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79" r:id="rId3"/>
    <p:sldId id="303" r:id="rId4"/>
    <p:sldId id="304" r:id="rId5"/>
    <p:sldId id="257" r:id="rId6"/>
    <p:sldId id="259" r:id="rId7"/>
    <p:sldId id="260" r:id="rId8"/>
    <p:sldId id="283" r:id="rId9"/>
    <p:sldId id="261" r:id="rId10"/>
    <p:sldId id="262" r:id="rId11"/>
    <p:sldId id="267" r:id="rId12"/>
    <p:sldId id="268" r:id="rId13"/>
    <p:sldId id="266" r:id="rId14"/>
    <p:sldId id="269" r:id="rId15"/>
    <p:sldId id="270" r:id="rId16"/>
    <p:sldId id="271" r:id="rId17"/>
    <p:sldId id="273" r:id="rId18"/>
    <p:sldId id="274" r:id="rId19"/>
    <p:sldId id="275" r:id="rId20"/>
    <p:sldId id="276" r:id="rId21"/>
    <p:sldId id="277" r:id="rId22"/>
    <p:sldId id="278" r:id="rId23"/>
    <p:sldId id="305" r:id="rId24"/>
    <p:sldId id="297" r:id="rId25"/>
    <p:sldId id="298" r:id="rId26"/>
    <p:sldId id="299" r:id="rId27"/>
    <p:sldId id="300" r:id="rId28"/>
    <p:sldId id="284" r:id="rId29"/>
    <p:sldId id="302" r:id="rId30"/>
    <p:sldId id="285" r:id="rId31"/>
    <p:sldId id="289" r:id="rId32"/>
    <p:sldId id="291" r:id="rId33"/>
    <p:sldId id="293" r:id="rId34"/>
    <p:sldId id="294" r:id="rId35"/>
    <p:sldId id="295" r:id="rId36"/>
    <p:sldId id="301" r:id="rId37"/>
    <p:sldId id="308" r:id="rId38"/>
    <p:sldId id="30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25" autoAdjust="0"/>
  </p:normalViewPr>
  <p:slideViewPr>
    <p:cSldViewPr snapToGrid="0">
      <p:cViewPr varScale="1">
        <p:scale>
          <a:sx n="45" d="100"/>
          <a:sy n="45" d="100"/>
        </p:scale>
        <p:origin x="167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AF6B1-F67D-4DA5-98D9-8D05B333F44E}" type="datetimeFigureOut">
              <a:rPr lang="en-IN" smtClean="0"/>
              <a:t>13-08-2024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6C5B3-9703-47D5-BCC1-9291D4009C87}" type="slidenum">
              <a:rPr lang="en-IN" smtClean="0"/>
              <a:t>‹#›</a:t>
            </a:fld>
            <a:endParaRPr lang="en-IN"/>
          </a:p>
        </p:txBody>
      </p:sp>
    </p:spTree>
    <p:extLst>
      <p:ext uri="{BB962C8B-B14F-4D97-AF65-F5344CB8AC3E}">
        <p14:creationId xmlns:p14="http://schemas.microsoft.com/office/powerpoint/2010/main" val="45702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standardsbis.bsbedge.co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dirty="0"/>
              <a:t>Q: Why should you read Standards if you have already studied through text books?</a:t>
            </a:r>
          </a:p>
          <a:p>
            <a:endParaRPr lang="en-IN" sz="1200" b="1" dirty="0"/>
          </a:p>
          <a:p>
            <a:r>
              <a:rPr lang="en-US" b="1" dirty="0"/>
              <a:t>A:</a:t>
            </a:r>
          </a:p>
          <a:p>
            <a:r>
              <a:rPr lang="en-US" b="1" dirty="0"/>
              <a:t>Precision and Clarity</a:t>
            </a:r>
            <a:r>
              <a:rPr lang="en-US" dirty="0"/>
              <a:t>: Standards provide precise definitions, specifications, and guidelines that textbooks may not cover in as much detail. They clarify technical terms and ensure uniformity in understanding across different contexts.</a:t>
            </a:r>
          </a:p>
          <a:p>
            <a:r>
              <a:rPr lang="en-US" b="1" dirty="0"/>
              <a:t>Industry Relevance</a:t>
            </a:r>
            <a:r>
              <a:rPr lang="en-US" dirty="0"/>
              <a:t>: Standards are developed by industry experts and organizations to meet specific industry requirements and standards of practice. They reflect current best practices and technological advancements that may not be fully captured in textbooks.</a:t>
            </a:r>
          </a:p>
          <a:p>
            <a:r>
              <a:rPr lang="en-US" b="1" dirty="0"/>
              <a:t>Regulatory Compliance</a:t>
            </a:r>
            <a:r>
              <a:rPr lang="en-US" dirty="0"/>
              <a:t>: Many industries and professions have regulatory requirements that mandate adherence to specific standards. Reading and understanding these standards is essential for compliance and legal reasons.</a:t>
            </a:r>
          </a:p>
          <a:p>
            <a:r>
              <a:rPr lang="en-US" b="1" dirty="0"/>
              <a:t>Quality Assurance</a:t>
            </a:r>
            <a:r>
              <a:rPr lang="en-US" dirty="0"/>
              <a:t>: Standards often outline procedures and methodologies for quality assurance and quality control. They provide benchmarks for evaluating processes, products, and services to ensure consistency and reliability.</a:t>
            </a:r>
          </a:p>
          <a:p>
            <a:r>
              <a:rPr lang="en-US" b="1" dirty="0"/>
              <a:t>Innovation and Improvement</a:t>
            </a:r>
            <a:r>
              <a:rPr lang="en-US" dirty="0"/>
              <a:t>: Standards evolve over time to incorporate new research, technologies, and best practices. By reading standards, you stay informed about the latest developments and opportunities for improvement in your field.</a:t>
            </a:r>
          </a:p>
          <a:p>
            <a:r>
              <a:rPr lang="en-US" b="1" dirty="0"/>
              <a:t>Professional Development</a:t>
            </a:r>
            <a:r>
              <a:rPr lang="en-US" dirty="0"/>
              <a:t>: Familiarity with standards demonstrates your commitment to professional development and staying current in your field. It enhances your credibility and competence in discussions with peers, clients, and employers.</a:t>
            </a:r>
          </a:p>
          <a:p>
            <a:r>
              <a:rPr lang="en-US" b="1" dirty="0"/>
              <a:t>Global Perspective</a:t>
            </a:r>
            <a:r>
              <a:rPr lang="en-US" dirty="0"/>
              <a:t>: Standards are often harmonized internationally, providing a global perspective on best practices and requirements. This is especially important in industries with international operations or markets.</a:t>
            </a:r>
          </a:p>
          <a:p>
            <a:r>
              <a:rPr lang="en-US" b="1" dirty="0"/>
              <a:t>Risk Management</a:t>
            </a:r>
            <a:r>
              <a:rPr lang="en-US" dirty="0"/>
              <a:t>: Standards often include guidelines for risk management and mitigation strategies. Understanding these helps in identifying potential risks and taking appropriate preventive measures.</a:t>
            </a:r>
          </a:p>
          <a:p>
            <a:r>
              <a:rPr lang="en-US" dirty="0"/>
              <a:t>In summary, while textbooks provide foundational knowledge, reading standards enhances your understanding with specific, practical, and up-to-date information that is crucial for professional practice, compliance, and continuous improvement in various industries and fields.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a:t>Q: Do Standards cover all the latest advancements in research in the field? If not, why?</a:t>
            </a:r>
          </a:p>
          <a:p>
            <a:endParaRPr lang="en-US" dirty="0"/>
          </a:p>
          <a:p>
            <a:r>
              <a:rPr lang="en-US" b="1" dirty="0"/>
              <a:t>A:</a:t>
            </a:r>
          </a:p>
          <a:p>
            <a:r>
              <a:rPr lang="en-US" dirty="0"/>
              <a:t>Standards do not always cover all the latest advancements in research in a field, and there are several reasons for this:</a:t>
            </a:r>
          </a:p>
          <a:p>
            <a:r>
              <a:rPr lang="en-US" b="1" dirty="0"/>
              <a:t>Time Lag</a:t>
            </a:r>
            <a:r>
              <a:rPr lang="en-US" dirty="0"/>
              <a:t>: Standards development processes can be lengthy, involving consensus-building among stakeholders, drafting, review periods, and approval cycles. By the time a standard is published, it may not fully reflect the most cutting-edge research or technology.</a:t>
            </a:r>
          </a:p>
          <a:p>
            <a:r>
              <a:rPr lang="en-US" b="1" dirty="0"/>
              <a:t>Consensus-Based Approach</a:t>
            </a:r>
            <a:r>
              <a:rPr lang="en-US" dirty="0"/>
              <a:t>: Standards are developed through a consensus-based process involving industry experts, regulators, academics, and other stakeholders. Achieving consensus often requires balancing diverse viewpoints and ensuring practical applicability, which can sometimes lag behind rapid advancements in research.</a:t>
            </a:r>
          </a:p>
          <a:p>
            <a:r>
              <a:rPr lang="en-US" b="1" dirty="0"/>
              <a:t>Stability and Reliability</a:t>
            </a:r>
            <a:r>
              <a:rPr lang="en-US" dirty="0"/>
              <a:t>: Standards aim to provide stable and reliable guidelines for industry practices. Constantly updating standards to incorporate every new research finding could lead to instability and inconsistency in application. Standards typically incorporate proven, well-established practices rather than experimental or emerging research findings.</a:t>
            </a:r>
          </a:p>
          <a:p>
            <a:r>
              <a:rPr lang="en-US" b="1" dirty="0"/>
              <a:t>Scope and Focus</a:t>
            </a:r>
            <a:r>
              <a:rPr lang="en-US" dirty="0"/>
              <a:t>: Standards are typically focused on practical application, safety, interoperability, and regulatory compliance. They may not delve into theoretical or speculative aspects that are often the focus of academic research. Thus, they prioritize practical utility over comprehensive coverage of all research developments.</a:t>
            </a:r>
          </a:p>
          <a:p>
            <a:r>
              <a:rPr lang="en-US" b="1" dirty="0"/>
              <a:t>Global Harmonization</a:t>
            </a:r>
            <a:r>
              <a:rPr lang="en-US" dirty="0"/>
              <a:t>: International standards aim for harmonization across borders to facilitate trade and global cooperation. This may mean that standards are based on consensus among multiple countries or regions, which can slow down the integration of new research findings.</a:t>
            </a:r>
          </a:p>
          <a:p>
            <a:r>
              <a:rPr lang="en-US" b="1" dirty="0"/>
              <a:t>Accessibility and Adoption</a:t>
            </a:r>
            <a:r>
              <a:rPr lang="en-US" dirty="0"/>
              <a:t>: Standards need to be accessible and implementable by a wide range of stakeholders, including small businesses, regulators, and practitioners. Incorporating every new advancement may make standards too complex or impractical for widespread adoption.</a:t>
            </a:r>
          </a:p>
          <a:p>
            <a:r>
              <a:rPr lang="en-US" dirty="0"/>
              <a:t>Despite these limitations, standards play a crucial role in providing a baseline of best practices, ensuring safety, interoperability, and regulatory compliance across industries. They serve as a foundation upon which new research can build, and they evolve over time to incorporate significant advancements that become widely accepted and proven.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a:t>Q:How Standards help in your future assignments as a technocrat?</a:t>
            </a:r>
          </a:p>
          <a:p>
            <a:endParaRPr lang="en-US" dirty="0"/>
          </a:p>
          <a:p>
            <a:r>
              <a:rPr lang="en-US" b="1" dirty="0"/>
              <a:t>A:</a:t>
            </a:r>
          </a:p>
          <a:p>
            <a:r>
              <a:rPr lang="en-US" dirty="0"/>
              <a:t>Standards play a pivotal role in shaping the future assignments of technocrats in several key ways:</a:t>
            </a:r>
          </a:p>
          <a:p>
            <a:r>
              <a:rPr lang="en-US" b="1" dirty="0"/>
              <a:t>Ensuring Quality and Reliability</a:t>
            </a:r>
            <a:r>
              <a:rPr lang="en-US" dirty="0"/>
              <a:t>: Standards provide established benchmarks for quality, reliability, and performance in technologies and processes. Adhering to standards ensures that technocrats deliver products, services, or solutions that meet recognized criteria for excellence.</a:t>
            </a:r>
          </a:p>
          <a:p>
            <a:r>
              <a:rPr lang="en-US" b="1" dirty="0"/>
              <a:t>Facilitating Interoperability</a:t>
            </a:r>
            <a:r>
              <a:rPr lang="en-US" dirty="0"/>
              <a:t>: Standards promote interoperability by defining common protocols, formats, and interfaces. This enables technocrats to integrate diverse systems, components, or technologies seamlessly, fostering compatibility and efficiency.</a:t>
            </a:r>
          </a:p>
          <a:p>
            <a:r>
              <a:rPr lang="en-US" b="1" dirty="0"/>
              <a:t>Compliance and Regulatory Requirements</a:t>
            </a:r>
            <a:r>
              <a:rPr lang="en-US" dirty="0"/>
              <a:t>: Many industries have regulatory requirements that mandate adherence to specific standards. Technocrats must ensure their assignments comply with these standards to meet legal obligations and avoid regulatory issues.</a:t>
            </a:r>
          </a:p>
          <a:p>
            <a:r>
              <a:rPr lang="en-US" b="1" dirty="0"/>
              <a:t>Enhancing Efficiency and Effectiveness</a:t>
            </a:r>
            <a:r>
              <a:rPr lang="en-US" dirty="0"/>
              <a:t>: Standards streamline workflows and methodologies, optimizing efficiency in project execution. They provide clear guidelines and best practices that help technocrats plan, execute, and evaluate assignments more effectively.</a:t>
            </a:r>
          </a:p>
          <a:p>
            <a:r>
              <a:rPr lang="en-US" b="1" dirty="0"/>
              <a:t>Risk Management and Mitigation</a:t>
            </a:r>
            <a:r>
              <a:rPr lang="en-US" dirty="0"/>
              <a:t>: Standards often include guidelines for risk management and mitigation strategies. By following standardized practices, technocrats can identify and address potential risks proactively, minimizing disruptions and ensuring project success.</a:t>
            </a:r>
          </a:p>
          <a:p>
            <a:r>
              <a:rPr lang="en-US" b="1" dirty="0"/>
              <a:t>Supporting Innovation and Adaptation</a:t>
            </a:r>
            <a:r>
              <a:rPr lang="en-US" dirty="0"/>
              <a:t>: While standards provide a foundation of established practices, they also evolve to incorporate new technologies, methodologies, and research findings. Technocrats can leverage updated standards to innovate and adapt assignments to incorporate the latest advancements.</a:t>
            </a:r>
          </a:p>
          <a:p>
            <a:r>
              <a:rPr lang="en-US" b="1" dirty="0"/>
              <a:t>Professional Credibility and Recognition</a:t>
            </a:r>
            <a:r>
              <a:rPr lang="en-US" dirty="0"/>
              <a:t>: Adherence to standards demonstrates professional competence and commitment to best practices. It enhances the credibility of technocrats in their field and fosters trust among clients, stakeholders, and employers.</a:t>
            </a:r>
          </a:p>
          <a:p>
            <a:r>
              <a:rPr lang="en-US" b="1" dirty="0"/>
              <a:t>Global Perspective and Collaboration</a:t>
            </a:r>
            <a:r>
              <a:rPr lang="en-US" dirty="0"/>
              <a:t>: International standards promote global collaboration and facilitate cross-border projects. Technocrats who understand and apply international standards can effectively engage in global markets and collaborations, broadening their opportunities.</a:t>
            </a:r>
          </a:p>
          <a:p>
            <a:r>
              <a:rPr lang="en-US" dirty="0"/>
              <a:t>In essence, standards serve as guiding principles that ensure technocrats deliver assignments of high quality, compliance, and innovation. By integrating standards into their work, technocrats can navigate complex challenges, drive technological advancements, and contribute to sustainable development in their respective fields.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a:t>Q:How to read Indian Standards?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a:t>A: </a:t>
            </a:r>
            <a:r>
              <a:rPr lang="en-IN" sz="1200" b="0" dirty="0"/>
              <a:t>Let’s see how to read standards by taking the Indian</a:t>
            </a:r>
            <a:r>
              <a:rPr lang="en-IN" sz="1200" b="0" baseline="0" dirty="0"/>
              <a:t> Standards on Compost.</a:t>
            </a:r>
            <a:endParaRPr lang="en-IN" sz="1200" b="0" dirty="0"/>
          </a:p>
          <a:p>
            <a:endParaRPr lang="en-US" dirty="0"/>
          </a:p>
          <a:p>
            <a:endParaRPr lang="en-IN" dirty="0"/>
          </a:p>
        </p:txBody>
      </p:sp>
      <p:sp>
        <p:nvSpPr>
          <p:cNvPr id="4" name="Slide Number Placeholder 3"/>
          <p:cNvSpPr>
            <a:spLocks noGrp="1"/>
          </p:cNvSpPr>
          <p:nvPr>
            <p:ph type="sldNum" sz="quarter" idx="10"/>
          </p:nvPr>
        </p:nvSpPr>
        <p:spPr/>
        <p:txBody>
          <a:bodyPr/>
          <a:lstStyle/>
          <a:p>
            <a:fld id="{8916C5B3-9703-47D5-BCC1-9291D4009C87}" type="slidenum">
              <a:rPr lang="en-IN" smtClean="0"/>
              <a:t>2</a:t>
            </a:fld>
            <a:endParaRPr lang="en-IN"/>
          </a:p>
        </p:txBody>
      </p:sp>
    </p:spTree>
    <p:extLst>
      <p:ext uri="{BB962C8B-B14F-4D97-AF65-F5344CB8AC3E}">
        <p14:creationId xmlns:p14="http://schemas.microsoft.com/office/powerpoint/2010/main" val="173780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tabLst>
                <a:tab pos="442913" algn="l"/>
              </a:tabLst>
            </a:pPr>
            <a:r>
              <a:rPr lang="en-US" sz="1200" b="1" dirty="0"/>
              <a:t>Requirement given in Cl. 4.3 and Table 1 of </a:t>
            </a:r>
            <a:r>
              <a:rPr lang="en-IN" b="1" dirty="0"/>
              <a:t>IS 16556 : 2016 &amp; </a:t>
            </a:r>
            <a:r>
              <a:rPr lang="en-US" sz="1200" b="1" dirty="0"/>
              <a:t>IS </a:t>
            </a:r>
            <a:r>
              <a:rPr lang="en-IN" sz="1200" b="1" dirty="0"/>
              <a:t>16702 : 2018</a:t>
            </a:r>
          </a:p>
          <a:p>
            <a:pPr>
              <a:buFont typeface="Wingdings" panose="05000000000000000000" pitchFamily="2" charset="2"/>
              <a:buNone/>
              <a:tabLst>
                <a:tab pos="442913" algn="l"/>
              </a:tabLst>
            </a:pPr>
            <a:endParaRPr lang="en-IN" sz="1200" b="1" dirty="0"/>
          </a:p>
          <a:p>
            <a:pPr>
              <a:buFont typeface="Wingdings" panose="05000000000000000000" pitchFamily="2" charset="2"/>
              <a:buNone/>
              <a:tabLst>
                <a:tab pos="442913" algn="l"/>
              </a:tabLst>
            </a:pPr>
            <a:r>
              <a:rPr lang="en-US" sz="1200" b="1" dirty="0"/>
              <a:t>Q:</a:t>
            </a:r>
            <a:r>
              <a:rPr lang="en-US" sz="1200" b="1" baseline="0" dirty="0"/>
              <a:t> </a:t>
            </a:r>
            <a:r>
              <a:rPr lang="en-US" sz="1200" b="1" dirty="0"/>
              <a:t>Why ‘Min’ requirement for  </a:t>
            </a:r>
            <a:r>
              <a:rPr lang="en-IN" sz="1200" b="1" dirty="0"/>
              <a:t>Total organic carbon is more in </a:t>
            </a:r>
            <a:r>
              <a:rPr lang="en-IN" sz="1200" b="1" dirty="0" err="1"/>
              <a:t>Vermicompost</a:t>
            </a:r>
            <a:r>
              <a:rPr lang="en-IN" sz="1200" b="1" dirty="0"/>
              <a:t> in comparison to MSWC?</a:t>
            </a:r>
          </a:p>
          <a:p>
            <a:pPr>
              <a:buFont typeface="Wingdings" panose="05000000000000000000" pitchFamily="2" charset="2"/>
              <a:buNone/>
            </a:pPr>
            <a:endParaRPr lang="en-US" sz="1200" b="1" dirty="0"/>
          </a:p>
          <a:p>
            <a:r>
              <a:rPr lang="en-US" sz="1200" b="1" dirty="0"/>
              <a:t>A: </a:t>
            </a:r>
            <a:r>
              <a:rPr lang="en-US" dirty="0"/>
              <a:t>The minimum requirement for total organic carbon (TOC) is generally higher in </a:t>
            </a:r>
            <a:r>
              <a:rPr lang="en-US" dirty="0" err="1"/>
              <a:t>vermicompost</a:t>
            </a:r>
            <a:r>
              <a:rPr lang="en-US" dirty="0"/>
              <a:t> compared to Municipal Solid Waste Compost (MSWC) due to several factors related to their production processes, organic matter content, and intended uses:</a:t>
            </a:r>
          </a:p>
          <a:p>
            <a:endParaRPr lang="en-US" b="1" dirty="0"/>
          </a:p>
          <a:p>
            <a:r>
              <a:rPr lang="en-US" dirty="0"/>
              <a:t>Vermicomposting involves the digestion of organic materials by earthworms and microbial activity. This process typically results in a higher concentration of stable organic matter in </a:t>
            </a:r>
            <a:r>
              <a:rPr lang="en-US" dirty="0" err="1"/>
              <a:t>vermicompost</a:t>
            </a:r>
            <a:r>
              <a:rPr lang="en-US" dirty="0"/>
              <a:t> compared to MSWC. The organic matter in </a:t>
            </a:r>
            <a:r>
              <a:rPr lang="en-US" dirty="0" err="1"/>
              <a:t>vermicompost</a:t>
            </a:r>
            <a:r>
              <a:rPr lang="en-US" dirty="0"/>
              <a:t> is often more finely decomposed and mineralized, leading to a higher TOC content.</a:t>
            </a:r>
            <a:r>
              <a:rPr lang="en-US" baseline="0" dirty="0"/>
              <a:t> </a:t>
            </a:r>
            <a:r>
              <a:rPr lang="en-US" dirty="0"/>
              <a:t>Earthworm digestion and microbial action in </a:t>
            </a:r>
            <a:r>
              <a:rPr lang="en-US" dirty="0" err="1"/>
              <a:t>vermicompost</a:t>
            </a:r>
            <a:r>
              <a:rPr lang="en-US" dirty="0"/>
              <a:t> can enhance the </a:t>
            </a:r>
            <a:r>
              <a:rPr lang="en-US" dirty="0" err="1"/>
              <a:t>humification</a:t>
            </a:r>
            <a:r>
              <a:rPr lang="en-US" dirty="0"/>
              <a:t> process, where organic matter is broken down into stable organic compounds. This results in a compost product with a higher proportion of </a:t>
            </a:r>
            <a:r>
              <a:rPr lang="en-US" dirty="0" err="1"/>
              <a:t>humic</a:t>
            </a:r>
            <a:r>
              <a:rPr lang="en-US" dirty="0"/>
              <a:t> substances and overall organic carbon content.</a:t>
            </a:r>
          </a:p>
          <a:p>
            <a:endParaRPr lang="en-US" b="1" dirty="0"/>
          </a:p>
          <a:p>
            <a:r>
              <a:rPr lang="en-US" dirty="0"/>
              <a:t>In contrast, MSWC compost may have lower TOC requirements or standards due to its diverse feedstock sources and the variability in organic matter content and decomposition during the composting process. MSWC composting processes, while effective in waste management and producing compost suitable for many applications, may result in compost with lower overall organic carbon content compared to </a:t>
            </a:r>
            <a:r>
              <a:rPr lang="en-US" dirty="0" err="1"/>
              <a:t>vermicompost</a:t>
            </a:r>
            <a:r>
              <a:rPr lang="en-US" dirty="0"/>
              <a:t>.</a:t>
            </a:r>
          </a:p>
          <a:p>
            <a:pPr>
              <a:buFont typeface="Wingdings" panose="05000000000000000000" pitchFamily="2" charset="2"/>
              <a:buNone/>
            </a:pPr>
            <a:endParaRPr lang="en-US" sz="1200" b="1" dirty="0"/>
          </a:p>
          <a:p>
            <a:pPr>
              <a:buFont typeface="Wingdings" panose="05000000000000000000" pitchFamily="2" charset="2"/>
              <a:buNone/>
            </a:pPr>
            <a:r>
              <a:rPr lang="en-US" sz="1200" b="1" dirty="0"/>
              <a:t>Q:</a:t>
            </a:r>
            <a:r>
              <a:rPr lang="en-US" sz="1200" b="1" baseline="0" dirty="0"/>
              <a:t> </a:t>
            </a:r>
            <a:r>
              <a:rPr lang="en-US" sz="1200" b="1" dirty="0"/>
              <a:t>What is the sample size?</a:t>
            </a:r>
          </a:p>
          <a:p>
            <a:pPr>
              <a:buFont typeface="Wingdings" panose="05000000000000000000" pitchFamily="2" charset="2"/>
              <a:buNone/>
            </a:pPr>
            <a:endParaRPr lang="en-US" sz="1200" b="1" dirty="0"/>
          </a:p>
          <a:p>
            <a:pPr>
              <a:buFont typeface="Wingdings" panose="05000000000000000000" pitchFamily="2" charset="2"/>
              <a:buNone/>
            </a:pPr>
            <a:r>
              <a:rPr lang="en-US" sz="1200" b="1" dirty="0"/>
              <a:t>A: </a:t>
            </a:r>
            <a:r>
              <a:rPr lang="en-US" sz="1200" dirty="0"/>
              <a:t>(Cl. E-2 of </a:t>
            </a:r>
            <a:r>
              <a:rPr lang="en-IN" dirty="0"/>
              <a:t>IS 16556 : 2016 &amp; </a:t>
            </a:r>
            <a:r>
              <a:rPr lang="en-US" sz="1200" dirty="0"/>
              <a:t>IS </a:t>
            </a:r>
            <a:r>
              <a:rPr lang="en-IN" sz="1200" dirty="0"/>
              <a:t>16702 : 2018) </a:t>
            </a:r>
            <a:r>
              <a:rPr lang="en-US" sz="1200" kern="1200" dirty="0">
                <a:solidFill>
                  <a:schemeClr val="tx1"/>
                </a:solidFill>
                <a:effectLst/>
                <a:latin typeface="+mn-lt"/>
                <a:ea typeface="+mn-ea"/>
                <a:cs typeface="+mn-cs"/>
              </a:rPr>
              <a:t>10 g</a:t>
            </a: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a:t>
            </a:r>
            <a:r>
              <a:rPr lang="en-US" sz="1200" b="1" baseline="0" dirty="0"/>
              <a:t> </a:t>
            </a:r>
            <a:r>
              <a:rPr lang="en-US" sz="1200" b="1" dirty="0"/>
              <a:t>What are the instruments required for measurement of </a:t>
            </a:r>
            <a:r>
              <a:rPr lang="en-IN" sz="1200" b="1" dirty="0"/>
              <a:t>Total organic carbon</a:t>
            </a:r>
            <a:r>
              <a:rPr lang="en-US" sz="1200" b="1" dirty="0"/>
              <a:t>?</a:t>
            </a:r>
          </a:p>
          <a:p>
            <a:pPr>
              <a:buFont typeface="Wingdings" panose="05000000000000000000" pitchFamily="2" charset="2"/>
              <a:buNone/>
            </a:pPr>
            <a:endParaRPr lang="en-US" sz="1200" b="1" dirty="0"/>
          </a:p>
          <a:p>
            <a:r>
              <a:rPr lang="en-US" sz="1200" b="1" dirty="0"/>
              <a:t>A: </a:t>
            </a:r>
            <a:r>
              <a:rPr lang="en-US" sz="1200" dirty="0"/>
              <a:t>(Cl. E-1 of </a:t>
            </a:r>
            <a:r>
              <a:rPr lang="en-IN" dirty="0"/>
              <a:t>IS 16556 : 2016 &amp;</a:t>
            </a:r>
            <a:r>
              <a:rPr lang="en-US" sz="1200" dirty="0"/>
              <a:t> IS </a:t>
            </a:r>
            <a:r>
              <a:rPr lang="en-IN" sz="1200" dirty="0"/>
              <a:t>16702 : 2018)</a:t>
            </a:r>
          </a:p>
          <a:p>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Silica/Platinum crucible (25 g) cap, muffle furnace,</a:t>
            </a:r>
            <a:r>
              <a:rPr lang="en-IN"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analytical balance, hot air oven, desiccator.</a:t>
            </a: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a:t>
            </a:r>
            <a:r>
              <a:rPr lang="en-US" sz="1200" b="1" baseline="0" dirty="0"/>
              <a:t> </a:t>
            </a:r>
            <a:r>
              <a:rPr lang="en-IN" sz="1200" b="1" dirty="0"/>
              <a:t>How is Total organic carbon measured</a:t>
            </a:r>
            <a:r>
              <a:rPr lang="en-US" sz="1200" b="1" dirty="0"/>
              <a:t>?</a:t>
            </a:r>
          </a:p>
          <a:p>
            <a:pPr>
              <a:buFont typeface="Wingdings" panose="05000000000000000000" pitchFamily="2" charset="2"/>
              <a:buNone/>
            </a:pPr>
            <a:endParaRPr lang="en-US" sz="1200" b="1" dirty="0"/>
          </a:p>
          <a:p>
            <a:pPr>
              <a:buFont typeface="Wingdings" panose="05000000000000000000" pitchFamily="2" charset="2"/>
              <a:buNone/>
            </a:pPr>
            <a:r>
              <a:rPr lang="en-US" sz="1200" b="1" dirty="0"/>
              <a:t>A: </a:t>
            </a:r>
            <a:r>
              <a:rPr lang="en-US" sz="1200" dirty="0"/>
              <a:t>(Cl. E-2 of </a:t>
            </a:r>
            <a:r>
              <a:rPr lang="en-IN" dirty="0"/>
              <a:t>IS 16556 : 2016 &amp; </a:t>
            </a:r>
            <a:r>
              <a:rPr lang="en-US" sz="1200" dirty="0"/>
              <a:t>IS </a:t>
            </a:r>
            <a:r>
              <a:rPr lang="en-IN" sz="1200" dirty="0"/>
              <a:t>16702 : 2018)</a:t>
            </a:r>
            <a:endParaRPr lang="en-US" sz="1200" b="1" dirty="0"/>
          </a:p>
          <a:p>
            <a:pPr>
              <a:buFont typeface="Wingdings" panose="05000000000000000000" pitchFamily="2" charset="2"/>
              <a:buNone/>
            </a:pPr>
            <a:endParaRPr lang="en-US" sz="1200" b="1" kern="1200" dirty="0">
              <a:solidFill>
                <a:schemeClr val="tx1"/>
              </a:solidFill>
              <a:effectLst/>
              <a:latin typeface="+mn-lt"/>
              <a:ea typeface="+mn-ea"/>
              <a:cs typeface="+mn-cs"/>
            </a:endParaRPr>
          </a:p>
          <a:p>
            <a:pPr>
              <a:buFont typeface="Wingdings" panose="05000000000000000000" pitchFamily="2" charset="2"/>
              <a:buNone/>
            </a:pPr>
            <a:r>
              <a:rPr lang="en-US" sz="1200" kern="1200" dirty="0">
                <a:solidFill>
                  <a:schemeClr val="tx1"/>
                </a:solidFill>
                <a:effectLst/>
                <a:latin typeface="+mn-lt"/>
                <a:ea typeface="+mn-ea"/>
                <a:cs typeface="+mn-cs"/>
              </a:rPr>
              <a:t>Accurately weigh 10 g oven dried sample (105°C for 6 h) in to a pre-weighed crucible and ignite the material in a Muffle furnace at 650-700°C for 6-8 h. Cool to room temperature and keep in desiccator for 12 </a:t>
            </a:r>
            <a:r>
              <a:rPr lang="en-US" sz="1200" kern="1200" dirty="0" err="1">
                <a:solidFill>
                  <a:schemeClr val="tx1"/>
                </a:solidFill>
                <a:effectLst/>
                <a:latin typeface="+mn-lt"/>
                <a:ea typeface="+mn-ea"/>
                <a:cs typeface="+mn-cs"/>
              </a:rPr>
              <a:t>h.Weigh</a:t>
            </a:r>
            <a:r>
              <a:rPr lang="en-US" sz="1200" kern="1200" dirty="0">
                <a:solidFill>
                  <a:schemeClr val="tx1"/>
                </a:solidFill>
                <a:effectLst/>
                <a:latin typeface="+mn-lt"/>
                <a:ea typeface="+mn-ea"/>
                <a:cs typeface="+mn-cs"/>
              </a:rPr>
              <a:t> the contents with crucible.</a:t>
            </a: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a:t>
            </a:r>
            <a:r>
              <a:rPr lang="en-US" sz="1200" b="1" baseline="0" dirty="0"/>
              <a:t> </a:t>
            </a:r>
            <a:r>
              <a:rPr lang="en-US" sz="1200" b="1" dirty="0"/>
              <a:t>How is </a:t>
            </a:r>
            <a:r>
              <a:rPr lang="en-IN" sz="1200" b="1" dirty="0"/>
              <a:t>Total organic carbon calculated?</a:t>
            </a:r>
            <a:endParaRPr lang="en-US" sz="1200" b="1" dirty="0"/>
          </a:p>
          <a:p>
            <a:pPr>
              <a:buFont typeface="Wingdings" panose="05000000000000000000" pitchFamily="2" charset="2"/>
              <a:buNone/>
            </a:pPr>
            <a:endParaRPr lang="en-US" sz="1200" b="1" dirty="0"/>
          </a:p>
          <a:p>
            <a:r>
              <a:rPr lang="en-US" sz="1200" b="1" dirty="0"/>
              <a:t>A: </a:t>
            </a:r>
            <a:r>
              <a:rPr lang="en-US" sz="1200" dirty="0"/>
              <a:t>(Cl. E-3 of </a:t>
            </a:r>
            <a:r>
              <a:rPr lang="en-IN" dirty="0"/>
              <a:t>IS 16556 : 2016 &amp; </a:t>
            </a:r>
            <a:r>
              <a:rPr lang="en-US" sz="1200" dirty="0"/>
              <a:t>IS </a:t>
            </a:r>
            <a:r>
              <a:rPr lang="en-IN" sz="1200" dirty="0"/>
              <a:t>16702 : 2018)</a:t>
            </a:r>
          </a:p>
          <a:p>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organic matter (percent by mass of total dry mass) =</a:t>
            </a:r>
            <a:r>
              <a:rPr lang="en-US" sz="1200" i="1" u="sng" kern="1200" dirty="0">
                <a:solidFill>
                  <a:schemeClr val="tx1"/>
                </a:solidFill>
                <a:effectLst/>
                <a:latin typeface="+mn-lt"/>
                <a:ea typeface="+mn-ea"/>
                <a:cs typeface="+mn-cs"/>
              </a:rPr>
              <a:t>W1</a:t>
            </a:r>
            <a:r>
              <a:rPr lang="en-US" sz="1200" u="sng"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W2 </a:t>
            </a:r>
            <a:r>
              <a:rPr lang="en-US" sz="1200" u="sng" kern="1200" dirty="0">
                <a:solidFill>
                  <a:schemeClr val="tx1"/>
                </a:solidFill>
                <a:effectLst/>
                <a:latin typeface="+mn-lt"/>
                <a:ea typeface="+mn-ea"/>
                <a:cs typeface="+mn-cs"/>
              </a:rPr>
              <a:t>×100</a:t>
            </a:r>
            <a:endParaRPr lang="en-IN" sz="1600" u="sng"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r>
              <a:rPr lang="en-US" sz="1200" i="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a:t>
            </a:r>
            <a:endParaRPr lang="en-IN"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  </a:t>
            </a:r>
            <a:r>
              <a:rPr lang="en-US" sz="1200" kern="1200" dirty="0">
                <a:solidFill>
                  <a:schemeClr val="tx1"/>
                </a:solidFill>
                <a:effectLst/>
                <a:latin typeface="+mn-lt"/>
                <a:ea typeface="+mn-ea"/>
                <a:cs typeface="+mn-cs"/>
              </a:rPr>
              <a:t>= weight of the sample = 10 g,</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 initial weight of the silica crucible with the sample, and</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 final weight of the silica crucible with the sample after ignition.</a:t>
            </a:r>
            <a:endParaRPr lang="en-IN"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organic carbon (percent by mass of total dry mass) = </a:t>
            </a:r>
            <a:r>
              <a:rPr lang="en-US" sz="1200" u="sng" kern="1200" dirty="0">
                <a:solidFill>
                  <a:schemeClr val="tx1"/>
                </a:solidFill>
                <a:effectLst/>
                <a:latin typeface="+mn-lt"/>
                <a:ea typeface="+mn-ea"/>
                <a:cs typeface="+mn-cs"/>
              </a:rPr>
              <a:t>Total organic matter (percent by mass of total mass)</a:t>
            </a:r>
            <a:endParaRPr lang="en-IN"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1.724</a:t>
            </a:r>
            <a:endParaRPr lang="en-US" sz="1200" b="1" dirty="0"/>
          </a:p>
          <a:p>
            <a:pPr>
              <a:buFont typeface="Wingdings" panose="05000000000000000000" pitchFamily="2" charset="2"/>
              <a:buNone/>
            </a:pPr>
            <a:endParaRPr lang="en-US" sz="1200" b="1" dirty="0"/>
          </a:p>
          <a:p>
            <a:endParaRPr lang="en-IN" dirty="0"/>
          </a:p>
        </p:txBody>
      </p:sp>
      <p:sp>
        <p:nvSpPr>
          <p:cNvPr id="4" name="Slide Number Placeholder 3"/>
          <p:cNvSpPr>
            <a:spLocks noGrp="1"/>
          </p:cNvSpPr>
          <p:nvPr>
            <p:ph type="sldNum" sz="quarter" idx="10"/>
          </p:nvPr>
        </p:nvSpPr>
        <p:spPr/>
        <p:txBody>
          <a:bodyPr/>
          <a:lstStyle/>
          <a:p>
            <a:fld id="{8916C5B3-9703-47D5-BCC1-9291D4009C87}" type="slidenum">
              <a:rPr lang="en-IN" smtClean="0"/>
              <a:t>14</a:t>
            </a:fld>
            <a:endParaRPr lang="en-IN"/>
          </a:p>
        </p:txBody>
      </p:sp>
    </p:spTree>
    <p:extLst>
      <p:ext uri="{BB962C8B-B14F-4D97-AF65-F5344CB8AC3E}">
        <p14:creationId xmlns:p14="http://schemas.microsoft.com/office/powerpoint/2010/main" val="230831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tabLst>
                <a:tab pos="442913" algn="l"/>
              </a:tabLst>
            </a:pPr>
            <a:r>
              <a:rPr lang="en-US" sz="1200" b="1" dirty="0"/>
              <a:t>Requirement given in Cl. 4.3 and Table 1 of </a:t>
            </a:r>
            <a:r>
              <a:rPr lang="en-IN" b="1" dirty="0"/>
              <a:t>IS 16556 : 2016 &amp; </a:t>
            </a:r>
            <a:r>
              <a:rPr lang="en-US" sz="1200" b="1" dirty="0"/>
              <a:t>IS </a:t>
            </a:r>
            <a:r>
              <a:rPr lang="en-IN" sz="1200" b="1" dirty="0"/>
              <a:t>16702 : 2018</a:t>
            </a:r>
          </a:p>
          <a:p>
            <a:pPr>
              <a:buFont typeface="Wingdings" panose="05000000000000000000" pitchFamily="2" charset="2"/>
              <a:buNone/>
              <a:tabLst>
                <a:tab pos="442913" algn="l"/>
              </a:tabLst>
            </a:pPr>
            <a:endParaRPr lang="en-IN" sz="1200" b="1" dirty="0"/>
          </a:p>
          <a:p>
            <a:pPr>
              <a:buFont typeface="Wingdings" panose="05000000000000000000" pitchFamily="2" charset="2"/>
              <a:buNone/>
              <a:tabLst>
                <a:tab pos="442913" algn="l"/>
              </a:tabLst>
            </a:pPr>
            <a:r>
              <a:rPr lang="en-US" sz="1200" b="1" dirty="0"/>
              <a:t>Q: Why ‘Min’ requirement for  </a:t>
            </a:r>
            <a:r>
              <a:rPr lang="en-IN" sz="1200" b="1" dirty="0"/>
              <a:t>Total nitrogen is more in </a:t>
            </a:r>
            <a:r>
              <a:rPr lang="en-IN" sz="1200" b="1" dirty="0" err="1"/>
              <a:t>Vermicompost</a:t>
            </a:r>
            <a:r>
              <a:rPr lang="en-IN" sz="1200" b="1" dirty="0"/>
              <a:t> in comparison to MSWC?</a:t>
            </a:r>
          </a:p>
          <a:p>
            <a:pPr>
              <a:buFont typeface="Wingdings" panose="05000000000000000000" pitchFamily="2" charset="2"/>
              <a:buNone/>
            </a:pPr>
            <a:endParaRPr lang="en-US" sz="1200" b="1" dirty="0"/>
          </a:p>
          <a:p>
            <a:r>
              <a:rPr lang="en-US" sz="1200" b="1" dirty="0"/>
              <a:t>A: </a:t>
            </a:r>
            <a:r>
              <a:rPr lang="en-US" dirty="0"/>
              <a:t>The minimum requirement for total nitrogen (TN) is typically higher in </a:t>
            </a:r>
            <a:r>
              <a:rPr lang="en-US" dirty="0" err="1"/>
              <a:t>vermicompost</a:t>
            </a:r>
            <a:r>
              <a:rPr lang="en-US" dirty="0"/>
              <a:t> compared to Municipal Solid Waste Compost (MSWC) due to several factors related to their production processes, nutrient dynamics, and the quality standards for agricultural and horticultural applications:</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Feedstock Composition</a:t>
            </a:r>
            <a:r>
              <a:rPr lang="en-US" dirty="0"/>
              <a:t>: The type and composition of organic materials used in vermicomposting can influence the nitrogen content of the final product. </a:t>
            </a:r>
            <a:r>
              <a:rPr lang="en-US" dirty="0" err="1"/>
              <a:t>Feedstocks</a:t>
            </a:r>
            <a:r>
              <a:rPr lang="en-US" dirty="0"/>
              <a:t> rich in nitrogen, such as animal manures or nitrogen-rich plant residues, contribute to higher total nitrogen levels in </a:t>
            </a:r>
            <a:r>
              <a:rPr lang="en-US" dirty="0" err="1"/>
              <a:t>vermicompost</a:t>
            </a:r>
            <a:r>
              <a:rPr lang="en-US" dirty="0"/>
              <a:t>.</a:t>
            </a:r>
            <a:r>
              <a:rPr lang="en-US" baseline="0" dirty="0"/>
              <a:t> </a:t>
            </a:r>
            <a:r>
              <a:rPr lang="en-US" dirty="0"/>
              <a:t>In contrast, MSWC compost may have lower total nitrogen requirements or standards due to the variability in feedstock sources and composting processes. MSWC composting processes typically focus on waste diversion and management rather than optimizing nutrient content for agricultural use, which can result in compost with lower nitrogen concentrations compared to </a:t>
            </a:r>
            <a:r>
              <a:rPr lang="en-US" dirty="0" err="1"/>
              <a:t>vermicompost</a:t>
            </a:r>
            <a:r>
              <a:rPr lang="en-US" dirty="0"/>
              <a:t>.</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Nutrient Density and Quality</a:t>
            </a:r>
            <a:r>
              <a:rPr lang="en-US" dirty="0"/>
              <a:t>: </a:t>
            </a:r>
            <a:r>
              <a:rPr lang="en-US" dirty="0" err="1"/>
              <a:t>Vermicompost</a:t>
            </a:r>
            <a:r>
              <a:rPr lang="en-US" dirty="0"/>
              <a:t> tends to have a higher nutrient density overall, including nitrogen, phosphorus, potassium, and micronutrients. This is attributed to the efficient breakdown of organic matter and the retention of nutrients in a bioavailable form due to the vermicomposting process.</a:t>
            </a:r>
          </a:p>
          <a:p>
            <a:endParaRPr lang="en-US" b="1" dirty="0"/>
          </a:p>
          <a:p>
            <a:r>
              <a:rPr lang="en-US" b="1" dirty="0"/>
              <a:t>Enhanced Nutrient Retention and Availability</a:t>
            </a:r>
            <a:r>
              <a:rPr lang="en-US" dirty="0"/>
              <a:t>: Vermicomposting, facilitated by earthworms and beneficial microorganisms, enhances nutrient retention and availability in the final product. Earthworms digest organic materials more thoroughly, converting nitrogen-rich organic compounds into forms that are more readily available to plants. This results in higher concentrations of total nitrogen in </a:t>
            </a:r>
            <a:r>
              <a:rPr lang="en-US" dirty="0" err="1"/>
              <a:t>vermicompost</a:t>
            </a:r>
            <a:r>
              <a:rPr lang="en-US" dirty="0"/>
              <a:t> compared to MSWC compost.</a:t>
            </a:r>
          </a:p>
          <a:p>
            <a:endParaRPr lang="en-US" b="1" dirty="0"/>
          </a:p>
          <a:p>
            <a:r>
              <a:rPr lang="en-US" b="1" dirty="0"/>
              <a:t>Biological Activity</a:t>
            </a:r>
            <a:r>
              <a:rPr lang="en-US" dirty="0"/>
              <a:t>: The presence of earthworms and microorganisms in </a:t>
            </a:r>
            <a:r>
              <a:rPr lang="en-US" dirty="0" err="1"/>
              <a:t>vermicompost</a:t>
            </a:r>
            <a:r>
              <a:rPr lang="en-US" dirty="0"/>
              <a:t> promotes biological processes that facilitate the mineralization and transformation of organic nitrogen into plant-available forms such as ammonium (NH₄⁺) and nitrate (NO₃⁻). This biological activity contributes to the higher total nitrogen content observed in </a:t>
            </a:r>
            <a:r>
              <a:rPr lang="en-US" dirty="0" err="1"/>
              <a:t>vermicompost</a:t>
            </a:r>
            <a:r>
              <a:rPr lang="en-US" dirty="0"/>
              <a:t>.</a:t>
            </a:r>
          </a:p>
          <a:p>
            <a:endParaRPr lang="en-US" b="1" dirty="0"/>
          </a:p>
          <a:p>
            <a:pPr>
              <a:buFont typeface="Wingdings" panose="05000000000000000000" pitchFamily="2" charset="2"/>
              <a:buNone/>
            </a:pPr>
            <a:r>
              <a:rPr lang="en-US" sz="1200" b="1" dirty="0"/>
              <a:t>Q: What is the sample size?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t>A: </a:t>
            </a:r>
            <a:r>
              <a:rPr lang="en-US" sz="1200" kern="1200" dirty="0">
                <a:solidFill>
                  <a:schemeClr val="tx1"/>
                </a:solidFill>
                <a:effectLst/>
                <a:latin typeface="+mn-lt"/>
                <a:ea typeface="+mn-ea"/>
                <a:cs typeface="+mn-cs"/>
              </a:rPr>
              <a:t>0.7-2.2g </a:t>
            </a:r>
            <a:r>
              <a:rPr lang="en-US" sz="1200" dirty="0"/>
              <a:t>(Cl. F-3 of </a:t>
            </a:r>
            <a:r>
              <a:rPr lang="en-IN" dirty="0"/>
              <a:t>IS 16556 : 2016 &amp; </a:t>
            </a:r>
            <a:r>
              <a:rPr lang="en-US" sz="1200" dirty="0"/>
              <a:t>IS </a:t>
            </a:r>
            <a:r>
              <a:rPr lang="en-IN" sz="1200" dirty="0"/>
              <a:t>16702 : 2018)</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t>Q: What are the instruments required for measurement of </a:t>
            </a:r>
            <a:r>
              <a:rPr lang="en-IN" sz="1200" b="1" dirty="0"/>
              <a:t>Total Nitrogen </a:t>
            </a:r>
            <a:r>
              <a:rPr lang="en-US" sz="1200" b="1" dirty="0"/>
              <a:t>?</a:t>
            </a:r>
          </a:p>
          <a:p>
            <a:pPr>
              <a:buFont typeface="Wingdings" panose="05000000000000000000" pitchFamily="2" charset="2"/>
              <a:buNone/>
            </a:pPr>
            <a:endParaRPr lang="en-US" sz="1200" b="1" dirty="0"/>
          </a:p>
          <a:p>
            <a:r>
              <a:rPr lang="en-US" sz="1200" b="1" dirty="0"/>
              <a:t>A: </a:t>
            </a:r>
            <a:r>
              <a:rPr lang="en-US" sz="1200" dirty="0"/>
              <a:t>(Cl. F-1 of </a:t>
            </a:r>
            <a:r>
              <a:rPr lang="en-IN" dirty="0"/>
              <a:t>IS 16556 : 2016 &amp; </a:t>
            </a:r>
            <a:r>
              <a:rPr lang="en-US" sz="1200" dirty="0"/>
              <a:t>IS </a:t>
            </a:r>
            <a:r>
              <a:rPr lang="en-IN" sz="1200" dirty="0"/>
              <a:t>16702 : 2018)</a:t>
            </a:r>
            <a:endParaRPr lang="en-US" sz="1200" b="1" dirty="0"/>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Suitable </a:t>
            </a:r>
            <a:r>
              <a:rPr lang="en-US" sz="1200" kern="1200" dirty="0" err="1">
                <a:solidFill>
                  <a:schemeClr val="tx1"/>
                </a:solidFill>
                <a:effectLst/>
                <a:latin typeface="+mn-lt"/>
                <a:ea typeface="+mn-ea"/>
                <a:cs typeface="+mn-cs"/>
              </a:rPr>
              <a:t>Kjeldahl</a:t>
            </a:r>
            <a:r>
              <a:rPr lang="en-US" sz="1200" kern="1200" dirty="0">
                <a:solidFill>
                  <a:schemeClr val="tx1"/>
                </a:solidFill>
                <a:effectLst/>
                <a:latin typeface="+mn-lt"/>
                <a:ea typeface="+mn-ea"/>
                <a:cs typeface="+mn-cs"/>
              </a:rPr>
              <a:t> assembly consisting of 500-800 ml round bottom, digestion flask and </a:t>
            </a:r>
            <a:r>
              <a:rPr lang="en-US" sz="1200" kern="1200" dirty="0" err="1">
                <a:solidFill>
                  <a:schemeClr val="tx1"/>
                </a:solidFill>
                <a:effectLst/>
                <a:latin typeface="+mn-lt"/>
                <a:ea typeface="+mn-ea"/>
                <a:cs typeface="+mn-cs"/>
              </a:rPr>
              <a:t>Kjeldahl</a:t>
            </a:r>
            <a:r>
              <a:rPr lang="en-US" sz="1200" kern="1200" dirty="0">
                <a:solidFill>
                  <a:schemeClr val="tx1"/>
                </a:solidFill>
                <a:effectLst/>
                <a:latin typeface="+mn-lt"/>
                <a:ea typeface="+mn-ea"/>
                <a:cs typeface="+mn-cs"/>
              </a:rPr>
              <a:t> distillation assembly consisting of 500-800 ml distillation flask, splash head tube and condenser, all with appropriate glass joints. The length of the condenser's delivery tube should be long enough to keep immersed in a flask for ammonia absorption.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a:t>
            </a:r>
            <a:r>
              <a:rPr lang="en-US" sz="1200" kern="1200" dirty="0" err="1">
                <a:solidFill>
                  <a:schemeClr val="tx1"/>
                </a:solidFill>
                <a:effectLst/>
                <a:latin typeface="+mn-lt"/>
                <a:ea typeface="+mn-ea"/>
                <a:cs typeface="+mn-cs"/>
              </a:rPr>
              <a:t>Kjeldahl</a:t>
            </a:r>
            <a:r>
              <a:rPr lang="en-US" sz="1200" kern="1200" dirty="0">
                <a:solidFill>
                  <a:schemeClr val="tx1"/>
                </a:solidFill>
                <a:effectLst/>
                <a:latin typeface="+mn-lt"/>
                <a:ea typeface="+mn-ea"/>
                <a:cs typeface="+mn-cs"/>
              </a:rPr>
              <a:t> digestion unit with heating control, suitable for 500-800 ml flasks.</a:t>
            </a:r>
            <a:endParaRPr lang="en-IN" sz="1200" kern="1200" dirty="0">
              <a:solidFill>
                <a:schemeClr val="tx1"/>
              </a:solidFill>
              <a:effectLst/>
              <a:latin typeface="+mn-lt"/>
              <a:ea typeface="+mn-ea"/>
              <a:cs typeface="+mn-cs"/>
            </a:endParaRPr>
          </a:p>
          <a:p>
            <a:pPr>
              <a:buFont typeface="Wingdings" panose="05000000000000000000" pitchFamily="2" charset="2"/>
              <a:buNone/>
            </a:pP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 </a:t>
            </a:r>
            <a:r>
              <a:rPr lang="en-IN" sz="1200" b="1" dirty="0"/>
              <a:t>How is Total Nitrogen measured</a:t>
            </a:r>
            <a:r>
              <a:rPr lang="en-US" sz="1200" b="1" dirty="0"/>
              <a:t>?</a:t>
            </a:r>
          </a:p>
          <a:p>
            <a:pPr>
              <a:buFont typeface="Wingdings" panose="05000000000000000000" pitchFamily="2" charset="2"/>
              <a:buNone/>
            </a:pPr>
            <a:endParaRPr lang="en-US" sz="1200" b="1" dirty="0"/>
          </a:p>
          <a:p>
            <a:r>
              <a:rPr lang="en-US" sz="1200" b="1" dirty="0"/>
              <a:t>A: </a:t>
            </a:r>
            <a:r>
              <a:rPr lang="en-US" sz="1200" dirty="0"/>
              <a:t>(Cl. F-3 of </a:t>
            </a:r>
            <a:r>
              <a:rPr lang="en-IN" dirty="0"/>
              <a:t>IS 16556 : 2016 &amp; </a:t>
            </a:r>
            <a:r>
              <a:rPr lang="en-US" sz="1200" dirty="0"/>
              <a:t>IS </a:t>
            </a:r>
            <a:r>
              <a:rPr lang="en-IN" sz="1200" dirty="0"/>
              <a:t>16702 : 2018)</a:t>
            </a:r>
            <a:endParaRPr lang="en-US" sz="1200" b="1" dirty="0"/>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Place weighed sample (0.7-2.2g) in digestion flask. Add 40 ml H</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SO</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containing 2 g salicylic acid. Shake until thoroughly mixed and let stand, with occasional shaking, 30 min or more. Then add (a) 5 g Na</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S</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.5H</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or (b) 2 g zinc dust (as impalpable powder not granulated zinc or filing). Shake the flask and let it stand for 5 min then heat over low flame until frothing ceases. Turn off heat, add 0.7 g copper </a:t>
            </a:r>
            <a:r>
              <a:rPr lang="en-US" sz="1200" kern="1200" dirty="0" err="1">
                <a:solidFill>
                  <a:schemeClr val="tx1"/>
                </a:solidFill>
                <a:effectLst/>
                <a:latin typeface="+mn-lt"/>
                <a:ea typeface="+mn-ea"/>
                <a:cs typeface="+mn-cs"/>
              </a:rPr>
              <a:t>sulphate</a:t>
            </a:r>
            <a:r>
              <a:rPr lang="en-US" sz="1200" kern="1200" dirty="0">
                <a:solidFill>
                  <a:schemeClr val="tx1"/>
                </a:solidFill>
                <a:effectLst/>
                <a:latin typeface="+mn-lt"/>
                <a:ea typeface="+mn-ea"/>
                <a:cs typeface="+mn-cs"/>
              </a:rPr>
              <a:t>, 15 g powdered K2SO4 (or anhydrous Na2SO4)and boil briskly until solution clears, continue boiling for another at least 2 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Remove from burner and cool, add 200 ml of water and swirl the flask to dissolve all the contents.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Transfer to 500 ml volumetric flask, giving several washings with water to the digestion flask. Make up the volume to 500 ml. Take 25 ml aliquot in the distillation flask, add 300 ml water and a pinch of zinc dust.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Take 20 ml of standard acid solution in the receiving conical flask, add 4 drops of methyl red indicator and keep the flask at the lower end of the condenser in such a way that the lower tip of the condenser is fully immersed in acid solution.</a:t>
            </a:r>
            <a:endParaRPr lang="en-IN"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 30 ml of 45 percent </a:t>
            </a:r>
            <a:r>
              <a:rPr lang="en-US" sz="1200" kern="1200" dirty="0" err="1">
                <a:solidFill>
                  <a:schemeClr val="tx1"/>
                </a:solidFill>
                <a:effectLst/>
                <a:latin typeface="+mn-lt"/>
                <a:ea typeface="+mn-ea"/>
                <a:cs typeface="+mn-cs"/>
              </a:rPr>
              <a:t>NaOH</a:t>
            </a:r>
            <a:r>
              <a:rPr lang="en-US" sz="1200" kern="1200" dirty="0">
                <a:solidFill>
                  <a:schemeClr val="tx1"/>
                </a:solidFill>
                <a:effectLst/>
                <a:latin typeface="+mn-lt"/>
                <a:ea typeface="+mn-ea"/>
                <a:cs typeface="+mn-cs"/>
              </a:rPr>
              <a:t> to the distillation flask, gently so that the contents do not mix. Immediately connect the flask to distillation assembly and swirl to mix the contents. Heat until all the ammonia is distilled (at least 150 ml distillate).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Remove from receiving flask. Rinse outlet tube into receiving flask with a small amount of distilled water.</a:t>
            </a:r>
            <a:endParaRPr lang="en-IN"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Titrate the contents in the receiver conical flask with standard </a:t>
            </a:r>
            <a:r>
              <a:rPr lang="en-US" sz="1200" kern="1200" dirty="0" err="1">
                <a:solidFill>
                  <a:schemeClr val="tx1"/>
                </a:solidFill>
                <a:effectLst/>
                <a:latin typeface="+mn-lt"/>
                <a:ea typeface="+mn-ea"/>
                <a:cs typeface="+mn-cs"/>
              </a:rPr>
              <a:t>NaOH</a:t>
            </a:r>
            <a:r>
              <a:rPr lang="en-US" sz="1200" kern="1200" dirty="0">
                <a:solidFill>
                  <a:schemeClr val="tx1"/>
                </a:solidFill>
                <a:effectLst/>
                <a:latin typeface="+mn-lt"/>
                <a:ea typeface="+mn-ea"/>
                <a:cs typeface="+mn-cs"/>
              </a:rPr>
              <a:t> solution. Determine blank on reagents using same quantity of standard acid in receiving conical flask.</a:t>
            </a: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 How is </a:t>
            </a:r>
            <a:r>
              <a:rPr lang="en-IN" sz="1200" b="1" dirty="0"/>
              <a:t>Total Nitrogen calculated?</a:t>
            </a:r>
          </a:p>
          <a:p>
            <a:pPr>
              <a:buFont typeface="Wingdings" panose="05000000000000000000" pitchFamily="2" charset="2"/>
              <a:buNone/>
            </a:pPr>
            <a:endParaRPr lang="en-IN"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a:t>
            </a:r>
            <a:r>
              <a:rPr lang="en-US" sz="1200" dirty="0"/>
              <a:t>(Cl. F-4 of </a:t>
            </a:r>
            <a:r>
              <a:rPr lang="en-IN" dirty="0"/>
              <a:t>IS 16556 : 2016 &amp; </a:t>
            </a:r>
            <a:r>
              <a:rPr lang="en-US" sz="1200" dirty="0"/>
              <a:t>IS </a:t>
            </a:r>
            <a:r>
              <a:rPr lang="en-IN" sz="1200" dirty="0"/>
              <a:t>16702 : 2018)</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nitrogen (as N), percent by mass of total dry mass =</a:t>
            </a:r>
            <a:r>
              <a:rPr lang="en-US" sz="1200" kern="1200" baseline="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1.401 (</a:t>
            </a:r>
            <a:r>
              <a:rPr lang="en-US" sz="1200" i="1" u="sng" kern="1200" dirty="0">
                <a:solidFill>
                  <a:schemeClr val="tx1"/>
                </a:solidFill>
                <a:effectLst/>
                <a:latin typeface="+mn-lt"/>
                <a:ea typeface="+mn-ea"/>
                <a:cs typeface="+mn-cs"/>
              </a:rPr>
              <a:t>V </a:t>
            </a:r>
            <a:r>
              <a:rPr lang="en-US" sz="1200" u="sng" kern="1200" dirty="0">
                <a:solidFill>
                  <a:schemeClr val="tx1"/>
                </a:solidFill>
                <a:effectLst/>
                <a:latin typeface="+mn-lt"/>
                <a:ea typeface="+mn-ea"/>
                <a:cs typeface="+mn-cs"/>
              </a:rPr>
              <a:t>1</a:t>
            </a:r>
            <a:r>
              <a:rPr lang="en-US" sz="1200" i="1" u="sng" kern="1200" dirty="0">
                <a:solidFill>
                  <a:schemeClr val="tx1"/>
                </a:solidFill>
                <a:effectLst/>
                <a:latin typeface="+mn-lt"/>
                <a:ea typeface="+mn-ea"/>
                <a:cs typeface="+mn-cs"/>
              </a:rPr>
              <a:t>N</a:t>
            </a:r>
            <a:r>
              <a:rPr lang="en-US" sz="1200" u="sng" kern="1200" dirty="0">
                <a:solidFill>
                  <a:schemeClr val="tx1"/>
                </a:solidFill>
                <a:effectLst/>
                <a:latin typeface="+mn-lt"/>
                <a:ea typeface="+mn-ea"/>
                <a:cs typeface="+mn-cs"/>
              </a:rPr>
              <a:t>1 -</a:t>
            </a:r>
            <a:r>
              <a:rPr lang="en-US" sz="1200" i="1" u="sng" kern="1200" dirty="0">
                <a:solidFill>
                  <a:schemeClr val="tx1"/>
                </a:solidFill>
                <a:effectLst/>
                <a:latin typeface="+mn-lt"/>
                <a:ea typeface="+mn-ea"/>
                <a:cs typeface="+mn-cs"/>
              </a:rPr>
              <a:t>V</a:t>
            </a:r>
            <a:r>
              <a:rPr lang="en-US" sz="1200" u="sng" kern="1200" dirty="0">
                <a:solidFill>
                  <a:schemeClr val="tx1"/>
                </a:solidFill>
                <a:effectLst/>
                <a:latin typeface="+mn-lt"/>
                <a:ea typeface="+mn-ea"/>
                <a:cs typeface="+mn-cs"/>
              </a:rPr>
              <a:t>2 </a:t>
            </a:r>
            <a:r>
              <a:rPr lang="en-US" sz="1200" i="1" u="sng" kern="1200" dirty="0">
                <a:solidFill>
                  <a:schemeClr val="tx1"/>
                </a:solidFill>
                <a:effectLst/>
                <a:latin typeface="+mn-lt"/>
                <a:ea typeface="+mn-ea"/>
                <a:cs typeface="+mn-cs"/>
              </a:rPr>
              <a:t>N</a:t>
            </a:r>
            <a:r>
              <a:rPr lang="en-US" sz="1200" u="sng" kern="1200" dirty="0">
                <a:solidFill>
                  <a:schemeClr val="tx1"/>
                </a:solidFill>
                <a:effectLst/>
                <a:latin typeface="+mn-lt"/>
                <a:ea typeface="+mn-ea"/>
                <a:cs typeface="+mn-cs"/>
              </a:rPr>
              <a:t>2 ) -(</a:t>
            </a:r>
            <a:r>
              <a:rPr lang="en-US" sz="1200" i="1" u="sng" kern="1200" dirty="0">
                <a:solidFill>
                  <a:schemeClr val="tx1"/>
                </a:solidFill>
                <a:effectLst/>
                <a:latin typeface="+mn-lt"/>
                <a:ea typeface="+mn-ea"/>
                <a:cs typeface="+mn-cs"/>
              </a:rPr>
              <a:t>V</a:t>
            </a:r>
            <a:r>
              <a:rPr lang="en-US" sz="1200" u="sng" kern="1200" dirty="0">
                <a:solidFill>
                  <a:schemeClr val="tx1"/>
                </a:solidFill>
                <a:effectLst/>
                <a:latin typeface="+mn-lt"/>
                <a:ea typeface="+mn-ea"/>
                <a:cs typeface="+mn-cs"/>
              </a:rPr>
              <a:t>3 </a:t>
            </a:r>
            <a:r>
              <a:rPr lang="en-US" sz="1200" i="1" u="sng" kern="1200" dirty="0">
                <a:solidFill>
                  <a:schemeClr val="tx1"/>
                </a:solidFill>
                <a:effectLst/>
                <a:latin typeface="+mn-lt"/>
                <a:ea typeface="+mn-ea"/>
                <a:cs typeface="+mn-cs"/>
              </a:rPr>
              <a:t>N</a:t>
            </a:r>
            <a:r>
              <a:rPr lang="en-US" sz="1200" u="sng" kern="1200" dirty="0">
                <a:solidFill>
                  <a:schemeClr val="tx1"/>
                </a:solidFill>
                <a:effectLst/>
                <a:latin typeface="+mn-lt"/>
                <a:ea typeface="+mn-ea"/>
                <a:cs typeface="+mn-cs"/>
              </a:rPr>
              <a:t>1 - </a:t>
            </a:r>
            <a:r>
              <a:rPr lang="en-US" sz="1200" i="1" u="sng" kern="1200" dirty="0">
                <a:solidFill>
                  <a:schemeClr val="tx1"/>
                </a:solidFill>
                <a:effectLst/>
                <a:latin typeface="+mn-lt"/>
                <a:ea typeface="+mn-ea"/>
                <a:cs typeface="+mn-cs"/>
              </a:rPr>
              <a:t>V</a:t>
            </a:r>
            <a:r>
              <a:rPr lang="en-US" sz="1200" u="sng" kern="1200" dirty="0">
                <a:solidFill>
                  <a:schemeClr val="tx1"/>
                </a:solidFill>
                <a:effectLst/>
                <a:latin typeface="+mn-lt"/>
                <a:ea typeface="+mn-ea"/>
                <a:cs typeface="+mn-cs"/>
              </a:rPr>
              <a:t>4 </a:t>
            </a:r>
            <a:r>
              <a:rPr lang="en-US" sz="1200" i="1" u="sng" kern="1200" dirty="0">
                <a:solidFill>
                  <a:schemeClr val="tx1"/>
                </a:solidFill>
                <a:effectLst/>
                <a:latin typeface="+mn-lt"/>
                <a:ea typeface="+mn-ea"/>
                <a:cs typeface="+mn-cs"/>
              </a:rPr>
              <a:t>N</a:t>
            </a:r>
            <a:r>
              <a:rPr lang="en-US" sz="1200" u="sng" kern="1200" dirty="0">
                <a:solidFill>
                  <a:schemeClr val="tx1"/>
                </a:solidFill>
                <a:effectLst/>
                <a:latin typeface="+mn-lt"/>
                <a:ea typeface="+mn-ea"/>
                <a:cs typeface="+mn-cs"/>
              </a:rPr>
              <a:t>2 ) x </a:t>
            </a:r>
            <a:r>
              <a:rPr lang="en-US" sz="1200" i="1" u="sng" kern="1200" dirty="0">
                <a:solidFill>
                  <a:schemeClr val="tx1"/>
                </a:solidFill>
                <a:effectLst/>
                <a:latin typeface="+mn-lt"/>
                <a:ea typeface="+mn-ea"/>
                <a:cs typeface="+mn-cs"/>
              </a:rPr>
              <a:t>df</a:t>
            </a:r>
            <a:endParaRPr lang="en-IN"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					W</a:t>
            </a:r>
            <a:endParaRPr lang="en-US" sz="1200" b="1" dirty="0"/>
          </a:p>
          <a:p>
            <a:r>
              <a:rPr lang="en-US" sz="1200" kern="1200" dirty="0">
                <a:solidFill>
                  <a:schemeClr val="tx1"/>
                </a:solidFill>
                <a:effectLst/>
                <a:latin typeface="+mn-lt"/>
                <a:ea typeface="+mn-ea"/>
                <a:cs typeface="+mn-cs"/>
              </a:rPr>
              <a:t>Where,</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V</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 volume in ml of standard acid taken in receiver flask for sample;</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V</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 volume in ml of standard </a:t>
            </a:r>
            <a:r>
              <a:rPr lang="en-US" sz="1200" kern="1200" dirty="0" err="1">
                <a:solidFill>
                  <a:schemeClr val="tx1"/>
                </a:solidFill>
                <a:effectLst/>
                <a:latin typeface="+mn-lt"/>
                <a:ea typeface="+mn-ea"/>
                <a:cs typeface="+mn-cs"/>
              </a:rPr>
              <a:t>NaOH</a:t>
            </a:r>
            <a:r>
              <a:rPr lang="en-US" sz="1200" kern="1200" dirty="0">
                <a:solidFill>
                  <a:schemeClr val="tx1"/>
                </a:solidFill>
                <a:effectLst/>
                <a:latin typeface="+mn-lt"/>
                <a:ea typeface="+mn-ea"/>
                <a:cs typeface="+mn-cs"/>
              </a:rPr>
              <a:t> used in titrating standard acid in receiver flask after distillation of test sample;</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V</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 volume in ml of standard acid taken in receiver flask for blank;</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V</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 volume in ml of standard </a:t>
            </a:r>
            <a:r>
              <a:rPr lang="en-US" sz="1200" kern="1200" dirty="0" err="1">
                <a:solidFill>
                  <a:schemeClr val="tx1"/>
                </a:solidFill>
                <a:effectLst/>
                <a:latin typeface="+mn-lt"/>
                <a:ea typeface="+mn-ea"/>
                <a:cs typeface="+mn-cs"/>
              </a:rPr>
              <a:t>NaOH</a:t>
            </a:r>
            <a:r>
              <a:rPr lang="en-US" sz="1200" kern="1200" dirty="0">
                <a:solidFill>
                  <a:schemeClr val="tx1"/>
                </a:solidFill>
                <a:effectLst/>
                <a:latin typeface="+mn-lt"/>
                <a:ea typeface="+mn-ea"/>
                <a:cs typeface="+mn-cs"/>
              </a:rPr>
              <a:t> used in titrating standard acid in receiver flask after distillation in blank;</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 normality of standard acid;</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 normality of standard </a:t>
            </a:r>
            <a:r>
              <a:rPr lang="en-US" sz="1200" kern="1200" dirty="0" err="1">
                <a:solidFill>
                  <a:schemeClr val="tx1"/>
                </a:solidFill>
                <a:effectLst/>
                <a:latin typeface="+mn-lt"/>
                <a:ea typeface="+mn-ea"/>
                <a:cs typeface="+mn-cs"/>
              </a:rPr>
              <a:t>NaOH</a:t>
            </a:r>
            <a:r>
              <a:rPr lang="en-US" sz="1200" kern="1200" dirty="0">
                <a:solidFill>
                  <a:schemeClr val="tx1"/>
                </a:solidFill>
                <a:effectLst/>
                <a:latin typeface="+mn-lt"/>
                <a:ea typeface="+mn-ea"/>
                <a:cs typeface="+mn-cs"/>
              </a:rPr>
              <a:t>;</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  </a:t>
            </a:r>
            <a:r>
              <a:rPr lang="en-US" sz="1200" kern="1200" dirty="0">
                <a:solidFill>
                  <a:schemeClr val="tx1"/>
                </a:solidFill>
                <a:effectLst/>
                <a:latin typeface="+mn-lt"/>
                <a:ea typeface="+mn-ea"/>
                <a:cs typeface="+mn-cs"/>
              </a:rPr>
              <a:t>= weight in gm of sample taken; and</a:t>
            </a:r>
            <a:endParaRPr lang="en-IN" sz="1200" kern="1200" dirty="0">
              <a:solidFill>
                <a:schemeClr val="tx1"/>
              </a:solidFill>
              <a:effectLst/>
              <a:latin typeface="+mn-lt"/>
              <a:ea typeface="+mn-ea"/>
              <a:cs typeface="+mn-cs"/>
            </a:endParaRPr>
          </a:p>
          <a:p>
            <a:r>
              <a:rPr lang="en-US" sz="1200" i="1" kern="1200" dirty="0" err="1">
                <a:solidFill>
                  <a:schemeClr val="tx1"/>
                </a:solidFill>
                <a:effectLst/>
                <a:latin typeface="+mn-lt"/>
                <a:ea typeface="+mn-ea"/>
                <a:cs typeface="+mn-cs"/>
              </a:rPr>
              <a:t>df</a:t>
            </a:r>
            <a:r>
              <a:rPr lang="en-US" sz="1200"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dilution factor of sample</a:t>
            </a:r>
            <a:endParaRPr lang="en-IN" dirty="0"/>
          </a:p>
        </p:txBody>
      </p:sp>
      <p:sp>
        <p:nvSpPr>
          <p:cNvPr id="4" name="Slide Number Placeholder 3"/>
          <p:cNvSpPr>
            <a:spLocks noGrp="1"/>
          </p:cNvSpPr>
          <p:nvPr>
            <p:ph type="sldNum" sz="quarter" idx="10"/>
          </p:nvPr>
        </p:nvSpPr>
        <p:spPr/>
        <p:txBody>
          <a:bodyPr/>
          <a:lstStyle/>
          <a:p>
            <a:fld id="{8916C5B3-9703-47D5-BCC1-9291D4009C87}" type="slidenum">
              <a:rPr lang="en-IN" smtClean="0"/>
              <a:t>15</a:t>
            </a:fld>
            <a:endParaRPr lang="en-IN"/>
          </a:p>
        </p:txBody>
      </p:sp>
    </p:spTree>
    <p:extLst>
      <p:ext uri="{BB962C8B-B14F-4D97-AF65-F5344CB8AC3E}">
        <p14:creationId xmlns:p14="http://schemas.microsoft.com/office/powerpoint/2010/main" val="2264983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b="1" dirty="0"/>
              <a:t>Requirement given in Cl. 4.3 and Table 1 of </a:t>
            </a:r>
            <a:r>
              <a:rPr lang="en-IN" b="1" dirty="0"/>
              <a:t>IS 16556 : 2016 &amp; </a:t>
            </a:r>
            <a:r>
              <a:rPr lang="en-US" sz="1200" b="1" dirty="0"/>
              <a:t>IS </a:t>
            </a:r>
            <a:r>
              <a:rPr lang="en-IN" sz="1200" b="1" dirty="0"/>
              <a:t>16702 : 2018</a:t>
            </a:r>
          </a:p>
          <a:p>
            <a:pPr>
              <a:buFont typeface="Wingdings" panose="05000000000000000000" pitchFamily="2" charset="2"/>
              <a:buNone/>
            </a:pPr>
            <a:endParaRPr lang="en-IN" sz="1200" b="1" dirty="0"/>
          </a:p>
          <a:p>
            <a:pPr>
              <a:buFont typeface="Wingdings" panose="05000000000000000000" pitchFamily="2" charset="2"/>
              <a:buNone/>
            </a:pPr>
            <a:r>
              <a:rPr lang="en-US" sz="1200" b="1" dirty="0"/>
              <a:t>Q: What is the significance of ‘C:N ratio’ in compost?</a:t>
            </a:r>
          </a:p>
          <a:p>
            <a:pPr>
              <a:buFont typeface="Wingdings" panose="05000000000000000000" pitchFamily="2" charset="2"/>
              <a:buNone/>
            </a:pPr>
            <a:endParaRPr lang="en-US" sz="1200" b="1" dirty="0"/>
          </a:p>
          <a:p>
            <a:r>
              <a:rPr lang="en-US" sz="1200" b="1" dirty="0"/>
              <a:t>A: </a:t>
            </a:r>
            <a:r>
              <a:rPr lang="en-US" dirty="0"/>
              <a:t>Monitoring the C:N ratio helps assess compost maturity and stability. As composting progresses, microbial activity reduces the C:N</a:t>
            </a:r>
            <a:r>
              <a:rPr lang="en-US" baseline="0" dirty="0"/>
              <a:t> </a:t>
            </a:r>
            <a:r>
              <a:rPr lang="en-US" dirty="0"/>
              <a:t>ratio as carbon is mineralized and nitrogen is released. A C:N ratio</a:t>
            </a:r>
            <a:r>
              <a:rPr lang="en-US" baseline="0" dirty="0"/>
              <a:t> of 20:1 </a:t>
            </a:r>
            <a:r>
              <a:rPr lang="en-US" dirty="0"/>
              <a:t>in the finished compost indicates that decomposition is complete and that the compost is stable and mature. </a:t>
            </a:r>
            <a:endParaRPr lang="en-IN" dirty="0"/>
          </a:p>
          <a:p>
            <a:pPr>
              <a:buFont typeface="Wingdings" panose="05000000000000000000" pitchFamily="2" charset="2"/>
              <a:buNone/>
            </a:pP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 How is </a:t>
            </a:r>
            <a:r>
              <a:rPr lang="en-IN" sz="1200" b="1" dirty="0"/>
              <a:t>C:N ratio calculated?</a:t>
            </a:r>
          </a:p>
          <a:p>
            <a:pPr>
              <a:buFont typeface="Wingdings" panose="05000000000000000000" pitchFamily="2" charset="2"/>
              <a:buNone/>
            </a:pPr>
            <a:endParaRPr lang="en-IN" sz="1200" b="1" dirty="0"/>
          </a:p>
          <a:p>
            <a:pPr>
              <a:buFont typeface="Wingdings" panose="05000000000000000000" pitchFamily="2" charset="2"/>
              <a:buNone/>
            </a:pPr>
            <a:r>
              <a:rPr lang="en-IN" sz="1200" b="1" dirty="0"/>
              <a:t>A:</a:t>
            </a:r>
            <a:r>
              <a:rPr lang="en-IN" sz="1200" b="1" baseline="0" dirty="0"/>
              <a:t> </a:t>
            </a:r>
            <a:r>
              <a:rPr lang="en-US" sz="1200" dirty="0"/>
              <a:t>(Annex - K of </a:t>
            </a:r>
            <a:r>
              <a:rPr lang="en-IN" dirty="0"/>
              <a:t>IS 16556 : 2016 &amp; </a:t>
            </a:r>
            <a:r>
              <a:rPr lang="en-US" sz="1200" dirty="0"/>
              <a:t>Annex - G of IS </a:t>
            </a:r>
            <a:r>
              <a:rPr lang="en-IN" sz="1200" dirty="0"/>
              <a:t>16702 : 2018)</a:t>
            </a:r>
            <a:endParaRPr lang="en-IN" sz="1200" b="1" baseline="0" dirty="0"/>
          </a:p>
          <a:p>
            <a:pPr>
              <a:buFont typeface="Wingdings" panose="05000000000000000000" pitchFamily="2" charset="2"/>
              <a:buNone/>
            </a:pPr>
            <a:endParaRPr lang="en-IN" sz="1200" b="1" kern="1200" baseline="0" dirty="0">
              <a:solidFill>
                <a:schemeClr val="tx1"/>
              </a:solidFill>
              <a:effectLst/>
              <a:latin typeface="+mn-lt"/>
              <a:ea typeface="+mn-ea"/>
              <a:cs typeface="+mn-cs"/>
            </a:endParaRPr>
          </a:p>
          <a:p>
            <a:pPr>
              <a:buFont typeface="Wingdings" panose="05000000000000000000" pitchFamily="2" charset="2"/>
              <a:buNone/>
            </a:pPr>
            <a:r>
              <a:rPr lang="en-US" sz="1200" kern="1200" dirty="0">
                <a:solidFill>
                  <a:schemeClr val="tx1"/>
                </a:solidFill>
                <a:effectLst/>
                <a:latin typeface="+mn-lt"/>
                <a:ea typeface="+mn-ea"/>
                <a:cs typeface="+mn-cs"/>
              </a:rPr>
              <a:t>The C:N ratio is calculated using total organic carbon, percent by mass of total dry mass and total nitrogen (as N), percent by mass of total dry mass determined earlier.</a:t>
            </a:r>
            <a:endParaRPr lang="en-IN" sz="16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 : N ratio = </a:t>
            </a:r>
            <a:r>
              <a:rPr lang="en-US" sz="1200" i="1" kern="1200" dirty="0">
                <a:solidFill>
                  <a:schemeClr val="tx1"/>
                </a:solidFill>
                <a:effectLst/>
                <a:latin typeface="+mn-lt"/>
                <a:ea typeface="+mn-ea"/>
                <a:cs typeface="+mn-cs"/>
              </a:rPr>
              <a:t>A: B</a:t>
            </a:r>
            <a:endParaRPr lang="en-IN" sz="16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where</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 total organic carbon, percent by mass of total dry mass; and</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	</a:t>
            </a:r>
            <a:r>
              <a:rPr lang="en-US" sz="1200" kern="1200" dirty="0">
                <a:solidFill>
                  <a:schemeClr val="tx1"/>
                </a:solidFill>
                <a:effectLst/>
                <a:latin typeface="+mn-lt"/>
                <a:ea typeface="+mn-ea"/>
                <a:cs typeface="+mn-cs"/>
              </a:rPr>
              <a:t>= total nitrogen (as N), percent by mass of total dry mass determined.</a:t>
            </a:r>
            <a:endParaRPr lang="en-IN" sz="1200" kern="1200" dirty="0">
              <a:solidFill>
                <a:schemeClr val="tx1"/>
              </a:solidFill>
              <a:effectLst/>
              <a:latin typeface="+mn-lt"/>
              <a:ea typeface="+mn-ea"/>
              <a:cs typeface="+mn-cs"/>
            </a:endParaRPr>
          </a:p>
          <a:p>
            <a:pPr>
              <a:buFont typeface="Wingdings" panose="05000000000000000000" pitchFamily="2" charset="2"/>
              <a:buNone/>
            </a:pPr>
            <a:endParaRPr lang="en-US" sz="1200" b="1" dirty="0"/>
          </a:p>
        </p:txBody>
      </p:sp>
      <p:sp>
        <p:nvSpPr>
          <p:cNvPr id="4" name="Slide Number Placeholder 3"/>
          <p:cNvSpPr>
            <a:spLocks noGrp="1"/>
          </p:cNvSpPr>
          <p:nvPr>
            <p:ph type="sldNum" sz="quarter" idx="10"/>
          </p:nvPr>
        </p:nvSpPr>
        <p:spPr/>
        <p:txBody>
          <a:bodyPr/>
          <a:lstStyle/>
          <a:p>
            <a:fld id="{8916C5B3-9703-47D5-BCC1-9291D4009C87}" type="slidenum">
              <a:rPr lang="en-IN" smtClean="0"/>
              <a:t>16</a:t>
            </a:fld>
            <a:endParaRPr lang="en-IN"/>
          </a:p>
        </p:txBody>
      </p:sp>
    </p:spTree>
    <p:extLst>
      <p:ext uri="{BB962C8B-B14F-4D97-AF65-F5344CB8AC3E}">
        <p14:creationId xmlns:p14="http://schemas.microsoft.com/office/powerpoint/2010/main" val="3170125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tabLst>
                <a:tab pos="442913" algn="l"/>
              </a:tabLst>
            </a:pPr>
            <a:r>
              <a:rPr lang="en-US" sz="1200" b="1" dirty="0"/>
              <a:t>Requirement given in Cl. 4.3 and Table 1 of </a:t>
            </a:r>
            <a:r>
              <a:rPr lang="en-IN" b="1" dirty="0"/>
              <a:t>IS 16556 : 2016 &amp; </a:t>
            </a:r>
            <a:r>
              <a:rPr lang="en-US" sz="1200" b="1" dirty="0"/>
              <a:t>IS </a:t>
            </a:r>
            <a:r>
              <a:rPr lang="en-IN" sz="1200" b="1" dirty="0"/>
              <a:t>16702 : 2018</a:t>
            </a:r>
          </a:p>
          <a:p>
            <a:pPr>
              <a:buFont typeface="Wingdings" panose="05000000000000000000" pitchFamily="2" charset="2"/>
              <a:buNone/>
              <a:tabLst>
                <a:tab pos="442913" algn="l"/>
              </a:tabLst>
            </a:pPr>
            <a:endParaRPr lang="en-IN" sz="1200" b="1" dirty="0"/>
          </a:p>
          <a:p>
            <a:pPr>
              <a:buFont typeface="Wingdings" panose="05000000000000000000" pitchFamily="2" charset="2"/>
              <a:buNone/>
              <a:tabLst>
                <a:tab pos="442913" algn="l"/>
              </a:tabLst>
            </a:pPr>
            <a:r>
              <a:rPr lang="en-US" sz="1200" b="1" dirty="0"/>
              <a:t>Q: </a:t>
            </a:r>
            <a:r>
              <a:rPr lang="en-US" sz="1200" dirty="0"/>
              <a:t>Why ‘</a:t>
            </a:r>
            <a:r>
              <a:rPr lang="en-US" sz="1200" b="1" dirty="0"/>
              <a:t>Min</a:t>
            </a:r>
            <a:r>
              <a:rPr lang="en-US" sz="1200" dirty="0"/>
              <a:t>’ requirement for </a:t>
            </a:r>
            <a:r>
              <a:rPr lang="en-IN" sz="1200" dirty="0"/>
              <a:t>Total phosphorus is more in </a:t>
            </a:r>
            <a:r>
              <a:rPr lang="en-IN" sz="1200" dirty="0" err="1"/>
              <a:t>Vermicompost</a:t>
            </a:r>
            <a:r>
              <a:rPr lang="en-IN" sz="1200" dirty="0"/>
              <a:t> in comparison to MSWC?</a:t>
            </a:r>
          </a:p>
          <a:p>
            <a:pPr>
              <a:buFont typeface="Wingdings" panose="05000000000000000000" pitchFamily="2" charset="2"/>
              <a:buNone/>
            </a:pPr>
            <a:endParaRPr lang="en-US" sz="1200" b="1" dirty="0"/>
          </a:p>
          <a:p>
            <a:r>
              <a:rPr lang="en-US" sz="1200" b="1" dirty="0"/>
              <a:t>A: </a:t>
            </a:r>
            <a:r>
              <a:rPr lang="en-US" dirty="0"/>
              <a:t>The minimum requirement for total phosphorus (P) is typically higher in </a:t>
            </a:r>
            <a:r>
              <a:rPr lang="en-US" dirty="0" err="1"/>
              <a:t>vermicompost</a:t>
            </a:r>
            <a:r>
              <a:rPr lang="en-US" dirty="0"/>
              <a:t> compared to Municipal Solid Waste Compost (MSWC) due to several factors related to their production processes, nutrient dynamics, and intended applications in agriculture and horticulture. </a:t>
            </a:r>
            <a:r>
              <a:rPr lang="en-US" dirty="0" err="1"/>
              <a:t>Vermicompost</a:t>
            </a:r>
            <a:r>
              <a:rPr lang="en-US" dirty="0"/>
              <a:t>, produced through the activity of earthworms and beneficial microorganisms, tends to retain and make nutrients like phosphorus more available to plants. Earthworms facilitate the breakdown of organic materials, releasing phosphorus in forms that are more soluble and accessible for plant uptake.</a:t>
            </a:r>
            <a:r>
              <a:rPr lang="en-US" baseline="0" dirty="0"/>
              <a:t> </a:t>
            </a:r>
            <a:r>
              <a:rPr lang="en-US" dirty="0"/>
              <a:t>The presence of earthworms and microorganisms in </a:t>
            </a:r>
            <a:r>
              <a:rPr lang="en-US" dirty="0" err="1"/>
              <a:t>vermicompost</a:t>
            </a:r>
            <a:r>
              <a:rPr lang="en-US" dirty="0"/>
              <a:t> enhances biological processes that convert organic phosphorus compounds into plant-available forms. This biological activity increases the total phosphorus content in </a:t>
            </a:r>
            <a:r>
              <a:rPr lang="en-US" dirty="0" err="1"/>
              <a:t>vermicompost</a:t>
            </a:r>
            <a:r>
              <a:rPr lang="en-US" dirty="0"/>
              <a:t> compared to MSWC, where composting processes may not optimize nutrient retention to the same extent.</a:t>
            </a:r>
          </a:p>
          <a:p>
            <a:r>
              <a:rPr lang="en-US" dirty="0"/>
              <a:t>The type and composition of organic materials used in vermicomposting can influence the phosphorus content of the final product. </a:t>
            </a:r>
            <a:r>
              <a:rPr lang="en-US" dirty="0" err="1"/>
              <a:t>Feedstocks</a:t>
            </a:r>
            <a:r>
              <a:rPr lang="en-US" dirty="0"/>
              <a:t> containing phosphorus-rich materials, such as animal manures or phosphorus-containing organic residues, contribute to higher total phosphorus levels in </a:t>
            </a:r>
            <a:r>
              <a:rPr lang="en-US" dirty="0" err="1"/>
              <a:t>vermicompost</a:t>
            </a:r>
            <a:r>
              <a:rPr lang="en-US" dirty="0"/>
              <a:t>. In contrast, MSWC compost may have lower minimum requirements for total phosphorus due to the variability in feedstock sources and composting methods. MSWC composting processes are primarily focused on waste management and may not prioritize optimizing phosphorus content for agricultural use compared to </a:t>
            </a:r>
            <a:r>
              <a:rPr lang="en-US" dirty="0" err="1"/>
              <a:t>vermicompost</a:t>
            </a:r>
            <a:r>
              <a:rPr lang="en-US" dirty="0"/>
              <a:t>.</a:t>
            </a:r>
          </a:p>
          <a:p>
            <a:pPr>
              <a:buFont typeface="Wingdings" panose="05000000000000000000" pitchFamily="2" charset="2"/>
              <a:buNone/>
            </a:pPr>
            <a:endParaRPr lang="en-US" sz="1200" b="1" dirty="0"/>
          </a:p>
          <a:p>
            <a:pPr>
              <a:buFont typeface="Wingdings" panose="05000000000000000000" pitchFamily="2" charset="2"/>
              <a:buNone/>
            </a:pPr>
            <a:r>
              <a:rPr lang="en-US" sz="1200" b="1" dirty="0"/>
              <a:t>Q: </a:t>
            </a:r>
            <a:r>
              <a:rPr lang="en-US" sz="1200" dirty="0"/>
              <a:t>What is the sample size?</a:t>
            </a:r>
          </a:p>
          <a:p>
            <a:pPr>
              <a:buFont typeface="Wingdings" panose="05000000000000000000" pitchFamily="2" charset="2"/>
              <a:buNone/>
            </a:pPr>
            <a:endParaRPr lang="en-US" sz="1200" b="1"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t>A: </a:t>
            </a:r>
            <a:r>
              <a:rPr lang="en-US" sz="1200" kern="1200" dirty="0">
                <a:solidFill>
                  <a:schemeClr val="tx1"/>
                </a:solidFill>
                <a:effectLst/>
                <a:latin typeface="+mn-lt"/>
                <a:ea typeface="+mn-ea"/>
                <a:cs typeface="+mn-cs"/>
              </a:rPr>
              <a:t>10 g </a:t>
            </a:r>
            <a:r>
              <a:rPr lang="en-US" sz="1200" dirty="0"/>
              <a:t>(Cl. G-1.3 of </a:t>
            </a:r>
            <a:r>
              <a:rPr lang="en-IN" dirty="0"/>
              <a:t>IS 16556 : 2016 &amp; </a:t>
            </a:r>
            <a:r>
              <a:rPr lang="en-US" sz="1200" dirty="0"/>
              <a:t>Cl. H-1.3 of IS </a:t>
            </a:r>
            <a:r>
              <a:rPr lang="en-IN" sz="1200" dirty="0"/>
              <a:t>16702 : 2018)</a:t>
            </a: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 </a:t>
            </a:r>
            <a:r>
              <a:rPr lang="en-US" sz="1200" dirty="0"/>
              <a:t>What are the instruments required for measurement of </a:t>
            </a:r>
            <a:r>
              <a:rPr lang="en-IN" sz="1200" dirty="0"/>
              <a:t>Total phosphorus</a:t>
            </a:r>
            <a:r>
              <a:rPr lang="en-US" sz="1200" dirty="0"/>
              <a:t>?</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t>A: </a:t>
            </a:r>
            <a:r>
              <a:rPr lang="en-US" sz="1200" dirty="0"/>
              <a:t>(Cl. G-1.2 of </a:t>
            </a:r>
            <a:r>
              <a:rPr lang="en-IN" dirty="0"/>
              <a:t>IS 16556 : 2016 &amp; </a:t>
            </a:r>
            <a:r>
              <a:rPr lang="en-US" sz="1200" dirty="0"/>
              <a:t>Cl. H-1.2 of IS </a:t>
            </a:r>
            <a:r>
              <a:rPr lang="en-IN" sz="1200" dirty="0"/>
              <a:t>16702 : 2018)</a:t>
            </a:r>
            <a:endParaRPr lang="en-US" sz="1200" b="1"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dirty="0">
                <a:solidFill>
                  <a:schemeClr val="tx1"/>
                </a:solidFill>
                <a:effectLst/>
                <a:latin typeface="+mn-lt"/>
                <a:ea typeface="+mn-ea"/>
                <a:cs typeface="+mn-cs"/>
              </a:rPr>
              <a:t>Silica crucible (50 g) capacity, desiccator, beaker (100 ml), Whatman No.1 filter paper, hot plate, volumetric flask (100 ml), Erlenmeyer flask, pipette, watch glass, hot plate, sintered glass </a:t>
            </a:r>
            <a:r>
              <a:rPr lang="en-US" sz="1200" kern="1200" dirty="0" err="1">
                <a:solidFill>
                  <a:schemeClr val="tx1"/>
                </a:solidFill>
                <a:effectLst/>
                <a:latin typeface="+mn-lt"/>
                <a:ea typeface="+mn-ea"/>
                <a:cs typeface="+mn-cs"/>
              </a:rPr>
              <a:t>gooch</a:t>
            </a:r>
            <a:r>
              <a:rPr lang="en-US" sz="1200" kern="1200" dirty="0">
                <a:solidFill>
                  <a:schemeClr val="tx1"/>
                </a:solidFill>
                <a:effectLst/>
                <a:latin typeface="+mn-lt"/>
                <a:ea typeface="+mn-ea"/>
                <a:cs typeface="+mn-cs"/>
              </a:rPr>
              <a:t> crucible Grade 4 (30 ml capacity), desiccator.</a:t>
            </a: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 </a:t>
            </a:r>
            <a:r>
              <a:rPr lang="en-IN" sz="1200" dirty="0"/>
              <a:t>How is Total phosphorus measured</a:t>
            </a:r>
            <a:r>
              <a:rPr lang="en-US" sz="1200" dirty="0"/>
              <a:t>?</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dirty="0"/>
          </a:p>
          <a:p>
            <a:r>
              <a:rPr lang="en-US" sz="1200" b="1" dirty="0"/>
              <a:t>A: </a:t>
            </a:r>
            <a:r>
              <a:rPr lang="en-US" sz="1200" dirty="0"/>
              <a:t>(Annex-G of </a:t>
            </a:r>
            <a:r>
              <a:rPr lang="en-IN" dirty="0"/>
              <a:t>IS 16556 : 2016 &amp; </a:t>
            </a:r>
            <a:r>
              <a:rPr lang="en-US" sz="1200" dirty="0"/>
              <a:t>Annex-H of IS </a:t>
            </a:r>
            <a:r>
              <a:rPr lang="en-IN" sz="1200" dirty="0"/>
              <a:t>16702 : 2018)</a:t>
            </a:r>
            <a:endParaRPr lang="en-US" sz="1200" b="1" dirty="0"/>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Accurately weigh 10 g oven dried sample in silica crucible 50 g capacity and ignite it to 650– 700°C for 6-8 h to obtain ash. Cool and keep in a desiccator.</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Transfer the contents to a 100 ml beaker. Add 30 ml 25 percent </a:t>
            </a:r>
            <a:r>
              <a:rPr lang="en-US" sz="1200" kern="1200" dirty="0" err="1">
                <a:solidFill>
                  <a:schemeClr val="tx1"/>
                </a:solidFill>
                <a:effectLst/>
                <a:latin typeface="+mn-lt"/>
                <a:ea typeface="+mn-ea"/>
                <a:cs typeface="+mn-cs"/>
              </a:rPr>
              <a:t>HCl</a:t>
            </a:r>
            <a:r>
              <a:rPr lang="en-US" sz="1200" kern="1200" dirty="0">
                <a:solidFill>
                  <a:schemeClr val="tx1"/>
                </a:solidFill>
                <a:effectLst/>
                <a:latin typeface="+mn-lt"/>
                <a:ea typeface="+mn-ea"/>
                <a:cs typeface="+mn-cs"/>
              </a:rPr>
              <a:t>. Wash the crucible with 10 ml 25 percent </a:t>
            </a:r>
            <a:r>
              <a:rPr lang="en-US" sz="1200" kern="1200" dirty="0" err="1">
                <a:solidFill>
                  <a:schemeClr val="tx1"/>
                </a:solidFill>
                <a:effectLst/>
                <a:latin typeface="+mn-lt"/>
                <a:ea typeface="+mn-ea"/>
                <a:cs typeface="+mn-cs"/>
              </a:rPr>
              <a:t>HCl</a:t>
            </a:r>
            <a:r>
              <a:rPr lang="en-US" sz="1200" kern="1200" dirty="0">
                <a:solidFill>
                  <a:schemeClr val="tx1"/>
                </a:solidFill>
                <a:effectLst/>
                <a:latin typeface="+mn-lt"/>
                <a:ea typeface="+mn-ea"/>
                <a:cs typeface="+mn-cs"/>
              </a:rPr>
              <a:t> twice and transfer the contents to beaker. Heat over hot plate for 10-15 min. Keep for 4 h. Filter through </a:t>
            </a:r>
            <a:r>
              <a:rPr lang="en-US" sz="1200" kern="1200" dirty="0" err="1">
                <a:solidFill>
                  <a:schemeClr val="tx1"/>
                </a:solidFill>
                <a:effectLst/>
                <a:latin typeface="+mn-lt"/>
                <a:ea typeface="+mn-ea"/>
                <a:cs typeface="+mn-cs"/>
              </a:rPr>
              <a:t>Whatman</a:t>
            </a:r>
            <a:r>
              <a:rPr lang="en-US" sz="1200" kern="1200" dirty="0">
                <a:solidFill>
                  <a:schemeClr val="tx1"/>
                </a:solidFill>
                <a:effectLst/>
                <a:latin typeface="+mn-lt"/>
                <a:ea typeface="+mn-ea"/>
                <a:cs typeface="+mn-cs"/>
              </a:rPr>
              <a:t> No.1 filter paper. Wash with distilled water 4- 5 times (till acid free).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Take 1 g sample as digested above and dilute to 200 ml. In 500 ml Erlenmeyer flask pipette aliquot containing not more than 25mg P</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a:t>
            </a:r>
            <a:r>
              <a:rPr lang="en-US" sz="1200" kern="1200" baseline="-25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dilute to approximately 100 ml with water. Proceed with one of the following method: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Add 30 ml citric-molybdic acid reagent and boil gently for 3 min (solution must be precipitate free at this stage). Remove from heat and swirl carefully. Immediately add from burette 10 ml </a:t>
            </a:r>
            <a:r>
              <a:rPr lang="en-US" sz="1200" kern="1200" dirty="0" err="1">
                <a:solidFill>
                  <a:schemeClr val="tx1"/>
                </a:solidFill>
                <a:effectLst/>
                <a:latin typeface="+mn-lt"/>
                <a:ea typeface="+mn-ea"/>
                <a:cs typeface="+mn-cs"/>
              </a:rPr>
              <a:t>quinoline</a:t>
            </a:r>
            <a:r>
              <a:rPr lang="en-US" sz="1200" kern="1200" dirty="0">
                <a:solidFill>
                  <a:schemeClr val="tx1"/>
                </a:solidFill>
                <a:effectLst/>
                <a:latin typeface="+mn-lt"/>
                <a:ea typeface="+mn-ea"/>
                <a:cs typeface="+mn-cs"/>
              </a:rPr>
              <a:t> solution with continuous swirling (add first 3-4 ml drop wise and remainder in steady stream).</a:t>
            </a:r>
            <a:endParaRPr lang="en-IN" sz="16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Or</a:t>
            </a:r>
            <a:endParaRPr lang="en-IN" sz="1200" kern="1200" dirty="0">
              <a:solidFill>
                <a:schemeClr val="tx1"/>
              </a:solidFill>
              <a:effectLst/>
              <a:latin typeface="+mn-lt"/>
              <a:ea typeface="+mn-ea"/>
              <a:cs typeface="+mn-cs"/>
            </a:endParaRPr>
          </a:p>
          <a:p>
            <a:endParaRPr lang="en-IN"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b)</a:t>
            </a:r>
            <a:r>
              <a:rPr lang="en-IN"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Add 50 ml </a:t>
            </a:r>
            <a:r>
              <a:rPr lang="en-US" sz="1200" kern="1200" dirty="0" err="1">
                <a:solidFill>
                  <a:schemeClr val="tx1"/>
                </a:solidFill>
                <a:effectLst/>
                <a:latin typeface="+mn-lt"/>
                <a:ea typeface="+mn-ea"/>
                <a:cs typeface="+mn-cs"/>
              </a:rPr>
              <a:t>quimociac</a:t>
            </a:r>
            <a:r>
              <a:rPr lang="en-US" sz="1200" kern="1200" dirty="0">
                <a:solidFill>
                  <a:schemeClr val="tx1"/>
                </a:solidFill>
                <a:effectLst/>
                <a:latin typeface="+mn-lt"/>
                <a:ea typeface="+mn-ea"/>
                <a:cs typeface="+mn-cs"/>
              </a:rPr>
              <a:t> reagent, cover with watch glass place on hot plate in well ventilated hood and boil for 1 min.</a:t>
            </a:r>
            <a:endParaRPr lang="en-IN" sz="16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treatment with (a) or (b) cool to room temperature, swirl carefully 3-4 time during cooling, filter through sintered glass Gooch crucible Grade 4 (30 ml capacity), previously dried at 250°C and weighed, and wash 5 times with 25 ml portion of water. Dry crucible and contents for 30 min at 250°C. Cool in desiccator to constant weight as </a:t>
            </a:r>
            <a:r>
              <a:rPr lang="en-US" sz="1200" kern="1200" dirty="0" err="1">
                <a:solidFill>
                  <a:schemeClr val="tx1"/>
                </a:solidFill>
                <a:effectLst/>
                <a:latin typeface="+mn-lt"/>
                <a:ea typeface="+mn-ea"/>
                <a:cs typeface="+mn-cs"/>
              </a:rPr>
              <a:t>quinolinephosphomolybdate</a:t>
            </a:r>
            <a:r>
              <a:rPr lang="en-US" sz="1200" kern="1200" dirty="0">
                <a:solidFill>
                  <a:schemeClr val="tx1"/>
                </a:solidFill>
                <a:effectLst/>
                <a:latin typeface="+mn-lt"/>
                <a:ea typeface="+mn-ea"/>
                <a:cs typeface="+mn-cs"/>
              </a:rPr>
              <a:t> [(C</a:t>
            </a:r>
            <a:r>
              <a:rPr lang="en-US" sz="800" kern="1200" baseline="-25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H</a:t>
            </a:r>
            <a:r>
              <a:rPr lang="en-US" sz="800" kern="1200" baseline="-25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N)</a:t>
            </a:r>
            <a:r>
              <a:rPr lang="en-US" sz="8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H</a:t>
            </a:r>
            <a:r>
              <a:rPr lang="en-US" sz="8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PO</a:t>
            </a:r>
            <a:r>
              <a:rPr lang="en-US" sz="8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.12MoO</a:t>
            </a:r>
            <a:r>
              <a:rPr lang="en-US" sz="8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Estimate blank reading without sample.</a:t>
            </a:r>
            <a:endParaRPr lang="en-US" sz="14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 </a:t>
            </a:r>
            <a:r>
              <a:rPr lang="en-US" sz="1200" dirty="0"/>
              <a:t>How is </a:t>
            </a:r>
            <a:r>
              <a:rPr lang="en-IN" sz="1200" dirty="0"/>
              <a:t>Total phosphorus calculated?</a:t>
            </a:r>
            <a:endParaRPr lang="en-US" sz="1200" dirty="0"/>
          </a:p>
          <a:p>
            <a:endParaRPr lang="en-IN" dirty="0"/>
          </a:p>
          <a:p>
            <a:r>
              <a:rPr lang="en-US" sz="1200" b="1" dirty="0"/>
              <a:t>A: </a:t>
            </a:r>
            <a:r>
              <a:rPr lang="en-US" sz="1200" dirty="0"/>
              <a:t>(Cl. G-2.4 of </a:t>
            </a:r>
            <a:r>
              <a:rPr lang="en-IN" dirty="0"/>
              <a:t>IS 16556 : 2016 &amp; </a:t>
            </a:r>
            <a:r>
              <a:rPr lang="en-US" sz="1200" dirty="0"/>
              <a:t>Cl. H-2.4 of IS </a:t>
            </a:r>
            <a:r>
              <a:rPr lang="en-IN" sz="1200" dirty="0"/>
              <a:t>16702 : 2018)</a:t>
            </a:r>
            <a:endParaRPr lang="en-US" sz="1200" b="1" dirty="0"/>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phosphorus (as P</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a:t>
            </a:r>
            <a:r>
              <a:rPr lang="en-US" sz="1200" kern="1200" baseline="-25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percent by mass of total dry mass = (</a:t>
            </a:r>
            <a:r>
              <a:rPr lang="en-US" sz="1200" i="1" kern="120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 0.032 07</a:t>
            </a:r>
            <a:endParaRPr lang="en-IN"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a:t>
            </a:r>
            <a:endParaRPr lang="en-IN"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 weight of </a:t>
            </a:r>
            <a:r>
              <a:rPr lang="en-US" sz="1200" kern="1200" dirty="0" err="1">
                <a:solidFill>
                  <a:schemeClr val="tx1"/>
                </a:solidFill>
                <a:effectLst/>
                <a:latin typeface="+mn-lt"/>
                <a:ea typeface="+mn-ea"/>
                <a:cs typeface="+mn-cs"/>
              </a:rPr>
              <a:t>quinoline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phosphomolybdate</a:t>
            </a:r>
            <a:r>
              <a:rPr lang="en-US" sz="1200" kern="1200" dirty="0">
                <a:solidFill>
                  <a:schemeClr val="tx1"/>
                </a:solidFill>
                <a:effectLst/>
                <a:latin typeface="+mn-lt"/>
                <a:ea typeface="+mn-ea"/>
                <a:cs typeface="+mn-cs"/>
              </a:rPr>
              <a:t> obtained by treatment of sample, in g; and</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	</a:t>
            </a:r>
            <a:r>
              <a:rPr lang="en-US" sz="1200" kern="1200" dirty="0">
                <a:solidFill>
                  <a:schemeClr val="tx1"/>
                </a:solidFill>
                <a:effectLst/>
                <a:latin typeface="+mn-lt"/>
                <a:ea typeface="+mn-ea"/>
                <a:cs typeface="+mn-cs"/>
              </a:rPr>
              <a:t>= weight of </a:t>
            </a:r>
            <a:r>
              <a:rPr lang="en-US" sz="1200" kern="1200" dirty="0" err="1">
                <a:solidFill>
                  <a:schemeClr val="tx1"/>
                </a:solidFill>
                <a:effectLst/>
                <a:latin typeface="+mn-lt"/>
                <a:ea typeface="+mn-ea"/>
                <a:cs typeface="+mn-cs"/>
              </a:rPr>
              <a:t>quinolinephosphomolybdate</a:t>
            </a:r>
            <a:r>
              <a:rPr lang="en-US" sz="1200" kern="1200" dirty="0">
                <a:solidFill>
                  <a:schemeClr val="tx1"/>
                </a:solidFill>
                <a:effectLst/>
                <a:latin typeface="+mn-lt"/>
                <a:ea typeface="+mn-ea"/>
                <a:cs typeface="+mn-cs"/>
              </a:rPr>
              <a:t> in blank treatment in g.</a:t>
            </a:r>
            <a:endParaRPr lang="en-US" sz="1200" b="1" dirty="0"/>
          </a:p>
          <a:p>
            <a:endParaRPr lang="en-IN" dirty="0"/>
          </a:p>
        </p:txBody>
      </p:sp>
      <p:sp>
        <p:nvSpPr>
          <p:cNvPr id="4" name="Slide Number Placeholder 3"/>
          <p:cNvSpPr>
            <a:spLocks noGrp="1"/>
          </p:cNvSpPr>
          <p:nvPr>
            <p:ph type="sldNum" sz="quarter" idx="10"/>
          </p:nvPr>
        </p:nvSpPr>
        <p:spPr/>
        <p:txBody>
          <a:bodyPr/>
          <a:lstStyle/>
          <a:p>
            <a:fld id="{8916C5B3-9703-47D5-BCC1-9291D4009C87}" type="slidenum">
              <a:rPr lang="en-IN" smtClean="0"/>
              <a:t>17</a:t>
            </a:fld>
            <a:endParaRPr lang="en-IN"/>
          </a:p>
        </p:txBody>
      </p:sp>
    </p:spTree>
    <p:extLst>
      <p:ext uri="{BB962C8B-B14F-4D97-AF65-F5344CB8AC3E}">
        <p14:creationId xmlns:p14="http://schemas.microsoft.com/office/powerpoint/2010/main" val="349737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tabLst>
                <a:tab pos="442913" algn="l"/>
              </a:tabLst>
            </a:pPr>
            <a:r>
              <a:rPr lang="en-US" sz="1200" b="1" dirty="0"/>
              <a:t>Requirement given in Cl. 4.3 and Table 1 of </a:t>
            </a:r>
            <a:r>
              <a:rPr lang="en-IN" b="1" dirty="0"/>
              <a:t>IS 16556 : 2016 &amp; </a:t>
            </a:r>
            <a:r>
              <a:rPr lang="en-US" sz="1200" b="1" dirty="0"/>
              <a:t>IS </a:t>
            </a:r>
            <a:r>
              <a:rPr lang="en-IN" sz="1200" b="1" dirty="0"/>
              <a:t>16702 : 2018</a:t>
            </a:r>
            <a:endParaRPr lang="en-US" sz="1200" b="1" dirty="0"/>
          </a:p>
          <a:p>
            <a:pPr>
              <a:buFont typeface="Wingdings" panose="05000000000000000000" pitchFamily="2" charset="2"/>
              <a:buNone/>
              <a:tabLst>
                <a:tab pos="442913" algn="l"/>
              </a:tabLst>
            </a:pPr>
            <a:endParaRPr lang="en-US" sz="1200" b="1" dirty="0"/>
          </a:p>
          <a:p>
            <a:pPr>
              <a:buFont typeface="Wingdings" panose="05000000000000000000" pitchFamily="2" charset="2"/>
              <a:buNone/>
              <a:tabLst>
                <a:tab pos="442913" algn="l"/>
              </a:tabLst>
            </a:pPr>
            <a:r>
              <a:rPr lang="en-US" sz="1200" b="1" dirty="0"/>
              <a:t>Q: Why ‘Min’ requirement for </a:t>
            </a:r>
            <a:r>
              <a:rPr lang="en-IN" sz="1200" b="1" dirty="0"/>
              <a:t>Total potassium is more in </a:t>
            </a:r>
            <a:r>
              <a:rPr lang="en-IN" sz="1200" b="1" dirty="0" err="1"/>
              <a:t>Vermicompost</a:t>
            </a:r>
            <a:r>
              <a:rPr lang="en-IN" sz="1200" b="1" dirty="0"/>
              <a:t> in comparison to MSWC?</a:t>
            </a:r>
          </a:p>
          <a:p>
            <a:pPr>
              <a:buFont typeface="Wingdings" panose="05000000000000000000" pitchFamily="2" charset="2"/>
              <a:buNone/>
            </a:pPr>
            <a:endParaRPr lang="en-US" sz="1200" b="1" dirty="0"/>
          </a:p>
          <a:p>
            <a:r>
              <a:rPr lang="en-US" b="1" dirty="0"/>
              <a:t>A: </a:t>
            </a:r>
            <a:r>
              <a:rPr lang="en-US" dirty="0"/>
              <a:t>The type and composition of organic materials used in vermicomposting influence the potassium content of the final product. </a:t>
            </a:r>
            <a:r>
              <a:rPr lang="en-US" dirty="0" err="1"/>
              <a:t>Feedstocks</a:t>
            </a:r>
            <a:r>
              <a:rPr lang="en-US" dirty="0"/>
              <a:t> containing potassium-rich materials, such as certain plant residues or potassium-containing organic wastes, contribute to higher total potassium levels in </a:t>
            </a:r>
            <a:r>
              <a:rPr lang="en-US" dirty="0" err="1"/>
              <a:t>vermicompost</a:t>
            </a:r>
            <a:r>
              <a:rPr lang="en-US" dirty="0"/>
              <a:t>. In contrast, MSWC compost may have lower minimum requirements for total potassium due to the variability in feedstock sources and composting methods. MSWC composting processes are primarily focused on waste management and may not optimize potassium content for agricultural use compared to </a:t>
            </a:r>
            <a:r>
              <a:rPr lang="en-US" dirty="0" err="1"/>
              <a:t>vermicompost</a:t>
            </a:r>
            <a:r>
              <a:rPr lang="en-US" dirty="0"/>
              <a:t>.</a:t>
            </a:r>
          </a:p>
          <a:p>
            <a:pPr>
              <a:buFont typeface="Wingdings" panose="05000000000000000000" pitchFamily="2" charset="2"/>
              <a:buNone/>
            </a:pPr>
            <a:endParaRPr lang="en-US" sz="1200" b="1" dirty="0"/>
          </a:p>
          <a:p>
            <a:pPr>
              <a:buFont typeface="Wingdings" panose="05000000000000000000" pitchFamily="2" charset="2"/>
              <a:buNone/>
            </a:pPr>
            <a:r>
              <a:rPr lang="en-US" sz="1200" b="1" dirty="0"/>
              <a:t>Q: What is the sample size?</a:t>
            </a:r>
          </a:p>
          <a:p>
            <a:pPr>
              <a:buFont typeface="Wingdings" panose="05000000000000000000" pitchFamily="2" charset="2"/>
              <a:buNone/>
            </a:pPr>
            <a:endParaRPr lang="en-IN" sz="1200" b="1" dirty="0"/>
          </a:p>
          <a:p>
            <a:pPr>
              <a:buFont typeface="Wingdings" panose="05000000000000000000" pitchFamily="2" charset="2"/>
              <a:buNone/>
            </a:pPr>
            <a:r>
              <a:rPr lang="en-US" b="1" dirty="0"/>
              <a:t>A: </a:t>
            </a:r>
            <a:r>
              <a:rPr lang="en-US" sz="1200" kern="1200" dirty="0">
                <a:solidFill>
                  <a:schemeClr val="tx1"/>
                </a:solidFill>
                <a:effectLst/>
                <a:latin typeface="+mn-lt"/>
                <a:ea typeface="+mn-ea"/>
                <a:cs typeface="+mn-cs"/>
              </a:rPr>
              <a:t>5 g </a:t>
            </a:r>
            <a:r>
              <a:rPr lang="en-US" sz="1200" dirty="0"/>
              <a:t>(Cl. H-2.3 of </a:t>
            </a:r>
            <a:r>
              <a:rPr lang="en-IN" dirty="0"/>
              <a:t>IS 16556 : 2016 &amp; </a:t>
            </a:r>
            <a:r>
              <a:rPr lang="en-US" sz="1200" dirty="0"/>
              <a:t>Cl. J-2.3 of IS </a:t>
            </a:r>
            <a:r>
              <a:rPr lang="en-IN" sz="1200" dirty="0"/>
              <a:t>16702 : 2018)</a:t>
            </a:r>
            <a:endParaRPr lang="en-US" b="1" dirty="0"/>
          </a:p>
          <a:p>
            <a:pPr>
              <a:buFont typeface="Wingdings" panose="05000000000000000000" pitchFamily="2" charset="2"/>
              <a:buNone/>
            </a:pPr>
            <a:endParaRPr lang="en-US" sz="1200" b="1"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IN" sz="1200" b="1" dirty="0"/>
              <a:t>Q: </a:t>
            </a:r>
            <a:r>
              <a:rPr lang="en-US" sz="1200" b="1" dirty="0"/>
              <a:t>What are the instruments required for measurement of </a:t>
            </a:r>
            <a:r>
              <a:rPr lang="en-IN" sz="1200" b="1" dirty="0"/>
              <a:t>Total potassium</a:t>
            </a:r>
            <a:r>
              <a:rPr lang="en-US" sz="1200" b="1" dirty="0"/>
              <a:t>?</a:t>
            </a:r>
          </a:p>
          <a:p>
            <a:pPr>
              <a:buFont typeface="Wingdings" panose="05000000000000000000" pitchFamily="2" charset="2"/>
              <a:buNone/>
            </a:pPr>
            <a:endParaRPr lang="en-US" sz="1200" b="1" dirty="0"/>
          </a:p>
          <a:p>
            <a:pPr>
              <a:buFont typeface="Wingdings" panose="05000000000000000000" pitchFamily="2" charset="2"/>
              <a:buNone/>
            </a:pPr>
            <a:r>
              <a:rPr lang="en-US" b="1" dirty="0"/>
              <a:t>A: </a:t>
            </a:r>
            <a:r>
              <a:rPr lang="en-US" sz="1200" dirty="0"/>
              <a:t>(Cl. H-1.2 &amp; H-2.2 of </a:t>
            </a:r>
            <a:r>
              <a:rPr lang="en-IN" dirty="0"/>
              <a:t>IS 16556 : 2016 &amp; </a:t>
            </a:r>
            <a:r>
              <a:rPr lang="en-US" sz="1200" dirty="0"/>
              <a:t>Cl. J-1.2 of IS </a:t>
            </a:r>
            <a:r>
              <a:rPr lang="en-IN" sz="1200" dirty="0"/>
              <a:t>16702 : 2018)</a:t>
            </a:r>
            <a:endParaRPr lang="en-US" b="1" dirty="0"/>
          </a:p>
          <a:p>
            <a:pPr>
              <a:buFont typeface="Wingdings" panose="05000000000000000000" pitchFamily="2" charset="2"/>
              <a:buNone/>
            </a:pPr>
            <a:endParaRPr lang="en-US" sz="1200" b="1" kern="1200" dirty="0">
              <a:solidFill>
                <a:schemeClr val="tx1"/>
              </a:solidFill>
              <a:effectLst/>
              <a:latin typeface="+mn-lt"/>
              <a:ea typeface="+mn-ea"/>
              <a:cs typeface="+mn-cs"/>
            </a:endParaRPr>
          </a:p>
          <a:p>
            <a:pPr>
              <a:buFont typeface="Wingdings" panose="05000000000000000000" pitchFamily="2" charset="2"/>
              <a:buNone/>
            </a:pPr>
            <a:r>
              <a:rPr lang="en-US" sz="1200" kern="1200" dirty="0">
                <a:solidFill>
                  <a:schemeClr val="tx1"/>
                </a:solidFill>
                <a:effectLst/>
                <a:latin typeface="+mn-lt"/>
                <a:ea typeface="+mn-ea"/>
                <a:cs typeface="+mn-cs"/>
              </a:rPr>
              <a:t>Analytical balance, pipette, volumetric flasks (100 ml), flame photometer with K-filter, </a:t>
            </a:r>
            <a:r>
              <a:rPr lang="en-IN" dirty="0"/>
              <a:t>Porcelain crucible, muffle furnace.</a:t>
            </a:r>
            <a:endParaRPr lang="en-US" b="1" dirty="0"/>
          </a:p>
          <a:p>
            <a:pPr>
              <a:buFont typeface="Wingdings" panose="05000000000000000000" pitchFamily="2" charset="2"/>
              <a:buNone/>
            </a:pPr>
            <a:endParaRPr lang="en-US" sz="1200" b="1"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t>Q: </a:t>
            </a:r>
            <a:r>
              <a:rPr lang="en-IN" sz="1200" b="1" dirty="0"/>
              <a:t>How is Total potassium measured</a:t>
            </a:r>
            <a:r>
              <a:rPr lang="en-US" sz="1200" b="1" dirty="0"/>
              <a:t>?</a:t>
            </a:r>
          </a:p>
          <a:p>
            <a:pPr>
              <a:buFont typeface="Wingdings" panose="05000000000000000000" pitchFamily="2" charset="2"/>
              <a:buNone/>
            </a:pPr>
            <a:endParaRPr lang="en-US" sz="1200" b="1" dirty="0"/>
          </a:p>
          <a:p>
            <a:pPr>
              <a:buFont typeface="Wingdings" panose="05000000000000000000" pitchFamily="2" charset="2"/>
              <a:buNone/>
            </a:pPr>
            <a:r>
              <a:rPr lang="en-US" b="1" dirty="0"/>
              <a:t>A: </a:t>
            </a:r>
            <a:r>
              <a:rPr lang="en-US" sz="1200" dirty="0"/>
              <a:t>(Annex H of </a:t>
            </a:r>
            <a:r>
              <a:rPr lang="en-IN" dirty="0"/>
              <a:t>IS 16556 : 2016 &amp; </a:t>
            </a:r>
            <a:r>
              <a:rPr lang="en-US" sz="1200" dirty="0"/>
              <a:t>Annex J of IS </a:t>
            </a:r>
            <a:r>
              <a:rPr lang="en-IN" sz="1200" dirty="0"/>
              <a:t>16702 : 2018)</a:t>
            </a:r>
            <a:endParaRPr lang="en-US" b="1" dirty="0"/>
          </a:p>
          <a:p>
            <a:pPr>
              <a:buFont typeface="Wingdings" panose="05000000000000000000" pitchFamily="2" charset="2"/>
              <a:buNone/>
            </a:pPr>
            <a:endParaRPr lang="en-US" sz="1200" kern="1200" dirty="0">
              <a:solidFill>
                <a:schemeClr val="tx1"/>
              </a:solidFill>
              <a:effectLst/>
              <a:latin typeface="+mn-lt"/>
              <a:ea typeface="+mn-ea"/>
              <a:cs typeface="+mn-cs"/>
            </a:endParaRPr>
          </a:p>
          <a:p>
            <a:pPr>
              <a:buFont typeface="Wingdings" panose="05000000000000000000" pitchFamily="2" charset="2"/>
              <a:buNone/>
            </a:pPr>
            <a:r>
              <a:rPr lang="en-US" sz="1200" b="1" kern="1200" dirty="0">
                <a:solidFill>
                  <a:schemeClr val="tx1"/>
                </a:solidFill>
                <a:effectLst/>
                <a:latin typeface="+mn-lt"/>
                <a:ea typeface="+mn-ea"/>
                <a:cs typeface="+mn-cs"/>
              </a:rPr>
              <a:t>Preparation of Standard Curve</a:t>
            </a:r>
          </a:p>
          <a:p>
            <a:pPr>
              <a:buFont typeface="Wingdings" panose="05000000000000000000" pitchFamily="2" charset="2"/>
              <a:buNone/>
            </a:pPr>
            <a:endParaRPr lang="en-US" sz="1200" b="1" kern="1200" dirty="0">
              <a:solidFill>
                <a:schemeClr val="tx1"/>
              </a:solidFill>
              <a:effectLst/>
              <a:latin typeface="+mn-lt"/>
              <a:ea typeface="+mn-ea"/>
              <a:cs typeface="+mn-cs"/>
            </a:endParaRPr>
          </a:p>
          <a:p>
            <a:pPr>
              <a:buFont typeface="Wingdings" panose="05000000000000000000" pitchFamily="2" charset="2"/>
              <a:buNone/>
            </a:pPr>
            <a:r>
              <a:rPr lang="en-US" sz="1200" kern="1200" dirty="0">
                <a:solidFill>
                  <a:schemeClr val="tx1"/>
                </a:solidFill>
                <a:effectLst/>
                <a:latin typeface="+mn-lt"/>
                <a:ea typeface="+mn-ea"/>
                <a:cs typeface="+mn-cs"/>
              </a:rPr>
              <a:t>Make a stock of 1 000 ppm potassium by dissolving 1.909 g of AR Grade potassium chloride (dried at 60°C for 1 h) in distilled water; and diluting up to 1 </a:t>
            </a:r>
            <a:r>
              <a:rPr lang="en-US" sz="1200" kern="1200" dirty="0" err="1">
                <a:solidFill>
                  <a:schemeClr val="tx1"/>
                </a:solidFill>
                <a:effectLst/>
                <a:latin typeface="+mn-lt"/>
                <a:ea typeface="+mn-ea"/>
                <a:cs typeface="+mn-cs"/>
              </a:rPr>
              <a:t>litre</a:t>
            </a:r>
            <a:r>
              <a:rPr lang="en-US" sz="1200" kern="1200" dirty="0">
                <a:solidFill>
                  <a:schemeClr val="tx1"/>
                </a:solidFill>
                <a:effectLst/>
                <a:latin typeface="+mn-lt"/>
                <a:ea typeface="+mn-ea"/>
                <a:cs typeface="+mn-cs"/>
              </a:rPr>
              <a:t>. Prepare 100 ppm standard by diluting 100 ml of 1 000 ppm stock solution to 1 </a:t>
            </a:r>
            <a:r>
              <a:rPr lang="en-US" sz="1200" kern="1200" dirty="0" err="1">
                <a:solidFill>
                  <a:schemeClr val="tx1"/>
                </a:solidFill>
                <a:effectLst/>
                <a:latin typeface="+mn-lt"/>
                <a:ea typeface="+mn-ea"/>
                <a:cs typeface="+mn-cs"/>
              </a:rPr>
              <a:t>litre</a:t>
            </a:r>
            <a:r>
              <a:rPr lang="en-US" sz="1200" kern="1200" dirty="0">
                <a:solidFill>
                  <a:schemeClr val="tx1"/>
                </a:solidFill>
                <a:effectLst/>
                <a:latin typeface="+mn-lt"/>
                <a:ea typeface="+mn-ea"/>
                <a:cs typeface="+mn-cs"/>
              </a:rPr>
              <a:t> with extracting solution. Pipette 0, 5, 10, 15 and 20 ml of 100 ppm solution in to 100 ml volumetric flasks and make up the volume up to the mark. The solutions contain 0, 5, 10, 15, and 20 ppm potassium respectively. Determine potassium by the flame photometer using K-filter after necessary setting and calibration of the instrument. Prepare the standard curve plotting the reading against the different concentration of the potassium.</a:t>
            </a:r>
          </a:p>
          <a:p>
            <a:pPr>
              <a:buFont typeface="Wingdings" panose="05000000000000000000" pitchFamily="2" charset="2"/>
              <a:buNone/>
            </a:pPr>
            <a:endParaRPr lang="en-US" sz="1200" b="1" kern="1200" dirty="0">
              <a:solidFill>
                <a:schemeClr val="tx1"/>
              </a:solidFill>
              <a:effectLst/>
              <a:latin typeface="+mn-lt"/>
              <a:ea typeface="+mn-ea"/>
              <a:cs typeface="+mn-cs"/>
            </a:endParaRPr>
          </a:p>
          <a:p>
            <a:pPr>
              <a:buFont typeface="Wingdings" panose="05000000000000000000" pitchFamily="2" charset="2"/>
              <a:buNone/>
            </a:pPr>
            <a:r>
              <a:rPr lang="en-US" sz="1200" b="1" kern="1200" dirty="0">
                <a:solidFill>
                  <a:schemeClr val="tx1"/>
                </a:solidFill>
                <a:effectLst/>
                <a:latin typeface="+mn-lt"/>
                <a:ea typeface="+mn-ea"/>
                <a:cs typeface="+mn-cs"/>
              </a:rPr>
              <a:t>Estimation of Potassium Content of Sample</a:t>
            </a:r>
          </a:p>
          <a:p>
            <a:pPr>
              <a:buFont typeface="Wingdings" panose="05000000000000000000" pitchFamily="2" charset="2"/>
              <a:buNone/>
            </a:pPr>
            <a:endParaRPr lang="en-US" sz="1200" b="1" kern="1200" dirty="0">
              <a:solidFill>
                <a:schemeClr val="tx1"/>
              </a:solidFill>
              <a:effectLst/>
              <a:latin typeface="+mn-lt"/>
              <a:ea typeface="+mn-ea"/>
              <a:cs typeface="+mn-cs"/>
            </a:endParaRPr>
          </a:p>
          <a:p>
            <a:pPr>
              <a:buFont typeface="Wingdings" panose="05000000000000000000" pitchFamily="2" charset="2"/>
              <a:buNone/>
            </a:pPr>
            <a:r>
              <a:rPr lang="en-US" sz="1200" kern="1200" dirty="0">
                <a:solidFill>
                  <a:schemeClr val="tx1"/>
                </a:solidFill>
                <a:effectLst/>
                <a:latin typeface="+mn-lt"/>
                <a:ea typeface="+mn-ea"/>
                <a:cs typeface="+mn-cs"/>
              </a:rPr>
              <a:t>Take 5 g sample in a porcelain crucible and ignite the material to ash at 650-700°C in a muffle furnace. Cool it and dissolve in 5ml concentrated hydrochloric acid. Transfer to a 250 ml beaker with several washing of distilled water and heat it. Again transfer it to a 100 ml volumetric flask and make up the volume. Filter the solution and dilute the filtrate with distilled water so that the concentration of K in the working solution remains in the range of 0 to 20 ppm, if required. Determine K by the flame photometer using K-filter after necessary setting and calibration of the instrument.</a:t>
            </a:r>
            <a:endParaRPr lang="en-US"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 How is </a:t>
            </a:r>
            <a:r>
              <a:rPr lang="en-IN" sz="1200" b="1" dirty="0"/>
              <a:t>Total potassium calculated?</a:t>
            </a:r>
            <a:endParaRPr lang="en-US" sz="1200" b="1" dirty="0"/>
          </a:p>
          <a:p>
            <a:endParaRPr lang="en-IN" dirty="0"/>
          </a:p>
          <a:p>
            <a:r>
              <a:rPr lang="en-US" b="1" dirty="0"/>
              <a:t>A: </a:t>
            </a:r>
            <a:r>
              <a:rPr lang="en-US" sz="1200" dirty="0"/>
              <a:t>(Cl. H-2.4 of </a:t>
            </a:r>
            <a:r>
              <a:rPr lang="en-IN" dirty="0"/>
              <a:t>IS 16556 : 2016 &amp; </a:t>
            </a:r>
            <a:r>
              <a:rPr lang="en-US" sz="1200" dirty="0"/>
              <a:t>Cl. J-1.4 of IS </a:t>
            </a:r>
            <a:r>
              <a:rPr lang="en-IN" sz="1200" dirty="0"/>
              <a:t>16702 : 2018)</a:t>
            </a:r>
            <a:endParaRPr lang="en-US" b="1" dirty="0"/>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Potassium (as K</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percent by mass of total dry mass = </a:t>
            </a:r>
            <a:r>
              <a:rPr lang="en-US" sz="1200" i="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 20 × diluting factor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a:t>
            </a:r>
          </a:p>
          <a:p>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 ppm of K in the sample solution (obtained by extrapolating from standard curve).</a:t>
            </a:r>
            <a:endParaRPr lang="en-IN" dirty="0"/>
          </a:p>
        </p:txBody>
      </p:sp>
      <p:sp>
        <p:nvSpPr>
          <p:cNvPr id="4" name="Slide Number Placeholder 3"/>
          <p:cNvSpPr>
            <a:spLocks noGrp="1"/>
          </p:cNvSpPr>
          <p:nvPr>
            <p:ph type="sldNum" sz="quarter" idx="10"/>
          </p:nvPr>
        </p:nvSpPr>
        <p:spPr/>
        <p:txBody>
          <a:bodyPr/>
          <a:lstStyle/>
          <a:p>
            <a:fld id="{8916C5B3-9703-47D5-BCC1-9291D4009C87}" type="slidenum">
              <a:rPr lang="en-IN" smtClean="0"/>
              <a:t>18</a:t>
            </a:fld>
            <a:endParaRPr lang="en-IN"/>
          </a:p>
        </p:txBody>
      </p:sp>
    </p:spTree>
    <p:extLst>
      <p:ext uri="{BB962C8B-B14F-4D97-AF65-F5344CB8AC3E}">
        <p14:creationId xmlns:p14="http://schemas.microsoft.com/office/powerpoint/2010/main" val="242220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tabLst>
                <a:tab pos="442913" algn="l"/>
              </a:tabLst>
            </a:pPr>
            <a:r>
              <a:rPr lang="en-US" sz="1200" b="1" dirty="0"/>
              <a:t>Requirement given in Cl. 4.3 and Table 1 of </a:t>
            </a:r>
            <a:r>
              <a:rPr lang="en-IN" b="1" dirty="0"/>
              <a:t>IS 16556 : 2016 &amp; </a:t>
            </a:r>
            <a:r>
              <a:rPr lang="en-US" sz="1200" b="1" dirty="0"/>
              <a:t>IS </a:t>
            </a:r>
            <a:r>
              <a:rPr lang="en-IN" sz="1200" b="1" dirty="0"/>
              <a:t>16702 : 2018</a:t>
            </a:r>
            <a:endParaRPr lang="en-US" sz="1200" b="1" dirty="0"/>
          </a:p>
          <a:p>
            <a:pPr>
              <a:buFont typeface="Wingdings" panose="05000000000000000000" pitchFamily="2" charset="2"/>
              <a:buNone/>
              <a:tabLst>
                <a:tab pos="442913" algn="l"/>
              </a:tabLst>
            </a:pPr>
            <a:endParaRPr lang="en-US" sz="1200" b="1" dirty="0"/>
          </a:p>
          <a:p>
            <a:pPr>
              <a:buFont typeface="Wingdings" panose="05000000000000000000" pitchFamily="2" charset="2"/>
              <a:buNone/>
              <a:tabLst>
                <a:tab pos="442913" algn="l"/>
              </a:tabLst>
            </a:pPr>
            <a:r>
              <a:rPr lang="en-US" sz="1200" b="1" dirty="0"/>
              <a:t>Q:</a:t>
            </a:r>
            <a:r>
              <a:rPr lang="en-US" sz="1200" b="1" baseline="0" dirty="0"/>
              <a:t> </a:t>
            </a:r>
            <a:r>
              <a:rPr lang="en-US" sz="1200" b="1" dirty="0"/>
              <a:t>Why ‘Max’ requirement is prescribed for</a:t>
            </a:r>
            <a:r>
              <a:rPr lang="en-IN" sz="1200" b="1" dirty="0"/>
              <a:t> Cadmium, Copper, Chromium,  Lead and Nickel?</a:t>
            </a:r>
          </a:p>
          <a:p>
            <a:pPr>
              <a:buFont typeface="Wingdings" panose="05000000000000000000" pitchFamily="2" charset="2"/>
              <a:buNone/>
            </a:pPr>
            <a:endParaRPr lang="en-US" sz="1200" b="1" dirty="0"/>
          </a:p>
          <a:p>
            <a:r>
              <a:rPr lang="en-US" sz="1200" b="1" dirty="0"/>
              <a:t>A: </a:t>
            </a:r>
            <a:r>
              <a:rPr lang="en-US" dirty="0"/>
              <a:t>The "Max" requirement for metals like Cadmium, Copper, Chromium, Lead, and Nickel typically refers to the maximum allowable concentration of these elements in various contexts, such as in environmental regulations, consumer products, and industrial processes. Here’s why these limits are set:</a:t>
            </a:r>
          </a:p>
          <a:p>
            <a:endParaRPr lang="en-US" dirty="0"/>
          </a:p>
          <a:p>
            <a:r>
              <a:rPr lang="en-US" b="1" dirty="0"/>
              <a:t>Toxicity</a:t>
            </a:r>
            <a:r>
              <a:rPr lang="en-US" dirty="0"/>
              <a:t>: Many of these metals are toxic at certain levels. For instance, lead and cadmium are known to cause serious health issues, including neurological damage and kidney problems. Limiting their concentration helps protect human health.</a:t>
            </a:r>
          </a:p>
          <a:p>
            <a:endParaRPr lang="en-US" b="1" dirty="0"/>
          </a:p>
          <a:p>
            <a:r>
              <a:rPr lang="en-US" b="1" dirty="0"/>
              <a:t>Environmental Protection</a:t>
            </a:r>
            <a:r>
              <a:rPr lang="en-US" dirty="0"/>
              <a:t>: These metals can be harmful to ecosystems. High concentrations can lead to contamination of soil and water, adversely affecting plants, animals, and microorganisms. Regulations often set maximum levels to prevent environmental damage.</a:t>
            </a:r>
          </a:p>
          <a:p>
            <a:endParaRPr lang="en-US" dirty="0"/>
          </a:p>
          <a:p>
            <a:pPr>
              <a:buFont typeface="Wingdings" panose="05000000000000000000" pitchFamily="2" charset="2"/>
              <a:buNone/>
            </a:pPr>
            <a:r>
              <a:rPr lang="en-US" sz="1200" b="1" dirty="0"/>
              <a:t>Q:</a:t>
            </a:r>
            <a:r>
              <a:rPr lang="en-US" sz="1200" b="1" baseline="0" dirty="0"/>
              <a:t> </a:t>
            </a:r>
            <a:r>
              <a:rPr lang="en-US" sz="1200" b="1" dirty="0"/>
              <a:t>What is the sample size?</a:t>
            </a:r>
          </a:p>
          <a:p>
            <a:pPr>
              <a:buFont typeface="Wingdings" panose="05000000000000000000" pitchFamily="2" charset="2"/>
              <a:buNone/>
            </a:pPr>
            <a:endParaRPr lang="en-US" sz="1200" b="1" dirty="0"/>
          </a:p>
          <a:p>
            <a:pPr>
              <a:buFont typeface="Wingdings" panose="05000000000000000000" pitchFamily="2" charset="2"/>
              <a:buNone/>
            </a:pPr>
            <a:r>
              <a:rPr lang="en-US" sz="1200" b="1" dirty="0"/>
              <a:t>A:  </a:t>
            </a:r>
            <a:r>
              <a:rPr lang="en-US" sz="1200" b="0" kern="12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g </a:t>
            </a:r>
            <a:r>
              <a:rPr lang="en-US" sz="1200" dirty="0"/>
              <a:t>(Cl. P-3.1 of </a:t>
            </a:r>
            <a:r>
              <a:rPr lang="en-IN" dirty="0"/>
              <a:t>IS 16556 : 2016)</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dirty="0">
                <a:solidFill>
                  <a:schemeClr val="tx1"/>
                </a:solidFill>
                <a:effectLst/>
                <a:latin typeface="+mn-lt"/>
                <a:ea typeface="+mn-ea"/>
                <a:cs typeface="+mn-cs"/>
              </a:rPr>
              <a:t>5.0 g </a:t>
            </a:r>
            <a:r>
              <a:rPr lang="en-IN" dirty="0"/>
              <a:t> (</a:t>
            </a:r>
            <a:r>
              <a:rPr lang="en-US" sz="1200" dirty="0"/>
              <a:t>Cl. K-3.1 of IS </a:t>
            </a:r>
            <a:r>
              <a:rPr lang="en-IN" sz="1200" dirty="0"/>
              <a:t>16702 : 2018)</a:t>
            </a: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a:t>
            </a:r>
            <a:r>
              <a:rPr lang="en-US" sz="1200" b="1" baseline="0" dirty="0"/>
              <a:t> </a:t>
            </a:r>
            <a:r>
              <a:rPr lang="en-US" sz="1200" b="1" dirty="0"/>
              <a:t>What are the instruments required for measurement of </a:t>
            </a:r>
            <a:r>
              <a:rPr lang="en-IN" sz="1200" b="1" dirty="0"/>
              <a:t>Cadmium, Copper, Chromium,  Lead and Nickel</a:t>
            </a:r>
            <a:r>
              <a:rPr lang="en-US" sz="1200" b="1" dirty="0"/>
              <a:t>?</a:t>
            </a:r>
          </a:p>
          <a:p>
            <a:pPr>
              <a:buFont typeface="Wingdings" panose="05000000000000000000" pitchFamily="2" charset="2"/>
              <a:buNone/>
            </a:pPr>
            <a:endParaRPr lang="en-US" sz="1200" b="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t>A: </a:t>
            </a:r>
            <a:r>
              <a:rPr lang="en-US" sz="1200" dirty="0"/>
              <a:t>(Cl. P-2 of </a:t>
            </a:r>
            <a:r>
              <a:rPr lang="en-IN" dirty="0"/>
              <a:t>IS 16556 : 2016 &amp; </a:t>
            </a:r>
            <a:r>
              <a:rPr lang="en-US" sz="1200" dirty="0"/>
              <a:t>Cl. K-2 of IS </a:t>
            </a:r>
            <a:r>
              <a:rPr lang="en-IN" sz="1200" dirty="0"/>
              <a:t>16702 : 2018)</a:t>
            </a:r>
            <a:endParaRPr lang="en-US" sz="1200" b="1" dirty="0"/>
          </a:p>
          <a:p>
            <a:pPr>
              <a:buFont typeface="Wingdings" panose="05000000000000000000" pitchFamily="2" charset="2"/>
              <a:buNone/>
            </a:pPr>
            <a:endParaRPr lang="en-US" sz="1200" b="1" kern="1200" dirty="0">
              <a:solidFill>
                <a:schemeClr val="tx1"/>
              </a:solidFill>
              <a:effectLst/>
              <a:latin typeface="+mn-lt"/>
              <a:ea typeface="+mn-ea"/>
              <a:cs typeface="+mn-cs"/>
            </a:endParaRPr>
          </a:p>
          <a:p>
            <a:pPr>
              <a:buFont typeface="Wingdings" panose="05000000000000000000" pitchFamily="2" charset="2"/>
              <a:buNone/>
            </a:pPr>
            <a:r>
              <a:rPr lang="en-US" sz="1200" kern="1200" dirty="0">
                <a:solidFill>
                  <a:schemeClr val="tx1"/>
                </a:solidFill>
                <a:effectLst/>
                <a:latin typeface="+mn-lt"/>
                <a:ea typeface="+mn-ea"/>
                <a:cs typeface="+mn-cs"/>
              </a:rPr>
              <a:t>Analytical balance, hot air oven, 0.2 mm sieve, conical flask (250 ml), glass funnel, hot plate, Whatman filter paper No.42, atomic absorption spectrophotometer, volumetric flasks (100 ml)</a:t>
            </a: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a:t>
            </a:r>
            <a:r>
              <a:rPr lang="en-US" sz="1200" b="1" baseline="0" dirty="0"/>
              <a:t> </a:t>
            </a:r>
            <a:r>
              <a:rPr lang="en-IN" sz="1200" b="1" dirty="0"/>
              <a:t>How is Cadmium, Copper, Chromium,  Lead and Nickel measured</a:t>
            </a:r>
            <a:r>
              <a:rPr lang="en-US" sz="1200" b="1" dirty="0"/>
              <a:t>?</a:t>
            </a:r>
          </a:p>
          <a:p>
            <a:pPr>
              <a:buFont typeface="Wingdings" panose="05000000000000000000" pitchFamily="2" charset="2"/>
              <a:buNone/>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 </a:t>
            </a:r>
            <a:r>
              <a:rPr lang="en-US" sz="1200" dirty="0"/>
              <a:t>(Annex- P of </a:t>
            </a:r>
            <a:r>
              <a:rPr lang="en-IN" dirty="0"/>
              <a:t>IS 16556 : 2016 &amp; </a:t>
            </a:r>
            <a:r>
              <a:rPr lang="en-US" sz="1200" dirty="0"/>
              <a:t>Annex – K of IS </a:t>
            </a:r>
            <a:r>
              <a:rPr lang="en-IN" sz="1200" dirty="0"/>
              <a:t>16702 : 2018)</a:t>
            </a:r>
            <a:endParaRPr lang="en-US" sz="1200" b="1" dirty="0"/>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Dilute 1, 2, 3 and 4 ml of standard 100 ppm cadmium, copper, chromium, lead and nickel standard solution with double distilled water in separate volumetric flasks and makeup the volumes to 100 ml to obtain standards having concentrations of 1, 2, 3 and 4 ppm.</a:t>
            </a:r>
            <a:endParaRPr lang="en-US" sz="1200" b="1" dirty="0"/>
          </a:p>
          <a:p>
            <a:pPr>
              <a:buFont typeface="Wingdings" panose="05000000000000000000" pitchFamily="2" charset="2"/>
              <a:buNone/>
            </a:pPr>
            <a:endParaRPr lang="en-US" sz="1200" b="1"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dirty="0">
                <a:solidFill>
                  <a:schemeClr val="tx1"/>
                </a:solidFill>
                <a:effectLst/>
                <a:latin typeface="+mn-lt"/>
                <a:ea typeface="+mn-ea"/>
                <a:cs typeface="+mn-cs"/>
              </a:rPr>
              <a:t>Take 5.0 g or suitable quantity of oven dried (105°C) sample thoroughly ground and sieved through 0.2 mm sieve in a conical flask. Add 30 ml </a:t>
            </a:r>
            <a:r>
              <a:rPr lang="en-US" sz="1200" kern="1200" dirty="0" err="1">
                <a:solidFill>
                  <a:schemeClr val="tx1"/>
                </a:solidFill>
                <a:effectLst/>
                <a:latin typeface="+mn-lt"/>
                <a:ea typeface="+mn-ea"/>
                <a:cs typeface="+mn-cs"/>
              </a:rPr>
              <a:t>triacid</a:t>
            </a:r>
            <a:r>
              <a:rPr lang="en-US" sz="1200" kern="1200" dirty="0">
                <a:solidFill>
                  <a:schemeClr val="tx1"/>
                </a:solidFill>
                <a:effectLst/>
                <a:latin typeface="+mn-lt"/>
                <a:ea typeface="+mn-ea"/>
                <a:cs typeface="+mn-cs"/>
              </a:rPr>
              <a:t> mixture, cover it up with a small glass funnel for refluxing. Digest the sample at 200°C on a hot plat till the volume is significantly reduced with a whitish residue. After cooling, filter the sample through </a:t>
            </a:r>
            <a:r>
              <a:rPr lang="en-US" sz="1200" kern="1200" dirty="0" err="1">
                <a:solidFill>
                  <a:schemeClr val="tx1"/>
                </a:solidFill>
                <a:effectLst/>
                <a:latin typeface="+mn-lt"/>
                <a:ea typeface="+mn-ea"/>
                <a:cs typeface="+mn-cs"/>
              </a:rPr>
              <a:t>Whatman</a:t>
            </a:r>
            <a:r>
              <a:rPr lang="en-US" sz="1200" kern="1200" dirty="0">
                <a:solidFill>
                  <a:schemeClr val="tx1"/>
                </a:solidFill>
                <a:effectLst/>
                <a:latin typeface="+mn-lt"/>
                <a:ea typeface="+mn-ea"/>
                <a:cs typeface="+mn-cs"/>
              </a:rPr>
              <a:t> filter paper No. 42. Make up the volume to 100 ml with double distilled water in a volumetric flask. Estimate the metal concentrations of cadmium, copper, chromium, lead and nickel by flaming the standards and samples using atomic absorption spectrophotometer (AAS) as per the method given for instrument at recommended wavelength for each element. Run a blank following the same procedure. Express the metal concentration as mg/kg on oven dry mass basis.</a:t>
            </a:r>
            <a:endParaRPr lang="en-US" sz="1200" b="1" dirty="0"/>
          </a:p>
        </p:txBody>
      </p:sp>
      <p:sp>
        <p:nvSpPr>
          <p:cNvPr id="4" name="Slide Number Placeholder 3"/>
          <p:cNvSpPr>
            <a:spLocks noGrp="1"/>
          </p:cNvSpPr>
          <p:nvPr>
            <p:ph type="sldNum" sz="quarter" idx="10"/>
          </p:nvPr>
        </p:nvSpPr>
        <p:spPr/>
        <p:txBody>
          <a:bodyPr/>
          <a:lstStyle/>
          <a:p>
            <a:fld id="{8916C5B3-9703-47D5-BCC1-9291D4009C87}" type="slidenum">
              <a:rPr lang="en-IN" smtClean="0"/>
              <a:t>19</a:t>
            </a:fld>
            <a:endParaRPr lang="en-IN"/>
          </a:p>
        </p:txBody>
      </p:sp>
    </p:spTree>
    <p:extLst>
      <p:ext uri="{BB962C8B-B14F-4D97-AF65-F5344CB8AC3E}">
        <p14:creationId xmlns:p14="http://schemas.microsoft.com/office/powerpoint/2010/main" val="3682278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tabLst>
                <a:tab pos="442913" algn="l"/>
              </a:tabLst>
            </a:pPr>
            <a:r>
              <a:rPr lang="en-US" sz="1200" b="1" dirty="0"/>
              <a:t>Requirement given in Cl. 4.3 and Table 1 of </a:t>
            </a:r>
            <a:r>
              <a:rPr lang="en-IN" b="1" dirty="0"/>
              <a:t>IS 16556 : 2016 &amp; </a:t>
            </a:r>
            <a:r>
              <a:rPr lang="en-US" sz="1200" b="1" dirty="0"/>
              <a:t>IS </a:t>
            </a:r>
            <a:r>
              <a:rPr lang="en-IN" sz="1200" b="1" dirty="0"/>
              <a:t>16702 : 2018</a:t>
            </a:r>
          </a:p>
          <a:p>
            <a:pPr>
              <a:buFont typeface="Wingdings" panose="05000000000000000000" pitchFamily="2" charset="2"/>
              <a:buNone/>
              <a:tabLst>
                <a:tab pos="442913" algn="l"/>
              </a:tabLst>
            </a:pPr>
            <a:endParaRPr lang="en-IN" sz="1200" b="1" dirty="0"/>
          </a:p>
          <a:p>
            <a:pPr>
              <a:buFont typeface="Wingdings" panose="05000000000000000000" pitchFamily="2" charset="2"/>
              <a:buNone/>
              <a:tabLst>
                <a:tab pos="442913" algn="l"/>
              </a:tabLst>
            </a:pPr>
            <a:r>
              <a:rPr lang="en-US" sz="1200" b="1" dirty="0"/>
              <a:t>Q: Why ‘Max’ requirement is prescribed for</a:t>
            </a:r>
            <a:r>
              <a:rPr lang="en-IN" sz="1200" b="1" dirty="0"/>
              <a:t> Mercury?</a:t>
            </a:r>
          </a:p>
          <a:p>
            <a:pPr>
              <a:buFont typeface="Wingdings" panose="05000000000000000000" pitchFamily="2" charset="2"/>
              <a:buNone/>
            </a:pPr>
            <a:endParaRPr lang="en-US" sz="1200" b="1" dirty="0"/>
          </a:p>
          <a:p>
            <a:r>
              <a:rPr lang="en-US" sz="1200" b="1" dirty="0"/>
              <a:t>A: </a:t>
            </a:r>
            <a:r>
              <a:rPr lang="en-US" dirty="0"/>
              <a:t>The "Max" requirement for Mercury in compost is prescribed primarily due to environmental and health concerns associated with this toxic metal. Here’s why such limits are set:</a:t>
            </a:r>
          </a:p>
          <a:p>
            <a:endParaRPr lang="en-US" b="1" dirty="0"/>
          </a:p>
          <a:p>
            <a:r>
              <a:rPr lang="en-US" b="1" dirty="0"/>
              <a:t>Environmental Contamination</a:t>
            </a:r>
            <a:r>
              <a:rPr lang="en-US" dirty="0"/>
              <a:t>: Mercury is a highly toxic heavy metal that can accumulate in soil, water, and organisms. When compost containing high levels of mercury is applied to soil, it can lead to contamination of agricultural lands and water bodies through runoff or leaching.</a:t>
            </a:r>
          </a:p>
          <a:p>
            <a:endParaRPr lang="en-US" b="1" dirty="0"/>
          </a:p>
          <a:p>
            <a:r>
              <a:rPr lang="en-US" b="1" dirty="0"/>
              <a:t>Human Health Risks</a:t>
            </a:r>
            <a:r>
              <a:rPr lang="en-US" dirty="0"/>
              <a:t>: Exposure to mercury, even at low levels, can have serious health effects on humans. It is particularly harmful to the nervous system, kidneys, and lungs. Limiting mercury in compost helps reduce the risk of human exposure, especially for those who consume crops grown in soil treated with compost.</a:t>
            </a:r>
          </a:p>
          <a:p>
            <a:endParaRPr lang="en-US" b="1" dirty="0"/>
          </a:p>
          <a:p>
            <a:r>
              <a:rPr lang="en-US" b="1" dirty="0"/>
              <a:t>Ecosystem Health</a:t>
            </a:r>
            <a:r>
              <a:rPr lang="en-US" dirty="0"/>
              <a:t>: Mercury can </a:t>
            </a:r>
            <a:r>
              <a:rPr lang="en-US" dirty="0" err="1"/>
              <a:t>bioaccumulate</a:t>
            </a:r>
            <a:r>
              <a:rPr lang="en-US" dirty="0"/>
              <a:t> in organisms and </a:t>
            </a:r>
            <a:r>
              <a:rPr lang="en-US" dirty="0" err="1"/>
              <a:t>biomagnify</a:t>
            </a:r>
            <a:r>
              <a:rPr lang="en-US" dirty="0"/>
              <a:t> through food chains, posing risks to wildlife and aquatic ecosystems. Controlling mercury levels in compost helps protect biodiversity and the overall health of ecosystems.</a:t>
            </a:r>
          </a:p>
          <a:p>
            <a:endParaRPr lang="en-US" b="1" dirty="0"/>
          </a:p>
          <a:p>
            <a:r>
              <a:rPr lang="en-US" b="1" dirty="0"/>
              <a:t>Quality Assurance</a:t>
            </a:r>
            <a:r>
              <a:rPr lang="en-US" dirty="0"/>
              <a:t>: Setting maximum limits for mercury in compost ensures that products meet quality standards and do not pose undue risks to users, consumers, or the environment. It also helps maintain the reputation and reliability of compost products in various applications.</a:t>
            </a:r>
          </a:p>
          <a:p>
            <a:pPr>
              <a:buFont typeface="Wingdings" panose="05000000000000000000" pitchFamily="2" charset="2"/>
              <a:buNone/>
            </a:pPr>
            <a:endParaRPr lang="en-US" sz="1200" b="1" dirty="0"/>
          </a:p>
          <a:p>
            <a:pPr>
              <a:buFont typeface="Wingdings" panose="05000000000000000000" pitchFamily="2" charset="2"/>
              <a:buNone/>
            </a:pPr>
            <a:r>
              <a:rPr lang="en-US" sz="1200" b="1" dirty="0"/>
              <a:t>Q: What is the sample size?</a:t>
            </a:r>
          </a:p>
          <a:p>
            <a:pPr>
              <a:buFont typeface="Wingdings" panose="05000000000000000000" pitchFamily="2" charset="2"/>
              <a:buNone/>
            </a:pPr>
            <a:endParaRPr lang="en-US" sz="1200" b="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t>A: </a:t>
            </a:r>
            <a:r>
              <a:rPr lang="en-US" sz="1200" kern="1200" dirty="0">
                <a:solidFill>
                  <a:schemeClr val="tx1"/>
                </a:solidFill>
                <a:effectLst/>
                <a:latin typeface="+mn-lt"/>
                <a:ea typeface="+mn-ea"/>
                <a:cs typeface="+mn-cs"/>
              </a:rPr>
              <a:t>5 g </a:t>
            </a:r>
            <a:r>
              <a:rPr lang="en-US" sz="1200" dirty="0"/>
              <a:t>(Cl. Q-3.1 of </a:t>
            </a:r>
            <a:r>
              <a:rPr lang="en-IN" dirty="0"/>
              <a:t>IS 16556 : 2016 &amp; </a:t>
            </a:r>
            <a:r>
              <a:rPr lang="en-US" sz="1200" dirty="0"/>
              <a:t>Cl. L-3.1 of IS </a:t>
            </a:r>
            <a:r>
              <a:rPr lang="en-IN" sz="1200" dirty="0"/>
              <a:t>16702 : 2018)</a:t>
            </a:r>
            <a:endParaRPr lang="en-US" b="1" dirty="0"/>
          </a:p>
          <a:p>
            <a:pPr>
              <a:buFont typeface="Wingdings" panose="05000000000000000000" pitchFamily="2" charset="2"/>
              <a:buNone/>
            </a:pP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 What are the instruments required for measurement of </a:t>
            </a:r>
            <a:r>
              <a:rPr lang="en-IN" sz="1200" b="1" dirty="0"/>
              <a:t>Mercury</a:t>
            </a:r>
            <a:r>
              <a:rPr lang="en-US" sz="1200" b="1" dirty="0"/>
              <a:t>?</a:t>
            </a:r>
          </a:p>
          <a:p>
            <a:pPr>
              <a:buFont typeface="Wingdings" panose="05000000000000000000" pitchFamily="2" charset="2"/>
              <a:buNone/>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 </a:t>
            </a:r>
            <a:r>
              <a:rPr lang="en-US" sz="1200" dirty="0"/>
              <a:t>(Cl. Q-2 of </a:t>
            </a:r>
            <a:r>
              <a:rPr lang="en-IN" dirty="0"/>
              <a:t>IS 16556 : 2016 &amp; </a:t>
            </a:r>
            <a:r>
              <a:rPr lang="en-US" sz="1200" dirty="0"/>
              <a:t>Cl. L-2 of IS </a:t>
            </a:r>
            <a:r>
              <a:rPr lang="en-IN" sz="1200" dirty="0"/>
              <a:t>16702 : 2018)</a:t>
            </a:r>
            <a:endParaRPr lang="en-US" sz="1200" b="1" dirty="0"/>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Water Bath, Flameless Atomic Absorption Spectrophotometer (AAS attached with </a:t>
            </a:r>
            <a:r>
              <a:rPr lang="en-US" sz="1200" kern="1200" dirty="0" err="1">
                <a:solidFill>
                  <a:schemeClr val="tx1"/>
                </a:solidFill>
                <a:effectLst/>
                <a:latin typeface="+mn-lt"/>
                <a:ea typeface="+mn-ea"/>
                <a:cs typeface="+mn-cs"/>
              </a:rPr>
              <a:t>vapour</a:t>
            </a:r>
            <a:r>
              <a:rPr lang="en-US" sz="1200" kern="1200" dirty="0">
                <a:solidFill>
                  <a:schemeClr val="tx1"/>
                </a:solidFill>
                <a:effectLst/>
                <a:latin typeface="+mn-lt"/>
                <a:ea typeface="+mn-ea"/>
                <a:cs typeface="+mn-cs"/>
              </a:rPr>
              <a:t> generation assembly) or cold </a:t>
            </a:r>
            <a:r>
              <a:rPr lang="en-US" sz="1200" kern="1200" dirty="0" err="1">
                <a:solidFill>
                  <a:schemeClr val="tx1"/>
                </a:solidFill>
                <a:effectLst/>
                <a:latin typeface="+mn-lt"/>
                <a:ea typeface="+mn-ea"/>
                <a:cs typeface="+mn-cs"/>
              </a:rPr>
              <a:t>vapour</a:t>
            </a:r>
            <a:r>
              <a:rPr lang="en-US" sz="1200" kern="1200" dirty="0">
                <a:solidFill>
                  <a:schemeClr val="tx1"/>
                </a:solidFill>
                <a:effectLst/>
                <a:latin typeface="+mn-lt"/>
                <a:ea typeface="+mn-ea"/>
                <a:cs typeface="+mn-cs"/>
              </a:rPr>
              <a:t> mercury analyzer, BOD Bottle (300 ml), Analytical Balance, Hot Air Oven, Volumetric Flask (100 ml)</a:t>
            </a:r>
          </a:p>
          <a:p>
            <a:endParaRPr lang="en-US" sz="1200" b="1" dirty="0"/>
          </a:p>
          <a:p>
            <a:pPr>
              <a:buFont typeface="Wingdings" panose="05000000000000000000" pitchFamily="2" charset="2"/>
              <a:buNone/>
            </a:pPr>
            <a:r>
              <a:rPr lang="en-US" sz="1200" b="1" dirty="0"/>
              <a:t>Q: </a:t>
            </a:r>
            <a:r>
              <a:rPr lang="en-IN" sz="1200" b="1" dirty="0"/>
              <a:t>How is Mercury measured</a:t>
            </a:r>
            <a:r>
              <a:rPr lang="en-US" sz="1200" b="1" dirty="0"/>
              <a:t>?</a:t>
            </a:r>
          </a:p>
          <a:p>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A: </a:t>
            </a:r>
            <a:r>
              <a:rPr lang="en-US" sz="1200" dirty="0"/>
              <a:t>(Annex Q of </a:t>
            </a:r>
            <a:r>
              <a:rPr lang="en-IN" dirty="0"/>
              <a:t>IS 16556 : 2016 &amp; </a:t>
            </a:r>
            <a:r>
              <a:rPr lang="en-US" sz="1200" dirty="0"/>
              <a:t>Annex L of IS </a:t>
            </a:r>
            <a:r>
              <a:rPr lang="en-IN" sz="1200" dirty="0"/>
              <a:t>16702 : 2018)</a:t>
            </a: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Prepare standards having concentrations of 0.05, 0.1 and 0.2 ppm by diluting 0.05, 0.1 and 0.2 ml of standard Mercury solution with double distilled water in a volumetric flask and make up the volume to 100 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Take 5 g (finely ground but not dried) sample in oven at temperature of 105°C for 8 h for moisture estimation. Take another 5 g sample (finely ground but not dried) in a BOD bottle, add to it 2.5 ml ofconcHNO</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5 ml of </a:t>
            </a:r>
            <a:r>
              <a:rPr lang="en-US" sz="1200" kern="1200" dirty="0" err="1">
                <a:solidFill>
                  <a:schemeClr val="tx1"/>
                </a:solidFill>
                <a:effectLst/>
                <a:latin typeface="+mn-lt"/>
                <a:ea typeface="+mn-ea"/>
                <a:cs typeface="+mn-cs"/>
              </a:rPr>
              <a:t>conc</a:t>
            </a:r>
            <a:r>
              <a:rPr lang="en-US" sz="1200" kern="1200" dirty="0">
                <a:solidFill>
                  <a:schemeClr val="tx1"/>
                </a:solidFill>
                <a:effectLst/>
                <a:latin typeface="+mn-lt"/>
                <a:ea typeface="+mn-ea"/>
                <a:cs typeface="+mn-cs"/>
              </a:rPr>
              <a:t> H2SO4 and 15 ml of 5 percent KMnO4. After 15 min add 8ml of 5 percent K2S2O8. Close the bottle with the lid and digest it on the water bath at 95</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 C for 2 h. After cooling to room temperature add 5 ml hydroxylamine sodium chloride solution. Reduction of digested sample is brought out with 5 ml of 20 percent SnCl</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immediately before taking the readings. Estimate mercury concentration using a cold </a:t>
            </a:r>
            <a:r>
              <a:rPr lang="en-US" sz="1200" kern="1200" dirty="0" err="1">
                <a:solidFill>
                  <a:schemeClr val="tx1"/>
                </a:solidFill>
                <a:effectLst/>
                <a:latin typeface="+mn-lt"/>
                <a:ea typeface="+mn-ea"/>
                <a:cs typeface="+mn-cs"/>
              </a:rPr>
              <a:t>vapour</a:t>
            </a:r>
            <a:r>
              <a:rPr lang="en-US" sz="1200" kern="1200" dirty="0">
                <a:solidFill>
                  <a:schemeClr val="tx1"/>
                </a:solidFill>
                <a:effectLst/>
                <a:latin typeface="+mn-lt"/>
                <a:ea typeface="+mn-ea"/>
                <a:cs typeface="+mn-cs"/>
              </a:rPr>
              <a:t> mercury analyzer or Atomic Absorption Spectrophotometry as per the method given for instrument. Run a blank following the same procedure.</a:t>
            </a:r>
            <a:r>
              <a:rPr lang="en-IN"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Express the mercury concentration as mg/ kg on oven dry mass basis.</a:t>
            </a:r>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8916C5B3-9703-47D5-BCC1-9291D4009C87}" type="slidenum">
              <a:rPr lang="en-IN" smtClean="0"/>
              <a:t>20</a:t>
            </a:fld>
            <a:endParaRPr lang="en-IN"/>
          </a:p>
        </p:txBody>
      </p:sp>
    </p:spTree>
    <p:extLst>
      <p:ext uri="{BB962C8B-B14F-4D97-AF65-F5344CB8AC3E}">
        <p14:creationId xmlns:p14="http://schemas.microsoft.com/office/powerpoint/2010/main" val="2044364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tabLst>
                <a:tab pos="442913" algn="l"/>
              </a:tabLst>
            </a:pPr>
            <a:r>
              <a:rPr lang="en-US" sz="1200" b="1" dirty="0"/>
              <a:t>Requirement given in Cl. 4.3 and Table 1 of </a:t>
            </a:r>
            <a:r>
              <a:rPr lang="en-IN" b="1" dirty="0"/>
              <a:t>IS 16556 : 2016 &amp; </a:t>
            </a:r>
            <a:r>
              <a:rPr lang="en-US" sz="1200" b="1" dirty="0"/>
              <a:t>IS </a:t>
            </a:r>
            <a:r>
              <a:rPr lang="en-IN" sz="1200" b="1" dirty="0"/>
              <a:t>16702 : 2018</a:t>
            </a:r>
          </a:p>
          <a:p>
            <a:pPr>
              <a:buFont typeface="Wingdings" panose="05000000000000000000" pitchFamily="2" charset="2"/>
              <a:buNone/>
              <a:tabLst>
                <a:tab pos="442913" algn="l"/>
              </a:tabLst>
            </a:pPr>
            <a:endParaRPr lang="en-IN" sz="1200" b="1" dirty="0"/>
          </a:p>
          <a:p>
            <a:pPr>
              <a:buFont typeface="Wingdings" panose="05000000000000000000" pitchFamily="2" charset="2"/>
              <a:buNone/>
              <a:tabLst>
                <a:tab pos="442913" algn="l"/>
              </a:tabLst>
            </a:pPr>
            <a:r>
              <a:rPr lang="en-US" sz="1200" b="1" dirty="0"/>
              <a:t>Q: Why ‘Max’ requirement is prescribed for</a:t>
            </a:r>
            <a:r>
              <a:rPr lang="en-IN" sz="1200" b="1" dirty="0"/>
              <a:t> Arsenic?</a:t>
            </a:r>
          </a:p>
          <a:p>
            <a:pPr>
              <a:buFont typeface="Wingdings" panose="05000000000000000000" pitchFamily="2" charset="2"/>
              <a:buNone/>
              <a:tabLst>
                <a:tab pos="442913" algn="l"/>
              </a:tabLst>
            </a:pPr>
            <a:endParaRPr lang="en-IN" sz="1200" b="1" dirty="0"/>
          </a:p>
          <a:p>
            <a:r>
              <a:rPr lang="en-IN" sz="1200" b="1" dirty="0"/>
              <a:t>A: </a:t>
            </a:r>
            <a:r>
              <a:rPr lang="en-US" dirty="0"/>
              <a:t>The "Max" requirement for Arsenic in compost is set due to similar reasons as for Mercury, primarily focusing on environmental and health concerns. Here’s why limits are prescribed for Arsenic in compost:</a:t>
            </a:r>
          </a:p>
          <a:p>
            <a:r>
              <a:rPr lang="en-US" b="1" dirty="0"/>
              <a:t>Toxicity</a:t>
            </a:r>
            <a:r>
              <a:rPr lang="en-US" dirty="0"/>
              <a:t>: Arsenic is a highly toxic element that can cause serious health problems in humans and animals. Chronic exposure to arsenic can lead to skin lesions, cardiovascular diseases, and various types of cancers, among other health issues.</a:t>
            </a:r>
          </a:p>
          <a:p>
            <a:r>
              <a:rPr lang="en-US" b="1" dirty="0"/>
              <a:t>Environmental Impact</a:t>
            </a:r>
            <a:r>
              <a:rPr lang="en-US" dirty="0"/>
              <a:t>: Arsenic, when present in compost at elevated levels, can contaminate soils and water bodies. This contamination can persist and spread through agricultural runoff or leaching, affecting crops, aquatic life, and overall ecosystem health.</a:t>
            </a:r>
          </a:p>
          <a:p>
            <a:r>
              <a:rPr lang="en-US" b="1" dirty="0"/>
              <a:t>Human Exposure</a:t>
            </a:r>
            <a:r>
              <a:rPr lang="en-US" dirty="0"/>
              <a:t>: Compost is often used in agriculture and landscaping, and if it contains high levels of arsenic, there is a risk of human exposure through ingestion of crops grown in arsenic-contaminated soil or through direct contact with compost.</a:t>
            </a:r>
          </a:p>
          <a:p>
            <a:r>
              <a:rPr lang="en-US" b="1" dirty="0"/>
              <a:t>Quality Control</a:t>
            </a:r>
            <a:r>
              <a:rPr lang="en-US" dirty="0"/>
              <a:t>: Setting maximum requirements for arsenic in compost helps ensure product quality and safety. It allows producers to monitor and control arsenic levels in their composting processes, thereby reducing potential risks to users and consumers. By prescribing maximum limits for arsenic in compost, regulatory authorities aim to mitigate the risks associated with arsenic exposure, safeguard human health, and prevent environmental contamination. Compliance with these limits ensures that compost products contribute positively to soil health and agricultural productivity without introducing harmful substances into the environment.</a:t>
            </a:r>
          </a:p>
          <a:p>
            <a:pPr>
              <a:buFont typeface="Wingdings" panose="05000000000000000000" pitchFamily="2" charset="2"/>
              <a:buNone/>
              <a:tabLst>
                <a:tab pos="442913" algn="l"/>
              </a:tabLst>
            </a:pPr>
            <a:endParaRPr lang="en-IN" sz="1200" b="1" dirty="0"/>
          </a:p>
          <a:p>
            <a:pPr>
              <a:buFont typeface="Wingdings" panose="05000000000000000000" pitchFamily="2" charset="2"/>
              <a:buNone/>
              <a:tabLst>
                <a:tab pos="442913" algn="l"/>
              </a:tabLst>
            </a:pPr>
            <a:r>
              <a:rPr lang="en-IN" sz="1200" b="1" dirty="0"/>
              <a:t>Q:</a:t>
            </a:r>
            <a:r>
              <a:rPr lang="en-IN" sz="1200" b="1" baseline="0" dirty="0"/>
              <a:t> </a:t>
            </a:r>
            <a:r>
              <a:rPr lang="en-US" sz="1200" b="1" dirty="0"/>
              <a:t>What is the sample size?</a:t>
            </a:r>
          </a:p>
          <a:p>
            <a:pPr>
              <a:buFont typeface="Wingdings" panose="05000000000000000000" pitchFamily="2" charset="2"/>
              <a:buNone/>
              <a:tabLst>
                <a:tab pos="442913" algn="l"/>
              </a:tabLst>
            </a:pPr>
            <a:endParaRPr lang="en-IN" sz="1200" b="1" dirty="0"/>
          </a:p>
          <a:p>
            <a:pPr>
              <a:buFont typeface="Wingdings" panose="05000000000000000000" pitchFamily="2" charset="2"/>
              <a:buNone/>
              <a:tabLst>
                <a:tab pos="442913" algn="l"/>
              </a:tabLst>
            </a:pPr>
            <a:r>
              <a:rPr lang="en-IN" sz="1200" b="1" dirty="0"/>
              <a:t>A: </a:t>
            </a:r>
            <a:r>
              <a:rPr lang="en-US" sz="1200" kern="1200" dirty="0">
                <a:solidFill>
                  <a:schemeClr val="tx1"/>
                </a:solidFill>
                <a:effectLst/>
                <a:latin typeface="+mn-lt"/>
                <a:ea typeface="+mn-ea"/>
                <a:cs typeface="+mn-cs"/>
              </a:rPr>
              <a:t>10g </a:t>
            </a:r>
            <a:r>
              <a:rPr lang="en-US" sz="1200" dirty="0"/>
              <a:t>(Cl. N-3.1 of </a:t>
            </a:r>
            <a:r>
              <a:rPr lang="en-IN" dirty="0"/>
              <a:t>IS 16556 : 2016 &amp; </a:t>
            </a:r>
            <a:r>
              <a:rPr lang="en-US" sz="1200" dirty="0"/>
              <a:t>Cl. M-3.1 of IS </a:t>
            </a:r>
            <a:r>
              <a:rPr lang="en-IN" sz="1200" dirty="0"/>
              <a:t>16702 : 2018)</a:t>
            </a:r>
            <a:endParaRPr lang="en-IN" sz="1200" b="1" dirty="0"/>
          </a:p>
          <a:p>
            <a:pPr>
              <a:buFont typeface="Wingdings" panose="05000000000000000000" pitchFamily="2" charset="2"/>
              <a:buNone/>
              <a:tabLst>
                <a:tab pos="442913" algn="l"/>
              </a:tabLst>
            </a:pPr>
            <a:endParaRPr lang="en-IN" sz="1200" b="1" dirty="0"/>
          </a:p>
          <a:p>
            <a:pPr>
              <a:buFont typeface="Wingdings" panose="05000000000000000000" pitchFamily="2" charset="2"/>
              <a:buNone/>
            </a:pPr>
            <a:r>
              <a:rPr lang="en-US" sz="1200" b="1" dirty="0"/>
              <a:t>Q:</a:t>
            </a:r>
            <a:r>
              <a:rPr lang="en-US" sz="1200" b="1" baseline="0" dirty="0"/>
              <a:t> </a:t>
            </a:r>
            <a:r>
              <a:rPr lang="en-US" sz="1200" b="1" dirty="0"/>
              <a:t>What are the instruments required for measurement of </a:t>
            </a:r>
            <a:r>
              <a:rPr lang="en-IN" sz="1200" b="1" dirty="0"/>
              <a:t>Arsenic</a:t>
            </a:r>
            <a:r>
              <a:rPr lang="en-US" sz="1200" b="1" dirty="0"/>
              <a:t>?</a:t>
            </a:r>
          </a:p>
          <a:p>
            <a:pPr>
              <a:buFont typeface="Wingdings" panose="05000000000000000000" pitchFamily="2" charset="2"/>
              <a:buNone/>
              <a:tabLst>
                <a:tab pos="442913" algn="l"/>
              </a:tabLst>
            </a:pPr>
            <a:endParaRPr lang="en-IN" sz="1200" b="1" dirty="0"/>
          </a:p>
          <a:p>
            <a:pPr>
              <a:buFont typeface="Wingdings" panose="05000000000000000000" pitchFamily="2" charset="2"/>
              <a:buNone/>
              <a:tabLst>
                <a:tab pos="442913" algn="l"/>
              </a:tabLst>
            </a:pPr>
            <a:r>
              <a:rPr lang="en-IN" sz="1200" b="1" dirty="0"/>
              <a:t>A: </a:t>
            </a:r>
            <a:r>
              <a:rPr lang="en-US" sz="1200" dirty="0"/>
              <a:t>(Cl. N-2 of </a:t>
            </a:r>
            <a:r>
              <a:rPr lang="en-IN" dirty="0"/>
              <a:t>IS 16556 : 2016 &amp; </a:t>
            </a:r>
            <a:r>
              <a:rPr lang="en-US" sz="1200" dirty="0"/>
              <a:t>Cl. M-2 of IS </a:t>
            </a:r>
            <a:r>
              <a:rPr lang="en-IN" sz="1200" dirty="0"/>
              <a:t>16702 : 2018)</a:t>
            </a:r>
            <a:endParaRPr lang="en-IN" sz="1200" b="1" dirty="0"/>
          </a:p>
          <a:p>
            <a:pPr>
              <a:buFont typeface="Wingdings" panose="05000000000000000000" pitchFamily="2" charset="2"/>
              <a:buNone/>
              <a:tabLst>
                <a:tab pos="442913" algn="l"/>
              </a:tabLst>
            </a:pPr>
            <a:endParaRPr lang="en-IN" sz="1200" b="1" kern="1200" dirty="0">
              <a:solidFill>
                <a:schemeClr val="tx1"/>
              </a:solidFill>
              <a:effectLst/>
              <a:latin typeface="+mn-lt"/>
              <a:ea typeface="+mn-ea"/>
              <a:cs typeface="+mn-cs"/>
            </a:endParaRPr>
          </a:p>
          <a:p>
            <a:pPr>
              <a:buFont typeface="Wingdings" panose="05000000000000000000" pitchFamily="2" charset="2"/>
              <a:buNone/>
              <a:tabLst>
                <a:tab pos="442913" algn="l"/>
              </a:tabLst>
            </a:pPr>
            <a:r>
              <a:rPr lang="en-US" sz="1200" kern="1200" dirty="0">
                <a:solidFill>
                  <a:schemeClr val="tx1"/>
                </a:solidFill>
                <a:effectLst/>
                <a:latin typeface="+mn-lt"/>
                <a:ea typeface="+mn-ea"/>
                <a:cs typeface="+mn-cs"/>
              </a:rPr>
              <a:t>Analytical balance, beaker, hot plate, Whatman No.1 filter paper, volumetric flask (100 ml), Atomic Absorption Spectrophotometer attached with </a:t>
            </a:r>
            <a:r>
              <a:rPr lang="en-US" sz="1200" kern="1200" dirty="0" err="1">
                <a:solidFill>
                  <a:schemeClr val="tx1"/>
                </a:solidFill>
                <a:effectLst/>
                <a:latin typeface="+mn-lt"/>
                <a:ea typeface="+mn-ea"/>
                <a:cs typeface="+mn-cs"/>
              </a:rPr>
              <a:t>vapour</a:t>
            </a:r>
            <a:r>
              <a:rPr lang="en-US" sz="1200" kern="1200" dirty="0">
                <a:solidFill>
                  <a:schemeClr val="tx1"/>
                </a:solidFill>
                <a:effectLst/>
                <a:latin typeface="+mn-lt"/>
                <a:ea typeface="+mn-ea"/>
                <a:cs typeface="+mn-cs"/>
              </a:rPr>
              <a:t> generation assembly.</a:t>
            </a:r>
            <a:endParaRPr lang="en-IN" sz="1200" b="1" dirty="0"/>
          </a:p>
          <a:p>
            <a:pPr>
              <a:buFont typeface="Wingdings" panose="05000000000000000000" pitchFamily="2" charset="2"/>
              <a:buNone/>
              <a:tabLst>
                <a:tab pos="442913" algn="l"/>
              </a:tabLst>
            </a:pPr>
            <a:endParaRPr lang="en-IN" sz="1200" b="1" dirty="0"/>
          </a:p>
          <a:p>
            <a:pPr>
              <a:buFont typeface="Wingdings" panose="05000000000000000000" pitchFamily="2" charset="2"/>
              <a:buNone/>
            </a:pPr>
            <a:r>
              <a:rPr lang="en-IN" sz="1200" b="1" dirty="0"/>
              <a:t>Q:</a:t>
            </a:r>
            <a:r>
              <a:rPr lang="en-IN" sz="1200" b="1" baseline="0" dirty="0"/>
              <a:t> </a:t>
            </a:r>
            <a:r>
              <a:rPr lang="en-IN" sz="1200" b="1" dirty="0"/>
              <a:t>How is Arsenic measured</a:t>
            </a:r>
            <a:r>
              <a:rPr lang="en-US" sz="1200" b="1" dirty="0"/>
              <a:t>?</a:t>
            </a:r>
          </a:p>
          <a:p>
            <a:pPr>
              <a:buFont typeface="Wingdings" panose="05000000000000000000" pitchFamily="2" charset="2"/>
              <a:buNone/>
              <a:tabLst>
                <a:tab pos="442913" algn="l"/>
              </a:tabLst>
            </a:pPr>
            <a:endParaRPr lang="en-IN" sz="1200" b="1" dirty="0"/>
          </a:p>
          <a:p>
            <a:r>
              <a:rPr lang="en-IN" sz="1200" b="1" dirty="0"/>
              <a:t>A: </a:t>
            </a:r>
            <a:r>
              <a:rPr lang="en-US" sz="1200" dirty="0"/>
              <a:t>(Annex N of </a:t>
            </a:r>
            <a:r>
              <a:rPr lang="en-IN" dirty="0"/>
              <a:t>IS 16556 : 2016 &amp; </a:t>
            </a:r>
            <a:r>
              <a:rPr lang="en-US" sz="1200" dirty="0"/>
              <a:t>Annex M of IS </a:t>
            </a:r>
            <a:r>
              <a:rPr lang="en-IN" sz="1200" dirty="0"/>
              <a:t>16702 : 2018)</a:t>
            </a:r>
            <a:endParaRPr lang="en-IN" sz="1200" b="1" dirty="0"/>
          </a:p>
          <a:p>
            <a:endParaRPr lang="en-IN"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Suspend 10g finely ground sample in 30 ml </a:t>
            </a:r>
            <a:r>
              <a:rPr lang="en-US" sz="1200" kern="1200" dirty="0" err="1">
                <a:solidFill>
                  <a:schemeClr val="tx1"/>
                </a:solidFill>
                <a:effectLst/>
                <a:latin typeface="+mn-lt"/>
                <a:ea typeface="+mn-ea"/>
                <a:cs typeface="+mn-cs"/>
              </a:rPr>
              <a:t>aquaregia</a:t>
            </a:r>
            <a:r>
              <a:rPr lang="en-US" sz="1200" kern="1200" dirty="0">
                <a:solidFill>
                  <a:schemeClr val="tx1"/>
                </a:solidFill>
                <a:effectLst/>
                <a:latin typeface="+mn-lt"/>
                <a:ea typeface="+mn-ea"/>
                <a:cs typeface="+mn-cs"/>
              </a:rPr>
              <a:t> (HNO</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 HCl in a ratio of 1:3) in a beaker. Keep on hot plate till moist black residue is obtained (do not dry). Add 5 ml </a:t>
            </a:r>
            <a:r>
              <a:rPr lang="en-US" sz="1200" kern="1200" dirty="0" err="1">
                <a:solidFill>
                  <a:schemeClr val="tx1"/>
                </a:solidFill>
                <a:effectLst/>
                <a:latin typeface="+mn-lt"/>
                <a:ea typeface="+mn-ea"/>
                <a:cs typeface="+mn-cs"/>
              </a:rPr>
              <a:t>aquaregia</a:t>
            </a:r>
            <a:r>
              <a:rPr lang="en-US" sz="1200" kern="1200" dirty="0">
                <a:solidFill>
                  <a:schemeClr val="tx1"/>
                </a:solidFill>
                <a:effectLst/>
                <a:latin typeface="+mn-lt"/>
                <a:ea typeface="+mn-ea"/>
                <a:cs typeface="+mn-cs"/>
              </a:rPr>
              <a:t> and allow to dry on hot plate till residue is moist. Dissolve the residue in 30 ml conc. </a:t>
            </a:r>
            <a:r>
              <a:rPr lang="en-US" sz="1200" kern="1200" dirty="0" err="1">
                <a:solidFill>
                  <a:schemeClr val="tx1"/>
                </a:solidFill>
                <a:effectLst/>
                <a:latin typeface="+mn-lt"/>
                <a:ea typeface="+mn-ea"/>
                <a:cs typeface="+mn-cs"/>
              </a:rPr>
              <a:t>HCl</a:t>
            </a:r>
            <a:r>
              <a:rPr lang="en-US" sz="1200" kern="1200" dirty="0">
                <a:solidFill>
                  <a:schemeClr val="tx1"/>
                </a:solidFill>
                <a:effectLst/>
                <a:latin typeface="+mn-lt"/>
                <a:ea typeface="+mn-ea"/>
                <a:cs typeface="+mn-cs"/>
              </a:rPr>
              <a:t> and filter through </a:t>
            </a:r>
            <a:r>
              <a:rPr lang="en-US" sz="1200" kern="1200" dirty="0" err="1">
                <a:solidFill>
                  <a:schemeClr val="tx1"/>
                </a:solidFill>
                <a:effectLst/>
                <a:latin typeface="+mn-lt"/>
                <a:ea typeface="+mn-ea"/>
                <a:cs typeface="+mn-cs"/>
              </a:rPr>
              <a:t>Whatman</a:t>
            </a:r>
            <a:r>
              <a:rPr lang="en-US" sz="1200" kern="1200" dirty="0">
                <a:solidFill>
                  <a:schemeClr val="tx1"/>
                </a:solidFill>
                <a:effectLst/>
                <a:latin typeface="+mn-lt"/>
                <a:ea typeface="+mn-ea"/>
                <a:cs typeface="+mn-cs"/>
              </a:rPr>
              <a:t> No.1 filter paper in 100 ml volumetric flask. Wash filter paper 3-4 times with double distilled water. Make up the volume to 100 ml. Take 1 ml of this solution in 100 ml volumetric flask, add 5ml conc. hydrochloric acid and 2 g potassium iodide and make up the volume to 100 ml. Prepare standards having concentrations of 0.05, 0.1 and 0.2 ppm by diluting 0.05, 0.1 and 0.2 ml of standard Arsenic solution with double distilled water in a volumetric flask by making up the volume to 100 ml.</a:t>
            </a:r>
            <a:r>
              <a:rPr lang="en-IN"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Estimate Arsenic using </a:t>
            </a:r>
            <a:r>
              <a:rPr lang="en-US" sz="1200" kern="1200" dirty="0" err="1">
                <a:solidFill>
                  <a:schemeClr val="tx1"/>
                </a:solidFill>
                <a:effectLst/>
                <a:latin typeface="+mn-lt"/>
                <a:ea typeface="+mn-ea"/>
                <a:cs typeface="+mn-cs"/>
              </a:rPr>
              <a:t>vapour</a:t>
            </a:r>
            <a:r>
              <a:rPr lang="en-US" sz="1200" kern="1200" dirty="0">
                <a:solidFill>
                  <a:schemeClr val="tx1"/>
                </a:solidFill>
                <a:effectLst/>
                <a:latin typeface="+mn-lt"/>
                <a:ea typeface="+mn-ea"/>
                <a:cs typeface="+mn-cs"/>
              </a:rPr>
              <a:t> generation assembly attached to Atomic Absorption Spectrophotometer as per the method given for instrument.</a:t>
            </a:r>
            <a:r>
              <a:rPr lang="en-IN"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Express the metal concentration as mg/kg on oven dry mass basis.</a:t>
            </a:r>
            <a:endParaRPr lang="en-IN" sz="1200" b="1" dirty="0"/>
          </a:p>
          <a:p>
            <a:pPr>
              <a:buFont typeface="Wingdings" panose="05000000000000000000" pitchFamily="2" charset="2"/>
              <a:buNone/>
              <a:tabLst>
                <a:tab pos="442913" algn="l"/>
              </a:tabLst>
            </a:pPr>
            <a:endParaRPr lang="en-IN" sz="1200" b="1" dirty="0"/>
          </a:p>
          <a:p>
            <a:endParaRPr lang="en-IN" b="1" dirty="0"/>
          </a:p>
        </p:txBody>
      </p:sp>
      <p:sp>
        <p:nvSpPr>
          <p:cNvPr id="4" name="Slide Number Placeholder 3"/>
          <p:cNvSpPr>
            <a:spLocks noGrp="1"/>
          </p:cNvSpPr>
          <p:nvPr>
            <p:ph type="sldNum" sz="quarter" idx="10"/>
          </p:nvPr>
        </p:nvSpPr>
        <p:spPr/>
        <p:txBody>
          <a:bodyPr/>
          <a:lstStyle/>
          <a:p>
            <a:fld id="{8916C5B3-9703-47D5-BCC1-9291D4009C87}" type="slidenum">
              <a:rPr lang="en-IN" smtClean="0"/>
              <a:t>21</a:t>
            </a:fld>
            <a:endParaRPr lang="en-IN"/>
          </a:p>
        </p:txBody>
      </p:sp>
    </p:spTree>
    <p:extLst>
      <p:ext uri="{BB962C8B-B14F-4D97-AF65-F5344CB8AC3E}">
        <p14:creationId xmlns:p14="http://schemas.microsoft.com/office/powerpoint/2010/main" val="3160005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tabLst>
                <a:tab pos="442913" algn="l"/>
              </a:tabLst>
            </a:pPr>
            <a:r>
              <a:rPr lang="en-US" sz="1200" b="1" dirty="0"/>
              <a:t>Requirement given in Cl. 4.3 and Table 1 of </a:t>
            </a:r>
            <a:r>
              <a:rPr lang="en-IN" b="1" dirty="0"/>
              <a:t>IS 16556 : 2016 &amp; </a:t>
            </a:r>
            <a:r>
              <a:rPr lang="en-US" sz="1200" b="1" dirty="0"/>
              <a:t>IS </a:t>
            </a:r>
            <a:r>
              <a:rPr lang="en-IN" sz="1200" b="1" dirty="0"/>
              <a:t>16702 : 2018</a:t>
            </a:r>
          </a:p>
          <a:p>
            <a:pPr marL="0" indent="0">
              <a:buFontTx/>
              <a:buNone/>
              <a:tabLst>
                <a:tab pos="442913" algn="l"/>
              </a:tabLst>
            </a:pPr>
            <a:endParaRPr lang="en-IN" sz="1200" b="1" dirty="0"/>
          </a:p>
          <a:p>
            <a:pPr marL="0" indent="0">
              <a:buFontTx/>
              <a:buNone/>
              <a:tabLst>
                <a:tab pos="442913" algn="l"/>
              </a:tabLst>
            </a:pPr>
            <a:r>
              <a:rPr lang="en-US" sz="1200" b="1" dirty="0"/>
              <a:t>Q: Why </a:t>
            </a:r>
            <a:r>
              <a:rPr lang="en-IN" sz="1200" b="1" dirty="0"/>
              <a:t>is it important to detect pathogens?</a:t>
            </a:r>
          </a:p>
          <a:p>
            <a:pPr marL="0" indent="0">
              <a:buFontTx/>
              <a:buNone/>
            </a:pPr>
            <a:endParaRPr lang="en-US" sz="1200" b="1" dirty="0"/>
          </a:p>
          <a:p>
            <a:r>
              <a:rPr lang="en-US" sz="1200" b="1" dirty="0"/>
              <a:t>A: </a:t>
            </a:r>
            <a:r>
              <a:rPr lang="en-US" b="1" dirty="0"/>
              <a:t>Public Health Protection</a:t>
            </a:r>
            <a:r>
              <a:rPr lang="en-US" dirty="0"/>
              <a:t>: Compost can potentially contain pathogenic microorganisms such as bacteria (e.g., Salmonella, E. coli), viruses, and parasites. If these pathogens are present in compost and the compost is used in agriculture or landscaping without proper treatment or regulation, they can pose significant health risks to humans. Pathogens can cause foodborne illnesses, gastrointestinal infections, and other diseases if they contaminate crops or come into contact with humans directly.</a:t>
            </a:r>
          </a:p>
          <a:p>
            <a:r>
              <a:rPr lang="en-US" b="1" dirty="0"/>
              <a:t>Worker Safety</a:t>
            </a:r>
            <a:r>
              <a:rPr lang="en-US" dirty="0"/>
              <a:t>: People involved in the production and handling of compost, such as compost facility workers and agricultural workers applying compost, are at risk of exposure to pathogens if proper hygiene and safety measures are not followed. Detecting pathogens allows for appropriate safety protocols to be implemented to protect these workers from potential infections.</a:t>
            </a:r>
          </a:p>
          <a:p>
            <a:r>
              <a:rPr lang="en-US" b="1" dirty="0"/>
              <a:t>Environmental Contamination</a:t>
            </a:r>
            <a:r>
              <a:rPr lang="en-US" dirty="0"/>
              <a:t>: Pathogens in compost can also pose risks to environmental health. When contaminated compost is applied to soil, pathogens can potentially leach into groundwater or be carried by runoff into surface water bodies. This contamination can affect aquatic ecosystems and pose risks to wildlife.</a:t>
            </a:r>
          </a:p>
          <a:p>
            <a:r>
              <a:rPr lang="en-US" b="1" dirty="0"/>
              <a:t>Quality Assurance</a:t>
            </a:r>
            <a:r>
              <a:rPr lang="en-US" dirty="0"/>
              <a:t>: Monitoring and detecting pathogens in compost are essential for maintaining the quality and reliability of compost products. It ensures that compost is safe for its intended applications in agriculture, landscaping, and soil improvement without posing health risks to users or consumers.</a:t>
            </a:r>
          </a:p>
          <a:p>
            <a:pPr marL="0" indent="0">
              <a:buFontTx/>
              <a:buNone/>
            </a:pPr>
            <a:endParaRPr lang="en-US" sz="1200" b="1" dirty="0"/>
          </a:p>
          <a:p>
            <a:pPr marL="0" indent="0">
              <a:buFontTx/>
              <a:buNone/>
            </a:pPr>
            <a:r>
              <a:rPr lang="en-US" sz="1200" b="1" dirty="0"/>
              <a:t>Q: What is the indicator organism for the pathogenicity test?</a:t>
            </a:r>
          </a:p>
          <a:p>
            <a:pPr marL="0" indent="0">
              <a:buFontTx/>
              <a:buNone/>
            </a:pPr>
            <a:endParaRPr lang="en-US" sz="1200" b="1" dirty="0"/>
          </a:p>
          <a:p>
            <a:r>
              <a:rPr lang="en-US" sz="1200" b="1" dirty="0"/>
              <a:t>A: </a:t>
            </a:r>
            <a:r>
              <a:rPr lang="en-US" dirty="0"/>
              <a:t>The indicator organism used for pathogenicity testing in compost is </a:t>
            </a:r>
            <a:r>
              <a:rPr lang="en-US" b="0" i="1" dirty="0"/>
              <a:t>E. coli</a:t>
            </a:r>
            <a:r>
              <a:rPr lang="en-US" b="0" i="0" dirty="0"/>
              <a:t>.</a:t>
            </a:r>
            <a:r>
              <a:rPr lang="en-US" b="0" i="0" baseline="0" dirty="0"/>
              <a:t> </a:t>
            </a:r>
          </a:p>
          <a:p>
            <a:endParaRPr lang="en-US" b="0" i="0" baseline="0" dirty="0"/>
          </a:p>
          <a:p>
            <a:r>
              <a:rPr lang="en-US" b="1" dirty="0"/>
              <a:t>Indicator of Fecal Contamination</a:t>
            </a:r>
            <a:r>
              <a:rPr lang="en-US" dirty="0"/>
              <a:t>: </a:t>
            </a:r>
            <a:r>
              <a:rPr lang="en-US" i="1" dirty="0"/>
              <a:t>E. coli </a:t>
            </a:r>
            <a:r>
              <a:rPr lang="en-US" dirty="0"/>
              <a:t>is a bacterium commonly found in the intestines of warm-blooded animals, including humans and livestock. Its presence in compost indicates potential fecal contamination, which is a concern due to the possible presence of pathogenic microorganisms associated with feces.</a:t>
            </a:r>
          </a:p>
          <a:p>
            <a:endParaRPr lang="en-US" b="1" dirty="0"/>
          </a:p>
          <a:p>
            <a:r>
              <a:rPr lang="en-US" b="1" dirty="0"/>
              <a:t>Pathogenicity Potential</a:t>
            </a:r>
            <a:r>
              <a:rPr lang="en-US" dirty="0"/>
              <a:t>: While most strains of </a:t>
            </a:r>
            <a:r>
              <a:rPr lang="en-US" i="1" dirty="0"/>
              <a:t>E. coli </a:t>
            </a:r>
            <a:r>
              <a:rPr lang="en-US" dirty="0"/>
              <a:t>are harmless and part of the normal gut flora, certain pathogenic strains, such as E. coli O157, can cause severe foodborne illnesses, including diarrhea, hemorrhagic colitis, and in some cases, kidney failure (hemolytic uremic syndrome, HUS).</a:t>
            </a:r>
          </a:p>
          <a:p>
            <a:endParaRPr lang="en-US" b="1" dirty="0"/>
          </a:p>
          <a:p>
            <a:r>
              <a:rPr lang="en-US" b="1" dirty="0"/>
              <a:t>Regulatory Requirements</a:t>
            </a:r>
            <a:r>
              <a:rPr lang="en-US" dirty="0"/>
              <a:t>: Regulatory agencies often require testing for </a:t>
            </a:r>
            <a:r>
              <a:rPr lang="en-US" i="1" dirty="0"/>
              <a:t>E. coli </a:t>
            </a:r>
            <a:r>
              <a:rPr lang="en-US" dirty="0"/>
              <a:t>as part of pathogenicity assessments for compost. The presence of E. coli above certain threshold levels may indicate potential health risks associated with the compost if it is used in agriculture or other applications where human exposure is possible.</a:t>
            </a:r>
          </a:p>
          <a:p>
            <a:endParaRPr lang="en-US" b="1" dirty="0"/>
          </a:p>
          <a:p>
            <a:r>
              <a:rPr lang="en-US" b="1" dirty="0"/>
              <a:t>Detection Methods</a:t>
            </a:r>
            <a:r>
              <a:rPr lang="en-US" dirty="0"/>
              <a:t>: </a:t>
            </a:r>
            <a:r>
              <a:rPr lang="en-US" i="1" dirty="0"/>
              <a:t>E. coli </a:t>
            </a:r>
            <a:r>
              <a:rPr lang="en-US" dirty="0"/>
              <a:t>can be detected and quantified using standard microbiological techniques, such as culture-based methods (e.g., membrane filtration, plating on selective media) and molecular methods (e.g., PCR). These methods are sensitive and specific for detecting </a:t>
            </a:r>
            <a:r>
              <a:rPr lang="en-US" i="1" dirty="0"/>
              <a:t>E. coli </a:t>
            </a:r>
            <a:r>
              <a:rPr lang="en-US" dirty="0"/>
              <a:t>in compost samples.</a:t>
            </a:r>
          </a:p>
          <a:p>
            <a:endParaRPr lang="en-US" b="1" dirty="0"/>
          </a:p>
          <a:p>
            <a:r>
              <a:rPr lang="en-US" b="1" dirty="0"/>
              <a:t>Health Risk Assessment</a:t>
            </a:r>
            <a:r>
              <a:rPr lang="en-US" dirty="0"/>
              <a:t>: Testing for </a:t>
            </a:r>
            <a:r>
              <a:rPr lang="en-US" i="1" dirty="0"/>
              <a:t>E. coli </a:t>
            </a:r>
            <a:r>
              <a:rPr lang="en-US" dirty="0"/>
              <a:t>in compost helps assess the risk of microbial contamination and potential human health impacts if the compost is applied to soil or used in settings where it could come into contact with food crops or humans.</a:t>
            </a:r>
          </a:p>
          <a:p>
            <a:endParaRPr lang="en-US" dirty="0"/>
          </a:p>
          <a:p>
            <a:r>
              <a:rPr lang="en-US" dirty="0"/>
              <a:t>In summary, </a:t>
            </a:r>
            <a:r>
              <a:rPr lang="en-US" i="1" dirty="0"/>
              <a:t>E. coli </a:t>
            </a:r>
            <a:r>
              <a:rPr lang="en-US" dirty="0"/>
              <a:t>serves as an important indicator organism in pathogenicity testing of compost due to its association with fecal contamination, pathogenic potential in certain strains, regulatory relevance, and detectability using reliable testing methods.</a:t>
            </a:r>
          </a:p>
          <a:p>
            <a:pPr marL="0" indent="0">
              <a:buFontTx/>
              <a:buNone/>
            </a:pPr>
            <a:endParaRPr lang="en-US" b="0" i="0" baseline="0" dirty="0"/>
          </a:p>
          <a:p>
            <a:pPr marL="0" indent="0">
              <a:buFontTx/>
              <a:buNone/>
            </a:pPr>
            <a:r>
              <a:rPr lang="en-US" sz="1200" b="1" dirty="0"/>
              <a:t>Q: What </a:t>
            </a:r>
            <a:r>
              <a:rPr lang="en-IN" sz="1200" b="1" dirty="0"/>
              <a:t>is the presumptive test</a:t>
            </a:r>
            <a:r>
              <a:rPr lang="en-US" sz="1200" b="1" dirty="0"/>
              <a:t>? </a:t>
            </a:r>
          </a:p>
          <a:p>
            <a:pPr marL="0" indent="0">
              <a:buFontTx/>
              <a:buNone/>
            </a:pP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A:  </a:t>
            </a:r>
            <a:r>
              <a:rPr lang="en-US" sz="1200" dirty="0"/>
              <a:t>(Cl. M-3.1 of </a:t>
            </a:r>
            <a:r>
              <a:rPr lang="en-IN" dirty="0"/>
              <a:t>IS 16556 : 2016 &amp; </a:t>
            </a:r>
            <a:r>
              <a:rPr lang="en-US" sz="1200" dirty="0"/>
              <a:t>Cl. N-3.1 of IS </a:t>
            </a:r>
            <a:r>
              <a:rPr lang="en-IN" sz="1200" dirty="0"/>
              <a:t>16702 : 2018)</a:t>
            </a: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Prepare 12 tubes of lactose broth for each sample and close the tube with cotton plugs/caps and autoclave at 121°C for 20 min. Fill Durham tubes with sterilized distilled water and keep in beaker and autoclave at 121°C for 20 min. Suspend 30g of compost sample in 270 ml of sterile distilled water and serially dilute upto 10</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dilution. Suspend 1 ml suspension from 10</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to 10</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in 3 tubes for each dilution. Insert distilled water filled Durham tube in inverted position in each tube and close the tube again. Inoculate tubes at 36°C for 24h in incubator. Production of gas within 24h indicates the presence of coliforms in the sample, that is, the sample has to be tested further for pathogenicity through confirmative test. If no gas production is observed incubate the tubes at 36°C for further 24h. Production of gas within 48 h indicates doubtful test that is, the sample has to be tested further for pathogenicity through confirmative test. No gas production within 48h indicates negative test that is., sample passes the pathogenicity test. No further testing is required.</a:t>
            </a:r>
            <a:endParaRPr lang="en-IN" sz="1200" kern="1200" dirty="0">
              <a:solidFill>
                <a:schemeClr val="tx1"/>
              </a:solidFill>
              <a:effectLst/>
              <a:latin typeface="+mn-lt"/>
              <a:ea typeface="+mn-ea"/>
              <a:cs typeface="+mn-cs"/>
            </a:endParaRPr>
          </a:p>
          <a:p>
            <a:pPr marL="0" indent="0">
              <a:buFontTx/>
              <a:buNone/>
            </a:pPr>
            <a:endParaRPr lang="en-US" sz="1200" b="1" dirty="0"/>
          </a:p>
          <a:p>
            <a:pPr marL="0" indent="0">
              <a:buFontTx/>
              <a:buNone/>
            </a:pPr>
            <a:r>
              <a:rPr lang="en-US" sz="1200" b="1" dirty="0"/>
              <a:t>Q: </a:t>
            </a:r>
            <a:r>
              <a:rPr lang="en-IN" sz="1200" b="1" dirty="0"/>
              <a:t>What is the confirmatory test</a:t>
            </a:r>
            <a:r>
              <a:rPr lang="en-US" sz="1200" b="1" dirty="0"/>
              <a:t>?</a:t>
            </a:r>
          </a:p>
          <a:p>
            <a:pPr marL="0" indent="0">
              <a:buFontTx/>
              <a:buNone/>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 </a:t>
            </a:r>
            <a:r>
              <a:rPr lang="en-US" sz="1200" dirty="0"/>
              <a:t>(Cl. M-3.2 of </a:t>
            </a:r>
            <a:r>
              <a:rPr lang="en-IN" dirty="0"/>
              <a:t>IS 16556 : 2016 &amp; </a:t>
            </a:r>
            <a:r>
              <a:rPr lang="en-US" sz="1200" dirty="0"/>
              <a:t>Cl. N-3.2 of IS </a:t>
            </a:r>
            <a:r>
              <a:rPr lang="en-IN" sz="1200" dirty="0"/>
              <a:t>16702 : 2018)</a:t>
            </a:r>
            <a:endParaRPr lang="en-US" sz="1200" b="1"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Prepare EMB agar plates. Inoculate plates with the help of inoculation loop with streaking of samples showing positive / doubtful tests in the presumptive test. Incubate plates at 30± 1°C for 12 h in incubator. Observe the colonies appearing on the plate. Coliforms produce small dark </a:t>
            </a:r>
            <a:r>
              <a:rPr lang="en-US" sz="1200" kern="1200" dirty="0" err="1">
                <a:solidFill>
                  <a:schemeClr val="tx1"/>
                </a:solidFill>
                <a:effectLst/>
                <a:latin typeface="+mn-lt"/>
                <a:ea typeface="+mn-ea"/>
                <a:cs typeface="+mn-cs"/>
              </a:rPr>
              <a:t>centred</a:t>
            </a:r>
            <a:r>
              <a:rPr lang="en-US" sz="1200" kern="1200" dirty="0">
                <a:solidFill>
                  <a:schemeClr val="tx1"/>
                </a:solidFill>
                <a:effectLst/>
                <a:latin typeface="+mn-lt"/>
                <a:ea typeface="+mn-ea"/>
                <a:cs typeface="+mn-cs"/>
              </a:rPr>
              <a:t> or nucleated colonies with metallic sheen. Non-coliforms usually produce large colonies that lack metallic sheen.</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Absence of small dark </a:t>
            </a:r>
            <a:r>
              <a:rPr lang="en-US" sz="1200" kern="1200" dirty="0" err="1">
                <a:solidFill>
                  <a:schemeClr val="tx1"/>
                </a:solidFill>
                <a:effectLst/>
                <a:latin typeface="+mn-lt"/>
                <a:ea typeface="+mn-ea"/>
                <a:cs typeface="+mn-cs"/>
              </a:rPr>
              <a:t>centred</a:t>
            </a:r>
            <a:r>
              <a:rPr lang="en-US" sz="1200" kern="1200" dirty="0">
                <a:solidFill>
                  <a:schemeClr val="tx1"/>
                </a:solidFill>
                <a:effectLst/>
                <a:latin typeface="+mn-lt"/>
                <a:ea typeface="+mn-ea"/>
                <a:cs typeface="+mn-cs"/>
              </a:rPr>
              <a:t> or nucleated colonies with metallic sheen confirms the absence of coliforms in the sample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sample passes the pathogenicity test. No further testing is required. Presence of small dark </a:t>
            </a:r>
            <a:r>
              <a:rPr lang="en-US" sz="1200" kern="1200" dirty="0" err="1">
                <a:solidFill>
                  <a:schemeClr val="tx1"/>
                </a:solidFill>
                <a:effectLst/>
                <a:latin typeface="+mn-lt"/>
                <a:ea typeface="+mn-ea"/>
                <a:cs typeface="+mn-cs"/>
              </a:rPr>
              <a:t>centred</a:t>
            </a:r>
            <a:r>
              <a:rPr lang="en-US" sz="1200" kern="1200" dirty="0">
                <a:solidFill>
                  <a:schemeClr val="tx1"/>
                </a:solidFill>
                <a:effectLst/>
                <a:latin typeface="+mn-lt"/>
                <a:ea typeface="+mn-ea"/>
                <a:cs typeface="+mn-cs"/>
              </a:rPr>
              <a:t> or nucleated colonies with metallic sheen confirms the presence of coliforms in the sample that is, sample the sample has to be tested further for pathogenicity through completed test.</a:t>
            </a:r>
            <a:endParaRPr lang="en-US" sz="1200" b="1" dirty="0"/>
          </a:p>
          <a:p>
            <a:pPr marL="0" indent="0">
              <a:buFontTx/>
              <a:buNone/>
            </a:pPr>
            <a:endParaRPr lang="en-US" sz="1200" b="1" dirty="0"/>
          </a:p>
          <a:p>
            <a:pPr marL="0" indent="0">
              <a:buFontTx/>
              <a:buNone/>
            </a:pPr>
            <a:r>
              <a:rPr lang="en-US" sz="1200" b="1" dirty="0"/>
              <a:t>Q: What is the complete test?</a:t>
            </a:r>
          </a:p>
          <a:p>
            <a:pPr marL="0" indent="0">
              <a:buFontTx/>
              <a:buNone/>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 </a:t>
            </a:r>
            <a:r>
              <a:rPr lang="en-US" sz="1200" dirty="0"/>
              <a:t>(Cl. M-3.3 of </a:t>
            </a:r>
            <a:r>
              <a:rPr lang="en-IN" dirty="0"/>
              <a:t>IS 16556 : 2016 &amp; </a:t>
            </a:r>
            <a:r>
              <a:rPr lang="en-US" sz="1200" dirty="0"/>
              <a:t>Cl. N-3.3 of IS </a:t>
            </a:r>
            <a:r>
              <a:rPr lang="en-IN" sz="1200" dirty="0"/>
              <a:t>16702 : 2018)</a:t>
            </a:r>
            <a:endParaRPr lang="en-US" sz="1200" b="1" dirty="0"/>
          </a:p>
          <a:p>
            <a:endParaRPr lang="en-US" sz="1200" b="1" dirty="0"/>
          </a:p>
          <a:p>
            <a:r>
              <a:rPr lang="en-US" sz="1200" kern="1200" dirty="0">
                <a:solidFill>
                  <a:schemeClr val="tx1"/>
                </a:solidFill>
                <a:effectLst/>
                <a:latin typeface="+mn-lt"/>
                <a:ea typeface="+mn-ea"/>
                <a:cs typeface="+mn-cs"/>
              </a:rPr>
              <a:t>Pick up a single small dark centered or nucleated colony with metallic sheen from EMB agar plate. Inoculate it into lactose broth and streak on a nutrient agar slant. Incubate the slants.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Prepare the smears of the colonies in glass slides and heat-fix smears. Flood the slides with crystal violet for one minute. Pour off excess dye and wash gently in tap water and drain the slide against a paper towel. Expose the smears to Gram's iodine for one minute by washing with iodine, then adding more iodine and leaving it on the smear until the minute is over. Wash with tap water and drain carefully (Do not blot). Wash with 95 percent alcohol for 30. Wash with tap water at the end of the 30 s to stop the </a:t>
            </a:r>
            <a:r>
              <a:rPr lang="en-US" sz="1200" kern="1200" dirty="0" err="1">
                <a:solidFill>
                  <a:schemeClr val="tx1"/>
                </a:solidFill>
                <a:effectLst/>
                <a:latin typeface="+mn-lt"/>
                <a:ea typeface="+mn-ea"/>
                <a:cs typeface="+mn-cs"/>
              </a:rPr>
              <a:t>decolorization</a:t>
            </a:r>
            <a:r>
              <a:rPr lang="en-US" sz="1200" kern="1200" dirty="0">
                <a:solidFill>
                  <a:schemeClr val="tx1"/>
                </a:solidFill>
                <a:effectLst/>
                <a:latin typeface="+mn-lt"/>
                <a:ea typeface="+mn-ea"/>
                <a:cs typeface="+mn-cs"/>
              </a:rPr>
              <a:t>. Drain. Counterstain with</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0.25 </a:t>
            </a:r>
            <a:r>
              <a:rPr lang="en-US" sz="1200" kern="1200" dirty="0" err="1">
                <a:solidFill>
                  <a:schemeClr val="tx1"/>
                </a:solidFill>
                <a:effectLst/>
                <a:latin typeface="+mn-lt"/>
                <a:ea typeface="+mn-ea"/>
                <a:cs typeface="+mn-cs"/>
              </a:rPr>
              <a:t>percentsafranin</a:t>
            </a:r>
            <a:r>
              <a:rPr lang="en-US" sz="1200" kern="1200" dirty="0">
                <a:solidFill>
                  <a:schemeClr val="tx1"/>
                </a:solidFill>
                <a:effectLst/>
                <a:latin typeface="+mn-lt"/>
                <a:ea typeface="+mn-ea"/>
                <a:cs typeface="+mn-cs"/>
              </a:rPr>
              <a:t> for 30 s. Wash, drain, blot, and examine under microscope.</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Appearance of purple </a:t>
            </a:r>
            <a:r>
              <a:rPr lang="en-US" sz="1200" kern="1200" dirty="0" err="1">
                <a:solidFill>
                  <a:schemeClr val="tx1"/>
                </a:solidFill>
                <a:effectLst/>
                <a:latin typeface="+mn-lt"/>
                <a:ea typeface="+mn-ea"/>
                <a:cs typeface="+mn-cs"/>
              </a:rPr>
              <a:t>coloured</a:t>
            </a:r>
            <a:r>
              <a:rPr lang="en-US" sz="1200" kern="1200" dirty="0">
                <a:solidFill>
                  <a:schemeClr val="tx1"/>
                </a:solidFill>
                <a:effectLst/>
                <a:latin typeface="+mn-lt"/>
                <a:ea typeface="+mn-ea"/>
                <a:cs typeface="+mn-cs"/>
              </a:rPr>
              <a:t> cells indicates negative test that is., sample passes the pathogenicity test. No further testing is required. Appearance of pink or red </a:t>
            </a:r>
            <a:r>
              <a:rPr lang="en-US" sz="1200" kern="1200" dirty="0" err="1">
                <a:solidFill>
                  <a:schemeClr val="tx1"/>
                </a:solidFill>
                <a:effectLst/>
                <a:latin typeface="+mn-lt"/>
                <a:ea typeface="+mn-ea"/>
                <a:cs typeface="+mn-cs"/>
              </a:rPr>
              <a:t>coloured</a:t>
            </a:r>
            <a:r>
              <a:rPr lang="en-US" sz="1200" kern="1200" dirty="0">
                <a:solidFill>
                  <a:schemeClr val="tx1"/>
                </a:solidFill>
                <a:effectLst/>
                <a:latin typeface="+mn-lt"/>
                <a:ea typeface="+mn-ea"/>
                <a:cs typeface="+mn-cs"/>
              </a:rPr>
              <a:t> cells indicates positive test that is, sample fails the pathogenicity test.</a:t>
            </a:r>
            <a:endParaRPr lang="en-US" sz="1200" b="1" dirty="0"/>
          </a:p>
          <a:p>
            <a:pPr marL="0" indent="0">
              <a:buFontTx/>
              <a:buNone/>
            </a:pPr>
            <a:endParaRPr lang="en-US" sz="1200" b="1" dirty="0"/>
          </a:p>
          <a:p>
            <a:endParaRPr lang="en-IN" dirty="0"/>
          </a:p>
        </p:txBody>
      </p:sp>
      <p:sp>
        <p:nvSpPr>
          <p:cNvPr id="4" name="Slide Number Placeholder 3"/>
          <p:cNvSpPr>
            <a:spLocks noGrp="1"/>
          </p:cNvSpPr>
          <p:nvPr>
            <p:ph type="sldNum" sz="quarter" idx="10"/>
          </p:nvPr>
        </p:nvSpPr>
        <p:spPr/>
        <p:txBody>
          <a:bodyPr/>
          <a:lstStyle/>
          <a:p>
            <a:fld id="{8916C5B3-9703-47D5-BCC1-9291D4009C87}" type="slidenum">
              <a:rPr lang="en-IN" smtClean="0"/>
              <a:t>22</a:t>
            </a:fld>
            <a:endParaRPr lang="en-IN"/>
          </a:p>
        </p:txBody>
      </p:sp>
    </p:spTree>
    <p:extLst>
      <p:ext uri="{BB962C8B-B14F-4D97-AF65-F5344CB8AC3E}">
        <p14:creationId xmlns:p14="http://schemas.microsoft.com/office/powerpoint/2010/main" val="116914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kern="1200" dirty="0">
                <a:solidFill>
                  <a:schemeClr val="tx1"/>
                </a:solidFill>
                <a:effectLst/>
                <a:latin typeface="+mn-lt"/>
                <a:ea typeface="+mn-ea"/>
                <a:cs typeface="+mn-cs"/>
              </a:rPr>
              <a:t>Q: What factors should be considered when choosing a test method for a specific application or scenario?</a:t>
            </a:r>
          </a:p>
          <a:p>
            <a:endParaRPr lang="en-IN" sz="1200" b="1" kern="1200" dirty="0">
              <a:solidFill>
                <a:schemeClr val="tx1"/>
              </a:solidFill>
              <a:effectLst/>
              <a:latin typeface="+mn-lt"/>
              <a:ea typeface="+mn-ea"/>
              <a:cs typeface="+mn-cs"/>
            </a:endParaRPr>
          </a:p>
          <a:p>
            <a:r>
              <a:rPr lang="en-US" b="1" dirty="0"/>
              <a:t>A: </a:t>
            </a:r>
            <a:r>
              <a:rPr lang="en-US" dirty="0"/>
              <a:t>Choosing the right test method for a specific application or scenario involves considering several important factors:</a:t>
            </a:r>
          </a:p>
          <a:p>
            <a:r>
              <a:rPr lang="en-US" b="1" dirty="0"/>
              <a:t>Purpose of Testing</a:t>
            </a:r>
            <a:r>
              <a:rPr lang="en-US" dirty="0"/>
              <a:t>: Understand the specific objective of the test (e.g., quality control, research, regulatory compliance) to ensure the selected method aligns with the desired outcome.</a:t>
            </a:r>
          </a:p>
          <a:p>
            <a:r>
              <a:rPr lang="en-US" b="1" dirty="0"/>
              <a:t>Accuracy and Precision</a:t>
            </a:r>
            <a:r>
              <a:rPr lang="en-US" dirty="0"/>
              <a:t>: Evaluate the method's capability to provide accurate and precise results within the required tolerances for the parameters being measured.</a:t>
            </a:r>
          </a:p>
          <a:p>
            <a:r>
              <a:rPr lang="en-US" b="1" dirty="0"/>
              <a:t>Sensitivity and Detection Limit</a:t>
            </a:r>
            <a:r>
              <a:rPr lang="en-US" dirty="0"/>
              <a:t>: Determine the method's sensitivity to detect low levels of </a:t>
            </a:r>
            <a:r>
              <a:rPr lang="en-US" dirty="0" err="1"/>
              <a:t>analytes</a:t>
            </a:r>
            <a:r>
              <a:rPr lang="en-US" dirty="0"/>
              <a:t> or changes in the sample. Consider the detection limits required by regulatory standards or project specifications.</a:t>
            </a:r>
          </a:p>
          <a:p>
            <a:r>
              <a:rPr lang="en-US" b="1" dirty="0"/>
              <a:t>Sample Matrix Compatibility</a:t>
            </a:r>
            <a:r>
              <a:rPr lang="en-US" dirty="0"/>
              <a:t>: Assess whether the test method is suitable for the type of sample matrix (e.g., liquid, solid, gas) and its physical and chemical properties.</a:t>
            </a:r>
          </a:p>
          <a:p>
            <a:r>
              <a:rPr lang="en-US" b="1" dirty="0"/>
              <a:t>Speed and Throughput</a:t>
            </a:r>
            <a:r>
              <a:rPr lang="en-US" dirty="0"/>
              <a:t>: Consider the required turnaround time for results and the method's capability to handle the expected volume of samples efficiently.</a:t>
            </a:r>
          </a:p>
          <a:p>
            <a:r>
              <a:rPr lang="en-US" b="1" dirty="0"/>
              <a:t>Cost and Resources</a:t>
            </a:r>
            <a:r>
              <a:rPr lang="en-US" dirty="0"/>
              <a:t>: Evaluate the overall cost of the test method, including equipment, reagents, and labor. Consider the availability of resources (personnel, equipment) needed to perform the test.</a:t>
            </a:r>
          </a:p>
          <a:p>
            <a:r>
              <a:rPr lang="en-US" b="1" dirty="0"/>
              <a:t>Complexity and Skill Level</a:t>
            </a:r>
            <a:r>
              <a:rPr lang="en-US" dirty="0"/>
              <a:t>: Assess the complexity of the method and the skill level required to perform it. Ensure that personnel have the necessary training and expertise to execute the test accurately.</a:t>
            </a:r>
          </a:p>
          <a:p>
            <a:r>
              <a:rPr lang="en-US" b="1" dirty="0"/>
              <a:t>Reproducibility and Robustness</a:t>
            </a:r>
            <a:r>
              <a:rPr lang="en-US" dirty="0"/>
              <a:t>: Evaluate the method's reproducibility across different operators, instruments, and laboratories. Assess its robustness against variations in environmental conditions or sample characteristics.</a:t>
            </a:r>
          </a:p>
          <a:p>
            <a:r>
              <a:rPr lang="en-US" b="1" dirty="0"/>
              <a:t>Regulatory and Standards Compliance</a:t>
            </a:r>
            <a:r>
              <a:rPr lang="en-US" dirty="0"/>
              <a:t>: Ensure that the selected method meets relevant regulatory requirements and standards (e.g., ISO, ASTM, EPA) applicable to the industry or field of testing.</a:t>
            </a:r>
          </a:p>
          <a:p>
            <a:r>
              <a:rPr lang="en-US" b="1" dirty="0"/>
              <a:t>Environmental and Safety Considerations</a:t>
            </a:r>
            <a:r>
              <a:rPr lang="en-US" dirty="0"/>
              <a:t>: Consider any environmental or safety implications associated with the test method, including the generation of hazardous waste or exposure risks to personnel.</a:t>
            </a:r>
          </a:p>
          <a:p>
            <a:r>
              <a:rPr lang="en-US" b="1" dirty="0"/>
              <a:t>Compatibility with Data Analysis Tools</a:t>
            </a:r>
            <a:r>
              <a:rPr lang="en-US" dirty="0"/>
              <a:t>: Ensure that the method generates data in a format compatible with the preferred data analysis tools or software used for interpretation and reporting.</a:t>
            </a:r>
          </a:p>
          <a:p>
            <a:r>
              <a:rPr lang="en-US" b="1" dirty="0"/>
              <a:t>Feedback and Validation</a:t>
            </a:r>
            <a:r>
              <a:rPr lang="en-US" dirty="0"/>
              <a:t>: Seek feedback from peers, experts, or regulatory agencies on the suitability of the method for the specific application. Validate the method through comparison with established reference methods or inter-laboratory studies if necessary.</a:t>
            </a:r>
          </a:p>
          <a:p>
            <a:r>
              <a:rPr lang="en-US" dirty="0"/>
              <a:t>By carefully evaluating these factors, stakeholders can make informed decisions when selecting a test method that best suits the requirements and constraints of their specific application or scenario.</a:t>
            </a:r>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Q: How do different test methods vary in terms of their sensitivity and accuracy for detecting specific types of defects or qualities?</a:t>
            </a:r>
          </a:p>
          <a:p>
            <a:endParaRPr lang="en-IN" sz="1200" b="1" kern="1200" dirty="0">
              <a:solidFill>
                <a:schemeClr val="tx1"/>
              </a:solidFill>
              <a:effectLst/>
              <a:latin typeface="+mn-lt"/>
              <a:ea typeface="+mn-ea"/>
              <a:cs typeface="+mn-cs"/>
            </a:endParaRPr>
          </a:p>
          <a:p>
            <a:r>
              <a:rPr lang="en-US" b="1" dirty="0"/>
              <a:t>A: </a:t>
            </a:r>
            <a:r>
              <a:rPr lang="en-US" dirty="0"/>
              <a:t>Here’s a comparison of test methods in terms of sensitivity, accuracy, and their suitability for detecting specific types of defects or qualities:</a:t>
            </a:r>
          </a:p>
          <a:p>
            <a:endParaRPr lang="en-US" dirty="0"/>
          </a:p>
          <a:p>
            <a:r>
              <a:rPr lang="en-US" b="1" dirty="0"/>
              <a:t>Titrimetric Method</a:t>
            </a:r>
            <a:r>
              <a:rPr lang="en-US" dirty="0"/>
              <a:t>:</a:t>
            </a:r>
          </a:p>
          <a:p>
            <a:pPr lvl="1"/>
            <a:r>
              <a:rPr lang="en-US" b="1" dirty="0"/>
              <a:t>Sensitivity</a:t>
            </a:r>
            <a:r>
              <a:rPr lang="en-US" dirty="0"/>
              <a:t>: Moderate</a:t>
            </a:r>
          </a:p>
          <a:p>
            <a:pPr lvl="1"/>
            <a:r>
              <a:rPr lang="en-US" b="1" dirty="0"/>
              <a:t>Accuracy</a:t>
            </a:r>
            <a:r>
              <a:rPr lang="en-US" dirty="0"/>
              <a:t>: High</a:t>
            </a:r>
          </a:p>
          <a:p>
            <a:pPr lvl="1"/>
            <a:r>
              <a:rPr lang="en-US" b="1" dirty="0"/>
              <a:t>Defects/Qualities Detected</a:t>
            </a:r>
            <a:r>
              <a:rPr lang="en-US" dirty="0"/>
              <a:t>: Concentration of specific ions or molecules (e.g., acidity, alkalinity, hardness of water)</a:t>
            </a:r>
          </a:p>
          <a:p>
            <a:pPr lvl="1"/>
            <a:r>
              <a:rPr lang="en-US" b="1" dirty="0"/>
              <a:t>Details</a:t>
            </a:r>
            <a:r>
              <a:rPr lang="en-US" dirty="0"/>
              <a:t>: </a:t>
            </a:r>
            <a:r>
              <a:rPr lang="en-US" dirty="0" err="1"/>
              <a:t>Titrimetry</a:t>
            </a:r>
            <a:r>
              <a:rPr lang="en-US" dirty="0"/>
              <a:t> involves adding a titrant to a solution until a reaction is completed, indicated by a color change or pH shift. It is highly accurate for quantifying the concentration of </a:t>
            </a:r>
            <a:r>
              <a:rPr lang="en-US" dirty="0" err="1"/>
              <a:t>analytes</a:t>
            </a:r>
            <a:r>
              <a:rPr lang="en-US" dirty="0"/>
              <a:t> but has moderate sensitivity compared to more advanced methods. It is commonly used in water quality testing, pharmaceuticals, and food analysis.</a:t>
            </a:r>
          </a:p>
          <a:p>
            <a:r>
              <a:rPr lang="en-US" b="1" dirty="0"/>
              <a:t>Turbidity Method</a:t>
            </a:r>
            <a:r>
              <a:rPr lang="en-US" dirty="0"/>
              <a:t>:</a:t>
            </a:r>
          </a:p>
          <a:p>
            <a:pPr lvl="1"/>
            <a:r>
              <a:rPr lang="en-US" b="1" dirty="0"/>
              <a:t>Sensitivity</a:t>
            </a:r>
            <a:r>
              <a:rPr lang="en-US" dirty="0"/>
              <a:t>: Moderate to High</a:t>
            </a:r>
          </a:p>
          <a:p>
            <a:pPr lvl="1"/>
            <a:r>
              <a:rPr lang="en-US" b="1" dirty="0"/>
              <a:t>Accuracy</a:t>
            </a:r>
            <a:r>
              <a:rPr lang="en-US" dirty="0"/>
              <a:t>: Moderate</a:t>
            </a:r>
          </a:p>
          <a:p>
            <a:pPr lvl="1"/>
            <a:r>
              <a:rPr lang="en-US" b="1" dirty="0"/>
              <a:t>Defects/Qualities Detected</a:t>
            </a:r>
            <a:r>
              <a:rPr lang="en-US" dirty="0"/>
              <a:t>: Cloudiness or haziness in liquids, indicative of suspended particles</a:t>
            </a:r>
          </a:p>
          <a:p>
            <a:pPr lvl="1"/>
            <a:r>
              <a:rPr lang="en-US" b="1" dirty="0"/>
              <a:t>Details</a:t>
            </a:r>
            <a:r>
              <a:rPr lang="en-US" dirty="0"/>
              <a:t>: Turbidity measures the degree to which particles in a liquid scatter light. It is sensitive to the presence of suspended solids, making it useful for assessing water quality and filtration efficiency. While it is fairly sensitive, its accuracy can be affected by color and other interfering factors in the sample.</a:t>
            </a:r>
          </a:p>
          <a:p>
            <a:r>
              <a:rPr lang="en-US" b="1" dirty="0"/>
              <a:t>Spectrophotometric Method</a:t>
            </a:r>
            <a:r>
              <a:rPr lang="en-US" dirty="0"/>
              <a:t>:</a:t>
            </a:r>
          </a:p>
          <a:p>
            <a:pPr lvl="1"/>
            <a:r>
              <a:rPr lang="en-US" b="1" dirty="0"/>
              <a:t>Sensitivity</a:t>
            </a:r>
            <a:r>
              <a:rPr lang="en-US" dirty="0"/>
              <a:t>: High</a:t>
            </a:r>
          </a:p>
          <a:p>
            <a:pPr lvl="1"/>
            <a:r>
              <a:rPr lang="en-US" b="1" dirty="0"/>
              <a:t>Accuracy</a:t>
            </a:r>
            <a:r>
              <a:rPr lang="en-US" dirty="0"/>
              <a:t>: High</a:t>
            </a:r>
          </a:p>
          <a:p>
            <a:pPr lvl="1"/>
            <a:r>
              <a:rPr lang="en-US" b="1" dirty="0"/>
              <a:t>Defects/Qualities Detected</a:t>
            </a:r>
            <a:r>
              <a:rPr lang="en-US" dirty="0"/>
              <a:t>: Concentration of specific substances that absorb light at particular wavelengths (e.g., proteins, nucleic acids, pollutants)</a:t>
            </a:r>
          </a:p>
          <a:p>
            <a:pPr lvl="1"/>
            <a:r>
              <a:rPr lang="en-US" b="1" dirty="0"/>
              <a:t>Details</a:t>
            </a:r>
            <a:r>
              <a:rPr lang="en-US" dirty="0"/>
              <a:t>: Spectrophotometry measures the amount of light absorbed by a sample at specific wavelengths. It is highly sensitive and accurate, suitable for detecting and quantifying a wide range of substances in various fields, including biochemistry, environmental monitoring, and clinical diagnostics.</a:t>
            </a:r>
          </a:p>
          <a:p>
            <a:r>
              <a:rPr lang="en-US" b="1" dirty="0"/>
              <a:t>Atomic Absorption Spectroscopy (AAS)</a:t>
            </a:r>
            <a:r>
              <a:rPr lang="en-US" dirty="0"/>
              <a:t>:</a:t>
            </a:r>
          </a:p>
          <a:p>
            <a:pPr lvl="1"/>
            <a:r>
              <a:rPr lang="en-US" b="1" dirty="0"/>
              <a:t>Sensitivity</a:t>
            </a:r>
            <a:r>
              <a:rPr lang="en-US" dirty="0"/>
              <a:t>: Very High</a:t>
            </a:r>
          </a:p>
          <a:p>
            <a:pPr lvl="1"/>
            <a:r>
              <a:rPr lang="en-US" b="1" dirty="0"/>
              <a:t>Accuracy</a:t>
            </a:r>
            <a:r>
              <a:rPr lang="en-US" dirty="0"/>
              <a:t>: Very High</a:t>
            </a:r>
          </a:p>
          <a:p>
            <a:pPr lvl="1"/>
            <a:r>
              <a:rPr lang="en-US" b="1" dirty="0"/>
              <a:t>Defects/Qualities Detected</a:t>
            </a:r>
            <a:r>
              <a:rPr lang="en-US" dirty="0"/>
              <a:t>: Trace metals and elements (e.g., lead, mercury, arsenic)</a:t>
            </a:r>
          </a:p>
          <a:p>
            <a:pPr lvl="1"/>
            <a:r>
              <a:rPr lang="en-US" b="1" dirty="0"/>
              <a:t>Details</a:t>
            </a:r>
            <a:r>
              <a:rPr lang="en-US" dirty="0"/>
              <a:t>: AAS detects the concentration of specific metal ions by measuring the absorption of light by free atoms in the gaseous state. It is extremely sensitive and accurate, capable of detecting trace levels of metals in environmental samples, food, and biological specimens.</a:t>
            </a:r>
          </a:p>
          <a:p>
            <a:endParaRPr lang="en-US" b="1" dirty="0"/>
          </a:p>
          <a:p>
            <a:r>
              <a:rPr lang="en-US" b="1" dirty="0"/>
              <a:t>Summary:</a:t>
            </a:r>
          </a:p>
          <a:p>
            <a:endParaRPr lang="en-US" b="1" dirty="0"/>
          </a:p>
          <a:p>
            <a:r>
              <a:rPr lang="en-US" b="1" dirty="0"/>
              <a:t>High Sensitivity and Accuracy</a:t>
            </a:r>
            <a:r>
              <a:rPr lang="en-US" dirty="0"/>
              <a:t>: AAS and spectrophotometric methods are highly sensitive and accurate, suitable for detecting trace elements and specific substances.</a:t>
            </a:r>
          </a:p>
          <a:p>
            <a:r>
              <a:rPr lang="en-US" b="1" dirty="0"/>
              <a:t>Moderate to High Sensitivity, Moderate Accuracy</a:t>
            </a:r>
            <a:r>
              <a:rPr lang="en-US" dirty="0"/>
              <a:t>: Turbidity is sensitive to the presence of suspended particles but has moderate accuracy due to potential interferences.</a:t>
            </a:r>
          </a:p>
          <a:p>
            <a:r>
              <a:rPr lang="en-US" b="1" dirty="0"/>
              <a:t>Moderate Sensitivity, High Accuracy</a:t>
            </a:r>
            <a:r>
              <a:rPr lang="en-US" dirty="0"/>
              <a:t>: Titrimetric methods are accurate for quantifying specific ions or molecules but have moderate sensitivity compared to AAS and spectrophotometry.</a:t>
            </a:r>
          </a:p>
          <a:p>
            <a:r>
              <a:rPr lang="en-US" dirty="0"/>
              <a:t>The choice of method depends on the specific requirements of the analysis, such as the type of substance being measured, the required sensitivity, and the acceptable level of accuracy.</a:t>
            </a:r>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Q: Could you explain the process or criteria used to evaluate and select the most appropriate test method among various alternatives?</a:t>
            </a:r>
          </a:p>
          <a:p>
            <a:endParaRPr lang="en-IN" sz="1200" b="1" kern="1200" dirty="0">
              <a:solidFill>
                <a:schemeClr val="tx1"/>
              </a:solidFill>
              <a:effectLst/>
              <a:latin typeface="+mn-lt"/>
              <a:ea typeface="+mn-ea"/>
              <a:cs typeface="+mn-cs"/>
            </a:endParaRPr>
          </a:p>
          <a:p>
            <a:r>
              <a:rPr lang="en-US" b="1" dirty="0"/>
              <a:t>A: </a:t>
            </a:r>
            <a:r>
              <a:rPr lang="en-US" dirty="0"/>
              <a:t>Selecting the most appropriate test method among various alternatives involves a systematic evaluation of several criteria to ensure that the chosen method meets the specific needs of the analysis. Here’s a detailed process for evaluating and selecting the best test method:</a:t>
            </a:r>
          </a:p>
          <a:p>
            <a:r>
              <a:rPr lang="en-US" b="1" dirty="0"/>
              <a:t>1. Define the Objective:</a:t>
            </a:r>
          </a:p>
          <a:p>
            <a:r>
              <a:rPr lang="en-US" b="1" dirty="0"/>
              <a:t>Identify the </a:t>
            </a:r>
            <a:r>
              <a:rPr lang="en-US" b="1" dirty="0" err="1"/>
              <a:t>analyte</a:t>
            </a:r>
            <a:r>
              <a:rPr lang="en-US" dirty="0"/>
              <a:t>: Determine the specific substance or property to be measured (e.g., concentration of a pollutant, presence of a metal, turbidity level).</a:t>
            </a:r>
          </a:p>
          <a:p>
            <a:r>
              <a:rPr lang="en-US" b="1" dirty="0"/>
              <a:t>Determine the required sensitivity and accuracy</a:t>
            </a:r>
            <a:r>
              <a:rPr lang="en-US" dirty="0"/>
              <a:t>: Specify the detection limits and the precision needed for the analysis.</a:t>
            </a:r>
          </a:p>
          <a:p>
            <a:r>
              <a:rPr lang="en-US" b="1" dirty="0"/>
              <a:t>2. Understand the Sample Characteristics:</a:t>
            </a:r>
          </a:p>
          <a:p>
            <a:r>
              <a:rPr lang="en-US" b="1" dirty="0"/>
              <a:t>Sample matrix</a:t>
            </a:r>
            <a:r>
              <a:rPr lang="en-US" dirty="0"/>
              <a:t>: Consider the composition of the sample (e.g., water, soil, air, biological tissue).</a:t>
            </a:r>
          </a:p>
          <a:p>
            <a:r>
              <a:rPr lang="en-US" b="1" dirty="0"/>
              <a:t>Interferences</a:t>
            </a:r>
            <a:r>
              <a:rPr lang="en-US" dirty="0"/>
              <a:t>: Identify potential interfering substances that might affect the analysis.</a:t>
            </a:r>
          </a:p>
          <a:p>
            <a:r>
              <a:rPr lang="en-US" b="1" dirty="0"/>
              <a:t>Sample size</a:t>
            </a:r>
            <a:r>
              <a:rPr lang="en-US" dirty="0"/>
              <a:t>: Determine the amount of sample available for testing.</a:t>
            </a:r>
          </a:p>
          <a:p>
            <a:r>
              <a:rPr lang="en-US" b="1" dirty="0"/>
              <a:t>3. Evaluate the Test Methods:</a:t>
            </a:r>
          </a:p>
          <a:p>
            <a:r>
              <a:rPr lang="en-US" b="1" dirty="0"/>
              <a:t>Sensitivity</a:t>
            </a:r>
            <a:r>
              <a:rPr lang="en-US" dirty="0"/>
              <a:t>: The ability of the method to detect low concentrations of the </a:t>
            </a:r>
            <a:r>
              <a:rPr lang="en-US" dirty="0" err="1"/>
              <a:t>analyte</a:t>
            </a:r>
            <a:r>
              <a:rPr lang="en-US" dirty="0"/>
              <a:t>.</a:t>
            </a:r>
          </a:p>
          <a:p>
            <a:r>
              <a:rPr lang="en-US" b="1" dirty="0"/>
              <a:t>Accuracy</a:t>
            </a:r>
            <a:r>
              <a:rPr lang="en-US" dirty="0"/>
              <a:t>: The closeness of the test results to the true value.</a:t>
            </a:r>
          </a:p>
          <a:p>
            <a:r>
              <a:rPr lang="en-US" b="1" dirty="0"/>
              <a:t>Specificity</a:t>
            </a:r>
            <a:r>
              <a:rPr lang="en-US" dirty="0"/>
              <a:t>: The ability to measure the </a:t>
            </a:r>
            <a:r>
              <a:rPr lang="en-US" dirty="0" err="1"/>
              <a:t>analyte</a:t>
            </a:r>
            <a:r>
              <a:rPr lang="en-US" dirty="0"/>
              <a:t> without interference from other substances.</a:t>
            </a:r>
          </a:p>
          <a:p>
            <a:r>
              <a:rPr lang="en-US" b="1" dirty="0"/>
              <a:t>Precision</a:t>
            </a:r>
            <a:r>
              <a:rPr lang="en-US" dirty="0"/>
              <a:t>: The reproducibility of the test results under the same conditions.</a:t>
            </a:r>
          </a:p>
          <a:p>
            <a:r>
              <a:rPr lang="en-US" b="1" dirty="0"/>
              <a:t>4. Consider Practical Factors:</a:t>
            </a:r>
          </a:p>
          <a:p>
            <a:r>
              <a:rPr lang="en-US" b="1" dirty="0"/>
              <a:t>Cost</a:t>
            </a:r>
            <a:r>
              <a:rPr lang="en-US" dirty="0"/>
              <a:t>: Evaluate the cost of the equipment, reagents, and labor required for each method.</a:t>
            </a:r>
          </a:p>
          <a:p>
            <a:r>
              <a:rPr lang="en-US" b="1" dirty="0"/>
              <a:t>Time</a:t>
            </a:r>
            <a:r>
              <a:rPr lang="en-US" dirty="0"/>
              <a:t>: Assess the time required to complete the analysis, including sample preparation and processing time.</a:t>
            </a:r>
          </a:p>
          <a:p>
            <a:r>
              <a:rPr lang="en-US" b="1" dirty="0"/>
              <a:t>Equipment and Resources</a:t>
            </a:r>
            <a:r>
              <a:rPr lang="en-US" dirty="0"/>
              <a:t>: Consider the availability of necessary equipment and trained personnel to perform the test.</a:t>
            </a:r>
          </a:p>
          <a:p>
            <a:r>
              <a:rPr lang="en-US" b="1" dirty="0"/>
              <a:t>Regulatory Requirements</a:t>
            </a:r>
            <a:r>
              <a:rPr lang="en-US" dirty="0"/>
              <a:t>: Ensure the method complies with industry standards and regulations.</a:t>
            </a:r>
          </a:p>
          <a:p>
            <a:r>
              <a:rPr lang="en-US" b="1" dirty="0"/>
              <a:t>5. Review Method Validation and Documentation:</a:t>
            </a:r>
          </a:p>
          <a:p>
            <a:r>
              <a:rPr lang="en-US" b="1" dirty="0"/>
              <a:t>Validation data</a:t>
            </a:r>
            <a:r>
              <a:rPr lang="en-US" dirty="0"/>
              <a:t>: Examine validation studies that demonstrate the method’s performance characteristics (e.g., linearity, limit of detection, limit of quantification).</a:t>
            </a:r>
          </a:p>
          <a:p>
            <a:r>
              <a:rPr lang="en-US" b="1" dirty="0"/>
              <a:t>Standard operating procedures (SOPs)</a:t>
            </a:r>
            <a:r>
              <a:rPr lang="en-US" dirty="0"/>
              <a:t>: Ensure there are detailed SOPs available for the method.</a:t>
            </a:r>
          </a:p>
          <a:p>
            <a:r>
              <a:rPr lang="en-US" b="1" dirty="0"/>
              <a:t>Accreditation and Certification</a:t>
            </a:r>
            <a:r>
              <a:rPr lang="en-US" dirty="0"/>
              <a:t>: Prefer methods that are accredited by recognized bodies (e.g., BIS, ISO, IEC).</a:t>
            </a:r>
          </a:p>
          <a:p>
            <a:r>
              <a:rPr lang="en-US" b="1" dirty="0"/>
              <a:t>6. Conduct a Feasibility Study:</a:t>
            </a:r>
          </a:p>
          <a:p>
            <a:r>
              <a:rPr lang="en-US" b="1" dirty="0"/>
              <a:t>Pilot testing</a:t>
            </a:r>
            <a:r>
              <a:rPr lang="en-US" dirty="0"/>
              <a:t>: Perform preliminary tests using the method to ensure it works as expected with the specific sample type.</a:t>
            </a:r>
          </a:p>
          <a:p>
            <a:r>
              <a:rPr lang="en-US" b="1" dirty="0"/>
              <a:t>Troubleshooting</a:t>
            </a:r>
            <a:r>
              <a:rPr lang="en-US" dirty="0"/>
              <a:t>: Identify and address any issues that arise during the pilot testing.</a:t>
            </a:r>
          </a:p>
          <a:p>
            <a:r>
              <a:rPr lang="en-US" b="1" dirty="0"/>
              <a:t>7. Make the Decision:</a:t>
            </a:r>
          </a:p>
          <a:p>
            <a:r>
              <a:rPr lang="en-US" b="1" dirty="0"/>
              <a:t>Compare methods</a:t>
            </a:r>
            <a:r>
              <a:rPr lang="en-US" dirty="0"/>
              <a:t>: Create a comparison matrix to weigh the pros and cons of each method based on the criteria above.</a:t>
            </a:r>
          </a:p>
          <a:p>
            <a:r>
              <a:rPr lang="en-US" b="1" dirty="0"/>
              <a:t>Consult experts</a:t>
            </a:r>
            <a:r>
              <a:rPr lang="en-US" dirty="0"/>
              <a:t>: Seek input from experienced analysts or subject matter experts.</a:t>
            </a:r>
          </a:p>
          <a:p>
            <a:r>
              <a:rPr lang="en-US" b="1" dirty="0"/>
              <a:t>Select the method</a:t>
            </a:r>
            <a:r>
              <a:rPr lang="en-US" dirty="0"/>
              <a:t>: Choose the method that best balances sensitivity, accuracy, specificity, practicality, and compliance with the requirements.</a:t>
            </a:r>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Q: In what ways does the choice of test method impact the reliability and relevance of the testing results?</a:t>
            </a:r>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A: </a:t>
            </a:r>
            <a:r>
              <a:rPr lang="en-US" dirty="0"/>
              <a:t>The choice of test method directly impacts the reliability and relevance of testing results by determining the method’s ability to accurately, precisely, and specifically detect the </a:t>
            </a:r>
            <a:r>
              <a:rPr lang="en-US" dirty="0" err="1"/>
              <a:t>analyte</a:t>
            </a:r>
            <a:r>
              <a:rPr lang="en-US" dirty="0"/>
              <a:t> of interest under the given conditions. Evaluating all aspects, including sensitivity, accuracy, specificity, cost, and compliance, ensures that the chosen method provides meaningful and trustworthy results for the intended application.</a:t>
            </a:r>
          </a:p>
          <a:p>
            <a:endParaRPr lang="en-IN" sz="1200" b="1" kern="1200" dirty="0">
              <a:solidFill>
                <a:schemeClr val="tx1"/>
              </a:solidFill>
              <a:effectLst/>
              <a:latin typeface="+mn-lt"/>
              <a:ea typeface="+mn-ea"/>
              <a:cs typeface="+mn-cs"/>
            </a:endParaRPr>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Q: What role does the complexity and cost-effectiveness of a test method play in its selection for a particular testing requirement?</a:t>
            </a:r>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A:</a:t>
            </a:r>
            <a:r>
              <a:rPr lang="en-US" dirty="0"/>
              <a:t>The complexity and cost-effectiveness of a test method play crucial roles in its selection for a particular testing requirement. These factors impact not only the feasibility of the method's implementation but also its sustainability and overall utility in various settings. Here’s how these aspects influence the decision-making process:</a:t>
            </a:r>
          </a:p>
          <a:p>
            <a:endParaRPr lang="en-US" dirty="0"/>
          </a:p>
          <a:p>
            <a:r>
              <a:rPr lang="en-US" b="1" dirty="0"/>
              <a:t>1. Complexity of the Test Method:</a:t>
            </a:r>
          </a:p>
          <a:p>
            <a:r>
              <a:rPr lang="en-US" b="1" dirty="0"/>
              <a:t>Skill and Training Requirements:</a:t>
            </a:r>
          </a:p>
          <a:p>
            <a:r>
              <a:rPr lang="en-US" b="1" dirty="0"/>
              <a:t>Role</a:t>
            </a:r>
            <a:r>
              <a:rPr lang="en-US" dirty="0"/>
              <a:t>: Complex methods often require specialized training and expertise to perform accurately. This can limit their use to laboratories with highly skilled personnel.</a:t>
            </a:r>
          </a:p>
          <a:p>
            <a:r>
              <a:rPr lang="en-US" b="1" dirty="0"/>
              <a:t>Impact on Selection</a:t>
            </a:r>
            <a:r>
              <a:rPr lang="en-US" dirty="0"/>
              <a:t>: In situations where highly trained staff are not available or turnover is high, simpler methods may be preferred to ensure consistent and reliable results.</a:t>
            </a:r>
          </a:p>
          <a:p>
            <a:r>
              <a:rPr lang="en-US" b="1" dirty="0"/>
              <a:t>Instrumentation and Equipment:</a:t>
            </a:r>
          </a:p>
          <a:p>
            <a:r>
              <a:rPr lang="en-US" b="1" dirty="0"/>
              <a:t>Role</a:t>
            </a:r>
            <a:r>
              <a:rPr lang="en-US" dirty="0"/>
              <a:t>: Advanced methods may require sophisticated and expensive equipment, which may not be available in all settings.</a:t>
            </a:r>
          </a:p>
          <a:p>
            <a:r>
              <a:rPr lang="en-US" b="1" dirty="0"/>
              <a:t>Impact on Selection</a:t>
            </a:r>
            <a:r>
              <a:rPr lang="en-US" dirty="0"/>
              <a:t>: Laboratories with limited resources might opt for less complex methods that require minimal instrumentation, even if it means compromising on sensitivity or specificity.</a:t>
            </a:r>
          </a:p>
          <a:p>
            <a:r>
              <a:rPr lang="en-US" b="1" dirty="0"/>
              <a:t>Time and Effort:</a:t>
            </a:r>
          </a:p>
          <a:p>
            <a:r>
              <a:rPr lang="en-US" b="1" dirty="0"/>
              <a:t>Role</a:t>
            </a:r>
            <a:r>
              <a:rPr lang="en-US" dirty="0"/>
              <a:t>: Complex methods often involve intricate procedures, longer preparation times, and detailed data analysis.</a:t>
            </a:r>
          </a:p>
          <a:p>
            <a:r>
              <a:rPr lang="en-US" b="1" dirty="0"/>
              <a:t>Impact on Selection</a:t>
            </a:r>
            <a:r>
              <a:rPr lang="en-US" dirty="0"/>
              <a:t>: In high-throughput environments or time-sensitive applications, methods that are faster and easier to perform are preferred to maintain efficiency and productivity.</a:t>
            </a:r>
          </a:p>
          <a:p>
            <a:r>
              <a:rPr lang="en-US" b="1" dirty="0"/>
              <a:t>2. Cost-Effectiveness of the Test Method:</a:t>
            </a:r>
          </a:p>
          <a:p>
            <a:r>
              <a:rPr lang="en-US" b="1" dirty="0"/>
              <a:t>Initial Investment:</a:t>
            </a:r>
          </a:p>
          <a:p>
            <a:r>
              <a:rPr lang="en-US" b="1" dirty="0"/>
              <a:t>Role</a:t>
            </a:r>
            <a:r>
              <a:rPr lang="en-US" dirty="0"/>
              <a:t>: The cost of acquiring and setting up the necessary equipment can be a significant barrier, especially for small or resource-limited laboratories.</a:t>
            </a:r>
          </a:p>
          <a:p>
            <a:r>
              <a:rPr lang="en-US" b="1" dirty="0"/>
              <a:t>Impact on Selection</a:t>
            </a:r>
            <a:r>
              <a:rPr lang="en-US" dirty="0"/>
              <a:t>: Methods with lower initial costs might be chosen to ensure the financial viability of the testing program.</a:t>
            </a:r>
          </a:p>
          <a:p>
            <a:r>
              <a:rPr lang="en-US" b="1" dirty="0"/>
              <a:t>Operational Costs:</a:t>
            </a:r>
          </a:p>
          <a:p>
            <a:r>
              <a:rPr lang="en-US" b="1" dirty="0"/>
              <a:t>Role</a:t>
            </a:r>
            <a:r>
              <a:rPr lang="en-US" dirty="0"/>
              <a:t>: Ongoing costs, including reagents, maintenance, and labor, affect the long-term sustainability of a method.</a:t>
            </a:r>
          </a:p>
          <a:p>
            <a:r>
              <a:rPr lang="en-US" b="1" dirty="0"/>
              <a:t>Impact on Selection</a:t>
            </a:r>
            <a:r>
              <a:rPr lang="en-US" dirty="0"/>
              <a:t>: Cost-effective methods that minimize these expenses are often preferred to ensure that testing can be conducted regularly and without financial strain.</a:t>
            </a:r>
          </a:p>
          <a:p>
            <a:r>
              <a:rPr lang="en-US" b="1" dirty="0"/>
              <a:t>Scalability:</a:t>
            </a:r>
          </a:p>
          <a:p>
            <a:r>
              <a:rPr lang="en-US" b="1" dirty="0"/>
              <a:t>Role</a:t>
            </a:r>
            <a:r>
              <a:rPr lang="en-US" dirty="0"/>
              <a:t>: The ability to scale up the method for larger sample volumes or higher throughput can influence its cost-effectiveness.</a:t>
            </a:r>
          </a:p>
          <a:p>
            <a:r>
              <a:rPr lang="en-US" b="1" dirty="0"/>
              <a:t>Impact on Selection</a:t>
            </a:r>
            <a:r>
              <a:rPr lang="en-US" dirty="0"/>
              <a:t>: Methods that are easily scalable and cost-effective at higher volumes are advantageous for large-scale monitoring or routine testing programs.</a:t>
            </a:r>
          </a:p>
          <a:p>
            <a:r>
              <a:rPr lang="en-US" b="1" dirty="0"/>
              <a:t>3. Balancing Complexity and Cost-Effectiveness with Performance:</a:t>
            </a:r>
          </a:p>
          <a:p>
            <a:r>
              <a:rPr lang="en-US" b="1" dirty="0"/>
              <a:t>Sensitivity and Accuracy:</a:t>
            </a:r>
          </a:p>
          <a:p>
            <a:r>
              <a:rPr lang="en-US" b="1" dirty="0"/>
              <a:t>Role</a:t>
            </a:r>
            <a:r>
              <a:rPr lang="en-US" dirty="0"/>
              <a:t>: While simpler and cheaper methods may be attractive, they must still meet the necessary sensitivity and accuracy requirements for the specific testing need.</a:t>
            </a:r>
          </a:p>
          <a:p>
            <a:r>
              <a:rPr lang="en-US" b="1" dirty="0"/>
              <a:t>Impact on Selection</a:t>
            </a:r>
            <a:r>
              <a:rPr lang="en-US" dirty="0"/>
              <a:t>: A balance must be struck between cost-effectiveness and the ability to produce reliable and accurate results. For critical applications, it may be worth investing in more complex and costly methods to ensure data integrity.</a:t>
            </a:r>
          </a:p>
          <a:p>
            <a:r>
              <a:rPr lang="en-US" b="1" dirty="0"/>
              <a:t>Regulatory Compliance:</a:t>
            </a:r>
          </a:p>
          <a:p>
            <a:r>
              <a:rPr lang="en-US" b="1" dirty="0"/>
              <a:t>Role</a:t>
            </a:r>
            <a:r>
              <a:rPr lang="en-US" dirty="0"/>
              <a:t>: Regulatory standards often dictate minimum performance criteria that must be met, regardless of cost or complexity.</a:t>
            </a:r>
          </a:p>
          <a:p>
            <a:r>
              <a:rPr lang="en-US" b="1" dirty="0"/>
              <a:t>Impact on Selection</a:t>
            </a:r>
            <a:r>
              <a:rPr lang="en-US" dirty="0"/>
              <a:t>: Methods that comply with these standards are essential, even if they are more complex or costly. Non-compliance can result in legal issues, fines, or rejection of the test results.</a:t>
            </a:r>
          </a:p>
          <a:p>
            <a:r>
              <a:rPr lang="en-US" b="1" dirty="0"/>
              <a:t>Example Scenarios:</a:t>
            </a:r>
          </a:p>
          <a:p>
            <a:r>
              <a:rPr lang="en-US" b="1" dirty="0"/>
              <a:t>Environmental Monitoring:</a:t>
            </a:r>
          </a:p>
          <a:p>
            <a:r>
              <a:rPr lang="en-US" b="1" dirty="0"/>
              <a:t>Scenario</a:t>
            </a:r>
            <a:r>
              <a:rPr lang="en-US" dirty="0"/>
              <a:t>: Monitoring lead levels in drinking water.</a:t>
            </a:r>
          </a:p>
          <a:p>
            <a:r>
              <a:rPr lang="en-US" b="1" dirty="0"/>
              <a:t>Complex Method</a:t>
            </a:r>
            <a:r>
              <a:rPr lang="en-US" dirty="0"/>
              <a:t>: Atomic Absorption Spectroscopy (AAS) offers high sensitivity and accuracy but requires expensive equipment and skilled operators.</a:t>
            </a:r>
          </a:p>
          <a:p>
            <a:r>
              <a:rPr lang="en-US" b="1" dirty="0"/>
              <a:t>Simple Method</a:t>
            </a:r>
            <a:r>
              <a:rPr lang="en-US" dirty="0"/>
              <a:t>: Test strips or colorimetric kits are less expensive and easier to use but may lack the required sensitivity and specificity.</a:t>
            </a:r>
          </a:p>
          <a:p>
            <a:r>
              <a:rPr lang="en-US" b="1" dirty="0"/>
              <a:t>Selection Consideration</a:t>
            </a:r>
            <a:r>
              <a:rPr lang="en-US" dirty="0"/>
              <a:t>: In a well-funded, central laboratory, AAS may be preferred. In remote or resource-limited settings, simpler methods may be used for preliminary screening, with positive results confirmed by more complex methods.</a:t>
            </a:r>
          </a:p>
          <a:p>
            <a:r>
              <a:rPr lang="en-US" b="1" dirty="0"/>
              <a:t>Conclusion:</a:t>
            </a:r>
          </a:p>
          <a:p>
            <a:r>
              <a:rPr lang="en-US" dirty="0"/>
              <a:t>The complexity and cost-effectiveness of a test method significantly influence its selection based on the specific testing requirements, available resources, and the need to balance practical feasibility with analytical performance. Methods must be chosen not only for their ability to meet technical criteria but also for their fit within the operational and financial constraints of the testing environment.</a:t>
            </a:r>
          </a:p>
          <a:p>
            <a:endParaRPr lang="en-IN" b="1" dirty="0"/>
          </a:p>
        </p:txBody>
      </p:sp>
      <p:sp>
        <p:nvSpPr>
          <p:cNvPr id="4" name="Slide Number Placeholder 3"/>
          <p:cNvSpPr>
            <a:spLocks noGrp="1"/>
          </p:cNvSpPr>
          <p:nvPr>
            <p:ph type="sldNum" sz="quarter" idx="10"/>
          </p:nvPr>
        </p:nvSpPr>
        <p:spPr/>
        <p:txBody>
          <a:bodyPr/>
          <a:lstStyle/>
          <a:p>
            <a:fld id="{8916C5B3-9703-47D5-BCC1-9291D4009C87}" type="slidenum">
              <a:rPr lang="en-IN" smtClean="0"/>
              <a:t>24</a:t>
            </a:fld>
            <a:endParaRPr lang="en-IN"/>
          </a:p>
        </p:txBody>
      </p:sp>
    </p:spTree>
    <p:extLst>
      <p:ext uri="{BB962C8B-B14F-4D97-AF65-F5344CB8AC3E}">
        <p14:creationId xmlns:p14="http://schemas.microsoft.com/office/powerpoint/2010/main" val="1205160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N" b="1" dirty="0"/>
              <a:t>Q: How Indian Standard defines Compost ?</a:t>
            </a:r>
          </a:p>
          <a:p>
            <a:pPr marL="0" indent="0">
              <a:buNone/>
            </a:pPr>
            <a:endParaRPr lang="en-IN"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t>A: </a:t>
            </a:r>
            <a:r>
              <a:rPr lang="en-US" sz="1200" dirty="0"/>
              <a:t>Substance made of one or more unprocessed waste material of biological nature (plant and animal) and may include unprocessed mineral material that has been altered through microbiological decomposition. (Cl. 3.2 of IS </a:t>
            </a:r>
            <a:r>
              <a:rPr lang="en-IN" sz="1200" dirty="0"/>
              <a:t>16702 : 2018)</a:t>
            </a:r>
            <a:endParaRPr lang="en-IN" b="1" dirty="0"/>
          </a:p>
          <a:p>
            <a:pPr marL="0" indent="0">
              <a:buNone/>
            </a:pPr>
            <a:endParaRPr lang="en-IN" b="1" dirty="0"/>
          </a:p>
          <a:p>
            <a:pPr marL="0" indent="0">
              <a:buNone/>
            </a:pPr>
            <a:r>
              <a:rPr lang="en-IN" b="1" dirty="0"/>
              <a:t>Q: Why terminology/ definition is important?</a:t>
            </a:r>
          </a:p>
          <a:p>
            <a:pPr marL="0" indent="0">
              <a:buNone/>
            </a:pPr>
            <a:endParaRPr lang="en-US" dirty="0"/>
          </a:p>
          <a:p>
            <a:pPr marL="0" indent="0" algn="just">
              <a:buNone/>
            </a:pPr>
            <a:r>
              <a:rPr lang="en-US" b="1" dirty="0"/>
              <a:t>A:</a:t>
            </a:r>
            <a:r>
              <a:rPr lang="en-US" baseline="0" dirty="0"/>
              <a:t> </a:t>
            </a:r>
            <a:r>
              <a:rPr lang="en-US" dirty="0"/>
              <a:t>Standard terminology provides a foundation for interoperability by improving the effectiveness of information exchange. In simple terms, the use of common terms and definitions provides individuals with a basis for a common understanding.</a:t>
            </a:r>
          </a:p>
          <a:p>
            <a:pPr marL="0" indent="0" algn="just">
              <a:buNone/>
            </a:pPr>
            <a:endParaRPr lang="en-US" dirty="0"/>
          </a:p>
          <a:p>
            <a:pPr marL="0" marR="0" lvl="1" indent="0" algn="just" defTabSz="914400" rtl="0" eaLnBrk="1" fontAlgn="auto" latinLnBrk="0" hangingPunct="1">
              <a:lnSpc>
                <a:spcPct val="100000"/>
              </a:lnSpc>
              <a:spcBef>
                <a:spcPts val="0"/>
              </a:spcBef>
              <a:spcAft>
                <a:spcPts val="0"/>
              </a:spcAft>
              <a:buClrTx/>
              <a:buSzTx/>
              <a:buFontTx/>
              <a:buNone/>
              <a:tabLst/>
              <a:defRPr/>
            </a:pPr>
            <a:r>
              <a:rPr lang="en-US" sz="2000" b="1" dirty="0"/>
              <a:t>Q: What is the significance of ‘unprocessed’ in this definition?</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US" sz="2000" b="1" dirty="0"/>
          </a:p>
          <a:p>
            <a:pPr marL="0" marR="0" lvl="1" indent="0" algn="just" defTabSz="914400" rtl="0" eaLnBrk="1" fontAlgn="auto" latinLnBrk="0" hangingPunct="1">
              <a:lnSpc>
                <a:spcPct val="100000"/>
              </a:lnSpc>
              <a:spcBef>
                <a:spcPts val="0"/>
              </a:spcBef>
              <a:spcAft>
                <a:spcPts val="0"/>
              </a:spcAft>
              <a:buClrTx/>
              <a:buSzTx/>
              <a:buFontTx/>
              <a:buNone/>
              <a:tabLst/>
              <a:defRPr/>
            </a:pPr>
            <a:r>
              <a:rPr lang="en-US" sz="2000" b="1" dirty="0"/>
              <a:t>A: </a:t>
            </a:r>
            <a:r>
              <a:rPr lang="en-US" sz="2000" b="0" dirty="0"/>
              <a:t>The process here refers to the process of composting.</a:t>
            </a:r>
            <a:r>
              <a:rPr lang="en-US" sz="2000" b="0" baseline="0" dirty="0"/>
              <a:t> </a:t>
            </a:r>
            <a:r>
              <a:rPr lang="en-US" sz="2000" b="0" dirty="0"/>
              <a:t>‘Unprocessed’ means waste before the process</a:t>
            </a:r>
            <a:r>
              <a:rPr lang="en-US" sz="2000" b="0" baseline="0" dirty="0"/>
              <a:t> of composting.</a:t>
            </a:r>
            <a:endParaRPr lang="en-US" sz="2000" b="0" dirty="0"/>
          </a:p>
          <a:p>
            <a:pPr marL="0" marR="0" lvl="1" indent="0" algn="just" defTabSz="914400" rtl="0" eaLnBrk="1" fontAlgn="auto" latinLnBrk="0" hangingPunct="1">
              <a:lnSpc>
                <a:spcPct val="100000"/>
              </a:lnSpc>
              <a:spcBef>
                <a:spcPts val="0"/>
              </a:spcBef>
              <a:spcAft>
                <a:spcPts val="0"/>
              </a:spcAft>
              <a:buClrTx/>
              <a:buSzTx/>
              <a:buFontTx/>
              <a:buNone/>
              <a:tabLst/>
              <a:defRPr/>
            </a:pPr>
            <a:endParaRPr lang="en-US" sz="2000" b="1" dirty="0"/>
          </a:p>
          <a:p>
            <a:r>
              <a:rPr lang="en-IN" sz="1200" b="1" kern="1200" dirty="0">
                <a:solidFill>
                  <a:schemeClr val="tx1"/>
                </a:solidFill>
                <a:effectLst/>
                <a:latin typeface="+mn-lt"/>
                <a:ea typeface="+mn-ea"/>
                <a:cs typeface="+mn-cs"/>
              </a:rPr>
              <a:t>Q: What is the significance of ‘waste material of biological nature (plant and animal)’ in this definition?</a:t>
            </a:r>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A: </a:t>
            </a:r>
            <a:r>
              <a:rPr lang="en-IN" sz="1200" b="0" kern="1200" dirty="0">
                <a:solidFill>
                  <a:schemeClr val="tx1"/>
                </a:solidFill>
                <a:effectLst/>
                <a:latin typeface="+mn-lt"/>
                <a:ea typeface="+mn-ea"/>
                <a:cs typeface="+mn-cs"/>
              </a:rPr>
              <a:t>As we had discussed</a:t>
            </a:r>
            <a:r>
              <a:rPr lang="en-IN" sz="1200" b="0" kern="1200" baseline="0" dirty="0">
                <a:solidFill>
                  <a:schemeClr val="tx1"/>
                </a:solidFill>
                <a:effectLst/>
                <a:latin typeface="+mn-lt"/>
                <a:ea typeface="+mn-ea"/>
                <a:cs typeface="+mn-cs"/>
              </a:rPr>
              <a:t> initially, </a:t>
            </a:r>
            <a:r>
              <a:rPr lang="en-IN" b="0" dirty="0"/>
              <a:t>Composting is the aerobic decomposition by microorganisms (bacteria, fungi, earthworms) and microorganisms require </a:t>
            </a:r>
            <a:r>
              <a:rPr lang="en-IN" sz="1200" b="0" kern="1200" dirty="0">
                <a:solidFill>
                  <a:schemeClr val="tx1"/>
                </a:solidFill>
                <a:effectLst/>
                <a:latin typeface="+mn-lt"/>
                <a:ea typeface="+mn-ea"/>
                <a:cs typeface="+mn-cs"/>
              </a:rPr>
              <a:t>waste material of biological nature (plant and animal) the</a:t>
            </a:r>
            <a:r>
              <a:rPr lang="en-IN" sz="1200" b="0" kern="1200" baseline="0" dirty="0">
                <a:solidFill>
                  <a:schemeClr val="tx1"/>
                </a:solidFill>
                <a:effectLst/>
                <a:latin typeface="+mn-lt"/>
                <a:ea typeface="+mn-ea"/>
                <a:cs typeface="+mn-cs"/>
              </a:rPr>
              <a:t> process.</a:t>
            </a:r>
            <a:endParaRPr lang="en-IN" sz="1200" b="0" kern="1200" dirty="0">
              <a:solidFill>
                <a:schemeClr val="tx1"/>
              </a:solidFill>
              <a:effectLst/>
              <a:latin typeface="+mn-lt"/>
              <a:ea typeface="+mn-ea"/>
              <a:cs typeface="+mn-cs"/>
            </a:endParaRPr>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Q: What is the significance of ‘may include unprocessed mineral material’ in this definition?</a:t>
            </a:r>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A: </a:t>
            </a:r>
            <a:r>
              <a:rPr lang="en-IN" sz="1200" b="0" kern="1200" dirty="0">
                <a:solidFill>
                  <a:schemeClr val="tx1"/>
                </a:solidFill>
                <a:effectLst/>
                <a:latin typeface="+mn-lt"/>
                <a:ea typeface="+mn-ea"/>
                <a:cs typeface="+mn-cs"/>
              </a:rPr>
              <a:t>Such waste</a:t>
            </a:r>
            <a:r>
              <a:rPr lang="en-IN" sz="1200" b="0" kern="1200" baseline="0" dirty="0">
                <a:solidFill>
                  <a:schemeClr val="tx1"/>
                </a:solidFill>
                <a:effectLst/>
                <a:latin typeface="+mn-lt"/>
                <a:ea typeface="+mn-ea"/>
                <a:cs typeface="+mn-cs"/>
              </a:rPr>
              <a:t> material of plant and animal origin may also include </a:t>
            </a:r>
            <a:r>
              <a:rPr lang="en-IN" sz="1200" b="0" kern="1200" dirty="0">
                <a:solidFill>
                  <a:schemeClr val="tx1"/>
                </a:solidFill>
                <a:effectLst/>
                <a:latin typeface="+mn-lt"/>
                <a:ea typeface="+mn-ea"/>
                <a:cs typeface="+mn-cs"/>
              </a:rPr>
              <a:t>unprocessed mineral material like soil particles,</a:t>
            </a:r>
            <a:r>
              <a:rPr lang="en-IN" sz="1200" b="0" kern="1200" baseline="0" dirty="0">
                <a:solidFill>
                  <a:schemeClr val="tx1"/>
                </a:solidFill>
                <a:effectLst/>
                <a:latin typeface="+mn-lt"/>
                <a:ea typeface="+mn-ea"/>
                <a:cs typeface="+mn-cs"/>
              </a:rPr>
              <a:t> </a:t>
            </a:r>
            <a:r>
              <a:rPr lang="en-IN" sz="1200" b="0" kern="1200" baseline="0" dirty="0" err="1">
                <a:solidFill>
                  <a:schemeClr val="tx1"/>
                </a:solidFill>
                <a:effectLst/>
                <a:latin typeface="+mn-lt"/>
                <a:ea typeface="+mn-ea"/>
                <a:cs typeface="+mn-cs"/>
              </a:rPr>
              <a:t>untilised</a:t>
            </a:r>
            <a:r>
              <a:rPr lang="en-IN" sz="1200" b="0" kern="1200" baseline="0" dirty="0">
                <a:solidFill>
                  <a:schemeClr val="tx1"/>
                </a:solidFill>
                <a:effectLst/>
                <a:latin typeface="+mn-lt"/>
                <a:ea typeface="+mn-ea"/>
                <a:cs typeface="+mn-cs"/>
              </a:rPr>
              <a:t> nutrients </a:t>
            </a:r>
            <a:r>
              <a:rPr lang="en-IN" sz="1200" b="0" kern="1200" baseline="0" dirty="0" err="1">
                <a:solidFill>
                  <a:schemeClr val="tx1"/>
                </a:solidFill>
                <a:effectLst/>
                <a:latin typeface="+mn-lt"/>
                <a:ea typeface="+mn-ea"/>
                <a:cs typeface="+mn-cs"/>
              </a:rPr>
              <a:t>etc</a:t>
            </a:r>
            <a:r>
              <a:rPr lang="en-IN" sz="1200" b="0" kern="1200" baseline="0" dirty="0">
                <a:solidFill>
                  <a:schemeClr val="tx1"/>
                </a:solidFill>
                <a:effectLst/>
                <a:latin typeface="+mn-lt"/>
                <a:ea typeface="+mn-ea"/>
                <a:cs typeface="+mn-cs"/>
              </a:rPr>
              <a:t>, which are of mineral original (</a:t>
            </a:r>
            <a:r>
              <a:rPr lang="en-IN" sz="1200" b="0" kern="1200" baseline="0" dirty="0" err="1">
                <a:solidFill>
                  <a:schemeClr val="tx1"/>
                </a:solidFill>
                <a:effectLst/>
                <a:latin typeface="+mn-lt"/>
                <a:ea typeface="+mn-ea"/>
                <a:cs typeface="+mn-cs"/>
              </a:rPr>
              <a:t>ie</a:t>
            </a:r>
            <a:r>
              <a:rPr lang="en-IN" sz="1200" b="0" kern="1200" baseline="0" dirty="0">
                <a:solidFill>
                  <a:schemeClr val="tx1"/>
                </a:solidFill>
                <a:effectLst/>
                <a:latin typeface="+mn-lt"/>
                <a:ea typeface="+mn-ea"/>
                <a:cs typeface="+mn-cs"/>
              </a:rPr>
              <a:t>., they are inorganic, not organic).</a:t>
            </a:r>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Q:</a:t>
            </a:r>
            <a:r>
              <a:rPr lang="en-IN" sz="1200" b="1" kern="1200" baseline="0" dirty="0">
                <a:solidFill>
                  <a:schemeClr val="tx1"/>
                </a:solidFill>
                <a:effectLst/>
                <a:latin typeface="+mn-lt"/>
                <a:ea typeface="+mn-ea"/>
                <a:cs typeface="+mn-cs"/>
              </a:rPr>
              <a:t> </a:t>
            </a:r>
            <a:r>
              <a:rPr lang="en-IN" sz="1200" b="1" kern="1200" dirty="0">
                <a:solidFill>
                  <a:schemeClr val="tx1"/>
                </a:solidFill>
                <a:effectLst/>
                <a:latin typeface="+mn-lt"/>
                <a:ea typeface="+mn-ea"/>
                <a:cs typeface="+mn-cs"/>
              </a:rPr>
              <a:t>What is the significance of ‘altered through microbiological decomposition’ in this definition?</a:t>
            </a:r>
          </a:p>
          <a:p>
            <a:endParaRPr lang="en-IN"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A: </a:t>
            </a:r>
            <a:r>
              <a:rPr lang="en-IN" sz="1200" b="0" kern="1200" dirty="0">
                <a:solidFill>
                  <a:schemeClr val="tx1"/>
                </a:solidFill>
                <a:effectLst/>
                <a:latin typeface="+mn-lt"/>
                <a:ea typeface="+mn-ea"/>
                <a:cs typeface="+mn-cs"/>
              </a:rPr>
              <a:t>As we had discussed</a:t>
            </a:r>
            <a:r>
              <a:rPr lang="en-IN" sz="1200" b="0" kern="1200" baseline="0" dirty="0">
                <a:solidFill>
                  <a:schemeClr val="tx1"/>
                </a:solidFill>
                <a:effectLst/>
                <a:latin typeface="+mn-lt"/>
                <a:ea typeface="+mn-ea"/>
                <a:cs typeface="+mn-cs"/>
              </a:rPr>
              <a:t> initially, </a:t>
            </a:r>
            <a:r>
              <a:rPr lang="en-IN" b="0" dirty="0"/>
              <a:t>Composting is the aerobic decomposition by microorganisms (bacteria, fungi, earthworms) and the very hallmark of</a:t>
            </a:r>
            <a:r>
              <a:rPr lang="en-IN" b="0" baseline="0" dirty="0"/>
              <a:t> composting is the </a:t>
            </a:r>
            <a:r>
              <a:rPr lang="en-IN" b="0" dirty="0"/>
              <a:t>microbial</a:t>
            </a:r>
            <a:r>
              <a:rPr lang="en-IN" b="0" baseline="0" dirty="0"/>
              <a:t> decomposition</a:t>
            </a:r>
            <a:r>
              <a:rPr lang="en-IN" sz="1200" b="0" kern="1200" baseline="0" dirty="0">
                <a:solidFill>
                  <a:schemeClr val="tx1"/>
                </a:solidFill>
                <a:effectLst/>
                <a:latin typeface="+mn-lt"/>
                <a:ea typeface="+mn-ea"/>
                <a:cs typeface="+mn-cs"/>
              </a:rPr>
              <a:t>.</a:t>
            </a:r>
            <a:endParaRPr lang="en-IN" sz="1200" b="0" kern="1200" dirty="0">
              <a:solidFill>
                <a:schemeClr val="tx1"/>
              </a:solidFill>
              <a:effectLst/>
              <a:latin typeface="+mn-lt"/>
              <a:ea typeface="+mn-ea"/>
              <a:cs typeface="+mn-cs"/>
            </a:endParaRPr>
          </a:p>
          <a:p>
            <a:endParaRPr lang="en-IN" sz="1200" b="1" kern="1200" dirty="0">
              <a:solidFill>
                <a:schemeClr val="tx1"/>
              </a:solidFill>
              <a:effectLst/>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n-US" sz="2000" dirty="0"/>
          </a:p>
          <a:p>
            <a:pPr marL="0" indent="0" algn="just">
              <a:buNone/>
            </a:pPr>
            <a:endParaRPr lang="en-IN" dirty="0"/>
          </a:p>
          <a:p>
            <a:pPr marL="228600" lvl="1" algn="just">
              <a:spcBef>
                <a:spcPts val="1000"/>
              </a:spcBef>
            </a:pPr>
            <a:endParaRPr lang="en-IN" dirty="0"/>
          </a:p>
        </p:txBody>
      </p:sp>
      <p:sp>
        <p:nvSpPr>
          <p:cNvPr id="4" name="Slide Number Placeholder 3"/>
          <p:cNvSpPr>
            <a:spLocks noGrp="1"/>
          </p:cNvSpPr>
          <p:nvPr>
            <p:ph type="sldNum" sz="quarter" idx="10"/>
          </p:nvPr>
        </p:nvSpPr>
        <p:spPr/>
        <p:txBody>
          <a:bodyPr/>
          <a:lstStyle/>
          <a:p>
            <a:fld id="{8916C5B3-9703-47D5-BCC1-9291D4009C87}" type="slidenum">
              <a:rPr lang="en-IN" smtClean="0"/>
              <a:t>6</a:t>
            </a:fld>
            <a:endParaRPr lang="en-IN"/>
          </a:p>
        </p:txBody>
      </p:sp>
    </p:spTree>
    <p:extLst>
      <p:ext uri="{BB962C8B-B14F-4D97-AF65-F5344CB8AC3E}">
        <p14:creationId xmlns:p14="http://schemas.microsoft.com/office/powerpoint/2010/main" val="3075777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IN" b="1" dirty="0"/>
              <a:t>Q: How do considerations such as sample size, test duration, and resource requirements influence the decision-making process when selecting a test method?</a:t>
            </a:r>
          </a:p>
          <a:p>
            <a:pPr>
              <a:buFontTx/>
              <a:buNone/>
            </a:pPr>
            <a:endParaRPr lang="en-IN" b="1" dirty="0"/>
          </a:p>
          <a:p>
            <a:r>
              <a:rPr lang="en-IN" b="1" dirty="0"/>
              <a:t>A: </a:t>
            </a:r>
            <a:r>
              <a:rPr lang="en-US" dirty="0"/>
              <a:t>Considerations such as sample size, test duration, and resource requirements play crucial roles in the decision-making process when selecting a test method for pathogenicity testing in compost. Here’s how each of these factors influences the choice of test method:</a:t>
            </a:r>
          </a:p>
          <a:p>
            <a:r>
              <a:rPr lang="en-US" b="1" dirty="0"/>
              <a:t>Sample Size</a:t>
            </a:r>
            <a:r>
              <a:rPr lang="en-US" dirty="0"/>
              <a:t>:</a:t>
            </a:r>
          </a:p>
          <a:p>
            <a:pPr lvl="1"/>
            <a:r>
              <a:rPr lang="en-US" b="1" dirty="0"/>
              <a:t>Influence</a:t>
            </a:r>
            <a:r>
              <a:rPr lang="en-US" dirty="0"/>
              <a:t>: The size of the sample required for testing can impact feasibility and practicality. Larger sample sizes may be necessary for certain methods, especially if statistical significance is a concern.</a:t>
            </a:r>
          </a:p>
          <a:p>
            <a:pPr lvl="1"/>
            <a:r>
              <a:rPr lang="en-US" b="1" dirty="0"/>
              <a:t>Decision</a:t>
            </a:r>
            <a:r>
              <a:rPr lang="en-US" dirty="0"/>
              <a:t>: Choosing a method that requires smaller sample sizes can be advantageous in terms of cost and logistics, especially for large-scale testing programs or when dealing with limited amounts of compost.</a:t>
            </a:r>
          </a:p>
          <a:p>
            <a:r>
              <a:rPr lang="en-US" b="1" dirty="0"/>
              <a:t>Test Duration</a:t>
            </a:r>
            <a:r>
              <a:rPr lang="en-US" dirty="0"/>
              <a:t>:</a:t>
            </a:r>
          </a:p>
          <a:p>
            <a:pPr lvl="1"/>
            <a:r>
              <a:rPr lang="en-US" b="1" dirty="0"/>
              <a:t>Influence</a:t>
            </a:r>
            <a:r>
              <a:rPr lang="en-US" dirty="0"/>
              <a:t>: The time required to complete a test can affect turnaround time and the ability to obtain timely results. Some methods may provide rapid results (hours to days), while others may take longer (days to weeks).</a:t>
            </a:r>
          </a:p>
          <a:p>
            <a:pPr lvl="1"/>
            <a:r>
              <a:rPr lang="en-US" b="1" dirty="0"/>
              <a:t>Decision</a:t>
            </a:r>
            <a:r>
              <a:rPr lang="en-US" dirty="0"/>
              <a:t>: Opting for methods with shorter test durations is often preferred, especially in scenarios where rapid assessment and decision-making are crucial, such as during compost production or when assessing compost before use in agricultural applications.</a:t>
            </a:r>
          </a:p>
          <a:p>
            <a:r>
              <a:rPr lang="en-US" b="1" dirty="0"/>
              <a:t>Resource Requirements</a:t>
            </a:r>
            <a:r>
              <a:rPr lang="en-US" dirty="0"/>
              <a:t>:</a:t>
            </a:r>
          </a:p>
          <a:p>
            <a:pPr lvl="1"/>
            <a:r>
              <a:rPr lang="en-US" b="1" dirty="0"/>
              <a:t>Influence</a:t>
            </a:r>
            <a:r>
              <a:rPr lang="en-US" dirty="0"/>
              <a:t>: Resources include equipment, consumables, personnel, and overall costs associated with the method. Some methods may require specialized equipment or skilled personnel, which can impact accessibility and affordability.</a:t>
            </a:r>
          </a:p>
          <a:p>
            <a:pPr lvl="1"/>
            <a:r>
              <a:rPr lang="en-US" b="1" dirty="0"/>
              <a:t>Decision</a:t>
            </a:r>
            <a:r>
              <a:rPr lang="en-US" dirty="0"/>
              <a:t>: Selecting a method that aligns with available resources is essential for practical implementation. This includes considering the cost-effectiveness, availability of trained personnel, and compatibility with existing laboratory infrastructure.</a:t>
            </a:r>
          </a:p>
          <a:p>
            <a:pPr>
              <a:buFontTx/>
              <a:buNone/>
            </a:pPr>
            <a:endParaRPr lang="en-IN" b="1" dirty="0"/>
          </a:p>
          <a:p>
            <a:pPr>
              <a:buFontTx/>
              <a:buNone/>
            </a:pPr>
            <a:endParaRPr lang="en-IN" b="1" dirty="0"/>
          </a:p>
          <a:p>
            <a:pPr>
              <a:buFontTx/>
              <a:buNone/>
            </a:pPr>
            <a:r>
              <a:rPr lang="en-IN" b="1" dirty="0"/>
              <a:t>Q: Can you provide examples of scenarios where the selection of an inappropriate test method led to misleading or inconclusive results?</a:t>
            </a:r>
          </a:p>
          <a:p>
            <a:pPr>
              <a:buFontTx/>
              <a:buNone/>
            </a:pPr>
            <a:endParaRPr lang="en-IN" b="1" dirty="0"/>
          </a:p>
          <a:p>
            <a:r>
              <a:rPr lang="en-IN" b="1" dirty="0"/>
              <a:t>A: </a:t>
            </a:r>
            <a:r>
              <a:rPr lang="en-US" dirty="0"/>
              <a:t>Here are a few examples where the selection of an inappropriate test method led to misleading or inconclusive results:</a:t>
            </a:r>
          </a:p>
          <a:p>
            <a:r>
              <a:rPr lang="en-US" b="1" dirty="0"/>
              <a:t>Pathogen Detection in Compost</a:t>
            </a:r>
            <a:r>
              <a:rPr lang="en-US" dirty="0"/>
              <a:t>:</a:t>
            </a:r>
          </a:p>
          <a:p>
            <a:pPr lvl="1"/>
            <a:r>
              <a:rPr lang="en-US" b="1" dirty="0"/>
              <a:t>Scenario</a:t>
            </a:r>
            <a:r>
              <a:rPr lang="en-US" dirty="0"/>
              <a:t>: A qualitative test method (e.g., visual inspection or simple dipstick assay) was used to assess the presence of pathogens in compost.</a:t>
            </a:r>
          </a:p>
          <a:p>
            <a:pPr lvl="1"/>
            <a:r>
              <a:rPr lang="en-US" b="1" dirty="0"/>
              <a:t>Issue</a:t>
            </a:r>
            <a:r>
              <a:rPr lang="en-US" dirty="0"/>
              <a:t>: Qualitative methods may only indicate the presence or absence of pathogens without quantifying their levels. If the compost contains low levels of pathogens that are not detected by the chosen method's sensitivity, it could falsely suggest the compost is safe for use when it may actually pose health risks.</a:t>
            </a:r>
          </a:p>
          <a:p>
            <a:r>
              <a:rPr lang="en-US" b="1" dirty="0"/>
              <a:t>Food Safety Testing</a:t>
            </a:r>
            <a:r>
              <a:rPr lang="en-US" dirty="0"/>
              <a:t>:</a:t>
            </a:r>
          </a:p>
          <a:p>
            <a:pPr lvl="1"/>
            <a:r>
              <a:rPr lang="en-US" b="1" dirty="0"/>
              <a:t>Scenario</a:t>
            </a:r>
            <a:r>
              <a:rPr lang="en-US" dirty="0"/>
              <a:t>: A rapid screening test, such as an immunoassay, was used to detect allergens in food products.</a:t>
            </a:r>
          </a:p>
          <a:p>
            <a:pPr lvl="1"/>
            <a:r>
              <a:rPr lang="en-US" b="1" dirty="0"/>
              <a:t>Issue</a:t>
            </a:r>
            <a:r>
              <a:rPr lang="en-US" dirty="0"/>
              <a:t>: Rapid tests are designed for quick screening and may not provide accurate quantitative data. If used to determine allergen levels close to regulatory thresholds, they could lead to incorrect conclusions about food safety compliance, potentially risking consumer health.</a:t>
            </a:r>
          </a:p>
          <a:p>
            <a:r>
              <a:rPr lang="en-US" b="1" dirty="0"/>
              <a:t>Water Quality Assessment</a:t>
            </a:r>
            <a:r>
              <a:rPr lang="en-US" dirty="0"/>
              <a:t>:</a:t>
            </a:r>
          </a:p>
          <a:p>
            <a:pPr lvl="1"/>
            <a:r>
              <a:rPr lang="en-US" b="1" dirty="0"/>
              <a:t>Scenario</a:t>
            </a:r>
            <a:r>
              <a:rPr lang="en-US" dirty="0"/>
              <a:t>: A laboratory with limited equipment opted to use a less sensitive method for detecting microbial contamination in drinking water.</a:t>
            </a:r>
          </a:p>
          <a:p>
            <a:pPr lvl="1"/>
            <a:r>
              <a:rPr lang="en-US" b="1" dirty="0"/>
              <a:t>Issue</a:t>
            </a:r>
            <a:r>
              <a:rPr lang="en-US" dirty="0"/>
              <a:t>: Lower sensitivity methods may fail to detect low levels of contaminants, leading to false negatives and an erroneous perception of water quality. This could pose health risks if contaminated water is deemed safe based on inaccurate test results.</a:t>
            </a:r>
          </a:p>
          <a:p>
            <a:r>
              <a:rPr lang="en-US" b="1" dirty="0"/>
              <a:t>Clinical Diagnostics</a:t>
            </a:r>
            <a:r>
              <a:rPr lang="en-US" dirty="0"/>
              <a:t>:</a:t>
            </a:r>
          </a:p>
          <a:p>
            <a:pPr lvl="1"/>
            <a:r>
              <a:rPr lang="en-US" b="1" dirty="0"/>
              <a:t>Scenario</a:t>
            </a:r>
            <a:r>
              <a:rPr lang="en-US" dirty="0"/>
              <a:t>: A healthcare provider used a point-of-care test with insufficient sensitivity for detecting a specific disease marker.</a:t>
            </a:r>
          </a:p>
          <a:p>
            <a:pPr lvl="1"/>
            <a:r>
              <a:rPr lang="en-US" b="1" dirty="0"/>
              <a:t>Issue</a:t>
            </a:r>
            <a:r>
              <a:rPr lang="en-US" dirty="0"/>
              <a:t>: Point-of-care tests are convenient but may not be as sensitive or specific as laboratory-based tests. False negatives or positives can occur, potentially delaying appropriate treatment or leading to unnecessary interventions.</a:t>
            </a:r>
          </a:p>
          <a:p>
            <a:r>
              <a:rPr lang="en-US" b="1" dirty="0"/>
              <a:t>Environmental Monitoring</a:t>
            </a:r>
            <a:r>
              <a:rPr lang="en-US" dirty="0"/>
              <a:t>:</a:t>
            </a:r>
          </a:p>
          <a:p>
            <a:pPr lvl="1"/>
            <a:r>
              <a:rPr lang="en-US" b="1" dirty="0"/>
              <a:t>Scenario</a:t>
            </a:r>
            <a:r>
              <a:rPr lang="en-US" dirty="0"/>
              <a:t>: A soil testing method with limited specificity was used to assess contamination levels in industrial sites.</a:t>
            </a:r>
          </a:p>
          <a:p>
            <a:pPr lvl="1"/>
            <a:r>
              <a:rPr lang="en-US" b="1" dirty="0"/>
              <a:t>Issue</a:t>
            </a:r>
            <a:r>
              <a:rPr lang="en-US" dirty="0"/>
              <a:t>: In environments with multiple contaminants, a less specific method may not differentiate between different pollutants accurately. This can lead to incorrect assessments of contamination levels and ineffective remediation strategies.</a:t>
            </a:r>
          </a:p>
          <a:p>
            <a:r>
              <a:rPr lang="en-US" dirty="0"/>
              <a:t>In each of these scenarios, the inappropriate selection of a test method—whether due to its sensitivity, specificity, quantitative capabilities, or suitability for the sample matrix—resulted in misleading or inconclusive results. This underscores the importance of carefully evaluating test method characteristics and matching them appropriately to the testing objectives and sample requirements to ensure accurate and reliable outcomes.</a:t>
            </a:r>
          </a:p>
          <a:p>
            <a:pPr>
              <a:buFontTx/>
              <a:buNone/>
            </a:pPr>
            <a:endParaRPr lang="en-IN" b="1" dirty="0"/>
          </a:p>
          <a:p>
            <a:pPr>
              <a:buFontTx/>
              <a:buNone/>
            </a:pPr>
            <a:endParaRPr lang="en-IN" b="1" dirty="0"/>
          </a:p>
          <a:p>
            <a:pPr>
              <a:buFontTx/>
              <a:buNone/>
            </a:pPr>
            <a:r>
              <a:rPr lang="en-IN" b="1" dirty="0"/>
              <a:t>Q: What are the key differences between qualitative and quantitative test methods, and how do these differences influence their selection for testing purposes?</a:t>
            </a:r>
          </a:p>
          <a:p>
            <a:pPr>
              <a:buFontTx/>
              <a:buNone/>
            </a:pPr>
            <a:endParaRPr lang="en-IN" b="1" dirty="0"/>
          </a:p>
          <a:p>
            <a:r>
              <a:rPr lang="en-IN" b="1" dirty="0"/>
              <a:t>A: </a:t>
            </a:r>
            <a:r>
              <a:rPr lang="en-US" dirty="0"/>
              <a:t>Qualitative and quantitative test methods differ in their approaches to analyzing samples and reporting results. These differences have significant implications for their selection in testing purposes, including pathogenicity testing in compost. Here are the key differences and their influences:</a:t>
            </a:r>
          </a:p>
          <a:p>
            <a:r>
              <a:rPr lang="en-US" b="1" dirty="0"/>
              <a:t>Qualitative Test Methods:</a:t>
            </a:r>
          </a:p>
          <a:p>
            <a:r>
              <a:rPr lang="en-US" b="1" dirty="0"/>
              <a:t>Nature of Analysis</a:t>
            </a:r>
            <a:r>
              <a:rPr lang="en-US" dirty="0"/>
              <a:t>:</a:t>
            </a:r>
          </a:p>
          <a:p>
            <a:pPr lvl="1"/>
            <a:r>
              <a:rPr lang="en-US" b="1" dirty="0"/>
              <a:t>Qualitative methods</a:t>
            </a:r>
            <a:r>
              <a:rPr lang="en-US" dirty="0"/>
              <a:t> determine the presence or absence of a target organism or substance in a sample. They do not provide quantitative data (exact numbers or concentrations).</a:t>
            </a:r>
          </a:p>
          <a:p>
            <a:pPr lvl="1"/>
            <a:r>
              <a:rPr lang="en-US" dirty="0"/>
              <a:t>Examples include presence/absence tests, visual inspections, and certain types of immunoassays (e.g., lateral flow assays).</a:t>
            </a:r>
          </a:p>
          <a:p>
            <a:r>
              <a:rPr lang="en-US" b="1" dirty="0"/>
              <a:t>Detection Sensitivity</a:t>
            </a:r>
            <a:r>
              <a:rPr lang="en-US" dirty="0"/>
              <a:t>:</a:t>
            </a:r>
          </a:p>
          <a:p>
            <a:pPr lvl="1"/>
            <a:r>
              <a:rPr lang="en-US" dirty="0"/>
              <a:t>Qualitative methods can detect the presence of a target organism or substance above a certain threshold. However, they do not provide information on the exact quantity present.</a:t>
            </a:r>
          </a:p>
          <a:p>
            <a:pPr lvl="1"/>
            <a:r>
              <a:rPr lang="en-US" dirty="0"/>
              <a:t>These methods are generally used for screening purposes to quickly determine if a sample is positive or negative for the target.</a:t>
            </a:r>
          </a:p>
          <a:p>
            <a:r>
              <a:rPr lang="en-US" b="1" dirty="0"/>
              <a:t>Speed and Ease of Use</a:t>
            </a:r>
            <a:r>
              <a:rPr lang="en-US" dirty="0"/>
              <a:t>:</a:t>
            </a:r>
          </a:p>
          <a:p>
            <a:pPr lvl="1"/>
            <a:r>
              <a:rPr lang="en-US" dirty="0"/>
              <a:t>Qualitative tests are often rapid and straightforward to perform, making them suitable for initial screening or on-site testing.</a:t>
            </a:r>
          </a:p>
          <a:p>
            <a:pPr lvl="1"/>
            <a:r>
              <a:rPr lang="en-US" dirty="0"/>
              <a:t>They may require minimal equipment and technical expertise compared to quantitative methods.</a:t>
            </a:r>
          </a:p>
          <a:p>
            <a:r>
              <a:rPr lang="en-US" b="1" dirty="0"/>
              <a:t>Application</a:t>
            </a:r>
            <a:r>
              <a:rPr lang="en-US" dirty="0"/>
              <a:t>:</a:t>
            </a:r>
          </a:p>
          <a:p>
            <a:pPr lvl="1"/>
            <a:r>
              <a:rPr lang="en-US" dirty="0"/>
              <a:t>Qualitative methods are typically employed when the main objective is to determine the presence or absence of pathogens quickly and efficiently.</a:t>
            </a:r>
          </a:p>
          <a:p>
            <a:pPr lvl="1"/>
            <a:r>
              <a:rPr lang="en-US" dirty="0"/>
              <a:t>They are useful for initial screening of large numbers of samples or for situations where rapid results are critical.</a:t>
            </a:r>
          </a:p>
          <a:p>
            <a:r>
              <a:rPr lang="en-US" b="1" dirty="0"/>
              <a:t>Quantitative Test Methods:</a:t>
            </a:r>
          </a:p>
          <a:p>
            <a:r>
              <a:rPr lang="en-US" b="1" dirty="0"/>
              <a:t>Nature of Analysis</a:t>
            </a:r>
            <a:r>
              <a:rPr lang="en-US" dirty="0"/>
              <a:t>:</a:t>
            </a:r>
          </a:p>
          <a:p>
            <a:pPr lvl="1"/>
            <a:r>
              <a:rPr lang="en-US" b="1" dirty="0"/>
              <a:t>Quantitative methods</a:t>
            </a:r>
            <a:r>
              <a:rPr lang="en-US" dirty="0"/>
              <a:t> measure the exact amount or concentration of a target organism or substance in a sample.</a:t>
            </a:r>
          </a:p>
          <a:p>
            <a:pPr lvl="1"/>
            <a:r>
              <a:rPr lang="en-US" dirty="0"/>
              <a:t>Results are reported as numerical data, providing information on the level of contamination or presence in the sample.</a:t>
            </a:r>
          </a:p>
          <a:p>
            <a:r>
              <a:rPr lang="en-US" b="1" dirty="0"/>
              <a:t>Detection Sensitivity</a:t>
            </a:r>
            <a:r>
              <a:rPr lang="en-US" dirty="0"/>
              <a:t>:</a:t>
            </a:r>
          </a:p>
          <a:p>
            <a:pPr lvl="1"/>
            <a:r>
              <a:rPr lang="en-US" dirty="0"/>
              <a:t>Quantitative methods are more sensitive and precise compared to qualitative methods. They can detect smaller quantities of the target and provide a range or exact measurement.</a:t>
            </a:r>
          </a:p>
          <a:p>
            <a:r>
              <a:rPr lang="en-US" b="1" dirty="0"/>
              <a:t>Complexity and Equipment</a:t>
            </a:r>
            <a:r>
              <a:rPr lang="en-US" dirty="0"/>
              <a:t>:</a:t>
            </a:r>
          </a:p>
          <a:p>
            <a:pPr lvl="1"/>
            <a:r>
              <a:rPr lang="en-US" dirty="0"/>
              <a:t>Quantitative tests often require specialized equipment, laboratory facilities, and trained personnel to perform and interpret results accurately.</a:t>
            </a:r>
          </a:p>
          <a:p>
            <a:pPr lvl="1"/>
            <a:r>
              <a:rPr lang="en-US" dirty="0"/>
              <a:t>They may involve more complex procedures such as dilutions, calibration curves, and data analysis.</a:t>
            </a:r>
          </a:p>
          <a:p>
            <a:r>
              <a:rPr lang="en-US" b="1" dirty="0"/>
              <a:t>Application</a:t>
            </a:r>
            <a:r>
              <a:rPr lang="en-US" dirty="0"/>
              <a:t>:</a:t>
            </a:r>
          </a:p>
          <a:p>
            <a:pPr lvl="1"/>
            <a:r>
              <a:rPr lang="en-US" dirty="0"/>
              <a:t>Quantitative methods are essential when precise measurement of pathogen levels is necessary, such as in assessing contamination levels in compost that could pose health risks.</a:t>
            </a:r>
          </a:p>
          <a:p>
            <a:pPr lvl="1"/>
            <a:r>
              <a:rPr lang="en-US" dirty="0"/>
              <a:t>They are used for regulatory compliance, risk assessment, and to establish thresholds for safe use of compost in agriculture or other applications.</a:t>
            </a:r>
          </a:p>
          <a:p>
            <a:r>
              <a:rPr lang="en-US" b="1" dirty="0"/>
              <a:t>Influence on Selection for Testing Purposes:</a:t>
            </a:r>
          </a:p>
          <a:p>
            <a:r>
              <a:rPr lang="en-US" b="1" dirty="0"/>
              <a:t>Purpose</a:t>
            </a:r>
            <a:r>
              <a:rPr lang="en-US" dirty="0"/>
              <a:t>: The intended use of test results (screening vs. detailed analysis) dictates whether a qualitative or quantitative method is more suitable.</a:t>
            </a:r>
          </a:p>
          <a:p>
            <a:r>
              <a:rPr lang="en-US" b="1" dirty="0"/>
              <a:t>Regulatory Requirements</a:t>
            </a:r>
            <a:r>
              <a:rPr lang="en-US" dirty="0"/>
              <a:t>: Regulatory standards often specify the need for quantitative data to establish compliance with safety thresholds.</a:t>
            </a:r>
          </a:p>
          <a:p>
            <a:r>
              <a:rPr lang="en-US" b="1" dirty="0"/>
              <a:t>Resource Availability</a:t>
            </a:r>
            <a:r>
              <a:rPr lang="en-US" dirty="0"/>
              <a:t>: Consideration of equipment, expertise, and cost can influence the practicality of using quantitative methods.</a:t>
            </a:r>
          </a:p>
          <a:p>
            <a:r>
              <a:rPr lang="en-US" b="1" dirty="0"/>
              <a:t>Time Constraints</a:t>
            </a:r>
            <a:r>
              <a:rPr lang="en-US" dirty="0"/>
              <a:t>: Qualitative methods may be chosen for rapid screening, while quantitative methods provide more detailed information but may require more time.</a:t>
            </a:r>
          </a:p>
          <a:p>
            <a:r>
              <a:rPr lang="en-US" dirty="0"/>
              <a:t>In summary, the key differences between qualitative and quantitative test methods lie in their approach to analysis and the type of information they provide. The selection of a method for testing purposes depends on the specific requirements of the application, including regulatory standards, available resources, and the desired level of detail in the results.</a:t>
            </a:r>
          </a:p>
          <a:p>
            <a:pPr>
              <a:buFontTx/>
              <a:buNone/>
            </a:pPr>
            <a:endParaRPr lang="en-IN" b="1" dirty="0"/>
          </a:p>
          <a:p>
            <a:pPr>
              <a:buFontTx/>
              <a:buNone/>
            </a:pPr>
            <a:r>
              <a:rPr lang="en-IN" b="1" dirty="0"/>
              <a:t>Q: How does the availability of specialized equipment or expertise impact the feasibility of adopting a particular test method?</a:t>
            </a:r>
          </a:p>
          <a:p>
            <a:pPr>
              <a:buFontTx/>
              <a:buNone/>
            </a:pPr>
            <a:endParaRPr lang="en-IN" b="1" dirty="0"/>
          </a:p>
          <a:p>
            <a:r>
              <a:rPr lang="en-IN" b="1" dirty="0"/>
              <a:t>A: </a:t>
            </a:r>
            <a:r>
              <a:rPr lang="en-US" dirty="0"/>
              <a:t>The availability of specialized equipment and expertise is a critical factor that strongly influences the feasibility of adopting a particular test method for pathogenicity testing in compost or any other testing purpose. Here’s how it impacts feasibility:</a:t>
            </a:r>
          </a:p>
          <a:p>
            <a:r>
              <a:rPr lang="en-US" b="1" dirty="0"/>
              <a:t>Specialized Equipment:</a:t>
            </a:r>
          </a:p>
          <a:p>
            <a:r>
              <a:rPr lang="en-US" b="1" dirty="0"/>
              <a:t>Requirement</a:t>
            </a:r>
            <a:r>
              <a:rPr lang="en-US" dirty="0"/>
              <a:t>: Certain test methods, especially quantitative ones like PCR (Polymerase Chain Reaction) or ELISA (Enzyme-Linked Immunosorbent Assay), require specialized laboratory equipment. This can include PCR machines, spectrophotometers, centrifuges, and other analytical instruments.</a:t>
            </a:r>
          </a:p>
          <a:p>
            <a:r>
              <a:rPr lang="en-US" b="1" dirty="0"/>
              <a:t>Cost Considerations</a:t>
            </a:r>
            <a:r>
              <a:rPr lang="en-US" dirty="0"/>
              <a:t>: Acquiring and maintaining specialized equipment can be expensive. This includes not only the initial purchase cost but also ongoing maintenance, calibration, and potential upgrades.</a:t>
            </a:r>
          </a:p>
          <a:p>
            <a:r>
              <a:rPr lang="en-US" b="1" dirty="0"/>
              <a:t>Availability</a:t>
            </a:r>
            <a:r>
              <a:rPr lang="en-US" dirty="0"/>
              <a:t>: The accessibility of specialized equipment varies by location and institution. Some facilities or laboratories may already possess the necessary equipment, while others may need to invest in acquiring it.</a:t>
            </a:r>
          </a:p>
          <a:p>
            <a:r>
              <a:rPr lang="en-US" b="1" dirty="0"/>
              <a:t>Impact on Implementation</a:t>
            </a:r>
            <a:r>
              <a:rPr lang="en-US" dirty="0"/>
              <a:t>: The presence of required equipment can determine whether a method is feasible to adopt in a specific setting. Lack of access may necessitate outsourcing testing to external laboratories, which can affect turnaround time and cost.</a:t>
            </a:r>
          </a:p>
          <a:p>
            <a:r>
              <a:rPr lang="en-US" b="1" dirty="0"/>
              <a:t>Expertise:</a:t>
            </a:r>
          </a:p>
          <a:p>
            <a:r>
              <a:rPr lang="en-US" b="1" dirty="0"/>
              <a:t>Technical Skill Requirements</a:t>
            </a:r>
            <a:r>
              <a:rPr lang="en-US" dirty="0"/>
              <a:t>: Many advanced test methods, such as PCR or microbial culture techniques, require specific technical expertise to perform correctly. This includes knowledge of laboratory protocols, data interpretation, and troubleshooting.</a:t>
            </a:r>
          </a:p>
          <a:p>
            <a:r>
              <a:rPr lang="en-US" b="1" dirty="0"/>
              <a:t>Training and Education</a:t>
            </a:r>
            <a:r>
              <a:rPr lang="en-US" dirty="0"/>
              <a:t>: Personnel must be adequately trained to operate specialized equipment and conduct tests accurately. Training programs and ongoing professional development are essential to maintain proficiency.</a:t>
            </a:r>
          </a:p>
          <a:p>
            <a:r>
              <a:rPr lang="en-US" b="1" dirty="0"/>
              <a:t>Quality Assurance</a:t>
            </a:r>
            <a:r>
              <a:rPr lang="en-US" dirty="0"/>
              <a:t>: Skilled personnel are crucial for ensuring the reliability and accuracy of test results. This includes adherence to standard operating procedures (SOPs) and quality control measures.</a:t>
            </a:r>
          </a:p>
          <a:p>
            <a:r>
              <a:rPr lang="en-US" b="1" dirty="0"/>
              <a:t>Staffing Considerations</a:t>
            </a:r>
            <a:r>
              <a:rPr lang="en-US" dirty="0"/>
              <a:t>: The availability of trained personnel can be a limiting factor. Institutions or organizations must consider staffing levels and the availability of skilled personnel to perform and oversee testing activities.</a:t>
            </a:r>
          </a:p>
          <a:p>
            <a:r>
              <a:rPr lang="en-US" b="1" dirty="0"/>
              <a:t>Feasibility Assessment:</a:t>
            </a:r>
          </a:p>
          <a:p>
            <a:r>
              <a:rPr lang="en-US" b="1" dirty="0"/>
              <a:t>Cost-Benefit Analysis</a:t>
            </a:r>
            <a:r>
              <a:rPr lang="en-US" dirty="0"/>
              <a:t>: Evaluating the cost of acquiring equipment and training personnel versus the benefits of adopting a particular test method.</a:t>
            </a:r>
          </a:p>
          <a:p>
            <a:r>
              <a:rPr lang="en-US" b="1" dirty="0"/>
              <a:t>Infrastructure Compatibility</a:t>
            </a:r>
            <a:r>
              <a:rPr lang="en-US" dirty="0"/>
              <a:t>: Assessing whether existing laboratory infrastructure can support the requirements of the chosen method.</a:t>
            </a:r>
          </a:p>
          <a:p>
            <a:r>
              <a:rPr lang="en-US" b="1" dirty="0"/>
              <a:t>Regulatory Compliance</a:t>
            </a:r>
            <a:r>
              <a:rPr lang="en-US" dirty="0"/>
              <a:t>: Ensuring that personnel are qualified to meet regulatory standards and that equipment meets calibration and maintenance requirements.</a:t>
            </a:r>
          </a:p>
          <a:p>
            <a:r>
              <a:rPr lang="en-US" dirty="0"/>
              <a:t>In conclusion, the availability of specialized equipment and expertise significantly influences the feasibility of adopting a particular test method. Institutions and organizations must carefully assess these factors to determine the most suitable method for pathogenicity testing in compost or other testing purposes, taking into account technical requirements, cost implications, and regulatory compliance needs.</a:t>
            </a:r>
          </a:p>
          <a:p>
            <a:pPr>
              <a:buFontTx/>
              <a:buNone/>
            </a:pPr>
            <a:endParaRPr lang="en-IN" b="1" dirty="0"/>
          </a:p>
          <a:p>
            <a:pPr>
              <a:buFontTx/>
              <a:buNone/>
            </a:pPr>
            <a:endParaRPr lang="en-IN" b="1" dirty="0"/>
          </a:p>
          <a:p>
            <a:pPr>
              <a:buFontTx/>
              <a:buNone/>
            </a:pPr>
            <a:endParaRPr lang="en-IN" b="1" dirty="0"/>
          </a:p>
        </p:txBody>
      </p:sp>
      <p:sp>
        <p:nvSpPr>
          <p:cNvPr id="4" name="Slide Number Placeholder 3"/>
          <p:cNvSpPr>
            <a:spLocks noGrp="1"/>
          </p:cNvSpPr>
          <p:nvPr>
            <p:ph type="sldNum" sz="quarter" idx="10"/>
          </p:nvPr>
        </p:nvSpPr>
        <p:spPr/>
        <p:txBody>
          <a:bodyPr/>
          <a:lstStyle/>
          <a:p>
            <a:fld id="{8916C5B3-9703-47D5-BCC1-9291D4009C87}" type="slidenum">
              <a:rPr lang="en-IN" smtClean="0"/>
              <a:t>25</a:t>
            </a:fld>
            <a:endParaRPr lang="en-IN"/>
          </a:p>
        </p:txBody>
      </p:sp>
    </p:spTree>
    <p:extLst>
      <p:ext uri="{BB962C8B-B14F-4D97-AF65-F5344CB8AC3E}">
        <p14:creationId xmlns:p14="http://schemas.microsoft.com/office/powerpoint/2010/main" val="3768896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IN" b="1" dirty="0"/>
              <a:t>Q: What role do standards play in ensuring reliability and consistency in testing processes?</a:t>
            </a:r>
          </a:p>
          <a:p>
            <a:pPr>
              <a:buFont typeface="Wingdings" panose="05000000000000000000" pitchFamily="2" charset="2"/>
              <a:buNone/>
            </a:pPr>
            <a:endParaRPr lang="en-IN" b="1" dirty="0"/>
          </a:p>
          <a:p>
            <a:r>
              <a:rPr lang="en-IN" b="1" dirty="0"/>
              <a:t>A: </a:t>
            </a:r>
            <a:r>
              <a:rPr lang="en-US" dirty="0"/>
              <a:t>Standards play a crucial role in ensuring reliability and consistency in testing processes across various industries and applications. Here are the key roles that standards fulfill in this context:</a:t>
            </a:r>
          </a:p>
          <a:p>
            <a:r>
              <a:rPr lang="en-US" b="1" dirty="0"/>
              <a:t>Method Standardization</a:t>
            </a:r>
            <a:r>
              <a:rPr lang="en-US" dirty="0"/>
              <a:t>:</a:t>
            </a:r>
          </a:p>
          <a:p>
            <a:pPr lvl="1"/>
            <a:r>
              <a:rPr lang="en-US" dirty="0"/>
              <a:t>Standards define consistent methodologies and procedures for conducting tests. They establish uniform criteria for sample preparation, analytical techniques, data interpretation, and reporting.</a:t>
            </a:r>
          </a:p>
          <a:p>
            <a:pPr lvl="1"/>
            <a:r>
              <a:rPr lang="en-US" dirty="0"/>
              <a:t>By standardizing methods, standards ensure that testing processes are conducted in a systematic and reproducible manner, regardless of the location or organization performing the tests.</a:t>
            </a:r>
          </a:p>
          <a:p>
            <a:r>
              <a:rPr lang="en-US" b="1" dirty="0"/>
              <a:t>Quality Assurance</a:t>
            </a:r>
            <a:r>
              <a:rPr lang="en-US" dirty="0"/>
              <a:t>:</a:t>
            </a:r>
          </a:p>
          <a:p>
            <a:pPr lvl="1"/>
            <a:r>
              <a:rPr lang="en-US" dirty="0"/>
              <a:t>Standards outline quality assurance practices and requirements to maintain accuracy, precision, and reliability in testing.</a:t>
            </a:r>
          </a:p>
          <a:p>
            <a:pPr lvl="1"/>
            <a:r>
              <a:rPr lang="en-US" dirty="0"/>
              <a:t>They specify criteria for calibration and maintenance of equipment, proficiency testing of personnel, validation of methods, and control of environmental factors affecting testing conditions.</a:t>
            </a:r>
          </a:p>
          <a:p>
            <a:r>
              <a:rPr lang="en-US" b="1" dirty="0" err="1"/>
              <a:t>Interlaboratory</a:t>
            </a:r>
            <a:r>
              <a:rPr lang="en-US" b="1" dirty="0"/>
              <a:t> Comparisons</a:t>
            </a:r>
            <a:r>
              <a:rPr lang="en-US" dirty="0"/>
              <a:t>:</a:t>
            </a:r>
          </a:p>
          <a:p>
            <a:pPr lvl="1"/>
            <a:r>
              <a:rPr lang="en-US" dirty="0"/>
              <a:t>Standards facilitate </a:t>
            </a:r>
            <a:r>
              <a:rPr lang="en-US" dirty="0" err="1"/>
              <a:t>interlaboratory</a:t>
            </a:r>
            <a:r>
              <a:rPr lang="en-US" dirty="0"/>
              <a:t> comparisons by providing a common reference point. They enable laboratories to benchmark their performance against recognized criteria and ensure consistency in results across different testing facilities.</a:t>
            </a:r>
          </a:p>
          <a:p>
            <a:pPr lvl="1"/>
            <a:r>
              <a:rPr lang="en-US" dirty="0"/>
              <a:t>This helps identify discrepancies or variations in testing practices and promotes continuous improvement in laboratory performance.</a:t>
            </a:r>
          </a:p>
          <a:p>
            <a:r>
              <a:rPr lang="en-US" b="1" dirty="0"/>
              <a:t>Regulatory Compliance</a:t>
            </a:r>
            <a:r>
              <a:rPr lang="en-US" dirty="0"/>
              <a:t>:</a:t>
            </a:r>
          </a:p>
          <a:p>
            <a:pPr lvl="1"/>
            <a:r>
              <a:rPr lang="en-US" dirty="0"/>
              <a:t>Many standards are mandated by regulatory bodies to ensure compliance with safety, environmental, health, and product quality regulations.</a:t>
            </a:r>
          </a:p>
          <a:p>
            <a:pPr lvl="1"/>
            <a:r>
              <a:rPr lang="en-US" dirty="0"/>
              <a:t>Adherence to standards provides assurance that testing processes meet legal requirements and contribute to public safety and environmental protection.</a:t>
            </a:r>
          </a:p>
          <a:p>
            <a:r>
              <a:rPr lang="en-US" b="1" dirty="0"/>
              <a:t>Market Confidence and Consumer Trust</a:t>
            </a:r>
            <a:r>
              <a:rPr lang="en-US" dirty="0"/>
              <a:t>:</a:t>
            </a:r>
          </a:p>
          <a:p>
            <a:pPr lvl="1"/>
            <a:r>
              <a:rPr lang="en-US" dirty="0"/>
              <a:t>Standards enhance market confidence and consumer trust by ensuring that products and services meet established quality and safety benchmarks.</a:t>
            </a:r>
          </a:p>
          <a:p>
            <a:pPr lvl="1"/>
            <a:r>
              <a:rPr lang="en-US" dirty="0"/>
              <a:t>Compliance with recognized standards provides assurance of product reliability, consistency, and conformity to specified requirements, thereby reducing risks for consumers and stakeholders.</a:t>
            </a:r>
          </a:p>
          <a:p>
            <a:r>
              <a:rPr lang="en-US" b="1" dirty="0"/>
              <a:t>Global Harmonization</a:t>
            </a:r>
            <a:r>
              <a:rPr lang="en-US" dirty="0"/>
              <a:t>:</a:t>
            </a:r>
          </a:p>
          <a:p>
            <a:pPr lvl="1"/>
            <a:r>
              <a:rPr lang="en-US" dirty="0"/>
              <a:t>Standards promote global harmonization by aligning testing methodologies and requirements internationally. This facilitates trade and collaboration among countries by establishing common ground for evaluating product quality and safety.</a:t>
            </a:r>
          </a:p>
          <a:p>
            <a:r>
              <a:rPr lang="en-US" dirty="0"/>
              <a:t>In summary, standards play a foundational role in ensuring reliability and consistency in testing processes by standardizing methods, ensuring quality assurance practices, facilitating </a:t>
            </a:r>
            <a:r>
              <a:rPr lang="en-US" dirty="0" err="1"/>
              <a:t>interlaboratory</a:t>
            </a:r>
            <a:r>
              <a:rPr lang="en-US" dirty="0"/>
              <a:t> comparisons, supporting regulatory compliance, fostering market confidence, and promoting global harmonization. They are essential for maintaining uniformity, accuracy, and trustworthiness in the outcomes of testing across diverse industries and sectors.</a:t>
            </a:r>
          </a:p>
          <a:p>
            <a:pPr>
              <a:buFont typeface="Wingdings" panose="05000000000000000000" pitchFamily="2" charset="2"/>
              <a:buNone/>
            </a:pPr>
            <a:endParaRPr lang="en-IN" b="1" dirty="0"/>
          </a:p>
          <a:p>
            <a:pPr>
              <a:buFont typeface="Wingdings" panose="05000000000000000000" pitchFamily="2" charset="2"/>
              <a:buNone/>
            </a:pPr>
            <a:r>
              <a:rPr lang="en-IN" b="1" dirty="0"/>
              <a:t>Q: How do standards help in benchmarking and comparing the effectiveness of different testing methodologies?</a:t>
            </a:r>
          </a:p>
          <a:p>
            <a:pPr>
              <a:buFont typeface="Wingdings" panose="05000000000000000000" pitchFamily="2" charset="2"/>
              <a:buNone/>
            </a:pPr>
            <a:endParaRPr lang="en-IN" b="1" dirty="0"/>
          </a:p>
          <a:p>
            <a:r>
              <a:rPr lang="en-IN" b="1" dirty="0"/>
              <a:t>A: </a:t>
            </a:r>
            <a:r>
              <a:rPr lang="en-US" dirty="0"/>
              <a:t>Standards play a critical role in benchmarking and comparing the effectiveness of different testing methodologies by providing a common framework and criteria for evaluation. Here’s how standards facilitate this process:</a:t>
            </a:r>
          </a:p>
          <a:p>
            <a:r>
              <a:rPr lang="en-US" b="1" dirty="0"/>
              <a:t>Establishing Consistent Criteria</a:t>
            </a:r>
            <a:r>
              <a:rPr lang="en-US" dirty="0"/>
              <a:t>:</a:t>
            </a:r>
          </a:p>
          <a:p>
            <a:pPr lvl="1"/>
            <a:r>
              <a:rPr lang="en-US" dirty="0"/>
              <a:t>Standards define consistent criteria for evaluating the performance and effectiveness of testing methodologies. They specify parameters such as sensitivity, specificity, accuracy, precision, and reproducibility that methodologies should meet.</a:t>
            </a:r>
          </a:p>
          <a:p>
            <a:r>
              <a:rPr lang="en-US" b="1" dirty="0"/>
              <a:t>Method Validation and Verification</a:t>
            </a:r>
            <a:r>
              <a:rPr lang="en-US" dirty="0"/>
              <a:t>:</a:t>
            </a:r>
          </a:p>
          <a:p>
            <a:pPr lvl="1"/>
            <a:r>
              <a:rPr lang="en-US" dirty="0"/>
              <a:t>Standards outline protocols and procedures for validating and verifying testing methodologies. This includes conducting studies to demonstrate the method’s ability to consistently produce accurate and reliable results under specified conditions.</a:t>
            </a:r>
          </a:p>
          <a:p>
            <a:pPr lvl="1"/>
            <a:r>
              <a:rPr lang="en-US" dirty="0"/>
              <a:t>Method validation ensures that the chosen methodology meets predefined performance criteria and is suitable for its intended use.</a:t>
            </a:r>
          </a:p>
          <a:p>
            <a:r>
              <a:rPr lang="en-US" b="1" dirty="0" err="1"/>
              <a:t>Interlaboratory</a:t>
            </a:r>
            <a:r>
              <a:rPr lang="en-US" b="1" dirty="0"/>
              <a:t> Studies</a:t>
            </a:r>
            <a:r>
              <a:rPr lang="en-US" dirty="0"/>
              <a:t>:</a:t>
            </a:r>
          </a:p>
          <a:p>
            <a:pPr lvl="1"/>
            <a:r>
              <a:rPr lang="en-US" dirty="0"/>
              <a:t>Standards often involve </a:t>
            </a:r>
            <a:r>
              <a:rPr lang="en-US" dirty="0" err="1"/>
              <a:t>interlaboratory</a:t>
            </a:r>
            <a:r>
              <a:rPr lang="en-US" dirty="0"/>
              <a:t> studies where multiple laboratories participate in testing using the same methodologies and samples.</a:t>
            </a:r>
          </a:p>
          <a:p>
            <a:pPr lvl="1"/>
            <a:r>
              <a:rPr lang="en-US" dirty="0"/>
              <a:t>These studies allow for direct comparison of results across different laboratories, highlighting variations in performance and identifying factors influencing method effectiveness.</a:t>
            </a:r>
          </a:p>
          <a:p>
            <a:r>
              <a:rPr lang="en-US" b="1" dirty="0"/>
              <a:t>Performance Metrics</a:t>
            </a:r>
            <a:r>
              <a:rPr lang="en-US" dirty="0"/>
              <a:t>:</a:t>
            </a:r>
          </a:p>
          <a:p>
            <a:pPr lvl="1"/>
            <a:r>
              <a:rPr lang="en-US" dirty="0"/>
              <a:t>Standards establish performance metrics against which testing methodologies are evaluated. Metrics may include detection limits, recovery rates, linearity, and robustness.</a:t>
            </a:r>
          </a:p>
          <a:p>
            <a:pPr lvl="1"/>
            <a:r>
              <a:rPr lang="en-US" dirty="0"/>
              <a:t>By quantifying these metrics according to standardized procedures, standards enable objective comparisons of the effectiveness of different methodologies.</a:t>
            </a:r>
          </a:p>
          <a:p>
            <a:r>
              <a:rPr lang="en-US" b="1" dirty="0"/>
              <a:t>Reference Materials and Controls</a:t>
            </a:r>
            <a:r>
              <a:rPr lang="en-US" dirty="0"/>
              <a:t>:</a:t>
            </a:r>
          </a:p>
          <a:p>
            <a:pPr lvl="1"/>
            <a:r>
              <a:rPr lang="en-US" dirty="0"/>
              <a:t>Standards recommend the use of reference materials and controls that are well-characterized and traceable to international standards.</a:t>
            </a:r>
          </a:p>
          <a:p>
            <a:pPr lvl="1"/>
            <a:r>
              <a:rPr lang="en-US" dirty="0"/>
              <a:t>These materials serve as benchmarks against which testing methodologies can be calibrated and compared, ensuring consistency and reliability in results.</a:t>
            </a:r>
          </a:p>
          <a:p>
            <a:r>
              <a:rPr lang="en-US" b="1" dirty="0"/>
              <a:t>Continuous Improvement and Innovation</a:t>
            </a:r>
            <a:r>
              <a:rPr lang="en-US" dirty="0"/>
              <a:t>:</a:t>
            </a:r>
          </a:p>
          <a:p>
            <a:pPr lvl="1"/>
            <a:r>
              <a:rPr lang="en-US" dirty="0"/>
              <a:t>Standards encourage continuous improvement and innovation in testing methodologies by providing a baseline for comparison.</a:t>
            </a:r>
          </a:p>
          <a:p>
            <a:pPr lvl="1"/>
            <a:r>
              <a:rPr lang="en-US" dirty="0"/>
              <a:t>When shortcomings or discrepancies are identified through benchmarking, it prompts researchers and developers to refine methodologies and develop new approaches that meet or exceed established standards.</a:t>
            </a:r>
          </a:p>
          <a:p>
            <a:r>
              <a:rPr lang="en-US" b="1" dirty="0"/>
              <a:t>Regulatory Alignment</a:t>
            </a:r>
            <a:r>
              <a:rPr lang="en-US" dirty="0"/>
              <a:t>:</a:t>
            </a:r>
          </a:p>
          <a:p>
            <a:pPr lvl="1"/>
            <a:r>
              <a:rPr lang="en-US" dirty="0"/>
              <a:t>Many standards are recognized or mandated by regulatory agencies. Compliance with these standards demonstrates that testing methodologies meet regulatory requirements for safety, quality, and performance.</a:t>
            </a:r>
          </a:p>
          <a:p>
            <a:pPr lvl="1"/>
            <a:r>
              <a:rPr lang="en-US" dirty="0"/>
              <a:t>This alignment ensures that methodologies are not only effective but also compliant with legal and industry standards.</a:t>
            </a:r>
          </a:p>
          <a:p>
            <a:r>
              <a:rPr lang="en-US" dirty="0"/>
              <a:t>In essence, standards serve as a critical tool for benchmarking and comparing the effectiveness of different testing methodologies by establishing uniform criteria, validating methods, conducting </a:t>
            </a:r>
            <a:r>
              <a:rPr lang="en-US" dirty="0" err="1"/>
              <a:t>interlaboratory</a:t>
            </a:r>
            <a:r>
              <a:rPr lang="en-US" dirty="0"/>
              <a:t> studies, defining performance metrics, using reference materials, promoting innovation, and ensuring regulatory alignment. They enable stakeholders to make informed decisions based on reliable and comparable data, ultimately enhancing the quality and reliability of testing practices across diverse industries and applications.</a:t>
            </a:r>
          </a:p>
          <a:p>
            <a:pPr>
              <a:buFont typeface="Wingdings" panose="05000000000000000000" pitchFamily="2" charset="2"/>
              <a:buNone/>
            </a:pPr>
            <a:endParaRPr lang="en-IN" b="1" dirty="0"/>
          </a:p>
          <a:p>
            <a:pPr>
              <a:buFont typeface="Wingdings" panose="05000000000000000000" pitchFamily="2" charset="2"/>
              <a:buNone/>
            </a:pPr>
            <a:r>
              <a:rPr lang="en-IN" b="1" dirty="0"/>
              <a:t>Q: In what ways do standards contribute to the credibility and trustworthiness of test results?</a:t>
            </a:r>
          </a:p>
          <a:p>
            <a:pPr>
              <a:buFont typeface="Wingdings" panose="05000000000000000000" pitchFamily="2" charset="2"/>
              <a:buNone/>
            </a:pPr>
            <a:endParaRPr lang="en-IN" b="1" dirty="0"/>
          </a:p>
          <a:p>
            <a:r>
              <a:rPr lang="en-IN" b="1" dirty="0"/>
              <a:t>A:</a:t>
            </a:r>
            <a:r>
              <a:rPr lang="en-US" b="1" dirty="0"/>
              <a:t>Consistency and Reliability</a:t>
            </a:r>
            <a:r>
              <a:rPr lang="en-US" dirty="0"/>
              <a:t>:</a:t>
            </a:r>
          </a:p>
          <a:p>
            <a:r>
              <a:rPr lang="en-US" dirty="0"/>
              <a:t>Standards establish consistent methodologies, procedures, and criteria for conducting tests. This consistency ensures that tests are performed in a uniform manner across different laboratories and settings.</a:t>
            </a:r>
          </a:p>
          <a:p>
            <a:r>
              <a:rPr lang="en-US" dirty="0"/>
              <a:t>Reliable methods produce reproducible results, reducing variability and increasing confidence in the accuracy of test outcomes.</a:t>
            </a:r>
          </a:p>
          <a:p>
            <a:r>
              <a:rPr lang="en-US" b="1" dirty="0"/>
              <a:t>Quality Assurance</a:t>
            </a:r>
            <a:r>
              <a:rPr lang="en-US" dirty="0"/>
              <a:t>:</a:t>
            </a:r>
          </a:p>
          <a:p>
            <a:r>
              <a:rPr lang="en-US" dirty="0"/>
              <a:t>Standards incorporate quality assurance practices such as calibration of equipment, validation of methods, and proficiency testing of personnel.</a:t>
            </a:r>
          </a:p>
          <a:p>
            <a:r>
              <a:rPr lang="en-US" dirty="0"/>
              <a:t>These practices ensure that testing processes adhere to recognized standards of accuracy, precision, and reliability, thereby enhancing the credibility of test results.</a:t>
            </a:r>
          </a:p>
          <a:p>
            <a:r>
              <a:rPr lang="en-US" b="1" dirty="0"/>
              <a:t>Comparability and </a:t>
            </a:r>
            <a:r>
              <a:rPr lang="en-US" b="1" dirty="0" err="1"/>
              <a:t>Interlaboratory</a:t>
            </a:r>
            <a:r>
              <a:rPr lang="en-US" b="1" dirty="0"/>
              <a:t> Studies</a:t>
            </a:r>
            <a:r>
              <a:rPr lang="en-US" dirty="0"/>
              <a:t>:</a:t>
            </a:r>
          </a:p>
          <a:p>
            <a:r>
              <a:rPr lang="en-US" dirty="0"/>
              <a:t>Standards facilitate comparability of results through </a:t>
            </a:r>
            <a:r>
              <a:rPr lang="en-US" dirty="0" err="1"/>
              <a:t>interlaboratory</a:t>
            </a:r>
            <a:r>
              <a:rPr lang="en-US" dirty="0"/>
              <a:t> studies and proficiency testing programs.</a:t>
            </a:r>
          </a:p>
          <a:p>
            <a:r>
              <a:rPr lang="en-US" dirty="0"/>
              <a:t>Participation in these programs allows laboratories to benchmark their performance against established criteria and identify areas for improvement, ensuring consistent and comparable test outcomes.</a:t>
            </a:r>
          </a:p>
          <a:p>
            <a:r>
              <a:rPr lang="en-US" b="1" dirty="0"/>
              <a:t>Regulatory Compliance</a:t>
            </a:r>
            <a:r>
              <a:rPr lang="en-US" dirty="0"/>
              <a:t>:</a:t>
            </a:r>
          </a:p>
          <a:p>
            <a:r>
              <a:rPr lang="en-US" dirty="0"/>
              <a:t>Many standards are mandated or endorsed by regulatory bodies to ensure compliance with safety, health, environmental, and quality regulations.</a:t>
            </a:r>
          </a:p>
          <a:p>
            <a:r>
              <a:rPr lang="en-US" dirty="0"/>
              <a:t>Adherence to recognized standards demonstrates that test results meet regulatory requirements, enhancing their credibility and reliability for regulatory purposes.</a:t>
            </a:r>
          </a:p>
          <a:p>
            <a:r>
              <a:rPr lang="en-US" b="1" dirty="0"/>
              <a:t>Consumer and Stakeholder Confidence</a:t>
            </a:r>
            <a:r>
              <a:rPr lang="en-US" dirty="0"/>
              <a:t>:</a:t>
            </a:r>
          </a:p>
          <a:p>
            <a:r>
              <a:rPr lang="en-US" dirty="0"/>
              <a:t>Standards provide assurance to consumers, stakeholders, and the public that products and services have been tested using validated methods and meet established quality and safety benchmarks.</a:t>
            </a:r>
          </a:p>
          <a:p>
            <a:r>
              <a:rPr lang="en-US" dirty="0"/>
              <a:t>Confidence in standardized testing processes helps build trust and credibility in the reliability of test results and the overall integrity of the testing organization.</a:t>
            </a:r>
          </a:p>
          <a:p>
            <a:r>
              <a:rPr lang="en-US" b="1" dirty="0"/>
              <a:t>Transparency and Documentation</a:t>
            </a:r>
            <a:r>
              <a:rPr lang="en-US" dirty="0"/>
              <a:t>:</a:t>
            </a:r>
          </a:p>
          <a:p>
            <a:r>
              <a:rPr lang="en-US" dirty="0"/>
              <a:t>Standards promote transparency by specifying documentation requirements, including recording test procedures, data analysis, and results interpretation.</a:t>
            </a:r>
          </a:p>
          <a:p>
            <a:r>
              <a:rPr lang="en-US" dirty="0"/>
              <a:t>Transparent reporting ensures that test results can be scrutinized and verified by stakeholders, contributing to their trustworthiness and reliability.</a:t>
            </a:r>
          </a:p>
          <a:p>
            <a:r>
              <a:rPr lang="en-US" b="1" dirty="0"/>
              <a:t>Continuous Improvement</a:t>
            </a:r>
            <a:r>
              <a:rPr lang="en-US" dirty="0"/>
              <a:t>:</a:t>
            </a:r>
          </a:p>
          <a:p>
            <a:r>
              <a:rPr lang="en-US" dirty="0"/>
              <a:t>Standards encourage continuous improvement in testing practices by incorporating feedback from stakeholders, scientific advancements, and technological innovations.</a:t>
            </a:r>
          </a:p>
          <a:p>
            <a:r>
              <a:rPr lang="en-US" dirty="0"/>
              <a:t>This ongoing evolution ensures that testing methodologies remain up-to-date, effective, and capable of delivering reliable results in rapidly changing environments.</a:t>
            </a:r>
          </a:p>
          <a:p>
            <a:pPr>
              <a:buFont typeface="Wingdings" panose="05000000000000000000" pitchFamily="2" charset="2"/>
              <a:buNone/>
            </a:pPr>
            <a:endParaRPr lang="en-IN" b="1" dirty="0"/>
          </a:p>
          <a:p>
            <a:pPr>
              <a:buFont typeface="Wingdings" panose="05000000000000000000" pitchFamily="2" charset="2"/>
              <a:buNone/>
            </a:pPr>
            <a:r>
              <a:rPr lang="en-IN" b="1" dirty="0"/>
              <a:t>Q: Could you explain how adherence to standards improves the interoperability of testing practices across different industries?</a:t>
            </a:r>
          </a:p>
          <a:p>
            <a:pPr>
              <a:buFont typeface="Wingdings" panose="05000000000000000000" pitchFamily="2" charset="2"/>
              <a:buNone/>
            </a:pPr>
            <a:endParaRPr lang="en-IN" b="1" dirty="0"/>
          </a:p>
          <a:p>
            <a:r>
              <a:rPr lang="en-IN" b="1" dirty="0"/>
              <a:t>A: </a:t>
            </a:r>
            <a:r>
              <a:rPr lang="en-US" b="1" dirty="0"/>
              <a:t>Common Methodologies and Procedures</a:t>
            </a:r>
            <a:r>
              <a:rPr lang="en-US" dirty="0"/>
              <a:t>:</a:t>
            </a:r>
          </a:p>
          <a:p>
            <a:r>
              <a:rPr lang="en-US" dirty="0"/>
              <a:t>Standards define uniform methodologies and procedures for conducting tests, regardless of the industry or sector. This commonality ensures that testing practices are consistent and comparable across different organizations and laboratories.</a:t>
            </a:r>
          </a:p>
          <a:p>
            <a:r>
              <a:rPr lang="en-US" dirty="0"/>
              <a:t>For example, standardized protocols for sample preparation, analytical techniques, data interpretation, and reporting ensure that testing results are reliable and can be understood universally.</a:t>
            </a:r>
          </a:p>
          <a:p>
            <a:r>
              <a:rPr lang="en-US" b="1" dirty="0"/>
              <a:t>Consistent Quality Assurance Practices</a:t>
            </a:r>
            <a:r>
              <a:rPr lang="en-US" dirty="0"/>
              <a:t>:</a:t>
            </a:r>
          </a:p>
          <a:p>
            <a:r>
              <a:rPr lang="en-US" dirty="0"/>
              <a:t>Standards incorporate quality assurance practices such as equipment calibration, method validation, proficiency testing, and adherence to good laboratory practices (GLP).</a:t>
            </a:r>
          </a:p>
          <a:p>
            <a:r>
              <a:rPr lang="en-US" dirty="0"/>
              <a:t>These practices ensure that testing operations maintain high standards of accuracy, precision, and reliability, regardless of the industry or geographical location.</a:t>
            </a:r>
          </a:p>
          <a:p>
            <a:r>
              <a:rPr lang="en-US" b="1" dirty="0"/>
              <a:t>Facilitation of </a:t>
            </a:r>
            <a:r>
              <a:rPr lang="en-US" b="1" dirty="0" err="1"/>
              <a:t>Interlaboratory</a:t>
            </a:r>
            <a:r>
              <a:rPr lang="en-US" b="1" dirty="0"/>
              <a:t> Comparisons</a:t>
            </a:r>
            <a:r>
              <a:rPr lang="en-US" dirty="0"/>
              <a:t>:</a:t>
            </a:r>
          </a:p>
          <a:p>
            <a:r>
              <a:rPr lang="en-US" dirty="0"/>
              <a:t>Adherence to standards enables </a:t>
            </a:r>
            <a:r>
              <a:rPr lang="en-US" dirty="0" err="1"/>
              <a:t>interlaboratory</a:t>
            </a:r>
            <a:r>
              <a:rPr lang="en-US" dirty="0"/>
              <a:t> comparisons where multiple laboratories can conduct tests using the same methodologies and criteria.</a:t>
            </a:r>
          </a:p>
          <a:p>
            <a:r>
              <a:rPr lang="en-US" dirty="0"/>
              <a:t>This allows for benchmarking of performance, identification of variations or discrepancies, and improvement of testing practices based on shared data and insights.</a:t>
            </a:r>
          </a:p>
          <a:p>
            <a:r>
              <a:rPr lang="en-US" b="1" dirty="0"/>
              <a:t>Cross-Industry Collaboration</a:t>
            </a:r>
            <a:r>
              <a:rPr lang="en-US" dirty="0"/>
              <a:t>:</a:t>
            </a:r>
          </a:p>
          <a:p>
            <a:r>
              <a:rPr lang="en-US" dirty="0"/>
              <a:t>Standards provide a common language and framework for collaboration among different industries that share similar testing needs or face common challenges.</a:t>
            </a:r>
          </a:p>
          <a:p>
            <a:r>
              <a:rPr lang="en-US" dirty="0"/>
              <a:t>Collaborative efforts facilitated by standards can lead to the development of best practices, innovation in testing technologies, and harmonization of regulatory requirements across sectors.</a:t>
            </a:r>
          </a:p>
          <a:p>
            <a:r>
              <a:rPr lang="en-US" b="1" dirty="0"/>
              <a:t>Regulatory Alignment and Compliance</a:t>
            </a:r>
            <a:r>
              <a:rPr lang="en-US" dirty="0"/>
              <a:t>:</a:t>
            </a:r>
          </a:p>
          <a:p>
            <a:r>
              <a:rPr lang="en-US" dirty="0"/>
              <a:t>Many standards are recognized or mandated by regulatory agencies to ensure compliance with safety, health, environmental, and quality regulations.</a:t>
            </a:r>
          </a:p>
          <a:p>
            <a:r>
              <a:rPr lang="en-US" dirty="0"/>
              <a:t>Adherence to standardized testing practices ensures that organizations meet regulatory requirements uniformly, regardless of the industry or jurisdiction.</a:t>
            </a:r>
          </a:p>
          <a:p>
            <a:r>
              <a:rPr lang="en-US" b="1" dirty="0"/>
              <a:t>Efficiency and Cost-effectiveness</a:t>
            </a:r>
            <a:r>
              <a:rPr lang="en-US" dirty="0"/>
              <a:t>:</a:t>
            </a:r>
          </a:p>
          <a:p>
            <a:r>
              <a:rPr lang="en-US" dirty="0"/>
              <a:t>Standardized testing practices promote efficiency by reducing duplication of efforts and resources. Organizations can leverage established methods and protocols, avoiding the need to develop bespoke testing procedures for similar applications.</a:t>
            </a:r>
          </a:p>
          <a:p>
            <a:r>
              <a:rPr lang="en-US" dirty="0"/>
              <a:t>This efficiency leads to cost savings in terms of time, labor, equipment, and training, making testing practices more accessible and scalable across industries.</a:t>
            </a:r>
          </a:p>
          <a:p>
            <a:r>
              <a:rPr lang="en-US" b="1" dirty="0"/>
              <a:t>Enhanced Trust and Confidence</a:t>
            </a:r>
            <a:r>
              <a:rPr lang="en-US" dirty="0"/>
              <a:t>:</a:t>
            </a:r>
          </a:p>
          <a:p>
            <a:r>
              <a:rPr lang="en-US" dirty="0"/>
              <a:t>Stakeholders, including consumers, regulatory authorities, industry partners, and the public, gain confidence in the reliability and integrity of testing results when standardized practices are followed.</a:t>
            </a:r>
          </a:p>
          <a:p>
            <a:r>
              <a:rPr lang="en-US" dirty="0"/>
              <a:t>Consistent adherence to standards builds trust by ensuring that data generated through testing is accurate, comparable, and credible, regardless of the industry or sector involved.</a:t>
            </a:r>
          </a:p>
          <a:p>
            <a:pPr>
              <a:buFont typeface="Wingdings" panose="05000000000000000000" pitchFamily="2" charset="2"/>
              <a:buNone/>
            </a:pPr>
            <a:endParaRPr lang="en-IN" b="1" dirty="0"/>
          </a:p>
          <a:p>
            <a:pPr>
              <a:buFont typeface="Wingdings" panose="05000000000000000000" pitchFamily="2" charset="2"/>
              <a:buNone/>
            </a:pPr>
            <a:r>
              <a:rPr lang="en-IN" b="1" dirty="0"/>
              <a:t>Q: What are the risks or challenges associated with not following established testing standards?</a:t>
            </a:r>
          </a:p>
          <a:p>
            <a:pPr>
              <a:buFont typeface="Wingdings" panose="05000000000000000000" pitchFamily="2" charset="2"/>
              <a:buNone/>
            </a:pPr>
            <a:endParaRPr lang="en-IN" b="1" dirty="0"/>
          </a:p>
          <a:p>
            <a:r>
              <a:rPr lang="en-IN" b="1" dirty="0"/>
              <a:t>A: </a:t>
            </a:r>
            <a:r>
              <a:rPr lang="en-US" b="1" dirty="0"/>
              <a:t>Inaccurate Results</a:t>
            </a:r>
            <a:r>
              <a:rPr lang="en-US" dirty="0"/>
              <a:t>:</a:t>
            </a:r>
          </a:p>
          <a:p>
            <a:r>
              <a:rPr lang="en-US" dirty="0"/>
              <a:t>Deviating from established standards may result in inaccurate test outcomes. This can occur due to inadequate calibration of equipment, improper sample handling, or inconsistent application of testing procedures.</a:t>
            </a:r>
          </a:p>
          <a:p>
            <a:r>
              <a:rPr lang="en-US" dirty="0"/>
              <a:t>Inaccurate results can mislead decision-making processes, leading to incorrect conclusions about product quality, safety, or compliance with regulatory requirements.</a:t>
            </a:r>
          </a:p>
          <a:p>
            <a:r>
              <a:rPr lang="en-US" b="1" dirty="0"/>
              <a:t>Loss of Credibility</a:t>
            </a:r>
            <a:r>
              <a:rPr lang="en-US" dirty="0"/>
              <a:t>:</a:t>
            </a:r>
          </a:p>
          <a:p>
            <a:r>
              <a:rPr lang="en-US" dirty="0"/>
              <a:t>Non-compliance with standards undermines the credibility of testing practices and the reliability of test results. Stakeholders, including regulatory agencies, consumers, and industry partners, may question the validity and trustworthiness of data generated through non-standardized methods.</a:t>
            </a:r>
          </a:p>
          <a:p>
            <a:r>
              <a:rPr lang="en-US" dirty="0"/>
              <a:t>Loss of credibility can damage the reputation of testing laboratories or organizations, impacting their ability to retain clients, secure contracts, or maintain regulatory approvals.</a:t>
            </a:r>
          </a:p>
          <a:p>
            <a:r>
              <a:rPr lang="en-US" b="1" dirty="0"/>
              <a:t>Inconsistency and Variability</a:t>
            </a:r>
            <a:r>
              <a:rPr lang="en-US" dirty="0"/>
              <a:t>:</a:t>
            </a:r>
          </a:p>
          <a:p>
            <a:r>
              <a:rPr lang="en-US" dirty="0"/>
              <a:t>Lack of adherence to standards can result in inconsistency and variability in test results across different laboratories or over time within the same laboratory.</a:t>
            </a:r>
          </a:p>
          <a:p>
            <a:r>
              <a:rPr lang="en-US" dirty="0"/>
              <a:t>Inconsistent results make it challenging to compare data, assess trends, or make informed decisions about product quality, safety, or compliance.</a:t>
            </a:r>
          </a:p>
          <a:p>
            <a:r>
              <a:rPr lang="en-US" b="1" dirty="0"/>
              <a:t>Legal and Regulatory Consequences</a:t>
            </a:r>
            <a:r>
              <a:rPr lang="en-US" dirty="0"/>
              <a:t>:</a:t>
            </a:r>
          </a:p>
          <a:p>
            <a:r>
              <a:rPr lang="en-US" dirty="0"/>
              <a:t>Regulatory agencies often require adherence to specific standards for testing procedures, data quality, and reporting practices. Non-compliance may result in legal consequences, fines, sanctions, or restrictions on operations.</a:t>
            </a:r>
          </a:p>
          <a:p>
            <a:r>
              <a:rPr lang="en-US" dirty="0"/>
              <a:t>Failure to meet regulatory requirements can lead to delays in product approvals, recalls, or other enforcement actions that impact business operations and market access.</a:t>
            </a:r>
          </a:p>
          <a:p>
            <a:r>
              <a:rPr lang="en-US" b="1" dirty="0"/>
              <a:t>Health and Safety Risks</a:t>
            </a:r>
            <a:r>
              <a:rPr lang="en-US" dirty="0"/>
              <a:t>:</a:t>
            </a:r>
          </a:p>
          <a:p>
            <a:r>
              <a:rPr lang="en-US" dirty="0"/>
              <a:t>Non-compliance with testing standards, particularly in fields such as food safety, environmental monitoring, or pharmaceuticals, can pose health and safety risks to consumers, workers, and the public.</a:t>
            </a:r>
          </a:p>
          <a:p>
            <a:r>
              <a:rPr lang="en-US" dirty="0"/>
              <a:t>Incorrect assessments of contamination levels, toxicity, or efficacy can lead to exposure to harmful substances or inadequate protection against health hazards.</a:t>
            </a:r>
          </a:p>
          <a:p>
            <a:r>
              <a:rPr lang="en-US" b="1" dirty="0"/>
              <a:t>Operational Inefficiencies and Costs</a:t>
            </a:r>
            <a:r>
              <a:rPr lang="en-US" dirty="0"/>
              <a:t>:</a:t>
            </a:r>
          </a:p>
          <a:p>
            <a:r>
              <a:rPr lang="en-US" dirty="0"/>
              <a:t>Non-standardized testing practices may result in inefficiencies, including increased testing time, higher operational costs due to retesting or corrective actions, and resource wastage.</a:t>
            </a:r>
          </a:p>
          <a:p>
            <a:r>
              <a:rPr lang="en-US" dirty="0"/>
              <a:t>Lack of standardized methods can hinder process optimization, automation, and scalability of testing operations.</a:t>
            </a:r>
          </a:p>
          <a:p>
            <a:r>
              <a:rPr lang="en-US" b="1" dirty="0"/>
              <a:t>Lack of Confidence and Trust</a:t>
            </a:r>
            <a:r>
              <a:rPr lang="en-US" dirty="0"/>
              <a:t>:</a:t>
            </a:r>
          </a:p>
          <a:p>
            <a:r>
              <a:rPr lang="en-US" dirty="0"/>
              <a:t>Stakeholders may lose confidence in organizations or laboratories that do not adhere to testing standards. This loss of trust can affect relationships with clients, partners, regulatory authorities, and the public.</a:t>
            </a:r>
          </a:p>
          <a:p>
            <a:r>
              <a:rPr lang="en-US" dirty="0"/>
              <a:t>Without confidence in the reliability and integrity of test results, stakeholders may seek alternative providers or hesitate to rely on data for decision-making.</a:t>
            </a:r>
          </a:p>
          <a:p>
            <a:pPr>
              <a:buFont typeface="Wingdings" panose="05000000000000000000" pitchFamily="2" charset="2"/>
              <a:buNone/>
            </a:pPr>
            <a:endParaRPr lang="en-IN" b="1" dirty="0"/>
          </a:p>
          <a:p>
            <a:pPr>
              <a:buFont typeface="Wingdings" panose="05000000000000000000" pitchFamily="2" charset="2"/>
              <a:buNone/>
            </a:pPr>
            <a:endParaRPr lang="en-IN" b="1" dirty="0"/>
          </a:p>
          <a:p>
            <a:endParaRPr lang="en-IN" dirty="0"/>
          </a:p>
        </p:txBody>
      </p:sp>
      <p:sp>
        <p:nvSpPr>
          <p:cNvPr id="4" name="Slide Number Placeholder 3"/>
          <p:cNvSpPr>
            <a:spLocks noGrp="1"/>
          </p:cNvSpPr>
          <p:nvPr>
            <p:ph type="sldNum" sz="quarter" idx="10"/>
          </p:nvPr>
        </p:nvSpPr>
        <p:spPr/>
        <p:txBody>
          <a:bodyPr/>
          <a:lstStyle/>
          <a:p>
            <a:fld id="{8916C5B3-9703-47D5-BCC1-9291D4009C87}" type="slidenum">
              <a:rPr lang="en-IN" smtClean="0"/>
              <a:t>26</a:t>
            </a:fld>
            <a:endParaRPr lang="en-IN"/>
          </a:p>
        </p:txBody>
      </p:sp>
    </p:spTree>
    <p:extLst>
      <p:ext uri="{BB962C8B-B14F-4D97-AF65-F5344CB8AC3E}">
        <p14:creationId xmlns:p14="http://schemas.microsoft.com/office/powerpoint/2010/main" val="2943965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IN" b="1" dirty="0"/>
              <a:t>Q: How do standards assist in aligning testing practices with regulatory requirements and industry best practices?</a:t>
            </a:r>
          </a:p>
          <a:p>
            <a:pPr>
              <a:buFontTx/>
              <a:buNone/>
            </a:pPr>
            <a:endParaRPr lang="en-IN" b="1" dirty="0"/>
          </a:p>
          <a:p>
            <a:r>
              <a:rPr lang="en-IN" b="1" dirty="0"/>
              <a:t>A: </a:t>
            </a:r>
          </a:p>
          <a:p>
            <a:r>
              <a:rPr lang="en-US" b="1" dirty="0"/>
              <a:t>1. Defining Uniform Procedures and Criteria</a:t>
            </a:r>
          </a:p>
          <a:p>
            <a:r>
              <a:rPr lang="en-US" b="1" dirty="0"/>
              <a:t>Regulatory Requirements:</a:t>
            </a:r>
            <a:endParaRPr lang="en-US" dirty="0"/>
          </a:p>
          <a:p>
            <a:r>
              <a:rPr lang="en-US" dirty="0"/>
              <a:t>Standards often include detailed procedures and criteria that are aligned with regulatory requirements. This ensures that testing methods meet specific legal and safety benchmarks set by regulatory bodies.</a:t>
            </a:r>
          </a:p>
          <a:p>
            <a:r>
              <a:rPr lang="en-US" b="1" dirty="0"/>
              <a:t>Example:</a:t>
            </a:r>
            <a:r>
              <a:rPr lang="en-US" dirty="0"/>
              <a:t> The IS/ISO 17025 standard specifies requirements for the competence of testing and calibration laboratories, ensuring they meet regulatory and industry standards for quality and accuracy.</a:t>
            </a:r>
          </a:p>
          <a:p>
            <a:r>
              <a:rPr lang="en-US" b="1" dirty="0"/>
              <a:t>Industry Best Practices:</a:t>
            </a:r>
            <a:endParaRPr lang="en-US" dirty="0"/>
          </a:p>
          <a:p>
            <a:r>
              <a:rPr lang="en-US" dirty="0"/>
              <a:t>Standards incorporate industry best practices and emerging technologies, ensuring that testing practices are current and reflect the latest advancements in the field.</a:t>
            </a:r>
          </a:p>
          <a:p>
            <a:r>
              <a:rPr lang="en-US" b="1" dirty="0"/>
              <a:t>2. Facilitating Compliance and Certification</a:t>
            </a:r>
          </a:p>
          <a:p>
            <a:r>
              <a:rPr lang="en-US" b="1" dirty="0"/>
              <a:t>Regulatory Compliance:</a:t>
            </a:r>
            <a:endParaRPr lang="en-US" dirty="0"/>
          </a:p>
          <a:p>
            <a:r>
              <a:rPr lang="en-US" dirty="0"/>
              <a:t>Adherence to recognized standards often serves as a pathway to regulatory compliance. Many regulations reference or mandate specific standards for testing methodologies, equipment calibration, and data reporting.</a:t>
            </a:r>
          </a:p>
          <a:p>
            <a:r>
              <a:rPr lang="en-US" b="1" dirty="0"/>
              <a:t>Certification and Accreditation:</a:t>
            </a:r>
            <a:endParaRPr lang="en-US" dirty="0"/>
          </a:p>
          <a:p>
            <a:r>
              <a:rPr lang="en-US" dirty="0"/>
              <a:t>Compliance with standards is often a requirement for obtaining certification and accreditation from recognized bodies. This formal recognition confirms that testing practices meet established regulatory and quality standards.</a:t>
            </a:r>
          </a:p>
          <a:p>
            <a:r>
              <a:rPr lang="en-US" b="1" dirty="0"/>
              <a:t>Example:</a:t>
            </a:r>
            <a:r>
              <a:rPr lang="en-US" dirty="0"/>
              <a:t> Laboratories accredited under IS/ISO 17025 are recognized as meeting international standards for competence and reliability, facilitating compliance with regulatory requirements.</a:t>
            </a:r>
          </a:p>
          <a:p>
            <a:r>
              <a:rPr lang="en-US" b="1" dirty="0"/>
              <a:t>3. Ensuring Quality Assurance and Control</a:t>
            </a:r>
          </a:p>
          <a:p>
            <a:r>
              <a:rPr lang="en-US" b="1" dirty="0"/>
              <a:t>Regulatory Requirements:</a:t>
            </a:r>
            <a:endParaRPr lang="en-US" dirty="0"/>
          </a:p>
          <a:p>
            <a:r>
              <a:rPr lang="en-US" dirty="0"/>
              <a:t>Standards outline quality assurance practices, including method validation, calibration procedures, and quality control measures, which are essential for meeting regulatory requirements.</a:t>
            </a:r>
          </a:p>
          <a:p>
            <a:r>
              <a:rPr lang="en-US" b="1" dirty="0"/>
              <a:t>Example:</a:t>
            </a:r>
            <a:r>
              <a:rPr lang="en-US" dirty="0"/>
              <a:t> IS/ISO 15189 specifies quality management systems for medical laboratories, ensuring that testing procedures and results comply with healthcare regulations and standards.</a:t>
            </a:r>
          </a:p>
          <a:p>
            <a:r>
              <a:rPr lang="en-US" b="1" dirty="0"/>
              <a:t>Best Practices:</a:t>
            </a:r>
            <a:endParaRPr lang="en-US" dirty="0"/>
          </a:p>
          <a:p>
            <a:r>
              <a:rPr lang="en-US" dirty="0"/>
              <a:t>Standards incorporate best practices for maintaining accuracy, precision, and reliability in testing processes, aligning with industry norms and expectations.</a:t>
            </a:r>
          </a:p>
          <a:p>
            <a:r>
              <a:rPr lang="en-US" b="1" dirty="0"/>
              <a:t>Example:</a:t>
            </a:r>
            <a:r>
              <a:rPr lang="en-US" dirty="0"/>
              <a:t> The IS/ISO 9001 standard for quality management systems includes best practices for ensuring consistent quality and continuous improvement, applicable across various industries.</a:t>
            </a:r>
          </a:p>
          <a:p>
            <a:r>
              <a:rPr lang="en-US" b="1" dirty="0"/>
              <a:t>4. Promoting Transparency and Accountability</a:t>
            </a:r>
          </a:p>
          <a:p>
            <a:r>
              <a:rPr lang="en-US" b="1" dirty="0"/>
              <a:t>Regulatory Requirements:</a:t>
            </a:r>
            <a:endParaRPr lang="en-US" dirty="0"/>
          </a:p>
          <a:p>
            <a:r>
              <a:rPr lang="en-US" dirty="0"/>
              <a:t>Standards often require detailed documentation and reporting of testing procedures, results, and deviations. This transparency supports regulatory scrutiny and accountability.</a:t>
            </a:r>
          </a:p>
          <a:p>
            <a:r>
              <a:rPr lang="en-US" b="1" dirty="0"/>
              <a:t>Example:</a:t>
            </a:r>
            <a:r>
              <a:rPr lang="en-US" dirty="0"/>
              <a:t> The IS/ISO 14001 standard for environmental management systems requires documentation of environmental impact assessments and compliance with environmental regulations.</a:t>
            </a:r>
          </a:p>
          <a:p>
            <a:r>
              <a:rPr lang="en-US" b="1" dirty="0"/>
              <a:t>Industry Best Practices:</a:t>
            </a:r>
            <a:endParaRPr lang="en-US" dirty="0"/>
          </a:p>
          <a:p>
            <a:r>
              <a:rPr lang="en-US" dirty="0"/>
              <a:t>Adherence to standards promotes transparency in testing practices, allowing stakeholders to verify and trust the accuracy and reliability of test results.</a:t>
            </a:r>
          </a:p>
          <a:p>
            <a:r>
              <a:rPr lang="en-US" b="1" dirty="0"/>
              <a:t>Example:</a:t>
            </a:r>
            <a:r>
              <a:rPr lang="en-US" dirty="0"/>
              <a:t> The IS/ISO 17020 standard for inspection bodies requires transparency in inspection procedures and reporting, ensuring that practices align with industry best practices.</a:t>
            </a:r>
          </a:p>
          <a:p>
            <a:r>
              <a:rPr lang="en-US" b="1" dirty="0"/>
              <a:t>5. Facilitating Global Trade and Cooperation</a:t>
            </a:r>
          </a:p>
          <a:p>
            <a:r>
              <a:rPr lang="en-US" b="1" dirty="0"/>
              <a:t>Regulatory Requirements:</a:t>
            </a:r>
            <a:endParaRPr lang="en-US" dirty="0"/>
          </a:p>
          <a:p>
            <a:r>
              <a:rPr lang="en-US" dirty="0"/>
              <a:t>International standards facilitate alignment with regulatory requirements across different countries, supporting global trade and cooperation by ensuring that products meet universal standards.</a:t>
            </a:r>
          </a:p>
          <a:p>
            <a:r>
              <a:rPr lang="en-US" b="1" dirty="0"/>
              <a:t>Example:</a:t>
            </a:r>
            <a:r>
              <a:rPr lang="en-US" dirty="0"/>
              <a:t> The IS/ISO/IEC 17021 standard for certification bodies provides a framework for auditing and certifying management systems globally, ensuring consistency in regulatory compliance.</a:t>
            </a:r>
          </a:p>
          <a:p>
            <a:r>
              <a:rPr lang="en-US" b="1" dirty="0"/>
              <a:t>Industry Best Practices:</a:t>
            </a:r>
            <a:endParaRPr lang="en-US" dirty="0"/>
          </a:p>
          <a:p>
            <a:r>
              <a:rPr lang="en-US" dirty="0"/>
              <a:t>Global standards help harmonize industry best practices across borders, enabling companies to operate consistently and meet international expectations.</a:t>
            </a:r>
            <a:endParaRPr lang="en-IN" b="1" dirty="0"/>
          </a:p>
          <a:p>
            <a:pPr>
              <a:buFontTx/>
              <a:buNone/>
            </a:pPr>
            <a:endParaRPr lang="en-IN" b="1" dirty="0"/>
          </a:p>
          <a:p>
            <a:pPr>
              <a:buFontTx/>
              <a:buNone/>
            </a:pPr>
            <a:r>
              <a:rPr lang="en-IN" b="1" dirty="0"/>
              <a:t>Q: What impact do standards have on minimizing errors and reducing variability in test outcomes?</a:t>
            </a:r>
          </a:p>
          <a:p>
            <a:pPr>
              <a:buFontTx/>
              <a:buNone/>
            </a:pPr>
            <a:endParaRPr lang="en-IN" b="1" dirty="0"/>
          </a:p>
          <a:p>
            <a:r>
              <a:rPr lang="en-IN" b="1" dirty="0"/>
              <a:t>A:</a:t>
            </a:r>
            <a:r>
              <a:rPr lang="en-US" b="1" dirty="0"/>
              <a:t>1. Standardized Procedures and Protocols</a:t>
            </a:r>
          </a:p>
          <a:p>
            <a:r>
              <a:rPr lang="en-US" b="1" dirty="0"/>
              <a:t>Uniform Methodologies</a:t>
            </a:r>
            <a:r>
              <a:rPr lang="en-US" dirty="0"/>
              <a:t>: Standards establish detailed and standardized methodologies for conducting tests. This includes specific procedures for sample preparation, handling, and analysis. By following these uniform methods, laboratories ensure that tests are conducted consistently, reducing the likelihood of errors.</a:t>
            </a:r>
          </a:p>
          <a:p>
            <a:r>
              <a:rPr lang="en-US" b="1" dirty="0"/>
              <a:t>Minimizing Variability</a:t>
            </a:r>
            <a:r>
              <a:rPr lang="en-US" dirty="0"/>
              <a:t>: Standardized procedures help in reducing variability by ensuring that all laboratories and personnel perform tests in the same manner. This consistency is crucial for producing reliable and comparable results.</a:t>
            </a:r>
          </a:p>
          <a:p>
            <a:r>
              <a:rPr lang="en-US" b="1" dirty="0"/>
              <a:t>2. Quality Assurance and Control</a:t>
            </a:r>
          </a:p>
          <a:p>
            <a:r>
              <a:rPr lang="en-US" b="1" dirty="0"/>
              <a:t>Calibration and Maintenance</a:t>
            </a:r>
            <a:r>
              <a:rPr lang="en-US" dirty="0"/>
              <a:t>: Standards include requirements for the regular calibration and maintenance of equipment, ensuring that instruments operate accurately and consistently. This helps prevent equipment-related errors that can affect test results.</a:t>
            </a:r>
          </a:p>
          <a:p>
            <a:r>
              <a:rPr lang="en-US" b="1" dirty="0"/>
              <a:t>Proficiency Testing</a:t>
            </a:r>
            <a:r>
              <a:rPr lang="en-US" dirty="0"/>
              <a:t>: Standards often involve proficiency testing programs where laboratories test identical samples to evaluate their performance. This helps identify and correct sources of variability and errors in testing processes.</a:t>
            </a:r>
          </a:p>
          <a:p>
            <a:r>
              <a:rPr lang="en-US" b="1" dirty="0"/>
              <a:t>3. Validation and Verification</a:t>
            </a:r>
          </a:p>
          <a:p>
            <a:r>
              <a:rPr lang="en-US" b="1" dirty="0"/>
              <a:t>Method Validation</a:t>
            </a:r>
            <a:r>
              <a:rPr lang="en-US" dirty="0"/>
              <a:t>: Standards require the validation of testing methods to ensure they are accurate, reliable, and suitable for their intended purpose. This involves confirming that methods perform as expected under defined conditions.</a:t>
            </a:r>
          </a:p>
          <a:p>
            <a:r>
              <a:rPr lang="en-US" b="1" dirty="0"/>
              <a:t>Verification of Results</a:t>
            </a:r>
            <a:r>
              <a:rPr lang="en-US" dirty="0"/>
              <a:t>: Standards include procedures for verifying test results, such as cross-checking results with reference materials or repeating tests to confirm findings. This helps detect and correct errors.</a:t>
            </a:r>
          </a:p>
          <a:p>
            <a:r>
              <a:rPr lang="en-US" b="1" dirty="0"/>
              <a:t>4. Training and Competency</a:t>
            </a:r>
          </a:p>
          <a:p>
            <a:r>
              <a:rPr lang="en-US" b="1" dirty="0"/>
              <a:t>Personnel Training</a:t>
            </a:r>
            <a:r>
              <a:rPr lang="en-US" dirty="0"/>
              <a:t>: Standards mandate training and competency requirements for personnel conducting tests. Properly trained and skilled personnel are less likely to make errors, leading to more reliable test outcomes.</a:t>
            </a:r>
          </a:p>
          <a:p>
            <a:r>
              <a:rPr lang="en-US" b="1" dirty="0"/>
              <a:t>Standard Operating Procedures (SOPs)</a:t>
            </a:r>
            <a:r>
              <a:rPr lang="en-US" dirty="0"/>
              <a:t>: Standards require the development and adherence to Standard Operating Procedures (SOPs) for all testing activities. SOPs provide clear instructions on how to conduct tests and handle samples, minimizing the risk of human error.</a:t>
            </a:r>
          </a:p>
          <a:p>
            <a:r>
              <a:rPr lang="en-US" b="1" dirty="0"/>
              <a:t>5. Documentation and Reporting</a:t>
            </a:r>
          </a:p>
          <a:p>
            <a:r>
              <a:rPr lang="en-US" b="1" dirty="0"/>
              <a:t>Detailed Documentation</a:t>
            </a:r>
            <a:r>
              <a:rPr lang="en-US" dirty="0"/>
              <a:t>: Standards emphasize the importance of thorough documentation of testing procedures, conditions, and results. Detailed records help in tracking and identifying sources of errors and variability.</a:t>
            </a:r>
          </a:p>
          <a:p>
            <a:r>
              <a:rPr lang="en-US" b="1" dirty="0"/>
              <a:t>Transparent Reporting</a:t>
            </a:r>
            <a:r>
              <a:rPr lang="en-US" dirty="0"/>
              <a:t>: Standards promote transparent reporting of test results, including any deviations or uncertainties. Clear and accurate reporting helps in assessing the reliability of results and addressing potential issues.</a:t>
            </a:r>
          </a:p>
          <a:p>
            <a:r>
              <a:rPr lang="en-US" b="1" dirty="0"/>
              <a:t>6. Continuous Improvement</a:t>
            </a:r>
          </a:p>
          <a:p>
            <a:r>
              <a:rPr lang="en-US" b="1" dirty="0"/>
              <a:t>Feedback and Improvement</a:t>
            </a:r>
            <a:r>
              <a:rPr lang="en-US" dirty="0"/>
              <a:t>: Standards often include provisions for continuous improvement based on feedback and performance evaluations. This encourages laboratories to identify and address sources of errors and variability.</a:t>
            </a:r>
          </a:p>
          <a:p>
            <a:pPr>
              <a:buFontTx/>
              <a:buNone/>
            </a:pPr>
            <a:endParaRPr lang="en-IN" b="1" dirty="0"/>
          </a:p>
          <a:p>
            <a:pPr>
              <a:buFontTx/>
              <a:buNone/>
            </a:pPr>
            <a:r>
              <a:rPr lang="en-IN" b="1" dirty="0"/>
              <a:t>Q: How do standards foster innovation and improvement in testing techniques over time?</a:t>
            </a:r>
          </a:p>
          <a:p>
            <a:pPr>
              <a:buFontTx/>
              <a:buNone/>
            </a:pPr>
            <a:endParaRPr lang="en-IN" b="1" dirty="0"/>
          </a:p>
          <a:p>
            <a:r>
              <a:rPr lang="en-IN" b="1" dirty="0"/>
              <a:t>A:</a:t>
            </a:r>
            <a:r>
              <a:rPr lang="en-US" dirty="0"/>
              <a:t>Standards play a crucial role in fostering innovation and improvement in testing techniques. Here’s how they contribute to the advancement of testing practices:</a:t>
            </a:r>
          </a:p>
          <a:p>
            <a:r>
              <a:rPr lang="en-US" b="1" dirty="0"/>
              <a:t>Establishing Baselines</a:t>
            </a:r>
            <a:r>
              <a:rPr lang="en-US" dirty="0"/>
              <a:t>: Standards create a baseline for testing techniques, ensuring that all methods meet a minimum level of quality and reliability. This uniformity allows for consistent comparisons and assessments across different systems and products.</a:t>
            </a:r>
          </a:p>
          <a:p>
            <a:r>
              <a:rPr lang="en-US" b="1" dirty="0"/>
              <a:t>Encouraging Best Practices</a:t>
            </a:r>
            <a:r>
              <a:rPr lang="en-US" dirty="0"/>
              <a:t>: By outlining proven methodologies and best practices, standards guide organizations in adopting effective testing techniques. This promotes the use of established methods that are known to produce reliable and valid results.</a:t>
            </a:r>
          </a:p>
          <a:p>
            <a:r>
              <a:rPr lang="en-US" b="1" dirty="0"/>
              <a:t>Facilitating Communication</a:t>
            </a:r>
            <a:r>
              <a:rPr lang="en-US" dirty="0"/>
              <a:t>: Standards provide a common language and framework for testing, which enhances communication and collaboration among professionals. When everyone follows the same standards, it becomes easier to share knowledge, compare results, and build on each other’s work.</a:t>
            </a:r>
          </a:p>
          <a:p>
            <a:r>
              <a:rPr lang="en-US" b="1" dirty="0"/>
              <a:t>Driving Research and Development</a:t>
            </a:r>
            <a:r>
              <a:rPr lang="en-US" dirty="0"/>
              <a:t>: The need to meet or exceed standards often drives researchers and developers to innovate. They may seek new techniques or technologies that improve testing efficiency, accuracy, or coverage to stay ahead of or surpass existing benchmarks.</a:t>
            </a:r>
          </a:p>
          <a:p>
            <a:r>
              <a:rPr lang="en-US" b="1" dirty="0"/>
              <a:t>Promoting Continuous Improvement</a:t>
            </a:r>
            <a:r>
              <a:rPr lang="en-US" dirty="0"/>
              <a:t>: Standards are regularly updated to reflect new knowledge, technologies, and methodologies. This continuous evolution encourages organizations to stay current with the latest advancements and adopt innovative practices to meet updated standards.</a:t>
            </a:r>
          </a:p>
          <a:p>
            <a:r>
              <a:rPr lang="en-US" b="1" dirty="0"/>
              <a:t>Supporting Validation and Verification</a:t>
            </a:r>
            <a:r>
              <a:rPr lang="en-US" dirty="0"/>
              <a:t>: Standards provide criteria for validating and verifying testing techniques. This ensures that new methods are rigorously assessed before they are widely adopted, promoting the development of reliable and effective testing practices.</a:t>
            </a:r>
          </a:p>
          <a:p>
            <a:r>
              <a:rPr lang="en-US" b="1" dirty="0"/>
              <a:t>Encouraging Competition</a:t>
            </a:r>
            <a:r>
              <a:rPr lang="en-US" dirty="0"/>
              <a:t>: In a competitive environment, organizations strive to develop superior testing methods that not only meet but exceed standards. This drive for excellence can lead to breakthroughs and advancements in testing technology.</a:t>
            </a:r>
          </a:p>
          <a:p>
            <a:r>
              <a:rPr lang="en-US" b="1" dirty="0"/>
              <a:t>Enabling Benchmarking</a:t>
            </a:r>
            <a:r>
              <a:rPr lang="en-US" dirty="0"/>
              <a:t>: Standards enable benchmarking against recognized criteria, allowing organizations to measure their testing techniques' effectiveness and identify areas for improvement. This process helps in setting goals for innovation and enhancing testing practices.</a:t>
            </a:r>
          </a:p>
          <a:p>
            <a:r>
              <a:rPr lang="en-US" b="1" dirty="0"/>
              <a:t>Providing a Framework for Quality Assurance</a:t>
            </a:r>
            <a:r>
              <a:rPr lang="en-US" dirty="0"/>
              <a:t>: Standards often include guidelines for quality assurance in testing. Following these guidelines helps organizations improve their testing processes and outcomes, leading to more reliable and accurate results.</a:t>
            </a:r>
          </a:p>
          <a:p>
            <a:r>
              <a:rPr lang="en-US" b="1" dirty="0"/>
              <a:t>Supporting Training and Skill Development</a:t>
            </a:r>
            <a:r>
              <a:rPr lang="en-US" dirty="0"/>
              <a:t>: Standards often come with training and certification programs that help professionals acquire the skills needed to implement and innovate within the framework of these standards. This ongoing education fosters a culture of continuous improvement.</a:t>
            </a:r>
          </a:p>
          <a:p>
            <a:pPr>
              <a:buFontTx/>
              <a:buNone/>
            </a:pPr>
            <a:endParaRPr lang="en-IN" b="1" dirty="0"/>
          </a:p>
          <a:p>
            <a:pPr>
              <a:buFontTx/>
              <a:buNone/>
            </a:pPr>
            <a:endParaRPr lang="en-IN" b="1" dirty="0"/>
          </a:p>
          <a:p>
            <a:pPr>
              <a:buFontTx/>
              <a:buNone/>
            </a:pPr>
            <a:r>
              <a:rPr lang="en-IN" b="1" dirty="0"/>
              <a:t>Q: Can you describe a scenario where adherence to standards significantly enhanced the efficiency or effectiveness of testing procedures?</a:t>
            </a:r>
          </a:p>
          <a:p>
            <a:pPr>
              <a:buFontTx/>
              <a:buNone/>
            </a:pPr>
            <a:endParaRPr lang="en-IN" b="1" dirty="0"/>
          </a:p>
          <a:p>
            <a:r>
              <a:rPr lang="en-IN" b="1" dirty="0"/>
              <a:t>A: </a:t>
            </a:r>
            <a:r>
              <a:rPr lang="en-US" dirty="0"/>
              <a:t>Let's consider a scenario in the software development industry to illustrate how adherence to standards can significantly enhance testing procedures.</a:t>
            </a:r>
          </a:p>
          <a:p>
            <a:r>
              <a:rPr lang="en-US" b="1" dirty="0"/>
              <a:t>Scenario: Adoption of the </a:t>
            </a:r>
            <a:r>
              <a:rPr lang="en-US" sz="1200" b="1" i="0" kern="1200" dirty="0">
                <a:solidFill>
                  <a:schemeClr val="tx1"/>
                </a:solidFill>
                <a:effectLst/>
                <a:latin typeface="+mn-lt"/>
                <a:ea typeface="+mn-ea"/>
                <a:cs typeface="+mn-cs"/>
              </a:rPr>
              <a:t>IS 11291 (Parts 1-4) : 2023 </a:t>
            </a:r>
            <a:r>
              <a:rPr lang="en-US" b="1" dirty="0"/>
              <a:t>ISO/IEC 29119-1-4 Software Testing Standards</a:t>
            </a:r>
          </a:p>
          <a:p>
            <a:r>
              <a:rPr lang="en-US" b="1" dirty="0"/>
              <a:t>Background:</a:t>
            </a:r>
            <a:r>
              <a:rPr lang="en-US" dirty="0"/>
              <a:t> A mid-sized software development company, "</a:t>
            </a:r>
            <a:r>
              <a:rPr lang="en-US" dirty="0" err="1"/>
              <a:t>TechSolve</a:t>
            </a:r>
            <a:r>
              <a:rPr lang="en-US" dirty="0"/>
              <a:t>," had been facing challenges with its testing processes. The company produced a range of software products, including web applications and mobile apps, but struggled with issues such as inconsistent test results, delayed project timelines, and high bug rates in production.</a:t>
            </a:r>
          </a:p>
          <a:p>
            <a:r>
              <a:rPr lang="en-US" b="1" dirty="0"/>
              <a:t>Situation:</a:t>
            </a:r>
            <a:r>
              <a:rPr lang="en-US" dirty="0"/>
              <a:t> </a:t>
            </a:r>
            <a:r>
              <a:rPr lang="en-US" dirty="0" err="1"/>
              <a:t>TechSolve</a:t>
            </a:r>
            <a:r>
              <a:rPr lang="en-US" dirty="0"/>
              <a:t> decided to enhance their testing procedures to improve product quality and project efficiency. After reviewing several options, they chose to adopt the </a:t>
            </a:r>
            <a:r>
              <a:rPr lang="en-US" sz="1200" b="0" i="0" kern="1200" dirty="0">
                <a:solidFill>
                  <a:schemeClr val="tx1"/>
                </a:solidFill>
                <a:effectLst/>
                <a:latin typeface="+mn-lt"/>
                <a:ea typeface="+mn-ea"/>
                <a:cs typeface="+mn-cs"/>
              </a:rPr>
              <a:t>IS 11291 (Parts 1-4) : 2023 </a:t>
            </a:r>
            <a:r>
              <a:rPr lang="en-US" b="0" dirty="0"/>
              <a:t>ISO/IEC 29119-1-4 </a:t>
            </a:r>
            <a:r>
              <a:rPr lang="en-US" dirty="0"/>
              <a:t>software testing standards, which are internationally recognized guidelines for software testing.</a:t>
            </a:r>
          </a:p>
          <a:p>
            <a:r>
              <a:rPr lang="en-US" b="1" dirty="0"/>
              <a:t>Implementation:</a:t>
            </a:r>
            <a:endParaRPr lang="en-US" dirty="0"/>
          </a:p>
          <a:p>
            <a:r>
              <a:rPr lang="en-US" b="1" dirty="0"/>
              <a:t>Standardized Testing Processes</a:t>
            </a:r>
            <a:r>
              <a:rPr lang="en-US" dirty="0"/>
              <a:t>: </a:t>
            </a:r>
            <a:r>
              <a:rPr lang="en-US" dirty="0" err="1"/>
              <a:t>TechSolve</a:t>
            </a:r>
            <a:r>
              <a:rPr lang="en-US" dirty="0"/>
              <a:t> implemented the </a:t>
            </a:r>
            <a:r>
              <a:rPr lang="en-US" sz="1200" b="0" i="0" kern="1200" dirty="0">
                <a:solidFill>
                  <a:schemeClr val="tx1"/>
                </a:solidFill>
                <a:effectLst/>
                <a:latin typeface="+mn-lt"/>
                <a:ea typeface="+mn-ea"/>
                <a:cs typeface="+mn-cs"/>
              </a:rPr>
              <a:t>IS 11291 (Parts 1-4) : 2023 </a:t>
            </a:r>
            <a:r>
              <a:rPr lang="en-US" b="0" dirty="0"/>
              <a:t>ISO/IEC 29119-1-4 </a:t>
            </a:r>
            <a:r>
              <a:rPr lang="en-US" dirty="0"/>
              <a:t>standards, which provided a structured approach to software testing. The standards offered detailed guidelines on test planning, design, execution, and reporting. By standardizing their processes, </a:t>
            </a:r>
            <a:r>
              <a:rPr lang="en-US" dirty="0" err="1"/>
              <a:t>TechSolve</a:t>
            </a:r>
            <a:r>
              <a:rPr lang="en-US" dirty="0"/>
              <a:t> ensured that all test phases were consistently applied across projects.</a:t>
            </a:r>
          </a:p>
          <a:p>
            <a:r>
              <a:rPr lang="en-US" b="1" dirty="0"/>
              <a:t>Improved Test Documentation</a:t>
            </a:r>
            <a:r>
              <a:rPr lang="en-US" dirty="0"/>
              <a:t>: The standards emphasized the importance of comprehensive test documentation. </a:t>
            </a:r>
            <a:r>
              <a:rPr lang="en-US" dirty="0" err="1"/>
              <a:t>TechSolve</a:t>
            </a:r>
            <a:r>
              <a:rPr lang="en-US" dirty="0"/>
              <a:t> adopted these practices, resulting in well-documented test plans, test cases, and test results. This documentation facilitated better tracking of test coverage and defect management.</a:t>
            </a:r>
          </a:p>
          <a:p>
            <a:r>
              <a:rPr lang="en-US" b="1" dirty="0"/>
              <a:t>Enhanced Test Coverage</a:t>
            </a:r>
            <a:r>
              <a:rPr lang="en-US" dirty="0"/>
              <a:t>: The </a:t>
            </a:r>
            <a:r>
              <a:rPr lang="en-US" sz="1200" b="0" i="0" kern="1200" dirty="0">
                <a:solidFill>
                  <a:schemeClr val="tx1"/>
                </a:solidFill>
                <a:effectLst/>
                <a:latin typeface="+mn-lt"/>
                <a:ea typeface="+mn-ea"/>
                <a:cs typeface="+mn-cs"/>
              </a:rPr>
              <a:t>IS 11291 (Parts 1-4) : 2023 </a:t>
            </a:r>
            <a:r>
              <a:rPr lang="en-US" b="0" dirty="0"/>
              <a:t>ISO/IEC 29119-1-4 </a:t>
            </a:r>
            <a:r>
              <a:rPr lang="en-US" dirty="0"/>
              <a:t>standards introduced best practices for designing test cases that covered various aspects of the software. </a:t>
            </a:r>
            <a:r>
              <a:rPr lang="en-US" dirty="0" err="1"/>
              <a:t>TechSolve</a:t>
            </a:r>
            <a:r>
              <a:rPr lang="en-US" dirty="0"/>
              <a:t> used these practices to create more thorough test cases, reducing the likelihood of defects slipping through.</a:t>
            </a:r>
          </a:p>
          <a:p>
            <a:r>
              <a:rPr lang="en-US" b="1" dirty="0"/>
              <a:t>Consistency and Repeatability</a:t>
            </a:r>
            <a:r>
              <a:rPr lang="en-US" dirty="0"/>
              <a:t>: By adhering to the standards, </a:t>
            </a:r>
            <a:r>
              <a:rPr lang="en-US" dirty="0" err="1"/>
              <a:t>TechSolve</a:t>
            </a:r>
            <a:r>
              <a:rPr lang="en-US" dirty="0"/>
              <a:t> ensured that their testing procedures were consistent across different teams and projects. This repeatability improved the reliability of test results and made it easier to compare outcomes across various releases.</a:t>
            </a:r>
          </a:p>
          <a:p>
            <a:r>
              <a:rPr lang="en-US" b="1" dirty="0"/>
              <a:t>Efficient Defect Management</a:t>
            </a:r>
            <a:r>
              <a:rPr lang="en-US" dirty="0"/>
              <a:t>: The standards included guidelines for effective defect reporting and tracking. </a:t>
            </a:r>
            <a:r>
              <a:rPr lang="en-US" dirty="0" err="1"/>
              <a:t>TechSolve</a:t>
            </a:r>
            <a:r>
              <a:rPr lang="en-US" dirty="0"/>
              <a:t> integrated these practices into their defect management process, leading to faster identification, reporting, and resolution of issues.</a:t>
            </a:r>
          </a:p>
          <a:p>
            <a:r>
              <a:rPr lang="en-US" b="1" dirty="0"/>
              <a:t>Training and Skill Development</a:t>
            </a:r>
            <a:r>
              <a:rPr lang="en-US" dirty="0"/>
              <a:t>: </a:t>
            </a:r>
            <a:r>
              <a:rPr lang="en-US" dirty="0" err="1"/>
              <a:t>TechSolve</a:t>
            </a:r>
            <a:r>
              <a:rPr lang="en-US" dirty="0"/>
              <a:t> invested in training their QA teams on the </a:t>
            </a:r>
            <a:r>
              <a:rPr lang="en-US" sz="1200" b="0" i="0" kern="1200" dirty="0">
                <a:solidFill>
                  <a:schemeClr val="tx1"/>
                </a:solidFill>
                <a:effectLst/>
                <a:latin typeface="+mn-lt"/>
                <a:ea typeface="+mn-ea"/>
                <a:cs typeface="+mn-cs"/>
              </a:rPr>
              <a:t>IS 11291 (Parts 1-4) : 2023 </a:t>
            </a:r>
            <a:r>
              <a:rPr lang="en-US" b="0" dirty="0"/>
              <a:t>ISO/IEC 29119-1-4 </a:t>
            </a:r>
            <a:r>
              <a:rPr lang="en-US" dirty="0"/>
              <a:t>standards. This training equipped team members with the skills to implement the standards effectively and stay updated on best practices.</a:t>
            </a:r>
          </a:p>
          <a:p>
            <a:r>
              <a:rPr lang="en-US" b="1" dirty="0"/>
              <a:t>Results:</a:t>
            </a:r>
            <a:endParaRPr lang="en-US" dirty="0"/>
          </a:p>
          <a:p>
            <a:r>
              <a:rPr lang="en-US" b="1" dirty="0"/>
              <a:t>Increased Efficiency</a:t>
            </a:r>
            <a:r>
              <a:rPr lang="en-US" dirty="0"/>
              <a:t>: Standardized testing processes and improved documentation reduced the time spent on test planning and execution. The consistency in testing practices led to more predictable timelines and fewer delays.</a:t>
            </a:r>
          </a:p>
          <a:p>
            <a:r>
              <a:rPr lang="en-US" b="1" dirty="0"/>
              <a:t>Enhanced Effectiveness</a:t>
            </a:r>
            <a:r>
              <a:rPr lang="en-US" dirty="0"/>
              <a:t>: The adoption of best practices for test design and coverage resulted in more thorough testing. This led to a significant reduction in defects found in production, improving the overall quality of </a:t>
            </a:r>
            <a:r>
              <a:rPr lang="en-US" dirty="0" err="1"/>
              <a:t>TechSolve’s</a:t>
            </a:r>
            <a:r>
              <a:rPr lang="en-US" dirty="0"/>
              <a:t> software products.</a:t>
            </a:r>
          </a:p>
          <a:p>
            <a:r>
              <a:rPr lang="en-US" b="1" dirty="0"/>
              <a:t>Better Communication</a:t>
            </a:r>
            <a:r>
              <a:rPr lang="en-US" dirty="0"/>
              <a:t>: The standardized documentation and common framework improved communication among testing teams and other stakeholders, making it easier to track progress and address issues promptly.</a:t>
            </a:r>
          </a:p>
          <a:p>
            <a:r>
              <a:rPr lang="en-US" b="1" dirty="0"/>
              <a:t>Higher Customer Satisfaction</a:t>
            </a:r>
            <a:r>
              <a:rPr lang="en-US" dirty="0"/>
              <a:t>: With fewer defects and higher-quality software, </a:t>
            </a:r>
            <a:r>
              <a:rPr lang="en-US" dirty="0" err="1"/>
              <a:t>TechSolve’s</a:t>
            </a:r>
            <a:r>
              <a:rPr lang="en-US" dirty="0"/>
              <a:t> customers experienced fewer problems and were more satisfied with the products, leading to better customer retention and positive feedback.</a:t>
            </a:r>
          </a:p>
          <a:p>
            <a:r>
              <a:rPr lang="en-US" dirty="0"/>
              <a:t>In summary, by adhering to the </a:t>
            </a:r>
            <a:r>
              <a:rPr lang="en-US" sz="1200" b="0" i="0" kern="1200" dirty="0">
                <a:solidFill>
                  <a:schemeClr val="tx1"/>
                </a:solidFill>
                <a:effectLst/>
                <a:latin typeface="+mn-lt"/>
                <a:ea typeface="+mn-ea"/>
                <a:cs typeface="+mn-cs"/>
              </a:rPr>
              <a:t>IS 11291 (Parts 1-4) : 2023 </a:t>
            </a:r>
            <a:r>
              <a:rPr lang="en-US" b="0" dirty="0"/>
              <a:t>ISO/IEC 29119-1-4 </a:t>
            </a:r>
            <a:r>
              <a:rPr lang="en-US" dirty="0"/>
              <a:t>software testing standards, </a:t>
            </a:r>
            <a:r>
              <a:rPr lang="en-US" dirty="0" err="1"/>
              <a:t>TechSolve</a:t>
            </a:r>
            <a:r>
              <a:rPr lang="en-US" dirty="0"/>
              <a:t> was able to streamline its testing procedures, improve the quality of its products, and enhance overall project efficiency. This scenario demonstrates how standards can play a crucial role in optimizing testing processes and delivering better results.</a:t>
            </a:r>
          </a:p>
          <a:p>
            <a:pPr>
              <a:buFontTx/>
              <a:buNone/>
            </a:pPr>
            <a:endParaRPr lang="en-IN" b="1" dirty="0"/>
          </a:p>
          <a:p>
            <a:pPr>
              <a:buFontTx/>
              <a:buNone/>
            </a:pPr>
            <a:endParaRPr lang="en-IN" b="1" dirty="0"/>
          </a:p>
          <a:p>
            <a:pPr>
              <a:buFontTx/>
              <a:buNone/>
            </a:pPr>
            <a:r>
              <a:rPr lang="en-IN" b="1" dirty="0"/>
              <a:t>Q: What are the key components or criteria that make a testing standard effective and widely accepted within the industry?</a:t>
            </a:r>
          </a:p>
          <a:p>
            <a:pPr>
              <a:buFontTx/>
              <a:buNone/>
            </a:pPr>
            <a:endParaRPr lang="en-US" b="1" dirty="0"/>
          </a:p>
          <a:p>
            <a:r>
              <a:rPr lang="en-US" dirty="0"/>
              <a:t>An effective and widely accepted testing standard typically includes several key components or criteria. These elements ensure that the standard provides value, is practical to implement, and is adaptable across various contexts. Here are the main components:</a:t>
            </a:r>
          </a:p>
          <a:p>
            <a:r>
              <a:rPr lang="en-US" b="1" dirty="0"/>
              <a:t>1. Clarity and Precision</a:t>
            </a:r>
          </a:p>
          <a:p>
            <a:r>
              <a:rPr lang="en-US" b="1" dirty="0"/>
              <a:t>Definition and Scope</a:t>
            </a:r>
            <a:r>
              <a:rPr lang="en-US" dirty="0"/>
              <a:t>: The standard should clearly define its scope, including what is covered and what is not. This helps users understand its applicability and limits.</a:t>
            </a:r>
          </a:p>
          <a:p>
            <a:r>
              <a:rPr lang="en-US" b="1" dirty="0"/>
              <a:t>Terminology</a:t>
            </a:r>
            <a:r>
              <a:rPr lang="en-US" dirty="0"/>
              <a:t>: It should use precise and unambiguous language to avoid confusion and ensure consistent interpretation.</a:t>
            </a:r>
          </a:p>
          <a:p>
            <a:r>
              <a:rPr lang="en-US" b="1" dirty="0"/>
              <a:t>2. Comprehensive Coverage</a:t>
            </a:r>
          </a:p>
          <a:p>
            <a:r>
              <a:rPr lang="en-US" b="1" dirty="0"/>
              <a:t>Detailed Guidelines</a:t>
            </a:r>
            <a:r>
              <a:rPr lang="en-US" dirty="0"/>
              <a:t>: The standard should provide detailed guidelines and best practices for all relevant aspects of testing, such as test planning, design, execution, and reporting.</a:t>
            </a:r>
          </a:p>
          <a:p>
            <a:r>
              <a:rPr lang="en-US" b="1" dirty="0"/>
              <a:t>Flexibility</a:t>
            </a:r>
            <a:r>
              <a:rPr lang="en-US" dirty="0"/>
              <a:t>: It should be flexible enough to apply to various types of testing (e.g., functional, performance, security) and adapt to different industries and technologies.</a:t>
            </a:r>
          </a:p>
          <a:p>
            <a:r>
              <a:rPr lang="en-US" b="1" dirty="0"/>
              <a:t>3. Alignment with Industry Needs</a:t>
            </a:r>
          </a:p>
          <a:p>
            <a:r>
              <a:rPr lang="en-US" b="1" dirty="0"/>
              <a:t>Relevance</a:t>
            </a:r>
            <a:r>
              <a:rPr lang="en-US" dirty="0"/>
              <a:t>: The standard should address current industry needs and challenges. It should be updated regularly to reflect technological advancements and emerging trends.</a:t>
            </a:r>
          </a:p>
          <a:p>
            <a:r>
              <a:rPr lang="en-US" b="1" dirty="0"/>
              <a:t>Stakeholder Input</a:t>
            </a:r>
            <a:r>
              <a:rPr lang="en-US" dirty="0"/>
              <a:t>: Effective standards are often developed with input from a broad range of stakeholders, including industry experts, practitioners, and organizations.</a:t>
            </a:r>
          </a:p>
          <a:p>
            <a:r>
              <a:rPr lang="en-US" b="1" dirty="0"/>
              <a:t>4. Practicality and Feasibility</a:t>
            </a:r>
          </a:p>
          <a:p>
            <a:r>
              <a:rPr lang="en-US" b="1" dirty="0"/>
              <a:t>Ease of Implementation</a:t>
            </a:r>
            <a:r>
              <a:rPr lang="en-US" dirty="0"/>
              <a:t>: The standard should be practical and feasible for organizations of different sizes and maturity levels to implement.</a:t>
            </a:r>
          </a:p>
          <a:p>
            <a:r>
              <a:rPr lang="en-US" b="1" dirty="0"/>
              <a:t>Resource Considerations</a:t>
            </a:r>
            <a:r>
              <a:rPr lang="en-US" dirty="0"/>
              <a:t>: It should consider the resources (time, budget, skills) required for implementation and provide guidance that is achievable within these constraints.</a:t>
            </a:r>
          </a:p>
          <a:p>
            <a:r>
              <a:rPr lang="en-US" b="1" dirty="0"/>
              <a:t>5. Measurability and Assessment</a:t>
            </a:r>
          </a:p>
          <a:p>
            <a:r>
              <a:rPr lang="en-US" b="1" dirty="0"/>
              <a:t>Criteria for Success</a:t>
            </a:r>
            <a:r>
              <a:rPr lang="en-US" dirty="0"/>
              <a:t>: The standard should include clear criteria for evaluating the effectiveness of testing procedures and outcomes.</a:t>
            </a:r>
          </a:p>
          <a:p>
            <a:r>
              <a:rPr lang="en-US" b="1" dirty="0"/>
              <a:t>Assessment Methods</a:t>
            </a:r>
            <a:r>
              <a:rPr lang="en-US" dirty="0"/>
              <a:t>: It should outline methods for assessing compliance with the standard and measuring the quality and effectiveness of testing.</a:t>
            </a:r>
          </a:p>
          <a:p>
            <a:r>
              <a:rPr lang="en-US" b="1" dirty="0"/>
              <a:t>6. Consistency and Standardization</a:t>
            </a:r>
          </a:p>
          <a:p>
            <a:r>
              <a:rPr lang="en-US" b="1" dirty="0"/>
              <a:t>Uniformity</a:t>
            </a:r>
            <a:r>
              <a:rPr lang="en-US" dirty="0"/>
              <a:t>: It should promote consistency in testing practices across different projects and organizations, making it easier to compare results and ensure quality.</a:t>
            </a:r>
          </a:p>
          <a:p>
            <a:r>
              <a:rPr lang="en-US" b="1" dirty="0"/>
              <a:t>Interoperability</a:t>
            </a:r>
            <a:r>
              <a:rPr lang="en-US" dirty="0"/>
              <a:t>: The standard should support interoperability between different tools and systems, facilitating integration and data exchange.</a:t>
            </a:r>
          </a:p>
          <a:p>
            <a:r>
              <a:rPr lang="en-US" b="1" dirty="0"/>
              <a:t>7. Documentation and Reporting</a:t>
            </a:r>
          </a:p>
          <a:p>
            <a:r>
              <a:rPr lang="en-US" b="1" dirty="0"/>
              <a:t>Standardized Documentation</a:t>
            </a:r>
            <a:r>
              <a:rPr lang="en-US" dirty="0"/>
              <a:t>: It should provide guidelines for standardized documentation and reporting, ensuring that test results and processes are well-documented and easily understandable.</a:t>
            </a:r>
          </a:p>
          <a:p>
            <a:r>
              <a:rPr lang="en-US" b="1" dirty="0"/>
              <a:t>Traceability</a:t>
            </a:r>
            <a:r>
              <a:rPr lang="en-US" dirty="0"/>
              <a:t>: The standard should support traceability of requirements through to testing and defect resolution.</a:t>
            </a:r>
          </a:p>
          <a:p>
            <a:r>
              <a:rPr lang="en-US" b="1" dirty="0"/>
              <a:t>8. Training and Support</a:t>
            </a:r>
          </a:p>
          <a:p>
            <a:r>
              <a:rPr lang="en-US" b="1" dirty="0"/>
              <a:t>Educational Resources</a:t>
            </a:r>
            <a:r>
              <a:rPr lang="en-US" dirty="0"/>
              <a:t>: Effective standards often come with training materials, guidelines, and support resources to help organizations and individuals implement them effectively.</a:t>
            </a:r>
          </a:p>
          <a:p>
            <a:r>
              <a:rPr lang="en-US" b="1" dirty="0"/>
              <a:t>Certification</a:t>
            </a:r>
            <a:r>
              <a:rPr lang="en-US" dirty="0"/>
              <a:t>: Providing certification or accreditation for individuals and organizations can enhance the credibility and adoption of the standard.</a:t>
            </a:r>
          </a:p>
          <a:p>
            <a:r>
              <a:rPr lang="en-US" b="1" dirty="0"/>
              <a:t>9. International Recognition</a:t>
            </a:r>
          </a:p>
          <a:p>
            <a:r>
              <a:rPr lang="en-US" b="1" dirty="0"/>
              <a:t>Global Acceptance</a:t>
            </a:r>
            <a:r>
              <a:rPr lang="en-US" dirty="0"/>
              <a:t>: For a standard to be widely accepted, it often needs to be recognized and endorsed by international standards organizations or industry bodies.</a:t>
            </a:r>
          </a:p>
          <a:p>
            <a:r>
              <a:rPr lang="en-US" b="1" dirty="0"/>
              <a:t>Cross-industry Application</a:t>
            </a:r>
            <a:r>
              <a:rPr lang="en-US" dirty="0"/>
              <a:t>: It should be applicable across various industries and regions, making it relevant to a broad audience.</a:t>
            </a:r>
          </a:p>
          <a:p>
            <a:r>
              <a:rPr lang="en-US" b="1" dirty="0"/>
              <a:t>10. Feedback and Continuous Improvement</a:t>
            </a:r>
          </a:p>
          <a:p>
            <a:r>
              <a:rPr lang="en-US" b="1" dirty="0"/>
              <a:t>Review Mechanism</a:t>
            </a:r>
            <a:r>
              <a:rPr lang="en-US" dirty="0"/>
              <a:t>: The standard should include a mechanism for collecting feedback and incorporating improvements based on practical experiences and evolving needs.</a:t>
            </a:r>
          </a:p>
          <a:p>
            <a:r>
              <a:rPr lang="en-US" b="1" dirty="0"/>
              <a:t>Versioning</a:t>
            </a:r>
            <a:r>
              <a:rPr lang="en-US" dirty="0"/>
              <a:t>: Regular updates and revisions should be part of the standard’s lifecycle to keep it aligned with current practices and technologies.</a:t>
            </a:r>
            <a:endParaRPr lang="en-IN" b="1" dirty="0"/>
          </a:p>
          <a:p>
            <a:pPr>
              <a:buFontTx/>
              <a:buNone/>
            </a:pPr>
            <a:endParaRPr lang="en-IN" dirty="0"/>
          </a:p>
        </p:txBody>
      </p:sp>
      <p:sp>
        <p:nvSpPr>
          <p:cNvPr id="4" name="Slide Number Placeholder 3"/>
          <p:cNvSpPr>
            <a:spLocks noGrp="1"/>
          </p:cNvSpPr>
          <p:nvPr>
            <p:ph type="sldNum" sz="quarter" idx="10"/>
          </p:nvPr>
        </p:nvSpPr>
        <p:spPr/>
        <p:txBody>
          <a:bodyPr/>
          <a:lstStyle/>
          <a:p>
            <a:fld id="{8916C5B3-9703-47D5-BCC1-9291D4009C87}" type="slidenum">
              <a:rPr lang="en-IN" smtClean="0"/>
              <a:t>27</a:t>
            </a:fld>
            <a:endParaRPr lang="en-IN"/>
          </a:p>
        </p:txBody>
      </p:sp>
    </p:spTree>
    <p:extLst>
      <p:ext uri="{BB962C8B-B14F-4D97-AF65-F5344CB8AC3E}">
        <p14:creationId xmlns:p14="http://schemas.microsoft.com/office/powerpoint/2010/main" val="4058011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N" sz="2800" b="1" dirty="0"/>
              <a:t>Importance of testing Water Retention capacity in Soils</a:t>
            </a:r>
            <a:r>
              <a:rPr lang="en-IN" sz="2800" b="0" dirty="0"/>
              <a:t> </a:t>
            </a:r>
            <a:r>
              <a:rPr lang="en-IN" sz="1200" b="0" dirty="0"/>
              <a:t>(Foreword of IS 14765 : 2000)</a:t>
            </a:r>
          </a:p>
          <a:p>
            <a:pPr marL="0" marR="0" lvl="1" indent="0" algn="l" defTabSz="914400" rtl="0" eaLnBrk="1" fontAlgn="auto" latinLnBrk="0" hangingPunct="1">
              <a:lnSpc>
                <a:spcPct val="100000"/>
              </a:lnSpc>
              <a:spcBef>
                <a:spcPts val="0"/>
              </a:spcBef>
              <a:spcAft>
                <a:spcPts val="0"/>
              </a:spcAft>
              <a:buClrTx/>
              <a:buSzTx/>
              <a:buFontTx/>
              <a:buNone/>
              <a:tabLst/>
              <a:defRPr/>
            </a:pPr>
            <a:r>
              <a:rPr lang="en-IN" sz="1200" b="0" dirty="0"/>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ability of soil to store water is called its water retention capacity. This depends upon the quantity and arrangement of various </a:t>
            </a:r>
            <a:r>
              <a:rPr lang="en-US" sz="1200" b="0" kern="1200" dirty="0">
                <a:solidFill>
                  <a:schemeClr val="tx1"/>
                </a:solidFill>
                <a:effectLst/>
                <a:latin typeface="+mn-lt"/>
                <a:ea typeface="+mn-ea"/>
                <a:cs typeface="+mn-cs"/>
              </a:rPr>
              <a:t>sized particles, namely, sand,</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silt and </a:t>
            </a:r>
            <a:r>
              <a:rPr lang="en-US" sz="1200" kern="1200" dirty="0">
                <a:solidFill>
                  <a:schemeClr val="tx1"/>
                </a:solidFill>
                <a:effectLst/>
                <a:latin typeface="+mn-lt"/>
                <a:ea typeface="+mn-ea"/>
                <a:cs typeface="+mn-cs"/>
              </a:rPr>
              <a:t>clay. Since water is retained in the pores created by the arrangement of these primary particles, it is more appropriate to define water retention in terms of size, number and arrangement of pores rather than of particles. The porosity is more for clay than sandy soil. In swelling soils porosity cannot be precisely defined. Similarly, the presence of high organic carbon content and sodium in the exchange complex modify the water retention capacity of soils. The use of the term ‘capacity’ is, however, misleading as the soil-water system is not static but dynamic. The water movement does not begin or cease at a particular value of soil-water content but is a continuous process. For this reason the use of soil-water constants such as hygroscopic coefficient point is not preferred as these represent some arbitrary values. More important is the energy with which water is held in the soil, also termed as the ‘intensity’ parameter. The energy of water in a saturated soil is nearly the same as that of pure free water at the same temperature and elevation. However, with the decrease in water content of sail, adsorptive and capillary forces become increasingly important and consequently decrease the potential energy (capacity to do work) of soil water. The total potential energy of water in soil is divided into four components, namely,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the matric potential, due to attraction of soil matrix for water,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(ii) the osmotic potential due to dissolved salts,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(iii) the gravitational potential due to position, and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(iv) the pressure potential due to external gas pressure or water column. In saturated soil the matric potential is negligible, while for unsaturated soils the pressure </a:t>
            </a:r>
            <a:r>
              <a:rPr lang="en-IN" sz="1200" kern="1200" dirty="0">
                <a:solidFill>
                  <a:schemeClr val="tx1"/>
                </a:solidFill>
                <a:effectLst/>
                <a:latin typeface="+mn-lt"/>
                <a:ea typeface="+mn-ea"/>
                <a:cs typeface="+mn-cs"/>
              </a:rPr>
              <a:t>potential is negligible.</a:t>
            </a:r>
          </a:p>
          <a:p>
            <a:r>
              <a:rPr lang="en-US" sz="1200" kern="1200" dirty="0">
                <a:solidFill>
                  <a:schemeClr val="tx1"/>
                </a:solidFill>
                <a:effectLst/>
                <a:latin typeface="+mn-lt"/>
                <a:ea typeface="+mn-ea"/>
                <a:cs typeface="+mn-cs"/>
              </a:rPr>
              <a:t>Matric potential results from forces associated with the </a:t>
            </a:r>
            <a:r>
              <a:rPr lang="en-US" sz="1200" kern="1200" dirty="0" err="1">
                <a:solidFill>
                  <a:schemeClr val="tx1"/>
                </a:solidFill>
                <a:effectLst/>
                <a:latin typeface="+mn-lt"/>
                <a:ea typeface="+mn-ea"/>
                <a:cs typeface="+mn-cs"/>
              </a:rPr>
              <a:t>coloidal</a:t>
            </a:r>
            <a:r>
              <a:rPr lang="en-US" sz="1200" kern="1200" dirty="0">
                <a:solidFill>
                  <a:schemeClr val="tx1"/>
                </a:solidFill>
                <a:effectLst/>
                <a:latin typeface="+mn-lt"/>
                <a:ea typeface="+mn-ea"/>
                <a:cs typeface="+mn-cs"/>
              </a:rPr>
              <a:t> matrix and includes forces associated with adsorption, capillarity, and curved air-water interfaces. This is defined with respect to a free water at the same elevation temperature and pressure. It has a negative sign which is often expressed as matric suction or soil moisture tension. Since the suction and tension terms are themselves negative these are used with a positive </a:t>
            </a:r>
            <a:r>
              <a:rPr lang="en-IN" sz="1200" kern="1200" dirty="0">
                <a:solidFill>
                  <a:schemeClr val="tx1"/>
                </a:solidFill>
                <a:effectLst/>
                <a:latin typeface="+mn-lt"/>
                <a:ea typeface="+mn-ea"/>
                <a:cs typeface="+mn-cs"/>
              </a:rPr>
              <a:t>sign.</a:t>
            </a:r>
          </a:p>
          <a:p>
            <a:r>
              <a:rPr lang="en-US" sz="1200" kern="1200" dirty="0">
                <a:solidFill>
                  <a:schemeClr val="tx1"/>
                </a:solidFill>
                <a:effectLst/>
                <a:latin typeface="+mn-lt"/>
                <a:ea typeface="+mn-ea"/>
                <a:cs typeface="+mn-cs"/>
              </a:rPr>
              <a:t>The soil-water is not equally available to the plants in the entire soil-moisture range from saturation to any value in the dry range. As the matric potential decreases so is the decrease in water availability. The range of water potential of agricultural significance is usually from -l/3 (or -l/10 for coarse textured soils to -15 bar under </a:t>
            </a:r>
            <a:r>
              <a:rPr lang="en-US" sz="1200" kern="1200" dirty="0" err="1">
                <a:solidFill>
                  <a:schemeClr val="tx1"/>
                </a:solidFill>
                <a:effectLst/>
                <a:latin typeface="+mn-lt"/>
                <a:ea typeface="+mn-ea"/>
                <a:cs typeface="+mn-cs"/>
              </a:rPr>
              <a:t>aerable</a:t>
            </a:r>
            <a:r>
              <a:rPr lang="en-US" sz="1200" kern="1200" dirty="0">
                <a:solidFill>
                  <a:schemeClr val="tx1"/>
                </a:solidFill>
                <a:effectLst/>
                <a:latin typeface="+mn-lt"/>
                <a:ea typeface="+mn-ea"/>
                <a:cs typeface="+mn-cs"/>
              </a:rPr>
              <a:t> soil conditions, and between positive heads -15 bar under </a:t>
            </a:r>
            <a:r>
              <a:rPr lang="en-US" sz="1200" kern="1200" dirty="0" err="1">
                <a:solidFill>
                  <a:schemeClr val="tx1"/>
                </a:solidFill>
                <a:effectLst/>
                <a:latin typeface="+mn-lt"/>
                <a:ea typeface="+mn-ea"/>
                <a:cs typeface="+mn-cs"/>
              </a:rPr>
              <a:t>unaerobic</a:t>
            </a:r>
            <a:r>
              <a:rPr lang="en-US" sz="1200" kern="1200" dirty="0">
                <a:solidFill>
                  <a:schemeClr val="tx1"/>
                </a:solidFill>
                <a:effectLst/>
                <a:latin typeface="+mn-lt"/>
                <a:ea typeface="+mn-ea"/>
                <a:cs typeface="+mn-cs"/>
              </a:rPr>
              <a:t> conditions). The particle and pore-size distributions are reflected in the relationship between water content and water potential of a soil. The curves showing the relationship are known as ‘soil moisture characteristic curves’. These curves are not unique in character as they exhibit certain amount of hysteresis due to their dependency on soil structure but do provide useful information on available water storage capacity of soils, moisture depletion at a particular suction and basic information regarding soil-water relationships.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Principle </a:t>
            </a:r>
            <a:r>
              <a:rPr lang="en-IN" sz="1200" b="0" dirty="0"/>
              <a:t>(Cl. 2.1 of IS 14765 : 2000)</a:t>
            </a:r>
            <a:endParaRPr lang="en-US" sz="1200" b="1" kern="1200" dirty="0">
              <a:solidFill>
                <a:schemeClr val="tx1"/>
              </a:solidFill>
              <a:effectLst/>
              <a:latin typeface="+mn-lt"/>
              <a:ea typeface="+mn-ea"/>
              <a:cs typeface="+mn-cs"/>
            </a:endParaRPr>
          </a:p>
          <a:p>
            <a:endParaRPr lang="en-IN"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saturated soil at equilibrium with free water at the same elevation, the actual pressure is atmospheric, and hence the hydrostatic pressure and the suction or tension are zero. As suction is increased or water pressure becomes higher than atmospheric the largest pores which can not retain water against this exceeding pressure begin to empty. This critical suction is called the air-entry suction. Its. value is generally -small and distinct in coarse-textured and well aggregated soils. If suction is further increased, more water is drawn out of the soil and more of the relatively large pores will drain cut. In other words as each increment of water is lost from the soil, the work that must be done to remove the next increment increases (or soil will release water at higher applied suctions). The influence of suction to remove a small increment of water is different for each soil as the amount of water retained in soil at equilibrium is a function of the sizes and volumes of the water-filled pores and hence it is a function of the matric suction or matric potential. This function is determined experimentally and represented graphically by a curve known as soil-moisture retention curve, or soil moisture characteristic.</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baseline="0" dirty="0">
                <a:solidFill>
                  <a:schemeClr val="tx1"/>
                </a:solidFill>
                <a:latin typeface="+mn-lt"/>
                <a:ea typeface="+mn-ea"/>
                <a:cs typeface="+mn-cs"/>
              </a:rPr>
              <a:t>Apparatus </a:t>
            </a:r>
            <a:r>
              <a:rPr lang="en-IN" sz="1200" b="0" dirty="0"/>
              <a:t>(Cl. 2.2 of IS 14765 : 2000)</a:t>
            </a:r>
            <a:endParaRPr lang="en-IN" sz="1200" b="1" i="0" u="none" strike="noStrike" kern="1200" baseline="0" dirty="0">
              <a:solidFill>
                <a:schemeClr val="tx1"/>
              </a:solidFill>
              <a:latin typeface="+mn-lt"/>
              <a:ea typeface="+mn-ea"/>
              <a:cs typeface="+mn-cs"/>
            </a:endParaRP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a) </a:t>
            </a:r>
            <a:r>
              <a:rPr lang="en-US" sz="1200" b="0" i="1" u="none" strike="noStrike" kern="1200" baseline="0" dirty="0">
                <a:solidFill>
                  <a:schemeClr val="tx1"/>
                </a:solidFill>
                <a:latin typeface="+mn-lt"/>
                <a:ea typeface="+mn-ea"/>
                <a:cs typeface="+mn-cs"/>
              </a:rPr>
              <a:t>Tension Table - </a:t>
            </a:r>
            <a:r>
              <a:rPr lang="en-US" sz="1200" b="0" i="0" u="none" strike="noStrike" kern="1200" baseline="0" dirty="0">
                <a:solidFill>
                  <a:schemeClr val="tx1"/>
                </a:solidFill>
                <a:latin typeface="+mn-lt"/>
                <a:ea typeface="+mn-ea"/>
                <a:cs typeface="+mn-cs"/>
              </a:rPr>
              <a:t>Consisting of sintered disc </a:t>
            </a:r>
            <a:r>
              <a:rPr lang="en-IN" sz="1200" b="0" i="0" u="none" strike="noStrike" kern="1200" baseline="0" dirty="0">
                <a:solidFill>
                  <a:schemeClr val="tx1"/>
                </a:solidFill>
                <a:latin typeface="+mn-lt"/>
                <a:ea typeface="+mn-ea"/>
                <a:cs typeface="+mn-cs"/>
              </a:rPr>
              <a:t>glass </a:t>
            </a:r>
            <a:r>
              <a:rPr lang="en-IN" sz="1200" b="0" i="0" u="none" strike="noStrike" kern="1200" baseline="0" dirty="0" err="1">
                <a:solidFill>
                  <a:schemeClr val="tx1"/>
                </a:solidFill>
                <a:latin typeface="+mn-lt"/>
                <a:ea typeface="+mn-ea"/>
                <a:cs typeface="+mn-cs"/>
              </a:rPr>
              <a:t>buchner</a:t>
            </a:r>
            <a:r>
              <a:rPr lang="en-IN" sz="1200" b="0" i="0" u="none" strike="noStrike" kern="1200" baseline="0" dirty="0">
                <a:solidFill>
                  <a:schemeClr val="tx1"/>
                </a:solidFill>
                <a:latin typeface="+mn-lt"/>
                <a:ea typeface="+mn-ea"/>
                <a:cs typeface="+mn-cs"/>
              </a:rPr>
              <a:t> funnel of diameter about 6 cm </a:t>
            </a:r>
            <a:r>
              <a:rPr lang="en-US" sz="1200" b="0" i="0" u="none" strike="noStrike" kern="1200" baseline="0" dirty="0">
                <a:solidFill>
                  <a:schemeClr val="tx1"/>
                </a:solidFill>
                <a:latin typeface="+mn-lt"/>
                <a:ea typeface="+mn-ea"/>
                <a:cs typeface="+mn-cs"/>
              </a:rPr>
              <a:t>and height IO-12 cm, connected to an overflow system by means of flexible transparent plastic tubing. The plate of the funnel is of sufficiently fine porosity to preclude air-entry over the range of desired suction.</a:t>
            </a:r>
          </a:p>
          <a:p>
            <a:endParaRPr lang="en-IN" sz="1200" b="0" i="1" u="none" strike="noStrike" kern="1200" baseline="0" dirty="0">
              <a:solidFill>
                <a:schemeClr val="tx1"/>
              </a:solidFill>
              <a:latin typeface="+mn-lt"/>
              <a:ea typeface="+mn-ea"/>
              <a:cs typeface="+mn-cs"/>
            </a:endParaRPr>
          </a:p>
          <a:p>
            <a:r>
              <a:rPr lang="en-IN" sz="1200" b="0" i="1" u="none" strike="noStrike" kern="1200" baseline="0" dirty="0">
                <a:solidFill>
                  <a:schemeClr val="tx1"/>
                </a:solidFill>
                <a:latin typeface="+mn-lt"/>
                <a:ea typeface="+mn-ea"/>
                <a:cs typeface="+mn-cs"/>
              </a:rPr>
              <a:t>b) Pressure Plate - </a:t>
            </a:r>
            <a:r>
              <a:rPr lang="en-IN" sz="1200" b="0" i="0" u="none" strike="noStrike" kern="1200" baseline="0" dirty="0">
                <a:solidFill>
                  <a:schemeClr val="tx1"/>
                </a:solidFill>
                <a:latin typeface="+mn-lt"/>
                <a:ea typeface="+mn-ea"/>
                <a:cs typeface="+mn-cs"/>
              </a:rPr>
              <a:t>(1) Pressure plate apparatus </a:t>
            </a:r>
            <a:r>
              <a:rPr lang="en-US" sz="1200" b="0" i="0" u="none" strike="noStrike" kern="1200" baseline="0" dirty="0">
                <a:solidFill>
                  <a:schemeClr val="tx1"/>
                </a:solidFill>
                <a:latin typeface="+mn-lt"/>
                <a:ea typeface="+mn-ea"/>
                <a:cs typeface="+mn-cs"/>
              </a:rPr>
              <a:t>complete with all fittings including air compressor, and with a range of ceramic plate cells (at least one each for 1 and 15 bar), (2) Brass soil retaining rings 3 cm high and about 6 cm in diameter (as per specifications of the soil sampling auger to take undisturbed soil samples), (3) Balance, (4) Drying oven, (5) </a:t>
            </a:r>
            <a:r>
              <a:rPr lang="en-IN" sz="1200" b="0" i="0" u="none" strike="noStrike" kern="1200" baseline="0" dirty="0">
                <a:solidFill>
                  <a:schemeClr val="tx1"/>
                </a:solidFill>
                <a:latin typeface="+mn-lt"/>
                <a:ea typeface="+mn-ea"/>
                <a:cs typeface="+mn-cs"/>
              </a:rPr>
              <a:t>Moisture cans, (6) Syringe or pipette, (7) Sieve </a:t>
            </a:r>
            <a:r>
              <a:rPr lang="en-US" sz="1200" b="0" i="0" u="none" strike="noStrike" kern="1200" baseline="0" dirty="0">
                <a:solidFill>
                  <a:schemeClr val="tx1"/>
                </a:solidFill>
                <a:latin typeface="+mn-lt"/>
                <a:ea typeface="+mn-ea"/>
                <a:cs typeface="+mn-cs"/>
              </a:rPr>
              <a:t>(2 mm size to prepare disturbed soil samples), (8) Rubber rings 1 cm high and about 6 cm diameter to contain disturbed soil samples, (9) Soil sampling augers to draw disturbed and undisturbed soil samples, (10) Vacuum desiccator, (11) Motor operated suction pump.</a:t>
            </a:r>
          </a:p>
          <a:p>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effectLst/>
                <a:latin typeface="+mn-lt"/>
                <a:ea typeface="+mn-ea"/>
                <a:cs typeface="+mn-cs"/>
              </a:rPr>
              <a:t>Procedure</a:t>
            </a:r>
            <a:r>
              <a:rPr lang="en-US" sz="1200" b="0" i="0" u="none" strike="noStrike" kern="1200" baseline="0" dirty="0">
                <a:solidFill>
                  <a:schemeClr val="tx1"/>
                </a:solidFill>
                <a:effectLst/>
                <a:latin typeface="+mn-lt"/>
                <a:ea typeface="+mn-ea"/>
                <a:cs typeface="+mn-cs"/>
              </a:rPr>
              <a:t> </a:t>
            </a:r>
            <a:r>
              <a:rPr lang="en-IN" sz="1200" b="0" dirty="0"/>
              <a:t>(Cl. 2.3 of IS 14765 : 2000)</a:t>
            </a:r>
          </a:p>
          <a:p>
            <a:endParaRPr lang="en-I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Calculation</a:t>
            </a:r>
            <a:r>
              <a:rPr lang="en-IN" sz="1200" kern="1200" dirty="0">
                <a:solidFill>
                  <a:schemeClr val="tx1"/>
                </a:solidFill>
                <a:effectLst/>
                <a:latin typeface="+mn-lt"/>
                <a:ea typeface="+mn-ea"/>
                <a:cs typeface="+mn-cs"/>
              </a:rPr>
              <a:t> </a:t>
            </a:r>
            <a:r>
              <a:rPr lang="en-IN" sz="1200" b="0" dirty="0"/>
              <a:t>(Cl. 2.4 of IS 14765 : 2000)</a:t>
            </a:r>
          </a:p>
          <a:p>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8916C5B3-9703-47D5-BCC1-9291D4009C87}" type="slidenum">
              <a:rPr lang="en-IN" smtClean="0"/>
              <a:t>29</a:t>
            </a:fld>
            <a:endParaRPr lang="en-IN"/>
          </a:p>
        </p:txBody>
      </p:sp>
    </p:spTree>
    <p:extLst>
      <p:ext uri="{BB962C8B-B14F-4D97-AF65-F5344CB8AC3E}">
        <p14:creationId xmlns:p14="http://schemas.microsoft.com/office/powerpoint/2010/main" val="4112364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r>
              <a:rPr lang="en-US" sz="2800" b="1" dirty="0"/>
              <a:t>Determination of Nitrogen in Soil </a:t>
            </a:r>
            <a:r>
              <a:rPr lang="en-IN" sz="2800" b="1" dirty="0"/>
              <a:t>(Excluding Nitrate) </a:t>
            </a:r>
            <a:r>
              <a:rPr lang="en-IN" sz="2800" b="0" dirty="0"/>
              <a:t>(Clause 3 of IS 14684:1999)</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2800" b="1" dirty="0"/>
              <a:t>Estimation of Total Nitrogen (Including Nitrate Form) </a:t>
            </a:r>
            <a:r>
              <a:rPr lang="en-IN" sz="2800" b="0" dirty="0"/>
              <a:t>(Clause 4 of IS 14684:1999)</a:t>
            </a:r>
            <a:endParaRPr lang="en-IN" sz="2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2800" b="1" dirty="0"/>
              <a:t>Determination of </a:t>
            </a:r>
            <a:r>
              <a:rPr lang="en-IN" sz="2800" b="1" dirty="0" err="1"/>
              <a:t>Ammonical</a:t>
            </a:r>
            <a:r>
              <a:rPr lang="en-IN" sz="2800" b="1" dirty="0"/>
              <a:t>, </a:t>
            </a:r>
            <a:r>
              <a:rPr lang="de-DE" sz="2800" b="1" dirty="0"/>
              <a:t>Nitrite and Nitrate Nitrogen In Soil </a:t>
            </a:r>
            <a:r>
              <a:rPr lang="en-IN" sz="2800" b="1" dirty="0"/>
              <a:t>Extracts </a:t>
            </a:r>
            <a:r>
              <a:rPr lang="en-IN" sz="2800" b="0" dirty="0"/>
              <a:t>(Clause 5 of IS 14684:1999)</a:t>
            </a:r>
            <a:endParaRPr lang="en-IN" sz="2800" b="1" dirty="0"/>
          </a:p>
          <a:p>
            <a:endParaRPr lang="en-IN" dirty="0"/>
          </a:p>
        </p:txBody>
      </p:sp>
      <p:sp>
        <p:nvSpPr>
          <p:cNvPr id="4" name="Slide Number Placeholder 3"/>
          <p:cNvSpPr>
            <a:spLocks noGrp="1"/>
          </p:cNvSpPr>
          <p:nvPr>
            <p:ph type="sldNum" sz="quarter" idx="5"/>
          </p:nvPr>
        </p:nvSpPr>
        <p:spPr/>
        <p:txBody>
          <a:bodyPr/>
          <a:lstStyle/>
          <a:p>
            <a:fld id="{8916C5B3-9703-47D5-BCC1-9291D4009C87}" type="slidenum">
              <a:rPr lang="en-IN" smtClean="0"/>
              <a:t>30</a:t>
            </a:fld>
            <a:endParaRPr lang="en-IN"/>
          </a:p>
        </p:txBody>
      </p:sp>
    </p:spTree>
    <p:extLst>
      <p:ext uri="{BB962C8B-B14F-4D97-AF65-F5344CB8AC3E}">
        <p14:creationId xmlns:p14="http://schemas.microsoft.com/office/powerpoint/2010/main" val="1368583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800" b="1" dirty="0"/>
              <a:t>Determination of Total Sulphur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b="1" dirty="0"/>
              <a:t>By </a:t>
            </a:r>
            <a:r>
              <a:rPr lang="en-IN" sz="2000" b="1" dirty="0"/>
              <a:t>Digestion with Nitric/Perchloric/Phosphoric Acids (Johnson </a:t>
            </a:r>
            <a:r>
              <a:rPr lang="en-IN" sz="2000" b="1" dirty="0" err="1"/>
              <a:t>Nishita</a:t>
            </a:r>
            <a:r>
              <a:rPr lang="en-IN" sz="2000" b="1" dirty="0"/>
              <a:t> method) </a:t>
            </a:r>
            <a:r>
              <a:rPr lang="en-IN" sz="2000" b="0" dirty="0"/>
              <a:t>(Clause 2 of IS 14685:1999)</a:t>
            </a:r>
            <a:endParaRPr lang="en-IN" sz="2000" b="1"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IN" sz="2000" b="1" dirty="0"/>
              <a:t>By Digestion with Potassium Nitrate/Nitric Acid (Turbidimetric method) </a:t>
            </a:r>
            <a:r>
              <a:rPr lang="en-IN" sz="2000" b="0" dirty="0"/>
              <a:t>(Clause 3 of IS 14685:1999)</a:t>
            </a:r>
            <a:endParaRPr lang="en-IN" sz="2000" b="1" dirty="0"/>
          </a:p>
          <a:p>
            <a:pPr lvl="0"/>
            <a:r>
              <a:rPr lang="en-US" sz="2800" b="1" dirty="0"/>
              <a:t>Determination of Sulphate and Extractable Sulphur </a:t>
            </a:r>
          </a:p>
          <a:p>
            <a:pPr lvl="1"/>
            <a:r>
              <a:rPr lang="en-US" sz="2000" b="1" dirty="0"/>
              <a:t>By Calcium Phosphate Method </a:t>
            </a:r>
            <a:r>
              <a:rPr lang="en-IN" sz="2000" b="1" dirty="0"/>
              <a:t>(Turbidimetric method)</a:t>
            </a:r>
            <a:r>
              <a:rPr lang="en-IN" sz="2000" b="0" dirty="0"/>
              <a:t> (Clause 4 of IS 14685:1999)</a:t>
            </a:r>
            <a:endParaRPr lang="en-IN" sz="2000" b="1" dirty="0"/>
          </a:p>
          <a:p>
            <a:pPr lvl="1"/>
            <a:r>
              <a:rPr lang="en-IN" sz="2000" b="1" dirty="0"/>
              <a:t>By Lithium Chloride Method </a:t>
            </a:r>
            <a:r>
              <a:rPr lang="en-IN" sz="2000" b="0" dirty="0"/>
              <a:t>(Clause 5 of IS 14685:1999)</a:t>
            </a:r>
            <a:endParaRPr lang="en-IN" sz="2000" b="1" dirty="0"/>
          </a:p>
          <a:p>
            <a:pPr lvl="0"/>
            <a:r>
              <a:rPr lang="en-IN" sz="2800" b="1" dirty="0"/>
              <a:t>Determination of Elemental Sulphur </a:t>
            </a:r>
            <a:r>
              <a:rPr lang="en-IN" sz="2800" b="0" dirty="0"/>
              <a:t>(Clause 7 of IS 14685:1999)</a:t>
            </a:r>
            <a:endParaRPr lang="en-IN" sz="2800" b="1" dirty="0"/>
          </a:p>
          <a:p>
            <a:pPr lvl="0"/>
            <a:r>
              <a:rPr lang="en-IN" sz="2800" b="1" dirty="0"/>
              <a:t>Determination of Organic Sulphur </a:t>
            </a:r>
            <a:r>
              <a:rPr lang="en-IN" sz="2800" b="0" dirty="0"/>
              <a:t>(Clause 8 of IS 14685:1999)</a:t>
            </a:r>
            <a:endParaRPr lang="en-IN" sz="2800" b="1" dirty="0"/>
          </a:p>
          <a:p>
            <a:endParaRPr lang="en-IN" dirty="0"/>
          </a:p>
        </p:txBody>
      </p:sp>
      <p:sp>
        <p:nvSpPr>
          <p:cNvPr id="4" name="Slide Number Placeholder 3"/>
          <p:cNvSpPr>
            <a:spLocks noGrp="1"/>
          </p:cNvSpPr>
          <p:nvPr>
            <p:ph type="sldNum" sz="quarter" idx="5"/>
          </p:nvPr>
        </p:nvSpPr>
        <p:spPr/>
        <p:txBody>
          <a:bodyPr/>
          <a:lstStyle/>
          <a:p>
            <a:fld id="{8916C5B3-9703-47D5-BCC1-9291D4009C87}" type="slidenum">
              <a:rPr lang="en-IN" smtClean="0"/>
              <a:t>31</a:t>
            </a:fld>
            <a:endParaRPr lang="en-IN"/>
          </a:p>
        </p:txBody>
      </p:sp>
    </p:spTree>
    <p:extLst>
      <p:ext uri="{BB962C8B-B14F-4D97-AF65-F5344CB8AC3E}">
        <p14:creationId xmlns:p14="http://schemas.microsoft.com/office/powerpoint/2010/main" val="453044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N" sz="2200" dirty="0"/>
              <a:t>Preparation of Sample for Organic Fertilizers </a:t>
            </a:r>
            <a:r>
              <a:rPr lang="en-IN" sz="2400" b="0" dirty="0"/>
              <a:t>[Clause 4.1 of </a:t>
            </a:r>
            <a:r>
              <a:rPr lang="en-US" sz="2400" b="0" dirty="0"/>
              <a:t>IS 6092 (Part 5): 1985</a:t>
            </a:r>
            <a:r>
              <a:rPr lang="en-IN" sz="2400" b="0" dirty="0"/>
              <a:t>]</a:t>
            </a:r>
            <a:endParaRPr lang="en-IN" sz="2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2200" dirty="0"/>
              <a:t>Preparation of Sample for Inorganic Fertilizers </a:t>
            </a:r>
            <a:r>
              <a:rPr lang="en-IN" sz="2000" b="0" dirty="0"/>
              <a:t>[Clause 4.2 of </a:t>
            </a:r>
            <a:r>
              <a:rPr lang="en-US" sz="2000" b="0" dirty="0"/>
              <a:t>IS 6092 (Part 5): 1985</a:t>
            </a:r>
            <a:r>
              <a:rPr lang="en-IN" sz="2000" b="0" dirty="0"/>
              <a:t>]</a:t>
            </a:r>
            <a:endParaRPr lang="en-IN" sz="2200" dirty="0"/>
          </a:p>
          <a:p>
            <a:pPr lvl="0"/>
            <a:r>
              <a:rPr lang="en-IN" sz="2200" dirty="0"/>
              <a:t>Determination of Calcium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IN" sz="1700" dirty="0"/>
              <a:t>Titrimetric method </a:t>
            </a:r>
            <a:r>
              <a:rPr lang="en-IN" sz="1800" b="0" dirty="0"/>
              <a:t>[Clause 5.1 of </a:t>
            </a:r>
            <a:r>
              <a:rPr lang="en-US" sz="1800" b="0" dirty="0"/>
              <a:t>IS 6092 (Part 5): 1985</a:t>
            </a:r>
            <a:r>
              <a:rPr lang="en-IN" sz="1800" b="0" dirty="0"/>
              <a:t>]</a:t>
            </a:r>
            <a:endParaRPr lang="en-IN" sz="1700" dirty="0"/>
          </a:p>
          <a:p>
            <a:pPr lvl="1"/>
            <a:r>
              <a:rPr lang="en-IN" sz="1700" dirty="0"/>
              <a:t>Atomic Absorption Spectrophotometric method </a:t>
            </a:r>
            <a:r>
              <a:rPr lang="en-IN" sz="1600" b="0" dirty="0"/>
              <a:t>[Clause 7 of </a:t>
            </a:r>
            <a:r>
              <a:rPr lang="en-US" sz="1600" b="0" dirty="0"/>
              <a:t>IS 6092 (Part 5): 1985</a:t>
            </a:r>
            <a:r>
              <a:rPr lang="en-IN" sz="1600" b="0" dirty="0"/>
              <a:t>]</a:t>
            </a:r>
            <a:endParaRPr lang="en-IN" sz="1700" dirty="0"/>
          </a:p>
          <a:p>
            <a:pPr lvl="0"/>
            <a:r>
              <a:rPr lang="en-IN" sz="2200" dirty="0"/>
              <a:t>Determination of Magnesium</a:t>
            </a:r>
          </a:p>
          <a:p>
            <a:pPr lvl="1"/>
            <a:r>
              <a:rPr lang="en-IN" sz="1700" dirty="0"/>
              <a:t>EDTA Titrimetric method </a:t>
            </a:r>
            <a:r>
              <a:rPr lang="en-IN" sz="1600" b="0" dirty="0"/>
              <a:t>[Clause 5.2.4 of </a:t>
            </a:r>
            <a:r>
              <a:rPr lang="en-US" sz="1600" b="0" dirty="0"/>
              <a:t>IS 6092 (Part 5): 1985</a:t>
            </a:r>
            <a:r>
              <a:rPr lang="en-IN" sz="1600" b="0" dirty="0"/>
              <a:t>]</a:t>
            </a:r>
            <a:endParaRPr lang="en-IN" sz="1700" dirty="0"/>
          </a:p>
          <a:p>
            <a:pPr lvl="1"/>
            <a:r>
              <a:rPr lang="en-IN" sz="1700" dirty="0"/>
              <a:t>Spectrophotometric method </a:t>
            </a:r>
            <a:r>
              <a:rPr lang="en-IN" sz="1600" b="0" dirty="0"/>
              <a:t>[Clause 5.2.1 of </a:t>
            </a:r>
            <a:r>
              <a:rPr lang="en-US" sz="1600" b="0" dirty="0"/>
              <a:t>IS 6092 (Part 5): 1985</a:t>
            </a:r>
            <a:r>
              <a:rPr lang="en-IN" sz="1600" b="0" dirty="0"/>
              <a:t>]</a:t>
            </a:r>
            <a:endParaRPr lang="en-IN" sz="1700" dirty="0"/>
          </a:p>
          <a:p>
            <a:pPr lvl="1"/>
            <a:r>
              <a:rPr lang="en-IN" sz="1700" dirty="0"/>
              <a:t>Atomic Absorption Spectrophotometric method </a:t>
            </a:r>
            <a:r>
              <a:rPr lang="en-IN" sz="1600" b="0" dirty="0"/>
              <a:t>[Clause 7 of </a:t>
            </a:r>
            <a:r>
              <a:rPr lang="en-US" sz="1600" b="0" dirty="0"/>
              <a:t>IS 6092 (Part 5): 1985</a:t>
            </a:r>
            <a:r>
              <a:rPr lang="en-IN" sz="1600" b="0" dirty="0"/>
              <a:t>]</a:t>
            </a:r>
            <a:endParaRPr lang="en-IN" sz="1700" dirty="0"/>
          </a:p>
          <a:p>
            <a:pPr lvl="0"/>
            <a:r>
              <a:rPr lang="en-IN" sz="2200" dirty="0"/>
              <a:t>Determination of Sulphur</a:t>
            </a:r>
          </a:p>
          <a:p>
            <a:pPr lvl="1"/>
            <a:r>
              <a:rPr lang="en-IN" sz="1700" dirty="0"/>
              <a:t>Barium Chloride Method </a:t>
            </a:r>
            <a:r>
              <a:rPr lang="en-IN" sz="1600" b="0" dirty="0"/>
              <a:t>[Clause 5.3.1 of </a:t>
            </a:r>
            <a:r>
              <a:rPr lang="en-US" sz="1600" b="0" dirty="0"/>
              <a:t>IS 6092 (Part 5): 1985</a:t>
            </a:r>
            <a:r>
              <a:rPr lang="en-IN" sz="1600" b="0" dirty="0"/>
              <a:t>]</a:t>
            </a:r>
            <a:endParaRPr lang="en-IN" sz="17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IN" sz="1600" dirty="0"/>
              <a:t>Free Sulphur Method </a:t>
            </a:r>
            <a:r>
              <a:rPr lang="en-IN" sz="1600" b="0" dirty="0"/>
              <a:t>[Clause 5.3.2 of </a:t>
            </a:r>
            <a:r>
              <a:rPr lang="en-US" sz="1600" b="0" dirty="0"/>
              <a:t>IS 6092 (Part 5): 1985</a:t>
            </a:r>
            <a:r>
              <a:rPr lang="en-IN" sz="1600" b="0" dirty="0"/>
              <a:t>]</a:t>
            </a:r>
          </a:p>
          <a:p>
            <a:pPr lvl="1"/>
            <a:r>
              <a:rPr lang="en-IN" sz="1700" dirty="0"/>
              <a:t>Turbidity Method </a:t>
            </a:r>
            <a:r>
              <a:rPr lang="en-IN" sz="1600" b="0" dirty="0"/>
              <a:t>[Clause 5.3.3 of </a:t>
            </a:r>
            <a:r>
              <a:rPr lang="en-US" sz="1600" b="0" dirty="0"/>
              <a:t>IS 6092 (Part 5): 1985</a:t>
            </a:r>
            <a:r>
              <a:rPr lang="en-IN" sz="1600" b="0" dirty="0"/>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IN" sz="1700" dirty="0"/>
          </a:p>
          <a:p>
            <a:pPr lvl="1"/>
            <a:endParaRPr lang="en-IN" sz="1700" dirty="0"/>
          </a:p>
          <a:p>
            <a:endParaRPr lang="en-IN" dirty="0"/>
          </a:p>
        </p:txBody>
      </p:sp>
      <p:sp>
        <p:nvSpPr>
          <p:cNvPr id="4" name="Slide Number Placeholder 3"/>
          <p:cNvSpPr>
            <a:spLocks noGrp="1"/>
          </p:cNvSpPr>
          <p:nvPr>
            <p:ph type="sldNum" sz="quarter" idx="5"/>
          </p:nvPr>
        </p:nvSpPr>
        <p:spPr/>
        <p:txBody>
          <a:bodyPr/>
          <a:lstStyle/>
          <a:p>
            <a:fld id="{8916C5B3-9703-47D5-BCC1-9291D4009C87}" type="slidenum">
              <a:rPr lang="en-IN" smtClean="0"/>
              <a:t>32</a:t>
            </a:fld>
            <a:endParaRPr lang="en-IN"/>
          </a:p>
        </p:txBody>
      </p:sp>
    </p:spTree>
    <p:extLst>
      <p:ext uri="{BB962C8B-B14F-4D97-AF65-F5344CB8AC3E}">
        <p14:creationId xmlns:p14="http://schemas.microsoft.com/office/powerpoint/2010/main" val="3519875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Determination of Boron</a:t>
            </a:r>
          </a:p>
          <a:p>
            <a:pPr lvl="1"/>
            <a:r>
              <a:rPr lang="en-IN" dirty="0"/>
              <a:t>Spectrophotometric Method </a:t>
            </a:r>
            <a:r>
              <a:rPr lang="en-IN" sz="1200" b="0" dirty="0"/>
              <a:t>[Clause 6.1.1 of </a:t>
            </a:r>
            <a:r>
              <a:rPr lang="en-US" sz="1200" b="0" dirty="0"/>
              <a:t>IS 6092 (Part 5): 1985</a:t>
            </a:r>
            <a:r>
              <a:rPr lang="en-IN" sz="1200" b="0" dirty="0"/>
              <a:t>]</a:t>
            </a:r>
            <a:endParaRPr lang="en-IN" dirty="0"/>
          </a:p>
          <a:p>
            <a:pPr lvl="1"/>
            <a:r>
              <a:rPr lang="en-IN" dirty="0"/>
              <a:t>Curcumin Oxalic Acid Reagent Method </a:t>
            </a:r>
            <a:r>
              <a:rPr lang="en-IN" sz="1200" b="0" dirty="0"/>
              <a:t>[Clause 6.1.2 of </a:t>
            </a:r>
            <a:r>
              <a:rPr lang="en-US" sz="1200" b="0" dirty="0"/>
              <a:t>IS 6092 (Part 5): 1985</a:t>
            </a:r>
            <a:r>
              <a:rPr lang="en-IN" sz="1200" b="0" dirty="0"/>
              <a:t>]</a:t>
            </a:r>
            <a:endParaRPr lang="en-IN" dirty="0"/>
          </a:p>
          <a:p>
            <a:pPr lvl="1"/>
            <a:r>
              <a:rPr lang="en-IN" dirty="0"/>
              <a:t>Electrometric Titration Method </a:t>
            </a:r>
            <a:r>
              <a:rPr lang="en-IN" sz="1200" b="0" dirty="0"/>
              <a:t>[Clause 6.1.3 of </a:t>
            </a:r>
            <a:r>
              <a:rPr lang="en-US" sz="1200" b="0" dirty="0"/>
              <a:t>IS 6092 (Part 5): 1985</a:t>
            </a:r>
            <a:r>
              <a:rPr lang="en-IN" sz="1200" b="0" dirty="0"/>
              <a:t>]</a:t>
            </a:r>
            <a:endParaRPr lang="en-IN" dirty="0"/>
          </a:p>
          <a:p>
            <a:r>
              <a:rPr lang="en-IN" dirty="0"/>
              <a:t>Determination of Copper</a:t>
            </a:r>
          </a:p>
          <a:p>
            <a:pPr lvl="1"/>
            <a:r>
              <a:rPr lang="en-IN" dirty="0"/>
              <a:t>Spectrophotometric Method </a:t>
            </a:r>
            <a:r>
              <a:rPr lang="en-IN" sz="1200" b="0" dirty="0"/>
              <a:t>[Clause 6.2 of </a:t>
            </a:r>
            <a:r>
              <a:rPr lang="en-US" sz="1200" b="0" dirty="0"/>
              <a:t>IS 6092 (Part 5): 1985</a:t>
            </a:r>
            <a:r>
              <a:rPr lang="en-IN" sz="1200" b="0" dirty="0"/>
              <a:t>]</a:t>
            </a:r>
            <a:endParaRPr lang="en-IN" dirty="0"/>
          </a:p>
          <a:p>
            <a:pPr lvl="1"/>
            <a:r>
              <a:rPr lang="en-IN" dirty="0"/>
              <a:t>Atomic Absorption Spectrophotometric method </a:t>
            </a:r>
            <a:r>
              <a:rPr lang="en-IN" sz="1200" b="0" dirty="0"/>
              <a:t>[Clause 7 of </a:t>
            </a:r>
            <a:r>
              <a:rPr lang="en-US" sz="1200" b="0" dirty="0"/>
              <a:t>IS 6092 (Part 5): 1985</a:t>
            </a:r>
            <a:r>
              <a:rPr lang="en-IN" sz="1200" b="0" dirty="0"/>
              <a:t>]</a:t>
            </a:r>
            <a:endParaRPr lang="en-IN" dirty="0"/>
          </a:p>
          <a:p>
            <a:r>
              <a:rPr lang="en-IN" dirty="0"/>
              <a:t>Determination of Iron</a:t>
            </a:r>
          </a:p>
          <a:p>
            <a:pPr lvl="1"/>
            <a:r>
              <a:rPr lang="en-IN" dirty="0"/>
              <a:t>Titrimetric Method </a:t>
            </a:r>
            <a:r>
              <a:rPr lang="en-IN" sz="1200" b="0" dirty="0"/>
              <a:t>[Clause 6.3.1 of </a:t>
            </a:r>
            <a:r>
              <a:rPr lang="en-US" sz="1200" b="0" dirty="0"/>
              <a:t>IS 6092 (Part 5): 1985</a:t>
            </a:r>
            <a:r>
              <a:rPr lang="en-IN" sz="1200" b="0" dirty="0"/>
              <a:t>]</a:t>
            </a:r>
            <a:endParaRPr lang="en-IN" dirty="0"/>
          </a:p>
          <a:p>
            <a:pPr lvl="1"/>
            <a:r>
              <a:rPr lang="en-IN" dirty="0"/>
              <a:t>Spectrophotometric Method </a:t>
            </a:r>
            <a:r>
              <a:rPr lang="en-IN" sz="1200" b="0" dirty="0"/>
              <a:t>[Clause 6.3.2 of </a:t>
            </a:r>
            <a:r>
              <a:rPr lang="en-US" sz="1200" b="0" dirty="0"/>
              <a:t>IS 6092 (Part 5): 1985</a:t>
            </a:r>
            <a:r>
              <a:rPr lang="en-IN" sz="1200" b="0" dirty="0"/>
              <a:t>]</a:t>
            </a:r>
            <a:endParaRPr lang="en-IN" dirty="0"/>
          </a:p>
          <a:p>
            <a:pPr lvl="1"/>
            <a:r>
              <a:rPr lang="en-IN" dirty="0"/>
              <a:t>Atomic Absorption Spectrophotometric method </a:t>
            </a:r>
            <a:r>
              <a:rPr lang="en-IN" sz="1200" b="0" dirty="0"/>
              <a:t>[Clause 7 of </a:t>
            </a:r>
            <a:r>
              <a:rPr lang="en-US" sz="1200" b="0" dirty="0"/>
              <a:t>IS 6092 (Part 5): 1985</a:t>
            </a:r>
            <a:r>
              <a:rPr lang="en-IN" sz="1200" b="0" dirty="0"/>
              <a:t>]</a:t>
            </a:r>
            <a:endParaRPr lang="en-IN" dirty="0"/>
          </a:p>
        </p:txBody>
      </p:sp>
      <p:sp>
        <p:nvSpPr>
          <p:cNvPr id="4" name="Slide Number Placeholder 3"/>
          <p:cNvSpPr>
            <a:spLocks noGrp="1"/>
          </p:cNvSpPr>
          <p:nvPr>
            <p:ph type="sldNum" sz="quarter" idx="5"/>
          </p:nvPr>
        </p:nvSpPr>
        <p:spPr/>
        <p:txBody>
          <a:bodyPr/>
          <a:lstStyle/>
          <a:p>
            <a:fld id="{8916C5B3-9703-47D5-BCC1-9291D4009C87}" type="slidenum">
              <a:rPr lang="en-IN" smtClean="0"/>
              <a:t>33</a:t>
            </a:fld>
            <a:endParaRPr lang="en-IN"/>
          </a:p>
        </p:txBody>
      </p:sp>
    </p:spTree>
    <p:extLst>
      <p:ext uri="{BB962C8B-B14F-4D97-AF65-F5344CB8AC3E}">
        <p14:creationId xmlns:p14="http://schemas.microsoft.com/office/powerpoint/2010/main" val="2620034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Determination of Manganese</a:t>
            </a:r>
          </a:p>
          <a:p>
            <a:pPr lvl="1"/>
            <a:r>
              <a:rPr lang="en-IN" dirty="0"/>
              <a:t>Titrimetric method (</a:t>
            </a:r>
            <a:r>
              <a:rPr lang="en-IN" dirty="0" err="1"/>
              <a:t>Bismuthane</a:t>
            </a:r>
            <a:r>
              <a:rPr lang="en-IN" dirty="0"/>
              <a:t> method) </a:t>
            </a:r>
            <a:r>
              <a:rPr lang="en-IN" sz="1200" b="0" dirty="0"/>
              <a:t>[Clause 6.4.1 of </a:t>
            </a:r>
            <a:r>
              <a:rPr lang="en-US" sz="1200" b="0" dirty="0"/>
              <a:t>IS 6092 (Part 5): 1985</a:t>
            </a:r>
            <a:r>
              <a:rPr lang="en-IN" sz="1200" b="0" dirty="0"/>
              <a:t>]</a:t>
            </a:r>
            <a:endParaRPr lang="en-IN" dirty="0"/>
          </a:p>
          <a:p>
            <a:pPr lvl="1"/>
            <a:r>
              <a:rPr lang="en-IN" dirty="0"/>
              <a:t>Spectrophotometric method </a:t>
            </a:r>
            <a:r>
              <a:rPr lang="en-IN" sz="1200" b="0" dirty="0"/>
              <a:t>[Clause 6.4.2 of </a:t>
            </a:r>
            <a:r>
              <a:rPr lang="en-US" sz="1200" b="0" dirty="0"/>
              <a:t>IS 6092 (Part 5): 1985</a:t>
            </a:r>
            <a:r>
              <a:rPr lang="en-IN" sz="1200" b="0" dirty="0"/>
              <a:t>]</a:t>
            </a:r>
            <a:endParaRPr lang="en-IN" dirty="0"/>
          </a:p>
          <a:p>
            <a:pPr lvl="1"/>
            <a:r>
              <a:rPr lang="en-IN" dirty="0"/>
              <a:t>Atomic Absorption Spectrophotometric method </a:t>
            </a:r>
            <a:r>
              <a:rPr lang="en-IN" sz="1200" b="0" dirty="0"/>
              <a:t>[Clause 7 of </a:t>
            </a:r>
            <a:r>
              <a:rPr lang="en-US" sz="1200" b="0" dirty="0"/>
              <a:t>IS 6092 (Part 5): 1985</a:t>
            </a:r>
            <a:r>
              <a:rPr lang="en-IN" sz="1200" b="0" dirty="0"/>
              <a:t>]</a:t>
            </a:r>
            <a:endParaRPr lang="en-IN" dirty="0"/>
          </a:p>
          <a:p>
            <a:r>
              <a:rPr lang="en-IN" dirty="0"/>
              <a:t>Determination of Molybdenum</a:t>
            </a:r>
          </a:p>
          <a:p>
            <a:pPr lvl="1"/>
            <a:r>
              <a:rPr lang="en-IN" dirty="0"/>
              <a:t>Spectrophotometric method </a:t>
            </a:r>
            <a:r>
              <a:rPr lang="en-IN" sz="1200" b="0" dirty="0"/>
              <a:t>[Clause 6.5 of </a:t>
            </a:r>
            <a:r>
              <a:rPr lang="en-US" sz="1200" b="0" dirty="0"/>
              <a:t>IS 6092 (Part 5): 1985</a:t>
            </a:r>
            <a:r>
              <a:rPr lang="en-IN" sz="1200" b="0" dirty="0"/>
              <a:t>]</a:t>
            </a:r>
            <a:endParaRPr lang="en-IN" dirty="0"/>
          </a:p>
          <a:p>
            <a:pPr lvl="1"/>
            <a:r>
              <a:rPr lang="en-IN" dirty="0"/>
              <a:t>Atomic Absorption Spectrophotometric method </a:t>
            </a:r>
            <a:r>
              <a:rPr lang="en-IN" sz="1200" b="0" dirty="0"/>
              <a:t>[Clause 7 of </a:t>
            </a:r>
            <a:r>
              <a:rPr lang="en-US" sz="1200" b="0" dirty="0"/>
              <a:t>IS 6092 (Part 5): 1985</a:t>
            </a:r>
            <a:r>
              <a:rPr lang="en-IN" sz="1200" b="0" dirty="0"/>
              <a:t>]</a:t>
            </a:r>
            <a:r>
              <a:rPr lang="en-IN" dirty="0"/>
              <a:t>	</a:t>
            </a:r>
          </a:p>
          <a:p>
            <a:r>
              <a:rPr lang="en-IN" dirty="0"/>
              <a:t>Determination of Zinc</a:t>
            </a:r>
          </a:p>
          <a:p>
            <a:pPr lvl="1"/>
            <a:r>
              <a:rPr lang="en-IN" dirty="0"/>
              <a:t>EDTA Titration Method </a:t>
            </a:r>
            <a:r>
              <a:rPr lang="en-IN" sz="1200" b="0" dirty="0"/>
              <a:t>[Clause 6.6.2 of </a:t>
            </a:r>
            <a:r>
              <a:rPr lang="en-US" sz="1200" b="0" dirty="0"/>
              <a:t>IS 6092 (Part 5): 1985</a:t>
            </a:r>
            <a:r>
              <a:rPr lang="en-IN" sz="1200" b="0" dirty="0"/>
              <a:t>]</a:t>
            </a:r>
            <a:endParaRPr lang="en-IN" dirty="0"/>
          </a:p>
          <a:p>
            <a:pPr lvl="1"/>
            <a:r>
              <a:rPr lang="en-IN" dirty="0"/>
              <a:t>Atomic Absorption Spectrophotometric method </a:t>
            </a:r>
            <a:r>
              <a:rPr lang="en-IN" sz="1200" b="0" dirty="0"/>
              <a:t>[Clause 6.6.1 of </a:t>
            </a:r>
            <a:r>
              <a:rPr lang="en-US" sz="1200" b="0" dirty="0"/>
              <a:t>IS 6092 (Part 5): 1985</a:t>
            </a:r>
            <a:r>
              <a:rPr lang="en-IN" sz="1200" b="0" dirty="0"/>
              <a:t>]</a:t>
            </a:r>
            <a:endParaRPr lang="en-IN" dirty="0"/>
          </a:p>
          <a:p>
            <a:endParaRPr lang="en-IN" dirty="0"/>
          </a:p>
        </p:txBody>
      </p:sp>
      <p:sp>
        <p:nvSpPr>
          <p:cNvPr id="4" name="Slide Number Placeholder 3"/>
          <p:cNvSpPr>
            <a:spLocks noGrp="1"/>
          </p:cNvSpPr>
          <p:nvPr>
            <p:ph type="sldNum" sz="quarter" idx="5"/>
          </p:nvPr>
        </p:nvSpPr>
        <p:spPr/>
        <p:txBody>
          <a:bodyPr/>
          <a:lstStyle/>
          <a:p>
            <a:fld id="{8916C5B3-9703-47D5-BCC1-9291D4009C87}" type="slidenum">
              <a:rPr lang="en-IN" smtClean="0"/>
              <a:t>34</a:t>
            </a:fld>
            <a:endParaRPr lang="en-IN"/>
          </a:p>
        </p:txBody>
      </p:sp>
    </p:spTree>
    <p:extLst>
      <p:ext uri="{BB962C8B-B14F-4D97-AF65-F5344CB8AC3E}">
        <p14:creationId xmlns:p14="http://schemas.microsoft.com/office/powerpoint/2010/main" val="2134486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Determination of Cobalt</a:t>
            </a:r>
          </a:p>
          <a:p>
            <a:pPr lvl="1"/>
            <a:r>
              <a:rPr lang="en-IN" dirty="0"/>
              <a:t>Spectrophotometric method </a:t>
            </a:r>
            <a:r>
              <a:rPr lang="en-IN" sz="1200" b="0" dirty="0"/>
              <a:t>[Clause 6.7 of </a:t>
            </a:r>
            <a:r>
              <a:rPr lang="en-US" sz="1200" b="0" dirty="0"/>
              <a:t>IS 6092 (Part 5): 1985</a:t>
            </a:r>
            <a:r>
              <a:rPr lang="en-IN" sz="1200" b="0" dirty="0"/>
              <a:t>]</a:t>
            </a:r>
            <a:endParaRPr lang="en-IN" dirty="0"/>
          </a:p>
          <a:p>
            <a:r>
              <a:rPr lang="en-IN" dirty="0"/>
              <a:t>Determination of Chloride</a:t>
            </a:r>
          </a:p>
          <a:p>
            <a:pPr lvl="1"/>
            <a:r>
              <a:rPr lang="en-IN" dirty="0"/>
              <a:t>Titrimetric method </a:t>
            </a:r>
            <a:r>
              <a:rPr lang="en-IN" sz="1200" b="0" dirty="0"/>
              <a:t>[Clause 6.8 of </a:t>
            </a:r>
            <a:r>
              <a:rPr lang="en-US" sz="1200" b="0" dirty="0"/>
              <a:t>IS 6092 (Part 5): 1985</a:t>
            </a:r>
            <a:r>
              <a:rPr lang="en-IN" sz="1200" b="0" dirty="0"/>
              <a:t>]</a:t>
            </a:r>
            <a:endParaRPr lang="en-IN" dirty="0"/>
          </a:p>
          <a:p>
            <a:r>
              <a:rPr lang="en-IN" dirty="0"/>
              <a:t>Determination of Lead</a:t>
            </a:r>
          </a:p>
          <a:p>
            <a:pPr lvl="1"/>
            <a:r>
              <a:rPr lang="en-IN" dirty="0"/>
              <a:t>Colorimetric method </a:t>
            </a:r>
            <a:r>
              <a:rPr lang="en-IN" sz="1200" b="0" dirty="0"/>
              <a:t>[Clause 6.9.1 of </a:t>
            </a:r>
            <a:r>
              <a:rPr lang="en-US" sz="1200" b="0" dirty="0"/>
              <a:t>IS 6092 (Part 5): 1985</a:t>
            </a:r>
            <a:r>
              <a:rPr lang="en-IN" sz="1200" b="0" dirty="0"/>
              <a:t>]</a:t>
            </a:r>
            <a:endParaRPr lang="en-IN" dirty="0"/>
          </a:p>
          <a:p>
            <a:pPr lvl="1"/>
            <a:r>
              <a:rPr lang="en-IN" dirty="0"/>
              <a:t>Spectrophotometric method </a:t>
            </a:r>
            <a:r>
              <a:rPr lang="en-IN" sz="1200" b="0" dirty="0"/>
              <a:t>[Clause 6.9.2 of </a:t>
            </a:r>
            <a:r>
              <a:rPr lang="en-US" sz="1200" b="0" dirty="0"/>
              <a:t>IS 6092 (Part 5): 1985</a:t>
            </a:r>
            <a:r>
              <a:rPr lang="en-IN" sz="1200" b="0" dirty="0"/>
              <a:t>]</a:t>
            </a:r>
            <a:endParaRPr lang="en-IN" dirty="0"/>
          </a:p>
        </p:txBody>
      </p:sp>
      <p:sp>
        <p:nvSpPr>
          <p:cNvPr id="4" name="Slide Number Placeholder 3"/>
          <p:cNvSpPr>
            <a:spLocks noGrp="1"/>
          </p:cNvSpPr>
          <p:nvPr>
            <p:ph type="sldNum" sz="quarter" idx="5"/>
          </p:nvPr>
        </p:nvSpPr>
        <p:spPr/>
        <p:txBody>
          <a:bodyPr/>
          <a:lstStyle/>
          <a:p>
            <a:fld id="{8916C5B3-9703-47D5-BCC1-9291D4009C87}" type="slidenum">
              <a:rPr lang="en-IN" smtClean="0"/>
              <a:t>35</a:t>
            </a:fld>
            <a:endParaRPr lang="en-IN"/>
          </a:p>
        </p:txBody>
      </p:sp>
    </p:spTree>
    <p:extLst>
      <p:ext uri="{BB962C8B-B14F-4D97-AF65-F5344CB8AC3E}">
        <p14:creationId xmlns:p14="http://schemas.microsoft.com/office/powerpoint/2010/main" val="109292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1000"/>
              </a:spcBef>
              <a:spcAft>
                <a:spcPts val="0"/>
              </a:spcAft>
              <a:buClrTx/>
              <a:buSzTx/>
              <a:buFontTx/>
              <a:buNone/>
              <a:tabLst/>
              <a:defRPr/>
            </a:pPr>
            <a:r>
              <a:rPr lang="en-US" sz="1200" b="1" dirty="0"/>
              <a:t>Q: </a:t>
            </a:r>
            <a:r>
              <a:rPr lang="en-IN" b="1" dirty="0"/>
              <a:t>How Indian Standard defines Vermicompost ?</a:t>
            </a:r>
            <a:endParaRPr lang="en-US" sz="1200" b="1" dirty="0"/>
          </a:p>
          <a:p>
            <a:pPr marL="0" marR="0" lvl="1" indent="0" algn="l" defTabSz="914400" rtl="0" eaLnBrk="1" fontAlgn="auto" latinLnBrk="0" hangingPunct="1">
              <a:lnSpc>
                <a:spcPct val="100000"/>
              </a:lnSpc>
              <a:spcBef>
                <a:spcPts val="1000"/>
              </a:spcBef>
              <a:spcAft>
                <a:spcPts val="0"/>
              </a:spcAft>
              <a:buClrTx/>
              <a:buSzTx/>
              <a:buFontTx/>
              <a:buNone/>
              <a:tabLst/>
              <a:defRPr/>
            </a:pPr>
            <a:endParaRPr lang="en-US" sz="1200" b="1" dirty="0"/>
          </a:p>
          <a:p>
            <a:pPr marL="0" marR="0" lvl="1" indent="0" algn="l" defTabSz="914400" rtl="0" eaLnBrk="1" fontAlgn="auto" latinLnBrk="0" hangingPunct="1">
              <a:lnSpc>
                <a:spcPct val="100000"/>
              </a:lnSpc>
              <a:spcBef>
                <a:spcPts val="1000"/>
              </a:spcBef>
              <a:spcAft>
                <a:spcPts val="0"/>
              </a:spcAft>
              <a:buClrTx/>
              <a:buSzTx/>
              <a:buFontTx/>
              <a:buNone/>
              <a:tabLst/>
              <a:defRPr/>
            </a:pPr>
            <a:r>
              <a:rPr lang="en-US" sz="1200" b="1" dirty="0"/>
              <a:t>A: </a:t>
            </a:r>
            <a:r>
              <a:rPr lang="en-US" sz="1200" dirty="0"/>
              <a:t>Vermicompost is an organic manure (bio-fertilizer) produced as the </a:t>
            </a:r>
            <a:r>
              <a:rPr lang="en-US" sz="1200" dirty="0" err="1"/>
              <a:t>vermicast</a:t>
            </a:r>
            <a:r>
              <a:rPr lang="en-US" sz="1200" dirty="0"/>
              <a:t> using various worms, usually red wigglers, white worms, and other earthworms feeding on biological waste material; plant residues to create a heterogeneous mixture of decomposing vegetable or food waste, bedding materials, and </a:t>
            </a:r>
            <a:r>
              <a:rPr lang="en-US" sz="1200" dirty="0" err="1"/>
              <a:t>vermicast</a:t>
            </a:r>
            <a:r>
              <a:rPr lang="en-US" sz="1200" dirty="0"/>
              <a:t>. (Cl. 3.1 of IS </a:t>
            </a:r>
            <a:r>
              <a:rPr lang="en-IN" sz="1200" dirty="0"/>
              <a:t>16702 : 2018)</a:t>
            </a:r>
            <a:endParaRPr lang="en-IN" b="1" dirty="0"/>
          </a:p>
          <a:p>
            <a:pPr marL="0" marR="0" lvl="1" indent="0" algn="l" defTabSz="914400" rtl="0" eaLnBrk="1" fontAlgn="auto" latinLnBrk="0" hangingPunct="1">
              <a:lnSpc>
                <a:spcPct val="100000"/>
              </a:lnSpc>
              <a:spcBef>
                <a:spcPts val="1000"/>
              </a:spcBef>
              <a:spcAft>
                <a:spcPts val="0"/>
              </a:spcAft>
              <a:buClrTx/>
              <a:buSzTx/>
              <a:buFontTx/>
              <a:buNone/>
              <a:tabLst/>
              <a:defRPr/>
            </a:pPr>
            <a:endParaRPr lang="en-US" sz="1200" b="1" dirty="0"/>
          </a:p>
          <a:p>
            <a:pPr marL="0" marR="0" lvl="1" indent="0" algn="l" defTabSz="914400" rtl="0" eaLnBrk="1" fontAlgn="auto" latinLnBrk="0" hangingPunct="1">
              <a:lnSpc>
                <a:spcPct val="100000"/>
              </a:lnSpc>
              <a:spcBef>
                <a:spcPts val="1000"/>
              </a:spcBef>
              <a:spcAft>
                <a:spcPts val="0"/>
              </a:spcAft>
              <a:buClrTx/>
              <a:buSzTx/>
              <a:buFontTx/>
              <a:buNone/>
              <a:tabLst/>
              <a:defRPr/>
            </a:pPr>
            <a:r>
              <a:rPr lang="en-US" sz="1200" b="1" dirty="0"/>
              <a:t>Q: What is the significance of ‘organic manure (bio-fertilizer)’ in this definition?</a:t>
            </a:r>
          </a:p>
          <a:p>
            <a:pPr marL="228600" marR="0" lvl="1" indent="0" algn="just" defTabSz="914400" rtl="0" eaLnBrk="1" fontAlgn="auto" latinLnBrk="0" hangingPunct="1">
              <a:lnSpc>
                <a:spcPct val="100000"/>
              </a:lnSpc>
              <a:spcBef>
                <a:spcPts val="1000"/>
              </a:spcBef>
              <a:spcAft>
                <a:spcPts val="0"/>
              </a:spcAft>
              <a:buClrTx/>
              <a:buSzTx/>
              <a:buFontTx/>
              <a:buNone/>
              <a:tabLst/>
              <a:defRPr/>
            </a:pPr>
            <a:endParaRPr lang="en-US" sz="1200" b="1" dirty="0"/>
          </a:p>
          <a:p>
            <a:r>
              <a:rPr lang="en-US" sz="1200" b="1" dirty="0"/>
              <a:t>A: </a:t>
            </a:r>
            <a:r>
              <a:rPr lang="en-IN" sz="1200" kern="1200" dirty="0" err="1">
                <a:solidFill>
                  <a:schemeClr val="tx1"/>
                </a:solidFill>
                <a:effectLst/>
                <a:latin typeface="+mn-lt"/>
                <a:ea typeface="+mn-ea"/>
                <a:cs typeface="+mn-cs"/>
              </a:rPr>
              <a:t>Vermicompost</a:t>
            </a:r>
            <a:r>
              <a:rPr lang="en-IN" sz="1200" kern="1200" dirty="0">
                <a:solidFill>
                  <a:schemeClr val="tx1"/>
                </a:solidFill>
                <a:effectLst/>
                <a:latin typeface="+mn-lt"/>
                <a:ea typeface="+mn-ea"/>
                <a:cs typeface="+mn-cs"/>
              </a:rPr>
              <a:t> is considered organic manure because it is derived from natural processes involving the breakdown of organic matter by earthworms. </a:t>
            </a:r>
            <a:r>
              <a:rPr lang="en-IN" sz="1200" kern="1200" dirty="0" err="1">
                <a:solidFill>
                  <a:schemeClr val="tx1"/>
                </a:solidFill>
                <a:effectLst/>
                <a:latin typeface="+mn-lt"/>
                <a:ea typeface="+mn-ea"/>
                <a:cs typeface="+mn-cs"/>
              </a:rPr>
              <a:t>Vermicompost</a:t>
            </a:r>
            <a:r>
              <a:rPr lang="en-IN" sz="1200" kern="1200" dirty="0">
                <a:solidFill>
                  <a:schemeClr val="tx1"/>
                </a:solidFill>
                <a:effectLst/>
                <a:latin typeface="+mn-lt"/>
                <a:ea typeface="+mn-ea"/>
                <a:cs typeface="+mn-cs"/>
              </a:rPr>
              <a:t> is produced through the digestion of organic materials like food scraps, plant residues, and other biodegradable materials by earthworms. The worms break down this organic matter and process it into a nutrient-rich substance.</a:t>
            </a:r>
          </a:p>
          <a:p>
            <a:r>
              <a:rPr lang="en-IN" sz="1200" kern="1200" dirty="0" err="1">
                <a:solidFill>
                  <a:schemeClr val="tx1"/>
                </a:solidFill>
                <a:effectLst/>
                <a:latin typeface="+mn-lt"/>
                <a:ea typeface="+mn-ea"/>
                <a:cs typeface="+mn-cs"/>
              </a:rPr>
              <a:t>Vermicompost</a:t>
            </a:r>
            <a:r>
              <a:rPr lang="en-IN" sz="1200" kern="1200" dirty="0">
                <a:solidFill>
                  <a:schemeClr val="tx1"/>
                </a:solidFill>
                <a:effectLst/>
                <a:latin typeface="+mn-lt"/>
                <a:ea typeface="+mn-ea"/>
                <a:cs typeface="+mn-cs"/>
              </a:rPr>
              <a:t> is considered a </a:t>
            </a:r>
            <a:r>
              <a:rPr lang="en-IN" sz="1200" kern="1200" dirty="0" err="1">
                <a:solidFill>
                  <a:schemeClr val="tx1"/>
                </a:solidFill>
                <a:effectLst/>
                <a:latin typeface="+mn-lt"/>
                <a:ea typeface="+mn-ea"/>
                <a:cs typeface="+mn-cs"/>
              </a:rPr>
              <a:t>biofertilizer</a:t>
            </a:r>
            <a:r>
              <a:rPr lang="en-IN" sz="1200" kern="1200" dirty="0">
                <a:solidFill>
                  <a:schemeClr val="tx1"/>
                </a:solidFill>
                <a:effectLst/>
                <a:latin typeface="+mn-lt"/>
                <a:ea typeface="+mn-ea"/>
                <a:cs typeface="+mn-cs"/>
              </a:rPr>
              <a:t> because it provides a range of biological benefits to plants and soil, enhancing growth and productivity through natural processes. Here’s why it fits into the category of </a:t>
            </a:r>
            <a:r>
              <a:rPr lang="en-IN" sz="1200" kern="1200" dirty="0" err="1">
                <a:solidFill>
                  <a:schemeClr val="tx1"/>
                </a:solidFill>
                <a:effectLst/>
                <a:latin typeface="+mn-lt"/>
                <a:ea typeface="+mn-ea"/>
                <a:cs typeface="+mn-cs"/>
              </a:rPr>
              <a:t>biofertilizers</a:t>
            </a:r>
            <a:r>
              <a:rPr lang="en-IN" sz="1200" kern="1200" dirty="0">
                <a:solidFill>
                  <a:schemeClr val="tx1"/>
                </a:solidFill>
                <a:effectLst/>
                <a:latin typeface="+mn-lt"/>
                <a:ea typeface="+mn-ea"/>
                <a:cs typeface="+mn-cs"/>
              </a:rPr>
              <a:t>:</a:t>
            </a:r>
          </a:p>
          <a:p>
            <a:r>
              <a:rPr lang="en-IN" sz="1200" kern="1200" dirty="0">
                <a:solidFill>
                  <a:schemeClr val="tx1"/>
                </a:solidFill>
                <a:effectLst/>
                <a:latin typeface="+mn-lt"/>
                <a:ea typeface="+mn-ea"/>
                <a:cs typeface="+mn-cs"/>
              </a:rPr>
              <a:t>Microbial Enrichment: </a:t>
            </a:r>
            <a:r>
              <a:rPr lang="en-IN" sz="1200" kern="1200" dirty="0" err="1">
                <a:solidFill>
                  <a:schemeClr val="tx1"/>
                </a:solidFill>
                <a:effectLst/>
                <a:latin typeface="+mn-lt"/>
                <a:ea typeface="+mn-ea"/>
                <a:cs typeface="+mn-cs"/>
              </a:rPr>
              <a:t>Vermicompost</a:t>
            </a:r>
            <a:r>
              <a:rPr lang="en-IN" sz="1200" kern="1200" dirty="0">
                <a:solidFill>
                  <a:schemeClr val="tx1"/>
                </a:solidFill>
                <a:effectLst/>
                <a:latin typeface="+mn-lt"/>
                <a:ea typeface="+mn-ea"/>
                <a:cs typeface="+mn-cs"/>
              </a:rPr>
              <a:t> contains a diverse population of beneficial microorganisms, including bacteria, fungi, and </a:t>
            </a:r>
            <a:r>
              <a:rPr lang="en-IN" sz="1200" kern="1200" dirty="0" err="1">
                <a:solidFill>
                  <a:schemeClr val="tx1"/>
                </a:solidFill>
                <a:effectLst/>
                <a:latin typeface="+mn-lt"/>
                <a:ea typeface="+mn-ea"/>
                <a:cs typeface="+mn-cs"/>
              </a:rPr>
              <a:t>actinomycetes</a:t>
            </a:r>
            <a:r>
              <a:rPr lang="en-IN" sz="1200" kern="1200" dirty="0">
                <a:solidFill>
                  <a:schemeClr val="tx1"/>
                </a:solidFill>
                <a:effectLst/>
                <a:latin typeface="+mn-lt"/>
                <a:ea typeface="+mn-ea"/>
                <a:cs typeface="+mn-cs"/>
              </a:rPr>
              <a:t>. These microbes help decompose organic matter further, making nutrients more accessible to plants. They also contribute to the suppression of plant pathogens and the promotion of plant health.</a:t>
            </a:r>
          </a:p>
          <a:p>
            <a:r>
              <a:rPr lang="en-IN" sz="1200" kern="1200" dirty="0">
                <a:solidFill>
                  <a:schemeClr val="tx1"/>
                </a:solidFill>
                <a:effectLst/>
                <a:latin typeface="+mn-lt"/>
                <a:ea typeface="+mn-ea"/>
                <a:cs typeface="+mn-cs"/>
              </a:rPr>
              <a:t> </a:t>
            </a:r>
          </a:p>
          <a:p>
            <a:r>
              <a:rPr lang="en-IN" sz="1200" b="1" kern="1200" dirty="0">
                <a:solidFill>
                  <a:schemeClr val="tx1"/>
                </a:solidFill>
                <a:effectLst/>
                <a:latin typeface="+mn-lt"/>
                <a:ea typeface="+mn-ea"/>
                <a:cs typeface="+mn-cs"/>
              </a:rPr>
              <a:t>1. Nutrient Availability: </a:t>
            </a:r>
            <a:r>
              <a:rPr lang="en-IN" sz="1200" kern="1200" dirty="0">
                <a:solidFill>
                  <a:schemeClr val="tx1"/>
                </a:solidFill>
                <a:effectLst/>
                <a:latin typeface="+mn-lt"/>
                <a:ea typeface="+mn-ea"/>
                <a:cs typeface="+mn-cs"/>
              </a:rPr>
              <a:t>The microbial activity in </a:t>
            </a:r>
            <a:r>
              <a:rPr lang="en-IN" sz="1200" kern="1200" dirty="0" err="1">
                <a:solidFill>
                  <a:schemeClr val="tx1"/>
                </a:solidFill>
                <a:effectLst/>
                <a:latin typeface="+mn-lt"/>
                <a:ea typeface="+mn-ea"/>
                <a:cs typeface="+mn-cs"/>
              </a:rPr>
              <a:t>vermicompost</a:t>
            </a:r>
            <a:r>
              <a:rPr lang="en-IN" sz="1200" kern="1200" dirty="0">
                <a:solidFill>
                  <a:schemeClr val="tx1"/>
                </a:solidFill>
                <a:effectLst/>
                <a:latin typeface="+mn-lt"/>
                <a:ea typeface="+mn-ea"/>
                <a:cs typeface="+mn-cs"/>
              </a:rPr>
              <a:t> converts organic matter into readily available nutrients, such as nitrogen, phosphorus, and potassium. These nutrients are essential for plant growth and are supplied in forms that plants can easily absorb.</a:t>
            </a:r>
          </a:p>
          <a:p>
            <a:r>
              <a:rPr lang="en-IN" sz="1200" kern="1200" dirty="0">
                <a:solidFill>
                  <a:schemeClr val="tx1"/>
                </a:solidFill>
                <a:effectLst/>
                <a:latin typeface="+mn-lt"/>
                <a:ea typeface="+mn-ea"/>
                <a:cs typeface="+mn-cs"/>
              </a:rPr>
              <a:t> </a:t>
            </a:r>
          </a:p>
          <a:p>
            <a:r>
              <a:rPr lang="en-IN" sz="1200" b="1" kern="1200" dirty="0">
                <a:solidFill>
                  <a:schemeClr val="tx1"/>
                </a:solidFill>
                <a:effectLst/>
                <a:latin typeface="+mn-lt"/>
                <a:ea typeface="+mn-ea"/>
                <a:cs typeface="+mn-cs"/>
              </a:rPr>
              <a:t>2. Soil Health Improvement: </a:t>
            </a:r>
            <a:r>
              <a:rPr lang="en-IN" sz="1200" kern="1200" dirty="0">
                <a:solidFill>
                  <a:schemeClr val="tx1"/>
                </a:solidFill>
                <a:effectLst/>
                <a:latin typeface="+mn-lt"/>
                <a:ea typeface="+mn-ea"/>
                <a:cs typeface="+mn-cs"/>
              </a:rPr>
              <a:t>By adding </a:t>
            </a:r>
            <a:r>
              <a:rPr lang="en-IN" sz="1200" kern="1200" dirty="0" err="1">
                <a:solidFill>
                  <a:schemeClr val="tx1"/>
                </a:solidFill>
                <a:effectLst/>
                <a:latin typeface="+mn-lt"/>
                <a:ea typeface="+mn-ea"/>
                <a:cs typeface="+mn-cs"/>
              </a:rPr>
              <a:t>vermicompost</a:t>
            </a:r>
            <a:r>
              <a:rPr lang="en-IN" sz="1200" kern="1200" dirty="0">
                <a:solidFill>
                  <a:schemeClr val="tx1"/>
                </a:solidFill>
                <a:effectLst/>
                <a:latin typeface="+mn-lt"/>
                <a:ea typeface="+mn-ea"/>
                <a:cs typeface="+mn-cs"/>
              </a:rPr>
              <a:t> to the soil, you enhance its microbial ecosystem. This leads to improved soil structure, increased water retention, and better aeration. A healthy soil microbiome can also promote nutrient uptake and reduce the reliance on chemical fertilizers.</a:t>
            </a:r>
          </a:p>
          <a:p>
            <a:r>
              <a:rPr lang="en-IN" sz="1200" kern="1200" dirty="0">
                <a:solidFill>
                  <a:schemeClr val="tx1"/>
                </a:solidFill>
                <a:effectLst/>
                <a:latin typeface="+mn-lt"/>
                <a:ea typeface="+mn-ea"/>
                <a:cs typeface="+mn-cs"/>
              </a:rPr>
              <a:t> </a:t>
            </a:r>
          </a:p>
          <a:p>
            <a:r>
              <a:rPr lang="en-IN" sz="1200" b="1" kern="1200" dirty="0">
                <a:solidFill>
                  <a:schemeClr val="tx1"/>
                </a:solidFill>
                <a:effectLst/>
                <a:latin typeface="+mn-lt"/>
                <a:ea typeface="+mn-ea"/>
                <a:cs typeface="+mn-cs"/>
              </a:rPr>
              <a:t>3. Plant Growth Promotion: </a:t>
            </a:r>
            <a:r>
              <a:rPr lang="en-IN" sz="1200" kern="1200" dirty="0">
                <a:solidFill>
                  <a:schemeClr val="tx1"/>
                </a:solidFill>
                <a:effectLst/>
                <a:latin typeface="+mn-lt"/>
                <a:ea typeface="+mn-ea"/>
                <a:cs typeface="+mn-cs"/>
              </a:rPr>
              <a:t>The presence of growth-promoting substances, like hormones and enzymes produced by the microorganisms in </a:t>
            </a:r>
            <a:r>
              <a:rPr lang="en-IN" sz="1200" kern="1200" dirty="0" err="1">
                <a:solidFill>
                  <a:schemeClr val="tx1"/>
                </a:solidFill>
                <a:effectLst/>
                <a:latin typeface="+mn-lt"/>
                <a:ea typeface="+mn-ea"/>
                <a:cs typeface="+mn-cs"/>
              </a:rPr>
              <a:t>vermicompost</a:t>
            </a:r>
            <a:r>
              <a:rPr lang="en-IN" sz="1200" kern="1200" dirty="0">
                <a:solidFill>
                  <a:schemeClr val="tx1"/>
                </a:solidFill>
                <a:effectLst/>
                <a:latin typeface="+mn-lt"/>
                <a:ea typeface="+mn-ea"/>
                <a:cs typeface="+mn-cs"/>
              </a:rPr>
              <a:t>, can stimulate plant growth, improve root development, and enhance resistance to stress.</a:t>
            </a:r>
          </a:p>
          <a:p>
            <a:r>
              <a:rPr lang="en-IN" sz="1200" kern="1200" dirty="0">
                <a:solidFill>
                  <a:schemeClr val="tx1"/>
                </a:solidFill>
                <a:effectLst/>
                <a:latin typeface="+mn-lt"/>
                <a:ea typeface="+mn-ea"/>
                <a:cs typeface="+mn-cs"/>
              </a:rPr>
              <a:t> </a:t>
            </a:r>
          </a:p>
          <a:p>
            <a:r>
              <a:rPr lang="en-IN" sz="1200" kern="1200" dirty="0">
                <a:solidFill>
                  <a:schemeClr val="tx1"/>
                </a:solidFill>
                <a:effectLst/>
                <a:latin typeface="+mn-lt"/>
                <a:ea typeface="+mn-ea"/>
                <a:cs typeface="+mn-cs"/>
              </a:rPr>
              <a:t>In essence, </a:t>
            </a:r>
            <a:r>
              <a:rPr lang="en-IN" sz="1200" kern="1200" dirty="0" err="1">
                <a:solidFill>
                  <a:schemeClr val="tx1"/>
                </a:solidFill>
                <a:effectLst/>
                <a:latin typeface="+mn-lt"/>
                <a:ea typeface="+mn-ea"/>
                <a:cs typeface="+mn-cs"/>
              </a:rPr>
              <a:t>vermicompost</a:t>
            </a:r>
            <a:r>
              <a:rPr lang="en-IN" sz="1200" kern="1200" dirty="0">
                <a:solidFill>
                  <a:schemeClr val="tx1"/>
                </a:solidFill>
                <a:effectLst/>
                <a:latin typeface="+mn-lt"/>
                <a:ea typeface="+mn-ea"/>
                <a:cs typeface="+mn-cs"/>
              </a:rPr>
              <a:t> acts as a </a:t>
            </a:r>
            <a:r>
              <a:rPr lang="en-IN" sz="1200" kern="1200" dirty="0" err="1">
                <a:solidFill>
                  <a:schemeClr val="tx1"/>
                </a:solidFill>
                <a:effectLst/>
                <a:latin typeface="+mn-lt"/>
                <a:ea typeface="+mn-ea"/>
                <a:cs typeface="+mn-cs"/>
              </a:rPr>
              <a:t>biofertilizer</a:t>
            </a:r>
            <a:r>
              <a:rPr lang="en-IN" sz="1200" kern="1200" dirty="0">
                <a:solidFill>
                  <a:schemeClr val="tx1"/>
                </a:solidFill>
                <a:effectLst/>
                <a:latin typeface="+mn-lt"/>
                <a:ea typeface="+mn-ea"/>
                <a:cs typeface="+mn-cs"/>
              </a:rPr>
              <a:t> by boosting the natural biological processes in the soil that support plant growth, improving soil health, and fostering beneficial microbial communities. Overall, </a:t>
            </a:r>
            <a:r>
              <a:rPr lang="en-IN" sz="1200" kern="1200" dirty="0" err="1">
                <a:solidFill>
                  <a:schemeClr val="tx1"/>
                </a:solidFill>
                <a:effectLst/>
                <a:latin typeface="+mn-lt"/>
                <a:ea typeface="+mn-ea"/>
                <a:cs typeface="+mn-cs"/>
              </a:rPr>
              <a:t>vermicompost's</a:t>
            </a:r>
            <a:r>
              <a:rPr lang="en-IN" sz="1200" kern="1200" dirty="0">
                <a:solidFill>
                  <a:schemeClr val="tx1"/>
                </a:solidFill>
                <a:effectLst/>
                <a:latin typeface="+mn-lt"/>
                <a:ea typeface="+mn-ea"/>
                <a:cs typeface="+mn-cs"/>
              </a:rPr>
              <a:t> origin, nutrient profile, and positive impact on soil health are why it's classified as an organic manure.</a:t>
            </a:r>
          </a:p>
          <a:p>
            <a:pPr marL="228600" marR="0" lvl="1" indent="0" algn="just" defTabSz="914400" rtl="0" eaLnBrk="1" fontAlgn="auto" latinLnBrk="0" hangingPunct="1">
              <a:lnSpc>
                <a:spcPct val="100000"/>
              </a:lnSpc>
              <a:spcBef>
                <a:spcPts val="1000"/>
              </a:spcBef>
              <a:spcAft>
                <a:spcPts val="0"/>
              </a:spcAft>
              <a:buClrTx/>
              <a:buSzTx/>
              <a:buFontTx/>
              <a:buNone/>
              <a:tabLst/>
              <a:defRPr/>
            </a:pPr>
            <a:endParaRPr lang="en-US" sz="1200" b="1" dirty="0"/>
          </a:p>
          <a:p>
            <a:pPr marL="228600" marR="0" lvl="1" indent="0" algn="just" defTabSz="914400" rtl="0" eaLnBrk="1" fontAlgn="auto" latinLnBrk="0" hangingPunct="1">
              <a:lnSpc>
                <a:spcPct val="100000"/>
              </a:lnSpc>
              <a:spcBef>
                <a:spcPts val="1000"/>
              </a:spcBef>
              <a:spcAft>
                <a:spcPts val="0"/>
              </a:spcAft>
              <a:buClrTx/>
              <a:buSzTx/>
              <a:buFontTx/>
              <a:buNone/>
              <a:tabLst/>
              <a:defRPr/>
            </a:pPr>
            <a:endParaRPr lang="en-US" sz="1200" b="1" dirty="0"/>
          </a:p>
          <a:p>
            <a:pPr marL="0" marR="0" lvl="1" indent="0" algn="just" defTabSz="914400" rtl="0" eaLnBrk="1" fontAlgn="auto" latinLnBrk="0" hangingPunct="1">
              <a:lnSpc>
                <a:spcPct val="100000"/>
              </a:lnSpc>
              <a:spcBef>
                <a:spcPts val="1000"/>
              </a:spcBef>
              <a:spcAft>
                <a:spcPts val="0"/>
              </a:spcAft>
              <a:buClrTx/>
              <a:buSzTx/>
              <a:buFontTx/>
              <a:buNone/>
              <a:tabLst/>
              <a:defRPr/>
            </a:pPr>
            <a:r>
              <a:rPr lang="en-US" sz="1200" b="1" dirty="0"/>
              <a:t>Q: What is the significance of ‘</a:t>
            </a:r>
            <a:r>
              <a:rPr lang="en-US" sz="1200" b="1" dirty="0" err="1"/>
              <a:t>vermicast</a:t>
            </a:r>
            <a:r>
              <a:rPr lang="en-US" sz="1200" b="1" dirty="0"/>
              <a:t>’ in this definition?</a:t>
            </a:r>
          </a:p>
          <a:p>
            <a:pPr marL="0" marR="0" lvl="1" indent="0" algn="just" defTabSz="914400" rtl="0" eaLnBrk="1" fontAlgn="auto" latinLnBrk="0" hangingPunct="1">
              <a:lnSpc>
                <a:spcPct val="100000"/>
              </a:lnSpc>
              <a:spcBef>
                <a:spcPts val="1000"/>
              </a:spcBef>
              <a:spcAft>
                <a:spcPts val="0"/>
              </a:spcAft>
              <a:buClrTx/>
              <a:buSzTx/>
              <a:buFontTx/>
              <a:buNone/>
              <a:tabLst/>
              <a:defRPr/>
            </a:pPr>
            <a:endParaRPr lang="en-US" sz="1200" b="1" dirty="0"/>
          </a:p>
          <a:p>
            <a:r>
              <a:rPr lang="en-US" sz="1200" b="1" dirty="0"/>
              <a:t>A: </a:t>
            </a:r>
            <a:r>
              <a:rPr lang="en-US" b="1" dirty="0" err="1"/>
              <a:t>Vermicast</a:t>
            </a:r>
            <a:r>
              <a:rPr lang="en-US" dirty="0"/>
              <a:t>, also known as </a:t>
            </a:r>
            <a:r>
              <a:rPr lang="en-US" b="1" dirty="0"/>
              <a:t>earthworm castings</a:t>
            </a:r>
            <a:r>
              <a:rPr lang="en-US" dirty="0"/>
              <a:t>, is the term used for the excrement produced by earthworms as they digest organic matter. It's a crucial component of vermicomposting and is highly valued for its exceptional benefits to soil and plant health. Here’s why </a:t>
            </a:r>
            <a:r>
              <a:rPr lang="en-US" dirty="0" err="1"/>
              <a:t>vermicast</a:t>
            </a:r>
            <a:r>
              <a:rPr lang="en-US" dirty="0"/>
              <a:t> is so significant:</a:t>
            </a:r>
          </a:p>
          <a:p>
            <a:endParaRPr lang="en-US" b="1" dirty="0"/>
          </a:p>
          <a:p>
            <a:r>
              <a:rPr lang="en-US" b="1" dirty="0"/>
              <a:t>1. High Nutrient Content</a:t>
            </a:r>
          </a:p>
          <a:p>
            <a:endParaRPr lang="en-US" b="1" dirty="0"/>
          </a:p>
          <a:p>
            <a:r>
              <a:rPr lang="en-US" b="1" dirty="0"/>
              <a:t>Rich in Nutrients</a:t>
            </a:r>
            <a:r>
              <a:rPr lang="en-US" dirty="0"/>
              <a:t>: </a:t>
            </a:r>
            <a:r>
              <a:rPr lang="en-US" dirty="0" err="1"/>
              <a:t>Vermicast</a:t>
            </a:r>
            <a:r>
              <a:rPr lang="en-US" dirty="0"/>
              <a:t> is packed with essential nutrients like nitrogen, phosphorus, potassium, calcium, magnesium, and micronutrients in forms that are readily available to plants.</a:t>
            </a:r>
          </a:p>
          <a:p>
            <a:endParaRPr lang="en-US" b="1" dirty="0"/>
          </a:p>
          <a:p>
            <a:r>
              <a:rPr lang="en-US" b="1" dirty="0"/>
              <a:t>Balanced Nutrients</a:t>
            </a:r>
            <a:r>
              <a:rPr lang="en-US" dirty="0"/>
              <a:t>: The nutrient content in </a:t>
            </a:r>
            <a:r>
              <a:rPr lang="en-US" dirty="0" err="1"/>
              <a:t>vermicast</a:t>
            </a:r>
            <a:r>
              <a:rPr lang="en-US" dirty="0"/>
              <a:t> is often well-balanced, supporting various stages of plant growth.</a:t>
            </a:r>
          </a:p>
          <a:p>
            <a:endParaRPr lang="en-US" b="1" dirty="0"/>
          </a:p>
          <a:p>
            <a:r>
              <a:rPr lang="en-US" b="1" dirty="0"/>
              <a:t>2. Improved Soil Structure</a:t>
            </a:r>
          </a:p>
          <a:p>
            <a:endParaRPr lang="en-US" b="1" dirty="0"/>
          </a:p>
          <a:p>
            <a:r>
              <a:rPr lang="en-US" b="1" dirty="0"/>
              <a:t>Enhanced Soil Aeration</a:t>
            </a:r>
            <a:r>
              <a:rPr lang="en-US" dirty="0"/>
              <a:t>: </a:t>
            </a:r>
            <a:r>
              <a:rPr lang="en-US" dirty="0" err="1"/>
              <a:t>Vermicast</a:t>
            </a:r>
            <a:r>
              <a:rPr lang="en-US" dirty="0"/>
              <a:t> improves soil structure, making it more porous and improving aeration. This helps roots grow more effectively.</a:t>
            </a:r>
          </a:p>
          <a:p>
            <a:endParaRPr lang="en-US" b="1" dirty="0"/>
          </a:p>
          <a:p>
            <a:r>
              <a:rPr lang="en-US" b="1" dirty="0"/>
              <a:t>Water Retention</a:t>
            </a:r>
            <a:r>
              <a:rPr lang="en-US" dirty="0"/>
              <a:t>: It increases the soil's ability to retain moisture, reducing the need for frequent watering and helping plants survive dry periods.</a:t>
            </a:r>
          </a:p>
          <a:p>
            <a:endParaRPr lang="en-US" b="1" dirty="0"/>
          </a:p>
          <a:p>
            <a:r>
              <a:rPr lang="en-US" b="1" dirty="0"/>
              <a:t>3. Beneficial Microorganisms</a:t>
            </a:r>
          </a:p>
          <a:p>
            <a:endParaRPr lang="en-US" b="1" dirty="0"/>
          </a:p>
          <a:p>
            <a:r>
              <a:rPr lang="en-US" b="1" dirty="0"/>
              <a:t>Microbial Activity</a:t>
            </a:r>
            <a:r>
              <a:rPr lang="en-US" dirty="0"/>
              <a:t>: </a:t>
            </a:r>
            <a:r>
              <a:rPr lang="en-US" dirty="0" err="1"/>
              <a:t>Vermicast</a:t>
            </a:r>
            <a:r>
              <a:rPr lang="en-US" dirty="0"/>
              <a:t> contains a rich diversity of beneficial microorganisms, such as bacteria, fungi, and protozoa, which help break down organic matter further and suppress harmful pathogens.</a:t>
            </a:r>
          </a:p>
          <a:p>
            <a:endParaRPr lang="en-US" b="1" dirty="0"/>
          </a:p>
          <a:p>
            <a:r>
              <a:rPr lang="en-US" b="1" dirty="0"/>
              <a:t>Disease Suppression</a:t>
            </a:r>
            <a:r>
              <a:rPr lang="en-US" dirty="0"/>
              <a:t>: Some of these microorganisms can suppress soil-borne diseases and pests, reducing the need for chemical treatments.</a:t>
            </a:r>
          </a:p>
          <a:p>
            <a:endParaRPr lang="en-US" b="1" dirty="0"/>
          </a:p>
          <a:p>
            <a:r>
              <a:rPr lang="en-US" b="1" dirty="0"/>
              <a:t>4. Natural Fertilizer</a:t>
            </a:r>
          </a:p>
          <a:p>
            <a:endParaRPr lang="en-US" b="1" dirty="0"/>
          </a:p>
          <a:p>
            <a:r>
              <a:rPr lang="en-US" b="1" dirty="0"/>
              <a:t>Slow Release</a:t>
            </a:r>
            <a:r>
              <a:rPr lang="en-US" dirty="0"/>
              <a:t>: Nutrients in </a:t>
            </a:r>
            <a:r>
              <a:rPr lang="en-US" dirty="0" err="1"/>
              <a:t>vermicast</a:t>
            </a:r>
            <a:r>
              <a:rPr lang="en-US" dirty="0"/>
              <a:t> are released slowly, providing a steady supply of nourishment to plants over time.</a:t>
            </a:r>
          </a:p>
          <a:p>
            <a:endParaRPr lang="en-US" b="1" dirty="0"/>
          </a:p>
          <a:p>
            <a:r>
              <a:rPr lang="en-US" b="1" dirty="0"/>
              <a:t>Organic Matter</a:t>
            </a:r>
            <a:r>
              <a:rPr lang="en-US" dirty="0"/>
              <a:t>: As an organic input, </a:t>
            </a:r>
            <a:r>
              <a:rPr lang="en-US" dirty="0" err="1"/>
              <a:t>vermicast</a:t>
            </a:r>
            <a:r>
              <a:rPr lang="en-US" dirty="0"/>
              <a:t> adds organic matter to the soil, which supports a healthy ecosystem.</a:t>
            </a:r>
          </a:p>
          <a:p>
            <a:endParaRPr lang="en-US" b="1" dirty="0"/>
          </a:p>
          <a:p>
            <a:r>
              <a:rPr lang="en-US" b="1" dirty="0"/>
              <a:t>5. Environmental Benefits</a:t>
            </a:r>
          </a:p>
          <a:p>
            <a:endParaRPr lang="en-US" b="1" dirty="0"/>
          </a:p>
          <a:p>
            <a:r>
              <a:rPr lang="en-US" b="1" dirty="0"/>
              <a:t>Waste Recycling</a:t>
            </a:r>
            <a:r>
              <a:rPr lang="en-US" dirty="0"/>
              <a:t>: </a:t>
            </a:r>
            <a:r>
              <a:rPr lang="en-US" dirty="0" err="1"/>
              <a:t>Vermicast</a:t>
            </a:r>
            <a:r>
              <a:rPr lang="en-US" dirty="0"/>
              <a:t> is produced from recycled organic waste, helping to reduce landfill use and environmental pollution.</a:t>
            </a:r>
          </a:p>
          <a:p>
            <a:endParaRPr lang="en-US" b="1" dirty="0"/>
          </a:p>
          <a:p>
            <a:r>
              <a:rPr lang="en-US" b="1" dirty="0"/>
              <a:t>Eco-Friendly</a:t>
            </a:r>
            <a:r>
              <a:rPr lang="en-US" dirty="0"/>
              <a:t>: It’s a sustainable and environmentally friendly alternative to chemical fertilizers.</a:t>
            </a:r>
          </a:p>
          <a:p>
            <a:endParaRPr lang="en-US" b="1" dirty="0"/>
          </a:p>
          <a:p>
            <a:r>
              <a:rPr lang="en-US" b="1" dirty="0"/>
              <a:t>6. Growth Promotion</a:t>
            </a:r>
          </a:p>
          <a:p>
            <a:endParaRPr lang="en-US" b="1" dirty="0"/>
          </a:p>
          <a:p>
            <a:r>
              <a:rPr lang="en-US" b="1" dirty="0"/>
              <a:t>Plant Health</a:t>
            </a:r>
            <a:r>
              <a:rPr lang="en-US" dirty="0"/>
              <a:t>: </a:t>
            </a:r>
            <a:r>
              <a:rPr lang="en-US" dirty="0" err="1"/>
              <a:t>Vermicast</a:t>
            </a:r>
            <a:r>
              <a:rPr lang="en-US" dirty="0"/>
              <a:t> can stimulate plant growth by providing essential nutrients and growth-promoting substances.</a:t>
            </a:r>
          </a:p>
          <a:p>
            <a:endParaRPr lang="en-US" b="1" dirty="0"/>
          </a:p>
          <a:p>
            <a:r>
              <a:rPr lang="en-US" b="1" dirty="0"/>
              <a:t>Root Development</a:t>
            </a:r>
            <a:r>
              <a:rPr lang="en-US" dirty="0"/>
              <a:t>: It enhances root growth and overall plant vigor.</a:t>
            </a:r>
          </a:p>
          <a:p>
            <a:endParaRPr lang="en-US" dirty="0"/>
          </a:p>
          <a:p>
            <a:r>
              <a:rPr lang="en-US" dirty="0"/>
              <a:t>In summary, </a:t>
            </a:r>
            <a:r>
              <a:rPr lang="en-US" dirty="0" err="1"/>
              <a:t>vermicast</a:t>
            </a:r>
            <a:r>
              <a:rPr lang="en-US" dirty="0"/>
              <a:t> is a potent and natural soil conditioner and fertilizer, offering a range of benefits that make it an excellent addition to gardens and agricultural soils. Its ability to enrich the soil, support beneficial microorganisms, and provide a steady supply of nutrients makes it a highly valued resource in sustainable agriculture and gardening</a:t>
            </a:r>
          </a:p>
          <a:p>
            <a:pPr marL="0" marR="0" lvl="1" indent="0" algn="just" defTabSz="914400" rtl="0" eaLnBrk="1" fontAlgn="auto" latinLnBrk="0" hangingPunct="1">
              <a:lnSpc>
                <a:spcPct val="100000"/>
              </a:lnSpc>
              <a:spcBef>
                <a:spcPts val="1000"/>
              </a:spcBef>
              <a:spcAft>
                <a:spcPts val="0"/>
              </a:spcAft>
              <a:buClrTx/>
              <a:buSzTx/>
              <a:buFontTx/>
              <a:buNone/>
              <a:tabLst/>
              <a:defRPr/>
            </a:pPr>
            <a:endParaRPr lang="en-US" sz="1200" b="1" dirty="0"/>
          </a:p>
          <a:p>
            <a:pPr marL="0" marR="0" lvl="1" indent="0" algn="just" defTabSz="914400" rtl="0" eaLnBrk="1" fontAlgn="auto" latinLnBrk="0" hangingPunct="1">
              <a:lnSpc>
                <a:spcPct val="100000"/>
              </a:lnSpc>
              <a:spcBef>
                <a:spcPts val="1000"/>
              </a:spcBef>
              <a:spcAft>
                <a:spcPts val="0"/>
              </a:spcAft>
              <a:buClrTx/>
              <a:buSzTx/>
              <a:buFontTx/>
              <a:buNone/>
              <a:tabLst/>
              <a:defRPr/>
            </a:pPr>
            <a:r>
              <a:rPr lang="en-US" sz="1200" b="1" dirty="0"/>
              <a:t>Q: What is the significance of ‘heterogeneous mixture’ in this definition?</a:t>
            </a:r>
          </a:p>
          <a:p>
            <a:pPr marL="0" marR="0" lvl="1" indent="0" algn="just" defTabSz="914400" rtl="0" eaLnBrk="1" fontAlgn="auto" latinLnBrk="0" hangingPunct="1">
              <a:lnSpc>
                <a:spcPct val="100000"/>
              </a:lnSpc>
              <a:spcBef>
                <a:spcPts val="1000"/>
              </a:spcBef>
              <a:spcAft>
                <a:spcPts val="0"/>
              </a:spcAft>
              <a:buClrTx/>
              <a:buSzTx/>
              <a:buFontTx/>
              <a:buNone/>
              <a:tabLst/>
              <a:defRPr/>
            </a:pPr>
            <a:endParaRPr lang="en-US" sz="1200" b="1" dirty="0"/>
          </a:p>
          <a:p>
            <a:r>
              <a:rPr lang="en-US" sz="1200" b="1" dirty="0"/>
              <a:t>A: </a:t>
            </a:r>
            <a:r>
              <a:rPr lang="en-US" dirty="0"/>
              <a:t>In compost, the term "heterogeneous mixture" refers to the fact that compost is made up of various types of organic materials that do not have a uniform composition. Here’s how compost exemplifies a heterogeneous mixture:</a:t>
            </a:r>
          </a:p>
          <a:p>
            <a:endParaRPr lang="en-US" b="1" dirty="0"/>
          </a:p>
          <a:p>
            <a:r>
              <a:rPr lang="en-US" b="1" dirty="0"/>
              <a:t>1. Characteristics of Heterogeneity in Compost:</a:t>
            </a:r>
          </a:p>
          <a:p>
            <a:endParaRPr lang="en-US" b="1" dirty="0"/>
          </a:p>
          <a:p>
            <a:r>
              <a:rPr lang="en-US" b="1" dirty="0"/>
              <a:t>Diverse Ingredients</a:t>
            </a:r>
            <a:r>
              <a:rPr lang="en-US" dirty="0"/>
              <a:t>: Compost consists of a variety of organic materials such as kitchen scraps (e.g., vegetable peels, fruit waste), yard waste (e.g., grass clippings, leaves, small branches), and other organic matter (e.g., coffee grounds, eggshells). Each of these components has a different texture, color, and composition.</a:t>
            </a:r>
          </a:p>
          <a:p>
            <a:endParaRPr lang="en-US" b="1" dirty="0"/>
          </a:p>
          <a:p>
            <a:r>
              <a:rPr lang="en-US" b="1" dirty="0"/>
              <a:t>Variable Decomposition Rates</a:t>
            </a:r>
            <a:r>
              <a:rPr lang="en-US" dirty="0"/>
              <a:t>: The different materials decompose at different rates. For instance, soft fruit peels break down more quickly than tough, woody branches. This variability means that the compost pile contains materials at various stages of decomposition.</a:t>
            </a:r>
          </a:p>
          <a:p>
            <a:endParaRPr lang="en-US" b="1" dirty="0"/>
          </a:p>
          <a:p>
            <a:r>
              <a:rPr lang="en-US" b="1" dirty="0"/>
              <a:t>Visible Differences</a:t>
            </a:r>
            <a:r>
              <a:rPr lang="en-US" dirty="0"/>
              <a:t>: Even after partial decomposition, you can often still distinguish between different types of organic matter in compost. For example, you might see pieces of banana peels, coffee grounds, and shredded paper all mixed together.</a:t>
            </a:r>
          </a:p>
          <a:p>
            <a:endParaRPr lang="en-US" b="1" dirty="0"/>
          </a:p>
          <a:p>
            <a:r>
              <a:rPr lang="en-US" b="1" dirty="0"/>
              <a:t>Inconsistent Distribution</a:t>
            </a:r>
            <a:r>
              <a:rPr lang="en-US" dirty="0"/>
              <a:t>: The distribution of different materials is not uniform throughout the compost pile. Some areas might have more of one type of material than another.</a:t>
            </a:r>
          </a:p>
          <a:p>
            <a:endParaRPr lang="en-US" b="1" dirty="0"/>
          </a:p>
          <a:p>
            <a:r>
              <a:rPr lang="en-US" b="1" dirty="0"/>
              <a:t>2. Managing Heterogeneity:</a:t>
            </a:r>
          </a:p>
          <a:p>
            <a:endParaRPr lang="en-US" b="1" dirty="0"/>
          </a:p>
          <a:p>
            <a:r>
              <a:rPr lang="en-US" b="1" dirty="0"/>
              <a:t>Turning the Pile</a:t>
            </a:r>
            <a:r>
              <a:rPr lang="en-US" dirty="0"/>
              <a:t>: Regularly turning the compost helps mix the materials, facilitating more even decomposition and reducing the impact of the heterogeneity.</a:t>
            </a:r>
          </a:p>
          <a:p>
            <a:endParaRPr lang="en-US" b="1" dirty="0"/>
          </a:p>
          <a:p>
            <a:r>
              <a:rPr lang="en-US" b="1" dirty="0"/>
              <a:t>Layering</a:t>
            </a:r>
            <a:r>
              <a:rPr lang="en-US" dirty="0"/>
              <a:t>: Adding layers of green and brown materials helps balance the compost and encourages efficient decomposition.</a:t>
            </a:r>
          </a:p>
          <a:p>
            <a:endParaRPr lang="en-US" b="1" dirty="0"/>
          </a:p>
          <a:p>
            <a:r>
              <a:rPr lang="en-US" b="1" dirty="0"/>
              <a:t>Sifting</a:t>
            </a:r>
            <a:r>
              <a:rPr lang="en-US" dirty="0"/>
              <a:t>: Before using compost, it can be sifted to remove any larger, undecomposed particles, leaving behind a more uniform product.</a:t>
            </a:r>
          </a:p>
          <a:p>
            <a:endParaRPr lang="en-US" dirty="0"/>
          </a:p>
          <a:p>
            <a:r>
              <a:rPr lang="en-US" dirty="0"/>
              <a:t>In summary, compost is a prime example of a heterogeneous mixture because it contains various organic materials that are not uniformly distributed or decomposed. Proper management practices help in transforming this heterogeneous mixture into a nutrient-rich, homogeneous compost product suitable for enriching soil.</a:t>
            </a:r>
          </a:p>
          <a:p>
            <a:pPr marL="0" marR="0" lvl="1" indent="0" algn="just" defTabSz="914400" rtl="0" eaLnBrk="1" fontAlgn="auto" latinLnBrk="0" hangingPunct="1">
              <a:lnSpc>
                <a:spcPct val="100000"/>
              </a:lnSpc>
              <a:spcBef>
                <a:spcPts val="1000"/>
              </a:spcBef>
              <a:spcAft>
                <a:spcPts val="0"/>
              </a:spcAft>
              <a:buClrTx/>
              <a:buSzTx/>
              <a:buFontTx/>
              <a:buNone/>
              <a:tabLst/>
              <a:defRPr/>
            </a:pPr>
            <a:endParaRPr lang="en-US" sz="1200" b="1" dirty="0"/>
          </a:p>
          <a:p>
            <a:pPr marL="0" marR="0" lvl="1" indent="0" algn="just" defTabSz="914400" rtl="0" eaLnBrk="1" fontAlgn="auto" latinLnBrk="0" hangingPunct="1">
              <a:lnSpc>
                <a:spcPct val="100000"/>
              </a:lnSpc>
              <a:spcBef>
                <a:spcPts val="1000"/>
              </a:spcBef>
              <a:spcAft>
                <a:spcPts val="0"/>
              </a:spcAft>
              <a:buClrTx/>
              <a:buSzTx/>
              <a:buFontTx/>
              <a:buNone/>
              <a:tabLst/>
              <a:defRPr/>
            </a:pPr>
            <a:r>
              <a:rPr lang="en-US" sz="1200" b="1" dirty="0"/>
              <a:t>Q: What is the significance of ‘bedding materials’ in this definition?</a:t>
            </a:r>
          </a:p>
          <a:p>
            <a:pPr marL="0" marR="0" lvl="1" indent="0" algn="just" defTabSz="914400" rtl="0" eaLnBrk="1" fontAlgn="auto" latinLnBrk="0" hangingPunct="1">
              <a:lnSpc>
                <a:spcPct val="100000"/>
              </a:lnSpc>
              <a:spcBef>
                <a:spcPts val="1000"/>
              </a:spcBef>
              <a:spcAft>
                <a:spcPts val="0"/>
              </a:spcAft>
              <a:buClrTx/>
              <a:buSzTx/>
              <a:buFontTx/>
              <a:buNone/>
              <a:tabLst/>
              <a:defRPr/>
            </a:pPr>
            <a:endParaRPr lang="en-US" sz="1200" b="1" dirty="0"/>
          </a:p>
          <a:p>
            <a:r>
              <a:rPr lang="en-US" sz="1200" b="1" dirty="0"/>
              <a:t>A: </a:t>
            </a:r>
            <a:r>
              <a:rPr lang="en-US" dirty="0"/>
              <a:t>In the context of vermicomposting, </a:t>
            </a:r>
            <a:r>
              <a:rPr lang="en-US" b="1" dirty="0"/>
              <a:t>bedding materials</a:t>
            </a:r>
            <a:r>
              <a:rPr lang="en-US" dirty="0"/>
              <a:t> play a crucial role in the composting process and are an integral part of the </a:t>
            </a:r>
            <a:r>
              <a:rPr lang="en-US" dirty="0" err="1"/>
              <a:t>vermicompost</a:t>
            </a:r>
            <a:r>
              <a:rPr lang="en-US" dirty="0"/>
              <a:t> definition. Here’s why bedding materials are significant:</a:t>
            </a:r>
          </a:p>
          <a:p>
            <a:endParaRPr lang="en-US" b="1" dirty="0"/>
          </a:p>
          <a:p>
            <a:r>
              <a:rPr lang="en-US" b="1" dirty="0"/>
              <a:t>1. Habitat for Earthworms</a:t>
            </a:r>
          </a:p>
          <a:p>
            <a:endParaRPr lang="en-US" b="1" dirty="0"/>
          </a:p>
          <a:p>
            <a:r>
              <a:rPr lang="en-US" b="1" dirty="0"/>
              <a:t>Supportive Environment</a:t>
            </a:r>
            <a:r>
              <a:rPr lang="en-US" dirty="0"/>
              <a:t>: Bedding materials provide a suitable habitat for earthworms by creating a comfortable environment that mimics their natural habitat. This includes maintaining appropriate moisture levels and ensuring good aeration.</a:t>
            </a:r>
          </a:p>
          <a:p>
            <a:endParaRPr lang="en-US" b="1" dirty="0"/>
          </a:p>
          <a:p>
            <a:r>
              <a:rPr lang="en-US" b="1" dirty="0"/>
              <a:t>Surface Area</a:t>
            </a:r>
            <a:r>
              <a:rPr lang="en-US" dirty="0"/>
              <a:t>: They increase the surface area where earthworms can work and process organic matter.</a:t>
            </a:r>
          </a:p>
          <a:p>
            <a:endParaRPr lang="en-US" b="1" dirty="0"/>
          </a:p>
          <a:p>
            <a:r>
              <a:rPr lang="en-US" b="1" dirty="0"/>
              <a:t>2. Moisture Management</a:t>
            </a:r>
          </a:p>
          <a:p>
            <a:endParaRPr lang="en-US" b="1" dirty="0"/>
          </a:p>
          <a:p>
            <a:r>
              <a:rPr lang="en-US" b="1" dirty="0"/>
              <a:t>Absorption</a:t>
            </a:r>
            <a:r>
              <a:rPr lang="en-US" dirty="0"/>
              <a:t>: Bedding materials help absorb excess moisture, preventing the compost from becoming too soggy, which can lead to unpleasant odors and poor conditions for the earthworms.</a:t>
            </a:r>
          </a:p>
          <a:p>
            <a:endParaRPr lang="en-US" b="1" dirty="0"/>
          </a:p>
          <a:p>
            <a:r>
              <a:rPr lang="en-US" b="1" dirty="0"/>
              <a:t>Retention</a:t>
            </a:r>
            <a:r>
              <a:rPr lang="en-US" dirty="0"/>
              <a:t>: They also help retain moisture, which is crucial for maintaining the proper humidity level needed for efficient composting.</a:t>
            </a:r>
          </a:p>
          <a:p>
            <a:endParaRPr lang="en-US" b="1" dirty="0"/>
          </a:p>
          <a:p>
            <a:r>
              <a:rPr lang="en-US" b="1" dirty="0"/>
              <a:t>3. Aeration</a:t>
            </a:r>
          </a:p>
          <a:p>
            <a:endParaRPr lang="en-US" b="1" dirty="0"/>
          </a:p>
          <a:p>
            <a:r>
              <a:rPr lang="en-US" b="1" dirty="0"/>
              <a:t>Prevention of Compaction</a:t>
            </a:r>
            <a:r>
              <a:rPr lang="en-US" dirty="0"/>
              <a:t>: Bedding materials help prevent the compost from becoming compacted, which improves air circulation. Good aeration is important for the health of the earthworms and the microbial activity in the compost.</a:t>
            </a:r>
          </a:p>
          <a:p>
            <a:endParaRPr lang="en-US" b="1" dirty="0"/>
          </a:p>
          <a:p>
            <a:r>
              <a:rPr lang="en-US" b="1" dirty="0"/>
              <a:t>4. Nutrient Balance</a:t>
            </a:r>
          </a:p>
          <a:p>
            <a:endParaRPr lang="en-US" b="1" dirty="0"/>
          </a:p>
          <a:p>
            <a:r>
              <a:rPr lang="en-US" b="1" dirty="0"/>
              <a:t>Carbon Source</a:t>
            </a:r>
            <a:r>
              <a:rPr lang="en-US" dirty="0"/>
              <a:t>: Bedding materials are typically high in carbon, such as shredded newspaper, cardboard, straw, or dried leaves. They balance the high-nitrogen content of food scraps and other organic waste, helping to maintain a healthy carbon-to-nitrogen ratio in the compost.</a:t>
            </a:r>
          </a:p>
          <a:p>
            <a:endParaRPr lang="en-US" b="1" dirty="0"/>
          </a:p>
          <a:p>
            <a:r>
              <a:rPr lang="en-US" b="1" dirty="0"/>
              <a:t>Nutrient Addition</a:t>
            </a:r>
            <a:r>
              <a:rPr lang="en-US" dirty="0"/>
              <a:t>: As bedding materials decompose, they contribute additional nutrients to the compost.</a:t>
            </a:r>
          </a:p>
          <a:p>
            <a:endParaRPr lang="en-US" b="1" dirty="0"/>
          </a:p>
          <a:p>
            <a:r>
              <a:rPr lang="en-US" b="1" dirty="0"/>
              <a:t>5. Microbial Diversity</a:t>
            </a:r>
          </a:p>
          <a:p>
            <a:endParaRPr lang="en-US" b="1" dirty="0"/>
          </a:p>
          <a:p>
            <a:r>
              <a:rPr lang="en-US" b="1" dirty="0"/>
              <a:t>Microbial Habitat</a:t>
            </a:r>
            <a:r>
              <a:rPr lang="en-US" dirty="0"/>
              <a:t>: Bedding materials provide a habitat for beneficial microorganisms that aid in the decomposition process. These microbes work in conjunction with earthworms to break down organic matter efficiently.</a:t>
            </a:r>
          </a:p>
          <a:p>
            <a:endParaRPr lang="en-US" b="1" dirty="0"/>
          </a:p>
          <a:p>
            <a:r>
              <a:rPr lang="en-US" b="1" dirty="0"/>
              <a:t>6. Odor Control</a:t>
            </a:r>
          </a:p>
          <a:p>
            <a:endParaRPr lang="en-US" b="1" dirty="0"/>
          </a:p>
          <a:p>
            <a:r>
              <a:rPr lang="en-US" b="1" dirty="0"/>
              <a:t>Reduction of Odors</a:t>
            </a:r>
            <a:r>
              <a:rPr lang="en-US" dirty="0"/>
              <a:t>: Properly chosen and managed bedding materials help control odors by absorbing excess moisture and balancing the carbon-nitrogen ratio. This keeps the compost pile or bin from becoming too smelly.</a:t>
            </a:r>
          </a:p>
          <a:p>
            <a:endParaRPr lang="en-US" b="1" dirty="0"/>
          </a:p>
          <a:p>
            <a:r>
              <a:rPr lang="en-US" dirty="0"/>
              <a:t>In summary, bedding materials are significant in vermicomposting because they create an optimal environment for earthworms, manage moisture, improve aeration, balance nutrient levels, support microbial activity, and control odors. They are essential for maintaining the health of the composting system and ensuring the production of high-quality </a:t>
            </a:r>
            <a:r>
              <a:rPr lang="en-US" dirty="0" err="1"/>
              <a:t>vermicompost</a:t>
            </a:r>
            <a:r>
              <a:rPr lang="en-US" dirty="0"/>
              <a:t>.</a:t>
            </a:r>
          </a:p>
          <a:p>
            <a:pPr marL="0" marR="0" lvl="1" indent="0" algn="just" defTabSz="914400" rtl="0" eaLnBrk="1" fontAlgn="auto" latinLnBrk="0" hangingPunct="1">
              <a:lnSpc>
                <a:spcPct val="100000"/>
              </a:lnSpc>
              <a:spcBef>
                <a:spcPts val="1000"/>
              </a:spcBef>
              <a:spcAft>
                <a:spcPts val="0"/>
              </a:spcAft>
              <a:buClrTx/>
              <a:buSzTx/>
              <a:buFontTx/>
              <a:buNone/>
              <a:tabLst/>
              <a:defRPr/>
            </a:pPr>
            <a:endParaRPr lang="en-US" sz="1200" b="1" dirty="0"/>
          </a:p>
          <a:p>
            <a:pPr marL="228600" marR="0" lvl="1" indent="0" algn="just" defTabSz="914400" rtl="0" eaLnBrk="1" fontAlgn="auto" latinLnBrk="0" hangingPunct="1">
              <a:lnSpc>
                <a:spcPct val="100000"/>
              </a:lnSpc>
              <a:spcBef>
                <a:spcPts val="1000"/>
              </a:spcBef>
              <a:spcAft>
                <a:spcPts val="0"/>
              </a:spcAft>
              <a:buClrTx/>
              <a:buSzTx/>
              <a:buFontTx/>
              <a:buNone/>
              <a:tabLst/>
              <a:defRPr/>
            </a:pPr>
            <a:endParaRPr lang="en-US" sz="1200" b="1" dirty="0"/>
          </a:p>
          <a:p>
            <a:pPr marL="228600" marR="0" lvl="1" indent="0" algn="just" defTabSz="914400" rtl="0" eaLnBrk="1" fontAlgn="auto" latinLnBrk="0" hangingPunct="1">
              <a:lnSpc>
                <a:spcPct val="100000"/>
              </a:lnSpc>
              <a:spcBef>
                <a:spcPts val="1000"/>
              </a:spcBef>
              <a:spcAft>
                <a:spcPts val="0"/>
              </a:spcAft>
              <a:buClrTx/>
              <a:buSzTx/>
              <a:buFontTx/>
              <a:buNone/>
              <a:tabLst/>
              <a:defRPr/>
            </a:pPr>
            <a:endParaRPr lang="en-US" sz="1200" dirty="0"/>
          </a:p>
          <a:p>
            <a:pPr marL="228600" marR="0" lvl="1" indent="0" algn="just" defTabSz="914400" rtl="0" eaLnBrk="1" fontAlgn="auto" latinLnBrk="0" hangingPunct="1">
              <a:lnSpc>
                <a:spcPct val="100000"/>
              </a:lnSpc>
              <a:spcBef>
                <a:spcPts val="1000"/>
              </a:spcBef>
              <a:spcAft>
                <a:spcPts val="0"/>
              </a:spcAft>
              <a:buClrTx/>
              <a:buSzTx/>
              <a:buFontTx/>
              <a:buNone/>
              <a:tabLst/>
              <a:defRPr/>
            </a:pPr>
            <a:endParaRPr lang="en-US" sz="1200" dirty="0"/>
          </a:p>
          <a:p>
            <a:pPr marL="228600" lvl="1" algn="just">
              <a:spcBef>
                <a:spcPts val="1000"/>
              </a:spcBef>
            </a:pPr>
            <a:endParaRPr lang="en-IN" dirty="0"/>
          </a:p>
        </p:txBody>
      </p:sp>
      <p:sp>
        <p:nvSpPr>
          <p:cNvPr id="4" name="Slide Number Placeholder 3"/>
          <p:cNvSpPr>
            <a:spLocks noGrp="1"/>
          </p:cNvSpPr>
          <p:nvPr>
            <p:ph type="sldNum" sz="quarter" idx="10"/>
          </p:nvPr>
        </p:nvSpPr>
        <p:spPr/>
        <p:txBody>
          <a:bodyPr/>
          <a:lstStyle/>
          <a:p>
            <a:fld id="{8916C5B3-9703-47D5-BCC1-9291D4009C87}" type="slidenum">
              <a:rPr lang="en-IN" smtClean="0"/>
              <a:t>7</a:t>
            </a:fld>
            <a:endParaRPr lang="en-IN"/>
          </a:p>
        </p:txBody>
      </p:sp>
    </p:spTree>
    <p:extLst>
      <p:ext uri="{BB962C8B-B14F-4D97-AF65-F5344CB8AC3E}">
        <p14:creationId xmlns:p14="http://schemas.microsoft.com/office/powerpoint/2010/main" val="213601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Indian Standards are free for downloading for personal use. Register Today at </a:t>
            </a:r>
            <a:r>
              <a:rPr lang="en-IN" sz="1200" u="sng" kern="1200" dirty="0">
                <a:solidFill>
                  <a:schemeClr val="tx1"/>
                </a:solidFill>
                <a:effectLst/>
                <a:latin typeface="+mn-lt"/>
                <a:ea typeface="+mn-ea"/>
                <a:cs typeface="+mn-cs"/>
                <a:hlinkClick r:id="rId3"/>
              </a:rPr>
              <a:t>https://standardsbis.bsbedge.com/</a:t>
            </a:r>
            <a:endParaRPr lang="en-IN" dirty="0"/>
          </a:p>
        </p:txBody>
      </p:sp>
      <p:sp>
        <p:nvSpPr>
          <p:cNvPr id="4" name="Slide Number Placeholder 3"/>
          <p:cNvSpPr>
            <a:spLocks noGrp="1"/>
          </p:cNvSpPr>
          <p:nvPr>
            <p:ph type="sldNum" sz="quarter" idx="5"/>
          </p:nvPr>
        </p:nvSpPr>
        <p:spPr/>
        <p:txBody>
          <a:bodyPr/>
          <a:lstStyle/>
          <a:p>
            <a:fld id="{8916C5B3-9703-47D5-BCC1-9291D4009C87}" type="slidenum">
              <a:rPr lang="en-IN" smtClean="0"/>
              <a:t>37</a:t>
            </a:fld>
            <a:endParaRPr lang="en-IN"/>
          </a:p>
        </p:txBody>
      </p:sp>
    </p:spTree>
    <p:extLst>
      <p:ext uri="{BB962C8B-B14F-4D97-AF65-F5344CB8AC3E}">
        <p14:creationId xmlns:p14="http://schemas.microsoft.com/office/powerpoint/2010/main" val="1220568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1:notes"/>
          <p:cNvSpPr txBox="1">
            <a:spLocks noGrp="1"/>
          </p:cNvSpPr>
          <p:nvPr>
            <p:ph type="body" idx="1"/>
          </p:nvPr>
        </p:nvSpPr>
        <p:spPr>
          <a:xfrm>
            <a:off x="700715" y="4474283"/>
            <a:ext cx="5608975" cy="365969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2" name="Google Shape;432;p21:notes"/>
          <p:cNvSpPr txBox="1">
            <a:spLocks noGrp="1"/>
          </p:cNvSpPr>
          <p:nvPr>
            <p:ph type="sldNum" idx="12"/>
          </p:nvPr>
        </p:nvSpPr>
        <p:spPr>
          <a:xfrm>
            <a:off x="3970159" y="8829648"/>
            <a:ext cx="3038604" cy="46675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38</a:t>
            </a:fld>
            <a:endParaRPr/>
          </a:p>
        </p:txBody>
      </p:sp>
    </p:spTree>
    <p:extLst>
      <p:ext uri="{BB962C8B-B14F-4D97-AF65-F5344CB8AC3E}">
        <p14:creationId xmlns:p14="http://schemas.microsoft.com/office/powerpoint/2010/main" val="339396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228600" algn="just">
              <a:spcBef>
                <a:spcPts val="1000"/>
              </a:spcBef>
            </a:pPr>
            <a:r>
              <a:rPr lang="en-IN" b="1" dirty="0"/>
              <a:t>Q: How Indian Standard defines Municipal Solid Waste?</a:t>
            </a:r>
          </a:p>
          <a:p>
            <a:pPr marL="0" lvl="0" indent="-228600" algn="just">
              <a:spcBef>
                <a:spcPts val="1000"/>
              </a:spcBef>
            </a:pPr>
            <a:endParaRPr lang="en-IN" b="1" dirty="0"/>
          </a:p>
          <a:p>
            <a:pPr marL="0" marR="0" lvl="0" indent="-228600" algn="just" defTabSz="914400" rtl="0" eaLnBrk="1" fontAlgn="auto" latinLnBrk="0" hangingPunct="1">
              <a:lnSpc>
                <a:spcPct val="100000"/>
              </a:lnSpc>
              <a:spcBef>
                <a:spcPts val="1000"/>
              </a:spcBef>
              <a:spcAft>
                <a:spcPts val="0"/>
              </a:spcAft>
              <a:buClrTx/>
              <a:buSzTx/>
              <a:buFontTx/>
              <a:buNone/>
              <a:tabLst/>
              <a:defRPr/>
            </a:pPr>
            <a:r>
              <a:rPr lang="en-IN" b="1" dirty="0"/>
              <a:t>A: </a:t>
            </a:r>
            <a:r>
              <a:rPr lang="en-US" sz="1200" dirty="0"/>
              <a:t>Commercial and residential wastes generated in a municipal or notified area in either solid or semi-solid form excluding industrial hazardous wastes but including treated bio- medical wastes. (Cl. 3.1 of </a:t>
            </a:r>
            <a:r>
              <a:rPr lang="en-IN" dirty="0"/>
              <a:t>IS 16556 : 2016)</a:t>
            </a:r>
            <a:endParaRPr lang="en-US" sz="1200" dirty="0"/>
          </a:p>
          <a:p>
            <a:pPr marL="0" lvl="0" indent="-228600" algn="just">
              <a:spcBef>
                <a:spcPts val="1000"/>
              </a:spcBef>
            </a:pPr>
            <a:endParaRPr lang="en-IN" b="1" dirty="0"/>
          </a:p>
          <a:p>
            <a:pPr marL="0" marR="0" lvl="0" indent="-228600" algn="just" defTabSz="914400" rtl="0" eaLnBrk="1" fontAlgn="auto" latinLnBrk="0" hangingPunct="1">
              <a:lnSpc>
                <a:spcPct val="100000"/>
              </a:lnSpc>
              <a:spcBef>
                <a:spcPts val="1000"/>
              </a:spcBef>
              <a:spcAft>
                <a:spcPts val="0"/>
              </a:spcAft>
              <a:buClrTx/>
              <a:buSzTx/>
              <a:buFontTx/>
              <a:buNone/>
              <a:tabLst/>
              <a:defRPr/>
            </a:pPr>
            <a:r>
              <a:rPr lang="en-IN" b="1" dirty="0"/>
              <a:t>Q: How Indian Standard defines Municipal Solid Waste Compost?</a:t>
            </a:r>
          </a:p>
          <a:p>
            <a:pPr marL="0" lvl="0" indent="-228600" algn="just">
              <a:spcBef>
                <a:spcPts val="1000"/>
              </a:spcBef>
            </a:pPr>
            <a:endParaRPr lang="en-IN" dirty="0"/>
          </a:p>
          <a:p>
            <a:pPr marL="0" marR="0" lvl="0" indent="-228600" algn="just" defTabSz="914400" rtl="0" eaLnBrk="1" fontAlgn="auto" latinLnBrk="0" hangingPunct="1">
              <a:lnSpc>
                <a:spcPct val="100000"/>
              </a:lnSpc>
              <a:spcBef>
                <a:spcPts val="1000"/>
              </a:spcBef>
              <a:spcAft>
                <a:spcPts val="0"/>
              </a:spcAft>
              <a:buClrTx/>
              <a:buSzTx/>
              <a:buFontTx/>
              <a:buNone/>
              <a:tabLst/>
              <a:defRPr/>
            </a:pPr>
            <a:r>
              <a:rPr lang="en-US" sz="1200" b="1" dirty="0"/>
              <a:t>A: </a:t>
            </a:r>
            <a:r>
              <a:rPr lang="en-US" sz="1200" dirty="0"/>
              <a:t>Product made from biodegradable municipal solid waste which has been altered into manure through microbiological decomposition. (Cl. 3.3 of </a:t>
            </a:r>
            <a:r>
              <a:rPr lang="en-IN" dirty="0"/>
              <a:t>IS 16556 : 2016)</a:t>
            </a:r>
            <a:endParaRPr lang="en-US" sz="1200" b="1" dirty="0"/>
          </a:p>
          <a:p>
            <a:pPr marL="0" lvl="0" indent="-228600" algn="just">
              <a:spcBef>
                <a:spcPts val="1000"/>
              </a:spcBef>
            </a:pPr>
            <a:endParaRPr lang="en-US" sz="1200" b="1" dirty="0"/>
          </a:p>
          <a:p>
            <a:pPr marL="0" lvl="0" indent="-228600" algn="just">
              <a:spcBef>
                <a:spcPts val="1000"/>
              </a:spcBef>
            </a:pPr>
            <a:r>
              <a:rPr lang="en-US" sz="1200" b="1" dirty="0"/>
              <a:t>Q: What are ‘commercial wastes’ in the context of this definition?</a:t>
            </a:r>
          </a:p>
          <a:p>
            <a:pPr marL="0" marR="0" lvl="0" indent="-228600" algn="just" defTabSz="914400" rtl="0" eaLnBrk="1" fontAlgn="auto" latinLnBrk="0" hangingPunct="1">
              <a:lnSpc>
                <a:spcPct val="100000"/>
              </a:lnSpc>
              <a:spcBef>
                <a:spcPts val="1000"/>
              </a:spcBef>
              <a:spcAft>
                <a:spcPts val="0"/>
              </a:spcAft>
              <a:buClrTx/>
              <a:buSzTx/>
              <a:buFontTx/>
              <a:buNone/>
              <a:tabLst/>
              <a:defRPr/>
            </a:pPr>
            <a:endParaRPr lang="en-US" dirty="0"/>
          </a:p>
          <a:p>
            <a:pPr marL="0" marR="0" lvl="0" indent="-228600" algn="just" defTabSz="914400" rtl="0" eaLnBrk="1" fontAlgn="auto" latinLnBrk="0" hangingPunct="1">
              <a:lnSpc>
                <a:spcPct val="100000"/>
              </a:lnSpc>
              <a:spcBef>
                <a:spcPts val="1000"/>
              </a:spcBef>
              <a:spcAft>
                <a:spcPts val="0"/>
              </a:spcAft>
              <a:buClrTx/>
              <a:buSzTx/>
              <a:buFontTx/>
              <a:buNone/>
              <a:tabLst/>
              <a:defRPr/>
            </a:pPr>
            <a:r>
              <a:rPr lang="en-US" b="1" dirty="0"/>
              <a:t>A: </a:t>
            </a:r>
            <a:r>
              <a:rPr lang="en-US" dirty="0"/>
              <a:t>In the context of municipal solid waste (MSW), </a:t>
            </a:r>
            <a:r>
              <a:rPr lang="en-US" b="1" dirty="0"/>
              <a:t>commercial wastes</a:t>
            </a:r>
            <a:r>
              <a:rPr lang="en-US" dirty="0"/>
              <a:t> refer to waste generated from commercial establishments and activities. </a:t>
            </a:r>
            <a:endParaRPr lang="en-IN" dirty="0"/>
          </a:p>
          <a:p>
            <a:pPr marL="0" lvl="0" indent="-228600" algn="just">
              <a:spcBef>
                <a:spcPts val="1000"/>
              </a:spcBef>
            </a:pPr>
            <a:endParaRPr lang="en-US" sz="1200" b="1" dirty="0"/>
          </a:p>
          <a:p>
            <a:pPr marL="0" lvl="0" indent="-228600" algn="just">
              <a:spcBef>
                <a:spcPts val="1000"/>
              </a:spcBef>
            </a:pPr>
            <a:r>
              <a:rPr lang="en-US" sz="1200" b="1" dirty="0"/>
              <a:t>Q: What are the probable industrial hazardous wastes?</a:t>
            </a:r>
          </a:p>
          <a:p>
            <a:pPr marL="0" lvl="0" indent="-228600" algn="just">
              <a:spcBef>
                <a:spcPts val="1000"/>
              </a:spcBef>
            </a:pPr>
            <a:endParaRPr lang="en-US" sz="1200" b="1" dirty="0"/>
          </a:p>
          <a:p>
            <a:r>
              <a:rPr lang="en-US" sz="1200" b="1" dirty="0"/>
              <a:t>A: </a:t>
            </a:r>
            <a:r>
              <a:rPr lang="en-US" dirty="0"/>
              <a:t>Industrial hazardous wastes can encompass a wide range of materials that pose significant risks to human health and the environment if not managed properly. Some common types include:</a:t>
            </a:r>
          </a:p>
          <a:p>
            <a:endParaRPr lang="en-US" b="1" dirty="0"/>
          </a:p>
          <a:p>
            <a:r>
              <a:rPr lang="en-US" b="1" dirty="0"/>
              <a:t>Chemical Wastes</a:t>
            </a:r>
            <a:r>
              <a:rPr lang="en-US" dirty="0"/>
              <a:t>: Such as acids, alkalis, solvents, and other chemical byproducts from industrial processes.</a:t>
            </a:r>
          </a:p>
          <a:p>
            <a:endParaRPr lang="en-US" b="1" dirty="0"/>
          </a:p>
          <a:p>
            <a:r>
              <a:rPr lang="en-US" b="1" dirty="0"/>
              <a:t>Heavy Metals</a:t>
            </a:r>
            <a:r>
              <a:rPr lang="en-US" dirty="0"/>
              <a:t>: Including lead, mercury, cadmium, chromium, and arsenic, often found in industrial effluents and solid wastes.</a:t>
            </a:r>
          </a:p>
          <a:p>
            <a:endParaRPr lang="en-US" b="1" dirty="0"/>
          </a:p>
          <a:p>
            <a:r>
              <a:rPr lang="en-US" b="1" dirty="0"/>
              <a:t>Radioactive Wastes</a:t>
            </a:r>
            <a:r>
              <a:rPr lang="en-US" dirty="0"/>
              <a:t>: From nuclear power plants, medical facilities, research institutions, and industrial applications involving radioactive materials.</a:t>
            </a:r>
          </a:p>
          <a:p>
            <a:endParaRPr lang="en-US" b="1" dirty="0"/>
          </a:p>
          <a:p>
            <a:r>
              <a:rPr lang="en-US" b="1" dirty="0"/>
              <a:t>Biological Wastes</a:t>
            </a:r>
            <a:r>
              <a:rPr lang="en-US" dirty="0"/>
              <a:t>: Including medical wastes, laboratory cultures, and contaminated materials.</a:t>
            </a:r>
          </a:p>
          <a:p>
            <a:endParaRPr lang="en-US" b="1" dirty="0"/>
          </a:p>
          <a:p>
            <a:r>
              <a:rPr lang="en-US" b="1" dirty="0"/>
              <a:t>Electronic Wastes (E-Waste)</a:t>
            </a:r>
            <a:r>
              <a:rPr lang="en-US" dirty="0"/>
              <a:t>: Discarded electronic devices containing toxic metals and chemicals like lead, cadmium, and brominated flame retardants.</a:t>
            </a:r>
          </a:p>
          <a:p>
            <a:endParaRPr lang="en-US" b="1" dirty="0"/>
          </a:p>
          <a:p>
            <a:r>
              <a:rPr lang="en-US" b="1" dirty="0"/>
              <a:t>Oil and Petroleum Products</a:t>
            </a:r>
            <a:r>
              <a:rPr lang="en-US" dirty="0"/>
              <a:t>: Spills, leaks, and waste from refining processes, which can contaminate soil and water.</a:t>
            </a:r>
          </a:p>
          <a:p>
            <a:endParaRPr lang="en-US" b="1" dirty="0"/>
          </a:p>
          <a:p>
            <a:r>
              <a:rPr lang="en-US" b="1" dirty="0"/>
              <a:t>Combustible Wastes</a:t>
            </a:r>
            <a:r>
              <a:rPr lang="en-US" dirty="0"/>
              <a:t>: Such as waste oils, solvents, and other materials that are flammable or reactive.</a:t>
            </a:r>
          </a:p>
          <a:p>
            <a:endParaRPr lang="en-US" dirty="0"/>
          </a:p>
          <a:p>
            <a:r>
              <a:rPr lang="en-US" dirty="0"/>
              <a:t>These wastes require careful handling, storage, treatment, and disposal to prevent environmental contamination and adverse health effects on workers and nearby communities. Regulatory agencies enforce strict guidelines and standards to manage industrial hazardous wastes safely.</a:t>
            </a:r>
          </a:p>
          <a:p>
            <a:pPr marL="0" lvl="0" indent="-228600" algn="just">
              <a:spcBef>
                <a:spcPts val="1000"/>
              </a:spcBef>
            </a:pPr>
            <a:endParaRPr lang="en-US" sz="1200" b="1" dirty="0"/>
          </a:p>
          <a:p>
            <a:pPr marL="0" lvl="0" indent="-228600" algn="just">
              <a:spcBef>
                <a:spcPts val="1000"/>
              </a:spcBef>
            </a:pPr>
            <a:r>
              <a:rPr lang="en-US" sz="1200" b="1" dirty="0"/>
              <a:t>Q: Do you have any recollection of any mishap caused by callous disposal of industrial hazardous wastes?</a:t>
            </a:r>
          </a:p>
          <a:p>
            <a:pPr marL="0" lvl="0" indent="-228600" algn="just">
              <a:spcBef>
                <a:spcPts val="1000"/>
              </a:spcBef>
            </a:pPr>
            <a:endParaRPr lang="en-US" sz="1200" b="1" dirty="0"/>
          </a:p>
          <a:p>
            <a:pPr marL="0" lvl="0" indent="-228600" algn="just">
              <a:spcBef>
                <a:spcPts val="1000"/>
              </a:spcBef>
            </a:pPr>
            <a:r>
              <a:rPr lang="en-US" sz="1200" b="1" dirty="0"/>
              <a:t>A:</a:t>
            </a:r>
            <a:r>
              <a:rPr lang="en-US" sz="1200" b="1" baseline="0" dirty="0"/>
              <a:t> </a:t>
            </a:r>
            <a:r>
              <a:rPr lang="en-US" dirty="0"/>
              <a:t>Yes, there have been several notable incidents worldwide where improper disposal or mishandling of industrial hazardous wastes has led to severe environmental and health consequences:</a:t>
            </a:r>
            <a:endParaRPr lang="en-US" sz="1200" b="1" baseline="0" dirty="0"/>
          </a:p>
          <a:p>
            <a:pPr marL="0" lvl="0" indent="-228600" algn="just">
              <a:spcBef>
                <a:spcPts val="1000"/>
              </a:spcBef>
            </a:pPr>
            <a:endParaRPr lang="en-US" sz="1200" b="1" i="0" kern="1200" baseline="0" dirty="0">
              <a:solidFill>
                <a:schemeClr val="tx1"/>
              </a:solidFill>
              <a:effectLst/>
              <a:latin typeface="+mn-lt"/>
              <a:ea typeface="+mn-ea"/>
              <a:cs typeface="+mn-cs"/>
            </a:endParaRPr>
          </a:p>
          <a:p>
            <a:pPr marL="0" lvl="0" indent="-228600" algn="just">
              <a:spcBef>
                <a:spcPts val="1000"/>
              </a:spcBef>
            </a:pPr>
            <a:r>
              <a:rPr lang="en-US" sz="1200" b="1" i="0" kern="1200" dirty="0">
                <a:solidFill>
                  <a:schemeClr val="tx1"/>
                </a:solidFill>
                <a:effectLst/>
                <a:latin typeface="+mn-lt"/>
                <a:ea typeface="+mn-ea"/>
                <a:cs typeface="+mn-cs"/>
              </a:rPr>
              <a:t>1. Accidental public radiation exposure in a scrap market in Delhi, India, on March 2010: </a:t>
            </a:r>
            <a:r>
              <a:rPr lang="en-US" sz="1200" b="0" i="0" kern="1200" dirty="0">
                <a:solidFill>
                  <a:schemeClr val="tx1"/>
                </a:solidFill>
                <a:effectLst/>
                <a:latin typeface="+mn-lt"/>
                <a:ea typeface="+mn-ea"/>
                <a:cs typeface="+mn-cs"/>
              </a:rPr>
              <a:t>The source, a gamma unit containing Cobalt-60 pencils, was improperly disposed of by a research institution in violation of national regulations for radiation protection and safety of radioactive sources. The unit was sold off to unsuspecting scrap dealers who dismantled the equipment. This event subsequently caused the most severe radiation accident reported in India to date, resulting in seven radiation injuries and one death. All five patients suffered from the </a:t>
            </a:r>
            <a:r>
              <a:rPr lang="en-US" sz="1200" b="0" i="0" kern="1200" dirty="0" err="1">
                <a:solidFill>
                  <a:schemeClr val="tx1"/>
                </a:solidFill>
                <a:effectLst/>
                <a:latin typeface="+mn-lt"/>
                <a:ea typeface="+mn-ea"/>
                <a:cs typeface="+mn-cs"/>
              </a:rPr>
              <a:t>haematological</a:t>
            </a:r>
            <a:r>
              <a:rPr lang="en-US" sz="1200" b="0" i="0" kern="1200" dirty="0">
                <a:solidFill>
                  <a:schemeClr val="tx1"/>
                </a:solidFill>
                <a:effectLst/>
                <a:latin typeface="+mn-lt"/>
                <a:ea typeface="+mn-ea"/>
                <a:cs typeface="+mn-cs"/>
              </a:rPr>
              <a:t> form of the acute radiation syndrome and local cutaneous radiation injury as well. While four patients exposed to doses between 0.6 and 2.8 </a:t>
            </a:r>
            <a:r>
              <a:rPr lang="en-US" sz="1200" b="0" i="0" kern="1200" dirty="0" err="1">
                <a:solidFill>
                  <a:schemeClr val="tx1"/>
                </a:solidFill>
                <a:effectLst/>
                <a:latin typeface="+mn-lt"/>
                <a:ea typeface="+mn-ea"/>
                <a:cs typeface="+mn-cs"/>
              </a:rPr>
              <a:t>Gy</a:t>
            </a:r>
            <a:r>
              <a:rPr lang="en-US" sz="1200" b="0" i="0" kern="1200" dirty="0">
                <a:solidFill>
                  <a:schemeClr val="tx1"/>
                </a:solidFill>
                <a:effectLst/>
                <a:latin typeface="+mn-lt"/>
                <a:ea typeface="+mn-ea"/>
                <a:cs typeface="+mn-cs"/>
              </a:rPr>
              <a:t> survived with intensive or supportive treatment, the patient with the highest exposure of 3.1 </a:t>
            </a:r>
            <a:r>
              <a:rPr lang="en-US" sz="1200" b="0" i="0" kern="1200" dirty="0" err="1">
                <a:solidFill>
                  <a:schemeClr val="tx1"/>
                </a:solidFill>
                <a:effectLst/>
                <a:latin typeface="+mn-lt"/>
                <a:ea typeface="+mn-ea"/>
                <a:cs typeface="+mn-cs"/>
              </a:rPr>
              <a:t>Gy</a:t>
            </a:r>
            <a:r>
              <a:rPr lang="en-US" sz="1200" b="0" i="0" kern="1200" dirty="0">
                <a:solidFill>
                  <a:schemeClr val="tx1"/>
                </a:solidFill>
                <a:effectLst/>
                <a:latin typeface="+mn-lt"/>
                <a:ea typeface="+mn-ea"/>
                <a:cs typeface="+mn-cs"/>
              </a:rPr>
              <a:t> died due to acute respiratory distress syndrome and multi-organ failure on Day 16 after </a:t>
            </a:r>
            <a:r>
              <a:rPr lang="en-US" sz="1200" b="0" i="0" kern="1200" dirty="0" err="1">
                <a:solidFill>
                  <a:schemeClr val="tx1"/>
                </a:solidFill>
                <a:effectLst/>
                <a:latin typeface="+mn-lt"/>
                <a:ea typeface="+mn-ea"/>
                <a:cs typeface="+mn-cs"/>
              </a:rPr>
              <a:t>hospitalisation</a:t>
            </a:r>
            <a:r>
              <a:rPr lang="en-US" sz="1200" b="0" i="0" kern="1200" dirty="0">
                <a:solidFill>
                  <a:schemeClr val="tx1"/>
                </a:solidFill>
                <a:effectLst/>
                <a:latin typeface="+mn-lt"/>
                <a:ea typeface="+mn-ea"/>
                <a:cs typeface="+mn-cs"/>
              </a:rPr>
              <a:t>. </a:t>
            </a:r>
          </a:p>
          <a:p>
            <a:pPr marL="0" lvl="0" indent="-228600" algn="just">
              <a:spcBef>
                <a:spcPts val="1000"/>
              </a:spcBef>
            </a:pPr>
            <a:endParaRPr lang="en-US" sz="1200" b="0" i="0" kern="1200" dirty="0">
              <a:solidFill>
                <a:schemeClr val="tx1"/>
              </a:solidFill>
              <a:effectLst/>
              <a:latin typeface="+mn-lt"/>
              <a:ea typeface="+mn-ea"/>
              <a:cs typeface="+mn-cs"/>
            </a:endParaRPr>
          </a:p>
          <a:p>
            <a:pPr marL="0" lvl="0" indent="-228600" algn="just">
              <a:spcBef>
                <a:spcPts val="1000"/>
              </a:spcBef>
            </a:pPr>
            <a:r>
              <a:rPr lang="en-US" b="1" dirty="0"/>
              <a:t>2. Love Canal Disaster (1970s, USA)</a:t>
            </a:r>
            <a:r>
              <a:rPr lang="en-US" dirty="0"/>
              <a:t>: Chemical wastes, including toxic chemicals like benzene and dioxins, were buried underground in Love Canal, New York, leading to contamination of soil and groundwater. This resulted in health issues for residents, including birth defects and cancer.</a:t>
            </a:r>
          </a:p>
          <a:p>
            <a:endParaRPr lang="en-US" b="1" dirty="0"/>
          </a:p>
          <a:p>
            <a:r>
              <a:rPr lang="en-US" b="1" dirty="0"/>
              <a:t>3. Bhopal Gas Tragedy (1984, India)</a:t>
            </a:r>
            <a:r>
              <a:rPr lang="en-US" dirty="0"/>
              <a:t>: A gas leak at the Union Carbide pesticide plant released methyl isocyanate gas and other chemicals into the air, causing immediate deaths and long-term health effects for thousands. Poor waste management and safety practices were contributing factors.</a:t>
            </a:r>
          </a:p>
          <a:p>
            <a:endParaRPr lang="en-US" b="1" dirty="0"/>
          </a:p>
          <a:p>
            <a:r>
              <a:rPr lang="en-US" b="1" dirty="0"/>
              <a:t>4. Côte d'Ivoire Toxic Waste Dumping (2006)</a:t>
            </a:r>
            <a:r>
              <a:rPr lang="en-US" dirty="0"/>
              <a:t>: Toxic waste from Europe, including petroleum residues, was illegally dumped in Abidjan, leading to numerous deaths and thousands of illnesses. The waste was improperly handled and disposed of by local companies.</a:t>
            </a:r>
          </a:p>
          <a:p>
            <a:endParaRPr lang="en-US" b="1" dirty="0"/>
          </a:p>
          <a:p>
            <a:r>
              <a:rPr lang="en-US" b="1" dirty="0"/>
              <a:t>5. </a:t>
            </a:r>
            <a:r>
              <a:rPr lang="en-US" b="1" dirty="0" err="1"/>
              <a:t>Minamata</a:t>
            </a:r>
            <a:r>
              <a:rPr lang="en-US" b="1" dirty="0"/>
              <a:t> Disease (1950s-1960s, Japan)</a:t>
            </a:r>
            <a:r>
              <a:rPr lang="en-US" dirty="0"/>
              <a:t>: Industrial wastewater containing methylmercury was discharged into </a:t>
            </a:r>
            <a:r>
              <a:rPr lang="en-US" dirty="0" err="1"/>
              <a:t>Minamata</a:t>
            </a:r>
            <a:r>
              <a:rPr lang="en-US" dirty="0"/>
              <a:t> Bay by a chemical plant, contaminating seafood. Consumption of contaminated fish led to severe neurological damage and deaths in the local population.</a:t>
            </a:r>
          </a:p>
          <a:p>
            <a:endParaRPr lang="en-US" b="1" dirty="0"/>
          </a:p>
          <a:p>
            <a:r>
              <a:rPr lang="en-US" b="1" dirty="0"/>
              <a:t>6. The Exxon Valdez Oil Spill (1989, USA)</a:t>
            </a:r>
            <a:r>
              <a:rPr lang="en-US" dirty="0"/>
              <a:t>: Though primarily an oil spill rather than industrial hazardous waste, it exemplifies the environmental devastation caused by improper handling and disposal of petroleum products.</a:t>
            </a:r>
          </a:p>
          <a:p>
            <a:pPr marL="0" lvl="0" indent="-228600" algn="just">
              <a:spcBef>
                <a:spcPts val="1000"/>
              </a:spcBef>
            </a:pPr>
            <a:endParaRPr lang="en-US" sz="1200" b="1" dirty="0"/>
          </a:p>
          <a:p>
            <a:pPr marL="0" lvl="0" indent="-228600" algn="just">
              <a:spcBef>
                <a:spcPts val="1000"/>
              </a:spcBef>
            </a:pPr>
            <a:r>
              <a:rPr lang="en-US" sz="1200" b="1" dirty="0"/>
              <a:t>Q: What are biomedical wastes?</a:t>
            </a:r>
          </a:p>
          <a:p>
            <a:pPr marL="0" lvl="0" indent="-228600" algn="just">
              <a:spcBef>
                <a:spcPts val="1000"/>
              </a:spcBef>
            </a:pPr>
            <a:endParaRPr lang="en-US" sz="1200" b="1" dirty="0"/>
          </a:p>
          <a:p>
            <a:r>
              <a:rPr lang="en-US" b="1" dirty="0"/>
              <a:t>A: </a:t>
            </a:r>
            <a:r>
              <a:rPr lang="en-US" dirty="0"/>
              <a:t>Biomedical wastes, also known as biohazardous wastes or infectious wastes, are materials generated during healthcare activities that pose a threat to human health or the environment due to their biological nature. These wastes typically come from hospitals, clinics, laboratories, veterinary facilities, and other healthcare settings where diagnosis, treatment, or research involving biological materials occurs.</a:t>
            </a:r>
          </a:p>
          <a:p>
            <a:r>
              <a:rPr lang="en-US" dirty="0"/>
              <a:t>Key characteristics of biomedical wastes include:</a:t>
            </a:r>
          </a:p>
          <a:p>
            <a:endParaRPr lang="en-US" b="1" dirty="0"/>
          </a:p>
          <a:p>
            <a:r>
              <a:rPr lang="en-US" b="1" dirty="0"/>
              <a:t>Infectiousness</a:t>
            </a:r>
            <a:r>
              <a:rPr lang="en-US" dirty="0"/>
              <a:t>: They may contain pathogens such as bacteria, viruses, parasites, or fungi that can cause diseases in humans.</a:t>
            </a:r>
          </a:p>
          <a:p>
            <a:endParaRPr lang="en-US" b="1" dirty="0"/>
          </a:p>
          <a:p>
            <a:r>
              <a:rPr lang="en-US" b="1" dirty="0"/>
              <a:t>Sharps</a:t>
            </a:r>
            <a:r>
              <a:rPr lang="en-US" dirty="0"/>
              <a:t>: Medical instruments like needles, syringes, and scalpels that can cause punctures or cuts, potentially transmitting infections.</a:t>
            </a:r>
          </a:p>
          <a:p>
            <a:endParaRPr lang="en-US" b="1" dirty="0"/>
          </a:p>
          <a:p>
            <a:r>
              <a:rPr lang="en-US" b="1" dirty="0"/>
              <a:t>Chemical hazards</a:t>
            </a:r>
            <a:r>
              <a:rPr lang="en-US" dirty="0"/>
              <a:t>: Some biomedical wastes may include pharmaceuticals, disinfectants, or chemicals used in medical procedures that are hazardous to human health or the environment.</a:t>
            </a:r>
          </a:p>
          <a:p>
            <a:endParaRPr lang="en-US" b="1" dirty="0"/>
          </a:p>
          <a:p>
            <a:r>
              <a:rPr lang="en-US" b="1" dirty="0"/>
              <a:t>Radioactive materials</a:t>
            </a:r>
            <a:r>
              <a:rPr lang="en-US" dirty="0"/>
              <a:t>: In healthcare settings where radioactive materials are used for diagnostic or treatment purposes, waste management must ensure safe handling and disposal of such materials.</a:t>
            </a:r>
          </a:p>
          <a:p>
            <a:r>
              <a:rPr lang="en-US" dirty="0"/>
              <a:t>Examples of biomedical wastes include:</a:t>
            </a:r>
          </a:p>
          <a:p>
            <a:endParaRPr lang="en-US" b="1" dirty="0"/>
          </a:p>
          <a:p>
            <a:r>
              <a:rPr lang="en-US" b="1" dirty="0"/>
              <a:t>Contaminated sharps</a:t>
            </a:r>
            <a:r>
              <a:rPr lang="en-US" dirty="0"/>
              <a:t>: Needles, syringes, lancets, and other sharp objects used in medical procedures.</a:t>
            </a:r>
          </a:p>
          <a:p>
            <a:endParaRPr lang="en-US" b="1" dirty="0"/>
          </a:p>
          <a:p>
            <a:r>
              <a:rPr lang="en-US" b="1" dirty="0"/>
              <a:t>Pathological wastes</a:t>
            </a:r>
            <a:r>
              <a:rPr lang="en-US" dirty="0"/>
              <a:t>: Tissues, organs, body parts, and fluids removed during surgery, autopsy, or medical procedures.</a:t>
            </a:r>
          </a:p>
          <a:p>
            <a:endParaRPr lang="en-US" b="1" dirty="0"/>
          </a:p>
          <a:p>
            <a:r>
              <a:rPr lang="en-US" b="1" dirty="0"/>
              <a:t>Microbiological wastes</a:t>
            </a:r>
            <a:r>
              <a:rPr lang="en-US" dirty="0"/>
              <a:t>: Cultures, stocks, and specimens of infectious agents used in laboratories.</a:t>
            </a:r>
          </a:p>
          <a:p>
            <a:endParaRPr lang="en-US" b="1" dirty="0"/>
          </a:p>
          <a:p>
            <a:r>
              <a:rPr lang="en-US" b="1" dirty="0"/>
              <a:t>Blood and blood products</a:t>
            </a:r>
            <a:r>
              <a:rPr lang="en-US" dirty="0"/>
              <a:t>: Waste blood, serum, plasma, and other blood products that may contain infectious agents.</a:t>
            </a:r>
          </a:p>
          <a:p>
            <a:endParaRPr lang="en-US" b="1" dirty="0"/>
          </a:p>
          <a:p>
            <a:r>
              <a:rPr lang="en-US" b="1" dirty="0"/>
              <a:t>Unused/expired pharmaceuticals</a:t>
            </a:r>
            <a:r>
              <a:rPr lang="en-US" dirty="0"/>
              <a:t>: Medications that are expired or no longer needed.</a:t>
            </a:r>
          </a:p>
          <a:p>
            <a:pPr marL="0" lvl="0" indent="-228600" algn="just">
              <a:spcBef>
                <a:spcPts val="1000"/>
              </a:spcBef>
            </a:pPr>
            <a:endParaRPr lang="en-US" sz="1200" b="1" dirty="0"/>
          </a:p>
          <a:p>
            <a:pPr marL="0" marR="0" lvl="0" indent="-228600" algn="just" defTabSz="914400" rtl="0" eaLnBrk="1" fontAlgn="auto" latinLnBrk="0" hangingPunct="1">
              <a:lnSpc>
                <a:spcPct val="100000"/>
              </a:lnSpc>
              <a:spcBef>
                <a:spcPts val="1000"/>
              </a:spcBef>
              <a:spcAft>
                <a:spcPts val="0"/>
              </a:spcAft>
              <a:buClrTx/>
              <a:buSzTx/>
              <a:buFontTx/>
              <a:buNone/>
              <a:tabLst/>
              <a:defRPr/>
            </a:pPr>
            <a:r>
              <a:rPr lang="en-US" sz="1200" b="1" dirty="0"/>
              <a:t>Q: How is composting done?</a:t>
            </a:r>
          </a:p>
          <a:p>
            <a:pPr marL="0" marR="0" lvl="0" indent="-228600" algn="just" defTabSz="914400" rtl="0" eaLnBrk="1" fontAlgn="auto" latinLnBrk="0" hangingPunct="1">
              <a:lnSpc>
                <a:spcPct val="100000"/>
              </a:lnSpc>
              <a:spcBef>
                <a:spcPts val="1000"/>
              </a:spcBef>
              <a:spcAft>
                <a:spcPts val="0"/>
              </a:spcAft>
              <a:buClrTx/>
              <a:buSzTx/>
              <a:buFontTx/>
              <a:buNone/>
              <a:tabLst/>
              <a:defRPr/>
            </a:pPr>
            <a:endParaRPr lang="en-US" sz="1200" b="1" dirty="0"/>
          </a:p>
          <a:p>
            <a:r>
              <a:rPr lang="en-US" b="1" dirty="0"/>
              <a:t>A: </a:t>
            </a:r>
            <a:r>
              <a:rPr lang="en-US" dirty="0"/>
              <a:t>Composting is a natural process where organic materials decompose into a nutrient-rich soil amendment called compost. It's a sustainable way to recycle organic waste and create valuable soil conditioner for gardening and agriculture. Here’s a basic overview of how composting is typically done:</a:t>
            </a:r>
          </a:p>
          <a:p>
            <a:endParaRPr lang="en-US" b="1" dirty="0"/>
          </a:p>
          <a:p>
            <a:r>
              <a:rPr lang="en-US" b="1" dirty="0"/>
              <a:t>Steps in Composting:</a:t>
            </a:r>
          </a:p>
          <a:p>
            <a:endParaRPr lang="en-US" b="1" dirty="0"/>
          </a:p>
          <a:p>
            <a:r>
              <a:rPr lang="en-US" b="1" dirty="0"/>
              <a:t>Select a Composting Method:</a:t>
            </a:r>
            <a:endParaRPr lang="en-US" dirty="0"/>
          </a:p>
          <a:p>
            <a:pPr lvl="1"/>
            <a:r>
              <a:rPr lang="en-US" b="1" dirty="0"/>
              <a:t>Bin or Container Composting:</a:t>
            </a:r>
            <a:r>
              <a:rPr lang="en-US" dirty="0"/>
              <a:t> Suitable for small-scale composting in urban or limited space areas. Various types of compost bins or containers (plastic bins, wooden bins, tumblers) can be used.</a:t>
            </a:r>
          </a:p>
          <a:p>
            <a:pPr lvl="1"/>
            <a:r>
              <a:rPr lang="en-US" b="1" dirty="0"/>
              <a:t>Pile or Heap Composting:</a:t>
            </a:r>
            <a:r>
              <a:rPr lang="en-US" dirty="0"/>
              <a:t> Suitable for larger amounts of organic materials. A simple heap or pile is created directly on the ground.</a:t>
            </a:r>
          </a:p>
          <a:p>
            <a:endParaRPr lang="en-US" b="1" dirty="0"/>
          </a:p>
          <a:p>
            <a:r>
              <a:rPr lang="en-US" b="1" dirty="0"/>
              <a:t>Gather Organic Materials:</a:t>
            </a:r>
            <a:endParaRPr lang="en-US" dirty="0"/>
          </a:p>
          <a:p>
            <a:pPr lvl="1"/>
            <a:r>
              <a:rPr lang="en-US" b="1" dirty="0"/>
              <a:t>Brown Materials (Carbon-rich):</a:t>
            </a:r>
            <a:r>
              <a:rPr lang="en-US" dirty="0"/>
              <a:t> Examples include dry leaves, straw, cardboard, newspaper, and woody </a:t>
            </a:r>
            <a:r>
              <a:rPr lang="en-US" dirty="0" err="1"/>
              <a:t>prunings</a:t>
            </a:r>
            <a:r>
              <a:rPr lang="en-US" dirty="0"/>
              <a:t>.</a:t>
            </a:r>
          </a:p>
          <a:p>
            <a:pPr lvl="1"/>
            <a:r>
              <a:rPr lang="en-US" b="1" dirty="0"/>
              <a:t>Green Materials (Nitrogen-rich):</a:t>
            </a:r>
            <a:r>
              <a:rPr lang="en-US" dirty="0"/>
              <a:t> Examples include vegetable scraps, fruit peels, grass clippings, coffee grounds, and fresh garden waste.</a:t>
            </a:r>
          </a:p>
          <a:p>
            <a:endParaRPr lang="en-US" b="1" dirty="0"/>
          </a:p>
          <a:p>
            <a:r>
              <a:rPr lang="en-US" b="1" dirty="0"/>
              <a:t>Layer and Mix Materials:</a:t>
            </a:r>
            <a:endParaRPr lang="en-US" dirty="0"/>
          </a:p>
          <a:p>
            <a:pPr lvl="1"/>
            <a:r>
              <a:rPr lang="en-US" dirty="0"/>
              <a:t>Start with a layer of brown materials at the bottom (a few inches thick).</a:t>
            </a:r>
          </a:p>
          <a:p>
            <a:pPr lvl="1"/>
            <a:r>
              <a:rPr lang="en-US" dirty="0"/>
              <a:t>Add a layer of green materials on top (also a few inches thick).</a:t>
            </a:r>
          </a:p>
          <a:p>
            <a:pPr lvl="1"/>
            <a:r>
              <a:rPr lang="en-US" dirty="0"/>
              <a:t>Continue alternating layers of brown and green materials. Aim for a ratio of about 2:1 or 3:1 (brown to green) by volume for optimal composting.</a:t>
            </a:r>
          </a:p>
          <a:p>
            <a:endParaRPr lang="en-US" b="1" dirty="0"/>
          </a:p>
          <a:p>
            <a:r>
              <a:rPr lang="en-US" b="1" dirty="0"/>
              <a:t>Keep Moisture and Aerate:</a:t>
            </a:r>
            <a:endParaRPr lang="en-US" dirty="0"/>
          </a:p>
          <a:p>
            <a:pPr lvl="1"/>
            <a:r>
              <a:rPr lang="en-US" dirty="0"/>
              <a:t>Composting organisms need moisture to break down organic matter. Ensure the compost pile or bin is damp like a wrung-out sponge.</a:t>
            </a:r>
          </a:p>
          <a:p>
            <a:pPr lvl="1"/>
            <a:r>
              <a:rPr lang="en-US" dirty="0"/>
              <a:t>Turn or aerate the compost regularly (every 1-2 weeks) to provide oxygen and distribute microbes. This helps speed up the decomposition process.</a:t>
            </a:r>
          </a:p>
          <a:p>
            <a:endParaRPr lang="en-US" b="1" dirty="0"/>
          </a:p>
          <a:p>
            <a:r>
              <a:rPr lang="en-US" b="1" dirty="0"/>
              <a:t>Monitor and Adjust:</a:t>
            </a:r>
            <a:endParaRPr lang="en-US" dirty="0"/>
          </a:p>
          <a:p>
            <a:pPr lvl="1"/>
            <a:r>
              <a:rPr lang="en-US" dirty="0"/>
              <a:t>Check the moisture level regularly. Add water if the compost is too dry or mix in more brown materials if it’s too wet and smells.</a:t>
            </a:r>
          </a:p>
          <a:p>
            <a:pPr lvl="1"/>
            <a:r>
              <a:rPr lang="en-US" dirty="0"/>
              <a:t>Monitor the temperature inside the compost pile. It should feel warm, indicating microbial activity breaking down the materials.</a:t>
            </a:r>
          </a:p>
          <a:p>
            <a:endParaRPr lang="en-US" b="1" dirty="0"/>
          </a:p>
          <a:p>
            <a:r>
              <a:rPr lang="en-US" b="1" dirty="0"/>
              <a:t>Wait for Maturation:</a:t>
            </a:r>
            <a:endParaRPr lang="en-US" dirty="0"/>
          </a:p>
          <a:p>
            <a:pPr lvl="1"/>
            <a:r>
              <a:rPr lang="en-US" dirty="0"/>
              <a:t>The composting process can take anywhere from a few weeks to several months, depending on factors like materials used, size of the pile, and environmental conditions.</a:t>
            </a:r>
          </a:p>
          <a:p>
            <a:pPr lvl="1"/>
            <a:r>
              <a:rPr lang="en-US" dirty="0"/>
              <a:t>Compost is ready when it's dark, crumbly, and earthy-smelling, resembling rich soil. Larger pieces may still be visible but should be well decomposed.</a:t>
            </a:r>
          </a:p>
          <a:p>
            <a:endParaRPr lang="en-US" b="1" dirty="0"/>
          </a:p>
          <a:p>
            <a:r>
              <a:rPr lang="en-US" b="1" dirty="0"/>
              <a:t>Use Compost:</a:t>
            </a:r>
            <a:endParaRPr lang="en-US" dirty="0"/>
          </a:p>
          <a:p>
            <a:pPr lvl="1"/>
            <a:r>
              <a:rPr lang="en-US" dirty="0"/>
              <a:t>Use the finished compost to enrich garden soil, improve soil structure, retain moisture, and provide nutrients for plants.</a:t>
            </a:r>
          </a:p>
          <a:p>
            <a:pPr lvl="1"/>
            <a:r>
              <a:rPr lang="en-US" dirty="0"/>
              <a:t>Apply compost as a top dressing for garden beds, mix it into potting soil for container gardening, or use it as mulch around plants.</a:t>
            </a:r>
          </a:p>
          <a:p>
            <a:endParaRPr lang="en-US" b="1" dirty="0"/>
          </a:p>
          <a:p>
            <a:r>
              <a:rPr lang="en-US" b="1" dirty="0"/>
              <a:t>Tips for Successful Composting:</a:t>
            </a:r>
          </a:p>
          <a:p>
            <a:endParaRPr lang="en-US" b="1" dirty="0"/>
          </a:p>
          <a:p>
            <a:r>
              <a:rPr lang="en-US" b="1" dirty="0"/>
              <a:t>Balanced Materials:</a:t>
            </a:r>
            <a:r>
              <a:rPr lang="en-US" dirty="0"/>
              <a:t> Aim for a mix of brown and green materials to provide a balanced diet for microbes.</a:t>
            </a:r>
          </a:p>
          <a:p>
            <a:r>
              <a:rPr lang="en-US" b="1" dirty="0"/>
              <a:t>Particle Size:</a:t>
            </a:r>
            <a:r>
              <a:rPr lang="en-US" dirty="0"/>
              <a:t> Smaller pieces of materials decompose faster. Chop or shred larger items like branches or cardboard before adding to the compost pile.</a:t>
            </a:r>
          </a:p>
          <a:p>
            <a:r>
              <a:rPr lang="en-US" b="1" dirty="0"/>
              <a:t>Temperature and Moisture:</a:t>
            </a:r>
            <a:r>
              <a:rPr lang="en-US" dirty="0"/>
              <a:t> Maintain optimal conditions (moist and aerated) to facilitate decomposition.</a:t>
            </a:r>
          </a:p>
          <a:p>
            <a:pPr marL="0" marR="0" lvl="0" indent="-228600" algn="just" defTabSz="914400" rtl="0" eaLnBrk="1" fontAlgn="auto" latinLnBrk="0" hangingPunct="1">
              <a:lnSpc>
                <a:spcPct val="100000"/>
              </a:lnSpc>
              <a:spcBef>
                <a:spcPts val="100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fld id="{8916C5B3-9703-47D5-BCC1-9291D4009C87}" type="slidenum">
              <a:rPr lang="en-IN" smtClean="0"/>
              <a:t>8</a:t>
            </a:fld>
            <a:endParaRPr lang="en-IN"/>
          </a:p>
        </p:txBody>
      </p:sp>
    </p:spTree>
    <p:extLst>
      <p:ext uri="{BB962C8B-B14F-4D97-AF65-F5344CB8AC3E}">
        <p14:creationId xmlns:p14="http://schemas.microsoft.com/office/powerpoint/2010/main" val="405581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 </a:t>
            </a:r>
            <a:r>
              <a:rPr lang="en-US" sz="1200" dirty="0"/>
              <a:t>shall be in powdered or granular form, dark brown to black in </a:t>
            </a:r>
            <a:r>
              <a:rPr lang="en-US" sz="1200" dirty="0" err="1"/>
              <a:t>colour</a:t>
            </a:r>
            <a:r>
              <a:rPr lang="en-US" sz="1200" dirty="0"/>
              <a:t> with no foul </a:t>
            </a:r>
            <a:r>
              <a:rPr lang="en-US" sz="1200" dirty="0" err="1"/>
              <a:t>odour</a:t>
            </a:r>
            <a:r>
              <a:rPr lang="en-US" sz="1200" dirty="0"/>
              <a:t>. (Cl. 4.1 of </a:t>
            </a:r>
            <a:r>
              <a:rPr lang="en-IN" dirty="0"/>
              <a:t>IS 16556 : 2016 &amp; </a:t>
            </a:r>
            <a:r>
              <a:rPr lang="en-US" sz="1200" dirty="0"/>
              <a:t>Cl. 4.1 of IS </a:t>
            </a:r>
            <a:r>
              <a:rPr lang="en-IN" sz="1200" dirty="0"/>
              <a:t>16702 : 2018)</a:t>
            </a:r>
            <a:endParaRPr lang="en-US" sz="1200" dirty="0"/>
          </a:p>
          <a:p>
            <a:pPr marL="0" indent="0">
              <a:buNone/>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Particle Size – </a:t>
            </a:r>
            <a:r>
              <a:rPr lang="en-US" dirty="0"/>
              <a:t> shall not be more than 4.0 mm, that is minimum 90 percent of vermicompost shall pass through 4.0 mm IS sieve </a:t>
            </a:r>
            <a:r>
              <a:rPr lang="en-US" sz="1200" dirty="0"/>
              <a:t>(Cl. 4.2 of </a:t>
            </a:r>
            <a:r>
              <a:rPr lang="en-IN" dirty="0"/>
              <a:t>IS 16556 : 2016 &amp; </a:t>
            </a:r>
            <a:r>
              <a:rPr lang="en-US" sz="1200" dirty="0"/>
              <a:t>Cl. 4.2 of IS </a:t>
            </a:r>
            <a:r>
              <a:rPr lang="en-IN" sz="1200" dirty="0"/>
              <a:t>16702 : 2018)</a:t>
            </a:r>
            <a:endParaRPr lang="en-US" sz="1200" dirty="0"/>
          </a:p>
          <a:p>
            <a:pPr marL="0" indent="0">
              <a:buNone/>
            </a:pPr>
            <a:endParaRPr lang="en-US" sz="1200" b="1" dirty="0"/>
          </a:p>
          <a:p>
            <a:pPr marL="0" indent="0">
              <a:buNone/>
            </a:pPr>
            <a:r>
              <a:rPr lang="en-US" sz="1200" b="1" dirty="0"/>
              <a:t>Q: </a:t>
            </a:r>
            <a:r>
              <a:rPr lang="en-US" sz="1200" dirty="0"/>
              <a:t>Why ‘</a:t>
            </a:r>
            <a:r>
              <a:rPr lang="en-US" sz="1200" b="1" dirty="0"/>
              <a:t>in powdered or granular form</a:t>
            </a:r>
            <a:r>
              <a:rPr lang="en-US" sz="1200" dirty="0"/>
              <a:t>’?</a:t>
            </a:r>
          </a:p>
          <a:p>
            <a:endParaRPr lang="en-US" b="1" dirty="0"/>
          </a:p>
          <a:p>
            <a:r>
              <a:rPr lang="en-US" b="1" dirty="0"/>
              <a:t>A: Ease of Application</a:t>
            </a:r>
            <a:r>
              <a:rPr lang="en-US" dirty="0"/>
              <a:t>: Powdered or granular </a:t>
            </a:r>
            <a:r>
              <a:rPr lang="en-US" dirty="0" err="1"/>
              <a:t>vermicompost</a:t>
            </a:r>
            <a:r>
              <a:rPr lang="en-US" dirty="0"/>
              <a:t> can be easily spread and incorporated into soil. This allows for even distribution of nutrients throughout the planting area, promoting healthier plant growth.</a:t>
            </a:r>
          </a:p>
          <a:p>
            <a:endParaRPr lang="en-US" b="1" dirty="0"/>
          </a:p>
          <a:p>
            <a:r>
              <a:rPr lang="en-US" b="1" dirty="0"/>
              <a:t>Faster Nutrient Release</a:t>
            </a:r>
            <a:r>
              <a:rPr lang="en-US" dirty="0"/>
              <a:t>: Finely powdered or granulated </a:t>
            </a:r>
            <a:r>
              <a:rPr lang="en-US" dirty="0" err="1"/>
              <a:t>vermicompost</a:t>
            </a:r>
            <a:r>
              <a:rPr lang="en-US" dirty="0"/>
              <a:t> releases nutrients more readily into the soil compared to larger chunks or clumps. This enhances nutrient availability to plants, supporting their growth and development.</a:t>
            </a:r>
          </a:p>
          <a:p>
            <a:endParaRPr lang="en-US" b="1" dirty="0"/>
          </a:p>
          <a:p>
            <a:r>
              <a:rPr lang="en-US" b="1" dirty="0"/>
              <a:t>Improved Soil Structure</a:t>
            </a:r>
            <a:r>
              <a:rPr lang="en-US" dirty="0"/>
              <a:t>: Powdered </a:t>
            </a:r>
            <a:r>
              <a:rPr lang="en-US" dirty="0" err="1"/>
              <a:t>vermicompost</a:t>
            </a:r>
            <a:r>
              <a:rPr lang="en-US" dirty="0"/>
              <a:t> mixes more evenly with soil, improving soil structure by enhancing its water-holding capacity, aeration, and drainage. This creates a healthier environment for plant roots.</a:t>
            </a:r>
          </a:p>
          <a:p>
            <a:endParaRPr lang="en-US" b="1" dirty="0"/>
          </a:p>
          <a:p>
            <a:r>
              <a:rPr lang="en-US" b="1" dirty="0"/>
              <a:t>Enhanced Microbial Activity</a:t>
            </a:r>
            <a:r>
              <a:rPr lang="en-US" dirty="0"/>
              <a:t>: Smaller particles of </a:t>
            </a:r>
            <a:r>
              <a:rPr lang="en-US" dirty="0" err="1"/>
              <a:t>vermicompost</a:t>
            </a:r>
            <a:r>
              <a:rPr lang="en-US" dirty="0"/>
              <a:t> facilitate quicker integration with soil microorganisms. This stimulates beneficial microbial activity in the soil, which further aids in nutrient cycling and plant nutrient uptake.</a:t>
            </a:r>
          </a:p>
          <a:p>
            <a:endParaRPr lang="en-US" b="1" dirty="0"/>
          </a:p>
          <a:p>
            <a:r>
              <a:rPr lang="en-US" b="1" dirty="0"/>
              <a:t>Reduced Clumping and Odor</a:t>
            </a:r>
            <a:r>
              <a:rPr lang="en-US" dirty="0"/>
              <a:t>: Powdered or granular forms of </a:t>
            </a:r>
            <a:r>
              <a:rPr lang="en-US" dirty="0" err="1"/>
              <a:t>vermicompost</a:t>
            </a:r>
            <a:r>
              <a:rPr lang="en-US" dirty="0"/>
              <a:t> are less likely to clump together or emit odors compared to larger chunks or solid masses. This makes handling and application more convenient and reduces potential issues with odor.</a:t>
            </a:r>
          </a:p>
          <a:p>
            <a:endParaRPr lang="en-US" b="1" dirty="0"/>
          </a:p>
          <a:p>
            <a:r>
              <a:rPr lang="en-US" b="1" dirty="0"/>
              <a:t>Versatility</a:t>
            </a:r>
            <a:r>
              <a:rPr lang="en-US" dirty="0"/>
              <a:t>: Fine </a:t>
            </a:r>
            <a:r>
              <a:rPr lang="en-US" dirty="0" err="1"/>
              <a:t>vermicompost</a:t>
            </a:r>
            <a:r>
              <a:rPr lang="en-US" dirty="0"/>
              <a:t> can be easily mixed into potting mixes, used as a top dressing for potted plants, or incorporated into garden soil. It adapts well to various gardening and agricultural practices.</a:t>
            </a:r>
          </a:p>
          <a:p>
            <a:endParaRPr lang="en-IN" dirty="0"/>
          </a:p>
          <a:p>
            <a:pPr marL="0" indent="0">
              <a:buNone/>
            </a:pPr>
            <a:r>
              <a:rPr lang="en-US" sz="1200" b="1" dirty="0"/>
              <a:t>Q: </a:t>
            </a:r>
            <a:r>
              <a:rPr lang="en-US" sz="1200" dirty="0"/>
              <a:t>Why ‘</a:t>
            </a:r>
            <a:r>
              <a:rPr lang="en-US" sz="1200" b="1" dirty="0"/>
              <a:t>dark brown to black in </a:t>
            </a:r>
            <a:r>
              <a:rPr lang="en-US" sz="1200" b="1" dirty="0" err="1"/>
              <a:t>colour</a:t>
            </a:r>
            <a:r>
              <a:rPr lang="en-US" sz="1200" dirty="0"/>
              <a:t>’?</a:t>
            </a:r>
          </a:p>
          <a:p>
            <a:pPr marL="0" indent="0">
              <a:buNone/>
            </a:pPr>
            <a:endParaRPr lang="en-US" sz="1200" dirty="0"/>
          </a:p>
          <a:p>
            <a:r>
              <a:rPr lang="en-US" b="1" dirty="0"/>
              <a:t>A: </a:t>
            </a:r>
          </a:p>
          <a:p>
            <a:r>
              <a:rPr lang="en-US" b="1" dirty="0" err="1"/>
              <a:t>Humification</a:t>
            </a:r>
            <a:r>
              <a:rPr lang="en-US" b="1" dirty="0"/>
              <a:t> and Mineralization</a:t>
            </a:r>
            <a:r>
              <a:rPr lang="en-US" dirty="0"/>
              <a:t>: During digestion and decomposition, organic compounds are transformed into simpler forms. This process, known as </a:t>
            </a:r>
            <a:r>
              <a:rPr lang="en-US" dirty="0" err="1"/>
              <a:t>humification</a:t>
            </a:r>
            <a:r>
              <a:rPr lang="en-US" dirty="0"/>
              <a:t>, results in the formation of </a:t>
            </a:r>
            <a:r>
              <a:rPr lang="en-US" dirty="0" err="1"/>
              <a:t>humic</a:t>
            </a:r>
            <a:r>
              <a:rPr lang="en-US" dirty="0"/>
              <a:t> substances, which are dark-colored organic compounds. These </a:t>
            </a:r>
            <a:r>
              <a:rPr lang="en-US" dirty="0" err="1"/>
              <a:t>humic</a:t>
            </a:r>
            <a:r>
              <a:rPr lang="en-US" dirty="0"/>
              <a:t> substances contribute to the overall dark color of </a:t>
            </a:r>
            <a:r>
              <a:rPr lang="en-US" dirty="0" err="1"/>
              <a:t>vermicompost</a:t>
            </a:r>
            <a:r>
              <a:rPr lang="en-US" dirty="0"/>
              <a:t>.</a:t>
            </a:r>
          </a:p>
          <a:p>
            <a:endParaRPr lang="en-US" b="1" dirty="0"/>
          </a:p>
          <a:p>
            <a:r>
              <a:rPr lang="en-US" b="1" dirty="0"/>
              <a:t>Microbial Activity</a:t>
            </a:r>
            <a:r>
              <a:rPr lang="en-US" dirty="0"/>
              <a:t>: The presence of beneficial microorganisms in the </a:t>
            </a:r>
            <a:r>
              <a:rPr lang="en-US" dirty="0" err="1"/>
              <a:t>vermicompost</a:t>
            </a:r>
            <a:r>
              <a:rPr lang="en-US" dirty="0"/>
              <a:t> further aids in decomposition and the formation of </a:t>
            </a:r>
            <a:r>
              <a:rPr lang="en-US" dirty="0" err="1"/>
              <a:t>humic</a:t>
            </a:r>
            <a:r>
              <a:rPr lang="en-US" dirty="0"/>
              <a:t> substances, enhancing the dark color.</a:t>
            </a:r>
          </a:p>
          <a:p>
            <a:pPr marL="0" indent="0">
              <a:buNone/>
            </a:pPr>
            <a:endParaRPr lang="en-US" sz="1200" dirty="0"/>
          </a:p>
          <a:p>
            <a:pPr marL="0" indent="0">
              <a:buNone/>
            </a:pPr>
            <a:r>
              <a:rPr lang="en-US" sz="1200" b="1" dirty="0"/>
              <a:t>Q:</a:t>
            </a:r>
            <a:r>
              <a:rPr lang="en-US" sz="1200" b="1" baseline="0" dirty="0"/>
              <a:t> </a:t>
            </a:r>
            <a:r>
              <a:rPr lang="en-US" sz="1200" dirty="0"/>
              <a:t>Why ‘</a:t>
            </a:r>
            <a:r>
              <a:rPr lang="en-US" sz="1200" b="1" dirty="0"/>
              <a:t>no foul </a:t>
            </a:r>
            <a:r>
              <a:rPr lang="en-US" sz="1200" b="1" dirty="0" err="1"/>
              <a:t>odour</a:t>
            </a:r>
            <a:r>
              <a:rPr lang="en-US" sz="1200" dirty="0"/>
              <a:t>’?</a:t>
            </a:r>
          </a:p>
          <a:p>
            <a:pPr marL="0" indent="0">
              <a:buNone/>
            </a:pPr>
            <a:endParaRPr lang="en-US" sz="1200" dirty="0"/>
          </a:p>
          <a:p>
            <a:r>
              <a:rPr lang="en-US" dirty="0"/>
              <a:t>The absence of foul </a:t>
            </a:r>
            <a:r>
              <a:rPr lang="en-US" dirty="0" err="1"/>
              <a:t>odour</a:t>
            </a:r>
            <a:r>
              <a:rPr lang="en-US" dirty="0"/>
              <a:t> in </a:t>
            </a:r>
            <a:r>
              <a:rPr lang="en-US" dirty="0" err="1"/>
              <a:t>vermicompost</a:t>
            </a:r>
            <a:r>
              <a:rPr lang="en-US" dirty="0"/>
              <a:t> is crucial for several reasons related to its quality and usability in gardening, agriculture, and other applications:</a:t>
            </a:r>
          </a:p>
          <a:p>
            <a:endParaRPr lang="en-US" b="1" dirty="0"/>
          </a:p>
          <a:p>
            <a:r>
              <a:rPr lang="en-US" b="1" dirty="0"/>
              <a:t>Quality Indicator</a:t>
            </a:r>
            <a:r>
              <a:rPr lang="en-US" dirty="0"/>
              <a:t>: Foul </a:t>
            </a:r>
            <a:r>
              <a:rPr lang="en-US" dirty="0" err="1"/>
              <a:t>odours</a:t>
            </a:r>
            <a:r>
              <a:rPr lang="en-US" dirty="0"/>
              <a:t> in compost often indicate anaerobic conditions (lack of oxygen) or incomplete decomposition, which can result in the production of harmful compounds like ammonia and hydrogen sulfide. These compounds not only smell unpleasant but can also harm plants and soil organisms.</a:t>
            </a:r>
          </a:p>
          <a:p>
            <a:endParaRPr lang="en-US" b="1" dirty="0"/>
          </a:p>
          <a:p>
            <a:r>
              <a:rPr lang="en-US" b="1" dirty="0"/>
              <a:t>Acceptability for Indoor Use</a:t>
            </a:r>
            <a:r>
              <a:rPr lang="en-US" dirty="0"/>
              <a:t>: Many gardeners and agricultural producers use </a:t>
            </a:r>
            <a:r>
              <a:rPr lang="en-US" dirty="0" err="1"/>
              <a:t>vermicompost</a:t>
            </a:r>
            <a:r>
              <a:rPr lang="en-US" dirty="0"/>
              <a:t> indoors or in controlled environments. Foul </a:t>
            </a:r>
            <a:r>
              <a:rPr lang="en-US" dirty="0" err="1"/>
              <a:t>odours</a:t>
            </a:r>
            <a:r>
              <a:rPr lang="en-US" dirty="0"/>
              <a:t> can be disruptive and undesirable in such settings, making </a:t>
            </a:r>
            <a:r>
              <a:rPr lang="en-US" dirty="0" err="1"/>
              <a:t>odour</a:t>
            </a:r>
            <a:r>
              <a:rPr lang="en-US" dirty="0"/>
              <a:t>-free compost more suitable.</a:t>
            </a:r>
          </a:p>
          <a:p>
            <a:endParaRPr lang="en-US" b="1" dirty="0"/>
          </a:p>
          <a:p>
            <a:r>
              <a:rPr lang="en-US" b="1" dirty="0"/>
              <a:t>Public Perception</a:t>
            </a:r>
            <a:r>
              <a:rPr lang="en-US" dirty="0"/>
              <a:t>: In community gardens, urban settings, or areas close to residences, </a:t>
            </a:r>
            <a:r>
              <a:rPr lang="en-US" dirty="0" err="1"/>
              <a:t>odour</a:t>
            </a:r>
            <a:r>
              <a:rPr lang="en-US" dirty="0"/>
              <a:t>-free compost is more socially acceptable. It reduces complaints from neighbors and maintains a positive image of composting practices.</a:t>
            </a:r>
          </a:p>
          <a:p>
            <a:endParaRPr lang="en-US" b="1" dirty="0"/>
          </a:p>
          <a:p>
            <a:r>
              <a:rPr lang="en-US" b="1" dirty="0"/>
              <a:t>Ease of Handling</a:t>
            </a:r>
            <a:r>
              <a:rPr lang="en-US" dirty="0"/>
              <a:t>: </a:t>
            </a:r>
            <a:r>
              <a:rPr lang="en-US" dirty="0" err="1"/>
              <a:t>Odour</a:t>
            </a:r>
            <a:r>
              <a:rPr lang="en-US" dirty="0"/>
              <a:t>-free </a:t>
            </a:r>
            <a:r>
              <a:rPr lang="en-US" dirty="0" err="1"/>
              <a:t>vermicompost</a:t>
            </a:r>
            <a:r>
              <a:rPr lang="en-US" dirty="0"/>
              <a:t> is easier to handle and apply. Gardeners and farmers can work with it comfortably without discomfort from unpleasant smells.</a:t>
            </a:r>
          </a:p>
          <a:p>
            <a:endParaRPr lang="en-US" b="1" dirty="0"/>
          </a:p>
          <a:p>
            <a:r>
              <a:rPr lang="en-US" b="1" dirty="0"/>
              <a:t>Sign of Proper Decomposition</a:t>
            </a:r>
            <a:r>
              <a:rPr lang="en-US" dirty="0"/>
              <a:t>: </a:t>
            </a:r>
            <a:r>
              <a:rPr lang="en-US" dirty="0" err="1"/>
              <a:t>Vermicompost</a:t>
            </a:r>
            <a:r>
              <a:rPr lang="en-US" dirty="0"/>
              <a:t> that is properly decomposed and matured tends to have a earthy, soil-like smell or even a slightly sweet aroma. This indicates that organic materials have been effectively broken down into stable, nutrient-rich compost suitable for plant growth.</a:t>
            </a:r>
          </a:p>
          <a:p>
            <a:endParaRPr lang="en-US" dirty="0"/>
          </a:p>
          <a:p>
            <a:r>
              <a:rPr lang="en-US" dirty="0"/>
              <a:t>Achieving </a:t>
            </a:r>
            <a:r>
              <a:rPr lang="en-US" dirty="0" err="1"/>
              <a:t>odour</a:t>
            </a:r>
            <a:r>
              <a:rPr lang="en-US" dirty="0"/>
              <a:t>-free </a:t>
            </a:r>
            <a:r>
              <a:rPr lang="en-US" dirty="0" err="1"/>
              <a:t>vermicompost</a:t>
            </a:r>
            <a:r>
              <a:rPr lang="en-US" dirty="0"/>
              <a:t> involves maintaining proper conditions during the composting process:</a:t>
            </a:r>
          </a:p>
          <a:p>
            <a:endParaRPr lang="en-US" b="1" dirty="0"/>
          </a:p>
          <a:p>
            <a:r>
              <a:rPr lang="en-US" b="1" dirty="0"/>
              <a:t>Aerobic Conditions</a:t>
            </a:r>
            <a:r>
              <a:rPr lang="en-US" dirty="0"/>
              <a:t>: Ensuring adequate oxygen supply within the compost pile or bin helps promote aerobic decomposition, which reduces the likelihood of foul </a:t>
            </a:r>
            <a:r>
              <a:rPr lang="en-US" dirty="0" err="1"/>
              <a:t>odours</a:t>
            </a:r>
            <a:r>
              <a:rPr lang="en-US" dirty="0"/>
              <a:t>.</a:t>
            </a:r>
          </a:p>
          <a:p>
            <a:endParaRPr lang="en-US" b="1" dirty="0"/>
          </a:p>
          <a:p>
            <a:r>
              <a:rPr lang="en-US" b="1" dirty="0"/>
              <a:t>Proper Moisture Balance</a:t>
            </a:r>
            <a:r>
              <a:rPr lang="en-US" dirty="0"/>
              <a:t>: Avoiding overly wet or dry conditions helps maintain aerobic decomposition and prevents anaerobic pockets where foul-smelling gases can accumulate.</a:t>
            </a:r>
          </a:p>
          <a:p>
            <a:endParaRPr lang="en-US" b="1" dirty="0"/>
          </a:p>
          <a:p>
            <a:r>
              <a:rPr lang="en-US" b="1" dirty="0"/>
              <a:t>Balanced Carbon-to-Nitrogen Ratio</a:t>
            </a:r>
            <a:r>
              <a:rPr lang="en-US" dirty="0"/>
              <a:t>: Providing a balanced mix of carbon-rich (brown) and nitrogen-rich (green) materials encourages efficient decomposition and minimizes </a:t>
            </a:r>
            <a:r>
              <a:rPr lang="en-US" dirty="0" err="1"/>
              <a:t>odour</a:t>
            </a:r>
            <a:r>
              <a:rPr lang="en-US" dirty="0"/>
              <a:t> issues.</a:t>
            </a:r>
          </a:p>
          <a:p>
            <a:endParaRPr lang="en-US" dirty="0"/>
          </a:p>
          <a:p>
            <a:r>
              <a:rPr lang="en-US" dirty="0"/>
              <a:t>By managing these factors effectively, composters can produce high-quality </a:t>
            </a:r>
            <a:r>
              <a:rPr lang="en-US" dirty="0" err="1"/>
              <a:t>vermicompost</a:t>
            </a:r>
            <a:r>
              <a:rPr lang="en-US" dirty="0"/>
              <a:t> that is free of foul </a:t>
            </a:r>
            <a:r>
              <a:rPr lang="en-US" dirty="0" err="1"/>
              <a:t>odours</a:t>
            </a:r>
            <a:r>
              <a:rPr lang="en-US" dirty="0"/>
              <a:t> and beneficial for soil health and plant growth.</a:t>
            </a:r>
          </a:p>
          <a:p>
            <a:endParaRPr lang="en-US" sz="1200" dirty="0"/>
          </a:p>
          <a:p>
            <a:r>
              <a:rPr lang="en-US" sz="1200" b="1" dirty="0"/>
              <a:t>Q: </a:t>
            </a:r>
            <a:r>
              <a:rPr lang="en-US" sz="1200" dirty="0"/>
              <a:t>Why ‘</a:t>
            </a:r>
            <a:r>
              <a:rPr lang="en-US" sz="1200" b="1" dirty="0"/>
              <a:t>not more than 4.0 mm</a:t>
            </a:r>
            <a:r>
              <a:rPr lang="en-US" sz="1200" dirty="0"/>
              <a:t>’?</a:t>
            </a:r>
          </a:p>
          <a:p>
            <a:endParaRPr lang="en-US" dirty="0"/>
          </a:p>
          <a:p>
            <a:r>
              <a:rPr lang="en-US" b="1" dirty="0"/>
              <a:t>A: </a:t>
            </a:r>
            <a:r>
              <a:rPr lang="en-US" dirty="0"/>
              <a:t>The particle size of </a:t>
            </a:r>
            <a:r>
              <a:rPr lang="en-US" dirty="0" err="1"/>
              <a:t>vermicompost</a:t>
            </a:r>
            <a:r>
              <a:rPr lang="en-US" dirty="0"/>
              <a:t> should ideally not exceed 4.0 mm for several reasons related to its practical use and effectiveness in various applications:</a:t>
            </a:r>
          </a:p>
          <a:p>
            <a:endParaRPr lang="en-US" b="1" dirty="0"/>
          </a:p>
          <a:p>
            <a:r>
              <a:rPr lang="en-US" b="1" dirty="0"/>
              <a:t>Uniformity in Application</a:t>
            </a:r>
            <a:r>
              <a:rPr lang="en-US" dirty="0"/>
              <a:t>: </a:t>
            </a:r>
            <a:r>
              <a:rPr lang="en-US" dirty="0" err="1"/>
              <a:t>Vermicompost</a:t>
            </a:r>
            <a:r>
              <a:rPr lang="en-US" dirty="0"/>
              <a:t> with particles larger than 4.0 mm may not spread evenly when applied to soil or used in potting mixes. This can lead to uneven distribution of nutrients and other beneficial properties.</a:t>
            </a:r>
          </a:p>
          <a:p>
            <a:endParaRPr lang="en-US" b="1" dirty="0"/>
          </a:p>
          <a:p>
            <a:r>
              <a:rPr lang="en-US" b="1" dirty="0"/>
              <a:t>Surface Area and Decomposition</a:t>
            </a:r>
            <a:r>
              <a:rPr lang="en-US" dirty="0"/>
              <a:t>: Smaller particles have a higher surface area compared to larger ones. This increased surface area facilitates faster decomposition and nutrient release when </a:t>
            </a:r>
            <a:r>
              <a:rPr lang="en-US" dirty="0" err="1"/>
              <a:t>vermicompost</a:t>
            </a:r>
            <a:r>
              <a:rPr lang="en-US" dirty="0"/>
              <a:t> is incorporated into the soil.</a:t>
            </a:r>
          </a:p>
          <a:p>
            <a:endParaRPr lang="en-US" b="1" dirty="0"/>
          </a:p>
          <a:p>
            <a:r>
              <a:rPr lang="en-US" b="1" dirty="0"/>
              <a:t>Ease of Handling</a:t>
            </a:r>
            <a:r>
              <a:rPr lang="en-US" dirty="0"/>
              <a:t>: Finer particles are easier to handle and mix with soil or other substrates. They can be evenly blended without leaving pockets of unincorporated material.</a:t>
            </a:r>
          </a:p>
          <a:p>
            <a:endParaRPr lang="en-US" b="1" dirty="0"/>
          </a:p>
          <a:p>
            <a:r>
              <a:rPr lang="en-US" b="1" dirty="0"/>
              <a:t>Plant Uptake</a:t>
            </a:r>
            <a:r>
              <a:rPr lang="en-US" dirty="0"/>
              <a:t>: Smaller particles ensure that nutrients are more readily available to plants, as they are closer to root zones and can be absorbed more efficiently.</a:t>
            </a:r>
          </a:p>
          <a:p>
            <a:endParaRPr lang="en-US" b="1" dirty="0"/>
          </a:p>
          <a:p>
            <a:r>
              <a:rPr lang="en-US" b="1" dirty="0"/>
              <a:t>Aeration and Drainage</a:t>
            </a:r>
            <a:r>
              <a:rPr lang="en-US" dirty="0"/>
              <a:t>: In potting mixes, finer </a:t>
            </a:r>
            <a:r>
              <a:rPr lang="en-US" dirty="0" err="1"/>
              <a:t>vermicompost</a:t>
            </a:r>
            <a:r>
              <a:rPr lang="en-US" dirty="0"/>
              <a:t> particles contribute to better aeration and drainage, promoting healthier root growth and reducing the risk of waterlogged conditions.</a:t>
            </a:r>
          </a:p>
          <a:p>
            <a:endParaRPr lang="en-US" b="1" dirty="0"/>
          </a:p>
          <a:p>
            <a:r>
              <a:rPr lang="en-US" b="1" dirty="0"/>
              <a:t>Appearance</a:t>
            </a:r>
            <a:r>
              <a:rPr lang="en-US" dirty="0"/>
              <a:t>: Larger particles can affect the visual appeal of </a:t>
            </a:r>
            <a:r>
              <a:rPr lang="en-US" dirty="0" err="1"/>
              <a:t>vermicompost</a:t>
            </a:r>
            <a:r>
              <a:rPr lang="en-US" dirty="0"/>
              <a:t> products, especially those intended for retail or landscaping purposes.</a:t>
            </a:r>
          </a:p>
          <a:p>
            <a:endParaRPr lang="en-US" dirty="0"/>
          </a:p>
          <a:p>
            <a:r>
              <a:rPr lang="en-US" dirty="0"/>
              <a:t>In summary, maintaining a particle size of not more than 4.0 mm ensures that </a:t>
            </a:r>
            <a:r>
              <a:rPr lang="en-US" dirty="0" err="1"/>
              <a:t>vermicompost</a:t>
            </a:r>
            <a:r>
              <a:rPr lang="en-US" dirty="0"/>
              <a:t> remains effective and practical for various agricultural, horticultural, and environmental applications by maximizing nutrient availability, ease of handling, and overall performance in soil and growth media.</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Q: </a:t>
            </a:r>
            <a:r>
              <a:rPr lang="en-US" sz="1200" dirty="0"/>
              <a:t>Why ‘</a:t>
            </a:r>
            <a:r>
              <a:rPr lang="en-US" sz="1200" b="1" dirty="0"/>
              <a:t>minimum 90 percent </a:t>
            </a:r>
            <a:r>
              <a:rPr lang="en-US" sz="1200" dirty="0"/>
              <a:t>’?</a:t>
            </a:r>
          </a:p>
          <a:p>
            <a:endParaRPr lang="en-US" dirty="0"/>
          </a:p>
          <a:p>
            <a:r>
              <a:rPr lang="en-US" b="1" dirty="0"/>
              <a:t>A: </a:t>
            </a:r>
            <a:r>
              <a:rPr lang="en-US" dirty="0"/>
              <a:t>The requirement that a minimum of 90% of </a:t>
            </a:r>
            <a:r>
              <a:rPr lang="en-US" dirty="0" err="1"/>
              <a:t>vermicompost</a:t>
            </a:r>
            <a:r>
              <a:rPr lang="en-US" dirty="0"/>
              <a:t> should pass through a 4.0 mm sieve is based on practical and functional considerations that are crucial for its effective use in agricultural and horticultural applications.</a:t>
            </a:r>
          </a:p>
          <a:p>
            <a:pPr marL="0" indent="0">
              <a:buNone/>
            </a:pPr>
            <a:endParaRPr lang="en-US" sz="1200" dirty="0"/>
          </a:p>
        </p:txBody>
      </p:sp>
      <p:sp>
        <p:nvSpPr>
          <p:cNvPr id="4" name="Slide Number Placeholder 3"/>
          <p:cNvSpPr>
            <a:spLocks noGrp="1"/>
          </p:cNvSpPr>
          <p:nvPr>
            <p:ph type="sldNum" sz="quarter" idx="10"/>
          </p:nvPr>
        </p:nvSpPr>
        <p:spPr/>
        <p:txBody>
          <a:bodyPr/>
          <a:lstStyle/>
          <a:p>
            <a:fld id="{8916C5B3-9703-47D5-BCC1-9291D4009C87}" type="slidenum">
              <a:rPr lang="en-IN" smtClean="0"/>
              <a:t>9</a:t>
            </a:fld>
            <a:endParaRPr lang="en-IN"/>
          </a:p>
        </p:txBody>
      </p:sp>
    </p:spTree>
    <p:extLst>
      <p:ext uri="{BB962C8B-B14F-4D97-AF65-F5344CB8AC3E}">
        <p14:creationId xmlns:p14="http://schemas.microsoft.com/office/powerpoint/2010/main" val="287522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t>Requirement given in Cl. 4.3 and Table 1 of </a:t>
            </a:r>
            <a:r>
              <a:rPr lang="en-IN" b="1" dirty="0"/>
              <a:t>IS 16556 : 2016 &amp; </a:t>
            </a:r>
            <a:r>
              <a:rPr lang="en-US" sz="1200" b="1" dirty="0"/>
              <a:t>IS </a:t>
            </a:r>
            <a:r>
              <a:rPr lang="en-IN" sz="1200" b="1" dirty="0"/>
              <a:t>16702 : 2018</a:t>
            </a:r>
            <a:endParaRPr lang="en-US" sz="1200" b="1" dirty="0"/>
          </a:p>
          <a:p>
            <a:pPr>
              <a:buFont typeface="Wingdings" panose="05000000000000000000" pitchFamily="2" charset="2"/>
              <a:buNone/>
            </a:pP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 What is the instrument used for measurement of pH?</a:t>
            </a:r>
          </a:p>
          <a:p>
            <a:pPr>
              <a:buFont typeface="Wingdings" panose="05000000000000000000" pitchFamily="2" charset="2"/>
              <a:buNone/>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 </a:t>
            </a:r>
            <a:r>
              <a:rPr lang="en-US" sz="1200" dirty="0"/>
              <a:t>(Cl. C-2 of </a:t>
            </a:r>
            <a:r>
              <a:rPr lang="en-IN" dirty="0"/>
              <a:t>IS 16556 : 2016 &amp; </a:t>
            </a:r>
            <a:r>
              <a:rPr lang="en-US" sz="1200" dirty="0"/>
              <a:t>Cl. A-2 of IS </a:t>
            </a:r>
            <a:r>
              <a:rPr lang="en-IN" sz="1200" dirty="0"/>
              <a:t>16702 : 2018)</a:t>
            </a:r>
            <a:endParaRPr lang="en-US" sz="1200" dirty="0"/>
          </a:p>
          <a:p>
            <a:r>
              <a:rPr lang="en-US" sz="1200" b="1" dirty="0"/>
              <a:t> </a:t>
            </a:r>
            <a:r>
              <a:rPr lang="en-US" dirty="0"/>
              <a:t>The instrument commonly used for the measurement of pH is called a </a:t>
            </a:r>
            <a:r>
              <a:rPr lang="en-US" b="1" dirty="0"/>
              <a:t>pH meter</a:t>
            </a:r>
            <a:r>
              <a:rPr lang="en-US" dirty="0"/>
              <a:t>.  A pH meter is a scientific instrument that measures the acidity or alkalinity of a substance. It typically consists of a probe with an electrode that detects hydrogen ions (H+) in the solution being tested. The pH meter then converts the voltage generated by the electrode into a numerical pH value, which is displayed on a digital or analog screen.</a:t>
            </a:r>
          </a:p>
          <a:p>
            <a:endParaRPr lang="en-US" dirty="0"/>
          </a:p>
          <a:p>
            <a:r>
              <a:rPr lang="en-US" dirty="0"/>
              <a:t>Key components of a pH meter include:</a:t>
            </a:r>
          </a:p>
          <a:p>
            <a:endParaRPr lang="en-US" b="1" dirty="0"/>
          </a:p>
          <a:p>
            <a:r>
              <a:rPr lang="en-US" b="1" dirty="0"/>
              <a:t>pH Electrode</a:t>
            </a:r>
            <a:r>
              <a:rPr lang="en-US" dirty="0"/>
              <a:t>: This electrode is sensitive to hydrogen ions and generates a voltage proportional to the pH of the solution.</a:t>
            </a:r>
          </a:p>
          <a:p>
            <a:endParaRPr lang="en-US" b="1" dirty="0"/>
          </a:p>
          <a:p>
            <a:r>
              <a:rPr lang="en-US" b="1" dirty="0"/>
              <a:t>Reference Electrode</a:t>
            </a:r>
            <a:r>
              <a:rPr lang="en-US" dirty="0"/>
              <a:t>: Provides a stable reference potential against which the pH electrode measures.</a:t>
            </a:r>
          </a:p>
          <a:p>
            <a:endParaRPr lang="en-US" b="1" dirty="0"/>
          </a:p>
          <a:p>
            <a:r>
              <a:rPr lang="en-US" b="1" dirty="0"/>
              <a:t>Temperature Sensor</a:t>
            </a:r>
            <a:r>
              <a:rPr lang="en-US" dirty="0"/>
              <a:t>: Many pH meters also include a temperature sensor because pH readings can be temperature-dependent.</a:t>
            </a:r>
          </a:p>
          <a:p>
            <a:endParaRPr lang="en-US" b="1" dirty="0"/>
          </a:p>
          <a:p>
            <a:r>
              <a:rPr lang="en-US" b="1" dirty="0"/>
              <a:t>Display</a:t>
            </a:r>
            <a:r>
              <a:rPr lang="en-US" dirty="0"/>
              <a:t>: Shows the pH value of the solution being measured.</a:t>
            </a:r>
          </a:p>
          <a:p>
            <a:endParaRPr lang="en-US" b="1" dirty="0"/>
          </a:p>
          <a:p>
            <a:r>
              <a:rPr lang="en-US" b="1" dirty="0"/>
              <a:t>Calibration Controls</a:t>
            </a:r>
            <a:r>
              <a:rPr lang="en-US" dirty="0"/>
              <a:t>: pH meters need to be calibrated using standard buffer solutions to ensure accurate readings.</a:t>
            </a:r>
          </a:p>
          <a:p>
            <a:endParaRPr lang="en-US" dirty="0"/>
          </a:p>
          <a:p>
            <a:r>
              <a:rPr lang="en-US" dirty="0"/>
              <a:t>Usage of a pH meter is common in various fields including agriculture (for soil and water analysis), environmental monitoring, chemistry labs, food and beverage production, and in research applications where precise pH measurement is essential.</a:t>
            </a: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 Why the range of ‘6.5-7.5’ in pH?</a:t>
            </a:r>
          </a:p>
          <a:p>
            <a:pPr>
              <a:buFont typeface="Wingdings" panose="05000000000000000000" pitchFamily="2" charset="2"/>
              <a:buNone/>
            </a:pPr>
            <a:endParaRPr lang="en-US" sz="1200" b="1" dirty="0"/>
          </a:p>
          <a:p>
            <a:r>
              <a:rPr lang="en-US" sz="1200" b="1" dirty="0"/>
              <a:t>A: </a:t>
            </a:r>
          </a:p>
          <a:p>
            <a:endParaRPr lang="en-US" sz="1200" b="1" dirty="0"/>
          </a:p>
          <a:p>
            <a:r>
              <a:rPr lang="en-US" b="1" dirty="0"/>
              <a:t>Optimal Nutrient Availability</a:t>
            </a:r>
            <a:r>
              <a:rPr lang="en-US" dirty="0"/>
              <a:t>: Most plants thrive in soil with a slightly acidic to neutral pH range. </a:t>
            </a:r>
            <a:r>
              <a:rPr lang="en-US" dirty="0" err="1"/>
              <a:t>Vermicompost</a:t>
            </a:r>
            <a:r>
              <a:rPr lang="en-US" dirty="0"/>
              <a:t> within the pH range of 6.5 to 7.5 ensures that essential nutrients such as nitrogen (N), phosphorus (P), and potassium (K) are readily available to plants. Nutrient availability is influenced by pH; outside the optimal range, certain nutrients may become less available for uptake by plant roots.</a:t>
            </a:r>
          </a:p>
          <a:p>
            <a:endParaRPr lang="en-US" b="1" dirty="0"/>
          </a:p>
          <a:p>
            <a:r>
              <a:rPr lang="en-US" b="1" dirty="0"/>
              <a:t>Microbial Activity</a:t>
            </a:r>
            <a:r>
              <a:rPr lang="en-US" dirty="0"/>
              <a:t>: The pH of </a:t>
            </a:r>
            <a:r>
              <a:rPr lang="en-US" dirty="0" err="1"/>
              <a:t>vermicompost</a:t>
            </a:r>
            <a:r>
              <a:rPr lang="en-US" dirty="0"/>
              <a:t> influences microbial communities present in the soil. Many beneficial microorganisms that aid in nutrient cycling and decomposition thrive within the pH range of 6.5 to 7.5. These microbes contribute to the breakdown of organic matter in </a:t>
            </a:r>
            <a:r>
              <a:rPr lang="en-US" dirty="0" err="1"/>
              <a:t>vermicompost</a:t>
            </a:r>
            <a:r>
              <a:rPr lang="en-US" dirty="0"/>
              <a:t> and further enhance its nutrient availability.</a:t>
            </a:r>
          </a:p>
          <a:p>
            <a:endParaRPr lang="en-US" b="1" dirty="0"/>
          </a:p>
          <a:p>
            <a:r>
              <a:rPr lang="en-US" b="1" dirty="0"/>
              <a:t>Plant Uptake Efficiency</a:t>
            </a:r>
            <a:r>
              <a:rPr lang="en-US" dirty="0"/>
              <a:t>: Plants have specific pH preferences for optimal nutrient uptake. When </a:t>
            </a:r>
            <a:r>
              <a:rPr lang="en-US" dirty="0" err="1"/>
              <a:t>vermicompost</a:t>
            </a:r>
            <a:r>
              <a:rPr lang="en-US" dirty="0"/>
              <a:t> has a pH between 6.5 and 7.5, it aligns closely with the pH preferences of most plants, ensuring efficient absorption of nutrients through the roots.</a:t>
            </a:r>
          </a:p>
          <a:p>
            <a:endParaRPr lang="en-US" b="1" dirty="0"/>
          </a:p>
          <a:p>
            <a:r>
              <a:rPr lang="en-US" b="1" dirty="0"/>
              <a:t>Buffering Capacity</a:t>
            </a:r>
            <a:r>
              <a:rPr lang="en-US" dirty="0"/>
              <a:t>: </a:t>
            </a:r>
            <a:r>
              <a:rPr lang="en-US" dirty="0" err="1"/>
              <a:t>Vermicompost</a:t>
            </a:r>
            <a:r>
              <a:rPr lang="en-US" dirty="0"/>
              <a:t> within this pH range exhibits good buffering capacity, meaning it can resist rapid changes in pH when added to soils with different initial pH levels. This stability is important for maintaining consistent growing conditions for plants.</a:t>
            </a:r>
          </a:p>
          <a:p>
            <a:endParaRPr lang="en-US" b="1" dirty="0"/>
          </a:p>
          <a:p>
            <a:r>
              <a:rPr lang="en-US" b="1" dirty="0"/>
              <a:t>Avoiding pH Extremes</a:t>
            </a:r>
            <a:r>
              <a:rPr lang="en-US" dirty="0"/>
              <a:t>: pH values outside the range of 6.5 to 7.5 can indicate imbalances or limitations in </a:t>
            </a:r>
            <a:r>
              <a:rPr lang="en-US" dirty="0" err="1"/>
              <a:t>vermicompost</a:t>
            </a:r>
            <a:r>
              <a:rPr lang="en-US" dirty="0"/>
              <a:t> quality. Lower pH values (more acidic) can indicate incomplete decomposition or high acidity, potentially limiting plant growth. Higher pH values (more alkaline) might indicate excessive mineral content or other factors that can reduce nutrient availability or affect soil health negatively.</a:t>
            </a:r>
          </a:p>
          <a:p>
            <a:pPr>
              <a:buFont typeface="Wingdings" panose="05000000000000000000" pitchFamily="2" charset="2"/>
              <a:buNone/>
            </a:pPr>
            <a:endParaRPr lang="en-US" sz="1200" b="1" dirty="0"/>
          </a:p>
          <a:p>
            <a:pPr>
              <a:buFont typeface="Wingdings" panose="05000000000000000000" pitchFamily="2" charset="2"/>
              <a:buNone/>
            </a:pPr>
            <a:r>
              <a:rPr lang="en-US" sz="1200" b="1" dirty="0"/>
              <a:t>Q: How is sampling done?</a:t>
            </a:r>
          </a:p>
          <a:p>
            <a:pPr>
              <a:buFont typeface="Wingdings" panose="05000000000000000000" pitchFamily="2" charset="2"/>
              <a:buNone/>
            </a:pPr>
            <a:endParaRPr lang="en-US" sz="1200" b="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t>A: </a:t>
            </a:r>
            <a:r>
              <a:rPr lang="en-US" sz="1200" dirty="0"/>
              <a:t>(Cl. 6 of </a:t>
            </a:r>
            <a:r>
              <a:rPr lang="en-IN" dirty="0"/>
              <a:t>IS 16556 : 2016 &amp; </a:t>
            </a:r>
            <a:r>
              <a:rPr lang="en-US" sz="1200" dirty="0"/>
              <a:t>Cl. 6 of IS </a:t>
            </a:r>
            <a:r>
              <a:rPr lang="en-IN" sz="1200" dirty="0"/>
              <a:t>16702 : 2018)</a:t>
            </a:r>
            <a:endParaRPr lang="en-US" sz="1200" dirty="0"/>
          </a:p>
          <a:p>
            <a:pPr>
              <a:buFont typeface="Wingdings" panose="05000000000000000000" pitchFamily="2" charset="2"/>
              <a:buNone/>
            </a:pPr>
            <a:r>
              <a:rPr lang="en-US" sz="1200" kern="1200" dirty="0">
                <a:solidFill>
                  <a:schemeClr val="tx1"/>
                </a:solidFill>
                <a:effectLst/>
                <a:latin typeface="+mn-lt"/>
                <a:ea typeface="+mn-ea"/>
                <a:cs typeface="+mn-cs"/>
              </a:rPr>
              <a:t>Sampling Probe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may comprise of a slotted single tube with solid cone tip made of stainless steel or brass. The length of the probe may be approximately 60 cm to 65 cm and the diameter of the tube may be approximately 1.5 cm and the slot width may be 1.2 cm to 1.3 cm. The probe may be used if the physical condition of the fertilizers and the packing material permits its use. In case of high-density polythene packing and also when the fertilizer material is not in free flowing condition, the use of sampling probe may not be possible. In such case, selected bags for drawing samples may be opened and the fertilizers may be taken out of the bags and spread on a clean surface and samples drawn with the help of a suitable sampling device, which may be made of stainless steel or brass cup. </a:t>
            </a:r>
          </a:p>
          <a:p>
            <a:pPr>
              <a:buFont typeface="Wingdings" panose="05000000000000000000" pitchFamily="2" charset="2"/>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dirty="0">
                <a:solidFill>
                  <a:schemeClr val="tx1"/>
                </a:solidFill>
                <a:effectLst/>
                <a:latin typeface="+mn-lt"/>
                <a:ea typeface="+mn-ea"/>
                <a:cs typeface="+mn-cs"/>
              </a:rPr>
              <a:t>One sample of organic fertilizer shall have approximate 400 g weight. If the composite sample collected from the different selected bags is larger than required weight, its size shall be reduced by method of quartering. </a:t>
            </a:r>
            <a:r>
              <a:rPr lang="en-US" sz="1200" dirty="0"/>
              <a:t>(Cl. 4.1 of </a:t>
            </a:r>
            <a:r>
              <a:rPr lang="en-IN" dirty="0"/>
              <a:t>IS 16556 : 2016 &amp; </a:t>
            </a:r>
            <a:r>
              <a:rPr lang="en-US" sz="1200" dirty="0"/>
              <a:t>Cl. 4.1 of IS </a:t>
            </a:r>
            <a:r>
              <a:rPr lang="en-IN" sz="1200" dirty="0"/>
              <a:t>16702 : 2018)</a:t>
            </a:r>
            <a:endParaRPr lang="en-US" sz="1200"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I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dirty="0">
              <a:solidFill>
                <a:schemeClr val="tx1"/>
              </a:solidFill>
              <a:effectLst/>
              <a:latin typeface="+mn-lt"/>
              <a:ea typeface="+mn-ea"/>
              <a:cs typeface="+mn-cs"/>
            </a:endParaRPr>
          </a:p>
          <a:p>
            <a:pPr>
              <a:buFont typeface="Wingdings" panose="05000000000000000000" pitchFamily="2" charset="2"/>
              <a:buNone/>
            </a:pPr>
            <a:r>
              <a:rPr lang="en-US" sz="1200" b="1" dirty="0"/>
              <a:t>Q: How is sample prepared for measurement of pH?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 </a:t>
            </a:r>
            <a:r>
              <a:rPr lang="en-US" sz="1200" dirty="0"/>
              <a:t>(Cl. C-3 of </a:t>
            </a:r>
            <a:r>
              <a:rPr lang="en-IN" dirty="0"/>
              <a:t>IS 16556 : 2016 &amp; </a:t>
            </a:r>
            <a:r>
              <a:rPr lang="en-US" sz="1200" dirty="0"/>
              <a:t>Cl. A-3 of IS </a:t>
            </a:r>
            <a:r>
              <a:rPr lang="en-IN" sz="1200" dirty="0"/>
              <a:t>16702 : 2018)</a:t>
            </a:r>
            <a:endParaRPr lang="en-US" sz="1200"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25 g of compost into a suspension in 50 ml of distilled water and shake on a rotary shaker for 2 h. Filter through </a:t>
            </a:r>
            <a:r>
              <a:rPr lang="en-US" sz="1200" kern="1200" dirty="0" err="1">
                <a:solidFill>
                  <a:schemeClr val="tx1"/>
                </a:solidFill>
                <a:effectLst/>
                <a:latin typeface="+mn-lt"/>
                <a:ea typeface="+mn-ea"/>
                <a:cs typeface="+mn-cs"/>
              </a:rPr>
              <a:t>Whatman</a:t>
            </a:r>
            <a:r>
              <a:rPr lang="en-US" sz="1200" kern="1200" dirty="0">
                <a:solidFill>
                  <a:schemeClr val="tx1"/>
                </a:solidFill>
                <a:effectLst/>
                <a:latin typeface="+mn-lt"/>
                <a:ea typeface="+mn-ea"/>
                <a:cs typeface="+mn-cs"/>
              </a:rPr>
              <a:t> No. 1 or equivalent filter paper under vacuum using a Buchner funnel. Determine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H of the filtrate by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H meter.</a:t>
            </a:r>
            <a:endParaRPr lang="en-US" dirty="0"/>
          </a:p>
          <a:p>
            <a:endParaRPr lang="en-IN" dirty="0"/>
          </a:p>
        </p:txBody>
      </p:sp>
      <p:sp>
        <p:nvSpPr>
          <p:cNvPr id="4" name="Slide Number Placeholder 3"/>
          <p:cNvSpPr>
            <a:spLocks noGrp="1"/>
          </p:cNvSpPr>
          <p:nvPr>
            <p:ph type="sldNum" sz="quarter" idx="10"/>
          </p:nvPr>
        </p:nvSpPr>
        <p:spPr/>
        <p:txBody>
          <a:bodyPr/>
          <a:lstStyle/>
          <a:p>
            <a:fld id="{8916C5B3-9703-47D5-BCC1-9291D4009C87}" type="slidenum">
              <a:rPr lang="en-IN" smtClean="0"/>
              <a:t>10</a:t>
            </a:fld>
            <a:endParaRPr lang="en-IN"/>
          </a:p>
        </p:txBody>
      </p:sp>
    </p:spTree>
    <p:extLst>
      <p:ext uri="{BB962C8B-B14F-4D97-AF65-F5344CB8AC3E}">
        <p14:creationId xmlns:p14="http://schemas.microsoft.com/office/powerpoint/2010/main" val="1503289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b="1" dirty="0"/>
              <a:t>Requirement given in Cl. 4.3 and Table 1 of </a:t>
            </a:r>
            <a:r>
              <a:rPr lang="en-IN" b="1" dirty="0"/>
              <a:t>IS 16556 : 2016 &amp; </a:t>
            </a:r>
            <a:r>
              <a:rPr lang="en-US" sz="1200" b="1" dirty="0"/>
              <a:t>IS </a:t>
            </a:r>
            <a:r>
              <a:rPr lang="en-IN" sz="1200" b="1" dirty="0"/>
              <a:t>16702 : 2018</a:t>
            </a:r>
          </a:p>
          <a:p>
            <a:pPr>
              <a:buFont typeface="Wingdings" panose="05000000000000000000" pitchFamily="2" charset="2"/>
              <a:buNone/>
            </a:pPr>
            <a:endParaRPr lang="en-IN" sz="1200" b="1" dirty="0"/>
          </a:p>
          <a:p>
            <a:pPr>
              <a:buFont typeface="Wingdings" panose="05000000000000000000" pitchFamily="2" charset="2"/>
              <a:buNone/>
            </a:pPr>
            <a:r>
              <a:rPr lang="en-US" sz="1200" b="1" dirty="0"/>
              <a:t>Q:</a:t>
            </a:r>
            <a:r>
              <a:rPr lang="en-US" sz="1200" b="1" baseline="0" dirty="0"/>
              <a:t> </a:t>
            </a:r>
            <a:r>
              <a:rPr lang="en-US" sz="1200" dirty="0"/>
              <a:t>Why ‘</a:t>
            </a:r>
            <a:r>
              <a:rPr lang="en-US" sz="1200" b="1" dirty="0"/>
              <a:t>min</a:t>
            </a:r>
            <a:r>
              <a:rPr lang="en-US" sz="1200" dirty="0"/>
              <a:t>’ moisture is prescribed for vermicompost, but not MSWC?</a:t>
            </a:r>
          </a:p>
          <a:p>
            <a:pPr>
              <a:buFont typeface="Wingdings" panose="05000000000000000000" pitchFamily="2" charset="2"/>
              <a:buNone/>
            </a:pPr>
            <a:endParaRPr lang="en-US" sz="1200" dirty="0"/>
          </a:p>
          <a:p>
            <a:pPr>
              <a:buFont typeface="Wingdings" panose="05000000000000000000" pitchFamily="2" charset="2"/>
              <a:buNone/>
            </a:pPr>
            <a:r>
              <a:rPr lang="en-US" b="1" dirty="0"/>
              <a:t>A: </a:t>
            </a:r>
            <a:r>
              <a:rPr lang="en-US" dirty="0"/>
              <a:t>Vermicomposting relies on earthworms (e.g., </a:t>
            </a:r>
            <a:r>
              <a:rPr lang="en-US" dirty="0" err="1"/>
              <a:t>Eisenia</a:t>
            </a:r>
            <a:r>
              <a:rPr lang="en-US" dirty="0"/>
              <a:t> </a:t>
            </a:r>
            <a:r>
              <a:rPr lang="en-US" dirty="0" err="1"/>
              <a:t>fetida</a:t>
            </a:r>
            <a:r>
              <a:rPr lang="en-US" dirty="0"/>
              <a:t>) to decompose organic materials. The compost may</a:t>
            </a:r>
            <a:r>
              <a:rPr lang="en-US" baseline="0" dirty="0"/>
              <a:t> contain eggs of earthworms which require a minimum moisture percentage to be viable. </a:t>
            </a:r>
            <a:r>
              <a:rPr lang="en-US" dirty="0"/>
              <a:t>As against</a:t>
            </a:r>
            <a:r>
              <a:rPr lang="en-US" baseline="0" dirty="0"/>
              <a:t> MSWC, </a:t>
            </a:r>
            <a:r>
              <a:rPr lang="en-US" baseline="0" dirty="0" err="1"/>
              <a:t>vermicompost</a:t>
            </a:r>
            <a:r>
              <a:rPr lang="en-US" baseline="0" dirty="0"/>
              <a:t> is a </a:t>
            </a:r>
            <a:r>
              <a:rPr lang="en-US" baseline="0" dirty="0" err="1"/>
              <a:t>biofertilizer</a:t>
            </a:r>
            <a:r>
              <a:rPr lang="en-US" baseline="0" dirty="0"/>
              <a:t> and requires moisture for maintaining activity.</a:t>
            </a:r>
            <a:endParaRPr lang="en-US" dirty="0"/>
          </a:p>
          <a:p>
            <a:pPr>
              <a:buFont typeface="Wingdings" panose="05000000000000000000" pitchFamily="2" charset="2"/>
              <a:buNone/>
            </a:pPr>
            <a:endParaRPr lang="en-US" sz="1200" dirty="0"/>
          </a:p>
          <a:p>
            <a:pPr>
              <a:buFont typeface="Wingdings" panose="05000000000000000000" pitchFamily="2" charset="2"/>
              <a:buNone/>
            </a:pPr>
            <a:r>
              <a:rPr lang="en-US" sz="1200" b="1" dirty="0"/>
              <a:t>Q:</a:t>
            </a:r>
            <a:r>
              <a:rPr lang="en-US" sz="1200" b="1" baseline="0" dirty="0"/>
              <a:t> </a:t>
            </a:r>
            <a:r>
              <a:rPr lang="en-US" sz="1200" dirty="0"/>
              <a:t>What is the sample size?</a:t>
            </a:r>
          </a:p>
          <a:p>
            <a:pPr>
              <a:buFont typeface="Wingdings" panose="05000000000000000000" pitchFamily="2" charset="2"/>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t>A: </a:t>
            </a:r>
            <a:r>
              <a:rPr lang="en-US" sz="1200" dirty="0"/>
              <a:t>(Cl. B-2 of </a:t>
            </a:r>
            <a:r>
              <a:rPr lang="en-IN" dirty="0"/>
              <a:t>IS 16556 : 2016) 10g</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IN" dirty="0"/>
              <a:t> &amp; (</a:t>
            </a:r>
            <a:r>
              <a:rPr lang="en-US" sz="1200" dirty="0"/>
              <a:t>Cl. B-2 of IS </a:t>
            </a:r>
            <a:r>
              <a:rPr lang="en-IN" sz="1200" dirty="0"/>
              <a:t>16702 : 2018)</a:t>
            </a:r>
            <a:r>
              <a:rPr lang="en-US" sz="1200" dirty="0"/>
              <a:t> 5 g</a:t>
            </a:r>
          </a:p>
          <a:p>
            <a:pPr>
              <a:buFont typeface="Wingdings" panose="05000000000000000000" pitchFamily="2" charset="2"/>
              <a:buNone/>
            </a:pPr>
            <a:endParaRPr lang="en-US" sz="1200" dirty="0"/>
          </a:p>
          <a:p>
            <a:pPr>
              <a:buFont typeface="Wingdings" panose="05000000000000000000" pitchFamily="2" charset="2"/>
              <a:buNone/>
            </a:pPr>
            <a:r>
              <a:rPr lang="en-US" sz="1200" b="1" dirty="0"/>
              <a:t>Q:</a:t>
            </a:r>
            <a:r>
              <a:rPr lang="en-US" sz="1200" b="1" baseline="0" dirty="0"/>
              <a:t> </a:t>
            </a:r>
            <a:r>
              <a:rPr lang="en-US" sz="1200" dirty="0"/>
              <a:t>What are the instruments required for measurement of moisture?</a:t>
            </a:r>
          </a:p>
          <a:p>
            <a:pPr>
              <a:buFont typeface="Wingdings" panose="05000000000000000000" pitchFamily="2" charset="2"/>
              <a:buNone/>
            </a:pPr>
            <a:endParaRPr lang="en-US" sz="1200" b="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t>A: </a:t>
            </a:r>
            <a:r>
              <a:rPr lang="en-US" sz="1200" dirty="0"/>
              <a:t>(Cl. B-1 of </a:t>
            </a:r>
            <a:r>
              <a:rPr lang="en-IN" dirty="0"/>
              <a:t>IS 16556 : 2016 &amp; </a:t>
            </a:r>
            <a:r>
              <a:rPr lang="en-US" sz="1200" dirty="0"/>
              <a:t>IS </a:t>
            </a:r>
            <a:r>
              <a:rPr lang="en-IN" sz="1200" dirty="0"/>
              <a:t>16702 : 2018)</a:t>
            </a:r>
            <a:endParaRPr lang="en-US" sz="1200" dirty="0"/>
          </a:p>
          <a:p>
            <a:pPr>
              <a:buFont typeface="Wingdings" panose="05000000000000000000" pitchFamily="2" charset="2"/>
              <a:buNone/>
            </a:pPr>
            <a:endParaRPr lang="en-US" sz="1200" kern="1200" dirty="0">
              <a:solidFill>
                <a:schemeClr val="tx1"/>
              </a:solidFill>
              <a:effectLst/>
              <a:latin typeface="+mn-lt"/>
              <a:ea typeface="+mn-ea"/>
              <a:cs typeface="+mn-cs"/>
            </a:endParaRPr>
          </a:p>
          <a:p>
            <a:pPr>
              <a:buFont typeface="Wingdings" panose="05000000000000000000" pitchFamily="2" charset="2"/>
              <a:buNone/>
            </a:pPr>
            <a:r>
              <a:rPr lang="en-US" sz="1200" kern="1200" dirty="0">
                <a:solidFill>
                  <a:schemeClr val="tx1"/>
                </a:solidFill>
                <a:effectLst/>
                <a:latin typeface="+mn-lt"/>
                <a:ea typeface="+mn-ea"/>
                <a:cs typeface="+mn-cs"/>
              </a:rPr>
              <a:t>Petri dish, Hot air oven, desiccator &amp; weighing balance.</a:t>
            </a:r>
          </a:p>
          <a:p>
            <a:pPr>
              <a:buFont typeface="Wingdings" panose="05000000000000000000" pitchFamily="2" charset="2"/>
              <a:buNone/>
            </a:pPr>
            <a:endParaRPr lang="en-US" sz="1200" b="1" dirty="0"/>
          </a:p>
          <a:p>
            <a:pPr>
              <a:buFont typeface="Wingdings" panose="05000000000000000000" pitchFamily="2" charset="2"/>
              <a:buNone/>
            </a:pPr>
            <a:r>
              <a:rPr lang="en-US" sz="1200" b="1" dirty="0"/>
              <a:t>Q:</a:t>
            </a:r>
            <a:r>
              <a:rPr lang="en-US" sz="1200" b="1" baseline="0" dirty="0"/>
              <a:t> </a:t>
            </a:r>
            <a:r>
              <a:rPr lang="en-IN" sz="1200" dirty="0"/>
              <a:t>How is moisture measured</a:t>
            </a:r>
            <a:r>
              <a:rPr lang="en-US" sz="1200" dirty="0"/>
              <a:t>?</a:t>
            </a:r>
          </a:p>
          <a:p>
            <a:pPr>
              <a:buFont typeface="Wingdings" panose="05000000000000000000" pitchFamily="2" charset="2"/>
              <a:buNone/>
            </a:pPr>
            <a:endParaRPr lang="en-US" sz="1200" b="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t>A: </a:t>
            </a:r>
            <a:r>
              <a:rPr lang="en-US" sz="1200" dirty="0"/>
              <a:t>(Cl. B-2 of </a:t>
            </a:r>
            <a:r>
              <a:rPr lang="en-IN" dirty="0"/>
              <a:t>IS 16556 : 2016</a:t>
            </a:r>
            <a:r>
              <a:rPr lang="en-IN" sz="1200" dirty="0"/>
              <a:t>)</a:t>
            </a:r>
            <a:endParaRPr lang="en-US" sz="1200" dirty="0"/>
          </a:p>
          <a:p>
            <a:pPr>
              <a:buFont typeface="Wingdings" panose="05000000000000000000" pitchFamily="2" charset="2"/>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Weigh a clean dry petri dish. Take approximately (weigh to the nearest mg) 10 g of the prepared sample in the Petri dish. Heat in an oven for about 24 h at 70°C to constant weight. Cool in a desiccator and weigh. Report percentage loss in weight as moisture content.</a:t>
            </a:r>
            <a:endParaRPr lang="en-US" sz="1200" b="1" dirty="0"/>
          </a:p>
          <a:p>
            <a:pPr>
              <a:buFont typeface="Wingdings" panose="05000000000000000000" pitchFamily="2" charset="2"/>
              <a:buNone/>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a:t>(Cl. B-2 of IS </a:t>
            </a:r>
            <a:r>
              <a:rPr lang="en-IN" sz="1200" dirty="0"/>
              <a:t>16702 : 2018)</a:t>
            </a:r>
            <a:endParaRPr lang="en-US" sz="1200" dirty="0"/>
          </a:p>
          <a:p>
            <a:pPr>
              <a:buFont typeface="Wingdings" panose="05000000000000000000" pitchFamily="2" charset="2"/>
              <a:buNone/>
            </a:pPr>
            <a:endParaRPr lang="en-US" sz="1200" b="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dirty="0">
                <a:solidFill>
                  <a:schemeClr val="tx1"/>
                </a:solidFill>
                <a:effectLst/>
                <a:latin typeface="+mn-lt"/>
                <a:ea typeface="+mn-ea"/>
                <a:cs typeface="+mn-cs"/>
              </a:rPr>
              <a:t>Weigh to the nearest mg about 5 g of the prepared sample in a weighed clean, dry Petri dish. Heat it in an oven for about 5 h at 65±1°C to constant weight. Cool in a desiccator and weigh. Report the percentage loss in weight as moisture content.</a:t>
            </a:r>
          </a:p>
          <a:p>
            <a:pPr>
              <a:buFont typeface="Wingdings" panose="05000000000000000000" pitchFamily="2" charset="2"/>
              <a:buNone/>
            </a:pPr>
            <a:endParaRPr lang="en-US" sz="1200" b="1" dirty="0"/>
          </a:p>
          <a:p>
            <a:pPr>
              <a:buFont typeface="Wingdings" panose="05000000000000000000" pitchFamily="2" charset="2"/>
              <a:buNone/>
            </a:pPr>
            <a:r>
              <a:rPr lang="en-US" sz="1200" b="1" dirty="0"/>
              <a:t>Q:</a:t>
            </a:r>
            <a:r>
              <a:rPr lang="en-US" sz="1200" b="1" baseline="0" dirty="0"/>
              <a:t> </a:t>
            </a:r>
            <a:r>
              <a:rPr lang="en-US" sz="1200" dirty="0"/>
              <a:t>How is moisture </a:t>
            </a:r>
            <a:r>
              <a:rPr lang="en-IN" sz="1200" dirty="0"/>
              <a:t>per cent by weight calculated?</a:t>
            </a:r>
          </a:p>
          <a:p>
            <a:pPr>
              <a:buFont typeface="Wingdings" panose="05000000000000000000" pitchFamily="2" charset="2"/>
              <a:buNone/>
            </a:pPr>
            <a:endParaRPr lang="en-IN" sz="1200" b="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t>A: </a:t>
            </a:r>
            <a:r>
              <a:rPr lang="en-US" sz="1200" dirty="0"/>
              <a:t>(Cl. B-3 of </a:t>
            </a:r>
            <a:r>
              <a:rPr lang="en-IN" dirty="0"/>
              <a:t>IS 16556 : 2016 &amp;  </a:t>
            </a:r>
            <a:r>
              <a:rPr lang="en-US" sz="1200" dirty="0"/>
              <a:t>IS </a:t>
            </a:r>
            <a:r>
              <a:rPr lang="en-IN" sz="1200" dirty="0"/>
              <a:t>16702 : 2018)</a:t>
            </a:r>
            <a:endParaRPr lang="en-US" sz="1200" dirty="0"/>
          </a:p>
          <a:p>
            <a:pPr>
              <a:buFont typeface="Wingdings" panose="05000000000000000000" pitchFamily="2" charset="2"/>
              <a:buNone/>
            </a:pPr>
            <a:endParaRPr lang="en-US" sz="1200" b="1" dirty="0"/>
          </a:p>
          <a:p>
            <a:pPr>
              <a:buFont typeface="Wingdings" panose="05000000000000000000" pitchFamily="2" charset="2"/>
              <a:buNone/>
            </a:pPr>
            <a:r>
              <a:rPr lang="en-US" sz="1200" b="1" u="none"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100 (</a:t>
            </a:r>
            <a:r>
              <a:rPr lang="en-US" sz="1200" i="1" u="sng" kern="1200" dirty="0">
                <a:solidFill>
                  <a:schemeClr val="tx1"/>
                </a:solidFill>
                <a:effectLst/>
                <a:latin typeface="+mn-lt"/>
                <a:ea typeface="+mn-ea"/>
                <a:cs typeface="+mn-cs"/>
              </a:rPr>
              <a:t>B </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rPr>
              <a:t>C</a:t>
            </a:r>
            <a:r>
              <a:rPr lang="en-US" sz="1200" u="sng" kern="1200" dirty="0">
                <a:solidFill>
                  <a:schemeClr val="tx1"/>
                </a:solidFill>
                <a:effectLst/>
                <a:latin typeface="+mn-lt"/>
                <a:ea typeface="+mn-ea"/>
                <a:cs typeface="+mn-cs"/>
              </a:rPr>
              <a:t>)</a:t>
            </a:r>
            <a:endParaRPr lang="en-IN"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Moisture percent by mass =	</a:t>
            </a:r>
            <a:r>
              <a:rPr lang="en-US" sz="1200" i="1" kern="1200" dirty="0">
                <a:solidFill>
                  <a:schemeClr val="tx1"/>
                </a:solidFill>
                <a:effectLst/>
                <a:latin typeface="+mn-lt"/>
                <a:ea typeface="+mn-ea"/>
                <a:cs typeface="+mn-cs"/>
              </a:rPr>
              <a:t>B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a:t>
            </a:r>
            <a:endParaRPr lang="en-IN"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a:t>
            </a:r>
            <a:endParaRPr lang="en-IN"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 mass of the Petri dish;</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	</a:t>
            </a:r>
            <a:r>
              <a:rPr lang="en-US" sz="1200" kern="1200" dirty="0">
                <a:solidFill>
                  <a:schemeClr val="tx1"/>
                </a:solidFill>
                <a:effectLst/>
                <a:latin typeface="+mn-lt"/>
                <a:ea typeface="+mn-ea"/>
                <a:cs typeface="+mn-cs"/>
              </a:rPr>
              <a:t>= mass of the Petri dish with sample before drying; and</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	</a:t>
            </a:r>
            <a:r>
              <a:rPr lang="en-US" sz="1200" kern="1200" dirty="0">
                <a:solidFill>
                  <a:schemeClr val="tx1"/>
                </a:solidFill>
                <a:effectLst/>
                <a:latin typeface="+mn-lt"/>
                <a:ea typeface="+mn-ea"/>
                <a:cs typeface="+mn-cs"/>
              </a:rPr>
              <a:t>= mass of the Petri dish with sample after drying.</a:t>
            </a:r>
            <a:endParaRPr lang="en-IN" sz="1200" kern="1200" dirty="0">
              <a:solidFill>
                <a:schemeClr val="tx1"/>
              </a:solidFill>
              <a:effectLst/>
              <a:latin typeface="+mn-lt"/>
              <a:ea typeface="+mn-ea"/>
              <a:cs typeface="+mn-cs"/>
            </a:endParaRPr>
          </a:p>
          <a:p>
            <a:pPr>
              <a:buFont typeface="Wingdings" panose="05000000000000000000" pitchFamily="2" charset="2"/>
              <a:buNone/>
            </a:pPr>
            <a:endParaRPr lang="en-US" sz="1200" dirty="0"/>
          </a:p>
          <a:p>
            <a:endParaRPr lang="en-US" dirty="0"/>
          </a:p>
        </p:txBody>
      </p:sp>
      <p:sp>
        <p:nvSpPr>
          <p:cNvPr id="4" name="Slide Number Placeholder 3"/>
          <p:cNvSpPr>
            <a:spLocks noGrp="1"/>
          </p:cNvSpPr>
          <p:nvPr>
            <p:ph type="sldNum" sz="quarter" idx="10"/>
          </p:nvPr>
        </p:nvSpPr>
        <p:spPr/>
        <p:txBody>
          <a:bodyPr/>
          <a:lstStyle/>
          <a:p>
            <a:fld id="{8916C5B3-9703-47D5-BCC1-9291D4009C87}" type="slidenum">
              <a:rPr lang="en-IN" smtClean="0"/>
              <a:t>11</a:t>
            </a:fld>
            <a:endParaRPr lang="en-IN"/>
          </a:p>
        </p:txBody>
      </p:sp>
    </p:spTree>
    <p:extLst>
      <p:ext uri="{BB962C8B-B14F-4D97-AF65-F5344CB8AC3E}">
        <p14:creationId xmlns:p14="http://schemas.microsoft.com/office/powerpoint/2010/main" val="1898024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b="1" dirty="0"/>
              <a:t>Requirement given in Cl. 4.3 and Table 1 of </a:t>
            </a:r>
            <a:r>
              <a:rPr lang="en-IN" b="1" dirty="0"/>
              <a:t>IS 16556 : 2016 &amp; </a:t>
            </a:r>
            <a:r>
              <a:rPr lang="en-US" sz="1200" b="1" dirty="0"/>
              <a:t>IS </a:t>
            </a:r>
            <a:r>
              <a:rPr lang="en-IN" sz="1200" b="1" dirty="0"/>
              <a:t>16702 : 2018</a:t>
            </a: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 Why there is range of Bulk density in vermicompost and ‘Max’ limit in MSWC?</a:t>
            </a:r>
          </a:p>
          <a:p>
            <a:pPr>
              <a:buFont typeface="Wingdings" panose="05000000000000000000" pitchFamily="2" charset="2"/>
              <a:buNone/>
            </a:pPr>
            <a:endParaRPr lang="en-US" sz="1200" b="1" dirty="0"/>
          </a:p>
          <a:p>
            <a:r>
              <a:rPr lang="en-US" sz="1200" b="1" dirty="0"/>
              <a:t>A:</a:t>
            </a:r>
            <a:r>
              <a:rPr lang="en-US" dirty="0"/>
              <a:t>The range of bulk density in </a:t>
            </a:r>
            <a:r>
              <a:rPr lang="en-US" dirty="0" err="1"/>
              <a:t>vermicompost</a:t>
            </a:r>
            <a:r>
              <a:rPr lang="en-US" dirty="0"/>
              <a:t> and the maximum limit in Municipal Solid Waste (MSW) compost reflect differences in their production processes, composition, and intended applications.</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Production Process</a:t>
            </a:r>
            <a:r>
              <a:rPr lang="en-US" dirty="0"/>
              <a:t>: </a:t>
            </a:r>
            <a:r>
              <a:rPr lang="en-US" dirty="0" err="1"/>
              <a:t>Vermicompost</a:t>
            </a:r>
            <a:r>
              <a:rPr lang="en-US" dirty="0"/>
              <a:t> is produced through the activity of earthworms (e.g., </a:t>
            </a:r>
            <a:r>
              <a:rPr lang="en-US" dirty="0" err="1"/>
              <a:t>Eisenia</a:t>
            </a:r>
            <a:r>
              <a:rPr lang="en-US" dirty="0"/>
              <a:t> </a:t>
            </a:r>
            <a:r>
              <a:rPr lang="en-US" dirty="0" err="1"/>
              <a:t>fetida</a:t>
            </a:r>
            <a:r>
              <a:rPr lang="en-US" dirty="0"/>
              <a:t>) on organic materials such as food waste, agricultural residues, and other organic matter. The earthworms consume the organic material and their digestive processes, along with microbial activity, help break down the materials into </a:t>
            </a:r>
            <a:r>
              <a:rPr lang="en-US" dirty="0" err="1"/>
              <a:t>vermicompost</a:t>
            </a:r>
            <a:r>
              <a:rPr lang="en-US" dirty="0"/>
              <a:t>. MSW compost is typically produced through a thermophilic (heat-generating) composting process involving a mix of municipal solid waste materials. This process involves phases of active decomposition and maturation, resulting in a compost with a more uniform structure and density.</a:t>
            </a:r>
          </a:p>
          <a:p>
            <a:endParaRPr lang="en-US" dirty="0"/>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Composition</a:t>
            </a:r>
            <a:r>
              <a:rPr lang="en-US" dirty="0"/>
              <a:t>: </a:t>
            </a:r>
            <a:r>
              <a:rPr lang="en-US" dirty="0" err="1"/>
              <a:t>Vermicompost</a:t>
            </a:r>
            <a:r>
              <a:rPr lang="en-US" dirty="0"/>
              <a:t> tends to have a lighter and more porous structure compared to traditional compost because of the digestion and burrowing activities of earthworms. This results in a range of bulk densities depending on factors such as the type of feedstock used, the duration of vermicomposting, and management practices. MSW compost is derived from a wide variety of organic and inorganic materials found in household waste. The composting process involves mixing and turning the pile to ensure proper aeration and decomposition, which contributes to a relatively consistent bulk density.</a:t>
            </a:r>
          </a:p>
          <a:p>
            <a:endParaRPr lang="en-US" dirty="0"/>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Benefits of Range/ Max limit</a:t>
            </a:r>
            <a:r>
              <a:rPr lang="en-US" dirty="0"/>
              <a:t>: The range of bulk density in </a:t>
            </a:r>
            <a:r>
              <a:rPr lang="en-US" dirty="0" err="1"/>
              <a:t>vermicompost</a:t>
            </a:r>
            <a:r>
              <a:rPr lang="en-US" dirty="0"/>
              <a:t> reflects variability in the </a:t>
            </a:r>
            <a:r>
              <a:rPr lang="en-US" dirty="0" err="1"/>
              <a:t>feedstocks</a:t>
            </a:r>
            <a:r>
              <a:rPr lang="en-US" dirty="0"/>
              <a:t> and the vermicomposting conditions. Different </a:t>
            </a:r>
            <a:r>
              <a:rPr lang="en-US" dirty="0" err="1"/>
              <a:t>feedstocks</a:t>
            </a:r>
            <a:r>
              <a:rPr lang="en-US" dirty="0"/>
              <a:t> and methods can result in </a:t>
            </a:r>
            <a:r>
              <a:rPr lang="en-US" dirty="0" err="1"/>
              <a:t>vermicompost</a:t>
            </a:r>
            <a:r>
              <a:rPr lang="en-US" dirty="0"/>
              <a:t> with different densities. The range allows for flexibility in agricultural and horticultural applications, as different crops or soil types may benefit from </a:t>
            </a:r>
            <a:r>
              <a:rPr lang="en-US" dirty="0" err="1"/>
              <a:t>vermicompost</a:t>
            </a:r>
            <a:r>
              <a:rPr lang="en-US" dirty="0"/>
              <a:t> with varying densities. The maximum limit for bulk density in MSW compost is often specified to ensure the compost is not overly compacted or dense, which could hinder its effectiveness in soil applications. Excessive density can affect the compost's ability to provide aeration, drainage, and nutrient availability in soils.</a:t>
            </a:r>
          </a:p>
          <a:p>
            <a:endParaRPr lang="en-US" dirty="0"/>
          </a:p>
          <a:p>
            <a:r>
              <a:rPr lang="en-US" b="1" dirty="0"/>
              <a:t>Purpose</a:t>
            </a:r>
            <a:r>
              <a:rPr lang="en-US" dirty="0"/>
              <a:t>: </a:t>
            </a:r>
            <a:r>
              <a:rPr lang="en-US" dirty="0" err="1"/>
              <a:t>Vermicompost</a:t>
            </a:r>
            <a:r>
              <a:rPr lang="en-US" dirty="0"/>
              <a:t> is often used as a soil amendment to improve soil structure, nutrient availability, and microbial activity. The variability in bulk density range accommodates different soil types and crop needs.</a:t>
            </a:r>
            <a:r>
              <a:rPr lang="en-US" baseline="0" dirty="0"/>
              <a:t> </a:t>
            </a:r>
            <a:r>
              <a:rPr lang="en-US" dirty="0"/>
              <a:t>MSW compost, being a product of regulated waste management processes, typically adheres to specific standards for maximum bulk density to ensure quality and consistency suitable for various applications, including landscaping and agriculture.</a:t>
            </a:r>
          </a:p>
          <a:p>
            <a:pPr>
              <a:buFont typeface="Wingdings" panose="05000000000000000000" pitchFamily="2" charset="2"/>
              <a:buNone/>
            </a:pPr>
            <a:endParaRPr lang="en-US" sz="1200" b="1" dirty="0"/>
          </a:p>
          <a:p>
            <a:pPr>
              <a:buFont typeface="Wingdings" panose="05000000000000000000" pitchFamily="2" charset="2"/>
              <a:buNone/>
            </a:pPr>
            <a:r>
              <a:rPr lang="en-US" sz="1200" b="1" dirty="0"/>
              <a:t>Q: What are the instruments required for measurement of bulk density?</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t>A: </a:t>
            </a:r>
            <a:r>
              <a:rPr lang="en-US" sz="1200" dirty="0"/>
              <a:t>(Cl. A-1 of </a:t>
            </a:r>
            <a:r>
              <a:rPr lang="en-IN" dirty="0"/>
              <a:t>IS 16556 : 2016 &amp; </a:t>
            </a:r>
            <a:r>
              <a:rPr lang="en-US" sz="1200" dirty="0"/>
              <a:t>Cl. C-1 of IS </a:t>
            </a:r>
            <a:r>
              <a:rPr lang="en-IN" sz="1200" dirty="0"/>
              <a:t>16702 : 2018)</a:t>
            </a:r>
            <a:endParaRPr lang="en-US" sz="1200"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dirty="0">
                <a:solidFill>
                  <a:schemeClr val="tx1"/>
                </a:solidFill>
                <a:effectLst/>
                <a:latin typeface="+mn-lt"/>
                <a:ea typeface="+mn-ea"/>
                <a:cs typeface="+mn-cs"/>
              </a:rPr>
              <a:t>Weighing balance, measuring cylinder (100 ml), Rubber pad (0.093 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2.57 cm thickness), Hot air oven.</a:t>
            </a: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 </a:t>
            </a:r>
            <a:r>
              <a:rPr lang="en-IN" sz="1200" b="1" dirty="0"/>
              <a:t>How is Bulk density measured</a:t>
            </a:r>
            <a:r>
              <a:rPr lang="en-US" sz="1200" b="1" dirty="0"/>
              <a:t>?</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t>A: </a:t>
            </a:r>
            <a:r>
              <a:rPr lang="en-US" sz="1200" dirty="0"/>
              <a:t>(Cl. A-2 of </a:t>
            </a:r>
            <a:r>
              <a:rPr lang="en-IN" dirty="0"/>
              <a:t>IS 16556 : 2016 &amp; </a:t>
            </a:r>
            <a:r>
              <a:rPr lang="en-US" sz="1200" dirty="0"/>
              <a:t>Cl. C-2 of IS </a:t>
            </a:r>
            <a:r>
              <a:rPr lang="en-IN" sz="1200" dirty="0"/>
              <a:t>16702 : 2018)</a:t>
            </a:r>
            <a:endParaRPr lang="en-US" sz="1200" b="1"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dirty="0">
                <a:solidFill>
                  <a:schemeClr val="tx1"/>
                </a:solidFill>
                <a:effectLst/>
                <a:latin typeface="+mn-lt"/>
                <a:ea typeface="+mn-ea"/>
                <a:cs typeface="+mn-cs"/>
              </a:rPr>
              <a:t>Weigh a dry 100 ml cylinder (</a:t>
            </a:r>
            <a:r>
              <a:rPr lang="en-US" sz="1200" i="1" kern="1200" dirty="0">
                <a:solidFill>
                  <a:schemeClr val="tx1"/>
                </a:solidFill>
                <a:effectLst/>
                <a:latin typeface="+mn-lt"/>
                <a:ea typeface="+mn-ea"/>
                <a:cs typeface="+mn-cs"/>
              </a:rPr>
              <a:t>W</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Fill the cylinder with the sample up to the 100 ml mark. Note the volume (</a:t>
            </a:r>
            <a:r>
              <a:rPr lang="en-US" sz="1200" i="1" kern="1200" dirty="0">
                <a:solidFill>
                  <a:schemeClr val="tx1"/>
                </a:solidFill>
                <a:effectLst/>
                <a:latin typeface="+mn-lt"/>
                <a:ea typeface="+mn-ea"/>
                <a:cs typeface="+mn-cs"/>
              </a:rPr>
              <a:t>V</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Weigh the cylinder along with the sample (</a:t>
            </a:r>
            <a:r>
              <a:rPr lang="en-US" sz="1200" i="1" kern="1200" dirty="0">
                <a:solidFill>
                  <a:schemeClr val="tx1"/>
                </a:solidFill>
                <a:effectLst/>
                <a:latin typeface="+mn-lt"/>
                <a:ea typeface="+mn-ea"/>
                <a:cs typeface="+mn-cs"/>
              </a:rPr>
              <a:t>W</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Tap the cylinder for 2 min for compacting the sample. Measure the compact volume (</a:t>
            </a:r>
            <a:r>
              <a:rPr lang="en-US" sz="1200" i="1" kern="1200" dirty="0">
                <a:solidFill>
                  <a:schemeClr val="tx1"/>
                </a:solidFill>
                <a:effectLst/>
                <a:latin typeface="+mn-lt"/>
                <a:ea typeface="+mn-ea"/>
                <a:cs typeface="+mn-cs"/>
              </a:rPr>
              <a:t>V</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a:t>
            </a: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 How is </a:t>
            </a:r>
            <a:r>
              <a:rPr lang="en-IN" sz="1200" b="1" dirty="0"/>
              <a:t>Bulk density (g/cm</a:t>
            </a:r>
            <a:r>
              <a:rPr lang="en-IN" sz="1200" b="1" baseline="30000" dirty="0"/>
              <a:t>3</a:t>
            </a:r>
            <a:r>
              <a:rPr lang="en-IN" sz="1200" b="1" dirty="0"/>
              <a:t>) calculated?</a:t>
            </a:r>
            <a:endParaRPr lang="en-US" sz="1200" b="1" dirty="0"/>
          </a:p>
          <a:p>
            <a:endParaRPr lang="en-IN" dirty="0"/>
          </a:p>
          <a:p>
            <a:r>
              <a:rPr lang="en-US" sz="1200" b="1" dirty="0"/>
              <a:t>A: </a:t>
            </a:r>
            <a:r>
              <a:rPr lang="en-US" sz="1200" dirty="0"/>
              <a:t>(Cl. A-3 of </a:t>
            </a:r>
            <a:r>
              <a:rPr lang="en-IN" dirty="0"/>
              <a:t>IS 16556 : 2016 &amp; </a:t>
            </a:r>
            <a:r>
              <a:rPr lang="en-US" sz="1200" dirty="0"/>
              <a:t>Cl. C-3 of IS </a:t>
            </a:r>
            <a:r>
              <a:rPr lang="en-IN" sz="1200" dirty="0"/>
              <a:t>16702 : 2018)</a:t>
            </a:r>
            <a:endParaRPr lang="en-US" sz="1200" b="1" dirty="0"/>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Bulk density (g/cm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rPr>
              <a:t>W</a:t>
            </a:r>
            <a:r>
              <a:rPr lang="en-US" sz="1200" u="sng" kern="1200" dirty="0">
                <a:solidFill>
                  <a:schemeClr val="tx1"/>
                </a:solidFill>
                <a:effectLst/>
                <a:latin typeface="+mn-lt"/>
                <a:ea typeface="+mn-ea"/>
                <a:cs typeface="+mn-cs"/>
              </a:rPr>
              <a:t>2 − </a:t>
            </a:r>
            <a:r>
              <a:rPr lang="en-US" sz="1200" i="1" u="sng" kern="1200" dirty="0">
                <a:solidFill>
                  <a:schemeClr val="tx1"/>
                </a:solidFill>
                <a:effectLst/>
                <a:latin typeface="+mn-lt"/>
                <a:ea typeface="+mn-ea"/>
                <a:cs typeface="+mn-cs"/>
              </a:rPr>
              <a:t>W</a:t>
            </a:r>
            <a:r>
              <a:rPr lang="en-US" sz="1200" u="sng" kern="1200" dirty="0">
                <a:solidFill>
                  <a:schemeClr val="tx1"/>
                </a:solidFill>
                <a:effectLst/>
                <a:latin typeface="+mn-lt"/>
                <a:ea typeface="+mn-ea"/>
                <a:cs typeface="+mn-cs"/>
              </a:rPr>
              <a:t>1</a:t>
            </a:r>
            <a:endParaRPr lang="en-IN" sz="1200" u="sng"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V</a:t>
            </a:r>
            <a:r>
              <a:rPr lang="en-US" sz="1200" kern="1200" dirty="0">
                <a:solidFill>
                  <a:schemeClr val="tx1"/>
                </a:solidFill>
                <a:effectLst/>
                <a:latin typeface="+mn-lt"/>
                <a:ea typeface="+mn-ea"/>
                <a:cs typeface="+mn-cs"/>
              </a:rPr>
              <a:t>1 − </a:t>
            </a:r>
            <a:r>
              <a:rPr lang="en-US" sz="1200" i="1" kern="120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2</a:t>
            </a:r>
          </a:p>
          <a:p>
            <a:r>
              <a:rPr lang="en-US" sz="1200" kern="1200" dirty="0">
                <a:solidFill>
                  <a:schemeClr val="tx1"/>
                </a:solidFill>
                <a:effectLst/>
                <a:latin typeface="+mn-lt"/>
                <a:ea typeface="+mn-ea"/>
                <a:cs typeface="+mn-cs"/>
              </a:rPr>
              <a:t>where</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 weight of the dry 100 ml cylinder in g;</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 weight of the dry 100 ml cylinder with sample, in g;</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V</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 initial volume up to which the sample was filled in the cylinder in ml = 100 ml; and</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V</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 final volume up to which the sample is present in the cylinder after compaction in ml.</a:t>
            </a:r>
            <a:endParaRPr lang="en-US" sz="1200" b="1" dirty="0"/>
          </a:p>
          <a:p>
            <a:endParaRPr lang="en-IN" dirty="0"/>
          </a:p>
        </p:txBody>
      </p:sp>
      <p:sp>
        <p:nvSpPr>
          <p:cNvPr id="4" name="Slide Number Placeholder 3"/>
          <p:cNvSpPr>
            <a:spLocks noGrp="1"/>
          </p:cNvSpPr>
          <p:nvPr>
            <p:ph type="sldNum" sz="quarter" idx="10"/>
          </p:nvPr>
        </p:nvSpPr>
        <p:spPr/>
        <p:txBody>
          <a:bodyPr/>
          <a:lstStyle/>
          <a:p>
            <a:fld id="{8916C5B3-9703-47D5-BCC1-9291D4009C87}" type="slidenum">
              <a:rPr lang="en-IN" smtClean="0"/>
              <a:t>12</a:t>
            </a:fld>
            <a:endParaRPr lang="en-IN"/>
          </a:p>
        </p:txBody>
      </p:sp>
    </p:spTree>
    <p:extLst>
      <p:ext uri="{BB962C8B-B14F-4D97-AF65-F5344CB8AC3E}">
        <p14:creationId xmlns:p14="http://schemas.microsoft.com/office/powerpoint/2010/main" val="2029659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b="1" dirty="0"/>
              <a:t>Requirement given in Cl. 4.3 and Table 1 of </a:t>
            </a:r>
            <a:r>
              <a:rPr lang="en-IN" b="1" dirty="0"/>
              <a:t>IS 16556 : 2016 &amp; </a:t>
            </a:r>
            <a:r>
              <a:rPr lang="en-US" sz="1200" b="1" dirty="0"/>
              <a:t>IS </a:t>
            </a:r>
            <a:r>
              <a:rPr lang="en-IN" sz="1200" b="1" dirty="0"/>
              <a:t>16702 : 2018</a:t>
            </a:r>
          </a:p>
          <a:p>
            <a:pPr>
              <a:buFont typeface="Wingdings" panose="05000000000000000000" pitchFamily="2" charset="2"/>
              <a:buNone/>
            </a:pPr>
            <a:endParaRPr lang="en-IN" sz="1200" b="1" dirty="0"/>
          </a:p>
          <a:p>
            <a:pPr>
              <a:buFont typeface="Wingdings" panose="05000000000000000000" pitchFamily="2" charset="2"/>
              <a:buNone/>
            </a:pPr>
            <a:r>
              <a:rPr lang="en-US" sz="1200" b="1" dirty="0"/>
              <a:t>Q:</a:t>
            </a:r>
            <a:r>
              <a:rPr lang="en-US" sz="1200" b="1" baseline="0" dirty="0"/>
              <a:t> </a:t>
            </a:r>
            <a:r>
              <a:rPr lang="en-US" sz="1200" b="1" dirty="0"/>
              <a:t>Why setting limit for ‘Conductivity’ is important in compost?</a:t>
            </a:r>
          </a:p>
          <a:p>
            <a:pPr>
              <a:buFont typeface="Wingdings" panose="05000000000000000000" pitchFamily="2" charset="2"/>
              <a:buNone/>
            </a:pPr>
            <a:endParaRPr lang="en-US" sz="1200" b="1" dirty="0"/>
          </a:p>
          <a:p>
            <a:r>
              <a:rPr lang="en-US" sz="1200" b="1" dirty="0"/>
              <a:t>A: </a:t>
            </a:r>
            <a:r>
              <a:rPr lang="en-US" dirty="0"/>
              <a:t>Setting limits for conductivity (measured as electrical conductivity, EC) in compost is important for several reasons related to its quality, effectiveness, and environmental impact:</a:t>
            </a:r>
          </a:p>
          <a:p>
            <a:endParaRPr lang="en-US" b="1" dirty="0"/>
          </a:p>
          <a:p>
            <a:r>
              <a:rPr lang="en-US" b="1" dirty="0"/>
              <a:t>Indicator of Maturity</a:t>
            </a:r>
            <a:r>
              <a:rPr lang="en-US" dirty="0"/>
              <a:t>: Electrical conductivity is a useful indicator of compost maturity. During the composting process, organic materials undergo decomposition, releasing soluble salts and ions into the compost solution. Initially, these salts can increase EC. As compost matures, microbial activity and decomposition processes reduce the concentration of soluble salts, leading to a decrease in EC. Setting a limit for conductivity ensures that compost has reached a sufficient level of maturity where phytotoxic substances (which can harm plants) are minimized.</a:t>
            </a:r>
          </a:p>
          <a:p>
            <a:endParaRPr lang="en-US" b="1" dirty="0"/>
          </a:p>
          <a:p>
            <a:r>
              <a:rPr lang="en-US" b="1" dirty="0"/>
              <a:t>Impact on Plant Growth</a:t>
            </a:r>
            <a:r>
              <a:rPr lang="en-US" dirty="0"/>
              <a:t>: High conductivity levels in compost can adversely affect plant growth by altering soil salinity. Excessive salts can interfere with water uptake by plant roots and cause osmotic stress, leading to reduced growth and yield. By setting a maximum limit for conductivity, compost quality is ensured to support healthy plant growth without negative impacts from salts.</a:t>
            </a:r>
          </a:p>
          <a:p>
            <a:endParaRPr lang="en-US" b="1" dirty="0"/>
          </a:p>
          <a:p>
            <a:r>
              <a:rPr lang="en-US" b="1" dirty="0"/>
              <a:t>Environmental Considerations</a:t>
            </a:r>
            <a:r>
              <a:rPr lang="en-US" dirty="0"/>
              <a:t>: Composts with high conductivity can also affect soil and water quality when used in agriculture or landscaping. Excess salts leached from compost can accumulate in soils or runoff into water bodies, potentially causing environmental degradation and affecting aquatic ecosystems. Limiting conductivity helps mitigate these environmental risks.</a:t>
            </a:r>
          </a:p>
          <a:p>
            <a:endParaRPr lang="en-US" b="1" dirty="0"/>
          </a:p>
          <a:p>
            <a:r>
              <a:rPr lang="en-US" b="1" dirty="0"/>
              <a:t>Quality Assurance</a:t>
            </a:r>
            <a:r>
              <a:rPr lang="en-US" dirty="0"/>
              <a:t>: Regulatory standards and quality control measures often stipulate maximum conductivity limits for compost products. Adhering to these limits ensures that compost meets established quality standards for safe and effective use in agricultural, horticultural, and landscaping applications.</a:t>
            </a:r>
          </a:p>
          <a:p>
            <a:endParaRPr lang="en-US" b="1" dirty="0"/>
          </a:p>
          <a:p>
            <a:r>
              <a:rPr lang="en-US" b="1" dirty="0"/>
              <a:t>Practical Application</a:t>
            </a:r>
            <a:r>
              <a:rPr lang="en-US" dirty="0"/>
              <a:t>: Composts with controlled conductivity levels are more predictable in their effects on soil and plants. Farmers, landscapers, and gardeners can confidently use compost within specified conductivity limits to improve soil fertility, structure, and water retention without concerns about detrimental salt levels.</a:t>
            </a:r>
          </a:p>
          <a:p>
            <a:endParaRPr lang="en-US" dirty="0"/>
          </a:p>
          <a:p>
            <a:r>
              <a:rPr lang="en-US" dirty="0"/>
              <a:t>In conclusion, setting limits for conductivity in compost is crucial to ensure compost maturity, support healthy plant growth, mitigate environmental impacts, and maintain quality standards. These limits help optimize the beneficial effects of compost while minimizing potential risks associated with excessive salts and ions in agricultural and environmental settings.</a:t>
            </a:r>
          </a:p>
          <a:p>
            <a:pPr>
              <a:buFont typeface="Wingdings" panose="05000000000000000000" pitchFamily="2" charset="2"/>
              <a:buNone/>
            </a:pPr>
            <a:endParaRPr lang="en-US" sz="1200" b="1" dirty="0"/>
          </a:p>
          <a:p>
            <a:pPr>
              <a:buFont typeface="Wingdings" panose="05000000000000000000" pitchFamily="2" charset="2"/>
              <a:buNone/>
            </a:pPr>
            <a:r>
              <a:rPr lang="en-US" sz="1200" b="1" dirty="0"/>
              <a:t>Q:</a:t>
            </a:r>
            <a:r>
              <a:rPr lang="en-US" sz="1200" b="1" baseline="0" dirty="0"/>
              <a:t> </a:t>
            </a:r>
            <a:r>
              <a:rPr lang="en-US" sz="1200" b="1" dirty="0"/>
              <a:t>What is the sample size?</a:t>
            </a:r>
          </a:p>
          <a:p>
            <a:pPr>
              <a:buFont typeface="Wingdings" panose="05000000000000000000" pitchFamily="2" charset="2"/>
              <a:buNone/>
            </a:pPr>
            <a:endParaRPr lang="en-US" sz="1200" b="1" dirty="0"/>
          </a:p>
          <a:p>
            <a:pPr>
              <a:buFont typeface="Wingdings" panose="05000000000000000000" pitchFamily="2" charset="2"/>
              <a:buNone/>
            </a:pPr>
            <a:r>
              <a:rPr lang="en-US" sz="1200" b="1" dirty="0"/>
              <a:t>A: </a:t>
            </a:r>
            <a:r>
              <a:rPr lang="en-US" sz="1200" kern="1200" dirty="0">
                <a:solidFill>
                  <a:schemeClr val="tx1"/>
                </a:solidFill>
                <a:effectLst/>
                <a:latin typeface="+mn-lt"/>
                <a:ea typeface="+mn-ea"/>
                <a:cs typeface="+mn-cs"/>
              </a:rPr>
              <a:t>20 g </a:t>
            </a:r>
            <a:r>
              <a:rPr lang="en-US" sz="1200" dirty="0"/>
              <a:t>(Cl. D-3 of </a:t>
            </a:r>
            <a:r>
              <a:rPr lang="en-IN" dirty="0"/>
              <a:t>IS 16556 : 2016 &amp; </a:t>
            </a:r>
            <a:r>
              <a:rPr lang="en-US" sz="1200" dirty="0"/>
              <a:t>IS </a:t>
            </a:r>
            <a:r>
              <a:rPr lang="en-IN" sz="1200" dirty="0"/>
              <a:t>16702 : 2018)</a:t>
            </a: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a:t>
            </a:r>
            <a:r>
              <a:rPr lang="en-US" sz="1200" b="1" baseline="0" dirty="0"/>
              <a:t> </a:t>
            </a:r>
            <a:r>
              <a:rPr lang="en-US" sz="1200" b="1" dirty="0"/>
              <a:t>What are the instruments required for measurement of conductivity?</a:t>
            </a:r>
          </a:p>
          <a:p>
            <a:pPr>
              <a:buFont typeface="Wingdings" panose="05000000000000000000" pitchFamily="2" charset="2"/>
              <a:buNone/>
            </a:pPr>
            <a:endParaRPr lang="en-US" sz="1200" b="1" dirty="0"/>
          </a:p>
          <a:p>
            <a:r>
              <a:rPr lang="en-US" sz="1200" b="1" dirty="0"/>
              <a:t>A: </a:t>
            </a:r>
            <a:r>
              <a:rPr lang="en-US" sz="1200" dirty="0"/>
              <a:t>(Cl. D-2 of </a:t>
            </a:r>
            <a:r>
              <a:rPr lang="en-IN" dirty="0"/>
              <a:t>IS 16556 : 2016 &amp; </a:t>
            </a:r>
            <a:r>
              <a:rPr lang="en-US" sz="1200" dirty="0"/>
              <a:t>IS </a:t>
            </a:r>
            <a:r>
              <a:rPr lang="en-IN" sz="1200" dirty="0"/>
              <a:t>16702 : 2018)</a:t>
            </a:r>
          </a:p>
          <a:p>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Conductivity meter (with temperature compensation system), 4 mm sieve, flask (250 ml), funnel (outer diameter = 75 mm), beaker (100 ml), analytical balance, filter paper.</a:t>
            </a:r>
            <a:endParaRPr lang="en-US" sz="1200" b="1" dirty="0"/>
          </a:p>
          <a:p>
            <a:pPr>
              <a:buFont typeface="Wingdings" panose="05000000000000000000" pitchFamily="2" charset="2"/>
              <a:buNone/>
            </a:pPr>
            <a:endParaRPr lang="en-US" sz="1200" b="1" dirty="0"/>
          </a:p>
          <a:p>
            <a:pPr>
              <a:buFont typeface="Wingdings" panose="05000000000000000000" pitchFamily="2" charset="2"/>
              <a:buNone/>
            </a:pPr>
            <a:r>
              <a:rPr lang="en-US" sz="1200" b="1" dirty="0"/>
              <a:t>Q:</a:t>
            </a:r>
            <a:r>
              <a:rPr lang="en-US" sz="1200" b="1" baseline="0" dirty="0"/>
              <a:t> </a:t>
            </a:r>
            <a:r>
              <a:rPr lang="en-IN" sz="1200" b="1" dirty="0"/>
              <a:t>How is conductivity measured</a:t>
            </a:r>
            <a:r>
              <a:rPr lang="en-US" sz="1200" b="1" dirty="0"/>
              <a:t>?</a:t>
            </a:r>
          </a:p>
          <a:p>
            <a:endParaRPr lang="en-IN" dirty="0"/>
          </a:p>
          <a:p>
            <a:r>
              <a:rPr lang="en-IN" b="1" dirty="0"/>
              <a:t>A: </a:t>
            </a:r>
            <a:r>
              <a:rPr lang="en-US" sz="1200" dirty="0"/>
              <a:t>(Cl. D-3 of </a:t>
            </a:r>
            <a:r>
              <a:rPr lang="en-IN" dirty="0"/>
              <a:t>IS 16556 : 2016 &amp; </a:t>
            </a:r>
            <a:r>
              <a:rPr lang="en-US" sz="1200" dirty="0"/>
              <a:t>IS </a:t>
            </a:r>
            <a:r>
              <a:rPr lang="en-IN" sz="1200" dirty="0"/>
              <a:t>16702 : 2018)</a:t>
            </a:r>
            <a:endParaRPr lang="en-IN" b="1" dirty="0"/>
          </a:p>
          <a:p>
            <a:endParaRPr lang="en-IN"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Pass fresh sample of organic fertilizer through a 2-4 mm sieve. Take 20 g of the sample and add 100 ml of distilled water to it to give a ratio of 1:5. Stir for an hour at regular intervals. Calibrate the conductivity meter by using 0.01 M potassium chloride solution. Measure the conductivity of the unfiltered compost suspension. Express the results as </a:t>
            </a:r>
            <a:r>
              <a:rPr lang="en-US" sz="1200" kern="1200" dirty="0" err="1">
                <a:solidFill>
                  <a:schemeClr val="tx1"/>
                </a:solidFill>
                <a:effectLst/>
                <a:latin typeface="+mn-lt"/>
                <a:ea typeface="+mn-ea"/>
                <a:cs typeface="+mn-cs"/>
              </a:rPr>
              <a:t>millimho's</a:t>
            </a:r>
            <a:r>
              <a:rPr lang="en-US" sz="1200" kern="1200" dirty="0">
                <a:solidFill>
                  <a:schemeClr val="tx1"/>
                </a:solidFill>
                <a:effectLst/>
                <a:latin typeface="+mn-lt"/>
                <a:ea typeface="+mn-ea"/>
                <a:cs typeface="+mn-cs"/>
              </a:rPr>
              <a:t> or dsm</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25</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C specifying the dilution of the organic fertilizer suspension namely, 1:5 organic fertilizer suspensions.</a:t>
            </a:r>
            <a:endParaRPr lang="en-IN" b="1" dirty="0"/>
          </a:p>
        </p:txBody>
      </p:sp>
      <p:sp>
        <p:nvSpPr>
          <p:cNvPr id="4" name="Slide Number Placeholder 3"/>
          <p:cNvSpPr>
            <a:spLocks noGrp="1"/>
          </p:cNvSpPr>
          <p:nvPr>
            <p:ph type="sldNum" sz="quarter" idx="10"/>
          </p:nvPr>
        </p:nvSpPr>
        <p:spPr/>
        <p:txBody>
          <a:bodyPr/>
          <a:lstStyle/>
          <a:p>
            <a:fld id="{8916C5B3-9703-47D5-BCC1-9291D4009C87}" type="slidenum">
              <a:rPr lang="en-IN" smtClean="0"/>
              <a:t>13</a:t>
            </a:fld>
            <a:endParaRPr lang="en-IN"/>
          </a:p>
        </p:txBody>
      </p:sp>
    </p:spTree>
    <p:extLst>
      <p:ext uri="{BB962C8B-B14F-4D97-AF65-F5344CB8AC3E}">
        <p14:creationId xmlns:p14="http://schemas.microsoft.com/office/powerpoint/2010/main" val="3181010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3A66FD7-CE21-47DC-8709-8970F88EB839}" type="datetimeFigureOut">
              <a:rPr lang="en-IN" smtClean="0"/>
              <a:t>13-08-2024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6DA011-B449-42E6-854D-EA8FD6F6A3A6}" type="slidenum">
              <a:rPr lang="en-IN" smtClean="0"/>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48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A66FD7-CE21-47DC-8709-8970F88EB839}" type="datetimeFigureOut">
              <a:rPr lang="en-IN" smtClean="0"/>
              <a:t>13-08-2024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6DA011-B449-42E6-854D-EA8FD6F6A3A6}" type="slidenum">
              <a:rPr lang="en-IN" smtClean="0"/>
              <a:t>‹#›</a:t>
            </a:fld>
            <a:endParaRPr lang="en-IN"/>
          </a:p>
        </p:txBody>
      </p:sp>
    </p:spTree>
    <p:extLst>
      <p:ext uri="{BB962C8B-B14F-4D97-AF65-F5344CB8AC3E}">
        <p14:creationId xmlns:p14="http://schemas.microsoft.com/office/powerpoint/2010/main" val="1972160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A66FD7-CE21-47DC-8709-8970F88EB839}" type="datetimeFigureOut">
              <a:rPr lang="en-IN" smtClean="0"/>
              <a:t>13-08-2024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6DA011-B449-42E6-854D-EA8FD6F6A3A6}" type="slidenum">
              <a:rPr lang="en-IN" smtClean="0"/>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62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A66FD7-CE21-47DC-8709-8970F88EB839}" type="datetimeFigureOut">
              <a:rPr lang="en-IN" smtClean="0"/>
              <a:t>13-08-2024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6DA011-B449-42E6-854D-EA8FD6F6A3A6}" type="slidenum">
              <a:rPr lang="en-IN" smtClean="0"/>
              <a:t>‹#›</a:t>
            </a:fld>
            <a:endParaRPr lang="en-IN"/>
          </a:p>
        </p:txBody>
      </p:sp>
    </p:spTree>
    <p:extLst>
      <p:ext uri="{BB962C8B-B14F-4D97-AF65-F5344CB8AC3E}">
        <p14:creationId xmlns:p14="http://schemas.microsoft.com/office/powerpoint/2010/main" val="220302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A66FD7-CE21-47DC-8709-8970F88EB839}" type="datetimeFigureOut">
              <a:rPr lang="en-IN" smtClean="0"/>
              <a:t>13-08-2024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6DA011-B449-42E6-854D-EA8FD6F6A3A6}" type="slidenum">
              <a:rPr lang="en-IN" smtClean="0"/>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2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A66FD7-CE21-47DC-8709-8970F88EB839}" type="datetimeFigureOut">
              <a:rPr lang="en-IN" smtClean="0"/>
              <a:t>13-08-2024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6DA011-B449-42E6-854D-EA8FD6F6A3A6}" type="slidenum">
              <a:rPr lang="en-IN" smtClean="0"/>
              <a:t>‹#›</a:t>
            </a:fld>
            <a:endParaRPr lang="en-IN"/>
          </a:p>
        </p:txBody>
      </p:sp>
    </p:spTree>
    <p:extLst>
      <p:ext uri="{BB962C8B-B14F-4D97-AF65-F5344CB8AC3E}">
        <p14:creationId xmlns:p14="http://schemas.microsoft.com/office/powerpoint/2010/main" val="364724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A66FD7-CE21-47DC-8709-8970F88EB839}" type="datetimeFigureOut">
              <a:rPr lang="en-IN" smtClean="0"/>
              <a:t>13-08-2024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66DA011-B449-42E6-854D-EA8FD6F6A3A6}" type="slidenum">
              <a:rPr lang="en-IN" smtClean="0"/>
              <a:t>‹#›</a:t>
            </a:fld>
            <a:endParaRPr lang="en-IN"/>
          </a:p>
        </p:txBody>
      </p:sp>
    </p:spTree>
    <p:extLst>
      <p:ext uri="{BB962C8B-B14F-4D97-AF65-F5344CB8AC3E}">
        <p14:creationId xmlns:p14="http://schemas.microsoft.com/office/powerpoint/2010/main" val="13954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A66FD7-CE21-47DC-8709-8970F88EB839}" type="datetimeFigureOut">
              <a:rPr lang="en-IN" smtClean="0"/>
              <a:t>13-08-2024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66DA011-B449-42E6-854D-EA8FD6F6A3A6}" type="slidenum">
              <a:rPr lang="en-IN" smtClean="0"/>
              <a:t>‹#›</a:t>
            </a:fld>
            <a:endParaRPr lang="en-IN"/>
          </a:p>
        </p:txBody>
      </p:sp>
    </p:spTree>
    <p:extLst>
      <p:ext uri="{BB962C8B-B14F-4D97-AF65-F5344CB8AC3E}">
        <p14:creationId xmlns:p14="http://schemas.microsoft.com/office/powerpoint/2010/main" val="78024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66FD7-CE21-47DC-8709-8970F88EB839}" type="datetimeFigureOut">
              <a:rPr lang="en-IN" smtClean="0"/>
              <a:t>13-08-2024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66DA011-B449-42E6-854D-EA8FD6F6A3A6}" type="slidenum">
              <a:rPr lang="en-IN" smtClean="0"/>
              <a:t>‹#›</a:t>
            </a:fld>
            <a:endParaRPr lang="en-IN"/>
          </a:p>
        </p:txBody>
      </p:sp>
    </p:spTree>
    <p:extLst>
      <p:ext uri="{BB962C8B-B14F-4D97-AF65-F5344CB8AC3E}">
        <p14:creationId xmlns:p14="http://schemas.microsoft.com/office/powerpoint/2010/main" val="406167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A66FD7-CE21-47DC-8709-8970F88EB839}" type="datetimeFigureOut">
              <a:rPr lang="en-IN" smtClean="0"/>
              <a:t>13-08-2024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6DA011-B449-42E6-854D-EA8FD6F6A3A6}" type="slidenum">
              <a:rPr lang="en-IN" smtClean="0"/>
              <a:t>‹#›</a:t>
            </a:fld>
            <a:endParaRPr lang="en-IN"/>
          </a:p>
        </p:txBody>
      </p:sp>
    </p:spTree>
    <p:extLst>
      <p:ext uri="{BB962C8B-B14F-4D97-AF65-F5344CB8AC3E}">
        <p14:creationId xmlns:p14="http://schemas.microsoft.com/office/powerpoint/2010/main" val="63555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A66FD7-CE21-47DC-8709-8970F88EB839}" type="datetimeFigureOut">
              <a:rPr lang="en-IN" smtClean="0"/>
              <a:t>13-08-2024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6DA011-B449-42E6-854D-EA8FD6F6A3A6}" type="slidenum">
              <a:rPr lang="en-IN" smtClean="0"/>
              <a:t>‹#›</a:t>
            </a:fld>
            <a:endParaRPr lang="en-IN"/>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524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3A66FD7-CE21-47DC-8709-8970F88EB839}" type="datetimeFigureOut">
              <a:rPr lang="en-IN" smtClean="0"/>
              <a:t>13-08-2024</a:t>
            </a:fld>
            <a:endParaRPr lang="en-IN"/>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N"/>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66DA011-B449-42E6-854D-EA8FD6F6A3A6}" type="slidenum">
              <a:rPr lang="en-IN" smtClean="0"/>
              <a:t>‹#›</a:t>
            </a:fld>
            <a:endParaRPr lang="en-IN"/>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87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76622"/>
            <a:ext cx="12192000" cy="5153744"/>
          </a:xfrm>
          <a:prstGeom prst="rect">
            <a:avLst/>
          </a:prstGeom>
        </p:spPr>
      </p:pic>
      <p:sp>
        <p:nvSpPr>
          <p:cNvPr id="2" name="Title 1"/>
          <p:cNvSpPr>
            <a:spLocks noGrp="1"/>
          </p:cNvSpPr>
          <p:nvPr>
            <p:ph type="ctrTitle"/>
          </p:nvPr>
        </p:nvSpPr>
        <p:spPr/>
        <p:txBody>
          <a:bodyPr>
            <a:normAutofit fontScale="90000"/>
          </a:bodyPr>
          <a:lstStyle/>
          <a:p>
            <a:r>
              <a:rPr lang="en-IN" b="1" dirty="0"/>
              <a:t>Indian Standards </a:t>
            </a:r>
            <a:br>
              <a:rPr lang="en-IN" b="1" dirty="0"/>
            </a:br>
            <a:r>
              <a:rPr lang="en-IN" b="1" dirty="0"/>
              <a:t>on</a:t>
            </a:r>
            <a:br>
              <a:rPr lang="en-IN" b="1" dirty="0"/>
            </a:br>
            <a:r>
              <a:rPr lang="en-IN" b="1" dirty="0"/>
              <a:t>Composts and Soil Testing</a:t>
            </a:r>
            <a:endParaRPr lang="en-IN" dirty="0"/>
          </a:p>
        </p:txBody>
      </p:sp>
      <p:pic>
        <p:nvPicPr>
          <p:cNvPr id="4" name="Picture 3"/>
          <p:cNvPicPr>
            <a:picLocks noChangeAspect="1"/>
          </p:cNvPicPr>
          <p:nvPr/>
        </p:nvPicPr>
        <p:blipFill>
          <a:blip r:embed="rId2"/>
          <a:stretch>
            <a:fillRect/>
          </a:stretch>
        </p:blipFill>
        <p:spPr>
          <a:xfrm>
            <a:off x="1859195" y="-576622"/>
            <a:ext cx="7924885" cy="5153744"/>
          </a:xfrm>
          <a:prstGeom prst="rect">
            <a:avLst/>
          </a:prstGeom>
          <a:effectLst>
            <a:softEdge rad="1016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6549" y="4737657"/>
            <a:ext cx="2703186" cy="1908000"/>
          </a:xfrm>
          <a:prstGeom prst="rect">
            <a:avLst/>
          </a:prstGeom>
        </p:spPr>
      </p:pic>
    </p:spTree>
    <p:extLst>
      <p:ext uri="{BB962C8B-B14F-4D97-AF65-F5344CB8AC3E}">
        <p14:creationId xmlns:p14="http://schemas.microsoft.com/office/powerpoint/2010/main" val="118853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parameters of </a:t>
            </a:r>
            <a:r>
              <a:rPr lang="en-US" dirty="0" err="1"/>
              <a:t>Vermicompost</a:t>
            </a:r>
            <a:r>
              <a:rPr lang="en-US" dirty="0"/>
              <a:t> &amp; </a:t>
            </a:r>
            <a:r>
              <a:rPr lang="en-IN" dirty="0"/>
              <a:t>Municipal Solid Waste Compost</a:t>
            </a:r>
            <a:r>
              <a:rPr lang="en-US" dirty="0"/>
              <a:t> (MSWC)</a:t>
            </a:r>
            <a:endParaRPr lang="en-IN" dirty="0"/>
          </a:p>
        </p:txBody>
      </p:sp>
      <p:sp>
        <p:nvSpPr>
          <p:cNvPr id="3" name="Content Placeholder 2"/>
          <p:cNvSpPr>
            <a:spLocks noGrp="1"/>
          </p:cNvSpPr>
          <p:nvPr>
            <p:ph idx="1"/>
          </p:nvPr>
        </p:nvSpPr>
        <p:spPr/>
        <p:txBody>
          <a:bodyPr>
            <a:normAutofit/>
          </a:bodyPr>
          <a:lstStyle/>
          <a:p>
            <a:r>
              <a:rPr lang="en-US" sz="2400" dirty="0"/>
              <a:t>Physical Parameters</a:t>
            </a:r>
          </a:p>
          <a:p>
            <a:endParaRPr lang="en-IN" sz="2400" dirty="0"/>
          </a:p>
          <a:p>
            <a:pPr marL="0" indent="0">
              <a:buNone/>
            </a:pPr>
            <a:r>
              <a:rPr lang="en-IN" sz="2400" dirty="0"/>
              <a:t>i)	pH					6.5-7.5			</a:t>
            </a:r>
          </a:p>
          <a:p>
            <a:pPr marL="0" indent="0">
              <a:buNone/>
            </a:pPr>
            <a:endParaRPr lang="en-US" sz="2400" dirty="0"/>
          </a:p>
          <a:p>
            <a:pPr>
              <a:buFont typeface="Wingdings" panose="05000000000000000000" pitchFamily="2" charset="2"/>
              <a:buChar char="§"/>
            </a:pPr>
            <a:r>
              <a:rPr lang="en-US" sz="2400" dirty="0"/>
              <a:t>What is the instrument used for measurement of pH?</a:t>
            </a:r>
          </a:p>
          <a:p>
            <a:pPr>
              <a:buFont typeface="Wingdings" panose="05000000000000000000" pitchFamily="2" charset="2"/>
              <a:buChar char="§"/>
            </a:pPr>
            <a:r>
              <a:rPr lang="en-US" sz="2400" dirty="0"/>
              <a:t>Why the range of ‘</a:t>
            </a:r>
            <a:r>
              <a:rPr lang="en-US" sz="2400" b="1" dirty="0"/>
              <a:t>6.5-7.5</a:t>
            </a:r>
            <a:r>
              <a:rPr lang="en-US" sz="2400" dirty="0"/>
              <a:t>’ in pH?</a:t>
            </a:r>
          </a:p>
          <a:p>
            <a:pPr>
              <a:buFont typeface="Wingdings" panose="05000000000000000000" pitchFamily="2" charset="2"/>
              <a:buChar char="§"/>
            </a:pPr>
            <a:r>
              <a:rPr lang="en-US" sz="2400" dirty="0"/>
              <a:t>How is sampling done?</a:t>
            </a:r>
          </a:p>
          <a:p>
            <a:pPr>
              <a:buFont typeface="Wingdings" panose="05000000000000000000" pitchFamily="2" charset="2"/>
              <a:buChar char="§"/>
            </a:pPr>
            <a:r>
              <a:rPr lang="en-US" sz="2400" dirty="0"/>
              <a:t>How is sample prepared for measurement of pH?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9</a:t>
            </a:r>
          </a:p>
        </p:txBody>
      </p:sp>
    </p:spTree>
    <p:extLst>
      <p:ext uri="{BB962C8B-B14F-4D97-AF65-F5344CB8AC3E}">
        <p14:creationId xmlns:p14="http://schemas.microsoft.com/office/powerpoint/2010/main" val="3441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parameters of </a:t>
            </a:r>
            <a:r>
              <a:rPr lang="en-US" dirty="0" err="1"/>
              <a:t>Vermicompost</a:t>
            </a:r>
            <a:r>
              <a:rPr lang="en-US" dirty="0"/>
              <a:t> &amp; </a:t>
            </a:r>
            <a:r>
              <a:rPr lang="en-IN" dirty="0"/>
              <a:t>Municipal Solid Waste Compost</a:t>
            </a:r>
            <a:r>
              <a:rPr lang="en-US" dirty="0"/>
              <a:t> (MSWC)</a:t>
            </a:r>
            <a:endParaRPr lang="en-IN" dirty="0"/>
          </a:p>
        </p:txBody>
      </p:sp>
      <p:sp>
        <p:nvSpPr>
          <p:cNvPr id="3" name="Content Placeholder 2"/>
          <p:cNvSpPr>
            <a:spLocks noGrp="1"/>
          </p:cNvSpPr>
          <p:nvPr>
            <p:ph idx="1"/>
          </p:nvPr>
        </p:nvSpPr>
        <p:spPr/>
        <p:txBody>
          <a:bodyPr>
            <a:normAutofit fontScale="85000" lnSpcReduction="20000"/>
          </a:bodyPr>
          <a:lstStyle/>
          <a:p>
            <a:r>
              <a:rPr lang="en-US" sz="2400" dirty="0"/>
              <a:t>Physical Parameters</a:t>
            </a:r>
          </a:p>
          <a:p>
            <a:endParaRPr lang="en-IN" sz="2400" dirty="0"/>
          </a:p>
          <a:p>
            <a:pPr marL="514350" indent="-514350">
              <a:buAutoNum type="romanLcParenR" startAt="2"/>
            </a:pPr>
            <a:r>
              <a:rPr lang="en-IN" sz="2400" dirty="0"/>
              <a:t>Moisture, per cent by weight		15.0-25.0 (for </a:t>
            </a:r>
            <a:r>
              <a:rPr lang="en-IN" sz="2400" dirty="0" err="1"/>
              <a:t>vermicompost</a:t>
            </a:r>
            <a:r>
              <a:rPr lang="en-IN" sz="2400" dirty="0"/>
              <a:t>)</a:t>
            </a:r>
          </a:p>
          <a:p>
            <a:pPr marL="0" indent="0">
              <a:buNone/>
            </a:pPr>
            <a:r>
              <a:rPr lang="en-IN" sz="2400" dirty="0"/>
              <a:t>						25 (Max) (for MSWC)</a:t>
            </a:r>
          </a:p>
          <a:p>
            <a:pPr marL="0" indent="0">
              <a:buNone/>
            </a:pPr>
            <a:r>
              <a:rPr lang="en-IN" sz="2400" dirty="0"/>
              <a:t>	</a:t>
            </a:r>
          </a:p>
          <a:p>
            <a:pPr>
              <a:buFont typeface="Wingdings" panose="05000000000000000000" pitchFamily="2" charset="2"/>
              <a:buChar char="§"/>
            </a:pPr>
            <a:r>
              <a:rPr lang="en-US" sz="2400" dirty="0"/>
              <a:t>Why ‘</a:t>
            </a:r>
            <a:r>
              <a:rPr lang="en-US" sz="2400" b="1" dirty="0"/>
              <a:t>min</a:t>
            </a:r>
            <a:r>
              <a:rPr lang="en-US" sz="2400" dirty="0"/>
              <a:t>’ moisture is prescribed for </a:t>
            </a:r>
            <a:r>
              <a:rPr lang="en-US" sz="2400" dirty="0" err="1"/>
              <a:t>vermicompost</a:t>
            </a:r>
            <a:r>
              <a:rPr lang="en-US" sz="2400" dirty="0"/>
              <a:t>, but not MSWC?</a:t>
            </a:r>
          </a:p>
          <a:p>
            <a:pPr>
              <a:buFont typeface="Wingdings" panose="05000000000000000000" pitchFamily="2" charset="2"/>
              <a:buChar char="§"/>
            </a:pPr>
            <a:r>
              <a:rPr lang="en-US" sz="2400" dirty="0"/>
              <a:t>What is the sample size?</a:t>
            </a:r>
          </a:p>
          <a:p>
            <a:pPr>
              <a:buFont typeface="Wingdings" panose="05000000000000000000" pitchFamily="2" charset="2"/>
              <a:buChar char="§"/>
            </a:pPr>
            <a:r>
              <a:rPr lang="en-US" sz="2400" dirty="0"/>
              <a:t>What are the instruments required for measurement of moisture?</a:t>
            </a:r>
          </a:p>
          <a:p>
            <a:pPr>
              <a:buFont typeface="Wingdings" panose="05000000000000000000" pitchFamily="2" charset="2"/>
              <a:buChar char="§"/>
            </a:pPr>
            <a:r>
              <a:rPr lang="en-IN" sz="2400" dirty="0"/>
              <a:t>How is moisture measured</a:t>
            </a:r>
            <a:r>
              <a:rPr lang="en-US" sz="2400" dirty="0"/>
              <a:t>?</a:t>
            </a:r>
          </a:p>
          <a:p>
            <a:pPr>
              <a:buFont typeface="Wingdings" panose="05000000000000000000" pitchFamily="2" charset="2"/>
              <a:buChar char="§"/>
            </a:pPr>
            <a:r>
              <a:rPr lang="en-US" sz="2400" dirty="0"/>
              <a:t>How is moisture </a:t>
            </a:r>
            <a:r>
              <a:rPr lang="en-IN" sz="2400" dirty="0"/>
              <a:t>per cent by weight calculated?</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10</a:t>
            </a:r>
          </a:p>
        </p:txBody>
      </p:sp>
    </p:spTree>
    <p:extLst>
      <p:ext uri="{BB962C8B-B14F-4D97-AF65-F5344CB8AC3E}">
        <p14:creationId xmlns:p14="http://schemas.microsoft.com/office/powerpoint/2010/main" val="34498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parameters of </a:t>
            </a:r>
            <a:r>
              <a:rPr lang="en-US" dirty="0" err="1"/>
              <a:t>Vermicompost</a:t>
            </a:r>
            <a:r>
              <a:rPr lang="en-US" dirty="0"/>
              <a:t> &amp; </a:t>
            </a:r>
            <a:r>
              <a:rPr lang="en-IN" dirty="0"/>
              <a:t>Municipal Solid Waste Compost</a:t>
            </a:r>
            <a:r>
              <a:rPr lang="en-US" dirty="0"/>
              <a:t> (MSWC)</a:t>
            </a:r>
            <a:endParaRPr lang="en-IN" dirty="0"/>
          </a:p>
        </p:txBody>
      </p:sp>
      <p:sp>
        <p:nvSpPr>
          <p:cNvPr id="3" name="Content Placeholder 2"/>
          <p:cNvSpPr>
            <a:spLocks noGrp="1"/>
          </p:cNvSpPr>
          <p:nvPr>
            <p:ph idx="1"/>
          </p:nvPr>
        </p:nvSpPr>
        <p:spPr/>
        <p:txBody>
          <a:bodyPr>
            <a:normAutofit fontScale="92500" lnSpcReduction="10000"/>
          </a:bodyPr>
          <a:lstStyle/>
          <a:p>
            <a:r>
              <a:rPr lang="en-US" sz="2400" dirty="0"/>
              <a:t>Physical Parameters</a:t>
            </a:r>
          </a:p>
          <a:p>
            <a:endParaRPr lang="en-IN" sz="2400" dirty="0"/>
          </a:p>
          <a:p>
            <a:pPr marL="896938" indent="-896938">
              <a:buAutoNum type="romanLcParenR" startAt="3"/>
            </a:pPr>
            <a:r>
              <a:rPr lang="en-IN" sz="2400" dirty="0"/>
              <a:t>Bulk density (g/cm</a:t>
            </a:r>
            <a:r>
              <a:rPr lang="en-IN" sz="2400" baseline="30000" dirty="0"/>
              <a:t>3</a:t>
            </a:r>
            <a:r>
              <a:rPr lang="en-IN" sz="2400" dirty="0"/>
              <a:t>)			0.7 -0.9 (for </a:t>
            </a:r>
            <a:r>
              <a:rPr lang="en-IN" sz="2400" dirty="0" err="1"/>
              <a:t>vermicompost</a:t>
            </a:r>
            <a:r>
              <a:rPr lang="en-IN" sz="2400" dirty="0"/>
              <a:t>)</a:t>
            </a:r>
          </a:p>
          <a:p>
            <a:pPr marL="0" indent="0">
              <a:buNone/>
            </a:pPr>
            <a:r>
              <a:rPr lang="en-IN" sz="2400" dirty="0"/>
              <a:t>						1.0 (Max) (for MSWC)</a:t>
            </a:r>
          </a:p>
          <a:p>
            <a:endParaRPr lang="en-US" sz="2400" dirty="0"/>
          </a:p>
          <a:p>
            <a:pPr>
              <a:buFont typeface="Wingdings" panose="05000000000000000000" pitchFamily="2" charset="2"/>
              <a:buChar char="§"/>
            </a:pPr>
            <a:r>
              <a:rPr lang="en-US" sz="2400" dirty="0"/>
              <a:t>Why there is range of Bulk density in </a:t>
            </a:r>
            <a:r>
              <a:rPr lang="en-US" sz="2400" dirty="0" err="1"/>
              <a:t>vermicompost</a:t>
            </a:r>
            <a:r>
              <a:rPr lang="en-US" sz="2400" dirty="0"/>
              <a:t> and ‘Max’ limit in MSWC?</a:t>
            </a:r>
          </a:p>
          <a:p>
            <a:pPr>
              <a:buFont typeface="Wingdings" panose="05000000000000000000" pitchFamily="2" charset="2"/>
              <a:buChar char="§"/>
            </a:pPr>
            <a:r>
              <a:rPr lang="en-US" sz="2400" dirty="0"/>
              <a:t>What are the instruments required for measurement of bulk density?</a:t>
            </a:r>
          </a:p>
          <a:p>
            <a:pPr>
              <a:buFont typeface="Wingdings" panose="05000000000000000000" pitchFamily="2" charset="2"/>
              <a:buChar char="§"/>
            </a:pPr>
            <a:r>
              <a:rPr lang="en-IN" sz="2400" dirty="0"/>
              <a:t>How is Bulk density measured</a:t>
            </a:r>
            <a:r>
              <a:rPr lang="en-US" sz="2400" dirty="0"/>
              <a:t>?</a:t>
            </a:r>
          </a:p>
          <a:p>
            <a:pPr>
              <a:buFont typeface="Wingdings" panose="05000000000000000000" pitchFamily="2" charset="2"/>
              <a:buChar char="§"/>
            </a:pPr>
            <a:r>
              <a:rPr lang="en-US" sz="2400" dirty="0"/>
              <a:t>How is </a:t>
            </a:r>
            <a:r>
              <a:rPr lang="en-IN" sz="2400" dirty="0"/>
              <a:t>Bulk density (g/cm</a:t>
            </a:r>
            <a:r>
              <a:rPr lang="en-IN" sz="2400" baseline="30000" dirty="0"/>
              <a:t>3</a:t>
            </a:r>
            <a:r>
              <a:rPr lang="en-IN" sz="2400" dirty="0"/>
              <a:t>) calculated?</a:t>
            </a:r>
            <a:endParaRPr lang="en-US" sz="2400" dirty="0"/>
          </a:p>
          <a:p>
            <a:pPr marL="0" indent="0">
              <a:buNone/>
            </a:pP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11</a:t>
            </a:r>
          </a:p>
        </p:txBody>
      </p:sp>
    </p:spTree>
    <p:extLst>
      <p:ext uri="{BB962C8B-B14F-4D97-AF65-F5344CB8AC3E}">
        <p14:creationId xmlns:p14="http://schemas.microsoft.com/office/powerpoint/2010/main" val="2064587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parameters of </a:t>
            </a:r>
            <a:r>
              <a:rPr lang="en-US" dirty="0" err="1"/>
              <a:t>Vermicompost</a:t>
            </a:r>
            <a:r>
              <a:rPr lang="en-US" dirty="0"/>
              <a:t> &amp; </a:t>
            </a:r>
            <a:r>
              <a:rPr lang="en-IN" dirty="0"/>
              <a:t>Municipal Solid Waste Compost</a:t>
            </a:r>
            <a:r>
              <a:rPr lang="en-US" dirty="0"/>
              <a:t> (MSWC)</a:t>
            </a:r>
            <a:endParaRPr lang="en-IN" dirty="0"/>
          </a:p>
        </p:txBody>
      </p:sp>
      <p:sp>
        <p:nvSpPr>
          <p:cNvPr id="3" name="Content Placeholder 2"/>
          <p:cNvSpPr>
            <a:spLocks noGrp="1"/>
          </p:cNvSpPr>
          <p:nvPr>
            <p:ph idx="1"/>
          </p:nvPr>
        </p:nvSpPr>
        <p:spPr/>
        <p:txBody>
          <a:bodyPr>
            <a:normAutofit/>
          </a:bodyPr>
          <a:lstStyle/>
          <a:p>
            <a:r>
              <a:rPr lang="en-US" sz="2400" dirty="0"/>
              <a:t>Physical Parameters</a:t>
            </a:r>
          </a:p>
          <a:p>
            <a:endParaRPr lang="en-IN" sz="2400" dirty="0"/>
          </a:p>
          <a:p>
            <a:pPr marL="0" indent="0">
              <a:buNone/>
            </a:pPr>
            <a:r>
              <a:rPr lang="en-IN" sz="2400" dirty="0"/>
              <a:t>iv)	Conductivity (as dSm</a:t>
            </a:r>
            <a:r>
              <a:rPr lang="en-IN" sz="2400" baseline="30000" dirty="0"/>
              <a:t>-1</a:t>
            </a:r>
            <a:r>
              <a:rPr lang="en-IN" sz="2400" dirty="0"/>
              <a:t>), Max		4.0</a:t>
            </a:r>
          </a:p>
          <a:p>
            <a:endParaRPr lang="en-US" sz="2400" dirty="0"/>
          </a:p>
          <a:p>
            <a:pPr>
              <a:buFont typeface="Wingdings" panose="05000000000000000000" pitchFamily="2" charset="2"/>
              <a:buChar char="§"/>
            </a:pPr>
            <a:r>
              <a:rPr lang="en-US" sz="2400" dirty="0"/>
              <a:t>Why setting limit for ‘</a:t>
            </a:r>
            <a:r>
              <a:rPr lang="en-US" sz="2400" b="1" dirty="0"/>
              <a:t>Conductivity</a:t>
            </a:r>
            <a:r>
              <a:rPr lang="en-US" sz="2400" dirty="0"/>
              <a:t>’ is important in compost?</a:t>
            </a:r>
          </a:p>
          <a:p>
            <a:pPr>
              <a:buFont typeface="Wingdings" panose="05000000000000000000" pitchFamily="2" charset="2"/>
              <a:buChar char="§"/>
            </a:pPr>
            <a:r>
              <a:rPr lang="en-US" sz="2400" dirty="0"/>
              <a:t>What is the sample size?</a:t>
            </a:r>
          </a:p>
          <a:p>
            <a:pPr>
              <a:buFont typeface="Wingdings" panose="05000000000000000000" pitchFamily="2" charset="2"/>
              <a:buChar char="§"/>
            </a:pPr>
            <a:r>
              <a:rPr lang="en-US" sz="2400" dirty="0"/>
              <a:t>What are the instruments required for measurement of conductivity?</a:t>
            </a:r>
          </a:p>
          <a:p>
            <a:pPr>
              <a:buFont typeface="Wingdings" panose="05000000000000000000" pitchFamily="2" charset="2"/>
              <a:buChar char="§"/>
            </a:pPr>
            <a:r>
              <a:rPr lang="en-IN" sz="2400" dirty="0"/>
              <a:t>How is conductivity measured</a:t>
            </a:r>
            <a:r>
              <a:rPr lang="en-US" sz="2400" dirty="0"/>
              <a:t>?</a:t>
            </a:r>
          </a:p>
          <a:p>
            <a:pPr marL="0" indent="0">
              <a:buNone/>
            </a:pP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12</a:t>
            </a:r>
          </a:p>
        </p:txBody>
      </p:sp>
    </p:spTree>
    <p:extLst>
      <p:ext uri="{BB962C8B-B14F-4D97-AF65-F5344CB8AC3E}">
        <p14:creationId xmlns:p14="http://schemas.microsoft.com/office/powerpoint/2010/main" val="1671105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parameters of </a:t>
            </a:r>
            <a:r>
              <a:rPr lang="en-US" dirty="0" err="1"/>
              <a:t>Vermicompost</a:t>
            </a:r>
            <a:r>
              <a:rPr lang="en-US" dirty="0"/>
              <a:t> &amp; </a:t>
            </a:r>
            <a:r>
              <a:rPr lang="en-IN" dirty="0"/>
              <a:t>Municipal Solid Waste Compost</a:t>
            </a:r>
            <a:r>
              <a:rPr lang="en-US" dirty="0"/>
              <a:t> (MSWC)</a:t>
            </a:r>
            <a:endParaRPr lang="en-IN" dirty="0"/>
          </a:p>
        </p:txBody>
      </p:sp>
      <p:sp>
        <p:nvSpPr>
          <p:cNvPr id="3" name="Content Placeholder 2"/>
          <p:cNvSpPr>
            <a:spLocks noGrp="1"/>
          </p:cNvSpPr>
          <p:nvPr>
            <p:ph idx="1"/>
          </p:nvPr>
        </p:nvSpPr>
        <p:spPr/>
        <p:txBody>
          <a:bodyPr>
            <a:noAutofit/>
          </a:bodyPr>
          <a:lstStyle/>
          <a:p>
            <a:r>
              <a:rPr lang="en-US" sz="2000" dirty="0"/>
              <a:t>Chemical Parameters</a:t>
            </a:r>
          </a:p>
          <a:p>
            <a:pPr marL="571500" indent="-571500">
              <a:buAutoNum type="romanLcParenR"/>
              <a:tabLst>
                <a:tab pos="442913" algn="l"/>
              </a:tabLst>
            </a:pPr>
            <a:r>
              <a:rPr lang="en-IN" sz="2000" dirty="0"/>
              <a:t>Total organic carbon, per cent by weight, Min		18.0 (for </a:t>
            </a:r>
            <a:r>
              <a:rPr lang="en-IN" sz="2000" dirty="0" err="1"/>
              <a:t>vermicompost</a:t>
            </a:r>
            <a:r>
              <a:rPr lang="en-IN" sz="2000" dirty="0"/>
              <a:t>)</a:t>
            </a:r>
          </a:p>
          <a:p>
            <a:pPr marL="0" indent="0">
              <a:buNone/>
              <a:tabLst>
                <a:tab pos="442913" algn="l"/>
              </a:tabLst>
            </a:pPr>
            <a:r>
              <a:rPr lang="en-IN" sz="2000" dirty="0"/>
              <a:t>                                                                                            14.0 (for MSWC)</a:t>
            </a:r>
          </a:p>
          <a:p>
            <a:pPr>
              <a:buFont typeface="Wingdings" panose="05000000000000000000" pitchFamily="2" charset="2"/>
              <a:buChar char="§"/>
              <a:tabLst>
                <a:tab pos="442913" algn="l"/>
              </a:tabLst>
            </a:pPr>
            <a:r>
              <a:rPr lang="en-US" sz="2000" dirty="0"/>
              <a:t>Why ‘</a:t>
            </a:r>
            <a:r>
              <a:rPr lang="en-US" sz="2000" b="1" dirty="0"/>
              <a:t>Min</a:t>
            </a:r>
            <a:r>
              <a:rPr lang="en-US" sz="2000" dirty="0"/>
              <a:t>’ requirement for  </a:t>
            </a:r>
            <a:r>
              <a:rPr lang="en-IN" sz="2000" dirty="0"/>
              <a:t>Total organic carbon is more in </a:t>
            </a:r>
            <a:r>
              <a:rPr lang="en-IN" sz="2000" dirty="0" err="1"/>
              <a:t>Vermicompost</a:t>
            </a:r>
            <a:r>
              <a:rPr lang="en-IN" sz="2000" dirty="0"/>
              <a:t> in comparison to MSWC?</a:t>
            </a:r>
          </a:p>
          <a:p>
            <a:pPr>
              <a:buFont typeface="Wingdings" panose="05000000000000000000" pitchFamily="2" charset="2"/>
              <a:buChar char="§"/>
            </a:pPr>
            <a:r>
              <a:rPr lang="en-US" sz="2000" dirty="0"/>
              <a:t>What is the sample size?</a:t>
            </a:r>
          </a:p>
          <a:p>
            <a:pPr>
              <a:buFont typeface="Wingdings" panose="05000000000000000000" pitchFamily="2" charset="2"/>
              <a:buChar char="§"/>
            </a:pPr>
            <a:r>
              <a:rPr lang="en-US" sz="2000" dirty="0"/>
              <a:t>What are the instruments required for measurement of </a:t>
            </a:r>
            <a:r>
              <a:rPr lang="en-IN" sz="2000" dirty="0"/>
              <a:t>Total organic carbon</a:t>
            </a:r>
            <a:r>
              <a:rPr lang="en-US" sz="2000" dirty="0"/>
              <a:t>?</a:t>
            </a:r>
          </a:p>
          <a:p>
            <a:pPr>
              <a:buFont typeface="Wingdings" panose="05000000000000000000" pitchFamily="2" charset="2"/>
              <a:buChar char="§"/>
            </a:pPr>
            <a:r>
              <a:rPr lang="en-IN" sz="2000" dirty="0"/>
              <a:t>How is Total organic carbon measured</a:t>
            </a:r>
            <a:r>
              <a:rPr lang="en-US" sz="2000" dirty="0"/>
              <a:t>?</a:t>
            </a:r>
          </a:p>
          <a:p>
            <a:pPr>
              <a:buFont typeface="Wingdings" panose="05000000000000000000" pitchFamily="2" charset="2"/>
              <a:buChar char="§"/>
            </a:pPr>
            <a:r>
              <a:rPr lang="en-US" sz="2000" dirty="0"/>
              <a:t>How is </a:t>
            </a:r>
            <a:r>
              <a:rPr lang="en-IN" sz="2000" dirty="0"/>
              <a:t>Total organic carbon calculated?</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13</a:t>
            </a:r>
          </a:p>
        </p:txBody>
      </p:sp>
    </p:spTree>
    <p:extLst>
      <p:ext uri="{BB962C8B-B14F-4D97-AF65-F5344CB8AC3E}">
        <p14:creationId xmlns:p14="http://schemas.microsoft.com/office/powerpoint/2010/main" val="3930778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parameters of </a:t>
            </a:r>
            <a:r>
              <a:rPr lang="en-US" dirty="0" err="1"/>
              <a:t>Vermicompost</a:t>
            </a:r>
            <a:r>
              <a:rPr lang="en-US" dirty="0"/>
              <a:t> &amp; </a:t>
            </a:r>
            <a:r>
              <a:rPr lang="en-IN" dirty="0"/>
              <a:t>Municipal Solid Waste Compost</a:t>
            </a:r>
            <a:r>
              <a:rPr lang="en-US" dirty="0"/>
              <a:t> (MSWC)</a:t>
            </a:r>
            <a:endParaRPr lang="en-IN" dirty="0"/>
          </a:p>
        </p:txBody>
      </p:sp>
      <p:sp>
        <p:nvSpPr>
          <p:cNvPr id="3" name="Content Placeholder 2"/>
          <p:cNvSpPr>
            <a:spLocks noGrp="1"/>
          </p:cNvSpPr>
          <p:nvPr>
            <p:ph idx="1"/>
          </p:nvPr>
        </p:nvSpPr>
        <p:spPr/>
        <p:txBody>
          <a:bodyPr>
            <a:noAutofit/>
          </a:bodyPr>
          <a:lstStyle/>
          <a:p>
            <a:r>
              <a:rPr lang="en-US" sz="2000" dirty="0"/>
              <a:t>Chemical Parameters</a:t>
            </a:r>
          </a:p>
          <a:p>
            <a:pPr marL="0" indent="0">
              <a:buNone/>
            </a:pPr>
            <a:endParaRPr lang="en-US" sz="2000" dirty="0"/>
          </a:p>
          <a:p>
            <a:pPr marL="514350" indent="-514350">
              <a:buAutoNum type="romanLcParenR" startAt="2"/>
              <a:tabLst>
                <a:tab pos="442913" algn="l"/>
              </a:tabLst>
            </a:pPr>
            <a:r>
              <a:rPr lang="en-IN" sz="2000" dirty="0"/>
              <a:t>Total Nitrogen (as N), per cent by weight, Min			1.0 (for </a:t>
            </a:r>
            <a:r>
              <a:rPr lang="en-IN" sz="2000" dirty="0" err="1"/>
              <a:t>vermicompost</a:t>
            </a:r>
            <a:r>
              <a:rPr lang="en-IN" sz="2000" dirty="0"/>
              <a:t>)</a:t>
            </a:r>
          </a:p>
          <a:p>
            <a:pPr marL="0" indent="0">
              <a:buNone/>
              <a:tabLst>
                <a:tab pos="442913" algn="l"/>
              </a:tabLst>
            </a:pPr>
            <a:r>
              <a:rPr lang="en-IN" sz="2000" dirty="0"/>
              <a:t>									0.8 (for MSWC)</a:t>
            </a:r>
          </a:p>
          <a:p>
            <a:pPr>
              <a:buFont typeface="Wingdings" panose="05000000000000000000" pitchFamily="2" charset="2"/>
              <a:buChar char="§"/>
              <a:tabLst>
                <a:tab pos="442913" algn="l"/>
              </a:tabLst>
            </a:pPr>
            <a:r>
              <a:rPr lang="en-US" sz="2000" dirty="0"/>
              <a:t>Why ‘</a:t>
            </a:r>
            <a:r>
              <a:rPr lang="en-US" sz="2000" b="1" dirty="0"/>
              <a:t>Min</a:t>
            </a:r>
            <a:r>
              <a:rPr lang="en-US" sz="2000" dirty="0"/>
              <a:t>’ requirement for  </a:t>
            </a:r>
            <a:r>
              <a:rPr lang="en-IN" sz="2000" dirty="0"/>
              <a:t>Total nitrogen is more in </a:t>
            </a:r>
            <a:r>
              <a:rPr lang="en-IN" sz="2000" dirty="0" err="1"/>
              <a:t>Vermicompost</a:t>
            </a:r>
            <a:r>
              <a:rPr lang="en-IN" sz="2000" dirty="0"/>
              <a:t> in comparison to MSWC?</a:t>
            </a:r>
          </a:p>
          <a:p>
            <a:pPr>
              <a:buFont typeface="Wingdings" panose="05000000000000000000" pitchFamily="2" charset="2"/>
              <a:buChar char="§"/>
            </a:pPr>
            <a:r>
              <a:rPr lang="en-US" sz="2000" dirty="0"/>
              <a:t>What is the sample size?</a:t>
            </a:r>
          </a:p>
          <a:p>
            <a:pPr>
              <a:buFont typeface="Wingdings" panose="05000000000000000000" pitchFamily="2" charset="2"/>
              <a:buChar char="§"/>
            </a:pPr>
            <a:r>
              <a:rPr lang="en-US" sz="2000" dirty="0"/>
              <a:t>What are the instruments required for measurement of </a:t>
            </a:r>
            <a:r>
              <a:rPr lang="en-IN" sz="2000" dirty="0"/>
              <a:t>Total Nitrogen </a:t>
            </a:r>
            <a:r>
              <a:rPr lang="en-US" sz="2000" dirty="0"/>
              <a:t>?</a:t>
            </a:r>
          </a:p>
          <a:p>
            <a:pPr>
              <a:buFont typeface="Wingdings" panose="05000000000000000000" pitchFamily="2" charset="2"/>
              <a:buChar char="§"/>
            </a:pPr>
            <a:r>
              <a:rPr lang="en-IN" sz="2000" dirty="0"/>
              <a:t>How is Total Nitrogen measured</a:t>
            </a:r>
            <a:r>
              <a:rPr lang="en-US" sz="2000" dirty="0"/>
              <a:t>?</a:t>
            </a:r>
          </a:p>
          <a:p>
            <a:pPr>
              <a:buFont typeface="Wingdings" panose="05000000000000000000" pitchFamily="2" charset="2"/>
              <a:buChar char="§"/>
            </a:pPr>
            <a:r>
              <a:rPr lang="en-US" sz="2000" dirty="0"/>
              <a:t>How is </a:t>
            </a:r>
            <a:r>
              <a:rPr lang="en-IN" sz="2000" dirty="0"/>
              <a:t>Total Nitrogen calculated?</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14</a:t>
            </a:r>
          </a:p>
        </p:txBody>
      </p:sp>
    </p:spTree>
    <p:extLst>
      <p:ext uri="{BB962C8B-B14F-4D97-AF65-F5344CB8AC3E}">
        <p14:creationId xmlns:p14="http://schemas.microsoft.com/office/powerpoint/2010/main" val="3936072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parameters of </a:t>
            </a:r>
            <a:r>
              <a:rPr lang="en-US" dirty="0" err="1"/>
              <a:t>Vermicompost</a:t>
            </a:r>
            <a:r>
              <a:rPr lang="en-US" dirty="0"/>
              <a:t> &amp; </a:t>
            </a:r>
            <a:r>
              <a:rPr lang="en-IN" dirty="0"/>
              <a:t>Municipal Solid Waste Compost</a:t>
            </a:r>
            <a:r>
              <a:rPr lang="en-US" dirty="0"/>
              <a:t> (MSWC)</a:t>
            </a:r>
            <a:endParaRPr lang="en-IN" dirty="0"/>
          </a:p>
        </p:txBody>
      </p:sp>
      <p:sp>
        <p:nvSpPr>
          <p:cNvPr id="3" name="Content Placeholder 2"/>
          <p:cNvSpPr>
            <a:spLocks noGrp="1"/>
          </p:cNvSpPr>
          <p:nvPr>
            <p:ph idx="1"/>
          </p:nvPr>
        </p:nvSpPr>
        <p:spPr/>
        <p:txBody>
          <a:bodyPr>
            <a:noAutofit/>
          </a:bodyPr>
          <a:lstStyle/>
          <a:p>
            <a:r>
              <a:rPr lang="en-US" sz="2000" dirty="0"/>
              <a:t>Chemical Parameters</a:t>
            </a:r>
          </a:p>
          <a:p>
            <a:pPr marL="0" indent="0">
              <a:buNone/>
            </a:pPr>
            <a:endParaRPr lang="en-US" sz="2000" dirty="0"/>
          </a:p>
          <a:p>
            <a:pPr marL="514350" indent="-514350">
              <a:buAutoNum type="romanLcParenR" startAt="3"/>
              <a:tabLst>
                <a:tab pos="442913" algn="l"/>
              </a:tabLst>
            </a:pPr>
            <a:r>
              <a:rPr lang="en-IN" sz="2000" dirty="0"/>
              <a:t>C:N ratio, Max					20:1</a:t>
            </a:r>
          </a:p>
          <a:p>
            <a:pPr marL="0" indent="0">
              <a:buNone/>
              <a:tabLst>
                <a:tab pos="442913" algn="l"/>
              </a:tabLst>
            </a:pPr>
            <a:endParaRPr lang="en-IN" sz="2000" dirty="0"/>
          </a:p>
          <a:p>
            <a:pPr>
              <a:buFont typeface="Wingdings" panose="05000000000000000000" pitchFamily="2" charset="2"/>
              <a:buChar char="§"/>
            </a:pPr>
            <a:r>
              <a:rPr lang="en-US" sz="2000" dirty="0"/>
              <a:t>What is the significance of ‘</a:t>
            </a:r>
            <a:r>
              <a:rPr lang="en-US" sz="2000" b="1" dirty="0"/>
              <a:t>C:N ratio</a:t>
            </a:r>
            <a:r>
              <a:rPr lang="en-US" sz="2000" dirty="0"/>
              <a:t>’ in compost?</a:t>
            </a:r>
          </a:p>
          <a:p>
            <a:pPr>
              <a:buFont typeface="Wingdings" panose="05000000000000000000" pitchFamily="2" charset="2"/>
              <a:buChar char="§"/>
            </a:pPr>
            <a:r>
              <a:rPr lang="en-US" sz="2000" dirty="0"/>
              <a:t>How is </a:t>
            </a:r>
            <a:r>
              <a:rPr lang="en-IN" sz="2000" dirty="0"/>
              <a:t>C:N ratio calculated?</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15</a:t>
            </a:r>
          </a:p>
        </p:txBody>
      </p:sp>
    </p:spTree>
    <p:extLst>
      <p:ext uri="{BB962C8B-B14F-4D97-AF65-F5344CB8AC3E}">
        <p14:creationId xmlns:p14="http://schemas.microsoft.com/office/powerpoint/2010/main" val="2630210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parameters of </a:t>
            </a:r>
            <a:r>
              <a:rPr lang="en-US" dirty="0" err="1"/>
              <a:t>Vermicompost</a:t>
            </a:r>
            <a:r>
              <a:rPr lang="en-US" dirty="0"/>
              <a:t> &amp; </a:t>
            </a:r>
            <a:r>
              <a:rPr lang="en-IN" dirty="0"/>
              <a:t>Municipal Solid Waste Compost</a:t>
            </a:r>
            <a:r>
              <a:rPr lang="en-US" dirty="0"/>
              <a:t> (MSWC)</a:t>
            </a:r>
            <a:endParaRPr lang="en-IN" dirty="0"/>
          </a:p>
        </p:txBody>
      </p:sp>
      <p:sp>
        <p:nvSpPr>
          <p:cNvPr id="3" name="Content Placeholder 2"/>
          <p:cNvSpPr>
            <a:spLocks noGrp="1"/>
          </p:cNvSpPr>
          <p:nvPr>
            <p:ph idx="1"/>
          </p:nvPr>
        </p:nvSpPr>
        <p:spPr>
          <a:xfrm>
            <a:off x="838199" y="1825625"/>
            <a:ext cx="11030893" cy="4351338"/>
          </a:xfrm>
        </p:spPr>
        <p:txBody>
          <a:bodyPr>
            <a:noAutofit/>
          </a:bodyPr>
          <a:lstStyle/>
          <a:p>
            <a:endParaRPr lang="en-US" sz="2000" dirty="0"/>
          </a:p>
          <a:p>
            <a:r>
              <a:rPr lang="en-US" sz="2000" dirty="0"/>
              <a:t>Chemical Parameters</a:t>
            </a:r>
          </a:p>
          <a:p>
            <a:pPr marL="0" indent="0">
              <a:buNone/>
            </a:pPr>
            <a:endParaRPr lang="en-US" sz="2000" dirty="0"/>
          </a:p>
          <a:p>
            <a:pPr marL="514350" indent="-514350">
              <a:buAutoNum type="romanLcParenR" startAt="4"/>
              <a:tabLst>
                <a:tab pos="442913" algn="l"/>
              </a:tabLst>
            </a:pPr>
            <a:r>
              <a:rPr lang="en-IN" sz="2000" dirty="0"/>
              <a:t>Total phosphorus (as P</a:t>
            </a:r>
            <a:r>
              <a:rPr lang="en-IN" sz="2000" baseline="-25000" dirty="0"/>
              <a:t>2</a:t>
            </a:r>
            <a:r>
              <a:rPr lang="en-IN" sz="2000" dirty="0"/>
              <a:t>O</a:t>
            </a:r>
            <a:r>
              <a:rPr lang="en-IN" sz="2000" baseline="-25000" dirty="0"/>
              <a:t>5</a:t>
            </a:r>
            <a:r>
              <a:rPr lang="en-IN" sz="2000" dirty="0"/>
              <a:t>), percent by mass of total dry mass, Min	   0.8 (for </a:t>
            </a:r>
            <a:r>
              <a:rPr lang="en-IN" sz="2000" dirty="0" err="1"/>
              <a:t>vermicompost</a:t>
            </a:r>
            <a:r>
              <a:rPr lang="en-IN" sz="2000" dirty="0"/>
              <a:t>)</a:t>
            </a:r>
          </a:p>
          <a:p>
            <a:pPr marL="0" indent="0">
              <a:buNone/>
              <a:tabLst>
                <a:tab pos="442913" algn="l"/>
              </a:tabLst>
            </a:pPr>
            <a:r>
              <a:rPr lang="en-IN" sz="2000" dirty="0"/>
              <a:t>									   0.4 (for MSWC)</a:t>
            </a:r>
          </a:p>
          <a:p>
            <a:pPr>
              <a:buFont typeface="Wingdings" panose="05000000000000000000" pitchFamily="2" charset="2"/>
              <a:buChar char="§"/>
              <a:tabLst>
                <a:tab pos="442913" algn="l"/>
              </a:tabLst>
            </a:pPr>
            <a:r>
              <a:rPr lang="en-US" sz="2000" dirty="0"/>
              <a:t>Why ‘</a:t>
            </a:r>
            <a:r>
              <a:rPr lang="en-US" sz="2000" b="1" dirty="0"/>
              <a:t>Min</a:t>
            </a:r>
            <a:r>
              <a:rPr lang="en-US" sz="2000" dirty="0"/>
              <a:t>’ requirement for </a:t>
            </a:r>
            <a:r>
              <a:rPr lang="en-IN" sz="2000" dirty="0"/>
              <a:t>Total phosphorus is more in </a:t>
            </a:r>
            <a:r>
              <a:rPr lang="en-IN" sz="2000" dirty="0" err="1"/>
              <a:t>Vermicompost</a:t>
            </a:r>
            <a:r>
              <a:rPr lang="en-IN" sz="2000" dirty="0"/>
              <a:t> in comparison to MSWC?</a:t>
            </a:r>
          </a:p>
          <a:p>
            <a:pPr>
              <a:buFont typeface="Wingdings" panose="05000000000000000000" pitchFamily="2" charset="2"/>
              <a:buChar char="§"/>
            </a:pPr>
            <a:r>
              <a:rPr lang="en-US" sz="2000" dirty="0"/>
              <a:t>What is the sample size?</a:t>
            </a:r>
          </a:p>
          <a:p>
            <a:pPr>
              <a:buFont typeface="Wingdings" panose="05000000000000000000" pitchFamily="2" charset="2"/>
              <a:buChar char="§"/>
            </a:pPr>
            <a:r>
              <a:rPr lang="en-US" sz="2000" dirty="0"/>
              <a:t>What are the instruments required for measurement of </a:t>
            </a:r>
            <a:r>
              <a:rPr lang="en-IN" sz="2000" dirty="0"/>
              <a:t>Total phosphorus</a:t>
            </a:r>
            <a:r>
              <a:rPr lang="en-US" sz="2000" dirty="0"/>
              <a:t>?</a:t>
            </a:r>
          </a:p>
          <a:p>
            <a:pPr>
              <a:buFont typeface="Wingdings" panose="05000000000000000000" pitchFamily="2" charset="2"/>
              <a:buChar char="§"/>
            </a:pPr>
            <a:r>
              <a:rPr lang="en-IN" sz="2000" dirty="0"/>
              <a:t>How is Total phosphorus measured</a:t>
            </a:r>
            <a:r>
              <a:rPr lang="en-US" sz="2000" dirty="0"/>
              <a:t>?</a:t>
            </a:r>
          </a:p>
          <a:p>
            <a:pPr>
              <a:buFont typeface="Wingdings" panose="05000000000000000000" pitchFamily="2" charset="2"/>
              <a:buChar char="§"/>
            </a:pPr>
            <a:r>
              <a:rPr lang="en-US" sz="2000" dirty="0"/>
              <a:t>How is </a:t>
            </a:r>
            <a:r>
              <a:rPr lang="en-IN" sz="2000" dirty="0"/>
              <a:t>Total phosphorus calculated?</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16</a:t>
            </a:r>
          </a:p>
        </p:txBody>
      </p:sp>
    </p:spTree>
    <p:extLst>
      <p:ext uri="{BB962C8B-B14F-4D97-AF65-F5344CB8AC3E}">
        <p14:creationId xmlns:p14="http://schemas.microsoft.com/office/powerpoint/2010/main" val="200062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parameters of </a:t>
            </a:r>
            <a:r>
              <a:rPr lang="en-US" dirty="0" err="1"/>
              <a:t>Vermicompost</a:t>
            </a:r>
            <a:r>
              <a:rPr lang="en-US" dirty="0"/>
              <a:t> &amp; </a:t>
            </a:r>
            <a:r>
              <a:rPr lang="en-IN" dirty="0"/>
              <a:t>Municipal Solid Waste Compost</a:t>
            </a:r>
            <a:r>
              <a:rPr lang="en-US" dirty="0"/>
              <a:t> (MSWC)</a:t>
            </a:r>
            <a:endParaRPr lang="en-IN" dirty="0"/>
          </a:p>
        </p:txBody>
      </p:sp>
      <p:sp>
        <p:nvSpPr>
          <p:cNvPr id="3" name="Content Placeholder 2"/>
          <p:cNvSpPr>
            <a:spLocks noGrp="1"/>
          </p:cNvSpPr>
          <p:nvPr>
            <p:ph idx="1"/>
          </p:nvPr>
        </p:nvSpPr>
        <p:spPr/>
        <p:txBody>
          <a:bodyPr>
            <a:noAutofit/>
          </a:bodyPr>
          <a:lstStyle/>
          <a:p>
            <a:r>
              <a:rPr lang="en-US" sz="2000" dirty="0"/>
              <a:t>Chemical Parameters</a:t>
            </a:r>
          </a:p>
          <a:p>
            <a:pPr marL="0" indent="0">
              <a:buNone/>
            </a:pPr>
            <a:endParaRPr lang="en-US" sz="2000" dirty="0"/>
          </a:p>
          <a:p>
            <a:pPr marL="0" indent="0">
              <a:buNone/>
              <a:tabLst>
                <a:tab pos="442913" algn="l"/>
              </a:tabLst>
            </a:pPr>
            <a:r>
              <a:rPr lang="en-IN" sz="2000" dirty="0"/>
              <a:t>v)	 Total potassium (as K</a:t>
            </a:r>
            <a:r>
              <a:rPr lang="en-IN" sz="2000" baseline="-25000" dirty="0"/>
              <a:t>2</a:t>
            </a:r>
            <a:r>
              <a:rPr lang="en-IN" sz="2000" dirty="0"/>
              <a:t>O), per cent by weight, Min	     0.8 (for </a:t>
            </a:r>
            <a:r>
              <a:rPr lang="en-IN" sz="2000" dirty="0" err="1"/>
              <a:t>vermicompost</a:t>
            </a:r>
            <a:r>
              <a:rPr lang="en-IN" sz="2000" dirty="0"/>
              <a:t>)</a:t>
            </a:r>
          </a:p>
          <a:p>
            <a:pPr marL="0" indent="0">
              <a:buNone/>
              <a:tabLst>
                <a:tab pos="442913" algn="l"/>
              </a:tabLst>
            </a:pPr>
            <a:r>
              <a:rPr lang="en-IN" sz="2000" dirty="0"/>
              <a:t>							     0.4 (for MSWC)</a:t>
            </a:r>
          </a:p>
          <a:p>
            <a:pPr>
              <a:buFont typeface="Wingdings" panose="05000000000000000000" pitchFamily="2" charset="2"/>
              <a:buChar char="§"/>
              <a:tabLst>
                <a:tab pos="442913" algn="l"/>
              </a:tabLst>
            </a:pPr>
            <a:r>
              <a:rPr lang="en-US" sz="2000" dirty="0"/>
              <a:t>Why ‘</a:t>
            </a:r>
            <a:r>
              <a:rPr lang="en-US" sz="2000" b="1" dirty="0"/>
              <a:t>Min</a:t>
            </a:r>
            <a:r>
              <a:rPr lang="en-US" sz="2000" dirty="0"/>
              <a:t>’ requirement for </a:t>
            </a:r>
            <a:r>
              <a:rPr lang="en-IN" sz="2000" dirty="0"/>
              <a:t>Total potassium is more in </a:t>
            </a:r>
            <a:r>
              <a:rPr lang="en-IN" sz="2000" dirty="0" err="1"/>
              <a:t>Vermicompost</a:t>
            </a:r>
            <a:r>
              <a:rPr lang="en-IN" sz="2000" dirty="0"/>
              <a:t> in comparison to MSWC?</a:t>
            </a:r>
          </a:p>
          <a:p>
            <a:pPr>
              <a:buFont typeface="Wingdings" panose="05000000000000000000" pitchFamily="2" charset="2"/>
              <a:buChar char="§"/>
            </a:pPr>
            <a:r>
              <a:rPr lang="en-US" sz="2000" dirty="0"/>
              <a:t>What is the sample size?</a:t>
            </a:r>
          </a:p>
          <a:p>
            <a:pPr>
              <a:buFont typeface="Wingdings" panose="05000000000000000000" pitchFamily="2" charset="2"/>
              <a:buChar char="§"/>
            </a:pPr>
            <a:r>
              <a:rPr lang="en-US" sz="2000" dirty="0"/>
              <a:t>What are the instruments required for measurement of </a:t>
            </a:r>
            <a:r>
              <a:rPr lang="en-IN" sz="2000" dirty="0"/>
              <a:t>Total potassium</a:t>
            </a:r>
            <a:r>
              <a:rPr lang="en-US" sz="2000" dirty="0"/>
              <a:t>?</a:t>
            </a:r>
          </a:p>
          <a:p>
            <a:pPr>
              <a:buFont typeface="Wingdings" panose="05000000000000000000" pitchFamily="2" charset="2"/>
              <a:buChar char="§"/>
            </a:pPr>
            <a:r>
              <a:rPr lang="en-IN" sz="2000" dirty="0"/>
              <a:t>How is Total potassium measured</a:t>
            </a:r>
            <a:r>
              <a:rPr lang="en-US" sz="2000" dirty="0"/>
              <a:t>?</a:t>
            </a:r>
          </a:p>
          <a:p>
            <a:pPr>
              <a:buFont typeface="Wingdings" panose="05000000000000000000" pitchFamily="2" charset="2"/>
              <a:buChar char="§"/>
            </a:pPr>
            <a:r>
              <a:rPr lang="en-US" sz="2000" dirty="0"/>
              <a:t>How is </a:t>
            </a:r>
            <a:r>
              <a:rPr lang="en-IN" sz="2000" dirty="0"/>
              <a:t>Total potassium calculated?</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17</a:t>
            </a:r>
          </a:p>
        </p:txBody>
      </p:sp>
    </p:spTree>
    <p:extLst>
      <p:ext uri="{BB962C8B-B14F-4D97-AF65-F5344CB8AC3E}">
        <p14:creationId xmlns:p14="http://schemas.microsoft.com/office/powerpoint/2010/main" val="4226432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parameters of </a:t>
            </a:r>
            <a:r>
              <a:rPr lang="en-US" dirty="0" err="1"/>
              <a:t>Vermicompost</a:t>
            </a:r>
            <a:r>
              <a:rPr lang="en-US" dirty="0"/>
              <a:t> &amp; </a:t>
            </a:r>
            <a:r>
              <a:rPr lang="en-IN" dirty="0"/>
              <a:t>Municipal Solid Waste Compost</a:t>
            </a:r>
            <a:r>
              <a:rPr lang="en-US" dirty="0"/>
              <a:t> (MSWC)</a:t>
            </a:r>
            <a:endParaRPr lang="en-IN" dirty="0"/>
          </a:p>
        </p:txBody>
      </p:sp>
      <p:sp>
        <p:nvSpPr>
          <p:cNvPr id="3" name="Content Placeholder 2"/>
          <p:cNvSpPr>
            <a:spLocks noGrp="1"/>
          </p:cNvSpPr>
          <p:nvPr>
            <p:ph idx="1"/>
          </p:nvPr>
        </p:nvSpPr>
        <p:spPr/>
        <p:txBody>
          <a:bodyPr>
            <a:noAutofit/>
          </a:bodyPr>
          <a:lstStyle/>
          <a:p>
            <a:r>
              <a:rPr lang="en-US" sz="1600" dirty="0"/>
              <a:t>Chemical Parameters</a:t>
            </a:r>
          </a:p>
          <a:p>
            <a:pPr marL="0" indent="0">
              <a:buNone/>
              <a:tabLst>
                <a:tab pos="442913" algn="l"/>
              </a:tabLst>
            </a:pPr>
            <a:r>
              <a:rPr lang="en-IN" sz="1600" dirty="0"/>
              <a:t>vi) Cadmium (as Cd), mg/kg on dry mass basis, Max			5.0</a:t>
            </a:r>
          </a:p>
          <a:p>
            <a:pPr marL="0" indent="0">
              <a:buNone/>
              <a:tabLst>
                <a:tab pos="442913" algn="l"/>
              </a:tabLst>
            </a:pPr>
            <a:r>
              <a:rPr lang="en-IN" sz="1600" dirty="0"/>
              <a:t>vii) Copper (as Cu), mg/kg on dry mass basis, Max			300.00	</a:t>
            </a:r>
          </a:p>
          <a:p>
            <a:pPr marL="0" indent="0">
              <a:buNone/>
              <a:tabLst>
                <a:tab pos="442913" algn="l"/>
              </a:tabLst>
            </a:pPr>
            <a:r>
              <a:rPr lang="en-IN" sz="1600" dirty="0"/>
              <a:t>viii) Chromium (as Cr), mg/kg on dry mass basis, Max			50.00	</a:t>
            </a:r>
          </a:p>
          <a:p>
            <a:pPr marL="0" indent="0">
              <a:buNone/>
              <a:tabLst>
                <a:tab pos="442913" algn="l"/>
              </a:tabLst>
            </a:pPr>
            <a:r>
              <a:rPr lang="en-IN" sz="1600" dirty="0"/>
              <a:t>ix) Lead (as </a:t>
            </a:r>
            <a:r>
              <a:rPr lang="en-IN" sz="1600" dirty="0" err="1"/>
              <a:t>Pb</a:t>
            </a:r>
            <a:r>
              <a:rPr lang="en-IN" sz="1600" dirty="0"/>
              <a:t>), mg/kg on dry mass basis, Max			100.00	</a:t>
            </a:r>
          </a:p>
          <a:p>
            <a:pPr marL="0" indent="0">
              <a:buNone/>
              <a:tabLst>
                <a:tab pos="442913" algn="l"/>
              </a:tabLst>
            </a:pPr>
            <a:r>
              <a:rPr lang="en-IN" sz="1600" dirty="0"/>
              <a:t>x) Nickel (as Ni), mg/kg on dry weight basis, Max			50.00</a:t>
            </a:r>
          </a:p>
          <a:p>
            <a:pPr marL="0" indent="0">
              <a:buNone/>
              <a:tabLst>
                <a:tab pos="442913" algn="l"/>
              </a:tabLst>
            </a:pPr>
            <a:endParaRPr lang="en-IN" sz="600" dirty="0"/>
          </a:p>
          <a:p>
            <a:pPr>
              <a:buFont typeface="Wingdings" panose="05000000000000000000" pitchFamily="2" charset="2"/>
              <a:buChar char="§"/>
              <a:tabLst>
                <a:tab pos="442913" algn="l"/>
              </a:tabLst>
            </a:pPr>
            <a:r>
              <a:rPr lang="en-US" sz="1600" dirty="0"/>
              <a:t>Why ‘</a:t>
            </a:r>
            <a:r>
              <a:rPr lang="en-US" sz="1600" b="1" dirty="0"/>
              <a:t>Max</a:t>
            </a:r>
            <a:r>
              <a:rPr lang="en-US" sz="1600" dirty="0"/>
              <a:t>’ requirement is prescribed for</a:t>
            </a:r>
            <a:r>
              <a:rPr lang="en-IN" sz="1600" dirty="0"/>
              <a:t> Cadmium, Copper, Chromium,  Lead and Nickel?</a:t>
            </a:r>
          </a:p>
          <a:p>
            <a:pPr>
              <a:buFont typeface="Wingdings" panose="05000000000000000000" pitchFamily="2" charset="2"/>
              <a:buChar char="§"/>
            </a:pPr>
            <a:r>
              <a:rPr lang="en-US" sz="1600" dirty="0"/>
              <a:t>What is the sample size?</a:t>
            </a:r>
          </a:p>
          <a:p>
            <a:pPr>
              <a:buFont typeface="Wingdings" panose="05000000000000000000" pitchFamily="2" charset="2"/>
              <a:buChar char="§"/>
            </a:pPr>
            <a:r>
              <a:rPr lang="en-US" sz="1600" dirty="0"/>
              <a:t>What are the instruments required for measurement of </a:t>
            </a:r>
            <a:r>
              <a:rPr lang="en-IN" sz="1600" dirty="0"/>
              <a:t>Cadmium, Copper, Chromium,  Lead and Nickel</a:t>
            </a:r>
            <a:r>
              <a:rPr lang="en-US" sz="1600" dirty="0"/>
              <a:t>?</a:t>
            </a:r>
          </a:p>
          <a:p>
            <a:pPr>
              <a:buFont typeface="Wingdings" panose="05000000000000000000" pitchFamily="2" charset="2"/>
              <a:buChar char="§"/>
            </a:pPr>
            <a:r>
              <a:rPr lang="en-IN" sz="1600" dirty="0"/>
              <a:t>How is Cadmium, Copper, Chromium,  Lead and Nickel measured</a:t>
            </a:r>
            <a:r>
              <a:rPr lang="en-US" sz="1600"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18</a:t>
            </a:r>
          </a:p>
        </p:txBody>
      </p:sp>
    </p:spTree>
    <p:extLst>
      <p:ext uri="{BB962C8B-B14F-4D97-AF65-F5344CB8AC3E}">
        <p14:creationId xmlns:p14="http://schemas.microsoft.com/office/powerpoint/2010/main" val="2294116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Significance of Standards</a:t>
            </a:r>
          </a:p>
        </p:txBody>
      </p:sp>
      <p:sp>
        <p:nvSpPr>
          <p:cNvPr id="3" name="Content Placeholder 2"/>
          <p:cNvSpPr>
            <a:spLocks noGrp="1"/>
          </p:cNvSpPr>
          <p:nvPr>
            <p:ph idx="1"/>
          </p:nvPr>
        </p:nvSpPr>
        <p:spPr/>
        <p:txBody>
          <a:bodyPr>
            <a:normAutofit/>
          </a:bodyPr>
          <a:lstStyle/>
          <a:p>
            <a:pPr algn="just"/>
            <a:r>
              <a:rPr lang="en-IN" sz="3200" dirty="0"/>
              <a:t>Why should you read Standards if you have already studied through text books?</a:t>
            </a:r>
          </a:p>
          <a:p>
            <a:pPr algn="just"/>
            <a:r>
              <a:rPr lang="en-IN" sz="3200" dirty="0"/>
              <a:t>Do Standards cover all the latest advancements in research in the field? If not, why?</a:t>
            </a:r>
          </a:p>
          <a:p>
            <a:pPr algn="just"/>
            <a:r>
              <a:rPr lang="en-IN" sz="3200" dirty="0"/>
              <a:t>How Standards help in your future assignments as a technocrat?</a:t>
            </a:r>
          </a:p>
          <a:p>
            <a:pPr algn="just"/>
            <a:r>
              <a:rPr lang="en-IN" sz="3200" dirty="0"/>
              <a:t>How to read Indian Standards?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1</a:t>
            </a:r>
          </a:p>
        </p:txBody>
      </p:sp>
    </p:spTree>
    <p:extLst>
      <p:ext uri="{BB962C8B-B14F-4D97-AF65-F5344CB8AC3E}">
        <p14:creationId xmlns:p14="http://schemas.microsoft.com/office/powerpoint/2010/main" val="3885733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parameters of </a:t>
            </a:r>
            <a:r>
              <a:rPr lang="en-US" dirty="0" err="1"/>
              <a:t>Vermicompost</a:t>
            </a:r>
            <a:r>
              <a:rPr lang="en-US" dirty="0"/>
              <a:t> &amp; </a:t>
            </a:r>
            <a:r>
              <a:rPr lang="en-IN" dirty="0"/>
              <a:t>Municipal Solid Waste Compost</a:t>
            </a:r>
            <a:r>
              <a:rPr lang="en-US" dirty="0"/>
              <a:t> (MSWC)</a:t>
            </a:r>
            <a:endParaRPr lang="en-IN" dirty="0"/>
          </a:p>
        </p:txBody>
      </p:sp>
      <p:sp>
        <p:nvSpPr>
          <p:cNvPr id="3" name="Content Placeholder 2"/>
          <p:cNvSpPr>
            <a:spLocks noGrp="1"/>
          </p:cNvSpPr>
          <p:nvPr>
            <p:ph idx="1"/>
          </p:nvPr>
        </p:nvSpPr>
        <p:spPr/>
        <p:txBody>
          <a:bodyPr>
            <a:noAutofit/>
          </a:bodyPr>
          <a:lstStyle/>
          <a:p>
            <a:r>
              <a:rPr lang="en-US" sz="2000" dirty="0"/>
              <a:t>Chemical Parameters</a:t>
            </a:r>
          </a:p>
          <a:p>
            <a:pPr marL="0" indent="0">
              <a:buNone/>
            </a:pPr>
            <a:endParaRPr lang="en-US" sz="800" dirty="0"/>
          </a:p>
          <a:p>
            <a:pPr marL="0" indent="0">
              <a:buNone/>
              <a:tabLst>
                <a:tab pos="442913" algn="l"/>
              </a:tabLst>
            </a:pPr>
            <a:r>
              <a:rPr lang="en-IN" sz="2000" dirty="0"/>
              <a:t>xi)</a:t>
            </a:r>
            <a:r>
              <a:rPr lang="en-US" sz="2000" dirty="0"/>
              <a:t> Mercury (as Hg), mg/kg on dry mass basis, Max			0.15</a:t>
            </a:r>
          </a:p>
          <a:p>
            <a:pPr marL="0" indent="0">
              <a:buNone/>
              <a:tabLst>
                <a:tab pos="442913" algn="l"/>
              </a:tabLst>
            </a:pPr>
            <a:endParaRPr lang="en-IN" sz="800" dirty="0"/>
          </a:p>
          <a:p>
            <a:pPr>
              <a:buFont typeface="Wingdings" panose="05000000000000000000" pitchFamily="2" charset="2"/>
              <a:buChar char="§"/>
              <a:tabLst>
                <a:tab pos="442913" algn="l"/>
              </a:tabLst>
            </a:pPr>
            <a:r>
              <a:rPr lang="en-US" sz="2000" dirty="0"/>
              <a:t>Why ‘</a:t>
            </a:r>
            <a:r>
              <a:rPr lang="en-US" sz="2000" b="1" dirty="0"/>
              <a:t>Max</a:t>
            </a:r>
            <a:r>
              <a:rPr lang="en-US" sz="2000" dirty="0"/>
              <a:t>’ requirement is prescribed for</a:t>
            </a:r>
            <a:r>
              <a:rPr lang="en-IN" sz="2000" dirty="0"/>
              <a:t> Mercury?</a:t>
            </a:r>
          </a:p>
          <a:p>
            <a:pPr>
              <a:buFont typeface="Wingdings" panose="05000000000000000000" pitchFamily="2" charset="2"/>
              <a:buChar char="§"/>
            </a:pPr>
            <a:r>
              <a:rPr lang="en-US" sz="2000" dirty="0"/>
              <a:t>What is the sample size?</a:t>
            </a:r>
          </a:p>
          <a:p>
            <a:pPr>
              <a:buFont typeface="Wingdings" panose="05000000000000000000" pitchFamily="2" charset="2"/>
              <a:buChar char="§"/>
            </a:pPr>
            <a:r>
              <a:rPr lang="en-US" sz="2000" dirty="0"/>
              <a:t>What are the instruments required for measurement of </a:t>
            </a:r>
            <a:r>
              <a:rPr lang="en-IN" sz="2000" dirty="0"/>
              <a:t>Mercury</a:t>
            </a:r>
            <a:r>
              <a:rPr lang="en-US" sz="2000" dirty="0"/>
              <a:t>?</a:t>
            </a:r>
          </a:p>
          <a:p>
            <a:pPr>
              <a:buFont typeface="Wingdings" panose="05000000000000000000" pitchFamily="2" charset="2"/>
              <a:buChar char="§"/>
            </a:pPr>
            <a:r>
              <a:rPr lang="en-IN" sz="2000" dirty="0"/>
              <a:t>How is Mercury measured</a:t>
            </a:r>
            <a:r>
              <a:rPr lang="en-US" sz="2000"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19</a:t>
            </a:r>
          </a:p>
        </p:txBody>
      </p:sp>
    </p:spTree>
    <p:extLst>
      <p:ext uri="{BB962C8B-B14F-4D97-AF65-F5344CB8AC3E}">
        <p14:creationId xmlns:p14="http://schemas.microsoft.com/office/powerpoint/2010/main" val="3073012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parameters of </a:t>
            </a:r>
            <a:r>
              <a:rPr lang="en-US" dirty="0" err="1"/>
              <a:t>Vermicompost</a:t>
            </a:r>
            <a:r>
              <a:rPr lang="en-US" dirty="0"/>
              <a:t> &amp; </a:t>
            </a:r>
            <a:r>
              <a:rPr lang="en-IN" dirty="0"/>
              <a:t>Municipal Solid Waste Compost</a:t>
            </a:r>
            <a:r>
              <a:rPr lang="en-US" dirty="0"/>
              <a:t> (MSWC)</a:t>
            </a:r>
            <a:endParaRPr lang="en-IN" dirty="0"/>
          </a:p>
        </p:txBody>
      </p:sp>
      <p:sp>
        <p:nvSpPr>
          <p:cNvPr id="3" name="Content Placeholder 2"/>
          <p:cNvSpPr>
            <a:spLocks noGrp="1"/>
          </p:cNvSpPr>
          <p:nvPr>
            <p:ph idx="1"/>
          </p:nvPr>
        </p:nvSpPr>
        <p:spPr/>
        <p:txBody>
          <a:bodyPr>
            <a:noAutofit/>
          </a:bodyPr>
          <a:lstStyle/>
          <a:p>
            <a:r>
              <a:rPr lang="en-US" sz="2000" dirty="0"/>
              <a:t>Chemical Parameters</a:t>
            </a:r>
          </a:p>
          <a:p>
            <a:pPr marL="0" indent="0">
              <a:buNone/>
            </a:pPr>
            <a:endParaRPr lang="en-US" sz="800" dirty="0"/>
          </a:p>
          <a:p>
            <a:pPr marL="0" indent="0">
              <a:buNone/>
              <a:tabLst>
                <a:tab pos="442913" algn="l"/>
              </a:tabLst>
            </a:pPr>
            <a:r>
              <a:rPr lang="en-IN" sz="2000" dirty="0"/>
              <a:t>xii)</a:t>
            </a:r>
            <a:r>
              <a:rPr lang="en-US" sz="2000" dirty="0"/>
              <a:t> </a:t>
            </a:r>
            <a:r>
              <a:rPr lang="en-IN" sz="2000" dirty="0"/>
              <a:t>Arsenic (as As</a:t>
            </a:r>
            <a:r>
              <a:rPr lang="en-IN" sz="2000" baseline="-25000" dirty="0"/>
              <a:t>2</a:t>
            </a:r>
            <a:r>
              <a:rPr lang="en-IN" sz="2000" dirty="0"/>
              <a:t>O</a:t>
            </a:r>
            <a:r>
              <a:rPr lang="en-IN" sz="2000" baseline="-25000" dirty="0"/>
              <a:t>3</a:t>
            </a:r>
            <a:r>
              <a:rPr lang="en-IN" sz="2000" dirty="0"/>
              <a:t>), mg/kg on dry mass basis, Max		10.00</a:t>
            </a:r>
          </a:p>
          <a:p>
            <a:pPr marL="0" indent="0">
              <a:buNone/>
              <a:tabLst>
                <a:tab pos="442913" algn="l"/>
              </a:tabLst>
            </a:pPr>
            <a:endParaRPr lang="en-IN" sz="800" dirty="0"/>
          </a:p>
          <a:p>
            <a:pPr>
              <a:buFont typeface="Wingdings" panose="05000000000000000000" pitchFamily="2" charset="2"/>
              <a:buChar char="§"/>
              <a:tabLst>
                <a:tab pos="442913" algn="l"/>
              </a:tabLst>
            </a:pPr>
            <a:r>
              <a:rPr lang="en-US" sz="2000" dirty="0"/>
              <a:t>Why ‘</a:t>
            </a:r>
            <a:r>
              <a:rPr lang="en-US" sz="2000" b="1" dirty="0"/>
              <a:t>Max</a:t>
            </a:r>
            <a:r>
              <a:rPr lang="en-US" sz="2000" dirty="0"/>
              <a:t>’ requirement is prescribed for</a:t>
            </a:r>
            <a:r>
              <a:rPr lang="en-IN" sz="2000" dirty="0"/>
              <a:t> Arsenic?</a:t>
            </a:r>
          </a:p>
          <a:p>
            <a:pPr>
              <a:buFont typeface="Wingdings" panose="05000000000000000000" pitchFamily="2" charset="2"/>
              <a:buChar char="§"/>
            </a:pPr>
            <a:r>
              <a:rPr lang="en-US" sz="2000" dirty="0"/>
              <a:t>What is the sample size?</a:t>
            </a:r>
          </a:p>
          <a:p>
            <a:pPr>
              <a:buFont typeface="Wingdings" panose="05000000000000000000" pitchFamily="2" charset="2"/>
              <a:buChar char="§"/>
            </a:pPr>
            <a:r>
              <a:rPr lang="en-US" sz="2000" dirty="0"/>
              <a:t>What are the instruments required for measurement of </a:t>
            </a:r>
            <a:r>
              <a:rPr lang="en-IN" sz="2000" dirty="0"/>
              <a:t>Arsenic</a:t>
            </a:r>
            <a:r>
              <a:rPr lang="en-US" sz="2000" dirty="0"/>
              <a:t>?</a:t>
            </a:r>
          </a:p>
          <a:p>
            <a:pPr>
              <a:buFont typeface="Wingdings" panose="05000000000000000000" pitchFamily="2" charset="2"/>
              <a:buChar char="§"/>
            </a:pPr>
            <a:r>
              <a:rPr lang="en-IN" sz="2000" dirty="0"/>
              <a:t>How is Arsenic measured</a:t>
            </a:r>
            <a:r>
              <a:rPr lang="en-US" sz="2000"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8"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20</a:t>
            </a:r>
          </a:p>
        </p:txBody>
      </p:sp>
    </p:spTree>
    <p:extLst>
      <p:ext uri="{BB962C8B-B14F-4D97-AF65-F5344CB8AC3E}">
        <p14:creationId xmlns:p14="http://schemas.microsoft.com/office/powerpoint/2010/main" val="3432193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parameters of </a:t>
            </a:r>
            <a:r>
              <a:rPr lang="en-US" dirty="0" err="1"/>
              <a:t>Vermicompost</a:t>
            </a:r>
            <a:r>
              <a:rPr lang="en-US" dirty="0"/>
              <a:t> &amp; </a:t>
            </a:r>
            <a:r>
              <a:rPr lang="en-IN" dirty="0"/>
              <a:t>Municipal Solid Waste Compost</a:t>
            </a:r>
            <a:r>
              <a:rPr lang="en-US" dirty="0"/>
              <a:t> (MSWC)</a:t>
            </a:r>
            <a:endParaRPr lang="en-IN" dirty="0"/>
          </a:p>
        </p:txBody>
      </p:sp>
      <p:sp>
        <p:nvSpPr>
          <p:cNvPr id="3" name="Content Placeholder 2"/>
          <p:cNvSpPr>
            <a:spLocks noGrp="1"/>
          </p:cNvSpPr>
          <p:nvPr>
            <p:ph idx="1"/>
          </p:nvPr>
        </p:nvSpPr>
        <p:spPr/>
        <p:txBody>
          <a:bodyPr>
            <a:noAutofit/>
          </a:bodyPr>
          <a:lstStyle/>
          <a:p>
            <a:r>
              <a:rPr lang="en-US" sz="2000" dirty="0"/>
              <a:t>Microbiological Parameters</a:t>
            </a:r>
          </a:p>
          <a:p>
            <a:pPr marL="0" indent="0">
              <a:buNone/>
            </a:pPr>
            <a:endParaRPr lang="en-US" sz="800" dirty="0"/>
          </a:p>
          <a:p>
            <a:pPr marL="0" indent="0">
              <a:buNone/>
              <a:tabLst>
                <a:tab pos="442913" algn="l"/>
              </a:tabLst>
            </a:pPr>
            <a:r>
              <a:rPr lang="en-IN" sz="2000" dirty="0"/>
              <a:t>i)</a:t>
            </a:r>
            <a:r>
              <a:rPr lang="en-US" sz="2000" dirty="0"/>
              <a:t> </a:t>
            </a:r>
            <a:r>
              <a:rPr lang="en-IN" sz="2000" dirty="0"/>
              <a:t>Pathogens	Absent</a:t>
            </a:r>
          </a:p>
          <a:p>
            <a:pPr marL="0" indent="0">
              <a:buNone/>
              <a:tabLst>
                <a:tab pos="442913" algn="l"/>
              </a:tabLst>
            </a:pPr>
            <a:endParaRPr lang="en-IN" sz="800" dirty="0"/>
          </a:p>
          <a:p>
            <a:pPr>
              <a:buFont typeface="Wingdings" panose="05000000000000000000" pitchFamily="2" charset="2"/>
              <a:buChar char="§"/>
              <a:tabLst>
                <a:tab pos="442913" algn="l"/>
              </a:tabLst>
            </a:pPr>
            <a:r>
              <a:rPr lang="en-US" sz="2000" dirty="0"/>
              <a:t>Why </a:t>
            </a:r>
            <a:r>
              <a:rPr lang="en-IN" sz="2000" dirty="0"/>
              <a:t>is it important to detect pathogens?</a:t>
            </a:r>
          </a:p>
          <a:p>
            <a:pPr>
              <a:buFont typeface="Wingdings" panose="05000000000000000000" pitchFamily="2" charset="2"/>
              <a:buChar char="§"/>
            </a:pPr>
            <a:r>
              <a:rPr lang="en-US" sz="2000" dirty="0"/>
              <a:t>What is the indicator organism for the pathogenicity test?</a:t>
            </a:r>
          </a:p>
          <a:p>
            <a:pPr>
              <a:buFont typeface="Wingdings" panose="05000000000000000000" pitchFamily="2" charset="2"/>
              <a:buChar char="§"/>
            </a:pPr>
            <a:r>
              <a:rPr lang="en-US" sz="2000" dirty="0"/>
              <a:t>What </a:t>
            </a:r>
            <a:r>
              <a:rPr lang="en-IN" sz="2000" dirty="0"/>
              <a:t>is the presumptive test</a:t>
            </a:r>
            <a:r>
              <a:rPr lang="en-US" sz="2000" dirty="0"/>
              <a:t>?</a:t>
            </a:r>
          </a:p>
          <a:p>
            <a:pPr>
              <a:buFont typeface="Wingdings" panose="05000000000000000000" pitchFamily="2" charset="2"/>
              <a:buChar char="§"/>
            </a:pPr>
            <a:r>
              <a:rPr lang="en-IN" sz="2000" dirty="0"/>
              <a:t>What is the confirmatory test</a:t>
            </a:r>
            <a:r>
              <a:rPr lang="en-US" sz="2000" dirty="0"/>
              <a:t>?</a:t>
            </a:r>
          </a:p>
          <a:p>
            <a:pPr>
              <a:buFont typeface="Wingdings" panose="05000000000000000000" pitchFamily="2" charset="2"/>
              <a:buChar char="§"/>
            </a:pPr>
            <a:r>
              <a:rPr lang="en-US" sz="2000" dirty="0"/>
              <a:t>What is the complete test?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21</a:t>
            </a:r>
          </a:p>
        </p:txBody>
      </p:sp>
    </p:spTree>
    <p:extLst>
      <p:ext uri="{BB962C8B-B14F-4D97-AF65-F5344CB8AC3E}">
        <p14:creationId xmlns:p14="http://schemas.microsoft.com/office/powerpoint/2010/main" val="2229362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Soil Testing</a:t>
            </a:r>
          </a:p>
        </p:txBody>
      </p:sp>
      <p:sp>
        <p:nvSpPr>
          <p:cNvPr id="3" name="Content Placeholder 2"/>
          <p:cNvSpPr>
            <a:spLocks noGrp="1"/>
          </p:cNvSpPr>
          <p:nvPr>
            <p:ph idx="1"/>
          </p:nvPr>
        </p:nvSpPr>
        <p:spPr/>
        <p:txBody>
          <a:bodyPr>
            <a:normAutofit/>
          </a:bodyPr>
          <a:lstStyle/>
          <a:p>
            <a:r>
              <a:rPr lang="en-IN" dirty="0"/>
              <a:t>Soil Testing is the process of </a:t>
            </a:r>
            <a:r>
              <a:rPr lang="en-IN" dirty="0" err="1"/>
              <a:t>analyzing</a:t>
            </a:r>
            <a:r>
              <a:rPr lang="en-IN" dirty="0"/>
              <a:t> soil samples to determine nutrient content and physical parameters of soil.</a:t>
            </a:r>
          </a:p>
          <a:p>
            <a:r>
              <a:rPr lang="en-IN" dirty="0"/>
              <a:t>Benefits:</a:t>
            </a:r>
          </a:p>
          <a:p>
            <a:pPr lvl="1"/>
            <a:r>
              <a:rPr lang="en-IN" dirty="0"/>
              <a:t>Improve crop yield and quality by providing necessary nutrients after identifying gaps through soil testing</a:t>
            </a:r>
          </a:p>
          <a:p>
            <a:pPr lvl="1"/>
            <a:r>
              <a:rPr lang="en-IN" dirty="0"/>
              <a:t>Prevent over-application of fertilizers, reducing environmental impact.</a:t>
            </a:r>
          </a:p>
          <a:p>
            <a:pPr lvl="1"/>
            <a:r>
              <a:rPr lang="en-IN" dirty="0"/>
              <a:t>Tailor soil management practices for specific crops or plants.</a:t>
            </a:r>
          </a:p>
          <a:p>
            <a:pPr lvl="1"/>
            <a:r>
              <a:rPr lang="en-IN" dirty="0"/>
              <a:t>Importance in agriculture:</a:t>
            </a:r>
          </a:p>
          <a:p>
            <a:pPr lvl="1"/>
            <a:r>
              <a:rPr lang="en-IN" dirty="0"/>
              <a:t>Essential for sustainable farming practices and maximizing resource efficiency.</a:t>
            </a:r>
          </a:p>
          <a:p>
            <a:pPr lvl="1"/>
            <a:r>
              <a:rPr lang="en-IN" dirty="0"/>
              <a:t>Supports precision agriculture techniques for targeted nutrient management.</a:t>
            </a:r>
          </a:p>
          <a:p>
            <a:pPr lvl="1"/>
            <a:r>
              <a:rPr lang="en-IN" dirty="0"/>
              <a:t>Soil testing is a critical step in ensuring healthy plant growth, sustainable agriculture, and environmental stewardship.</a:t>
            </a:r>
          </a:p>
          <a:p>
            <a:pPr marL="0" indent="0">
              <a:buNone/>
            </a:pP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22</a:t>
            </a:r>
          </a:p>
        </p:txBody>
      </p:sp>
    </p:spTree>
    <p:extLst>
      <p:ext uri="{BB962C8B-B14F-4D97-AF65-F5344CB8AC3E}">
        <p14:creationId xmlns:p14="http://schemas.microsoft.com/office/powerpoint/2010/main" val="714821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to choose a particular test method?</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IN" dirty="0"/>
              <a:t>What factors should be considered when choosing a test method for a specific application or scenario?</a:t>
            </a:r>
          </a:p>
          <a:p>
            <a:pPr>
              <a:buFont typeface="Wingdings" panose="05000000000000000000" pitchFamily="2" charset="2"/>
              <a:buChar char="§"/>
            </a:pPr>
            <a:r>
              <a:rPr lang="en-IN" dirty="0"/>
              <a:t>How do different test methods vary in terms of their sensitivity and accuracy for detecting specific types of defects or qualities?</a:t>
            </a:r>
          </a:p>
          <a:p>
            <a:pPr>
              <a:buFont typeface="Wingdings" panose="05000000000000000000" pitchFamily="2" charset="2"/>
              <a:buChar char="§"/>
            </a:pPr>
            <a:r>
              <a:rPr lang="en-IN" dirty="0"/>
              <a:t>Could you explain the process or criteria used to evaluate and select the most appropriate test method among various alternatives?</a:t>
            </a:r>
          </a:p>
          <a:p>
            <a:pPr>
              <a:buFont typeface="Wingdings" panose="05000000000000000000" pitchFamily="2" charset="2"/>
              <a:buChar char="§"/>
            </a:pPr>
            <a:r>
              <a:rPr lang="en-IN" dirty="0"/>
              <a:t>In what ways does the choice of test method impact the reliability and relevance of the testing results?</a:t>
            </a:r>
          </a:p>
          <a:p>
            <a:pPr>
              <a:buFont typeface="Wingdings" panose="05000000000000000000" pitchFamily="2" charset="2"/>
              <a:buChar char="§"/>
            </a:pPr>
            <a:r>
              <a:rPr lang="en-IN" dirty="0"/>
              <a:t>What role does the complexity and cost-effectiveness of a test method play in its selection for a particular testing requirement?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23</a:t>
            </a:r>
          </a:p>
        </p:txBody>
      </p:sp>
    </p:spTree>
    <p:extLst>
      <p:ext uri="{BB962C8B-B14F-4D97-AF65-F5344CB8AC3E}">
        <p14:creationId xmlns:p14="http://schemas.microsoft.com/office/powerpoint/2010/main" val="3451094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to choose a particular test method?</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IN" dirty="0"/>
              <a:t>How do considerations such as sample size, test duration, and resource requirements influence the decision-making process when selecting a test method?</a:t>
            </a:r>
          </a:p>
          <a:p>
            <a:pPr>
              <a:buFont typeface="Wingdings" panose="05000000000000000000" pitchFamily="2" charset="2"/>
              <a:buChar char="§"/>
            </a:pPr>
            <a:r>
              <a:rPr lang="en-IN" dirty="0"/>
              <a:t>Can you provide examples of scenarios where the selection of an inappropriate test method led to misleading or inconclusive results?</a:t>
            </a:r>
          </a:p>
          <a:p>
            <a:pPr>
              <a:buFont typeface="Wingdings" panose="05000000000000000000" pitchFamily="2" charset="2"/>
              <a:buChar char="§"/>
            </a:pPr>
            <a:r>
              <a:rPr lang="en-IN" dirty="0"/>
              <a:t>What are the key differences between qualitative and quantitative test methods, and how do these differences influence their selection for testing purposes?</a:t>
            </a:r>
          </a:p>
          <a:p>
            <a:pPr>
              <a:buFont typeface="Wingdings" panose="05000000000000000000" pitchFamily="2" charset="2"/>
              <a:buChar char="§"/>
            </a:pPr>
            <a:r>
              <a:rPr lang="en-IN" dirty="0"/>
              <a:t>How does the availability of specialized equipment or expertise impact the feasibility of adopting a particular test method?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24</a:t>
            </a:r>
          </a:p>
        </p:txBody>
      </p:sp>
    </p:spTree>
    <p:extLst>
      <p:ext uri="{BB962C8B-B14F-4D97-AF65-F5344CB8AC3E}">
        <p14:creationId xmlns:p14="http://schemas.microsoft.com/office/powerpoint/2010/main" val="276772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Standards help?</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IN" dirty="0"/>
              <a:t>What role do standards play in ensuring reliability and consistency in testing processes?</a:t>
            </a:r>
          </a:p>
          <a:p>
            <a:pPr>
              <a:buFont typeface="Wingdings" panose="05000000000000000000" pitchFamily="2" charset="2"/>
              <a:buChar char="§"/>
            </a:pPr>
            <a:r>
              <a:rPr lang="en-IN" dirty="0"/>
              <a:t>How do standards help in benchmarking and comparing the effectiveness of different testing methodologies?</a:t>
            </a:r>
          </a:p>
          <a:p>
            <a:pPr>
              <a:buFont typeface="Wingdings" panose="05000000000000000000" pitchFamily="2" charset="2"/>
              <a:buChar char="§"/>
            </a:pPr>
            <a:r>
              <a:rPr lang="en-IN" dirty="0"/>
              <a:t>In what ways do standards contribute to the credibility and trustworthiness of test results?</a:t>
            </a:r>
          </a:p>
          <a:p>
            <a:pPr>
              <a:buFont typeface="Wingdings" panose="05000000000000000000" pitchFamily="2" charset="2"/>
              <a:buChar char="§"/>
            </a:pPr>
            <a:r>
              <a:rPr lang="en-IN" dirty="0"/>
              <a:t>Could you explain how adherence to standards improves the interoperability of testing practices across different industries?</a:t>
            </a:r>
          </a:p>
          <a:p>
            <a:pPr>
              <a:buFont typeface="Wingdings" panose="05000000000000000000" pitchFamily="2" charset="2"/>
              <a:buChar char="§"/>
            </a:pPr>
            <a:r>
              <a:rPr lang="en-IN" dirty="0"/>
              <a:t>What are the risks or challenges associated with not following established testing standards?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25</a:t>
            </a:r>
          </a:p>
        </p:txBody>
      </p:sp>
    </p:spTree>
    <p:extLst>
      <p:ext uri="{BB962C8B-B14F-4D97-AF65-F5344CB8AC3E}">
        <p14:creationId xmlns:p14="http://schemas.microsoft.com/office/powerpoint/2010/main" val="894560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Standards help?</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IN" dirty="0"/>
              <a:t>How do standards assist in aligning testing practices with regulatory requirements and industry best practices?</a:t>
            </a:r>
          </a:p>
          <a:p>
            <a:pPr>
              <a:buFont typeface="Wingdings" panose="05000000000000000000" pitchFamily="2" charset="2"/>
              <a:buChar char="§"/>
            </a:pPr>
            <a:r>
              <a:rPr lang="en-IN" dirty="0"/>
              <a:t>What impact do standards have on minimizing errors and reducing variability in test outcomes?</a:t>
            </a:r>
          </a:p>
          <a:p>
            <a:pPr>
              <a:buFont typeface="Wingdings" panose="05000000000000000000" pitchFamily="2" charset="2"/>
              <a:buChar char="§"/>
            </a:pPr>
            <a:r>
              <a:rPr lang="en-IN" dirty="0"/>
              <a:t>How do standards foster innovation and improvement in testing techniques over time?</a:t>
            </a:r>
          </a:p>
          <a:p>
            <a:pPr>
              <a:buFont typeface="Wingdings" panose="05000000000000000000" pitchFamily="2" charset="2"/>
              <a:buChar char="§"/>
            </a:pPr>
            <a:r>
              <a:rPr lang="en-IN" dirty="0"/>
              <a:t>Can you describe a scenario where adherence to standards significantly enhanced the efficiency or effectiveness of testing procedures?</a:t>
            </a:r>
          </a:p>
          <a:p>
            <a:pPr>
              <a:buFont typeface="Wingdings" panose="05000000000000000000" pitchFamily="2" charset="2"/>
              <a:buChar char="§"/>
            </a:pPr>
            <a:r>
              <a:rPr lang="en-IN" dirty="0"/>
              <a:t>What are the key components or criteria that make a testing standard effective and widely accepted within the industry?</a:t>
            </a:r>
          </a:p>
          <a:p>
            <a:endParaRPr lang="en-IN"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26</a:t>
            </a:r>
          </a:p>
        </p:txBody>
      </p:sp>
    </p:spTree>
    <p:extLst>
      <p:ext uri="{BB962C8B-B14F-4D97-AF65-F5344CB8AC3E}">
        <p14:creationId xmlns:p14="http://schemas.microsoft.com/office/powerpoint/2010/main" val="1100518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Indian Standards on Soil Testing</a:t>
            </a:r>
          </a:p>
        </p:txBody>
      </p:sp>
      <p:sp>
        <p:nvSpPr>
          <p:cNvPr id="3" name="Content Placeholder 2"/>
          <p:cNvSpPr>
            <a:spLocks noGrp="1"/>
          </p:cNvSpPr>
          <p:nvPr>
            <p:ph idx="1"/>
          </p:nvPr>
        </p:nvSpPr>
        <p:spPr>
          <a:xfrm>
            <a:off x="838200" y="1825625"/>
            <a:ext cx="10777396" cy="4351338"/>
          </a:xfrm>
        </p:spPr>
        <p:txBody>
          <a:bodyPr>
            <a:normAutofit fontScale="92500" lnSpcReduction="10000"/>
          </a:bodyPr>
          <a:lstStyle/>
          <a:p>
            <a:pPr algn="just">
              <a:buFont typeface="Wingdings" panose="05000000000000000000" pitchFamily="2" charset="2"/>
              <a:buChar char="§"/>
            </a:pPr>
            <a:r>
              <a:rPr lang="en-IN" sz="2400" dirty="0"/>
              <a:t>IS 14765 : 2000	</a:t>
            </a:r>
            <a:r>
              <a:rPr lang="en-US" sz="2400" dirty="0"/>
              <a:t>Determination of Water Retention Capacity in Soils – 					Method of Test</a:t>
            </a:r>
          </a:p>
          <a:p>
            <a:pPr algn="just">
              <a:buFont typeface="Wingdings" panose="05000000000000000000" pitchFamily="2" charset="2"/>
              <a:buChar char="§"/>
            </a:pPr>
            <a:endParaRPr lang="en-IN" sz="2400" dirty="0"/>
          </a:p>
          <a:p>
            <a:pPr algn="just">
              <a:buFont typeface="Wingdings" panose="05000000000000000000" pitchFamily="2" charset="2"/>
              <a:buChar char="§"/>
            </a:pPr>
            <a:r>
              <a:rPr lang="en-IN" sz="2400" dirty="0"/>
              <a:t>IS 14684:1999 	</a:t>
            </a:r>
            <a:r>
              <a:rPr lang="en-US" sz="2400" dirty="0"/>
              <a:t>Determination of Nitrogen and Nitrogenous </a:t>
            </a:r>
            <a:r>
              <a:rPr lang="en-IN" sz="2400" dirty="0"/>
              <a:t>						Compounds in Soils</a:t>
            </a:r>
          </a:p>
          <a:p>
            <a:pPr algn="just">
              <a:buFont typeface="Wingdings" panose="05000000000000000000" pitchFamily="2" charset="2"/>
              <a:buChar char="§"/>
            </a:pPr>
            <a:endParaRPr lang="en-IN" sz="2400" dirty="0"/>
          </a:p>
          <a:p>
            <a:pPr algn="just">
              <a:buFont typeface="Wingdings" panose="05000000000000000000" pitchFamily="2" charset="2"/>
              <a:buChar char="§"/>
            </a:pPr>
            <a:r>
              <a:rPr lang="en-IN" sz="2400" dirty="0" err="1"/>
              <a:t>lS</a:t>
            </a:r>
            <a:r>
              <a:rPr lang="en-IN" sz="2400" dirty="0"/>
              <a:t> 14685 :1999	</a:t>
            </a:r>
            <a:r>
              <a:rPr lang="en-US" sz="2400" dirty="0"/>
              <a:t>Determination of Total Sulphur and Sulphur 						Compounds in Soils</a:t>
            </a:r>
          </a:p>
          <a:p>
            <a:pPr algn="just">
              <a:buFont typeface="Wingdings" panose="05000000000000000000" pitchFamily="2" charset="2"/>
              <a:buChar char="§"/>
            </a:pPr>
            <a:endParaRPr lang="en-US" sz="2400" dirty="0"/>
          </a:p>
          <a:p>
            <a:pPr algn="just">
              <a:buFont typeface="Wingdings" panose="05000000000000000000" pitchFamily="2" charset="2"/>
              <a:buChar char="§"/>
            </a:pPr>
            <a:r>
              <a:rPr lang="pt-BR" sz="2400" dirty="0"/>
              <a:t>IS 6092 : 1985	</a:t>
            </a:r>
            <a:r>
              <a:rPr lang="en-US" sz="2400" dirty="0"/>
              <a:t>Methods of Sampling and Test for Fertilizers – </a:t>
            </a:r>
          </a:p>
          <a:p>
            <a:pPr marL="0" indent="0" algn="just">
              <a:buNone/>
            </a:pPr>
            <a:r>
              <a:rPr lang="pt-BR" sz="2400" dirty="0"/>
              <a:t>(Part 5)			</a:t>
            </a:r>
            <a:r>
              <a:rPr lang="en-US" sz="2400" dirty="0"/>
              <a:t>Determination of Secondary Elements and Micronutrients</a:t>
            </a:r>
          </a:p>
          <a:p>
            <a:pPr marL="0" indent="0" algn="just">
              <a:buNone/>
            </a:pPr>
            <a:endParaRPr lang="pt-BR"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27</a:t>
            </a:r>
          </a:p>
        </p:txBody>
      </p:sp>
    </p:spTree>
    <p:extLst>
      <p:ext uri="{BB962C8B-B14F-4D97-AF65-F5344CB8AC3E}">
        <p14:creationId xmlns:p14="http://schemas.microsoft.com/office/powerpoint/2010/main" val="3590520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IS 14765 : 2000 </a:t>
            </a:r>
            <a:r>
              <a:rPr lang="en-US" dirty="0"/>
              <a:t>Determination of Water Retention Capacity in Soils – Method of Test</a:t>
            </a:r>
            <a:br>
              <a:rPr lang="en-IN" dirty="0"/>
            </a:br>
            <a:endParaRPr lang="en-IN" dirty="0"/>
          </a:p>
        </p:txBody>
      </p:sp>
      <p:sp>
        <p:nvSpPr>
          <p:cNvPr id="3" name="Content Placeholder 2"/>
          <p:cNvSpPr>
            <a:spLocks noGrp="1"/>
          </p:cNvSpPr>
          <p:nvPr>
            <p:ph idx="1"/>
          </p:nvPr>
        </p:nvSpPr>
        <p:spPr>
          <a:xfrm>
            <a:off x="838200" y="1825625"/>
            <a:ext cx="10777396" cy="4351338"/>
          </a:xfrm>
        </p:spPr>
        <p:txBody>
          <a:bodyPr>
            <a:normAutofit/>
          </a:bodyPr>
          <a:lstStyle/>
          <a:p>
            <a:pPr>
              <a:lnSpc>
                <a:spcPct val="100000"/>
              </a:lnSpc>
            </a:pPr>
            <a:r>
              <a:rPr lang="en-IN" sz="3600" dirty="0"/>
              <a:t>What the Standard covers?</a:t>
            </a:r>
          </a:p>
          <a:p>
            <a:pPr marL="0" indent="0">
              <a:lnSpc>
                <a:spcPct val="100000"/>
              </a:lnSpc>
              <a:buNone/>
            </a:pPr>
            <a:endParaRPr lang="en-IN" sz="800" dirty="0"/>
          </a:p>
          <a:p>
            <a:pPr lvl="1">
              <a:lnSpc>
                <a:spcPct val="100000"/>
              </a:lnSpc>
            </a:pPr>
            <a:r>
              <a:rPr lang="en-IN" sz="2800" dirty="0"/>
              <a:t>Importance of testing Water Retention capacity in Soils</a:t>
            </a:r>
          </a:p>
          <a:p>
            <a:pPr lvl="1">
              <a:lnSpc>
                <a:spcPct val="100000"/>
              </a:lnSpc>
            </a:pPr>
            <a:r>
              <a:rPr lang="en-IN" sz="2800" dirty="0"/>
              <a:t>Principle of Testing</a:t>
            </a:r>
          </a:p>
          <a:p>
            <a:pPr lvl="1">
              <a:lnSpc>
                <a:spcPct val="100000"/>
              </a:lnSpc>
            </a:pPr>
            <a:r>
              <a:rPr lang="en-IN" sz="2800" dirty="0"/>
              <a:t>Apparatus</a:t>
            </a:r>
          </a:p>
          <a:p>
            <a:pPr lvl="1">
              <a:lnSpc>
                <a:spcPct val="100000"/>
              </a:lnSpc>
            </a:pPr>
            <a:r>
              <a:rPr lang="en-IN" sz="2800" dirty="0"/>
              <a:t>Procedure </a:t>
            </a:r>
          </a:p>
          <a:p>
            <a:pPr lvl="1">
              <a:lnSpc>
                <a:spcPct val="100000"/>
              </a:lnSpc>
            </a:pPr>
            <a:r>
              <a:rPr lang="en-IN" sz="2800" dirty="0"/>
              <a:t>Calculation</a:t>
            </a:r>
          </a:p>
          <a:p>
            <a:pPr>
              <a:lnSpc>
                <a:spcPct val="100000"/>
              </a:lnSpc>
            </a:pPr>
            <a:endParaRPr lang="en-IN"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28</a:t>
            </a:r>
          </a:p>
        </p:txBody>
      </p:sp>
    </p:spTree>
    <p:extLst>
      <p:ext uri="{BB962C8B-B14F-4D97-AF65-F5344CB8AC3E}">
        <p14:creationId xmlns:p14="http://schemas.microsoft.com/office/powerpoint/2010/main" val="379944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Composting</a:t>
            </a:r>
          </a:p>
        </p:txBody>
      </p:sp>
      <p:sp>
        <p:nvSpPr>
          <p:cNvPr id="3" name="Content Placeholder 2"/>
          <p:cNvSpPr>
            <a:spLocks noGrp="1"/>
          </p:cNvSpPr>
          <p:nvPr>
            <p:ph idx="1"/>
          </p:nvPr>
        </p:nvSpPr>
        <p:spPr/>
        <p:txBody>
          <a:bodyPr>
            <a:normAutofit/>
          </a:bodyPr>
          <a:lstStyle/>
          <a:p>
            <a:r>
              <a:rPr lang="en-IN" dirty="0"/>
              <a:t>Composting is the aerobic decomposition by microorganisms (bacteria, fungi, earthworms).</a:t>
            </a:r>
          </a:p>
          <a:p>
            <a:r>
              <a:rPr lang="en-IN" dirty="0"/>
              <a:t>Types</a:t>
            </a:r>
          </a:p>
          <a:p>
            <a:pPr lvl="1"/>
            <a:r>
              <a:rPr lang="en-IN" dirty="0"/>
              <a:t>Traditional composting: Pile or bin method, turning periodically.</a:t>
            </a:r>
          </a:p>
          <a:p>
            <a:pPr lvl="1"/>
            <a:r>
              <a:rPr lang="en-IN" dirty="0"/>
              <a:t>Vermicomposting: Using worms (e.g., red wigglers) to break down organic matter.</a:t>
            </a:r>
          </a:p>
          <a:p>
            <a:r>
              <a:rPr lang="en-IN" dirty="0"/>
              <a:t>Benefits of Composts </a:t>
            </a:r>
          </a:p>
          <a:p>
            <a:pPr lvl="1"/>
            <a:r>
              <a:rPr lang="en-IN" dirty="0"/>
              <a:t>Nutrient-rich: Provides nitrogen, phosphorus, potassium, and micronutrients. Enhances fertility and reduces the need for chemical fertilizers.</a:t>
            </a:r>
          </a:p>
          <a:p>
            <a:pPr lvl="1"/>
            <a:r>
              <a:rPr lang="en-IN" dirty="0"/>
              <a:t>Improves soil structure: Enhances water retention and aeration.</a:t>
            </a:r>
          </a:p>
          <a:p>
            <a:pPr lvl="1"/>
            <a:r>
              <a:rPr lang="en-IN" dirty="0"/>
              <a:t>Suppresses diseases and pests, promotes beneficial soil organisms.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2</a:t>
            </a:r>
          </a:p>
        </p:txBody>
      </p:sp>
    </p:spTree>
    <p:extLst>
      <p:ext uri="{BB962C8B-B14F-4D97-AF65-F5344CB8AC3E}">
        <p14:creationId xmlns:p14="http://schemas.microsoft.com/office/powerpoint/2010/main" val="1524662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IS 14684:1999 	</a:t>
            </a:r>
            <a:r>
              <a:rPr lang="en-US" dirty="0"/>
              <a:t>Determination of Nitrogen and Nitrogenous </a:t>
            </a:r>
            <a:r>
              <a:rPr lang="en-IN" dirty="0"/>
              <a:t>Compounds in Soils</a:t>
            </a:r>
            <a:br>
              <a:rPr lang="en-IN" dirty="0"/>
            </a:br>
            <a:endParaRPr lang="en-IN" dirty="0"/>
          </a:p>
        </p:txBody>
      </p:sp>
      <p:sp>
        <p:nvSpPr>
          <p:cNvPr id="3" name="Content Placeholder 2"/>
          <p:cNvSpPr>
            <a:spLocks noGrp="1"/>
          </p:cNvSpPr>
          <p:nvPr>
            <p:ph idx="1"/>
          </p:nvPr>
        </p:nvSpPr>
        <p:spPr>
          <a:xfrm>
            <a:off x="838200" y="1825625"/>
            <a:ext cx="10777396" cy="4351338"/>
          </a:xfrm>
        </p:spPr>
        <p:txBody>
          <a:bodyPr>
            <a:normAutofit/>
          </a:bodyPr>
          <a:lstStyle/>
          <a:p>
            <a:pPr>
              <a:lnSpc>
                <a:spcPct val="100000"/>
              </a:lnSpc>
            </a:pPr>
            <a:endParaRPr lang="en-IN" sz="3600" dirty="0"/>
          </a:p>
          <a:p>
            <a:pPr>
              <a:lnSpc>
                <a:spcPct val="100000"/>
              </a:lnSpc>
            </a:pPr>
            <a:r>
              <a:rPr lang="en-IN" sz="3600" dirty="0"/>
              <a:t>What the Standard covers?</a:t>
            </a:r>
          </a:p>
          <a:p>
            <a:pPr lvl="1">
              <a:lnSpc>
                <a:spcPct val="100000"/>
              </a:lnSpc>
            </a:pPr>
            <a:endParaRPr lang="en-US" sz="2800" dirty="0"/>
          </a:p>
          <a:p>
            <a:pPr lvl="1">
              <a:lnSpc>
                <a:spcPct val="100000"/>
              </a:lnSpc>
            </a:pPr>
            <a:r>
              <a:rPr lang="en-US" sz="2800" dirty="0"/>
              <a:t>Determination of Nitrogen in Soil </a:t>
            </a:r>
            <a:r>
              <a:rPr lang="en-IN" sz="2800" dirty="0"/>
              <a:t>(Excluding Nitrate)</a:t>
            </a:r>
          </a:p>
          <a:p>
            <a:pPr lvl="1">
              <a:lnSpc>
                <a:spcPct val="100000"/>
              </a:lnSpc>
            </a:pPr>
            <a:r>
              <a:rPr lang="en-IN" sz="2800" dirty="0"/>
              <a:t>Estimation of Total Nitrogen (Including Nitrate Form)</a:t>
            </a:r>
          </a:p>
          <a:p>
            <a:pPr lvl="1">
              <a:lnSpc>
                <a:spcPct val="100000"/>
              </a:lnSpc>
            </a:pPr>
            <a:r>
              <a:rPr lang="en-IN" sz="2800" dirty="0"/>
              <a:t>Determination of </a:t>
            </a:r>
            <a:r>
              <a:rPr lang="en-IN" sz="2800" dirty="0" err="1"/>
              <a:t>Ammonical</a:t>
            </a:r>
            <a:r>
              <a:rPr lang="en-IN" sz="2800" dirty="0"/>
              <a:t>, </a:t>
            </a:r>
            <a:r>
              <a:rPr lang="de-DE" sz="2800" dirty="0"/>
              <a:t>Nitrite and Nitrate Nitrogen In Soil </a:t>
            </a:r>
            <a:r>
              <a:rPr lang="en-IN" sz="2800" dirty="0"/>
              <a:t>Extracts</a:t>
            </a:r>
          </a:p>
          <a:p>
            <a:pPr>
              <a:lnSpc>
                <a:spcPct val="100000"/>
              </a:lnSpc>
            </a:pPr>
            <a:endParaRPr lang="en-IN"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29</a:t>
            </a:r>
          </a:p>
        </p:txBody>
      </p:sp>
    </p:spTree>
    <p:extLst>
      <p:ext uri="{BB962C8B-B14F-4D97-AF65-F5344CB8AC3E}">
        <p14:creationId xmlns:p14="http://schemas.microsoft.com/office/powerpoint/2010/main" val="3799571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IS 14685 :1999 </a:t>
            </a:r>
            <a:r>
              <a:rPr lang="en-US" dirty="0"/>
              <a:t>Determination of Total Sulphur and Sulphur Compounds in Soils</a:t>
            </a:r>
            <a:br>
              <a:rPr lang="en-US" dirty="0"/>
            </a:br>
            <a:endParaRPr lang="en-IN" dirty="0"/>
          </a:p>
        </p:txBody>
      </p:sp>
      <p:sp>
        <p:nvSpPr>
          <p:cNvPr id="3" name="Content Placeholder 2"/>
          <p:cNvSpPr>
            <a:spLocks noGrp="1"/>
          </p:cNvSpPr>
          <p:nvPr>
            <p:ph idx="1"/>
          </p:nvPr>
        </p:nvSpPr>
        <p:spPr/>
        <p:txBody>
          <a:bodyPr>
            <a:normAutofit lnSpcReduction="10000"/>
          </a:bodyPr>
          <a:lstStyle/>
          <a:p>
            <a:r>
              <a:rPr lang="en-IN" sz="3200" dirty="0"/>
              <a:t>What the Standard covers?</a:t>
            </a:r>
          </a:p>
          <a:p>
            <a:pPr marL="457200" lvl="1" indent="0">
              <a:buNone/>
            </a:pPr>
            <a:endParaRPr lang="en-IN" sz="2800" dirty="0"/>
          </a:p>
          <a:p>
            <a:pPr lvl="1"/>
            <a:r>
              <a:rPr lang="en-US" sz="2800" dirty="0"/>
              <a:t>Determination of Total Sulphur</a:t>
            </a:r>
          </a:p>
          <a:p>
            <a:pPr lvl="2"/>
            <a:r>
              <a:rPr lang="en-US" sz="2000" dirty="0"/>
              <a:t>By </a:t>
            </a:r>
            <a:r>
              <a:rPr lang="en-IN" sz="2000" dirty="0"/>
              <a:t>Digestion with Nitric/</a:t>
            </a:r>
            <a:r>
              <a:rPr lang="en-IN" sz="2000" dirty="0" err="1"/>
              <a:t>Perchloric</a:t>
            </a:r>
            <a:r>
              <a:rPr lang="en-IN" sz="2000" dirty="0"/>
              <a:t>/Phosphoric Acids (Johnson </a:t>
            </a:r>
            <a:r>
              <a:rPr lang="en-IN" sz="2000" dirty="0" err="1"/>
              <a:t>Nishita</a:t>
            </a:r>
            <a:r>
              <a:rPr lang="en-IN" sz="2000" dirty="0"/>
              <a:t> method)</a:t>
            </a:r>
          </a:p>
          <a:p>
            <a:pPr lvl="2"/>
            <a:r>
              <a:rPr lang="en-IN" sz="2000" dirty="0"/>
              <a:t>By Digestion with Potassium Nitrate/Nitric Acid (</a:t>
            </a:r>
            <a:r>
              <a:rPr lang="en-IN" sz="2000" dirty="0" err="1"/>
              <a:t>Turbidimetric</a:t>
            </a:r>
            <a:r>
              <a:rPr lang="en-IN" sz="2000" dirty="0"/>
              <a:t> method)</a:t>
            </a:r>
          </a:p>
          <a:p>
            <a:pPr lvl="1"/>
            <a:r>
              <a:rPr lang="en-US" sz="2800" dirty="0"/>
              <a:t>Determination of </a:t>
            </a:r>
            <a:r>
              <a:rPr lang="en-US" sz="2800" dirty="0" err="1"/>
              <a:t>Sulphate</a:t>
            </a:r>
            <a:r>
              <a:rPr lang="en-US" sz="2800" dirty="0"/>
              <a:t> and Extractable Sulphur </a:t>
            </a:r>
          </a:p>
          <a:p>
            <a:pPr lvl="2"/>
            <a:r>
              <a:rPr lang="en-US" sz="2000" dirty="0"/>
              <a:t>By Calcium Phosphate Method </a:t>
            </a:r>
            <a:r>
              <a:rPr lang="en-IN" sz="2000" dirty="0"/>
              <a:t>(</a:t>
            </a:r>
            <a:r>
              <a:rPr lang="en-IN" sz="2000" dirty="0" err="1"/>
              <a:t>Turbidimetric</a:t>
            </a:r>
            <a:r>
              <a:rPr lang="en-IN" sz="2000" dirty="0"/>
              <a:t> method)</a:t>
            </a:r>
          </a:p>
          <a:p>
            <a:pPr lvl="2"/>
            <a:r>
              <a:rPr lang="en-IN" sz="2000" dirty="0"/>
              <a:t>By Lithium Chloride Method</a:t>
            </a:r>
          </a:p>
          <a:p>
            <a:pPr lvl="1"/>
            <a:r>
              <a:rPr lang="en-IN" sz="2800" dirty="0"/>
              <a:t>Determination of Elemental Sulphur</a:t>
            </a:r>
          </a:p>
          <a:p>
            <a:pPr lvl="1"/>
            <a:r>
              <a:rPr lang="en-IN" sz="2800" dirty="0"/>
              <a:t>Determination of Organic Sulphur</a:t>
            </a:r>
          </a:p>
          <a:p>
            <a:endParaRPr lang="en-IN"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30</a:t>
            </a:r>
          </a:p>
        </p:txBody>
      </p:sp>
    </p:spTree>
    <p:extLst>
      <p:ext uri="{BB962C8B-B14F-4D97-AF65-F5344CB8AC3E}">
        <p14:creationId xmlns:p14="http://schemas.microsoft.com/office/powerpoint/2010/main" val="3211347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t-BR" sz="3200" b="1" dirty="0"/>
              <a:t>IS 6092 (Part 5): 1985	</a:t>
            </a:r>
            <a:r>
              <a:rPr lang="en-US" sz="3200" b="1" dirty="0"/>
              <a:t>Methods of Sampling and Test for Fertilizers – Determination of Secondary Elements and Micronutrients      </a:t>
            </a:r>
            <a:br>
              <a:rPr lang="en-US" sz="3200" b="1" dirty="0"/>
            </a:br>
            <a:endParaRPr lang="en-IN" sz="3200" b="1" dirty="0"/>
          </a:p>
        </p:txBody>
      </p:sp>
      <p:sp>
        <p:nvSpPr>
          <p:cNvPr id="3" name="Content Placeholder 2"/>
          <p:cNvSpPr>
            <a:spLocks noGrp="1"/>
          </p:cNvSpPr>
          <p:nvPr>
            <p:ph idx="1"/>
          </p:nvPr>
        </p:nvSpPr>
        <p:spPr/>
        <p:txBody>
          <a:bodyPr>
            <a:normAutofit fontScale="92500" lnSpcReduction="20000"/>
          </a:bodyPr>
          <a:lstStyle/>
          <a:p>
            <a:r>
              <a:rPr lang="en-IN" sz="3100" dirty="0"/>
              <a:t>What the Standard covers?</a:t>
            </a:r>
          </a:p>
          <a:p>
            <a:pPr lvl="1"/>
            <a:r>
              <a:rPr lang="en-IN" sz="2200" dirty="0"/>
              <a:t>Preparation of Sample for Organic Fertilizers</a:t>
            </a:r>
          </a:p>
          <a:p>
            <a:pPr lvl="1"/>
            <a:r>
              <a:rPr lang="en-IN" sz="2200" dirty="0"/>
              <a:t>Preparation of Sample for Inorganic Fertilizers</a:t>
            </a:r>
          </a:p>
          <a:p>
            <a:pPr lvl="1"/>
            <a:r>
              <a:rPr lang="en-IN" sz="2200" dirty="0"/>
              <a:t>Determination of Calcium</a:t>
            </a:r>
          </a:p>
          <a:p>
            <a:pPr lvl="2"/>
            <a:r>
              <a:rPr lang="en-IN" sz="1700" dirty="0"/>
              <a:t>Titrimetric method</a:t>
            </a:r>
          </a:p>
          <a:p>
            <a:pPr lvl="2"/>
            <a:r>
              <a:rPr lang="en-IN" sz="1700" dirty="0"/>
              <a:t>Atomic Absorption Spectrophotometric method</a:t>
            </a:r>
          </a:p>
          <a:p>
            <a:pPr lvl="1"/>
            <a:r>
              <a:rPr lang="en-IN" sz="2200" dirty="0"/>
              <a:t>Determination of Magnesium</a:t>
            </a:r>
          </a:p>
          <a:p>
            <a:pPr lvl="2"/>
            <a:r>
              <a:rPr lang="en-IN" sz="1700" dirty="0"/>
              <a:t>EDTA Titrimetric method</a:t>
            </a:r>
          </a:p>
          <a:p>
            <a:pPr lvl="2"/>
            <a:r>
              <a:rPr lang="en-IN" sz="1700" dirty="0"/>
              <a:t>Spectrophotometric method</a:t>
            </a:r>
          </a:p>
          <a:p>
            <a:pPr lvl="2"/>
            <a:r>
              <a:rPr lang="en-IN" sz="1700" dirty="0"/>
              <a:t>Atomic Absorption Spectrophotometric method</a:t>
            </a:r>
          </a:p>
          <a:p>
            <a:pPr lvl="1"/>
            <a:r>
              <a:rPr lang="en-IN" sz="2200" dirty="0"/>
              <a:t>Determination of Sulphur</a:t>
            </a:r>
          </a:p>
          <a:p>
            <a:pPr lvl="2"/>
            <a:r>
              <a:rPr lang="en-IN" sz="1700" dirty="0"/>
              <a:t>Barium Chloride Method</a:t>
            </a:r>
          </a:p>
          <a:p>
            <a:pPr lvl="2"/>
            <a:r>
              <a:rPr lang="en-IN" sz="1700" dirty="0"/>
              <a:t>Free Sulphur Method</a:t>
            </a:r>
          </a:p>
          <a:p>
            <a:pPr lvl="2"/>
            <a:r>
              <a:rPr lang="en-IN" sz="1700" dirty="0"/>
              <a:t>Turbidity Method</a:t>
            </a:r>
          </a:p>
          <a:p>
            <a:endParaRPr lang="en-IN"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31</a:t>
            </a:r>
          </a:p>
        </p:txBody>
      </p:sp>
    </p:spTree>
    <p:extLst>
      <p:ext uri="{BB962C8B-B14F-4D97-AF65-F5344CB8AC3E}">
        <p14:creationId xmlns:p14="http://schemas.microsoft.com/office/powerpoint/2010/main" val="3029194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t-BR" sz="3200" b="1" dirty="0"/>
              <a:t>IS 6092 (Part 5): 1985	</a:t>
            </a:r>
            <a:r>
              <a:rPr lang="en-US" sz="3200" b="1" dirty="0"/>
              <a:t>Methods of Sampling and Test for Fertilizers – Determination of Secondary Elements and Micronutrients </a:t>
            </a:r>
            <a:r>
              <a:rPr lang="en-US" sz="3200" dirty="0"/>
              <a:t>(</a:t>
            </a:r>
            <a:r>
              <a:rPr lang="en-US" sz="3200" dirty="0" err="1"/>
              <a:t>Contd</a:t>
            </a:r>
            <a:r>
              <a:rPr lang="en-US" sz="3200" dirty="0"/>
              <a:t>…)</a:t>
            </a:r>
            <a:br>
              <a:rPr lang="en-US" sz="3200" b="1" dirty="0"/>
            </a:br>
            <a:endParaRPr lang="en-IN" sz="3200" b="1" dirty="0"/>
          </a:p>
        </p:txBody>
      </p:sp>
      <p:sp>
        <p:nvSpPr>
          <p:cNvPr id="3" name="Content Placeholder 2"/>
          <p:cNvSpPr>
            <a:spLocks noGrp="1"/>
          </p:cNvSpPr>
          <p:nvPr>
            <p:ph idx="1"/>
          </p:nvPr>
        </p:nvSpPr>
        <p:spPr/>
        <p:txBody>
          <a:bodyPr>
            <a:normAutofit/>
          </a:bodyPr>
          <a:lstStyle/>
          <a:p>
            <a:r>
              <a:rPr lang="en-IN" dirty="0"/>
              <a:t>Determination of Boron</a:t>
            </a:r>
          </a:p>
          <a:p>
            <a:pPr lvl="1"/>
            <a:r>
              <a:rPr lang="en-IN" dirty="0"/>
              <a:t>Spectrophotometric Method</a:t>
            </a:r>
          </a:p>
          <a:p>
            <a:pPr lvl="1"/>
            <a:r>
              <a:rPr lang="en-IN" dirty="0"/>
              <a:t>Curcumin Oxalic Acid Reagent Method</a:t>
            </a:r>
          </a:p>
          <a:p>
            <a:pPr lvl="1"/>
            <a:r>
              <a:rPr lang="en-IN" dirty="0"/>
              <a:t>Electrometric Titration Method</a:t>
            </a:r>
          </a:p>
          <a:p>
            <a:r>
              <a:rPr lang="en-IN" dirty="0"/>
              <a:t>Determination of Copper</a:t>
            </a:r>
          </a:p>
          <a:p>
            <a:pPr lvl="1"/>
            <a:r>
              <a:rPr lang="en-IN" dirty="0"/>
              <a:t>Spectrophotometric Method</a:t>
            </a:r>
          </a:p>
          <a:p>
            <a:pPr lvl="1"/>
            <a:r>
              <a:rPr lang="en-IN" dirty="0"/>
              <a:t>Atomic Absorption Spectrophotometric method</a:t>
            </a:r>
          </a:p>
          <a:p>
            <a:r>
              <a:rPr lang="en-IN" dirty="0"/>
              <a:t>Determination of Iron</a:t>
            </a:r>
          </a:p>
          <a:p>
            <a:pPr lvl="1"/>
            <a:r>
              <a:rPr lang="en-IN" dirty="0"/>
              <a:t>Titrimetric Method</a:t>
            </a:r>
          </a:p>
          <a:p>
            <a:pPr lvl="1"/>
            <a:r>
              <a:rPr lang="en-IN" dirty="0"/>
              <a:t>Spectrophotometric Method</a:t>
            </a:r>
          </a:p>
          <a:p>
            <a:pPr lvl="1"/>
            <a:r>
              <a:rPr lang="en-IN" dirty="0"/>
              <a:t>Atomic Absorption Spectrophotometric method</a:t>
            </a:r>
          </a:p>
          <a:p>
            <a:endParaRPr lang="en-IN"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32</a:t>
            </a:r>
          </a:p>
        </p:txBody>
      </p:sp>
    </p:spTree>
    <p:extLst>
      <p:ext uri="{BB962C8B-B14F-4D97-AF65-F5344CB8AC3E}">
        <p14:creationId xmlns:p14="http://schemas.microsoft.com/office/powerpoint/2010/main" val="3111133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Determination of Manganese</a:t>
            </a:r>
          </a:p>
          <a:p>
            <a:pPr lvl="1"/>
            <a:r>
              <a:rPr lang="en-IN" dirty="0"/>
              <a:t>Titrimetric method (</a:t>
            </a:r>
            <a:r>
              <a:rPr lang="en-IN" dirty="0" err="1"/>
              <a:t>Bismuthane</a:t>
            </a:r>
            <a:r>
              <a:rPr lang="en-IN" dirty="0"/>
              <a:t> method)</a:t>
            </a:r>
          </a:p>
          <a:p>
            <a:pPr lvl="1"/>
            <a:r>
              <a:rPr lang="en-IN" dirty="0"/>
              <a:t>Spectrophotometric method</a:t>
            </a:r>
          </a:p>
          <a:p>
            <a:pPr lvl="1"/>
            <a:r>
              <a:rPr lang="en-IN" dirty="0"/>
              <a:t>Atomic Absorption Spectrophotometric method</a:t>
            </a:r>
          </a:p>
          <a:p>
            <a:r>
              <a:rPr lang="en-IN" dirty="0"/>
              <a:t>Determination of Molybdenum</a:t>
            </a:r>
          </a:p>
          <a:p>
            <a:pPr lvl="1"/>
            <a:r>
              <a:rPr lang="en-IN" dirty="0"/>
              <a:t>Spectrophotometric method</a:t>
            </a:r>
          </a:p>
          <a:p>
            <a:pPr lvl="1"/>
            <a:r>
              <a:rPr lang="en-IN" dirty="0"/>
              <a:t>Atomic Absorption Spectrophotometric method 	</a:t>
            </a:r>
          </a:p>
          <a:p>
            <a:r>
              <a:rPr lang="en-IN" dirty="0"/>
              <a:t>Determination of Zinc</a:t>
            </a:r>
          </a:p>
          <a:p>
            <a:pPr lvl="1"/>
            <a:r>
              <a:rPr lang="en-IN" dirty="0"/>
              <a:t>EDTA Titration Method</a:t>
            </a:r>
          </a:p>
          <a:p>
            <a:pPr lvl="1"/>
            <a:r>
              <a:rPr lang="en-IN" dirty="0"/>
              <a:t>Atomic Absorption Spectrophotometric method</a:t>
            </a:r>
          </a:p>
          <a:p>
            <a:endParaRPr lang="en-IN" dirty="0"/>
          </a:p>
        </p:txBody>
      </p:sp>
      <p:sp>
        <p:nvSpPr>
          <p:cNvPr id="7" name="Title 1"/>
          <p:cNvSpPr>
            <a:spLocks noGrp="1"/>
          </p:cNvSpPr>
          <p:nvPr>
            <p:ph type="title"/>
          </p:nvPr>
        </p:nvSpPr>
        <p:spPr>
          <a:xfrm>
            <a:off x="1024128" y="585216"/>
            <a:ext cx="9720072" cy="1499616"/>
          </a:xfrm>
        </p:spPr>
        <p:txBody>
          <a:bodyPr>
            <a:noAutofit/>
          </a:bodyPr>
          <a:lstStyle/>
          <a:p>
            <a:r>
              <a:rPr lang="pt-BR" sz="3200" b="1" dirty="0"/>
              <a:t>IS 6092 (Part 5): 1985	</a:t>
            </a:r>
            <a:r>
              <a:rPr lang="en-US" sz="3200" b="1" dirty="0"/>
              <a:t>Methods of Sampling and Test for Fertilizers – Determination of Secondary Elements and Micronutrients </a:t>
            </a:r>
            <a:r>
              <a:rPr lang="en-US" sz="3200" dirty="0"/>
              <a:t>(</a:t>
            </a:r>
            <a:r>
              <a:rPr lang="en-US" sz="3200" dirty="0" err="1"/>
              <a:t>Contd</a:t>
            </a:r>
            <a:r>
              <a:rPr lang="en-US" sz="3200" dirty="0"/>
              <a:t>…)</a:t>
            </a:r>
            <a:br>
              <a:rPr lang="en-US" sz="3200" b="1" dirty="0"/>
            </a:br>
            <a:endParaRPr lang="en-IN" sz="32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10"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33</a:t>
            </a:r>
          </a:p>
        </p:txBody>
      </p:sp>
    </p:spTree>
    <p:extLst>
      <p:ext uri="{BB962C8B-B14F-4D97-AF65-F5344CB8AC3E}">
        <p14:creationId xmlns:p14="http://schemas.microsoft.com/office/powerpoint/2010/main" val="1813144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Determination of Cobalt</a:t>
            </a:r>
          </a:p>
          <a:p>
            <a:pPr lvl="1"/>
            <a:r>
              <a:rPr lang="en-IN" dirty="0"/>
              <a:t>Spectrophotometric method</a:t>
            </a:r>
          </a:p>
          <a:p>
            <a:r>
              <a:rPr lang="en-IN" dirty="0"/>
              <a:t>Determination of Chloride</a:t>
            </a:r>
          </a:p>
          <a:p>
            <a:pPr lvl="1"/>
            <a:r>
              <a:rPr lang="en-IN" dirty="0"/>
              <a:t>Titrimetric method</a:t>
            </a:r>
          </a:p>
          <a:p>
            <a:r>
              <a:rPr lang="en-IN" dirty="0"/>
              <a:t>Determination of Lead</a:t>
            </a:r>
          </a:p>
          <a:p>
            <a:pPr lvl="1"/>
            <a:r>
              <a:rPr lang="en-IN" dirty="0"/>
              <a:t>Colorimetric method</a:t>
            </a:r>
          </a:p>
          <a:p>
            <a:pPr lvl="1"/>
            <a:r>
              <a:rPr lang="en-IN" dirty="0"/>
              <a:t>Spectrophotometric method</a:t>
            </a:r>
          </a:p>
          <a:p>
            <a:endParaRPr lang="en-IN" dirty="0"/>
          </a:p>
        </p:txBody>
      </p:sp>
      <p:sp>
        <p:nvSpPr>
          <p:cNvPr id="7" name="Title 1"/>
          <p:cNvSpPr>
            <a:spLocks noGrp="1"/>
          </p:cNvSpPr>
          <p:nvPr>
            <p:ph type="title"/>
          </p:nvPr>
        </p:nvSpPr>
        <p:spPr>
          <a:xfrm>
            <a:off x="1024128" y="585216"/>
            <a:ext cx="9720072" cy="1499616"/>
          </a:xfrm>
        </p:spPr>
        <p:txBody>
          <a:bodyPr>
            <a:noAutofit/>
          </a:bodyPr>
          <a:lstStyle/>
          <a:p>
            <a:r>
              <a:rPr lang="pt-BR" sz="3200" b="1" dirty="0"/>
              <a:t>IS 6092 (Part 5): 1985	</a:t>
            </a:r>
            <a:r>
              <a:rPr lang="en-US" sz="3200" b="1" dirty="0"/>
              <a:t>Methods of Sampling and Test for Fertilizers – Determination of Secondary Elements and Micronutrients </a:t>
            </a:r>
            <a:r>
              <a:rPr lang="en-US" sz="3200" dirty="0"/>
              <a:t>(</a:t>
            </a:r>
            <a:r>
              <a:rPr lang="en-US" sz="3200" dirty="0" err="1"/>
              <a:t>Contd</a:t>
            </a:r>
            <a:r>
              <a:rPr lang="en-US" sz="3200" dirty="0"/>
              <a:t>…)</a:t>
            </a:r>
            <a:br>
              <a:rPr lang="en-US" sz="3200" b="1" dirty="0"/>
            </a:br>
            <a:endParaRPr lang="en-IN" sz="32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10"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34</a:t>
            </a:r>
          </a:p>
        </p:txBody>
      </p:sp>
    </p:spTree>
    <p:extLst>
      <p:ext uri="{BB962C8B-B14F-4D97-AF65-F5344CB8AC3E}">
        <p14:creationId xmlns:p14="http://schemas.microsoft.com/office/powerpoint/2010/main" val="4280807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Further Reading</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IN" dirty="0"/>
              <a:t>IS 16702 : 2018 </a:t>
            </a:r>
            <a:r>
              <a:rPr lang="en-IN" dirty="0" err="1"/>
              <a:t>Vermicompost</a:t>
            </a:r>
            <a:r>
              <a:rPr lang="en-IN" dirty="0"/>
              <a:t> — Specification</a:t>
            </a:r>
          </a:p>
          <a:p>
            <a:pPr>
              <a:buFont typeface="Wingdings" panose="05000000000000000000" pitchFamily="2" charset="2"/>
              <a:buChar char="§"/>
            </a:pPr>
            <a:r>
              <a:rPr lang="en-US" dirty="0"/>
              <a:t>IS 16556 : 2016 Municipal Solid Waste Compost, Manure Grade — Specification</a:t>
            </a:r>
          </a:p>
          <a:p>
            <a:pPr>
              <a:buFont typeface="Wingdings" panose="05000000000000000000" pitchFamily="2" charset="2"/>
              <a:buChar char="§"/>
            </a:pPr>
            <a:r>
              <a:rPr lang="en-IN" dirty="0"/>
              <a:t>IS 14684:1999 </a:t>
            </a:r>
            <a:r>
              <a:rPr lang="en-US" dirty="0"/>
              <a:t>Determination of Nitrogen and Nitrogenous </a:t>
            </a:r>
            <a:r>
              <a:rPr lang="en-IN" dirty="0"/>
              <a:t>Compounds in Soils</a:t>
            </a:r>
          </a:p>
          <a:p>
            <a:pPr>
              <a:buFont typeface="Wingdings" panose="05000000000000000000" pitchFamily="2" charset="2"/>
              <a:buChar char="§"/>
            </a:pPr>
            <a:r>
              <a:rPr lang="en-IN" dirty="0" err="1"/>
              <a:t>lS</a:t>
            </a:r>
            <a:r>
              <a:rPr lang="en-IN" dirty="0"/>
              <a:t> 14685 :1999 </a:t>
            </a:r>
            <a:r>
              <a:rPr lang="en-US" dirty="0"/>
              <a:t>Determination of Total Sulphur and Sulphur 	Compounds in Soils</a:t>
            </a:r>
          </a:p>
          <a:p>
            <a:pPr>
              <a:buFont typeface="Wingdings" panose="05000000000000000000" pitchFamily="2" charset="2"/>
              <a:buChar char="§"/>
            </a:pPr>
            <a:r>
              <a:rPr lang="pt-BR" dirty="0"/>
              <a:t>IS 6092 (Part 5): 1985 </a:t>
            </a:r>
            <a:r>
              <a:rPr lang="en-US" dirty="0"/>
              <a:t>Methods of Sampling and Test for Fertilizers – Determination of Secondary Elements and Micronutrients</a:t>
            </a:r>
          </a:p>
          <a:p>
            <a:pPr>
              <a:buFont typeface="Wingdings" panose="05000000000000000000" pitchFamily="2" charset="2"/>
              <a:buChar char="§"/>
            </a:pPr>
            <a:r>
              <a:rPr lang="en-IN" dirty="0"/>
              <a:t>IS 14765 : 2000 </a:t>
            </a:r>
            <a:r>
              <a:rPr lang="en-US" dirty="0"/>
              <a:t>Determination Of Water Retention Capacity In Soils –Method of Test</a:t>
            </a:r>
            <a:endParaRPr lang="en-IN" dirty="0"/>
          </a:p>
          <a:p>
            <a:pPr marL="0" indent="0">
              <a:buNone/>
            </a:pPr>
            <a:endParaRPr lang="en-IN" dirty="0"/>
          </a:p>
          <a:p>
            <a:pPr marL="0" indent="0">
              <a:buNone/>
            </a:pP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35</a:t>
            </a:r>
          </a:p>
        </p:txBody>
      </p:sp>
    </p:spTree>
    <p:extLst>
      <p:ext uri="{BB962C8B-B14F-4D97-AF65-F5344CB8AC3E}">
        <p14:creationId xmlns:p14="http://schemas.microsoft.com/office/powerpoint/2010/main" val="3144350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DE8310-28E5-404E-89A1-F482E6B29780}"/>
              </a:ext>
            </a:extLst>
          </p:cNvPr>
          <p:cNvPicPr>
            <a:picLocks noChangeAspect="1"/>
          </p:cNvPicPr>
          <p:nvPr/>
        </p:nvPicPr>
        <p:blipFill>
          <a:blip r:embed="rId3"/>
          <a:stretch>
            <a:fillRect/>
          </a:stretch>
        </p:blipFill>
        <p:spPr>
          <a:xfrm>
            <a:off x="0" y="1673"/>
            <a:ext cx="12192000" cy="6854653"/>
          </a:xfrm>
          <a:prstGeom prst="rect">
            <a:avLst/>
          </a:prstGeom>
        </p:spPr>
      </p:pic>
      <p:sp>
        <p:nvSpPr>
          <p:cNvPr id="8" name="Slide Number Placeholder 5">
            <a:extLst>
              <a:ext uri="{FF2B5EF4-FFF2-40B4-BE49-F238E27FC236}">
                <a16:creationId xmlns:a16="http://schemas.microsoft.com/office/drawing/2014/main" id="{E80183DC-26FF-4267-ACF0-40126F8ED569}"/>
              </a:ext>
            </a:extLst>
          </p:cNvPr>
          <p:cNvSpPr>
            <a:spLocks noGrp="1"/>
          </p:cNvSpPr>
          <p:nvPr>
            <p:ph type="sldNum" sz="quarter" idx="12"/>
          </p:nvPr>
        </p:nvSpPr>
        <p:spPr>
          <a:xfrm>
            <a:off x="11608231" y="6168325"/>
            <a:ext cx="583769" cy="689675"/>
          </a:xfrm>
        </p:spPr>
        <p:txBody>
          <a:bodyPr/>
          <a:lstStyle/>
          <a:p>
            <a:r>
              <a:rPr lang="en-IN" sz="2000" b="1" dirty="0">
                <a:solidFill>
                  <a:schemeClr val="bg1"/>
                </a:solidFill>
              </a:rPr>
              <a:t>36</a:t>
            </a:r>
          </a:p>
        </p:txBody>
      </p:sp>
    </p:spTree>
    <p:extLst>
      <p:ext uri="{BB962C8B-B14F-4D97-AF65-F5344CB8AC3E}">
        <p14:creationId xmlns:p14="http://schemas.microsoft.com/office/powerpoint/2010/main" val="3573114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 name="Picture 3">
            <a:extLst>
              <a:ext uri="{FF2B5EF4-FFF2-40B4-BE49-F238E27FC236}">
                <a16:creationId xmlns:a16="http://schemas.microsoft.com/office/drawing/2014/main" id="{055CEEE8-72F7-44A7-A371-92F68318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1936376"/>
            <a:ext cx="12192000" cy="2732443"/>
          </a:xfrm>
          <a:prstGeom prst="rect">
            <a:avLst/>
          </a:prstGeom>
          <a:solidFill>
            <a:srgbClr val="FFE38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200" dirty="0">
                <a:solidFill>
                  <a:srgbClr val="333300"/>
                </a:solidFill>
              </a:rPr>
              <a:t>T H A N K  Y O U</a:t>
            </a:r>
          </a:p>
        </p:txBody>
      </p:sp>
    </p:spTree>
    <p:extLst>
      <p:ext uri="{BB962C8B-B14F-4D97-AF65-F5344CB8AC3E}">
        <p14:creationId xmlns:p14="http://schemas.microsoft.com/office/powerpoint/2010/main" val="31487199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Composting   </a:t>
            </a:r>
            <a:r>
              <a:rPr lang="en-IN" dirty="0" err="1"/>
              <a:t>Contd</a:t>
            </a:r>
            <a:r>
              <a:rPr lang="en-IN" dirty="0"/>
              <a:t>…</a:t>
            </a:r>
          </a:p>
        </p:txBody>
      </p:sp>
      <p:sp>
        <p:nvSpPr>
          <p:cNvPr id="3" name="Content Placeholder 2"/>
          <p:cNvSpPr>
            <a:spLocks noGrp="1"/>
          </p:cNvSpPr>
          <p:nvPr>
            <p:ph idx="1"/>
          </p:nvPr>
        </p:nvSpPr>
        <p:spPr/>
        <p:txBody>
          <a:bodyPr>
            <a:normAutofit/>
          </a:bodyPr>
          <a:lstStyle/>
          <a:p>
            <a:r>
              <a:rPr lang="en-IN" sz="2800" dirty="0"/>
              <a:t>Considerations</a:t>
            </a:r>
          </a:p>
          <a:p>
            <a:pPr lvl="1"/>
            <a:r>
              <a:rPr lang="en-IN" sz="2400" dirty="0"/>
              <a:t>Proper management to achieve optimal decomposition and avoid </a:t>
            </a:r>
            <a:r>
              <a:rPr lang="en-IN" sz="2400" dirty="0" err="1"/>
              <a:t>odors</a:t>
            </a:r>
            <a:r>
              <a:rPr lang="en-IN" sz="2400" dirty="0"/>
              <a:t>.</a:t>
            </a:r>
          </a:p>
          <a:p>
            <a:pPr lvl="1"/>
            <a:r>
              <a:rPr lang="en-IN" sz="2400" dirty="0"/>
              <a:t>Compost quality varies based on feedstock and process duration.</a:t>
            </a:r>
          </a:p>
          <a:p>
            <a:r>
              <a:rPr lang="en-IN" sz="2800" dirty="0"/>
              <a:t>Environmental impact</a:t>
            </a:r>
          </a:p>
          <a:p>
            <a:pPr lvl="1"/>
            <a:r>
              <a:rPr lang="en-IN" sz="2400" dirty="0"/>
              <a:t>Reduces landfill waste and methane emissions.</a:t>
            </a:r>
          </a:p>
          <a:p>
            <a:pPr lvl="1"/>
            <a:r>
              <a:rPr lang="en-IN" sz="2400" dirty="0"/>
              <a:t>Supports sustainable agriculture and soil health initiatives. Integral part of organic and regenerative agriculture practices.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7"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3</a:t>
            </a:r>
          </a:p>
        </p:txBody>
      </p:sp>
    </p:spTree>
    <p:extLst>
      <p:ext uri="{BB962C8B-B14F-4D97-AF65-F5344CB8AC3E}">
        <p14:creationId xmlns:p14="http://schemas.microsoft.com/office/powerpoint/2010/main" val="122670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Indian Standards on </a:t>
            </a:r>
            <a:r>
              <a:rPr lang="en-IN" dirty="0" err="1"/>
              <a:t>Vermicompost</a:t>
            </a:r>
            <a:r>
              <a:rPr lang="en-IN" dirty="0"/>
              <a:t> &amp; Municipal Solid Waste Compost </a:t>
            </a:r>
          </a:p>
        </p:txBody>
      </p:sp>
      <p:sp>
        <p:nvSpPr>
          <p:cNvPr id="3" name="Content Placeholder 2"/>
          <p:cNvSpPr>
            <a:spLocks noGrp="1"/>
          </p:cNvSpPr>
          <p:nvPr>
            <p:ph idx="1"/>
          </p:nvPr>
        </p:nvSpPr>
        <p:spPr>
          <a:xfrm>
            <a:off x="838199" y="1825625"/>
            <a:ext cx="10967519" cy="4351338"/>
          </a:xfrm>
        </p:spPr>
        <p:txBody>
          <a:bodyPr>
            <a:noAutofit/>
          </a:bodyPr>
          <a:lstStyle/>
          <a:p>
            <a:pPr marL="0" indent="0">
              <a:buNone/>
            </a:pPr>
            <a:endParaRPr lang="en-IN" sz="2800" dirty="0"/>
          </a:p>
          <a:p>
            <a:pPr marL="0" indent="0">
              <a:buNone/>
            </a:pPr>
            <a:r>
              <a:rPr lang="en-IN" sz="2800" dirty="0"/>
              <a:t>What are the Indian Standards on Composts?</a:t>
            </a:r>
          </a:p>
          <a:p>
            <a:pPr marL="459486" lvl="1" indent="-285750"/>
            <a:r>
              <a:rPr lang="en-IN" sz="2400" dirty="0"/>
              <a:t>IS 16702 : 2018 </a:t>
            </a:r>
            <a:r>
              <a:rPr lang="en-IN" sz="2400" dirty="0" err="1"/>
              <a:t>Vermicompost</a:t>
            </a:r>
            <a:r>
              <a:rPr lang="en-IN" sz="2400" dirty="0"/>
              <a:t> — Specification</a:t>
            </a:r>
          </a:p>
          <a:p>
            <a:pPr marL="459486" lvl="1" indent="-285750"/>
            <a:r>
              <a:rPr lang="en-US" sz="2400" dirty="0"/>
              <a:t>IS 16556 : 2016 Municipal Solid Waste Compost, Manure Grade — Specification</a:t>
            </a:r>
            <a:endParaRPr lang="en-IN" sz="2400" dirty="0"/>
          </a:p>
          <a:p>
            <a:pPr marL="0" indent="0">
              <a:buNone/>
            </a:pPr>
            <a:r>
              <a:rPr lang="en-IN" sz="2800" dirty="0"/>
              <a:t>What the Standards Cover?</a:t>
            </a:r>
          </a:p>
          <a:p>
            <a:pPr lvl="1"/>
            <a:r>
              <a:rPr lang="en-IN" sz="2400" dirty="0"/>
              <a:t>Terminology</a:t>
            </a:r>
          </a:p>
          <a:p>
            <a:pPr lvl="1"/>
            <a:r>
              <a:rPr lang="en-IN" sz="2400" dirty="0"/>
              <a:t>Requirements</a:t>
            </a:r>
          </a:p>
          <a:p>
            <a:pPr lvl="1"/>
            <a:r>
              <a:rPr lang="en-IN" sz="2400" dirty="0"/>
              <a:t>Packing &amp; Marking</a:t>
            </a:r>
          </a:p>
          <a:p>
            <a:pPr lvl="1"/>
            <a:r>
              <a:rPr lang="en-IN" sz="2400" dirty="0"/>
              <a:t>Sampling </a:t>
            </a:r>
          </a:p>
          <a:p>
            <a:pPr lvl="1"/>
            <a:r>
              <a:rPr lang="en-IN" sz="2400" dirty="0"/>
              <a:t>Test Methods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4</a:t>
            </a:r>
          </a:p>
        </p:txBody>
      </p:sp>
    </p:spTree>
    <p:extLst>
      <p:ext uri="{BB962C8B-B14F-4D97-AF65-F5344CB8AC3E}">
        <p14:creationId xmlns:p14="http://schemas.microsoft.com/office/powerpoint/2010/main" val="321655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Indian Standard defines Compost ?</a:t>
            </a:r>
          </a:p>
        </p:txBody>
      </p:sp>
      <p:sp>
        <p:nvSpPr>
          <p:cNvPr id="3" name="Content Placeholder 2"/>
          <p:cNvSpPr>
            <a:spLocks noGrp="1"/>
          </p:cNvSpPr>
          <p:nvPr>
            <p:ph idx="1"/>
          </p:nvPr>
        </p:nvSpPr>
        <p:spPr/>
        <p:txBody>
          <a:bodyPr>
            <a:noAutofit/>
          </a:bodyPr>
          <a:lstStyle/>
          <a:p>
            <a:pPr marL="0" lvl="1" indent="0" algn="just">
              <a:spcBef>
                <a:spcPts val="1000"/>
              </a:spcBef>
              <a:buNone/>
            </a:pPr>
            <a:r>
              <a:rPr lang="en-US" sz="2000" dirty="0"/>
              <a:t>Substance made of one or more unprocessed waste material of biological nature (plant and animal) and may include unprocessed mineral material that has been altered through microbiological decomposition.</a:t>
            </a:r>
          </a:p>
          <a:p>
            <a:pPr marL="0" lvl="1" indent="0" algn="just">
              <a:spcBef>
                <a:spcPts val="1000"/>
              </a:spcBef>
              <a:buNone/>
            </a:pPr>
            <a:endParaRPr lang="en-US" sz="2000" dirty="0"/>
          </a:p>
          <a:p>
            <a:pPr marL="228600" lvl="1" algn="just">
              <a:spcBef>
                <a:spcPts val="1000"/>
              </a:spcBef>
            </a:pPr>
            <a:r>
              <a:rPr lang="en-IN" sz="2000" dirty="0"/>
              <a:t>Why definition is important?</a:t>
            </a:r>
          </a:p>
          <a:p>
            <a:pPr marL="228600" lvl="1" algn="just">
              <a:spcBef>
                <a:spcPts val="1000"/>
              </a:spcBef>
            </a:pPr>
            <a:r>
              <a:rPr lang="en-US" sz="2000" dirty="0"/>
              <a:t>What is the significance of ‘</a:t>
            </a:r>
            <a:r>
              <a:rPr lang="en-US" sz="2000" b="1" dirty="0"/>
              <a:t>unprocessed</a:t>
            </a:r>
            <a:r>
              <a:rPr lang="en-US" sz="2000" dirty="0"/>
              <a:t>’ in this definition?</a:t>
            </a:r>
          </a:p>
          <a:p>
            <a:pPr marL="228600" lvl="1" algn="just">
              <a:spcBef>
                <a:spcPts val="1000"/>
              </a:spcBef>
            </a:pPr>
            <a:r>
              <a:rPr lang="en-US" sz="2000" dirty="0"/>
              <a:t>What is the significance of ‘</a:t>
            </a:r>
            <a:r>
              <a:rPr lang="en-US" sz="2000" b="1" dirty="0"/>
              <a:t>waste material of biological nature (plant and animal)</a:t>
            </a:r>
            <a:r>
              <a:rPr lang="en-US" sz="2000" dirty="0"/>
              <a:t>’ in this definition?</a:t>
            </a:r>
          </a:p>
          <a:p>
            <a:pPr marL="228600" lvl="1" algn="just">
              <a:spcBef>
                <a:spcPts val="1000"/>
              </a:spcBef>
            </a:pPr>
            <a:r>
              <a:rPr lang="en-US" sz="2000" dirty="0"/>
              <a:t>What is the significance of ‘</a:t>
            </a:r>
            <a:r>
              <a:rPr lang="en-US" sz="2000" b="1" dirty="0"/>
              <a:t>may include unprocessed mineral material</a:t>
            </a:r>
            <a:r>
              <a:rPr lang="en-US" sz="2000" dirty="0"/>
              <a:t>’ in this definition?</a:t>
            </a:r>
          </a:p>
          <a:p>
            <a:pPr marL="228600" lvl="1" algn="just">
              <a:spcBef>
                <a:spcPts val="1000"/>
              </a:spcBef>
            </a:pPr>
            <a:r>
              <a:rPr lang="en-US" sz="2000" dirty="0"/>
              <a:t>What is the significance of ‘</a:t>
            </a:r>
            <a:r>
              <a:rPr lang="en-US" sz="2000" b="1" dirty="0"/>
              <a:t>altered through microbiological decomposition</a:t>
            </a:r>
            <a:r>
              <a:rPr lang="en-US" sz="2000" dirty="0"/>
              <a:t>’ in this definition?</a:t>
            </a:r>
          </a:p>
          <a:p>
            <a:pPr marL="228600" lvl="1" algn="just">
              <a:spcBef>
                <a:spcPts val="1000"/>
              </a:spcBef>
            </a:pPr>
            <a:endParaRPr lang="en-US" sz="2000" dirty="0"/>
          </a:p>
          <a:p>
            <a:pPr marL="0" lvl="1" indent="0" algn="just">
              <a:spcBef>
                <a:spcPts val="1000"/>
              </a:spcBef>
              <a:buNone/>
            </a:pPr>
            <a:endParaRPr lang="en-US" sz="2000" dirty="0"/>
          </a:p>
          <a:p>
            <a:endParaRPr lang="en-IN"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5</a:t>
            </a:r>
          </a:p>
        </p:txBody>
      </p:sp>
    </p:spTree>
    <p:extLst>
      <p:ext uri="{BB962C8B-B14F-4D97-AF65-F5344CB8AC3E}">
        <p14:creationId xmlns:p14="http://schemas.microsoft.com/office/powerpoint/2010/main" val="390658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Indian Standard defines </a:t>
            </a:r>
            <a:r>
              <a:rPr lang="en-IN" dirty="0" err="1"/>
              <a:t>Vermicompost</a:t>
            </a:r>
            <a:r>
              <a:rPr lang="en-IN" dirty="0"/>
              <a:t> ?</a:t>
            </a:r>
          </a:p>
        </p:txBody>
      </p:sp>
      <p:sp>
        <p:nvSpPr>
          <p:cNvPr id="3" name="Content Placeholder 2"/>
          <p:cNvSpPr>
            <a:spLocks noGrp="1"/>
          </p:cNvSpPr>
          <p:nvPr>
            <p:ph idx="1"/>
          </p:nvPr>
        </p:nvSpPr>
        <p:spPr/>
        <p:txBody>
          <a:bodyPr>
            <a:normAutofit/>
          </a:bodyPr>
          <a:lstStyle/>
          <a:p>
            <a:pPr marL="0" lvl="1" indent="0" algn="just">
              <a:spcBef>
                <a:spcPts val="1000"/>
              </a:spcBef>
              <a:buNone/>
            </a:pPr>
            <a:r>
              <a:rPr lang="en-US" sz="2000" dirty="0" err="1"/>
              <a:t>Vermicompost</a:t>
            </a:r>
            <a:r>
              <a:rPr lang="en-US" sz="2000" dirty="0"/>
              <a:t> is an organic manure (bio-fertilizer) produced as the </a:t>
            </a:r>
            <a:r>
              <a:rPr lang="en-US" sz="2000" dirty="0" err="1"/>
              <a:t>vermicast</a:t>
            </a:r>
            <a:r>
              <a:rPr lang="en-US" sz="2000" dirty="0"/>
              <a:t> using various worms, usually red wigglers, white worms, and other earthworms feeding on biological waste material; plant residues to create a heterogeneous mixture of decomposing vegetable or food waste, bedding materials, and </a:t>
            </a:r>
            <a:r>
              <a:rPr lang="en-US" sz="2000" dirty="0" err="1"/>
              <a:t>vermicast</a:t>
            </a:r>
            <a:r>
              <a:rPr lang="en-US" sz="2000" dirty="0"/>
              <a:t>.</a:t>
            </a:r>
          </a:p>
          <a:p>
            <a:pPr marL="0" lvl="1" indent="0" algn="just">
              <a:spcBef>
                <a:spcPts val="1000"/>
              </a:spcBef>
              <a:buNone/>
            </a:pPr>
            <a:endParaRPr lang="en-US" sz="2000" dirty="0"/>
          </a:p>
          <a:p>
            <a:pPr marL="228600" lvl="1" algn="just">
              <a:spcBef>
                <a:spcPts val="1000"/>
              </a:spcBef>
            </a:pPr>
            <a:r>
              <a:rPr lang="en-US" sz="2000" dirty="0"/>
              <a:t>What is the significance of ‘</a:t>
            </a:r>
            <a:r>
              <a:rPr lang="en-US" sz="2000" b="1" dirty="0"/>
              <a:t>organic manure (bio-fertilizer)</a:t>
            </a:r>
            <a:r>
              <a:rPr lang="en-US" sz="2000" dirty="0"/>
              <a:t>’ in this definition?</a:t>
            </a:r>
          </a:p>
          <a:p>
            <a:pPr marL="228600" lvl="1" algn="just">
              <a:spcBef>
                <a:spcPts val="1000"/>
              </a:spcBef>
            </a:pPr>
            <a:r>
              <a:rPr lang="en-US" sz="2000" dirty="0"/>
              <a:t>What is the significance of ‘</a:t>
            </a:r>
            <a:r>
              <a:rPr lang="en-US" sz="2000" b="1" dirty="0" err="1"/>
              <a:t>vermicast</a:t>
            </a:r>
            <a:r>
              <a:rPr lang="en-US" sz="2000" dirty="0"/>
              <a:t>’ in this definition?</a:t>
            </a:r>
          </a:p>
          <a:p>
            <a:pPr marL="228600" lvl="1" algn="just">
              <a:spcBef>
                <a:spcPts val="1000"/>
              </a:spcBef>
            </a:pPr>
            <a:r>
              <a:rPr lang="en-US" sz="2000" dirty="0"/>
              <a:t>What is the significance of ‘</a:t>
            </a:r>
            <a:r>
              <a:rPr lang="en-US" sz="2000" b="1" dirty="0"/>
              <a:t>heterogeneous mixture</a:t>
            </a:r>
            <a:r>
              <a:rPr lang="en-US" sz="2000" dirty="0"/>
              <a:t>’ in this definition?</a:t>
            </a:r>
          </a:p>
          <a:p>
            <a:pPr marL="228600" lvl="1" algn="just">
              <a:spcBef>
                <a:spcPts val="1000"/>
              </a:spcBef>
            </a:pPr>
            <a:r>
              <a:rPr lang="en-US" sz="2000" dirty="0"/>
              <a:t>What is the significance of ‘</a:t>
            </a:r>
            <a:r>
              <a:rPr lang="en-US" sz="2000" b="1" dirty="0"/>
              <a:t>bedding materials</a:t>
            </a:r>
            <a:r>
              <a:rPr lang="en-US" sz="2000" dirty="0"/>
              <a:t>’ in this definition?</a:t>
            </a:r>
          </a:p>
          <a:p>
            <a:pPr marL="228600" lvl="1" algn="just">
              <a:spcBef>
                <a:spcPts val="1000"/>
              </a:spcBef>
            </a:pPr>
            <a:endParaRPr lang="en-US" sz="2000" dirty="0"/>
          </a:p>
          <a:p>
            <a:pPr marL="0" lvl="1" indent="0" algn="just">
              <a:spcBef>
                <a:spcPts val="1000"/>
              </a:spcBef>
              <a:buNone/>
            </a:pPr>
            <a:endParaRPr lang="en-US" sz="2000" dirty="0"/>
          </a:p>
          <a:p>
            <a:endParaRPr lang="en-IN"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6</a:t>
            </a:r>
          </a:p>
        </p:txBody>
      </p:sp>
    </p:spTree>
    <p:extLst>
      <p:ext uri="{BB962C8B-B14F-4D97-AF65-F5344CB8AC3E}">
        <p14:creationId xmlns:p14="http://schemas.microsoft.com/office/powerpoint/2010/main" val="91949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Indian Standard defines </a:t>
            </a:r>
            <a:br>
              <a:rPr lang="en-IN" dirty="0"/>
            </a:br>
            <a:r>
              <a:rPr lang="en-IN" dirty="0"/>
              <a:t>Municipal Solid Waste Compost?</a:t>
            </a:r>
          </a:p>
        </p:txBody>
      </p:sp>
      <p:sp>
        <p:nvSpPr>
          <p:cNvPr id="3" name="Content Placeholder 2"/>
          <p:cNvSpPr>
            <a:spLocks noGrp="1"/>
          </p:cNvSpPr>
          <p:nvPr>
            <p:ph idx="1"/>
          </p:nvPr>
        </p:nvSpPr>
        <p:spPr/>
        <p:txBody>
          <a:bodyPr>
            <a:noAutofit/>
          </a:bodyPr>
          <a:lstStyle/>
          <a:p>
            <a:pPr marL="0" lvl="1" indent="0" algn="just">
              <a:spcBef>
                <a:spcPts val="1000"/>
              </a:spcBef>
              <a:buNone/>
            </a:pPr>
            <a:r>
              <a:rPr lang="en-IN" sz="2000" b="1" dirty="0"/>
              <a:t>Municipal Solid Waste </a:t>
            </a:r>
            <a:r>
              <a:rPr lang="en-IN" sz="2000" dirty="0"/>
              <a:t>– </a:t>
            </a:r>
            <a:r>
              <a:rPr lang="en-US" sz="2000" dirty="0"/>
              <a:t>Commercial and residential wastes generated in a municipal or notified area in either solid or semi-solid form excluding industrial hazardous wastes but including treated bio- medical wastes.</a:t>
            </a:r>
          </a:p>
          <a:p>
            <a:pPr marL="228600" lvl="1" algn="just">
              <a:spcBef>
                <a:spcPts val="1000"/>
              </a:spcBef>
            </a:pPr>
            <a:r>
              <a:rPr lang="en-US" sz="2000" dirty="0"/>
              <a:t>What are ‘</a:t>
            </a:r>
            <a:r>
              <a:rPr lang="en-US" sz="2000" b="1" dirty="0"/>
              <a:t>commercial wastes</a:t>
            </a:r>
            <a:r>
              <a:rPr lang="en-US" sz="2000" dirty="0"/>
              <a:t>’ in the context of this definition?</a:t>
            </a:r>
          </a:p>
          <a:p>
            <a:pPr marL="228600" lvl="1" algn="just">
              <a:spcBef>
                <a:spcPts val="1000"/>
              </a:spcBef>
            </a:pPr>
            <a:r>
              <a:rPr lang="en-US" sz="2000" dirty="0"/>
              <a:t>What are the probable </a:t>
            </a:r>
            <a:r>
              <a:rPr lang="en-US" sz="2000" b="1" dirty="0"/>
              <a:t>industrial hazardous wastes</a:t>
            </a:r>
            <a:r>
              <a:rPr lang="en-US" sz="2000" dirty="0"/>
              <a:t>?</a:t>
            </a:r>
          </a:p>
          <a:p>
            <a:pPr marL="228600" lvl="1" algn="just">
              <a:spcBef>
                <a:spcPts val="1000"/>
              </a:spcBef>
            </a:pPr>
            <a:r>
              <a:rPr lang="en-US" sz="2000" dirty="0"/>
              <a:t>Do you have any recollection of any mishap caused by callous disposal of industrial hazardous wastes?</a:t>
            </a:r>
          </a:p>
          <a:p>
            <a:pPr marL="228600" lvl="1" algn="just">
              <a:spcBef>
                <a:spcPts val="1000"/>
              </a:spcBef>
            </a:pPr>
            <a:r>
              <a:rPr lang="en-US" sz="2000" dirty="0"/>
              <a:t>What are </a:t>
            </a:r>
            <a:r>
              <a:rPr lang="en-US" sz="2000" b="1" dirty="0"/>
              <a:t>biomedical wastes</a:t>
            </a:r>
            <a:r>
              <a:rPr lang="en-US" sz="2000" dirty="0"/>
              <a:t>?</a:t>
            </a:r>
          </a:p>
          <a:p>
            <a:pPr marL="0" lvl="1" indent="0" algn="just">
              <a:spcBef>
                <a:spcPts val="1000"/>
              </a:spcBef>
              <a:buNone/>
            </a:pPr>
            <a:r>
              <a:rPr lang="en-IN" sz="2000" b="1" dirty="0"/>
              <a:t>Municipal Solid Waste Compost </a:t>
            </a:r>
            <a:r>
              <a:rPr lang="en-IN" sz="2000" dirty="0"/>
              <a:t>– </a:t>
            </a:r>
            <a:r>
              <a:rPr lang="en-US" sz="2000" dirty="0"/>
              <a:t>Product made from biodegradable municipal solid waste which has been altered into manure through microbiological decomposition.</a:t>
            </a:r>
          </a:p>
          <a:p>
            <a:pPr marL="228600" lvl="1" algn="just">
              <a:spcBef>
                <a:spcPts val="1000"/>
              </a:spcBef>
            </a:pPr>
            <a:r>
              <a:rPr lang="en-US" sz="2000" dirty="0"/>
              <a:t>How is composting done?</a:t>
            </a:r>
          </a:p>
          <a:p>
            <a:pPr marL="228600" lvl="1" algn="just">
              <a:spcBef>
                <a:spcPts val="1000"/>
              </a:spcBef>
            </a:pPr>
            <a:endParaRPr lang="en-US" sz="2000" dirty="0"/>
          </a:p>
          <a:p>
            <a:pPr marL="0" lvl="1" indent="0" algn="just">
              <a:spcBef>
                <a:spcPts val="1000"/>
              </a:spcBef>
              <a:buNone/>
            </a:pPr>
            <a:endParaRPr lang="en-US" sz="2000" dirty="0"/>
          </a:p>
          <a:p>
            <a:endParaRPr lang="en-IN"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7</a:t>
            </a:r>
          </a:p>
        </p:txBody>
      </p:sp>
    </p:spTree>
    <p:extLst>
      <p:ext uri="{BB962C8B-B14F-4D97-AF65-F5344CB8AC3E}">
        <p14:creationId xmlns:p14="http://schemas.microsoft.com/office/powerpoint/2010/main" val="2652913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parameters of </a:t>
            </a:r>
            <a:r>
              <a:rPr lang="en-US" dirty="0" err="1"/>
              <a:t>Vermicompost</a:t>
            </a:r>
            <a:r>
              <a:rPr lang="en-US" dirty="0"/>
              <a:t> &amp; </a:t>
            </a:r>
            <a:r>
              <a:rPr lang="en-IN" dirty="0"/>
              <a:t>Municipal Solid Waste Compost</a:t>
            </a:r>
            <a:r>
              <a:rPr lang="en-US" dirty="0"/>
              <a:t> (MSWC)</a:t>
            </a:r>
            <a:endParaRPr lang="en-IN" dirty="0"/>
          </a:p>
        </p:txBody>
      </p:sp>
      <p:sp>
        <p:nvSpPr>
          <p:cNvPr id="3" name="Content Placeholder 2"/>
          <p:cNvSpPr>
            <a:spLocks noGrp="1"/>
          </p:cNvSpPr>
          <p:nvPr>
            <p:ph idx="1"/>
          </p:nvPr>
        </p:nvSpPr>
        <p:spPr/>
        <p:txBody>
          <a:bodyPr>
            <a:normAutofit fontScale="85000" lnSpcReduction="20000"/>
          </a:bodyPr>
          <a:lstStyle/>
          <a:p>
            <a:r>
              <a:rPr lang="en-US" sz="2400" dirty="0"/>
              <a:t>Description – shall be in powdered or granular form, dark brown to black in </a:t>
            </a:r>
            <a:r>
              <a:rPr lang="en-US" sz="2400" dirty="0" err="1"/>
              <a:t>colour</a:t>
            </a:r>
            <a:r>
              <a:rPr lang="en-US" sz="2400" dirty="0"/>
              <a:t> with no foul </a:t>
            </a:r>
            <a:r>
              <a:rPr lang="en-US" sz="2400" dirty="0" err="1"/>
              <a:t>odour</a:t>
            </a:r>
            <a:r>
              <a:rPr lang="en-US" sz="2400" dirty="0"/>
              <a:t>.</a:t>
            </a:r>
          </a:p>
          <a:p>
            <a:pPr marL="0" indent="0">
              <a:buNone/>
            </a:pPr>
            <a:endParaRPr lang="en-US" sz="800" dirty="0"/>
          </a:p>
          <a:p>
            <a:pPr>
              <a:buFont typeface="Wingdings" panose="05000000000000000000" pitchFamily="2" charset="2"/>
              <a:buChar char="§"/>
            </a:pPr>
            <a:r>
              <a:rPr lang="en-US" sz="2400" dirty="0"/>
              <a:t>Why ‘</a:t>
            </a:r>
            <a:r>
              <a:rPr lang="en-US" sz="2400" b="1" dirty="0"/>
              <a:t>in powdered or granular form</a:t>
            </a:r>
            <a:r>
              <a:rPr lang="en-US" sz="2400" dirty="0"/>
              <a:t>’?</a:t>
            </a:r>
          </a:p>
          <a:p>
            <a:pPr>
              <a:buFont typeface="Wingdings" panose="05000000000000000000" pitchFamily="2" charset="2"/>
              <a:buChar char="§"/>
            </a:pPr>
            <a:r>
              <a:rPr lang="en-US" sz="2400" dirty="0"/>
              <a:t>Why ‘</a:t>
            </a:r>
            <a:r>
              <a:rPr lang="en-US" sz="2400" b="1" dirty="0"/>
              <a:t>dark brown to black in </a:t>
            </a:r>
            <a:r>
              <a:rPr lang="en-US" sz="2400" b="1" dirty="0" err="1"/>
              <a:t>colour</a:t>
            </a:r>
            <a:r>
              <a:rPr lang="en-US" sz="2400" dirty="0"/>
              <a:t>’?</a:t>
            </a:r>
          </a:p>
          <a:p>
            <a:pPr>
              <a:buFont typeface="Wingdings" panose="05000000000000000000" pitchFamily="2" charset="2"/>
              <a:buChar char="§"/>
            </a:pPr>
            <a:r>
              <a:rPr lang="en-US" sz="2400" dirty="0"/>
              <a:t>Why ‘</a:t>
            </a:r>
            <a:r>
              <a:rPr lang="en-US" sz="2400" b="1" dirty="0"/>
              <a:t>no foul </a:t>
            </a:r>
            <a:r>
              <a:rPr lang="en-US" sz="2400" b="1" dirty="0" err="1"/>
              <a:t>odour</a:t>
            </a:r>
            <a:r>
              <a:rPr lang="en-US" sz="2400" dirty="0"/>
              <a:t>’?</a:t>
            </a:r>
          </a:p>
          <a:p>
            <a:pPr marL="0" indent="0">
              <a:buNone/>
            </a:pPr>
            <a:endParaRPr lang="en-US" sz="900" dirty="0"/>
          </a:p>
          <a:p>
            <a:pPr marL="0" indent="0">
              <a:buNone/>
            </a:pPr>
            <a:r>
              <a:rPr lang="en-US" dirty="0"/>
              <a:t>Particle Size-  shall not be more than 4.0 mm, that is minimum 90 percent of </a:t>
            </a:r>
            <a:r>
              <a:rPr lang="en-US" dirty="0" err="1"/>
              <a:t>vermicompost</a:t>
            </a:r>
            <a:r>
              <a:rPr lang="en-US" dirty="0"/>
              <a:t> shall pass through 4.0 mm IS sieve.</a:t>
            </a:r>
          </a:p>
          <a:p>
            <a:pPr marL="0" indent="0">
              <a:buNone/>
            </a:pPr>
            <a:endParaRPr lang="en-US" sz="1000" dirty="0"/>
          </a:p>
          <a:p>
            <a:pPr>
              <a:buFont typeface="Wingdings" panose="05000000000000000000" pitchFamily="2" charset="2"/>
              <a:buChar char="§"/>
            </a:pPr>
            <a:r>
              <a:rPr lang="en-US" sz="2400" dirty="0"/>
              <a:t>Why ‘</a:t>
            </a:r>
            <a:r>
              <a:rPr lang="en-US" sz="2400" b="1" dirty="0"/>
              <a:t>not more than 4.0 mm</a:t>
            </a:r>
            <a:r>
              <a:rPr lang="en-US" sz="2400" dirty="0"/>
              <a:t>’?</a:t>
            </a:r>
          </a:p>
          <a:p>
            <a:pPr>
              <a:buFont typeface="Wingdings" panose="05000000000000000000" pitchFamily="2" charset="2"/>
              <a:buChar char="§"/>
            </a:pPr>
            <a:r>
              <a:rPr lang="en-US" sz="2400" dirty="0"/>
              <a:t>Why ‘</a:t>
            </a:r>
            <a:r>
              <a:rPr lang="en-US" sz="2400" b="1" dirty="0"/>
              <a:t>minimum 90 percent </a:t>
            </a:r>
            <a:r>
              <a:rPr lang="en-US" sz="2400" dirty="0"/>
              <a:t>’?</a:t>
            </a:r>
          </a:p>
          <a:p>
            <a:pPr marL="0" lvl="1" indent="0">
              <a:spcBef>
                <a:spcPts val="1000"/>
              </a:spcBef>
              <a:buNone/>
            </a:pPr>
            <a:endParaRPr lang="en-IN"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940" y="0"/>
            <a:ext cx="867060" cy="612000"/>
          </a:xfrm>
          <a:prstGeom prst="rect">
            <a:avLst/>
          </a:prstGeom>
        </p:spPr>
      </p:pic>
      <p:sp>
        <p:nvSpPr>
          <p:cNvPr id="6" name="Slide Number Placeholder 5">
            <a:extLst>
              <a:ext uri="{FF2B5EF4-FFF2-40B4-BE49-F238E27FC236}">
                <a16:creationId xmlns:a16="http://schemas.microsoft.com/office/drawing/2014/main" id="{87D6E173-F43A-48B0-85D1-45B56E46D87F}"/>
              </a:ext>
            </a:extLst>
          </p:cNvPr>
          <p:cNvSpPr>
            <a:spLocks noGrp="1"/>
          </p:cNvSpPr>
          <p:nvPr>
            <p:ph type="sldNum" sz="quarter" idx="12"/>
          </p:nvPr>
        </p:nvSpPr>
        <p:spPr>
          <a:xfrm>
            <a:off x="11608231" y="6168325"/>
            <a:ext cx="583769" cy="689675"/>
          </a:xfrm>
        </p:spPr>
        <p:txBody>
          <a:bodyPr/>
          <a:lstStyle/>
          <a:p>
            <a:r>
              <a:rPr lang="en-IN" sz="2000" b="1" dirty="0"/>
              <a:t>8</a:t>
            </a:r>
          </a:p>
        </p:txBody>
      </p:sp>
    </p:spTree>
    <p:extLst>
      <p:ext uri="{BB962C8B-B14F-4D97-AF65-F5344CB8AC3E}">
        <p14:creationId xmlns:p14="http://schemas.microsoft.com/office/powerpoint/2010/main" val="2485073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1475</TotalTime>
  <Words>27802</Words>
  <Application>Microsoft Office PowerPoint</Application>
  <PresentationFormat>Widescreen</PresentationFormat>
  <Paragraphs>1782</Paragraphs>
  <Slides>38</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Tw Cen MT</vt:lpstr>
      <vt:lpstr>Tw Cen MT Condensed</vt:lpstr>
      <vt:lpstr>Wingdings</vt:lpstr>
      <vt:lpstr>Wingdings 3</vt:lpstr>
      <vt:lpstr>Integral</vt:lpstr>
      <vt:lpstr>Indian Standards  on Composts and Soil Testing</vt:lpstr>
      <vt:lpstr>Significance of Standards</vt:lpstr>
      <vt:lpstr>Composting</vt:lpstr>
      <vt:lpstr>Composting   Contd…</vt:lpstr>
      <vt:lpstr>Indian Standards on Vermicompost &amp; Municipal Solid Waste Compost </vt:lpstr>
      <vt:lpstr>How Indian Standard defines Compost ?</vt:lpstr>
      <vt:lpstr>How Indian Standard defines Vermicompost ?</vt:lpstr>
      <vt:lpstr>How Indian Standard defines  Municipal Solid Waste Compost?</vt:lpstr>
      <vt:lpstr>Quality parameters of Vermicompost &amp; Municipal Solid Waste Compost (MSWC)</vt:lpstr>
      <vt:lpstr>Quality parameters of Vermicompost &amp; Municipal Solid Waste Compost (MSWC)</vt:lpstr>
      <vt:lpstr>Quality parameters of Vermicompost &amp; Municipal Solid Waste Compost (MSWC)</vt:lpstr>
      <vt:lpstr>Quality parameters of Vermicompost &amp; Municipal Solid Waste Compost (MSWC)</vt:lpstr>
      <vt:lpstr>Quality parameters of Vermicompost &amp; Municipal Solid Waste Compost (MSWC)</vt:lpstr>
      <vt:lpstr>Quality parameters of Vermicompost &amp; Municipal Solid Waste Compost (MSWC)</vt:lpstr>
      <vt:lpstr>Quality parameters of Vermicompost &amp; Municipal Solid Waste Compost (MSWC)</vt:lpstr>
      <vt:lpstr>Quality parameters of Vermicompost &amp; Municipal Solid Waste Compost (MSWC)</vt:lpstr>
      <vt:lpstr>Quality parameters of Vermicompost &amp; Municipal Solid Waste Compost (MSWC)</vt:lpstr>
      <vt:lpstr>Quality parameters of Vermicompost &amp; Municipal Solid Waste Compost (MSWC)</vt:lpstr>
      <vt:lpstr>Quality parameters of Vermicompost &amp; Municipal Solid Waste Compost (MSWC)</vt:lpstr>
      <vt:lpstr>Quality parameters of Vermicompost &amp; Municipal Solid Waste Compost (MSWC)</vt:lpstr>
      <vt:lpstr>Quality parameters of Vermicompost &amp; Municipal Solid Waste Compost (MSWC)</vt:lpstr>
      <vt:lpstr>Quality parameters of Vermicompost &amp; Municipal Solid Waste Compost (MSWC)</vt:lpstr>
      <vt:lpstr>Soil Testing</vt:lpstr>
      <vt:lpstr>How to choose a particular test method?</vt:lpstr>
      <vt:lpstr>How to choose a particular test method?</vt:lpstr>
      <vt:lpstr>How Standards help?</vt:lpstr>
      <vt:lpstr>How Standards help?</vt:lpstr>
      <vt:lpstr>Indian Standards on Soil Testing</vt:lpstr>
      <vt:lpstr>IS 14765 : 2000 Determination of Water Retention Capacity in Soils – Method of Test </vt:lpstr>
      <vt:lpstr>IS 14684:1999  Determination of Nitrogen and Nitrogenous Compounds in Soils </vt:lpstr>
      <vt:lpstr>IS 14685 :1999 Determination of Total Sulphur and Sulphur Compounds in Soils </vt:lpstr>
      <vt:lpstr>IS 6092 (Part 5): 1985 Methods of Sampling and Test for Fertilizers – Determination of Secondary Elements and Micronutrients       </vt:lpstr>
      <vt:lpstr>IS 6092 (Part 5): 1985 Methods of Sampling and Test for Fertilizers – Determination of Secondary Elements and Micronutrients (Contd…) </vt:lpstr>
      <vt:lpstr>IS 6092 (Part 5): 1985 Methods of Sampling and Test for Fertilizers – Determination of Secondary Elements and Micronutrients (Contd…) </vt:lpstr>
      <vt:lpstr>IS 6092 (Part 5): 1985 Methods of Sampling and Test for Fertilizers – Determination of Secondary Elements and Micronutrients (Contd…) </vt:lpstr>
      <vt:lpstr>Further Reading</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Manures and Soil Testing</dc:title>
  <dc:creator>BIS</dc:creator>
  <cp:lastModifiedBy>Surya Kalyani Sreekanthan</cp:lastModifiedBy>
  <cp:revision>348</cp:revision>
  <dcterms:created xsi:type="dcterms:W3CDTF">2024-07-24T11:01:49Z</dcterms:created>
  <dcterms:modified xsi:type="dcterms:W3CDTF">2024-08-13T06:31:24Z</dcterms:modified>
</cp:coreProperties>
</file>