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21" r:id="rId2"/>
    <p:sldId id="460" r:id="rId3"/>
    <p:sldId id="484" r:id="rId4"/>
    <p:sldId id="461" r:id="rId5"/>
    <p:sldId id="465" r:id="rId6"/>
    <p:sldId id="468" r:id="rId7"/>
    <p:sldId id="467" r:id="rId8"/>
    <p:sldId id="466" r:id="rId9"/>
    <p:sldId id="469" r:id="rId10"/>
    <p:sldId id="470" r:id="rId11"/>
    <p:sldId id="471" r:id="rId12"/>
    <p:sldId id="472" r:id="rId13"/>
    <p:sldId id="477" r:id="rId14"/>
    <p:sldId id="473" r:id="rId15"/>
    <p:sldId id="478" r:id="rId16"/>
    <p:sldId id="480" r:id="rId17"/>
    <p:sldId id="479" r:id="rId18"/>
    <p:sldId id="481" r:id="rId19"/>
    <p:sldId id="482" r:id="rId20"/>
    <p:sldId id="4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9"/>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92AFF-4EC6-7C43-A11A-8D62E73642D5}" type="doc">
      <dgm:prSet loTypeId="urn:microsoft.com/office/officeart/2005/8/layout/orgChart1" loCatId="" qsTypeId="urn:microsoft.com/office/officeart/2005/8/quickstyle/simple1" qsCatId="simple" csTypeId="urn:microsoft.com/office/officeart/2005/8/colors/accent4_2" csCatId="accent4" phldr="1"/>
      <dgm:spPr/>
      <dgm:t>
        <a:bodyPr/>
        <a:lstStyle/>
        <a:p>
          <a:endParaRPr lang="en-GB"/>
        </a:p>
      </dgm:t>
    </dgm:pt>
    <dgm:pt modelId="{9556594F-3E2D-944B-9EBC-E74E5788036C}">
      <dgm:prSet phldrT="[Text]" custT="1"/>
      <dgm:spPr>
        <a:solidFill>
          <a:schemeClr val="accent5">
            <a:lumMod val="60000"/>
            <a:lumOff val="40000"/>
          </a:schemeClr>
        </a:solidFill>
      </dgm:spPr>
      <dgm:t>
        <a:bodyPr/>
        <a:lstStyle/>
        <a:p>
          <a:r>
            <a:rPr lang="en-IN" sz="2800" b="1" dirty="0">
              <a:latin typeface="Cambria" panose="02040503050406030204" pitchFamily="18" charset="0"/>
              <a:ea typeface="Cambria" panose="02040503050406030204" pitchFamily="18" charset="0"/>
            </a:rPr>
            <a:t>RIPENING</a:t>
          </a:r>
          <a:endParaRPr lang="en-GB" sz="2800" b="1" dirty="0">
            <a:latin typeface="Cambria" panose="02040503050406030204" pitchFamily="18" charset="0"/>
          </a:endParaRPr>
        </a:p>
      </dgm:t>
    </dgm:pt>
    <dgm:pt modelId="{BB097650-F86F-6749-A6D8-F312F9B4AAEB}" type="parTrans" cxnId="{61CEC60E-5211-9E4A-90EB-A60AF045EABB}">
      <dgm:prSet/>
      <dgm:spPr/>
      <dgm:t>
        <a:bodyPr/>
        <a:lstStyle/>
        <a:p>
          <a:endParaRPr lang="en-GB"/>
        </a:p>
      </dgm:t>
    </dgm:pt>
    <dgm:pt modelId="{5874C769-F924-B249-AED1-47F727795A7D}" type="sibTrans" cxnId="{61CEC60E-5211-9E4A-90EB-A60AF045EABB}">
      <dgm:prSet/>
      <dgm:spPr/>
      <dgm:t>
        <a:bodyPr/>
        <a:lstStyle/>
        <a:p>
          <a:endParaRPr lang="en-GB"/>
        </a:p>
      </dgm:t>
    </dgm:pt>
    <dgm:pt modelId="{CEBB9AB8-980D-E042-9E36-70F8F052E2DE}">
      <dgm:prSet phldrT="[Text]" custT="1"/>
      <dgm:spPr>
        <a:solidFill>
          <a:schemeClr val="tx2">
            <a:lumMod val="40000"/>
            <a:lumOff val="60000"/>
          </a:schemeClr>
        </a:solidFill>
      </dgm:spPr>
      <dgm:t>
        <a:bodyPr/>
        <a:lstStyle/>
        <a:p>
          <a:pPr marL="0" algn="ctr">
            <a:buNone/>
          </a:pPr>
          <a:r>
            <a:rPr lang="en-GB" sz="1800" b="1" dirty="0">
              <a:latin typeface="Cambria" panose="02040503050406030204" pitchFamily="18" charset="0"/>
            </a:rPr>
            <a:t>Natural Ripening</a:t>
          </a:r>
        </a:p>
        <a:p>
          <a:pPr marL="311150" indent="0" algn="l">
            <a:buFont typeface="Wingdings" pitchFamily="2" charset="2"/>
            <a:buChar char="§"/>
            <a:tabLst/>
          </a:pPr>
          <a:r>
            <a:rPr lang="en-IN" sz="1800" dirty="0">
              <a:latin typeface="Cambria" panose="02040503050406030204" pitchFamily="18" charset="0"/>
            </a:rPr>
            <a:t>Mature mangoes are ripened naturally by covering the heap with paddy straw or by individually wrapping the fruits with newspaper. Ethylene gas is released from the fruits in due course of time that helps in ripening of fruits.</a:t>
          </a:r>
        </a:p>
        <a:p>
          <a:pPr marL="311150" indent="0" algn="l">
            <a:buNone/>
            <a:tabLst/>
          </a:pPr>
          <a:r>
            <a:rPr lang="en-IN" sz="1800" dirty="0">
              <a:latin typeface="Cambria" panose="02040503050406030204" pitchFamily="18" charset="0"/>
            </a:rPr>
            <a:t> Natural ripening of mangoes is a bit slow leading to high weight loss, shrivelling and in some cases uneven ripening</a:t>
          </a:r>
          <a:endParaRPr lang="en-GB" sz="1800" dirty="0">
            <a:latin typeface="Cambria" panose="02040503050406030204" pitchFamily="18" charset="0"/>
          </a:endParaRPr>
        </a:p>
      </dgm:t>
    </dgm:pt>
    <dgm:pt modelId="{F78012A9-172A-7E4B-9637-971AF41C0FE2}" type="parTrans" cxnId="{EDDDDE5B-7EBB-4A4D-91DB-4343F3E8BF19}">
      <dgm:prSet/>
      <dgm:spPr/>
      <dgm:t>
        <a:bodyPr/>
        <a:lstStyle/>
        <a:p>
          <a:endParaRPr lang="en-GB"/>
        </a:p>
      </dgm:t>
    </dgm:pt>
    <dgm:pt modelId="{5CDF490D-EFB9-4846-81F7-29EE350AD156}" type="sibTrans" cxnId="{EDDDDE5B-7EBB-4A4D-91DB-4343F3E8BF19}">
      <dgm:prSet/>
      <dgm:spPr/>
      <dgm:t>
        <a:bodyPr/>
        <a:lstStyle/>
        <a:p>
          <a:endParaRPr lang="en-GB"/>
        </a:p>
      </dgm:t>
    </dgm:pt>
    <dgm:pt modelId="{FFC3ED67-F6B6-6C48-9D88-C429BC005E0D}">
      <dgm:prSet phldrT="[Text]" custT="1"/>
      <dgm:spPr>
        <a:solidFill>
          <a:srgbClr val="92D050"/>
        </a:solidFill>
      </dgm:spPr>
      <dgm:t>
        <a:bodyPr/>
        <a:lstStyle/>
        <a:p>
          <a:pPr marL="0" algn="ctr"/>
          <a:r>
            <a:rPr lang="en-IN" sz="1800" b="1" dirty="0">
              <a:latin typeface="Cambria" panose="02040503050406030204" pitchFamily="18" charset="0"/>
            </a:rPr>
            <a:t>Permitted Artificial Ripening</a:t>
          </a:r>
        </a:p>
        <a:p>
          <a:pPr marL="311150" indent="0" algn="l">
            <a:tabLst/>
          </a:pPr>
          <a:r>
            <a:rPr lang="en-IN" sz="2000" dirty="0">
              <a:latin typeface="Cambria" panose="02040503050406030204" pitchFamily="18" charset="0"/>
            </a:rPr>
            <a:t>Ethylene in the form of gas can be sourced from commercial ethylene gas cylinders or small canisters or produced by ethylene generators. </a:t>
          </a:r>
        </a:p>
        <a:p>
          <a:pPr marL="311150" indent="0" algn="l">
            <a:tabLst/>
          </a:pPr>
          <a:r>
            <a:rPr lang="en-IN" sz="2000" dirty="0">
              <a:latin typeface="Cambria" panose="02040503050406030204" pitchFamily="18" charset="0"/>
            </a:rPr>
            <a:t>Mangoes should be exposed to the ethylene gas in air-tight chamber/plastic tent for 24 h with the concentration of the gas about 100 ppm</a:t>
          </a:r>
          <a:endParaRPr lang="en-GB" sz="2000" dirty="0">
            <a:latin typeface="Cambria" panose="02040503050406030204" pitchFamily="18" charset="0"/>
          </a:endParaRPr>
        </a:p>
      </dgm:t>
    </dgm:pt>
    <dgm:pt modelId="{5339A1D6-B092-754F-BE27-CA8B63ABFEBF}" type="parTrans" cxnId="{3623B916-6BD1-8948-8015-91F771BA7608}">
      <dgm:prSet/>
      <dgm:spPr/>
      <dgm:t>
        <a:bodyPr/>
        <a:lstStyle/>
        <a:p>
          <a:endParaRPr lang="en-GB"/>
        </a:p>
      </dgm:t>
    </dgm:pt>
    <dgm:pt modelId="{97798A16-595D-134B-B1B9-1A047EB5E321}" type="sibTrans" cxnId="{3623B916-6BD1-8948-8015-91F771BA7608}">
      <dgm:prSet/>
      <dgm:spPr/>
      <dgm:t>
        <a:bodyPr/>
        <a:lstStyle/>
        <a:p>
          <a:endParaRPr lang="en-GB"/>
        </a:p>
      </dgm:t>
    </dgm:pt>
    <dgm:pt modelId="{1D5302AB-CBFC-AA40-AC25-FB48040101D1}" type="pres">
      <dgm:prSet presAssocID="{6FC92AFF-4EC6-7C43-A11A-8D62E73642D5}" presName="hierChild1" presStyleCnt="0">
        <dgm:presLayoutVars>
          <dgm:orgChart val="1"/>
          <dgm:chPref val="1"/>
          <dgm:dir/>
          <dgm:animOne val="branch"/>
          <dgm:animLvl val="lvl"/>
          <dgm:resizeHandles/>
        </dgm:presLayoutVars>
      </dgm:prSet>
      <dgm:spPr/>
      <dgm:t>
        <a:bodyPr/>
        <a:lstStyle/>
        <a:p>
          <a:endParaRPr lang="en-US"/>
        </a:p>
      </dgm:t>
    </dgm:pt>
    <dgm:pt modelId="{2DB297E7-99F8-5C40-B6E9-159E74D406EC}" type="pres">
      <dgm:prSet presAssocID="{9556594F-3E2D-944B-9EBC-E74E5788036C}" presName="hierRoot1" presStyleCnt="0">
        <dgm:presLayoutVars>
          <dgm:hierBranch val="init"/>
        </dgm:presLayoutVars>
      </dgm:prSet>
      <dgm:spPr/>
    </dgm:pt>
    <dgm:pt modelId="{93CD688C-0ACC-834E-A9A2-EA2446DC9997}" type="pres">
      <dgm:prSet presAssocID="{9556594F-3E2D-944B-9EBC-E74E5788036C}" presName="rootComposite1" presStyleCnt="0"/>
      <dgm:spPr/>
    </dgm:pt>
    <dgm:pt modelId="{C28D2FD7-8A07-1249-B68D-AD18668E7915}" type="pres">
      <dgm:prSet presAssocID="{9556594F-3E2D-944B-9EBC-E74E5788036C}" presName="rootText1" presStyleLbl="node0" presStyleIdx="0" presStyleCnt="1" custScaleX="167245" custScaleY="78906">
        <dgm:presLayoutVars>
          <dgm:chPref val="3"/>
        </dgm:presLayoutVars>
      </dgm:prSet>
      <dgm:spPr/>
      <dgm:t>
        <a:bodyPr/>
        <a:lstStyle/>
        <a:p>
          <a:endParaRPr lang="en-US"/>
        </a:p>
      </dgm:t>
    </dgm:pt>
    <dgm:pt modelId="{CECCA70F-0931-CC4D-8F55-BB544176702C}" type="pres">
      <dgm:prSet presAssocID="{9556594F-3E2D-944B-9EBC-E74E5788036C}" presName="rootConnector1" presStyleLbl="node1" presStyleIdx="0" presStyleCnt="0"/>
      <dgm:spPr/>
      <dgm:t>
        <a:bodyPr/>
        <a:lstStyle/>
        <a:p>
          <a:endParaRPr lang="en-US"/>
        </a:p>
      </dgm:t>
    </dgm:pt>
    <dgm:pt modelId="{5F3579EE-0A3A-5848-ADEA-8786D9A4AD75}" type="pres">
      <dgm:prSet presAssocID="{9556594F-3E2D-944B-9EBC-E74E5788036C}" presName="hierChild2" presStyleCnt="0"/>
      <dgm:spPr/>
    </dgm:pt>
    <dgm:pt modelId="{60F1E576-EE85-DB4E-B1B3-CDB022238A41}" type="pres">
      <dgm:prSet presAssocID="{F78012A9-172A-7E4B-9637-971AF41C0FE2}" presName="Name37" presStyleLbl="parChTrans1D2" presStyleIdx="0" presStyleCnt="2"/>
      <dgm:spPr/>
      <dgm:t>
        <a:bodyPr/>
        <a:lstStyle/>
        <a:p>
          <a:endParaRPr lang="en-US"/>
        </a:p>
      </dgm:t>
    </dgm:pt>
    <dgm:pt modelId="{E71DD5AF-0F5B-9747-A639-29289D58AA6E}" type="pres">
      <dgm:prSet presAssocID="{CEBB9AB8-980D-E042-9E36-70F8F052E2DE}" presName="hierRoot2" presStyleCnt="0">
        <dgm:presLayoutVars>
          <dgm:hierBranch val="init"/>
        </dgm:presLayoutVars>
      </dgm:prSet>
      <dgm:spPr/>
    </dgm:pt>
    <dgm:pt modelId="{DB81FE6E-ABF0-C24B-BAE9-40D3FE0BBA8D}" type="pres">
      <dgm:prSet presAssocID="{CEBB9AB8-980D-E042-9E36-70F8F052E2DE}" presName="rootComposite" presStyleCnt="0"/>
      <dgm:spPr/>
    </dgm:pt>
    <dgm:pt modelId="{CA0D6FE2-3C60-1947-9C88-13B32926DEB0}" type="pres">
      <dgm:prSet presAssocID="{CEBB9AB8-980D-E042-9E36-70F8F052E2DE}" presName="rootText" presStyleLbl="node2" presStyleIdx="0" presStyleCnt="2" custScaleX="205311" custScaleY="347467">
        <dgm:presLayoutVars>
          <dgm:chPref val="3"/>
        </dgm:presLayoutVars>
      </dgm:prSet>
      <dgm:spPr/>
      <dgm:t>
        <a:bodyPr/>
        <a:lstStyle/>
        <a:p>
          <a:endParaRPr lang="en-US"/>
        </a:p>
      </dgm:t>
    </dgm:pt>
    <dgm:pt modelId="{2461D5F8-54ED-0C45-AD33-4B1E201CC701}" type="pres">
      <dgm:prSet presAssocID="{CEBB9AB8-980D-E042-9E36-70F8F052E2DE}" presName="rootConnector" presStyleLbl="node2" presStyleIdx="0" presStyleCnt="2"/>
      <dgm:spPr/>
      <dgm:t>
        <a:bodyPr/>
        <a:lstStyle/>
        <a:p>
          <a:endParaRPr lang="en-US"/>
        </a:p>
      </dgm:t>
    </dgm:pt>
    <dgm:pt modelId="{9863975E-E42E-CF4A-B428-7C576AE9CF79}" type="pres">
      <dgm:prSet presAssocID="{CEBB9AB8-980D-E042-9E36-70F8F052E2DE}" presName="hierChild4" presStyleCnt="0"/>
      <dgm:spPr/>
    </dgm:pt>
    <dgm:pt modelId="{60AB2285-800F-6F45-A150-8661281847EC}" type="pres">
      <dgm:prSet presAssocID="{CEBB9AB8-980D-E042-9E36-70F8F052E2DE}" presName="hierChild5" presStyleCnt="0"/>
      <dgm:spPr/>
    </dgm:pt>
    <dgm:pt modelId="{29826157-E50A-9F47-9EB4-ACCC6EFE9C2A}" type="pres">
      <dgm:prSet presAssocID="{5339A1D6-B092-754F-BE27-CA8B63ABFEBF}" presName="Name37" presStyleLbl="parChTrans1D2" presStyleIdx="1" presStyleCnt="2"/>
      <dgm:spPr/>
      <dgm:t>
        <a:bodyPr/>
        <a:lstStyle/>
        <a:p>
          <a:endParaRPr lang="en-US"/>
        </a:p>
      </dgm:t>
    </dgm:pt>
    <dgm:pt modelId="{AA0E8F5F-2275-5541-8BA5-A56DAF49F8FC}" type="pres">
      <dgm:prSet presAssocID="{FFC3ED67-F6B6-6C48-9D88-C429BC005E0D}" presName="hierRoot2" presStyleCnt="0">
        <dgm:presLayoutVars>
          <dgm:hierBranch val="init"/>
        </dgm:presLayoutVars>
      </dgm:prSet>
      <dgm:spPr/>
    </dgm:pt>
    <dgm:pt modelId="{772539EB-94DE-5441-AF60-64A6CC3237F2}" type="pres">
      <dgm:prSet presAssocID="{FFC3ED67-F6B6-6C48-9D88-C429BC005E0D}" presName="rootComposite" presStyleCnt="0"/>
      <dgm:spPr/>
    </dgm:pt>
    <dgm:pt modelId="{33EE8E50-63E1-0443-9EEE-B06A32050D47}" type="pres">
      <dgm:prSet presAssocID="{FFC3ED67-F6B6-6C48-9D88-C429BC005E0D}" presName="rootText" presStyleLbl="node2" presStyleIdx="1" presStyleCnt="2" custScaleX="195131" custScaleY="336711">
        <dgm:presLayoutVars>
          <dgm:chPref val="3"/>
        </dgm:presLayoutVars>
      </dgm:prSet>
      <dgm:spPr/>
      <dgm:t>
        <a:bodyPr/>
        <a:lstStyle/>
        <a:p>
          <a:endParaRPr lang="en-US"/>
        </a:p>
      </dgm:t>
    </dgm:pt>
    <dgm:pt modelId="{6F90F397-1B0D-444D-B367-8EC4FE20A18F}" type="pres">
      <dgm:prSet presAssocID="{FFC3ED67-F6B6-6C48-9D88-C429BC005E0D}" presName="rootConnector" presStyleLbl="node2" presStyleIdx="1" presStyleCnt="2"/>
      <dgm:spPr/>
      <dgm:t>
        <a:bodyPr/>
        <a:lstStyle/>
        <a:p>
          <a:endParaRPr lang="en-US"/>
        </a:p>
      </dgm:t>
    </dgm:pt>
    <dgm:pt modelId="{F964A6D9-A0E9-EC45-A4C7-12692041FC41}" type="pres">
      <dgm:prSet presAssocID="{FFC3ED67-F6B6-6C48-9D88-C429BC005E0D}" presName="hierChild4" presStyleCnt="0"/>
      <dgm:spPr/>
    </dgm:pt>
    <dgm:pt modelId="{3E47A878-B755-5A4A-BD3F-84C55FD7E6AE}" type="pres">
      <dgm:prSet presAssocID="{FFC3ED67-F6B6-6C48-9D88-C429BC005E0D}" presName="hierChild5" presStyleCnt="0"/>
      <dgm:spPr/>
    </dgm:pt>
    <dgm:pt modelId="{DED2CDB4-837A-AC45-A174-75A03968CA4F}" type="pres">
      <dgm:prSet presAssocID="{9556594F-3E2D-944B-9EBC-E74E5788036C}" presName="hierChild3" presStyleCnt="0"/>
      <dgm:spPr/>
    </dgm:pt>
  </dgm:ptLst>
  <dgm:cxnLst>
    <dgm:cxn modelId="{2D43CEF9-5055-8F4D-8300-C7254C6A7A93}" type="presOf" srcId="{F78012A9-172A-7E4B-9637-971AF41C0FE2}" destId="{60F1E576-EE85-DB4E-B1B3-CDB022238A41}" srcOrd="0" destOrd="0" presId="urn:microsoft.com/office/officeart/2005/8/layout/orgChart1"/>
    <dgm:cxn modelId="{3623B916-6BD1-8948-8015-91F771BA7608}" srcId="{9556594F-3E2D-944B-9EBC-E74E5788036C}" destId="{FFC3ED67-F6B6-6C48-9D88-C429BC005E0D}" srcOrd="1" destOrd="0" parTransId="{5339A1D6-B092-754F-BE27-CA8B63ABFEBF}" sibTransId="{97798A16-595D-134B-B1B9-1A047EB5E321}"/>
    <dgm:cxn modelId="{61CEC60E-5211-9E4A-90EB-A60AF045EABB}" srcId="{6FC92AFF-4EC6-7C43-A11A-8D62E73642D5}" destId="{9556594F-3E2D-944B-9EBC-E74E5788036C}" srcOrd="0" destOrd="0" parTransId="{BB097650-F86F-6749-A6D8-F312F9B4AAEB}" sibTransId="{5874C769-F924-B249-AED1-47F727795A7D}"/>
    <dgm:cxn modelId="{EDDDDE5B-7EBB-4A4D-91DB-4343F3E8BF19}" srcId="{9556594F-3E2D-944B-9EBC-E74E5788036C}" destId="{CEBB9AB8-980D-E042-9E36-70F8F052E2DE}" srcOrd="0" destOrd="0" parTransId="{F78012A9-172A-7E4B-9637-971AF41C0FE2}" sibTransId="{5CDF490D-EFB9-4846-81F7-29EE350AD156}"/>
    <dgm:cxn modelId="{67CD0EAF-7FC8-6444-8509-74B00E9666EC}" type="presOf" srcId="{CEBB9AB8-980D-E042-9E36-70F8F052E2DE}" destId="{CA0D6FE2-3C60-1947-9C88-13B32926DEB0}" srcOrd="0" destOrd="0" presId="urn:microsoft.com/office/officeart/2005/8/layout/orgChart1"/>
    <dgm:cxn modelId="{EA0F839B-9CFA-734A-AA7D-FAAE6E6FD964}" type="presOf" srcId="{CEBB9AB8-980D-E042-9E36-70F8F052E2DE}" destId="{2461D5F8-54ED-0C45-AD33-4B1E201CC701}" srcOrd="1" destOrd="0" presId="urn:microsoft.com/office/officeart/2005/8/layout/orgChart1"/>
    <dgm:cxn modelId="{95A9B830-8E2D-A240-B966-218763475682}" type="presOf" srcId="{6FC92AFF-4EC6-7C43-A11A-8D62E73642D5}" destId="{1D5302AB-CBFC-AA40-AC25-FB48040101D1}" srcOrd="0" destOrd="0" presId="urn:microsoft.com/office/officeart/2005/8/layout/orgChart1"/>
    <dgm:cxn modelId="{6ED4AF95-65F7-0D45-A424-618F5432A80E}" type="presOf" srcId="{9556594F-3E2D-944B-9EBC-E74E5788036C}" destId="{C28D2FD7-8A07-1249-B68D-AD18668E7915}" srcOrd="0" destOrd="0" presId="urn:microsoft.com/office/officeart/2005/8/layout/orgChart1"/>
    <dgm:cxn modelId="{4A7BEC7D-2C65-B947-845D-45DA7F5DC578}" type="presOf" srcId="{FFC3ED67-F6B6-6C48-9D88-C429BC005E0D}" destId="{33EE8E50-63E1-0443-9EEE-B06A32050D47}" srcOrd="0" destOrd="0" presId="urn:microsoft.com/office/officeart/2005/8/layout/orgChart1"/>
    <dgm:cxn modelId="{276981B8-FE5B-BF4B-9571-30A8ECB77C27}" type="presOf" srcId="{FFC3ED67-F6B6-6C48-9D88-C429BC005E0D}" destId="{6F90F397-1B0D-444D-B367-8EC4FE20A18F}" srcOrd="1" destOrd="0" presId="urn:microsoft.com/office/officeart/2005/8/layout/orgChart1"/>
    <dgm:cxn modelId="{C340BFD8-AA64-8544-8BDE-DDE2A134D7FD}" type="presOf" srcId="{5339A1D6-B092-754F-BE27-CA8B63ABFEBF}" destId="{29826157-E50A-9F47-9EB4-ACCC6EFE9C2A}" srcOrd="0" destOrd="0" presId="urn:microsoft.com/office/officeart/2005/8/layout/orgChart1"/>
    <dgm:cxn modelId="{E4785C3A-1509-D042-BDD6-28A9891E273F}" type="presOf" srcId="{9556594F-3E2D-944B-9EBC-E74E5788036C}" destId="{CECCA70F-0931-CC4D-8F55-BB544176702C}" srcOrd="1" destOrd="0" presId="urn:microsoft.com/office/officeart/2005/8/layout/orgChart1"/>
    <dgm:cxn modelId="{D1A6031B-A42C-EC4D-A69E-21CE601722FC}" type="presParOf" srcId="{1D5302AB-CBFC-AA40-AC25-FB48040101D1}" destId="{2DB297E7-99F8-5C40-B6E9-159E74D406EC}" srcOrd="0" destOrd="0" presId="urn:microsoft.com/office/officeart/2005/8/layout/orgChart1"/>
    <dgm:cxn modelId="{5E4E0261-C11A-4748-9050-A46ABA4AAE44}" type="presParOf" srcId="{2DB297E7-99F8-5C40-B6E9-159E74D406EC}" destId="{93CD688C-0ACC-834E-A9A2-EA2446DC9997}" srcOrd="0" destOrd="0" presId="urn:microsoft.com/office/officeart/2005/8/layout/orgChart1"/>
    <dgm:cxn modelId="{58135A36-4C35-BF4A-9FC3-5145E3C4D53C}" type="presParOf" srcId="{93CD688C-0ACC-834E-A9A2-EA2446DC9997}" destId="{C28D2FD7-8A07-1249-B68D-AD18668E7915}" srcOrd="0" destOrd="0" presId="urn:microsoft.com/office/officeart/2005/8/layout/orgChart1"/>
    <dgm:cxn modelId="{DAAC8C79-2F4A-1546-B477-2B83462A9F77}" type="presParOf" srcId="{93CD688C-0ACC-834E-A9A2-EA2446DC9997}" destId="{CECCA70F-0931-CC4D-8F55-BB544176702C}" srcOrd="1" destOrd="0" presId="urn:microsoft.com/office/officeart/2005/8/layout/orgChart1"/>
    <dgm:cxn modelId="{2E6BC9AA-3A22-194B-A36D-71D24C769382}" type="presParOf" srcId="{2DB297E7-99F8-5C40-B6E9-159E74D406EC}" destId="{5F3579EE-0A3A-5848-ADEA-8786D9A4AD75}" srcOrd="1" destOrd="0" presId="urn:microsoft.com/office/officeart/2005/8/layout/orgChart1"/>
    <dgm:cxn modelId="{4FF3BD69-C846-C44E-A5C3-EC557D0A2D3D}" type="presParOf" srcId="{5F3579EE-0A3A-5848-ADEA-8786D9A4AD75}" destId="{60F1E576-EE85-DB4E-B1B3-CDB022238A41}" srcOrd="0" destOrd="0" presId="urn:microsoft.com/office/officeart/2005/8/layout/orgChart1"/>
    <dgm:cxn modelId="{B732D3E0-17B1-AF4F-BCE8-DD8A8878331C}" type="presParOf" srcId="{5F3579EE-0A3A-5848-ADEA-8786D9A4AD75}" destId="{E71DD5AF-0F5B-9747-A639-29289D58AA6E}" srcOrd="1" destOrd="0" presId="urn:microsoft.com/office/officeart/2005/8/layout/orgChart1"/>
    <dgm:cxn modelId="{4D0C377B-A688-8A42-B1D6-79B4770447E0}" type="presParOf" srcId="{E71DD5AF-0F5B-9747-A639-29289D58AA6E}" destId="{DB81FE6E-ABF0-C24B-BAE9-40D3FE0BBA8D}" srcOrd="0" destOrd="0" presId="urn:microsoft.com/office/officeart/2005/8/layout/orgChart1"/>
    <dgm:cxn modelId="{4955F189-06CA-6849-B54A-1F7FF92ECA16}" type="presParOf" srcId="{DB81FE6E-ABF0-C24B-BAE9-40D3FE0BBA8D}" destId="{CA0D6FE2-3C60-1947-9C88-13B32926DEB0}" srcOrd="0" destOrd="0" presId="urn:microsoft.com/office/officeart/2005/8/layout/orgChart1"/>
    <dgm:cxn modelId="{B848B7E2-A1B7-8547-8249-C713CEC6B0DD}" type="presParOf" srcId="{DB81FE6E-ABF0-C24B-BAE9-40D3FE0BBA8D}" destId="{2461D5F8-54ED-0C45-AD33-4B1E201CC701}" srcOrd="1" destOrd="0" presId="urn:microsoft.com/office/officeart/2005/8/layout/orgChart1"/>
    <dgm:cxn modelId="{B3F2904A-3E56-A148-8679-22C61AD180C5}" type="presParOf" srcId="{E71DD5AF-0F5B-9747-A639-29289D58AA6E}" destId="{9863975E-E42E-CF4A-B428-7C576AE9CF79}" srcOrd="1" destOrd="0" presId="urn:microsoft.com/office/officeart/2005/8/layout/orgChart1"/>
    <dgm:cxn modelId="{FF2911E0-8CF6-224B-B3FC-AA9C7906EB5E}" type="presParOf" srcId="{E71DD5AF-0F5B-9747-A639-29289D58AA6E}" destId="{60AB2285-800F-6F45-A150-8661281847EC}" srcOrd="2" destOrd="0" presId="urn:microsoft.com/office/officeart/2005/8/layout/orgChart1"/>
    <dgm:cxn modelId="{05387721-16C5-A14E-848D-2E187734076D}" type="presParOf" srcId="{5F3579EE-0A3A-5848-ADEA-8786D9A4AD75}" destId="{29826157-E50A-9F47-9EB4-ACCC6EFE9C2A}" srcOrd="2" destOrd="0" presId="urn:microsoft.com/office/officeart/2005/8/layout/orgChart1"/>
    <dgm:cxn modelId="{D29B4435-0267-5F41-A77E-5EE7EF577096}" type="presParOf" srcId="{5F3579EE-0A3A-5848-ADEA-8786D9A4AD75}" destId="{AA0E8F5F-2275-5541-8BA5-A56DAF49F8FC}" srcOrd="3" destOrd="0" presId="urn:microsoft.com/office/officeart/2005/8/layout/orgChart1"/>
    <dgm:cxn modelId="{36DD8EB4-0DBA-E941-896C-76E58A57EC41}" type="presParOf" srcId="{AA0E8F5F-2275-5541-8BA5-A56DAF49F8FC}" destId="{772539EB-94DE-5441-AF60-64A6CC3237F2}" srcOrd="0" destOrd="0" presId="urn:microsoft.com/office/officeart/2005/8/layout/orgChart1"/>
    <dgm:cxn modelId="{759FEF43-2C82-264B-AC05-1283F0C8C4BC}" type="presParOf" srcId="{772539EB-94DE-5441-AF60-64A6CC3237F2}" destId="{33EE8E50-63E1-0443-9EEE-B06A32050D47}" srcOrd="0" destOrd="0" presId="urn:microsoft.com/office/officeart/2005/8/layout/orgChart1"/>
    <dgm:cxn modelId="{0CF1C28A-1A0A-A840-B20D-093073A273CF}" type="presParOf" srcId="{772539EB-94DE-5441-AF60-64A6CC3237F2}" destId="{6F90F397-1B0D-444D-B367-8EC4FE20A18F}" srcOrd="1" destOrd="0" presId="urn:microsoft.com/office/officeart/2005/8/layout/orgChart1"/>
    <dgm:cxn modelId="{792A9CEA-EE3C-E94B-97C0-B6979F501728}" type="presParOf" srcId="{AA0E8F5F-2275-5541-8BA5-A56DAF49F8FC}" destId="{F964A6D9-A0E9-EC45-A4C7-12692041FC41}" srcOrd="1" destOrd="0" presId="urn:microsoft.com/office/officeart/2005/8/layout/orgChart1"/>
    <dgm:cxn modelId="{AF06BF9C-8669-7946-8CA8-B9D7BA71AD5C}" type="presParOf" srcId="{AA0E8F5F-2275-5541-8BA5-A56DAF49F8FC}" destId="{3E47A878-B755-5A4A-BD3F-84C55FD7E6AE}" srcOrd="2" destOrd="0" presId="urn:microsoft.com/office/officeart/2005/8/layout/orgChart1"/>
    <dgm:cxn modelId="{A3E4118A-3260-E14A-9F3B-4CFFF0EF6565}" type="presParOf" srcId="{2DB297E7-99F8-5C40-B6E9-159E74D406EC}" destId="{DED2CDB4-837A-AC45-A174-75A03968CA4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6157-E50A-9F47-9EB4-ACCC6EFE9C2A}">
      <dsp:nvSpPr>
        <dsp:cNvPr id="0" name=""/>
        <dsp:cNvSpPr/>
      </dsp:nvSpPr>
      <dsp:spPr>
        <a:xfrm>
          <a:off x="5200352" y="873759"/>
          <a:ext cx="2503348" cy="464584"/>
        </a:xfrm>
        <a:custGeom>
          <a:avLst/>
          <a:gdLst/>
          <a:ahLst/>
          <a:cxnLst/>
          <a:rect l="0" t="0" r="0" b="0"/>
          <a:pathLst>
            <a:path>
              <a:moveTo>
                <a:pt x="0" y="0"/>
              </a:moveTo>
              <a:lnTo>
                <a:pt x="0" y="232292"/>
              </a:lnTo>
              <a:lnTo>
                <a:pt x="2503348" y="232292"/>
              </a:lnTo>
              <a:lnTo>
                <a:pt x="2503348" y="46458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1E576-EE85-DB4E-B1B3-CDB022238A41}">
      <dsp:nvSpPr>
        <dsp:cNvPr id="0" name=""/>
        <dsp:cNvSpPr/>
      </dsp:nvSpPr>
      <dsp:spPr>
        <a:xfrm>
          <a:off x="2809610" y="873759"/>
          <a:ext cx="2390741" cy="464584"/>
        </a:xfrm>
        <a:custGeom>
          <a:avLst/>
          <a:gdLst/>
          <a:ahLst/>
          <a:cxnLst/>
          <a:rect l="0" t="0" r="0" b="0"/>
          <a:pathLst>
            <a:path>
              <a:moveTo>
                <a:pt x="2390741" y="0"/>
              </a:moveTo>
              <a:lnTo>
                <a:pt x="2390741" y="232292"/>
              </a:lnTo>
              <a:lnTo>
                <a:pt x="0" y="232292"/>
              </a:lnTo>
              <a:lnTo>
                <a:pt x="0" y="46458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D2FD7-8A07-1249-B68D-AD18668E7915}">
      <dsp:nvSpPr>
        <dsp:cNvPr id="0" name=""/>
        <dsp:cNvSpPr/>
      </dsp:nvSpPr>
      <dsp:spPr>
        <a:xfrm>
          <a:off x="3350364" y="937"/>
          <a:ext cx="3699974" cy="87282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a:latin typeface="Cambria" panose="02040503050406030204" pitchFamily="18" charset="0"/>
              <a:ea typeface="Cambria" panose="02040503050406030204" pitchFamily="18" charset="0"/>
            </a:rPr>
            <a:t>RIPENING</a:t>
          </a:r>
          <a:endParaRPr lang="en-GB" sz="2800" b="1" kern="1200" dirty="0">
            <a:latin typeface="Cambria" panose="02040503050406030204" pitchFamily="18" charset="0"/>
          </a:endParaRPr>
        </a:p>
      </dsp:txBody>
      <dsp:txXfrm>
        <a:off x="3350364" y="937"/>
        <a:ext cx="3699974" cy="872821"/>
      </dsp:txXfrm>
    </dsp:sp>
    <dsp:sp modelId="{CA0D6FE2-3C60-1947-9C88-13B32926DEB0}">
      <dsp:nvSpPr>
        <dsp:cNvPr id="0" name=""/>
        <dsp:cNvSpPr/>
      </dsp:nvSpPr>
      <dsp:spPr>
        <a:xfrm>
          <a:off x="538554" y="1338343"/>
          <a:ext cx="4542111" cy="3843520"/>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algn="ctr" defTabSz="800100">
            <a:lnSpc>
              <a:spcPct val="90000"/>
            </a:lnSpc>
            <a:spcBef>
              <a:spcPct val="0"/>
            </a:spcBef>
            <a:spcAft>
              <a:spcPct val="35000"/>
            </a:spcAft>
            <a:buNone/>
          </a:pPr>
          <a:r>
            <a:rPr lang="en-GB" sz="1800" b="1" kern="1200" dirty="0">
              <a:latin typeface="Cambria" panose="02040503050406030204" pitchFamily="18" charset="0"/>
            </a:rPr>
            <a:t>Natural Ripening</a:t>
          </a:r>
        </a:p>
        <a:p>
          <a:pPr marL="311150" lvl="0" indent="0" algn="l" defTabSz="800100">
            <a:lnSpc>
              <a:spcPct val="90000"/>
            </a:lnSpc>
            <a:spcBef>
              <a:spcPct val="0"/>
            </a:spcBef>
            <a:spcAft>
              <a:spcPct val="35000"/>
            </a:spcAft>
            <a:buFont typeface="Wingdings" pitchFamily="2" charset="2"/>
            <a:buChar char="§"/>
            <a:tabLst/>
          </a:pPr>
          <a:r>
            <a:rPr lang="en-IN" sz="1800" kern="1200" dirty="0">
              <a:latin typeface="Cambria" panose="02040503050406030204" pitchFamily="18" charset="0"/>
            </a:rPr>
            <a:t>Mature mangoes are ripened naturally by covering the heap with paddy straw or by individually wrapping the fruits with newspaper. Ethylene gas is released from the fruits in due course of time that helps in ripening of fruits.</a:t>
          </a:r>
        </a:p>
        <a:p>
          <a:pPr marL="311150" lvl="0" indent="0" algn="l" defTabSz="800100">
            <a:lnSpc>
              <a:spcPct val="90000"/>
            </a:lnSpc>
            <a:spcBef>
              <a:spcPct val="0"/>
            </a:spcBef>
            <a:spcAft>
              <a:spcPct val="35000"/>
            </a:spcAft>
            <a:buNone/>
            <a:tabLst/>
          </a:pPr>
          <a:r>
            <a:rPr lang="en-IN" sz="1800" kern="1200" dirty="0">
              <a:latin typeface="Cambria" panose="02040503050406030204" pitchFamily="18" charset="0"/>
            </a:rPr>
            <a:t> Natural ripening of mangoes is a bit slow leading to high weight loss, shrivelling and in some cases uneven ripening</a:t>
          </a:r>
          <a:endParaRPr lang="en-GB" sz="1800" kern="1200" dirty="0">
            <a:latin typeface="Cambria" panose="02040503050406030204" pitchFamily="18" charset="0"/>
          </a:endParaRPr>
        </a:p>
      </dsp:txBody>
      <dsp:txXfrm>
        <a:off x="538554" y="1338343"/>
        <a:ext cx="4542111" cy="3843520"/>
      </dsp:txXfrm>
    </dsp:sp>
    <dsp:sp modelId="{33EE8E50-63E1-0443-9EEE-B06A32050D47}">
      <dsp:nvSpPr>
        <dsp:cNvPr id="0" name=""/>
        <dsp:cNvSpPr/>
      </dsp:nvSpPr>
      <dsp:spPr>
        <a:xfrm>
          <a:off x="5545250" y="1338343"/>
          <a:ext cx="4316898" cy="372454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algn="ctr" defTabSz="800100">
            <a:lnSpc>
              <a:spcPct val="90000"/>
            </a:lnSpc>
            <a:spcBef>
              <a:spcPct val="0"/>
            </a:spcBef>
            <a:spcAft>
              <a:spcPct val="35000"/>
            </a:spcAft>
          </a:pPr>
          <a:r>
            <a:rPr lang="en-IN" sz="1800" b="1" kern="1200" dirty="0">
              <a:latin typeface="Cambria" panose="02040503050406030204" pitchFamily="18" charset="0"/>
            </a:rPr>
            <a:t>Permitted Artificial Ripening</a:t>
          </a:r>
        </a:p>
        <a:p>
          <a:pPr marL="311150" lvl="0" indent="0" algn="l" defTabSz="800100">
            <a:lnSpc>
              <a:spcPct val="90000"/>
            </a:lnSpc>
            <a:spcBef>
              <a:spcPct val="0"/>
            </a:spcBef>
            <a:spcAft>
              <a:spcPct val="35000"/>
            </a:spcAft>
            <a:tabLst/>
          </a:pPr>
          <a:r>
            <a:rPr lang="en-IN" sz="2000" kern="1200" dirty="0">
              <a:latin typeface="Cambria" panose="02040503050406030204" pitchFamily="18" charset="0"/>
            </a:rPr>
            <a:t>Ethylene in the form of gas can be sourced from commercial ethylene gas cylinders or small canisters or produced by ethylene generators. </a:t>
          </a:r>
        </a:p>
        <a:p>
          <a:pPr marL="311150" lvl="0" indent="0" algn="l" defTabSz="800100">
            <a:lnSpc>
              <a:spcPct val="90000"/>
            </a:lnSpc>
            <a:spcBef>
              <a:spcPct val="0"/>
            </a:spcBef>
            <a:spcAft>
              <a:spcPct val="35000"/>
            </a:spcAft>
            <a:tabLst/>
          </a:pPr>
          <a:r>
            <a:rPr lang="en-IN" sz="2000" kern="1200" dirty="0">
              <a:latin typeface="Cambria" panose="02040503050406030204" pitchFamily="18" charset="0"/>
            </a:rPr>
            <a:t>Mangoes should be exposed to the ethylene gas in air-tight chamber/plastic tent for 24 h with the concentration of the gas about 100 ppm</a:t>
          </a:r>
          <a:endParaRPr lang="en-GB" sz="2000" kern="1200" dirty="0">
            <a:latin typeface="Cambria" panose="02040503050406030204" pitchFamily="18" charset="0"/>
          </a:endParaRPr>
        </a:p>
      </dsp:txBody>
      <dsp:txXfrm>
        <a:off x="5545250" y="1338343"/>
        <a:ext cx="4316898" cy="37245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22918-14F9-F744-B96C-F68001BF63A6}"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2314A-9293-7D4C-A242-A492D05F8EDB}" type="slidenum">
              <a:rPr lang="en-US" smtClean="0"/>
              <a:t>‹#›</a:t>
            </a:fld>
            <a:endParaRPr lang="en-US"/>
          </a:p>
        </p:txBody>
      </p:sp>
    </p:spTree>
    <p:extLst>
      <p:ext uri="{BB962C8B-B14F-4D97-AF65-F5344CB8AC3E}">
        <p14:creationId xmlns:p14="http://schemas.microsoft.com/office/powerpoint/2010/main" val="152777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91" rtl="0" eaLnBrk="1" fontAlgn="auto" latinLnBrk="1" hangingPunct="1">
              <a:lnSpc>
                <a:spcPct val="100000"/>
              </a:lnSpc>
              <a:spcBef>
                <a:spcPts val="0"/>
              </a:spcBef>
              <a:spcAft>
                <a:spcPts val="0"/>
              </a:spcAft>
              <a:buClrTx/>
              <a:buSzTx/>
              <a:buFontTx/>
              <a:buNone/>
              <a:tabLst/>
              <a:defRPr/>
            </a:pPr>
            <a:fld id="{3586F0A6-7F6D-0342-A805-B3D80934B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91" rtl="0" eaLnBrk="1" fontAlgn="auto" latinLnBrk="1"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531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36595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8"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28701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4" y="720002"/>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8" y="720002"/>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2"/>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9800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7781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5" y="851539"/>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7"/>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12950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50849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12348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97638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40"/>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2" y="1508787"/>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1" dirty="0"/>
          </a:p>
        </p:txBody>
      </p:sp>
      <p:sp>
        <p:nvSpPr>
          <p:cNvPr id="16" name="Rounded Rectangle 15"/>
          <p:cNvSpPr/>
          <p:nvPr userDrawn="1"/>
        </p:nvSpPr>
        <p:spPr>
          <a:xfrm>
            <a:off x="709243" y="1796672"/>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1" dirty="0">
              <a:solidFill>
                <a:schemeClr val="bg1"/>
              </a:solidFill>
            </a:endParaRPr>
          </a:p>
        </p:txBody>
      </p:sp>
      <p:sp>
        <p:nvSpPr>
          <p:cNvPr id="17" name="Half Frame 16"/>
          <p:cNvSpPr/>
          <p:nvPr userDrawn="1"/>
        </p:nvSpPr>
        <p:spPr>
          <a:xfrm rot="5400000">
            <a:off x="3456863" y="1650941"/>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1" dirty="0">
              <a:solidFill>
                <a:schemeClr val="tx1"/>
              </a:solidFill>
              <a:latin typeface="+mn-lt"/>
            </a:endParaRPr>
          </a:p>
        </p:txBody>
      </p:sp>
    </p:spTree>
    <p:extLst>
      <p:ext uri="{BB962C8B-B14F-4D97-AF65-F5344CB8AC3E}">
        <p14:creationId xmlns:p14="http://schemas.microsoft.com/office/powerpoint/2010/main" val="373994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8" y="609601"/>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8" y="4470401"/>
            <a:ext cx="8596668" cy="1570963"/>
          </a:xfrm>
        </p:spPr>
        <p:txBody>
          <a:bodyPr anchor="ctr">
            <a:normAutofit/>
          </a:bodyPr>
          <a:lstStyle>
            <a:lvl1pPr marL="0" indent="0" algn="l">
              <a:buNone/>
              <a:defRPr sz="1800">
                <a:solidFill>
                  <a:schemeClr val="tx1">
                    <a:lumMod val="75000"/>
                    <a:lumOff val="25000"/>
                  </a:schemeClr>
                </a:solidFill>
              </a:defRPr>
            </a:lvl1pPr>
            <a:lvl2pPr marL="457207" indent="0">
              <a:buNone/>
              <a:defRPr sz="1800">
                <a:solidFill>
                  <a:schemeClr val="tx1">
                    <a:tint val="75000"/>
                  </a:schemeClr>
                </a:solidFill>
              </a:defRPr>
            </a:lvl2pPr>
            <a:lvl3pPr marL="914410" indent="0">
              <a:buNone/>
              <a:defRPr sz="1600">
                <a:solidFill>
                  <a:schemeClr val="tx1">
                    <a:tint val="75000"/>
                  </a:schemeClr>
                </a:solidFill>
              </a:defRPr>
            </a:lvl3pPr>
            <a:lvl4pPr marL="1371620" indent="0">
              <a:buNone/>
              <a:defRPr sz="1400">
                <a:solidFill>
                  <a:schemeClr val="tx1">
                    <a:tint val="75000"/>
                  </a:schemeClr>
                </a:solidFill>
              </a:defRPr>
            </a:lvl4pPr>
            <a:lvl5pPr marL="1828826" indent="0">
              <a:buNone/>
              <a:defRPr sz="1400">
                <a:solidFill>
                  <a:schemeClr val="tx1">
                    <a:tint val="75000"/>
                  </a:schemeClr>
                </a:solidFill>
              </a:defRPr>
            </a:lvl5pPr>
            <a:lvl6pPr marL="2286030" indent="0">
              <a:buNone/>
              <a:defRPr sz="1400">
                <a:solidFill>
                  <a:schemeClr val="tx1">
                    <a:tint val="75000"/>
                  </a:schemeClr>
                </a:solidFill>
              </a:defRPr>
            </a:lvl6pPr>
            <a:lvl7pPr marL="2743237" indent="0">
              <a:buNone/>
              <a:defRPr sz="1400">
                <a:solidFill>
                  <a:schemeClr val="tx1">
                    <a:tint val="75000"/>
                  </a:schemeClr>
                </a:solidFill>
              </a:defRPr>
            </a:lvl7pPr>
            <a:lvl8pPr marL="3200443" indent="0">
              <a:buNone/>
              <a:defRPr sz="1400">
                <a:solidFill>
                  <a:schemeClr val="tx1">
                    <a:tint val="75000"/>
                  </a:schemeClr>
                </a:solidFill>
              </a:defRPr>
            </a:lvl8pPr>
            <a:lvl9pPr marL="36576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914410">
              <a:defRPr/>
            </a:pPr>
            <a:fld id="{0B989B54-8618-4D97-A0BC-9815532CE11C}" type="datetimeFigureOut">
              <a:rPr lang="en-IN" sz="900" smtClean="0">
                <a:solidFill>
                  <a:srgbClr val="4590B8"/>
                </a:solidFill>
                <a:latin typeface="Gill Sans MT" panose="020B0502020104020203"/>
              </a:rPr>
              <a:pPr algn="r" defTabSz="914410">
                <a:defRPr/>
              </a:pPr>
              <a:t>09-08-2024</a:t>
            </a:fld>
            <a:endParaRPr lang="en-IN" sz="900">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914410">
              <a:defRPr/>
            </a:pPr>
            <a:endParaRPr lang="en-IN" sz="900"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914410">
              <a:defRPr/>
            </a:pPr>
            <a:fld id="{BA48F0BB-5AC8-4F70-9310-1F43634B6BD0}" type="slidenum">
              <a:rPr lang="en-IN" sz="900" smtClean="0">
                <a:solidFill>
                  <a:srgbClr val="4590B8"/>
                </a:solidFill>
                <a:latin typeface="Gill Sans MT" panose="020B0502020104020203"/>
              </a:rPr>
              <a:pPr algn="r" defTabSz="914410">
                <a:defRPr/>
              </a:pPr>
              <a:t>‹#›</a:t>
            </a:fld>
            <a:endParaRPr lang="en-IN" sz="900">
              <a:solidFill>
                <a:srgbClr val="4590B8"/>
              </a:solidFill>
              <a:latin typeface="Gill Sans MT" panose="020B0502020104020203"/>
            </a:endParaRPr>
          </a:p>
        </p:txBody>
      </p:sp>
    </p:spTree>
    <p:extLst>
      <p:ext uri="{BB962C8B-B14F-4D97-AF65-F5344CB8AC3E}">
        <p14:creationId xmlns:p14="http://schemas.microsoft.com/office/powerpoint/2010/main" val="363544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46" y="1431523"/>
            <a:ext cx="3994967" cy="3994967"/>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7" indent="0">
              <a:buNone/>
              <a:defRPr sz="2800"/>
            </a:lvl2pPr>
            <a:lvl3pPr marL="914410" indent="0">
              <a:buNone/>
              <a:defRPr sz="2401"/>
            </a:lvl3pPr>
            <a:lvl4pPr marL="1371620" indent="0">
              <a:buNone/>
              <a:defRPr sz="2000"/>
            </a:lvl4pPr>
            <a:lvl5pPr marL="1828826" indent="0">
              <a:buNone/>
              <a:defRPr sz="2000"/>
            </a:lvl5pPr>
            <a:lvl6pPr marL="2286030" indent="0">
              <a:buNone/>
              <a:defRPr sz="2000"/>
            </a:lvl6pPr>
            <a:lvl7pPr marL="2743237" indent="0">
              <a:buNone/>
              <a:defRPr sz="2000"/>
            </a:lvl7pPr>
            <a:lvl8pPr marL="3200443" indent="0">
              <a:buNone/>
              <a:defRPr sz="2000"/>
            </a:lvl8pPr>
            <a:lvl9pPr marL="3657651"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88587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2" y="33951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0504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805016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0B1E9FCC-1ACC-4029-A42C-FE029F574BCF}" type="datetimeFigureOut">
              <a:rPr lang="en-US" smtClean="0"/>
              <a:pPr>
                <a:defRPr/>
              </a:pPr>
              <a:t>8/9/2024</a:t>
            </a:fld>
            <a:endParaRPr lang="en-US"/>
          </a:p>
        </p:txBody>
      </p:sp>
      <p:sp>
        <p:nvSpPr>
          <p:cNvPr id="9" name="Slide Number Placeholder 8"/>
          <p:cNvSpPr>
            <a:spLocks noGrp="1"/>
          </p:cNvSpPr>
          <p:nvPr>
            <p:ph type="sldNum" sz="quarter" idx="15"/>
          </p:nvPr>
        </p:nvSpPr>
        <p:spPr/>
        <p:txBody>
          <a:bodyPr rtlCol="0"/>
          <a:lstStyle/>
          <a:p>
            <a:pPr>
              <a:defRPr/>
            </a:pPr>
            <a:fld id="{A2ABA597-554E-4733-B84F-3FC2EE607DB2}"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extLst>
      <p:ext uri="{BB962C8B-B14F-4D97-AF65-F5344CB8AC3E}">
        <p14:creationId xmlns:p14="http://schemas.microsoft.com/office/powerpoint/2010/main" val="155937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54757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5" name="Isosceles Triangle 4"/>
          <p:cNvSpPr/>
          <p:nvPr userDrawn="1"/>
        </p:nvSpPr>
        <p:spPr>
          <a:xfrm>
            <a:off x="4995859" y="5774991"/>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6" name="Isosceles Triangle 5"/>
          <p:cNvSpPr/>
          <p:nvPr userDrawn="1"/>
        </p:nvSpPr>
        <p:spPr>
          <a:xfrm>
            <a:off x="5388864" y="5991748"/>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7"/>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79587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8" y="1568926"/>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10" name="Rectangle 9"/>
          <p:cNvSpPr/>
          <p:nvPr userDrawn="1"/>
        </p:nvSpPr>
        <p:spPr>
          <a:xfrm>
            <a:off x="3483809" y="1568086"/>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11" name="Rectangle 10"/>
          <p:cNvSpPr/>
          <p:nvPr userDrawn="1"/>
        </p:nvSpPr>
        <p:spPr>
          <a:xfrm>
            <a:off x="6213109" y="1567246"/>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12" name="Rectangle 11"/>
          <p:cNvSpPr/>
          <p:nvPr userDrawn="1"/>
        </p:nvSpPr>
        <p:spPr>
          <a:xfrm>
            <a:off x="8942413" y="1566403"/>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1" dirty="0"/>
          </a:p>
        </p:txBody>
      </p:sp>
      <p:sp>
        <p:nvSpPr>
          <p:cNvPr id="14" name="Picture Placeholder 2"/>
          <p:cNvSpPr>
            <a:spLocks noGrp="1"/>
          </p:cNvSpPr>
          <p:nvPr>
            <p:ph type="pic" idx="11" hasCustomPrompt="1"/>
          </p:nvPr>
        </p:nvSpPr>
        <p:spPr>
          <a:xfrm>
            <a:off x="1100635" y="1760119"/>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7" y="1760119"/>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42" y="1760119"/>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47" y="1760119"/>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25786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5011" y="601931"/>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9" y="779698"/>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5890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95735" y="3332992"/>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77" y="3686186"/>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71962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5"/>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26657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607" indent="0">
              <a:buNone/>
              <a:defRPr sz="3735"/>
            </a:lvl2pPr>
            <a:lvl3pPr marL="1219216" indent="0">
              <a:buNone/>
              <a:defRPr sz="3201"/>
            </a:lvl3pPr>
            <a:lvl4pPr marL="1828826" indent="0">
              <a:buNone/>
              <a:defRPr sz="2667"/>
            </a:lvl4pPr>
            <a:lvl5pPr marL="2438434" indent="0">
              <a:buNone/>
              <a:defRPr sz="2667"/>
            </a:lvl5pPr>
            <a:lvl6pPr marL="3048041" indent="0">
              <a:buNone/>
              <a:defRPr sz="2667"/>
            </a:lvl6pPr>
            <a:lvl7pPr marL="3657651" indent="0">
              <a:buNone/>
              <a:defRPr sz="2667"/>
            </a:lvl7pPr>
            <a:lvl8pPr marL="4267257" indent="0">
              <a:buNone/>
              <a:defRPr sz="2667"/>
            </a:lvl8pPr>
            <a:lvl9pPr marL="4876865"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4894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4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1219216" rtl="0" eaLnBrk="1" latinLnBrk="1" hangingPunct="1">
        <a:spcBef>
          <a:spcPct val="0"/>
        </a:spcBef>
        <a:buNone/>
        <a:defRPr sz="5868" kern="1200">
          <a:solidFill>
            <a:schemeClr val="tx1"/>
          </a:solidFill>
          <a:latin typeface="+mj-lt"/>
          <a:ea typeface="+mj-ea"/>
          <a:cs typeface="+mj-cs"/>
        </a:defRPr>
      </a:lvl1pPr>
    </p:titleStyle>
    <p:bodyStyle>
      <a:lvl1pPr marL="457207" indent="-457207" algn="l" defTabSz="1219216"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614" indent="-381006" algn="l" defTabSz="1219216" rtl="0" eaLnBrk="1" latinLnBrk="1" hangingPunct="1">
        <a:spcBef>
          <a:spcPct val="20000"/>
        </a:spcBef>
        <a:buFont typeface="Arial" pitchFamily="34" charset="0"/>
        <a:buChar char="–"/>
        <a:defRPr sz="3735" kern="1200">
          <a:solidFill>
            <a:schemeClr val="tx1"/>
          </a:solidFill>
          <a:latin typeface="+mn-lt"/>
          <a:ea typeface="+mn-ea"/>
          <a:cs typeface="+mn-cs"/>
        </a:defRPr>
      </a:lvl2pPr>
      <a:lvl3pPr marL="1524021" indent="-304803" algn="l" defTabSz="1219216" rtl="0" eaLnBrk="1" latinLnBrk="1" hangingPunct="1">
        <a:spcBef>
          <a:spcPct val="20000"/>
        </a:spcBef>
        <a:buFont typeface="Arial" pitchFamily="34" charset="0"/>
        <a:buChar char="•"/>
        <a:defRPr sz="3201" kern="1200">
          <a:solidFill>
            <a:schemeClr val="tx1"/>
          </a:solidFill>
          <a:latin typeface="+mn-lt"/>
          <a:ea typeface="+mn-ea"/>
          <a:cs typeface="+mn-cs"/>
        </a:defRPr>
      </a:lvl3pPr>
      <a:lvl4pPr marL="2133628"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237"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843"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454"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2062"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670" indent="-304803" algn="l" defTabSz="1219216"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216" rtl="0" eaLnBrk="1" latinLnBrk="1" hangingPunct="1">
        <a:defRPr sz="2401" kern="1200">
          <a:solidFill>
            <a:schemeClr val="tx1"/>
          </a:solidFill>
          <a:latin typeface="+mn-lt"/>
          <a:ea typeface="+mn-ea"/>
          <a:cs typeface="+mn-cs"/>
        </a:defRPr>
      </a:lvl1pPr>
      <a:lvl2pPr marL="609607" algn="l" defTabSz="1219216" rtl="0" eaLnBrk="1" latinLnBrk="1" hangingPunct="1">
        <a:defRPr sz="2401" kern="1200">
          <a:solidFill>
            <a:schemeClr val="tx1"/>
          </a:solidFill>
          <a:latin typeface="+mn-lt"/>
          <a:ea typeface="+mn-ea"/>
          <a:cs typeface="+mn-cs"/>
        </a:defRPr>
      </a:lvl2pPr>
      <a:lvl3pPr marL="1219216" algn="l" defTabSz="1219216" rtl="0" eaLnBrk="1" latinLnBrk="1" hangingPunct="1">
        <a:defRPr sz="2401" kern="1200">
          <a:solidFill>
            <a:schemeClr val="tx1"/>
          </a:solidFill>
          <a:latin typeface="+mn-lt"/>
          <a:ea typeface="+mn-ea"/>
          <a:cs typeface="+mn-cs"/>
        </a:defRPr>
      </a:lvl3pPr>
      <a:lvl4pPr marL="1828826" algn="l" defTabSz="1219216" rtl="0" eaLnBrk="1" latinLnBrk="1" hangingPunct="1">
        <a:defRPr sz="2401" kern="1200">
          <a:solidFill>
            <a:schemeClr val="tx1"/>
          </a:solidFill>
          <a:latin typeface="+mn-lt"/>
          <a:ea typeface="+mn-ea"/>
          <a:cs typeface="+mn-cs"/>
        </a:defRPr>
      </a:lvl4pPr>
      <a:lvl5pPr marL="2438434" algn="l" defTabSz="1219216" rtl="0" eaLnBrk="1" latinLnBrk="1" hangingPunct="1">
        <a:defRPr sz="2401" kern="1200">
          <a:solidFill>
            <a:schemeClr val="tx1"/>
          </a:solidFill>
          <a:latin typeface="+mn-lt"/>
          <a:ea typeface="+mn-ea"/>
          <a:cs typeface="+mn-cs"/>
        </a:defRPr>
      </a:lvl5pPr>
      <a:lvl6pPr marL="3048041" algn="l" defTabSz="1219216" rtl="0" eaLnBrk="1" latinLnBrk="1" hangingPunct="1">
        <a:defRPr sz="2401" kern="1200">
          <a:solidFill>
            <a:schemeClr val="tx1"/>
          </a:solidFill>
          <a:latin typeface="+mn-lt"/>
          <a:ea typeface="+mn-ea"/>
          <a:cs typeface="+mn-cs"/>
        </a:defRPr>
      </a:lvl6pPr>
      <a:lvl7pPr marL="3657651" algn="l" defTabSz="1219216" rtl="0" eaLnBrk="1" latinLnBrk="1" hangingPunct="1">
        <a:defRPr sz="2401" kern="1200">
          <a:solidFill>
            <a:schemeClr val="tx1"/>
          </a:solidFill>
          <a:latin typeface="+mn-lt"/>
          <a:ea typeface="+mn-ea"/>
          <a:cs typeface="+mn-cs"/>
        </a:defRPr>
      </a:lvl7pPr>
      <a:lvl8pPr marL="4267257" algn="l" defTabSz="1219216" rtl="0" eaLnBrk="1" latinLnBrk="1" hangingPunct="1">
        <a:defRPr sz="2401" kern="1200">
          <a:solidFill>
            <a:schemeClr val="tx1"/>
          </a:solidFill>
          <a:latin typeface="+mn-lt"/>
          <a:ea typeface="+mn-ea"/>
          <a:cs typeface="+mn-cs"/>
        </a:defRPr>
      </a:lvl8pPr>
      <a:lvl9pPr marL="4876865" algn="l" defTabSz="1219216" rtl="0" eaLnBrk="1" latinLnBrk="1"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file/d/1GF2xYu52E444U7lARIALcOqpoJIgPftw/view?usp=drive_link" TargetMode="External"/><Relationship Id="rId3" Type="http://schemas.openxmlformats.org/officeDocument/2006/relationships/hyperlink" Target="https://drive.google.com/file/d/1EzuCiWhrb8F7N5Ht7eYH-PS5YjXtl_Qr/view?usp=drive_link" TargetMode="External"/><Relationship Id="rId7" Type="http://schemas.openxmlformats.org/officeDocument/2006/relationships/hyperlink" Target="https://drive.google.com/file/d/1vEFMZ4Zwikawa-jF0OQAcGipc5qiE8bg/view?usp=drive_link" TargetMode="External"/><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hyperlink" Target="https://drive.google.com/file/d/13TG5P3SaWYygYi2RCp_vZXjA490FxuCp/view?usp=drive_link" TargetMode="External"/><Relationship Id="rId5" Type="http://schemas.openxmlformats.org/officeDocument/2006/relationships/hyperlink" Target="https://drive.google.com/file/d/1V_6rQRS_DTqu06BBOdc3Blbyhpe8N729/view?usp=drive_link" TargetMode="External"/><Relationship Id="rId4" Type="http://schemas.openxmlformats.org/officeDocument/2006/relationships/hyperlink" Target="https://drive.google.com/file/d/1QyKOjAsMzunuA_QbOFnRT6HnFct-bCIJ/view?usp=drive_link" TargetMode="External"/><Relationship Id="rId9" Type="http://schemas.openxmlformats.org/officeDocument/2006/relationships/hyperlink" Target="https://drive.google.com/file/d/1_gpwt5O27SdFd0OMSKjE4VKfws-YM4TU/view?usp=drive_lin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rive.google.com/file/d/1FC1R8y3A1e3QBi1PhH-kEJHfzAM4R6Pn/view?usp=drive_link" TargetMode="External"/><Relationship Id="rId3" Type="http://schemas.openxmlformats.org/officeDocument/2006/relationships/image" Target="../media/image11.png"/><Relationship Id="rId7" Type="http://schemas.openxmlformats.org/officeDocument/2006/relationships/hyperlink" Target="https://drive.google.com/file/d/1tZJgA4c9ZT3xrrM1toovR2U5-qxD1bZe/view?usp=drive_link"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drive.google.com/file/d/15FGMlsmuVPKl_Gp2H6aVZqTDs3vUv0mv/view?usp=drive_link" TargetMode="External"/><Relationship Id="rId5" Type="http://schemas.openxmlformats.org/officeDocument/2006/relationships/hyperlink" Target="https://drive.google.com/file/d/1A49O9ZDqd0DurmSEZoDn5S4nL8KDC6Fs/view?usp=drive_link" TargetMode="External"/><Relationship Id="rId4" Type="http://schemas.openxmlformats.org/officeDocument/2006/relationships/hyperlink" Target="https://drive.google.com/file/d/1U2aTyJjLgrK3A1pjKlNpbOvMaJemNkgi/view?usp=drive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7.jp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IojreiYOWiUcDamvXdald77XkiTQFMJx/view?usp=drive_link" TargetMode="External"/><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hyperlink" Target="https://drive.google.com/file/d/1ARZy7chGSKOlRRklOGr3dc_yo3Bmhp42/view?usp=drive_link" TargetMode="External"/><Relationship Id="rId4" Type="http://schemas.openxmlformats.org/officeDocument/2006/relationships/hyperlink" Target="https://drive.google.com/file/d/1pZTLFRKwrMvaJHKS7o8gTFXJybvggETq/view?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1AD7E-CFC1-418F-98A2-18CC1568DE7A}"/>
              </a:ext>
            </a:extLst>
          </p:cNvPr>
          <p:cNvGrpSpPr/>
          <p:nvPr/>
        </p:nvGrpSpPr>
        <p:grpSpPr>
          <a:xfrm>
            <a:off x="1" y="1918545"/>
            <a:ext cx="11431631" cy="1405527"/>
            <a:chOff x="0" y="2023474"/>
            <a:chExt cx="11431630" cy="1405526"/>
          </a:xfrm>
          <a:solidFill>
            <a:schemeClr val="accent2"/>
          </a:solidFill>
        </p:grpSpPr>
        <p:sp>
          <p:nvSpPr>
            <p:cNvPr id="4" name="Rectangle 3">
              <a:extLst>
                <a:ext uri="{FF2B5EF4-FFF2-40B4-BE49-F238E27FC236}">
                  <a16:creationId xmlns:a16="http://schemas.microsoft.com/office/drawing/2014/main" id="{4C0A3FD7-9EFF-42EC-8BCC-8DC54EFB8BBE}"/>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sp>
          <p:nvSpPr>
            <p:cNvPr id="5" name="Rectangle 4">
              <a:extLst>
                <a:ext uri="{FF2B5EF4-FFF2-40B4-BE49-F238E27FC236}">
                  <a16:creationId xmlns:a16="http://schemas.microsoft.com/office/drawing/2014/main" id="{3413F97A-86EF-43CD-8CB7-E32D10AD692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sp>
          <p:nvSpPr>
            <p:cNvPr id="6" name="Freeform: Shape 5">
              <a:extLst>
                <a:ext uri="{FF2B5EF4-FFF2-40B4-BE49-F238E27FC236}">
                  <a16:creationId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grpSp>
      <p:grpSp>
        <p:nvGrpSpPr>
          <p:cNvPr id="7" name="Group 6">
            <a:extLst>
              <a:ext uri="{FF2B5EF4-FFF2-40B4-BE49-F238E27FC236}">
                <a16:creationId xmlns:a16="http://schemas.microsoft.com/office/drawing/2014/main" id="{A31E7180-931A-4C17-9E5B-1625B2C7DEC1}"/>
              </a:ext>
            </a:extLst>
          </p:cNvPr>
          <p:cNvGrpSpPr/>
          <p:nvPr/>
        </p:nvGrpSpPr>
        <p:grpSpPr>
          <a:xfrm rot="10800000">
            <a:off x="5518934" y="3559562"/>
            <a:ext cx="6673071" cy="1405527"/>
            <a:chOff x="4758559" y="2023474"/>
            <a:chExt cx="6673071" cy="1405526"/>
          </a:xfrm>
          <a:solidFill>
            <a:schemeClr val="accent1"/>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758559" y="3200400"/>
              <a:ext cx="1376923"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154945" y="448707"/>
              <a:ext cx="228600" cy="3413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en-US">
                <a:solidFill>
                  <a:prstClr val="white"/>
                </a:solidFill>
                <a:latin typeface="Arial"/>
                <a:ea typeface="Arial Unicode MS"/>
              </a:endParaRPr>
            </a:p>
          </p:txBody>
        </p:sp>
      </p:grpSp>
      <p:sp>
        <p:nvSpPr>
          <p:cNvPr id="22" name="Text Placeholder 22">
            <a:extLst>
              <a:ext uri="{FF2B5EF4-FFF2-40B4-BE49-F238E27FC236}">
                <a16:creationId xmlns:a16="http://schemas.microsoft.com/office/drawing/2014/main" id="{0DB0ED16-09AE-4582-838F-58270E448DE2}"/>
              </a:ext>
            </a:extLst>
          </p:cNvPr>
          <p:cNvSpPr txBox="1">
            <a:spLocks/>
          </p:cNvSpPr>
          <p:nvPr/>
        </p:nvSpPr>
        <p:spPr>
          <a:xfrm>
            <a:off x="325529" y="3538140"/>
            <a:ext cx="5716963" cy="64417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Bef>
                <a:spcPts val="0"/>
              </a:spcBef>
              <a:buNone/>
            </a:pPr>
            <a:r>
              <a:rPr lang="en-US" altLang="ko-KR" sz="3201" b="1" dirty="0">
                <a:solidFill>
                  <a:prstClr val="black"/>
                </a:solidFill>
                <a:latin typeface="Athelas" panose="02000503000000020003" pitchFamily="2" charset="77"/>
                <a:ea typeface="Arial Unicode MS"/>
                <a:cs typeface="Arial" pitchFamily="34" charset="0"/>
              </a:rPr>
              <a:t>Types of Indian Standards on Storage of Fruits &amp; Vegetables</a:t>
            </a:r>
            <a:endParaRPr lang="ko-KR" altLang="en-US" sz="3201" b="1" dirty="0">
              <a:solidFill>
                <a:prstClr val="black"/>
              </a:solidFill>
              <a:latin typeface="Athelas" panose="02000503000000020003" pitchFamily="2" charset="77"/>
              <a:ea typeface="Arial Unicode MS"/>
              <a:cs typeface="Arial" pitchFamily="34" charset="0"/>
            </a:endParaRPr>
          </a:p>
        </p:txBody>
      </p:sp>
      <p:sp>
        <p:nvSpPr>
          <p:cNvPr id="24" name="Rectangle: Rounded Corners 23">
            <a:extLst>
              <a:ext uri="{FF2B5EF4-FFF2-40B4-BE49-F238E27FC236}">
                <a16:creationId xmlns:a16="http://schemas.microsoft.com/office/drawing/2014/main" id="{64B2456C-8044-43D5-BA19-40AE76B50E16}"/>
              </a:ext>
            </a:extLst>
          </p:cNvPr>
          <p:cNvSpPr/>
          <p:nvPr/>
        </p:nvSpPr>
        <p:spPr>
          <a:xfrm>
            <a:off x="811961" y="5011220"/>
            <a:ext cx="720000" cy="720080"/>
          </a:xfrm>
          <a:prstGeom prst="round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cs typeface="Arial" pitchFamily="34" charset="0"/>
            </a:endParaRPr>
          </a:p>
        </p:txBody>
      </p:sp>
      <p:sp>
        <p:nvSpPr>
          <p:cNvPr id="26" name="Rectangle: Rounded Corners 25">
            <a:extLst>
              <a:ext uri="{FF2B5EF4-FFF2-40B4-BE49-F238E27FC236}">
                <a16:creationId xmlns:a16="http://schemas.microsoft.com/office/drawing/2014/main" id="{CC3D0770-5E9E-4F37-BF6E-DA12586A42E9}"/>
              </a:ext>
            </a:extLst>
          </p:cNvPr>
          <p:cNvSpPr/>
          <p:nvPr/>
        </p:nvSpPr>
        <p:spPr>
          <a:xfrm>
            <a:off x="3402212" y="5011221"/>
            <a:ext cx="720000" cy="720080"/>
          </a:xfrm>
          <a:prstGeom prst="round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cs typeface="Arial" pitchFamily="34" charset="0"/>
            </a:endParaRPr>
          </a:p>
        </p:txBody>
      </p:sp>
      <p:sp>
        <p:nvSpPr>
          <p:cNvPr id="28" name="TextBox 27">
            <a:extLst>
              <a:ext uri="{FF2B5EF4-FFF2-40B4-BE49-F238E27FC236}">
                <a16:creationId xmlns:a16="http://schemas.microsoft.com/office/drawing/2014/main" id="{BF81BF03-D0C6-4216-AEDA-0C535146585E}"/>
              </a:ext>
            </a:extLst>
          </p:cNvPr>
          <p:cNvSpPr txBox="1"/>
          <p:nvPr/>
        </p:nvSpPr>
        <p:spPr>
          <a:xfrm>
            <a:off x="4081057" y="4990916"/>
            <a:ext cx="2054427" cy="738664"/>
          </a:xfrm>
          <a:prstGeom prst="rect">
            <a:avLst/>
          </a:prstGeom>
          <a:noFill/>
        </p:spPr>
        <p:txBody>
          <a:bodyPr wrap="square" rtlCol="0" anchor="ctr">
            <a:spAutoFit/>
          </a:bodyPr>
          <a:lstStyle/>
          <a:p>
            <a:pPr algn="ctr" defTabSz="1219158" latinLnBrk="1"/>
            <a:r>
              <a:rPr lang="en-US" altLang="ko-KR" sz="1400" b="1" dirty="0">
                <a:solidFill>
                  <a:srgbClr val="262626"/>
                </a:solidFill>
                <a:latin typeface="Arial"/>
                <a:ea typeface="Arial Unicode MS"/>
                <a:cs typeface="Arial" pitchFamily="34" charset="0"/>
              </a:rPr>
              <a:t>Guidelines for Storage and Transport of F&amp;V</a:t>
            </a:r>
            <a:endParaRPr lang="ko-KR" altLang="en-US" sz="1400" b="1" dirty="0">
              <a:solidFill>
                <a:srgbClr val="262626"/>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8C2B9857-06BE-47BB-96B1-6DDF857D6E8F}"/>
              </a:ext>
            </a:extLst>
          </p:cNvPr>
          <p:cNvSpPr txBox="1"/>
          <p:nvPr/>
        </p:nvSpPr>
        <p:spPr>
          <a:xfrm>
            <a:off x="1478857" y="5171226"/>
            <a:ext cx="1561835" cy="523220"/>
          </a:xfrm>
          <a:prstGeom prst="rect">
            <a:avLst/>
          </a:prstGeom>
          <a:noFill/>
        </p:spPr>
        <p:txBody>
          <a:bodyPr wrap="square" rtlCol="0" anchor="ctr">
            <a:spAutoFit/>
          </a:bodyPr>
          <a:lstStyle/>
          <a:p>
            <a:pPr algn="ctr" defTabSz="1219158" latinLnBrk="1"/>
            <a:r>
              <a:rPr lang="en-US" altLang="ko-KR" sz="1400" b="1" dirty="0">
                <a:solidFill>
                  <a:srgbClr val="262626"/>
                </a:solidFill>
                <a:latin typeface="Arial"/>
                <a:ea typeface="Arial Unicode MS"/>
                <a:cs typeface="Arial" pitchFamily="34" charset="0"/>
              </a:rPr>
              <a:t>Guidelines for Storage of F&amp;V</a:t>
            </a:r>
            <a:endParaRPr lang="ko-KR" altLang="en-US" sz="1400" b="1" dirty="0">
              <a:solidFill>
                <a:srgbClr val="262626"/>
              </a:solidFill>
              <a:latin typeface="Arial"/>
              <a:ea typeface="Arial Unicode MS"/>
              <a:cs typeface="Arial" pitchFamily="34" charset="0"/>
            </a:endParaRPr>
          </a:p>
        </p:txBody>
      </p:sp>
      <p:sp>
        <p:nvSpPr>
          <p:cNvPr id="35" name="Rectangle 9">
            <a:extLst>
              <a:ext uri="{FF2B5EF4-FFF2-40B4-BE49-F238E27FC236}">
                <a16:creationId xmlns:a16="http://schemas.microsoft.com/office/drawing/2014/main" id="{5EE167A2-96B5-4022-8471-190EFC9708B9}"/>
              </a:ext>
            </a:extLst>
          </p:cNvPr>
          <p:cNvSpPr/>
          <p:nvPr/>
        </p:nvSpPr>
        <p:spPr>
          <a:xfrm>
            <a:off x="3592640" y="520150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sp>
        <p:nvSpPr>
          <p:cNvPr id="36" name="TextBox 35">
            <a:extLst>
              <a:ext uri="{FF2B5EF4-FFF2-40B4-BE49-F238E27FC236}">
                <a16:creationId xmlns:a16="http://schemas.microsoft.com/office/drawing/2014/main" id="{55D379AF-5D01-414D-97B8-5A8C1EB8BF11}"/>
              </a:ext>
            </a:extLst>
          </p:cNvPr>
          <p:cNvSpPr txBox="1"/>
          <p:nvPr/>
        </p:nvSpPr>
        <p:spPr>
          <a:xfrm>
            <a:off x="325530" y="1003893"/>
            <a:ext cx="7114620" cy="1754326"/>
          </a:xfrm>
          <a:prstGeom prst="rect">
            <a:avLst/>
          </a:prstGeom>
          <a:noFill/>
        </p:spPr>
        <p:txBody>
          <a:bodyPr wrap="square" rtlCol="0" anchor="ctr">
            <a:spAutoFit/>
          </a:bodyPr>
          <a:lstStyle/>
          <a:p>
            <a:pPr defTabSz="1219158" latinLnBrk="1"/>
            <a:r>
              <a:rPr lang="en-US" altLang="ko-KR" sz="5400" b="1" dirty="0">
                <a:solidFill>
                  <a:srgbClr val="1C7DE1"/>
                </a:solidFill>
                <a:latin typeface="Cambria" panose="02040503050406030204" pitchFamily="18" charset="0"/>
                <a:ea typeface="Arial Unicode MS"/>
                <a:cs typeface="Arial" pitchFamily="34" charset="0"/>
              </a:rPr>
              <a:t>STORAGE OF FRUITS &amp; VEGETABLES</a:t>
            </a:r>
            <a:endParaRPr lang="ko-KR" altLang="en-US" sz="5400" b="1" dirty="0">
              <a:solidFill>
                <a:srgbClr val="1C7DE1"/>
              </a:solidFill>
              <a:latin typeface="Cambria" panose="02040503050406030204" pitchFamily="18" charset="0"/>
              <a:ea typeface="Arial Unicode MS"/>
              <a:cs typeface="Arial" pitchFamily="34" charset="0"/>
            </a:endParaRPr>
          </a:p>
        </p:txBody>
      </p:sp>
      <p:sp>
        <p:nvSpPr>
          <p:cNvPr id="13" name="Rectangle 9">
            <a:extLst>
              <a:ext uri="{FF2B5EF4-FFF2-40B4-BE49-F238E27FC236}">
                <a16:creationId xmlns:a16="http://schemas.microsoft.com/office/drawing/2014/main" id="{42C64E8F-0059-2190-990A-25E0A85F9EA0}"/>
              </a:ext>
            </a:extLst>
          </p:cNvPr>
          <p:cNvSpPr/>
          <p:nvPr/>
        </p:nvSpPr>
        <p:spPr>
          <a:xfrm>
            <a:off x="1007435" y="5232736"/>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pic>
        <p:nvPicPr>
          <p:cNvPr id="17" name="Picture Placeholder 16">
            <a:extLst>
              <a:ext uri="{FF2B5EF4-FFF2-40B4-BE49-F238E27FC236}">
                <a16:creationId xmlns:a16="http://schemas.microsoft.com/office/drawing/2014/main" id="{6063E5BD-E420-E23D-2D2C-394DD4528A31}"/>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l="16684" r="16684"/>
          <a:stretch>
            <a:fillRect/>
          </a:stretch>
        </p:blipFill>
        <p:spPr/>
      </p:pic>
    </p:spTree>
    <p:extLst>
      <p:ext uri="{BB962C8B-B14F-4D97-AF65-F5344CB8AC3E}">
        <p14:creationId xmlns:p14="http://schemas.microsoft.com/office/powerpoint/2010/main" val="1943467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3603" y="1898538"/>
            <a:ext cx="11214949" cy="4212500"/>
          </a:xfrm>
          <a:prstGeom prst="rect">
            <a:avLst/>
          </a:prstGeom>
          <a:noFill/>
        </p:spPr>
        <p:txBody>
          <a:bodyPr wrap="square">
            <a:spAutoFit/>
          </a:bodyPr>
          <a:lstStyle/>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After precooling the fruits should be immediately shifted to cold rooms set at 13 °C and 85-95 percent RH. </a:t>
            </a: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At storage temperature below 13 °C, mangoes are susceptible to chilling injury that cause discoloration of the skin, pitting and uneven ripening when shifted to ambient conditions with increase susceptibility to decay. </a:t>
            </a: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At optimum temperature mangoes can be stored up to 3 weeks. </a:t>
            </a:r>
            <a:endParaRPr lang="en-IN" sz="2133" dirty="0">
              <a:solidFill>
                <a:prstClr val="black"/>
              </a:solidFill>
              <a:latin typeface="Arial" panose="020B0604020202020204" pitchFamily="34" charset="0"/>
              <a:ea typeface="Arial" panose="020B0604020202020204" pitchFamily="34"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The crates or boxes should be staked and arranged in the cold room in a manner so as to permit free circulation of air. </a:t>
            </a: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The storage density between 200 and 250 kg per cubic meter of usable space is considered suitable. </a:t>
            </a:r>
            <a:endParaRPr lang="en-IN" sz="2133" dirty="0">
              <a:solidFill>
                <a:prstClr val="black"/>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C5E4A598-91F1-438B-6547-B307777DFD25}"/>
              </a:ext>
            </a:extLst>
          </p:cNvPr>
          <p:cNvSpPr txBox="1"/>
          <p:nvPr/>
        </p:nvSpPr>
        <p:spPr>
          <a:xfrm>
            <a:off x="335360" y="1386860"/>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Optimum Storage Conditions</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336298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graphicFrame>
        <p:nvGraphicFramePr>
          <p:cNvPr id="3" name="Diagram 2">
            <a:extLst>
              <a:ext uri="{FF2B5EF4-FFF2-40B4-BE49-F238E27FC236}">
                <a16:creationId xmlns:a16="http://schemas.microsoft.com/office/drawing/2014/main" id="{2F6360FE-B572-E2A7-9526-C27D3C54DEAA}"/>
              </a:ext>
            </a:extLst>
          </p:cNvPr>
          <p:cNvGraphicFramePr/>
          <p:nvPr>
            <p:extLst>
              <p:ext uri="{D42A27DB-BD31-4B8C-83A1-F6EECF244321}">
                <p14:modId xmlns:p14="http://schemas.microsoft.com/office/powerpoint/2010/main" val="1442592486"/>
              </p:ext>
            </p:extLst>
          </p:nvPr>
        </p:nvGraphicFramePr>
        <p:xfrm>
          <a:off x="895648" y="1508788"/>
          <a:ext cx="10400704" cy="518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28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127138"/>
            <a:ext cx="11214949" cy="2604496"/>
          </a:xfrm>
          <a:prstGeom prst="rect">
            <a:avLst/>
          </a:prstGeom>
          <a:noFill/>
        </p:spPr>
        <p:txBody>
          <a:bodyPr wrap="square">
            <a:spAutoFit/>
          </a:bodyPr>
          <a:lstStyle/>
          <a:p>
            <a:pPr marL="342900" indent="-342900" defTabSz="1219158" hangingPunct="0">
              <a:lnSpc>
                <a:spcPct val="115000"/>
              </a:lnSpc>
              <a:buFont typeface="Wingdings" pitchFamily="2" charset="2"/>
              <a:buChar char="§"/>
            </a:pPr>
            <a:r>
              <a:rPr lang="en-IN" sz="2400" dirty="0">
                <a:latin typeface="Cambria" panose="02040503050406030204" pitchFamily="18" charset="0"/>
              </a:rPr>
              <a:t>Provides recommendations for the storage, </a:t>
            </a:r>
          </a:p>
          <a:p>
            <a:pPr marL="342900" indent="-342900" defTabSz="1219158" hangingPunct="0">
              <a:lnSpc>
                <a:spcPct val="115000"/>
              </a:lnSpc>
              <a:buFont typeface="Wingdings" pitchFamily="2" charset="2"/>
              <a:buChar char="§"/>
            </a:pPr>
            <a:r>
              <a:rPr lang="en-IN" sz="2400" dirty="0">
                <a:latin typeface="Cambria" panose="02040503050406030204" pitchFamily="18" charset="0"/>
              </a:rPr>
              <a:t>with or without the use of artificial refrigeration, of onions </a:t>
            </a:r>
          </a:p>
          <a:p>
            <a:pPr marL="342900" indent="-342900" defTabSz="1219158" hangingPunct="0">
              <a:lnSpc>
                <a:spcPct val="115000"/>
              </a:lnSpc>
              <a:buFont typeface="Wingdings" pitchFamily="2" charset="2"/>
              <a:buChar char="§"/>
            </a:pPr>
            <a:r>
              <a:rPr lang="en-IN" sz="2400" dirty="0">
                <a:latin typeface="Cambria" panose="02040503050406030204" pitchFamily="18" charset="0"/>
              </a:rPr>
              <a:t>intended for long term conservation and consumption in the fresh state </a:t>
            </a:r>
          </a:p>
          <a:p>
            <a:pPr marL="342900" indent="-342900" defTabSz="1219158" hangingPunct="0">
              <a:lnSpc>
                <a:spcPct val="115000"/>
              </a:lnSpc>
              <a:buFont typeface="Wingdings" pitchFamily="2" charset="2"/>
              <a:buChar char="§"/>
            </a:pPr>
            <a:r>
              <a:rPr lang="en-IN" sz="2400" dirty="0">
                <a:latin typeface="Cambria" panose="02040503050406030204" pitchFamily="18" charset="0"/>
              </a:rPr>
              <a:t>prescribing conditions of harvesting and putting into store which include quality characteristics, various treatments before storage and methods of storage. </a:t>
            </a:r>
          </a:p>
          <a:p>
            <a:pPr marL="342900" indent="-342900" defTabSz="1219158" hangingPunct="0">
              <a:lnSpc>
                <a:spcPct val="115000"/>
              </a:lnSpc>
              <a:buFont typeface="Wingdings" pitchFamily="2" charset="2"/>
              <a:buChar char="§"/>
            </a:pPr>
            <a:endParaRPr lang="en-IN" sz="2400" dirty="0">
              <a:latin typeface="Cambria" panose="02040503050406030204" pitchFamily="18" charset="0"/>
            </a:endParaRPr>
          </a:p>
        </p:txBody>
      </p:sp>
    </p:spTree>
    <p:extLst>
      <p:ext uri="{BB962C8B-B14F-4D97-AF65-F5344CB8AC3E}">
        <p14:creationId xmlns:p14="http://schemas.microsoft.com/office/powerpoint/2010/main" val="266606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339118"/>
            <a:ext cx="11214949" cy="3453959"/>
          </a:xfrm>
          <a:prstGeom prst="rect">
            <a:avLst/>
          </a:prstGeom>
          <a:noFill/>
        </p:spPr>
        <p:txBody>
          <a:bodyPr wrap="square">
            <a:spAutoFit/>
          </a:bodyPr>
          <a:lstStyle/>
          <a:p>
            <a:pPr algn="just" defTabSz="1219158" hangingPunct="0">
              <a:lnSpc>
                <a:spcPct val="115000"/>
              </a:lnSpc>
            </a:pPr>
            <a:endParaRPr lang="en-IN" sz="2400" dirty="0">
              <a:latin typeface="Cambria" panose="02040503050406030204" pitchFamily="18" charset="0"/>
            </a:endParaRPr>
          </a:p>
          <a:p>
            <a:pPr algn="just" defTabSz="1219158" hangingPunct="0">
              <a:lnSpc>
                <a:spcPct val="115000"/>
              </a:lnSpc>
            </a:pPr>
            <a:r>
              <a:rPr lang="en-IN" sz="2400" dirty="0">
                <a:latin typeface="Cambria" panose="02040503050406030204" pitchFamily="18" charset="0"/>
              </a:rPr>
              <a:t>Choose onions cultivars suitable for long storage. </a:t>
            </a:r>
          </a:p>
          <a:p>
            <a:pPr algn="just" defTabSz="1219158" hangingPunct="0">
              <a:lnSpc>
                <a:spcPct val="115000"/>
              </a:lnSpc>
            </a:pPr>
            <a:r>
              <a:rPr lang="en-IN" sz="2400" dirty="0">
                <a:latin typeface="Cambria" panose="02040503050406030204" pitchFamily="18" charset="0"/>
              </a:rPr>
              <a:t>Varieties having medium bulb size with:</a:t>
            </a:r>
          </a:p>
          <a:p>
            <a:pPr marL="342900" indent="-342900" algn="just" defTabSz="1219158" hangingPunct="0">
              <a:lnSpc>
                <a:spcPct val="115000"/>
              </a:lnSpc>
              <a:buFont typeface="Wingdings" pitchFamily="2" charset="2"/>
              <a:buChar char="§"/>
            </a:pPr>
            <a:r>
              <a:rPr lang="en-IN" sz="2400" dirty="0">
                <a:latin typeface="Cambria" panose="02040503050406030204" pitchFamily="18" charset="0"/>
              </a:rPr>
              <a:t>higher dry matter/total soluble solids content, </a:t>
            </a:r>
          </a:p>
          <a:p>
            <a:pPr marL="342900" indent="-342900" algn="just" defTabSz="1219158" hangingPunct="0">
              <a:lnSpc>
                <a:spcPct val="115000"/>
              </a:lnSpc>
              <a:buFont typeface="Wingdings" pitchFamily="2" charset="2"/>
              <a:buChar char="§"/>
            </a:pPr>
            <a:r>
              <a:rPr lang="en-IN" sz="2400" dirty="0">
                <a:latin typeface="Cambria" panose="02040503050406030204" pitchFamily="18" charset="0"/>
              </a:rPr>
              <a:t>higher pungency, </a:t>
            </a:r>
          </a:p>
          <a:p>
            <a:pPr marL="342900" indent="-342900" algn="just" defTabSz="1219158" hangingPunct="0">
              <a:lnSpc>
                <a:spcPct val="115000"/>
              </a:lnSpc>
              <a:buFont typeface="Wingdings" pitchFamily="2" charset="2"/>
              <a:buChar char="§"/>
            </a:pPr>
            <a:r>
              <a:rPr lang="en-IN" sz="2400" dirty="0">
                <a:latin typeface="Cambria" panose="02040503050406030204" pitchFamily="18" charset="0"/>
              </a:rPr>
              <a:t>less or no splits and </a:t>
            </a:r>
          </a:p>
          <a:p>
            <a:pPr marL="342900" indent="-342900" algn="just" defTabSz="1219158" hangingPunct="0">
              <a:lnSpc>
                <a:spcPct val="115000"/>
              </a:lnSpc>
              <a:buFont typeface="Wingdings" pitchFamily="2" charset="2"/>
              <a:buChar char="§"/>
            </a:pPr>
            <a:r>
              <a:rPr lang="en-IN" sz="2400" dirty="0">
                <a:latin typeface="Cambria" panose="02040503050406030204" pitchFamily="18" charset="0"/>
              </a:rPr>
              <a:t>thinner necks with retention of higher number of dry outer scales have better keeping quality with lower storage losses. </a:t>
            </a:r>
            <a:endParaRPr lang="en-IN" sz="2133"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61A65B7F-7FE8-B37B-1E0E-01598B243B26}"/>
              </a:ext>
            </a:extLst>
          </p:cNvPr>
          <p:cNvSpPr txBox="1"/>
          <p:nvPr/>
        </p:nvSpPr>
        <p:spPr>
          <a:xfrm>
            <a:off x="335360" y="1777754"/>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Cultivars</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410588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295581"/>
            <a:ext cx="11214949" cy="3601563"/>
          </a:xfrm>
          <a:prstGeom prst="rect">
            <a:avLst/>
          </a:prstGeom>
          <a:noFill/>
        </p:spPr>
        <p:txBody>
          <a:bodyPr wrap="square">
            <a:spAutoFit/>
          </a:bodyPr>
          <a:lstStyle/>
          <a:p>
            <a:pPr marL="342900" indent="-342900" algn="just" defTabSz="1219158" hangingPunct="0">
              <a:lnSpc>
                <a:spcPct val="115000"/>
              </a:lnSpc>
              <a:buFont typeface="Wingdings" pitchFamily="2" charset="2"/>
              <a:buChar char="§"/>
            </a:pPr>
            <a:r>
              <a:rPr lang="en-IN" sz="2000" dirty="0">
                <a:latin typeface="Cambria" panose="02040503050406030204" pitchFamily="18" charset="0"/>
              </a:rPr>
              <a:t>As onions mature, their dry matter content and pungency increase, with a resulting increase in storage potential. </a:t>
            </a:r>
          </a:p>
          <a:p>
            <a:pPr marL="342900" indent="-342900" algn="just" defTabSz="1219158" hangingPunct="0">
              <a:lnSpc>
                <a:spcPct val="115000"/>
              </a:lnSpc>
              <a:buFont typeface="Wingdings" pitchFamily="2" charset="2"/>
              <a:buChar char="§"/>
            </a:pPr>
            <a:r>
              <a:rPr lang="en-IN" sz="2000" dirty="0">
                <a:latin typeface="Cambria" panose="02040503050406030204" pitchFamily="18" charset="0"/>
              </a:rPr>
              <a:t>Onion bulbs should be harvested one week after 50 percent of plants have shown neck fall. By this time the bulbs are covered with well-differentiated outer scales signifying that they are in a state of physiological rest. </a:t>
            </a:r>
          </a:p>
          <a:p>
            <a:pPr marL="342900" indent="-342900" algn="just" defTabSz="1219158" hangingPunct="0">
              <a:lnSpc>
                <a:spcPct val="115000"/>
              </a:lnSpc>
              <a:buFont typeface="Wingdings" pitchFamily="2" charset="2"/>
              <a:buChar char="§"/>
            </a:pPr>
            <a:r>
              <a:rPr lang="en-IN" sz="2000" dirty="0">
                <a:latin typeface="Cambria" panose="02040503050406030204" pitchFamily="18" charset="0"/>
              </a:rPr>
              <a:t>Early harvesting would result in more sprouting during storage. </a:t>
            </a:r>
          </a:p>
          <a:p>
            <a:pPr marL="342900" indent="-342900" algn="just" defTabSz="1219158" hangingPunct="0">
              <a:lnSpc>
                <a:spcPct val="115000"/>
              </a:lnSpc>
              <a:buFont typeface="Wingdings" pitchFamily="2" charset="2"/>
              <a:buChar char="§"/>
            </a:pPr>
            <a:r>
              <a:rPr lang="en-IN" sz="2000" dirty="0">
                <a:latin typeface="Cambria" panose="02040503050406030204" pitchFamily="18" charset="0"/>
              </a:rPr>
              <a:t>Whereas delayed harvesting may result in reduction of skin quality, increased rooting and reduction in firmness. </a:t>
            </a:r>
          </a:p>
          <a:p>
            <a:pPr marL="342900" indent="-342900" algn="just" defTabSz="1219158" hangingPunct="0">
              <a:lnSpc>
                <a:spcPct val="115000"/>
              </a:lnSpc>
              <a:buFont typeface="Wingdings" pitchFamily="2" charset="2"/>
              <a:buChar char="§"/>
            </a:pPr>
            <a:r>
              <a:rPr lang="en-IN" sz="2000" dirty="0">
                <a:latin typeface="Cambria" panose="02040503050406030204" pitchFamily="18" charset="0"/>
              </a:rPr>
              <a:t>Harvesting of onions should be carried out when the weather is dry; harvesting after a rainfall, or when the humidity is high increases susceptibility to post-harvest disease.</a:t>
            </a:r>
            <a:endParaRPr lang="en-IN" sz="20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335360" y="1537492"/>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Harvesting</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240332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295581"/>
            <a:ext cx="11214949" cy="3247620"/>
          </a:xfrm>
          <a:prstGeom prst="rect">
            <a:avLst/>
          </a:prstGeom>
          <a:noFill/>
        </p:spPr>
        <p:txBody>
          <a:bodyPr wrap="square">
            <a:spAutoFit/>
          </a:bodyPr>
          <a:lstStyle/>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Post-harvest treatment with gamma irradiation is successful in reducing storage losses</a:t>
            </a:r>
          </a:p>
          <a:p>
            <a:pPr algn="just" defTabSz="1219158" hangingPunct="0">
              <a:lnSpc>
                <a:spcPct val="115000"/>
              </a:lnSpc>
              <a:buClr>
                <a:schemeClr val="accent5"/>
              </a:buClr>
            </a:pPr>
            <a:r>
              <a:rPr lang="en-IN" sz="2000" dirty="0">
                <a:latin typeface="Cambria" panose="02040503050406030204" pitchFamily="18" charset="0"/>
              </a:rPr>
              <a:t>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The application of low doses of radiation can arrest sprouting of onions during storage</a:t>
            </a:r>
          </a:p>
          <a:p>
            <a:pPr marL="342900" indent="-342900" algn="just" defTabSz="1219158" hangingPunct="0">
              <a:lnSpc>
                <a:spcPct val="115000"/>
              </a:lnSpc>
              <a:buClr>
                <a:schemeClr val="accent5"/>
              </a:buClr>
              <a:buFont typeface="Wingdings" pitchFamily="2" charset="2"/>
              <a:buChar char="§"/>
            </a:pPr>
            <a:endParaRPr lang="en-IN" sz="2000" dirty="0">
              <a:latin typeface="Cambria" panose="02040503050406030204" pitchFamily="18" charset="0"/>
            </a:endParaRP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Application of irradiation of the order of 60 </a:t>
            </a:r>
            <a:r>
              <a:rPr lang="en-IN" sz="2000" dirty="0" err="1">
                <a:latin typeface="Cambria" panose="02040503050406030204" pitchFamily="18" charset="0"/>
              </a:rPr>
              <a:t>Gy</a:t>
            </a:r>
            <a:r>
              <a:rPr lang="en-IN" sz="2000" dirty="0">
                <a:latin typeface="Cambria" panose="02040503050406030204" pitchFamily="18" charset="0"/>
              </a:rPr>
              <a:t> to 100 </a:t>
            </a:r>
            <a:r>
              <a:rPr lang="en-IN" sz="2000" dirty="0" err="1">
                <a:latin typeface="Cambria" panose="02040503050406030204" pitchFamily="18" charset="0"/>
              </a:rPr>
              <a:t>Gy</a:t>
            </a:r>
            <a:r>
              <a:rPr lang="en-IN" sz="2000" dirty="0">
                <a:latin typeface="Cambria" panose="02040503050406030204" pitchFamily="18" charset="0"/>
              </a:rPr>
              <a:t> for control of sprouting and extension of shelf life of onion is recommended </a:t>
            </a:r>
          </a:p>
          <a:p>
            <a:pPr marL="342900" indent="-342900" algn="just" defTabSz="1219158" hangingPunct="0">
              <a:lnSpc>
                <a:spcPct val="115000"/>
              </a:lnSpc>
              <a:buClr>
                <a:schemeClr val="accent5"/>
              </a:buClr>
              <a:buFont typeface="Wingdings" pitchFamily="2" charset="2"/>
              <a:buChar char="§"/>
            </a:pPr>
            <a:endParaRPr lang="en-IN" sz="2000" dirty="0">
              <a:latin typeface="Cambria" panose="02040503050406030204" pitchFamily="18" charset="0"/>
            </a:endParaRP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The irradiated onion bulbs are reported to be superior in quality with respect to internal and external appearance and firmness after 180 days storage than non-irradiated ones</a:t>
            </a:r>
            <a:endParaRPr lang="en-IN" sz="20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335360" y="1537492"/>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Irradiation</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313590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295581"/>
            <a:ext cx="11214949" cy="3601563"/>
          </a:xfrm>
          <a:prstGeom prst="rect">
            <a:avLst/>
          </a:prstGeom>
          <a:noFill/>
        </p:spPr>
        <p:txBody>
          <a:bodyPr wrap="square">
            <a:spAutoFit/>
          </a:bodyPr>
          <a:lstStyle/>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The onions may be stored in bulk, in packages on pallets, in box pallets, in crates, in sacks or in containers.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Onions packed in sacks may be stored for only a short period of time. In the case of storage in bulk, the maximum depth to which onion can be heaped is between 0.9 to 1.5 meters.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Higher depth of bulk storage causes excessive damage from pressure impact/bruising.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Onion should not be dropped on ground from higher than 1 to 2 meters which would damage the bulbs.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In case of packed onions, to avoid damage, packages should be stacked 5 to 7 tiers high, and a gap of 15 cm to 20 cm in the proximity of the side walls and 5 cm to 8 cm between the stacks of packages should be provided to ensure the free circulation of air. </a:t>
            </a:r>
            <a:endParaRPr lang="en-IN" sz="20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335360" y="1537492"/>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258001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2295581"/>
            <a:ext cx="11214949" cy="2185791"/>
          </a:xfrm>
          <a:prstGeom prst="rect">
            <a:avLst/>
          </a:prstGeom>
          <a:noFill/>
        </p:spPr>
        <p:txBody>
          <a:bodyPr wrap="square">
            <a:spAutoFit/>
          </a:bodyPr>
          <a:lstStyle/>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For long term storage of onions, proper ventilation, optimum temperature and humidity are of paramount importance.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Absence of proper aeration/ventilation, high atmospheric humidity (75-80 percent RH) promotes development of pathogen/rotting, and promotes root growth. </a:t>
            </a:r>
          </a:p>
          <a:p>
            <a:pPr marL="342900" indent="-342900" algn="just" defTabSz="1219158" hangingPunct="0">
              <a:lnSpc>
                <a:spcPct val="115000"/>
              </a:lnSpc>
              <a:buClr>
                <a:schemeClr val="accent5"/>
              </a:buClr>
              <a:buFont typeface="Wingdings" pitchFamily="2" charset="2"/>
              <a:buChar char="§"/>
            </a:pPr>
            <a:r>
              <a:rPr lang="en-IN" sz="2000" dirty="0">
                <a:latin typeface="Cambria" panose="02040503050406030204" pitchFamily="18" charset="0"/>
              </a:rPr>
              <a:t>Low humidity (less than 65% RH) leads to excessive moisture loss from bulbs, resulting in </a:t>
            </a:r>
            <a:r>
              <a:rPr lang="en-IN" sz="2000" dirty="0" err="1">
                <a:latin typeface="Cambria" panose="02040503050406030204" pitchFamily="18" charset="0"/>
              </a:rPr>
              <a:t>shriveling</a:t>
            </a:r>
            <a:r>
              <a:rPr lang="en-IN" sz="2000" dirty="0">
                <a:latin typeface="Cambria" panose="02040503050406030204" pitchFamily="18" charset="0"/>
              </a:rPr>
              <a:t> and loss in weight.</a:t>
            </a:r>
            <a:endParaRPr lang="en-IN" sz="20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335360" y="1537492"/>
            <a:ext cx="6174461" cy="480901"/>
          </a:xfrm>
          <a:prstGeom prst="rect">
            <a:avLst/>
          </a:prstGeom>
          <a:noFill/>
        </p:spPr>
        <p:txBody>
          <a:bodyPr wrap="square">
            <a:spAutoFit/>
          </a:bodyPr>
          <a:lstStyle/>
          <a:p>
            <a:pPr algn="just" defTabSz="1219158" latinLnBrk="1">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373226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09585"/>
            <a:r>
              <a:rPr lang="en-US" altLang="ko-KR" sz="3200" b="1" dirty="0">
                <a:solidFill>
                  <a:prstClr val="white"/>
                </a:solidFill>
                <a:latin typeface="Cambria" panose="02040503050406030204" pitchFamily="18" charset="0"/>
                <a:ea typeface="Arial Unicode MS"/>
                <a:cs typeface="Arial" pitchFamily="34" charset="0"/>
              </a:rPr>
              <a:t>Guidelines for </a:t>
            </a:r>
            <a:r>
              <a:rPr lang="en-US" altLang="ko-KR" sz="3200" b="1" dirty="0">
                <a:latin typeface="Cambria" panose="02040503050406030204" pitchFamily="18" charset="0"/>
                <a:ea typeface="Arial Unicode MS"/>
                <a:cs typeface="Arial" pitchFamily="34" charset="0"/>
              </a:rPr>
              <a:t>Storage of F&amp;V</a:t>
            </a:r>
            <a:endParaRPr lang="ko-KR" altLang="en-US" sz="3200" b="1" dirty="0">
              <a:latin typeface="Cambria" panose="02040503050406030204" pitchFamily="18" charset="0"/>
              <a:ea typeface="Arial Unicode MS"/>
              <a:cs typeface="Arial" pitchFamily="34" charset="0"/>
            </a:endParaRPr>
          </a:p>
        </p:txBody>
      </p:sp>
      <p:graphicFrame>
        <p:nvGraphicFramePr>
          <p:cNvPr id="4" name="Table 3">
            <a:extLst>
              <a:ext uri="{FF2B5EF4-FFF2-40B4-BE49-F238E27FC236}">
                <a16:creationId xmlns:a16="http://schemas.microsoft.com/office/drawing/2014/main" id="{A3F581E1-650E-DBD3-653D-C8134CAE297D}"/>
              </a:ext>
            </a:extLst>
          </p:cNvPr>
          <p:cNvGraphicFramePr>
            <a:graphicFrameLocks noGrp="1"/>
          </p:cNvGraphicFramePr>
          <p:nvPr>
            <p:extLst>
              <p:ext uri="{D42A27DB-BD31-4B8C-83A1-F6EECF244321}">
                <p14:modId xmlns:p14="http://schemas.microsoft.com/office/powerpoint/2010/main" val="978768937"/>
              </p:ext>
            </p:extLst>
          </p:nvPr>
        </p:nvGraphicFramePr>
        <p:xfrm>
          <a:off x="1675541" y="1683977"/>
          <a:ext cx="8440916" cy="4571679"/>
        </p:xfrm>
        <a:graphic>
          <a:graphicData uri="http://schemas.openxmlformats.org/drawingml/2006/table">
            <a:tbl>
              <a:tblPr firstRow="1" firstCol="1" bandRow="1">
                <a:tableStyleId>{5A111915-BE36-4E01-A7E5-04B1672EAD32}</a:tableStyleId>
              </a:tblPr>
              <a:tblGrid>
                <a:gridCol w="2445797">
                  <a:extLst>
                    <a:ext uri="{9D8B030D-6E8A-4147-A177-3AD203B41FA5}">
                      <a16:colId xmlns:a16="http://schemas.microsoft.com/office/drawing/2014/main" val="1202334386"/>
                    </a:ext>
                  </a:extLst>
                </a:gridCol>
                <a:gridCol w="5995119">
                  <a:extLst>
                    <a:ext uri="{9D8B030D-6E8A-4147-A177-3AD203B41FA5}">
                      <a16:colId xmlns:a16="http://schemas.microsoft.com/office/drawing/2014/main" val="3858033685"/>
                    </a:ext>
                  </a:extLst>
                </a:gridCol>
              </a:tblGrid>
              <a:tr h="434574">
                <a:tc>
                  <a:txBody>
                    <a:bodyPr/>
                    <a:lstStyle/>
                    <a:p>
                      <a:pPr algn="ctr">
                        <a:lnSpc>
                          <a:spcPct val="107000"/>
                        </a:lnSpc>
                        <a:spcAft>
                          <a:spcPts val="800"/>
                        </a:spcAft>
                      </a:pPr>
                      <a:r>
                        <a:rPr lang="en-IN" sz="2200" b="0" u="none" dirty="0">
                          <a:effectLst/>
                          <a:latin typeface="Cambria" panose="02040503050406030204" pitchFamily="18" charset="0"/>
                        </a:rPr>
                        <a:t>IS No.</a:t>
                      </a:r>
                    </a:p>
                  </a:txBody>
                  <a:tcPr marL="12700" marR="12700" marT="12700" marB="12700"/>
                </a:tc>
                <a:tc>
                  <a:txBody>
                    <a:bodyPr/>
                    <a:lstStyle/>
                    <a:p>
                      <a:pPr algn="ctr">
                        <a:lnSpc>
                          <a:spcPct val="107000"/>
                        </a:lnSpc>
                        <a:spcAft>
                          <a:spcPts val="800"/>
                        </a:spcAft>
                      </a:pPr>
                      <a:r>
                        <a:rPr lang="en-IN" sz="2200" b="0" u="none" dirty="0">
                          <a:effectLst/>
                          <a:latin typeface="Cambria" panose="02040503050406030204" pitchFamily="18" charset="0"/>
                        </a:rPr>
                        <a:t>Title</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tc>
                <a:extLst>
                  <a:ext uri="{0D108BD9-81ED-4DB2-BD59-A6C34878D82A}">
                    <a16:rowId xmlns:a16="http://schemas.microsoft.com/office/drawing/2014/main" val="1735759537"/>
                  </a:ext>
                </a:extLst>
              </a:tr>
              <a:tr h="923565">
                <a:tc>
                  <a:txBody>
                    <a:bodyPr/>
                    <a:lstStyle/>
                    <a:p>
                      <a:pPr algn="ctr">
                        <a:lnSpc>
                          <a:spcPct val="115000"/>
                        </a:lnSpc>
                        <a:spcAft>
                          <a:spcPts val="800"/>
                        </a:spcAft>
                      </a:pPr>
                      <a:r>
                        <a:rPr lang="en-IN" sz="2200" b="0" u="none" dirty="0">
                          <a:effectLst/>
                          <a:latin typeface="Cambria" panose="02040503050406030204" pitchFamily="18" charset="0"/>
                          <a:hlinkClick r:id="rId3"/>
                        </a:rPr>
                        <a:t>IS 6669: 2001/                               ISO 1212:1995</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lvl="1" algn="just">
                        <a:lnSpc>
                          <a:spcPct val="115000"/>
                        </a:lnSpc>
                        <a:spcAft>
                          <a:spcPts val="800"/>
                        </a:spcAft>
                      </a:pPr>
                      <a:r>
                        <a:rPr lang="en-IN" sz="2200" b="0" u="none" dirty="0">
                          <a:effectLst/>
                          <a:latin typeface="Cambria" panose="02040503050406030204" pitchFamily="18" charset="0"/>
                        </a:rPr>
                        <a:t>Apples - Guide to cold storage</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879240784"/>
                  </a:ext>
                </a:extLst>
              </a:tr>
              <a:tr h="458878">
                <a:tc>
                  <a:txBody>
                    <a:bodyPr/>
                    <a:lstStyle/>
                    <a:p>
                      <a:pPr algn="ctr">
                        <a:lnSpc>
                          <a:spcPct val="115000"/>
                        </a:lnSpc>
                        <a:spcAft>
                          <a:spcPts val="800"/>
                        </a:spcAft>
                      </a:pPr>
                      <a:r>
                        <a:rPr lang="en-IN" sz="2200" b="0" u="none" dirty="0">
                          <a:effectLst/>
                          <a:latin typeface="Cambria" panose="02040503050406030204" pitchFamily="18" charset="0"/>
                          <a:hlinkClick r:id="rId4"/>
                        </a:rPr>
                        <a:t>IS 6670: 2018</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200" b="0" u="none" dirty="0">
                          <a:effectLst/>
                          <a:latin typeface="Cambria" panose="02040503050406030204" pitchFamily="18" charset="0"/>
                        </a:rPr>
                        <a:t>Storage of potatoes - Guidelines</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2622274"/>
                  </a:ext>
                </a:extLst>
              </a:tr>
              <a:tr h="460500">
                <a:tc>
                  <a:txBody>
                    <a:bodyPr/>
                    <a:lstStyle/>
                    <a:p>
                      <a:pPr algn="ctr">
                        <a:lnSpc>
                          <a:spcPct val="115000"/>
                        </a:lnSpc>
                        <a:spcAft>
                          <a:spcPts val="800"/>
                        </a:spcAft>
                      </a:pPr>
                      <a:r>
                        <a:rPr lang="en-IN" sz="2200" b="0" dirty="0">
                          <a:effectLst/>
                          <a:latin typeface="Cambria" panose="02040503050406030204" pitchFamily="18" charset="0"/>
                          <a:hlinkClick r:id="rId5"/>
                        </a:rPr>
                        <a:t>IS 7192: 2022</a:t>
                      </a:r>
                      <a:endParaRPr lang="en-IN" sz="22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200" b="0" dirty="0">
                          <a:effectLst/>
                          <a:latin typeface="Cambria" panose="02040503050406030204" pitchFamily="18" charset="0"/>
                        </a:rPr>
                        <a:t>Citrus fruits - </a:t>
                      </a:r>
                      <a:r>
                        <a:rPr lang="en-IN" sz="2200" b="0" u="none" dirty="0">
                          <a:effectLst/>
                          <a:latin typeface="Cambria" panose="02040503050406030204" pitchFamily="18" charset="0"/>
                        </a:rPr>
                        <a:t>Guidelines</a:t>
                      </a:r>
                      <a:r>
                        <a:rPr lang="en-IN" sz="2200" b="0" dirty="0">
                          <a:effectLst/>
                          <a:latin typeface="Cambria" panose="02040503050406030204" pitchFamily="18" charset="0"/>
                        </a:rPr>
                        <a:t> for storage</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39136734"/>
                  </a:ext>
                </a:extLst>
              </a:tr>
              <a:tr h="458821">
                <a:tc>
                  <a:txBody>
                    <a:bodyPr/>
                    <a:lstStyle/>
                    <a:p>
                      <a:pPr algn="ctr">
                        <a:lnSpc>
                          <a:spcPct val="115000"/>
                        </a:lnSpc>
                        <a:spcAft>
                          <a:spcPts val="800"/>
                        </a:spcAft>
                      </a:pPr>
                      <a:r>
                        <a:rPr lang="en-IN" sz="2200" b="0" dirty="0">
                          <a:effectLst/>
                          <a:latin typeface="Cambria" panose="02040503050406030204" pitchFamily="18" charset="0"/>
                          <a:hlinkClick r:id="rId6"/>
                        </a:rPr>
                        <a:t>IS 7730: 2022</a:t>
                      </a:r>
                      <a:endParaRPr lang="en-IN" sz="22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l" defTabSz="1219216" rtl="0" eaLnBrk="1" fontAlgn="auto" latinLnBrk="1" hangingPunct="1">
                        <a:lnSpc>
                          <a:spcPct val="115000"/>
                        </a:lnSpc>
                        <a:spcBef>
                          <a:spcPts val="0"/>
                        </a:spcBef>
                        <a:spcAft>
                          <a:spcPts val="800"/>
                        </a:spcAft>
                        <a:buClrTx/>
                        <a:buSzTx/>
                        <a:buFontTx/>
                        <a:buNone/>
                        <a:tabLst/>
                        <a:defRPr/>
                      </a:pPr>
                      <a:r>
                        <a:rPr lang="en-IN" sz="2200" b="0" dirty="0">
                          <a:effectLst/>
                          <a:latin typeface="Cambria" panose="02040503050406030204" pitchFamily="18" charset="0"/>
                        </a:rPr>
                        <a:t>Guide for storage of pears</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41407844"/>
                  </a:ext>
                </a:extLst>
              </a:tr>
              <a:tr h="458821">
                <a:tc>
                  <a:txBody>
                    <a:bodyPr/>
                    <a:lstStyle/>
                    <a:p>
                      <a:pPr algn="ctr">
                        <a:lnSpc>
                          <a:spcPct val="115000"/>
                        </a:lnSpc>
                        <a:spcAft>
                          <a:spcPts val="800"/>
                        </a:spcAft>
                      </a:pPr>
                      <a:r>
                        <a:rPr lang="en-IN" sz="2200" b="0" dirty="0">
                          <a:effectLst/>
                          <a:latin typeface="Cambria" panose="02040503050406030204" pitchFamily="18" charset="0"/>
                          <a:hlinkClick r:id="rId7"/>
                        </a:rPr>
                        <a:t>IS 7731: 2021</a:t>
                      </a:r>
                      <a:endParaRPr lang="en-IN" sz="22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l" defTabSz="1219216" rtl="0" eaLnBrk="1" fontAlgn="auto" latinLnBrk="1" hangingPunct="1">
                        <a:lnSpc>
                          <a:spcPct val="115000"/>
                        </a:lnSpc>
                        <a:spcBef>
                          <a:spcPts val="0"/>
                        </a:spcBef>
                        <a:spcAft>
                          <a:spcPts val="800"/>
                        </a:spcAft>
                        <a:buClrTx/>
                        <a:buSzTx/>
                        <a:buFontTx/>
                        <a:buNone/>
                        <a:tabLst/>
                        <a:defRPr/>
                      </a:pPr>
                      <a:r>
                        <a:rPr lang="en-IN" sz="2200" b="0" dirty="0">
                          <a:effectLst/>
                          <a:latin typeface="Cambria" panose="02040503050406030204" pitchFamily="18" charset="0"/>
                        </a:rPr>
                        <a:t>Guide for storage of peaches</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436062522"/>
                  </a:ext>
                </a:extLst>
              </a:tr>
              <a:tr h="458878">
                <a:tc>
                  <a:txBody>
                    <a:bodyPr/>
                    <a:lstStyle/>
                    <a:p>
                      <a:pPr algn="ctr">
                        <a:lnSpc>
                          <a:spcPct val="115000"/>
                        </a:lnSpc>
                        <a:spcAft>
                          <a:spcPts val="800"/>
                        </a:spcAft>
                      </a:pPr>
                      <a:r>
                        <a:rPr lang="en-IN" sz="2200" b="0" u="none" dirty="0">
                          <a:effectLst/>
                          <a:latin typeface="Cambria" panose="02040503050406030204" pitchFamily="18" charset="0"/>
                        </a:rPr>
                        <a:t>IS 9303: 2021</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200" b="0" u="none" dirty="0">
                          <a:effectLst/>
                          <a:latin typeface="Cambria" panose="02040503050406030204" pitchFamily="18" charset="0"/>
                        </a:rPr>
                        <a:t>Guide for cold storage of table grapes </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554241911"/>
                  </a:ext>
                </a:extLst>
              </a:tr>
              <a:tr h="458821">
                <a:tc>
                  <a:txBody>
                    <a:bodyPr/>
                    <a:lstStyle/>
                    <a:p>
                      <a:pPr algn="ctr">
                        <a:lnSpc>
                          <a:spcPct val="115000"/>
                        </a:lnSpc>
                        <a:spcAft>
                          <a:spcPts val="800"/>
                        </a:spcAft>
                      </a:pPr>
                      <a:r>
                        <a:rPr lang="en-IN" sz="2200" b="0" dirty="0">
                          <a:effectLst/>
                          <a:latin typeface="Cambria" panose="02040503050406030204" pitchFamily="18" charset="0"/>
                          <a:hlinkClick r:id="rId8"/>
                        </a:rPr>
                        <a:t>IS 9304: 2022</a:t>
                      </a:r>
                      <a:endParaRPr lang="en-IN" sz="22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l" defTabSz="1219216" rtl="0" eaLnBrk="1" fontAlgn="auto" latinLnBrk="1" hangingPunct="1">
                        <a:lnSpc>
                          <a:spcPct val="115000"/>
                        </a:lnSpc>
                        <a:spcBef>
                          <a:spcPts val="0"/>
                        </a:spcBef>
                        <a:spcAft>
                          <a:spcPts val="800"/>
                        </a:spcAft>
                        <a:buClrTx/>
                        <a:buSzTx/>
                        <a:buFontTx/>
                        <a:buNone/>
                        <a:tabLst/>
                        <a:defRPr/>
                      </a:pPr>
                      <a:r>
                        <a:rPr lang="en-IN" sz="2200" b="0" dirty="0">
                          <a:effectLst/>
                          <a:latin typeface="Cambria" panose="02040503050406030204" pitchFamily="18" charset="0"/>
                        </a:rPr>
                        <a:t>Guide for storage and ripening of mangoes</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255040902"/>
                  </a:ext>
                </a:extLst>
              </a:tr>
              <a:tr h="458821">
                <a:tc>
                  <a:txBody>
                    <a:bodyPr/>
                    <a:lstStyle/>
                    <a:p>
                      <a:pPr algn="ctr">
                        <a:lnSpc>
                          <a:spcPct val="115000"/>
                        </a:lnSpc>
                        <a:spcAft>
                          <a:spcPts val="800"/>
                        </a:spcAft>
                      </a:pPr>
                      <a:r>
                        <a:rPr lang="en-IN" sz="2200" b="0" dirty="0">
                          <a:effectLst/>
                          <a:latin typeface="Cambria" panose="02040503050406030204" pitchFamily="18" charset="0"/>
                          <a:hlinkClick r:id="rId9"/>
                        </a:rPr>
                        <a:t>IS 9311: 2021</a:t>
                      </a:r>
                      <a:endParaRPr lang="en-IN" sz="22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l" defTabSz="1219216" rtl="0" eaLnBrk="1" fontAlgn="auto" latinLnBrk="1" hangingPunct="1">
                        <a:lnSpc>
                          <a:spcPct val="115000"/>
                        </a:lnSpc>
                        <a:spcBef>
                          <a:spcPts val="0"/>
                        </a:spcBef>
                        <a:spcAft>
                          <a:spcPts val="800"/>
                        </a:spcAft>
                        <a:buClrTx/>
                        <a:buSzTx/>
                        <a:buFontTx/>
                        <a:buNone/>
                        <a:tabLst/>
                        <a:defRPr/>
                      </a:pPr>
                      <a:r>
                        <a:rPr lang="en-IN" sz="2200" b="0" dirty="0">
                          <a:effectLst/>
                          <a:latin typeface="Cambria" panose="02040503050406030204" pitchFamily="18" charset="0"/>
                        </a:rPr>
                        <a:t>Guide to storage of onions </a:t>
                      </a:r>
                      <a:endParaRPr lang="en-IN" sz="2200" b="0" u="none" dirty="0">
                        <a:effectLst/>
                        <a:latin typeface="Cambria" panose="02040503050406030204"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894849853"/>
                  </a:ext>
                </a:extLst>
              </a:tr>
            </a:tbl>
          </a:graphicData>
        </a:graphic>
      </p:graphicFrame>
    </p:spTree>
    <p:extLst>
      <p:ext uri="{BB962C8B-B14F-4D97-AF65-F5344CB8AC3E}">
        <p14:creationId xmlns:p14="http://schemas.microsoft.com/office/powerpoint/2010/main" val="375891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09585"/>
            <a:r>
              <a:rPr lang="en-US" altLang="ko-KR" sz="3200" b="1" dirty="0">
                <a:solidFill>
                  <a:prstClr val="white"/>
                </a:solidFill>
                <a:latin typeface="Cambria" panose="02040503050406030204" pitchFamily="18" charset="0"/>
                <a:ea typeface="Arial Unicode MS"/>
                <a:cs typeface="Arial" pitchFamily="34" charset="0"/>
              </a:rPr>
              <a:t>Guidelines for </a:t>
            </a:r>
            <a:r>
              <a:rPr lang="en-US" altLang="ko-KR" sz="3200" b="1" dirty="0">
                <a:latin typeface="Cambria" panose="02040503050406030204" pitchFamily="18" charset="0"/>
                <a:ea typeface="Arial Unicode MS"/>
                <a:cs typeface="Arial" pitchFamily="34" charset="0"/>
              </a:rPr>
              <a:t>Storage of F&amp;V</a:t>
            </a:r>
            <a:endParaRPr lang="ko-KR" altLang="en-US" sz="3200" b="1" dirty="0">
              <a:latin typeface="Cambria" panose="02040503050406030204" pitchFamily="18" charset="0"/>
              <a:ea typeface="Arial Unicode MS"/>
              <a:cs typeface="Arial" pitchFamily="34" charset="0"/>
            </a:endParaRPr>
          </a:p>
        </p:txBody>
      </p:sp>
      <p:graphicFrame>
        <p:nvGraphicFramePr>
          <p:cNvPr id="5" name="Table 4">
            <a:extLst>
              <a:ext uri="{FF2B5EF4-FFF2-40B4-BE49-F238E27FC236}">
                <a16:creationId xmlns:a16="http://schemas.microsoft.com/office/drawing/2014/main" id="{F6585B8C-C3D6-0CEB-0273-A0A1E3B2E330}"/>
              </a:ext>
            </a:extLst>
          </p:cNvPr>
          <p:cNvGraphicFramePr>
            <a:graphicFrameLocks noGrp="1"/>
          </p:cNvGraphicFramePr>
          <p:nvPr>
            <p:extLst>
              <p:ext uri="{D42A27DB-BD31-4B8C-83A1-F6EECF244321}">
                <p14:modId xmlns:p14="http://schemas.microsoft.com/office/powerpoint/2010/main" val="255517759"/>
              </p:ext>
            </p:extLst>
          </p:nvPr>
        </p:nvGraphicFramePr>
        <p:xfrm>
          <a:off x="1007435" y="1857829"/>
          <a:ext cx="10429822" cy="4033243"/>
        </p:xfrm>
        <a:graphic>
          <a:graphicData uri="http://schemas.openxmlformats.org/drawingml/2006/table">
            <a:tbl>
              <a:tblPr firstRow="1" firstCol="1" bandRow="1">
                <a:tableStyleId>{5A111915-BE36-4E01-A7E5-04B1672EAD32}</a:tableStyleId>
              </a:tblPr>
              <a:tblGrid>
                <a:gridCol w="2763248">
                  <a:extLst>
                    <a:ext uri="{9D8B030D-6E8A-4147-A177-3AD203B41FA5}">
                      <a16:colId xmlns:a16="http://schemas.microsoft.com/office/drawing/2014/main" val="3721835593"/>
                    </a:ext>
                  </a:extLst>
                </a:gridCol>
                <a:gridCol w="7666574">
                  <a:extLst>
                    <a:ext uri="{9D8B030D-6E8A-4147-A177-3AD203B41FA5}">
                      <a16:colId xmlns:a16="http://schemas.microsoft.com/office/drawing/2014/main" val="3538290265"/>
                    </a:ext>
                  </a:extLst>
                </a:gridCol>
              </a:tblGrid>
              <a:tr h="522514">
                <a:tc>
                  <a:txBody>
                    <a:bodyPr/>
                    <a:lstStyle/>
                    <a:p>
                      <a:pPr algn="ctr">
                        <a:lnSpc>
                          <a:spcPct val="107000"/>
                        </a:lnSpc>
                        <a:spcAft>
                          <a:spcPts val="800"/>
                        </a:spcAft>
                      </a:pPr>
                      <a:r>
                        <a:rPr lang="en-IN" sz="2400" b="1">
                          <a:effectLst/>
                          <a:latin typeface="Cambria" panose="02040503050406030204" pitchFamily="18" charset="0"/>
                        </a:rPr>
                        <a:t>IS No.</a:t>
                      </a:r>
                      <a:endParaRPr lang="en-IN" sz="2000" b="1">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tc>
                <a:tc>
                  <a:txBody>
                    <a:bodyPr/>
                    <a:lstStyle/>
                    <a:p>
                      <a:pPr algn="ctr">
                        <a:lnSpc>
                          <a:spcPct val="107000"/>
                        </a:lnSpc>
                        <a:spcAft>
                          <a:spcPts val="800"/>
                        </a:spcAft>
                      </a:pPr>
                      <a:r>
                        <a:rPr lang="en-IN" sz="2400" b="1" dirty="0">
                          <a:effectLst/>
                          <a:latin typeface="Cambria" panose="02040503050406030204" pitchFamily="18" charset="0"/>
                        </a:rPr>
                        <a:t>Title</a:t>
                      </a:r>
                      <a:endParaRPr lang="en-IN" sz="2000" b="1"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tc>
                <a:extLst>
                  <a:ext uri="{0D108BD9-81ED-4DB2-BD59-A6C34878D82A}">
                    <a16:rowId xmlns:a16="http://schemas.microsoft.com/office/drawing/2014/main" val="1482588862"/>
                  </a:ext>
                </a:extLst>
              </a:tr>
              <a:tr h="408753">
                <a:tc>
                  <a:txBody>
                    <a:bodyPr/>
                    <a:lstStyle/>
                    <a:p>
                      <a:pPr algn="ctr">
                        <a:lnSpc>
                          <a:spcPct val="115000"/>
                        </a:lnSpc>
                        <a:spcAft>
                          <a:spcPts val="800"/>
                        </a:spcAft>
                      </a:pPr>
                      <a:r>
                        <a:rPr lang="en-IN" sz="2000" b="0" u="none" dirty="0">
                          <a:effectLst/>
                          <a:latin typeface="Cambria" panose="02040503050406030204" pitchFamily="18" charset="0"/>
                          <a:ea typeface="Calibri" panose="020F0502020204030204" pitchFamily="34" charset="0"/>
                          <a:cs typeface="Mangal" panose="02040503050203030202" pitchFamily="18" charset="0"/>
                          <a:hlinkClick r:id="rId4"/>
                        </a:rPr>
                        <a:t>IS 11965: 2022</a:t>
                      </a:r>
                      <a:endParaRPr lang="en-IN" sz="20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000" b="0" u="none" dirty="0">
                          <a:effectLst/>
                          <a:latin typeface="Cambria" panose="02040503050406030204" pitchFamily="18" charset="0"/>
                          <a:ea typeface="Calibri" panose="020F0502020204030204" pitchFamily="34" charset="0"/>
                          <a:cs typeface="Mangal" panose="02040503050203030202" pitchFamily="18" charset="0"/>
                        </a:rPr>
                        <a:t>Guide for storage of round headed cabbage </a:t>
                      </a: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483941319"/>
                  </a:ext>
                </a:extLst>
              </a:tr>
              <a:tr h="775494">
                <a:tc>
                  <a:txBody>
                    <a:bodyPr/>
                    <a:lstStyle/>
                    <a:p>
                      <a:pPr algn="ctr">
                        <a:lnSpc>
                          <a:spcPct val="115000"/>
                        </a:lnSpc>
                        <a:spcAft>
                          <a:spcPts val="800"/>
                        </a:spcAft>
                      </a:pPr>
                      <a:r>
                        <a:rPr lang="en-IN" sz="2000" b="0" u="none" dirty="0">
                          <a:effectLst/>
                          <a:latin typeface="Cambria" panose="02040503050406030204" pitchFamily="18" charset="0"/>
                          <a:hlinkClick r:id="rId5"/>
                        </a:rPr>
                        <a:t>IS 11966: 1997/                             ISO 6663:1995</a:t>
                      </a:r>
                      <a:endParaRPr lang="en-IN" sz="20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000" b="0" u="none" dirty="0">
                          <a:effectLst/>
                          <a:latin typeface="Cambria" panose="02040503050406030204" pitchFamily="18" charset="0"/>
                        </a:rPr>
                        <a:t>Garlic - Cold storage</a:t>
                      </a:r>
                      <a:endParaRPr lang="en-IN" sz="20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112436192"/>
                  </a:ext>
                </a:extLst>
              </a:tr>
              <a:tr h="775494">
                <a:tc>
                  <a:txBody>
                    <a:bodyPr/>
                    <a:lstStyle/>
                    <a:p>
                      <a:pPr algn="ctr">
                        <a:lnSpc>
                          <a:spcPct val="115000"/>
                        </a:lnSpc>
                        <a:spcAft>
                          <a:spcPts val="800"/>
                        </a:spcAft>
                      </a:pPr>
                      <a:r>
                        <a:rPr lang="en-IN" sz="2000" b="0" u="none" dirty="0">
                          <a:effectLst/>
                          <a:latin typeface="Cambria" panose="02040503050406030204" pitchFamily="18" charset="0"/>
                          <a:hlinkClick r:id="rId6"/>
                        </a:rPr>
                        <a:t>IS 16118: 2013/                  ISO 6665 : 1983</a:t>
                      </a:r>
                      <a:endParaRPr lang="en-IN" sz="20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000" b="0" u="none" dirty="0">
                          <a:effectLst/>
                          <a:latin typeface="Cambria" panose="02040503050406030204" pitchFamily="18" charset="0"/>
                        </a:rPr>
                        <a:t>Strawberries - Guide to cold storage</a:t>
                      </a:r>
                      <a:endParaRPr lang="en-IN" sz="20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890583344"/>
                  </a:ext>
                </a:extLst>
              </a:tr>
              <a:tr h="775494">
                <a:tc>
                  <a:txBody>
                    <a:bodyPr/>
                    <a:lstStyle/>
                    <a:p>
                      <a:pPr algn="ctr">
                        <a:lnSpc>
                          <a:spcPct val="115000"/>
                        </a:lnSpc>
                        <a:spcAft>
                          <a:spcPts val="800"/>
                        </a:spcAft>
                      </a:pPr>
                      <a:r>
                        <a:rPr lang="en-IN" sz="2000" b="0" u="none" strike="noStrike" dirty="0">
                          <a:effectLst/>
                          <a:latin typeface="Cambria" panose="02040503050406030204" pitchFamily="18" charset="0"/>
                          <a:hlinkClick r:id="rId7"/>
                        </a:rPr>
                        <a:t>IS 16119:2013/                           ISO 7562 : 1990</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lvl="1">
                        <a:lnSpc>
                          <a:spcPct val="115000"/>
                        </a:lnSpc>
                        <a:spcAft>
                          <a:spcPts val="800"/>
                        </a:spcAft>
                      </a:pPr>
                      <a:r>
                        <a:rPr lang="en-IN" sz="2000" b="0" dirty="0">
                          <a:effectLst/>
                          <a:latin typeface="Cambria" panose="02040503050406030204" pitchFamily="18" charset="0"/>
                        </a:rPr>
                        <a:t>Potatoes - Guidelines for storage in artificially ventilated stores</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083275068"/>
                  </a:ext>
                </a:extLst>
              </a:tr>
              <a:tr h="775494">
                <a:tc>
                  <a:txBody>
                    <a:bodyPr/>
                    <a:lstStyle/>
                    <a:p>
                      <a:pPr algn="ctr">
                        <a:lnSpc>
                          <a:spcPct val="115000"/>
                        </a:lnSpc>
                        <a:spcAft>
                          <a:spcPts val="800"/>
                        </a:spcAft>
                      </a:pPr>
                      <a:r>
                        <a:rPr lang="en-IN" sz="2000" b="0" u="none" strike="noStrike" dirty="0">
                          <a:effectLst/>
                          <a:latin typeface="Cambria" panose="02040503050406030204" pitchFamily="18" charset="0"/>
                          <a:hlinkClick r:id="rId8"/>
                        </a:rPr>
                        <a:t>IS 16120:2013/                          ISO 5525: 1986</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lvl="1">
                        <a:lnSpc>
                          <a:spcPct val="115000"/>
                        </a:lnSpc>
                        <a:spcAft>
                          <a:spcPts val="800"/>
                        </a:spcAft>
                      </a:pPr>
                      <a:r>
                        <a:rPr lang="en-IN" sz="2000" b="0" dirty="0">
                          <a:effectLst/>
                          <a:latin typeface="Cambria" panose="02040503050406030204" pitchFamily="18" charset="0"/>
                        </a:rPr>
                        <a:t>Potatoes - Storage in the open (In Clamps)</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609375239"/>
                  </a:ext>
                </a:extLst>
              </a:tr>
            </a:tbl>
          </a:graphicData>
        </a:graphic>
      </p:graphicFrame>
    </p:spTree>
    <p:extLst>
      <p:ext uri="{BB962C8B-B14F-4D97-AF65-F5344CB8AC3E}">
        <p14:creationId xmlns:p14="http://schemas.microsoft.com/office/powerpoint/2010/main" val="87637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08EA7CE8-5DD0-4EFA-87D5-E3047FF6F596}"/>
              </a:ext>
            </a:extLst>
          </p:cNvPr>
          <p:cNvSpPr/>
          <p:nvPr/>
        </p:nvSpPr>
        <p:spPr>
          <a:xfrm>
            <a:off x="3899875" y="2820207"/>
            <a:ext cx="8008972"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a:solidFill>
                <a:prstClr val="white"/>
              </a:solidFill>
              <a:latin typeface="Arial"/>
              <a:ea typeface="Arial Unicode MS"/>
            </a:endParaRPr>
          </a:p>
        </p:txBody>
      </p:sp>
      <p:sp>
        <p:nvSpPr>
          <p:cNvPr id="18" name="Rectangle 94">
            <a:extLst>
              <a:ext uri="{FF2B5EF4-FFF2-40B4-BE49-F238E27FC236}">
                <a16:creationId xmlns:a16="http://schemas.microsoft.com/office/drawing/2014/main" id="{7E1D8623-CEFC-49F9-8957-9CB7C2E74118}"/>
              </a:ext>
            </a:extLst>
          </p:cNvPr>
          <p:cNvSpPr/>
          <p:nvPr/>
        </p:nvSpPr>
        <p:spPr>
          <a:xfrm>
            <a:off x="3899875" y="5252379"/>
            <a:ext cx="8052781" cy="9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a:solidFill>
                <a:prstClr val="white"/>
              </a:solidFill>
              <a:latin typeface="Arial"/>
              <a:ea typeface="Arial Unicode MS"/>
            </a:endParaRPr>
          </a:p>
        </p:txBody>
      </p:sp>
      <p:sp>
        <p:nvSpPr>
          <p:cNvPr id="19" name="Oval 6">
            <a:extLst>
              <a:ext uri="{FF2B5EF4-FFF2-40B4-BE49-F238E27FC236}">
                <a16:creationId xmlns:a16="http://schemas.microsoft.com/office/drawing/2014/main" id="{F957F31D-E2AF-40D3-9CF0-5A8BE5805E1E}"/>
              </a:ext>
            </a:extLst>
          </p:cNvPr>
          <p:cNvSpPr/>
          <p:nvPr/>
        </p:nvSpPr>
        <p:spPr>
          <a:xfrm>
            <a:off x="4271797" y="1988841"/>
            <a:ext cx="739171" cy="739171"/>
          </a:xfrm>
          <a:prstGeom prst="roundRect">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58" latinLnBrk="1"/>
            <a:endParaRPr lang="ko-KR" altLang="en-US">
              <a:solidFill>
                <a:prstClr val="white"/>
              </a:solidFill>
              <a:latin typeface="Arial"/>
              <a:ea typeface="Arial Unicode MS"/>
            </a:endParaRPr>
          </a:p>
        </p:txBody>
      </p:sp>
      <p:sp>
        <p:nvSpPr>
          <p:cNvPr id="20" name="Oval 7">
            <a:extLst>
              <a:ext uri="{FF2B5EF4-FFF2-40B4-BE49-F238E27FC236}">
                <a16:creationId xmlns:a16="http://schemas.microsoft.com/office/drawing/2014/main" id="{A1AFB200-B6C9-44E0-98B7-BBD75D77C2E6}"/>
              </a:ext>
            </a:extLst>
          </p:cNvPr>
          <p:cNvSpPr/>
          <p:nvPr/>
        </p:nvSpPr>
        <p:spPr>
          <a:xfrm>
            <a:off x="4300713" y="4293097"/>
            <a:ext cx="739171" cy="739171"/>
          </a:xfrm>
          <a:prstGeom prst="round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58" latinLnBrk="1"/>
            <a:endParaRPr lang="ko-KR" altLang="en-US">
              <a:solidFill>
                <a:prstClr val="white"/>
              </a:solidFill>
              <a:latin typeface="Arial"/>
              <a:ea typeface="Arial Unicode MS"/>
            </a:endParaRPr>
          </a:p>
        </p:txBody>
      </p:sp>
      <p:sp>
        <p:nvSpPr>
          <p:cNvPr id="24" name="TextBox 23">
            <a:extLst>
              <a:ext uri="{FF2B5EF4-FFF2-40B4-BE49-F238E27FC236}">
                <a16:creationId xmlns:a16="http://schemas.microsoft.com/office/drawing/2014/main" id="{0B929A9D-09C3-46F2-9DB2-DD705934C60A}"/>
              </a:ext>
            </a:extLst>
          </p:cNvPr>
          <p:cNvSpPr txBox="1"/>
          <p:nvPr/>
        </p:nvSpPr>
        <p:spPr>
          <a:xfrm>
            <a:off x="5107296" y="2047267"/>
            <a:ext cx="4277715" cy="420564"/>
          </a:xfrm>
          <a:prstGeom prst="rect">
            <a:avLst/>
          </a:prstGeom>
          <a:noFill/>
        </p:spPr>
        <p:txBody>
          <a:bodyPr wrap="square" rtlCol="0" anchor="ctr">
            <a:spAutoFit/>
          </a:bodyPr>
          <a:lstStyle/>
          <a:p>
            <a:pPr defTabSz="1219158" latinLnBrk="1"/>
            <a:r>
              <a:rPr lang="en-US" altLang="ko-KR" sz="2133" b="1" dirty="0">
                <a:solidFill>
                  <a:prstClr val="black">
                    <a:lumMod val="75000"/>
                    <a:lumOff val="25000"/>
                  </a:prstClr>
                </a:solidFill>
                <a:latin typeface="Arial"/>
                <a:ea typeface="Arial Unicode MS"/>
                <a:cs typeface="Arial" pitchFamily="34" charset="0"/>
              </a:rPr>
              <a:t>REFRIGERATION </a:t>
            </a:r>
          </a:p>
        </p:txBody>
      </p:sp>
      <p:sp>
        <p:nvSpPr>
          <p:cNvPr id="39" name="TextBox 38">
            <a:extLst>
              <a:ext uri="{FF2B5EF4-FFF2-40B4-BE49-F238E27FC236}">
                <a16:creationId xmlns:a16="http://schemas.microsoft.com/office/drawing/2014/main" id="{FCE82483-1828-40B8-A874-3B15EC86669E}"/>
              </a:ext>
            </a:extLst>
          </p:cNvPr>
          <p:cNvSpPr txBox="1"/>
          <p:nvPr/>
        </p:nvSpPr>
        <p:spPr>
          <a:xfrm>
            <a:off x="3931651" y="2900826"/>
            <a:ext cx="8008972" cy="831253"/>
          </a:xfrm>
          <a:prstGeom prst="rect">
            <a:avLst/>
          </a:prstGeom>
          <a:noFill/>
        </p:spPr>
        <p:txBody>
          <a:bodyPr wrap="square" rtlCol="0">
            <a:spAutoFit/>
          </a:bodyPr>
          <a:lstStyle/>
          <a:p>
            <a:pPr algn="ctr"/>
            <a:r>
              <a:rPr lang="en-IN" sz="2400" dirty="0">
                <a:solidFill>
                  <a:schemeClr val="bg1"/>
                </a:solidFill>
                <a:latin typeface="Cambria" panose="02040503050406030204" pitchFamily="18" charset="0"/>
              </a:rPr>
              <a:t>Cold storage facilities to maintain low temperatures so as to slow ripening and decay</a:t>
            </a:r>
          </a:p>
        </p:txBody>
      </p:sp>
      <p:sp>
        <p:nvSpPr>
          <p:cNvPr id="40" name="TextBox 39">
            <a:extLst>
              <a:ext uri="{FF2B5EF4-FFF2-40B4-BE49-F238E27FC236}">
                <a16:creationId xmlns:a16="http://schemas.microsoft.com/office/drawing/2014/main" id="{EA1EFB0A-B7E9-4B76-8B2E-1F0E6CA5E33A}"/>
              </a:ext>
            </a:extLst>
          </p:cNvPr>
          <p:cNvSpPr txBox="1"/>
          <p:nvPr/>
        </p:nvSpPr>
        <p:spPr>
          <a:xfrm>
            <a:off x="3943683" y="5253209"/>
            <a:ext cx="8008972" cy="831253"/>
          </a:xfrm>
          <a:prstGeom prst="rect">
            <a:avLst/>
          </a:prstGeom>
          <a:noFill/>
        </p:spPr>
        <p:txBody>
          <a:bodyPr wrap="square" rtlCol="0">
            <a:spAutoFit/>
          </a:bodyPr>
          <a:lstStyle/>
          <a:p>
            <a:pPr algn="ctr"/>
            <a:r>
              <a:rPr lang="en-IN" sz="2400" dirty="0">
                <a:solidFill>
                  <a:schemeClr val="bg1"/>
                </a:solidFill>
                <a:latin typeface="Cambria" panose="02040503050406030204" pitchFamily="18" charset="0"/>
              </a:rPr>
              <a:t>Modifying gas composition (e.g., high CO2, low O2) to extend storage life of fruits &amp; vegetables</a:t>
            </a:r>
          </a:p>
        </p:txBody>
      </p:sp>
      <p:sp>
        <p:nvSpPr>
          <p:cNvPr id="4" name="TextBox 3">
            <a:extLst>
              <a:ext uri="{FF2B5EF4-FFF2-40B4-BE49-F238E27FC236}">
                <a16:creationId xmlns:a16="http://schemas.microsoft.com/office/drawing/2014/main" id="{6678CDF1-3FF3-1AC8-C7DC-30E498382542}"/>
              </a:ext>
            </a:extLst>
          </p:cNvPr>
          <p:cNvSpPr txBox="1"/>
          <p:nvPr/>
        </p:nvSpPr>
        <p:spPr>
          <a:xfrm>
            <a:off x="5231905" y="4373967"/>
            <a:ext cx="4277715" cy="748795"/>
          </a:xfrm>
          <a:prstGeom prst="rect">
            <a:avLst/>
          </a:prstGeom>
          <a:noFill/>
        </p:spPr>
        <p:txBody>
          <a:bodyPr wrap="square" rtlCol="0" anchor="ctr">
            <a:spAutoFit/>
          </a:bodyPr>
          <a:lstStyle/>
          <a:p>
            <a:pPr defTabSz="1219158" latinLnBrk="1"/>
            <a:r>
              <a:rPr lang="en-US" altLang="ko-KR" sz="2133" b="1" dirty="0">
                <a:solidFill>
                  <a:prstClr val="black">
                    <a:lumMod val="75000"/>
                    <a:lumOff val="25000"/>
                  </a:prstClr>
                </a:solidFill>
                <a:latin typeface="Arial"/>
                <a:ea typeface="Arial Unicode MS"/>
                <a:cs typeface="Arial" pitchFamily="34" charset="0"/>
              </a:rPr>
              <a:t>CONTROLLED </a:t>
            </a:r>
          </a:p>
          <a:p>
            <a:pPr defTabSz="1219158" latinLnBrk="1"/>
            <a:r>
              <a:rPr lang="en-US" altLang="ko-KR" sz="2133" b="1" dirty="0">
                <a:solidFill>
                  <a:prstClr val="black">
                    <a:lumMod val="75000"/>
                    <a:lumOff val="25000"/>
                  </a:prstClr>
                </a:solidFill>
                <a:latin typeface="Arial"/>
                <a:ea typeface="Arial Unicode MS"/>
                <a:cs typeface="Arial" pitchFamily="34" charset="0"/>
              </a:rPr>
              <a:t>ATMOSPHERE</a:t>
            </a:r>
          </a:p>
        </p:txBody>
      </p:sp>
      <p:sp>
        <p:nvSpPr>
          <p:cNvPr id="14" name="Text Placeholder 13">
            <a:extLst>
              <a:ext uri="{FF2B5EF4-FFF2-40B4-BE49-F238E27FC236}">
                <a16:creationId xmlns:a16="http://schemas.microsoft.com/office/drawing/2014/main" id="{B8BE4694-EFF8-7F87-476C-35AF373C2C08}"/>
              </a:ext>
            </a:extLst>
          </p:cNvPr>
          <p:cNvSpPr>
            <a:spLocks noGrp="1"/>
          </p:cNvSpPr>
          <p:nvPr>
            <p:ph type="body" sz="quarter" idx="10"/>
          </p:nvPr>
        </p:nvSpPr>
        <p:spPr/>
        <p:txBody>
          <a:bodyPr/>
          <a:lstStyle/>
          <a:p>
            <a:endParaRPr lang="en-US"/>
          </a:p>
        </p:txBody>
      </p:sp>
      <p:sp>
        <p:nvSpPr>
          <p:cNvPr id="42" name="Title 1">
            <a:extLst>
              <a:ext uri="{FF2B5EF4-FFF2-40B4-BE49-F238E27FC236}">
                <a16:creationId xmlns:a16="http://schemas.microsoft.com/office/drawing/2014/main" id="{15343E21-C8E6-2611-F171-8E9765ECBE42}"/>
              </a:ext>
            </a:extLst>
          </p:cNvPr>
          <p:cNvSpPr txBox="1">
            <a:spLocks/>
          </p:cNvSpPr>
          <p:nvPr/>
        </p:nvSpPr>
        <p:spPr>
          <a:xfrm>
            <a:off x="2" y="233488"/>
            <a:ext cx="12191999" cy="921560"/>
          </a:xfrm>
          <a:prstGeom prst="rect">
            <a:avLst/>
          </a:prstGeom>
          <a:solidFill>
            <a:srgbClr val="F07624"/>
          </a:solidFill>
          <a:ln>
            <a:solidFill>
              <a:schemeClr val="bg1"/>
            </a:solidFill>
          </a:ln>
        </p:spPr>
        <p:txBody>
          <a:bodyPr anchor="ctr"/>
          <a:lstStyle>
            <a:lvl1pPr algn="ctr" defTabSz="914400" rtl="0" eaLnBrk="1" latinLnBrk="1" hangingPunct="1">
              <a:spcBef>
                <a:spcPct val="0"/>
              </a:spcBef>
              <a:buNone/>
              <a:defRPr sz="4400" kern="1200">
                <a:solidFill>
                  <a:schemeClr val="tx1">
                    <a:lumMod val="75000"/>
                    <a:lumOff val="25000"/>
                  </a:schemeClr>
                </a:solidFill>
                <a:latin typeface="+mn-lt"/>
                <a:ea typeface="+mj-ea"/>
                <a:cs typeface="Arial" pitchFamily="34" charset="0"/>
              </a:defRPr>
            </a:lvl1pPr>
          </a:lstStyle>
          <a:p>
            <a:pPr algn="l" defTabSz="1219216"/>
            <a:r>
              <a:rPr lang="en-US" altLang="ko-KR" sz="4800" dirty="0">
                <a:solidFill>
                  <a:prstClr val="white"/>
                </a:solidFill>
                <a:latin typeface="Cambria" panose="02040503050406030204" pitchFamily="18" charset="0"/>
                <a:ea typeface="Arial Unicode MS"/>
              </a:rPr>
              <a:t>METHODS OF F&amp;V STORAGE  </a:t>
            </a:r>
            <a:endParaRPr lang="ko-KR" altLang="en-US" sz="4800" dirty="0">
              <a:solidFill>
                <a:prstClr val="white"/>
              </a:solidFill>
              <a:latin typeface="Cambria" panose="02040503050406030204" pitchFamily="18" charset="0"/>
              <a:ea typeface="Arial Unicode MS"/>
            </a:endParaRPr>
          </a:p>
        </p:txBody>
      </p:sp>
      <p:pic>
        <p:nvPicPr>
          <p:cNvPr id="3" name="Picture 2">
            <a:extLst>
              <a:ext uri="{FF2B5EF4-FFF2-40B4-BE49-F238E27FC236}">
                <a16:creationId xmlns:a16="http://schemas.microsoft.com/office/drawing/2014/main" id="{D3258580-E962-DF7D-B569-232144302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2" y="1988841"/>
            <a:ext cx="3194344" cy="1796819"/>
          </a:xfrm>
          <a:prstGeom prst="rect">
            <a:avLst/>
          </a:prstGeom>
        </p:spPr>
      </p:pic>
      <p:pic>
        <p:nvPicPr>
          <p:cNvPr id="7" name="Picture 6">
            <a:extLst>
              <a:ext uri="{FF2B5EF4-FFF2-40B4-BE49-F238E27FC236}">
                <a16:creationId xmlns:a16="http://schemas.microsoft.com/office/drawing/2014/main" id="{8F21F171-B354-609B-9F17-35FC2AD02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95" y="4404963"/>
            <a:ext cx="3227527" cy="1807415"/>
          </a:xfrm>
          <a:prstGeom prst="rect">
            <a:avLst/>
          </a:prstGeom>
        </p:spPr>
      </p:pic>
      <p:pic>
        <p:nvPicPr>
          <p:cNvPr id="2" name="Graphic 1" descr="Snowflake with solid fill">
            <a:extLst>
              <a:ext uri="{FF2B5EF4-FFF2-40B4-BE49-F238E27FC236}">
                <a16:creationId xmlns:a16="http://schemas.microsoft.com/office/drawing/2014/main" id="{9C193912-100E-199C-B863-E330923D0A9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213210" y="1948941"/>
            <a:ext cx="815919" cy="815919"/>
          </a:xfrm>
          <a:prstGeom prst="rect">
            <a:avLst/>
          </a:prstGeom>
        </p:spPr>
      </p:pic>
      <p:pic>
        <p:nvPicPr>
          <p:cNvPr id="6" name="Graphic 5" descr="Network with solid fill">
            <a:extLst>
              <a:ext uri="{FF2B5EF4-FFF2-40B4-BE49-F238E27FC236}">
                <a16:creationId xmlns:a16="http://schemas.microsoft.com/office/drawing/2014/main" id="{D76C5223-5AFB-16B2-A485-D0C1A1CBA87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251583" y="4285160"/>
            <a:ext cx="739171" cy="739171"/>
          </a:xfrm>
          <a:prstGeom prst="rect">
            <a:avLst/>
          </a:prstGeom>
        </p:spPr>
      </p:pic>
    </p:spTree>
    <p:extLst>
      <p:ext uri="{BB962C8B-B14F-4D97-AF65-F5344CB8AC3E}">
        <p14:creationId xmlns:p14="http://schemas.microsoft.com/office/powerpoint/2010/main" val="280194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09585"/>
            <a:r>
              <a:rPr lang="en-US" altLang="ko-KR" sz="3200" b="1" dirty="0">
                <a:solidFill>
                  <a:prstClr val="white"/>
                </a:solidFill>
                <a:latin typeface="Cambria" panose="02040503050406030204" pitchFamily="18" charset="0"/>
                <a:ea typeface="Arial Unicode MS"/>
                <a:cs typeface="Arial" pitchFamily="34" charset="0"/>
              </a:rPr>
              <a:t>Guidelines for Storage &amp; Transportation OF F&amp;V</a:t>
            </a:r>
            <a:endParaRPr lang="ko-KR" altLang="en-US" sz="3200" b="1" dirty="0">
              <a:solidFill>
                <a:prstClr val="white"/>
              </a:solidFill>
              <a:latin typeface="Cambria" panose="02040503050406030204" pitchFamily="18" charset="0"/>
              <a:ea typeface="Arial Unicode MS"/>
              <a:cs typeface="Arial" pitchFamily="34" charset="0"/>
            </a:endParaRPr>
          </a:p>
        </p:txBody>
      </p:sp>
      <p:graphicFrame>
        <p:nvGraphicFramePr>
          <p:cNvPr id="4" name="Table 3">
            <a:extLst>
              <a:ext uri="{FF2B5EF4-FFF2-40B4-BE49-F238E27FC236}">
                <a16:creationId xmlns:a16="http://schemas.microsoft.com/office/drawing/2014/main" id="{A3F581E1-650E-DBD3-653D-C8134CAE297D}"/>
              </a:ext>
            </a:extLst>
          </p:cNvPr>
          <p:cNvGraphicFramePr>
            <a:graphicFrameLocks noGrp="1"/>
          </p:cNvGraphicFramePr>
          <p:nvPr>
            <p:extLst>
              <p:ext uri="{D42A27DB-BD31-4B8C-83A1-F6EECF244321}">
                <p14:modId xmlns:p14="http://schemas.microsoft.com/office/powerpoint/2010/main" val="1773842824"/>
              </p:ext>
            </p:extLst>
          </p:nvPr>
        </p:nvGraphicFramePr>
        <p:xfrm>
          <a:off x="789654" y="2153979"/>
          <a:ext cx="10612691" cy="3034184"/>
        </p:xfrm>
        <a:graphic>
          <a:graphicData uri="http://schemas.openxmlformats.org/drawingml/2006/table">
            <a:tbl>
              <a:tblPr firstRow="1" firstCol="1" bandRow="1">
                <a:tableStyleId>{5A111915-BE36-4E01-A7E5-04B1672EAD32}</a:tableStyleId>
              </a:tblPr>
              <a:tblGrid>
                <a:gridCol w="2580836">
                  <a:extLst>
                    <a:ext uri="{9D8B030D-6E8A-4147-A177-3AD203B41FA5}">
                      <a16:colId xmlns:a16="http://schemas.microsoft.com/office/drawing/2014/main" val="1202334386"/>
                    </a:ext>
                  </a:extLst>
                </a:gridCol>
                <a:gridCol w="8031855">
                  <a:extLst>
                    <a:ext uri="{9D8B030D-6E8A-4147-A177-3AD203B41FA5}">
                      <a16:colId xmlns:a16="http://schemas.microsoft.com/office/drawing/2014/main" val="3858033685"/>
                    </a:ext>
                  </a:extLst>
                </a:gridCol>
              </a:tblGrid>
              <a:tr h="520191">
                <a:tc>
                  <a:txBody>
                    <a:bodyPr/>
                    <a:lstStyle/>
                    <a:p>
                      <a:pPr algn="ctr">
                        <a:lnSpc>
                          <a:spcPct val="107000"/>
                        </a:lnSpc>
                        <a:spcAft>
                          <a:spcPts val="800"/>
                        </a:spcAft>
                      </a:pPr>
                      <a:r>
                        <a:rPr lang="en-IN" sz="2400" b="1" u="none" dirty="0">
                          <a:effectLst/>
                          <a:latin typeface="Cambria" panose="02040503050406030204" pitchFamily="18" charset="0"/>
                        </a:rPr>
                        <a:t>IS No.</a:t>
                      </a:r>
                    </a:p>
                  </a:txBody>
                  <a:tcPr marL="12700" marR="12700" marT="12700" marB="12700"/>
                </a:tc>
                <a:tc>
                  <a:txBody>
                    <a:bodyPr/>
                    <a:lstStyle/>
                    <a:p>
                      <a:pPr algn="ctr">
                        <a:lnSpc>
                          <a:spcPct val="107000"/>
                        </a:lnSpc>
                        <a:spcAft>
                          <a:spcPts val="800"/>
                        </a:spcAft>
                      </a:pPr>
                      <a:r>
                        <a:rPr lang="en-IN" sz="2400" b="1" u="none" dirty="0">
                          <a:effectLst/>
                          <a:latin typeface="Cambria" panose="02040503050406030204" pitchFamily="18" charset="0"/>
                        </a:rPr>
                        <a:t>Title</a:t>
                      </a:r>
                      <a:endParaRPr lang="en-IN" sz="2400" b="1"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tc>
                <a:extLst>
                  <a:ext uri="{0D108BD9-81ED-4DB2-BD59-A6C34878D82A}">
                    <a16:rowId xmlns:a16="http://schemas.microsoft.com/office/drawing/2014/main" val="1735759537"/>
                  </a:ext>
                </a:extLst>
              </a:tr>
              <a:tr h="779804">
                <a:tc>
                  <a:txBody>
                    <a:bodyPr/>
                    <a:lstStyle/>
                    <a:p>
                      <a:pPr algn="ctr">
                        <a:lnSpc>
                          <a:spcPct val="115000"/>
                        </a:lnSpc>
                        <a:spcAft>
                          <a:spcPts val="800"/>
                        </a:spcAft>
                      </a:pPr>
                      <a:r>
                        <a:rPr lang="en-IN" sz="2200" b="0" u="none" dirty="0">
                          <a:effectLst/>
                          <a:latin typeface="Cambria" panose="02040503050406030204" pitchFamily="18" charset="0"/>
                          <a:hlinkClick r:id="rId3"/>
                        </a:rPr>
                        <a:t>IS 7191: 2001/                               ISO 5524:1991</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200" b="0" u="none" dirty="0">
                          <a:effectLst/>
                          <a:latin typeface="Cambria" panose="02040503050406030204" pitchFamily="18" charset="0"/>
                        </a:rPr>
                        <a:t>Tomatoes - Guide to cold storage and refrigerated transport</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39136734"/>
                  </a:ext>
                </a:extLst>
              </a:tr>
              <a:tr h="802988">
                <a:tc>
                  <a:txBody>
                    <a:bodyPr/>
                    <a:lstStyle/>
                    <a:p>
                      <a:pPr algn="ctr">
                        <a:lnSpc>
                          <a:spcPct val="115000"/>
                        </a:lnSpc>
                        <a:spcAft>
                          <a:spcPts val="800"/>
                        </a:spcAft>
                      </a:pPr>
                      <a:r>
                        <a:rPr lang="en-IN" sz="2200" b="0" u="none" dirty="0">
                          <a:effectLst/>
                          <a:latin typeface="Cambria" panose="02040503050406030204" pitchFamily="18" charset="0"/>
                          <a:hlinkClick r:id="rId4"/>
                        </a:rPr>
                        <a:t>IS 6028:2002/                                ISO 931:1980</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marL="609607" marR="0" lvl="1" indent="0" algn="just" defTabSz="1219216" rtl="0" eaLnBrk="1" fontAlgn="auto" latinLnBrk="1" hangingPunct="1">
                        <a:lnSpc>
                          <a:spcPct val="115000"/>
                        </a:lnSpc>
                        <a:spcBef>
                          <a:spcPts val="0"/>
                        </a:spcBef>
                        <a:spcAft>
                          <a:spcPts val="800"/>
                        </a:spcAft>
                        <a:buClrTx/>
                        <a:buSzTx/>
                        <a:buFontTx/>
                        <a:buNone/>
                        <a:tabLst/>
                        <a:defRPr/>
                      </a:pPr>
                      <a:r>
                        <a:rPr lang="en-IN" sz="2200" b="0" u="none" dirty="0">
                          <a:effectLst/>
                          <a:latin typeface="Cambria" panose="02040503050406030204" pitchFamily="18" charset="0"/>
                        </a:rPr>
                        <a:t>Green bananas - Guide to storage and transport</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22352082"/>
                  </a:ext>
                </a:extLst>
              </a:tr>
              <a:tr h="931201">
                <a:tc>
                  <a:txBody>
                    <a:bodyPr/>
                    <a:lstStyle/>
                    <a:p>
                      <a:pPr algn="ctr">
                        <a:lnSpc>
                          <a:spcPct val="115000"/>
                        </a:lnSpc>
                        <a:spcAft>
                          <a:spcPts val="800"/>
                        </a:spcAft>
                      </a:pPr>
                      <a:r>
                        <a:rPr lang="en-IN" sz="2200" b="0" u="none" dirty="0">
                          <a:effectLst/>
                          <a:latin typeface="Cambria" panose="02040503050406030204" pitchFamily="18" charset="0"/>
                          <a:hlinkClick r:id="rId5"/>
                        </a:rPr>
                        <a:t>IS 15691: 2006</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R w="12700" cap="flat" cmpd="sng" algn="ctr">
                      <a:solidFill>
                        <a:schemeClr val="accent5"/>
                      </a:solidFill>
                      <a:prstDash val="solid"/>
                      <a:round/>
                      <a:headEnd type="none" w="med" len="med"/>
                      <a:tailEnd type="none" w="med" len="med"/>
                    </a:lnR>
                  </a:tcPr>
                </a:tc>
                <a:tc>
                  <a:txBody>
                    <a:bodyPr/>
                    <a:lstStyle/>
                    <a:p>
                      <a:pPr lvl="1" algn="just">
                        <a:lnSpc>
                          <a:spcPct val="115000"/>
                        </a:lnSpc>
                        <a:spcAft>
                          <a:spcPts val="800"/>
                        </a:spcAft>
                      </a:pPr>
                      <a:r>
                        <a:rPr lang="en-IN" sz="2200" b="0" u="none" dirty="0">
                          <a:effectLst/>
                          <a:latin typeface="Cambria" panose="02040503050406030204" pitchFamily="18" charset="0"/>
                        </a:rPr>
                        <a:t>Guidelines for storage and transportation of bamboo shoot</a:t>
                      </a:r>
                      <a:endParaRPr lang="en-IN" sz="2200" b="0" u="none" dirty="0">
                        <a:effectLst/>
                        <a:latin typeface="Cambria" panose="02040503050406030204" pitchFamily="18" charset="0"/>
                        <a:ea typeface="Calibri" panose="020F0502020204030204" pitchFamily="34" charset="0"/>
                        <a:cs typeface="Mangal" panose="02040503050203030202" pitchFamily="18" charset="0"/>
                      </a:endParaRPr>
                    </a:p>
                  </a:txBody>
                  <a:tcPr marL="12700" marR="12700" marT="12700" marB="1270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41407844"/>
                  </a:ext>
                </a:extLst>
              </a:tr>
            </a:tbl>
          </a:graphicData>
        </a:graphic>
      </p:graphicFrame>
    </p:spTree>
    <p:extLst>
      <p:ext uri="{BB962C8B-B14F-4D97-AF65-F5344CB8AC3E}">
        <p14:creationId xmlns:p14="http://schemas.microsoft.com/office/powerpoint/2010/main" val="416195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4874E2-F151-495D-9204-662160DB139E}"/>
              </a:ext>
            </a:extLst>
          </p:cNvPr>
          <p:cNvSpPr/>
          <p:nvPr/>
        </p:nvSpPr>
        <p:spPr>
          <a:xfrm>
            <a:off x="527381" y="1440280"/>
            <a:ext cx="2016000" cy="979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sp>
        <p:nvSpPr>
          <p:cNvPr id="14" name="Rectangle 13">
            <a:extLst>
              <a:ext uri="{FF2B5EF4-FFF2-40B4-BE49-F238E27FC236}">
                <a16:creationId xmlns:a16="http://schemas.microsoft.com/office/drawing/2014/main" id="{5FF0092C-0F36-497D-A2D6-2DD499A43766}"/>
              </a:ext>
            </a:extLst>
          </p:cNvPr>
          <p:cNvSpPr/>
          <p:nvPr/>
        </p:nvSpPr>
        <p:spPr>
          <a:xfrm>
            <a:off x="2831639" y="1444764"/>
            <a:ext cx="2016000" cy="979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sp>
        <p:nvSpPr>
          <p:cNvPr id="19" name="Rectangle 18">
            <a:extLst>
              <a:ext uri="{FF2B5EF4-FFF2-40B4-BE49-F238E27FC236}">
                <a16:creationId xmlns:a16="http://schemas.microsoft.com/office/drawing/2014/main" id="{93D92DBF-122D-41A5-A096-DF3C9D10EF45}"/>
              </a:ext>
            </a:extLst>
          </p:cNvPr>
          <p:cNvSpPr/>
          <p:nvPr/>
        </p:nvSpPr>
        <p:spPr>
          <a:xfrm>
            <a:off x="5231905" y="1449247"/>
            <a:ext cx="2016000" cy="97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dirty="0">
              <a:solidFill>
                <a:prstClr val="white"/>
              </a:solidFill>
              <a:latin typeface="Arial"/>
              <a:ea typeface="Arial Unicode MS"/>
            </a:endParaRPr>
          </a:p>
        </p:txBody>
      </p:sp>
      <p:sp>
        <p:nvSpPr>
          <p:cNvPr id="39" name="Rectangle 85">
            <a:extLst>
              <a:ext uri="{FF2B5EF4-FFF2-40B4-BE49-F238E27FC236}">
                <a16:creationId xmlns:a16="http://schemas.microsoft.com/office/drawing/2014/main" id="{A975FA70-7DD7-4103-9873-464546B3BA1C}"/>
              </a:ext>
            </a:extLst>
          </p:cNvPr>
          <p:cNvSpPr/>
          <p:nvPr/>
        </p:nvSpPr>
        <p:spPr>
          <a:xfrm>
            <a:off x="7536387" y="1459677"/>
            <a:ext cx="2016000" cy="979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sp>
        <p:nvSpPr>
          <p:cNvPr id="49" name="TextBox 48">
            <a:extLst>
              <a:ext uri="{FF2B5EF4-FFF2-40B4-BE49-F238E27FC236}">
                <a16:creationId xmlns:a16="http://schemas.microsoft.com/office/drawing/2014/main" id="{6A7EA8E7-714F-59A7-D40B-6B1A44587152}"/>
              </a:ext>
            </a:extLst>
          </p:cNvPr>
          <p:cNvSpPr txBox="1"/>
          <p:nvPr/>
        </p:nvSpPr>
        <p:spPr>
          <a:xfrm>
            <a:off x="902368" y="1718107"/>
            <a:ext cx="1641239" cy="420564"/>
          </a:xfrm>
          <a:prstGeom prst="rect">
            <a:avLst/>
          </a:prstGeom>
          <a:noFill/>
        </p:spPr>
        <p:txBody>
          <a:bodyPr wrap="square" rtlCol="0" anchor="ctr">
            <a:spAutoFit/>
          </a:bodyPr>
          <a:lstStyle/>
          <a:p>
            <a:pPr algn="r" defTabSz="1219158" latinLnBrk="1"/>
            <a:r>
              <a:rPr lang="en-US" altLang="ko-KR" sz="2133" b="1" dirty="0">
                <a:solidFill>
                  <a:prstClr val="white"/>
                </a:solidFill>
                <a:latin typeface="Cambria" panose="02040503050406030204" pitchFamily="18" charset="0"/>
                <a:ea typeface="Arial Unicode MS"/>
                <a:cs typeface="Arial" pitchFamily="34" charset="0"/>
              </a:rPr>
              <a:t>MOSSAMBI</a:t>
            </a:r>
            <a:endParaRPr lang="ko-KR" altLang="en-US" sz="2133" b="1" dirty="0">
              <a:solidFill>
                <a:prstClr val="white"/>
              </a:solidFill>
              <a:latin typeface="Cambria" panose="02040503050406030204" pitchFamily="18" charset="0"/>
              <a:ea typeface="Arial Unicode MS"/>
              <a:cs typeface="Arial" pitchFamily="34" charset="0"/>
            </a:endParaRPr>
          </a:p>
        </p:txBody>
      </p:sp>
      <p:sp>
        <p:nvSpPr>
          <p:cNvPr id="51" name="TextBox 50">
            <a:extLst>
              <a:ext uri="{FF2B5EF4-FFF2-40B4-BE49-F238E27FC236}">
                <a16:creationId xmlns:a16="http://schemas.microsoft.com/office/drawing/2014/main" id="{FEB1806C-D317-7EE9-6E12-911D338DA7AA}"/>
              </a:ext>
            </a:extLst>
          </p:cNvPr>
          <p:cNvSpPr txBox="1"/>
          <p:nvPr/>
        </p:nvSpPr>
        <p:spPr>
          <a:xfrm>
            <a:off x="3020675" y="1707388"/>
            <a:ext cx="1813676" cy="420564"/>
          </a:xfrm>
          <a:prstGeom prst="rect">
            <a:avLst/>
          </a:prstGeom>
          <a:noFill/>
        </p:spPr>
        <p:txBody>
          <a:bodyPr wrap="square" rtlCol="0" anchor="ctr">
            <a:spAutoFit/>
          </a:bodyPr>
          <a:lstStyle/>
          <a:p>
            <a:pPr algn="r" defTabSz="1219158" latinLnBrk="1"/>
            <a:r>
              <a:rPr lang="en-US" altLang="ko-KR" sz="2133" b="1" dirty="0">
                <a:solidFill>
                  <a:prstClr val="white"/>
                </a:solidFill>
                <a:latin typeface="Cambria" panose="02040503050406030204" pitchFamily="18" charset="0"/>
                <a:ea typeface="Arial Unicode MS"/>
                <a:cs typeface="Arial" pitchFamily="34" charset="0"/>
              </a:rPr>
              <a:t>MANDARINS</a:t>
            </a:r>
            <a:endParaRPr lang="ko-KR" altLang="en-US" sz="2133" b="1" dirty="0">
              <a:solidFill>
                <a:prstClr val="white"/>
              </a:solidFill>
              <a:latin typeface="Cambria" panose="02040503050406030204" pitchFamily="18" charset="0"/>
              <a:ea typeface="Arial Unicode MS"/>
              <a:cs typeface="Arial" pitchFamily="34" charset="0"/>
            </a:endParaRPr>
          </a:p>
        </p:txBody>
      </p:sp>
      <p:sp>
        <p:nvSpPr>
          <p:cNvPr id="53" name="TextBox 52">
            <a:extLst>
              <a:ext uri="{FF2B5EF4-FFF2-40B4-BE49-F238E27FC236}">
                <a16:creationId xmlns:a16="http://schemas.microsoft.com/office/drawing/2014/main" id="{39A562D1-8BC0-645C-9267-912C0BC8E999}"/>
              </a:ext>
            </a:extLst>
          </p:cNvPr>
          <p:cNvSpPr txBox="1"/>
          <p:nvPr/>
        </p:nvSpPr>
        <p:spPr>
          <a:xfrm>
            <a:off x="5231905" y="1730411"/>
            <a:ext cx="2016229" cy="420564"/>
          </a:xfrm>
          <a:prstGeom prst="rect">
            <a:avLst/>
          </a:prstGeom>
          <a:noFill/>
        </p:spPr>
        <p:txBody>
          <a:bodyPr wrap="square" rtlCol="0" anchor="ctr">
            <a:spAutoFit/>
          </a:bodyPr>
          <a:lstStyle/>
          <a:p>
            <a:pPr algn="r" defTabSz="1219158" latinLnBrk="1"/>
            <a:r>
              <a:rPr lang="en-US" altLang="ko-KR" sz="2133" b="1" dirty="0">
                <a:solidFill>
                  <a:prstClr val="white"/>
                </a:solidFill>
                <a:latin typeface="Cambria" panose="02040503050406030204" pitchFamily="18" charset="0"/>
                <a:ea typeface="Arial Unicode MS"/>
                <a:cs typeface="Arial" pitchFamily="34" charset="0"/>
              </a:rPr>
              <a:t>GRAPEFRUITS</a:t>
            </a:r>
            <a:endParaRPr lang="ko-KR" altLang="en-US" sz="2133" b="1" dirty="0">
              <a:solidFill>
                <a:prstClr val="white"/>
              </a:solidFill>
              <a:latin typeface="Cambria" panose="02040503050406030204" pitchFamily="18" charset="0"/>
              <a:ea typeface="Arial Unicode MS"/>
              <a:cs typeface="Arial" pitchFamily="34" charset="0"/>
            </a:endParaRPr>
          </a:p>
        </p:txBody>
      </p:sp>
      <p:sp>
        <p:nvSpPr>
          <p:cNvPr id="54" name="TextBox 53">
            <a:extLst>
              <a:ext uri="{FF2B5EF4-FFF2-40B4-BE49-F238E27FC236}">
                <a16:creationId xmlns:a16="http://schemas.microsoft.com/office/drawing/2014/main" id="{2B6B8448-21E5-2B98-C193-37D204AB6983}"/>
              </a:ext>
            </a:extLst>
          </p:cNvPr>
          <p:cNvSpPr txBox="1"/>
          <p:nvPr/>
        </p:nvSpPr>
        <p:spPr>
          <a:xfrm>
            <a:off x="10920229" y="2110126"/>
            <a:ext cx="184731" cy="461793"/>
          </a:xfrm>
          <a:prstGeom prst="rect">
            <a:avLst/>
          </a:prstGeom>
          <a:noFill/>
        </p:spPr>
        <p:txBody>
          <a:bodyPr wrap="none" rtlCol="0">
            <a:spAutoFit/>
          </a:bodyPr>
          <a:lstStyle/>
          <a:p>
            <a:pPr defTabSz="1219158" latinLnBrk="1"/>
            <a:endParaRPr lang="en-US" sz="2401" dirty="0">
              <a:solidFill>
                <a:prstClr val="black"/>
              </a:solidFill>
              <a:latin typeface="Arial"/>
              <a:ea typeface="Arial Unicode MS"/>
            </a:endParaRPr>
          </a:p>
        </p:txBody>
      </p:sp>
      <p:sp>
        <p:nvSpPr>
          <p:cNvPr id="55" name="Rectangle 85">
            <a:extLst>
              <a:ext uri="{FF2B5EF4-FFF2-40B4-BE49-F238E27FC236}">
                <a16:creationId xmlns:a16="http://schemas.microsoft.com/office/drawing/2014/main" id="{8B357A4A-28E1-41B8-E284-E86965BDDCC1}"/>
              </a:ext>
            </a:extLst>
          </p:cNvPr>
          <p:cNvSpPr/>
          <p:nvPr/>
        </p:nvSpPr>
        <p:spPr>
          <a:xfrm>
            <a:off x="9840643" y="1459677"/>
            <a:ext cx="2016000" cy="9790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8" latinLnBrk="1"/>
            <a:endParaRPr lang="ko-KR" altLang="en-US" sz="2701">
              <a:solidFill>
                <a:prstClr val="white"/>
              </a:solidFill>
              <a:latin typeface="Arial"/>
              <a:ea typeface="Arial Unicode MS"/>
            </a:endParaRPr>
          </a:p>
        </p:txBody>
      </p:sp>
      <p:sp>
        <p:nvSpPr>
          <p:cNvPr id="59" name="TextBox 58">
            <a:extLst>
              <a:ext uri="{FF2B5EF4-FFF2-40B4-BE49-F238E27FC236}">
                <a16:creationId xmlns:a16="http://schemas.microsoft.com/office/drawing/2014/main" id="{E0BF67FF-0E4A-E57D-EFE2-E3F01CAFFC79}"/>
              </a:ext>
            </a:extLst>
          </p:cNvPr>
          <p:cNvSpPr txBox="1"/>
          <p:nvPr/>
        </p:nvSpPr>
        <p:spPr>
          <a:xfrm>
            <a:off x="8165741" y="1531656"/>
            <a:ext cx="1386649" cy="748795"/>
          </a:xfrm>
          <a:prstGeom prst="rect">
            <a:avLst/>
          </a:prstGeom>
          <a:noFill/>
        </p:spPr>
        <p:txBody>
          <a:bodyPr wrap="square" rtlCol="0" anchor="ctr">
            <a:spAutoFit/>
          </a:bodyPr>
          <a:lstStyle/>
          <a:p>
            <a:pPr algn="r" defTabSz="1219158" latinLnBrk="1"/>
            <a:r>
              <a:rPr lang="en-US" altLang="ko-KR" sz="2133" b="1" dirty="0">
                <a:solidFill>
                  <a:prstClr val="white"/>
                </a:solidFill>
                <a:latin typeface="Cambria" panose="02040503050406030204" pitchFamily="18" charset="0"/>
                <a:ea typeface="Arial Unicode MS"/>
                <a:cs typeface="Arial" pitchFamily="34" charset="0"/>
              </a:rPr>
              <a:t>GREEN BANANAS </a:t>
            </a:r>
            <a:endParaRPr lang="ko-KR" altLang="en-US" sz="2133" b="1" dirty="0">
              <a:solidFill>
                <a:prstClr val="white"/>
              </a:solidFill>
              <a:latin typeface="Cambria" panose="02040503050406030204" pitchFamily="18" charset="0"/>
              <a:ea typeface="Arial Unicode MS"/>
              <a:cs typeface="Arial" pitchFamily="34" charset="0"/>
            </a:endParaRPr>
          </a:p>
        </p:txBody>
      </p:sp>
      <p:sp>
        <p:nvSpPr>
          <p:cNvPr id="60" name="TextBox 59">
            <a:extLst>
              <a:ext uri="{FF2B5EF4-FFF2-40B4-BE49-F238E27FC236}">
                <a16:creationId xmlns:a16="http://schemas.microsoft.com/office/drawing/2014/main" id="{70396767-2427-3849-109E-2F1FCDA3C8E5}"/>
              </a:ext>
            </a:extLst>
          </p:cNvPr>
          <p:cNvSpPr txBox="1"/>
          <p:nvPr/>
        </p:nvSpPr>
        <p:spPr>
          <a:xfrm>
            <a:off x="10469997" y="1559532"/>
            <a:ext cx="1386649" cy="748795"/>
          </a:xfrm>
          <a:prstGeom prst="rect">
            <a:avLst/>
          </a:prstGeom>
          <a:noFill/>
        </p:spPr>
        <p:txBody>
          <a:bodyPr wrap="square" rtlCol="0" anchor="ctr">
            <a:spAutoFit/>
          </a:bodyPr>
          <a:lstStyle/>
          <a:p>
            <a:pPr algn="r" defTabSz="1219158" latinLnBrk="1"/>
            <a:r>
              <a:rPr lang="en-US" altLang="ko-KR" sz="2133" b="1" dirty="0">
                <a:solidFill>
                  <a:prstClr val="white"/>
                </a:solidFill>
                <a:latin typeface="Cambria" panose="02040503050406030204" pitchFamily="18" charset="0"/>
                <a:ea typeface="Arial Unicode MS"/>
                <a:cs typeface="Arial" pitchFamily="34" charset="0"/>
              </a:rPr>
              <a:t>TABLE GRAPES</a:t>
            </a:r>
            <a:endParaRPr lang="ko-KR" altLang="en-US" sz="2133" b="1" dirty="0">
              <a:solidFill>
                <a:prstClr val="white"/>
              </a:solidFill>
              <a:latin typeface="Cambria" panose="02040503050406030204" pitchFamily="18" charset="0"/>
              <a:ea typeface="Arial Unicode MS"/>
              <a:cs typeface="Arial" pitchFamily="34" charset="0"/>
            </a:endParaRPr>
          </a:p>
        </p:txBody>
      </p:sp>
      <p:sp>
        <p:nvSpPr>
          <p:cNvPr id="64" name="TextBox 63">
            <a:extLst>
              <a:ext uri="{FF2B5EF4-FFF2-40B4-BE49-F238E27FC236}">
                <a16:creationId xmlns:a16="http://schemas.microsoft.com/office/drawing/2014/main" id="{C654D84C-97C7-B61F-60B9-DF61FEABBD9A}"/>
              </a:ext>
            </a:extLst>
          </p:cNvPr>
          <p:cNvSpPr txBox="1"/>
          <p:nvPr/>
        </p:nvSpPr>
        <p:spPr>
          <a:xfrm>
            <a:off x="489696" y="2573494"/>
            <a:ext cx="2145104" cy="4247317"/>
          </a:xfrm>
          <a:prstGeom prst="rect">
            <a:avLst/>
          </a:prstGeom>
          <a:noFill/>
        </p:spPr>
        <p:txBody>
          <a:bodyPr wrap="square" rtlCol="0">
            <a:spAutoFit/>
          </a:bodyPr>
          <a:lstStyle/>
          <a:p>
            <a:pPr algn="ctr" defTabSz="1219158" latinLnBrk="1"/>
            <a:r>
              <a:rPr lang="en-US" b="1" u="sng" dirty="0">
                <a:solidFill>
                  <a:prstClr val="black"/>
                </a:solidFill>
                <a:latin typeface="Cambria" panose="02040503050406030204" pitchFamily="18" charset="0"/>
                <a:ea typeface="Cambria" panose="02040503050406030204" pitchFamily="18" charset="0"/>
              </a:rPr>
              <a:t>Short Term</a:t>
            </a: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15 to 18</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3 Weeks</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a:p>
            <a:pPr algn="ctr" defTabSz="1219158" latinLnBrk="1"/>
            <a:r>
              <a:rPr lang="en-US" b="1" u="sng" dirty="0">
                <a:solidFill>
                  <a:prstClr val="black"/>
                </a:solidFill>
                <a:latin typeface="Cambria" panose="02040503050406030204" pitchFamily="18" charset="0"/>
                <a:ea typeface="Cambria" panose="02040503050406030204" pitchFamily="18" charset="0"/>
              </a:rPr>
              <a:t>Long Term</a:t>
            </a: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15 to 18</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to 16 Weeks</a:t>
            </a:r>
          </a:p>
        </p:txBody>
      </p:sp>
      <p:sp>
        <p:nvSpPr>
          <p:cNvPr id="66" name="TextBox 65">
            <a:extLst>
              <a:ext uri="{FF2B5EF4-FFF2-40B4-BE49-F238E27FC236}">
                <a16:creationId xmlns:a16="http://schemas.microsoft.com/office/drawing/2014/main" id="{AE4B618F-86DB-E3A2-E50F-CFC012902335}"/>
              </a:ext>
            </a:extLst>
          </p:cNvPr>
          <p:cNvSpPr txBox="1"/>
          <p:nvPr/>
        </p:nvSpPr>
        <p:spPr>
          <a:xfrm>
            <a:off x="9873707" y="2681930"/>
            <a:ext cx="1886700" cy="2718180"/>
          </a:xfrm>
          <a:prstGeom prst="rect">
            <a:avLst/>
          </a:prstGeom>
          <a:noFill/>
        </p:spPr>
        <p:txBody>
          <a:bodyPr wrap="square" rtlCol="0">
            <a:spAutoFit/>
          </a:bodyPr>
          <a:lstStyle/>
          <a:p>
            <a:pPr algn="ctr" defTabSz="1219158" latinLnBrk="1"/>
            <a:r>
              <a:rPr lang="en-US" sz="2133" dirty="0">
                <a:solidFill>
                  <a:prstClr val="black"/>
                </a:solidFill>
                <a:latin typeface="Cambria" panose="02040503050406030204" pitchFamily="18" charset="0"/>
                <a:ea typeface="Cambria" panose="02040503050406030204" pitchFamily="18" charset="0"/>
              </a:rPr>
              <a:t>Storage </a:t>
            </a:r>
          </a:p>
          <a:p>
            <a:pPr algn="ctr" defTabSz="1219158" latinLnBrk="1"/>
            <a:r>
              <a:rPr lang="en-US" sz="2133" dirty="0">
                <a:solidFill>
                  <a:prstClr val="black"/>
                </a:solidFill>
                <a:latin typeface="Cambria" panose="02040503050406030204" pitchFamily="18" charset="0"/>
                <a:ea typeface="Cambria" panose="02040503050406030204" pitchFamily="18" charset="0"/>
              </a:rPr>
              <a:t>Temperature:</a:t>
            </a:r>
          </a:p>
          <a:p>
            <a:pPr algn="ctr" defTabSz="1219158" latinLnBrk="1"/>
            <a:r>
              <a:rPr lang="en-US" sz="2133" dirty="0">
                <a:solidFill>
                  <a:srgbClr val="7030A0"/>
                </a:solidFill>
                <a:latin typeface="Cambria" panose="02040503050406030204" pitchFamily="18" charset="0"/>
                <a:ea typeface="Cambria" panose="02040503050406030204" pitchFamily="18" charset="0"/>
              </a:rPr>
              <a:t>0 to 1</a:t>
            </a:r>
            <a:r>
              <a:rPr lang="en-US" sz="2133" baseline="30000" dirty="0">
                <a:solidFill>
                  <a:srgbClr val="7030A0"/>
                </a:solidFill>
                <a:latin typeface="Cambria" panose="02040503050406030204" pitchFamily="18" charset="0"/>
                <a:ea typeface="Cambria" panose="02040503050406030204" pitchFamily="18" charset="0"/>
              </a:rPr>
              <a:t>o</a:t>
            </a:r>
            <a:r>
              <a:rPr lang="en-US" sz="2133" dirty="0">
                <a:solidFill>
                  <a:srgbClr val="7030A0"/>
                </a:solidFill>
                <a:latin typeface="Cambria" panose="02040503050406030204" pitchFamily="18" charset="0"/>
                <a:ea typeface="Cambria" panose="02040503050406030204" pitchFamily="18" charset="0"/>
              </a:rPr>
              <a:t> C</a:t>
            </a:r>
          </a:p>
          <a:p>
            <a:pPr algn="ctr" defTabSz="1219158" latinLnBrk="1"/>
            <a:r>
              <a:rPr lang="en-US" sz="2133" dirty="0">
                <a:solidFill>
                  <a:prstClr val="black"/>
                </a:solidFill>
                <a:latin typeface="Cambria" panose="02040503050406030204" pitchFamily="18" charset="0"/>
                <a:ea typeface="Cambria" panose="02040503050406030204" pitchFamily="18" charset="0"/>
              </a:rPr>
              <a:t> </a:t>
            </a:r>
          </a:p>
          <a:p>
            <a:pPr algn="ctr" defTabSz="1219158" latinLnBrk="1"/>
            <a:r>
              <a:rPr lang="en-US" sz="2133"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sz="2133" dirty="0">
                <a:solidFill>
                  <a:srgbClr val="7030A0"/>
                </a:solidFill>
                <a:latin typeface="Cambria" panose="02040503050406030204" pitchFamily="18" charset="0"/>
                <a:ea typeface="Cambria" panose="02040503050406030204" pitchFamily="18" charset="0"/>
                <a:cs typeface="Times New Roman" panose="02020603050405020304" pitchFamily="18" charset="0"/>
              </a:rPr>
              <a:t>Less than 1       Week</a:t>
            </a:r>
          </a:p>
          <a:p>
            <a:pPr algn="ctr" defTabSz="1219158" latinLnBrk="1"/>
            <a:endParaRPr lang="en-IN" sz="2133"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FE790645-9A62-F6FE-542F-48ABA63D8935}"/>
              </a:ext>
            </a:extLst>
          </p:cNvPr>
          <p:cNvSpPr txBox="1"/>
          <p:nvPr/>
        </p:nvSpPr>
        <p:spPr>
          <a:xfrm>
            <a:off x="7516631" y="2620007"/>
            <a:ext cx="1886700" cy="2718180"/>
          </a:xfrm>
          <a:prstGeom prst="rect">
            <a:avLst/>
          </a:prstGeom>
          <a:noFill/>
        </p:spPr>
        <p:txBody>
          <a:bodyPr wrap="square" rtlCol="0">
            <a:spAutoFit/>
          </a:bodyPr>
          <a:lstStyle/>
          <a:p>
            <a:pPr algn="ctr" defTabSz="1219158" latinLnBrk="1"/>
            <a:r>
              <a:rPr lang="en-US" sz="2133" dirty="0">
                <a:solidFill>
                  <a:prstClr val="black"/>
                </a:solidFill>
                <a:latin typeface="Cambria" panose="02040503050406030204" pitchFamily="18" charset="0"/>
                <a:ea typeface="Cambria" panose="02040503050406030204" pitchFamily="18" charset="0"/>
              </a:rPr>
              <a:t>Storage </a:t>
            </a:r>
          </a:p>
          <a:p>
            <a:pPr algn="ctr" defTabSz="1219158" latinLnBrk="1"/>
            <a:r>
              <a:rPr lang="en-US" sz="2133" dirty="0">
                <a:solidFill>
                  <a:prstClr val="black"/>
                </a:solidFill>
                <a:latin typeface="Cambria" panose="02040503050406030204" pitchFamily="18" charset="0"/>
                <a:ea typeface="Cambria" panose="02040503050406030204" pitchFamily="18" charset="0"/>
              </a:rPr>
              <a:t>Temperature:</a:t>
            </a:r>
          </a:p>
          <a:p>
            <a:pPr algn="ctr" defTabSz="1219158" latinLnBrk="1"/>
            <a:r>
              <a:rPr lang="en-US" sz="2133" dirty="0">
                <a:solidFill>
                  <a:srgbClr val="7030A0"/>
                </a:solidFill>
                <a:latin typeface="Cambria" panose="02040503050406030204" pitchFamily="18" charset="0"/>
                <a:ea typeface="Cambria" panose="02040503050406030204" pitchFamily="18" charset="0"/>
              </a:rPr>
              <a:t>25 to 30</a:t>
            </a:r>
            <a:r>
              <a:rPr lang="en-US" sz="2133" baseline="30000" dirty="0">
                <a:solidFill>
                  <a:srgbClr val="7030A0"/>
                </a:solidFill>
                <a:latin typeface="Cambria" panose="02040503050406030204" pitchFamily="18" charset="0"/>
                <a:ea typeface="Cambria" panose="02040503050406030204" pitchFamily="18" charset="0"/>
              </a:rPr>
              <a:t>o</a:t>
            </a:r>
            <a:r>
              <a:rPr lang="en-US" sz="2133" dirty="0">
                <a:solidFill>
                  <a:srgbClr val="7030A0"/>
                </a:solidFill>
                <a:latin typeface="Cambria" panose="02040503050406030204" pitchFamily="18" charset="0"/>
                <a:ea typeface="Cambria" panose="02040503050406030204" pitchFamily="18" charset="0"/>
              </a:rPr>
              <a:t> C</a:t>
            </a:r>
          </a:p>
          <a:p>
            <a:pPr algn="ctr" defTabSz="1219158" latinLnBrk="1"/>
            <a:r>
              <a:rPr lang="en-US" sz="2133" dirty="0">
                <a:solidFill>
                  <a:prstClr val="black"/>
                </a:solidFill>
                <a:latin typeface="Cambria" panose="02040503050406030204" pitchFamily="18" charset="0"/>
                <a:ea typeface="Cambria" panose="02040503050406030204" pitchFamily="18" charset="0"/>
              </a:rPr>
              <a:t> </a:t>
            </a:r>
          </a:p>
          <a:p>
            <a:pPr algn="ctr" defTabSz="1219158" latinLnBrk="1"/>
            <a:r>
              <a:rPr lang="en-US" sz="2133"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sz="2133"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to 14 </a:t>
            </a:r>
          </a:p>
          <a:p>
            <a:pPr algn="ctr" defTabSz="1219158" latinLnBrk="1"/>
            <a:r>
              <a:rPr lang="en-US" sz="2133" dirty="0">
                <a:solidFill>
                  <a:srgbClr val="7030A0"/>
                </a:solidFill>
                <a:latin typeface="Cambria" panose="02040503050406030204" pitchFamily="18" charset="0"/>
                <a:ea typeface="Cambria" panose="02040503050406030204" pitchFamily="18" charset="0"/>
                <a:cs typeface="Times New Roman" panose="02020603050405020304" pitchFamily="18" charset="0"/>
              </a:rPr>
              <a:t>Weeks</a:t>
            </a:r>
          </a:p>
          <a:p>
            <a:pPr algn="ctr" defTabSz="1219158" latinLnBrk="1"/>
            <a:endParaRPr lang="en-IN" sz="2133"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 name="Title 1">
            <a:extLst>
              <a:ext uri="{FF2B5EF4-FFF2-40B4-BE49-F238E27FC236}">
                <a16:creationId xmlns:a16="http://schemas.microsoft.com/office/drawing/2014/main" id="{F5CA405A-79E2-513C-4FF8-052993B80062}"/>
              </a:ext>
            </a:extLst>
          </p:cNvPr>
          <p:cNvSpPr txBox="1">
            <a:spLocks/>
          </p:cNvSpPr>
          <p:nvPr/>
        </p:nvSpPr>
        <p:spPr>
          <a:xfrm>
            <a:off x="0" y="318642"/>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09585"/>
            <a:r>
              <a:rPr lang="en-US" sz="3201" b="1" dirty="0">
                <a:solidFill>
                  <a:prstClr val="white"/>
                </a:solidFill>
                <a:latin typeface="Cambria" panose="02040503050406030204" pitchFamily="18" charset="0"/>
                <a:ea typeface="Cambria" panose="02040503050406030204" pitchFamily="18" charset="0"/>
              </a:rPr>
              <a:t>RECOMMENDED STORAGE TEMPERATURE &amp; STORAGE LIFE </a:t>
            </a:r>
            <a:endParaRPr lang="en-IN" sz="3201" b="1"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65C84B73-E15F-E565-1FCF-04052CCD7AFF}"/>
              </a:ext>
            </a:extLst>
          </p:cNvPr>
          <p:cNvSpPr txBox="1"/>
          <p:nvPr/>
        </p:nvSpPr>
        <p:spPr>
          <a:xfrm>
            <a:off x="2759654" y="2607975"/>
            <a:ext cx="2145104" cy="4247317"/>
          </a:xfrm>
          <a:prstGeom prst="rect">
            <a:avLst/>
          </a:prstGeom>
          <a:noFill/>
        </p:spPr>
        <p:txBody>
          <a:bodyPr wrap="square" rtlCol="0">
            <a:spAutoFit/>
          </a:bodyPr>
          <a:lstStyle/>
          <a:p>
            <a:pPr algn="ctr" defTabSz="1219158" latinLnBrk="1"/>
            <a:r>
              <a:rPr lang="en-US" b="1" u="sng" dirty="0">
                <a:solidFill>
                  <a:prstClr val="black"/>
                </a:solidFill>
                <a:latin typeface="Cambria" panose="02040503050406030204" pitchFamily="18" charset="0"/>
                <a:ea typeface="Cambria" panose="02040503050406030204" pitchFamily="18" charset="0"/>
              </a:rPr>
              <a:t>Short Term</a:t>
            </a: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15 to 18</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3 Weeks</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a:p>
            <a:pPr algn="ctr" defTabSz="1219158" latinLnBrk="1"/>
            <a:r>
              <a:rPr lang="en-US" b="1" u="sng" dirty="0">
                <a:solidFill>
                  <a:prstClr val="black"/>
                </a:solidFill>
                <a:latin typeface="Cambria" panose="02040503050406030204" pitchFamily="18" charset="0"/>
                <a:ea typeface="Cambria" panose="02040503050406030204" pitchFamily="18" charset="0"/>
              </a:rPr>
              <a:t>Long Term</a:t>
            </a: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5 to 7</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3 to 6 Weeks</a:t>
            </a:r>
          </a:p>
        </p:txBody>
      </p:sp>
      <p:sp>
        <p:nvSpPr>
          <p:cNvPr id="3" name="TextBox 2">
            <a:extLst>
              <a:ext uri="{FF2B5EF4-FFF2-40B4-BE49-F238E27FC236}">
                <a16:creationId xmlns:a16="http://schemas.microsoft.com/office/drawing/2014/main" id="{F5B38316-A1D8-645B-F715-20D612FCD3D8}"/>
              </a:ext>
            </a:extLst>
          </p:cNvPr>
          <p:cNvSpPr txBox="1"/>
          <p:nvPr/>
        </p:nvSpPr>
        <p:spPr>
          <a:xfrm>
            <a:off x="5114833" y="2586619"/>
            <a:ext cx="2308652" cy="4247317"/>
          </a:xfrm>
          <a:prstGeom prst="rect">
            <a:avLst/>
          </a:prstGeom>
          <a:noFill/>
        </p:spPr>
        <p:txBody>
          <a:bodyPr wrap="square" rtlCol="0">
            <a:spAutoFit/>
          </a:bodyPr>
          <a:lstStyle/>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b="1" u="sng" dirty="0">
                <a:solidFill>
                  <a:prstClr val="black"/>
                </a:solidFill>
                <a:latin typeface="Cambria" panose="02040503050406030204" pitchFamily="18" charset="0"/>
                <a:ea typeface="Cambria" panose="02040503050406030204" pitchFamily="18" charset="0"/>
              </a:rPr>
              <a:t>Long Term</a:t>
            </a: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5 to 7</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Weeks</a:t>
            </a:r>
          </a:p>
          <a:p>
            <a:pPr algn="ctr" defTabSz="1219158" latinLnBrk="1"/>
            <a:endPar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algn="ctr" defTabSz="1219158" latinLnBrk="1"/>
            <a:r>
              <a:rPr lang="en-US" dirty="0">
                <a:solidFill>
                  <a:prstClr val="black"/>
                </a:solidFill>
                <a:latin typeface="Cambria" panose="02040503050406030204" pitchFamily="18" charset="0"/>
                <a:ea typeface="Cambria" panose="02040503050406030204" pitchFamily="18" charset="0"/>
              </a:rPr>
              <a:t>Storage </a:t>
            </a:r>
          </a:p>
          <a:p>
            <a:pPr algn="ctr" defTabSz="1219158" latinLnBrk="1"/>
            <a:r>
              <a:rPr lang="en-US" dirty="0">
                <a:solidFill>
                  <a:prstClr val="black"/>
                </a:solidFill>
                <a:latin typeface="Cambria" panose="02040503050406030204" pitchFamily="18" charset="0"/>
                <a:ea typeface="Cambria" panose="02040503050406030204" pitchFamily="18" charset="0"/>
              </a:rPr>
              <a:t>Temperature:</a:t>
            </a:r>
          </a:p>
          <a:p>
            <a:pPr algn="ctr" defTabSz="1219158" latinLnBrk="1"/>
            <a:r>
              <a:rPr lang="en-US" dirty="0">
                <a:solidFill>
                  <a:srgbClr val="7030A0"/>
                </a:solidFill>
                <a:latin typeface="Cambria" panose="02040503050406030204" pitchFamily="18" charset="0"/>
                <a:ea typeface="Cambria" panose="02040503050406030204" pitchFamily="18" charset="0"/>
              </a:rPr>
              <a:t>10 to 15</a:t>
            </a:r>
          </a:p>
          <a:p>
            <a:pPr algn="ctr" defTabSz="1219158" latinLnBrk="1"/>
            <a:r>
              <a:rPr lang="en-US" dirty="0">
                <a:solidFill>
                  <a:prstClr val="black"/>
                </a:solidFill>
                <a:latin typeface="Cambria" panose="02040503050406030204" pitchFamily="18" charset="0"/>
                <a:ea typeface="Cambria" panose="02040503050406030204" pitchFamily="18" charset="0"/>
              </a:rPr>
              <a:t> </a:t>
            </a:r>
          </a:p>
          <a:p>
            <a:pPr algn="ctr" defTabSz="1219158" latinLnBrk="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1219158" latinLnBrk="1"/>
            <a:r>
              <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rPr>
              <a:t>4 to 12 Weeks</a:t>
            </a:r>
          </a:p>
          <a:p>
            <a:pPr algn="ctr" defTabSz="1219158" latinLnBrk="1"/>
            <a:endParaRPr lang="en-US"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1563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1700808"/>
            <a:ext cx="11214949" cy="3454022"/>
          </a:xfrm>
          <a:prstGeom prst="rect">
            <a:avLst/>
          </a:prstGeom>
          <a:noFill/>
        </p:spPr>
        <p:txBody>
          <a:bodyPr wrap="square">
            <a:spAutoFit/>
          </a:bodyPr>
          <a:lstStyle/>
          <a:p>
            <a:pPr marL="380990" indent="-38099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 (</a:t>
            </a:r>
            <a:r>
              <a:rPr lang="en-IN" sz="2400" i="1" dirty="0">
                <a:solidFill>
                  <a:prstClr val="black"/>
                </a:solidFill>
                <a:latin typeface="Cambria" panose="02040503050406030204" pitchFamily="18" charset="0"/>
                <a:ea typeface="Arial" panose="020B0604020202020204" pitchFamily="34" charset="0"/>
                <a:cs typeface="Times New Roman" panose="02020603050405020304" pitchFamily="18" charset="0"/>
              </a:rPr>
              <a:t>Mangifera indica</a:t>
            </a: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 L.) is the native of Indo-Burma region and innumerable varieties of mangoes are cultivated. It is a seasonal crop and is highly perishable. </a:t>
            </a:r>
          </a:p>
          <a:p>
            <a:pPr marL="380990" indent="-380990" algn="just" defTabSz="1219158" hangingPunct="0">
              <a:lnSpc>
                <a:spcPct val="115000"/>
              </a:lnSpc>
              <a:buFont typeface="Wingdings" pitchFamily="2" charset="2"/>
              <a:buChar char="§"/>
            </a:pPr>
            <a:endPar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Fruits picked at proper stage of maturity can be kept in fresh state for a few days only, under normal conditions. </a:t>
            </a:r>
          </a:p>
          <a:p>
            <a:pPr marL="380990" indent="-380990" algn="just" defTabSz="1219158" hangingPunct="0">
              <a:lnSpc>
                <a:spcPct val="115000"/>
              </a:lnSpc>
              <a:buFont typeface="Wingdings" pitchFamily="2" charset="2"/>
              <a:buChar char="§"/>
            </a:pPr>
            <a:endPar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Therefore, fruits should be preserved under proper conditions so as to prolong their life for fresh consumption and processing. </a:t>
            </a:r>
            <a:endParaRPr lang="en-IN" sz="2133"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163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1700808"/>
            <a:ext cx="11214949" cy="4589974"/>
          </a:xfrm>
          <a:prstGeom prst="rect">
            <a:avLst/>
          </a:prstGeom>
          <a:noFill/>
        </p:spPr>
        <p:txBody>
          <a:bodyPr wrap="square">
            <a:spAutoFit/>
          </a:bodyPr>
          <a:lstStyle/>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Maturity </a:t>
            </a:r>
          </a:p>
          <a:p>
            <a:pPr algn="just" defTabSz="1219158" hangingPunct="0">
              <a:lnSpc>
                <a:spcPct val="115000"/>
              </a:lnSpc>
            </a:pPr>
            <a:endPar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42900" indent="-34290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Maximum fruit quality is attained when the fruits are harvested at optimum stage of maturity as immature fruits develop into inferior quality after ripening. </a:t>
            </a:r>
          </a:p>
          <a:p>
            <a:pPr marL="342900" indent="-34290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42900" indent="-34290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harvested at mature green stage, which can be judged by fully developed cheeks with outgrown shoulders and prominent pit at the stalk end; Change in skin colour from dark-green to light-green; Visibility of lenticels; spurt of sap exudation from the cut end of stalk is very less; Change in flesh colour from white to yellowish; and specific gravity is more than 1.0 (Alphonso, Kesar, </a:t>
            </a:r>
            <a:r>
              <a:rPr lang="en-IN" sz="2133" dirty="0" err="1">
                <a:solidFill>
                  <a:prstClr val="black"/>
                </a:solidFill>
                <a:latin typeface="Cambria" panose="02040503050406030204" pitchFamily="18" charset="0"/>
                <a:ea typeface="Arial" panose="020B0604020202020204" pitchFamily="34" charset="0"/>
                <a:cs typeface="Times New Roman" panose="02020603050405020304" pitchFamily="18" charset="0"/>
              </a:rPr>
              <a:t>Langra</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r>
              <a:rPr lang="en-IN" sz="2133" dirty="0" err="1">
                <a:solidFill>
                  <a:prstClr val="black"/>
                </a:solidFill>
                <a:latin typeface="Cambria" panose="02040503050406030204" pitchFamily="18" charset="0"/>
                <a:ea typeface="Arial" panose="020B0604020202020204" pitchFamily="34" charset="0"/>
                <a:cs typeface="Times New Roman" panose="02020603050405020304" pitchFamily="18" charset="0"/>
              </a:rPr>
              <a:t>Raspuri</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a:t>
            </a:r>
            <a:endParaRPr lang="en-IN" sz="2133"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368130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1700809"/>
            <a:ext cx="11214949" cy="4589974"/>
          </a:xfrm>
          <a:prstGeom prst="rect">
            <a:avLst/>
          </a:prstGeom>
          <a:noFill/>
        </p:spPr>
        <p:txBody>
          <a:bodyPr wrap="square">
            <a:spAutoFit/>
          </a:bodyPr>
          <a:lstStyle/>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Pre-storage Operations </a:t>
            </a:r>
            <a:r>
              <a:rPr lang="en-IN" sz="2133" i="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r>
              <a:rPr lang="en-IN" sz="2133" i="1" dirty="0">
                <a:solidFill>
                  <a:prstClr val="black"/>
                </a:solidFill>
                <a:latin typeface="Arial" panose="020B0604020202020204" pitchFamily="34" charset="0"/>
                <a:ea typeface="Arial" panose="020B0604020202020204" pitchFamily="34" charset="0"/>
              </a:rPr>
              <a:t>- </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Sorting, de-sapping, washing, hot water treatment before storage are detailed in the standard. </a:t>
            </a:r>
          </a:p>
          <a:p>
            <a:pPr algn="just" defTabSz="1219158" hangingPunct="0">
              <a:lnSpc>
                <a:spcPct val="115000"/>
              </a:lnSpc>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Quarantine Treatments - </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Different countries demand different disinfestation treatments against mango fruit fly and or stone weevil as a quarantine treatment for export purpose.</a:t>
            </a:r>
            <a:endParaRPr lang="en-IN" sz="2133"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1219158" hangingPunct="0">
              <a:lnSpc>
                <a:spcPct val="115000"/>
              </a:lnSpc>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sz="2133" dirty="0">
              <a:solidFill>
                <a:prstClr val="black"/>
              </a:solidFill>
              <a:latin typeface="Arial" panose="020B0604020202020204" pitchFamily="34" charset="0"/>
              <a:ea typeface="Arial" panose="020B0604020202020204" pitchFamily="34" charset="0"/>
            </a:endParaRPr>
          </a:p>
          <a:p>
            <a:pPr marL="457189" indent="-457189" algn="just" defTabSz="1219158" hangingPunct="0">
              <a:lnSpc>
                <a:spcPct val="115000"/>
              </a:lnSpc>
              <a:buFont typeface="+mj-lt"/>
              <a:buAutoNum type="alphaLcParen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treated in hot water at 48 °C for one hour as a disinfestations treatment against fruit fly. After hot water treatment the fruits should be cool rapidly and surface dried before packing.</a:t>
            </a:r>
            <a:endParaRPr lang="en-IN" sz="2133"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554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335360" y="1508787"/>
            <a:ext cx="11214949" cy="5344925"/>
          </a:xfrm>
          <a:prstGeom prst="rect">
            <a:avLst/>
          </a:prstGeom>
          <a:noFill/>
        </p:spPr>
        <p:txBody>
          <a:bodyPr wrap="square">
            <a:spAutoFit/>
          </a:bodyPr>
          <a:lstStyle/>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Quarantine Treatments – </a:t>
            </a: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For control of quarantine pests (fruit fly), Vapor Heat Treatment (VHT) system that uses heat saturated water vapour is used. During VHT treatment fruit pulp core temperature is maintained at 47.5 ºC for a minimum of 20 min. </a:t>
            </a:r>
            <a:endParaRPr lang="en-IN" sz="2133" dirty="0">
              <a:solidFill>
                <a:prstClr val="black"/>
              </a:solidFill>
              <a:latin typeface="Arial" panose="020B0604020202020204" pitchFamily="34" charset="0"/>
              <a:ea typeface="Arial" panose="020B0604020202020204" pitchFamily="34" charset="0"/>
              <a:cs typeface="Mangal" panose="02040503050203030202" pitchFamily="18" charset="0"/>
            </a:endParaRPr>
          </a:p>
          <a:p>
            <a:pPr marL="380990" indent="-38099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may be irradiated with a D min. of 400 </a:t>
            </a:r>
            <a:r>
              <a:rPr lang="en-IN" sz="2133" dirty="0" err="1">
                <a:solidFill>
                  <a:prstClr val="black"/>
                </a:solidFill>
                <a:latin typeface="Cambria" panose="02040503050406030204" pitchFamily="18" charset="0"/>
                <a:ea typeface="Arial" panose="020B0604020202020204" pitchFamily="34" charset="0"/>
                <a:cs typeface="Times New Roman" panose="02020603050405020304" pitchFamily="18" charset="0"/>
              </a:rPr>
              <a:t>Grays</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 at the approved and certified irradiation treatment facility. </a:t>
            </a:r>
          </a:p>
          <a:p>
            <a:pPr marL="380990" indent="-38099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Irradiation treatment is approved for control of both fruit fly and seed/stone weevil infestation. The radiation dose used are within the window of approved dose range for Fresh Fruits and Vegetables as per regulations</a:t>
            </a:r>
            <a:endParaRPr lang="en-IN" sz="2133"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7280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98827" y="1508787"/>
            <a:ext cx="11214949" cy="4967450"/>
          </a:xfrm>
          <a:prstGeom prst="rect">
            <a:avLst/>
          </a:prstGeom>
          <a:noFill/>
        </p:spPr>
        <p:txBody>
          <a:bodyPr wrap="square">
            <a:spAutoFit/>
          </a:bodyPr>
          <a:lstStyle/>
          <a:p>
            <a:pPr algn="just" defTabSz="1219158" hangingPunct="0">
              <a:lnSpc>
                <a:spcPct val="115000"/>
              </a:lnSpc>
            </a:pPr>
            <a:r>
              <a:rPr lang="en-IN" sz="2133"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	</a:t>
            </a:r>
          </a:p>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The fruits should be packed properly before putting into storage rooms. </a:t>
            </a:r>
          </a:p>
          <a:p>
            <a:pPr marL="380990" indent="-38099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Fruits can be placed in ventilated plastic crates of 20-25 kg capacity or in 5 ply corrugated </a:t>
            </a:r>
            <a:r>
              <a:rPr lang="en-IN" sz="2133" dirty="0" err="1">
                <a:solidFill>
                  <a:prstClr val="black"/>
                </a:solidFill>
                <a:latin typeface="Cambria" panose="02040503050406030204" pitchFamily="18" charset="0"/>
                <a:ea typeface="Arial" panose="020B0604020202020204" pitchFamily="34" charset="0"/>
                <a:cs typeface="Times New Roman" panose="02020603050405020304" pitchFamily="18" charset="0"/>
              </a:rPr>
              <a:t>fiberboard</a:t>
            </a: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 (CFB) boxes. </a:t>
            </a:r>
          </a:p>
          <a:p>
            <a:pPr marL="380990" indent="-38099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At ambient temperature the storage life of mangoes is limited to 7-12 days depending on the variety and maturity. </a:t>
            </a:r>
          </a:p>
          <a:p>
            <a:pPr marL="380990" indent="-380990" algn="just" defTabSz="1219158" hangingPunct="0">
              <a:lnSpc>
                <a:spcPct val="115000"/>
              </a:lnSpc>
              <a:buFont typeface="Wingdings" pitchFamily="2" charset="2"/>
              <a:buChar char="§"/>
            </a:pPr>
            <a:endPar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80990" indent="-380990" algn="just" defTabSz="1219158" hangingPunct="0">
              <a:lnSpc>
                <a:spcPct val="115000"/>
              </a:lnSpc>
              <a:buFont typeface="Wingdings" pitchFamily="2" charset="2"/>
              <a:buChar char="§"/>
            </a:pPr>
            <a:r>
              <a:rPr lang="en-IN" sz="2133" dirty="0">
                <a:solidFill>
                  <a:prstClr val="black"/>
                </a:solidFill>
                <a:latin typeface="Cambria" panose="02040503050406030204" pitchFamily="18" charset="0"/>
                <a:ea typeface="Arial" panose="020B0604020202020204" pitchFamily="34" charset="0"/>
                <a:cs typeface="Times New Roman" panose="02020603050405020304" pitchFamily="18" charset="0"/>
              </a:rPr>
              <a:t>However, at an optimum temperature of 13 °C and 85-95 percent relative humidity, mango can be stored for about 20-25 days.</a:t>
            </a:r>
            <a:endParaRPr lang="en-IN" sz="2133" dirty="0">
              <a:solidFill>
                <a:prstClr val="black"/>
              </a:solidFill>
              <a:latin typeface="Arial" panose="020B0604020202020204" pitchFamily="34" charset="0"/>
              <a:ea typeface="Arial" panose="020B0604020202020204" pitchFamily="34" charset="0"/>
            </a:endParaRPr>
          </a:p>
          <a:p>
            <a:pPr algn="just" defTabSz="1219158" hangingPunct="0">
              <a:lnSpc>
                <a:spcPct val="115000"/>
              </a:lnSpc>
            </a:pPr>
            <a:endParaRPr lang="en-IN" sz="2133"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1398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0309" y="3"/>
            <a:ext cx="641691" cy="452927"/>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452928"/>
            <a:ext cx="12192000" cy="871901"/>
          </a:xfrm>
          <a:prstGeom prst="rect">
            <a:avLst/>
          </a:prstGeom>
          <a:solidFill>
            <a:schemeClr val="accent2"/>
          </a:solidFill>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609585">
              <a:lnSpc>
                <a:spcPct val="115000"/>
              </a:lnSpc>
            </a:pPr>
            <a:r>
              <a:rPr lang="en-IN" sz="32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32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39350" y="2176461"/>
            <a:ext cx="11214949" cy="3878754"/>
          </a:xfrm>
          <a:prstGeom prst="rect">
            <a:avLst/>
          </a:prstGeom>
          <a:noFill/>
        </p:spPr>
        <p:txBody>
          <a:bodyPr wrap="square">
            <a:spAutoFit/>
          </a:bodyPr>
          <a:lstStyle/>
          <a:p>
            <a:pPr marL="342900" indent="-34290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are harvested during summer season with more field heat, it is advisable to pre-cool them faster before putting into cold rooms. </a:t>
            </a:r>
          </a:p>
          <a:p>
            <a:pPr marL="342900" indent="-342900" algn="just" defTabSz="1219158" hangingPunct="0">
              <a:lnSpc>
                <a:spcPct val="115000"/>
              </a:lnSpc>
              <a:buFont typeface="Wingdings" pitchFamily="2" charset="2"/>
              <a:buChar char="§"/>
            </a:pPr>
            <a:endPar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42900" indent="-34290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Pre-cooling is usually done by more efficient forced air cooling method. </a:t>
            </a:r>
          </a:p>
          <a:p>
            <a:pPr marL="342900" indent="-342900" algn="just" defTabSz="1219158" hangingPunct="0">
              <a:lnSpc>
                <a:spcPct val="115000"/>
              </a:lnSpc>
              <a:buFont typeface="Wingdings" pitchFamily="2" charset="2"/>
              <a:buChar char="§"/>
            </a:pPr>
            <a:endPar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342900" indent="-342900" algn="just" defTabSz="1219158" hangingPunct="0">
              <a:lnSpc>
                <a:spcPct val="115000"/>
              </a:lnSpc>
              <a:buFont typeface="Wingdings" pitchFamily="2" charset="2"/>
              <a:buChar char="§"/>
            </a:pPr>
            <a:r>
              <a:rPr lang="en-IN" sz="24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pre cooled to 13°C (the recommended storage temperature) by placing the fruits in pre-cooler room where temperature is set at 13 °C with 90 to 95 percent RH.</a:t>
            </a:r>
            <a:endParaRPr lang="en-IN" sz="2400"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1219158" hangingPunct="0">
              <a:lnSpc>
                <a:spcPct val="115000"/>
              </a:lnSpc>
            </a:pPr>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sz="2400" dirty="0">
              <a:solidFill>
                <a:prstClr val="black"/>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C5E4A598-91F1-438B-6547-B307777DFD25}"/>
              </a:ext>
            </a:extLst>
          </p:cNvPr>
          <p:cNvSpPr txBox="1"/>
          <p:nvPr/>
        </p:nvSpPr>
        <p:spPr>
          <a:xfrm>
            <a:off x="267331" y="1504424"/>
            <a:ext cx="6174461" cy="461665"/>
          </a:xfrm>
          <a:prstGeom prst="rect">
            <a:avLst/>
          </a:prstGeom>
          <a:noFill/>
        </p:spPr>
        <p:txBody>
          <a:bodyPr wrap="square">
            <a:spAutoFit/>
          </a:bodyPr>
          <a:lstStyle/>
          <a:p>
            <a:pPr defTabSz="1219158" latinLnBrk="1"/>
            <a:r>
              <a:rPr lang="en-IN" sz="2400" b="1" dirty="0">
                <a:solidFill>
                  <a:prstClr val="black"/>
                </a:solidFill>
                <a:latin typeface="Cambria" panose="02040503050406030204" pitchFamily="18" charset="0"/>
                <a:ea typeface="Arial" panose="020B0604020202020204" pitchFamily="34" charset="0"/>
                <a:cs typeface="Times New Roman" panose="02020603050405020304" pitchFamily="18" charset="0"/>
              </a:rPr>
              <a:t>Pre-cooling</a:t>
            </a:r>
            <a:endParaRPr lang="en-US" sz="2400" dirty="0">
              <a:solidFill>
                <a:prstClr val="black"/>
              </a:solidFill>
              <a:latin typeface="Arial"/>
              <a:ea typeface="Arial Unicode MS"/>
            </a:endParaRPr>
          </a:p>
        </p:txBody>
      </p:sp>
    </p:spTree>
    <p:extLst>
      <p:ext uri="{BB962C8B-B14F-4D97-AF65-F5344CB8AC3E}">
        <p14:creationId xmlns:p14="http://schemas.microsoft.com/office/powerpoint/2010/main" val="1824522771"/>
      </p:ext>
    </p:extLst>
  </p:cSld>
  <p:clrMapOvr>
    <a:masterClrMapping/>
  </p:clrMapOvr>
</p:sld>
</file>

<file path=ppt/theme/theme1.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1579</Words>
  <Application>Microsoft Office PowerPoint</Application>
  <PresentationFormat>Widescreen</PresentationFormat>
  <Paragraphs>222</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Unicode MS</vt:lpstr>
      <vt:lpstr>Athelas</vt:lpstr>
      <vt:lpstr>Calibri</vt:lpstr>
      <vt:lpstr>Cambria</vt:lpstr>
      <vt:lpstr>Gill Sans MT</vt:lpstr>
      <vt:lpstr>Mangal</vt:lpstr>
      <vt:lpstr>Times New Roman</vt:lpstr>
      <vt:lpstr>Wingdings</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Lavika Singh</dc:creator>
  <cp:lastModifiedBy>Lavika Singh</cp:lastModifiedBy>
  <cp:revision>6</cp:revision>
  <dcterms:created xsi:type="dcterms:W3CDTF">2024-07-23T05:14:32Z</dcterms:created>
  <dcterms:modified xsi:type="dcterms:W3CDTF">2024-08-09T07:35:09Z</dcterms:modified>
</cp:coreProperties>
</file>