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56" r:id="rId2"/>
  </p:sldMasterIdLst>
  <p:notesMasterIdLst>
    <p:notesMasterId r:id="rId51"/>
  </p:notesMasterIdLst>
  <p:sldIdLst>
    <p:sldId id="273" r:id="rId3"/>
    <p:sldId id="299" r:id="rId4"/>
    <p:sldId id="319" r:id="rId5"/>
    <p:sldId id="322" r:id="rId6"/>
    <p:sldId id="320" r:id="rId7"/>
    <p:sldId id="321" r:id="rId8"/>
    <p:sldId id="323" r:id="rId9"/>
    <p:sldId id="324" r:id="rId10"/>
    <p:sldId id="352" r:id="rId11"/>
    <p:sldId id="296" r:id="rId12"/>
    <p:sldId id="313" r:id="rId13"/>
    <p:sldId id="314" r:id="rId14"/>
    <p:sldId id="315" r:id="rId15"/>
    <p:sldId id="316" r:id="rId16"/>
    <p:sldId id="317" r:id="rId17"/>
    <p:sldId id="318" r:id="rId18"/>
    <p:sldId id="274" r:id="rId19"/>
    <p:sldId id="297" r:id="rId20"/>
    <p:sldId id="349" r:id="rId21"/>
    <p:sldId id="298" r:id="rId22"/>
    <p:sldId id="350" r:id="rId23"/>
    <p:sldId id="300" r:id="rId24"/>
    <p:sldId id="325" r:id="rId25"/>
    <p:sldId id="326" r:id="rId26"/>
    <p:sldId id="327" r:id="rId27"/>
    <p:sldId id="328" r:id="rId28"/>
    <p:sldId id="329" r:id="rId29"/>
    <p:sldId id="330" r:id="rId30"/>
    <p:sldId id="351" r:id="rId31"/>
    <p:sldId id="331" r:id="rId32"/>
    <p:sldId id="332" r:id="rId33"/>
    <p:sldId id="334" r:id="rId34"/>
    <p:sldId id="335" r:id="rId35"/>
    <p:sldId id="336" r:id="rId36"/>
    <p:sldId id="354" r:id="rId37"/>
    <p:sldId id="355" r:id="rId38"/>
    <p:sldId id="338" r:id="rId39"/>
    <p:sldId id="339" r:id="rId40"/>
    <p:sldId id="340" r:id="rId41"/>
    <p:sldId id="341" r:id="rId42"/>
    <p:sldId id="342" r:id="rId43"/>
    <p:sldId id="343" r:id="rId44"/>
    <p:sldId id="344" r:id="rId45"/>
    <p:sldId id="345" r:id="rId46"/>
    <p:sldId id="346" r:id="rId47"/>
    <p:sldId id="347" r:id="rId48"/>
    <p:sldId id="348" r:id="rId49"/>
    <p:sldId id="35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deep Vishwakarma" initials="PV" lastIdx="1" clrIdx="0">
    <p:extLst>
      <p:ext uri="{19B8F6BF-5375-455C-9EA6-DF929625EA0E}">
        <p15:presenceInfo xmlns:p15="http://schemas.microsoft.com/office/powerpoint/2012/main" userId="780cf01a5a60fa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2"/>
  </p:normalViewPr>
  <p:slideViewPr>
    <p:cSldViewPr snapToGrid="0">
      <p:cViewPr varScale="1">
        <p:scale>
          <a:sx n="94" d="100"/>
          <a:sy n="94"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3A51A-5E5B-4381-8F74-5FA29E057C9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AD45A1-ED4A-4CD5-84E8-784C0A0E6B8B}">
      <dgm:prSet custT="1"/>
      <dgm:spPr/>
      <dgm:t>
        <a:bodyPr/>
        <a:lstStyle/>
        <a:p>
          <a:pPr>
            <a:lnSpc>
              <a:spcPct val="100000"/>
            </a:lnSpc>
            <a:defRPr cap="all"/>
          </a:pPr>
          <a:r>
            <a:rPr lang="en-US" sz="1800" b="1" cap="none" dirty="0"/>
            <a:t>Cutter Head </a:t>
          </a:r>
          <a:r>
            <a:rPr lang="en-US" sz="1800" cap="none" dirty="0"/>
            <a:t>- Provision For Lubricating Bearings At Each End Of The Real Shaft.</a:t>
          </a:r>
        </a:p>
      </dgm:t>
    </dgm:pt>
    <dgm:pt modelId="{F725237C-11C6-4EB4-8B7C-D2431B914D8D}" type="parTrans" cxnId="{7173F999-2AEB-476A-817D-8A4EAF46665F}">
      <dgm:prSet/>
      <dgm:spPr/>
      <dgm:t>
        <a:bodyPr/>
        <a:lstStyle/>
        <a:p>
          <a:endParaRPr lang="en-US"/>
        </a:p>
      </dgm:t>
    </dgm:pt>
    <dgm:pt modelId="{B0B53D2F-CAEA-432C-8CA4-26BE8202F080}" type="sibTrans" cxnId="{7173F999-2AEB-476A-817D-8A4EAF46665F}">
      <dgm:prSet/>
      <dgm:spPr/>
      <dgm:t>
        <a:bodyPr/>
        <a:lstStyle/>
        <a:p>
          <a:endParaRPr lang="en-US"/>
        </a:p>
      </dgm:t>
    </dgm:pt>
    <dgm:pt modelId="{FEF8BB80-8515-4640-96AE-C66AE25E0676}">
      <dgm:prSet custT="1"/>
      <dgm:spPr/>
      <dgm:t>
        <a:bodyPr/>
        <a:lstStyle/>
        <a:p>
          <a:pPr>
            <a:lnSpc>
              <a:spcPct val="100000"/>
            </a:lnSpc>
            <a:defRPr cap="all"/>
          </a:pPr>
          <a:r>
            <a:rPr lang="en-US" sz="1800" b="1" cap="none" dirty="0"/>
            <a:t>Blower</a:t>
          </a:r>
          <a:r>
            <a:rPr lang="en-US" sz="1800" cap="none" dirty="0"/>
            <a:t> - Centrifugal Type Blower</a:t>
          </a:r>
        </a:p>
      </dgm:t>
    </dgm:pt>
    <dgm:pt modelId="{A3AA238E-951E-43F8-8C77-4999F6E26B07}" type="parTrans" cxnId="{0D7570AA-8F28-4606-9264-82F4AF373326}">
      <dgm:prSet/>
      <dgm:spPr/>
      <dgm:t>
        <a:bodyPr/>
        <a:lstStyle/>
        <a:p>
          <a:endParaRPr lang="en-US"/>
        </a:p>
      </dgm:t>
    </dgm:pt>
    <dgm:pt modelId="{02AC8B74-D91E-4B89-A4C5-9B8817AB6DD6}" type="sibTrans" cxnId="{0D7570AA-8F28-4606-9264-82F4AF373326}">
      <dgm:prSet/>
      <dgm:spPr/>
      <dgm:t>
        <a:bodyPr/>
        <a:lstStyle/>
        <a:p>
          <a:endParaRPr lang="en-US"/>
        </a:p>
      </dgm:t>
    </dgm:pt>
    <dgm:pt modelId="{A63FC11A-3C96-4FDA-A3A4-B80451C1454A}">
      <dgm:prSet custT="1"/>
      <dgm:spPr/>
      <dgm:t>
        <a:bodyPr/>
        <a:lstStyle/>
        <a:p>
          <a:pPr>
            <a:lnSpc>
              <a:spcPct val="100000"/>
            </a:lnSpc>
            <a:defRPr cap="all"/>
          </a:pPr>
          <a:r>
            <a:rPr lang="en-US" sz="1800" b="1" cap="none" dirty="0"/>
            <a:t>Transmission System </a:t>
          </a:r>
          <a:r>
            <a:rPr lang="en-US" sz="1800" cap="none" dirty="0"/>
            <a:t>- The Gears Shall Properly Mesh And Shall Be Suitably Covered</a:t>
          </a:r>
        </a:p>
      </dgm:t>
    </dgm:pt>
    <dgm:pt modelId="{BA8693E7-69C7-4C2A-8C29-C5CC6D8B0BEE}" type="parTrans" cxnId="{AA1CE698-76C3-4D06-965D-DD80F8452005}">
      <dgm:prSet/>
      <dgm:spPr/>
      <dgm:t>
        <a:bodyPr/>
        <a:lstStyle/>
        <a:p>
          <a:endParaRPr lang="en-US"/>
        </a:p>
      </dgm:t>
    </dgm:pt>
    <dgm:pt modelId="{E5A44067-1F6F-4E27-B4C0-31E21B7A0981}" type="sibTrans" cxnId="{AA1CE698-76C3-4D06-965D-DD80F8452005}">
      <dgm:prSet/>
      <dgm:spPr/>
      <dgm:t>
        <a:bodyPr/>
        <a:lstStyle/>
        <a:p>
          <a:endParaRPr lang="en-US"/>
        </a:p>
      </dgm:t>
    </dgm:pt>
    <dgm:pt modelId="{873836D8-CAA3-451C-B714-6F8406BFFB64}">
      <dgm:prSet custT="1"/>
      <dgm:spPr/>
      <dgm:t>
        <a:bodyPr/>
        <a:lstStyle/>
        <a:p>
          <a:pPr>
            <a:lnSpc>
              <a:spcPct val="100000"/>
            </a:lnSpc>
            <a:defRPr cap="all"/>
          </a:pPr>
          <a:r>
            <a:rPr lang="en-US" sz="1800" b="1" cap="none" dirty="0"/>
            <a:t>Mounting Of Power Source </a:t>
          </a:r>
          <a:r>
            <a:rPr lang="en-US" sz="1800" cap="none" dirty="0"/>
            <a:t>– To Be Mounted On A Frame Made Of MS Angle (Minimum 35 Mm × 35 Mm × 5 Mm). </a:t>
          </a:r>
        </a:p>
      </dgm:t>
    </dgm:pt>
    <dgm:pt modelId="{63A5517B-70CA-4551-BA21-C25FB5280B4E}" type="parTrans" cxnId="{21202312-4413-4739-93A4-22FA51E5DCC6}">
      <dgm:prSet/>
      <dgm:spPr/>
      <dgm:t>
        <a:bodyPr/>
        <a:lstStyle/>
        <a:p>
          <a:endParaRPr lang="en-US"/>
        </a:p>
      </dgm:t>
    </dgm:pt>
    <dgm:pt modelId="{E77762EB-5C80-40CA-A776-B99336462FD5}" type="sibTrans" cxnId="{21202312-4413-4739-93A4-22FA51E5DCC6}">
      <dgm:prSet/>
      <dgm:spPr/>
      <dgm:t>
        <a:bodyPr/>
        <a:lstStyle/>
        <a:p>
          <a:endParaRPr lang="en-US"/>
        </a:p>
      </dgm:t>
    </dgm:pt>
    <dgm:pt modelId="{B8E454D6-6814-4E3F-AF25-851C1F540E46}">
      <dgm:prSet custT="1"/>
      <dgm:spPr/>
      <dgm:t>
        <a:bodyPr/>
        <a:lstStyle/>
        <a:p>
          <a:pPr>
            <a:lnSpc>
              <a:spcPct val="100000"/>
            </a:lnSpc>
            <a:defRPr cap="all"/>
          </a:pPr>
          <a:r>
            <a:rPr lang="en-US" sz="1800" b="1" cap="none" dirty="0"/>
            <a:t>Cylinder</a:t>
          </a:r>
          <a:r>
            <a:rPr lang="en-US" sz="1800" cap="none" dirty="0"/>
            <a:t> – To Be Made Up Of MS Sheet Of Minimum 2 Mm Thickness .</a:t>
          </a:r>
        </a:p>
      </dgm:t>
    </dgm:pt>
    <dgm:pt modelId="{1C7177C8-B4A0-4831-9793-27AB29074BF3}" type="parTrans" cxnId="{E8CC402D-978D-4E93-B18C-CD4F82FACC32}">
      <dgm:prSet/>
      <dgm:spPr/>
      <dgm:t>
        <a:bodyPr/>
        <a:lstStyle/>
        <a:p>
          <a:endParaRPr lang="en-US"/>
        </a:p>
      </dgm:t>
    </dgm:pt>
    <dgm:pt modelId="{60940575-FFDC-4E29-9016-FDD36BAFAAE8}" type="sibTrans" cxnId="{E8CC402D-978D-4E93-B18C-CD4F82FACC32}">
      <dgm:prSet/>
      <dgm:spPr/>
      <dgm:t>
        <a:bodyPr/>
        <a:lstStyle/>
        <a:p>
          <a:endParaRPr lang="en-US"/>
        </a:p>
      </dgm:t>
    </dgm:pt>
    <dgm:pt modelId="{368A375A-C0D9-4C80-B4EE-FA535740DEAE}">
      <dgm:prSet custT="1"/>
      <dgm:spPr/>
      <dgm:t>
        <a:bodyPr/>
        <a:lstStyle/>
        <a:p>
          <a:pPr>
            <a:lnSpc>
              <a:spcPct val="100000"/>
            </a:lnSpc>
            <a:defRPr cap="all"/>
          </a:pPr>
          <a:r>
            <a:rPr lang="en-US" sz="1800" b="1" cap="none" dirty="0"/>
            <a:t>Feeding Systems </a:t>
          </a:r>
          <a:r>
            <a:rPr lang="en-US" sz="1800" cap="none" dirty="0"/>
            <a:t>- The Minimum Length Of Chute And Conveyor Shall Be 900 mm And 200 Mm Respectively.</a:t>
          </a:r>
        </a:p>
      </dgm:t>
    </dgm:pt>
    <dgm:pt modelId="{11CDCD5D-9BB6-4C20-972A-62A42F128A57}" type="parTrans" cxnId="{1A3FF37F-2B27-44D1-9C00-DA227846BF2C}">
      <dgm:prSet/>
      <dgm:spPr/>
      <dgm:t>
        <a:bodyPr/>
        <a:lstStyle/>
        <a:p>
          <a:endParaRPr lang="en-US"/>
        </a:p>
      </dgm:t>
    </dgm:pt>
    <dgm:pt modelId="{F5071BCF-9D93-424C-B88C-3C67B0BC3C75}" type="sibTrans" cxnId="{1A3FF37F-2B27-44D1-9C00-DA227846BF2C}">
      <dgm:prSet/>
      <dgm:spPr/>
      <dgm:t>
        <a:bodyPr/>
        <a:lstStyle/>
        <a:p>
          <a:endParaRPr lang="en-US"/>
        </a:p>
      </dgm:t>
    </dgm:pt>
    <dgm:pt modelId="{C65111DB-C07E-9E43-ABEA-BBA40CE743C2}" type="pres">
      <dgm:prSet presAssocID="{04E3A51A-5E5B-4381-8F74-5FA29E057C93}" presName="vert0" presStyleCnt="0">
        <dgm:presLayoutVars>
          <dgm:dir/>
          <dgm:animOne val="branch"/>
          <dgm:animLvl val="lvl"/>
        </dgm:presLayoutVars>
      </dgm:prSet>
      <dgm:spPr/>
    </dgm:pt>
    <dgm:pt modelId="{610F9925-3AB8-214D-BFFF-110884E9DE8A}" type="pres">
      <dgm:prSet presAssocID="{B7AD45A1-ED4A-4CD5-84E8-784C0A0E6B8B}" presName="thickLine" presStyleLbl="alignNode1" presStyleIdx="0" presStyleCnt="6"/>
      <dgm:spPr/>
    </dgm:pt>
    <dgm:pt modelId="{9DA5D932-8E8B-A64F-8D94-5F2093FBBC19}" type="pres">
      <dgm:prSet presAssocID="{B7AD45A1-ED4A-4CD5-84E8-784C0A0E6B8B}" presName="horz1" presStyleCnt="0"/>
      <dgm:spPr/>
    </dgm:pt>
    <dgm:pt modelId="{DA1A72D9-932B-474E-90B5-0977AEB45057}" type="pres">
      <dgm:prSet presAssocID="{B7AD45A1-ED4A-4CD5-84E8-784C0A0E6B8B}" presName="tx1" presStyleLbl="revTx" presStyleIdx="0" presStyleCnt="6"/>
      <dgm:spPr/>
    </dgm:pt>
    <dgm:pt modelId="{8A0AD9CE-2F89-6843-943F-8888AC440818}" type="pres">
      <dgm:prSet presAssocID="{B7AD45A1-ED4A-4CD5-84E8-784C0A0E6B8B}" presName="vert1" presStyleCnt="0"/>
      <dgm:spPr/>
    </dgm:pt>
    <dgm:pt modelId="{BFF06112-202D-D241-98C6-6BFA162F6EA8}" type="pres">
      <dgm:prSet presAssocID="{FEF8BB80-8515-4640-96AE-C66AE25E0676}" presName="thickLine" presStyleLbl="alignNode1" presStyleIdx="1" presStyleCnt="6"/>
      <dgm:spPr/>
    </dgm:pt>
    <dgm:pt modelId="{2C217CF8-1C3C-BA42-AF4F-6B8838DF9BAD}" type="pres">
      <dgm:prSet presAssocID="{FEF8BB80-8515-4640-96AE-C66AE25E0676}" presName="horz1" presStyleCnt="0"/>
      <dgm:spPr/>
    </dgm:pt>
    <dgm:pt modelId="{00B57E1E-3CB2-AC45-9915-885726EE9A4D}" type="pres">
      <dgm:prSet presAssocID="{FEF8BB80-8515-4640-96AE-C66AE25E0676}" presName="tx1" presStyleLbl="revTx" presStyleIdx="1" presStyleCnt="6"/>
      <dgm:spPr/>
    </dgm:pt>
    <dgm:pt modelId="{84659E27-6618-6D45-A763-D64D13E3F5A8}" type="pres">
      <dgm:prSet presAssocID="{FEF8BB80-8515-4640-96AE-C66AE25E0676}" presName="vert1" presStyleCnt="0"/>
      <dgm:spPr/>
    </dgm:pt>
    <dgm:pt modelId="{3D8A37A4-3B15-D946-9456-4970D24CE48D}" type="pres">
      <dgm:prSet presAssocID="{A63FC11A-3C96-4FDA-A3A4-B80451C1454A}" presName="thickLine" presStyleLbl="alignNode1" presStyleIdx="2" presStyleCnt="6"/>
      <dgm:spPr/>
    </dgm:pt>
    <dgm:pt modelId="{D431829C-D4D1-3D47-A562-504CD8589017}" type="pres">
      <dgm:prSet presAssocID="{A63FC11A-3C96-4FDA-A3A4-B80451C1454A}" presName="horz1" presStyleCnt="0"/>
      <dgm:spPr/>
    </dgm:pt>
    <dgm:pt modelId="{9D47F47F-8555-4042-83AF-173C67D974DC}" type="pres">
      <dgm:prSet presAssocID="{A63FC11A-3C96-4FDA-A3A4-B80451C1454A}" presName="tx1" presStyleLbl="revTx" presStyleIdx="2" presStyleCnt="6"/>
      <dgm:spPr/>
    </dgm:pt>
    <dgm:pt modelId="{7A4DA1E1-F068-4942-87E1-7601BAF290E7}" type="pres">
      <dgm:prSet presAssocID="{A63FC11A-3C96-4FDA-A3A4-B80451C1454A}" presName="vert1" presStyleCnt="0"/>
      <dgm:spPr/>
    </dgm:pt>
    <dgm:pt modelId="{4DCEDDC2-B5D8-4E45-AB54-D288E0748D44}" type="pres">
      <dgm:prSet presAssocID="{873836D8-CAA3-451C-B714-6F8406BFFB64}" presName="thickLine" presStyleLbl="alignNode1" presStyleIdx="3" presStyleCnt="6"/>
      <dgm:spPr/>
    </dgm:pt>
    <dgm:pt modelId="{619BA2DC-B93A-BF47-B219-D87B8D4A7640}" type="pres">
      <dgm:prSet presAssocID="{873836D8-CAA3-451C-B714-6F8406BFFB64}" presName="horz1" presStyleCnt="0"/>
      <dgm:spPr/>
    </dgm:pt>
    <dgm:pt modelId="{13AF2A0D-695F-4148-A90F-46E535E7E36A}" type="pres">
      <dgm:prSet presAssocID="{873836D8-CAA3-451C-B714-6F8406BFFB64}" presName="tx1" presStyleLbl="revTx" presStyleIdx="3" presStyleCnt="6"/>
      <dgm:spPr/>
    </dgm:pt>
    <dgm:pt modelId="{500C9706-B422-804E-B1D5-F6097E9F49C9}" type="pres">
      <dgm:prSet presAssocID="{873836D8-CAA3-451C-B714-6F8406BFFB64}" presName="vert1" presStyleCnt="0"/>
      <dgm:spPr/>
    </dgm:pt>
    <dgm:pt modelId="{0EA6A95C-1EAC-0849-A259-78581E920C91}" type="pres">
      <dgm:prSet presAssocID="{B8E454D6-6814-4E3F-AF25-851C1F540E46}" presName="thickLine" presStyleLbl="alignNode1" presStyleIdx="4" presStyleCnt="6"/>
      <dgm:spPr/>
    </dgm:pt>
    <dgm:pt modelId="{BB807EA0-A6CF-9F4A-88B6-A9F5B0371955}" type="pres">
      <dgm:prSet presAssocID="{B8E454D6-6814-4E3F-AF25-851C1F540E46}" presName="horz1" presStyleCnt="0"/>
      <dgm:spPr/>
    </dgm:pt>
    <dgm:pt modelId="{E02D10FC-078C-D146-816E-DE349B73443F}" type="pres">
      <dgm:prSet presAssocID="{B8E454D6-6814-4E3F-AF25-851C1F540E46}" presName="tx1" presStyleLbl="revTx" presStyleIdx="4" presStyleCnt="6"/>
      <dgm:spPr/>
    </dgm:pt>
    <dgm:pt modelId="{14E91F4B-F301-A246-BDE2-DFE6DCC1064C}" type="pres">
      <dgm:prSet presAssocID="{B8E454D6-6814-4E3F-AF25-851C1F540E46}" presName="vert1" presStyleCnt="0"/>
      <dgm:spPr/>
    </dgm:pt>
    <dgm:pt modelId="{7AC1FC3E-C11F-7C49-9D35-63869CE5EDA3}" type="pres">
      <dgm:prSet presAssocID="{368A375A-C0D9-4C80-B4EE-FA535740DEAE}" presName="thickLine" presStyleLbl="alignNode1" presStyleIdx="5" presStyleCnt="6"/>
      <dgm:spPr/>
    </dgm:pt>
    <dgm:pt modelId="{9B128321-61A5-E94B-B337-6E402FDD593E}" type="pres">
      <dgm:prSet presAssocID="{368A375A-C0D9-4C80-B4EE-FA535740DEAE}" presName="horz1" presStyleCnt="0"/>
      <dgm:spPr/>
    </dgm:pt>
    <dgm:pt modelId="{8C90E179-28DC-F441-8474-A2235BCC49FC}" type="pres">
      <dgm:prSet presAssocID="{368A375A-C0D9-4C80-B4EE-FA535740DEAE}" presName="tx1" presStyleLbl="revTx" presStyleIdx="5" presStyleCnt="6"/>
      <dgm:spPr/>
    </dgm:pt>
    <dgm:pt modelId="{3E3D831F-1636-0C4F-8076-A1E91A5EB4F9}" type="pres">
      <dgm:prSet presAssocID="{368A375A-C0D9-4C80-B4EE-FA535740DEAE}" presName="vert1" presStyleCnt="0"/>
      <dgm:spPr/>
    </dgm:pt>
  </dgm:ptLst>
  <dgm:cxnLst>
    <dgm:cxn modelId="{B35E510A-FA5D-9249-916D-469941E1939E}" type="presOf" srcId="{FEF8BB80-8515-4640-96AE-C66AE25E0676}" destId="{00B57E1E-3CB2-AC45-9915-885726EE9A4D}" srcOrd="0" destOrd="0" presId="urn:microsoft.com/office/officeart/2008/layout/LinedList"/>
    <dgm:cxn modelId="{21202312-4413-4739-93A4-22FA51E5DCC6}" srcId="{04E3A51A-5E5B-4381-8F74-5FA29E057C93}" destId="{873836D8-CAA3-451C-B714-6F8406BFFB64}" srcOrd="3" destOrd="0" parTransId="{63A5517B-70CA-4551-BA21-C25FB5280B4E}" sibTransId="{E77762EB-5C80-40CA-A776-B99336462FD5}"/>
    <dgm:cxn modelId="{7695931F-DA0D-0643-B42B-AFE80A04B15E}" type="presOf" srcId="{A63FC11A-3C96-4FDA-A3A4-B80451C1454A}" destId="{9D47F47F-8555-4042-83AF-173C67D974DC}" srcOrd="0" destOrd="0" presId="urn:microsoft.com/office/officeart/2008/layout/LinedList"/>
    <dgm:cxn modelId="{E8CC402D-978D-4E93-B18C-CD4F82FACC32}" srcId="{04E3A51A-5E5B-4381-8F74-5FA29E057C93}" destId="{B8E454D6-6814-4E3F-AF25-851C1F540E46}" srcOrd="4" destOrd="0" parTransId="{1C7177C8-B4A0-4831-9793-27AB29074BF3}" sibTransId="{60940575-FFDC-4E29-9016-FDD36BAFAAE8}"/>
    <dgm:cxn modelId="{1A3FF37F-2B27-44D1-9C00-DA227846BF2C}" srcId="{04E3A51A-5E5B-4381-8F74-5FA29E057C93}" destId="{368A375A-C0D9-4C80-B4EE-FA535740DEAE}" srcOrd="5" destOrd="0" parTransId="{11CDCD5D-9BB6-4C20-972A-62A42F128A57}" sibTransId="{F5071BCF-9D93-424C-B88C-3C67B0BC3C75}"/>
    <dgm:cxn modelId="{3414C093-7D47-B742-B166-CADD5FDC651F}" type="presOf" srcId="{B7AD45A1-ED4A-4CD5-84E8-784C0A0E6B8B}" destId="{DA1A72D9-932B-474E-90B5-0977AEB45057}" srcOrd="0" destOrd="0" presId="urn:microsoft.com/office/officeart/2008/layout/LinedList"/>
    <dgm:cxn modelId="{8B2DC793-77DF-D941-BA95-1F84233E25C2}" type="presOf" srcId="{B8E454D6-6814-4E3F-AF25-851C1F540E46}" destId="{E02D10FC-078C-D146-816E-DE349B73443F}" srcOrd="0" destOrd="0" presId="urn:microsoft.com/office/officeart/2008/layout/LinedList"/>
    <dgm:cxn modelId="{4059EB96-A1D4-B246-8C7B-A4718920A13C}" type="presOf" srcId="{04E3A51A-5E5B-4381-8F74-5FA29E057C93}" destId="{C65111DB-C07E-9E43-ABEA-BBA40CE743C2}" srcOrd="0" destOrd="0" presId="urn:microsoft.com/office/officeart/2008/layout/LinedList"/>
    <dgm:cxn modelId="{AA1CE698-76C3-4D06-965D-DD80F8452005}" srcId="{04E3A51A-5E5B-4381-8F74-5FA29E057C93}" destId="{A63FC11A-3C96-4FDA-A3A4-B80451C1454A}" srcOrd="2" destOrd="0" parTransId="{BA8693E7-69C7-4C2A-8C29-C5CC6D8B0BEE}" sibTransId="{E5A44067-1F6F-4E27-B4C0-31E21B7A0981}"/>
    <dgm:cxn modelId="{7173F999-2AEB-476A-817D-8A4EAF46665F}" srcId="{04E3A51A-5E5B-4381-8F74-5FA29E057C93}" destId="{B7AD45A1-ED4A-4CD5-84E8-784C0A0E6B8B}" srcOrd="0" destOrd="0" parTransId="{F725237C-11C6-4EB4-8B7C-D2431B914D8D}" sibTransId="{B0B53D2F-CAEA-432C-8CA4-26BE8202F080}"/>
    <dgm:cxn modelId="{0D7570AA-8F28-4606-9264-82F4AF373326}" srcId="{04E3A51A-5E5B-4381-8F74-5FA29E057C93}" destId="{FEF8BB80-8515-4640-96AE-C66AE25E0676}" srcOrd="1" destOrd="0" parTransId="{A3AA238E-951E-43F8-8C77-4999F6E26B07}" sibTransId="{02AC8B74-D91E-4B89-A4C5-9B8817AB6DD6}"/>
    <dgm:cxn modelId="{AE18A7D6-528D-F045-83CC-9BD9F2B498E2}" type="presOf" srcId="{873836D8-CAA3-451C-B714-6F8406BFFB64}" destId="{13AF2A0D-695F-4148-A90F-46E535E7E36A}" srcOrd="0" destOrd="0" presId="urn:microsoft.com/office/officeart/2008/layout/LinedList"/>
    <dgm:cxn modelId="{F97AB5E9-2FE9-7C43-9D82-BF8BA9B34879}" type="presOf" srcId="{368A375A-C0D9-4C80-B4EE-FA535740DEAE}" destId="{8C90E179-28DC-F441-8474-A2235BCC49FC}" srcOrd="0" destOrd="0" presId="urn:microsoft.com/office/officeart/2008/layout/LinedList"/>
    <dgm:cxn modelId="{5864105E-FC17-3040-BC26-8669BA539830}" type="presParOf" srcId="{C65111DB-C07E-9E43-ABEA-BBA40CE743C2}" destId="{610F9925-3AB8-214D-BFFF-110884E9DE8A}" srcOrd="0" destOrd="0" presId="urn:microsoft.com/office/officeart/2008/layout/LinedList"/>
    <dgm:cxn modelId="{C0EA54E7-7E99-B943-91E9-06EC7943FBA9}" type="presParOf" srcId="{C65111DB-C07E-9E43-ABEA-BBA40CE743C2}" destId="{9DA5D932-8E8B-A64F-8D94-5F2093FBBC19}" srcOrd="1" destOrd="0" presId="urn:microsoft.com/office/officeart/2008/layout/LinedList"/>
    <dgm:cxn modelId="{A9A7EAD6-F1AA-1B40-A69D-12FC019F2207}" type="presParOf" srcId="{9DA5D932-8E8B-A64F-8D94-5F2093FBBC19}" destId="{DA1A72D9-932B-474E-90B5-0977AEB45057}" srcOrd="0" destOrd="0" presId="urn:microsoft.com/office/officeart/2008/layout/LinedList"/>
    <dgm:cxn modelId="{FAF1BA0E-8E53-C044-89EF-58220CC43B7C}" type="presParOf" srcId="{9DA5D932-8E8B-A64F-8D94-5F2093FBBC19}" destId="{8A0AD9CE-2F89-6843-943F-8888AC440818}" srcOrd="1" destOrd="0" presId="urn:microsoft.com/office/officeart/2008/layout/LinedList"/>
    <dgm:cxn modelId="{15D38581-B84F-7E47-8C40-AEB4E583DA72}" type="presParOf" srcId="{C65111DB-C07E-9E43-ABEA-BBA40CE743C2}" destId="{BFF06112-202D-D241-98C6-6BFA162F6EA8}" srcOrd="2" destOrd="0" presId="urn:microsoft.com/office/officeart/2008/layout/LinedList"/>
    <dgm:cxn modelId="{1A979F8F-DEA5-124F-A05B-B538B70073D5}" type="presParOf" srcId="{C65111DB-C07E-9E43-ABEA-BBA40CE743C2}" destId="{2C217CF8-1C3C-BA42-AF4F-6B8838DF9BAD}" srcOrd="3" destOrd="0" presId="urn:microsoft.com/office/officeart/2008/layout/LinedList"/>
    <dgm:cxn modelId="{4E44E81A-A309-2E4A-B931-92C4BF0531E7}" type="presParOf" srcId="{2C217CF8-1C3C-BA42-AF4F-6B8838DF9BAD}" destId="{00B57E1E-3CB2-AC45-9915-885726EE9A4D}" srcOrd="0" destOrd="0" presId="urn:microsoft.com/office/officeart/2008/layout/LinedList"/>
    <dgm:cxn modelId="{8DCA4CFD-C07B-F840-9521-F305EBB35F7E}" type="presParOf" srcId="{2C217CF8-1C3C-BA42-AF4F-6B8838DF9BAD}" destId="{84659E27-6618-6D45-A763-D64D13E3F5A8}" srcOrd="1" destOrd="0" presId="urn:microsoft.com/office/officeart/2008/layout/LinedList"/>
    <dgm:cxn modelId="{22925022-9ACB-C943-BF52-C7A5EF460158}" type="presParOf" srcId="{C65111DB-C07E-9E43-ABEA-BBA40CE743C2}" destId="{3D8A37A4-3B15-D946-9456-4970D24CE48D}" srcOrd="4" destOrd="0" presId="urn:microsoft.com/office/officeart/2008/layout/LinedList"/>
    <dgm:cxn modelId="{FCA57CAE-1526-734D-B45E-6D4F6D6A9E72}" type="presParOf" srcId="{C65111DB-C07E-9E43-ABEA-BBA40CE743C2}" destId="{D431829C-D4D1-3D47-A562-504CD8589017}" srcOrd="5" destOrd="0" presId="urn:microsoft.com/office/officeart/2008/layout/LinedList"/>
    <dgm:cxn modelId="{D7064F0A-8DC5-D642-AD77-A063AD29B22E}" type="presParOf" srcId="{D431829C-D4D1-3D47-A562-504CD8589017}" destId="{9D47F47F-8555-4042-83AF-173C67D974DC}" srcOrd="0" destOrd="0" presId="urn:microsoft.com/office/officeart/2008/layout/LinedList"/>
    <dgm:cxn modelId="{36793808-708C-EC4A-9383-9F9DA02495A2}" type="presParOf" srcId="{D431829C-D4D1-3D47-A562-504CD8589017}" destId="{7A4DA1E1-F068-4942-87E1-7601BAF290E7}" srcOrd="1" destOrd="0" presId="urn:microsoft.com/office/officeart/2008/layout/LinedList"/>
    <dgm:cxn modelId="{42C2361D-904D-7644-9F58-5BDB6AAA24F4}" type="presParOf" srcId="{C65111DB-C07E-9E43-ABEA-BBA40CE743C2}" destId="{4DCEDDC2-B5D8-4E45-AB54-D288E0748D44}" srcOrd="6" destOrd="0" presId="urn:microsoft.com/office/officeart/2008/layout/LinedList"/>
    <dgm:cxn modelId="{EAD7DF54-816F-954D-9696-9573495F4130}" type="presParOf" srcId="{C65111DB-C07E-9E43-ABEA-BBA40CE743C2}" destId="{619BA2DC-B93A-BF47-B219-D87B8D4A7640}" srcOrd="7" destOrd="0" presId="urn:microsoft.com/office/officeart/2008/layout/LinedList"/>
    <dgm:cxn modelId="{637A3BCC-D411-1547-83CE-47B93A4A9BBA}" type="presParOf" srcId="{619BA2DC-B93A-BF47-B219-D87B8D4A7640}" destId="{13AF2A0D-695F-4148-A90F-46E535E7E36A}" srcOrd="0" destOrd="0" presId="urn:microsoft.com/office/officeart/2008/layout/LinedList"/>
    <dgm:cxn modelId="{A8C8B0BE-EE32-2F45-8198-BFC69B84300B}" type="presParOf" srcId="{619BA2DC-B93A-BF47-B219-D87B8D4A7640}" destId="{500C9706-B422-804E-B1D5-F6097E9F49C9}" srcOrd="1" destOrd="0" presId="urn:microsoft.com/office/officeart/2008/layout/LinedList"/>
    <dgm:cxn modelId="{E551AE37-826E-8F4C-BE4C-63C3EEE8CBFF}" type="presParOf" srcId="{C65111DB-C07E-9E43-ABEA-BBA40CE743C2}" destId="{0EA6A95C-1EAC-0849-A259-78581E920C91}" srcOrd="8" destOrd="0" presId="urn:microsoft.com/office/officeart/2008/layout/LinedList"/>
    <dgm:cxn modelId="{FFD14757-60AB-3C40-9D89-56A06446F63F}" type="presParOf" srcId="{C65111DB-C07E-9E43-ABEA-BBA40CE743C2}" destId="{BB807EA0-A6CF-9F4A-88B6-A9F5B0371955}" srcOrd="9" destOrd="0" presId="urn:microsoft.com/office/officeart/2008/layout/LinedList"/>
    <dgm:cxn modelId="{4B60839D-EAF7-404B-A699-CA230A817A98}" type="presParOf" srcId="{BB807EA0-A6CF-9F4A-88B6-A9F5B0371955}" destId="{E02D10FC-078C-D146-816E-DE349B73443F}" srcOrd="0" destOrd="0" presId="urn:microsoft.com/office/officeart/2008/layout/LinedList"/>
    <dgm:cxn modelId="{0BB684ED-9778-BC47-AC7F-9E33FCCDBD58}" type="presParOf" srcId="{BB807EA0-A6CF-9F4A-88B6-A9F5B0371955}" destId="{14E91F4B-F301-A246-BDE2-DFE6DCC1064C}" srcOrd="1" destOrd="0" presId="urn:microsoft.com/office/officeart/2008/layout/LinedList"/>
    <dgm:cxn modelId="{2F7F5F9B-5DD3-FB46-AEF2-0F61BA1FB76F}" type="presParOf" srcId="{C65111DB-C07E-9E43-ABEA-BBA40CE743C2}" destId="{7AC1FC3E-C11F-7C49-9D35-63869CE5EDA3}" srcOrd="10" destOrd="0" presId="urn:microsoft.com/office/officeart/2008/layout/LinedList"/>
    <dgm:cxn modelId="{0063DAEA-5ED8-644F-A8FB-B286B0E99980}" type="presParOf" srcId="{C65111DB-C07E-9E43-ABEA-BBA40CE743C2}" destId="{9B128321-61A5-E94B-B337-6E402FDD593E}" srcOrd="11" destOrd="0" presId="urn:microsoft.com/office/officeart/2008/layout/LinedList"/>
    <dgm:cxn modelId="{5BEB97E9-C693-6646-9284-B3E14FECD3FB}" type="presParOf" srcId="{9B128321-61A5-E94B-B337-6E402FDD593E}" destId="{8C90E179-28DC-F441-8474-A2235BCC49FC}" srcOrd="0" destOrd="0" presId="urn:microsoft.com/office/officeart/2008/layout/LinedList"/>
    <dgm:cxn modelId="{C03CF9BF-4DD8-2140-A4C4-90BCE4CF9233}" type="presParOf" srcId="{9B128321-61A5-E94B-B337-6E402FDD593E}" destId="{3E3D831F-1636-0C4F-8076-A1E91A5EB4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3D149B-670D-4806-AC23-34010AF02E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5A36B97-93DE-450A-B745-DCC039EAB0A5}">
      <dgm:prSet custT="1"/>
      <dgm:spPr/>
      <dgm:t>
        <a:bodyPr/>
        <a:lstStyle/>
        <a:p>
          <a:r>
            <a:rPr lang="en-US" sz="1800"/>
            <a:t>Provision for blade guard</a:t>
          </a:r>
        </a:p>
      </dgm:t>
    </dgm:pt>
    <dgm:pt modelId="{98587680-077F-4A13-8782-4CC5DDDDA603}" type="parTrans" cxnId="{FF9B7319-E2F6-41F3-A61A-D469918A14ED}">
      <dgm:prSet/>
      <dgm:spPr/>
      <dgm:t>
        <a:bodyPr/>
        <a:lstStyle/>
        <a:p>
          <a:endParaRPr lang="en-US"/>
        </a:p>
      </dgm:t>
    </dgm:pt>
    <dgm:pt modelId="{988FE6D0-9ECE-46A6-BEA1-3AD93F34BD3E}" type="sibTrans" cxnId="{FF9B7319-E2F6-41F3-A61A-D469918A14ED}">
      <dgm:prSet/>
      <dgm:spPr/>
      <dgm:t>
        <a:bodyPr/>
        <a:lstStyle/>
        <a:p>
          <a:endParaRPr lang="en-US"/>
        </a:p>
      </dgm:t>
    </dgm:pt>
    <dgm:pt modelId="{CB6431EF-CD6E-42BD-B0A4-2AF9B1FFAA0D}">
      <dgm:prSet custT="1"/>
      <dgm:spPr/>
      <dgm:t>
        <a:bodyPr/>
        <a:lstStyle/>
        <a:p>
          <a:r>
            <a:rPr lang="en-US" sz="1800"/>
            <a:t>Warning roller at feeding chute</a:t>
          </a:r>
        </a:p>
      </dgm:t>
    </dgm:pt>
    <dgm:pt modelId="{784049D9-E6A4-43A2-9CE8-D6EFA3711DC9}" type="parTrans" cxnId="{18F6B6D0-940E-436E-8FA2-F380807F57A9}">
      <dgm:prSet/>
      <dgm:spPr/>
      <dgm:t>
        <a:bodyPr/>
        <a:lstStyle/>
        <a:p>
          <a:endParaRPr lang="en-US"/>
        </a:p>
      </dgm:t>
    </dgm:pt>
    <dgm:pt modelId="{FF4B3DF4-9A53-43DD-8180-B50A08837089}" type="sibTrans" cxnId="{18F6B6D0-940E-436E-8FA2-F380807F57A9}">
      <dgm:prSet/>
      <dgm:spPr/>
      <dgm:t>
        <a:bodyPr/>
        <a:lstStyle/>
        <a:p>
          <a:endParaRPr lang="en-US"/>
        </a:p>
      </dgm:t>
    </dgm:pt>
    <dgm:pt modelId="{989BB52F-71F5-4657-9777-7AF68A9BFDF0}">
      <dgm:prSet custT="1"/>
      <dgm:spPr/>
      <dgm:t>
        <a:bodyPr/>
        <a:lstStyle/>
        <a:p>
          <a:r>
            <a:rPr lang="en-US" sz="1800"/>
            <a:t>Feeding chute cover of minimum 450mm</a:t>
          </a:r>
        </a:p>
      </dgm:t>
    </dgm:pt>
    <dgm:pt modelId="{E5EF6558-F419-490F-8C40-4D19F5A51BB3}" type="parTrans" cxnId="{7ED7E915-E3ED-46A7-855F-E5EB23E21050}">
      <dgm:prSet/>
      <dgm:spPr/>
      <dgm:t>
        <a:bodyPr/>
        <a:lstStyle/>
        <a:p>
          <a:endParaRPr lang="en-US"/>
        </a:p>
      </dgm:t>
    </dgm:pt>
    <dgm:pt modelId="{56180318-DFE8-4146-9946-E8849FFD6A96}" type="sibTrans" cxnId="{7ED7E915-E3ED-46A7-855F-E5EB23E21050}">
      <dgm:prSet/>
      <dgm:spPr/>
      <dgm:t>
        <a:bodyPr/>
        <a:lstStyle/>
        <a:p>
          <a:endParaRPr lang="en-US"/>
        </a:p>
      </dgm:t>
    </dgm:pt>
    <dgm:pt modelId="{6704BDB3-84C1-4BA8-835E-9132EA7CFEB5}">
      <dgm:prSet custT="1"/>
      <dgm:spPr/>
      <dgm:t>
        <a:bodyPr/>
        <a:lstStyle/>
        <a:p>
          <a:r>
            <a:rPr lang="en-US" sz="1800" dirty="0"/>
            <a:t>Height of feeding chute should be 750 mm to 1100 mm from ground</a:t>
          </a:r>
        </a:p>
      </dgm:t>
    </dgm:pt>
    <dgm:pt modelId="{3639C51A-BBAE-4F7D-930B-E5D7295D182A}" type="parTrans" cxnId="{FCDCC6FF-83F5-458F-8346-FBC04C9396BC}">
      <dgm:prSet/>
      <dgm:spPr/>
      <dgm:t>
        <a:bodyPr/>
        <a:lstStyle/>
        <a:p>
          <a:endParaRPr lang="en-US"/>
        </a:p>
      </dgm:t>
    </dgm:pt>
    <dgm:pt modelId="{23CAC9B0-3DDD-4CE2-8885-9649FBCD4FE5}" type="sibTrans" cxnId="{FCDCC6FF-83F5-458F-8346-FBC04C9396BC}">
      <dgm:prSet/>
      <dgm:spPr/>
      <dgm:t>
        <a:bodyPr/>
        <a:lstStyle/>
        <a:p>
          <a:endParaRPr lang="en-US"/>
        </a:p>
      </dgm:t>
    </dgm:pt>
    <dgm:pt modelId="{16771C96-E77D-46E8-9ED6-A1833B5CD6FF}">
      <dgm:prSet custT="1"/>
      <dgm:spPr/>
      <dgm:t>
        <a:bodyPr/>
        <a:lstStyle/>
        <a:p>
          <a:r>
            <a:rPr lang="en-US" sz="1800" dirty="0"/>
            <a:t>A minimum cautionary notice to be followed during operation</a:t>
          </a:r>
        </a:p>
      </dgm:t>
    </dgm:pt>
    <dgm:pt modelId="{FB09B9B6-EBC9-4AA6-8650-82F2C3DE61AC}" type="parTrans" cxnId="{CFF91EB3-D8E0-4C0A-8F53-7C6839957349}">
      <dgm:prSet/>
      <dgm:spPr/>
      <dgm:t>
        <a:bodyPr/>
        <a:lstStyle/>
        <a:p>
          <a:endParaRPr lang="en-US"/>
        </a:p>
      </dgm:t>
    </dgm:pt>
    <dgm:pt modelId="{6A792EC4-5D6B-442B-B204-2CFBD5DADBE7}" type="sibTrans" cxnId="{CFF91EB3-D8E0-4C0A-8F53-7C6839957349}">
      <dgm:prSet/>
      <dgm:spPr/>
      <dgm:t>
        <a:bodyPr/>
        <a:lstStyle/>
        <a:p>
          <a:endParaRPr lang="en-US"/>
        </a:p>
      </dgm:t>
    </dgm:pt>
    <dgm:pt modelId="{ED4F7E76-6F9B-4DE0-A99B-75F9FFDA7843}">
      <dgm:prSet custT="1"/>
      <dgm:spPr/>
      <dgm:t>
        <a:bodyPr/>
        <a:lstStyle/>
        <a:p>
          <a:r>
            <a:rPr lang="en-US" sz="1800"/>
            <a:t>Providing operator’s manual</a:t>
          </a:r>
        </a:p>
      </dgm:t>
    </dgm:pt>
    <dgm:pt modelId="{1AA5B092-F44E-42EC-BFB6-06692655F8D7}" type="parTrans" cxnId="{401A3F49-5F3F-4461-BE3E-496BF6D6380C}">
      <dgm:prSet/>
      <dgm:spPr/>
      <dgm:t>
        <a:bodyPr/>
        <a:lstStyle/>
        <a:p>
          <a:endParaRPr lang="en-US"/>
        </a:p>
      </dgm:t>
    </dgm:pt>
    <dgm:pt modelId="{F17A0919-9B72-44DB-8604-E356D688CCDD}" type="sibTrans" cxnId="{401A3F49-5F3F-4461-BE3E-496BF6D6380C}">
      <dgm:prSet/>
      <dgm:spPr/>
      <dgm:t>
        <a:bodyPr/>
        <a:lstStyle/>
        <a:p>
          <a:endParaRPr lang="en-US"/>
        </a:p>
      </dgm:t>
    </dgm:pt>
    <dgm:pt modelId="{A4D1383C-D106-8B41-B5E4-71F468A59A83}" type="pres">
      <dgm:prSet presAssocID="{9C3D149B-670D-4806-AC23-34010AF02E1E}" presName="vert0" presStyleCnt="0">
        <dgm:presLayoutVars>
          <dgm:dir/>
          <dgm:animOne val="branch"/>
          <dgm:animLvl val="lvl"/>
        </dgm:presLayoutVars>
      </dgm:prSet>
      <dgm:spPr/>
    </dgm:pt>
    <dgm:pt modelId="{6FEEADA0-5A10-9246-AFE1-0928EAD86DDA}" type="pres">
      <dgm:prSet presAssocID="{E5A36B97-93DE-450A-B745-DCC039EAB0A5}" presName="thickLine" presStyleLbl="alignNode1" presStyleIdx="0" presStyleCnt="6"/>
      <dgm:spPr/>
    </dgm:pt>
    <dgm:pt modelId="{1C396D6E-5209-9D4C-8636-5CAA0221A1BA}" type="pres">
      <dgm:prSet presAssocID="{E5A36B97-93DE-450A-B745-DCC039EAB0A5}" presName="horz1" presStyleCnt="0"/>
      <dgm:spPr/>
    </dgm:pt>
    <dgm:pt modelId="{83B749BF-DC33-4D4B-BA6D-8A4F36718F3A}" type="pres">
      <dgm:prSet presAssocID="{E5A36B97-93DE-450A-B745-DCC039EAB0A5}" presName="tx1" presStyleLbl="revTx" presStyleIdx="0" presStyleCnt="6"/>
      <dgm:spPr/>
    </dgm:pt>
    <dgm:pt modelId="{07F775F8-1663-F542-B840-299EC3C14F5E}" type="pres">
      <dgm:prSet presAssocID="{E5A36B97-93DE-450A-B745-DCC039EAB0A5}" presName="vert1" presStyleCnt="0"/>
      <dgm:spPr/>
    </dgm:pt>
    <dgm:pt modelId="{0B01719E-7835-474D-9738-A289610DBF94}" type="pres">
      <dgm:prSet presAssocID="{CB6431EF-CD6E-42BD-B0A4-2AF9B1FFAA0D}" presName="thickLine" presStyleLbl="alignNode1" presStyleIdx="1" presStyleCnt="6"/>
      <dgm:spPr/>
    </dgm:pt>
    <dgm:pt modelId="{45957A0F-2BF8-2B46-BF29-A3FDEB72F916}" type="pres">
      <dgm:prSet presAssocID="{CB6431EF-CD6E-42BD-B0A4-2AF9B1FFAA0D}" presName="horz1" presStyleCnt="0"/>
      <dgm:spPr/>
    </dgm:pt>
    <dgm:pt modelId="{8E3615B6-1257-1B43-8121-17B1D7007410}" type="pres">
      <dgm:prSet presAssocID="{CB6431EF-CD6E-42BD-B0A4-2AF9B1FFAA0D}" presName="tx1" presStyleLbl="revTx" presStyleIdx="1" presStyleCnt="6"/>
      <dgm:spPr/>
    </dgm:pt>
    <dgm:pt modelId="{3A09EBB9-1B4F-F14B-A995-CD0C47200757}" type="pres">
      <dgm:prSet presAssocID="{CB6431EF-CD6E-42BD-B0A4-2AF9B1FFAA0D}" presName="vert1" presStyleCnt="0"/>
      <dgm:spPr/>
    </dgm:pt>
    <dgm:pt modelId="{16965A9F-712C-9D40-BDAB-EFDA843B9B65}" type="pres">
      <dgm:prSet presAssocID="{989BB52F-71F5-4657-9777-7AF68A9BFDF0}" presName="thickLine" presStyleLbl="alignNode1" presStyleIdx="2" presStyleCnt="6"/>
      <dgm:spPr/>
    </dgm:pt>
    <dgm:pt modelId="{67CB63D5-4E3A-CE4F-8DAC-260960657A4E}" type="pres">
      <dgm:prSet presAssocID="{989BB52F-71F5-4657-9777-7AF68A9BFDF0}" presName="horz1" presStyleCnt="0"/>
      <dgm:spPr/>
    </dgm:pt>
    <dgm:pt modelId="{C70725DE-B4D3-8A4C-8D75-38986535E6F7}" type="pres">
      <dgm:prSet presAssocID="{989BB52F-71F5-4657-9777-7AF68A9BFDF0}" presName="tx1" presStyleLbl="revTx" presStyleIdx="2" presStyleCnt="6"/>
      <dgm:spPr/>
    </dgm:pt>
    <dgm:pt modelId="{0DD5BD50-2CB7-274B-8118-DCE1398C4C93}" type="pres">
      <dgm:prSet presAssocID="{989BB52F-71F5-4657-9777-7AF68A9BFDF0}" presName="vert1" presStyleCnt="0"/>
      <dgm:spPr/>
    </dgm:pt>
    <dgm:pt modelId="{03BF4B7D-FE1E-D749-8062-2D6910EDAE3E}" type="pres">
      <dgm:prSet presAssocID="{6704BDB3-84C1-4BA8-835E-9132EA7CFEB5}" presName="thickLine" presStyleLbl="alignNode1" presStyleIdx="3" presStyleCnt="6"/>
      <dgm:spPr/>
    </dgm:pt>
    <dgm:pt modelId="{EDFA6915-48CB-B544-92F5-0ED99DC4C909}" type="pres">
      <dgm:prSet presAssocID="{6704BDB3-84C1-4BA8-835E-9132EA7CFEB5}" presName="horz1" presStyleCnt="0"/>
      <dgm:spPr/>
    </dgm:pt>
    <dgm:pt modelId="{CF7B3CBD-09FC-354A-9779-F40398DA2987}" type="pres">
      <dgm:prSet presAssocID="{6704BDB3-84C1-4BA8-835E-9132EA7CFEB5}" presName="tx1" presStyleLbl="revTx" presStyleIdx="3" presStyleCnt="6"/>
      <dgm:spPr/>
    </dgm:pt>
    <dgm:pt modelId="{AA879877-363F-AD45-8460-4BFC71B7AFE0}" type="pres">
      <dgm:prSet presAssocID="{6704BDB3-84C1-4BA8-835E-9132EA7CFEB5}" presName="vert1" presStyleCnt="0"/>
      <dgm:spPr/>
    </dgm:pt>
    <dgm:pt modelId="{277C0274-F963-7C41-BEF3-40C1B15F22AB}" type="pres">
      <dgm:prSet presAssocID="{16771C96-E77D-46E8-9ED6-A1833B5CD6FF}" presName="thickLine" presStyleLbl="alignNode1" presStyleIdx="4" presStyleCnt="6"/>
      <dgm:spPr/>
    </dgm:pt>
    <dgm:pt modelId="{3EE36584-9699-2A43-9151-B691348E263F}" type="pres">
      <dgm:prSet presAssocID="{16771C96-E77D-46E8-9ED6-A1833B5CD6FF}" presName="horz1" presStyleCnt="0"/>
      <dgm:spPr/>
    </dgm:pt>
    <dgm:pt modelId="{5923D9BB-B865-C243-8CBD-C20194ED92B1}" type="pres">
      <dgm:prSet presAssocID="{16771C96-E77D-46E8-9ED6-A1833B5CD6FF}" presName="tx1" presStyleLbl="revTx" presStyleIdx="4" presStyleCnt="6"/>
      <dgm:spPr/>
    </dgm:pt>
    <dgm:pt modelId="{BA6989C5-01AE-F74D-896D-D43CCC866F24}" type="pres">
      <dgm:prSet presAssocID="{16771C96-E77D-46E8-9ED6-A1833B5CD6FF}" presName="vert1" presStyleCnt="0"/>
      <dgm:spPr/>
    </dgm:pt>
    <dgm:pt modelId="{691801F6-3029-544F-8128-A1F2C8F7ED3A}" type="pres">
      <dgm:prSet presAssocID="{ED4F7E76-6F9B-4DE0-A99B-75F9FFDA7843}" presName="thickLine" presStyleLbl="alignNode1" presStyleIdx="5" presStyleCnt="6"/>
      <dgm:spPr/>
    </dgm:pt>
    <dgm:pt modelId="{7579FC80-1467-C047-BD20-4D7C903CA326}" type="pres">
      <dgm:prSet presAssocID="{ED4F7E76-6F9B-4DE0-A99B-75F9FFDA7843}" presName="horz1" presStyleCnt="0"/>
      <dgm:spPr/>
    </dgm:pt>
    <dgm:pt modelId="{E11D6AB6-8DEF-5140-8377-BA1C4D7E25E4}" type="pres">
      <dgm:prSet presAssocID="{ED4F7E76-6F9B-4DE0-A99B-75F9FFDA7843}" presName="tx1" presStyleLbl="revTx" presStyleIdx="5" presStyleCnt="6"/>
      <dgm:spPr/>
    </dgm:pt>
    <dgm:pt modelId="{675867A1-6947-E641-AEF9-ADA934074965}" type="pres">
      <dgm:prSet presAssocID="{ED4F7E76-6F9B-4DE0-A99B-75F9FFDA7843}" presName="vert1" presStyleCnt="0"/>
      <dgm:spPr/>
    </dgm:pt>
  </dgm:ptLst>
  <dgm:cxnLst>
    <dgm:cxn modelId="{7ED7E915-E3ED-46A7-855F-E5EB23E21050}" srcId="{9C3D149B-670D-4806-AC23-34010AF02E1E}" destId="{989BB52F-71F5-4657-9777-7AF68A9BFDF0}" srcOrd="2" destOrd="0" parTransId="{E5EF6558-F419-490F-8C40-4D19F5A51BB3}" sibTransId="{56180318-DFE8-4146-9946-E8849FFD6A96}"/>
    <dgm:cxn modelId="{FF9B7319-E2F6-41F3-A61A-D469918A14ED}" srcId="{9C3D149B-670D-4806-AC23-34010AF02E1E}" destId="{E5A36B97-93DE-450A-B745-DCC039EAB0A5}" srcOrd="0" destOrd="0" parTransId="{98587680-077F-4A13-8782-4CC5DDDDA603}" sibTransId="{988FE6D0-9ECE-46A6-BEA1-3AD93F34BD3E}"/>
    <dgm:cxn modelId="{38D8952B-B37D-7347-9E8A-28BA64A790B4}" type="presOf" srcId="{ED4F7E76-6F9B-4DE0-A99B-75F9FFDA7843}" destId="{E11D6AB6-8DEF-5140-8377-BA1C4D7E25E4}" srcOrd="0" destOrd="0" presId="urn:microsoft.com/office/officeart/2008/layout/LinedList"/>
    <dgm:cxn modelId="{401A3F49-5F3F-4461-BE3E-496BF6D6380C}" srcId="{9C3D149B-670D-4806-AC23-34010AF02E1E}" destId="{ED4F7E76-6F9B-4DE0-A99B-75F9FFDA7843}" srcOrd="5" destOrd="0" parTransId="{1AA5B092-F44E-42EC-BFB6-06692655F8D7}" sibTransId="{F17A0919-9B72-44DB-8604-E356D688CCDD}"/>
    <dgm:cxn modelId="{61878256-6ECE-6F40-8AC9-5FD634CA14DD}" type="presOf" srcId="{989BB52F-71F5-4657-9777-7AF68A9BFDF0}" destId="{C70725DE-B4D3-8A4C-8D75-38986535E6F7}" srcOrd="0" destOrd="0" presId="urn:microsoft.com/office/officeart/2008/layout/LinedList"/>
    <dgm:cxn modelId="{CFF91EB3-D8E0-4C0A-8F53-7C6839957349}" srcId="{9C3D149B-670D-4806-AC23-34010AF02E1E}" destId="{16771C96-E77D-46E8-9ED6-A1833B5CD6FF}" srcOrd="4" destOrd="0" parTransId="{FB09B9B6-EBC9-4AA6-8650-82F2C3DE61AC}" sibTransId="{6A792EC4-5D6B-442B-B204-2CFBD5DADBE7}"/>
    <dgm:cxn modelId="{904A5EBF-9F4D-D943-9D7F-43AE48BB6E74}" type="presOf" srcId="{E5A36B97-93DE-450A-B745-DCC039EAB0A5}" destId="{83B749BF-DC33-4D4B-BA6D-8A4F36718F3A}" srcOrd="0" destOrd="0" presId="urn:microsoft.com/office/officeart/2008/layout/LinedList"/>
    <dgm:cxn modelId="{3832CFC4-416F-0741-8CDB-EC91B5EC3B67}" type="presOf" srcId="{6704BDB3-84C1-4BA8-835E-9132EA7CFEB5}" destId="{CF7B3CBD-09FC-354A-9779-F40398DA2987}" srcOrd="0" destOrd="0" presId="urn:microsoft.com/office/officeart/2008/layout/LinedList"/>
    <dgm:cxn modelId="{18F6B6D0-940E-436E-8FA2-F380807F57A9}" srcId="{9C3D149B-670D-4806-AC23-34010AF02E1E}" destId="{CB6431EF-CD6E-42BD-B0A4-2AF9B1FFAA0D}" srcOrd="1" destOrd="0" parTransId="{784049D9-E6A4-43A2-9CE8-D6EFA3711DC9}" sibTransId="{FF4B3DF4-9A53-43DD-8180-B50A08837089}"/>
    <dgm:cxn modelId="{94BB98D4-F822-4742-84EF-5F7EBFA09585}" type="presOf" srcId="{CB6431EF-CD6E-42BD-B0A4-2AF9B1FFAA0D}" destId="{8E3615B6-1257-1B43-8121-17B1D7007410}" srcOrd="0" destOrd="0" presId="urn:microsoft.com/office/officeart/2008/layout/LinedList"/>
    <dgm:cxn modelId="{9B40DDE0-F4CB-DA42-8B49-CC7546C5712D}" type="presOf" srcId="{16771C96-E77D-46E8-9ED6-A1833B5CD6FF}" destId="{5923D9BB-B865-C243-8CBD-C20194ED92B1}" srcOrd="0" destOrd="0" presId="urn:microsoft.com/office/officeart/2008/layout/LinedList"/>
    <dgm:cxn modelId="{20494AEA-65F9-6B4B-B4B9-E08563F8792D}" type="presOf" srcId="{9C3D149B-670D-4806-AC23-34010AF02E1E}" destId="{A4D1383C-D106-8B41-B5E4-71F468A59A83}" srcOrd="0" destOrd="0" presId="urn:microsoft.com/office/officeart/2008/layout/LinedList"/>
    <dgm:cxn modelId="{FCDCC6FF-83F5-458F-8346-FBC04C9396BC}" srcId="{9C3D149B-670D-4806-AC23-34010AF02E1E}" destId="{6704BDB3-84C1-4BA8-835E-9132EA7CFEB5}" srcOrd="3" destOrd="0" parTransId="{3639C51A-BBAE-4F7D-930B-E5D7295D182A}" sibTransId="{23CAC9B0-3DDD-4CE2-8885-9649FBCD4FE5}"/>
    <dgm:cxn modelId="{DF33C0C8-3565-374A-9185-433911A643B7}" type="presParOf" srcId="{A4D1383C-D106-8B41-B5E4-71F468A59A83}" destId="{6FEEADA0-5A10-9246-AFE1-0928EAD86DDA}" srcOrd="0" destOrd="0" presId="urn:microsoft.com/office/officeart/2008/layout/LinedList"/>
    <dgm:cxn modelId="{92627A45-328E-C249-BA8A-945AA8F0CFBD}" type="presParOf" srcId="{A4D1383C-D106-8B41-B5E4-71F468A59A83}" destId="{1C396D6E-5209-9D4C-8636-5CAA0221A1BA}" srcOrd="1" destOrd="0" presId="urn:microsoft.com/office/officeart/2008/layout/LinedList"/>
    <dgm:cxn modelId="{26CF8786-1BFD-5F47-8F20-2819C03ADA0D}" type="presParOf" srcId="{1C396D6E-5209-9D4C-8636-5CAA0221A1BA}" destId="{83B749BF-DC33-4D4B-BA6D-8A4F36718F3A}" srcOrd="0" destOrd="0" presId="urn:microsoft.com/office/officeart/2008/layout/LinedList"/>
    <dgm:cxn modelId="{CFDAF595-4070-4442-B084-37BBA7BA7077}" type="presParOf" srcId="{1C396D6E-5209-9D4C-8636-5CAA0221A1BA}" destId="{07F775F8-1663-F542-B840-299EC3C14F5E}" srcOrd="1" destOrd="0" presId="urn:microsoft.com/office/officeart/2008/layout/LinedList"/>
    <dgm:cxn modelId="{58D1C87A-00F9-ED4F-A92A-F6B7843A6A02}" type="presParOf" srcId="{A4D1383C-D106-8B41-B5E4-71F468A59A83}" destId="{0B01719E-7835-474D-9738-A289610DBF94}" srcOrd="2" destOrd="0" presId="urn:microsoft.com/office/officeart/2008/layout/LinedList"/>
    <dgm:cxn modelId="{F71F5172-BA49-E243-9342-F46B21636E1C}" type="presParOf" srcId="{A4D1383C-D106-8B41-B5E4-71F468A59A83}" destId="{45957A0F-2BF8-2B46-BF29-A3FDEB72F916}" srcOrd="3" destOrd="0" presId="urn:microsoft.com/office/officeart/2008/layout/LinedList"/>
    <dgm:cxn modelId="{A976A0F1-825D-9046-8C2F-24EEABEAE310}" type="presParOf" srcId="{45957A0F-2BF8-2B46-BF29-A3FDEB72F916}" destId="{8E3615B6-1257-1B43-8121-17B1D7007410}" srcOrd="0" destOrd="0" presId="urn:microsoft.com/office/officeart/2008/layout/LinedList"/>
    <dgm:cxn modelId="{79737990-BD53-064D-94AB-28C7EEE31C65}" type="presParOf" srcId="{45957A0F-2BF8-2B46-BF29-A3FDEB72F916}" destId="{3A09EBB9-1B4F-F14B-A995-CD0C47200757}" srcOrd="1" destOrd="0" presId="urn:microsoft.com/office/officeart/2008/layout/LinedList"/>
    <dgm:cxn modelId="{7D2DEE47-10C4-084C-8CD5-60365F95A12E}" type="presParOf" srcId="{A4D1383C-D106-8B41-B5E4-71F468A59A83}" destId="{16965A9F-712C-9D40-BDAB-EFDA843B9B65}" srcOrd="4" destOrd="0" presId="urn:microsoft.com/office/officeart/2008/layout/LinedList"/>
    <dgm:cxn modelId="{1D6B3C83-BF79-9F47-8179-5AFBBBDE6440}" type="presParOf" srcId="{A4D1383C-D106-8B41-B5E4-71F468A59A83}" destId="{67CB63D5-4E3A-CE4F-8DAC-260960657A4E}" srcOrd="5" destOrd="0" presId="urn:microsoft.com/office/officeart/2008/layout/LinedList"/>
    <dgm:cxn modelId="{9E78AD23-E67C-534D-8416-8FCB23635594}" type="presParOf" srcId="{67CB63D5-4E3A-CE4F-8DAC-260960657A4E}" destId="{C70725DE-B4D3-8A4C-8D75-38986535E6F7}" srcOrd="0" destOrd="0" presId="urn:microsoft.com/office/officeart/2008/layout/LinedList"/>
    <dgm:cxn modelId="{99D1E26B-52EE-6D44-8281-400ECAB1EC1E}" type="presParOf" srcId="{67CB63D5-4E3A-CE4F-8DAC-260960657A4E}" destId="{0DD5BD50-2CB7-274B-8118-DCE1398C4C93}" srcOrd="1" destOrd="0" presId="urn:microsoft.com/office/officeart/2008/layout/LinedList"/>
    <dgm:cxn modelId="{55C46CF8-7AB0-A947-9072-08920CB5E8CD}" type="presParOf" srcId="{A4D1383C-D106-8B41-B5E4-71F468A59A83}" destId="{03BF4B7D-FE1E-D749-8062-2D6910EDAE3E}" srcOrd="6" destOrd="0" presId="urn:microsoft.com/office/officeart/2008/layout/LinedList"/>
    <dgm:cxn modelId="{478D3D7D-857A-0342-AC2A-F63F8515FCE7}" type="presParOf" srcId="{A4D1383C-D106-8B41-B5E4-71F468A59A83}" destId="{EDFA6915-48CB-B544-92F5-0ED99DC4C909}" srcOrd="7" destOrd="0" presId="urn:microsoft.com/office/officeart/2008/layout/LinedList"/>
    <dgm:cxn modelId="{3DDA0F4B-A4DE-4A48-AAE8-8CDB84174903}" type="presParOf" srcId="{EDFA6915-48CB-B544-92F5-0ED99DC4C909}" destId="{CF7B3CBD-09FC-354A-9779-F40398DA2987}" srcOrd="0" destOrd="0" presId="urn:microsoft.com/office/officeart/2008/layout/LinedList"/>
    <dgm:cxn modelId="{E725555C-179A-1A4D-A657-B22104CCA4B5}" type="presParOf" srcId="{EDFA6915-48CB-B544-92F5-0ED99DC4C909}" destId="{AA879877-363F-AD45-8460-4BFC71B7AFE0}" srcOrd="1" destOrd="0" presId="urn:microsoft.com/office/officeart/2008/layout/LinedList"/>
    <dgm:cxn modelId="{DE91B3B2-470E-9A4D-B5E2-FBCA6D503ED0}" type="presParOf" srcId="{A4D1383C-D106-8B41-B5E4-71F468A59A83}" destId="{277C0274-F963-7C41-BEF3-40C1B15F22AB}" srcOrd="8" destOrd="0" presId="urn:microsoft.com/office/officeart/2008/layout/LinedList"/>
    <dgm:cxn modelId="{D60C59D0-45AF-324E-BEF1-D9713A19CC0C}" type="presParOf" srcId="{A4D1383C-D106-8B41-B5E4-71F468A59A83}" destId="{3EE36584-9699-2A43-9151-B691348E263F}" srcOrd="9" destOrd="0" presId="urn:microsoft.com/office/officeart/2008/layout/LinedList"/>
    <dgm:cxn modelId="{F54183AC-0D6A-EA42-9281-98146EFB87EE}" type="presParOf" srcId="{3EE36584-9699-2A43-9151-B691348E263F}" destId="{5923D9BB-B865-C243-8CBD-C20194ED92B1}" srcOrd="0" destOrd="0" presId="urn:microsoft.com/office/officeart/2008/layout/LinedList"/>
    <dgm:cxn modelId="{C07694BF-7708-3D4C-9E22-F366E86D46B3}" type="presParOf" srcId="{3EE36584-9699-2A43-9151-B691348E263F}" destId="{BA6989C5-01AE-F74D-896D-D43CCC866F24}" srcOrd="1" destOrd="0" presId="urn:microsoft.com/office/officeart/2008/layout/LinedList"/>
    <dgm:cxn modelId="{C1712DE1-3355-4D40-A73C-07F9FDFECDED}" type="presParOf" srcId="{A4D1383C-D106-8B41-B5E4-71F468A59A83}" destId="{691801F6-3029-544F-8128-A1F2C8F7ED3A}" srcOrd="10" destOrd="0" presId="urn:microsoft.com/office/officeart/2008/layout/LinedList"/>
    <dgm:cxn modelId="{867BBFF7-D788-8644-94A6-FD4D5CF28502}" type="presParOf" srcId="{A4D1383C-D106-8B41-B5E4-71F468A59A83}" destId="{7579FC80-1467-C047-BD20-4D7C903CA326}" srcOrd="11" destOrd="0" presId="urn:microsoft.com/office/officeart/2008/layout/LinedList"/>
    <dgm:cxn modelId="{0492297A-E681-B74E-8693-377A6E35474E}" type="presParOf" srcId="{7579FC80-1467-C047-BD20-4D7C903CA326}" destId="{E11D6AB6-8DEF-5140-8377-BA1C4D7E25E4}" srcOrd="0" destOrd="0" presId="urn:microsoft.com/office/officeart/2008/layout/LinedList"/>
    <dgm:cxn modelId="{29050B5C-F6D2-6D41-95F1-B7A6C422CC4A}" type="presParOf" srcId="{7579FC80-1467-C047-BD20-4D7C903CA326}" destId="{675867A1-6947-E641-AEF9-ADA9340749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BD3D7-149C-4D28-820C-95A9F9E505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335BA9-F1D4-48F7-93C4-AB75024DBF97}">
      <dgm:prSet/>
      <dgm:spPr/>
      <dgm:t>
        <a:bodyPr/>
        <a:lstStyle/>
        <a:p>
          <a:r>
            <a:rPr lang="en-US" dirty="0"/>
            <a:t>major components are easily removable for inspection and cleaning</a:t>
          </a:r>
        </a:p>
      </dgm:t>
    </dgm:pt>
    <dgm:pt modelId="{16816C59-5741-415C-AF5F-27A2049B09AF}" type="parTrans" cxnId="{11418853-4AAC-4DE6-B8D8-A4DDEB49D1CB}">
      <dgm:prSet/>
      <dgm:spPr/>
      <dgm:t>
        <a:bodyPr/>
        <a:lstStyle/>
        <a:p>
          <a:endParaRPr lang="en-US"/>
        </a:p>
      </dgm:t>
    </dgm:pt>
    <dgm:pt modelId="{C9EA7BC1-82BB-4C2F-AABF-301F2F279400}" type="sibTrans" cxnId="{11418853-4AAC-4DE6-B8D8-A4DDEB49D1CB}">
      <dgm:prSet/>
      <dgm:spPr/>
      <dgm:t>
        <a:bodyPr/>
        <a:lstStyle/>
        <a:p>
          <a:endParaRPr lang="en-US"/>
        </a:p>
      </dgm:t>
    </dgm:pt>
    <dgm:pt modelId="{8192B86B-6EEB-4D85-9B9E-124F85942AE1}">
      <dgm:prSet/>
      <dgm:spPr/>
      <dgm:t>
        <a:bodyPr/>
        <a:lstStyle/>
        <a:p>
          <a:r>
            <a:rPr lang="en-US" dirty="0"/>
            <a:t>It should be able to run without load to without any loosening of fitted parts and excess noise.</a:t>
          </a:r>
        </a:p>
      </dgm:t>
    </dgm:pt>
    <dgm:pt modelId="{885A0D85-FA62-4E70-B1F7-C07B8794951C}" type="parTrans" cxnId="{7EEFDCBD-AEFB-43F6-A5D1-A8C9D60CA9D8}">
      <dgm:prSet/>
      <dgm:spPr/>
      <dgm:t>
        <a:bodyPr/>
        <a:lstStyle/>
        <a:p>
          <a:endParaRPr lang="en-US"/>
        </a:p>
      </dgm:t>
    </dgm:pt>
    <dgm:pt modelId="{092ADEE7-2E8D-4D72-BD74-6E63BAF00075}" type="sibTrans" cxnId="{7EEFDCBD-AEFB-43F6-A5D1-A8C9D60CA9D8}">
      <dgm:prSet/>
      <dgm:spPr/>
      <dgm:t>
        <a:bodyPr/>
        <a:lstStyle/>
        <a:p>
          <a:endParaRPr lang="en-US"/>
        </a:p>
      </dgm:t>
    </dgm:pt>
    <dgm:pt modelId="{5D721016-8558-47F9-B938-4E6130D56FD5}">
      <dgm:prSet/>
      <dgm:spPr/>
      <dgm:t>
        <a:bodyPr/>
        <a:lstStyle/>
        <a:p>
          <a:r>
            <a:rPr lang="en-US" dirty="0"/>
            <a:t>Hazard posing machine parts are</a:t>
          </a:r>
        </a:p>
      </dgm:t>
    </dgm:pt>
    <dgm:pt modelId="{42F0B28E-9CA3-4945-9D99-28A3FE9746F9}" type="parTrans" cxnId="{98472E7C-1F0F-44A1-AD8C-CEAE35C7C8F8}">
      <dgm:prSet/>
      <dgm:spPr/>
      <dgm:t>
        <a:bodyPr/>
        <a:lstStyle/>
        <a:p>
          <a:endParaRPr lang="en-US"/>
        </a:p>
      </dgm:t>
    </dgm:pt>
    <dgm:pt modelId="{114E1CBB-0CA1-4BA7-A0E9-8FA60B9EAB6E}" type="sibTrans" cxnId="{98472E7C-1F0F-44A1-AD8C-CEAE35C7C8F8}">
      <dgm:prSet/>
      <dgm:spPr/>
      <dgm:t>
        <a:bodyPr/>
        <a:lstStyle/>
        <a:p>
          <a:endParaRPr lang="en-US"/>
        </a:p>
      </dgm:t>
    </dgm:pt>
    <dgm:pt modelId="{DDFF25E8-707B-4C54-A1D8-75EDDD273F4B}">
      <dgm:prSet/>
      <dgm:spPr/>
      <dgm:t>
        <a:bodyPr/>
        <a:lstStyle/>
        <a:p>
          <a:r>
            <a:rPr lang="en-US" dirty="0"/>
            <a:t>To be covered for safety</a:t>
          </a:r>
        </a:p>
      </dgm:t>
    </dgm:pt>
    <dgm:pt modelId="{73E682DA-D20A-4477-95C6-F11F6C7A0670}" type="parTrans" cxnId="{8320BFF5-5CAC-4700-9A64-4AB1F584AD10}">
      <dgm:prSet/>
      <dgm:spPr/>
      <dgm:t>
        <a:bodyPr/>
        <a:lstStyle/>
        <a:p>
          <a:endParaRPr lang="en-US"/>
        </a:p>
      </dgm:t>
    </dgm:pt>
    <dgm:pt modelId="{9B943C47-4753-41EC-826C-5CEDD69A6B77}" type="sibTrans" cxnId="{8320BFF5-5CAC-4700-9A64-4AB1F584AD10}">
      <dgm:prSet/>
      <dgm:spPr/>
      <dgm:t>
        <a:bodyPr/>
        <a:lstStyle/>
        <a:p>
          <a:endParaRPr lang="en-US"/>
        </a:p>
      </dgm:t>
    </dgm:pt>
    <dgm:pt modelId="{37231AEE-7BB3-4958-8A60-084D5BC2CAA5}">
      <dgm:prSet/>
      <dgm:spPr/>
      <dgm:t>
        <a:bodyPr/>
        <a:lstStyle/>
        <a:p>
          <a:r>
            <a:rPr lang="en-US" dirty="0"/>
            <a:t>self-cleaning arrangement  should be provided</a:t>
          </a:r>
        </a:p>
      </dgm:t>
    </dgm:pt>
    <dgm:pt modelId="{1425498E-EEEA-4D92-AD6A-E4B1AB71969D}" type="parTrans" cxnId="{27F928ED-D3C2-4BAB-920B-41B9EC5F7E5D}">
      <dgm:prSet/>
      <dgm:spPr/>
      <dgm:t>
        <a:bodyPr/>
        <a:lstStyle/>
        <a:p>
          <a:endParaRPr lang="en-US"/>
        </a:p>
      </dgm:t>
    </dgm:pt>
    <dgm:pt modelId="{0153851F-E9B9-4AC5-B472-10646470867E}" type="sibTrans" cxnId="{27F928ED-D3C2-4BAB-920B-41B9EC5F7E5D}">
      <dgm:prSet/>
      <dgm:spPr/>
      <dgm:t>
        <a:bodyPr/>
        <a:lstStyle/>
        <a:p>
          <a:endParaRPr lang="en-US"/>
        </a:p>
      </dgm:t>
    </dgm:pt>
    <dgm:pt modelId="{C02954AC-DDF1-49C8-A33F-05AB6F4746EC}">
      <dgm:prSet/>
      <dgm:spPr/>
      <dgm:t>
        <a:bodyPr/>
        <a:lstStyle/>
        <a:p>
          <a:r>
            <a:rPr lang="en-US" dirty="0"/>
            <a:t>provision to adjust the slice thickness of the cut vegetables should</a:t>
          </a:r>
        </a:p>
      </dgm:t>
    </dgm:pt>
    <dgm:pt modelId="{3E4785A4-3177-40B8-A50C-0ED0000B8C35}" type="parTrans" cxnId="{F7D7B4C9-144B-4520-8725-4B1CB6E2C1DE}">
      <dgm:prSet/>
      <dgm:spPr/>
      <dgm:t>
        <a:bodyPr/>
        <a:lstStyle/>
        <a:p>
          <a:endParaRPr lang="en-US"/>
        </a:p>
      </dgm:t>
    </dgm:pt>
    <dgm:pt modelId="{806C5665-F799-4EAA-8CA0-335A53E82969}" type="sibTrans" cxnId="{F7D7B4C9-144B-4520-8725-4B1CB6E2C1DE}">
      <dgm:prSet/>
      <dgm:spPr/>
      <dgm:t>
        <a:bodyPr/>
        <a:lstStyle/>
        <a:p>
          <a:endParaRPr lang="en-US"/>
        </a:p>
      </dgm:t>
    </dgm:pt>
    <dgm:pt modelId="{44C194BA-2798-6A4F-9D8D-304B70A9AF6E}" type="pres">
      <dgm:prSet presAssocID="{D43BD3D7-149C-4D28-820C-95A9F9E505D2}" presName="vert0" presStyleCnt="0">
        <dgm:presLayoutVars>
          <dgm:dir/>
          <dgm:animOne val="branch"/>
          <dgm:animLvl val="lvl"/>
        </dgm:presLayoutVars>
      </dgm:prSet>
      <dgm:spPr/>
    </dgm:pt>
    <dgm:pt modelId="{F9718C54-ACC0-FB40-AB0D-A198963810AF}" type="pres">
      <dgm:prSet presAssocID="{60335BA9-F1D4-48F7-93C4-AB75024DBF97}" presName="thickLine" presStyleLbl="alignNode1" presStyleIdx="0" presStyleCnt="6"/>
      <dgm:spPr/>
    </dgm:pt>
    <dgm:pt modelId="{2CCD65AC-258F-C143-81DB-7C256CC5B01C}" type="pres">
      <dgm:prSet presAssocID="{60335BA9-F1D4-48F7-93C4-AB75024DBF97}" presName="horz1" presStyleCnt="0"/>
      <dgm:spPr/>
    </dgm:pt>
    <dgm:pt modelId="{7810B08B-9C9F-2140-91BF-AFDA0E9734FE}" type="pres">
      <dgm:prSet presAssocID="{60335BA9-F1D4-48F7-93C4-AB75024DBF97}" presName="tx1" presStyleLbl="revTx" presStyleIdx="0" presStyleCnt="6"/>
      <dgm:spPr/>
    </dgm:pt>
    <dgm:pt modelId="{0971BE04-88A9-E64E-B45D-E9FB9601B48F}" type="pres">
      <dgm:prSet presAssocID="{60335BA9-F1D4-48F7-93C4-AB75024DBF97}" presName="vert1" presStyleCnt="0"/>
      <dgm:spPr/>
    </dgm:pt>
    <dgm:pt modelId="{2F9CC79F-BBF8-404B-9CAD-28820B0D1A28}" type="pres">
      <dgm:prSet presAssocID="{8192B86B-6EEB-4D85-9B9E-124F85942AE1}" presName="thickLine" presStyleLbl="alignNode1" presStyleIdx="1" presStyleCnt="6"/>
      <dgm:spPr/>
    </dgm:pt>
    <dgm:pt modelId="{9A25B7B6-8A4A-1045-8759-D3504FBC859C}" type="pres">
      <dgm:prSet presAssocID="{8192B86B-6EEB-4D85-9B9E-124F85942AE1}" presName="horz1" presStyleCnt="0"/>
      <dgm:spPr/>
    </dgm:pt>
    <dgm:pt modelId="{BB993884-03AF-CE4F-ACEF-358FF52E2DC4}" type="pres">
      <dgm:prSet presAssocID="{8192B86B-6EEB-4D85-9B9E-124F85942AE1}" presName="tx1" presStyleLbl="revTx" presStyleIdx="1" presStyleCnt="6"/>
      <dgm:spPr/>
    </dgm:pt>
    <dgm:pt modelId="{69DBFC97-E6AC-EF43-B7C6-196406B81197}" type="pres">
      <dgm:prSet presAssocID="{8192B86B-6EEB-4D85-9B9E-124F85942AE1}" presName="vert1" presStyleCnt="0"/>
      <dgm:spPr/>
    </dgm:pt>
    <dgm:pt modelId="{B88E51B8-B3C5-E94B-8B0C-1E1A3698934F}" type="pres">
      <dgm:prSet presAssocID="{5D721016-8558-47F9-B938-4E6130D56FD5}" presName="thickLine" presStyleLbl="alignNode1" presStyleIdx="2" presStyleCnt="6"/>
      <dgm:spPr/>
    </dgm:pt>
    <dgm:pt modelId="{84DDED60-BEB9-274F-BF65-5FDAAC5070D3}" type="pres">
      <dgm:prSet presAssocID="{5D721016-8558-47F9-B938-4E6130D56FD5}" presName="horz1" presStyleCnt="0"/>
      <dgm:spPr/>
    </dgm:pt>
    <dgm:pt modelId="{3DB5023E-D9E1-0B44-A8BA-6EF5C6F33FB0}" type="pres">
      <dgm:prSet presAssocID="{5D721016-8558-47F9-B938-4E6130D56FD5}" presName="tx1" presStyleLbl="revTx" presStyleIdx="2" presStyleCnt="6"/>
      <dgm:spPr/>
    </dgm:pt>
    <dgm:pt modelId="{C2770B05-03B4-4945-9DC5-7F915FC93591}" type="pres">
      <dgm:prSet presAssocID="{5D721016-8558-47F9-B938-4E6130D56FD5}" presName="vert1" presStyleCnt="0"/>
      <dgm:spPr/>
    </dgm:pt>
    <dgm:pt modelId="{84F18BA3-FC26-CB43-8ABC-DC06DC487BCE}" type="pres">
      <dgm:prSet presAssocID="{DDFF25E8-707B-4C54-A1D8-75EDDD273F4B}" presName="thickLine" presStyleLbl="alignNode1" presStyleIdx="3" presStyleCnt="6"/>
      <dgm:spPr/>
    </dgm:pt>
    <dgm:pt modelId="{137401FB-82C4-5145-B049-6E80DE577255}" type="pres">
      <dgm:prSet presAssocID="{DDFF25E8-707B-4C54-A1D8-75EDDD273F4B}" presName="horz1" presStyleCnt="0"/>
      <dgm:spPr/>
    </dgm:pt>
    <dgm:pt modelId="{7407D89F-4E76-E443-9101-BA2122B648D5}" type="pres">
      <dgm:prSet presAssocID="{DDFF25E8-707B-4C54-A1D8-75EDDD273F4B}" presName="tx1" presStyleLbl="revTx" presStyleIdx="3" presStyleCnt="6"/>
      <dgm:spPr/>
    </dgm:pt>
    <dgm:pt modelId="{A5CDAE3D-2140-9D49-8C02-B8B59AC0D417}" type="pres">
      <dgm:prSet presAssocID="{DDFF25E8-707B-4C54-A1D8-75EDDD273F4B}" presName="vert1" presStyleCnt="0"/>
      <dgm:spPr/>
    </dgm:pt>
    <dgm:pt modelId="{72CC58C1-AD36-3443-B7A5-5E337DC3EF44}" type="pres">
      <dgm:prSet presAssocID="{37231AEE-7BB3-4958-8A60-084D5BC2CAA5}" presName="thickLine" presStyleLbl="alignNode1" presStyleIdx="4" presStyleCnt="6"/>
      <dgm:spPr/>
    </dgm:pt>
    <dgm:pt modelId="{8BD72861-B799-9345-AC12-159920A47DCE}" type="pres">
      <dgm:prSet presAssocID="{37231AEE-7BB3-4958-8A60-084D5BC2CAA5}" presName="horz1" presStyleCnt="0"/>
      <dgm:spPr/>
    </dgm:pt>
    <dgm:pt modelId="{09EB64C5-1626-5246-B6CA-D3FEF54EB237}" type="pres">
      <dgm:prSet presAssocID="{37231AEE-7BB3-4958-8A60-084D5BC2CAA5}" presName="tx1" presStyleLbl="revTx" presStyleIdx="4" presStyleCnt="6"/>
      <dgm:spPr/>
    </dgm:pt>
    <dgm:pt modelId="{786A3108-39CF-EA40-B3F3-37C5D564EDDF}" type="pres">
      <dgm:prSet presAssocID="{37231AEE-7BB3-4958-8A60-084D5BC2CAA5}" presName="vert1" presStyleCnt="0"/>
      <dgm:spPr/>
    </dgm:pt>
    <dgm:pt modelId="{BC9D2599-B6F9-AD4A-8648-D7D4B5B9FA12}" type="pres">
      <dgm:prSet presAssocID="{C02954AC-DDF1-49C8-A33F-05AB6F4746EC}" presName="thickLine" presStyleLbl="alignNode1" presStyleIdx="5" presStyleCnt="6"/>
      <dgm:spPr/>
    </dgm:pt>
    <dgm:pt modelId="{CB4B86CE-53FF-7045-A000-17F78243DB62}" type="pres">
      <dgm:prSet presAssocID="{C02954AC-DDF1-49C8-A33F-05AB6F4746EC}" presName="horz1" presStyleCnt="0"/>
      <dgm:spPr/>
    </dgm:pt>
    <dgm:pt modelId="{7B61F457-5FE0-0045-B4FE-A9757BC01324}" type="pres">
      <dgm:prSet presAssocID="{C02954AC-DDF1-49C8-A33F-05AB6F4746EC}" presName="tx1" presStyleLbl="revTx" presStyleIdx="5" presStyleCnt="6"/>
      <dgm:spPr/>
    </dgm:pt>
    <dgm:pt modelId="{A3DD42A3-2DBA-7B47-9631-36804348698C}" type="pres">
      <dgm:prSet presAssocID="{C02954AC-DDF1-49C8-A33F-05AB6F4746EC}" presName="vert1" presStyleCnt="0"/>
      <dgm:spPr/>
    </dgm:pt>
  </dgm:ptLst>
  <dgm:cxnLst>
    <dgm:cxn modelId="{11418853-4AAC-4DE6-B8D8-A4DDEB49D1CB}" srcId="{D43BD3D7-149C-4D28-820C-95A9F9E505D2}" destId="{60335BA9-F1D4-48F7-93C4-AB75024DBF97}" srcOrd="0" destOrd="0" parTransId="{16816C59-5741-415C-AF5F-27A2049B09AF}" sibTransId="{C9EA7BC1-82BB-4C2F-AABF-301F2F279400}"/>
    <dgm:cxn modelId="{F1E56759-8FC5-0E4D-A89E-58AB044BC832}" type="presOf" srcId="{60335BA9-F1D4-48F7-93C4-AB75024DBF97}" destId="{7810B08B-9C9F-2140-91BF-AFDA0E9734FE}" srcOrd="0" destOrd="0" presId="urn:microsoft.com/office/officeart/2008/layout/LinedList"/>
    <dgm:cxn modelId="{50E4975A-8824-364A-A344-40B15A982073}" type="presOf" srcId="{37231AEE-7BB3-4958-8A60-084D5BC2CAA5}" destId="{09EB64C5-1626-5246-B6CA-D3FEF54EB237}" srcOrd="0" destOrd="0" presId="urn:microsoft.com/office/officeart/2008/layout/LinedList"/>
    <dgm:cxn modelId="{616F9963-C991-644A-B326-0CB1D9B0D884}" type="presOf" srcId="{D43BD3D7-149C-4D28-820C-95A9F9E505D2}" destId="{44C194BA-2798-6A4F-9D8D-304B70A9AF6E}" srcOrd="0" destOrd="0" presId="urn:microsoft.com/office/officeart/2008/layout/LinedList"/>
    <dgm:cxn modelId="{98472E7C-1F0F-44A1-AD8C-CEAE35C7C8F8}" srcId="{D43BD3D7-149C-4D28-820C-95A9F9E505D2}" destId="{5D721016-8558-47F9-B938-4E6130D56FD5}" srcOrd="2" destOrd="0" parTransId="{42F0B28E-9CA3-4945-9D99-28A3FE9746F9}" sibTransId="{114E1CBB-0CA1-4BA7-A0E9-8FA60B9EAB6E}"/>
    <dgm:cxn modelId="{CAA5DA84-FA00-0849-A9F9-38BC36039885}" type="presOf" srcId="{C02954AC-DDF1-49C8-A33F-05AB6F4746EC}" destId="{7B61F457-5FE0-0045-B4FE-A9757BC01324}" srcOrd="0" destOrd="0" presId="urn:microsoft.com/office/officeart/2008/layout/LinedList"/>
    <dgm:cxn modelId="{54056394-141F-A341-8043-50421E5A7921}" type="presOf" srcId="{DDFF25E8-707B-4C54-A1D8-75EDDD273F4B}" destId="{7407D89F-4E76-E443-9101-BA2122B648D5}" srcOrd="0" destOrd="0" presId="urn:microsoft.com/office/officeart/2008/layout/LinedList"/>
    <dgm:cxn modelId="{7EEFDCBD-AEFB-43F6-A5D1-A8C9D60CA9D8}" srcId="{D43BD3D7-149C-4D28-820C-95A9F9E505D2}" destId="{8192B86B-6EEB-4D85-9B9E-124F85942AE1}" srcOrd="1" destOrd="0" parTransId="{885A0D85-FA62-4E70-B1F7-C07B8794951C}" sibTransId="{092ADEE7-2E8D-4D72-BD74-6E63BAF00075}"/>
    <dgm:cxn modelId="{F7D7B4C9-144B-4520-8725-4B1CB6E2C1DE}" srcId="{D43BD3D7-149C-4D28-820C-95A9F9E505D2}" destId="{C02954AC-DDF1-49C8-A33F-05AB6F4746EC}" srcOrd="5" destOrd="0" parTransId="{3E4785A4-3177-40B8-A50C-0ED0000B8C35}" sibTransId="{806C5665-F799-4EAA-8CA0-335A53E82969}"/>
    <dgm:cxn modelId="{27F928ED-D3C2-4BAB-920B-41B9EC5F7E5D}" srcId="{D43BD3D7-149C-4D28-820C-95A9F9E505D2}" destId="{37231AEE-7BB3-4958-8A60-084D5BC2CAA5}" srcOrd="4" destOrd="0" parTransId="{1425498E-EEEA-4D92-AD6A-E4B1AB71969D}" sibTransId="{0153851F-E9B9-4AC5-B472-10646470867E}"/>
    <dgm:cxn modelId="{D36F57EE-B930-9644-94A7-39DF4FA6D885}" type="presOf" srcId="{5D721016-8558-47F9-B938-4E6130D56FD5}" destId="{3DB5023E-D9E1-0B44-A8BA-6EF5C6F33FB0}" srcOrd="0" destOrd="0" presId="urn:microsoft.com/office/officeart/2008/layout/LinedList"/>
    <dgm:cxn modelId="{8320BFF5-5CAC-4700-9A64-4AB1F584AD10}" srcId="{D43BD3D7-149C-4D28-820C-95A9F9E505D2}" destId="{DDFF25E8-707B-4C54-A1D8-75EDDD273F4B}" srcOrd="3" destOrd="0" parTransId="{73E682DA-D20A-4477-95C6-F11F6C7A0670}" sibTransId="{9B943C47-4753-41EC-826C-5CEDD69A6B77}"/>
    <dgm:cxn modelId="{4661BEF9-32D2-344E-B185-D3A1DBFB72D6}" type="presOf" srcId="{8192B86B-6EEB-4D85-9B9E-124F85942AE1}" destId="{BB993884-03AF-CE4F-ACEF-358FF52E2DC4}" srcOrd="0" destOrd="0" presId="urn:microsoft.com/office/officeart/2008/layout/LinedList"/>
    <dgm:cxn modelId="{1F82FC07-7556-184F-ACA8-21AA2FC3B20A}" type="presParOf" srcId="{44C194BA-2798-6A4F-9D8D-304B70A9AF6E}" destId="{F9718C54-ACC0-FB40-AB0D-A198963810AF}" srcOrd="0" destOrd="0" presId="urn:microsoft.com/office/officeart/2008/layout/LinedList"/>
    <dgm:cxn modelId="{19164E3C-D0BB-5B4E-8038-850CC0F6346B}" type="presParOf" srcId="{44C194BA-2798-6A4F-9D8D-304B70A9AF6E}" destId="{2CCD65AC-258F-C143-81DB-7C256CC5B01C}" srcOrd="1" destOrd="0" presId="urn:microsoft.com/office/officeart/2008/layout/LinedList"/>
    <dgm:cxn modelId="{3F6C611C-0A12-C44F-9554-F60797A72A2B}" type="presParOf" srcId="{2CCD65AC-258F-C143-81DB-7C256CC5B01C}" destId="{7810B08B-9C9F-2140-91BF-AFDA0E9734FE}" srcOrd="0" destOrd="0" presId="urn:microsoft.com/office/officeart/2008/layout/LinedList"/>
    <dgm:cxn modelId="{E3D14184-9456-3B49-9D6E-4A168EAB050C}" type="presParOf" srcId="{2CCD65AC-258F-C143-81DB-7C256CC5B01C}" destId="{0971BE04-88A9-E64E-B45D-E9FB9601B48F}" srcOrd="1" destOrd="0" presId="urn:microsoft.com/office/officeart/2008/layout/LinedList"/>
    <dgm:cxn modelId="{B87E7AF8-FAD0-4145-91BC-1B9006D52C02}" type="presParOf" srcId="{44C194BA-2798-6A4F-9D8D-304B70A9AF6E}" destId="{2F9CC79F-BBF8-404B-9CAD-28820B0D1A28}" srcOrd="2" destOrd="0" presId="urn:microsoft.com/office/officeart/2008/layout/LinedList"/>
    <dgm:cxn modelId="{62510450-50D0-CB4D-A6BA-248D4A6E942D}" type="presParOf" srcId="{44C194BA-2798-6A4F-9D8D-304B70A9AF6E}" destId="{9A25B7B6-8A4A-1045-8759-D3504FBC859C}" srcOrd="3" destOrd="0" presId="urn:microsoft.com/office/officeart/2008/layout/LinedList"/>
    <dgm:cxn modelId="{74DD1F46-B927-2C49-94C9-ABEFB32DB222}" type="presParOf" srcId="{9A25B7B6-8A4A-1045-8759-D3504FBC859C}" destId="{BB993884-03AF-CE4F-ACEF-358FF52E2DC4}" srcOrd="0" destOrd="0" presId="urn:microsoft.com/office/officeart/2008/layout/LinedList"/>
    <dgm:cxn modelId="{8692FA41-977F-1E44-8159-54C4B8D29BF8}" type="presParOf" srcId="{9A25B7B6-8A4A-1045-8759-D3504FBC859C}" destId="{69DBFC97-E6AC-EF43-B7C6-196406B81197}" srcOrd="1" destOrd="0" presId="urn:microsoft.com/office/officeart/2008/layout/LinedList"/>
    <dgm:cxn modelId="{44996095-7047-614E-AB11-7DBFD673BDEE}" type="presParOf" srcId="{44C194BA-2798-6A4F-9D8D-304B70A9AF6E}" destId="{B88E51B8-B3C5-E94B-8B0C-1E1A3698934F}" srcOrd="4" destOrd="0" presId="urn:microsoft.com/office/officeart/2008/layout/LinedList"/>
    <dgm:cxn modelId="{68E6DB2F-1449-094A-A795-256A152F101B}" type="presParOf" srcId="{44C194BA-2798-6A4F-9D8D-304B70A9AF6E}" destId="{84DDED60-BEB9-274F-BF65-5FDAAC5070D3}" srcOrd="5" destOrd="0" presId="urn:microsoft.com/office/officeart/2008/layout/LinedList"/>
    <dgm:cxn modelId="{6AB900D2-9648-E443-A879-F9E0866C8296}" type="presParOf" srcId="{84DDED60-BEB9-274F-BF65-5FDAAC5070D3}" destId="{3DB5023E-D9E1-0B44-A8BA-6EF5C6F33FB0}" srcOrd="0" destOrd="0" presId="urn:microsoft.com/office/officeart/2008/layout/LinedList"/>
    <dgm:cxn modelId="{ED2891AC-0C92-A948-B748-9C58D7689B51}" type="presParOf" srcId="{84DDED60-BEB9-274F-BF65-5FDAAC5070D3}" destId="{C2770B05-03B4-4945-9DC5-7F915FC93591}" srcOrd="1" destOrd="0" presId="urn:microsoft.com/office/officeart/2008/layout/LinedList"/>
    <dgm:cxn modelId="{7451C8A8-1B9C-AE4E-B23B-6877D18D950D}" type="presParOf" srcId="{44C194BA-2798-6A4F-9D8D-304B70A9AF6E}" destId="{84F18BA3-FC26-CB43-8ABC-DC06DC487BCE}" srcOrd="6" destOrd="0" presId="urn:microsoft.com/office/officeart/2008/layout/LinedList"/>
    <dgm:cxn modelId="{ED02D730-CF4F-A543-BC19-DD5F66AB3768}" type="presParOf" srcId="{44C194BA-2798-6A4F-9D8D-304B70A9AF6E}" destId="{137401FB-82C4-5145-B049-6E80DE577255}" srcOrd="7" destOrd="0" presId="urn:microsoft.com/office/officeart/2008/layout/LinedList"/>
    <dgm:cxn modelId="{66B42BE4-196C-0545-8EF1-644621F7DF63}" type="presParOf" srcId="{137401FB-82C4-5145-B049-6E80DE577255}" destId="{7407D89F-4E76-E443-9101-BA2122B648D5}" srcOrd="0" destOrd="0" presId="urn:microsoft.com/office/officeart/2008/layout/LinedList"/>
    <dgm:cxn modelId="{EBEFEF78-62AB-554C-A51B-31D9AD97BCF0}" type="presParOf" srcId="{137401FB-82C4-5145-B049-6E80DE577255}" destId="{A5CDAE3D-2140-9D49-8C02-B8B59AC0D417}" srcOrd="1" destOrd="0" presId="urn:microsoft.com/office/officeart/2008/layout/LinedList"/>
    <dgm:cxn modelId="{70426823-F14A-774F-B033-E4CD0AB5982E}" type="presParOf" srcId="{44C194BA-2798-6A4F-9D8D-304B70A9AF6E}" destId="{72CC58C1-AD36-3443-B7A5-5E337DC3EF44}" srcOrd="8" destOrd="0" presId="urn:microsoft.com/office/officeart/2008/layout/LinedList"/>
    <dgm:cxn modelId="{71661AB6-FC13-0746-B4E6-64C6D428B178}" type="presParOf" srcId="{44C194BA-2798-6A4F-9D8D-304B70A9AF6E}" destId="{8BD72861-B799-9345-AC12-159920A47DCE}" srcOrd="9" destOrd="0" presId="urn:microsoft.com/office/officeart/2008/layout/LinedList"/>
    <dgm:cxn modelId="{EE779880-305D-B045-A6CB-4B5842267E30}" type="presParOf" srcId="{8BD72861-B799-9345-AC12-159920A47DCE}" destId="{09EB64C5-1626-5246-B6CA-D3FEF54EB237}" srcOrd="0" destOrd="0" presId="urn:microsoft.com/office/officeart/2008/layout/LinedList"/>
    <dgm:cxn modelId="{F80CAA30-DBD6-934A-8F04-E69CFDB884EB}" type="presParOf" srcId="{8BD72861-B799-9345-AC12-159920A47DCE}" destId="{786A3108-39CF-EA40-B3F3-37C5D564EDDF}" srcOrd="1" destOrd="0" presId="urn:microsoft.com/office/officeart/2008/layout/LinedList"/>
    <dgm:cxn modelId="{2A899FA9-F035-5842-9452-2AD12593FEB4}" type="presParOf" srcId="{44C194BA-2798-6A4F-9D8D-304B70A9AF6E}" destId="{BC9D2599-B6F9-AD4A-8648-D7D4B5B9FA12}" srcOrd="10" destOrd="0" presId="urn:microsoft.com/office/officeart/2008/layout/LinedList"/>
    <dgm:cxn modelId="{116A18A4-A420-3948-A03D-D28D842676BD}" type="presParOf" srcId="{44C194BA-2798-6A4F-9D8D-304B70A9AF6E}" destId="{CB4B86CE-53FF-7045-A000-17F78243DB62}" srcOrd="11" destOrd="0" presId="urn:microsoft.com/office/officeart/2008/layout/LinedList"/>
    <dgm:cxn modelId="{AA7655B2-6314-9143-9A11-EDAC788913E1}" type="presParOf" srcId="{CB4B86CE-53FF-7045-A000-17F78243DB62}" destId="{7B61F457-5FE0-0045-B4FE-A9757BC01324}" srcOrd="0" destOrd="0" presId="urn:microsoft.com/office/officeart/2008/layout/LinedList"/>
    <dgm:cxn modelId="{FA64B3A9-3F83-A54E-8BE0-A1E9A2E76D4C}" type="presParOf" srcId="{CB4B86CE-53FF-7045-A000-17F78243DB62}" destId="{A3DD42A3-2DBA-7B47-9631-3680434869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3D0A35-8FA7-4F88-AAE3-033615E3643F}"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55028926-51CA-46C3-8A5E-E1D9B6706B69}">
      <dgm:prSet/>
      <dgm:spPr/>
      <dgm:t>
        <a:bodyPr/>
        <a:lstStyle/>
        <a:p>
          <a:r>
            <a:rPr lang="en-US"/>
            <a:t>Avoiding wood and other materials which cannot be adequately cleaned and disinfected</a:t>
          </a:r>
        </a:p>
      </dgm:t>
    </dgm:pt>
    <dgm:pt modelId="{C94EEA69-3849-41E5-92D5-7CBF86EC7439}" type="parTrans" cxnId="{591A6BEA-D987-463B-BF38-F0BE779CAB67}">
      <dgm:prSet/>
      <dgm:spPr/>
      <dgm:t>
        <a:bodyPr/>
        <a:lstStyle/>
        <a:p>
          <a:endParaRPr lang="en-US"/>
        </a:p>
      </dgm:t>
    </dgm:pt>
    <dgm:pt modelId="{93BA22F0-BF9D-4E47-AD39-35104A7611C6}" type="sibTrans" cxnId="{591A6BEA-D987-463B-BF38-F0BE779CAB67}">
      <dgm:prSet/>
      <dgm:spPr/>
      <dgm:t>
        <a:bodyPr/>
        <a:lstStyle/>
        <a:p>
          <a:endParaRPr lang="en-US"/>
        </a:p>
      </dgm:t>
    </dgm:pt>
    <dgm:pt modelId="{75F68310-20FF-417F-8482-A647C4F93749}">
      <dgm:prSet/>
      <dgm:spPr/>
      <dgm:t>
        <a:bodyPr/>
        <a:lstStyle/>
        <a:p>
          <a:r>
            <a:rPr lang="en-US"/>
            <a:t>Provision for easy and thorough cleaning and disinfection</a:t>
          </a:r>
        </a:p>
      </dgm:t>
    </dgm:pt>
    <dgm:pt modelId="{BD50CEC9-68CA-4CE6-AAD2-30D9E145A94F}" type="parTrans" cxnId="{FE080537-C170-4956-BE1D-CDFF29A965BE}">
      <dgm:prSet/>
      <dgm:spPr/>
      <dgm:t>
        <a:bodyPr/>
        <a:lstStyle/>
        <a:p>
          <a:endParaRPr lang="en-US"/>
        </a:p>
      </dgm:t>
    </dgm:pt>
    <dgm:pt modelId="{C24B96D0-EEEE-4D52-91E5-2E2DE204142C}" type="sibTrans" cxnId="{FE080537-C170-4956-BE1D-CDFF29A965BE}">
      <dgm:prSet/>
      <dgm:spPr/>
      <dgm:t>
        <a:bodyPr/>
        <a:lstStyle/>
        <a:p>
          <a:endParaRPr lang="en-US"/>
        </a:p>
      </dgm:t>
    </dgm:pt>
    <dgm:pt modelId="{0639BF4C-B098-4210-A50D-5D9C4C6FCF4B}">
      <dgm:prSet/>
      <dgm:spPr/>
      <dgm:t>
        <a:bodyPr/>
        <a:lstStyle/>
        <a:p>
          <a:r>
            <a:rPr lang="en-US"/>
            <a:t>Microbial analysis of cut slice</a:t>
          </a:r>
        </a:p>
      </dgm:t>
    </dgm:pt>
    <dgm:pt modelId="{9CC997EA-BE0E-4E52-9ED0-3D78B4A0FB4E}" type="parTrans" cxnId="{E4F9EF10-1415-4621-8056-55DA9E3265ED}">
      <dgm:prSet/>
      <dgm:spPr/>
      <dgm:t>
        <a:bodyPr/>
        <a:lstStyle/>
        <a:p>
          <a:endParaRPr lang="en-US"/>
        </a:p>
      </dgm:t>
    </dgm:pt>
    <dgm:pt modelId="{2CFE6B13-DF89-46A6-99C8-58D5062AB7AB}" type="sibTrans" cxnId="{E4F9EF10-1415-4621-8056-55DA9E3265ED}">
      <dgm:prSet/>
      <dgm:spPr/>
      <dgm:t>
        <a:bodyPr/>
        <a:lstStyle/>
        <a:p>
          <a:endParaRPr lang="en-US"/>
        </a:p>
      </dgm:t>
    </dgm:pt>
    <dgm:pt modelId="{72768EEA-056A-4069-B7B9-16256417538B}">
      <dgm:prSet/>
      <dgm:spPr/>
      <dgm:t>
        <a:bodyPr/>
        <a:lstStyle/>
        <a:p>
          <a:r>
            <a:rPr lang="en-US" dirty="0"/>
            <a:t>Leak-proof container for waste handling</a:t>
          </a:r>
        </a:p>
      </dgm:t>
    </dgm:pt>
    <dgm:pt modelId="{8D4DF45B-BD7F-4FF1-B5BC-62407AC0882D}" type="parTrans" cxnId="{E5AEA234-E81F-4614-8C5E-7A425B4CF357}">
      <dgm:prSet/>
      <dgm:spPr/>
      <dgm:t>
        <a:bodyPr/>
        <a:lstStyle/>
        <a:p>
          <a:endParaRPr lang="en-US"/>
        </a:p>
      </dgm:t>
    </dgm:pt>
    <dgm:pt modelId="{03C5D412-4D2E-438A-AEE2-8F6D1A10EFC7}" type="sibTrans" cxnId="{E5AEA234-E81F-4614-8C5E-7A425B4CF357}">
      <dgm:prSet/>
      <dgm:spPr/>
      <dgm:t>
        <a:bodyPr/>
        <a:lstStyle/>
        <a:p>
          <a:endParaRPr lang="en-US"/>
        </a:p>
      </dgm:t>
    </dgm:pt>
    <dgm:pt modelId="{8CBDE292-4EF4-42A9-BDF6-C450602A7E08}">
      <dgm:prSet/>
      <dgm:spPr/>
      <dgm:t>
        <a:bodyPr/>
        <a:lstStyle/>
        <a:p>
          <a:r>
            <a:rPr lang="en-US"/>
            <a:t>Equipment &amp; utensils meant for waste are marked for identification</a:t>
          </a:r>
        </a:p>
      </dgm:t>
    </dgm:pt>
    <dgm:pt modelId="{374F7F21-DA05-438B-A35B-F06B014C61BF}" type="parTrans" cxnId="{FFDF4D05-AE8A-4340-9C60-7FABD3CAF4E8}">
      <dgm:prSet/>
      <dgm:spPr/>
      <dgm:t>
        <a:bodyPr/>
        <a:lstStyle/>
        <a:p>
          <a:endParaRPr lang="en-US"/>
        </a:p>
      </dgm:t>
    </dgm:pt>
    <dgm:pt modelId="{D67DDF68-5343-4130-82FA-6790597CC1E5}" type="sibTrans" cxnId="{FFDF4D05-AE8A-4340-9C60-7FABD3CAF4E8}">
      <dgm:prSet/>
      <dgm:spPr/>
      <dgm:t>
        <a:bodyPr/>
        <a:lstStyle/>
        <a:p>
          <a:endParaRPr lang="en-US"/>
        </a:p>
      </dgm:t>
    </dgm:pt>
    <dgm:pt modelId="{9D9040C6-9165-5B46-91F0-4A5FC0B55DAF}" type="pres">
      <dgm:prSet presAssocID="{ED3D0A35-8FA7-4F88-AAE3-033615E3643F}" presName="Name0" presStyleCnt="0">
        <dgm:presLayoutVars>
          <dgm:dir/>
          <dgm:resizeHandles val="exact"/>
        </dgm:presLayoutVars>
      </dgm:prSet>
      <dgm:spPr/>
    </dgm:pt>
    <dgm:pt modelId="{C62DF775-D180-5B4C-AA7D-5527DFE5AB43}" type="pres">
      <dgm:prSet presAssocID="{55028926-51CA-46C3-8A5E-E1D9B6706B69}" presName="node" presStyleLbl="node1" presStyleIdx="0" presStyleCnt="9">
        <dgm:presLayoutVars>
          <dgm:bulletEnabled val="1"/>
        </dgm:presLayoutVars>
      </dgm:prSet>
      <dgm:spPr/>
    </dgm:pt>
    <dgm:pt modelId="{B380C89F-8F55-494F-BF48-456171A073E2}" type="pres">
      <dgm:prSet presAssocID="{93BA22F0-BF9D-4E47-AD39-35104A7611C6}" presName="sibTransSpacerBeforeConnector" presStyleCnt="0"/>
      <dgm:spPr/>
    </dgm:pt>
    <dgm:pt modelId="{A7189B5C-32FF-744D-9750-719083534579}" type="pres">
      <dgm:prSet presAssocID="{93BA22F0-BF9D-4E47-AD39-35104A7611C6}" presName="sibTrans" presStyleLbl="node1" presStyleIdx="1" presStyleCnt="9"/>
      <dgm:spPr/>
    </dgm:pt>
    <dgm:pt modelId="{9B29F524-F859-5C49-9506-D5BE27CDF709}" type="pres">
      <dgm:prSet presAssocID="{93BA22F0-BF9D-4E47-AD39-35104A7611C6}" presName="sibTransSpacerAfterConnector" presStyleCnt="0"/>
      <dgm:spPr/>
    </dgm:pt>
    <dgm:pt modelId="{A003C3D5-D0AB-5645-A7A6-C00A822BFCA4}" type="pres">
      <dgm:prSet presAssocID="{75F68310-20FF-417F-8482-A647C4F93749}" presName="node" presStyleLbl="node1" presStyleIdx="2" presStyleCnt="9">
        <dgm:presLayoutVars>
          <dgm:bulletEnabled val="1"/>
        </dgm:presLayoutVars>
      </dgm:prSet>
      <dgm:spPr/>
    </dgm:pt>
    <dgm:pt modelId="{E298E58A-1F28-E642-BC40-6CCED38920F2}" type="pres">
      <dgm:prSet presAssocID="{C24B96D0-EEEE-4D52-91E5-2E2DE204142C}" presName="sibTransSpacerBeforeConnector" presStyleCnt="0"/>
      <dgm:spPr/>
    </dgm:pt>
    <dgm:pt modelId="{1CCAE6BD-1A07-B548-B692-FB1D1945B728}" type="pres">
      <dgm:prSet presAssocID="{C24B96D0-EEEE-4D52-91E5-2E2DE204142C}" presName="sibTrans" presStyleLbl="node1" presStyleIdx="3" presStyleCnt="9"/>
      <dgm:spPr/>
    </dgm:pt>
    <dgm:pt modelId="{B97F91FE-5A64-154A-80D0-31F7C49985DD}" type="pres">
      <dgm:prSet presAssocID="{C24B96D0-EEEE-4D52-91E5-2E2DE204142C}" presName="sibTransSpacerAfterConnector" presStyleCnt="0"/>
      <dgm:spPr/>
    </dgm:pt>
    <dgm:pt modelId="{0E9DD1A4-9E4E-944E-90B8-EAC44A07F9CA}" type="pres">
      <dgm:prSet presAssocID="{0639BF4C-B098-4210-A50D-5D9C4C6FCF4B}" presName="node" presStyleLbl="node1" presStyleIdx="4" presStyleCnt="9">
        <dgm:presLayoutVars>
          <dgm:bulletEnabled val="1"/>
        </dgm:presLayoutVars>
      </dgm:prSet>
      <dgm:spPr/>
    </dgm:pt>
    <dgm:pt modelId="{D4343996-B629-1D40-BC2A-F0EEEC5C740E}" type="pres">
      <dgm:prSet presAssocID="{2CFE6B13-DF89-46A6-99C8-58D5062AB7AB}" presName="sibTransSpacerBeforeConnector" presStyleCnt="0"/>
      <dgm:spPr/>
    </dgm:pt>
    <dgm:pt modelId="{9F576E98-04ED-194B-9F3C-3CFABB39D219}" type="pres">
      <dgm:prSet presAssocID="{2CFE6B13-DF89-46A6-99C8-58D5062AB7AB}" presName="sibTrans" presStyleLbl="node1" presStyleIdx="5" presStyleCnt="9"/>
      <dgm:spPr/>
    </dgm:pt>
    <dgm:pt modelId="{526FC380-37C7-C446-9D07-357CCBD1C5BF}" type="pres">
      <dgm:prSet presAssocID="{2CFE6B13-DF89-46A6-99C8-58D5062AB7AB}" presName="sibTransSpacerAfterConnector" presStyleCnt="0"/>
      <dgm:spPr/>
    </dgm:pt>
    <dgm:pt modelId="{93A12184-26E9-1B44-BAF0-22CC2F605056}" type="pres">
      <dgm:prSet presAssocID="{72768EEA-056A-4069-B7B9-16256417538B}" presName="node" presStyleLbl="node1" presStyleIdx="6" presStyleCnt="9">
        <dgm:presLayoutVars>
          <dgm:bulletEnabled val="1"/>
        </dgm:presLayoutVars>
      </dgm:prSet>
      <dgm:spPr/>
    </dgm:pt>
    <dgm:pt modelId="{1CD9B163-253A-C643-904C-EA1C9C12C19C}" type="pres">
      <dgm:prSet presAssocID="{03C5D412-4D2E-438A-AEE2-8F6D1A10EFC7}" presName="sibTransSpacerBeforeConnector" presStyleCnt="0"/>
      <dgm:spPr/>
    </dgm:pt>
    <dgm:pt modelId="{EDFA5011-C0CE-B741-B1DB-8FE39DB79F99}" type="pres">
      <dgm:prSet presAssocID="{03C5D412-4D2E-438A-AEE2-8F6D1A10EFC7}" presName="sibTrans" presStyleLbl="node1" presStyleIdx="7" presStyleCnt="9"/>
      <dgm:spPr/>
    </dgm:pt>
    <dgm:pt modelId="{C08F6C79-54E9-D24A-902D-2F6EC55C2F26}" type="pres">
      <dgm:prSet presAssocID="{03C5D412-4D2E-438A-AEE2-8F6D1A10EFC7}" presName="sibTransSpacerAfterConnector" presStyleCnt="0"/>
      <dgm:spPr/>
    </dgm:pt>
    <dgm:pt modelId="{EF6033EA-2C68-AD42-A7BB-644303171828}" type="pres">
      <dgm:prSet presAssocID="{8CBDE292-4EF4-42A9-BDF6-C450602A7E08}" presName="node" presStyleLbl="node1" presStyleIdx="8" presStyleCnt="9">
        <dgm:presLayoutVars>
          <dgm:bulletEnabled val="1"/>
        </dgm:presLayoutVars>
      </dgm:prSet>
      <dgm:spPr/>
    </dgm:pt>
  </dgm:ptLst>
  <dgm:cxnLst>
    <dgm:cxn modelId="{FFDF4D05-AE8A-4340-9C60-7FABD3CAF4E8}" srcId="{ED3D0A35-8FA7-4F88-AAE3-033615E3643F}" destId="{8CBDE292-4EF4-42A9-BDF6-C450602A7E08}" srcOrd="4" destOrd="0" parTransId="{374F7F21-DA05-438B-A35B-F06B014C61BF}" sibTransId="{D67DDF68-5343-4130-82FA-6790597CC1E5}"/>
    <dgm:cxn modelId="{E4F9EF10-1415-4621-8056-55DA9E3265ED}" srcId="{ED3D0A35-8FA7-4F88-AAE3-033615E3643F}" destId="{0639BF4C-B098-4210-A50D-5D9C4C6FCF4B}" srcOrd="2" destOrd="0" parTransId="{9CC997EA-BE0E-4E52-9ED0-3D78B4A0FB4E}" sibTransId="{2CFE6B13-DF89-46A6-99C8-58D5062AB7AB}"/>
    <dgm:cxn modelId="{E5AEA234-E81F-4614-8C5E-7A425B4CF357}" srcId="{ED3D0A35-8FA7-4F88-AAE3-033615E3643F}" destId="{72768EEA-056A-4069-B7B9-16256417538B}" srcOrd="3" destOrd="0" parTransId="{8D4DF45B-BD7F-4FF1-B5BC-62407AC0882D}" sibTransId="{03C5D412-4D2E-438A-AEE2-8F6D1A10EFC7}"/>
    <dgm:cxn modelId="{FE080537-C170-4956-BE1D-CDFF29A965BE}" srcId="{ED3D0A35-8FA7-4F88-AAE3-033615E3643F}" destId="{75F68310-20FF-417F-8482-A647C4F93749}" srcOrd="1" destOrd="0" parTransId="{BD50CEC9-68CA-4CE6-AAD2-30D9E145A94F}" sibTransId="{C24B96D0-EEEE-4D52-91E5-2E2DE204142C}"/>
    <dgm:cxn modelId="{6003FA3F-C3BF-4943-8162-48DB5A91FEA7}" type="presOf" srcId="{72768EEA-056A-4069-B7B9-16256417538B}" destId="{93A12184-26E9-1B44-BAF0-22CC2F605056}" srcOrd="0" destOrd="0" presId="urn:microsoft.com/office/officeart/2016/7/layout/BasicProcessNew"/>
    <dgm:cxn modelId="{B8A06D62-EAEA-3E4F-AE75-6CABF07BAE3E}" type="presOf" srcId="{C24B96D0-EEEE-4D52-91E5-2E2DE204142C}" destId="{1CCAE6BD-1A07-B548-B692-FB1D1945B728}" srcOrd="0" destOrd="0" presId="urn:microsoft.com/office/officeart/2016/7/layout/BasicProcessNew"/>
    <dgm:cxn modelId="{FF1C9E76-8F68-C64C-B800-0F9896D36AA6}" type="presOf" srcId="{ED3D0A35-8FA7-4F88-AAE3-033615E3643F}" destId="{9D9040C6-9165-5B46-91F0-4A5FC0B55DAF}" srcOrd="0" destOrd="0" presId="urn:microsoft.com/office/officeart/2016/7/layout/BasicProcessNew"/>
    <dgm:cxn modelId="{E140158B-CE8E-3D40-BA90-BE3104B07337}" type="presOf" srcId="{93BA22F0-BF9D-4E47-AD39-35104A7611C6}" destId="{A7189B5C-32FF-744D-9750-719083534579}" srcOrd="0" destOrd="0" presId="urn:microsoft.com/office/officeart/2016/7/layout/BasicProcessNew"/>
    <dgm:cxn modelId="{A7391293-1BC4-9F4F-B829-E13C684C7E07}" type="presOf" srcId="{03C5D412-4D2E-438A-AEE2-8F6D1A10EFC7}" destId="{EDFA5011-C0CE-B741-B1DB-8FE39DB79F99}" srcOrd="0" destOrd="0" presId="urn:microsoft.com/office/officeart/2016/7/layout/BasicProcessNew"/>
    <dgm:cxn modelId="{3E7C0097-06B7-0B49-9484-0E3167725ECE}" type="presOf" srcId="{2CFE6B13-DF89-46A6-99C8-58D5062AB7AB}" destId="{9F576E98-04ED-194B-9F3C-3CFABB39D219}" srcOrd="0" destOrd="0" presId="urn:microsoft.com/office/officeart/2016/7/layout/BasicProcessNew"/>
    <dgm:cxn modelId="{672D0C9C-45E6-DC42-96FC-27C3A1AA0C42}" type="presOf" srcId="{0639BF4C-B098-4210-A50D-5D9C4C6FCF4B}" destId="{0E9DD1A4-9E4E-944E-90B8-EAC44A07F9CA}" srcOrd="0" destOrd="0" presId="urn:microsoft.com/office/officeart/2016/7/layout/BasicProcessNew"/>
    <dgm:cxn modelId="{C49380AB-9502-AA4B-A304-2020B2FED6F5}" type="presOf" srcId="{8CBDE292-4EF4-42A9-BDF6-C450602A7E08}" destId="{EF6033EA-2C68-AD42-A7BB-644303171828}" srcOrd="0" destOrd="0" presId="urn:microsoft.com/office/officeart/2016/7/layout/BasicProcessNew"/>
    <dgm:cxn modelId="{732FEECB-E1E0-4B4F-A21F-16C970AB777B}" type="presOf" srcId="{75F68310-20FF-417F-8482-A647C4F93749}" destId="{A003C3D5-D0AB-5645-A7A6-C00A822BFCA4}" srcOrd="0" destOrd="0" presId="urn:microsoft.com/office/officeart/2016/7/layout/BasicProcessNew"/>
    <dgm:cxn modelId="{591A6BEA-D987-463B-BF38-F0BE779CAB67}" srcId="{ED3D0A35-8FA7-4F88-AAE3-033615E3643F}" destId="{55028926-51CA-46C3-8A5E-E1D9B6706B69}" srcOrd="0" destOrd="0" parTransId="{C94EEA69-3849-41E5-92D5-7CBF86EC7439}" sibTransId="{93BA22F0-BF9D-4E47-AD39-35104A7611C6}"/>
    <dgm:cxn modelId="{003D79F6-8942-0D48-88E6-B294D9C3A74D}" type="presOf" srcId="{55028926-51CA-46C3-8A5E-E1D9B6706B69}" destId="{C62DF775-D180-5B4C-AA7D-5527DFE5AB43}" srcOrd="0" destOrd="0" presId="urn:microsoft.com/office/officeart/2016/7/layout/BasicProcessNew"/>
    <dgm:cxn modelId="{62E94F00-6F82-3048-8B14-47D739B932B0}" type="presParOf" srcId="{9D9040C6-9165-5B46-91F0-4A5FC0B55DAF}" destId="{C62DF775-D180-5B4C-AA7D-5527DFE5AB43}" srcOrd="0" destOrd="0" presId="urn:microsoft.com/office/officeart/2016/7/layout/BasicProcessNew"/>
    <dgm:cxn modelId="{524BF624-E527-7A44-8E09-265FE28989DC}" type="presParOf" srcId="{9D9040C6-9165-5B46-91F0-4A5FC0B55DAF}" destId="{B380C89F-8F55-494F-BF48-456171A073E2}" srcOrd="1" destOrd="0" presId="urn:microsoft.com/office/officeart/2016/7/layout/BasicProcessNew"/>
    <dgm:cxn modelId="{034E5031-C139-034B-930A-0146DFA1DAD5}" type="presParOf" srcId="{9D9040C6-9165-5B46-91F0-4A5FC0B55DAF}" destId="{A7189B5C-32FF-744D-9750-719083534579}" srcOrd="2" destOrd="0" presId="urn:microsoft.com/office/officeart/2016/7/layout/BasicProcessNew"/>
    <dgm:cxn modelId="{832C9DEC-046C-E149-8877-044948B6D59F}" type="presParOf" srcId="{9D9040C6-9165-5B46-91F0-4A5FC0B55DAF}" destId="{9B29F524-F859-5C49-9506-D5BE27CDF709}" srcOrd="3" destOrd="0" presId="urn:microsoft.com/office/officeart/2016/7/layout/BasicProcessNew"/>
    <dgm:cxn modelId="{53B222D3-7F4C-E342-A7C2-3D75BDB090B1}" type="presParOf" srcId="{9D9040C6-9165-5B46-91F0-4A5FC0B55DAF}" destId="{A003C3D5-D0AB-5645-A7A6-C00A822BFCA4}" srcOrd="4" destOrd="0" presId="urn:microsoft.com/office/officeart/2016/7/layout/BasicProcessNew"/>
    <dgm:cxn modelId="{4DB11E11-932B-5A46-9C25-1FF04F39E51F}" type="presParOf" srcId="{9D9040C6-9165-5B46-91F0-4A5FC0B55DAF}" destId="{E298E58A-1F28-E642-BC40-6CCED38920F2}" srcOrd="5" destOrd="0" presId="urn:microsoft.com/office/officeart/2016/7/layout/BasicProcessNew"/>
    <dgm:cxn modelId="{375B967C-2BD2-DE4D-8A48-CA5A049EF749}" type="presParOf" srcId="{9D9040C6-9165-5B46-91F0-4A5FC0B55DAF}" destId="{1CCAE6BD-1A07-B548-B692-FB1D1945B728}" srcOrd="6" destOrd="0" presId="urn:microsoft.com/office/officeart/2016/7/layout/BasicProcessNew"/>
    <dgm:cxn modelId="{2FF05179-83E8-724A-AD32-198B3E77E44E}" type="presParOf" srcId="{9D9040C6-9165-5B46-91F0-4A5FC0B55DAF}" destId="{B97F91FE-5A64-154A-80D0-31F7C49985DD}" srcOrd="7" destOrd="0" presId="urn:microsoft.com/office/officeart/2016/7/layout/BasicProcessNew"/>
    <dgm:cxn modelId="{3F626490-5A60-F64D-B265-47F5FF6F0618}" type="presParOf" srcId="{9D9040C6-9165-5B46-91F0-4A5FC0B55DAF}" destId="{0E9DD1A4-9E4E-944E-90B8-EAC44A07F9CA}" srcOrd="8" destOrd="0" presId="urn:microsoft.com/office/officeart/2016/7/layout/BasicProcessNew"/>
    <dgm:cxn modelId="{85516AE1-DD41-014D-A769-9408BCE3BDDA}" type="presParOf" srcId="{9D9040C6-9165-5B46-91F0-4A5FC0B55DAF}" destId="{D4343996-B629-1D40-BC2A-F0EEEC5C740E}" srcOrd="9" destOrd="0" presId="urn:microsoft.com/office/officeart/2016/7/layout/BasicProcessNew"/>
    <dgm:cxn modelId="{73613A4D-A697-9C43-BE86-09130C367F97}" type="presParOf" srcId="{9D9040C6-9165-5B46-91F0-4A5FC0B55DAF}" destId="{9F576E98-04ED-194B-9F3C-3CFABB39D219}" srcOrd="10" destOrd="0" presId="urn:microsoft.com/office/officeart/2016/7/layout/BasicProcessNew"/>
    <dgm:cxn modelId="{56BD8584-2CC9-F04E-BB39-DBA7227F1868}" type="presParOf" srcId="{9D9040C6-9165-5B46-91F0-4A5FC0B55DAF}" destId="{526FC380-37C7-C446-9D07-357CCBD1C5BF}" srcOrd="11" destOrd="0" presId="urn:microsoft.com/office/officeart/2016/7/layout/BasicProcessNew"/>
    <dgm:cxn modelId="{27062ED2-79CA-BD45-91AB-52FBA5C5B619}" type="presParOf" srcId="{9D9040C6-9165-5B46-91F0-4A5FC0B55DAF}" destId="{93A12184-26E9-1B44-BAF0-22CC2F605056}" srcOrd="12" destOrd="0" presId="urn:microsoft.com/office/officeart/2016/7/layout/BasicProcessNew"/>
    <dgm:cxn modelId="{55D4832C-91B0-7C48-801C-016D4C7DC48A}" type="presParOf" srcId="{9D9040C6-9165-5B46-91F0-4A5FC0B55DAF}" destId="{1CD9B163-253A-C643-904C-EA1C9C12C19C}" srcOrd="13" destOrd="0" presId="urn:microsoft.com/office/officeart/2016/7/layout/BasicProcessNew"/>
    <dgm:cxn modelId="{3C827ABE-182F-C24F-A6E4-59B77F42B24F}" type="presParOf" srcId="{9D9040C6-9165-5B46-91F0-4A5FC0B55DAF}" destId="{EDFA5011-C0CE-B741-B1DB-8FE39DB79F99}" srcOrd="14" destOrd="0" presId="urn:microsoft.com/office/officeart/2016/7/layout/BasicProcessNew"/>
    <dgm:cxn modelId="{84EB6530-9F8A-4A46-B667-AEBA7B2FBDC1}" type="presParOf" srcId="{9D9040C6-9165-5B46-91F0-4A5FC0B55DAF}" destId="{C08F6C79-54E9-D24A-902D-2F6EC55C2F26}" srcOrd="15" destOrd="0" presId="urn:microsoft.com/office/officeart/2016/7/layout/BasicProcessNew"/>
    <dgm:cxn modelId="{6D9C40D5-C475-F940-A7AF-9D041547D50C}" type="presParOf" srcId="{9D9040C6-9165-5B46-91F0-4A5FC0B55DAF}" destId="{EF6033EA-2C68-AD42-A7BB-644303171828}"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58CDF-6A3B-6B45-8E1B-01548806D56E}"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GB"/>
        </a:p>
      </dgm:t>
    </dgm:pt>
    <dgm:pt modelId="{07141CCD-993F-6142-8F23-4009FEF155AB}">
      <dgm:prSet phldrT="[Text]" custT="1"/>
      <dgm:spPr/>
      <dgm:t>
        <a:bodyPr/>
        <a:lstStyle/>
        <a:p>
          <a:r>
            <a:rPr lang="en-GB" sz="1200" dirty="0"/>
            <a:t>Tests</a:t>
          </a:r>
        </a:p>
      </dgm:t>
    </dgm:pt>
    <dgm:pt modelId="{A929DF9E-223B-484E-98E8-05D01D3AC1F8}" type="parTrans" cxnId="{587E3DF2-4DB6-C043-958C-650EFCBBF927}">
      <dgm:prSet/>
      <dgm:spPr/>
      <dgm:t>
        <a:bodyPr/>
        <a:lstStyle/>
        <a:p>
          <a:endParaRPr lang="en-GB"/>
        </a:p>
      </dgm:t>
    </dgm:pt>
    <dgm:pt modelId="{14F0B724-ECFF-0D49-8440-5F792BB072B8}" type="sibTrans" cxnId="{587E3DF2-4DB6-C043-958C-650EFCBBF927}">
      <dgm:prSet/>
      <dgm:spPr/>
      <dgm:t>
        <a:bodyPr/>
        <a:lstStyle/>
        <a:p>
          <a:endParaRPr lang="en-GB"/>
        </a:p>
      </dgm:t>
    </dgm:pt>
    <dgm:pt modelId="{B6C3CA70-B0FE-914B-8903-3190A1A655CC}">
      <dgm:prSet phldrT="[Text]" custT="1"/>
      <dgm:spPr/>
      <dgm:t>
        <a:bodyPr/>
        <a:lstStyle/>
        <a:p>
          <a:r>
            <a:rPr lang="en-GB" sz="1200" dirty="0"/>
            <a:t>at no load </a:t>
          </a:r>
        </a:p>
      </dgm:t>
    </dgm:pt>
    <dgm:pt modelId="{4D904A9A-801A-2F4F-AE12-FFC3DF744B72}" type="parTrans" cxnId="{FB030908-4889-FB49-A6C1-0BE8F121BE0C}">
      <dgm:prSet custT="1"/>
      <dgm:spPr/>
      <dgm:t>
        <a:bodyPr/>
        <a:lstStyle/>
        <a:p>
          <a:endParaRPr lang="en-GB" sz="1200"/>
        </a:p>
      </dgm:t>
    </dgm:pt>
    <dgm:pt modelId="{4B64BADC-A869-DA4B-986B-2EED658587D8}" type="sibTrans" cxnId="{FB030908-4889-FB49-A6C1-0BE8F121BE0C}">
      <dgm:prSet/>
      <dgm:spPr/>
      <dgm:t>
        <a:bodyPr/>
        <a:lstStyle/>
        <a:p>
          <a:endParaRPr lang="en-GB"/>
        </a:p>
      </dgm:t>
    </dgm:pt>
    <dgm:pt modelId="{862C382A-34D0-794E-93B5-F87F37C7CDC1}">
      <dgm:prSet phldrT="[Text]" custT="1"/>
      <dgm:spPr/>
      <dgm:t>
        <a:bodyPr/>
        <a:lstStyle/>
        <a:p>
          <a:r>
            <a:rPr lang="en-GB" sz="1200" dirty="0"/>
            <a:t>To be run for 10 min and power requirement is to be recorded</a:t>
          </a:r>
        </a:p>
      </dgm:t>
    </dgm:pt>
    <dgm:pt modelId="{6A45E03B-1D84-5F40-954F-AB1EC0F3C3C4}" type="parTrans" cxnId="{71182CAD-161C-0A48-A240-0B034DE7896B}">
      <dgm:prSet custT="1"/>
      <dgm:spPr/>
      <dgm:t>
        <a:bodyPr/>
        <a:lstStyle/>
        <a:p>
          <a:endParaRPr lang="en-GB" sz="1200"/>
        </a:p>
      </dgm:t>
    </dgm:pt>
    <dgm:pt modelId="{3E47200E-25C1-2242-95F7-B7B78223EE10}" type="sibTrans" cxnId="{71182CAD-161C-0A48-A240-0B034DE7896B}">
      <dgm:prSet/>
      <dgm:spPr/>
      <dgm:t>
        <a:bodyPr/>
        <a:lstStyle/>
        <a:p>
          <a:endParaRPr lang="en-GB"/>
        </a:p>
      </dgm:t>
    </dgm:pt>
    <dgm:pt modelId="{DA64CFE0-BF68-C144-B8AF-8CB597595CA8}">
      <dgm:prSet phldrT="[Text]" custT="1"/>
      <dgm:spPr/>
      <dgm:t>
        <a:bodyPr/>
        <a:lstStyle/>
        <a:p>
          <a:r>
            <a:rPr lang="en-GB" sz="1200" dirty="0"/>
            <a:t>Presence of any marked vibration, undue knocking, rise in bearing temperature, etc ae to be checked</a:t>
          </a:r>
        </a:p>
      </dgm:t>
    </dgm:pt>
    <dgm:pt modelId="{42DB20A5-AD07-7D40-99C9-3FBC53D4647D}" type="parTrans" cxnId="{1E196E97-0F0A-9448-A353-577AB9BC549E}">
      <dgm:prSet custT="1"/>
      <dgm:spPr/>
      <dgm:t>
        <a:bodyPr/>
        <a:lstStyle/>
        <a:p>
          <a:endParaRPr lang="en-GB" sz="1200"/>
        </a:p>
      </dgm:t>
    </dgm:pt>
    <dgm:pt modelId="{BB0015A1-28F9-8943-9F42-CD53D8747C7C}" type="sibTrans" cxnId="{1E196E97-0F0A-9448-A353-577AB9BC549E}">
      <dgm:prSet/>
      <dgm:spPr/>
      <dgm:t>
        <a:bodyPr/>
        <a:lstStyle/>
        <a:p>
          <a:endParaRPr lang="en-GB"/>
        </a:p>
      </dgm:t>
    </dgm:pt>
    <dgm:pt modelId="{EC6E2991-FF13-3141-BD4F-EF485EDFAEBF}">
      <dgm:prSet phldrT="[Text]" custT="1"/>
      <dgm:spPr/>
      <dgm:t>
        <a:bodyPr/>
        <a:lstStyle/>
        <a:p>
          <a:r>
            <a:rPr lang="en-GB" sz="1200" dirty="0"/>
            <a:t>At load</a:t>
          </a:r>
        </a:p>
      </dgm:t>
    </dgm:pt>
    <dgm:pt modelId="{0CEC0F32-49A6-2D4F-8EDD-1584CB8431A9}" type="parTrans" cxnId="{7713D7C4-A452-BE40-831A-BFF59B09AB8A}">
      <dgm:prSet custT="1"/>
      <dgm:spPr/>
      <dgm:t>
        <a:bodyPr/>
        <a:lstStyle/>
        <a:p>
          <a:endParaRPr lang="en-GB" sz="1200"/>
        </a:p>
      </dgm:t>
    </dgm:pt>
    <dgm:pt modelId="{2F7835C8-A43E-714E-B74D-F8CFD49B3C67}" type="sibTrans" cxnId="{7713D7C4-A452-BE40-831A-BFF59B09AB8A}">
      <dgm:prSet/>
      <dgm:spPr/>
      <dgm:t>
        <a:bodyPr/>
        <a:lstStyle/>
        <a:p>
          <a:endParaRPr lang="en-GB"/>
        </a:p>
      </dgm:t>
    </dgm:pt>
    <dgm:pt modelId="{320C369B-3EA8-8B4E-8A57-62DF5D06317B}">
      <dgm:prSet phldrT="[Text]" custT="1"/>
      <dgm:spPr/>
      <dgm:t>
        <a:bodyPr/>
        <a:lstStyle/>
        <a:p>
          <a:r>
            <a:rPr lang="en-GB" sz="1200" dirty="0"/>
            <a:t>Collection of data when operated for 30 min</a:t>
          </a:r>
        </a:p>
      </dgm:t>
    </dgm:pt>
    <dgm:pt modelId="{9742B7DD-2EC1-ED42-8C1E-81F6472F8462}" type="parTrans" cxnId="{E56094B5-E3B6-3843-9728-58221ACCC956}">
      <dgm:prSet custT="1"/>
      <dgm:spPr/>
      <dgm:t>
        <a:bodyPr/>
        <a:lstStyle/>
        <a:p>
          <a:endParaRPr lang="en-GB" sz="1200"/>
        </a:p>
      </dgm:t>
    </dgm:pt>
    <dgm:pt modelId="{7BC738F8-7509-B443-BE65-458D61D208DF}" type="sibTrans" cxnId="{E56094B5-E3B6-3843-9728-58221ACCC956}">
      <dgm:prSet/>
      <dgm:spPr/>
      <dgm:t>
        <a:bodyPr/>
        <a:lstStyle/>
        <a:p>
          <a:endParaRPr lang="en-GB"/>
        </a:p>
      </dgm:t>
    </dgm:pt>
    <dgm:pt modelId="{0E4DB25B-EA86-F74B-B32F-0EA367028D44}">
      <dgm:prSet custT="1"/>
      <dgm:spPr/>
      <dgm:t>
        <a:bodyPr/>
        <a:lstStyle/>
        <a:p>
          <a:r>
            <a:rPr lang="en-GB" sz="1200" dirty="0"/>
            <a:t>Preparation and analysis of sample</a:t>
          </a:r>
        </a:p>
      </dgm:t>
    </dgm:pt>
    <dgm:pt modelId="{713CCB21-163D-8742-8038-BE32BBF503C8}" type="parTrans" cxnId="{78463062-74DB-3E4A-8EB5-507847B644AC}">
      <dgm:prSet custT="1"/>
      <dgm:spPr/>
      <dgm:t>
        <a:bodyPr/>
        <a:lstStyle/>
        <a:p>
          <a:endParaRPr lang="en-GB" sz="1200"/>
        </a:p>
      </dgm:t>
    </dgm:pt>
    <dgm:pt modelId="{6604E915-8A3A-B548-A861-9D1B7C5F8B94}" type="sibTrans" cxnId="{78463062-74DB-3E4A-8EB5-507847B644AC}">
      <dgm:prSet/>
      <dgm:spPr/>
      <dgm:t>
        <a:bodyPr/>
        <a:lstStyle/>
        <a:p>
          <a:endParaRPr lang="en-GB"/>
        </a:p>
      </dgm:t>
    </dgm:pt>
    <dgm:pt modelId="{B6F220CF-694B-7B43-87CC-BA89F00B84C9}">
      <dgm:prSet custT="1"/>
      <dgm:spPr/>
      <dgm:t>
        <a:bodyPr/>
        <a:lstStyle/>
        <a:p>
          <a:r>
            <a:rPr lang="en-GB" sz="1200" dirty="0"/>
            <a:t>Determination of dehusking efficiency, % of breakage, % of husk in milled kernel, cleaning efficiency, power consumption, and rated input capacity </a:t>
          </a:r>
        </a:p>
      </dgm:t>
    </dgm:pt>
    <dgm:pt modelId="{C32A19CF-1FE4-0346-92E0-8043A4EBC4CA}" type="parTrans" cxnId="{8818A400-3445-8447-A530-70EF753CE127}">
      <dgm:prSet custT="1"/>
      <dgm:spPr/>
      <dgm:t>
        <a:bodyPr/>
        <a:lstStyle/>
        <a:p>
          <a:endParaRPr lang="en-GB" sz="1200"/>
        </a:p>
      </dgm:t>
    </dgm:pt>
    <dgm:pt modelId="{5343158F-B1C1-D24E-B766-6CCF2CE4629F}" type="sibTrans" cxnId="{8818A400-3445-8447-A530-70EF753CE127}">
      <dgm:prSet/>
      <dgm:spPr/>
      <dgm:t>
        <a:bodyPr/>
        <a:lstStyle/>
        <a:p>
          <a:endParaRPr lang="en-GB"/>
        </a:p>
      </dgm:t>
    </dgm:pt>
    <dgm:pt modelId="{7FEA7143-1A26-794E-8497-490E9C7E0747}">
      <dgm:prSet custT="1"/>
      <dgm:spPr/>
      <dgm:t>
        <a:bodyPr/>
        <a:lstStyle/>
        <a:p>
          <a:r>
            <a:rPr lang="en-GB" sz="1200" dirty="0"/>
            <a:t>Long run test for 20 hours to ensure that there is no break downs</a:t>
          </a:r>
        </a:p>
      </dgm:t>
    </dgm:pt>
    <dgm:pt modelId="{333985EA-6489-5940-8F7F-176F1FAFC8B5}" type="parTrans" cxnId="{B674285F-EC4E-B041-95A9-4F5263D2E4CD}">
      <dgm:prSet custT="1"/>
      <dgm:spPr/>
      <dgm:t>
        <a:bodyPr/>
        <a:lstStyle/>
        <a:p>
          <a:endParaRPr lang="en-GB" sz="1200"/>
        </a:p>
      </dgm:t>
    </dgm:pt>
    <dgm:pt modelId="{F548B0B5-9008-AB45-8D16-995DED3C28CC}" type="sibTrans" cxnId="{B674285F-EC4E-B041-95A9-4F5263D2E4CD}">
      <dgm:prSet/>
      <dgm:spPr/>
      <dgm:t>
        <a:bodyPr/>
        <a:lstStyle/>
        <a:p>
          <a:endParaRPr lang="en-GB"/>
        </a:p>
      </dgm:t>
    </dgm:pt>
    <dgm:pt modelId="{4BD157C1-71AC-C242-A57A-38E18AE60131}" type="pres">
      <dgm:prSet presAssocID="{1E158CDF-6A3B-6B45-8E1B-01548806D56E}" presName="diagram" presStyleCnt="0">
        <dgm:presLayoutVars>
          <dgm:chPref val="1"/>
          <dgm:dir/>
          <dgm:animOne val="branch"/>
          <dgm:animLvl val="lvl"/>
          <dgm:resizeHandles val="exact"/>
        </dgm:presLayoutVars>
      </dgm:prSet>
      <dgm:spPr/>
    </dgm:pt>
    <dgm:pt modelId="{A94B0558-5903-D741-800E-24E09A3D527D}" type="pres">
      <dgm:prSet presAssocID="{07141CCD-993F-6142-8F23-4009FEF155AB}" presName="root1" presStyleCnt="0"/>
      <dgm:spPr/>
    </dgm:pt>
    <dgm:pt modelId="{2FAE6268-C6F1-024C-8CAE-CDD44DF2E0E3}" type="pres">
      <dgm:prSet presAssocID="{07141CCD-993F-6142-8F23-4009FEF155AB}" presName="LevelOneTextNode" presStyleLbl="node0" presStyleIdx="0" presStyleCnt="1" custLinFactX="-765" custLinFactNeighborX="-100000" custLinFactNeighborY="0">
        <dgm:presLayoutVars>
          <dgm:chPref val="3"/>
        </dgm:presLayoutVars>
      </dgm:prSet>
      <dgm:spPr/>
    </dgm:pt>
    <dgm:pt modelId="{57D98187-BB92-F246-8E2E-C4BE6FD6C0AD}" type="pres">
      <dgm:prSet presAssocID="{07141CCD-993F-6142-8F23-4009FEF155AB}" presName="level2hierChild" presStyleCnt="0"/>
      <dgm:spPr/>
    </dgm:pt>
    <dgm:pt modelId="{5AEF9A54-DB65-5E45-8F29-9A5FCCA36EFC}" type="pres">
      <dgm:prSet presAssocID="{4D904A9A-801A-2F4F-AE12-FFC3DF744B72}" presName="conn2-1" presStyleLbl="parChTrans1D2" presStyleIdx="0" presStyleCnt="2"/>
      <dgm:spPr/>
    </dgm:pt>
    <dgm:pt modelId="{690578AD-83AF-B949-A426-B7F6368C5B6F}" type="pres">
      <dgm:prSet presAssocID="{4D904A9A-801A-2F4F-AE12-FFC3DF744B72}" presName="connTx" presStyleLbl="parChTrans1D2" presStyleIdx="0" presStyleCnt="2"/>
      <dgm:spPr/>
    </dgm:pt>
    <dgm:pt modelId="{DC84590E-85F3-2F45-8D40-AD634A3572E8}" type="pres">
      <dgm:prSet presAssocID="{B6C3CA70-B0FE-914B-8903-3190A1A655CC}" presName="root2" presStyleCnt="0"/>
      <dgm:spPr/>
    </dgm:pt>
    <dgm:pt modelId="{BF98169E-AE55-C54B-95A2-2C2842166F0F}" type="pres">
      <dgm:prSet presAssocID="{B6C3CA70-B0FE-914B-8903-3190A1A655CC}" presName="LevelTwoTextNode" presStyleLbl="node2" presStyleIdx="0" presStyleCnt="2" custLinFactX="-3690" custLinFactNeighborX="-100000" custLinFactNeighborY="24194">
        <dgm:presLayoutVars>
          <dgm:chPref val="3"/>
        </dgm:presLayoutVars>
      </dgm:prSet>
      <dgm:spPr/>
    </dgm:pt>
    <dgm:pt modelId="{374B2931-76BE-ED43-9B7A-112F0EB9AFBC}" type="pres">
      <dgm:prSet presAssocID="{B6C3CA70-B0FE-914B-8903-3190A1A655CC}" presName="level3hierChild" presStyleCnt="0"/>
      <dgm:spPr/>
    </dgm:pt>
    <dgm:pt modelId="{7E11F2FD-1B61-4F47-B55B-471F88F400B2}" type="pres">
      <dgm:prSet presAssocID="{6A45E03B-1D84-5F40-954F-AB1EC0F3C3C4}" presName="conn2-1" presStyleLbl="parChTrans1D3" presStyleIdx="0" presStyleCnt="6"/>
      <dgm:spPr/>
    </dgm:pt>
    <dgm:pt modelId="{52C06DB7-5713-DC47-8572-64755FE14743}" type="pres">
      <dgm:prSet presAssocID="{6A45E03B-1D84-5F40-954F-AB1EC0F3C3C4}" presName="connTx" presStyleLbl="parChTrans1D3" presStyleIdx="0" presStyleCnt="6"/>
      <dgm:spPr/>
    </dgm:pt>
    <dgm:pt modelId="{EE250032-D215-4F46-96A2-2A648CFA9D7C}" type="pres">
      <dgm:prSet presAssocID="{862C382A-34D0-794E-93B5-F87F37C7CDC1}" presName="root2" presStyleCnt="0"/>
      <dgm:spPr/>
    </dgm:pt>
    <dgm:pt modelId="{D5FBD70B-39CB-2D4F-9C25-965CB17D0EF3}" type="pres">
      <dgm:prSet presAssocID="{862C382A-34D0-794E-93B5-F87F37C7CDC1}" presName="LevelTwoTextNode" presStyleLbl="node3" presStyleIdx="0" presStyleCnt="6" custLinFactNeighborX="-99370" custLinFactNeighborY="48404">
        <dgm:presLayoutVars>
          <dgm:chPref val="3"/>
        </dgm:presLayoutVars>
      </dgm:prSet>
      <dgm:spPr/>
    </dgm:pt>
    <dgm:pt modelId="{78037C96-F731-B24A-BBF0-43C6F5605A6A}" type="pres">
      <dgm:prSet presAssocID="{862C382A-34D0-794E-93B5-F87F37C7CDC1}" presName="level3hierChild" presStyleCnt="0"/>
      <dgm:spPr/>
    </dgm:pt>
    <dgm:pt modelId="{14D9269C-A2B2-C742-B2CC-813297488A08}" type="pres">
      <dgm:prSet presAssocID="{42DB20A5-AD07-7D40-99C9-3FBC53D4647D}" presName="conn2-1" presStyleLbl="parChTrans1D3" presStyleIdx="1" presStyleCnt="6"/>
      <dgm:spPr/>
    </dgm:pt>
    <dgm:pt modelId="{0B0081AA-694B-504A-8BBA-DA1D649830A2}" type="pres">
      <dgm:prSet presAssocID="{42DB20A5-AD07-7D40-99C9-3FBC53D4647D}" presName="connTx" presStyleLbl="parChTrans1D3" presStyleIdx="1" presStyleCnt="6"/>
      <dgm:spPr/>
    </dgm:pt>
    <dgm:pt modelId="{D0F96FE3-B05E-0849-97AE-324E223199E3}" type="pres">
      <dgm:prSet presAssocID="{DA64CFE0-BF68-C144-B8AF-8CB597595CA8}" presName="root2" presStyleCnt="0"/>
      <dgm:spPr/>
    </dgm:pt>
    <dgm:pt modelId="{2E9A1761-209A-B641-A604-E41F11CEE8E4}" type="pres">
      <dgm:prSet presAssocID="{DA64CFE0-BF68-C144-B8AF-8CB597595CA8}" presName="LevelTwoTextNode" presStyleLbl="node3" presStyleIdx="1" presStyleCnt="6" custScaleX="143303" custLinFactNeighborX="38884" custLinFactNeighborY="15554">
        <dgm:presLayoutVars>
          <dgm:chPref val="3"/>
        </dgm:presLayoutVars>
      </dgm:prSet>
      <dgm:spPr/>
    </dgm:pt>
    <dgm:pt modelId="{5B6BDEFC-C52D-4E49-AA89-EE7663F183D2}" type="pres">
      <dgm:prSet presAssocID="{DA64CFE0-BF68-C144-B8AF-8CB597595CA8}" presName="level3hierChild" presStyleCnt="0"/>
      <dgm:spPr/>
    </dgm:pt>
    <dgm:pt modelId="{D2D741D1-55E0-9F43-A572-F4A668CCA1D2}" type="pres">
      <dgm:prSet presAssocID="{333985EA-6489-5940-8F7F-176F1FAFC8B5}" presName="conn2-1" presStyleLbl="parChTrans1D3" presStyleIdx="2" presStyleCnt="6"/>
      <dgm:spPr/>
    </dgm:pt>
    <dgm:pt modelId="{B5340C78-2B4E-C745-93CF-8F639DEBF78C}" type="pres">
      <dgm:prSet presAssocID="{333985EA-6489-5940-8F7F-176F1FAFC8B5}" presName="connTx" presStyleLbl="parChTrans1D3" presStyleIdx="2" presStyleCnt="6"/>
      <dgm:spPr/>
    </dgm:pt>
    <dgm:pt modelId="{461AED94-0C3E-E94E-9E60-5BA45F8CA116}" type="pres">
      <dgm:prSet presAssocID="{7FEA7143-1A26-794E-8497-490E9C7E0747}" presName="root2" presStyleCnt="0"/>
      <dgm:spPr/>
    </dgm:pt>
    <dgm:pt modelId="{DA563959-13E0-BD48-82ED-344D771AA85F}" type="pres">
      <dgm:prSet presAssocID="{7FEA7143-1A26-794E-8497-490E9C7E0747}" presName="LevelTwoTextNode" presStyleLbl="node3" presStyleIdx="2" presStyleCnt="6" custLinFactNeighborX="82088" custLinFactNeighborY="22466">
        <dgm:presLayoutVars>
          <dgm:chPref val="3"/>
        </dgm:presLayoutVars>
      </dgm:prSet>
      <dgm:spPr/>
    </dgm:pt>
    <dgm:pt modelId="{9C3792A5-AF7C-1043-8AFC-1B2996C487C3}" type="pres">
      <dgm:prSet presAssocID="{7FEA7143-1A26-794E-8497-490E9C7E0747}" presName="level3hierChild" presStyleCnt="0"/>
      <dgm:spPr/>
    </dgm:pt>
    <dgm:pt modelId="{761E36CC-EE1E-8346-A02D-F83B080E0AD0}" type="pres">
      <dgm:prSet presAssocID="{0CEC0F32-49A6-2D4F-8EDD-1584CB8431A9}" presName="conn2-1" presStyleLbl="parChTrans1D2" presStyleIdx="1" presStyleCnt="2"/>
      <dgm:spPr/>
    </dgm:pt>
    <dgm:pt modelId="{6D943B2E-3926-B142-9736-565EC5821CF7}" type="pres">
      <dgm:prSet presAssocID="{0CEC0F32-49A6-2D4F-8EDD-1584CB8431A9}" presName="connTx" presStyleLbl="parChTrans1D2" presStyleIdx="1" presStyleCnt="2"/>
      <dgm:spPr/>
    </dgm:pt>
    <dgm:pt modelId="{9BF57A0B-E582-A349-8862-3055FDE7462B}" type="pres">
      <dgm:prSet presAssocID="{EC6E2991-FF13-3141-BD4F-EF485EDFAEBF}" presName="root2" presStyleCnt="0"/>
      <dgm:spPr/>
    </dgm:pt>
    <dgm:pt modelId="{847E0B58-933C-6743-8242-0A8A981937E0}" type="pres">
      <dgm:prSet presAssocID="{EC6E2991-FF13-3141-BD4F-EF485EDFAEBF}" presName="LevelTwoTextNode" presStyleLbl="node2" presStyleIdx="1" presStyleCnt="2" custLinFactX="-2826" custLinFactNeighborX="-100000" custLinFactNeighborY="-34563">
        <dgm:presLayoutVars>
          <dgm:chPref val="3"/>
        </dgm:presLayoutVars>
      </dgm:prSet>
      <dgm:spPr/>
    </dgm:pt>
    <dgm:pt modelId="{09A8B57E-8BFA-9D44-8A98-34554E77E60E}" type="pres">
      <dgm:prSet presAssocID="{EC6E2991-FF13-3141-BD4F-EF485EDFAEBF}" presName="level3hierChild" presStyleCnt="0"/>
      <dgm:spPr/>
    </dgm:pt>
    <dgm:pt modelId="{93DD08E1-D507-4A48-9EA3-BCB1E62F0DB8}" type="pres">
      <dgm:prSet presAssocID="{9742B7DD-2EC1-ED42-8C1E-81F6472F8462}" presName="conn2-1" presStyleLbl="parChTrans1D3" presStyleIdx="3" presStyleCnt="6"/>
      <dgm:spPr/>
    </dgm:pt>
    <dgm:pt modelId="{73A20C23-872B-9D4D-954C-1372AA3C783A}" type="pres">
      <dgm:prSet presAssocID="{9742B7DD-2EC1-ED42-8C1E-81F6472F8462}" presName="connTx" presStyleLbl="parChTrans1D3" presStyleIdx="3" presStyleCnt="6"/>
      <dgm:spPr/>
    </dgm:pt>
    <dgm:pt modelId="{7110519D-A394-3840-9C15-92FA9B53DD61}" type="pres">
      <dgm:prSet presAssocID="{320C369B-3EA8-8B4E-8A57-62DF5D06317B}" presName="root2" presStyleCnt="0"/>
      <dgm:spPr/>
    </dgm:pt>
    <dgm:pt modelId="{940EE964-F7CD-F542-B378-FD7D26B68849}" type="pres">
      <dgm:prSet presAssocID="{320C369B-3EA8-8B4E-8A57-62DF5D06317B}" presName="LevelTwoTextNode" presStyleLbl="node3" presStyleIdx="3" presStyleCnt="6" custLinFactNeighborX="82088" custLinFactNeighborY="17282">
        <dgm:presLayoutVars>
          <dgm:chPref val="3"/>
        </dgm:presLayoutVars>
      </dgm:prSet>
      <dgm:spPr/>
    </dgm:pt>
    <dgm:pt modelId="{87BB9C84-9AC3-6745-86DF-7300BE7E02B2}" type="pres">
      <dgm:prSet presAssocID="{320C369B-3EA8-8B4E-8A57-62DF5D06317B}" presName="level3hierChild" presStyleCnt="0"/>
      <dgm:spPr/>
    </dgm:pt>
    <dgm:pt modelId="{64850C80-F7BA-074C-BE10-BD869AA2A63B}" type="pres">
      <dgm:prSet presAssocID="{713CCB21-163D-8742-8038-BE32BBF503C8}" presName="conn2-1" presStyleLbl="parChTrans1D3" presStyleIdx="4" presStyleCnt="6"/>
      <dgm:spPr/>
    </dgm:pt>
    <dgm:pt modelId="{492DF55B-665B-B147-AC45-294F692556E6}" type="pres">
      <dgm:prSet presAssocID="{713CCB21-163D-8742-8038-BE32BBF503C8}" presName="connTx" presStyleLbl="parChTrans1D3" presStyleIdx="4" presStyleCnt="6"/>
      <dgm:spPr/>
    </dgm:pt>
    <dgm:pt modelId="{658E687D-C459-6441-87EE-874FD35D9058}" type="pres">
      <dgm:prSet presAssocID="{0E4DB25B-EA86-F74B-B32F-0EA367028D44}" presName="root2" presStyleCnt="0"/>
      <dgm:spPr/>
    </dgm:pt>
    <dgm:pt modelId="{08601FAE-90B9-1543-9EDA-624771AA54A7}" type="pres">
      <dgm:prSet presAssocID="{0E4DB25B-EA86-F74B-B32F-0EA367028D44}" presName="LevelTwoTextNode" presStyleLbl="node3" presStyleIdx="4" presStyleCnt="6" custLinFactNeighborX="59656" custLinFactNeighborY="17283">
        <dgm:presLayoutVars>
          <dgm:chPref val="3"/>
        </dgm:presLayoutVars>
      </dgm:prSet>
      <dgm:spPr/>
    </dgm:pt>
    <dgm:pt modelId="{70EC6FD8-2D31-744B-80CD-0D2ADD012D6B}" type="pres">
      <dgm:prSet presAssocID="{0E4DB25B-EA86-F74B-B32F-0EA367028D44}" presName="level3hierChild" presStyleCnt="0"/>
      <dgm:spPr/>
    </dgm:pt>
    <dgm:pt modelId="{5407B50E-6660-0B4D-AD15-D459BDADED3E}" type="pres">
      <dgm:prSet presAssocID="{C32A19CF-1FE4-0346-92E0-8043A4EBC4CA}" presName="conn2-1" presStyleLbl="parChTrans1D3" presStyleIdx="5" presStyleCnt="6"/>
      <dgm:spPr/>
    </dgm:pt>
    <dgm:pt modelId="{FD39B27A-2726-C847-B1AE-F7AA4543B089}" type="pres">
      <dgm:prSet presAssocID="{C32A19CF-1FE4-0346-92E0-8043A4EBC4CA}" presName="connTx" presStyleLbl="parChTrans1D3" presStyleIdx="5" presStyleCnt="6"/>
      <dgm:spPr/>
    </dgm:pt>
    <dgm:pt modelId="{CB13ED28-9EBA-5641-9923-554BEAE4B67A}" type="pres">
      <dgm:prSet presAssocID="{B6F220CF-694B-7B43-87CC-BA89F00B84C9}" presName="root2" presStyleCnt="0"/>
      <dgm:spPr/>
    </dgm:pt>
    <dgm:pt modelId="{85AC8D9F-EA1B-8E47-B1BE-819B2F58CC23}" type="pres">
      <dgm:prSet presAssocID="{B6F220CF-694B-7B43-87CC-BA89F00B84C9}" presName="LevelTwoTextNode" presStyleLbl="node3" presStyleIdx="5" presStyleCnt="6" custScaleX="144385" custScaleY="129829" custLinFactNeighborX="-91593" custLinFactNeighborY="-30654">
        <dgm:presLayoutVars>
          <dgm:chPref val="3"/>
        </dgm:presLayoutVars>
      </dgm:prSet>
      <dgm:spPr/>
    </dgm:pt>
    <dgm:pt modelId="{1C975FE7-86B4-2740-92D6-94C71BC757A2}" type="pres">
      <dgm:prSet presAssocID="{B6F220CF-694B-7B43-87CC-BA89F00B84C9}" presName="level3hierChild" presStyleCnt="0"/>
      <dgm:spPr/>
    </dgm:pt>
  </dgm:ptLst>
  <dgm:cxnLst>
    <dgm:cxn modelId="{48FC8000-0A3E-4244-8BEE-84C66AE251A9}" type="presOf" srcId="{EC6E2991-FF13-3141-BD4F-EF485EDFAEBF}" destId="{847E0B58-933C-6743-8242-0A8A981937E0}" srcOrd="0" destOrd="0" presId="urn:microsoft.com/office/officeart/2005/8/layout/hierarchy2"/>
    <dgm:cxn modelId="{8818A400-3445-8447-A530-70EF753CE127}" srcId="{EC6E2991-FF13-3141-BD4F-EF485EDFAEBF}" destId="{B6F220CF-694B-7B43-87CC-BA89F00B84C9}" srcOrd="2" destOrd="0" parTransId="{C32A19CF-1FE4-0346-92E0-8043A4EBC4CA}" sibTransId="{5343158F-B1C1-D24E-B766-6CCF2CE4629F}"/>
    <dgm:cxn modelId="{FB030908-4889-FB49-A6C1-0BE8F121BE0C}" srcId="{07141CCD-993F-6142-8F23-4009FEF155AB}" destId="{B6C3CA70-B0FE-914B-8903-3190A1A655CC}" srcOrd="0" destOrd="0" parTransId="{4D904A9A-801A-2F4F-AE12-FFC3DF744B72}" sibTransId="{4B64BADC-A869-DA4B-986B-2EED658587D8}"/>
    <dgm:cxn modelId="{FBEE4625-CB5B-7342-B43B-D10BDF415074}" type="presOf" srcId="{713CCB21-163D-8742-8038-BE32BBF503C8}" destId="{492DF55B-665B-B147-AC45-294F692556E6}" srcOrd="1" destOrd="0" presId="urn:microsoft.com/office/officeart/2005/8/layout/hierarchy2"/>
    <dgm:cxn modelId="{CE69D627-485E-8D4D-9135-637C608C16F3}" type="presOf" srcId="{9742B7DD-2EC1-ED42-8C1E-81F6472F8462}" destId="{93DD08E1-D507-4A48-9EA3-BCB1E62F0DB8}" srcOrd="0" destOrd="0" presId="urn:microsoft.com/office/officeart/2005/8/layout/hierarchy2"/>
    <dgm:cxn modelId="{ABD3A22E-FBAF-374A-83DB-8C9A33B94490}" type="presOf" srcId="{862C382A-34D0-794E-93B5-F87F37C7CDC1}" destId="{D5FBD70B-39CB-2D4F-9C25-965CB17D0EF3}" srcOrd="0" destOrd="0" presId="urn:microsoft.com/office/officeart/2005/8/layout/hierarchy2"/>
    <dgm:cxn modelId="{5A685F32-2ACE-ED49-8ABF-984D71CFD29F}" type="presOf" srcId="{320C369B-3EA8-8B4E-8A57-62DF5D06317B}" destId="{940EE964-F7CD-F542-B378-FD7D26B68849}" srcOrd="0" destOrd="0" presId="urn:microsoft.com/office/officeart/2005/8/layout/hierarchy2"/>
    <dgm:cxn modelId="{857F773B-6D48-B44C-A5B7-4C21C36B1F68}" type="presOf" srcId="{B6F220CF-694B-7B43-87CC-BA89F00B84C9}" destId="{85AC8D9F-EA1B-8E47-B1BE-819B2F58CC23}" srcOrd="0" destOrd="0" presId="urn:microsoft.com/office/officeart/2005/8/layout/hierarchy2"/>
    <dgm:cxn modelId="{F68D2E42-3E20-6C4D-8FFC-FE383F9CD1B8}" type="presOf" srcId="{6A45E03B-1D84-5F40-954F-AB1EC0F3C3C4}" destId="{52C06DB7-5713-DC47-8572-64755FE14743}" srcOrd="1" destOrd="0" presId="urn:microsoft.com/office/officeart/2005/8/layout/hierarchy2"/>
    <dgm:cxn modelId="{1A5B2E4C-6294-9642-99FB-8D2C1D52AFB1}" type="presOf" srcId="{333985EA-6489-5940-8F7F-176F1FAFC8B5}" destId="{D2D741D1-55E0-9F43-A572-F4A668CCA1D2}" srcOrd="0" destOrd="0" presId="urn:microsoft.com/office/officeart/2005/8/layout/hierarchy2"/>
    <dgm:cxn modelId="{02F84C4F-6348-5B4C-8494-3B1838A03CE5}" type="presOf" srcId="{0E4DB25B-EA86-F74B-B32F-0EA367028D44}" destId="{08601FAE-90B9-1543-9EDA-624771AA54A7}" srcOrd="0" destOrd="0" presId="urn:microsoft.com/office/officeart/2005/8/layout/hierarchy2"/>
    <dgm:cxn modelId="{81FCE657-02CB-9E4E-BCD1-C6D1587A392F}" type="presOf" srcId="{6A45E03B-1D84-5F40-954F-AB1EC0F3C3C4}" destId="{7E11F2FD-1B61-4F47-B55B-471F88F400B2}" srcOrd="0" destOrd="0" presId="urn:microsoft.com/office/officeart/2005/8/layout/hierarchy2"/>
    <dgm:cxn modelId="{B674285F-EC4E-B041-95A9-4F5263D2E4CD}" srcId="{B6C3CA70-B0FE-914B-8903-3190A1A655CC}" destId="{7FEA7143-1A26-794E-8497-490E9C7E0747}" srcOrd="2" destOrd="0" parTransId="{333985EA-6489-5940-8F7F-176F1FAFC8B5}" sibTransId="{F548B0B5-9008-AB45-8D16-995DED3C28CC}"/>
    <dgm:cxn modelId="{78463062-74DB-3E4A-8EB5-507847B644AC}" srcId="{EC6E2991-FF13-3141-BD4F-EF485EDFAEBF}" destId="{0E4DB25B-EA86-F74B-B32F-0EA367028D44}" srcOrd="1" destOrd="0" parTransId="{713CCB21-163D-8742-8038-BE32BBF503C8}" sibTransId="{6604E915-8A3A-B548-A861-9D1B7C5F8B94}"/>
    <dgm:cxn modelId="{718D796E-AED7-214C-8E6B-86490F71BD82}" type="presOf" srcId="{42DB20A5-AD07-7D40-99C9-3FBC53D4647D}" destId="{0B0081AA-694B-504A-8BBA-DA1D649830A2}" srcOrd="1" destOrd="0" presId="urn:microsoft.com/office/officeart/2005/8/layout/hierarchy2"/>
    <dgm:cxn modelId="{A59C8870-A457-B34D-A0B3-D5A5D3234D1D}" type="presOf" srcId="{42DB20A5-AD07-7D40-99C9-3FBC53D4647D}" destId="{14D9269C-A2B2-C742-B2CC-813297488A08}" srcOrd="0" destOrd="0" presId="urn:microsoft.com/office/officeart/2005/8/layout/hierarchy2"/>
    <dgm:cxn modelId="{6350C870-7043-4149-B5BE-D1D2B8408F4F}" type="presOf" srcId="{9742B7DD-2EC1-ED42-8C1E-81F6472F8462}" destId="{73A20C23-872B-9D4D-954C-1372AA3C783A}" srcOrd="1" destOrd="0" presId="urn:microsoft.com/office/officeart/2005/8/layout/hierarchy2"/>
    <dgm:cxn modelId="{21326878-1908-D042-9C58-F53610C319EA}" type="presOf" srcId="{1E158CDF-6A3B-6B45-8E1B-01548806D56E}" destId="{4BD157C1-71AC-C242-A57A-38E18AE60131}" srcOrd="0" destOrd="0" presId="urn:microsoft.com/office/officeart/2005/8/layout/hierarchy2"/>
    <dgm:cxn modelId="{D7C07E81-A427-754C-A893-93F49B47B6B4}" type="presOf" srcId="{07141CCD-993F-6142-8F23-4009FEF155AB}" destId="{2FAE6268-C6F1-024C-8CAE-CDD44DF2E0E3}" srcOrd="0" destOrd="0" presId="urn:microsoft.com/office/officeart/2005/8/layout/hierarchy2"/>
    <dgm:cxn modelId="{99638788-D008-F446-89DC-9D7CF238F9A1}" type="presOf" srcId="{B6C3CA70-B0FE-914B-8903-3190A1A655CC}" destId="{BF98169E-AE55-C54B-95A2-2C2842166F0F}" srcOrd="0" destOrd="0" presId="urn:microsoft.com/office/officeart/2005/8/layout/hierarchy2"/>
    <dgm:cxn modelId="{1E196E97-0F0A-9448-A353-577AB9BC549E}" srcId="{B6C3CA70-B0FE-914B-8903-3190A1A655CC}" destId="{DA64CFE0-BF68-C144-B8AF-8CB597595CA8}" srcOrd="1" destOrd="0" parTransId="{42DB20A5-AD07-7D40-99C9-3FBC53D4647D}" sibTransId="{BB0015A1-28F9-8943-9F42-CD53D8747C7C}"/>
    <dgm:cxn modelId="{CC68B79F-7E58-7C4F-8B95-1EFC4EB13BCD}" type="presOf" srcId="{333985EA-6489-5940-8F7F-176F1FAFC8B5}" destId="{B5340C78-2B4E-C745-93CF-8F639DEBF78C}" srcOrd="1" destOrd="0" presId="urn:microsoft.com/office/officeart/2005/8/layout/hierarchy2"/>
    <dgm:cxn modelId="{2E7B8EA5-73C5-3E40-95D0-393EE9820371}" type="presOf" srcId="{0CEC0F32-49A6-2D4F-8EDD-1584CB8431A9}" destId="{761E36CC-EE1E-8346-A02D-F83B080E0AD0}" srcOrd="0" destOrd="0" presId="urn:microsoft.com/office/officeart/2005/8/layout/hierarchy2"/>
    <dgm:cxn modelId="{71182CAD-161C-0A48-A240-0B034DE7896B}" srcId="{B6C3CA70-B0FE-914B-8903-3190A1A655CC}" destId="{862C382A-34D0-794E-93B5-F87F37C7CDC1}" srcOrd="0" destOrd="0" parTransId="{6A45E03B-1D84-5F40-954F-AB1EC0F3C3C4}" sibTransId="{3E47200E-25C1-2242-95F7-B7B78223EE10}"/>
    <dgm:cxn modelId="{A5E6C1B3-E700-8048-B787-3B4A8B584A2D}" type="presOf" srcId="{713CCB21-163D-8742-8038-BE32BBF503C8}" destId="{64850C80-F7BA-074C-BE10-BD869AA2A63B}" srcOrd="0" destOrd="0" presId="urn:microsoft.com/office/officeart/2005/8/layout/hierarchy2"/>
    <dgm:cxn modelId="{E56094B5-E3B6-3843-9728-58221ACCC956}" srcId="{EC6E2991-FF13-3141-BD4F-EF485EDFAEBF}" destId="{320C369B-3EA8-8B4E-8A57-62DF5D06317B}" srcOrd="0" destOrd="0" parTransId="{9742B7DD-2EC1-ED42-8C1E-81F6472F8462}" sibTransId="{7BC738F8-7509-B443-BE65-458D61D208DF}"/>
    <dgm:cxn modelId="{23213CBD-7FF5-4142-BB9A-A563B823DA6A}" type="presOf" srcId="{C32A19CF-1FE4-0346-92E0-8043A4EBC4CA}" destId="{FD39B27A-2726-C847-B1AE-F7AA4543B089}" srcOrd="1" destOrd="0" presId="urn:microsoft.com/office/officeart/2005/8/layout/hierarchy2"/>
    <dgm:cxn modelId="{CC8526BE-684D-104D-8D8F-1AE405DB6ACD}" type="presOf" srcId="{4D904A9A-801A-2F4F-AE12-FFC3DF744B72}" destId="{690578AD-83AF-B949-A426-B7F6368C5B6F}" srcOrd="1" destOrd="0" presId="urn:microsoft.com/office/officeart/2005/8/layout/hierarchy2"/>
    <dgm:cxn modelId="{614A9EC1-52BB-2642-BD40-95005F456B0E}" type="presOf" srcId="{0CEC0F32-49A6-2D4F-8EDD-1584CB8431A9}" destId="{6D943B2E-3926-B142-9736-565EC5821CF7}" srcOrd="1" destOrd="0" presId="urn:microsoft.com/office/officeart/2005/8/layout/hierarchy2"/>
    <dgm:cxn modelId="{3B0F56C4-C157-234A-ABC8-05A782C78E80}" type="presOf" srcId="{DA64CFE0-BF68-C144-B8AF-8CB597595CA8}" destId="{2E9A1761-209A-B641-A604-E41F11CEE8E4}" srcOrd="0" destOrd="0" presId="urn:microsoft.com/office/officeart/2005/8/layout/hierarchy2"/>
    <dgm:cxn modelId="{7713D7C4-A452-BE40-831A-BFF59B09AB8A}" srcId="{07141CCD-993F-6142-8F23-4009FEF155AB}" destId="{EC6E2991-FF13-3141-BD4F-EF485EDFAEBF}" srcOrd="1" destOrd="0" parTransId="{0CEC0F32-49A6-2D4F-8EDD-1584CB8431A9}" sibTransId="{2F7835C8-A43E-714E-B74D-F8CFD49B3C67}"/>
    <dgm:cxn modelId="{C49FC8C6-DA74-A642-9EF7-30E0DE3974EE}" type="presOf" srcId="{7FEA7143-1A26-794E-8497-490E9C7E0747}" destId="{DA563959-13E0-BD48-82ED-344D771AA85F}" srcOrd="0" destOrd="0" presId="urn:microsoft.com/office/officeart/2005/8/layout/hierarchy2"/>
    <dgm:cxn modelId="{C6BCA9CE-CDC7-DC47-8A5C-83D9D7D5783E}" type="presOf" srcId="{4D904A9A-801A-2F4F-AE12-FFC3DF744B72}" destId="{5AEF9A54-DB65-5E45-8F29-9A5FCCA36EFC}" srcOrd="0" destOrd="0" presId="urn:microsoft.com/office/officeart/2005/8/layout/hierarchy2"/>
    <dgm:cxn modelId="{587E3DF2-4DB6-C043-958C-650EFCBBF927}" srcId="{1E158CDF-6A3B-6B45-8E1B-01548806D56E}" destId="{07141CCD-993F-6142-8F23-4009FEF155AB}" srcOrd="0" destOrd="0" parTransId="{A929DF9E-223B-484E-98E8-05D01D3AC1F8}" sibTransId="{14F0B724-ECFF-0D49-8440-5F792BB072B8}"/>
    <dgm:cxn modelId="{D737EBFA-554F-3345-9800-43D5771CC3F2}" type="presOf" srcId="{C32A19CF-1FE4-0346-92E0-8043A4EBC4CA}" destId="{5407B50E-6660-0B4D-AD15-D459BDADED3E}" srcOrd="0" destOrd="0" presId="urn:microsoft.com/office/officeart/2005/8/layout/hierarchy2"/>
    <dgm:cxn modelId="{DC368300-A6F2-2148-BDA1-38555E1AFEFB}" type="presParOf" srcId="{4BD157C1-71AC-C242-A57A-38E18AE60131}" destId="{A94B0558-5903-D741-800E-24E09A3D527D}" srcOrd="0" destOrd="0" presId="urn:microsoft.com/office/officeart/2005/8/layout/hierarchy2"/>
    <dgm:cxn modelId="{A571897F-A880-3E44-B50E-7ED74B76A119}" type="presParOf" srcId="{A94B0558-5903-D741-800E-24E09A3D527D}" destId="{2FAE6268-C6F1-024C-8CAE-CDD44DF2E0E3}" srcOrd="0" destOrd="0" presId="urn:microsoft.com/office/officeart/2005/8/layout/hierarchy2"/>
    <dgm:cxn modelId="{A056EDB6-0153-CE42-8E61-0AAA51BC28D5}" type="presParOf" srcId="{A94B0558-5903-D741-800E-24E09A3D527D}" destId="{57D98187-BB92-F246-8E2E-C4BE6FD6C0AD}" srcOrd="1" destOrd="0" presId="urn:microsoft.com/office/officeart/2005/8/layout/hierarchy2"/>
    <dgm:cxn modelId="{B266DD9C-7314-2041-AD79-2C73B9B3B780}" type="presParOf" srcId="{57D98187-BB92-F246-8E2E-C4BE6FD6C0AD}" destId="{5AEF9A54-DB65-5E45-8F29-9A5FCCA36EFC}" srcOrd="0" destOrd="0" presId="urn:microsoft.com/office/officeart/2005/8/layout/hierarchy2"/>
    <dgm:cxn modelId="{3E1F313F-69D5-C94F-B17D-15DEF9A1C089}" type="presParOf" srcId="{5AEF9A54-DB65-5E45-8F29-9A5FCCA36EFC}" destId="{690578AD-83AF-B949-A426-B7F6368C5B6F}" srcOrd="0" destOrd="0" presId="urn:microsoft.com/office/officeart/2005/8/layout/hierarchy2"/>
    <dgm:cxn modelId="{B383E239-7132-5F4E-8629-780985ACAB69}" type="presParOf" srcId="{57D98187-BB92-F246-8E2E-C4BE6FD6C0AD}" destId="{DC84590E-85F3-2F45-8D40-AD634A3572E8}" srcOrd="1" destOrd="0" presId="urn:microsoft.com/office/officeart/2005/8/layout/hierarchy2"/>
    <dgm:cxn modelId="{B99CC5C9-19FB-E446-9C44-43D18AF6F68E}" type="presParOf" srcId="{DC84590E-85F3-2F45-8D40-AD634A3572E8}" destId="{BF98169E-AE55-C54B-95A2-2C2842166F0F}" srcOrd="0" destOrd="0" presId="urn:microsoft.com/office/officeart/2005/8/layout/hierarchy2"/>
    <dgm:cxn modelId="{D5D74245-7468-3244-8161-A3D9F408C18A}" type="presParOf" srcId="{DC84590E-85F3-2F45-8D40-AD634A3572E8}" destId="{374B2931-76BE-ED43-9B7A-112F0EB9AFBC}" srcOrd="1" destOrd="0" presId="urn:microsoft.com/office/officeart/2005/8/layout/hierarchy2"/>
    <dgm:cxn modelId="{B7E94D6A-4FF8-4242-8491-26DD337ADF1C}" type="presParOf" srcId="{374B2931-76BE-ED43-9B7A-112F0EB9AFBC}" destId="{7E11F2FD-1B61-4F47-B55B-471F88F400B2}" srcOrd="0" destOrd="0" presId="urn:microsoft.com/office/officeart/2005/8/layout/hierarchy2"/>
    <dgm:cxn modelId="{802514A4-0252-4A42-9069-7CB560DE4144}" type="presParOf" srcId="{7E11F2FD-1B61-4F47-B55B-471F88F400B2}" destId="{52C06DB7-5713-DC47-8572-64755FE14743}" srcOrd="0" destOrd="0" presId="urn:microsoft.com/office/officeart/2005/8/layout/hierarchy2"/>
    <dgm:cxn modelId="{37BB69C6-5FF3-054F-9CE3-4789BCD47E3A}" type="presParOf" srcId="{374B2931-76BE-ED43-9B7A-112F0EB9AFBC}" destId="{EE250032-D215-4F46-96A2-2A648CFA9D7C}" srcOrd="1" destOrd="0" presId="urn:microsoft.com/office/officeart/2005/8/layout/hierarchy2"/>
    <dgm:cxn modelId="{932941EF-3057-2541-B01D-7F0D1D2074AD}" type="presParOf" srcId="{EE250032-D215-4F46-96A2-2A648CFA9D7C}" destId="{D5FBD70B-39CB-2D4F-9C25-965CB17D0EF3}" srcOrd="0" destOrd="0" presId="urn:microsoft.com/office/officeart/2005/8/layout/hierarchy2"/>
    <dgm:cxn modelId="{946D4A09-F28D-3C4C-BDBA-708D82E24C46}" type="presParOf" srcId="{EE250032-D215-4F46-96A2-2A648CFA9D7C}" destId="{78037C96-F731-B24A-BBF0-43C6F5605A6A}" srcOrd="1" destOrd="0" presId="urn:microsoft.com/office/officeart/2005/8/layout/hierarchy2"/>
    <dgm:cxn modelId="{702ECBD3-5481-784D-958B-B5A0B98907CD}" type="presParOf" srcId="{374B2931-76BE-ED43-9B7A-112F0EB9AFBC}" destId="{14D9269C-A2B2-C742-B2CC-813297488A08}" srcOrd="2" destOrd="0" presId="urn:microsoft.com/office/officeart/2005/8/layout/hierarchy2"/>
    <dgm:cxn modelId="{AD3293F9-1707-BA4B-94B0-CC60CE930477}" type="presParOf" srcId="{14D9269C-A2B2-C742-B2CC-813297488A08}" destId="{0B0081AA-694B-504A-8BBA-DA1D649830A2}" srcOrd="0" destOrd="0" presId="urn:microsoft.com/office/officeart/2005/8/layout/hierarchy2"/>
    <dgm:cxn modelId="{E7CB37A5-F998-E24C-B630-BCC3F68BE6E6}" type="presParOf" srcId="{374B2931-76BE-ED43-9B7A-112F0EB9AFBC}" destId="{D0F96FE3-B05E-0849-97AE-324E223199E3}" srcOrd="3" destOrd="0" presId="urn:microsoft.com/office/officeart/2005/8/layout/hierarchy2"/>
    <dgm:cxn modelId="{19D8A3C5-B871-634F-935D-E87FA875007B}" type="presParOf" srcId="{D0F96FE3-B05E-0849-97AE-324E223199E3}" destId="{2E9A1761-209A-B641-A604-E41F11CEE8E4}" srcOrd="0" destOrd="0" presId="urn:microsoft.com/office/officeart/2005/8/layout/hierarchy2"/>
    <dgm:cxn modelId="{805F8125-32A5-9848-BA92-8084B6CF33DD}" type="presParOf" srcId="{D0F96FE3-B05E-0849-97AE-324E223199E3}" destId="{5B6BDEFC-C52D-4E49-AA89-EE7663F183D2}" srcOrd="1" destOrd="0" presId="urn:microsoft.com/office/officeart/2005/8/layout/hierarchy2"/>
    <dgm:cxn modelId="{8A007C80-0ED3-7544-8B39-3E7AD0232838}" type="presParOf" srcId="{374B2931-76BE-ED43-9B7A-112F0EB9AFBC}" destId="{D2D741D1-55E0-9F43-A572-F4A668CCA1D2}" srcOrd="4" destOrd="0" presId="urn:microsoft.com/office/officeart/2005/8/layout/hierarchy2"/>
    <dgm:cxn modelId="{63B01221-5A66-434C-B70E-38727A9A2333}" type="presParOf" srcId="{D2D741D1-55E0-9F43-A572-F4A668CCA1D2}" destId="{B5340C78-2B4E-C745-93CF-8F639DEBF78C}" srcOrd="0" destOrd="0" presId="urn:microsoft.com/office/officeart/2005/8/layout/hierarchy2"/>
    <dgm:cxn modelId="{7751670D-7CED-A746-86E0-EA865FD31284}" type="presParOf" srcId="{374B2931-76BE-ED43-9B7A-112F0EB9AFBC}" destId="{461AED94-0C3E-E94E-9E60-5BA45F8CA116}" srcOrd="5" destOrd="0" presId="urn:microsoft.com/office/officeart/2005/8/layout/hierarchy2"/>
    <dgm:cxn modelId="{F21CBF8D-CC50-D44C-95B2-93F54DC2AF19}" type="presParOf" srcId="{461AED94-0C3E-E94E-9E60-5BA45F8CA116}" destId="{DA563959-13E0-BD48-82ED-344D771AA85F}" srcOrd="0" destOrd="0" presId="urn:microsoft.com/office/officeart/2005/8/layout/hierarchy2"/>
    <dgm:cxn modelId="{D26A20C8-EC33-1147-A636-CB4EB781F84C}" type="presParOf" srcId="{461AED94-0C3E-E94E-9E60-5BA45F8CA116}" destId="{9C3792A5-AF7C-1043-8AFC-1B2996C487C3}" srcOrd="1" destOrd="0" presId="urn:microsoft.com/office/officeart/2005/8/layout/hierarchy2"/>
    <dgm:cxn modelId="{CDBC9B09-1B3A-0847-9ADC-D1B44678985B}" type="presParOf" srcId="{57D98187-BB92-F246-8E2E-C4BE6FD6C0AD}" destId="{761E36CC-EE1E-8346-A02D-F83B080E0AD0}" srcOrd="2" destOrd="0" presId="urn:microsoft.com/office/officeart/2005/8/layout/hierarchy2"/>
    <dgm:cxn modelId="{3634A696-AC9C-8F43-9E37-763000E04C7D}" type="presParOf" srcId="{761E36CC-EE1E-8346-A02D-F83B080E0AD0}" destId="{6D943B2E-3926-B142-9736-565EC5821CF7}" srcOrd="0" destOrd="0" presId="urn:microsoft.com/office/officeart/2005/8/layout/hierarchy2"/>
    <dgm:cxn modelId="{DC38B36E-CFD1-6043-A0C7-B88D01FCE6F9}" type="presParOf" srcId="{57D98187-BB92-F246-8E2E-C4BE6FD6C0AD}" destId="{9BF57A0B-E582-A349-8862-3055FDE7462B}" srcOrd="3" destOrd="0" presId="urn:microsoft.com/office/officeart/2005/8/layout/hierarchy2"/>
    <dgm:cxn modelId="{D57C7463-6E8D-2F42-BBDE-F50CAA76DC37}" type="presParOf" srcId="{9BF57A0B-E582-A349-8862-3055FDE7462B}" destId="{847E0B58-933C-6743-8242-0A8A981937E0}" srcOrd="0" destOrd="0" presId="urn:microsoft.com/office/officeart/2005/8/layout/hierarchy2"/>
    <dgm:cxn modelId="{AFADF3CF-F96D-E646-8FBB-5213794C01BC}" type="presParOf" srcId="{9BF57A0B-E582-A349-8862-3055FDE7462B}" destId="{09A8B57E-8BFA-9D44-8A98-34554E77E60E}" srcOrd="1" destOrd="0" presId="urn:microsoft.com/office/officeart/2005/8/layout/hierarchy2"/>
    <dgm:cxn modelId="{66670AB1-664E-6C41-BAD2-B71CD3169F26}" type="presParOf" srcId="{09A8B57E-8BFA-9D44-8A98-34554E77E60E}" destId="{93DD08E1-D507-4A48-9EA3-BCB1E62F0DB8}" srcOrd="0" destOrd="0" presId="urn:microsoft.com/office/officeart/2005/8/layout/hierarchy2"/>
    <dgm:cxn modelId="{8E6F23A5-A51B-A045-B9DB-A8BD9C352BA4}" type="presParOf" srcId="{93DD08E1-D507-4A48-9EA3-BCB1E62F0DB8}" destId="{73A20C23-872B-9D4D-954C-1372AA3C783A}" srcOrd="0" destOrd="0" presId="urn:microsoft.com/office/officeart/2005/8/layout/hierarchy2"/>
    <dgm:cxn modelId="{98C146F9-B247-AE47-965B-E1CF078456CA}" type="presParOf" srcId="{09A8B57E-8BFA-9D44-8A98-34554E77E60E}" destId="{7110519D-A394-3840-9C15-92FA9B53DD61}" srcOrd="1" destOrd="0" presId="urn:microsoft.com/office/officeart/2005/8/layout/hierarchy2"/>
    <dgm:cxn modelId="{F6205871-5808-7F45-800F-93AE4C0ECB8C}" type="presParOf" srcId="{7110519D-A394-3840-9C15-92FA9B53DD61}" destId="{940EE964-F7CD-F542-B378-FD7D26B68849}" srcOrd="0" destOrd="0" presId="urn:microsoft.com/office/officeart/2005/8/layout/hierarchy2"/>
    <dgm:cxn modelId="{FA66E42C-3E6B-5B43-85E8-DCF9F425A7E1}" type="presParOf" srcId="{7110519D-A394-3840-9C15-92FA9B53DD61}" destId="{87BB9C84-9AC3-6745-86DF-7300BE7E02B2}" srcOrd="1" destOrd="0" presId="urn:microsoft.com/office/officeart/2005/8/layout/hierarchy2"/>
    <dgm:cxn modelId="{87B28EE3-1584-264C-80C3-0ECD58C5CA1A}" type="presParOf" srcId="{09A8B57E-8BFA-9D44-8A98-34554E77E60E}" destId="{64850C80-F7BA-074C-BE10-BD869AA2A63B}" srcOrd="2" destOrd="0" presId="urn:microsoft.com/office/officeart/2005/8/layout/hierarchy2"/>
    <dgm:cxn modelId="{7910E974-A135-C24C-902B-F791920E9156}" type="presParOf" srcId="{64850C80-F7BA-074C-BE10-BD869AA2A63B}" destId="{492DF55B-665B-B147-AC45-294F692556E6}" srcOrd="0" destOrd="0" presId="urn:microsoft.com/office/officeart/2005/8/layout/hierarchy2"/>
    <dgm:cxn modelId="{199D1227-C276-8C4B-803F-3BA3CF98C1C0}" type="presParOf" srcId="{09A8B57E-8BFA-9D44-8A98-34554E77E60E}" destId="{658E687D-C459-6441-87EE-874FD35D9058}" srcOrd="3" destOrd="0" presId="urn:microsoft.com/office/officeart/2005/8/layout/hierarchy2"/>
    <dgm:cxn modelId="{6524D712-9104-EF44-8486-46C1BBF39F05}" type="presParOf" srcId="{658E687D-C459-6441-87EE-874FD35D9058}" destId="{08601FAE-90B9-1543-9EDA-624771AA54A7}" srcOrd="0" destOrd="0" presId="urn:microsoft.com/office/officeart/2005/8/layout/hierarchy2"/>
    <dgm:cxn modelId="{02C9F2DB-9EB0-624D-9ECB-10821881C4FC}" type="presParOf" srcId="{658E687D-C459-6441-87EE-874FD35D9058}" destId="{70EC6FD8-2D31-744B-80CD-0D2ADD012D6B}" srcOrd="1" destOrd="0" presId="urn:microsoft.com/office/officeart/2005/8/layout/hierarchy2"/>
    <dgm:cxn modelId="{0DC4B4DF-85CE-9648-BD7F-3DC997A2AD06}" type="presParOf" srcId="{09A8B57E-8BFA-9D44-8A98-34554E77E60E}" destId="{5407B50E-6660-0B4D-AD15-D459BDADED3E}" srcOrd="4" destOrd="0" presId="urn:microsoft.com/office/officeart/2005/8/layout/hierarchy2"/>
    <dgm:cxn modelId="{03B4C8B7-D14F-6240-BB85-4F8FE4AE0F6B}" type="presParOf" srcId="{5407B50E-6660-0B4D-AD15-D459BDADED3E}" destId="{FD39B27A-2726-C847-B1AE-F7AA4543B089}" srcOrd="0" destOrd="0" presId="urn:microsoft.com/office/officeart/2005/8/layout/hierarchy2"/>
    <dgm:cxn modelId="{5F138409-2CF4-BC41-95FA-C67333868BD2}" type="presParOf" srcId="{09A8B57E-8BFA-9D44-8A98-34554E77E60E}" destId="{CB13ED28-9EBA-5641-9923-554BEAE4B67A}" srcOrd="5" destOrd="0" presId="urn:microsoft.com/office/officeart/2005/8/layout/hierarchy2"/>
    <dgm:cxn modelId="{8D89AF35-D25D-734D-847D-E1F867733C71}" type="presParOf" srcId="{CB13ED28-9EBA-5641-9923-554BEAE4B67A}" destId="{85AC8D9F-EA1B-8E47-B1BE-819B2F58CC23}" srcOrd="0" destOrd="0" presId="urn:microsoft.com/office/officeart/2005/8/layout/hierarchy2"/>
    <dgm:cxn modelId="{3CDAE5DD-B590-CB41-B071-F45ED453CF76}" type="presParOf" srcId="{CB13ED28-9EBA-5641-9923-554BEAE4B67A}" destId="{1C975FE7-86B4-2740-92D6-94C71BC757A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F9925-3AB8-214D-BFFF-110884E9DE8A}">
      <dsp:nvSpPr>
        <dsp:cNvPr id="0" name=""/>
        <dsp:cNvSpPr/>
      </dsp:nvSpPr>
      <dsp:spPr>
        <a:xfrm>
          <a:off x="0" y="1983"/>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A72D9-932B-474E-90B5-0977AEB45057}">
      <dsp:nvSpPr>
        <dsp:cNvPr id="0" name=""/>
        <dsp:cNvSpPr/>
      </dsp:nvSpPr>
      <dsp:spPr>
        <a:xfrm>
          <a:off x="0" y="1983"/>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Cutter Head </a:t>
          </a:r>
          <a:r>
            <a:rPr lang="en-US" sz="1800" kern="1200" cap="none" dirty="0"/>
            <a:t>- Provision For Lubricating Bearings At Each End Of The Real Shaft.</a:t>
          </a:r>
        </a:p>
      </dsp:txBody>
      <dsp:txXfrm>
        <a:off x="0" y="1983"/>
        <a:ext cx="10024534" cy="676500"/>
      </dsp:txXfrm>
    </dsp:sp>
    <dsp:sp modelId="{BFF06112-202D-D241-98C6-6BFA162F6EA8}">
      <dsp:nvSpPr>
        <dsp:cNvPr id="0" name=""/>
        <dsp:cNvSpPr/>
      </dsp:nvSpPr>
      <dsp:spPr>
        <a:xfrm>
          <a:off x="0" y="678484"/>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57E1E-3CB2-AC45-9915-885726EE9A4D}">
      <dsp:nvSpPr>
        <dsp:cNvPr id="0" name=""/>
        <dsp:cNvSpPr/>
      </dsp:nvSpPr>
      <dsp:spPr>
        <a:xfrm>
          <a:off x="0" y="678484"/>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Blower</a:t>
          </a:r>
          <a:r>
            <a:rPr lang="en-US" sz="1800" kern="1200" cap="none" dirty="0"/>
            <a:t> - Centrifugal Type Blower</a:t>
          </a:r>
        </a:p>
      </dsp:txBody>
      <dsp:txXfrm>
        <a:off x="0" y="678484"/>
        <a:ext cx="10024534" cy="676500"/>
      </dsp:txXfrm>
    </dsp:sp>
    <dsp:sp modelId="{3D8A37A4-3B15-D946-9456-4970D24CE48D}">
      <dsp:nvSpPr>
        <dsp:cNvPr id="0" name=""/>
        <dsp:cNvSpPr/>
      </dsp:nvSpPr>
      <dsp:spPr>
        <a:xfrm>
          <a:off x="0" y="1354984"/>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7F47F-8555-4042-83AF-173C67D974DC}">
      <dsp:nvSpPr>
        <dsp:cNvPr id="0" name=""/>
        <dsp:cNvSpPr/>
      </dsp:nvSpPr>
      <dsp:spPr>
        <a:xfrm>
          <a:off x="0" y="1354984"/>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Transmission System </a:t>
          </a:r>
          <a:r>
            <a:rPr lang="en-US" sz="1800" kern="1200" cap="none" dirty="0"/>
            <a:t>- The Gears Shall Properly Mesh And Shall Be Suitably Covered</a:t>
          </a:r>
        </a:p>
      </dsp:txBody>
      <dsp:txXfrm>
        <a:off x="0" y="1354984"/>
        <a:ext cx="10024534" cy="676500"/>
      </dsp:txXfrm>
    </dsp:sp>
    <dsp:sp modelId="{4DCEDDC2-B5D8-4E45-AB54-D288E0748D44}">
      <dsp:nvSpPr>
        <dsp:cNvPr id="0" name=""/>
        <dsp:cNvSpPr/>
      </dsp:nvSpPr>
      <dsp:spPr>
        <a:xfrm>
          <a:off x="0" y="2031484"/>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F2A0D-695F-4148-A90F-46E535E7E36A}">
      <dsp:nvSpPr>
        <dsp:cNvPr id="0" name=""/>
        <dsp:cNvSpPr/>
      </dsp:nvSpPr>
      <dsp:spPr>
        <a:xfrm>
          <a:off x="0" y="2031484"/>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Mounting Of Power Source </a:t>
          </a:r>
          <a:r>
            <a:rPr lang="en-US" sz="1800" kern="1200" cap="none" dirty="0"/>
            <a:t>– To Be Mounted On A Frame Made Of MS Angle (Minimum 35 Mm × 35 Mm × 5 Mm). </a:t>
          </a:r>
        </a:p>
      </dsp:txBody>
      <dsp:txXfrm>
        <a:off x="0" y="2031484"/>
        <a:ext cx="10024534" cy="676500"/>
      </dsp:txXfrm>
    </dsp:sp>
    <dsp:sp modelId="{0EA6A95C-1EAC-0849-A259-78581E920C91}">
      <dsp:nvSpPr>
        <dsp:cNvPr id="0" name=""/>
        <dsp:cNvSpPr/>
      </dsp:nvSpPr>
      <dsp:spPr>
        <a:xfrm>
          <a:off x="0" y="2707984"/>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D10FC-078C-D146-816E-DE349B73443F}">
      <dsp:nvSpPr>
        <dsp:cNvPr id="0" name=""/>
        <dsp:cNvSpPr/>
      </dsp:nvSpPr>
      <dsp:spPr>
        <a:xfrm>
          <a:off x="0" y="2707984"/>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Cylinder</a:t>
          </a:r>
          <a:r>
            <a:rPr lang="en-US" sz="1800" kern="1200" cap="none" dirty="0"/>
            <a:t> – To Be Made Up Of MS Sheet Of Minimum 2 Mm Thickness .</a:t>
          </a:r>
        </a:p>
      </dsp:txBody>
      <dsp:txXfrm>
        <a:off x="0" y="2707984"/>
        <a:ext cx="10024534" cy="676500"/>
      </dsp:txXfrm>
    </dsp:sp>
    <dsp:sp modelId="{7AC1FC3E-C11F-7C49-9D35-63869CE5EDA3}">
      <dsp:nvSpPr>
        <dsp:cNvPr id="0" name=""/>
        <dsp:cNvSpPr/>
      </dsp:nvSpPr>
      <dsp:spPr>
        <a:xfrm>
          <a:off x="0" y="3384484"/>
          <a:ext cx="100245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0E179-28DC-F441-8474-A2235BCC49FC}">
      <dsp:nvSpPr>
        <dsp:cNvPr id="0" name=""/>
        <dsp:cNvSpPr/>
      </dsp:nvSpPr>
      <dsp:spPr>
        <a:xfrm>
          <a:off x="0" y="3384484"/>
          <a:ext cx="10024534" cy="6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defRPr cap="all"/>
          </a:pPr>
          <a:r>
            <a:rPr lang="en-US" sz="1800" b="1" kern="1200" cap="none" dirty="0"/>
            <a:t>Feeding Systems </a:t>
          </a:r>
          <a:r>
            <a:rPr lang="en-US" sz="1800" kern="1200" cap="none" dirty="0"/>
            <a:t>- The Minimum Length Of Chute And Conveyor Shall Be 900 mm And 200 Mm Respectively.</a:t>
          </a:r>
        </a:p>
      </dsp:txBody>
      <dsp:txXfrm>
        <a:off x="0" y="3384484"/>
        <a:ext cx="10024534" cy="67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EADA0-5A10-9246-AFE1-0928EAD86DDA}">
      <dsp:nvSpPr>
        <dsp:cNvPr id="0" name=""/>
        <dsp:cNvSpPr/>
      </dsp:nvSpPr>
      <dsp:spPr>
        <a:xfrm>
          <a:off x="0" y="991"/>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749BF-DC33-4D4B-BA6D-8A4F36718F3A}">
      <dsp:nvSpPr>
        <dsp:cNvPr id="0" name=""/>
        <dsp:cNvSpPr/>
      </dsp:nvSpPr>
      <dsp:spPr>
        <a:xfrm>
          <a:off x="0" y="991"/>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Provision for blade guard</a:t>
          </a:r>
        </a:p>
      </dsp:txBody>
      <dsp:txXfrm>
        <a:off x="0" y="991"/>
        <a:ext cx="9810430" cy="338223"/>
      </dsp:txXfrm>
    </dsp:sp>
    <dsp:sp modelId="{0B01719E-7835-474D-9738-A289610DBF94}">
      <dsp:nvSpPr>
        <dsp:cNvPr id="0" name=""/>
        <dsp:cNvSpPr/>
      </dsp:nvSpPr>
      <dsp:spPr>
        <a:xfrm>
          <a:off x="0" y="339215"/>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615B6-1257-1B43-8121-17B1D7007410}">
      <dsp:nvSpPr>
        <dsp:cNvPr id="0" name=""/>
        <dsp:cNvSpPr/>
      </dsp:nvSpPr>
      <dsp:spPr>
        <a:xfrm>
          <a:off x="0" y="339215"/>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Warning roller at feeding chute</a:t>
          </a:r>
        </a:p>
      </dsp:txBody>
      <dsp:txXfrm>
        <a:off x="0" y="339215"/>
        <a:ext cx="9810430" cy="338223"/>
      </dsp:txXfrm>
    </dsp:sp>
    <dsp:sp modelId="{16965A9F-712C-9D40-BDAB-EFDA843B9B65}">
      <dsp:nvSpPr>
        <dsp:cNvPr id="0" name=""/>
        <dsp:cNvSpPr/>
      </dsp:nvSpPr>
      <dsp:spPr>
        <a:xfrm>
          <a:off x="0" y="677438"/>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725DE-B4D3-8A4C-8D75-38986535E6F7}">
      <dsp:nvSpPr>
        <dsp:cNvPr id="0" name=""/>
        <dsp:cNvSpPr/>
      </dsp:nvSpPr>
      <dsp:spPr>
        <a:xfrm>
          <a:off x="0" y="677438"/>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Feeding chute cover of minimum 450mm</a:t>
          </a:r>
        </a:p>
      </dsp:txBody>
      <dsp:txXfrm>
        <a:off x="0" y="677438"/>
        <a:ext cx="9810430" cy="338223"/>
      </dsp:txXfrm>
    </dsp:sp>
    <dsp:sp modelId="{03BF4B7D-FE1E-D749-8062-2D6910EDAE3E}">
      <dsp:nvSpPr>
        <dsp:cNvPr id="0" name=""/>
        <dsp:cNvSpPr/>
      </dsp:nvSpPr>
      <dsp:spPr>
        <a:xfrm>
          <a:off x="0" y="1015662"/>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B3CBD-09FC-354A-9779-F40398DA2987}">
      <dsp:nvSpPr>
        <dsp:cNvPr id="0" name=""/>
        <dsp:cNvSpPr/>
      </dsp:nvSpPr>
      <dsp:spPr>
        <a:xfrm>
          <a:off x="0" y="1015662"/>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Height of feeding chute should be 750 mm to 1100 mm from ground</a:t>
          </a:r>
        </a:p>
      </dsp:txBody>
      <dsp:txXfrm>
        <a:off x="0" y="1015662"/>
        <a:ext cx="9810430" cy="338223"/>
      </dsp:txXfrm>
    </dsp:sp>
    <dsp:sp modelId="{277C0274-F963-7C41-BEF3-40C1B15F22AB}">
      <dsp:nvSpPr>
        <dsp:cNvPr id="0" name=""/>
        <dsp:cNvSpPr/>
      </dsp:nvSpPr>
      <dsp:spPr>
        <a:xfrm>
          <a:off x="0" y="1353886"/>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3D9BB-B865-C243-8CBD-C20194ED92B1}">
      <dsp:nvSpPr>
        <dsp:cNvPr id="0" name=""/>
        <dsp:cNvSpPr/>
      </dsp:nvSpPr>
      <dsp:spPr>
        <a:xfrm>
          <a:off x="0" y="1353886"/>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minimum cautionary notice to be followed during operation</a:t>
          </a:r>
        </a:p>
      </dsp:txBody>
      <dsp:txXfrm>
        <a:off x="0" y="1353886"/>
        <a:ext cx="9810430" cy="338223"/>
      </dsp:txXfrm>
    </dsp:sp>
    <dsp:sp modelId="{691801F6-3029-544F-8128-A1F2C8F7ED3A}">
      <dsp:nvSpPr>
        <dsp:cNvPr id="0" name=""/>
        <dsp:cNvSpPr/>
      </dsp:nvSpPr>
      <dsp:spPr>
        <a:xfrm>
          <a:off x="0" y="1692109"/>
          <a:ext cx="98104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D6AB6-8DEF-5140-8377-BA1C4D7E25E4}">
      <dsp:nvSpPr>
        <dsp:cNvPr id="0" name=""/>
        <dsp:cNvSpPr/>
      </dsp:nvSpPr>
      <dsp:spPr>
        <a:xfrm>
          <a:off x="0" y="1692109"/>
          <a:ext cx="9810430" cy="33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Providing operator’s manual</a:t>
          </a:r>
        </a:p>
      </dsp:txBody>
      <dsp:txXfrm>
        <a:off x="0" y="1692109"/>
        <a:ext cx="9810430" cy="338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18C54-ACC0-FB40-AB0D-A198963810AF}">
      <dsp:nvSpPr>
        <dsp:cNvPr id="0" name=""/>
        <dsp:cNvSpPr/>
      </dsp:nvSpPr>
      <dsp:spPr>
        <a:xfrm>
          <a:off x="0" y="1397"/>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0B08B-9C9F-2140-91BF-AFDA0E9734FE}">
      <dsp:nvSpPr>
        <dsp:cNvPr id="0" name=""/>
        <dsp:cNvSpPr/>
      </dsp:nvSpPr>
      <dsp:spPr>
        <a:xfrm>
          <a:off x="0" y="1397"/>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major components are easily removable for inspection and cleaning</a:t>
          </a:r>
        </a:p>
      </dsp:txBody>
      <dsp:txXfrm>
        <a:off x="0" y="1397"/>
        <a:ext cx="10231723" cy="476587"/>
      </dsp:txXfrm>
    </dsp:sp>
    <dsp:sp modelId="{2F9CC79F-BBF8-404B-9CAD-28820B0D1A28}">
      <dsp:nvSpPr>
        <dsp:cNvPr id="0" name=""/>
        <dsp:cNvSpPr/>
      </dsp:nvSpPr>
      <dsp:spPr>
        <a:xfrm>
          <a:off x="0" y="477985"/>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93884-03AF-CE4F-ACEF-358FF52E2DC4}">
      <dsp:nvSpPr>
        <dsp:cNvPr id="0" name=""/>
        <dsp:cNvSpPr/>
      </dsp:nvSpPr>
      <dsp:spPr>
        <a:xfrm>
          <a:off x="0" y="477985"/>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It should be able to run without load to without any loosening of fitted parts and excess noise.</a:t>
          </a:r>
        </a:p>
      </dsp:txBody>
      <dsp:txXfrm>
        <a:off x="0" y="477985"/>
        <a:ext cx="10231723" cy="476587"/>
      </dsp:txXfrm>
    </dsp:sp>
    <dsp:sp modelId="{B88E51B8-B3C5-E94B-8B0C-1E1A3698934F}">
      <dsp:nvSpPr>
        <dsp:cNvPr id="0" name=""/>
        <dsp:cNvSpPr/>
      </dsp:nvSpPr>
      <dsp:spPr>
        <a:xfrm>
          <a:off x="0" y="954573"/>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5023E-D9E1-0B44-A8BA-6EF5C6F33FB0}">
      <dsp:nvSpPr>
        <dsp:cNvPr id="0" name=""/>
        <dsp:cNvSpPr/>
      </dsp:nvSpPr>
      <dsp:spPr>
        <a:xfrm>
          <a:off x="0" y="954573"/>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Hazard posing machine parts are</a:t>
          </a:r>
        </a:p>
      </dsp:txBody>
      <dsp:txXfrm>
        <a:off x="0" y="954573"/>
        <a:ext cx="10231723" cy="476587"/>
      </dsp:txXfrm>
    </dsp:sp>
    <dsp:sp modelId="{84F18BA3-FC26-CB43-8ABC-DC06DC487BCE}">
      <dsp:nvSpPr>
        <dsp:cNvPr id="0" name=""/>
        <dsp:cNvSpPr/>
      </dsp:nvSpPr>
      <dsp:spPr>
        <a:xfrm>
          <a:off x="0" y="1431160"/>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7D89F-4E76-E443-9101-BA2122B648D5}">
      <dsp:nvSpPr>
        <dsp:cNvPr id="0" name=""/>
        <dsp:cNvSpPr/>
      </dsp:nvSpPr>
      <dsp:spPr>
        <a:xfrm>
          <a:off x="0" y="1431160"/>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To be covered for safety</a:t>
          </a:r>
        </a:p>
      </dsp:txBody>
      <dsp:txXfrm>
        <a:off x="0" y="1431160"/>
        <a:ext cx="10231723" cy="476587"/>
      </dsp:txXfrm>
    </dsp:sp>
    <dsp:sp modelId="{72CC58C1-AD36-3443-B7A5-5E337DC3EF44}">
      <dsp:nvSpPr>
        <dsp:cNvPr id="0" name=""/>
        <dsp:cNvSpPr/>
      </dsp:nvSpPr>
      <dsp:spPr>
        <a:xfrm>
          <a:off x="0" y="1907748"/>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B64C5-1626-5246-B6CA-D3FEF54EB237}">
      <dsp:nvSpPr>
        <dsp:cNvPr id="0" name=""/>
        <dsp:cNvSpPr/>
      </dsp:nvSpPr>
      <dsp:spPr>
        <a:xfrm>
          <a:off x="0" y="1907748"/>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self-cleaning arrangement  should be provided</a:t>
          </a:r>
        </a:p>
      </dsp:txBody>
      <dsp:txXfrm>
        <a:off x="0" y="1907748"/>
        <a:ext cx="10231723" cy="476587"/>
      </dsp:txXfrm>
    </dsp:sp>
    <dsp:sp modelId="{BC9D2599-B6F9-AD4A-8648-D7D4B5B9FA12}">
      <dsp:nvSpPr>
        <dsp:cNvPr id="0" name=""/>
        <dsp:cNvSpPr/>
      </dsp:nvSpPr>
      <dsp:spPr>
        <a:xfrm>
          <a:off x="0" y="2384336"/>
          <a:ext cx="102317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1F457-5FE0-0045-B4FE-A9757BC01324}">
      <dsp:nvSpPr>
        <dsp:cNvPr id="0" name=""/>
        <dsp:cNvSpPr/>
      </dsp:nvSpPr>
      <dsp:spPr>
        <a:xfrm>
          <a:off x="0" y="2384336"/>
          <a:ext cx="10231723" cy="47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provision to adjust the slice thickness of the cut vegetables should</a:t>
          </a:r>
        </a:p>
      </dsp:txBody>
      <dsp:txXfrm>
        <a:off x="0" y="2384336"/>
        <a:ext cx="10231723" cy="476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DF775-D180-5B4C-AA7D-5527DFE5AB43}">
      <dsp:nvSpPr>
        <dsp:cNvPr id="0" name=""/>
        <dsp:cNvSpPr/>
      </dsp:nvSpPr>
      <dsp:spPr>
        <a:xfrm>
          <a:off x="7122" y="316487"/>
          <a:ext cx="1868917" cy="11213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Avoiding wood and other materials which cannot be adequately cleaned and disinfected</a:t>
          </a:r>
        </a:p>
      </dsp:txBody>
      <dsp:txXfrm>
        <a:off x="7122" y="316487"/>
        <a:ext cx="1868917" cy="1121350"/>
      </dsp:txXfrm>
    </dsp:sp>
    <dsp:sp modelId="{A7189B5C-32FF-744D-9750-719083534579}">
      <dsp:nvSpPr>
        <dsp:cNvPr id="0" name=""/>
        <dsp:cNvSpPr/>
      </dsp:nvSpPr>
      <dsp:spPr>
        <a:xfrm>
          <a:off x="1904319" y="755663"/>
          <a:ext cx="280337"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3C3D5-D0AB-5645-A7A6-C00A822BFCA4}">
      <dsp:nvSpPr>
        <dsp:cNvPr id="0" name=""/>
        <dsp:cNvSpPr/>
      </dsp:nvSpPr>
      <dsp:spPr>
        <a:xfrm>
          <a:off x="2212935" y="316487"/>
          <a:ext cx="1868917" cy="11213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Provision for easy and thorough cleaning and disinfection</a:t>
          </a:r>
        </a:p>
      </dsp:txBody>
      <dsp:txXfrm>
        <a:off x="2212935" y="316487"/>
        <a:ext cx="1868917" cy="1121350"/>
      </dsp:txXfrm>
    </dsp:sp>
    <dsp:sp modelId="{1CCAE6BD-1A07-B548-B692-FB1D1945B728}">
      <dsp:nvSpPr>
        <dsp:cNvPr id="0" name=""/>
        <dsp:cNvSpPr/>
      </dsp:nvSpPr>
      <dsp:spPr>
        <a:xfrm>
          <a:off x="4110132" y="755663"/>
          <a:ext cx="280337"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DD1A4-9E4E-944E-90B8-EAC44A07F9CA}">
      <dsp:nvSpPr>
        <dsp:cNvPr id="0" name=""/>
        <dsp:cNvSpPr/>
      </dsp:nvSpPr>
      <dsp:spPr>
        <a:xfrm>
          <a:off x="4418749" y="316487"/>
          <a:ext cx="1868917" cy="11213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Microbial analysis of cut slice</a:t>
          </a:r>
        </a:p>
      </dsp:txBody>
      <dsp:txXfrm>
        <a:off x="4418749" y="316487"/>
        <a:ext cx="1868917" cy="1121350"/>
      </dsp:txXfrm>
    </dsp:sp>
    <dsp:sp modelId="{9F576E98-04ED-194B-9F3C-3CFABB39D219}">
      <dsp:nvSpPr>
        <dsp:cNvPr id="0" name=""/>
        <dsp:cNvSpPr/>
      </dsp:nvSpPr>
      <dsp:spPr>
        <a:xfrm>
          <a:off x="6315945" y="755663"/>
          <a:ext cx="280337"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12184-26E9-1B44-BAF0-22CC2F605056}">
      <dsp:nvSpPr>
        <dsp:cNvPr id="0" name=""/>
        <dsp:cNvSpPr/>
      </dsp:nvSpPr>
      <dsp:spPr>
        <a:xfrm>
          <a:off x="6624562" y="316487"/>
          <a:ext cx="1868917" cy="11213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Leak-proof container for waste handling</a:t>
          </a:r>
        </a:p>
      </dsp:txBody>
      <dsp:txXfrm>
        <a:off x="6624562" y="316487"/>
        <a:ext cx="1868917" cy="1121350"/>
      </dsp:txXfrm>
    </dsp:sp>
    <dsp:sp modelId="{EDFA5011-C0CE-B741-B1DB-8FE39DB79F99}">
      <dsp:nvSpPr>
        <dsp:cNvPr id="0" name=""/>
        <dsp:cNvSpPr/>
      </dsp:nvSpPr>
      <dsp:spPr>
        <a:xfrm>
          <a:off x="8521758" y="755663"/>
          <a:ext cx="280337"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033EA-2C68-AD42-A7BB-644303171828}">
      <dsp:nvSpPr>
        <dsp:cNvPr id="0" name=""/>
        <dsp:cNvSpPr/>
      </dsp:nvSpPr>
      <dsp:spPr>
        <a:xfrm>
          <a:off x="8830375" y="316487"/>
          <a:ext cx="1868917" cy="11213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Equipment &amp; utensils meant for waste are marked for identification</a:t>
          </a:r>
        </a:p>
      </dsp:txBody>
      <dsp:txXfrm>
        <a:off x="8830375" y="316487"/>
        <a:ext cx="1868917" cy="1121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E6268-C6F1-024C-8CAE-CDD44DF2E0E3}">
      <dsp:nvSpPr>
        <dsp:cNvPr id="0" name=""/>
        <dsp:cNvSpPr/>
      </dsp:nvSpPr>
      <dsp:spPr>
        <a:xfrm>
          <a:off x="8278" y="2268139"/>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Tests</a:t>
          </a:r>
        </a:p>
      </dsp:txBody>
      <dsp:txXfrm>
        <a:off x="30768" y="2290629"/>
        <a:ext cx="1490748" cy="722884"/>
      </dsp:txXfrm>
    </dsp:sp>
    <dsp:sp modelId="{5AEF9A54-DB65-5E45-8F29-9A5FCCA36EFC}">
      <dsp:nvSpPr>
        <dsp:cNvPr id="0" name=""/>
        <dsp:cNvSpPr/>
      </dsp:nvSpPr>
      <dsp:spPr>
        <a:xfrm rot="17727387">
          <a:off x="1166363" y="2041293"/>
          <a:ext cx="1324658" cy="25507"/>
        </a:xfrm>
        <a:custGeom>
          <a:avLst/>
          <a:gdLst/>
          <a:ahLst/>
          <a:cxnLst/>
          <a:rect l="0" t="0" r="0" b="0"/>
          <a:pathLst>
            <a:path>
              <a:moveTo>
                <a:pt x="0" y="12753"/>
              </a:moveTo>
              <a:lnTo>
                <a:pt x="1324658" y="12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95576" y="2020930"/>
        <a:ext cx="66232" cy="66232"/>
      </dsp:txXfrm>
    </dsp:sp>
    <dsp:sp modelId="{BF98169E-AE55-C54B-95A2-2C2842166F0F}">
      <dsp:nvSpPr>
        <dsp:cNvPr id="0" name=""/>
        <dsp:cNvSpPr/>
      </dsp:nvSpPr>
      <dsp:spPr>
        <a:xfrm>
          <a:off x="2113378" y="1072089"/>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at no load </a:t>
          </a:r>
        </a:p>
      </dsp:txBody>
      <dsp:txXfrm>
        <a:off x="2135868" y="1094579"/>
        <a:ext cx="1490748" cy="722884"/>
      </dsp:txXfrm>
    </dsp:sp>
    <dsp:sp modelId="{7E11F2FD-1B61-4F47-B55B-471F88F400B2}">
      <dsp:nvSpPr>
        <dsp:cNvPr id="0" name=""/>
        <dsp:cNvSpPr/>
      </dsp:nvSpPr>
      <dsp:spPr>
        <a:xfrm rot="18858810">
          <a:off x="3502270" y="1094696"/>
          <a:ext cx="974306" cy="25507"/>
        </a:xfrm>
        <a:custGeom>
          <a:avLst/>
          <a:gdLst/>
          <a:ahLst/>
          <a:cxnLst/>
          <a:rect l="0" t="0" r="0" b="0"/>
          <a:pathLst>
            <a:path>
              <a:moveTo>
                <a:pt x="0" y="12753"/>
              </a:moveTo>
              <a:lnTo>
                <a:pt x="974306"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965065" y="1083092"/>
        <a:ext cx="48715" cy="48715"/>
      </dsp:txXfrm>
    </dsp:sp>
    <dsp:sp modelId="{D5FBD70B-39CB-2D4F-9C25-965CB17D0EF3}">
      <dsp:nvSpPr>
        <dsp:cNvPr id="0" name=""/>
        <dsp:cNvSpPr/>
      </dsp:nvSpPr>
      <dsp:spPr>
        <a:xfrm>
          <a:off x="4329740" y="374946"/>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To be run for 10 min and power requirement is to be recorded</a:t>
          </a:r>
        </a:p>
      </dsp:txBody>
      <dsp:txXfrm>
        <a:off x="4352230" y="397436"/>
        <a:ext cx="1490748" cy="722884"/>
      </dsp:txXfrm>
    </dsp:sp>
    <dsp:sp modelId="{14D9269C-A2B2-C742-B2CC-813297488A08}">
      <dsp:nvSpPr>
        <dsp:cNvPr id="0" name=""/>
        <dsp:cNvSpPr/>
      </dsp:nvSpPr>
      <dsp:spPr>
        <a:xfrm rot="21518672">
          <a:off x="3648713" y="1410096"/>
          <a:ext cx="2804624" cy="25507"/>
        </a:xfrm>
        <a:custGeom>
          <a:avLst/>
          <a:gdLst/>
          <a:ahLst/>
          <a:cxnLst/>
          <a:rect l="0" t="0" r="0" b="0"/>
          <a:pathLst>
            <a:path>
              <a:moveTo>
                <a:pt x="0" y="12753"/>
              </a:moveTo>
              <a:lnTo>
                <a:pt x="2804624"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980910" y="1352734"/>
        <a:ext cx="140231" cy="140231"/>
      </dsp:txXfrm>
    </dsp:sp>
    <dsp:sp modelId="{2E9A1761-209A-B641-A604-E41F11CEE8E4}">
      <dsp:nvSpPr>
        <dsp:cNvPr id="0" name=""/>
        <dsp:cNvSpPr/>
      </dsp:nvSpPr>
      <dsp:spPr>
        <a:xfrm>
          <a:off x="6452946" y="1005746"/>
          <a:ext cx="2200744"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Presence of any marked vibration, undue knocking, rise in bearing temperature, etc ae to be checked</a:t>
          </a:r>
        </a:p>
      </dsp:txBody>
      <dsp:txXfrm>
        <a:off x="6475436" y="1028236"/>
        <a:ext cx="2155764" cy="722884"/>
      </dsp:txXfrm>
    </dsp:sp>
    <dsp:sp modelId="{D2D741D1-55E0-9F43-A572-F4A668CCA1D2}">
      <dsp:nvSpPr>
        <dsp:cNvPr id="0" name=""/>
        <dsp:cNvSpPr/>
      </dsp:nvSpPr>
      <dsp:spPr>
        <a:xfrm rot="844918">
          <a:off x="3595392" y="1878155"/>
          <a:ext cx="3574762" cy="25507"/>
        </a:xfrm>
        <a:custGeom>
          <a:avLst/>
          <a:gdLst/>
          <a:ahLst/>
          <a:cxnLst/>
          <a:rect l="0" t="0" r="0" b="0"/>
          <a:pathLst>
            <a:path>
              <a:moveTo>
                <a:pt x="0" y="12753"/>
              </a:moveTo>
              <a:lnTo>
                <a:pt x="3574762"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293405" y="1801540"/>
        <a:ext cx="178738" cy="178738"/>
      </dsp:txXfrm>
    </dsp:sp>
    <dsp:sp modelId="{DA563959-13E0-BD48-82ED-344D771AA85F}">
      <dsp:nvSpPr>
        <dsp:cNvPr id="0" name=""/>
        <dsp:cNvSpPr/>
      </dsp:nvSpPr>
      <dsp:spPr>
        <a:xfrm>
          <a:off x="7116442" y="1941864"/>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Long run test for 20 hours to ensure that there is no break downs</a:t>
          </a:r>
        </a:p>
      </dsp:txBody>
      <dsp:txXfrm>
        <a:off x="7138932" y="1964354"/>
        <a:ext cx="1490748" cy="722884"/>
      </dsp:txXfrm>
    </dsp:sp>
    <dsp:sp modelId="{761E36CC-EE1E-8346-A02D-F83B080E0AD0}">
      <dsp:nvSpPr>
        <dsp:cNvPr id="0" name=""/>
        <dsp:cNvSpPr/>
      </dsp:nvSpPr>
      <dsp:spPr>
        <a:xfrm rot="3746457">
          <a:off x="1205667" y="3197533"/>
          <a:ext cx="1259319" cy="25507"/>
        </a:xfrm>
        <a:custGeom>
          <a:avLst/>
          <a:gdLst/>
          <a:ahLst/>
          <a:cxnLst/>
          <a:rect l="0" t="0" r="0" b="0"/>
          <a:pathLst>
            <a:path>
              <a:moveTo>
                <a:pt x="0" y="12753"/>
              </a:moveTo>
              <a:lnTo>
                <a:pt x="1259319" y="12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803843" y="3178804"/>
        <a:ext cx="62965" cy="62965"/>
      </dsp:txXfrm>
    </dsp:sp>
    <dsp:sp modelId="{847E0B58-933C-6743-8242-0A8A981937E0}">
      <dsp:nvSpPr>
        <dsp:cNvPr id="0" name=""/>
        <dsp:cNvSpPr/>
      </dsp:nvSpPr>
      <dsp:spPr>
        <a:xfrm>
          <a:off x="2126646" y="3384570"/>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At load</a:t>
          </a:r>
        </a:p>
      </dsp:txBody>
      <dsp:txXfrm>
        <a:off x="2149136" y="3407060"/>
        <a:ext cx="1490748" cy="722884"/>
      </dsp:txXfrm>
    </dsp:sp>
    <dsp:sp modelId="{93DD08E1-D507-4A48-9EA3-BCB1E62F0DB8}">
      <dsp:nvSpPr>
        <dsp:cNvPr id="0" name=""/>
        <dsp:cNvSpPr/>
      </dsp:nvSpPr>
      <dsp:spPr>
        <a:xfrm rot="21009249">
          <a:off x="3636557" y="3456014"/>
          <a:ext cx="3505701" cy="25507"/>
        </a:xfrm>
        <a:custGeom>
          <a:avLst/>
          <a:gdLst/>
          <a:ahLst/>
          <a:cxnLst/>
          <a:rect l="0" t="0" r="0" b="0"/>
          <a:pathLst>
            <a:path>
              <a:moveTo>
                <a:pt x="0" y="12753"/>
              </a:moveTo>
              <a:lnTo>
                <a:pt x="3505701"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301766" y="3381125"/>
        <a:ext cx="175285" cy="175285"/>
      </dsp:txXfrm>
    </dsp:sp>
    <dsp:sp modelId="{940EE964-F7CD-F542-B378-FD7D26B68849}">
      <dsp:nvSpPr>
        <dsp:cNvPr id="0" name=""/>
        <dsp:cNvSpPr/>
      </dsp:nvSpPr>
      <dsp:spPr>
        <a:xfrm>
          <a:off x="7116442" y="2785102"/>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Collection of data when operated for 30 min</a:t>
          </a:r>
        </a:p>
      </dsp:txBody>
      <dsp:txXfrm>
        <a:off x="7138932" y="2807592"/>
        <a:ext cx="1490748" cy="722884"/>
      </dsp:txXfrm>
    </dsp:sp>
    <dsp:sp modelId="{64850C80-F7BA-074C-BE10-BD869AA2A63B}">
      <dsp:nvSpPr>
        <dsp:cNvPr id="0" name=""/>
        <dsp:cNvSpPr/>
      </dsp:nvSpPr>
      <dsp:spPr>
        <a:xfrm rot="312647">
          <a:off x="3655922" y="3897540"/>
          <a:ext cx="3122477" cy="25507"/>
        </a:xfrm>
        <a:custGeom>
          <a:avLst/>
          <a:gdLst/>
          <a:ahLst/>
          <a:cxnLst/>
          <a:rect l="0" t="0" r="0" b="0"/>
          <a:pathLst>
            <a:path>
              <a:moveTo>
                <a:pt x="0" y="12753"/>
              </a:moveTo>
              <a:lnTo>
                <a:pt x="3122477"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139099" y="3832232"/>
        <a:ext cx="156123" cy="156123"/>
      </dsp:txXfrm>
    </dsp:sp>
    <dsp:sp modelId="{08601FAE-90B9-1543-9EDA-624771AA54A7}">
      <dsp:nvSpPr>
        <dsp:cNvPr id="0" name=""/>
        <dsp:cNvSpPr/>
      </dsp:nvSpPr>
      <dsp:spPr>
        <a:xfrm>
          <a:off x="6771947" y="3668153"/>
          <a:ext cx="1535728" cy="767864"/>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Preparation and analysis of sample</a:t>
          </a:r>
        </a:p>
      </dsp:txBody>
      <dsp:txXfrm>
        <a:off x="6794437" y="3690643"/>
        <a:ext cx="1490748" cy="722884"/>
      </dsp:txXfrm>
    </dsp:sp>
    <dsp:sp modelId="{5407B50E-6660-0B4D-AD15-D459BDADED3E}">
      <dsp:nvSpPr>
        <dsp:cNvPr id="0" name=""/>
        <dsp:cNvSpPr/>
      </dsp:nvSpPr>
      <dsp:spPr>
        <a:xfrm rot="2954876">
          <a:off x="3453128" y="4212278"/>
          <a:ext cx="1205292" cy="25507"/>
        </a:xfrm>
        <a:custGeom>
          <a:avLst/>
          <a:gdLst/>
          <a:ahLst/>
          <a:cxnLst/>
          <a:rect l="0" t="0" r="0" b="0"/>
          <a:pathLst>
            <a:path>
              <a:moveTo>
                <a:pt x="0" y="12753"/>
              </a:moveTo>
              <a:lnTo>
                <a:pt x="1205292" y="12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025642" y="4194899"/>
        <a:ext cx="60264" cy="60264"/>
      </dsp:txXfrm>
    </dsp:sp>
    <dsp:sp modelId="{85AC8D9F-EA1B-8E47-B1BE-819B2F58CC23}">
      <dsp:nvSpPr>
        <dsp:cNvPr id="0" name=""/>
        <dsp:cNvSpPr/>
      </dsp:nvSpPr>
      <dsp:spPr>
        <a:xfrm>
          <a:off x="4449174" y="4183106"/>
          <a:ext cx="2217360" cy="996910"/>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Determination of dehusking efficiency, % of breakage, % of husk in milled kernel, cleaning efficiency, power consumption, and rated input capacity </a:t>
          </a:r>
        </a:p>
      </dsp:txBody>
      <dsp:txXfrm>
        <a:off x="4478372" y="4212304"/>
        <a:ext cx="2158964" cy="938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501A9-337A-FE47-A0E9-C7008F2E0DBB}" type="datetimeFigureOut">
              <a:rPr lang="en-US" smtClean="0"/>
              <a:t>8/8/24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8A94B-5051-C141-BDD5-699D1ACE85AA}" type="slidenum">
              <a:rPr lang="en-US" smtClean="0"/>
              <a:t>‹#›</a:t>
            </a:fld>
            <a:endParaRPr lang="en-US"/>
          </a:p>
        </p:txBody>
      </p:sp>
    </p:spTree>
    <p:extLst>
      <p:ext uri="{BB962C8B-B14F-4D97-AF65-F5344CB8AC3E}">
        <p14:creationId xmlns:p14="http://schemas.microsoft.com/office/powerpoint/2010/main" val="137541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F8A94B-5051-C141-BDD5-699D1ACE85AA}" type="slidenum">
              <a:rPr lang="en-US" smtClean="0"/>
              <a:t>1</a:t>
            </a:fld>
            <a:endParaRPr lang="en-US"/>
          </a:p>
        </p:txBody>
      </p:sp>
    </p:spTree>
    <p:extLst>
      <p:ext uri="{BB962C8B-B14F-4D97-AF65-F5344CB8AC3E}">
        <p14:creationId xmlns:p14="http://schemas.microsoft.com/office/powerpoint/2010/main" val="34852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8A94B-5051-C141-BDD5-699D1ACE85A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290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F30868A-6E67-5048-9DB7-598C720C1717}" type="datetimeFigureOut">
              <a:rPr lang="en-US" smtClean="0"/>
              <a:t>8/8/24</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DC21581A-7888-DA41-B8F9-D91AB92DA62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951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0868A-6E67-5048-9DB7-598C720C1717}"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581A-7888-DA41-B8F9-D91AB92DA62B}"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1984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0868A-6E67-5048-9DB7-598C720C1717}"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581A-7888-DA41-B8F9-D91AB92DA62B}"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44620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45F7-4D5C-94C0-676A-97462B3C49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C3B4210-C18D-FE98-3E03-76368DB8B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67495B-2214-4FD7-6CF4-501C42B9A3C3}"/>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6303F0B4-F4C3-9087-A0D6-DC7D2E2DC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BBA4C-B051-0493-86A9-92B501F6281A}"/>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375318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CBE3-85C4-390C-F147-8E72F67874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962BEE-8094-94C9-1CE4-CF2386F66B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5C80DC-D9AD-C2BD-E0F8-4EE4C9F14EBD}"/>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96318AF7-16D2-B911-EE36-A7AD3222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A7B95-A1B3-63D3-BBEA-A557E659300C}"/>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106385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DE2D-A748-EA3F-87AB-7CE117BB7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4D48044-2552-72AB-4D03-619227CB7A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DFBF23-9D37-7A39-9110-27392ACE2571}"/>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1133B074-E2B4-5D3F-ED12-FE69092A4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2E7E9-250D-D9A1-A59B-CF913660A0C6}"/>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145641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CB88-89EA-21F6-D410-60CA101757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671707-C071-285D-E8D9-B1D24F5A73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6BB707-E23F-39E0-D375-C581FED144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3D4683-5849-5079-FB4D-2E5F5673CE64}"/>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6" name="Footer Placeholder 5">
            <a:extLst>
              <a:ext uri="{FF2B5EF4-FFF2-40B4-BE49-F238E27FC236}">
                <a16:creationId xmlns:a16="http://schemas.microsoft.com/office/drawing/2014/main" id="{B66BFF6B-6D5B-5C26-CAE2-EA19DAB81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92DB8-492C-C43D-A5BB-D02981638E7C}"/>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81315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67E8-04FB-8924-8A5F-BA59C29F91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9BC09C-2CB8-F817-6236-439E88EB2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99BA60-69C3-682F-E77D-AA17DFA97E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2A5106-89AA-D369-FACD-01DAD93FE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12BD3E-1FE4-4D81-72A0-2526A3A658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391DDA6-D84F-A8E8-0175-2F859B237A50}"/>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8" name="Footer Placeholder 7">
            <a:extLst>
              <a:ext uri="{FF2B5EF4-FFF2-40B4-BE49-F238E27FC236}">
                <a16:creationId xmlns:a16="http://schemas.microsoft.com/office/drawing/2014/main" id="{8D7C542A-A559-4B97-251B-1DA07AB756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BC1181-7D8F-C34C-68A2-5A9BE35CEED0}"/>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4146738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13DF-91F4-A3F4-E77C-87BAD79028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C2DE73-E84D-2EE8-B100-B5F8BC9D6794}"/>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4" name="Footer Placeholder 3">
            <a:extLst>
              <a:ext uri="{FF2B5EF4-FFF2-40B4-BE49-F238E27FC236}">
                <a16:creationId xmlns:a16="http://schemas.microsoft.com/office/drawing/2014/main" id="{83703081-E954-D2D6-EDFC-CC4F8D11FF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1BF00-5096-DAB8-938F-A633D4D764D4}"/>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187575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8011E-7832-A216-2C40-355FC8FAA3A9}"/>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3" name="Footer Placeholder 2">
            <a:extLst>
              <a:ext uri="{FF2B5EF4-FFF2-40B4-BE49-F238E27FC236}">
                <a16:creationId xmlns:a16="http://schemas.microsoft.com/office/drawing/2014/main" id="{FE4B0882-4586-B6A2-9AB8-3C511EFB9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0D2A2E-8E4F-0E0C-DCD9-9A5C20AFE491}"/>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459421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B1E9-CE9E-178E-EE56-2CDC8A6808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4BABB58-16CD-73C1-8249-44EC06381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75816D-4132-35F1-6ACA-E6D30377A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FDA9AA-8E41-4154-E219-0D3D531A062A}"/>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6" name="Footer Placeholder 5">
            <a:extLst>
              <a:ext uri="{FF2B5EF4-FFF2-40B4-BE49-F238E27FC236}">
                <a16:creationId xmlns:a16="http://schemas.microsoft.com/office/drawing/2014/main" id="{91A7D034-F236-C629-617C-D41B81818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B8810-5DAE-8386-64E3-138860612FB8}"/>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22237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AF30868A-6E67-5048-9DB7-598C720C1717}" type="datetimeFigureOut">
              <a:rPr lang="en-US" smtClean="0"/>
              <a:t>8/8/24</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DC21581A-7888-DA41-B8F9-D91AB92DA62B}"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8742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8B1D-66FC-76F9-C1B1-715151F394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E0212BA-0163-E942-12A4-EBCC4BBA9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DA3C75-E41E-0287-483C-052A76E25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534E61-245B-2A9B-0040-A28BC8D49583}"/>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6" name="Footer Placeholder 5">
            <a:extLst>
              <a:ext uri="{FF2B5EF4-FFF2-40B4-BE49-F238E27FC236}">
                <a16:creationId xmlns:a16="http://schemas.microsoft.com/office/drawing/2014/main" id="{10D6E34A-133F-D45D-9DB8-BD4F7A825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5EAB4-67B6-E736-3C56-427F7ECED6C1}"/>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2567227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B5D-2EC5-52CA-4352-3E0F7F2067F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F2519-D3C2-BF27-FD63-527B6C82CB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7E561-B026-2B9A-7EDF-EC61B2D0C538}"/>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ADDA18C9-C04A-51C6-9702-A2E4D5BDF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8F4FB-9C19-F04C-125B-858226F6B72B}"/>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276449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6E4C0-FD65-5F29-7839-938735E3F7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578B29-2940-EE02-C3F3-0B7B44509A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0C1D7-0BB5-B530-F99F-78B2A3F5C455}"/>
              </a:ext>
            </a:extLst>
          </p:cNvPr>
          <p:cNvSpPr>
            <a:spLocks noGrp="1"/>
          </p:cNvSpPr>
          <p:nvPr>
            <p:ph type="dt" sz="half" idx="10"/>
          </p:nvPr>
        </p:nvSpPr>
        <p:spPr/>
        <p:txBody>
          <a:body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1BC4E771-5757-A061-1C0A-8FE1F5C36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197F3-42B7-6284-A514-7798BFE21BCF}"/>
              </a:ext>
            </a:extLst>
          </p:cNvPr>
          <p:cNvSpPr>
            <a:spLocks noGrp="1"/>
          </p:cNvSpPr>
          <p:nvPr>
            <p:ph type="sldNum" sz="quarter" idx="12"/>
          </p:nvPr>
        </p:nvSpPr>
        <p:spPr/>
        <p:txBody>
          <a:bodyPr/>
          <a:lstStyle/>
          <a:p>
            <a:fld id="{5A9EB84A-8268-684C-90E0-35D8A6D04136}" type="slidenum">
              <a:rPr lang="en-US" smtClean="0"/>
              <a:t>‹#›</a:t>
            </a:fld>
            <a:endParaRPr lang="en-US"/>
          </a:p>
        </p:txBody>
      </p:sp>
    </p:spTree>
    <p:extLst>
      <p:ext uri="{BB962C8B-B14F-4D97-AF65-F5344CB8AC3E}">
        <p14:creationId xmlns:p14="http://schemas.microsoft.com/office/powerpoint/2010/main" val="50634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30868A-6E67-5048-9DB7-598C720C1717}" type="datetimeFigureOut">
              <a:rPr lang="en-US" smtClean="0"/>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581A-7888-DA41-B8F9-D91AB92DA62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690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F30868A-6E67-5048-9DB7-598C720C1717}" type="datetimeFigureOut">
              <a:rPr lang="en-US" smtClean="0"/>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1581A-7888-DA41-B8F9-D91AB92DA62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3494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F30868A-6E67-5048-9DB7-598C720C1717}" type="datetimeFigureOut">
              <a:rPr lang="en-US" smtClean="0"/>
              <a:t>8/8/24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1581A-7888-DA41-B8F9-D91AB92DA62B}"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1776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F30868A-6E67-5048-9DB7-598C720C1717}" type="datetimeFigureOut">
              <a:rPr lang="en-US" smtClean="0"/>
              <a:t>8/8/24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1581A-7888-DA41-B8F9-D91AB92DA62B}"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0258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0868A-6E67-5048-9DB7-598C720C1717}" type="datetimeFigureOut">
              <a:rPr lang="en-US" smtClean="0"/>
              <a:t>8/8/24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1581A-7888-DA41-B8F9-D91AB92DA62B}" type="slidenum">
              <a:rPr lang="en-US" smtClean="0"/>
              <a:t>‹#›</a:t>
            </a:fld>
            <a:endParaRPr lang="en-US"/>
          </a:p>
        </p:txBody>
      </p:sp>
    </p:spTree>
    <p:extLst>
      <p:ext uri="{BB962C8B-B14F-4D97-AF65-F5344CB8AC3E}">
        <p14:creationId xmlns:p14="http://schemas.microsoft.com/office/powerpoint/2010/main" val="309421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F30868A-6E67-5048-9DB7-598C720C1717}" type="datetimeFigureOut">
              <a:rPr lang="en-US" smtClean="0"/>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1581A-7888-DA41-B8F9-D91AB92DA62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757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AF30868A-6E67-5048-9DB7-598C720C1717}" type="datetimeFigureOut">
              <a:rPr lang="en-US" smtClean="0"/>
              <a:t>8/8/24</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DC21581A-7888-DA41-B8F9-D91AB92DA62B}"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05654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F30868A-6E67-5048-9DB7-598C720C1717}" type="datetimeFigureOut">
              <a:rPr lang="en-US" smtClean="0"/>
              <a:t>8/8/24</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DC21581A-7888-DA41-B8F9-D91AB92DA62B}" type="slidenum">
              <a:rPr lang="en-US" smtClean="0"/>
              <a:t>‹#›</a:t>
            </a:fld>
            <a:endParaRPr lang="en-US"/>
          </a:p>
        </p:txBody>
      </p:sp>
    </p:spTree>
    <p:extLst>
      <p:ext uri="{BB962C8B-B14F-4D97-AF65-F5344CB8AC3E}">
        <p14:creationId xmlns:p14="http://schemas.microsoft.com/office/powerpoint/2010/main" val="4796591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0755C-32EA-64F9-9783-81F90484A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1666A-CAE5-1799-2931-4519225A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2A577-DA62-CE7A-BAE5-3DDB4FE3F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F2632A-C668-0645-8E52-353A93D2A6C6}" type="datetimeFigureOut">
              <a:rPr lang="en-US" smtClean="0"/>
              <a:t>8/8/24</a:t>
            </a:fld>
            <a:endParaRPr lang="en-US"/>
          </a:p>
        </p:txBody>
      </p:sp>
      <p:sp>
        <p:nvSpPr>
          <p:cNvPr id="5" name="Footer Placeholder 4">
            <a:extLst>
              <a:ext uri="{FF2B5EF4-FFF2-40B4-BE49-F238E27FC236}">
                <a16:creationId xmlns:a16="http://schemas.microsoft.com/office/drawing/2014/main" id="{CA2AF378-3EB8-7C0C-12A8-4B12651E5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CFC4A4-4A0F-8DE2-09EC-6FEF5A7BC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9EB84A-8268-684C-90E0-35D8A6D04136}" type="slidenum">
              <a:rPr lang="en-US" smtClean="0"/>
              <a:t>‹#›</a:t>
            </a:fld>
            <a:endParaRPr lang="en-US"/>
          </a:p>
        </p:txBody>
      </p:sp>
    </p:spTree>
    <p:extLst>
      <p:ext uri="{BB962C8B-B14F-4D97-AF65-F5344CB8AC3E}">
        <p14:creationId xmlns:p14="http://schemas.microsoft.com/office/powerpoint/2010/main" val="16153641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drive/folders/1WVXjI1FIONYFbj04Re6IwDXUg-y0R6Od?usp=drive_lin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rive.google.com/drive/folders/1puSZ-BqhANSP6eGHEzW_tXwA-eoDa2NM?usp=driv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BMo53Sxqb44MJwKOBCe8wOddjBzNwced?usp=drive_lin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drive/folders/16mttai4STZtqJcqOKZoiYpbApuifu55M?usp=drive_lin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drive/folders/1S4bQSDStR8_vD4zHhaIO7Ekm0nS517m0?usp=drive_lin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rive.google.com/drive/folders/1m0mX86sxxT6H9nCVy13CwGbx84iS23X4?usp=driv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BE0205-739F-BDB2-AB3A-8D62170FEF5F}"/>
              </a:ext>
            </a:extLst>
          </p:cNvPr>
          <p:cNvSpPr txBox="1"/>
          <p:nvPr/>
        </p:nvSpPr>
        <p:spPr>
          <a:xfrm>
            <a:off x="7555992" y="2307409"/>
            <a:ext cx="3157577" cy="374731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dirty="0">
                <a:latin typeface="+mj-lt"/>
                <a:ea typeface="+mj-ea"/>
                <a:cs typeface="+mj-cs"/>
              </a:rPr>
              <a:t>Indian Standards on Post Harvest Processing Equipment – Part 2</a:t>
            </a:r>
          </a:p>
          <a:p>
            <a:pPr defTabSz="914400">
              <a:lnSpc>
                <a:spcPct val="90000"/>
              </a:lnSpc>
              <a:spcBef>
                <a:spcPct val="0"/>
              </a:spcBef>
              <a:spcAft>
                <a:spcPts val="600"/>
              </a:spcAft>
            </a:pPr>
            <a:endParaRPr lang="en-US" sz="3200" dirty="0">
              <a:latin typeface="+mj-lt"/>
              <a:ea typeface="+mj-ea"/>
              <a:cs typeface="+mj-cs"/>
            </a:endParaRPr>
          </a:p>
          <a:p>
            <a:pPr defTabSz="914400">
              <a:lnSpc>
                <a:spcPct val="90000"/>
              </a:lnSpc>
              <a:spcBef>
                <a:spcPct val="0"/>
              </a:spcBef>
              <a:spcAft>
                <a:spcPts val="600"/>
              </a:spcAft>
            </a:pPr>
            <a:endParaRPr lang="en-US" sz="3200" dirty="0">
              <a:latin typeface="+mj-lt"/>
              <a:ea typeface="+mj-ea"/>
              <a:cs typeface="+mj-cs"/>
            </a:endParaRPr>
          </a:p>
        </p:txBody>
      </p:sp>
      <p:pic>
        <p:nvPicPr>
          <p:cNvPr id="6" name="Picture 5" descr="A blue triangle with a red circle and a black background&#10;&#10;Description automatically generated">
            <a:extLst>
              <a:ext uri="{FF2B5EF4-FFF2-40B4-BE49-F238E27FC236}">
                <a16:creationId xmlns:a16="http://schemas.microsoft.com/office/drawing/2014/main" id="{E2550BAB-3997-CE9A-31A0-AB1AD12C6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47" y="1049044"/>
            <a:ext cx="5913437" cy="4170205"/>
          </a:xfrm>
          <a:prstGeom prst="rect">
            <a:avLst/>
          </a:prstGeom>
        </p:spPr>
      </p:pic>
      <p:sp>
        <p:nvSpPr>
          <p:cNvPr id="7" name="TextBox 6">
            <a:extLst>
              <a:ext uri="{FF2B5EF4-FFF2-40B4-BE49-F238E27FC236}">
                <a16:creationId xmlns:a16="http://schemas.microsoft.com/office/drawing/2014/main" id="{27B82919-57AA-5A2C-278E-30CFE7B56948}"/>
              </a:ext>
            </a:extLst>
          </p:cNvPr>
          <p:cNvSpPr txBox="1"/>
          <p:nvPr/>
        </p:nvSpPr>
        <p:spPr>
          <a:xfrm>
            <a:off x="1686609" y="5219249"/>
            <a:ext cx="4960012" cy="532775"/>
          </a:xfrm>
          <a:prstGeom prst="rect">
            <a:avLst/>
          </a:prstGeom>
          <a:noFill/>
        </p:spPr>
        <p:txBody>
          <a:bodyPr wrap="none" rtlCol="0">
            <a:spAutoFit/>
          </a:bodyPr>
          <a:lstStyle/>
          <a:p>
            <a:pPr defTabSz="726948">
              <a:spcAft>
                <a:spcPts val="600"/>
              </a:spcAft>
            </a:pPr>
            <a:r>
              <a:rPr lang="en-US" sz="2862" b="1" kern="1200" dirty="0">
                <a:solidFill>
                  <a:schemeClr val="tx1"/>
                </a:solidFill>
                <a:latin typeface="+mn-lt"/>
                <a:ea typeface="+mn-ea"/>
                <a:cs typeface="+mn-cs"/>
              </a:rPr>
              <a:t>Bureau of Indian Standards</a:t>
            </a:r>
            <a:endParaRPr lang="en-US" b="1" dirty="0"/>
          </a:p>
        </p:txBody>
      </p:sp>
    </p:spTree>
    <p:extLst>
      <p:ext uri="{BB962C8B-B14F-4D97-AF65-F5344CB8AC3E}">
        <p14:creationId xmlns:p14="http://schemas.microsoft.com/office/powerpoint/2010/main" val="102440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lstStyle/>
          <a:p>
            <a:r>
              <a:rPr lang="en-US" b="1" dirty="0">
                <a:latin typeface="Times" panose="02020603050405020304" pitchFamily="18" charset="0"/>
                <a:cs typeface="Times" panose="02020603050405020304" pitchFamily="18" charset="0"/>
              </a:rPr>
              <a:t>Fruit and Vegetable Processing</a:t>
            </a:r>
          </a:p>
        </p:txBody>
      </p:sp>
      <p:sp>
        <p:nvSpPr>
          <p:cNvPr id="3" name="Content Placeholder 2">
            <a:extLst>
              <a:ext uri="{FF2B5EF4-FFF2-40B4-BE49-F238E27FC236}">
                <a16:creationId xmlns:a16="http://schemas.microsoft.com/office/drawing/2014/main" id="{60A499DC-6BBC-622D-4410-F42D38663004}"/>
              </a:ext>
            </a:extLst>
          </p:cNvPr>
          <p:cNvSpPr>
            <a:spLocks noGrp="1"/>
          </p:cNvSpPr>
          <p:nvPr>
            <p:ph idx="1"/>
          </p:nvPr>
        </p:nvSpPr>
        <p:spPr>
          <a:xfrm>
            <a:off x="1130269" y="1644194"/>
            <a:ext cx="9603275" cy="4507223"/>
          </a:xfrm>
        </p:spPr>
        <p:txBody>
          <a:bodyPr>
            <a:noAutofit/>
          </a:bodyPr>
          <a:lstStyle/>
          <a:p>
            <a:pPr marL="0" indent="0">
              <a:buNone/>
            </a:pPr>
            <a:r>
              <a:rPr lang="en-US" sz="1800" dirty="0">
                <a:latin typeface="Times" panose="02020603050405020304" pitchFamily="18" charset="0"/>
                <a:cs typeface="Times" panose="02020603050405020304" pitchFamily="18" charset="0"/>
              </a:rPr>
              <a:t>Fruit and vegetable processing encompasses a range of activities aimed at preserving and enhancing the quality and value of fresh produce. Here’s a brief overview of what it covers:</a:t>
            </a:r>
          </a:p>
          <a:p>
            <a:pPr>
              <a:buFont typeface="Wingdings" panose="05000000000000000000" pitchFamily="2" charset="2"/>
              <a:buChar char="ü"/>
            </a:pPr>
            <a:r>
              <a:rPr lang="en-US" sz="1800" b="1" dirty="0">
                <a:latin typeface="Times" panose="02020603050405020304" pitchFamily="18" charset="0"/>
                <a:cs typeface="Times" panose="02020603050405020304" pitchFamily="18" charset="0"/>
              </a:rPr>
              <a:t>Cleaning and Sorting</a:t>
            </a:r>
            <a:r>
              <a:rPr lang="en-US" sz="1800" dirty="0">
                <a:latin typeface="Times" panose="02020603050405020304" pitchFamily="18" charset="0"/>
                <a:cs typeface="Times" panose="02020603050405020304" pitchFamily="18" charset="0"/>
              </a:rPr>
              <a:t>: Initial steps involve washing and sorting fruits and vegetables to remove dirt, debris, and damaged items.</a:t>
            </a:r>
          </a:p>
          <a:p>
            <a:pPr>
              <a:buFont typeface="Wingdings" panose="05000000000000000000" pitchFamily="2" charset="2"/>
              <a:buChar char="ü"/>
            </a:pPr>
            <a:r>
              <a:rPr lang="en-US" sz="1800" b="1" dirty="0">
                <a:latin typeface="Times" panose="02020603050405020304" pitchFamily="18" charset="0"/>
                <a:cs typeface="Times" panose="02020603050405020304" pitchFamily="18" charset="0"/>
              </a:rPr>
              <a:t>Cutting and Slicing</a:t>
            </a:r>
            <a:r>
              <a:rPr lang="en-US" sz="1800" dirty="0">
                <a:latin typeface="Times" panose="02020603050405020304" pitchFamily="18" charset="0"/>
                <a:cs typeface="Times" panose="02020603050405020304" pitchFamily="18" charset="0"/>
              </a:rPr>
              <a:t>: Preparation of produce into desired shapes and sizes, readying them for further processing.</a:t>
            </a:r>
          </a:p>
          <a:p>
            <a:pPr>
              <a:buFont typeface="Wingdings" panose="05000000000000000000" pitchFamily="2" charset="2"/>
              <a:buChar char="ü"/>
            </a:pPr>
            <a:r>
              <a:rPr lang="en-US" sz="1800" b="1" dirty="0">
                <a:latin typeface="Times" panose="02020603050405020304" pitchFamily="18" charset="0"/>
                <a:cs typeface="Times" panose="02020603050405020304" pitchFamily="18" charset="0"/>
              </a:rPr>
              <a:t>Blanching</a:t>
            </a:r>
            <a:r>
              <a:rPr lang="en-US" sz="1800" dirty="0">
                <a:latin typeface="Times" panose="02020603050405020304" pitchFamily="18" charset="0"/>
                <a:cs typeface="Times" panose="02020603050405020304" pitchFamily="18" charset="0"/>
              </a:rPr>
              <a:t>: Brief heating to deactivate enzymes, improve color retention, and ensure product safety.</a:t>
            </a:r>
          </a:p>
          <a:p>
            <a:pPr>
              <a:buFont typeface="Wingdings" panose="05000000000000000000" pitchFamily="2" charset="2"/>
              <a:buChar char="ü"/>
            </a:pPr>
            <a:r>
              <a:rPr lang="en-US" sz="1800" b="1" dirty="0">
                <a:latin typeface="Times" panose="02020603050405020304" pitchFamily="18" charset="0"/>
                <a:cs typeface="Times" panose="02020603050405020304" pitchFamily="18" charset="0"/>
              </a:rPr>
              <a:t>Juicing and Extracting</a:t>
            </a:r>
            <a:r>
              <a:rPr lang="en-US" sz="1800" dirty="0">
                <a:latin typeface="Times" panose="02020603050405020304" pitchFamily="18" charset="0"/>
                <a:cs typeface="Times" panose="02020603050405020304" pitchFamily="18" charset="0"/>
              </a:rPr>
              <a:t>: Extraction of juices and essential oils for beverages or flavoring.</a:t>
            </a:r>
          </a:p>
          <a:p>
            <a:pPr marL="0" indent="0" algn="just">
              <a:buNone/>
            </a:pPr>
            <a:r>
              <a:rPr lang="en-US" sz="1800" dirty="0">
                <a:latin typeface="Times" panose="02020603050405020304" pitchFamily="18" charset="0"/>
                <a:cs typeface="Times" panose="02020603050405020304" pitchFamily="18" charset="0"/>
              </a:rPr>
              <a:t>These processes play a crucial role in meeting consumer demand for convenient, nutritious, and flavorful fruit and vegetable products year-round.</a:t>
            </a:r>
          </a:p>
          <a:p>
            <a:pPr marL="0" indent="0" algn="just">
              <a:buNone/>
            </a:pPr>
            <a:endParaRPr lang="en-US" sz="1800" dirty="0">
              <a:latin typeface="Times" panose="02020603050405020304" pitchFamily="18" charset="0"/>
              <a:cs typeface="Times"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11925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AEB257-F39B-5211-0BEE-ED37110658CF}"/>
              </a:ext>
            </a:extLst>
          </p:cNvPr>
          <p:cNvSpPr txBox="1"/>
          <p:nvPr/>
        </p:nvSpPr>
        <p:spPr>
          <a:xfrm>
            <a:off x="1128413" y="988098"/>
            <a:ext cx="4495380" cy="2407724"/>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700" dirty="0">
                <a:latin typeface="+mj-lt"/>
                <a:ea typeface="+mj-ea"/>
                <a:cs typeface="+mj-cs"/>
              </a:rPr>
              <a:t>IS 18145 : 2023 VEGETABLE CUTTING MACHINE — SPECIFICATION</a:t>
            </a:r>
          </a:p>
        </p:txBody>
      </p:sp>
      <p:sp>
        <p:nvSpPr>
          <p:cNvPr id="8" name="TextBox 7">
            <a:extLst>
              <a:ext uri="{FF2B5EF4-FFF2-40B4-BE49-F238E27FC236}">
                <a16:creationId xmlns:a16="http://schemas.microsoft.com/office/drawing/2014/main" id="{10E67A16-7044-FA28-3DF3-25A61E351FBF}"/>
              </a:ext>
            </a:extLst>
          </p:cNvPr>
          <p:cNvSpPr txBox="1"/>
          <p:nvPr/>
        </p:nvSpPr>
        <p:spPr>
          <a:xfrm>
            <a:off x="1128415" y="3395822"/>
            <a:ext cx="4495378"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600" dirty="0"/>
              <a:t>It covers safety and hygiene requirements for the power operated vegetable cutting machine</a:t>
            </a:r>
          </a:p>
        </p:txBody>
      </p:sp>
      <p:pic>
        <p:nvPicPr>
          <p:cNvPr id="10" name="Picture 9" descr="A machine with vegetables around it&#10;&#10;Description automatically generated">
            <a:extLst>
              <a:ext uri="{FF2B5EF4-FFF2-40B4-BE49-F238E27FC236}">
                <a16:creationId xmlns:a16="http://schemas.microsoft.com/office/drawing/2014/main" id="{1668E1F0-C7E4-265F-C984-0F74BF5A2C78}"/>
              </a:ext>
            </a:extLst>
          </p:cNvPr>
          <p:cNvPicPr>
            <a:picLocks noChangeAspect="1"/>
          </p:cNvPicPr>
          <p:nvPr/>
        </p:nvPicPr>
        <p:blipFill>
          <a:blip r:embed="rId2"/>
          <a:stretch>
            <a:fillRect/>
          </a:stretch>
        </p:blipFill>
        <p:spPr>
          <a:xfrm>
            <a:off x="6244251" y="805583"/>
            <a:ext cx="4660762" cy="4660762"/>
          </a:xfrm>
          <a:prstGeom prst="rect">
            <a:avLst/>
          </a:prstGeom>
        </p:spPr>
      </p:pic>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24585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028F653A-8A3F-34B6-85B7-EBFAE5B88207}"/>
              </a:ext>
            </a:extLst>
          </p:cNvPr>
          <p:cNvSpPr txBox="1"/>
          <p:nvPr/>
        </p:nvSpPr>
        <p:spPr>
          <a:xfrm>
            <a:off x="1041816" y="266057"/>
            <a:ext cx="7257115" cy="646331"/>
          </a:xfrm>
          <a:prstGeom prst="rect">
            <a:avLst/>
          </a:prstGeom>
          <a:noFill/>
        </p:spPr>
        <p:txBody>
          <a:bodyPr wrap="none" rtlCol="0">
            <a:spAutoFit/>
          </a:bodyPr>
          <a:lstStyle/>
          <a:p>
            <a:r>
              <a:rPr lang="en-US" sz="1800" b="1" dirty="0">
                <a:latin typeface="+mj-lt"/>
                <a:ea typeface="+mj-ea"/>
                <a:cs typeface="+mj-cs"/>
              </a:rPr>
              <a:t>IS 18145 : 2023 VEGETABLE CUTTING MACHINE — SPECIFICATION</a:t>
            </a:r>
          </a:p>
          <a:p>
            <a:endParaRPr lang="en-US" dirty="0"/>
          </a:p>
        </p:txBody>
      </p:sp>
      <p:sp>
        <p:nvSpPr>
          <p:cNvPr id="6" name="TextBox 5">
            <a:extLst>
              <a:ext uri="{FF2B5EF4-FFF2-40B4-BE49-F238E27FC236}">
                <a16:creationId xmlns:a16="http://schemas.microsoft.com/office/drawing/2014/main" id="{8599075B-7D88-550A-DB1E-9DECFA76629D}"/>
              </a:ext>
            </a:extLst>
          </p:cNvPr>
          <p:cNvSpPr txBox="1"/>
          <p:nvPr/>
        </p:nvSpPr>
        <p:spPr>
          <a:xfrm>
            <a:off x="1041815" y="1115100"/>
            <a:ext cx="7024011" cy="369332"/>
          </a:xfrm>
          <a:prstGeom prst="rect">
            <a:avLst/>
          </a:prstGeom>
          <a:noFill/>
        </p:spPr>
        <p:txBody>
          <a:bodyPr wrap="square" rtlCol="0">
            <a:spAutoFit/>
          </a:bodyPr>
          <a:lstStyle/>
          <a:p>
            <a:r>
              <a:rPr lang="en-US" b="1" dirty="0"/>
              <a:t>Two types of Vegetable Cutting Machines </a:t>
            </a:r>
          </a:p>
        </p:txBody>
      </p:sp>
      <p:pic>
        <p:nvPicPr>
          <p:cNvPr id="11" name="Picture 10" descr="A diagram of a mechanical device&#10;&#10;Description automatically generated">
            <a:extLst>
              <a:ext uri="{FF2B5EF4-FFF2-40B4-BE49-F238E27FC236}">
                <a16:creationId xmlns:a16="http://schemas.microsoft.com/office/drawing/2014/main" id="{7070E797-152F-1CFF-5502-753C6FBB069A}"/>
              </a:ext>
            </a:extLst>
          </p:cNvPr>
          <p:cNvPicPr>
            <a:picLocks noChangeAspect="1"/>
          </p:cNvPicPr>
          <p:nvPr/>
        </p:nvPicPr>
        <p:blipFill>
          <a:blip r:embed="rId3"/>
          <a:stretch>
            <a:fillRect/>
          </a:stretch>
        </p:blipFill>
        <p:spPr>
          <a:xfrm>
            <a:off x="1125460" y="1484432"/>
            <a:ext cx="5452761" cy="3783604"/>
          </a:xfrm>
          <a:prstGeom prst="rect">
            <a:avLst/>
          </a:prstGeom>
        </p:spPr>
      </p:pic>
      <p:sp>
        <p:nvSpPr>
          <p:cNvPr id="14" name="TextBox 13">
            <a:extLst>
              <a:ext uri="{FF2B5EF4-FFF2-40B4-BE49-F238E27FC236}">
                <a16:creationId xmlns:a16="http://schemas.microsoft.com/office/drawing/2014/main" id="{ED6CAFB8-81CC-6B53-5CAF-5D0810FE7589}"/>
              </a:ext>
            </a:extLst>
          </p:cNvPr>
          <p:cNvSpPr txBox="1"/>
          <p:nvPr/>
        </p:nvSpPr>
        <p:spPr>
          <a:xfrm>
            <a:off x="6791885" y="2073151"/>
            <a:ext cx="4639955" cy="2862322"/>
          </a:xfrm>
          <a:prstGeom prst="rect">
            <a:avLst/>
          </a:prstGeom>
          <a:noFill/>
        </p:spPr>
        <p:txBody>
          <a:bodyPr wrap="square" rtlCol="0">
            <a:spAutoFit/>
          </a:bodyPr>
          <a:lstStyle/>
          <a:p>
            <a:r>
              <a:rPr lang="en-US" dirty="0"/>
              <a:t>1) Main frame</a:t>
            </a:r>
          </a:p>
          <a:p>
            <a:r>
              <a:rPr lang="en-US" dirty="0"/>
              <a:t>2) Electric motor</a:t>
            </a:r>
          </a:p>
          <a:p>
            <a:r>
              <a:rPr lang="en-US" dirty="0"/>
              <a:t>3) Delivery chute</a:t>
            </a:r>
          </a:p>
          <a:p>
            <a:r>
              <a:rPr lang="en-US" dirty="0"/>
              <a:t>4) Cutting device</a:t>
            </a:r>
          </a:p>
          <a:p>
            <a:r>
              <a:rPr lang="en-US" dirty="0"/>
              <a:t>5) Shaft</a:t>
            </a:r>
          </a:p>
          <a:p>
            <a:r>
              <a:rPr lang="en-US" dirty="0"/>
              <a:t>6) Plunger (removable)</a:t>
            </a:r>
          </a:p>
          <a:p>
            <a:r>
              <a:rPr lang="en-US" dirty="0"/>
              <a:t>7) Pusher device</a:t>
            </a:r>
          </a:p>
          <a:p>
            <a:r>
              <a:rPr lang="en-US" dirty="0"/>
              <a:t>8) Feed chute</a:t>
            </a:r>
          </a:p>
          <a:p>
            <a:r>
              <a:rPr lang="en-US" dirty="0"/>
              <a:t>9) Fixed plate</a:t>
            </a:r>
          </a:p>
          <a:p>
            <a:r>
              <a:rPr lang="en-US" dirty="0"/>
              <a:t>10) Ejector</a:t>
            </a:r>
          </a:p>
        </p:txBody>
      </p:sp>
      <p:sp>
        <p:nvSpPr>
          <p:cNvPr id="16" name="TextBox 15">
            <a:extLst>
              <a:ext uri="{FF2B5EF4-FFF2-40B4-BE49-F238E27FC236}">
                <a16:creationId xmlns:a16="http://schemas.microsoft.com/office/drawing/2014/main" id="{C4D50B5E-6087-1781-F36C-B9D9B0EEDC0A}"/>
              </a:ext>
            </a:extLst>
          </p:cNvPr>
          <p:cNvSpPr txBox="1"/>
          <p:nvPr/>
        </p:nvSpPr>
        <p:spPr>
          <a:xfrm>
            <a:off x="3031142" y="5566305"/>
            <a:ext cx="5267789" cy="369332"/>
          </a:xfrm>
          <a:prstGeom prst="rect">
            <a:avLst/>
          </a:prstGeom>
          <a:noFill/>
        </p:spPr>
        <p:txBody>
          <a:bodyPr wrap="none" rtlCol="0">
            <a:spAutoFit/>
          </a:bodyPr>
          <a:lstStyle/>
          <a:p>
            <a:r>
              <a:rPr lang="en-US" b="1" dirty="0"/>
              <a:t>Type – 1 Machine with rotating cutting device</a:t>
            </a:r>
          </a:p>
        </p:txBody>
      </p:sp>
    </p:spTree>
    <p:extLst>
      <p:ext uri="{BB962C8B-B14F-4D97-AF65-F5344CB8AC3E}">
        <p14:creationId xmlns:p14="http://schemas.microsoft.com/office/powerpoint/2010/main" val="358304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028F653A-8A3F-34B6-85B7-EBFAE5B88207}"/>
              </a:ext>
            </a:extLst>
          </p:cNvPr>
          <p:cNvSpPr txBox="1"/>
          <p:nvPr/>
        </p:nvSpPr>
        <p:spPr>
          <a:xfrm>
            <a:off x="1041816" y="266057"/>
            <a:ext cx="7257115" cy="646331"/>
          </a:xfrm>
          <a:prstGeom prst="rect">
            <a:avLst/>
          </a:prstGeom>
          <a:noFill/>
        </p:spPr>
        <p:txBody>
          <a:bodyPr wrap="none" rtlCol="0">
            <a:spAutoFit/>
          </a:bodyPr>
          <a:lstStyle/>
          <a:p>
            <a:r>
              <a:rPr lang="en-US" sz="1800" b="1" dirty="0">
                <a:latin typeface="+mj-lt"/>
                <a:ea typeface="+mj-ea"/>
                <a:cs typeface="+mj-cs"/>
              </a:rPr>
              <a:t>IS 18145 : 2023 VEGETABLE CUTTING MACHINE — SPECIFICATION</a:t>
            </a:r>
          </a:p>
          <a:p>
            <a:endParaRPr lang="en-US" dirty="0"/>
          </a:p>
        </p:txBody>
      </p:sp>
      <p:sp>
        <p:nvSpPr>
          <p:cNvPr id="6" name="TextBox 5">
            <a:extLst>
              <a:ext uri="{FF2B5EF4-FFF2-40B4-BE49-F238E27FC236}">
                <a16:creationId xmlns:a16="http://schemas.microsoft.com/office/drawing/2014/main" id="{8599075B-7D88-550A-DB1E-9DECFA76629D}"/>
              </a:ext>
            </a:extLst>
          </p:cNvPr>
          <p:cNvSpPr txBox="1"/>
          <p:nvPr/>
        </p:nvSpPr>
        <p:spPr>
          <a:xfrm>
            <a:off x="1041815" y="1115100"/>
            <a:ext cx="7024011" cy="369332"/>
          </a:xfrm>
          <a:prstGeom prst="rect">
            <a:avLst/>
          </a:prstGeom>
          <a:noFill/>
        </p:spPr>
        <p:txBody>
          <a:bodyPr wrap="square" rtlCol="0">
            <a:spAutoFit/>
          </a:bodyPr>
          <a:lstStyle/>
          <a:p>
            <a:r>
              <a:rPr lang="en-US" b="1" dirty="0"/>
              <a:t>Two types of Vegetable Cutting Machines </a:t>
            </a:r>
          </a:p>
        </p:txBody>
      </p:sp>
      <p:sp>
        <p:nvSpPr>
          <p:cNvPr id="14" name="TextBox 13">
            <a:extLst>
              <a:ext uri="{FF2B5EF4-FFF2-40B4-BE49-F238E27FC236}">
                <a16:creationId xmlns:a16="http://schemas.microsoft.com/office/drawing/2014/main" id="{ED6CAFB8-81CC-6B53-5CAF-5D0810FE7589}"/>
              </a:ext>
            </a:extLst>
          </p:cNvPr>
          <p:cNvSpPr txBox="1"/>
          <p:nvPr/>
        </p:nvSpPr>
        <p:spPr>
          <a:xfrm>
            <a:off x="6885196" y="2526082"/>
            <a:ext cx="4639955" cy="2308324"/>
          </a:xfrm>
          <a:prstGeom prst="rect">
            <a:avLst/>
          </a:prstGeom>
          <a:noFill/>
        </p:spPr>
        <p:txBody>
          <a:bodyPr wrap="square" rtlCol="0">
            <a:spAutoFit/>
          </a:bodyPr>
          <a:lstStyle/>
          <a:p>
            <a:r>
              <a:rPr lang="en-US" dirty="0"/>
              <a:t>1) Body</a:t>
            </a:r>
          </a:p>
          <a:p>
            <a:r>
              <a:rPr lang="en-US" dirty="0"/>
              <a:t>2) Motor</a:t>
            </a:r>
          </a:p>
          <a:p>
            <a:r>
              <a:rPr lang="en-US" dirty="0"/>
              <a:t>3) Delivery chute</a:t>
            </a:r>
          </a:p>
          <a:p>
            <a:r>
              <a:rPr lang="en-US" dirty="0"/>
              <a:t>4) Cutting device</a:t>
            </a:r>
          </a:p>
          <a:p>
            <a:r>
              <a:rPr lang="en-US" dirty="0"/>
              <a:t>5) Shaft</a:t>
            </a:r>
          </a:p>
          <a:p>
            <a:r>
              <a:rPr lang="en-US" dirty="0"/>
              <a:t>6) Rotating drum</a:t>
            </a:r>
          </a:p>
          <a:p>
            <a:r>
              <a:rPr lang="en-US" dirty="0"/>
              <a:t>7) Fixed grid</a:t>
            </a:r>
          </a:p>
          <a:p>
            <a:r>
              <a:rPr lang="en-US" dirty="0"/>
              <a:t>8) Feed hopper</a:t>
            </a:r>
          </a:p>
        </p:txBody>
      </p:sp>
      <p:sp>
        <p:nvSpPr>
          <p:cNvPr id="16" name="TextBox 15">
            <a:extLst>
              <a:ext uri="{FF2B5EF4-FFF2-40B4-BE49-F238E27FC236}">
                <a16:creationId xmlns:a16="http://schemas.microsoft.com/office/drawing/2014/main" id="{C4D50B5E-6087-1781-F36C-B9D9B0EEDC0A}"/>
              </a:ext>
            </a:extLst>
          </p:cNvPr>
          <p:cNvSpPr txBox="1"/>
          <p:nvPr/>
        </p:nvSpPr>
        <p:spPr>
          <a:xfrm>
            <a:off x="3031142" y="5566305"/>
            <a:ext cx="4011034" cy="369332"/>
          </a:xfrm>
          <a:prstGeom prst="rect">
            <a:avLst/>
          </a:prstGeom>
          <a:noFill/>
        </p:spPr>
        <p:txBody>
          <a:bodyPr wrap="none" rtlCol="0">
            <a:spAutoFit/>
          </a:bodyPr>
          <a:lstStyle/>
          <a:p>
            <a:r>
              <a:rPr lang="en-US" b="1" dirty="0"/>
              <a:t>Type – 2 Machine with rotary drum</a:t>
            </a:r>
          </a:p>
        </p:txBody>
      </p:sp>
      <p:pic>
        <p:nvPicPr>
          <p:cNvPr id="5" name="Picture 4" descr="A diagram of a machine&#10;&#10;Description automatically generated">
            <a:extLst>
              <a:ext uri="{FF2B5EF4-FFF2-40B4-BE49-F238E27FC236}">
                <a16:creationId xmlns:a16="http://schemas.microsoft.com/office/drawing/2014/main" id="{0BCE51C4-E317-1E32-F4B8-494812C2C2E1}"/>
              </a:ext>
            </a:extLst>
          </p:cNvPr>
          <p:cNvPicPr>
            <a:picLocks noChangeAspect="1"/>
          </p:cNvPicPr>
          <p:nvPr/>
        </p:nvPicPr>
        <p:blipFill>
          <a:blip r:embed="rId3"/>
          <a:stretch>
            <a:fillRect/>
          </a:stretch>
        </p:blipFill>
        <p:spPr>
          <a:xfrm>
            <a:off x="760160" y="1953201"/>
            <a:ext cx="5067434" cy="3399142"/>
          </a:xfrm>
          <a:prstGeom prst="rect">
            <a:avLst/>
          </a:prstGeom>
        </p:spPr>
      </p:pic>
    </p:spTree>
    <p:extLst>
      <p:ext uri="{BB962C8B-B14F-4D97-AF65-F5344CB8AC3E}">
        <p14:creationId xmlns:p14="http://schemas.microsoft.com/office/powerpoint/2010/main" val="408534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028F653A-8A3F-34B6-85B7-EBFAE5B88207}"/>
              </a:ext>
            </a:extLst>
          </p:cNvPr>
          <p:cNvSpPr txBox="1"/>
          <p:nvPr/>
        </p:nvSpPr>
        <p:spPr>
          <a:xfrm>
            <a:off x="1041816" y="266057"/>
            <a:ext cx="7257115" cy="646331"/>
          </a:xfrm>
          <a:prstGeom prst="rect">
            <a:avLst/>
          </a:prstGeom>
          <a:noFill/>
        </p:spPr>
        <p:txBody>
          <a:bodyPr wrap="none" rtlCol="0">
            <a:spAutoFit/>
          </a:bodyPr>
          <a:lstStyle/>
          <a:p>
            <a:r>
              <a:rPr lang="en-US" sz="1800" b="1" dirty="0">
                <a:latin typeface="+mj-lt"/>
                <a:ea typeface="+mj-ea"/>
                <a:cs typeface="+mj-cs"/>
              </a:rPr>
              <a:t>IS 18145 : 2023 VEGETABLE CUTTING MACHINE — SPECIFICATION</a:t>
            </a:r>
          </a:p>
          <a:p>
            <a:endParaRPr lang="en-US" dirty="0"/>
          </a:p>
        </p:txBody>
      </p:sp>
      <p:sp>
        <p:nvSpPr>
          <p:cNvPr id="6" name="TextBox 5">
            <a:extLst>
              <a:ext uri="{FF2B5EF4-FFF2-40B4-BE49-F238E27FC236}">
                <a16:creationId xmlns:a16="http://schemas.microsoft.com/office/drawing/2014/main" id="{8599075B-7D88-550A-DB1E-9DECFA76629D}"/>
              </a:ext>
            </a:extLst>
          </p:cNvPr>
          <p:cNvSpPr txBox="1"/>
          <p:nvPr/>
        </p:nvSpPr>
        <p:spPr>
          <a:xfrm>
            <a:off x="1041815" y="1115100"/>
            <a:ext cx="7024011" cy="369332"/>
          </a:xfrm>
          <a:prstGeom prst="rect">
            <a:avLst/>
          </a:prstGeom>
          <a:noFill/>
        </p:spPr>
        <p:txBody>
          <a:bodyPr wrap="square" rtlCol="0">
            <a:spAutoFit/>
          </a:bodyPr>
          <a:lstStyle/>
          <a:p>
            <a:r>
              <a:rPr lang="en-US" b="1" dirty="0"/>
              <a:t>General Requirements</a:t>
            </a:r>
          </a:p>
        </p:txBody>
      </p:sp>
      <p:graphicFrame>
        <p:nvGraphicFramePr>
          <p:cNvPr id="35" name="TextBox 13">
            <a:extLst>
              <a:ext uri="{FF2B5EF4-FFF2-40B4-BE49-F238E27FC236}">
                <a16:creationId xmlns:a16="http://schemas.microsoft.com/office/drawing/2014/main" id="{E5F255C1-07B4-9D05-A74A-68AFE50E0F13}"/>
              </a:ext>
            </a:extLst>
          </p:cNvPr>
          <p:cNvGraphicFramePr/>
          <p:nvPr>
            <p:extLst>
              <p:ext uri="{D42A27DB-BD31-4B8C-83A1-F6EECF244321}">
                <p14:modId xmlns:p14="http://schemas.microsoft.com/office/powerpoint/2010/main" val="3765062349"/>
              </p:ext>
            </p:extLst>
          </p:nvPr>
        </p:nvGraphicFramePr>
        <p:xfrm>
          <a:off x="1068622" y="1919213"/>
          <a:ext cx="10231724"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32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028F653A-8A3F-34B6-85B7-EBFAE5B88207}"/>
              </a:ext>
            </a:extLst>
          </p:cNvPr>
          <p:cNvSpPr txBox="1"/>
          <p:nvPr/>
        </p:nvSpPr>
        <p:spPr>
          <a:xfrm>
            <a:off x="1041816" y="266057"/>
            <a:ext cx="7257115" cy="646331"/>
          </a:xfrm>
          <a:prstGeom prst="rect">
            <a:avLst/>
          </a:prstGeom>
          <a:noFill/>
        </p:spPr>
        <p:txBody>
          <a:bodyPr wrap="none" rtlCol="0">
            <a:spAutoFit/>
          </a:bodyPr>
          <a:lstStyle/>
          <a:p>
            <a:r>
              <a:rPr lang="en-US" sz="1800" b="1" dirty="0">
                <a:latin typeface="+mj-lt"/>
                <a:ea typeface="+mj-ea"/>
                <a:cs typeface="+mj-cs"/>
              </a:rPr>
              <a:t>IS 18145 : 2023 VEGETABLE CUTTING MACHINE — SPECIFICATION</a:t>
            </a:r>
          </a:p>
          <a:p>
            <a:endParaRPr lang="en-US" dirty="0"/>
          </a:p>
        </p:txBody>
      </p:sp>
      <p:sp>
        <p:nvSpPr>
          <p:cNvPr id="6" name="TextBox 5">
            <a:extLst>
              <a:ext uri="{FF2B5EF4-FFF2-40B4-BE49-F238E27FC236}">
                <a16:creationId xmlns:a16="http://schemas.microsoft.com/office/drawing/2014/main" id="{8599075B-7D88-550A-DB1E-9DECFA76629D}"/>
              </a:ext>
            </a:extLst>
          </p:cNvPr>
          <p:cNvSpPr txBox="1"/>
          <p:nvPr/>
        </p:nvSpPr>
        <p:spPr>
          <a:xfrm>
            <a:off x="1041815" y="1115100"/>
            <a:ext cx="7024011" cy="369332"/>
          </a:xfrm>
          <a:prstGeom prst="rect">
            <a:avLst/>
          </a:prstGeom>
          <a:noFill/>
        </p:spPr>
        <p:txBody>
          <a:bodyPr wrap="square" rtlCol="0">
            <a:spAutoFit/>
          </a:bodyPr>
          <a:lstStyle/>
          <a:p>
            <a:r>
              <a:rPr lang="en-US" b="1" dirty="0"/>
              <a:t>Additional Accessories and Surrounding Conditions</a:t>
            </a:r>
          </a:p>
        </p:txBody>
      </p:sp>
      <p:sp>
        <p:nvSpPr>
          <p:cNvPr id="3" name="TextBox 2">
            <a:extLst>
              <a:ext uri="{FF2B5EF4-FFF2-40B4-BE49-F238E27FC236}">
                <a16:creationId xmlns:a16="http://schemas.microsoft.com/office/drawing/2014/main" id="{7C6367E6-9831-BB3B-D54C-8E5D68AD4693}"/>
              </a:ext>
            </a:extLst>
          </p:cNvPr>
          <p:cNvSpPr txBox="1"/>
          <p:nvPr/>
        </p:nvSpPr>
        <p:spPr>
          <a:xfrm>
            <a:off x="1214651" y="2047164"/>
            <a:ext cx="10923183" cy="1200329"/>
          </a:xfrm>
          <a:prstGeom prst="rect">
            <a:avLst/>
          </a:prstGeom>
          <a:noFill/>
        </p:spPr>
        <p:txBody>
          <a:bodyPr wrap="none" rtlCol="0">
            <a:spAutoFit/>
          </a:bodyPr>
          <a:lstStyle/>
          <a:p>
            <a:pPr marL="285750" indent="-285750">
              <a:buFont typeface="Wingdings" pitchFamily="2" charset="2"/>
              <a:buChar char="Ø"/>
            </a:pPr>
            <a:r>
              <a:rPr lang="en-US" dirty="0"/>
              <a:t>Machine should be placed on smooth surface without any crevices or pits</a:t>
            </a:r>
          </a:p>
          <a:p>
            <a:pPr marL="285750" indent="-285750">
              <a:buFont typeface="Wingdings" pitchFamily="2" charset="2"/>
              <a:buChar char="Ø"/>
            </a:pPr>
            <a:r>
              <a:rPr lang="en-US" dirty="0"/>
              <a:t>place of installation it to be provided with good drainage facility, and should be well aerated</a:t>
            </a:r>
          </a:p>
          <a:p>
            <a:r>
              <a:rPr lang="en-US" dirty="0"/>
              <a:t>with good lighting.</a:t>
            </a:r>
          </a:p>
          <a:p>
            <a:pPr marL="285750" indent="-285750">
              <a:buFont typeface="Wingdings" pitchFamily="2" charset="2"/>
              <a:buChar char="Ø"/>
            </a:pPr>
            <a:r>
              <a:rPr lang="en-US" dirty="0"/>
              <a:t>Appropriate water supply</a:t>
            </a:r>
          </a:p>
        </p:txBody>
      </p:sp>
      <p:sp>
        <p:nvSpPr>
          <p:cNvPr id="5" name="TextBox 4">
            <a:extLst>
              <a:ext uri="{FF2B5EF4-FFF2-40B4-BE49-F238E27FC236}">
                <a16:creationId xmlns:a16="http://schemas.microsoft.com/office/drawing/2014/main" id="{F42A63A5-07AE-7277-2988-440A280F3C0E}"/>
              </a:ext>
            </a:extLst>
          </p:cNvPr>
          <p:cNvSpPr txBox="1"/>
          <p:nvPr/>
        </p:nvSpPr>
        <p:spPr>
          <a:xfrm>
            <a:off x="1125460" y="3546483"/>
            <a:ext cx="4923143" cy="369332"/>
          </a:xfrm>
          <a:prstGeom prst="rect">
            <a:avLst/>
          </a:prstGeom>
          <a:noFill/>
        </p:spPr>
        <p:txBody>
          <a:bodyPr wrap="none" rtlCol="0">
            <a:spAutoFit/>
          </a:bodyPr>
          <a:lstStyle/>
          <a:p>
            <a:r>
              <a:rPr lang="en-US" b="1" dirty="0"/>
              <a:t>Quality of water used in cleaning machine</a:t>
            </a:r>
          </a:p>
        </p:txBody>
      </p:sp>
      <p:sp>
        <p:nvSpPr>
          <p:cNvPr id="7" name="TextBox 6">
            <a:extLst>
              <a:ext uri="{FF2B5EF4-FFF2-40B4-BE49-F238E27FC236}">
                <a16:creationId xmlns:a16="http://schemas.microsoft.com/office/drawing/2014/main" id="{05071511-CB84-E3B2-EEE5-6E72FA9C92B8}"/>
              </a:ext>
            </a:extLst>
          </p:cNvPr>
          <p:cNvSpPr txBox="1"/>
          <p:nvPr/>
        </p:nvSpPr>
        <p:spPr>
          <a:xfrm>
            <a:off x="1214651" y="4214805"/>
            <a:ext cx="10706416" cy="923330"/>
          </a:xfrm>
          <a:prstGeom prst="rect">
            <a:avLst/>
          </a:prstGeom>
          <a:noFill/>
        </p:spPr>
        <p:txBody>
          <a:bodyPr wrap="square" rtlCol="0">
            <a:spAutoFit/>
          </a:bodyPr>
          <a:lstStyle/>
          <a:p>
            <a:pPr marL="285750" indent="-285750">
              <a:buFont typeface="Wingdings" pitchFamily="2" charset="2"/>
              <a:buChar char="Ø"/>
            </a:pPr>
            <a:r>
              <a:rPr lang="en-US" dirty="0"/>
              <a:t>Adequate safe and potable water ae per IS 10500</a:t>
            </a:r>
          </a:p>
          <a:p>
            <a:pPr marL="285750" indent="-285750">
              <a:buFont typeface="Wingdings" pitchFamily="2" charset="2"/>
              <a:buChar char="Ø"/>
            </a:pPr>
            <a:r>
              <a:rPr lang="en-US" dirty="0"/>
              <a:t>Storage tanks for water shall be kept covered</a:t>
            </a:r>
          </a:p>
          <a:p>
            <a:pPr marL="285750" indent="-285750">
              <a:buFont typeface="Wingdings" pitchFamily="2" charset="2"/>
              <a:buChar char="Ø"/>
            </a:pPr>
            <a:r>
              <a:rPr lang="en-US" dirty="0"/>
              <a:t>Periodical chemical and microbiological analysis of water</a:t>
            </a:r>
          </a:p>
        </p:txBody>
      </p:sp>
    </p:spTree>
    <p:extLst>
      <p:ext uri="{BB962C8B-B14F-4D97-AF65-F5344CB8AC3E}">
        <p14:creationId xmlns:p14="http://schemas.microsoft.com/office/powerpoint/2010/main" val="296728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028F653A-8A3F-34B6-85B7-EBFAE5B88207}"/>
              </a:ext>
            </a:extLst>
          </p:cNvPr>
          <p:cNvSpPr txBox="1"/>
          <p:nvPr/>
        </p:nvSpPr>
        <p:spPr>
          <a:xfrm>
            <a:off x="1041816" y="266057"/>
            <a:ext cx="7257115" cy="646331"/>
          </a:xfrm>
          <a:prstGeom prst="rect">
            <a:avLst/>
          </a:prstGeom>
          <a:noFill/>
        </p:spPr>
        <p:txBody>
          <a:bodyPr wrap="none" rtlCol="0">
            <a:spAutoFit/>
          </a:bodyPr>
          <a:lstStyle/>
          <a:p>
            <a:r>
              <a:rPr lang="en-US" sz="1800" b="1" dirty="0">
                <a:latin typeface="+mj-lt"/>
                <a:ea typeface="+mj-ea"/>
                <a:cs typeface="+mj-cs"/>
              </a:rPr>
              <a:t>IS 18145 : 2023 VEGETABLE CUTTING MACHINE — SPECIFICATION</a:t>
            </a:r>
          </a:p>
          <a:p>
            <a:endParaRPr lang="en-US" dirty="0"/>
          </a:p>
        </p:txBody>
      </p:sp>
      <p:sp>
        <p:nvSpPr>
          <p:cNvPr id="6" name="TextBox 5">
            <a:extLst>
              <a:ext uri="{FF2B5EF4-FFF2-40B4-BE49-F238E27FC236}">
                <a16:creationId xmlns:a16="http://schemas.microsoft.com/office/drawing/2014/main" id="{8599075B-7D88-550A-DB1E-9DECFA76629D}"/>
              </a:ext>
            </a:extLst>
          </p:cNvPr>
          <p:cNvSpPr txBox="1"/>
          <p:nvPr/>
        </p:nvSpPr>
        <p:spPr>
          <a:xfrm>
            <a:off x="1041815" y="1115100"/>
            <a:ext cx="7024011" cy="369332"/>
          </a:xfrm>
          <a:prstGeom prst="rect">
            <a:avLst/>
          </a:prstGeom>
          <a:noFill/>
        </p:spPr>
        <p:txBody>
          <a:bodyPr wrap="square" rtlCol="0">
            <a:spAutoFit/>
          </a:bodyPr>
          <a:lstStyle/>
          <a:p>
            <a:r>
              <a:rPr lang="en-US" b="1" dirty="0"/>
              <a:t>Hygienic Conditions</a:t>
            </a:r>
          </a:p>
        </p:txBody>
      </p:sp>
      <p:sp>
        <p:nvSpPr>
          <p:cNvPr id="3" name="TextBox 2">
            <a:extLst>
              <a:ext uri="{FF2B5EF4-FFF2-40B4-BE49-F238E27FC236}">
                <a16:creationId xmlns:a16="http://schemas.microsoft.com/office/drawing/2014/main" id="{7C6367E6-9831-BB3B-D54C-8E5D68AD4693}"/>
              </a:ext>
            </a:extLst>
          </p:cNvPr>
          <p:cNvSpPr txBox="1"/>
          <p:nvPr/>
        </p:nvSpPr>
        <p:spPr>
          <a:xfrm>
            <a:off x="1041815" y="1787789"/>
            <a:ext cx="6983002" cy="369332"/>
          </a:xfrm>
          <a:prstGeom prst="rect">
            <a:avLst/>
          </a:prstGeom>
          <a:noFill/>
        </p:spPr>
        <p:txBody>
          <a:bodyPr wrap="none" rtlCol="0">
            <a:spAutoFit/>
          </a:bodyPr>
          <a:lstStyle/>
          <a:p>
            <a:pPr marL="285750" indent="-285750">
              <a:buFont typeface="Wingdings" pitchFamily="2" charset="2"/>
              <a:buChar char="Ø"/>
            </a:pPr>
            <a:r>
              <a:rPr lang="en-US" dirty="0"/>
              <a:t>strict hygienic conditions are to be followed as per IS 2491 </a:t>
            </a:r>
          </a:p>
        </p:txBody>
      </p:sp>
      <p:sp>
        <p:nvSpPr>
          <p:cNvPr id="5" name="TextBox 4">
            <a:extLst>
              <a:ext uri="{FF2B5EF4-FFF2-40B4-BE49-F238E27FC236}">
                <a16:creationId xmlns:a16="http://schemas.microsoft.com/office/drawing/2014/main" id="{F42A63A5-07AE-7277-2988-440A280F3C0E}"/>
              </a:ext>
            </a:extLst>
          </p:cNvPr>
          <p:cNvSpPr txBox="1"/>
          <p:nvPr/>
        </p:nvSpPr>
        <p:spPr>
          <a:xfrm>
            <a:off x="1041815" y="2407236"/>
            <a:ext cx="2569934" cy="369332"/>
          </a:xfrm>
          <a:prstGeom prst="rect">
            <a:avLst/>
          </a:prstGeom>
          <a:noFill/>
        </p:spPr>
        <p:txBody>
          <a:bodyPr wrap="none" rtlCol="0">
            <a:spAutoFit/>
          </a:bodyPr>
          <a:lstStyle/>
          <a:p>
            <a:r>
              <a:rPr lang="en-US" b="1" dirty="0"/>
              <a:t>Hygiene in Operation</a:t>
            </a:r>
          </a:p>
        </p:txBody>
      </p:sp>
      <p:graphicFrame>
        <p:nvGraphicFramePr>
          <p:cNvPr id="36" name="TextBox 6">
            <a:extLst>
              <a:ext uri="{FF2B5EF4-FFF2-40B4-BE49-F238E27FC236}">
                <a16:creationId xmlns:a16="http://schemas.microsoft.com/office/drawing/2014/main" id="{501A14E9-8FF7-09A6-3A02-DDBF5730969C}"/>
              </a:ext>
            </a:extLst>
          </p:cNvPr>
          <p:cNvGraphicFramePr/>
          <p:nvPr>
            <p:extLst>
              <p:ext uri="{D42A27DB-BD31-4B8C-83A1-F6EECF244321}">
                <p14:modId xmlns:p14="http://schemas.microsoft.com/office/powerpoint/2010/main" val="3698268888"/>
              </p:ext>
            </p:extLst>
          </p:nvPr>
        </p:nvGraphicFramePr>
        <p:xfrm>
          <a:off x="1041815" y="2903403"/>
          <a:ext cx="10706416"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33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83A648-38C4-4D6F-F405-39AF226CF17F}"/>
              </a:ext>
            </a:extLst>
          </p:cNvPr>
          <p:cNvSpPr txBox="1">
            <a:spLocks/>
          </p:cNvSpPr>
          <p:nvPr/>
        </p:nvSpPr>
        <p:spPr>
          <a:xfrm>
            <a:off x="765636" y="1268252"/>
            <a:ext cx="8526282" cy="444171"/>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endParaRPr lang="en-US" sz="2800" b="1" cap="none" dirty="0">
              <a:latin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34AA627E-7D13-6A59-0261-5BC26CB173C5}"/>
              </a:ext>
            </a:extLst>
          </p:cNvPr>
          <p:cNvGraphicFramePr>
            <a:graphicFrameLocks/>
          </p:cNvGraphicFramePr>
          <p:nvPr/>
        </p:nvGraphicFramePr>
        <p:xfrm>
          <a:off x="765636" y="2068286"/>
          <a:ext cx="10660421" cy="1681157"/>
        </p:xfrm>
        <a:graphic>
          <a:graphicData uri="http://schemas.openxmlformats.org/drawingml/2006/table">
            <a:tbl>
              <a:tblPr firstRow="1" bandRow="1">
                <a:tableStyleId>{5C22544A-7EE6-4342-B048-85BDC9FD1C3A}</a:tableStyleId>
              </a:tblPr>
              <a:tblGrid>
                <a:gridCol w="915173">
                  <a:extLst>
                    <a:ext uri="{9D8B030D-6E8A-4147-A177-3AD203B41FA5}">
                      <a16:colId xmlns:a16="http://schemas.microsoft.com/office/drawing/2014/main" val="45105491"/>
                    </a:ext>
                  </a:extLst>
                </a:gridCol>
                <a:gridCol w="1909884">
                  <a:extLst>
                    <a:ext uri="{9D8B030D-6E8A-4147-A177-3AD203B41FA5}">
                      <a16:colId xmlns:a16="http://schemas.microsoft.com/office/drawing/2014/main" val="366668242"/>
                    </a:ext>
                  </a:extLst>
                </a:gridCol>
                <a:gridCol w="7835364">
                  <a:extLst>
                    <a:ext uri="{9D8B030D-6E8A-4147-A177-3AD203B41FA5}">
                      <a16:colId xmlns:a16="http://schemas.microsoft.com/office/drawing/2014/main" val="2798791301"/>
                    </a:ext>
                  </a:extLst>
                </a:gridCol>
              </a:tblGrid>
              <a:tr h="446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baseline="0" dirty="0">
                          <a:latin typeface="Times New Roman" panose="02020603050405020304" pitchFamily="18" charset="0"/>
                        </a:rPr>
                        <a:t>Sl. 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baseline="0" dirty="0">
                          <a:latin typeface="Times New Roman" panose="02020603050405020304" pitchFamily="18" charset="0"/>
                        </a:rPr>
                        <a:t>IS No.</a:t>
                      </a:r>
                    </a:p>
                  </a:txBody>
                  <a:tcPr/>
                </a:tc>
                <a:tc>
                  <a:txBody>
                    <a:bodyPr/>
                    <a:lstStyle/>
                    <a:p>
                      <a:pPr algn="ctr"/>
                      <a:r>
                        <a:rPr lang="en-US" sz="2000" b="0" i="0" baseline="0" dirty="0">
                          <a:latin typeface="Times New Roman" panose="02020603050405020304" pitchFamily="18" charset="0"/>
                        </a:rPr>
                        <a:t>Title</a:t>
                      </a:r>
                      <a:endParaRPr lang="en-US" sz="2000" baseline="0" dirty="0">
                        <a:latin typeface="Times New Roman" panose="02020603050405020304" pitchFamily="18" charset="0"/>
                      </a:endParaRPr>
                    </a:p>
                  </a:txBody>
                  <a:tcPr/>
                </a:tc>
                <a:extLst>
                  <a:ext uri="{0D108BD9-81ED-4DB2-BD59-A6C34878D82A}">
                    <a16:rowId xmlns:a16="http://schemas.microsoft.com/office/drawing/2014/main" val="4235906830"/>
                  </a:ext>
                </a:extLst>
              </a:tr>
              <a:tr h="411712">
                <a:tc>
                  <a:txBody>
                    <a:bodyPr/>
                    <a:lstStyle/>
                    <a:p>
                      <a:pPr algn="ctr"/>
                      <a:r>
                        <a:rPr lang="en-US" sz="2000" baseline="0" dirty="0">
                          <a:latin typeface="Times New Roman" panose="02020603050405020304" pitchFamily="18" charset="0"/>
                        </a:rPr>
                        <a:t>1.</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18145: 2023</a:t>
                      </a:r>
                      <a:endParaRPr lang="en-US" sz="2000" baseline="0" dirty="0">
                        <a:latin typeface="Times New Roman" panose="02020603050405020304" pitchFamily="18" charset="0"/>
                      </a:endParaRPr>
                    </a:p>
                  </a:txBody>
                  <a:tcPr/>
                </a:tc>
                <a:tc>
                  <a:txBody>
                    <a:bodyPr/>
                    <a:lstStyle/>
                    <a:p>
                      <a:r>
                        <a:rPr lang="en-US" sz="2000" baseline="0" dirty="0">
                          <a:latin typeface="Times New Roman" panose="02020603050405020304" pitchFamily="18" charset="0"/>
                        </a:rPr>
                        <a:t>Vegetable Cutting Machine — Specification </a:t>
                      </a:r>
                    </a:p>
                  </a:txBody>
                  <a:tcPr/>
                </a:tc>
                <a:extLst>
                  <a:ext uri="{0D108BD9-81ED-4DB2-BD59-A6C34878D82A}">
                    <a16:rowId xmlns:a16="http://schemas.microsoft.com/office/drawing/2014/main" val="3791682840"/>
                  </a:ext>
                </a:extLst>
              </a:tr>
              <a:tr h="411712">
                <a:tc>
                  <a:txBody>
                    <a:bodyPr/>
                    <a:lstStyle/>
                    <a:p>
                      <a:pPr algn="ctr"/>
                      <a:r>
                        <a:rPr lang="en-US" sz="2000" baseline="0" dirty="0">
                          <a:latin typeface="Times New Roman" panose="02020603050405020304" pitchFamily="18" charset="0"/>
                        </a:rPr>
                        <a:t>2.</a:t>
                      </a:r>
                    </a:p>
                  </a:txBody>
                  <a:tcPr/>
                </a:tc>
                <a:tc>
                  <a:txBody>
                    <a:bodyPr/>
                    <a:lstStyle/>
                    <a:p>
                      <a:r>
                        <a:rPr lang="en-US" sz="2000" baseline="0" dirty="0">
                          <a:latin typeface="Times New Roman" panose="02020603050405020304" pitchFamily="18" charset="0"/>
                        </a:rPr>
                        <a:t>IS 15831 : 2009</a:t>
                      </a:r>
                    </a:p>
                  </a:txBody>
                  <a:tcPr/>
                </a:tc>
                <a:tc>
                  <a:txBody>
                    <a:bodyPr/>
                    <a:lstStyle/>
                    <a:p>
                      <a:r>
                        <a:rPr lang="en-US" sz="2000" baseline="0" dirty="0">
                          <a:latin typeface="Times New Roman" panose="02020603050405020304" pitchFamily="18" charset="0"/>
                        </a:rPr>
                        <a:t>Citrus Grader — Size Based — Specification</a:t>
                      </a:r>
                    </a:p>
                  </a:txBody>
                  <a:tcPr/>
                </a:tc>
                <a:extLst>
                  <a:ext uri="{0D108BD9-81ED-4DB2-BD59-A6C34878D82A}">
                    <a16:rowId xmlns:a16="http://schemas.microsoft.com/office/drawing/2014/main" val="3179019214"/>
                  </a:ext>
                </a:extLst>
              </a:tr>
              <a:tr h="411712">
                <a:tc>
                  <a:txBody>
                    <a:bodyPr/>
                    <a:lstStyle/>
                    <a:p>
                      <a:pPr algn="ctr"/>
                      <a:r>
                        <a:rPr lang="en-US" sz="2000" baseline="0" dirty="0">
                          <a:latin typeface="Times New Roman" panose="02020603050405020304" pitchFamily="18" charset="0"/>
                        </a:rPr>
                        <a:t>3.</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14603: 2023</a:t>
                      </a:r>
                      <a:endParaRPr lang="en-US" sz="2000" baseline="0" dirty="0">
                        <a:latin typeface="Times New Roman" panose="02020603050405020304" pitchFamily="18" charset="0"/>
                      </a:endParaRPr>
                    </a:p>
                  </a:txBody>
                  <a:tcPr/>
                </a:tc>
                <a:tc>
                  <a:txBody>
                    <a:bodyPr/>
                    <a:lstStyle/>
                    <a:p>
                      <a:r>
                        <a:rPr lang="en-US" sz="2000" baseline="0" dirty="0">
                          <a:latin typeface="Times New Roman" panose="02020603050405020304" pitchFamily="18" charset="0"/>
                        </a:rPr>
                        <a:t>Potato Grader — Test Code (</a:t>
                      </a:r>
                      <a:r>
                        <a:rPr lang="en-US" sz="2000" i="1" baseline="0" dirty="0">
                          <a:latin typeface="Times New Roman" panose="02020603050405020304" pitchFamily="18" charset="0"/>
                        </a:rPr>
                        <a:t>First Revision</a:t>
                      </a:r>
                      <a:r>
                        <a:rPr lang="en-US" sz="2000" baseline="0" dirty="0">
                          <a:latin typeface="Times New Roman" panose="02020603050405020304" pitchFamily="18" charset="0"/>
                        </a:rPr>
                        <a:t>)</a:t>
                      </a:r>
                    </a:p>
                  </a:txBody>
                  <a:tcPr/>
                </a:tc>
                <a:extLst>
                  <a:ext uri="{0D108BD9-81ED-4DB2-BD59-A6C34878D82A}">
                    <a16:rowId xmlns:a16="http://schemas.microsoft.com/office/drawing/2014/main" val="2407663856"/>
                  </a:ext>
                </a:extLst>
              </a:tr>
            </a:tbl>
          </a:graphicData>
        </a:graphic>
      </p:graphicFrame>
      <p:pic>
        <p:nvPicPr>
          <p:cNvPr id="3" name="Picture 2" descr="A blue triangle with a red circle and a black background&#10;&#10;Description automatically generated">
            <a:extLst>
              <a:ext uri="{FF2B5EF4-FFF2-40B4-BE49-F238E27FC236}">
                <a16:creationId xmlns:a16="http://schemas.microsoft.com/office/drawing/2014/main" id="{10EB22EA-FCD2-1170-0571-2E82EDB2F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2" name="TextBox 1">
            <a:extLst>
              <a:ext uri="{FF2B5EF4-FFF2-40B4-BE49-F238E27FC236}">
                <a16:creationId xmlns:a16="http://schemas.microsoft.com/office/drawing/2014/main" id="{316D0158-013D-319D-890F-D5253E318FA5}"/>
              </a:ext>
            </a:extLst>
          </p:cNvPr>
          <p:cNvSpPr txBox="1"/>
          <p:nvPr/>
        </p:nvSpPr>
        <p:spPr>
          <a:xfrm>
            <a:off x="765635" y="945086"/>
            <a:ext cx="10180487" cy="1231106"/>
          </a:xfrm>
          <a:prstGeom prst="rect">
            <a:avLst/>
          </a:prstGeom>
          <a:noFill/>
        </p:spPr>
        <p:txBody>
          <a:bodyPr wrap="square" rtlCol="0">
            <a:spAutoFit/>
          </a:bodyPr>
          <a:lstStyle/>
          <a:p>
            <a:pPr algn="just"/>
            <a:r>
              <a:rPr lang="en-US" sz="2800" b="1" cap="none" dirty="0">
                <a:latin typeface="Times New Roman" panose="02020603050405020304" pitchFamily="18" charset="0"/>
              </a:rPr>
              <a:t>Important Standards on Fruit &amp; Vegetable Processing (</a:t>
            </a:r>
            <a:r>
              <a:rPr lang="en-US" sz="2800" b="1" cap="none" dirty="0">
                <a:latin typeface="Times New Roman" panose="02020603050405020304" pitchFamily="18" charset="0"/>
                <a:hlinkClick r:id="rId3"/>
              </a:rPr>
              <a:t>click</a:t>
            </a:r>
            <a:r>
              <a:rPr lang="en-US" sz="2800" b="1" cap="none" dirty="0">
                <a:latin typeface="Times New Roman" panose="02020603050405020304" pitchFamily="18" charset="0"/>
              </a:rPr>
              <a:t> to view)</a:t>
            </a:r>
          </a:p>
          <a:p>
            <a:endParaRPr lang="en-US" dirty="0"/>
          </a:p>
        </p:txBody>
      </p:sp>
    </p:spTree>
    <p:extLst>
      <p:ext uri="{BB962C8B-B14F-4D97-AF65-F5344CB8AC3E}">
        <p14:creationId xmlns:p14="http://schemas.microsoft.com/office/powerpoint/2010/main" val="30399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lstStyle/>
          <a:p>
            <a:r>
              <a:rPr lang="en-US" b="1" dirty="0">
                <a:latin typeface="Times" panose="02020603050405020304" pitchFamily="18" charset="0"/>
                <a:cs typeface="Times" panose="02020603050405020304" pitchFamily="18" charset="0"/>
              </a:rPr>
              <a:t>Seed Cotton Processing</a:t>
            </a:r>
          </a:p>
        </p:txBody>
      </p:sp>
      <p:sp>
        <p:nvSpPr>
          <p:cNvPr id="3" name="Content Placeholder 2">
            <a:extLst>
              <a:ext uri="{FF2B5EF4-FFF2-40B4-BE49-F238E27FC236}">
                <a16:creationId xmlns:a16="http://schemas.microsoft.com/office/drawing/2014/main" id="{60A499DC-6BBC-622D-4410-F42D38663004}"/>
              </a:ext>
            </a:extLst>
          </p:cNvPr>
          <p:cNvSpPr>
            <a:spLocks noGrp="1"/>
          </p:cNvSpPr>
          <p:nvPr>
            <p:ph idx="1"/>
          </p:nvPr>
        </p:nvSpPr>
        <p:spPr>
          <a:xfrm>
            <a:off x="1130269" y="1397453"/>
            <a:ext cx="9603275" cy="4507223"/>
          </a:xfrm>
        </p:spPr>
        <p:txBody>
          <a:bodyPr>
            <a:noAutofit/>
          </a:bodyPr>
          <a:lstStyle/>
          <a:p>
            <a:pPr marL="0" indent="0" algn="just">
              <a:buNone/>
            </a:pPr>
            <a:r>
              <a:rPr lang="en-US" sz="1800" dirty="0">
                <a:latin typeface="Times" panose="02020603050405020304" pitchFamily="18" charset="0"/>
                <a:cs typeface="Times" panose="02020603050405020304" pitchFamily="18" charset="0"/>
              </a:rPr>
              <a:t>Seed cotton processing for seed production involves specific procedures to ensure the extraction of high-quality cotton seeds. Here’s an outline of what it covers:</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b="1" dirty="0">
              <a:latin typeface="Times" panose="02020603050405020304" pitchFamily="18" charset="0"/>
              <a:cs typeface="Times"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Cleaning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Removal of debris, leaves, and other non-seed materials from the harvested seed cotton.</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Delinting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Separation of cotton lint from the seeds using a mechanical lint cleaner, ensuring seeds are free from lint fibers.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Drying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Reduction of moisture content in seeds to prevent mold growth and maintain seed viability during storage.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Grading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Sorting seeds based on size, weight, and quality criteria to ensure uniformity and optimal planting performance.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sz="1800" dirty="0">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US" sz="1800" dirty="0">
                <a:latin typeface="Times" panose="02020603050405020304" pitchFamily="18" charset="0"/>
                <a:cs typeface="Times" panose="02020603050405020304" pitchFamily="18" charset="0"/>
              </a:rPr>
              <a:t>Nowadays, seed delinting, a critical process, can be achieved through following methods:</a:t>
            </a:r>
          </a:p>
          <a:p>
            <a:pPr marL="0" marR="0" lvl="0" indent="0" algn="l" defTabSz="914400" rtl="0" eaLnBrk="0" fontAlgn="base" latinLnBrk="0" hangingPunct="0">
              <a:lnSpc>
                <a:spcPct val="100000"/>
              </a:lnSpc>
              <a:spcBef>
                <a:spcPct val="0"/>
              </a:spcBef>
              <a:spcAft>
                <a:spcPct val="0"/>
              </a:spcAft>
              <a:buClrTx/>
              <a:buSzTx/>
              <a:buNone/>
              <a:tabLst/>
            </a:pPr>
            <a:endParaRPr lang="en-US" sz="1800" dirty="0">
              <a:latin typeface="Times" panose="02020603050405020304" pitchFamily="18" charset="0"/>
              <a:cs typeface="Times" panose="02020603050405020304" pitchFamily="18" charset="0"/>
            </a:endParaRPr>
          </a:p>
          <a:p>
            <a:pPr marL="342900" indent="-342900" eaLnBrk="0" fontAlgn="base" hangingPunct="0">
              <a:lnSpc>
                <a:spcPct val="100000"/>
              </a:lnSpc>
              <a:spcBef>
                <a:spcPct val="0"/>
              </a:spcBef>
              <a:spcAft>
                <a:spcPct val="0"/>
              </a:spcAft>
              <a:buClrTx/>
              <a:buSzTx/>
              <a:buFont typeface="+mj-lt"/>
              <a:buAutoNum type="alphaLcParenR"/>
            </a:pPr>
            <a:r>
              <a:rPr lang="en-US" sz="1800" b="1" dirty="0">
                <a:latin typeface="Times" panose="02020603050405020304" pitchFamily="18" charset="0"/>
                <a:cs typeface="Times" panose="02020603050405020304" pitchFamily="18" charset="0"/>
              </a:rPr>
              <a:t>Manual Acid (</a:t>
            </a:r>
            <a:r>
              <a:rPr lang="en-US" sz="1800" b="1" dirty="0">
                <a:effectLst/>
                <a:latin typeface="Times" panose="02020603050405020304" pitchFamily="18" charset="0"/>
                <a:ea typeface="Calibri" panose="020F0502020204030204" pitchFamily="34" charset="0"/>
                <a:cs typeface="Times New Roman" panose="02020603050405020304" pitchFamily="18" charset="0"/>
              </a:rPr>
              <a:t>H</a:t>
            </a:r>
            <a:r>
              <a:rPr lang="en-US" sz="1800" b="1" baseline="-25000" dirty="0">
                <a:effectLst/>
                <a:latin typeface="Times" panose="02020603050405020304" pitchFamily="18" charset="0"/>
                <a:ea typeface="Calibri" panose="020F0502020204030204" pitchFamily="34" charset="0"/>
                <a:cs typeface="Times New Roman" panose="02020603050405020304" pitchFamily="18" charset="0"/>
              </a:rPr>
              <a:t>2</a:t>
            </a:r>
            <a:r>
              <a:rPr lang="en-US" sz="1800" b="1" dirty="0">
                <a:effectLst/>
                <a:latin typeface="Times" panose="02020603050405020304" pitchFamily="18" charset="0"/>
                <a:ea typeface="Calibri" panose="020F0502020204030204" pitchFamily="34" charset="0"/>
                <a:cs typeface="Times New Roman" panose="02020603050405020304" pitchFamily="18" charset="0"/>
              </a:rPr>
              <a:t>SO</a:t>
            </a:r>
            <a:r>
              <a:rPr lang="en-US" sz="1800" b="1" baseline="-25000" dirty="0">
                <a:effectLst/>
                <a:latin typeface="Times" panose="02020603050405020304" pitchFamily="18" charset="0"/>
                <a:ea typeface="Calibri" panose="020F0502020204030204" pitchFamily="34" charset="0"/>
                <a:cs typeface="Times New Roman" panose="02020603050405020304" pitchFamily="18" charset="0"/>
              </a:rPr>
              <a:t>4</a:t>
            </a:r>
            <a:r>
              <a:rPr lang="en-US" sz="1800" b="1" dirty="0">
                <a:latin typeface="Times" panose="02020603050405020304" pitchFamily="18" charset="0"/>
                <a:cs typeface="Times" panose="02020603050405020304" pitchFamily="18" charset="0"/>
              </a:rPr>
              <a:t>) Delinting</a:t>
            </a:r>
            <a:r>
              <a:rPr lang="en-US" sz="1800" dirty="0">
                <a:latin typeface="Times" panose="02020603050405020304" pitchFamily="18" charset="0"/>
                <a:cs typeface="Times" panose="02020603050405020304" pitchFamily="18" charset="0"/>
              </a:rPr>
              <a:t> — Often conducted by farmers in the field.</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lang="en-US" sz="1800" b="1" dirty="0">
                <a:latin typeface="Times" panose="02020603050405020304" pitchFamily="18" charset="0"/>
                <a:cs typeface="Times" panose="02020603050405020304" pitchFamily="18" charset="0"/>
              </a:rPr>
              <a:t>Gas (HCL) </a:t>
            </a:r>
            <a:r>
              <a:rPr lang="en-US" sz="1800" b="1" dirty="0" err="1">
                <a:latin typeface="Times" panose="02020603050405020304" pitchFamily="18" charset="0"/>
                <a:cs typeface="Times" panose="02020603050405020304" pitchFamily="18" charset="0"/>
              </a:rPr>
              <a:t>Delinting</a:t>
            </a:r>
            <a:r>
              <a:rPr lang="en-US" sz="1800" b="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 Industrial method</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lang="en-US" sz="1800" b="1" dirty="0">
                <a:latin typeface="Times" panose="02020603050405020304" pitchFamily="18" charset="0"/>
                <a:cs typeface="Times" panose="02020603050405020304" pitchFamily="18" charset="0"/>
              </a:rPr>
              <a:t>Machinery Dilute Acid (</a:t>
            </a:r>
            <a:r>
              <a:rPr lang="en-US" sz="1800" b="1" dirty="0">
                <a:effectLst/>
                <a:latin typeface="Times" panose="02020603050405020304" pitchFamily="18" charset="0"/>
                <a:ea typeface="Calibri" panose="020F0502020204030204" pitchFamily="34" charset="0"/>
                <a:cs typeface="Times New Roman" panose="02020603050405020304" pitchFamily="18" charset="0"/>
              </a:rPr>
              <a:t>H</a:t>
            </a:r>
            <a:r>
              <a:rPr lang="en-US" sz="1800" b="1" baseline="-25000" dirty="0">
                <a:effectLst/>
                <a:latin typeface="Times" panose="02020603050405020304" pitchFamily="18" charset="0"/>
                <a:ea typeface="Calibri" panose="020F0502020204030204" pitchFamily="34" charset="0"/>
                <a:cs typeface="Times New Roman" panose="02020603050405020304" pitchFamily="18" charset="0"/>
              </a:rPr>
              <a:t>2</a:t>
            </a:r>
            <a:r>
              <a:rPr lang="en-US" sz="1800" b="1" dirty="0">
                <a:effectLst/>
                <a:latin typeface="Times" panose="02020603050405020304" pitchFamily="18" charset="0"/>
                <a:ea typeface="Calibri" panose="020F0502020204030204" pitchFamily="34" charset="0"/>
                <a:cs typeface="Times New Roman" panose="02020603050405020304" pitchFamily="18" charset="0"/>
              </a:rPr>
              <a:t>SO</a:t>
            </a:r>
            <a:r>
              <a:rPr lang="en-US" sz="1800" b="1" baseline="-25000" dirty="0">
                <a:effectLst/>
                <a:latin typeface="Times" panose="02020603050405020304" pitchFamily="18" charset="0"/>
                <a:ea typeface="Calibri" panose="020F0502020204030204" pitchFamily="34" charset="0"/>
                <a:cs typeface="Times New Roman" panose="02020603050405020304" pitchFamily="18" charset="0"/>
              </a:rPr>
              <a:t>4</a:t>
            </a:r>
            <a:r>
              <a:rPr lang="en-US" sz="1800" b="1" dirty="0">
                <a:latin typeface="Times" panose="02020603050405020304" pitchFamily="18" charset="0"/>
                <a:cs typeface="Times" panose="02020603050405020304" pitchFamily="18" charset="0"/>
              </a:rPr>
              <a:t>) Delinting </a:t>
            </a:r>
            <a:r>
              <a:rPr lang="en-US" sz="1800" dirty="0">
                <a:latin typeface="Times" panose="02020603050405020304" pitchFamily="18" charset="0"/>
                <a:cs typeface="Times" panose="02020603050405020304" pitchFamily="18" charset="0"/>
              </a:rPr>
              <a:t>— Industrial method</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208707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a:xfrm>
            <a:off x="1130270" y="953324"/>
            <a:ext cx="9931460" cy="1049235"/>
          </a:xfrm>
        </p:spPr>
        <p:txBody>
          <a:bodyPr>
            <a:normAutofit/>
          </a:bodyPr>
          <a:lstStyle/>
          <a:p>
            <a:r>
              <a:rPr lang="en-US" sz="2400" b="1" dirty="0">
                <a:latin typeface="Times" panose="02020603050405020304" pitchFamily="18" charset="0"/>
                <a:cs typeface="Times" panose="02020603050405020304" pitchFamily="18" charset="0"/>
              </a:rPr>
              <a:t>Indian Standards on Seed Cotton Delinting Equipment (</a:t>
            </a:r>
            <a:r>
              <a:rPr lang="en-US" sz="2400" b="1" dirty="0">
                <a:latin typeface="Times" panose="02020603050405020304" pitchFamily="18" charset="0"/>
                <a:cs typeface="Times" panose="02020603050405020304" pitchFamily="18" charset="0"/>
                <a:hlinkClick r:id="rId2"/>
              </a:rPr>
              <a:t>click</a:t>
            </a:r>
            <a:r>
              <a:rPr lang="en-US" sz="2400" b="1" dirty="0">
                <a:latin typeface="Times" panose="02020603050405020304" pitchFamily="18" charset="0"/>
                <a:cs typeface="Times" panose="02020603050405020304" pitchFamily="18" charset="0"/>
              </a:rPr>
              <a:t> to view)</a:t>
            </a:r>
          </a:p>
        </p:txBody>
      </p:sp>
      <p:graphicFrame>
        <p:nvGraphicFramePr>
          <p:cNvPr id="5" name="Content Placeholder 4">
            <a:extLst>
              <a:ext uri="{FF2B5EF4-FFF2-40B4-BE49-F238E27FC236}">
                <a16:creationId xmlns:a16="http://schemas.microsoft.com/office/drawing/2014/main" id="{A4F75700-6C07-80A0-91C4-4F5E2DEA0A0B}"/>
              </a:ext>
            </a:extLst>
          </p:cNvPr>
          <p:cNvGraphicFramePr>
            <a:graphicFrameLocks noGrp="1"/>
          </p:cNvGraphicFramePr>
          <p:nvPr>
            <p:ph idx="1"/>
            <p:extLst>
              <p:ext uri="{D42A27DB-BD31-4B8C-83A1-F6EECF244321}">
                <p14:modId xmlns:p14="http://schemas.microsoft.com/office/powerpoint/2010/main" val="1490758188"/>
              </p:ext>
            </p:extLst>
          </p:nvPr>
        </p:nvGraphicFramePr>
        <p:xfrm>
          <a:off x="1130270" y="1674159"/>
          <a:ext cx="10268051" cy="4206240"/>
        </p:xfrm>
        <a:graphic>
          <a:graphicData uri="http://schemas.openxmlformats.org/drawingml/2006/table">
            <a:tbl>
              <a:tblPr firstRow="1" bandRow="1">
                <a:tableStyleId>{5C22544A-7EE6-4342-B048-85BDC9FD1C3A}</a:tableStyleId>
              </a:tblPr>
              <a:tblGrid>
                <a:gridCol w="1236412">
                  <a:extLst>
                    <a:ext uri="{9D8B030D-6E8A-4147-A177-3AD203B41FA5}">
                      <a16:colId xmlns:a16="http://schemas.microsoft.com/office/drawing/2014/main" val="3384160655"/>
                    </a:ext>
                  </a:extLst>
                </a:gridCol>
                <a:gridCol w="1909483">
                  <a:extLst>
                    <a:ext uri="{9D8B030D-6E8A-4147-A177-3AD203B41FA5}">
                      <a16:colId xmlns:a16="http://schemas.microsoft.com/office/drawing/2014/main" val="2238040583"/>
                    </a:ext>
                  </a:extLst>
                </a:gridCol>
                <a:gridCol w="7122156">
                  <a:extLst>
                    <a:ext uri="{9D8B030D-6E8A-4147-A177-3AD203B41FA5}">
                      <a16:colId xmlns:a16="http://schemas.microsoft.com/office/drawing/2014/main" val="3256380923"/>
                    </a:ext>
                  </a:extLst>
                </a:gridCol>
              </a:tblGrid>
              <a:tr h="370840">
                <a:tc>
                  <a:txBody>
                    <a:bodyPr/>
                    <a:lstStyle/>
                    <a:p>
                      <a:pPr algn="ctr"/>
                      <a:r>
                        <a:rPr lang="en-US" sz="2000" baseline="0" dirty="0">
                          <a:latin typeface="Times New Roman" panose="02020603050405020304" pitchFamily="18" charset="0"/>
                        </a:rPr>
                        <a:t>Sl. No.</a:t>
                      </a:r>
                    </a:p>
                  </a:txBody>
                  <a:tcPr/>
                </a:tc>
                <a:tc>
                  <a:txBody>
                    <a:bodyPr/>
                    <a:lstStyle/>
                    <a:p>
                      <a:r>
                        <a:rPr lang="en-US" sz="2000" baseline="0" dirty="0">
                          <a:latin typeface="Times New Roman" panose="02020603050405020304" pitchFamily="18" charset="0"/>
                        </a:rPr>
                        <a:t>IS</a:t>
                      </a:r>
                    </a:p>
                  </a:txBody>
                  <a:tcPr/>
                </a:tc>
                <a:tc>
                  <a:txBody>
                    <a:bodyPr/>
                    <a:lstStyle/>
                    <a:p>
                      <a:r>
                        <a:rPr lang="en-US" sz="2000" baseline="0" dirty="0">
                          <a:latin typeface="Times New Roman" panose="02020603050405020304" pitchFamily="18" charset="0"/>
                        </a:rPr>
                        <a:t>Tittle</a:t>
                      </a:r>
                    </a:p>
                  </a:txBody>
                  <a:tcPr/>
                </a:tc>
                <a:extLst>
                  <a:ext uri="{0D108BD9-81ED-4DB2-BD59-A6C34878D82A}">
                    <a16:rowId xmlns:a16="http://schemas.microsoft.com/office/drawing/2014/main" val="3210723065"/>
                  </a:ext>
                </a:extLst>
              </a:tr>
              <a:tr h="370840">
                <a:tc>
                  <a:txBody>
                    <a:bodyPr/>
                    <a:lstStyle/>
                    <a:p>
                      <a:pPr algn="ctr"/>
                      <a:r>
                        <a:rPr lang="en-US" sz="2000" baseline="0" dirty="0">
                          <a:latin typeface="Times New Roman" panose="02020603050405020304" pitchFamily="18" charset="0"/>
                        </a:rPr>
                        <a:t>1.</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15858: 2013</a:t>
                      </a:r>
                      <a:endParaRPr lang="en-US" sz="2000" baseline="0" dirty="0">
                        <a:latin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Cotton Seed Delinting Machinery — Delinting Machine With Electrical Heating And Hydraulic System — Specification</a:t>
                      </a:r>
                      <a:endParaRPr lang="en-US" sz="2000" baseline="0" dirty="0">
                        <a:latin typeface="Times New Roman" panose="02020603050405020304" pitchFamily="18" charset="0"/>
                      </a:endParaRPr>
                    </a:p>
                  </a:txBody>
                  <a:tcPr/>
                </a:tc>
                <a:extLst>
                  <a:ext uri="{0D108BD9-81ED-4DB2-BD59-A6C34878D82A}">
                    <a16:rowId xmlns:a16="http://schemas.microsoft.com/office/drawing/2014/main" val="1594138382"/>
                  </a:ext>
                </a:extLst>
              </a:tr>
              <a:tr h="370840">
                <a:tc>
                  <a:txBody>
                    <a:bodyPr/>
                    <a:lstStyle/>
                    <a:p>
                      <a:pPr algn="ctr"/>
                      <a:r>
                        <a:rPr lang="en-US" sz="2000" baseline="0" dirty="0">
                          <a:latin typeface="Times New Roman" panose="02020603050405020304" pitchFamily="18" charset="0"/>
                        </a:rPr>
                        <a:t>2.</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15859: 2013</a:t>
                      </a:r>
                      <a:endParaRPr lang="en-US" sz="2000" baseline="0" dirty="0">
                        <a:latin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Cotton Seed Delinting Machinery — Buffing Machine With Air Jet And Nylon Brush — Specification</a:t>
                      </a:r>
                      <a:endParaRPr lang="en-US" sz="2000" baseline="0" dirty="0">
                        <a:latin typeface="Times New Roman" panose="02020603050405020304" pitchFamily="18" charset="0"/>
                      </a:endParaRPr>
                    </a:p>
                  </a:txBody>
                  <a:tcPr/>
                </a:tc>
                <a:extLst>
                  <a:ext uri="{0D108BD9-81ED-4DB2-BD59-A6C34878D82A}">
                    <a16:rowId xmlns:a16="http://schemas.microsoft.com/office/drawing/2014/main" val="2364088935"/>
                  </a:ext>
                </a:extLst>
              </a:tr>
              <a:tr h="370840">
                <a:tc>
                  <a:txBody>
                    <a:bodyPr/>
                    <a:lstStyle/>
                    <a:p>
                      <a:pPr algn="ctr"/>
                      <a:r>
                        <a:rPr lang="en-US" sz="2000" baseline="0" dirty="0">
                          <a:latin typeface="Times New Roman" panose="02020603050405020304" pitchFamily="18" charset="0"/>
                        </a:rPr>
                        <a:t>3.</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15860: 2013</a:t>
                      </a:r>
                      <a:endParaRPr lang="en-US" sz="2000" baseline="0" dirty="0">
                        <a:latin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Cotton Seed Delinting Machinery — Ammonia Cotton Seed Neutralizer Machine With Ammonia Vaporizer — Specification</a:t>
                      </a:r>
                      <a:endParaRPr lang="en-US" sz="2000" baseline="0" dirty="0">
                        <a:latin typeface="Times New Roman" panose="02020603050405020304" pitchFamily="18" charset="0"/>
                      </a:endParaRPr>
                    </a:p>
                  </a:txBody>
                  <a:tcPr/>
                </a:tc>
                <a:extLst>
                  <a:ext uri="{0D108BD9-81ED-4DB2-BD59-A6C34878D82A}">
                    <a16:rowId xmlns:a16="http://schemas.microsoft.com/office/drawing/2014/main" val="816933271"/>
                  </a:ext>
                </a:extLst>
              </a:tr>
              <a:tr h="370840">
                <a:tc>
                  <a:txBody>
                    <a:bodyPr/>
                    <a:lstStyle/>
                    <a:p>
                      <a:pPr algn="ctr"/>
                      <a:r>
                        <a:rPr lang="en-US" sz="2000" baseline="0" dirty="0">
                          <a:latin typeface="Times New Roman" panose="02020603050405020304" pitchFamily="18" charset="0"/>
                        </a:rPr>
                        <a:t>4.</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15861: 2013</a:t>
                      </a:r>
                      <a:endParaRPr lang="en-US" sz="2000" baseline="0" dirty="0">
                        <a:latin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Cotton Seed Delinting Machinery — Pollution Control System With</a:t>
                      </a:r>
                    </a:p>
                    <a:p>
                      <a:r>
                        <a:rPr lang="en-US" sz="2000" b="0" i="0" u="none" strike="noStrike" kern="1200" baseline="0" dirty="0">
                          <a:solidFill>
                            <a:schemeClr val="dk1"/>
                          </a:solidFill>
                          <a:latin typeface="Times New Roman" panose="02020603050405020304" pitchFamily="18" charset="0"/>
                          <a:ea typeface="+mn-ea"/>
                          <a:cs typeface="+mn-cs"/>
                        </a:rPr>
                        <a:t>Scrubber, Cyclone, Chimney, Hoods And Ducting — Specification</a:t>
                      </a:r>
                      <a:endParaRPr lang="en-US" sz="2000" baseline="0" dirty="0">
                        <a:latin typeface="Times New Roman" panose="02020603050405020304" pitchFamily="18" charset="0"/>
                      </a:endParaRPr>
                    </a:p>
                  </a:txBody>
                  <a:tcPr/>
                </a:tc>
                <a:extLst>
                  <a:ext uri="{0D108BD9-81ED-4DB2-BD59-A6C34878D82A}">
                    <a16:rowId xmlns:a16="http://schemas.microsoft.com/office/drawing/2014/main" val="1613342644"/>
                  </a:ext>
                </a:extLst>
              </a:tr>
              <a:tr h="370840">
                <a:tc>
                  <a:txBody>
                    <a:bodyPr/>
                    <a:lstStyle/>
                    <a:p>
                      <a:pPr algn="ctr"/>
                      <a:r>
                        <a:rPr lang="en-US" sz="2000" baseline="0" dirty="0">
                          <a:latin typeface="Times New Roman" panose="02020603050405020304" pitchFamily="18" charset="0"/>
                        </a:rPr>
                        <a:t>5.</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IS 15862: 2013</a:t>
                      </a:r>
                      <a:endParaRPr lang="en-US" sz="2000" baseline="0" dirty="0">
                        <a:latin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mn-cs"/>
                        </a:rPr>
                        <a:t>Cotton Seed Delinting Machinery — HC</a:t>
                      </a:r>
                      <a:r>
                        <a:rPr lang="en-US" sz="2000" b="0" i="0" u="none" strike="noStrike" kern="1200" baseline="0" dirty="0">
                          <a:solidFill>
                            <a:schemeClr val="tx1"/>
                          </a:solidFill>
                          <a:latin typeface="Times New Roman" panose="02020603050405020304" pitchFamily="18" charset="0"/>
                          <a:ea typeface="+mn-ea"/>
                          <a:cs typeface="+mn-cs"/>
                        </a:rPr>
                        <a:t>L</a:t>
                      </a:r>
                      <a:r>
                        <a:rPr lang="en-US" sz="2000" b="0" i="0" u="none" strike="noStrike" kern="1200" baseline="0" dirty="0">
                          <a:solidFill>
                            <a:schemeClr val="dk1"/>
                          </a:solidFill>
                          <a:latin typeface="Times New Roman" panose="02020603050405020304" pitchFamily="18" charset="0"/>
                          <a:ea typeface="+mn-ea"/>
                          <a:cs typeface="+mn-cs"/>
                        </a:rPr>
                        <a:t> Gas Generation Unit —</a:t>
                      </a:r>
                    </a:p>
                    <a:p>
                      <a:r>
                        <a:rPr lang="en-US" sz="2000" b="0" i="0" u="none" strike="noStrike" kern="1200" baseline="0" dirty="0">
                          <a:solidFill>
                            <a:schemeClr val="dk1"/>
                          </a:solidFill>
                          <a:latin typeface="Times New Roman" panose="02020603050405020304" pitchFamily="18" charset="0"/>
                          <a:ea typeface="+mn-ea"/>
                          <a:cs typeface="+mn-cs"/>
                        </a:rPr>
                        <a:t>Specification</a:t>
                      </a:r>
                      <a:endParaRPr lang="en-US" sz="2000" baseline="0" dirty="0">
                        <a:latin typeface="Times New Roman" panose="02020603050405020304" pitchFamily="18" charset="0"/>
                      </a:endParaRPr>
                    </a:p>
                  </a:txBody>
                  <a:tcPr/>
                </a:tc>
                <a:extLst>
                  <a:ext uri="{0D108BD9-81ED-4DB2-BD59-A6C34878D82A}">
                    <a16:rowId xmlns:a16="http://schemas.microsoft.com/office/drawing/2014/main" val="1651196109"/>
                  </a:ext>
                </a:extLst>
              </a:tr>
            </a:tbl>
          </a:graphicData>
        </a:graphic>
      </p:graphicFrame>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254310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lstStyle/>
          <a:p>
            <a:r>
              <a:rPr lang="en-US" b="1" dirty="0">
                <a:latin typeface="Times" panose="02020603050405020304" pitchFamily="18" charset="0"/>
                <a:cs typeface="Times" panose="02020603050405020304" pitchFamily="18" charset="0"/>
              </a:rPr>
              <a:t>Chaff Cutting</a:t>
            </a:r>
          </a:p>
        </p:txBody>
      </p:sp>
      <p:sp>
        <p:nvSpPr>
          <p:cNvPr id="3" name="Content Placeholder 2">
            <a:extLst>
              <a:ext uri="{FF2B5EF4-FFF2-40B4-BE49-F238E27FC236}">
                <a16:creationId xmlns:a16="http://schemas.microsoft.com/office/drawing/2014/main" id="{60A499DC-6BBC-622D-4410-F42D38663004}"/>
              </a:ext>
            </a:extLst>
          </p:cNvPr>
          <p:cNvSpPr>
            <a:spLocks noGrp="1"/>
          </p:cNvSpPr>
          <p:nvPr>
            <p:ph idx="1"/>
          </p:nvPr>
        </p:nvSpPr>
        <p:spPr>
          <a:xfrm>
            <a:off x="1130269" y="1717049"/>
            <a:ext cx="9603275" cy="4507223"/>
          </a:xfrm>
        </p:spPr>
        <p:txBody>
          <a:bodyPr>
            <a:noAutofit/>
          </a:bodyPr>
          <a:lstStyle/>
          <a:p>
            <a:pPr algn="just">
              <a:buFont typeface="Wingdings" panose="05000000000000000000" pitchFamily="2" charset="2"/>
              <a:buChar char="ü"/>
            </a:pPr>
            <a:r>
              <a:rPr lang="en-US" sz="1800" b="1" dirty="0">
                <a:latin typeface="Times" panose="02020603050405020304" pitchFamily="18" charset="0"/>
                <a:cs typeface="Times" panose="02020603050405020304" pitchFamily="18" charset="0"/>
              </a:rPr>
              <a:t>Purpose of Chaff Cutting</a:t>
            </a:r>
            <a:r>
              <a:rPr lang="en-US" sz="1800" dirty="0">
                <a:latin typeface="Times" panose="02020603050405020304" pitchFamily="18" charset="0"/>
                <a:cs typeface="Times" panose="02020603050405020304" pitchFamily="18" charset="0"/>
              </a:rPr>
              <a:t>: Chaff cutting is essential for reducing the size of fodder crops to make them consumable for animals, as fodder grown at farms cannot be directly consumed.</a:t>
            </a:r>
          </a:p>
          <a:p>
            <a:pPr algn="just">
              <a:buFont typeface="Wingdings" panose="05000000000000000000" pitchFamily="2" charset="2"/>
              <a:buChar char="ü"/>
            </a:pPr>
            <a:r>
              <a:rPr lang="en-US" sz="1800" b="1" dirty="0">
                <a:latin typeface="Times" panose="02020603050405020304" pitchFamily="18" charset="0"/>
                <a:cs typeface="Times" panose="02020603050405020304" pitchFamily="18" charset="0"/>
              </a:rPr>
              <a:t>Role in Animal Husbandry</a:t>
            </a:r>
            <a:r>
              <a:rPr lang="en-US" sz="1800" dirty="0">
                <a:latin typeface="Times" panose="02020603050405020304" pitchFamily="18" charset="0"/>
                <a:cs typeface="Times" panose="02020603050405020304" pitchFamily="18" charset="0"/>
              </a:rPr>
              <a:t>: Proper feed availability is crucial for the rapid growth of the animal husbandry sector, which is significant in countries like India that lead in milk production globally.</a:t>
            </a:r>
          </a:p>
          <a:p>
            <a:pPr algn="just">
              <a:buFont typeface="Wingdings" panose="05000000000000000000" pitchFamily="2" charset="2"/>
              <a:buChar char="ü"/>
            </a:pPr>
            <a:r>
              <a:rPr lang="en-US" sz="1800" b="1" dirty="0">
                <a:latin typeface="Times" panose="02020603050405020304" pitchFamily="18" charset="0"/>
                <a:cs typeface="Times" panose="02020603050405020304" pitchFamily="18" charset="0"/>
              </a:rPr>
              <a:t>Mechanism of Chaff Cutters</a:t>
            </a:r>
            <a:r>
              <a:rPr lang="en-US" sz="1800" dirty="0">
                <a:latin typeface="Times" panose="02020603050405020304" pitchFamily="18" charset="0"/>
                <a:cs typeface="Times" panose="02020603050405020304" pitchFamily="18" charset="0"/>
              </a:rPr>
              <a:t>: Chaff cutters achieve size reduction of fodder crops through a cutting mechanism, which can be either manually or power operated.</a:t>
            </a:r>
          </a:p>
          <a:p>
            <a:pPr algn="just">
              <a:buFont typeface="Wingdings" panose="05000000000000000000" pitchFamily="2" charset="2"/>
              <a:buChar char="ü"/>
            </a:pPr>
            <a:r>
              <a:rPr lang="en-US" sz="1800" b="1" dirty="0">
                <a:latin typeface="Times" panose="02020603050405020304" pitchFamily="18" charset="0"/>
                <a:cs typeface="Times" panose="02020603050405020304" pitchFamily="18" charset="0"/>
              </a:rPr>
              <a:t>Impact on Feed Efficiency</a:t>
            </a:r>
            <a:r>
              <a:rPr lang="en-US" sz="1800" dirty="0">
                <a:latin typeface="Times" panose="02020603050405020304" pitchFamily="18" charset="0"/>
                <a:cs typeface="Times" panose="02020603050405020304" pitchFamily="18" charset="0"/>
              </a:rPr>
              <a:t>: By cutting fodder into smaller pieces, chaff cutters improve the efficiency of feed consumption, contributing to better nutrition and productivity of livestock.</a:t>
            </a:r>
          </a:p>
          <a:p>
            <a:pPr algn="just">
              <a:buFont typeface="Wingdings" panose="05000000000000000000" pitchFamily="2" charset="2"/>
              <a:buChar char="ü"/>
            </a:pPr>
            <a:r>
              <a:rPr lang="en-US" sz="1800" b="1" dirty="0">
                <a:latin typeface="Times" panose="02020603050405020304" pitchFamily="18" charset="0"/>
                <a:cs typeface="Times" panose="02020603050405020304" pitchFamily="18" charset="0"/>
              </a:rPr>
              <a:t>Importance of Standards</a:t>
            </a:r>
            <a:r>
              <a:rPr lang="en-US" sz="1800" dirty="0">
                <a:latin typeface="Times" panose="02020603050405020304" pitchFamily="18" charset="0"/>
                <a:cs typeface="Times" panose="02020603050405020304" pitchFamily="18" charset="0"/>
              </a:rPr>
              <a:t>: Adherence to Indian standards on chaff cutters is important to ensure the equipment's effectiveness, safety, and reliability in the feed preparation process.</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1513837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normAutofit/>
          </a:bodyPr>
          <a:lstStyle/>
          <a:p>
            <a:r>
              <a:rPr lang="en-US" sz="2400" b="1" dirty="0">
                <a:latin typeface="Times" panose="02020603050405020304" pitchFamily="18" charset="0"/>
                <a:cs typeface="Times" panose="02020603050405020304" pitchFamily="18" charset="0"/>
              </a:rPr>
              <a:t>Seed Processing</a:t>
            </a:r>
          </a:p>
        </p:txBody>
      </p:sp>
      <p:sp>
        <p:nvSpPr>
          <p:cNvPr id="3" name="Content Placeholder 2">
            <a:extLst>
              <a:ext uri="{FF2B5EF4-FFF2-40B4-BE49-F238E27FC236}">
                <a16:creationId xmlns:a16="http://schemas.microsoft.com/office/drawing/2014/main" id="{60A499DC-6BBC-622D-4410-F42D38663004}"/>
              </a:ext>
            </a:extLst>
          </p:cNvPr>
          <p:cNvSpPr>
            <a:spLocks noGrp="1"/>
          </p:cNvSpPr>
          <p:nvPr>
            <p:ph idx="1"/>
          </p:nvPr>
        </p:nvSpPr>
        <p:spPr>
          <a:xfrm>
            <a:off x="1130269" y="1397453"/>
            <a:ext cx="9603275" cy="4507223"/>
          </a:xfrm>
        </p:spPr>
        <p:txBody>
          <a:bodyPr>
            <a:noAutofit/>
          </a:bodyPr>
          <a:lstStyle/>
          <a:p>
            <a:pPr marL="0" indent="0" algn="just">
              <a:buNone/>
            </a:pPr>
            <a:r>
              <a:rPr lang="en-US" sz="1800" dirty="0">
                <a:latin typeface="Times" panose="02020603050405020304" pitchFamily="18" charset="0"/>
                <a:cs typeface="Times" panose="02020603050405020304" pitchFamily="18" charset="0"/>
              </a:rPr>
              <a:t>Seed processing is a crucial step in the production of high-quality seeds for agriculture. It encompasses a series of operations designed to ensure that seeds are clean, viable, and capable of healthy germination. The main stages of seed processing include cleaning, drying, grading, treating, and packaging. Here is a brief overview of what each stage covers:</a:t>
            </a:r>
          </a:p>
          <a:p>
            <a:pPr algn="just">
              <a:buFont typeface="Wingdings" panose="05000000000000000000" pitchFamily="2" charset="2"/>
              <a:buChar char="ü"/>
            </a:pPr>
            <a:r>
              <a:rPr lang="en-US" sz="1800" dirty="0">
                <a:latin typeface="Times" panose="02020603050405020304" pitchFamily="18" charset="0"/>
                <a:cs typeface="Times" panose="02020603050405020304" pitchFamily="18" charset="0"/>
              </a:rPr>
              <a:t>Cleaning</a:t>
            </a:r>
          </a:p>
          <a:p>
            <a:pPr algn="just">
              <a:buFont typeface="Wingdings" panose="05000000000000000000" pitchFamily="2" charset="2"/>
              <a:buChar char="ü"/>
            </a:pPr>
            <a:r>
              <a:rPr lang="en-US" sz="1800" dirty="0">
                <a:latin typeface="Times" panose="02020603050405020304" pitchFamily="18" charset="0"/>
                <a:cs typeface="Times" panose="02020603050405020304" pitchFamily="18" charset="0"/>
              </a:rPr>
              <a:t>Drying</a:t>
            </a:r>
          </a:p>
          <a:p>
            <a:pPr algn="just">
              <a:buFont typeface="Wingdings" panose="05000000000000000000" pitchFamily="2" charset="2"/>
              <a:buChar char="ü"/>
            </a:pPr>
            <a:r>
              <a:rPr lang="en-US" sz="1800" dirty="0">
                <a:latin typeface="Times" panose="02020603050405020304" pitchFamily="18" charset="0"/>
                <a:cs typeface="Times" panose="02020603050405020304" pitchFamily="18" charset="0"/>
              </a:rPr>
              <a:t>Grading</a:t>
            </a:r>
          </a:p>
          <a:p>
            <a:pPr algn="just">
              <a:buFont typeface="Wingdings" panose="05000000000000000000" pitchFamily="2" charset="2"/>
              <a:buChar char="ü"/>
            </a:pPr>
            <a:r>
              <a:rPr lang="en-US" sz="1800" dirty="0">
                <a:latin typeface="Times" panose="02020603050405020304" pitchFamily="18" charset="0"/>
                <a:cs typeface="Times" panose="02020603050405020304" pitchFamily="18" charset="0"/>
              </a:rPr>
              <a:t>Treating</a:t>
            </a:r>
          </a:p>
          <a:p>
            <a:pPr algn="just">
              <a:buFont typeface="Wingdings" panose="05000000000000000000" pitchFamily="2" charset="2"/>
              <a:buChar char="ü"/>
            </a:pPr>
            <a:r>
              <a:rPr lang="en-US" sz="1800" dirty="0">
                <a:latin typeface="Times" panose="02020603050405020304" pitchFamily="18" charset="0"/>
                <a:cs typeface="Times" panose="02020603050405020304" pitchFamily="18" charset="0"/>
              </a:rPr>
              <a:t>Packaging</a:t>
            </a:r>
          </a:p>
          <a:p>
            <a:pPr marL="0" indent="0" algn="just">
              <a:buNone/>
            </a:pPr>
            <a:r>
              <a:rPr lang="en-US" sz="1800" dirty="0">
                <a:latin typeface="Times" panose="02020603050405020304" pitchFamily="18" charset="0"/>
                <a:cs typeface="Times" panose="02020603050405020304" pitchFamily="18" charset="0"/>
              </a:rPr>
              <a:t>Overall, seed processing aims to produce high-quality seeds that meet specific purity, germination, and health standards, ensuring successful crop production and productivity.</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362721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graphicFrame>
        <p:nvGraphicFramePr>
          <p:cNvPr id="9" name="Content Placeholder 4">
            <a:extLst>
              <a:ext uri="{FF2B5EF4-FFF2-40B4-BE49-F238E27FC236}">
                <a16:creationId xmlns:a16="http://schemas.microsoft.com/office/drawing/2014/main" id="{285978E4-73BF-86F8-747C-72616461D1FC}"/>
              </a:ext>
            </a:extLst>
          </p:cNvPr>
          <p:cNvGraphicFramePr>
            <a:graphicFrameLocks/>
          </p:cNvGraphicFramePr>
          <p:nvPr>
            <p:extLst>
              <p:ext uri="{D42A27DB-BD31-4B8C-83A1-F6EECF244321}">
                <p14:modId xmlns:p14="http://schemas.microsoft.com/office/powerpoint/2010/main" val="531468826"/>
              </p:ext>
            </p:extLst>
          </p:nvPr>
        </p:nvGraphicFramePr>
        <p:xfrm>
          <a:off x="729365" y="1226934"/>
          <a:ext cx="11184729" cy="4751961"/>
        </p:xfrm>
        <a:graphic>
          <a:graphicData uri="http://schemas.openxmlformats.org/drawingml/2006/table">
            <a:tbl>
              <a:tblPr firstRow="1" bandRow="1">
                <a:tableStyleId>{5C22544A-7EE6-4342-B048-85BDC9FD1C3A}</a:tableStyleId>
              </a:tblPr>
              <a:tblGrid>
                <a:gridCol w="754792">
                  <a:extLst>
                    <a:ext uri="{9D8B030D-6E8A-4147-A177-3AD203B41FA5}">
                      <a16:colId xmlns:a16="http://schemas.microsoft.com/office/drawing/2014/main" val="33441478"/>
                    </a:ext>
                  </a:extLst>
                </a:gridCol>
                <a:gridCol w="2576143">
                  <a:extLst>
                    <a:ext uri="{9D8B030D-6E8A-4147-A177-3AD203B41FA5}">
                      <a16:colId xmlns:a16="http://schemas.microsoft.com/office/drawing/2014/main" val="1513213933"/>
                    </a:ext>
                  </a:extLst>
                </a:gridCol>
                <a:gridCol w="7853794">
                  <a:extLst>
                    <a:ext uri="{9D8B030D-6E8A-4147-A177-3AD203B41FA5}">
                      <a16:colId xmlns:a16="http://schemas.microsoft.com/office/drawing/2014/main" val="2317383014"/>
                    </a:ext>
                  </a:extLst>
                </a:gridCol>
              </a:tblGrid>
              <a:tr h="561108">
                <a:tc>
                  <a:txBody>
                    <a:bodyPr/>
                    <a:lstStyle/>
                    <a:p>
                      <a:pPr algn="ctr"/>
                      <a:r>
                        <a:rPr lang="en-US" sz="2000" b="0" i="0" baseline="0" dirty="0">
                          <a:latin typeface="Times New Roman" panose="02020603050405020304" pitchFamily="18" charset="0"/>
                        </a:rPr>
                        <a:t>Sl. </a:t>
                      </a:r>
                    </a:p>
                    <a:p>
                      <a:pPr algn="ctr"/>
                      <a:r>
                        <a:rPr lang="en-US" sz="2000" b="0" i="0" baseline="0" dirty="0">
                          <a:latin typeface="Times New Roman" panose="02020603050405020304" pitchFamily="18" charset="0"/>
                        </a:rPr>
                        <a:t>No.</a:t>
                      </a:r>
                    </a:p>
                  </a:txBody>
                  <a:tcPr/>
                </a:tc>
                <a:tc>
                  <a:txBody>
                    <a:bodyPr/>
                    <a:lstStyle/>
                    <a:p>
                      <a:pPr algn="ctr"/>
                      <a:r>
                        <a:rPr lang="en-US" sz="2000" b="0" i="0" baseline="0" dirty="0">
                          <a:latin typeface="Times New Roman" panose="02020603050405020304" pitchFamily="18" charset="0"/>
                        </a:rPr>
                        <a:t>IS No.</a:t>
                      </a:r>
                    </a:p>
                  </a:txBody>
                  <a:tcPr/>
                </a:tc>
                <a:tc>
                  <a:txBody>
                    <a:bodyPr/>
                    <a:lstStyle/>
                    <a:p>
                      <a:pPr algn="ctr"/>
                      <a:r>
                        <a:rPr lang="en-US" sz="2000" b="0" i="0" baseline="0" dirty="0">
                          <a:latin typeface="Times New Roman" panose="02020603050405020304" pitchFamily="18" charset="0"/>
                        </a:rPr>
                        <a:t>Title</a:t>
                      </a:r>
                    </a:p>
                  </a:txBody>
                  <a:tcPr/>
                </a:tc>
                <a:extLst>
                  <a:ext uri="{0D108BD9-81ED-4DB2-BD59-A6C34878D82A}">
                    <a16:rowId xmlns:a16="http://schemas.microsoft.com/office/drawing/2014/main" val="1233376939"/>
                  </a:ext>
                </a:extLst>
              </a:tr>
              <a:tr h="417284">
                <a:tc>
                  <a:txBody>
                    <a:bodyPr/>
                    <a:lstStyle/>
                    <a:p>
                      <a:pPr algn="ctr"/>
                      <a:r>
                        <a:rPr lang="en-US" sz="2000" b="0" i="0" baseline="0" dirty="0">
                          <a:latin typeface="Times New Roman" panose="02020603050405020304" pitchFamily="18" charset="0"/>
                        </a:rPr>
                        <a:t>1.</a:t>
                      </a:r>
                    </a:p>
                  </a:txBody>
                  <a:tcPr/>
                </a:tc>
                <a:tc>
                  <a:txBody>
                    <a:bodyPr/>
                    <a:lstStyle/>
                    <a:p>
                      <a:r>
                        <a:rPr lang="en-US" sz="2000" b="0" i="0" baseline="0" dirty="0">
                          <a:latin typeface="Times" pitchFamily="2" charset="0"/>
                        </a:rPr>
                        <a:t>IS 11041: 1984</a:t>
                      </a:r>
                    </a:p>
                  </a:txBody>
                  <a:tcPr/>
                </a:tc>
                <a:tc>
                  <a:txBody>
                    <a:bodyPr/>
                    <a:lstStyle/>
                    <a:p>
                      <a:r>
                        <a:rPr lang="en-IN" sz="2000" kern="1200" dirty="0">
                          <a:solidFill>
                            <a:schemeClr val="dk1"/>
                          </a:solidFill>
                          <a:effectLst/>
                          <a:latin typeface="Times" pitchFamily="2" charset="0"/>
                          <a:ea typeface="+mn-ea"/>
                          <a:cs typeface="+mn-cs"/>
                        </a:rPr>
                        <a:t>Specification for Air-Screen Seed Cleaner </a:t>
                      </a:r>
                      <a:endParaRPr lang="en-IN" sz="2000" dirty="0">
                        <a:latin typeface="Times" pitchFamily="2" charset="0"/>
                      </a:endParaRPr>
                    </a:p>
                  </a:txBody>
                  <a:tcPr/>
                </a:tc>
                <a:extLst>
                  <a:ext uri="{0D108BD9-81ED-4DB2-BD59-A6C34878D82A}">
                    <a16:rowId xmlns:a16="http://schemas.microsoft.com/office/drawing/2014/main" val="3273720398"/>
                  </a:ext>
                </a:extLst>
              </a:tr>
              <a:tr h="417284">
                <a:tc>
                  <a:txBody>
                    <a:bodyPr/>
                    <a:lstStyle/>
                    <a:p>
                      <a:pPr algn="ctr"/>
                      <a:r>
                        <a:rPr lang="en-US" sz="2000" b="0" i="0" baseline="0" dirty="0">
                          <a:latin typeface="Times New Roman" panose="02020603050405020304" pitchFamily="18" charset="0"/>
                        </a:rPr>
                        <a:t>2.</a:t>
                      </a:r>
                    </a:p>
                  </a:txBody>
                  <a:tcPr/>
                </a:tc>
                <a:tc>
                  <a:txBody>
                    <a:bodyPr/>
                    <a:lstStyle/>
                    <a:p>
                      <a:r>
                        <a:rPr lang="en-US" sz="2000" b="0" i="0" u="none" strike="noStrike" kern="1200" baseline="0" dirty="0">
                          <a:solidFill>
                            <a:schemeClr val="dk1"/>
                          </a:solidFill>
                          <a:latin typeface="Times" pitchFamily="2" charset="0"/>
                          <a:ea typeface="+mn-ea"/>
                          <a:cs typeface="+mn-cs"/>
                        </a:rPr>
                        <a:t>IS 12576: 1989</a:t>
                      </a:r>
                      <a:endParaRPr lang="en-US" sz="2000" b="0" i="0" baseline="0" dirty="0">
                        <a:latin typeface="Time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Seed Processing Machinery — Indented Cylinder Grader — Test Code </a:t>
                      </a:r>
                      <a:endParaRPr lang="en-IN" sz="2000" dirty="0">
                        <a:latin typeface="Times" pitchFamily="2" charset="0"/>
                      </a:endParaRPr>
                    </a:p>
                  </a:txBody>
                  <a:tcPr/>
                </a:tc>
                <a:extLst>
                  <a:ext uri="{0D108BD9-81ED-4DB2-BD59-A6C34878D82A}">
                    <a16:rowId xmlns:a16="http://schemas.microsoft.com/office/drawing/2014/main" val="3626639383"/>
                  </a:ext>
                </a:extLst>
              </a:tr>
              <a:tr h="552125">
                <a:tc>
                  <a:txBody>
                    <a:bodyPr/>
                    <a:lstStyle/>
                    <a:p>
                      <a:pPr algn="ctr"/>
                      <a:r>
                        <a:rPr lang="en-US" sz="2000" b="0" i="0" baseline="0" dirty="0">
                          <a:latin typeface="Times New Roman" panose="02020603050405020304" pitchFamily="18" charset="0"/>
                        </a:rPr>
                        <a:t>3.</a:t>
                      </a:r>
                    </a:p>
                  </a:txBody>
                  <a:tcPr/>
                </a:tc>
                <a:tc>
                  <a:txBody>
                    <a:bodyPr/>
                    <a:lstStyle/>
                    <a:p>
                      <a:r>
                        <a:rPr lang="en-US" sz="2000" b="0" i="0" u="none" strike="noStrike" kern="1200" baseline="0" dirty="0">
                          <a:solidFill>
                            <a:schemeClr val="dk1"/>
                          </a:solidFill>
                          <a:latin typeface="Times" pitchFamily="2" charset="0"/>
                          <a:ea typeface="+mn-ea"/>
                          <a:cs typeface="+mn-cs"/>
                        </a:rPr>
                        <a:t>IS 14460: 1997</a:t>
                      </a:r>
                      <a:endParaRPr lang="en-US" sz="2000" b="0" i="0" baseline="0" dirty="0">
                        <a:latin typeface="Time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Seed Processing Equipment — Gravity Separator — Specification</a:t>
                      </a:r>
                      <a:endParaRPr lang="en-IN" sz="2000" dirty="0">
                        <a:latin typeface="Times" pitchFamily="2" charset="0"/>
                      </a:endParaRPr>
                    </a:p>
                  </a:txBody>
                  <a:tcPr/>
                </a:tc>
                <a:extLst>
                  <a:ext uri="{0D108BD9-81ED-4DB2-BD59-A6C34878D82A}">
                    <a16:rowId xmlns:a16="http://schemas.microsoft.com/office/drawing/2014/main" val="2407515002"/>
                  </a:ext>
                </a:extLst>
              </a:tr>
              <a:tr h="561108">
                <a:tc>
                  <a:txBody>
                    <a:bodyPr/>
                    <a:lstStyle/>
                    <a:p>
                      <a:pPr algn="ctr"/>
                      <a:r>
                        <a:rPr lang="en-US" sz="2000" b="0" i="0" baseline="0" dirty="0">
                          <a:latin typeface="Times New Roman" panose="02020603050405020304" pitchFamily="18" charset="0"/>
                        </a:rPr>
                        <a:t>4.</a:t>
                      </a:r>
                    </a:p>
                  </a:txBody>
                  <a:tcPr/>
                </a:tc>
                <a:tc>
                  <a:txBody>
                    <a:bodyPr/>
                    <a:lstStyle/>
                    <a:p>
                      <a:r>
                        <a:rPr lang="en-US" sz="2000" b="0" i="0" u="none" strike="noStrike" kern="1200" baseline="0" dirty="0">
                          <a:solidFill>
                            <a:schemeClr val="dk1"/>
                          </a:solidFill>
                          <a:latin typeface="Times" pitchFamily="2" charset="0"/>
                          <a:ea typeface="+mn-ea"/>
                          <a:cs typeface="+mn-cs"/>
                        </a:rPr>
                        <a:t>IS 5718: 2000</a:t>
                      </a:r>
                      <a:endParaRPr lang="en-US" sz="2000" b="0" i="0" baseline="0" dirty="0">
                        <a:latin typeface="Time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Agricultural Produce Processing Equipment — Seed Cleaners — Test Code (</a:t>
                      </a:r>
                      <a:r>
                        <a:rPr lang="en-IN" sz="2000" i="1" kern="1200" dirty="0">
                          <a:solidFill>
                            <a:schemeClr val="dk1"/>
                          </a:solidFill>
                          <a:effectLst/>
                          <a:latin typeface="Times" pitchFamily="2" charset="0"/>
                          <a:ea typeface="+mn-ea"/>
                          <a:cs typeface="+mn-cs"/>
                        </a:rPr>
                        <a:t>Second Revision</a:t>
                      </a:r>
                      <a:r>
                        <a:rPr lang="en-IN" sz="2000" kern="1200" dirty="0">
                          <a:solidFill>
                            <a:schemeClr val="dk1"/>
                          </a:solidFill>
                          <a:effectLst/>
                          <a:latin typeface="Times" pitchFamily="2" charset="0"/>
                          <a:ea typeface="+mn-ea"/>
                          <a:cs typeface="+mn-cs"/>
                        </a:rPr>
                        <a:t>) </a:t>
                      </a:r>
                      <a:endParaRPr lang="en-IN" sz="2000" dirty="0">
                        <a:effectLst/>
                        <a:latin typeface="Times" pitchFamily="2" charset="0"/>
                      </a:endParaRPr>
                    </a:p>
                  </a:txBody>
                  <a:tcPr/>
                </a:tc>
                <a:extLst>
                  <a:ext uri="{0D108BD9-81ED-4DB2-BD59-A6C34878D82A}">
                    <a16:rowId xmlns:a16="http://schemas.microsoft.com/office/drawing/2014/main" val="3557508110"/>
                  </a:ext>
                </a:extLst>
              </a:tr>
              <a:tr h="561108">
                <a:tc>
                  <a:txBody>
                    <a:bodyPr/>
                    <a:lstStyle/>
                    <a:p>
                      <a:pPr algn="ctr"/>
                      <a:r>
                        <a:rPr lang="en-US" sz="2000" b="0" i="0" baseline="0" dirty="0">
                          <a:latin typeface="Times New Roman" panose="02020603050405020304" pitchFamily="18" charset="0"/>
                        </a:rPr>
                        <a:t>5.</a:t>
                      </a:r>
                    </a:p>
                  </a:txBody>
                  <a:tcPr/>
                </a:tc>
                <a:tc>
                  <a:txBody>
                    <a:bodyPr/>
                    <a:lstStyle/>
                    <a:p>
                      <a:r>
                        <a:rPr lang="en-US" sz="2000" b="0" i="0" baseline="0" dirty="0">
                          <a:latin typeface="Times" pitchFamily="2" charset="0"/>
                        </a:rPr>
                        <a:t>IS 8108 (Part 1):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Methods of Test for Grain Dryers: Part 1 Selection and Preparation for Test (</a:t>
                      </a:r>
                      <a:r>
                        <a:rPr lang="en-IN" sz="2000" i="1" kern="1200" dirty="0">
                          <a:solidFill>
                            <a:schemeClr val="dk1"/>
                          </a:solidFill>
                          <a:effectLst/>
                          <a:latin typeface="Times" pitchFamily="2" charset="0"/>
                          <a:ea typeface="+mn-ea"/>
                          <a:cs typeface="+mn-cs"/>
                        </a:rPr>
                        <a:t>Second Revision</a:t>
                      </a:r>
                      <a:r>
                        <a:rPr lang="en-IN" sz="2000" kern="1200" dirty="0">
                          <a:solidFill>
                            <a:schemeClr val="dk1"/>
                          </a:solidFill>
                          <a:effectLst/>
                          <a:latin typeface="Times" pitchFamily="2" charset="0"/>
                          <a:ea typeface="+mn-ea"/>
                          <a:cs typeface="+mn-cs"/>
                        </a:rPr>
                        <a:t>) </a:t>
                      </a:r>
                      <a:endParaRPr lang="en-IN" sz="2000" dirty="0">
                        <a:effectLst/>
                        <a:latin typeface="Times" pitchFamily="2" charset="0"/>
                      </a:endParaRPr>
                    </a:p>
                  </a:txBody>
                  <a:tcPr/>
                </a:tc>
                <a:extLst>
                  <a:ext uri="{0D108BD9-81ED-4DB2-BD59-A6C34878D82A}">
                    <a16:rowId xmlns:a16="http://schemas.microsoft.com/office/drawing/2014/main" val="1437068693"/>
                  </a:ext>
                </a:extLst>
              </a:tr>
              <a:tr h="561108">
                <a:tc>
                  <a:txBody>
                    <a:bodyPr/>
                    <a:lstStyle/>
                    <a:p>
                      <a:pPr algn="ctr"/>
                      <a:r>
                        <a:rPr lang="en-US" sz="2000" b="0" i="0" baseline="0" dirty="0">
                          <a:latin typeface="Times New Roman" panose="02020603050405020304" pitchFamily="18"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baseline="0" dirty="0">
                          <a:latin typeface="Times" pitchFamily="2" charset="0"/>
                        </a:rPr>
                        <a:t>IS 8108 (Part 2): 1984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Test Code for Grain Dryers: Part 2 Method of Tests for Continuous Dryers </a:t>
                      </a:r>
                      <a:endParaRPr lang="en-IN" sz="2000" dirty="0">
                        <a:effectLst/>
                        <a:latin typeface="Times" pitchFamily="2" charset="0"/>
                      </a:endParaRPr>
                    </a:p>
                  </a:txBody>
                  <a:tcPr/>
                </a:tc>
                <a:extLst>
                  <a:ext uri="{0D108BD9-81ED-4DB2-BD59-A6C34878D82A}">
                    <a16:rowId xmlns:a16="http://schemas.microsoft.com/office/drawing/2014/main" val="2291812"/>
                  </a:ext>
                </a:extLst>
              </a:tr>
              <a:tr h="561108">
                <a:tc>
                  <a:txBody>
                    <a:bodyPr/>
                    <a:lstStyle/>
                    <a:p>
                      <a:pPr algn="ctr"/>
                      <a:r>
                        <a:rPr lang="en-US" sz="2000" b="0" i="0" baseline="0" dirty="0">
                          <a:latin typeface="Times New Roman" panose="02020603050405020304" pitchFamily="18"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baseline="0" dirty="0">
                          <a:latin typeface="Times" pitchFamily="2" charset="0"/>
                        </a:rPr>
                        <a:t>IS 8108 (Part 3): 1985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Test Code for Grain Dryers: Part 3 Methods of Tests for In-Silo Dryers </a:t>
                      </a:r>
                      <a:endParaRPr lang="en-IN" sz="2000" dirty="0">
                        <a:effectLst/>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effectLst/>
                        <a:latin typeface="Times" pitchFamily="2" charset="0"/>
                      </a:endParaRPr>
                    </a:p>
                  </a:txBody>
                  <a:tcPr/>
                </a:tc>
                <a:extLst>
                  <a:ext uri="{0D108BD9-81ED-4DB2-BD59-A6C34878D82A}">
                    <a16:rowId xmlns:a16="http://schemas.microsoft.com/office/drawing/2014/main" val="341946716"/>
                  </a:ext>
                </a:extLst>
              </a:tr>
            </a:tbl>
          </a:graphicData>
        </a:graphic>
      </p:graphicFrame>
      <p:sp>
        <p:nvSpPr>
          <p:cNvPr id="10" name="TextBox 9">
            <a:extLst>
              <a:ext uri="{FF2B5EF4-FFF2-40B4-BE49-F238E27FC236}">
                <a16:creationId xmlns:a16="http://schemas.microsoft.com/office/drawing/2014/main" id="{198B35C3-36DA-1E53-87C2-E9549F09320A}"/>
              </a:ext>
            </a:extLst>
          </p:cNvPr>
          <p:cNvSpPr txBox="1"/>
          <p:nvPr/>
        </p:nvSpPr>
        <p:spPr>
          <a:xfrm>
            <a:off x="610938" y="811435"/>
            <a:ext cx="8585427" cy="830997"/>
          </a:xfrm>
          <a:prstGeom prst="rect">
            <a:avLst/>
          </a:prstGeom>
          <a:noFill/>
        </p:spPr>
        <p:txBody>
          <a:bodyPr wrap="none" rtlCol="0">
            <a:spAutoFit/>
          </a:bodyPr>
          <a:lstStyle/>
          <a:p>
            <a:r>
              <a:rPr lang="en-US" sz="2400" b="1" dirty="0">
                <a:latin typeface="Times" pitchFamily="2" charset="0"/>
              </a:rPr>
              <a:t>Indian Standards on Seed Processing Equipment (</a:t>
            </a:r>
            <a:r>
              <a:rPr lang="en-US" sz="2400" b="1" dirty="0">
                <a:latin typeface="Times" pitchFamily="2" charset="0"/>
                <a:hlinkClick r:id="rId3"/>
              </a:rPr>
              <a:t>click</a:t>
            </a:r>
            <a:r>
              <a:rPr lang="en-US" sz="2400" b="1" dirty="0">
                <a:latin typeface="Times" pitchFamily="2" charset="0"/>
              </a:rPr>
              <a:t> to view) </a:t>
            </a:r>
          </a:p>
          <a:p>
            <a:endParaRPr lang="en-US" sz="2400" b="1" dirty="0">
              <a:latin typeface="Times" pitchFamily="2" charset="0"/>
            </a:endParaRPr>
          </a:p>
        </p:txBody>
      </p:sp>
    </p:spTree>
    <p:extLst>
      <p:ext uri="{BB962C8B-B14F-4D97-AF65-F5344CB8AC3E}">
        <p14:creationId xmlns:p14="http://schemas.microsoft.com/office/powerpoint/2010/main" val="391097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normAutofit/>
          </a:bodyPr>
          <a:lstStyle/>
          <a:p>
            <a:r>
              <a:rPr lang="en-US" sz="2400" b="1" dirty="0">
                <a:latin typeface="Times" panose="02020603050405020304" pitchFamily="18" charset="0"/>
                <a:cs typeface="Times" panose="02020603050405020304" pitchFamily="18" charset="0"/>
              </a:rPr>
              <a:t>Millet Processing</a:t>
            </a:r>
          </a:p>
        </p:txBody>
      </p:sp>
      <p:sp>
        <p:nvSpPr>
          <p:cNvPr id="6" name="Rectangle 2">
            <a:extLst>
              <a:ext uri="{FF2B5EF4-FFF2-40B4-BE49-F238E27FC236}">
                <a16:creationId xmlns:a16="http://schemas.microsoft.com/office/drawing/2014/main" id="{5C8BD109-3E3F-AB02-694F-459B759C08FB}"/>
              </a:ext>
            </a:extLst>
          </p:cNvPr>
          <p:cNvSpPr>
            <a:spLocks noGrp="1" noChangeArrowheads="1"/>
          </p:cNvSpPr>
          <p:nvPr>
            <p:ph idx="1"/>
          </p:nvPr>
        </p:nvSpPr>
        <p:spPr bwMode="auto">
          <a:xfrm>
            <a:off x="1130269" y="889843"/>
            <a:ext cx="96032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b="1" dirty="0">
              <a:latin typeface="Times" panose="02020603050405020304" pitchFamily="18" charset="0"/>
              <a:cs typeface="Times"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en-US" altLang="en-US" sz="1800" dirty="0">
                <a:latin typeface="Times" panose="02020603050405020304" pitchFamily="18" charset="0"/>
                <a:cs typeface="Times" panose="02020603050405020304" pitchFamily="18" charset="0"/>
              </a:rPr>
              <a:t>Millet processing is important because it enhances the nutritional value, palatability, and shelf life of millet grains. It removes impurities and antinutritional factors, making millets more suitable for human consumption. This process also increases market value, supports food security, and provides economic benefits to farmers and producers.</a:t>
            </a: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Pre-cleaning and Cleaning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Removal of impurities such as dust and other foreign materials from the harvested millets to ensure purity and quality.</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Dehusking </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Removing the outer husk or hull of the millet grains to make them more digestible and suitable for further processing and consumption.</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Destoning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Removal of stones from millet so that it can be further pearled or polished.</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a:ln>
                  <a:noFill/>
                </a:ln>
                <a:solidFill>
                  <a:schemeClr val="tx1"/>
                </a:solidFill>
                <a:effectLst/>
                <a:latin typeface="Times" panose="02020603050405020304" pitchFamily="18" charset="0"/>
                <a:cs typeface="Times" panose="02020603050405020304" pitchFamily="18" charset="0"/>
              </a:rPr>
              <a:t>Pearling and polishing</a:t>
            </a:r>
            <a:r>
              <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Smoothing and enhancing the appearance of the millet grains or flour to improve their marketability and consumer appeal by removing the bran layer from dehusked millet grain.</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161027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a:xfrm>
            <a:off x="6577772" y="977827"/>
            <a:ext cx="4488868" cy="2423474"/>
          </a:xfrm>
        </p:spPr>
        <p:txBody>
          <a:bodyPr vert="horz" lIns="91440" tIns="45720" rIns="91440" bIns="0" rtlCol="0" anchor="b">
            <a:normAutofit/>
          </a:bodyPr>
          <a:lstStyle/>
          <a:p>
            <a:r>
              <a:rPr lang="en-US" sz="2600"/>
              <a:t>It covers material, performance, constructional and other requirements for millet dehusker of centrifugal type millet dehusker</a:t>
            </a:r>
          </a:p>
        </p:txBody>
      </p:sp>
      <p:sp>
        <p:nvSpPr>
          <p:cNvPr id="5" name="TextBox 4">
            <a:extLst>
              <a:ext uri="{FF2B5EF4-FFF2-40B4-BE49-F238E27FC236}">
                <a16:creationId xmlns:a16="http://schemas.microsoft.com/office/drawing/2014/main" id="{77DC5366-3AD8-9D40-1AC1-1736C5A42EB5}"/>
              </a:ext>
            </a:extLst>
          </p:cNvPr>
          <p:cNvSpPr txBox="1"/>
          <p:nvPr/>
        </p:nvSpPr>
        <p:spPr>
          <a:xfrm>
            <a:off x="6579647" y="3402362"/>
            <a:ext cx="4486993" cy="171200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600" b="1" dirty="0"/>
              <a:t>IS 19040 : 2024 MILLET DEHUSKER — CENTRIFUGAL TYPE — SPECIFICATION &amp; TEST CODE</a:t>
            </a:r>
          </a:p>
        </p:txBody>
      </p:sp>
      <p:pic>
        <p:nvPicPr>
          <p:cNvPr id="8" name="Picture 7" descr="A machine with a conveyor belt&#10;&#10;Description automatically generated">
            <a:extLst>
              <a:ext uri="{FF2B5EF4-FFF2-40B4-BE49-F238E27FC236}">
                <a16:creationId xmlns:a16="http://schemas.microsoft.com/office/drawing/2014/main" id="{1EFDA08E-D7A8-091D-0E35-059C290F6F36}"/>
              </a:ext>
            </a:extLst>
          </p:cNvPr>
          <p:cNvPicPr>
            <a:picLocks noChangeAspect="1"/>
          </p:cNvPicPr>
          <p:nvPr/>
        </p:nvPicPr>
        <p:blipFill>
          <a:blip r:embed="rId2"/>
          <a:stretch>
            <a:fillRect/>
          </a:stretch>
        </p:blipFill>
        <p:spPr>
          <a:xfrm>
            <a:off x="1238360" y="805583"/>
            <a:ext cx="4743779" cy="4660762"/>
          </a:xfrm>
          <a:prstGeom prst="rect">
            <a:avLst/>
          </a:prstGeom>
        </p:spPr>
      </p:pic>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346178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66FC6026-2C8B-E4A0-C6A7-05CC07A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A5479667-018F-92EB-6E5D-9BA83BA6B048}"/>
              </a:ext>
            </a:extLst>
          </p:cNvPr>
          <p:cNvSpPr txBox="1"/>
          <p:nvPr/>
        </p:nvSpPr>
        <p:spPr>
          <a:xfrm>
            <a:off x="1080654" y="912388"/>
            <a:ext cx="3839513" cy="369332"/>
          </a:xfrm>
          <a:prstGeom prst="rect">
            <a:avLst/>
          </a:prstGeom>
          <a:noFill/>
        </p:spPr>
        <p:txBody>
          <a:bodyPr wrap="none" rtlCol="0">
            <a:spAutoFit/>
          </a:bodyPr>
          <a:lstStyle/>
          <a:p>
            <a:r>
              <a:rPr lang="en-US" b="1" dirty="0"/>
              <a:t>Exploded view of millet dehusker</a:t>
            </a:r>
          </a:p>
        </p:txBody>
      </p:sp>
      <p:pic>
        <p:nvPicPr>
          <p:cNvPr id="7" name="Picture 6" descr="A diagram of a machine&#10;&#10;Description automatically generated">
            <a:extLst>
              <a:ext uri="{FF2B5EF4-FFF2-40B4-BE49-F238E27FC236}">
                <a16:creationId xmlns:a16="http://schemas.microsoft.com/office/drawing/2014/main" id="{8B04B334-20A6-18B4-7A82-966A175BCA4E}"/>
              </a:ext>
            </a:extLst>
          </p:cNvPr>
          <p:cNvPicPr>
            <a:picLocks noChangeAspect="1"/>
          </p:cNvPicPr>
          <p:nvPr/>
        </p:nvPicPr>
        <p:blipFill>
          <a:blip r:embed="rId3"/>
          <a:stretch>
            <a:fillRect/>
          </a:stretch>
        </p:blipFill>
        <p:spPr>
          <a:xfrm>
            <a:off x="2085687" y="1626754"/>
            <a:ext cx="6108700" cy="3937000"/>
          </a:xfrm>
          <a:prstGeom prst="rect">
            <a:avLst/>
          </a:prstGeom>
        </p:spPr>
      </p:pic>
      <p:sp>
        <p:nvSpPr>
          <p:cNvPr id="8" name="TextBox 7">
            <a:extLst>
              <a:ext uri="{FF2B5EF4-FFF2-40B4-BE49-F238E27FC236}">
                <a16:creationId xmlns:a16="http://schemas.microsoft.com/office/drawing/2014/main" id="{0090A836-119B-5D95-9BAD-0A6D2FC3B3D4}"/>
              </a:ext>
            </a:extLst>
          </p:cNvPr>
          <p:cNvSpPr txBox="1"/>
          <p:nvPr/>
        </p:nvSpPr>
        <p:spPr>
          <a:xfrm>
            <a:off x="8194387" y="1626754"/>
            <a:ext cx="3487838" cy="3477875"/>
          </a:xfrm>
          <a:prstGeom prst="rect">
            <a:avLst/>
          </a:prstGeom>
          <a:noFill/>
        </p:spPr>
        <p:txBody>
          <a:bodyPr wrap="square" rtlCol="0">
            <a:spAutoFit/>
          </a:bodyPr>
          <a:lstStyle/>
          <a:p>
            <a:pPr marL="342900" indent="-342900">
              <a:buAutoNum type="arabicParenR"/>
            </a:pPr>
            <a:r>
              <a:rPr lang="en-US" sz="2000" dirty="0"/>
              <a:t>Feed hopper </a:t>
            </a:r>
          </a:p>
          <a:p>
            <a:r>
              <a:rPr lang="en-US" sz="2000" dirty="0"/>
              <a:t>2) Electric motor;</a:t>
            </a:r>
          </a:p>
          <a:p>
            <a:r>
              <a:rPr lang="en-US" sz="2000" dirty="0"/>
              <a:t>3) Husk outlet</a:t>
            </a:r>
          </a:p>
          <a:p>
            <a:r>
              <a:rPr lang="en-US" sz="2000" dirty="0"/>
              <a:t>4) Machine/Aspirator shaft</a:t>
            </a:r>
          </a:p>
          <a:p>
            <a:r>
              <a:rPr lang="en-US" sz="2000" dirty="0"/>
              <a:t>5) Dehusker belt guard </a:t>
            </a:r>
          </a:p>
          <a:p>
            <a:r>
              <a:rPr lang="en-US" sz="2000" dirty="0"/>
              <a:t>6) Machine frame</a:t>
            </a:r>
          </a:p>
          <a:p>
            <a:r>
              <a:rPr lang="en-US" sz="2000" dirty="0"/>
              <a:t>7) Dehusked millet outlet </a:t>
            </a:r>
          </a:p>
          <a:p>
            <a:r>
              <a:rPr lang="en-US" sz="2000" dirty="0"/>
              <a:t>8) Dehusker frame</a:t>
            </a:r>
          </a:p>
          <a:p>
            <a:r>
              <a:rPr lang="en-US" sz="2000" dirty="0"/>
              <a:t>9) Belt guard </a:t>
            </a:r>
          </a:p>
          <a:p>
            <a:r>
              <a:rPr lang="en-US" sz="2000" dirty="0"/>
              <a:t>10) Dehusker chamber</a:t>
            </a:r>
          </a:p>
          <a:p>
            <a:r>
              <a:rPr lang="en-US" sz="2000" dirty="0"/>
              <a:t>11) Dehusker impeller</a:t>
            </a:r>
          </a:p>
        </p:txBody>
      </p:sp>
      <p:sp>
        <p:nvSpPr>
          <p:cNvPr id="9" name="TextBox 8">
            <a:extLst>
              <a:ext uri="{FF2B5EF4-FFF2-40B4-BE49-F238E27FC236}">
                <a16:creationId xmlns:a16="http://schemas.microsoft.com/office/drawing/2014/main" id="{D83475DE-35E1-6C3E-D5F6-E10404A06F4F}"/>
              </a:ext>
            </a:extLst>
          </p:cNvPr>
          <p:cNvSpPr txBox="1"/>
          <p:nvPr/>
        </p:nvSpPr>
        <p:spPr>
          <a:xfrm>
            <a:off x="1205345" y="249503"/>
            <a:ext cx="9740777" cy="646331"/>
          </a:xfrm>
          <a:prstGeom prst="rect">
            <a:avLst/>
          </a:prstGeom>
          <a:noFill/>
        </p:spPr>
        <p:txBody>
          <a:bodyPr wrap="square" rtlCol="0">
            <a:spAutoFit/>
          </a:bodyPr>
          <a:lstStyle/>
          <a:p>
            <a:r>
              <a:rPr lang="en-US" sz="1800" b="1" dirty="0"/>
              <a:t>IS 19040 : 2024 MILLET DEHUSKER — CENTRIFUGAL TYPE — SPECIFICATION &amp; TEST CODE</a:t>
            </a:r>
          </a:p>
          <a:p>
            <a:endParaRPr lang="en-US" dirty="0"/>
          </a:p>
        </p:txBody>
      </p:sp>
    </p:spTree>
    <p:extLst>
      <p:ext uri="{BB962C8B-B14F-4D97-AF65-F5344CB8AC3E}">
        <p14:creationId xmlns:p14="http://schemas.microsoft.com/office/powerpoint/2010/main" val="47051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66FC6026-2C8B-E4A0-C6A7-05CC07A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A5479667-018F-92EB-6E5D-9BA83BA6B048}"/>
              </a:ext>
            </a:extLst>
          </p:cNvPr>
          <p:cNvSpPr txBox="1"/>
          <p:nvPr/>
        </p:nvSpPr>
        <p:spPr>
          <a:xfrm>
            <a:off x="1080654" y="912388"/>
            <a:ext cx="2685351" cy="369332"/>
          </a:xfrm>
          <a:prstGeom prst="rect">
            <a:avLst/>
          </a:prstGeom>
          <a:noFill/>
        </p:spPr>
        <p:txBody>
          <a:bodyPr wrap="none" rtlCol="0">
            <a:spAutoFit/>
          </a:bodyPr>
          <a:lstStyle/>
          <a:p>
            <a:r>
              <a:rPr lang="en-US" b="1" dirty="0"/>
              <a:t>Material Requirements</a:t>
            </a:r>
          </a:p>
        </p:txBody>
      </p:sp>
      <p:sp>
        <p:nvSpPr>
          <p:cNvPr id="9" name="TextBox 8">
            <a:extLst>
              <a:ext uri="{FF2B5EF4-FFF2-40B4-BE49-F238E27FC236}">
                <a16:creationId xmlns:a16="http://schemas.microsoft.com/office/drawing/2014/main" id="{D83475DE-35E1-6C3E-D5F6-E10404A06F4F}"/>
              </a:ext>
            </a:extLst>
          </p:cNvPr>
          <p:cNvSpPr txBox="1"/>
          <p:nvPr/>
        </p:nvSpPr>
        <p:spPr>
          <a:xfrm>
            <a:off x="1205345" y="249503"/>
            <a:ext cx="9740777" cy="646331"/>
          </a:xfrm>
          <a:prstGeom prst="rect">
            <a:avLst/>
          </a:prstGeom>
          <a:noFill/>
        </p:spPr>
        <p:txBody>
          <a:bodyPr wrap="square" rtlCol="0">
            <a:spAutoFit/>
          </a:bodyPr>
          <a:lstStyle/>
          <a:p>
            <a:r>
              <a:rPr lang="en-US" sz="1800" b="1" dirty="0"/>
              <a:t>IS 19040 : 2024 MILLET DEHUSKER — CENTRIFUGAL TYPE — SPECIFICATION &amp; TEST CODE</a:t>
            </a:r>
          </a:p>
          <a:p>
            <a:endParaRPr lang="en-US" dirty="0"/>
          </a:p>
        </p:txBody>
      </p:sp>
      <p:graphicFrame>
        <p:nvGraphicFramePr>
          <p:cNvPr id="2" name="Table 1">
            <a:extLst>
              <a:ext uri="{FF2B5EF4-FFF2-40B4-BE49-F238E27FC236}">
                <a16:creationId xmlns:a16="http://schemas.microsoft.com/office/drawing/2014/main" id="{5FD627C7-4B73-AA83-E450-CD6B7F1D58FF}"/>
              </a:ext>
            </a:extLst>
          </p:cNvPr>
          <p:cNvGraphicFramePr>
            <a:graphicFrameLocks noGrp="1"/>
          </p:cNvGraphicFramePr>
          <p:nvPr>
            <p:extLst>
              <p:ext uri="{D42A27DB-BD31-4B8C-83A1-F6EECF244321}">
                <p14:modId xmlns:p14="http://schemas.microsoft.com/office/powerpoint/2010/main" val="764386427"/>
              </p:ext>
            </p:extLst>
          </p:nvPr>
        </p:nvGraphicFramePr>
        <p:xfrm>
          <a:off x="1205345" y="1453957"/>
          <a:ext cx="9656619" cy="434848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39830146"/>
                    </a:ext>
                  </a:extLst>
                </a:gridCol>
                <a:gridCol w="4037831">
                  <a:extLst>
                    <a:ext uri="{9D8B030D-6E8A-4147-A177-3AD203B41FA5}">
                      <a16:colId xmlns:a16="http://schemas.microsoft.com/office/drawing/2014/main" val="3763656095"/>
                    </a:ext>
                  </a:extLst>
                </a:gridCol>
                <a:gridCol w="2909455">
                  <a:extLst>
                    <a:ext uri="{9D8B030D-6E8A-4147-A177-3AD203B41FA5}">
                      <a16:colId xmlns:a16="http://schemas.microsoft.com/office/drawing/2014/main" val="1996972560"/>
                    </a:ext>
                  </a:extLst>
                </a:gridCol>
              </a:tblGrid>
              <a:tr h="370840">
                <a:tc>
                  <a:txBody>
                    <a:bodyPr/>
                    <a:lstStyle/>
                    <a:p>
                      <a:r>
                        <a:rPr lang="en-US" dirty="0"/>
                        <a:t>Components</a:t>
                      </a:r>
                    </a:p>
                  </a:txBody>
                  <a:tcPr/>
                </a:tc>
                <a:tc>
                  <a:txBody>
                    <a:bodyPr/>
                    <a:lstStyle/>
                    <a:p>
                      <a:r>
                        <a:rPr lang="en-US" dirty="0"/>
                        <a:t>Material</a:t>
                      </a:r>
                    </a:p>
                  </a:txBody>
                  <a:tcPr/>
                </a:tc>
                <a:tc>
                  <a:txBody>
                    <a:bodyPr/>
                    <a:lstStyle/>
                    <a:p>
                      <a:r>
                        <a:rPr lang="en-US" dirty="0"/>
                        <a:t>Conforming to</a:t>
                      </a:r>
                    </a:p>
                  </a:txBody>
                  <a:tcPr/>
                </a:tc>
                <a:extLst>
                  <a:ext uri="{0D108BD9-81ED-4DB2-BD59-A6C34878D82A}">
                    <a16:rowId xmlns:a16="http://schemas.microsoft.com/office/drawing/2014/main" val="2467154123"/>
                  </a:ext>
                </a:extLst>
              </a:tr>
              <a:tr h="370840">
                <a:tc>
                  <a:txBody>
                    <a:bodyPr/>
                    <a:lstStyle/>
                    <a:p>
                      <a:r>
                        <a:rPr lang="en-US" dirty="0"/>
                        <a:t>Belt guard</a:t>
                      </a:r>
                    </a:p>
                  </a:txBody>
                  <a:tcPr/>
                </a:tc>
                <a:tc>
                  <a:txBody>
                    <a:bodyPr/>
                    <a:lstStyle/>
                    <a:p>
                      <a:r>
                        <a:rPr lang="en-US" dirty="0"/>
                        <a:t>MS</a:t>
                      </a:r>
                    </a:p>
                  </a:txBody>
                  <a:tcPr/>
                </a:tc>
                <a:tc>
                  <a:txBody>
                    <a:bodyPr/>
                    <a:lstStyle/>
                    <a:p>
                      <a:r>
                        <a:rPr lang="en-US" dirty="0"/>
                        <a:t>IS 2062</a:t>
                      </a:r>
                    </a:p>
                  </a:txBody>
                  <a:tcPr/>
                </a:tc>
                <a:extLst>
                  <a:ext uri="{0D108BD9-81ED-4DB2-BD59-A6C34878D82A}">
                    <a16:rowId xmlns:a16="http://schemas.microsoft.com/office/drawing/2014/main" val="299203144"/>
                  </a:ext>
                </a:extLst>
              </a:tr>
              <a:tr h="370840">
                <a:tc>
                  <a:txBody>
                    <a:bodyPr/>
                    <a:lstStyle/>
                    <a:p>
                      <a:r>
                        <a:rPr lang="en-US" dirty="0"/>
                        <a:t>Blower/aspirator</a:t>
                      </a:r>
                    </a:p>
                  </a:txBody>
                  <a:tcPr/>
                </a:tc>
                <a:tc>
                  <a:txBody>
                    <a:bodyPr/>
                    <a:lstStyle/>
                    <a:p>
                      <a:r>
                        <a:rPr lang="en-US" dirty="0"/>
                        <a:t>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2062</a:t>
                      </a:r>
                    </a:p>
                  </a:txBody>
                  <a:tcPr/>
                </a:tc>
                <a:extLst>
                  <a:ext uri="{0D108BD9-81ED-4DB2-BD59-A6C34878D82A}">
                    <a16:rowId xmlns:a16="http://schemas.microsoft.com/office/drawing/2014/main" val="936147396"/>
                  </a:ext>
                </a:extLst>
              </a:tr>
              <a:tr h="370840">
                <a:tc>
                  <a:txBody>
                    <a:bodyPr/>
                    <a:lstStyle/>
                    <a:p>
                      <a:r>
                        <a:rPr lang="en-US" dirty="0"/>
                        <a:t>Husk outlet/aspirator</a:t>
                      </a:r>
                    </a:p>
                  </a:txBody>
                  <a:tcPr/>
                </a:tc>
                <a:tc>
                  <a:txBody>
                    <a:bodyPr/>
                    <a:lstStyle/>
                    <a:p>
                      <a:r>
                        <a:rPr lang="en-US" dirty="0"/>
                        <a:t>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2062</a:t>
                      </a:r>
                    </a:p>
                  </a:txBody>
                  <a:tcPr/>
                </a:tc>
                <a:extLst>
                  <a:ext uri="{0D108BD9-81ED-4DB2-BD59-A6C34878D82A}">
                    <a16:rowId xmlns:a16="http://schemas.microsoft.com/office/drawing/2014/main" val="767213018"/>
                  </a:ext>
                </a:extLst>
              </a:tr>
              <a:tr h="370840">
                <a:tc>
                  <a:txBody>
                    <a:bodyPr/>
                    <a:lstStyle/>
                    <a:p>
                      <a:r>
                        <a:rPr lang="en-US" dirty="0"/>
                        <a:t>Impeller shaft</a:t>
                      </a:r>
                    </a:p>
                  </a:txBody>
                  <a:tcPr/>
                </a:tc>
                <a:tc>
                  <a:txBody>
                    <a:bodyPr/>
                    <a:lstStyle/>
                    <a:p>
                      <a:r>
                        <a:rPr lang="en-US" dirty="0"/>
                        <a:t>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2062</a:t>
                      </a:r>
                    </a:p>
                  </a:txBody>
                  <a:tcPr/>
                </a:tc>
                <a:extLst>
                  <a:ext uri="{0D108BD9-81ED-4DB2-BD59-A6C34878D82A}">
                    <a16:rowId xmlns:a16="http://schemas.microsoft.com/office/drawing/2014/main" val="516286740"/>
                  </a:ext>
                </a:extLst>
              </a:tr>
              <a:tr h="370840">
                <a:tc>
                  <a:txBody>
                    <a:bodyPr/>
                    <a:lstStyle/>
                    <a:p>
                      <a:r>
                        <a:rPr lang="en-US" dirty="0"/>
                        <a:t>Dehusking chamber </a:t>
                      </a:r>
                    </a:p>
                  </a:txBody>
                  <a:tcPr/>
                </a:tc>
                <a:tc>
                  <a:txBody>
                    <a:bodyPr/>
                    <a:lstStyle/>
                    <a:p>
                      <a:r>
                        <a:rPr lang="en-US" dirty="0"/>
                        <a:t>CI</a:t>
                      </a:r>
                    </a:p>
                  </a:txBody>
                  <a:tcPr/>
                </a:tc>
                <a:tc>
                  <a:txBody>
                    <a:bodyPr/>
                    <a:lstStyle/>
                    <a:p>
                      <a:r>
                        <a:rPr lang="en-US" dirty="0"/>
                        <a:t>IS 210</a:t>
                      </a:r>
                    </a:p>
                  </a:txBody>
                  <a:tcPr/>
                </a:tc>
                <a:extLst>
                  <a:ext uri="{0D108BD9-81ED-4DB2-BD59-A6C34878D82A}">
                    <a16:rowId xmlns:a16="http://schemas.microsoft.com/office/drawing/2014/main" val="2004171575"/>
                  </a:ext>
                </a:extLst>
              </a:tr>
              <a:tr h="370840">
                <a:tc>
                  <a:txBody>
                    <a:bodyPr/>
                    <a:lstStyle/>
                    <a:p>
                      <a:r>
                        <a:rPr lang="en-US" dirty="0"/>
                        <a:t>Frame</a:t>
                      </a:r>
                    </a:p>
                  </a:txBody>
                  <a:tcPr/>
                </a:tc>
                <a:tc>
                  <a:txBody>
                    <a:bodyPr/>
                    <a:lstStyle/>
                    <a:p>
                      <a:r>
                        <a:rPr lang="en-US" dirty="0"/>
                        <a:t>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2062</a:t>
                      </a:r>
                    </a:p>
                  </a:txBody>
                  <a:tcPr/>
                </a:tc>
                <a:extLst>
                  <a:ext uri="{0D108BD9-81ED-4DB2-BD59-A6C34878D82A}">
                    <a16:rowId xmlns:a16="http://schemas.microsoft.com/office/drawing/2014/main" val="4203793788"/>
                  </a:ext>
                </a:extLst>
              </a:tr>
              <a:tr h="370840">
                <a:tc>
                  <a:txBody>
                    <a:bodyPr/>
                    <a:lstStyle/>
                    <a:p>
                      <a:r>
                        <a:rPr lang="en-US" dirty="0"/>
                        <a:t>Dehusker impeller</a:t>
                      </a:r>
                    </a:p>
                  </a:txBody>
                  <a:tcPr/>
                </a:tc>
                <a:tc>
                  <a:txBody>
                    <a:bodyPr/>
                    <a:lstStyle/>
                    <a:p>
                      <a:r>
                        <a:rPr lang="en-US" dirty="0"/>
                        <a:t>SS (SS 304)</a:t>
                      </a:r>
                    </a:p>
                  </a:txBody>
                  <a:tcPr/>
                </a:tc>
                <a:tc>
                  <a:txBody>
                    <a:bodyPr/>
                    <a:lstStyle/>
                    <a:p>
                      <a:r>
                        <a:rPr lang="en-US" dirty="0"/>
                        <a:t>IS 6911</a:t>
                      </a:r>
                    </a:p>
                  </a:txBody>
                  <a:tcPr/>
                </a:tc>
                <a:extLst>
                  <a:ext uri="{0D108BD9-81ED-4DB2-BD59-A6C34878D82A}">
                    <a16:rowId xmlns:a16="http://schemas.microsoft.com/office/drawing/2014/main" val="172925122"/>
                  </a:ext>
                </a:extLst>
              </a:tr>
              <a:tr h="370840">
                <a:tc>
                  <a:txBody>
                    <a:bodyPr/>
                    <a:lstStyle/>
                    <a:p>
                      <a:r>
                        <a:rPr lang="en-US" dirty="0"/>
                        <a:t>Dehusked millet outlet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(SS 304)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2062/IS 6911</a:t>
                      </a:r>
                    </a:p>
                  </a:txBody>
                  <a:tcPr/>
                </a:tc>
                <a:extLst>
                  <a:ext uri="{0D108BD9-81ED-4DB2-BD59-A6C34878D82A}">
                    <a16:rowId xmlns:a16="http://schemas.microsoft.com/office/drawing/2014/main" val="1220562253"/>
                  </a:ext>
                </a:extLst>
              </a:tr>
              <a:tr h="370840">
                <a:tc>
                  <a:txBody>
                    <a:bodyPr/>
                    <a:lstStyle/>
                    <a:p>
                      <a:r>
                        <a:rPr lang="en-US" dirty="0"/>
                        <a:t>Feed hopper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MS/SS (SS 304)</a:t>
                      </a:r>
                    </a:p>
                  </a:txBody>
                  <a:tcPr/>
                </a:tc>
                <a:tc>
                  <a:txBody>
                    <a:bodyPr/>
                    <a:lstStyle/>
                    <a:p>
                      <a:r>
                        <a:rPr lang="en-US" dirty="0"/>
                        <a:t>IS 6911</a:t>
                      </a:r>
                    </a:p>
                  </a:txBody>
                  <a:tcPr/>
                </a:tc>
                <a:extLst>
                  <a:ext uri="{0D108BD9-81ED-4DB2-BD59-A6C34878D82A}">
                    <a16:rowId xmlns:a16="http://schemas.microsoft.com/office/drawing/2014/main" val="3530648839"/>
                  </a:ext>
                </a:extLst>
              </a:tr>
              <a:tr h="370840">
                <a:tc>
                  <a:txBody>
                    <a:bodyPr/>
                    <a:lstStyle/>
                    <a:p>
                      <a:r>
                        <a:rPr lang="en-US" dirty="0"/>
                        <a:t>Rubber ring/lining</a:t>
                      </a:r>
                    </a:p>
                  </a:txBody>
                  <a:tcPr/>
                </a:tc>
                <a:tc>
                  <a:txBody>
                    <a:bodyPr/>
                    <a:lstStyle/>
                    <a:p>
                      <a:pPr algn="just"/>
                      <a:r>
                        <a:rPr lang="en-US" dirty="0"/>
                        <a:t>Food grade rubber sheet and moulded rubber</a:t>
                      </a:r>
                    </a:p>
                  </a:txBody>
                  <a:tcPr/>
                </a:tc>
                <a:tc>
                  <a:txBody>
                    <a:bodyPr/>
                    <a:lstStyle/>
                    <a:p>
                      <a:r>
                        <a:rPr lang="en-US" dirty="0"/>
                        <a:t>-</a:t>
                      </a:r>
                    </a:p>
                  </a:txBody>
                  <a:tcPr/>
                </a:tc>
                <a:extLst>
                  <a:ext uri="{0D108BD9-81ED-4DB2-BD59-A6C34878D82A}">
                    <a16:rowId xmlns:a16="http://schemas.microsoft.com/office/drawing/2014/main" val="3448996991"/>
                  </a:ext>
                </a:extLst>
              </a:tr>
            </a:tbl>
          </a:graphicData>
        </a:graphic>
      </p:graphicFrame>
    </p:spTree>
    <p:extLst>
      <p:ext uri="{BB962C8B-B14F-4D97-AF65-F5344CB8AC3E}">
        <p14:creationId xmlns:p14="http://schemas.microsoft.com/office/powerpoint/2010/main" val="119614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66FC6026-2C8B-E4A0-C6A7-05CC07A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A5479667-018F-92EB-6E5D-9BA83BA6B048}"/>
              </a:ext>
            </a:extLst>
          </p:cNvPr>
          <p:cNvSpPr txBox="1"/>
          <p:nvPr/>
        </p:nvSpPr>
        <p:spPr>
          <a:xfrm>
            <a:off x="1080654" y="912388"/>
            <a:ext cx="3382657" cy="369332"/>
          </a:xfrm>
          <a:prstGeom prst="rect">
            <a:avLst/>
          </a:prstGeom>
          <a:noFill/>
        </p:spPr>
        <p:txBody>
          <a:bodyPr wrap="none" rtlCol="0">
            <a:spAutoFit/>
          </a:bodyPr>
          <a:lstStyle/>
          <a:p>
            <a:r>
              <a:rPr lang="en-US" b="1" dirty="0"/>
              <a:t>Constructional Requirements</a:t>
            </a:r>
          </a:p>
        </p:txBody>
      </p:sp>
      <p:sp>
        <p:nvSpPr>
          <p:cNvPr id="9" name="TextBox 8">
            <a:extLst>
              <a:ext uri="{FF2B5EF4-FFF2-40B4-BE49-F238E27FC236}">
                <a16:creationId xmlns:a16="http://schemas.microsoft.com/office/drawing/2014/main" id="{D83475DE-35E1-6C3E-D5F6-E10404A06F4F}"/>
              </a:ext>
            </a:extLst>
          </p:cNvPr>
          <p:cNvSpPr txBox="1"/>
          <p:nvPr/>
        </p:nvSpPr>
        <p:spPr>
          <a:xfrm>
            <a:off x="1205345" y="249503"/>
            <a:ext cx="9740777" cy="646331"/>
          </a:xfrm>
          <a:prstGeom prst="rect">
            <a:avLst/>
          </a:prstGeom>
          <a:noFill/>
        </p:spPr>
        <p:txBody>
          <a:bodyPr wrap="square" rtlCol="0">
            <a:spAutoFit/>
          </a:bodyPr>
          <a:lstStyle/>
          <a:p>
            <a:r>
              <a:rPr lang="en-US" sz="1800" b="1" dirty="0"/>
              <a:t>IS 19040 : 2024 MILLET DEHUSKER — CENTRIFUGAL TYPE — SPECIFICATION &amp; TEST CODE</a:t>
            </a:r>
          </a:p>
          <a:p>
            <a:endParaRPr lang="en-US" dirty="0"/>
          </a:p>
        </p:txBody>
      </p:sp>
      <p:sp>
        <p:nvSpPr>
          <p:cNvPr id="3" name="TextBox 2">
            <a:extLst>
              <a:ext uri="{FF2B5EF4-FFF2-40B4-BE49-F238E27FC236}">
                <a16:creationId xmlns:a16="http://schemas.microsoft.com/office/drawing/2014/main" id="{E1B91239-CFEC-E4C8-0E58-015643C4FD23}"/>
              </a:ext>
            </a:extLst>
          </p:cNvPr>
          <p:cNvSpPr txBox="1"/>
          <p:nvPr/>
        </p:nvSpPr>
        <p:spPr>
          <a:xfrm>
            <a:off x="1205346" y="1440872"/>
            <a:ext cx="9504218" cy="3416320"/>
          </a:xfrm>
          <a:prstGeom prst="rect">
            <a:avLst/>
          </a:prstGeom>
          <a:noFill/>
        </p:spPr>
        <p:txBody>
          <a:bodyPr wrap="square" rtlCol="0">
            <a:spAutoFit/>
          </a:bodyPr>
          <a:lstStyle/>
          <a:p>
            <a:pPr marL="285750" indent="-285750" algn="just">
              <a:buFont typeface="Wingdings" pitchFamily="2" charset="2"/>
              <a:buChar char="Ø"/>
            </a:pPr>
            <a:r>
              <a:rPr lang="en-US" b="1" dirty="0"/>
              <a:t>Aspirator</a:t>
            </a:r>
            <a:r>
              <a:rPr lang="en-US" dirty="0"/>
              <a:t> – to be balanced and mounted on self-aligned bearings to run without vibration</a:t>
            </a:r>
          </a:p>
          <a:p>
            <a:pPr marL="285750" indent="-285750" algn="just">
              <a:buFont typeface="Wingdings" pitchFamily="2" charset="2"/>
              <a:buChar char="Ø"/>
            </a:pPr>
            <a:r>
              <a:rPr lang="en-US" b="1" dirty="0"/>
              <a:t>Dehusking chamber </a:t>
            </a:r>
            <a:r>
              <a:rPr lang="en-US" dirty="0"/>
              <a:t>- provided with crank gear and provision to rotate the chamber to facilitate uniform wear of the rubber lining.</a:t>
            </a:r>
          </a:p>
          <a:p>
            <a:pPr marL="285750" indent="-285750" algn="just">
              <a:buFont typeface="Wingdings" pitchFamily="2" charset="2"/>
              <a:buChar char="Ø"/>
            </a:pPr>
            <a:r>
              <a:rPr lang="en-US" b="1" dirty="0"/>
              <a:t>Feed screw </a:t>
            </a:r>
            <a:r>
              <a:rPr lang="en-US" dirty="0"/>
              <a:t>– Should feed feed the millets uniformly</a:t>
            </a:r>
          </a:p>
          <a:p>
            <a:pPr marL="285750" indent="-285750" algn="just">
              <a:buFont typeface="Wingdings" pitchFamily="2" charset="2"/>
              <a:buChar char="Ø"/>
            </a:pPr>
            <a:r>
              <a:rPr lang="en-US" b="1" dirty="0"/>
              <a:t>Frame</a:t>
            </a:r>
            <a:r>
              <a:rPr lang="en-US" dirty="0"/>
              <a:t> – Should be covered wherever required</a:t>
            </a:r>
          </a:p>
          <a:p>
            <a:pPr marL="285750" indent="-285750" algn="just">
              <a:buFont typeface="Wingdings" pitchFamily="2" charset="2"/>
              <a:buChar char="Ø"/>
            </a:pPr>
            <a:r>
              <a:rPr lang="en-US" b="1" dirty="0"/>
              <a:t>Feed Hopper </a:t>
            </a:r>
            <a:r>
              <a:rPr lang="en-US" dirty="0"/>
              <a:t>– To be provided with a feed regulating device</a:t>
            </a:r>
          </a:p>
          <a:p>
            <a:pPr marL="285750" indent="-285750" algn="just">
              <a:buFont typeface="Wingdings" pitchFamily="2" charset="2"/>
              <a:buChar char="Ø"/>
            </a:pPr>
            <a:r>
              <a:rPr lang="en-US" b="1" dirty="0"/>
              <a:t>Impeller</a:t>
            </a:r>
            <a:r>
              <a:rPr lang="en-US" dirty="0"/>
              <a:t> – Should withstand the rotation at 2 000 rpm to 2 800 rpm</a:t>
            </a:r>
          </a:p>
          <a:p>
            <a:pPr marL="285750" indent="-285750" algn="just">
              <a:buFont typeface="Wingdings" pitchFamily="2" charset="2"/>
              <a:buChar char="Ø"/>
            </a:pPr>
            <a:r>
              <a:rPr lang="en-US" b="1" dirty="0"/>
              <a:t>Outlets (of husk and millet both) </a:t>
            </a:r>
            <a:r>
              <a:rPr lang="en-US" dirty="0"/>
              <a:t>– To be placed at the suitable height from ground for easy collection.</a:t>
            </a:r>
          </a:p>
          <a:p>
            <a:pPr marL="285750" indent="-285750" algn="just">
              <a:buFont typeface="Wingdings" pitchFamily="2" charset="2"/>
              <a:buChar char="Ø"/>
            </a:pPr>
            <a:r>
              <a:rPr lang="en-US" b="1" dirty="0"/>
              <a:t>Shafts</a:t>
            </a:r>
            <a:r>
              <a:rPr lang="en-US" dirty="0"/>
              <a:t> – To be supported with suitable bearings on the stable part of machine.</a:t>
            </a:r>
          </a:p>
          <a:p>
            <a:pPr marL="285750" indent="-285750" algn="just">
              <a:buFont typeface="Wingdings" pitchFamily="2" charset="2"/>
              <a:buChar char="Ø"/>
            </a:pPr>
            <a:r>
              <a:rPr lang="en-US" dirty="0"/>
              <a:t>Transmission Drive - To be provided with suitable guard/cover.</a:t>
            </a:r>
          </a:p>
        </p:txBody>
      </p:sp>
    </p:spTree>
    <p:extLst>
      <p:ext uri="{BB962C8B-B14F-4D97-AF65-F5344CB8AC3E}">
        <p14:creationId xmlns:p14="http://schemas.microsoft.com/office/powerpoint/2010/main" val="167272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66FC6026-2C8B-E4A0-C6A7-05CC07A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A5479667-018F-92EB-6E5D-9BA83BA6B048}"/>
              </a:ext>
            </a:extLst>
          </p:cNvPr>
          <p:cNvSpPr txBox="1"/>
          <p:nvPr/>
        </p:nvSpPr>
        <p:spPr>
          <a:xfrm>
            <a:off x="1205345" y="926683"/>
            <a:ext cx="2872902" cy="369332"/>
          </a:xfrm>
          <a:prstGeom prst="rect">
            <a:avLst/>
          </a:prstGeom>
          <a:noFill/>
        </p:spPr>
        <p:txBody>
          <a:bodyPr wrap="none" rtlCol="0">
            <a:spAutoFit/>
          </a:bodyPr>
          <a:lstStyle/>
          <a:p>
            <a:r>
              <a:rPr lang="en-US" b="1" dirty="0"/>
              <a:t>Workmanship and Finish</a:t>
            </a:r>
          </a:p>
        </p:txBody>
      </p:sp>
      <p:sp>
        <p:nvSpPr>
          <p:cNvPr id="9" name="TextBox 8">
            <a:extLst>
              <a:ext uri="{FF2B5EF4-FFF2-40B4-BE49-F238E27FC236}">
                <a16:creationId xmlns:a16="http://schemas.microsoft.com/office/drawing/2014/main" id="{D83475DE-35E1-6C3E-D5F6-E10404A06F4F}"/>
              </a:ext>
            </a:extLst>
          </p:cNvPr>
          <p:cNvSpPr txBox="1"/>
          <p:nvPr/>
        </p:nvSpPr>
        <p:spPr>
          <a:xfrm>
            <a:off x="1205345" y="249503"/>
            <a:ext cx="9740777" cy="646331"/>
          </a:xfrm>
          <a:prstGeom prst="rect">
            <a:avLst/>
          </a:prstGeom>
          <a:noFill/>
        </p:spPr>
        <p:txBody>
          <a:bodyPr wrap="square" rtlCol="0">
            <a:spAutoFit/>
          </a:bodyPr>
          <a:lstStyle/>
          <a:p>
            <a:r>
              <a:rPr lang="en-US" sz="1800" b="1" dirty="0"/>
              <a:t>IS 19040 : 2024 MILLET DEHUSKER — CENTRIFUGAL TYPE — SPECIFICATION &amp; TEST CODE</a:t>
            </a:r>
          </a:p>
          <a:p>
            <a:endParaRPr lang="en-US" dirty="0"/>
          </a:p>
        </p:txBody>
      </p:sp>
      <p:sp>
        <p:nvSpPr>
          <p:cNvPr id="3" name="TextBox 2">
            <a:extLst>
              <a:ext uri="{FF2B5EF4-FFF2-40B4-BE49-F238E27FC236}">
                <a16:creationId xmlns:a16="http://schemas.microsoft.com/office/drawing/2014/main" id="{E1B91239-CFEC-E4C8-0E58-015643C4FD23}"/>
              </a:ext>
            </a:extLst>
          </p:cNvPr>
          <p:cNvSpPr txBox="1"/>
          <p:nvPr/>
        </p:nvSpPr>
        <p:spPr>
          <a:xfrm>
            <a:off x="1205346" y="1440872"/>
            <a:ext cx="9504218" cy="923330"/>
          </a:xfrm>
          <a:prstGeom prst="rect">
            <a:avLst/>
          </a:prstGeom>
          <a:noFill/>
        </p:spPr>
        <p:txBody>
          <a:bodyPr wrap="square" rtlCol="0">
            <a:spAutoFit/>
          </a:bodyPr>
          <a:lstStyle/>
          <a:p>
            <a:pPr marL="285750" indent="-285750" algn="just">
              <a:buFont typeface="Wingdings" pitchFamily="2" charset="2"/>
              <a:buChar char="Ø"/>
            </a:pPr>
            <a:r>
              <a:rPr lang="en-US" dirty="0"/>
              <a:t>All the welding joints should be non-porous</a:t>
            </a:r>
          </a:p>
          <a:p>
            <a:pPr marL="285750" indent="-285750" algn="just">
              <a:buFont typeface="Wingdings" pitchFamily="2" charset="2"/>
              <a:buChar char="Ø"/>
            </a:pPr>
            <a:r>
              <a:rPr lang="en-US" dirty="0"/>
              <a:t>Any sharp corners and protruding fasteners shall be avoided.</a:t>
            </a:r>
          </a:p>
          <a:p>
            <a:pPr marL="285750" indent="-285750" algn="just">
              <a:buFont typeface="Wingdings" pitchFamily="2" charset="2"/>
              <a:buChar char="Ø"/>
            </a:pPr>
            <a:r>
              <a:rPr lang="en-US" dirty="0"/>
              <a:t>All the components shall be finished smooth and properly painted.</a:t>
            </a:r>
          </a:p>
        </p:txBody>
      </p:sp>
    </p:spTree>
    <p:extLst>
      <p:ext uri="{BB962C8B-B14F-4D97-AF65-F5344CB8AC3E}">
        <p14:creationId xmlns:p14="http://schemas.microsoft.com/office/powerpoint/2010/main" val="1190624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66FC6026-2C8B-E4A0-C6A7-05CC07A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A5479667-018F-92EB-6E5D-9BA83BA6B048}"/>
              </a:ext>
            </a:extLst>
          </p:cNvPr>
          <p:cNvSpPr txBox="1"/>
          <p:nvPr/>
        </p:nvSpPr>
        <p:spPr>
          <a:xfrm>
            <a:off x="1205345" y="926683"/>
            <a:ext cx="699230" cy="369332"/>
          </a:xfrm>
          <a:prstGeom prst="rect">
            <a:avLst/>
          </a:prstGeom>
          <a:noFill/>
        </p:spPr>
        <p:txBody>
          <a:bodyPr wrap="none" rtlCol="0">
            <a:spAutoFit/>
          </a:bodyPr>
          <a:lstStyle/>
          <a:p>
            <a:r>
              <a:rPr lang="en-US" b="1" dirty="0"/>
              <a:t>Tests</a:t>
            </a:r>
          </a:p>
        </p:txBody>
      </p:sp>
      <p:sp>
        <p:nvSpPr>
          <p:cNvPr id="9" name="TextBox 8">
            <a:extLst>
              <a:ext uri="{FF2B5EF4-FFF2-40B4-BE49-F238E27FC236}">
                <a16:creationId xmlns:a16="http://schemas.microsoft.com/office/drawing/2014/main" id="{D83475DE-35E1-6C3E-D5F6-E10404A06F4F}"/>
              </a:ext>
            </a:extLst>
          </p:cNvPr>
          <p:cNvSpPr txBox="1"/>
          <p:nvPr/>
        </p:nvSpPr>
        <p:spPr>
          <a:xfrm>
            <a:off x="1205345" y="249503"/>
            <a:ext cx="9740777" cy="646331"/>
          </a:xfrm>
          <a:prstGeom prst="rect">
            <a:avLst/>
          </a:prstGeom>
          <a:noFill/>
        </p:spPr>
        <p:txBody>
          <a:bodyPr wrap="square" rtlCol="0">
            <a:spAutoFit/>
          </a:bodyPr>
          <a:lstStyle/>
          <a:p>
            <a:r>
              <a:rPr lang="en-US" sz="1800" b="1" dirty="0"/>
              <a:t>IS 19040 : 2024 MILLET DEHUSKER — CENTRIFUGAL TYPE — SPECIFICATION &amp; TEST CODE</a:t>
            </a:r>
          </a:p>
          <a:p>
            <a:endParaRPr lang="en-US" dirty="0"/>
          </a:p>
        </p:txBody>
      </p:sp>
      <p:graphicFrame>
        <p:nvGraphicFramePr>
          <p:cNvPr id="2" name="Diagram 1">
            <a:extLst>
              <a:ext uri="{FF2B5EF4-FFF2-40B4-BE49-F238E27FC236}">
                <a16:creationId xmlns:a16="http://schemas.microsoft.com/office/drawing/2014/main" id="{3E9572AA-4DE6-BF20-22BE-EBEB28568CD4}"/>
              </a:ext>
            </a:extLst>
          </p:cNvPr>
          <p:cNvGraphicFramePr/>
          <p:nvPr>
            <p:extLst>
              <p:ext uri="{D42A27DB-BD31-4B8C-83A1-F6EECF244321}">
                <p14:modId xmlns:p14="http://schemas.microsoft.com/office/powerpoint/2010/main" val="1067528754"/>
              </p:ext>
            </p:extLst>
          </p:nvPr>
        </p:nvGraphicFramePr>
        <p:xfrm>
          <a:off x="1052945" y="719666"/>
          <a:ext cx="96289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0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B7B36228-7EDE-AEBE-7CE3-9F951032CA44}"/>
              </a:ext>
            </a:extLst>
          </p:cNvPr>
          <p:cNvSpPr txBox="1"/>
          <p:nvPr/>
        </p:nvSpPr>
        <p:spPr>
          <a:xfrm>
            <a:off x="1062031" y="912388"/>
            <a:ext cx="7128298" cy="830997"/>
          </a:xfrm>
          <a:prstGeom prst="rect">
            <a:avLst/>
          </a:prstGeom>
          <a:noFill/>
        </p:spPr>
        <p:txBody>
          <a:bodyPr wrap="none" rtlCol="0">
            <a:spAutoFit/>
          </a:bodyPr>
          <a:lstStyle/>
          <a:p>
            <a:r>
              <a:rPr lang="en-US" sz="2400" b="1" dirty="0">
                <a:latin typeface="Times" pitchFamily="2" charset="0"/>
              </a:rPr>
              <a:t>Indian Standards on Millet Processing (</a:t>
            </a:r>
            <a:r>
              <a:rPr lang="en-US" sz="2400" b="1" dirty="0">
                <a:latin typeface="Times" pitchFamily="2" charset="0"/>
                <a:hlinkClick r:id="rId3"/>
              </a:rPr>
              <a:t>click</a:t>
            </a:r>
            <a:r>
              <a:rPr lang="en-US" sz="2400" b="1" dirty="0">
                <a:latin typeface="Times" pitchFamily="2" charset="0"/>
              </a:rPr>
              <a:t> to view)</a:t>
            </a:r>
          </a:p>
          <a:p>
            <a:endParaRPr lang="en-US" sz="2400" b="1" dirty="0">
              <a:latin typeface="Times" pitchFamily="2" charset="0"/>
            </a:endParaRPr>
          </a:p>
        </p:txBody>
      </p:sp>
      <p:graphicFrame>
        <p:nvGraphicFramePr>
          <p:cNvPr id="7" name="Content Placeholder 4">
            <a:extLst>
              <a:ext uri="{FF2B5EF4-FFF2-40B4-BE49-F238E27FC236}">
                <a16:creationId xmlns:a16="http://schemas.microsoft.com/office/drawing/2014/main" id="{88F7029C-C4CD-DF19-9953-185E6796F1CA}"/>
              </a:ext>
            </a:extLst>
          </p:cNvPr>
          <p:cNvGraphicFramePr>
            <a:graphicFrameLocks/>
          </p:cNvGraphicFramePr>
          <p:nvPr/>
        </p:nvGraphicFramePr>
        <p:xfrm>
          <a:off x="1192452" y="1526130"/>
          <a:ext cx="9807095" cy="2840785"/>
        </p:xfrm>
        <a:graphic>
          <a:graphicData uri="http://schemas.openxmlformats.org/drawingml/2006/table">
            <a:tbl>
              <a:tblPr firstRow="1" bandRow="1">
                <a:tableStyleId>{5C22544A-7EE6-4342-B048-85BDC9FD1C3A}</a:tableStyleId>
              </a:tblPr>
              <a:tblGrid>
                <a:gridCol w="915090">
                  <a:extLst>
                    <a:ext uri="{9D8B030D-6E8A-4147-A177-3AD203B41FA5}">
                      <a16:colId xmlns:a16="http://schemas.microsoft.com/office/drawing/2014/main" val="33441478"/>
                    </a:ext>
                  </a:extLst>
                </a:gridCol>
                <a:gridCol w="1773043">
                  <a:extLst>
                    <a:ext uri="{9D8B030D-6E8A-4147-A177-3AD203B41FA5}">
                      <a16:colId xmlns:a16="http://schemas.microsoft.com/office/drawing/2014/main" val="1513213933"/>
                    </a:ext>
                  </a:extLst>
                </a:gridCol>
                <a:gridCol w="7118962">
                  <a:extLst>
                    <a:ext uri="{9D8B030D-6E8A-4147-A177-3AD203B41FA5}">
                      <a16:colId xmlns:a16="http://schemas.microsoft.com/office/drawing/2014/main" val="2317383014"/>
                    </a:ext>
                  </a:extLst>
                </a:gridCol>
              </a:tblGrid>
              <a:tr h="547380">
                <a:tc>
                  <a:txBody>
                    <a:bodyPr/>
                    <a:lstStyle/>
                    <a:p>
                      <a:pPr algn="ctr"/>
                      <a:r>
                        <a:rPr lang="en-US" sz="2000" b="0" i="0" baseline="0" dirty="0">
                          <a:latin typeface="Times New Roman" panose="02020603050405020304" pitchFamily="18" charset="0"/>
                          <a:cs typeface="Times New Roman" panose="02020603050405020304" pitchFamily="18" charset="0"/>
                        </a:rPr>
                        <a:t>Sl. No.</a:t>
                      </a:r>
                    </a:p>
                  </a:txBody>
                  <a:tcPr/>
                </a:tc>
                <a:tc>
                  <a:txBody>
                    <a:bodyPr/>
                    <a:lstStyle/>
                    <a:p>
                      <a:pPr algn="ctr"/>
                      <a:r>
                        <a:rPr lang="en-US" sz="2000" b="0" i="0" baseline="0" dirty="0">
                          <a:latin typeface="Times New Roman" panose="02020603050405020304" pitchFamily="18" charset="0"/>
                          <a:cs typeface="Times New Roman" panose="02020603050405020304" pitchFamily="18" charset="0"/>
                        </a:rPr>
                        <a:t>IS No.</a:t>
                      </a:r>
                    </a:p>
                  </a:txBody>
                  <a:tcPr/>
                </a:tc>
                <a:tc>
                  <a:txBody>
                    <a:bodyPr/>
                    <a:lstStyle/>
                    <a:p>
                      <a:pPr algn="ctr"/>
                      <a:r>
                        <a:rPr lang="en-US" sz="2000" b="0" i="0" baseline="0" dirty="0">
                          <a:latin typeface="Times New Roman" panose="02020603050405020304" pitchFamily="18" charset="0"/>
                          <a:cs typeface="Times New Roman" panose="02020603050405020304" pitchFamily="18" charset="0"/>
                        </a:rPr>
                        <a:t>Tittle</a:t>
                      </a:r>
                    </a:p>
                  </a:txBody>
                  <a:tcPr/>
                </a:tc>
                <a:extLst>
                  <a:ext uri="{0D108BD9-81ED-4DB2-BD59-A6C34878D82A}">
                    <a16:rowId xmlns:a16="http://schemas.microsoft.com/office/drawing/2014/main" val="3654477292"/>
                  </a:ext>
                </a:extLst>
              </a:tr>
              <a:tr h="595608">
                <a:tc>
                  <a:txBody>
                    <a:bodyPr/>
                    <a:lstStyle/>
                    <a:p>
                      <a:pPr algn="ctr"/>
                      <a:r>
                        <a:rPr lang="en-US" dirty="0"/>
                        <a:t>1.</a:t>
                      </a:r>
                    </a:p>
                  </a:txBody>
                  <a:tcPr/>
                </a:tc>
                <a:tc>
                  <a:txBody>
                    <a:bodyPr/>
                    <a:lstStyle/>
                    <a:p>
                      <a:r>
                        <a:rPr lang="en-IN" dirty="0"/>
                        <a:t>IS 19039 : 2023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Cleaner cum Grader for Millets with Pre-Cleaner — Specification and Test Code</a:t>
                      </a:r>
                    </a:p>
                  </a:txBody>
                  <a:tcPr/>
                </a:tc>
                <a:extLst>
                  <a:ext uri="{0D108BD9-81ED-4DB2-BD59-A6C34878D82A}">
                    <a16:rowId xmlns:a16="http://schemas.microsoft.com/office/drawing/2014/main" val="3273720398"/>
                  </a:ext>
                </a:extLst>
              </a:tr>
              <a:tr h="595608">
                <a:tc>
                  <a:txBody>
                    <a:bodyPr/>
                    <a:lstStyle/>
                    <a:p>
                      <a:pPr algn="ctr"/>
                      <a:r>
                        <a:rPr lang="en-US" dirty="0"/>
                        <a:t>2.</a:t>
                      </a:r>
                    </a:p>
                  </a:txBody>
                  <a:tcPr/>
                </a:tc>
                <a:tc>
                  <a:txBody>
                    <a:bodyPr/>
                    <a:lstStyle/>
                    <a:p>
                      <a:r>
                        <a:rPr lang="en-US" dirty="0"/>
                        <a:t>IS 19040 : 2023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Millet </a:t>
                      </a:r>
                      <a:r>
                        <a:rPr lang="en-US" dirty="0" err="1"/>
                        <a:t>Dehusker</a:t>
                      </a:r>
                      <a:r>
                        <a:rPr lang="en-US" dirty="0"/>
                        <a:t> — Centrifugal Type — Specification and Test Code</a:t>
                      </a:r>
                      <a:endParaRPr lang="en-IN" dirty="0"/>
                    </a:p>
                  </a:txBody>
                  <a:tcPr/>
                </a:tc>
                <a:extLst>
                  <a:ext uri="{0D108BD9-81ED-4DB2-BD59-A6C34878D82A}">
                    <a16:rowId xmlns:a16="http://schemas.microsoft.com/office/drawing/2014/main" val="3626639383"/>
                  </a:ext>
                </a:extLst>
              </a:tr>
              <a:tr h="373165">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19041: 2023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Destoner for Millets — Specification and Test Code</a:t>
                      </a:r>
                    </a:p>
                  </a:txBody>
                  <a:tcPr/>
                </a:tc>
                <a:extLst>
                  <a:ext uri="{0D108BD9-81ED-4DB2-BD59-A6C34878D82A}">
                    <a16:rowId xmlns:a16="http://schemas.microsoft.com/office/drawing/2014/main" val="2498690000"/>
                  </a:ext>
                </a:extLst>
              </a:tr>
              <a:tr h="336648">
                <a:tc>
                  <a:txBody>
                    <a:bodyPr/>
                    <a:lstStyle/>
                    <a:p>
                      <a:pPr algn="ctr"/>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19042 : 2023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Symbols and Flow Diagrams Used in Primary Processing of Millets</a:t>
                      </a:r>
                      <a:endParaRPr lang="en-IN" dirty="0"/>
                    </a:p>
                  </a:txBody>
                  <a:tcPr/>
                </a:tc>
                <a:extLst>
                  <a:ext uri="{0D108BD9-81ED-4DB2-BD59-A6C34878D82A}">
                    <a16:rowId xmlns:a16="http://schemas.microsoft.com/office/drawing/2014/main" val="600099564"/>
                  </a:ext>
                </a:extLst>
              </a:tr>
            </a:tbl>
          </a:graphicData>
        </a:graphic>
      </p:graphicFrame>
    </p:spTree>
    <p:extLst>
      <p:ext uri="{BB962C8B-B14F-4D97-AF65-F5344CB8AC3E}">
        <p14:creationId xmlns:p14="http://schemas.microsoft.com/office/powerpoint/2010/main" val="151206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noAutofit/>
          </a:bodyPr>
          <a:lstStyle/>
          <a:p>
            <a:pPr algn="just"/>
            <a:r>
              <a:rPr lang="en-US" sz="1800" dirty="0">
                <a:latin typeface="Times" panose="02020603050405020304" pitchFamily="18" charset="0"/>
                <a:cs typeface="Times" panose="02020603050405020304" pitchFamily="18" charset="0"/>
              </a:rPr>
              <a:t>It covers material, construction, safety requirements and method of testing for power- operated chaff cutter run by electric motor, diesel engine, tractor PTO or any source providing the required rotary power.</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7" name="TextBox 6">
            <a:extLst>
              <a:ext uri="{FF2B5EF4-FFF2-40B4-BE49-F238E27FC236}">
                <a16:creationId xmlns:a16="http://schemas.microsoft.com/office/drawing/2014/main" id="{7A2755FA-8867-0E47-10DB-1A5BD829B9A9}"/>
              </a:ext>
            </a:extLst>
          </p:cNvPr>
          <p:cNvSpPr txBox="1"/>
          <p:nvPr/>
        </p:nvSpPr>
        <p:spPr>
          <a:xfrm>
            <a:off x="1130271" y="232012"/>
            <a:ext cx="9603274"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IS 11459 : 2024 POWER OPERATED CHAFF CUTTER — SPECIFICATION &amp; TEST CODE</a:t>
            </a:r>
            <a:endParaRPr lang="en-US" dirty="0"/>
          </a:p>
        </p:txBody>
      </p:sp>
      <p:pic>
        <p:nvPicPr>
          <p:cNvPr id="8" name="Picture 7">
            <a:extLst>
              <a:ext uri="{FF2B5EF4-FFF2-40B4-BE49-F238E27FC236}">
                <a16:creationId xmlns:a16="http://schemas.microsoft.com/office/drawing/2014/main" id="{5A95EF0D-E868-BB85-C1B1-C7F07889C79B}"/>
              </a:ext>
            </a:extLst>
          </p:cNvPr>
          <p:cNvPicPr>
            <a:picLocks noChangeAspect="1"/>
          </p:cNvPicPr>
          <p:nvPr/>
        </p:nvPicPr>
        <p:blipFill>
          <a:blip r:embed="rId3"/>
          <a:stretch>
            <a:fillRect/>
          </a:stretch>
        </p:blipFill>
        <p:spPr>
          <a:xfrm>
            <a:off x="1130270" y="2128577"/>
            <a:ext cx="10094096" cy="2962038"/>
          </a:xfrm>
          <a:prstGeom prst="rect">
            <a:avLst/>
          </a:prstGeom>
        </p:spPr>
      </p:pic>
    </p:spTree>
    <p:extLst>
      <p:ext uri="{BB962C8B-B14F-4D97-AF65-F5344CB8AC3E}">
        <p14:creationId xmlns:p14="http://schemas.microsoft.com/office/powerpoint/2010/main" val="99268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a:xfrm>
            <a:off x="849683" y="1240076"/>
            <a:ext cx="2777397" cy="4584527"/>
          </a:xfrm>
        </p:spPr>
        <p:txBody>
          <a:bodyPr>
            <a:normAutofit/>
          </a:bodyPr>
          <a:lstStyle/>
          <a:p>
            <a:r>
              <a:rPr lang="en-US" b="1" dirty="0">
                <a:solidFill>
                  <a:srgbClr val="FFFFFF"/>
                </a:solidFill>
                <a:latin typeface="Times" panose="02020603050405020304" pitchFamily="18" charset="0"/>
                <a:cs typeface="Times" panose="02020603050405020304" pitchFamily="18" charset="0"/>
              </a:rPr>
              <a:t>Sugarcane Juice Extraction</a:t>
            </a:r>
          </a:p>
        </p:txBody>
      </p:sp>
      <p:sp>
        <p:nvSpPr>
          <p:cNvPr id="6" name="Rectangle 2">
            <a:extLst>
              <a:ext uri="{FF2B5EF4-FFF2-40B4-BE49-F238E27FC236}">
                <a16:creationId xmlns:a16="http://schemas.microsoft.com/office/drawing/2014/main" id="{5C8BD109-3E3F-AB02-694F-459B759C08FB}"/>
              </a:ext>
            </a:extLst>
          </p:cNvPr>
          <p:cNvSpPr>
            <a:spLocks noGrp="1" noChangeArrowheads="1"/>
          </p:cNvSpPr>
          <p:nvPr>
            <p:ph idx="1"/>
          </p:nvPr>
        </p:nvSpPr>
        <p:spPr bwMode="auto">
          <a:xfrm>
            <a:off x="1183342" y="970767"/>
            <a:ext cx="9557080" cy="4916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a:lnSpc>
                <a:spcPct val="110000"/>
              </a:lnSpc>
            </a:pPr>
            <a:endParaRPr lang="en-IN" dirty="0"/>
          </a:p>
          <a:p>
            <a:pPr marL="0" indent="0" algn="just">
              <a:lnSpc>
                <a:spcPct val="110000"/>
              </a:lnSpc>
              <a:buNone/>
            </a:pPr>
            <a:r>
              <a:rPr lang="en-IN" b="1" dirty="0"/>
              <a:t>Harvesting</a:t>
            </a:r>
            <a:r>
              <a:rPr lang="en-IN" dirty="0"/>
              <a:t>: Sugarcane is harvested either manually or mechanically before the juice extraction process begins.</a:t>
            </a:r>
          </a:p>
          <a:p>
            <a:pPr marL="0" indent="0" algn="just">
              <a:lnSpc>
                <a:spcPct val="110000"/>
              </a:lnSpc>
              <a:buNone/>
            </a:pPr>
            <a:r>
              <a:rPr lang="en-IN" b="1" dirty="0"/>
              <a:t>Cleaning</a:t>
            </a:r>
            <a:r>
              <a:rPr lang="en-IN" dirty="0"/>
              <a:t>: The harvested sugarcane stalks are cleaned to remove dirt and impurities.</a:t>
            </a:r>
          </a:p>
          <a:p>
            <a:pPr marL="0" indent="0" algn="just">
              <a:lnSpc>
                <a:spcPct val="110000"/>
              </a:lnSpc>
              <a:buNone/>
            </a:pPr>
            <a:r>
              <a:rPr lang="en-IN" b="1" dirty="0"/>
              <a:t>*Crushing</a:t>
            </a:r>
            <a:r>
              <a:rPr lang="en-IN" dirty="0"/>
              <a:t>: Sugarcane stalks are crushed using roller mills to extract the juice.</a:t>
            </a:r>
          </a:p>
          <a:p>
            <a:pPr marL="0" indent="0" algn="just">
              <a:lnSpc>
                <a:spcPct val="110000"/>
              </a:lnSpc>
              <a:buNone/>
            </a:pPr>
            <a:r>
              <a:rPr lang="en-IN" b="1" dirty="0"/>
              <a:t>*Filtration</a:t>
            </a:r>
            <a:r>
              <a:rPr lang="en-IN" dirty="0"/>
              <a:t>: The extracted juice is filtered to remove fibres and other solid particles.</a:t>
            </a:r>
          </a:p>
          <a:p>
            <a:pPr marL="0" indent="0" algn="just">
              <a:lnSpc>
                <a:spcPct val="110000"/>
              </a:lnSpc>
              <a:buNone/>
            </a:pPr>
            <a:r>
              <a:rPr lang="en-IN" b="1" dirty="0"/>
              <a:t>Pasteurization</a:t>
            </a:r>
            <a:r>
              <a:rPr lang="en-IN" dirty="0"/>
              <a:t>: The juice is pasteurized to kill bacteria and extend its shelf life.</a:t>
            </a:r>
          </a:p>
          <a:p>
            <a:pPr marL="0" marR="0" lvl="0" indent="0" defTabSz="914400" rtl="0" eaLnBrk="0" fontAlgn="base" latinLnBrk="0" hangingPunct="0">
              <a:lnSpc>
                <a:spcPct val="110000"/>
              </a:lnSpc>
              <a:spcBef>
                <a:spcPct val="0"/>
              </a:spcBef>
              <a:spcAft>
                <a:spcPct val="0"/>
              </a:spcAft>
              <a:buClrTx/>
              <a:buSzTx/>
              <a:buNone/>
              <a:tabLst/>
            </a:pPr>
            <a:endParaRPr kumimoji="0" lang="en-US" altLang="en-US" b="0" i="0" u="none" strike="noStrike" cap="none" normalizeH="0" baseline="0" dirty="0">
              <a:ln>
                <a:noFill/>
              </a:ln>
              <a:effectLst/>
              <a:latin typeface="Times" panose="02020603050405020304" pitchFamily="18" charset="0"/>
              <a:cs typeface="Times" panose="02020603050405020304" pitchFamily="18" charset="0"/>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3" name="TextBox 2">
            <a:extLst>
              <a:ext uri="{FF2B5EF4-FFF2-40B4-BE49-F238E27FC236}">
                <a16:creationId xmlns:a16="http://schemas.microsoft.com/office/drawing/2014/main" id="{2422A41B-37B9-2609-1156-2634C9A71E20}"/>
              </a:ext>
            </a:extLst>
          </p:cNvPr>
          <p:cNvSpPr txBox="1"/>
          <p:nvPr/>
        </p:nvSpPr>
        <p:spPr>
          <a:xfrm>
            <a:off x="1183342" y="239793"/>
            <a:ext cx="3802066" cy="461665"/>
          </a:xfrm>
          <a:prstGeom prst="rect">
            <a:avLst/>
          </a:prstGeom>
          <a:noFill/>
        </p:spPr>
        <p:txBody>
          <a:bodyPr wrap="none" rtlCol="0">
            <a:spAutoFit/>
          </a:bodyPr>
          <a:lstStyle/>
          <a:p>
            <a:r>
              <a:rPr lang="en-US" sz="2400" b="1" dirty="0">
                <a:latin typeface="Times" pitchFamily="2" charset="0"/>
              </a:rPr>
              <a:t>Sugarcane Juice Extraction</a:t>
            </a:r>
          </a:p>
        </p:txBody>
      </p:sp>
    </p:spTree>
    <p:extLst>
      <p:ext uri="{BB962C8B-B14F-4D97-AF65-F5344CB8AC3E}">
        <p14:creationId xmlns:p14="http://schemas.microsoft.com/office/powerpoint/2010/main" val="2606402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82F1-BCF0-2069-495C-E2046DCB64CF}"/>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sz="3400"/>
              <a:t>It covers methods for type and routine testing of sugarcane crushers</a:t>
            </a:r>
          </a:p>
        </p:txBody>
      </p:sp>
      <p:sp>
        <p:nvSpPr>
          <p:cNvPr id="4" name="TextBox 3">
            <a:extLst>
              <a:ext uri="{FF2B5EF4-FFF2-40B4-BE49-F238E27FC236}">
                <a16:creationId xmlns:a16="http://schemas.microsoft.com/office/drawing/2014/main" id="{80758FC4-A47D-4FE7-B188-2893456E586B}"/>
              </a:ext>
            </a:extLst>
          </p:cNvPr>
          <p:cNvSpPr txBox="1"/>
          <p:nvPr/>
        </p:nvSpPr>
        <p:spPr>
          <a:xfrm>
            <a:off x="1128415" y="3395822"/>
            <a:ext cx="4495378"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600" b="1" dirty="0"/>
              <a:t>IS 6997 : 2021 TEST CODE FOR SUGARCANE CRUSHERS (</a:t>
            </a:r>
            <a:r>
              <a:rPr lang="en-US" sz="1600" b="1" i="1" dirty="0"/>
              <a:t>First Revision</a:t>
            </a:r>
            <a:r>
              <a:rPr lang="en-US" sz="1600" b="1" dirty="0"/>
              <a:t>)</a:t>
            </a:r>
          </a:p>
        </p:txBody>
      </p:sp>
      <p:pic>
        <p:nvPicPr>
          <p:cNvPr id="6" name="Picture 5" descr="A green and red machine with a red handle&#10;&#10;Description automatically generated">
            <a:extLst>
              <a:ext uri="{FF2B5EF4-FFF2-40B4-BE49-F238E27FC236}">
                <a16:creationId xmlns:a16="http://schemas.microsoft.com/office/drawing/2014/main" id="{92D09660-5CBF-90AC-BA02-F94ACE584577}"/>
              </a:ext>
            </a:extLst>
          </p:cNvPr>
          <p:cNvPicPr>
            <a:picLocks noChangeAspect="1"/>
          </p:cNvPicPr>
          <p:nvPr/>
        </p:nvPicPr>
        <p:blipFill>
          <a:blip r:embed="rId2"/>
          <a:stretch>
            <a:fillRect/>
          </a:stretch>
        </p:blipFill>
        <p:spPr>
          <a:xfrm>
            <a:off x="6121599" y="805583"/>
            <a:ext cx="4906066" cy="4660762"/>
          </a:xfrm>
          <a:prstGeom prst="rect">
            <a:avLst/>
          </a:prstGeom>
        </p:spPr>
      </p:pic>
    </p:spTree>
    <p:extLst>
      <p:ext uri="{BB962C8B-B14F-4D97-AF65-F5344CB8AC3E}">
        <p14:creationId xmlns:p14="http://schemas.microsoft.com/office/powerpoint/2010/main" val="176946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758FC4-A47D-4FE7-B188-2893456E586B}"/>
              </a:ext>
            </a:extLst>
          </p:cNvPr>
          <p:cNvSpPr txBox="1"/>
          <p:nvPr/>
        </p:nvSpPr>
        <p:spPr>
          <a:xfrm>
            <a:off x="1128415" y="3395822"/>
            <a:ext cx="4495378"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endParaRPr lang="en-US" sz="1600" b="1" dirty="0"/>
          </a:p>
        </p:txBody>
      </p:sp>
      <p:sp>
        <p:nvSpPr>
          <p:cNvPr id="5" name="TextBox 4">
            <a:extLst>
              <a:ext uri="{FF2B5EF4-FFF2-40B4-BE49-F238E27FC236}">
                <a16:creationId xmlns:a16="http://schemas.microsoft.com/office/drawing/2014/main" id="{E9C1CE8F-9AF2-9ED3-A1B0-8A053DEEF73F}"/>
              </a:ext>
            </a:extLst>
          </p:cNvPr>
          <p:cNvSpPr txBox="1"/>
          <p:nvPr/>
        </p:nvSpPr>
        <p:spPr>
          <a:xfrm>
            <a:off x="1125157" y="222947"/>
            <a:ext cx="7662675" cy="646331"/>
          </a:xfrm>
          <a:prstGeom prst="rect">
            <a:avLst/>
          </a:prstGeom>
          <a:noFill/>
        </p:spPr>
        <p:txBody>
          <a:bodyPr wrap="none" rtlCol="0">
            <a:spAutoFit/>
          </a:bodyPr>
          <a:lstStyle/>
          <a:p>
            <a:r>
              <a:rPr lang="en-US" sz="1800" b="1" dirty="0"/>
              <a:t>IS 6997 : 2021 TEST CODE FOR SUGARCANE CRUSHERS (</a:t>
            </a:r>
            <a:r>
              <a:rPr lang="en-US" sz="1800" b="1" i="1" dirty="0"/>
              <a:t>First Revision</a:t>
            </a:r>
            <a:r>
              <a:rPr lang="en-US" sz="1800" b="1" dirty="0"/>
              <a:t>)</a:t>
            </a:r>
          </a:p>
          <a:p>
            <a:endParaRPr lang="en-US" dirty="0"/>
          </a:p>
        </p:txBody>
      </p:sp>
      <p:sp>
        <p:nvSpPr>
          <p:cNvPr id="7" name="TextBox 6">
            <a:extLst>
              <a:ext uri="{FF2B5EF4-FFF2-40B4-BE49-F238E27FC236}">
                <a16:creationId xmlns:a16="http://schemas.microsoft.com/office/drawing/2014/main" id="{80B3A1C6-8157-6F5E-CECA-D6987C731254}"/>
              </a:ext>
            </a:extLst>
          </p:cNvPr>
          <p:cNvSpPr txBox="1"/>
          <p:nvPr/>
        </p:nvSpPr>
        <p:spPr>
          <a:xfrm flipH="1">
            <a:off x="1125154" y="1043973"/>
            <a:ext cx="10637354" cy="5355312"/>
          </a:xfrm>
          <a:prstGeom prst="rect">
            <a:avLst/>
          </a:prstGeom>
          <a:noFill/>
        </p:spPr>
        <p:txBody>
          <a:bodyPr wrap="square" rtlCol="0">
            <a:spAutoFit/>
          </a:bodyPr>
          <a:lstStyle/>
          <a:p>
            <a:pPr algn="just"/>
            <a:r>
              <a:rPr lang="en-US" b="1" dirty="0"/>
              <a:t>Type Tests </a:t>
            </a:r>
            <a:r>
              <a:rPr lang="en-US" dirty="0"/>
              <a:t>- Tests carried out on crushers to prove conformity with the requirements of the relevant standard. These are intended to prove the general qualities and design of a given type of sugarcane Crusher</a:t>
            </a:r>
          </a:p>
          <a:p>
            <a:pPr algn="just"/>
            <a:endParaRPr lang="en-US" dirty="0"/>
          </a:p>
          <a:p>
            <a:pPr algn="just"/>
            <a:r>
              <a:rPr lang="en-US" dirty="0"/>
              <a:t>It includes checking of:</a:t>
            </a:r>
          </a:p>
          <a:p>
            <a:pPr algn="just"/>
            <a:endParaRPr lang="en-US" dirty="0"/>
          </a:p>
          <a:p>
            <a:pPr marL="285750" indent="-285750" algn="just">
              <a:buFont typeface="Wingdings" pitchFamily="2" charset="2"/>
              <a:buChar char="Ø"/>
            </a:pPr>
            <a:r>
              <a:rPr lang="en-US" dirty="0"/>
              <a:t>Dimensions</a:t>
            </a:r>
          </a:p>
          <a:p>
            <a:pPr marL="285750" indent="-285750" algn="just">
              <a:buFont typeface="Wingdings" pitchFamily="2" charset="2"/>
              <a:buChar char="Ø"/>
            </a:pPr>
            <a:r>
              <a:rPr lang="en-US" dirty="0"/>
              <a:t>Material</a:t>
            </a:r>
          </a:p>
          <a:p>
            <a:pPr marL="285750" indent="-285750" algn="just">
              <a:buFont typeface="Wingdings" pitchFamily="2" charset="2"/>
              <a:buChar char="Ø"/>
            </a:pPr>
            <a:r>
              <a:rPr lang="en-US" dirty="0"/>
              <a:t>Visual observation before run</a:t>
            </a:r>
          </a:p>
          <a:p>
            <a:pPr marL="285750" indent="-285750" algn="just">
              <a:buFont typeface="Wingdings" pitchFamily="2" charset="2"/>
              <a:buChar char="Ø"/>
            </a:pPr>
            <a:r>
              <a:rPr lang="en-US" dirty="0"/>
              <a:t>Test at no load </a:t>
            </a:r>
          </a:p>
          <a:p>
            <a:pPr marL="285750" indent="-285750" algn="just">
              <a:buFont typeface="Wingdings" pitchFamily="2" charset="2"/>
              <a:buChar char="Ø"/>
            </a:pPr>
            <a:r>
              <a:rPr lang="en-US" dirty="0"/>
              <a:t>Test at load where power consumption, crushing capacity, extraction efficiency,  fibre percent in cane, reduced juice extraction, visual observations, juice content in bagasse are determined. </a:t>
            </a:r>
          </a:p>
          <a:p>
            <a:pPr algn="just"/>
            <a:endParaRPr lang="en-US" dirty="0"/>
          </a:p>
          <a:p>
            <a:pPr algn="just"/>
            <a:r>
              <a:rPr lang="en-US" b="1" dirty="0"/>
              <a:t>Routine Tests </a:t>
            </a:r>
            <a:r>
              <a:rPr lang="en-US" dirty="0"/>
              <a:t>- Tests carried out on each crusher to check the requirements which are likely to vary during production.</a:t>
            </a:r>
          </a:p>
          <a:p>
            <a:pPr algn="just"/>
            <a:endParaRPr lang="en-US" dirty="0"/>
          </a:p>
          <a:p>
            <a:pPr algn="just"/>
            <a:r>
              <a:rPr lang="en-US" dirty="0"/>
              <a:t>It includes visual observation before run and test at no load.</a:t>
            </a:r>
          </a:p>
          <a:p>
            <a:pPr algn="just"/>
            <a:endParaRPr lang="en-US" dirty="0"/>
          </a:p>
        </p:txBody>
      </p:sp>
    </p:spTree>
    <p:extLst>
      <p:ext uri="{BB962C8B-B14F-4D97-AF65-F5344CB8AC3E}">
        <p14:creationId xmlns:p14="http://schemas.microsoft.com/office/powerpoint/2010/main" val="2694810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758FC4-A47D-4FE7-B188-2893456E586B}"/>
              </a:ext>
            </a:extLst>
          </p:cNvPr>
          <p:cNvSpPr txBox="1"/>
          <p:nvPr/>
        </p:nvSpPr>
        <p:spPr>
          <a:xfrm>
            <a:off x="1128415" y="3395822"/>
            <a:ext cx="4495378"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endParaRPr lang="en-US" sz="1600" b="1" dirty="0"/>
          </a:p>
        </p:txBody>
      </p:sp>
      <p:sp>
        <p:nvSpPr>
          <p:cNvPr id="5" name="TextBox 4">
            <a:extLst>
              <a:ext uri="{FF2B5EF4-FFF2-40B4-BE49-F238E27FC236}">
                <a16:creationId xmlns:a16="http://schemas.microsoft.com/office/drawing/2014/main" id="{E9C1CE8F-9AF2-9ED3-A1B0-8A053DEEF73F}"/>
              </a:ext>
            </a:extLst>
          </p:cNvPr>
          <p:cNvSpPr txBox="1"/>
          <p:nvPr/>
        </p:nvSpPr>
        <p:spPr>
          <a:xfrm>
            <a:off x="1125157" y="222947"/>
            <a:ext cx="7662675" cy="646331"/>
          </a:xfrm>
          <a:prstGeom prst="rect">
            <a:avLst/>
          </a:prstGeom>
          <a:noFill/>
        </p:spPr>
        <p:txBody>
          <a:bodyPr wrap="none" rtlCol="0">
            <a:spAutoFit/>
          </a:bodyPr>
          <a:lstStyle/>
          <a:p>
            <a:r>
              <a:rPr lang="en-US" sz="1800" b="1"/>
              <a:t>IS 6997 : 2021 TEST CODE FOR SUGARCANE CRUSHERS (</a:t>
            </a:r>
            <a:r>
              <a:rPr lang="en-US" sz="1800" b="1" i="1"/>
              <a:t>First Revision</a:t>
            </a:r>
            <a:r>
              <a:rPr lang="en-US" sz="1800" b="1"/>
              <a:t>)</a:t>
            </a:r>
          </a:p>
          <a:p>
            <a:endParaRPr lang="en-US" dirty="0"/>
          </a:p>
        </p:txBody>
      </p:sp>
      <p:sp>
        <p:nvSpPr>
          <p:cNvPr id="7" name="TextBox 6">
            <a:extLst>
              <a:ext uri="{FF2B5EF4-FFF2-40B4-BE49-F238E27FC236}">
                <a16:creationId xmlns:a16="http://schemas.microsoft.com/office/drawing/2014/main" id="{80B3A1C6-8157-6F5E-CECA-D6987C731254}"/>
              </a:ext>
            </a:extLst>
          </p:cNvPr>
          <p:cNvSpPr txBox="1"/>
          <p:nvPr/>
        </p:nvSpPr>
        <p:spPr>
          <a:xfrm flipH="1">
            <a:off x="1125154" y="1043973"/>
            <a:ext cx="4388955" cy="3970318"/>
          </a:xfrm>
          <a:prstGeom prst="rect">
            <a:avLst/>
          </a:prstGeom>
          <a:noFill/>
        </p:spPr>
        <p:txBody>
          <a:bodyPr wrap="square" rtlCol="0">
            <a:spAutoFit/>
          </a:bodyPr>
          <a:lstStyle/>
          <a:p>
            <a:pPr algn="just"/>
            <a:r>
              <a:rPr lang="en-US" b="1"/>
              <a:t>Test at no load : </a:t>
            </a:r>
          </a:p>
          <a:p>
            <a:pPr algn="just"/>
            <a:endParaRPr lang="en-US" b="1"/>
          </a:p>
          <a:p>
            <a:pPr marL="285750" indent="-285750" algn="just">
              <a:buFont typeface="Wingdings" pitchFamily="2" charset="2"/>
              <a:buChar char="Ø"/>
            </a:pPr>
            <a:r>
              <a:rPr lang="en-US"/>
              <a:t>Crusher is to be installed with the clearance of 6.4 mm between king &amp; crushing and o.8 mm between king &amp; extracting roller   </a:t>
            </a:r>
          </a:p>
          <a:p>
            <a:pPr marL="285750" indent="-285750" algn="just">
              <a:buFont typeface="Wingdings" pitchFamily="2" charset="2"/>
              <a:buChar char="Ø"/>
            </a:pPr>
            <a:endParaRPr lang="en-US"/>
          </a:p>
          <a:p>
            <a:pPr marL="285750" indent="-285750" algn="just">
              <a:buFont typeface="Wingdings" pitchFamily="2" charset="2"/>
              <a:buChar char="Ø"/>
            </a:pPr>
            <a:r>
              <a:rPr lang="en-US"/>
              <a:t>Operate the crusher for at least 30 min continuously</a:t>
            </a:r>
          </a:p>
          <a:p>
            <a:pPr marL="285750" indent="-285750" algn="just">
              <a:buFont typeface="Wingdings" pitchFamily="2" charset="2"/>
              <a:buChar char="Ø"/>
            </a:pPr>
            <a:endParaRPr lang="en-US"/>
          </a:p>
          <a:p>
            <a:pPr marL="285750" indent="-285750" algn="just">
              <a:buFont typeface="Wingdings" pitchFamily="2" charset="2"/>
              <a:buChar char="Ø"/>
            </a:pPr>
            <a:r>
              <a:rPr lang="en-US"/>
              <a:t>Take the reading of power meter at an interval of 5, 10, 15, 20, 25 and 30 min. </a:t>
            </a:r>
          </a:p>
          <a:p>
            <a:pPr marL="285750" indent="-285750" algn="just">
              <a:buFont typeface="Wingdings" pitchFamily="2" charset="2"/>
              <a:buChar char="Ø"/>
            </a:pPr>
            <a:endParaRPr lang="en-US" dirty="0"/>
          </a:p>
        </p:txBody>
      </p:sp>
      <p:pic>
        <p:nvPicPr>
          <p:cNvPr id="3" name="Picture 2" descr="A diagram of a mechanical scheme&#10;&#10;Description automatically generated">
            <a:extLst>
              <a:ext uri="{FF2B5EF4-FFF2-40B4-BE49-F238E27FC236}">
                <a16:creationId xmlns:a16="http://schemas.microsoft.com/office/drawing/2014/main" id="{923D3480-2170-4E6C-C264-B17CE18DA317}"/>
              </a:ext>
            </a:extLst>
          </p:cNvPr>
          <p:cNvPicPr>
            <a:picLocks noChangeAspect="1"/>
          </p:cNvPicPr>
          <p:nvPr/>
        </p:nvPicPr>
        <p:blipFill>
          <a:blip r:embed="rId2"/>
          <a:stretch>
            <a:fillRect/>
          </a:stretch>
        </p:blipFill>
        <p:spPr>
          <a:xfrm>
            <a:off x="5623794" y="869278"/>
            <a:ext cx="6216648" cy="4610075"/>
          </a:xfrm>
          <a:prstGeom prst="rect">
            <a:avLst/>
          </a:prstGeom>
        </p:spPr>
      </p:pic>
    </p:spTree>
    <p:extLst>
      <p:ext uri="{BB962C8B-B14F-4D97-AF65-F5344CB8AC3E}">
        <p14:creationId xmlns:p14="http://schemas.microsoft.com/office/powerpoint/2010/main" val="2083871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758FC4-A47D-4FE7-B188-2893456E586B}"/>
              </a:ext>
            </a:extLst>
          </p:cNvPr>
          <p:cNvSpPr txBox="1"/>
          <p:nvPr/>
        </p:nvSpPr>
        <p:spPr>
          <a:xfrm>
            <a:off x="1128415" y="3395822"/>
            <a:ext cx="4495378"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endParaRPr lang="en-US" sz="1600" b="1" dirty="0"/>
          </a:p>
        </p:txBody>
      </p:sp>
      <p:sp>
        <p:nvSpPr>
          <p:cNvPr id="5" name="TextBox 4">
            <a:extLst>
              <a:ext uri="{FF2B5EF4-FFF2-40B4-BE49-F238E27FC236}">
                <a16:creationId xmlns:a16="http://schemas.microsoft.com/office/drawing/2014/main" id="{E9C1CE8F-9AF2-9ED3-A1B0-8A053DEEF73F}"/>
              </a:ext>
            </a:extLst>
          </p:cNvPr>
          <p:cNvSpPr txBox="1"/>
          <p:nvPr/>
        </p:nvSpPr>
        <p:spPr>
          <a:xfrm>
            <a:off x="1125157" y="222947"/>
            <a:ext cx="7662675" cy="646331"/>
          </a:xfrm>
          <a:prstGeom prst="rect">
            <a:avLst/>
          </a:prstGeom>
          <a:noFill/>
        </p:spPr>
        <p:txBody>
          <a:bodyPr wrap="none" rtlCol="0">
            <a:spAutoFit/>
          </a:bodyPr>
          <a:lstStyle/>
          <a:p>
            <a:r>
              <a:rPr lang="en-US" sz="1800" b="1"/>
              <a:t>IS 6997 : 2021 TEST CODE FOR SUGARCANE CRUSHERS (</a:t>
            </a:r>
            <a:r>
              <a:rPr lang="en-US" sz="1800" b="1" i="1"/>
              <a:t>First Revision</a:t>
            </a:r>
            <a:r>
              <a:rPr lang="en-US" sz="1800" b="1"/>
              <a:t>)</a:t>
            </a:r>
          </a:p>
          <a:p>
            <a:endParaRPr lang="en-US" dirty="0"/>
          </a:p>
        </p:txBody>
      </p:sp>
      <p:sp>
        <p:nvSpPr>
          <p:cNvPr id="7" name="TextBox 6">
            <a:extLst>
              <a:ext uri="{FF2B5EF4-FFF2-40B4-BE49-F238E27FC236}">
                <a16:creationId xmlns:a16="http://schemas.microsoft.com/office/drawing/2014/main" id="{80B3A1C6-8157-6F5E-CECA-D6987C731254}"/>
              </a:ext>
            </a:extLst>
          </p:cNvPr>
          <p:cNvSpPr txBox="1"/>
          <p:nvPr/>
        </p:nvSpPr>
        <p:spPr>
          <a:xfrm flipH="1">
            <a:off x="1125153" y="1043973"/>
            <a:ext cx="10069319" cy="4247317"/>
          </a:xfrm>
          <a:prstGeom prst="rect">
            <a:avLst/>
          </a:prstGeom>
          <a:noFill/>
        </p:spPr>
        <p:txBody>
          <a:bodyPr wrap="square" rtlCol="0">
            <a:spAutoFit/>
          </a:bodyPr>
          <a:lstStyle/>
          <a:p>
            <a:pPr algn="just"/>
            <a:r>
              <a:rPr lang="en-US" b="1" dirty="0"/>
              <a:t>Test at  load : </a:t>
            </a:r>
          </a:p>
          <a:p>
            <a:pPr algn="just"/>
            <a:endParaRPr lang="en-US" b="1" dirty="0"/>
          </a:p>
          <a:p>
            <a:pPr marL="285750" indent="-285750" algn="just">
              <a:buFont typeface="Wingdings" pitchFamily="2" charset="2"/>
              <a:buChar char="Ø"/>
            </a:pPr>
            <a:endParaRPr lang="en-US" dirty="0"/>
          </a:p>
          <a:p>
            <a:pPr marL="285750" indent="-285750" algn="just">
              <a:buFont typeface="Wingdings" pitchFamily="2" charset="2"/>
              <a:buChar char="Ø"/>
            </a:pPr>
            <a:r>
              <a:rPr lang="en-US" dirty="0"/>
              <a:t>Determination of power requirement</a:t>
            </a:r>
          </a:p>
          <a:p>
            <a:pPr marL="285750" indent="-285750" algn="just">
              <a:buFont typeface="Wingdings" pitchFamily="2" charset="2"/>
              <a:buChar char="Ø"/>
            </a:pPr>
            <a:r>
              <a:rPr lang="en-US" dirty="0"/>
              <a:t>Crushing capacity </a:t>
            </a:r>
          </a:p>
          <a:p>
            <a:pPr marL="285750" indent="-285750" algn="just">
              <a:buFont typeface="Wingdings" pitchFamily="2" charset="2"/>
              <a:buChar char="Ø"/>
            </a:pPr>
            <a:r>
              <a:rPr lang="en-US" dirty="0"/>
              <a:t>Juice extraction efficiency (after crushing minimum of 25 kg sugarcane)</a:t>
            </a:r>
          </a:p>
          <a:p>
            <a:pPr marL="285750" indent="-285750" algn="just">
              <a:buFont typeface="Wingdings" pitchFamily="2" charset="2"/>
              <a:buChar char="Ø"/>
            </a:pPr>
            <a:r>
              <a:rPr lang="en-US" dirty="0"/>
              <a:t>Fibre content in cane</a:t>
            </a:r>
          </a:p>
          <a:p>
            <a:pPr marL="285750" indent="-285750" algn="just">
              <a:buFont typeface="Wingdings" pitchFamily="2" charset="2"/>
              <a:buChar char="Ø"/>
            </a:pPr>
            <a:r>
              <a:rPr lang="en-US" dirty="0"/>
              <a:t>Purity of extracted juice</a:t>
            </a:r>
          </a:p>
          <a:p>
            <a:pPr marL="285750" indent="-285750" algn="just">
              <a:buFont typeface="Wingdings" pitchFamily="2" charset="2"/>
              <a:buChar char="Ø"/>
            </a:pPr>
            <a:r>
              <a:rPr lang="en-US" dirty="0"/>
              <a:t>Brix percent bagasse</a:t>
            </a:r>
          </a:p>
          <a:p>
            <a:pPr marL="285750" indent="-285750" algn="just">
              <a:buFont typeface="Wingdings" pitchFamily="2" charset="2"/>
              <a:buChar char="Ø"/>
            </a:pPr>
            <a:r>
              <a:rPr lang="en-US" dirty="0"/>
              <a:t>Fibre percent bagasse</a:t>
            </a:r>
          </a:p>
          <a:p>
            <a:pPr marL="285750" indent="-285750" algn="just">
              <a:buFont typeface="Wingdings" pitchFamily="2" charset="2"/>
              <a:buChar char="Ø"/>
            </a:pPr>
            <a:r>
              <a:rPr lang="en-US" dirty="0"/>
              <a:t>Fibre percent cane</a:t>
            </a:r>
          </a:p>
          <a:p>
            <a:pPr marL="285750" indent="-285750" algn="just">
              <a:buFont typeface="Wingdings" pitchFamily="2" charset="2"/>
              <a:buChar char="Ø"/>
            </a:pPr>
            <a:r>
              <a:rPr lang="en-US" dirty="0"/>
              <a:t>Reduce juice content (corrected on the basis of 12.5 percent fibre content in cane)</a:t>
            </a:r>
          </a:p>
          <a:p>
            <a:pPr marL="285750" indent="-285750" algn="just">
              <a:buFont typeface="Wingdings" pitchFamily="2" charset="2"/>
              <a:buChar char="Ø"/>
            </a:pPr>
            <a:r>
              <a:rPr lang="en-US" dirty="0"/>
              <a:t>Visual Observations </a:t>
            </a:r>
          </a:p>
          <a:p>
            <a:pPr marL="285750" indent="-285750" algn="just">
              <a:buFont typeface="Wingdings" pitchFamily="2" charset="2"/>
              <a:buChar char="Ø"/>
            </a:pPr>
            <a:endParaRPr lang="en-US" dirty="0"/>
          </a:p>
          <a:p>
            <a:pPr marL="285750" indent="-285750" algn="just">
              <a:buFont typeface="Wingdings" pitchFamily="2" charset="2"/>
              <a:buChar char="Ø"/>
            </a:pPr>
            <a:endParaRPr lang="en-US" dirty="0"/>
          </a:p>
        </p:txBody>
      </p:sp>
    </p:spTree>
    <p:extLst>
      <p:ext uri="{BB962C8B-B14F-4D97-AF65-F5344CB8AC3E}">
        <p14:creationId xmlns:p14="http://schemas.microsoft.com/office/powerpoint/2010/main" val="91052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5" name="TextBox 4">
            <a:extLst>
              <a:ext uri="{FF2B5EF4-FFF2-40B4-BE49-F238E27FC236}">
                <a16:creationId xmlns:a16="http://schemas.microsoft.com/office/drawing/2014/main" id="{B7B36228-7EDE-AEBE-7CE3-9F951032CA44}"/>
              </a:ext>
            </a:extLst>
          </p:cNvPr>
          <p:cNvSpPr txBox="1"/>
          <p:nvPr/>
        </p:nvSpPr>
        <p:spPr>
          <a:xfrm>
            <a:off x="1192452" y="912388"/>
            <a:ext cx="8363636" cy="830997"/>
          </a:xfrm>
          <a:prstGeom prst="rect">
            <a:avLst/>
          </a:prstGeom>
          <a:noFill/>
        </p:spPr>
        <p:txBody>
          <a:bodyPr wrap="none" rtlCol="0">
            <a:spAutoFit/>
          </a:bodyPr>
          <a:lstStyle/>
          <a:p>
            <a:r>
              <a:rPr lang="en-US" sz="2400" b="1" dirty="0">
                <a:latin typeface="Times" pitchFamily="2" charset="0"/>
              </a:rPr>
              <a:t>Indian Standards on Sugarcane Juice Extractor (</a:t>
            </a:r>
            <a:r>
              <a:rPr lang="en-US" sz="2400" b="1" dirty="0">
                <a:latin typeface="Times" pitchFamily="2" charset="0"/>
                <a:hlinkClick r:id="rId3"/>
              </a:rPr>
              <a:t>click</a:t>
            </a:r>
            <a:r>
              <a:rPr lang="en-US" sz="2400" b="1" dirty="0">
                <a:latin typeface="Times" pitchFamily="2" charset="0"/>
              </a:rPr>
              <a:t> to view)</a:t>
            </a:r>
          </a:p>
          <a:p>
            <a:endParaRPr lang="en-US" sz="2400" b="1" dirty="0">
              <a:solidFill>
                <a:srgbClr val="0070C0"/>
              </a:solidFill>
              <a:latin typeface="Times" pitchFamily="2" charset="0"/>
            </a:endParaRPr>
          </a:p>
        </p:txBody>
      </p:sp>
      <p:graphicFrame>
        <p:nvGraphicFramePr>
          <p:cNvPr id="7" name="Content Placeholder 4">
            <a:extLst>
              <a:ext uri="{FF2B5EF4-FFF2-40B4-BE49-F238E27FC236}">
                <a16:creationId xmlns:a16="http://schemas.microsoft.com/office/drawing/2014/main" id="{88F7029C-C4CD-DF19-9953-185E6796F1CA}"/>
              </a:ext>
            </a:extLst>
          </p:cNvPr>
          <p:cNvGraphicFramePr>
            <a:graphicFrameLocks/>
          </p:cNvGraphicFramePr>
          <p:nvPr>
            <p:extLst>
              <p:ext uri="{D42A27DB-BD31-4B8C-83A1-F6EECF244321}">
                <p14:modId xmlns:p14="http://schemas.microsoft.com/office/powerpoint/2010/main" val="3048219006"/>
              </p:ext>
            </p:extLst>
          </p:nvPr>
        </p:nvGraphicFramePr>
        <p:xfrm>
          <a:off x="1192452" y="1526130"/>
          <a:ext cx="9807095" cy="2111761"/>
        </p:xfrm>
        <a:graphic>
          <a:graphicData uri="http://schemas.openxmlformats.org/drawingml/2006/table">
            <a:tbl>
              <a:tblPr firstRow="1" bandRow="1">
                <a:tableStyleId>{5C22544A-7EE6-4342-B048-85BDC9FD1C3A}</a:tableStyleId>
              </a:tblPr>
              <a:tblGrid>
                <a:gridCol w="915090">
                  <a:extLst>
                    <a:ext uri="{9D8B030D-6E8A-4147-A177-3AD203B41FA5}">
                      <a16:colId xmlns:a16="http://schemas.microsoft.com/office/drawing/2014/main" val="33441478"/>
                    </a:ext>
                  </a:extLst>
                </a:gridCol>
                <a:gridCol w="1773043">
                  <a:extLst>
                    <a:ext uri="{9D8B030D-6E8A-4147-A177-3AD203B41FA5}">
                      <a16:colId xmlns:a16="http://schemas.microsoft.com/office/drawing/2014/main" val="1513213933"/>
                    </a:ext>
                  </a:extLst>
                </a:gridCol>
                <a:gridCol w="7118962">
                  <a:extLst>
                    <a:ext uri="{9D8B030D-6E8A-4147-A177-3AD203B41FA5}">
                      <a16:colId xmlns:a16="http://schemas.microsoft.com/office/drawing/2014/main" val="2317383014"/>
                    </a:ext>
                  </a:extLst>
                </a:gridCol>
              </a:tblGrid>
              <a:tr h="547380">
                <a:tc>
                  <a:txBody>
                    <a:bodyPr/>
                    <a:lstStyle/>
                    <a:p>
                      <a:pPr algn="ctr"/>
                      <a:r>
                        <a:rPr lang="en-US" sz="2000" b="0" i="0" baseline="0" dirty="0">
                          <a:latin typeface="Times New Roman" panose="02020603050405020304" pitchFamily="18" charset="0"/>
                          <a:cs typeface="Times New Roman" panose="02020603050405020304" pitchFamily="18" charset="0"/>
                        </a:rPr>
                        <a:t>Sl. No.</a:t>
                      </a:r>
                    </a:p>
                  </a:txBody>
                  <a:tcPr/>
                </a:tc>
                <a:tc>
                  <a:txBody>
                    <a:bodyPr/>
                    <a:lstStyle/>
                    <a:p>
                      <a:pPr algn="ctr"/>
                      <a:r>
                        <a:rPr lang="en-US" sz="2000" b="0" i="0" baseline="0" dirty="0">
                          <a:latin typeface="Times New Roman" panose="02020603050405020304" pitchFamily="18" charset="0"/>
                          <a:cs typeface="Times New Roman" panose="02020603050405020304" pitchFamily="18" charset="0"/>
                        </a:rPr>
                        <a:t>IS No.</a:t>
                      </a:r>
                    </a:p>
                  </a:txBody>
                  <a:tcPr/>
                </a:tc>
                <a:tc>
                  <a:txBody>
                    <a:bodyPr/>
                    <a:lstStyle/>
                    <a:p>
                      <a:pPr algn="ctr"/>
                      <a:r>
                        <a:rPr lang="en-US" sz="2000" b="0" i="0" baseline="0" dirty="0">
                          <a:latin typeface="Times New Roman" panose="02020603050405020304" pitchFamily="18" charset="0"/>
                          <a:cs typeface="Times New Roman" panose="02020603050405020304" pitchFamily="18" charset="0"/>
                        </a:rPr>
                        <a:t>Tittle</a:t>
                      </a:r>
                    </a:p>
                  </a:txBody>
                  <a:tcPr/>
                </a:tc>
                <a:extLst>
                  <a:ext uri="{0D108BD9-81ED-4DB2-BD59-A6C34878D82A}">
                    <a16:rowId xmlns:a16="http://schemas.microsoft.com/office/drawing/2014/main" val="3654477292"/>
                  </a:ext>
                </a:extLst>
              </a:tr>
              <a:tr h="595608">
                <a:tc>
                  <a:txBody>
                    <a:bodyPr/>
                    <a:lstStyle/>
                    <a:p>
                      <a:pPr algn="ctr"/>
                      <a:r>
                        <a:rPr lang="en-US" dirty="0"/>
                        <a:t>1.</a:t>
                      </a:r>
                    </a:p>
                  </a:txBody>
                  <a:tcPr/>
                </a:tc>
                <a:tc>
                  <a:txBody>
                    <a:bodyPr/>
                    <a:lstStyle/>
                    <a:p>
                      <a:r>
                        <a:rPr lang="en-IN" dirty="0"/>
                        <a:t>IS 6997 :  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Test Code for Sugarcane Crusher (First Revision of IS 6997)</a:t>
                      </a:r>
                    </a:p>
                  </a:txBody>
                  <a:tcPr/>
                </a:tc>
                <a:extLst>
                  <a:ext uri="{0D108BD9-81ED-4DB2-BD59-A6C34878D82A}">
                    <a16:rowId xmlns:a16="http://schemas.microsoft.com/office/drawing/2014/main" val="3273720398"/>
                  </a:ext>
                </a:extLst>
              </a:tr>
              <a:tr h="595608">
                <a:tc>
                  <a:txBody>
                    <a:bodyPr/>
                    <a:lstStyle/>
                    <a:p>
                      <a:pPr algn="ctr"/>
                      <a:r>
                        <a:rPr lang="en-US" dirty="0"/>
                        <a:t>2.</a:t>
                      </a:r>
                    </a:p>
                  </a:txBody>
                  <a:tcPr/>
                </a:tc>
                <a:tc>
                  <a:txBody>
                    <a:bodyPr/>
                    <a:lstStyle/>
                    <a:p>
                      <a:r>
                        <a:rPr lang="en-US" dirty="0"/>
                        <a:t>IS 15561 : 2005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Sugarcane Crushers — Safety Requirements</a:t>
                      </a:r>
                    </a:p>
                  </a:txBody>
                  <a:tcPr/>
                </a:tc>
                <a:extLst>
                  <a:ext uri="{0D108BD9-81ED-4DB2-BD59-A6C34878D82A}">
                    <a16:rowId xmlns:a16="http://schemas.microsoft.com/office/drawing/2014/main" val="3626639383"/>
                  </a:ext>
                </a:extLst>
              </a:tr>
              <a:tr h="373165">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1973 : 1999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Sugarcane Crusher — Specification (Third Revision of IS 1973)</a:t>
                      </a:r>
                    </a:p>
                  </a:txBody>
                  <a:tcPr/>
                </a:tc>
                <a:extLst>
                  <a:ext uri="{0D108BD9-81ED-4DB2-BD59-A6C34878D82A}">
                    <a16:rowId xmlns:a16="http://schemas.microsoft.com/office/drawing/2014/main" val="2498690000"/>
                  </a:ext>
                </a:extLst>
              </a:tr>
            </a:tbl>
          </a:graphicData>
        </a:graphic>
      </p:graphicFrame>
    </p:spTree>
    <p:extLst>
      <p:ext uri="{BB962C8B-B14F-4D97-AF65-F5344CB8AC3E}">
        <p14:creationId xmlns:p14="http://schemas.microsoft.com/office/powerpoint/2010/main" val="3865231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D893-2AF1-5049-9447-3EBC284040B9}"/>
              </a:ext>
            </a:extLst>
          </p:cNvPr>
          <p:cNvSpPr>
            <a:spLocks noGrp="1"/>
          </p:cNvSpPr>
          <p:nvPr>
            <p:ph type="title"/>
          </p:nvPr>
        </p:nvSpPr>
        <p:spPr>
          <a:xfrm>
            <a:off x="838200" y="1033865"/>
            <a:ext cx="10515600" cy="1325563"/>
          </a:xfrm>
        </p:spPr>
        <p:txBody>
          <a:bodyPr/>
          <a:lstStyle/>
          <a:p>
            <a:pPr algn="just"/>
            <a:r>
              <a:rPr lang="en-US" dirty="0"/>
              <a:t>Reference taken from other than Indian Standards</a:t>
            </a:r>
          </a:p>
        </p:txBody>
      </p:sp>
      <p:pic>
        <p:nvPicPr>
          <p:cNvPr id="4" name="Picture 3" descr="A blue triangle with a red circle and a black background&#10;&#10;Description automatically generated">
            <a:extLst>
              <a:ext uri="{FF2B5EF4-FFF2-40B4-BE49-F238E27FC236}">
                <a16:creationId xmlns:a16="http://schemas.microsoft.com/office/drawing/2014/main" id="{037B9A68-F915-640D-05C8-D361FDB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7" name="Content Placeholder 6">
            <a:extLst>
              <a:ext uri="{FF2B5EF4-FFF2-40B4-BE49-F238E27FC236}">
                <a16:creationId xmlns:a16="http://schemas.microsoft.com/office/drawing/2014/main" id="{5D96636F-06E2-1451-CEAA-ED20110F4F00}"/>
              </a:ext>
            </a:extLst>
          </p:cNvPr>
          <p:cNvSpPr>
            <a:spLocks noGrp="1"/>
          </p:cNvSpPr>
          <p:nvPr>
            <p:ph idx="1"/>
          </p:nvPr>
        </p:nvSpPr>
        <p:spPr>
          <a:xfrm>
            <a:off x="838200" y="1696646"/>
            <a:ext cx="10515600" cy="4351338"/>
          </a:xfrm>
        </p:spPr>
        <p:txBody>
          <a:bodyPr/>
          <a:lstStyle/>
          <a:p>
            <a:pPr marL="0" indent="0">
              <a:buNone/>
            </a:pPr>
            <a:r>
              <a:rPr lang="en-US" sz="2200" b="1" i="1" dirty="0">
                <a:solidFill>
                  <a:schemeClr val="tx2">
                    <a:lumMod val="75000"/>
                    <a:lumOff val="25000"/>
                  </a:schemeClr>
                </a:solidFill>
                <a:latin typeface="Times" pitchFamily="2" charset="0"/>
              </a:rPr>
              <a:t>Book : Unit Operations in Agricultural Processing by Singh and Sahay</a:t>
            </a:r>
          </a:p>
          <a:p>
            <a:endParaRPr lang="en-US" i="1" dirty="0">
              <a:solidFill>
                <a:schemeClr val="tx2">
                  <a:lumMod val="75000"/>
                  <a:lumOff val="25000"/>
                </a:schemeClr>
              </a:solidFill>
              <a:latin typeface="Times" pitchFamily="2" charset="0"/>
            </a:endParaRPr>
          </a:p>
        </p:txBody>
      </p:sp>
    </p:spTree>
    <p:extLst>
      <p:ext uri="{BB962C8B-B14F-4D97-AF65-F5344CB8AC3E}">
        <p14:creationId xmlns:p14="http://schemas.microsoft.com/office/powerpoint/2010/main" val="2028165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B9B42DA5-6CA0-D9A3-4562-C3280F3D64D0}"/>
              </a:ext>
            </a:extLst>
          </p:cNvPr>
          <p:cNvSpPr txBox="1"/>
          <p:nvPr/>
        </p:nvSpPr>
        <p:spPr>
          <a:xfrm>
            <a:off x="1256275" y="2271449"/>
            <a:ext cx="9679449" cy="284705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Aptos Display" panose="02110004020202020204"/>
                <a:ea typeface="+mn-ea"/>
                <a:cs typeface="+mn-cs"/>
              </a:rPr>
              <a:t>Quiz time</a:t>
            </a: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8" name="Picture 7" descr="A blue triangle with a red circle and a black background&#10;&#10;Description automatically generated">
            <a:extLst>
              <a:ext uri="{FF2B5EF4-FFF2-40B4-BE49-F238E27FC236}">
                <a16:creationId xmlns:a16="http://schemas.microsoft.com/office/drawing/2014/main" id="{492E1E73-306B-6183-21B5-F9052ACEC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198264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10169237" cy="1754326"/>
          </a:xfrm>
          <a:prstGeom prst="rect">
            <a:avLst/>
          </a:prstGeom>
          <a:noFill/>
        </p:spPr>
        <p:txBody>
          <a:bodyPr wrap="square">
            <a:spAutoFit/>
          </a:bodyPr>
          <a:lstStyle/>
          <a:p>
            <a:r>
              <a:rPr lang="en-IN" b="1" dirty="0">
                <a:solidFill>
                  <a:srgbClr val="FF0000"/>
                </a:solidFill>
              </a:rPr>
              <a:t>Q 1 Which Indian Standard (IS) specifies the requirements for vegetable cutting machines?</a:t>
            </a:r>
          </a:p>
          <a:p>
            <a:endParaRPr lang="en-IN" dirty="0"/>
          </a:p>
          <a:p>
            <a:r>
              <a:rPr lang="en-IN" dirty="0"/>
              <a:t>A) IS 456:2000</a:t>
            </a:r>
          </a:p>
          <a:p>
            <a:r>
              <a:rPr lang="en-IN" dirty="0"/>
              <a:t>B) IS 18145:2023</a:t>
            </a:r>
          </a:p>
          <a:p>
            <a:r>
              <a:rPr lang="en-IN" dirty="0"/>
              <a:t>C) IS 304:2014</a:t>
            </a:r>
          </a:p>
          <a:p>
            <a:r>
              <a:rPr lang="en-IN" dirty="0"/>
              <a:t>D) IS 12345:2018</a:t>
            </a:r>
          </a:p>
        </p:txBody>
      </p:sp>
      <p:pic>
        <p:nvPicPr>
          <p:cNvPr id="2" name="Picture 1" descr="A blue triangle with a red circle and a black background&#10;&#10;Description automatically generated">
            <a:extLst>
              <a:ext uri="{FF2B5EF4-FFF2-40B4-BE49-F238E27FC236}">
                <a16:creationId xmlns:a16="http://schemas.microsoft.com/office/drawing/2014/main" id="{A5CA60B7-697F-A6FD-242B-FBA462B43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47435"/>
            <a:ext cx="1245589" cy="878400"/>
          </a:xfrm>
          <a:prstGeom prst="rect">
            <a:avLst/>
          </a:prstGeom>
        </p:spPr>
      </p:pic>
    </p:spTree>
    <p:extLst>
      <p:ext uri="{BB962C8B-B14F-4D97-AF65-F5344CB8AC3E}">
        <p14:creationId xmlns:p14="http://schemas.microsoft.com/office/powerpoint/2010/main" val="67313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10169237" cy="1477328"/>
          </a:xfrm>
          <a:prstGeom prst="rect">
            <a:avLst/>
          </a:prstGeom>
          <a:noFill/>
        </p:spPr>
        <p:txBody>
          <a:bodyPr wrap="square">
            <a:spAutoFit/>
          </a:bodyPr>
          <a:lstStyle/>
          <a:p>
            <a:endParaRPr lang="en-IN" dirty="0"/>
          </a:p>
          <a:p>
            <a:r>
              <a:rPr lang="en-IN" b="1" dirty="0">
                <a:solidFill>
                  <a:srgbClr val="FF0000"/>
                </a:solidFill>
              </a:rPr>
              <a:t>Q 2 Manual Acid (H2SO4) Delinting is often conducted by farmers in the field ?</a:t>
            </a:r>
          </a:p>
          <a:p>
            <a:endParaRPr lang="en-IN" dirty="0"/>
          </a:p>
          <a:p>
            <a:pPr marL="342900" indent="-342900">
              <a:buAutoNum type="alphaUcParenR"/>
            </a:pPr>
            <a:r>
              <a:rPr lang="en-IN" dirty="0"/>
              <a:t>True</a:t>
            </a:r>
          </a:p>
          <a:p>
            <a:pPr marL="342900" indent="-342900">
              <a:buAutoNum type="alphaUcParenR"/>
            </a:pPr>
            <a:r>
              <a:rPr lang="en-IN" dirty="0"/>
              <a:t>False</a:t>
            </a:r>
          </a:p>
        </p:txBody>
      </p:sp>
      <p:pic>
        <p:nvPicPr>
          <p:cNvPr id="2" name="Picture 1" descr="A blue triangle with a red circle and a black background&#10;&#10;Description automatically generated">
            <a:extLst>
              <a:ext uri="{FF2B5EF4-FFF2-40B4-BE49-F238E27FC236}">
                <a16:creationId xmlns:a16="http://schemas.microsoft.com/office/drawing/2014/main" id="{F4A8694E-08E6-EACA-A231-BE6D25B0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329321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a:xfrm>
            <a:off x="659301" y="988098"/>
            <a:ext cx="2840114" cy="2407723"/>
          </a:xfrm>
        </p:spPr>
        <p:txBody>
          <a:bodyPr vert="horz" lIns="91440" tIns="45720" rIns="91440" bIns="0" rtlCol="0" anchor="b">
            <a:normAutofit/>
          </a:bodyPr>
          <a:lstStyle/>
          <a:p>
            <a:r>
              <a:rPr lang="en-US" sz="2800" dirty="0"/>
              <a:t>Types of Power-Operated Chaff Cutter on the basis of </a:t>
            </a:r>
          </a:p>
        </p:txBody>
      </p:sp>
      <p:sp>
        <p:nvSpPr>
          <p:cNvPr id="7" name="TextBox 6">
            <a:extLst>
              <a:ext uri="{FF2B5EF4-FFF2-40B4-BE49-F238E27FC236}">
                <a16:creationId xmlns:a16="http://schemas.microsoft.com/office/drawing/2014/main" id="{7A2755FA-8867-0E47-10DB-1A5BD829B9A9}"/>
              </a:ext>
            </a:extLst>
          </p:cNvPr>
          <p:cNvSpPr txBox="1"/>
          <p:nvPr/>
        </p:nvSpPr>
        <p:spPr>
          <a:xfrm>
            <a:off x="659302" y="3395822"/>
            <a:ext cx="2840114" cy="1718545"/>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600" dirty="0"/>
              <a:t>IS 11459 : 2024 POWER OPERATED CHAFF CUTTER — SPECIFICATION &amp; TEST CODE (</a:t>
            </a:r>
            <a:r>
              <a:rPr lang="en-US" sz="1600" i="1" dirty="0"/>
              <a:t>First Revision</a:t>
            </a:r>
            <a:r>
              <a:rPr lang="en-US" sz="1600" dirty="0"/>
              <a:t>)</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graphicFrame>
        <p:nvGraphicFramePr>
          <p:cNvPr id="5" name="Table 4">
            <a:extLst>
              <a:ext uri="{FF2B5EF4-FFF2-40B4-BE49-F238E27FC236}">
                <a16:creationId xmlns:a16="http://schemas.microsoft.com/office/drawing/2014/main" id="{811BF586-36D4-532C-E9C6-04F2BC2F425A}"/>
              </a:ext>
            </a:extLst>
          </p:cNvPr>
          <p:cNvGraphicFramePr>
            <a:graphicFrameLocks noGrp="1"/>
          </p:cNvGraphicFramePr>
          <p:nvPr/>
        </p:nvGraphicFramePr>
        <p:xfrm>
          <a:off x="4618374" y="1334503"/>
          <a:ext cx="6282920" cy="3736927"/>
        </p:xfrm>
        <a:graphic>
          <a:graphicData uri="http://schemas.openxmlformats.org/drawingml/2006/table">
            <a:tbl>
              <a:tblPr firstRow="1" bandRow="1">
                <a:tableStyleId>{5C22544A-7EE6-4342-B048-85BDC9FD1C3A}</a:tableStyleId>
              </a:tblPr>
              <a:tblGrid>
                <a:gridCol w="2169410">
                  <a:extLst>
                    <a:ext uri="{9D8B030D-6E8A-4147-A177-3AD203B41FA5}">
                      <a16:colId xmlns:a16="http://schemas.microsoft.com/office/drawing/2014/main" val="2548428026"/>
                    </a:ext>
                  </a:extLst>
                </a:gridCol>
                <a:gridCol w="1976287">
                  <a:extLst>
                    <a:ext uri="{9D8B030D-6E8A-4147-A177-3AD203B41FA5}">
                      <a16:colId xmlns:a16="http://schemas.microsoft.com/office/drawing/2014/main" val="3797949894"/>
                    </a:ext>
                  </a:extLst>
                </a:gridCol>
                <a:gridCol w="2137223">
                  <a:extLst>
                    <a:ext uri="{9D8B030D-6E8A-4147-A177-3AD203B41FA5}">
                      <a16:colId xmlns:a16="http://schemas.microsoft.com/office/drawing/2014/main" val="1385449214"/>
                    </a:ext>
                  </a:extLst>
                </a:gridCol>
              </a:tblGrid>
              <a:tr h="1205085">
                <a:tc>
                  <a:txBody>
                    <a:bodyPr/>
                    <a:lstStyle/>
                    <a:p>
                      <a:pPr algn="ctr"/>
                      <a:r>
                        <a:rPr lang="en-US" sz="2300" dirty="0"/>
                        <a:t>cutting mechanism,</a:t>
                      </a:r>
                    </a:p>
                  </a:txBody>
                  <a:tcPr marL="115874" marR="115874" marT="57937" marB="57937"/>
                </a:tc>
                <a:tc>
                  <a:txBody>
                    <a:bodyPr/>
                    <a:lstStyle/>
                    <a:p>
                      <a:pPr algn="ctr"/>
                      <a:r>
                        <a:rPr lang="en-US" sz="2300" dirty="0"/>
                        <a:t>Based on feed dropping </a:t>
                      </a:r>
                    </a:p>
                  </a:txBody>
                  <a:tcPr marL="115874" marR="115874" marT="57937" marB="57937"/>
                </a:tc>
                <a:tc>
                  <a:txBody>
                    <a:bodyPr/>
                    <a:lstStyle/>
                    <a:p>
                      <a:pPr algn="ctr"/>
                      <a:r>
                        <a:rPr lang="en-US" sz="2300" dirty="0"/>
                        <a:t>feeding system</a:t>
                      </a:r>
                    </a:p>
                  </a:txBody>
                  <a:tcPr marL="115874" marR="115874" marT="57937" marB="57937"/>
                </a:tc>
                <a:extLst>
                  <a:ext uri="{0D108BD9-81ED-4DB2-BD59-A6C34878D82A}">
                    <a16:rowId xmlns:a16="http://schemas.microsoft.com/office/drawing/2014/main" val="2750189280"/>
                  </a:ext>
                </a:extLst>
              </a:tr>
              <a:tr h="509844">
                <a:tc>
                  <a:txBody>
                    <a:bodyPr/>
                    <a:lstStyle/>
                    <a:p>
                      <a:pPr algn="ctr"/>
                      <a:r>
                        <a:rPr lang="en-US" sz="2300"/>
                        <a:t>Flywheel type</a:t>
                      </a:r>
                    </a:p>
                  </a:txBody>
                  <a:tcPr marL="115874" marR="115874" marT="57937" marB="57937"/>
                </a:tc>
                <a:tc>
                  <a:txBody>
                    <a:bodyPr/>
                    <a:lstStyle/>
                    <a:p>
                      <a:pPr algn="ctr"/>
                      <a:r>
                        <a:rPr lang="en-US" sz="2300"/>
                        <a:t>Let-fall type</a:t>
                      </a:r>
                    </a:p>
                  </a:txBody>
                  <a:tcPr marL="115874" marR="115874" marT="57937" marB="57937"/>
                </a:tc>
                <a:tc>
                  <a:txBody>
                    <a:bodyPr/>
                    <a:lstStyle/>
                    <a:p>
                      <a:pPr algn="ctr"/>
                      <a:r>
                        <a:rPr lang="en-US" sz="2300"/>
                        <a:t>Chute-fed</a:t>
                      </a:r>
                    </a:p>
                  </a:txBody>
                  <a:tcPr marL="115874" marR="115874" marT="57937" marB="57937"/>
                </a:tc>
                <a:extLst>
                  <a:ext uri="{0D108BD9-81ED-4DB2-BD59-A6C34878D82A}">
                    <a16:rowId xmlns:a16="http://schemas.microsoft.com/office/drawing/2014/main" val="71816014"/>
                  </a:ext>
                </a:extLst>
              </a:tr>
              <a:tr h="857464">
                <a:tc rowSpan="2">
                  <a:txBody>
                    <a:bodyPr/>
                    <a:lstStyle/>
                    <a:p>
                      <a:pPr algn="ctr"/>
                      <a:r>
                        <a:rPr lang="en-US" sz="2300" dirty="0"/>
                        <a:t>Cylinder type</a:t>
                      </a:r>
                    </a:p>
                  </a:txBody>
                  <a:tcPr marL="115874" marR="115874" marT="57937" marB="57937"/>
                </a:tc>
                <a:tc>
                  <a:txBody>
                    <a:bodyPr/>
                    <a:lstStyle/>
                    <a:p>
                      <a:pPr algn="ctr"/>
                      <a:r>
                        <a:rPr lang="en-US" sz="2300"/>
                        <a:t>Throw-away type</a:t>
                      </a:r>
                    </a:p>
                  </a:txBody>
                  <a:tcPr marL="115874" marR="115874" marT="57937" marB="57937"/>
                </a:tc>
                <a:tc rowSpan="2">
                  <a:txBody>
                    <a:bodyPr/>
                    <a:lstStyle/>
                    <a:p>
                      <a:pPr algn="ctr"/>
                      <a:r>
                        <a:rPr lang="en-US" sz="2300" dirty="0"/>
                        <a:t>Conveyor-fed</a:t>
                      </a:r>
                    </a:p>
                  </a:txBody>
                  <a:tcPr marL="115874" marR="115874" marT="57937" marB="57937"/>
                </a:tc>
                <a:extLst>
                  <a:ext uri="{0D108BD9-81ED-4DB2-BD59-A6C34878D82A}">
                    <a16:rowId xmlns:a16="http://schemas.microsoft.com/office/drawing/2014/main" val="771834764"/>
                  </a:ext>
                </a:extLst>
              </a:tr>
              <a:tr h="857464">
                <a:tc vMerge="1">
                  <a:txBody>
                    <a:bodyPr/>
                    <a:lstStyle/>
                    <a:p>
                      <a:endParaRPr lang="en-US" dirty="0"/>
                    </a:p>
                  </a:txBody>
                  <a:tcPr/>
                </a:tc>
                <a:tc>
                  <a:txBody>
                    <a:bodyPr/>
                    <a:lstStyle/>
                    <a:p>
                      <a:pPr algn="ctr"/>
                      <a:r>
                        <a:rPr lang="en-US" sz="2300" dirty="0"/>
                        <a:t>Blow-up type.</a:t>
                      </a:r>
                    </a:p>
                  </a:txBody>
                  <a:tcPr marL="115874" marR="115874" marT="57937" marB="57937"/>
                </a:tc>
                <a:tc vMerge="1">
                  <a:txBody>
                    <a:bodyPr/>
                    <a:lstStyle/>
                    <a:p>
                      <a:endParaRPr lang="en-US" dirty="0"/>
                    </a:p>
                  </a:txBody>
                  <a:tcPr/>
                </a:tc>
                <a:extLst>
                  <a:ext uri="{0D108BD9-81ED-4DB2-BD59-A6C34878D82A}">
                    <a16:rowId xmlns:a16="http://schemas.microsoft.com/office/drawing/2014/main" val="48081693"/>
                  </a:ext>
                </a:extLst>
              </a:tr>
            </a:tbl>
          </a:graphicData>
        </a:graphic>
      </p:graphicFrame>
    </p:spTree>
    <p:extLst>
      <p:ext uri="{BB962C8B-B14F-4D97-AF65-F5344CB8AC3E}">
        <p14:creationId xmlns:p14="http://schemas.microsoft.com/office/powerpoint/2010/main" val="136203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10169237" cy="3139321"/>
          </a:xfrm>
          <a:prstGeom prst="rect">
            <a:avLst/>
          </a:prstGeom>
          <a:noFill/>
        </p:spPr>
        <p:txBody>
          <a:bodyPr wrap="square">
            <a:spAutoFit/>
          </a:bodyPr>
          <a:lstStyle/>
          <a:p>
            <a:pPr algn="just"/>
            <a:r>
              <a:rPr lang="en-IN" b="1" dirty="0">
                <a:solidFill>
                  <a:srgbClr val="FF0000"/>
                </a:solidFill>
              </a:rPr>
              <a:t>Q 3 Which Indian Standard is referred for material for the flywheel in a power-operated chaff cutter?</a:t>
            </a:r>
          </a:p>
          <a:p>
            <a:endParaRPr lang="en-IN" b="1" dirty="0"/>
          </a:p>
          <a:p>
            <a:r>
              <a:rPr lang="en-IN" dirty="0"/>
              <a:t>A) IS 4454 (Part 1)</a:t>
            </a:r>
          </a:p>
          <a:p>
            <a:endParaRPr lang="en-IN" dirty="0"/>
          </a:p>
          <a:p>
            <a:r>
              <a:rPr lang="en-IN" dirty="0"/>
              <a:t>B) IS 2062</a:t>
            </a:r>
          </a:p>
          <a:p>
            <a:endParaRPr lang="en-IN" dirty="0"/>
          </a:p>
          <a:p>
            <a:r>
              <a:rPr lang="en-IN" dirty="0"/>
              <a:t>C) IS 210</a:t>
            </a:r>
          </a:p>
          <a:p>
            <a:endParaRPr lang="en-IN" dirty="0"/>
          </a:p>
          <a:p>
            <a:r>
              <a:rPr lang="en-IN" dirty="0"/>
              <a:t>D) IS 4711</a:t>
            </a:r>
          </a:p>
          <a:p>
            <a:endParaRPr lang="en-IN" b="1"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56CF8B42-1428-AE73-3042-5EC83A100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50044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10169237" cy="1754326"/>
          </a:xfrm>
          <a:prstGeom prst="rect">
            <a:avLst/>
          </a:prstGeom>
          <a:noFill/>
        </p:spPr>
        <p:txBody>
          <a:bodyPr wrap="square">
            <a:spAutoFit/>
          </a:bodyPr>
          <a:lstStyle/>
          <a:p>
            <a:r>
              <a:rPr lang="en-IN" b="1" dirty="0">
                <a:solidFill>
                  <a:srgbClr val="FF0000"/>
                </a:solidFill>
              </a:rPr>
              <a:t>Q 4 What is the specified feature of the blower in a power-operated chaff cutter?</a:t>
            </a:r>
          </a:p>
          <a:p>
            <a:endParaRPr lang="en-IN" dirty="0"/>
          </a:p>
          <a:p>
            <a:r>
              <a:rPr lang="en-IN" dirty="0"/>
              <a:t>A) Axial type blower</a:t>
            </a:r>
          </a:p>
          <a:p>
            <a:r>
              <a:rPr lang="en-IN" dirty="0"/>
              <a:t>B) Centrifugal type blower</a:t>
            </a:r>
          </a:p>
          <a:p>
            <a:r>
              <a:rPr lang="en-IN" dirty="0"/>
              <a:t>C) Radial type blower</a:t>
            </a:r>
          </a:p>
          <a:p>
            <a:r>
              <a:rPr lang="en-IN" dirty="0"/>
              <a:t>D) Mixed-flow type blower</a:t>
            </a:r>
          </a:p>
        </p:txBody>
      </p:sp>
      <p:pic>
        <p:nvPicPr>
          <p:cNvPr id="2" name="Picture 1" descr="A blue triangle with a red circle and a black background&#10;&#10;Description automatically generated">
            <a:extLst>
              <a:ext uri="{FF2B5EF4-FFF2-40B4-BE49-F238E27FC236}">
                <a16:creationId xmlns:a16="http://schemas.microsoft.com/office/drawing/2014/main" id="{D3AB016A-AEB3-6F8C-BE10-E553CE825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4035885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9823905" cy="1477328"/>
          </a:xfrm>
          <a:prstGeom prst="rect">
            <a:avLst/>
          </a:prstGeom>
          <a:noFill/>
        </p:spPr>
        <p:txBody>
          <a:bodyPr wrap="square">
            <a:spAutoFit/>
          </a:bodyPr>
          <a:lstStyle/>
          <a:p>
            <a:pPr algn="just"/>
            <a:r>
              <a:rPr lang="en-IN" b="1" dirty="0">
                <a:solidFill>
                  <a:srgbClr val="FF0000"/>
                </a:solidFill>
              </a:rPr>
              <a:t>Q 5 According to the requirements, the minimum length for the chute in the feeding system of a power-operated chaff cutter is 900 mm and the conveyor is 200 mm ?</a:t>
            </a:r>
          </a:p>
          <a:p>
            <a:endParaRPr lang="en-IN" dirty="0"/>
          </a:p>
          <a:p>
            <a:r>
              <a:rPr lang="en-IN" dirty="0"/>
              <a:t>A) True</a:t>
            </a:r>
          </a:p>
          <a:p>
            <a:r>
              <a:rPr lang="en-IN" dirty="0"/>
              <a:t>B) False</a:t>
            </a:r>
          </a:p>
        </p:txBody>
      </p:sp>
      <p:pic>
        <p:nvPicPr>
          <p:cNvPr id="2" name="Picture 1" descr="A blue triangle with a red circle and a black background&#10;&#10;Description automatically generated">
            <a:extLst>
              <a:ext uri="{FF2B5EF4-FFF2-40B4-BE49-F238E27FC236}">
                <a16:creationId xmlns:a16="http://schemas.microsoft.com/office/drawing/2014/main" id="{1D86A284-0112-0986-E308-F7E7D837F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1536258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9823905" cy="2308324"/>
          </a:xfrm>
          <a:prstGeom prst="rect">
            <a:avLst/>
          </a:prstGeom>
          <a:noFill/>
        </p:spPr>
        <p:txBody>
          <a:bodyPr wrap="square">
            <a:spAutoFit/>
          </a:bodyPr>
          <a:lstStyle/>
          <a:p>
            <a:r>
              <a:rPr lang="en-IN" b="1" dirty="0">
                <a:solidFill>
                  <a:srgbClr val="FF0000"/>
                </a:solidFill>
              </a:rPr>
              <a:t>Q 6 According to the requirements, what is a key feature of the feed hopper in a millet dehusker?</a:t>
            </a:r>
          </a:p>
          <a:p>
            <a:endParaRPr lang="en-IN" dirty="0"/>
          </a:p>
          <a:p>
            <a:r>
              <a:rPr lang="en-IN" dirty="0"/>
              <a:t>A) It should have an automatic cleaning system.</a:t>
            </a:r>
          </a:p>
          <a:p>
            <a:r>
              <a:rPr lang="en-IN" dirty="0"/>
              <a:t>B) It should be equipped with a feed regulating device.</a:t>
            </a:r>
          </a:p>
          <a:p>
            <a:r>
              <a:rPr lang="en-IN" dirty="0"/>
              <a:t>C) It should have a built-in heating element.</a:t>
            </a:r>
          </a:p>
          <a:p>
            <a:r>
              <a:rPr lang="en-IN" dirty="0"/>
              <a:t>D) It should be made of transparent material for visibility.</a:t>
            </a:r>
          </a:p>
          <a:p>
            <a:endParaRPr lang="en-IN"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0C6A8267-2951-6916-A87D-7BC2C8C06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79349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10169237" cy="2031325"/>
          </a:xfrm>
          <a:prstGeom prst="rect">
            <a:avLst/>
          </a:prstGeom>
          <a:noFill/>
        </p:spPr>
        <p:txBody>
          <a:bodyPr wrap="square">
            <a:spAutoFit/>
          </a:bodyPr>
          <a:lstStyle/>
          <a:p>
            <a:r>
              <a:rPr lang="en-IN" b="1" dirty="0">
                <a:solidFill>
                  <a:srgbClr val="FF0000"/>
                </a:solidFill>
              </a:rPr>
              <a:t>Q 7 What feature is required for the aspirator in a millet dehusker to ensure smooth operation?</a:t>
            </a:r>
          </a:p>
          <a:p>
            <a:endParaRPr lang="en-IN" dirty="0"/>
          </a:p>
          <a:p>
            <a:r>
              <a:rPr lang="en-IN" dirty="0"/>
              <a:t>A) It should have adjustable speed settings.</a:t>
            </a:r>
          </a:p>
          <a:p>
            <a:r>
              <a:rPr lang="en-IN" dirty="0"/>
              <a:t>B) It should be balanced and mounted on self-aligned bearings to run without vibration.</a:t>
            </a:r>
          </a:p>
          <a:p>
            <a:r>
              <a:rPr lang="en-IN" dirty="0"/>
              <a:t>C) It should be equipped with a temperature control system.</a:t>
            </a:r>
          </a:p>
          <a:p>
            <a:r>
              <a:rPr lang="en-IN" dirty="0"/>
              <a:t>D) It should be made of stainless steel for rust resistance.</a:t>
            </a:r>
          </a:p>
          <a:p>
            <a:endParaRPr lang="en-IN"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731CF2CB-7D53-376E-BFEA-07DA9BC47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2990573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8" y="692728"/>
            <a:ext cx="9823905" cy="2308324"/>
          </a:xfrm>
          <a:prstGeom prst="rect">
            <a:avLst/>
          </a:prstGeom>
          <a:noFill/>
        </p:spPr>
        <p:txBody>
          <a:bodyPr wrap="square">
            <a:spAutoFit/>
          </a:bodyPr>
          <a:lstStyle/>
          <a:p>
            <a:pPr algn="just"/>
            <a:r>
              <a:rPr lang="en-IN" b="1" dirty="0">
                <a:solidFill>
                  <a:srgbClr val="FF0000"/>
                </a:solidFill>
              </a:rPr>
              <a:t>Q 8 </a:t>
            </a:r>
            <a:r>
              <a:rPr lang="en-IN" dirty="0">
                <a:solidFill>
                  <a:srgbClr val="FF0000"/>
                </a:solidFill>
              </a:rPr>
              <a:t> </a:t>
            </a:r>
            <a:r>
              <a:rPr lang="en-IN" b="1" dirty="0">
                <a:solidFill>
                  <a:srgbClr val="FF0000"/>
                </a:solidFill>
              </a:rPr>
              <a:t>According to IS 18145, what is a key requirement for the major components of a vegetable cutting machine?</a:t>
            </a:r>
          </a:p>
          <a:p>
            <a:endParaRPr lang="en-IN" dirty="0"/>
          </a:p>
          <a:p>
            <a:r>
              <a:rPr lang="en-IN" dirty="0"/>
              <a:t>A) They should be made of mild steel.</a:t>
            </a:r>
          </a:p>
          <a:p>
            <a:r>
              <a:rPr lang="en-IN" dirty="0"/>
              <a:t>B) They should be easily removable for inspection and cleaning.</a:t>
            </a:r>
          </a:p>
          <a:p>
            <a:r>
              <a:rPr lang="en-IN" dirty="0"/>
              <a:t>C) They should be permanently fixed to the machine.</a:t>
            </a:r>
          </a:p>
          <a:p>
            <a:r>
              <a:rPr lang="en-IN" dirty="0"/>
              <a:t>D) They should be equipped with an automatic lubrication system.</a:t>
            </a:r>
          </a:p>
          <a:p>
            <a:endParaRPr lang="en-IN"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24CE998C-4595-C480-B954-5947D95DA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3684154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9" y="692728"/>
            <a:ext cx="9823904" cy="2308324"/>
          </a:xfrm>
          <a:prstGeom prst="rect">
            <a:avLst/>
          </a:prstGeom>
          <a:noFill/>
        </p:spPr>
        <p:txBody>
          <a:bodyPr wrap="square">
            <a:spAutoFit/>
          </a:bodyPr>
          <a:lstStyle/>
          <a:p>
            <a:pPr algn="just"/>
            <a:r>
              <a:rPr lang="en-IN" b="1" dirty="0">
                <a:solidFill>
                  <a:srgbClr val="FF0000"/>
                </a:solidFill>
              </a:rPr>
              <a:t>Q 9 What feature is required for a vegetable cutting machine to ensure safe operation according to IS 18145?</a:t>
            </a:r>
          </a:p>
          <a:p>
            <a:pPr algn="just"/>
            <a:endParaRPr lang="en-IN" dirty="0"/>
          </a:p>
          <a:p>
            <a:r>
              <a:rPr lang="en-IN" dirty="0"/>
              <a:t>A) It should have a built-in heating element for sterilization.</a:t>
            </a:r>
          </a:p>
          <a:p>
            <a:r>
              <a:rPr lang="en-IN" dirty="0"/>
              <a:t>B) It should be able to run without load with no loosening of fitted parts and minimal excess noise.</a:t>
            </a:r>
          </a:p>
          <a:p>
            <a:r>
              <a:rPr lang="en-IN" dirty="0"/>
              <a:t>C) It should include an external fan to cool down the machine.</a:t>
            </a:r>
          </a:p>
          <a:p>
            <a:r>
              <a:rPr lang="en-IN" dirty="0"/>
              <a:t>D) It should have a digital display for monitoring</a:t>
            </a:r>
          </a:p>
          <a:p>
            <a:endParaRPr lang="en-IN"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01898964-B1BA-9EF6-2418-0E3696717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440115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24024-2C69-0062-42F4-D6CB542874B6}"/>
              </a:ext>
            </a:extLst>
          </p:cNvPr>
          <p:cNvSpPr txBox="1"/>
          <p:nvPr/>
        </p:nvSpPr>
        <p:spPr>
          <a:xfrm>
            <a:off x="1122219" y="692728"/>
            <a:ext cx="9647382" cy="2308324"/>
          </a:xfrm>
          <a:prstGeom prst="rect">
            <a:avLst/>
          </a:prstGeom>
          <a:noFill/>
        </p:spPr>
        <p:txBody>
          <a:bodyPr wrap="square">
            <a:spAutoFit/>
          </a:bodyPr>
          <a:lstStyle/>
          <a:p>
            <a:pPr algn="just"/>
            <a:r>
              <a:rPr lang="en-IN" b="1" dirty="0">
                <a:solidFill>
                  <a:srgbClr val="FF0000"/>
                </a:solidFill>
              </a:rPr>
              <a:t>Q 10 Which standard specifies the need for strict hygienic conditions in the operation of vegetable cutting machines, as mentioned in IS 18145?</a:t>
            </a:r>
          </a:p>
          <a:p>
            <a:endParaRPr lang="en-IN" dirty="0"/>
          </a:p>
          <a:p>
            <a:r>
              <a:rPr lang="en-IN" dirty="0"/>
              <a:t>A) IS 2062</a:t>
            </a:r>
          </a:p>
          <a:p>
            <a:r>
              <a:rPr lang="en-IN" dirty="0"/>
              <a:t>B) IS 2491</a:t>
            </a:r>
          </a:p>
          <a:p>
            <a:r>
              <a:rPr lang="en-IN" dirty="0"/>
              <a:t>C) IS 4711</a:t>
            </a:r>
          </a:p>
          <a:p>
            <a:r>
              <a:rPr lang="en-IN" dirty="0"/>
              <a:t>D) IS 513</a:t>
            </a:r>
          </a:p>
          <a:p>
            <a:endParaRPr lang="en-IN" dirty="0"/>
          </a:p>
        </p:txBody>
      </p:sp>
      <p:pic>
        <p:nvPicPr>
          <p:cNvPr id="2" name="Picture 1" descr="A blue triangle with a red circle and a black background&#10;&#10;Description automatically generated">
            <a:extLst>
              <a:ext uri="{FF2B5EF4-FFF2-40B4-BE49-F238E27FC236}">
                <a16:creationId xmlns:a16="http://schemas.microsoft.com/office/drawing/2014/main" id="{3F6552E3-5FDA-7E50-961A-9D142D2BB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357969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950BF86-97C2-B281-5A80-6407179BA7E1}"/>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kern="1200">
                <a:solidFill>
                  <a:srgbClr val="FFFFFF"/>
                </a:solidFill>
                <a:latin typeface="+mj-lt"/>
                <a:ea typeface="+mj-ea"/>
                <a:cs typeface="+mj-cs"/>
              </a:rPr>
              <a:t>Thank You</a:t>
            </a: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pic>
        <p:nvPicPr>
          <p:cNvPr id="4" name="Picture 3" descr="A blue triangle with a red circle and a black background&#10;&#10;Description automatically generated">
            <a:extLst>
              <a:ext uri="{FF2B5EF4-FFF2-40B4-BE49-F238E27FC236}">
                <a16:creationId xmlns:a16="http://schemas.microsoft.com/office/drawing/2014/main" id="{13119294-0B4E-E9E6-2203-85B3EF392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Tree>
    <p:extLst>
      <p:ext uri="{BB962C8B-B14F-4D97-AF65-F5344CB8AC3E}">
        <p14:creationId xmlns:p14="http://schemas.microsoft.com/office/powerpoint/2010/main" val="792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7" name="TextBox 6">
            <a:extLst>
              <a:ext uri="{FF2B5EF4-FFF2-40B4-BE49-F238E27FC236}">
                <a16:creationId xmlns:a16="http://schemas.microsoft.com/office/drawing/2014/main" id="{7A2755FA-8867-0E47-10DB-1A5BD829B9A9}"/>
              </a:ext>
            </a:extLst>
          </p:cNvPr>
          <p:cNvSpPr txBox="1"/>
          <p:nvPr/>
        </p:nvSpPr>
        <p:spPr>
          <a:xfrm>
            <a:off x="980772" y="33988"/>
            <a:ext cx="10230456" cy="646331"/>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IS 11459 : 2024 POWER OPERATED CHAFF CUTTER — SPECIFICATION &amp; TEST CODE </a:t>
            </a:r>
            <a:r>
              <a:rPr lang="en-US" sz="1800" dirty="0"/>
              <a:t>(</a:t>
            </a:r>
            <a:r>
              <a:rPr lang="en-US" sz="1800" i="1" dirty="0"/>
              <a:t>First Revision</a:t>
            </a:r>
            <a:r>
              <a:rPr lang="en-US" sz="1800" dirty="0"/>
              <a:t>)</a:t>
            </a:r>
            <a:endParaRPr lang="en-US" dirty="0"/>
          </a:p>
        </p:txBody>
      </p:sp>
      <p:sp>
        <p:nvSpPr>
          <p:cNvPr id="9" name="TextBox 8">
            <a:extLst>
              <a:ext uri="{FF2B5EF4-FFF2-40B4-BE49-F238E27FC236}">
                <a16:creationId xmlns:a16="http://schemas.microsoft.com/office/drawing/2014/main" id="{065E5854-3B47-D2F2-E442-4C2EF8CCC4BB}"/>
              </a:ext>
            </a:extLst>
          </p:cNvPr>
          <p:cNvSpPr txBox="1"/>
          <p:nvPr/>
        </p:nvSpPr>
        <p:spPr>
          <a:xfrm>
            <a:off x="1130271" y="912388"/>
            <a:ext cx="2696572" cy="369332"/>
          </a:xfrm>
          <a:prstGeom prst="rect">
            <a:avLst/>
          </a:prstGeom>
          <a:noFill/>
        </p:spPr>
        <p:txBody>
          <a:bodyPr wrap="none" rtlCol="0">
            <a:spAutoFit/>
          </a:bodyPr>
          <a:lstStyle/>
          <a:p>
            <a:r>
              <a:rPr lang="en-US" b="1" dirty="0"/>
              <a:t>Material Requirements</a:t>
            </a:r>
          </a:p>
        </p:txBody>
      </p:sp>
      <p:graphicFrame>
        <p:nvGraphicFramePr>
          <p:cNvPr id="10" name="Table 9">
            <a:extLst>
              <a:ext uri="{FF2B5EF4-FFF2-40B4-BE49-F238E27FC236}">
                <a16:creationId xmlns:a16="http://schemas.microsoft.com/office/drawing/2014/main" id="{7A320E90-1134-C036-EF9A-00E4A2C0CA4D}"/>
              </a:ext>
            </a:extLst>
          </p:cNvPr>
          <p:cNvGraphicFramePr>
            <a:graphicFrameLocks noGrp="1"/>
          </p:cNvGraphicFramePr>
          <p:nvPr/>
        </p:nvGraphicFramePr>
        <p:xfrm>
          <a:off x="1130271" y="1556492"/>
          <a:ext cx="7556529" cy="4389120"/>
        </p:xfrm>
        <a:graphic>
          <a:graphicData uri="http://schemas.openxmlformats.org/drawingml/2006/table">
            <a:tbl>
              <a:tblPr firstRow="1" bandRow="1">
                <a:tableStyleId>{073A0DAA-6AF3-43AB-8588-CEC1D06C72B9}</a:tableStyleId>
              </a:tblPr>
              <a:tblGrid>
                <a:gridCol w="2518843">
                  <a:extLst>
                    <a:ext uri="{9D8B030D-6E8A-4147-A177-3AD203B41FA5}">
                      <a16:colId xmlns:a16="http://schemas.microsoft.com/office/drawing/2014/main" val="697504369"/>
                    </a:ext>
                  </a:extLst>
                </a:gridCol>
                <a:gridCol w="2398182">
                  <a:extLst>
                    <a:ext uri="{9D8B030D-6E8A-4147-A177-3AD203B41FA5}">
                      <a16:colId xmlns:a16="http://schemas.microsoft.com/office/drawing/2014/main" val="3496542051"/>
                    </a:ext>
                  </a:extLst>
                </a:gridCol>
                <a:gridCol w="2639504">
                  <a:extLst>
                    <a:ext uri="{9D8B030D-6E8A-4147-A177-3AD203B41FA5}">
                      <a16:colId xmlns:a16="http://schemas.microsoft.com/office/drawing/2014/main" val="2041715869"/>
                    </a:ext>
                  </a:extLst>
                </a:gridCol>
              </a:tblGrid>
              <a:tr h="353834">
                <a:tc>
                  <a:txBody>
                    <a:bodyPr/>
                    <a:lstStyle/>
                    <a:p>
                      <a:r>
                        <a:rPr lang="en-US" dirty="0"/>
                        <a:t>Components</a:t>
                      </a:r>
                    </a:p>
                  </a:txBody>
                  <a:tcPr/>
                </a:tc>
                <a:tc>
                  <a:txBody>
                    <a:bodyPr/>
                    <a:lstStyle/>
                    <a:p>
                      <a:r>
                        <a:rPr lang="en-US" dirty="0"/>
                        <a:t>Material</a:t>
                      </a:r>
                    </a:p>
                  </a:txBody>
                  <a:tcPr/>
                </a:tc>
                <a:tc>
                  <a:txBody>
                    <a:bodyPr/>
                    <a:lstStyle/>
                    <a:p>
                      <a:r>
                        <a:rPr lang="en-US" dirty="0"/>
                        <a:t>Relevant IS</a:t>
                      </a:r>
                    </a:p>
                  </a:txBody>
                  <a:tcPr/>
                </a:tc>
                <a:extLst>
                  <a:ext uri="{0D108BD9-81ED-4DB2-BD59-A6C34878D82A}">
                    <a16:rowId xmlns:a16="http://schemas.microsoft.com/office/drawing/2014/main" val="4136953667"/>
                  </a:ext>
                </a:extLst>
              </a:tr>
              <a:tr h="353834">
                <a:tc>
                  <a:txBody>
                    <a:bodyPr/>
                    <a:lstStyle/>
                    <a:p>
                      <a:r>
                        <a:rPr lang="en-US" dirty="0"/>
                        <a:t>Flywheel</a:t>
                      </a:r>
                    </a:p>
                  </a:txBody>
                  <a:tcPr/>
                </a:tc>
                <a:tc>
                  <a:txBody>
                    <a:bodyPr/>
                    <a:lstStyle/>
                    <a:p>
                      <a:r>
                        <a:rPr lang="en-US" dirty="0"/>
                        <a:t>MS/CI</a:t>
                      </a:r>
                    </a:p>
                  </a:txBody>
                  <a:tcPr/>
                </a:tc>
                <a:tc>
                  <a:txBody>
                    <a:bodyPr/>
                    <a:lstStyle/>
                    <a:p>
                      <a:r>
                        <a:rPr lang="en-US" dirty="0"/>
                        <a:t>IS 2062/IS 210</a:t>
                      </a:r>
                    </a:p>
                  </a:txBody>
                  <a:tcPr/>
                </a:tc>
                <a:extLst>
                  <a:ext uri="{0D108BD9-81ED-4DB2-BD59-A6C34878D82A}">
                    <a16:rowId xmlns:a16="http://schemas.microsoft.com/office/drawing/2014/main" val="2029701274"/>
                  </a:ext>
                </a:extLst>
              </a:tr>
              <a:tr h="353834">
                <a:tc>
                  <a:txBody>
                    <a:bodyPr/>
                    <a:lstStyle/>
                    <a:p>
                      <a:r>
                        <a:rPr lang="en-US" dirty="0"/>
                        <a:t>Cylinder</a:t>
                      </a:r>
                    </a:p>
                  </a:txBody>
                  <a:tcPr/>
                </a:tc>
                <a:tc>
                  <a:txBody>
                    <a:bodyPr/>
                    <a:lstStyle/>
                    <a:p>
                      <a:r>
                        <a:rPr lang="en-US" dirty="0"/>
                        <a:t>MS</a:t>
                      </a:r>
                    </a:p>
                  </a:txBody>
                  <a:tcPr/>
                </a:tc>
                <a:tc>
                  <a:txBody>
                    <a:bodyPr/>
                    <a:lstStyle/>
                    <a:p>
                      <a:r>
                        <a:rPr lang="en-US" dirty="0"/>
                        <a:t>IS 2062</a:t>
                      </a:r>
                    </a:p>
                  </a:txBody>
                  <a:tcPr/>
                </a:tc>
                <a:extLst>
                  <a:ext uri="{0D108BD9-81ED-4DB2-BD59-A6C34878D82A}">
                    <a16:rowId xmlns:a16="http://schemas.microsoft.com/office/drawing/2014/main" val="647097390"/>
                  </a:ext>
                </a:extLst>
              </a:tr>
              <a:tr h="353834">
                <a:tc>
                  <a:txBody>
                    <a:bodyPr/>
                    <a:lstStyle/>
                    <a:p>
                      <a:r>
                        <a:rPr lang="en-US" dirty="0"/>
                        <a:t>Frame</a:t>
                      </a:r>
                    </a:p>
                  </a:txBody>
                  <a:tcPr/>
                </a:tc>
                <a:tc>
                  <a:txBody>
                    <a:bodyPr/>
                    <a:lstStyle/>
                    <a:p>
                      <a:r>
                        <a:rPr lang="en-US" dirty="0"/>
                        <a:t>CI/MS</a:t>
                      </a:r>
                    </a:p>
                  </a:txBody>
                  <a:tcPr/>
                </a:tc>
                <a:tc>
                  <a:txBody>
                    <a:bodyPr/>
                    <a:lstStyle/>
                    <a:p>
                      <a:r>
                        <a:rPr lang="en-US" dirty="0"/>
                        <a:t>IS 210/ IS 2062</a:t>
                      </a:r>
                    </a:p>
                  </a:txBody>
                  <a:tcPr/>
                </a:tc>
                <a:extLst>
                  <a:ext uri="{0D108BD9-81ED-4DB2-BD59-A6C34878D82A}">
                    <a16:rowId xmlns:a16="http://schemas.microsoft.com/office/drawing/2014/main" val="2467506306"/>
                  </a:ext>
                </a:extLst>
              </a:tr>
              <a:tr h="353932">
                <a:tc>
                  <a:txBody>
                    <a:bodyPr/>
                    <a:lstStyle/>
                    <a:p>
                      <a:r>
                        <a:rPr lang="en-US" dirty="0"/>
                        <a:t>Shear plate</a:t>
                      </a:r>
                    </a:p>
                  </a:txBody>
                  <a:tcPr/>
                </a:tc>
                <a:tc>
                  <a:txBody>
                    <a:bodyPr/>
                    <a:lstStyle/>
                    <a:p>
                      <a:r>
                        <a:rPr lang="en-US" dirty="0"/>
                        <a:t>CI/MS/AS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210/ IS 2062/ IS 4711</a:t>
                      </a:r>
                    </a:p>
                  </a:txBody>
                  <a:tcPr/>
                </a:tc>
                <a:extLst>
                  <a:ext uri="{0D108BD9-81ED-4DB2-BD59-A6C34878D82A}">
                    <a16:rowId xmlns:a16="http://schemas.microsoft.com/office/drawing/2014/main" val="3489486104"/>
                  </a:ext>
                </a:extLst>
              </a:tr>
              <a:tr h="353834">
                <a:tc>
                  <a:txBody>
                    <a:bodyPr/>
                    <a:lstStyle/>
                    <a:p>
                      <a:r>
                        <a:rPr lang="en-US" dirty="0"/>
                        <a:t>Feed rolls</a:t>
                      </a:r>
                    </a:p>
                  </a:txBody>
                  <a:tcPr/>
                </a:tc>
                <a:tc>
                  <a:txBody>
                    <a:bodyPr/>
                    <a:lstStyle/>
                    <a:p>
                      <a:r>
                        <a:rPr lang="en-US" dirty="0"/>
                        <a:t>CI/MS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210/ IS 2062</a:t>
                      </a:r>
                    </a:p>
                  </a:txBody>
                  <a:tcPr/>
                </a:tc>
                <a:extLst>
                  <a:ext uri="{0D108BD9-81ED-4DB2-BD59-A6C34878D82A}">
                    <a16:rowId xmlns:a16="http://schemas.microsoft.com/office/drawing/2014/main" val="1560147974"/>
                  </a:ext>
                </a:extLst>
              </a:tr>
              <a:tr h="353834">
                <a:tc>
                  <a:txBody>
                    <a:bodyPr/>
                    <a:lstStyle/>
                    <a:p>
                      <a:r>
                        <a:rPr lang="en-US" dirty="0"/>
                        <a:t>Feed roll shafts</a:t>
                      </a:r>
                    </a:p>
                  </a:txBody>
                  <a:tcPr/>
                </a:tc>
                <a:tc>
                  <a:txBody>
                    <a:bodyPr/>
                    <a:lstStyle/>
                    <a:p>
                      <a:r>
                        <a:rPr lang="en-US" dirty="0"/>
                        <a:t>CI/MS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210/ IS 2062</a:t>
                      </a:r>
                    </a:p>
                  </a:txBody>
                  <a:tcPr/>
                </a:tc>
                <a:extLst>
                  <a:ext uri="{0D108BD9-81ED-4DB2-BD59-A6C34878D82A}">
                    <a16:rowId xmlns:a16="http://schemas.microsoft.com/office/drawing/2014/main" val="2732227177"/>
                  </a:ext>
                </a:extLst>
              </a:tr>
              <a:tr h="353834">
                <a:tc>
                  <a:txBody>
                    <a:bodyPr/>
                    <a:lstStyle/>
                    <a:p>
                      <a:r>
                        <a:rPr lang="en-US" dirty="0"/>
                        <a:t>Shaft and axles</a:t>
                      </a:r>
                    </a:p>
                  </a:txBody>
                  <a:tcPr/>
                </a:tc>
                <a:tc>
                  <a:txBody>
                    <a:bodyPr/>
                    <a:lstStyle/>
                    <a:p>
                      <a:r>
                        <a:rPr lang="en-US" dirty="0"/>
                        <a:t>MS</a:t>
                      </a:r>
                    </a:p>
                  </a:txBody>
                  <a:tcPr/>
                </a:tc>
                <a:tc>
                  <a:txBody>
                    <a:bodyPr/>
                    <a:lstStyle/>
                    <a:p>
                      <a:r>
                        <a:rPr lang="en-US" dirty="0"/>
                        <a:t>IS 2062</a:t>
                      </a:r>
                    </a:p>
                  </a:txBody>
                  <a:tcPr/>
                </a:tc>
                <a:extLst>
                  <a:ext uri="{0D108BD9-81ED-4DB2-BD59-A6C34878D82A}">
                    <a16:rowId xmlns:a16="http://schemas.microsoft.com/office/drawing/2014/main" val="1019989335"/>
                  </a:ext>
                </a:extLst>
              </a:tr>
              <a:tr h="353834">
                <a:tc>
                  <a:txBody>
                    <a:bodyPr/>
                    <a:lstStyle/>
                    <a:p>
                      <a:r>
                        <a:rPr lang="en-US" dirty="0"/>
                        <a:t>Pulley</a:t>
                      </a:r>
                    </a:p>
                  </a:txBody>
                  <a:tcPr/>
                </a:tc>
                <a:tc>
                  <a:txBody>
                    <a:bodyPr/>
                    <a:lstStyle/>
                    <a:p>
                      <a:r>
                        <a:rPr lang="en-US" dirty="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210</a:t>
                      </a:r>
                    </a:p>
                  </a:txBody>
                  <a:tcPr/>
                </a:tc>
                <a:extLst>
                  <a:ext uri="{0D108BD9-81ED-4DB2-BD59-A6C34878D82A}">
                    <a16:rowId xmlns:a16="http://schemas.microsoft.com/office/drawing/2014/main" val="3602055910"/>
                  </a:ext>
                </a:extLst>
              </a:tr>
              <a:tr h="353834">
                <a:tc>
                  <a:txBody>
                    <a:bodyPr/>
                    <a:lstStyle/>
                    <a:p>
                      <a:r>
                        <a:rPr lang="en-US" dirty="0"/>
                        <a:t>Blower</a:t>
                      </a:r>
                    </a:p>
                  </a:txBody>
                  <a:tcPr/>
                </a:tc>
                <a:tc>
                  <a:txBody>
                    <a:bodyPr/>
                    <a:lstStyle/>
                    <a:p>
                      <a:r>
                        <a:rPr lang="en-US" dirty="0"/>
                        <a:t>MS</a:t>
                      </a:r>
                    </a:p>
                  </a:txBody>
                  <a:tcPr/>
                </a:tc>
                <a:tc>
                  <a:txBody>
                    <a:bodyPr/>
                    <a:lstStyle/>
                    <a:p>
                      <a:r>
                        <a:rPr lang="en-US" dirty="0"/>
                        <a:t>IS 2062</a:t>
                      </a:r>
                    </a:p>
                  </a:txBody>
                  <a:tcPr/>
                </a:tc>
                <a:extLst>
                  <a:ext uri="{0D108BD9-81ED-4DB2-BD59-A6C34878D82A}">
                    <a16:rowId xmlns:a16="http://schemas.microsoft.com/office/drawing/2014/main" val="2594907966"/>
                  </a:ext>
                </a:extLst>
              </a:tr>
              <a:tr h="353834">
                <a:tc>
                  <a:txBody>
                    <a:bodyPr/>
                    <a:lstStyle/>
                    <a:p>
                      <a:r>
                        <a:rPr lang="en-US" dirty="0"/>
                        <a:t>Discharge box</a:t>
                      </a:r>
                    </a:p>
                  </a:txBody>
                  <a:tcPr/>
                </a:tc>
                <a:tc>
                  <a:txBody>
                    <a:bodyPr/>
                    <a:lstStyle/>
                    <a:p>
                      <a:r>
                        <a:rPr lang="en-US" dirty="0"/>
                        <a:t>MS/CRCA Sheets</a:t>
                      </a:r>
                    </a:p>
                  </a:txBody>
                  <a:tcPr/>
                </a:tc>
                <a:tc>
                  <a:txBody>
                    <a:bodyPr/>
                    <a:lstStyle/>
                    <a:p>
                      <a:r>
                        <a:rPr lang="en-US" dirty="0"/>
                        <a:t>IS 2062/ IS 513</a:t>
                      </a:r>
                    </a:p>
                  </a:txBody>
                  <a:tcPr/>
                </a:tc>
                <a:extLst>
                  <a:ext uri="{0D108BD9-81ED-4DB2-BD59-A6C34878D82A}">
                    <a16:rowId xmlns:a16="http://schemas.microsoft.com/office/drawing/2014/main" val="2758413210"/>
                  </a:ext>
                </a:extLst>
              </a:tr>
              <a:tr h="353834">
                <a:tc>
                  <a:txBody>
                    <a:bodyPr/>
                    <a:lstStyle/>
                    <a:p>
                      <a:r>
                        <a:rPr lang="en-US" dirty="0"/>
                        <a:t>Spring</a:t>
                      </a:r>
                    </a:p>
                  </a:txBody>
                  <a:tcPr/>
                </a:tc>
                <a:tc>
                  <a:txBody>
                    <a:bodyPr/>
                    <a:lstStyle/>
                    <a:p>
                      <a:r>
                        <a:rPr lang="en-US" dirty="0"/>
                        <a:t>Spring steel</a:t>
                      </a:r>
                    </a:p>
                  </a:txBody>
                  <a:tcPr/>
                </a:tc>
                <a:tc>
                  <a:txBody>
                    <a:bodyPr/>
                    <a:lstStyle/>
                    <a:p>
                      <a:r>
                        <a:rPr lang="en-US" dirty="0"/>
                        <a:t>IS 4454 (Part 1)</a:t>
                      </a:r>
                    </a:p>
                  </a:txBody>
                  <a:tcPr/>
                </a:tc>
                <a:extLst>
                  <a:ext uri="{0D108BD9-81ED-4DB2-BD59-A6C34878D82A}">
                    <a16:rowId xmlns:a16="http://schemas.microsoft.com/office/drawing/2014/main" val="2622630252"/>
                  </a:ext>
                </a:extLst>
              </a:tr>
            </a:tbl>
          </a:graphicData>
        </a:graphic>
      </p:graphicFrame>
      <p:sp>
        <p:nvSpPr>
          <p:cNvPr id="11" name="TextBox 10">
            <a:extLst>
              <a:ext uri="{FF2B5EF4-FFF2-40B4-BE49-F238E27FC236}">
                <a16:creationId xmlns:a16="http://schemas.microsoft.com/office/drawing/2014/main" id="{84E7FE4A-9270-5463-216D-1FAE46DBB5D6}"/>
              </a:ext>
            </a:extLst>
          </p:cNvPr>
          <p:cNvSpPr txBox="1"/>
          <p:nvPr/>
        </p:nvSpPr>
        <p:spPr>
          <a:xfrm>
            <a:off x="9266796" y="2721489"/>
            <a:ext cx="1794933" cy="2308324"/>
          </a:xfrm>
          <a:prstGeom prst="rect">
            <a:avLst/>
          </a:prstGeom>
          <a:noFill/>
        </p:spPr>
        <p:txBody>
          <a:bodyPr wrap="square" rtlCol="0">
            <a:spAutoFit/>
          </a:bodyPr>
          <a:lstStyle/>
          <a:p>
            <a:r>
              <a:rPr lang="en-US" b="1" dirty="0"/>
              <a:t>MS</a:t>
            </a:r>
            <a:r>
              <a:rPr lang="en-US" dirty="0"/>
              <a:t> – Mild Steel</a:t>
            </a:r>
          </a:p>
          <a:p>
            <a:endParaRPr lang="en-US" dirty="0"/>
          </a:p>
          <a:p>
            <a:r>
              <a:rPr lang="en-US" b="1" dirty="0"/>
              <a:t>CI</a:t>
            </a:r>
            <a:r>
              <a:rPr lang="en-US" dirty="0"/>
              <a:t> – Cast Iron</a:t>
            </a:r>
          </a:p>
          <a:p>
            <a:endParaRPr lang="en-US" dirty="0"/>
          </a:p>
          <a:p>
            <a:r>
              <a:rPr lang="en-US" b="1" dirty="0"/>
              <a:t>AS</a:t>
            </a:r>
            <a:r>
              <a:rPr lang="en-US" dirty="0"/>
              <a:t> – Alloy Steel</a:t>
            </a:r>
          </a:p>
          <a:p>
            <a:endParaRPr lang="en-US" dirty="0"/>
          </a:p>
        </p:txBody>
      </p:sp>
    </p:spTree>
    <p:extLst>
      <p:ext uri="{BB962C8B-B14F-4D97-AF65-F5344CB8AC3E}">
        <p14:creationId xmlns:p14="http://schemas.microsoft.com/office/powerpoint/2010/main" val="125974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9" name="TextBox 8">
            <a:extLst>
              <a:ext uri="{FF2B5EF4-FFF2-40B4-BE49-F238E27FC236}">
                <a16:creationId xmlns:a16="http://schemas.microsoft.com/office/drawing/2014/main" id="{065E5854-3B47-D2F2-E442-4C2EF8CCC4BB}"/>
              </a:ext>
            </a:extLst>
          </p:cNvPr>
          <p:cNvSpPr txBox="1"/>
          <p:nvPr/>
        </p:nvSpPr>
        <p:spPr>
          <a:xfrm>
            <a:off x="1130271" y="912388"/>
            <a:ext cx="3382657" cy="369332"/>
          </a:xfrm>
          <a:prstGeom prst="rect">
            <a:avLst/>
          </a:prstGeom>
          <a:noFill/>
        </p:spPr>
        <p:txBody>
          <a:bodyPr wrap="none" rtlCol="0">
            <a:spAutoFit/>
          </a:bodyPr>
          <a:lstStyle/>
          <a:p>
            <a:r>
              <a:rPr lang="en-US" b="1" dirty="0"/>
              <a:t>Constructional Requirements</a:t>
            </a:r>
          </a:p>
        </p:txBody>
      </p:sp>
      <p:graphicFrame>
        <p:nvGraphicFramePr>
          <p:cNvPr id="17" name="TextBox 1">
            <a:extLst>
              <a:ext uri="{FF2B5EF4-FFF2-40B4-BE49-F238E27FC236}">
                <a16:creationId xmlns:a16="http://schemas.microsoft.com/office/drawing/2014/main" id="{1B970BA8-2880-5315-DBEF-AAD0B40F0E5C}"/>
              </a:ext>
            </a:extLst>
          </p:cNvPr>
          <p:cNvGraphicFramePr/>
          <p:nvPr/>
        </p:nvGraphicFramePr>
        <p:xfrm>
          <a:off x="1286933" y="1592764"/>
          <a:ext cx="10024534" cy="406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2591344-643E-0C41-68E1-B55A3A66B5BC}"/>
              </a:ext>
            </a:extLst>
          </p:cNvPr>
          <p:cNvSpPr txBox="1"/>
          <p:nvPr/>
        </p:nvSpPr>
        <p:spPr>
          <a:xfrm>
            <a:off x="980772" y="33988"/>
            <a:ext cx="10230456" cy="646331"/>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IS 11459 : 2024 POWER OPERATED CHAFF CUTTER — SPECIFICATION &amp; TEST CODE </a:t>
            </a:r>
            <a:r>
              <a:rPr lang="en-US" sz="1800" dirty="0"/>
              <a:t>(</a:t>
            </a:r>
            <a:r>
              <a:rPr lang="en-US" sz="1800" i="1" dirty="0"/>
              <a:t>First Revision</a:t>
            </a:r>
            <a:r>
              <a:rPr lang="en-US" sz="1800" dirty="0"/>
              <a:t>)</a:t>
            </a:r>
            <a:endParaRPr lang="en-US" dirty="0"/>
          </a:p>
        </p:txBody>
      </p:sp>
    </p:spTree>
    <p:extLst>
      <p:ext uri="{BB962C8B-B14F-4D97-AF65-F5344CB8AC3E}">
        <p14:creationId xmlns:p14="http://schemas.microsoft.com/office/powerpoint/2010/main" val="369066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9" name="TextBox 8">
            <a:extLst>
              <a:ext uri="{FF2B5EF4-FFF2-40B4-BE49-F238E27FC236}">
                <a16:creationId xmlns:a16="http://schemas.microsoft.com/office/drawing/2014/main" id="{065E5854-3B47-D2F2-E442-4C2EF8CCC4BB}"/>
              </a:ext>
            </a:extLst>
          </p:cNvPr>
          <p:cNvSpPr txBox="1"/>
          <p:nvPr/>
        </p:nvSpPr>
        <p:spPr>
          <a:xfrm>
            <a:off x="1130271" y="934852"/>
            <a:ext cx="1800493" cy="369332"/>
          </a:xfrm>
          <a:prstGeom prst="rect">
            <a:avLst/>
          </a:prstGeom>
          <a:noFill/>
        </p:spPr>
        <p:txBody>
          <a:bodyPr wrap="none" rtlCol="0">
            <a:spAutoFit/>
          </a:bodyPr>
          <a:lstStyle/>
          <a:p>
            <a:r>
              <a:rPr lang="en-US" b="1" dirty="0"/>
              <a:t>Tests : General</a:t>
            </a:r>
          </a:p>
        </p:txBody>
      </p:sp>
      <p:sp>
        <p:nvSpPr>
          <p:cNvPr id="2" name="TextBox 1">
            <a:extLst>
              <a:ext uri="{FF2B5EF4-FFF2-40B4-BE49-F238E27FC236}">
                <a16:creationId xmlns:a16="http://schemas.microsoft.com/office/drawing/2014/main" id="{D5D5F86B-F6E8-249E-6094-7F8908953BBE}"/>
              </a:ext>
            </a:extLst>
          </p:cNvPr>
          <p:cNvSpPr txBox="1"/>
          <p:nvPr/>
        </p:nvSpPr>
        <p:spPr>
          <a:xfrm>
            <a:off x="1270000" y="1608667"/>
            <a:ext cx="9872133" cy="1200329"/>
          </a:xfrm>
          <a:prstGeom prst="rect">
            <a:avLst/>
          </a:prstGeom>
          <a:noFill/>
        </p:spPr>
        <p:txBody>
          <a:bodyPr wrap="square" rtlCol="0">
            <a:spAutoFit/>
          </a:bodyPr>
          <a:lstStyle/>
          <a:p>
            <a:pPr marL="285750" indent="-285750" algn="just">
              <a:buFont typeface="Wingdings" pitchFamily="2" charset="2"/>
              <a:buChar char="Ø"/>
            </a:pPr>
            <a:r>
              <a:rPr lang="en-US" b="1" dirty="0"/>
              <a:t>Checking of Specifications </a:t>
            </a:r>
            <a:r>
              <a:rPr lang="en-US" dirty="0"/>
              <a:t>– e.g. make, model, type and dimensions etc.</a:t>
            </a:r>
          </a:p>
          <a:p>
            <a:pPr marL="285750" indent="-285750" algn="just">
              <a:buFont typeface="Wingdings" pitchFamily="2" charset="2"/>
              <a:buChar char="Ø"/>
            </a:pPr>
            <a:r>
              <a:rPr lang="en-US" b="1" dirty="0"/>
              <a:t>Checking of Material </a:t>
            </a:r>
            <a:r>
              <a:rPr lang="en-US" dirty="0"/>
              <a:t>– for all the components</a:t>
            </a:r>
          </a:p>
          <a:p>
            <a:pPr marL="285750" indent="-285750" algn="just">
              <a:buFont typeface="Wingdings" pitchFamily="2" charset="2"/>
              <a:buChar char="Ø"/>
            </a:pPr>
            <a:r>
              <a:rPr lang="en-US" b="1" dirty="0"/>
              <a:t>Visual Observations </a:t>
            </a:r>
            <a:r>
              <a:rPr lang="en-US" dirty="0"/>
              <a:t>– e.g. smoothness of castings, to check loose fasteners, welding of seams and other necessary provisions etc.</a:t>
            </a:r>
          </a:p>
        </p:txBody>
      </p:sp>
      <p:sp>
        <p:nvSpPr>
          <p:cNvPr id="3" name="TextBox 2">
            <a:extLst>
              <a:ext uri="{FF2B5EF4-FFF2-40B4-BE49-F238E27FC236}">
                <a16:creationId xmlns:a16="http://schemas.microsoft.com/office/drawing/2014/main" id="{651FCC80-DDDB-B79C-A44C-AF2A2AAB33AD}"/>
              </a:ext>
            </a:extLst>
          </p:cNvPr>
          <p:cNvSpPr txBox="1"/>
          <p:nvPr/>
        </p:nvSpPr>
        <p:spPr>
          <a:xfrm>
            <a:off x="1130271" y="2907426"/>
            <a:ext cx="2064989" cy="369332"/>
          </a:xfrm>
          <a:prstGeom prst="rect">
            <a:avLst/>
          </a:prstGeom>
          <a:noFill/>
        </p:spPr>
        <p:txBody>
          <a:bodyPr wrap="none" rtlCol="0">
            <a:spAutoFit/>
          </a:bodyPr>
          <a:lstStyle/>
          <a:p>
            <a:r>
              <a:rPr lang="en-US" b="1" dirty="0"/>
              <a:t>Tests : at no-load</a:t>
            </a:r>
          </a:p>
        </p:txBody>
      </p:sp>
      <p:sp>
        <p:nvSpPr>
          <p:cNvPr id="5" name="TextBox 4">
            <a:extLst>
              <a:ext uri="{FF2B5EF4-FFF2-40B4-BE49-F238E27FC236}">
                <a16:creationId xmlns:a16="http://schemas.microsoft.com/office/drawing/2014/main" id="{F0CB2EB1-118E-8653-40F6-89D6175BD52A}"/>
              </a:ext>
            </a:extLst>
          </p:cNvPr>
          <p:cNvSpPr txBox="1"/>
          <p:nvPr/>
        </p:nvSpPr>
        <p:spPr>
          <a:xfrm>
            <a:off x="1257939" y="3357160"/>
            <a:ext cx="9676122" cy="923330"/>
          </a:xfrm>
          <a:prstGeom prst="rect">
            <a:avLst/>
          </a:prstGeom>
          <a:noFill/>
        </p:spPr>
        <p:txBody>
          <a:bodyPr wrap="square" rtlCol="0">
            <a:spAutoFit/>
          </a:bodyPr>
          <a:lstStyle/>
          <a:p>
            <a:pPr marL="285750" indent="-285750">
              <a:buFont typeface="Wingdings" pitchFamily="2" charset="2"/>
              <a:buChar char="Ø"/>
            </a:pPr>
            <a:r>
              <a:rPr lang="en-US" b="1" dirty="0"/>
              <a:t>Power Consumption </a:t>
            </a:r>
            <a:r>
              <a:rPr lang="en-US" dirty="0"/>
              <a:t>– by running chaff cutter for 30 min </a:t>
            </a:r>
          </a:p>
          <a:p>
            <a:pPr marL="285750" indent="-285750" algn="just">
              <a:buFont typeface="Wingdings" pitchFamily="2" charset="2"/>
              <a:buChar char="Ø"/>
            </a:pPr>
            <a:r>
              <a:rPr lang="en-US" b="1" dirty="0"/>
              <a:t>Visual Observations </a:t>
            </a:r>
            <a:r>
              <a:rPr lang="en-US" dirty="0"/>
              <a:t>– e.g. to check any marked oscillation, knocking, slippage in belts, bearing temperature etc.</a:t>
            </a:r>
          </a:p>
        </p:txBody>
      </p:sp>
      <p:sp>
        <p:nvSpPr>
          <p:cNvPr id="6" name="TextBox 5">
            <a:extLst>
              <a:ext uri="{FF2B5EF4-FFF2-40B4-BE49-F238E27FC236}">
                <a16:creationId xmlns:a16="http://schemas.microsoft.com/office/drawing/2014/main" id="{7B89B699-FE88-F3D6-894B-3C07B3837C41}"/>
              </a:ext>
            </a:extLst>
          </p:cNvPr>
          <p:cNvSpPr txBox="1"/>
          <p:nvPr/>
        </p:nvSpPr>
        <p:spPr>
          <a:xfrm>
            <a:off x="1151911" y="4280490"/>
            <a:ext cx="1757212" cy="369332"/>
          </a:xfrm>
          <a:prstGeom prst="rect">
            <a:avLst/>
          </a:prstGeom>
          <a:noFill/>
        </p:spPr>
        <p:txBody>
          <a:bodyPr wrap="none" rtlCol="0">
            <a:spAutoFit/>
          </a:bodyPr>
          <a:lstStyle/>
          <a:p>
            <a:r>
              <a:rPr lang="en-US" b="1" dirty="0"/>
              <a:t>Tests : at Load</a:t>
            </a:r>
          </a:p>
        </p:txBody>
      </p:sp>
      <p:sp>
        <p:nvSpPr>
          <p:cNvPr id="8" name="TextBox 7">
            <a:extLst>
              <a:ext uri="{FF2B5EF4-FFF2-40B4-BE49-F238E27FC236}">
                <a16:creationId xmlns:a16="http://schemas.microsoft.com/office/drawing/2014/main" id="{A4E64F3E-8658-4C3A-B198-1ECC0FB72213}"/>
              </a:ext>
            </a:extLst>
          </p:cNvPr>
          <p:cNvSpPr txBox="1"/>
          <p:nvPr/>
        </p:nvSpPr>
        <p:spPr>
          <a:xfrm>
            <a:off x="1270000" y="4649822"/>
            <a:ext cx="9664061" cy="1200329"/>
          </a:xfrm>
          <a:prstGeom prst="rect">
            <a:avLst/>
          </a:prstGeom>
          <a:noFill/>
        </p:spPr>
        <p:txBody>
          <a:bodyPr wrap="square" rtlCol="0">
            <a:spAutoFit/>
          </a:bodyPr>
          <a:lstStyle/>
          <a:p>
            <a:pPr marL="285750" indent="-285750">
              <a:buFont typeface="Wingdings" pitchFamily="2" charset="2"/>
              <a:buChar char="Ø"/>
            </a:pPr>
            <a:r>
              <a:rPr lang="en-US" dirty="0"/>
              <a:t>To check quality and quantity of cut piece.</a:t>
            </a:r>
          </a:p>
          <a:p>
            <a:pPr marL="285750" indent="-285750">
              <a:buFont typeface="Wingdings" pitchFamily="2" charset="2"/>
              <a:buChar char="Ø"/>
            </a:pPr>
            <a:r>
              <a:rPr lang="en-US" dirty="0"/>
              <a:t>Power requirement</a:t>
            </a:r>
          </a:p>
          <a:p>
            <a:pPr marL="285750" indent="-285750">
              <a:buFont typeface="Wingdings" pitchFamily="2" charset="2"/>
              <a:buChar char="Ø"/>
            </a:pPr>
            <a:r>
              <a:rPr lang="en-US" dirty="0"/>
              <a:t>Performance index</a:t>
            </a:r>
          </a:p>
          <a:p>
            <a:pPr marL="285750" indent="-285750">
              <a:buFont typeface="Wingdings" pitchFamily="2" charset="2"/>
              <a:buChar char="Ø"/>
            </a:pPr>
            <a:r>
              <a:rPr lang="en-US" dirty="0"/>
              <a:t>Blowing efficiency</a:t>
            </a:r>
          </a:p>
        </p:txBody>
      </p:sp>
      <p:sp>
        <p:nvSpPr>
          <p:cNvPr id="10" name="TextBox 9">
            <a:extLst>
              <a:ext uri="{FF2B5EF4-FFF2-40B4-BE49-F238E27FC236}">
                <a16:creationId xmlns:a16="http://schemas.microsoft.com/office/drawing/2014/main" id="{309BDA91-BC98-5F32-05C3-9372D4DB3B4C}"/>
              </a:ext>
            </a:extLst>
          </p:cNvPr>
          <p:cNvSpPr txBox="1"/>
          <p:nvPr/>
        </p:nvSpPr>
        <p:spPr>
          <a:xfrm>
            <a:off x="980772" y="33988"/>
            <a:ext cx="10230456" cy="646331"/>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IS 11459 : 2024 POWER OPERATED CHAFF CUTTER — SPECIFICATION &amp; TEST CODE </a:t>
            </a:r>
            <a:r>
              <a:rPr lang="en-US" sz="1800" dirty="0"/>
              <a:t>(</a:t>
            </a:r>
            <a:r>
              <a:rPr lang="en-US" sz="1800" i="1" dirty="0"/>
              <a:t>First Revision</a:t>
            </a:r>
            <a:r>
              <a:rPr lang="en-US" sz="1800" dirty="0"/>
              <a:t>)</a:t>
            </a:r>
            <a:endParaRPr lang="en-US" dirty="0"/>
          </a:p>
        </p:txBody>
      </p:sp>
    </p:spTree>
    <p:extLst>
      <p:ext uri="{BB962C8B-B14F-4D97-AF65-F5344CB8AC3E}">
        <p14:creationId xmlns:p14="http://schemas.microsoft.com/office/powerpoint/2010/main" val="94580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sp>
        <p:nvSpPr>
          <p:cNvPr id="9" name="TextBox 8">
            <a:extLst>
              <a:ext uri="{FF2B5EF4-FFF2-40B4-BE49-F238E27FC236}">
                <a16:creationId xmlns:a16="http://schemas.microsoft.com/office/drawing/2014/main" id="{065E5854-3B47-D2F2-E442-4C2EF8CCC4BB}"/>
              </a:ext>
            </a:extLst>
          </p:cNvPr>
          <p:cNvSpPr txBox="1"/>
          <p:nvPr/>
        </p:nvSpPr>
        <p:spPr>
          <a:xfrm>
            <a:off x="1130271" y="934852"/>
            <a:ext cx="2457724" cy="369332"/>
          </a:xfrm>
          <a:prstGeom prst="rect">
            <a:avLst/>
          </a:prstGeom>
          <a:noFill/>
        </p:spPr>
        <p:txBody>
          <a:bodyPr wrap="none" rtlCol="0">
            <a:spAutoFit/>
          </a:bodyPr>
          <a:lstStyle/>
          <a:p>
            <a:r>
              <a:rPr lang="en-US" b="1" dirty="0"/>
              <a:t>Safety Requirements</a:t>
            </a:r>
          </a:p>
        </p:txBody>
      </p:sp>
      <p:graphicFrame>
        <p:nvGraphicFramePr>
          <p:cNvPr id="11" name="TextBox 7">
            <a:extLst>
              <a:ext uri="{FF2B5EF4-FFF2-40B4-BE49-F238E27FC236}">
                <a16:creationId xmlns:a16="http://schemas.microsoft.com/office/drawing/2014/main" id="{C1CC84C9-CFF9-9D6F-A29E-FE6164AEEB67}"/>
              </a:ext>
            </a:extLst>
          </p:cNvPr>
          <p:cNvGraphicFramePr/>
          <p:nvPr/>
        </p:nvGraphicFramePr>
        <p:xfrm>
          <a:off x="1263969" y="1453026"/>
          <a:ext cx="9810431" cy="20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B3EAA8A-B0E4-48DF-BBF0-6A34FFF4D3E7}"/>
              </a:ext>
            </a:extLst>
          </p:cNvPr>
          <p:cNvSpPr txBox="1"/>
          <p:nvPr/>
        </p:nvSpPr>
        <p:spPr>
          <a:xfrm>
            <a:off x="1263969" y="3788229"/>
            <a:ext cx="2987877" cy="369332"/>
          </a:xfrm>
          <a:prstGeom prst="rect">
            <a:avLst/>
          </a:prstGeom>
          <a:noFill/>
        </p:spPr>
        <p:txBody>
          <a:bodyPr wrap="square" rtlCol="0">
            <a:spAutoFit/>
          </a:bodyPr>
          <a:lstStyle/>
          <a:p>
            <a:r>
              <a:rPr lang="en-US" dirty="0"/>
              <a:t>Workmanship and Finish</a:t>
            </a:r>
          </a:p>
        </p:txBody>
      </p:sp>
      <p:sp>
        <p:nvSpPr>
          <p:cNvPr id="12" name="TextBox 11">
            <a:extLst>
              <a:ext uri="{FF2B5EF4-FFF2-40B4-BE49-F238E27FC236}">
                <a16:creationId xmlns:a16="http://schemas.microsoft.com/office/drawing/2014/main" id="{A4F2B870-6BE7-BBF5-6A21-06C7F162D88F}"/>
              </a:ext>
            </a:extLst>
          </p:cNvPr>
          <p:cNvSpPr txBox="1"/>
          <p:nvPr/>
        </p:nvSpPr>
        <p:spPr>
          <a:xfrm>
            <a:off x="1263970" y="4336033"/>
            <a:ext cx="9810430" cy="1200329"/>
          </a:xfrm>
          <a:prstGeom prst="rect">
            <a:avLst/>
          </a:prstGeom>
          <a:noFill/>
        </p:spPr>
        <p:txBody>
          <a:bodyPr wrap="square" rtlCol="0">
            <a:spAutoFit/>
          </a:bodyPr>
          <a:lstStyle/>
          <a:p>
            <a:pPr marL="285750" indent="-285750">
              <a:buFont typeface="Wingdings" pitchFamily="2" charset="2"/>
              <a:buChar char="Ø"/>
            </a:pPr>
            <a:r>
              <a:rPr lang="en-US" dirty="0"/>
              <a:t>All components should free from cracks</a:t>
            </a:r>
          </a:p>
          <a:p>
            <a:pPr marL="285750" indent="-285750">
              <a:buFont typeface="Wingdings" pitchFamily="2" charset="2"/>
              <a:buChar char="Ø"/>
            </a:pPr>
            <a:r>
              <a:rPr lang="en-US" dirty="0"/>
              <a:t>Welding should be non-porous</a:t>
            </a:r>
          </a:p>
          <a:p>
            <a:pPr marL="285750" indent="-285750">
              <a:buFont typeface="Wingdings" pitchFamily="2" charset="2"/>
              <a:buChar char="Ø"/>
            </a:pPr>
            <a:r>
              <a:rPr lang="en-US" dirty="0"/>
              <a:t>Avoiding sharp corners and protruding fasteners</a:t>
            </a:r>
          </a:p>
          <a:p>
            <a:pPr marL="285750" indent="-285750">
              <a:buFont typeface="Wingdings" pitchFamily="2" charset="2"/>
              <a:buChar char="Ø"/>
            </a:pPr>
            <a:r>
              <a:rPr lang="en-US" dirty="0"/>
              <a:t>Suitably painted </a:t>
            </a:r>
          </a:p>
        </p:txBody>
      </p:sp>
      <p:sp>
        <p:nvSpPr>
          <p:cNvPr id="13" name="TextBox 12">
            <a:extLst>
              <a:ext uri="{FF2B5EF4-FFF2-40B4-BE49-F238E27FC236}">
                <a16:creationId xmlns:a16="http://schemas.microsoft.com/office/drawing/2014/main" id="{B47DA63F-DE8C-178F-78C9-6AFD29C44890}"/>
              </a:ext>
            </a:extLst>
          </p:cNvPr>
          <p:cNvSpPr txBox="1"/>
          <p:nvPr/>
        </p:nvSpPr>
        <p:spPr>
          <a:xfrm>
            <a:off x="980772" y="33988"/>
            <a:ext cx="10230456" cy="646331"/>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IS 11459 : 2024 POWER OPERATED CHAFF CUTTER — SPECIFICATION &amp; TEST CODE </a:t>
            </a:r>
            <a:r>
              <a:rPr lang="en-US" sz="1800" dirty="0"/>
              <a:t>(</a:t>
            </a:r>
            <a:r>
              <a:rPr lang="en-US" sz="1800" i="1" dirty="0"/>
              <a:t>First Revision</a:t>
            </a:r>
            <a:r>
              <a:rPr lang="en-US" sz="1800" dirty="0"/>
              <a:t>)</a:t>
            </a:r>
            <a:endParaRPr lang="en-US" dirty="0"/>
          </a:p>
        </p:txBody>
      </p:sp>
    </p:spTree>
    <p:extLst>
      <p:ext uri="{BB962C8B-B14F-4D97-AF65-F5344CB8AC3E}">
        <p14:creationId xmlns:p14="http://schemas.microsoft.com/office/powerpoint/2010/main" val="42000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E8C9-EFB1-56DC-5A00-4F8B37BE21B2}"/>
              </a:ext>
            </a:extLst>
          </p:cNvPr>
          <p:cNvSpPr>
            <a:spLocks noGrp="1"/>
          </p:cNvSpPr>
          <p:nvPr>
            <p:ph type="title"/>
          </p:nvPr>
        </p:nvSpPr>
        <p:spPr/>
        <p:txBody>
          <a:bodyPr>
            <a:normAutofit/>
          </a:bodyPr>
          <a:lstStyle/>
          <a:p>
            <a:pPr algn="just"/>
            <a:r>
              <a:rPr lang="en-US" b="1" dirty="0">
                <a:latin typeface="Times" panose="02020603050405020304" pitchFamily="18" charset="0"/>
                <a:cs typeface="Times" panose="02020603050405020304" pitchFamily="18" charset="0"/>
              </a:rPr>
              <a:t>Indian Standards on chaff cutters and maize sheller (</a:t>
            </a:r>
            <a:r>
              <a:rPr lang="en-US" b="1" dirty="0">
                <a:latin typeface="Times" panose="02020603050405020304" pitchFamily="18" charset="0"/>
                <a:cs typeface="Times" panose="02020603050405020304" pitchFamily="18" charset="0"/>
                <a:hlinkClick r:id="rId2"/>
              </a:rPr>
              <a:t>click</a:t>
            </a:r>
            <a:r>
              <a:rPr lang="en-US" b="1" dirty="0">
                <a:latin typeface="Times" panose="02020603050405020304" pitchFamily="18" charset="0"/>
                <a:cs typeface="Times" panose="02020603050405020304" pitchFamily="18" charset="0"/>
              </a:rPr>
              <a:t> to view)</a:t>
            </a:r>
          </a:p>
        </p:txBody>
      </p:sp>
      <p:pic>
        <p:nvPicPr>
          <p:cNvPr id="4" name="Picture 3" descr="A blue triangle with a red circle and a black background&#10;&#10;Description automatically generated">
            <a:extLst>
              <a:ext uri="{FF2B5EF4-FFF2-40B4-BE49-F238E27FC236}">
                <a16:creationId xmlns:a16="http://schemas.microsoft.com/office/drawing/2014/main" id="{8FD1A757-F857-7EF6-E057-0BE80222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123" y="33988"/>
            <a:ext cx="1245589" cy="878400"/>
          </a:xfrm>
          <a:prstGeom prst="rect">
            <a:avLst/>
          </a:prstGeom>
        </p:spPr>
      </p:pic>
      <p:graphicFrame>
        <p:nvGraphicFramePr>
          <p:cNvPr id="7" name="Content Placeholder 4">
            <a:extLst>
              <a:ext uri="{FF2B5EF4-FFF2-40B4-BE49-F238E27FC236}">
                <a16:creationId xmlns:a16="http://schemas.microsoft.com/office/drawing/2014/main" id="{EC193E6B-A20C-C00E-9AC7-F3320B521B91}"/>
              </a:ext>
            </a:extLst>
          </p:cNvPr>
          <p:cNvGraphicFramePr>
            <a:graphicFrameLocks/>
          </p:cNvGraphicFramePr>
          <p:nvPr>
            <p:extLst>
              <p:ext uri="{D42A27DB-BD31-4B8C-83A1-F6EECF244321}">
                <p14:modId xmlns:p14="http://schemas.microsoft.com/office/powerpoint/2010/main" val="3606051994"/>
              </p:ext>
            </p:extLst>
          </p:nvPr>
        </p:nvGraphicFramePr>
        <p:xfrm>
          <a:off x="1130270" y="2002559"/>
          <a:ext cx="10192156" cy="3145816"/>
        </p:xfrm>
        <a:graphic>
          <a:graphicData uri="http://schemas.openxmlformats.org/drawingml/2006/table">
            <a:tbl>
              <a:tblPr firstRow="1" bandRow="1">
                <a:tableStyleId>{5C22544A-7EE6-4342-B048-85BDC9FD1C3A}</a:tableStyleId>
              </a:tblPr>
              <a:tblGrid>
                <a:gridCol w="823787">
                  <a:extLst>
                    <a:ext uri="{9D8B030D-6E8A-4147-A177-3AD203B41FA5}">
                      <a16:colId xmlns:a16="http://schemas.microsoft.com/office/drawing/2014/main" val="33441478"/>
                    </a:ext>
                  </a:extLst>
                </a:gridCol>
                <a:gridCol w="1993690">
                  <a:extLst>
                    <a:ext uri="{9D8B030D-6E8A-4147-A177-3AD203B41FA5}">
                      <a16:colId xmlns:a16="http://schemas.microsoft.com/office/drawing/2014/main" val="1513213933"/>
                    </a:ext>
                  </a:extLst>
                </a:gridCol>
                <a:gridCol w="7374679">
                  <a:extLst>
                    <a:ext uri="{9D8B030D-6E8A-4147-A177-3AD203B41FA5}">
                      <a16:colId xmlns:a16="http://schemas.microsoft.com/office/drawing/2014/main" val="2317383014"/>
                    </a:ext>
                  </a:extLst>
                </a:gridCol>
              </a:tblGrid>
              <a:tr h="521348">
                <a:tc>
                  <a:txBody>
                    <a:bodyPr/>
                    <a:lstStyle/>
                    <a:p>
                      <a:pPr algn="ctr"/>
                      <a:r>
                        <a:rPr lang="en-US" sz="2000" b="0" i="0" baseline="0" dirty="0">
                          <a:latin typeface="Times New Roman" panose="02020603050405020304" pitchFamily="18" charset="0"/>
                        </a:rPr>
                        <a:t>Sl. No.</a:t>
                      </a:r>
                    </a:p>
                  </a:txBody>
                  <a:tcPr/>
                </a:tc>
                <a:tc>
                  <a:txBody>
                    <a:bodyPr/>
                    <a:lstStyle/>
                    <a:p>
                      <a:pPr algn="ctr"/>
                      <a:r>
                        <a:rPr lang="en-US" sz="2000" b="0" i="0" baseline="0" dirty="0">
                          <a:latin typeface="Times New Roman" panose="02020603050405020304" pitchFamily="18" charset="0"/>
                        </a:rPr>
                        <a:t>IS No.</a:t>
                      </a:r>
                    </a:p>
                  </a:txBody>
                  <a:tcPr/>
                </a:tc>
                <a:tc>
                  <a:txBody>
                    <a:bodyPr/>
                    <a:lstStyle/>
                    <a:p>
                      <a:pPr algn="ctr"/>
                      <a:r>
                        <a:rPr lang="en-US" sz="2000" b="0" i="0" baseline="0" dirty="0">
                          <a:latin typeface="Times New Roman" panose="02020603050405020304" pitchFamily="18" charset="0"/>
                        </a:rPr>
                        <a:t>Title</a:t>
                      </a:r>
                    </a:p>
                  </a:txBody>
                  <a:tcPr/>
                </a:tc>
                <a:extLst>
                  <a:ext uri="{0D108BD9-81ED-4DB2-BD59-A6C34878D82A}">
                    <a16:rowId xmlns:a16="http://schemas.microsoft.com/office/drawing/2014/main" val="874950648"/>
                  </a:ext>
                </a:extLst>
              </a:tr>
              <a:tr h="521348">
                <a:tc>
                  <a:txBody>
                    <a:bodyPr/>
                    <a:lstStyle/>
                    <a:p>
                      <a:pPr algn="ctr"/>
                      <a:r>
                        <a:rPr lang="en-US" sz="2000" b="0" i="0" baseline="0" dirty="0">
                          <a:latin typeface="Times New Roman" panose="02020603050405020304" pitchFamily="18" charset="0"/>
                        </a:rPr>
                        <a:t>1.</a:t>
                      </a:r>
                    </a:p>
                  </a:txBody>
                  <a:tcPr/>
                </a:tc>
                <a:tc>
                  <a:txBody>
                    <a:bodyPr/>
                    <a:lstStyle/>
                    <a:p>
                      <a:r>
                        <a:rPr lang="en-US" sz="2000" b="0" i="0" baseline="0" dirty="0">
                          <a:latin typeface="Times" pitchFamily="2" charset="0"/>
                        </a:rPr>
                        <a:t>IS 7051: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Power Operated Maize Shellers — Specification (</a:t>
                      </a:r>
                      <a:r>
                        <a:rPr lang="en-IN" sz="2000" i="1" kern="1200" dirty="0">
                          <a:solidFill>
                            <a:schemeClr val="dk1"/>
                          </a:solidFill>
                          <a:effectLst/>
                          <a:latin typeface="Times" pitchFamily="2" charset="0"/>
                          <a:ea typeface="+mn-ea"/>
                          <a:cs typeface="+mn-cs"/>
                        </a:rPr>
                        <a:t>First Revision</a:t>
                      </a:r>
                      <a:r>
                        <a:rPr lang="en-IN" sz="2000" kern="1200" dirty="0">
                          <a:solidFill>
                            <a:schemeClr val="dk1"/>
                          </a:solidFill>
                          <a:effectLst/>
                          <a:latin typeface="Times" pitchFamily="2" charset="0"/>
                          <a:ea typeface="+mn-ea"/>
                          <a:cs typeface="+mn-cs"/>
                        </a:rPr>
                        <a:t>) </a:t>
                      </a:r>
                      <a:endParaRPr lang="en-IN" sz="2000" dirty="0">
                        <a:effectLst/>
                        <a:latin typeface="Times" pitchFamily="2" charset="0"/>
                      </a:endParaRPr>
                    </a:p>
                  </a:txBody>
                  <a:tcPr/>
                </a:tc>
                <a:extLst>
                  <a:ext uri="{0D108BD9-81ED-4DB2-BD59-A6C34878D82A}">
                    <a16:rowId xmlns:a16="http://schemas.microsoft.com/office/drawing/2014/main" val="3273720398"/>
                  </a:ext>
                </a:extLst>
              </a:tr>
              <a:tr h="521348">
                <a:tc>
                  <a:txBody>
                    <a:bodyPr/>
                    <a:lstStyle/>
                    <a:p>
                      <a:pPr algn="ctr"/>
                      <a:r>
                        <a:rPr lang="en-US" sz="2000" b="0" i="0" baseline="0" dirty="0">
                          <a:latin typeface="Times New Roman" panose="02020603050405020304" pitchFamily="18" charset="0"/>
                        </a:rPr>
                        <a:t>2.</a:t>
                      </a:r>
                    </a:p>
                  </a:txBody>
                  <a:tcPr/>
                </a:tc>
                <a:tc>
                  <a:txBody>
                    <a:bodyPr/>
                    <a:lstStyle/>
                    <a:p>
                      <a:r>
                        <a:rPr lang="en-US" sz="2000" b="0" i="0" u="none" strike="noStrike" kern="1200" baseline="0" dirty="0">
                          <a:solidFill>
                            <a:schemeClr val="dk1"/>
                          </a:solidFill>
                          <a:latin typeface="Times" pitchFamily="2" charset="0"/>
                          <a:ea typeface="+mn-ea"/>
                          <a:cs typeface="+mn-cs"/>
                        </a:rPr>
                        <a:t>IS 18313: 2023</a:t>
                      </a:r>
                      <a:endParaRPr lang="en-US" sz="2000" b="0" i="0" baseline="0" dirty="0">
                        <a:latin typeface="Time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pitchFamily="2" charset="0"/>
                          <a:ea typeface="+mn-ea"/>
                          <a:cs typeface="+mn-cs"/>
                        </a:rPr>
                        <a:t>Dehusker Sheller for Maize — Specification </a:t>
                      </a:r>
                      <a:endParaRPr lang="en-IN" sz="2000" dirty="0">
                        <a:effectLst/>
                        <a:latin typeface="Times" pitchFamily="2" charset="0"/>
                      </a:endParaRPr>
                    </a:p>
                  </a:txBody>
                  <a:tcPr/>
                </a:tc>
                <a:extLst>
                  <a:ext uri="{0D108BD9-81ED-4DB2-BD59-A6C34878D82A}">
                    <a16:rowId xmlns:a16="http://schemas.microsoft.com/office/drawing/2014/main" val="3626639383"/>
                  </a:ext>
                </a:extLst>
              </a:tr>
              <a:tr h="521348">
                <a:tc>
                  <a:txBody>
                    <a:bodyPr/>
                    <a:lstStyle/>
                    <a:p>
                      <a:pPr algn="ctr"/>
                      <a:r>
                        <a:rPr lang="en-US" sz="2000" b="0" i="0" baseline="0" dirty="0">
                          <a:latin typeface="Times New Roman" panose="02020603050405020304" pitchFamily="18" charset="0"/>
                        </a:rPr>
                        <a:t>3.</a:t>
                      </a:r>
                    </a:p>
                  </a:txBody>
                  <a:tcPr/>
                </a:tc>
                <a:tc>
                  <a:txBody>
                    <a:bodyPr/>
                    <a:lstStyle/>
                    <a:p>
                      <a:r>
                        <a:rPr lang="en-US" sz="2000" b="0" i="0" baseline="0" dirty="0">
                          <a:latin typeface="Times New Roman" panose="02020603050405020304" pitchFamily="18" charset="0"/>
                          <a:cs typeface="Times New Roman" panose="02020603050405020304" pitchFamily="18" charset="0"/>
                        </a:rPr>
                        <a:t>IS 7898: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New Roman" panose="02020603050405020304" pitchFamily="18" charset="0"/>
                          <a:ea typeface="+mn-ea"/>
                          <a:cs typeface="Times New Roman" panose="02020603050405020304" pitchFamily="18" charset="0"/>
                        </a:rPr>
                        <a:t>Manually-Operated Chaff Cutter — Specification and Test Code </a:t>
                      </a:r>
                      <a:r>
                        <a:rPr lang="en-IN" sz="2000" kern="1200" dirty="0">
                          <a:solidFill>
                            <a:schemeClr val="dk1"/>
                          </a:solidFill>
                          <a:effectLst/>
                          <a:latin typeface="Times" pitchFamily="2" charset="0"/>
                          <a:ea typeface="+mn-ea"/>
                          <a:cs typeface="+mn-cs"/>
                        </a:rPr>
                        <a:t>(</a:t>
                      </a:r>
                      <a:r>
                        <a:rPr lang="en-IN" sz="2000" i="1" kern="1200" dirty="0">
                          <a:solidFill>
                            <a:schemeClr val="dk1"/>
                          </a:solidFill>
                          <a:effectLst/>
                          <a:latin typeface="Times" pitchFamily="2" charset="0"/>
                          <a:ea typeface="+mn-ea"/>
                          <a:cs typeface="+mn-cs"/>
                        </a:rPr>
                        <a:t>Third Revision</a:t>
                      </a:r>
                      <a:r>
                        <a:rPr lang="en-IN" sz="2000" kern="1200" dirty="0">
                          <a:solidFill>
                            <a:schemeClr val="dk1"/>
                          </a:solidFill>
                          <a:effectLst/>
                          <a:latin typeface="Times" pitchFamily="2" charset="0"/>
                          <a:ea typeface="+mn-ea"/>
                          <a:cs typeface="+mn-cs"/>
                        </a:rPr>
                        <a:t>) </a:t>
                      </a:r>
                      <a:endParaRPr lang="en-IN"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7174102"/>
                  </a:ext>
                </a:extLst>
              </a:tr>
              <a:tr h="521348">
                <a:tc>
                  <a:txBody>
                    <a:bodyPr/>
                    <a:lstStyle/>
                    <a:p>
                      <a:pPr algn="ctr"/>
                      <a:r>
                        <a:rPr lang="en-US" sz="2000" b="0" i="0" baseline="0" dirty="0">
                          <a:latin typeface="Times New Roman" panose="02020603050405020304" pitchFamily="18" charset="0"/>
                        </a:rPr>
                        <a:t>4.</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IS 11459: 2024</a:t>
                      </a:r>
                      <a:endParaRPr lang="en-US" sz="2000" b="0" i="0" baseline="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Times New Roman" panose="02020603050405020304" pitchFamily="18" charset="0"/>
                          <a:ea typeface="+mn-ea"/>
                          <a:cs typeface="Times New Roman" panose="02020603050405020304" pitchFamily="18" charset="0"/>
                        </a:rPr>
                        <a:t>Power-Operated Chaff Cutter — Specification and Test Code </a:t>
                      </a:r>
                      <a:r>
                        <a:rPr lang="en-IN" sz="2000" kern="1200" dirty="0">
                          <a:solidFill>
                            <a:schemeClr val="dk1"/>
                          </a:solidFill>
                          <a:effectLst/>
                          <a:latin typeface="Times" pitchFamily="2" charset="0"/>
                          <a:ea typeface="+mn-ea"/>
                          <a:cs typeface="+mn-cs"/>
                        </a:rPr>
                        <a:t>(</a:t>
                      </a:r>
                      <a:r>
                        <a:rPr lang="en-IN" sz="2000" i="1" kern="1200" dirty="0">
                          <a:solidFill>
                            <a:schemeClr val="dk1"/>
                          </a:solidFill>
                          <a:effectLst/>
                          <a:latin typeface="Times" pitchFamily="2" charset="0"/>
                          <a:ea typeface="+mn-ea"/>
                          <a:cs typeface="+mn-cs"/>
                        </a:rPr>
                        <a:t>First Revision</a:t>
                      </a:r>
                      <a:r>
                        <a:rPr lang="en-IN" sz="2000" kern="1200" dirty="0">
                          <a:solidFill>
                            <a:schemeClr val="dk1"/>
                          </a:solidFill>
                          <a:effectLst/>
                          <a:latin typeface="Times" pitchFamily="2" charset="0"/>
                          <a:ea typeface="+mn-ea"/>
                          <a:cs typeface="+mn-cs"/>
                        </a:rPr>
                        <a:t>)</a:t>
                      </a:r>
                      <a:endParaRPr lang="en-IN"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8415806"/>
                  </a:ext>
                </a:extLst>
              </a:tr>
            </a:tbl>
          </a:graphicData>
        </a:graphic>
      </p:graphicFrame>
    </p:spTree>
    <p:extLst>
      <p:ext uri="{BB962C8B-B14F-4D97-AF65-F5344CB8AC3E}">
        <p14:creationId xmlns:p14="http://schemas.microsoft.com/office/powerpoint/2010/main" val="37722834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{6DBCEB22-5402-EF42-AE52-A4D741E96479}tf10001119</Template>
  <TotalTime>2870</TotalTime>
  <Words>3545</Words>
  <Application>Microsoft Macintosh PowerPoint</Application>
  <PresentationFormat>Widescreen</PresentationFormat>
  <Paragraphs>486</Paragraphs>
  <Slides>48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Aptos</vt:lpstr>
      <vt:lpstr>Aptos Display</vt:lpstr>
      <vt:lpstr>Arial</vt:lpstr>
      <vt:lpstr>Calibri</vt:lpstr>
      <vt:lpstr>Century Gothic</vt:lpstr>
      <vt:lpstr>Times</vt:lpstr>
      <vt:lpstr>Times New Roman</vt:lpstr>
      <vt:lpstr>Wingdings</vt:lpstr>
      <vt:lpstr>Gallery</vt:lpstr>
      <vt:lpstr>Office Theme</vt:lpstr>
      <vt:lpstr>PowerPoint Presentation</vt:lpstr>
      <vt:lpstr>Chaff Cutting</vt:lpstr>
      <vt:lpstr>It covers material, construction, safety requirements and method of testing for power- operated chaff cutter run by electric motor, diesel engine, tractor PTO or any source providing the required rotary power.</vt:lpstr>
      <vt:lpstr>Types of Power-Operated Chaff Cutter on the basis of </vt:lpstr>
      <vt:lpstr>PowerPoint Presentation</vt:lpstr>
      <vt:lpstr>PowerPoint Presentation</vt:lpstr>
      <vt:lpstr>PowerPoint Presentation</vt:lpstr>
      <vt:lpstr>PowerPoint Presentation</vt:lpstr>
      <vt:lpstr>Indian Standards on chaff cutters and maize sheller (click to view)</vt:lpstr>
      <vt:lpstr>Fruit and Vegetable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Seed Cotton Processing</vt:lpstr>
      <vt:lpstr>Indian Standards on Seed Cotton Delinting Equipment (click to view)</vt:lpstr>
      <vt:lpstr>Seed Processing</vt:lpstr>
      <vt:lpstr>PowerPoint Presentation</vt:lpstr>
      <vt:lpstr>Millet Processing</vt:lpstr>
      <vt:lpstr>It covers material, performance, constructional and other requirements for millet dehusker of centrifugal type millet dehusker</vt:lpstr>
      <vt:lpstr>PowerPoint Presentation</vt:lpstr>
      <vt:lpstr>PowerPoint Presentation</vt:lpstr>
      <vt:lpstr>PowerPoint Presentation</vt:lpstr>
      <vt:lpstr>PowerPoint Presentation</vt:lpstr>
      <vt:lpstr>PowerPoint Presentation</vt:lpstr>
      <vt:lpstr>PowerPoint Presentation</vt:lpstr>
      <vt:lpstr>Sugarcane Juice Extraction</vt:lpstr>
      <vt:lpstr>It covers methods for type and routine testing of sugarcane crushers</vt:lpstr>
      <vt:lpstr>PowerPoint Presentation</vt:lpstr>
      <vt:lpstr>PowerPoint Presentation</vt:lpstr>
      <vt:lpstr>PowerPoint Presentation</vt:lpstr>
      <vt:lpstr>PowerPoint Presentation</vt:lpstr>
      <vt:lpstr>Reference taken from other than Indian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Pradeep Sharma</dc:creator>
  <cp:lastModifiedBy>Pradeep Vishwakarma</cp:lastModifiedBy>
  <cp:revision>68</cp:revision>
  <dcterms:created xsi:type="dcterms:W3CDTF">2023-10-12T11:23:08Z</dcterms:created>
  <dcterms:modified xsi:type="dcterms:W3CDTF">2024-08-08T12:25:29Z</dcterms:modified>
</cp:coreProperties>
</file>