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8"/>
  </p:notesMasterIdLst>
  <p:sldIdLst>
    <p:sldId id="256" r:id="rId2"/>
    <p:sldId id="257" r:id="rId3"/>
    <p:sldId id="350" r:id="rId4"/>
    <p:sldId id="351" r:id="rId5"/>
    <p:sldId id="352" r:id="rId6"/>
    <p:sldId id="360" r:id="rId7"/>
    <p:sldId id="475" r:id="rId8"/>
    <p:sldId id="476" r:id="rId9"/>
    <p:sldId id="477" r:id="rId10"/>
    <p:sldId id="478" r:id="rId11"/>
    <p:sldId id="480" r:id="rId12"/>
    <p:sldId id="364" r:id="rId13"/>
    <p:sldId id="474" r:id="rId14"/>
    <p:sldId id="365" r:id="rId15"/>
    <p:sldId id="481" r:id="rId16"/>
    <p:sldId id="366" r:id="rId17"/>
    <p:sldId id="367" r:id="rId18"/>
    <p:sldId id="466" r:id="rId19"/>
    <p:sldId id="368" r:id="rId20"/>
    <p:sldId id="461" r:id="rId21"/>
    <p:sldId id="482" r:id="rId22"/>
    <p:sldId id="373" r:id="rId23"/>
    <p:sldId id="369" r:id="rId24"/>
    <p:sldId id="371" r:id="rId25"/>
    <p:sldId id="372" r:id="rId26"/>
    <p:sldId id="462" r:id="rId27"/>
    <p:sldId id="463" r:id="rId28"/>
    <p:sldId id="382" r:id="rId29"/>
    <p:sldId id="389" r:id="rId30"/>
    <p:sldId id="483" r:id="rId31"/>
    <p:sldId id="485" r:id="rId32"/>
    <p:sldId id="484" r:id="rId33"/>
    <p:sldId id="390" r:id="rId34"/>
    <p:sldId id="391" r:id="rId35"/>
    <p:sldId id="392" r:id="rId36"/>
    <p:sldId id="393" r:id="rId37"/>
    <p:sldId id="394" r:id="rId38"/>
    <p:sldId id="464" r:id="rId39"/>
    <p:sldId id="370" r:id="rId40"/>
    <p:sldId id="486" r:id="rId41"/>
    <p:sldId id="487" r:id="rId42"/>
    <p:sldId id="488" r:id="rId43"/>
    <p:sldId id="489" r:id="rId44"/>
    <p:sldId id="395" r:id="rId45"/>
    <p:sldId id="411" r:id="rId46"/>
    <p:sldId id="396" r:id="rId47"/>
    <p:sldId id="412" r:id="rId48"/>
    <p:sldId id="413" r:id="rId49"/>
    <p:sldId id="397" r:id="rId50"/>
    <p:sldId id="414" r:id="rId51"/>
    <p:sldId id="415" r:id="rId52"/>
    <p:sldId id="416" r:id="rId53"/>
    <p:sldId id="417" r:id="rId54"/>
    <p:sldId id="418" r:id="rId55"/>
    <p:sldId id="419" r:id="rId56"/>
    <p:sldId id="420" r:id="rId57"/>
    <p:sldId id="421" r:id="rId58"/>
    <p:sldId id="422" r:id="rId59"/>
    <p:sldId id="398" r:id="rId60"/>
    <p:sldId id="399" r:id="rId61"/>
    <p:sldId id="400" r:id="rId62"/>
    <p:sldId id="401" r:id="rId63"/>
    <p:sldId id="402" r:id="rId64"/>
    <p:sldId id="403" r:id="rId65"/>
    <p:sldId id="404" r:id="rId66"/>
    <p:sldId id="423" r:id="rId67"/>
    <p:sldId id="405" r:id="rId68"/>
    <p:sldId id="406" r:id="rId69"/>
    <p:sldId id="407" r:id="rId70"/>
    <p:sldId id="424" r:id="rId71"/>
    <p:sldId id="425" r:id="rId72"/>
    <p:sldId id="408" r:id="rId73"/>
    <p:sldId id="409" r:id="rId74"/>
    <p:sldId id="410" r:id="rId75"/>
    <p:sldId id="383" r:id="rId76"/>
    <p:sldId id="381" r:id="rId77"/>
    <p:sldId id="384" r:id="rId78"/>
    <p:sldId id="385" r:id="rId79"/>
    <p:sldId id="386" r:id="rId80"/>
    <p:sldId id="387" r:id="rId81"/>
    <p:sldId id="388" r:id="rId82"/>
    <p:sldId id="337" r:id="rId83"/>
    <p:sldId id="340" r:id="rId84"/>
    <p:sldId id="342" r:id="rId85"/>
    <p:sldId id="346" r:id="rId86"/>
    <p:sldId id="353" r:id="rId87"/>
    <p:sldId id="467" r:id="rId88"/>
    <p:sldId id="430" r:id="rId89"/>
    <p:sldId id="428" r:id="rId90"/>
    <p:sldId id="427" r:id="rId91"/>
    <p:sldId id="426" r:id="rId92"/>
    <p:sldId id="354" r:id="rId93"/>
    <p:sldId id="362" r:id="rId94"/>
    <p:sldId id="363" r:id="rId95"/>
    <p:sldId id="432" r:id="rId96"/>
    <p:sldId id="433" r:id="rId97"/>
    <p:sldId id="355" r:id="rId98"/>
    <p:sldId id="431" r:id="rId99"/>
    <p:sldId id="358" r:id="rId100"/>
    <p:sldId id="435" r:id="rId101"/>
    <p:sldId id="356" r:id="rId102"/>
    <p:sldId id="436" r:id="rId103"/>
    <p:sldId id="445" r:id="rId104"/>
    <p:sldId id="437" r:id="rId105"/>
    <p:sldId id="438" r:id="rId106"/>
    <p:sldId id="446" r:id="rId107"/>
    <p:sldId id="447" r:id="rId108"/>
    <p:sldId id="439" r:id="rId109"/>
    <p:sldId id="440" r:id="rId110"/>
    <p:sldId id="448" r:id="rId111"/>
    <p:sldId id="449" r:id="rId112"/>
    <p:sldId id="453" r:id="rId113"/>
    <p:sldId id="450" r:id="rId114"/>
    <p:sldId id="454" r:id="rId115"/>
    <p:sldId id="455" r:id="rId116"/>
    <p:sldId id="456" r:id="rId117"/>
    <p:sldId id="457" r:id="rId118"/>
    <p:sldId id="458" r:id="rId119"/>
    <p:sldId id="459" r:id="rId120"/>
    <p:sldId id="468" r:id="rId121"/>
    <p:sldId id="469" r:id="rId122"/>
    <p:sldId id="470" r:id="rId123"/>
    <p:sldId id="471" r:id="rId124"/>
    <p:sldId id="472" r:id="rId125"/>
    <p:sldId id="473" r:id="rId126"/>
    <p:sldId id="292" r:id="rId12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a:tcStyle>
        <a:tcBdr/>
        <a:fill>
          <a:solidFill>
            <a:srgbClr val="EA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a:tcStyle>
        <a:tcBdr/>
        <a:fill>
          <a:solidFill>
            <a:srgbClr val="EA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1"/>
          </a:solidFill>
        </a:fill>
      </a:tcStyle>
    </a:wholeTbl>
    <a:band2H>
      <a:tcTxStyle/>
      <a:tcStyle>
        <a:tcBdr/>
        <a:fill>
          <a:solidFill>
            <a:srgbClr val="ECEE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5" d="100"/>
          <a:sy n="115" d="100"/>
        </p:scale>
        <p:origin x="422"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Electromagnetic_interference" TargetMode="External"/><Relationship Id="rId2" Type="http://schemas.openxmlformats.org/officeDocument/2006/relationships/slide" Target="../slides/slide110.xml"/><Relationship Id="rId1" Type="http://schemas.openxmlformats.org/officeDocument/2006/relationships/notesMaster" Target="../notesMasters/notesMaster1.xml"/><Relationship Id="rId4" Type="http://schemas.openxmlformats.org/officeDocument/2006/relationships/hyperlink" Target="https://en.wikipedia.org/wiki/International_Electrotechnical_Commiss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a1b61acad9_1_172:notes"/>
          <p:cNvSpPr txBox="1">
            <a:spLocks noGrp="1"/>
          </p:cNvSpPr>
          <p:nvPr>
            <p:ph type="body" idx="1"/>
          </p:nvPr>
        </p:nvSpPr>
        <p:spPr>
          <a:xfrm>
            <a:off x="685801" y="4343408"/>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g2a1b61acad9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CISPR: </a:t>
            </a:r>
            <a:r>
              <a:rPr lang="en-US" sz="1400" b="0" i="0" dirty="0">
                <a:latin typeface="+mj-lt"/>
                <a:ea typeface="+mj-ea"/>
                <a:cs typeface="+mj-cs"/>
                <a:sym typeface="Arial"/>
              </a:rPr>
              <a:t>The </a:t>
            </a:r>
            <a:r>
              <a:rPr lang="en-US" sz="1400" b="1" i="1" dirty="0" err="1">
                <a:latin typeface="+mj-lt"/>
                <a:ea typeface="+mj-ea"/>
                <a:cs typeface="+mj-cs"/>
                <a:sym typeface="Arial"/>
              </a:rPr>
              <a:t>Comité</a:t>
            </a:r>
            <a:r>
              <a:rPr lang="en-US" sz="1400" b="1" i="1" dirty="0">
                <a:latin typeface="+mj-lt"/>
                <a:ea typeface="+mj-ea"/>
                <a:cs typeface="+mj-cs"/>
                <a:sym typeface="Arial"/>
              </a:rPr>
              <a:t> International </a:t>
            </a:r>
            <a:r>
              <a:rPr lang="en-US" sz="1400" b="1" i="1" dirty="0" err="1">
                <a:latin typeface="+mj-lt"/>
                <a:ea typeface="+mj-ea"/>
                <a:cs typeface="+mj-cs"/>
                <a:sym typeface="Arial"/>
              </a:rPr>
              <a:t>Spécial</a:t>
            </a:r>
            <a:r>
              <a:rPr lang="en-US" sz="1400" b="1" i="1" dirty="0">
                <a:latin typeface="+mj-lt"/>
                <a:ea typeface="+mj-ea"/>
                <a:cs typeface="+mj-cs"/>
                <a:sym typeface="Arial"/>
              </a:rPr>
              <a:t> des Perturbations </a:t>
            </a:r>
            <a:r>
              <a:rPr lang="en-US" sz="1400" b="1" i="1" dirty="0" err="1">
                <a:latin typeface="+mj-lt"/>
                <a:ea typeface="+mj-ea"/>
                <a:cs typeface="+mj-cs"/>
                <a:sym typeface="Arial"/>
              </a:rPr>
              <a:t>Radioélectriques</a:t>
            </a:r>
            <a:r>
              <a:rPr lang="en-US" sz="1400" b="0" i="0" dirty="0">
                <a:latin typeface="+mj-lt"/>
                <a:ea typeface="+mj-ea"/>
                <a:cs typeface="+mj-cs"/>
                <a:sym typeface="Arial"/>
              </a:rPr>
              <a:t> (</a:t>
            </a:r>
            <a:r>
              <a:rPr lang="en-US" sz="1400" b="1" i="0" dirty="0">
                <a:latin typeface="+mj-lt"/>
                <a:ea typeface="+mj-ea"/>
                <a:cs typeface="+mj-cs"/>
                <a:sym typeface="Arial"/>
              </a:rPr>
              <a:t>CISPR</a:t>
            </a:r>
            <a:r>
              <a:rPr lang="en-US" sz="1400" b="0" i="0" dirty="0">
                <a:latin typeface="+mj-lt"/>
                <a:ea typeface="+mj-ea"/>
                <a:cs typeface="+mj-cs"/>
                <a:sym typeface="Arial"/>
              </a:rPr>
              <a:t>; English: International Special Committee on Radio Interference) was founded in 1934 to set standards for controlling </a:t>
            </a:r>
            <a:r>
              <a:rPr lang="en-US" sz="1400" b="0" i="0" u="none" strike="noStrike" dirty="0">
                <a:latin typeface="+mj-lt"/>
                <a:ea typeface="+mj-ea"/>
                <a:cs typeface="+mj-cs"/>
                <a:sym typeface="Arial"/>
                <a:hlinkClick r:id="rId3" tooltip="Electromagnetic interference"/>
              </a:rPr>
              <a:t>electromagnetic interference</a:t>
            </a:r>
            <a:r>
              <a:rPr lang="en-US" sz="1400" b="0" i="0" dirty="0">
                <a:latin typeface="+mj-lt"/>
                <a:ea typeface="+mj-ea"/>
                <a:cs typeface="+mj-cs"/>
                <a:sym typeface="Arial"/>
              </a:rPr>
              <a:t> in electrical and electronic devices and is a part of the </a:t>
            </a:r>
            <a:r>
              <a:rPr lang="en-US" sz="1400" b="0" i="0" u="none" strike="noStrike" dirty="0">
                <a:latin typeface="+mj-lt"/>
                <a:ea typeface="+mj-ea"/>
                <a:cs typeface="+mj-cs"/>
                <a:sym typeface="Arial"/>
                <a:hlinkClick r:id="rId4" tooltip="International Electrotechnical Commission"/>
              </a:rPr>
              <a:t>International </a:t>
            </a:r>
            <a:r>
              <a:rPr lang="en-US" sz="1400" b="0" i="0" u="none" strike="noStrike" dirty="0" err="1">
                <a:latin typeface="+mj-lt"/>
                <a:ea typeface="+mj-ea"/>
                <a:cs typeface="+mj-cs"/>
                <a:sym typeface="Arial"/>
                <a:hlinkClick r:id="rId4" tooltip="International Electrotechnical Commission"/>
              </a:rPr>
              <a:t>Electrotechnical</a:t>
            </a:r>
            <a:r>
              <a:rPr lang="en-US" sz="1400" b="0" i="0" u="none" strike="noStrike" dirty="0">
                <a:latin typeface="+mj-lt"/>
                <a:ea typeface="+mj-ea"/>
                <a:cs typeface="+mj-cs"/>
                <a:sym typeface="Arial"/>
                <a:hlinkClick r:id="rId4" tooltip="International Electrotechnical Commission"/>
              </a:rPr>
              <a:t> Commission</a:t>
            </a:r>
            <a:r>
              <a:rPr lang="en-US" sz="1400" b="0" i="0" dirty="0">
                <a:latin typeface="+mj-lt"/>
                <a:ea typeface="+mj-ea"/>
                <a:cs typeface="+mj-cs"/>
                <a:sym typeface="Arial"/>
              </a:rPr>
              <a:t> (IEC). CISPR's standards cover the measurement of radiated and conducted interference and immunity for some products. </a:t>
            </a:r>
            <a:r>
              <a:rPr lang="en-US" sz="1400" dirty="0">
                <a:latin typeface="+mj-lt"/>
                <a:ea typeface="+mj-ea"/>
                <a:cs typeface="+mj-cs"/>
                <a:sym typeface="Arial"/>
              </a:rPr>
              <a:t>CISPR 14-1 and 14-2 related to EMC focus on  requirements for household appliances, electric tools, and similar apparatus and their immunity - product family standard. CISPR 32 pertains to emission requirements for electromagnetic compatibility of multimedia equipment. </a:t>
            </a:r>
          </a:p>
          <a:p>
            <a:pPr marL="0" marR="0" lvl="0" indent="0" defTabSz="914400" eaLnBrk="1" fontAlgn="auto" latinLnBrk="0" hangingPunct="1">
              <a:lnSpc>
                <a:spcPct val="100000"/>
              </a:lnSpc>
              <a:spcBef>
                <a:spcPts val="0"/>
              </a:spcBef>
              <a:spcAft>
                <a:spcPts val="0"/>
              </a:spcAft>
              <a:buClrTx/>
              <a:buSzTx/>
              <a:buFontTx/>
              <a:buNone/>
              <a:tabLst/>
              <a:defRPr/>
            </a:pPr>
            <a:endParaRPr lang="en-US" sz="1400" dirty="0">
              <a:latin typeface="+mj-lt"/>
              <a:ea typeface="+mj-ea"/>
              <a:cs typeface="+mj-cs"/>
              <a:sym typeface="Arial"/>
            </a:endParaRPr>
          </a:p>
          <a:p>
            <a:endParaRPr lang="en-US" sz="1400" b="0" i="0" dirty="0">
              <a:latin typeface="+mj-lt"/>
              <a:ea typeface="+mj-ea"/>
              <a:cs typeface="+mj-cs"/>
              <a:sym typeface="Arial"/>
            </a:endParaRP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1028700"/>
            <a:ext cx="8458200" cy="1445421"/>
          </a:xfrm>
          <a:prstGeom prst="rect">
            <a:avLst/>
          </a:prstGeom>
        </p:spPr>
        <p:txBody>
          <a:bodyPr anchor="b"/>
          <a:lstStyle>
            <a:lvl1pPr>
              <a:defRPr sz="5400"/>
            </a:lvl1pPr>
          </a:lstStyle>
          <a:p>
            <a:r>
              <a:t>Title Text</a:t>
            </a:r>
          </a:p>
        </p:txBody>
      </p:sp>
      <p:sp>
        <p:nvSpPr>
          <p:cNvPr id="13" name="Body Level One…"/>
          <p:cNvSpPr txBox="1">
            <a:spLocks noGrp="1"/>
          </p:cNvSpPr>
          <p:nvPr>
            <p:ph type="body" sz="half" idx="1"/>
          </p:nvPr>
        </p:nvSpPr>
        <p:spPr>
          <a:xfrm>
            <a:off x="685800" y="2628900"/>
            <a:ext cx="8458200" cy="1314450"/>
          </a:xfrm>
          <a:prstGeom prst="rect">
            <a:avLst/>
          </a:prstGeom>
        </p:spPr>
        <p:txBody>
          <a:bodyPr/>
          <a:lstStyle>
            <a:lvl1pPr marL="259079" indent="-160019">
              <a:spcBef>
                <a:spcPts val="400"/>
              </a:spcBef>
              <a:buClrTx/>
              <a:buSzTx/>
              <a:buFontTx/>
              <a:buNone/>
              <a:defRPr>
                <a:solidFill>
                  <a:srgbClr val="3F3F3F"/>
                </a:solidFill>
              </a:defRPr>
            </a:lvl1pPr>
            <a:lvl2pPr marL="259079" indent="99060">
              <a:spcBef>
                <a:spcPts val="400"/>
              </a:spcBef>
              <a:buClrTx/>
              <a:buSzTx/>
              <a:buFontTx/>
              <a:buNone/>
              <a:defRPr>
                <a:solidFill>
                  <a:srgbClr val="3F3F3F"/>
                </a:solidFill>
              </a:defRPr>
            </a:lvl2pPr>
            <a:lvl3pPr marL="259079" indent="99060">
              <a:spcBef>
                <a:spcPts val="400"/>
              </a:spcBef>
              <a:buClrTx/>
              <a:buSzTx/>
              <a:buFontTx/>
              <a:buNone/>
              <a:defRPr>
                <a:solidFill>
                  <a:srgbClr val="3F3F3F"/>
                </a:solidFill>
              </a:defRPr>
            </a:lvl3pPr>
            <a:lvl4pPr marL="259079" indent="99060">
              <a:spcBef>
                <a:spcPts val="400"/>
              </a:spcBef>
              <a:buClrTx/>
              <a:buSzTx/>
              <a:buFontTx/>
              <a:buNone/>
              <a:defRPr>
                <a:solidFill>
                  <a:srgbClr val="3F3F3F"/>
                </a:solidFill>
              </a:defRPr>
            </a:lvl4pPr>
            <a:lvl5pPr marL="259079" indent="99060">
              <a:spcBef>
                <a:spcPts val="400"/>
              </a:spcBef>
              <a:buClrTx/>
              <a:buSzTx/>
              <a:buFontTx/>
              <a:buNone/>
              <a:defRPr>
                <a:solidFill>
                  <a:srgbClr val="3F3F3F"/>
                </a:solidFill>
              </a:defRPr>
            </a:lvl5pPr>
          </a:lstStyle>
          <a:p>
            <a:r>
              <a:t>Body Level One</a:t>
            </a:r>
          </a:p>
          <a:p>
            <a:pPr lvl="1"/>
            <a:r>
              <a:t>Body Level Two</a:t>
            </a:r>
          </a:p>
          <a:p>
            <a:pPr lvl="2"/>
            <a:r>
              <a:t>Body Level Three</a:t>
            </a:r>
          </a:p>
          <a:p>
            <a:pPr lvl="3"/>
            <a:r>
              <a:t>Body Level Four</a:t>
            </a:r>
          </a:p>
          <a:p>
            <a:pPr lvl="4"/>
            <a:r>
              <a:t>Body Level Five</a:t>
            </a:r>
          </a:p>
        </p:txBody>
      </p:sp>
      <p:sp>
        <p:nvSpPr>
          <p:cNvPr id="14" name="Google Shape;20;p2"/>
          <p:cNvSpPr/>
          <p:nvPr/>
        </p:nvSpPr>
        <p:spPr>
          <a:xfrm>
            <a:off x="685799" y="2548889"/>
            <a:ext cx="7848602" cy="1193"/>
          </a:xfrm>
          <a:prstGeom prst="line">
            <a:avLst/>
          </a:prstGeom>
          <a:ln w="19050">
            <a:solidFill>
              <a:srgbClr val="242852"/>
            </a:solidFill>
          </a:ln>
        </p:spPr>
        <p:txBody>
          <a:bodyPr lIns="45718" tIns="45718" rIns="45718" bIns="45718"/>
          <a:lstStyle/>
          <a:p>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125" name="Google Shape;13;p1" descr="Google Shape;13;p1"/>
          <p:cNvPicPr>
            <a:picLocks noChangeAspect="1"/>
          </p:cNvPicPr>
          <p:nvPr/>
        </p:nvPicPr>
        <p:blipFill>
          <a:blip r:embed="rId2"/>
          <a:stretch>
            <a:fillRect/>
          </a:stretch>
        </p:blipFill>
        <p:spPr>
          <a:xfrm>
            <a:off x="-4147" y="5953"/>
            <a:ext cx="689948" cy="336947"/>
          </a:xfrm>
          <a:prstGeom prst="rect">
            <a:avLst/>
          </a:prstGeom>
          <a:ln w="12700">
            <a:miter lim="400000"/>
          </a:ln>
        </p:spPr>
      </p:pic>
      <p:sp>
        <p:nvSpPr>
          <p:cNvPr id="126" name="Title Text"/>
          <p:cNvSpPr txBox="1">
            <a:spLocks noGrp="1"/>
          </p:cNvSpPr>
          <p:nvPr>
            <p:ph type="title"/>
          </p:nvPr>
        </p:nvSpPr>
        <p:spPr>
          <a:xfrm>
            <a:off x="457200" y="400050"/>
            <a:ext cx="8686800" cy="742950"/>
          </a:xfrm>
          <a:prstGeom prst="rect">
            <a:avLst/>
          </a:prstGeom>
        </p:spPr>
        <p:txBody>
          <a:bodyPr/>
          <a:lstStyle/>
          <a:p>
            <a:r>
              <a:t>Title Text</a:t>
            </a:r>
          </a:p>
        </p:txBody>
      </p:sp>
      <p:sp>
        <p:nvSpPr>
          <p:cNvPr id="127" name="Body Level One…"/>
          <p:cNvSpPr txBox="1">
            <a:spLocks noGrp="1"/>
          </p:cNvSpPr>
          <p:nvPr>
            <p:ph type="body" idx="1"/>
          </p:nvPr>
        </p:nvSpPr>
        <p:spPr>
          <a:xfrm>
            <a:off x="467543" y="1221600"/>
            <a:ext cx="8208914" cy="3374436"/>
          </a:xfrm>
          <a:prstGeom prst="rect">
            <a:avLst/>
          </a:prstGeom>
        </p:spPr>
        <p:txBody>
          <a:bodyPr/>
          <a:lstStyle>
            <a:lvl1pPr indent="-401320">
              <a:spcBef>
                <a:spcPts val="600"/>
              </a:spcBef>
              <a:buSzPts val="3200"/>
              <a:defRPr sz="3200"/>
            </a:lvl1pPr>
            <a:lvl2pPr marL="968646" indent="-433976">
              <a:spcBef>
                <a:spcPts val="600"/>
              </a:spcBef>
              <a:buSzPts val="3200"/>
              <a:defRPr sz="3200"/>
            </a:lvl2pPr>
            <a:lvl3pPr marL="1629409" indent="-589277">
              <a:spcBef>
                <a:spcPts val="600"/>
              </a:spcBef>
              <a:buSzPts val="3200"/>
              <a:defRPr sz="3200"/>
            </a:lvl3pPr>
            <a:lvl4pPr marL="2171700" indent="-685800">
              <a:spcBef>
                <a:spcPts val="600"/>
              </a:spcBef>
              <a:buSzPts val="3200"/>
              <a:defRPr sz="3200"/>
            </a:lvl4pPr>
            <a:lvl5pPr marL="2726870" indent="-783770">
              <a:spcBef>
                <a:spcPts val="600"/>
              </a:spcBef>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8077200" y="4867442"/>
            <a:ext cx="301866" cy="288782"/>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pic>
        <p:nvPicPr>
          <p:cNvPr id="39" name="Google Shape;13;p1" descr="Google Shape;13;p1"/>
          <p:cNvPicPr>
            <a:picLocks noChangeAspect="1"/>
          </p:cNvPicPr>
          <p:nvPr/>
        </p:nvPicPr>
        <p:blipFill>
          <a:blip r:embed="rId2"/>
          <a:stretch>
            <a:fillRect/>
          </a:stretch>
        </p:blipFill>
        <p:spPr>
          <a:xfrm>
            <a:off x="-4147" y="5953"/>
            <a:ext cx="689948" cy="336947"/>
          </a:xfrm>
          <a:prstGeom prst="rect">
            <a:avLst/>
          </a:prstGeom>
          <a:ln w="12700">
            <a:miter lim="400000"/>
          </a:ln>
        </p:spPr>
      </p:pic>
      <p:sp>
        <p:nvSpPr>
          <p:cNvPr id="40" name="Title Text"/>
          <p:cNvSpPr txBox="1">
            <a:spLocks noGrp="1"/>
          </p:cNvSpPr>
          <p:nvPr>
            <p:ph type="title"/>
          </p:nvPr>
        </p:nvSpPr>
        <p:spPr>
          <a:xfrm>
            <a:off x="722312" y="1771650"/>
            <a:ext cx="8421687" cy="1650208"/>
          </a:xfrm>
          <a:prstGeom prst="rect">
            <a:avLst/>
          </a:prstGeom>
        </p:spPr>
        <p:txBody>
          <a:bodyPr anchor="b"/>
          <a:lstStyle>
            <a:lvl1pPr>
              <a:defRPr sz="4800"/>
            </a:lvl1pPr>
          </a:lstStyle>
          <a:p>
            <a:r>
              <a:t>Title Text</a:t>
            </a:r>
          </a:p>
        </p:txBody>
      </p:sp>
      <p:sp>
        <p:nvSpPr>
          <p:cNvPr id="41" name="Body Level One…"/>
          <p:cNvSpPr txBox="1">
            <a:spLocks noGrp="1"/>
          </p:cNvSpPr>
          <p:nvPr>
            <p:ph type="body" sz="half" idx="1"/>
          </p:nvPr>
        </p:nvSpPr>
        <p:spPr>
          <a:xfrm>
            <a:off x="722312" y="3470147"/>
            <a:ext cx="8421687" cy="1125142"/>
          </a:xfrm>
          <a:prstGeom prst="rect">
            <a:avLst/>
          </a:prstGeom>
        </p:spPr>
        <p:txBody>
          <a:bodyPr/>
          <a:lstStyle>
            <a:lvl1pPr marL="0" indent="228600">
              <a:spcBef>
                <a:spcPts val="400"/>
              </a:spcBef>
              <a:buClrTx/>
              <a:buSzTx/>
              <a:buFontTx/>
              <a:buNone/>
              <a:defRPr>
                <a:solidFill>
                  <a:srgbClr val="242852"/>
                </a:solidFill>
              </a:defRPr>
            </a:lvl1pPr>
            <a:lvl2pPr marL="0" indent="228600">
              <a:spcBef>
                <a:spcPts val="400"/>
              </a:spcBef>
              <a:buClrTx/>
              <a:buSzTx/>
              <a:buFontTx/>
              <a:buNone/>
              <a:defRPr>
                <a:solidFill>
                  <a:srgbClr val="242852"/>
                </a:solidFill>
              </a:defRPr>
            </a:lvl2pPr>
            <a:lvl3pPr marL="0" indent="228600">
              <a:spcBef>
                <a:spcPts val="400"/>
              </a:spcBef>
              <a:buClrTx/>
              <a:buSzTx/>
              <a:buFontTx/>
              <a:buNone/>
              <a:defRPr>
                <a:solidFill>
                  <a:srgbClr val="242852"/>
                </a:solidFill>
              </a:defRPr>
            </a:lvl3pPr>
            <a:lvl4pPr marL="0" indent="228600">
              <a:spcBef>
                <a:spcPts val="400"/>
              </a:spcBef>
              <a:buClrTx/>
              <a:buSzTx/>
              <a:buFontTx/>
              <a:buNone/>
              <a:defRPr>
                <a:solidFill>
                  <a:srgbClr val="242852"/>
                </a:solidFill>
              </a:defRPr>
            </a:lvl4pPr>
            <a:lvl5pPr marL="0" indent="228600">
              <a:spcBef>
                <a:spcPts val="400"/>
              </a:spcBef>
              <a:buClrTx/>
              <a:buSzTx/>
              <a:buFontTx/>
              <a:buNone/>
              <a:defRPr>
                <a:solidFill>
                  <a:srgbClr val="242852"/>
                </a:solidFill>
              </a:defRPr>
            </a:lvl5pPr>
          </a:lstStyle>
          <a:p>
            <a:r>
              <a:t>Body Level One</a:t>
            </a:r>
          </a:p>
          <a:p>
            <a:pPr lvl="1"/>
            <a:r>
              <a:t>Body Level Two</a:t>
            </a:r>
          </a:p>
          <a:p>
            <a:pPr lvl="2"/>
            <a:r>
              <a:t>Body Level Three</a:t>
            </a:r>
          </a:p>
          <a:p>
            <a:pPr lvl="3"/>
            <a:r>
              <a:t>Body Level Four</a:t>
            </a:r>
          </a:p>
          <a:p>
            <a:pPr lvl="4"/>
            <a:r>
              <a:t>Body Level Five</a:t>
            </a:r>
          </a:p>
        </p:txBody>
      </p:sp>
      <p:sp>
        <p:nvSpPr>
          <p:cNvPr id="42" name="Google Shape;38;p5"/>
          <p:cNvSpPr/>
          <p:nvPr/>
        </p:nvSpPr>
        <p:spPr>
          <a:xfrm>
            <a:off x="731519" y="3449573"/>
            <a:ext cx="7848602" cy="1192"/>
          </a:xfrm>
          <a:prstGeom prst="line">
            <a:avLst/>
          </a:prstGeom>
          <a:ln w="19050">
            <a:solidFill>
              <a:srgbClr val="242852"/>
            </a:solidFill>
          </a:ln>
        </p:spPr>
        <p:txBody>
          <a:bodyPr lIns="45718" tIns="45718" rIns="45718" bIns="45718"/>
          <a:lstStyle/>
          <a:p>
            <a:endParaRP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_OBJECTS">
    <p:spTree>
      <p:nvGrpSpPr>
        <p:cNvPr id="1" name=""/>
        <p:cNvGrpSpPr/>
        <p:nvPr/>
      </p:nvGrpSpPr>
      <p:grpSpPr>
        <a:xfrm>
          <a:off x="0" y="0"/>
          <a:ext cx="0" cy="0"/>
          <a:chOff x="0" y="0"/>
          <a:chExt cx="0" cy="0"/>
        </a:xfrm>
      </p:grpSpPr>
      <p:pic>
        <p:nvPicPr>
          <p:cNvPr id="50" name="Google Shape;13;p1" descr="Google Shape;13;p1"/>
          <p:cNvPicPr>
            <a:picLocks noChangeAspect="1"/>
          </p:cNvPicPr>
          <p:nvPr/>
        </p:nvPicPr>
        <p:blipFill>
          <a:blip r:embed="rId2"/>
          <a:stretch>
            <a:fillRect/>
          </a:stretch>
        </p:blipFill>
        <p:spPr>
          <a:xfrm>
            <a:off x="-4147" y="5953"/>
            <a:ext cx="689948" cy="336947"/>
          </a:xfrm>
          <a:prstGeom prst="rect">
            <a:avLst/>
          </a:prstGeom>
          <a:ln w="12700">
            <a:miter lim="400000"/>
          </a:ln>
        </p:spPr>
      </p:pic>
      <p:sp>
        <p:nvSpPr>
          <p:cNvPr id="51" name="Title Text"/>
          <p:cNvSpPr txBox="1">
            <a:spLocks noGrp="1"/>
          </p:cNvSpPr>
          <p:nvPr>
            <p:ph type="title"/>
          </p:nvPr>
        </p:nvSpPr>
        <p:spPr>
          <a:xfrm>
            <a:off x="457200" y="400050"/>
            <a:ext cx="8686800" cy="742950"/>
          </a:xfrm>
          <a:prstGeom prst="rect">
            <a:avLst/>
          </a:prstGeom>
        </p:spPr>
        <p:txBody>
          <a:bodyPr/>
          <a:lstStyle/>
          <a:p>
            <a:r>
              <a:t>Title Text</a:t>
            </a:r>
          </a:p>
        </p:txBody>
      </p:sp>
      <p:sp>
        <p:nvSpPr>
          <p:cNvPr id="52" name="Body Level One…"/>
          <p:cNvSpPr txBox="1">
            <a:spLocks noGrp="1"/>
          </p:cNvSpPr>
          <p:nvPr>
            <p:ph type="body" sz="half" idx="1"/>
          </p:nvPr>
        </p:nvSpPr>
        <p:spPr>
          <a:xfrm>
            <a:off x="457200" y="1255013"/>
            <a:ext cx="4038600" cy="3538731"/>
          </a:xfrm>
          <a:prstGeom prst="rect">
            <a:avLst/>
          </a:prstGeom>
        </p:spPr>
        <p:txBody>
          <a:bodyPr/>
          <a:lstStyle>
            <a:lvl1pPr indent="-379729">
              <a:spcBef>
                <a:spcPts val="500"/>
              </a:spcBef>
              <a:buSzPts val="2800"/>
              <a:defRPr sz="2800"/>
            </a:lvl1pPr>
            <a:lvl2pPr marL="974088" indent="-417829">
              <a:spcBef>
                <a:spcPts val="500"/>
              </a:spcBef>
              <a:buSzPts val="2800"/>
              <a:defRPr sz="2800"/>
            </a:lvl2pPr>
            <a:lvl3pPr marL="1508760" indent="-480060">
              <a:spcBef>
                <a:spcPts val="500"/>
              </a:spcBef>
              <a:buSzPts val="2800"/>
              <a:defRPr sz="2800"/>
            </a:lvl3pPr>
            <a:lvl4pPr marL="2019300" indent="-533400">
              <a:spcBef>
                <a:spcPts val="500"/>
              </a:spcBef>
              <a:buSzPts val="2800"/>
              <a:defRPr sz="2800"/>
            </a:lvl4pPr>
            <a:lvl5pPr marL="2476500" indent="-533400">
              <a:spcBef>
                <a:spcPts val="500"/>
              </a:spcBef>
              <a:buSzPts val="2800"/>
              <a:defRPr sz="2800"/>
            </a:lvl5pPr>
          </a:lstStyle>
          <a:p>
            <a:r>
              <a:t>Body Level One</a:t>
            </a:r>
          </a:p>
          <a:p>
            <a:pPr lvl="1"/>
            <a:r>
              <a:t>Body Level Two</a:t>
            </a:r>
          </a:p>
          <a:p>
            <a:pPr lvl="2"/>
            <a:r>
              <a:t>Body Level Three</a:t>
            </a:r>
          </a:p>
          <a:p>
            <a:pPr lvl="3"/>
            <a:r>
              <a:t>Body Level Four</a:t>
            </a:r>
          </a:p>
          <a:p>
            <a:pPr lvl="4"/>
            <a:r>
              <a:t>Body Level Five</a:t>
            </a:r>
          </a:p>
        </p:txBody>
      </p:sp>
      <p:sp>
        <p:nvSpPr>
          <p:cNvPr id="53" name="Google Shape;42;p6"/>
          <p:cNvSpPr txBox="1">
            <a:spLocks noGrp="1"/>
          </p:cNvSpPr>
          <p:nvPr>
            <p:ph type="body" sz="half" idx="21"/>
          </p:nvPr>
        </p:nvSpPr>
        <p:spPr>
          <a:xfrm>
            <a:off x="4648200" y="1255012"/>
            <a:ext cx="4038600" cy="3538732"/>
          </a:xfrm>
          <a:prstGeom prst="rect">
            <a:avLst/>
          </a:prstGeom>
        </p:spPr>
        <p:txBody>
          <a:bodyPr/>
          <a:lstStyle/>
          <a:p>
            <a:pPr indent="-358140">
              <a:spcBef>
                <a:spcPts val="400"/>
              </a:spcBef>
            </a:pPr>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pic>
        <p:nvPicPr>
          <p:cNvPr id="61" name="Google Shape;13;p1" descr="Google Shape;13;p1"/>
          <p:cNvPicPr>
            <a:picLocks noChangeAspect="1"/>
          </p:cNvPicPr>
          <p:nvPr/>
        </p:nvPicPr>
        <p:blipFill>
          <a:blip r:embed="rId2"/>
          <a:stretch>
            <a:fillRect/>
          </a:stretch>
        </p:blipFill>
        <p:spPr>
          <a:xfrm>
            <a:off x="-4147" y="5953"/>
            <a:ext cx="689948" cy="336947"/>
          </a:xfrm>
          <a:prstGeom prst="rect">
            <a:avLst/>
          </a:prstGeom>
          <a:ln w="12700">
            <a:miter lim="400000"/>
          </a:ln>
        </p:spPr>
      </p:pic>
      <p:sp>
        <p:nvSpPr>
          <p:cNvPr id="62" name="Title Text"/>
          <p:cNvSpPr txBox="1">
            <a:spLocks noGrp="1"/>
          </p:cNvSpPr>
          <p:nvPr>
            <p:ph type="title"/>
          </p:nvPr>
        </p:nvSpPr>
        <p:spPr>
          <a:xfrm>
            <a:off x="457200" y="400050"/>
            <a:ext cx="8686800" cy="742950"/>
          </a:xfrm>
          <a:prstGeom prst="rect">
            <a:avLst/>
          </a:prstGeom>
        </p:spPr>
        <p:txBody>
          <a:bodyPr/>
          <a:lstStyle/>
          <a:p>
            <a:r>
              <a:t>Title Text</a:t>
            </a:r>
          </a:p>
        </p:txBody>
      </p:sp>
      <p:sp>
        <p:nvSpPr>
          <p:cNvPr id="63" name="Body Level One…"/>
          <p:cNvSpPr txBox="1">
            <a:spLocks noGrp="1"/>
          </p:cNvSpPr>
          <p:nvPr>
            <p:ph type="body" sz="quarter" idx="1"/>
          </p:nvPr>
        </p:nvSpPr>
        <p:spPr>
          <a:xfrm>
            <a:off x="457200" y="1257300"/>
            <a:ext cx="3931921" cy="479823"/>
          </a:xfrm>
          <a:prstGeom prst="rect">
            <a:avLst/>
          </a:prstGeom>
        </p:spPr>
        <p:txBody>
          <a:bodyPr anchor="ctr"/>
          <a:lstStyle>
            <a:lvl1pPr marL="0" indent="228600" algn="ctr">
              <a:spcBef>
                <a:spcPts val="400"/>
              </a:spcBef>
              <a:buClrTx/>
              <a:buSzTx/>
              <a:buFontTx/>
              <a:buNone/>
              <a:defRPr sz="2000">
                <a:solidFill>
                  <a:srgbClr val="242852"/>
                </a:solidFill>
              </a:defRPr>
            </a:lvl1pPr>
            <a:lvl2pPr marL="0" indent="228600" algn="ctr">
              <a:spcBef>
                <a:spcPts val="400"/>
              </a:spcBef>
              <a:buClrTx/>
              <a:buSzTx/>
              <a:buFontTx/>
              <a:buNone/>
              <a:defRPr sz="2000">
                <a:solidFill>
                  <a:srgbClr val="242852"/>
                </a:solidFill>
              </a:defRPr>
            </a:lvl2pPr>
            <a:lvl3pPr marL="0" indent="228600" algn="ctr">
              <a:spcBef>
                <a:spcPts val="400"/>
              </a:spcBef>
              <a:buClrTx/>
              <a:buSzTx/>
              <a:buFontTx/>
              <a:buNone/>
              <a:defRPr sz="2000">
                <a:solidFill>
                  <a:srgbClr val="242852"/>
                </a:solidFill>
              </a:defRPr>
            </a:lvl3pPr>
            <a:lvl4pPr marL="0" indent="228600" algn="ctr">
              <a:spcBef>
                <a:spcPts val="400"/>
              </a:spcBef>
              <a:buClrTx/>
              <a:buSzTx/>
              <a:buFontTx/>
              <a:buNone/>
              <a:defRPr sz="2000">
                <a:solidFill>
                  <a:srgbClr val="242852"/>
                </a:solidFill>
              </a:defRPr>
            </a:lvl4pPr>
            <a:lvl5pPr marL="0" indent="228600" algn="ctr">
              <a:spcBef>
                <a:spcPts val="400"/>
              </a:spcBef>
              <a:buClrTx/>
              <a:buSzTx/>
              <a:buFontTx/>
              <a:buNone/>
              <a:defRPr sz="2000">
                <a:solidFill>
                  <a:srgbClr val="242852"/>
                </a:solidFill>
              </a:defRPr>
            </a:lvl5pPr>
          </a:lstStyle>
          <a:p>
            <a:r>
              <a:t>Body Level One</a:t>
            </a:r>
          </a:p>
          <a:p>
            <a:pPr lvl="1"/>
            <a:r>
              <a:t>Body Level Two</a:t>
            </a:r>
          </a:p>
          <a:p>
            <a:pPr lvl="2"/>
            <a:r>
              <a:t>Body Level Three</a:t>
            </a:r>
          </a:p>
          <a:p>
            <a:pPr lvl="3"/>
            <a:r>
              <a:t>Body Level Four</a:t>
            </a:r>
          </a:p>
          <a:p>
            <a:pPr lvl="4"/>
            <a:r>
              <a:t>Body Level Five</a:t>
            </a:r>
          </a:p>
        </p:txBody>
      </p:sp>
      <p:sp>
        <p:nvSpPr>
          <p:cNvPr id="64" name="Google Shape;49;p7"/>
          <p:cNvSpPr txBox="1">
            <a:spLocks noGrp="1"/>
          </p:cNvSpPr>
          <p:nvPr>
            <p:ph type="body" sz="half" idx="21"/>
          </p:nvPr>
        </p:nvSpPr>
        <p:spPr>
          <a:xfrm>
            <a:off x="457198" y="1828800"/>
            <a:ext cx="3931923" cy="2963467"/>
          </a:xfrm>
          <a:prstGeom prst="rect">
            <a:avLst/>
          </a:prstGeom>
        </p:spPr>
        <p:txBody>
          <a:bodyPr/>
          <a:lstStyle/>
          <a:p>
            <a:pPr indent="-358140">
              <a:spcBef>
                <a:spcPts val="400"/>
              </a:spcBef>
            </a:pPr>
            <a:endParaRPr/>
          </a:p>
        </p:txBody>
      </p:sp>
      <p:sp>
        <p:nvSpPr>
          <p:cNvPr id="65" name="Google Shape;50;p7"/>
          <p:cNvSpPr txBox="1">
            <a:spLocks noGrp="1"/>
          </p:cNvSpPr>
          <p:nvPr>
            <p:ph type="body" sz="quarter" idx="22"/>
          </p:nvPr>
        </p:nvSpPr>
        <p:spPr>
          <a:xfrm>
            <a:off x="4754879" y="1257300"/>
            <a:ext cx="3931921" cy="479823"/>
          </a:xfrm>
          <a:prstGeom prst="rect">
            <a:avLst/>
          </a:prstGeom>
        </p:spPr>
        <p:txBody>
          <a:bodyPr anchor="ctr"/>
          <a:lstStyle/>
          <a:p>
            <a:pPr indent="-358140">
              <a:spcBef>
                <a:spcPts val="400"/>
              </a:spcBef>
            </a:pPr>
            <a:endParaRPr/>
          </a:p>
        </p:txBody>
      </p:sp>
      <p:sp>
        <p:nvSpPr>
          <p:cNvPr id="66" name="Google Shape;51;p7"/>
          <p:cNvSpPr txBox="1">
            <a:spLocks noGrp="1"/>
          </p:cNvSpPr>
          <p:nvPr>
            <p:ph type="body" sz="half" idx="23"/>
          </p:nvPr>
        </p:nvSpPr>
        <p:spPr>
          <a:xfrm>
            <a:off x="4754879" y="1828800"/>
            <a:ext cx="3931921" cy="2963467"/>
          </a:xfrm>
          <a:prstGeom prst="rect">
            <a:avLst/>
          </a:prstGeom>
        </p:spPr>
        <p:txBody>
          <a:bodyPr/>
          <a:lstStyle/>
          <a:p>
            <a:pPr indent="-358140">
              <a:spcBef>
                <a:spcPts val="400"/>
              </a:spcBef>
            </a:pPr>
            <a:endParaRPr/>
          </a:p>
        </p:txBody>
      </p:sp>
      <p:sp>
        <p:nvSpPr>
          <p:cNvPr id="67" name="Google Shape;55;p7"/>
          <p:cNvSpPr/>
          <p:nvPr/>
        </p:nvSpPr>
        <p:spPr>
          <a:xfrm flipH="1">
            <a:off x="4571999" y="1268728"/>
            <a:ext cx="795" cy="3531871"/>
          </a:xfrm>
          <a:prstGeom prst="line">
            <a:avLst/>
          </a:prstGeom>
          <a:ln w="19050">
            <a:solidFill>
              <a:srgbClr val="242852"/>
            </a:solidFill>
          </a:ln>
        </p:spPr>
        <p:txBody>
          <a:bodyPr lIns="45718" tIns="45718" rIns="45718" bIns="45718"/>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OBJECT_WITH_CAPTION_TEXT">
    <p:spTree>
      <p:nvGrpSpPr>
        <p:cNvPr id="1" name=""/>
        <p:cNvGrpSpPr/>
        <p:nvPr/>
      </p:nvGrpSpPr>
      <p:grpSpPr>
        <a:xfrm>
          <a:off x="0" y="0"/>
          <a:ext cx="0" cy="0"/>
          <a:chOff x="0" y="0"/>
          <a:chExt cx="0" cy="0"/>
        </a:xfrm>
      </p:grpSpPr>
      <p:pic>
        <p:nvPicPr>
          <p:cNvPr id="82" name="Google Shape;13;p1" descr="Google Shape;13;p1"/>
          <p:cNvPicPr>
            <a:picLocks noChangeAspect="1"/>
          </p:cNvPicPr>
          <p:nvPr/>
        </p:nvPicPr>
        <p:blipFill>
          <a:blip r:embed="rId2"/>
          <a:stretch>
            <a:fillRect/>
          </a:stretch>
        </p:blipFill>
        <p:spPr>
          <a:xfrm>
            <a:off x="-4147" y="5953"/>
            <a:ext cx="689948" cy="336947"/>
          </a:xfrm>
          <a:prstGeom prst="rect">
            <a:avLst/>
          </a:prstGeom>
          <a:ln w="12700">
            <a:miter lim="400000"/>
          </a:ln>
        </p:spPr>
      </p:pic>
      <p:sp>
        <p:nvSpPr>
          <p:cNvPr id="83" name="Title Text"/>
          <p:cNvSpPr txBox="1">
            <a:spLocks noGrp="1"/>
          </p:cNvSpPr>
          <p:nvPr>
            <p:ph type="title"/>
          </p:nvPr>
        </p:nvSpPr>
        <p:spPr>
          <a:xfrm>
            <a:off x="457200" y="594060"/>
            <a:ext cx="2139696" cy="946404"/>
          </a:xfrm>
          <a:prstGeom prst="rect">
            <a:avLst/>
          </a:prstGeom>
        </p:spPr>
        <p:txBody>
          <a:bodyPr anchor="b"/>
          <a:lstStyle>
            <a:lvl1pPr>
              <a:defRPr sz="2400"/>
            </a:lvl1pPr>
          </a:lstStyle>
          <a:p>
            <a:r>
              <a:t>Title Text</a:t>
            </a:r>
          </a:p>
        </p:txBody>
      </p:sp>
      <p:sp>
        <p:nvSpPr>
          <p:cNvPr id="84" name="Body Level One…"/>
          <p:cNvSpPr txBox="1">
            <a:spLocks noGrp="1"/>
          </p:cNvSpPr>
          <p:nvPr>
            <p:ph type="body" idx="1"/>
          </p:nvPr>
        </p:nvSpPr>
        <p:spPr>
          <a:xfrm>
            <a:off x="2971800" y="594060"/>
            <a:ext cx="5715000" cy="4183380"/>
          </a:xfrm>
          <a:prstGeom prst="rect">
            <a:avLst/>
          </a:prstGeom>
        </p:spPr>
        <p:txBody>
          <a:bodyPr/>
          <a:lstStyle>
            <a:lvl1pPr indent="-401320">
              <a:spcBef>
                <a:spcPts val="600"/>
              </a:spcBef>
              <a:buSzPts val="3200"/>
              <a:defRPr sz="3200"/>
            </a:lvl1pPr>
            <a:lvl2pPr marL="968646" indent="-433976">
              <a:spcBef>
                <a:spcPts val="600"/>
              </a:spcBef>
              <a:buSzPts val="3200"/>
              <a:defRPr sz="3200"/>
            </a:lvl2pPr>
            <a:lvl3pPr marL="1493519" indent="-487680">
              <a:spcBef>
                <a:spcPts val="600"/>
              </a:spcBef>
              <a:buSzPts val="3200"/>
              <a:defRPr sz="3200"/>
            </a:lvl3pPr>
            <a:lvl4pPr marL="2042160" indent="-568960">
              <a:spcBef>
                <a:spcPts val="600"/>
              </a:spcBef>
              <a:buSzPts val="3200"/>
              <a:defRPr sz="3200"/>
            </a:lvl4pPr>
            <a:lvl5pPr marL="2499360" indent="-568960">
              <a:spcBef>
                <a:spcPts val="600"/>
              </a:spcBef>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85" name="Google Shape;63;p9"/>
          <p:cNvSpPr txBox="1">
            <a:spLocks noGrp="1"/>
          </p:cNvSpPr>
          <p:nvPr>
            <p:ph type="body" sz="quarter" idx="21"/>
          </p:nvPr>
        </p:nvSpPr>
        <p:spPr>
          <a:xfrm>
            <a:off x="457201" y="1597912"/>
            <a:ext cx="2139697" cy="3182714"/>
          </a:xfrm>
          <a:prstGeom prst="rect">
            <a:avLst/>
          </a:prstGeom>
        </p:spPr>
        <p:txBody>
          <a:bodyPr/>
          <a:lstStyle/>
          <a:p>
            <a:pPr indent="-358140">
              <a:spcBef>
                <a:spcPts val="400"/>
              </a:spcBef>
            </a:pPr>
            <a:endParaRPr/>
          </a:p>
        </p:txBody>
      </p:sp>
      <p:sp>
        <p:nvSpPr>
          <p:cNvPr id="86" name="Google Shape;67;p9"/>
          <p:cNvSpPr/>
          <p:nvPr/>
        </p:nvSpPr>
        <p:spPr>
          <a:xfrm flipH="1">
            <a:off x="2775010" y="594059"/>
            <a:ext cx="1589" cy="4183382"/>
          </a:xfrm>
          <a:prstGeom prst="line">
            <a:avLst/>
          </a:prstGeom>
          <a:ln w="19050">
            <a:solidFill>
              <a:srgbClr val="242852"/>
            </a:solidFill>
          </a:ln>
        </p:spPr>
        <p:txBody>
          <a:bodyPr lIns="45718" tIns="45718" rIns="45718" bIns="45718"/>
          <a:lstStyle/>
          <a:p>
            <a:endParaRP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pic>
        <p:nvPicPr>
          <p:cNvPr id="94" name="Google Shape;13;p1" descr="Google Shape;13;p1"/>
          <p:cNvPicPr>
            <a:picLocks noChangeAspect="1"/>
          </p:cNvPicPr>
          <p:nvPr/>
        </p:nvPicPr>
        <p:blipFill>
          <a:blip r:embed="rId2"/>
          <a:stretch>
            <a:fillRect/>
          </a:stretch>
        </p:blipFill>
        <p:spPr>
          <a:xfrm>
            <a:off x="-4147" y="5953"/>
            <a:ext cx="689948" cy="336947"/>
          </a:xfrm>
          <a:prstGeom prst="rect">
            <a:avLst/>
          </a:prstGeom>
          <a:ln w="12700">
            <a:miter lim="400000"/>
          </a:ln>
        </p:spPr>
      </p:pic>
      <p:sp>
        <p:nvSpPr>
          <p:cNvPr id="95" name="Title Text"/>
          <p:cNvSpPr txBox="1">
            <a:spLocks noGrp="1"/>
          </p:cNvSpPr>
          <p:nvPr>
            <p:ph type="title"/>
          </p:nvPr>
        </p:nvSpPr>
        <p:spPr>
          <a:xfrm>
            <a:off x="457200" y="594359"/>
            <a:ext cx="2142682" cy="948692"/>
          </a:xfrm>
          <a:prstGeom prst="rect">
            <a:avLst/>
          </a:prstGeom>
        </p:spPr>
        <p:txBody>
          <a:bodyPr anchor="b"/>
          <a:lstStyle>
            <a:lvl1pPr>
              <a:defRPr sz="2400"/>
            </a:lvl1pPr>
          </a:lstStyle>
          <a:p>
            <a:r>
              <a:t>Title Text</a:t>
            </a:r>
          </a:p>
        </p:txBody>
      </p:sp>
      <p:sp>
        <p:nvSpPr>
          <p:cNvPr id="96" name="Google Shape;70;p10"/>
          <p:cNvSpPr>
            <a:spLocks noGrp="1"/>
          </p:cNvSpPr>
          <p:nvPr>
            <p:ph type="pic" idx="21"/>
          </p:nvPr>
        </p:nvSpPr>
        <p:spPr>
          <a:xfrm>
            <a:off x="2858610" y="628651"/>
            <a:ext cx="5904390" cy="4125344"/>
          </a:xfrm>
          <a:prstGeom prst="rect">
            <a:avLst/>
          </a:prstGeom>
          <a:ln w="76200">
            <a:solidFill>
              <a:srgbClr val="FFFFFF"/>
            </a:solidFill>
            <a:miter lim="800000"/>
          </a:ln>
          <a:effectLst>
            <a:outerShdw blurRad="50800" dist="12700" dir="5400000" rotWithShape="0">
              <a:srgbClr val="000000">
                <a:alpha val="58038"/>
              </a:srgbClr>
            </a:outerShdw>
          </a:effectLst>
        </p:spPr>
        <p:txBody>
          <a:bodyPr lIns="91439" tIns="45719" rIns="91439" bIns="45719">
            <a:noAutofit/>
          </a:bodyPr>
          <a:lstStyle/>
          <a:p>
            <a:endParaRPr/>
          </a:p>
        </p:txBody>
      </p:sp>
      <p:sp>
        <p:nvSpPr>
          <p:cNvPr id="97" name="Body Level One…"/>
          <p:cNvSpPr txBox="1">
            <a:spLocks noGrp="1"/>
          </p:cNvSpPr>
          <p:nvPr>
            <p:ph type="body" sz="quarter" idx="1"/>
          </p:nvPr>
        </p:nvSpPr>
        <p:spPr>
          <a:xfrm>
            <a:off x="457200" y="1600200"/>
            <a:ext cx="2139696" cy="3182112"/>
          </a:xfrm>
          <a:prstGeom prst="rect">
            <a:avLst/>
          </a:prstGeom>
        </p:spPr>
        <p:txBody>
          <a:bodyPr/>
          <a:lstStyle>
            <a:lvl1pPr marL="0" indent="228600">
              <a:spcBef>
                <a:spcPts val="200"/>
              </a:spcBef>
              <a:buClrTx/>
              <a:buSzTx/>
              <a:buFontTx/>
              <a:buNone/>
              <a:defRPr sz="1400"/>
            </a:lvl1pPr>
            <a:lvl2pPr marL="0" indent="228600">
              <a:spcBef>
                <a:spcPts val="200"/>
              </a:spcBef>
              <a:buClrTx/>
              <a:buSzTx/>
              <a:buFontTx/>
              <a:buNone/>
              <a:defRPr sz="1400"/>
            </a:lvl2pPr>
            <a:lvl3pPr marL="0" indent="228600">
              <a:spcBef>
                <a:spcPts val="200"/>
              </a:spcBef>
              <a:buClrTx/>
              <a:buSzTx/>
              <a:buFontTx/>
              <a:buNone/>
              <a:defRPr sz="1400"/>
            </a:lvl3pPr>
            <a:lvl4pPr marL="0" indent="228600">
              <a:spcBef>
                <a:spcPts val="200"/>
              </a:spcBef>
              <a:buClrTx/>
              <a:buSzTx/>
              <a:buFontTx/>
              <a:buNone/>
              <a:defRPr sz="1400"/>
            </a:lvl4pPr>
            <a:lvl5pPr marL="0" indent="228600">
              <a:spcBef>
                <a:spcPts val="2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pic>
        <p:nvPicPr>
          <p:cNvPr id="105" name="Google Shape;13;p1" descr="Google Shape;13;p1"/>
          <p:cNvPicPr>
            <a:picLocks noChangeAspect="1"/>
          </p:cNvPicPr>
          <p:nvPr/>
        </p:nvPicPr>
        <p:blipFill>
          <a:blip r:embed="rId2"/>
          <a:stretch>
            <a:fillRect/>
          </a:stretch>
        </p:blipFill>
        <p:spPr>
          <a:xfrm>
            <a:off x="-4147" y="5953"/>
            <a:ext cx="689948" cy="336947"/>
          </a:xfrm>
          <a:prstGeom prst="rect">
            <a:avLst/>
          </a:prstGeom>
          <a:ln w="12700">
            <a:miter lim="400000"/>
          </a:ln>
        </p:spPr>
      </p:pic>
      <p:sp>
        <p:nvSpPr>
          <p:cNvPr id="106" name="Title Text"/>
          <p:cNvSpPr txBox="1">
            <a:spLocks noGrp="1"/>
          </p:cNvSpPr>
          <p:nvPr>
            <p:ph type="title"/>
          </p:nvPr>
        </p:nvSpPr>
        <p:spPr>
          <a:xfrm>
            <a:off x="457200" y="400050"/>
            <a:ext cx="8686800" cy="742950"/>
          </a:xfrm>
          <a:prstGeom prst="rect">
            <a:avLst/>
          </a:prstGeom>
        </p:spPr>
        <p:txBody>
          <a:bodyPr/>
          <a:lstStyle/>
          <a:p>
            <a:r>
              <a:t>Title Text</a:t>
            </a:r>
          </a:p>
        </p:txBody>
      </p:sp>
      <p:sp>
        <p:nvSpPr>
          <p:cNvPr id="107" name="Body Level One…"/>
          <p:cNvSpPr txBox="1">
            <a:spLocks noGrp="1"/>
          </p:cNvSpPr>
          <p:nvPr>
            <p:ph type="body" idx="1"/>
          </p:nvPr>
        </p:nvSpPr>
        <p:spPr>
          <a:xfrm rot="5400000">
            <a:off x="2743200" y="-1085850"/>
            <a:ext cx="3657600" cy="8229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pic>
        <p:nvPicPr>
          <p:cNvPr id="115" name="Google Shape;13;p1" descr="Google Shape;13;p1"/>
          <p:cNvPicPr>
            <a:picLocks noChangeAspect="1"/>
          </p:cNvPicPr>
          <p:nvPr/>
        </p:nvPicPr>
        <p:blipFill>
          <a:blip r:embed="rId2"/>
          <a:stretch>
            <a:fillRect/>
          </a:stretch>
        </p:blipFill>
        <p:spPr>
          <a:xfrm>
            <a:off x="-4147" y="5953"/>
            <a:ext cx="689948" cy="336947"/>
          </a:xfrm>
          <a:prstGeom prst="rect">
            <a:avLst/>
          </a:prstGeom>
          <a:ln w="12700">
            <a:miter lim="400000"/>
          </a:ln>
        </p:spPr>
      </p:pic>
      <p:sp>
        <p:nvSpPr>
          <p:cNvPr id="116" name="Title Text"/>
          <p:cNvSpPr txBox="1">
            <a:spLocks noGrp="1"/>
          </p:cNvSpPr>
          <p:nvPr>
            <p:ph type="title"/>
          </p:nvPr>
        </p:nvSpPr>
        <p:spPr>
          <a:xfrm rot="5400000">
            <a:off x="5457825" y="1628775"/>
            <a:ext cx="4400550" cy="2057400"/>
          </a:xfrm>
          <a:prstGeom prst="rect">
            <a:avLst/>
          </a:prstGeom>
        </p:spPr>
        <p:txBody>
          <a:bodyPr anchor="b"/>
          <a:lstStyle/>
          <a:p>
            <a:r>
              <a:t>Title Text</a:t>
            </a:r>
          </a:p>
        </p:txBody>
      </p:sp>
      <p:sp>
        <p:nvSpPr>
          <p:cNvPr id="117" name="Body Level One…"/>
          <p:cNvSpPr txBox="1">
            <a:spLocks noGrp="1"/>
          </p:cNvSpPr>
          <p:nvPr>
            <p:ph type="body" idx="1"/>
          </p:nvPr>
        </p:nvSpPr>
        <p:spPr>
          <a:xfrm rot="5400000">
            <a:off x="1266825" y="-352425"/>
            <a:ext cx="4400550" cy="6019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tile tx="0" ty="0" sx="100000" sy="100000" flip="none" algn="tl"/>
        </a:blipFill>
        <a:effectLst/>
      </p:bgPr>
    </p:bg>
    <p:spTree>
      <p:nvGrpSpPr>
        <p:cNvPr id="1" name=""/>
        <p:cNvGrpSpPr/>
        <p:nvPr/>
      </p:nvGrpSpPr>
      <p:grpSpPr>
        <a:xfrm>
          <a:off x="0" y="0"/>
          <a:ext cx="0" cy="0"/>
          <a:chOff x="0" y="0"/>
          <a:chExt cx="0" cy="0"/>
        </a:xfrm>
      </p:grpSpPr>
      <p:pic>
        <p:nvPicPr>
          <p:cNvPr id="2" name="Google Shape;13;p1" descr="Google Shape;13;p1"/>
          <p:cNvPicPr>
            <a:picLocks noChangeAspect="1"/>
          </p:cNvPicPr>
          <p:nvPr/>
        </p:nvPicPr>
        <p:blipFill>
          <a:blip r:embed="rId13"/>
          <a:stretch>
            <a:fillRect/>
          </a:stretch>
        </p:blipFill>
        <p:spPr>
          <a:xfrm>
            <a:off x="-4147" y="5953"/>
            <a:ext cx="689948" cy="336947"/>
          </a:xfrm>
          <a:prstGeom prst="rect">
            <a:avLst/>
          </a:prstGeom>
          <a:ln w="12700">
            <a:miter lim="400000"/>
          </a:ln>
        </p:spPr>
      </p:pic>
      <p:sp>
        <p:nvSpPr>
          <p:cNvPr id="3" name="Title Text"/>
          <p:cNvSpPr txBox="1">
            <a:spLocks noGrp="1"/>
          </p:cNvSpPr>
          <p:nvPr>
            <p:ph type="title"/>
          </p:nvPr>
        </p:nvSpPr>
        <p:spPr>
          <a:xfrm>
            <a:off x="0" y="400050"/>
            <a:ext cx="9144000" cy="742950"/>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Title Text</a:t>
            </a:r>
          </a:p>
        </p:txBody>
      </p:sp>
      <p:sp>
        <p:nvSpPr>
          <p:cNvPr id="4" name="Body Level One…"/>
          <p:cNvSpPr txBox="1">
            <a:spLocks noGrp="1"/>
          </p:cNvSpPr>
          <p:nvPr>
            <p:ph type="body" idx="1"/>
          </p:nvPr>
        </p:nvSpPr>
        <p:spPr>
          <a:xfrm>
            <a:off x="457200" y="1200150"/>
            <a:ext cx="8229600" cy="3657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983644" y="4856615"/>
            <a:ext cx="301867" cy="288782"/>
          </a:xfrm>
          <a:prstGeom prst="rect">
            <a:avLst/>
          </a:prstGeom>
          <a:ln w="12700">
            <a:miter lim="400000"/>
          </a:ln>
        </p:spPr>
        <p:txBody>
          <a:bodyPr wrap="none" lIns="45699" tIns="45699" rIns="45699" bIns="45699" anchor="ctr">
            <a:spAutoFit/>
          </a:bodyPr>
          <a:lstStyle>
            <a:lvl1pPr>
              <a:defRPr b="1">
                <a:solidFill>
                  <a:srgbClr val="FFFFFF"/>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9pPr>
    </p:titleStyle>
    <p:bodyStyle>
      <a:lvl1pPr marL="457200" marR="0" indent="-325754" algn="l" defTabSz="914400" rtl="0" latinLnBrk="0">
        <a:lnSpc>
          <a:spcPct val="100000"/>
        </a:lnSpc>
        <a:spcBef>
          <a:spcPts val="300"/>
        </a:spcBef>
        <a:spcAft>
          <a:spcPts val="0"/>
        </a:spcAft>
        <a:buClr>
          <a:schemeClr val="accent1"/>
        </a:buClr>
        <a:buSzPts val="2400"/>
        <a:buFont typeface="Arial"/>
        <a:buChar char="•"/>
        <a:tabLst/>
        <a:defRPr sz="2400" b="0" i="0" u="none" strike="noStrike" cap="none" spc="0" baseline="0">
          <a:solidFill>
            <a:srgbClr val="000000"/>
          </a:solidFill>
          <a:uFillTx/>
          <a:latin typeface="+mj-lt"/>
          <a:ea typeface="+mj-ea"/>
          <a:cs typeface="+mj-cs"/>
          <a:sym typeface="Arial"/>
        </a:defRPr>
      </a:lvl1pPr>
      <a:lvl2pPr marL="979549" marR="0" indent="-390905" algn="l" defTabSz="914400" rtl="0" latinLnBrk="0">
        <a:lnSpc>
          <a:spcPct val="100000"/>
        </a:lnSpc>
        <a:spcBef>
          <a:spcPts val="300"/>
        </a:spcBef>
        <a:spcAft>
          <a:spcPts val="0"/>
        </a:spcAft>
        <a:buClr>
          <a:schemeClr val="accent1"/>
        </a:buClr>
        <a:buSzPts val="2400"/>
        <a:buFont typeface="Arial"/>
        <a:buChar char="•"/>
        <a:tabLst/>
        <a:defRPr sz="2400" b="0" i="0" u="none" strike="noStrike" cap="none" spc="0" baseline="0">
          <a:solidFill>
            <a:srgbClr val="000000"/>
          </a:solidFill>
          <a:uFillTx/>
          <a:latin typeface="+mj-lt"/>
          <a:ea typeface="+mj-ea"/>
          <a:cs typeface="+mj-cs"/>
          <a:sym typeface="Arial"/>
        </a:defRPr>
      </a:lvl2pPr>
      <a:lvl3pPr marL="1482088" marR="0" indent="-441958" algn="l" defTabSz="914400" rtl="0" latinLnBrk="0">
        <a:lnSpc>
          <a:spcPct val="100000"/>
        </a:lnSpc>
        <a:spcBef>
          <a:spcPts val="300"/>
        </a:spcBef>
        <a:spcAft>
          <a:spcPts val="0"/>
        </a:spcAft>
        <a:buClr>
          <a:schemeClr val="accent1"/>
        </a:buClr>
        <a:buSzPts val="2400"/>
        <a:buFont typeface="Arial"/>
        <a:buChar char="•"/>
        <a:tabLst/>
        <a:defRPr sz="2400" b="0" i="0" u="none" strike="noStrike" cap="none" spc="0" baseline="0">
          <a:solidFill>
            <a:srgbClr val="000000"/>
          </a:solidFill>
          <a:uFillTx/>
          <a:latin typeface="+mj-lt"/>
          <a:ea typeface="+mj-ea"/>
          <a:cs typeface="+mj-cs"/>
          <a:sym typeface="Arial"/>
        </a:defRPr>
      </a:lvl3pPr>
      <a:lvl4pPr marL="2000250" marR="0" indent="-514350" algn="l" defTabSz="914400" rtl="0" latinLnBrk="0">
        <a:lnSpc>
          <a:spcPct val="100000"/>
        </a:lnSpc>
        <a:spcBef>
          <a:spcPts val="300"/>
        </a:spcBef>
        <a:spcAft>
          <a:spcPts val="0"/>
        </a:spcAft>
        <a:buClr>
          <a:schemeClr val="accent1"/>
        </a:buClr>
        <a:buSzPts val="2400"/>
        <a:buFont typeface="Arial"/>
        <a:buChar char="•"/>
        <a:tabLst/>
        <a:defRPr sz="2400" b="0" i="0" u="none" strike="noStrike" cap="none" spc="0" baseline="0">
          <a:solidFill>
            <a:srgbClr val="000000"/>
          </a:solidFill>
          <a:uFillTx/>
          <a:latin typeface="+mj-lt"/>
          <a:ea typeface="+mj-ea"/>
          <a:cs typeface="+mj-cs"/>
          <a:sym typeface="Arial"/>
        </a:defRPr>
      </a:lvl4pPr>
      <a:lvl5pPr marL="2530928" marR="0" indent="-587828" algn="l" defTabSz="914400" rtl="0" latinLnBrk="0">
        <a:lnSpc>
          <a:spcPct val="100000"/>
        </a:lnSpc>
        <a:spcBef>
          <a:spcPts val="300"/>
        </a:spcBef>
        <a:spcAft>
          <a:spcPts val="0"/>
        </a:spcAft>
        <a:buClr>
          <a:schemeClr val="accent1"/>
        </a:buClr>
        <a:buSzPts val="2400"/>
        <a:buFont typeface="Arial"/>
        <a:buChar char="•"/>
        <a:tabLst/>
        <a:defRPr sz="2400" b="0" i="0" u="none" strike="noStrike" cap="none" spc="0" baseline="0">
          <a:solidFill>
            <a:srgbClr val="000000"/>
          </a:solidFill>
          <a:uFillTx/>
          <a:latin typeface="+mj-lt"/>
          <a:ea typeface="+mj-ea"/>
          <a:cs typeface="+mj-cs"/>
          <a:sym typeface="Arial"/>
        </a:defRPr>
      </a:lvl5pPr>
      <a:lvl6pPr marL="3006480" marR="0" indent="-574430" algn="l" defTabSz="914400" rtl="0" latinLnBrk="0">
        <a:lnSpc>
          <a:spcPct val="100000"/>
        </a:lnSpc>
        <a:spcBef>
          <a:spcPts val="300"/>
        </a:spcBef>
        <a:spcAft>
          <a:spcPts val="0"/>
        </a:spcAft>
        <a:buClr>
          <a:schemeClr val="accent1"/>
        </a:buClr>
        <a:buSzPts val="2400"/>
        <a:buFont typeface="Arial"/>
        <a:buChar char="•"/>
        <a:tabLst/>
        <a:defRPr sz="2400" b="0" i="0" u="none" strike="noStrike" cap="none" spc="0" baseline="0">
          <a:solidFill>
            <a:srgbClr val="000000"/>
          </a:solidFill>
          <a:uFillTx/>
          <a:latin typeface="+mj-lt"/>
          <a:ea typeface="+mj-ea"/>
          <a:cs typeface="+mj-cs"/>
          <a:sym typeface="Arial"/>
        </a:defRPr>
      </a:lvl6pPr>
      <a:lvl7pPr marL="3463680" marR="0" indent="-574430" algn="l" defTabSz="914400" rtl="0" latinLnBrk="0">
        <a:lnSpc>
          <a:spcPct val="100000"/>
        </a:lnSpc>
        <a:spcBef>
          <a:spcPts val="300"/>
        </a:spcBef>
        <a:spcAft>
          <a:spcPts val="0"/>
        </a:spcAft>
        <a:buClr>
          <a:schemeClr val="accent1"/>
        </a:buClr>
        <a:buSzPts val="2400"/>
        <a:buFont typeface="Arial"/>
        <a:buChar char="•"/>
        <a:tabLst/>
        <a:defRPr sz="2400" b="0" i="0" u="none" strike="noStrike" cap="none" spc="0" baseline="0">
          <a:solidFill>
            <a:srgbClr val="000000"/>
          </a:solidFill>
          <a:uFillTx/>
          <a:latin typeface="+mj-lt"/>
          <a:ea typeface="+mj-ea"/>
          <a:cs typeface="+mj-cs"/>
          <a:sym typeface="Arial"/>
        </a:defRPr>
      </a:lvl7pPr>
      <a:lvl8pPr marL="3920880" marR="0" indent="-574430" algn="l" defTabSz="914400" rtl="0" latinLnBrk="0">
        <a:lnSpc>
          <a:spcPct val="100000"/>
        </a:lnSpc>
        <a:spcBef>
          <a:spcPts val="300"/>
        </a:spcBef>
        <a:spcAft>
          <a:spcPts val="0"/>
        </a:spcAft>
        <a:buClr>
          <a:schemeClr val="accent1"/>
        </a:buClr>
        <a:buSzPts val="2400"/>
        <a:buFont typeface="Arial"/>
        <a:buChar char="•"/>
        <a:tabLst/>
        <a:defRPr sz="2400" b="0" i="0" u="none" strike="noStrike" cap="none" spc="0" baseline="0">
          <a:solidFill>
            <a:srgbClr val="000000"/>
          </a:solidFill>
          <a:uFillTx/>
          <a:latin typeface="+mj-lt"/>
          <a:ea typeface="+mj-ea"/>
          <a:cs typeface="+mj-cs"/>
          <a:sym typeface="Arial"/>
        </a:defRPr>
      </a:lvl8pPr>
      <a:lvl9pPr marL="4378080" marR="0" indent="-574430" algn="l" defTabSz="914400" rtl="0" latinLnBrk="0">
        <a:lnSpc>
          <a:spcPct val="100000"/>
        </a:lnSpc>
        <a:spcBef>
          <a:spcPts val="300"/>
        </a:spcBef>
        <a:spcAft>
          <a:spcPts val="0"/>
        </a:spcAft>
        <a:buClr>
          <a:schemeClr val="accent1"/>
        </a:buClr>
        <a:buSzPts val="2400"/>
        <a:buFont typeface="Arial"/>
        <a:buChar char="•"/>
        <a:tabLst/>
        <a:defRPr sz="2400" b="0" i="0" u="none" strike="noStrike" cap="none" spc="0" baseline="0">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file:///D:\PBL\NIT_PATNA\GUEST%20LECTURE\IS_14700_part6_Sec1.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file:///D:\PBL\NIT_PATNA\GUEST%20LECTURE\IS_14700_part6_Sec3.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file:///D:\PBL\NIT_PATNA\GUEST%20LECTURE\IS_EMC_EMI_WRITEUP.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D:\PBL\NIT_PATNA\GUEST%20LECTURE\LIST_OF_IS_ON_EMI_EMC.xls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Google Shape;97;p14"/>
          <p:cNvSpPr txBox="1">
            <a:spLocks noGrp="1"/>
          </p:cNvSpPr>
          <p:nvPr>
            <p:ph type="ctrTitle"/>
          </p:nvPr>
        </p:nvSpPr>
        <p:spPr>
          <a:xfrm>
            <a:off x="685800" y="14080"/>
            <a:ext cx="7848600" cy="2485626"/>
          </a:xfrm>
          <a:prstGeom prst="rect">
            <a:avLst/>
          </a:prstGeom>
        </p:spPr>
        <p:txBody>
          <a:bodyPr>
            <a:noAutofit/>
          </a:bodyPr>
          <a:lstStyle>
            <a:lvl1pPr algn="ctr">
              <a:defRPr sz="4800" b="1">
                <a:latin typeface="Georgia"/>
                <a:ea typeface="Georgia"/>
                <a:cs typeface="Georgia"/>
                <a:sym typeface="Georgia"/>
              </a:defRPr>
            </a:lvl1pPr>
          </a:lstStyle>
          <a:p>
            <a:r>
              <a:rPr lang="en-US" sz="3200" dirty="0"/>
              <a:t>PRESENTATION ON ELECTROMAGNETIC COMPATIBILITY (EMC) AND</a:t>
            </a:r>
            <a:br>
              <a:rPr lang="en-US" sz="3200" dirty="0"/>
            </a:br>
            <a:r>
              <a:rPr lang="en-US" sz="3200" dirty="0"/>
              <a:t>ELECTROMAGNETIC</a:t>
            </a:r>
            <a:br>
              <a:rPr lang="en-US" sz="3200" dirty="0"/>
            </a:br>
            <a:r>
              <a:rPr lang="en-US" sz="3200" dirty="0"/>
              <a:t>INTERFERENCE (EMI)</a:t>
            </a:r>
            <a:endParaRPr sz="3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1"/>
            <a:ext cx="9144000" cy="773550"/>
          </a:xfrm>
          <a:prstGeom prst="rect">
            <a:avLst/>
          </a:prstGeom>
        </p:spPr>
        <p:txBody>
          <a:bodyPr>
            <a:normAutofit/>
          </a:bodyPr>
          <a:lstStyle>
            <a:lvl1pPr algn="ctr">
              <a:defRPr b="1">
                <a:latin typeface="Georgia"/>
                <a:ea typeface="Georgia"/>
                <a:cs typeface="Georgia"/>
                <a:sym typeface="Georgia"/>
              </a:defRPr>
            </a:lvl1pPr>
          </a:lstStyle>
          <a:p>
            <a:r>
              <a:rPr lang="en-US" dirty="0"/>
              <a:t>STANDARDS ON EMI/EMC </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a:t>
            </a:fld>
            <a:endParaRPr/>
          </a:p>
        </p:txBody>
      </p:sp>
      <p:sp>
        <p:nvSpPr>
          <p:cNvPr id="4" name="TextBox 3">
            <a:extLst>
              <a:ext uri="{FF2B5EF4-FFF2-40B4-BE49-F238E27FC236}">
                <a16:creationId xmlns:a16="http://schemas.microsoft.com/office/drawing/2014/main" id="{7C0D52B6-2D3E-09BE-AC16-F32173A1E8A6}"/>
              </a:ext>
            </a:extLst>
          </p:cNvPr>
          <p:cNvSpPr txBox="1"/>
          <p:nvPr/>
        </p:nvSpPr>
        <p:spPr>
          <a:xfrm>
            <a:off x="298174" y="1639767"/>
            <a:ext cx="8527774" cy="2585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Wingdings" panose="05000000000000000000" pitchFamily="2" charset="2"/>
              <a:buChar char="ü"/>
            </a:pPr>
            <a:r>
              <a:rPr lang="en-US" sz="1600" b="1" i="0" dirty="0">
                <a:solidFill>
                  <a:schemeClr val="accent2">
                    <a:lumMod val="75000"/>
                  </a:schemeClr>
                </a:solidFill>
                <a:effectLst/>
                <a:latin typeface="Georgia" panose="02040502050405020303" pitchFamily="18" charset="0"/>
              </a:rPr>
              <a:t>Generic EMC Standards:</a:t>
            </a:r>
            <a:r>
              <a:rPr lang="en-US" sz="1600" b="0" i="0" dirty="0">
                <a:solidFill>
                  <a:schemeClr val="accent2">
                    <a:lumMod val="75000"/>
                  </a:schemeClr>
                </a:solidFill>
                <a:effectLst/>
                <a:latin typeface="Georgia" panose="02040502050405020303" pitchFamily="18" charset="0"/>
              </a:rPr>
              <a:t> These standards apply to products operating in a particular EMC environment, like industrial/residential. They are used when a specific Product (Family) EMC Standard does not exist. The Generic EMC Standards are general and somewhat simplified EMC Product Standards. The limited number of essential emission and immunity tests, as well as minimum immunity test levels, are specified in these standards. Examples of the generic EMC standards include: </a:t>
            </a:r>
          </a:p>
          <a:p>
            <a:pPr algn="just"/>
            <a:endParaRPr lang="en-US" sz="1600" b="0" i="0" dirty="0">
              <a:solidFill>
                <a:schemeClr val="accent2">
                  <a:lumMod val="75000"/>
                </a:schemeClr>
              </a:solidFill>
              <a:effectLst/>
              <a:latin typeface="Georgia" panose="02040502050405020303" pitchFamily="18" charset="0"/>
            </a:endParaRPr>
          </a:p>
          <a:p>
            <a:pPr marL="536575" indent="-179388" algn="just">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IEC 61000-6-3 (emission-related) - Applies to equipment in residential environments </a:t>
            </a:r>
          </a:p>
          <a:p>
            <a:pPr marL="536575" indent="-179388" algn="just">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IEC 61000-6-2 (immunity-related) – Applies to equipment in industrial environments </a:t>
            </a:r>
          </a:p>
          <a:p>
            <a:pPr marL="285750" indent="-285750" algn="just">
              <a:buFont typeface="Wingdings" panose="05000000000000000000" pitchFamily="2" charset="2"/>
              <a:buChar char="ü"/>
            </a:pPr>
            <a:endParaRPr lang="en-US" sz="1800" b="0" i="0" u="none" strike="noStrike" baseline="0" dirty="0">
              <a:solidFill>
                <a:schemeClr val="accent2">
                  <a:lumMod val="75000"/>
                </a:schemeClr>
              </a:solidFill>
              <a:latin typeface="Georgia" panose="02040502050405020303" pitchFamily="18" charset="0"/>
            </a:endParaRPr>
          </a:p>
        </p:txBody>
      </p:sp>
    </p:spTree>
    <p:extLst>
      <p:ext uri="{BB962C8B-B14F-4D97-AF65-F5344CB8AC3E}">
        <p14:creationId xmlns:p14="http://schemas.microsoft.com/office/powerpoint/2010/main" val="2819702067"/>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4190"/>
            <a:ext cx="9144000" cy="828261"/>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MEASUREMENT METHODS FOR HIGH POWER TRANSIENT PARAMETERS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100</a:t>
            </a:fld>
            <a:endParaRPr/>
          </a:p>
        </p:txBody>
      </p:sp>
      <p:sp>
        <p:nvSpPr>
          <p:cNvPr id="5" name="TextBox 4"/>
          <p:cNvSpPr txBox="1"/>
          <p:nvPr/>
        </p:nvSpPr>
        <p:spPr>
          <a:xfrm>
            <a:off x="93860" y="1378742"/>
            <a:ext cx="8956280" cy="29765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lnSpc>
                <a:spcPct val="107000"/>
              </a:lnSpc>
              <a:spcAft>
                <a:spcPts val="800"/>
              </a:spcAft>
              <a:buFont typeface="Arial" pitchFamily="34" charset="0"/>
              <a:buChar char="•"/>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Addressing Measurement Challenges:</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20725" lvl="0" indent="-360363"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Minimizing Measurement System Influence:</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1073150" lvl="1" indent="-352425" algn="just">
              <a:lnSpc>
                <a:spcPct val="107000"/>
              </a:lnSpc>
              <a:spcAft>
                <a:spcPts val="800"/>
              </a:spcAft>
              <a:buSzPts val="1000"/>
              <a:buFont typeface="Arial" pitchFamily="34" charset="0"/>
              <a:buChar char="•"/>
              <a:tabLst>
                <a:tab pos="9144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Sensor Perturbation:</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Sensors inherently perturb the EM field they measure, necessitating calibration to account for this.</a:t>
            </a:r>
          </a:p>
          <a:p>
            <a:pPr marL="1073150" lvl="1" indent="-352425" algn="just">
              <a:lnSpc>
                <a:spcPct val="107000"/>
              </a:lnSpc>
              <a:spcAft>
                <a:spcPts val="800"/>
              </a:spcAft>
              <a:buSzPts val="1000"/>
              <a:buFont typeface="Arial" pitchFamily="34" charset="0"/>
              <a:buChar char="•"/>
              <a:tabLst>
                <a:tab pos="9144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Measurement Chain Loading:</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The measurement chain can impact the system being measured, highlighting the need for careful design and calibration.</a:t>
            </a:r>
          </a:p>
          <a:p>
            <a:pPr marL="1073150" lvl="1" indent="-352425" algn="just">
              <a:lnSpc>
                <a:spcPct val="107000"/>
              </a:lnSpc>
              <a:spcAft>
                <a:spcPts val="800"/>
              </a:spcAft>
              <a:buSzPts val="1000"/>
              <a:buFont typeface="Arial" pitchFamily="34" charset="0"/>
              <a:buChar char="•"/>
              <a:tabLst>
                <a:tab pos="9144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Cable Interference:</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Cables connecting sensors to equipment can perturb the measured field. Using surface-mounted sensors with cables routed beneath ground planes minimizes this impact.</a:t>
            </a:r>
          </a:p>
        </p:txBody>
      </p:sp>
    </p:spTree>
    <p:extLst>
      <p:ext uri="{BB962C8B-B14F-4D97-AF65-F5344CB8AC3E}">
        <p14:creationId xmlns:p14="http://schemas.microsoft.com/office/powerpoint/2010/main" val="353398493"/>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885411"/>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MEASUREMENT METHODS FOR HIGH POWER TRANSIENT PARAMETERS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101</a:t>
            </a:fld>
            <a:endParaRPr/>
          </a:p>
        </p:txBody>
      </p:sp>
      <p:sp>
        <p:nvSpPr>
          <p:cNvPr id="5" name="TextBox 4"/>
          <p:cNvSpPr txBox="1"/>
          <p:nvPr/>
        </p:nvSpPr>
        <p:spPr>
          <a:xfrm>
            <a:off x="101320" y="1384892"/>
            <a:ext cx="8956280" cy="1388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257175" algn="just">
              <a:lnSpc>
                <a:spcPct val="107000"/>
              </a:lnSpc>
              <a:spcAft>
                <a:spcPts val="800"/>
              </a:spcAft>
              <a:buSzPts val="1000"/>
              <a:buFont typeface="Wingdings" panose="05000000000000000000" pitchFamily="2" charset="2"/>
              <a:buChar char="ü"/>
              <a:tabLst>
                <a:tab pos="457200" algn="l"/>
              </a:tabLst>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Calibration and Signal Correction:</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715963" lvl="1" indent="-358775" algn="just">
              <a:lnSpc>
                <a:spcPct val="107000"/>
              </a:lnSpc>
              <a:spcAft>
                <a:spcPts val="800"/>
              </a:spcAft>
              <a:buSzPts val="1000"/>
              <a:buFont typeface="Arial" panose="020B0604020202020204" pitchFamily="34" charset="0"/>
              <a:buChar char="•"/>
              <a:tabLst>
                <a:tab pos="914400" algn="l"/>
              </a:tabLst>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Calibration Chain:</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Characterizing each element (sensor, attenuator, filter, etc.) independently allows for a comprehensive calibration of the entire measurement chain.</a:t>
            </a:r>
          </a:p>
          <a:p>
            <a:pPr marL="715963" lvl="1" indent="-358775" algn="just">
              <a:lnSpc>
                <a:spcPct val="107000"/>
              </a:lnSpc>
              <a:spcAft>
                <a:spcPts val="800"/>
              </a:spcAft>
              <a:buSzPts val="1000"/>
              <a:buFont typeface="Arial" panose="020B0604020202020204" pitchFamily="34" charset="0"/>
              <a:buChar char="•"/>
              <a:tabLst>
                <a:tab pos="914400" algn="l"/>
              </a:tabLst>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Transfer Function:</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Determining the transfer function of each element enables accurate signal correction by accounting for frequency-dependent attenuation and phase shifts.</a:t>
            </a:r>
          </a:p>
        </p:txBody>
      </p:sp>
      <p:sp>
        <p:nvSpPr>
          <p:cNvPr id="3" name="TextBox 2">
            <a:extLst>
              <a:ext uri="{FF2B5EF4-FFF2-40B4-BE49-F238E27FC236}">
                <a16:creationId xmlns:a16="http://schemas.microsoft.com/office/drawing/2014/main" id="{FC095AE6-FEDB-2670-0ED5-22AFCB5BB037}"/>
              </a:ext>
            </a:extLst>
          </p:cNvPr>
          <p:cNvSpPr txBox="1"/>
          <p:nvPr/>
        </p:nvSpPr>
        <p:spPr>
          <a:xfrm>
            <a:off x="129182" y="2792695"/>
            <a:ext cx="8871236" cy="21649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65113" indent="-265113" algn="just">
              <a:lnSpc>
                <a:spcPct val="107000"/>
              </a:lnSpc>
              <a:spcAft>
                <a:spcPts val="800"/>
              </a:spcAft>
              <a:buFont typeface="Wingdings" panose="05000000000000000000" pitchFamily="2" charset="2"/>
              <a:buChar char="ü"/>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Specialized Sensors and Applications:</a:t>
            </a:r>
            <a:endParaRPr lang="en-IN" sz="12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630238" lvl="0" indent="-365125" algn="just">
              <a:lnSpc>
                <a:spcPct val="107000"/>
              </a:lnSpc>
              <a:spcAft>
                <a:spcPts val="800"/>
              </a:spcAft>
              <a:buSzPts val="1000"/>
              <a:buFont typeface="Arial" panose="020B0604020202020204" pitchFamily="34" charset="0"/>
              <a:buChar char="•"/>
              <a:tabLst>
                <a:tab pos="457200" algn="l"/>
              </a:tabLst>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Ground Plane Sensors:</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Specifically designed for measurements near conductors, these sensors utilize image theory to determine electric field or magnetic field components based on surface charge density or surface current density, respectively.</a:t>
            </a:r>
          </a:p>
          <a:p>
            <a:pPr marL="630238" lvl="0" indent="-365125" algn="just">
              <a:lnSpc>
                <a:spcPct val="107000"/>
              </a:lnSpc>
              <a:spcAft>
                <a:spcPts val="800"/>
              </a:spcAft>
              <a:buSzPts val="1000"/>
              <a:buFont typeface="Arial" panose="020B0604020202020204" pitchFamily="34" charset="0"/>
              <a:buChar char="•"/>
              <a:tabLst>
                <a:tab pos="457200" algn="l"/>
              </a:tabLst>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Active Sensors:</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Equipped with internal electronics for signal processing, active sensors offer enhanced sensitivity and noise characteristics. However, they require external power supplies.</a:t>
            </a:r>
          </a:p>
          <a:p>
            <a:pPr marL="630238" lvl="0" indent="-365125" algn="just">
              <a:lnSpc>
                <a:spcPct val="107000"/>
              </a:lnSpc>
              <a:spcAft>
                <a:spcPts val="800"/>
              </a:spcAft>
              <a:buSzPts val="1000"/>
              <a:buFont typeface="Arial" panose="020B0604020202020204" pitchFamily="34" charset="0"/>
              <a:buChar char="•"/>
              <a:tabLst>
                <a:tab pos="457200" algn="l"/>
              </a:tabLst>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Low-Frequency Measurements:</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For low-frequency signals, techniques commonly used for quasi-dc measurements are employed, such as low-resistance sense resistors for current, voltage dividers for voltage, and Hall-effect sensors for magnetic fields.</a:t>
            </a:r>
          </a:p>
        </p:txBody>
      </p:sp>
    </p:spTree>
    <p:extLst>
      <p:ext uri="{BB962C8B-B14F-4D97-AF65-F5344CB8AC3E}">
        <p14:creationId xmlns:p14="http://schemas.microsoft.com/office/powerpoint/2010/main" val="431773298"/>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IMMUNITY REQUIREMENTS FOR RESIDENTIAL, COMMERCIAL AND LIGHT-INDUSTRIAL ENVIRONMENTS</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102</a:t>
            </a:fld>
            <a:endParaRPr/>
          </a:p>
        </p:txBody>
      </p:sp>
      <p:sp>
        <p:nvSpPr>
          <p:cNvPr id="5" name="TextBox 4"/>
          <p:cNvSpPr txBox="1"/>
          <p:nvPr/>
        </p:nvSpPr>
        <p:spPr>
          <a:xfrm>
            <a:off x="93860" y="1615918"/>
            <a:ext cx="8956280" cy="3268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lnSpc>
                <a:spcPct val="107000"/>
              </a:lnSpc>
              <a:spcAft>
                <a:spcPts val="800"/>
              </a:spcAft>
              <a:buFont typeface="Wingdings" pitchFamily="2" charset="2"/>
              <a:buChar char="ü"/>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IS 14700 (Part 6/Sec 1): 2019</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is the Indian adoption of </a:t>
            </a: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IEC 61000-6-1: 2016</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an international standard defining electromagnetic compatibility (EMC) immunity requirements. This standard applies to electrical and electronic equipment used in residential, commercial, public, and light-industrial settings. </a:t>
            </a:r>
          </a:p>
          <a:p>
            <a:pPr marL="360363" indent="-360363" algn="just">
              <a:lnSpc>
                <a:spcPct val="107000"/>
              </a:lnSpc>
              <a:spcAft>
                <a:spcPts val="800"/>
              </a:spcAft>
              <a:buFont typeface="Wingdings" pitchFamily="2" charset="2"/>
              <a:buChar char="ü"/>
            </a:pP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It outlines acceptable immunity levels for equipment against continuous and transient, conducted and radiated electromagnetic disturbances, including electrostatic discharges, within the frequency range of 0 Hz to 400 GHz. </a:t>
            </a:r>
          </a:p>
          <a:p>
            <a:pPr marL="360363" indent="-360363" algn="just">
              <a:lnSpc>
                <a:spcPct val="107000"/>
              </a:lnSpc>
              <a:spcAft>
                <a:spcPts val="800"/>
              </a:spcAft>
              <a:buFont typeface="Wingdings" pitchFamily="2" charset="2"/>
              <a:buChar char="ü"/>
            </a:pP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document further lists specific testing procedures and performance criteria for different equipment ports, emphasizing the importance of proper testing and documentation to ensure adequate immunity levels in various environments. </a:t>
            </a:r>
          </a:p>
          <a:p>
            <a:pPr marL="360363" indent="-360363" algn="just">
              <a:lnSpc>
                <a:spcPct val="107000"/>
              </a:lnSpc>
              <a:spcAft>
                <a:spcPts val="800"/>
              </a:spcAft>
              <a:buFont typeface="Wingdings" pitchFamily="2" charset="2"/>
              <a:buChar char="ü"/>
            </a:pP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Importantly, the standard highlights that these requirements represent a minimum benchmark, and additional tests may be necessary based on specific product types, environmental considerations, and anticipated future electromagnetic phenomena.</a:t>
            </a:r>
          </a:p>
        </p:txBody>
      </p:sp>
    </p:spTree>
    <p:extLst>
      <p:ext uri="{BB962C8B-B14F-4D97-AF65-F5344CB8AC3E}">
        <p14:creationId xmlns:p14="http://schemas.microsoft.com/office/powerpoint/2010/main" val="4067855712"/>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IMMUNITY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103</a:t>
            </a:fld>
            <a:endParaRPr/>
          </a:p>
        </p:txBody>
      </p:sp>
      <p:sp>
        <p:nvSpPr>
          <p:cNvPr id="5" name="TextBox 4"/>
          <p:cNvSpPr txBox="1"/>
          <p:nvPr/>
        </p:nvSpPr>
        <p:spPr>
          <a:xfrm>
            <a:off x="93860" y="1602666"/>
            <a:ext cx="8956280" cy="2873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lnSpc>
                <a:spcPct val="107000"/>
              </a:lnSpc>
              <a:spcAft>
                <a:spcPts val="800"/>
              </a:spcAft>
              <a:buFont typeface="Arial" pitchFamily="34" charset="0"/>
              <a:buChar char="•"/>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These standards apply to equipment used in:</a:t>
            </a:r>
            <a:endPar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720725" lvl="0" indent="-360363" algn="just">
              <a:lnSpc>
                <a:spcPct val="107000"/>
              </a:lnSpc>
              <a:spcAft>
                <a:spcPts val="800"/>
              </a:spcAft>
              <a:buSzPts val="1000"/>
              <a:buFont typeface="Arial" pitchFamily="34" charset="0"/>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Indoor and outdoor residential locations, where equipment is connected to a low-voltage public mains network or a dedicated DC source connected to the mains. Examples include houses and apartments.</a:t>
            </a:r>
          </a:p>
          <a:p>
            <a:pPr marL="720725" lvl="0" indent="-360363" algn="just">
              <a:lnSpc>
                <a:spcPct val="107000"/>
              </a:lnSpc>
              <a:spcAft>
                <a:spcPts val="800"/>
              </a:spcAft>
              <a:buSzPts val="1000"/>
              <a:buFont typeface="Arial" pitchFamily="34" charset="0"/>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Indoor and outdoor commercial, public, and light industrial locations, where equipment is connected similarly. Examples include shops, offices, hospitals, and workshops.</a:t>
            </a:r>
          </a:p>
          <a:p>
            <a:pPr marL="720725" lvl="0" indent="-360363" algn="just">
              <a:lnSpc>
                <a:spcPct val="107000"/>
              </a:lnSpc>
              <a:spcAft>
                <a:spcPts val="800"/>
              </a:spcAft>
              <a:buSzPts val="1000"/>
              <a:buFont typeface="Arial" pitchFamily="34" charset="0"/>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These standards also apply to equipment powered by batteries or non-public, non-industrial low-voltage power distribution systems if used in the locations mentioned above.</a:t>
            </a:r>
          </a:p>
        </p:txBody>
      </p:sp>
    </p:spTree>
    <p:extLst>
      <p:ext uri="{BB962C8B-B14F-4D97-AF65-F5344CB8AC3E}">
        <p14:creationId xmlns:p14="http://schemas.microsoft.com/office/powerpoint/2010/main" val="2299480793"/>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IMMUNITY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104</a:t>
            </a:fld>
            <a:endParaRPr/>
          </a:p>
        </p:txBody>
      </p:sp>
      <p:sp>
        <p:nvSpPr>
          <p:cNvPr id="5" name="TextBox 4"/>
          <p:cNvSpPr txBox="1"/>
          <p:nvPr/>
        </p:nvSpPr>
        <p:spPr>
          <a:xfrm>
            <a:off x="86660" y="1638316"/>
            <a:ext cx="8956280" cy="3020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39750" indent="-360363" algn="just">
              <a:lnSpc>
                <a:spcPct val="107000"/>
              </a:lnSpc>
              <a:spcAft>
                <a:spcPts val="800"/>
              </a:spcAft>
              <a:buFont typeface="Arial" pitchFamily="34" charset="0"/>
              <a:buChar char="•"/>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standards define immunity test requirements for:</a:t>
            </a:r>
            <a:endPar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900113" lvl="0" indent="-360363" algn="just">
              <a:lnSpc>
                <a:spcPct val="107000"/>
              </a:lnSpc>
              <a:spcAft>
                <a:spcPts val="800"/>
              </a:spcAft>
              <a:buSzPts val="1000"/>
              <a:buFont typeface="Arial" pitchFamily="34" charset="0"/>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Continuous and transient disturbances</a:t>
            </a:r>
          </a:p>
          <a:p>
            <a:pPr marL="900113" lvl="0" indent="-360363" algn="just">
              <a:lnSpc>
                <a:spcPct val="107000"/>
              </a:lnSpc>
              <a:spcAft>
                <a:spcPts val="800"/>
              </a:spcAft>
              <a:buSzPts val="1000"/>
              <a:buFont typeface="Arial" pitchFamily="34" charset="0"/>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Conducted and radiated disturbances</a:t>
            </a:r>
          </a:p>
          <a:p>
            <a:pPr marL="900113" lvl="0" indent="-360363" algn="just">
              <a:lnSpc>
                <a:spcPct val="107000"/>
              </a:lnSpc>
              <a:spcAft>
                <a:spcPts val="800"/>
              </a:spcAft>
              <a:buSzPts val="1000"/>
              <a:buFont typeface="Arial" pitchFamily="34" charset="0"/>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Electrostatic discharges</a:t>
            </a:r>
          </a:p>
          <a:p>
            <a:pPr marL="539750" indent="-360363" algn="just">
              <a:lnSpc>
                <a:spcPct val="107000"/>
              </a:lnSpc>
              <a:spcAft>
                <a:spcPts val="800"/>
              </a:spcAft>
              <a:buFont typeface="Arial" pitchFamily="34" charset="0"/>
              <a:buChar char="•"/>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standards emphasize that:</a:t>
            </a:r>
            <a:endPar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900113" lvl="0" indent="-360363"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levels do not cover extreme cases, which have a low probability of occurrence.</a:t>
            </a:r>
          </a:p>
          <a:p>
            <a:pPr marL="900113" lvl="0" indent="-360363"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Only disturbances relevant to the covered equipment are included for testing.</a:t>
            </a:r>
          </a:p>
          <a:p>
            <a:pPr marL="900113" lvl="0" indent="-360363"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Safety considerations are not included.</a:t>
            </a:r>
          </a:p>
        </p:txBody>
      </p:sp>
    </p:spTree>
    <p:extLst>
      <p:ext uri="{BB962C8B-B14F-4D97-AF65-F5344CB8AC3E}">
        <p14:creationId xmlns:p14="http://schemas.microsoft.com/office/powerpoint/2010/main" val="3712585800"/>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IMMUNITY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105</a:t>
            </a:fld>
            <a:endParaRPr/>
          </a:p>
        </p:txBody>
      </p:sp>
      <p:sp>
        <p:nvSpPr>
          <p:cNvPr id="5" name="TextBox 4"/>
          <p:cNvSpPr txBox="1"/>
          <p:nvPr/>
        </p:nvSpPr>
        <p:spPr>
          <a:xfrm>
            <a:off x="93860" y="1644725"/>
            <a:ext cx="8956280" cy="2186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immunity test requirements are outlined on a 'port-by-port' basis for the following:</a:t>
            </a:r>
            <a:endPar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715963" lvl="0" indent="-358775"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Enclosure port : The data is given in </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hlinkClick r:id="rId2" action="ppaction://hlinkfile"/>
              </a:rPr>
              <a:t>Table 1</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a:t>
            </a:r>
          </a:p>
          <a:p>
            <a:pPr marL="715963" indent="-358775"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Signal/control ports : The data is given in </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hlinkClick r:id="rId2" action="ppaction://hlinkfile"/>
              </a:rPr>
              <a:t>Table 2</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a:t>
            </a:r>
          </a:p>
          <a:p>
            <a:pPr marL="715963" indent="-358775"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Input and output DC power ports : The data is given in </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hlinkClick r:id="rId2" action="ppaction://hlinkfile"/>
              </a:rPr>
              <a:t>Table 3</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a:t>
            </a:r>
          </a:p>
          <a:p>
            <a:pPr marL="715963" indent="-358775"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Input and output AC power ports : The data is given in </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hlinkClick r:id="rId2" action="ppaction://hlinkfile"/>
              </a:rPr>
              <a:t>Table 4</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a:t>
            </a:r>
          </a:p>
        </p:txBody>
      </p:sp>
    </p:spTree>
    <p:extLst>
      <p:ext uri="{BB962C8B-B14F-4D97-AF65-F5344CB8AC3E}">
        <p14:creationId xmlns:p14="http://schemas.microsoft.com/office/powerpoint/2010/main" val="1512425704"/>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IMMUNITY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106</a:t>
            </a:fld>
            <a:endParaRPr/>
          </a:p>
        </p:txBody>
      </p:sp>
      <p:sp>
        <p:nvSpPr>
          <p:cNvPr id="5" name="TextBox 4"/>
          <p:cNvSpPr txBox="1"/>
          <p:nvPr/>
        </p:nvSpPr>
        <p:spPr>
          <a:xfrm>
            <a:off x="93860" y="1565525"/>
            <a:ext cx="8956280" cy="3696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Performance Criteria:</a:t>
            </a:r>
            <a:endPar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534988" indent="-260350" algn="just">
              <a:lnSpc>
                <a:spcPct val="107000"/>
              </a:lnSpc>
              <a:spcAft>
                <a:spcPts val="800"/>
              </a:spcAft>
              <a:buSzPts val="1000"/>
              <a:buFont typeface="Symbol" panose="05050102010706020507" pitchFamily="18" charset="2"/>
              <a:buChar char=""/>
              <a:tabLst>
                <a:tab pos="457200" algn="l"/>
              </a:tabLst>
            </a:pPr>
            <a:r>
              <a:rPr lang="en-IN" kern="0" dirty="0">
                <a:solidFill>
                  <a:schemeClr val="accent2">
                    <a:lumMod val="75000"/>
                  </a:schemeClr>
                </a:solidFill>
                <a:effectLst/>
                <a:latin typeface="Georgia" pitchFamily="18" charset="0"/>
                <a:ea typeface="Calibri" panose="020F0502020204030204" pitchFamily="34" charset="0"/>
                <a:cs typeface="ArialMT"/>
              </a:rPr>
              <a:t>Performance criterion A: The EUT shall continue to operate as intended during and after the test. No degradation of performance or loss of function is allowed below a performance level specified by the manufacturer, when the EUT is used as intended. If the performance level is not specified by the manufacturer, this may be derived from the product description and documentation and what the user may reasonably expect from the equipment if used as intended.</a:t>
            </a:r>
          </a:p>
          <a:p>
            <a:pPr marL="534988" indent="-260350" algn="just">
              <a:lnSpc>
                <a:spcPct val="107000"/>
              </a:lnSpc>
              <a:spcAft>
                <a:spcPts val="800"/>
              </a:spcAft>
              <a:buSzPts val="1000"/>
              <a:buFont typeface="Symbol" panose="05050102010706020507" pitchFamily="18" charset="2"/>
              <a:buChar char=""/>
              <a:tabLst>
                <a:tab pos="457200" algn="l"/>
              </a:tabLst>
            </a:pPr>
            <a:r>
              <a:rPr lang="en-IN" kern="0" dirty="0">
                <a:solidFill>
                  <a:schemeClr val="accent2">
                    <a:lumMod val="75000"/>
                  </a:schemeClr>
                </a:solidFill>
                <a:effectLst/>
                <a:latin typeface="Georgia" pitchFamily="18" charset="0"/>
                <a:ea typeface="Calibri" panose="020F0502020204030204" pitchFamily="34" charset="0"/>
                <a:cs typeface="ArialMT"/>
              </a:rPr>
              <a:t>Performance criterion B: The EUT shall continue to operate as intended after the test. No degradation of performance or loss of function is allowed below a performance level specified by the manufacturer, when the EUT is used as intended. The performance level may be replaced by a permissible loss of performance. However, during the test degradation of performance is allowed but no change of actual operating state or stored data is allowed. If the minimum performance level or the permissible performance loss is not specified by the manufacturer, either of these may be derived from the product description and documentation and what the user may reasonably expect from the equipment if used as intended.</a:t>
            </a:r>
            <a:endPar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534988" indent="-260350" algn="just">
              <a:lnSpc>
                <a:spcPct val="107000"/>
              </a:lnSpc>
              <a:spcAft>
                <a:spcPts val="800"/>
              </a:spcAft>
              <a:buSzPts val="1000"/>
              <a:buFont typeface="Symbol" panose="05050102010706020507" pitchFamily="18" charset="2"/>
              <a:buChar char=""/>
              <a:tabLst>
                <a:tab pos="457200" algn="l"/>
              </a:tabLst>
            </a:pP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530429315"/>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IMMUNITY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107</a:t>
            </a:fld>
            <a:endParaRPr/>
          </a:p>
        </p:txBody>
      </p:sp>
      <p:sp>
        <p:nvSpPr>
          <p:cNvPr id="5" name="TextBox 4"/>
          <p:cNvSpPr txBox="1"/>
          <p:nvPr/>
        </p:nvSpPr>
        <p:spPr>
          <a:xfrm>
            <a:off x="93860" y="1565525"/>
            <a:ext cx="8956280" cy="1450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Performance Criteria:</a:t>
            </a:r>
            <a:endPar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514350" indent="-285750" algn="just">
              <a:lnSpc>
                <a:spcPct val="107000"/>
              </a:lnSpc>
              <a:spcAft>
                <a:spcPts val="800"/>
              </a:spcAft>
              <a:buFont typeface="Arial" panose="020B0604020202020204" pitchFamily="34" charset="0"/>
              <a:buChar char="•"/>
            </a:pPr>
            <a:r>
              <a:rPr lang="en-IN" kern="0" dirty="0">
                <a:solidFill>
                  <a:schemeClr val="accent2">
                    <a:lumMod val="75000"/>
                  </a:schemeClr>
                </a:solidFill>
                <a:effectLst/>
                <a:latin typeface="Georgia" pitchFamily="18" charset="0"/>
                <a:ea typeface="Calibri" panose="020F0502020204030204" pitchFamily="34" charset="0"/>
                <a:cs typeface="ArialMT"/>
              </a:rPr>
              <a:t>Performance criterion C: Temporary loss of function is allowed during the test, provided the function is self-recoverable or can be restored by the operation of the controls. If, as a result of the application of the tests defined in this standard, the EUT becomes dangerous or unsafe, it shall be deemed to have failed the test.</a:t>
            </a:r>
            <a:endPar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53352609"/>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108</a:t>
            </a:fld>
            <a:endParaRPr/>
          </a:p>
        </p:txBody>
      </p:sp>
      <p:sp>
        <p:nvSpPr>
          <p:cNvPr id="4" name="TextBox 3">
            <a:extLst>
              <a:ext uri="{FF2B5EF4-FFF2-40B4-BE49-F238E27FC236}">
                <a16:creationId xmlns:a16="http://schemas.microsoft.com/office/drawing/2014/main" id="{06487C4F-B60F-88C7-2AB1-761FC46BA54E}"/>
              </a:ext>
            </a:extLst>
          </p:cNvPr>
          <p:cNvSpPr txBox="1"/>
          <p:nvPr/>
        </p:nvSpPr>
        <p:spPr>
          <a:xfrm>
            <a:off x="293914" y="1699614"/>
            <a:ext cx="8556172"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buFont typeface="Wingdings" panose="05000000000000000000" pitchFamily="2" charset="2"/>
              <a:buChar char="ü"/>
            </a:pP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6/Sec 3): 2023</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identical to </a:t>
            </a: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IEC 61000-6-3: 2020</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is an Indian Standard outlining electromagnetic emission limits for electrical and electronic equipment used in residential settings. </a:t>
            </a:r>
          </a:p>
          <a:p>
            <a:pPr marL="285750" indent="-285750" algn="just">
              <a:buFont typeface="Wingdings" panose="05000000000000000000" pitchFamily="2" charset="2"/>
              <a:buChar char="ü"/>
            </a:pPr>
            <a:endPar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285750" indent="-285750" algn="jus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This standard, a second revision aligned with the latest international version, aims to ensure that such equipment does not interfere with radio reception. </a:t>
            </a:r>
          </a:p>
          <a:p>
            <a:pPr marL="285750" indent="-285750" algn="just">
              <a:buFont typeface="Wingdings" panose="05000000000000000000" pitchFamily="2" charset="2"/>
              <a:buChar char="ü"/>
            </a:pPr>
            <a:endParaRPr lang="en-IN" sz="16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endParaRPr>
          </a:p>
          <a:p>
            <a:pPr marL="285750" indent="-285750" algn="jus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document specifies testing methodologies and requirements for various equipment classifications, encompassing conducted and radiated emissions across a wide frequency spectrum. </a:t>
            </a:r>
            <a:endParaRPr lang="en-IN" sz="1600" dirty="0">
              <a:solidFill>
                <a:schemeClr val="accent2">
                  <a:lumMod val="75000"/>
                </a:schemeClr>
              </a:solidFill>
              <a:latin typeface="Georgia" panose="02040502050405020303" pitchFamily="18" charset="0"/>
            </a:endParaRPr>
          </a:p>
        </p:txBody>
      </p:sp>
    </p:spTree>
    <p:extLst>
      <p:ext uri="{BB962C8B-B14F-4D97-AF65-F5344CB8AC3E}">
        <p14:creationId xmlns:p14="http://schemas.microsoft.com/office/powerpoint/2010/main" val="4248165325"/>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109</a:t>
            </a:fld>
            <a:endParaRPr/>
          </a:p>
        </p:txBody>
      </p:sp>
      <p:sp>
        <p:nvSpPr>
          <p:cNvPr id="4" name="TextBox 3">
            <a:extLst>
              <a:ext uri="{FF2B5EF4-FFF2-40B4-BE49-F238E27FC236}">
                <a16:creationId xmlns:a16="http://schemas.microsoft.com/office/drawing/2014/main" id="{A0F36905-E409-7B97-76B6-DEBA1DD4565A}"/>
              </a:ext>
            </a:extLst>
          </p:cNvPr>
          <p:cNvSpPr txBox="1"/>
          <p:nvPr/>
        </p:nvSpPr>
        <p:spPr>
          <a:xfrm>
            <a:off x="130629" y="1541432"/>
            <a:ext cx="8347165"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52425" indent="-352425">
              <a:buFont typeface="Wingdings" panose="05000000000000000000" pitchFamily="2" charset="2"/>
              <a:buChar char="ü"/>
            </a:pPr>
            <a:r>
              <a:rPr lang="en-IN"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K</a:t>
            </a:r>
            <a:r>
              <a:rPr lang="en-IN" sz="14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ey electromagnetic compatibility requirements for residential electronic equipment :</a:t>
            </a:r>
            <a:endParaRPr lang="en-IN" dirty="0">
              <a:solidFill>
                <a:schemeClr val="accent2">
                  <a:lumMod val="75000"/>
                </a:schemeClr>
              </a:solidFill>
              <a:latin typeface="Georgia" panose="02040502050405020303" pitchFamily="18" charset="0"/>
            </a:endParaRPr>
          </a:p>
        </p:txBody>
      </p:sp>
      <p:sp>
        <p:nvSpPr>
          <p:cNvPr id="7" name="TextBox 6">
            <a:extLst>
              <a:ext uri="{FF2B5EF4-FFF2-40B4-BE49-F238E27FC236}">
                <a16:creationId xmlns:a16="http://schemas.microsoft.com/office/drawing/2014/main" id="{3886F24F-3058-CC1F-2E5E-C00588856D36}"/>
              </a:ext>
            </a:extLst>
          </p:cNvPr>
          <p:cNvSpPr txBox="1"/>
          <p:nvPr/>
        </p:nvSpPr>
        <p:spPr>
          <a:xfrm>
            <a:off x="130629" y="1849209"/>
            <a:ext cx="8882742" cy="3258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719138" lvl="0" indent="-366713" algn="just">
              <a:lnSpc>
                <a:spcPct val="107000"/>
              </a:lnSpc>
              <a:spcAft>
                <a:spcPts val="800"/>
              </a:spcAft>
              <a:buSzPts val="1000"/>
              <a:buFont typeface="Symbol" panose="05050102010706020507" pitchFamily="18" charset="2"/>
              <a:buChar char=""/>
              <a:tabLst>
                <a:tab pos="457200" algn="l"/>
              </a:tabLst>
            </a:pPr>
            <a:r>
              <a:rPr lang="en-IN" sz="14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Applicability</a:t>
            </a:r>
            <a:r>
              <a:rPr lang="en-IN" sz="14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standard applies to all electrical and electronic equipment intended for use in residential locations, defined as domestic dwellings directly connected to the low-voltage public mains network. This encompasses houses, apartments, and similar dwellings where radio receivers might operate within 10 meters of the equipment.</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sz="14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Objective</a:t>
            </a:r>
            <a:r>
              <a:rPr lang="en-IN" sz="14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standard aims to ensure that equipment used in residential environments does not emit excessive electromagnetic disturbances that could interfere with radio reception.</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sz="14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Scope</a:t>
            </a:r>
            <a:r>
              <a:rPr lang="en-IN" sz="14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standard primarily focuses on conducted and radiated emissions within the frequency range of up to 400 GHz.</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sz="14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Exclusions</a:t>
            </a:r>
            <a:r>
              <a:rPr lang="en-IN" sz="14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standard does not cover intentional transmissions from radio transmitters as defined by the ITU or disturbances arising from equipment faults.</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sz="14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Classification</a:t>
            </a:r>
            <a:r>
              <a:rPr lang="en-IN" sz="14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standard doesn't explicitly use classifications like Class A or Class B, but the limits and requirements align with those concepts.</a:t>
            </a:r>
          </a:p>
        </p:txBody>
      </p:sp>
    </p:spTree>
    <p:extLst>
      <p:ext uri="{BB962C8B-B14F-4D97-AF65-F5344CB8AC3E}">
        <p14:creationId xmlns:p14="http://schemas.microsoft.com/office/powerpoint/2010/main" val="344671925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1"/>
            <a:ext cx="9144000" cy="773550"/>
          </a:xfrm>
          <a:prstGeom prst="rect">
            <a:avLst/>
          </a:prstGeom>
        </p:spPr>
        <p:txBody>
          <a:bodyPr>
            <a:normAutofit/>
          </a:bodyPr>
          <a:lstStyle>
            <a:lvl1pPr algn="ctr">
              <a:defRPr b="1">
                <a:latin typeface="Georgia"/>
                <a:ea typeface="Georgia"/>
                <a:cs typeface="Georgia"/>
                <a:sym typeface="Georgia"/>
              </a:defRPr>
            </a:lvl1pPr>
          </a:lstStyle>
          <a:p>
            <a:r>
              <a:rPr lang="en-US" dirty="0"/>
              <a:t>STANDARDS ON EMI/EMC </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a:p>
        </p:txBody>
      </p:sp>
      <p:pic>
        <p:nvPicPr>
          <p:cNvPr id="6" name="Picture 5">
            <a:extLst>
              <a:ext uri="{FF2B5EF4-FFF2-40B4-BE49-F238E27FC236}">
                <a16:creationId xmlns:a16="http://schemas.microsoft.com/office/drawing/2014/main" id="{DBA76179-EECB-A81D-AD09-E60BA08C311B}"/>
              </a:ext>
            </a:extLst>
          </p:cNvPr>
          <p:cNvPicPr>
            <a:picLocks noChangeAspect="1"/>
          </p:cNvPicPr>
          <p:nvPr/>
        </p:nvPicPr>
        <p:blipFill>
          <a:blip r:embed="rId2"/>
          <a:stretch>
            <a:fillRect/>
          </a:stretch>
        </p:blipFill>
        <p:spPr>
          <a:xfrm>
            <a:off x="271669" y="1229411"/>
            <a:ext cx="8600661" cy="3771593"/>
          </a:xfrm>
          <a:prstGeom prst="rect">
            <a:avLst/>
          </a:prstGeom>
        </p:spPr>
      </p:pic>
    </p:spTree>
    <p:extLst>
      <p:ext uri="{BB962C8B-B14F-4D97-AF65-F5344CB8AC3E}">
        <p14:creationId xmlns:p14="http://schemas.microsoft.com/office/powerpoint/2010/main" val="4242658741"/>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110</a:t>
            </a:fld>
            <a:endParaRPr/>
          </a:p>
        </p:txBody>
      </p:sp>
      <p:sp>
        <p:nvSpPr>
          <p:cNvPr id="7" name="TextBox 6">
            <a:extLst>
              <a:ext uri="{FF2B5EF4-FFF2-40B4-BE49-F238E27FC236}">
                <a16:creationId xmlns:a16="http://schemas.microsoft.com/office/drawing/2014/main" id="{3886F24F-3058-CC1F-2E5E-C00588856D36}"/>
              </a:ext>
            </a:extLst>
          </p:cNvPr>
          <p:cNvSpPr txBox="1"/>
          <p:nvPr/>
        </p:nvSpPr>
        <p:spPr>
          <a:xfrm>
            <a:off x="130629" y="1575404"/>
            <a:ext cx="8882742" cy="28603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just">
              <a:lnSpc>
                <a:spcPct val="107000"/>
              </a:lnSpc>
              <a:spcAft>
                <a:spcPts val="800"/>
              </a:spcAft>
              <a:buSzPts val="1000"/>
              <a:buFont typeface="Arial" panose="020B0604020202020204" pitchFamily="34" charset="0"/>
              <a:buChar char="•"/>
              <a:tabLst>
                <a:tab pos="457200" algn="l"/>
              </a:tabLst>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Testing</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Equipment is evaluated based on its intended use and operational configuration. The standard mandates testing across various ports: </a:t>
            </a:r>
          </a:p>
          <a:p>
            <a:pPr marL="742950" lvl="1" indent="-390525" algn="just">
              <a:lnSpc>
                <a:spcPct val="107000"/>
              </a:lnSpc>
              <a:spcAft>
                <a:spcPts val="800"/>
              </a:spcAft>
              <a:buSzPts val="1000"/>
              <a:buFont typeface="Arial" panose="020B0604020202020204" pitchFamily="34" charset="0"/>
              <a:buChar char="•"/>
              <a:tabLst>
                <a:tab pos="914400" algn="l"/>
              </a:tabLst>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Enclosure Port (Radiated Emissions)</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Testing is conducted in various facilities, including Open Area Test Sites (OATS), Semi-Anechoic Chambers (SAC), Transverse Electromagnetic (TEM) cells, and Fully Anechoic Rooms (FAR), with specific limits based on frequency and distance (please refer </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hlinkClick r:id="rId3" action="ppaction://hlinkfile"/>
              </a:rPr>
              <a:t>Table 3</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a:t>
            </a:r>
          </a:p>
          <a:p>
            <a:pPr marL="742950" lvl="1" indent="-390525" algn="just">
              <a:lnSpc>
                <a:spcPct val="107000"/>
              </a:lnSpc>
              <a:spcAft>
                <a:spcPts val="800"/>
              </a:spcAft>
              <a:buSzPts val="1000"/>
              <a:buFont typeface="Arial" panose="020B0604020202020204" pitchFamily="34" charset="0"/>
              <a:buChar char="•"/>
              <a:tabLst>
                <a:tab pos="914400" algn="l"/>
              </a:tabLst>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Low Voltage AC Mains Port (Conducted Emissions)</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The standard mandates compliance with the harmonic requirements of IEC 61000-3-2 or IEC 61000-3-12 and flicker requirements of IEC 61000-3-3 or IEC 61000-3-11, along with specific limits using a V-AMN </a:t>
            </a:r>
            <a:r>
              <a:rPr lang="en-IN" sz="1200" kern="100" dirty="0">
                <a:solidFill>
                  <a:schemeClr val="accent2">
                    <a:lumMod val="75000"/>
                  </a:schemeClr>
                </a:solidFill>
                <a:latin typeface="Georgia" panose="02040502050405020303" pitchFamily="18" charset="0"/>
                <a:ea typeface="Calibri" panose="020F0502020204030204" pitchFamily="34" charset="0"/>
                <a:cs typeface="Times New Roman" panose="02020603050405020304" pitchFamily="18" charset="0"/>
              </a:rPr>
              <a:t>network (please refer </a:t>
            </a:r>
            <a:r>
              <a:rPr lang="en-IN" sz="1200" kern="100" dirty="0">
                <a:solidFill>
                  <a:schemeClr val="accent2">
                    <a:lumMod val="75000"/>
                  </a:schemeClr>
                </a:solidFill>
                <a:latin typeface="Georgia" panose="02040502050405020303" pitchFamily="18" charset="0"/>
                <a:ea typeface="Calibri" panose="020F0502020204030204" pitchFamily="34" charset="0"/>
                <a:cs typeface="Times New Roman" panose="02020603050405020304" pitchFamily="18" charset="0"/>
                <a:hlinkClick r:id="rId3" action="ppaction://hlinkfile"/>
              </a:rPr>
              <a:t>Table 4</a:t>
            </a:r>
            <a:r>
              <a:rPr lang="en-IN" sz="1200" kern="100" dirty="0">
                <a:solidFill>
                  <a:schemeClr val="accent2">
                    <a:lumMod val="75000"/>
                  </a:schemeClr>
                </a:solidFill>
                <a:latin typeface="Georgia" panose="02040502050405020303" pitchFamily="18" charset="0"/>
                <a:ea typeface="Calibri" panose="020F0502020204030204" pitchFamily="34" charset="0"/>
                <a:cs typeface="Times New Roman" panose="02020603050405020304" pitchFamily="18" charset="0"/>
              </a:rPr>
              <a:t>).</a:t>
            </a:r>
            <a:endParaRPr lang="en-IN" sz="12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endParaRPr>
          </a:p>
          <a:p>
            <a:pPr marL="742950" lvl="1" indent="-390525" algn="just">
              <a:lnSpc>
                <a:spcPct val="107000"/>
              </a:lnSpc>
              <a:spcAft>
                <a:spcPts val="800"/>
              </a:spcAft>
              <a:buSzPts val="1000"/>
              <a:buFont typeface="Arial" panose="020B0604020202020204" pitchFamily="34" charset="0"/>
              <a:buChar char="•"/>
              <a:tabLst>
                <a:tab pos="914400" algn="l"/>
              </a:tabLst>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DC Power Port (Conducted Emissions)</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The standard outlines detailed requirements based on the type of DC power source and cable length, with limits defined for both V-AN and Δ-AN </a:t>
            </a:r>
            <a:r>
              <a:rPr lang="en-IN" sz="1200" kern="100" dirty="0">
                <a:solidFill>
                  <a:schemeClr val="accent2">
                    <a:lumMod val="75000"/>
                  </a:schemeClr>
                </a:solidFill>
                <a:latin typeface="Georgia" panose="02040502050405020303" pitchFamily="18" charset="0"/>
                <a:ea typeface="Calibri" panose="020F0502020204030204" pitchFamily="34" charset="0"/>
                <a:cs typeface="Times New Roman" panose="02020603050405020304" pitchFamily="18" charset="0"/>
              </a:rPr>
              <a:t>networks (please refer </a:t>
            </a:r>
            <a:r>
              <a:rPr lang="en-IN" sz="1200" kern="100" dirty="0">
                <a:solidFill>
                  <a:schemeClr val="accent2">
                    <a:lumMod val="75000"/>
                  </a:schemeClr>
                </a:solidFill>
                <a:latin typeface="Georgia" panose="02040502050405020303" pitchFamily="18" charset="0"/>
                <a:ea typeface="Calibri" panose="020F0502020204030204" pitchFamily="34" charset="0"/>
                <a:cs typeface="Times New Roman" panose="02020603050405020304" pitchFamily="18" charset="0"/>
                <a:hlinkClick r:id="rId3" action="ppaction://hlinkfile"/>
              </a:rPr>
              <a:t>Table 5</a:t>
            </a:r>
            <a:r>
              <a:rPr lang="en-IN" sz="1200" kern="100" dirty="0">
                <a:solidFill>
                  <a:schemeClr val="accent2">
                    <a:lumMod val="75000"/>
                  </a:schemeClr>
                </a:solidFill>
                <a:latin typeface="Georgia" panose="02040502050405020303" pitchFamily="18" charset="0"/>
                <a:ea typeface="Calibri" panose="020F0502020204030204" pitchFamily="34" charset="0"/>
                <a:cs typeface="Times New Roman" panose="02020603050405020304" pitchFamily="18" charset="0"/>
              </a:rPr>
              <a:t>).</a:t>
            </a:r>
            <a:endParaRPr lang="en-IN" sz="12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endParaRPr>
          </a:p>
          <a:p>
            <a:pPr marL="742950" lvl="1" indent="-390525" algn="just">
              <a:lnSpc>
                <a:spcPct val="107000"/>
              </a:lnSpc>
              <a:spcAft>
                <a:spcPts val="800"/>
              </a:spcAft>
              <a:buSzPts val="1000"/>
              <a:buFont typeface="Arial" panose="020B0604020202020204" pitchFamily="34" charset="0"/>
              <a:buChar char="•"/>
              <a:tabLst>
                <a:tab pos="914400" algn="l"/>
              </a:tabLst>
            </a:pPr>
            <a:r>
              <a:rPr lang="en-IN" sz="12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Other Wired Ports (Conducted Emissions)</a:t>
            </a:r>
            <a:r>
              <a:rPr lang="en-IN" sz="12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This includes wired network ports, optical fibre ports with metallic shielding, broadcast receiver tuner ports, and antenna ports, with limits derived from </a:t>
            </a:r>
            <a:r>
              <a:rPr lang="en-IN" sz="1200" u="sng"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CISPR 32 </a:t>
            </a:r>
            <a:r>
              <a:rPr lang="en-IN" sz="1200" kern="100" dirty="0">
                <a:solidFill>
                  <a:schemeClr val="accent2">
                    <a:lumMod val="75000"/>
                  </a:schemeClr>
                </a:solidFill>
                <a:latin typeface="Georgia" panose="02040502050405020303" pitchFamily="18" charset="0"/>
                <a:ea typeface="Calibri" panose="020F0502020204030204" pitchFamily="34" charset="0"/>
                <a:cs typeface="Times New Roman" panose="02020603050405020304" pitchFamily="18" charset="0"/>
              </a:rPr>
              <a:t>(please refer </a:t>
            </a:r>
            <a:r>
              <a:rPr lang="en-IN" sz="1200" kern="100" dirty="0">
                <a:solidFill>
                  <a:schemeClr val="accent2">
                    <a:lumMod val="75000"/>
                  </a:schemeClr>
                </a:solidFill>
                <a:latin typeface="Georgia" panose="02040502050405020303" pitchFamily="18" charset="0"/>
                <a:ea typeface="Calibri" panose="020F0502020204030204" pitchFamily="34" charset="0"/>
                <a:cs typeface="Times New Roman" panose="02020603050405020304" pitchFamily="18" charset="0"/>
                <a:hlinkClick r:id="rId3" action="ppaction://hlinkfile"/>
              </a:rPr>
              <a:t>Table 6</a:t>
            </a:r>
            <a:r>
              <a:rPr lang="en-IN" sz="1200" kern="100" dirty="0">
                <a:solidFill>
                  <a:schemeClr val="accent2">
                    <a:lumMod val="75000"/>
                  </a:schemeClr>
                </a:solidFill>
                <a:latin typeface="Georgia" panose="02040502050405020303" pitchFamily="18" charset="0"/>
                <a:ea typeface="Calibri" panose="020F0502020204030204" pitchFamily="34" charset="0"/>
                <a:cs typeface="Times New Roman" panose="02020603050405020304" pitchFamily="18" charset="0"/>
              </a:rPr>
              <a:t>).</a:t>
            </a:r>
            <a:endParaRPr lang="en-IN" sz="12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799375"/>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111</a:t>
            </a:fld>
            <a:endParaRPr/>
          </a:p>
        </p:txBody>
      </p:sp>
      <p:sp>
        <p:nvSpPr>
          <p:cNvPr id="7" name="TextBox 6">
            <a:extLst>
              <a:ext uri="{FF2B5EF4-FFF2-40B4-BE49-F238E27FC236}">
                <a16:creationId xmlns:a16="http://schemas.microsoft.com/office/drawing/2014/main" id="{3886F24F-3058-CC1F-2E5E-C00588856D36}"/>
              </a:ext>
            </a:extLst>
          </p:cNvPr>
          <p:cNvSpPr txBox="1"/>
          <p:nvPr/>
        </p:nvSpPr>
        <p:spPr>
          <a:xfrm>
            <a:off x="130629" y="1640204"/>
            <a:ext cx="8882742" cy="33554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just">
              <a:lnSpc>
                <a:spcPct val="107000"/>
              </a:lnSpc>
              <a:spcAft>
                <a:spcPts val="800"/>
              </a:spcAft>
              <a:buSzPts val="1000"/>
              <a:buFont typeface="Wingdings" panose="05000000000000000000" pitchFamily="2" charset="2"/>
              <a:buChar char="ü"/>
              <a:tabLst>
                <a:tab pos="457200" algn="l"/>
              </a:tabLst>
            </a:pPr>
            <a:r>
              <a:rPr lang="en-IN"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Determining And Applying Emission Limits For Electronic Devices:</a:t>
            </a:r>
          </a:p>
          <a:p>
            <a:pPr marL="352425" indent="-352425" algn="just">
              <a:lnSpc>
                <a:spcPct val="107000"/>
              </a:lnSpc>
              <a:spcAft>
                <a:spcPts val="800"/>
              </a:spcAft>
              <a:buFont typeface="Arial" panose="020B0604020202020204" pitchFamily="34" charset="0"/>
              <a:buChar char="•"/>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specific limits and how they're applied depend on several factors:</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Type of Emission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standard distinguishes between </a:t>
            </a: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radiated emissions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emanating from the device's enclosure, and </a:t>
            </a: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conducted emissions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traveling through its power and data ports.</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Port</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Different ports have different emission limits based on their function and potential for interference. The standard defines limits for the enclosure port, low voltage AC mains port, DC power port, and other wired ports like network and antenna ports.</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Frequency</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Emission limits are frequency-dependent, acknowledging that different frequency ranges are used by various radio services. The limits generally become stricter at higher frequencies.</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Measurement Distance</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For radiated emissions, the limits are specified at a reference distance (e.g., 3m or 10m). If measurements are taken at a different distance, the limits are adjusted using a logarithmic formula to account for signal strength variations.</a:t>
            </a:r>
          </a:p>
        </p:txBody>
      </p:sp>
    </p:spTree>
    <p:extLst>
      <p:ext uri="{BB962C8B-B14F-4D97-AF65-F5344CB8AC3E}">
        <p14:creationId xmlns:p14="http://schemas.microsoft.com/office/powerpoint/2010/main" val="3936563392"/>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112</a:t>
            </a:fld>
            <a:endParaRPr/>
          </a:p>
        </p:txBody>
      </p:sp>
      <p:sp>
        <p:nvSpPr>
          <p:cNvPr id="7" name="TextBox 6">
            <a:extLst>
              <a:ext uri="{FF2B5EF4-FFF2-40B4-BE49-F238E27FC236}">
                <a16:creationId xmlns:a16="http://schemas.microsoft.com/office/drawing/2014/main" id="{3886F24F-3058-CC1F-2E5E-C00588856D36}"/>
              </a:ext>
            </a:extLst>
          </p:cNvPr>
          <p:cNvSpPr txBox="1"/>
          <p:nvPr/>
        </p:nvSpPr>
        <p:spPr>
          <a:xfrm>
            <a:off x="130629" y="1640204"/>
            <a:ext cx="8882742" cy="33554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Facility</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standard acknowledges that the test environment can influence measurements. Different limits may apply depending on whether the testing is conducted in an Open Area Test Site (OATS), Semi-Anechoic Chamber (SAC), Transverse Electromagnetic (TEM) cell, or Fully Anechoic Room (FAR).</a:t>
            </a:r>
          </a:p>
          <a:p>
            <a:pPr lvl="0" algn="just">
              <a:lnSpc>
                <a:spcPct val="107000"/>
              </a:lnSpc>
              <a:spcAft>
                <a:spcPts val="800"/>
              </a:spcAft>
              <a:buSzPts val="1000"/>
              <a:tabLst>
                <a:tab pos="457200" algn="l"/>
              </a:tabLst>
            </a:pP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Device Classification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While not explicitly using terms like "Class A" or "Class B," the standard's limits and requirements are designed to address the varying emission characteristics of different equipment types, similar to how those classifications are used in other standards.</a:t>
            </a:r>
          </a:p>
          <a:p>
            <a:pPr lvl="0" algn="just">
              <a:lnSpc>
                <a:spcPct val="107000"/>
              </a:lnSpc>
              <a:spcAft>
                <a:spcPts val="800"/>
              </a:spcAft>
              <a:buSzPts val="1000"/>
              <a:tabLst>
                <a:tab pos="457200" algn="l"/>
              </a:tabLst>
            </a:pP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285750" indent="-285750" algn="just">
              <a:lnSpc>
                <a:spcPct val="107000"/>
              </a:lnSpc>
              <a:spcAft>
                <a:spcPts val="800"/>
              </a:spcAft>
              <a:buSzPts val="1000"/>
              <a:buFont typeface="Wingdings" panose="05000000000000000000" pitchFamily="2" charset="2"/>
              <a:buChar char="ü"/>
              <a:tabLst>
                <a:tab pos="4572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standard emphasizes a performance-based approach, focusing on the actual emissions of the device rather than dictating specific design features.</a:t>
            </a:r>
          </a:p>
          <a:p>
            <a:pPr marL="342900" lvl="0" indent="-342900" algn="just">
              <a:lnSpc>
                <a:spcPct val="107000"/>
              </a:lnSpc>
              <a:spcAft>
                <a:spcPts val="800"/>
              </a:spcAft>
              <a:buSzPts val="1000"/>
              <a:buFont typeface="Symbol" panose="05050102010706020507" pitchFamily="18" charset="2"/>
              <a:buChar char=""/>
              <a:tabLst>
                <a:tab pos="457200" algn="l"/>
              </a:tabLst>
            </a:pPr>
            <a:endParaRPr lang="en-IN" kern="1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564043228"/>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113</a:t>
            </a:fld>
            <a:endParaRPr/>
          </a:p>
        </p:txBody>
      </p:sp>
      <p:sp>
        <p:nvSpPr>
          <p:cNvPr id="7" name="TextBox 6">
            <a:extLst>
              <a:ext uri="{FF2B5EF4-FFF2-40B4-BE49-F238E27FC236}">
                <a16:creationId xmlns:a16="http://schemas.microsoft.com/office/drawing/2014/main" id="{3886F24F-3058-CC1F-2E5E-C00588856D36}"/>
              </a:ext>
            </a:extLst>
          </p:cNvPr>
          <p:cNvSpPr txBox="1"/>
          <p:nvPr/>
        </p:nvSpPr>
        <p:spPr>
          <a:xfrm>
            <a:off x="130629" y="1456892"/>
            <a:ext cx="8882742" cy="37138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lnSpc>
                <a:spcPct val="107000"/>
              </a:lnSpc>
              <a:spcAft>
                <a:spcPts val="800"/>
              </a:spcAft>
              <a:buSzPts val="1000"/>
              <a:buFont typeface="Wingdings" panose="05000000000000000000" pitchFamily="2" charset="2"/>
              <a:buChar char="ü"/>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Considerations for Testing and Documenting Electromagnetic Emissions :</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352425" indent="-352425" algn="just">
              <a:lnSpc>
                <a:spcPct val="107000"/>
              </a:lnSpc>
              <a:spcAft>
                <a:spcPts val="800"/>
              </a:spcAft>
              <a:buFont typeface="Arial" panose="020B0604020202020204" pitchFamily="34" charset="0"/>
              <a:buChar char="•"/>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Planning and Preparation:</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19138" lvl="0" indent="-36671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Applicable Standards: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All relevant EMC standards based on the equipment's intended use (residential, commercial, industrial) and the target markets where it will be sold must be identified. This includes considering both generic standards (like IS 14700 (Part 6/Sec 3): 2023, which focuses on residential environments) and any specific product family standards.</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Equipment Classification: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appropriate classification for the equipment based on its intended use and emission characteristics must be determined. While IS 14700 doesn't explicitly use terms like "Class A" or "Class B," the limits and requirements align with these classifications used in other standards. This helps determine the applicable limits and test procedures.</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Plan: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 comprehensive test plan outlining the scope, objectives, test methods, equipment configuration, operating modes, test environment, measurement procedures, and documentation requirements must be developed. This plan ensures all necessary aspects of testing are addressed and documented.</a:t>
            </a:r>
          </a:p>
        </p:txBody>
      </p:sp>
    </p:spTree>
    <p:extLst>
      <p:ext uri="{BB962C8B-B14F-4D97-AF65-F5344CB8AC3E}">
        <p14:creationId xmlns:p14="http://schemas.microsoft.com/office/powerpoint/2010/main" val="407539099"/>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114</a:t>
            </a:fld>
            <a:endParaRPr/>
          </a:p>
        </p:txBody>
      </p:sp>
      <p:sp>
        <p:nvSpPr>
          <p:cNvPr id="7" name="TextBox 6">
            <a:extLst>
              <a:ext uri="{FF2B5EF4-FFF2-40B4-BE49-F238E27FC236}">
                <a16:creationId xmlns:a16="http://schemas.microsoft.com/office/drawing/2014/main" id="{3886F24F-3058-CC1F-2E5E-C00588856D36}"/>
              </a:ext>
            </a:extLst>
          </p:cNvPr>
          <p:cNvSpPr txBox="1"/>
          <p:nvPr/>
        </p:nvSpPr>
        <p:spPr>
          <a:xfrm>
            <a:off x="130629" y="1718149"/>
            <a:ext cx="8882742" cy="31662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52425" indent="-352425" algn="just">
              <a:lnSpc>
                <a:spcPct val="107000"/>
              </a:lnSpc>
              <a:spcAft>
                <a:spcPts val="800"/>
              </a:spcAft>
              <a:buFont typeface="Arial" panose="020B0604020202020204" pitchFamily="34" charset="0"/>
              <a:buChar char="•"/>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Equipment Configuration and Operation:</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19138" lvl="0" indent="-36671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Representative Configuration: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equipment must be tested in a configuration that accurately reflects its typical use and installation. If the device is part of a larger system, it will be connected to the minimum representative configuration of associated equipment needed to exercise its ports and functionalities.</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Worst-Case Operation: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equipment will be operated in a way that produces the highest emissions in each frequency band being assessed. This may involve varying the configuration, selecting specific operating modes, or using specific functions to ensure worst-case emissions are captured.</a:t>
            </a:r>
          </a:p>
          <a:p>
            <a:pPr marL="719138" lvl="0" indent="-36671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External Mitigation Measures: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If the equipment instructions require external filtering, shielding, or other mitigation measures to meet the emission limits, the implementation of these measures are during testing must be ensured.</a:t>
            </a:r>
          </a:p>
        </p:txBody>
      </p:sp>
    </p:spTree>
    <p:extLst>
      <p:ext uri="{BB962C8B-B14F-4D97-AF65-F5344CB8AC3E}">
        <p14:creationId xmlns:p14="http://schemas.microsoft.com/office/powerpoint/2010/main" val="1253828760"/>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115</a:t>
            </a:fld>
            <a:endParaRPr/>
          </a:p>
        </p:txBody>
      </p:sp>
      <p:sp>
        <p:nvSpPr>
          <p:cNvPr id="7" name="TextBox 6">
            <a:extLst>
              <a:ext uri="{FF2B5EF4-FFF2-40B4-BE49-F238E27FC236}">
                <a16:creationId xmlns:a16="http://schemas.microsoft.com/office/drawing/2014/main" id="{3886F24F-3058-CC1F-2E5E-C00588856D36}"/>
              </a:ext>
            </a:extLst>
          </p:cNvPr>
          <p:cNvSpPr txBox="1"/>
          <p:nvPr/>
        </p:nvSpPr>
        <p:spPr>
          <a:xfrm>
            <a:off x="130629" y="1718149"/>
            <a:ext cx="8882742" cy="2935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lnSpc>
                <a:spcPct val="107000"/>
              </a:lnSpc>
              <a:spcAft>
                <a:spcPts val="800"/>
              </a:spcAft>
              <a:buFont typeface="Arial" panose="020B0604020202020204" pitchFamily="34" charset="0"/>
              <a:buChar char="•"/>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Measurement Procedures and Environment:</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19138" lvl="0" indent="-366713" algn="just">
              <a:lnSpc>
                <a:spcPct val="107000"/>
              </a:lnSpc>
              <a:spcAft>
                <a:spcPts val="800"/>
              </a:spcAft>
              <a:buSzPts val="1000"/>
              <a:buFont typeface="Arial" panose="020B0604020202020204"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Facility Selection: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 test facility appropriate for the type of measurements being conducted (radiated or conducted) and the frequency range under evaluation must be chosen. This includes considering the advantages and limitations of different test environments like OATS, SAC, TEM cells, and FARs.</a:t>
            </a:r>
          </a:p>
          <a:p>
            <a:pPr marL="719138" lvl="0" indent="-366713" algn="just">
              <a:lnSpc>
                <a:spcPct val="107000"/>
              </a:lnSpc>
              <a:spcAft>
                <a:spcPts val="800"/>
              </a:spcAft>
              <a:buSzPts val="1000"/>
              <a:buFont typeface="Arial" panose="020B0604020202020204"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Measurement Distance:</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For radiated emissions, the correct measurement distance between the equipment under test and the receiving antenna as specified in the standard must be maintained. If a different distance is used, apply the appropriate correction factors to the measured values.</a:t>
            </a:r>
          </a:p>
          <a:p>
            <a:pPr marL="719138" lvl="0" indent="-366713" algn="just">
              <a:lnSpc>
                <a:spcPct val="107000"/>
              </a:lnSpc>
              <a:spcAft>
                <a:spcPts val="800"/>
              </a:spcAft>
              <a:buSzPts val="1000"/>
              <a:buFont typeface="Arial" panose="020B0604020202020204"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Artificial Networks: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For conducted emissions testing, the correct artificial network (e.g., V-AMN, Δ-AN) with the appropriate impedance and characteristics as specified in the standard for the specific port under test must be used.</a:t>
            </a:r>
          </a:p>
        </p:txBody>
      </p:sp>
    </p:spTree>
    <p:extLst>
      <p:ext uri="{BB962C8B-B14F-4D97-AF65-F5344CB8AC3E}">
        <p14:creationId xmlns:p14="http://schemas.microsoft.com/office/powerpoint/2010/main" val="391421094"/>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116</a:t>
            </a:fld>
            <a:endParaRPr/>
          </a:p>
        </p:txBody>
      </p:sp>
      <p:sp>
        <p:nvSpPr>
          <p:cNvPr id="7" name="TextBox 6">
            <a:extLst>
              <a:ext uri="{FF2B5EF4-FFF2-40B4-BE49-F238E27FC236}">
                <a16:creationId xmlns:a16="http://schemas.microsoft.com/office/drawing/2014/main" id="{3886F24F-3058-CC1F-2E5E-C00588856D36}"/>
              </a:ext>
            </a:extLst>
          </p:cNvPr>
          <p:cNvSpPr txBox="1"/>
          <p:nvPr/>
        </p:nvSpPr>
        <p:spPr>
          <a:xfrm>
            <a:off x="130629" y="1718149"/>
            <a:ext cx="8882742" cy="212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Detector Types: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specified detector types (quasi-peak, average, peak) for each measurement as defined in the standard must be utilized and the characteristics of each detector and how they influence the measured values must be understood.</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Frequency Range:</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Measurements over the entire frequency range specified in the standard for each port and emission type must be conducted. Attention must be paid to transitional frequencies where lower limits might apply.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Ambient Conditions: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Temperature, humidity and atmospheric pressure must be controlled and documented, as these can affect the equipment's emissions.</a:t>
            </a:r>
          </a:p>
        </p:txBody>
      </p:sp>
    </p:spTree>
    <p:extLst>
      <p:ext uri="{BB962C8B-B14F-4D97-AF65-F5344CB8AC3E}">
        <p14:creationId xmlns:p14="http://schemas.microsoft.com/office/powerpoint/2010/main" val="468172973"/>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117</a:t>
            </a:fld>
            <a:endParaRPr/>
          </a:p>
        </p:txBody>
      </p:sp>
      <p:sp>
        <p:nvSpPr>
          <p:cNvPr id="7" name="TextBox 6">
            <a:extLst>
              <a:ext uri="{FF2B5EF4-FFF2-40B4-BE49-F238E27FC236}">
                <a16:creationId xmlns:a16="http://schemas.microsoft.com/office/drawing/2014/main" id="{3886F24F-3058-CC1F-2E5E-C00588856D36}"/>
              </a:ext>
            </a:extLst>
          </p:cNvPr>
          <p:cNvSpPr txBox="1"/>
          <p:nvPr/>
        </p:nvSpPr>
        <p:spPr>
          <a:xfrm>
            <a:off x="130629" y="1718149"/>
            <a:ext cx="8882742" cy="3202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52425" indent="-352425" algn="just">
              <a:lnSpc>
                <a:spcPct val="107000"/>
              </a:lnSpc>
              <a:spcAft>
                <a:spcPts val="800"/>
              </a:spcAft>
              <a:buFont typeface="Arial" panose="020B0604020202020204" pitchFamily="34" charset="0"/>
              <a:buChar char="•"/>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Documentation and Reporting:</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19138" lvl="0" indent="-366713" algn="just">
              <a:lnSpc>
                <a:spcPct val="107000"/>
              </a:lnSpc>
              <a:spcAft>
                <a:spcPts val="800"/>
              </a:spcAft>
              <a:buSzPts val="1000"/>
              <a:buFont typeface="Arial" panose="020B0604020202020204"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Report:</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 detailed test report must be prepared documenting all aspects of the testing process, including: </a:t>
            </a:r>
          </a:p>
          <a:p>
            <a:pPr marL="719138" lvl="1" indent="-366713" algn="just">
              <a:lnSpc>
                <a:spcPct val="107000"/>
              </a:lnSpc>
              <a:spcAft>
                <a:spcPts val="800"/>
              </a:spcAft>
              <a:buSzPts val="1000"/>
              <a:buFont typeface="Arial" panose="020B0604020202020204" pitchFamily="34" charset="0"/>
              <a:buChar char="•"/>
              <a:tabLst>
                <a:tab pos="9144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Test plan and procedures</a:t>
            </a:r>
          </a:p>
          <a:p>
            <a:pPr marL="719138" lvl="1" indent="-366713" algn="just">
              <a:lnSpc>
                <a:spcPct val="107000"/>
              </a:lnSpc>
              <a:spcAft>
                <a:spcPts val="800"/>
              </a:spcAft>
              <a:buSzPts val="1000"/>
              <a:buFont typeface="Arial" panose="020B0604020202020204" pitchFamily="34" charset="0"/>
              <a:buChar char="•"/>
              <a:tabLst>
                <a:tab pos="9144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Equipment under test (EUT) details, including model number, serial number, and configuration</a:t>
            </a:r>
          </a:p>
          <a:p>
            <a:pPr marL="719138" lvl="1" indent="-366713" algn="just">
              <a:lnSpc>
                <a:spcPct val="107000"/>
              </a:lnSpc>
              <a:spcAft>
                <a:spcPts val="800"/>
              </a:spcAft>
              <a:buSzPts val="1000"/>
              <a:buFont typeface="Arial" panose="020B0604020202020204" pitchFamily="34" charset="0"/>
              <a:buChar char="•"/>
              <a:tabLst>
                <a:tab pos="9144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Test facility and equipment used, including calibration details</a:t>
            </a:r>
          </a:p>
          <a:p>
            <a:pPr marL="719138" lvl="1" indent="-366713" algn="just">
              <a:lnSpc>
                <a:spcPct val="107000"/>
              </a:lnSpc>
              <a:spcAft>
                <a:spcPts val="800"/>
              </a:spcAft>
              <a:buSzPts val="1000"/>
              <a:buFont typeface="Arial" panose="020B0604020202020204" pitchFamily="34" charset="0"/>
              <a:buChar char="•"/>
              <a:tabLst>
                <a:tab pos="9144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Measurement data, including raw data, corrected values, and comparisons to limits</a:t>
            </a:r>
          </a:p>
          <a:p>
            <a:pPr marL="719138" lvl="1" indent="-366713" algn="just">
              <a:lnSpc>
                <a:spcPct val="107000"/>
              </a:lnSpc>
              <a:spcAft>
                <a:spcPts val="800"/>
              </a:spcAft>
              <a:buSzPts val="1000"/>
              <a:buFont typeface="Arial" panose="020B0604020202020204" pitchFamily="34" charset="0"/>
              <a:buChar char="•"/>
              <a:tabLst>
                <a:tab pos="9144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Deviations from the standard, if any</a:t>
            </a:r>
          </a:p>
          <a:p>
            <a:pPr marL="719138" lvl="1" indent="-366713" algn="just">
              <a:lnSpc>
                <a:spcPct val="107000"/>
              </a:lnSpc>
              <a:spcAft>
                <a:spcPts val="800"/>
              </a:spcAft>
              <a:buSzPts val="1000"/>
              <a:buFont typeface="Arial" panose="020B0604020202020204" pitchFamily="34" charset="0"/>
              <a:buChar char="•"/>
              <a:tabLst>
                <a:tab pos="9144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Measurement uncertainty analysis</a:t>
            </a:r>
          </a:p>
          <a:p>
            <a:pPr marL="719138" lvl="1" indent="-366713" algn="just">
              <a:lnSpc>
                <a:spcPct val="107000"/>
              </a:lnSpc>
              <a:spcAft>
                <a:spcPts val="800"/>
              </a:spcAft>
              <a:buSzPts val="1000"/>
              <a:buFont typeface="Arial" panose="020B0604020202020204" pitchFamily="34" charset="0"/>
              <a:buChar char="•"/>
              <a:tabLst>
                <a:tab pos="9144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Conclusion regarding compliance with the standard</a:t>
            </a:r>
          </a:p>
        </p:txBody>
      </p:sp>
    </p:spTree>
    <p:extLst>
      <p:ext uri="{BB962C8B-B14F-4D97-AF65-F5344CB8AC3E}">
        <p14:creationId xmlns:p14="http://schemas.microsoft.com/office/powerpoint/2010/main" val="2904205467"/>
      </p:ext>
    </p:extLst>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118</a:t>
            </a:fld>
            <a:endParaRPr/>
          </a:p>
        </p:txBody>
      </p:sp>
      <p:sp>
        <p:nvSpPr>
          <p:cNvPr id="7" name="TextBox 6">
            <a:extLst>
              <a:ext uri="{FF2B5EF4-FFF2-40B4-BE49-F238E27FC236}">
                <a16:creationId xmlns:a16="http://schemas.microsoft.com/office/drawing/2014/main" id="{3886F24F-3058-CC1F-2E5E-C00588856D36}"/>
              </a:ext>
            </a:extLst>
          </p:cNvPr>
          <p:cNvSpPr txBox="1"/>
          <p:nvPr/>
        </p:nvSpPr>
        <p:spPr>
          <a:xfrm>
            <a:off x="130629" y="1718149"/>
            <a:ext cx="8882742" cy="13314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User Documentation: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equipment's instructions for use should clearly state that it complies with the relevant EMC requirements for its intended environment (e.g., residential location). Any specific instructions or precautions users need to take to ensure continued compliance, such as using shielded cables or maintaining adequate </a:t>
            </a:r>
            <a:r>
              <a:rPr lang="en-IN" kern="1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ventilation must be included.</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19138" lvl="1" indent="-366713" algn="just">
              <a:lnSpc>
                <a:spcPct val="107000"/>
              </a:lnSpc>
              <a:spcAft>
                <a:spcPts val="800"/>
              </a:spcAft>
              <a:buSzPts val="1000"/>
              <a:buFont typeface="Arial" panose="020B0604020202020204" pitchFamily="34" charset="0"/>
              <a:buChar char="•"/>
              <a:tabLst>
                <a:tab pos="914400" algn="l"/>
              </a:tabLst>
            </a:pPr>
            <a:endPar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9558159"/>
      </p:ext>
    </p:extLst>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56842"/>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EMISSION REQUIREMENTS FOR RESIDENTIAL, COMMERCIAL AND LIGHT-INDUSTRIAL ENVIRONMENTS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119</a:t>
            </a:fld>
            <a:endParaRPr/>
          </a:p>
        </p:txBody>
      </p:sp>
      <p:sp>
        <p:nvSpPr>
          <p:cNvPr id="7" name="TextBox 6">
            <a:extLst>
              <a:ext uri="{FF2B5EF4-FFF2-40B4-BE49-F238E27FC236}">
                <a16:creationId xmlns:a16="http://schemas.microsoft.com/office/drawing/2014/main" id="{3886F24F-3058-CC1F-2E5E-C00588856D36}"/>
              </a:ext>
            </a:extLst>
          </p:cNvPr>
          <p:cNvSpPr txBox="1"/>
          <p:nvPr/>
        </p:nvSpPr>
        <p:spPr>
          <a:xfrm>
            <a:off x="87429" y="1610149"/>
            <a:ext cx="8882742" cy="32799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lnSpc>
                <a:spcPct val="107000"/>
              </a:lnSpc>
              <a:spcAft>
                <a:spcPts val="800"/>
              </a:spcAft>
              <a:buFont typeface="Arial" panose="020B0604020202020204" pitchFamily="34" charset="0"/>
              <a:buChar char="•"/>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Additional Considerations:</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19138" lvl="0" indent="-366713" algn="just">
              <a:lnSpc>
                <a:spcPct val="107000"/>
              </a:lnSpc>
              <a:spcAft>
                <a:spcPts val="800"/>
              </a:spcAft>
              <a:buSzPts val="1000"/>
              <a:buFont typeface="Arial" panose="020B0604020202020204"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Measurement Uncertainty:</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Measurement uncertainty must be </a:t>
            </a:r>
            <a:r>
              <a:rPr lang="en-IN" sz="1600" kern="1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accounted for when </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determining compliance with the limits. The standard requires using </a:t>
            </a:r>
            <a:r>
              <a:rPr lang="en-IN" sz="1600" u="sng"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CISPR 16-4-2 </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for calculating instrumentation uncertainty. If the uncertainty exceeds the defined limits, adjustments to the test results or further investigation may be necessary.</a:t>
            </a:r>
          </a:p>
          <a:p>
            <a:pPr marL="719138" lvl="0" indent="-366713" algn="just">
              <a:lnSpc>
                <a:spcPct val="107000"/>
              </a:lnSpc>
              <a:spcAft>
                <a:spcPts val="800"/>
              </a:spcAft>
              <a:buSzPts val="1000"/>
              <a:buFont typeface="Arial" panose="020B0604020202020204"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Pre-testing:</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Conducting pre-testing can help identify potential compliance issues early on, allowing for design modifications or adjustments to the test plan before formal testing.</a:t>
            </a:r>
          </a:p>
          <a:p>
            <a:pPr marL="719138" lvl="0" indent="-366713" algn="just">
              <a:lnSpc>
                <a:spcPct val="107000"/>
              </a:lnSpc>
              <a:spcAft>
                <a:spcPts val="800"/>
              </a:spcAft>
              <a:buSzPts val="1000"/>
              <a:buFont typeface="Arial" panose="020B0604020202020204"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Justification for Exclusions: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If any tests defined in the standard are deemed not applicable to the specific equipment under test, the justification for these exclusions in the test </a:t>
            </a:r>
            <a:r>
              <a:rPr lang="en-IN" sz="1600" kern="1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report must be clearly documented .</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5888116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45740"/>
            <a:ext cx="9144000" cy="579149"/>
          </a:xfrm>
          <a:prstGeom prst="rect">
            <a:avLst/>
          </a:prstGeom>
        </p:spPr>
        <p:txBody>
          <a:bodyPr>
            <a:normAutofit fontScale="90000"/>
          </a:bodyPr>
          <a:lstStyle>
            <a:lvl1pPr algn="ctr">
              <a:defRPr b="1">
                <a:latin typeface="Georgia"/>
                <a:ea typeface="Georgia"/>
                <a:cs typeface="Georgia"/>
                <a:sym typeface="Georgia"/>
              </a:defRPr>
            </a:lvl1pPr>
          </a:lstStyle>
          <a:p>
            <a:r>
              <a:rPr lang="en-US" dirty="0"/>
              <a:t>IEC 61000 SERIES</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12</a:t>
            </a:fld>
            <a:endParaRPr/>
          </a:p>
        </p:txBody>
      </p:sp>
      <p:sp>
        <p:nvSpPr>
          <p:cNvPr id="4" name="TextBox 3">
            <a:extLst>
              <a:ext uri="{FF2B5EF4-FFF2-40B4-BE49-F238E27FC236}">
                <a16:creationId xmlns:a16="http://schemas.microsoft.com/office/drawing/2014/main" id="{7C0D52B6-2D3E-09BE-AC16-F32173A1E8A6}"/>
              </a:ext>
            </a:extLst>
          </p:cNvPr>
          <p:cNvSpPr txBox="1"/>
          <p:nvPr/>
        </p:nvSpPr>
        <p:spPr>
          <a:xfrm>
            <a:off x="91439" y="992123"/>
            <a:ext cx="8934994"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IEC 61000 </a:t>
            </a:r>
            <a:r>
              <a:rPr lang="en-IN" sz="1600" dirty="0">
                <a:solidFill>
                  <a:schemeClr val="accent2">
                    <a:lumMod val="75000"/>
                  </a:schemeClr>
                </a:solidFill>
                <a:effectLst/>
                <a:latin typeface="Georgia" panose="02040502050405020303" pitchFamily="18" charset="0"/>
                <a:ea typeface="Calibri" panose="020F0502020204030204" pitchFamily="34" charset="0"/>
              </a:rPr>
              <a:t>series of standards deals with EMC requirements for different types of equipment. These standards are </a:t>
            </a:r>
            <a:r>
              <a:rPr lang="en-US" sz="1600" b="0" i="0" u="none" strike="noStrike" baseline="0" dirty="0">
                <a:solidFill>
                  <a:schemeClr val="accent2">
                    <a:lumMod val="75000"/>
                  </a:schemeClr>
                </a:solidFill>
                <a:latin typeface="Georgia" panose="02040502050405020303" pitchFamily="18" charset="0"/>
              </a:rPr>
              <a:t>published in separate parts, according to the following structure:</a:t>
            </a:r>
          </a:p>
        </p:txBody>
      </p:sp>
      <p:graphicFrame>
        <p:nvGraphicFramePr>
          <p:cNvPr id="5" name="Table 2">
            <a:extLst>
              <a:ext uri="{FF2B5EF4-FFF2-40B4-BE49-F238E27FC236}">
                <a16:creationId xmlns:a16="http://schemas.microsoft.com/office/drawing/2014/main" id="{6229CB7C-45CB-DFA9-8C37-29C68DE83B17}"/>
              </a:ext>
            </a:extLst>
          </p:cNvPr>
          <p:cNvGraphicFramePr/>
          <p:nvPr>
            <p:extLst>
              <p:ext uri="{D42A27DB-BD31-4B8C-83A1-F6EECF244321}">
                <p14:modId xmlns:p14="http://schemas.microsoft.com/office/powerpoint/2010/main" val="3139040603"/>
              </p:ext>
            </p:extLst>
          </p:nvPr>
        </p:nvGraphicFramePr>
        <p:xfrm>
          <a:off x="91437" y="1628854"/>
          <a:ext cx="8934996" cy="3305044"/>
        </p:xfrm>
        <a:graphic>
          <a:graphicData uri="http://schemas.openxmlformats.org/drawingml/2006/table">
            <a:tbl>
              <a:tblPr firstRow="1" firstCol="1" bandRow="1">
                <a:tableStyleId>{4C3C2611-4C71-4FC5-86AE-919BDF0F9419}</a:tableStyleId>
              </a:tblPr>
              <a:tblGrid>
                <a:gridCol w="618145">
                  <a:extLst>
                    <a:ext uri="{9D8B030D-6E8A-4147-A177-3AD203B41FA5}">
                      <a16:colId xmlns:a16="http://schemas.microsoft.com/office/drawing/2014/main" val="20000"/>
                    </a:ext>
                  </a:extLst>
                </a:gridCol>
                <a:gridCol w="2731603">
                  <a:extLst>
                    <a:ext uri="{9D8B030D-6E8A-4147-A177-3AD203B41FA5}">
                      <a16:colId xmlns:a16="http://schemas.microsoft.com/office/drawing/2014/main" val="20001"/>
                    </a:ext>
                  </a:extLst>
                </a:gridCol>
                <a:gridCol w="5585248">
                  <a:extLst>
                    <a:ext uri="{9D8B030D-6E8A-4147-A177-3AD203B41FA5}">
                      <a16:colId xmlns:a16="http://schemas.microsoft.com/office/drawing/2014/main" val="20002"/>
                    </a:ext>
                  </a:extLst>
                </a:gridCol>
              </a:tblGrid>
              <a:tr h="270337">
                <a:tc>
                  <a:txBody>
                    <a:bodyPr/>
                    <a:lstStyle/>
                    <a:p>
                      <a:pPr algn="ctr">
                        <a:lnSpc>
                          <a:spcPct val="115000"/>
                        </a:lnSpc>
                        <a:spcBef>
                          <a:spcPts val="1000"/>
                        </a:spcBef>
                        <a:defRPr sz="1000">
                          <a:latin typeface="Georgia"/>
                          <a:ea typeface="Georgia"/>
                          <a:cs typeface="Georgia"/>
                          <a:sym typeface="Georgia"/>
                        </a:defRPr>
                      </a:pPr>
                      <a:r>
                        <a:rPr lang="en-IN" sz="1100" dirty="0"/>
                        <a:t>Sl. No.</a:t>
                      </a:r>
                      <a:endParaRPr sz="1100" dirty="0"/>
                    </a:p>
                  </a:txBody>
                  <a:tcPr marL="0" marR="0" marT="0" marB="0" horzOverflow="overflow"/>
                </a:tc>
                <a:tc>
                  <a:txBody>
                    <a:bodyPr/>
                    <a:lstStyle/>
                    <a:p>
                      <a:pPr algn="ctr">
                        <a:lnSpc>
                          <a:spcPct val="115000"/>
                        </a:lnSpc>
                        <a:defRPr sz="1000">
                          <a:latin typeface="Georgia"/>
                          <a:ea typeface="Georgia"/>
                          <a:cs typeface="Georgia"/>
                          <a:sym typeface="Georgia"/>
                        </a:defRPr>
                      </a:pPr>
                      <a:r>
                        <a:rPr lang="en-IN" sz="1100" dirty="0"/>
                        <a:t>Part No.</a:t>
                      </a:r>
                      <a:endParaRPr sz="1100" dirty="0"/>
                    </a:p>
                  </a:txBody>
                  <a:tcPr marL="0" marR="0" marT="0" marB="0" horzOverflow="overflow"/>
                </a:tc>
                <a:tc>
                  <a:txBody>
                    <a:bodyPr/>
                    <a:lstStyle/>
                    <a:p>
                      <a:pPr algn="ctr">
                        <a:lnSpc>
                          <a:spcPct val="115000"/>
                        </a:lnSpc>
                        <a:spcBef>
                          <a:spcPts val="1000"/>
                        </a:spcBef>
                        <a:defRPr sz="1800" b="0">
                          <a:solidFill>
                            <a:srgbClr val="000000"/>
                          </a:solidFill>
                        </a:defRPr>
                      </a:pPr>
                      <a:r>
                        <a:rPr sz="1100" b="1" dirty="0">
                          <a:solidFill>
                            <a:srgbClr val="FFFFFF"/>
                          </a:solidFill>
                          <a:latin typeface="Georgia"/>
                          <a:ea typeface="Georgia"/>
                          <a:cs typeface="Georgia"/>
                          <a:sym typeface="Georgia"/>
                        </a:rPr>
                        <a:t>C</a:t>
                      </a:r>
                      <a:r>
                        <a:rPr lang="en-IN" sz="1100" b="1" dirty="0">
                          <a:solidFill>
                            <a:srgbClr val="FFFFFF"/>
                          </a:solidFill>
                          <a:latin typeface="Georgia"/>
                          <a:ea typeface="Georgia"/>
                          <a:cs typeface="Georgia"/>
                          <a:sym typeface="Georgia"/>
                        </a:rPr>
                        <a:t>ontents</a:t>
                      </a:r>
                      <a:endParaRPr sz="1100" b="1" dirty="0">
                        <a:solidFill>
                          <a:srgbClr val="FFFFFF"/>
                        </a:solidFill>
                        <a:latin typeface="Georgia"/>
                        <a:ea typeface="Georgia"/>
                        <a:cs typeface="Georgia"/>
                        <a:sym typeface="Georgia"/>
                      </a:endParaRPr>
                    </a:p>
                  </a:txBody>
                  <a:tcPr marL="0" marR="0" marT="0" marB="0" horzOverflow="overflow"/>
                </a:tc>
                <a:extLst>
                  <a:ext uri="{0D108BD9-81ED-4DB2-BD59-A6C34878D82A}">
                    <a16:rowId xmlns:a16="http://schemas.microsoft.com/office/drawing/2014/main" val="10000"/>
                  </a:ext>
                </a:extLst>
              </a:tr>
              <a:tr h="401969">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a:ea typeface="Georgia"/>
                          <a:cs typeface="Georgia"/>
                          <a:sym typeface="Georgia"/>
                        </a:rPr>
                        <a:t>1.</a:t>
                      </a:r>
                      <a:endParaRPr sz="1100" b="1" dirty="0">
                        <a:solidFill>
                          <a:srgbClr val="FFFFFF"/>
                        </a:solidFill>
                        <a:latin typeface="Georgia"/>
                        <a:ea typeface="Georgia"/>
                        <a:cs typeface="Georgia"/>
                        <a:sym typeface="Georgia"/>
                      </a:endParaRPr>
                    </a:p>
                  </a:txBody>
                  <a:tcPr marL="0" marR="0" marT="0" marB="0" horzOverflow="overflow"/>
                </a:tc>
                <a:tc>
                  <a:txBody>
                    <a:bodyPr/>
                    <a:lstStyle/>
                    <a:p>
                      <a:pPr algn="l">
                        <a:lnSpc>
                          <a:spcPct val="115000"/>
                        </a:lnSpc>
                        <a:spcBef>
                          <a:spcPts val="1000"/>
                        </a:spcBef>
                        <a:defRPr sz="900" b="1">
                          <a:solidFill>
                            <a:srgbClr val="1F5FA0"/>
                          </a:solidFill>
                          <a:latin typeface="Georgia"/>
                          <a:ea typeface="Georgia"/>
                          <a:cs typeface="Georgia"/>
                          <a:sym typeface="Georgia"/>
                        </a:defRPr>
                      </a:pPr>
                      <a:r>
                        <a:rPr lang="en-IN" sz="1100" dirty="0"/>
                        <a:t>Part 1: General</a:t>
                      </a:r>
                      <a:endParaRPr sz="1100" dirty="0"/>
                    </a:p>
                  </a:txBody>
                  <a:tcPr marL="0" marR="0" marT="0" marB="0" horzOverflow="overflow"/>
                </a:tc>
                <a:tc>
                  <a:txBody>
                    <a:bodyPr/>
                    <a:lstStyle/>
                    <a:p>
                      <a:pPr marL="0" indent="85725" algn="l"/>
                      <a:r>
                        <a:rPr lang="en-IN" sz="1100" b="0" i="0" u="none" strike="noStrike" baseline="0" dirty="0">
                          <a:solidFill>
                            <a:schemeClr val="accent2">
                              <a:lumMod val="75000"/>
                            </a:schemeClr>
                          </a:solidFill>
                          <a:latin typeface="Georgia" panose="02040502050405020303" pitchFamily="18" charset="0"/>
                        </a:rPr>
                        <a:t>  General considerations (introduction, fundamental principles)</a:t>
                      </a:r>
                    </a:p>
                    <a:p>
                      <a:pPr algn="l"/>
                      <a:r>
                        <a:rPr lang="en-IN" sz="1100" b="0" i="0" u="none" strike="noStrike" baseline="0" dirty="0">
                          <a:solidFill>
                            <a:schemeClr val="accent2">
                              <a:lumMod val="75000"/>
                            </a:schemeClr>
                          </a:solidFill>
                          <a:latin typeface="Georgia" panose="02040502050405020303" pitchFamily="18" charset="0"/>
                        </a:rPr>
                        <a:t>    Definitions, terminology</a:t>
                      </a:r>
                    </a:p>
                  </a:txBody>
                  <a:tcPr marL="0" marR="0" marT="0" marB="0" horzOverflow="overflow"/>
                </a:tc>
                <a:extLst>
                  <a:ext uri="{0D108BD9-81ED-4DB2-BD59-A6C34878D82A}">
                    <a16:rowId xmlns:a16="http://schemas.microsoft.com/office/drawing/2014/main" val="10001"/>
                  </a:ext>
                </a:extLst>
              </a:tr>
              <a:tr h="497977">
                <a:tc rowSpan="2">
                  <a:txBody>
                    <a:bodyPr/>
                    <a:lstStyle/>
                    <a:p>
                      <a:pPr algn="ctr">
                        <a:lnSpc>
                          <a:spcPct val="115000"/>
                        </a:lnSpc>
                        <a:spcBef>
                          <a:spcPts val="1000"/>
                        </a:spcBef>
                        <a:defRPr sz="1800" b="0">
                          <a:solidFill>
                            <a:srgbClr val="000000"/>
                          </a:solidFill>
                        </a:defRPr>
                      </a:pPr>
                      <a:r>
                        <a:rPr lang="en-IN" sz="1100" b="1" dirty="0">
                          <a:solidFill>
                            <a:srgbClr val="FFFFFF"/>
                          </a:solidFill>
                          <a:latin typeface="Georgia"/>
                          <a:ea typeface="Georgia"/>
                          <a:cs typeface="Georgia"/>
                          <a:sym typeface="Georgia"/>
                        </a:rPr>
                        <a:t>2.</a:t>
                      </a:r>
                      <a:endParaRPr sz="1100" b="1" dirty="0">
                        <a:solidFill>
                          <a:srgbClr val="FFFFFF"/>
                        </a:solidFill>
                        <a:latin typeface="Georgia"/>
                        <a:ea typeface="Georgia"/>
                        <a:cs typeface="Georgia"/>
                        <a:sym typeface="Georgia"/>
                      </a:endParaRPr>
                    </a:p>
                  </a:txBody>
                  <a:tcPr marL="0" marR="0" marT="0" marB="0" horzOverflow="overflow"/>
                </a:tc>
                <a:tc>
                  <a:txBody>
                    <a:bodyPr/>
                    <a:lstStyle/>
                    <a:p>
                      <a:pPr algn="l">
                        <a:lnSpc>
                          <a:spcPct val="115000"/>
                        </a:lnSpc>
                        <a:spcBef>
                          <a:spcPts val="1000"/>
                        </a:spcBef>
                        <a:defRPr sz="1800"/>
                      </a:pPr>
                      <a:r>
                        <a:rPr lang="en-IN" sz="1100" b="1" dirty="0">
                          <a:solidFill>
                            <a:srgbClr val="1F5FA0"/>
                          </a:solidFill>
                          <a:latin typeface="Georgia"/>
                          <a:ea typeface="Georgia"/>
                          <a:cs typeface="Georgia"/>
                          <a:sym typeface="Georgia"/>
                        </a:rPr>
                        <a:t>Part 2: Environment</a:t>
                      </a:r>
                      <a:endParaRPr sz="1100" b="1" dirty="0">
                        <a:solidFill>
                          <a:srgbClr val="1F5FA0"/>
                        </a:solidFill>
                        <a:latin typeface="Georgia"/>
                        <a:ea typeface="Georgia"/>
                        <a:cs typeface="Georgia"/>
                        <a:sym typeface="Georgia"/>
                      </a:endParaRPr>
                    </a:p>
                  </a:txBody>
                  <a:tcPr marL="0" marR="0" marT="0" marB="0" horzOverflow="overflow"/>
                </a:tc>
                <a:tc>
                  <a:txBody>
                    <a:bodyPr/>
                    <a:lstStyle/>
                    <a:p>
                      <a:pPr algn="l"/>
                      <a:r>
                        <a:rPr lang="en-IN" sz="1100" b="0" i="0" u="none" strike="noStrike" baseline="0" dirty="0">
                          <a:solidFill>
                            <a:schemeClr val="accent2">
                              <a:lumMod val="75000"/>
                            </a:schemeClr>
                          </a:solidFill>
                          <a:latin typeface="Georgia" panose="02040502050405020303" pitchFamily="18" charset="0"/>
                        </a:rPr>
                        <a:t>    Description levels</a:t>
                      </a:r>
                    </a:p>
                    <a:p>
                      <a:pPr algn="l"/>
                      <a:r>
                        <a:rPr lang="en-IN" sz="1100" b="0" i="0" u="none" strike="noStrike" baseline="0" dirty="0">
                          <a:solidFill>
                            <a:schemeClr val="accent2">
                              <a:lumMod val="75000"/>
                            </a:schemeClr>
                          </a:solidFill>
                          <a:latin typeface="Georgia" panose="02040502050405020303" pitchFamily="18" charset="0"/>
                        </a:rPr>
                        <a:t>    Classification of the environment</a:t>
                      </a:r>
                    </a:p>
                    <a:p>
                      <a:pPr algn="l"/>
                      <a:r>
                        <a:rPr lang="en-IN" sz="1100" b="0" i="0" u="none" strike="noStrike" baseline="0" dirty="0">
                          <a:solidFill>
                            <a:schemeClr val="accent2">
                              <a:lumMod val="75000"/>
                            </a:schemeClr>
                          </a:solidFill>
                          <a:latin typeface="Georgia" panose="02040502050405020303" pitchFamily="18" charset="0"/>
                        </a:rPr>
                        <a:t>    Compatibility levels</a:t>
                      </a:r>
                    </a:p>
                    <a:p>
                      <a:pPr algn="l"/>
                      <a:endParaRPr lang="en-IN" sz="1100" b="0" i="0" u="none" strike="noStrike" baseline="0" dirty="0">
                        <a:solidFill>
                          <a:schemeClr val="accent2">
                            <a:lumMod val="75000"/>
                          </a:schemeClr>
                        </a:solidFill>
                        <a:latin typeface="Georgia" panose="02040502050405020303" pitchFamily="18" charset="0"/>
                      </a:endParaRPr>
                    </a:p>
                  </a:txBody>
                  <a:tcPr marL="0" marR="0" marT="0" marB="0" horzOverflow="overflow"/>
                </a:tc>
                <a:extLst>
                  <a:ext uri="{0D108BD9-81ED-4DB2-BD59-A6C34878D82A}">
                    <a16:rowId xmlns:a16="http://schemas.microsoft.com/office/drawing/2014/main" val="10002"/>
                  </a:ext>
                </a:extLst>
              </a:tr>
              <a:tr h="290647">
                <a:tc vMerge="1">
                  <a:txBody>
                    <a:bodyPr/>
                    <a:lstStyle/>
                    <a:p>
                      <a:endParaRPr lang="en-US"/>
                    </a:p>
                  </a:txBody>
                  <a:tcPr/>
                </a:tc>
                <a:tc>
                  <a:txBody>
                    <a:bodyPr/>
                    <a:lstStyle/>
                    <a:p>
                      <a:pPr algn="l">
                        <a:lnSpc>
                          <a:spcPct val="115000"/>
                        </a:lnSpc>
                        <a:spcBef>
                          <a:spcPts val="1000"/>
                        </a:spcBef>
                        <a:defRPr sz="1800"/>
                      </a:pPr>
                      <a:r>
                        <a:rPr lang="en-IN" sz="1100" b="1" dirty="0">
                          <a:solidFill>
                            <a:srgbClr val="1F5FA0"/>
                          </a:solidFill>
                          <a:latin typeface="Georgia"/>
                          <a:ea typeface="Georgia"/>
                          <a:cs typeface="Georgia"/>
                          <a:sym typeface="Georgia"/>
                        </a:rPr>
                        <a:t>Part 3: Limits</a:t>
                      </a:r>
                      <a:endParaRPr sz="1100" b="1" dirty="0">
                        <a:solidFill>
                          <a:srgbClr val="1F5FA0"/>
                        </a:solidFill>
                        <a:latin typeface="Georgia"/>
                        <a:ea typeface="Georgia"/>
                        <a:cs typeface="Georgia"/>
                        <a:sym typeface="Georgia"/>
                      </a:endParaRPr>
                    </a:p>
                  </a:txBody>
                  <a:tcPr marL="0" marR="0" marT="0" marB="0" horzOverflow="overflow"/>
                </a:tc>
                <a:tc>
                  <a:txBody>
                    <a:bodyPr/>
                    <a:lstStyle/>
                    <a:p>
                      <a:pPr algn="l"/>
                      <a:r>
                        <a:rPr lang="en-IN" sz="1100" b="0" i="0" u="none" strike="noStrike" baseline="0" dirty="0">
                          <a:solidFill>
                            <a:schemeClr val="accent2">
                              <a:lumMod val="75000"/>
                            </a:schemeClr>
                          </a:solidFill>
                          <a:latin typeface="Georgia" panose="02040502050405020303" pitchFamily="18" charset="0"/>
                        </a:rPr>
                        <a:t>    Emission limits</a:t>
                      </a:r>
                    </a:p>
                    <a:p>
                      <a:pPr algn="l"/>
                      <a:r>
                        <a:rPr lang="en-US" sz="1100" b="0" i="0" u="none" strike="noStrike" baseline="0" dirty="0">
                          <a:solidFill>
                            <a:schemeClr val="accent2">
                              <a:lumMod val="75000"/>
                            </a:schemeClr>
                          </a:solidFill>
                          <a:latin typeface="Georgia" panose="02040502050405020303" pitchFamily="18" charset="0"/>
                        </a:rPr>
                        <a:t>    Immunity limits (in so far as they do not fall under the responsibility of the product    </a:t>
                      </a:r>
                    </a:p>
                    <a:p>
                      <a:pPr algn="l"/>
                      <a:r>
                        <a:rPr lang="en-US" sz="1100" b="0" i="0" u="none" strike="noStrike" baseline="0" dirty="0">
                          <a:solidFill>
                            <a:schemeClr val="accent2">
                              <a:lumMod val="75000"/>
                            </a:schemeClr>
                          </a:solidFill>
                          <a:latin typeface="Georgia" panose="02040502050405020303" pitchFamily="18" charset="0"/>
                        </a:rPr>
                        <a:t>    </a:t>
                      </a:r>
                      <a:r>
                        <a:rPr lang="en-IN" sz="1100" b="0" i="0" u="none" strike="noStrike" baseline="0" dirty="0">
                          <a:solidFill>
                            <a:schemeClr val="accent2">
                              <a:lumMod val="75000"/>
                            </a:schemeClr>
                          </a:solidFill>
                          <a:latin typeface="Georgia" panose="02040502050405020303" pitchFamily="18" charset="0"/>
                        </a:rPr>
                        <a:t>committees)</a:t>
                      </a:r>
                    </a:p>
                  </a:txBody>
                  <a:tcPr marL="0" marR="0" marT="0" marB="0" horzOverflow="overflow"/>
                </a:tc>
                <a:extLst>
                  <a:ext uri="{0D108BD9-81ED-4DB2-BD59-A6C34878D82A}">
                    <a16:rowId xmlns:a16="http://schemas.microsoft.com/office/drawing/2014/main" val="10003"/>
                  </a:ext>
                </a:extLst>
              </a:tr>
              <a:tr h="402508">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a:ea typeface="Georgia"/>
                          <a:cs typeface="Georgia"/>
                          <a:sym typeface="Georgia"/>
                        </a:rPr>
                        <a:t>3.</a:t>
                      </a:r>
                      <a:endParaRPr sz="1100" b="1" dirty="0">
                        <a:solidFill>
                          <a:srgbClr val="FFFFFF"/>
                        </a:solidFill>
                        <a:latin typeface="Georgia"/>
                        <a:ea typeface="Georgia"/>
                        <a:cs typeface="Georgia"/>
                        <a:sym typeface="Georgia"/>
                      </a:endParaRPr>
                    </a:p>
                  </a:txBody>
                  <a:tcPr marL="0" marR="0" marT="0" marB="0" horzOverflow="overflow"/>
                </a:tc>
                <a:tc>
                  <a:txBody>
                    <a:bodyPr/>
                    <a:lstStyle/>
                    <a:p>
                      <a:pPr algn="l">
                        <a:lnSpc>
                          <a:spcPct val="115000"/>
                        </a:lnSpc>
                        <a:spcBef>
                          <a:spcPts val="1000"/>
                        </a:spcBef>
                        <a:defRPr sz="1800"/>
                      </a:pPr>
                      <a:r>
                        <a:rPr lang="en-IN" sz="1100" b="1" i="1" dirty="0">
                          <a:solidFill>
                            <a:srgbClr val="1F5FA0"/>
                          </a:solidFill>
                          <a:latin typeface="Georgia"/>
                          <a:ea typeface="Georgia"/>
                          <a:cs typeface="Georgia"/>
                          <a:sym typeface="Georgia"/>
                        </a:rPr>
                        <a:t>Part 4: Testing and measurement</a:t>
                      </a:r>
                      <a:endParaRPr sz="1100" b="1" i="1" dirty="0">
                        <a:solidFill>
                          <a:srgbClr val="1F5FA0"/>
                        </a:solidFill>
                        <a:latin typeface="Georgia"/>
                        <a:ea typeface="Georgia"/>
                        <a:cs typeface="Georgia"/>
                        <a:sym typeface="Georgia"/>
                      </a:endParaRPr>
                    </a:p>
                  </a:txBody>
                  <a:tcPr marL="0" marR="0" marT="0" marB="0" horzOverflow="overflow"/>
                </a:tc>
                <a:tc>
                  <a:txBody>
                    <a:bodyPr/>
                    <a:lstStyle/>
                    <a:p>
                      <a:pPr algn="l"/>
                      <a:r>
                        <a:rPr lang="en-IN" sz="1100" b="1" i="1" u="none" strike="noStrike" baseline="0" dirty="0">
                          <a:solidFill>
                            <a:schemeClr val="accent2">
                              <a:lumMod val="75000"/>
                            </a:schemeClr>
                          </a:solidFill>
                          <a:latin typeface="Georgia" panose="02040502050405020303" pitchFamily="18" charset="0"/>
                        </a:rPr>
                        <a:t>    Measurement techniques</a:t>
                      </a:r>
                    </a:p>
                    <a:p>
                      <a:pPr marL="0" indent="0" algn="l"/>
                      <a:r>
                        <a:rPr lang="en-IN" sz="1100" b="1" i="1" u="none" strike="noStrike" baseline="0" dirty="0">
                          <a:solidFill>
                            <a:schemeClr val="accent2">
                              <a:lumMod val="75000"/>
                            </a:schemeClr>
                          </a:solidFill>
                          <a:latin typeface="Georgia" panose="02040502050405020303" pitchFamily="18" charset="0"/>
                        </a:rPr>
                        <a:t>    Testing techniques</a:t>
                      </a:r>
                    </a:p>
                  </a:txBody>
                  <a:tcPr marL="0" marR="0" marT="0" marB="0" horzOverflow="overflow"/>
                </a:tc>
                <a:extLst>
                  <a:ext uri="{0D108BD9-81ED-4DB2-BD59-A6C34878D82A}">
                    <a16:rowId xmlns:a16="http://schemas.microsoft.com/office/drawing/2014/main" val="10004"/>
                  </a:ext>
                </a:extLst>
              </a:tr>
              <a:tr h="133683">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a:ea typeface="Georgia"/>
                          <a:cs typeface="Georgia"/>
                          <a:sym typeface="Georgia"/>
                        </a:rPr>
                        <a:t>4.</a:t>
                      </a:r>
                      <a:endParaRPr sz="1100" b="1" dirty="0">
                        <a:solidFill>
                          <a:srgbClr val="FFFFFF"/>
                        </a:solidFill>
                        <a:latin typeface="Georgia"/>
                        <a:ea typeface="Georgia"/>
                        <a:cs typeface="Georgia"/>
                        <a:sym typeface="Georgia"/>
                      </a:endParaRPr>
                    </a:p>
                  </a:txBody>
                  <a:tcPr marL="0" marR="0" marT="0" marB="0" horzOverflow="overflow"/>
                </a:tc>
                <a:tc>
                  <a:txBody>
                    <a:bodyPr/>
                    <a:lstStyle/>
                    <a:p>
                      <a:pPr algn="just">
                        <a:lnSpc>
                          <a:spcPct val="115000"/>
                        </a:lnSpc>
                        <a:spcBef>
                          <a:spcPts val="1000"/>
                        </a:spcBef>
                        <a:defRPr sz="1800"/>
                      </a:pPr>
                      <a:r>
                        <a:rPr lang="en-IN" sz="1100" b="1" dirty="0">
                          <a:solidFill>
                            <a:srgbClr val="1F5FA0"/>
                          </a:solidFill>
                          <a:latin typeface="Georgia"/>
                          <a:ea typeface="Georgia"/>
                          <a:cs typeface="Georgia"/>
                          <a:sym typeface="Georgia"/>
                        </a:rPr>
                        <a:t>Part 5: Installation and mitigation</a:t>
                      </a:r>
                      <a:endParaRPr sz="1100" b="1" dirty="0">
                        <a:solidFill>
                          <a:srgbClr val="1F5FA0"/>
                        </a:solidFill>
                        <a:latin typeface="Georgia"/>
                        <a:ea typeface="Georgia"/>
                        <a:cs typeface="Georgia"/>
                        <a:sym typeface="Georgia"/>
                      </a:endParaRPr>
                    </a:p>
                  </a:txBody>
                  <a:tcPr marL="0" marR="0" marT="0" marB="0" horzOverflow="overflow"/>
                </a:tc>
                <a:tc>
                  <a:txBody>
                    <a:bodyPr/>
                    <a:lstStyle/>
                    <a:p>
                      <a:pPr algn="l"/>
                      <a:r>
                        <a:rPr lang="en-IN" sz="1100" b="0" i="0" u="none" strike="noStrike" baseline="0" dirty="0">
                          <a:solidFill>
                            <a:schemeClr val="accent2">
                              <a:lumMod val="75000"/>
                            </a:schemeClr>
                          </a:solidFill>
                          <a:latin typeface="Georgia" panose="02040502050405020303" pitchFamily="18" charset="0"/>
                        </a:rPr>
                        <a:t>    Installation guidelines</a:t>
                      </a:r>
                    </a:p>
                    <a:p>
                      <a:pPr algn="l"/>
                      <a:r>
                        <a:rPr lang="en-IN" sz="1100" b="0" i="0" u="none" strike="noStrike" baseline="0" dirty="0">
                          <a:solidFill>
                            <a:schemeClr val="accent2">
                              <a:lumMod val="75000"/>
                            </a:schemeClr>
                          </a:solidFill>
                          <a:latin typeface="Georgia" panose="02040502050405020303" pitchFamily="18" charset="0"/>
                        </a:rPr>
                        <a:t>    Mitigation methods and devices</a:t>
                      </a:r>
                    </a:p>
                    <a:p>
                      <a:pPr algn="l"/>
                      <a:endParaRPr lang="en-IN" sz="1100" b="0" i="0" u="none" strike="noStrike" baseline="0" dirty="0">
                        <a:solidFill>
                          <a:schemeClr val="accent2">
                            <a:lumMod val="75000"/>
                          </a:schemeClr>
                        </a:solidFill>
                        <a:latin typeface="Georgia" panose="02040502050405020303" pitchFamily="18" charset="0"/>
                      </a:endParaRPr>
                    </a:p>
                  </a:txBody>
                  <a:tcPr marL="0" marR="0" marT="0" marB="0" horzOverflow="overflow"/>
                </a:tc>
                <a:extLst>
                  <a:ext uri="{0D108BD9-81ED-4DB2-BD59-A6C34878D82A}">
                    <a16:rowId xmlns:a16="http://schemas.microsoft.com/office/drawing/2014/main" val="1182045329"/>
                  </a:ext>
                </a:extLst>
              </a:tr>
              <a:tr h="288787">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a:ea typeface="Georgia"/>
                          <a:cs typeface="Georgia"/>
                          <a:sym typeface="Georgia"/>
                        </a:rPr>
                        <a:t>5.</a:t>
                      </a:r>
                      <a:endParaRPr sz="1100" b="1" dirty="0">
                        <a:solidFill>
                          <a:srgbClr val="FFFFFF"/>
                        </a:solidFill>
                        <a:latin typeface="Georgia"/>
                        <a:ea typeface="Georgia"/>
                        <a:cs typeface="Georgia"/>
                        <a:sym typeface="Georgia"/>
                      </a:endParaRPr>
                    </a:p>
                  </a:txBody>
                  <a:tcPr marL="0" marR="0" marT="0" marB="0" horzOverflow="overflow"/>
                </a:tc>
                <a:tc>
                  <a:txBody>
                    <a:bodyPr/>
                    <a:lstStyle/>
                    <a:p>
                      <a:pPr algn="just">
                        <a:lnSpc>
                          <a:spcPct val="115000"/>
                        </a:lnSpc>
                        <a:spcBef>
                          <a:spcPts val="1000"/>
                        </a:spcBef>
                        <a:defRPr sz="1800"/>
                      </a:pPr>
                      <a:r>
                        <a:rPr lang="en-IN" sz="1100" b="1" dirty="0">
                          <a:solidFill>
                            <a:srgbClr val="1F5FA0"/>
                          </a:solidFill>
                          <a:latin typeface="Georgia"/>
                          <a:ea typeface="Georgia"/>
                          <a:cs typeface="Georgia"/>
                          <a:sym typeface="Georgia"/>
                        </a:rPr>
                        <a:t>Part 6: Generic standards</a:t>
                      </a:r>
                      <a:endParaRPr sz="1100" b="1" dirty="0">
                        <a:solidFill>
                          <a:srgbClr val="1F5FA0"/>
                        </a:solidFill>
                        <a:latin typeface="Georgia"/>
                        <a:ea typeface="Georgia"/>
                        <a:cs typeface="Georgia"/>
                        <a:sym typeface="Georgia"/>
                      </a:endParaRPr>
                    </a:p>
                  </a:txBody>
                  <a:tcPr marL="0" marR="0" marT="0" marB="0" horzOverflow="overflow"/>
                </a:tc>
                <a:tc>
                  <a:txBody>
                    <a:bodyPr/>
                    <a:lstStyle/>
                    <a:p>
                      <a:pPr algn="l">
                        <a:buFont typeface="Arial" panose="020B0604020202020204" pitchFamily="34" charset="0"/>
                        <a:buNone/>
                      </a:pPr>
                      <a:r>
                        <a:rPr lang="en-IN" sz="1100" b="1" dirty="0">
                          <a:solidFill>
                            <a:srgbClr val="1F5FA0"/>
                          </a:solidFill>
                          <a:latin typeface="Georgia"/>
                          <a:ea typeface="Georgia"/>
                          <a:cs typeface="Georgia"/>
                          <a:sym typeface="Georgia"/>
                        </a:rPr>
                        <a:t>   </a:t>
                      </a:r>
                      <a:r>
                        <a:rPr lang="en-US" sz="1100" b="0" i="0" dirty="0">
                          <a:solidFill>
                            <a:schemeClr val="accent2">
                              <a:lumMod val="75000"/>
                            </a:schemeClr>
                          </a:solidFill>
                          <a:effectLst/>
                          <a:latin typeface="Georgia" panose="02040502050405020303" pitchFamily="18" charset="0"/>
                        </a:rPr>
                        <a:t>Generic emission and immunity requirements in various environments</a:t>
                      </a:r>
                    </a:p>
                  </a:txBody>
                  <a:tcPr marL="0" marR="0" marT="0" marB="0" horzOverflow="overflow"/>
                </a:tc>
                <a:extLst>
                  <a:ext uri="{0D108BD9-81ED-4DB2-BD59-A6C34878D82A}">
                    <a16:rowId xmlns:a16="http://schemas.microsoft.com/office/drawing/2014/main" val="3457081863"/>
                  </a:ext>
                </a:extLst>
              </a:tr>
              <a:tr h="265043">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a:ea typeface="Georgia"/>
                          <a:cs typeface="Georgia"/>
                          <a:sym typeface="Georgia"/>
                        </a:rPr>
                        <a:t>6.</a:t>
                      </a:r>
                      <a:endParaRPr sz="1100" b="1" dirty="0">
                        <a:solidFill>
                          <a:srgbClr val="FFFFFF"/>
                        </a:solidFill>
                        <a:latin typeface="Georgia"/>
                        <a:ea typeface="Georgia"/>
                        <a:cs typeface="Georgia"/>
                        <a:sym typeface="Georgia"/>
                      </a:endParaRPr>
                    </a:p>
                  </a:txBody>
                  <a:tcPr marL="0" marR="0" marT="0" marB="0" horzOverflow="overflow"/>
                </a:tc>
                <a:tc>
                  <a:txBody>
                    <a:bodyPr/>
                    <a:lstStyle/>
                    <a:p>
                      <a:pPr algn="just">
                        <a:lnSpc>
                          <a:spcPct val="115000"/>
                        </a:lnSpc>
                        <a:spcBef>
                          <a:spcPts val="1000"/>
                        </a:spcBef>
                        <a:defRPr sz="1800"/>
                      </a:pPr>
                      <a:r>
                        <a:rPr lang="en-IN" sz="1100" b="1" dirty="0">
                          <a:solidFill>
                            <a:srgbClr val="1F5FA0"/>
                          </a:solidFill>
                          <a:latin typeface="Georgia"/>
                          <a:ea typeface="Georgia"/>
                          <a:cs typeface="Georgia"/>
                          <a:sym typeface="Georgia"/>
                        </a:rPr>
                        <a:t>Part 9: Miscellaneous</a:t>
                      </a:r>
                      <a:endParaRPr sz="1100" b="1" dirty="0">
                        <a:solidFill>
                          <a:srgbClr val="1F5FA0"/>
                        </a:solidFill>
                        <a:latin typeface="Georgia"/>
                        <a:ea typeface="Georgia"/>
                        <a:cs typeface="Georgia"/>
                        <a:sym typeface="Georgia"/>
                      </a:endParaRPr>
                    </a:p>
                  </a:txBody>
                  <a:tcPr marL="0" marR="0" marT="0" marB="0" horzOverflow="overflow"/>
                </a:tc>
                <a:tc>
                  <a:txBody>
                    <a:bodyPr/>
                    <a:lstStyle/>
                    <a:p>
                      <a:pPr algn="just">
                        <a:lnSpc>
                          <a:spcPct val="115000"/>
                        </a:lnSpc>
                        <a:spcBef>
                          <a:spcPts val="1000"/>
                        </a:spcBef>
                        <a:defRPr sz="1800"/>
                      </a:pPr>
                      <a:endParaRPr sz="1100" b="1" dirty="0">
                        <a:solidFill>
                          <a:srgbClr val="1F5FA0"/>
                        </a:solidFill>
                        <a:latin typeface="Georgia"/>
                        <a:ea typeface="Georgia"/>
                        <a:cs typeface="Georgia"/>
                        <a:sym typeface="Georgia"/>
                      </a:endParaRPr>
                    </a:p>
                  </a:txBody>
                  <a:tcPr marL="0" marR="0" marT="0" marB="0" horzOverflow="overflow"/>
                </a:tc>
                <a:extLst>
                  <a:ext uri="{0D108BD9-81ED-4DB2-BD59-A6C34878D82A}">
                    <a16:rowId xmlns:a16="http://schemas.microsoft.com/office/drawing/2014/main" val="2058064427"/>
                  </a:ext>
                </a:extLst>
              </a:tr>
            </a:tbl>
          </a:graphicData>
        </a:graphic>
      </p:graphicFrame>
    </p:spTree>
    <p:extLst>
      <p:ext uri="{BB962C8B-B14F-4D97-AF65-F5344CB8AC3E}">
        <p14:creationId xmlns:p14="http://schemas.microsoft.com/office/powerpoint/2010/main" val="4129161188"/>
      </p:ext>
    </p:extLst>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050"/>
            <a:ext cx="9144000" cy="550350"/>
          </a:xfrm>
        </p:spPr>
        <p:txBody>
          <a:bodyPr>
            <a:normAutofit fontScale="90000"/>
          </a:bodyPr>
          <a:lstStyle/>
          <a:p>
            <a:pPr algn="ctr"/>
            <a:r>
              <a:rPr lang="en-US" sz="3200" b="1" dirty="0">
                <a:latin typeface="Georgia" pitchFamily="18" charset="0"/>
              </a:rPr>
              <a:t>FURTHER READING</a:t>
            </a:r>
          </a:p>
        </p:txBody>
      </p:sp>
      <p:graphicFrame>
        <p:nvGraphicFramePr>
          <p:cNvPr id="5" name="Table 2">
            <a:extLst>
              <a:ext uri="{FF2B5EF4-FFF2-40B4-BE49-F238E27FC236}">
                <a16:creationId xmlns:a16="http://schemas.microsoft.com/office/drawing/2014/main" id="{1B92FE12-49F8-C798-9159-B48876367B3D}"/>
              </a:ext>
            </a:extLst>
          </p:cNvPr>
          <p:cNvGraphicFramePr/>
          <p:nvPr>
            <p:extLst>
              <p:ext uri="{D42A27DB-BD31-4B8C-83A1-F6EECF244321}">
                <p14:modId xmlns:p14="http://schemas.microsoft.com/office/powerpoint/2010/main" val="3326436725"/>
              </p:ext>
            </p:extLst>
          </p:nvPr>
        </p:nvGraphicFramePr>
        <p:xfrm>
          <a:off x="216000" y="1049459"/>
          <a:ext cx="8701863" cy="3522438"/>
        </p:xfrm>
        <a:graphic>
          <a:graphicData uri="http://schemas.openxmlformats.org/drawingml/2006/table">
            <a:tbl>
              <a:tblPr firstRow="1" firstCol="1" bandRow="1">
                <a:tableStyleId>{4C3C2611-4C71-4FC5-86AE-919BDF0F9419}</a:tableStyleId>
              </a:tblPr>
              <a:tblGrid>
                <a:gridCol w="602016">
                  <a:extLst>
                    <a:ext uri="{9D8B030D-6E8A-4147-A177-3AD203B41FA5}">
                      <a16:colId xmlns:a16="http://schemas.microsoft.com/office/drawing/2014/main" val="20000"/>
                    </a:ext>
                  </a:extLst>
                </a:gridCol>
                <a:gridCol w="2121687">
                  <a:extLst>
                    <a:ext uri="{9D8B030D-6E8A-4147-A177-3AD203B41FA5}">
                      <a16:colId xmlns:a16="http://schemas.microsoft.com/office/drawing/2014/main" val="20001"/>
                    </a:ext>
                  </a:extLst>
                </a:gridCol>
                <a:gridCol w="5978160">
                  <a:extLst>
                    <a:ext uri="{9D8B030D-6E8A-4147-A177-3AD203B41FA5}">
                      <a16:colId xmlns:a16="http://schemas.microsoft.com/office/drawing/2014/main" val="20002"/>
                    </a:ext>
                  </a:extLst>
                </a:gridCol>
              </a:tblGrid>
              <a:tr h="257643">
                <a:tc>
                  <a:txBody>
                    <a:bodyPr/>
                    <a:lstStyle/>
                    <a:p>
                      <a:pPr algn="ctr">
                        <a:lnSpc>
                          <a:spcPct val="115000"/>
                        </a:lnSpc>
                        <a:spcBef>
                          <a:spcPts val="1000"/>
                        </a:spcBef>
                        <a:defRPr sz="1000">
                          <a:latin typeface="Georgia"/>
                          <a:ea typeface="Georgia"/>
                          <a:cs typeface="Georgia"/>
                          <a:sym typeface="Georgia"/>
                        </a:defRPr>
                      </a:pPr>
                      <a:r>
                        <a:rPr lang="en-IN" sz="1100" dirty="0"/>
                        <a:t>Sl. No.</a:t>
                      </a:r>
                      <a:endParaRPr sz="1100" dirty="0"/>
                    </a:p>
                  </a:txBody>
                  <a:tcPr marL="0" marR="0" marT="0" marB="0" horzOverflow="overflow"/>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IS</a:t>
                      </a:r>
                      <a:endParaRPr lang="en-IN" sz="1100"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TITLE</a:t>
                      </a:r>
                      <a:endParaRPr lang="en-IN" sz="1100"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0000"/>
                  </a:ext>
                </a:extLst>
              </a:tr>
              <a:tr h="383094">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itchFamily="18" charset="0"/>
                          <a:ea typeface="Georgia"/>
                          <a:cs typeface="Georgia"/>
                          <a:sym typeface="Georgia"/>
                        </a:rPr>
                        <a:t>1.</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10052 (Part 1/Sec 1) : 2021</a:t>
                      </a:r>
                    </a:p>
                  </a:txBody>
                  <a:tcPr marL="7620" marR="7620" marT="7620" marB="0"/>
                </a:tc>
                <a:tc>
                  <a:txBody>
                    <a:bodyPr/>
                    <a:lstStyle/>
                    <a:p>
                      <a:pPr algn="l" fontAlgn="t"/>
                      <a:r>
                        <a:rPr lang="en-US" sz="1100" b="1" i="0" u="none" strike="noStrike" dirty="0">
                          <a:solidFill>
                            <a:schemeClr val="accent2">
                              <a:lumMod val="75000"/>
                            </a:schemeClr>
                          </a:solidFill>
                          <a:latin typeface="Georgia"/>
                        </a:rPr>
                        <a:t>Radio Disturbance and Immunity Measuring Apparatus and Methods Specification Part 1 Radio Disturbance and Immunity Measuring Apparatus Section 1 Measuring apparatus Third Revision</a:t>
                      </a:r>
                    </a:p>
                  </a:txBody>
                  <a:tcPr marL="7620" marR="7620" marT="7620" marB="0"/>
                </a:tc>
                <a:extLst>
                  <a:ext uri="{0D108BD9-81ED-4DB2-BD59-A6C34878D82A}">
                    <a16:rowId xmlns:a16="http://schemas.microsoft.com/office/drawing/2014/main" val="10001"/>
                  </a:ext>
                </a:extLst>
              </a:tr>
              <a:tr h="459221">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itchFamily="18" charset="0"/>
                          <a:ea typeface="Georgia"/>
                          <a:cs typeface="Georgia"/>
                          <a:sym typeface="Georgia"/>
                        </a:rPr>
                        <a:t>2.</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10052 (Part 1/Sec 4) : 2018</a:t>
                      </a:r>
                    </a:p>
                  </a:txBody>
                  <a:tcPr marL="7620" marR="7620" marT="7620" marB="0"/>
                </a:tc>
                <a:tc>
                  <a:txBody>
                    <a:bodyPr/>
                    <a:lstStyle/>
                    <a:p>
                      <a:pPr algn="l" fontAlgn="t"/>
                      <a:r>
                        <a:rPr lang="en-US" sz="1100" b="1" i="0" u="none" strike="noStrike" dirty="0">
                          <a:solidFill>
                            <a:schemeClr val="accent2">
                              <a:lumMod val="75000"/>
                            </a:schemeClr>
                          </a:solidFill>
                          <a:latin typeface="Georgia"/>
                        </a:rPr>
                        <a:t>Radio disturbance and immunity measuring apparatus and methods - Specification: Part 1 radio disturbance and immunity measuring apparatus: Sec 4 antennas and test sites for radiated disturbance measurements</a:t>
                      </a:r>
                    </a:p>
                  </a:txBody>
                  <a:tcPr marL="7620" marR="7620" marT="7620" marB="0"/>
                </a:tc>
                <a:extLst>
                  <a:ext uri="{0D108BD9-81ED-4DB2-BD59-A6C34878D82A}">
                    <a16:rowId xmlns:a16="http://schemas.microsoft.com/office/drawing/2014/main" val="10002"/>
                  </a:ext>
                </a:extLst>
              </a:tr>
              <a:tr h="360084">
                <a:tc>
                  <a:txBody>
                    <a:bodyPr/>
                    <a:lstStyle/>
                    <a:p>
                      <a:pPr algn="ctr"/>
                      <a:r>
                        <a:rPr lang="en-US" sz="1100" dirty="0">
                          <a:latin typeface="Georgia" pitchFamily="18" charset="0"/>
                        </a:rPr>
                        <a:t>3.</a:t>
                      </a: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12233 (Part 1) : 2018</a:t>
                      </a:r>
                    </a:p>
                  </a:txBody>
                  <a:tcPr marL="7620" marR="7620" marT="7620" marB="0"/>
                </a:tc>
                <a:tc>
                  <a:txBody>
                    <a:bodyPr/>
                    <a:lstStyle/>
                    <a:p>
                      <a:pPr algn="l" fontAlgn="t"/>
                      <a:r>
                        <a:rPr lang="en-US" sz="1100" b="1" i="0" u="none" strike="noStrike" dirty="0">
                          <a:solidFill>
                            <a:schemeClr val="accent2">
                              <a:lumMod val="75000"/>
                            </a:schemeClr>
                          </a:solidFill>
                          <a:latin typeface="Georgia"/>
                        </a:rPr>
                        <a:t>Radio interference characteristics of overhead power lines and high - Voltage equipment: Part 1 description of phenomena</a:t>
                      </a:r>
                    </a:p>
                  </a:txBody>
                  <a:tcPr marL="7620" marR="7620" marT="7620" marB="0"/>
                </a:tc>
                <a:extLst>
                  <a:ext uri="{0D108BD9-81ED-4DB2-BD59-A6C34878D82A}">
                    <a16:rowId xmlns:a16="http://schemas.microsoft.com/office/drawing/2014/main" val="10003"/>
                  </a:ext>
                </a:extLst>
              </a:tr>
              <a:tr h="627877">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itchFamily="18" charset="0"/>
                          <a:ea typeface="Georgia"/>
                          <a:cs typeface="Georgia"/>
                          <a:sym typeface="Georgia"/>
                        </a:rPr>
                        <a:t>4.</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12233 (Part 2) : 2021</a:t>
                      </a:r>
                    </a:p>
                  </a:txBody>
                  <a:tcPr marL="7620" marR="7620" marT="7620" marB="0"/>
                </a:tc>
                <a:tc>
                  <a:txBody>
                    <a:bodyPr/>
                    <a:lstStyle/>
                    <a:p>
                      <a:pPr algn="just" fontAlgn="t"/>
                      <a:r>
                        <a:rPr lang="en-US" sz="1100" b="1" i="0" u="none" strike="noStrike" dirty="0">
                          <a:solidFill>
                            <a:schemeClr val="accent2">
                              <a:lumMod val="75000"/>
                            </a:schemeClr>
                          </a:solidFill>
                          <a:latin typeface="Georgia"/>
                        </a:rPr>
                        <a:t>Radio Interference Characteristics Of Overhead Power Lines And High Voltage Equipment Part 2 Methods Of Measurement And Procedure For Determining Limits (First Revision)</a:t>
                      </a:r>
                    </a:p>
                  </a:txBody>
                  <a:tcPr marL="7620" marR="7620" marT="7620" marB="0"/>
                </a:tc>
                <a:extLst>
                  <a:ext uri="{0D108BD9-81ED-4DB2-BD59-A6C34878D82A}">
                    <a16:rowId xmlns:a16="http://schemas.microsoft.com/office/drawing/2014/main" val="3457081863"/>
                  </a:ext>
                </a:extLst>
              </a:tr>
              <a:tr h="627877">
                <a:tc>
                  <a:txBody>
                    <a:bodyPr/>
                    <a:lstStyle/>
                    <a:p>
                      <a:pPr algn="ctr">
                        <a:lnSpc>
                          <a:spcPct val="115000"/>
                        </a:lnSpc>
                        <a:spcBef>
                          <a:spcPts val="1000"/>
                        </a:spcBef>
                        <a:defRPr sz="1800" b="0">
                          <a:solidFill>
                            <a:srgbClr val="000000"/>
                          </a:solidFill>
                        </a:defRPr>
                      </a:pPr>
                      <a:r>
                        <a:rPr lang="en-US" sz="1100" b="1" dirty="0">
                          <a:solidFill>
                            <a:srgbClr val="FFFFFF"/>
                          </a:solidFill>
                          <a:latin typeface="Georgia" pitchFamily="18" charset="0"/>
                          <a:ea typeface="Georgia"/>
                          <a:cs typeface="Georgia"/>
                          <a:sym typeface="Georgia"/>
                        </a:rPr>
                        <a:t>5.</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12233 (Part 3) : 2019</a:t>
                      </a:r>
                    </a:p>
                  </a:txBody>
                  <a:tcPr marL="7620" marR="7620" marT="7620" marB="0"/>
                </a:tc>
                <a:tc>
                  <a:txBody>
                    <a:bodyPr/>
                    <a:lstStyle/>
                    <a:p>
                      <a:pPr algn="l" fontAlgn="t"/>
                      <a:r>
                        <a:rPr lang="en-US" sz="1100" b="1" i="0" u="none" strike="noStrike" dirty="0">
                          <a:solidFill>
                            <a:schemeClr val="accent2">
                              <a:lumMod val="75000"/>
                            </a:schemeClr>
                          </a:solidFill>
                          <a:latin typeface="Georgia"/>
                        </a:rPr>
                        <a:t>Radio Interference Characteristics of Overhead Power Lines and High-Voltage Equipment Part 3 Code of Practice for Minimizing the Generation of Radio Noise ( Second Revision)</a:t>
                      </a:r>
                    </a:p>
                  </a:txBody>
                  <a:tcPr marL="7620" marR="7620" marT="7620" marB="0"/>
                </a:tc>
                <a:extLst>
                  <a:ext uri="{0D108BD9-81ED-4DB2-BD59-A6C34878D82A}">
                    <a16:rowId xmlns:a16="http://schemas.microsoft.com/office/drawing/2014/main" val="10005"/>
                  </a:ext>
                </a:extLst>
              </a:tr>
              <a:tr h="627877">
                <a:tc>
                  <a:txBody>
                    <a:bodyPr/>
                    <a:lstStyle/>
                    <a:p>
                      <a:pPr algn="ctr">
                        <a:lnSpc>
                          <a:spcPct val="115000"/>
                        </a:lnSpc>
                        <a:spcBef>
                          <a:spcPts val="1000"/>
                        </a:spcBef>
                        <a:defRPr sz="1800" b="0">
                          <a:solidFill>
                            <a:srgbClr val="000000"/>
                          </a:solidFill>
                        </a:defRPr>
                      </a:pPr>
                      <a:r>
                        <a:rPr lang="en-US" sz="1100" b="1" dirty="0">
                          <a:solidFill>
                            <a:srgbClr val="FFFFFF"/>
                          </a:solidFill>
                          <a:latin typeface="Georgia" pitchFamily="18" charset="0"/>
                          <a:ea typeface="Georgia"/>
                          <a:cs typeface="Georgia"/>
                          <a:sym typeface="Georgia"/>
                        </a:rPr>
                        <a:t>6.</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13397 : 2018</a:t>
                      </a:r>
                    </a:p>
                  </a:txBody>
                  <a:tcPr marL="7620" marR="7620" marT="7620" marB="0"/>
                </a:tc>
                <a:tc>
                  <a:txBody>
                    <a:bodyPr/>
                    <a:lstStyle/>
                    <a:p>
                      <a:pPr algn="l" fontAlgn="t"/>
                      <a:r>
                        <a:rPr lang="en-US" sz="1100" b="1" i="0" u="none" strike="noStrike" dirty="0">
                          <a:solidFill>
                            <a:schemeClr val="accent2">
                              <a:lumMod val="75000"/>
                            </a:schemeClr>
                          </a:solidFill>
                          <a:latin typeface="Georgia"/>
                        </a:rPr>
                        <a:t>Consideration of reference impedances and public supply network impedances for use in determining the disturbance characteristics of electrical equipment having a rated current (less then) 75 A per phase (First Revision)</a:t>
                      </a:r>
                    </a:p>
                  </a:txBody>
                  <a:tcPr marL="7620" marR="7620" marT="7620" marB="0"/>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050"/>
            <a:ext cx="9144000" cy="550350"/>
          </a:xfrm>
        </p:spPr>
        <p:txBody>
          <a:bodyPr>
            <a:normAutofit fontScale="90000"/>
          </a:bodyPr>
          <a:lstStyle/>
          <a:p>
            <a:pPr algn="ctr"/>
            <a:r>
              <a:rPr lang="en-US" sz="3200" b="1" dirty="0">
                <a:latin typeface="Georgia" pitchFamily="18" charset="0"/>
              </a:rPr>
              <a:t>FURTHER READING (CONTD..)</a:t>
            </a:r>
          </a:p>
        </p:txBody>
      </p:sp>
      <p:graphicFrame>
        <p:nvGraphicFramePr>
          <p:cNvPr id="5" name="Table 2">
            <a:extLst>
              <a:ext uri="{FF2B5EF4-FFF2-40B4-BE49-F238E27FC236}">
                <a16:creationId xmlns:a16="http://schemas.microsoft.com/office/drawing/2014/main" id="{1B92FE12-49F8-C798-9159-B48876367B3D}"/>
              </a:ext>
            </a:extLst>
          </p:cNvPr>
          <p:cNvGraphicFramePr/>
          <p:nvPr>
            <p:extLst>
              <p:ext uri="{D42A27DB-BD31-4B8C-83A1-F6EECF244321}">
                <p14:modId xmlns:p14="http://schemas.microsoft.com/office/powerpoint/2010/main" val="3976607384"/>
              </p:ext>
            </p:extLst>
          </p:nvPr>
        </p:nvGraphicFramePr>
        <p:xfrm>
          <a:off x="216000" y="1049459"/>
          <a:ext cx="8701863" cy="3661769"/>
        </p:xfrm>
        <a:graphic>
          <a:graphicData uri="http://schemas.openxmlformats.org/drawingml/2006/table">
            <a:tbl>
              <a:tblPr firstRow="1" firstCol="1" bandRow="1">
                <a:tableStyleId>{4C3C2611-4C71-4FC5-86AE-919BDF0F9419}</a:tableStyleId>
              </a:tblPr>
              <a:tblGrid>
                <a:gridCol w="602016">
                  <a:extLst>
                    <a:ext uri="{9D8B030D-6E8A-4147-A177-3AD203B41FA5}">
                      <a16:colId xmlns:a16="http://schemas.microsoft.com/office/drawing/2014/main" val="20000"/>
                    </a:ext>
                  </a:extLst>
                </a:gridCol>
                <a:gridCol w="2121687">
                  <a:extLst>
                    <a:ext uri="{9D8B030D-6E8A-4147-A177-3AD203B41FA5}">
                      <a16:colId xmlns:a16="http://schemas.microsoft.com/office/drawing/2014/main" val="20001"/>
                    </a:ext>
                  </a:extLst>
                </a:gridCol>
                <a:gridCol w="5978160">
                  <a:extLst>
                    <a:ext uri="{9D8B030D-6E8A-4147-A177-3AD203B41FA5}">
                      <a16:colId xmlns:a16="http://schemas.microsoft.com/office/drawing/2014/main" val="20002"/>
                    </a:ext>
                  </a:extLst>
                </a:gridCol>
              </a:tblGrid>
              <a:tr h="257643">
                <a:tc>
                  <a:txBody>
                    <a:bodyPr/>
                    <a:lstStyle/>
                    <a:p>
                      <a:pPr algn="ctr">
                        <a:lnSpc>
                          <a:spcPct val="115000"/>
                        </a:lnSpc>
                        <a:spcBef>
                          <a:spcPts val="1000"/>
                        </a:spcBef>
                        <a:defRPr sz="1000">
                          <a:latin typeface="Georgia"/>
                          <a:ea typeface="Georgia"/>
                          <a:cs typeface="Georgia"/>
                          <a:sym typeface="Georgia"/>
                        </a:defRPr>
                      </a:pPr>
                      <a:r>
                        <a:rPr lang="en-IN" sz="1100" b="1" dirty="0"/>
                        <a:t>Sl. No.</a:t>
                      </a:r>
                      <a:endParaRPr sz="1100" b="1" dirty="0"/>
                    </a:p>
                  </a:txBody>
                  <a:tcPr marL="0" marR="0" marT="0" marB="0" horzOverflow="overflow"/>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IS</a:t>
                      </a:r>
                    </a:p>
                  </a:txBody>
                  <a:tcPr marL="9525" marR="9525" marT="9525" marB="9525"/>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TITLE</a:t>
                      </a:r>
                    </a:p>
                  </a:txBody>
                  <a:tcPr marL="9525" marR="9525" marT="9525" marB="9525"/>
                </a:tc>
                <a:extLst>
                  <a:ext uri="{0D108BD9-81ED-4DB2-BD59-A6C34878D82A}">
                    <a16:rowId xmlns:a16="http://schemas.microsoft.com/office/drawing/2014/main" val="10000"/>
                  </a:ext>
                </a:extLst>
              </a:tr>
              <a:tr h="383094">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itchFamily="18" charset="0"/>
                          <a:ea typeface="Georgia"/>
                          <a:cs typeface="Georgia"/>
                          <a:sym typeface="Georgia"/>
                        </a:rPr>
                        <a:t>7.</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14700 (Part 1/Sec 1) : 2000</a:t>
                      </a:r>
                    </a:p>
                  </a:txBody>
                  <a:tcPr marL="7620" marR="7620" marT="7620" marB="0"/>
                </a:tc>
                <a:tc>
                  <a:txBody>
                    <a:bodyPr/>
                    <a:lstStyle/>
                    <a:p>
                      <a:pPr algn="l" fontAlgn="t"/>
                      <a:r>
                        <a:rPr lang="en-US" sz="1100" b="1" i="0" u="none" strike="noStrike" dirty="0">
                          <a:solidFill>
                            <a:schemeClr val="accent2">
                              <a:lumMod val="75000"/>
                            </a:schemeClr>
                          </a:solidFill>
                          <a:latin typeface="Georgia"/>
                        </a:rPr>
                        <a:t>Electromagnetic compatibility (EMC): Part 1 general: Sec 1 application and interpretation of fundamental definitions and terms</a:t>
                      </a:r>
                    </a:p>
                  </a:txBody>
                  <a:tcPr marL="7620" marR="7620" marT="7620" marB="0"/>
                </a:tc>
                <a:extLst>
                  <a:ext uri="{0D108BD9-81ED-4DB2-BD59-A6C34878D82A}">
                    <a16:rowId xmlns:a16="http://schemas.microsoft.com/office/drawing/2014/main" val="10001"/>
                  </a:ext>
                </a:extLst>
              </a:tr>
              <a:tr h="459221">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itchFamily="18" charset="0"/>
                          <a:ea typeface="Georgia"/>
                          <a:cs typeface="Georgia"/>
                          <a:sym typeface="Georgia"/>
                        </a:rPr>
                        <a:t>8.</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14700 (Part 3/Sec 2) : 2020</a:t>
                      </a:r>
                    </a:p>
                  </a:txBody>
                  <a:tcPr marL="7620" marR="7620" marT="7620" marB="0"/>
                </a:tc>
                <a:tc>
                  <a:txBody>
                    <a:bodyPr/>
                    <a:lstStyle/>
                    <a:p>
                      <a:pPr algn="l" fontAlgn="t"/>
                      <a:r>
                        <a:rPr lang="en-US" sz="1100" b="1" i="0" u="none" strike="noStrike" dirty="0">
                          <a:solidFill>
                            <a:schemeClr val="accent2">
                              <a:lumMod val="75000"/>
                            </a:schemeClr>
                          </a:solidFill>
                          <a:latin typeface="Georgia"/>
                        </a:rPr>
                        <a:t>Electromagnetic Compatibility (EMC) Part 3 Limits Section 2 Limits for harmonic current emissions ( equipment input current ? 16 A per phase ) ( Third Revision )</a:t>
                      </a:r>
                    </a:p>
                  </a:txBody>
                  <a:tcPr marL="7620" marR="7620" marT="7620" marB="0"/>
                </a:tc>
                <a:extLst>
                  <a:ext uri="{0D108BD9-81ED-4DB2-BD59-A6C34878D82A}">
                    <a16:rowId xmlns:a16="http://schemas.microsoft.com/office/drawing/2014/main" val="10002"/>
                  </a:ext>
                </a:extLst>
              </a:tr>
              <a:tr h="360084">
                <a:tc>
                  <a:txBody>
                    <a:bodyPr/>
                    <a:lstStyle/>
                    <a:p>
                      <a:pPr algn="ctr"/>
                      <a:r>
                        <a:rPr lang="en-US" sz="1100" b="1" dirty="0">
                          <a:latin typeface="Georgia" pitchFamily="18" charset="0"/>
                        </a:rPr>
                        <a:t>9.</a:t>
                      </a: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14700 (Part 3/Sec 3) : 2018</a:t>
                      </a:r>
                    </a:p>
                  </a:txBody>
                  <a:tcPr marL="7620" marR="7620" marT="7620" marB="0"/>
                </a:tc>
                <a:tc>
                  <a:txBody>
                    <a:bodyPr/>
                    <a:lstStyle/>
                    <a:p>
                      <a:pPr algn="l" fontAlgn="t"/>
                      <a:r>
                        <a:rPr lang="en-US" sz="1100" b="1" i="0" u="none" strike="noStrike" dirty="0">
                          <a:solidFill>
                            <a:schemeClr val="accent2">
                              <a:lumMod val="75000"/>
                            </a:schemeClr>
                          </a:solidFill>
                          <a:latin typeface="Georgia"/>
                        </a:rPr>
                        <a:t>Electromagnetic compatibility (EMC): Part 3 limits section 3 limitation of voltage changes, voltage fluctuations and flicker in public low-voltage supply system, for equipment with rated current ? 16 a per phase and not subjected to conditional connection (Second Revision)</a:t>
                      </a:r>
                    </a:p>
                  </a:txBody>
                  <a:tcPr marL="7620" marR="7620" marT="7620" marB="0"/>
                </a:tc>
                <a:extLst>
                  <a:ext uri="{0D108BD9-81ED-4DB2-BD59-A6C34878D82A}">
                    <a16:rowId xmlns:a16="http://schemas.microsoft.com/office/drawing/2014/main" val="10003"/>
                  </a:ext>
                </a:extLst>
              </a:tr>
              <a:tr h="627877">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itchFamily="18" charset="0"/>
                          <a:ea typeface="Georgia"/>
                          <a:cs typeface="Georgia"/>
                          <a:sym typeface="Georgia"/>
                        </a:rPr>
                        <a:t>10.</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14700 (Part 4/Sec 1) : 2019</a:t>
                      </a:r>
                    </a:p>
                  </a:txBody>
                  <a:tcPr marL="7620" marR="7620" marT="7620" marB="0"/>
                </a:tc>
                <a:tc>
                  <a:txBody>
                    <a:bodyPr/>
                    <a:lstStyle/>
                    <a:p>
                      <a:pPr algn="l" fontAlgn="t"/>
                      <a:r>
                        <a:rPr lang="en-US" sz="1100" b="1" i="0" u="none" strike="noStrike" dirty="0">
                          <a:solidFill>
                            <a:schemeClr val="accent2">
                              <a:lumMod val="75000"/>
                            </a:schemeClr>
                          </a:solidFill>
                          <a:latin typeface="Georgia"/>
                        </a:rPr>
                        <a:t>Electromagnetic compatibility (EMC): Part 4 testing and measurement techniques: Sec 1 overview of the IEC 61000 - 4 series (Second Revision)</a:t>
                      </a:r>
                    </a:p>
                  </a:txBody>
                  <a:tcPr marL="7620" marR="7620" marT="7620" marB="0"/>
                </a:tc>
                <a:extLst>
                  <a:ext uri="{0D108BD9-81ED-4DB2-BD59-A6C34878D82A}">
                    <a16:rowId xmlns:a16="http://schemas.microsoft.com/office/drawing/2014/main" val="3457081863"/>
                  </a:ext>
                </a:extLst>
              </a:tr>
              <a:tr h="627877">
                <a:tc>
                  <a:txBody>
                    <a:bodyPr/>
                    <a:lstStyle/>
                    <a:p>
                      <a:pPr algn="ctr">
                        <a:lnSpc>
                          <a:spcPct val="115000"/>
                        </a:lnSpc>
                        <a:spcBef>
                          <a:spcPts val="1000"/>
                        </a:spcBef>
                        <a:defRPr sz="1800" b="0">
                          <a:solidFill>
                            <a:srgbClr val="000000"/>
                          </a:solidFill>
                        </a:defRPr>
                      </a:pPr>
                      <a:r>
                        <a:rPr lang="en-US" sz="1100" b="1" dirty="0">
                          <a:solidFill>
                            <a:srgbClr val="FFFFFF"/>
                          </a:solidFill>
                          <a:latin typeface="Georgia" pitchFamily="18" charset="0"/>
                          <a:ea typeface="Georgia"/>
                          <a:cs typeface="Georgia"/>
                          <a:sym typeface="Georgia"/>
                        </a:rPr>
                        <a:t>11.</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14700 (Part 4/Sec 2) : 2018</a:t>
                      </a:r>
                    </a:p>
                  </a:txBody>
                  <a:tcPr marL="7620" marR="7620" marT="7620" marB="0"/>
                </a:tc>
                <a:tc>
                  <a:txBody>
                    <a:bodyPr/>
                    <a:lstStyle/>
                    <a:p>
                      <a:pPr algn="l" fontAlgn="t"/>
                      <a:r>
                        <a:rPr lang="en-US" sz="1100" b="1" i="0" u="none" strike="noStrike" dirty="0">
                          <a:solidFill>
                            <a:schemeClr val="accent2">
                              <a:lumMod val="75000"/>
                            </a:schemeClr>
                          </a:solidFill>
                          <a:latin typeface="Georgia"/>
                        </a:rPr>
                        <a:t>Electromagnetic compatibility (EMC): Part 4 testing and measurement techniques: Sec 2 electrostatic discharge immunity test (Second Revision)</a:t>
                      </a:r>
                    </a:p>
                  </a:txBody>
                  <a:tcPr marL="7620" marR="7620" marT="7620" marB="0"/>
                </a:tc>
                <a:extLst>
                  <a:ext uri="{0D108BD9-81ED-4DB2-BD59-A6C34878D82A}">
                    <a16:rowId xmlns:a16="http://schemas.microsoft.com/office/drawing/2014/main" val="10005"/>
                  </a:ext>
                </a:extLst>
              </a:tr>
              <a:tr h="627877">
                <a:tc>
                  <a:txBody>
                    <a:bodyPr/>
                    <a:lstStyle/>
                    <a:p>
                      <a:pPr algn="ctr">
                        <a:lnSpc>
                          <a:spcPct val="115000"/>
                        </a:lnSpc>
                        <a:spcBef>
                          <a:spcPts val="1000"/>
                        </a:spcBef>
                        <a:defRPr sz="1800" b="0">
                          <a:solidFill>
                            <a:srgbClr val="000000"/>
                          </a:solidFill>
                        </a:defRPr>
                      </a:pPr>
                      <a:r>
                        <a:rPr lang="en-GB" sz="1100" b="1" dirty="0">
                          <a:solidFill>
                            <a:srgbClr val="FFFFFF"/>
                          </a:solidFill>
                          <a:latin typeface="Georgia" pitchFamily="18" charset="0"/>
                          <a:ea typeface="Georgia"/>
                          <a:cs typeface="Georgia"/>
                          <a:sym typeface="Georgia"/>
                        </a:rPr>
                        <a:t>12.</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14700 (Part 4/Sec 3) : 2023</a:t>
                      </a:r>
                    </a:p>
                  </a:txBody>
                  <a:tcPr marL="7620" marR="7620" marT="7620" marB="0"/>
                </a:tc>
                <a:tc>
                  <a:txBody>
                    <a:bodyPr/>
                    <a:lstStyle/>
                    <a:p>
                      <a:pPr algn="l" fontAlgn="t"/>
                      <a:r>
                        <a:rPr lang="en-US" sz="1100" b="1" i="0" u="none" strike="noStrike" dirty="0">
                          <a:solidFill>
                            <a:schemeClr val="accent2">
                              <a:lumMod val="75000"/>
                            </a:schemeClr>
                          </a:solidFill>
                          <a:latin typeface="Georgia"/>
                        </a:rPr>
                        <a:t>Electromagnetic compatibility EMC Part 4 Testing and Measurement Techniques Section 3 Radiated radio-frequency electromagnetic field immunity test Second Revision</a:t>
                      </a:r>
                    </a:p>
                  </a:txBody>
                  <a:tcPr marL="7620" marR="7620" marT="7620" marB="0"/>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050"/>
            <a:ext cx="9144000" cy="550350"/>
          </a:xfrm>
        </p:spPr>
        <p:txBody>
          <a:bodyPr>
            <a:normAutofit fontScale="90000"/>
          </a:bodyPr>
          <a:lstStyle/>
          <a:p>
            <a:pPr algn="ctr"/>
            <a:r>
              <a:rPr lang="en-US" sz="3200" b="1" dirty="0">
                <a:latin typeface="Georgia" pitchFamily="18" charset="0"/>
              </a:rPr>
              <a:t>FURTHER READING (CONTD..)</a:t>
            </a:r>
          </a:p>
        </p:txBody>
      </p:sp>
      <p:graphicFrame>
        <p:nvGraphicFramePr>
          <p:cNvPr id="5" name="Table 2">
            <a:extLst>
              <a:ext uri="{FF2B5EF4-FFF2-40B4-BE49-F238E27FC236}">
                <a16:creationId xmlns:a16="http://schemas.microsoft.com/office/drawing/2014/main" id="{1B92FE12-49F8-C798-9159-B48876367B3D}"/>
              </a:ext>
            </a:extLst>
          </p:cNvPr>
          <p:cNvGraphicFramePr/>
          <p:nvPr>
            <p:extLst>
              <p:ext uri="{D42A27DB-BD31-4B8C-83A1-F6EECF244321}">
                <p14:modId xmlns:p14="http://schemas.microsoft.com/office/powerpoint/2010/main" val="97259488"/>
              </p:ext>
            </p:extLst>
          </p:nvPr>
        </p:nvGraphicFramePr>
        <p:xfrm>
          <a:off x="216000" y="1049459"/>
          <a:ext cx="8701863" cy="3393976"/>
        </p:xfrm>
        <a:graphic>
          <a:graphicData uri="http://schemas.openxmlformats.org/drawingml/2006/table">
            <a:tbl>
              <a:tblPr firstRow="1" firstCol="1" bandRow="1">
                <a:tableStyleId>{4C3C2611-4C71-4FC5-86AE-919BDF0F9419}</a:tableStyleId>
              </a:tblPr>
              <a:tblGrid>
                <a:gridCol w="602016">
                  <a:extLst>
                    <a:ext uri="{9D8B030D-6E8A-4147-A177-3AD203B41FA5}">
                      <a16:colId xmlns:a16="http://schemas.microsoft.com/office/drawing/2014/main" val="20000"/>
                    </a:ext>
                  </a:extLst>
                </a:gridCol>
                <a:gridCol w="2121687">
                  <a:extLst>
                    <a:ext uri="{9D8B030D-6E8A-4147-A177-3AD203B41FA5}">
                      <a16:colId xmlns:a16="http://schemas.microsoft.com/office/drawing/2014/main" val="20001"/>
                    </a:ext>
                  </a:extLst>
                </a:gridCol>
                <a:gridCol w="5978160">
                  <a:extLst>
                    <a:ext uri="{9D8B030D-6E8A-4147-A177-3AD203B41FA5}">
                      <a16:colId xmlns:a16="http://schemas.microsoft.com/office/drawing/2014/main" val="20002"/>
                    </a:ext>
                  </a:extLst>
                </a:gridCol>
              </a:tblGrid>
              <a:tr h="257643">
                <a:tc>
                  <a:txBody>
                    <a:bodyPr/>
                    <a:lstStyle/>
                    <a:p>
                      <a:pPr algn="ctr">
                        <a:lnSpc>
                          <a:spcPct val="115000"/>
                        </a:lnSpc>
                        <a:spcBef>
                          <a:spcPts val="1000"/>
                        </a:spcBef>
                        <a:defRPr sz="1000">
                          <a:latin typeface="Georgia"/>
                          <a:ea typeface="Georgia"/>
                          <a:cs typeface="Georgia"/>
                          <a:sym typeface="Georgia"/>
                        </a:defRPr>
                      </a:pPr>
                      <a:r>
                        <a:rPr lang="en-IN" sz="1100" dirty="0">
                          <a:solidFill>
                            <a:schemeClr val="bg1"/>
                          </a:solidFill>
                        </a:rPr>
                        <a:t>Sl. No.</a:t>
                      </a:r>
                      <a:endParaRPr sz="1100" dirty="0">
                        <a:solidFill>
                          <a:schemeClr val="bg1"/>
                        </a:solidFill>
                      </a:endParaRPr>
                    </a:p>
                  </a:txBody>
                  <a:tcPr marL="0" marR="0" marT="0" marB="0" horzOverflow="overflow"/>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IS</a:t>
                      </a:r>
                      <a:endParaRPr lang="en-IN" sz="1100"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TITLE</a:t>
                      </a:r>
                      <a:endParaRPr lang="en-IN" sz="1100"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0000"/>
                  </a:ext>
                </a:extLst>
              </a:tr>
              <a:tr h="383094">
                <a:tc>
                  <a:txBody>
                    <a:bodyPr/>
                    <a:lstStyle/>
                    <a:p>
                      <a:pPr algn="ctr">
                        <a:lnSpc>
                          <a:spcPct val="115000"/>
                        </a:lnSpc>
                        <a:spcBef>
                          <a:spcPts val="1000"/>
                        </a:spcBef>
                        <a:defRPr sz="1800" b="0">
                          <a:solidFill>
                            <a:srgbClr val="000000"/>
                          </a:solidFill>
                        </a:defRPr>
                      </a:pPr>
                      <a:r>
                        <a:rPr lang="en-IN" sz="1100" b="1" dirty="0">
                          <a:solidFill>
                            <a:schemeClr val="bg1"/>
                          </a:solidFill>
                          <a:latin typeface="Georgia" pitchFamily="18" charset="0"/>
                          <a:ea typeface="Georgia"/>
                          <a:cs typeface="Georgia"/>
                          <a:sym typeface="Georgia"/>
                        </a:rPr>
                        <a:t>13.</a:t>
                      </a:r>
                      <a:endParaRPr sz="1100" b="1" dirty="0">
                        <a:solidFill>
                          <a:schemeClr val="bg1"/>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14700 (Part 4/Sec 4) : 2018</a:t>
                      </a:r>
                    </a:p>
                  </a:txBody>
                  <a:tcPr marL="7620" marR="7620" marT="7620" marB="0"/>
                </a:tc>
                <a:tc>
                  <a:txBody>
                    <a:bodyPr/>
                    <a:lstStyle/>
                    <a:p>
                      <a:pPr algn="l" fontAlgn="t"/>
                      <a:r>
                        <a:rPr lang="en-US" sz="1100" b="1" i="0" u="none" strike="noStrike" dirty="0">
                          <a:solidFill>
                            <a:schemeClr val="accent2">
                              <a:lumMod val="75000"/>
                            </a:schemeClr>
                          </a:solidFill>
                          <a:latin typeface="Georgia"/>
                        </a:rPr>
                        <a:t>Electromagnetic compatibility (EMC): Part 4 testing and measurement techniques: Sec 4 electrical fast transient / burst immunity test (Second Revision)</a:t>
                      </a:r>
                    </a:p>
                  </a:txBody>
                  <a:tcPr marL="7620" marR="7620" marT="7620" marB="0"/>
                </a:tc>
                <a:extLst>
                  <a:ext uri="{0D108BD9-81ED-4DB2-BD59-A6C34878D82A}">
                    <a16:rowId xmlns:a16="http://schemas.microsoft.com/office/drawing/2014/main" val="10001"/>
                  </a:ext>
                </a:extLst>
              </a:tr>
              <a:tr h="459221">
                <a:tc>
                  <a:txBody>
                    <a:bodyPr/>
                    <a:lstStyle/>
                    <a:p>
                      <a:pPr algn="ctr">
                        <a:lnSpc>
                          <a:spcPct val="115000"/>
                        </a:lnSpc>
                        <a:spcBef>
                          <a:spcPts val="1000"/>
                        </a:spcBef>
                        <a:defRPr sz="1800" b="0">
                          <a:solidFill>
                            <a:srgbClr val="000000"/>
                          </a:solidFill>
                        </a:defRPr>
                      </a:pPr>
                      <a:r>
                        <a:rPr lang="en-GB" sz="1100" b="1" dirty="0">
                          <a:solidFill>
                            <a:schemeClr val="bg1"/>
                          </a:solidFill>
                          <a:latin typeface="Georgia" pitchFamily="18" charset="0"/>
                          <a:ea typeface="Georgia"/>
                          <a:cs typeface="Georgia"/>
                          <a:sym typeface="Georgia"/>
                        </a:rPr>
                        <a:t>1</a:t>
                      </a:r>
                      <a:r>
                        <a:rPr lang="en-IN" sz="1100" b="1" dirty="0">
                          <a:solidFill>
                            <a:schemeClr val="bg1"/>
                          </a:solidFill>
                          <a:latin typeface="Georgia" pitchFamily="18" charset="0"/>
                          <a:ea typeface="Georgia"/>
                          <a:cs typeface="Georgia"/>
                          <a:sym typeface="Georgia"/>
                        </a:rPr>
                        <a:t>4</a:t>
                      </a:r>
                      <a:endParaRPr sz="1100" b="1" dirty="0">
                        <a:solidFill>
                          <a:schemeClr val="bg1"/>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14700 (Part 4/Sec 5) : 2019</a:t>
                      </a:r>
                    </a:p>
                  </a:txBody>
                  <a:tcPr marL="7620" marR="7620" marT="7620" marB="0"/>
                </a:tc>
                <a:tc>
                  <a:txBody>
                    <a:bodyPr/>
                    <a:lstStyle/>
                    <a:p>
                      <a:pPr algn="l" fontAlgn="t"/>
                      <a:r>
                        <a:rPr lang="en-US" sz="1100" b="1" i="0" u="none" strike="noStrike" dirty="0">
                          <a:solidFill>
                            <a:schemeClr val="accent2">
                              <a:lumMod val="75000"/>
                            </a:schemeClr>
                          </a:solidFill>
                          <a:latin typeface="Georgia"/>
                        </a:rPr>
                        <a:t>Electromagnetic compatibility (EMC): Part 4 testing and measurement techniques: Sec 5 surge immunity test (First Revision)</a:t>
                      </a:r>
                    </a:p>
                  </a:txBody>
                  <a:tcPr marL="7620" marR="7620" marT="7620" marB="0"/>
                </a:tc>
                <a:extLst>
                  <a:ext uri="{0D108BD9-81ED-4DB2-BD59-A6C34878D82A}">
                    <a16:rowId xmlns:a16="http://schemas.microsoft.com/office/drawing/2014/main" val="10002"/>
                  </a:ext>
                </a:extLst>
              </a:tr>
              <a:tr h="360084">
                <a:tc>
                  <a:txBody>
                    <a:bodyPr/>
                    <a:lstStyle/>
                    <a:p>
                      <a:pPr algn="ctr"/>
                      <a:r>
                        <a:rPr lang="en-US" sz="1100" dirty="0">
                          <a:solidFill>
                            <a:schemeClr val="bg1"/>
                          </a:solidFill>
                          <a:latin typeface="Georgia" pitchFamily="18" charset="0"/>
                        </a:rPr>
                        <a:t>15.</a:t>
                      </a: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14700 (Part 4/Sec 6) : 2016</a:t>
                      </a:r>
                    </a:p>
                  </a:txBody>
                  <a:tcPr marL="7620" marR="7620" marT="7620" marB="0"/>
                </a:tc>
                <a:tc>
                  <a:txBody>
                    <a:bodyPr/>
                    <a:lstStyle/>
                    <a:p>
                      <a:pPr algn="l" fontAlgn="t"/>
                      <a:r>
                        <a:rPr lang="en-US" sz="1100" b="1" i="0" u="none" strike="noStrike" dirty="0">
                          <a:solidFill>
                            <a:schemeClr val="accent2">
                              <a:lumMod val="75000"/>
                            </a:schemeClr>
                          </a:solidFill>
                          <a:latin typeface="Georgia"/>
                        </a:rPr>
                        <a:t>Electromagnetic compatibility (EMC): Part 4 testing and measurement techniques: Sec 6 immunity to conducted disturbances, induced by radio - Frequency fields</a:t>
                      </a:r>
                    </a:p>
                  </a:txBody>
                  <a:tcPr marL="7620" marR="7620" marT="7620" marB="0"/>
                </a:tc>
                <a:extLst>
                  <a:ext uri="{0D108BD9-81ED-4DB2-BD59-A6C34878D82A}">
                    <a16:rowId xmlns:a16="http://schemas.microsoft.com/office/drawing/2014/main" val="10003"/>
                  </a:ext>
                </a:extLst>
              </a:tr>
              <a:tr h="627877">
                <a:tc>
                  <a:txBody>
                    <a:bodyPr/>
                    <a:lstStyle/>
                    <a:p>
                      <a:pPr algn="ctr">
                        <a:lnSpc>
                          <a:spcPct val="115000"/>
                        </a:lnSpc>
                        <a:spcBef>
                          <a:spcPts val="1000"/>
                        </a:spcBef>
                        <a:defRPr sz="1800" b="0">
                          <a:solidFill>
                            <a:srgbClr val="000000"/>
                          </a:solidFill>
                        </a:defRPr>
                      </a:pPr>
                      <a:r>
                        <a:rPr lang="en-GB" sz="1100" b="1" dirty="0">
                          <a:solidFill>
                            <a:schemeClr val="bg1"/>
                          </a:solidFill>
                          <a:latin typeface="Georgia" pitchFamily="18" charset="0"/>
                          <a:ea typeface="Georgia"/>
                          <a:cs typeface="Georgia"/>
                          <a:sym typeface="Georgia"/>
                        </a:rPr>
                        <a:t>1</a:t>
                      </a:r>
                      <a:r>
                        <a:rPr lang="en-IN" sz="1100" b="1" dirty="0">
                          <a:solidFill>
                            <a:schemeClr val="bg1"/>
                          </a:solidFill>
                          <a:latin typeface="Georgia" pitchFamily="18" charset="0"/>
                          <a:ea typeface="Georgia"/>
                          <a:cs typeface="Georgia"/>
                          <a:sym typeface="Georgia"/>
                        </a:rPr>
                        <a:t>6.</a:t>
                      </a:r>
                      <a:endParaRPr sz="1100" b="1" dirty="0">
                        <a:solidFill>
                          <a:schemeClr val="bg1"/>
                        </a:solidFill>
                        <a:latin typeface="Georgia" pitchFamily="18" charset="0"/>
                        <a:ea typeface="Georgia"/>
                        <a:cs typeface="Georgia"/>
                        <a:sym typeface="Georgia"/>
                      </a:endParaRPr>
                    </a:p>
                  </a:txBody>
                  <a:tcPr marL="0" marR="0" marT="0" marB="0" horzOverflow="overflow"/>
                </a:tc>
                <a:tc>
                  <a:txBody>
                    <a:bodyPr/>
                    <a:lstStyle/>
                    <a:p>
                      <a:pPr algn="l" fontAlgn="t"/>
                      <a:r>
                        <a:rPr lang="en-US" sz="1100" b="1" i="0" u="none" strike="noStrike" dirty="0">
                          <a:solidFill>
                            <a:schemeClr val="accent2">
                              <a:lumMod val="75000"/>
                            </a:schemeClr>
                          </a:solidFill>
                          <a:latin typeface="Georgia"/>
                        </a:rPr>
                        <a:t>IS 14700 (Part 4/Sec 7) : 2017</a:t>
                      </a:r>
                    </a:p>
                  </a:txBody>
                  <a:tcPr marL="7620" marR="7620" marT="7620" marB="0"/>
                </a:tc>
                <a:tc>
                  <a:txBody>
                    <a:bodyPr/>
                    <a:lstStyle/>
                    <a:p>
                      <a:pPr algn="l" fontAlgn="t"/>
                      <a:r>
                        <a:rPr lang="en-US" sz="1100" b="1" i="0" u="none" strike="noStrike" dirty="0">
                          <a:solidFill>
                            <a:schemeClr val="accent2">
                              <a:lumMod val="75000"/>
                            </a:schemeClr>
                          </a:solidFill>
                          <a:latin typeface="Georgia"/>
                        </a:rPr>
                        <a:t>Electromagnetic compatibility (EMC): Part 4 testing and measurement techniques: Sec 7 general guide on harmonic and </a:t>
                      </a:r>
                      <a:r>
                        <a:rPr lang="en-US" sz="1100" b="1" i="0" u="none" strike="noStrike" dirty="0" err="1">
                          <a:solidFill>
                            <a:schemeClr val="accent2">
                              <a:lumMod val="75000"/>
                            </a:schemeClr>
                          </a:solidFill>
                          <a:latin typeface="Georgia"/>
                        </a:rPr>
                        <a:t>interharmonics</a:t>
                      </a:r>
                      <a:r>
                        <a:rPr lang="en-US" sz="1100" b="1" i="0" u="none" strike="noStrike" dirty="0">
                          <a:solidFill>
                            <a:schemeClr val="accent2">
                              <a:lumMod val="75000"/>
                            </a:schemeClr>
                          </a:solidFill>
                          <a:latin typeface="Georgia"/>
                        </a:rPr>
                        <a:t> measurements and instrumentation, for power supply systems and equipment </a:t>
                      </a:r>
                      <a:r>
                        <a:rPr lang="en-US" sz="1100" b="1" i="0" u="none" strike="noStrike" dirty="0" err="1">
                          <a:solidFill>
                            <a:schemeClr val="accent2">
                              <a:lumMod val="75000"/>
                            </a:schemeClr>
                          </a:solidFill>
                          <a:latin typeface="Georgia"/>
                        </a:rPr>
                        <a:t>eonnected</a:t>
                      </a:r>
                      <a:r>
                        <a:rPr lang="en-US" sz="1100" b="1" i="0" u="none" strike="noStrike" dirty="0">
                          <a:solidFill>
                            <a:schemeClr val="accent2">
                              <a:lumMod val="75000"/>
                            </a:schemeClr>
                          </a:solidFill>
                          <a:latin typeface="Georgia"/>
                        </a:rPr>
                        <a:t> thereto (First Revision)</a:t>
                      </a:r>
                    </a:p>
                  </a:txBody>
                  <a:tcPr marL="7620" marR="7620" marT="7620" marB="0"/>
                </a:tc>
                <a:extLst>
                  <a:ext uri="{0D108BD9-81ED-4DB2-BD59-A6C34878D82A}">
                    <a16:rowId xmlns:a16="http://schemas.microsoft.com/office/drawing/2014/main" val="3457081863"/>
                  </a:ext>
                </a:extLst>
              </a:tr>
              <a:tr h="627877">
                <a:tc>
                  <a:txBody>
                    <a:bodyPr/>
                    <a:lstStyle/>
                    <a:p>
                      <a:pPr algn="ctr">
                        <a:lnSpc>
                          <a:spcPct val="115000"/>
                        </a:lnSpc>
                        <a:spcBef>
                          <a:spcPts val="1000"/>
                        </a:spcBef>
                        <a:defRPr sz="1800" b="0">
                          <a:solidFill>
                            <a:srgbClr val="000000"/>
                          </a:solidFill>
                        </a:defRPr>
                      </a:pPr>
                      <a:r>
                        <a:rPr lang="en-US" sz="1100" b="1" dirty="0">
                          <a:solidFill>
                            <a:schemeClr val="bg1"/>
                          </a:solidFill>
                          <a:latin typeface="Georgia" pitchFamily="18" charset="0"/>
                          <a:ea typeface="Georgia"/>
                          <a:cs typeface="Georgia"/>
                          <a:sym typeface="Georgia"/>
                        </a:rPr>
                        <a:t>17.</a:t>
                      </a:r>
                      <a:endParaRPr sz="1100" b="1" dirty="0">
                        <a:solidFill>
                          <a:schemeClr val="bg1"/>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8) : 2018</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8 power frequency magnetic field immunity test (Second Revision)</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5"/>
                  </a:ext>
                </a:extLst>
              </a:tr>
              <a:tr h="627877">
                <a:tc>
                  <a:txBody>
                    <a:bodyPr/>
                    <a:lstStyle/>
                    <a:p>
                      <a:pPr algn="ctr">
                        <a:lnSpc>
                          <a:spcPct val="115000"/>
                        </a:lnSpc>
                        <a:spcBef>
                          <a:spcPts val="1000"/>
                        </a:spcBef>
                        <a:defRPr sz="1800" b="0">
                          <a:solidFill>
                            <a:srgbClr val="000000"/>
                          </a:solidFill>
                        </a:defRPr>
                      </a:pPr>
                      <a:r>
                        <a:rPr lang="en-GB" sz="1100" b="1" dirty="0">
                          <a:solidFill>
                            <a:schemeClr val="bg1"/>
                          </a:solidFill>
                          <a:latin typeface="Georgia" pitchFamily="18" charset="0"/>
                          <a:ea typeface="Georgia"/>
                          <a:cs typeface="Georgia"/>
                          <a:sym typeface="Georgia"/>
                        </a:rPr>
                        <a:t>18.</a:t>
                      </a:r>
                      <a:endParaRPr sz="1100" b="1" dirty="0">
                        <a:solidFill>
                          <a:schemeClr val="bg1"/>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9) : 2019</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9 impulse magnetic field immunity test (Second Revision)</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050"/>
            <a:ext cx="9144000" cy="550350"/>
          </a:xfrm>
        </p:spPr>
        <p:txBody>
          <a:bodyPr>
            <a:normAutofit fontScale="90000"/>
          </a:bodyPr>
          <a:lstStyle/>
          <a:p>
            <a:pPr algn="ctr"/>
            <a:r>
              <a:rPr lang="en-US" sz="3200" b="1" dirty="0">
                <a:latin typeface="Georgia" pitchFamily="18" charset="0"/>
              </a:rPr>
              <a:t>FURTHER READING (CONTD..)</a:t>
            </a:r>
          </a:p>
        </p:txBody>
      </p:sp>
      <p:graphicFrame>
        <p:nvGraphicFramePr>
          <p:cNvPr id="5" name="Table 2">
            <a:extLst>
              <a:ext uri="{FF2B5EF4-FFF2-40B4-BE49-F238E27FC236}">
                <a16:creationId xmlns:a16="http://schemas.microsoft.com/office/drawing/2014/main" id="{1B92FE12-49F8-C798-9159-B48876367B3D}"/>
              </a:ext>
            </a:extLst>
          </p:cNvPr>
          <p:cNvGraphicFramePr/>
          <p:nvPr>
            <p:extLst>
              <p:ext uri="{D42A27DB-BD31-4B8C-83A1-F6EECF244321}">
                <p14:modId xmlns:p14="http://schemas.microsoft.com/office/powerpoint/2010/main" val="1682002859"/>
              </p:ext>
            </p:extLst>
          </p:nvPr>
        </p:nvGraphicFramePr>
        <p:xfrm>
          <a:off x="216000" y="1049459"/>
          <a:ext cx="8701863" cy="3621575"/>
        </p:xfrm>
        <a:graphic>
          <a:graphicData uri="http://schemas.openxmlformats.org/drawingml/2006/table">
            <a:tbl>
              <a:tblPr firstRow="1" firstCol="1" bandRow="1">
                <a:tableStyleId>{4C3C2611-4C71-4FC5-86AE-919BDF0F9419}</a:tableStyleId>
              </a:tblPr>
              <a:tblGrid>
                <a:gridCol w="602016">
                  <a:extLst>
                    <a:ext uri="{9D8B030D-6E8A-4147-A177-3AD203B41FA5}">
                      <a16:colId xmlns:a16="http://schemas.microsoft.com/office/drawing/2014/main" val="20000"/>
                    </a:ext>
                  </a:extLst>
                </a:gridCol>
                <a:gridCol w="2121687">
                  <a:extLst>
                    <a:ext uri="{9D8B030D-6E8A-4147-A177-3AD203B41FA5}">
                      <a16:colId xmlns:a16="http://schemas.microsoft.com/office/drawing/2014/main" val="20001"/>
                    </a:ext>
                  </a:extLst>
                </a:gridCol>
                <a:gridCol w="5978160">
                  <a:extLst>
                    <a:ext uri="{9D8B030D-6E8A-4147-A177-3AD203B41FA5}">
                      <a16:colId xmlns:a16="http://schemas.microsoft.com/office/drawing/2014/main" val="20002"/>
                    </a:ext>
                  </a:extLst>
                </a:gridCol>
              </a:tblGrid>
              <a:tr h="257643">
                <a:tc>
                  <a:txBody>
                    <a:bodyPr/>
                    <a:lstStyle/>
                    <a:p>
                      <a:pPr algn="ctr">
                        <a:lnSpc>
                          <a:spcPct val="115000"/>
                        </a:lnSpc>
                        <a:spcBef>
                          <a:spcPts val="1000"/>
                        </a:spcBef>
                        <a:defRPr sz="1000">
                          <a:latin typeface="Georgia"/>
                          <a:ea typeface="Georgia"/>
                          <a:cs typeface="Georgia"/>
                          <a:sym typeface="Georgia"/>
                        </a:defRPr>
                      </a:pPr>
                      <a:r>
                        <a:rPr lang="en-IN" sz="1100" b="1" dirty="0"/>
                        <a:t>Sl. No.</a:t>
                      </a:r>
                      <a:endParaRPr sz="1100" b="1" dirty="0"/>
                    </a:p>
                  </a:txBody>
                  <a:tcPr marL="0" marR="0" marT="0" marB="0" horzOverflow="overflow"/>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IS</a:t>
                      </a:r>
                    </a:p>
                  </a:txBody>
                  <a:tcPr marL="9525" marR="9525" marT="9525" marB="9525"/>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TITLE</a:t>
                      </a:r>
                    </a:p>
                  </a:txBody>
                  <a:tcPr marL="9525" marR="9525" marT="9525" marB="9525"/>
                </a:tc>
                <a:extLst>
                  <a:ext uri="{0D108BD9-81ED-4DB2-BD59-A6C34878D82A}">
                    <a16:rowId xmlns:a16="http://schemas.microsoft.com/office/drawing/2014/main" val="10000"/>
                  </a:ext>
                </a:extLst>
              </a:tr>
              <a:tr h="383094">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itchFamily="18" charset="0"/>
                          <a:ea typeface="Georgia"/>
                          <a:cs typeface="Georgia"/>
                          <a:sym typeface="Georgia"/>
                        </a:rPr>
                        <a:t>19.</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11) : 2021</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11 voltage dips short interruptions and voltage variations immunity tests for equipment with input current up to 16 A per phase</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1"/>
                  </a:ext>
                </a:extLst>
              </a:tr>
              <a:tr h="459221">
                <a:tc>
                  <a:txBody>
                    <a:bodyPr/>
                    <a:lstStyle/>
                    <a:p>
                      <a:pPr algn="ctr">
                        <a:lnSpc>
                          <a:spcPct val="115000"/>
                        </a:lnSpc>
                        <a:spcBef>
                          <a:spcPts val="1000"/>
                        </a:spcBef>
                        <a:defRPr sz="1800" b="0">
                          <a:solidFill>
                            <a:srgbClr val="000000"/>
                          </a:solidFill>
                        </a:defRPr>
                      </a:pPr>
                      <a:r>
                        <a:rPr lang="en-GB" sz="1100" b="1" dirty="0">
                          <a:solidFill>
                            <a:srgbClr val="FFFFFF"/>
                          </a:solidFill>
                          <a:latin typeface="Georgia" pitchFamily="18" charset="0"/>
                          <a:ea typeface="Georgia"/>
                          <a:cs typeface="Georgia"/>
                          <a:sym typeface="Georgia"/>
                        </a:rPr>
                        <a:t>2</a:t>
                      </a:r>
                      <a:r>
                        <a:rPr lang="en-IN" sz="1100" b="1" dirty="0">
                          <a:solidFill>
                            <a:srgbClr val="FFFFFF"/>
                          </a:solidFill>
                          <a:latin typeface="Georgia" pitchFamily="18" charset="0"/>
                          <a:ea typeface="Georgia"/>
                          <a:cs typeface="Georgia"/>
                          <a:sym typeface="Georgia"/>
                        </a:rPr>
                        <a:t>0.</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12) : 2019</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12 ring wave immunity test (Second Revision)</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2"/>
                  </a:ext>
                </a:extLst>
              </a:tr>
              <a:tr h="360084">
                <a:tc>
                  <a:txBody>
                    <a:bodyPr/>
                    <a:lstStyle/>
                    <a:p>
                      <a:pPr algn="ctr"/>
                      <a:r>
                        <a:rPr lang="en-US" sz="1100" b="1" dirty="0">
                          <a:latin typeface="Georgia" pitchFamily="18" charset="0"/>
                        </a:rPr>
                        <a:t>21.</a:t>
                      </a: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13) : 2016</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13 harmonics and </a:t>
                      </a:r>
                      <a:r>
                        <a:rPr lang="en-GB" sz="1100" b="1" i="0" u="none" strike="noStrike" dirty="0" err="1">
                          <a:solidFill>
                            <a:schemeClr val="accent2">
                              <a:lumMod val="75000"/>
                            </a:schemeClr>
                          </a:solidFill>
                          <a:latin typeface="Georgia"/>
                        </a:rPr>
                        <a:t>interharmonics</a:t>
                      </a:r>
                      <a:r>
                        <a:rPr lang="en-GB" sz="1100" b="1" i="0" u="none" strike="noStrike" dirty="0">
                          <a:solidFill>
                            <a:schemeClr val="accent2">
                              <a:lumMod val="75000"/>
                            </a:schemeClr>
                          </a:solidFill>
                          <a:latin typeface="Georgia"/>
                        </a:rPr>
                        <a:t> including mains </a:t>
                      </a:r>
                      <a:r>
                        <a:rPr lang="en-GB" sz="1100" b="1" i="0" u="none" strike="noStrike" dirty="0" err="1">
                          <a:solidFill>
                            <a:schemeClr val="accent2">
                              <a:lumMod val="75000"/>
                            </a:schemeClr>
                          </a:solidFill>
                          <a:latin typeface="Georgia"/>
                        </a:rPr>
                        <a:t>signaling</a:t>
                      </a:r>
                      <a:r>
                        <a:rPr lang="en-GB" sz="1100" b="1" i="0" u="none" strike="noStrike" dirty="0">
                          <a:solidFill>
                            <a:schemeClr val="accent2">
                              <a:lumMod val="75000"/>
                            </a:schemeClr>
                          </a:solidFill>
                          <a:latin typeface="Georgia"/>
                        </a:rPr>
                        <a:t> at </a:t>
                      </a:r>
                      <a:r>
                        <a:rPr lang="en-GB" sz="1100" b="1" i="0" u="none" strike="noStrike" dirty="0" err="1">
                          <a:solidFill>
                            <a:schemeClr val="accent2">
                              <a:lumMod val="75000"/>
                            </a:schemeClr>
                          </a:solidFill>
                          <a:latin typeface="Georgia"/>
                        </a:rPr>
                        <a:t>a.c.</a:t>
                      </a:r>
                      <a:r>
                        <a:rPr lang="en-GB" sz="1100" b="1" i="0" u="none" strike="noStrike" dirty="0">
                          <a:solidFill>
                            <a:schemeClr val="accent2">
                              <a:lumMod val="75000"/>
                            </a:schemeClr>
                          </a:solidFill>
                          <a:latin typeface="Georgia"/>
                        </a:rPr>
                        <a:t> power port, low frequency immunity test</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3"/>
                  </a:ext>
                </a:extLst>
              </a:tr>
              <a:tr h="627877">
                <a:tc>
                  <a:txBody>
                    <a:bodyPr/>
                    <a:lstStyle/>
                    <a:p>
                      <a:pPr algn="ctr">
                        <a:lnSpc>
                          <a:spcPct val="115000"/>
                        </a:lnSpc>
                        <a:spcBef>
                          <a:spcPts val="1000"/>
                        </a:spcBef>
                        <a:defRPr sz="1800" b="0">
                          <a:solidFill>
                            <a:srgbClr val="000000"/>
                          </a:solidFill>
                        </a:defRPr>
                      </a:pPr>
                      <a:r>
                        <a:rPr lang="en-GB" sz="1100" b="1" dirty="0">
                          <a:solidFill>
                            <a:srgbClr val="FFFFFF"/>
                          </a:solidFill>
                          <a:latin typeface="Georgia" pitchFamily="18" charset="0"/>
                          <a:ea typeface="Georgia"/>
                          <a:cs typeface="Georgia"/>
                          <a:sym typeface="Georgia"/>
                        </a:rPr>
                        <a:t>2</a:t>
                      </a:r>
                      <a:r>
                        <a:rPr lang="en-IN" sz="1100" b="1" dirty="0">
                          <a:solidFill>
                            <a:srgbClr val="FFFFFF"/>
                          </a:solidFill>
                          <a:latin typeface="Georgia" pitchFamily="18" charset="0"/>
                          <a:ea typeface="Georgia"/>
                          <a:cs typeface="Georgia"/>
                          <a:sym typeface="Georgia"/>
                        </a:rPr>
                        <a:t>2.</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14) : 2018</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14 voltage fluctuation immunity test for equipment with input current not exceeding 16 A per phase</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3457081863"/>
                  </a:ext>
                </a:extLst>
              </a:tr>
              <a:tr h="627877">
                <a:tc>
                  <a:txBody>
                    <a:bodyPr/>
                    <a:lstStyle/>
                    <a:p>
                      <a:pPr algn="ctr">
                        <a:lnSpc>
                          <a:spcPct val="115000"/>
                        </a:lnSpc>
                        <a:spcBef>
                          <a:spcPts val="1000"/>
                        </a:spcBef>
                        <a:defRPr sz="1800" b="0">
                          <a:solidFill>
                            <a:srgbClr val="000000"/>
                          </a:solidFill>
                        </a:defRPr>
                      </a:pPr>
                      <a:r>
                        <a:rPr lang="en-US" sz="1100" b="1" dirty="0">
                          <a:solidFill>
                            <a:srgbClr val="FFFFFF"/>
                          </a:solidFill>
                          <a:latin typeface="Georgia" pitchFamily="18" charset="0"/>
                          <a:ea typeface="Georgia"/>
                          <a:cs typeface="Georgia"/>
                          <a:sym typeface="Georgia"/>
                        </a:rPr>
                        <a:t>23.</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15) : 2018</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15 </a:t>
                      </a:r>
                      <a:r>
                        <a:rPr lang="en-GB" sz="1100" b="1" i="0" u="none" strike="noStrike" dirty="0" err="1">
                          <a:solidFill>
                            <a:schemeClr val="accent2">
                              <a:lumMod val="75000"/>
                            </a:schemeClr>
                          </a:solidFill>
                          <a:latin typeface="Georgia"/>
                        </a:rPr>
                        <a:t>flickermeter</a:t>
                      </a:r>
                      <a:r>
                        <a:rPr lang="en-GB" sz="1100" b="1" i="0" u="none" strike="noStrike" dirty="0">
                          <a:solidFill>
                            <a:schemeClr val="accent2">
                              <a:lumMod val="75000"/>
                            </a:schemeClr>
                          </a:solidFill>
                          <a:latin typeface="Georgia"/>
                        </a:rPr>
                        <a:t> - Functional and design specifications (Second Revision)</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5"/>
                  </a:ext>
                </a:extLst>
              </a:tr>
              <a:tr h="627877">
                <a:tc>
                  <a:txBody>
                    <a:bodyPr/>
                    <a:lstStyle/>
                    <a:p>
                      <a:pPr algn="ctr">
                        <a:lnSpc>
                          <a:spcPct val="115000"/>
                        </a:lnSpc>
                        <a:spcBef>
                          <a:spcPts val="1000"/>
                        </a:spcBef>
                        <a:defRPr sz="1800" b="0">
                          <a:solidFill>
                            <a:srgbClr val="000000"/>
                          </a:solidFill>
                        </a:defRPr>
                      </a:pPr>
                      <a:r>
                        <a:rPr lang="en-GB" sz="1100" b="1" dirty="0">
                          <a:solidFill>
                            <a:srgbClr val="FFFFFF"/>
                          </a:solidFill>
                          <a:latin typeface="Georgia" pitchFamily="18" charset="0"/>
                          <a:ea typeface="Georgia"/>
                          <a:cs typeface="Georgia"/>
                          <a:sym typeface="Georgia"/>
                        </a:rPr>
                        <a:t>24.</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16) : 2019</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16 test for immunity to conducted, common mode disturbances in the frequency range 0 </a:t>
                      </a:r>
                      <a:r>
                        <a:rPr lang="en-GB" sz="1100" b="1" i="0" u="none" strike="noStrike" dirty="0" err="1">
                          <a:solidFill>
                            <a:schemeClr val="accent2">
                              <a:lumMod val="75000"/>
                            </a:schemeClr>
                          </a:solidFill>
                          <a:latin typeface="Georgia"/>
                        </a:rPr>
                        <a:t>hz</a:t>
                      </a:r>
                      <a:r>
                        <a:rPr lang="en-GB" sz="1100" b="1" i="0" u="none" strike="noStrike" dirty="0">
                          <a:solidFill>
                            <a:schemeClr val="accent2">
                              <a:lumMod val="75000"/>
                            </a:schemeClr>
                          </a:solidFill>
                          <a:latin typeface="Georgia"/>
                        </a:rPr>
                        <a:t> to 150 kHz (Second Revision)</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050"/>
            <a:ext cx="9144000" cy="550350"/>
          </a:xfrm>
        </p:spPr>
        <p:txBody>
          <a:bodyPr>
            <a:normAutofit fontScale="90000"/>
          </a:bodyPr>
          <a:lstStyle/>
          <a:p>
            <a:pPr algn="ctr"/>
            <a:r>
              <a:rPr lang="en-US" sz="3200" b="1" dirty="0">
                <a:latin typeface="Georgia" pitchFamily="18" charset="0"/>
              </a:rPr>
              <a:t>FURTHER READING (CONTD..)</a:t>
            </a:r>
          </a:p>
        </p:txBody>
      </p:sp>
      <p:graphicFrame>
        <p:nvGraphicFramePr>
          <p:cNvPr id="5" name="Table 2">
            <a:extLst>
              <a:ext uri="{FF2B5EF4-FFF2-40B4-BE49-F238E27FC236}">
                <a16:creationId xmlns:a16="http://schemas.microsoft.com/office/drawing/2014/main" id="{1B92FE12-49F8-C798-9159-B48876367B3D}"/>
              </a:ext>
            </a:extLst>
          </p:cNvPr>
          <p:cNvGraphicFramePr/>
          <p:nvPr>
            <p:extLst>
              <p:ext uri="{D42A27DB-BD31-4B8C-83A1-F6EECF244321}">
                <p14:modId xmlns:p14="http://schemas.microsoft.com/office/powerpoint/2010/main" val="269303052"/>
              </p:ext>
            </p:extLst>
          </p:nvPr>
        </p:nvGraphicFramePr>
        <p:xfrm>
          <a:off x="216000" y="1049459"/>
          <a:ext cx="8701863" cy="3394992"/>
        </p:xfrm>
        <a:graphic>
          <a:graphicData uri="http://schemas.openxmlformats.org/drawingml/2006/table">
            <a:tbl>
              <a:tblPr firstRow="1" firstCol="1" bandRow="1">
                <a:tableStyleId>{4C3C2611-4C71-4FC5-86AE-919BDF0F9419}</a:tableStyleId>
              </a:tblPr>
              <a:tblGrid>
                <a:gridCol w="602016">
                  <a:extLst>
                    <a:ext uri="{9D8B030D-6E8A-4147-A177-3AD203B41FA5}">
                      <a16:colId xmlns:a16="http://schemas.microsoft.com/office/drawing/2014/main" val="20000"/>
                    </a:ext>
                  </a:extLst>
                </a:gridCol>
                <a:gridCol w="2121687">
                  <a:extLst>
                    <a:ext uri="{9D8B030D-6E8A-4147-A177-3AD203B41FA5}">
                      <a16:colId xmlns:a16="http://schemas.microsoft.com/office/drawing/2014/main" val="20001"/>
                    </a:ext>
                  </a:extLst>
                </a:gridCol>
                <a:gridCol w="5978160">
                  <a:extLst>
                    <a:ext uri="{9D8B030D-6E8A-4147-A177-3AD203B41FA5}">
                      <a16:colId xmlns:a16="http://schemas.microsoft.com/office/drawing/2014/main" val="20002"/>
                    </a:ext>
                  </a:extLst>
                </a:gridCol>
              </a:tblGrid>
              <a:tr h="257643">
                <a:tc>
                  <a:txBody>
                    <a:bodyPr/>
                    <a:lstStyle/>
                    <a:p>
                      <a:pPr algn="ctr">
                        <a:lnSpc>
                          <a:spcPct val="115000"/>
                        </a:lnSpc>
                        <a:spcBef>
                          <a:spcPts val="1000"/>
                        </a:spcBef>
                        <a:defRPr sz="1000">
                          <a:latin typeface="Georgia"/>
                          <a:ea typeface="Georgia"/>
                          <a:cs typeface="Georgia"/>
                          <a:sym typeface="Georgia"/>
                        </a:defRPr>
                      </a:pPr>
                      <a:r>
                        <a:rPr lang="en-IN" sz="1100" b="1" dirty="0"/>
                        <a:t>Sl. No.</a:t>
                      </a:r>
                      <a:endParaRPr sz="1100" b="1" dirty="0"/>
                    </a:p>
                  </a:txBody>
                  <a:tcPr marL="0" marR="0" marT="0" marB="0" horzOverflow="overflow"/>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IS</a:t>
                      </a:r>
                    </a:p>
                  </a:txBody>
                  <a:tcPr marL="9525" marR="9525" marT="9525" marB="9525"/>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TITLE</a:t>
                      </a:r>
                    </a:p>
                  </a:txBody>
                  <a:tcPr marL="9525" marR="9525" marT="9525" marB="9525"/>
                </a:tc>
                <a:extLst>
                  <a:ext uri="{0D108BD9-81ED-4DB2-BD59-A6C34878D82A}">
                    <a16:rowId xmlns:a16="http://schemas.microsoft.com/office/drawing/2014/main" val="10000"/>
                  </a:ext>
                </a:extLst>
              </a:tr>
              <a:tr h="383094">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itchFamily="18" charset="0"/>
                          <a:ea typeface="Georgia"/>
                          <a:cs typeface="Georgia"/>
                          <a:sym typeface="Georgia"/>
                        </a:rPr>
                        <a:t>25..</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17) : 2018</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a:t>
                      </a:r>
                      <a:r>
                        <a:rPr lang="en-GB" sz="1100" b="1" i="0" u="none" strike="noStrike" dirty="0" err="1">
                          <a:solidFill>
                            <a:schemeClr val="accent2">
                              <a:lumMod val="75000"/>
                            </a:schemeClr>
                          </a:solidFill>
                          <a:latin typeface="Georgia"/>
                        </a:rPr>
                        <a:t>Compatiblity</a:t>
                      </a:r>
                      <a:r>
                        <a:rPr lang="en-GB" sz="1100" b="1" i="0" u="none" strike="noStrike" dirty="0">
                          <a:solidFill>
                            <a:schemeClr val="accent2">
                              <a:lumMod val="75000"/>
                            </a:schemeClr>
                          </a:solidFill>
                          <a:latin typeface="Georgia"/>
                        </a:rPr>
                        <a:t> (EMC) Part 4 Testing &amp; Measurement Techniques Section 17 Ripple on </a:t>
                      </a:r>
                      <a:r>
                        <a:rPr lang="en-GB" sz="1100" b="1" i="0" u="none" strike="noStrike" dirty="0" err="1">
                          <a:solidFill>
                            <a:schemeClr val="accent2">
                              <a:lumMod val="75000"/>
                            </a:schemeClr>
                          </a:solidFill>
                          <a:latin typeface="Georgia"/>
                        </a:rPr>
                        <a:t>d.c</a:t>
                      </a:r>
                      <a:r>
                        <a:rPr lang="en-GB" sz="1100" b="1" i="0" u="none" strike="noStrike" dirty="0">
                          <a:solidFill>
                            <a:schemeClr val="accent2">
                              <a:lumMod val="75000"/>
                            </a:schemeClr>
                          </a:solidFill>
                          <a:latin typeface="Georgia"/>
                        </a:rPr>
                        <a:t> input Power Port Immunity Test</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1"/>
                  </a:ext>
                </a:extLst>
              </a:tr>
              <a:tr h="459221">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itchFamily="18" charset="0"/>
                          <a:ea typeface="Georgia"/>
                          <a:cs typeface="Georgia"/>
                          <a:sym typeface="Georgia"/>
                        </a:rPr>
                        <a:t>26.</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24) : 2018</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24 test methods for protective devices for HEMP conducted disturbance (First Revision)</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2"/>
                  </a:ext>
                </a:extLst>
              </a:tr>
              <a:tr h="360084">
                <a:tc>
                  <a:txBody>
                    <a:bodyPr/>
                    <a:lstStyle/>
                    <a:p>
                      <a:pPr algn="ctr"/>
                      <a:r>
                        <a:rPr lang="en-US" sz="1100" b="1" dirty="0">
                          <a:latin typeface="Georgia" pitchFamily="18" charset="0"/>
                        </a:rPr>
                        <a:t>27.</a:t>
                      </a: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25) : 2018</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25 HEMP immunity test methods for equipment and systems</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3"/>
                  </a:ext>
                </a:extLst>
              </a:tr>
              <a:tr h="627877">
                <a:tc>
                  <a:txBody>
                    <a:bodyPr/>
                    <a:lstStyle/>
                    <a:p>
                      <a:pPr algn="ctr">
                        <a:lnSpc>
                          <a:spcPct val="115000"/>
                        </a:lnSpc>
                        <a:spcBef>
                          <a:spcPts val="1000"/>
                        </a:spcBef>
                        <a:defRPr sz="1800" b="0">
                          <a:solidFill>
                            <a:srgbClr val="000000"/>
                          </a:solidFill>
                        </a:defRPr>
                      </a:pPr>
                      <a:r>
                        <a:rPr lang="en-GB" sz="1100" b="1" dirty="0">
                          <a:solidFill>
                            <a:srgbClr val="FFFFFF"/>
                          </a:solidFill>
                          <a:latin typeface="Georgia" pitchFamily="18" charset="0"/>
                          <a:ea typeface="Georgia"/>
                          <a:cs typeface="Georgia"/>
                          <a:sym typeface="Georgia"/>
                        </a:rPr>
                        <a:t>2</a:t>
                      </a:r>
                      <a:r>
                        <a:rPr lang="en-IN" sz="1100" b="1" dirty="0">
                          <a:solidFill>
                            <a:srgbClr val="FFFFFF"/>
                          </a:solidFill>
                          <a:latin typeface="Georgia" pitchFamily="18" charset="0"/>
                          <a:ea typeface="Georgia"/>
                          <a:cs typeface="Georgia"/>
                          <a:sym typeface="Georgia"/>
                        </a:rPr>
                        <a:t>8.</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32) : 2018</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32 high - Altitude electromagnetic pulse (HEMP) simulator compendium</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3457081863"/>
                  </a:ext>
                </a:extLst>
              </a:tr>
              <a:tr h="627877">
                <a:tc>
                  <a:txBody>
                    <a:bodyPr/>
                    <a:lstStyle/>
                    <a:p>
                      <a:pPr algn="ctr">
                        <a:lnSpc>
                          <a:spcPct val="115000"/>
                        </a:lnSpc>
                        <a:spcBef>
                          <a:spcPts val="1000"/>
                        </a:spcBef>
                        <a:defRPr sz="1800" b="0">
                          <a:solidFill>
                            <a:srgbClr val="000000"/>
                          </a:solidFill>
                        </a:defRPr>
                      </a:pPr>
                      <a:r>
                        <a:rPr lang="en-US" sz="1100" b="1" dirty="0">
                          <a:solidFill>
                            <a:srgbClr val="FFFFFF"/>
                          </a:solidFill>
                          <a:latin typeface="Georgia" pitchFamily="18" charset="0"/>
                          <a:ea typeface="Georgia"/>
                          <a:cs typeface="Georgia"/>
                          <a:sym typeface="Georgia"/>
                        </a:rPr>
                        <a:t>29.</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33) : 2018</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33 measurement methods for high - Power transient parameters</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5"/>
                  </a:ext>
                </a:extLst>
              </a:tr>
              <a:tr h="627877">
                <a:tc>
                  <a:txBody>
                    <a:bodyPr/>
                    <a:lstStyle/>
                    <a:p>
                      <a:pPr algn="ctr">
                        <a:lnSpc>
                          <a:spcPct val="115000"/>
                        </a:lnSpc>
                        <a:spcBef>
                          <a:spcPts val="1000"/>
                        </a:spcBef>
                        <a:defRPr sz="1800" b="0">
                          <a:solidFill>
                            <a:srgbClr val="000000"/>
                          </a:solidFill>
                        </a:defRPr>
                      </a:pPr>
                      <a:r>
                        <a:rPr lang="en-GB" sz="1100" b="1" dirty="0">
                          <a:solidFill>
                            <a:srgbClr val="FFFFFF"/>
                          </a:solidFill>
                          <a:latin typeface="Georgia" pitchFamily="18" charset="0"/>
                          <a:ea typeface="Georgia"/>
                          <a:cs typeface="Georgia"/>
                          <a:sym typeface="Georgia"/>
                        </a:rPr>
                        <a:t>30.</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34) : 2017</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4 testing and measurement techniques: Sec 34 voltage dips, short interruptions and voltage variations immunity tests for current more than 16 A per phase</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050"/>
            <a:ext cx="9144000" cy="550350"/>
          </a:xfrm>
        </p:spPr>
        <p:txBody>
          <a:bodyPr>
            <a:normAutofit fontScale="90000"/>
          </a:bodyPr>
          <a:lstStyle/>
          <a:p>
            <a:pPr algn="ctr"/>
            <a:r>
              <a:rPr lang="en-US" sz="3200" b="1" dirty="0">
                <a:latin typeface="Georgia" pitchFamily="18" charset="0"/>
              </a:rPr>
              <a:t>FURTHER READING (CONTD..)</a:t>
            </a:r>
          </a:p>
        </p:txBody>
      </p:sp>
      <p:graphicFrame>
        <p:nvGraphicFramePr>
          <p:cNvPr id="5" name="Table 2">
            <a:extLst>
              <a:ext uri="{FF2B5EF4-FFF2-40B4-BE49-F238E27FC236}">
                <a16:creationId xmlns:a16="http://schemas.microsoft.com/office/drawing/2014/main" id="{1B92FE12-49F8-C798-9159-B48876367B3D}"/>
              </a:ext>
            </a:extLst>
          </p:cNvPr>
          <p:cNvGraphicFramePr/>
          <p:nvPr>
            <p:extLst>
              <p:ext uri="{D42A27DB-BD31-4B8C-83A1-F6EECF244321}">
                <p14:modId xmlns:p14="http://schemas.microsoft.com/office/powerpoint/2010/main" val="171023171"/>
              </p:ext>
            </p:extLst>
          </p:nvPr>
        </p:nvGraphicFramePr>
        <p:xfrm>
          <a:off x="216000" y="1049459"/>
          <a:ext cx="8701863" cy="2139238"/>
        </p:xfrm>
        <a:graphic>
          <a:graphicData uri="http://schemas.openxmlformats.org/drawingml/2006/table">
            <a:tbl>
              <a:tblPr firstRow="1" firstCol="1" bandRow="1">
                <a:tableStyleId>{4C3C2611-4C71-4FC5-86AE-919BDF0F9419}</a:tableStyleId>
              </a:tblPr>
              <a:tblGrid>
                <a:gridCol w="602016">
                  <a:extLst>
                    <a:ext uri="{9D8B030D-6E8A-4147-A177-3AD203B41FA5}">
                      <a16:colId xmlns:a16="http://schemas.microsoft.com/office/drawing/2014/main" val="20000"/>
                    </a:ext>
                  </a:extLst>
                </a:gridCol>
                <a:gridCol w="2121687">
                  <a:extLst>
                    <a:ext uri="{9D8B030D-6E8A-4147-A177-3AD203B41FA5}">
                      <a16:colId xmlns:a16="http://schemas.microsoft.com/office/drawing/2014/main" val="20001"/>
                    </a:ext>
                  </a:extLst>
                </a:gridCol>
                <a:gridCol w="5978160">
                  <a:extLst>
                    <a:ext uri="{9D8B030D-6E8A-4147-A177-3AD203B41FA5}">
                      <a16:colId xmlns:a16="http://schemas.microsoft.com/office/drawing/2014/main" val="20002"/>
                    </a:ext>
                  </a:extLst>
                </a:gridCol>
              </a:tblGrid>
              <a:tr h="257643">
                <a:tc>
                  <a:txBody>
                    <a:bodyPr/>
                    <a:lstStyle/>
                    <a:p>
                      <a:pPr algn="ctr">
                        <a:lnSpc>
                          <a:spcPct val="115000"/>
                        </a:lnSpc>
                        <a:spcBef>
                          <a:spcPts val="1000"/>
                        </a:spcBef>
                        <a:defRPr sz="1000">
                          <a:latin typeface="Georgia"/>
                          <a:ea typeface="Georgia"/>
                          <a:cs typeface="Georgia"/>
                          <a:sym typeface="Georgia"/>
                        </a:defRPr>
                      </a:pPr>
                      <a:r>
                        <a:rPr lang="en-IN" sz="1100" b="1" dirty="0"/>
                        <a:t>Sl. No.</a:t>
                      </a:r>
                      <a:endParaRPr sz="1100" b="1" dirty="0"/>
                    </a:p>
                  </a:txBody>
                  <a:tcPr marL="0" marR="0" marT="0" marB="0" horzOverflow="overflow"/>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IS</a:t>
                      </a:r>
                    </a:p>
                  </a:txBody>
                  <a:tcPr marL="9525" marR="9525" marT="9525" marB="9525"/>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TITLE</a:t>
                      </a:r>
                    </a:p>
                  </a:txBody>
                  <a:tcPr marL="9525" marR="9525" marT="9525" marB="9525"/>
                </a:tc>
                <a:extLst>
                  <a:ext uri="{0D108BD9-81ED-4DB2-BD59-A6C34878D82A}">
                    <a16:rowId xmlns:a16="http://schemas.microsoft.com/office/drawing/2014/main" val="10000"/>
                  </a:ext>
                </a:extLst>
              </a:tr>
              <a:tr h="383094">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itchFamily="18" charset="0"/>
                          <a:ea typeface="Georgia"/>
                          <a:cs typeface="Georgia"/>
                          <a:sym typeface="Georgia"/>
                        </a:rPr>
                        <a:t>31.</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4/Sec 35) : 2018</a:t>
                      </a:r>
                    </a:p>
                  </a:txBody>
                  <a:tcPr marL="9525" marR="9525" marT="9525" marB="0"/>
                </a:tc>
                <a:tc>
                  <a:txBody>
                    <a:bodyPr/>
                    <a:lstStyle/>
                    <a:p>
                      <a:pPr algn="l" fontAlgn="t"/>
                      <a:r>
                        <a:rPr lang="en-US" sz="1100" b="1" i="0" u="none" strike="noStrike" dirty="0">
                          <a:solidFill>
                            <a:schemeClr val="accent2">
                              <a:lumMod val="75000"/>
                            </a:schemeClr>
                          </a:solidFill>
                          <a:latin typeface="Georgia"/>
                        </a:rPr>
                        <a:t>Electromagnetic Compatibility (EMC) Part 4 Testing &amp; Measurement Techniques Section 35 HPEM Simulator Compendium</a:t>
                      </a:r>
                    </a:p>
                  </a:txBody>
                  <a:tcPr marL="7620" marR="7620" marT="7620" marB="0"/>
                </a:tc>
                <a:extLst>
                  <a:ext uri="{0D108BD9-81ED-4DB2-BD59-A6C34878D82A}">
                    <a16:rowId xmlns:a16="http://schemas.microsoft.com/office/drawing/2014/main" val="10001"/>
                  </a:ext>
                </a:extLst>
              </a:tr>
              <a:tr h="459221">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itchFamily="18" charset="0"/>
                          <a:ea typeface="Georgia"/>
                          <a:cs typeface="Georgia"/>
                          <a:sym typeface="Georgia"/>
                        </a:rPr>
                        <a:t>32.</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6/Sec 1) : 2019</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 EMC ) Part 6 Generic Standards Section 1 Immunity standard for residential, commercial and light-industrial environments ( First Revision )</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2"/>
                  </a:ext>
                </a:extLst>
              </a:tr>
              <a:tr h="360084">
                <a:tc>
                  <a:txBody>
                    <a:bodyPr/>
                    <a:lstStyle/>
                    <a:p>
                      <a:pPr algn="ctr"/>
                      <a:r>
                        <a:rPr lang="en-US" sz="1100" b="1" dirty="0">
                          <a:latin typeface="Georgia" pitchFamily="18" charset="0"/>
                        </a:rPr>
                        <a:t>33.</a:t>
                      </a: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6/Sec 2) : 2019</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 EMC ) Part 6 Generic Standards Section 2 Immunity standard for industrial environments ( First Revision )</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10003"/>
                  </a:ext>
                </a:extLst>
              </a:tr>
              <a:tr h="627877">
                <a:tc>
                  <a:txBody>
                    <a:bodyPr/>
                    <a:lstStyle/>
                    <a:p>
                      <a:pPr algn="ctr">
                        <a:lnSpc>
                          <a:spcPct val="115000"/>
                        </a:lnSpc>
                        <a:spcBef>
                          <a:spcPts val="1000"/>
                        </a:spcBef>
                        <a:defRPr sz="1800" b="0">
                          <a:solidFill>
                            <a:srgbClr val="000000"/>
                          </a:solidFill>
                        </a:defRPr>
                      </a:pPr>
                      <a:r>
                        <a:rPr lang="en-GB" sz="1100" b="1" dirty="0">
                          <a:solidFill>
                            <a:srgbClr val="FFFFFF"/>
                          </a:solidFill>
                          <a:latin typeface="Georgia" pitchFamily="18" charset="0"/>
                          <a:ea typeface="Georgia"/>
                          <a:cs typeface="Georgia"/>
                          <a:sym typeface="Georgia"/>
                        </a:rPr>
                        <a:t>34</a:t>
                      </a:r>
                      <a:r>
                        <a:rPr lang="en-IN" sz="1100" b="1" dirty="0">
                          <a:solidFill>
                            <a:srgbClr val="FFFFFF"/>
                          </a:solidFill>
                          <a:latin typeface="Georgia" pitchFamily="18" charset="0"/>
                          <a:ea typeface="Georgia"/>
                          <a:cs typeface="Georgia"/>
                          <a:sym typeface="Georgia"/>
                        </a:rPr>
                        <a:t>.</a:t>
                      </a:r>
                      <a:endParaRPr sz="1100" b="1" dirty="0">
                        <a:solidFill>
                          <a:srgbClr val="FFFFFF"/>
                        </a:solidFill>
                        <a:latin typeface="Georgia" pitchFamily="18" charset="0"/>
                        <a:ea typeface="Georgia"/>
                        <a:cs typeface="Georgia"/>
                        <a:sym typeface="Georgia"/>
                      </a:endParaRPr>
                    </a:p>
                  </a:txBody>
                  <a:tcPr marL="0" marR="0" marT="0" marB="0" horzOverflow="overflow"/>
                </a:tc>
                <a:tc>
                  <a:txBody>
                    <a:bodyPr/>
                    <a:lstStyle/>
                    <a:p>
                      <a:pPr algn="l" fontAlgn="t"/>
                      <a:r>
                        <a:rPr lang="en-GB" sz="1100" b="1" i="0" u="none" strike="noStrike" dirty="0">
                          <a:solidFill>
                            <a:schemeClr val="accent2">
                              <a:lumMod val="75000"/>
                            </a:schemeClr>
                          </a:solidFill>
                          <a:effectLst/>
                          <a:latin typeface="Georgia" panose="02040502050405020303" pitchFamily="18" charset="0"/>
                        </a:rPr>
                        <a:t>IS 14700 (Part 6/Sec 3) : 2023</a:t>
                      </a:r>
                    </a:p>
                  </a:txBody>
                  <a:tcPr marL="9525" marR="9525" marT="9525" marB="0"/>
                </a:tc>
                <a:tc>
                  <a:txBody>
                    <a:bodyPr/>
                    <a:lstStyle/>
                    <a:p>
                      <a:pPr algn="l" fontAlgn="t"/>
                      <a:r>
                        <a:rPr lang="en-GB" sz="1100" b="1" i="0" u="none" strike="noStrike" dirty="0">
                          <a:solidFill>
                            <a:schemeClr val="accent2">
                              <a:lumMod val="75000"/>
                            </a:schemeClr>
                          </a:solidFill>
                          <a:latin typeface="Georgia"/>
                        </a:rPr>
                        <a:t>Electromagnetic compatibility EMC Part 6 Generic standards Section 3 Emission standard for equipment in residential environments Second Revision</a:t>
                      </a:r>
                      <a:endParaRPr lang="en-US" sz="1100" b="1" i="0" u="none" strike="noStrike" dirty="0">
                        <a:solidFill>
                          <a:schemeClr val="accent2">
                            <a:lumMod val="75000"/>
                          </a:schemeClr>
                        </a:solidFill>
                        <a:latin typeface="Georgia"/>
                      </a:endParaRPr>
                    </a:p>
                  </a:txBody>
                  <a:tcPr marL="7620" marR="7620" marT="7620" marB="0"/>
                </a:tc>
                <a:extLst>
                  <a:ext uri="{0D108BD9-81ED-4DB2-BD59-A6C34878D82A}">
                    <a16:rowId xmlns:a16="http://schemas.microsoft.com/office/drawing/2014/main" val="3457081863"/>
                  </a:ext>
                </a:extLst>
              </a:tr>
            </a:tbl>
          </a:graphicData>
        </a:graphic>
      </p:graphicFrame>
    </p:spTree>
    <p:extLst>
      <p:ext uri="{BB962C8B-B14F-4D97-AF65-F5344CB8AC3E}">
        <p14:creationId xmlns:p14="http://schemas.microsoft.com/office/powerpoint/2010/main" val="2728551897"/>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Google Shape;311;p44"/>
          <p:cNvSpPr txBox="1">
            <a:spLocks noGrp="1"/>
          </p:cNvSpPr>
          <p:nvPr>
            <p:ph type="body" sz="quarter" idx="1"/>
          </p:nvPr>
        </p:nvSpPr>
        <p:spPr>
          <a:xfrm>
            <a:off x="1524000" y="1885950"/>
            <a:ext cx="6096000" cy="1085850"/>
          </a:xfrm>
          <a:prstGeom prst="rect">
            <a:avLst/>
          </a:prstGeom>
        </p:spPr>
        <p:txBody>
          <a:bodyPr/>
          <a:lstStyle/>
          <a:p>
            <a:pPr marL="0" indent="0" algn="ctr" defTabSz="868680">
              <a:lnSpc>
                <a:spcPct val="80000"/>
              </a:lnSpc>
              <a:spcBef>
                <a:spcPts val="0"/>
              </a:spcBef>
              <a:buSzTx/>
              <a:buNone/>
              <a:defRPr sz="7000" b="1">
                <a:solidFill>
                  <a:srgbClr val="0E57C4"/>
                </a:solidFill>
                <a:latin typeface="Georgia"/>
                <a:ea typeface="Georgia"/>
                <a:cs typeface="Georgia"/>
                <a:sym typeface="Georgia"/>
              </a:defRPr>
            </a:pPr>
            <a:r>
              <a:t>Thank</a:t>
            </a:r>
            <a:r>
              <a:rPr sz="6400"/>
              <a:t> You</a:t>
            </a:r>
          </a:p>
        </p:txBody>
      </p:sp>
    </p:spTree>
    <p:extLst>
      <p:ext uri="{BB962C8B-B14F-4D97-AF65-F5344CB8AC3E}">
        <p14:creationId xmlns:p14="http://schemas.microsoft.com/office/powerpoint/2010/main" val="28828391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1"/>
            <a:ext cx="9144000" cy="579149"/>
          </a:xfrm>
          <a:prstGeom prst="rect">
            <a:avLst/>
          </a:prstGeom>
        </p:spPr>
        <p:txBody>
          <a:bodyPr>
            <a:normAutofit fontScale="90000"/>
          </a:bodyPr>
          <a:lstStyle>
            <a:lvl1pPr algn="ctr">
              <a:defRPr b="1">
                <a:latin typeface="Georgia"/>
                <a:ea typeface="Georgia"/>
                <a:cs typeface="Georgia"/>
                <a:sym typeface="Georgia"/>
              </a:defRPr>
            </a:lvl1pPr>
          </a:lstStyle>
          <a:p>
            <a:r>
              <a:rPr lang="en-US" dirty="0"/>
              <a:t>IEC 61000 SERIES</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a:p>
        </p:txBody>
      </p:sp>
      <p:sp>
        <p:nvSpPr>
          <p:cNvPr id="4" name="TextBox 3">
            <a:extLst>
              <a:ext uri="{FF2B5EF4-FFF2-40B4-BE49-F238E27FC236}">
                <a16:creationId xmlns:a16="http://schemas.microsoft.com/office/drawing/2014/main" id="{7C0D52B6-2D3E-09BE-AC16-F32173A1E8A6}"/>
              </a:ext>
            </a:extLst>
          </p:cNvPr>
          <p:cNvSpPr txBox="1"/>
          <p:nvPr/>
        </p:nvSpPr>
        <p:spPr>
          <a:xfrm>
            <a:off x="305374" y="1351767"/>
            <a:ext cx="8533253" cy="252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Wingdings" panose="05000000000000000000" pitchFamily="2" charset="2"/>
              <a:buChar char="ü"/>
            </a:pPr>
            <a:r>
              <a:rPr lang="en-IN" sz="18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standards</a:t>
            </a:r>
            <a:r>
              <a:rPr lang="en-IN" sz="1800" dirty="0">
                <a:solidFill>
                  <a:schemeClr val="accent2">
                    <a:lumMod val="75000"/>
                  </a:schemeClr>
                </a:solidFill>
                <a:effectLst/>
                <a:latin typeface="Georgia" panose="02040502050405020303" pitchFamily="18" charset="0"/>
                <a:ea typeface="Calibri" panose="020F0502020204030204" pitchFamily="34" charset="0"/>
              </a:rPr>
              <a:t> </a:t>
            </a:r>
            <a:r>
              <a:rPr lang="en-IN" sz="18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provide guidelines for selecting appropriate </a:t>
            </a:r>
            <a:r>
              <a:rPr lang="en-IN" sz="1800" u="sng"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immunity tests</a:t>
            </a:r>
            <a:r>
              <a:rPr lang="en-IN" sz="18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and test levels based on the intended use of the equipment</a:t>
            </a:r>
            <a:r>
              <a:rPr lang="en-US" sz="1800" i="0" u="none" strike="noStrike" baseline="0" dirty="0">
                <a:solidFill>
                  <a:schemeClr val="accent2">
                    <a:lumMod val="75000"/>
                  </a:schemeClr>
                </a:solidFill>
                <a:latin typeface="Georgia" panose="02040502050405020303" pitchFamily="18" charset="0"/>
              </a:rPr>
              <a:t>.</a:t>
            </a:r>
          </a:p>
          <a:p>
            <a:pPr algn="just"/>
            <a:endParaRPr lang="en-US" sz="1800" dirty="0">
              <a:solidFill>
                <a:schemeClr val="accent2">
                  <a:lumMod val="75000"/>
                </a:schemeClr>
              </a:solidFill>
              <a:latin typeface="Georgia" panose="02040502050405020303" pitchFamily="18" charset="0"/>
            </a:endParaRPr>
          </a:p>
          <a:p>
            <a:pPr marL="285750" indent="-285750" algn="just">
              <a:buFont typeface="Wingdings" panose="05000000000000000000" pitchFamily="2" charset="2"/>
              <a:buChar char="ü"/>
            </a:pPr>
            <a:r>
              <a:rPr lang="en-IN" sz="18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Immunity tests are designed to assess the ability of equipment to withstand electromagnetic disturbances.</a:t>
            </a:r>
          </a:p>
          <a:p>
            <a:pPr marL="285750" indent="-285750" algn="just"/>
            <a:endParaRPr lang="en-IN" sz="1800" b="1" i="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endParaRPr>
          </a:p>
          <a:p>
            <a:pPr marL="285750" indent="-285750" algn="just"/>
            <a:endParaRPr lang="en-IN" sz="1800" b="1"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285750" indent="-285750" algn="just">
              <a:buFont typeface="Wingdings" panose="05000000000000000000" pitchFamily="2" charset="2"/>
              <a:buChar char="ü"/>
            </a:pPr>
            <a:endParaRPr lang="en-US" sz="1800" dirty="0">
              <a:solidFill>
                <a:schemeClr val="accent2">
                  <a:lumMod val="75000"/>
                </a:schemeClr>
              </a:solidFill>
              <a:latin typeface="Georgia" panose="02040502050405020303" pitchFamily="18" charset="0"/>
            </a:endParaRPr>
          </a:p>
          <a:p>
            <a:pPr marL="285750" indent="-285750" algn="just">
              <a:buFont typeface="Wingdings" panose="05000000000000000000" pitchFamily="2" charset="2"/>
              <a:buChar char="ü"/>
            </a:pPr>
            <a:endParaRPr lang="en-US" b="0" i="0" u="none" strike="noStrike" baseline="0" dirty="0">
              <a:solidFill>
                <a:schemeClr val="accent2">
                  <a:lumMod val="75000"/>
                </a:schemeClr>
              </a:solidFill>
              <a:latin typeface="Georgia" panose="02040502050405020303" pitchFamily="18" charset="0"/>
            </a:endParaRPr>
          </a:p>
        </p:txBody>
      </p:sp>
      <p:sp>
        <p:nvSpPr>
          <p:cNvPr id="2" name="TextBox 1">
            <a:extLst>
              <a:ext uri="{FF2B5EF4-FFF2-40B4-BE49-F238E27FC236}">
                <a16:creationId xmlns:a16="http://schemas.microsoft.com/office/drawing/2014/main" id="{41EC8264-0092-EAC1-6B9C-6928140D3A74}"/>
              </a:ext>
            </a:extLst>
          </p:cNvPr>
          <p:cNvSpPr txBox="1"/>
          <p:nvPr/>
        </p:nvSpPr>
        <p:spPr>
          <a:xfrm>
            <a:off x="305373" y="2888749"/>
            <a:ext cx="844826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65113" marR="0" indent="-265113" algn="just"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IN" sz="18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standard defines various types of immunity tests, including tests for electrostatic discharge (ESD), electrical fast transients (EFT), surges, voltage dips and radiated fields etc. </a:t>
            </a:r>
            <a:r>
              <a:rPr kumimoji="0" lang="en-IN" sz="1800" i="0" u="none" strike="noStrike" cap="none" spc="0" normalizeH="0" baseline="0" dirty="0">
                <a:ln>
                  <a:noFill/>
                </a:ln>
                <a:solidFill>
                  <a:schemeClr val="accent2">
                    <a:lumMod val="75000"/>
                  </a:schemeClr>
                </a:solidFill>
                <a:effectLst/>
                <a:uFillTx/>
                <a:latin typeface="Georgia" panose="02040502050405020303" pitchFamily="18" charset="0"/>
                <a:sym typeface="Arial"/>
              </a:rPr>
              <a:t> </a:t>
            </a:r>
          </a:p>
        </p:txBody>
      </p:sp>
    </p:spTree>
    <p:extLst>
      <p:ext uri="{BB962C8B-B14F-4D97-AF65-F5344CB8AC3E}">
        <p14:creationId xmlns:p14="http://schemas.microsoft.com/office/powerpoint/2010/main" val="28047889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1"/>
            <a:ext cx="9144000" cy="658349"/>
          </a:xfrm>
          <a:prstGeom prst="rect">
            <a:avLst/>
          </a:prstGeom>
        </p:spPr>
        <p:txBody>
          <a:bodyPr>
            <a:normAutofit fontScale="90000"/>
          </a:bodyPr>
          <a:lstStyle>
            <a:lvl1pPr algn="ctr">
              <a:defRPr b="1">
                <a:latin typeface="Georgia"/>
                <a:ea typeface="Georgia"/>
                <a:cs typeface="Georgia"/>
                <a:sym typeface="Georgia"/>
              </a:defRPr>
            </a:lvl1pPr>
          </a:lstStyle>
          <a:p>
            <a:r>
              <a:rPr lang="en-US" dirty="0"/>
              <a:t>IEC 61000 SERIES (CONTD…)</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14</a:t>
            </a:fld>
            <a:endParaRPr/>
          </a:p>
        </p:txBody>
      </p:sp>
      <p:sp>
        <p:nvSpPr>
          <p:cNvPr id="4" name="TextBox 3">
            <a:extLst>
              <a:ext uri="{FF2B5EF4-FFF2-40B4-BE49-F238E27FC236}">
                <a16:creationId xmlns:a16="http://schemas.microsoft.com/office/drawing/2014/main" id="{7C0D52B6-2D3E-09BE-AC16-F32173A1E8A6}"/>
              </a:ext>
            </a:extLst>
          </p:cNvPr>
          <p:cNvSpPr txBox="1"/>
          <p:nvPr/>
        </p:nvSpPr>
        <p:spPr>
          <a:xfrm>
            <a:off x="298174" y="1344567"/>
            <a:ext cx="8448261" cy="26468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standards emphasize the importance of proper documentation in test reports, including test setup details, equipment information, and environmental conditions.</a:t>
            </a:r>
          </a:p>
          <a:p>
            <a:pPr algn="just"/>
            <a:endParaRPr lang="en-US" sz="1600" dirty="0">
              <a:solidFill>
                <a:schemeClr val="accent2">
                  <a:lumMod val="75000"/>
                </a:schemeClr>
              </a:solidFill>
              <a:latin typeface="Georgia" panose="02040502050405020303" pitchFamily="18" charset="0"/>
            </a:endParaRPr>
          </a:p>
          <a:p>
            <a:pPr marL="285750" indent="-285750" algn="jus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setups and procedures should be standardized to ensure the repeatability and reproducibility of test results.</a:t>
            </a:r>
          </a:p>
          <a:p>
            <a:pPr marL="285750" indent="-285750" algn="just">
              <a:buFont typeface="Wingdings" panose="05000000000000000000" pitchFamily="2" charset="2"/>
              <a:buChar char="ü"/>
            </a:pPr>
            <a:endParaRPr lang="en-IN" sz="18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algn="just"/>
            <a:endParaRPr lang="en-IN" sz="1800" b="1" i="1" u="none" strike="noStrike" baseline="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endParaRPr>
          </a:p>
          <a:p>
            <a:pPr algn="just"/>
            <a:endParaRPr lang="en-US" sz="1800" b="0" i="1" u="none" strike="noStrike" baseline="0" dirty="0">
              <a:solidFill>
                <a:schemeClr val="accent2">
                  <a:lumMod val="75000"/>
                </a:schemeClr>
              </a:solidFill>
              <a:latin typeface="Georgia" panose="02040502050405020303" pitchFamily="18" charset="0"/>
            </a:endParaRPr>
          </a:p>
          <a:p>
            <a:pPr marL="285750" indent="-285750" algn="just">
              <a:buFont typeface="Wingdings" panose="05000000000000000000" pitchFamily="2" charset="2"/>
              <a:buChar char="ü"/>
            </a:pPr>
            <a:endParaRPr lang="en-US" sz="1800" dirty="0">
              <a:solidFill>
                <a:schemeClr val="accent2">
                  <a:lumMod val="75000"/>
                </a:schemeClr>
              </a:solidFill>
              <a:latin typeface="Georgia" panose="02040502050405020303" pitchFamily="18" charset="0"/>
            </a:endParaRPr>
          </a:p>
          <a:p>
            <a:pPr marL="285750" indent="-285750" algn="just">
              <a:buFont typeface="Wingdings" panose="05000000000000000000" pitchFamily="2" charset="2"/>
              <a:buChar char="ü"/>
            </a:pPr>
            <a:endParaRPr lang="en-US" b="0" i="0" u="none" strike="noStrike" baseline="0" dirty="0">
              <a:solidFill>
                <a:schemeClr val="accent2">
                  <a:lumMod val="75000"/>
                </a:schemeClr>
              </a:solidFill>
              <a:latin typeface="Georgia" panose="02040502050405020303" pitchFamily="18" charset="0"/>
            </a:endParaRPr>
          </a:p>
        </p:txBody>
      </p:sp>
      <p:sp>
        <p:nvSpPr>
          <p:cNvPr id="2" name="TextBox 1">
            <a:extLst>
              <a:ext uri="{FF2B5EF4-FFF2-40B4-BE49-F238E27FC236}">
                <a16:creationId xmlns:a16="http://schemas.microsoft.com/office/drawing/2014/main" id="{41EC8264-0092-EAC1-6B9C-6928140D3A74}"/>
              </a:ext>
            </a:extLst>
          </p:cNvPr>
          <p:cNvSpPr txBox="1"/>
          <p:nvPr/>
        </p:nvSpPr>
        <p:spPr>
          <a:xfrm>
            <a:off x="334174" y="2702978"/>
            <a:ext cx="8448261" cy="23390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65113" indent="-265113" algn="jus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IEC 61000 also includes guidelines for calibrating test equipment and measurement chains to maintain accuracy and consistency in EMC testing. </a:t>
            </a:r>
            <a:r>
              <a:rPr lang="en-US" sz="1600" dirty="0">
                <a:solidFill>
                  <a:schemeClr val="accent2">
                    <a:lumMod val="75000"/>
                  </a:schemeClr>
                </a:solidFill>
                <a:latin typeface="Georgia" panose="02040502050405020303" pitchFamily="18" charset="0"/>
              </a:rPr>
              <a:t>Each part is further subdivided into several parts, published either as international standards or as technical specifications or technical reports, some of which have already been published as sections. Others have been published with the part number followed by a dash and a second number identifying the subdivision (example: IS 14700-6-1).</a:t>
            </a:r>
          </a:p>
          <a:p>
            <a:pPr marL="265113" marR="0" indent="-265113" algn="just" defTabSz="914400" rtl="0" fontAlgn="auto" latinLnBrk="0" hangingPunct="0">
              <a:lnSpc>
                <a:spcPct val="100000"/>
              </a:lnSpc>
              <a:spcBef>
                <a:spcPts val="0"/>
              </a:spcBef>
              <a:spcAft>
                <a:spcPts val="0"/>
              </a:spcAft>
              <a:buClrTx/>
              <a:buSzTx/>
              <a:tabLst/>
            </a:pPr>
            <a:endParaRPr lang="en-IN" sz="1600" dirty="0">
              <a:solidFill>
                <a:schemeClr val="accent2">
                  <a:lumMod val="75000"/>
                </a:schemeClr>
              </a:solidFill>
              <a:latin typeface="Georgia" panose="02040502050405020303" pitchFamily="18" charset="0"/>
            </a:endParaRPr>
          </a:p>
          <a:p>
            <a:pPr marL="265113" indent="-265113">
              <a:buFont typeface="Wingdings" panose="05000000000000000000" pitchFamily="2" charset="2"/>
              <a:buChar char="ü"/>
            </a:pPr>
            <a:r>
              <a:rPr lang="en-IN" sz="1600" dirty="0">
                <a:solidFill>
                  <a:schemeClr val="accent2">
                    <a:lumMod val="75000"/>
                  </a:schemeClr>
                </a:solidFill>
                <a:latin typeface="Georgia" panose="02040502050405020303" pitchFamily="18" charset="0"/>
              </a:rPr>
              <a:t>Please refer the brief </a:t>
            </a:r>
            <a:r>
              <a:rPr lang="en-IN" sz="1600" dirty="0">
                <a:solidFill>
                  <a:schemeClr val="accent2">
                    <a:lumMod val="75000"/>
                  </a:schemeClr>
                </a:solidFill>
                <a:latin typeface="Georgia" panose="02040502050405020303" pitchFamily="18" charset="0"/>
                <a:hlinkClick r:id="rId2" action="ppaction://hlinkfile"/>
              </a:rPr>
              <a:t>write-up</a:t>
            </a:r>
            <a:r>
              <a:rPr lang="en-IN" sz="1600" dirty="0">
                <a:solidFill>
                  <a:schemeClr val="accent2">
                    <a:lumMod val="75000"/>
                  </a:schemeClr>
                </a:solidFill>
                <a:latin typeface="Georgia" panose="02040502050405020303" pitchFamily="18" charset="0"/>
              </a:rPr>
              <a:t> on these standards. </a:t>
            </a:r>
          </a:p>
          <a:p>
            <a:pPr marL="265113" marR="0" indent="-265113" algn="l" defTabSz="914400" rtl="0" fontAlgn="auto" latinLnBrk="0" hangingPunct="0">
              <a:lnSpc>
                <a:spcPct val="100000"/>
              </a:lnSpc>
              <a:spcBef>
                <a:spcPts val="0"/>
              </a:spcBef>
              <a:spcAft>
                <a:spcPts val="0"/>
              </a:spcAft>
              <a:buClrTx/>
              <a:buSzTx/>
              <a:buFont typeface="Wingdings" panose="05000000000000000000" pitchFamily="2" charset="2"/>
              <a:buChar char="ü"/>
              <a:tabLst/>
            </a:pPr>
            <a:endParaRPr kumimoji="0" lang="en-IN" sz="1800" b="0" i="0" u="none" strike="noStrike" cap="none" spc="0" normalizeH="0" baseline="0" dirty="0">
              <a:ln>
                <a:noFill/>
              </a:ln>
              <a:solidFill>
                <a:schemeClr val="accent2">
                  <a:lumMod val="75000"/>
                </a:schemeClr>
              </a:solidFill>
              <a:effectLst/>
              <a:uFillTx/>
              <a:latin typeface="Georgia" panose="02040502050405020303" pitchFamily="18" charset="0"/>
              <a:sym typeface="Arial"/>
            </a:endParaRPr>
          </a:p>
        </p:txBody>
      </p:sp>
    </p:spTree>
    <p:extLst>
      <p:ext uri="{BB962C8B-B14F-4D97-AF65-F5344CB8AC3E}">
        <p14:creationId xmlns:p14="http://schemas.microsoft.com/office/powerpoint/2010/main" val="14383795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1"/>
            <a:ext cx="9144000" cy="658349"/>
          </a:xfrm>
          <a:prstGeom prst="rect">
            <a:avLst/>
          </a:prstGeom>
        </p:spPr>
        <p:txBody>
          <a:bodyPr>
            <a:normAutofit fontScale="90000"/>
          </a:bodyPr>
          <a:lstStyle>
            <a:lvl1pPr algn="ctr">
              <a:defRPr b="1">
                <a:latin typeface="Georgia"/>
                <a:ea typeface="Georgia"/>
                <a:cs typeface="Georgia"/>
                <a:sym typeface="Georgia"/>
              </a:defRPr>
            </a:lvl1pPr>
          </a:lstStyle>
          <a:p>
            <a:r>
              <a:rPr lang="en-US" dirty="0"/>
              <a:t>INDIAN STANDARDS ON EMI/EMC</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a:p>
        </p:txBody>
      </p:sp>
      <p:sp>
        <p:nvSpPr>
          <p:cNvPr id="4" name="TextBox 3">
            <a:extLst>
              <a:ext uri="{FF2B5EF4-FFF2-40B4-BE49-F238E27FC236}">
                <a16:creationId xmlns:a16="http://schemas.microsoft.com/office/drawing/2014/main" id="{7C0D52B6-2D3E-09BE-AC16-F32173A1E8A6}"/>
              </a:ext>
            </a:extLst>
          </p:cNvPr>
          <p:cNvSpPr txBox="1"/>
          <p:nvPr/>
        </p:nvSpPr>
        <p:spPr>
          <a:xfrm>
            <a:off x="180608" y="1279253"/>
            <a:ext cx="8584569" cy="3785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Wingdings" panose="05000000000000000000" pitchFamily="2" charset="2"/>
              <a:buChar char="ü"/>
            </a:pPr>
            <a:r>
              <a:rPr lang="en-US" sz="1600" dirty="0">
                <a:solidFill>
                  <a:schemeClr val="accent2">
                    <a:lumMod val="75000"/>
                  </a:schemeClr>
                </a:solidFill>
                <a:latin typeface="Georgia" panose="02040502050405020303" pitchFamily="18" charset="0"/>
              </a:rPr>
              <a:t>India has adapted several international standards from the </a:t>
            </a:r>
            <a:r>
              <a:rPr lang="en-US" sz="1600" b="1" dirty="0">
                <a:solidFill>
                  <a:schemeClr val="accent2">
                    <a:lumMod val="75000"/>
                  </a:schemeClr>
                </a:solidFill>
                <a:latin typeface="Georgia" panose="02040502050405020303" pitchFamily="18" charset="0"/>
              </a:rPr>
              <a:t>IEC 61000 series </a:t>
            </a:r>
            <a:r>
              <a:rPr lang="en-US" sz="1600" dirty="0">
                <a:solidFill>
                  <a:schemeClr val="accent2">
                    <a:lumMod val="75000"/>
                  </a:schemeClr>
                </a:solidFill>
                <a:latin typeface="Georgia" panose="02040502050405020303" pitchFamily="18" charset="0"/>
              </a:rPr>
              <a:t>under its </a:t>
            </a:r>
            <a:r>
              <a:rPr lang="en-US" sz="1600" b="1" dirty="0">
                <a:solidFill>
                  <a:schemeClr val="accent2">
                    <a:lumMod val="75000"/>
                  </a:schemeClr>
                </a:solidFill>
                <a:latin typeface="Georgia" panose="02040502050405020303" pitchFamily="18" charset="0"/>
              </a:rPr>
              <a:t>IS 14700 series.</a:t>
            </a:r>
          </a:p>
          <a:p>
            <a:pPr algn="just"/>
            <a:endParaRPr lang="en-US" sz="1600" b="1" dirty="0">
              <a:solidFill>
                <a:schemeClr val="accent2">
                  <a:lumMod val="75000"/>
                </a:schemeClr>
              </a:solidFill>
              <a:latin typeface="Georgia" panose="02040502050405020303" pitchFamily="18" charset="0"/>
            </a:endParaRPr>
          </a:p>
          <a:p>
            <a:pPr marL="274638" indent="-274638" algn="just">
              <a:buFont typeface="Wingdings" panose="05000000000000000000" pitchFamily="2" charset="2"/>
              <a:buChar char="ü"/>
            </a:pPr>
            <a:r>
              <a:rPr lang="en-US" sz="1600" dirty="0">
                <a:solidFill>
                  <a:schemeClr val="accent2">
                    <a:lumMod val="75000"/>
                  </a:schemeClr>
                </a:solidFill>
                <a:latin typeface="Georgia" panose="02040502050405020303" pitchFamily="18" charset="0"/>
              </a:rPr>
              <a:t>This set includes specific parts and sections that correspond to IEC standards on electromagnetic compatibility. For example:</a:t>
            </a:r>
          </a:p>
          <a:p>
            <a:pPr algn="just"/>
            <a:endParaRPr lang="en-US" sz="1600" dirty="0">
              <a:solidFill>
                <a:schemeClr val="accent2">
                  <a:lumMod val="75000"/>
                </a:schemeClr>
              </a:solidFill>
              <a:latin typeface="Georgia" panose="02040502050405020303" pitchFamily="18" charset="0"/>
            </a:endParaRPr>
          </a:p>
          <a:p>
            <a:pPr marL="719138" indent="-366713" algn="just">
              <a:buFont typeface="Arial" panose="020B0604020202020204" pitchFamily="34" charset="0"/>
              <a:buChar char="•"/>
            </a:pPr>
            <a:r>
              <a:rPr lang="en-US" sz="1600" b="1" dirty="0">
                <a:solidFill>
                  <a:schemeClr val="accent2">
                    <a:lumMod val="75000"/>
                  </a:schemeClr>
                </a:solidFill>
                <a:latin typeface="Georgia" panose="02040502050405020303" pitchFamily="18" charset="0"/>
              </a:rPr>
              <a:t>IS 14700-3-2 (Harmonics Emission)</a:t>
            </a:r>
            <a:r>
              <a:rPr lang="en-US" sz="1600" dirty="0">
                <a:solidFill>
                  <a:schemeClr val="accent2">
                    <a:lumMod val="75000"/>
                  </a:schemeClr>
                </a:solidFill>
                <a:latin typeface="Georgia" panose="02040502050405020303" pitchFamily="18" charset="0"/>
              </a:rPr>
              <a:t>: This standard aligns with </a:t>
            </a:r>
            <a:r>
              <a:rPr lang="en-US" sz="1600" b="1" dirty="0">
                <a:solidFill>
                  <a:schemeClr val="accent2">
                    <a:lumMod val="75000"/>
                  </a:schemeClr>
                </a:solidFill>
                <a:latin typeface="Georgia" panose="02040502050405020303" pitchFamily="18" charset="0"/>
              </a:rPr>
              <a:t>IEC 61000-3-2</a:t>
            </a:r>
            <a:r>
              <a:rPr lang="en-US" sz="1600" dirty="0">
                <a:solidFill>
                  <a:schemeClr val="accent2">
                    <a:lumMod val="75000"/>
                  </a:schemeClr>
                </a:solidFill>
                <a:latin typeface="Georgia" panose="02040502050405020303" pitchFamily="18" charset="0"/>
              </a:rPr>
              <a:t>, covering limits for harmonic current emissions in devices that draw less than 16A per phase.</a:t>
            </a:r>
          </a:p>
          <a:p>
            <a:pPr marL="352425" algn="just"/>
            <a:endParaRPr lang="en-US" sz="1600" dirty="0">
              <a:solidFill>
                <a:schemeClr val="accent2">
                  <a:lumMod val="75000"/>
                </a:schemeClr>
              </a:solidFill>
              <a:latin typeface="Georgia" panose="02040502050405020303" pitchFamily="18" charset="0"/>
            </a:endParaRPr>
          </a:p>
          <a:p>
            <a:pPr marL="719138" indent="-366713" algn="just">
              <a:buFont typeface="Arial" panose="020B0604020202020204" pitchFamily="34" charset="0"/>
              <a:buChar char="•"/>
            </a:pPr>
            <a:r>
              <a:rPr lang="en-US" sz="1600" b="1" dirty="0">
                <a:solidFill>
                  <a:schemeClr val="accent2">
                    <a:lumMod val="75000"/>
                  </a:schemeClr>
                </a:solidFill>
                <a:latin typeface="Georgia" panose="02040502050405020303" pitchFamily="18" charset="0"/>
              </a:rPr>
              <a:t>IS 14700-3-3 (Voltage Fluctuations and Flicker)</a:t>
            </a:r>
            <a:r>
              <a:rPr lang="en-US" sz="1600" dirty="0">
                <a:solidFill>
                  <a:schemeClr val="accent2">
                    <a:lumMod val="75000"/>
                  </a:schemeClr>
                </a:solidFill>
                <a:latin typeface="Georgia" panose="02040502050405020303" pitchFamily="18" charset="0"/>
              </a:rPr>
              <a:t>: This standard corresponds to </a:t>
            </a:r>
            <a:r>
              <a:rPr lang="en-US" sz="1600" b="1" dirty="0">
                <a:solidFill>
                  <a:schemeClr val="accent2">
                    <a:lumMod val="75000"/>
                  </a:schemeClr>
                </a:solidFill>
                <a:latin typeface="Georgia" panose="02040502050405020303" pitchFamily="18" charset="0"/>
              </a:rPr>
              <a:t>IEC 61000-3-3</a:t>
            </a:r>
            <a:r>
              <a:rPr lang="en-US" sz="1600" dirty="0">
                <a:solidFill>
                  <a:schemeClr val="accent2">
                    <a:lumMod val="75000"/>
                  </a:schemeClr>
                </a:solidFill>
                <a:latin typeface="Georgia" panose="02040502050405020303" pitchFamily="18" charset="0"/>
              </a:rPr>
              <a:t>, specifying limits on voltage fluctuations and flicker in low-voltage public systems.</a:t>
            </a:r>
          </a:p>
          <a:p>
            <a:pPr marL="719138" indent="-366713" algn="just">
              <a:buFont typeface="Arial" panose="020B0604020202020204" pitchFamily="34" charset="0"/>
              <a:buChar char="•"/>
            </a:pPr>
            <a:endParaRPr lang="en-US" sz="1600" dirty="0">
              <a:solidFill>
                <a:schemeClr val="accent2">
                  <a:lumMod val="75000"/>
                </a:schemeClr>
              </a:solidFill>
              <a:latin typeface="Georgia" panose="02040502050405020303" pitchFamily="18" charset="0"/>
            </a:endParaRPr>
          </a:p>
          <a:p>
            <a:pPr marL="638175" indent="-285750" algn="just">
              <a:buFont typeface="Wingdings" panose="05000000000000000000" pitchFamily="2" charset="2"/>
              <a:buChar char="ü"/>
            </a:pPr>
            <a:r>
              <a:rPr kumimoji="0" lang="en-IN" sz="1600" i="0" u="none" strike="noStrike" cap="none" spc="0" normalizeH="0" baseline="0" dirty="0">
                <a:ln>
                  <a:noFill/>
                </a:ln>
                <a:solidFill>
                  <a:schemeClr val="accent2">
                    <a:lumMod val="75000"/>
                  </a:schemeClr>
                </a:solidFill>
                <a:effectLst/>
                <a:uFillTx/>
                <a:latin typeface="Georgia" panose="02040502050405020303" pitchFamily="18" charset="0"/>
                <a:sym typeface="Arial"/>
              </a:rPr>
              <a:t>Please refer the </a:t>
            </a:r>
            <a:r>
              <a:rPr kumimoji="0" lang="en-IN" sz="1600" i="0" u="none" strike="noStrike" cap="none" spc="0" normalizeH="0" baseline="0" dirty="0">
                <a:ln>
                  <a:noFill/>
                </a:ln>
                <a:solidFill>
                  <a:schemeClr val="accent2">
                    <a:lumMod val="75000"/>
                  </a:schemeClr>
                </a:solidFill>
                <a:effectLst/>
                <a:uFillTx/>
                <a:latin typeface="Georgia" panose="02040502050405020303" pitchFamily="18" charset="0"/>
                <a:sym typeface="Arial"/>
                <a:hlinkClick r:id="rId2" action="ppaction://hlinkfile"/>
              </a:rPr>
              <a:t>list of Indian Standards on EMI and EMC</a:t>
            </a:r>
            <a:r>
              <a:rPr lang="en-IN" sz="1600" dirty="0">
                <a:solidFill>
                  <a:schemeClr val="accent2">
                    <a:lumMod val="75000"/>
                  </a:schemeClr>
                </a:solidFill>
                <a:latin typeface="Georgia" panose="02040502050405020303" pitchFamily="18" charset="0"/>
              </a:rPr>
              <a:t>. </a:t>
            </a:r>
            <a:endParaRPr kumimoji="0" lang="en-IN" sz="1600" i="0" u="none" strike="noStrike" cap="none" spc="0" normalizeH="0" baseline="0" dirty="0">
              <a:ln>
                <a:noFill/>
              </a:ln>
              <a:solidFill>
                <a:schemeClr val="accent2">
                  <a:lumMod val="75000"/>
                </a:schemeClr>
              </a:solidFill>
              <a:effectLst/>
              <a:uFillTx/>
              <a:latin typeface="Georgia" panose="02040502050405020303" pitchFamily="18" charset="0"/>
              <a:sym typeface="Arial"/>
            </a:endParaRPr>
          </a:p>
        </p:txBody>
      </p:sp>
    </p:spTree>
    <p:extLst>
      <p:ext uri="{BB962C8B-B14F-4D97-AF65-F5344CB8AC3E}">
        <p14:creationId xmlns:p14="http://schemas.microsoft.com/office/powerpoint/2010/main" val="21893584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607950"/>
          </a:xfrm>
          <a:prstGeom prst="rect">
            <a:avLst/>
          </a:prstGeom>
        </p:spPr>
        <p:txBody>
          <a:bodyPr>
            <a:normAutofit/>
          </a:bodyPr>
          <a:lstStyle>
            <a:lvl1pPr algn="ctr">
              <a:defRPr b="1">
                <a:latin typeface="Georgia"/>
                <a:ea typeface="Georgia"/>
                <a:cs typeface="Georgia"/>
                <a:sym typeface="Georgia"/>
              </a:defRPr>
            </a:lvl1pPr>
          </a:lstStyle>
          <a:p>
            <a:r>
              <a:rPr lang="en-IN" sz="3200" b="1" i="0" dirty="0">
                <a:solidFill>
                  <a:schemeClr val="bg1"/>
                </a:solidFill>
                <a:effectLst/>
                <a:latin typeface="Georgia" panose="02040502050405020303" pitchFamily="18" charset="0"/>
              </a:rPr>
              <a:t>BASIC </a:t>
            </a:r>
            <a:r>
              <a:rPr lang="en-IN" sz="3200" dirty="0">
                <a:solidFill>
                  <a:schemeClr val="bg1"/>
                </a:solidFill>
                <a:latin typeface="Georgia" panose="02040502050405020303" pitchFamily="18" charset="0"/>
              </a:rPr>
              <a:t>TERMS &amp; DEFINITIONS</a:t>
            </a:r>
            <a:endParaRPr lang="en-IN" sz="3200" b="1" i="0" dirty="0">
              <a:solidFill>
                <a:schemeClr val="bg1"/>
              </a:solidFill>
              <a:effectLst/>
              <a:latin typeface="Georgia" panose="02040502050405020303" pitchFamily="18" charset="0"/>
            </a:endParaRP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16</a:t>
            </a:fld>
            <a:endParaRPr/>
          </a:p>
        </p:txBody>
      </p:sp>
      <p:sp>
        <p:nvSpPr>
          <p:cNvPr id="5" name="TextBox 4"/>
          <p:cNvSpPr txBox="1"/>
          <p:nvPr/>
        </p:nvSpPr>
        <p:spPr>
          <a:xfrm>
            <a:off x="228600" y="1215698"/>
            <a:ext cx="8686800" cy="37669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1/Sec 1): 2000 is an Indian Standard that focuses on electromagnetic compatibility (EMC) which is adopted from the International Electrotechnical Commission (IEC) standard IEC 61000-1-1:2022. </a:t>
            </a:r>
          </a:p>
          <a:p>
            <a:pPr marL="285750" indent="-285750" algn="just">
              <a:lnSpc>
                <a:spcPct val="107000"/>
              </a:lnSpc>
              <a:spcAft>
                <a:spcPts val="800"/>
              </a:spcAf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It provides a comprehensive overview of fundamental definitions and terms related to EMC. It defines basic terms like electromagnetic disturbance and immunity, along with combined terms such as emission level and compatibility level emphasizing the role of probability and margins in achieving EMC. </a:t>
            </a:r>
          </a:p>
          <a:p>
            <a:pPr marL="285750" indent="-285750" algn="just">
              <a:lnSpc>
                <a:spcPct val="107000"/>
              </a:lnSpc>
              <a:spcAft>
                <a:spcPts val="800"/>
              </a:spcAft>
              <a:buFont typeface="Wingdings" panose="05000000000000000000" pitchFamily="2" charset="2"/>
              <a:buChar char="ü"/>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It also illustrates the application of these concepts in real-world scenarios, such as the harmonic disturbances in a public low-voltage network.</a:t>
            </a:r>
          </a:p>
          <a:p>
            <a:pPr marL="285750" indent="-285750" algn="just">
              <a:lnSpc>
                <a:spcPct val="107000"/>
              </a:lnSpc>
              <a:spcAft>
                <a:spcPts val="800"/>
              </a:spcAft>
              <a:buFont typeface="Wingdings" panose="05000000000000000000" pitchFamily="2" charset="2"/>
              <a:buChar char="ü"/>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It emphasizes the importance of distinguishing between standardized tests and in situ tests for evaluating EMC. </a:t>
            </a:r>
          </a:p>
          <a:p>
            <a:pPr marL="285750" indent="-285750" algn="just">
              <a:lnSpc>
                <a:spcPct val="107000"/>
              </a:lnSpc>
              <a:spcAft>
                <a:spcPts val="800"/>
              </a:spcAft>
              <a:buFont typeface="Wingdings" panose="05000000000000000000" pitchFamily="2" charset="2"/>
              <a:buChar char="ü"/>
            </a:pP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912644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694350"/>
          </a:xfrm>
          <a:prstGeom prst="rect">
            <a:avLst/>
          </a:prstGeom>
        </p:spPr>
        <p:txBody>
          <a:bodyPr>
            <a:normAutofit/>
          </a:bodyPr>
          <a:lstStyle>
            <a:lvl1pPr algn="ctr">
              <a:defRPr b="1">
                <a:latin typeface="Georgia"/>
                <a:ea typeface="Georgia"/>
                <a:cs typeface="Georgia"/>
                <a:sym typeface="Georgia"/>
              </a:defRPr>
            </a:lvl1pPr>
          </a:lstStyle>
          <a:p>
            <a:r>
              <a:rPr lang="en-IN" sz="3200" b="1" i="0" dirty="0">
                <a:solidFill>
                  <a:schemeClr val="bg1"/>
                </a:solidFill>
                <a:effectLst/>
                <a:latin typeface="Georgia" panose="02040502050405020303" pitchFamily="18" charset="0"/>
              </a:rPr>
              <a:t>BASIC TERMS &amp; DEFINITIONS </a:t>
            </a:r>
            <a:r>
              <a:rPr lang="en-IN" sz="3200" dirty="0">
                <a:solidFill>
                  <a:schemeClr val="bg1"/>
                </a:solidFill>
                <a:latin typeface="Georgia" panose="02040502050405020303" pitchFamily="18" charset="0"/>
              </a:rPr>
              <a:t>(CONTD..)</a:t>
            </a:r>
            <a:endParaRPr lang="en-IN" sz="3200" b="1" i="0" dirty="0">
              <a:solidFill>
                <a:schemeClr val="bg1"/>
              </a:solidFill>
              <a:effectLst/>
              <a:latin typeface="Georgia" panose="02040502050405020303" pitchFamily="18" charset="0"/>
            </a:endParaRP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17</a:t>
            </a:fld>
            <a:endParaRPr/>
          </a:p>
        </p:txBody>
      </p:sp>
      <p:sp>
        <p:nvSpPr>
          <p:cNvPr id="5" name="TextBox 4"/>
          <p:cNvSpPr txBox="1"/>
          <p:nvPr/>
        </p:nvSpPr>
        <p:spPr>
          <a:xfrm>
            <a:off x="228600" y="1315800"/>
            <a:ext cx="8686800" cy="3400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Electromagnetic Compatibility (EMC)</a:t>
            </a:r>
            <a:r>
              <a:rPr lang="en-IN" sz="16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is the ability of equipment or systems to function satisfactorily in their electromagnetic environment without introducing intolerable electromagnetic disturbances to anything in that environment </a:t>
            </a: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[Clause 2.1]</a:t>
            </a:r>
            <a:r>
              <a:rPr lang="en-IN" sz="16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285750" indent="-285750" algn="just">
              <a:lnSpc>
                <a:spcPct val="107000"/>
              </a:lnSpc>
              <a:spcAft>
                <a:spcPts val="800"/>
              </a:spcAf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This means that a device should be able to tolerate electromagnetic disturbances from other devices ("tolerant of others") and not emit disturbances that could interfere with other devices ("gives no offense to others").</a:t>
            </a:r>
          </a:p>
          <a:p>
            <a:pPr marL="285750" indent="-285750" algn="just">
              <a:lnSpc>
                <a:spcPct val="107000"/>
              </a:lnSpc>
              <a:spcAft>
                <a:spcPts val="800"/>
              </a:spcAft>
              <a:buFont typeface="Wingdings" panose="05000000000000000000" pitchFamily="2" charset="2"/>
              <a:buChar char="ü"/>
            </a:pPr>
            <a:r>
              <a:rPr lang="en-IN" sz="1600" b="1"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Electromagnetic Interference (EMI)</a:t>
            </a:r>
            <a:r>
              <a:rPr lang="en-IN" sz="16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is the degradation of a device, equipment, or system performance caused by an electromagnetic disturbance </a:t>
            </a:r>
            <a:r>
              <a:rPr lang="en-IN" sz="1600" b="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[Clause 2.1]</a:t>
            </a:r>
            <a:r>
              <a:rPr lang="en-IN" sz="1600" i="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a:t>
            </a:r>
            <a:r>
              <a:rPr lang="en-IN" sz="16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285750" indent="-285750" algn="just">
              <a:lnSpc>
                <a:spcPct val="107000"/>
              </a:lnSpc>
              <a:spcAft>
                <a:spcPts val="800"/>
              </a:spcAf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Disturbance and interference are related as cause and effect respectively. An EMI problem consists of three elements: an emitter (the source of the disturbance), a susceptor (the affected device), and a coupling path (the medium between them).</a:t>
            </a:r>
            <a:endParaRPr lang="en-IN" sz="16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454364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694350"/>
          </a:xfrm>
          <a:prstGeom prst="rect">
            <a:avLst/>
          </a:prstGeom>
        </p:spPr>
        <p:txBody>
          <a:bodyPr>
            <a:normAutofit/>
          </a:bodyPr>
          <a:lstStyle>
            <a:lvl1pPr algn="ctr">
              <a:defRPr b="1">
                <a:latin typeface="Georgia"/>
                <a:ea typeface="Georgia"/>
                <a:cs typeface="Georgia"/>
                <a:sym typeface="Georgia"/>
              </a:defRPr>
            </a:lvl1pPr>
          </a:lstStyle>
          <a:p>
            <a:r>
              <a:rPr lang="en-IN" sz="3200" b="1" i="0" dirty="0">
                <a:solidFill>
                  <a:schemeClr val="bg1"/>
                </a:solidFill>
                <a:effectLst/>
                <a:latin typeface="Georgia" panose="02040502050405020303" pitchFamily="18" charset="0"/>
              </a:rPr>
              <a:t>BASIC TERMS &amp; DEFINITIONS </a:t>
            </a:r>
            <a:r>
              <a:rPr lang="en-IN" sz="3200" dirty="0">
                <a:solidFill>
                  <a:schemeClr val="bg1"/>
                </a:solidFill>
                <a:latin typeface="Georgia" panose="02040502050405020303" pitchFamily="18" charset="0"/>
              </a:rPr>
              <a:t>(CONTD..)</a:t>
            </a:r>
            <a:endParaRPr lang="en-IN" sz="3200" b="1" i="0" dirty="0">
              <a:solidFill>
                <a:schemeClr val="bg1"/>
              </a:solidFill>
              <a:effectLst/>
              <a:latin typeface="Georgia" panose="02040502050405020303" pitchFamily="18" charset="0"/>
            </a:endParaRP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18</a:t>
            </a:fld>
            <a:endParaRPr/>
          </a:p>
        </p:txBody>
      </p:sp>
      <p:sp>
        <p:nvSpPr>
          <p:cNvPr id="5" name="TextBox 4"/>
          <p:cNvSpPr txBox="1"/>
          <p:nvPr/>
        </p:nvSpPr>
        <p:spPr>
          <a:xfrm>
            <a:off x="228600" y="1268792"/>
            <a:ext cx="8686800" cy="2873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Electromagnetic Environment </a:t>
            </a:r>
            <a:r>
              <a:rPr lang="en-IN" sz="16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the totality of electromagnetic phenomena existing at a </a:t>
            </a:r>
            <a:r>
              <a:rPr lang="en-IN" sz="1600" i="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given location </a:t>
            </a:r>
            <a:r>
              <a:rPr lang="en-IN" sz="1600" b="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[Clause 2.1]</a:t>
            </a:r>
            <a:r>
              <a:rPr lang="en-IN" sz="16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285750" indent="-285750" algn="just">
              <a:lnSpc>
                <a:spcPct val="107000"/>
              </a:lnSpc>
              <a:spcAft>
                <a:spcPts val="800"/>
              </a:spcAf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 general, this totality is time dependent and its description may require a statistical approach.</a:t>
            </a:r>
          </a:p>
          <a:p>
            <a:pPr marL="285750" indent="-285750" algn="just">
              <a:lnSpc>
                <a:spcPct val="107000"/>
              </a:lnSpc>
              <a:spcAft>
                <a:spcPts val="800"/>
              </a:spcAft>
              <a:buFont typeface="Wingdings" panose="05000000000000000000" pitchFamily="2" charset="2"/>
              <a:buChar char="ü"/>
            </a:pPr>
            <a:r>
              <a:rPr lang="en-IN" sz="1600" b="1"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Electromagnetic Disturbance </a:t>
            </a:r>
            <a:r>
              <a:rPr lang="en-IN" sz="16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an electromagnetic phenomenon which may degrade the performanc</a:t>
            </a:r>
            <a:r>
              <a:rPr lang="en-IN" sz="1600" i="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e of a device, equipment or system or adversely affect living or inert matter </a:t>
            </a:r>
            <a:r>
              <a:rPr lang="en-IN" sz="1600" b="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[Clause 2.1]</a:t>
            </a:r>
            <a:r>
              <a:rPr lang="en-IN" sz="1600" i="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 </a:t>
            </a:r>
            <a:r>
              <a:rPr lang="en-IN" sz="16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285750" indent="-285750" algn="just">
              <a:lnSpc>
                <a:spcPct val="107000"/>
              </a:lnSpc>
              <a:spcAft>
                <a:spcPts val="800"/>
              </a:spcAft>
              <a:buFont typeface="Wingdings" panose="05000000000000000000" pitchFamily="2" charset="2"/>
              <a:buChar char="ü"/>
            </a:pPr>
            <a:r>
              <a:rPr lang="en-IN" sz="16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An electromagnetic disturbance may be an electromagnetic noise, an unwanted signal or a change in the propagation medium itself.</a:t>
            </a:r>
          </a:p>
        </p:txBody>
      </p:sp>
    </p:spTree>
    <p:extLst>
      <p:ext uri="{BB962C8B-B14F-4D97-AF65-F5344CB8AC3E}">
        <p14:creationId xmlns:p14="http://schemas.microsoft.com/office/powerpoint/2010/main" val="224543649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67305"/>
          </a:xfrm>
          <a:prstGeom prst="rect">
            <a:avLst/>
          </a:prstGeom>
        </p:spPr>
        <p:txBody>
          <a:bodyPr>
            <a:normAutofit/>
          </a:bodyPr>
          <a:lstStyle>
            <a:lvl1pPr algn="ctr">
              <a:defRPr b="1">
                <a:latin typeface="Georgia"/>
                <a:ea typeface="Georgia"/>
                <a:cs typeface="Georgia"/>
                <a:sym typeface="Georgia"/>
              </a:defRPr>
            </a:lvl1pPr>
          </a:lstStyle>
          <a:p>
            <a:r>
              <a:rPr lang="en-IN" sz="3200" b="1" i="0" dirty="0">
                <a:solidFill>
                  <a:schemeClr val="bg1"/>
                </a:solidFill>
                <a:effectLst/>
                <a:latin typeface="Georgia" panose="02040502050405020303" pitchFamily="18" charset="0"/>
              </a:rPr>
              <a:t>BASIC TERMS &amp; DEFINITIONS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19</a:t>
            </a:fld>
            <a:endParaRPr/>
          </a:p>
        </p:txBody>
      </p:sp>
      <p:sp>
        <p:nvSpPr>
          <p:cNvPr id="5" name="TextBox 4"/>
          <p:cNvSpPr txBox="1"/>
          <p:nvPr/>
        </p:nvSpPr>
        <p:spPr>
          <a:xfrm>
            <a:off x="228600" y="1238193"/>
            <a:ext cx="8686800" cy="3869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i="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Susceptibility</a:t>
            </a:r>
            <a:r>
              <a:rPr lang="en-IN" sz="1600" i="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is the inability of a device, equipment, or system to operate without degradation when exposed to an electromagnetic disturbance </a:t>
            </a:r>
            <a:r>
              <a:rPr lang="en-IN" sz="1600" b="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[Clause 2.1]</a:t>
            </a:r>
            <a:r>
              <a:rPr lang="en-IN" sz="1600" i="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t>
            </a:r>
          </a:p>
          <a:p>
            <a:pPr marL="285750" indent="-285750" algn="just">
              <a:lnSpc>
                <a:spcPct val="107000"/>
              </a:lnSpc>
              <a:spcAft>
                <a:spcPts val="800"/>
              </a:spcAft>
              <a:buFont typeface="Wingdings" panose="05000000000000000000" pitchFamily="2" charset="2"/>
              <a:buChar char="ü"/>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It is a fundamental property of most devices</a:t>
            </a:r>
            <a:r>
              <a:rPr lang="en-IN" sz="1600" kern="1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285750" indent="-285750" algn="just">
              <a:lnSpc>
                <a:spcPct val="107000"/>
              </a:lnSpc>
              <a:spcAft>
                <a:spcPts val="800"/>
              </a:spcAft>
              <a:buFont typeface="Wingdings" panose="05000000000000000000" pitchFamily="2" charset="2"/>
              <a:buChar char="ü"/>
            </a:pPr>
            <a:r>
              <a:rPr lang="en-IN" sz="1600" b="1"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Immunity</a:t>
            </a:r>
            <a:r>
              <a:rPr lang="en-IN" sz="16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is the ability of a device, equipment, or system to operate without degradation in the presence of an electromagnetic disturbance </a:t>
            </a:r>
            <a:r>
              <a:rPr lang="en-IN" sz="1600" b="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[Clause 2.1]</a:t>
            </a:r>
            <a:r>
              <a:rPr lang="en-IN" sz="16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t>
            </a:r>
          </a:p>
          <a:p>
            <a:pPr marL="285750" indent="-285750" algn="just">
              <a:lnSpc>
                <a:spcPct val="107000"/>
              </a:lnSpc>
              <a:spcAft>
                <a:spcPts val="800"/>
              </a:spcAf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It's the opposite of susceptibility. Immunity is typically achieved through preventive or corrective measures</a:t>
            </a:r>
            <a:r>
              <a:rPr lang="en-IN" sz="16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a:t>
            </a:r>
          </a:p>
          <a:p>
            <a:pPr marL="285750" indent="-285750" algn="just">
              <a:lnSpc>
                <a:spcPct val="107000"/>
              </a:lnSpc>
              <a:spcAft>
                <a:spcPts val="800"/>
              </a:spcAft>
              <a:buFont typeface="Wingdings" panose="05000000000000000000" pitchFamily="2" charset="2"/>
              <a:buChar char="ü"/>
            </a:pPr>
            <a:r>
              <a:rPr lang="en-IN" sz="1600" b="1"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Degradation (of performance)</a:t>
            </a:r>
            <a:r>
              <a:rPr lang="en-IN" sz="1600" i="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is an undesired departure in the operational performance of any device, equipment, or system from its intended performance </a:t>
            </a:r>
            <a:r>
              <a:rPr lang="en-IN" sz="1600" b="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[Clause 2.1].</a:t>
            </a:r>
          </a:p>
          <a:p>
            <a:pPr marL="285750" indent="-285750" algn="just">
              <a:lnSpc>
                <a:spcPct val="107000"/>
              </a:lnSpc>
              <a:spcAft>
                <a:spcPts val="800"/>
              </a:spcAf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It can be temporary or permanent. It is crucial to clearly define what constitutes unacceptable degradation in EMC specifications.</a:t>
            </a:r>
          </a:p>
        </p:txBody>
      </p:sp>
    </p:spTree>
    <p:extLst>
      <p:ext uri="{BB962C8B-B14F-4D97-AF65-F5344CB8AC3E}">
        <p14:creationId xmlns:p14="http://schemas.microsoft.com/office/powerpoint/2010/main" val="32619135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prstGeom prst="rect">
            <a:avLst/>
          </a:prstGeom>
        </p:spPr>
        <p:txBody>
          <a:bodyPr>
            <a:normAutofit/>
          </a:bodyPr>
          <a:lstStyle>
            <a:lvl1pPr algn="ctr">
              <a:defRPr b="1">
                <a:latin typeface="Georgia"/>
                <a:ea typeface="Georgia"/>
                <a:cs typeface="Georgia"/>
                <a:sym typeface="Georgia"/>
              </a:defRPr>
            </a:lvl1pPr>
          </a:lstStyle>
          <a:p>
            <a:r>
              <a:rPr lang="en-US" dirty="0"/>
              <a:t>GENESIS</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a:t>
            </a:fld>
            <a:endParaRPr/>
          </a:p>
        </p:txBody>
      </p:sp>
      <p:sp>
        <p:nvSpPr>
          <p:cNvPr id="5" name="TextBox 4"/>
          <p:cNvSpPr txBox="1"/>
          <p:nvPr/>
        </p:nvSpPr>
        <p:spPr>
          <a:xfrm>
            <a:off x="228600" y="1252330"/>
            <a:ext cx="8686800" cy="3354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65113" indent="-265113" algn="just">
              <a:buFont typeface="Wingdings" panose="05000000000000000000" pitchFamily="2" charset="2"/>
              <a:buChar char="ü"/>
            </a:pPr>
            <a:r>
              <a:rPr lang="en-US" sz="1800" i="0" dirty="0">
                <a:solidFill>
                  <a:schemeClr val="accent2">
                    <a:lumMod val="75000"/>
                  </a:schemeClr>
                </a:solidFill>
                <a:effectLst/>
                <a:latin typeface="Georgia" panose="02040502050405020303" pitchFamily="18" charset="0"/>
              </a:rPr>
              <a:t>Electromagnetic compatibility (EMC) and electromagnetic interference (EMI) are frequently referred to when discussing the regulatory testing and compliance of electronic and electrical products.</a:t>
            </a:r>
          </a:p>
          <a:p>
            <a:pPr marL="265113" indent="-265113" algn="just"/>
            <a:endParaRPr lang="en-US" sz="1800" dirty="0">
              <a:solidFill>
                <a:schemeClr val="accent2">
                  <a:lumMod val="75000"/>
                </a:schemeClr>
              </a:solidFill>
              <a:latin typeface="Georgia" panose="02040502050405020303" pitchFamily="18" charset="0"/>
            </a:endParaRPr>
          </a:p>
          <a:p>
            <a:pPr marL="265113" indent="-265113" algn="just">
              <a:buFont typeface="Wingdings" panose="05000000000000000000" pitchFamily="2" charset="2"/>
              <a:buChar char="ü"/>
            </a:pPr>
            <a:r>
              <a:rPr lang="en-US" sz="1800" b="1" i="1" dirty="0">
                <a:solidFill>
                  <a:schemeClr val="accent2">
                    <a:lumMod val="75000"/>
                  </a:schemeClr>
                </a:solidFill>
                <a:effectLst/>
                <a:latin typeface="Georgia" panose="02040502050405020303" pitchFamily="18" charset="0"/>
              </a:rPr>
              <a:t>Electromagnetic compatibility and interference are extremely important design considerations. </a:t>
            </a:r>
            <a:r>
              <a:rPr lang="en-US" sz="1800" i="0" dirty="0">
                <a:solidFill>
                  <a:schemeClr val="accent2">
                    <a:lumMod val="75000"/>
                  </a:schemeClr>
                </a:solidFill>
                <a:effectLst/>
                <a:latin typeface="Georgia" panose="02040502050405020303" pitchFamily="18" charset="0"/>
              </a:rPr>
              <a:t>Failing to consider them in the early stages of product development can result in the time-consuming and costly need to redesign the product at a later stage.</a:t>
            </a:r>
          </a:p>
          <a:p>
            <a:pPr marL="265113" indent="-265113" algn="just">
              <a:buFont typeface="Wingdings" panose="05000000000000000000" pitchFamily="2" charset="2"/>
              <a:buChar char="ü"/>
            </a:pPr>
            <a:endParaRPr lang="en-US" sz="1800" dirty="0">
              <a:solidFill>
                <a:schemeClr val="accent2">
                  <a:lumMod val="75000"/>
                </a:schemeClr>
              </a:solidFill>
              <a:latin typeface="Georgia" panose="02040502050405020303" pitchFamily="18" charset="0"/>
            </a:endParaRPr>
          </a:p>
          <a:p>
            <a:pPr marL="265113" indent="-265113" algn="just">
              <a:buFont typeface="Wingdings" panose="05000000000000000000" pitchFamily="2" charset="2"/>
              <a:buChar char="ü"/>
            </a:pPr>
            <a:r>
              <a:rPr lang="en-US" sz="1800" i="0" dirty="0">
                <a:solidFill>
                  <a:schemeClr val="accent2">
                    <a:lumMod val="75000"/>
                  </a:schemeClr>
                </a:solidFill>
                <a:effectLst/>
                <a:latin typeface="Georgia" panose="02040502050405020303" pitchFamily="18" charset="0"/>
              </a:rPr>
              <a:t>Without proper design, products won’t meet regulatory requirements which means the manufacturers can’t sell them unless those issues are resolved.</a:t>
            </a:r>
          </a:p>
          <a:p>
            <a:pPr>
              <a:buFont typeface="Wingdings" pitchFamily="2" charset="2"/>
              <a:buChar char="§"/>
            </a:pP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67305"/>
          </a:xfrm>
          <a:prstGeom prst="rect">
            <a:avLst/>
          </a:prstGeom>
        </p:spPr>
        <p:txBody>
          <a:bodyPr>
            <a:normAutofit/>
          </a:bodyPr>
          <a:lstStyle>
            <a:lvl1pPr algn="ctr">
              <a:defRPr b="1">
                <a:latin typeface="Georgia"/>
                <a:ea typeface="Georgia"/>
                <a:cs typeface="Georgia"/>
                <a:sym typeface="Georgia"/>
              </a:defRPr>
            </a:lvl1pPr>
          </a:lstStyle>
          <a:p>
            <a:r>
              <a:rPr lang="en-IN" sz="3200" b="1" i="0" dirty="0">
                <a:solidFill>
                  <a:schemeClr val="bg1"/>
                </a:solidFill>
                <a:effectLst/>
                <a:latin typeface="Georgia" panose="02040502050405020303" pitchFamily="18" charset="0"/>
              </a:rPr>
              <a:t>BASIC TERMS &amp; DEFINITIONS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20</a:t>
            </a:fld>
            <a:endParaRPr/>
          </a:p>
        </p:txBody>
      </p:sp>
      <p:sp>
        <p:nvSpPr>
          <p:cNvPr id="5" name="TextBox 4"/>
          <p:cNvSpPr txBox="1"/>
          <p:nvPr/>
        </p:nvSpPr>
        <p:spPr>
          <a:xfrm>
            <a:off x="119269" y="1276912"/>
            <a:ext cx="8789191" cy="3724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buFont typeface="Wingdings" pitchFamily="2" charset="2"/>
              <a:buChar char="ü"/>
            </a:pPr>
            <a:r>
              <a:rPr lang="en-IN" i="1" dirty="0">
                <a:solidFill>
                  <a:schemeClr val="accent2">
                    <a:lumMod val="75000"/>
                  </a:schemeClr>
                </a:solidFill>
                <a:latin typeface="Georgia" pitchFamily="18" charset="0"/>
              </a:rPr>
              <a:t>The </a:t>
            </a:r>
            <a:r>
              <a:rPr lang="en-IN" b="1" i="1" dirty="0">
                <a:solidFill>
                  <a:schemeClr val="accent2">
                    <a:lumMod val="75000"/>
                  </a:schemeClr>
                </a:solidFill>
                <a:latin typeface="Georgia" pitchFamily="18" charset="0"/>
              </a:rPr>
              <a:t>level (of a quantity)</a:t>
            </a:r>
            <a:r>
              <a:rPr lang="en-IN" i="1" dirty="0">
                <a:solidFill>
                  <a:schemeClr val="accent2">
                    <a:lumMod val="75000"/>
                  </a:schemeClr>
                </a:solidFill>
                <a:latin typeface="Georgia" pitchFamily="18" charset="0"/>
              </a:rPr>
              <a:t> is the magnitude of that quantity evaluated in a specified manner </a:t>
            </a:r>
            <a:r>
              <a:rPr lang="en-IN" b="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[Clause 2.2]</a:t>
            </a:r>
            <a:r>
              <a:rPr lang="en-IN" i="1" dirty="0">
                <a:solidFill>
                  <a:schemeClr val="accent2">
                    <a:lumMod val="75000"/>
                  </a:schemeClr>
                </a:solidFill>
                <a:latin typeface="Georgia" pitchFamily="18" charset="0"/>
              </a:rPr>
              <a:t>.</a:t>
            </a:r>
          </a:p>
          <a:p>
            <a:pPr algn="just"/>
            <a:endParaRPr lang="en-IN" i="1" dirty="0">
              <a:solidFill>
                <a:schemeClr val="accent2">
                  <a:lumMod val="75000"/>
                </a:schemeClr>
              </a:solidFill>
              <a:latin typeface="Georgia" pitchFamily="18" charset="0"/>
            </a:endParaRPr>
          </a:p>
          <a:p>
            <a:pPr marL="360363" indent="-360363" algn="just">
              <a:buFont typeface="Wingdings" pitchFamily="2" charset="2"/>
              <a:buChar char="ü"/>
            </a:pPr>
            <a:r>
              <a:rPr lang="en-IN" dirty="0">
                <a:solidFill>
                  <a:schemeClr val="accent2">
                    <a:lumMod val="75000"/>
                  </a:schemeClr>
                </a:solidFill>
                <a:latin typeface="Georgia" pitchFamily="18" charset="0"/>
              </a:rPr>
              <a:t>When evaluating levels in EMC, it is essential to clearly define the quantity being measured (e.g., voltage, field strength) and the specific measurement method used.</a:t>
            </a:r>
          </a:p>
          <a:p>
            <a:pPr algn="just"/>
            <a:endParaRPr lang="en-IN" dirty="0">
              <a:solidFill>
                <a:schemeClr val="accent2">
                  <a:lumMod val="75000"/>
                </a:schemeClr>
              </a:solidFill>
              <a:latin typeface="Georgia" pitchFamily="18" charset="0"/>
            </a:endParaRPr>
          </a:p>
          <a:p>
            <a:pPr marL="357188" indent="-357188" algn="just">
              <a:buFont typeface="Wingdings" panose="05000000000000000000" pitchFamily="2" charset="2"/>
              <a:buChar char="ü"/>
            </a:pPr>
            <a:r>
              <a:rPr lang="en-IN" b="1" i="1" dirty="0">
                <a:solidFill>
                  <a:schemeClr val="accent2">
                    <a:lumMod val="75000"/>
                  </a:schemeClr>
                </a:solidFill>
                <a:latin typeface="Georgia" panose="02040502050405020303" pitchFamily="18" charset="0"/>
              </a:rPr>
              <a:t>Emission level </a:t>
            </a:r>
            <a:r>
              <a:rPr lang="en-IN" i="1" dirty="0">
                <a:solidFill>
                  <a:schemeClr val="accent2">
                    <a:lumMod val="75000"/>
                  </a:schemeClr>
                </a:solidFill>
                <a:latin typeface="Georgia" panose="02040502050405020303" pitchFamily="18" charset="0"/>
              </a:rPr>
              <a:t>is t</a:t>
            </a:r>
            <a:r>
              <a:rPr lang="en-US" b="0" i="1" u="none" strike="noStrike" baseline="0" dirty="0">
                <a:solidFill>
                  <a:schemeClr val="accent2">
                    <a:lumMod val="75000"/>
                  </a:schemeClr>
                </a:solidFill>
                <a:latin typeface="Georgia" panose="02040502050405020303" pitchFamily="18" charset="0"/>
              </a:rPr>
              <a:t>he level of a given electromagnetic disturbance emitted from a particular device, equipment or system, measured in a specified </a:t>
            </a:r>
            <a:r>
              <a:rPr lang="en-IN" b="0" i="1" u="none" strike="noStrike" baseline="0" dirty="0">
                <a:solidFill>
                  <a:schemeClr val="accent2">
                    <a:lumMod val="75000"/>
                  </a:schemeClr>
                </a:solidFill>
                <a:latin typeface="Georgia" panose="02040502050405020303" pitchFamily="18" charset="0"/>
              </a:rPr>
              <a:t>way.</a:t>
            </a:r>
            <a:r>
              <a:rPr lang="en-IN" i="1" dirty="0">
                <a:solidFill>
                  <a:schemeClr val="accent2">
                    <a:lumMod val="75000"/>
                  </a:schemeClr>
                </a:solidFill>
                <a:latin typeface="Georgia" panose="02040502050405020303" pitchFamily="18" charset="0"/>
              </a:rPr>
              <a:t> </a:t>
            </a:r>
            <a:r>
              <a:rPr lang="en-IN" b="1" i="1" dirty="0">
                <a:solidFill>
                  <a:schemeClr val="accent2">
                    <a:lumMod val="75000"/>
                  </a:schemeClr>
                </a:solidFill>
                <a:latin typeface="Georgia" panose="02040502050405020303" pitchFamily="18" charset="0"/>
              </a:rPr>
              <a:t>Immunity level </a:t>
            </a:r>
            <a:r>
              <a:rPr lang="en-US" b="0" i="1" u="none" strike="noStrike" baseline="0" dirty="0">
                <a:solidFill>
                  <a:schemeClr val="accent2">
                    <a:lumMod val="75000"/>
                  </a:schemeClr>
                </a:solidFill>
                <a:latin typeface="Georgia" panose="02040502050405020303" pitchFamily="18" charset="0"/>
              </a:rPr>
              <a:t>is the maximum level of a given electromagnetic disturbance, incident in a specified way on a particular device, equipment or system, at which no degradation of operation occurs </a:t>
            </a:r>
            <a:r>
              <a:rPr lang="en-IN" b="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[Clause 2.2]</a:t>
            </a:r>
            <a:r>
              <a:rPr lang="en-IN" i="1" dirty="0">
                <a:solidFill>
                  <a:schemeClr val="accent2">
                    <a:lumMod val="75000"/>
                  </a:schemeClr>
                </a:solidFill>
                <a:latin typeface="Georgia" panose="02040502050405020303" pitchFamily="18" charset="0"/>
              </a:rPr>
              <a:t>.</a:t>
            </a:r>
            <a:endParaRPr lang="en-US" i="1" dirty="0">
              <a:solidFill>
                <a:schemeClr val="accent2">
                  <a:lumMod val="75000"/>
                </a:schemeClr>
              </a:solidFill>
              <a:latin typeface="Georgia" pitchFamily="18" charset="0"/>
            </a:endParaRPr>
          </a:p>
          <a:p>
            <a:pPr marL="360363" indent="-360363" algn="just"/>
            <a:endParaRPr lang="en-US" i="1" dirty="0">
              <a:solidFill>
                <a:schemeClr val="accent2">
                  <a:lumMod val="75000"/>
                </a:schemeClr>
              </a:solidFill>
              <a:latin typeface="Georgia" pitchFamily="18" charset="0"/>
            </a:endParaRPr>
          </a:p>
          <a:p>
            <a:pPr marL="360363" indent="-360363" algn="just">
              <a:buFont typeface="Wingdings" pitchFamily="2" charset="2"/>
              <a:buChar char="ü"/>
            </a:pPr>
            <a:r>
              <a:rPr lang="en-IN" i="1" dirty="0">
                <a:solidFill>
                  <a:schemeClr val="accent2">
                    <a:lumMod val="75000"/>
                  </a:schemeClr>
                </a:solidFill>
                <a:latin typeface="Georgia" pitchFamily="18" charset="0"/>
              </a:rPr>
              <a:t>The </a:t>
            </a:r>
            <a:r>
              <a:rPr lang="en-IN" b="1" i="1" dirty="0">
                <a:solidFill>
                  <a:schemeClr val="accent2">
                    <a:lumMod val="75000"/>
                  </a:schemeClr>
                </a:solidFill>
                <a:latin typeface="Georgia" pitchFamily="18" charset="0"/>
              </a:rPr>
              <a:t>(electromagnetic) compatibility level</a:t>
            </a:r>
            <a:r>
              <a:rPr lang="en-IN" i="1" dirty="0">
                <a:solidFill>
                  <a:schemeClr val="accent2">
                    <a:lumMod val="75000"/>
                  </a:schemeClr>
                </a:solidFill>
                <a:latin typeface="Georgia" pitchFamily="18" charset="0"/>
              </a:rPr>
              <a:t> is the specified disturbance level at which an acceptable, high probability of electromagnetic compatibility should exist. </a:t>
            </a:r>
            <a:r>
              <a:rPr lang="en-IN" b="1"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[Clause 2.2]</a:t>
            </a:r>
            <a:r>
              <a:rPr lang="en-IN" i="1" dirty="0">
                <a:solidFill>
                  <a:schemeClr val="accent2">
                    <a:lumMod val="75000"/>
                  </a:schemeClr>
                </a:solidFill>
                <a:latin typeface="Georgia" pitchFamily="18" charset="0"/>
              </a:rPr>
              <a:t>.</a:t>
            </a:r>
          </a:p>
          <a:p>
            <a:pPr algn="just"/>
            <a:endParaRPr lang="en-IN" i="1" dirty="0">
              <a:solidFill>
                <a:schemeClr val="accent2">
                  <a:lumMod val="75000"/>
                </a:schemeClr>
              </a:solidFill>
              <a:latin typeface="Georgia" pitchFamily="18" charset="0"/>
            </a:endParaRPr>
          </a:p>
          <a:p>
            <a:pPr marL="360363" indent="-360363" algn="just">
              <a:buFont typeface="Wingdings" pitchFamily="2" charset="2"/>
              <a:buChar char="ü"/>
            </a:pPr>
            <a:r>
              <a:rPr lang="en-IN" dirty="0">
                <a:solidFill>
                  <a:schemeClr val="accent2">
                    <a:lumMod val="75000"/>
                  </a:schemeClr>
                </a:solidFill>
                <a:latin typeface="Georgia" pitchFamily="18" charset="0"/>
              </a:rPr>
              <a:t>This level helps in determining acceptable emission and immunity limits for various equipment in a given environment.</a:t>
            </a:r>
          </a:p>
          <a:p>
            <a:pPr marL="360363" indent="-360363" algn="just"/>
            <a:endParaRPr lang="en-US" sz="1200" i="1" dirty="0">
              <a:solidFill>
                <a:schemeClr val="accent2">
                  <a:lumMod val="75000"/>
                </a:schemeClr>
              </a:solidFill>
              <a:latin typeface="Georgia" pitchFamily="18" charset="0"/>
            </a:endParaRPr>
          </a:p>
        </p:txBody>
      </p:sp>
    </p:spTree>
    <p:extLst>
      <p:ext uri="{BB962C8B-B14F-4D97-AF65-F5344CB8AC3E}">
        <p14:creationId xmlns:p14="http://schemas.microsoft.com/office/powerpoint/2010/main" val="32619135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67305"/>
          </a:xfrm>
          <a:prstGeom prst="rect">
            <a:avLst/>
          </a:prstGeom>
        </p:spPr>
        <p:txBody>
          <a:bodyPr>
            <a:normAutofit/>
          </a:bodyPr>
          <a:lstStyle>
            <a:lvl1pPr algn="ctr">
              <a:defRPr b="1">
                <a:latin typeface="Georgia"/>
                <a:ea typeface="Georgia"/>
                <a:cs typeface="Georgia"/>
                <a:sym typeface="Georgia"/>
              </a:defRPr>
            </a:lvl1pPr>
          </a:lstStyle>
          <a:p>
            <a:r>
              <a:rPr lang="en-IN" sz="3200" b="1" i="0" dirty="0">
                <a:solidFill>
                  <a:schemeClr val="bg1"/>
                </a:solidFill>
                <a:effectLst/>
                <a:latin typeface="Georgia" panose="02040502050405020303" pitchFamily="18" charset="0"/>
              </a:rPr>
              <a:t>BASIC TERMS &amp; DEFINITIONS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21</a:t>
            </a:fld>
            <a:endParaRPr/>
          </a:p>
        </p:txBody>
      </p:sp>
      <p:sp>
        <p:nvSpPr>
          <p:cNvPr id="5" name="TextBox 4"/>
          <p:cNvSpPr txBox="1"/>
          <p:nvPr/>
        </p:nvSpPr>
        <p:spPr>
          <a:xfrm>
            <a:off x="177404" y="1427448"/>
            <a:ext cx="8789191" cy="3139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Wingdings" panose="05000000000000000000" pitchFamily="2" charset="2"/>
              <a:buChar char="ü"/>
            </a:pPr>
            <a:r>
              <a:rPr lang="en-US" sz="1800" b="1" i="1" dirty="0">
                <a:solidFill>
                  <a:schemeClr val="accent2">
                    <a:lumMod val="75000"/>
                  </a:schemeClr>
                </a:solidFill>
                <a:latin typeface="Georgia" panose="02040502050405020303" pitchFamily="18" charset="0"/>
              </a:rPr>
              <a:t>E</a:t>
            </a:r>
            <a:r>
              <a:rPr lang="en-US" sz="1800" b="1" i="1" u="none" strike="noStrike" baseline="0" dirty="0">
                <a:solidFill>
                  <a:schemeClr val="accent2">
                    <a:lumMod val="75000"/>
                  </a:schemeClr>
                </a:solidFill>
                <a:latin typeface="Georgia" panose="02040502050405020303" pitchFamily="18" charset="0"/>
              </a:rPr>
              <a:t>mission margin </a:t>
            </a:r>
            <a:r>
              <a:rPr lang="en-US" sz="1800" b="0" i="1" u="none" strike="noStrike" baseline="0" dirty="0">
                <a:solidFill>
                  <a:schemeClr val="accent2">
                    <a:lumMod val="75000"/>
                  </a:schemeClr>
                </a:solidFill>
                <a:latin typeface="Georgia" panose="02040502050405020303" pitchFamily="18" charset="0"/>
              </a:rPr>
              <a:t>is the ratio of the electromagnetic compatibility level to the </a:t>
            </a:r>
            <a:r>
              <a:rPr lang="en-IN" sz="1800" b="0" i="1" u="none" strike="noStrike" baseline="0" dirty="0">
                <a:solidFill>
                  <a:schemeClr val="accent2">
                    <a:lumMod val="75000"/>
                  </a:schemeClr>
                </a:solidFill>
                <a:latin typeface="Georgia" panose="02040502050405020303" pitchFamily="18" charset="0"/>
              </a:rPr>
              <a:t>emission limit.</a:t>
            </a:r>
          </a:p>
          <a:p>
            <a:pPr algn="just"/>
            <a:endParaRPr lang="en-IN" sz="1800" b="0" i="1" u="none" strike="noStrike" baseline="0" dirty="0">
              <a:solidFill>
                <a:schemeClr val="accent2">
                  <a:lumMod val="75000"/>
                </a:schemeClr>
              </a:solidFill>
              <a:latin typeface="Georgia" panose="02040502050405020303" pitchFamily="18" charset="0"/>
            </a:endParaRPr>
          </a:p>
          <a:p>
            <a:pPr marL="285750" indent="-285750" algn="just">
              <a:buFont typeface="Wingdings" panose="05000000000000000000" pitchFamily="2" charset="2"/>
              <a:buChar char="ü"/>
            </a:pPr>
            <a:r>
              <a:rPr lang="en-IN" sz="1800" b="1" i="1" u="none" strike="noStrike" baseline="0" dirty="0">
                <a:solidFill>
                  <a:schemeClr val="accent2">
                    <a:lumMod val="75000"/>
                  </a:schemeClr>
                </a:solidFill>
                <a:latin typeface="Georgia" panose="02040502050405020303" pitchFamily="18" charset="0"/>
              </a:rPr>
              <a:t>Immunity margin </a:t>
            </a:r>
            <a:r>
              <a:rPr lang="en-IN" sz="1800" b="0" i="1" u="none" strike="noStrike" baseline="0" dirty="0">
                <a:solidFill>
                  <a:schemeClr val="accent2">
                    <a:lumMod val="75000"/>
                  </a:schemeClr>
                </a:solidFill>
                <a:latin typeface="Georgia" panose="02040502050405020303" pitchFamily="18" charset="0"/>
              </a:rPr>
              <a:t>is the</a:t>
            </a:r>
            <a:r>
              <a:rPr lang="en-US" sz="1800" b="0" i="1" u="none" strike="noStrike" baseline="0" dirty="0">
                <a:solidFill>
                  <a:schemeClr val="accent2">
                    <a:lumMod val="75000"/>
                  </a:schemeClr>
                </a:solidFill>
                <a:latin typeface="Georgia" panose="02040502050405020303" pitchFamily="18" charset="0"/>
              </a:rPr>
              <a:t> ratio of the immunity limit to the electromagnetic </a:t>
            </a:r>
            <a:r>
              <a:rPr lang="en-IN" sz="1800" b="0" i="1" u="none" strike="noStrike" baseline="0" dirty="0">
                <a:solidFill>
                  <a:schemeClr val="accent2">
                    <a:lumMod val="75000"/>
                  </a:schemeClr>
                </a:solidFill>
                <a:latin typeface="Georgia" panose="02040502050405020303" pitchFamily="18" charset="0"/>
              </a:rPr>
              <a:t>compatibility level.</a:t>
            </a:r>
          </a:p>
          <a:p>
            <a:pPr marL="285750" indent="-285750" algn="just">
              <a:buFont typeface="Wingdings" panose="05000000000000000000" pitchFamily="2" charset="2"/>
              <a:buChar char="ü"/>
            </a:pPr>
            <a:endParaRPr lang="en-IN" sz="1800" b="0" i="1" u="none" strike="noStrike" baseline="0" dirty="0">
              <a:solidFill>
                <a:schemeClr val="accent2">
                  <a:lumMod val="75000"/>
                </a:schemeClr>
              </a:solidFill>
              <a:latin typeface="Georgia" panose="02040502050405020303" pitchFamily="18" charset="0"/>
            </a:endParaRPr>
          </a:p>
          <a:p>
            <a:pPr marL="285750" indent="-285750" algn="just">
              <a:buFont typeface="Wingdings" panose="05000000000000000000" pitchFamily="2" charset="2"/>
              <a:buChar char="ü"/>
            </a:pPr>
            <a:r>
              <a:rPr lang="en-IN" sz="1800" b="1" i="1" dirty="0">
                <a:solidFill>
                  <a:schemeClr val="accent2">
                    <a:lumMod val="75000"/>
                  </a:schemeClr>
                </a:solidFill>
                <a:latin typeface="Georgia" panose="02040502050405020303" pitchFamily="18" charset="0"/>
              </a:rPr>
              <a:t>E</a:t>
            </a:r>
            <a:r>
              <a:rPr lang="en-IN" sz="1800" b="1" i="1" u="none" strike="noStrike" baseline="0" dirty="0">
                <a:solidFill>
                  <a:schemeClr val="accent2">
                    <a:lumMod val="75000"/>
                  </a:schemeClr>
                </a:solidFill>
                <a:latin typeface="Georgia" panose="02040502050405020303" pitchFamily="18" charset="0"/>
              </a:rPr>
              <a:t>lectromagnetic </a:t>
            </a:r>
            <a:r>
              <a:rPr lang="en-US" sz="1800" b="1" i="1" u="none" strike="noStrike" baseline="0" dirty="0">
                <a:solidFill>
                  <a:schemeClr val="accent2">
                    <a:lumMod val="75000"/>
                  </a:schemeClr>
                </a:solidFill>
                <a:latin typeface="Georgia" panose="02040502050405020303" pitchFamily="18" charset="0"/>
              </a:rPr>
              <a:t>compatibility</a:t>
            </a:r>
            <a:r>
              <a:rPr lang="en-US" sz="1800" b="0" i="1" u="none" strike="noStrike" baseline="0" dirty="0">
                <a:solidFill>
                  <a:schemeClr val="accent2">
                    <a:lumMod val="75000"/>
                  </a:schemeClr>
                </a:solidFill>
                <a:latin typeface="Georgia" panose="02040502050405020303" pitchFamily="18" charset="0"/>
              </a:rPr>
              <a:t> </a:t>
            </a:r>
            <a:r>
              <a:rPr lang="en-US" sz="1800" b="1" i="1" u="none" strike="noStrike" baseline="0" dirty="0">
                <a:solidFill>
                  <a:schemeClr val="accent2">
                    <a:lumMod val="75000"/>
                  </a:schemeClr>
                </a:solidFill>
                <a:latin typeface="Georgia" panose="02040502050405020303" pitchFamily="18" charset="0"/>
              </a:rPr>
              <a:t>margin</a:t>
            </a:r>
            <a:r>
              <a:rPr lang="en-US" sz="1800" b="0" i="1" u="none" strike="noStrike" baseline="0" dirty="0">
                <a:solidFill>
                  <a:schemeClr val="accent2">
                    <a:lumMod val="75000"/>
                  </a:schemeClr>
                </a:solidFill>
                <a:latin typeface="Georgia" panose="02040502050405020303" pitchFamily="18" charset="0"/>
              </a:rPr>
              <a:t> is the ratio of the immunity limit to the emission limit. </a:t>
            </a:r>
          </a:p>
          <a:p>
            <a:pPr marL="285750" indent="-285750" algn="just">
              <a:buFont typeface="Wingdings" panose="05000000000000000000" pitchFamily="2" charset="2"/>
              <a:buChar char="ü"/>
            </a:pPr>
            <a:endParaRPr lang="en-US" sz="1800" i="1" dirty="0">
              <a:solidFill>
                <a:schemeClr val="accent2">
                  <a:lumMod val="75000"/>
                </a:schemeClr>
              </a:solidFill>
              <a:latin typeface="Georgia" panose="02040502050405020303" pitchFamily="18" charset="0"/>
            </a:endParaRPr>
          </a:p>
          <a:p>
            <a:pPr marL="285750" indent="-285750" algn="just">
              <a:buFont typeface="Wingdings" panose="05000000000000000000" pitchFamily="2" charset="2"/>
              <a:buChar char="ü"/>
            </a:pPr>
            <a:r>
              <a:rPr lang="en-US" sz="1800" b="0" i="0" dirty="0">
                <a:solidFill>
                  <a:schemeClr val="accent2">
                    <a:lumMod val="75000"/>
                  </a:schemeClr>
                </a:solidFill>
                <a:effectLst/>
                <a:latin typeface="Georgia" panose="02040502050405020303" pitchFamily="18" charset="0"/>
              </a:rPr>
              <a:t>Margins are essential in ensuring electromagnetic compatibility (EMC) due to various uncertainties inherent in real-world scenarios.</a:t>
            </a:r>
            <a:endParaRPr lang="en-US" sz="1800" b="0" i="1" u="none" strike="noStrike" baseline="0" dirty="0">
              <a:solidFill>
                <a:schemeClr val="accent2">
                  <a:lumMod val="75000"/>
                </a:schemeClr>
              </a:solidFill>
              <a:latin typeface="Georgia" panose="02040502050405020303" pitchFamily="18" charset="0"/>
            </a:endParaRPr>
          </a:p>
        </p:txBody>
      </p:sp>
    </p:spTree>
    <p:extLst>
      <p:ext uri="{BB962C8B-B14F-4D97-AF65-F5344CB8AC3E}">
        <p14:creationId xmlns:p14="http://schemas.microsoft.com/office/powerpoint/2010/main" val="41468247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03131"/>
          </a:xfrm>
          <a:prstGeom prst="rect">
            <a:avLst/>
          </a:prstGeom>
        </p:spPr>
        <p:txBody>
          <a:bodyPr>
            <a:normAutofit/>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TESTS ON EMC</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22</a:t>
            </a:fld>
            <a:endParaRPr/>
          </a:p>
        </p:txBody>
      </p:sp>
      <p:sp>
        <p:nvSpPr>
          <p:cNvPr id="5" name="TextBox 4"/>
          <p:cNvSpPr txBox="1"/>
          <p:nvPr/>
        </p:nvSpPr>
        <p:spPr>
          <a:xfrm>
            <a:off x="0" y="1340877"/>
            <a:ext cx="9047747" cy="3355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Standardized vs. In-situ Tests:</a:t>
            </a:r>
          </a:p>
          <a:p>
            <a:pPr marL="646113" indent="-285750" algn="just">
              <a:lnSpc>
                <a:spcPct val="107000"/>
              </a:lnSpc>
              <a:spcAft>
                <a:spcPts val="800"/>
              </a:spcAft>
              <a:buFont typeface="Arial" panose="020B0604020202020204" pitchFamily="34" charset="0"/>
              <a:buChar char="•"/>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Standardized tests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are designed to be reproducible anywhere in the world and aim to verify EMC specifications generally. They achieve this by focusing on one electromagnetic disturbance at a time, using well-defined equipment and measurement conditions. However, this approach has limitations in representing the complexities of real-world installations.</a:t>
            </a:r>
          </a:p>
          <a:p>
            <a:pPr marL="646113" indent="-285750" algn="just">
              <a:buFont typeface="Arial" panose="020B0604020202020204" pitchFamily="34" charset="0"/>
              <a:buChar char="•"/>
            </a:pP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In-situ tests</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are conducted in the actual environment where the equipment will be used. While similarly defined equipment as in standardized tests can be used, the measurement conditions are harder to control in the field. For example, the load impedance in an in-situ test is often unknown and changes over time, directly impacting the measured emission levels. This makes in-situ tests less reproducible than standardized tests, but they provide a more accurate assessment of EMC in a specific installation.</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02742660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16905"/>
          </a:xfrm>
          <a:prstGeom prst="rect">
            <a:avLst/>
          </a:prstGeom>
        </p:spPr>
        <p:txBody>
          <a:bodyPr>
            <a:normAutofit/>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TESTS ON EMC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23</a:t>
            </a:fld>
            <a:endParaRPr/>
          </a:p>
        </p:txBody>
      </p:sp>
      <p:sp>
        <p:nvSpPr>
          <p:cNvPr id="5" name="TextBox 4"/>
          <p:cNvSpPr txBox="1"/>
          <p:nvPr/>
        </p:nvSpPr>
        <p:spPr>
          <a:xfrm>
            <a:off x="228600" y="1443496"/>
            <a:ext cx="8686800" cy="30673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8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1/Sec 1): 2000 outlines three fundamental properties of standardized EMC tests</a:t>
            </a:r>
            <a:r>
              <a:rPr lang="en-IN" sz="18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t>
            </a:r>
          </a:p>
          <a:p>
            <a:pPr marL="646113" indent="-285750" algn="just">
              <a:lnSpc>
                <a:spcPct val="107000"/>
              </a:lnSpc>
              <a:spcAft>
                <a:spcPts val="800"/>
              </a:spcAft>
              <a:buFont typeface="Arial" panose="020B0604020202020204" pitchFamily="34" charset="0"/>
              <a:buChar char="•"/>
            </a:pPr>
            <a:r>
              <a:rPr lang="en-IN" sz="18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Focus on One Disturbance Type:</a:t>
            </a:r>
            <a:r>
              <a:rPr lang="en-IN" sz="18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Standardized tests isolate and examine one type of electromagnetic disturbance at a time. This controlled approach allows for a more accurate assessment of a device's emission or immunity to a particular disturbance. For example, a test might focus solely on emissions via conducted or radiated emissions. This differs from real-world scenarios where various disturbances occur concurrently.</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35280372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6"/>
            <a:ext cx="9144000" cy="616992"/>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TESTS ON EMC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24</a:t>
            </a:fld>
            <a:endParaRPr/>
          </a:p>
        </p:txBody>
      </p:sp>
      <p:sp>
        <p:nvSpPr>
          <p:cNvPr id="5" name="TextBox 4"/>
          <p:cNvSpPr txBox="1"/>
          <p:nvPr/>
        </p:nvSpPr>
        <p:spPr>
          <a:xfrm>
            <a:off x="228600" y="1218209"/>
            <a:ext cx="8686800" cy="3660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8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Well-Defined Measuring Equipment (Emission) and Disturbance Source (Immunity):</a:t>
            </a:r>
            <a:endParaRPr lang="en-IN" sz="18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22313" indent="-361950" algn="just">
              <a:lnSpc>
                <a:spcPct val="107000"/>
              </a:lnSpc>
              <a:spcAft>
                <a:spcPts val="800"/>
              </a:spcAft>
              <a:buFont typeface="Arial" panose="020B0604020202020204" pitchFamily="34" charset="0"/>
              <a:buChar char="•"/>
            </a:pPr>
            <a:r>
              <a:rPr lang="en-IN" sz="18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Emission Tests:</a:t>
            </a:r>
            <a:r>
              <a:rPr lang="en-IN" sz="18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Standardized tests utilize specifically defined measuring equipment, such as voltage probes or antennas, connected to calibrated measurement instruments. This ensures consistency and reproducibility in measuring the chosen disturbance parameter (e.g., magnetic field strength, voltage).</a:t>
            </a:r>
          </a:p>
          <a:p>
            <a:pPr marL="722313" indent="-361950" algn="just">
              <a:lnSpc>
                <a:spcPct val="107000"/>
              </a:lnSpc>
              <a:spcAft>
                <a:spcPts val="800"/>
              </a:spcAft>
              <a:buFont typeface="Arial" panose="020B0604020202020204" pitchFamily="34" charset="0"/>
              <a:buChar char="•"/>
            </a:pPr>
            <a:r>
              <a:rPr lang="en-IN" sz="18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Immunity Tests:</a:t>
            </a:r>
            <a:r>
              <a:rPr lang="en-IN" sz="18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For immunity evaluation, standardized tests use precisely defined disturbance sources, comprising a generator and a coupling network. This setup replaces the unpredictable impedance characteristics of real-world emitters with a controlled and reproducible source.</a:t>
            </a:r>
          </a:p>
        </p:txBody>
      </p:sp>
    </p:spTree>
    <p:extLst>
      <p:ext uri="{BB962C8B-B14F-4D97-AF65-F5344CB8AC3E}">
        <p14:creationId xmlns:p14="http://schemas.microsoft.com/office/powerpoint/2010/main" val="425623274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16905"/>
          </a:xfrm>
          <a:prstGeom prst="rect">
            <a:avLst/>
          </a:prstGeom>
        </p:spPr>
        <p:txBody>
          <a:bodyPr>
            <a:normAutofit/>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TESTS ON EMC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25</a:t>
            </a:fld>
            <a:endParaRPr/>
          </a:p>
        </p:txBody>
      </p:sp>
      <p:sp>
        <p:nvSpPr>
          <p:cNvPr id="5" name="TextBox 4"/>
          <p:cNvSpPr txBox="1"/>
          <p:nvPr/>
        </p:nvSpPr>
        <p:spPr>
          <a:xfrm>
            <a:off x="48126" y="1443496"/>
            <a:ext cx="9047747" cy="37998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Standardized Measurement Conditions: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To ensure global reproducibility, standardized tests establish precise and consistent measurement conditions. This includes specifying:</a:t>
            </a:r>
          </a:p>
          <a:p>
            <a:pPr marL="646113" indent="-285750" algn="just">
              <a:lnSpc>
                <a:spcPct val="107000"/>
              </a:lnSpc>
              <a:spcAft>
                <a:spcPts val="800"/>
              </a:spcAft>
              <a:buFont typeface="Arial" panose="020B0604020202020204" pitchFamily="34" charset="0"/>
              <a:buChar char="•"/>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Measuring Device and Equipment:</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selection of appropriate measuring devices and equipment based on the type of disturbance and desired signal characteristics.</a:t>
            </a:r>
          </a:p>
          <a:p>
            <a:pPr marL="646113" indent="-285750" algn="just">
              <a:lnSpc>
                <a:spcPct val="107000"/>
              </a:lnSpc>
              <a:spcAft>
                <a:spcPts val="800"/>
              </a:spcAft>
              <a:buFont typeface="Arial" panose="020B0604020202020204" pitchFamily="34" charset="0"/>
              <a:buChar char="•"/>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Loading Conditions of the Disturbance Source:</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 detailed description of the load impedances presented to the disturbance source by the equipment under test (EUT). This is particularly crucial for standardized tests, as it ensures consistency.</a:t>
            </a:r>
          </a:p>
          <a:p>
            <a:pPr marL="646113" indent="-285750" algn="just">
              <a:lnSpc>
                <a:spcPct val="107000"/>
              </a:lnSpc>
              <a:spcAft>
                <a:spcPts val="800"/>
              </a:spcAft>
              <a:buFont typeface="Arial" panose="020B0604020202020204" pitchFamily="34" charset="0"/>
              <a:buChar char="•"/>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Configuration:</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This encompasses various aspects, including the choice of ground reference, the positioning of the EUT and measuring equipment, grounding connections, interconnections, termination of unused terminals, and EUT operating conditions during testing.</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15339874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580611"/>
          </a:xfrm>
          <a:prstGeom prst="rect">
            <a:avLst/>
          </a:prstGeom>
        </p:spPr>
        <p:txBody>
          <a:bodyPr>
            <a:normAutofit fontScale="90000"/>
          </a:bodyPr>
          <a:lstStyle>
            <a:lvl1pPr algn="ctr">
              <a:defRPr b="1">
                <a:latin typeface="Georgia"/>
                <a:ea typeface="Georgia"/>
                <a:cs typeface="Georgia"/>
                <a:sym typeface="Georgia"/>
              </a:defRPr>
            </a:lvl1pPr>
          </a:lstStyle>
          <a:p>
            <a:r>
              <a:rPr lang="en-IN" dirty="0">
                <a:solidFill>
                  <a:schemeClr val="bg1"/>
                </a:solidFill>
                <a:latin typeface="Georgia" panose="02040502050405020303" pitchFamily="18" charset="0"/>
              </a:rPr>
              <a:t>TESTS ON EMC (CONTD…)</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26</a:t>
            </a:fld>
            <a:endParaRPr/>
          </a:p>
        </p:txBody>
      </p:sp>
      <p:graphicFrame>
        <p:nvGraphicFramePr>
          <p:cNvPr id="7" name="Table 2">
            <a:extLst>
              <a:ext uri="{FF2B5EF4-FFF2-40B4-BE49-F238E27FC236}">
                <a16:creationId xmlns:a16="http://schemas.microsoft.com/office/drawing/2014/main" id="{1B92FE12-49F8-C798-9159-B48876367B3D}"/>
              </a:ext>
            </a:extLst>
          </p:cNvPr>
          <p:cNvGraphicFramePr/>
          <p:nvPr>
            <p:extLst>
              <p:ext uri="{D42A27DB-BD31-4B8C-83A1-F6EECF244321}">
                <p14:modId xmlns:p14="http://schemas.microsoft.com/office/powerpoint/2010/main" val="3885818606"/>
              </p:ext>
            </p:extLst>
          </p:nvPr>
        </p:nvGraphicFramePr>
        <p:xfrm>
          <a:off x="169817" y="1138621"/>
          <a:ext cx="8804366" cy="3917255"/>
        </p:xfrm>
        <a:graphic>
          <a:graphicData uri="http://schemas.openxmlformats.org/drawingml/2006/table">
            <a:tbl>
              <a:tblPr firstRow="1" firstCol="1" bandRow="1">
                <a:tableStyleId>{4C3C2611-4C71-4FC5-86AE-919BDF0F9419}</a:tableStyleId>
              </a:tblPr>
              <a:tblGrid>
                <a:gridCol w="407955">
                  <a:extLst>
                    <a:ext uri="{9D8B030D-6E8A-4147-A177-3AD203B41FA5}">
                      <a16:colId xmlns:a16="http://schemas.microsoft.com/office/drawing/2014/main" val="20000"/>
                    </a:ext>
                  </a:extLst>
                </a:gridCol>
                <a:gridCol w="3526740">
                  <a:extLst>
                    <a:ext uri="{9D8B030D-6E8A-4147-A177-3AD203B41FA5}">
                      <a16:colId xmlns:a16="http://schemas.microsoft.com/office/drawing/2014/main" val="20001"/>
                    </a:ext>
                  </a:extLst>
                </a:gridCol>
                <a:gridCol w="2390869">
                  <a:extLst>
                    <a:ext uri="{9D8B030D-6E8A-4147-A177-3AD203B41FA5}">
                      <a16:colId xmlns:a16="http://schemas.microsoft.com/office/drawing/2014/main" val="20002"/>
                    </a:ext>
                  </a:extLst>
                </a:gridCol>
                <a:gridCol w="2478802">
                  <a:extLst>
                    <a:ext uri="{9D8B030D-6E8A-4147-A177-3AD203B41FA5}">
                      <a16:colId xmlns:a16="http://schemas.microsoft.com/office/drawing/2014/main" val="2157364897"/>
                    </a:ext>
                  </a:extLst>
                </a:gridCol>
              </a:tblGrid>
              <a:tr h="352051">
                <a:tc>
                  <a:txBody>
                    <a:bodyPr/>
                    <a:lstStyle/>
                    <a:p>
                      <a:pPr algn="ctr">
                        <a:lnSpc>
                          <a:spcPct val="115000"/>
                        </a:lnSpc>
                        <a:spcBef>
                          <a:spcPts val="1000"/>
                        </a:spcBef>
                        <a:defRPr sz="1000">
                          <a:latin typeface="Georgia"/>
                          <a:ea typeface="Georgia"/>
                          <a:cs typeface="Georgia"/>
                          <a:sym typeface="Georgia"/>
                        </a:defRPr>
                      </a:pPr>
                      <a:r>
                        <a:rPr lang="en-IN" sz="1100" dirty="0">
                          <a:latin typeface="Georgia" panose="02040502050405020303" pitchFamily="18" charset="0"/>
                        </a:rPr>
                        <a:t>Sl. No.</a:t>
                      </a:r>
                      <a:endParaRPr sz="1100" dirty="0">
                        <a:latin typeface="Georgia" panose="02040502050405020303" pitchFamily="18" charset="0"/>
                      </a:endParaRPr>
                    </a:p>
                  </a:txBody>
                  <a:tcPr marL="0" marR="0" marT="0" marB="0" horzOverflow="overflow"/>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Test</a:t>
                      </a:r>
                      <a:endParaRPr lang="en-IN" sz="1100"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Indian  Standard</a:t>
                      </a:r>
                      <a:endParaRPr lang="en-IN" sz="1100"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Test Level</a:t>
                      </a:r>
                    </a:p>
                  </a:txBody>
                  <a:tcPr marL="9525" marR="9525" marT="9525" marB="9525"/>
                </a:tc>
                <a:extLst>
                  <a:ext uri="{0D108BD9-81ED-4DB2-BD59-A6C34878D82A}">
                    <a16:rowId xmlns:a16="http://schemas.microsoft.com/office/drawing/2014/main" val="10000"/>
                  </a:ext>
                </a:extLst>
              </a:tr>
              <a:tr h="437796">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anose="02040502050405020303" pitchFamily="18" charset="0"/>
                          <a:ea typeface="Georgia"/>
                          <a:cs typeface="Georgia"/>
                          <a:sym typeface="Georgia"/>
                        </a:rPr>
                        <a:t>1.</a:t>
                      </a:r>
                      <a:endParaRPr sz="1100" b="1" dirty="0">
                        <a:solidFill>
                          <a:srgbClr val="FFFFFF"/>
                        </a:solidFill>
                        <a:latin typeface="Georgia" panose="02040502050405020303" pitchFamily="18" charset="0"/>
                        <a:ea typeface="Georgia"/>
                        <a:cs typeface="Georgia"/>
                        <a:sym typeface="Georgia"/>
                      </a:endParaRPr>
                    </a:p>
                  </a:txBody>
                  <a:tcPr marL="0" marR="0" marT="0" marB="0" horzOverflow="overflow"/>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Electrostatic Discharge  Immunity Test</a:t>
                      </a:r>
                      <a:b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b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2): 2018</a:t>
                      </a:r>
                    </a:p>
                  </a:txBody>
                  <a:tcPr marL="9525" marR="9525" marT="9525" marB="9525"/>
                </a:tc>
                <a:tc>
                  <a:txBody>
                    <a:bodyPr/>
                    <a:lstStyle/>
                    <a:p>
                      <a:pPr algn="ctr">
                        <a:lnSpc>
                          <a:spcPct val="107000"/>
                        </a:lnSpc>
                        <a:spcAft>
                          <a:spcPts val="0"/>
                        </a:spcAft>
                      </a:pPr>
                      <a:r>
                        <a:rPr lang="en-IN" sz="1100" b="1" i="0" u="none" strike="noStrike" cap="none" spc="0" baseline="0" dirty="0">
                          <a:solidFill>
                            <a:schemeClr val="accent2">
                              <a:lumMod val="75000"/>
                            </a:schemeClr>
                          </a:solidFill>
                          <a:effectLst/>
                          <a:uFillTx/>
                          <a:latin typeface="Georgia" panose="02040502050405020303" pitchFamily="18" charset="0"/>
                          <a:ea typeface="+mj-ea"/>
                          <a:cs typeface="+mj-cs"/>
                          <a:sym typeface="Arial"/>
                        </a:rPr>
                        <a:t>±2 kV, ±4 kV </a:t>
                      </a:r>
                    </a:p>
                    <a:p>
                      <a:pPr algn="ctr">
                        <a:lnSpc>
                          <a:spcPct val="107000"/>
                        </a:lnSpc>
                        <a:spcAft>
                          <a:spcPts val="0"/>
                        </a:spcAft>
                      </a:pPr>
                      <a:r>
                        <a:rPr lang="en-IN" sz="1100" b="1" i="0" u="none" strike="noStrike" cap="none" spc="0" baseline="0" dirty="0">
                          <a:solidFill>
                            <a:schemeClr val="accent2">
                              <a:lumMod val="75000"/>
                            </a:schemeClr>
                          </a:solidFill>
                          <a:effectLst/>
                          <a:uFillTx/>
                          <a:latin typeface="Georgia" panose="02040502050405020303" pitchFamily="18" charset="0"/>
                          <a:ea typeface="+mj-ea"/>
                          <a:cs typeface="+mj-cs"/>
                          <a:sym typeface="Arial"/>
                        </a:rPr>
                        <a:t>(contact discharge)</a:t>
                      </a: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0001"/>
                  </a:ext>
                </a:extLst>
              </a:tr>
              <a:tr h="390472">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anose="02040502050405020303" pitchFamily="18" charset="0"/>
                          <a:ea typeface="Georgia"/>
                          <a:cs typeface="Georgia"/>
                          <a:sym typeface="Georgia"/>
                        </a:rPr>
                        <a:t>2.</a:t>
                      </a:r>
                      <a:endParaRPr sz="1100" b="1" dirty="0">
                        <a:solidFill>
                          <a:srgbClr val="FFFFFF"/>
                        </a:solidFill>
                        <a:latin typeface="Georgia" panose="02040502050405020303" pitchFamily="18" charset="0"/>
                        <a:ea typeface="Georgia"/>
                        <a:cs typeface="Georgia"/>
                        <a:sym typeface="Georgia"/>
                      </a:endParaRPr>
                    </a:p>
                  </a:txBody>
                  <a:tcPr marL="0" marR="0" marT="0" marB="0" horzOverflow="overflow"/>
                </a:tc>
                <a:tc rowSpan="2">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Radiated  Radio-Frequency</a:t>
                      </a:r>
                      <a:r>
                        <a:rPr lang="en-IN" sz="1100" b="1" kern="100" baseline="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Electromagnetic Field Immunity </a:t>
                      </a: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Test</a:t>
                      </a:r>
                      <a:b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b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rowSpan="2">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3): 2023</a:t>
                      </a:r>
                      <a:b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b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rowSpan="2">
                  <a:txBody>
                    <a:bodyPr/>
                    <a:lstStyle/>
                    <a:p>
                      <a:pPr algn="ctr">
                        <a:lnSpc>
                          <a:spcPct val="107000"/>
                        </a:lnSpc>
                        <a:spcAft>
                          <a:spcPts val="800"/>
                        </a:spcAft>
                      </a:pPr>
                      <a:r>
                        <a:rPr lang="en-IN" sz="1100" b="1" i="0" u="none" strike="noStrike" cap="none" spc="0" baseline="0" dirty="0">
                          <a:solidFill>
                            <a:schemeClr val="accent2">
                              <a:lumMod val="75000"/>
                            </a:schemeClr>
                          </a:solidFill>
                          <a:effectLst/>
                          <a:uFillTx/>
                          <a:latin typeface="Georgia" panose="02040502050405020303" pitchFamily="18" charset="0"/>
                          <a:ea typeface="+mj-ea"/>
                          <a:cs typeface="+mj-cs"/>
                          <a:sym typeface="Arial"/>
                        </a:rPr>
                        <a:t>1 V/m to 10 V/m at various frequencies</a:t>
                      </a: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0002"/>
                  </a:ext>
                </a:extLst>
              </a:tr>
              <a:tr h="139657">
                <a:tc rowSpan="2">
                  <a:txBody>
                    <a:bodyPr/>
                    <a:lstStyle/>
                    <a:p>
                      <a:pPr algn="ctr">
                        <a:lnSpc>
                          <a:spcPct val="115000"/>
                        </a:lnSpc>
                        <a:spcBef>
                          <a:spcPts val="1000"/>
                        </a:spcBef>
                        <a:defRPr sz="1800" b="0">
                          <a:solidFill>
                            <a:srgbClr val="000000"/>
                          </a:solidFill>
                        </a:defRPr>
                      </a:pPr>
                      <a:r>
                        <a:rPr lang="en-US" sz="1100" b="1" dirty="0">
                          <a:solidFill>
                            <a:srgbClr val="FFFFFF"/>
                          </a:solidFill>
                          <a:latin typeface="Georgia" panose="02040502050405020303" pitchFamily="18" charset="0"/>
                          <a:ea typeface="Georgia"/>
                          <a:cs typeface="Georgia"/>
                          <a:sym typeface="Georgia"/>
                        </a:rPr>
                        <a:t>3.</a:t>
                      </a:r>
                      <a:endParaRPr sz="1100" b="1" dirty="0">
                        <a:solidFill>
                          <a:srgbClr val="FFFFFF"/>
                        </a:solidFill>
                        <a:latin typeface="Georgia" panose="02040502050405020303" pitchFamily="18" charset="0"/>
                        <a:ea typeface="Georgia"/>
                        <a:cs typeface="Georgia"/>
                        <a:sym typeface="Georgia"/>
                      </a:endParaRPr>
                    </a:p>
                  </a:txBody>
                  <a:tcPr marL="0" marR="0" marT="0" marB="0" horzOverflow="overflow"/>
                </a:tc>
                <a:tc vMerge="1">
                  <a:txBody>
                    <a:bodyPr/>
                    <a:lstStyle/>
                    <a:p>
                      <a:endParaRPr lang="en-US"/>
                    </a:p>
                  </a:txBody>
                  <a:tcPr/>
                </a:tc>
                <a:tc vMerge="1">
                  <a:txBody>
                    <a:bodyPr/>
                    <a:lstStyle/>
                    <a:p>
                      <a:endParaRPr lang="en-US"/>
                    </a:p>
                  </a:txBody>
                  <a:tcPr/>
                </a:tc>
                <a:tc vMerge="1">
                  <a:txBody>
                    <a:bodyPr/>
                    <a:lstStyle/>
                    <a:p>
                      <a:endParaRPr lang="en-IN"/>
                    </a:p>
                  </a:txBody>
                  <a:tcPr/>
                </a:tc>
                <a:extLst>
                  <a:ext uri="{0D108BD9-81ED-4DB2-BD59-A6C34878D82A}">
                    <a16:rowId xmlns:a16="http://schemas.microsoft.com/office/drawing/2014/main" val="10005"/>
                  </a:ext>
                </a:extLst>
              </a:tr>
              <a:tr h="504884">
                <a:tc vMerge="1">
                  <a:txBody>
                    <a:bodyPr/>
                    <a:lstStyle/>
                    <a:p>
                      <a:endParaRPr lang="en-US"/>
                    </a:p>
                  </a:txBody>
                  <a:tcPr/>
                </a:tc>
                <a:tc>
                  <a:txBody>
                    <a:bodyPr/>
                    <a:lstStyle/>
                    <a:p>
                      <a:pPr marL="228600" indent="-228600" algn="ctr">
                        <a:lnSpc>
                          <a:spcPct val="100000"/>
                        </a:lnSpc>
                        <a:spcAft>
                          <a:spcPts val="0"/>
                        </a:spcAft>
                        <a:buFont typeface="+mj-lt"/>
                        <a:buNone/>
                      </a:pPr>
                      <a:r>
                        <a:rPr lang="en-US"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methods for protective devices for HEMP conducted disturbance</a:t>
                      </a:r>
                    </a:p>
                    <a:p>
                      <a:pPr algn="ctr">
                        <a:lnSpc>
                          <a:spcPct val="100000"/>
                        </a:lnSpc>
                        <a:spcAft>
                          <a:spcPts val="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4): 2018</a:t>
                      </a:r>
                    </a:p>
                  </a:txBody>
                  <a:tcPr marL="9525" marR="9525" marT="9525" marB="9525"/>
                </a:tc>
                <a:tc>
                  <a:txBody>
                    <a:bodyPr/>
                    <a:lstStyle/>
                    <a:p>
                      <a:pPr algn="ctr">
                        <a:lnSpc>
                          <a:spcPct val="107000"/>
                        </a:lnSpc>
                        <a:spcAft>
                          <a:spcPts val="800"/>
                        </a:spcAft>
                      </a:pPr>
                      <a:r>
                        <a:rPr lang="en-IN" sz="1100" b="1" i="0" u="none" strike="noStrike" cap="none" spc="0" baseline="0" dirty="0">
                          <a:solidFill>
                            <a:schemeClr val="accent2">
                              <a:lumMod val="75000"/>
                            </a:schemeClr>
                          </a:solidFill>
                          <a:effectLst/>
                          <a:uFillTx/>
                          <a:latin typeface="Georgia" panose="02040502050405020303" pitchFamily="18" charset="0"/>
                          <a:ea typeface="+mj-ea"/>
                          <a:cs typeface="+mj-cs"/>
                          <a:sym typeface="Arial"/>
                        </a:rPr>
                        <a:t>±0.5 kV, ±1 kV and ±2 kV (signal and power lines)</a:t>
                      </a: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0003"/>
                  </a:ext>
                </a:extLst>
              </a:tr>
              <a:tr h="655183">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anose="02040502050405020303" pitchFamily="18" charset="0"/>
                          <a:ea typeface="Georgia"/>
                          <a:cs typeface="Georgia"/>
                          <a:sym typeface="Georgia"/>
                        </a:rPr>
                        <a:t>4.</a:t>
                      </a:r>
                      <a:endParaRPr sz="1100" b="1" dirty="0">
                        <a:solidFill>
                          <a:srgbClr val="FFFFFF"/>
                        </a:solidFill>
                        <a:latin typeface="Georgia" panose="02040502050405020303" pitchFamily="18" charset="0"/>
                        <a:ea typeface="Georgia"/>
                        <a:cs typeface="Georgia"/>
                        <a:sym typeface="Georgia"/>
                      </a:endParaRPr>
                    </a:p>
                  </a:txBody>
                  <a:tcPr marL="0" marR="0" marT="0" marB="0" horzOverflow="overflow"/>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Surge Immunity Test / Telecom Surge</a:t>
                      </a:r>
                      <a:b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b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Immunity Test</a:t>
                      </a:r>
                    </a:p>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5) : 2019</a:t>
                      </a:r>
                    </a:p>
                  </a:txBody>
                  <a:tcPr marL="9525" marR="9525" marT="9525" marB="9525"/>
                </a:tc>
                <a:tc>
                  <a:txBody>
                    <a:bodyPr/>
                    <a:lstStyle/>
                    <a:p>
                      <a:pPr algn="ctr">
                        <a:lnSpc>
                          <a:spcPct val="107000"/>
                        </a:lnSpc>
                        <a:spcAft>
                          <a:spcPts val="800"/>
                        </a:spcAft>
                      </a:pPr>
                      <a:r>
                        <a:rPr lang="en-IN" sz="1100" b="1" i="0" u="none" strike="noStrike" cap="none" spc="0" baseline="0" dirty="0">
                          <a:solidFill>
                            <a:schemeClr val="accent2">
                              <a:lumMod val="75000"/>
                            </a:schemeClr>
                          </a:solidFill>
                          <a:effectLst/>
                          <a:uFillTx/>
                          <a:latin typeface="Georgia" panose="02040502050405020303" pitchFamily="18" charset="0"/>
                          <a:ea typeface="+mj-ea"/>
                          <a:cs typeface="+mj-cs"/>
                          <a:sym typeface="Arial"/>
                        </a:rPr>
                        <a:t>±0.5 kV, ±1 kV and ±2 kV for line-to-line and line-to-earth</a:t>
                      </a: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0004"/>
                  </a:ext>
                </a:extLst>
              </a:tr>
              <a:tr h="655183">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anose="02040502050405020303" pitchFamily="18" charset="0"/>
                          <a:ea typeface="Georgia"/>
                          <a:cs typeface="Georgia"/>
                          <a:sym typeface="Georgia"/>
                        </a:rPr>
                        <a:t>5.</a:t>
                      </a:r>
                      <a:endParaRPr sz="1100" b="1" dirty="0">
                        <a:solidFill>
                          <a:srgbClr val="FFFFFF"/>
                        </a:solidFill>
                        <a:latin typeface="Georgia" panose="02040502050405020303" pitchFamily="18" charset="0"/>
                        <a:ea typeface="Georgia"/>
                        <a:cs typeface="Georgia"/>
                        <a:sym typeface="Georgia"/>
                      </a:endParaRPr>
                    </a:p>
                  </a:txBody>
                  <a:tcPr marL="0" marR="0" marT="0" marB="0" horzOverflow="overflow"/>
                </a:tc>
                <a:tc>
                  <a:txBody>
                    <a:bodyPr/>
                    <a:lstStyle/>
                    <a:p>
                      <a:pPr algn="ctr">
                        <a:lnSpc>
                          <a:spcPct val="107000"/>
                        </a:lnSpc>
                        <a:spcAft>
                          <a:spcPts val="800"/>
                        </a:spcAft>
                      </a:pPr>
                      <a:r>
                        <a:rPr lang="en-US"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Immunity to conducted disturbances, induced by radio - frequency fields</a:t>
                      </a:r>
                    </a:p>
                    <a:p>
                      <a:pPr algn="ctr">
                        <a:lnSpc>
                          <a:spcPct val="107000"/>
                        </a:lnSpc>
                        <a:spcAft>
                          <a:spcPts val="800"/>
                        </a:spcAft>
                      </a:pPr>
                      <a:endParaRPr lang="en-US"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6) : 2016</a:t>
                      </a:r>
                    </a:p>
                  </a:txBody>
                  <a:tcPr marL="9525" marR="9525" marT="9525" marB="9525"/>
                </a:tc>
                <a:tc>
                  <a:txBody>
                    <a:bodyPr/>
                    <a:lstStyle/>
                    <a:p>
                      <a:pPr algn="ctr">
                        <a:lnSpc>
                          <a:spcPct val="107000"/>
                        </a:lnSpc>
                        <a:spcAft>
                          <a:spcPts val="800"/>
                        </a:spcAft>
                      </a:pPr>
                      <a:r>
                        <a:rPr lang="en-IN" sz="1100" b="1" i="0" u="none" strike="noStrike" cap="none" spc="0" baseline="0" dirty="0">
                          <a:solidFill>
                            <a:schemeClr val="accent2">
                              <a:lumMod val="75000"/>
                            </a:schemeClr>
                          </a:solidFill>
                          <a:effectLst/>
                          <a:uFillTx/>
                          <a:latin typeface="Georgia" panose="02040502050405020303" pitchFamily="18" charset="0"/>
                          <a:ea typeface="+mj-ea"/>
                          <a:cs typeface="+mj-cs"/>
                          <a:sym typeface="Arial"/>
                        </a:rPr>
                        <a:t>3 V across the frequency range of 150 kHz to 80 MHz</a:t>
                      </a: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182045329"/>
                  </a:ext>
                </a:extLst>
              </a:tr>
              <a:tr h="732723">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panose="02040502050405020303" pitchFamily="18" charset="0"/>
                          <a:ea typeface="Georgia"/>
                          <a:cs typeface="Georgia"/>
                          <a:sym typeface="Georgia"/>
                        </a:rPr>
                        <a:t>6.</a:t>
                      </a:r>
                      <a:endParaRPr sz="1100" b="1" dirty="0">
                        <a:solidFill>
                          <a:srgbClr val="FFFFFF"/>
                        </a:solidFill>
                        <a:latin typeface="Georgia" panose="02040502050405020303" pitchFamily="18" charset="0"/>
                        <a:ea typeface="Georgia"/>
                        <a:cs typeface="Georgia"/>
                        <a:sym typeface="Georgia"/>
                      </a:endParaRPr>
                    </a:p>
                  </a:txBody>
                  <a:tcPr marL="0" marR="0" marT="0" marB="0" horzOverflow="overflow"/>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Power Frequency Magnetic Field Immunity Test</a:t>
                      </a:r>
                      <a:b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b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3 A/m - 30 A/m</a:t>
                      </a:r>
                    </a:p>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8) : 2018</a:t>
                      </a:r>
                    </a:p>
                  </a:txBody>
                  <a:tcPr marL="9525" marR="9525" marT="9525" marB="9525"/>
                </a:tc>
                <a:tc>
                  <a:txBody>
                    <a:bodyPr/>
                    <a:lstStyle/>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3457081863"/>
                  </a:ext>
                </a:extLst>
              </a:tr>
            </a:tbl>
          </a:graphicData>
        </a:graphic>
      </p:graphicFrame>
    </p:spTree>
    <p:extLst>
      <p:ext uri="{BB962C8B-B14F-4D97-AF65-F5344CB8AC3E}">
        <p14:creationId xmlns:p14="http://schemas.microsoft.com/office/powerpoint/2010/main" val="42496152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580611"/>
          </a:xfrm>
          <a:prstGeom prst="rect">
            <a:avLst/>
          </a:prstGeom>
        </p:spPr>
        <p:txBody>
          <a:bodyPr>
            <a:normAutofit fontScale="90000"/>
          </a:bodyPr>
          <a:lstStyle>
            <a:lvl1pPr algn="ctr">
              <a:defRPr b="1">
                <a:latin typeface="Georgia"/>
                <a:ea typeface="Georgia"/>
                <a:cs typeface="Georgia"/>
                <a:sym typeface="Georgia"/>
              </a:defRPr>
            </a:lvl1pPr>
          </a:lstStyle>
          <a:p>
            <a:r>
              <a:rPr lang="en-IN" dirty="0">
                <a:solidFill>
                  <a:schemeClr val="bg1"/>
                </a:solidFill>
                <a:latin typeface="Georgia" panose="02040502050405020303" pitchFamily="18" charset="0"/>
              </a:rPr>
              <a:t>TESTS ON EMC (CONTD…)</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27</a:t>
            </a:fld>
            <a:endParaRPr/>
          </a:p>
        </p:txBody>
      </p:sp>
      <p:graphicFrame>
        <p:nvGraphicFramePr>
          <p:cNvPr id="7" name="Table 2">
            <a:extLst>
              <a:ext uri="{FF2B5EF4-FFF2-40B4-BE49-F238E27FC236}">
                <a16:creationId xmlns:a16="http://schemas.microsoft.com/office/drawing/2014/main" id="{1B92FE12-49F8-C798-9159-B48876367B3D}"/>
              </a:ext>
            </a:extLst>
          </p:cNvPr>
          <p:cNvGraphicFramePr/>
          <p:nvPr>
            <p:extLst>
              <p:ext uri="{D42A27DB-BD31-4B8C-83A1-F6EECF244321}">
                <p14:modId xmlns:p14="http://schemas.microsoft.com/office/powerpoint/2010/main" val="1977958901"/>
              </p:ext>
            </p:extLst>
          </p:nvPr>
        </p:nvGraphicFramePr>
        <p:xfrm>
          <a:off x="96700" y="1108255"/>
          <a:ext cx="8950600" cy="3982636"/>
        </p:xfrm>
        <a:graphic>
          <a:graphicData uri="http://schemas.openxmlformats.org/drawingml/2006/table">
            <a:tbl>
              <a:tblPr firstRow="1" firstCol="1" bandRow="1">
                <a:tableStyleId>{4C3C2611-4C71-4FC5-86AE-919BDF0F9419}</a:tableStyleId>
              </a:tblPr>
              <a:tblGrid>
                <a:gridCol w="450950">
                  <a:extLst>
                    <a:ext uri="{9D8B030D-6E8A-4147-A177-3AD203B41FA5}">
                      <a16:colId xmlns:a16="http://schemas.microsoft.com/office/drawing/2014/main" val="20000"/>
                    </a:ext>
                  </a:extLst>
                </a:gridCol>
                <a:gridCol w="4347139">
                  <a:extLst>
                    <a:ext uri="{9D8B030D-6E8A-4147-A177-3AD203B41FA5}">
                      <a16:colId xmlns:a16="http://schemas.microsoft.com/office/drawing/2014/main" val="20001"/>
                    </a:ext>
                  </a:extLst>
                </a:gridCol>
                <a:gridCol w="1775073">
                  <a:extLst>
                    <a:ext uri="{9D8B030D-6E8A-4147-A177-3AD203B41FA5}">
                      <a16:colId xmlns:a16="http://schemas.microsoft.com/office/drawing/2014/main" val="20002"/>
                    </a:ext>
                  </a:extLst>
                </a:gridCol>
                <a:gridCol w="2377438">
                  <a:extLst>
                    <a:ext uri="{9D8B030D-6E8A-4147-A177-3AD203B41FA5}">
                      <a16:colId xmlns:a16="http://schemas.microsoft.com/office/drawing/2014/main" val="586581525"/>
                    </a:ext>
                  </a:extLst>
                </a:gridCol>
              </a:tblGrid>
              <a:tr h="353241">
                <a:tc>
                  <a:txBody>
                    <a:bodyPr/>
                    <a:lstStyle/>
                    <a:p>
                      <a:pPr algn="ctr">
                        <a:lnSpc>
                          <a:spcPct val="115000"/>
                        </a:lnSpc>
                        <a:spcBef>
                          <a:spcPts val="1000"/>
                        </a:spcBef>
                        <a:defRPr sz="1000">
                          <a:latin typeface="Georgia"/>
                          <a:ea typeface="Georgia"/>
                          <a:cs typeface="Georgia"/>
                          <a:sym typeface="Georgia"/>
                        </a:defRPr>
                      </a:pPr>
                      <a:r>
                        <a:rPr lang="en-IN" sz="1100" dirty="0"/>
                        <a:t>Sl. No.</a:t>
                      </a:r>
                      <a:endParaRPr sz="1100" dirty="0"/>
                    </a:p>
                  </a:txBody>
                  <a:tcPr marL="0" marR="0" marT="0" marB="0" horzOverflow="overflow"/>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Test</a:t>
                      </a:r>
                      <a:endParaRPr lang="en-IN" sz="1100"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Indian  Standard</a:t>
                      </a:r>
                      <a:endParaRPr lang="en-IN" sz="1100"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kern="100" dirty="0">
                          <a:solidFill>
                            <a:schemeClr val="bg1"/>
                          </a:solidFill>
                          <a:effectLst/>
                          <a:latin typeface="Georgia" panose="02040502050405020303" pitchFamily="18" charset="0"/>
                          <a:ea typeface="Calibri" panose="020F0502020204030204" pitchFamily="34" charset="0"/>
                          <a:cs typeface="Mangal" panose="02040503050203030202" pitchFamily="18" charset="0"/>
                        </a:rPr>
                        <a:t>Test Level</a:t>
                      </a:r>
                    </a:p>
                  </a:txBody>
                  <a:tcPr marL="9525" marR="9525" marT="9525" marB="9525"/>
                </a:tc>
                <a:extLst>
                  <a:ext uri="{0D108BD9-81ED-4DB2-BD59-A6C34878D82A}">
                    <a16:rowId xmlns:a16="http://schemas.microsoft.com/office/drawing/2014/main" val="10000"/>
                  </a:ext>
                </a:extLst>
              </a:tr>
              <a:tr h="366042">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a:ea typeface="Georgia"/>
                          <a:cs typeface="Georgia"/>
                          <a:sym typeface="Georgia"/>
                        </a:rPr>
                        <a:t>7.</a:t>
                      </a:r>
                      <a:endParaRPr sz="1100" b="1" dirty="0">
                        <a:solidFill>
                          <a:srgbClr val="FFFFFF"/>
                        </a:solidFill>
                        <a:latin typeface="Georgia"/>
                        <a:ea typeface="Georgia"/>
                        <a:cs typeface="Georgia"/>
                        <a:sym typeface="Georgia"/>
                      </a:endParaRPr>
                    </a:p>
                  </a:txBody>
                  <a:tcPr marL="0" marR="0" marT="0" marB="0" horzOverflow="overflow"/>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Impulse Magnetic Field Immunity Test</a:t>
                      </a:r>
                      <a:b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b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9) : 2019</a:t>
                      </a:r>
                    </a:p>
                  </a:txBody>
                  <a:tcPr marL="9525" marR="9525" marT="9525" marB="9525"/>
                </a:tc>
                <a:tc>
                  <a:txBody>
                    <a:bodyPr/>
                    <a:lstStyle/>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0001"/>
                  </a:ext>
                </a:extLst>
              </a:tr>
              <a:tr h="788938">
                <a:tc rowSpan="2">
                  <a:txBody>
                    <a:bodyPr/>
                    <a:lstStyle/>
                    <a:p>
                      <a:pPr algn="ctr">
                        <a:lnSpc>
                          <a:spcPct val="115000"/>
                        </a:lnSpc>
                        <a:spcBef>
                          <a:spcPts val="1000"/>
                        </a:spcBef>
                        <a:defRPr sz="1800" b="0">
                          <a:solidFill>
                            <a:srgbClr val="000000"/>
                          </a:solidFill>
                        </a:defRPr>
                      </a:pPr>
                      <a:r>
                        <a:rPr lang="en-IN" sz="1100" b="1" dirty="0">
                          <a:solidFill>
                            <a:srgbClr val="FFFFFF"/>
                          </a:solidFill>
                          <a:latin typeface="Georgia"/>
                          <a:ea typeface="Georgia"/>
                          <a:cs typeface="Georgia"/>
                          <a:sym typeface="Georgia"/>
                        </a:rPr>
                        <a:t>8.</a:t>
                      </a:r>
                      <a:endParaRPr sz="1100" b="1" dirty="0">
                        <a:solidFill>
                          <a:srgbClr val="FFFFFF"/>
                        </a:solidFill>
                        <a:latin typeface="Georgia"/>
                        <a:ea typeface="Georgia"/>
                        <a:cs typeface="Georgia"/>
                        <a:sym typeface="Georgia"/>
                      </a:endParaRPr>
                    </a:p>
                  </a:txBody>
                  <a:tcPr marL="0" marR="0" marT="0" marB="0" horzOverflow="overflow"/>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AC Voltage Dips, Short Interruption</a:t>
                      </a:r>
                      <a:b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b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And Voltage Variation Immunity Test  For Equipment</a:t>
                      </a:r>
                      <a:r>
                        <a:rPr lang="en-IN" sz="1100" b="1" kern="100" baseline="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With Input Current </a:t>
                      </a:r>
                      <a:r>
                        <a:rPr lang="en-IN" sz="1100" b="1" kern="100" baseline="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Upto</a:t>
                      </a:r>
                      <a:r>
                        <a:rPr lang="en-IN" sz="1100" b="1" kern="100" baseline="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16A Per Phase</a:t>
                      </a:r>
                    </a:p>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11) : 2021</a:t>
                      </a:r>
                    </a:p>
                  </a:txBody>
                  <a:tcPr marL="9525" marR="9525" marT="9525" marB="9525"/>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IN" sz="1100" b="1" i="0" u="none" strike="noStrike" cap="none" spc="0" baseline="0" dirty="0">
                          <a:solidFill>
                            <a:schemeClr val="accent2">
                              <a:lumMod val="75000"/>
                            </a:schemeClr>
                          </a:solidFill>
                          <a:effectLst/>
                          <a:uFillTx/>
                          <a:latin typeface="Georgia" panose="02040502050405020303" pitchFamily="18" charset="0"/>
                          <a:ea typeface="+mj-ea"/>
                          <a:cs typeface="+mj-cs"/>
                          <a:sym typeface="Arial"/>
                        </a:rPr>
                        <a:t>Voltage dips typically at 0%, 30%, and 60% for various durations</a:t>
                      </a: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0002"/>
                  </a:ext>
                </a:extLst>
              </a:tr>
              <a:tr h="349055">
                <a:tc vMerge="1">
                  <a:txBody>
                    <a:bodyPr/>
                    <a:lstStyle/>
                    <a:p>
                      <a:endParaRPr lang="en-US"/>
                    </a:p>
                  </a:txBody>
                  <a:tcPr/>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Ring Wave</a:t>
                      </a:r>
                      <a:r>
                        <a:rPr lang="en-IN" sz="1100" b="1" kern="100" baseline="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Immunity Test</a:t>
                      </a:r>
                      <a:b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b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12) : 2019</a:t>
                      </a:r>
                    </a:p>
                  </a:txBody>
                  <a:tcPr marL="9525" marR="9525" marT="9525" marB="9525"/>
                </a:tc>
                <a:tc>
                  <a:txBody>
                    <a:bodyPr/>
                    <a:lstStyle/>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0003"/>
                  </a:ext>
                </a:extLst>
              </a:tr>
              <a:tr h="763284">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a:ea typeface="Georgia"/>
                          <a:cs typeface="Georgia"/>
                          <a:sym typeface="Georgia"/>
                        </a:rPr>
                        <a:t>9.</a:t>
                      </a:r>
                      <a:endParaRPr sz="1100" b="1" dirty="0">
                        <a:solidFill>
                          <a:srgbClr val="FFFFFF"/>
                        </a:solidFill>
                        <a:latin typeface="Georgia"/>
                        <a:ea typeface="Georgia"/>
                        <a:cs typeface="Georgia"/>
                        <a:sym typeface="Georgia"/>
                      </a:endParaRPr>
                    </a:p>
                  </a:txBody>
                  <a:tcPr marL="0" marR="0" marT="0" marB="0" horzOverflow="overflow"/>
                </a:tc>
                <a:tc>
                  <a:txBody>
                    <a:bodyPr/>
                    <a:lstStyle/>
                    <a:p>
                      <a:pPr algn="ctr">
                        <a:lnSpc>
                          <a:spcPct val="107000"/>
                        </a:lnSpc>
                        <a:spcAft>
                          <a:spcPts val="800"/>
                        </a:spcAft>
                      </a:pPr>
                      <a:r>
                        <a:rPr lang="en-US"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Harmonics And </a:t>
                      </a:r>
                      <a:r>
                        <a:rPr lang="en-US" sz="1100" b="1" kern="1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Interharmonics</a:t>
                      </a:r>
                      <a:r>
                        <a:rPr lang="en-US"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Including Mains Signaling At A.C. Power Port, Low Frequency Immunity Test</a:t>
                      </a:r>
                    </a:p>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13) : 2016</a:t>
                      </a:r>
                    </a:p>
                  </a:txBody>
                  <a:tcPr marL="9525" marR="9525" marT="9525" marB="9525"/>
                </a:tc>
                <a:tc>
                  <a:txBody>
                    <a:bodyPr/>
                    <a:lstStyle/>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0004"/>
                  </a:ext>
                </a:extLst>
              </a:tr>
              <a:tr h="617535">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a:ea typeface="Georgia"/>
                          <a:cs typeface="Georgia"/>
                          <a:sym typeface="Georgia"/>
                        </a:rPr>
                        <a:t>10.</a:t>
                      </a:r>
                      <a:endParaRPr sz="1100" b="1" dirty="0">
                        <a:solidFill>
                          <a:srgbClr val="FFFFFF"/>
                        </a:solidFill>
                        <a:latin typeface="Georgia"/>
                        <a:ea typeface="Georgia"/>
                        <a:cs typeface="Georgia"/>
                        <a:sym typeface="Georgia"/>
                      </a:endParaRPr>
                    </a:p>
                  </a:txBody>
                  <a:tcPr marL="0" marR="0" marT="0" marB="0" horzOverflow="overflow"/>
                </a:tc>
                <a:tc>
                  <a:txBody>
                    <a:bodyPr/>
                    <a:lstStyle/>
                    <a:p>
                      <a:pPr algn="ctr">
                        <a:lnSpc>
                          <a:spcPct val="107000"/>
                        </a:lnSpc>
                        <a:spcAft>
                          <a:spcPts val="800"/>
                        </a:spcAft>
                      </a:pPr>
                      <a:r>
                        <a:rPr lang="en-US"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Voltage Fluctuation Immunity Test For Equipment With Input Current Not Exceeding 16 A Per Phase</a:t>
                      </a:r>
                    </a:p>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14) : 2018</a:t>
                      </a:r>
                    </a:p>
                  </a:txBody>
                  <a:tcPr marL="9525" marR="9525" marT="9525" marB="9525"/>
                </a:tc>
                <a:tc>
                  <a:txBody>
                    <a:bodyPr/>
                    <a:lstStyle/>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182045329"/>
                  </a:ext>
                </a:extLst>
              </a:tr>
              <a:tr h="617535">
                <a:tc>
                  <a:txBody>
                    <a:bodyPr/>
                    <a:lstStyle/>
                    <a:p>
                      <a:pPr algn="ctr">
                        <a:lnSpc>
                          <a:spcPct val="115000"/>
                        </a:lnSpc>
                        <a:spcBef>
                          <a:spcPts val="1000"/>
                        </a:spcBef>
                        <a:defRPr sz="1800" b="0">
                          <a:solidFill>
                            <a:srgbClr val="000000"/>
                          </a:solidFill>
                        </a:defRPr>
                      </a:pPr>
                      <a:r>
                        <a:rPr lang="en-IN" sz="1100" b="1" dirty="0">
                          <a:solidFill>
                            <a:srgbClr val="FFFFFF"/>
                          </a:solidFill>
                          <a:latin typeface="Georgia"/>
                          <a:ea typeface="Georgia"/>
                          <a:cs typeface="Georgia"/>
                          <a:sym typeface="Georgia"/>
                        </a:rPr>
                        <a:t>11.</a:t>
                      </a:r>
                      <a:endParaRPr sz="1100" b="1" dirty="0">
                        <a:solidFill>
                          <a:srgbClr val="FFFFFF"/>
                        </a:solidFill>
                        <a:latin typeface="Georgia"/>
                        <a:ea typeface="Georgia"/>
                        <a:cs typeface="Georgia"/>
                        <a:sym typeface="Georgia"/>
                      </a:endParaRPr>
                    </a:p>
                  </a:txBody>
                  <a:tcPr marL="0" marR="0" marT="0" marB="0" horzOverflow="overflow"/>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Ripple On</a:t>
                      </a:r>
                      <a:r>
                        <a:rPr lang="en-IN" sz="1100" b="1" kern="100" baseline="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D.C. Input Power Port</a:t>
                      </a:r>
                      <a:b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b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Immunity Test</a:t>
                      </a:r>
                    </a:p>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17) : 2018</a:t>
                      </a:r>
                    </a:p>
                  </a:txBody>
                  <a:tcPr marL="9525" marR="9525" marT="9525" marB="9525"/>
                </a:tc>
                <a:tc>
                  <a:txBody>
                    <a:bodyPr/>
                    <a:lstStyle/>
                    <a:p>
                      <a:pPr algn="ctr">
                        <a:lnSpc>
                          <a:spcPct val="107000"/>
                        </a:lnSpc>
                        <a:spcAft>
                          <a:spcPts val="800"/>
                        </a:spcAft>
                      </a:pPr>
                      <a:endParaRPr lang="en-IN" sz="11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3457081863"/>
                  </a:ext>
                </a:extLst>
              </a:tr>
            </a:tbl>
          </a:graphicData>
        </a:graphic>
      </p:graphicFrame>
    </p:spTree>
    <p:extLst>
      <p:ext uri="{BB962C8B-B14F-4D97-AF65-F5344CB8AC3E}">
        <p14:creationId xmlns:p14="http://schemas.microsoft.com/office/powerpoint/2010/main" val="29815177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EMC TESTING &amp; MEASUREMENT</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28</a:t>
            </a:fld>
            <a:endParaRPr/>
          </a:p>
        </p:txBody>
      </p:sp>
      <p:sp>
        <p:nvSpPr>
          <p:cNvPr id="5" name="TextBox 4"/>
          <p:cNvSpPr txBox="1"/>
          <p:nvPr/>
        </p:nvSpPr>
        <p:spPr>
          <a:xfrm>
            <a:off x="228600" y="1443496"/>
            <a:ext cx="8686800" cy="3568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8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IEC 61000-4 series of standards pertains to EMC testing and measurement techniques. </a:t>
            </a:r>
            <a:r>
              <a:rPr lang="en-IN" sz="18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purpose of this series is to provide guidance on EMC basic standards and documents for electric and electronic equipment, with a focus on immunity tests.</a:t>
            </a:r>
            <a:r>
              <a:rPr lang="en-IN" sz="18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This information assists technical committees, users, and manufacturers in: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Considering applicable immunity test methods for their products.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Identifying relevant test methods based on the intended electromagnetic environment of product use.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Specifying the product ports to undergo the identified immunity tests.</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82126907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EMC TESTING &amp;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29</a:t>
            </a:fld>
            <a:endParaRPr/>
          </a:p>
        </p:txBody>
      </p:sp>
      <p:sp>
        <p:nvSpPr>
          <p:cNvPr id="5" name="TextBox 4"/>
          <p:cNvSpPr txBox="1"/>
          <p:nvPr/>
        </p:nvSpPr>
        <p:spPr>
          <a:xfrm>
            <a:off x="175591" y="1443496"/>
            <a:ext cx="8686800" cy="2105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IS 14700 (Part 4/Sec 1): 2019,</a:t>
            </a:r>
            <a:r>
              <a:rPr lang="en-IN" sz="1600" i="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an Indian Standard identical to </a:t>
            </a: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IEC TR 61000-4-1: 2016</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classifies electromagnetic environments and lists applicable IEC 61000-4 series tests.</a:t>
            </a:r>
          </a:p>
          <a:p>
            <a:pPr marL="285750" indent="-285750" algn="just">
              <a:buFont typeface="Arial" panose="020B0604020202020204" pitchFamily="34" charset="0"/>
              <a:buChar char="•"/>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Residential</a:t>
            </a:r>
            <a:r>
              <a:rPr lang="en-IN" sz="1600" b="1" kern="1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 </a:t>
            </a: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locations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r>
              <a:rPr lang="en-US" sz="1600" b="0" i="0" u="none" strike="noStrike" baseline="0" dirty="0">
                <a:solidFill>
                  <a:schemeClr val="accent2">
                    <a:lumMod val="75000"/>
                  </a:schemeClr>
                </a:solidFill>
                <a:latin typeface="Georgia" panose="02040502050405020303" pitchFamily="18" charset="0"/>
              </a:rPr>
              <a:t>exist as an area of land designated for the construction of domestic dwellings, and is characterized by the fact that equipment is directly connected to a low voltage public mains network or connected to a dedicated DC source which is intended to interface between the equipment and the low-voltage mains network. </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8380684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prstGeom prst="rect">
            <a:avLst/>
          </a:prstGeom>
        </p:spPr>
        <p:txBody>
          <a:bodyPr>
            <a:normAutofit/>
          </a:bodyPr>
          <a:lstStyle>
            <a:lvl1pPr algn="ctr">
              <a:defRPr b="1">
                <a:latin typeface="Georgia"/>
                <a:ea typeface="Georgia"/>
                <a:cs typeface="Georgia"/>
                <a:sym typeface="Georgia"/>
              </a:defRPr>
            </a:lvl1pPr>
          </a:lstStyle>
          <a:p>
            <a:r>
              <a:rPr lang="en-US" dirty="0"/>
              <a:t>THE NEED FOR STANDARDS</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a:t>
            </a:fld>
            <a:endParaRPr/>
          </a:p>
        </p:txBody>
      </p:sp>
      <p:sp>
        <p:nvSpPr>
          <p:cNvPr id="5" name="TextBox 4"/>
          <p:cNvSpPr txBox="1"/>
          <p:nvPr/>
        </p:nvSpPr>
        <p:spPr>
          <a:xfrm>
            <a:off x="114833" y="1380586"/>
            <a:ext cx="8686800" cy="2554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gn="just">
              <a:buFont typeface="Wingdings" panose="05000000000000000000" pitchFamily="2" charset="2"/>
              <a:buChar char="ü"/>
            </a:pPr>
            <a:r>
              <a:rPr lang="en-US" sz="2000" i="0" dirty="0">
                <a:solidFill>
                  <a:schemeClr val="accent2">
                    <a:lumMod val="75000"/>
                  </a:schemeClr>
                </a:solidFill>
                <a:effectLst/>
                <a:latin typeface="Georgia" panose="02040502050405020303" pitchFamily="18" charset="0"/>
              </a:rPr>
              <a:t>Electronic devices and equipment are constantly being used nowadays in various settings, ranging from homes and businesses to industrial applications and healthcare facilities.</a:t>
            </a:r>
          </a:p>
          <a:p>
            <a:pPr algn="just"/>
            <a:endParaRPr lang="en-US" sz="2000" i="0" dirty="0">
              <a:solidFill>
                <a:schemeClr val="accent2">
                  <a:lumMod val="75000"/>
                </a:schemeClr>
              </a:solidFill>
              <a:effectLst/>
              <a:latin typeface="Georgia" panose="02040502050405020303" pitchFamily="18" charset="0"/>
            </a:endParaRPr>
          </a:p>
          <a:p>
            <a:pPr marL="342900" indent="-342900" algn="just">
              <a:buFont typeface="Wingdings" panose="05000000000000000000" pitchFamily="2" charset="2"/>
              <a:buChar char="ü"/>
            </a:pPr>
            <a:r>
              <a:rPr lang="en-US" sz="2000" i="0" dirty="0">
                <a:solidFill>
                  <a:schemeClr val="accent2">
                    <a:lumMod val="75000"/>
                  </a:schemeClr>
                </a:solidFill>
                <a:effectLst/>
                <a:latin typeface="Georgia" panose="02040502050405020303" pitchFamily="18" charset="0"/>
              </a:rPr>
              <a:t>With the proliferation of digital technology, ensuring electromagnetic compatibility (</a:t>
            </a:r>
            <a:r>
              <a:rPr lang="en-US" sz="2000" i="0" u="sng" dirty="0">
                <a:solidFill>
                  <a:schemeClr val="accent2">
                    <a:lumMod val="75000"/>
                  </a:schemeClr>
                </a:solidFill>
                <a:effectLst/>
                <a:latin typeface="Georgia" panose="02040502050405020303" pitchFamily="18" charset="0"/>
              </a:rPr>
              <a:t>EMC</a:t>
            </a:r>
            <a:r>
              <a:rPr lang="en-US" sz="2000" i="0" dirty="0">
                <a:solidFill>
                  <a:schemeClr val="accent2">
                    <a:lumMod val="75000"/>
                  </a:schemeClr>
                </a:solidFill>
                <a:effectLst/>
                <a:latin typeface="Georgia" panose="02040502050405020303" pitchFamily="18" charset="0"/>
              </a:rPr>
              <a:t>) has become crucial to </a:t>
            </a:r>
            <a:r>
              <a:rPr lang="en-US" sz="2000" i="0" u="sng" dirty="0">
                <a:solidFill>
                  <a:schemeClr val="accent2">
                    <a:lumMod val="75000"/>
                  </a:schemeClr>
                </a:solidFill>
                <a:effectLst/>
                <a:latin typeface="Georgia" panose="02040502050405020303" pitchFamily="18" charset="0"/>
              </a:rPr>
              <a:t>prevent interference </a:t>
            </a:r>
            <a:r>
              <a:rPr lang="en-US" sz="2000" i="0" dirty="0">
                <a:solidFill>
                  <a:schemeClr val="accent2">
                    <a:lumMod val="75000"/>
                  </a:schemeClr>
                </a:solidFill>
                <a:effectLst/>
                <a:latin typeface="Georgia" panose="02040502050405020303" pitchFamily="18" charset="0"/>
              </a:rPr>
              <a:t>and </a:t>
            </a:r>
            <a:r>
              <a:rPr lang="en-US" sz="2000" i="0" u="sng" dirty="0">
                <a:solidFill>
                  <a:schemeClr val="accent2">
                    <a:lumMod val="75000"/>
                  </a:schemeClr>
                </a:solidFill>
                <a:effectLst/>
                <a:latin typeface="Georgia" panose="02040502050405020303" pitchFamily="18" charset="0"/>
              </a:rPr>
              <a:t>disturbances</a:t>
            </a:r>
            <a:r>
              <a:rPr lang="en-US" sz="2000" i="0" dirty="0">
                <a:solidFill>
                  <a:schemeClr val="accent2">
                    <a:lumMod val="75000"/>
                  </a:schemeClr>
                </a:solidFill>
                <a:effectLst/>
                <a:latin typeface="Georgia" panose="02040502050405020303" pitchFamily="18" charset="0"/>
              </a:rPr>
              <a:t> that can </a:t>
            </a:r>
            <a:r>
              <a:rPr lang="en-US" sz="2000" i="0" u="sng" dirty="0">
                <a:solidFill>
                  <a:schemeClr val="accent2">
                    <a:lumMod val="75000"/>
                  </a:schemeClr>
                </a:solidFill>
                <a:effectLst/>
                <a:latin typeface="Georgia" panose="02040502050405020303" pitchFamily="18" charset="0"/>
              </a:rPr>
              <a:t>affect the functionality and performance of electronic equipment.</a:t>
            </a:r>
          </a:p>
        </p:txBody>
      </p:sp>
    </p:spTree>
    <p:extLst>
      <p:ext uri="{BB962C8B-B14F-4D97-AF65-F5344CB8AC3E}">
        <p14:creationId xmlns:p14="http://schemas.microsoft.com/office/powerpoint/2010/main" val="56150862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EMC TESTING &amp;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30</a:t>
            </a:fld>
            <a:endParaRPr/>
          </a:p>
        </p:txBody>
      </p:sp>
      <p:sp>
        <p:nvSpPr>
          <p:cNvPr id="5" name="TextBox 4"/>
          <p:cNvSpPr txBox="1"/>
          <p:nvPr/>
        </p:nvSpPr>
        <p:spPr>
          <a:xfrm>
            <a:off x="175591" y="1443496"/>
            <a:ext cx="8686800" cy="22148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Arial" panose="020B0604020202020204" pitchFamily="34" charset="0"/>
              <a:buChar char="•"/>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Commercial</a:t>
            </a:r>
            <a:r>
              <a:rPr lang="en-IN" sz="1600" b="1" kern="1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 </a:t>
            </a: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Public and Light-Industrial Locations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r>
              <a:rPr lang="en-US" sz="1600" b="0" i="0" u="none" strike="noStrike" baseline="0" dirty="0">
                <a:solidFill>
                  <a:schemeClr val="accent2">
                    <a:lumMod val="75000"/>
                  </a:schemeClr>
                </a:solidFill>
                <a:latin typeface="Georgia" panose="02040502050405020303" pitchFamily="18" charset="0"/>
              </a:rPr>
              <a:t>exist as areas of the city </a:t>
            </a:r>
            <a:r>
              <a:rPr lang="en-US" sz="1600" b="0" i="0" u="none" strike="noStrike" baseline="0" dirty="0" err="1">
                <a:solidFill>
                  <a:schemeClr val="accent2">
                    <a:lumMod val="75000"/>
                  </a:schemeClr>
                </a:solidFill>
                <a:latin typeface="Georgia" panose="02040502050405020303" pitchFamily="18" charset="0"/>
              </a:rPr>
              <a:t>centre</a:t>
            </a:r>
            <a:r>
              <a:rPr lang="en-US" sz="1600" b="0" i="0" u="none" strike="noStrike" baseline="0" dirty="0">
                <a:solidFill>
                  <a:schemeClr val="accent2">
                    <a:lumMod val="75000"/>
                  </a:schemeClr>
                </a:solidFill>
                <a:latin typeface="Georgia" panose="02040502050405020303" pitchFamily="18" charset="0"/>
              </a:rPr>
              <a:t>, offices, public transport systems (road/train/underground), and modern business </a:t>
            </a:r>
            <a:r>
              <a:rPr lang="en-US" sz="1600" b="0" i="0" u="none" strike="noStrike" baseline="0" dirty="0" err="1">
                <a:solidFill>
                  <a:schemeClr val="accent2">
                    <a:lumMod val="75000"/>
                  </a:schemeClr>
                </a:solidFill>
                <a:latin typeface="Georgia" panose="02040502050405020303" pitchFamily="18" charset="0"/>
              </a:rPr>
              <a:t>centres</a:t>
            </a:r>
            <a:r>
              <a:rPr lang="en-US" sz="1600" b="0" i="0" u="none" strike="noStrike" baseline="0" dirty="0">
                <a:solidFill>
                  <a:schemeClr val="accent2">
                    <a:lumMod val="75000"/>
                  </a:schemeClr>
                </a:solidFill>
                <a:latin typeface="Georgia" panose="02040502050405020303" pitchFamily="18" charset="0"/>
              </a:rPr>
              <a:t> containing a concentration of office </a:t>
            </a:r>
            <a:r>
              <a:rPr lang="en-IN" sz="1600" b="0" i="0" u="none" strike="noStrike" baseline="0" dirty="0">
                <a:solidFill>
                  <a:schemeClr val="accent2">
                    <a:lumMod val="75000"/>
                  </a:schemeClr>
                </a:solidFill>
                <a:latin typeface="Georgia" panose="02040502050405020303" pitchFamily="18" charset="0"/>
              </a:rPr>
              <a:t>automation equipment (PCs, fax machines, photocopiers, telephones, etc.) and is </a:t>
            </a:r>
            <a:r>
              <a:rPr lang="en-US" sz="1600" b="0" i="0" u="none" strike="noStrike" baseline="0" dirty="0">
                <a:solidFill>
                  <a:schemeClr val="accent2">
                    <a:lumMod val="75000"/>
                  </a:schemeClr>
                </a:solidFill>
                <a:latin typeface="Georgia" panose="02040502050405020303" pitchFamily="18" charset="0"/>
              </a:rPr>
              <a:t>characterized by the fact that equipment is directly connected to a low-voltage public mains network or connected to a dedicated DC source which is intended to interface between the equipment and the low-voltage mains network. </a:t>
            </a:r>
          </a:p>
          <a:p>
            <a:pPr marL="285750" indent="-285750" algn="just">
              <a:buFont typeface="Arial" panose="020B0604020202020204" pitchFamily="34" charset="0"/>
              <a:buChar char="•"/>
            </a:pPr>
            <a:endParaRPr lang="en-US"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2061720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EMC TESTING &amp;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31</a:t>
            </a:fld>
            <a:endParaRPr/>
          </a:p>
        </p:txBody>
      </p:sp>
      <p:sp>
        <p:nvSpPr>
          <p:cNvPr id="5" name="TextBox 4"/>
          <p:cNvSpPr txBox="1"/>
          <p:nvPr/>
        </p:nvSpPr>
        <p:spPr>
          <a:xfrm>
            <a:off x="175591" y="1443496"/>
            <a:ext cx="8686800" cy="2984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Wingdings" panose="05000000000000000000" pitchFamily="2" charset="2"/>
              <a:buChar char="ü"/>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Both these typically require testing for ESD, radiated electromagnetic fields, EFT/burst, surges, conducted RF disturbances, voltage dips and interruptions. </a:t>
            </a:r>
          </a:p>
          <a:p>
            <a:pPr marL="285750" indent="-285750" algn="just">
              <a:buFont typeface="Wingdings" panose="05000000000000000000" pitchFamily="2" charset="2"/>
              <a:buChar char="ü"/>
            </a:pPr>
            <a:endParaRPr lang="en-IN" sz="1600" kern="1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endParaRPr>
          </a:p>
          <a:p>
            <a:pPr marL="285750" indent="-285750" algn="just">
              <a:buFont typeface="Wingdings" panose="05000000000000000000" pitchFamily="2" charset="2"/>
              <a:buChar char="ü"/>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These locations may also require tests for power frequency magnetic fields, pulse magnetic fields, oscillatory magnetic fields, harmonics and </a:t>
            </a:r>
            <a:r>
              <a:rPr lang="en-IN" sz="1600" kern="1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interharmonics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voltage fluctuations, conducted disturbances (0 Hz to 150 kHz), ripple on DC power supplies, damped oscillatory waves, unbalance in 3-phase mains, and variations of power frequency. </a:t>
            </a:r>
          </a:p>
          <a:p>
            <a:pPr marL="285750" indent="-285750" algn="just">
              <a:buFont typeface="Wingdings" panose="05000000000000000000" pitchFamily="2" charset="2"/>
              <a:buChar char="ü"/>
            </a:pPr>
            <a:endParaRPr lang="en-IN" sz="1600" kern="1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endParaRPr>
          </a:p>
          <a:p>
            <a:pPr marL="285750" indent="-285750" algn="just">
              <a:buFont typeface="Wingdings" panose="05000000000000000000" pitchFamily="2" charset="2"/>
              <a:buChar char="ü"/>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need for these additional tests is highly dependent on the specific equipment and its intended use</a:t>
            </a:r>
            <a:r>
              <a:rPr lang="en-IN" sz="1800" kern="100" dirty="0">
                <a:effectLst/>
                <a:latin typeface="Georgia" panose="02040502050405020303" pitchFamily="18" charset="0"/>
                <a:ea typeface="Calibri" panose="020F0502020204030204" pitchFamily="34" charset="0"/>
                <a:cs typeface="Mangal" panose="02040503050203030202" pitchFamily="18" charset="0"/>
              </a:rPr>
              <a:t>.</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0594104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EMC TESTING &amp;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32</a:t>
            </a:fld>
            <a:endParaRPr/>
          </a:p>
        </p:txBody>
      </p:sp>
      <p:sp>
        <p:nvSpPr>
          <p:cNvPr id="5" name="TextBox 4"/>
          <p:cNvSpPr txBox="1"/>
          <p:nvPr/>
        </p:nvSpPr>
        <p:spPr>
          <a:xfrm>
            <a:off x="182217" y="1602522"/>
            <a:ext cx="8686800" cy="12299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Arial" panose="020B0604020202020204" pitchFamily="34" charset="0"/>
              <a:buChar char="•"/>
            </a:pPr>
            <a:r>
              <a:rPr lang="en-IN" sz="1600" b="1" dirty="0">
                <a:solidFill>
                  <a:schemeClr val="accent2">
                    <a:lumMod val="75000"/>
                  </a:schemeClr>
                </a:solidFill>
                <a:latin typeface="Georgia" panose="02040502050405020303" pitchFamily="18" charset="0"/>
              </a:rPr>
              <a:t>I</a:t>
            </a:r>
            <a:r>
              <a:rPr lang="en-IN" sz="1600" b="1" i="0" u="none" strike="noStrike" baseline="0" dirty="0">
                <a:solidFill>
                  <a:schemeClr val="accent2">
                    <a:lumMod val="75000"/>
                  </a:schemeClr>
                </a:solidFill>
                <a:latin typeface="Georgia" panose="02040502050405020303" pitchFamily="18" charset="0"/>
              </a:rPr>
              <a:t>ndustrial locations </a:t>
            </a:r>
            <a:r>
              <a:rPr lang="en-IN" sz="1600" i="0" u="none" strike="noStrike" baseline="0" dirty="0">
                <a:solidFill>
                  <a:schemeClr val="accent2">
                    <a:lumMod val="75000"/>
                  </a:schemeClr>
                </a:solidFill>
                <a:latin typeface="Georgia" panose="02040502050405020303" pitchFamily="18" charset="0"/>
              </a:rPr>
              <a:t>are</a:t>
            </a:r>
            <a:r>
              <a:rPr lang="en-IN" sz="1600" b="1" i="0" u="none" strike="noStrike" baseline="0" dirty="0">
                <a:solidFill>
                  <a:schemeClr val="accent2">
                    <a:lumMod val="75000"/>
                  </a:schemeClr>
                </a:solidFill>
                <a:latin typeface="Georgia" panose="02040502050405020303" pitchFamily="18" charset="0"/>
              </a:rPr>
              <a:t> </a:t>
            </a:r>
            <a:r>
              <a:rPr lang="en-US" sz="1600" b="0" i="0" u="none" strike="noStrike" baseline="0" dirty="0">
                <a:solidFill>
                  <a:schemeClr val="accent2">
                    <a:lumMod val="75000"/>
                  </a:schemeClr>
                </a:solidFill>
                <a:latin typeface="Georgia" panose="02040502050405020303" pitchFamily="18" charset="0"/>
              </a:rPr>
              <a:t>characterized by a separate power network, supplied from a high- or medium-voltage transformer, dedicated for the supply of the installation.</a:t>
            </a:r>
          </a:p>
          <a:p>
            <a:pPr marL="285750" indent="-285750" algn="just">
              <a:buFont typeface="Arial" panose="020B0604020202020204" pitchFamily="34" charset="0"/>
              <a:buChar char="•"/>
            </a:pPr>
            <a:endParaRPr lang="en-US" sz="1600" dirty="0">
              <a:solidFill>
                <a:schemeClr val="accent2">
                  <a:lumMod val="75000"/>
                </a:schemeClr>
              </a:solidFill>
              <a:latin typeface="Georgia" panose="02040502050405020303" pitchFamily="18" charset="0"/>
            </a:endParaRP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20025496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EMC TESTING &amp;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33</a:t>
            </a:fld>
            <a:endParaRPr/>
          </a:p>
        </p:txBody>
      </p:sp>
      <p:sp>
        <p:nvSpPr>
          <p:cNvPr id="5" name="TextBox 4"/>
          <p:cNvSpPr txBox="1"/>
          <p:nvPr/>
        </p:nvSpPr>
        <p:spPr>
          <a:xfrm>
            <a:off x="228600" y="1556140"/>
            <a:ext cx="8686800" cy="3400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9388" lvl="0" indent="-179388"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Industrial locations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are further subdivided into General, Heavy, Power and Process categories. While all Industrial locations generally require the tests listed for Residential, Commercial/Public, and Light-Industrial locations, specialized tests are recommended depending on the Industrial location subcategory: </a:t>
            </a:r>
          </a:p>
          <a:p>
            <a:pPr marL="360363" lvl="1" indent="-180975" algn="just">
              <a:lnSpc>
                <a:spcPct val="107000"/>
              </a:lnSpc>
              <a:spcAft>
                <a:spcPts val="800"/>
              </a:spcAft>
              <a:buSzPts val="1000"/>
              <a:buFont typeface="Arial" panose="020B0604020202020204" pitchFamily="34" charset="0"/>
              <a:buChar char="•"/>
              <a:tabLst>
                <a:tab pos="9144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General, Heavy, and Power Industrial locations: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Tests for pulse magnetic fields, oscillatory magnetic fields, conducted disturbances in the range of 0 Hz to 150 kHz, and damped oscillatory waves are recommended for equipment in these locations.</a:t>
            </a:r>
          </a:p>
          <a:p>
            <a:pPr marL="360363" lvl="1" indent="-180975" algn="just">
              <a:lnSpc>
                <a:spcPct val="107000"/>
              </a:lnSpc>
              <a:spcAft>
                <a:spcPts val="800"/>
              </a:spcAft>
              <a:buSzPts val="1000"/>
              <a:buFont typeface="Arial" panose="020B0604020202020204" pitchFamily="34" charset="0"/>
              <a:buChar char="•"/>
              <a:tabLst>
                <a:tab pos="9144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Process Industrial locations: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Tests for voltage dips, interruptions, and variations on DC power ports are recommended.</a:t>
            </a:r>
          </a:p>
          <a:p>
            <a:pPr marL="285750" indent="-285750" algn="just">
              <a:lnSpc>
                <a:spcPct val="107000"/>
              </a:lnSpc>
              <a:spcAft>
                <a:spcPts val="800"/>
              </a:spcAft>
              <a:buFont typeface="Wingdings" panose="05000000000000000000" pitchFamily="2" charset="2"/>
              <a:buChar char="ü"/>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It's important to remember that this is a general guide, and specific product committees or agreements between manufacturers and users may dictate the final selection of tests.</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12971357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EMC TESTING &amp;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34</a:t>
            </a:fld>
            <a:endParaRPr/>
          </a:p>
        </p:txBody>
      </p:sp>
      <p:sp>
        <p:nvSpPr>
          <p:cNvPr id="5" name="TextBox 4"/>
          <p:cNvSpPr txBox="1"/>
          <p:nvPr/>
        </p:nvSpPr>
        <p:spPr>
          <a:xfrm>
            <a:off x="228600" y="1556140"/>
            <a:ext cx="8686800" cy="34372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Factors to Consider When Selecting Immunity Tests:</a:t>
            </a:r>
            <a:endPar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285750" indent="-285750" algn="just">
              <a:lnSpc>
                <a:spcPct val="107000"/>
              </a:lnSpc>
              <a:spcAft>
                <a:spcPts val="800"/>
              </a:spcAft>
              <a:buFont typeface="Wingdings" panose="05000000000000000000" pitchFamily="2" charset="2"/>
              <a:buChar char="ü"/>
            </a:pP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When determining which immunity tests from the IEC 61000-4 series to use, there are many factors to consider. The standards emphasize that </a:t>
            </a: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no precise rules exist</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due to the wide range of equipment and environmental conditions. Instead, the sources offer some high-level guiding principles and recommendations:</a:t>
            </a:r>
          </a:p>
          <a:p>
            <a:pPr marL="536575" lvl="0" indent="-179388"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Types of disturbances affecting the equipment:</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Each standard in the IEC 61000-4 series focuses on a specific type of electromagnetic disturbance. Tests relevant to the disturbances the equipment may encounter during its operation need to be selected.</a:t>
            </a:r>
          </a:p>
          <a:p>
            <a:pPr marL="536575" lvl="0" indent="-179388"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Environmental conditions:</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The intended operating environment heavily influences the types and severity of electromagnetic disturbances the equipment may experience. For instance, industrial equipment often faces harsher conditions than residential equipment.</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99055884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EMC TESTING &amp;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35</a:t>
            </a:fld>
            <a:endParaRPr/>
          </a:p>
        </p:txBody>
      </p:sp>
      <p:sp>
        <p:nvSpPr>
          <p:cNvPr id="5" name="TextBox 4"/>
          <p:cNvSpPr txBox="1"/>
          <p:nvPr/>
        </p:nvSpPr>
        <p:spPr>
          <a:xfrm>
            <a:off x="228600" y="1556140"/>
            <a:ext cx="8686800" cy="3170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163513"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Required reliability and behaviour:</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Equipment critical for safety or essential operations demands a higher level of immunity compared to less critical equipment. This means more stringent tests and acceptance criteria may be necessary.</a:t>
            </a:r>
          </a:p>
          <a:p>
            <a:pPr marL="342900" lvl="0" indent="-163513"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Economic constraints:</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Performing every conceivable test can be costly and time-consuming. Balancing thoroughness with practical limitations requires selecting a reasonable subset of tests, potentially prioritizing those deemed most critical.</a:t>
            </a:r>
          </a:p>
          <a:p>
            <a:pPr marL="342900" lvl="0" indent="-163513"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Equipment characteristics:</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The inherent susceptibility of the equipment itself to different disturbances should factor into the test selection. For example, equipment with long cables might be more vulnerable to conducted disturbances.</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5977226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EMC TESTING &amp;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36</a:t>
            </a:fld>
            <a:endParaRPr/>
          </a:p>
        </p:txBody>
      </p:sp>
      <p:sp>
        <p:nvSpPr>
          <p:cNvPr id="5" name="TextBox 4"/>
          <p:cNvSpPr txBox="1"/>
          <p:nvPr/>
        </p:nvSpPr>
        <p:spPr>
          <a:xfrm>
            <a:off x="228600" y="1556140"/>
            <a:ext cx="8686800" cy="20138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Responsibility for Test Selection:</a:t>
            </a:r>
            <a:endPar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536575" indent="-179388" algn="just">
              <a:lnSpc>
                <a:spcPct val="107000"/>
              </a:lnSpc>
              <a:spcAft>
                <a:spcPts val="800"/>
              </a:spcAft>
              <a:buFont typeface="Arial" panose="020B0604020202020204" pitchFamily="34" charset="0"/>
              <a:buChar char="•"/>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primary responsibility for choosing appropriate immunity tests typically falls on the </a:t>
            </a: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product committees</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who leverage their expertise and experience to make informed decisions. However, the </a:t>
            </a: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manufacturers and users</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can reach agreements to define the testing scope, especially in unique circumstances.</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59765991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EMC TESTING &amp;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37</a:t>
            </a:fld>
            <a:endParaRPr/>
          </a:p>
        </p:txBody>
      </p:sp>
      <p:sp>
        <p:nvSpPr>
          <p:cNvPr id="5" name="TextBox 4"/>
          <p:cNvSpPr txBox="1"/>
          <p:nvPr/>
        </p:nvSpPr>
        <p:spPr>
          <a:xfrm>
            <a:off x="228600" y="1556140"/>
            <a:ext cx="8686800" cy="28485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Prioritization of Standards:</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15963" indent="-355600" algn="just">
              <a:lnSpc>
                <a:spcPct val="107000"/>
              </a:lnSpc>
              <a:spcAft>
                <a:spcPts val="800"/>
              </a:spcAft>
              <a:buFont typeface="Arial" panose="020B0604020202020204" pitchFamily="34" charset="0"/>
              <a:buChar char="•"/>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When a dedicated product standard, product family standard, or generic standard exists, those standards supersede these general guidelines in terms of priority. The order of precedence is as follows:</a:t>
            </a:r>
          </a:p>
          <a:p>
            <a:pPr marL="1073150" lvl="0" indent="-352425" algn="just">
              <a:lnSpc>
                <a:spcPct val="107000"/>
              </a:lnSpc>
              <a:spcAft>
                <a:spcPts val="800"/>
              </a:spcAft>
              <a:buFont typeface="+mj-lt"/>
              <a:buAutoNum type="arabicPeriod"/>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Dedicated product standard:</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Most specific and directly applicable.</a:t>
            </a:r>
          </a:p>
          <a:p>
            <a:pPr marL="1073150" lvl="0" indent="-352425" algn="just">
              <a:lnSpc>
                <a:spcPct val="107000"/>
              </a:lnSpc>
              <a:spcAft>
                <a:spcPts val="800"/>
              </a:spcAft>
              <a:buFont typeface="+mj-lt"/>
              <a:buAutoNum type="arabicPeriod"/>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Product family standard:</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Covers a broader range of similar products.</a:t>
            </a:r>
          </a:p>
          <a:p>
            <a:pPr marL="1073150" lvl="0" indent="-352425" algn="just">
              <a:lnSpc>
                <a:spcPct val="107000"/>
              </a:lnSpc>
              <a:spcAft>
                <a:spcPts val="800"/>
              </a:spcAft>
              <a:buFont typeface="+mj-lt"/>
              <a:buAutoNum type="arabicPeriod"/>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Generic standard:</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Provides general guidance for a wide range of equipment.</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96535797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ctrTitle"/>
          </p:nvPr>
        </p:nvSpPr>
        <p:spPr>
          <a:xfrm>
            <a:off x="334851" y="766529"/>
            <a:ext cx="8577329" cy="1719000"/>
          </a:xfrm>
          <a:prstGeom prst="rect">
            <a:avLst/>
          </a:prstGeom>
          <a:solidFill>
            <a:schemeClr val="accent1"/>
          </a:solid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5400"/>
              <a:buFont typeface="Georgia"/>
              <a:buNone/>
            </a:pPr>
            <a:r>
              <a:rPr lang="en" b="1" dirty="0">
                <a:latin typeface="Georgia"/>
                <a:ea typeface="Georgia"/>
                <a:cs typeface="Georgia"/>
                <a:sym typeface="Georgia"/>
              </a:rPr>
              <a:t>A FEW IMPORTANT TESTS</a:t>
            </a:r>
            <a:endParaRPr b="1">
              <a:latin typeface="Georgia"/>
              <a:ea typeface="Georgia"/>
              <a:cs typeface="Georgia"/>
              <a:sym typeface="Georgia"/>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601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VOLTAGE FLUCTUATION &amp; FLICKER</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39</a:t>
            </a:fld>
            <a:endParaRPr/>
          </a:p>
        </p:txBody>
      </p:sp>
      <p:sp>
        <p:nvSpPr>
          <p:cNvPr id="5" name="TextBox 4"/>
          <p:cNvSpPr txBox="1"/>
          <p:nvPr/>
        </p:nvSpPr>
        <p:spPr>
          <a:xfrm>
            <a:off x="228600" y="1443496"/>
            <a:ext cx="8686800" cy="3400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3/Sec 3) : 2018</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is an Indian Standard, identical to </a:t>
            </a: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IEC 61000-3-3 : 2013</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which focuses on limiting voltage fluctuations and flicker in public low-voltage supply systems. </a:t>
            </a:r>
          </a:p>
          <a:p>
            <a:pPr marL="285750" indent="-285750" algn="just">
              <a:lnSpc>
                <a:spcPct val="107000"/>
              </a:lnSpc>
              <a:spcAft>
                <a:spcPts val="800"/>
              </a:spcAft>
              <a:buFont typeface="Wingdings" panose="05000000000000000000" pitchFamily="2" charset="2"/>
              <a:buChar char="ü"/>
            </a:pPr>
            <a:r>
              <a:rPr lang="en-US" sz="1600" dirty="0">
                <a:solidFill>
                  <a:schemeClr val="accent2">
                    <a:lumMod val="75000"/>
                  </a:schemeClr>
                </a:solidFill>
                <a:latin typeface="Georgia" panose="02040502050405020303" pitchFamily="18" charset="0"/>
              </a:rPr>
              <a:t>It is designed to assess the impact of electrical and electronic equipment on voltage fluctuations and flicker in low-voltage distribution networks.</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Specific test conditions and limits are detailed for a variety of equipment types, including household appliances, lighting, and welding equipment. </a:t>
            </a:r>
          </a:p>
          <a:p>
            <a:pPr marL="285750" indent="-285750" algn="just">
              <a:lnSpc>
                <a:spcPct val="107000"/>
              </a:lnSpc>
              <a:spcAft>
                <a:spcPts val="800"/>
              </a:spcAf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This standard applies to electrical and electronic equipment with a rated current of 16A per phase or less that connects to 220V-250V, 50Hz systems.</a:t>
            </a:r>
          </a:p>
          <a:p>
            <a:pPr marL="285750" indent="-285750" algn="just">
              <a:lnSpc>
                <a:spcPct val="107000"/>
              </a:lnSpc>
              <a:spcAft>
                <a:spcPts val="800"/>
              </a:spcAft>
              <a:buFont typeface="Wingdings" panose="05000000000000000000" pitchFamily="2" charset="2"/>
              <a:buChar char="ü"/>
            </a:pPr>
            <a:r>
              <a:rPr lang="en-US" sz="1600" dirty="0">
                <a:solidFill>
                  <a:schemeClr val="accent2">
                    <a:lumMod val="75000"/>
                  </a:schemeClr>
                </a:solidFill>
                <a:latin typeface="Georgia" panose="02040502050405020303" pitchFamily="18" charset="0"/>
              </a:rPr>
              <a:t>This standard helps maintain the quality of electricity supply, preventing disturbances from individual devices from causing broader network issues.</a:t>
            </a:r>
            <a:endPar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0076939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607950"/>
          </a:xfrm>
          <a:prstGeom prst="rect">
            <a:avLst/>
          </a:prstGeom>
        </p:spPr>
        <p:txBody>
          <a:bodyPr>
            <a:normAutofit/>
          </a:bodyPr>
          <a:lstStyle>
            <a:lvl1pPr algn="ctr">
              <a:defRPr b="1">
                <a:latin typeface="Georgia"/>
                <a:ea typeface="Georgia"/>
                <a:cs typeface="Georgia"/>
                <a:sym typeface="Georgia"/>
              </a:defRPr>
            </a:lvl1pPr>
          </a:lstStyle>
          <a:p>
            <a:r>
              <a:rPr lang="en-US" sz="3200" dirty="0"/>
              <a:t>THE NEED FOR STANDARDS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a:t>
            </a:fld>
            <a:endParaRPr/>
          </a:p>
        </p:txBody>
      </p:sp>
      <p:sp>
        <p:nvSpPr>
          <p:cNvPr id="5" name="TextBox 4"/>
          <p:cNvSpPr txBox="1"/>
          <p:nvPr/>
        </p:nvSpPr>
        <p:spPr>
          <a:xfrm>
            <a:off x="108207" y="1193125"/>
            <a:ext cx="8843636" cy="3724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gn="just">
              <a:buFont typeface="Wingdings" panose="05000000000000000000" pitchFamily="2" charset="2"/>
              <a:buChar char="ü"/>
            </a:pPr>
            <a:r>
              <a:rPr lang="en-US" sz="2000" i="0" dirty="0">
                <a:solidFill>
                  <a:schemeClr val="accent2">
                    <a:lumMod val="75000"/>
                  </a:schemeClr>
                </a:solidFill>
                <a:effectLst/>
                <a:latin typeface="Georgia" panose="02040502050405020303" pitchFamily="18" charset="0"/>
              </a:rPr>
              <a:t>EMC encompasses two key principles:</a:t>
            </a:r>
          </a:p>
          <a:p>
            <a:pPr marL="715963" indent="-358775" algn="just">
              <a:buFont typeface="Wingdings" panose="05000000000000000000" pitchFamily="2" charset="2"/>
              <a:buChar char="§"/>
            </a:pPr>
            <a:endParaRPr lang="en-US" sz="1800" i="0" dirty="0">
              <a:solidFill>
                <a:schemeClr val="accent2">
                  <a:lumMod val="75000"/>
                </a:schemeClr>
              </a:solidFill>
              <a:effectLst/>
              <a:latin typeface="Georgia" panose="02040502050405020303" pitchFamily="18" charset="0"/>
            </a:endParaRPr>
          </a:p>
          <a:p>
            <a:pPr marL="715963" indent="-358775" algn="just">
              <a:buFont typeface="Wingdings" panose="05000000000000000000" pitchFamily="2" charset="2"/>
              <a:buChar char="§"/>
            </a:pPr>
            <a:r>
              <a:rPr lang="en-US" sz="1800" b="1" i="1" dirty="0">
                <a:solidFill>
                  <a:schemeClr val="accent2">
                    <a:lumMod val="75000"/>
                  </a:schemeClr>
                </a:solidFill>
                <a:effectLst/>
                <a:latin typeface="Georgia" panose="02040502050405020303" pitchFamily="18" charset="0"/>
              </a:rPr>
              <a:t>Emission control</a:t>
            </a:r>
            <a:r>
              <a:rPr lang="en-US" sz="1800" i="0" dirty="0">
                <a:solidFill>
                  <a:schemeClr val="accent2">
                    <a:lumMod val="75000"/>
                  </a:schemeClr>
                </a:solidFill>
                <a:effectLst/>
                <a:latin typeface="Georgia" panose="02040502050405020303" pitchFamily="18" charset="0"/>
              </a:rPr>
              <a:t>: Electronic devices should limit the electromagnetic emissions they generate to prevent interference with other devices. This includes controlling conducted and radiated emissions, such as radio frequency (RF) signals, harmonics and spurious emissions, to comply with regulatory limits and standards.</a:t>
            </a:r>
          </a:p>
          <a:p>
            <a:pPr marL="357188" algn="just"/>
            <a:endParaRPr lang="en-US" sz="1800" i="0" dirty="0">
              <a:solidFill>
                <a:schemeClr val="accent2">
                  <a:lumMod val="75000"/>
                </a:schemeClr>
              </a:solidFill>
              <a:effectLst/>
              <a:latin typeface="Georgia" panose="02040502050405020303" pitchFamily="18" charset="0"/>
            </a:endParaRPr>
          </a:p>
          <a:p>
            <a:pPr marL="715963" indent="-358775" algn="just">
              <a:buFont typeface="Wingdings" panose="05000000000000000000" pitchFamily="2" charset="2"/>
              <a:buChar char="§"/>
            </a:pPr>
            <a:r>
              <a:rPr lang="en-US" sz="1800" b="1" i="1" dirty="0">
                <a:solidFill>
                  <a:schemeClr val="accent2">
                    <a:lumMod val="75000"/>
                  </a:schemeClr>
                </a:solidFill>
                <a:effectLst/>
                <a:latin typeface="Georgia" panose="02040502050405020303" pitchFamily="18" charset="0"/>
              </a:rPr>
              <a:t>Immunity to interference</a:t>
            </a:r>
            <a:r>
              <a:rPr lang="en-US" sz="1800" i="0" dirty="0">
                <a:solidFill>
                  <a:schemeClr val="accent2">
                    <a:lumMod val="75000"/>
                  </a:schemeClr>
                </a:solidFill>
                <a:effectLst/>
                <a:latin typeface="Georgia" panose="02040502050405020303" pitchFamily="18" charset="0"/>
              </a:rPr>
              <a:t>: Electronic devices should have robust immunity to external electromagnetic interference from sources such as power lines, radio transmitters, and electric motors. This involves designing equipment to withstand common types of interference, such as electrostatic discharge (ESD), power surges, and conducted disturbances, without performance degradation.</a:t>
            </a:r>
          </a:p>
        </p:txBody>
      </p:sp>
    </p:spTree>
    <p:extLst>
      <p:ext uri="{BB962C8B-B14F-4D97-AF65-F5344CB8AC3E}">
        <p14:creationId xmlns:p14="http://schemas.microsoft.com/office/powerpoint/2010/main" val="387615573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1021183"/>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VOLTAGE FLUCTUATION &amp; FLICKER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40</a:t>
            </a:fld>
            <a:endParaRPr/>
          </a:p>
        </p:txBody>
      </p:sp>
      <p:sp>
        <p:nvSpPr>
          <p:cNvPr id="5" name="TextBox 4"/>
          <p:cNvSpPr txBox="1"/>
          <p:nvPr/>
        </p:nvSpPr>
        <p:spPr>
          <a:xfrm>
            <a:off x="228600" y="1543970"/>
            <a:ext cx="8686800" cy="20555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Key Parameters: </a:t>
            </a:r>
          </a:p>
          <a:p>
            <a:pPr marL="536575" marR="0" lvl="0" indent="-179388" algn="just"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accent2">
                    <a:lumMod val="75000"/>
                  </a:schemeClr>
                </a:solidFill>
                <a:effectLst/>
                <a:latin typeface="Georgia" panose="02040502050405020303" pitchFamily="18" charset="0"/>
              </a:rPr>
              <a:t>Voltage Fluctuations</a:t>
            </a:r>
            <a:r>
              <a:rPr kumimoji="0" lang="en-US" altLang="en-US" sz="1600" b="0" i="0" u="none" strike="noStrike" cap="none" normalizeH="0" baseline="0" dirty="0">
                <a:ln>
                  <a:noFill/>
                </a:ln>
                <a:solidFill>
                  <a:schemeClr val="accent2">
                    <a:lumMod val="75000"/>
                  </a:schemeClr>
                </a:solidFill>
                <a:effectLst/>
                <a:latin typeface="Georgia" panose="02040502050405020303" pitchFamily="18" charset="0"/>
              </a:rPr>
              <a:t>: Variations in the voltage supplied by an electrical grid, which can  occur due to load changes caused by equipment turning on or off.</a:t>
            </a:r>
          </a:p>
          <a:p>
            <a:pPr marL="536575" indent="-179388" algn="just" eaLnBrk="0" fontAlgn="base">
              <a:spcBef>
                <a:spcPct val="0"/>
              </a:spcBef>
              <a:spcAft>
                <a:spcPct val="0"/>
              </a:spcAft>
              <a:buFontTx/>
              <a:buChar char="•"/>
            </a:pPr>
            <a:endParaRPr lang="en-US" altLang="en-US" sz="1600" dirty="0">
              <a:solidFill>
                <a:schemeClr val="accent2">
                  <a:lumMod val="75000"/>
                </a:schemeClr>
              </a:solidFill>
              <a:latin typeface="Georgia" panose="02040502050405020303" pitchFamily="18" charset="0"/>
            </a:endParaRPr>
          </a:p>
          <a:p>
            <a:pPr marL="536575" indent="-179388" algn="just" eaLnBrk="0" fontAlgn="base">
              <a:spcBef>
                <a:spcPct val="0"/>
              </a:spcBef>
              <a:spcAft>
                <a:spcPct val="0"/>
              </a:spcAft>
              <a:buFontTx/>
              <a:buChar char="•"/>
            </a:pPr>
            <a:r>
              <a:rPr kumimoji="0" lang="en-US" altLang="en-US" sz="1600" b="1" i="0" u="none" strike="noStrike" cap="none" normalizeH="0" baseline="0" dirty="0">
                <a:ln>
                  <a:noFill/>
                </a:ln>
                <a:solidFill>
                  <a:schemeClr val="accent2">
                    <a:lumMod val="75000"/>
                  </a:schemeClr>
                </a:solidFill>
                <a:effectLst/>
                <a:latin typeface="Georgia" panose="02040502050405020303" pitchFamily="18" charset="0"/>
              </a:rPr>
              <a:t>Flicker</a:t>
            </a:r>
            <a:r>
              <a:rPr kumimoji="0" lang="en-US" altLang="en-US" sz="1600" b="0" i="0" u="none" strike="noStrike" cap="none" normalizeH="0" baseline="0" dirty="0">
                <a:ln>
                  <a:noFill/>
                </a:ln>
                <a:solidFill>
                  <a:schemeClr val="accent2">
                    <a:lumMod val="75000"/>
                  </a:schemeClr>
                </a:solidFill>
                <a:effectLst/>
                <a:latin typeface="Georgia" panose="02040502050405020303" pitchFamily="18" charset="0"/>
              </a:rPr>
              <a:t>: A phenomenon where voltage fluctuations cause light intensity variations in   lighting equipment, which may be visible to human eyes. </a:t>
            </a:r>
          </a:p>
          <a:p>
            <a:pPr algn="just">
              <a:lnSpc>
                <a:spcPct val="107000"/>
              </a:lnSpc>
              <a:spcAft>
                <a:spcPts val="800"/>
              </a:spcAft>
            </a:pPr>
            <a:endParaRPr lang="en-US" sz="16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57019313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1073201"/>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VOLTAGE FLUCTUATION &amp; FLICKER</a:t>
            </a:r>
            <a:br>
              <a:rPr lang="en-IN" b="1" i="0" dirty="0">
                <a:solidFill>
                  <a:schemeClr val="bg1"/>
                </a:solidFill>
                <a:effectLst/>
                <a:latin typeface="Georgia" panose="02040502050405020303" pitchFamily="18" charset="0"/>
              </a:rPr>
            </a:br>
            <a:r>
              <a:rPr lang="en-IN" b="1" i="0" dirty="0">
                <a:solidFill>
                  <a:schemeClr val="bg1"/>
                </a:solidFill>
                <a:effectLst/>
                <a:latin typeface="Georgia" panose="02040502050405020303" pitchFamily="18" charset="0"/>
              </a:rPr>
              <a:t>(CONTD..)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41</a:t>
            </a:fld>
            <a:endParaRPr/>
          </a:p>
        </p:txBody>
      </p:sp>
      <p:sp>
        <p:nvSpPr>
          <p:cNvPr id="5" name="TextBox 4"/>
          <p:cNvSpPr txBox="1"/>
          <p:nvPr/>
        </p:nvSpPr>
        <p:spPr>
          <a:xfrm>
            <a:off x="228600" y="1534196"/>
            <a:ext cx="8686800" cy="34459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57188" indent="-357188" algn="just">
              <a:buFont typeface="Wingdings" panose="05000000000000000000" pitchFamily="2" charset="2"/>
              <a:buChar char="ü"/>
            </a:pPr>
            <a:r>
              <a:rPr lang="en-US" sz="1600" dirty="0">
                <a:solidFill>
                  <a:schemeClr val="accent2">
                    <a:lumMod val="75000"/>
                  </a:schemeClr>
                </a:solidFill>
                <a:latin typeface="Georgia" panose="02040502050405020303" pitchFamily="18" charset="0"/>
              </a:rPr>
              <a:t>The standard defines limits for the following parameters:</a:t>
            </a:r>
          </a:p>
          <a:p>
            <a:pPr algn="just"/>
            <a:endParaRPr lang="en-US" sz="1600" dirty="0">
              <a:solidFill>
                <a:schemeClr val="accent2">
                  <a:lumMod val="75000"/>
                </a:schemeClr>
              </a:solidFill>
              <a:latin typeface="Georgia" panose="02040502050405020303" pitchFamily="18" charset="0"/>
            </a:endParaRPr>
          </a:p>
          <a:p>
            <a:pPr marL="715963" indent="-179388" algn="just">
              <a:buFont typeface="Arial" panose="020B0604020202020204" pitchFamily="34" charset="0"/>
              <a:buChar char="•"/>
            </a:pPr>
            <a:r>
              <a:rPr lang="en-US" sz="1600" b="1" dirty="0" err="1">
                <a:solidFill>
                  <a:schemeClr val="accent2">
                    <a:lumMod val="75000"/>
                  </a:schemeClr>
                </a:solidFill>
                <a:latin typeface="Georgia" panose="02040502050405020303" pitchFamily="18" charset="0"/>
              </a:rPr>
              <a:t>Pst</a:t>
            </a:r>
            <a:r>
              <a:rPr lang="en-US" sz="1600" b="1" dirty="0">
                <a:solidFill>
                  <a:schemeClr val="accent2">
                    <a:lumMod val="75000"/>
                  </a:schemeClr>
                </a:solidFill>
                <a:latin typeface="Georgia" panose="02040502050405020303" pitchFamily="18" charset="0"/>
              </a:rPr>
              <a:t> (Short-term flicker severity)</a:t>
            </a:r>
            <a:r>
              <a:rPr lang="en-US" sz="1600" dirty="0">
                <a:solidFill>
                  <a:schemeClr val="accent2">
                    <a:lumMod val="75000"/>
                  </a:schemeClr>
                </a:solidFill>
                <a:latin typeface="Georgia" panose="02040502050405020303" pitchFamily="18" charset="0"/>
              </a:rPr>
              <a:t>: Measured over a 10-minute period. The value of </a:t>
            </a:r>
            <a:r>
              <a:rPr lang="en-US" sz="1600" dirty="0" err="1">
                <a:solidFill>
                  <a:schemeClr val="accent2">
                    <a:lumMod val="75000"/>
                  </a:schemeClr>
                </a:solidFill>
                <a:latin typeface="Georgia" panose="02040502050405020303" pitchFamily="18" charset="0"/>
              </a:rPr>
              <a:t>Pst</a:t>
            </a:r>
            <a:r>
              <a:rPr lang="en-US" sz="1600" dirty="0">
                <a:solidFill>
                  <a:schemeClr val="accent2">
                    <a:lumMod val="75000"/>
                  </a:schemeClr>
                </a:solidFill>
                <a:latin typeface="Georgia" panose="02040502050405020303" pitchFamily="18" charset="0"/>
              </a:rPr>
              <a:t> must not exceed 1.0 under normal operation.</a:t>
            </a:r>
          </a:p>
          <a:p>
            <a:pPr marL="715963" indent="-179388" algn="just">
              <a:buFont typeface="Arial" panose="020B0604020202020204" pitchFamily="34" charset="0"/>
              <a:buChar char="•"/>
            </a:pPr>
            <a:r>
              <a:rPr lang="en-US" sz="1600" b="1" dirty="0" err="1">
                <a:solidFill>
                  <a:schemeClr val="accent2">
                    <a:lumMod val="75000"/>
                  </a:schemeClr>
                </a:solidFill>
                <a:latin typeface="Georgia" panose="02040502050405020303" pitchFamily="18" charset="0"/>
              </a:rPr>
              <a:t>Plt</a:t>
            </a:r>
            <a:r>
              <a:rPr lang="en-US" sz="1600" b="1" dirty="0">
                <a:solidFill>
                  <a:schemeClr val="accent2">
                    <a:lumMod val="75000"/>
                  </a:schemeClr>
                </a:solidFill>
                <a:latin typeface="Georgia" panose="02040502050405020303" pitchFamily="18" charset="0"/>
              </a:rPr>
              <a:t> (Long-term flicker severity)</a:t>
            </a:r>
            <a:r>
              <a:rPr lang="en-US" sz="1600" dirty="0">
                <a:solidFill>
                  <a:schemeClr val="accent2">
                    <a:lumMod val="75000"/>
                  </a:schemeClr>
                </a:solidFill>
                <a:latin typeface="Georgia" panose="02040502050405020303" pitchFamily="18" charset="0"/>
              </a:rPr>
              <a:t>: Measured over a 2-hour period. The value of </a:t>
            </a:r>
            <a:r>
              <a:rPr lang="en-US" sz="1600" dirty="0" err="1">
                <a:solidFill>
                  <a:schemeClr val="accent2">
                    <a:lumMod val="75000"/>
                  </a:schemeClr>
                </a:solidFill>
                <a:latin typeface="Georgia" panose="02040502050405020303" pitchFamily="18" charset="0"/>
              </a:rPr>
              <a:t>Plt</a:t>
            </a:r>
            <a:r>
              <a:rPr lang="en-US" sz="1600" dirty="0">
                <a:solidFill>
                  <a:schemeClr val="accent2">
                    <a:lumMod val="75000"/>
                  </a:schemeClr>
                </a:solidFill>
                <a:latin typeface="Georgia" panose="02040502050405020303" pitchFamily="18" charset="0"/>
              </a:rPr>
              <a:t> must not exceed 0.65.</a:t>
            </a:r>
          </a:p>
          <a:p>
            <a:pPr marL="715963" indent="-179388" algn="just">
              <a:buFont typeface="Arial" panose="020B0604020202020204" pitchFamily="34" charset="0"/>
              <a:buChar char="•"/>
            </a:pPr>
            <a:r>
              <a:rPr lang="en-US" sz="1600" b="1" dirty="0" err="1">
                <a:solidFill>
                  <a:schemeClr val="accent2">
                    <a:lumMod val="75000"/>
                  </a:schemeClr>
                </a:solidFill>
                <a:latin typeface="Georgia" panose="02040502050405020303" pitchFamily="18" charset="0"/>
              </a:rPr>
              <a:t>dmax</a:t>
            </a:r>
            <a:r>
              <a:rPr lang="en-US" sz="1600" b="1" dirty="0">
                <a:solidFill>
                  <a:schemeClr val="accent2">
                    <a:lumMod val="75000"/>
                  </a:schemeClr>
                </a:solidFill>
                <a:latin typeface="Georgia" panose="02040502050405020303" pitchFamily="18" charset="0"/>
              </a:rPr>
              <a:t> (Maximum voltage change)</a:t>
            </a:r>
            <a:r>
              <a:rPr lang="en-US" sz="1600" dirty="0">
                <a:solidFill>
                  <a:schemeClr val="accent2">
                    <a:lumMod val="75000"/>
                  </a:schemeClr>
                </a:solidFill>
                <a:latin typeface="Georgia" panose="02040502050405020303" pitchFamily="18" charset="0"/>
              </a:rPr>
              <a:t>: The maximum permissible percentage voltage change (ΔV/V), which must not exceed 4%.</a:t>
            </a:r>
          </a:p>
          <a:p>
            <a:pPr marL="715963" indent="-179388" algn="just">
              <a:buFont typeface="Arial" panose="020B0604020202020204" pitchFamily="34" charset="0"/>
              <a:buChar char="•"/>
            </a:pPr>
            <a:r>
              <a:rPr lang="en-US" sz="1600" b="1" dirty="0">
                <a:solidFill>
                  <a:schemeClr val="accent2">
                    <a:lumMod val="75000"/>
                  </a:schemeClr>
                </a:solidFill>
                <a:latin typeface="Georgia" panose="02040502050405020303" pitchFamily="18" charset="0"/>
              </a:rPr>
              <a:t>dc (Steady-state voltage change)</a:t>
            </a:r>
            <a:r>
              <a:rPr lang="en-US" sz="1600" dirty="0">
                <a:solidFill>
                  <a:schemeClr val="accent2">
                    <a:lumMod val="75000"/>
                  </a:schemeClr>
                </a:solidFill>
                <a:latin typeface="Georgia" panose="02040502050405020303" pitchFamily="18" charset="0"/>
              </a:rPr>
              <a:t>: The maximum steady-state change in voltage, which should not exceed 3.3%.</a:t>
            </a:r>
          </a:p>
          <a:p>
            <a:pPr marL="715963" indent="-179388" algn="just">
              <a:buFont typeface="Arial" panose="020B0604020202020204" pitchFamily="34" charset="0"/>
              <a:buChar char="•"/>
            </a:pPr>
            <a:r>
              <a:rPr lang="en-US" sz="1600" b="1" dirty="0">
                <a:solidFill>
                  <a:schemeClr val="accent2">
                    <a:lumMod val="75000"/>
                  </a:schemeClr>
                </a:solidFill>
                <a:latin typeface="Georgia" panose="02040502050405020303" pitchFamily="18" charset="0"/>
              </a:rPr>
              <a:t>d(t) (Voltage changes as a function of time)</a:t>
            </a:r>
            <a:r>
              <a:rPr lang="en-US" sz="1600" dirty="0">
                <a:solidFill>
                  <a:schemeClr val="accent2">
                    <a:lumMod val="75000"/>
                  </a:schemeClr>
                </a:solidFill>
                <a:latin typeface="Georgia" panose="02040502050405020303" pitchFamily="18" charset="0"/>
              </a:rPr>
              <a:t>: A series of short-term voltage variations, which must stay within specified limits.</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55641688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10013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VOLTAGE FLUCTUATION &amp; FLICKER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42</a:t>
            </a:fld>
            <a:endParaRPr/>
          </a:p>
        </p:txBody>
      </p:sp>
      <p:sp>
        <p:nvSpPr>
          <p:cNvPr id="5" name="TextBox 4"/>
          <p:cNvSpPr txBox="1"/>
          <p:nvPr/>
        </p:nvSpPr>
        <p:spPr>
          <a:xfrm>
            <a:off x="129208" y="1346683"/>
            <a:ext cx="8686800" cy="3785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Wingdings" panose="05000000000000000000" pitchFamily="2" charset="2"/>
              <a:buChar char="ü"/>
            </a:pPr>
            <a:r>
              <a:rPr lang="en-US" sz="1600" b="1" dirty="0">
                <a:solidFill>
                  <a:schemeClr val="accent2">
                    <a:lumMod val="75000"/>
                  </a:schemeClr>
                </a:solidFill>
                <a:latin typeface="Georgia" panose="02040502050405020303" pitchFamily="18" charset="0"/>
              </a:rPr>
              <a:t>Testing Process:</a:t>
            </a:r>
          </a:p>
          <a:p>
            <a:endParaRPr lang="en-US" sz="1600" b="1" dirty="0">
              <a:solidFill>
                <a:schemeClr val="accent2">
                  <a:lumMod val="75000"/>
                </a:schemeClr>
              </a:solidFill>
              <a:latin typeface="Georgia" panose="02040502050405020303" pitchFamily="18" charset="0"/>
            </a:endParaRPr>
          </a:p>
          <a:p>
            <a:pPr marL="893763" indent="-357188">
              <a:buFont typeface="+mj-lt"/>
              <a:buAutoNum type="romanUcPeriod"/>
            </a:pPr>
            <a:r>
              <a:rPr lang="en-US" sz="1600" b="1" dirty="0">
                <a:solidFill>
                  <a:schemeClr val="accent2">
                    <a:lumMod val="75000"/>
                  </a:schemeClr>
                </a:solidFill>
                <a:latin typeface="Georgia" panose="02040502050405020303" pitchFamily="18" charset="0"/>
              </a:rPr>
              <a:t>Preparation</a:t>
            </a:r>
            <a:r>
              <a:rPr lang="en-US" sz="1600" dirty="0">
                <a:solidFill>
                  <a:schemeClr val="accent2">
                    <a:lumMod val="75000"/>
                  </a:schemeClr>
                </a:solidFill>
                <a:latin typeface="Georgia" panose="02040502050405020303" pitchFamily="18" charset="0"/>
              </a:rPr>
              <a:t>:</a:t>
            </a:r>
          </a:p>
          <a:p>
            <a:pPr marL="1438275" lvl="1" indent="-365125" algn="just">
              <a:buFont typeface="+mj-lt"/>
              <a:buAutoNum type="alphaLcPeriod"/>
            </a:pPr>
            <a:r>
              <a:rPr lang="en-US" sz="1600" dirty="0">
                <a:solidFill>
                  <a:schemeClr val="accent2">
                    <a:lumMod val="75000"/>
                  </a:schemeClr>
                </a:solidFill>
                <a:latin typeface="Georgia" panose="02040502050405020303" pitchFamily="18" charset="0"/>
              </a:rPr>
              <a:t>The equipment under test (EUT) is connected to a simulated or real public low-voltage network.</a:t>
            </a:r>
          </a:p>
          <a:p>
            <a:pPr marL="1438275" lvl="1" indent="-365125" algn="just">
              <a:buFont typeface="+mj-lt"/>
              <a:buAutoNum type="alphaLcPeriod"/>
            </a:pPr>
            <a:r>
              <a:rPr lang="en-US" sz="1600" dirty="0">
                <a:solidFill>
                  <a:schemeClr val="accent2">
                    <a:lumMod val="75000"/>
                  </a:schemeClr>
                </a:solidFill>
                <a:latin typeface="Georgia" panose="02040502050405020303" pitchFamily="18" charset="0"/>
              </a:rPr>
              <a:t>A standard test voltage of 230 V, 50 Hz (for Europe) is applied, unless otherwise specified for different regions.</a:t>
            </a:r>
          </a:p>
          <a:p>
            <a:pPr marL="893763" indent="-357188" algn="just">
              <a:buFont typeface="+mj-lt"/>
              <a:buAutoNum type="romanUcPeriod"/>
            </a:pPr>
            <a:r>
              <a:rPr lang="en-US" sz="1600" b="1" dirty="0">
                <a:solidFill>
                  <a:schemeClr val="accent2">
                    <a:lumMod val="75000"/>
                  </a:schemeClr>
                </a:solidFill>
                <a:latin typeface="Georgia" panose="02040502050405020303" pitchFamily="18" charset="0"/>
              </a:rPr>
              <a:t>Load Changes</a:t>
            </a:r>
            <a:r>
              <a:rPr lang="en-US" sz="1600" dirty="0">
                <a:solidFill>
                  <a:schemeClr val="accent2">
                    <a:lumMod val="75000"/>
                  </a:schemeClr>
                </a:solidFill>
                <a:latin typeface="Georgia" panose="02040502050405020303" pitchFamily="18" charset="0"/>
              </a:rPr>
              <a:t>:</a:t>
            </a:r>
          </a:p>
          <a:p>
            <a:pPr marL="1438275" lvl="1" indent="-365125" algn="just">
              <a:buFont typeface="+mj-lt"/>
              <a:buAutoNum type="alphaLcPeriod"/>
            </a:pPr>
            <a:r>
              <a:rPr lang="en-US" sz="1600" dirty="0">
                <a:solidFill>
                  <a:schemeClr val="accent2">
                    <a:lumMod val="75000"/>
                  </a:schemeClr>
                </a:solidFill>
                <a:latin typeface="Georgia" panose="02040502050405020303" pitchFamily="18" charset="0"/>
              </a:rPr>
              <a:t>The test measures the impact of the EUT's load on the supply voltage. The load variations might occur when equipment like refrigerators, washing machines or motors start and stop.</a:t>
            </a:r>
          </a:p>
          <a:p>
            <a:pPr marL="893763" indent="-357188">
              <a:buFont typeface="+mj-lt"/>
              <a:buAutoNum type="romanUcPeriod"/>
            </a:pPr>
            <a:r>
              <a:rPr lang="en-US" sz="1600" b="1" dirty="0" err="1">
                <a:solidFill>
                  <a:schemeClr val="accent2">
                    <a:lumMod val="75000"/>
                  </a:schemeClr>
                </a:solidFill>
                <a:latin typeface="Georgia" panose="02040502050405020303" pitchFamily="18" charset="0"/>
              </a:rPr>
              <a:t>Flickermeter</a:t>
            </a:r>
            <a:r>
              <a:rPr lang="en-US" sz="1600" dirty="0">
                <a:solidFill>
                  <a:schemeClr val="accent2">
                    <a:lumMod val="75000"/>
                  </a:schemeClr>
                </a:solidFill>
                <a:latin typeface="Georgia" panose="02040502050405020303" pitchFamily="18" charset="0"/>
              </a:rPr>
              <a:t>:</a:t>
            </a:r>
          </a:p>
          <a:p>
            <a:pPr marL="1438275" lvl="1" indent="-365125" algn="just">
              <a:buFont typeface="+mj-lt"/>
              <a:buAutoNum type="alphaLcPeriod"/>
            </a:pPr>
            <a:r>
              <a:rPr lang="en-US" sz="1600" dirty="0">
                <a:solidFill>
                  <a:schemeClr val="accent2">
                    <a:lumMod val="75000"/>
                  </a:schemeClr>
                </a:solidFill>
                <a:latin typeface="Georgia" panose="02040502050405020303" pitchFamily="18" charset="0"/>
              </a:rPr>
              <a:t>A specialized device, called a </a:t>
            </a:r>
            <a:r>
              <a:rPr lang="en-US" sz="1600" b="1" dirty="0" err="1">
                <a:solidFill>
                  <a:schemeClr val="accent2">
                    <a:lumMod val="75000"/>
                  </a:schemeClr>
                </a:solidFill>
                <a:latin typeface="Georgia" panose="02040502050405020303" pitchFamily="18" charset="0"/>
              </a:rPr>
              <a:t>flickermeter</a:t>
            </a:r>
            <a:r>
              <a:rPr lang="en-US" sz="1600" dirty="0">
                <a:solidFill>
                  <a:schemeClr val="accent2">
                    <a:lumMod val="75000"/>
                  </a:schemeClr>
                </a:solidFill>
                <a:latin typeface="Georgia" panose="02040502050405020303" pitchFamily="18" charset="0"/>
              </a:rPr>
              <a:t>, is used to measure the voltage fluctuations and calculate </a:t>
            </a:r>
            <a:r>
              <a:rPr lang="en-US" sz="1600" dirty="0" err="1">
                <a:solidFill>
                  <a:schemeClr val="accent2">
                    <a:lumMod val="75000"/>
                  </a:schemeClr>
                </a:solidFill>
                <a:latin typeface="Georgia" panose="02040502050405020303" pitchFamily="18" charset="0"/>
              </a:rPr>
              <a:t>Pst</a:t>
            </a:r>
            <a:r>
              <a:rPr lang="en-US" sz="1600" dirty="0">
                <a:solidFill>
                  <a:schemeClr val="accent2">
                    <a:lumMod val="75000"/>
                  </a:schemeClr>
                </a:solidFill>
                <a:latin typeface="Georgia" panose="02040502050405020303" pitchFamily="18" charset="0"/>
              </a:rPr>
              <a:t> and </a:t>
            </a:r>
            <a:r>
              <a:rPr lang="en-US" sz="1600" dirty="0" err="1">
                <a:solidFill>
                  <a:schemeClr val="accent2">
                    <a:lumMod val="75000"/>
                  </a:schemeClr>
                </a:solidFill>
                <a:latin typeface="Georgia" panose="02040502050405020303" pitchFamily="18" charset="0"/>
              </a:rPr>
              <a:t>Plt</a:t>
            </a:r>
            <a:r>
              <a:rPr lang="en-US" sz="1600" dirty="0">
                <a:solidFill>
                  <a:schemeClr val="accent2">
                    <a:lumMod val="75000"/>
                  </a:schemeClr>
                </a:solidFill>
                <a:latin typeface="Georgia" panose="02040502050405020303" pitchFamily="18" charset="0"/>
              </a:rPr>
              <a:t> values according to predefined statistical methods.</a:t>
            </a:r>
          </a:p>
        </p:txBody>
      </p:sp>
    </p:spTree>
    <p:extLst>
      <p:ext uri="{BB962C8B-B14F-4D97-AF65-F5344CB8AC3E}">
        <p14:creationId xmlns:p14="http://schemas.microsoft.com/office/powerpoint/2010/main" val="46365922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1073201"/>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VOLTAGE FLUCTUATION &amp; FLICKER</a:t>
            </a:r>
            <a:br>
              <a:rPr lang="en-IN" b="1" i="0" dirty="0">
                <a:solidFill>
                  <a:schemeClr val="bg1"/>
                </a:solidFill>
                <a:effectLst/>
                <a:latin typeface="Georgia" panose="02040502050405020303" pitchFamily="18" charset="0"/>
              </a:rPr>
            </a:br>
            <a:r>
              <a:rPr lang="en-IN" b="1" i="0" dirty="0">
                <a:solidFill>
                  <a:schemeClr val="bg1"/>
                </a:solidFill>
                <a:effectLst/>
                <a:latin typeface="Georgia" panose="02040502050405020303" pitchFamily="18" charset="0"/>
              </a:rPr>
              <a:t>(CONTD..)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43</a:t>
            </a:fld>
            <a:endParaRPr/>
          </a:p>
        </p:txBody>
      </p:sp>
      <p:sp>
        <p:nvSpPr>
          <p:cNvPr id="5" name="TextBox 4"/>
          <p:cNvSpPr txBox="1"/>
          <p:nvPr/>
        </p:nvSpPr>
        <p:spPr>
          <a:xfrm>
            <a:off x="228600" y="1589270"/>
            <a:ext cx="8686800" cy="2554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57188" marR="0" lvl="0" indent="-357188"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accent2">
                    <a:lumMod val="75000"/>
                  </a:schemeClr>
                </a:solidFill>
                <a:effectLst/>
                <a:latin typeface="Georgia" panose="02040502050405020303" pitchFamily="18" charset="0"/>
              </a:rPr>
              <a:t>Test Duration</a:t>
            </a:r>
            <a:r>
              <a:rPr kumimoji="0" lang="en-US" altLang="en-US" sz="1600" b="0" i="0" u="none" strike="noStrike" cap="none" normalizeH="0" baseline="0" dirty="0">
                <a:ln>
                  <a:noFill/>
                </a:ln>
                <a:solidFill>
                  <a:schemeClr val="accent2">
                    <a:lumMod val="75000"/>
                  </a:schemeClr>
                </a:solidFill>
                <a:effectLst/>
                <a:latin typeface="Georgia" panose="02040502050405020303" pitchFamily="18" charset="0"/>
              </a:rPr>
              <a:t>:</a:t>
            </a:r>
          </a:p>
          <a:p>
            <a:pPr marR="0" lvl="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accent2">
                  <a:lumMod val="75000"/>
                </a:schemeClr>
              </a:solidFill>
              <a:effectLst/>
              <a:latin typeface="Georgia" panose="02040502050405020303" pitchFamily="18" charset="0"/>
            </a:endParaRPr>
          </a:p>
          <a:p>
            <a:pPr marL="715963" marR="0" lvl="0" indent="-179388"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accent2">
                    <a:lumMod val="75000"/>
                  </a:schemeClr>
                </a:solidFill>
                <a:effectLst/>
                <a:latin typeface="Georgia" panose="02040502050405020303" pitchFamily="18" charset="0"/>
              </a:rPr>
              <a:t>Voltage fluctuations and flicker measurements are taken over different periods, such as short-term (</a:t>
            </a:r>
            <a:r>
              <a:rPr kumimoji="0" lang="en-US" altLang="en-US" sz="1600" b="0" i="0" u="none" strike="noStrike" cap="none" normalizeH="0" baseline="0" dirty="0" err="1">
                <a:ln>
                  <a:noFill/>
                </a:ln>
                <a:solidFill>
                  <a:schemeClr val="accent2">
                    <a:lumMod val="75000"/>
                  </a:schemeClr>
                </a:solidFill>
                <a:effectLst/>
                <a:latin typeface="Georgia" panose="02040502050405020303" pitchFamily="18" charset="0"/>
              </a:rPr>
              <a:t>Pst</a:t>
            </a:r>
            <a:r>
              <a:rPr kumimoji="0" lang="en-US" altLang="en-US" sz="1600" b="0" i="0" u="none" strike="noStrike" cap="none" normalizeH="0" baseline="0" dirty="0">
                <a:ln>
                  <a:noFill/>
                </a:ln>
                <a:solidFill>
                  <a:schemeClr val="accent2">
                    <a:lumMod val="75000"/>
                  </a:schemeClr>
                </a:solidFill>
                <a:effectLst/>
                <a:latin typeface="Georgia" panose="02040502050405020303" pitchFamily="18" charset="0"/>
              </a:rPr>
              <a:t>) and long-term (</a:t>
            </a:r>
            <a:r>
              <a:rPr kumimoji="0" lang="en-US" altLang="en-US" sz="1600" b="0" i="0" u="none" strike="noStrike" cap="none" normalizeH="0" baseline="0" dirty="0" err="1">
                <a:ln>
                  <a:noFill/>
                </a:ln>
                <a:solidFill>
                  <a:schemeClr val="accent2">
                    <a:lumMod val="75000"/>
                  </a:schemeClr>
                </a:solidFill>
                <a:effectLst/>
                <a:latin typeface="Georgia" panose="02040502050405020303" pitchFamily="18" charset="0"/>
              </a:rPr>
              <a:t>Plt</a:t>
            </a:r>
            <a:r>
              <a:rPr kumimoji="0" lang="en-US" altLang="en-US" sz="1600" b="0" i="0" u="none" strike="noStrike" cap="none" normalizeH="0" baseline="0" dirty="0">
                <a:ln>
                  <a:noFill/>
                </a:ln>
                <a:solidFill>
                  <a:schemeClr val="accent2">
                    <a:lumMod val="75000"/>
                  </a:schemeClr>
                </a:solidFill>
                <a:effectLst/>
                <a:latin typeface="Georgia" panose="02040502050405020303" pitchFamily="18" charset="0"/>
              </a:rPr>
              <a:t>), to ensure compliance with the standard.</a:t>
            </a:r>
          </a:p>
          <a:p>
            <a:pPr marL="536575" marR="0" lvl="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accent2">
                  <a:lumMod val="75000"/>
                </a:schemeClr>
              </a:solidFill>
              <a:effectLst/>
              <a:latin typeface="Georgia" panose="02040502050405020303" pitchFamily="18" charset="0"/>
            </a:endParaRPr>
          </a:p>
          <a:p>
            <a:pPr marL="357188" marR="0" lvl="0" indent="-357188"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accent2">
                    <a:lumMod val="75000"/>
                  </a:schemeClr>
                </a:solidFill>
                <a:effectLst/>
                <a:latin typeface="Georgia" panose="02040502050405020303" pitchFamily="18" charset="0"/>
              </a:rPr>
              <a:t>Compliance</a:t>
            </a:r>
            <a:r>
              <a:rPr kumimoji="0" lang="en-US" altLang="en-US" sz="1600" b="0" i="0" u="none" strike="noStrike" cap="none" normalizeH="0" baseline="0" dirty="0">
                <a:ln>
                  <a:noFill/>
                </a:ln>
                <a:solidFill>
                  <a:schemeClr val="accent2">
                    <a:lumMod val="75000"/>
                  </a:schemeClr>
                </a:solidFill>
                <a:effectLst/>
                <a:latin typeface="Georgia" panose="02040502050405020303" pitchFamily="18" charset="0"/>
              </a:rPr>
              <a:t>:</a:t>
            </a:r>
          </a:p>
          <a:p>
            <a:pPr marR="0" lvl="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accent2">
                  <a:lumMod val="75000"/>
                </a:schemeClr>
              </a:solidFill>
              <a:effectLst/>
              <a:latin typeface="Georgia" panose="02040502050405020303" pitchFamily="18" charset="0"/>
            </a:endParaRPr>
          </a:p>
          <a:p>
            <a:pPr marL="715963" marR="0" lvl="0" indent="-179388"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accent2">
                    <a:lumMod val="75000"/>
                  </a:schemeClr>
                </a:solidFill>
                <a:effectLst/>
                <a:latin typeface="Georgia" panose="02040502050405020303" pitchFamily="18" charset="0"/>
              </a:rPr>
              <a:t>The EUT must meet the voltage fluctuation and flicker limits specified in the standard. Non-compliance may require design changes or the use of mitigation measures such as filters or soft start circuits to reduce the impact on the grid.</a:t>
            </a:r>
          </a:p>
        </p:txBody>
      </p:sp>
    </p:spTree>
    <p:extLst>
      <p:ext uri="{BB962C8B-B14F-4D97-AF65-F5344CB8AC3E}">
        <p14:creationId xmlns:p14="http://schemas.microsoft.com/office/powerpoint/2010/main" val="125186493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74505"/>
          </a:xfrm>
          <a:prstGeom prst="rect">
            <a:avLst/>
          </a:prstGeom>
        </p:spPr>
        <p:txBody>
          <a:bodyPr>
            <a:normAutofit/>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44</a:t>
            </a:fld>
            <a:endParaRPr/>
          </a:p>
        </p:txBody>
      </p:sp>
      <p:sp>
        <p:nvSpPr>
          <p:cNvPr id="5" name="TextBox 4"/>
          <p:cNvSpPr txBox="1"/>
          <p:nvPr/>
        </p:nvSpPr>
        <p:spPr>
          <a:xfrm>
            <a:off x="175590" y="1576895"/>
            <a:ext cx="8782879" cy="3038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57188" indent="-357188" algn="just">
              <a:lnSpc>
                <a:spcPct val="107000"/>
              </a:lnSpc>
              <a:spcAft>
                <a:spcPts val="800"/>
              </a:spcAft>
              <a:buFont typeface="Wingdings" panose="05000000000000000000" pitchFamily="2" charset="2"/>
              <a:buChar char="ü"/>
            </a:pPr>
            <a:r>
              <a:rPr lang="en-IN"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3) : 2023</a:t>
            </a:r>
            <a:r>
              <a:rPr lang="en-IN"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is an Indian Standard, a second revision of a document originally published in 2005, concerning electromagnetic compatibility (EMC) testing. This standard, identical to </a:t>
            </a:r>
            <a:r>
              <a:rPr lang="en-IN"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IEC 61000-4-3:2020</a:t>
            </a:r>
            <a:r>
              <a:rPr lang="en-IN"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an international standard, outlines procedures for radiated, radio-frequency electromagnetic field immunity tests for electronic equipment. </a:t>
            </a:r>
          </a:p>
          <a:p>
            <a:pPr marL="642938" indent="-285750" algn="just">
              <a:lnSpc>
                <a:spcPct val="107000"/>
              </a:lnSpc>
              <a:spcAft>
                <a:spcPts val="800"/>
              </a:spcAft>
              <a:buFont typeface="Arial" panose="020B0604020202020204" pitchFamily="34" charset="0"/>
              <a:buChar char="•"/>
            </a:pPr>
            <a:r>
              <a:rPr lang="en-IN"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rPr>
              <a:t>P</a:t>
            </a:r>
            <a:r>
              <a:rPr lang="en-IN"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rovides requirements for test equipment and facilities, details the test setup, and explains the test procedure, evaluation of results, and necessary information for a comprehensive test report. </a:t>
            </a:r>
          </a:p>
          <a:p>
            <a:pPr marL="642938" indent="-285750" algn="just">
              <a:lnSpc>
                <a:spcPct val="107000"/>
              </a:lnSpc>
              <a:spcAft>
                <a:spcPts val="800"/>
              </a:spcAft>
              <a:buFont typeface="Arial" panose="020B0604020202020204" pitchFamily="34" charset="0"/>
              <a:buChar char="•"/>
            </a:pPr>
            <a:r>
              <a:rPr lang="en-IN"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Annexes provide supplemental information, including guidance for product committees on selecting appropriate test levels, explanations of modulation types and antenna options, and procedures for calibrating E-field probes. </a:t>
            </a:r>
          </a:p>
          <a:p>
            <a:pPr marL="642938" indent="-285750" algn="just">
              <a:lnSpc>
                <a:spcPct val="107000"/>
              </a:lnSpc>
              <a:spcAft>
                <a:spcPts val="800"/>
              </a:spcAft>
              <a:buFont typeface="Arial" panose="020B0604020202020204" pitchFamily="34" charset="0"/>
              <a:buChar char="•"/>
            </a:pPr>
            <a:r>
              <a:rPr lang="en-IN"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document aims to ensure that electronic equipment can function properly in environments with electromagnetic radiation.</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4370882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889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45</a:t>
            </a:fld>
            <a:endParaRPr/>
          </a:p>
        </p:txBody>
      </p:sp>
      <p:sp>
        <p:nvSpPr>
          <p:cNvPr id="5" name="TextBox 4"/>
          <p:cNvSpPr txBox="1"/>
          <p:nvPr/>
        </p:nvSpPr>
        <p:spPr>
          <a:xfrm>
            <a:off x="228600" y="1556140"/>
            <a:ext cx="8686800" cy="33714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Key Considerations for Setting Up a Radiated Electromagnetic Field Immunity Test:</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536575" indent="-179388" algn="just">
              <a:lnSpc>
                <a:spcPct val="107000"/>
              </a:lnSpc>
              <a:spcAft>
                <a:spcPts val="800"/>
              </a:spcAft>
              <a:buFont typeface="Arial" panose="020B0604020202020204" pitchFamily="34" charset="0"/>
              <a:buChar char="•"/>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Setting up a radiated electromagnetic field immunity test, as detailed in the sources, requires careful consideration of various factors to ensure accurate, repeatable, and reliable results. Here are some key considerations:</a:t>
            </a:r>
          </a:p>
          <a:p>
            <a:pPr marL="536575" indent="-179388" algn="just">
              <a:lnSpc>
                <a:spcPct val="107000"/>
              </a:lnSpc>
              <a:spcAft>
                <a:spcPts val="800"/>
              </a:spcAft>
              <a:buFont typeface="Arial" panose="020B0604020202020204" pitchFamily="34" charset="0"/>
              <a:buChar char="•"/>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Facility and Environment:</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900113" lvl="0" indent="-36036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Shielded Enclosure:</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Due to the high field strengths used, testing must be conducted within a shielded enclosure, typically an anechoic chamber or a modified semi-anechoic chamber, to prevent interference with external radio communications and protect sensitive test equipment.</a:t>
            </a:r>
          </a:p>
          <a:p>
            <a:pPr marL="900113" lvl="0" indent="-360363"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Uniform Field Area (UFA):</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 defined UFA within the shielded enclosure is crucial for ensuring a consistent electromagnetic field is applied to the EUT. The sources recommend a preferred UFA dimension of 1.5 m × 1.5 m, but smaller sizes are permitted if full illumination of the EUT and its cabling is possible.</a:t>
            </a:r>
          </a:p>
        </p:txBody>
      </p:sp>
    </p:spTree>
    <p:extLst>
      <p:ext uri="{BB962C8B-B14F-4D97-AF65-F5344CB8AC3E}">
        <p14:creationId xmlns:p14="http://schemas.microsoft.com/office/powerpoint/2010/main" val="388602454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745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46</a:t>
            </a:fld>
            <a:endParaRPr/>
          </a:p>
        </p:txBody>
      </p:sp>
      <p:sp>
        <p:nvSpPr>
          <p:cNvPr id="5" name="TextBox 4"/>
          <p:cNvSpPr txBox="1"/>
          <p:nvPr/>
        </p:nvSpPr>
        <p:spPr>
          <a:xfrm>
            <a:off x="221400" y="1534540"/>
            <a:ext cx="8686800" cy="24126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Absorber Material:</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Effective absorption of reflected RF energy is critical for maintaining field uniformity. The type, shape, and placement of absorber material require careful consideration, especially at frequencies above 1 GHz where ferrite tiles become less effective.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Ground Plane:</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While a metallic ground plane is not mandatory, the grounding of the EUT housing or case should be consistent with the manufacturer's instructions. Non-conductive supports are generally preferred to minimize field distortion.</a:t>
            </a:r>
          </a:p>
          <a:p>
            <a:pPr marL="715963" lvl="0" indent="-358775" algn="just">
              <a:lnSpc>
                <a:spcPct val="107000"/>
              </a:lnSpc>
              <a:spcAft>
                <a:spcPts val="800"/>
              </a:spcAft>
              <a:buFont typeface="+mj-lt"/>
              <a:buAutoNum type="arabicPeriod"/>
              <a:tabLst>
                <a:tab pos="457200" algn="l"/>
              </a:tabLst>
            </a:pP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algn="just">
              <a:lnSpc>
                <a:spcPct val="107000"/>
              </a:lnSpc>
              <a:spcAft>
                <a:spcPts val="800"/>
              </a:spcAft>
            </a:pPr>
            <a:endParaRPr lang="en-IN" sz="1800" kern="100" dirty="0">
              <a:effectLst/>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91581565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745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47</a:t>
            </a:fld>
            <a:endParaRPr/>
          </a:p>
        </p:txBody>
      </p:sp>
      <p:sp>
        <p:nvSpPr>
          <p:cNvPr id="5" name="TextBox 4"/>
          <p:cNvSpPr txBox="1"/>
          <p:nvPr/>
        </p:nvSpPr>
        <p:spPr>
          <a:xfrm>
            <a:off x="228600" y="1556140"/>
            <a:ext cx="8686800" cy="3034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Equipment:</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536575" lvl="0" indent="-179388" algn="just">
              <a:lnSpc>
                <a:spcPct val="107000"/>
              </a:lnSpc>
              <a:spcAft>
                <a:spcPts val="800"/>
              </a:spcAft>
              <a:buSzPts val="1000"/>
              <a:buFont typeface="Arial" panose="020B0604020202020204"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RF Signal Generator:</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signal generator should cover the required frequency range and support the specified modulation scheme, typically 80% AM sine wave as recommended by the sources. The use of low-pass or band-pass filters can help suppress unwanted harmonics from the signal generator.</a:t>
            </a:r>
          </a:p>
          <a:p>
            <a:pPr marL="536575" lvl="0" indent="-179388" algn="just">
              <a:lnSpc>
                <a:spcPct val="107000"/>
              </a:lnSpc>
              <a:spcAft>
                <a:spcPts val="800"/>
              </a:spcAft>
              <a:buSzPts val="1000"/>
              <a:buFont typeface="Arial" panose="020B0604020202020204"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Power Amplifier:</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amplifier should provide sufficient power to achieve the target field strength within the UFA, while also maintaining linearity to avoid signal distortion. The linearity characteristic of the amplifier needs to be evaluated, and appropriate measures, such as feedback control or adjusting forward power during the test, may be necessary to mitigate non-linearity.</a:t>
            </a:r>
          </a:p>
        </p:txBody>
      </p:sp>
    </p:spTree>
    <p:extLst>
      <p:ext uri="{BB962C8B-B14F-4D97-AF65-F5344CB8AC3E}">
        <p14:creationId xmlns:p14="http://schemas.microsoft.com/office/powerpoint/2010/main" val="154244478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8033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48</a:t>
            </a:fld>
            <a:endParaRPr/>
          </a:p>
        </p:txBody>
      </p:sp>
      <p:sp>
        <p:nvSpPr>
          <p:cNvPr id="5" name="TextBox 4"/>
          <p:cNvSpPr txBox="1"/>
          <p:nvPr/>
        </p:nvSpPr>
        <p:spPr>
          <a:xfrm>
            <a:off x="228600" y="1556140"/>
            <a:ext cx="8686800" cy="3433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Field Generating Antennas: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choice of antenna depends on the frequency range and desired field characteristics. Common types include biconical, log periodic, and horn antennas. The sources recommend linearly polarized antennas, and the specific type should be selected based on factors like frequency requirements and the need to minimize reflections.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Isotropic Field Sensor:</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 calibrated isotropic field sensor is essential for accurate measurement of the field strength within the UFA. Proper calibration of the sensor, accounting for factors like frequency response, linearity, and temperature sensitivity, is crucial for reliable test results.</a:t>
            </a:r>
          </a:p>
          <a:p>
            <a:pPr marL="357188" lvl="0" algn="just">
              <a:lnSpc>
                <a:spcPct val="107000"/>
              </a:lnSpc>
              <a:spcAft>
                <a:spcPts val="800"/>
              </a:spcAft>
              <a:tabLst>
                <a:tab pos="457200" algn="l"/>
              </a:tabLst>
            </a:pP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algn="just">
              <a:lnSpc>
                <a:spcPct val="107000"/>
              </a:lnSpc>
              <a:spcAft>
                <a:spcPts val="800"/>
              </a:spcAft>
            </a:pPr>
            <a:endParaRPr lang="en-IN" sz="1800" kern="100" dirty="0">
              <a:effectLst/>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48066835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673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49</a:t>
            </a:fld>
            <a:endParaRPr/>
          </a:p>
        </p:txBody>
      </p:sp>
      <p:sp>
        <p:nvSpPr>
          <p:cNvPr id="5" name="TextBox 4"/>
          <p:cNvSpPr txBox="1"/>
          <p:nvPr/>
        </p:nvSpPr>
        <p:spPr>
          <a:xfrm>
            <a:off x="228600" y="1556140"/>
            <a:ext cx="8686800" cy="3034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57188" indent="-357188"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EUT Setup and Cable Arrangement:</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536575" lvl="0" indent="-179388"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EUT Positioning:</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EUT should be placed within the UFA in a manner representative of its actual installation conditions. For larger EUTs, partial illumination techniques may be necessary, requiring multiple exposures with the antenna or EUT moved to different positions.</a:t>
            </a:r>
          </a:p>
          <a:p>
            <a:pPr marL="536575" lvl="0" indent="-179388"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Cable Routing:</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Cables connected to the EUT can influence the electromagnetic field and affect test results. The length, type, and positioning of cables should replicate typical installation practices. The sources provide detailed guidance on cable arrangement, including recommendations for minimizing cable coupling to the field and the potential use of common-mode absorption devices (CMADs) for decoupling.</a:t>
            </a:r>
          </a:p>
        </p:txBody>
      </p:sp>
    </p:spTree>
    <p:extLst>
      <p:ext uri="{BB962C8B-B14F-4D97-AF65-F5344CB8AC3E}">
        <p14:creationId xmlns:p14="http://schemas.microsoft.com/office/powerpoint/2010/main" val="6785379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579150"/>
          </a:xfrm>
          <a:prstGeom prst="rect">
            <a:avLst/>
          </a:prstGeom>
        </p:spPr>
        <p:txBody>
          <a:bodyPr>
            <a:normAutofit/>
          </a:bodyPr>
          <a:lstStyle>
            <a:lvl1pPr algn="ctr">
              <a:defRPr b="1">
                <a:latin typeface="Georgia"/>
                <a:ea typeface="Georgia"/>
                <a:cs typeface="Georgia"/>
                <a:sym typeface="Georgia"/>
              </a:defRPr>
            </a:lvl1pPr>
          </a:lstStyle>
          <a:p>
            <a:r>
              <a:rPr lang="en-US" sz="3200" dirty="0"/>
              <a:t>THE NEED FOR STANDARDS (CONTD..)</a:t>
            </a:r>
            <a:endParaRPr sz="32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a:p>
        </p:txBody>
      </p:sp>
      <p:sp>
        <p:nvSpPr>
          <p:cNvPr id="5" name="TextBox 4"/>
          <p:cNvSpPr txBox="1"/>
          <p:nvPr/>
        </p:nvSpPr>
        <p:spPr>
          <a:xfrm>
            <a:off x="108207" y="1202399"/>
            <a:ext cx="8843636" cy="37455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gn="just">
              <a:buFont typeface="Wingdings" panose="05000000000000000000" pitchFamily="2" charset="2"/>
              <a:buChar char="ü"/>
            </a:pPr>
            <a:r>
              <a:rPr lang="en-US" sz="2000" i="0" dirty="0">
                <a:solidFill>
                  <a:schemeClr val="accent2">
                    <a:lumMod val="75000"/>
                  </a:schemeClr>
                </a:solidFill>
                <a:effectLst/>
                <a:latin typeface="Georgia" panose="02040502050405020303" pitchFamily="18" charset="0"/>
              </a:rPr>
              <a:t>The standards are developed on these principles to address EMC issues and provide guidelines for equipment manufacturers, regulatory bodies and testing laboratories. </a:t>
            </a:r>
          </a:p>
          <a:p>
            <a:pPr algn="just"/>
            <a:endParaRPr lang="en-US" sz="2000" dirty="0">
              <a:solidFill>
                <a:schemeClr val="accent2">
                  <a:lumMod val="75000"/>
                </a:schemeClr>
              </a:solidFill>
              <a:latin typeface="Georgia" panose="02040502050405020303" pitchFamily="18" charset="0"/>
            </a:endParaRPr>
          </a:p>
          <a:p>
            <a:pPr marL="342900" indent="-342900" algn="just">
              <a:buFont typeface="Wingdings" panose="05000000000000000000" pitchFamily="2" charset="2"/>
              <a:buChar char="ü"/>
            </a:pPr>
            <a:r>
              <a:rPr lang="en-US" sz="2000" i="0" dirty="0">
                <a:solidFill>
                  <a:schemeClr val="accent2">
                    <a:lumMod val="75000"/>
                  </a:schemeClr>
                </a:solidFill>
                <a:effectLst/>
                <a:latin typeface="Georgia" panose="02040502050405020303" pitchFamily="18" charset="0"/>
              </a:rPr>
              <a:t>Compliance with these standards is essential-</a:t>
            </a:r>
          </a:p>
          <a:p>
            <a:pPr algn="just"/>
            <a:endParaRPr lang="en-US" sz="2000" i="0" dirty="0">
              <a:solidFill>
                <a:schemeClr val="accent2">
                  <a:lumMod val="75000"/>
                </a:schemeClr>
              </a:solidFill>
              <a:effectLst/>
              <a:latin typeface="Georgia" panose="02040502050405020303" pitchFamily="18" charset="0"/>
            </a:endParaRPr>
          </a:p>
          <a:p>
            <a:pPr marL="1073150" indent="-357188" algn="just">
              <a:buFont typeface="Wingdings" panose="05000000000000000000" pitchFamily="2" charset="2"/>
              <a:buChar char="§"/>
            </a:pPr>
            <a:r>
              <a:rPr lang="en-US" sz="2000" i="0" dirty="0">
                <a:solidFill>
                  <a:schemeClr val="accent2">
                    <a:lumMod val="75000"/>
                  </a:schemeClr>
                </a:solidFill>
                <a:effectLst/>
                <a:latin typeface="Georgia" panose="02040502050405020303" pitchFamily="18" charset="0"/>
              </a:rPr>
              <a:t>To address EMC issues and ensure the compatibility of electronic equipment in different environments;</a:t>
            </a:r>
          </a:p>
          <a:p>
            <a:pPr marL="1073150" indent="-357188" algn="just">
              <a:buFont typeface="Wingdings" panose="05000000000000000000" pitchFamily="2" charset="2"/>
              <a:buChar char="§"/>
            </a:pPr>
            <a:r>
              <a:rPr lang="en-US" sz="2000" i="0" dirty="0">
                <a:solidFill>
                  <a:schemeClr val="accent2">
                    <a:lumMod val="75000"/>
                  </a:schemeClr>
                </a:solidFill>
                <a:effectLst/>
                <a:latin typeface="Georgia" panose="02040502050405020303" pitchFamily="18" charset="0"/>
              </a:rPr>
              <a:t>For equipment manufacturers to demonstrate that their products meet EMC requirements and are safe to use in different environments.</a:t>
            </a:r>
          </a:p>
          <a:p>
            <a:pPr marL="1073150" indent="-357188" algn="just">
              <a:buFont typeface="Wingdings" panose="05000000000000000000" pitchFamily="2" charset="2"/>
              <a:buChar char="§"/>
            </a:pPr>
            <a:endParaRPr lang="en-US" sz="1800" b="1" i="0" dirty="0">
              <a:solidFill>
                <a:schemeClr val="accent2">
                  <a:lumMod val="75000"/>
                </a:schemeClr>
              </a:solidFill>
              <a:effectLst/>
              <a:latin typeface="Georgia" panose="02040502050405020303" pitchFamily="18" charset="0"/>
            </a:endParaRPr>
          </a:p>
        </p:txBody>
      </p:sp>
    </p:spTree>
    <p:extLst>
      <p:ext uri="{BB962C8B-B14F-4D97-AF65-F5344CB8AC3E}">
        <p14:creationId xmlns:p14="http://schemas.microsoft.com/office/powerpoint/2010/main" val="86229451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817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50</a:t>
            </a:fld>
            <a:endParaRPr/>
          </a:p>
        </p:txBody>
      </p:sp>
      <p:sp>
        <p:nvSpPr>
          <p:cNvPr id="5" name="TextBox 4"/>
          <p:cNvSpPr txBox="1"/>
          <p:nvPr/>
        </p:nvSpPr>
        <p:spPr>
          <a:xfrm>
            <a:off x="228600" y="1556140"/>
            <a:ext cx="8686800" cy="2771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Procedure:</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536575" lvl="0" indent="-179388"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Levels and Frequency Ranges: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appropriate test levels and frequency ranges should be selected based on the intended use environment of the EUT and the potential electromagnetic disturbances it may encounter. Relevant standards or product specifications often define these parameters.</a:t>
            </a:r>
          </a:p>
          <a:p>
            <a:pPr marL="536575" lvl="0" indent="-179388"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Modulation:</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While the sources recommend a default modulation of 80% AM sine wave, alternative modulation schemes can be considered based on the specific requirements of the EUT and the potential disturbance sources. Annex A of the source material provides a comprehensive discussion on the rationale for choosing modulation techniques.</a:t>
            </a:r>
          </a:p>
        </p:txBody>
      </p:sp>
    </p:spTree>
    <p:extLst>
      <p:ext uri="{BB962C8B-B14F-4D97-AF65-F5344CB8AC3E}">
        <p14:creationId xmlns:p14="http://schemas.microsoft.com/office/powerpoint/2010/main" val="103492044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457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51</a:t>
            </a:fld>
            <a:endParaRPr/>
          </a:p>
        </p:txBody>
      </p:sp>
      <p:sp>
        <p:nvSpPr>
          <p:cNvPr id="5" name="TextBox 4"/>
          <p:cNvSpPr txBox="1"/>
          <p:nvPr/>
        </p:nvSpPr>
        <p:spPr>
          <a:xfrm>
            <a:off x="228600" y="1764319"/>
            <a:ext cx="8686800" cy="16148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Dwell Time:</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dwell time at each frequency should be sufficient for the EUT to respond to the applied field. The sources recommend a minimum dwell time of 0.5 seconds.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Polarization:</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Testing should be conducted with both horizontal and vertical polarization of the electromagnetic field to account for different orientations of the EUT in its actual use environment.</a:t>
            </a:r>
          </a:p>
        </p:txBody>
      </p:sp>
    </p:spTree>
    <p:extLst>
      <p:ext uri="{BB962C8B-B14F-4D97-AF65-F5344CB8AC3E}">
        <p14:creationId xmlns:p14="http://schemas.microsoft.com/office/powerpoint/2010/main" val="145501533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457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52</a:t>
            </a:fld>
            <a:endParaRPr/>
          </a:p>
        </p:txBody>
      </p:sp>
      <p:sp>
        <p:nvSpPr>
          <p:cNvPr id="5" name="TextBox 4"/>
          <p:cNvSpPr txBox="1"/>
          <p:nvPr/>
        </p:nvSpPr>
        <p:spPr>
          <a:xfrm>
            <a:off x="185400" y="1461578"/>
            <a:ext cx="8686800" cy="35394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l">
              <a:buFont typeface="Wingdings" panose="05000000000000000000" pitchFamily="2" charset="2"/>
              <a:buChar char="ü"/>
            </a:pPr>
            <a:r>
              <a:rPr lang="en-IN" sz="1600" b="1" i="0" u="none" strike="noStrike" baseline="0" dirty="0">
                <a:solidFill>
                  <a:schemeClr val="accent2">
                    <a:lumMod val="75000"/>
                  </a:schemeClr>
                </a:solidFill>
                <a:latin typeface="Georgia" panose="02040502050405020303" pitchFamily="18" charset="0"/>
              </a:rPr>
              <a:t>Evaluation of test results:</a:t>
            </a:r>
          </a:p>
          <a:p>
            <a:pPr algn="l"/>
            <a:endParaRPr lang="en-IN" sz="1600" b="1" i="0" u="none" strike="noStrike" baseline="0" dirty="0">
              <a:solidFill>
                <a:schemeClr val="accent2">
                  <a:lumMod val="75000"/>
                </a:schemeClr>
              </a:solidFill>
              <a:latin typeface="Georgia" panose="02040502050405020303" pitchFamily="18" charset="0"/>
            </a:endParaRPr>
          </a:p>
          <a:p>
            <a:pPr marL="539750" indent="-273050" algn="just">
              <a:buFont typeface="Arial" panose="020B0604020202020204" pitchFamily="34" charset="0"/>
              <a:buChar char="•"/>
            </a:pPr>
            <a:r>
              <a:rPr lang="en-US" sz="1600" b="0" i="0" u="none" strike="noStrike" baseline="0" dirty="0">
                <a:solidFill>
                  <a:schemeClr val="accent2">
                    <a:lumMod val="75000"/>
                  </a:schemeClr>
                </a:solidFill>
                <a:latin typeface="Georgia" panose="02040502050405020303" pitchFamily="18" charset="0"/>
              </a:rPr>
              <a:t>The test results shall be classified in terms of the loss of function or degradation of performance of the equipment under test, relative to a performance level defined by its manufacturer or the requestor of the test or agreed between the manufacturer and the purchaser of the product. The recommended classification is as follows:</a:t>
            </a:r>
          </a:p>
          <a:p>
            <a:pPr marL="357188" algn="just"/>
            <a:endParaRPr lang="en-US" sz="1600" b="0" i="0" u="none" strike="noStrike" baseline="0" dirty="0">
              <a:solidFill>
                <a:schemeClr val="accent2">
                  <a:lumMod val="75000"/>
                </a:schemeClr>
              </a:solidFill>
              <a:latin typeface="Georgia" panose="02040502050405020303" pitchFamily="18" charset="0"/>
            </a:endParaRPr>
          </a:p>
          <a:p>
            <a:pPr marL="900113" indent="-360363" algn="just"/>
            <a:r>
              <a:rPr lang="en-US" sz="1600" b="0" i="0" u="none" strike="noStrike" baseline="0" dirty="0">
                <a:solidFill>
                  <a:schemeClr val="accent2">
                    <a:lumMod val="75000"/>
                  </a:schemeClr>
                </a:solidFill>
                <a:latin typeface="Georgia" panose="02040502050405020303" pitchFamily="18" charset="0"/>
              </a:rPr>
              <a:t>a)	normal performance within limits specified by the manufacturer, requestor or purchaser;</a:t>
            </a:r>
          </a:p>
          <a:p>
            <a:pPr marL="900113" indent="-360363" algn="just"/>
            <a:r>
              <a:rPr lang="en-US" sz="1600" b="0" i="0" u="none" strike="noStrike" baseline="0" dirty="0">
                <a:solidFill>
                  <a:schemeClr val="accent2">
                    <a:lumMod val="75000"/>
                  </a:schemeClr>
                </a:solidFill>
                <a:latin typeface="Georgia" panose="02040502050405020303" pitchFamily="18" charset="0"/>
              </a:rPr>
              <a:t>b)	temporary loss of function or degradation of performance which ceases after the disturbance ceases, and from which the equipment under test recovers its normal performance, without </a:t>
            </a:r>
            <a:r>
              <a:rPr lang="en-IN" sz="1600" b="0" i="0" u="none" strike="noStrike" baseline="0" dirty="0">
                <a:solidFill>
                  <a:schemeClr val="accent2">
                    <a:lumMod val="75000"/>
                  </a:schemeClr>
                </a:solidFill>
                <a:latin typeface="Georgia" panose="02040502050405020303" pitchFamily="18" charset="0"/>
              </a:rPr>
              <a:t>operator intervention;</a:t>
            </a:r>
          </a:p>
          <a:p>
            <a:pPr marL="900113" indent="-360363" algn="just"/>
            <a:r>
              <a:rPr lang="en-US" sz="1600" b="0" i="0" u="none" strike="noStrike" baseline="0" dirty="0">
                <a:solidFill>
                  <a:schemeClr val="accent2">
                    <a:lumMod val="75000"/>
                  </a:schemeClr>
                </a:solidFill>
                <a:latin typeface="Georgia" panose="02040502050405020303" pitchFamily="18" charset="0"/>
              </a:rPr>
              <a:t>c)	temporary loss of function or degradation of performance, the correction of which requires </a:t>
            </a:r>
            <a:r>
              <a:rPr lang="en-IN" sz="1600" b="0" i="0" u="none" strike="noStrike" baseline="0" dirty="0">
                <a:solidFill>
                  <a:schemeClr val="accent2">
                    <a:lumMod val="75000"/>
                  </a:schemeClr>
                </a:solidFill>
                <a:latin typeface="Georgia" panose="02040502050405020303" pitchFamily="18" charset="0"/>
              </a:rPr>
              <a:t>operator intervention;</a:t>
            </a:r>
          </a:p>
        </p:txBody>
      </p:sp>
    </p:spTree>
    <p:extLst>
      <p:ext uri="{BB962C8B-B14F-4D97-AF65-F5344CB8AC3E}">
        <p14:creationId xmlns:p14="http://schemas.microsoft.com/office/powerpoint/2010/main" val="404884505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241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53</a:t>
            </a:fld>
            <a:endParaRPr/>
          </a:p>
        </p:txBody>
      </p:sp>
      <p:sp>
        <p:nvSpPr>
          <p:cNvPr id="5" name="TextBox 4"/>
          <p:cNvSpPr txBox="1"/>
          <p:nvPr/>
        </p:nvSpPr>
        <p:spPr>
          <a:xfrm>
            <a:off x="228600" y="1397114"/>
            <a:ext cx="8686800" cy="35394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642938" indent="-285750" algn="just"/>
            <a:r>
              <a:rPr lang="en-US" sz="1600" b="0" i="0" u="none" strike="noStrike" baseline="0" dirty="0">
                <a:solidFill>
                  <a:schemeClr val="accent2">
                    <a:lumMod val="75000"/>
                  </a:schemeClr>
                </a:solidFill>
                <a:latin typeface="Georgia" panose="02040502050405020303" pitchFamily="18" charset="0"/>
              </a:rPr>
              <a:t>d) loss of function or degradation of performance which is not recoverable, owing to damage to hardware or software, or loss of data.</a:t>
            </a:r>
          </a:p>
          <a:p>
            <a:pPr algn="just"/>
            <a:endParaRPr lang="en-US" sz="1600" b="0" i="0" u="none" strike="noStrike" baseline="0" dirty="0">
              <a:solidFill>
                <a:schemeClr val="accent2">
                  <a:lumMod val="75000"/>
                </a:schemeClr>
              </a:solidFill>
              <a:latin typeface="Georgia" panose="02040502050405020303" pitchFamily="18" charset="0"/>
            </a:endParaRPr>
          </a:p>
          <a:p>
            <a:pPr marL="285750" indent="-285750" algn="just">
              <a:buFont typeface="Wingdings" panose="05000000000000000000" pitchFamily="2" charset="2"/>
              <a:buChar char="ü"/>
            </a:pPr>
            <a:r>
              <a:rPr lang="en-US" sz="1600" b="0" i="0" u="none" strike="noStrike" baseline="0" dirty="0">
                <a:solidFill>
                  <a:schemeClr val="accent2">
                    <a:lumMod val="75000"/>
                  </a:schemeClr>
                </a:solidFill>
                <a:latin typeface="Georgia" panose="02040502050405020303" pitchFamily="18" charset="0"/>
              </a:rPr>
              <a:t>The evaluation of the test result shall be based on the performance of the EUT during the dwell time with the appropriate modulation applied. EUT performance evaluation should be based on a single cause and effect basis. If multiple test signals were used during testing, care should be taken to ensure that any recorded.</a:t>
            </a:r>
          </a:p>
          <a:p>
            <a:pPr algn="just"/>
            <a:endParaRPr lang="en-US" sz="1600" b="0" i="0" u="none" strike="noStrike" baseline="0" dirty="0">
              <a:solidFill>
                <a:schemeClr val="accent2">
                  <a:lumMod val="75000"/>
                </a:schemeClr>
              </a:solidFill>
              <a:latin typeface="Georgia" panose="02040502050405020303" pitchFamily="18" charset="0"/>
            </a:endParaRPr>
          </a:p>
          <a:p>
            <a:pPr marL="285750" indent="-285750" algn="just">
              <a:buFont typeface="Wingdings" panose="05000000000000000000" pitchFamily="2" charset="2"/>
              <a:buChar char="ü"/>
            </a:pPr>
            <a:r>
              <a:rPr lang="en-US" sz="1600" b="0" i="0" u="none" strike="noStrike" baseline="0" dirty="0">
                <a:solidFill>
                  <a:schemeClr val="accent2">
                    <a:lumMod val="75000"/>
                  </a:schemeClr>
                </a:solidFill>
                <a:latin typeface="Georgia" panose="02040502050405020303" pitchFamily="18" charset="0"/>
              </a:rPr>
              <a:t>Performance degradation was caused by a single test signal and was not caused by the combination of multiple test signals. This classification may be used as a guide in formulating performance criteria, by committees responsible for generic, product and product-family standards, or as a framework for the agreement on performance criteria between the manufacturer and the purchaser, for example where no suitable generic, product or product family stan</a:t>
            </a:r>
            <a:r>
              <a:rPr lang="en-IN" sz="1600" b="0" i="0" u="none" strike="noStrike" baseline="0" dirty="0">
                <a:solidFill>
                  <a:schemeClr val="accent2">
                    <a:lumMod val="75000"/>
                  </a:schemeClr>
                </a:solidFill>
                <a:latin typeface="Georgia" panose="02040502050405020303" pitchFamily="18" charset="0"/>
              </a:rPr>
              <a:t>dard exists.</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4866203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889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54</a:t>
            </a:fld>
            <a:endParaRPr/>
          </a:p>
        </p:txBody>
      </p:sp>
      <p:sp>
        <p:nvSpPr>
          <p:cNvPr id="5" name="TextBox 4"/>
          <p:cNvSpPr txBox="1"/>
          <p:nvPr/>
        </p:nvSpPr>
        <p:spPr>
          <a:xfrm>
            <a:off x="228600" y="1436870"/>
            <a:ext cx="8686800" cy="3400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Additional Considerations:</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536575" lvl="0" indent="-179388"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Measurement Uncertainty:</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sources emphasize the importance of understanding and quantifying measurement uncertainty in immunity testing. Annex J provides detailed guidance on calculating uncertainty budgets, taking into account factors like probe calibration uncertainty, power meter accuracy, and cable losses.</a:t>
            </a:r>
          </a:p>
          <a:p>
            <a:pPr marL="536575" lvl="0" indent="-179388"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Special Cases: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sources also address special cases, such as testing of large and heavy EUTs (Annex H) and testing with multiple signals simultaneously (Annex I), providing specific recommendations and considerations for these scenarios.</a:t>
            </a:r>
          </a:p>
          <a:p>
            <a:pPr marL="285750" indent="-285750" algn="just">
              <a:lnSpc>
                <a:spcPct val="107000"/>
              </a:lnSpc>
              <a:spcAft>
                <a:spcPts val="800"/>
              </a:spcAft>
              <a:buFont typeface="Wingdings" panose="05000000000000000000" pitchFamily="2" charset="2"/>
              <a:buChar char="ü"/>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By carefully considering these key aspects, a robust and reliable setup can be established for radiated electromagnetic field immunity testing, ensuring that the EUT meets the required standards and performs reliably in its intended environment.</a:t>
            </a:r>
          </a:p>
        </p:txBody>
      </p:sp>
    </p:spTree>
    <p:extLst>
      <p:ext uri="{BB962C8B-B14F-4D97-AF65-F5344CB8AC3E}">
        <p14:creationId xmlns:p14="http://schemas.microsoft.com/office/powerpoint/2010/main" val="52719225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961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55</a:t>
            </a:fld>
            <a:endParaRPr/>
          </a:p>
        </p:txBody>
      </p:sp>
      <p:sp>
        <p:nvSpPr>
          <p:cNvPr id="5" name="TextBox 4"/>
          <p:cNvSpPr txBox="1"/>
          <p:nvPr/>
        </p:nvSpPr>
        <p:spPr>
          <a:xfrm>
            <a:off x="185400" y="1419340"/>
            <a:ext cx="8686800" cy="36019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57188" indent="-357188" algn="just">
              <a:lnSpc>
                <a:spcPct val="107000"/>
              </a:lnSpc>
              <a:spcAft>
                <a:spcPts val="800"/>
              </a:spcAft>
              <a:buFont typeface="Wingdings" panose="05000000000000000000" pitchFamily="2" charset="2"/>
              <a:buChar char="ü"/>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Challenges in Creating a Uniform Electromagnetic Field:</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642938" indent="-285750" algn="just">
              <a:lnSpc>
                <a:spcPct val="107000"/>
              </a:lnSpc>
              <a:spcAft>
                <a:spcPts val="800"/>
              </a:spcAft>
              <a:buFont typeface="Arial" panose="020B0604020202020204" pitchFamily="34" charset="0"/>
              <a:buChar char="•"/>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Creating a uniform electromagnetic field (UFA) for testing the immunity of electrical and electronic equipment to radiated electromagnetic energy presents several challenges:</a:t>
            </a:r>
          </a:p>
          <a:p>
            <a:pPr marL="915988" lvl="0" indent="-285750" algn="just">
              <a:lnSpc>
                <a:spcPct val="107000"/>
              </a:lnSpc>
              <a:spcAft>
                <a:spcPts val="800"/>
              </a:spcAft>
              <a:buSzPts val="1000"/>
              <a:buFont typeface="Arial" panose="020B0604020202020204"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Achieving Uniformity:</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field strength within the UFA must be uniform, meaning it should have minimal variations across the area where the equipment under test (EUT) is placed. This is important for repeatable and reliable testing.</a:t>
            </a:r>
          </a:p>
          <a:p>
            <a:pPr marL="915988" lvl="1" indent="-285750" algn="just">
              <a:lnSpc>
                <a:spcPct val="107000"/>
              </a:lnSpc>
              <a:spcAft>
                <a:spcPts val="800"/>
              </a:spcAft>
              <a:buSzPts val="1000"/>
              <a:buFont typeface="Arial" panose="020B0604020202020204" pitchFamily="34" charset="0"/>
              <a:buChar char="•"/>
              <a:tabLst>
                <a:tab pos="9144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The sources recommend a tolerance of 0 dB to +6 dB from the nominal value for at least 75% of the grid points within the UFA. Achieving this tolerance requires careful consideration of factors like chamber size and shape, absorber material and placement, antenna type and positioning, and the presence of reflective surfaces.</a:t>
            </a:r>
          </a:p>
          <a:p>
            <a:pPr marL="915988" lvl="1" indent="-285750" algn="just">
              <a:lnSpc>
                <a:spcPct val="107000"/>
              </a:lnSpc>
              <a:spcAft>
                <a:spcPts val="800"/>
              </a:spcAft>
              <a:buSzPts val="1000"/>
              <a:buFont typeface="Arial" panose="020B0604020202020204" pitchFamily="34" charset="0"/>
              <a:buChar char="•"/>
              <a:tabLst>
                <a:tab pos="9144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At frequencies above 1 GHz, achieving uniformity becomes even more difficult as ferrite tiles, commonly used in anechoic chambers, start to reflect rather than absorb electromagnetic waves, leading to multiple reflections and difficulty in establishing a UFA.</a:t>
            </a:r>
          </a:p>
        </p:txBody>
      </p:sp>
    </p:spTree>
    <p:extLst>
      <p:ext uri="{BB962C8B-B14F-4D97-AF65-F5344CB8AC3E}">
        <p14:creationId xmlns:p14="http://schemas.microsoft.com/office/powerpoint/2010/main" val="3716827047"/>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673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56</a:t>
            </a:fld>
            <a:endParaRPr/>
          </a:p>
        </p:txBody>
      </p:sp>
      <p:sp>
        <p:nvSpPr>
          <p:cNvPr id="5" name="TextBox 4"/>
          <p:cNvSpPr txBox="1"/>
          <p:nvPr/>
        </p:nvSpPr>
        <p:spPr>
          <a:xfrm>
            <a:off x="62948" y="1556140"/>
            <a:ext cx="8686800" cy="36845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Arial" panose="020B0604020202020204"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Cable Management:</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42950" lvl="1" indent="-285750" algn="just">
              <a:lnSpc>
                <a:spcPct val="107000"/>
              </a:lnSpc>
              <a:spcAft>
                <a:spcPts val="800"/>
              </a:spcAft>
              <a:buSzPts val="1000"/>
              <a:buFont typeface="Arial" panose="020B0604020202020204"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Cables connected to the EUT can interact with the electromagnetic field, leading to inaccurate test results. The length and positioning of cables, as well as the use of cable decoupling methods like common-mode absorption devices (CMADs), can influence field uniformity. The challenge lies in replicating typical installation practices while minimizing the impact of cables on the field.</a:t>
            </a:r>
          </a:p>
          <a:p>
            <a:pPr marL="342900" lvl="0" indent="-342900" algn="just">
              <a:lnSpc>
                <a:spcPct val="107000"/>
              </a:lnSpc>
              <a:spcAft>
                <a:spcPts val="800"/>
              </a:spcAft>
              <a:buSzPts val="1000"/>
              <a:buFont typeface="Arial" panose="020B0604020202020204"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EUT Size and Positioning:</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42950" lvl="1" indent="-285750" algn="just">
              <a:lnSpc>
                <a:spcPct val="107000"/>
              </a:lnSpc>
              <a:spcAft>
                <a:spcPts val="800"/>
              </a:spcAft>
              <a:buSzPts val="1000"/>
              <a:buFont typeface="Arial" panose="020B0604020202020204"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The size and shape of the EUT can also affect field uniformity. For larger EUTs that cannot be fully contained within the UFA, partial illumination techniques, involving either moving the antenna or the EUT itself, are needed. This introduces complexity in ensuring uniform exposure of the entire EUT surface.</a:t>
            </a:r>
          </a:p>
          <a:p>
            <a:pPr marL="457200" lvl="1" algn="just">
              <a:lnSpc>
                <a:spcPct val="107000"/>
              </a:lnSpc>
              <a:spcAft>
                <a:spcPts val="800"/>
              </a:spcAft>
              <a:buSzPts val="1000"/>
              <a:tabLst>
                <a:tab pos="914400" algn="l"/>
              </a:tabLs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244260"/>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457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57</a:t>
            </a:fld>
            <a:endParaRPr/>
          </a:p>
        </p:txBody>
      </p:sp>
      <p:sp>
        <p:nvSpPr>
          <p:cNvPr id="5" name="TextBox 4"/>
          <p:cNvSpPr txBox="1"/>
          <p:nvPr/>
        </p:nvSpPr>
        <p:spPr>
          <a:xfrm>
            <a:off x="199800" y="1311340"/>
            <a:ext cx="8686800" cy="35034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Arial" panose="020B0604020202020204"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Equipment Limitations:</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42950" lvl="1" indent="-285750" algn="just">
              <a:lnSpc>
                <a:spcPct val="107000"/>
              </a:lnSpc>
              <a:spcAft>
                <a:spcPts val="800"/>
              </a:spcAft>
              <a:buSzPts val="1000"/>
              <a:buFont typeface="Arial" panose="020B0604020202020204"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The test equipment itself, such as amplifiers and signal generators, can introduce non-linearity and harmonic distortion, which can affect the accuracy of the test.</a:t>
            </a:r>
          </a:p>
          <a:p>
            <a:pPr marL="342900" lvl="0" indent="-342900" algn="just">
              <a:lnSpc>
                <a:spcPct val="107000"/>
              </a:lnSpc>
              <a:spcAft>
                <a:spcPts val="800"/>
              </a:spcAft>
              <a:buSzPts val="1000"/>
              <a:buFont typeface="Arial" panose="020B0604020202020204"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Probe Calibration:</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42950" lvl="1" indent="-285750" algn="just">
              <a:lnSpc>
                <a:spcPct val="107000"/>
              </a:lnSpc>
              <a:spcAft>
                <a:spcPts val="800"/>
              </a:spcAft>
              <a:buSzPts val="1000"/>
              <a:buFont typeface="Arial" panose="020B0604020202020204"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Accurate measurement of the electromagnetic field within the UFA is crucial for ensuring test repeatability. The isotropic field probes used for this purpose need to be calibrated carefully.</a:t>
            </a:r>
          </a:p>
          <a:p>
            <a:pPr marL="742950" lvl="1" indent="-285750" algn="just">
              <a:lnSpc>
                <a:spcPct val="107000"/>
              </a:lnSpc>
              <a:spcAft>
                <a:spcPts val="800"/>
              </a:spcAft>
              <a:buSzPts val="1000"/>
              <a:buFont typeface="Arial" panose="020B0604020202020204" pitchFamily="34" charset="0"/>
              <a:buChar char="•"/>
              <a:tabLst>
                <a:tab pos="914400" algn="l"/>
              </a:tabLst>
            </a:pPr>
            <a:r>
              <a:rPr lang="en-IN" sz="1600" kern="100" dirty="0">
                <a:solidFill>
                  <a:schemeClr val="accent2">
                    <a:lumMod val="75000"/>
                  </a:schemeClr>
                </a:solidFill>
                <a:latin typeface="Georgia" panose="02040502050405020303" pitchFamily="18" charset="0"/>
                <a:ea typeface="Calibri" panose="020F0502020204030204" pitchFamily="34" charset="0"/>
                <a:cs typeface="Times New Roman" panose="02020603050405020304" pitchFamily="18" charset="0"/>
              </a:rPr>
              <a:t>T</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he </a:t>
            </a: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calibration method </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for E-field probes has been detailed in the standard, highlighting the factors influencing calibration accuracy and the procedures for validating the calibration environment. This underscores the importance of proper probe calibration for reliable UFA characterization.</a:t>
            </a:r>
          </a:p>
        </p:txBody>
      </p:sp>
    </p:spTree>
    <p:extLst>
      <p:ext uri="{BB962C8B-B14F-4D97-AF65-F5344CB8AC3E}">
        <p14:creationId xmlns:p14="http://schemas.microsoft.com/office/powerpoint/2010/main" val="109511746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745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58</a:t>
            </a:fld>
            <a:endParaRPr/>
          </a:p>
        </p:txBody>
      </p:sp>
      <p:sp>
        <p:nvSpPr>
          <p:cNvPr id="5" name="TextBox 4"/>
          <p:cNvSpPr txBox="1"/>
          <p:nvPr/>
        </p:nvSpPr>
        <p:spPr>
          <a:xfrm>
            <a:off x="228600" y="1485711"/>
            <a:ext cx="8686800" cy="20138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Impact of Modulation Techniques on Electromagnetic Fields and Test Results:</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642938" indent="-285750" algn="just">
              <a:lnSpc>
                <a:spcPct val="107000"/>
              </a:lnSpc>
              <a:spcAft>
                <a:spcPts val="800"/>
              </a:spcAft>
              <a:buFont typeface="Arial" panose="020B0604020202020204" pitchFamily="34" charset="0"/>
              <a:buChar char="•"/>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standard primarily focuses on establishing a standardized testing methodology for radiated immunity, with a default modulation scheme of 80% AM sine wave. However, it acknowledges that different modulation techniques can influence both the characteristics of the electromagnetic field and the test outcomes.</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690950260"/>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169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59</a:t>
            </a:fld>
            <a:endParaRPr/>
          </a:p>
        </p:txBody>
      </p:sp>
      <p:sp>
        <p:nvSpPr>
          <p:cNvPr id="5" name="TextBox 4"/>
          <p:cNvSpPr txBox="1"/>
          <p:nvPr/>
        </p:nvSpPr>
        <p:spPr>
          <a:xfrm>
            <a:off x="182217" y="1370349"/>
            <a:ext cx="8686800" cy="36389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Experimental Findings:</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536575" indent="-179388" algn="just">
              <a:lnSpc>
                <a:spcPct val="107000"/>
              </a:lnSpc>
              <a:spcAft>
                <a:spcPts val="800"/>
              </a:spcAft>
              <a:buFont typeface="Arial" panose="020B0604020202020204" pitchFamily="34" charset="0"/>
              <a:buChar char="•"/>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Experiments comparing the interference generated by different modulation methods, using a constant maximum RMS value for all modulations are described in the standard. The results indicate that:</a:t>
            </a:r>
          </a:p>
          <a:p>
            <a:pPr marL="715963" lvl="0" indent="-179388" algn="just">
              <a:lnSpc>
                <a:spcPct val="107000"/>
              </a:lnSpc>
              <a:spcAft>
                <a:spcPts val="800"/>
              </a:spcAft>
              <a:buSzPts val="1000"/>
              <a:buFont typeface="Arial" panose="020B0604020202020204" pitchFamily="34" charset="0"/>
              <a:buChar char="•"/>
              <a:tabLst>
                <a:tab pos="4572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tested equipment generally responded similarly to the different modulations, highlighting the importance of consistent maximum RMS levels.</a:t>
            </a:r>
          </a:p>
          <a:p>
            <a:pPr marL="715963" lvl="0" indent="-179388" algn="just">
              <a:lnSpc>
                <a:spcPct val="107000"/>
              </a:lnSpc>
              <a:spcAft>
                <a:spcPts val="800"/>
              </a:spcAft>
              <a:buSzPts val="1000"/>
              <a:buFont typeface="Arial" panose="020B0604020202020204" pitchFamily="34" charset="0"/>
              <a:buChar char="•"/>
              <a:tabLst>
                <a:tab pos="4572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 cases where variations were observed, sine wave AM often proved to be the most severe.</a:t>
            </a:r>
          </a:p>
          <a:p>
            <a:pPr marL="715963" lvl="0" indent="-179388" algn="just">
              <a:lnSpc>
                <a:spcPct val="107000"/>
              </a:lnSpc>
              <a:spcAft>
                <a:spcPts val="800"/>
              </a:spcAft>
              <a:buSzPts val="1000"/>
              <a:buFont typeface="Arial" panose="020B0604020202020204" pitchFamily="34" charset="0"/>
              <a:buChar char="•"/>
              <a:tabLst>
                <a:tab pos="4572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Product-specific differences between sine wave and TDMA responses could be addressed by adjusting compliance criteria in product standards.</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9579188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1"/>
            <a:ext cx="9144000" cy="773550"/>
          </a:xfrm>
          <a:prstGeom prst="rect">
            <a:avLst/>
          </a:prstGeom>
        </p:spPr>
        <p:txBody>
          <a:bodyPr>
            <a:normAutofit/>
          </a:bodyPr>
          <a:lstStyle>
            <a:lvl1pPr algn="ctr">
              <a:defRPr b="1">
                <a:latin typeface="Georgia"/>
                <a:ea typeface="Georgia"/>
                <a:cs typeface="Georgia"/>
                <a:sym typeface="Georgia"/>
              </a:defRPr>
            </a:lvl1pPr>
          </a:lstStyle>
          <a:p>
            <a:r>
              <a:rPr lang="en-US" dirty="0"/>
              <a:t>STANDARDS ON EMI/EMC </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a:t>
            </a:fld>
            <a:endParaRPr/>
          </a:p>
        </p:txBody>
      </p:sp>
      <p:sp>
        <p:nvSpPr>
          <p:cNvPr id="4" name="TextBox 3">
            <a:extLst>
              <a:ext uri="{FF2B5EF4-FFF2-40B4-BE49-F238E27FC236}">
                <a16:creationId xmlns:a16="http://schemas.microsoft.com/office/drawing/2014/main" id="{7C0D52B6-2D3E-09BE-AC16-F32173A1E8A6}"/>
              </a:ext>
            </a:extLst>
          </p:cNvPr>
          <p:cNvSpPr txBox="1"/>
          <p:nvPr/>
        </p:nvSpPr>
        <p:spPr>
          <a:xfrm>
            <a:off x="198782" y="1292023"/>
            <a:ext cx="8647044" cy="35394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Wingdings" panose="05000000000000000000" pitchFamily="2" charset="2"/>
              <a:buChar char="ü"/>
            </a:pPr>
            <a:r>
              <a:rPr lang="en-US" sz="1600" b="0" i="0" dirty="0">
                <a:solidFill>
                  <a:schemeClr val="accent2">
                    <a:lumMod val="75000"/>
                  </a:schemeClr>
                </a:solidFill>
                <a:effectLst/>
                <a:latin typeface="Georgia" panose="02040502050405020303" pitchFamily="18" charset="0"/>
              </a:rPr>
              <a:t>EMC standards are documents that define </a:t>
            </a:r>
            <a:r>
              <a:rPr lang="en-US" sz="1600" b="0" i="0" u="sng" dirty="0">
                <a:solidFill>
                  <a:schemeClr val="accent2">
                    <a:lumMod val="75000"/>
                  </a:schemeClr>
                </a:solidFill>
                <a:effectLst/>
                <a:latin typeface="Georgia" panose="02040502050405020303" pitchFamily="18" charset="0"/>
              </a:rPr>
              <a:t>EMI emission limits </a:t>
            </a:r>
            <a:r>
              <a:rPr lang="en-US" sz="1600" b="0" i="0" dirty="0">
                <a:solidFill>
                  <a:schemeClr val="accent2">
                    <a:lumMod val="75000"/>
                  </a:schemeClr>
                </a:solidFill>
                <a:effectLst/>
                <a:latin typeface="Georgia" panose="02040502050405020303" pitchFamily="18" charset="0"/>
              </a:rPr>
              <a:t>and </a:t>
            </a:r>
            <a:r>
              <a:rPr lang="en-US" sz="1600" b="0" i="0" u="sng" dirty="0">
                <a:solidFill>
                  <a:schemeClr val="accent2">
                    <a:lumMod val="75000"/>
                  </a:schemeClr>
                </a:solidFill>
                <a:effectLst/>
                <a:latin typeface="Georgia" panose="02040502050405020303" pitchFamily="18" charset="0"/>
              </a:rPr>
              <a:t>immunity level requirements</a:t>
            </a:r>
            <a:r>
              <a:rPr lang="en-US" sz="1600" b="0" i="0" dirty="0">
                <a:solidFill>
                  <a:schemeClr val="accent2">
                    <a:lumMod val="75000"/>
                  </a:schemeClr>
                </a:solidFill>
                <a:effectLst/>
                <a:latin typeface="Georgia" panose="02040502050405020303" pitchFamily="18" charset="0"/>
              </a:rPr>
              <a:t> for electrical and electronic devices. These standards also specify rules, guidelines, test methods, testing environments etc. for conducting EMC testing.  </a:t>
            </a:r>
          </a:p>
          <a:p>
            <a:pPr algn="just"/>
            <a:endParaRPr lang="en-US" sz="1600" dirty="0">
              <a:solidFill>
                <a:schemeClr val="accent2">
                  <a:lumMod val="75000"/>
                </a:schemeClr>
              </a:solidFill>
              <a:latin typeface="Georgia" panose="02040502050405020303" pitchFamily="18" charset="0"/>
            </a:endParaRPr>
          </a:p>
          <a:p>
            <a:pPr marL="285750" indent="-285750" algn="just">
              <a:buFont typeface="Wingdings" panose="05000000000000000000" pitchFamily="2" charset="2"/>
              <a:buChar char="ü"/>
            </a:pPr>
            <a:r>
              <a:rPr lang="en-US" sz="1600" b="0" i="0" dirty="0">
                <a:solidFill>
                  <a:schemeClr val="accent2">
                    <a:lumMod val="75000"/>
                  </a:schemeClr>
                </a:solidFill>
                <a:effectLst/>
                <a:latin typeface="Georgia" panose="02040502050405020303" pitchFamily="18" charset="0"/>
              </a:rPr>
              <a:t>EMC standards and regulations are developed and written by international, regional and national organizations and committees specializing in standardization and regulatory compliance e.g., ISO, IEC, CEN, FCC, SAE etc.</a:t>
            </a:r>
          </a:p>
          <a:p>
            <a:pPr algn="l"/>
            <a:endParaRPr lang="en-US" sz="1600" b="0" i="0" dirty="0">
              <a:solidFill>
                <a:schemeClr val="accent2">
                  <a:lumMod val="75000"/>
                </a:schemeClr>
              </a:solidFill>
              <a:effectLst/>
              <a:latin typeface="Georgia" panose="02040502050405020303" pitchFamily="18" charset="0"/>
            </a:endParaRPr>
          </a:p>
          <a:p>
            <a:pPr marL="265113" indent="-265113" algn="l">
              <a:buFont typeface="Wingdings" panose="05000000000000000000" pitchFamily="2" charset="2"/>
              <a:buChar char="ü"/>
            </a:pPr>
            <a:r>
              <a:rPr lang="en-US" sz="1600" b="0" i="0" dirty="0">
                <a:solidFill>
                  <a:schemeClr val="accent2">
                    <a:lumMod val="75000"/>
                  </a:schemeClr>
                </a:solidFill>
                <a:effectLst/>
                <a:latin typeface="Georgia" panose="02040502050405020303" pitchFamily="18" charset="0"/>
              </a:rPr>
              <a:t>EMC standards can be broadly categorized into the following types-</a:t>
            </a:r>
          </a:p>
          <a:p>
            <a:pPr algn="l"/>
            <a:endParaRPr lang="en-US" sz="1600" b="0" i="0" dirty="0">
              <a:solidFill>
                <a:schemeClr val="accent2">
                  <a:lumMod val="75000"/>
                </a:schemeClr>
              </a:solidFill>
              <a:effectLst/>
              <a:latin typeface="Georgia" panose="02040502050405020303" pitchFamily="18" charset="0"/>
            </a:endParaRPr>
          </a:p>
          <a:p>
            <a:pPr marL="715963" indent="-179388" algn="l">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Basic EMC publications  </a:t>
            </a:r>
          </a:p>
          <a:p>
            <a:pPr marL="715963" indent="-179388" algn="l">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EMC product standards </a:t>
            </a:r>
          </a:p>
          <a:p>
            <a:pPr marL="715963" indent="-179388" algn="l">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EMC product family standards </a:t>
            </a:r>
          </a:p>
          <a:p>
            <a:pPr marL="715963" indent="-179388" algn="l">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Generic EMC standards </a:t>
            </a:r>
          </a:p>
        </p:txBody>
      </p:sp>
    </p:spTree>
    <p:extLst>
      <p:ext uri="{BB962C8B-B14F-4D97-AF65-F5344CB8AC3E}">
        <p14:creationId xmlns:p14="http://schemas.microsoft.com/office/powerpoint/2010/main" val="37218906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16905"/>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EMF IMMUNITY TESTS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60</a:t>
            </a:fld>
            <a:endParaRPr/>
          </a:p>
        </p:txBody>
      </p:sp>
      <p:sp>
        <p:nvSpPr>
          <p:cNvPr id="5" name="TextBox 4"/>
          <p:cNvSpPr txBox="1"/>
          <p:nvPr/>
        </p:nvSpPr>
        <p:spPr>
          <a:xfrm>
            <a:off x="171000" y="1282541"/>
            <a:ext cx="8686800" cy="3576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57188" indent="-357188" algn="just">
              <a:lnSpc>
                <a:spcPct val="107000"/>
              </a:lnSpc>
              <a:spcAft>
                <a:spcPts val="800"/>
              </a:spcAft>
              <a:buFont typeface="Wingdings" panose="05000000000000000000" pitchFamily="2" charset="2"/>
              <a:buChar char="ü"/>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Conclusion and Rationale for 80% AM Sine Wave:</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15963" indent="-179388" algn="just">
              <a:lnSpc>
                <a:spcPct val="107000"/>
              </a:lnSpc>
              <a:spcAft>
                <a:spcPts val="800"/>
              </a:spcAft>
              <a:buFont typeface="Arial" panose="020B0604020202020204" pitchFamily="34" charset="0"/>
              <a:buChar char="•"/>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Based on the experimental findings and considering practical factors, the standard recommends 80% AM sine wave modulation for several reasons:</a:t>
            </a:r>
          </a:p>
          <a:p>
            <a:pPr marL="715963" lvl="0" indent="-179388" algn="just">
              <a:lnSpc>
                <a:spcPct val="107000"/>
              </a:lnSpc>
              <a:spcAft>
                <a:spcPts val="800"/>
              </a:spcAft>
              <a:buSzPts val="1000"/>
              <a:buFont typeface="Arial" panose="020B0604020202020204"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Reduced Background Noise:</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Narrowband detection in </a:t>
            </a:r>
            <a:r>
              <a:rPr lang="en-IN" kern="1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analog</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systems minimizes background noise interference.</a:t>
            </a:r>
          </a:p>
          <a:p>
            <a:pPr marL="715963" lvl="0" indent="-179388" algn="just">
              <a:lnSpc>
                <a:spcPct val="107000"/>
              </a:lnSpc>
              <a:spcAft>
                <a:spcPts val="800"/>
              </a:spcAft>
              <a:buSzPts val="1000"/>
              <a:buFont typeface="Arial" panose="020B0604020202020204"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Universal Applicability:</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No need to mimic specific disturbance source </a:t>
            </a:r>
            <a:r>
              <a:rPr lang="en-IN" kern="1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behavior</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t>
            </a:r>
          </a:p>
          <a:p>
            <a:pPr marL="715963" lvl="0" indent="-179388" algn="just">
              <a:lnSpc>
                <a:spcPct val="107000"/>
              </a:lnSpc>
              <a:spcAft>
                <a:spcPts val="800"/>
              </a:spcAft>
              <a:buSzPts val="1000"/>
              <a:buFont typeface="Arial" panose="020B0604020202020204"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Consistent Modulation: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Same modulation across all frequencies simplifies testing.</a:t>
            </a:r>
          </a:p>
          <a:p>
            <a:pPr marL="715963" lvl="0" indent="-179388" algn="just">
              <a:lnSpc>
                <a:spcPct val="107000"/>
              </a:lnSpc>
              <a:spcAft>
                <a:spcPts val="800"/>
              </a:spcAft>
              <a:buSzPts val="1000"/>
              <a:buFont typeface="Arial" panose="020B0604020202020204"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Worst-Case Severity:</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Generally as or more severe than pulse modulation, ensuring a conservative test.</a:t>
            </a:r>
          </a:p>
          <a:p>
            <a:pPr marL="357188" indent="-357188" algn="just">
              <a:lnSpc>
                <a:spcPct val="107000"/>
              </a:lnSpc>
              <a:spcAft>
                <a:spcPts val="800"/>
              </a:spcAft>
              <a:buFont typeface="Wingdings" panose="05000000000000000000" pitchFamily="2" charset="2"/>
              <a:buChar char="ü"/>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While the standard advocates for 80% AM sine wave modulation as a robust and practical choice, it acknowledges that product committees can opt for alternative modulation methods if specific circumstances warrant it.</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315240354"/>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4"/>
            <a:ext cx="9144000" cy="1122346"/>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HARMONIC &amp; INTERHARMONIC CURRENT MEASUREMENT</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61</a:t>
            </a:fld>
            <a:endParaRPr/>
          </a:p>
        </p:txBody>
      </p:sp>
      <p:sp>
        <p:nvSpPr>
          <p:cNvPr id="5" name="TextBox 4"/>
          <p:cNvSpPr txBox="1"/>
          <p:nvPr/>
        </p:nvSpPr>
        <p:spPr>
          <a:xfrm>
            <a:off x="228600" y="1678171"/>
            <a:ext cx="8686800" cy="1980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7) : 2017</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an Indian Standard identical to </a:t>
            </a: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IEC 61000-4-7 : 2009</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provides guidelines for measuring harmonic and </a:t>
            </a:r>
            <a:r>
              <a:rPr lang="en-IN" sz="16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interharmonic</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currents and voltages in power supply systems. </a:t>
            </a:r>
          </a:p>
          <a:p>
            <a:pPr marL="285750" indent="-285750" algn="just">
              <a:lnSpc>
                <a:spcPct val="107000"/>
              </a:lnSpc>
              <a:spcAft>
                <a:spcPts val="800"/>
              </a:spcAf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It details methods for measuring harmonics, </a:t>
            </a:r>
            <a:r>
              <a:rPr lang="en-IN" sz="16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interharmonics</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and other spectral components up to 9 kHz, emphasizing the use of the Discrete Fourier Transform (DFT) for analysis. </a:t>
            </a:r>
          </a:p>
          <a:p>
            <a:pPr marL="285750" indent="-285750" algn="just">
              <a:lnSpc>
                <a:spcPct val="107000"/>
              </a:lnSpc>
              <a:spcAft>
                <a:spcPts val="800"/>
              </a:spcAf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parameters are tested both for individual equipment and actual supply systems. </a:t>
            </a:r>
          </a:p>
        </p:txBody>
      </p:sp>
    </p:spTree>
    <p:extLst>
      <p:ext uri="{BB962C8B-B14F-4D97-AF65-F5344CB8AC3E}">
        <p14:creationId xmlns:p14="http://schemas.microsoft.com/office/powerpoint/2010/main" val="3130946830"/>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62</a:t>
            </a:fld>
            <a:endParaRPr/>
          </a:p>
        </p:txBody>
      </p:sp>
      <p:sp>
        <p:nvSpPr>
          <p:cNvPr id="5" name="TextBox 4"/>
          <p:cNvSpPr txBox="1"/>
          <p:nvPr/>
        </p:nvSpPr>
        <p:spPr>
          <a:xfrm>
            <a:off x="182792" y="1520022"/>
            <a:ext cx="8686800" cy="26104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standard outlines the requirements for instrumentation used in testing equipment for compliance with emission limits, specifying two accuracy classes to accommodate varying needs. </a:t>
            </a:r>
          </a:p>
          <a:p>
            <a:pPr marL="742950" lvl="0" indent="-476250" algn="just">
              <a:lnSpc>
                <a:spcPct val="107000"/>
              </a:lnSpc>
              <a:spcAft>
                <a:spcPts val="800"/>
              </a:spcAft>
              <a:buSzPts val="1000"/>
              <a:buFont typeface="Arial" panose="020B0604020202020204"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Accuracy Classes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t>
            </a:r>
          </a:p>
          <a:p>
            <a:pPr marL="1079500" lvl="1" indent="-355600" algn="just">
              <a:lnSpc>
                <a:spcPct val="107000"/>
              </a:lnSpc>
              <a:spcAft>
                <a:spcPts val="800"/>
              </a:spcAft>
              <a:buSzPts val="1000"/>
              <a:buFont typeface="Arial" panose="020B0604020202020204" pitchFamily="34" charset="0"/>
              <a:buChar char="•"/>
              <a:tabLst>
                <a:tab pos="9144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Class I</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This class is recommended for emission measurements where higher accuracy is required, especially when emissions are close to the limit values.</a:t>
            </a:r>
          </a:p>
          <a:p>
            <a:pPr marL="1079500" lvl="1" indent="-355600" algn="just">
              <a:lnSpc>
                <a:spcPct val="107000"/>
              </a:lnSpc>
              <a:spcAft>
                <a:spcPts val="800"/>
              </a:spcAft>
              <a:buSzPts val="1000"/>
              <a:buFont typeface="Arial" panose="020B0604020202020204" pitchFamily="34" charset="0"/>
              <a:buChar char="•"/>
              <a:tabLst>
                <a:tab pos="9144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Class II</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Designed for general surveys and emission measurements where measured values are significantly below the allowed limits.</a:t>
            </a:r>
          </a:p>
        </p:txBody>
      </p:sp>
      <p:sp>
        <p:nvSpPr>
          <p:cNvPr id="4" name="Google Shape;108;p16">
            <a:extLst>
              <a:ext uri="{FF2B5EF4-FFF2-40B4-BE49-F238E27FC236}">
                <a16:creationId xmlns:a16="http://schemas.microsoft.com/office/drawing/2014/main" id="{F99F32FA-8909-0201-3ED1-8290E0A47BEC}"/>
              </a:ext>
            </a:extLst>
          </p:cNvPr>
          <p:cNvSpPr txBox="1">
            <a:spLocks noGrp="1"/>
          </p:cNvSpPr>
          <p:nvPr>
            <p:ph type="title"/>
          </p:nvPr>
        </p:nvSpPr>
        <p:spPr>
          <a:xfrm>
            <a:off x="0" y="457199"/>
            <a:ext cx="9144000" cy="801757"/>
          </a:xfrm>
          <a:prstGeom prst="rect">
            <a:avLst/>
          </a:prstGeom>
        </p:spPr>
        <p:txBody>
          <a:bodyPr>
            <a:normAutofit fontScale="90000"/>
          </a:bodyPr>
          <a:lstStyle>
            <a:lvl1pPr algn="ctr">
              <a:defRPr b="1">
                <a:latin typeface="Georgia"/>
                <a:ea typeface="Georgia"/>
                <a:cs typeface="Georgia"/>
                <a:sym typeface="Georgia"/>
              </a:defRPr>
            </a:lvl1pPr>
          </a:lstStyle>
          <a:p>
            <a:r>
              <a:rPr lang="en-IN" sz="2800" b="1" i="0" dirty="0">
                <a:solidFill>
                  <a:schemeClr val="bg1"/>
                </a:solidFill>
                <a:effectLst/>
                <a:latin typeface="Georgia" panose="02040502050405020303" pitchFamily="18" charset="0"/>
              </a:rPr>
              <a:t>HARMONIC &amp; INTERHARMONIC CURRENT MEASUREMENT (CONTD..)</a:t>
            </a:r>
          </a:p>
        </p:txBody>
      </p:sp>
    </p:spTree>
    <p:extLst>
      <p:ext uri="{BB962C8B-B14F-4D97-AF65-F5344CB8AC3E}">
        <p14:creationId xmlns:p14="http://schemas.microsoft.com/office/powerpoint/2010/main" val="73395943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63</a:t>
            </a:fld>
            <a:endParaRPr/>
          </a:p>
        </p:txBody>
      </p:sp>
      <p:sp>
        <p:nvSpPr>
          <p:cNvPr id="5" name="TextBox 4"/>
          <p:cNvSpPr txBox="1"/>
          <p:nvPr/>
        </p:nvSpPr>
        <p:spPr>
          <a:xfrm>
            <a:off x="95250" y="1520054"/>
            <a:ext cx="8953500" cy="3166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b="1" i="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Harmonics:</a:t>
            </a:r>
            <a:r>
              <a:rPr lang="en-IN" i="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Defined as frequencies that are integer multiples of the fundamental frequency of the power system (</a:t>
            </a:r>
            <a:r>
              <a:rPr lang="en-IN" i="1" kern="1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fH,h</a:t>
            </a:r>
            <a:r>
              <a:rPr lang="en-IN" i="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 h × fH,1, where h is the harmonic order). In simpler terms, if the fundamental frequency is 50 Hz, its harmonics would be 100 Hz (2nd harmonic), 150 Hz (3rd harmonic), and so 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b="1" i="1" kern="1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Interharmonics</a:t>
            </a:r>
            <a:r>
              <a:rPr lang="en-IN" b="1" i="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t>
            </a:r>
            <a:r>
              <a:rPr lang="en-IN" i="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Defined as spectral components with frequencies that lie between consecutive harmonic frequencies. Unlike harmonics, these frequencies are not integer multiples of the fundamental frequency. For instance, in a 50 Hz system, a frequency of 75 Hz or 125 Hz would be considered an </a:t>
            </a:r>
            <a:r>
              <a:rPr lang="en-IN" i="1" kern="1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interharmonic</a:t>
            </a:r>
            <a:r>
              <a:rPr lang="en-IN" i="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t>
            </a:r>
          </a:p>
          <a:p>
            <a:pPr marL="742950" lvl="1" indent="-285750" algn="just">
              <a:lnSpc>
                <a:spcPct val="107000"/>
              </a:lnSpc>
              <a:spcAft>
                <a:spcPts val="800"/>
              </a:spcAft>
              <a:buSzPts val="1000"/>
              <a:buFont typeface="Arial" panose="020B0604020202020204" pitchFamily="34" charset="0"/>
              <a:buChar char="•"/>
              <a:tabLst>
                <a:tab pos="914400" algn="l"/>
              </a:tabLst>
            </a:pPr>
            <a:r>
              <a:rPr lang="en-IN" i="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The standard highlights the distinction between an "</a:t>
            </a:r>
            <a:r>
              <a:rPr lang="en-IN" i="1" kern="100" dirty="0" err="1">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interharmonic</a:t>
            </a:r>
            <a:r>
              <a:rPr lang="en-IN" i="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component" and a "spectral component". An </a:t>
            </a:r>
            <a:r>
              <a:rPr lang="en-IN" b="1" i="1" kern="100" dirty="0" err="1">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interharmonic</a:t>
            </a:r>
            <a:r>
              <a:rPr lang="en-IN" b="1" i="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component</a:t>
            </a:r>
            <a:r>
              <a:rPr lang="en-IN" i="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is generated by equipment (e.g., 183.333 Hz), while a </a:t>
            </a:r>
            <a:r>
              <a:rPr lang="en-IN" b="1" i="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spectral component</a:t>
            </a:r>
            <a:r>
              <a:rPr lang="en-IN" i="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is calculated by an instrument during waveform analysis (e.g., 185 Hz for a 50 Hz system). It clarifies that a spectral component can also be a harmonic component under specific conditions (k = </a:t>
            </a:r>
            <a:r>
              <a:rPr lang="en-IN" i="1" kern="100" dirty="0" err="1">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hN</a:t>
            </a:r>
            <a:r>
              <a:rPr lang="en-IN" i="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a:t>
            </a:r>
          </a:p>
        </p:txBody>
      </p:sp>
      <p:sp>
        <p:nvSpPr>
          <p:cNvPr id="4" name="Google Shape;108;p16">
            <a:extLst>
              <a:ext uri="{FF2B5EF4-FFF2-40B4-BE49-F238E27FC236}">
                <a16:creationId xmlns:a16="http://schemas.microsoft.com/office/drawing/2014/main" id="{25476120-C7EF-1F66-AF98-6F7EC3D2CF2B}"/>
              </a:ext>
            </a:extLst>
          </p:cNvPr>
          <p:cNvSpPr txBox="1">
            <a:spLocks noGrp="1"/>
          </p:cNvSpPr>
          <p:nvPr>
            <p:ph type="title"/>
          </p:nvPr>
        </p:nvSpPr>
        <p:spPr>
          <a:xfrm>
            <a:off x="0" y="457199"/>
            <a:ext cx="9144000" cy="801757"/>
          </a:xfrm>
          <a:prstGeom prst="rect">
            <a:avLst/>
          </a:prstGeom>
        </p:spPr>
        <p:txBody>
          <a:bodyPr>
            <a:normAutofit fontScale="90000"/>
          </a:bodyPr>
          <a:lstStyle>
            <a:lvl1pPr algn="ctr">
              <a:defRPr b="1">
                <a:latin typeface="Georgia"/>
                <a:ea typeface="Georgia"/>
                <a:cs typeface="Georgia"/>
                <a:sym typeface="Georgia"/>
              </a:defRPr>
            </a:lvl1pPr>
          </a:lstStyle>
          <a:p>
            <a:r>
              <a:rPr lang="en-IN" sz="2800" b="1" i="0" dirty="0">
                <a:solidFill>
                  <a:schemeClr val="bg1"/>
                </a:solidFill>
                <a:effectLst/>
                <a:latin typeface="Georgia" panose="02040502050405020303" pitchFamily="18" charset="0"/>
              </a:rPr>
              <a:t>HARMONIC &amp; INTERHARMONIC CURRENT MEASUREMENT (CONTD..)</a:t>
            </a:r>
          </a:p>
        </p:txBody>
      </p:sp>
    </p:spTree>
    <p:extLst>
      <p:ext uri="{BB962C8B-B14F-4D97-AF65-F5344CB8AC3E}">
        <p14:creationId xmlns:p14="http://schemas.microsoft.com/office/powerpoint/2010/main" val="3035467816"/>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64</a:t>
            </a:fld>
            <a:endParaRPr/>
          </a:p>
        </p:txBody>
      </p:sp>
      <p:sp>
        <p:nvSpPr>
          <p:cNvPr id="5" name="TextBox 4"/>
          <p:cNvSpPr txBox="1"/>
          <p:nvPr/>
        </p:nvSpPr>
        <p:spPr>
          <a:xfrm>
            <a:off x="149087" y="1454425"/>
            <a:ext cx="8686800" cy="3334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57188" indent="-357188" algn="just">
              <a:lnSpc>
                <a:spcPct val="107000"/>
              </a:lnSpc>
              <a:spcAft>
                <a:spcPts val="800"/>
              </a:spcAft>
              <a:buFont typeface="Wingdings" panose="05000000000000000000" pitchFamily="2" charset="2"/>
              <a:buChar char="ü"/>
            </a:pPr>
            <a:r>
              <a:rPr lang="en-IN" sz="18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Difference between these two phenomena: </a:t>
            </a:r>
          </a:p>
          <a:p>
            <a:pPr marL="723900" lvl="0" indent="-3683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Harmonics: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Typically arise from non-linear loads in power systems, causing distortion in the current and voltage waveforms. These distortions can lead to various problems such as increased losses, equipment overheating, and malfunctioning of sensitive devices.</a:t>
            </a:r>
          </a:p>
          <a:p>
            <a:pPr marL="723900" lvl="0" indent="-368300" algn="just">
              <a:lnSpc>
                <a:spcPct val="107000"/>
              </a:lnSpc>
              <a:spcAft>
                <a:spcPts val="800"/>
              </a:spcAft>
              <a:buSzPts val="1000"/>
              <a:buFont typeface="Symbol" panose="05050102010706020507" pitchFamily="18" charset="2"/>
              <a:buChar char=""/>
              <a:tabLst>
                <a:tab pos="457200" algn="l"/>
              </a:tabLst>
            </a:pPr>
            <a:r>
              <a:rPr lang="en-IN" b="1" kern="1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Interharmonics</a:t>
            </a: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Primarily originate from equipment with switching frequencies not synchronized with the power system frequency (e.g., AC/DC converters, power factor correctors) or variations in the fundamental and harmonic components. They can contribute to issues like noise in audio systems, torque pulsations in motors, and interference with ripple control receivers.</a:t>
            </a:r>
          </a:p>
          <a:p>
            <a:pPr marL="357188" indent="-357188" algn="just">
              <a:lnSpc>
                <a:spcPct val="107000"/>
              </a:lnSpc>
              <a:spcAft>
                <a:spcPts val="800"/>
              </a:spcAft>
              <a:buFont typeface="Wingdings" panose="05000000000000000000" pitchFamily="2" charset="2"/>
              <a:buChar char="ü"/>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 essence, the standard differentiates harmonics and </a:t>
            </a:r>
            <a:r>
              <a:rPr lang="en-IN" kern="1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interharmonics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based on their frequency relationship to the fundamental frequency and their typical sources. This distinction is crucial for understanding their individual impacts on power system quality and selecting appropriate mitigation techniques.</a:t>
            </a:r>
          </a:p>
        </p:txBody>
      </p:sp>
      <p:sp>
        <p:nvSpPr>
          <p:cNvPr id="2" name="Google Shape;108;p16">
            <a:extLst>
              <a:ext uri="{FF2B5EF4-FFF2-40B4-BE49-F238E27FC236}">
                <a16:creationId xmlns:a16="http://schemas.microsoft.com/office/drawing/2014/main" id="{0C35440B-A845-7557-A048-001D7BFCD1E9}"/>
              </a:ext>
            </a:extLst>
          </p:cNvPr>
          <p:cNvSpPr txBox="1">
            <a:spLocks/>
          </p:cNvSpPr>
          <p:nvPr/>
        </p:nvSpPr>
        <p:spPr>
          <a:xfrm>
            <a:off x="0" y="457199"/>
            <a:ext cx="9144000" cy="801757"/>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fontScale="90000" lnSpcReduction="10000"/>
          </a:bodyPr>
          <a:lstStyle>
            <a:lvl1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FFFFFF"/>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mj-lt"/>
                <a:ea typeface="+mj-ea"/>
                <a:cs typeface="+mj-cs"/>
                <a:sym typeface="Arial"/>
              </a:defRPr>
            </a:lvl9pPr>
          </a:lstStyle>
          <a:p>
            <a:pPr hangingPunct="1"/>
            <a:r>
              <a:rPr lang="en-IN" sz="2800">
                <a:solidFill>
                  <a:schemeClr val="bg1"/>
                </a:solidFill>
                <a:latin typeface="Georgia" panose="02040502050405020303" pitchFamily="18" charset="0"/>
              </a:rPr>
              <a:t>HARMONIC &amp; INTERHARMONIC CURRENT MEASUREMENT (CONTD..)</a:t>
            </a:r>
            <a:endParaRPr lang="en-IN" sz="2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396310842"/>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57199"/>
            <a:ext cx="9144000" cy="801757"/>
          </a:xfrm>
          <a:prstGeom prst="rect">
            <a:avLst/>
          </a:prstGeom>
        </p:spPr>
        <p:txBody>
          <a:bodyPr>
            <a:normAutofit fontScale="90000"/>
          </a:bodyPr>
          <a:lstStyle>
            <a:lvl1pPr algn="ctr">
              <a:defRPr b="1">
                <a:latin typeface="Georgia"/>
                <a:ea typeface="Georgia"/>
                <a:cs typeface="Georgia"/>
                <a:sym typeface="Georgia"/>
              </a:defRPr>
            </a:lvl1pPr>
          </a:lstStyle>
          <a:p>
            <a:r>
              <a:rPr lang="en-IN" sz="2800" b="1" i="0" dirty="0">
                <a:solidFill>
                  <a:schemeClr val="bg1"/>
                </a:solidFill>
                <a:effectLst/>
                <a:latin typeface="Georgia" panose="02040502050405020303" pitchFamily="18" charset="0"/>
              </a:rPr>
              <a:t>HARMONIC &amp; INTERHARMONIC CURRENT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65</a:t>
            </a:fld>
            <a:endParaRPr/>
          </a:p>
        </p:txBody>
      </p:sp>
      <p:sp>
        <p:nvSpPr>
          <p:cNvPr id="5" name="TextBox 4"/>
          <p:cNvSpPr txBox="1"/>
          <p:nvPr/>
        </p:nvSpPr>
        <p:spPr>
          <a:xfrm>
            <a:off x="73440" y="1438964"/>
            <a:ext cx="8832022" cy="33714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Accuracy Requirements:</a:t>
            </a:r>
          </a:p>
          <a:p>
            <a:pPr marL="723900" indent="-368300" algn="just">
              <a:lnSpc>
                <a:spcPct val="107000"/>
              </a:lnSpc>
              <a:spcAft>
                <a:spcPts val="800"/>
              </a:spcAft>
              <a:buFont typeface="Arial" panose="020B0604020202020204" pitchFamily="34" charset="0"/>
              <a:buChar char="•"/>
            </a:pPr>
            <a:r>
              <a:rPr lang="en-IN"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Accuracy requirements for instrumentation and measurement setups specifically for evaluating harmonic emissions are described in detail in the standard. This information is crucial for ensuring accurate and reliable assessments of harmonic content in power systems, which is essential for maintaining power quality and compliance with relevant standards.</a:t>
            </a:r>
          </a:p>
          <a:p>
            <a:pPr marL="285750" indent="-285750" algn="just">
              <a:lnSpc>
                <a:spcPct val="107000"/>
              </a:lnSpc>
              <a:spcAft>
                <a:spcPts val="800"/>
              </a:spcAft>
              <a:buFont typeface="Wingdings" panose="05000000000000000000" pitchFamily="2" charset="2"/>
              <a:buChar char="ü"/>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Two accuracy classes for instruments used in harmonic measurements are defined in the standard: Class I and Class II. These classes offer flexibility depending on the measurement's criticality.</a:t>
            </a:r>
          </a:p>
          <a:p>
            <a:pPr marL="723900" lvl="0" indent="-3683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Class I instruments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are recommended for emission measurements requiring high accuracy, such as those used for compliance verification or dispute resolution. These instruments, when measuring the same signal, should produce results within the specified accuracy limits.</a:t>
            </a:r>
          </a:p>
          <a:p>
            <a:pPr marL="723900" lvl="0" indent="-3683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Class II instruments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while suitable for general surveys, can also be used for emission measurements if the measured values are well below the allowed limits (less than 90%).</a:t>
            </a:r>
          </a:p>
        </p:txBody>
      </p:sp>
    </p:spTree>
    <p:extLst>
      <p:ext uri="{BB962C8B-B14F-4D97-AF65-F5344CB8AC3E}">
        <p14:creationId xmlns:p14="http://schemas.microsoft.com/office/powerpoint/2010/main" val="3740997227"/>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66</a:t>
            </a:fld>
            <a:endParaRPr/>
          </a:p>
        </p:txBody>
      </p:sp>
      <p:sp>
        <p:nvSpPr>
          <p:cNvPr id="7" name="TextBox 6">
            <a:extLst>
              <a:ext uri="{FF2B5EF4-FFF2-40B4-BE49-F238E27FC236}">
                <a16:creationId xmlns:a16="http://schemas.microsoft.com/office/drawing/2014/main" id="{72AF4563-9CF2-1299-9B40-E42112E2FC56}"/>
              </a:ext>
            </a:extLst>
          </p:cNvPr>
          <p:cNvSpPr txBox="1"/>
          <p:nvPr/>
        </p:nvSpPr>
        <p:spPr>
          <a:xfrm>
            <a:off x="309600" y="4543200"/>
            <a:ext cx="8618400" cy="4583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ctr">
              <a:lnSpc>
                <a:spcPct val="107000"/>
              </a:lnSpc>
              <a:spcAft>
                <a:spcPts val="800"/>
              </a:spcAf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Fig: General structure of the measuring instrument</a:t>
            </a:r>
          </a:p>
        </p:txBody>
      </p:sp>
      <p:pic>
        <p:nvPicPr>
          <p:cNvPr id="2" name="Picture 1">
            <a:extLst>
              <a:ext uri="{FF2B5EF4-FFF2-40B4-BE49-F238E27FC236}">
                <a16:creationId xmlns:a16="http://schemas.microsoft.com/office/drawing/2014/main" id="{6CF1A5F9-D6F9-9C79-B4C4-6FAF68D5DCE7}"/>
              </a:ext>
            </a:extLst>
          </p:cNvPr>
          <p:cNvPicPr>
            <a:picLocks noChangeAspect="1"/>
          </p:cNvPicPr>
          <p:nvPr/>
        </p:nvPicPr>
        <p:blipFill>
          <a:blip r:embed="rId2"/>
          <a:stretch>
            <a:fillRect/>
          </a:stretch>
        </p:blipFill>
        <p:spPr>
          <a:xfrm>
            <a:off x="1812255" y="168955"/>
            <a:ext cx="5711687" cy="4284976"/>
          </a:xfrm>
          <a:prstGeom prst="rect">
            <a:avLst/>
          </a:prstGeom>
        </p:spPr>
      </p:pic>
    </p:spTree>
    <p:extLst>
      <p:ext uri="{BB962C8B-B14F-4D97-AF65-F5344CB8AC3E}">
        <p14:creationId xmlns:p14="http://schemas.microsoft.com/office/powerpoint/2010/main" val="1406274654"/>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67</a:t>
            </a:fld>
            <a:endParaRPr/>
          </a:p>
        </p:txBody>
      </p:sp>
      <p:pic>
        <p:nvPicPr>
          <p:cNvPr id="3" name="Picture 2">
            <a:extLst>
              <a:ext uri="{FF2B5EF4-FFF2-40B4-BE49-F238E27FC236}">
                <a16:creationId xmlns:a16="http://schemas.microsoft.com/office/drawing/2014/main" id="{27E94340-6333-6E0C-9C84-D323205453FF}"/>
              </a:ext>
            </a:extLst>
          </p:cNvPr>
          <p:cNvPicPr>
            <a:picLocks noChangeAspect="1"/>
          </p:cNvPicPr>
          <p:nvPr/>
        </p:nvPicPr>
        <p:blipFill>
          <a:blip r:embed="rId2"/>
          <a:stretch>
            <a:fillRect/>
          </a:stretch>
        </p:blipFill>
        <p:spPr>
          <a:xfrm>
            <a:off x="3804265" y="0"/>
            <a:ext cx="5246077" cy="5143500"/>
          </a:xfrm>
          <a:prstGeom prst="rect">
            <a:avLst/>
          </a:prstGeom>
        </p:spPr>
      </p:pic>
      <p:sp>
        <p:nvSpPr>
          <p:cNvPr id="7" name="TextBox 6">
            <a:extLst>
              <a:ext uri="{FF2B5EF4-FFF2-40B4-BE49-F238E27FC236}">
                <a16:creationId xmlns:a16="http://schemas.microsoft.com/office/drawing/2014/main" id="{72AF4563-9CF2-1299-9B40-E42112E2FC56}"/>
              </a:ext>
            </a:extLst>
          </p:cNvPr>
          <p:cNvSpPr txBox="1"/>
          <p:nvPr/>
        </p:nvSpPr>
        <p:spPr>
          <a:xfrm>
            <a:off x="93658" y="417444"/>
            <a:ext cx="3590446" cy="23026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lnSpc>
                <a:spcPct val="107000"/>
              </a:lnSpc>
              <a:spcAft>
                <a:spcPts val="800"/>
              </a:spcAf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Fig: The maximum permissible errors for current, voltage and power measurements for both classes are defined in this table. This table is vital for understanding the acceptable tolerances for instruments used in harmonic assessments.</a:t>
            </a:r>
          </a:p>
        </p:txBody>
      </p:sp>
    </p:spTree>
    <p:extLst>
      <p:ext uri="{BB962C8B-B14F-4D97-AF65-F5344CB8AC3E}">
        <p14:creationId xmlns:p14="http://schemas.microsoft.com/office/powerpoint/2010/main" val="647701455"/>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822401"/>
          </a:xfrm>
          <a:prstGeom prst="rect">
            <a:avLst/>
          </a:prstGeom>
        </p:spPr>
        <p:txBody>
          <a:bodyPr>
            <a:normAutofit fontScale="90000"/>
          </a:bodyPr>
          <a:lstStyle>
            <a:lvl1pPr algn="ctr">
              <a:defRPr b="1">
                <a:latin typeface="Georgia"/>
                <a:ea typeface="Georgia"/>
                <a:cs typeface="Georgia"/>
                <a:sym typeface="Georgia"/>
              </a:defRPr>
            </a:lvl1pPr>
          </a:lstStyle>
          <a:p>
            <a:r>
              <a:rPr lang="en-IN" sz="2400" b="1" i="0" dirty="0">
                <a:solidFill>
                  <a:schemeClr val="bg1"/>
                </a:solidFill>
                <a:effectLst/>
                <a:latin typeface="Georgia" panose="02040502050405020303" pitchFamily="18" charset="0"/>
              </a:rPr>
              <a:t>HARMONIC &amp; INTERHARMONIC CURRENT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68</a:t>
            </a:fld>
            <a:endParaRPr/>
          </a:p>
        </p:txBody>
      </p:sp>
      <p:sp>
        <p:nvSpPr>
          <p:cNvPr id="5" name="TextBox 4"/>
          <p:cNvSpPr txBox="1"/>
          <p:nvPr/>
        </p:nvSpPr>
        <p:spPr>
          <a:xfrm>
            <a:off x="228600" y="1556140"/>
            <a:ext cx="8686800" cy="3272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Phase shift</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between individual channels should be smaller than h × 1° for Class I instruments, where 'h' is the harmonic order.</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a:t>
            </a: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accuracy requirements apply only to harmonic components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for instruments specifically designed to measure harmonics.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Manufacturers may allow for some </a:t>
            </a: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instrument adjustments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using internal or external calibrators to achieve the stated accuracy.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Manufacturers should clearly specify the </a:t>
            </a: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rated operating conditions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and the potential errors introduced by variations in temperature, humidity, supply voltage, and other environmental factors.</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998455433"/>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848905"/>
          </a:xfrm>
          <a:prstGeom prst="rect">
            <a:avLst/>
          </a:prstGeom>
        </p:spPr>
        <p:txBody>
          <a:bodyPr>
            <a:normAutofit/>
          </a:bodyPr>
          <a:lstStyle>
            <a:lvl1pPr algn="ctr">
              <a:defRPr b="1">
                <a:latin typeface="Georgia"/>
                <a:ea typeface="Georgia"/>
                <a:cs typeface="Georgia"/>
                <a:sym typeface="Georgia"/>
              </a:defRPr>
            </a:lvl1pPr>
          </a:lstStyle>
          <a:p>
            <a:r>
              <a:rPr lang="en-IN" sz="2400" b="1" i="0" dirty="0">
                <a:solidFill>
                  <a:schemeClr val="bg1"/>
                </a:solidFill>
                <a:effectLst/>
                <a:latin typeface="Georgia" panose="02040502050405020303" pitchFamily="18" charset="0"/>
              </a:rPr>
              <a:t>HARMONIC &amp; INTERHARMONIC CURRENT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69</a:t>
            </a:fld>
            <a:endParaRPr/>
          </a:p>
        </p:txBody>
      </p:sp>
      <p:sp>
        <p:nvSpPr>
          <p:cNvPr id="5" name="TextBox 4"/>
          <p:cNvSpPr txBox="1"/>
          <p:nvPr/>
        </p:nvSpPr>
        <p:spPr>
          <a:xfrm>
            <a:off x="228600" y="1370609"/>
            <a:ext cx="8686800" cy="20138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Emission Assessment:</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15963" lvl="0" indent="-358775"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Measurement points: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standard clearly defines the measurement points for both voltage and current. </a:t>
            </a: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Voltage (U)</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is measured at the terminals of the equipment under test (EUT). </a:t>
            </a: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Current</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is measured in series with the EUT, typically using current transformers or shunts.</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855703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1"/>
            <a:ext cx="9144000" cy="773550"/>
          </a:xfrm>
          <a:prstGeom prst="rect">
            <a:avLst/>
          </a:prstGeom>
        </p:spPr>
        <p:txBody>
          <a:bodyPr>
            <a:normAutofit/>
          </a:bodyPr>
          <a:lstStyle>
            <a:lvl1pPr algn="ctr">
              <a:defRPr b="1">
                <a:latin typeface="Georgia"/>
                <a:ea typeface="Georgia"/>
                <a:cs typeface="Georgia"/>
                <a:sym typeface="Georgia"/>
              </a:defRPr>
            </a:lvl1pPr>
          </a:lstStyle>
          <a:p>
            <a:r>
              <a:rPr lang="en-US" dirty="0"/>
              <a:t>STANDARDS ON EMI/EMC </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a:t>
            </a:fld>
            <a:endParaRPr/>
          </a:p>
        </p:txBody>
      </p:sp>
      <p:sp>
        <p:nvSpPr>
          <p:cNvPr id="4" name="TextBox 3">
            <a:extLst>
              <a:ext uri="{FF2B5EF4-FFF2-40B4-BE49-F238E27FC236}">
                <a16:creationId xmlns:a16="http://schemas.microsoft.com/office/drawing/2014/main" id="{7C0D52B6-2D3E-09BE-AC16-F32173A1E8A6}"/>
              </a:ext>
            </a:extLst>
          </p:cNvPr>
          <p:cNvSpPr txBox="1"/>
          <p:nvPr/>
        </p:nvSpPr>
        <p:spPr>
          <a:xfrm>
            <a:off x="265044" y="1440985"/>
            <a:ext cx="8521147" cy="3323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Wingdings" panose="05000000000000000000" pitchFamily="2" charset="2"/>
              <a:buChar char="ü"/>
            </a:pPr>
            <a:r>
              <a:rPr lang="en-US" sz="1600" b="1" i="0" dirty="0">
                <a:solidFill>
                  <a:schemeClr val="accent2">
                    <a:lumMod val="75000"/>
                  </a:schemeClr>
                </a:solidFill>
                <a:effectLst/>
                <a:latin typeface="Georgia" panose="02040502050405020303" pitchFamily="18" charset="0"/>
              </a:rPr>
              <a:t>Basic EMC Publications (Basic Standards):</a:t>
            </a:r>
            <a:r>
              <a:rPr lang="en-US" sz="1600" b="0" i="0" dirty="0">
                <a:solidFill>
                  <a:schemeClr val="accent2">
                    <a:lumMod val="75000"/>
                  </a:schemeClr>
                </a:solidFill>
                <a:effectLst/>
                <a:latin typeface="Georgia" panose="02040502050405020303" pitchFamily="18" charset="0"/>
              </a:rPr>
              <a:t>  The Basic EMC Publications define EMC terminology, general conditions &amp;  rules, and guidelines for achieving electromagnetic compatibility; they also specify testing techniques, test setup, test equipment and environment, and other considerations for EMC emission and immunity testing.  </a:t>
            </a:r>
          </a:p>
          <a:p>
            <a:pPr algn="just"/>
            <a:endParaRPr lang="en-US" sz="1600" b="0" i="0" dirty="0">
              <a:solidFill>
                <a:schemeClr val="accent2">
                  <a:lumMod val="75000"/>
                </a:schemeClr>
              </a:solidFill>
              <a:effectLst/>
              <a:latin typeface="Georgia" panose="02040502050405020303" pitchFamily="18" charset="0"/>
            </a:endParaRPr>
          </a:p>
          <a:p>
            <a:pPr marL="285750" indent="-285750" algn="just">
              <a:buFont typeface="Wingdings" panose="05000000000000000000" pitchFamily="2" charset="2"/>
              <a:buChar char="ü"/>
            </a:pPr>
            <a:r>
              <a:rPr lang="en-US" sz="1600" b="0" i="0" dirty="0">
                <a:solidFill>
                  <a:schemeClr val="accent2">
                    <a:lumMod val="75000"/>
                  </a:schemeClr>
                </a:solidFill>
                <a:effectLst/>
                <a:latin typeface="Georgia" panose="02040502050405020303" pitchFamily="18" charset="0"/>
              </a:rPr>
              <a:t>The basic EMC Publications are the basic EMC standards/foundational standards to which other EMC standards (such as EMC Product Standards, Generic EMC Standards, etc.) refer to. Some examples of basic EMC Publications are: </a:t>
            </a:r>
          </a:p>
          <a:p>
            <a:pPr algn="just"/>
            <a:endParaRPr lang="en-US" sz="1600" b="0" i="0" dirty="0">
              <a:solidFill>
                <a:schemeClr val="accent2">
                  <a:lumMod val="75000"/>
                </a:schemeClr>
              </a:solidFill>
              <a:effectLst/>
              <a:latin typeface="Georgia" panose="02040502050405020303" pitchFamily="18" charset="0"/>
            </a:endParaRPr>
          </a:p>
          <a:p>
            <a:pPr marL="536575" indent="-179388" algn="just">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IEC 61000-4-X series (immunity-related) </a:t>
            </a:r>
          </a:p>
          <a:p>
            <a:pPr marL="536575" indent="-179388" algn="just">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IEC TS 61000-2-5 (electromagnetic environment-related)</a:t>
            </a:r>
          </a:p>
          <a:p>
            <a:pPr marL="285750" indent="-285750" algn="just">
              <a:buFont typeface="Wingdings" panose="05000000000000000000" pitchFamily="2" charset="2"/>
              <a:buChar char="ü"/>
            </a:pPr>
            <a:endParaRPr lang="en-US" sz="1800" b="0" i="0" u="none" strike="noStrike" baseline="0" dirty="0">
              <a:solidFill>
                <a:schemeClr val="accent2">
                  <a:lumMod val="75000"/>
                </a:schemeClr>
              </a:solidFill>
              <a:latin typeface="Georgia" panose="02040502050405020303" pitchFamily="18" charset="0"/>
            </a:endParaRPr>
          </a:p>
        </p:txBody>
      </p:sp>
    </p:spTree>
    <p:extLst>
      <p:ext uri="{BB962C8B-B14F-4D97-AF65-F5344CB8AC3E}">
        <p14:creationId xmlns:p14="http://schemas.microsoft.com/office/powerpoint/2010/main" val="3828335299"/>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848905"/>
          </a:xfrm>
          <a:prstGeom prst="rect">
            <a:avLst/>
          </a:prstGeom>
        </p:spPr>
        <p:txBody>
          <a:bodyPr>
            <a:normAutofit/>
          </a:bodyPr>
          <a:lstStyle>
            <a:lvl1pPr algn="ctr">
              <a:defRPr b="1">
                <a:latin typeface="Georgia"/>
                <a:ea typeface="Georgia"/>
                <a:cs typeface="Georgia"/>
                <a:sym typeface="Georgia"/>
              </a:defRPr>
            </a:lvl1pPr>
          </a:lstStyle>
          <a:p>
            <a:r>
              <a:rPr lang="en-IN" sz="2400" b="1" i="0" dirty="0">
                <a:solidFill>
                  <a:schemeClr val="bg1"/>
                </a:solidFill>
                <a:effectLst/>
                <a:latin typeface="Georgia" panose="02040502050405020303" pitchFamily="18" charset="0"/>
              </a:rPr>
              <a:t>HARMONIC &amp; INTERHARMONIC CURRENT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70</a:t>
            </a:fld>
            <a:endParaRPr/>
          </a:p>
        </p:txBody>
      </p:sp>
      <p:sp>
        <p:nvSpPr>
          <p:cNvPr id="5" name="TextBox 4"/>
          <p:cNvSpPr txBox="1"/>
          <p:nvPr/>
        </p:nvSpPr>
        <p:spPr>
          <a:xfrm>
            <a:off x="192600" y="1370609"/>
            <a:ext cx="8686800" cy="11208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Single-Phase Setup:</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This setup is relatively straightforward, with the instrument connected between the line and neutral conductors.</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3" name="Picture 2">
            <a:extLst>
              <a:ext uri="{FF2B5EF4-FFF2-40B4-BE49-F238E27FC236}">
                <a16:creationId xmlns:a16="http://schemas.microsoft.com/office/drawing/2014/main" id="{A86795BE-9D48-FC4C-4131-A104C067D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57" y="2178799"/>
            <a:ext cx="8497486" cy="2124371"/>
          </a:xfrm>
          <a:prstGeom prst="rect">
            <a:avLst/>
          </a:prstGeom>
        </p:spPr>
      </p:pic>
    </p:spTree>
    <p:extLst>
      <p:ext uri="{BB962C8B-B14F-4D97-AF65-F5344CB8AC3E}">
        <p14:creationId xmlns:p14="http://schemas.microsoft.com/office/powerpoint/2010/main" val="1428446553"/>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709757"/>
          </a:xfrm>
          <a:prstGeom prst="rect">
            <a:avLst/>
          </a:prstGeom>
        </p:spPr>
        <p:txBody>
          <a:bodyPr>
            <a:normAutofit fontScale="90000"/>
          </a:bodyPr>
          <a:lstStyle>
            <a:lvl1pPr algn="ctr">
              <a:defRPr b="1">
                <a:latin typeface="Georgia"/>
                <a:ea typeface="Georgia"/>
                <a:cs typeface="Georgia"/>
                <a:sym typeface="Georgia"/>
              </a:defRPr>
            </a:lvl1pPr>
          </a:lstStyle>
          <a:p>
            <a:r>
              <a:rPr lang="en-IN" sz="2400" b="1" i="0" dirty="0">
                <a:solidFill>
                  <a:schemeClr val="bg1"/>
                </a:solidFill>
                <a:effectLst/>
                <a:latin typeface="Georgia" panose="02040502050405020303" pitchFamily="18" charset="0"/>
              </a:rPr>
              <a:t>HARMONIC &amp; INTERHARMONIC CURRENT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71</a:t>
            </a:fld>
            <a:endParaRPr/>
          </a:p>
        </p:txBody>
      </p:sp>
      <p:sp>
        <p:nvSpPr>
          <p:cNvPr id="5" name="TextBox 4"/>
          <p:cNvSpPr txBox="1"/>
          <p:nvPr/>
        </p:nvSpPr>
        <p:spPr>
          <a:xfrm>
            <a:off x="185400" y="1370609"/>
            <a:ext cx="8686800" cy="7218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Three-Phase Setup:</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This setup is more complex, with the instrument potentially connected in a line-to-neutral or line-to-line configuration.</a:t>
            </a:r>
          </a:p>
        </p:txBody>
      </p:sp>
      <p:pic>
        <p:nvPicPr>
          <p:cNvPr id="3" name="Picture 2">
            <a:extLst>
              <a:ext uri="{FF2B5EF4-FFF2-40B4-BE49-F238E27FC236}">
                <a16:creationId xmlns:a16="http://schemas.microsoft.com/office/drawing/2014/main" id="{B51E8A76-2075-18D6-42BB-946A5B059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83" y="2111827"/>
            <a:ext cx="8478433" cy="2791215"/>
          </a:xfrm>
          <a:prstGeom prst="rect">
            <a:avLst/>
          </a:prstGeom>
        </p:spPr>
      </p:pic>
    </p:spTree>
    <p:extLst>
      <p:ext uri="{BB962C8B-B14F-4D97-AF65-F5344CB8AC3E}">
        <p14:creationId xmlns:p14="http://schemas.microsoft.com/office/powerpoint/2010/main" val="126988448"/>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a:bodyPr>
          <a:lstStyle>
            <a:lvl1pPr algn="ctr">
              <a:defRPr b="1">
                <a:latin typeface="Georgia"/>
                <a:ea typeface="Georgia"/>
                <a:cs typeface="Georgia"/>
                <a:sym typeface="Georgia"/>
              </a:defRPr>
            </a:lvl1pPr>
          </a:lstStyle>
          <a:p>
            <a:r>
              <a:rPr lang="en-IN" sz="2800" b="1" i="0" dirty="0">
                <a:solidFill>
                  <a:schemeClr val="bg1"/>
                </a:solidFill>
                <a:effectLst/>
                <a:latin typeface="Georgia" panose="02040502050405020303" pitchFamily="18" charset="0"/>
              </a:rPr>
              <a:t>HARMONIC &amp; INTERHARMONIC CURRENT MEASUREMENT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72</a:t>
            </a:fld>
            <a:endParaRPr/>
          </a:p>
        </p:txBody>
      </p:sp>
      <p:sp>
        <p:nvSpPr>
          <p:cNvPr id="5" name="TextBox 4"/>
          <p:cNvSpPr txBox="1"/>
          <p:nvPr/>
        </p:nvSpPr>
        <p:spPr>
          <a:xfrm>
            <a:off x="228600" y="1556140"/>
            <a:ext cx="8686800" cy="3305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Artificial Neutral:</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standard acknowledges that a neutral conductor might not always be available, particularly in three-phase delta connections. In such cases, it permits using an artificial neutral point created using three matched resistors.</a:t>
            </a:r>
          </a:p>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Voltage Drop:</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voltage drop (ΔU) across the current sensing part and wiring should be minimized. For instance, the standard specifies a maximum peak voltage drop of 0.5 V during testing.</a:t>
            </a:r>
          </a:p>
          <a:p>
            <a:pPr marL="285750" indent="-285750" algn="just">
              <a:lnSpc>
                <a:spcPct val="107000"/>
              </a:lnSpc>
              <a:spcAft>
                <a:spcPts val="800"/>
              </a:spcAft>
              <a:buFont typeface="Wingdings" panose="05000000000000000000" pitchFamily="2" charset="2"/>
              <a:buChar char="ü"/>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Supply Voltage Requirements: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standard outlines specific requirements for the test voltage (U) at the EUT terminals to ensure consistent and reliable test conditions.</a:t>
            </a:r>
          </a:p>
          <a:p>
            <a:pPr marL="285750" indent="-285750" algn="just">
              <a:lnSpc>
                <a:spcPct val="107000"/>
              </a:lnSpc>
              <a:spcAft>
                <a:spcPts val="800"/>
              </a:spcAft>
              <a:buFont typeface="Wingdings" panose="05000000000000000000" pitchFamily="2" charset="2"/>
              <a:buChar char="ü"/>
            </a:pPr>
            <a:endParaRPr lang="en-IN" sz="18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677069109"/>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810505"/>
          </a:xfrm>
          <a:prstGeom prst="rect">
            <a:avLst/>
          </a:prstGeom>
        </p:spPr>
        <p:txBody>
          <a:bodyPr>
            <a:normAutofit/>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73</a:t>
            </a:fld>
            <a:endParaRPr/>
          </a:p>
        </p:txBody>
      </p:sp>
      <p:sp>
        <p:nvSpPr>
          <p:cNvPr id="5" name="TextBox 4"/>
          <p:cNvSpPr txBox="1"/>
          <p:nvPr/>
        </p:nvSpPr>
        <p:spPr>
          <a:xfrm>
            <a:off x="228600" y="1565905"/>
            <a:ext cx="8686800" cy="3334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07000"/>
              </a:lnSpc>
              <a:spcAft>
                <a:spcPts val="800"/>
              </a:spcAft>
              <a:buFont typeface="Wingdings" panose="05000000000000000000" pitchFamily="2" charset="2"/>
              <a:buChar char="ü"/>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IS 14700 (Part 4/Sec 11) : 2021, an </a:t>
            </a:r>
            <a:r>
              <a:rPr lang="en-IN"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adoption of the international standard </a:t>
            </a:r>
            <a:r>
              <a:rPr lang="en-IN" b="1"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IEC 61000-4-16:2020 </a:t>
            </a: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defines testing methods to determine the immunity of electrical and electronic equipment to disruptions in the power supply.</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a:t>
            </a: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These disruptions, including voltage dips, short interruptions, and voltage variations, are simulated under controlled conditions using a test generator.</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a:t>
            </a:r>
          </a:p>
          <a:p>
            <a:pPr marL="285750" indent="-285750" algn="just">
              <a:lnSpc>
                <a:spcPct val="107000"/>
              </a:lnSpc>
              <a:spcAft>
                <a:spcPts val="800"/>
              </a:spcAft>
              <a:buFont typeface="Wingdings" panose="05000000000000000000" pitchFamily="2" charset="2"/>
              <a:buChar char="ü"/>
            </a:pP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document specifies preferred test levels and durations for different classes of equipment and provides guidelines for evaluating their performance. </a:t>
            </a: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testing focuses on equipment with an input current of up to 16 A per phase, operating on 50 Hz or 60 Hz AC networks.</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a:t>
            </a:r>
          </a:p>
          <a:p>
            <a:pPr marL="285750" indent="-285750" algn="just">
              <a:lnSpc>
                <a:spcPct val="107000"/>
              </a:lnSpc>
              <a:spcAft>
                <a:spcPts val="800"/>
              </a:spcAft>
              <a:buFont typeface="Wingdings" panose="05000000000000000000" pitchFamily="2" charset="2"/>
              <a:buChar char="ü"/>
            </a:pP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This standard aims to provide consistent evaluation methods for the immunity of electrical and electronic equipment. Test results are categorized based on the equipment's performance during and after the simulated power disturbances.</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563135546"/>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74</a:t>
            </a:fld>
            <a:endParaRPr/>
          </a:p>
        </p:txBody>
      </p:sp>
      <p:sp>
        <p:nvSpPr>
          <p:cNvPr id="5" name="TextBox 4"/>
          <p:cNvSpPr txBox="1"/>
          <p:nvPr/>
        </p:nvSpPr>
        <p:spPr>
          <a:xfrm>
            <a:off x="228600" y="1464700"/>
            <a:ext cx="8686800" cy="353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lnSpc>
                <a:spcPct val="107000"/>
              </a:lnSpc>
              <a:spcAft>
                <a:spcPts val="800"/>
              </a:spcAft>
              <a:buFont typeface="Wingdings" pitchFamily="2" charset="2"/>
              <a:buChar char="ü"/>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This standard defines testing methods to evaluate the immunity of electrical and electronic equipment connected to low-voltage power supply networks. Specifically, this standard addresses immunity to:</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Voltage dips:</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Sudden reductions of voltage followed by recovery after a short time. These are often caused by faults or sudden load changes in the power network.</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Short interruptions:</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Complete drops in voltage on all phases, followed by restoration after a short period. This typically occurs due to switchgear operations related to short circuits.</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Voltage variations:</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Gradual, defined transitions between the rated voltage and a changed voltage, often caused by load changes (this test is optional).</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457571485"/>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75</a:t>
            </a:fld>
            <a:endParaRPr/>
          </a:p>
        </p:txBody>
      </p:sp>
      <p:sp>
        <p:nvSpPr>
          <p:cNvPr id="5" name="TextBox 4"/>
          <p:cNvSpPr txBox="1"/>
          <p:nvPr/>
        </p:nvSpPr>
        <p:spPr>
          <a:xfrm>
            <a:off x="228600" y="1443496"/>
            <a:ext cx="8686800" cy="2346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lnSpc>
                <a:spcPct val="107000"/>
              </a:lnSpc>
              <a:spcAft>
                <a:spcPts val="800"/>
              </a:spcAft>
              <a:buFont typeface="Wingdings" pitchFamily="2" charset="2"/>
              <a:buChar char="ü"/>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standard's primary purpose is to establish a common reference for evaluating how well equipment withstands these voltage disturbances</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It outlines preferred test levels and durations based on real-world occurrences and research, aiming to simulate these events realistically in a lab setting.</a:t>
            </a:r>
          </a:p>
          <a:p>
            <a:pPr marL="360363" indent="-360363" algn="just">
              <a:lnSpc>
                <a:spcPct val="107000"/>
              </a:lnSpc>
              <a:spcAft>
                <a:spcPts val="800"/>
              </a:spcAft>
              <a:buFont typeface="Wingdings" pitchFamily="2" charset="2"/>
              <a:buChar char="ü"/>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This standard is applicable to:</a:t>
            </a:r>
            <a:endPar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539750" lvl="0" indent="-179388"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Equipment with a rated input current up to 16A per phase.</a:t>
            </a:r>
          </a:p>
          <a:p>
            <a:pPr marL="539750" lvl="0" indent="-179388"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Equipment designed for 50 Hz or 60 Hz AC networks.</a:t>
            </a:r>
          </a:p>
        </p:txBody>
      </p:sp>
    </p:spTree>
    <p:extLst>
      <p:ext uri="{BB962C8B-B14F-4D97-AF65-F5344CB8AC3E}">
        <p14:creationId xmlns:p14="http://schemas.microsoft.com/office/powerpoint/2010/main" val="3642462772"/>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76</a:t>
            </a:fld>
            <a:endParaRPr/>
          </a:p>
        </p:txBody>
      </p:sp>
      <p:sp>
        <p:nvSpPr>
          <p:cNvPr id="5" name="TextBox 4"/>
          <p:cNvSpPr txBox="1"/>
          <p:nvPr/>
        </p:nvSpPr>
        <p:spPr>
          <a:xfrm>
            <a:off x="228600" y="1443496"/>
            <a:ext cx="8686800" cy="35714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lnSpc>
                <a:spcPct val="107000"/>
              </a:lnSpc>
              <a:spcAft>
                <a:spcPts val="800"/>
              </a:spcAft>
              <a:buFont typeface="Wingdings" pitchFamily="2" charset="2"/>
              <a:buChar char="ü"/>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This standard is not applicable to:</a:t>
            </a:r>
            <a:endPar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539750" lvl="0" indent="-179388"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Equipment designed for 400 Hz AC networks (though future IEC documents may address this).</a:t>
            </a:r>
          </a:p>
          <a:p>
            <a:pPr marL="539750" lvl="0" indent="-179388"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Voltage fluctuation immunity tests (covered by IEC 61000-4-14).</a:t>
            </a:r>
          </a:p>
          <a:p>
            <a:pPr marL="360363" indent="-360363" algn="just">
              <a:lnSpc>
                <a:spcPct val="107000"/>
              </a:lnSpc>
              <a:spcAft>
                <a:spcPts val="800"/>
              </a:spcAft>
              <a:buFont typeface="Wingdings" pitchFamily="2" charset="2"/>
              <a:buChar char="ü"/>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While the standard defines test methods, it doesn't specify which test levels to apply to specific devices; instead IEC product committees determine which tests are relevant for their specific product categories.</a:t>
            </a:r>
          </a:p>
          <a:p>
            <a:pPr marL="360363" indent="-360363" algn="just">
              <a:buFont typeface="Wingdings" pitchFamily="2" charset="2"/>
              <a:buChar char="ü"/>
            </a:pPr>
            <a:r>
              <a:rPr lang="en-IN" sz="16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They also define the appropriate test levels and durations based on the intended use environment of the product.</a:t>
            </a:r>
            <a:endPar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algn="just">
              <a:lnSpc>
                <a:spcPct val="107000"/>
              </a:lnSpc>
              <a:spcAft>
                <a:spcPts val="800"/>
              </a:spcAft>
            </a:pPr>
            <a:endParaRPr lang="en-IN" sz="1400" kern="100" dirty="0">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096582383"/>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77</a:t>
            </a:fld>
            <a:endParaRPr/>
          </a:p>
        </p:txBody>
      </p:sp>
      <p:sp>
        <p:nvSpPr>
          <p:cNvPr id="5" name="TextBox 4"/>
          <p:cNvSpPr txBox="1"/>
          <p:nvPr/>
        </p:nvSpPr>
        <p:spPr>
          <a:xfrm>
            <a:off x="228600" y="1443496"/>
            <a:ext cx="8686800" cy="30094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lnSpc>
                <a:spcPct val="107000"/>
              </a:lnSpc>
              <a:spcAft>
                <a:spcPts val="800"/>
              </a:spcAft>
              <a:buFont typeface="Wingdings" pitchFamily="2" charset="2"/>
              <a:buChar char="ü"/>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standard provides guidance on:</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Test levels and durations based on different electromagnetic environment classes (e.g., protected environments vs. industrial settings).</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Test equipment specifications, including calibration and verification procedures, to ensure consistent and comparable results.</a:t>
            </a:r>
          </a:p>
          <a:p>
            <a:pPr marL="360363" indent="-360363" algn="just">
              <a:lnSpc>
                <a:spcPct val="107000"/>
              </a:lnSpc>
              <a:spcAft>
                <a:spcPts val="800"/>
              </a:spcAft>
              <a:buFont typeface="Wingdings" pitchFamily="2" charset="2"/>
              <a:buChar char="ü"/>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It is important to note that passing the tests in this standard does not guarantee immunity to all real-world voltage disturbances. The standard aims to provide a reasonable level of confidence based on typical occurrences.</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33374273"/>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78</a:t>
            </a:fld>
            <a:endParaRPr/>
          </a:p>
        </p:txBody>
      </p:sp>
      <p:sp>
        <p:nvSpPr>
          <p:cNvPr id="5" name="TextBox 4"/>
          <p:cNvSpPr txBox="1"/>
          <p:nvPr/>
        </p:nvSpPr>
        <p:spPr>
          <a:xfrm>
            <a:off x="228600" y="1443496"/>
            <a:ext cx="8686800" cy="3580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Definitions and Characteristics of Voltage Disturbances:</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Arial"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Voltage Dip:</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 voltage dip is a sudden decrease in voltage at a specific point in an electrical system, dropping below a defined threshold, followed by a quick recovery back to the normal voltage level.</a:t>
            </a:r>
          </a:p>
          <a:p>
            <a:pPr marL="742950" lvl="1" indent="-285750" algn="just">
              <a:lnSpc>
                <a:spcPct val="107000"/>
              </a:lnSpc>
              <a:spcAft>
                <a:spcPts val="800"/>
              </a:spcAft>
              <a:buSzPts val="1000"/>
              <a:buFont typeface="Arial" pitchFamily="34" charset="0"/>
              <a:buChar char="•"/>
              <a:tabLst>
                <a:tab pos="9144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Characteristics:</a:t>
            </a: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a:t>
            </a:r>
          </a:p>
          <a:p>
            <a:pPr marL="1143000" lvl="2" indent="-228600" algn="just">
              <a:lnSpc>
                <a:spcPct val="107000"/>
              </a:lnSpc>
              <a:spcAft>
                <a:spcPts val="800"/>
              </a:spcAft>
              <a:buSzPts val="1000"/>
              <a:buFont typeface="Arial" pitchFamily="34" charset="0"/>
              <a:buChar char="•"/>
              <a:tabLst>
                <a:tab pos="13716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Residual Voltage:</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This is the lowest RMS voltage value recorded during the dip. It can be expressed in volts or as a percentage of the rated voltage (UT).</a:t>
            </a:r>
          </a:p>
          <a:p>
            <a:pPr marL="1143000" lvl="2" indent="-228600" algn="just">
              <a:lnSpc>
                <a:spcPct val="107000"/>
              </a:lnSpc>
              <a:spcAft>
                <a:spcPts val="800"/>
              </a:spcAft>
              <a:buSzPts val="1000"/>
              <a:buFont typeface="Arial" pitchFamily="34" charset="0"/>
              <a:buChar char="•"/>
              <a:tabLst>
                <a:tab pos="13716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Duration: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length of time the voltage remains below the dip threshold.</a:t>
            </a:r>
          </a:p>
          <a:p>
            <a:pPr marL="1143000" lvl="2" indent="-228600" algn="just">
              <a:lnSpc>
                <a:spcPct val="107000"/>
              </a:lnSpc>
              <a:spcAft>
                <a:spcPts val="800"/>
              </a:spcAft>
              <a:buSzPts val="1000"/>
              <a:buFont typeface="Arial" pitchFamily="34" charset="0"/>
              <a:buChar char="•"/>
              <a:tabLst>
                <a:tab pos="13716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Phase Angle:</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point in the AC cycle where the voltage dip begins. This can significantly impact the severity of the disturbance.</a:t>
            </a:r>
          </a:p>
          <a:p>
            <a:pPr marL="1143000" lvl="2" indent="-228600" algn="just">
              <a:lnSpc>
                <a:spcPct val="107000"/>
              </a:lnSpc>
              <a:spcAft>
                <a:spcPts val="800"/>
              </a:spcAft>
              <a:buSzPts val="1000"/>
              <a:buFont typeface="Arial" pitchFamily="34" charset="0"/>
              <a:buChar char="•"/>
              <a:tabLst>
                <a:tab pos="13716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Typical Causes: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Short circuits, faults in the power network, or sudden large increases in load.</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13015113"/>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79</a:t>
            </a:fld>
            <a:endParaRPr/>
          </a:p>
        </p:txBody>
      </p:sp>
      <p:sp>
        <p:nvSpPr>
          <p:cNvPr id="5" name="TextBox 4"/>
          <p:cNvSpPr txBox="1"/>
          <p:nvPr/>
        </p:nvSpPr>
        <p:spPr>
          <a:xfrm>
            <a:off x="228600" y="1443496"/>
            <a:ext cx="8686800" cy="25152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Arial"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Short Interruption: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 short interruption is similar to a voltage dip but involves a complete drop in voltage to almost zero on all phases. Essentially, it's a very deep voltage dip.</a:t>
            </a:r>
          </a:p>
          <a:p>
            <a:pPr marL="742950" lvl="1" indent="-285750" algn="just">
              <a:lnSpc>
                <a:spcPct val="107000"/>
              </a:lnSpc>
              <a:spcAft>
                <a:spcPts val="800"/>
              </a:spcAft>
              <a:buSzPts val="1000"/>
              <a:buFont typeface="Arial" pitchFamily="34" charset="0"/>
              <a:buChar char="•"/>
              <a:tabLst>
                <a:tab pos="9144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Characteristics:</a:t>
            </a: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a:t>
            </a:r>
          </a:p>
          <a:p>
            <a:pPr marL="1143000" lvl="2" indent="-228600" algn="just">
              <a:lnSpc>
                <a:spcPct val="107000"/>
              </a:lnSpc>
              <a:spcAft>
                <a:spcPts val="800"/>
              </a:spcAft>
              <a:buSzPts val="1000"/>
              <a:buFont typeface="Arial" pitchFamily="34" charset="0"/>
              <a:buChar char="•"/>
              <a:tabLst>
                <a:tab pos="13716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Duration: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length of time the voltage remains below the interruption threshold (which is typically much lower than the dip threshold).</a:t>
            </a:r>
          </a:p>
          <a:p>
            <a:pPr marL="1143000" lvl="2" indent="-228600" algn="just">
              <a:lnSpc>
                <a:spcPct val="107000"/>
              </a:lnSpc>
              <a:spcAft>
                <a:spcPts val="800"/>
              </a:spcAft>
              <a:buSzPts val="1000"/>
              <a:buFont typeface="Arial" pitchFamily="34" charset="0"/>
              <a:buChar char="•"/>
              <a:tabLst>
                <a:tab pos="13716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Typical Causes: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Switchgear operations responding to short circuits or faults in the power network.</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4459824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1"/>
            <a:ext cx="9144000" cy="773550"/>
          </a:xfrm>
          <a:prstGeom prst="rect">
            <a:avLst/>
          </a:prstGeom>
        </p:spPr>
        <p:txBody>
          <a:bodyPr>
            <a:normAutofit/>
          </a:bodyPr>
          <a:lstStyle>
            <a:lvl1pPr algn="ctr">
              <a:defRPr b="1">
                <a:latin typeface="Georgia"/>
                <a:ea typeface="Georgia"/>
                <a:cs typeface="Georgia"/>
                <a:sym typeface="Georgia"/>
              </a:defRPr>
            </a:lvl1pPr>
          </a:lstStyle>
          <a:p>
            <a:r>
              <a:rPr lang="en-US" dirty="0"/>
              <a:t>STANDARDS ON EMI/EMC </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a:p>
        </p:txBody>
      </p:sp>
      <p:sp>
        <p:nvSpPr>
          <p:cNvPr id="4" name="TextBox 3">
            <a:extLst>
              <a:ext uri="{FF2B5EF4-FFF2-40B4-BE49-F238E27FC236}">
                <a16:creationId xmlns:a16="http://schemas.microsoft.com/office/drawing/2014/main" id="{7C0D52B6-2D3E-09BE-AC16-F32173A1E8A6}"/>
              </a:ext>
            </a:extLst>
          </p:cNvPr>
          <p:cNvSpPr txBox="1"/>
          <p:nvPr/>
        </p:nvSpPr>
        <p:spPr>
          <a:xfrm>
            <a:off x="298174" y="1639767"/>
            <a:ext cx="8534400" cy="20928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Wingdings" panose="05000000000000000000" pitchFamily="2" charset="2"/>
              <a:buChar char="ü"/>
            </a:pPr>
            <a:r>
              <a:rPr lang="en-US" sz="1600" b="1" i="0" dirty="0">
                <a:solidFill>
                  <a:schemeClr val="accent2">
                    <a:lumMod val="75000"/>
                  </a:schemeClr>
                </a:solidFill>
                <a:effectLst/>
                <a:latin typeface="Georgia" panose="02040502050405020303" pitchFamily="18" charset="0"/>
              </a:rPr>
              <a:t>EMC Product Standards:</a:t>
            </a:r>
            <a:r>
              <a:rPr lang="en-US" sz="1600" b="0" i="0" dirty="0">
                <a:solidFill>
                  <a:schemeClr val="accent2">
                    <a:lumMod val="75000"/>
                  </a:schemeClr>
                </a:solidFill>
                <a:effectLst/>
                <a:latin typeface="Georgia" panose="02040502050405020303" pitchFamily="18" charset="0"/>
              </a:rPr>
              <a:t> These are the EMC standards that apply to specific products. These standards specify the emission limits and minimum immunity test levels. For a particular product, the product standard refers to the relevant basic EMC publications. Examples of the EMC product standards include: </a:t>
            </a:r>
          </a:p>
          <a:p>
            <a:pPr algn="just"/>
            <a:endParaRPr lang="en-US" sz="1600" b="0" i="0" dirty="0">
              <a:solidFill>
                <a:schemeClr val="accent2">
                  <a:lumMod val="75000"/>
                </a:schemeClr>
              </a:solidFill>
              <a:effectLst/>
              <a:latin typeface="Georgia" panose="02040502050405020303" pitchFamily="18" charset="0"/>
            </a:endParaRPr>
          </a:p>
          <a:p>
            <a:pPr marL="536575" indent="-179388" algn="just">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IEC 62104 - Applies to Digital Audio Broadcasting (DAB) receivers </a:t>
            </a:r>
          </a:p>
          <a:p>
            <a:pPr marL="536575" indent="-179388" algn="just">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IEC 61851-21 - Applies to electric road vehicle charging systems</a:t>
            </a:r>
          </a:p>
          <a:p>
            <a:pPr marL="285750" indent="-285750" algn="just">
              <a:buFont typeface="Wingdings" panose="05000000000000000000" pitchFamily="2" charset="2"/>
              <a:buChar char="ü"/>
            </a:pPr>
            <a:endParaRPr lang="en-US" sz="1800" b="0" i="0" u="none" strike="noStrike" baseline="0" dirty="0">
              <a:solidFill>
                <a:schemeClr val="accent2">
                  <a:lumMod val="75000"/>
                </a:schemeClr>
              </a:solidFill>
              <a:latin typeface="Georgia" panose="02040502050405020303" pitchFamily="18" charset="0"/>
            </a:endParaRPr>
          </a:p>
        </p:txBody>
      </p:sp>
    </p:spTree>
    <p:extLst>
      <p:ext uri="{BB962C8B-B14F-4D97-AF65-F5344CB8AC3E}">
        <p14:creationId xmlns:p14="http://schemas.microsoft.com/office/powerpoint/2010/main" val="1060659515"/>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80</a:t>
            </a:fld>
            <a:endParaRPr/>
          </a:p>
        </p:txBody>
      </p:sp>
      <p:sp>
        <p:nvSpPr>
          <p:cNvPr id="5" name="TextBox 4"/>
          <p:cNvSpPr txBox="1"/>
          <p:nvPr/>
        </p:nvSpPr>
        <p:spPr>
          <a:xfrm>
            <a:off x="228600" y="1443496"/>
            <a:ext cx="8686800" cy="33093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Arial" pitchFamily="34" charset="0"/>
              <a:buChar char="•"/>
              <a:tabLst>
                <a:tab pos="4572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Voltage Variations: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These are defined changes in voltage that involve a transition between the rated voltage and a changed voltage level. Unlike the abrupt changes of dips and interruptions, voltage variations involve a specified rate of change.</a:t>
            </a:r>
          </a:p>
          <a:p>
            <a:pPr marL="742950" lvl="1" indent="-285750" algn="just">
              <a:lnSpc>
                <a:spcPct val="107000"/>
              </a:lnSpc>
              <a:spcAft>
                <a:spcPts val="800"/>
              </a:spcAft>
              <a:buSzPts val="1000"/>
              <a:buFont typeface="Arial" pitchFamily="34" charset="0"/>
              <a:buChar char="•"/>
              <a:tabLst>
                <a:tab pos="9144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Characteristics:</a:t>
            </a:r>
            <a:r>
              <a:rPr lang="en-IN"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a:t>
            </a:r>
          </a:p>
          <a:p>
            <a:pPr marL="1143000" lvl="2" indent="-228600" algn="just">
              <a:lnSpc>
                <a:spcPct val="107000"/>
              </a:lnSpc>
              <a:spcAft>
                <a:spcPts val="800"/>
              </a:spcAft>
              <a:buSzPts val="1000"/>
              <a:buFont typeface="Arial" pitchFamily="34" charset="0"/>
              <a:buChar char="•"/>
              <a:tabLst>
                <a:tab pos="13716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Rate of Change:</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The speed at which the voltage decreases or increases, ideally constant but can be stepped (steps should be at zero crossings).</a:t>
            </a:r>
          </a:p>
          <a:p>
            <a:pPr marL="1143000" lvl="2" indent="-228600" algn="just">
              <a:lnSpc>
                <a:spcPct val="107000"/>
              </a:lnSpc>
              <a:spcAft>
                <a:spcPts val="800"/>
              </a:spcAft>
              <a:buSzPts val="1000"/>
              <a:buFont typeface="Arial" pitchFamily="34" charset="0"/>
              <a:buChar char="•"/>
              <a:tabLst>
                <a:tab pos="13716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Duration:</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This includes the time for the voltage to decrease (td), the time spent at the reduced voltage (</a:t>
            </a:r>
            <a:r>
              <a:rPr lang="en-IN" kern="1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and the time for it to increase back (</a:t>
            </a:r>
            <a:r>
              <a:rPr lang="en-IN" kern="100" dirty="0" err="1">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ti</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t>
            </a:r>
          </a:p>
          <a:p>
            <a:pPr marL="1143000" lvl="2" indent="-228600" algn="just">
              <a:lnSpc>
                <a:spcPct val="107000"/>
              </a:lnSpc>
              <a:spcAft>
                <a:spcPts val="800"/>
              </a:spcAft>
              <a:buSzPts val="1000"/>
              <a:buFont typeface="Arial" pitchFamily="34" charset="0"/>
              <a:buChar char="•"/>
              <a:tabLst>
                <a:tab pos="1371600" algn="l"/>
              </a:tabLst>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Typical Causes:</a:t>
            </a: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Continuously changing loads connected to the network, such as a motor starting.</a:t>
            </a: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89493754"/>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70295"/>
            <a:ext cx="9144000" cy="96521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81</a:t>
            </a:fld>
            <a:endParaRPr/>
          </a:p>
        </p:txBody>
      </p:sp>
      <p:sp>
        <p:nvSpPr>
          <p:cNvPr id="5" name="TextBox 4"/>
          <p:cNvSpPr txBox="1"/>
          <p:nvPr/>
        </p:nvSpPr>
        <p:spPr>
          <a:xfrm>
            <a:off x="228600" y="1443496"/>
            <a:ext cx="8686800" cy="3375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lnSpc>
                <a:spcPct val="107000"/>
              </a:lnSpc>
              <a:spcAft>
                <a:spcPts val="800"/>
              </a:spcAft>
              <a:buFont typeface="Wingdings" pitchFamily="2" charset="2"/>
              <a:buChar char="ü"/>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Key Points to Note:</a:t>
            </a:r>
            <a:endPar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539750" lvl="0" indent="-179388" algn="just">
              <a:lnSpc>
                <a:spcPct val="107000"/>
              </a:lnSpc>
              <a:spcAft>
                <a:spcPts val="800"/>
              </a:spcAft>
              <a:buSzPts val="1000"/>
              <a:buFont typeface="Arial" pitchFamily="34" charset="0"/>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These disturbances are random events, but they can be characterized and simulated in a lab environment for testing purposes.</a:t>
            </a:r>
          </a:p>
          <a:p>
            <a:pPr marL="539750" lvl="0" indent="-179388" algn="just">
              <a:lnSpc>
                <a:spcPct val="107000"/>
              </a:lnSpc>
              <a:spcAft>
                <a:spcPts val="800"/>
              </a:spcAft>
              <a:buSzPts val="1000"/>
              <a:buFont typeface="Arial" pitchFamily="34" charset="0"/>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standard provides preferred test levels and durations based on real-world data and experience. However, passing these tests doesn't guarantee immunity to all possible events.</a:t>
            </a:r>
          </a:p>
          <a:p>
            <a:pPr marL="539750" lvl="0" indent="-179388" algn="just">
              <a:lnSpc>
                <a:spcPct val="107000"/>
              </a:lnSpc>
              <a:spcAft>
                <a:spcPts val="800"/>
              </a:spcAft>
              <a:buSzPts val="1000"/>
              <a:buFont typeface="Arial" pitchFamily="34" charset="0"/>
              <a:buChar char="•"/>
              <a:tabLst>
                <a:tab pos="457200" algn="l"/>
              </a:tabLst>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Product committees or specific product standards determine which tests are most relevant and the appropriate severity levels.</a:t>
            </a:r>
          </a:p>
          <a:p>
            <a:pPr lvl="0" algn="just">
              <a:lnSpc>
                <a:spcPct val="107000"/>
              </a:lnSpc>
              <a:spcAft>
                <a:spcPts val="800"/>
              </a:spcAft>
              <a:buSzPts val="1000"/>
              <a:tabLst>
                <a:tab pos="457200" algn="l"/>
              </a:tabLst>
            </a:pPr>
            <a:endPar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997460749"/>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287383"/>
            <a:ext cx="9144000" cy="992777"/>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82</a:t>
            </a:fld>
            <a:endParaRPr/>
          </a:p>
        </p:txBody>
      </p:sp>
      <p:sp>
        <p:nvSpPr>
          <p:cNvPr id="5" name="TextBox 4"/>
          <p:cNvSpPr txBox="1"/>
          <p:nvPr/>
        </p:nvSpPr>
        <p:spPr>
          <a:xfrm>
            <a:off x="228600" y="1280160"/>
            <a:ext cx="8686800" cy="4095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buFont typeface="Wingdings" panose="05000000000000000000" pitchFamily="2" charset="2"/>
              <a:buChar char="ü"/>
            </a:pPr>
            <a:r>
              <a:rPr lang="en-IN" b="1"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Preferred Test Levels, Durations, and Procedures in IS 14700 (</a:t>
            </a:r>
            <a:r>
              <a:rPr lang="en-IN" b="1" dirty="0">
                <a:solidFill>
                  <a:schemeClr val="accent2">
                    <a:lumMod val="75000"/>
                  </a:schemeClr>
                </a:solidFill>
                <a:latin typeface="Georgia" pitchFamily="18" charset="0"/>
                <a:ea typeface="Calibri" panose="020F0502020204030204" pitchFamily="34" charset="0"/>
                <a:cs typeface="Mangal" panose="02040503050203030202" pitchFamily="18" charset="0"/>
              </a:rPr>
              <a:t>Part 4/Sec 11):</a:t>
            </a:r>
          </a:p>
          <a:p>
            <a:pPr marL="285750" indent="-285750" algn="just">
              <a:buFont typeface="Wingdings" panose="05000000000000000000" pitchFamily="2" charset="2"/>
              <a:buChar char="ü"/>
            </a:pPr>
            <a:endParaRPr lang="en-IN" b="1" i="1" u="none" strike="noStrike" baseline="0" dirty="0">
              <a:solidFill>
                <a:schemeClr val="accent2">
                  <a:lumMod val="75000"/>
                </a:schemeClr>
              </a:solidFill>
              <a:latin typeface="Georgia" pitchFamily="18" charset="0"/>
              <a:ea typeface="Calibri" panose="020F0502020204030204" pitchFamily="34" charset="0"/>
              <a:cs typeface="Mangal" panose="02040503050203030202" pitchFamily="18" charset="0"/>
            </a:endParaRPr>
          </a:p>
          <a:p>
            <a:pPr marL="360363" indent="-360363" algn="just">
              <a:lnSpc>
                <a:spcPct val="107000"/>
              </a:lnSpc>
              <a:spcAft>
                <a:spcPts val="800"/>
              </a:spcAft>
              <a:buFont typeface="Arial" pitchFamily="34" charset="0"/>
              <a:buChar char="•"/>
            </a:pP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This standard focuses on evaluating the immunity of equipment to voltage dips, short interruptions, and (optionally) voltage variations. Here's a breakdown of the preferred test levels, durations, and procedures:</a:t>
            </a:r>
          </a:p>
          <a:p>
            <a:pPr marL="360363" indent="-360363" algn="just">
              <a:lnSpc>
                <a:spcPct val="107000"/>
              </a:lnSpc>
              <a:spcAft>
                <a:spcPts val="800"/>
              </a:spcAft>
              <a:buFont typeface="Arial" pitchFamily="34" charset="0"/>
              <a:buChar char="•"/>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Voltage Dips</a:t>
            </a:r>
            <a:endPar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742950" lvl="0" indent="-382588" algn="just">
              <a:lnSpc>
                <a:spcPct val="107000"/>
              </a:lnSpc>
              <a:spcAft>
                <a:spcPts val="800"/>
              </a:spcAft>
              <a:buSzPts val="1000"/>
              <a:buFont typeface="Arial" pitchFamily="34" charset="0"/>
              <a:buChar char="•"/>
              <a:tabLst>
                <a:tab pos="457200" algn="l"/>
              </a:tabLst>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Test Levels (Residual Voltage):</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0%, 40%, 70%, and 80% of the rated voltage (UT).</a:t>
            </a:r>
          </a:p>
          <a:p>
            <a:pPr marL="742950" lvl="0" indent="-382588" algn="just">
              <a:lnSpc>
                <a:spcPct val="107000"/>
              </a:lnSpc>
              <a:spcAft>
                <a:spcPts val="800"/>
              </a:spcAft>
              <a:buSzPts val="1000"/>
              <a:buFont typeface="Arial" pitchFamily="34" charset="0"/>
              <a:buChar char="•"/>
              <a:tabLst>
                <a:tab pos="457200" algn="l"/>
              </a:tabLst>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Durations:</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The preferred durations vary depending on the electromagnetic environment class: </a:t>
            </a:r>
          </a:p>
          <a:p>
            <a:pPr marL="742950" lvl="1" indent="-382588" algn="just">
              <a:lnSpc>
                <a:spcPct val="107000"/>
              </a:lnSpc>
              <a:spcAft>
                <a:spcPts val="800"/>
              </a:spcAft>
              <a:buSzPts val="1000"/>
              <a:buFont typeface="Arial" pitchFamily="34" charset="0"/>
              <a:buChar char="•"/>
              <a:tabLst>
                <a:tab pos="914400" algn="l"/>
              </a:tabLst>
            </a:pPr>
            <a:r>
              <a:rPr lang="en-IN" b="1"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Class 1:</a:t>
            </a:r>
            <a:r>
              <a:rPr lang="en-IN"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 Defined on a case-by-case basis.</a:t>
            </a:r>
          </a:p>
          <a:p>
            <a:pPr marL="742950" lvl="1" indent="-382588" algn="just">
              <a:lnSpc>
                <a:spcPct val="107000"/>
              </a:lnSpc>
              <a:spcAft>
                <a:spcPts val="800"/>
              </a:spcAft>
              <a:buSzPts val="1000"/>
              <a:buFont typeface="Arial" pitchFamily="34" charset="0"/>
              <a:buChar char="•"/>
              <a:tabLst>
                <a:tab pos="914400" algn="l"/>
              </a:tabLst>
            </a:pPr>
            <a:r>
              <a:rPr lang="en-IN" b="1"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Class 2:</a:t>
            </a:r>
            <a:r>
              <a:rPr lang="en-IN"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 0% for ½ cycle, 0% for 1 cycle, 70% for 25/30 cycles (25 cycles for 50 Hz, 30 for 60 Hz).</a:t>
            </a:r>
          </a:p>
          <a:p>
            <a:pPr marL="742950" lvl="1" indent="-382588" algn="just">
              <a:lnSpc>
                <a:spcPct val="107000"/>
              </a:lnSpc>
              <a:spcAft>
                <a:spcPts val="800"/>
              </a:spcAft>
              <a:buSzPts val="1000"/>
              <a:buFont typeface="Arial" pitchFamily="34" charset="0"/>
              <a:buChar char="•"/>
              <a:tabLst>
                <a:tab pos="914400" algn="l"/>
              </a:tabLst>
            </a:pPr>
            <a:r>
              <a:rPr lang="en-IN" b="1"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Class 3:</a:t>
            </a:r>
            <a:r>
              <a:rPr lang="en-IN"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 Same as Class 2, with the addition of 40% for 10/12 cycles and 80% for 250/300 cycles.</a:t>
            </a:r>
          </a:p>
          <a:p>
            <a:pPr marL="742950" lvl="1" indent="-382588" algn="just">
              <a:lnSpc>
                <a:spcPct val="107000"/>
              </a:lnSpc>
              <a:spcAft>
                <a:spcPts val="800"/>
              </a:spcAft>
              <a:buSzPts val="1000"/>
              <a:buFont typeface="Arial" pitchFamily="34" charset="0"/>
              <a:buChar char="•"/>
              <a:tabLst>
                <a:tab pos="914400" algn="l"/>
              </a:tabLst>
            </a:pPr>
            <a:r>
              <a:rPr lang="en-IN" b="1"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Class X:</a:t>
            </a:r>
            <a:r>
              <a:rPr lang="en-IN"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 To be defined by the specific product committee. Equipment connected to the public network should be tested at least at Class 2 levels.</a:t>
            </a:r>
          </a:p>
          <a:p>
            <a:pPr>
              <a:buFont typeface="Wingdings" pitchFamily="2" charset="2"/>
              <a:buChar char="§"/>
            </a:pP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541136884"/>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62990"/>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83</a:t>
            </a:fld>
            <a:endParaRPr/>
          </a:p>
        </p:txBody>
      </p:sp>
      <p:sp>
        <p:nvSpPr>
          <p:cNvPr id="5" name="TextBox 4"/>
          <p:cNvSpPr txBox="1"/>
          <p:nvPr/>
        </p:nvSpPr>
        <p:spPr>
          <a:xfrm>
            <a:off x="228600" y="1601649"/>
            <a:ext cx="8686800" cy="36606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Arial"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Procedure:</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742950" lvl="1" indent="-285750"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Subject the EUT to three dips in a row for each test level and duration combination, with at least a 10-second interval between each dip.</a:t>
            </a:r>
          </a:p>
          <a:p>
            <a:pPr marL="742950" lvl="1" indent="-285750"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Dips should occur at the zero crossings of the voltage waveform, as well as at additional angles considered critical (e.g., 45°, 90°, 135°).</a:t>
            </a:r>
          </a:p>
          <a:p>
            <a:pPr marL="742950" lvl="1" indent="-285750"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For three-phase systems: </a:t>
            </a:r>
          </a:p>
          <a:p>
            <a:pPr marL="1143000" lvl="2" indent="-228600" algn="just">
              <a:lnSpc>
                <a:spcPct val="107000"/>
              </a:lnSpc>
              <a:spcAft>
                <a:spcPts val="800"/>
              </a:spcAft>
              <a:buSzPts val="1000"/>
              <a:buFont typeface="Arial" pitchFamily="34" charset="0"/>
              <a:buChar char="•"/>
              <a:tabLst>
                <a:tab pos="13716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each phase-to-neutral and phase-to-phase voltage individually.</a:t>
            </a:r>
          </a:p>
          <a:p>
            <a:pPr marL="1143000" lvl="2" indent="-228600" algn="just">
              <a:lnSpc>
                <a:spcPct val="107000"/>
              </a:lnSpc>
              <a:spcAft>
                <a:spcPts val="800"/>
              </a:spcAft>
              <a:buSzPts val="1000"/>
              <a:buFont typeface="Arial" pitchFamily="34" charset="0"/>
              <a:buChar char="•"/>
              <a:tabLst>
                <a:tab pos="13716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This means six different test series for systems with a neutral and three for systems without.</a:t>
            </a:r>
          </a:p>
          <a:p>
            <a:pPr marL="742950" lvl="1" indent="-285750"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For EUTs with multiple power cords, test each cord separately.</a:t>
            </a:r>
            <a:endParaRPr lang="en-US" sz="1600" dirty="0">
              <a:solidFill>
                <a:schemeClr val="accent2">
                  <a:lumMod val="75000"/>
                </a:schemeClr>
              </a:solidFill>
              <a:latin typeface="Georgia" panose="02040502050405020303" pitchFamily="18" charset="0"/>
            </a:endParaRPr>
          </a:p>
          <a:p>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489542113"/>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40928"/>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84</a:t>
            </a:fld>
            <a:endParaRPr/>
          </a:p>
        </p:txBody>
      </p:sp>
      <p:sp>
        <p:nvSpPr>
          <p:cNvPr id="4" name="TextBox 3">
            <a:extLst>
              <a:ext uri="{FF2B5EF4-FFF2-40B4-BE49-F238E27FC236}">
                <a16:creationId xmlns:a16="http://schemas.microsoft.com/office/drawing/2014/main" id="{591A5F3D-9831-069F-6162-5F18C88169A7}"/>
              </a:ext>
            </a:extLst>
          </p:cNvPr>
          <p:cNvSpPr txBox="1"/>
          <p:nvPr/>
        </p:nvSpPr>
        <p:spPr>
          <a:xfrm>
            <a:off x="346166" y="1676072"/>
            <a:ext cx="8451668" cy="3067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60363" indent="-360363" algn="just">
              <a:lnSpc>
                <a:spcPct val="107000"/>
              </a:lnSpc>
              <a:spcAft>
                <a:spcPts val="800"/>
              </a:spcAft>
              <a:buFont typeface="Arial" pitchFamily="34" charset="0"/>
              <a:buChar char="•"/>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Short Interruptions:</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20725" lvl="0" indent="-360363"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Levels: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0% of UT (a complete voltage interruption). A test level of 0% to 20% UT can be considered a total interruption in practice.</a:t>
            </a:r>
          </a:p>
          <a:p>
            <a:pPr marL="742950" lvl="0" indent="-382588"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Durations: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1073150" lvl="1" indent="-352425" algn="just">
              <a:lnSpc>
                <a:spcPct val="107000"/>
              </a:lnSpc>
              <a:spcAft>
                <a:spcPts val="800"/>
              </a:spcAft>
              <a:buSzPts val="1000"/>
              <a:buFont typeface="Arial" pitchFamily="34" charset="0"/>
              <a:buChar char="•"/>
              <a:tabLst>
                <a:tab pos="9144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Class 1:</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Case-by-case.</a:t>
            </a:r>
          </a:p>
          <a:p>
            <a:pPr marL="1073150" lvl="1" indent="-352425" algn="just">
              <a:lnSpc>
                <a:spcPct val="107000"/>
              </a:lnSpc>
              <a:spcAft>
                <a:spcPts val="800"/>
              </a:spcAft>
              <a:buSzPts val="1000"/>
              <a:buFont typeface="Arial" pitchFamily="34" charset="0"/>
              <a:buChar char="•"/>
              <a:tabLst>
                <a:tab pos="9144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Class 2:</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0% for 250/300 cycles.</a:t>
            </a:r>
          </a:p>
          <a:p>
            <a:pPr marL="1073150" lvl="1" indent="-352425" algn="just">
              <a:lnSpc>
                <a:spcPct val="107000"/>
              </a:lnSpc>
              <a:spcAft>
                <a:spcPts val="800"/>
              </a:spcAft>
              <a:buSzPts val="1000"/>
              <a:buFont typeface="Arial" pitchFamily="34" charset="0"/>
              <a:buChar char="•"/>
              <a:tabLst>
                <a:tab pos="9144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Class 3:</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Same as Class 2.</a:t>
            </a:r>
          </a:p>
          <a:p>
            <a:pPr marL="1073150" lvl="1" indent="-352425" algn="just">
              <a:lnSpc>
                <a:spcPct val="107000"/>
              </a:lnSpc>
              <a:spcAft>
                <a:spcPts val="800"/>
              </a:spcAft>
              <a:buSzPts val="1000"/>
              <a:buFont typeface="Arial" pitchFamily="34" charset="0"/>
              <a:buChar char="•"/>
              <a:tabLst>
                <a:tab pos="9144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Class X:</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Product committee defined, with a minimum severity of Class 2 for public network equipment.</a:t>
            </a:r>
          </a:p>
        </p:txBody>
      </p:sp>
    </p:spTree>
    <p:extLst>
      <p:ext uri="{BB962C8B-B14F-4D97-AF65-F5344CB8AC3E}">
        <p14:creationId xmlns:p14="http://schemas.microsoft.com/office/powerpoint/2010/main" val="779877824"/>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49"/>
            <a:ext cx="9144000" cy="1049927"/>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85</a:t>
            </a:fld>
            <a:endParaRPr/>
          </a:p>
        </p:txBody>
      </p:sp>
      <p:sp>
        <p:nvSpPr>
          <p:cNvPr id="5" name="TextBox 4"/>
          <p:cNvSpPr txBox="1"/>
          <p:nvPr/>
        </p:nvSpPr>
        <p:spPr>
          <a:xfrm>
            <a:off x="228600" y="1738763"/>
            <a:ext cx="8686800" cy="20835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Arial"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Procedure:</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742950" lvl="1" indent="-285750"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Similar to voltage dips: three interruptions with 10-second intervals, testing all representative operating modes.</a:t>
            </a:r>
          </a:p>
          <a:p>
            <a:pPr marL="742950" lvl="1" indent="-285750"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Interruptions should occur at the worst-case phase angle, as defined by the product committee. If undefined, 0° for one phase is recommended.</a:t>
            </a:r>
          </a:p>
          <a:p>
            <a:pPr marL="742950" lvl="1" indent="-285750"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For three-phase systems, test all three phases simultaneously.</a:t>
            </a:r>
          </a:p>
        </p:txBody>
      </p:sp>
    </p:spTree>
    <p:extLst>
      <p:ext uri="{BB962C8B-B14F-4D97-AF65-F5344CB8AC3E}">
        <p14:creationId xmlns:p14="http://schemas.microsoft.com/office/powerpoint/2010/main" val="2936575778"/>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49"/>
            <a:ext cx="9144000" cy="1108867"/>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86</a:t>
            </a:fld>
            <a:endParaRPr/>
          </a:p>
        </p:txBody>
      </p:sp>
      <p:sp>
        <p:nvSpPr>
          <p:cNvPr id="5" name="TextBox 4"/>
          <p:cNvSpPr txBox="1"/>
          <p:nvPr/>
        </p:nvSpPr>
        <p:spPr>
          <a:xfrm>
            <a:off x="93860" y="1633714"/>
            <a:ext cx="8956280" cy="1556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lnSpc>
                <a:spcPct val="107000"/>
              </a:lnSpc>
              <a:spcAft>
                <a:spcPts val="800"/>
              </a:spcAft>
              <a:buFont typeface="Arial" pitchFamily="34" charset="0"/>
              <a:buChar char="•"/>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Voltage Variations (Optional):</a:t>
            </a:r>
            <a:endPar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20725" lvl="0" indent="-360363" algn="just">
              <a:lnSpc>
                <a:spcPct val="107000"/>
              </a:lnSpc>
              <a:spcAft>
                <a:spcPts val="800"/>
              </a:spcAft>
              <a:buSzPts val="1000"/>
              <a:buFont typeface="Arial"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Test Level:</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70% of UT.</a:t>
            </a:r>
          </a:p>
          <a:p>
            <a:pPr marL="342900" lvl="0" indent="-342900" algn="just">
              <a:lnSpc>
                <a:spcPct val="107000"/>
              </a:lnSpc>
              <a:spcAft>
                <a:spcPts val="800"/>
              </a:spcAft>
              <a:buSzPts val="1000"/>
              <a:buFont typeface="Arial"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Duration:</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742950" lvl="1" indent="-382588"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Time for decreasing voltage (td): Abrupt (as per Table 3).</a:t>
            </a:r>
          </a:p>
        </p:txBody>
      </p:sp>
      <p:pic>
        <p:nvPicPr>
          <p:cNvPr id="1026" name="Picture 2" descr="C:\Users\DIRECTOR\Downloads\WhatsApp Image 2024-08-26 at 2.07.56 PM.jpeg"/>
          <p:cNvPicPr>
            <a:picLocks noChangeAspect="1" noChangeArrowheads="1"/>
          </p:cNvPicPr>
          <p:nvPr/>
        </p:nvPicPr>
        <p:blipFill>
          <a:blip r:embed="rId2"/>
          <a:srcRect/>
          <a:stretch>
            <a:fillRect/>
          </a:stretch>
        </p:blipFill>
        <p:spPr bwMode="auto">
          <a:xfrm>
            <a:off x="237600" y="3124799"/>
            <a:ext cx="8712000" cy="1809525"/>
          </a:xfrm>
          <a:prstGeom prst="rect">
            <a:avLst/>
          </a:prstGeom>
          <a:noFill/>
        </p:spPr>
      </p:pic>
    </p:spTree>
    <p:extLst>
      <p:ext uri="{BB962C8B-B14F-4D97-AF65-F5344CB8AC3E}">
        <p14:creationId xmlns:p14="http://schemas.microsoft.com/office/powerpoint/2010/main" val="510861294"/>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49"/>
            <a:ext cx="9144000" cy="1108867"/>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87</a:t>
            </a:fld>
            <a:endParaRPr/>
          </a:p>
        </p:txBody>
      </p:sp>
      <p:sp>
        <p:nvSpPr>
          <p:cNvPr id="5" name="TextBox 4"/>
          <p:cNvSpPr txBox="1"/>
          <p:nvPr/>
        </p:nvSpPr>
        <p:spPr>
          <a:xfrm>
            <a:off x="93860" y="1633714"/>
            <a:ext cx="8956280" cy="22886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Arial"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Duration (Contd..):</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742950" lvl="1" indent="-382588"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Time at reduced voltage (</a:t>
            </a:r>
            <a:r>
              <a:rPr lang="en-IN" sz="1600" kern="100" dirty="0" err="1">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ts</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1 cycle.</a:t>
            </a:r>
          </a:p>
          <a:p>
            <a:pPr marL="742950" lvl="1" indent="-382588"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Time for increasing voltage (</a:t>
            </a:r>
            <a:r>
              <a:rPr lang="en-IN" sz="1600" kern="100" dirty="0" err="1">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ti</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 25/30 cycles.</a:t>
            </a:r>
          </a:p>
          <a:p>
            <a:pPr marL="342900" lvl="0" indent="-342900" algn="just">
              <a:lnSpc>
                <a:spcPct val="107000"/>
              </a:lnSpc>
              <a:spcAft>
                <a:spcPts val="800"/>
              </a:spcAft>
              <a:buSzPts val="1000"/>
              <a:buFont typeface="Arial" pitchFamily="34" charset="0"/>
              <a:buChar char="•"/>
              <a:tabLst>
                <a:tab pos="457200" algn="l"/>
              </a:tabLst>
            </a:pPr>
            <a:r>
              <a:rPr lang="en-IN" sz="1600"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Procedure:</a:t>
            </a:r>
            <a:r>
              <a:rPr lang="en-IN" sz="1600"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a:t>
            </a:r>
          </a:p>
          <a:p>
            <a:pPr marL="742950" lvl="1" indent="-382588"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Subject the EUT to the specified voltage variation three times with 10-second intervals.</a:t>
            </a:r>
          </a:p>
          <a:p>
            <a:pPr marL="742950" lvl="1" indent="-382588" algn="just">
              <a:lnSpc>
                <a:spcPct val="107000"/>
              </a:lnSpc>
              <a:spcAft>
                <a:spcPts val="800"/>
              </a:spcAft>
              <a:buSzPts val="1000"/>
              <a:buFont typeface="Arial" pitchFamily="34" charset="0"/>
              <a:buChar char="•"/>
              <a:tabLst>
                <a:tab pos="914400" algn="l"/>
              </a:tabLst>
            </a:pPr>
            <a:r>
              <a:rPr lang="en-IN" sz="1600" kern="100" dirty="0">
                <a:solidFill>
                  <a:schemeClr val="accent2">
                    <a:lumMod val="75000"/>
                  </a:schemeClr>
                </a:solidFill>
                <a:effectLst/>
                <a:latin typeface="Georgia" panose="02040502050405020303" pitchFamily="18" charset="0"/>
                <a:ea typeface="Calibri" panose="020F0502020204030204" pitchFamily="34" charset="0"/>
                <a:cs typeface="Times New Roman" panose="02020603050405020304" pitchFamily="18" charset="0"/>
              </a:rPr>
              <a:t>Test in the most representative operating modes.</a:t>
            </a:r>
          </a:p>
        </p:txBody>
      </p:sp>
    </p:spTree>
    <p:extLst>
      <p:ext uri="{BB962C8B-B14F-4D97-AF65-F5344CB8AC3E}">
        <p14:creationId xmlns:p14="http://schemas.microsoft.com/office/powerpoint/2010/main" val="510861294"/>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88</a:t>
            </a:fld>
            <a:endParaRPr/>
          </a:p>
        </p:txBody>
      </p:sp>
      <p:pic>
        <p:nvPicPr>
          <p:cNvPr id="6" name="Picture 5">
            <a:extLst>
              <a:ext uri="{FF2B5EF4-FFF2-40B4-BE49-F238E27FC236}">
                <a16:creationId xmlns:a16="http://schemas.microsoft.com/office/drawing/2014/main" id="{9281484F-8B14-8431-868A-2ED8F7CFA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62" y="261615"/>
            <a:ext cx="8602275" cy="4049128"/>
          </a:xfrm>
          <a:prstGeom prst="rect">
            <a:avLst/>
          </a:prstGeom>
        </p:spPr>
      </p:pic>
      <p:sp>
        <p:nvSpPr>
          <p:cNvPr id="7" name="TextBox 6">
            <a:extLst>
              <a:ext uri="{FF2B5EF4-FFF2-40B4-BE49-F238E27FC236}">
                <a16:creationId xmlns:a16="http://schemas.microsoft.com/office/drawing/2014/main" id="{F987AD5A-1067-4CE7-0F90-EBCCD8185734}"/>
              </a:ext>
            </a:extLst>
          </p:cNvPr>
          <p:cNvSpPr txBox="1"/>
          <p:nvPr/>
        </p:nvSpPr>
        <p:spPr>
          <a:xfrm>
            <a:off x="695739" y="4472609"/>
            <a:ext cx="769951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2">
                    <a:lumMod val="75000"/>
                  </a:schemeClr>
                </a:solidFill>
                <a:effectLst/>
                <a:uFillTx/>
                <a:latin typeface="Georgia" pitchFamily="18" charset="0"/>
                <a:sym typeface="Arial"/>
              </a:rPr>
              <a:t>Fig: Schematic Of Test Instrumentation For Voltage Dips, Short Interruptions And Voltage Variations Using Variable Transformer And Switches</a:t>
            </a:r>
            <a:endParaRPr kumimoji="0" lang="en-IN" sz="1400" b="1" i="0" u="none" strike="noStrike" cap="none" spc="0" normalizeH="0" baseline="0" dirty="0">
              <a:ln>
                <a:noFill/>
              </a:ln>
              <a:solidFill>
                <a:schemeClr val="accent2">
                  <a:lumMod val="75000"/>
                </a:schemeClr>
              </a:solidFill>
              <a:effectLst/>
              <a:uFillTx/>
              <a:latin typeface="Georgia" pitchFamily="18" charset="0"/>
              <a:sym typeface="Arial"/>
            </a:endParaRPr>
          </a:p>
        </p:txBody>
      </p:sp>
    </p:spTree>
    <p:extLst>
      <p:ext uri="{BB962C8B-B14F-4D97-AF65-F5344CB8AC3E}">
        <p14:creationId xmlns:p14="http://schemas.microsoft.com/office/powerpoint/2010/main" val="1191503282"/>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89</a:t>
            </a:fld>
            <a:endParaRPr/>
          </a:p>
        </p:txBody>
      </p:sp>
      <p:sp>
        <p:nvSpPr>
          <p:cNvPr id="7" name="TextBox 6">
            <a:extLst>
              <a:ext uri="{FF2B5EF4-FFF2-40B4-BE49-F238E27FC236}">
                <a16:creationId xmlns:a16="http://schemas.microsoft.com/office/drawing/2014/main" id="{F987AD5A-1067-4CE7-0F90-EBCCD8185734}"/>
              </a:ext>
            </a:extLst>
          </p:cNvPr>
          <p:cNvSpPr txBox="1"/>
          <p:nvPr/>
        </p:nvSpPr>
        <p:spPr>
          <a:xfrm>
            <a:off x="695739" y="4472609"/>
            <a:ext cx="769951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2">
                    <a:lumMod val="75000"/>
                  </a:schemeClr>
                </a:solidFill>
                <a:effectLst/>
                <a:uFillTx/>
                <a:latin typeface="Georgia" pitchFamily="18" charset="0"/>
                <a:sym typeface="Arial"/>
              </a:rPr>
              <a:t>Fig: Schematic Of Test Instrumentation For Voltage Dips, Short Interruptions And Voltage Variations Using A Power Amplifier</a:t>
            </a:r>
            <a:endParaRPr kumimoji="0" lang="en-IN" sz="1400" b="1" i="0" u="none" strike="noStrike" cap="none" spc="0" normalizeH="0" baseline="0" dirty="0">
              <a:ln>
                <a:noFill/>
              </a:ln>
              <a:solidFill>
                <a:schemeClr val="accent2">
                  <a:lumMod val="75000"/>
                </a:schemeClr>
              </a:solidFill>
              <a:effectLst/>
              <a:uFillTx/>
              <a:latin typeface="Georgia" pitchFamily="18" charset="0"/>
              <a:sym typeface="Arial"/>
            </a:endParaRPr>
          </a:p>
        </p:txBody>
      </p:sp>
      <p:pic>
        <p:nvPicPr>
          <p:cNvPr id="8" name="Picture 7">
            <a:extLst>
              <a:ext uri="{FF2B5EF4-FFF2-40B4-BE49-F238E27FC236}">
                <a16:creationId xmlns:a16="http://schemas.microsoft.com/office/drawing/2014/main" id="{4D7E64A4-8984-72F5-90ED-BF7581C2D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15" y="223510"/>
            <a:ext cx="8564170" cy="4099528"/>
          </a:xfrm>
          <a:prstGeom prst="rect">
            <a:avLst/>
          </a:prstGeom>
        </p:spPr>
      </p:pic>
    </p:spTree>
    <p:extLst>
      <p:ext uri="{BB962C8B-B14F-4D97-AF65-F5344CB8AC3E}">
        <p14:creationId xmlns:p14="http://schemas.microsoft.com/office/powerpoint/2010/main" val="38119904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1"/>
            <a:ext cx="9144000" cy="773550"/>
          </a:xfrm>
          <a:prstGeom prst="rect">
            <a:avLst/>
          </a:prstGeom>
        </p:spPr>
        <p:txBody>
          <a:bodyPr>
            <a:normAutofit/>
          </a:bodyPr>
          <a:lstStyle>
            <a:lvl1pPr algn="ctr">
              <a:defRPr b="1">
                <a:latin typeface="Georgia"/>
                <a:ea typeface="Georgia"/>
                <a:cs typeface="Georgia"/>
                <a:sym typeface="Georgia"/>
              </a:defRPr>
            </a:lvl1pPr>
          </a:lstStyle>
          <a:p>
            <a:r>
              <a:rPr lang="en-US" dirty="0"/>
              <a:t>STANDARDS ON EMI/EMC </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a:p>
        </p:txBody>
      </p:sp>
      <p:sp>
        <p:nvSpPr>
          <p:cNvPr id="4" name="TextBox 3">
            <a:extLst>
              <a:ext uri="{FF2B5EF4-FFF2-40B4-BE49-F238E27FC236}">
                <a16:creationId xmlns:a16="http://schemas.microsoft.com/office/drawing/2014/main" id="{7C0D52B6-2D3E-09BE-AC16-F32173A1E8A6}"/>
              </a:ext>
            </a:extLst>
          </p:cNvPr>
          <p:cNvSpPr txBox="1"/>
          <p:nvPr/>
        </p:nvSpPr>
        <p:spPr>
          <a:xfrm>
            <a:off x="298174" y="1493993"/>
            <a:ext cx="8448261" cy="2831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buFont typeface="Wingdings" panose="05000000000000000000" pitchFamily="2" charset="2"/>
              <a:buChar char="ü"/>
            </a:pPr>
            <a:r>
              <a:rPr lang="en-US" sz="1600" b="1" i="0" dirty="0">
                <a:solidFill>
                  <a:schemeClr val="accent2">
                    <a:lumMod val="75000"/>
                  </a:schemeClr>
                </a:solidFill>
                <a:effectLst/>
                <a:latin typeface="Georgia" panose="02040502050405020303" pitchFamily="18" charset="0"/>
              </a:rPr>
              <a:t>EMC Product Family Standards:</a:t>
            </a:r>
            <a:r>
              <a:rPr lang="en-US" sz="1600" b="0" i="0" dirty="0">
                <a:solidFill>
                  <a:schemeClr val="accent2">
                    <a:lumMod val="75000"/>
                  </a:schemeClr>
                </a:solidFill>
                <a:effectLst/>
                <a:latin typeface="Georgia" panose="02040502050405020303" pitchFamily="18" charset="0"/>
              </a:rPr>
              <a:t> These standards apply to groups of products that share common characteristics, are used in the same environment, and have related fields of application. They detail the emission limits and minimum immunity test levels. For a particular product, the product family standard refers to the relevant basic EMC publications. Examples of product family standards include: </a:t>
            </a:r>
          </a:p>
          <a:p>
            <a:pPr algn="just"/>
            <a:endParaRPr lang="en-US" sz="1600" b="0" i="0" dirty="0">
              <a:solidFill>
                <a:schemeClr val="accent2">
                  <a:lumMod val="75000"/>
                </a:schemeClr>
              </a:solidFill>
              <a:effectLst/>
              <a:latin typeface="Georgia" panose="02040502050405020303" pitchFamily="18" charset="0"/>
            </a:endParaRPr>
          </a:p>
          <a:p>
            <a:pPr marL="536575" indent="-179388" algn="l">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CISPR 32 (emission-related) - Applies to Information Technology Equipment (ITE) </a:t>
            </a:r>
          </a:p>
          <a:p>
            <a:pPr marL="536575" indent="-179388" algn="l">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CISPR 14-2 (immunity-related) - Applies to household appliances, electric tools and similar apparatus  </a:t>
            </a:r>
          </a:p>
          <a:p>
            <a:pPr marL="536575" indent="-179388" algn="l">
              <a:buFont typeface="Arial" panose="020B0604020202020204" pitchFamily="34" charset="0"/>
              <a:buChar char="•"/>
            </a:pPr>
            <a:r>
              <a:rPr lang="en-US" sz="1600" b="0" i="0" dirty="0">
                <a:solidFill>
                  <a:schemeClr val="accent2">
                    <a:lumMod val="75000"/>
                  </a:schemeClr>
                </a:solidFill>
                <a:effectLst/>
                <a:latin typeface="Georgia" panose="02040502050405020303" pitchFamily="18" charset="0"/>
              </a:rPr>
              <a:t>IEC 61547 (Immunity related) - Applies to lightning equipment</a:t>
            </a:r>
          </a:p>
          <a:p>
            <a:pPr algn="just"/>
            <a:endParaRPr lang="en-US" sz="1800" b="0" i="0" u="none" strike="noStrike" baseline="0" dirty="0">
              <a:solidFill>
                <a:schemeClr val="accent2">
                  <a:lumMod val="75000"/>
                </a:schemeClr>
              </a:solidFill>
              <a:latin typeface="Georgia" panose="02040502050405020303" pitchFamily="18" charset="0"/>
            </a:endParaRPr>
          </a:p>
        </p:txBody>
      </p:sp>
    </p:spTree>
    <p:extLst>
      <p:ext uri="{BB962C8B-B14F-4D97-AF65-F5344CB8AC3E}">
        <p14:creationId xmlns:p14="http://schemas.microsoft.com/office/powerpoint/2010/main" val="1135800966"/>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90</a:t>
            </a:fld>
            <a:endParaRPr/>
          </a:p>
        </p:txBody>
      </p:sp>
      <p:pic>
        <p:nvPicPr>
          <p:cNvPr id="6" name="Picture 5">
            <a:extLst>
              <a:ext uri="{FF2B5EF4-FFF2-40B4-BE49-F238E27FC236}">
                <a16:creationId xmlns:a16="http://schemas.microsoft.com/office/drawing/2014/main" id="{31796A70-563D-A397-C97E-98586CB2D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78" y="131130"/>
            <a:ext cx="8735644" cy="3996733"/>
          </a:xfrm>
          <a:prstGeom prst="rect">
            <a:avLst/>
          </a:prstGeom>
        </p:spPr>
      </p:pic>
      <p:sp>
        <p:nvSpPr>
          <p:cNvPr id="7" name="TextBox 6">
            <a:extLst>
              <a:ext uri="{FF2B5EF4-FFF2-40B4-BE49-F238E27FC236}">
                <a16:creationId xmlns:a16="http://schemas.microsoft.com/office/drawing/2014/main" id="{99074857-90AE-4D73-9753-CA00CB5211A1}"/>
              </a:ext>
            </a:extLst>
          </p:cNvPr>
          <p:cNvSpPr txBox="1"/>
          <p:nvPr/>
        </p:nvSpPr>
        <p:spPr>
          <a:xfrm>
            <a:off x="722243" y="4273710"/>
            <a:ext cx="769951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2">
                    <a:lumMod val="75000"/>
                  </a:schemeClr>
                </a:solidFill>
                <a:effectLst/>
                <a:uFillTx/>
                <a:latin typeface="Georgia" pitchFamily="18" charset="0"/>
                <a:sym typeface="Arial"/>
              </a:rPr>
              <a:t>Fig: Schematic Of Test Instrumentation For Voltage Dips, Short Interruptions And Voltage Variations Using A Tapped Transformer And Switches</a:t>
            </a:r>
            <a:endParaRPr kumimoji="0" lang="en-IN" sz="1400" b="1" i="0" u="none" strike="noStrike" cap="none" spc="0" normalizeH="0" baseline="0" dirty="0">
              <a:ln>
                <a:noFill/>
              </a:ln>
              <a:solidFill>
                <a:schemeClr val="accent2">
                  <a:lumMod val="75000"/>
                </a:schemeClr>
              </a:solidFill>
              <a:effectLst/>
              <a:uFillTx/>
              <a:latin typeface="Georgia" pitchFamily="18" charset="0"/>
              <a:sym typeface="Arial"/>
            </a:endParaRPr>
          </a:p>
        </p:txBody>
      </p:sp>
    </p:spTree>
    <p:extLst>
      <p:ext uri="{BB962C8B-B14F-4D97-AF65-F5344CB8AC3E}">
        <p14:creationId xmlns:p14="http://schemas.microsoft.com/office/powerpoint/2010/main" val="2578740569"/>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91</a:t>
            </a:fld>
            <a:endParaRPr/>
          </a:p>
        </p:txBody>
      </p:sp>
      <p:pic>
        <p:nvPicPr>
          <p:cNvPr id="3" name="Picture 2">
            <a:extLst>
              <a:ext uri="{FF2B5EF4-FFF2-40B4-BE49-F238E27FC236}">
                <a16:creationId xmlns:a16="http://schemas.microsoft.com/office/drawing/2014/main" id="{BBB2F328-2F4F-3AA9-31AE-D5B6D6D00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46" y="513842"/>
            <a:ext cx="8172507" cy="3796901"/>
          </a:xfrm>
          <a:prstGeom prst="rect">
            <a:avLst/>
          </a:prstGeom>
        </p:spPr>
      </p:pic>
      <p:sp>
        <p:nvSpPr>
          <p:cNvPr id="7" name="TextBox 6">
            <a:extLst>
              <a:ext uri="{FF2B5EF4-FFF2-40B4-BE49-F238E27FC236}">
                <a16:creationId xmlns:a16="http://schemas.microsoft.com/office/drawing/2014/main" id="{6185ED4E-6F00-64C5-0D9B-0E8D5E66A4A3}"/>
              </a:ext>
            </a:extLst>
          </p:cNvPr>
          <p:cNvSpPr txBox="1"/>
          <p:nvPr/>
        </p:nvSpPr>
        <p:spPr>
          <a:xfrm>
            <a:off x="695739" y="4472609"/>
            <a:ext cx="769951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2">
                    <a:lumMod val="75000"/>
                  </a:schemeClr>
                </a:solidFill>
                <a:effectLst/>
                <a:uFillTx/>
                <a:latin typeface="Georgia" pitchFamily="18" charset="0"/>
                <a:sym typeface="Arial"/>
              </a:rPr>
              <a:t>Fig: Schematic Of Test Instrumentation For Three Phase For Voltage Dips, Short Interruptions And Voltage Variations Using A Power Amplifier</a:t>
            </a:r>
            <a:endParaRPr kumimoji="0" lang="en-IN" sz="1400" b="1" i="0" u="none" strike="noStrike" cap="none" spc="0" normalizeH="0" baseline="0" dirty="0">
              <a:ln>
                <a:noFill/>
              </a:ln>
              <a:solidFill>
                <a:schemeClr val="accent2">
                  <a:lumMod val="75000"/>
                </a:schemeClr>
              </a:solidFill>
              <a:effectLst/>
              <a:uFillTx/>
              <a:latin typeface="Georgia" pitchFamily="18" charset="0"/>
              <a:sym typeface="Arial"/>
            </a:endParaRPr>
          </a:p>
        </p:txBody>
      </p:sp>
    </p:spTree>
    <p:extLst>
      <p:ext uri="{BB962C8B-B14F-4D97-AF65-F5344CB8AC3E}">
        <p14:creationId xmlns:p14="http://schemas.microsoft.com/office/powerpoint/2010/main" val="3733375802"/>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49"/>
            <a:ext cx="9144000" cy="1010739"/>
          </a:xfrm>
          <a:prstGeom prst="rect">
            <a:avLst/>
          </a:prstGeom>
        </p:spPr>
        <p:txBody>
          <a:bodyPr>
            <a:normAutofit fontScale="90000"/>
          </a:bodyPr>
          <a:lstStyle>
            <a:lvl1pPr algn="ctr">
              <a:defRPr b="1">
                <a:latin typeface="Georgia"/>
                <a:ea typeface="Georgia"/>
                <a:cs typeface="Georgia"/>
                <a:sym typeface="Georgia"/>
              </a:defRPr>
            </a:lvl1pPr>
          </a:lstStyle>
          <a:p>
            <a:r>
              <a:rPr lang="en-IN" b="1" i="0" dirty="0">
                <a:solidFill>
                  <a:schemeClr val="bg1"/>
                </a:solidFill>
                <a:effectLst/>
                <a:latin typeface="Georgia" panose="02040502050405020303" pitchFamily="18" charset="0"/>
              </a:rPr>
              <a:t>IMMUNITY TO DISRUPTIONS (CONTD..)</a:t>
            </a:r>
            <a:endParaRPr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92</a:t>
            </a:fld>
            <a:endParaRPr/>
          </a:p>
        </p:txBody>
      </p:sp>
      <p:sp>
        <p:nvSpPr>
          <p:cNvPr id="5" name="TextBox 4"/>
          <p:cNvSpPr txBox="1"/>
          <p:nvPr/>
        </p:nvSpPr>
        <p:spPr>
          <a:xfrm>
            <a:off x="93860" y="1410788"/>
            <a:ext cx="8956280" cy="34740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lnSpc>
                <a:spcPct val="107000"/>
              </a:lnSpc>
              <a:spcAft>
                <a:spcPts val="800"/>
              </a:spcAft>
              <a:buFont typeface="Arial" pitchFamily="34" charset="0"/>
              <a:buChar char="•"/>
            </a:pPr>
            <a:r>
              <a:rPr lang="en-IN" b="1"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Additional Points:</a:t>
            </a:r>
            <a:endPar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endParaRPr>
          </a:p>
          <a:p>
            <a:pPr marL="720725" lvl="0" indent="-360363" algn="just">
              <a:lnSpc>
                <a:spcPct val="107000"/>
              </a:lnSpc>
              <a:spcAft>
                <a:spcPts val="800"/>
              </a:spcAft>
              <a:buSzPts val="1000"/>
              <a:buFont typeface="Symbol" panose="05050102010706020507" pitchFamily="18" charset="2"/>
              <a:buChar char=""/>
              <a:tabLst>
                <a:tab pos="4572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standard suggests shorter durations (particularly the half-cycle) should be tested to ensure the EUT operates within its performance limits.</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voltage change in dips and short interruptions should be abrupt. The voltage change can begin at any point (phase angle) in the mains voltage cycle..</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rise and fall times of the voltage change are defined for the test generator, not the EUT, and should be between 1 µs and 5 µs when tested with a 100 Ω resistive load.</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selection of specific test levels and durations for a particular device depends on factors such as the intended electromagnetic environment, the criticality of the equipment's function, and relevant product standards..</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kern="1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While the standard provides guidance, passing these tests does not guarantee immunity to all possible real-world voltage disturbances.</a:t>
            </a:r>
          </a:p>
        </p:txBody>
      </p:sp>
    </p:spTree>
    <p:extLst>
      <p:ext uri="{BB962C8B-B14F-4D97-AF65-F5344CB8AC3E}">
        <p14:creationId xmlns:p14="http://schemas.microsoft.com/office/powerpoint/2010/main" val="2331821385"/>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1036864"/>
          </a:xfrm>
          <a:prstGeom prst="rect">
            <a:avLst/>
          </a:prstGeom>
        </p:spPr>
        <p:txBody>
          <a:bodyPr>
            <a:normAutofit fontScale="90000"/>
          </a:bodyPr>
          <a:lstStyle>
            <a:lvl1pPr algn="ctr">
              <a:defRPr b="1">
                <a:latin typeface="Georgia"/>
                <a:ea typeface="Georgia"/>
                <a:cs typeface="Georgia"/>
                <a:sym typeface="Georgia"/>
              </a:defRPr>
            </a:lvl1pPr>
          </a:lstStyle>
          <a:p>
            <a:r>
              <a:rPr lang="en-US" sz="3200" dirty="0"/>
              <a:t>MEASUREMENT METHODS FOR HIGH POWER TRANSIENT PARAMETERS</a:t>
            </a:r>
            <a:endParaRPr sz="32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93</a:t>
            </a:fld>
            <a:endParaRPr/>
          </a:p>
        </p:txBody>
      </p:sp>
      <p:sp>
        <p:nvSpPr>
          <p:cNvPr id="3" name="TextBox 2">
            <a:extLst>
              <a:ext uri="{FF2B5EF4-FFF2-40B4-BE49-F238E27FC236}">
                <a16:creationId xmlns:a16="http://schemas.microsoft.com/office/drawing/2014/main" id="{F3625281-96CE-B88F-09ED-CC672253FD62}"/>
              </a:ext>
            </a:extLst>
          </p:cNvPr>
          <p:cNvSpPr txBox="1"/>
          <p:nvPr/>
        </p:nvSpPr>
        <p:spPr>
          <a:xfrm>
            <a:off x="306977" y="1573018"/>
            <a:ext cx="8530045"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buFont typeface="Wingdings" panose="05000000000000000000" pitchFamily="2" charset="2"/>
              <a:buChar char="ü"/>
            </a:pP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IS 14700 (Part 4/Sec 33) : 2018</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is the Indian adoption of the international standard </a:t>
            </a:r>
            <a:r>
              <a:rPr lang="en-IN" sz="1600" b="1"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IEC 61000-4-33 : 2005</a:t>
            </a: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 which defines measurement methods for high-power transient parameters related to electromagnetic compatibility (EMC). </a:t>
            </a:r>
          </a:p>
          <a:p>
            <a:pPr marL="285750" indent="-285750" algn="just">
              <a:buFont typeface="Wingdings" panose="05000000000000000000" pitchFamily="2" charset="2"/>
              <a:buChar char="ü"/>
            </a:pPr>
            <a:endParaRPr lang="en-IN" sz="16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endParaRPr>
          </a:p>
          <a:p>
            <a:pPr marL="285750" indent="-285750" algn="jus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The document provides an overview of measurement techniques, equipment, and data analysis for characterizing transient responses, with a particular focus on high-power electromagnetic (HPEM) events. It outlines the use of sensors, baluns, attenuators, integrators, and recording devices in a measurement chain, emphasizing the importance of calibration, noise reduction and minimizing signal perturbation. </a:t>
            </a:r>
          </a:p>
          <a:p>
            <a:pPr marL="285750" indent="-285750" algn="just">
              <a:buFont typeface="Wingdings" panose="05000000000000000000" pitchFamily="2" charset="2"/>
              <a:buChar char="ü"/>
            </a:pPr>
            <a:endParaRPr lang="en-IN" sz="1600" dirty="0">
              <a:solidFill>
                <a:schemeClr val="accent2">
                  <a:lumMod val="75000"/>
                </a:schemeClr>
              </a:solidFill>
              <a:latin typeface="Georgia" panose="02040502050405020303" pitchFamily="18" charset="0"/>
              <a:ea typeface="Calibri" panose="020F0502020204030204" pitchFamily="34" charset="0"/>
              <a:cs typeface="Mangal" panose="02040503050203030202" pitchFamily="18" charset="0"/>
            </a:endParaRPr>
          </a:p>
          <a:p>
            <a:pPr marL="285750" indent="-285750" algn="just">
              <a:buFont typeface="Wingdings" panose="05000000000000000000" pitchFamily="2" charset="2"/>
              <a:buChar char="ü"/>
            </a:pPr>
            <a:r>
              <a:rPr lang="en-IN" sz="1600" dirty="0">
                <a:solidFill>
                  <a:schemeClr val="accent2">
                    <a:lumMod val="75000"/>
                  </a:schemeClr>
                </a:solidFill>
                <a:effectLst/>
                <a:latin typeface="Georgia" panose="02040502050405020303" pitchFamily="18" charset="0"/>
                <a:ea typeface="Calibri" panose="020F0502020204030204" pitchFamily="34" charset="0"/>
                <a:cs typeface="Mangal" panose="02040503050203030202" pitchFamily="18" charset="0"/>
              </a:rPr>
              <a:t>It discusses the use of waveform parameters and norms to interpret transient responses, highlighting their significance in assessing potential impacts on electrical systems.</a:t>
            </a:r>
            <a:endParaRPr lang="en-IN" sz="1600" dirty="0">
              <a:solidFill>
                <a:schemeClr val="accent2">
                  <a:lumMod val="75000"/>
                </a:schemeClr>
              </a:solidFill>
              <a:latin typeface="Georgia" panose="02040502050405020303" pitchFamily="18" charset="0"/>
            </a:endParaRPr>
          </a:p>
        </p:txBody>
      </p:sp>
    </p:spTree>
    <p:extLst>
      <p:ext uri="{BB962C8B-B14F-4D97-AF65-F5344CB8AC3E}">
        <p14:creationId xmlns:p14="http://schemas.microsoft.com/office/powerpoint/2010/main" val="424961525"/>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335250"/>
            <a:ext cx="9144000" cy="997676"/>
          </a:xfrm>
          <a:prstGeom prst="rect">
            <a:avLst/>
          </a:prstGeom>
        </p:spPr>
        <p:txBody>
          <a:bodyPr>
            <a:normAutofit/>
          </a:bodyPr>
          <a:lstStyle>
            <a:lvl1pPr algn="ctr">
              <a:defRPr b="1">
                <a:latin typeface="Georgia"/>
                <a:ea typeface="Georgia"/>
                <a:cs typeface="Georgia"/>
                <a:sym typeface="Georgia"/>
              </a:defRPr>
            </a:lvl1pPr>
          </a:lstStyle>
          <a:p>
            <a:r>
              <a:rPr lang="en-US" sz="2800" dirty="0"/>
              <a:t>MEASUREMENT METHODS FOR HIGH POWER TRANSIENT PARAMETERS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94</a:t>
            </a:fld>
            <a:endParaRPr/>
          </a:p>
        </p:txBody>
      </p:sp>
      <p:sp>
        <p:nvSpPr>
          <p:cNvPr id="3" name="TextBox 2">
            <a:extLst>
              <a:ext uri="{FF2B5EF4-FFF2-40B4-BE49-F238E27FC236}">
                <a16:creationId xmlns:a16="http://schemas.microsoft.com/office/drawing/2014/main" id="{5F3144C1-5B78-A682-81AB-D4E9AE9435C3}"/>
              </a:ext>
            </a:extLst>
          </p:cNvPr>
          <p:cNvSpPr txBox="1"/>
          <p:nvPr/>
        </p:nvSpPr>
        <p:spPr>
          <a:xfrm>
            <a:off x="320710" y="1329830"/>
            <a:ext cx="8530044" cy="312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9388" indent="-179388" algn="just">
              <a:lnSpc>
                <a:spcPct val="107000"/>
              </a:lnSpc>
              <a:spcAft>
                <a:spcPts val="800"/>
              </a:spcAft>
              <a:buFont typeface="Wingdings" panose="05000000000000000000" pitchFamily="2" charset="2"/>
              <a:buChar char="ü"/>
            </a:pPr>
            <a:r>
              <a:rPr lang="en-IN" sz="14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Key Components and Principles of High-Power Transient Parameter Measurement :</a:t>
            </a:r>
            <a:endParaRPr lang="en-IN" sz="14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id="{81056469-E6D1-29CC-2256-91667209A575}"/>
              </a:ext>
            </a:extLst>
          </p:cNvPr>
          <p:cNvSpPr txBox="1"/>
          <p:nvPr/>
        </p:nvSpPr>
        <p:spPr>
          <a:xfrm>
            <a:off x="319374" y="1557582"/>
            <a:ext cx="8516980" cy="3585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9388" indent="-179388" algn="just">
              <a:lnSpc>
                <a:spcPct val="107000"/>
              </a:lnSpc>
              <a:spcAft>
                <a:spcPts val="800"/>
              </a:spcAft>
              <a:buFont typeface="Wingdings" pitchFamily="2" charset="2"/>
              <a:buChar char="ü"/>
            </a:pPr>
            <a:r>
              <a:rPr lang="en-IN" sz="14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Measurement Chain</a:t>
            </a:r>
            <a:endParaRPr lang="en-IN" sz="14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360363" indent="-180975" algn="just">
              <a:lnSpc>
                <a:spcPct val="107000"/>
              </a:lnSpc>
              <a:spcAft>
                <a:spcPts val="800"/>
              </a:spcAft>
              <a:buFont typeface="Arial" pitchFamily="34" charset="0"/>
              <a:buChar char="•"/>
            </a:pPr>
            <a:r>
              <a:rPr lang="en-IN" sz="14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High-power transient parameter measurement relies on a carefully constructed measurement chain that detects, processes, transmits and records transient responses. The major elements of this chain include:</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sz="14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Sensor:</a:t>
            </a:r>
            <a:r>
              <a:rPr lang="en-IN" sz="14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This device converts the measured quantity (e.g., EM field component, current, or charge) into a voltage.</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sz="14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Transmission System:</a:t>
            </a:r>
            <a:r>
              <a:rPr lang="en-IN" sz="14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This system transports the measured voltage from the sensor to the recording equipment, typically using either coaxial cables or </a:t>
            </a:r>
            <a:r>
              <a:rPr lang="en-IN" sz="1400" kern="100" dirty="0" err="1">
                <a:solidFill>
                  <a:schemeClr val="accent2">
                    <a:lumMod val="75000"/>
                  </a:schemeClr>
                </a:solidFill>
                <a:effectLst/>
                <a:latin typeface="Georgia" pitchFamily="18" charset="0"/>
                <a:ea typeface="Calibri" panose="020F0502020204030204" pitchFamily="34" charset="0"/>
                <a:cs typeface="Mangal" panose="02040503050203030202" pitchFamily="18" charset="0"/>
              </a:rPr>
              <a:t>fiber</a:t>
            </a:r>
            <a:r>
              <a:rPr lang="en-IN" sz="14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optic links.</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sz="14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Detection (Digitization) System:</a:t>
            </a:r>
            <a:r>
              <a:rPr lang="en-IN" sz="14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This system, often a digital oscilloscope or waveform digitizer, converts the received voltage response into a digital format suitable for processing and storage.</a:t>
            </a:r>
          </a:p>
          <a:p>
            <a:pPr marL="720725" lvl="0" indent="-360363" algn="just">
              <a:lnSpc>
                <a:spcPct val="107000"/>
              </a:lnSpc>
              <a:spcAft>
                <a:spcPts val="800"/>
              </a:spcAft>
              <a:buSzPts val="1000"/>
              <a:buFont typeface="Symbol" panose="05050102010706020507" pitchFamily="18" charset="2"/>
              <a:buChar char=""/>
              <a:tabLst>
                <a:tab pos="457200" algn="l"/>
              </a:tabLst>
            </a:pPr>
            <a:r>
              <a:rPr lang="en-IN" sz="14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Computer:</a:t>
            </a:r>
            <a:r>
              <a:rPr lang="en-IN" sz="14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This element controls the measurement process, performing data processing, storage, and analysis.</a:t>
            </a:r>
          </a:p>
        </p:txBody>
      </p:sp>
    </p:spTree>
    <p:extLst>
      <p:ext uri="{BB962C8B-B14F-4D97-AF65-F5344CB8AC3E}">
        <p14:creationId xmlns:p14="http://schemas.microsoft.com/office/powerpoint/2010/main" val="2981517711"/>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997676"/>
          </a:xfrm>
          <a:prstGeom prst="rect">
            <a:avLst/>
          </a:prstGeom>
        </p:spPr>
        <p:txBody>
          <a:bodyPr>
            <a:normAutofit/>
          </a:bodyPr>
          <a:lstStyle>
            <a:lvl1pPr algn="ctr">
              <a:defRPr b="1">
                <a:latin typeface="Georgia"/>
                <a:ea typeface="Georgia"/>
                <a:cs typeface="Georgia"/>
                <a:sym typeface="Georgia"/>
              </a:defRPr>
            </a:lvl1pPr>
          </a:lstStyle>
          <a:p>
            <a:r>
              <a:rPr lang="en-US" sz="2800" dirty="0"/>
              <a:t>MEASUREMENT METHODS FOR HIGH POWER TRANSIENT PARAMETERS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95</a:t>
            </a:fld>
            <a:endParaRPr/>
          </a:p>
        </p:txBody>
      </p:sp>
      <p:sp>
        <p:nvSpPr>
          <p:cNvPr id="3" name="TextBox 2">
            <a:extLst>
              <a:ext uri="{FF2B5EF4-FFF2-40B4-BE49-F238E27FC236}">
                <a16:creationId xmlns:a16="http://schemas.microsoft.com/office/drawing/2014/main" id="{5F3144C1-5B78-A682-81AB-D4E9AE9435C3}"/>
              </a:ext>
            </a:extLst>
          </p:cNvPr>
          <p:cNvSpPr txBox="1"/>
          <p:nvPr/>
        </p:nvSpPr>
        <p:spPr>
          <a:xfrm>
            <a:off x="313510" y="1632230"/>
            <a:ext cx="8530044" cy="312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lnSpc>
                <a:spcPct val="107000"/>
              </a:lnSpc>
              <a:spcAft>
                <a:spcPts val="800"/>
              </a:spcAft>
              <a:buFont typeface="Wingdings" panose="05000000000000000000" pitchFamily="2" charset="2"/>
              <a:buChar char="ü"/>
            </a:pPr>
            <a:r>
              <a:rPr lang="en-IN" sz="1400" b="1" kern="100" dirty="0">
                <a:effectLst/>
                <a:latin typeface="Calibri" panose="020F0502020204030204" pitchFamily="34" charset="0"/>
                <a:ea typeface="Calibri" panose="020F0502020204030204" pitchFamily="34" charset="0"/>
                <a:cs typeface="Mangal" panose="02040503050203030202" pitchFamily="18" charset="0"/>
              </a:rPr>
              <a:t>Key Components and Principles of High-Power Transient Parameter Measurement</a:t>
            </a:r>
            <a:endParaRPr lang="en-IN" sz="1400" kern="1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4" name="Picture 3">
            <a:extLst>
              <a:ext uri="{FF2B5EF4-FFF2-40B4-BE49-F238E27FC236}">
                <a16:creationId xmlns:a16="http://schemas.microsoft.com/office/drawing/2014/main" id="{29E9FE7E-6E2F-5188-8A8A-383C31D9C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62" y="1632230"/>
            <a:ext cx="8421275" cy="3048425"/>
          </a:xfrm>
          <a:prstGeom prst="rect">
            <a:avLst/>
          </a:prstGeom>
        </p:spPr>
      </p:pic>
      <p:sp>
        <p:nvSpPr>
          <p:cNvPr id="6" name="TextBox 5">
            <a:extLst>
              <a:ext uri="{FF2B5EF4-FFF2-40B4-BE49-F238E27FC236}">
                <a16:creationId xmlns:a16="http://schemas.microsoft.com/office/drawing/2014/main" id="{7A4DE52E-0877-E5A4-4984-EFA04894F55A}"/>
              </a:ext>
            </a:extLst>
          </p:cNvPr>
          <p:cNvSpPr txBox="1"/>
          <p:nvPr/>
        </p:nvSpPr>
        <p:spPr>
          <a:xfrm>
            <a:off x="483704" y="4743450"/>
            <a:ext cx="8222974"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2">
                    <a:lumMod val="75000"/>
                  </a:schemeClr>
                </a:solidFill>
                <a:effectLst/>
                <a:uFillTx/>
                <a:latin typeface="Georgia" panose="02040502050405020303" pitchFamily="18" charset="0"/>
                <a:sym typeface="Arial"/>
              </a:rPr>
              <a:t>Fig: Instrumentation Chain Using A Coaxial Cable And </a:t>
            </a:r>
            <a:r>
              <a:rPr kumimoji="0" lang="en-US" sz="1400" b="1" i="0" u="none" strike="noStrike" cap="none" spc="0" normalizeH="0" baseline="0" dirty="0" err="1">
                <a:ln>
                  <a:noFill/>
                </a:ln>
                <a:solidFill>
                  <a:schemeClr val="accent2">
                    <a:lumMod val="75000"/>
                  </a:schemeClr>
                </a:solidFill>
                <a:effectLst/>
                <a:uFillTx/>
                <a:latin typeface="Georgia" panose="02040502050405020303" pitchFamily="18" charset="0"/>
                <a:sym typeface="Arial"/>
              </a:rPr>
              <a:t>Fibre</a:t>
            </a:r>
            <a:r>
              <a:rPr kumimoji="0" lang="en-US" sz="1400" b="1" i="0" u="none" strike="noStrike" cap="none" spc="0" normalizeH="0" baseline="0" dirty="0">
                <a:ln>
                  <a:noFill/>
                </a:ln>
                <a:solidFill>
                  <a:schemeClr val="accent2">
                    <a:lumMod val="75000"/>
                  </a:schemeClr>
                </a:solidFill>
                <a:effectLst/>
                <a:uFillTx/>
                <a:latin typeface="Georgia" panose="02040502050405020303" pitchFamily="18" charset="0"/>
                <a:sym typeface="Arial"/>
              </a:rPr>
              <a:t> Optics</a:t>
            </a:r>
            <a:endParaRPr kumimoji="0" lang="en-IN" sz="1400" b="1" i="0" u="none" strike="noStrike" cap="none" spc="0" normalizeH="0" baseline="0" dirty="0">
              <a:ln>
                <a:noFill/>
              </a:ln>
              <a:solidFill>
                <a:schemeClr val="accent2">
                  <a:lumMod val="75000"/>
                </a:schemeClr>
              </a:solidFill>
              <a:effectLst/>
              <a:uFillTx/>
              <a:latin typeface="Georgia" panose="02040502050405020303" pitchFamily="18" charset="0"/>
              <a:sym typeface="Arial"/>
            </a:endParaRPr>
          </a:p>
        </p:txBody>
      </p:sp>
    </p:spTree>
    <p:extLst>
      <p:ext uri="{BB962C8B-B14F-4D97-AF65-F5344CB8AC3E}">
        <p14:creationId xmlns:p14="http://schemas.microsoft.com/office/powerpoint/2010/main" val="1548147016"/>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997676"/>
          </a:xfrm>
          <a:prstGeom prst="rect">
            <a:avLst/>
          </a:prstGeom>
        </p:spPr>
        <p:txBody>
          <a:bodyPr>
            <a:normAutofit/>
          </a:bodyPr>
          <a:lstStyle>
            <a:lvl1pPr algn="ctr">
              <a:defRPr b="1">
                <a:latin typeface="Georgia"/>
                <a:ea typeface="Georgia"/>
                <a:cs typeface="Georgia"/>
                <a:sym typeface="Georgia"/>
              </a:defRPr>
            </a:lvl1pPr>
          </a:lstStyle>
          <a:p>
            <a:r>
              <a:rPr lang="en-US" sz="2800" dirty="0"/>
              <a:t>MEASUREMENT METHODS FOR HIGH POWER TRANSIENT PARAMETERS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96</a:t>
            </a:fld>
            <a:endParaRPr/>
          </a:p>
        </p:txBody>
      </p:sp>
      <p:sp>
        <p:nvSpPr>
          <p:cNvPr id="6" name="TextBox 5">
            <a:extLst>
              <a:ext uri="{FF2B5EF4-FFF2-40B4-BE49-F238E27FC236}">
                <a16:creationId xmlns:a16="http://schemas.microsoft.com/office/drawing/2014/main" id="{7A4DE52E-0877-E5A4-4984-EFA04894F55A}"/>
              </a:ext>
            </a:extLst>
          </p:cNvPr>
          <p:cNvSpPr txBox="1"/>
          <p:nvPr/>
        </p:nvSpPr>
        <p:spPr>
          <a:xfrm>
            <a:off x="483704" y="4743450"/>
            <a:ext cx="8222974"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2">
                    <a:lumMod val="75000"/>
                  </a:schemeClr>
                </a:solidFill>
                <a:effectLst/>
                <a:uFillTx/>
                <a:latin typeface="Georgia" panose="02040502050405020303" pitchFamily="18" charset="0"/>
                <a:sym typeface="Arial"/>
              </a:rPr>
              <a:t>Fig: Instrumentation Chain With Only Coaxial Signal Lines</a:t>
            </a:r>
            <a:endParaRPr kumimoji="0" lang="en-IN" sz="1400" b="1" i="0" u="none" strike="noStrike" cap="none" spc="0" normalizeH="0" baseline="0" dirty="0">
              <a:ln>
                <a:noFill/>
              </a:ln>
              <a:solidFill>
                <a:schemeClr val="accent2">
                  <a:lumMod val="75000"/>
                </a:schemeClr>
              </a:solidFill>
              <a:effectLst/>
              <a:uFillTx/>
              <a:latin typeface="Georgia" panose="02040502050405020303" pitchFamily="18" charset="0"/>
              <a:sym typeface="Arial"/>
            </a:endParaRPr>
          </a:p>
        </p:txBody>
      </p:sp>
      <p:pic>
        <p:nvPicPr>
          <p:cNvPr id="5" name="Picture 4">
            <a:extLst>
              <a:ext uri="{FF2B5EF4-FFF2-40B4-BE49-F238E27FC236}">
                <a16:creationId xmlns:a16="http://schemas.microsoft.com/office/drawing/2014/main" id="{BD072E62-8F61-A748-21C5-DF788ED29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510889"/>
            <a:ext cx="8501270" cy="3172268"/>
          </a:xfrm>
          <a:prstGeom prst="rect">
            <a:avLst/>
          </a:prstGeom>
        </p:spPr>
      </p:pic>
    </p:spTree>
    <p:extLst>
      <p:ext uri="{BB962C8B-B14F-4D97-AF65-F5344CB8AC3E}">
        <p14:creationId xmlns:p14="http://schemas.microsoft.com/office/powerpoint/2010/main" val="1905469078"/>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927084"/>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MEASUREMENT METHODS FOR HIGH POWER TRANSIENT PARAMETERS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97</a:t>
            </a:fld>
            <a:endParaRPr/>
          </a:p>
        </p:txBody>
      </p:sp>
      <p:sp>
        <p:nvSpPr>
          <p:cNvPr id="5" name="TextBox 4"/>
          <p:cNvSpPr txBox="1"/>
          <p:nvPr/>
        </p:nvSpPr>
        <p:spPr>
          <a:xfrm>
            <a:off x="93860" y="1514334"/>
            <a:ext cx="8956280" cy="26104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60363" indent="-360363" algn="just">
              <a:lnSpc>
                <a:spcPct val="107000"/>
              </a:lnSpc>
              <a:spcAft>
                <a:spcPts val="800"/>
              </a:spcAft>
              <a:buFont typeface="Wingdings" pitchFamily="2" charset="2"/>
              <a:buChar char="ü"/>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Sensor Types:</a:t>
            </a:r>
            <a:endPar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720725" indent="-360363" algn="just">
              <a:lnSpc>
                <a:spcPct val="107000"/>
              </a:lnSpc>
              <a:spcAft>
                <a:spcPts val="800"/>
              </a:spcAft>
              <a:buFont typeface="Arial" pitchFamily="34" charset="0"/>
              <a:buChar char="•"/>
            </a:pP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Various sensors are used in high-power transient measurements, and they are broadly categorized based on their output response relative to the measured quantity: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Proportional Sensors:</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These sensors produce an output directly proportional to the excitation quantity (e.g., the electric field).</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Differentiating Sensors:</a:t>
            </a:r>
            <a:r>
              <a:rPr lang="en-IN" sz="1600"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The output of these sensors is proportional to the time rate of change (i.e., the derivative) of the measured quantity. For instance, a D-dot sensor's output is proportional to the rate of rise of the electric displacement vector (D) or the electric field (E).</a:t>
            </a:r>
          </a:p>
        </p:txBody>
      </p:sp>
    </p:spTree>
    <p:extLst>
      <p:ext uri="{BB962C8B-B14F-4D97-AF65-F5344CB8AC3E}">
        <p14:creationId xmlns:p14="http://schemas.microsoft.com/office/powerpoint/2010/main" val="2180499204"/>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0050"/>
            <a:ext cx="9144000" cy="759515"/>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MEASUREMENT METHODS FOR HIGH POWER TRANSIENT PARAMETERS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98</a:t>
            </a:fld>
            <a:endParaRPr/>
          </a:p>
        </p:txBody>
      </p:sp>
      <p:sp>
        <p:nvSpPr>
          <p:cNvPr id="5" name="TextBox 4"/>
          <p:cNvSpPr txBox="1"/>
          <p:nvPr/>
        </p:nvSpPr>
        <p:spPr>
          <a:xfrm>
            <a:off x="93860" y="1327134"/>
            <a:ext cx="8956280" cy="3898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9388" indent="-179388" algn="just">
              <a:lnSpc>
                <a:spcPct val="107000"/>
              </a:lnSpc>
              <a:spcAft>
                <a:spcPts val="800"/>
              </a:spcAft>
              <a:buFont typeface="Arial" pitchFamily="34" charset="0"/>
              <a:buChar char="•"/>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Calibration:</a:t>
            </a:r>
            <a:endPar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360363" indent="-180975" algn="just">
              <a:lnSpc>
                <a:spcPct val="107000"/>
              </a:lnSpc>
              <a:spcAft>
                <a:spcPts val="800"/>
              </a:spcAft>
              <a:buFont typeface="Arial" pitchFamily="34" charset="0"/>
              <a:buChar char="•"/>
            </a:pP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Accurate calibration of the measurement chain is crucial for reliable high-power transient parameter measurement. Calibration can be performed on the entire chain as a single unit or individually for each component.</a:t>
            </a:r>
          </a:p>
          <a:p>
            <a:pPr marL="539750" lvl="0" indent="-179388"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Direct Calibration:</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This method involves placing the sensor in a known electromagnetic field environment and recording the detector's reading. Test chambers like TEM cells are often used to create these controlled environments.</a:t>
            </a:r>
          </a:p>
          <a:p>
            <a:pPr marL="539750" lvl="0" indent="-179388"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Relative Calibration:</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Two measurement chains are used in this approach, with their sensors positioned close together to measure the same EM field environment. The ratio of their responses is then used to calibrate the chain.</a:t>
            </a:r>
          </a:p>
          <a:p>
            <a:pPr marL="539750" lvl="0" indent="-179388" algn="just">
              <a:lnSpc>
                <a:spcPct val="107000"/>
              </a:lnSpc>
              <a:spcAft>
                <a:spcPts val="800"/>
              </a:spcAft>
              <a:buSzPts val="1000"/>
              <a:buFont typeface="Symbol" panose="05050102010706020507" pitchFamily="18" charset="2"/>
              <a:buChar char=""/>
              <a:tabLst>
                <a:tab pos="457200" algn="l"/>
              </a:tabLst>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Component-Level Calibration:</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This approach involves characterizing the electrical </a:t>
            </a:r>
            <a:r>
              <a:rPr lang="en-IN" kern="100" dirty="0" err="1">
                <a:solidFill>
                  <a:schemeClr val="accent2">
                    <a:lumMod val="75000"/>
                  </a:schemeClr>
                </a:solidFill>
                <a:effectLst/>
                <a:latin typeface="Georgia" pitchFamily="18" charset="0"/>
                <a:ea typeface="Calibri" panose="020F0502020204030204" pitchFamily="34" charset="0"/>
                <a:cs typeface="Mangal" panose="02040503050203030202" pitchFamily="18" charset="0"/>
              </a:rPr>
              <a:t>behavior</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of each component in the chain. The individual calibration factors are then combined to derive the overall calibration function for the entire chain. This can be achieved using techniques like circuit </a:t>
            </a:r>
            <a:r>
              <a:rPr lang="en-IN" kern="100" dirty="0" err="1">
                <a:solidFill>
                  <a:schemeClr val="accent2">
                    <a:lumMod val="75000"/>
                  </a:schemeClr>
                </a:solidFill>
                <a:effectLst/>
                <a:latin typeface="Georgia" pitchFamily="18" charset="0"/>
                <a:ea typeface="Calibri" panose="020F0502020204030204" pitchFamily="34" charset="0"/>
                <a:cs typeface="Mangal" panose="02040503050203030202" pitchFamily="18" charset="0"/>
              </a:rPr>
              <a:t>modeling</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and S-parameter measurements.</a:t>
            </a:r>
          </a:p>
        </p:txBody>
      </p:sp>
    </p:spTree>
    <p:extLst>
      <p:ext uri="{BB962C8B-B14F-4D97-AF65-F5344CB8AC3E}">
        <p14:creationId xmlns:p14="http://schemas.microsoft.com/office/powerpoint/2010/main" val="279266553"/>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08;p16"/>
          <p:cNvSpPr txBox="1">
            <a:spLocks noGrp="1"/>
          </p:cNvSpPr>
          <p:nvPr>
            <p:ph type="title"/>
          </p:nvPr>
        </p:nvSpPr>
        <p:spPr>
          <a:xfrm>
            <a:off x="0" y="404190"/>
            <a:ext cx="9144000" cy="828261"/>
          </a:xfrm>
          <a:prstGeom prst="rect">
            <a:avLst/>
          </a:prstGeom>
        </p:spPr>
        <p:txBody>
          <a:bodyPr>
            <a:normAutofit fontScale="90000"/>
          </a:bodyPr>
          <a:lstStyle>
            <a:lvl1pPr algn="ctr">
              <a:defRPr b="1">
                <a:latin typeface="Georgia"/>
                <a:ea typeface="Georgia"/>
                <a:cs typeface="Georgia"/>
                <a:sym typeface="Georgia"/>
              </a:defRPr>
            </a:lvl1pPr>
          </a:lstStyle>
          <a:p>
            <a:r>
              <a:rPr lang="en-US" sz="2800" dirty="0"/>
              <a:t>MEASUREMENT METHODS FOR HIGH POWER TRANSIENT PARAMETERS (CONTD..)</a:t>
            </a:r>
            <a:endParaRPr sz="2800" dirty="0"/>
          </a:p>
        </p:txBody>
      </p:sp>
      <p:sp>
        <p:nvSpPr>
          <p:cNvPr id="142" name="Google Shape;110;p16"/>
          <p:cNvSpPr txBox="1">
            <a:spLocks noGrp="1"/>
          </p:cNvSpPr>
          <p:nvPr>
            <p:ph type="sldNum" sz="quarter" idx="4294967295"/>
          </p:nvPr>
        </p:nvSpPr>
        <p:spPr>
          <a:xfrm>
            <a:off x="6983644" y="4856613"/>
            <a:ext cx="222690" cy="2887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99</a:t>
            </a:fld>
            <a:endParaRPr/>
          </a:p>
        </p:txBody>
      </p:sp>
      <p:sp>
        <p:nvSpPr>
          <p:cNvPr id="5" name="TextBox 4"/>
          <p:cNvSpPr txBox="1"/>
          <p:nvPr/>
        </p:nvSpPr>
        <p:spPr>
          <a:xfrm>
            <a:off x="93860" y="1378742"/>
            <a:ext cx="8956280" cy="3576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lnSpc>
                <a:spcPct val="107000"/>
              </a:lnSpc>
              <a:spcAft>
                <a:spcPts val="800"/>
              </a:spcAft>
              <a:buSzPts val="1000"/>
              <a:buFont typeface="Arial" pitchFamily="34" charset="0"/>
              <a:buChar char="•"/>
              <a:tabLst>
                <a:tab pos="457200" algn="l"/>
              </a:tabLst>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Electromagnetic (EM) sensors</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form the foundation of HPEM measurements. These sensors act as antennas operating below their resonant frequency, converting the measured EM field component, current, or charge into a measurable voltage.</a:t>
            </a:r>
          </a:p>
          <a:p>
            <a:pPr algn="just">
              <a:lnSpc>
                <a:spcPct val="107000"/>
              </a:lnSpc>
              <a:spcAft>
                <a:spcPts val="800"/>
              </a:spcAft>
              <a:buFont typeface="Arial" pitchFamily="34" charset="0"/>
              <a:buChar char="•"/>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Data Acquisition and Processing</a:t>
            </a:r>
            <a:endPar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Arial" pitchFamily="34" charset="0"/>
              <a:buChar char="•"/>
              <a:tabLst>
                <a:tab pos="457200" algn="l"/>
              </a:tabLst>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Digital oscilloscopes or waveform digitizers</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are commonly used to capture HPEM waveforms.</a:t>
            </a:r>
          </a:p>
          <a:p>
            <a:pPr marL="342900" lvl="0" indent="-342900" algn="just">
              <a:lnSpc>
                <a:spcPct val="107000"/>
              </a:lnSpc>
              <a:spcAft>
                <a:spcPts val="800"/>
              </a:spcAft>
              <a:buSzPts val="1000"/>
              <a:buFont typeface="Arial" pitchFamily="34" charset="0"/>
              <a:buChar char="•"/>
              <a:tabLst>
                <a:tab pos="457200" algn="l"/>
              </a:tabLst>
            </a:pPr>
            <a:r>
              <a:rPr lang="en-IN" b="1"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The measured waveform, a complex function of time, is characterized using:</a:t>
            </a:r>
            <a:r>
              <a:rPr lang="en-IN" kern="100" dirty="0">
                <a:solidFill>
                  <a:schemeClr val="accent2">
                    <a:lumMod val="75000"/>
                  </a:schemeClr>
                </a:solidFill>
                <a:effectLst/>
                <a:latin typeface="Georgia" pitchFamily="18" charset="0"/>
                <a:ea typeface="Calibri" panose="020F0502020204030204" pitchFamily="34" charset="0"/>
                <a:cs typeface="Mangal" panose="02040503050203030202" pitchFamily="18" charset="0"/>
              </a:rPr>
              <a:t> </a:t>
            </a:r>
          </a:p>
          <a:p>
            <a:pPr marL="742950" lvl="1" indent="-285750" algn="just">
              <a:lnSpc>
                <a:spcPct val="107000"/>
              </a:lnSpc>
              <a:spcAft>
                <a:spcPts val="800"/>
              </a:spcAft>
              <a:buSzPts val="1000"/>
              <a:buFont typeface="Arial" pitchFamily="34" charset="0"/>
              <a:buChar char="•"/>
              <a:tabLst>
                <a:tab pos="914400" algn="l"/>
              </a:tabLst>
            </a:pPr>
            <a:r>
              <a:rPr lang="en-IN" b="1"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Waveform parameters:</a:t>
            </a:r>
            <a:r>
              <a:rPr lang="en-IN"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 Immediately evident from the response, such as peak value, rise time, pulse width, and maximum rate of rise.</a:t>
            </a:r>
          </a:p>
          <a:p>
            <a:pPr marL="742950" lvl="1" indent="-285750" algn="just">
              <a:lnSpc>
                <a:spcPct val="107000"/>
              </a:lnSpc>
              <a:spcAft>
                <a:spcPts val="800"/>
              </a:spcAft>
              <a:buSzPts val="1000"/>
              <a:buFont typeface="Arial" pitchFamily="34" charset="0"/>
              <a:buChar char="•"/>
              <a:tabLst>
                <a:tab pos="914400" algn="l"/>
              </a:tabLst>
            </a:pPr>
            <a:r>
              <a:rPr lang="en-IN" b="1"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Waveform norms:</a:t>
            </a:r>
            <a:r>
              <a:rPr lang="en-IN"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 Mathematically defined scalar parameters requiring numerical processing of the waveform, such as energy contained in the waveform.</a:t>
            </a:r>
          </a:p>
          <a:p>
            <a:pPr marL="742950" lvl="1" indent="-285750" algn="just">
              <a:lnSpc>
                <a:spcPct val="107000"/>
              </a:lnSpc>
              <a:spcAft>
                <a:spcPts val="800"/>
              </a:spcAft>
              <a:buSzPts val="1000"/>
              <a:buFont typeface="Arial" pitchFamily="34" charset="0"/>
              <a:buChar char="•"/>
              <a:tabLst>
                <a:tab pos="914400" algn="l"/>
              </a:tabLst>
            </a:pPr>
            <a:r>
              <a:rPr lang="en-IN" b="1"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Frequency spectrum:</a:t>
            </a:r>
            <a:r>
              <a:rPr lang="en-IN"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 Provides insights into the frequency content of the transient response, often </a:t>
            </a:r>
            <a:r>
              <a:rPr lang="en-IN" kern="100" dirty="0" err="1">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analyzed</a:t>
            </a:r>
            <a:r>
              <a:rPr lang="en-IN" kern="100" dirty="0">
                <a:solidFill>
                  <a:schemeClr val="accent2">
                    <a:lumMod val="75000"/>
                  </a:schemeClr>
                </a:solidFill>
                <a:effectLst/>
                <a:latin typeface="Georgia" pitchFamily="18" charset="0"/>
                <a:ea typeface="Calibri" panose="020F0502020204030204" pitchFamily="34" charset="0"/>
                <a:cs typeface="Times New Roman" panose="02020603050405020304" pitchFamily="18" charset="0"/>
              </a:rPr>
              <a:t> using Fourier transforms.</a:t>
            </a:r>
          </a:p>
        </p:txBody>
      </p:sp>
    </p:spTree>
    <p:extLst>
      <p:ext uri="{BB962C8B-B14F-4D97-AF65-F5344CB8AC3E}">
        <p14:creationId xmlns:p14="http://schemas.microsoft.com/office/powerpoint/2010/main" val="3286822269"/>
      </p:ext>
    </p:extLst>
  </p:cSld>
  <p:clrMapOvr>
    <a:masterClrMapping/>
  </p:clrMapOvr>
  <p:transition spd="med"/>
</p:sld>
</file>

<file path=ppt/theme/theme1.xml><?xml version="1.0" encoding="utf-8"?>
<a:theme xmlns:a="http://schemas.openxmlformats.org/drawingml/2006/main" name="Clarity">
  <a:themeElements>
    <a:clrScheme name="Clarity">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Clarity">
      <a:majorFont>
        <a:latin typeface="Arial"/>
        <a:ea typeface="Arial"/>
        <a:cs typeface="Arial"/>
      </a:majorFont>
      <a:minorFont>
        <a:latin typeface="Helvetica"/>
        <a:ea typeface="Helvetica"/>
        <a:cs typeface="Helvetica"/>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larity">
  <a:themeElements>
    <a:clrScheme name="Clarity">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Clarity">
      <a:majorFont>
        <a:latin typeface="Arial"/>
        <a:ea typeface="Arial"/>
        <a:cs typeface="Arial"/>
      </a:majorFont>
      <a:minorFont>
        <a:latin typeface="Helvetica"/>
        <a:ea typeface="Helvetica"/>
        <a:cs typeface="Helvetica"/>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4828</TotalTime>
  <Words>14379</Words>
  <Application>Microsoft Office PowerPoint</Application>
  <PresentationFormat>On-screen Show (16:9)</PresentationFormat>
  <Paragraphs>933</Paragraphs>
  <Slides>126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126</vt:i4>
      </vt:variant>
    </vt:vector>
  </HeadingPairs>
  <TitlesOfParts>
    <vt:vector size="132" baseType="lpstr">
      <vt:lpstr>Arial</vt:lpstr>
      <vt:lpstr>Calibri</vt:lpstr>
      <vt:lpstr>Georgia</vt:lpstr>
      <vt:lpstr>Symbol</vt:lpstr>
      <vt:lpstr>Wingdings</vt:lpstr>
      <vt:lpstr>Clarity</vt:lpstr>
      <vt:lpstr>PRESENTATION ON ELECTROMAGNETIC COMPATIBILITY (EMC) AND ELECTROMAGNETIC INTERFERENCE (EMI)</vt:lpstr>
      <vt:lpstr>GENESIS</vt:lpstr>
      <vt:lpstr>THE NEED FOR STANDARDS</vt:lpstr>
      <vt:lpstr>THE NEED FOR STANDARDS (CONTD..)</vt:lpstr>
      <vt:lpstr>THE NEED FOR STANDARDS (CONTD..)</vt:lpstr>
      <vt:lpstr>STANDARDS ON EMI/EMC </vt:lpstr>
      <vt:lpstr>STANDARDS ON EMI/EMC </vt:lpstr>
      <vt:lpstr>STANDARDS ON EMI/EMC </vt:lpstr>
      <vt:lpstr>STANDARDS ON EMI/EMC </vt:lpstr>
      <vt:lpstr>STANDARDS ON EMI/EMC </vt:lpstr>
      <vt:lpstr>STANDARDS ON EMI/EMC </vt:lpstr>
      <vt:lpstr>IEC 61000 SERIES</vt:lpstr>
      <vt:lpstr>IEC 61000 SERIES</vt:lpstr>
      <vt:lpstr>IEC 61000 SERIES (CONTD…)</vt:lpstr>
      <vt:lpstr>INDIAN STANDARDS ON EMI/EMC</vt:lpstr>
      <vt:lpstr>BASIC TERMS &amp; DEFINITIONS</vt:lpstr>
      <vt:lpstr>BASIC TERMS &amp; DEFINITIONS (CONTD..)</vt:lpstr>
      <vt:lpstr>BASIC TERMS &amp; DEFINITIONS (CONTD..)</vt:lpstr>
      <vt:lpstr>BASIC TERMS &amp; DEFINITIONS (CONTD..)</vt:lpstr>
      <vt:lpstr>BASIC TERMS &amp; DEFINITIONS (CONTD..)</vt:lpstr>
      <vt:lpstr>BASIC TERMS &amp; DEFINITIONS (CONTD..)</vt:lpstr>
      <vt:lpstr>TESTS ON EMC</vt:lpstr>
      <vt:lpstr>TESTS ON EMC (CONTD…)</vt:lpstr>
      <vt:lpstr>TESTS ON EMC (CONTD…)</vt:lpstr>
      <vt:lpstr>TESTS ON EMC (CONTD…)</vt:lpstr>
      <vt:lpstr>TESTS ON EMC (CONTD…)</vt:lpstr>
      <vt:lpstr>TESTS ON EMC (CONTD…)</vt:lpstr>
      <vt:lpstr>EMC TESTING &amp; MEASUREMENT</vt:lpstr>
      <vt:lpstr>EMC TESTING &amp; MEASUREMENT (CONTD..)</vt:lpstr>
      <vt:lpstr>EMC TESTING &amp; MEASUREMENT (CONTD..)</vt:lpstr>
      <vt:lpstr>EMC TESTING &amp; MEASUREMENT (CONTD..)</vt:lpstr>
      <vt:lpstr>EMC TESTING &amp; MEASUREMENT (CONTD..)</vt:lpstr>
      <vt:lpstr>EMC TESTING &amp; MEASUREMENT (CONTD..)</vt:lpstr>
      <vt:lpstr>EMC TESTING &amp; MEASUREMENT (CONTD..)</vt:lpstr>
      <vt:lpstr>EMC TESTING &amp; MEASUREMENT (CONTD..)</vt:lpstr>
      <vt:lpstr>EMC TESTING &amp; MEASUREMENT (CONTD..)</vt:lpstr>
      <vt:lpstr>EMC TESTING &amp; MEASUREMENT (CONTD..)</vt:lpstr>
      <vt:lpstr>A FEW IMPORTANT TESTS</vt:lpstr>
      <vt:lpstr>VOLTAGE FLUCTUATION &amp; FLICKER</vt:lpstr>
      <vt:lpstr>VOLTAGE FLUCTUATION &amp; FLICKER (CONTD..)</vt:lpstr>
      <vt:lpstr>VOLTAGE FLUCTUATION &amp; FLICKER (CONTD..)</vt:lpstr>
      <vt:lpstr>VOLTAGE FLUCTUATION &amp; FLICKER (CONTD..)</vt:lpstr>
      <vt:lpstr>VOLTAGE FLUCTUATION &amp; FLICKER (CONTD..)</vt:lpstr>
      <vt:lpstr>EMF IMMUNITY TESTS</vt:lpstr>
      <vt:lpstr>EMF IMMUNITY TESTS (CONTD..)</vt:lpstr>
      <vt:lpstr>EMF IMMUNITY TESTS (CONTD..)</vt:lpstr>
      <vt:lpstr>EMF IMMUNITY TESTS (CONTD..)</vt:lpstr>
      <vt:lpstr>EMF IMMUNITY TESTS (CONTD..)</vt:lpstr>
      <vt:lpstr>EMF IMMUNITY TESTS (CONTD..)</vt:lpstr>
      <vt:lpstr>EMF IMMUNITY TESTS (CONTD..)</vt:lpstr>
      <vt:lpstr>EMF IMMUNITY TESTS (CONTD..)</vt:lpstr>
      <vt:lpstr>EMF IMMUNITY TESTS (CONTD..)</vt:lpstr>
      <vt:lpstr>EMF IMMUNITY TESTS (CONTD..)</vt:lpstr>
      <vt:lpstr>EMF IMMUNITY TESTS (CONTD..)</vt:lpstr>
      <vt:lpstr>EMF IMMUNITY TESTS (CONTD..)</vt:lpstr>
      <vt:lpstr>EMF IMMUNITY TESTS (CONTD..)</vt:lpstr>
      <vt:lpstr>EMF IMMUNITY TESTS (CONTD..)</vt:lpstr>
      <vt:lpstr>EMF IMMUNITY TESTS (CONTD..)</vt:lpstr>
      <vt:lpstr>EMF IMMUNITY TESTS (CONTD..)</vt:lpstr>
      <vt:lpstr>EMF IMMUNITY TESTS (CONTD..)</vt:lpstr>
      <vt:lpstr>HARMONIC &amp; INTERHARMONIC CURRENT MEASUREMENT</vt:lpstr>
      <vt:lpstr>HARMONIC &amp; INTERHARMONIC CURRENT MEASUREMENT (CONTD..)</vt:lpstr>
      <vt:lpstr>HARMONIC &amp; INTERHARMONIC CURRENT MEASUREMENT (CONTD..)</vt:lpstr>
      <vt:lpstr>PowerPoint Presentation</vt:lpstr>
      <vt:lpstr>HARMONIC &amp; INTERHARMONIC CURRENT MEASUREMENT (CONTD..)</vt:lpstr>
      <vt:lpstr>PowerPoint Presentation</vt:lpstr>
      <vt:lpstr>PowerPoint Presentation</vt:lpstr>
      <vt:lpstr>HARMONIC &amp; INTERHARMONIC CURRENT MEASUREMENT (CONTD..)</vt:lpstr>
      <vt:lpstr>HARMONIC &amp; INTERHARMONIC CURRENT MEASUREMENT (CONTD..)</vt:lpstr>
      <vt:lpstr>HARMONIC &amp; INTERHARMONIC CURRENT MEASUREMENT (CONTD..)</vt:lpstr>
      <vt:lpstr>HARMONIC &amp; INTERHARMONIC CURRENT MEASUREMENT (CONTD..)</vt:lpstr>
      <vt:lpstr>HARMONIC &amp; INTERHARMONIC CURRENT MEASUREMENT (CONTD..)</vt:lpstr>
      <vt:lpstr>IMMUNITY TO DISRUPTIONS</vt:lpstr>
      <vt:lpstr>IMMUNITY TO DISRUPTIONS (CONTD..)</vt:lpstr>
      <vt:lpstr>IMMUNITY TO DISRUPTIONS (CONTD..)</vt:lpstr>
      <vt:lpstr>IMMUNITY TO DISRUPTIONS (CONTD..)</vt:lpstr>
      <vt:lpstr>IMMUNITY TO DISRUPTIONS (CONTD..)</vt:lpstr>
      <vt:lpstr>IMMUNITY TO DISRUPTIONS (CONTD..)</vt:lpstr>
      <vt:lpstr>IMMUNITY TO DISRUPTIONS (CONTD..)</vt:lpstr>
      <vt:lpstr>IMMUNITY TO DISRUPTIONS (CONTD..)</vt:lpstr>
      <vt:lpstr>IMMUNITY TO DISRUPTIONS (CONTD..)</vt:lpstr>
      <vt:lpstr>IMMUNITY TO DISRUPTIONS (CONTD..)</vt:lpstr>
      <vt:lpstr>IMMUNITY TO DISRUPTIONS (CONTD..)</vt:lpstr>
      <vt:lpstr>IMMUNITY TO DISRUPTIONS (CONTD..)</vt:lpstr>
      <vt:lpstr>IMMUNITY TO DISRUPTIONS (CONTD..)</vt:lpstr>
      <vt:lpstr>IMMUNITY TO DISRUPTIONS (CONTD..)</vt:lpstr>
      <vt:lpstr>IMMUNITY TO DISRUPTIONS (CONTD..)</vt:lpstr>
      <vt:lpstr>PowerPoint Presentation</vt:lpstr>
      <vt:lpstr>PowerPoint Presentation</vt:lpstr>
      <vt:lpstr>PowerPoint Presentation</vt:lpstr>
      <vt:lpstr>PowerPoint Presentation</vt:lpstr>
      <vt:lpstr>IMMUNITY TO DISRUPTIONS (CONTD..)</vt:lpstr>
      <vt:lpstr>MEASUREMENT METHODS FOR HIGH POWER TRANSIENT PARAMETERS</vt:lpstr>
      <vt:lpstr>MEASUREMENT METHODS FOR HIGH POWER TRANSIENT PARAMETERS (CONTD..)</vt:lpstr>
      <vt:lpstr>MEASUREMENT METHODS FOR HIGH POWER TRANSIENT PARAMETERS (CONTD..)</vt:lpstr>
      <vt:lpstr>MEASUREMENT METHODS FOR HIGH POWER TRANSIENT PARAMETERS (CONTD..)</vt:lpstr>
      <vt:lpstr>MEASUREMENT METHODS FOR HIGH POWER TRANSIENT PARAMETERS (CONTD..)</vt:lpstr>
      <vt:lpstr>MEASUREMENT METHODS FOR HIGH POWER TRANSIENT PARAMETERS (CONTD..)</vt:lpstr>
      <vt:lpstr>MEASUREMENT METHODS FOR HIGH POWER TRANSIENT PARAMETERS (CONTD..)</vt:lpstr>
      <vt:lpstr>MEASUREMENT METHODS FOR HIGH POWER TRANSIENT PARAMETERS (CONTD..)</vt:lpstr>
      <vt:lpstr>MEASUREMENT METHODS FOR HIGH POWER TRANSIENT PARAMETERS (CONTD..)</vt:lpstr>
      <vt:lpstr>IMMUNITY REQUIREMENTS FOR RESIDENTIAL, COMMERCIAL AND LIGHT-INDUSTRIAL ENVIRONMENTS</vt:lpstr>
      <vt:lpstr>IMMUNITY REQUIREMENTS FOR RESIDENTIAL, COMMERCIAL AND LIGHT-INDUSTRIAL ENVIRONMENTS (CONTD..)</vt:lpstr>
      <vt:lpstr>IMMUNITY REQUIREMENTS FOR RESIDENTIAL, COMMERCIAL AND LIGHT-INDUSTRIAL ENVIRONMENTS (CONTD..)</vt:lpstr>
      <vt:lpstr>IMMUNITY REQUIREMENTS FOR RESIDENTIAL, COMMERCIAL AND LIGHT-INDUSTRIAL ENVIRONMENTS (CONTD..)</vt:lpstr>
      <vt:lpstr>IMMUNITY REQUIREMENTS FOR RESIDENTIAL, COMMERCIAL AND LIGHT-INDUSTRIAL ENVIRONMENTS (CONTD..)</vt:lpstr>
      <vt:lpstr>IMMUNITY REQUIREMENTS FOR RESIDENTIAL, COMMERCIAL AND LIGHT-INDUSTRIAL ENVIRONMENTS (CONTD..)</vt:lpstr>
      <vt:lpstr>EMISSION REQUIREMENTS FOR RESIDENTIAL, COMMERCIAL AND LIGHT-INDUSTRIAL ENVIRONMENTS</vt:lpstr>
      <vt:lpstr>EMISSION REQUIREMENTS FOR RESIDENTIAL, COMMERCIAL AND LIGHT-INDUSTRIAL ENVIRONMENTS (CONTD..)</vt:lpstr>
      <vt:lpstr>EMISSION REQUIREMENTS FOR RESIDENTIAL, COMMERCIAL AND LIGHT-INDUSTRIAL ENVIRONMENTS (CONTD..)</vt:lpstr>
      <vt:lpstr>EMISSION REQUIREMENTS FOR RESIDENTIAL, COMMERCIAL AND LIGHT-INDUSTRIAL ENVIRONMENTS (CONTD..)</vt:lpstr>
      <vt:lpstr>EMISSION REQUIREMENTS FOR RESIDENTIAL, COMMERCIAL AND LIGHT-INDUSTRIAL ENVIRONMENTS (CONTD..)</vt:lpstr>
      <vt:lpstr>EMISSION REQUIREMENTS FOR RESIDENTIAL, COMMERCIAL AND LIGHT-INDUSTRIAL ENVIRONMENTS (CONTD..)</vt:lpstr>
      <vt:lpstr>EMISSION REQUIREMENTS FOR RESIDENTIAL, COMMERCIAL AND LIGHT-INDUSTRIAL ENVIRONMENTS (CONTD..)</vt:lpstr>
      <vt:lpstr>EMISSION REQUIREMENTS FOR RESIDENTIAL, COMMERCIAL AND LIGHT-INDUSTRIAL ENVIRONMENTS (CONTD..)</vt:lpstr>
      <vt:lpstr>EMISSION REQUIREMENTS FOR RESIDENTIAL, COMMERCIAL AND LIGHT-INDUSTRIAL ENVIRONMENTS (CONTD..)</vt:lpstr>
      <vt:lpstr>EMISSION REQUIREMENTS FOR RESIDENTIAL, COMMERCIAL AND LIGHT-INDUSTRIAL ENVIRONMENTS (CONTD..)</vt:lpstr>
      <vt:lpstr>EMISSION REQUIREMENTS FOR RESIDENTIAL, COMMERCIAL AND LIGHT-INDUSTRIAL ENVIRONMENTS (CONTD..)</vt:lpstr>
      <vt:lpstr>EMISSION REQUIREMENTS FOR RESIDENTIAL, COMMERCIAL AND LIGHT-INDUSTRIAL ENVIRONMENTS (CONTD..)</vt:lpstr>
      <vt:lpstr>FURTHER READING</vt:lpstr>
      <vt:lpstr>FURTHER READING (CONTD..)</vt:lpstr>
      <vt:lpstr>FURTHER READING (CONTD..)</vt:lpstr>
      <vt:lpstr>FURTHER READING (CONTD..)</vt:lpstr>
      <vt:lpstr>FURTHER READING (CONTD..)</vt:lpstr>
      <vt:lpstr>FURTHER READING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OF PATNA BRANCH LABORATORY</dc:title>
  <dc:creator>koushik dutta</dc:creator>
  <cp:lastModifiedBy>koushik dutta</cp:lastModifiedBy>
  <cp:revision>640</cp:revision>
  <dcterms:modified xsi:type="dcterms:W3CDTF">2024-09-17T07:46:55Z</dcterms:modified>
</cp:coreProperties>
</file>