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5"/>
  </p:notesMasterIdLst>
  <p:sldIdLst>
    <p:sldId id="257" r:id="rId2"/>
    <p:sldId id="258" r:id="rId3"/>
    <p:sldId id="259" r:id="rId4"/>
    <p:sldId id="310" r:id="rId5"/>
    <p:sldId id="260" r:id="rId6"/>
    <p:sldId id="311" r:id="rId7"/>
    <p:sldId id="312" r:id="rId8"/>
    <p:sldId id="262" r:id="rId9"/>
    <p:sldId id="264" r:id="rId10"/>
    <p:sldId id="265" r:id="rId11"/>
    <p:sldId id="307" r:id="rId12"/>
    <p:sldId id="308" r:id="rId13"/>
    <p:sldId id="266" r:id="rId14"/>
    <p:sldId id="296" r:id="rId15"/>
    <p:sldId id="298" r:id="rId16"/>
    <p:sldId id="299" r:id="rId17"/>
    <p:sldId id="270" r:id="rId18"/>
    <p:sldId id="271" r:id="rId19"/>
    <p:sldId id="272" r:id="rId20"/>
    <p:sldId id="274" r:id="rId21"/>
    <p:sldId id="275" r:id="rId22"/>
    <p:sldId id="276" r:id="rId23"/>
    <p:sldId id="277" r:id="rId24"/>
    <p:sldId id="278" r:id="rId25"/>
    <p:sldId id="279" r:id="rId26"/>
    <p:sldId id="280" r:id="rId27"/>
    <p:sldId id="284" r:id="rId28"/>
    <p:sldId id="285" r:id="rId29"/>
    <p:sldId id="286" r:id="rId30"/>
    <p:sldId id="300" r:id="rId31"/>
    <p:sldId id="302" r:id="rId32"/>
    <p:sldId id="305"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4" autoAdjust="0"/>
    <p:restoredTop sz="94721" autoAdjust="0"/>
  </p:normalViewPr>
  <p:slideViewPr>
    <p:cSldViewPr>
      <p:cViewPr varScale="1">
        <p:scale>
          <a:sx n="112" d="100"/>
          <a:sy n="112" d="100"/>
        </p:scale>
        <p:origin x="155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BE642-A4C8-424C-9E61-0DA5B85A9298}" type="datetimeFigureOut">
              <a:rPr lang="en-US" smtClean="0"/>
              <a:pPr/>
              <a:t>9/10/24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93675-8674-48BF-AE24-BD73F0B7350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C2AF-C94A-E93C-CDDA-D2E39E0F90AF}"/>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EAAC1B37-C58F-1467-71A2-0A80E0B9DF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CDCC7C7-44E0-34D8-9720-D4FBF831F2A2}"/>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5" name="Footer Placeholder 4">
            <a:extLst>
              <a:ext uri="{FF2B5EF4-FFF2-40B4-BE49-F238E27FC236}">
                <a16:creationId xmlns:a16="http://schemas.microsoft.com/office/drawing/2014/main" id="{DC2015E9-C46A-EE30-57F0-77ECAF4B47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A5FE8F-5953-0D7A-3548-6847C6D27B53}"/>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127061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A5D2-2F19-8384-5BDE-B4AC1F2BE8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1B84F3-EDE1-EA31-CC43-3D285B9A92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7FB221-3C77-3C5E-C046-299C39E458F1}"/>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5" name="Footer Placeholder 4">
            <a:extLst>
              <a:ext uri="{FF2B5EF4-FFF2-40B4-BE49-F238E27FC236}">
                <a16:creationId xmlns:a16="http://schemas.microsoft.com/office/drawing/2014/main" id="{C0C09DC5-A601-1B5F-93FD-5DE123577E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02A74B-8919-E770-BC81-3529D7A1F54D}"/>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277362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8692A-B7A6-1FA7-154A-4E5849FE723C}"/>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E0C602-5924-DF13-824D-42A898AF6D06}"/>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1CC943-F15B-4698-E536-88E0E046B025}"/>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5" name="Footer Placeholder 4">
            <a:extLst>
              <a:ext uri="{FF2B5EF4-FFF2-40B4-BE49-F238E27FC236}">
                <a16:creationId xmlns:a16="http://schemas.microsoft.com/office/drawing/2014/main" id="{74745E00-DD88-D190-8E46-786E6617C0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06C191-0DD3-7E18-6FF0-FC767234A421}"/>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366571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91C0-BB2D-7885-89EC-4060719660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7EE404-2A4E-1CF3-2DD2-E49F25F179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07790-68EE-258B-6613-335D85E4124D}"/>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5" name="Footer Placeholder 4">
            <a:extLst>
              <a:ext uri="{FF2B5EF4-FFF2-40B4-BE49-F238E27FC236}">
                <a16:creationId xmlns:a16="http://schemas.microsoft.com/office/drawing/2014/main" id="{2D47102D-0CEF-66E5-D152-026BAE175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906EED-2B16-8DF4-51B1-7C55923C93D8}"/>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40750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2ACA-B893-BCE6-0BC1-C5B88791D1E1}"/>
              </a:ext>
            </a:extLst>
          </p:cNvPr>
          <p:cNvSpPr>
            <a:spLocks noGrp="1"/>
          </p:cNvSpPr>
          <p:nvPr>
            <p:ph type="title"/>
          </p:nvPr>
        </p:nvSpPr>
        <p:spPr>
          <a:xfrm>
            <a:off x="623887" y="1709738"/>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C2ECC5-305A-28DE-163C-82F4CE0CD487}"/>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1AEA8B-1F30-6257-D439-F6B676727B5A}"/>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5" name="Footer Placeholder 4">
            <a:extLst>
              <a:ext uri="{FF2B5EF4-FFF2-40B4-BE49-F238E27FC236}">
                <a16:creationId xmlns:a16="http://schemas.microsoft.com/office/drawing/2014/main" id="{AADC420D-D278-40CF-E294-1EB960E10A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DD790-6821-2D33-A2AC-3CAC94E2F9FF}"/>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403048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56BD-7CEC-C850-56A0-4E489B1820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3E03B6-53AC-DC71-8FFE-F355800877C9}"/>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1C34A7-71B1-A508-46A7-6C94458EDFB8}"/>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D298BC-B51E-1EB6-24B4-22D9935EDE24}"/>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6" name="Footer Placeholder 5">
            <a:extLst>
              <a:ext uri="{FF2B5EF4-FFF2-40B4-BE49-F238E27FC236}">
                <a16:creationId xmlns:a16="http://schemas.microsoft.com/office/drawing/2014/main" id="{18ADC1E1-EF14-65ED-CBDC-8DFE4C6FEB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27EDEF-DBA6-26F9-B295-90EB22D72B21}"/>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387454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E581-3829-7F6E-3E10-46F55F31498C}"/>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4CFBFA-1268-24B2-7CFB-55C6922625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9469855-FAE9-27D9-1269-59E67BB54886}"/>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06E3E6A-8866-3A0A-9F53-18D63792E6D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4DA81A4-0C0D-137D-AAF1-17FB9E6D2A66}"/>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7E4771-95FE-A4B5-209C-321D2654BEA4}"/>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8" name="Footer Placeholder 7">
            <a:extLst>
              <a:ext uri="{FF2B5EF4-FFF2-40B4-BE49-F238E27FC236}">
                <a16:creationId xmlns:a16="http://schemas.microsoft.com/office/drawing/2014/main" id="{22A70CA7-3135-367A-1898-D3E2B1AC35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69221AE-258A-01B8-EE38-8CA5F9D0D855}"/>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213921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982B-B9AC-D5BF-8B63-6C236FA86A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F132223-EBE6-2B81-105F-348424D4362A}"/>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4" name="Footer Placeholder 3">
            <a:extLst>
              <a:ext uri="{FF2B5EF4-FFF2-40B4-BE49-F238E27FC236}">
                <a16:creationId xmlns:a16="http://schemas.microsoft.com/office/drawing/2014/main" id="{C96ACB33-12A4-4A8D-A7AC-12BD7D885F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3A5398-BBEC-A2EA-EB18-8A9602D45406}"/>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97367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79D4B-5012-0FE5-0AFD-7DCF4CA77A46}"/>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3" name="Footer Placeholder 2">
            <a:extLst>
              <a:ext uri="{FF2B5EF4-FFF2-40B4-BE49-F238E27FC236}">
                <a16:creationId xmlns:a16="http://schemas.microsoft.com/office/drawing/2014/main" id="{B6F90241-3ACE-04B0-4FE8-AA62E12139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BF9F58-142A-54A7-EF28-04299F842A17}"/>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263706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D4D5-36D8-951F-272D-58811EA1DDE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CEC691E-4CFB-ED31-3D3C-3A48B72289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966C82-C5E7-48B4-D32C-4E732D46CF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5EA2CDB-0689-9080-AC02-D8A3635533C9}"/>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6" name="Footer Placeholder 5">
            <a:extLst>
              <a:ext uri="{FF2B5EF4-FFF2-40B4-BE49-F238E27FC236}">
                <a16:creationId xmlns:a16="http://schemas.microsoft.com/office/drawing/2014/main" id="{B3A6F691-1DAF-5E7F-D0B9-FE5F920739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47DE0-3ED9-B883-A821-9423DA50A0AD}"/>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258336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50FC-B249-6E05-DE45-CA623ECA97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7482E64-C05F-CF4A-F142-C4C253309C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0601532-6A34-0D7D-9F24-F2701E2961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D26BD1-65B0-C7E1-BC86-9FA9FAEE90C7}"/>
              </a:ext>
            </a:extLst>
          </p:cNvPr>
          <p:cNvSpPr>
            <a:spLocks noGrp="1"/>
          </p:cNvSpPr>
          <p:nvPr>
            <p:ph type="dt" sz="half" idx="10"/>
          </p:nvPr>
        </p:nvSpPr>
        <p:spPr/>
        <p:txBody>
          <a:bodyPr/>
          <a:lstStyle/>
          <a:p>
            <a:fld id="{7F9F55B7-050C-4610-A37A-06C134B5FFD5}" type="datetimeFigureOut">
              <a:rPr lang="en-US" smtClean="0"/>
              <a:pPr/>
              <a:t>9/10/24</a:t>
            </a:fld>
            <a:endParaRPr lang="en-US" dirty="0"/>
          </a:p>
        </p:txBody>
      </p:sp>
      <p:sp>
        <p:nvSpPr>
          <p:cNvPr id="6" name="Footer Placeholder 5">
            <a:extLst>
              <a:ext uri="{FF2B5EF4-FFF2-40B4-BE49-F238E27FC236}">
                <a16:creationId xmlns:a16="http://schemas.microsoft.com/office/drawing/2014/main" id="{8A954A29-54E4-AAE8-1A3E-B5F9963C54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25E0D1-3843-82A7-3F87-EC8643A70A95}"/>
              </a:ext>
            </a:extLst>
          </p:cNvPr>
          <p:cNvSpPr>
            <a:spLocks noGrp="1"/>
          </p:cNvSpPr>
          <p:nvPr>
            <p:ph type="sldNum" sz="quarter" idx="12"/>
          </p:nvPr>
        </p:nvSpPr>
        <p:spPr/>
        <p:txBody>
          <a:body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252241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F08DD-98D6-D2B5-21D8-38BBFB1C6B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386AEB-0FB7-19A8-FFF1-CC8ECD831D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5958F5-E83E-1D74-A06B-215B0CD253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F9F55B7-050C-4610-A37A-06C134B5FFD5}" type="datetimeFigureOut">
              <a:rPr lang="en-US" smtClean="0"/>
              <a:pPr/>
              <a:t>9/10/24</a:t>
            </a:fld>
            <a:endParaRPr lang="en-US" dirty="0"/>
          </a:p>
        </p:txBody>
      </p:sp>
      <p:sp>
        <p:nvSpPr>
          <p:cNvPr id="5" name="Footer Placeholder 4">
            <a:extLst>
              <a:ext uri="{FF2B5EF4-FFF2-40B4-BE49-F238E27FC236}">
                <a16:creationId xmlns:a16="http://schemas.microsoft.com/office/drawing/2014/main" id="{0F0D79FB-5F79-EBD6-FB51-20FFFF5FE43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4C6ABCC-238A-EE60-9371-40F0A41717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D29D0DD-4BC0-43AA-A6CB-20F5CC6A2E5F}" type="slidenum">
              <a:rPr lang="en-US" smtClean="0"/>
              <a:pPr/>
              <a:t>‹#›</a:t>
            </a:fld>
            <a:endParaRPr lang="en-US" dirty="0"/>
          </a:p>
        </p:txBody>
      </p:sp>
    </p:spTree>
    <p:extLst>
      <p:ext uri="{BB962C8B-B14F-4D97-AF65-F5344CB8AC3E}">
        <p14:creationId xmlns:p14="http://schemas.microsoft.com/office/powerpoint/2010/main" val="403759342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52400"/>
            <a:ext cx="8763000" cy="6553200"/>
          </a:xfrm>
        </p:spPr>
        <p:txBody>
          <a:bodyPr>
            <a:normAutofit fontScale="90000"/>
          </a:bodyPr>
          <a:lstStyle/>
          <a:p>
            <a:r>
              <a:rPr lang="en-US" sz="4800" b="1" dirty="0">
                <a:solidFill>
                  <a:srgbClr val="7030A0"/>
                </a:solidFill>
              </a:rPr>
              <a:t>Indian Standards on Paint and Varnish Products</a:t>
            </a:r>
            <a:br>
              <a:rPr lang="en-US" sz="4800" b="1" dirty="0">
                <a:solidFill>
                  <a:srgbClr val="7030A0"/>
                </a:solidFill>
              </a:rPr>
            </a:br>
            <a:br>
              <a:rPr lang="en-US" sz="4800" b="1" dirty="0">
                <a:solidFill>
                  <a:srgbClr val="7030A0"/>
                </a:solidFill>
              </a:rPr>
            </a:br>
            <a:br>
              <a:rPr lang="en-US" sz="4800" dirty="0">
                <a:solidFill>
                  <a:srgbClr val="7030A0"/>
                </a:solidFill>
              </a:rPr>
            </a:br>
            <a:br>
              <a:rPr lang="en-US" sz="4800" dirty="0">
                <a:solidFill>
                  <a:srgbClr val="7030A0"/>
                </a:solidFill>
              </a:rPr>
            </a:br>
            <a:br>
              <a:rPr lang="en-US" sz="3400" dirty="0">
                <a:solidFill>
                  <a:schemeClr val="tx1"/>
                </a:solidFill>
              </a:rPr>
            </a:br>
            <a:br>
              <a:rPr lang="en-US" sz="3400" dirty="0">
                <a:solidFill>
                  <a:schemeClr val="tx1"/>
                </a:solidFill>
              </a:rPr>
            </a:br>
            <a:r>
              <a:rPr lang="en-US" sz="3400" dirty="0">
                <a:solidFill>
                  <a:schemeClr val="tx1"/>
                </a:solidFill>
              </a:rPr>
              <a:t>                        </a:t>
            </a:r>
            <a:br>
              <a:rPr lang="en-US" sz="3400" dirty="0">
                <a:solidFill>
                  <a:schemeClr val="tx1"/>
                </a:solidFill>
              </a:rPr>
            </a:br>
            <a:br>
              <a:rPr lang="en-US" sz="3400" dirty="0">
                <a:solidFill>
                  <a:schemeClr val="tx1"/>
                </a:solidFill>
              </a:rPr>
            </a:br>
            <a:br>
              <a:rPr lang="en-US" sz="3400" dirty="0">
                <a:solidFill>
                  <a:schemeClr val="tx1"/>
                </a:solidFill>
              </a:rPr>
            </a:br>
            <a:r>
              <a:rPr lang="en-US" sz="3400" dirty="0">
                <a:solidFill>
                  <a:schemeClr val="tx1"/>
                </a:solidFill>
              </a:rPr>
              <a:t>                                                         </a:t>
            </a:r>
            <a:r>
              <a:rPr lang="en-US" sz="3100" dirty="0">
                <a:solidFill>
                  <a:srgbClr val="0070C0"/>
                </a:solidFill>
              </a:rPr>
              <a:t>Chandrakesh Singh</a:t>
            </a:r>
            <a:br>
              <a:rPr lang="en-US" sz="3100" dirty="0">
                <a:solidFill>
                  <a:srgbClr val="0070C0"/>
                </a:solidFill>
              </a:rPr>
            </a:br>
            <a:r>
              <a:rPr lang="en-US" sz="3100" dirty="0">
                <a:solidFill>
                  <a:srgbClr val="0070C0"/>
                </a:solidFill>
              </a:rPr>
              <a:t>                                                               Scientist-D(LKBO)</a:t>
            </a:r>
            <a:br>
              <a:rPr lang="en-US" sz="3400" dirty="0">
                <a:solidFill>
                  <a:srgbClr val="0070C0"/>
                </a:solidFill>
              </a:rPr>
            </a:br>
            <a:br>
              <a:rPr lang="en-US" dirty="0"/>
            </a:br>
            <a:endParaRPr lang="en-US" dirty="0"/>
          </a:p>
        </p:txBody>
      </p:sp>
      <p:pic>
        <p:nvPicPr>
          <p:cNvPr id="4" name="Picture 3">
            <a:extLst>
              <a:ext uri="{FF2B5EF4-FFF2-40B4-BE49-F238E27FC236}">
                <a16:creationId xmlns:a16="http://schemas.microsoft.com/office/drawing/2014/main" id="{1808A29C-1C33-AA1E-CC3D-9B8BB8F7D1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143000"/>
            <a:ext cx="80772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9" name="Rectangle 2561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Rectangle 1"/>
          <p:cNvSpPr>
            <a:spLocks noChangeArrowheads="1"/>
          </p:cNvSpPr>
          <p:nvPr/>
        </p:nvSpPr>
        <p:spPr bwMode="auto">
          <a:xfrm>
            <a:off x="76201" y="228600"/>
            <a:ext cx="4267200" cy="6476999"/>
          </a:xfrm>
          <a:prstGeom prst="rect">
            <a:avLst/>
          </a:prstGeom>
        </p:spPr>
        <p:txBody>
          <a:bodyPr vert="horz" lIns="91440" tIns="45720" rIns="91440" bIns="45720" numCol="1" rtlCol="0" anchorCtr="0" compatLnSpc="1">
            <a:prstTxWarp prst="textNoShape">
              <a:avLst/>
            </a:prstTxWarp>
            <a:normAutofit/>
          </a:bodyPr>
          <a:lstStyle/>
          <a:p>
            <a:pPr>
              <a:lnSpc>
                <a:spcPct val="90000"/>
              </a:lnSpc>
              <a:spcAft>
                <a:spcPts val="600"/>
              </a:spcAft>
            </a:pPr>
            <a:r>
              <a:rPr lang="en-US" b="1" dirty="0">
                <a:solidFill>
                  <a:srgbClr val="7030A0"/>
                </a:solidFill>
              </a:rPr>
              <a:t>                             </a:t>
            </a:r>
            <a:r>
              <a:rPr lang="en-US" sz="2400" b="1" dirty="0">
                <a:solidFill>
                  <a:srgbClr val="7030A0"/>
                </a:solidFill>
              </a:rPr>
              <a:t>Specialty Paints</a:t>
            </a:r>
            <a:endParaRPr lang="en-US" sz="2400" dirty="0"/>
          </a:p>
          <a:p>
            <a:pPr lvl="0" indent="-228600">
              <a:lnSpc>
                <a:spcPct val="90000"/>
              </a:lnSpc>
              <a:spcAft>
                <a:spcPts val="600"/>
              </a:spcAft>
              <a:buFont typeface="Arial" panose="020B0604020202020204" pitchFamily="34" charset="0"/>
              <a:buChar char="•"/>
            </a:pPr>
            <a:r>
              <a:rPr lang="en-US" sz="2000" b="1" dirty="0"/>
              <a:t>Anti-Corrosion Paints:</a:t>
            </a:r>
            <a:r>
              <a:rPr lang="en-US" sz="2000" dirty="0"/>
              <a:t> Formulated to protect metal surfaces from rust.</a:t>
            </a:r>
          </a:p>
          <a:p>
            <a:pPr lvl="0" indent="-228600" algn="just">
              <a:lnSpc>
                <a:spcPct val="90000"/>
              </a:lnSpc>
              <a:spcAft>
                <a:spcPts val="600"/>
              </a:spcAft>
              <a:buFont typeface="Arial" panose="020B0604020202020204" pitchFamily="34" charset="0"/>
              <a:buChar char="•"/>
            </a:pPr>
            <a:r>
              <a:rPr lang="en-US" sz="2000" b="1" dirty="0"/>
              <a:t>IS 14946:2001</a:t>
            </a:r>
            <a:r>
              <a:rPr lang="en-US" sz="2000" dirty="0"/>
              <a:t> – </a:t>
            </a:r>
            <a:r>
              <a:rPr lang="en-US" sz="2000" b="1" dirty="0"/>
              <a:t>ZINC ETHYL SILICATE PRIMER</a:t>
            </a:r>
            <a:r>
              <a:rPr lang="en-US" sz="2000" dirty="0"/>
              <a:t> Zinc rich primers find a wide range of applications for corrosion protection of iron and steel. These can be used alone but are usually employed as a primer coat as a part of the protective system for long term corrosion - protection. </a:t>
            </a:r>
          </a:p>
          <a:p>
            <a:pPr lvl="0" indent="-228600" algn="just">
              <a:lnSpc>
                <a:spcPct val="90000"/>
              </a:lnSpc>
              <a:spcAft>
                <a:spcPts val="600"/>
              </a:spcAft>
              <a:buFont typeface="Arial" panose="020B0604020202020204" pitchFamily="34" charset="0"/>
              <a:buChar char="•"/>
            </a:pPr>
            <a:r>
              <a:rPr lang="en-US" sz="2000" dirty="0"/>
              <a:t>This material shall be used for the painting of steel paint </a:t>
            </a:r>
            <a:r>
              <a:rPr lang="en-US" sz="2000" dirty="0" err="1"/>
              <a:t>equipments</a:t>
            </a:r>
            <a:r>
              <a:rPr lang="en-US" sz="2000" dirty="0"/>
              <a:t>, by spraying, where corrosion” protection, chemical resistance under marine atmospheric condition, abrasion and heat resistance are required.</a:t>
            </a:r>
          </a:p>
          <a:p>
            <a:pPr lvl="0">
              <a:lnSpc>
                <a:spcPct val="90000"/>
              </a:lnSpc>
              <a:spcAft>
                <a:spcPts val="600"/>
              </a:spcAft>
            </a:pPr>
            <a:endParaRPr lang="en-US" sz="1200" dirty="0"/>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1200" b="0" i="0" u="none" strike="noStrike" cap="none" normalizeH="0" baseline="0" dirty="0">
              <a:ln>
                <a:noFill/>
              </a:ln>
              <a:effectLst/>
            </a:endParaRPr>
          </a:p>
        </p:txBody>
      </p:sp>
      <p:pic>
        <p:nvPicPr>
          <p:cNvPr id="6146" name="Picture 2" descr="C:\Users\HP\Downloads\images.jpeg"/>
          <p:cNvPicPr>
            <a:picLocks noChangeAspect="1" noChangeArrowheads="1"/>
          </p:cNvPicPr>
          <p:nvPr/>
        </p:nvPicPr>
        <p:blipFill>
          <a:blip r:embed="rId2" cstate="print"/>
          <a:srcRect l="21736" r="22962" b="1"/>
          <a:stretch/>
        </p:blipFill>
        <p:spPr bwMode="auto">
          <a:xfrm>
            <a:off x="4642866" y="566928"/>
            <a:ext cx="3867912" cy="5286197"/>
          </a:xfrm>
          <a:prstGeom prst="rect">
            <a:avLst/>
          </a:prstGeom>
          <a:noFill/>
        </p:spPr>
      </p:pic>
      <p:sp>
        <p:nvSpPr>
          <p:cNvPr id="25621" name="Rectangle 2562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6112341"/>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623" name="Rectangle 2562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15718" y="4388904"/>
            <a:ext cx="54864"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E4E5E38-FC83-CA71-144D-4DA94AF85B24}"/>
              </a:ext>
            </a:extLst>
          </p:cNvPr>
          <p:cNvSpPr txBox="1"/>
          <p:nvPr/>
        </p:nvSpPr>
        <p:spPr>
          <a:xfrm>
            <a:off x="1" y="76200"/>
            <a:ext cx="6129566" cy="6629399"/>
          </a:xfrm>
          <a:prstGeom prst="rect">
            <a:avLst/>
          </a:prstGeom>
        </p:spPr>
        <p:txBody>
          <a:bodyPr vert="horz" lIns="91440" tIns="45720" rIns="91440" bIns="45720" rtlCol="0" anchor="ctr">
            <a:normAutofit fontScale="25000" lnSpcReduction="20000"/>
          </a:bodyPr>
          <a:lstStyle/>
          <a:p>
            <a:pPr indent="-228600" algn="just">
              <a:lnSpc>
                <a:spcPct val="90000"/>
              </a:lnSpc>
              <a:spcAft>
                <a:spcPts val="600"/>
              </a:spcAft>
              <a:buFont typeface="Arial" panose="020B0604020202020204" pitchFamily="34" charset="0"/>
              <a:buChar char="•"/>
            </a:pPr>
            <a:r>
              <a:rPr lang="en-US" sz="800" b="1" dirty="0"/>
              <a:t>                                                                          </a:t>
            </a:r>
          </a:p>
          <a:p>
            <a:pPr indent="-228600" algn="just">
              <a:lnSpc>
                <a:spcPct val="90000"/>
              </a:lnSpc>
              <a:spcAft>
                <a:spcPts val="600"/>
              </a:spcAft>
              <a:buFont typeface="Arial" panose="020B0604020202020204" pitchFamily="34" charset="0"/>
              <a:buChar char="•"/>
            </a:pPr>
            <a:endParaRPr lang="en-US" sz="800" b="1" dirty="0"/>
          </a:p>
          <a:p>
            <a:pPr indent="-228600" algn="just">
              <a:lnSpc>
                <a:spcPct val="90000"/>
              </a:lnSpc>
              <a:spcAft>
                <a:spcPts val="600"/>
              </a:spcAft>
              <a:buFont typeface="Arial" panose="020B0604020202020204" pitchFamily="34" charset="0"/>
              <a:buChar char="•"/>
            </a:pPr>
            <a:endParaRPr lang="en-US" sz="800" b="1" dirty="0"/>
          </a:p>
          <a:p>
            <a:pPr indent="-228600" algn="just">
              <a:lnSpc>
                <a:spcPct val="90000"/>
              </a:lnSpc>
              <a:spcAft>
                <a:spcPts val="600"/>
              </a:spcAft>
              <a:buFont typeface="Arial" panose="020B0604020202020204" pitchFamily="34" charset="0"/>
              <a:buChar char="•"/>
            </a:pPr>
            <a:endParaRPr lang="en-US" sz="800" b="1" dirty="0"/>
          </a:p>
          <a:p>
            <a:pPr indent="-228600" algn="just">
              <a:lnSpc>
                <a:spcPct val="90000"/>
              </a:lnSpc>
              <a:spcAft>
                <a:spcPts val="600"/>
              </a:spcAft>
              <a:buFont typeface="Arial" panose="020B0604020202020204" pitchFamily="34" charset="0"/>
              <a:buChar char="•"/>
            </a:pPr>
            <a:endParaRPr lang="en-US" sz="800" b="1" dirty="0"/>
          </a:p>
          <a:p>
            <a:pPr indent="-228600" algn="just">
              <a:lnSpc>
                <a:spcPct val="90000"/>
              </a:lnSpc>
              <a:spcAft>
                <a:spcPts val="600"/>
              </a:spcAft>
              <a:buFont typeface="Arial" panose="020B0604020202020204" pitchFamily="34" charset="0"/>
              <a:buChar char="•"/>
            </a:pPr>
            <a:endParaRPr lang="en-US" sz="800" b="1" dirty="0"/>
          </a:p>
          <a:p>
            <a:pPr indent="-228600" algn="just">
              <a:lnSpc>
                <a:spcPct val="90000"/>
              </a:lnSpc>
              <a:spcAft>
                <a:spcPts val="600"/>
              </a:spcAft>
              <a:buFont typeface="Arial" panose="020B0604020202020204" pitchFamily="34" charset="0"/>
              <a:buChar char="•"/>
            </a:pPr>
            <a:endParaRPr lang="en-US" sz="4900" b="1" dirty="0"/>
          </a:p>
          <a:p>
            <a:pPr algn="just">
              <a:lnSpc>
                <a:spcPct val="90000"/>
              </a:lnSpc>
              <a:spcAft>
                <a:spcPts val="600"/>
              </a:spcAft>
            </a:pPr>
            <a:r>
              <a:rPr lang="en-US" sz="6200" b="1" dirty="0"/>
              <a:t>                                   </a:t>
            </a:r>
            <a:r>
              <a:rPr lang="en-US" sz="8000" b="1" dirty="0">
                <a:solidFill>
                  <a:srgbClr val="7030A0"/>
                </a:solidFill>
              </a:rPr>
              <a:t>Specialty Paints</a:t>
            </a:r>
            <a:endParaRPr lang="en-US" sz="8000" b="1" dirty="0"/>
          </a:p>
          <a:p>
            <a:pPr indent="-228600" algn="just">
              <a:lnSpc>
                <a:spcPct val="90000"/>
              </a:lnSpc>
              <a:spcAft>
                <a:spcPts val="600"/>
              </a:spcAft>
              <a:buFont typeface="Arial" panose="020B0604020202020204" pitchFamily="34" charset="0"/>
              <a:buChar char="•"/>
            </a:pPr>
            <a:endParaRPr lang="en-US" sz="4900" b="1" dirty="0"/>
          </a:p>
          <a:p>
            <a:pPr algn="just">
              <a:lnSpc>
                <a:spcPct val="90000"/>
              </a:lnSpc>
              <a:spcAft>
                <a:spcPts val="600"/>
              </a:spcAft>
            </a:pPr>
            <a:r>
              <a:rPr lang="en-US" sz="7200" b="1" dirty="0"/>
              <a:t>Heat Resistant Paints</a:t>
            </a:r>
            <a:r>
              <a:rPr lang="en-US" sz="7200" dirty="0"/>
              <a:t>: As per IS 1303 ‘A paint with improved resistance to heat.’</a:t>
            </a:r>
          </a:p>
          <a:p>
            <a:pPr indent="-228600" algn="just">
              <a:lnSpc>
                <a:spcPct val="90000"/>
              </a:lnSpc>
              <a:spcAft>
                <a:spcPts val="600"/>
              </a:spcAft>
              <a:buFont typeface="Arial" panose="020B0604020202020204" pitchFamily="34" charset="0"/>
              <a:buChar char="•"/>
            </a:pPr>
            <a:endParaRPr lang="en-US" sz="7200" dirty="0"/>
          </a:p>
          <a:p>
            <a:pPr algn="just">
              <a:lnSpc>
                <a:spcPct val="90000"/>
              </a:lnSpc>
              <a:spcAft>
                <a:spcPts val="600"/>
              </a:spcAft>
            </a:pPr>
            <a:r>
              <a:rPr lang="en-US" sz="7200" b="1" i="0" dirty="0">
                <a:effectLst/>
              </a:rPr>
              <a:t>IS 13183 : 1991: </a:t>
            </a:r>
            <a:r>
              <a:rPr lang="en-US" sz="7200" b="1" i="0" dirty="0" err="1">
                <a:effectLst/>
              </a:rPr>
              <a:t>Aluminium</a:t>
            </a:r>
            <a:r>
              <a:rPr lang="en-US" sz="7200" b="1" i="0" dirty="0">
                <a:effectLst/>
              </a:rPr>
              <a:t> paint, heat resistant – Specification:</a:t>
            </a:r>
            <a:r>
              <a:rPr lang="en-US" sz="7200" dirty="0"/>
              <a:t> Paint complying with this standard is intended for interior and exterior use on metal surfaces that may be subjected to temperature up to 600°C. </a:t>
            </a:r>
          </a:p>
          <a:p>
            <a:pPr indent="-228600" algn="just">
              <a:lnSpc>
                <a:spcPct val="90000"/>
              </a:lnSpc>
              <a:spcAft>
                <a:spcPts val="600"/>
              </a:spcAft>
              <a:buFont typeface="Arial" panose="020B0604020202020204" pitchFamily="34" charset="0"/>
              <a:buChar char="•"/>
            </a:pPr>
            <a:r>
              <a:rPr lang="en-US" sz="7200" dirty="0"/>
              <a:t>The paint is intended for use on gasoline, diesel and steam engines, steam turbines, pumps </a:t>
            </a:r>
            <a:r>
              <a:rPr lang="en-US" sz="7200" dirty="0" err="1"/>
              <a:t>etc</a:t>
            </a:r>
            <a:r>
              <a:rPr lang="en-US" sz="7200" dirty="0"/>
              <a:t> and interior structural members of boilers and boiler houses.</a:t>
            </a:r>
          </a:p>
          <a:p>
            <a:pPr indent="-228600" algn="just">
              <a:lnSpc>
                <a:spcPct val="90000"/>
              </a:lnSpc>
              <a:spcAft>
                <a:spcPts val="600"/>
              </a:spcAft>
              <a:buFont typeface="Arial" panose="020B0604020202020204" pitchFamily="34" charset="0"/>
              <a:buChar char="•"/>
            </a:pPr>
            <a:r>
              <a:rPr lang="en-US" sz="7200" dirty="0"/>
              <a:t>This standard prescribes the requirements, methods of sampling and test for the heat-resistant </a:t>
            </a:r>
            <a:r>
              <a:rPr lang="en-US" sz="7200" dirty="0" err="1"/>
              <a:t>Aluminium</a:t>
            </a:r>
            <a:r>
              <a:rPr lang="en-US" sz="7200" dirty="0"/>
              <a:t> Paint. </a:t>
            </a:r>
          </a:p>
          <a:p>
            <a:pPr indent="-228600" algn="just">
              <a:lnSpc>
                <a:spcPct val="90000"/>
              </a:lnSpc>
              <a:spcAft>
                <a:spcPts val="600"/>
              </a:spcAft>
              <a:buFont typeface="Arial" panose="020B0604020202020204" pitchFamily="34" charset="0"/>
              <a:buChar char="•"/>
            </a:pPr>
            <a:r>
              <a:rPr lang="en-US" sz="7200" dirty="0"/>
              <a:t>The material will be used as a finishing heat resistant paint for chimneys, stacks, boiler, pipes and furnace structures where protection to moderate corrosive marine and industrial environment and heat resistance are required.</a:t>
            </a:r>
          </a:p>
          <a:p>
            <a:pPr indent="-228600" algn="just">
              <a:lnSpc>
                <a:spcPct val="90000"/>
              </a:lnSpc>
              <a:spcAft>
                <a:spcPts val="600"/>
              </a:spcAft>
              <a:buFont typeface="Arial" panose="020B0604020202020204" pitchFamily="34" charset="0"/>
              <a:buChar char="•"/>
            </a:pPr>
            <a:endParaRPr lang="en-US" sz="7200" dirty="0"/>
          </a:p>
          <a:p>
            <a:pPr algn="just">
              <a:lnSpc>
                <a:spcPct val="90000"/>
              </a:lnSpc>
              <a:spcAft>
                <a:spcPts val="600"/>
              </a:spcAft>
            </a:pPr>
            <a:r>
              <a:rPr lang="en-US" sz="7200" b="1" i="0" dirty="0">
                <a:effectLst/>
              </a:rPr>
              <a:t>IS 158 Ready mixed paint, brushing, bituminous, black, acid, alkali and heat resisting - Specification (Fourth Revision)</a:t>
            </a:r>
            <a:r>
              <a:rPr lang="en-US" sz="7200" dirty="0"/>
              <a:t> This standard prescribes requirements and methods of sampling and test for ready mixed paint, brushing, bituminous, black, acid, alkali and heat resisting. </a:t>
            </a:r>
          </a:p>
          <a:p>
            <a:pPr indent="-228600" algn="just">
              <a:lnSpc>
                <a:spcPct val="90000"/>
              </a:lnSpc>
              <a:spcAft>
                <a:spcPts val="600"/>
              </a:spcAft>
              <a:buFont typeface="Arial" panose="020B0604020202020204" pitchFamily="34" charset="0"/>
              <a:buChar char="•"/>
            </a:pPr>
            <a:r>
              <a:rPr lang="en-US" sz="7200" dirty="0"/>
              <a:t>The material is used for the protection of funnels, boilers, apparatus and appliances connected with ammunition.</a:t>
            </a:r>
          </a:p>
          <a:p>
            <a:pPr indent="-228600" algn="just">
              <a:lnSpc>
                <a:spcPct val="90000"/>
              </a:lnSpc>
              <a:spcAft>
                <a:spcPts val="600"/>
              </a:spcAft>
              <a:buFont typeface="Arial" panose="020B0604020202020204" pitchFamily="34" charset="0"/>
              <a:buChar char="•"/>
            </a:pPr>
            <a:endParaRPr lang="en-US" sz="49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a:p>
            <a:pPr indent="-228600" algn="just">
              <a:lnSpc>
                <a:spcPct val="90000"/>
              </a:lnSpc>
              <a:spcAft>
                <a:spcPts val="600"/>
              </a:spcAft>
              <a:buFont typeface="Arial" panose="020B0604020202020204" pitchFamily="34" charset="0"/>
              <a:buChar char="•"/>
            </a:pPr>
            <a:endParaRPr lang="en-US" sz="8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Large paint brush">
            <a:extLst>
              <a:ext uri="{FF2B5EF4-FFF2-40B4-BE49-F238E27FC236}">
                <a16:creationId xmlns:a16="http://schemas.microsoft.com/office/drawing/2014/main" id="{E0D6B06F-B990-AEBB-5593-CACD7F224C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97012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ire and smoke">
            <a:extLst>
              <a:ext uri="{FF2B5EF4-FFF2-40B4-BE49-F238E27FC236}">
                <a16:creationId xmlns:a16="http://schemas.microsoft.com/office/drawing/2014/main" id="{2E227836-D122-97AE-7FBC-503DD05833E6}"/>
              </a:ext>
            </a:extLst>
          </p:cNvPr>
          <p:cNvPicPr>
            <a:picLocks noChangeAspect="1"/>
          </p:cNvPicPr>
          <p:nvPr/>
        </p:nvPicPr>
        <p:blipFill>
          <a:blip r:embed="rId2"/>
          <a:srcRect t="39206"/>
          <a:stretch/>
        </p:blipFill>
        <p:spPr>
          <a:xfrm>
            <a:off x="20" y="11"/>
            <a:ext cx="9143980" cy="83818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2E371A4B-EA10-4C5B-B913-F8C7329A981E}"/>
              </a:ext>
            </a:extLst>
          </p:cNvPr>
          <p:cNvSpPr txBox="1"/>
          <p:nvPr/>
        </p:nvSpPr>
        <p:spPr>
          <a:xfrm>
            <a:off x="152400" y="914400"/>
            <a:ext cx="8629646" cy="5791200"/>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7030A0"/>
                </a:solidFill>
              </a:rPr>
              <a:t>                                                               Specialty Paints</a:t>
            </a:r>
            <a:endParaRPr lang="en-US" sz="2400" b="1" dirty="0"/>
          </a:p>
          <a:p>
            <a:pPr lvl="0">
              <a:lnSpc>
                <a:spcPct val="90000"/>
              </a:lnSpc>
              <a:spcAft>
                <a:spcPts val="600"/>
              </a:spcAft>
            </a:pPr>
            <a:r>
              <a:rPr lang="en-US" b="1" dirty="0"/>
              <a:t>Fire-Retardant Paints</a:t>
            </a:r>
            <a:r>
              <a:rPr lang="en-US" sz="1400" b="1" dirty="0"/>
              <a:t>:</a:t>
            </a:r>
            <a:r>
              <a:rPr lang="en-US" sz="1400" dirty="0"/>
              <a:t> </a:t>
            </a:r>
            <a:r>
              <a:rPr lang="en-US" sz="1600" dirty="0"/>
              <a:t>Slow down the spread of flames</a:t>
            </a:r>
            <a:r>
              <a:rPr lang="en-US" sz="1400" dirty="0"/>
              <a:t>.</a:t>
            </a:r>
            <a:endParaRPr kumimoji="0" lang="en-US" sz="1400" b="0" i="0" u="none" strike="noStrike" cap="none" normalizeH="0" baseline="0" dirty="0">
              <a:ln>
                <a:noFill/>
              </a:ln>
              <a:effectLst/>
            </a:endParaRPr>
          </a:p>
          <a:p>
            <a:pPr lvl="0">
              <a:lnSpc>
                <a:spcPct val="90000"/>
              </a:lnSpc>
              <a:spcAft>
                <a:spcPts val="600"/>
              </a:spcAft>
            </a:pPr>
            <a:r>
              <a:rPr lang="en-US" sz="1600" b="1" i="0" dirty="0">
                <a:effectLst/>
              </a:rPr>
              <a:t>IS 17044 Intumescent fire retardant paint (Water Based) – Specification</a:t>
            </a:r>
          </a:p>
          <a:p>
            <a:pPr lvl="0" indent="-228600" algn="just">
              <a:lnSpc>
                <a:spcPct val="90000"/>
              </a:lnSpc>
              <a:spcAft>
                <a:spcPts val="600"/>
              </a:spcAft>
              <a:buFont typeface="Arial" panose="020B0604020202020204" pitchFamily="34" charset="0"/>
              <a:buChar char="•"/>
            </a:pPr>
            <a:r>
              <a:rPr lang="en-US" sz="1600" dirty="0"/>
              <a:t>The intumescent fire retardant paint has got a unique place in fire safety for its role as fire retardant and protection of structural substrates. It is used in internal areas of different structures requiring fire protection. This paint, when exposed to fire, forms a cellular carbonaceous char, 70-80 times thicker to its original thickness which provides heat insulation and also acts as an oxygen barrier thus preventing ignition of combustible substrate materials. The coating also helps in maintaining mechanical integrity of light alloy metallic structures, in view of heat insulation property of thick char produced during fire.</a:t>
            </a:r>
          </a:p>
          <a:p>
            <a:pPr lvl="0" indent="-228600" algn="just">
              <a:lnSpc>
                <a:spcPct val="90000"/>
              </a:lnSpc>
              <a:spcAft>
                <a:spcPts val="600"/>
              </a:spcAft>
              <a:buFont typeface="Arial" panose="020B0604020202020204" pitchFamily="34" charset="0"/>
              <a:buChar char="•"/>
            </a:pPr>
            <a:r>
              <a:rPr lang="en-US" sz="1600" dirty="0"/>
              <a:t>Intumescent fire retardant paint is a water based single pack system and should be mixed thoroughly before use. The paint is intended to be suitable for application by brush or by airless spray to provide uniform coating. A two coat system is recommended for protection of wood/plywood, electrical cables, </a:t>
            </a:r>
            <a:r>
              <a:rPr lang="en-US" sz="1600" dirty="0" err="1"/>
              <a:t>aluminium</a:t>
            </a:r>
            <a:r>
              <a:rPr lang="en-US" sz="1600" dirty="0"/>
              <a:t> and other polymeric materials. This paint can be applied directly over wood/plywood substrates and on electrical cables after surface preparation. However, metallic substrates require suitable primers before application of intumescent paint.</a:t>
            </a:r>
          </a:p>
          <a:p>
            <a:pPr lvl="0" indent="-228600" algn="just">
              <a:lnSpc>
                <a:spcPct val="90000"/>
              </a:lnSpc>
              <a:spcAft>
                <a:spcPts val="600"/>
              </a:spcAft>
              <a:buFont typeface="Arial" panose="020B0604020202020204" pitchFamily="34" charset="0"/>
              <a:buChar char="•"/>
            </a:pPr>
            <a:r>
              <a:rPr lang="en-US" sz="1600" dirty="0"/>
              <a:t>Composition Intumescent fire retardant paint comprises of vinyl acetate acrylic co-polymer emulsion, intumescence agents and pigments. Ammonium polyphosphate, pentaerythritol, dicyandiamide are used as intumescence agents and titanium dioxide as pigment, where as vinyl acetate acrylic co-polymer is used as a binder. Phosphorus content in the pigment, when determined in accordance with the method prescribed in Annex C shall not be less than 20 percent by mass.</a:t>
            </a:r>
            <a:endParaRPr kumimoji="0" lang="en-US" sz="1600" b="0" i="0" u="none" strike="noStrike" cap="none" normalizeH="0" baseline="0" dirty="0">
              <a:ln>
                <a:noFill/>
              </a:ln>
              <a:effectLst/>
            </a:endParaRPr>
          </a:p>
        </p:txBody>
      </p:sp>
    </p:spTree>
    <p:extLst>
      <p:ext uri="{BB962C8B-B14F-4D97-AF65-F5344CB8AC3E}">
        <p14:creationId xmlns:p14="http://schemas.microsoft.com/office/powerpoint/2010/main" val="4027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394156"/>
            <a:ext cx="5715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none" normalizeH="0" baseline="0" dirty="0">
                <a:ln>
                  <a:noFill/>
                </a:ln>
                <a:solidFill>
                  <a:srgbClr val="7030A0"/>
                </a:solidFill>
                <a:effectLst/>
                <a:latin typeface="Calibri" pitchFamily="34" charset="0"/>
                <a:ea typeface="Times New Roman" pitchFamily="18" charset="0"/>
                <a:cs typeface="Mangal" pitchFamily="18" charset="0"/>
              </a:rPr>
              <a:t>	          Varnishes</a:t>
            </a:r>
          </a:p>
          <a:p>
            <a:pPr marL="0" marR="0" lvl="0" indent="0" algn="just" defTabSz="914400" rtl="0" eaLnBrk="1" fontAlgn="base" latinLnBrk="0" hangingPunct="1">
              <a:lnSpc>
                <a:spcPct val="100000"/>
              </a:lnSpc>
              <a:spcBef>
                <a:spcPct val="0"/>
              </a:spcBef>
              <a:spcAft>
                <a:spcPct val="0"/>
              </a:spcAft>
              <a:buClrTx/>
              <a:buSzTx/>
              <a:buFontTx/>
              <a:buNone/>
              <a:tabLst/>
            </a:pPr>
            <a:r>
              <a:rPr lang="en-IN" sz="2400" b="1" dirty="0"/>
              <a:t>Varnish</a:t>
            </a:r>
            <a:r>
              <a:rPr lang="en-IN" sz="2400" dirty="0"/>
              <a:t> - A transparent coating composition based essentially on resins and organic solvents, with or without a drying oil. </a:t>
            </a:r>
          </a:p>
          <a:p>
            <a:pPr marL="0" marR="0" lvl="0" indent="0" algn="just" defTabSz="914400" rtl="0" eaLnBrk="1" fontAlgn="base" latinLnBrk="0" hangingPunct="1">
              <a:lnSpc>
                <a:spcPct val="100000"/>
              </a:lnSpc>
              <a:spcBef>
                <a:spcPct val="0"/>
              </a:spcBef>
              <a:spcAft>
                <a:spcPct val="0"/>
              </a:spcAft>
              <a:buClrTx/>
              <a:buSzTx/>
              <a:buFontTx/>
              <a:buNone/>
              <a:tabLst/>
            </a:pPr>
            <a:r>
              <a:rPr lang="en-IN" sz="2400" b="1" dirty="0"/>
              <a:t>Types:</a:t>
            </a:r>
            <a:endParaRPr kumimoji="0" lang="en-US" sz="2400" b="1" i="0" strike="noStrike" cap="none" normalizeH="0" baseline="0" dirty="0">
              <a:ln>
                <a:noFill/>
              </a:ln>
              <a:solidFill>
                <a:srgbClr val="7030A0"/>
              </a:solidFill>
              <a:effectLst/>
              <a:latin typeface="Arial" pitchFamily="34" charset="0"/>
              <a:cs typeface="Arial" pitchFamily="34" charset="0"/>
            </a:endParaRPr>
          </a:p>
          <a:p>
            <a:pPr marL="514350" indent="-514350" algn="just">
              <a:buAutoNum type="alphaLcParenR"/>
            </a:pPr>
            <a:r>
              <a:rPr lang="en-IN" sz="2400" dirty="0"/>
              <a:t>Lacquers - Those which usually form on evaporation of solvents.</a:t>
            </a:r>
          </a:p>
          <a:p>
            <a:pPr algn="just"/>
            <a:r>
              <a:rPr lang="en-IN" sz="2400" dirty="0"/>
              <a:t> b) Air-drying varnishes - Those which usually form films by oxidation, polymerization or by any other chemical reaction at room temperature. </a:t>
            </a:r>
          </a:p>
          <a:p>
            <a:pPr algn="just"/>
            <a:r>
              <a:rPr lang="en-IN" sz="2400" dirty="0"/>
              <a:t>c) Staving varnishes - Those which form films by chemical reaction on application of heat at specified time and temperature.(</a:t>
            </a:r>
            <a:r>
              <a:rPr lang="en-IN" sz="2800" dirty="0">
                <a:solidFill>
                  <a:srgbClr val="FF0000"/>
                </a:solidFill>
              </a:rPr>
              <a:t>Ref IS 1303)</a:t>
            </a:r>
            <a:endParaRPr kumimoji="0" lang="en-US" sz="2800" b="0" i="0" u="none" strike="noStrike" cap="none" normalizeH="0" baseline="0" dirty="0">
              <a:ln>
                <a:noFill/>
              </a:ln>
              <a:solidFill>
                <a:srgbClr val="FF0000"/>
              </a:solidFill>
              <a:effectLst/>
              <a:latin typeface="Arial" pitchFamily="34" charset="0"/>
              <a:cs typeface="Arial" pitchFamily="34" charset="0"/>
            </a:endParaRPr>
          </a:p>
        </p:txBody>
      </p:sp>
      <p:pic>
        <p:nvPicPr>
          <p:cNvPr id="7170" name="Picture 2" descr="C:\Users\HP\Downloads\download (5).jpeg"/>
          <p:cNvPicPr>
            <a:picLocks noChangeAspect="1" noChangeArrowheads="1"/>
          </p:cNvPicPr>
          <p:nvPr/>
        </p:nvPicPr>
        <p:blipFill>
          <a:blip r:embed="rId2" cstate="print"/>
          <a:srcRect/>
          <a:stretch>
            <a:fillRect/>
          </a:stretch>
        </p:blipFill>
        <p:spPr bwMode="auto">
          <a:xfrm>
            <a:off x="5867400" y="990600"/>
            <a:ext cx="2990850" cy="4543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287376696"/>
              </p:ext>
            </p:extLst>
          </p:nvPr>
        </p:nvGraphicFramePr>
        <p:xfrm>
          <a:off x="482600" y="749675"/>
          <a:ext cx="8178799" cy="5358654"/>
        </p:xfrm>
        <a:graphic>
          <a:graphicData uri="http://schemas.openxmlformats.org/drawingml/2006/table">
            <a:tbl>
              <a:tblPr firstRow="1" bandRow="1">
                <a:tableStyleId>{5C22544A-7EE6-4342-B048-85BDC9FD1C3A}</a:tableStyleId>
              </a:tblPr>
              <a:tblGrid>
                <a:gridCol w="2874228">
                  <a:extLst>
                    <a:ext uri="{9D8B030D-6E8A-4147-A177-3AD203B41FA5}">
                      <a16:colId xmlns:a16="http://schemas.microsoft.com/office/drawing/2014/main" val="20000"/>
                    </a:ext>
                  </a:extLst>
                </a:gridCol>
                <a:gridCol w="2874228">
                  <a:extLst>
                    <a:ext uri="{9D8B030D-6E8A-4147-A177-3AD203B41FA5}">
                      <a16:colId xmlns:a16="http://schemas.microsoft.com/office/drawing/2014/main" val="20001"/>
                    </a:ext>
                  </a:extLst>
                </a:gridCol>
                <a:gridCol w="2430343">
                  <a:extLst>
                    <a:ext uri="{9D8B030D-6E8A-4147-A177-3AD203B41FA5}">
                      <a16:colId xmlns:a16="http://schemas.microsoft.com/office/drawing/2014/main" val="20002"/>
                    </a:ext>
                  </a:extLst>
                </a:gridCol>
              </a:tblGrid>
              <a:tr h="785416">
                <a:tc gridSpan="3">
                  <a:txBody>
                    <a:bodyPr/>
                    <a:lstStyle/>
                    <a:p>
                      <a:pPr algn="ctr"/>
                      <a:r>
                        <a:rPr lang="en-US" sz="2200">
                          <a:solidFill>
                            <a:schemeClr val="bg1"/>
                          </a:solidFill>
                        </a:rPr>
                        <a:t>Testing(IS 101 </a:t>
                      </a:r>
                      <a:r>
                        <a:rPr kumimoji="0" lang="en-US" sz="2200" b="0" i="0" u="none" strike="noStrike" cap="none" normalizeH="0" baseline="0">
                          <a:ln>
                            <a:noFill/>
                          </a:ln>
                          <a:solidFill>
                            <a:schemeClr val="bg1"/>
                          </a:solidFill>
                          <a:effectLst/>
                          <a:latin typeface="Calibri" pitchFamily="34" charset="0"/>
                          <a:ea typeface="Times New Roman" pitchFamily="18" charset="0"/>
                          <a:cs typeface="Mangal" pitchFamily="18" charset="0"/>
                        </a:rPr>
                        <a:t>Methods of sampling and test for paints, varnishes, and related products</a:t>
                      </a:r>
                      <a:r>
                        <a:rPr lang="en-US" sz="2200"/>
                        <a:t>)</a:t>
                      </a:r>
                    </a:p>
                  </a:txBody>
                  <a:tcPr marL="83555" marR="83555" marT="41777" marB="41777"/>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9"/>
                  </a:ext>
                </a:extLst>
              </a:tr>
              <a:tr h="868971">
                <a:tc>
                  <a:txBody>
                    <a:bodyPr/>
                    <a:lstStyle/>
                    <a:p>
                      <a:pPr algn="just"/>
                      <a:r>
                        <a:rPr lang="en-US" sz="1600" b="1">
                          <a:latin typeface="+mj-lt"/>
                        </a:rPr>
                        <a:t>Part 1: </a:t>
                      </a:r>
                      <a:r>
                        <a:rPr kumimoji="0" lang="en-IN" sz="1600" b="1" i="0" kern="1200">
                          <a:solidFill>
                            <a:schemeClr val="dk1"/>
                          </a:solidFill>
                          <a:effectLst/>
                          <a:latin typeface="+mn-lt"/>
                          <a:ea typeface="+mn-ea"/>
                          <a:cs typeface="+mn-cs"/>
                        </a:rPr>
                        <a:t>Test on liquid paints (general and physical)</a:t>
                      </a:r>
                      <a:endParaRPr lang="en-US" sz="1600" b="1">
                        <a:latin typeface="+mj-lt"/>
                      </a:endParaRPr>
                    </a:p>
                  </a:txBody>
                  <a:tcPr marL="83555" marR="83555" marT="41777" marB="41777"/>
                </a:tc>
                <a:tc>
                  <a:txBody>
                    <a:bodyPr/>
                    <a:lstStyle/>
                    <a:p>
                      <a:pPr algn="just"/>
                      <a:r>
                        <a:rPr lang="en-US" sz="1600" b="1">
                          <a:latin typeface="+mj-lt"/>
                        </a:rPr>
                        <a:t>Part 2: Tests </a:t>
                      </a:r>
                      <a:r>
                        <a:rPr kumimoji="0" lang="en-IN" sz="1600" b="1" i="0" kern="1200">
                          <a:solidFill>
                            <a:schemeClr val="dk1"/>
                          </a:solidFill>
                          <a:effectLst/>
                          <a:latin typeface="+mn-lt"/>
                          <a:ea typeface="+mn-ea"/>
                          <a:cs typeface="+mn-cs"/>
                        </a:rPr>
                        <a:t>on liquid paints (chemical examination)</a:t>
                      </a:r>
                      <a:endParaRPr lang="en-US" sz="1600" b="1">
                        <a:latin typeface="+mj-lt"/>
                      </a:endParaRPr>
                    </a:p>
                  </a:txBody>
                  <a:tcPr marL="83555" marR="83555" marT="41777" marB="41777"/>
                </a:tc>
                <a:tc>
                  <a:txBody>
                    <a:bodyPr/>
                    <a:lstStyle/>
                    <a:p>
                      <a:pPr algn="just"/>
                      <a:r>
                        <a:rPr lang="en-US" sz="1600" b="1">
                          <a:latin typeface="+mj-lt"/>
                        </a:rPr>
                        <a:t>Part 3: Tests on Paint Film Formation</a:t>
                      </a:r>
                    </a:p>
                  </a:txBody>
                  <a:tcPr marL="83555" marR="83555" marT="41777" marB="41777"/>
                </a:tc>
                <a:extLst>
                  <a:ext uri="{0D108BD9-81ED-4DB2-BD59-A6C34878D82A}">
                    <a16:rowId xmlns:a16="http://schemas.microsoft.com/office/drawing/2014/main" val="10000"/>
                  </a:ext>
                </a:extLst>
              </a:tr>
              <a:tr h="339790">
                <a:tc>
                  <a:txBody>
                    <a:bodyPr/>
                    <a:lstStyle/>
                    <a:p>
                      <a:pPr algn="just"/>
                      <a:r>
                        <a:rPr lang="en-US" sz="1500">
                          <a:latin typeface="+mj-lt"/>
                        </a:rPr>
                        <a:t>Section 1: Sampling</a:t>
                      </a:r>
                    </a:p>
                  </a:txBody>
                  <a:tcPr marL="83555" marR="83555" marT="41777" marB="41777"/>
                </a:tc>
                <a:tc>
                  <a:txBody>
                    <a:bodyPr/>
                    <a:lstStyle/>
                    <a:p>
                      <a:pPr algn="just"/>
                      <a:r>
                        <a:rPr lang="en-US" sz="1500">
                          <a:latin typeface="+mj-lt"/>
                        </a:rPr>
                        <a:t>Section 1: </a:t>
                      </a:r>
                      <a:r>
                        <a:rPr kumimoji="0" lang="en-IN" sz="1500" b="0" i="0" kern="1200">
                          <a:solidFill>
                            <a:schemeClr val="dk1"/>
                          </a:solidFill>
                          <a:effectLst/>
                          <a:latin typeface="+mn-lt"/>
                          <a:ea typeface="+mn-ea"/>
                          <a:cs typeface="+mn-cs"/>
                        </a:rPr>
                        <a:t>water content </a:t>
                      </a:r>
                      <a:endParaRPr lang="en-US" sz="1500">
                        <a:latin typeface="+mj-lt"/>
                      </a:endParaRPr>
                    </a:p>
                  </a:txBody>
                  <a:tcPr marL="83555" marR="83555" marT="41777" marB="41777"/>
                </a:tc>
                <a:tc>
                  <a:txBody>
                    <a:bodyPr/>
                    <a:lstStyle/>
                    <a:p>
                      <a:pPr algn="just"/>
                      <a:r>
                        <a:rPr lang="en-US" sz="1500">
                          <a:latin typeface="+mj-lt"/>
                        </a:rPr>
                        <a:t>Section 1: </a:t>
                      </a:r>
                      <a:r>
                        <a:rPr kumimoji="0" lang="en-IN" sz="1500" b="0" i="0" kern="1200">
                          <a:solidFill>
                            <a:schemeClr val="dk1"/>
                          </a:solidFill>
                          <a:effectLst/>
                          <a:latin typeface="+mn-lt"/>
                          <a:ea typeface="+mn-ea"/>
                          <a:cs typeface="+mn-cs"/>
                        </a:rPr>
                        <a:t>drying time </a:t>
                      </a:r>
                      <a:endParaRPr lang="en-US" sz="1500">
                        <a:latin typeface="+mj-lt"/>
                      </a:endParaRPr>
                    </a:p>
                  </a:txBody>
                  <a:tcPr marL="83555" marR="83555" marT="41777" marB="41777"/>
                </a:tc>
                <a:extLst>
                  <a:ext uri="{0D108BD9-81ED-4DB2-BD59-A6C34878D82A}">
                    <a16:rowId xmlns:a16="http://schemas.microsoft.com/office/drawing/2014/main" val="10001"/>
                  </a:ext>
                </a:extLst>
              </a:tr>
              <a:tr h="785416">
                <a:tc>
                  <a:txBody>
                    <a:bodyPr/>
                    <a:lstStyle/>
                    <a:p>
                      <a:pPr algn="just"/>
                      <a:r>
                        <a:rPr lang="en-US" sz="1500">
                          <a:latin typeface="+mj-lt"/>
                        </a:rPr>
                        <a:t>Section 2: </a:t>
                      </a:r>
                      <a:r>
                        <a:rPr kumimoji="0" lang="en-IN" sz="1500" b="0" i="0" kern="1200">
                          <a:solidFill>
                            <a:schemeClr val="dk1"/>
                          </a:solidFill>
                          <a:effectLst/>
                          <a:latin typeface="+mn-lt"/>
                          <a:ea typeface="+mn-ea"/>
                          <a:cs typeface="+mn-cs"/>
                        </a:rPr>
                        <a:t>preliminary examination and preparation of samples for testing</a:t>
                      </a:r>
                      <a:endParaRPr lang="en-US" sz="1500">
                        <a:latin typeface="+mj-lt"/>
                      </a:endParaRPr>
                    </a:p>
                  </a:txBody>
                  <a:tcPr marL="83555" marR="83555" marT="41777" marB="41777"/>
                </a:tc>
                <a:tc>
                  <a:txBody>
                    <a:bodyPr/>
                    <a:lstStyle/>
                    <a:p>
                      <a:pPr algn="just"/>
                      <a:r>
                        <a:rPr lang="en-US" sz="1500">
                          <a:latin typeface="+mj-lt"/>
                        </a:rPr>
                        <a:t>Section 2: </a:t>
                      </a:r>
                      <a:r>
                        <a:rPr kumimoji="0" lang="en-IN" sz="1500" b="0" i="0" kern="1200">
                          <a:solidFill>
                            <a:schemeClr val="dk1"/>
                          </a:solidFill>
                          <a:effectLst/>
                          <a:latin typeface="+mn-lt"/>
                          <a:ea typeface="+mn-ea"/>
                          <a:cs typeface="+mn-cs"/>
                        </a:rPr>
                        <a:t>volatile matter</a:t>
                      </a:r>
                      <a:endParaRPr lang="en-US" sz="1500">
                        <a:latin typeface="+mj-lt"/>
                      </a:endParaRPr>
                    </a:p>
                  </a:txBody>
                  <a:tcPr marL="83555" marR="83555" marT="41777" marB="41777"/>
                </a:tc>
                <a:tc>
                  <a:txBody>
                    <a:bodyPr/>
                    <a:lstStyle/>
                    <a:p>
                      <a:pPr algn="just"/>
                      <a:r>
                        <a:rPr lang="en-US" sz="1500">
                          <a:latin typeface="+mj-lt"/>
                        </a:rPr>
                        <a:t>Section 2: F</a:t>
                      </a:r>
                      <a:r>
                        <a:rPr kumimoji="0" lang="en-IN" sz="1500" b="0" i="0" kern="1200">
                          <a:solidFill>
                            <a:schemeClr val="dk1"/>
                          </a:solidFill>
                          <a:effectLst/>
                          <a:latin typeface="+mn-lt"/>
                          <a:ea typeface="+mn-ea"/>
                          <a:cs typeface="+mn-cs"/>
                        </a:rPr>
                        <a:t>ilm thickness </a:t>
                      </a:r>
                      <a:endParaRPr lang="en-US" sz="1500">
                        <a:latin typeface="+mj-lt"/>
                      </a:endParaRPr>
                    </a:p>
                  </a:txBody>
                  <a:tcPr marL="83555" marR="83555" marT="41777" marB="41777"/>
                </a:tc>
                <a:extLst>
                  <a:ext uri="{0D108BD9-81ED-4DB2-BD59-A6C34878D82A}">
                    <a16:rowId xmlns:a16="http://schemas.microsoft.com/office/drawing/2014/main" val="10002"/>
                  </a:ext>
                </a:extLst>
              </a:tr>
              <a:tr h="785416">
                <a:tc>
                  <a:txBody>
                    <a:bodyPr/>
                    <a:lstStyle/>
                    <a:p>
                      <a:pPr algn="just"/>
                      <a:r>
                        <a:rPr lang="en-US" sz="1500">
                          <a:latin typeface="+mj-lt"/>
                        </a:rPr>
                        <a:t>Section 3: </a:t>
                      </a:r>
                      <a:r>
                        <a:rPr kumimoji="0" lang="en-IN" sz="1500" b="0" i="0" kern="1200">
                          <a:solidFill>
                            <a:schemeClr val="dk1"/>
                          </a:solidFill>
                          <a:effectLst/>
                          <a:latin typeface="+mn-lt"/>
                          <a:ea typeface="+mn-ea"/>
                          <a:cs typeface="+mn-cs"/>
                        </a:rPr>
                        <a:t>preparation of panels</a:t>
                      </a:r>
                      <a:endParaRPr lang="en-US" sz="1500">
                        <a:latin typeface="+mj-lt"/>
                      </a:endParaRPr>
                    </a:p>
                  </a:txBody>
                  <a:tcPr marL="83555" marR="83555" marT="41777" marB="41777"/>
                </a:tc>
                <a:tc>
                  <a:txBody>
                    <a:bodyPr/>
                    <a:lstStyle/>
                    <a:p>
                      <a:pPr algn="just"/>
                      <a:r>
                        <a:rPr lang="en-US" sz="1500">
                          <a:latin typeface="+mj-lt"/>
                        </a:rPr>
                        <a:t>Section 3: </a:t>
                      </a:r>
                      <a:r>
                        <a:rPr kumimoji="0" lang="en-IN" sz="1500" b="0" i="0" kern="1200">
                          <a:solidFill>
                            <a:schemeClr val="dk1"/>
                          </a:solidFill>
                          <a:effectLst/>
                          <a:latin typeface="+mn-lt"/>
                          <a:ea typeface="+mn-ea"/>
                          <a:cs typeface="+mn-cs"/>
                        </a:rPr>
                        <a:t>volatile organic compound (VOC) content- Difference method</a:t>
                      </a:r>
                      <a:endParaRPr lang="en-US" sz="1500">
                        <a:latin typeface="+mj-lt"/>
                      </a:endParaRPr>
                    </a:p>
                  </a:txBody>
                  <a:tcPr marL="83555" marR="83555" marT="41777" marB="41777"/>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kern="1200">
                          <a:solidFill>
                            <a:schemeClr val="dk1"/>
                          </a:solidFill>
                          <a:latin typeface="+mn-lt"/>
                          <a:ea typeface="+mn-ea"/>
                          <a:cs typeface="+mn-cs"/>
                        </a:rPr>
                        <a:t>Section 4: </a:t>
                      </a:r>
                      <a:r>
                        <a:rPr kumimoji="0" lang="en-IN" sz="1500" b="0" i="0" kern="1200">
                          <a:solidFill>
                            <a:schemeClr val="dk1"/>
                          </a:solidFill>
                          <a:effectLst/>
                          <a:latin typeface="+mn-lt"/>
                          <a:ea typeface="+mn-ea"/>
                          <a:cs typeface="+mn-cs"/>
                        </a:rPr>
                        <a:t>finish</a:t>
                      </a:r>
                      <a:endParaRPr kumimoji="0" lang="en-US" sz="1500" kern="1200">
                        <a:solidFill>
                          <a:schemeClr val="dk1"/>
                        </a:solidFill>
                        <a:latin typeface="+mn-lt"/>
                        <a:ea typeface="+mn-ea"/>
                        <a:cs typeface="+mn-cs"/>
                      </a:endParaRPr>
                    </a:p>
                    <a:p>
                      <a:pPr algn="just"/>
                      <a:endParaRPr lang="en-US" sz="1500">
                        <a:latin typeface="+mj-lt"/>
                      </a:endParaRPr>
                    </a:p>
                  </a:txBody>
                  <a:tcPr marL="83555" marR="83555" marT="41777" marB="41777"/>
                </a:tc>
                <a:extLst>
                  <a:ext uri="{0D108BD9-81ED-4DB2-BD59-A6C34878D82A}">
                    <a16:rowId xmlns:a16="http://schemas.microsoft.com/office/drawing/2014/main" val="10003"/>
                  </a:ext>
                </a:extLst>
              </a:tr>
              <a:tr h="1008229">
                <a:tc>
                  <a:txBody>
                    <a:bodyPr/>
                    <a:lstStyle/>
                    <a:p>
                      <a:pPr algn="just"/>
                      <a:r>
                        <a:rPr lang="en-US" sz="1500">
                          <a:latin typeface="+mj-lt"/>
                        </a:rPr>
                        <a:t>Section 4: </a:t>
                      </a:r>
                      <a:r>
                        <a:rPr kumimoji="0" lang="en-IN" sz="1500" b="0" i="0" kern="1200">
                          <a:solidFill>
                            <a:schemeClr val="dk1"/>
                          </a:solidFill>
                          <a:effectLst/>
                          <a:latin typeface="+mn-lt"/>
                          <a:ea typeface="+mn-ea"/>
                          <a:cs typeface="+mn-cs"/>
                        </a:rPr>
                        <a:t>brushing test</a:t>
                      </a:r>
                      <a:endParaRPr lang="en-US" sz="1500">
                        <a:latin typeface="+mj-lt"/>
                      </a:endParaRPr>
                    </a:p>
                  </a:txBody>
                  <a:tcPr marL="83555" marR="83555" marT="41777" marB="41777"/>
                </a:tc>
                <a:tc>
                  <a:txBody>
                    <a:bodyPr/>
                    <a:lstStyle/>
                    <a:p>
                      <a:pPr algn="just"/>
                      <a:r>
                        <a:rPr lang="en-US" sz="1500">
                          <a:latin typeface="+mj-lt"/>
                        </a:rPr>
                        <a:t>Section 4: </a:t>
                      </a:r>
                      <a:r>
                        <a:rPr kumimoji="0" lang="en-IN" sz="1500" b="0" i="0" kern="1200">
                          <a:solidFill>
                            <a:schemeClr val="dk1"/>
                          </a:solidFill>
                          <a:effectLst/>
                          <a:latin typeface="+mn-lt"/>
                          <a:ea typeface="+mn-ea"/>
                          <a:cs typeface="+mn-cs"/>
                        </a:rPr>
                        <a:t>volatile organic compound voc and or semi volatile organic compounds svoc content gas-chromatographic</a:t>
                      </a:r>
                      <a:endParaRPr lang="en-US" sz="1500">
                        <a:latin typeface="+mj-lt"/>
                      </a:endParaRPr>
                    </a:p>
                  </a:txBody>
                  <a:tcPr marL="83555" marR="83555" marT="41777" marB="41777"/>
                </a:tc>
                <a:tc>
                  <a:txBody>
                    <a:bodyPr/>
                    <a:lstStyle/>
                    <a:p>
                      <a:pPr algn="just"/>
                      <a:endParaRPr lang="en-US" sz="1500">
                        <a:latin typeface="+mj-lt"/>
                      </a:endParaRPr>
                    </a:p>
                  </a:txBody>
                  <a:tcPr marL="83555" marR="83555" marT="41777" marB="41777"/>
                </a:tc>
                <a:extLst>
                  <a:ext uri="{0D108BD9-81ED-4DB2-BD59-A6C34878D82A}">
                    <a16:rowId xmlns:a16="http://schemas.microsoft.com/office/drawing/2014/main" val="10004"/>
                  </a:ext>
                </a:extLst>
              </a:tr>
              <a:tr h="785416">
                <a:tc>
                  <a:txBody>
                    <a:bodyPr/>
                    <a:lstStyle/>
                    <a:p>
                      <a:pPr algn="just"/>
                      <a:r>
                        <a:rPr lang="en-US" sz="1500">
                          <a:latin typeface="+mj-lt"/>
                        </a:rPr>
                        <a:t>Section 5: </a:t>
                      </a:r>
                      <a:r>
                        <a:rPr kumimoji="0" lang="en-IN" sz="1500" b="0" i="0" kern="1200">
                          <a:solidFill>
                            <a:schemeClr val="dk1"/>
                          </a:solidFill>
                          <a:effectLst/>
                          <a:latin typeface="+mn-lt"/>
                          <a:ea typeface="+mn-ea"/>
                          <a:cs typeface="+mn-cs"/>
                        </a:rPr>
                        <a:t>consistency</a:t>
                      </a:r>
                      <a:endParaRPr lang="en-US" sz="1500">
                        <a:latin typeface="+mj-lt"/>
                      </a:endParaRPr>
                    </a:p>
                  </a:txBody>
                  <a:tcPr marL="83555" marR="83555" marT="41777" marB="41777"/>
                </a:tc>
                <a:tc>
                  <a:txBody>
                    <a:bodyPr/>
                    <a:lstStyle/>
                    <a:p>
                      <a:pPr algn="just"/>
                      <a:r>
                        <a:rPr lang="en-US" sz="1500">
                          <a:latin typeface="+mj-lt"/>
                        </a:rPr>
                        <a:t>Section 5: </a:t>
                      </a:r>
                      <a:r>
                        <a:rPr kumimoji="0" lang="en-IN" sz="1500" b="0" i="0" kern="1200">
                          <a:solidFill>
                            <a:schemeClr val="dk1"/>
                          </a:solidFill>
                          <a:effectLst/>
                          <a:latin typeface="+mn-lt"/>
                          <a:ea typeface="+mn-ea"/>
                          <a:cs typeface="+mn-cs"/>
                        </a:rPr>
                        <a:t>volatile organic compound content of low-VOC emulsion paints </a:t>
                      </a:r>
                      <a:endParaRPr lang="en-US" sz="1500">
                        <a:latin typeface="+mj-lt"/>
                      </a:endParaRPr>
                    </a:p>
                  </a:txBody>
                  <a:tcPr marL="83555" marR="83555" marT="41777" marB="41777"/>
                </a:tc>
                <a:tc>
                  <a:txBody>
                    <a:bodyPr/>
                    <a:lstStyle/>
                    <a:p>
                      <a:pPr algn="just"/>
                      <a:endParaRPr lang="en-US" sz="1500">
                        <a:latin typeface="+mj-lt"/>
                      </a:endParaRPr>
                    </a:p>
                  </a:txBody>
                  <a:tcPr marL="83555" marR="83555" marT="41777" marB="41777"/>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Isosceles Triangle 4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567785011"/>
              </p:ext>
            </p:extLst>
          </p:nvPr>
        </p:nvGraphicFramePr>
        <p:xfrm>
          <a:off x="482600" y="995700"/>
          <a:ext cx="8178800" cy="4866604"/>
        </p:xfrm>
        <a:graphic>
          <a:graphicData uri="http://schemas.openxmlformats.org/drawingml/2006/table">
            <a:tbl>
              <a:tblPr firstRow="1" bandRow="1">
                <a:tableStyleId>{5C22544A-7EE6-4342-B048-85BDC9FD1C3A}</a:tableStyleId>
              </a:tblPr>
              <a:tblGrid>
                <a:gridCol w="2728803">
                  <a:extLst>
                    <a:ext uri="{9D8B030D-6E8A-4147-A177-3AD203B41FA5}">
                      <a16:colId xmlns:a16="http://schemas.microsoft.com/office/drawing/2014/main" val="20000"/>
                    </a:ext>
                  </a:extLst>
                </a:gridCol>
                <a:gridCol w="2763807">
                  <a:extLst>
                    <a:ext uri="{9D8B030D-6E8A-4147-A177-3AD203B41FA5}">
                      <a16:colId xmlns:a16="http://schemas.microsoft.com/office/drawing/2014/main" val="20001"/>
                    </a:ext>
                  </a:extLst>
                </a:gridCol>
                <a:gridCol w="2686190">
                  <a:extLst>
                    <a:ext uri="{9D8B030D-6E8A-4147-A177-3AD203B41FA5}">
                      <a16:colId xmlns:a16="http://schemas.microsoft.com/office/drawing/2014/main" val="20002"/>
                    </a:ext>
                  </a:extLst>
                </a:gridCol>
              </a:tblGrid>
              <a:tr h="672304">
                <a:tc>
                  <a:txBody>
                    <a:bodyPr/>
                    <a:lstStyle/>
                    <a:p>
                      <a:r>
                        <a:rPr lang="en-US" sz="1800" b="1"/>
                        <a:t>Part 4: </a:t>
                      </a:r>
                      <a:r>
                        <a:rPr kumimoji="0" lang="en-IN" sz="1800" b="1" i="0" kern="1200">
                          <a:solidFill>
                            <a:schemeClr val="lt1"/>
                          </a:solidFill>
                          <a:effectLst/>
                          <a:latin typeface="+mn-lt"/>
                          <a:ea typeface="+mn-ea"/>
                          <a:cs typeface="+mn-cs"/>
                        </a:rPr>
                        <a:t>optical test</a:t>
                      </a:r>
                      <a:endParaRPr lang="en-US" sz="1800" b="1"/>
                    </a:p>
                  </a:txBody>
                  <a:tcPr marL="82052" marR="82052" marT="41026" marB="41026"/>
                </a:tc>
                <a:tc>
                  <a:txBody>
                    <a:bodyPr/>
                    <a:lstStyle/>
                    <a:p>
                      <a:r>
                        <a:rPr lang="en-US" sz="1800" b="1"/>
                        <a:t>Part 5: </a:t>
                      </a:r>
                      <a:r>
                        <a:rPr kumimoji="0" lang="en-IN" sz="1800" b="1" i="0" kern="1200">
                          <a:solidFill>
                            <a:schemeClr val="lt1"/>
                          </a:solidFill>
                          <a:effectLst/>
                          <a:latin typeface="+mn-lt"/>
                          <a:ea typeface="+mn-ea"/>
                          <a:cs typeface="+mn-cs"/>
                        </a:rPr>
                        <a:t>mechanical test on paint films</a:t>
                      </a:r>
                      <a:endParaRPr lang="en-US" sz="1800" b="1"/>
                    </a:p>
                  </a:txBody>
                  <a:tcPr marL="82052" marR="82052" marT="41026" marB="41026"/>
                </a:tc>
                <a:tc>
                  <a:txBody>
                    <a:bodyPr/>
                    <a:lstStyle/>
                    <a:p>
                      <a:r>
                        <a:rPr lang="en-US" sz="1800" b="1" dirty="0"/>
                        <a:t>Part 6: D</a:t>
                      </a:r>
                      <a:r>
                        <a:rPr kumimoji="0" lang="en-IN" sz="1800" b="1" i="0" kern="1200" dirty="0" err="1">
                          <a:solidFill>
                            <a:schemeClr val="lt1"/>
                          </a:solidFill>
                          <a:effectLst/>
                          <a:latin typeface="+mn-lt"/>
                          <a:ea typeface="+mn-ea"/>
                          <a:cs typeface="+mn-cs"/>
                        </a:rPr>
                        <a:t>urability</a:t>
                      </a:r>
                      <a:r>
                        <a:rPr kumimoji="0" lang="en-IN" sz="1800" b="1" i="0" kern="1200" dirty="0">
                          <a:solidFill>
                            <a:schemeClr val="lt1"/>
                          </a:solidFill>
                          <a:effectLst/>
                          <a:latin typeface="+mn-lt"/>
                          <a:ea typeface="+mn-ea"/>
                          <a:cs typeface="+mn-cs"/>
                        </a:rPr>
                        <a:t> tests</a:t>
                      </a:r>
                      <a:endParaRPr lang="en-US" sz="1800" b="1" dirty="0"/>
                    </a:p>
                  </a:txBody>
                  <a:tcPr marL="82052" marR="82052" marT="41026" marB="41026"/>
                </a:tc>
                <a:extLst>
                  <a:ext uri="{0D108BD9-81ED-4DB2-BD59-A6C34878D82A}">
                    <a16:rowId xmlns:a16="http://schemas.microsoft.com/office/drawing/2014/main" val="10000"/>
                  </a:ext>
                </a:extLst>
              </a:tr>
              <a:tr h="1227491">
                <a:tc>
                  <a:txBody>
                    <a:bodyPr/>
                    <a:lstStyle/>
                    <a:p>
                      <a:pPr algn="just"/>
                      <a:r>
                        <a:rPr lang="en-US" sz="1800"/>
                        <a:t>Section 1: </a:t>
                      </a:r>
                      <a:r>
                        <a:rPr kumimoji="0" lang="en-IN" sz="1800" b="0" i="0" kern="1200">
                          <a:solidFill>
                            <a:schemeClr val="dk1"/>
                          </a:solidFill>
                          <a:effectLst/>
                          <a:latin typeface="+mn-lt"/>
                          <a:ea typeface="+mn-ea"/>
                          <a:cs typeface="+mn-cs"/>
                        </a:rPr>
                        <a:t>opacity </a:t>
                      </a:r>
                      <a:endParaRPr lang="en-US" sz="1800"/>
                    </a:p>
                  </a:txBody>
                  <a:tcPr marL="82052" marR="82052" marT="41026" marB="41026"/>
                </a:tc>
                <a:tc>
                  <a:txBody>
                    <a:bodyPr/>
                    <a:lstStyle/>
                    <a:p>
                      <a:pPr algn="just"/>
                      <a:r>
                        <a:rPr lang="en-US" sz="1800"/>
                        <a:t>Section 1: </a:t>
                      </a:r>
                      <a:r>
                        <a:rPr kumimoji="0" lang="en-IN" sz="1800" b="0" i="0" kern="1200">
                          <a:solidFill>
                            <a:schemeClr val="dk1"/>
                          </a:solidFill>
                          <a:effectLst/>
                          <a:latin typeface="+mn-lt"/>
                          <a:ea typeface="+mn-ea"/>
                          <a:cs typeface="+mn-cs"/>
                        </a:rPr>
                        <a:t>hardness tests</a:t>
                      </a:r>
                      <a:endParaRPr lang="en-US" sz="1800"/>
                    </a:p>
                  </a:txBody>
                  <a:tcPr marL="82052" marR="82052" marT="41026" marB="41026"/>
                </a:tc>
                <a:tc>
                  <a:txBody>
                    <a:bodyPr/>
                    <a:lstStyle/>
                    <a:p>
                      <a:pPr algn="just"/>
                      <a:r>
                        <a:rPr lang="en-US" sz="1800"/>
                        <a:t>Section 1: </a:t>
                      </a:r>
                      <a:r>
                        <a:rPr kumimoji="0" lang="en-IN" sz="1800" b="0" i="0" kern="1200">
                          <a:solidFill>
                            <a:schemeClr val="dk1"/>
                          </a:solidFill>
                          <a:effectLst/>
                          <a:latin typeface="+mn-lt"/>
                          <a:ea typeface="+mn-ea"/>
                          <a:cs typeface="+mn-cs"/>
                        </a:rPr>
                        <a:t>resistance to humidity under conditions of condensation </a:t>
                      </a:r>
                      <a:endParaRPr lang="en-US" sz="1800"/>
                    </a:p>
                  </a:txBody>
                  <a:tcPr marL="82052" marR="82052" marT="41026" marB="41026"/>
                </a:tc>
                <a:extLst>
                  <a:ext uri="{0D108BD9-81ED-4DB2-BD59-A6C34878D82A}">
                    <a16:rowId xmlns:a16="http://schemas.microsoft.com/office/drawing/2014/main" val="10001"/>
                  </a:ext>
                </a:extLst>
              </a:tr>
              <a:tr h="949897">
                <a:tc>
                  <a:txBody>
                    <a:bodyPr/>
                    <a:lstStyle/>
                    <a:p>
                      <a:pPr algn="just"/>
                      <a:r>
                        <a:rPr lang="en-US" sz="1800"/>
                        <a:t>Section 2: </a:t>
                      </a:r>
                      <a:r>
                        <a:rPr kumimoji="0" lang="en-IN" sz="1800" b="0" i="0" kern="1200">
                          <a:solidFill>
                            <a:schemeClr val="dk1"/>
                          </a:solidFill>
                          <a:effectLst/>
                          <a:latin typeface="+mn-lt"/>
                          <a:ea typeface="+mn-ea"/>
                          <a:cs typeface="+mn-cs"/>
                        </a:rPr>
                        <a:t>colour-visual comparison of colour of paints</a:t>
                      </a:r>
                      <a:endParaRPr lang="en-US" sz="1800"/>
                    </a:p>
                  </a:txBody>
                  <a:tcPr marL="82052" marR="82052" marT="41026" marB="41026"/>
                </a:tc>
                <a:tc>
                  <a:txBody>
                    <a:bodyPr/>
                    <a:lstStyle/>
                    <a:p>
                      <a:pPr algn="just"/>
                      <a:r>
                        <a:rPr lang="en-US" sz="1800"/>
                        <a:t>Section 2: F</a:t>
                      </a:r>
                      <a:r>
                        <a:rPr kumimoji="0" lang="en-IN" sz="1800" b="0" i="0" kern="1200">
                          <a:solidFill>
                            <a:schemeClr val="dk1"/>
                          </a:solidFill>
                          <a:effectLst/>
                          <a:latin typeface="+mn-lt"/>
                          <a:ea typeface="+mn-ea"/>
                          <a:cs typeface="+mn-cs"/>
                        </a:rPr>
                        <a:t>lexibility and adhesion</a:t>
                      </a:r>
                      <a:endParaRPr lang="en-US" sz="1800"/>
                    </a:p>
                  </a:txBody>
                  <a:tcPr marL="82052" marR="82052" marT="41026" marB="41026"/>
                </a:tc>
                <a:tc>
                  <a:txBody>
                    <a:bodyPr/>
                    <a:lstStyle/>
                    <a:p>
                      <a:pPr algn="just"/>
                      <a:r>
                        <a:rPr lang="en-US" sz="1800"/>
                        <a:t>Section 2: </a:t>
                      </a:r>
                      <a:r>
                        <a:rPr kumimoji="0" lang="en-IN" sz="1800" b="0" i="0" kern="1200">
                          <a:solidFill>
                            <a:schemeClr val="dk1"/>
                          </a:solidFill>
                          <a:effectLst/>
                          <a:latin typeface="+mn-lt"/>
                          <a:ea typeface="+mn-ea"/>
                          <a:cs typeface="+mn-cs"/>
                        </a:rPr>
                        <a:t>keeping properties</a:t>
                      </a:r>
                      <a:endParaRPr lang="en-US" sz="1800"/>
                    </a:p>
                  </a:txBody>
                  <a:tcPr marL="82052" marR="82052" marT="41026" marB="41026"/>
                </a:tc>
                <a:extLst>
                  <a:ext uri="{0D108BD9-81ED-4DB2-BD59-A6C34878D82A}">
                    <a16:rowId xmlns:a16="http://schemas.microsoft.com/office/drawing/2014/main" val="10002"/>
                  </a:ext>
                </a:extLst>
              </a:tr>
              <a:tr h="672304">
                <a:tc>
                  <a:txBody>
                    <a:bodyPr/>
                    <a:lstStyle/>
                    <a:p>
                      <a:pPr algn="just"/>
                      <a:r>
                        <a:rPr lang="en-US" sz="1800"/>
                        <a:t>Section 3: </a:t>
                      </a:r>
                      <a:r>
                        <a:rPr kumimoji="0" lang="en-IN" sz="1800" b="0" i="0" kern="1200">
                          <a:solidFill>
                            <a:schemeClr val="dk1"/>
                          </a:solidFill>
                          <a:effectLst/>
                          <a:latin typeface="+mn-lt"/>
                          <a:ea typeface="+mn-ea"/>
                          <a:cs typeface="+mn-cs"/>
                        </a:rPr>
                        <a:t>light fastness test</a:t>
                      </a:r>
                      <a:endParaRPr lang="en-US" sz="1800"/>
                    </a:p>
                  </a:txBody>
                  <a:tcPr marL="82052" marR="82052" marT="41026" marB="41026"/>
                </a:tc>
                <a:tc>
                  <a:txBody>
                    <a:bodyPr/>
                    <a:lstStyle/>
                    <a:p>
                      <a:pPr algn="just"/>
                      <a:r>
                        <a:rPr lang="en-US" sz="1800"/>
                        <a:t>Section 3: </a:t>
                      </a:r>
                      <a:r>
                        <a:rPr kumimoji="0" lang="en-IN" sz="1800" b="0" i="0" kern="1200">
                          <a:solidFill>
                            <a:schemeClr val="dk1"/>
                          </a:solidFill>
                          <a:effectLst/>
                          <a:latin typeface="+mn-lt"/>
                          <a:ea typeface="+mn-ea"/>
                          <a:cs typeface="+mn-cs"/>
                        </a:rPr>
                        <a:t>impact resistance</a:t>
                      </a:r>
                      <a:endParaRPr lang="en-US" sz="1800"/>
                    </a:p>
                  </a:txBody>
                  <a:tcPr marL="82052" marR="82052" marT="41026" marB="41026"/>
                </a:tc>
                <a:tc>
                  <a:txBody>
                    <a:bodyPr/>
                    <a:lstStyle/>
                    <a:p>
                      <a:pPr algn="just"/>
                      <a:r>
                        <a:rPr lang="en-US" sz="1800"/>
                        <a:t>Section 3: </a:t>
                      </a:r>
                      <a:r>
                        <a:rPr kumimoji="0" lang="en-IN" sz="1800" b="0" i="0" kern="1200">
                          <a:solidFill>
                            <a:schemeClr val="dk1"/>
                          </a:solidFill>
                          <a:effectLst/>
                          <a:latin typeface="+mn-lt"/>
                          <a:ea typeface="+mn-ea"/>
                          <a:cs typeface="+mn-cs"/>
                        </a:rPr>
                        <a:t>moisture vapour permeability </a:t>
                      </a:r>
                      <a:endParaRPr lang="en-US" sz="1800"/>
                    </a:p>
                  </a:txBody>
                  <a:tcPr marL="82052" marR="82052" marT="41026" marB="41026"/>
                </a:tc>
                <a:extLst>
                  <a:ext uri="{0D108BD9-81ED-4DB2-BD59-A6C34878D82A}">
                    <a16:rowId xmlns:a16="http://schemas.microsoft.com/office/drawing/2014/main" val="10003"/>
                  </a:ext>
                </a:extLst>
              </a:tr>
              <a:tr h="672304">
                <a:tc>
                  <a:txBody>
                    <a:bodyPr/>
                    <a:lstStyle/>
                    <a:p>
                      <a:pPr algn="just"/>
                      <a:r>
                        <a:rPr lang="en-US" sz="1800"/>
                        <a:t>Section 4: </a:t>
                      </a:r>
                      <a:r>
                        <a:rPr kumimoji="0" lang="en-IN" sz="1800" b="0" i="0" kern="1200">
                          <a:solidFill>
                            <a:schemeClr val="dk1"/>
                          </a:solidFill>
                          <a:effectLst/>
                          <a:latin typeface="+mn-lt"/>
                          <a:ea typeface="+mn-ea"/>
                          <a:cs typeface="+mn-cs"/>
                        </a:rPr>
                        <a:t>gloss</a:t>
                      </a:r>
                      <a:endParaRPr lang="en-US" sz="1800"/>
                    </a:p>
                  </a:txBody>
                  <a:tcPr marL="82052" marR="82052" marT="41026" marB="41026"/>
                </a:tc>
                <a:tc>
                  <a:txBody>
                    <a:bodyPr/>
                    <a:lstStyle/>
                    <a:p>
                      <a:pPr algn="just"/>
                      <a:r>
                        <a:rPr lang="en-US" sz="1800"/>
                        <a:t>Section 4: </a:t>
                      </a:r>
                      <a:r>
                        <a:rPr kumimoji="0" lang="en-IN" sz="1800" b="0" i="0" kern="1200">
                          <a:solidFill>
                            <a:schemeClr val="dk1"/>
                          </a:solidFill>
                          <a:effectLst/>
                          <a:latin typeface="+mn-lt"/>
                          <a:ea typeface="+mn-ea"/>
                          <a:cs typeface="+mn-cs"/>
                        </a:rPr>
                        <a:t>Print free test</a:t>
                      </a:r>
                      <a:endParaRPr lang="en-US" sz="1800"/>
                    </a:p>
                  </a:txBody>
                  <a:tcPr marL="82052" marR="82052" marT="41026" marB="41026"/>
                </a:tc>
                <a:tc>
                  <a:txBody>
                    <a:bodyPr/>
                    <a:lstStyle/>
                    <a:p>
                      <a:pPr algn="just"/>
                      <a:r>
                        <a:rPr lang="en-US" sz="1800"/>
                        <a:t>Section 4: D</a:t>
                      </a:r>
                      <a:r>
                        <a:rPr kumimoji="0" lang="en-IN" sz="1800" b="0" i="0" kern="1200">
                          <a:solidFill>
                            <a:schemeClr val="dk1"/>
                          </a:solidFill>
                          <a:effectLst/>
                          <a:latin typeface="+mn-lt"/>
                          <a:ea typeface="+mn-ea"/>
                          <a:cs typeface="+mn-cs"/>
                        </a:rPr>
                        <a:t>egradation of coatings</a:t>
                      </a:r>
                      <a:endParaRPr lang="en-US" sz="1800"/>
                    </a:p>
                  </a:txBody>
                  <a:tcPr marL="82052" marR="82052" marT="41026" marB="41026"/>
                </a:tc>
                <a:extLst>
                  <a:ext uri="{0D108BD9-81ED-4DB2-BD59-A6C34878D82A}">
                    <a16:rowId xmlns:a16="http://schemas.microsoft.com/office/drawing/2014/main" val="10004"/>
                  </a:ext>
                </a:extLst>
              </a:tr>
              <a:tr h="672304">
                <a:tc>
                  <a:txBody>
                    <a:bodyPr/>
                    <a:lstStyle/>
                    <a:p>
                      <a:pPr algn="just"/>
                      <a:endParaRPr lang="en-US" sz="1800" dirty="0"/>
                    </a:p>
                  </a:txBody>
                  <a:tcPr marL="82052" marR="82052" marT="41026" marB="41026"/>
                </a:tc>
                <a:tc>
                  <a:txBody>
                    <a:bodyPr/>
                    <a:lstStyle/>
                    <a:p>
                      <a:pPr algn="just"/>
                      <a:r>
                        <a:rPr lang="en-US" sz="1800"/>
                        <a:t>Section 5: </a:t>
                      </a:r>
                      <a:r>
                        <a:rPr kumimoji="0" lang="en-IN" sz="1800" b="0" i="0" kern="1200">
                          <a:solidFill>
                            <a:schemeClr val="dk1"/>
                          </a:solidFill>
                          <a:effectLst/>
                          <a:latin typeface="+mn-lt"/>
                          <a:ea typeface="+mn-ea"/>
                          <a:cs typeface="+mn-cs"/>
                        </a:rPr>
                        <a:t>Impact resistance</a:t>
                      </a:r>
                      <a:endParaRPr lang="en-US" sz="1800"/>
                    </a:p>
                  </a:txBody>
                  <a:tcPr marL="82052" marR="82052" marT="41026" marB="41026"/>
                </a:tc>
                <a:tc>
                  <a:txBody>
                    <a:bodyPr/>
                    <a:lstStyle/>
                    <a:p>
                      <a:pPr algn="just"/>
                      <a:r>
                        <a:rPr lang="en-US" sz="1800" dirty="0"/>
                        <a:t>Section 5: </a:t>
                      </a:r>
                      <a:r>
                        <a:rPr kumimoji="0" lang="en-IN" sz="1800" b="0" i="0" kern="1200" dirty="0">
                          <a:solidFill>
                            <a:schemeClr val="dk1"/>
                          </a:solidFill>
                          <a:effectLst/>
                          <a:latin typeface="+mn-lt"/>
                          <a:ea typeface="+mn-ea"/>
                          <a:cs typeface="+mn-cs"/>
                        </a:rPr>
                        <a:t>accelerated weathering test</a:t>
                      </a:r>
                      <a:endParaRPr lang="en-US" sz="1800" dirty="0"/>
                    </a:p>
                  </a:txBody>
                  <a:tcPr marL="82052" marR="82052" marT="41026" marB="41026"/>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191276885"/>
              </p:ext>
            </p:extLst>
          </p:nvPr>
        </p:nvGraphicFramePr>
        <p:xfrm>
          <a:off x="819508" y="643467"/>
          <a:ext cx="7504983" cy="5571066"/>
        </p:xfrm>
        <a:graphic>
          <a:graphicData uri="http://schemas.openxmlformats.org/drawingml/2006/table">
            <a:tbl>
              <a:tblPr firstRow="1" bandRow="1">
                <a:tableStyleId>{5C22544A-7EE6-4342-B048-85BDC9FD1C3A}</a:tableStyleId>
              </a:tblPr>
              <a:tblGrid>
                <a:gridCol w="2682880">
                  <a:extLst>
                    <a:ext uri="{9D8B030D-6E8A-4147-A177-3AD203B41FA5}">
                      <a16:colId xmlns:a16="http://schemas.microsoft.com/office/drawing/2014/main" val="20000"/>
                    </a:ext>
                  </a:extLst>
                </a:gridCol>
                <a:gridCol w="2670346">
                  <a:extLst>
                    <a:ext uri="{9D8B030D-6E8A-4147-A177-3AD203B41FA5}">
                      <a16:colId xmlns:a16="http://schemas.microsoft.com/office/drawing/2014/main" val="20001"/>
                    </a:ext>
                  </a:extLst>
                </a:gridCol>
                <a:gridCol w="2151757">
                  <a:extLst>
                    <a:ext uri="{9D8B030D-6E8A-4147-A177-3AD203B41FA5}">
                      <a16:colId xmlns:a16="http://schemas.microsoft.com/office/drawing/2014/main" val="20002"/>
                    </a:ext>
                  </a:extLst>
                </a:gridCol>
              </a:tblGrid>
              <a:tr h="1028782">
                <a:tc>
                  <a:txBody>
                    <a:bodyPr/>
                    <a:lstStyle/>
                    <a:p>
                      <a:r>
                        <a:rPr lang="en-US" sz="2000" b="1" dirty="0"/>
                        <a:t>Part 7: </a:t>
                      </a:r>
                      <a:r>
                        <a:rPr kumimoji="0" lang="en-IN" sz="2000" b="1" i="0" kern="1200" dirty="0">
                          <a:solidFill>
                            <a:schemeClr val="lt1"/>
                          </a:solidFill>
                          <a:effectLst/>
                          <a:latin typeface="+mn-lt"/>
                          <a:ea typeface="+mn-ea"/>
                          <a:cs typeface="+mn-cs"/>
                        </a:rPr>
                        <a:t>environmental tests on paint films</a:t>
                      </a:r>
                      <a:endParaRPr lang="en-US" sz="2000" b="1" dirty="0"/>
                    </a:p>
                  </a:txBody>
                  <a:tcPr marL="90244" marR="90244" marT="45122" marB="45122"/>
                </a:tc>
                <a:tc>
                  <a:txBody>
                    <a:bodyPr/>
                    <a:lstStyle/>
                    <a:p>
                      <a:r>
                        <a:rPr lang="en-US" sz="2000" b="1" dirty="0"/>
                        <a:t>Part 8: </a:t>
                      </a:r>
                      <a:r>
                        <a:rPr kumimoji="0" lang="en-IN" sz="2000" b="1" i="0" kern="1200" dirty="0">
                          <a:solidFill>
                            <a:schemeClr val="lt1"/>
                          </a:solidFill>
                          <a:effectLst/>
                          <a:latin typeface="+mn-lt"/>
                          <a:ea typeface="+mn-ea"/>
                          <a:cs typeface="+mn-cs"/>
                        </a:rPr>
                        <a:t>tests for pigments and other solids</a:t>
                      </a:r>
                      <a:endParaRPr lang="en-US" sz="2000" b="1" dirty="0"/>
                    </a:p>
                  </a:txBody>
                  <a:tcPr marL="90244" marR="90244" marT="45122" marB="45122"/>
                </a:tc>
                <a:tc>
                  <a:txBody>
                    <a:bodyPr/>
                    <a:lstStyle/>
                    <a:p>
                      <a:r>
                        <a:rPr lang="en-US" sz="2000" b="1" dirty="0"/>
                        <a:t>Part 9: </a:t>
                      </a:r>
                      <a:r>
                        <a:rPr kumimoji="0" lang="en-IN" sz="2000" b="1" i="0" kern="1200" dirty="0">
                          <a:solidFill>
                            <a:schemeClr val="lt1"/>
                          </a:solidFill>
                          <a:effectLst/>
                          <a:latin typeface="+mn-lt"/>
                          <a:ea typeface="+mn-ea"/>
                          <a:cs typeface="+mn-cs"/>
                        </a:rPr>
                        <a:t>tests for lacquers and varnish</a:t>
                      </a:r>
                      <a:endParaRPr lang="en-US" sz="2000" b="1" dirty="0"/>
                    </a:p>
                  </a:txBody>
                  <a:tcPr marL="90244" marR="90244" marT="45122" marB="45122"/>
                </a:tc>
                <a:extLst>
                  <a:ext uri="{0D108BD9-81ED-4DB2-BD59-A6C34878D82A}">
                    <a16:rowId xmlns:a16="http://schemas.microsoft.com/office/drawing/2014/main" val="10000"/>
                  </a:ext>
                </a:extLst>
              </a:tr>
              <a:tr h="727969">
                <a:tc>
                  <a:txBody>
                    <a:bodyPr/>
                    <a:lstStyle/>
                    <a:p>
                      <a:r>
                        <a:rPr lang="en-US" sz="2000" dirty="0"/>
                        <a:t>Section 1: </a:t>
                      </a:r>
                      <a:r>
                        <a:rPr kumimoji="0" lang="en-IN" sz="2000" b="0" i="0" kern="1200" dirty="0">
                          <a:solidFill>
                            <a:schemeClr val="dk1"/>
                          </a:solidFill>
                          <a:effectLst/>
                          <a:latin typeface="+mn-lt"/>
                          <a:ea typeface="+mn-ea"/>
                          <a:cs typeface="+mn-cs"/>
                        </a:rPr>
                        <a:t>resistance to water </a:t>
                      </a:r>
                      <a:endParaRPr lang="en-US" sz="2000" dirty="0"/>
                    </a:p>
                  </a:txBody>
                  <a:tcPr marL="90244" marR="90244" marT="45122" marB="45122"/>
                </a:tc>
                <a:tc>
                  <a:txBody>
                    <a:bodyPr/>
                    <a:lstStyle/>
                    <a:p>
                      <a:r>
                        <a:rPr lang="en-US" sz="2000" dirty="0"/>
                        <a:t>Section 1: </a:t>
                      </a:r>
                      <a:r>
                        <a:rPr kumimoji="0" lang="en-IN" sz="2000" b="0" i="0" kern="1200" dirty="0">
                          <a:solidFill>
                            <a:schemeClr val="dk1"/>
                          </a:solidFill>
                          <a:effectLst/>
                          <a:latin typeface="+mn-lt"/>
                          <a:ea typeface="+mn-ea"/>
                          <a:cs typeface="+mn-cs"/>
                        </a:rPr>
                        <a:t>residue on sieve</a:t>
                      </a:r>
                      <a:endParaRPr lang="en-US" sz="2000" dirty="0"/>
                    </a:p>
                  </a:txBody>
                  <a:tcPr marL="90244" marR="90244" marT="45122" marB="45122"/>
                </a:tc>
                <a:tc>
                  <a:txBody>
                    <a:bodyPr/>
                    <a:lstStyle/>
                    <a:p>
                      <a:r>
                        <a:rPr lang="en-US" sz="2000" dirty="0"/>
                        <a:t>Section 1: </a:t>
                      </a:r>
                      <a:r>
                        <a:rPr kumimoji="0" lang="en-IN" sz="2000" b="0" i="0" kern="1200" dirty="0">
                          <a:solidFill>
                            <a:schemeClr val="dk1"/>
                          </a:solidFill>
                          <a:effectLst/>
                          <a:latin typeface="+mn-lt"/>
                          <a:ea typeface="+mn-ea"/>
                          <a:cs typeface="+mn-cs"/>
                        </a:rPr>
                        <a:t>acid value </a:t>
                      </a:r>
                      <a:endParaRPr lang="en-US" sz="2000" dirty="0"/>
                    </a:p>
                  </a:txBody>
                  <a:tcPr marL="90244" marR="90244" marT="45122" marB="45122"/>
                </a:tc>
                <a:extLst>
                  <a:ext uri="{0D108BD9-81ED-4DB2-BD59-A6C34878D82A}">
                    <a16:rowId xmlns:a16="http://schemas.microsoft.com/office/drawing/2014/main" val="10001"/>
                  </a:ext>
                </a:extLst>
              </a:tr>
              <a:tr h="1028782">
                <a:tc>
                  <a:txBody>
                    <a:bodyPr/>
                    <a:lstStyle/>
                    <a:p>
                      <a:r>
                        <a:rPr lang="en-US" sz="2000" dirty="0"/>
                        <a:t>Section 2: </a:t>
                      </a:r>
                      <a:r>
                        <a:rPr kumimoji="0" lang="en-IN" sz="2000" b="0" i="0" kern="1200" dirty="0">
                          <a:solidFill>
                            <a:schemeClr val="dk1"/>
                          </a:solidFill>
                          <a:effectLst/>
                          <a:latin typeface="+mn-lt"/>
                          <a:ea typeface="+mn-ea"/>
                          <a:cs typeface="+mn-cs"/>
                        </a:rPr>
                        <a:t>resistance to liquids</a:t>
                      </a:r>
                      <a:endParaRPr lang="en-US" sz="2000" dirty="0"/>
                    </a:p>
                  </a:txBody>
                  <a:tcPr marL="90244" marR="90244" marT="45122" marB="45122"/>
                </a:tc>
                <a:tc>
                  <a:txBody>
                    <a:bodyPr/>
                    <a:lstStyle/>
                    <a:p>
                      <a:r>
                        <a:rPr lang="en-US" sz="2000" dirty="0"/>
                        <a:t>Section 2: </a:t>
                      </a:r>
                      <a:r>
                        <a:rPr kumimoji="0" lang="en-IN" sz="2000" b="0" i="0" kern="1200" dirty="0">
                          <a:solidFill>
                            <a:schemeClr val="dk1"/>
                          </a:solidFill>
                          <a:effectLst/>
                          <a:latin typeface="+mn-lt"/>
                          <a:ea typeface="+mn-ea"/>
                          <a:cs typeface="+mn-cs"/>
                        </a:rPr>
                        <a:t>pigments and non - volatile matter</a:t>
                      </a:r>
                      <a:endParaRPr lang="en-US" sz="2000" dirty="0"/>
                    </a:p>
                  </a:txBody>
                  <a:tcPr marL="90244" marR="90244" marT="45122" marB="45122"/>
                </a:tc>
                <a:tc>
                  <a:txBody>
                    <a:bodyPr/>
                    <a:lstStyle/>
                    <a:p>
                      <a:r>
                        <a:rPr lang="en-US" sz="2000" dirty="0"/>
                        <a:t>Section 2: </a:t>
                      </a:r>
                      <a:r>
                        <a:rPr kumimoji="0" lang="en-IN" sz="2000" b="0" i="0" kern="1200" dirty="0">
                          <a:solidFill>
                            <a:schemeClr val="dk1"/>
                          </a:solidFill>
                          <a:effectLst/>
                          <a:latin typeface="+mn-lt"/>
                          <a:ea typeface="+mn-ea"/>
                          <a:cs typeface="+mn-cs"/>
                        </a:rPr>
                        <a:t>rosin test </a:t>
                      </a:r>
                      <a:endParaRPr lang="en-US" sz="2000" dirty="0"/>
                    </a:p>
                  </a:txBody>
                  <a:tcPr marL="90244" marR="90244" marT="45122" marB="45122"/>
                </a:tc>
                <a:extLst>
                  <a:ext uri="{0D108BD9-81ED-4DB2-BD59-A6C34878D82A}">
                    <a16:rowId xmlns:a16="http://schemas.microsoft.com/office/drawing/2014/main" val="10002"/>
                  </a:ext>
                </a:extLst>
              </a:tr>
              <a:tr h="1028782">
                <a:tc>
                  <a:txBody>
                    <a:bodyPr/>
                    <a:lstStyle/>
                    <a:p>
                      <a:r>
                        <a:rPr lang="en-US" sz="2000" dirty="0"/>
                        <a:t>Section 3: D</a:t>
                      </a:r>
                      <a:r>
                        <a:rPr kumimoji="0" lang="en-IN" sz="2000" b="0" i="0" kern="1200" dirty="0" err="1">
                          <a:solidFill>
                            <a:schemeClr val="dk1"/>
                          </a:solidFill>
                          <a:effectLst/>
                          <a:latin typeface="+mn-lt"/>
                          <a:ea typeface="+mn-ea"/>
                          <a:cs typeface="+mn-cs"/>
                        </a:rPr>
                        <a:t>etermination</a:t>
                      </a:r>
                      <a:r>
                        <a:rPr kumimoji="0" lang="en-IN" sz="2000" b="0" i="0" kern="1200" dirty="0">
                          <a:solidFill>
                            <a:schemeClr val="dk1"/>
                          </a:solidFill>
                          <a:effectLst/>
                          <a:latin typeface="+mn-lt"/>
                          <a:ea typeface="+mn-ea"/>
                          <a:cs typeface="+mn-cs"/>
                        </a:rPr>
                        <a:t> of the effect of heat </a:t>
                      </a:r>
                      <a:endParaRPr lang="en-US" sz="2000" dirty="0"/>
                    </a:p>
                  </a:txBody>
                  <a:tcPr marL="90244" marR="90244" marT="45122" marB="45122"/>
                </a:tc>
                <a:tc>
                  <a:txBody>
                    <a:bodyPr/>
                    <a:lstStyle/>
                    <a:p>
                      <a:r>
                        <a:rPr lang="en-US" sz="2000" dirty="0"/>
                        <a:t>Section 3: </a:t>
                      </a:r>
                      <a:r>
                        <a:rPr kumimoji="0" lang="en-IN" sz="2000" b="0" i="0" kern="1200" dirty="0">
                          <a:solidFill>
                            <a:schemeClr val="dk1"/>
                          </a:solidFill>
                          <a:effectLst/>
                          <a:latin typeface="+mn-lt"/>
                          <a:ea typeface="+mn-ea"/>
                          <a:cs typeface="+mn-cs"/>
                        </a:rPr>
                        <a:t>ash content</a:t>
                      </a:r>
                      <a:endParaRPr lang="en-US" sz="2000" dirty="0"/>
                    </a:p>
                  </a:txBody>
                  <a:tcPr marL="90244" marR="90244" marT="45122" marB="45122"/>
                </a:tc>
                <a:tc>
                  <a:txBody>
                    <a:bodyPr/>
                    <a:lstStyle/>
                    <a:p>
                      <a:endParaRPr lang="en-US" sz="2000" dirty="0"/>
                    </a:p>
                  </a:txBody>
                  <a:tcPr marL="90244" marR="90244" marT="45122" marB="45122"/>
                </a:tc>
                <a:extLst>
                  <a:ext uri="{0D108BD9-81ED-4DB2-BD59-A6C34878D82A}">
                    <a16:rowId xmlns:a16="http://schemas.microsoft.com/office/drawing/2014/main" val="10003"/>
                  </a:ext>
                </a:extLst>
              </a:tr>
              <a:tr h="1028782">
                <a:tc>
                  <a:txBody>
                    <a:bodyPr/>
                    <a:lstStyle/>
                    <a:p>
                      <a:r>
                        <a:rPr lang="en-US" sz="2000" dirty="0"/>
                        <a:t>Section 4: </a:t>
                      </a:r>
                      <a:r>
                        <a:rPr kumimoji="0" lang="en-IN" sz="2000" b="0" i="0" kern="1200" dirty="0">
                          <a:solidFill>
                            <a:schemeClr val="dk1"/>
                          </a:solidFill>
                          <a:effectLst/>
                          <a:latin typeface="+mn-lt"/>
                          <a:ea typeface="+mn-ea"/>
                          <a:cs typeface="+mn-cs"/>
                        </a:rPr>
                        <a:t>resistance to bleeding of pigments</a:t>
                      </a:r>
                      <a:endParaRPr lang="en-US" sz="2000" dirty="0"/>
                    </a:p>
                  </a:txBody>
                  <a:tcPr marL="90244" marR="90244" marT="45122" marB="45122"/>
                </a:tc>
                <a:tc>
                  <a:txBody>
                    <a:bodyPr/>
                    <a:lstStyle/>
                    <a:p>
                      <a:r>
                        <a:rPr kumimoji="0" lang="en-IN" sz="2000" b="0" i="0" kern="1200" dirty="0">
                          <a:solidFill>
                            <a:schemeClr val="dk1"/>
                          </a:solidFill>
                          <a:effectLst/>
                          <a:latin typeface="+mn-lt"/>
                          <a:ea typeface="+mn-ea"/>
                          <a:cs typeface="+mn-cs"/>
                        </a:rPr>
                        <a:t>Section4 : phthalic anhydride</a:t>
                      </a:r>
                      <a:endParaRPr lang="en-US" sz="2000" dirty="0"/>
                    </a:p>
                  </a:txBody>
                  <a:tcPr marL="90244" marR="90244" marT="45122" marB="45122"/>
                </a:tc>
                <a:tc>
                  <a:txBody>
                    <a:bodyPr/>
                    <a:lstStyle/>
                    <a:p>
                      <a:endParaRPr lang="en-US" sz="2000" dirty="0"/>
                    </a:p>
                  </a:txBody>
                  <a:tcPr marL="90244" marR="90244" marT="45122" marB="45122"/>
                </a:tc>
                <a:extLst>
                  <a:ext uri="{0D108BD9-81ED-4DB2-BD59-A6C34878D82A}">
                    <a16:rowId xmlns:a16="http://schemas.microsoft.com/office/drawing/2014/main" val="10004"/>
                  </a:ext>
                </a:extLst>
              </a:tr>
              <a:tr h="727969">
                <a:tc>
                  <a:txBody>
                    <a:bodyPr/>
                    <a:lstStyle/>
                    <a:p>
                      <a:endParaRPr lang="en-US" sz="2000" dirty="0"/>
                    </a:p>
                  </a:txBody>
                  <a:tcPr marL="90244" marR="90244" marT="45122" marB="45122"/>
                </a:tc>
                <a:tc>
                  <a:txBody>
                    <a:bodyPr/>
                    <a:lstStyle/>
                    <a:p>
                      <a:r>
                        <a:rPr kumimoji="0" lang="en-IN" sz="2000" b="0" i="0" kern="1200" dirty="0">
                          <a:solidFill>
                            <a:schemeClr val="dk1"/>
                          </a:solidFill>
                          <a:effectLst/>
                          <a:latin typeface="+mn-lt"/>
                          <a:ea typeface="+mn-ea"/>
                          <a:cs typeface="+mn-cs"/>
                        </a:rPr>
                        <a:t>Section 5 : lead restriction</a:t>
                      </a:r>
                      <a:endParaRPr lang="en-US" sz="2000" dirty="0"/>
                    </a:p>
                  </a:txBody>
                  <a:tcPr marL="90244" marR="90244" marT="45122" marB="45122"/>
                </a:tc>
                <a:tc>
                  <a:txBody>
                    <a:bodyPr/>
                    <a:lstStyle/>
                    <a:p>
                      <a:endParaRPr lang="en-US" sz="2000" dirty="0"/>
                    </a:p>
                  </a:txBody>
                  <a:tcPr marL="90244" marR="90244" marT="45122" marB="45122"/>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5" name="Group 1034">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2"/>
            <a:ext cx="2601175" cy="6858000"/>
            <a:chOff x="651279" y="598259"/>
            <a:chExt cx="10889442" cy="5680742"/>
          </a:xfrm>
        </p:grpSpPr>
        <p:sp>
          <p:nvSpPr>
            <p:cNvPr id="1028"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9" name="Group 103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030" name="Freeform: Shape 103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2" name="Freeform: Shape 104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4" name="Freeform: Shape 104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8" name="Freeform: Shape 104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9" name="Freeform: Shape 104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026" name="Rectangle 2"/>
          <p:cNvSpPr>
            <a:spLocks noChangeArrowheads="1"/>
          </p:cNvSpPr>
          <p:nvPr/>
        </p:nvSpPr>
        <p:spPr bwMode="auto">
          <a:xfrm>
            <a:off x="3053300" y="0"/>
            <a:ext cx="5862099" cy="6857997"/>
          </a:xfrm>
          <a:prstGeom prst="rect">
            <a:avLst/>
          </a:prstGeom>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sz="1400" b="1" i="0" u="none" strike="noStrike" cap="none" normalizeH="0" baseline="0" dirty="0">
                <a:ln>
                  <a:noFill/>
                </a:ln>
                <a:solidFill>
                  <a:schemeClr val="tx2"/>
                </a:solidFill>
                <a:effectLst/>
              </a:rPr>
              <a:t>	</a:t>
            </a:r>
            <a:endParaRPr lang="en-US" sz="1400" b="1" dirty="0">
              <a:solidFill>
                <a:schemeClr val="tx2"/>
              </a:solidFill>
            </a:endParaRPr>
          </a:p>
          <a:p>
            <a:pPr marR="0" lvl="0" fontAlgn="base">
              <a:lnSpc>
                <a:spcPct val="90000"/>
              </a:lnSpc>
              <a:spcBef>
                <a:spcPct val="0"/>
              </a:spcBef>
              <a:spcAft>
                <a:spcPts val="600"/>
              </a:spcAft>
              <a:buClrTx/>
              <a:buSzTx/>
              <a:tabLst/>
            </a:pPr>
            <a:r>
              <a:rPr kumimoji="0" lang="en-US" sz="1400" b="1" i="0" strike="noStrike" cap="none" normalizeH="0" baseline="0" dirty="0">
                <a:ln>
                  <a:noFill/>
                </a:ln>
                <a:solidFill>
                  <a:srgbClr val="7030A0"/>
                </a:solidFill>
                <a:effectLst/>
              </a:rPr>
              <a:t>		</a:t>
            </a:r>
            <a:r>
              <a:rPr kumimoji="0" lang="en-US" b="1" i="0" strike="noStrike" cap="none" normalizeH="0" baseline="0" dirty="0">
                <a:ln>
                  <a:noFill/>
                </a:ln>
                <a:solidFill>
                  <a:srgbClr val="7030A0"/>
                </a:solidFill>
                <a:effectLst/>
              </a:rPr>
              <a:t>Physical Testing of Paints</a:t>
            </a:r>
            <a:endParaRPr lang="en-US" dirty="0">
              <a:solidFill>
                <a:srgbClr val="7030A0"/>
              </a:solidFill>
            </a:endParaRPr>
          </a:p>
          <a:p>
            <a:pPr marR="0" lvl="0" fontAlgn="base">
              <a:lnSpc>
                <a:spcPct val="90000"/>
              </a:lnSpc>
              <a:spcBef>
                <a:spcPct val="0"/>
              </a:spcBef>
              <a:spcAft>
                <a:spcPts val="600"/>
              </a:spcAft>
              <a:buClrTx/>
              <a:buSzTx/>
              <a:tabLst/>
            </a:pPr>
            <a:r>
              <a:rPr kumimoji="0" lang="en-US" b="1" i="0" u="sng" strike="noStrike" cap="none" normalizeH="0" baseline="0" dirty="0">
                <a:ln>
                  <a:noFill/>
                </a:ln>
                <a:solidFill>
                  <a:schemeClr val="tx2"/>
                </a:solidFill>
                <a:effectLst/>
              </a:rPr>
              <a:t>Viscosity</a:t>
            </a:r>
            <a:r>
              <a:rPr kumimoji="0" lang="en-US" b="1" i="0" u="none" strike="noStrike" cap="none" normalizeH="0" baseline="0" dirty="0">
                <a:ln>
                  <a:noFill/>
                </a:ln>
                <a:solidFill>
                  <a:schemeClr val="tx2"/>
                </a:solidFill>
                <a:effectLst/>
              </a:rPr>
              <a:t>:</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Importance</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Determines flow and application properties.</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Methods</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Flow cup, Brookfield viscometer.</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Standards</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IS 101 (Part 1/Sec 5).</a:t>
            </a:r>
          </a:p>
          <a:p>
            <a:pPr marR="0" lvl="0" fontAlgn="base">
              <a:lnSpc>
                <a:spcPct val="90000"/>
              </a:lnSpc>
              <a:spcBef>
                <a:spcPct val="0"/>
              </a:spcBef>
              <a:spcAft>
                <a:spcPts val="600"/>
              </a:spcAft>
              <a:buClrTx/>
              <a:buSzTx/>
              <a:tabLst/>
            </a:pPr>
            <a:r>
              <a:rPr kumimoji="0" lang="en-US" b="1" i="0" u="sng" strike="noStrike" cap="none" normalizeH="0" baseline="0" dirty="0">
                <a:ln>
                  <a:noFill/>
                </a:ln>
                <a:solidFill>
                  <a:schemeClr val="tx2"/>
                </a:solidFill>
                <a:effectLst/>
              </a:rPr>
              <a:t>Density</a:t>
            </a:r>
            <a:r>
              <a:rPr kumimoji="0" lang="en-US" b="1" i="0" u="none" strike="noStrike" cap="none" normalizeH="0" baseline="0" dirty="0">
                <a:ln>
                  <a:noFill/>
                </a:ln>
                <a:solidFill>
                  <a:schemeClr val="tx2"/>
                </a:solidFill>
                <a:effectLst/>
              </a:rPr>
              <a:t>:</a:t>
            </a:r>
            <a:endParaRPr kumimoji="0" lang="en-US" b="0" i="0" u="none" strike="noStrike" cap="none" normalizeH="0" baseline="0" dirty="0">
              <a:ln>
                <a:noFill/>
              </a:ln>
              <a:solidFill>
                <a:schemeClr val="tx2"/>
              </a:solidFill>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Importance</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Mass per unit volume, affects coverage.</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Methods</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Pycnometer.</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Standards</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IS 101 (Part 1/Sec 7).</a:t>
            </a:r>
          </a:p>
          <a:p>
            <a:pPr marR="0" lvl="0" fontAlgn="base">
              <a:lnSpc>
                <a:spcPct val="90000"/>
              </a:lnSpc>
              <a:spcBef>
                <a:spcPct val="0"/>
              </a:spcBef>
              <a:spcAft>
                <a:spcPts val="600"/>
              </a:spcAft>
              <a:buClrTx/>
              <a:buSzTx/>
              <a:tabLst/>
            </a:pPr>
            <a:r>
              <a:rPr kumimoji="0" lang="en-US" b="1" i="0" u="sng" strike="noStrike" cap="none" normalizeH="0" baseline="0" dirty="0">
                <a:ln>
                  <a:noFill/>
                </a:ln>
                <a:solidFill>
                  <a:schemeClr val="tx2"/>
                </a:solidFill>
                <a:effectLst/>
              </a:rPr>
              <a:t>Flash Point</a:t>
            </a:r>
            <a:r>
              <a:rPr kumimoji="0" lang="en-US" b="1" i="0" u="none" strike="noStrike" cap="none" normalizeH="0" baseline="0" dirty="0">
                <a:ln>
                  <a:noFill/>
                </a:ln>
                <a:solidFill>
                  <a:schemeClr val="tx2"/>
                </a:solidFill>
                <a:effectLst/>
              </a:rPr>
              <a:t>:</a:t>
            </a:r>
            <a:endParaRPr kumimoji="0" lang="en-US" b="0" i="0" u="none" strike="noStrike" cap="none" normalizeH="0" baseline="0" dirty="0">
              <a:ln>
                <a:noFill/>
              </a:ln>
              <a:solidFill>
                <a:schemeClr val="tx2"/>
              </a:solidFill>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Importance</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a:t>
            </a:r>
            <a:r>
              <a:rPr lang="en-US" dirty="0">
                <a:solidFill>
                  <a:schemeClr val="tx2"/>
                </a:solidFill>
              </a:rPr>
              <a:t>Prescribes a test and determination of flash point by closed cup equilibrium method</a:t>
            </a:r>
            <a:r>
              <a:rPr kumimoji="0" lang="en-US" b="0" i="0" u="none" strike="noStrike" cap="none" normalizeH="0" baseline="0" dirty="0">
                <a:ln>
                  <a:noFill/>
                </a:ln>
                <a:solidFill>
                  <a:schemeClr val="tx2"/>
                </a:solidFill>
                <a:effectLst/>
              </a:rPr>
              <a:t>.</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Methods</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Heating of sample in closed cup.</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solidFill>
                  <a:schemeClr val="tx2"/>
                </a:solidFill>
                <a:effectLst/>
              </a:rPr>
              <a:t>Standards</a:t>
            </a:r>
            <a:r>
              <a:rPr kumimoji="0" lang="en-US" b="1" i="0" u="none" strike="noStrike" cap="none" normalizeH="0" baseline="0" dirty="0">
                <a:ln>
                  <a:noFill/>
                </a:ln>
                <a:solidFill>
                  <a:schemeClr val="tx2"/>
                </a:solidFill>
                <a:effectLst/>
              </a:rPr>
              <a:t>:</a:t>
            </a:r>
            <a:r>
              <a:rPr kumimoji="0" lang="en-US" b="0" i="0" u="none" strike="noStrike" cap="none" normalizeH="0" baseline="0" dirty="0">
                <a:ln>
                  <a:noFill/>
                </a:ln>
                <a:solidFill>
                  <a:schemeClr val="tx2"/>
                </a:solidFill>
                <a:effectLst/>
              </a:rPr>
              <a:t> IS 101 (Part 1/Sec 6).</a:t>
            </a:r>
          </a:p>
          <a:p>
            <a:pPr marR="0" lvl="0" fontAlgn="base">
              <a:lnSpc>
                <a:spcPct val="90000"/>
              </a:lnSpc>
              <a:spcBef>
                <a:spcPct val="0"/>
              </a:spcBef>
              <a:spcAft>
                <a:spcPts val="600"/>
              </a:spcAft>
              <a:buClrTx/>
              <a:buSzTx/>
              <a:tabLst/>
            </a:pPr>
            <a:r>
              <a:rPr kumimoji="0" lang="en-US" b="1" i="0" u="sng" strike="noStrike" cap="none" normalizeH="0" baseline="0" dirty="0">
                <a:ln>
                  <a:noFill/>
                </a:ln>
                <a:solidFill>
                  <a:schemeClr val="tx2"/>
                </a:solidFill>
                <a:effectLst/>
              </a:rPr>
              <a:t>Gloss</a:t>
            </a:r>
            <a:r>
              <a:rPr kumimoji="0" lang="en-US" b="1" i="0" u="none" strike="noStrike" cap="none" normalizeH="0" baseline="0" dirty="0">
                <a:ln>
                  <a:noFill/>
                </a:ln>
                <a:solidFill>
                  <a:schemeClr val="tx2"/>
                </a:solidFill>
                <a:effectLst/>
              </a:rPr>
              <a:t>:</a:t>
            </a:r>
            <a:endParaRPr kumimoji="0" lang="en-US" b="0" i="0" u="none" strike="noStrike" cap="none" normalizeH="0" baseline="0" dirty="0">
              <a:ln>
                <a:noFill/>
              </a:ln>
              <a:solidFill>
                <a:schemeClr val="tx2"/>
              </a:solidFill>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solidFill>
                  <a:schemeClr val="tx2"/>
                </a:solidFill>
                <a:effectLst/>
              </a:rPr>
              <a:t>Importance:</a:t>
            </a:r>
            <a:r>
              <a:rPr kumimoji="0" lang="en-US" b="0" i="0" u="none" strike="noStrike" cap="none" normalizeH="0" baseline="0" dirty="0">
                <a:ln>
                  <a:noFill/>
                </a:ln>
                <a:solidFill>
                  <a:schemeClr val="tx2"/>
                </a:solidFill>
                <a:effectLst/>
              </a:rPr>
              <a:t> Reflectivity of surface, aesthetic property.</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solidFill>
                  <a:schemeClr val="tx2"/>
                </a:solidFill>
                <a:effectLst/>
              </a:rPr>
              <a:t>Methods:</a:t>
            </a:r>
            <a:r>
              <a:rPr kumimoji="0" lang="en-US" b="0" i="0" u="none" strike="noStrike" cap="none" normalizeH="0" baseline="0" dirty="0">
                <a:ln>
                  <a:noFill/>
                </a:ln>
                <a:solidFill>
                  <a:schemeClr val="tx2"/>
                </a:solidFill>
                <a:effectLst/>
              </a:rPr>
              <a:t> Gloss meter at 20°, 60°, 85°.</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solidFill>
                  <a:schemeClr val="tx2"/>
                </a:solidFill>
                <a:effectLst/>
              </a:rPr>
              <a:t>Standards:</a:t>
            </a:r>
            <a:r>
              <a:rPr kumimoji="0" lang="en-US" b="0" i="0" u="none" strike="noStrike" cap="none" normalizeH="0" baseline="0" dirty="0">
                <a:ln>
                  <a:noFill/>
                </a:ln>
                <a:solidFill>
                  <a:schemeClr val="tx2"/>
                </a:solidFill>
                <a:effectLst/>
              </a:rPr>
              <a:t> IS 101 (Part 4/Sec 4).</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1400" b="0" i="0" u="none" strike="noStrike" cap="none" normalizeH="0" baseline="0" dirty="0">
              <a:ln>
                <a:noFill/>
              </a:ln>
              <a:solidFill>
                <a:schemeClr val="tx2"/>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4" name="Rectangle 2869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5" name="Freeform: Shape 2868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96" name="Arc 2869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674" name="Rectangle 2"/>
          <p:cNvSpPr>
            <a:spLocks noChangeArrowheads="1"/>
          </p:cNvSpPr>
          <p:nvPr/>
        </p:nvSpPr>
        <p:spPr bwMode="auto">
          <a:xfrm>
            <a:off x="628650" y="381000"/>
            <a:ext cx="8362950" cy="6324600"/>
          </a:xfrm>
          <a:prstGeom prst="rect">
            <a:avLst/>
          </a:prstGeom>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sz="1400" b="1" i="0" strike="noStrike" cap="none" normalizeH="0" baseline="0" dirty="0">
                <a:ln>
                  <a:noFill/>
                </a:ln>
                <a:solidFill>
                  <a:srgbClr val="7030A0"/>
                </a:solidFill>
                <a:effectLst/>
              </a:rPr>
              <a:t>		 </a:t>
            </a:r>
            <a:r>
              <a:rPr kumimoji="0" lang="en-US" b="1" i="0" strike="noStrike" cap="none" normalizeH="0" baseline="0" dirty="0">
                <a:ln>
                  <a:noFill/>
                </a:ln>
                <a:solidFill>
                  <a:srgbClr val="7030A0"/>
                </a:solidFill>
                <a:effectLst/>
              </a:rPr>
              <a:t>Performance Testing of Paints</a:t>
            </a:r>
            <a:endParaRPr lang="en-US" dirty="0">
              <a:solidFill>
                <a:srgbClr val="7030A0"/>
              </a:solidFill>
            </a:endParaRPr>
          </a:p>
          <a:p>
            <a:pPr marR="0" lvl="0" fontAlgn="base">
              <a:lnSpc>
                <a:spcPct val="90000"/>
              </a:lnSpc>
              <a:spcBef>
                <a:spcPct val="0"/>
              </a:spcBef>
              <a:spcAft>
                <a:spcPts val="600"/>
              </a:spcAft>
              <a:buClrTx/>
              <a:buSzTx/>
              <a:tabLst/>
            </a:pPr>
            <a:r>
              <a:rPr kumimoji="0" lang="en-US" b="1" i="0" u="sng" strike="noStrike" cap="none" normalizeH="0" baseline="0" dirty="0">
                <a:ln>
                  <a:noFill/>
                </a:ln>
                <a:effectLst/>
              </a:rPr>
              <a:t>Adhesion:</a:t>
            </a:r>
            <a:endParaRPr kumimoji="0" lang="en-US" b="0" i="0" u="none" strike="noStrike" cap="none" normalizeH="0" baseline="0" dirty="0">
              <a:ln>
                <a:noFill/>
              </a:ln>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effectLst/>
              </a:rPr>
              <a:t>Importance</a:t>
            </a:r>
            <a:r>
              <a:rPr kumimoji="0" lang="en-US" b="1" i="0" u="none" strike="noStrike" cap="none" normalizeH="0" baseline="0" dirty="0">
                <a:ln>
                  <a:noFill/>
                </a:ln>
                <a:effectLst/>
              </a:rPr>
              <a:t>:</a:t>
            </a:r>
            <a:r>
              <a:rPr kumimoji="0" lang="en-US" b="0" i="0" u="none" strike="noStrike" cap="none" normalizeH="0" baseline="0" dirty="0">
                <a:ln>
                  <a:noFill/>
                </a:ln>
                <a:effectLst/>
              </a:rPr>
              <a:t> Measures bond strength to substrate.</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effectLst/>
              </a:rPr>
              <a:t>Methods</a:t>
            </a:r>
            <a:r>
              <a:rPr kumimoji="0" lang="en-US" b="1" i="0" u="none" strike="noStrike" cap="none" normalizeH="0" baseline="0" dirty="0">
                <a:ln>
                  <a:noFill/>
                </a:ln>
                <a:effectLst/>
              </a:rPr>
              <a:t>:</a:t>
            </a:r>
            <a:r>
              <a:rPr kumimoji="0" lang="en-US" b="0" i="0" u="none" strike="noStrike" cap="none" normalizeH="0" baseline="0" dirty="0">
                <a:ln>
                  <a:noFill/>
                </a:ln>
                <a:effectLst/>
              </a:rPr>
              <a:t> a) </a:t>
            </a:r>
            <a:r>
              <a:rPr lang="en-US" dirty="0"/>
              <a:t>Bend test, b) Scratch hardness test, c) Cupping test, and d) Pull off test.</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strike="noStrike" cap="none" normalizeH="0" baseline="0" dirty="0">
                <a:ln>
                  <a:noFill/>
                </a:ln>
                <a:effectLst/>
              </a:rPr>
              <a:t>Standards</a:t>
            </a:r>
            <a:r>
              <a:rPr kumimoji="0" lang="en-US" b="1" i="0" u="none" strike="noStrike" cap="none" normalizeH="0" baseline="0" dirty="0">
                <a:ln>
                  <a:noFill/>
                </a:ln>
                <a:effectLst/>
              </a:rPr>
              <a:t>:</a:t>
            </a:r>
            <a:r>
              <a:rPr kumimoji="0" lang="en-US" b="0" i="0" u="none" strike="noStrike" cap="none" normalizeH="0" baseline="0" dirty="0">
                <a:ln>
                  <a:noFill/>
                </a:ln>
                <a:effectLst/>
              </a:rPr>
              <a:t> IS 101 (Part 5/Sec 2).</a:t>
            </a:r>
          </a:p>
          <a:p>
            <a:pPr marR="0" lvl="0" fontAlgn="base">
              <a:lnSpc>
                <a:spcPct val="90000"/>
              </a:lnSpc>
              <a:spcBef>
                <a:spcPct val="0"/>
              </a:spcBef>
              <a:spcAft>
                <a:spcPts val="600"/>
              </a:spcAft>
              <a:buClrTx/>
              <a:buSzTx/>
              <a:tabLst/>
            </a:pPr>
            <a:r>
              <a:rPr kumimoji="0" lang="en-US" b="1" i="0" u="sng" strike="noStrike" cap="none" normalizeH="0" baseline="0" dirty="0">
                <a:ln>
                  <a:noFill/>
                </a:ln>
                <a:effectLst/>
              </a:rPr>
              <a:t>Durability</a:t>
            </a:r>
            <a:r>
              <a:rPr kumimoji="0" lang="en-US" b="1" i="0" u="none" strike="noStrike" cap="none" normalizeH="0" baseline="0" dirty="0">
                <a:ln>
                  <a:noFill/>
                </a:ln>
                <a:effectLst/>
              </a:rPr>
              <a:t>:</a:t>
            </a:r>
            <a:endParaRPr kumimoji="0" lang="en-US" b="0" i="0" u="none" strike="noStrike" cap="none" normalizeH="0" baseline="0" dirty="0">
              <a:ln>
                <a:noFill/>
              </a:ln>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effectLst/>
              </a:rPr>
              <a:t>Importance:</a:t>
            </a:r>
            <a:r>
              <a:rPr kumimoji="0" lang="en-US" b="0" i="0" u="none" strike="noStrike" cap="none" normalizeH="0" baseline="0" dirty="0">
                <a:ln>
                  <a:noFill/>
                </a:ln>
                <a:effectLst/>
              </a:rPr>
              <a:t> </a:t>
            </a:r>
            <a:r>
              <a:rPr lang="en-US" dirty="0"/>
              <a:t>Impact resistance</a:t>
            </a:r>
            <a:endParaRPr kumimoji="0" lang="en-US" b="0" i="0" u="none" strike="noStrike" cap="none" normalizeH="0" baseline="0" dirty="0">
              <a:ln>
                <a:noFill/>
              </a:ln>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effectLst/>
              </a:rPr>
              <a:t>Methods:</a:t>
            </a:r>
            <a:r>
              <a:rPr kumimoji="0" lang="en-US" b="0" i="0" u="none" strike="noStrike" cap="none" normalizeH="0" baseline="0" dirty="0">
                <a:ln>
                  <a:noFill/>
                </a:ln>
                <a:effectLst/>
              </a:rPr>
              <a:t> </a:t>
            </a:r>
            <a:r>
              <a:rPr lang="en-US" dirty="0"/>
              <a:t>evaluating the resistance of a dry film of paint, varnish or related product to cracking or peeling from a substrate when it is subjected to a deformation caused by a falling weight</a:t>
            </a:r>
            <a:endParaRPr kumimoji="0" lang="en-US" b="0" i="0" u="none" strike="noStrike" cap="none" normalizeH="0" baseline="0" dirty="0">
              <a:ln>
                <a:noFill/>
              </a:ln>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effectLst/>
              </a:rPr>
              <a:t>Standards:</a:t>
            </a:r>
            <a:r>
              <a:rPr kumimoji="0" lang="en-US" b="0" i="0" u="none" strike="noStrike" cap="none" normalizeH="0" baseline="0" dirty="0">
                <a:ln>
                  <a:noFill/>
                </a:ln>
                <a:effectLst/>
              </a:rPr>
              <a:t> IS 101 (Part 5/Sec 3).</a:t>
            </a:r>
          </a:p>
          <a:p>
            <a:pPr marR="0" lvl="0" fontAlgn="base">
              <a:lnSpc>
                <a:spcPct val="90000"/>
              </a:lnSpc>
              <a:spcBef>
                <a:spcPct val="0"/>
              </a:spcBef>
              <a:spcAft>
                <a:spcPts val="600"/>
              </a:spcAft>
              <a:buClrTx/>
              <a:buSzTx/>
              <a:tabLst/>
            </a:pPr>
            <a:r>
              <a:rPr lang="en-US" b="1" dirty="0">
                <a:highlight>
                  <a:srgbClr val="FFFFFF"/>
                </a:highlight>
              </a:rPr>
              <a:t>H</a:t>
            </a:r>
            <a:r>
              <a:rPr lang="en-US" b="1" i="0" dirty="0">
                <a:effectLst/>
                <a:highlight>
                  <a:srgbClr val="FFFFFF"/>
                </a:highlight>
              </a:rPr>
              <a:t>ardness tests</a:t>
            </a:r>
            <a:r>
              <a:rPr kumimoji="0" lang="en-US" b="1" i="0" u="none" strike="noStrike" cap="none" normalizeH="0" baseline="0" dirty="0">
                <a:ln>
                  <a:noFill/>
                </a:ln>
                <a:effectLst/>
              </a:rPr>
              <a:t>:</a:t>
            </a:r>
            <a:endParaRPr kumimoji="0" lang="en-US" b="0" i="0" u="none" strike="noStrike" cap="none" normalizeH="0" baseline="0" dirty="0">
              <a:ln>
                <a:noFill/>
              </a:ln>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effectLst/>
              </a:rPr>
              <a:t>Importance:</a:t>
            </a:r>
            <a:r>
              <a:rPr kumimoji="0" lang="en-US" b="0" i="0" u="none" strike="noStrike" cap="none" normalizeH="0" baseline="0" dirty="0">
                <a:ln>
                  <a:noFill/>
                </a:ln>
                <a:effectLst/>
              </a:rPr>
              <a:t> </a:t>
            </a:r>
            <a:r>
              <a:rPr lang="en-US" b="0" i="0" dirty="0">
                <a:effectLst/>
              </a:rPr>
              <a:t>quality of the coating of metal parts</a:t>
            </a:r>
            <a:r>
              <a:rPr kumimoji="0" lang="en-US" b="0" i="0" u="none" strike="noStrike" cap="none" normalizeH="0" baseline="0" dirty="0">
                <a:ln>
                  <a:noFill/>
                </a:ln>
                <a:effectLst/>
              </a:rPr>
              <a:t>.</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effectLst/>
              </a:rPr>
              <a:t>Methods:</a:t>
            </a:r>
            <a:r>
              <a:rPr kumimoji="0" lang="en-US" b="0" i="0" u="none" strike="noStrike" cap="none" normalizeH="0" baseline="0" dirty="0">
                <a:ln>
                  <a:noFill/>
                </a:ln>
                <a:effectLst/>
              </a:rPr>
              <a:t> </a:t>
            </a:r>
            <a:r>
              <a:rPr lang="en-US" dirty="0"/>
              <a:t>a) Pendulum test, b) Indentation test, c) Pencil hardness test, and d) Pressure test.</a:t>
            </a: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b="1" i="0" u="none" strike="noStrike" cap="none" normalizeH="0" baseline="0" dirty="0">
                <a:ln>
                  <a:noFill/>
                </a:ln>
                <a:effectLst/>
              </a:rPr>
              <a:t>Standards:</a:t>
            </a:r>
            <a:r>
              <a:rPr kumimoji="0" lang="en-US" b="0" i="0" u="none" strike="noStrike" cap="none" normalizeH="0" baseline="0" dirty="0">
                <a:ln>
                  <a:noFill/>
                </a:ln>
                <a:effectLst/>
              </a:rPr>
              <a:t> IS 101 (Part 5/Sec 1).</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1400" b="0" i="0" u="none" strike="noStrike" cap="none" normalizeH="0" baseline="0" dirty="0">
              <a:ln>
                <a:noFill/>
              </a:ln>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2" name="Rectangle 2970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4" name="Freeform: Shape 2970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97" name="Rectangle 1"/>
          <p:cNvSpPr>
            <a:spLocks noChangeArrowheads="1"/>
          </p:cNvSpPr>
          <p:nvPr/>
        </p:nvSpPr>
        <p:spPr bwMode="auto">
          <a:xfrm>
            <a:off x="0" y="381000"/>
            <a:ext cx="4797516" cy="5795963"/>
          </a:xfrm>
          <a:prstGeom prst="rect">
            <a:avLst/>
          </a:prstGeom>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sz="1400" b="1" i="0" strike="noStrike" cap="none" normalizeH="0" baseline="0" dirty="0">
                <a:ln>
                  <a:noFill/>
                </a:ln>
                <a:solidFill>
                  <a:srgbClr val="7030A0"/>
                </a:solidFill>
                <a:effectLst/>
              </a:rPr>
              <a:t>	</a:t>
            </a:r>
            <a:r>
              <a:rPr kumimoji="0" lang="en-US" sz="1400" b="1" i="0" strike="noStrike" cap="none" normalizeH="0" dirty="0">
                <a:ln>
                  <a:noFill/>
                </a:ln>
                <a:solidFill>
                  <a:srgbClr val="7030A0"/>
                </a:solidFill>
                <a:effectLst/>
              </a:rPr>
              <a:t>              </a:t>
            </a:r>
            <a:r>
              <a:rPr kumimoji="0" lang="en-US" b="1" i="0" strike="noStrike" cap="none" normalizeH="0" baseline="0" dirty="0">
                <a:ln>
                  <a:noFill/>
                </a:ln>
                <a:solidFill>
                  <a:srgbClr val="7030A0"/>
                </a:solidFill>
                <a:effectLst/>
              </a:rPr>
              <a:t>Chemical Testing of Paints</a:t>
            </a:r>
            <a:endParaRPr kumimoji="0" lang="en-US" b="0" i="0" strike="noStrike" cap="none" normalizeH="0" baseline="0" dirty="0">
              <a:ln>
                <a:noFill/>
              </a:ln>
              <a:solidFill>
                <a:srgbClr val="7030A0"/>
              </a:solidFill>
              <a:effectLst/>
            </a:endParaRPr>
          </a:p>
          <a:p>
            <a:pPr>
              <a:lnSpc>
                <a:spcPct val="90000"/>
              </a:lnSpc>
              <a:spcAft>
                <a:spcPts val="600"/>
              </a:spcAft>
            </a:pPr>
            <a:r>
              <a:rPr kumimoji="0" lang="en-US" b="1" i="0" u="none" strike="noStrike" cap="none" normalizeH="0" baseline="0" dirty="0">
                <a:ln>
                  <a:noFill/>
                </a:ln>
                <a:effectLst/>
              </a:rPr>
              <a:t> W</a:t>
            </a:r>
            <a:r>
              <a:rPr lang="en-US" b="1" dirty="0"/>
              <a:t>ater content: </a:t>
            </a:r>
          </a:p>
          <a:p>
            <a:pPr indent="-228600" algn="just">
              <a:lnSpc>
                <a:spcPct val="90000"/>
              </a:lnSpc>
              <a:spcAft>
                <a:spcPts val="600"/>
              </a:spcAft>
              <a:buFont typeface="Arial" panose="020B0604020202020204" pitchFamily="34" charset="0"/>
              <a:buChar char="•"/>
            </a:pPr>
            <a:r>
              <a:rPr lang="en-US" b="1" dirty="0"/>
              <a:t>Importance:</a:t>
            </a:r>
            <a:r>
              <a:rPr lang="en-US" dirty="0"/>
              <a:t> Quality and consistency</a:t>
            </a:r>
          </a:p>
          <a:p>
            <a:pPr indent="-228600" algn="just">
              <a:lnSpc>
                <a:spcPct val="90000"/>
              </a:lnSpc>
              <a:spcAft>
                <a:spcPts val="600"/>
              </a:spcAft>
              <a:buFont typeface="Arial" panose="020B0604020202020204" pitchFamily="34" charset="0"/>
              <a:buChar char="•"/>
            </a:pPr>
            <a:r>
              <a:rPr lang="en-US" b="1" dirty="0"/>
              <a:t>Methods:</a:t>
            </a:r>
            <a:r>
              <a:rPr lang="en-US" dirty="0"/>
              <a:t> Dean and Stark method and the Karl Fischer (Direct Electrometric Titration) method</a:t>
            </a:r>
          </a:p>
          <a:p>
            <a:pPr indent="-228600" algn="just">
              <a:lnSpc>
                <a:spcPct val="90000"/>
              </a:lnSpc>
              <a:spcAft>
                <a:spcPts val="600"/>
              </a:spcAft>
              <a:buFont typeface="Arial" panose="020B0604020202020204" pitchFamily="34" charset="0"/>
              <a:buChar char="•"/>
            </a:pPr>
            <a:r>
              <a:rPr lang="en-US" b="1" dirty="0"/>
              <a:t>Standards:</a:t>
            </a:r>
            <a:r>
              <a:rPr lang="en-US" dirty="0"/>
              <a:t> IS 101 (Part 2/Sec 1).</a:t>
            </a:r>
          </a:p>
          <a:p>
            <a:pPr algn="just">
              <a:lnSpc>
                <a:spcPct val="90000"/>
              </a:lnSpc>
              <a:spcAft>
                <a:spcPts val="600"/>
              </a:spcAft>
            </a:pPr>
            <a:r>
              <a:rPr lang="en-US" b="1" dirty="0"/>
              <a:t>Chemical Resistance:</a:t>
            </a:r>
          </a:p>
          <a:p>
            <a:pPr indent="-228600" algn="just">
              <a:lnSpc>
                <a:spcPct val="90000"/>
              </a:lnSpc>
              <a:spcAft>
                <a:spcPts val="600"/>
              </a:spcAft>
              <a:buFont typeface="Arial" panose="020B0604020202020204" pitchFamily="34" charset="0"/>
              <a:buChar char="•"/>
            </a:pPr>
            <a:r>
              <a:rPr lang="en-US" b="1" dirty="0"/>
              <a:t>Importance:</a:t>
            </a:r>
            <a:r>
              <a:rPr lang="en-US" dirty="0"/>
              <a:t> Ensures durability against chemicals.</a:t>
            </a:r>
          </a:p>
          <a:p>
            <a:pPr indent="-228600" algn="just">
              <a:lnSpc>
                <a:spcPct val="90000"/>
              </a:lnSpc>
              <a:spcAft>
                <a:spcPts val="600"/>
              </a:spcAft>
              <a:buFont typeface="Arial" panose="020B0604020202020204" pitchFamily="34" charset="0"/>
              <a:buChar char="•"/>
            </a:pPr>
            <a:r>
              <a:rPr lang="en-US" b="1" dirty="0"/>
              <a:t>Methods:</a:t>
            </a:r>
            <a:r>
              <a:rPr lang="en-US" dirty="0"/>
              <a:t> Immersion and contact tests.</a:t>
            </a:r>
          </a:p>
          <a:p>
            <a:pPr indent="-228600" algn="just">
              <a:lnSpc>
                <a:spcPct val="90000"/>
              </a:lnSpc>
              <a:spcAft>
                <a:spcPts val="600"/>
              </a:spcAft>
              <a:buFont typeface="Arial" panose="020B0604020202020204" pitchFamily="34" charset="0"/>
              <a:buChar char="•"/>
            </a:pPr>
            <a:r>
              <a:rPr lang="en-US" b="1" dirty="0"/>
              <a:t>Standards:</a:t>
            </a:r>
            <a:r>
              <a:rPr lang="en-US" dirty="0"/>
              <a:t> IS 101 (Part 6/Sec 3).</a:t>
            </a:r>
          </a:p>
          <a:p>
            <a:pPr algn="just">
              <a:lnSpc>
                <a:spcPct val="90000"/>
              </a:lnSpc>
              <a:spcAft>
                <a:spcPts val="600"/>
              </a:spcAft>
            </a:pPr>
            <a:r>
              <a:rPr lang="en-US" b="1" dirty="0"/>
              <a:t>Volatile organic compound (</a:t>
            </a:r>
            <a:r>
              <a:rPr lang="en-US" b="1" dirty="0" err="1"/>
              <a:t>Voc</a:t>
            </a:r>
            <a:r>
              <a:rPr lang="en-US" b="1" dirty="0"/>
              <a:t>) content:</a:t>
            </a:r>
          </a:p>
          <a:p>
            <a:pPr indent="-228600" algn="just">
              <a:lnSpc>
                <a:spcPct val="90000"/>
              </a:lnSpc>
              <a:spcAft>
                <a:spcPts val="600"/>
              </a:spcAft>
              <a:buFont typeface="Arial" panose="020B0604020202020204" pitchFamily="34" charset="0"/>
              <a:buChar char="•"/>
            </a:pPr>
            <a:r>
              <a:rPr lang="en-US" b="1" dirty="0"/>
              <a:t>Importance:</a:t>
            </a:r>
            <a:r>
              <a:rPr lang="en-US" dirty="0"/>
              <a:t> </a:t>
            </a:r>
            <a:r>
              <a:rPr lang="en-US" dirty="0" err="1"/>
              <a:t>VoC</a:t>
            </a:r>
            <a:r>
              <a:rPr lang="en-US" dirty="0"/>
              <a:t> content may be poisonous and cause cancer and can also damage the environment by colliding with air gases.</a:t>
            </a:r>
          </a:p>
          <a:p>
            <a:pPr indent="-228600" algn="just">
              <a:lnSpc>
                <a:spcPct val="90000"/>
              </a:lnSpc>
              <a:spcAft>
                <a:spcPts val="600"/>
              </a:spcAft>
              <a:buFont typeface="Arial" panose="020B0604020202020204" pitchFamily="34" charset="0"/>
              <a:buChar char="•"/>
            </a:pPr>
            <a:r>
              <a:rPr lang="en-US" b="1" dirty="0"/>
              <a:t>Methods:</a:t>
            </a:r>
            <a:r>
              <a:rPr lang="en-US" dirty="0"/>
              <a:t> GC Method.</a:t>
            </a:r>
          </a:p>
          <a:p>
            <a:pPr indent="-228600" algn="just">
              <a:lnSpc>
                <a:spcPct val="90000"/>
              </a:lnSpc>
              <a:spcAft>
                <a:spcPts val="600"/>
              </a:spcAft>
              <a:buFont typeface="Arial" panose="020B0604020202020204" pitchFamily="34" charset="0"/>
              <a:buChar char="•"/>
            </a:pPr>
            <a:r>
              <a:rPr lang="en-US" b="1" dirty="0"/>
              <a:t>Standards:</a:t>
            </a:r>
            <a:r>
              <a:rPr lang="en-US" dirty="0"/>
              <a:t> IS 101 (Part 2/Sec 4).</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1400" b="0" i="0" u="none" strike="noStrike" cap="none" normalizeH="0" baseline="0" dirty="0">
              <a:ln>
                <a:noFill/>
              </a:ln>
              <a:effectLst/>
            </a:endParaRPr>
          </a:p>
        </p:txBody>
      </p:sp>
      <p:sp>
        <p:nvSpPr>
          <p:cNvPr id="29706" name="Oval 2970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8" name="Block Arc 2970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10" name="Freeform: Shape 2970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712" name="Straight Connector 2971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714" name="Freeform: Shape 2971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716" name="Arc 2971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718" name="Freeform: Shape 2971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905175"/>
            <a:ext cx="51816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200" b="1" dirty="0"/>
              <a:t>                                             </a:t>
            </a:r>
            <a:r>
              <a:rPr lang="en-US" sz="3200" b="1" dirty="0">
                <a:solidFill>
                  <a:srgbClr val="7030A0"/>
                </a:solidFill>
              </a:rPr>
              <a:t>Introduction</a:t>
            </a:r>
          </a:p>
          <a:p>
            <a:pPr lvl="0" eaLnBrk="0" fontAlgn="base" hangingPunct="0">
              <a:spcBef>
                <a:spcPct val="0"/>
              </a:spcBef>
              <a:spcAft>
                <a:spcPct val="0"/>
              </a:spcAft>
            </a:pPr>
            <a:endParaRPr lang="en-US" sz="2500" b="1" dirty="0"/>
          </a:p>
          <a:p>
            <a:pPr eaLnBrk="0" fontAlgn="base" hangingPunct="0">
              <a:spcBef>
                <a:spcPct val="0"/>
              </a:spcBef>
              <a:spcAft>
                <a:spcPct val="0"/>
              </a:spcAft>
            </a:pPr>
            <a:r>
              <a:rPr lang="en-US" sz="2900" b="1" dirty="0"/>
              <a:t>  		</a:t>
            </a:r>
          </a:p>
          <a:p>
            <a:pPr algn="just" eaLnBrk="0" fontAlgn="base" hangingPunct="0">
              <a:spcBef>
                <a:spcPct val="0"/>
              </a:spcBef>
              <a:spcAft>
                <a:spcPct val="0"/>
              </a:spcAft>
            </a:pPr>
            <a:r>
              <a:rPr lang="en-US" sz="2900" b="1" dirty="0"/>
              <a:t>Paints and Varnishes:</a:t>
            </a:r>
            <a:r>
              <a:rPr lang="en-US" sz="2900" dirty="0"/>
              <a:t> Overview of their importance in protection and decoration.</a:t>
            </a:r>
          </a:p>
          <a:p>
            <a:pPr algn="just" eaLnBrk="0" fontAlgn="base" hangingPunct="0">
              <a:spcBef>
                <a:spcPct val="0"/>
              </a:spcBef>
              <a:spcAft>
                <a:spcPct val="0"/>
              </a:spcAft>
            </a:pPr>
            <a:endParaRPr lang="en-US" sz="2900" dirty="0"/>
          </a:p>
          <a:p>
            <a:pPr algn="just" eaLnBrk="0" fontAlgn="base" hangingPunct="0">
              <a:spcBef>
                <a:spcPct val="0"/>
              </a:spcBef>
              <a:spcAft>
                <a:spcPct val="0"/>
              </a:spcAft>
            </a:pPr>
            <a:r>
              <a:rPr lang="en-US" sz="2900" b="1" dirty="0"/>
              <a:t> Objective:</a:t>
            </a:r>
            <a:r>
              <a:rPr lang="en-US" sz="2900" dirty="0"/>
              <a:t> Understanding types, testing methods, and standards.</a:t>
            </a:r>
          </a:p>
          <a:p>
            <a:pPr lvl="0" eaLnBrk="0" fontAlgn="base" hangingPunct="0">
              <a:spcBef>
                <a:spcPct val="0"/>
              </a:spcBef>
              <a:spcAft>
                <a:spcPct val="0"/>
              </a:spcAft>
            </a:pPr>
            <a:endParaRPr kumimoji="0" lang="en-US" sz="2900" b="0" i="0" u="none" strike="noStrike" cap="none" normalizeH="0" baseline="0" dirty="0">
              <a:ln>
                <a:noFill/>
              </a:ln>
              <a:solidFill>
                <a:schemeClr val="tx1"/>
              </a:solidFill>
              <a:effectLst/>
              <a:latin typeface="Arial" pitchFamily="34" charset="0"/>
              <a:cs typeface="Arial" pitchFamily="34" charset="0"/>
            </a:endParaRPr>
          </a:p>
        </p:txBody>
      </p:sp>
      <p:pic>
        <p:nvPicPr>
          <p:cNvPr id="5122" name="Picture 2" descr="C:\Users\HP\Downloads\download (4).jpeg"/>
          <p:cNvPicPr>
            <a:picLocks noChangeAspect="1" noChangeArrowheads="1"/>
          </p:cNvPicPr>
          <p:nvPr/>
        </p:nvPicPr>
        <p:blipFill>
          <a:blip r:embed="rId2" cstate="print"/>
          <a:srcRect/>
          <a:stretch>
            <a:fillRect/>
          </a:stretch>
        </p:blipFill>
        <p:spPr bwMode="auto">
          <a:xfrm>
            <a:off x="5486400" y="914400"/>
            <a:ext cx="3429000" cy="5410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0" name="Rectangle 3174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2" name="Freeform: Shape 3175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1745" name="Rectangle 1"/>
          <p:cNvSpPr>
            <a:spLocks noChangeArrowheads="1"/>
          </p:cNvSpPr>
          <p:nvPr/>
        </p:nvSpPr>
        <p:spPr bwMode="auto">
          <a:xfrm>
            <a:off x="628650" y="2347414"/>
            <a:ext cx="7886700" cy="3829549"/>
          </a:xfrm>
          <a:prstGeom prst="rect">
            <a:avLst/>
          </a:prstGeom>
        </p:spPr>
        <p:txBody>
          <a:bodyPr vert="horz" lIns="91440" tIns="45720" rIns="91440" bIns="45720" numCol="1" rtlCol="0" anchorCtr="0" compatLnSpc="1">
            <a:prstTxWarp prst="textNoShape">
              <a:avLst/>
            </a:prstTxWarp>
            <a:normAutofit lnSpcReduction="10000"/>
          </a:bodyPr>
          <a:lstStyle/>
          <a:p>
            <a:pPr marR="0" lvl="0" fontAlgn="base">
              <a:lnSpc>
                <a:spcPct val="90000"/>
              </a:lnSpc>
              <a:spcBef>
                <a:spcPct val="0"/>
              </a:spcBef>
              <a:spcAft>
                <a:spcPts val="600"/>
              </a:spcAft>
              <a:buClrTx/>
              <a:buSzTx/>
              <a:tabLst/>
            </a:pPr>
            <a:r>
              <a:rPr kumimoji="0" lang="en-US" sz="2400" b="1" i="0" strike="noStrike" cap="none" normalizeH="0" baseline="0" dirty="0">
                <a:ln>
                  <a:noFill/>
                </a:ln>
                <a:solidFill>
                  <a:srgbClr val="7030A0"/>
                </a:solidFill>
                <a:effectLst/>
              </a:rPr>
              <a:t>                           </a:t>
            </a:r>
            <a:r>
              <a:rPr lang="en-US" sz="2400" b="1" dirty="0">
                <a:solidFill>
                  <a:srgbClr val="7030A0"/>
                </a:solidFill>
              </a:rPr>
              <a:t>R</a:t>
            </a:r>
            <a:r>
              <a:rPr kumimoji="0" lang="en-US" sz="2400" b="1" i="0" strike="noStrike" cap="none" normalizeH="0" baseline="0" dirty="0">
                <a:ln>
                  <a:noFill/>
                </a:ln>
                <a:solidFill>
                  <a:srgbClr val="7030A0"/>
                </a:solidFill>
                <a:effectLst/>
              </a:rPr>
              <a:t>esistance to liquids</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Importance</a:t>
            </a:r>
            <a:r>
              <a:rPr kumimoji="0" lang="en-US" sz="2400" b="1" i="0" u="none" strike="noStrike" cap="none" normalizeH="0" baseline="0" dirty="0">
                <a:ln>
                  <a:noFill/>
                </a:ln>
                <a:effectLst/>
              </a:rPr>
              <a:t>:</a:t>
            </a:r>
            <a:r>
              <a:rPr kumimoji="0" lang="en-US" sz="2400" b="0" i="0" u="none" strike="noStrike" cap="none" normalizeH="0" baseline="0" dirty="0">
                <a:ln>
                  <a:noFill/>
                </a:ln>
                <a:effectLst/>
              </a:rPr>
              <a:t> </a:t>
            </a:r>
            <a:r>
              <a:rPr lang="en-US" sz="2400" b="0" i="0" dirty="0">
                <a:effectLst/>
                <a:highlight>
                  <a:srgbClr val="FFFFFF"/>
                </a:highlight>
              </a:rPr>
              <a:t>Testing the resistance to liquids in paints is crucial because it determines how well the paint can withstand exposure to various substances, including water, chemicals, and oils</a:t>
            </a:r>
            <a:r>
              <a:rPr kumimoji="0" lang="en-US" sz="2400" b="0" i="0" u="none" strike="noStrike" cap="none" normalizeH="0" baseline="0" dirty="0">
                <a:ln>
                  <a:noFill/>
                </a:ln>
                <a:effectLst/>
              </a:rPr>
              <a:t>.</a:t>
            </a:r>
          </a:p>
          <a:p>
            <a:pPr marL="457200" marR="0" lvl="1" indent="-228600"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marL="457200" marR="0" lvl="1" indent="-228600"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Test Method</a:t>
            </a:r>
            <a:r>
              <a:rPr kumimoji="0" lang="en-US" sz="2400" b="1" i="0" u="none" strike="noStrike" cap="none" normalizeH="0" baseline="0" dirty="0">
                <a:ln>
                  <a:noFill/>
                </a:ln>
                <a:effectLst/>
              </a:rPr>
              <a:t>:</a:t>
            </a:r>
            <a:r>
              <a:rPr kumimoji="0" lang="en-US" sz="2400" b="0" i="0" u="none" strike="noStrike" cap="none" normalizeH="0" baseline="0" dirty="0">
                <a:ln>
                  <a:noFill/>
                </a:ln>
                <a:effectLst/>
              </a:rPr>
              <a:t> Immersion in test liquid.</a:t>
            </a:r>
          </a:p>
          <a:p>
            <a:pPr marL="457200" marR="0" lvl="1" indent="-228600"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lvl="1" indent="-228600" fontAlgn="base">
              <a:lnSpc>
                <a:spcPct val="90000"/>
              </a:lnSpc>
              <a:spcBef>
                <a:spcPct val="0"/>
              </a:spcBef>
              <a:spcAft>
                <a:spcPts val="600"/>
              </a:spcAft>
              <a:buFont typeface="Arial" panose="020B0604020202020204" pitchFamily="34" charset="0"/>
              <a:buChar char="•"/>
            </a:pPr>
            <a:r>
              <a:rPr kumimoji="0" lang="en-US" sz="2400" b="1" i="0" u="sng" strike="noStrike" cap="none" normalizeH="0" baseline="0" dirty="0">
                <a:ln>
                  <a:noFill/>
                </a:ln>
                <a:effectLst/>
              </a:rPr>
              <a:t>Standards</a:t>
            </a:r>
            <a:r>
              <a:rPr kumimoji="0" lang="en-US" sz="2400" b="1" i="0" u="none" strike="noStrike" cap="none" normalizeH="0" baseline="0" dirty="0">
                <a:ln>
                  <a:noFill/>
                </a:ln>
                <a:effectLst/>
              </a:rPr>
              <a:t>:</a:t>
            </a:r>
            <a:r>
              <a:rPr kumimoji="0" lang="en-US" sz="2400" b="0" i="0" u="none" strike="noStrike" cap="none" normalizeH="0" baseline="0" dirty="0">
                <a:ln>
                  <a:noFill/>
                </a:ln>
                <a:effectLst/>
              </a:rPr>
              <a:t> IS 101 (Part </a:t>
            </a:r>
            <a:r>
              <a:rPr lang="en-US" sz="2400" dirty="0"/>
              <a:t>7</a:t>
            </a:r>
            <a:r>
              <a:rPr kumimoji="0" lang="en-US" sz="2400" b="0" i="0" u="none" strike="noStrike" cap="none" normalizeH="0" baseline="0" dirty="0">
                <a:ln>
                  <a:noFill/>
                </a:ln>
                <a:effectLst/>
              </a:rPr>
              <a:t>/Sec </a:t>
            </a:r>
            <a:r>
              <a:rPr lang="en-US" sz="2400" dirty="0"/>
              <a:t>2</a:t>
            </a:r>
            <a:r>
              <a:rPr kumimoji="0" lang="en-US" sz="2400" b="0" i="0" u="none" strike="noStrike" cap="none" normalizeH="0" baseline="0" dirty="0">
                <a:ln>
                  <a:noFill/>
                </a:ln>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1900" b="0" i="0" u="none" strike="noStrike" cap="none" normalizeH="0" baseline="0" dirty="0">
              <a:ln>
                <a:noFill/>
              </a:ln>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4" name="Rectangle 327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6" name="Right Triangle 327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3" name="Rectangle 3278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1"/>
          <p:cNvSpPr>
            <a:spLocks noChangeArrowheads="1"/>
          </p:cNvSpPr>
          <p:nvPr/>
        </p:nvSpPr>
        <p:spPr bwMode="auto">
          <a:xfrm>
            <a:off x="963930" y="762001"/>
            <a:ext cx="7570470" cy="5007864"/>
          </a:xfrm>
          <a:prstGeom prst="rect">
            <a:avLst/>
          </a:prstGeom>
        </p:spPr>
        <p:txBody>
          <a:bodyPr vert="horz" lIns="91440" tIns="45720" rIns="91440" bIns="45720" numCol="1" rtlCol="0" anchor="t" anchorCtr="0" compatLnSpc="1">
            <a:prstTxWarp prst="textNoShape">
              <a:avLst/>
            </a:prstTxWarp>
            <a:normAutofit/>
          </a:bodyPr>
          <a:lstStyle/>
          <a:p>
            <a:pPr marR="0" lvl="0" fontAlgn="base">
              <a:lnSpc>
                <a:spcPct val="90000"/>
              </a:lnSpc>
              <a:spcBef>
                <a:spcPct val="0"/>
              </a:spcBef>
              <a:spcAft>
                <a:spcPts val="600"/>
              </a:spcAft>
              <a:buClrTx/>
              <a:buSzTx/>
              <a:tabLst/>
            </a:pPr>
            <a:r>
              <a:rPr lang="en-US" sz="2400" b="1" dirty="0">
                <a:solidFill>
                  <a:srgbClr val="7030A0"/>
                </a:solidFill>
              </a:rPr>
              <a:t>                      D</a:t>
            </a:r>
            <a:r>
              <a:rPr kumimoji="0" lang="en-US" sz="2400" b="1" i="0" u="none" strike="noStrike" cap="none" normalizeH="0" baseline="0" dirty="0">
                <a:ln>
                  <a:noFill/>
                </a:ln>
                <a:solidFill>
                  <a:srgbClr val="7030A0"/>
                </a:solidFill>
                <a:effectLst/>
              </a:rPr>
              <a:t>egradation of coatings</a:t>
            </a:r>
            <a:endParaRPr kumimoji="0" lang="en-US" sz="2400" b="0" i="0" u="none" strike="noStrike" cap="none" normalizeH="0" baseline="0" dirty="0">
              <a:ln>
                <a:noFill/>
              </a:ln>
              <a:solidFill>
                <a:srgbClr val="7030A0"/>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marR="0" lvl="0" fontAlgn="base">
              <a:lnSpc>
                <a:spcPct val="90000"/>
              </a:lnSpc>
              <a:spcBef>
                <a:spcPct val="0"/>
              </a:spcBef>
              <a:spcAft>
                <a:spcPts val="600"/>
              </a:spcAft>
              <a:buClrTx/>
              <a:buSzTx/>
              <a:tabLst/>
            </a:pPr>
            <a:endParaRPr kumimoji="0" lang="en-US" sz="2400" b="0"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Importance</a:t>
            </a:r>
            <a:r>
              <a:rPr kumimoji="0" lang="en-US" sz="2400" b="1" i="0" u="none" strike="noStrike" cap="none" normalizeH="0" baseline="0" dirty="0">
                <a:ln>
                  <a:noFill/>
                </a:ln>
                <a:effectLst/>
              </a:rPr>
              <a:t>:</a:t>
            </a:r>
            <a:r>
              <a:rPr kumimoji="0" lang="en-US" sz="2400" b="0" i="0" u="none" strike="noStrike" cap="none" normalizeH="0" baseline="0" dirty="0">
                <a:ln>
                  <a:noFill/>
                </a:ln>
                <a:effectLst/>
              </a:rPr>
              <a:t> </a:t>
            </a:r>
            <a:r>
              <a:rPr kumimoji="0" lang="en-US" sz="2400" u="none" strike="noStrike" cap="none" normalizeH="0" baseline="0" dirty="0">
                <a:ln>
                  <a:noFill/>
                </a:ln>
              </a:rPr>
              <a:t>A</a:t>
            </a:r>
            <a:r>
              <a:rPr lang="en-US" sz="2400" b="0" i="0" dirty="0">
                <a:effectLst/>
              </a:rPr>
              <a:t>bility of a coating to resist avoid degradation </a:t>
            </a:r>
            <a:r>
              <a:rPr kumimoji="0" lang="en-US" sz="2400" b="0" i="0" u="none" strike="noStrike" cap="none" normalizeH="0" baseline="0" dirty="0">
                <a:ln>
                  <a:noFill/>
                </a:ln>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Measurement</a:t>
            </a:r>
            <a:r>
              <a:rPr kumimoji="0" lang="en-US" sz="2400" b="1" i="0" u="none" strike="noStrike" cap="none" normalizeH="0" baseline="0" dirty="0">
                <a:ln>
                  <a:noFill/>
                </a:ln>
                <a:effectLst/>
              </a:rPr>
              <a:t>:</a:t>
            </a:r>
            <a:r>
              <a:rPr kumimoji="0" lang="en-US" sz="2400" b="0" i="0" u="none" strike="noStrike" cap="none" normalizeH="0" baseline="0" dirty="0">
                <a:ln>
                  <a:noFill/>
                </a:ln>
                <a:effectLst/>
              </a:rPr>
              <a:t> </a:t>
            </a:r>
            <a:r>
              <a:rPr lang="en-US" sz="2400" dirty="0"/>
              <a:t>the degree of flaking ( scaling ) and blistering, that may develop in the paint system, by comparison with photographic standards. </a:t>
            </a:r>
            <a:endParaRPr kumimoji="0" lang="en-US" sz="24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Standards</a:t>
            </a:r>
            <a:r>
              <a:rPr kumimoji="0" lang="en-US" sz="2400" b="1" i="0" u="none" strike="noStrike" cap="none" normalizeH="0" baseline="0" dirty="0">
                <a:ln>
                  <a:noFill/>
                </a:ln>
                <a:effectLst/>
              </a:rPr>
              <a:t>:</a:t>
            </a:r>
            <a:r>
              <a:rPr kumimoji="0" lang="en-US" sz="2400" b="0" i="0" u="none" strike="noStrike" cap="none" normalizeH="0" baseline="0" dirty="0">
                <a:ln>
                  <a:noFill/>
                </a:ln>
                <a:effectLst/>
              </a:rPr>
              <a:t> IS 101 (Part 6/Sec 4).</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1600" b="0" i="0" u="none" strike="noStrike" cap="none" normalizeH="0" baseline="0" dirty="0">
              <a:ln>
                <a:noFill/>
              </a:ln>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3" name="Rectangle 338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804" name="Arc 3380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802" name="Freeform: Shape 3380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Users\HP\Downloads\download (17).jpeg"/>
          <p:cNvPicPr>
            <a:picLocks noChangeAspect="1" noChangeArrowheads="1"/>
          </p:cNvPicPr>
          <p:nvPr/>
        </p:nvPicPr>
        <p:blipFill>
          <a:blip r:embed="rId2" cstate="print"/>
          <a:stretch>
            <a:fillRect/>
          </a:stretch>
        </p:blipFill>
        <p:spPr bwMode="auto">
          <a:xfrm>
            <a:off x="527386" y="2002219"/>
            <a:ext cx="3583036" cy="268381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3793" name="Rectangle 1"/>
          <p:cNvSpPr>
            <a:spLocks noChangeArrowheads="1"/>
          </p:cNvSpPr>
          <p:nvPr/>
        </p:nvSpPr>
        <p:spPr bwMode="auto">
          <a:xfrm>
            <a:off x="4421221" y="304800"/>
            <a:ext cx="4094129" cy="5872163"/>
          </a:xfrm>
          <a:prstGeom prst="rect">
            <a:avLst/>
          </a:prstGeom>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sz="2800" b="1" i="0" strike="noStrike" cap="none" normalizeH="0" baseline="0" dirty="0">
                <a:ln>
                  <a:noFill/>
                </a:ln>
                <a:solidFill>
                  <a:srgbClr val="7030A0"/>
                </a:solidFill>
                <a:effectLst/>
              </a:rPr>
              <a:t>               Opacity</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2800" b="0"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800" b="1" i="0" u="sng" strike="noStrike" cap="none" normalizeH="0" baseline="0" dirty="0">
                <a:ln>
                  <a:noFill/>
                </a:ln>
                <a:effectLst/>
              </a:rPr>
              <a:t>Importance</a:t>
            </a:r>
            <a:r>
              <a:rPr kumimoji="0" lang="en-US" sz="2800" b="1" i="0" u="none" strike="noStrike" cap="none" normalizeH="0" baseline="0" dirty="0">
                <a:ln>
                  <a:noFill/>
                </a:ln>
                <a:effectLst/>
              </a:rPr>
              <a:t>:</a:t>
            </a:r>
            <a:r>
              <a:rPr kumimoji="0" lang="en-US" sz="2800" b="0" i="0" u="none" strike="noStrike" cap="none" normalizeH="0" baseline="0" dirty="0">
                <a:ln>
                  <a:noFill/>
                </a:ln>
                <a:effectLst/>
              </a:rPr>
              <a:t> </a:t>
            </a:r>
            <a:r>
              <a:rPr kumimoji="0" lang="en-US" sz="2800" u="none" strike="noStrike" cap="none" normalizeH="0" baseline="0" dirty="0">
                <a:ln>
                  <a:noFill/>
                </a:ln>
              </a:rPr>
              <a:t>Q</a:t>
            </a:r>
            <a:r>
              <a:rPr lang="en-US" sz="2800" b="0" i="0" dirty="0">
                <a:effectLst/>
              </a:rPr>
              <a:t>uantifies how effectively paint covers the surface</a:t>
            </a:r>
            <a:endParaRPr kumimoji="0" lang="en-US" sz="2800" b="0"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800" b="1" i="0" u="sng" strike="noStrike" cap="none" normalizeH="0" baseline="0" dirty="0">
                <a:ln>
                  <a:noFill/>
                </a:ln>
                <a:effectLst/>
              </a:rPr>
              <a:t>Tests: </a:t>
            </a:r>
            <a:r>
              <a:rPr lang="en-US" sz="2800" dirty="0"/>
              <a:t>Using Black and White Charts</a:t>
            </a:r>
            <a:r>
              <a:rPr kumimoji="0" lang="en-US" sz="2800" b="0" i="0" u="none" strike="noStrike" cap="none" normalizeH="0" baseline="0" dirty="0">
                <a:ln>
                  <a:noFill/>
                </a:ln>
                <a:effectLst/>
              </a:rPr>
              <a:t>.</a:t>
            </a:r>
          </a:p>
          <a:p>
            <a:pPr indent="-228600" fontAlgn="base">
              <a:lnSpc>
                <a:spcPct val="90000"/>
              </a:lnSpc>
              <a:spcBef>
                <a:spcPct val="0"/>
              </a:spcBef>
              <a:spcAft>
                <a:spcPts val="600"/>
              </a:spcAft>
              <a:buFont typeface="Arial" panose="020B0604020202020204" pitchFamily="34" charset="0"/>
              <a:buChar char="•"/>
            </a:pPr>
            <a:r>
              <a:rPr kumimoji="0" lang="en-US" sz="2800" b="1" i="0" u="sng" strike="noStrike" cap="none" normalizeH="0" baseline="0" dirty="0">
                <a:ln>
                  <a:noFill/>
                </a:ln>
                <a:effectLst/>
              </a:rPr>
              <a:t>Standards</a:t>
            </a:r>
            <a:r>
              <a:rPr kumimoji="0" lang="en-US" sz="2800" b="1" i="0" u="none" strike="noStrike" cap="none" normalizeH="0" baseline="0" dirty="0">
                <a:ln>
                  <a:noFill/>
                </a:ln>
                <a:effectLst/>
              </a:rPr>
              <a:t>:</a:t>
            </a:r>
            <a:r>
              <a:rPr kumimoji="0" lang="en-US" sz="2800" b="0" i="0" u="none" strike="noStrike" cap="none" normalizeH="0" baseline="0" dirty="0">
                <a:ln>
                  <a:noFill/>
                </a:ln>
                <a:effectLst/>
              </a:rPr>
              <a:t> IS 101 (Part 4/Sec 1).</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b="0" i="0" u="none" strike="noStrike" cap="none" normalizeH="0" baseline="0" dirty="0">
              <a:ln>
                <a:noFill/>
              </a:ln>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2" name="Rectangle 3482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824" name="Arc 3482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826" name="Freeform: Shape 3482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82" name="Picture 10" descr="How To Test Exterior House Paint Colors - Creative Finishes Painting">
            <a:extLst>
              <a:ext uri="{FF2B5EF4-FFF2-40B4-BE49-F238E27FC236}">
                <a16:creationId xmlns:a16="http://schemas.microsoft.com/office/drawing/2014/main" id="{38C71BEE-3FF2-234B-FC93-7AC87DD7C5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7386" y="838200"/>
            <a:ext cx="3583036" cy="369378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4817" name="Rectangle 1"/>
          <p:cNvSpPr>
            <a:spLocks noChangeArrowheads="1"/>
          </p:cNvSpPr>
          <p:nvPr/>
        </p:nvSpPr>
        <p:spPr bwMode="auto">
          <a:xfrm>
            <a:off x="4421221" y="533400"/>
            <a:ext cx="4094129" cy="5643563"/>
          </a:xfrm>
          <a:prstGeom prst="rect">
            <a:avLst/>
          </a:prstGeom>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sz="2400" b="1" i="0" strike="noStrike" cap="none" normalizeH="0" baseline="0" dirty="0">
                <a:ln>
                  <a:noFill/>
                </a:ln>
                <a:solidFill>
                  <a:srgbClr val="7030A0"/>
                </a:solidFill>
                <a:effectLst/>
              </a:rPr>
              <a:t>       </a:t>
            </a:r>
            <a:r>
              <a:rPr lang="en-US" sz="2400" b="1" dirty="0">
                <a:solidFill>
                  <a:srgbClr val="7030A0"/>
                </a:solidFill>
              </a:rPr>
              <a:t>K</a:t>
            </a:r>
            <a:r>
              <a:rPr kumimoji="0" lang="en-US" sz="2400" b="1" i="0" strike="noStrike" cap="none" normalizeH="0" baseline="0" dirty="0">
                <a:ln>
                  <a:noFill/>
                </a:ln>
                <a:solidFill>
                  <a:srgbClr val="7030A0"/>
                </a:solidFill>
                <a:effectLst/>
              </a:rPr>
              <a:t>eeping properties</a:t>
            </a:r>
            <a:endParaRPr kumimoji="0" lang="en-US" sz="2400" b="0" i="0" strike="noStrike" cap="none" normalizeH="0" baseline="0" dirty="0">
              <a:ln>
                <a:noFill/>
              </a:ln>
              <a:solidFill>
                <a:srgbClr val="7030A0"/>
              </a:solidFill>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endParaRPr lang="en-US" sz="2400" dirty="0"/>
          </a:p>
          <a:p>
            <a:pPr marL="0" marR="0" lvl="0" indent="-228600" algn="just"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Importance</a:t>
            </a:r>
            <a:r>
              <a:rPr kumimoji="0" lang="en-US" sz="2400" b="1" i="0" u="none" strike="noStrike" cap="none" normalizeH="0" baseline="0" dirty="0">
                <a:ln>
                  <a:noFill/>
                </a:ln>
                <a:effectLst/>
              </a:rPr>
              <a:t>:</a:t>
            </a:r>
            <a:r>
              <a:rPr kumimoji="0" lang="en-US" sz="2400" b="0" i="0" u="none" strike="noStrike" cap="none" normalizeH="0" baseline="0" dirty="0">
                <a:ln>
                  <a:noFill/>
                </a:ln>
                <a:effectLst/>
              </a:rPr>
              <a:t> Durability test</a:t>
            </a:r>
          </a:p>
          <a:p>
            <a:pPr marL="0" marR="0" lvl="0" indent="-228600" algn="just" fontAlgn="base">
              <a:lnSpc>
                <a:spcPct val="90000"/>
              </a:lnSpc>
              <a:spcBef>
                <a:spcPct val="0"/>
              </a:spcBef>
              <a:spcAft>
                <a:spcPts val="600"/>
              </a:spcAft>
              <a:buClrTx/>
              <a:buSzTx/>
              <a:buFont typeface="Arial" panose="020B0604020202020204" pitchFamily="34" charset="0"/>
              <a:buChar char="•"/>
              <a:tabLst/>
            </a:pPr>
            <a:endParaRPr kumimoji="0" lang="en-US" sz="2400" b="0" i="0" u="none"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err="1">
                <a:ln>
                  <a:noFill/>
                </a:ln>
                <a:effectLst/>
              </a:rPr>
              <a:t>Tests:</a:t>
            </a:r>
            <a:r>
              <a:rPr lang="en-US" sz="2400" dirty="0" err="1"/>
              <a:t>prescribes</a:t>
            </a:r>
            <a:r>
              <a:rPr lang="en-US" sz="2400" dirty="0"/>
              <a:t> the method to determine the change in certain properties that may take place when packaged paint of either the solvent thinned or latex type is stored at normal room conditions. </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u="sng" strike="noStrike" cap="none" normalizeH="0" baseline="0" dirty="0">
                <a:ln>
                  <a:noFill/>
                </a:ln>
                <a:effectLst/>
              </a:rPr>
              <a:t>Standards</a:t>
            </a:r>
            <a:r>
              <a:rPr kumimoji="0" lang="en-US" sz="2400" b="1" i="0" u="none" strike="noStrike" cap="none" normalizeH="0" baseline="0" dirty="0">
                <a:ln>
                  <a:noFill/>
                </a:ln>
                <a:effectLst/>
              </a:rPr>
              <a:t>:</a:t>
            </a:r>
            <a:r>
              <a:rPr kumimoji="0" lang="en-US" sz="2400" b="0" i="0" u="none" strike="noStrike" cap="none" normalizeH="0" baseline="0" dirty="0">
                <a:ln>
                  <a:noFill/>
                </a:ln>
                <a:effectLst/>
              </a:rPr>
              <a:t> IS 101 (Part 6/Sec 2).</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b="0" i="0" u="none" strike="noStrike" cap="none" normalizeH="0" baseline="0" dirty="0">
              <a:ln>
                <a:noFill/>
              </a:ln>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371600" y="838200"/>
            <a:ext cx="6781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     </a:t>
            </a:r>
            <a:r>
              <a:rPr kumimoji="0" lang="en-US" sz="28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      </a:t>
            </a:r>
            <a:endParaRPr kumimoji="0" lang="en-US" sz="30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000" b="1" i="0" strike="noStrike" cap="none" normalizeH="0" baseline="0" dirty="0">
                <a:ln>
                  <a:noFill/>
                </a:ln>
                <a:solidFill>
                  <a:srgbClr val="7030A0"/>
                </a:solidFill>
                <a:effectLst/>
                <a:latin typeface="Calibri" pitchFamily="34" charset="0"/>
                <a:ea typeface="Times New Roman" pitchFamily="18" charset="0"/>
                <a:cs typeface="Mangal" pitchFamily="18" charset="0"/>
              </a:rPr>
              <a:t>BIS Standards for Paints and Varnishes</a:t>
            </a:r>
            <a:r>
              <a:rPr kumimoji="0" lang="en-US" sz="30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a:t>
            </a:r>
            <a:r>
              <a:rPr kumimoji="0" lang="en-US" sz="3000" b="0" i="0" u="none" strike="noStrike" cap="none" normalizeH="0" baseline="0" dirty="0">
                <a:ln>
                  <a:noFill/>
                </a:ln>
                <a:solidFill>
                  <a:schemeClr val="tx1"/>
                </a:solidFill>
                <a:effectLst/>
                <a:latin typeface="Calibri" pitchFamily="34" charset="0"/>
                <a:ea typeface="Times New Roman" pitchFamily="18" charset="0"/>
                <a:cs typeface="Mangal" pitchFamily="18" charset="0"/>
              </a:rPr>
              <a:t> Overview of some standards.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30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3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1266" name="Picture 2" descr="C:\Users\HP\Downloads\download (8).jpeg"/>
          <p:cNvPicPr>
            <a:picLocks noChangeAspect="1" noChangeArrowheads="1"/>
          </p:cNvPicPr>
          <p:nvPr/>
        </p:nvPicPr>
        <p:blipFill>
          <a:blip r:embed="rId2" cstate="print"/>
          <a:srcRect/>
          <a:stretch>
            <a:fillRect/>
          </a:stretch>
        </p:blipFill>
        <p:spPr bwMode="auto">
          <a:xfrm>
            <a:off x="1143000" y="2743200"/>
            <a:ext cx="7162800" cy="3505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0" name="Rectangle 3686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2" name="Rectangle 36871">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C:\Users\HP\Downloads\download (13).jpeg"/>
          <p:cNvPicPr>
            <a:picLocks noChangeAspect="1" noChangeArrowheads="1"/>
          </p:cNvPicPr>
          <p:nvPr/>
        </p:nvPicPr>
        <p:blipFill>
          <a:blip r:embed="rId2" cstate="print"/>
          <a:srcRect r="17362" b="-2"/>
          <a:stretch/>
        </p:blipFill>
        <p:spPr bwMode="auto">
          <a:xfrm>
            <a:off x="1" y="10"/>
            <a:ext cx="9143999" cy="1904990"/>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p:spPr>
      </p:pic>
      <p:sp>
        <p:nvSpPr>
          <p:cNvPr id="36865" name="Rectangle 1"/>
          <p:cNvSpPr>
            <a:spLocks noChangeArrowheads="1"/>
          </p:cNvSpPr>
          <p:nvPr/>
        </p:nvSpPr>
        <p:spPr bwMode="auto">
          <a:xfrm>
            <a:off x="-2" y="1905000"/>
            <a:ext cx="9143999" cy="4952989"/>
          </a:xfrm>
          <a:prstGeom prst="rect">
            <a:avLst/>
          </a:prstGeom>
        </p:spPr>
        <p:txBody>
          <a:bodyPr vert="horz" lIns="91440" tIns="45720" rIns="91440" bIns="45720" numCol="1" rtlCol="0" anchor="ctr" anchorCtr="0" compatLnSpc="1">
            <a:prstTxWarp prst="textNoShape">
              <a:avLst/>
            </a:prstTxWarp>
            <a:normAutofit fontScale="85000" lnSpcReduction="20000"/>
          </a:bodyPr>
          <a:lstStyle/>
          <a:p>
            <a:pPr lvl="0" fontAlgn="base">
              <a:lnSpc>
                <a:spcPct val="90000"/>
              </a:lnSpc>
              <a:spcBef>
                <a:spcPct val="0"/>
              </a:spcBef>
              <a:spcAft>
                <a:spcPts val="600"/>
              </a:spcAft>
            </a:pPr>
            <a:endParaRPr kumimoji="0" lang="en-US" sz="2300" b="1" i="0" strike="noStrike" cap="none" normalizeH="0" baseline="0" dirty="0">
              <a:ln>
                <a:noFill/>
              </a:ln>
              <a:effectLst/>
            </a:endParaRPr>
          </a:p>
          <a:p>
            <a:pPr lvl="0" fontAlgn="base">
              <a:lnSpc>
                <a:spcPct val="90000"/>
              </a:lnSpc>
              <a:spcBef>
                <a:spcPct val="0"/>
              </a:spcBef>
              <a:spcAft>
                <a:spcPts val="600"/>
              </a:spcAft>
            </a:pPr>
            <a:r>
              <a:rPr kumimoji="0" lang="en-US" sz="2300" b="1" i="0" strike="noStrike" cap="none" normalizeH="0" baseline="0" dirty="0">
                <a:ln>
                  <a:noFill/>
                </a:ln>
                <a:solidFill>
                  <a:srgbClr val="7030A0"/>
                </a:solidFill>
                <a:effectLst/>
              </a:rPr>
              <a:t>IS 2932  </a:t>
            </a:r>
            <a:r>
              <a:rPr lang="en-US" sz="2300" b="1" dirty="0">
                <a:solidFill>
                  <a:srgbClr val="7030A0"/>
                </a:solidFill>
              </a:rPr>
              <a:t>Enamel, Synthetic, Exterior: (a) Undercoating (b) Finishing</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lang="en-US" sz="2300" dirty="0"/>
              <a:t>For synthetic enamel based products naturally occurred extenders/fillers are not used as a part of the constituents. So it is technologically feasible to formulate this product with very low maximum permissible limit of lead. </a:t>
            </a:r>
          </a:p>
          <a:p>
            <a:pPr marL="0" marR="0" lvl="0" indent="-228600" algn="just" fontAlgn="base">
              <a:lnSpc>
                <a:spcPct val="90000"/>
              </a:lnSpc>
              <a:spcBef>
                <a:spcPct val="0"/>
              </a:spcBef>
              <a:spcAft>
                <a:spcPts val="600"/>
              </a:spcAft>
              <a:buClrTx/>
              <a:buSzTx/>
              <a:buFont typeface="Arial" panose="020B0604020202020204" pitchFamily="34" charset="0"/>
              <a:buChar char="•"/>
              <a:tabLst/>
            </a:pPr>
            <a:endParaRPr lang="en-US" sz="2300" dirty="0"/>
          </a:p>
          <a:p>
            <a:pPr marL="0" marR="0" lvl="0" indent="-228600" algn="just" fontAlgn="base">
              <a:lnSpc>
                <a:spcPct val="90000"/>
              </a:lnSpc>
              <a:spcBef>
                <a:spcPct val="0"/>
              </a:spcBef>
              <a:spcAft>
                <a:spcPts val="600"/>
              </a:spcAft>
              <a:buClrTx/>
              <a:buSzTx/>
              <a:buFont typeface="Arial" panose="020B0604020202020204" pitchFamily="34" charset="0"/>
              <a:buChar char="•"/>
              <a:tabLst/>
            </a:pPr>
            <a:r>
              <a:rPr lang="en-US" sz="2300" dirty="0"/>
              <a:t>Therefore, in this standard, lead restriction up to a maximum permissible limit of 90 ppm has been prescribed keeping in view to use this product for painting in houses and buildings. This is more so to prevent lead exposure of children and adults in consumer homes/residential premises and consequent adverse impact on human health and safety and also keeping in view of the further scope for exposure to children to the paint once dried.</a:t>
            </a:r>
          </a:p>
          <a:p>
            <a:pPr marL="457200" marR="0" lvl="1" indent="-228600" fontAlgn="base">
              <a:lnSpc>
                <a:spcPct val="90000"/>
              </a:lnSpc>
              <a:spcBef>
                <a:spcPct val="0"/>
              </a:spcBef>
              <a:spcAft>
                <a:spcPts val="600"/>
              </a:spcAft>
              <a:buClrTx/>
              <a:buSzTx/>
              <a:buFont typeface="Arial" panose="020B0604020202020204" pitchFamily="34" charset="0"/>
              <a:buChar char="•"/>
              <a:tabLst/>
            </a:pPr>
            <a:r>
              <a:rPr lang="en-US" sz="2300" b="1" dirty="0"/>
              <a:t>Composition</a:t>
            </a:r>
            <a:r>
              <a:rPr lang="en-US" sz="2300" dirty="0"/>
              <a:t>: </a:t>
            </a:r>
            <a:r>
              <a:rPr lang="en-IN" sz="2400" dirty="0"/>
              <a:t>The material shall be based on synthetic alkyd resin, free from natural rosin or its derivatives or its modifications in any form when tested in accordance with IS 101 (Part 9/Sec 2). In case of disputes, the test is to be carried out as prescribed in Annex B. It shall be of such a composition so as to satisfy the requirements of this standard.</a:t>
            </a:r>
          </a:p>
          <a:p>
            <a:pPr marL="457200" marR="0" lvl="1" indent="-228600" fontAlgn="base">
              <a:lnSpc>
                <a:spcPct val="90000"/>
              </a:lnSpc>
              <a:spcBef>
                <a:spcPct val="0"/>
              </a:spcBef>
              <a:spcAft>
                <a:spcPts val="600"/>
              </a:spcAft>
              <a:buClrTx/>
              <a:buSzTx/>
              <a:buFont typeface="Arial" panose="020B0604020202020204" pitchFamily="34" charset="0"/>
              <a:buChar char="•"/>
              <a:tabLst/>
            </a:pPr>
            <a:r>
              <a:rPr lang="en-US" sz="2300" b="1" dirty="0"/>
              <a:t>Requirements</a:t>
            </a:r>
            <a:r>
              <a:rPr lang="en-US" sz="2300" dirty="0"/>
              <a:t>: Adhesion, durability, gloss, Lead etc.</a:t>
            </a:r>
          </a:p>
          <a:p>
            <a:pPr marL="457200" marR="0" lvl="1" indent="-228600" fontAlgn="base">
              <a:lnSpc>
                <a:spcPct val="90000"/>
              </a:lnSpc>
              <a:spcBef>
                <a:spcPct val="0"/>
              </a:spcBef>
              <a:spcAft>
                <a:spcPts val="600"/>
              </a:spcAft>
              <a:buClrTx/>
              <a:buSzTx/>
              <a:buFont typeface="Arial" panose="020B0604020202020204" pitchFamily="34" charset="0"/>
              <a:buChar char="•"/>
              <a:tabLst/>
            </a:pPr>
            <a:r>
              <a:rPr lang="en-US" sz="2300" b="1" dirty="0"/>
              <a:t>Test Methods</a:t>
            </a:r>
            <a:r>
              <a:rPr lang="en-US" sz="2300" dirty="0"/>
              <a:t>: Physical, performance, and chemical tests.</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sz="400" b="0" i="0" u="none" strike="noStrike" cap="none" normalizeH="0" baseline="0" dirty="0">
              <a:ln>
                <a:noFill/>
              </a:ln>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57200" y="1134576"/>
            <a:ext cx="815340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	</a:t>
            </a:r>
            <a:r>
              <a:rPr kumimoji="0" lang="en-US" sz="3200" b="1" i="0" strike="noStrike" cap="none" normalizeH="0" baseline="0" dirty="0">
                <a:ln>
                  <a:noFill/>
                </a:ln>
                <a:solidFill>
                  <a:srgbClr val="7030A0"/>
                </a:solidFill>
                <a:effectLst/>
                <a:latin typeface="Calibri" pitchFamily="34" charset="0"/>
                <a:ea typeface="Times New Roman" pitchFamily="18" charset="0"/>
                <a:cs typeface="Mangal" pitchFamily="18" charset="0"/>
              </a:rPr>
              <a:t>          IS 101 </a:t>
            </a:r>
            <a:r>
              <a:rPr lang="en-IN" sz="2800" b="1" dirty="0">
                <a:solidFill>
                  <a:srgbClr val="7030A0"/>
                </a:solidFill>
                <a:latin typeface="+mj-lt"/>
              </a:rPr>
              <a:t>Methods of Sampling and test for paints, Varnishes and Related products.</a:t>
            </a:r>
            <a:endParaRPr kumimoji="0" lang="en-US" sz="2600" b="1" i="0" strike="noStrike" cap="none" normalizeH="0" baseline="0" dirty="0">
              <a:ln>
                <a:noFill/>
              </a:ln>
              <a:solidFill>
                <a:srgbClr val="7030A0"/>
              </a:solidFill>
              <a:effectLst/>
              <a:latin typeface="+mj-lt"/>
              <a:ea typeface="Times New Roman" pitchFamily="18" charset="0"/>
              <a:cs typeface="Mangal"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2600" b="0" i="0" strike="noStrike" cap="none" normalizeH="0" baseline="0" dirty="0">
              <a:ln>
                <a:noFill/>
              </a:ln>
              <a:solidFill>
                <a:schemeClr val="tx1"/>
              </a:solidFill>
              <a:effectLst/>
              <a:latin typeface="Calibri" pitchFamily="34" charset="0"/>
              <a:ea typeface="Calibri" pitchFamily="34" charset="0"/>
              <a:cs typeface="Mangal"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1" i="0" strike="noStrike" cap="none" normalizeH="0" baseline="0" dirty="0">
                <a:ln>
                  <a:noFill/>
                </a:ln>
                <a:solidFill>
                  <a:schemeClr val="tx1"/>
                </a:solidFill>
                <a:effectLst/>
                <a:latin typeface="Calibri" pitchFamily="34" charset="0"/>
                <a:ea typeface="Times New Roman" pitchFamily="18" charset="0"/>
                <a:cs typeface="Mangal" pitchFamily="18" charset="0"/>
              </a:rPr>
              <a:t>Details</a:t>
            </a:r>
            <a:r>
              <a:rPr kumimoji="0" lang="en-US" sz="2600" b="1" i="0" strike="noStrike" cap="none" normalizeH="0" baseline="0" dirty="0">
                <a:ln>
                  <a:noFill/>
                </a:ln>
                <a:solidFill>
                  <a:schemeClr val="tx1"/>
                </a:solidFill>
                <a:effectLst/>
                <a:latin typeface="Calibri" pitchFamily="34" charset="0"/>
                <a:ea typeface="Times New Roman" pitchFamily="18" charset="0"/>
                <a:cs typeface="Mangal"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600" b="0" i="0"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600" b="1" i="0" strike="noStrike" cap="none" normalizeH="0" baseline="0" dirty="0">
                <a:ln>
                  <a:noFill/>
                </a:ln>
                <a:solidFill>
                  <a:schemeClr val="tx1"/>
                </a:solidFill>
                <a:effectLst/>
                <a:latin typeface="Calibri" pitchFamily="34" charset="0"/>
                <a:ea typeface="Times New Roman" pitchFamily="18" charset="0"/>
                <a:cs typeface="Mangal" pitchFamily="18" charset="0"/>
              </a:rPr>
              <a:t>Sampling Procedures:</a:t>
            </a:r>
            <a:r>
              <a:rPr kumimoji="0" lang="en-US" sz="2600" b="0" i="0" strike="noStrike" cap="none" normalizeH="0" baseline="0" dirty="0">
                <a:ln>
                  <a:noFill/>
                </a:ln>
                <a:solidFill>
                  <a:schemeClr val="tx1"/>
                </a:solidFill>
                <a:effectLst/>
                <a:latin typeface="Calibri" pitchFamily="34" charset="0"/>
                <a:ea typeface="Times New Roman" pitchFamily="18" charset="0"/>
                <a:cs typeface="Mangal" pitchFamily="18" charset="0"/>
              </a:rPr>
              <a:t> Ensuring representative samples for testing.</a:t>
            </a:r>
            <a:endParaRPr kumimoji="0" lang="en-US" sz="2600" b="0" i="0" strike="noStrike" cap="none" normalizeH="0" baseline="0" dirty="0">
              <a:ln>
                <a:noFill/>
              </a:ln>
              <a:solidFill>
                <a:schemeClr val="tx1"/>
              </a:solidFill>
              <a:effectLst/>
              <a:latin typeface="Calibri" pitchFamily="34" charset="0"/>
              <a:ea typeface="Calibri" pitchFamily="34" charset="0"/>
              <a:cs typeface="Mangal"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600" b="1" i="0" strike="noStrike" cap="none" normalizeH="0" baseline="0" dirty="0">
                <a:ln>
                  <a:noFill/>
                </a:ln>
                <a:solidFill>
                  <a:schemeClr val="tx1"/>
                </a:solidFill>
                <a:effectLst/>
                <a:latin typeface="Calibri" pitchFamily="34" charset="0"/>
                <a:ea typeface="Times New Roman" pitchFamily="18" charset="0"/>
                <a:cs typeface="Mangal" pitchFamily="18" charset="0"/>
              </a:rPr>
              <a:t>Physical Tests:</a:t>
            </a:r>
            <a:r>
              <a:rPr kumimoji="0" lang="en-US" sz="2600" b="0" i="0" strike="noStrike" cap="none" normalizeH="0" baseline="0" dirty="0">
                <a:ln>
                  <a:noFill/>
                </a:ln>
                <a:solidFill>
                  <a:schemeClr val="tx1"/>
                </a:solidFill>
                <a:effectLst/>
                <a:latin typeface="Calibri" pitchFamily="34" charset="0"/>
                <a:ea typeface="Times New Roman" pitchFamily="18" charset="0"/>
                <a:cs typeface="Mangal" pitchFamily="18" charset="0"/>
              </a:rPr>
              <a:t> Viscosity, density, fineness of grind.</a:t>
            </a:r>
            <a:endParaRPr kumimoji="0" lang="en-US" sz="2600" b="0" i="0" strike="noStrike" cap="none" normalizeH="0" baseline="0" dirty="0">
              <a:ln>
                <a:noFill/>
              </a:ln>
              <a:solidFill>
                <a:schemeClr val="tx1"/>
              </a:solidFill>
              <a:effectLst/>
              <a:latin typeface="Calibri" pitchFamily="34" charset="0"/>
              <a:ea typeface="Calibri" pitchFamily="34" charset="0"/>
              <a:cs typeface="Mangal"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600" b="1" i="0" strike="noStrike" cap="none" normalizeH="0" baseline="0" dirty="0">
                <a:ln>
                  <a:noFill/>
                </a:ln>
                <a:solidFill>
                  <a:schemeClr val="tx1"/>
                </a:solidFill>
                <a:effectLst/>
                <a:latin typeface="Calibri" pitchFamily="34" charset="0"/>
                <a:ea typeface="Times New Roman" pitchFamily="18" charset="0"/>
                <a:cs typeface="Mangal" pitchFamily="18" charset="0"/>
              </a:rPr>
              <a:t>Performance Tests:</a:t>
            </a:r>
            <a:r>
              <a:rPr kumimoji="0" lang="en-US" sz="2600" b="0" i="0" strike="noStrike" cap="none" normalizeH="0" baseline="0" dirty="0">
                <a:ln>
                  <a:noFill/>
                </a:ln>
                <a:solidFill>
                  <a:schemeClr val="tx1"/>
                </a:solidFill>
                <a:effectLst/>
                <a:latin typeface="Calibri" pitchFamily="34" charset="0"/>
                <a:ea typeface="Times New Roman" pitchFamily="18" charset="0"/>
                <a:cs typeface="Mangal" pitchFamily="18" charset="0"/>
              </a:rPr>
              <a:t> Adhesion, flexibility, durability.</a:t>
            </a:r>
            <a:endParaRPr kumimoji="0" lang="en-US" sz="2600" b="0" i="0" strike="noStrike" cap="none" normalizeH="0" baseline="0" dirty="0">
              <a:ln>
                <a:noFill/>
              </a:ln>
              <a:solidFill>
                <a:schemeClr val="tx1"/>
              </a:solidFill>
              <a:effectLst/>
              <a:latin typeface="Calibri" pitchFamily="34" charset="0"/>
              <a:ea typeface="Calibri" pitchFamily="34" charset="0"/>
              <a:cs typeface="Mangal"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600" b="1" i="0" strike="noStrike" cap="none" normalizeH="0" baseline="0" dirty="0">
                <a:ln>
                  <a:noFill/>
                </a:ln>
                <a:solidFill>
                  <a:schemeClr val="tx1"/>
                </a:solidFill>
                <a:effectLst/>
                <a:latin typeface="Calibri" pitchFamily="34" charset="0"/>
                <a:ea typeface="Times New Roman" pitchFamily="18" charset="0"/>
                <a:cs typeface="Mangal" pitchFamily="18" charset="0"/>
              </a:rPr>
              <a:t>Chemical Tests:</a:t>
            </a:r>
            <a:r>
              <a:rPr kumimoji="0" lang="en-US" sz="2600" b="0" i="0" strike="noStrike" cap="none" normalizeH="0" baseline="0" dirty="0">
                <a:ln>
                  <a:noFill/>
                </a:ln>
                <a:solidFill>
                  <a:schemeClr val="tx1"/>
                </a:solidFill>
                <a:effectLst/>
                <a:latin typeface="Calibri" pitchFamily="34" charset="0"/>
                <a:ea typeface="Times New Roman" pitchFamily="18" charset="0"/>
                <a:cs typeface="Mangal" pitchFamily="18" charset="0"/>
              </a:rPr>
              <a:t> </a:t>
            </a:r>
            <a:r>
              <a:rPr kumimoji="0" lang="en-US" sz="2600" b="0" i="0" u="none" strike="noStrike" cap="none" normalizeH="0" baseline="0" dirty="0">
                <a:ln>
                  <a:noFill/>
                </a:ln>
                <a:solidFill>
                  <a:schemeClr val="tx1"/>
                </a:solidFill>
                <a:effectLst/>
                <a:latin typeface="Calibri" pitchFamily="34" charset="0"/>
                <a:ea typeface="Times New Roman" pitchFamily="18" charset="0"/>
                <a:cs typeface="Mangal" pitchFamily="18" charset="0"/>
              </a:rPr>
              <a:t>pH, chemical resistance, solvent resistance.</a:t>
            </a:r>
            <a:endParaRPr kumimoji="0" lang="en-US" sz="2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8" name="Rectangle 389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913" name="Rectangle 1"/>
          <p:cNvSpPr>
            <a:spLocks noChangeArrowheads="1"/>
          </p:cNvSpPr>
          <p:nvPr/>
        </p:nvSpPr>
        <p:spPr bwMode="auto">
          <a:xfrm>
            <a:off x="152400" y="255656"/>
            <a:ext cx="4521270" cy="5921307"/>
          </a:xfrm>
          <a:prstGeom prst="rect">
            <a:avLst/>
          </a:prstGeom>
        </p:spPr>
        <p:txBody>
          <a:bodyPr vert="horz" lIns="91440" tIns="45720" rIns="91440" bIns="45720" numCol="1" rtlCol="0" anchorCtr="0" compatLnSpc="1">
            <a:prstTxWarp prst="textNoShape">
              <a:avLst/>
            </a:prstTxWarp>
            <a:normAutofit lnSpcReduction="10000"/>
          </a:bodyPr>
          <a:lstStyle/>
          <a:p>
            <a:pPr marR="0" lvl="0" algn="just" fontAlgn="base">
              <a:lnSpc>
                <a:spcPct val="90000"/>
              </a:lnSpc>
              <a:spcBef>
                <a:spcPct val="0"/>
              </a:spcBef>
              <a:spcAft>
                <a:spcPts val="600"/>
              </a:spcAft>
              <a:buClrTx/>
              <a:buSzTx/>
              <a:tabLst/>
            </a:pPr>
            <a:r>
              <a:rPr kumimoji="0" lang="en-US" sz="2000" b="1" i="0" strike="noStrike" cap="none" normalizeH="0" baseline="0" dirty="0">
                <a:ln>
                  <a:noFill/>
                </a:ln>
                <a:solidFill>
                  <a:srgbClr val="7030A0"/>
                </a:solidFill>
                <a:effectLst/>
              </a:rPr>
              <a:t>IS 133</a:t>
            </a:r>
            <a:r>
              <a:rPr lang="en-US" sz="2000" b="1" dirty="0">
                <a:solidFill>
                  <a:srgbClr val="7030A0"/>
                </a:solidFill>
              </a:rPr>
              <a:t> Enamel, Interior : (a) Undercoating (b) Finishing - Specification Part 1 for household and decorative purposes</a:t>
            </a:r>
            <a:r>
              <a:rPr lang="en-US" sz="2000" b="1" dirty="0"/>
              <a:t>.</a:t>
            </a:r>
          </a:p>
          <a:p>
            <a:pPr marR="0" lvl="0" algn="just" fontAlgn="base">
              <a:lnSpc>
                <a:spcPct val="90000"/>
              </a:lnSpc>
              <a:spcBef>
                <a:spcPct val="0"/>
              </a:spcBef>
              <a:spcAft>
                <a:spcPts val="600"/>
              </a:spcAft>
              <a:buClrTx/>
              <a:buSzTx/>
              <a:tabLst/>
            </a:pPr>
            <a:r>
              <a:rPr lang="en-US" sz="2000" b="1" dirty="0"/>
              <a:t>Details:</a:t>
            </a:r>
          </a:p>
          <a:p>
            <a:pPr lvl="1" indent="-228600" algn="just" fontAlgn="base">
              <a:lnSpc>
                <a:spcPct val="90000"/>
              </a:lnSpc>
              <a:spcBef>
                <a:spcPct val="0"/>
              </a:spcBef>
              <a:spcAft>
                <a:spcPts val="600"/>
              </a:spcAft>
              <a:buFont typeface="Arial" panose="020B0604020202020204" pitchFamily="34" charset="0"/>
              <a:buChar char="•"/>
            </a:pPr>
            <a:r>
              <a:rPr lang="en-US" sz="2000" dirty="0"/>
              <a:t>This standard prescribes requirements and methods of sampling and test for enamel, interior, undercoating and finishing, </a:t>
            </a:r>
            <a:r>
              <a:rPr lang="en-US" sz="2000" dirty="0" err="1"/>
              <a:t>colour</a:t>
            </a:r>
            <a:r>
              <a:rPr lang="en-US" sz="2000" dirty="0"/>
              <a:t> as required.</a:t>
            </a:r>
          </a:p>
          <a:p>
            <a:pPr marL="228600" lvl="1" algn="just" fontAlgn="base">
              <a:lnSpc>
                <a:spcPct val="90000"/>
              </a:lnSpc>
              <a:spcBef>
                <a:spcPct val="0"/>
              </a:spcBef>
              <a:spcAft>
                <a:spcPts val="600"/>
              </a:spcAft>
            </a:pPr>
            <a:r>
              <a:rPr lang="en-US" sz="2000" b="1" dirty="0"/>
              <a:t>Requirements:</a:t>
            </a: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lang="en-US" sz="2000" dirty="0"/>
              <a:t>Freedom from Coarse Particles :</a:t>
            </a:r>
            <a:r>
              <a:rPr lang="en-IN" sz="2000" i="1" dirty="0"/>
              <a:t>The paint shall be free from coarse aggregates, suspended particles of gel and foreign matter, when tested as per IS 101 (Part 1/Sec 2)</a:t>
            </a:r>
            <a:endParaRPr lang="en-US" sz="2000" i="1" dirty="0"/>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lang="en-US" sz="2000" dirty="0"/>
              <a:t>Thinning Properties </a:t>
            </a: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lang="en-US" sz="2000" dirty="0"/>
              <a:t>Lead Restriction: Shall be less than 90 PPM</a:t>
            </a: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kumimoji="0" lang="en-US" sz="2000" b="0" i="0" u="none" strike="noStrike" cap="none" normalizeH="0" baseline="0" dirty="0">
                <a:ln>
                  <a:noFill/>
                </a:ln>
                <a:effectLst/>
              </a:rPr>
              <a:t>Drying Time, Opacity </a:t>
            </a:r>
            <a:r>
              <a:rPr kumimoji="0" lang="en-US" sz="2000" b="0" i="0" u="none" strike="noStrike" cap="none" normalizeH="0" baseline="0" dirty="0" err="1">
                <a:ln>
                  <a:noFill/>
                </a:ln>
                <a:effectLst/>
              </a:rPr>
              <a:t>etc</a:t>
            </a:r>
            <a:endParaRPr kumimoji="0" lang="en-US" sz="2000" b="0" i="0" u="none" strike="noStrike" cap="none" normalizeH="0" baseline="0" dirty="0">
              <a:ln>
                <a:noFill/>
              </a:ln>
              <a:effectLst/>
            </a:endParaRPr>
          </a:p>
        </p:txBody>
      </p:sp>
      <p:pic>
        <p:nvPicPr>
          <p:cNvPr id="16386" name="Picture 2" descr="C:\Users\HP\Downloads\images (3).jpeg"/>
          <p:cNvPicPr>
            <a:picLocks noChangeAspect="1" noChangeArrowheads="1"/>
          </p:cNvPicPr>
          <p:nvPr/>
        </p:nvPicPr>
        <p:blipFill>
          <a:blip r:embed="rId2" cstate="print"/>
          <a:srcRect l="30870" r="19220" b="-1"/>
          <a:stretch/>
        </p:blipFill>
        <p:spPr bwMode="auto">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389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9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22" name="Rectangle 43021">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24" name="Group 430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43025" name="Rectangle 430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9" name="Rectangle 430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21" name="Rectangle 430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Rectangle 430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09" name="Rectangle 1"/>
          <p:cNvSpPr>
            <a:spLocks noChangeArrowheads="1"/>
          </p:cNvSpPr>
          <p:nvPr/>
        </p:nvSpPr>
        <p:spPr bwMode="auto">
          <a:xfrm>
            <a:off x="602620" y="152400"/>
            <a:ext cx="7915016" cy="6477000"/>
          </a:xfrm>
          <a:prstGeom prst="rect">
            <a:avLst/>
          </a:prstGeom>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sz="2000" b="1" i="0" strike="noStrike" cap="none" normalizeH="0" baseline="0" dirty="0">
                <a:ln>
                  <a:noFill/>
                </a:ln>
                <a:solidFill>
                  <a:srgbClr val="7030A0"/>
                </a:solidFill>
                <a:effectLst/>
              </a:rPr>
              <a:t>IS 168  </a:t>
            </a:r>
            <a:r>
              <a:rPr lang="en-US" sz="2000" b="1" dirty="0">
                <a:solidFill>
                  <a:srgbClr val="7030A0"/>
                </a:solidFill>
              </a:rPr>
              <a:t>Ready mixed paint, air drying, for general purpose-specification</a:t>
            </a:r>
            <a:r>
              <a:rPr kumimoji="0" lang="en-US" sz="2000" b="1" i="0" strike="noStrike" cap="none" normalizeH="0" baseline="0" dirty="0">
                <a:ln>
                  <a:noFill/>
                </a:ln>
                <a:solidFill>
                  <a:srgbClr val="7030A0"/>
                </a:solidFill>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b="0" i="0" strike="noStrike" cap="none" normalizeH="0" baseline="0" dirty="0">
              <a:ln>
                <a:noFill/>
              </a:ln>
              <a:effectLst/>
            </a:endParaRPr>
          </a:p>
          <a:p>
            <a:pPr marR="0" lvl="0" algn="just" fontAlgn="base">
              <a:lnSpc>
                <a:spcPct val="90000"/>
              </a:lnSpc>
              <a:spcBef>
                <a:spcPct val="0"/>
              </a:spcBef>
              <a:spcAft>
                <a:spcPts val="600"/>
              </a:spcAft>
              <a:buClrTx/>
              <a:buSzTx/>
              <a:tabLst/>
            </a:pPr>
            <a:r>
              <a:rPr lang="en-IN" sz="2000" dirty="0"/>
              <a:t>In recognition of the substantial consequences of volatile organic compounds (VOC) on the environment and human health, this fifth revision has been taken up to limit the VOC content in paint products. This fifth revision aims to promote the usage of low VOC or VOC-free products, marking a significant step towards fostering a healthier and more sustainable environment. The ultimate goal of these measures is the complete elimination of VOC from paint products. </a:t>
            </a:r>
          </a:p>
          <a:p>
            <a:pPr marR="0" lvl="0" algn="just" fontAlgn="base">
              <a:lnSpc>
                <a:spcPct val="90000"/>
              </a:lnSpc>
              <a:spcBef>
                <a:spcPct val="0"/>
              </a:spcBef>
              <a:spcAft>
                <a:spcPts val="600"/>
              </a:spcAft>
              <a:buClrTx/>
              <a:buSzTx/>
              <a:tabLst/>
            </a:pPr>
            <a:r>
              <a:rPr lang="en-IN" sz="2000" b="1" dirty="0"/>
              <a:t>Scope:</a:t>
            </a:r>
            <a:r>
              <a:rPr lang="en-IN" sz="2000" dirty="0"/>
              <a:t> </a:t>
            </a:r>
            <a:r>
              <a:rPr lang="en-US" sz="2000" dirty="0"/>
              <a:t>This standard prescribes requirements and methods of sampling and test for ready mixed paint, air-drying, for general purposes, </a:t>
            </a:r>
            <a:r>
              <a:rPr lang="en-US" sz="2000" dirty="0" err="1"/>
              <a:t>colour</a:t>
            </a:r>
            <a:r>
              <a:rPr lang="en-US" sz="2000" dirty="0"/>
              <a:t> as required. </a:t>
            </a:r>
          </a:p>
          <a:p>
            <a:pPr lvl="1" indent="-228600" algn="just" fontAlgn="base">
              <a:lnSpc>
                <a:spcPct val="90000"/>
              </a:lnSpc>
              <a:spcBef>
                <a:spcPct val="0"/>
              </a:spcBef>
              <a:spcAft>
                <a:spcPts val="600"/>
              </a:spcAft>
              <a:buFont typeface="Arial" panose="020B0604020202020204" pitchFamily="34" charset="0"/>
              <a:buChar char="•"/>
            </a:pPr>
            <a:r>
              <a:rPr lang="en-US" sz="2000" dirty="0"/>
              <a:t>The material is normally used for the protection of parts of apparatus, appliances, equipment, </a:t>
            </a:r>
            <a:r>
              <a:rPr lang="en-US" sz="2000" dirty="0" err="1"/>
              <a:t>etc</a:t>
            </a:r>
            <a:r>
              <a:rPr lang="en-US" sz="2000" dirty="0"/>
              <a:t>, connected with ammunition where air-drying is required</a:t>
            </a:r>
            <a:r>
              <a:rPr kumimoji="0" lang="en-US" sz="2000" b="0" i="0" strike="noStrike" cap="none" normalizeH="0" baseline="0" dirty="0">
                <a:ln>
                  <a:noFill/>
                </a:ln>
                <a:effectLst/>
              </a:rPr>
              <a:t>.</a:t>
            </a: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kumimoji="0" lang="en-US" sz="2000" b="1" i="0" strike="noStrike" cap="none" normalizeH="0" baseline="0" dirty="0">
                <a:ln>
                  <a:noFill/>
                </a:ln>
                <a:effectLst/>
              </a:rPr>
              <a:t>Requirements:</a:t>
            </a:r>
            <a:r>
              <a:rPr kumimoji="0" lang="en-US" sz="2000" b="0" i="0" strike="noStrike" cap="none" normalizeH="0" baseline="0" dirty="0">
                <a:ln>
                  <a:noFill/>
                </a:ln>
                <a:effectLst/>
              </a:rPr>
              <a:t> Adhesion</a:t>
            </a:r>
            <a:r>
              <a:rPr kumimoji="0" lang="en-US" sz="2000" b="0" i="0" u="none" strike="noStrike" cap="none" normalizeH="0" baseline="0" dirty="0">
                <a:ln>
                  <a:noFill/>
                </a:ln>
                <a:effectLst/>
              </a:rPr>
              <a:t>, drying time, durability, Gloss, Lead restriction etc.</a:t>
            </a:r>
          </a:p>
          <a:p>
            <a:pPr marR="0" lvl="0" fontAlgn="base">
              <a:lnSpc>
                <a:spcPct val="90000"/>
              </a:lnSpc>
              <a:spcBef>
                <a:spcPct val="0"/>
              </a:spcBef>
              <a:spcAft>
                <a:spcPts val="600"/>
              </a:spcAft>
              <a:buClrTx/>
              <a:buSzTx/>
              <a:tabLst/>
            </a:pPr>
            <a:endParaRPr kumimoji="0" lang="en-US" b="0" i="0" u="none" strike="noStrike" cap="none" normalizeH="0" baseline="0" dirty="0">
              <a:ln>
                <a:noFill/>
              </a:ln>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8" name="Rectangle 4403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0" name="Freeform: Shape 4403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042" name="Arc 440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3" name="Rectangle 1"/>
          <p:cNvSpPr>
            <a:spLocks noChangeArrowheads="1"/>
          </p:cNvSpPr>
          <p:nvPr/>
        </p:nvSpPr>
        <p:spPr bwMode="auto">
          <a:xfrm>
            <a:off x="628650" y="477998"/>
            <a:ext cx="7886700" cy="5698965"/>
          </a:xfrm>
          <a:prstGeom prst="rect">
            <a:avLst/>
          </a:prstGeom>
        </p:spPr>
        <p:txBody>
          <a:bodyPr vert="horz" lIns="91440" tIns="45720" rIns="91440" bIns="45720" numCol="1" rtlCol="0" anchorCtr="0" compatLnSpc="1">
            <a:prstTxWarp prst="textNoShape">
              <a:avLst/>
            </a:prstTxWarp>
            <a:normAutofit fontScale="92500" lnSpcReduction="20000"/>
          </a:bodyPr>
          <a:lstStyle/>
          <a:p>
            <a:pPr marR="0" lvl="0" fontAlgn="base">
              <a:lnSpc>
                <a:spcPct val="90000"/>
              </a:lnSpc>
              <a:spcBef>
                <a:spcPct val="0"/>
              </a:spcBef>
              <a:spcAft>
                <a:spcPts val="600"/>
              </a:spcAft>
              <a:buClrTx/>
              <a:buSzTx/>
              <a:tabLst/>
            </a:pPr>
            <a:r>
              <a:rPr kumimoji="0" lang="en-US" sz="2400" b="1" i="0" strike="noStrike" cap="none" normalizeH="0" baseline="0" dirty="0">
                <a:ln>
                  <a:noFill/>
                </a:ln>
                <a:solidFill>
                  <a:srgbClr val="7030A0"/>
                </a:solidFill>
                <a:effectLst/>
              </a:rPr>
              <a:t>IS 104  Specification for </a:t>
            </a:r>
            <a:r>
              <a:rPr lang="en-US" sz="2400" b="1" dirty="0">
                <a:solidFill>
                  <a:srgbClr val="7030A0"/>
                </a:solidFill>
              </a:rPr>
              <a:t>Ready mixed paint, brushing, zinc chrome, priming</a:t>
            </a:r>
            <a:r>
              <a:rPr kumimoji="0" lang="en-US" sz="2400" b="1" i="0" strike="noStrike" cap="none" normalizeH="0" baseline="0" dirty="0">
                <a:ln>
                  <a:noFill/>
                </a:ln>
                <a:solidFill>
                  <a:srgbClr val="7030A0"/>
                </a:solidFill>
                <a:effectLst/>
              </a:rPr>
              <a:t>.</a:t>
            </a:r>
          </a:p>
          <a:p>
            <a:pPr marR="0" lvl="0" fontAlgn="base">
              <a:lnSpc>
                <a:spcPct val="90000"/>
              </a:lnSpc>
              <a:spcBef>
                <a:spcPct val="0"/>
              </a:spcBef>
              <a:spcAft>
                <a:spcPts val="600"/>
              </a:spcAft>
              <a:buClrTx/>
              <a:buSzTx/>
              <a:tabLst/>
            </a:pPr>
            <a:endParaRPr kumimoji="0" lang="en-US" sz="2400" b="1" i="0" strike="noStrike" cap="none" normalizeH="0" baseline="0" dirty="0">
              <a:ln>
                <a:noFill/>
              </a:ln>
              <a:effectLst/>
            </a:endParaRP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sz="2400" b="1" i="0" strike="noStrike" cap="none" normalizeH="0" baseline="0" dirty="0">
                <a:ln>
                  <a:noFill/>
                </a:ln>
                <a:effectLst/>
              </a:rPr>
              <a:t>Scope</a:t>
            </a:r>
            <a:r>
              <a:rPr kumimoji="0" lang="en-US" sz="2400" b="1" i="0" u="none" strike="noStrike" cap="none" normalizeH="0" baseline="0" dirty="0">
                <a:ln>
                  <a:noFill/>
                </a:ln>
                <a:effectLst/>
              </a:rPr>
              <a:t>:</a:t>
            </a:r>
            <a:r>
              <a:rPr lang="en-US" sz="2400" dirty="0"/>
              <a:t> This standard prescribes requirements and methods of sampling and test for the material commercially known as ready mixed paint, brushing, zinc chrome, priming, air drying.</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lang="en-US" sz="2400" dirty="0"/>
              <a:t>The material is used for the protection of </a:t>
            </a:r>
            <a:r>
              <a:rPr lang="en-US" sz="2400" dirty="0" err="1"/>
              <a:t>aluminium</a:t>
            </a:r>
            <a:r>
              <a:rPr lang="en-US" sz="2400" dirty="0"/>
              <a:t> and light alloys and may also be used for steel work. It may be used under marine and inland outdoor conditions.</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lang="en-US" sz="2400" dirty="0"/>
              <a:t>This product is extensively used for protection of </a:t>
            </a:r>
            <a:r>
              <a:rPr lang="en-US" sz="2400" dirty="0" err="1"/>
              <a:t>aluminium</a:t>
            </a:r>
            <a:r>
              <a:rPr lang="en-US" sz="2400" dirty="0"/>
              <a:t> and light alloys. There is also a tendency to use it for household purposes. However, lead pigment is an ingredient for manufacturing this paint. Keeping all this in view and also to minimize the adverse impact on the environment, the requirement of the maximum permissible limit of lead has been kept as 1,000 ppm. This is more so to prevent lead exposure to children and adults in consumer homes/residential premise</a:t>
            </a: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lang="en-US" sz="2400" b="1" dirty="0"/>
              <a:t>Special Applications</a:t>
            </a:r>
            <a:r>
              <a:rPr lang="en-US" sz="2400" dirty="0"/>
              <a:t>: High-performance requirements for harsh conditions.</a:t>
            </a:r>
          </a:p>
          <a:p>
            <a:pPr marL="457200" marR="0" lvl="1" indent="-228600" algn="just" fontAlgn="base">
              <a:lnSpc>
                <a:spcPct val="90000"/>
              </a:lnSpc>
              <a:spcBef>
                <a:spcPct val="0"/>
              </a:spcBef>
              <a:spcAft>
                <a:spcPts val="600"/>
              </a:spcAft>
              <a:buClrTx/>
              <a:buSzTx/>
              <a:buFont typeface="Arial" panose="020B0604020202020204" pitchFamily="34" charset="0"/>
              <a:buChar char="•"/>
              <a:tabLst/>
            </a:pPr>
            <a:r>
              <a:rPr lang="en-US" sz="2400" b="1" dirty="0"/>
              <a:t>Performance requirements</a:t>
            </a:r>
            <a:r>
              <a:rPr lang="en-US" sz="2400" dirty="0"/>
              <a:t>: Resistance to humidity, Drying, Flash Point.</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b="0" i="0" u="none" strike="noStrike" cap="none" normalizeH="0" baseline="0" dirty="0">
              <a:ln>
                <a:noFill/>
              </a:ln>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28650" y="1770888"/>
            <a:ext cx="7886700" cy="4410456"/>
          </a:xfrm>
          <a:prstGeom prst="rect">
            <a:avLst/>
          </a:prstGeom>
        </p:spPr>
        <p:txBody>
          <a:bodyPr vert="horz" lIns="91440" tIns="45720" rIns="91440" bIns="45720" rtlCol="0">
            <a:normAutofit/>
          </a:bodyPr>
          <a:lstStyle/>
          <a:p>
            <a:pPr>
              <a:lnSpc>
                <a:spcPct val="90000"/>
              </a:lnSpc>
              <a:spcAft>
                <a:spcPts val="600"/>
              </a:spcAft>
            </a:pPr>
            <a:r>
              <a:rPr lang="en-US" sz="1900" b="1" dirty="0"/>
              <a:t>                                          </a:t>
            </a:r>
            <a:r>
              <a:rPr lang="en-US" sz="1900" b="1" dirty="0">
                <a:solidFill>
                  <a:srgbClr val="7030A0"/>
                </a:solidFill>
              </a:rPr>
              <a:t>Components of Paint-</a:t>
            </a:r>
            <a:r>
              <a:rPr lang="en-US" sz="1900" b="1" dirty="0">
                <a:solidFill>
                  <a:srgbClr val="7030A0"/>
                </a:solidFill>
                <a:sym typeface="Wingdings" pitchFamily="2" charset="2"/>
              </a:rPr>
              <a:t>(Ref IS 1303 </a:t>
            </a:r>
            <a:r>
              <a:rPr lang="en-US" sz="1900" b="1" i="1" dirty="0">
                <a:solidFill>
                  <a:srgbClr val="7030A0"/>
                </a:solidFill>
              </a:rPr>
              <a:t>GLOSSARY OF TERMS RELATING TO PAINTS</a:t>
            </a:r>
            <a:r>
              <a:rPr lang="en-US" sz="1900" b="1" dirty="0">
                <a:solidFill>
                  <a:srgbClr val="7030A0"/>
                </a:solidFill>
              </a:rPr>
              <a:t> )</a:t>
            </a:r>
          </a:p>
          <a:p>
            <a:pPr indent="-228600" algn="just">
              <a:lnSpc>
                <a:spcPct val="90000"/>
              </a:lnSpc>
              <a:spcAft>
                <a:spcPts val="600"/>
              </a:spcAft>
              <a:buFont typeface="Arial" panose="020B0604020202020204" pitchFamily="34" charset="0"/>
              <a:buChar char="•"/>
            </a:pPr>
            <a:r>
              <a:rPr lang="en-US" sz="1900" b="1" dirty="0"/>
              <a:t>Pigments:</a:t>
            </a:r>
            <a:r>
              <a:rPr lang="en-US" sz="1900" dirty="0"/>
              <a:t> Material, usually a fine powder, which is insoluble in paint media and which is used because of its optical, protective and decorative properties. In modern uses the term is often used to include extenders, as well as the White or </a:t>
            </a:r>
            <a:r>
              <a:rPr lang="en-US" sz="1900" dirty="0" err="1"/>
              <a:t>coloured</a:t>
            </a:r>
            <a:r>
              <a:rPr lang="en-US" sz="1900" dirty="0"/>
              <a:t> pigments. Provide color and opacity.(</a:t>
            </a:r>
            <a:r>
              <a:rPr lang="en-US" sz="1900" b="1" dirty="0"/>
              <a:t>As per IS 1303</a:t>
            </a:r>
            <a:r>
              <a:rPr lang="en-US" sz="1900" dirty="0"/>
              <a:t>)</a:t>
            </a:r>
          </a:p>
          <a:p>
            <a:pPr>
              <a:lnSpc>
                <a:spcPct val="90000"/>
              </a:lnSpc>
              <a:spcAft>
                <a:spcPts val="600"/>
              </a:spcAft>
            </a:pPr>
            <a:r>
              <a:rPr lang="en-US" sz="1900" b="1" dirty="0"/>
              <a:t>Organic Pigments</a:t>
            </a:r>
            <a:r>
              <a:rPr lang="en-US" sz="1900" dirty="0"/>
              <a:t>: Derived from carbon-based molecules.</a:t>
            </a:r>
          </a:p>
          <a:p>
            <a:pPr>
              <a:lnSpc>
                <a:spcPct val="90000"/>
              </a:lnSpc>
              <a:spcAft>
                <a:spcPts val="600"/>
              </a:spcAft>
            </a:pPr>
            <a:r>
              <a:rPr lang="en-US" sz="1900" b="1" dirty="0"/>
              <a:t>Inorganic Pigments</a:t>
            </a:r>
            <a:r>
              <a:rPr lang="en-US" sz="1900" dirty="0"/>
              <a:t>: Made from mineral compounds.</a:t>
            </a:r>
          </a:p>
          <a:p>
            <a:pPr indent="-228600" algn="just">
              <a:lnSpc>
                <a:spcPct val="90000"/>
              </a:lnSpc>
              <a:spcAft>
                <a:spcPts val="600"/>
              </a:spcAft>
              <a:buFont typeface="Arial" panose="020B0604020202020204" pitchFamily="34" charset="0"/>
              <a:buChar char="•"/>
            </a:pPr>
            <a:r>
              <a:rPr lang="en-US" sz="1900" b="1" dirty="0"/>
              <a:t>Binders</a:t>
            </a:r>
            <a:r>
              <a:rPr lang="en-US" sz="1900" dirty="0"/>
              <a:t>: The non-volatile portion of the ‘Vehicle’ of a paint. It binds or cements the pigment particles together and the paint film as a whole to the material to which it is applied .(</a:t>
            </a:r>
            <a:r>
              <a:rPr lang="en-US" sz="1900" b="1" dirty="0"/>
              <a:t>As per IS 1303</a:t>
            </a:r>
            <a:r>
              <a:rPr lang="en-US" sz="1900" dirty="0"/>
              <a:t>). Form the film that adheres to the surface.</a:t>
            </a:r>
          </a:p>
          <a:p>
            <a:pPr>
              <a:lnSpc>
                <a:spcPct val="90000"/>
              </a:lnSpc>
              <a:spcAft>
                <a:spcPts val="600"/>
              </a:spcAft>
            </a:pPr>
            <a:r>
              <a:rPr lang="en-US" sz="1900" dirty="0"/>
              <a:t>    </a:t>
            </a:r>
            <a:r>
              <a:rPr lang="en-US" sz="1900" b="1" dirty="0"/>
              <a:t>Types</a:t>
            </a:r>
            <a:r>
              <a:rPr lang="en-US" sz="1900" dirty="0"/>
              <a:t>: Alkyd, acrylic, epoxy, polyurethane.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8305800" cy="5878532"/>
          </a:xfrm>
          <a:prstGeom prst="rect">
            <a:avLst/>
          </a:prstGeom>
        </p:spPr>
        <p:txBody>
          <a:bodyPr wrap="square">
            <a:spAutoFit/>
          </a:bodyPr>
          <a:lstStyle/>
          <a:p>
            <a:r>
              <a:rPr lang="en-US" sz="2800" b="1" dirty="0">
                <a:solidFill>
                  <a:srgbClr val="7030A0"/>
                </a:solidFill>
              </a:rPr>
              <a:t>IS 133 </a:t>
            </a:r>
            <a:r>
              <a:rPr lang="en-IN" sz="2800" b="1" dirty="0">
                <a:solidFill>
                  <a:srgbClr val="7030A0"/>
                </a:solidFill>
              </a:rPr>
              <a:t>Enamel interior - undercoating and finishing</a:t>
            </a:r>
            <a:r>
              <a:rPr lang="en-IN" sz="2800" b="1" i="0" dirty="0">
                <a:solidFill>
                  <a:srgbClr val="7030A0"/>
                </a:solidFill>
                <a:effectLst/>
                <a:highlight>
                  <a:srgbClr val="FFFFFF"/>
                </a:highlight>
                <a:latin typeface="Source Sans Pro" panose="020B0503030403020204" pitchFamily="34" charset="0"/>
              </a:rPr>
              <a:t>  </a:t>
            </a:r>
            <a:endParaRPr lang="en-US" sz="2800" b="1" dirty="0">
              <a:solidFill>
                <a:srgbClr val="7030A0"/>
              </a:solidFill>
            </a:endParaRPr>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lvl="1" algn="just"/>
            <a:endParaRPr lang="en-US" sz="2400" b="1" dirty="0"/>
          </a:p>
          <a:p>
            <a:pPr lvl="1" algn="just"/>
            <a:endParaRPr lang="en-US" sz="2400" b="1" dirty="0"/>
          </a:p>
          <a:p>
            <a:pPr lvl="1" algn="just"/>
            <a:r>
              <a:rPr lang="en-US" b="1" dirty="0"/>
              <a:t>Scope : </a:t>
            </a:r>
            <a:r>
              <a:rPr lang="en-IN" dirty="0"/>
              <a:t>This standard prescribes requirements and methods of sampling and test for enamel, interior, undercoating and finishing, colour as required.</a:t>
            </a:r>
          </a:p>
          <a:p>
            <a:pPr lvl="1" algn="just"/>
            <a:endParaRPr lang="en-IN" dirty="0"/>
          </a:p>
          <a:p>
            <a:pPr lvl="1" algn="just"/>
            <a:r>
              <a:rPr lang="en-IN" dirty="0"/>
              <a:t>Naturally occurring extenders/fillers are not used as a part of the constituents of synthetic enamel-based products. It is technologically feasible to formulate this product with a very low lead content. Therefore, in this standard, lead restriction up to a maximum permissible limit of 90 ppm had been prescribed, so as to prevent lead exposure of children and adults and consequent adverse impact on human health and safety</a:t>
            </a:r>
            <a:endParaRPr lang="en-US" dirty="0"/>
          </a:p>
          <a:p>
            <a:pPr marL="742950" lvl="1" indent="-285750" algn="just">
              <a:buFont typeface="Arial"/>
              <a:buChar char="•"/>
            </a:pPr>
            <a:r>
              <a:rPr lang="en-US" b="1" dirty="0"/>
              <a:t>Performance Requirements:</a:t>
            </a:r>
            <a:r>
              <a:rPr lang="en-US" dirty="0"/>
              <a:t> Resistance to water, color, consistency etc.</a:t>
            </a:r>
          </a:p>
        </p:txBody>
      </p:sp>
      <p:pic>
        <p:nvPicPr>
          <p:cNvPr id="17410" name="Picture 2" descr="C:\Users\HP\Downloads\download (14).jpeg"/>
          <p:cNvPicPr>
            <a:picLocks noChangeAspect="1" noChangeArrowheads="1"/>
          </p:cNvPicPr>
          <p:nvPr/>
        </p:nvPicPr>
        <p:blipFill>
          <a:blip r:embed="rId2" cstate="print"/>
          <a:srcRect/>
          <a:stretch>
            <a:fillRect/>
          </a:stretch>
        </p:blipFill>
        <p:spPr bwMode="auto">
          <a:xfrm>
            <a:off x="2286000" y="1676400"/>
            <a:ext cx="5105400" cy="21431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Zinc Chromate Air Drying Primers at Rs 180/litre | रेड ऑक्साइड जिंक क्रोमैट  प्राइमर in Ludhiana | ID: 13364210097">
            <a:extLst>
              <a:ext uri="{FF2B5EF4-FFF2-40B4-BE49-F238E27FC236}">
                <a16:creationId xmlns:a16="http://schemas.microsoft.com/office/drawing/2014/main" id="{AD3856DF-64C7-A61F-0A60-48684D84A6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7104" r="16214" b="1"/>
          <a:stretch/>
        </p:blipFill>
        <p:spPr bwMode="auto">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228600"/>
            <a:ext cx="4819647" cy="6553200"/>
          </a:xfrm>
          <a:prstGeom prst="rect">
            <a:avLst/>
          </a:prstGeom>
        </p:spPr>
        <p:txBody>
          <a:bodyPr vert="horz" lIns="91440" tIns="45720" rIns="91440" bIns="45720" rtlCol="0">
            <a:normAutofit/>
          </a:bodyPr>
          <a:lstStyle/>
          <a:p>
            <a:pPr>
              <a:lnSpc>
                <a:spcPct val="90000"/>
              </a:lnSpc>
              <a:spcAft>
                <a:spcPts val="600"/>
              </a:spcAft>
            </a:pPr>
            <a:r>
              <a:rPr lang="en-US" b="1" dirty="0">
                <a:solidFill>
                  <a:srgbClr val="7030A0"/>
                </a:solidFill>
              </a:rPr>
              <a:t>IS 2074. Ready Mixed Paint, Air Drying , Red Oxide – Zinc Chrome, Priming — Specification</a:t>
            </a:r>
          </a:p>
          <a:p>
            <a:pPr marL="742950" lvl="1" indent="-228600" algn="just">
              <a:lnSpc>
                <a:spcPct val="90000"/>
              </a:lnSpc>
              <a:spcAft>
                <a:spcPts val="600"/>
              </a:spcAft>
              <a:buFont typeface="Arial" panose="020B0604020202020204" pitchFamily="34" charset="0"/>
              <a:buChar char="•"/>
            </a:pPr>
            <a:r>
              <a:rPr lang="en-US" b="1" dirty="0"/>
              <a:t>Scope:</a:t>
            </a:r>
            <a:r>
              <a:rPr lang="en-US" dirty="0"/>
              <a:t> This standard prescribes requirements methods of sampling and test for the material commercially known as ready mixed paint, air drying, red oxide-zinc chrome priming. </a:t>
            </a:r>
          </a:p>
          <a:p>
            <a:pPr marL="742950" lvl="1" indent="-228600" algn="just">
              <a:lnSpc>
                <a:spcPct val="90000"/>
              </a:lnSpc>
              <a:spcAft>
                <a:spcPts val="600"/>
              </a:spcAft>
              <a:buFont typeface="Arial" panose="020B0604020202020204" pitchFamily="34" charset="0"/>
              <a:buChar char="•"/>
            </a:pPr>
            <a:r>
              <a:rPr lang="en-US" dirty="0"/>
              <a:t>The material is used as a primer in the painting system normally followed for enamels for metal surfaces. It is used for the protection of steelwork for household and decorative purposes and also both under marine and inland outdoor conditions. </a:t>
            </a:r>
          </a:p>
          <a:p>
            <a:pPr marL="742950" lvl="1" indent="-228600" algn="just">
              <a:lnSpc>
                <a:spcPct val="90000"/>
              </a:lnSpc>
              <a:spcAft>
                <a:spcPts val="600"/>
              </a:spcAft>
              <a:buFont typeface="Arial" panose="020B0604020202020204" pitchFamily="34" charset="0"/>
              <a:buChar char="•"/>
            </a:pPr>
            <a:r>
              <a:rPr lang="en-US" dirty="0"/>
              <a:t>This paint is not recommended to be used on household articles such as grills, shutters, metal furniture, LPG cylinder, </a:t>
            </a:r>
            <a:r>
              <a:rPr lang="en-US" dirty="0" err="1"/>
              <a:t>etc</a:t>
            </a:r>
            <a:r>
              <a:rPr lang="en-US" dirty="0"/>
              <a:t>, due to toxicity of chrome primer. It is recommended that proper precaution to be taken during application.</a:t>
            </a:r>
          </a:p>
          <a:p>
            <a:pPr marL="742950" lvl="1" indent="-228600" algn="just">
              <a:lnSpc>
                <a:spcPct val="90000"/>
              </a:lnSpc>
              <a:spcAft>
                <a:spcPts val="600"/>
              </a:spcAft>
              <a:buFont typeface="Arial" panose="020B0604020202020204" pitchFamily="34" charset="0"/>
              <a:buChar char="•"/>
            </a:pPr>
            <a:r>
              <a:rPr lang="en-US" b="1" dirty="0"/>
              <a:t>Requirements:</a:t>
            </a:r>
            <a:r>
              <a:rPr lang="en-US" dirty="0"/>
              <a:t> Rust prevention, adhesion, Lead and durability</a:t>
            </a:r>
            <a:r>
              <a:rPr lang="en-US" sz="12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p:cNvSpPr/>
          <p:nvPr/>
        </p:nvSpPr>
        <p:spPr>
          <a:xfrm>
            <a:off x="628650" y="758514"/>
            <a:ext cx="4045020" cy="5418449"/>
          </a:xfrm>
          <a:prstGeom prst="rect">
            <a:avLst/>
          </a:prstGeom>
        </p:spPr>
        <p:txBody>
          <a:bodyPr vert="horz" lIns="91440" tIns="45720" rIns="91440" bIns="45720" rtlCol="0">
            <a:normAutofit/>
          </a:bodyPr>
          <a:lstStyle/>
          <a:p>
            <a:pPr algn="just">
              <a:lnSpc>
                <a:spcPct val="90000"/>
              </a:lnSpc>
              <a:spcAft>
                <a:spcPts val="600"/>
              </a:spcAft>
            </a:pPr>
            <a:r>
              <a:rPr lang="en-US" sz="2000" b="1" dirty="0">
                <a:solidFill>
                  <a:srgbClr val="7030A0"/>
                </a:solidFill>
              </a:rPr>
              <a:t>IS 110 Ready mixed paint, brushing, grey filler, for enamels for use over primers</a:t>
            </a:r>
          </a:p>
          <a:p>
            <a:pPr indent="-228600">
              <a:lnSpc>
                <a:spcPct val="90000"/>
              </a:lnSpc>
              <a:spcAft>
                <a:spcPts val="600"/>
              </a:spcAft>
              <a:buFont typeface="Arial" panose="020B0604020202020204" pitchFamily="34" charset="0"/>
              <a:buChar char="•"/>
            </a:pPr>
            <a:endParaRPr lang="en-US" b="1" dirty="0"/>
          </a:p>
          <a:p>
            <a:pPr indent="-228600" algn="just">
              <a:lnSpc>
                <a:spcPct val="90000"/>
              </a:lnSpc>
              <a:spcAft>
                <a:spcPts val="600"/>
              </a:spcAft>
              <a:buFont typeface="Arial" panose="020B0604020202020204" pitchFamily="34" charset="0"/>
              <a:buChar char="•"/>
            </a:pPr>
            <a:r>
              <a:rPr lang="en-US" b="1" dirty="0"/>
              <a:t>Scope:</a:t>
            </a:r>
            <a:r>
              <a:rPr lang="en-US" dirty="0"/>
              <a:t> This standard prescribes the requirements, and the methods of sampling and test for ready mixed paint, brushing, grey filler, for enamels, for use over primers. The material is used as a filler over the primer in the painting system normally followed by enamels.</a:t>
            </a:r>
          </a:p>
          <a:p>
            <a:pPr>
              <a:lnSpc>
                <a:spcPct val="90000"/>
              </a:lnSpc>
              <a:spcAft>
                <a:spcPts val="600"/>
              </a:spcAft>
            </a:pPr>
            <a:endParaRPr lang="en-US" dirty="0"/>
          </a:p>
          <a:p>
            <a:pPr indent="-228600" algn="just">
              <a:lnSpc>
                <a:spcPct val="90000"/>
              </a:lnSpc>
              <a:spcAft>
                <a:spcPts val="600"/>
              </a:spcAft>
              <a:buFont typeface="Arial" panose="020B0604020202020204" pitchFamily="34" charset="0"/>
              <a:buChar char="•"/>
            </a:pPr>
            <a:r>
              <a:rPr lang="en-US" b="1" dirty="0"/>
              <a:t>Requirements:</a:t>
            </a:r>
            <a:r>
              <a:rPr lang="en-US" dirty="0"/>
              <a:t> Color, adhesion, durability, Lead etc.</a:t>
            </a:r>
          </a:p>
        </p:txBody>
      </p:sp>
      <p:pic>
        <p:nvPicPr>
          <p:cNvPr id="2050" name="Picture 2" descr="Nerolac Ready Mix Primer Plus Putty ...">
            <a:extLst>
              <a:ext uri="{FF2B5EF4-FFF2-40B4-BE49-F238E27FC236}">
                <a16:creationId xmlns:a16="http://schemas.microsoft.com/office/drawing/2014/main" id="{6CD17ABE-B74A-F84E-651F-9C8EBCF050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632" r="34089" b="-1"/>
          <a:stretch/>
        </p:blipFill>
        <p:spPr bwMode="auto">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0"/>
            <a:ext cx="7239000" cy="1446550"/>
          </a:xfrm>
          <a:prstGeom prst="rect">
            <a:avLst/>
          </a:prstGeom>
          <a:noFill/>
        </p:spPr>
        <p:txBody>
          <a:bodyPr wrap="square" rtlCol="0">
            <a:spAutoFit/>
          </a:bodyPr>
          <a:lstStyle/>
          <a:p>
            <a:r>
              <a:rPr lang="en-US" dirty="0"/>
              <a:t>                   </a:t>
            </a:r>
            <a:r>
              <a:rPr lang="en-US" sz="8800" i="1" dirty="0">
                <a:solidFill>
                  <a:schemeClr val="accent3">
                    <a:lumMod val="75000"/>
                  </a:schemeClr>
                </a:solidFill>
              </a:rPr>
              <a:t>Thank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p:cNvSpPr/>
          <p:nvPr/>
        </p:nvSpPr>
        <p:spPr>
          <a:xfrm>
            <a:off x="628650" y="591344"/>
            <a:ext cx="7886700" cy="5585619"/>
          </a:xfrm>
          <a:prstGeom prst="rect">
            <a:avLst/>
          </a:prstGeom>
        </p:spPr>
        <p:txBody>
          <a:bodyPr vert="horz" lIns="91440" tIns="45720" rIns="91440" bIns="45720" rtlCol="0">
            <a:normAutofit/>
          </a:bodyPr>
          <a:lstStyle/>
          <a:p>
            <a:pPr>
              <a:lnSpc>
                <a:spcPct val="90000"/>
              </a:lnSpc>
              <a:spcAft>
                <a:spcPts val="600"/>
              </a:spcAft>
            </a:pPr>
            <a:r>
              <a:rPr lang="en-US" b="1" dirty="0"/>
              <a:t>                                          </a:t>
            </a:r>
            <a:r>
              <a:rPr lang="en-US" sz="2400" b="1" dirty="0">
                <a:solidFill>
                  <a:srgbClr val="7030A0"/>
                </a:solidFill>
              </a:rPr>
              <a:t>Components of Paint-</a:t>
            </a:r>
            <a:r>
              <a:rPr lang="en-US" sz="2400" b="1" dirty="0">
                <a:solidFill>
                  <a:srgbClr val="7030A0"/>
                </a:solidFill>
                <a:sym typeface="Wingdings" pitchFamily="2" charset="2"/>
              </a:rPr>
              <a:t>(Ref IS 1303 </a:t>
            </a:r>
            <a:r>
              <a:rPr lang="en-US" sz="2400" b="1" i="1" dirty="0">
                <a:solidFill>
                  <a:srgbClr val="7030A0"/>
                </a:solidFill>
              </a:rPr>
              <a:t>GLOSSARY OF TERMS RELATING TO PAINTS</a:t>
            </a:r>
            <a:r>
              <a:rPr lang="en-US" sz="2400" b="1" dirty="0">
                <a:solidFill>
                  <a:srgbClr val="7030A0"/>
                </a:solidFill>
              </a:rPr>
              <a:t> )</a:t>
            </a:r>
          </a:p>
          <a:p>
            <a:pPr indent="-228600" algn="just">
              <a:lnSpc>
                <a:spcPct val="90000"/>
              </a:lnSpc>
              <a:spcAft>
                <a:spcPts val="600"/>
              </a:spcAft>
              <a:buFont typeface="Arial" panose="020B0604020202020204" pitchFamily="34" charset="0"/>
              <a:buChar char="•"/>
            </a:pPr>
            <a:r>
              <a:rPr lang="en-US" sz="2400" b="1" dirty="0"/>
              <a:t>Solvents</a:t>
            </a:r>
            <a:r>
              <a:rPr lang="en-US" sz="2400" dirty="0"/>
              <a:t>: Liquids, usually volatile, which are used in the manufacture of paint, to dissolve or disperse the film-forming constituents, and which evaporate during drying, and therefore do not become a part of the dried film. They are used to control the consistency and character of the finish and to regulate application properties. </a:t>
            </a:r>
          </a:p>
          <a:p>
            <a:pPr>
              <a:lnSpc>
                <a:spcPct val="90000"/>
              </a:lnSpc>
              <a:spcAft>
                <a:spcPts val="600"/>
              </a:spcAft>
            </a:pPr>
            <a:r>
              <a:rPr lang="en-US" sz="2400" dirty="0"/>
              <a:t>   </a:t>
            </a:r>
            <a:r>
              <a:rPr lang="en-US" sz="2400" b="1" dirty="0"/>
              <a:t>Types</a:t>
            </a:r>
            <a:r>
              <a:rPr lang="en-US" sz="2400" dirty="0"/>
              <a:t>: Water, organic solvents (e.g., turpentine, mineral spirits).</a:t>
            </a:r>
          </a:p>
          <a:p>
            <a:pPr indent="-228600" algn="just">
              <a:lnSpc>
                <a:spcPct val="90000"/>
              </a:lnSpc>
              <a:spcAft>
                <a:spcPts val="600"/>
              </a:spcAft>
              <a:buFont typeface="Arial" panose="020B0604020202020204" pitchFamily="34" charset="0"/>
              <a:buChar char="•"/>
            </a:pPr>
            <a:r>
              <a:rPr lang="en-US" sz="2400" b="1" dirty="0"/>
              <a:t>Additives</a:t>
            </a:r>
            <a:r>
              <a:rPr lang="en-US" sz="2400" dirty="0"/>
              <a:t>: Enhance performance and application properties. Examples: Anti-settling agents(A substance incorporated in paint to keep pigment in suspension, thus delaying sedimentation during storage. ), anti-foaming agents, UV stabilizers.</a:t>
            </a:r>
          </a:p>
        </p:txBody>
      </p:sp>
    </p:spTree>
    <p:extLst>
      <p:ext uri="{BB962C8B-B14F-4D97-AF65-F5344CB8AC3E}">
        <p14:creationId xmlns:p14="http://schemas.microsoft.com/office/powerpoint/2010/main" val="357485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1946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8" name="Freeform: Shape 1946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66" name="Arc 1946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57" name="Rectangle 1"/>
          <p:cNvSpPr>
            <a:spLocks noChangeArrowheads="1"/>
          </p:cNvSpPr>
          <p:nvPr/>
        </p:nvSpPr>
        <p:spPr bwMode="auto">
          <a:xfrm>
            <a:off x="628650" y="591344"/>
            <a:ext cx="7886700" cy="5585619"/>
          </a:xfrm>
          <a:prstGeom prst="rect">
            <a:avLst/>
          </a:prstGeom>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
                <a:schemeClr val="accent1"/>
              </a:buClr>
              <a:buSzPct val="100000"/>
              <a:tabLst/>
            </a:pPr>
            <a:r>
              <a:rPr kumimoji="0" lang="en-US" sz="1100" b="1" i="0" strike="noStrike" cap="none" normalizeH="0" baseline="0" dirty="0">
                <a:ln>
                  <a:noFill/>
                </a:ln>
              </a:rPr>
              <a:t>                                            	</a:t>
            </a:r>
            <a:r>
              <a:rPr lang="en-US" sz="2800" b="1" dirty="0"/>
              <a:t>Types of Paints </a:t>
            </a:r>
            <a:r>
              <a:rPr lang="en-US" b="1" dirty="0"/>
              <a:t>- </a:t>
            </a:r>
            <a:r>
              <a:rPr lang="en-US" sz="2400" b="1" dirty="0">
                <a:solidFill>
                  <a:srgbClr val="7030A0"/>
                </a:solidFill>
              </a:rPr>
              <a:t>Oil-Based Paints</a:t>
            </a:r>
          </a:p>
          <a:p>
            <a:pPr marR="0" lvl="0" algn="just" fontAlgn="base">
              <a:lnSpc>
                <a:spcPct val="90000"/>
              </a:lnSpc>
              <a:spcBef>
                <a:spcPct val="0"/>
              </a:spcBef>
              <a:spcAft>
                <a:spcPts val="600"/>
              </a:spcAft>
              <a:buClr>
                <a:schemeClr val="accent1"/>
              </a:buClr>
              <a:buSzPct val="100000"/>
              <a:tabLst/>
            </a:pPr>
            <a:r>
              <a:rPr lang="en-US" b="1" i="1" dirty="0"/>
              <a:t>As per IS 1303 </a:t>
            </a:r>
            <a:r>
              <a:rPr lang="en-US" dirty="0"/>
              <a:t>-A paint that contains drying oil or oil varnish as the basic vehicle ingredient. </a:t>
            </a:r>
            <a:endParaRPr lang="en-US" b="1" dirty="0"/>
          </a:p>
          <a:p>
            <a:pPr algn="just">
              <a:lnSpc>
                <a:spcPct val="90000"/>
              </a:lnSpc>
              <a:spcAft>
                <a:spcPts val="600"/>
              </a:spcAft>
              <a:buClr>
                <a:schemeClr val="accent1"/>
              </a:buClr>
              <a:buSzPct val="100000"/>
            </a:pPr>
            <a:r>
              <a:rPr lang="en-US" b="1" dirty="0"/>
              <a:t>Key Characteristics</a:t>
            </a:r>
            <a:r>
              <a:rPr lang="en-US" dirty="0"/>
              <a:t>:</a:t>
            </a:r>
          </a:p>
          <a:p>
            <a:pPr indent="-228600" algn="just">
              <a:lnSpc>
                <a:spcPct val="90000"/>
              </a:lnSpc>
              <a:spcAft>
                <a:spcPts val="600"/>
              </a:spcAft>
              <a:buClr>
                <a:schemeClr val="accent1"/>
              </a:buClr>
              <a:buSzPct val="100000"/>
              <a:buFont typeface="Arial" panose="020B0604020202020204" pitchFamily="34" charset="0"/>
              <a:buChar char="•"/>
            </a:pPr>
            <a:r>
              <a:rPr lang="en-US" b="1" dirty="0"/>
              <a:t>Durable</a:t>
            </a:r>
            <a:r>
              <a:rPr lang="en-US" dirty="0"/>
              <a:t>: Forms a hard, protective film; ideal for high-traffic areas.</a:t>
            </a:r>
          </a:p>
          <a:p>
            <a:pPr indent="-228600" algn="just">
              <a:lnSpc>
                <a:spcPct val="90000"/>
              </a:lnSpc>
              <a:spcAft>
                <a:spcPts val="600"/>
              </a:spcAft>
              <a:buClr>
                <a:schemeClr val="accent1"/>
              </a:buClr>
              <a:buSzPct val="100000"/>
              <a:buFont typeface="Arial" panose="020B0604020202020204" pitchFamily="34" charset="0"/>
              <a:buChar char="•"/>
            </a:pPr>
            <a:r>
              <a:rPr lang="en-US" b="1" dirty="0"/>
              <a:t>Smooth Finish</a:t>
            </a:r>
            <a:r>
              <a:rPr lang="en-US" dirty="0"/>
              <a:t>: Provides a glossy, smooth, and professional appearance.</a:t>
            </a:r>
          </a:p>
          <a:p>
            <a:pPr indent="-228600" algn="just">
              <a:lnSpc>
                <a:spcPct val="90000"/>
              </a:lnSpc>
              <a:spcAft>
                <a:spcPts val="600"/>
              </a:spcAft>
              <a:buClr>
                <a:schemeClr val="accent1"/>
              </a:buClr>
              <a:buSzPct val="100000"/>
              <a:buFont typeface="Arial" panose="020B0604020202020204" pitchFamily="34" charset="0"/>
              <a:buChar char="•"/>
            </a:pPr>
            <a:r>
              <a:rPr lang="en-US" b="1" dirty="0"/>
              <a:t>Long Drying Time</a:t>
            </a:r>
            <a:r>
              <a:rPr lang="en-US" dirty="0"/>
              <a:t>: Requires extended drying time; ideal for detailed work.</a:t>
            </a:r>
          </a:p>
          <a:p>
            <a:pPr indent="-228600" algn="just">
              <a:lnSpc>
                <a:spcPct val="90000"/>
              </a:lnSpc>
              <a:spcAft>
                <a:spcPts val="600"/>
              </a:spcAft>
              <a:buClr>
                <a:schemeClr val="accent1"/>
              </a:buClr>
              <a:buSzPct val="100000"/>
              <a:buFont typeface="Arial" panose="020B0604020202020204" pitchFamily="34" charset="0"/>
              <a:buChar char="•"/>
            </a:pPr>
            <a:r>
              <a:rPr lang="en-US" b="1" dirty="0"/>
              <a:t>Strong Odor</a:t>
            </a:r>
            <a:r>
              <a:rPr lang="en-US" dirty="0"/>
              <a:t>: Contains volatile organic compounds (VOCs) that emit a strong smell.</a:t>
            </a:r>
          </a:p>
          <a:p>
            <a:pPr indent="-228600" algn="just">
              <a:lnSpc>
                <a:spcPct val="90000"/>
              </a:lnSpc>
              <a:spcAft>
                <a:spcPts val="600"/>
              </a:spcAft>
              <a:buClr>
                <a:schemeClr val="accent1"/>
              </a:buClr>
              <a:buSzPct val="100000"/>
              <a:buFont typeface="Arial" panose="020B0604020202020204" pitchFamily="34" charset="0"/>
              <a:buChar char="•"/>
            </a:pPr>
            <a:r>
              <a:rPr lang="en-US" b="1" dirty="0"/>
              <a:t>Water Resistance</a:t>
            </a:r>
            <a:r>
              <a:rPr lang="en-US" dirty="0"/>
              <a:t>: Excellent resistance to water and wear; suitable for outdoor applications.</a:t>
            </a:r>
          </a:p>
          <a:p>
            <a:pPr indent="-228600" algn="just">
              <a:lnSpc>
                <a:spcPct val="90000"/>
              </a:lnSpc>
              <a:spcAft>
                <a:spcPts val="600"/>
              </a:spcAft>
              <a:buClr>
                <a:schemeClr val="accent1"/>
              </a:buClr>
              <a:buSzPct val="100000"/>
              <a:buFont typeface="Arial" panose="020B0604020202020204" pitchFamily="34" charset="0"/>
              <a:buChar char="•"/>
            </a:pPr>
            <a:endParaRPr lang="en-US" sz="1100" dirty="0"/>
          </a:p>
          <a:p>
            <a:pPr marL="0" marR="0" lvl="0" indent="-228600" algn="just" fontAlgn="base">
              <a:lnSpc>
                <a:spcPct val="90000"/>
              </a:lnSpc>
              <a:spcBef>
                <a:spcPct val="0"/>
              </a:spcBef>
              <a:spcAft>
                <a:spcPts val="600"/>
              </a:spcAft>
              <a:buClr>
                <a:schemeClr val="accent1"/>
              </a:buClr>
              <a:buSzPct val="100000"/>
              <a:buFont typeface="Arial" panose="020B0604020202020204" pitchFamily="34" charset="0"/>
              <a:buChar char="•"/>
              <a:tabLst/>
            </a:pPr>
            <a:endParaRPr kumimoji="0" lang="en-US" sz="1100" b="0" i="0" u="none" strike="noStrike" cap="none" normalizeH="0" baseline="0" dirty="0">
              <a:ln>
                <a:noFill/>
              </a:l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1946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8" name="Freeform: Shape 1946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66" name="Arc 1946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57" name="Rectangle 1"/>
          <p:cNvSpPr>
            <a:spLocks noChangeArrowheads="1"/>
          </p:cNvSpPr>
          <p:nvPr/>
        </p:nvSpPr>
        <p:spPr bwMode="auto">
          <a:xfrm>
            <a:off x="628650" y="591344"/>
            <a:ext cx="7886700" cy="5585619"/>
          </a:xfrm>
          <a:prstGeom prst="rect">
            <a:avLst/>
          </a:prstGeom>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
                <a:schemeClr val="accent1"/>
              </a:buClr>
              <a:buSzPct val="100000"/>
              <a:tabLst/>
            </a:pPr>
            <a:r>
              <a:rPr kumimoji="0" lang="en-US" sz="1100" b="1" i="0" strike="noStrike" cap="none" normalizeH="0" baseline="0" dirty="0">
                <a:ln>
                  <a:noFill/>
                </a:ln>
              </a:rPr>
              <a:t>                                            	</a:t>
            </a:r>
            <a:r>
              <a:rPr lang="en-US" sz="2800" b="1" dirty="0"/>
              <a:t>Types of Paints </a:t>
            </a:r>
            <a:r>
              <a:rPr lang="en-US" b="1" dirty="0"/>
              <a:t>- </a:t>
            </a:r>
            <a:r>
              <a:rPr lang="en-US" sz="2400" b="1" dirty="0">
                <a:solidFill>
                  <a:srgbClr val="7030A0"/>
                </a:solidFill>
              </a:rPr>
              <a:t>Oil-Based Paints</a:t>
            </a:r>
          </a:p>
          <a:p>
            <a:pPr marR="0" lvl="0" algn="just" fontAlgn="base">
              <a:lnSpc>
                <a:spcPct val="90000"/>
              </a:lnSpc>
              <a:spcBef>
                <a:spcPct val="0"/>
              </a:spcBef>
              <a:spcAft>
                <a:spcPts val="600"/>
              </a:spcAft>
              <a:buClr>
                <a:schemeClr val="accent1"/>
              </a:buClr>
              <a:buSzPct val="100000"/>
              <a:tabLst/>
            </a:pPr>
            <a:endParaRPr lang="en-US" sz="2400" b="1" dirty="0">
              <a:solidFill>
                <a:srgbClr val="7030A0"/>
              </a:solidFill>
            </a:endParaRPr>
          </a:p>
          <a:p>
            <a:pPr indent="-228600" algn="just">
              <a:lnSpc>
                <a:spcPct val="90000"/>
              </a:lnSpc>
              <a:spcAft>
                <a:spcPts val="600"/>
              </a:spcAft>
              <a:buClr>
                <a:schemeClr val="accent1"/>
              </a:buClr>
              <a:buSzPct val="100000"/>
              <a:buFont typeface="Arial" panose="020B0604020202020204" pitchFamily="34" charset="0"/>
              <a:buChar char="•"/>
            </a:pPr>
            <a:r>
              <a:rPr lang="en-US" b="1" dirty="0"/>
              <a:t>IS 8662</a:t>
            </a:r>
            <a:r>
              <a:rPr lang="en-US" dirty="0"/>
              <a:t>: Paint, Air-Drying, Red Oxide Zinc Chrome, Priming</a:t>
            </a:r>
          </a:p>
          <a:p>
            <a:pPr algn="just">
              <a:lnSpc>
                <a:spcPct val="90000"/>
              </a:lnSpc>
              <a:spcAft>
                <a:spcPts val="600"/>
              </a:spcAft>
              <a:buClr>
                <a:schemeClr val="accent1"/>
              </a:buClr>
              <a:buSzPct val="100000"/>
            </a:pPr>
            <a:r>
              <a:rPr lang="en-US" dirty="0"/>
              <a:t>Specifies the requirements for an oil-based, air-drying paint used primarily as a primer on iron and steel surfaces.</a:t>
            </a:r>
            <a:endParaRPr lang="en-US" b="1" dirty="0"/>
          </a:p>
          <a:p>
            <a:pPr indent="-228600" algn="just">
              <a:lnSpc>
                <a:spcPct val="90000"/>
              </a:lnSpc>
              <a:spcAft>
                <a:spcPts val="600"/>
              </a:spcAft>
              <a:buClr>
                <a:schemeClr val="accent1"/>
              </a:buClr>
              <a:buSzPct val="100000"/>
              <a:buFont typeface="Arial" panose="020B0604020202020204" pitchFamily="34" charset="0"/>
              <a:buChar char="•"/>
            </a:pPr>
            <a:r>
              <a:rPr lang="en-US" b="1" dirty="0"/>
              <a:t>IS 133</a:t>
            </a:r>
            <a:r>
              <a:rPr lang="en-US" dirty="0"/>
              <a:t>: Enamel, Interior (a) Undercoating, (b) Finishing, Color as Required</a:t>
            </a:r>
          </a:p>
          <a:p>
            <a:pPr algn="just">
              <a:lnSpc>
                <a:spcPct val="90000"/>
              </a:lnSpc>
              <a:spcAft>
                <a:spcPts val="600"/>
              </a:spcAft>
              <a:buClr>
                <a:schemeClr val="accent1"/>
              </a:buClr>
              <a:buSzPct val="100000"/>
            </a:pPr>
            <a:r>
              <a:rPr lang="en-US" dirty="0"/>
              <a:t>This standard specifies requirements for oil-based enamel paints used for interior applications.</a:t>
            </a:r>
          </a:p>
          <a:p>
            <a:pPr indent="-228600" algn="just">
              <a:lnSpc>
                <a:spcPct val="90000"/>
              </a:lnSpc>
              <a:spcAft>
                <a:spcPts val="600"/>
              </a:spcAft>
              <a:buClr>
                <a:schemeClr val="accent1"/>
              </a:buClr>
              <a:buSzPct val="100000"/>
              <a:buFont typeface="Arial" panose="020B0604020202020204" pitchFamily="34" charset="0"/>
              <a:buChar char="•"/>
            </a:pPr>
            <a:r>
              <a:rPr lang="en-US" b="1" dirty="0"/>
              <a:t>IS 2932</a:t>
            </a:r>
            <a:r>
              <a:rPr lang="en-US" dirty="0"/>
              <a:t>: Enamel, Synthetic, Exterior (a) Undercoating, (b) Finishing</a:t>
            </a:r>
          </a:p>
          <a:p>
            <a:pPr algn="just">
              <a:lnSpc>
                <a:spcPct val="90000"/>
              </a:lnSpc>
              <a:spcAft>
                <a:spcPts val="600"/>
              </a:spcAft>
              <a:buClr>
                <a:schemeClr val="accent1"/>
              </a:buClr>
              <a:buSzPct val="100000"/>
            </a:pPr>
            <a:r>
              <a:rPr lang="en-US" dirty="0"/>
              <a:t>Specifies the requirements for synthetic enamel paints based on oil-modified alkyds used for exterior surfaces.</a:t>
            </a:r>
          </a:p>
          <a:p>
            <a:pPr indent="-228600" algn="just">
              <a:lnSpc>
                <a:spcPct val="90000"/>
              </a:lnSpc>
              <a:spcAft>
                <a:spcPts val="600"/>
              </a:spcAft>
              <a:buClr>
                <a:schemeClr val="accent1"/>
              </a:buClr>
              <a:buSzPct val="100000"/>
              <a:buFont typeface="Arial" panose="020B0604020202020204" pitchFamily="34" charset="0"/>
              <a:buChar char="•"/>
            </a:pPr>
            <a:r>
              <a:rPr lang="en-US" b="1" dirty="0"/>
              <a:t>IS 2933</a:t>
            </a:r>
            <a:r>
              <a:rPr lang="en-US" dirty="0"/>
              <a:t>: Enamel, Interior, (a) Undercoating, (b) Finishing, Color as Required</a:t>
            </a:r>
          </a:p>
          <a:p>
            <a:pPr algn="just">
              <a:lnSpc>
                <a:spcPct val="90000"/>
              </a:lnSpc>
              <a:spcAft>
                <a:spcPts val="600"/>
              </a:spcAft>
              <a:buClr>
                <a:schemeClr val="accent1"/>
              </a:buClr>
              <a:buSzPct val="100000"/>
            </a:pPr>
            <a:r>
              <a:rPr lang="en-US" dirty="0"/>
              <a:t>Focuses on synthetic enamel paints suitable for interior surfaces, including the quality and composition of oil-based components.</a:t>
            </a:r>
          </a:p>
          <a:p>
            <a:pPr indent="-228600" algn="just">
              <a:lnSpc>
                <a:spcPct val="90000"/>
              </a:lnSpc>
              <a:spcAft>
                <a:spcPts val="600"/>
              </a:spcAft>
              <a:buClr>
                <a:schemeClr val="accent1"/>
              </a:buClr>
              <a:buSzPct val="100000"/>
              <a:buFont typeface="Arial" panose="020B0604020202020204" pitchFamily="34" charset="0"/>
              <a:buChar char="•"/>
            </a:pPr>
            <a:endParaRPr lang="en-US" sz="1100" dirty="0"/>
          </a:p>
          <a:p>
            <a:pPr marL="0" marR="0" lvl="0" indent="-228600" algn="just" fontAlgn="base">
              <a:lnSpc>
                <a:spcPct val="90000"/>
              </a:lnSpc>
              <a:spcBef>
                <a:spcPct val="0"/>
              </a:spcBef>
              <a:spcAft>
                <a:spcPts val="600"/>
              </a:spcAft>
              <a:buClr>
                <a:schemeClr val="accent1"/>
              </a:buClr>
              <a:buSzPct val="100000"/>
              <a:buFont typeface="Arial" panose="020B0604020202020204" pitchFamily="34" charset="0"/>
              <a:buChar char="•"/>
              <a:tabLst/>
            </a:pPr>
            <a:endParaRPr kumimoji="0" lang="en-US" sz="1100" b="0" i="0" u="none" strike="noStrike" cap="none" normalizeH="0" baseline="0" dirty="0">
              <a:ln>
                <a:noFill/>
              </a:ln>
            </a:endParaRPr>
          </a:p>
        </p:txBody>
      </p:sp>
    </p:spTree>
    <p:extLst>
      <p:ext uri="{BB962C8B-B14F-4D97-AF65-F5344CB8AC3E}">
        <p14:creationId xmlns:p14="http://schemas.microsoft.com/office/powerpoint/2010/main" val="235147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Picture 2" descr="C:\Users\HP\Downloads\download (2).jpeg"/>
          <p:cNvPicPr>
            <a:picLocks noChangeAspect="1" noChangeArrowheads="1"/>
          </p:cNvPicPr>
          <p:nvPr/>
        </p:nvPicPr>
        <p:blipFill>
          <a:blip r:embed="rId2" cstate="print"/>
          <a:srcRect l="15698" r="17635"/>
          <a:stretch/>
        </p:blipFill>
        <p:spPr bwMode="auto">
          <a:xfrm>
            <a:off x="481" y="10"/>
            <a:ext cx="2361719" cy="6857990"/>
          </a:xfrm>
          <a:prstGeom prst="rect">
            <a:avLst/>
          </a:prstGeom>
          <a:noFill/>
        </p:spPr>
      </p:pic>
      <p:sp>
        <p:nvSpPr>
          <p:cNvPr id="21505" name="Rectangle 1"/>
          <p:cNvSpPr>
            <a:spLocks noChangeArrowheads="1"/>
          </p:cNvSpPr>
          <p:nvPr/>
        </p:nvSpPr>
        <p:spPr bwMode="auto">
          <a:xfrm>
            <a:off x="2667001" y="0"/>
            <a:ext cx="5994654" cy="6857989"/>
          </a:xfrm>
          <a:prstGeom prst="rect">
            <a:avLst/>
          </a:prstGeom>
        </p:spPr>
        <p:txBody>
          <a:bodyPr vert="horz" lIns="91440" tIns="45720" rIns="91440" bIns="45720" numCol="1" rtlCol="0" anchor="ctr" anchorCtr="0" compatLnSpc="1">
            <a:prstTxWarp prst="textNoShape">
              <a:avLst/>
            </a:prstTxWarp>
            <a:normAutofit lnSpcReduction="10000"/>
          </a:bodyPr>
          <a:lstStyle/>
          <a:p>
            <a:pPr marR="0" lvl="0" algn="just" defTabSz="914400" fontAlgn="base">
              <a:lnSpc>
                <a:spcPct val="90000"/>
              </a:lnSpc>
              <a:spcBef>
                <a:spcPts val="1000"/>
              </a:spcBef>
              <a:spcAft>
                <a:spcPts val="600"/>
              </a:spcAft>
              <a:buClr>
                <a:schemeClr val="accent2"/>
              </a:buClr>
              <a:buSzPct val="100000"/>
              <a:tabLst/>
            </a:pPr>
            <a:r>
              <a:rPr kumimoji="0" lang="en-US" sz="900" b="1" i="0" strike="noStrike" cap="none" normalizeH="0" baseline="0" dirty="0">
                <a:ln>
                  <a:noFill/>
                </a:ln>
                <a:solidFill>
                  <a:schemeClr val="tx1">
                    <a:lumMod val="85000"/>
                    <a:lumOff val="15000"/>
                  </a:schemeClr>
                </a:solidFill>
              </a:rPr>
              <a:t>    </a:t>
            </a:r>
            <a:r>
              <a:rPr kumimoji="0" lang="en-US" b="1" i="0" strike="noStrike" cap="none" normalizeH="0" baseline="0" dirty="0">
                <a:ln>
                  <a:noFill/>
                </a:ln>
                <a:solidFill>
                  <a:srgbClr val="7030A0"/>
                </a:solidFill>
              </a:rPr>
              <a:t>Types of Paints - Water-Based Paints(Emulsion Paints)</a:t>
            </a:r>
          </a:p>
          <a:p>
            <a:pPr marL="0" marR="0" lvl="0" indent="-228600" algn="just" defTabSz="914400" fontAlgn="base">
              <a:lnSpc>
                <a:spcPct val="90000"/>
              </a:lnSpc>
              <a:spcBef>
                <a:spcPts val="1000"/>
              </a:spcBef>
              <a:spcAft>
                <a:spcPts val="600"/>
              </a:spcAft>
              <a:buClr>
                <a:schemeClr val="accent2"/>
              </a:buClr>
              <a:buSzPct val="100000"/>
              <a:buFont typeface="Arial" panose="020B0604020202020204" pitchFamily="34" charset="0"/>
              <a:buChar char="•"/>
              <a:tabLst/>
            </a:pPr>
            <a:r>
              <a:rPr lang="en-US" b="1" dirty="0">
                <a:solidFill>
                  <a:schemeClr val="tx1">
                    <a:lumMod val="85000"/>
                    <a:lumOff val="15000"/>
                  </a:schemeClr>
                </a:solidFill>
              </a:rPr>
              <a:t>As per IS 1303 </a:t>
            </a:r>
            <a:r>
              <a:rPr lang="en-US" dirty="0">
                <a:solidFill>
                  <a:schemeClr val="tx1">
                    <a:lumMod val="85000"/>
                    <a:lumOff val="15000"/>
                  </a:schemeClr>
                </a:solidFill>
              </a:rPr>
              <a:t>- A paint that contains a water emulsion or dispersion as the vehicle. </a:t>
            </a:r>
          </a:p>
          <a:p>
            <a:pPr indent="-228600" algn="just" defTabSz="914400">
              <a:lnSpc>
                <a:spcPct val="90000"/>
              </a:lnSpc>
              <a:spcBef>
                <a:spcPts val="1000"/>
              </a:spcBef>
              <a:spcAft>
                <a:spcPts val="600"/>
              </a:spcAft>
              <a:buClr>
                <a:schemeClr val="accent2"/>
              </a:buClr>
              <a:buSzPct val="100000"/>
              <a:buFont typeface="Arial" panose="020B0604020202020204" pitchFamily="34" charset="0"/>
              <a:buChar char="•"/>
            </a:pPr>
            <a:r>
              <a:rPr lang="en-US" b="1" dirty="0">
                <a:solidFill>
                  <a:schemeClr val="tx1">
                    <a:lumMod val="85000"/>
                    <a:lumOff val="15000"/>
                  </a:schemeClr>
                </a:solidFill>
              </a:rPr>
              <a:t>Characteristics: </a:t>
            </a:r>
            <a:r>
              <a:rPr lang="en-US" dirty="0">
                <a:solidFill>
                  <a:schemeClr val="tx1">
                    <a:lumMod val="85000"/>
                    <a:lumOff val="15000"/>
                  </a:schemeClr>
                </a:solidFill>
              </a:rPr>
              <a:t>Low VOCs (Volatile Organic Compounds).</a:t>
            </a:r>
          </a:p>
          <a:p>
            <a:pPr algn="just" defTabSz="914400">
              <a:lnSpc>
                <a:spcPct val="90000"/>
              </a:lnSpc>
              <a:spcBef>
                <a:spcPts val="1000"/>
              </a:spcBef>
              <a:spcAft>
                <a:spcPts val="600"/>
              </a:spcAft>
              <a:buClr>
                <a:schemeClr val="accent2"/>
              </a:buClr>
              <a:buSzPct val="100000"/>
            </a:pPr>
            <a:r>
              <a:rPr lang="en-US" b="1" dirty="0">
                <a:solidFill>
                  <a:schemeClr val="tx1">
                    <a:lumMod val="85000"/>
                    <a:lumOff val="15000"/>
                  </a:schemeClr>
                </a:solidFill>
              </a:rPr>
              <a:t>Examples:</a:t>
            </a:r>
          </a:p>
          <a:p>
            <a:pPr indent="-228600" algn="just" defTabSz="914400">
              <a:lnSpc>
                <a:spcPct val="90000"/>
              </a:lnSpc>
              <a:spcBef>
                <a:spcPts val="1000"/>
              </a:spcBef>
              <a:spcAft>
                <a:spcPts val="600"/>
              </a:spcAft>
              <a:buClr>
                <a:schemeClr val="accent2"/>
              </a:buClr>
              <a:buSzPct val="100000"/>
              <a:buFont typeface="Arial" panose="020B0604020202020204" pitchFamily="34" charset="0"/>
              <a:buChar char="•"/>
            </a:pPr>
            <a:r>
              <a:rPr lang="en-US" b="1" dirty="0">
                <a:solidFill>
                  <a:schemeClr val="tx1">
                    <a:lumMod val="85000"/>
                    <a:lumOff val="15000"/>
                  </a:schemeClr>
                </a:solidFill>
              </a:rPr>
              <a:t>IS 15489:2004</a:t>
            </a:r>
            <a:r>
              <a:rPr lang="en-US" dirty="0">
                <a:solidFill>
                  <a:schemeClr val="tx1">
                    <a:lumMod val="85000"/>
                    <a:lumOff val="15000"/>
                  </a:schemeClr>
                </a:solidFill>
              </a:rPr>
              <a:t> - </a:t>
            </a:r>
            <a:r>
              <a:rPr lang="en-US" b="1" dirty="0">
                <a:solidFill>
                  <a:schemeClr val="tx1">
                    <a:lumMod val="85000"/>
                    <a:lumOff val="15000"/>
                  </a:schemeClr>
                </a:solidFill>
              </a:rPr>
              <a:t>Water-Based Cement Paint — Specification</a:t>
            </a:r>
            <a:endParaRPr lang="en-US" dirty="0">
              <a:solidFill>
                <a:schemeClr val="tx1">
                  <a:lumMod val="85000"/>
                  <a:lumOff val="15000"/>
                </a:schemeClr>
              </a:solidFill>
            </a:endParaRPr>
          </a:p>
          <a:p>
            <a:pPr algn="just" defTabSz="914400">
              <a:lnSpc>
                <a:spcPct val="90000"/>
              </a:lnSpc>
              <a:spcBef>
                <a:spcPts val="1000"/>
              </a:spcBef>
              <a:spcAft>
                <a:spcPts val="600"/>
              </a:spcAft>
              <a:buClr>
                <a:schemeClr val="accent2"/>
              </a:buClr>
              <a:buSzPct val="100000"/>
            </a:pPr>
            <a:r>
              <a:rPr lang="en-US" dirty="0">
                <a:solidFill>
                  <a:schemeClr val="tx1">
                    <a:lumMod val="85000"/>
                    <a:lumOff val="15000"/>
                  </a:schemeClr>
                </a:solidFill>
              </a:rPr>
              <a:t>Specifies the requirements and methods of sampling and testing for water-based cement paint, which is used for exterior and interior surfaces.</a:t>
            </a:r>
          </a:p>
          <a:p>
            <a:pPr indent="-228600" algn="just" defTabSz="914400">
              <a:lnSpc>
                <a:spcPct val="90000"/>
              </a:lnSpc>
              <a:spcBef>
                <a:spcPts val="1000"/>
              </a:spcBef>
              <a:spcAft>
                <a:spcPts val="600"/>
              </a:spcAft>
              <a:buClr>
                <a:schemeClr val="accent2"/>
              </a:buClr>
              <a:buSzPct val="100000"/>
              <a:buFont typeface="Arial" panose="020B0604020202020204" pitchFamily="34" charset="0"/>
              <a:buChar char="•"/>
            </a:pPr>
            <a:r>
              <a:rPr lang="en-US" b="1" dirty="0">
                <a:solidFill>
                  <a:schemeClr val="tx1">
                    <a:lumMod val="85000"/>
                    <a:lumOff val="15000"/>
                  </a:schemeClr>
                </a:solidFill>
              </a:rPr>
              <a:t>IS 5411</a:t>
            </a:r>
            <a:r>
              <a:rPr lang="en-US" dirty="0">
                <a:solidFill>
                  <a:schemeClr val="tx1">
                    <a:lumMod val="85000"/>
                    <a:lumOff val="15000"/>
                  </a:schemeClr>
                </a:solidFill>
              </a:rPr>
              <a:t> </a:t>
            </a:r>
            <a:r>
              <a:rPr lang="en-US" b="1" dirty="0">
                <a:solidFill>
                  <a:schemeClr val="tx1">
                    <a:lumMod val="85000"/>
                    <a:lumOff val="15000"/>
                  </a:schemeClr>
                </a:solidFill>
              </a:rPr>
              <a:t>(Part 1): Plastic Emulsion Paints for Interior Use – Specification</a:t>
            </a:r>
            <a:endParaRPr lang="en-US" dirty="0">
              <a:solidFill>
                <a:schemeClr val="tx1">
                  <a:lumMod val="85000"/>
                  <a:lumOff val="15000"/>
                </a:schemeClr>
              </a:solidFill>
            </a:endParaRPr>
          </a:p>
          <a:p>
            <a:pPr algn="just" defTabSz="914400">
              <a:lnSpc>
                <a:spcPct val="90000"/>
              </a:lnSpc>
              <a:spcBef>
                <a:spcPts val="1000"/>
              </a:spcBef>
              <a:spcAft>
                <a:spcPts val="600"/>
              </a:spcAft>
              <a:buClr>
                <a:schemeClr val="accent2"/>
              </a:buClr>
              <a:buSzPct val="100000"/>
            </a:pPr>
            <a:r>
              <a:rPr lang="en-US" dirty="0">
                <a:solidFill>
                  <a:schemeClr val="tx1">
                    <a:lumMod val="85000"/>
                    <a:lumOff val="15000"/>
                  </a:schemeClr>
                </a:solidFill>
              </a:rPr>
              <a:t>Specifies requirements for water-based emulsion paints used for interior wall applications. These paints are made using synthetic polymers dispersed in water.</a:t>
            </a:r>
          </a:p>
          <a:p>
            <a:pPr indent="-228600" algn="just" defTabSz="914400">
              <a:lnSpc>
                <a:spcPct val="90000"/>
              </a:lnSpc>
              <a:spcBef>
                <a:spcPts val="1000"/>
              </a:spcBef>
              <a:spcAft>
                <a:spcPts val="600"/>
              </a:spcAft>
              <a:buClr>
                <a:schemeClr val="accent2"/>
              </a:buClr>
              <a:buSzPct val="100000"/>
              <a:buFont typeface="Arial" panose="020B0604020202020204" pitchFamily="34" charset="0"/>
              <a:buChar char="•"/>
            </a:pPr>
            <a:r>
              <a:rPr lang="en-US" b="1" dirty="0">
                <a:solidFill>
                  <a:schemeClr val="tx1">
                    <a:lumMod val="85000"/>
                    <a:lumOff val="15000"/>
                  </a:schemeClr>
                </a:solidFill>
              </a:rPr>
              <a:t>IS 15426:2004</a:t>
            </a:r>
            <a:r>
              <a:rPr lang="en-US" dirty="0">
                <a:solidFill>
                  <a:schemeClr val="tx1">
                    <a:lumMod val="85000"/>
                    <a:lumOff val="15000"/>
                  </a:schemeClr>
                </a:solidFill>
              </a:rPr>
              <a:t> - </a:t>
            </a:r>
            <a:r>
              <a:rPr lang="en-US" b="1" dirty="0">
                <a:solidFill>
                  <a:schemeClr val="tx1">
                    <a:lumMod val="85000"/>
                    <a:lumOff val="15000"/>
                  </a:schemeClr>
                </a:solidFill>
              </a:rPr>
              <a:t>Acrylic Emulsion Paints for Exterior Use – Specification</a:t>
            </a:r>
            <a:endParaRPr lang="en-US" dirty="0">
              <a:solidFill>
                <a:schemeClr val="tx1">
                  <a:lumMod val="85000"/>
                  <a:lumOff val="15000"/>
                </a:schemeClr>
              </a:solidFill>
            </a:endParaRPr>
          </a:p>
          <a:p>
            <a:pPr algn="just" defTabSz="914400">
              <a:lnSpc>
                <a:spcPct val="90000"/>
              </a:lnSpc>
              <a:spcBef>
                <a:spcPts val="1000"/>
              </a:spcBef>
              <a:spcAft>
                <a:spcPts val="600"/>
              </a:spcAft>
              <a:buClr>
                <a:schemeClr val="accent2"/>
              </a:buClr>
              <a:buSzPct val="100000"/>
            </a:pPr>
            <a:r>
              <a:rPr lang="en-US" dirty="0">
                <a:solidFill>
                  <a:schemeClr val="tx1">
                    <a:lumMod val="85000"/>
                    <a:lumOff val="15000"/>
                  </a:schemeClr>
                </a:solidFill>
              </a:rPr>
              <a:t>This standard defines the specifications for acrylic emulsion paints that are used for exterior surfaces. It ensures weather resistance, durability, and color retention for external applications.</a:t>
            </a:r>
          </a:p>
        </p:txBody>
      </p:sp>
    </p:spTree>
    <p:extLst>
      <p:ext uri="{BB962C8B-B14F-4D97-AF65-F5344CB8AC3E}">
        <p14:creationId xmlns:p14="http://schemas.microsoft.com/office/powerpoint/2010/main" val="51057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228600"/>
            <a:ext cx="7010400" cy="6629400"/>
          </a:xfrm>
          <a:prstGeom prst="rect">
            <a:avLst/>
          </a:prstGeom>
        </p:spPr>
        <p:txBody>
          <a:bodyPr vert="horz" lIns="91440" tIns="45720" rIns="91440" bIns="45720" numCol="1" rtlCol="0" anchorCtr="0" compatLnSpc="1">
            <a:prstTxWarp prst="textNoShape">
              <a:avLst/>
            </a:prstTxWarp>
            <a:normAutofit fontScale="25000" lnSpcReduction="20000"/>
          </a:bodyPr>
          <a:lstStyle/>
          <a:p>
            <a:pPr marR="0" lvl="0" algn="just" defTabSz="914400" fontAlgn="base">
              <a:lnSpc>
                <a:spcPct val="90000"/>
              </a:lnSpc>
              <a:spcBef>
                <a:spcPts val="1000"/>
              </a:spcBef>
              <a:spcAft>
                <a:spcPct val="0"/>
              </a:spcAft>
              <a:buClr>
                <a:schemeClr val="accent2"/>
              </a:buClr>
              <a:buSzTx/>
              <a:tabLst/>
            </a:pPr>
            <a:r>
              <a:rPr kumimoji="0" lang="en-US" sz="8000" b="1" i="0" strike="noStrike" cap="none" normalizeH="0" baseline="0" dirty="0">
                <a:ln>
                  <a:noFill/>
                </a:ln>
                <a:solidFill>
                  <a:srgbClr val="7030A0"/>
                </a:solidFill>
                <a:effectLst/>
              </a:rPr>
              <a:t>                                                                                                                                                Types of Paints - Acrylic Paints</a:t>
            </a:r>
          </a:p>
          <a:p>
            <a:pPr marR="0" lvl="0" algn="just" defTabSz="914400" fontAlgn="base">
              <a:lnSpc>
                <a:spcPct val="90000"/>
              </a:lnSpc>
              <a:spcBef>
                <a:spcPts val="1000"/>
              </a:spcBef>
              <a:spcAft>
                <a:spcPct val="0"/>
              </a:spcAft>
              <a:buClr>
                <a:schemeClr val="accent2"/>
              </a:buClr>
              <a:buSzTx/>
              <a:tabLst/>
            </a:pPr>
            <a:r>
              <a:rPr lang="en-US" sz="7200" b="1" dirty="0">
                <a:solidFill>
                  <a:schemeClr val="tx1">
                    <a:lumMod val="85000"/>
                    <a:lumOff val="15000"/>
                  </a:schemeClr>
                </a:solidFill>
              </a:rPr>
              <a:t>As per IS 1303 </a:t>
            </a:r>
            <a:r>
              <a:rPr lang="en-US" sz="7200" dirty="0">
                <a:solidFill>
                  <a:schemeClr val="tx1">
                    <a:lumMod val="85000"/>
                    <a:lumOff val="15000"/>
                  </a:schemeClr>
                </a:solidFill>
              </a:rPr>
              <a:t>Acrylic resin - Synthetic resin resulting from the polymerization of derivatives of acrylic acid or methacrylic acid, for example, esters, nitriles, amides, etc.</a:t>
            </a:r>
          </a:p>
          <a:p>
            <a:pPr algn="just" defTabSz="914400">
              <a:lnSpc>
                <a:spcPct val="90000"/>
              </a:lnSpc>
              <a:spcBef>
                <a:spcPts val="1000"/>
              </a:spcBef>
              <a:buClr>
                <a:schemeClr val="accent2"/>
              </a:buClr>
            </a:pPr>
            <a:r>
              <a:rPr kumimoji="0" lang="en-US" sz="7200" b="1" i="0" strike="noStrike" cap="none" normalizeH="0" baseline="0" dirty="0">
                <a:ln>
                  <a:noFill/>
                </a:ln>
                <a:solidFill>
                  <a:schemeClr val="tx1">
                    <a:lumMod val="85000"/>
                    <a:lumOff val="15000"/>
                  </a:schemeClr>
                </a:solidFill>
                <a:effectLst/>
              </a:rPr>
              <a:t>Examples:</a:t>
            </a:r>
          </a:p>
          <a:p>
            <a:pPr indent="-228600" algn="just" defTabSz="914400">
              <a:lnSpc>
                <a:spcPct val="90000"/>
              </a:lnSpc>
              <a:spcBef>
                <a:spcPts val="1000"/>
              </a:spcBef>
              <a:buClr>
                <a:schemeClr val="accent2"/>
              </a:buClr>
              <a:buFont typeface="Arial" panose="020B0604020202020204" pitchFamily="34" charset="0"/>
              <a:buChar char="•"/>
            </a:pPr>
            <a:r>
              <a:rPr lang="en-US" sz="7200" b="1" dirty="0">
                <a:solidFill>
                  <a:schemeClr val="tx1">
                    <a:lumMod val="85000"/>
                    <a:lumOff val="15000"/>
                  </a:schemeClr>
                </a:solidFill>
              </a:rPr>
              <a:t>IS 5411 (Part 1</a:t>
            </a:r>
            <a:r>
              <a:rPr lang="en-US" sz="7200" dirty="0">
                <a:solidFill>
                  <a:schemeClr val="tx1">
                    <a:lumMod val="85000"/>
                    <a:lumOff val="15000"/>
                  </a:schemeClr>
                </a:solidFill>
              </a:rPr>
              <a:t>- </a:t>
            </a:r>
            <a:r>
              <a:rPr lang="en-US" sz="7200" b="1" dirty="0">
                <a:solidFill>
                  <a:schemeClr val="tx1">
                    <a:lumMod val="85000"/>
                    <a:lumOff val="15000"/>
                  </a:schemeClr>
                </a:solidFill>
              </a:rPr>
              <a:t>Plastic Emulsion Paints for Interior Use — Specification</a:t>
            </a:r>
            <a:endParaRPr lang="en-US" sz="7200" dirty="0">
              <a:solidFill>
                <a:schemeClr val="tx1">
                  <a:lumMod val="85000"/>
                  <a:lumOff val="15000"/>
                </a:schemeClr>
              </a:solidFill>
            </a:endParaRPr>
          </a:p>
          <a:p>
            <a:pPr algn="just" defTabSz="914400">
              <a:lnSpc>
                <a:spcPct val="90000"/>
              </a:lnSpc>
              <a:spcBef>
                <a:spcPts val="1000"/>
              </a:spcBef>
              <a:buClr>
                <a:schemeClr val="accent2"/>
              </a:buClr>
            </a:pPr>
            <a:r>
              <a:rPr lang="en-US" sz="7200" dirty="0">
                <a:solidFill>
                  <a:schemeClr val="tx1">
                    <a:lumMod val="85000"/>
                    <a:lumOff val="15000"/>
                  </a:schemeClr>
                </a:solidFill>
              </a:rPr>
              <a:t>    Although primarily about emulsion paints, this standard also applies to acrylic emulsion paints for interior use. It specifies requirements such as color, finish, opacity, and washability, focusing on the performance of the paint in indoor environments.</a:t>
            </a:r>
          </a:p>
          <a:p>
            <a:pPr indent="-228600" algn="just" defTabSz="914400">
              <a:lnSpc>
                <a:spcPct val="90000"/>
              </a:lnSpc>
              <a:spcBef>
                <a:spcPts val="1000"/>
              </a:spcBef>
              <a:buClr>
                <a:schemeClr val="accent2"/>
              </a:buClr>
              <a:buFont typeface="Arial" panose="020B0604020202020204" pitchFamily="34" charset="0"/>
              <a:buChar char="•"/>
            </a:pPr>
            <a:r>
              <a:rPr lang="en-US" sz="7200" b="1" dirty="0">
                <a:solidFill>
                  <a:schemeClr val="tx1">
                    <a:lumMod val="85000"/>
                    <a:lumOff val="15000"/>
                  </a:schemeClr>
                </a:solidFill>
              </a:rPr>
              <a:t>IS 15489:2004</a:t>
            </a:r>
            <a:r>
              <a:rPr lang="en-US" sz="7200" dirty="0">
                <a:solidFill>
                  <a:schemeClr val="tx1">
                    <a:lumMod val="85000"/>
                    <a:lumOff val="15000"/>
                  </a:schemeClr>
                </a:solidFill>
              </a:rPr>
              <a:t> - </a:t>
            </a:r>
            <a:r>
              <a:rPr lang="en-US" sz="7200" b="1" dirty="0">
                <a:solidFill>
                  <a:schemeClr val="tx1">
                    <a:lumMod val="85000"/>
                    <a:lumOff val="15000"/>
                  </a:schemeClr>
                </a:solidFill>
              </a:rPr>
              <a:t>Water-Based Cement Paint — Specification</a:t>
            </a:r>
            <a:endParaRPr lang="en-US" sz="7200" dirty="0">
              <a:solidFill>
                <a:schemeClr val="tx1">
                  <a:lumMod val="85000"/>
                  <a:lumOff val="15000"/>
                </a:schemeClr>
              </a:solidFill>
            </a:endParaRPr>
          </a:p>
          <a:p>
            <a:pPr algn="just" defTabSz="914400">
              <a:lnSpc>
                <a:spcPct val="90000"/>
              </a:lnSpc>
              <a:spcBef>
                <a:spcPts val="1000"/>
              </a:spcBef>
              <a:buClr>
                <a:schemeClr val="accent2"/>
              </a:buClr>
            </a:pPr>
            <a:r>
              <a:rPr lang="en-US" sz="7200" dirty="0">
                <a:solidFill>
                  <a:schemeClr val="tx1">
                    <a:lumMod val="85000"/>
                    <a:lumOff val="15000"/>
                  </a:schemeClr>
                </a:solidFill>
              </a:rPr>
              <a:t>    While this standard is for water-based cement paint, it includes comparisons with acrylic-based formulations for specific applications, particularly for outdoor surfaces requiring enhanced resistance to weather and water.</a:t>
            </a:r>
          </a:p>
          <a:p>
            <a:pPr indent="-228600" algn="just" defTabSz="914400">
              <a:lnSpc>
                <a:spcPct val="90000"/>
              </a:lnSpc>
              <a:spcBef>
                <a:spcPts val="1000"/>
              </a:spcBef>
              <a:buClr>
                <a:schemeClr val="accent2"/>
              </a:buClr>
              <a:buFont typeface="Arial" panose="020B0604020202020204" pitchFamily="34" charset="0"/>
              <a:buChar char="•"/>
            </a:pPr>
            <a:r>
              <a:rPr lang="en-US" sz="7200" b="1" dirty="0">
                <a:solidFill>
                  <a:schemeClr val="tx1">
                    <a:lumMod val="85000"/>
                    <a:lumOff val="15000"/>
                  </a:schemeClr>
                </a:solidFill>
              </a:rPr>
              <a:t>IS 133:2013</a:t>
            </a:r>
            <a:r>
              <a:rPr lang="en-US" sz="7200" dirty="0">
                <a:solidFill>
                  <a:schemeClr val="tx1">
                    <a:lumMod val="85000"/>
                    <a:lumOff val="15000"/>
                  </a:schemeClr>
                </a:solidFill>
              </a:rPr>
              <a:t> - </a:t>
            </a:r>
            <a:r>
              <a:rPr lang="en-US" sz="7200" b="1" dirty="0">
                <a:solidFill>
                  <a:schemeClr val="tx1">
                    <a:lumMod val="85000"/>
                    <a:lumOff val="15000"/>
                  </a:schemeClr>
                </a:solidFill>
              </a:rPr>
              <a:t>Enamel, Interior (a) Undercoating, (b) Finishing, </a:t>
            </a:r>
            <a:r>
              <a:rPr lang="en-US" sz="7200" b="1" dirty="0" err="1">
                <a:solidFill>
                  <a:schemeClr val="tx1">
                    <a:lumMod val="85000"/>
                    <a:lumOff val="15000"/>
                  </a:schemeClr>
                </a:solidFill>
              </a:rPr>
              <a:t>Colour</a:t>
            </a:r>
            <a:r>
              <a:rPr lang="en-US" sz="7200" b="1" dirty="0">
                <a:solidFill>
                  <a:schemeClr val="tx1">
                    <a:lumMod val="85000"/>
                    <a:lumOff val="15000"/>
                  </a:schemeClr>
                </a:solidFill>
              </a:rPr>
              <a:t> as Required</a:t>
            </a:r>
            <a:endParaRPr lang="en-US" sz="7200" dirty="0">
              <a:solidFill>
                <a:schemeClr val="tx1">
                  <a:lumMod val="85000"/>
                  <a:lumOff val="15000"/>
                </a:schemeClr>
              </a:solidFill>
            </a:endParaRPr>
          </a:p>
          <a:p>
            <a:pPr algn="just" defTabSz="914400">
              <a:lnSpc>
                <a:spcPct val="90000"/>
              </a:lnSpc>
              <a:spcBef>
                <a:spcPts val="1000"/>
              </a:spcBef>
              <a:buClr>
                <a:schemeClr val="accent2"/>
              </a:buClr>
            </a:pPr>
            <a:r>
              <a:rPr lang="en-US" sz="7200" dirty="0">
                <a:solidFill>
                  <a:schemeClr val="tx1">
                    <a:lumMod val="85000"/>
                    <a:lumOff val="15000"/>
                  </a:schemeClr>
                </a:solidFill>
              </a:rPr>
              <a:t>   This standard covers specifications for interior enamel paints but also includes guidelines relevant to acrylic-modified enamels, which provide a durable and glossy finish.</a:t>
            </a:r>
            <a:endParaRPr kumimoji="0" lang="en-US" sz="7200" b="1" i="0" u="sng" strike="noStrike" cap="none" normalizeH="0" baseline="0" dirty="0">
              <a:ln>
                <a:noFill/>
              </a:ln>
              <a:solidFill>
                <a:schemeClr val="tx1">
                  <a:lumMod val="85000"/>
                  <a:lumOff val="15000"/>
                </a:schemeClr>
              </a:solidFill>
              <a:effectLst/>
            </a:endParaRPr>
          </a:p>
          <a:p>
            <a:pPr indent="-228600" algn="just" defTabSz="914400">
              <a:lnSpc>
                <a:spcPct val="90000"/>
              </a:lnSpc>
              <a:spcBef>
                <a:spcPts val="1000"/>
              </a:spcBef>
              <a:buClr>
                <a:schemeClr val="accent2"/>
              </a:buClr>
              <a:buFont typeface="Arial" panose="020B0604020202020204" pitchFamily="34" charset="0"/>
              <a:buChar char="•"/>
            </a:pPr>
            <a:r>
              <a:rPr lang="en-US" sz="7200" b="1" dirty="0">
                <a:solidFill>
                  <a:schemeClr val="tx1">
                    <a:lumMod val="85000"/>
                    <a:lumOff val="15000"/>
                  </a:schemeClr>
                </a:solidFill>
              </a:rPr>
              <a:t> </a:t>
            </a:r>
            <a:r>
              <a:rPr lang="en-US" sz="6400" b="1" dirty="0">
                <a:solidFill>
                  <a:schemeClr val="tx1">
                    <a:lumMod val="85000"/>
                    <a:lumOff val="15000"/>
                  </a:schemeClr>
                </a:solidFill>
              </a:rPr>
              <a:t>Composition:</a:t>
            </a:r>
            <a:r>
              <a:rPr lang="en-US" sz="6400" dirty="0">
                <a:solidFill>
                  <a:schemeClr val="tx1">
                    <a:lumMod val="85000"/>
                    <a:lumOff val="15000"/>
                  </a:schemeClr>
                </a:solidFill>
              </a:rPr>
              <a:t> Acrylic polymer emulsion as the binder.</a:t>
            </a:r>
          </a:p>
          <a:p>
            <a:pPr indent="-228600" algn="just" defTabSz="914400">
              <a:lnSpc>
                <a:spcPct val="90000"/>
              </a:lnSpc>
              <a:spcBef>
                <a:spcPts val="1000"/>
              </a:spcBef>
              <a:buClr>
                <a:schemeClr val="accent2"/>
              </a:buClr>
              <a:buFont typeface="Arial" panose="020B0604020202020204" pitchFamily="34" charset="0"/>
              <a:buChar char="•"/>
            </a:pPr>
            <a:r>
              <a:rPr lang="en-US" sz="6400" b="1" dirty="0">
                <a:solidFill>
                  <a:schemeClr val="tx1">
                    <a:lumMod val="85000"/>
                    <a:lumOff val="15000"/>
                  </a:schemeClr>
                </a:solidFill>
              </a:rPr>
              <a:t> Characteristics: </a:t>
            </a:r>
            <a:r>
              <a:rPr lang="en-US" sz="6400" dirty="0">
                <a:solidFill>
                  <a:schemeClr val="tx1">
                    <a:lumMod val="85000"/>
                    <a:lumOff val="15000"/>
                  </a:schemeClr>
                </a:solidFill>
              </a:rPr>
              <a:t>Flexible and resistant to cracking.</a:t>
            </a:r>
          </a:p>
          <a:p>
            <a:pPr indent="-228600" algn="just" defTabSz="914400">
              <a:lnSpc>
                <a:spcPct val="90000"/>
              </a:lnSpc>
              <a:spcBef>
                <a:spcPts val="1000"/>
              </a:spcBef>
              <a:buClr>
                <a:schemeClr val="accent2"/>
              </a:buClr>
              <a:buFont typeface="Arial" panose="020B0604020202020204" pitchFamily="34" charset="0"/>
              <a:buChar char="•"/>
            </a:pPr>
            <a:r>
              <a:rPr lang="en-US" sz="6400" dirty="0">
                <a:solidFill>
                  <a:schemeClr val="tx1">
                    <a:lumMod val="85000"/>
                    <a:lumOff val="15000"/>
                  </a:schemeClr>
                </a:solidFill>
              </a:rPr>
              <a:t> UV-resistant, retaining color better over time.</a:t>
            </a:r>
          </a:p>
          <a:p>
            <a:pPr indent="-228600" algn="just" defTabSz="914400">
              <a:lnSpc>
                <a:spcPct val="90000"/>
              </a:lnSpc>
              <a:spcBef>
                <a:spcPts val="1000"/>
              </a:spcBef>
              <a:buClr>
                <a:schemeClr val="accent2"/>
              </a:buClr>
              <a:buFont typeface="Arial" panose="020B0604020202020204" pitchFamily="34" charset="0"/>
              <a:buChar char="•"/>
            </a:pPr>
            <a:r>
              <a:rPr lang="en-US" sz="6400" dirty="0">
                <a:solidFill>
                  <a:schemeClr val="tx1">
                    <a:lumMod val="85000"/>
                    <a:lumOff val="15000"/>
                  </a:schemeClr>
                </a:solidFill>
              </a:rPr>
              <a:t> Quick drying.</a:t>
            </a:r>
          </a:p>
          <a:p>
            <a:pPr indent="-228600" defTabSz="914400">
              <a:lnSpc>
                <a:spcPct val="90000"/>
              </a:lnSpc>
              <a:spcBef>
                <a:spcPts val="1000"/>
              </a:spcBef>
              <a:buClr>
                <a:schemeClr val="accent2"/>
              </a:buClr>
              <a:buFont typeface="Arial" panose="020B0604020202020204" pitchFamily="34" charset="0"/>
              <a:buChar char="•"/>
            </a:pPr>
            <a:endParaRPr kumimoji="0" lang="en-US" sz="5500" b="0" i="0" u="none" strike="noStrike" cap="none" normalizeH="0" baseline="0" dirty="0">
              <a:ln>
                <a:noFill/>
              </a:ln>
              <a:solidFill>
                <a:schemeClr val="tx1">
                  <a:lumMod val="85000"/>
                  <a:lumOff val="15000"/>
                </a:schemeClr>
              </a:solidFill>
              <a:effectLst/>
            </a:endParaRPr>
          </a:p>
        </p:txBody>
      </p:sp>
      <p:pic>
        <p:nvPicPr>
          <p:cNvPr id="2051" name="Picture 3" descr="C:\Users\HP\Downloads\download (1).jpeg"/>
          <p:cNvPicPr>
            <a:picLocks noChangeAspect="1" noChangeArrowheads="1"/>
          </p:cNvPicPr>
          <p:nvPr/>
        </p:nvPicPr>
        <p:blipFill>
          <a:blip r:embed="rId2" cstate="print"/>
          <a:srcRect l="45261" r="28382" b="-2"/>
          <a:stretch/>
        </p:blipFill>
        <p:spPr bwMode="auto">
          <a:xfrm>
            <a:off x="7086600" y="228600"/>
            <a:ext cx="1755422" cy="6400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786F0-6F00-E000-17BF-90457EC5A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24" y="1066800"/>
            <a:ext cx="2496312" cy="5029200"/>
          </a:xfrm>
          <a:prstGeom prst="rect">
            <a:avLst/>
          </a:prstGeom>
        </p:spPr>
      </p:pic>
      <p:sp>
        <p:nvSpPr>
          <p:cNvPr id="24577" name="Rectangle 1"/>
          <p:cNvSpPr>
            <a:spLocks noChangeArrowheads="1"/>
          </p:cNvSpPr>
          <p:nvPr/>
        </p:nvSpPr>
        <p:spPr bwMode="auto">
          <a:xfrm>
            <a:off x="3429000" y="228600"/>
            <a:ext cx="5562599" cy="6400800"/>
          </a:xfrm>
          <a:prstGeom prst="rect">
            <a:avLst/>
          </a:prstGeom>
        </p:spPr>
        <p:txBody>
          <a:bodyPr vert="horz" lIns="91440" tIns="45720" rIns="91440" bIns="45720" numCol="1" rtlCol="0" anchorCtr="0" compatLnSpc="1">
            <a:prstTxWarp prst="textNoShape">
              <a:avLst/>
            </a:prstTxWarp>
            <a:normAutofit/>
          </a:bodyPr>
          <a:lstStyle/>
          <a:p>
            <a:pPr marR="0" lvl="0" algn="just" defTabSz="914400" fontAlgn="base">
              <a:lnSpc>
                <a:spcPct val="90000"/>
              </a:lnSpc>
              <a:spcBef>
                <a:spcPts val="1000"/>
              </a:spcBef>
              <a:spcAft>
                <a:spcPct val="0"/>
              </a:spcAft>
              <a:buClr>
                <a:schemeClr val="accent2"/>
              </a:buClr>
              <a:buSzTx/>
              <a:tabLst/>
            </a:pPr>
            <a:r>
              <a:rPr kumimoji="0" lang="en-US" sz="1600" b="1" i="0" strike="noStrike" cap="none" normalizeH="0" baseline="0" dirty="0">
                <a:ln>
                  <a:noFill/>
                </a:ln>
                <a:solidFill>
                  <a:srgbClr val="7030A0"/>
                </a:solidFill>
                <a:effectLst/>
              </a:rPr>
              <a:t>          </a:t>
            </a:r>
            <a:r>
              <a:rPr kumimoji="0" lang="en-US" sz="2000" b="1" i="0" strike="noStrike" cap="none" normalizeH="0" baseline="0" dirty="0">
                <a:ln>
                  <a:noFill/>
                </a:ln>
                <a:solidFill>
                  <a:srgbClr val="7030A0"/>
                </a:solidFill>
                <a:effectLst/>
              </a:rPr>
              <a:t>Types of Paints - Epoxy Paints</a:t>
            </a:r>
          </a:p>
          <a:p>
            <a:pPr marR="0" lvl="0" algn="just" defTabSz="914400" fontAlgn="base">
              <a:lnSpc>
                <a:spcPct val="90000"/>
              </a:lnSpc>
              <a:spcBef>
                <a:spcPts val="1000"/>
              </a:spcBef>
              <a:spcAft>
                <a:spcPct val="0"/>
              </a:spcAft>
              <a:buClr>
                <a:schemeClr val="accent2"/>
              </a:buClr>
              <a:buSzTx/>
              <a:tabLst/>
            </a:pPr>
            <a:r>
              <a:rPr lang="en-US" sz="1600" dirty="0">
                <a:solidFill>
                  <a:schemeClr val="tx1">
                    <a:lumMod val="85000"/>
                    <a:lumOff val="15000"/>
                  </a:schemeClr>
                </a:solidFill>
              </a:rPr>
              <a:t>A paint based on epoxy resin. </a:t>
            </a:r>
            <a:r>
              <a:rPr lang="en-US" sz="1600" i="1" dirty="0">
                <a:solidFill>
                  <a:schemeClr val="tx1">
                    <a:lumMod val="85000"/>
                    <a:lumOff val="15000"/>
                  </a:schemeClr>
                </a:solidFill>
              </a:rPr>
              <a:t>Epoxy resin</a:t>
            </a:r>
            <a:r>
              <a:rPr lang="en-US" sz="1600" dirty="0">
                <a:solidFill>
                  <a:schemeClr val="tx1">
                    <a:lumMod val="85000"/>
                    <a:lumOff val="15000"/>
                  </a:schemeClr>
                </a:solidFill>
              </a:rPr>
              <a:t> - A synthetic resin containing epoxide groups and in which a final polymer is formed as a result of reaction taking place substantially at the epoxide groups. A common type is the resin made from epichlorohydrin and bisphenol A. ( Ref IS 1303)</a:t>
            </a:r>
          </a:p>
          <a:p>
            <a:pPr algn="just" defTabSz="914400">
              <a:lnSpc>
                <a:spcPct val="90000"/>
              </a:lnSpc>
              <a:spcBef>
                <a:spcPts val="1000"/>
              </a:spcBef>
              <a:buClr>
                <a:schemeClr val="accent2"/>
              </a:buClr>
            </a:pPr>
            <a:r>
              <a:rPr lang="en-US" sz="1600" b="1" dirty="0">
                <a:solidFill>
                  <a:schemeClr val="tx1">
                    <a:lumMod val="85000"/>
                    <a:lumOff val="15000"/>
                  </a:schemeClr>
                </a:solidFill>
              </a:rPr>
              <a:t>IS 14209:1994</a:t>
            </a:r>
            <a:r>
              <a:rPr lang="en-US" sz="1600" dirty="0">
                <a:solidFill>
                  <a:schemeClr val="tx1">
                    <a:lumMod val="85000"/>
                    <a:lumOff val="15000"/>
                  </a:schemeClr>
                </a:solidFill>
              </a:rPr>
              <a:t> - </a:t>
            </a:r>
            <a:r>
              <a:rPr lang="en-US" sz="1600" b="1" dirty="0">
                <a:solidFill>
                  <a:schemeClr val="tx1">
                    <a:lumMod val="85000"/>
                    <a:lumOff val="15000"/>
                  </a:schemeClr>
                </a:solidFill>
              </a:rPr>
              <a:t>Epoxy Paint for Steel Structures — Specification</a:t>
            </a:r>
            <a:endParaRPr lang="en-US" sz="1600" dirty="0">
              <a:solidFill>
                <a:schemeClr val="tx1">
                  <a:lumMod val="85000"/>
                  <a:lumOff val="15000"/>
                </a:schemeClr>
              </a:solidFill>
            </a:endParaRPr>
          </a:p>
          <a:p>
            <a:pPr indent="-228600" algn="just"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Specifies the requirements for epoxy paints used on steel structures. This standard includes specifications for the composition, physical properties, and performance of epoxy paints intended for protective coatings on steel surfaces. </a:t>
            </a:r>
          </a:p>
          <a:p>
            <a:pPr indent="-228600" algn="just"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The standard ensures that the paint provides adequate protection against corrosion, chemicals, and environmental factors.</a:t>
            </a:r>
          </a:p>
          <a:p>
            <a:pPr indent="-228600" algn="just"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This material is expected to have adhesion on inorganic zinc coating and epoxy-primers, high toughness and abrasion resistance. This material is used as a finish coat for the painting of steel plant equipment where protection to salt water, chemicals, mineral oils, solvents and resistance to moisture protection under marine conditions are required.</a:t>
            </a:r>
          </a:p>
          <a:p>
            <a:pPr marL="0" marR="0" lvl="0" indent="-228600" algn="just" defTabSz="914400" fontAlgn="base">
              <a:lnSpc>
                <a:spcPct val="90000"/>
              </a:lnSpc>
              <a:spcBef>
                <a:spcPts val="1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lumMod val="85000"/>
                  <a:lumOff val="15000"/>
                </a:schemeClr>
              </a:solidFill>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TotalTime>
  <Words>3872</Words>
  <Application>Microsoft Macintosh PowerPoint</Application>
  <PresentationFormat>On-screen Show (4:3)</PresentationFormat>
  <Paragraphs>291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Calibri</vt:lpstr>
      <vt:lpstr>Source Sans Pro</vt:lpstr>
      <vt:lpstr>Symbol</vt:lpstr>
      <vt:lpstr>Wingdings</vt:lpstr>
      <vt:lpstr>Office Theme</vt:lpstr>
      <vt:lpstr>Indian Standards on Paint and Varnish Products                                                                                          Chandrakesh Singh                                                                Scientist-D(LKBO)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101: Methods of Sampling and Test for Paints, Varnishes, and Related Products Part 1: Test on Liquid Paints  (Other than Phenolic Resins)</dc:title>
  <dc:creator>HP</dc:creator>
  <cp:lastModifiedBy>Office</cp:lastModifiedBy>
  <cp:revision>64</cp:revision>
  <dcterms:created xsi:type="dcterms:W3CDTF">2024-07-15T09:50:57Z</dcterms:created>
  <dcterms:modified xsi:type="dcterms:W3CDTF">2024-09-10T04:25:18Z</dcterms:modified>
</cp:coreProperties>
</file>