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6" r:id="rId2"/>
    <p:sldId id="787" r:id="rId3"/>
    <p:sldId id="788" r:id="rId4"/>
    <p:sldId id="789" r:id="rId5"/>
    <p:sldId id="790" r:id="rId6"/>
    <p:sldId id="262" r:id="rId7"/>
    <p:sldId id="258" r:id="rId8"/>
    <p:sldId id="819" r:id="rId9"/>
    <p:sldId id="791" r:id="rId10"/>
    <p:sldId id="776" r:id="rId11"/>
    <p:sldId id="777" r:id="rId12"/>
    <p:sldId id="778" r:id="rId13"/>
    <p:sldId id="257" r:id="rId14"/>
    <p:sldId id="263" r:id="rId15"/>
    <p:sldId id="280" r:id="rId16"/>
    <p:sldId id="794" r:id="rId17"/>
    <p:sldId id="796" r:id="rId18"/>
    <p:sldId id="806" r:id="rId19"/>
    <p:sldId id="807" r:id="rId20"/>
    <p:sldId id="808" r:id="rId21"/>
    <p:sldId id="795" r:id="rId22"/>
    <p:sldId id="797" r:id="rId23"/>
    <p:sldId id="798" r:id="rId24"/>
    <p:sldId id="799" r:id="rId25"/>
    <p:sldId id="800" r:id="rId26"/>
    <p:sldId id="801" r:id="rId27"/>
    <p:sldId id="272" r:id="rId28"/>
    <p:sldId id="784" r:id="rId29"/>
    <p:sldId id="780" r:id="rId30"/>
    <p:sldId id="792" r:id="rId31"/>
    <p:sldId id="781" r:id="rId32"/>
    <p:sldId id="782" r:id="rId33"/>
    <p:sldId id="783" r:id="rId34"/>
    <p:sldId id="785" r:id="rId35"/>
    <p:sldId id="786" r:id="rId36"/>
    <p:sldId id="269" r:id="rId37"/>
    <p:sldId id="285" r:id="rId38"/>
    <p:sldId id="279" r:id="rId39"/>
    <p:sldId id="287" r:id="rId40"/>
    <p:sldId id="270" r:id="rId41"/>
    <p:sldId id="271" r:id="rId42"/>
    <p:sldId id="820" r:id="rId43"/>
    <p:sldId id="821" r:id="rId44"/>
    <p:sldId id="809" r:id="rId45"/>
    <p:sldId id="811" r:id="rId46"/>
    <p:sldId id="814" r:id="rId47"/>
    <p:sldId id="816" r:id="rId48"/>
    <p:sldId id="817" r:id="rId49"/>
    <p:sldId id="288" r:id="rId50"/>
    <p:sldId id="802" r:id="rId51"/>
    <p:sldId id="803" r:id="rId52"/>
    <p:sldId id="804" r:id="rId53"/>
    <p:sldId id="771"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150"/>
      </p:cViewPr>
      <p:guideLst/>
    </p:cSldViewPr>
  </p:slideViewPr>
  <p:notesTextViewPr>
    <p:cViewPr>
      <p:scale>
        <a:sx n="1" d="1"/>
        <a:sy n="1" d="1"/>
      </p:scale>
      <p:origin x="0" y="0"/>
    </p:cViewPr>
  </p:notesTextViewPr>
  <p:sorterViewPr>
    <p:cViewPr>
      <p:scale>
        <a:sx n="100" d="100"/>
        <a:sy n="100" d="100"/>
      </p:scale>
      <p:origin x="0" y="-1369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899493-CF02-4ED0-8868-5F66A7DFB4B0}" type="datetimeFigureOut">
              <a:rPr lang="en-IN" smtClean="0"/>
              <a:t>06-09-2024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335ADC-1AAE-4008-840F-DA48171C6C6C}" type="slidenum">
              <a:rPr lang="en-IN" smtClean="0"/>
              <a:t>‹#›</a:t>
            </a:fld>
            <a:endParaRPr lang="en-IN"/>
          </a:p>
        </p:txBody>
      </p:sp>
    </p:spTree>
    <p:extLst>
      <p:ext uri="{BB962C8B-B14F-4D97-AF65-F5344CB8AC3E}">
        <p14:creationId xmlns:p14="http://schemas.microsoft.com/office/powerpoint/2010/main" val="3070326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B335ADC-1AAE-4008-840F-DA48171C6C6C}" type="slidenum">
              <a:rPr lang="en-IN" smtClean="0"/>
              <a:t>1</a:t>
            </a:fld>
            <a:endParaRPr lang="en-IN"/>
          </a:p>
        </p:txBody>
      </p:sp>
    </p:spTree>
    <p:extLst>
      <p:ext uri="{BB962C8B-B14F-4D97-AF65-F5344CB8AC3E}">
        <p14:creationId xmlns:p14="http://schemas.microsoft.com/office/powerpoint/2010/main" val="290713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B335ADC-1AAE-4008-840F-DA48171C6C6C}" type="slidenum">
              <a:rPr lang="en-IN" smtClean="0"/>
              <a:t>7</a:t>
            </a:fld>
            <a:endParaRPr lang="en-IN"/>
          </a:p>
        </p:txBody>
      </p:sp>
    </p:spTree>
    <p:extLst>
      <p:ext uri="{BB962C8B-B14F-4D97-AF65-F5344CB8AC3E}">
        <p14:creationId xmlns:p14="http://schemas.microsoft.com/office/powerpoint/2010/main" val="1837597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36D06-EDC8-4C19-82AE-9DB42CD9EA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4A9AF7C2-DAEB-4579-BB04-A49C8F60BD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303FAB85-6F1D-4586-B2F7-DE5E81AD9D4E}"/>
              </a:ext>
            </a:extLst>
          </p:cNvPr>
          <p:cNvSpPr>
            <a:spLocks noGrp="1"/>
          </p:cNvSpPr>
          <p:nvPr>
            <p:ph type="dt" sz="half" idx="10"/>
          </p:nvPr>
        </p:nvSpPr>
        <p:spPr/>
        <p:txBody>
          <a:bodyPr/>
          <a:lstStyle/>
          <a:p>
            <a:fld id="{8D4F24FD-0B15-433C-96FE-015A948DC525}" type="datetimeFigureOut">
              <a:rPr lang="en-IN" smtClean="0"/>
              <a:t>06-09-2024</a:t>
            </a:fld>
            <a:endParaRPr lang="en-IN"/>
          </a:p>
        </p:txBody>
      </p:sp>
      <p:sp>
        <p:nvSpPr>
          <p:cNvPr id="5" name="Footer Placeholder 4">
            <a:extLst>
              <a:ext uri="{FF2B5EF4-FFF2-40B4-BE49-F238E27FC236}">
                <a16:creationId xmlns:a16="http://schemas.microsoft.com/office/drawing/2014/main" id="{F637A4BF-ED42-4719-BC29-D6887EA9D8B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BA579BC-471F-4A98-9108-0C81AB92B6A4}"/>
              </a:ext>
            </a:extLst>
          </p:cNvPr>
          <p:cNvSpPr>
            <a:spLocks noGrp="1"/>
          </p:cNvSpPr>
          <p:nvPr>
            <p:ph type="sldNum" sz="quarter" idx="12"/>
          </p:nvPr>
        </p:nvSpPr>
        <p:spPr/>
        <p:txBody>
          <a:bodyPr/>
          <a:lstStyle/>
          <a:p>
            <a:fld id="{76A6A6C6-39B6-4438-AA4F-3470D6EE9519}" type="slidenum">
              <a:rPr lang="en-IN" smtClean="0"/>
              <a:t>‹#›</a:t>
            </a:fld>
            <a:endParaRPr lang="en-IN"/>
          </a:p>
        </p:txBody>
      </p:sp>
    </p:spTree>
    <p:extLst>
      <p:ext uri="{BB962C8B-B14F-4D97-AF65-F5344CB8AC3E}">
        <p14:creationId xmlns:p14="http://schemas.microsoft.com/office/powerpoint/2010/main" val="3392758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16BEC-43A6-4DDA-82FF-8DBBFC68FDB1}"/>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EE7043F-7087-410B-BA4A-86D2B7CA57D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D71201D-69EE-44CA-8699-03CF880879B7}"/>
              </a:ext>
            </a:extLst>
          </p:cNvPr>
          <p:cNvSpPr>
            <a:spLocks noGrp="1"/>
          </p:cNvSpPr>
          <p:nvPr>
            <p:ph type="dt" sz="half" idx="10"/>
          </p:nvPr>
        </p:nvSpPr>
        <p:spPr/>
        <p:txBody>
          <a:bodyPr/>
          <a:lstStyle/>
          <a:p>
            <a:fld id="{8D4F24FD-0B15-433C-96FE-015A948DC525}" type="datetimeFigureOut">
              <a:rPr lang="en-IN" smtClean="0"/>
              <a:t>06-09-2024</a:t>
            </a:fld>
            <a:endParaRPr lang="en-IN"/>
          </a:p>
        </p:txBody>
      </p:sp>
      <p:sp>
        <p:nvSpPr>
          <p:cNvPr id="5" name="Footer Placeholder 4">
            <a:extLst>
              <a:ext uri="{FF2B5EF4-FFF2-40B4-BE49-F238E27FC236}">
                <a16:creationId xmlns:a16="http://schemas.microsoft.com/office/drawing/2014/main" id="{945B7F4A-78F5-4296-825B-9BE395BA0B3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9F472CD-C2D8-42A6-83D2-A9E363015623}"/>
              </a:ext>
            </a:extLst>
          </p:cNvPr>
          <p:cNvSpPr>
            <a:spLocks noGrp="1"/>
          </p:cNvSpPr>
          <p:nvPr>
            <p:ph type="sldNum" sz="quarter" idx="12"/>
          </p:nvPr>
        </p:nvSpPr>
        <p:spPr/>
        <p:txBody>
          <a:bodyPr/>
          <a:lstStyle/>
          <a:p>
            <a:fld id="{76A6A6C6-39B6-4438-AA4F-3470D6EE9519}" type="slidenum">
              <a:rPr lang="en-IN" smtClean="0"/>
              <a:t>‹#›</a:t>
            </a:fld>
            <a:endParaRPr lang="en-IN"/>
          </a:p>
        </p:txBody>
      </p:sp>
    </p:spTree>
    <p:extLst>
      <p:ext uri="{BB962C8B-B14F-4D97-AF65-F5344CB8AC3E}">
        <p14:creationId xmlns:p14="http://schemas.microsoft.com/office/powerpoint/2010/main" val="1318055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899C1F-4943-4409-819D-763E67F5F6B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F7568B70-EAEA-4863-AAC0-91121548081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C88BEBD-CD17-4799-B5A6-844B4FB4A49A}"/>
              </a:ext>
            </a:extLst>
          </p:cNvPr>
          <p:cNvSpPr>
            <a:spLocks noGrp="1"/>
          </p:cNvSpPr>
          <p:nvPr>
            <p:ph type="dt" sz="half" idx="10"/>
          </p:nvPr>
        </p:nvSpPr>
        <p:spPr/>
        <p:txBody>
          <a:bodyPr/>
          <a:lstStyle/>
          <a:p>
            <a:fld id="{8D4F24FD-0B15-433C-96FE-015A948DC525}" type="datetimeFigureOut">
              <a:rPr lang="en-IN" smtClean="0"/>
              <a:t>06-09-2024</a:t>
            </a:fld>
            <a:endParaRPr lang="en-IN"/>
          </a:p>
        </p:txBody>
      </p:sp>
      <p:sp>
        <p:nvSpPr>
          <p:cNvPr id="5" name="Footer Placeholder 4">
            <a:extLst>
              <a:ext uri="{FF2B5EF4-FFF2-40B4-BE49-F238E27FC236}">
                <a16:creationId xmlns:a16="http://schemas.microsoft.com/office/drawing/2014/main" id="{B0835F4C-15E1-427D-B6EA-68C2B42A21C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1130726-5AF7-469C-9B89-1C3C25833A21}"/>
              </a:ext>
            </a:extLst>
          </p:cNvPr>
          <p:cNvSpPr>
            <a:spLocks noGrp="1"/>
          </p:cNvSpPr>
          <p:nvPr>
            <p:ph type="sldNum" sz="quarter" idx="12"/>
          </p:nvPr>
        </p:nvSpPr>
        <p:spPr/>
        <p:txBody>
          <a:bodyPr/>
          <a:lstStyle/>
          <a:p>
            <a:fld id="{76A6A6C6-39B6-4438-AA4F-3470D6EE9519}" type="slidenum">
              <a:rPr lang="en-IN" smtClean="0"/>
              <a:t>‹#›</a:t>
            </a:fld>
            <a:endParaRPr lang="en-IN"/>
          </a:p>
        </p:txBody>
      </p:sp>
    </p:spTree>
    <p:extLst>
      <p:ext uri="{BB962C8B-B14F-4D97-AF65-F5344CB8AC3E}">
        <p14:creationId xmlns:p14="http://schemas.microsoft.com/office/powerpoint/2010/main" val="2160368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22CD2-D112-49A3-A1C7-3A8C732D37F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ACBED670-271B-4126-90E8-5FB54451D3F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B6B44D3-044A-4D52-B527-12F9AA623AA2}"/>
              </a:ext>
            </a:extLst>
          </p:cNvPr>
          <p:cNvSpPr>
            <a:spLocks noGrp="1"/>
          </p:cNvSpPr>
          <p:nvPr>
            <p:ph type="dt" sz="half" idx="10"/>
          </p:nvPr>
        </p:nvSpPr>
        <p:spPr/>
        <p:txBody>
          <a:bodyPr/>
          <a:lstStyle/>
          <a:p>
            <a:fld id="{8D4F24FD-0B15-433C-96FE-015A948DC525}" type="datetimeFigureOut">
              <a:rPr lang="en-IN" smtClean="0"/>
              <a:t>06-09-2024</a:t>
            </a:fld>
            <a:endParaRPr lang="en-IN"/>
          </a:p>
        </p:txBody>
      </p:sp>
      <p:sp>
        <p:nvSpPr>
          <p:cNvPr id="5" name="Footer Placeholder 4">
            <a:extLst>
              <a:ext uri="{FF2B5EF4-FFF2-40B4-BE49-F238E27FC236}">
                <a16:creationId xmlns:a16="http://schemas.microsoft.com/office/drawing/2014/main" id="{DA65C01C-448B-4201-A8ED-B23F52EBDED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31F3CE0-8806-49AB-92F3-B8B4AE9D7EA3}"/>
              </a:ext>
            </a:extLst>
          </p:cNvPr>
          <p:cNvSpPr>
            <a:spLocks noGrp="1"/>
          </p:cNvSpPr>
          <p:nvPr>
            <p:ph type="sldNum" sz="quarter" idx="12"/>
          </p:nvPr>
        </p:nvSpPr>
        <p:spPr/>
        <p:txBody>
          <a:bodyPr/>
          <a:lstStyle/>
          <a:p>
            <a:fld id="{76A6A6C6-39B6-4438-AA4F-3470D6EE9519}" type="slidenum">
              <a:rPr lang="en-IN" smtClean="0"/>
              <a:t>‹#›</a:t>
            </a:fld>
            <a:endParaRPr lang="en-IN"/>
          </a:p>
        </p:txBody>
      </p:sp>
    </p:spTree>
    <p:extLst>
      <p:ext uri="{BB962C8B-B14F-4D97-AF65-F5344CB8AC3E}">
        <p14:creationId xmlns:p14="http://schemas.microsoft.com/office/powerpoint/2010/main" val="3315198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8121A-4CE9-434E-B000-0293B9F08D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49B182D9-C933-4107-9A2A-299C758BAF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F488401-0BB3-40EC-B4E1-AF9E0D4C32E7}"/>
              </a:ext>
            </a:extLst>
          </p:cNvPr>
          <p:cNvSpPr>
            <a:spLocks noGrp="1"/>
          </p:cNvSpPr>
          <p:nvPr>
            <p:ph type="dt" sz="half" idx="10"/>
          </p:nvPr>
        </p:nvSpPr>
        <p:spPr/>
        <p:txBody>
          <a:bodyPr/>
          <a:lstStyle/>
          <a:p>
            <a:fld id="{8D4F24FD-0B15-433C-96FE-015A948DC525}" type="datetimeFigureOut">
              <a:rPr lang="en-IN" smtClean="0"/>
              <a:t>06-09-2024</a:t>
            </a:fld>
            <a:endParaRPr lang="en-IN"/>
          </a:p>
        </p:txBody>
      </p:sp>
      <p:sp>
        <p:nvSpPr>
          <p:cNvPr id="5" name="Footer Placeholder 4">
            <a:extLst>
              <a:ext uri="{FF2B5EF4-FFF2-40B4-BE49-F238E27FC236}">
                <a16:creationId xmlns:a16="http://schemas.microsoft.com/office/drawing/2014/main" id="{0EAD4EE9-4921-4E02-AB10-F20D55D0DEB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60A66D3-6CB1-4A64-BA03-35F7EBC0ECDD}"/>
              </a:ext>
            </a:extLst>
          </p:cNvPr>
          <p:cNvSpPr>
            <a:spLocks noGrp="1"/>
          </p:cNvSpPr>
          <p:nvPr>
            <p:ph type="sldNum" sz="quarter" idx="12"/>
          </p:nvPr>
        </p:nvSpPr>
        <p:spPr/>
        <p:txBody>
          <a:bodyPr/>
          <a:lstStyle/>
          <a:p>
            <a:fld id="{76A6A6C6-39B6-4438-AA4F-3470D6EE9519}" type="slidenum">
              <a:rPr lang="en-IN" smtClean="0"/>
              <a:t>‹#›</a:t>
            </a:fld>
            <a:endParaRPr lang="en-IN"/>
          </a:p>
        </p:txBody>
      </p:sp>
    </p:spTree>
    <p:extLst>
      <p:ext uri="{BB962C8B-B14F-4D97-AF65-F5344CB8AC3E}">
        <p14:creationId xmlns:p14="http://schemas.microsoft.com/office/powerpoint/2010/main" val="174065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98315-583B-422C-98BB-2A6C1763D0DE}"/>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4316263-D63A-4152-90DB-76F31C41302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82E795A2-6C6F-4758-BDD0-03CA9EF0B3A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A645339B-8C3E-486D-B2EB-E0330BDFB397}"/>
              </a:ext>
            </a:extLst>
          </p:cNvPr>
          <p:cNvSpPr>
            <a:spLocks noGrp="1"/>
          </p:cNvSpPr>
          <p:nvPr>
            <p:ph type="dt" sz="half" idx="10"/>
          </p:nvPr>
        </p:nvSpPr>
        <p:spPr/>
        <p:txBody>
          <a:bodyPr/>
          <a:lstStyle/>
          <a:p>
            <a:fld id="{8D4F24FD-0B15-433C-96FE-015A948DC525}" type="datetimeFigureOut">
              <a:rPr lang="en-IN" smtClean="0"/>
              <a:t>06-09-2024</a:t>
            </a:fld>
            <a:endParaRPr lang="en-IN"/>
          </a:p>
        </p:txBody>
      </p:sp>
      <p:sp>
        <p:nvSpPr>
          <p:cNvPr id="6" name="Footer Placeholder 5">
            <a:extLst>
              <a:ext uri="{FF2B5EF4-FFF2-40B4-BE49-F238E27FC236}">
                <a16:creationId xmlns:a16="http://schemas.microsoft.com/office/drawing/2014/main" id="{0A504BA3-67C4-4523-A142-E7BD3E07D47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B46EF01-3486-4C1F-BABD-93F23C4270C2}"/>
              </a:ext>
            </a:extLst>
          </p:cNvPr>
          <p:cNvSpPr>
            <a:spLocks noGrp="1"/>
          </p:cNvSpPr>
          <p:nvPr>
            <p:ph type="sldNum" sz="quarter" idx="12"/>
          </p:nvPr>
        </p:nvSpPr>
        <p:spPr/>
        <p:txBody>
          <a:bodyPr/>
          <a:lstStyle/>
          <a:p>
            <a:fld id="{76A6A6C6-39B6-4438-AA4F-3470D6EE9519}" type="slidenum">
              <a:rPr lang="en-IN" smtClean="0"/>
              <a:t>‹#›</a:t>
            </a:fld>
            <a:endParaRPr lang="en-IN"/>
          </a:p>
        </p:txBody>
      </p:sp>
    </p:spTree>
    <p:extLst>
      <p:ext uri="{BB962C8B-B14F-4D97-AF65-F5344CB8AC3E}">
        <p14:creationId xmlns:p14="http://schemas.microsoft.com/office/powerpoint/2010/main" val="2464088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F4BB3-91E4-4A48-BCA7-99AE8CC2E4C4}"/>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B3ED83F-DC11-4F27-88EE-3556AC90A6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02004F1-6254-43ED-A4B8-1F6D3F7F26C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E24736B5-2F04-4ACC-AD6A-0016A2219B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47C6CCE-9AA7-4627-B175-4BB5B91692C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001D5301-527D-4579-8C1F-4C8DCD54A992}"/>
              </a:ext>
            </a:extLst>
          </p:cNvPr>
          <p:cNvSpPr>
            <a:spLocks noGrp="1"/>
          </p:cNvSpPr>
          <p:nvPr>
            <p:ph type="dt" sz="half" idx="10"/>
          </p:nvPr>
        </p:nvSpPr>
        <p:spPr/>
        <p:txBody>
          <a:bodyPr/>
          <a:lstStyle/>
          <a:p>
            <a:fld id="{8D4F24FD-0B15-433C-96FE-015A948DC525}" type="datetimeFigureOut">
              <a:rPr lang="en-IN" smtClean="0"/>
              <a:t>06-09-2024</a:t>
            </a:fld>
            <a:endParaRPr lang="en-IN"/>
          </a:p>
        </p:txBody>
      </p:sp>
      <p:sp>
        <p:nvSpPr>
          <p:cNvPr id="8" name="Footer Placeholder 7">
            <a:extLst>
              <a:ext uri="{FF2B5EF4-FFF2-40B4-BE49-F238E27FC236}">
                <a16:creationId xmlns:a16="http://schemas.microsoft.com/office/drawing/2014/main" id="{AF848840-7F9C-4BBC-B880-60FB6BE87813}"/>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63FE656F-FB0A-49FA-9974-C2A11FE196DB}"/>
              </a:ext>
            </a:extLst>
          </p:cNvPr>
          <p:cNvSpPr>
            <a:spLocks noGrp="1"/>
          </p:cNvSpPr>
          <p:nvPr>
            <p:ph type="sldNum" sz="quarter" idx="12"/>
          </p:nvPr>
        </p:nvSpPr>
        <p:spPr/>
        <p:txBody>
          <a:bodyPr/>
          <a:lstStyle/>
          <a:p>
            <a:fld id="{76A6A6C6-39B6-4438-AA4F-3470D6EE9519}" type="slidenum">
              <a:rPr lang="en-IN" smtClean="0"/>
              <a:t>‹#›</a:t>
            </a:fld>
            <a:endParaRPr lang="en-IN"/>
          </a:p>
        </p:txBody>
      </p:sp>
    </p:spTree>
    <p:extLst>
      <p:ext uri="{BB962C8B-B14F-4D97-AF65-F5344CB8AC3E}">
        <p14:creationId xmlns:p14="http://schemas.microsoft.com/office/powerpoint/2010/main" val="3492774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61B23-A727-42ED-A4DF-87462BB2A8D8}"/>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1FA63F0F-3BBD-4038-963F-3B4592518C1C}"/>
              </a:ext>
            </a:extLst>
          </p:cNvPr>
          <p:cNvSpPr>
            <a:spLocks noGrp="1"/>
          </p:cNvSpPr>
          <p:nvPr>
            <p:ph type="dt" sz="half" idx="10"/>
          </p:nvPr>
        </p:nvSpPr>
        <p:spPr/>
        <p:txBody>
          <a:bodyPr/>
          <a:lstStyle/>
          <a:p>
            <a:fld id="{8D4F24FD-0B15-433C-96FE-015A948DC525}" type="datetimeFigureOut">
              <a:rPr lang="en-IN" smtClean="0"/>
              <a:t>06-09-2024</a:t>
            </a:fld>
            <a:endParaRPr lang="en-IN"/>
          </a:p>
        </p:txBody>
      </p:sp>
      <p:sp>
        <p:nvSpPr>
          <p:cNvPr id="4" name="Footer Placeholder 3">
            <a:extLst>
              <a:ext uri="{FF2B5EF4-FFF2-40B4-BE49-F238E27FC236}">
                <a16:creationId xmlns:a16="http://schemas.microsoft.com/office/drawing/2014/main" id="{90BD0E44-E595-4696-9ED1-27E0A817E4A9}"/>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2911B0C8-B825-4631-BDC7-02319DB7AD82}"/>
              </a:ext>
            </a:extLst>
          </p:cNvPr>
          <p:cNvSpPr>
            <a:spLocks noGrp="1"/>
          </p:cNvSpPr>
          <p:nvPr>
            <p:ph type="sldNum" sz="quarter" idx="12"/>
          </p:nvPr>
        </p:nvSpPr>
        <p:spPr/>
        <p:txBody>
          <a:bodyPr/>
          <a:lstStyle/>
          <a:p>
            <a:fld id="{76A6A6C6-39B6-4438-AA4F-3470D6EE9519}" type="slidenum">
              <a:rPr lang="en-IN" smtClean="0"/>
              <a:t>‹#›</a:t>
            </a:fld>
            <a:endParaRPr lang="en-IN"/>
          </a:p>
        </p:txBody>
      </p:sp>
    </p:spTree>
    <p:extLst>
      <p:ext uri="{BB962C8B-B14F-4D97-AF65-F5344CB8AC3E}">
        <p14:creationId xmlns:p14="http://schemas.microsoft.com/office/powerpoint/2010/main" val="2947709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F57EB4-D130-455A-BD84-0A45561475F0}"/>
              </a:ext>
            </a:extLst>
          </p:cNvPr>
          <p:cNvSpPr>
            <a:spLocks noGrp="1"/>
          </p:cNvSpPr>
          <p:nvPr>
            <p:ph type="dt" sz="half" idx="10"/>
          </p:nvPr>
        </p:nvSpPr>
        <p:spPr/>
        <p:txBody>
          <a:bodyPr/>
          <a:lstStyle/>
          <a:p>
            <a:fld id="{8D4F24FD-0B15-433C-96FE-015A948DC525}" type="datetimeFigureOut">
              <a:rPr lang="en-IN" smtClean="0"/>
              <a:t>06-09-2024</a:t>
            </a:fld>
            <a:endParaRPr lang="en-IN"/>
          </a:p>
        </p:txBody>
      </p:sp>
      <p:sp>
        <p:nvSpPr>
          <p:cNvPr id="3" name="Footer Placeholder 2">
            <a:extLst>
              <a:ext uri="{FF2B5EF4-FFF2-40B4-BE49-F238E27FC236}">
                <a16:creationId xmlns:a16="http://schemas.microsoft.com/office/drawing/2014/main" id="{6488BE39-F2BB-4730-9567-A9C2CD298F74}"/>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49F7955D-5694-43E8-9861-DD1DA0B30AC1}"/>
              </a:ext>
            </a:extLst>
          </p:cNvPr>
          <p:cNvSpPr>
            <a:spLocks noGrp="1"/>
          </p:cNvSpPr>
          <p:nvPr>
            <p:ph type="sldNum" sz="quarter" idx="12"/>
          </p:nvPr>
        </p:nvSpPr>
        <p:spPr/>
        <p:txBody>
          <a:bodyPr/>
          <a:lstStyle/>
          <a:p>
            <a:fld id="{76A6A6C6-39B6-4438-AA4F-3470D6EE9519}" type="slidenum">
              <a:rPr lang="en-IN" smtClean="0"/>
              <a:t>‹#›</a:t>
            </a:fld>
            <a:endParaRPr lang="en-IN"/>
          </a:p>
        </p:txBody>
      </p:sp>
    </p:spTree>
    <p:extLst>
      <p:ext uri="{BB962C8B-B14F-4D97-AF65-F5344CB8AC3E}">
        <p14:creationId xmlns:p14="http://schemas.microsoft.com/office/powerpoint/2010/main" val="3308547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54CED-D532-40FB-BF14-6DFB7DEAFD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7788041C-C780-4FFC-9001-983A09688C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C4F8F651-3C1B-4409-87E5-02BAAE3B29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715BE79-FD5F-4116-9CEA-5F0274B5DC60}"/>
              </a:ext>
            </a:extLst>
          </p:cNvPr>
          <p:cNvSpPr>
            <a:spLocks noGrp="1"/>
          </p:cNvSpPr>
          <p:nvPr>
            <p:ph type="dt" sz="half" idx="10"/>
          </p:nvPr>
        </p:nvSpPr>
        <p:spPr/>
        <p:txBody>
          <a:bodyPr/>
          <a:lstStyle/>
          <a:p>
            <a:fld id="{8D4F24FD-0B15-433C-96FE-015A948DC525}" type="datetimeFigureOut">
              <a:rPr lang="en-IN" smtClean="0"/>
              <a:t>06-09-2024</a:t>
            </a:fld>
            <a:endParaRPr lang="en-IN"/>
          </a:p>
        </p:txBody>
      </p:sp>
      <p:sp>
        <p:nvSpPr>
          <p:cNvPr id="6" name="Footer Placeholder 5">
            <a:extLst>
              <a:ext uri="{FF2B5EF4-FFF2-40B4-BE49-F238E27FC236}">
                <a16:creationId xmlns:a16="http://schemas.microsoft.com/office/drawing/2014/main" id="{1CBFCA9B-E54C-4848-B15A-2E3F478A3EF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0F0E7A5-EF58-4D12-AD85-5B3CE109DADB}"/>
              </a:ext>
            </a:extLst>
          </p:cNvPr>
          <p:cNvSpPr>
            <a:spLocks noGrp="1"/>
          </p:cNvSpPr>
          <p:nvPr>
            <p:ph type="sldNum" sz="quarter" idx="12"/>
          </p:nvPr>
        </p:nvSpPr>
        <p:spPr/>
        <p:txBody>
          <a:bodyPr/>
          <a:lstStyle/>
          <a:p>
            <a:fld id="{76A6A6C6-39B6-4438-AA4F-3470D6EE9519}" type="slidenum">
              <a:rPr lang="en-IN" smtClean="0"/>
              <a:t>‹#›</a:t>
            </a:fld>
            <a:endParaRPr lang="en-IN"/>
          </a:p>
        </p:txBody>
      </p:sp>
    </p:spTree>
    <p:extLst>
      <p:ext uri="{BB962C8B-B14F-4D97-AF65-F5344CB8AC3E}">
        <p14:creationId xmlns:p14="http://schemas.microsoft.com/office/powerpoint/2010/main" val="1133944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8610D-8FA6-4C94-8EF5-F6A60ED82A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B16FF1A6-2671-4176-9302-9F20098654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B35E3E4C-9262-4C44-A449-DE9D62F3F9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33F27CC-86A9-4E12-886B-D8E7E4B6132B}"/>
              </a:ext>
            </a:extLst>
          </p:cNvPr>
          <p:cNvSpPr>
            <a:spLocks noGrp="1"/>
          </p:cNvSpPr>
          <p:nvPr>
            <p:ph type="dt" sz="half" idx="10"/>
          </p:nvPr>
        </p:nvSpPr>
        <p:spPr/>
        <p:txBody>
          <a:bodyPr/>
          <a:lstStyle/>
          <a:p>
            <a:fld id="{8D4F24FD-0B15-433C-96FE-015A948DC525}" type="datetimeFigureOut">
              <a:rPr lang="en-IN" smtClean="0"/>
              <a:t>06-09-2024</a:t>
            </a:fld>
            <a:endParaRPr lang="en-IN"/>
          </a:p>
        </p:txBody>
      </p:sp>
      <p:sp>
        <p:nvSpPr>
          <p:cNvPr id="6" name="Footer Placeholder 5">
            <a:extLst>
              <a:ext uri="{FF2B5EF4-FFF2-40B4-BE49-F238E27FC236}">
                <a16:creationId xmlns:a16="http://schemas.microsoft.com/office/drawing/2014/main" id="{9C945CE8-B062-4D65-8965-F55B6B974B3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8679155F-EB0D-4685-B2E0-9BCF07D133BF}"/>
              </a:ext>
            </a:extLst>
          </p:cNvPr>
          <p:cNvSpPr>
            <a:spLocks noGrp="1"/>
          </p:cNvSpPr>
          <p:nvPr>
            <p:ph type="sldNum" sz="quarter" idx="12"/>
          </p:nvPr>
        </p:nvSpPr>
        <p:spPr/>
        <p:txBody>
          <a:bodyPr/>
          <a:lstStyle/>
          <a:p>
            <a:fld id="{76A6A6C6-39B6-4438-AA4F-3470D6EE9519}" type="slidenum">
              <a:rPr lang="en-IN" smtClean="0"/>
              <a:t>‹#›</a:t>
            </a:fld>
            <a:endParaRPr lang="en-IN"/>
          </a:p>
        </p:txBody>
      </p:sp>
    </p:spTree>
    <p:extLst>
      <p:ext uri="{BB962C8B-B14F-4D97-AF65-F5344CB8AC3E}">
        <p14:creationId xmlns:p14="http://schemas.microsoft.com/office/powerpoint/2010/main" val="2207647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08F34C-AE60-4F0F-8756-CB2DC2B20A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A96CA72-409E-4E99-8161-0541451A5C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DB09034-BB6B-4963-80EE-4E17EB68E4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4F24FD-0B15-433C-96FE-015A948DC525}" type="datetimeFigureOut">
              <a:rPr lang="en-IN" smtClean="0"/>
              <a:t>06-09-2024</a:t>
            </a:fld>
            <a:endParaRPr lang="en-IN"/>
          </a:p>
        </p:txBody>
      </p:sp>
      <p:sp>
        <p:nvSpPr>
          <p:cNvPr id="5" name="Footer Placeholder 4">
            <a:extLst>
              <a:ext uri="{FF2B5EF4-FFF2-40B4-BE49-F238E27FC236}">
                <a16:creationId xmlns:a16="http://schemas.microsoft.com/office/drawing/2014/main" id="{D39C39CF-C419-4474-8652-30BCC842EF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38D5172A-0262-406B-9163-2F91D9C636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A6A6C6-39B6-4438-AA4F-3470D6EE9519}" type="slidenum">
              <a:rPr lang="en-IN" smtClean="0"/>
              <a:t>‹#›</a:t>
            </a:fld>
            <a:endParaRPr lang="en-IN"/>
          </a:p>
        </p:txBody>
      </p:sp>
    </p:spTree>
    <p:extLst>
      <p:ext uri="{BB962C8B-B14F-4D97-AF65-F5344CB8AC3E}">
        <p14:creationId xmlns:p14="http://schemas.microsoft.com/office/powerpoint/2010/main" val="24288008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drive.google.com/file/d/1XRXjDnQky83QaSMUdhC2_VQREfFR7thR/view?usp=drive_link" TargetMode="External"/><Relationship Id="rId2" Type="http://schemas.openxmlformats.org/officeDocument/2006/relationships/hyperlink" Target="https://drive.google.com/file/d/1pDV0xj_1xOtsdYzyUHBV-p2LRV1TXQXw/view?usp=drive_link"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drive.google.com/file/d/1U969b-2vjR4YTy97ko_XvymReTEax6NF/view?usp=drive_link" TargetMode="External"/><Relationship Id="rId2" Type="http://schemas.openxmlformats.org/officeDocument/2006/relationships/hyperlink" Target="https://drive.google.com/file/d/1hOL6o629PNBQkd-Av6w4KMHqmGwjaMPk/view?usp=drive_link" TargetMode="External"/><Relationship Id="rId1" Type="http://schemas.openxmlformats.org/officeDocument/2006/relationships/slideLayout" Target="../slideLayouts/slideLayout2.xml"/><Relationship Id="rId4" Type="http://schemas.openxmlformats.org/officeDocument/2006/relationships/hyperlink" Target="https://drive.google.com/file/d/1bQOvxcyeg7F3ju6GzciLHV9JxYORiNd8/view?usp=drive_link"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drive.google.com/file/d/1uhDFaMmRpKiBU0ziSomJDlrFI6x93fTA/view?usp=drive_link" TargetMode="External"/><Relationship Id="rId2" Type="http://schemas.openxmlformats.org/officeDocument/2006/relationships/hyperlink" Target="https://drive.google.com/file/d/1vtw3K3WPOdAL6-YrmEDg9S9lCNjldTt0/view?usp=drive_link" TargetMode="External"/><Relationship Id="rId1" Type="http://schemas.openxmlformats.org/officeDocument/2006/relationships/slideLayout" Target="../slideLayouts/slideLayout2.xml"/><Relationship Id="rId5" Type="http://schemas.openxmlformats.org/officeDocument/2006/relationships/hyperlink" Target="https://drive.google.com/file/d/19PvVnN0MzE8jDHBz3uZNn25v7uruMePq/view?usp=drive_link" TargetMode="External"/><Relationship Id="rId4" Type="http://schemas.openxmlformats.org/officeDocument/2006/relationships/hyperlink" Target="https://drive.google.com/file/d/12kDsvHTpa5mGVLTEiNsRFA6prHzlQohK/view?usp=drive_link"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drive.google.com/file/d/1m-2CLZ5nGMQKLgMUri7WMPNrnW2UgKpR/view?usp=drive_link" TargetMode="External"/><Relationship Id="rId2" Type="http://schemas.openxmlformats.org/officeDocument/2006/relationships/hyperlink" Target="https://drive.google.com/file/d/1nbbhaHHJ7hzToxq9E_uaSyy1uhWR978K/view?usp=drive_link" TargetMode="External"/><Relationship Id="rId1" Type="http://schemas.openxmlformats.org/officeDocument/2006/relationships/slideLayout" Target="../slideLayouts/slideLayout2.xml"/><Relationship Id="rId4" Type="http://schemas.openxmlformats.org/officeDocument/2006/relationships/hyperlink" Target="https://drive.google.com/file/d/1xO0e1Rd90SpcBUdkuro4BsUXj8XuQskI/view?usp=drive_link"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drive.google.com/file/d/1FF5cqwsk5ZJUtae801Vhp_TEjplhWrqE/view?usp=drive_link" TargetMode="External"/><Relationship Id="rId2" Type="http://schemas.openxmlformats.org/officeDocument/2006/relationships/hyperlink" Target="https://drive.google.com/file/d/1y3iV9BUS-dR9aFWHZVJzTdMxjGgbB_jv/view?usp=drive_link" TargetMode="External"/><Relationship Id="rId1" Type="http://schemas.openxmlformats.org/officeDocument/2006/relationships/slideLayout" Target="../slideLayouts/slideLayout2.xml"/><Relationship Id="rId4" Type="http://schemas.openxmlformats.org/officeDocument/2006/relationships/hyperlink" Target="https://drive.google.com/file/d/1LO3Cr3irfvWr4RBOLd8Qo8aUGgQGgHQJ/view?usp=drive_link"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drive.google.com/file/d/15GOEyqCXYr3RlvvTsAHq7YdlNxfsPn1N/view?usp=drive_link" TargetMode="External"/><Relationship Id="rId2" Type="http://schemas.openxmlformats.org/officeDocument/2006/relationships/hyperlink" Target="https://drive.google.com/file/d/17qgb0yTaXUJ8jreS0LMGenIGzO6GpISK/view?usp=drive_link" TargetMode="External"/><Relationship Id="rId1" Type="http://schemas.openxmlformats.org/officeDocument/2006/relationships/slideLayout" Target="../slideLayouts/slideLayout2.xml"/><Relationship Id="rId4" Type="http://schemas.openxmlformats.org/officeDocument/2006/relationships/hyperlink" Target="https://drive.google.com/file/d/17QnoKOcs4m7RQ6YlH7rClj3Rf88QPiFS/view?usp=drive_link"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drive.google.com/file/d/1UdKwWDcHd2hTQooAvlg7_tVyT3kR8UAX/view?usp=drive_link" TargetMode="External"/><Relationship Id="rId2" Type="http://schemas.openxmlformats.org/officeDocument/2006/relationships/hyperlink" Target="https://drive.google.com/file/d/1uXYjtiU4MKukBomFSd7oJtggDCcz48Vz/view?usp=drive_link"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drive.google.com/file/d/11uCuBUdfcPox9iF4AGBDxJyGxv-I_CL7/view?usp=drive_link" TargetMode="External"/><Relationship Id="rId2" Type="http://schemas.openxmlformats.org/officeDocument/2006/relationships/hyperlink" Target="https://drive.google.com/file/d/1tf7fIRdv6XREWelP8TMKUFzt8WVbKeAe/view?usp=drive_link"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pes-psrc.org/kb/report/028.pdf" TargetMode="External"/><Relationship Id="rId2" Type="http://schemas.openxmlformats.org/officeDocument/2006/relationships/hyperlink" Target="https://www.nitt.edu/home/academics/curriculum/M.Tech-EE-PE-2020.pdf" TargetMode="External"/><Relationship Id="rId1" Type="http://schemas.openxmlformats.org/officeDocument/2006/relationships/slideLayout" Target="../slideLayouts/slideLayout2.xml"/><Relationship Id="rId4" Type="http://schemas.openxmlformats.org/officeDocument/2006/relationships/hyperlink" Target="https://www.gopalancolleges.com/gcem/course-material/ece/course-plan/sem-Vll/power-electronics-10EC73.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www.manakonline.in/"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1E7E4-12B5-4237-BEA8-0E230D770F3A}"/>
              </a:ext>
            </a:extLst>
          </p:cNvPr>
          <p:cNvSpPr>
            <a:spLocks noGrp="1"/>
          </p:cNvSpPr>
          <p:nvPr>
            <p:ph type="title" idx="4294967295"/>
          </p:nvPr>
        </p:nvSpPr>
        <p:spPr>
          <a:xfrm>
            <a:off x="114300" y="742949"/>
            <a:ext cx="11972925" cy="5357813"/>
          </a:xfrm>
        </p:spPr>
        <p:txBody>
          <a:bodyPr>
            <a:normAutofit fontScale="90000"/>
          </a:bodyPr>
          <a:lstStyle/>
          <a:p>
            <a:pPr algn="ctr"/>
            <a:r>
              <a:rPr lang="en-IN" sz="4000" dirty="0">
                <a:latin typeface="Arial" panose="020B0604020202020204" pitchFamily="34" charset="0"/>
                <a:cs typeface="Arial" panose="020B0604020202020204" pitchFamily="34" charset="0"/>
              </a:rPr>
              <a:t>Introduction to </a:t>
            </a:r>
            <a:r>
              <a:rPr lang="en-IN" sz="4800" dirty="0">
                <a:latin typeface="Arial" panose="020B0604020202020204" pitchFamily="34" charset="0"/>
                <a:cs typeface="Arial" panose="020B0604020202020204" pitchFamily="34" charset="0"/>
              </a:rPr>
              <a:t/>
            </a:r>
            <a:br>
              <a:rPr lang="en-IN" sz="4800" dirty="0">
                <a:latin typeface="Arial" panose="020B0604020202020204" pitchFamily="34" charset="0"/>
                <a:cs typeface="Arial" panose="020B0604020202020204" pitchFamily="34" charset="0"/>
              </a:rPr>
            </a:br>
            <a:r>
              <a:rPr lang="en-IN" sz="4900" dirty="0">
                <a:latin typeface="Arial" panose="020B0604020202020204" pitchFamily="34" charset="0"/>
                <a:cs typeface="Arial" panose="020B0604020202020204" pitchFamily="34" charset="0"/>
              </a:rPr>
              <a:t>Power Electronics</a:t>
            </a:r>
            <a:br>
              <a:rPr lang="en-IN" sz="4900" dirty="0">
                <a:latin typeface="Arial" panose="020B0604020202020204" pitchFamily="34" charset="0"/>
                <a:cs typeface="Arial" panose="020B0604020202020204" pitchFamily="34" charset="0"/>
              </a:rPr>
            </a:br>
            <a:r>
              <a:rPr lang="en-IN" sz="4900" dirty="0">
                <a:latin typeface="Arial" panose="020B0604020202020204" pitchFamily="34" charset="0"/>
                <a:cs typeface="Arial" panose="020B0604020202020204" pitchFamily="34" charset="0"/>
              </a:rPr>
              <a:t> and </a:t>
            </a:r>
            <a:br>
              <a:rPr lang="en-IN" sz="4900" dirty="0">
                <a:latin typeface="Arial" panose="020B0604020202020204" pitchFamily="34" charset="0"/>
                <a:cs typeface="Arial" panose="020B0604020202020204" pitchFamily="34" charset="0"/>
              </a:rPr>
            </a:br>
            <a:r>
              <a:rPr lang="en-US" sz="4900" dirty="0">
                <a:latin typeface="Arial" panose="020B0604020202020204" pitchFamily="34" charset="0"/>
                <a:cs typeface="Arial" panose="020B0604020202020204" pitchFamily="34" charset="0"/>
              </a:rPr>
              <a:t>Review of Relevant IS/IEC Standards</a:t>
            </a:r>
            <a:r>
              <a:rPr lang="en-US" sz="4800" dirty="0">
                <a:latin typeface="Arial" panose="020B0604020202020204" pitchFamily="34" charset="0"/>
                <a:cs typeface="Arial" panose="020B0604020202020204" pitchFamily="34" charset="0"/>
              </a:rPr>
              <a:t/>
            </a:r>
            <a:br>
              <a:rPr lang="en-US" sz="4800" dirty="0">
                <a:latin typeface="Arial" panose="020B0604020202020204" pitchFamily="34" charset="0"/>
                <a:cs typeface="Arial" panose="020B0604020202020204" pitchFamily="34" charset="0"/>
              </a:rPr>
            </a:br>
            <a:r>
              <a:rPr lang="en-US" sz="4800" dirty="0">
                <a:latin typeface="Arial" panose="020B0604020202020204" pitchFamily="34" charset="0"/>
                <a:cs typeface="Arial" panose="020B0604020202020204" pitchFamily="34" charset="0"/>
              </a:rPr>
              <a:t/>
            </a:r>
            <a:br>
              <a:rPr lang="en-US" sz="4800" dirty="0">
                <a:latin typeface="Arial" panose="020B0604020202020204" pitchFamily="34" charset="0"/>
                <a:cs typeface="Arial" panose="020B0604020202020204" pitchFamily="34" charset="0"/>
              </a:rPr>
            </a:br>
            <a:r>
              <a:rPr lang="en-US" sz="4800" dirty="0">
                <a:latin typeface="Arial" panose="020B0604020202020204" pitchFamily="34" charset="0"/>
                <a:cs typeface="Arial" panose="020B0604020202020204" pitchFamily="34" charset="0"/>
              </a:rPr>
              <a:t/>
            </a:r>
            <a:br>
              <a:rPr lang="en-US" sz="4800" dirty="0">
                <a:latin typeface="Arial" panose="020B0604020202020204" pitchFamily="34" charset="0"/>
                <a:cs typeface="Arial" panose="020B0604020202020204" pitchFamily="34" charset="0"/>
              </a:rPr>
            </a:br>
            <a:r>
              <a:rPr lang="en-IN" b="1" dirty="0">
                <a:solidFill>
                  <a:srgbClr val="0070C0"/>
                </a:solidFill>
                <a:latin typeface="Arial" panose="020B0604020202020204" pitchFamily="34" charset="0"/>
                <a:cs typeface="Arial" panose="020B0604020202020204" pitchFamily="34" charset="0"/>
              </a:rPr>
              <a:t>BUREAU OF INDIAN STANDARDS</a:t>
            </a:r>
            <a:r>
              <a:rPr lang="en-IN" sz="3600" b="1" dirty="0">
                <a:solidFill>
                  <a:srgbClr val="0070C0"/>
                </a:solidFill>
                <a:latin typeface="Arial" panose="020B0604020202020204" pitchFamily="34" charset="0"/>
                <a:cs typeface="Arial" panose="020B0604020202020204" pitchFamily="34" charset="0"/>
              </a:rPr>
              <a:t/>
            </a:r>
            <a:br>
              <a:rPr lang="en-IN" sz="3600" b="1" dirty="0">
                <a:solidFill>
                  <a:srgbClr val="0070C0"/>
                </a:solidFill>
                <a:latin typeface="Arial" panose="020B0604020202020204" pitchFamily="34" charset="0"/>
                <a:cs typeface="Arial" panose="020B0604020202020204" pitchFamily="34" charset="0"/>
              </a:rPr>
            </a:br>
            <a:r>
              <a:rPr lang="en-IN" sz="2700" b="1" dirty="0">
                <a:latin typeface="Arial" panose="020B0604020202020204" pitchFamily="34" charset="0"/>
                <a:cs typeface="Arial" panose="020B0604020202020204" pitchFamily="34" charset="0"/>
              </a:rPr>
              <a:t>MINISTRY OF CONSUMER AFFAIRS, FOOD &amp; PUBLIC DISTRIBUTION </a:t>
            </a:r>
            <a:r>
              <a:rPr lang="en-IN" sz="4800" b="1" dirty="0">
                <a:cs typeface="Times New Roman" panose="02020603050405020304" pitchFamily="18" charset="0"/>
              </a:rPr>
              <a:t/>
            </a:r>
            <a:br>
              <a:rPr lang="en-IN" sz="4800" b="1" dirty="0">
                <a:cs typeface="Times New Roman" panose="02020603050405020304" pitchFamily="18" charset="0"/>
              </a:rPr>
            </a:br>
            <a:endParaRPr lang="en-IN" sz="48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BDEDD67B-557D-4DD7-910F-46B38FD885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038" y="3971926"/>
            <a:ext cx="1500188" cy="965162"/>
          </a:xfrm>
          <a:prstGeom prst="rect">
            <a:avLst/>
          </a:prstGeom>
        </p:spPr>
      </p:pic>
    </p:spTree>
    <p:extLst>
      <p:ext uri="{BB962C8B-B14F-4D97-AF65-F5344CB8AC3E}">
        <p14:creationId xmlns:p14="http://schemas.microsoft.com/office/powerpoint/2010/main" val="2795304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564102-0132-438B-95BA-1C4DAB324A35}"/>
              </a:ext>
            </a:extLst>
          </p:cNvPr>
          <p:cNvSpPr>
            <a:spLocks noGrp="1"/>
          </p:cNvSpPr>
          <p:nvPr>
            <p:ph type="title"/>
          </p:nvPr>
        </p:nvSpPr>
        <p:spPr/>
        <p:txBody>
          <a:bodyPr/>
          <a:lstStyle/>
          <a:p>
            <a:pPr algn="ctr"/>
            <a:r>
              <a:rPr lang="en-IN" dirty="0">
                <a:solidFill>
                  <a:srgbClr val="0070C0"/>
                </a:solidFill>
              </a:rPr>
              <a:t>Definitions and terminology</a:t>
            </a:r>
          </a:p>
        </p:txBody>
      </p:sp>
      <p:sp>
        <p:nvSpPr>
          <p:cNvPr id="5" name="Text Placeholder 4">
            <a:extLst>
              <a:ext uri="{FF2B5EF4-FFF2-40B4-BE49-F238E27FC236}">
                <a16:creationId xmlns:a16="http://schemas.microsoft.com/office/drawing/2014/main" id="{C651D92E-056A-44A4-8D52-8B7EEC29A993}"/>
              </a:ext>
            </a:extLst>
          </p:cNvPr>
          <p:cNvSpPr>
            <a:spLocks noGrp="1"/>
          </p:cNvSpPr>
          <p:nvPr>
            <p:ph type="body" idx="1"/>
          </p:nvPr>
        </p:nvSpPr>
        <p:spPr>
          <a:xfrm>
            <a:off x="839788" y="1681163"/>
            <a:ext cx="5157787" cy="504825"/>
          </a:xfrm>
        </p:spPr>
        <p:txBody>
          <a:bodyPr/>
          <a:lstStyle/>
          <a:p>
            <a:pPr algn="ctr"/>
            <a:r>
              <a:rPr lang="en-IN" dirty="0"/>
              <a:t>As per Syllabus Books</a:t>
            </a:r>
          </a:p>
        </p:txBody>
      </p:sp>
      <p:sp>
        <p:nvSpPr>
          <p:cNvPr id="6" name="Content Placeholder 5">
            <a:extLst>
              <a:ext uri="{FF2B5EF4-FFF2-40B4-BE49-F238E27FC236}">
                <a16:creationId xmlns:a16="http://schemas.microsoft.com/office/drawing/2014/main" id="{2730B278-30B0-41C1-8C1A-98441326F0B0}"/>
              </a:ext>
            </a:extLst>
          </p:cNvPr>
          <p:cNvSpPr>
            <a:spLocks noGrp="1"/>
          </p:cNvSpPr>
          <p:nvPr>
            <p:ph sz="half" idx="2"/>
          </p:nvPr>
        </p:nvSpPr>
        <p:spPr>
          <a:xfrm>
            <a:off x="839788" y="2505075"/>
            <a:ext cx="5832475" cy="3987800"/>
          </a:xfrm>
        </p:spPr>
        <p:txBody>
          <a:bodyPr>
            <a:normAutofit fontScale="92500" lnSpcReduction="10000"/>
          </a:bodyPr>
          <a:lstStyle/>
          <a:p>
            <a:r>
              <a:rPr lang="en-US" dirty="0"/>
              <a:t>Power Electronics is a field which combines Power, Electronics and Control systems. Power engineering deals with the static and rotating power equipment for the generation, transmission and distribution of electric power. Electronics deals with the study of solid state semiconductor power devices and circuits for Power conversion to meet the desired control objectives (to control the output voltage and output power). </a:t>
            </a:r>
            <a:endParaRPr lang="en-IN" dirty="0"/>
          </a:p>
        </p:txBody>
      </p:sp>
      <p:sp>
        <p:nvSpPr>
          <p:cNvPr id="7" name="Text Placeholder 6">
            <a:extLst>
              <a:ext uri="{FF2B5EF4-FFF2-40B4-BE49-F238E27FC236}">
                <a16:creationId xmlns:a16="http://schemas.microsoft.com/office/drawing/2014/main" id="{681AA4EB-249E-4B7F-A74D-4B7914C8DCB5}"/>
              </a:ext>
            </a:extLst>
          </p:cNvPr>
          <p:cNvSpPr>
            <a:spLocks noGrp="1"/>
          </p:cNvSpPr>
          <p:nvPr>
            <p:ph type="body" sz="quarter" idx="3"/>
          </p:nvPr>
        </p:nvSpPr>
        <p:spPr>
          <a:xfrm>
            <a:off x="6172200" y="1681163"/>
            <a:ext cx="5183188" cy="504825"/>
          </a:xfrm>
        </p:spPr>
        <p:txBody>
          <a:bodyPr/>
          <a:lstStyle/>
          <a:p>
            <a:pPr algn="ctr"/>
            <a:r>
              <a:rPr lang="en-IN" dirty="0"/>
              <a:t>As per Indian Standards</a:t>
            </a:r>
          </a:p>
        </p:txBody>
      </p:sp>
      <p:sp>
        <p:nvSpPr>
          <p:cNvPr id="8" name="Content Placeholder 7">
            <a:extLst>
              <a:ext uri="{FF2B5EF4-FFF2-40B4-BE49-F238E27FC236}">
                <a16:creationId xmlns:a16="http://schemas.microsoft.com/office/drawing/2014/main" id="{0CF460F9-5FC1-45F9-8FAA-F26B243224FA}"/>
              </a:ext>
            </a:extLst>
          </p:cNvPr>
          <p:cNvSpPr>
            <a:spLocks noGrp="1"/>
          </p:cNvSpPr>
          <p:nvPr>
            <p:ph sz="quarter" idx="4"/>
          </p:nvPr>
        </p:nvSpPr>
        <p:spPr>
          <a:xfrm>
            <a:off x="6843712" y="2505075"/>
            <a:ext cx="4511675" cy="3684588"/>
          </a:xfrm>
        </p:spPr>
        <p:txBody>
          <a:bodyPr>
            <a:normAutofit/>
          </a:bodyPr>
          <a:lstStyle/>
          <a:p>
            <a:r>
              <a:rPr lang="en-US" dirty="0"/>
              <a:t>As per cl. </a:t>
            </a:r>
            <a:r>
              <a:rPr lang="en-IN" dirty="0"/>
              <a:t>551-11-01 of </a:t>
            </a:r>
            <a:r>
              <a:rPr lang="en-US" dirty="0"/>
              <a:t>IS 1885( Part27) :2008/ IEC 60050-551:1998 : </a:t>
            </a:r>
            <a:r>
              <a:rPr lang="en-US" dirty="0">
                <a:solidFill>
                  <a:srgbClr val="3333CC"/>
                </a:solidFill>
              </a:rPr>
              <a:t>Power electronics is the field of electronics which deals with the conversion or switching of electric power with or without control of that power</a:t>
            </a:r>
            <a:endParaRPr lang="en-IN" dirty="0">
              <a:solidFill>
                <a:srgbClr val="3333CC"/>
              </a:solidFill>
            </a:endParaRPr>
          </a:p>
        </p:txBody>
      </p:sp>
    </p:spTree>
    <p:extLst>
      <p:ext uri="{BB962C8B-B14F-4D97-AF65-F5344CB8AC3E}">
        <p14:creationId xmlns:p14="http://schemas.microsoft.com/office/powerpoint/2010/main" val="3493820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A6C3A-D2BF-416A-A6C9-FD606F305E2E}"/>
              </a:ext>
            </a:extLst>
          </p:cNvPr>
          <p:cNvSpPr>
            <a:spLocks noGrp="1"/>
          </p:cNvSpPr>
          <p:nvPr>
            <p:ph type="title"/>
          </p:nvPr>
        </p:nvSpPr>
        <p:spPr/>
        <p:txBody>
          <a:bodyPr/>
          <a:lstStyle/>
          <a:p>
            <a:r>
              <a:rPr lang="en-IN" dirty="0">
                <a:solidFill>
                  <a:srgbClr val="0070C0"/>
                </a:solidFill>
              </a:rPr>
              <a:t>Definitions and terminology( contd.)</a:t>
            </a:r>
            <a:endParaRPr lang="en-IN" dirty="0"/>
          </a:p>
        </p:txBody>
      </p:sp>
      <p:sp>
        <p:nvSpPr>
          <p:cNvPr id="3" name="Text Placeholder 2">
            <a:extLst>
              <a:ext uri="{FF2B5EF4-FFF2-40B4-BE49-F238E27FC236}">
                <a16:creationId xmlns:a16="http://schemas.microsoft.com/office/drawing/2014/main" id="{23E1C834-D8C9-4446-9F1E-E172663ADDE8}"/>
              </a:ext>
            </a:extLst>
          </p:cNvPr>
          <p:cNvSpPr>
            <a:spLocks noGrp="1"/>
          </p:cNvSpPr>
          <p:nvPr>
            <p:ph type="body" idx="1"/>
          </p:nvPr>
        </p:nvSpPr>
        <p:spPr/>
        <p:txBody>
          <a:bodyPr/>
          <a:lstStyle/>
          <a:p>
            <a:r>
              <a:rPr lang="en-IN" dirty="0"/>
              <a:t>Terms	</a:t>
            </a:r>
          </a:p>
        </p:txBody>
      </p:sp>
      <p:sp>
        <p:nvSpPr>
          <p:cNvPr id="4" name="Content Placeholder 3">
            <a:extLst>
              <a:ext uri="{FF2B5EF4-FFF2-40B4-BE49-F238E27FC236}">
                <a16:creationId xmlns:a16="http://schemas.microsoft.com/office/drawing/2014/main" id="{07071616-EE1C-4E63-8DF7-515D5166E674}"/>
              </a:ext>
            </a:extLst>
          </p:cNvPr>
          <p:cNvSpPr>
            <a:spLocks noGrp="1"/>
          </p:cNvSpPr>
          <p:nvPr>
            <p:ph sz="half" idx="2"/>
          </p:nvPr>
        </p:nvSpPr>
        <p:spPr/>
        <p:txBody>
          <a:bodyPr>
            <a:normAutofit/>
          </a:bodyPr>
          <a:lstStyle/>
          <a:p>
            <a:r>
              <a:rPr lang="en-IN" sz="2400" dirty="0"/>
              <a:t>electronic (power) switching</a:t>
            </a:r>
          </a:p>
          <a:p>
            <a:endParaRPr lang="en-IN" sz="2400" dirty="0"/>
          </a:p>
          <a:p>
            <a:r>
              <a:rPr lang="en-IN" sz="2400" dirty="0"/>
              <a:t>(electronic) (power) resistance control</a:t>
            </a:r>
          </a:p>
          <a:p>
            <a:endParaRPr lang="en-US" sz="2400" dirty="0"/>
          </a:p>
          <a:p>
            <a:r>
              <a:rPr lang="en-US" sz="2400" dirty="0"/>
              <a:t>(electronic) </a:t>
            </a:r>
            <a:r>
              <a:rPr lang="en-US" sz="2400" dirty="0" err="1"/>
              <a:t>a.c</a:t>
            </a:r>
            <a:r>
              <a:rPr lang="en-US" sz="2400" dirty="0"/>
              <a:t>./</a:t>
            </a:r>
            <a:r>
              <a:rPr lang="en-US" sz="2400" dirty="0" err="1"/>
              <a:t>d.c.</a:t>
            </a:r>
            <a:r>
              <a:rPr lang="en-US" sz="2400" dirty="0"/>
              <a:t> (power) conversion</a:t>
            </a:r>
          </a:p>
          <a:p>
            <a:r>
              <a:rPr lang="en-IN" sz="2400" dirty="0"/>
              <a:t>(electronic)(power) rectification</a:t>
            </a:r>
          </a:p>
          <a:p>
            <a:r>
              <a:rPr lang="en-IN" sz="2400" dirty="0"/>
              <a:t>(electronic) (power) inversion</a:t>
            </a:r>
            <a:endParaRPr lang="en-US" sz="2400" dirty="0"/>
          </a:p>
        </p:txBody>
      </p:sp>
      <p:sp>
        <p:nvSpPr>
          <p:cNvPr id="5" name="Text Placeholder 4">
            <a:extLst>
              <a:ext uri="{FF2B5EF4-FFF2-40B4-BE49-F238E27FC236}">
                <a16:creationId xmlns:a16="http://schemas.microsoft.com/office/drawing/2014/main" id="{67C89C79-BBBA-4B14-A219-D3D55D079DC4}"/>
              </a:ext>
            </a:extLst>
          </p:cNvPr>
          <p:cNvSpPr>
            <a:spLocks noGrp="1"/>
          </p:cNvSpPr>
          <p:nvPr>
            <p:ph type="body" sz="quarter" idx="3"/>
          </p:nvPr>
        </p:nvSpPr>
        <p:spPr/>
        <p:txBody>
          <a:bodyPr/>
          <a:lstStyle/>
          <a:p>
            <a:r>
              <a:rPr lang="en-IN" dirty="0"/>
              <a:t>Standard Definition</a:t>
            </a:r>
          </a:p>
        </p:txBody>
      </p:sp>
      <p:sp>
        <p:nvSpPr>
          <p:cNvPr id="6" name="Content Placeholder 5">
            <a:extLst>
              <a:ext uri="{FF2B5EF4-FFF2-40B4-BE49-F238E27FC236}">
                <a16:creationId xmlns:a16="http://schemas.microsoft.com/office/drawing/2014/main" id="{491530B1-313F-4888-8DF8-D5AB2FAE67C0}"/>
              </a:ext>
            </a:extLst>
          </p:cNvPr>
          <p:cNvSpPr>
            <a:spLocks noGrp="1"/>
          </p:cNvSpPr>
          <p:nvPr>
            <p:ph sz="quarter" idx="4"/>
          </p:nvPr>
        </p:nvSpPr>
        <p:spPr>
          <a:xfrm>
            <a:off x="5997575" y="2505075"/>
            <a:ext cx="5889626" cy="3684588"/>
          </a:xfrm>
        </p:spPr>
        <p:txBody>
          <a:bodyPr>
            <a:noAutofit/>
          </a:bodyPr>
          <a:lstStyle/>
          <a:p>
            <a:r>
              <a:rPr lang="en-IN" sz="2400" dirty="0"/>
              <a:t>551-11-03: </a:t>
            </a:r>
            <a:r>
              <a:rPr lang="en-US" sz="2400" dirty="0"/>
              <a:t>switching an electric power circuit by means of electronic valve devices</a:t>
            </a:r>
            <a:endParaRPr lang="en-IN" sz="2400" dirty="0"/>
          </a:p>
          <a:p>
            <a:r>
              <a:rPr lang="en-IN" sz="2400" dirty="0"/>
              <a:t>551-11-04: </a:t>
            </a:r>
            <a:r>
              <a:rPr lang="en-US" sz="2400" dirty="0"/>
              <a:t>control using the continuous variation of the resistance of electronic devices</a:t>
            </a:r>
          </a:p>
          <a:p>
            <a:r>
              <a:rPr lang="en-IN" sz="2400" dirty="0"/>
              <a:t>551-11-05 : </a:t>
            </a:r>
            <a:r>
              <a:rPr lang="en-US" sz="2400" dirty="0"/>
              <a:t>electronic conversion from </a:t>
            </a:r>
            <a:r>
              <a:rPr lang="en-US" sz="2400" dirty="0" err="1"/>
              <a:t>a.c</a:t>
            </a:r>
            <a:r>
              <a:rPr lang="en-US" sz="2400" dirty="0"/>
              <a:t>. to </a:t>
            </a:r>
            <a:r>
              <a:rPr lang="en-US" sz="2400" dirty="0" err="1"/>
              <a:t>d.c.</a:t>
            </a:r>
            <a:r>
              <a:rPr lang="en-US" sz="2400" dirty="0"/>
              <a:t> of vice versa</a:t>
            </a:r>
          </a:p>
          <a:p>
            <a:r>
              <a:rPr lang="en-IN" sz="2000" dirty="0"/>
              <a:t>551-11-06:</a:t>
            </a:r>
            <a:r>
              <a:rPr lang="en-US" sz="2000" dirty="0"/>
              <a:t>electronic conversion from </a:t>
            </a:r>
            <a:r>
              <a:rPr lang="en-US" sz="2000" dirty="0" err="1"/>
              <a:t>a,c</a:t>
            </a:r>
            <a:r>
              <a:rPr lang="en-US" sz="2000" dirty="0"/>
              <a:t>. to </a:t>
            </a:r>
            <a:r>
              <a:rPr lang="en-US" sz="2000" dirty="0" err="1"/>
              <a:t>d.c</a:t>
            </a:r>
            <a:r>
              <a:rPr lang="en-US" sz="2000" dirty="0"/>
              <a:t>,</a:t>
            </a:r>
            <a:endParaRPr lang="en-IN" sz="2000" dirty="0"/>
          </a:p>
          <a:p>
            <a:r>
              <a:rPr lang="en-IN" sz="2400" dirty="0"/>
              <a:t>551-11-07: </a:t>
            </a:r>
            <a:r>
              <a:rPr lang="en-US" sz="2400" dirty="0"/>
              <a:t>electronic conversion from </a:t>
            </a:r>
            <a:r>
              <a:rPr lang="en-US" sz="2400" dirty="0" err="1"/>
              <a:t>d.c.</a:t>
            </a:r>
            <a:r>
              <a:rPr lang="en-US" sz="2400" dirty="0"/>
              <a:t> to </a:t>
            </a:r>
            <a:r>
              <a:rPr lang="en-US" sz="2400" dirty="0" err="1"/>
              <a:t>a.c</a:t>
            </a:r>
            <a:endParaRPr lang="en-IN" sz="2400" dirty="0"/>
          </a:p>
        </p:txBody>
      </p:sp>
    </p:spTree>
    <p:extLst>
      <p:ext uri="{BB962C8B-B14F-4D97-AF65-F5344CB8AC3E}">
        <p14:creationId xmlns:p14="http://schemas.microsoft.com/office/powerpoint/2010/main" val="2706763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9AFB9-434B-4A05-9035-3E13D970D256}"/>
              </a:ext>
            </a:extLst>
          </p:cNvPr>
          <p:cNvSpPr>
            <a:spLocks noGrp="1"/>
          </p:cNvSpPr>
          <p:nvPr>
            <p:ph type="title"/>
          </p:nvPr>
        </p:nvSpPr>
        <p:spPr/>
        <p:txBody>
          <a:bodyPr/>
          <a:lstStyle/>
          <a:p>
            <a:r>
              <a:rPr lang="en-IN" dirty="0">
                <a:solidFill>
                  <a:srgbClr val="0070C0"/>
                </a:solidFill>
              </a:rPr>
              <a:t>Definitions and terminology( contd.)</a:t>
            </a:r>
            <a:endParaRPr lang="en-IN" dirty="0"/>
          </a:p>
        </p:txBody>
      </p:sp>
      <p:sp>
        <p:nvSpPr>
          <p:cNvPr id="5" name="Text Placeholder 4">
            <a:extLst>
              <a:ext uri="{FF2B5EF4-FFF2-40B4-BE49-F238E27FC236}">
                <a16:creationId xmlns:a16="http://schemas.microsoft.com/office/drawing/2014/main" id="{8D5B2EA4-B6F3-4145-984A-DA66E27E6E33}"/>
              </a:ext>
            </a:extLst>
          </p:cNvPr>
          <p:cNvSpPr>
            <a:spLocks noGrp="1"/>
          </p:cNvSpPr>
          <p:nvPr>
            <p:ph type="body" idx="1"/>
          </p:nvPr>
        </p:nvSpPr>
        <p:spPr>
          <a:xfrm>
            <a:off x="839788" y="1681162"/>
            <a:ext cx="5157787" cy="823911"/>
          </a:xfrm>
        </p:spPr>
        <p:txBody>
          <a:bodyPr>
            <a:normAutofit lnSpcReduction="10000"/>
          </a:bodyPr>
          <a:lstStyle/>
          <a:p>
            <a:pPr algn="ctr"/>
            <a:endParaRPr lang="en-IN" dirty="0"/>
          </a:p>
          <a:p>
            <a:pPr algn="ctr"/>
            <a:r>
              <a:rPr lang="en-IN" dirty="0"/>
              <a:t>Terms</a:t>
            </a:r>
          </a:p>
        </p:txBody>
      </p:sp>
      <p:sp>
        <p:nvSpPr>
          <p:cNvPr id="4" name="Content Placeholder 3">
            <a:extLst>
              <a:ext uri="{FF2B5EF4-FFF2-40B4-BE49-F238E27FC236}">
                <a16:creationId xmlns:a16="http://schemas.microsoft.com/office/drawing/2014/main" id="{CE1C3484-7C59-47B7-9E32-865D27626FFE}"/>
              </a:ext>
            </a:extLst>
          </p:cNvPr>
          <p:cNvSpPr>
            <a:spLocks noGrp="1"/>
          </p:cNvSpPr>
          <p:nvPr>
            <p:ph sz="half" idx="2"/>
          </p:nvPr>
        </p:nvSpPr>
        <p:spPr>
          <a:xfrm>
            <a:off x="839789" y="2505075"/>
            <a:ext cx="4271962" cy="3684588"/>
          </a:xfrm>
        </p:spPr>
        <p:txBody>
          <a:bodyPr>
            <a:normAutofit/>
          </a:bodyPr>
          <a:lstStyle/>
          <a:p>
            <a:r>
              <a:rPr lang="en-IN" dirty="0"/>
              <a:t>(electronic) (power) converter</a:t>
            </a:r>
          </a:p>
          <a:p>
            <a:pPr marL="0" indent="0">
              <a:buNone/>
            </a:pPr>
            <a:endParaRPr lang="en-IN" dirty="0"/>
          </a:p>
          <a:p>
            <a:r>
              <a:rPr lang="en-IN" dirty="0"/>
              <a:t>Inverter</a:t>
            </a:r>
          </a:p>
          <a:p>
            <a:pPr marL="0" indent="0">
              <a:buNone/>
            </a:pPr>
            <a:endParaRPr lang="en-IN" dirty="0"/>
          </a:p>
          <a:p>
            <a:r>
              <a:rPr lang="en-IN" dirty="0"/>
              <a:t>boost and buck connection</a:t>
            </a:r>
          </a:p>
          <a:p>
            <a:pPr marL="0" indent="0">
              <a:buNone/>
            </a:pPr>
            <a:endParaRPr lang="en-IN" dirty="0"/>
          </a:p>
        </p:txBody>
      </p:sp>
      <p:sp>
        <p:nvSpPr>
          <p:cNvPr id="7" name="Text Placeholder 6">
            <a:extLst>
              <a:ext uri="{FF2B5EF4-FFF2-40B4-BE49-F238E27FC236}">
                <a16:creationId xmlns:a16="http://schemas.microsoft.com/office/drawing/2014/main" id="{CCC1A8DB-7FAF-4E51-BCED-04CE530BF6D9}"/>
              </a:ext>
            </a:extLst>
          </p:cNvPr>
          <p:cNvSpPr>
            <a:spLocks noGrp="1"/>
          </p:cNvSpPr>
          <p:nvPr>
            <p:ph type="body" sz="quarter" idx="3"/>
          </p:nvPr>
        </p:nvSpPr>
        <p:spPr>
          <a:xfrm>
            <a:off x="6172200" y="1681163"/>
            <a:ext cx="5183188" cy="823910"/>
          </a:xfrm>
        </p:spPr>
        <p:txBody>
          <a:bodyPr>
            <a:normAutofit lnSpcReduction="10000"/>
          </a:bodyPr>
          <a:lstStyle/>
          <a:p>
            <a:endParaRPr lang="en-IN" dirty="0"/>
          </a:p>
          <a:p>
            <a:r>
              <a:rPr lang="en-IN" dirty="0"/>
              <a:t>Standard Definition</a:t>
            </a:r>
          </a:p>
          <a:p>
            <a:endParaRPr lang="en-IN" dirty="0"/>
          </a:p>
        </p:txBody>
      </p:sp>
      <p:sp>
        <p:nvSpPr>
          <p:cNvPr id="6" name="Content Placeholder 5">
            <a:extLst>
              <a:ext uri="{FF2B5EF4-FFF2-40B4-BE49-F238E27FC236}">
                <a16:creationId xmlns:a16="http://schemas.microsoft.com/office/drawing/2014/main" id="{A11F97C8-F881-4D26-B021-A6A55ECE451B}"/>
              </a:ext>
            </a:extLst>
          </p:cNvPr>
          <p:cNvSpPr>
            <a:spLocks noGrp="1"/>
          </p:cNvSpPr>
          <p:nvPr>
            <p:ph sz="quarter" idx="4"/>
          </p:nvPr>
        </p:nvSpPr>
        <p:spPr>
          <a:xfrm>
            <a:off x="5372100" y="2505075"/>
            <a:ext cx="6243638" cy="3987800"/>
          </a:xfrm>
        </p:spPr>
        <p:txBody>
          <a:bodyPr>
            <a:normAutofit fontScale="92500" lnSpcReduction="10000"/>
          </a:bodyPr>
          <a:lstStyle/>
          <a:p>
            <a:pPr algn="just"/>
            <a:r>
              <a:rPr lang="en-IN" sz="2600" dirty="0"/>
              <a:t>551-12-01:</a:t>
            </a:r>
            <a:r>
              <a:rPr lang="en-US" sz="2600" dirty="0"/>
              <a:t> an operative unit for electronic power conversion, comprising one or more electronic valve devices, transformers and filters if necessary and auxiliaries if any</a:t>
            </a:r>
          </a:p>
          <a:p>
            <a:r>
              <a:rPr lang="en-IN" dirty="0"/>
              <a:t>551-12-10 : </a:t>
            </a:r>
            <a:r>
              <a:rPr lang="en-US" dirty="0"/>
              <a:t>an </a:t>
            </a:r>
            <a:r>
              <a:rPr lang="en-US" dirty="0" err="1"/>
              <a:t>a.c</a:t>
            </a:r>
            <a:r>
              <a:rPr lang="en-US" dirty="0"/>
              <a:t>./</a:t>
            </a:r>
            <a:r>
              <a:rPr lang="en-US" dirty="0" err="1"/>
              <a:t>d.c.</a:t>
            </a:r>
            <a:r>
              <a:rPr lang="en-US" dirty="0"/>
              <a:t> converter for inversion</a:t>
            </a:r>
            <a:endParaRPr lang="en-IN" dirty="0"/>
          </a:p>
          <a:p>
            <a:r>
              <a:rPr lang="en-IN" dirty="0"/>
              <a:t>551-15-21: a series of connection</a:t>
            </a:r>
            <a:r>
              <a:rPr lang="en-US" dirty="0"/>
              <a:t> of two or more converter connections the direct voltages of which may be added or subtracted depending on the control of the individual connections</a:t>
            </a:r>
            <a:endParaRPr lang="en-IN" dirty="0"/>
          </a:p>
          <a:p>
            <a:endParaRPr lang="en-IN" dirty="0"/>
          </a:p>
          <a:p>
            <a:endParaRPr lang="en-IN" dirty="0"/>
          </a:p>
        </p:txBody>
      </p:sp>
    </p:spTree>
    <p:extLst>
      <p:ext uri="{BB962C8B-B14F-4D97-AF65-F5344CB8AC3E}">
        <p14:creationId xmlns:p14="http://schemas.microsoft.com/office/powerpoint/2010/main" val="2548109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CC145-E144-428F-A7B3-209722985CFA}"/>
              </a:ext>
            </a:extLst>
          </p:cNvPr>
          <p:cNvSpPr>
            <a:spLocks noGrp="1"/>
          </p:cNvSpPr>
          <p:nvPr>
            <p:ph type="title"/>
          </p:nvPr>
        </p:nvSpPr>
        <p:spPr/>
        <p:txBody>
          <a:bodyPr/>
          <a:lstStyle/>
          <a:p>
            <a:r>
              <a:rPr lang="en-IN" dirty="0">
                <a:solidFill>
                  <a:schemeClr val="accent5">
                    <a:lumMod val="75000"/>
                  </a:schemeClr>
                </a:solidFill>
                <a:latin typeface="Arial" panose="020B0604020202020204" pitchFamily="34" charset="0"/>
                <a:cs typeface="Arial" panose="020B0604020202020204" pitchFamily="34" charset="0"/>
              </a:rPr>
              <a:t>Fundamentals of Power Electronics</a:t>
            </a:r>
          </a:p>
        </p:txBody>
      </p:sp>
      <p:sp>
        <p:nvSpPr>
          <p:cNvPr id="3" name="Content Placeholder 2">
            <a:extLst>
              <a:ext uri="{FF2B5EF4-FFF2-40B4-BE49-F238E27FC236}">
                <a16:creationId xmlns:a16="http://schemas.microsoft.com/office/drawing/2014/main" id="{6ED62EAF-72A8-4BA4-855B-42B2FE0B6157}"/>
              </a:ext>
            </a:extLst>
          </p:cNvPr>
          <p:cNvSpPr>
            <a:spLocks noGrp="1"/>
          </p:cNvSpPr>
          <p:nvPr>
            <p:ph idx="1"/>
          </p:nvPr>
        </p:nvSpPr>
        <p:spPr>
          <a:xfrm>
            <a:off x="838200" y="1690688"/>
            <a:ext cx="10515600" cy="4486275"/>
          </a:xfrm>
        </p:spPr>
        <p:txBody>
          <a:bodyPr>
            <a:normAutofit fontScale="85000" lnSpcReduction="20000"/>
          </a:bodyPr>
          <a:lstStyle/>
          <a:p>
            <a:pPr marL="0" indent="0">
              <a:buNone/>
            </a:pPr>
            <a:r>
              <a:rPr lang="en-IN" sz="3300" b="1" dirty="0"/>
              <a:t>Definition and scope of power electronics </a:t>
            </a:r>
          </a:p>
          <a:p>
            <a:pPr marL="0" indent="0">
              <a:buNone/>
            </a:pPr>
            <a:r>
              <a:rPr lang="en-IN" b="1" dirty="0"/>
              <a:t>Basic power electronic components: </a:t>
            </a:r>
          </a:p>
          <a:p>
            <a:pPr>
              <a:buFont typeface="Wingdings" panose="05000000000000000000" pitchFamily="2" charset="2"/>
              <a:buChar char="§"/>
            </a:pPr>
            <a:r>
              <a:rPr lang="en-IN" dirty="0"/>
              <a:t>Diodes</a:t>
            </a:r>
          </a:p>
          <a:p>
            <a:pPr>
              <a:buFont typeface="Wingdings" panose="05000000000000000000" pitchFamily="2" charset="2"/>
              <a:buChar char="§"/>
            </a:pPr>
            <a:r>
              <a:rPr lang="en-IN" dirty="0"/>
              <a:t>transistors (BJT, MOSFET, IGBT), </a:t>
            </a:r>
          </a:p>
          <a:p>
            <a:pPr>
              <a:buFont typeface="Wingdings" panose="05000000000000000000" pitchFamily="2" charset="2"/>
              <a:buChar char="§"/>
            </a:pPr>
            <a:r>
              <a:rPr lang="en-IN" dirty="0"/>
              <a:t>thyristors</a:t>
            </a:r>
          </a:p>
          <a:p>
            <a:pPr marL="0" indent="0">
              <a:buNone/>
            </a:pPr>
            <a:r>
              <a:rPr lang="en-IN" b="1" dirty="0"/>
              <a:t>Power electronic converter topologies: </a:t>
            </a:r>
          </a:p>
          <a:p>
            <a:pPr>
              <a:buFont typeface="Wingdings" panose="05000000000000000000" pitchFamily="2" charset="2"/>
              <a:buChar char="§"/>
            </a:pPr>
            <a:r>
              <a:rPr lang="en-IN" dirty="0"/>
              <a:t>AC-DC (rectifiers) </a:t>
            </a:r>
            <a:endParaRPr lang="en-IN" dirty="0">
              <a:highlight>
                <a:srgbClr val="FFFF00"/>
              </a:highlight>
            </a:endParaRPr>
          </a:p>
          <a:p>
            <a:pPr>
              <a:buFont typeface="Wingdings" panose="05000000000000000000" pitchFamily="2" charset="2"/>
              <a:buChar char="§"/>
            </a:pPr>
            <a:r>
              <a:rPr lang="en-IN" dirty="0"/>
              <a:t>DC-AC (inverters) </a:t>
            </a:r>
            <a:endParaRPr lang="en-IN" dirty="0">
              <a:highlight>
                <a:srgbClr val="FFFF00"/>
              </a:highlight>
            </a:endParaRPr>
          </a:p>
          <a:p>
            <a:pPr>
              <a:buFont typeface="Wingdings" panose="05000000000000000000" pitchFamily="2" charset="2"/>
              <a:buChar char="§"/>
            </a:pPr>
            <a:r>
              <a:rPr lang="en-IN" dirty="0"/>
              <a:t>DC-DC (choppers) </a:t>
            </a:r>
          </a:p>
          <a:p>
            <a:pPr>
              <a:buFont typeface="Wingdings" panose="05000000000000000000" pitchFamily="2" charset="2"/>
              <a:buChar char="§"/>
            </a:pPr>
            <a:r>
              <a:rPr lang="en-IN" dirty="0"/>
              <a:t>AC-AC (cycloconverters)</a:t>
            </a:r>
          </a:p>
          <a:p>
            <a:pPr marL="0" indent="0">
              <a:buNone/>
            </a:pPr>
            <a:r>
              <a:rPr lang="en-IN" dirty="0"/>
              <a:t>Control strategies for power electronic converters</a:t>
            </a:r>
          </a:p>
        </p:txBody>
      </p:sp>
    </p:spTree>
    <p:extLst>
      <p:ext uri="{BB962C8B-B14F-4D97-AF65-F5344CB8AC3E}">
        <p14:creationId xmlns:p14="http://schemas.microsoft.com/office/powerpoint/2010/main" val="327248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BFF14-8A58-4B01-9A75-533CF15894E0}"/>
              </a:ext>
            </a:extLst>
          </p:cNvPr>
          <p:cNvSpPr>
            <a:spLocks noGrp="1"/>
          </p:cNvSpPr>
          <p:nvPr>
            <p:ph type="title"/>
          </p:nvPr>
        </p:nvSpPr>
        <p:spPr/>
        <p:txBody>
          <a:bodyPr>
            <a:normAutofit/>
          </a:bodyPr>
          <a:lstStyle/>
          <a:p>
            <a:r>
              <a:rPr lang="en-IN" sz="4000" b="1" dirty="0">
                <a:solidFill>
                  <a:schemeClr val="accent5">
                    <a:lumMod val="75000"/>
                  </a:schemeClr>
                </a:solidFill>
                <a:latin typeface="Arial" panose="020B0604020202020204" pitchFamily="34" charset="0"/>
                <a:cs typeface="Arial" panose="020B0604020202020204" pitchFamily="34" charset="0"/>
              </a:rPr>
              <a:t>Types of Power Semiconductor Devices</a:t>
            </a:r>
          </a:p>
        </p:txBody>
      </p:sp>
      <p:sp>
        <p:nvSpPr>
          <p:cNvPr id="3" name="Content Placeholder 2">
            <a:extLst>
              <a:ext uri="{FF2B5EF4-FFF2-40B4-BE49-F238E27FC236}">
                <a16:creationId xmlns:a16="http://schemas.microsoft.com/office/drawing/2014/main" id="{AF8823FD-764A-4D97-AB1C-80334DE700A0}"/>
              </a:ext>
            </a:extLst>
          </p:cNvPr>
          <p:cNvSpPr>
            <a:spLocks noGrp="1"/>
          </p:cNvSpPr>
          <p:nvPr>
            <p:ph idx="1"/>
          </p:nvPr>
        </p:nvSpPr>
        <p:spPr/>
        <p:txBody>
          <a:bodyPr>
            <a:normAutofit lnSpcReduction="10000"/>
          </a:bodyPr>
          <a:lstStyle/>
          <a:p>
            <a:pPr marL="0" indent="0">
              <a:buNone/>
            </a:pPr>
            <a:r>
              <a:rPr lang="en-IN" dirty="0"/>
              <a:t>The power semiconductor devices can be divided broadly into six types </a:t>
            </a:r>
          </a:p>
          <a:p>
            <a:r>
              <a:rPr lang="en-IN" dirty="0"/>
              <a:t>a) Power Diodes.</a:t>
            </a:r>
          </a:p>
          <a:p>
            <a:r>
              <a:rPr lang="en-IN" dirty="0"/>
              <a:t>b) Thyristors.</a:t>
            </a:r>
          </a:p>
          <a:p>
            <a:r>
              <a:rPr lang="en-IN" dirty="0"/>
              <a:t>c) Power BJT’s. </a:t>
            </a:r>
          </a:p>
          <a:p>
            <a:r>
              <a:rPr lang="en-IN" dirty="0"/>
              <a:t>d) Power MOSFET’s. </a:t>
            </a:r>
          </a:p>
          <a:p>
            <a:r>
              <a:rPr lang="en-IN" dirty="0"/>
              <a:t>e) Insulated Gate Bipolar Transistors (IGBT’s). </a:t>
            </a:r>
          </a:p>
          <a:p>
            <a:r>
              <a:rPr lang="en-IN" dirty="0"/>
              <a:t>f) Static Induction Transistors (SIT’s). </a:t>
            </a:r>
          </a:p>
          <a:p>
            <a:r>
              <a:rPr lang="en-US" dirty="0"/>
              <a:t>Types of Electronic Power Converters- defined in Section 551-12 of    </a:t>
            </a:r>
            <a:r>
              <a:rPr lang="en-IN" dirty="0"/>
              <a:t>IS 1885( part 27) :2008/ IEC 60050-551:1998</a:t>
            </a:r>
          </a:p>
        </p:txBody>
      </p:sp>
    </p:spTree>
    <p:extLst>
      <p:ext uri="{BB962C8B-B14F-4D97-AF65-F5344CB8AC3E}">
        <p14:creationId xmlns:p14="http://schemas.microsoft.com/office/powerpoint/2010/main" val="357684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970C3-2461-46D8-92F3-AEF5839843F1}"/>
              </a:ext>
            </a:extLst>
          </p:cNvPr>
          <p:cNvSpPr>
            <a:spLocks noGrp="1"/>
          </p:cNvSpPr>
          <p:nvPr>
            <p:ph type="title"/>
          </p:nvPr>
        </p:nvSpPr>
        <p:spPr/>
        <p:txBody>
          <a:bodyPr/>
          <a:lstStyle/>
          <a:p>
            <a:r>
              <a:rPr lang="en-US" dirty="0"/>
              <a:t>IS/IEC 61800 series- Adjustable Speed Electrical Power Drive Systems</a:t>
            </a:r>
            <a:endParaRPr lang="en-IN" dirty="0"/>
          </a:p>
        </p:txBody>
      </p:sp>
      <p:pic>
        <p:nvPicPr>
          <p:cNvPr id="1026" name="Picture 2" descr="Block diagram of the VFD. | Download ...">
            <a:extLst>
              <a:ext uri="{FF2B5EF4-FFF2-40B4-BE49-F238E27FC236}">
                <a16:creationId xmlns:a16="http://schemas.microsoft.com/office/drawing/2014/main" id="{5C468FE5-9DC6-4088-A11E-B968FDE5042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28875" y="2143125"/>
            <a:ext cx="6557963" cy="3400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5567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DC54C-06C9-47D1-812A-2B08BBE4713F}"/>
              </a:ext>
            </a:extLst>
          </p:cNvPr>
          <p:cNvSpPr>
            <a:spLocks noGrp="1"/>
          </p:cNvSpPr>
          <p:nvPr>
            <p:ph type="title"/>
          </p:nvPr>
        </p:nvSpPr>
        <p:spPr/>
        <p:txBody>
          <a:bodyPr/>
          <a:lstStyle/>
          <a:p>
            <a:r>
              <a:rPr lang="en-IN" b="1" dirty="0">
                <a:latin typeface="Arial" panose="020B0604020202020204" pitchFamily="34" charset="0"/>
                <a:cs typeface="Arial" panose="020B0604020202020204" pitchFamily="34" charset="0"/>
              </a:rPr>
              <a:t>Adjustable Speed Electrical Power Drive Systems</a:t>
            </a:r>
            <a:endParaRPr lang="en-IN" dirty="0"/>
          </a:p>
        </p:txBody>
      </p:sp>
      <p:sp>
        <p:nvSpPr>
          <p:cNvPr id="3" name="Content Placeholder 2">
            <a:extLst>
              <a:ext uri="{FF2B5EF4-FFF2-40B4-BE49-F238E27FC236}">
                <a16:creationId xmlns:a16="http://schemas.microsoft.com/office/drawing/2014/main" id="{D384F377-2093-431F-862E-43461C9A6757}"/>
              </a:ext>
            </a:extLst>
          </p:cNvPr>
          <p:cNvSpPr>
            <a:spLocks noGrp="1"/>
          </p:cNvSpPr>
          <p:nvPr>
            <p:ph idx="1"/>
          </p:nvPr>
        </p:nvSpPr>
        <p:spPr>
          <a:xfrm>
            <a:off x="838200" y="1825625"/>
            <a:ext cx="10515600" cy="4667250"/>
          </a:xfrm>
        </p:spPr>
        <p:txBody>
          <a:bodyPr>
            <a:normAutofit fontScale="92500" lnSpcReduction="20000"/>
          </a:bodyPr>
          <a:lstStyle/>
          <a:p>
            <a:pPr marL="0" indent="0">
              <a:buNone/>
            </a:pPr>
            <a:r>
              <a:rPr lang="en-US" dirty="0"/>
              <a:t>As a result of automation, demand for increased production and reduced operator physical effort, control systems of machinery and plant items play an increasing role in the achievement of overall safety. These control systems increasingly employ complex electrical/ electronic/programmable electronic devices and systems. Prominent amongst these devices and systems are adjustable speed electrical power drive systems (PDS) that are suitable for use in safety-related applications.</a:t>
            </a:r>
          </a:p>
          <a:p>
            <a:pPr marL="0" indent="0">
              <a:buNone/>
            </a:pPr>
            <a:r>
              <a:rPr lang="en-US" dirty="0">
                <a:latin typeface="Arial" panose="020B0604020202020204" pitchFamily="34" charset="0"/>
                <a:cs typeface="Arial" panose="020B0604020202020204" pitchFamily="34" charset="0"/>
              </a:rPr>
              <a:t>The standards cover General requirements and load duty determination for adjustable speed drives include the power conversion, control equipment, and also a motor or motors. Excluded are traction and electrical vehicle drives.</a:t>
            </a:r>
          </a:p>
          <a:p>
            <a:pPr marL="0" indent="0">
              <a:buNone/>
            </a:pPr>
            <a:r>
              <a:rPr lang="en-US" b="1" dirty="0">
                <a:latin typeface="Arial" panose="020B0604020202020204" pitchFamily="34" charset="0"/>
                <a:cs typeface="Arial" panose="020B0604020202020204" pitchFamily="34" charset="0"/>
              </a:rPr>
              <a:t>IS/IEC 61800 series covers</a:t>
            </a:r>
            <a:r>
              <a:rPr lang="en-US" dirty="0">
                <a:latin typeface="Arial" panose="020B0604020202020204" pitchFamily="34" charset="0"/>
                <a:cs typeface="Arial" panose="020B0604020202020204" pitchFamily="34" charset="0"/>
              </a:rPr>
              <a:t>– Rating specifications for low voltage adjustable speed power drive systems </a:t>
            </a:r>
            <a:r>
              <a:rPr lang="en-IN" dirty="0">
                <a:latin typeface="Arial" panose="020B0604020202020204" pitchFamily="34" charset="0"/>
                <a:cs typeface="Arial" panose="020B0604020202020204" pitchFamily="34" charset="0"/>
              </a:rPr>
              <a:t>which </a:t>
            </a:r>
            <a:r>
              <a:rPr lang="en-US" dirty="0">
                <a:latin typeface="Arial" panose="020B0604020202020204" pitchFamily="34" charset="0"/>
                <a:cs typeface="Arial" panose="020B0604020202020204" pitchFamily="34" charset="0"/>
              </a:rPr>
              <a:t>include semiconductor power conversion and the means for their control, protection, monitoring, measurement and the </a:t>
            </a:r>
            <a:r>
              <a:rPr lang="en-US" i="1" dirty="0">
                <a:latin typeface="Arial" panose="020B0604020202020204" pitchFamily="34" charset="0"/>
                <a:cs typeface="Arial" panose="020B0604020202020204" pitchFamily="34" charset="0"/>
              </a:rPr>
              <a:t>motor</a:t>
            </a:r>
            <a:r>
              <a:rPr lang="en-US" dirty="0">
                <a:latin typeface="Arial" panose="020B0604020202020204" pitchFamily="34" charset="0"/>
                <a:cs typeface="Arial" panose="020B0604020202020204" pitchFamily="34" charset="0"/>
              </a:rPr>
              <a:t>s.</a:t>
            </a:r>
            <a:endParaRPr lang="en-IN" dirty="0">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341569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019F2-01D7-4EA0-A78E-9AF3A4C86602}"/>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IS/IEC 61800 series</a:t>
            </a:r>
            <a:endParaRPr lang="en-IN" dirty="0"/>
          </a:p>
        </p:txBody>
      </p:sp>
      <p:sp>
        <p:nvSpPr>
          <p:cNvPr id="3" name="Content Placeholder 2">
            <a:extLst>
              <a:ext uri="{FF2B5EF4-FFF2-40B4-BE49-F238E27FC236}">
                <a16:creationId xmlns:a16="http://schemas.microsoft.com/office/drawing/2014/main" id="{718090C0-0C67-4B44-BA64-722FADB48A0E}"/>
              </a:ext>
            </a:extLst>
          </p:cNvPr>
          <p:cNvSpPr>
            <a:spLocks noGrp="1"/>
          </p:cNvSpPr>
          <p:nvPr>
            <p:ph idx="1"/>
          </p:nvPr>
        </p:nvSpPr>
        <p:spPr>
          <a:xfrm>
            <a:off x="838200" y="1585912"/>
            <a:ext cx="10515600" cy="5114925"/>
          </a:xfrm>
        </p:spPr>
        <p:txBody>
          <a:bodyPr>
            <a:normAutofit fontScale="92500"/>
          </a:bodyPr>
          <a:lstStyle/>
          <a:p>
            <a:r>
              <a:rPr lang="en-IN" sz="2400" dirty="0">
                <a:latin typeface="Arial" panose="020B0604020202020204" pitchFamily="34" charset="0"/>
                <a:cs typeface="Arial" panose="020B0604020202020204" pitchFamily="34" charset="0"/>
              </a:rPr>
              <a:t>IS/IEC 61800-2 : 2015 </a:t>
            </a:r>
            <a:r>
              <a:rPr lang="en-US" sz="2400" dirty="0">
                <a:latin typeface="Arial" panose="020B0604020202020204" pitchFamily="34" charset="0"/>
                <a:cs typeface="Arial" panose="020B0604020202020204" pitchFamily="34" charset="0"/>
              </a:rPr>
              <a:t>Part 2 General Requirements — Rating Specifications for Low Voltage Adjustable Speed </a:t>
            </a:r>
            <a:r>
              <a:rPr lang="en-US" sz="2400" dirty="0" err="1">
                <a:latin typeface="Arial" panose="020B0604020202020204" pitchFamily="34" charset="0"/>
                <a:cs typeface="Arial" panose="020B0604020202020204" pitchFamily="34" charset="0"/>
              </a:rPr>
              <a:t>a.c</a:t>
            </a:r>
            <a:r>
              <a:rPr lang="en-US" sz="2400" dirty="0">
                <a:latin typeface="Arial" panose="020B0604020202020204" pitchFamily="34" charset="0"/>
                <a:cs typeface="Arial" panose="020B0604020202020204" pitchFamily="34" charset="0"/>
              </a:rPr>
              <a:t>. Power </a:t>
            </a:r>
            <a:r>
              <a:rPr lang="en-IN" sz="2400" dirty="0">
                <a:latin typeface="Arial" panose="020B0604020202020204" pitchFamily="34" charset="0"/>
                <a:cs typeface="Arial" panose="020B0604020202020204" pitchFamily="34" charset="0"/>
              </a:rPr>
              <a:t>Drive Systems</a:t>
            </a:r>
          </a:p>
          <a:p>
            <a:r>
              <a:rPr lang="en-IN" sz="2400" dirty="0">
                <a:latin typeface="Arial" panose="020B0604020202020204" pitchFamily="34" charset="0"/>
                <a:cs typeface="Arial" panose="020B0604020202020204" pitchFamily="34" charset="0"/>
              </a:rPr>
              <a:t>IS/IEC 61800-3 : 2017 </a:t>
            </a:r>
            <a:r>
              <a:rPr lang="en-US" sz="2400" dirty="0">
                <a:latin typeface="Arial" panose="020B0604020202020204" pitchFamily="34" charset="0"/>
                <a:cs typeface="Arial" panose="020B0604020202020204" pitchFamily="34" charset="0"/>
              </a:rPr>
              <a:t>Part 3 EMC Requirements and Specific </a:t>
            </a:r>
            <a:r>
              <a:rPr lang="en-IN" sz="2400" dirty="0">
                <a:latin typeface="Arial" panose="020B0604020202020204" pitchFamily="34" charset="0"/>
                <a:cs typeface="Arial" panose="020B0604020202020204" pitchFamily="34" charset="0"/>
              </a:rPr>
              <a:t>Test Methods</a:t>
            </a:r>
          </a:p>
          <a:p>
            <a:r>
              <a:rPr lang="en-US" sz="2400" dirty="0">
                <a:latin typeface="Arial" panose="020B0604020202020204" pitchFamily="34" charset="0"/>
                <a:cs typeface="Arial" panose="020B0604020202020204" pitchFamily="34" charset="0"/>
              </a:rPr>
              <a:t>IS/IEC 61800 (Part 4)- 2002: General requirements – Rating specifications for </a:t>
            </a:r>
            <a:r>
              <a:rPr lang="en-US" sz="2400" dirty="0" err="1">
                <a:latin typeface="Arial" panose="020B0604020202020204" pitchFamily="34" charset="0"/>
                <a:cs typeface="Arial" panose="020B0604020202020204" pitchFamily="34" charset="0"/>
              </a:rPr>
              <a:t>a.c</a:t>
            </a:r>
            <a:r>
              <a:rPr lang="en-US" sz="2400" dirty="0">
                <a:latin typeface="Arial" panose="020B0604020202020204" pitchFamily="34" charset="0"/>
                <a:cs typeface="Arial" panose="020B0604020202020204" pitchFamily="34" charset="0"/>
              </a:rPr>
              <a:t>. power drive systems above 1 000 V </a:t>
            </a:r>
            <a:r>
              <a:rPr lang="en-US" sz="2400" dirty="0" err="1">
                <a:latin typeface="Arial" panose="020B0604020202020204" pitchFamily="34" charset="0"/>
                <a:cs typeface="Arial" panose="020B0604020202020204" pitchFamily="34" charset="0"/>
              </a:rPr>
              <a:t>a.c</a:t>
            </a:r>
            <a:r>
              <a:rPr lang="en-US" sz="2400" dirty="0">
                <a:latin typeface="Arial" panose="020B0604020202020204" pitchFamily="34" charset="0"/>
                <a:cs typeface="Arial" panose="020B0604020202020204" pitchFamily="34" charset="0"/>
              </a:rPr>
              <a:t>. and not exceeding 35 kV </a:t>
            </a:r>
          </a:p>
          <a:p>
            <a:r>
              <a:rPr lang="en-US" sz="2400" dirty="0">
                <a:latin typeface="Arial" panose="020B0604020202020204" pitchFamily="34" charset="0"/>
                <a:cs typeface="Arial" panose="020B0604020202020204" pitchFamily="34" charset="0"/>
              </a:rPr>
              <a:t>IS/IEC 61800 (Part 5/Section 1)- 2016: </a:t>
            </a:r>
            <a:r>
              <a:rPr lang="en-IN" sz="2400" dirty="0">
                <a:latin typeface="Arial" panose="020B0604020202020204" pitchFamily="34" charset="0"/>
                <a:cs typeface="Arial" panose="020B0604020202020204" pitchFamily="34" charset="0"/>
              </a:rPr>
              <a:t>Part 5 Safety Requirements </a:t>
            </a:r>
            <a:r>
              <a:rPr lang="en-US" sz="2400" dirty="0">
                <a:latin typeface="Arial" panose="020B0604020202020204" pitchFamily="34" charset="0"/>
                <a:cs typeface="Arial" panose="020B0604020202020204" pitchFamily="34" charset="0"/>
              </a:rPr>
              <a:t>Section 1 Electrical, thermal and energy</a:t>
            </a:r>
          </a:p>
          <a:p>
            <a:r>
              <a:rPr lang="en-US" sz="2400" dirty="0">
                <a:latin typeface="Arial" panose="020B0604020202020204" pitchFamily="34" charset="0"/>
                <a:cs typeface="Arial" panose="020B0604020202020204" pitchFamily="34" charset="0"/>
              </a:rPr>
              <a:t>IS/IEC 61800 (Part 5/Section 2)- 2016: </a:t>
            </a:r>
            <a:r>
              <a:rPr lang="en-IN" sz="2400" dirty="0">
                <a:latin typeface="Arial" panose="020B0604020202020204" pitchFamily="34" charset="0"/>
                <a:cs typeface="Arial" panose="020B0604020202020204" pitchFamily="34" charset="0"/>
              </a:rPr>
              <a:t>Adjustable Speed Electrical Power Drive Systems </a:t>
            </a:r>
            <a:r>
              <a:rPr lang="en-US" sz="2400" dirty="0">
                <a:latin typeface="Arial" panose="020B0604020202020204" pitchFamily="34" charset="0"/>
                <a:cs typeface="Arial" panose="020B0604020202020204" pitchFamily="34" charset="0"/>
              </a:rPr>
              <a:t>Part 5  Safety Requirements Section 2 Functional </a:t>
            </a:r>
          </a:p>
          <a:p>
            <a:r>
              <a:rPr lang="en-US" sz="2400" dirty="0">
                <a:latin typeface="Arial" panose="020B0604020202020204" pitchFamily="34" charset="0"/>
                <a:cs typeface="Arial" panose="020B0604020202020204" pitchFamily="34" charset="0"/>
              </a:rPr>
              <a:t>IS 17123 (Part 1) : 2019/</a:t>
            </a:r>
            <a:r>
              <a:rPr lang="en-IN" sz="2400" dirty="0">
                <a:latin typeface="Arial" panose="020B0604020202020204" pitchFamily="34" charset="0"/>
                <a:cs typeface="Arial" panose="020B0604020202020204" pitchFamily="34" charset="0"/>
              </a:rPr>
              <a:t>IEC 61800-1 : 1997- </a:t>
            </a:r>
            <a:r>
              <a:rPr lang="en-US" sz="2400" dirty="0">
                <a:latin typeface="Arial" panose="020B0604020202020204" pitchFamily="34" charset="0"/>
                <a:cs typeface="Arial" panose="020B0604020202020204" pitchFamily="34" charset="0"/>
              </a:rPr>
              <a:t>Part 1 General Requirements — Rating Specifications for Low Voltage Adjustable Speed </a:t>
            </a:r>
            <a:r>
              <a:rPr lang="en-US" sz="2400" dirty="0" err="1">
                <a:latin typeface="Arial" panose="020B0604020202020204" pitchFamily="34" charset="0"/>
                <a:cs typeface="Arial" panose="020B0604020202020204" pitchFamily="34" charset="0"/>
              </a:rPr>
              <a:t>d.c.</a:t>
            </a:r>
            <a:r>
              <a:rPr lang="en-US" sz="2400" dirty="0">
                <a:latin typeface="Arial" panose="020B0604020202020204" pitchFamily="34" charset="0"/>
                <a:cs typeface="Arial" panose="020B0604020202020204" pitchFamily="34" charset="0"/>
              </a:rPr>
              <a:t> Power Drive Systems</a:t>
            </a:r>
          </a:p>
          <a:p>
            <a:r>
              <a:rPr lang="en-US" sz="2400" dirty="0">
                <a:latin typeface="Arial" panose="020B0604020202020204" pitchFamily="34" charset="0"/>
                <a:cs typeface="Arial" panose="020B0604020202020204" pitchFamily="34" charset="0"/>
              </a:rPr>
              <a:t>IS 17123 (Part 6) : 2019/ </a:t>
            </a:r>
            <a:r>
              <a:rPr lang="en-IN" sz="2400" dirty="0">
                <a:latin typeface="Arial" panose="020B0604020202020204" pitchFamily="34" charset="0"/>
                <a:cs typeface="Arial" panose="020B0604020202020204" pitchFamily="34" charset="0"/>
              </a:rPr>
              <a:t>IEC TR 61800-6 : 2003 : </a:t>
            </a:r>
            <a:r>
              <a:rPr lang="en-US" sz="2400" dirty="0">
                <a:latin typeface="Arial" panose="020B0604020202020204" pitchFamily="34" charset="0"/>
                <a:cs typeface="Arial" panose="020B0604020202020204" pitchFamily="34" charset="0"/>
              </a:rPr>
              <a:t>Part 6 Guide for Determination of Types of </a:t>
            </a:r>
            <a:r>
              <a:rPr lang="en-IN" sz="2400" dirty="0">
                <a:latin typeface="Arial" panose="020B0604020202020204" pitchFamily="34" charset="0"/>
                <a:cs typeface="Arial" panose="020B0604020202020204" pitchFamily="34" charset="0"/>
              </a:rPr>
              <a:t>Load Duty and Corresponding Current Ratings</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7777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DA664-EC0E-4B2C-9B9E-E56F03437405}"/>
              </a:ext>
            </a:extLst>
          </p:cNvPr>
          <p:cNvSpPr>
            <a:spLocks noGrp="1"/>
          </p:cNvSpPr>
          <p:nvPr>
            <p:ph type="title"/>
          </p:nvPr>
        </p:nvSpPr>
        <p:spPr/>
        <p:txBody>
          <a:bodyPr>
            <a:noAutofit/>
          </a:bodyPr>
          <a:lstStyle/>
          <a:p>
            <a:r>
              <a:rPr lang="en-US" sz="3600" b="1" dirty="0"/>
              <a:t>IS 17123 (Part 1) : 2019/</a:t>
            </a:r>
            <a:r>
              <a:rPr lang="en-IN" sz="3600" b="1" dirty="0"/>
              <a:t>IEC 61800-1 : 1997- </a:t>
            </a:r>
            <a:r>
              <a:rPr lang="en-IN" sz="3600" dirty="0"/>
              <a:t>ADJUSTABLE SPEED ELECTRICAL POWER DRIVE SYSTEMS</a:t>
            </a:r>
          </a:p>
        </p:txBody>
      </p:sp>
      <p:sp>
        <p:nvSpPr>
          <p:cNvPr id="3" name="Content Placeholder 2">
            <a:extLst>
              <a:ext uri="{FF2B5EF4-FFF2-40B4-BE49-F238E27FC236}">
                <a16:creationId xmlns:a16="http://schemas.microsoft.com/office/drawing/2014/main" id="{2069BDBF-E5C7-4161-898D-A5BDA4B13342}"/>
              </a:ext>
            </a:extLst>
          </p:cNvPr>
          <p:cNvSpPr>
            <a:spLocks noGrp="1"/>
          </p:cNvSpPr>
          <p:nvPr>
            <p:ph idx="1"/>
          </p:nvPr>
        </p:nvSpPr>
        <p:spPr/>
        <p:txBody>
          <a:bodyPr>
            <a:normAutofit fontScale="85000" lnSpcReduction="20000"/>
          </a:bodyPr>
          <a:lstStyle/>
          <a:p>
            <a:r>
              <a:rPr lang="en-US" dirty="0"/>
              <a:t>This part of IEC 61800 applies to general purpose adjustable speed </a:t>
            </a:r>
            <a:r>
              <a:rPr lang="en-US" dirty="0" err="1"/>
              <a:t>d.c.</a:t>
            </a:r>
            <a:r>
              <a:rPr lang="en-US" dirty="0"/>
              <a:t> drive systems which include the power conversion, control equipment, and also a motor or motors. Excluded are traction and electrical vehicle drives.</a:t>
            </a:r>
          </a:p>
          <a:p>
            <a:r>
              <a:rPr lang="en-US" dirty="0"/>
              <a:t>APPLICATIONS Widely used in medium power applications such as DC and AC motor drives, UPS systems, Power supplies for solenoids, relays and contractors.</a:t>
            </a:r>
          </a:p>
          <a:p>
            <a:r>
              <a:rPr lang="en-US" dirty="0"/>
              <a:t>AC to DC power converters are widely used in Speed control of DC motor in DC drives. </a:t>
            </a:r>
          </a:p>
          <a:p>
            <a:r>
              <a:rPr lang="en-US" dirty="0"/>
              <a:t>General requirements and load duty determination for adjustable speed drives are addressed in this Indian Standards.</a:t>
            </a:r>
          </a:p>
          <a:p>
            <a:r>
              <a:rPr lang="en-US" dirty="0">
                <a:hlinkClick r:id="rId2"/>
              </a:rPr>
              <a:t>Table 1</a:t>
            </a:r>
            <a:r>
              <a:rPr lang="en-US" dirty="0"/>
              <a:t> lists symbols defined and/or used in this part of IEC 61800 and definitions are given under clause 2</a:t>
            </a:r>
          </a:p>
          <a:p>
            <a:r>
              <a:rPr lang="en-IN" dirty="0">
                <a:hlinkClick r:id="rId3"/>
              </a:rPr>
              <a:t>Clause 3</a:t>
            </a:r>
            <a:r>
              <a:rPr lang="en-IN" dirty="0"/>
              <a:t> covers Functional features including Operational, Fault supervision and I/O devices </a:t>
            </a:r>
            <a:endParaRPr lang="en-US" dirty="0"/>
          </a:p>
        </p:txBody>
      </p:sp>
    </p:spTree>
    <p:extLst>
      <p:ext uri="{BB962C8B-B14F-4D97-AF65-F5344CB8AC3E}">
        <p14:creationId xmlns:p14="http://schemas.microsoft.com/office/powerpoint/2010/main" val="4162266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36461-499C-4589-BAED-C6F4BBA94220}"/>
              </a:ext>
            </a:extLst>
          </p:cNvPr>
          <p:cNvSpPr>
            <a:spLocks noGrp="1"/>
          </p:cNvSpPr>
          <p:nvPr>
            <p:ph type="title"/>
          </p:nvPr>
        </p:nvSpPr>
        <p:spPr/>
        <p:txBody>
          <a:bodyPr>
            <a:noAutofit/>
          </a:bodyPr>
          <a:lstStyle/>
          <a:p>
            <a:r>
              <a:rPr lang="en-US" sz="3600" b="1" dirty="0"/>
              <a:t>IS 17123 (Part 1) : 2019/</a:t>
            </a:r>
            <a:r>
              <a:rPr lang="en-IN" sz="3600" b="1" dirty="0"/>
              <a:t>IEC 61800-1 : 1997- </a:t>
            </a:r>
            <a:r>
              <a:rPr lang="en-IN" sz="3600" dirty="0"/>
              <a:t>ADJUSTABLE SPEED ELECTRICAL POWER DRIVE SYSTEMS</a:t>
            </a:r>
          </a:p>
        </p:txBody>
      </p:sp>
      <p:sp>
        <p:nvSpPr>
          <p:cNvPr id="3" name="Content Placeholder 2">
            <a:extLst>
              <a:ext uri="{FF2B5EF4-FFF2-40B4-BE49-F238E27FC236}">
                <a16:creationId xmlns:a16="http://schemas.microsoft.com/office/drawing/2014/main" id="{FFD576C2-5BC2-4EA8-9037-FCB02001C96D}"/>
              </a:ext>
            </a:extLst>
          </p:cNvPr>
          <p:cNvSpPr>
            <a:spLocks noGrp="1"/>
          </p:cNvSpPr>
          <p:nvPr>
            <p:ph idx="1"/>
          </p:nvPr>
        </p:nvSpPr>
        <p:spPr/>
        <p:txBody>
          <a:bodyPr/>
          <a:lstStyle/>
          <a:p>
            <a:r>
              <a:rPr lang="en-IN" dirty="0"/>
              <a:t>Ratings of power drives given in clause 5 cover Input currents, Input currents, Overload capability, Speed range, Efficiency and losses</a:t>
            </a:r>
          </a:p>
          <a:p>
            <a:r>
              <a:rPr lang="en-IN" dirty="0"/>
              <a:t>Clause 6 stipulates Performance requirements including Steady-state performance, Dynamic performance, and</a:t>
            </a:r>
            <a:r>
              <a:rPr lang="en-US" dirty="0"/>
              <a:t> Dynamic braking and dynamic slowdown</a:t>
            </a:r>
          </a:p>
          <a:p>
            <a:r>
              <a:rPr lang="en-IN" dirty="0"/>
              <a:t>Tests are covered under clause 7, including classification, Performance of tests,</a:t>
            </a:r>
            <a:r>
              <a:rPr lang="en-US" dirty="0"/>
              <a:t> Items of separate device tests, temperature rise test.</a:t>
            </a:r>
            <a:endParaRPr lang="en-IN" dirty="0"/>
          </a:p>
        </p:txBody>
      </p:sp>
    </p:spTree>
    <p:extLst>
      <p:ext uri="{BB962C8B-B14F-4D97-AF65-F5344CB8AC3E}">
        <p14:creationId xmlns:p14="http://schemas.microsoft.com/office/powerpoint/2010/main" val="301665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3E7F2F-E762-435B-A22B-EDB489004561}"/>
              </a:ext>
            </a:extLst>
          </p:cNvPr>
          <p:cNvSpPr>
            <a:spLocks noGrp="1"/>
          </p:cNvSpPr>
          <p:nvPr>
            <p:ph type="title"/>
          </p:nvPr>
        </p:nvSpPr>
        <p:spPr/>
        <p:txBody>
          <a:bodyPr/>
          <a:lstStyle/>
          <a:p>
            <a:r>
              <a:rPr lang="en-US" dirty="0"/>
              <a:t>Power Electronics Syllabus at IIT(Typical)</a:t>
            </a:r>
            <a:endParaRPr lang="en-IN" dirty="0"/>
          </a:p>
        </p:txBody>
      </p:sp>
      <p:sp>
        <p:nvSpPr>
          <p:cNvPr id="4" name="Content Placeholder 3">
            <a:extLst>
              <a:ext uri="{FF2B5EF4-FFF2-40B4-BE49-F238E27FC236}">
                <a16:creationId xmlns:a16="http://schemas.microsoft.com/office/drawing/2014/main" id="{2F1289A3-390D-4669-BE9F-D3188210BA57}"/>
              </a:ext>
            </a:extLst>
          </p:cNvPr>
          <p:cNvSpPr>
            <a:spLocks noGrp="1"/>
          </p:cNvSpPr>
          <p:nvPr>
            <p:ph idx="1"/>
          </p:nvPr>
        </p:nvSpPr>
        <p:spPr>
          <a:xfrm>
            <a:off x="838200" y="1825624"/>
            <a:ext cx="10515600" cy="4803775"/>
          </a:xfrm>
        </p:spPr>
        <p:txBody>
          <a:bodyPr>
            <a:normAutofit fontScale="70000" lnSpcReduction="20000"/>
          </a:bodyPr>
          <a:lstStyle/>
          <a:p>
            <a:r>
              <a:rPr lang="en-IN" b="1" dirty="0"/>
              <a:t>1. Introduction to Power Electronics</a:t>
            </a:r>
            <a:endParaRPr lang="en-IN" sz="2400" dirty="0"/>
          </a:p>
          <a:p>
            <a:pPr lvl="0"/>
            <a:r>
              <a:rPr lang="en-IN" b="1" dirty="0"/>
              <a:t>Overview</a:t>
            </a:r>
            <a:endParaRPr lang="en-IN" sz="2400" dirty="0"/>
          </a:p>
          <a:p>
            <a:pPr lvl="1"/>
            <a:r>
              <a:rPr lang="en-IN" dirty="0"/>
              <a:t>Definition and significance of power electronics  and Applications in industry, transportation, and renewable energy</a:t>
            </a:r>
            <a:endParaRPr lang="en-IN" sz="2000" dirty="0"/>
          </a:p>
          <a:p>
            <a:pPr lvl="0"/>
            <a:r>
              <a:rPr lang="en-IN" b="1" dirty="0"/>
              <a:t>Basic Concepts</a:t>
            </a:r>
            <a:endParaRPr lang="en-IN" sz="2400" dirty="0"/>
          </a:p>
          <a:p>
            <a:pPr lvl="1"/>
            <a:r>
              <a:rPr lang="en-IN" dirty="0"/>
              <a:t>Power conversion principles , Power electronic systems and their functions</a:t>
            </a:r>
            <a:endParaRPr lang="en-IN" sz="2000" dirty="0"/>
          </a:p>
          <a:p>
            <a:r>
              <a:rPr lang="en-IN" b="1" dirty="0"/>
              <a:t>2. Power Semiconductor Devices</a:t>
            </a:r>
            <a:endParaRPr lang="en-IN" sz="2400" dirty="0"/>
          </a:p>
          <a:p>
            <a:pPr lvl="0"/>
            <a:r>
              <a:rPr lang="en-IN" b="1" dirty="0"/>
              <a:t>Diodes</a:t>
            </a:r>
            <a:endParaRPr lang="en-IN" sz="2400" dirty="0"/>
          </a:p>
          <a:p>
            <a:pPr lvl="1"/>
            <a:r>
              <a:rPr lang="en-IN" dirty="0"/>
              <a:t>Structure, operation, and characteristics and  its Applications in rectification and switching</a:t>
            </a:r>
            <a:endParaRPr lang="en-IN" sz="2000" dirty="0"/>
          </a:p>
          <a:p>
            <a:pPr lvl="0"/>
            <a:r>
              <a:rPr lang="en-IN" b="1" dirty="0"/>
              <a:t>Transistors</a:t>
            </a:r>
            <a:endParaRPr lang="en-IN" sz="2400" dirty="0"/>
          </a:p>
          <a:p>
            <a:pPr lvl="1"/>
            <a:r>
              <a:rPr lang="en-IN" dirty="0"/>
              <a:t>Bipolar Junction Transistors (BJTs), Metal-Oxide-Semiconductor Field-Effect Transistors (MOSFETs)</a:t>
            </a:r>
            <a:endParaRPr lang="en-IN" sz="2000" dirty="0"/>
          </a:p>
          <a:p>
            <a:pPr lvl="1"/>
            <a:r>
              <a:rPr lang="en-IN" dirty="0"/>
              <a:t>Insulated Gate Bipolar Transistors (IGBTs)</a:t>
            </a:r>
            <a:endParaRPr lang="en-IN" sz="2000" dirty="0"/>
          </a:p>
          <a:p>
            <a:pPr lvl="0"/>
            <a:r>
              <a:rPr lang="en-IN" b="1" dirty="0"/>
              <a:t>Thyristors</a:t>
            </a:r>
            <a:endParaRPr lang="en-IN" sz="2400" dirty="0"/>
          </a:p>
          <a:p>
            <a:pPr lvl="1"/>
            <a:r>
              <a:rPr lang="en-IN" dirty="0"/>
              <a:t>Silicon Controlled Rectifiers (SCRs) and TRIACs, GTOs, and other controlled devices</a:t>
            </a:r>
            <a:endParaRPr lang="en-IN" sz="2000" dirty="0"/>
          </a:p>
          <a:p>
            <a:pPr lvl="0"/>
            <a:r>
              <a:rPr lang="en-IN" b="1" dirty="0"/>
              <a:t>Other Devices</a:t>
            </a:r>
            <a:endParaRPr lang="en-IN" sz="2400" dirty="0"/>
          </a:p>
          <a:p>
            <a:pPr lvl="1"/>
            <a:r>
              <a:rPr lang="en-IN" dirty="0"/>
              <a:t>MOS Controlled Thyristors (MCTs) and Characteristics and applications</a:t>
            </a:r>
            <a:endParaRPr lang="en-IN" sz="2000" dirty="0"/>
          </a:p>
        </p:txBody>
      </p:sp>
    </p:spTree>
    <p:extLst>
      <p:ext uri="{BB962C8B-B14F-4D97-AF65-F5344CB8AC3E}">
        <p14:creationId xmlns:p14="http://schemas.microsoft.com/office/powerpoint/2010/main" val="18323321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1DDA9-7A16-4E2B-A195-7EB41F8CB058}"/>
              </a:ext>
            </a:extLst>
          </p:cNvPr>
          <p:cNvSpPr>
            <a:spLocks noGrp="1"/>
          </p:cNvSpPr>
          <p:nvPr>
            <p:ph type="title"/>
          </p:nvPr>
        </p:nvSpPr>
        <p:spPr/>
        <p:txBody>
          <a:bodyPr>
            <a:noAutofit/>
          </a:bodyPr>
          <a:lstStyle/>
          <a:p>
            <a:r>
              <a:rPr lang="en-US" sz="2400" dirty="0">
                <a:latin typeface="Arial" panose="020B0604020202020204" pitchFamily="34" charset="0"/>
                <a:cs typeface="Arial" panose="020B0604020202020204" pitchFamily="34" charset="0"/>
              </a:rPr>
              <a:t>IS 17123 (Part 6) : 2019/</a:t>
            </a:r>
            <a:r>
              <a:rPr lang="en-IN" sz="2400" dirty="0">
                <a:latin typeface="Arial" panose="020B0604020202020204" pitchFamily="34" charset="0"/>
                <a:cs typeface="Arial" panose="020B0604020202020204" pitchFamily="34" charset="0"/>
              </a:rPr>
              <a:t>IEC TR 61800-6 : 2003- ADJUSTABLE SPEED ELECTRICAL POWER DRIVE SYSTEMS</a:t>
            </a:r>
          </a:p>
        </p:txBody>
      </p:sp>
      <p:sp>
        <p:nvSpPr>
          <p:cNvPr id="3" name="Content Placeholder 2">
            <a:extLst>
              <a:ext uri="{FF2B5EF4-FFF2-40B4-BE49-F238E27FC236}">
                <a16:creationId xmlns:a16="http://schemas.microsoft.com/office/drawing/2014/main" id="{A9916038-511D-4E34-A589-163D0C8C49F5}"/>
              </a:ext>
            </a:extLst>
          </p:cNvPr>
          <p:cNvSpPr>
            <a:spLocks noGrp="1"/>
          </p:cNvSpPr>
          <p:nvPr>
            <p:ph idx="1"/>
          </p:nvPr>
        </p:nvSpPr>
        <p:spPr>
          <a:xfrm>
            <a:off x="838200" y="1825625"/>
            <a:ext cx="10515600" cy="4667250"/>
          </a:xfrm>
        </p:spPr>
        <p:txBody>
          <a:bodyPr>
            <a:normAutofit lnSpcReduction="10000"/>
          </a:bodyPr>
          <a:lstStyle/>
          <a:p>
            <a:r>
              <a:rPr lang="en-US" dirty="0"/>
              <a:t>This technical report provides alternative methods for specifying ratings for adjustable speed electrical power drive systems (PDS) and in particular their basic drive modules (BDM).</a:t>
            </a:r>
          </a:p>
          <a:p>
            <a:r>
              <a:rPr lang="en-US" b="1" dirty="0">
                <a:hlinkClick r:id="rId2"/>
              </a:rPr>
              <a:t>Clause 2</a:t>
            </a:r>
            <a:r>
              <a:rPr lang="en-US" b="1" dirty="0"/>
              <a:t> covers Terms, definitions and symbols</a:t>
            </a:r>
          </a:p>
          <a:p>
            <a:r>
              <a:rPr lang="en-IN" b="1" dirty="0"/>
              <a:t>Rated values </a:t>
            </a:r>
            <a:r>
              <a:rPr lang="en-US" dirty="0"/>
              <a:t>applied to a complete drive module (CDM), including such components as conductors, switchgear, reactors and transformers are given under </a:t>
            </a:r>
            <a:r>
              <a:rPr lang="en-US" dirty="0">
                <a:hlinkClick r:id="rId3"/>
              </a:rPr>
              <a:t>clause 3</a:t>
            </a:r>
            <a:endParaRPr lang="en-US" dirty="0"/>
          </a:p>
          <a:p>
            <a:r>
              <a:rPr lang="en-US" b="1" dirty="0"/>
              <a:t>Clause 4: Duty classes for non-repetitive load duty </a:t>
            </a:r>
            <a:r>
              <a:rPr lang="en-US" dirty="0"/>
              <a:t>as given in </a:t>
            </a:r>
            <a:r>
              <a:rPr lang="en-US" dirty="0">
                <a:hlinkClick r:id="rId4"/>
              </a:rPr>
              <a:t>Table 2</a:t>
            </a:r>
            <a:r>
              <a:rPr lang="en-US" dirty="0"/>
              <a:t> can be assigned when appropriate for adjustable speed electric drive system applications. The notation “G” is used to distinguish these classes from the duty classes for general purpose converters</a:t>
            </a:r>
            <a:endParaRPr lang="en-IN" dirty="0"/>
          </a:p>
        </p:txBody>
      </p:sp>
    </p:spTree>
    <p:extLst>
      <p:ext uri="{BB962C8B-B14F-4D97-AF65-F5344CB8AC3E}">
        <p14:creationId xmlns:p14="http://schemas.microsoft.com/office/powerpoint/2010/main" val="253615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A89DCC-9303-4B10-947C-E489E932B74C}"/>
              </a:ext>
            </a:extLst>
          </p:cNvPr>
          <p:cNvSpPr>
            <a:spLocks noGrp="1"/>
          </p:cNvSpPr>
          <p:nvPr>
            <p:ph type="title"/>
          </p:nvPr>
        </p:nvSpPr>
        <p:spPr/>
        <p:txBody>
          <a:bodyPr/>
          <a:lstStyle/>
          <a:p>
            <a:r>
              <a:rPr lang="en-IN" b="1" dirty="0">
                <a:latin typeface="Arial" panose="020B0604020202020204" pitchFamily="34" charset="0"/>
                <a:cs typeface="Arial" panose="020B0604020202020204" pitchFamily="34" charset="0"/>
              </a:rPr>
              <a:t>Adjustable Speed Electrical Power Drive Systems</a:t>
            </a:r>
            <a:endParaRPr lang="en-IN" dirty="0"/>
          </a:p>
        </p:txBody>
      </p:sp>
      <p:sp>
        <p:nvSpPr>
          <p:cNvPr id="7" name="Content Placeholder 6">
            <a:extLst>
              <a:ext uri="{FF2B5EF4-FFF2-40B4-BE49-F238E27FC236}">
                <a16:creationId xmlns:a16="http://schemas.microsoft.com/office/drawing/2014/main" id="{CA2C55D0-E72C-4630-99CC-5B91183724AB}"/>
              </a:ext>
            </a:extLst>
          </p:cNvPr>
          <p:cNvSpPr>
            <a:spLocks noGrp="1"/>
          </p:cNvSpPr>
          <p:nvPr>
            <p:ph idx="1"/>
          </p:nvPr>
        </p:nvSpPr>
        <p:spPr>
          <a:xfrm>
            <a:off x="442913" y="1825625"/>
            <a:ext cx="11458575" cy="4846638"/>
          </a:xfrm>
        </p:spPr>
        <p:txBody>
          <a:bodyPr>
            <a:normAutofit fontScale="92500" lnSpcReduction="10000"/>
          </a:bodyPr>
          <a:lstStyle/>
          <a:p>
            <a:pPr algn="just"/>
            <a:r>
              <a:rPr lang="en-US" sz="2400" b="1" dirty="0">
                <a:latin typeface="Arial" panose="020B0604020202020204" pitchFamily="34" charset="0"/>
                <a:cs typeface="Arial" panose="020B0604020202020204" pitchFamily="34" charset="0"/>
              </a:rPr>
              <a:t>IS/IEC 61800 (Part 3)- 2017 </a:t>
            </a:r>
            <a:r>
              <a:rPr lang="en-US" sz="2400" dirty="0">
                <a:latin typeface="Arial" panose="020B0604020202020204" pitchFamily="34" charset="0"/>
                <a:cs typeface="Arial" panose="020B0604020202020204" pitchFamily="34" charset="0"/>
              </a:rPr>
              <a:t>: EMC requirements and specific test methods </a:t>
            </a:r>
            <a:r>
              <a:rPr lang="en-IN" sz="2400" dirty="0">
                <a:latin typeface="Arial" panose="020B0604020202020204" pitchFamily="34" charset="0"/>
                <a:cs typeface="Arial" panose="020B0604020202020204" pitchFamily="34" charset="0"/>
              </a:rPr>
              <a:t>for power drive systems. </a:t>
            </a:r>
            <a:r>
              <a:rPr lang="en-US" sz="2400" dirty="0">
                <a:latin typeface="Arial" panose="020B0604020202020204" pitchFamily="34" charset="0"/>
                <a:cs typeface="Arial" panose="020B0604020202020204" pitchFamily="34" charset="0"/>
              </a:rPr>
              <a:t>Requirements are stated for PDSs with converter input and/or output voltages (line-to-line voltage), up to 35 kV AC RMS. </a:t>
            </a:r>
          </a:p>
          <a:p>
            <a:pPr algn="just"/>
            <a:r>
              <a:rPr lang="en-US" sz="2400" dirty="0">
                <a:latin typeface="Arial" panose="020B0604020202020204" pitchFamily="34" charset="0"/>
                <a:cs typeface="Arial" panose="020B0604020202020204" pitchFamily="34" charset="0"/>
              </a:rPr>
              <a:t>Some important requirements are:</a:t>
            </a:r>
          </a:p>
          <a:p>
            <a:pPr marL="514350" indent="-514350" algn="just">
              <a:buFont typeface="+mj-lt"/>
              <a:buAutoNum type="alphaLcPeriod"/>
            </a:pP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Subclauses containing alternative test methods are given in </a:t>
            </a:r>
            <a:r>
              <a:rPr lang="en-US" sz="2400" dirty="0">
                <a:latin typeface="Arial" panose="020B0604020202020204" pitchFamily="34" charset="0"/>
                <a:cs typeface="Arial" panose="020B0604020202020204" pitchFamily="34" charset="0"/>
                <a:hlinkClick r:id="rId2"/>
              </a:rPr>
              <a:t>Table 1</a:t>
            </a:r>
            <a:r>
              <a:rPr lang="en-US" sz="2400" dirty="0">
                <a:latin typeface="Arial" panose="020B0604020202020204" pitchFamily="34" charset="0"/>
                <a:cs typeface="Arial" panose="020B0604020202020204" pitchFamily="34" charset="0"/>
              </a:rPr>
              <a:t> </a:t>
            </a:r>
          </a:p>
          <a:p>
            <a:pPr marL="514350" indent="-514350" algn="just">
              <a:buFont typeface="+mj-lt"/>
              <a:buAutoNum type="alphaLcPeriod"/>
            </a:pPr>
            <a:r>
              <a:rPr lang="en-US" sz="2400" dirty="0">
                <a:latin typeface="Arial" panose="020B0604020202020204" pitchFamily="34" charset="0"/>
                <a:cs typeface="Arial" panose="020B0604020202020204" pitchFamily="34" charset="0"/>
              </a:rPr>
              <a:t> Criteria to prove the acceptance of a PDS </a:t>
            </a:r>
            <a:r>
              <a:rPr lang="en-IN" sz="2400" dirty="0">
                <a:latin typeface="Arial" panose="020B0604020202020204" pitchFamily="34" charset="0"/>
                <a:cs typeface="Arial" panose="020B0604020202020204" pitchFamily="34" charset="0"/>
              </a:rPr>
              <a:t>against electromagnetic disturbances  is given in </a:t>
            </a:r>
            <a:r>
              <a:rPr lang="en-US" sz="2400" dirty="0">
                <a:latin typeface="Arial" panose="020B0604020202020204" pitchFamily="34" charset="0"/>
                <a:cs typeface="Arial" panose="020B0604020202020204" pitchFamily="34" charset="0"/>
                <a:hlinkClick r:id="rId3"/>
              </a:rPr>
              <a:t>Table 2 </a:t>
            </a:r>
            <a:r>
              <a:rPr lang="en-US" sz="2400" dirty="0">
                <a:latin typeface="Arial" panose="020B0604020202020204" pitchFamily="34" charset="0"/>
                <a:cs typeface="Arial" panose="020B0604020202020204" pitchFamily="34" charset="0"/>
              </a:rPr>
              <a:t>of the standard, </a:t>
            </a:r>
          </a:p>
          <a:p>
            <a:pPr marL="514350" indent="-514350" algn="just">
              <a:buFont typeface="+mj-lt"/>
              <a:buAutoNum type="alphaLcPeriod"/>
            </a:pPr>
            <a:r>
              <a:rPr lang="en-US" sz="2400" dirty="0">
                <a:latin typeface="Arial" panose="020B0604020202020204" pitchFamily="34" charset="0"/>
                <a:cs typeface="Arial" panose="020B0604020202020204" pitchFamily="34" charset="0"/>
              </a:rPr>
              <a:t>Minimum immunity requirements for total harmonic distortion on power ports of low voltage PDSs is given at </a:t>
            </a:r>
            <a:r>
              <a:rPr lang="en-US" sz="2400" dirty="0">
                <a:latin typeface="Arial" panose="020B0604020202020204" pitchFamily="34" charset="0"/>
                <a:cs typeface="Arial" panose="020B0604020202020204" pitchFamily="34" charset="0"/>
                <a:hlinkClick r:id="rId4"/>
              </a:rPr>
              <a:t>Table 3 </a:t>
            </a:r>
            <a:r>
              <a:rPr lang="en-US" sz="2400" dirty="0">
                <a:latin typeface="Arial" panose="020B0604020202020204" pitchFamily="34" charset="0"/>
                <a:cs typeface="Arial" panose="020B0604020202020204" pitchFamily="34" charset="0"/>
              </a:rPr>
              <a:t>and Minimum immunity requirements for individual harmonic orders on power ports of low voltage PDSs is given at </a:t>
            </a:r>
            <a:r>
              <a:rPr lang="en-US" sz="2400" dirty="0">
                <a:latin typeface="Arial" panose="020B0604020202020204" pitchFamily="34" charset="0"/>
                <a:cs typeface="Arial" panose="020B0604020202020204" pitchFamily="34" charset="0"/>
                <a:hlinkClick r:id="rId4"/>
              </a:rPr>
              <a:t>Table 4</a:t>
            </a:r>
            <a:endParaRPr lang="en-US" sz="2400" dirty="0">
              <a:latin typeface="Arial" panose="020B0604020202020204" pitchFamily="34" charset="0"/>
              <a:cs typeface="Arial" panose="020B0604020202020204" pitchFamily="34" charset="0"/>
            </a:endParaRPr>
          </a:p>
          <a:p>
            <a:pPr marL="514350" indent="-514350" algn="just">
              <a:buFont typeface="+mj-lt"/>
              <a:buAutoNum type="alphaLcPeriod"/>
            </a:pPr>
            <a:r>
              <a:rPr lang="en-US" sz="2400" dirty="0">
                <a:latin typeface="Arial" panose="020B0604020202020204" pitchFamily="34" charset="0"/>
                <a:cs typeface="Arial" panose="020B0604020202020204" pitchFamily="34" charset="0"/>
              </a:rPr>
              <a:t>Summary of emission requirements is given at  </a:t>
            </a:r>
            <a:r>
              <a:rPr lang="en-US" sz="2400" dirty="0">
                <a:latin typeface="Arial" panose="020B0604020202020204" pitchFamily="34" charset="0"/>
                <a:cs typeface="Arial" panose="020B0604020202020204" pitchFamily="34" charset="0"/>
                <a:hlinkClick r:id="rId5"/>
              </a:rPr>
              <a:t>Table 15 </a:t>
            </a:r>
            <a:endParaRPr lang="en-US" sz="2400" dirty="0">
              <a:latin typeface="Arial" panose="020B0604020202020204" pitchFamily="34" charset="0"/>
              <a:cs typeface="Arial" panose="020B0604020202020204" pitchFamily="34" charset="0"/>
            </a:endParaRPr>
          </a:p>
          <a:p>
            <a:pPr marL="514350" indent="-514350" algn="just">
              <a:buFont typeface="+mj-lt"/>
              <a:buAutoNum type="alphaLcPeriod"/>
            </a:pPr>
            <a:r>
              <a:rPr lang="en-IN" sz="2600" dirty="0">
                <a:latin typeface="Arial" panose="020B0604020202020204" pitchFamily="34" charset="0"/>
                <a:cs typeface="Arial" panose="020B0604020202020204" pitchFamily="34" charset="0"/>
              </a:rPr>
              <a:t>Emission: General emission requirements(6.1), </a:t>
            </a:r>
            <a:r>
              <a:rPr lang="en-US" sz="2600" dirty="0">
                <a:latin typeface="Arial" panose="020B0604020202020204" pitchFamily="34" charset="0"/>
                <a:cs typeface="Arial" panose="020B0604020202020204" pitchFamily="34" charset="0"/>
              </a:rPr>
              <a:t>Basic low-frequency emission limits(6.2), Conditions related to high-frequency emission measurement(6.3), </a:t>
            </a:r>
            <a:r>
              <a:rPr lang="en-US" dirty="0"/>
              <a:t>Basic high-frequency emission limits(</a:t>
            </a:r>
            <a:r>
              <a:rPr lang="en-US" sz="2400" dirty="0"/>
              <a:t>6.4 )</a:t>
            </a:r>
            <a:endParaRPr lang="en-IN"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8692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7C09E-CB29-4AC8-8F65-1945B1E05ECD}"/>
              </a:ext>
            </a:extLst>
          </p:cNvPr>
          <p:cNvSpPr>
            <a:spLocks noGrp="1"/>
          </p:cNvSpPr>
          <p:nvPr>
            <p:ph type="title"/>
          </p:nvPr>
        </p:nvSpPr>
        <p:spPr>
          <a:xfrm>
            <a:off x="776287" y="365125"/>
            <a:ext cx="10515600" cy="1325563"/>
          </a:xfrm>
        </p:spPr>
        <p:txBody>
          <a:bodyPr/>
          <a:lstStyle/>
          <a:p>
            <a:r>
              <a:rPr lang="en-IN" b="1" dirty="0">
                <a:latin typeface="Arial" panose="020B0604020202020204" pitchFamily="34" charset="0"/>
                <a:cs typeface="Arial" panose="020B0604020202020204" pitchFamily="34" charset="0"/>
              </a:rPr>
              <a:t>Adjustable Speed Electrical Power Drive Systems</a:t>
            </a:r>
            <a:endParaRPr lang="en-IN" dirty="0"/>
          </a:p>
        </p:txBody>
      </p:sp>
      <p:sp>
        <p:nvSpPr>
          <p:cNvPr id="3" name="Content Placeholder 2">
            <a:extLst>
              <a:ext uri="{FF2B5EF4-FFF2-40B4-BE49-F238E27FC236}">
                <a16:creationId xmlns:a16="http://schemas.microsoft.com/office/drawing/2014/main" id="{9E717F41-4F33-418D-A5D8-DEF863CD139C}"/>
              </a:ext>
            </a:extLst>
          </p:cNvPr>
          <p:cNvSpPr>
            <a:spLocks noGrp="1"/>
          </p:cNvSpPr>
          <p:nvPr>
            <p:ph idx="1"/>
          </p:nvPr>
        </p:nvSpPr>
        <p:spPr>
          <a:xfrm>
            <a:off x="838200" y="1825625"/>
            <a:ext cx="10515600" cy="4667250"/>
          </a:xfrm>
        </p:spPr>
        <p:txBody>
          <a:bodyPr>
            <a:normAutofit lnSpcReduction="10000"/>
          </a:bodyPr>
          <a:lstStyle/>
          <a:p>
            <a:r>
              <a:rPr lang="en-US" b="1" dirty="0">
                <a:latin typeface="Arial" panose="020B0604020202020204" pitchFamily="34" charset="0"/>
                <a:cs typeface="Arial" panose="020B0604020202020204" pitchFamily="34" charset="0"/>
              </a:rPr>
              <a:t>IS/IEC 61800 (Part 4)- 2002</a:t>
            </a:r>
            <a:r>
              <a:rPr lang="en-US" dirty="0">
                <a:latin typeface="Arial" panose="020B0604020202020204" pitchFamily="34" charset="0"/>
                <a:cs typeface="Arial" panose="020B0604020202020204" pitchFamily="34" charset="0"/>
              </a:rPr>
              <a:t>: General requirements – Rating specifications for </a:t>
            </a:r>
            <a:r>
              <a:rPr lang="en-US" dirty="0" err="1">
                <a:latin typeface="Arial" panose="020B0604020202020204" pitchFamily="34" charset="0"/>
                <a:cs typeface="Arial" panose="020B0604020202020204" pitchFamily="34" charset="0"/>
              </a:rPr>
              <a:t>a.c</a:t>
            </a:r>
            <a:r>
              <a:rPr lang="en-US" dirty="0">
                <a:latin typeface="Arial" panose="020B0604020202020204" pitchFamily="34" charset="0"/>
                <a:cs typeface="Arial" panose="020B0604020202020204" pitchFamily="34" charset="0"/>
              </a:rPr>
              <a:t>. power drive systems above 1 000 V </a:t>
            </a:r>
            <a:r>
              <a:rPr lang="en-US" dirty="0" err="1">
                <a:latin typeface="Arial" panose="020B0604020202020204" pitchFamily="34" charset="0"/>
                <a:cs typeface="Arial" panose="020B0604020202020204" pitchFamily="34" charset="0"/>
              </a:rPr>
              <a:t>a.c</a:t>
            </a:r>
            <a:r>
              <a:rPr lang="en-US" dirty="0">
                <a:latin typeface="Arial" panose="020B0604020202020204" pitchFamily="34" charset="0"/>
                <a:cs typeface="Arial" panose="020B0604020202020204" pitchFamily="34" charset="0"/>
              </a:rPr>
              <a:t>. and not exceeding 35 kV </a:t>
            </a:r>
            <a:r>
              <a:rPr lang="en-IN" dirty="0">
                <a:latin typeface="Arial" panose="020B0604020202020204" pitchFamily="34" charset="0"/>
                <a:cs typeface="Arial" panose="020B0604020202020204" pitchFamily="34" charset="0"/>
              </a:rPr>
              <a:t>that include power </a:t>
            </a:r>
            <a:r>
              <a:rPr lang="en-US" dirty="0">
                <a:latin typeface="Arial" panose="020B0604020202020204" pitchFamily="34" charset="0"/>
                <a:cs typeface="Arial" panose="020B0604020202020204" pitchFamily="34" charset="0"/>
              </a:rPr>
              <a:t>conversion, control equipment and a motor. </a:t>
            </a:r>
            <a:r>
              <a:rPr lang="en-US" b="1" dirty="0">
                <a:latin typeface="Arial" panose="020B0604020202020204" pitchFamily="34" charset="0"/>
                <a:cs typeface="Arial" panose="020B0604020202020204" pitchFamily="34" charset="0"/>
              </a:rPr>
              <a:t>Excluded are traction for railway applications and </a:t>
            </a:r>
            <a:r>
              <a:rPr lang="en-IN" b="1" dirty="0">
                <a:latin typeface="Arial" panose="020B0604020202020204" pitchFamily="34" charset="0"/>
                <a:cs typeface="Arial" panose="020B0604020202020204" pitchFamily="34" charset="0"/>
              </a:rPr>
              <a:t>electrical vehicle drives.</a:t>
            </a:r>
            <a:endParaRPr lang="en-US" b="1"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For the purposes of this part of IS/IEC 61800, definitions are given under </a:t>
            </a:r>
            <a:r>
              <a:rPr lang="en-US" dirty="0">
                <a:latin typeface="Arial" panose="020B0604020202020204" pitchFamily="34" charset="0"/>
                <a:cs typeface="Arial" panose="020B0604020202020204" pitchFamily="34" charset="0"/>
                <a:hlinkClick r:id="rId2"/>
              </a:rPr>
              <a:t>clause 3</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hlinkClick r:id="rId3"/>
              </a:rPr>
              <a:t>Table 1</a:t>
            </a:r>
            <a:r>
              <a:rPr lang="en-US" dirty="0">
                <a:latin typeface="Arial" panose="020B0604020202020204" pitchFamily="34" charset="0"/>
                <a:cs typeface="Arial" panose="020B0604020202020204" pitchFamily="34" charset="0"/>
              </a:rPr>
              <a:t> summarizes symbols which are the most commonly used</a:t>
            </a:r>
          </a:p>
          <a:p>
            <a:r>
              <a:rPr lang="en-IN" dirty="0">
                <a:latin typeface="Arial" panose="020B0604020202020204" pitchFamily="34" charset="0"/>
                <a:cs typeface="Arial" panose="020B0604020202020204" pitchFamily="34" charset="0"/>
              </a:rPr>
              <a:t>Topologies classification, Converter configuration, Direct converter, Motor type, Regenerative and dynamic braking etc are covered at</a:t>
            </a:r>
            <a:r>
              <a:rPr lang="en-US" dirty="0">
                <a:latin typeface="Arial" panose="020B0604020202020204" pitchFamily="34" charset="0"/>
                <a:cs typeface="Arial" panose="020B0604020202020204" pitchFamily="34" charset="0"/>
              </a:rPr>
              <a:t> Overview of drive system topologies </a:t>
            </a:r>
            <a:r>
              <a:rPr lang="en-IN" dirty="0">
                <a:latin typeface="Arial" panose="020B0604020202020204" pitchFamily="34" charset="0"/>
                <a:cs typeface="Arial" panose="020B0604020202020204" pitchFamily="34" charset="0"/>
              </a:rPr>
              <a:t> in  </a:t>
            </a:r>
            <a:r>
              <a:rPr lang="en-US" dirty="0">
                <a:latin typeface="Arial" panose="020B0604020202020204" pitchFamily="34" charset="0"/>
                <a:cs typeface="Arial" panose="020B0604020202020204" pitchFamily="34" charset="0"/>
                <a:hlinkClick r:id="rId4"/>
              </a:rPr>
              <a:t>clause 4</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9440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69632-A51E-4EE3-B87E-48EA8FAC0F8D}"/>
              </a:ext>
            </a:extLst>
          </p:cNvPr>
          <p:cNvSpPr>
            <a:spLocks noGrp="1"/>
          </p:cNvSpPr>
          <p:nvPr>
            <p:ph type="title"/>
          </p:nvPr>
        </p:nvSpPr>
        <p:spPr/>
        <p:txBody>
          <a:bodyPr>
            <a:normAutofit/>
          </a:bodyPr>
          <a:lstStyle/>
          <a:p>
            <a:r>
              <a:rPr lang="en-IN" sz="3600" dirty="0">
                <a:latin typeface="Arial" panose="020B0604020202020204" pitchFamily="34" charset="0"/>
                <a:cs typeface="Arial" panose="020B0604020202020204" pitchFamily="34" charset="0"/>
              </a:rPr>
              <a:t>Adjustable Speed Electrical Power Drive Systems </a:t>
            </a:r>
            <a:r>
              <a:rPr lang="en-US" sz="3600" dirty="0">
                <a:latin typeface="Arial" panose="020B0604020202020204" pitchFamily="34" charset="0"/>
                <a:cs typeface="Arial" panose="020B0604020202020204" pitchFamily="34" charset="0"/>
              </a:rPr>
              <a:t>IS/IEC 61800 (Part 4)- 2002</a:t>
            </a:r>
            <a:r>
              <a:rPr lang="en-IN" sz="3600" dirty="0">
                <a:latin typeface="Arial" panose="020B0604020202020204" pitchFamily="34" charset="0"/>
                <a:cs typeface="Arial" panose="020B0604020202020204" pitchFamily="34" charset="0"/>
              </a:rPr>
              <a:t> (contd.)</a:t>
            </a:r>
            <a:endParaRPr lang="en-IN" sz="3600" dirty="0"/>
          </a:p>
        </p:txBody>
      </p:sp>
      <p:sp>
        <p:nvSpPr>
          <p:cNvPr id="3" name="Content Placeholder 2">
            <a:extLst>
              <a:ext uri="{FF2B5EF4-FFF2-40B4-BE49-F238E27FC236}">
                <a16:creationId xmlns:a16="http://schemas.microsoft.com/office/drawing/2014/main" id="{5D1C52D5-A1E3-43DF-9902-9E1DD4AEEC87}"/>
              </a:ext>
            </a:extLst>
          </p:cNvPr>
          <p:cNvSpPr>
            <a:spLocks noGrp="1"/>
          </p:cNvSpPr>
          <p:nvPr>
            <p:ph idx="1"/>
          </p:nvPr>
        </p:nvSpPr>
        <p:spPr/>
        <p:txBody>
          <a:bodyPr>
            <a:normAutofit/>
          </a:bodyPr>
          <a:lstStyle/>
          <a:p>
            <a:r>
              <a:rPr lang="en-IN" dirty="0">
                <a:latin typeface="Arial" panose="020B0604020202020204" pitchFamily="34" charset="0"/>
                <a:cs typeface="Arial" panose="020B0604020202020204" pitchFamily="34" charset="0"/>
              </a:rPr>
              <a:t>Installation and operation service conditions are covered in </a:t>
            </a:r>
            <a:r>
              <a:rPr lang="en-IN" dirty="0">
                <a:latin typeface="Arial" panose="020B0604020202020204" pitchFamily="34" charset="0"/>
                <a:cs typeface="Arial" panose="020B0604020202020204" pitchFamily="34" charset="0"/>
                <a:hlinkClick r:id="rId2"/>
              </a:rPr>
              <a:t>clause 5 </a:t>
            </a:r>
            <a:r>
              <a:rPr lang="en-IN" dirty="0">
                <a:latin typeface="Arial" panose="020B0604020202020204" pitchFamily="34" charset="0"/>
                <a:cs typeface="Arial" panose="020B0604020202020204" pitchFamily="34" charset="0"/>
              </a:rPr>
              <a:t>including Environmental service and Mechanical installation conditions, Transportation, Storage of equipment</a:t>
            </a:r>
          </a:p>
          <a:p>
            <a:r>
              <a:rPr lang="en-IN" dirty="0">
                <a:latin typeface="Arial" panose="020B0604020202020204" pitchFamily="34" charset="0"/>
                <a:cs typeface="Arial" panose="020B0604020202020204" pitchFamily="34" charset="0"/>
              </a:rPr>
              <a:t>Ratings are covered in </a:t>
            </a:r>
            <a:r>
              <a:rPr lang="en-IN" dirty="0">
                <a:latin typeface="Arial" panose="020B0604020202020204" pitchFamily="34" charset="0"/>
                <a:cs typeface="Arial" panose="020B0604020202020204" pitchFamily="34" charset="0"/>
                <a:hlinkClick r:id="rId3"/>
              </a:rPr>
              <a:t>clause 6</a:t>
            </a:r>
            <a:r>
              <a:rPr lang="en-IN" dirty="0">
                <a:latin typeface="Arial" panose="020B0604020202020204" pitchFamily="34" charset="0"/>
                <a:cs typeface="Arial" panose="020B0604020202020204" pitchFamily="34" charset="0"/>
              </a:rPr>
              <a:t> for Power drive system including Operating speed range, Torque and power rating, PDS efficiency and losses, Converter input/ output ratings, Efficiency and losses, Motor input/output  ratings</a:t>
            </a:r>
          </a:p>
          <a:p>
            <a:r>
              <a:rPr lang="en-IN" dirty="0">
                <a:latin typeface="Arial" panose="020B0604020202020204" pitchFamily="34" charset="0"/>
                <a:cs typeface="Arial" panose="020B0604020202020204" pitchFamily="34" charset="0"/>
              </a:rPr>
              <a:t>Control performance requirements under </a:t>
            </a:r>
            <a:r>
              <a:rPr lang="en-IN" dirty="0">
                <a:latin typeface="Arial" panose="020B0604020202020204" pitchFamily="34" charset="0"/>
                <a:cs typeface="Arial" panose="020B0604020202020204" pitchFamily="34" charset="0"/>
                <a:hlinkClick r:id="rId4"/>
              </a:rPr>
              <a:t>clause 7</a:t>
            </a:r>
            <a:r>
              <a:rPr lang="en-IN" dirty="0">
                <a:latin typeface="Arial" panose="020B0604020202020204" pitchFamily="34" charset="0"/>
                <a:cs typeface="Arial" panose="020B0604020202020204" pitchFamily="34" charset="0"/>
              </a:rPr>
              <a:t> cover Steady state performance,  Time responses and Process control interface performance</a:t>
            </a:r>
          </a:p>
        </p:txBody>
      </p:sp>
    </p:spTree>
    <p:extLst>
      <p:ext uri="{BB962C8B-B14F-4D97-AF65-F5344CB8AC3E}">
        <p14:creationId xmlns:p14="http://schemas.microsoft.com/office/powerpoint/2010/main" val="2787429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34425-6EAD-42D0-8460-C8F8344171A6}"/>
              </a:ext>
            </a:extLst>
          </p:cNvPr>
          <p:cNvSpPr>
            <a:spLocks noGrp="1"/>
          </p:cNvSpPr>
          <p:nvPr>
            <p:ph type="title"/>
          </p:nvPr>
        </p:nvSpPr>
        <p:spPr/>
        <p:txBody>
          <a:bodyPr>
            <a:noAutofit/>
          </a:bodyPr>
          <a:lstStyle/>
          <a:p>
            <a:r>
              <a:rPr lang="en-IN" sz="3200" dirty="0">
                <a:latin typeface="Arial" panose="020B0604020202020204" pitchFamily="34" charset="0"/>
                <a:cs typeface="Arial" panose="020B0604020202020204" pitchFamily="34" charset="0"/>
              </a:rPr>
              <a:t/>
            </a:r>
            <a:br>
              <a:rPr lang="en-IN" sz="3200" dirty="0">
                <a:latin typeface="Arial" panose="020B0604020202020204" pitchFamily="34" charset="0"/>
                <a:cs typeface="Arial" panose="020B0604020202020204" pitchFamily="34" charset="0"/>
              </a:rPr>
            </a:br>
            <a:r>
              <a:rPr lang="en-IN" sz="3200" dirty="0">
                <a:latin typeface="Arial" panose="020B0604020202020204" pitchFamily="34" charset="0"/>
                <a:cs typeface="Arial" panose="020B0604020202020204" pitchFamily="34" charset="0"/>
              </a:rPr>
              <a:t>Adjustable Speed Electrical Power Drive Systems Part 5 Safety Requirements </a:t>
            </a:r>
            <a:r>
              <a:rPr lang="en-US" sz="3200" dirty="0">
                <a:latin typeface="Arial" panose="020B0604020202020204" pitchFamily="34" charset="0"/>
                <a:cs typeface="Arial" panose="020B0604020202020204" pitchFamily="34" charset="0"/>
              </a:rPr>
              <a:t>Section 1 Electrical, thermal and energy</a:t>
            </a:r>
            <a:br>
              <a:rPr lang="en-US" sz="3200" dirty="0">
                <a:latin typeface="Arial" panose="020B0604020202020204" pitchFamily="34" charset="0"/>
                <a:cs typeface="Arial" panose="020B0604020202020204" pitchFamily="34" charset="0"/>
              </a:rPr>
            </a:br>
            <a:endParaRPr lang="en-IN" sz="3200" dirty="0"/>
          </a:p>
        </p:txBody>
      </p:sp>
      <p:sp>
        <p:nvSpPr>
          <p:cNvPr id="3" name="Content Placeholder 2">
            <a:extLst>
              <a:ext uri="{FF2B5EF4-FFF2-40B4-BE49-F238E27FC236}">
                <a16:creationId xmlns:a16="http://schemas.microsoft.com/office/drawing/2014/main" id="{BEA4E078-E78F-466D-910B-C037A623FA16}"/>
              </a:ext>
            </a:extLst>
          </p:cNvPr>
          <p:cNvSpPr>
            <a:spLocks noGrp="1"/>
          </p:cNvSpPr>
          <p:nvPr>
            <p:ph idx="1"/>
          </p:nvPr>
        </p:nvSpPr>
        <p:spPr/>
        <p:txBody>
          <a:bodyPr>
            <a:normAutofit fontScale="92500"/>
          </a:bodyPr>
          <a:lstStyle/>
          <a:p>
            <a:pPr algn="just"/>
            <a:r>
              <a:rPr lang="en-US" dirty="0">
                <a:latin typeface="Arial" panose="020B0604020202020204" pitchFamily="34" charset="0"/>
                <a:cs typeface="Arial" panose="020B0604020202020204" pitchFamily="34" charset="0"/>
              </a:rPr>
              <a:t>This part of IS/IEC 61800 specifies requirements for adjustable speed </a:t>
            </a:r>
            <a:r>
              <a:rPr lang="en-US" i="1" dirty="0">
                <a:latin typeface="Arial" panose="020B0604020202020204" pitchFamily="34" charset="0"/>
                <a:cs typeface="Arial" panose="020B0604020202020204" pitchFamily="34" charset="0"/>
              </a:rPr>
              <a:t>power drive systems</a:t>
            </a:r>
            <a:r>
              <a:rPr lang="en-US" dirty="0">
                <a:latin typeface="Arial" panose="020B0604020202020204" pitchFamily="34" charset="0"/>
                <a:cs typeface="Arial" panose="020B0604020202020204" pitchFamily="34" charset="0"/>
              </a:rPr>
              <a:t>, or their elements, with respect to electrical, thermal and energy safety considerations.</a:t>
            </a:r>
          </a:p>
          <a:p>
            <a:pPr algn="just"/>
            <a:r>
              <a:rPr lang="en-US" dirty="0"/>
              <a:t>Clause 4 covers</a:t>
            </a:r>
            <a:r>
              <a:rPr lang="en-IN" dirty="0"/>
              <a:t> </a:t>
            </a:r>
            <a:r>
              <a:rPr lang="en-US" dirty="0"/>
              <a:t>Protection against electric shock, thermal, and energy hazards which includes </a:t>
            </a:r>
            <a:r>
              <a:rPr lang="en-IN" dirty="0"/>
              <a:t>Relevance of requirements( </a:t>
            </a:r>
            <a:r>
              <a:rPr lang="en-IN" dirty="0">
                <a:hlinkClick r:id="rId2"/>
              </a:rPr>
              <a:t>Table 2</a:t>
            </a:r>
            <a:r>
              <a:rPr lang="en-IN" dirty="0"/>
              <a:t>), Protection against direct contact, Insulation voltages(</a:t>
            </a:r>
            <a:r>
              <a:rPr lang="en-IN" dirty="0">
                <a:hlinkClick r:id="rId3"/>
              </a:rPr>
              <a:t>Table 7 and table 8</a:t>
            </a:r>
            <a:r>
              <a:rPr lang="en-IN" dirty="0"/>
              <a:t>), Clearance distances, Enclosures, Protection against thermal hazards, Protection against energy hazards, Protection against environmental stresses</a:t>
            </a:r>
            <a:endParaRPr lang="en-US" dirty="0">
              <a:latin typeface="Arial" panose="020B0604020202020204" pitchFamily="34" charset="0"/>
              <a:cs typeface="Arial" panose="020B0604020202020204" pitchFamily="34" charset="0"/>
            </a:endParaRPr>
          </a:p>
          <a:p>
            <a:r>
              <a:rPr lang="en-IN" dirty="0"/>
              <a:t>Test requirements are covered in clause 5, Test overview is listed in </a:t>
            </a:r>
            <a:r>
              <a:rPr lang="en-IN" dirty="0">
                <a:hlinkClick r:id="rId4"/>
              </a:rPr>
              <a:t>table 17</a:t>
            </a:r>
            <a:r>
              <a:rPr lang="en-IN" dirty="0"/>
              <a:t>, Test specifications in clause 5.2 for Mechanical and Electrical tests</a:t>
            </a:r>
            <a:r>
              <a:rPr lang="en-IN" b="1" dirty="0"/>
              <a:t>.</a:t>
            </a:r>
            <a:endParaRPr lang="en-IN" dirty="0"/>
          </a:p>
          <a:p>
            <a:endParaRPr lang="en-IN" dirty="0"/>
          </a:p>
          <a:p>
            <a:endParaRPr lang="en-US" dirty="0"/>
          </a:p>
          <a:p>
            <a:endParaRPr lang="en-IN" dirty="0"/>
          </a:p>
          <a:p>
            <a:endParaRPr lang="en-IN" dirty="0"/>
          </a:p>
          <a:p>
            <a:endParaRPr lang="en-US" dirty="0"/>
          </a:p>
          <a:p>
            <a:endParaRPr lang="en-IN" dirty="0"/>
          </a:p>
          <a:p>
            <a:endParaRPr lang="en-IN" dirty="0"/>
          </a:p>
          <a:p>
            <a:endParaRPr lang="en-IN" dirty="0"/>
          </a:p>
          <a:p>
            <a:endParaRPr lang="en-IN" dirty="0"/>
          </a:p>
          <a:p>
            <a:endParaRPr lang="en-IN" dirty="0"/>
          </a:p>
        </p:txBody>
      </p:sp>
    </p:spTree>
    <p:extLst>
      <p:ext uri="{BB962C8B-B14F-4D97-AF65-F5344CB8AC3E}">
        <p14:creationId xmlns:p14="http://schemas.microsoft.com/office/powerpoint/2010/main" val="4431455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9083E-9A1E-4F47-8C1F-A867396FEE49}"/>
              </a:ext>
            </a:extLst>
          </p:cNvPr>
          <p:cNvSpPr>
            <a:spLocks noGrp="1"/>
          </p:cNvSpPr>
          <p:nvPr>
            <p:ph type="title"/>
          </p:nvPr>
        </p:nvSpPr>
        <p:spPr>
          <a:xfrm>
            <a:off x="838200" y="365125"/>
            <a:ext cx="10515600" cy="1306513"/>
          </a:xfrm>
        </p:spPr>
        <p:txBody>
          <a:bodyPr>
            <a:noAutofit/>
          </a:bodyPr>
          <a:lstStyle/>
          <a:p>
            <a:r>
              <a:rPr lang="en-IN" sz="3600" dirty="0">
                <a:solidFill>
                  <a:schemeClr val="accent3">
                    <a:lumMod val="75000"/>
                  </a:schemeClr>
                </a:solidFill>
                <a:latin typeface="Arial" panose="020B0604020202020204" pitchFamily="34" charset="0"/>
                <a:cs typeface="Arial" panose="020B0604020202020204" pitchFamily="34" charset="0"/>
              </a:rPr>
              <a:t>Adjustable Speed Electrical Power Drive Systems Part 5 Safety Requirements </a:t>
            </a:r>
            <a:r>
              <a:rPr lang="en-US" sz="3600" dirty="0">
                <a:solidFill>
                  <a:schemeClr val="accent3">
                    <a:lumMod val="75000"/>
                  </a:schemeClr>
                </a:solidFill>
                <a:latin typeface="Arial" panose="020B0604020202020204" pitchFamily="34" charset="0"/>
                <a:cs typeface="Arial" panose="020B0604020202020204" pitchFamily="34" charset="0"/>
              </a:rPr>
              <a:t>Section 2 Functional </a:t>
            </a:r>
            <a:endParaRPr lang="en-IN" sz="3600" dirty="0">
              <a:solidFill>
                <a:schemeClr val="accent3">
                  <a:lumMod val="75000"/>
                </a:schemeClr>
              </a:solidFill>
            </a:endParaRPr>
          </a:p>
        </p:txBody>
      </p:sp>
      <p:sp>
        <p:nvSpPr>
          <p:cNvPr id="3" name="Content Placeholder 2">
            <a:extLst>
              <a:ext uri="{FF2B5EF4-FFF2-40B4-BE49-F238E27FC236}">
                <a16:creationId xmlns:a16="http://schemas.microsoft.com/office/drawing/2014/main" id="{981C019D-840E-495A-8000-AE74F5B4A4C7}"/>
              </a:ext>
            </a:extLst>
          </p:cNvPr>
          <p:cNvSpPr>
            <a:spLocks noGrp="1"/>
          </p:cNvSpPr>
          <p:nvPr>
            <p:ph idx="1"/>
          </p:nvPr>
        </p:nvSpPr>
        <p:spPr/>
        <p:txBody>
          <a:bodyPr>
            <a:normAutofit/>
          </a:bodyPr>
          <a:lstStyle/>
          <a:p>
            <a:pPr algn="just"/>
            <a:r>
              <a:rPr lang="en-US" dirty="0"/>
              <a:t>This is a product standard, specifies requirements and makes recommendations for the design and development, integration and validation of safety related power drive systems (</a:t>
            </a:r>
            <a:r>
              <a:rPr lang="en-US" i="1" dirty="0"/>
              <a:t>PDS(SR)) </a:t>
            </a:r>
            <a:r>
              <a:rPr lang="en-US" dirty="0"/>
              <a:t>in terms of their functional safety considerations </a:t>
            </a:r>
          </a:p>
          <a:p>
            <a:pPr algn="just"/>
            <a:r>
              <a:rPr lang="en-US" dirty="0">
                <a:latin typeface="Arial" panose="020B0604020202020204" pitchFamily="34" charset="0"/>
                <a:cs typeface="Arial" panose="020B0604020202020204" pitchFamily="34" charset="0"/>
              </a:rPr>
              <a:t>For the purposes of this standard, the alphabetical list of terms and definitions is given in  </a:t>
            </a:r>
            <a:r>
              <a:rPr lang="en-US" dirty="0">
                <a:latin typeface="Arial" panose="020B0604020202020204" pitchFamily="34" charset="0"/>
                <a:cs typeface="Arial" panose="020B0604020202020204" pitchFamily="34" charset="0"/>
                <a:hlinkClick r:id="rId2"/>
              </a:rPr>
              <a:t>Table 1</a:t>
            </a:r>
            <a:endParaRPr lang="en-US" dirty="0">
              <a:latin typeface="Arial" panose="020B0604020202020204" pitchFamily="34" charset="0"/>
              <a:cs typeface="Arial" panose="020B0604020202020204" pitchFamily="34" charset="0"/>
            </a:endParaRPr>
          </a:p>
          <a:p>
            <a:pPr marL="0" indent="0" algn="just">
              <a:buNone/>
            </a:pPr>
            <a:endParaRPr lang="en-US" dirty="0">
              <a:latin typeface="Arial" panose="020B0604020202020204" pitchFamily="34" charset="0"/>
              <a:cs typeface="Arial" panose="020B0604020202020204" pitchFamily="34" charset="0"/>
            </a:endParaRPr>
          </a:p>
          <a:p>
            <a:pPr algn="just"/>
            <a:r>
              <a:rPr lang="en-IN" dirty="0">
                <a:latin typeface="Arial" panose="020B0604020202020204" pitchFamily="34" charset="0"/>
                <a:cs typeface="Arial" panose="020B0604020202020204" pitchFamily="34" charset="0"/>
              </a:rPr>
              <a:t>Designated safety sub-functions covered under </a:t>
            </a:r>
            <a:r>
              <a:rPr lang="en-IN" dirty="0">
                <a:latin typeface="Arial" panose="020B0604020202020204" pitchFamily="34" charset="0"/>
                <a:cs typeface="Arial" panose="020B0604020202020204" pitchFamily="34" charset="0"/>
                <a:hlinkClick r:id="rId3"/>
              </a:rPr>
              <a:t>clause 4</a:t>
            </a:r>
            <a:r>
              <a:rPr lang="en-IN" dirty="0">
                <a:latin typeface="Arial" panose="020B0604020202020204" pitchFamily="34" charset="0"/>
                <a:cs typeface="Arial" panose="020B0604020202020204" pitchFamily="34" charset="0"/>
              </a:rPr>
              <a:t> including Stopping functions, Safe torque off, Monitoring functions and Safe motor temperature </a:t>
            </a:r>
          </a:p>
          <a:p>
            <a:pPr marL="0" indent="0" algn="just">
              <a:buNone/>
            </a:pPr>
            <a:endParaRPr lang="en-IN" dirty="0">
              <a:latin typeface="Arial" panose="020B0604020202020204" pitchFamily="34" charset="0"/>
              <a:cs typeface="Arial" panose="020B0604020202020204" pitchFamily="34" charset="0"/>
            </a:endParaRPr>
          </a:p>
          <a:p>
            <a:pPr marL="0" indent="0">
              <a:buNone/>
            </a:pPr>
            <a:endParaRPr lang="en-IN" dirty="0">
              <a:latin typeface="Arial" panose="020B0604020202020204" pitchFamily="34" charset="0"/>
              <a:cs typeface="Arial" panose="020B0604020202020204" pitchFamily="34" charset="0"/>
            </a:endParaRPr>
          </a:p>
          <a:p>
            <a:endParaRPr lang="en-IN" dirty="0"/>
          </a:p>
        </p:txBody>
      </p:sp>
    </p:spTree>
    <p:extLst>
      <p:ext uri="{BB962C8B-B14F-4D97-AF65-F5344CB8AC3E}">
        <p14:creationId xmlns:p14="http://schemas.microsoft.com/office/powerpoint/2010/main" val="4830899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62DDD-4A86-4B1F-A1A3-2D26CB15213F}"/>
              </a:ext>
            </a:extLst>
          </p:cNvPr>
          <p:cNvSpPr>
            <a:spLocks noGrp="1"/>
          </p:cNvSpPr>
          <p:nvPr>
            <p:ph type="title"/>
          </p:nvPr>
        </p:nvSpPr>
        <p:spPr>
          <a:xfrm>
            <a:off x="838200" y="307975"/>
            <a:ext cx="10515600" cy="1325563"/>
          </a:xfrm>
        </p:spPr>
        <p:txBody>
          <a:bodyPr>
            <a:normAutofit fontScale="90000"/>
          </a:bodyPr>
          <a:lstStyle/>
          <a:p>
            <a:r>
              <a:rPr lang="en-IN" sz="3600" dirty="0">
                <a:latin typeface="Arial" panose="020B0604020202020204" pitchFamily="34" charset="0"/>
                <a:cs typeface="Arial" panose="020B0604020202020204" pitchFamily="34" charset="0"/>
              </a:rPr>
              <a:t>Adjustable Speed Electrical Power Drive Systems Part 5 Safety Requirements </a:t>
            </a:r>
            <a:r>
              <a:rPr lang="en-US" sz="3600" dirty="0">
                <a:latin typeface="Arial" panose="020B0604020202020204" pitchFamily="34" charset="0"/>
                <a:cs typeface="Arial" panose="020B0604020202020204" pitchFamily="34" charset="0"/>
              </a:rPr>
              <a:t>Section 2 Functional(Contd.) </a:t>
            </a:r>
            <a:endParaRPr lang="en-IN" sz="3600" dirty="0"/>
          </a:p>
        </p:txBody>
      </p:sp>
      <p:sp>
        <p:nvSpPr>
          <p:cNvPr id="3" name="Content Placeholder 2">
            <a:extLst>
              <a:ext uri="{FF2B5EF4-FFF2-40B4-BE49-F238E27FC236}">
                <a16:creationId xmlns:a16="http://schemas.microsoft.com/office/drawing/2014/main" id="{D0C364D5-59B5-41C0-9506-88948F5E4C1D}"/>
              </a:ext>
            </a:extLst>
          </p:cNvPr>
          <p:cNvSpPr>
            <a:spLocks noGrp="1"/>
          </p:cNvSpPr>
          <p:nvPr>
            <p:ph idx="1"/>
          </p:nvPr>
        </p:nvSpPr>
        <p:spPr>
          <a:xfrm>
            <a:off x="838200" y="1825625"/>
            <a:ext cx="10515600" cy="4351338"/>
          </a:xfrm>
        </p:spPr>
        <p:txBody>
          <a:bodyPr>
            <a:normAutofit lnSpcReduction="10000"/>
          </a:bodyPr>
          <a:lstStyle/>
          <a:p>
            <a:r>
              <a:rPr lang="en-US" dirty="0">
                <a:latin typeface="Arial" panose="020B0604020202020204" pitchFamily="34" charset="0"/>
                <a:cs typeface="Arial" panose="020B0604020202020204" pitchFamily="34" charset="0"/>
                <a:hlinkClick r:id="rId2"/>
              </a:rPr>
              <a:t>Clause 6</a:t>
            </a:r>
            <a:r>
              <a:rPr lang="en-US" dirty="0">
                <a:latin typeface="Arial" panose="020B0604020202020204" pitchFamily="34" charset="0"/>
                <a:cs typeface="Arial" panose="020B0604020202020204" pitchFamily="34" charset="0"/>
              </a:rPr>
              <a:t> stipulates the Requirements for design and development of a </a:t>
            </a:r>
            <a:r>
              <a:rPr lang="en-US" i="1" dirty="0">
                <a:latin typeface="Arial" panose="020B0604020202020204" pitchFamily="34" charset="0"/>
                <a:cs typeface="Arial" panose="020B0604020202020204" pitchFamily="34" charset="0"/>
              </a:rPr>
              <a:t>PDS(SR) including </a:t>
            </a:r>
            <a:r>
              <a:rPr lang="en-IN" dirty="0">
                <a:latin typeface="Arial" panose="020B0604020202020204" pitchFamily="34" charset="0"/>
                <a:cs typeface="Arial" panose="020B0604020202020204" pitchFamily="34" charset="0"/>
              </a:rPr>
              <a:t>General requirements, Software and design requirements, </a:t>
            </a:r>
            <a:r>
              <a:rPr lang="en-US" dirty="0">
                <a:latin typeface="Arial" panose="020B0604020202020204" pitchFamily="34" charset="0"/>
                <a:cs typeface="Arial" panose="020B0604020202020204" pitchFamily="34" charset="0"/>
              </a:rPr>
              <a:t>probability of dangerous random hardware failures , </a:t>
            </a:r>
            <a:r>
              <a:rPr lang="en-IN" dirty="0">
                <a:latin typeface="Arial" panose="020B0604020202020204" pitchFamily="34" charset="0"/>
                <a:cs typeface="Arial" panose="020B0604020202020204" pitchFamily="34" charset="0"/>
              </a:rPr>
              <a:t>Failure rate data , </a:t>
            </a:r>
            <a:r>
              <a:rPr lang="en-IN" i="1" dirty="0">
                <a:latin typeface="Arial" panose="020B0604020202020204" pitchFamily="34" charset="0"/>
                <a:cs typeface="Arial" panose="020B0604020202020204" pitchFamily="34" charset="0"/>
              </a:rPr>
              <a:t>Diagnostic test </a:t>
            </a:r>
            <a:r>
              <a:rPr lang="en-IN" dirty="0">
                <a:latin typeface="Arial" panose="020B0604020202020204" pitchFamily="34" charset="0"/>
                <a:cs typeface="Arial" panose="020B0604020202020204" pitchFamily="34" charset="0"/>
              </a:rPr>
              <a:t>interval, Architectural constraints, </a:t>
            </a:r>
            <a:r>
              <a:rPr lang="en-US" dirty="0">
                <a:latin typeface="Arial" panose="020B0604020202020204" pitchFamily="34" charset="0"/>
                <a:cs typeface="Arial" panose="020B0604020202020204" pitchFamily="34" charset="0"/>
              </a:rPr>
              <a:t>Requirements for the control of systematic faults, effects of the loss of electrical supply, and </a:t>
            </a:r>
            <a:r>
              <a:rPr lang="en-IN" dirty="0">
                <a:latin typeface="Arial" panose="020B0604020202020204" pitchFamily="34" charset="0"/>
                <a:cs typeface="Arial" panose="020B0604020202020204" pitchFamily="34" charset="0"/>
              </a:rPr>
              <a:t>Test documentation.</a:t>
            </a:r>
          </a:p>
          <a:p>
            <a:r>
              <a:rPr lang="en-IN" dirty="0">
                <a:latin typeface="Arial" panose="020B0604020202020204" pitchFamily="34" charset="0"/>
                <a:cs typeface="Arial" panose="020B0604020202020204" pitchFamily="34" charset="0"/>
              </a:rPr>
              <a:t>Test requirements(</a:t>
            </a:r>
            <a:r>
              <a:rPr lang="en-IN" dirty="0">
                <a:latin typeface="Arial" panose="020B0604020202020204" pitchFamily="34" charset="0"/>
                <a:cs typeface="Arial" panose="020B0604020202020204" pitchFamily="34" charset="0"/>
                <a:hlinkClick r:id="rId3"/>
              </a:rPr>
              <a:t>clause 9</a:t>
            </a:r>
            <a:r>
              <a:rPr lang="en-IN" dirty="0">
                <a:latin typeface="Arial" panose="020B0604020202020204" pitchFamily="34" charset="0"/>
                <a:cs typeface="Arial" panose="020B0604020202020204" pitchFamily="34" charset="0"/>
              </a:rPr>
              <a:t>) covers Planning of tests , Electromagnetic (EM) immunity testing , Performance criterion , Thermal immunity testing, Mechanical immunity testing and Test documentation</a:t>
            </a:r>
            <a:endParaRPr lang="en-IN" dirty="0"/>
          </a:p>
          <a:p>
            <a:endParaRPr lang="en-IN" dirty="0"/>
          </a:p>
        </p:txBody>
      </p:sp>
    </p:spTree>
    <p:extLst>
      <p:ext uri="{BB962C8B-B14F-4D97-AF65-F5344CB8AC3E}">
        <p14:creationId xmlns:p14="http://schemas.microsoft.com/office/powerpoint/2010/main" val="26420706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8BFC8-49ED-4FEC-9061-5FD91E027D32}"/>
              </a:ext>
            </a:extLst>
          </p:cNvPr>
          <p:cNvSpPr>
            <a:spLocks noGrp="1"/>
          </p:cNvSpPr>
          <p:nvPr>
            <p:ph type="title"/>
          </p:nvPr>
        </p:nvSpPr>
        <p:spPr>
          <a:xfrm>
            <a:off x="838200" y="365125"/>
            <a:ext cx="10515600" cy="1460500"/>
          </a:xfrm>
        </p:spPr>
        <p:txBody>
          <a:bodyPr>
            <a:normAutofit fontScale="90000"/>
          </a:bodyPr>
          <a:lstStyle/>
          <a:p>
            <a:r>
              <a:rPr lang="en-IN" dirty="0">
                <a:solidFill>
                  <a:schemeClr val="accent5">
                    <a:lumMod val="75000"/>
                  </a:schemeClr>
                </a:solidFill>
                <a:latin typeface="Arial" panose="020B0604020202020204" pitchFamily="34" charset="0"/>
                <a:cs typeface="Arial" panose="020B0604020202020204" pitchFamily="34" charset="0"/>
              </a:rPr>
              <a:t>IS:16242</a:t>
            </a:r>
            <a:r>
              <a:rPr lang="en-US" dirty="0">
                <a:solidFill>
                  <a:schemeClr val="accent5">
                    <a:lumMod val="75000"/>
                  </a:schemeClr>
                </a:solidFill>
                <a:latin typeface="Arial" panose="020B0604020202020204" pitchFamily="34" charset="0"/>
                <a:cs typeface="Arial" panose="020B0604020202020204" pitchFamily="34" charset="0"/>
              </a:rPr>
              <a:t> (Part 1): General and safety, EMC, and performance requirements for UPS</a:t>
            </a:r>
            <a:r>
              <a:rPr lang="en-IN" dirty="0">
                <a:solidFill>
                  <a:schemeClr val="accent5">
                    <a:lumMod val="75000"/>
                  </a:schemeClr>
                </a:solidFill>
                <a:latin typeface="Arial" panose="020B0604020202020204" pitchFamily="34" charset="0"/>
                <a:cs typeface="Arial" panose="020B0604020202020204" pitchFamily="34" charset="0"/>
              </a:rPr>
              <a:t/>
            </a:r>
            <a:br>
              <a:rPr lang="en-IN" dirty="0">
                <a:solidFill>
                  <a:schemeClr val="accent5">
                    <a:lumMod val="75000"/>
                  </a:schemeClr>
                </a:solidFill>
                <a:latin typeface="Arial" panose="020B0604020202020204" pitchFamily="34" charset="0"/>
                <a:cs typeface="Arial" panose="020B0604020202020204" pitchFamily="34" charset="0"/>
              </a:rPr>
            </a:br>
            <a:endParaRPr lang="en-IN" dirty="0">
              <a:solidFill>
                <a:schemeClr val="accent5">
                  <a:lumMod val="75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A8E9979-5A8B-4590-A00E-1EF4C0471E71}"/>
              </a:ext>
            </a:extLst>
          </p:cNvPr>
          <p:cNvSpPr>
            <a:spLocks noGrp="1"/>
          </p:cNvSpPr>
          <p:nvPr>
            <p:ph idx="1"/>
          </p:nvPr>
        </p:nvSpPr>
        <p:spPr>
          <a:xfrm>
            <a:off x="838200" y="1570892"/>
            <a:ext cx="10763250" cy="4921983"/>
          </a:xfrm>
        </p:spPr>
        <p:txBody>
          <a:bodyPr>
            <a:normAutofit/>
          </a:bodyPr>
          <a:lstStyle/>
          <a:p>
            <a:r>
              <a:rPr lang="en-US" dirty="0"/>
              <a:t>This standard is intended to ensure the safety of installed </a:t>
            </a:r>
            <a:r>
              <a:rPr lang="en-US" b="1" dirty="0"/>
              <a:t>UPS</a:t>
            </a:r>
            <a:r>
              <a:rPr lang="en-US" dirty="0"/>
              <a:t>, both as a single </a:t>
            </a:r>
            <a:r>
              <a:rPr lang="en-US" b="1" dirty="0"/>
              <a:t>UPS </a:t>
            </a:r>
            <a:r>
              <a:rPr lang="en-US" dirty="0"/>
              <a:t>unit or as a system of interconnected </a:t>
            </a:r>
            <a:r>
              <a:rPr lang="en-US" b="1" dirty="0"/>
              <a:t>UPS </a:t>
            </a:r>
            <a:r>
              <a:rPr lang="en-US" dirty="0"/>
              <a:t>units, subject to installing, operating and maintaining the </a:t>
            </a:r>
            <a:r>
              <a:rPr lang="en-US" b="1" dirty="0"/>
              <a:t>UPS </a:t>
            </a:r>
            <a:r>
              <a:rPr lang="en-US" dirty="0"/>
              <a:t>in the manner prescribed by the manufacturer for following </a:t>
            </a:r>
            <a:r>
              <a:rPr lang="en-IN" b="1" dirty="0"/>
              <a:t>Products:</a:t>
            </a:r>
            <a:endParaRPr lang="en-IN" dirty="0"/>
          </a:p>
          <a:p>
            <a:pPr marL="0" lvl="0" indent="0" fontAlgn="base">
              <a:buNone/>
            </a:pPr>
            <a:r>
              <a:rPr lang="en-IN" dirty="0"/>
              <a:t>UPS: </a:t>
            </a:r>
            <a:r>
              <a:rPr lang="en-US" dirty="0"/>
              <a:t>Uninterrupted power supplies (UPS system) used for computers, computer labs.</a:t>
            </a:r>
            <a:endParaRPr lang="en-IN" dirty="0"/>
          </a:p>
          <a:p>
            <a:r>
              <a:rPr lang="en-IN" b="1" dirty="0"/>
              <a:t>Definition and coverage:</a:t>
            </a:r>
          </a:p>
          <a:p>
            <a:pPr marL="0" indent="0">
              <a:buNone/>
            </a:pPr>
            <a:r>
              <a:rPr lang="en-US" dirty="0"/>
              <a:t>The primary function of the </a:t>
            </a:r>
            <a:r>
              <a:rPr lang="en-US" b="1" dirty="0"/>
              <a:t>UPS </a:t>
            </a:r>
            <a:r>
              <a:rPr lang="en-US" dirty="0"/>
              <a:t>covered by this standard is to ensure continuity of an alternating power source. The </a:t>
            </a:r>
            <a:r>
              <a:rPr lang="en-US" b="1" dirty="0"/>
              <a:t>UPS </a:t>
            </a:r>
            <a:r>
              <a:rPr lang="en-US" dirty="0"/>
              <a:t>may also serve to improve the quality of the power source by keeping it within specified characteristics.</a:t>
            </a:r>
            <a:endParaRPr lang="en-IN" b="1" dirty="0"/>
          </a:p>
          <a:p>
            <a:endParaRPr lang="en-IN" dirty="0"/>
          </a:p>
        </p:txBody>
      </p:sp>
    </p:spTree>
    <p:extLst>
      <p:ext uri="{BB962C8B-B14F-4D97-AF65-F5344CB8AC3E}">
        <p14:creationId xmlns:p14="http://schemas.microsoft.com/office/powerpoint/2010/main" val="6570262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F1092-7EC7-48DA-8D69-59E79E72AD52}"/>
              </a:ext>
            </a:extLst>
          </p:cNvPr>
          <p:cNvSpPr>
            <a:spLocks noGrp="1"/>
          </p:cNvSpPr>
          <p:nvPr>
            <p:ph type="title"/>
          </p:nvPr>
        </p:nvSpPr>
        <p:spPr/>
        <p:txBody>
          <a:bodyPr>
            <a:normAutofit fontScale="90000"/>
          </a:bodyPr>
          <a:lstStyle/>
          <a:p>
            <a:r>
              <a:rPr lang="en-IN" dirty="0">
                <a:solidFill>
                  <a:schemeClr val="accent5">
                    <a:lumMod val="75000"/>
                  </a:schemeClr>
                </a:solidFill>
                <a:latin typeface="Arial" panose="020B0604020202020204" pitchFamily="34" charset="0"/>
                <a:cs typeface="Arial" panose="020B0604020202020204" pitchFamily="34" charset="0"/>
              </a:rPr>
              <a:t>IS:16242</a:t>
            </a:r>
            <a:r>
              <a:rPr lang="en-US" dirty="0">
                <a:solidFill>
                  <a:schemeClr val="accent5">
                    <a:lumMod val="75000"/>
                  </a:schemeClr>
                </a:solidFill>
                <a:latin typeface="Arial" panose="020B0604020202020204" pitchFamily="34" charset="0"/>
                <a:cs typeface="Arial" panose="020B0604020202020204" pitchFamily="34" charset="0"/>
              </a:rPr>
              <a:t> (Part 1): General and safety, EMC, and performance requirements for UPS</a:t>
            </a:r>
            <a:endParaRPr lang="en-IN" dirty="0"/>
          </a:p>
        </p:txBody>
      </p:sp>
      <p:sp>
        <p:nvSpPr>
          <p:cNvPr id="3" name="Content Placeholder 2">
            <a:extLst>
              <a:ext uri="{FF2B5EF4-FFF2-40B4-BE49-F238E27FC236}">
                <a16:creationId xmlns:a16="http://schemas.microsoft.com/office/drawing/2014/main" id="{B92E0AFB-CDE3-4275-BF3B-E01846A92098}"/>
              </a:ext>
            </a:extLst>
          </p:cNvPr>
          <p:cNvSpPr>
            <a:spLocks noGrp="1"/>
          </p:cNvSpPr>
          <p:nvPr>
            <p:ph idx="1"/>
          </p:nvPr>
        </p:nvSpPr>
        <p:spPr/>
        <p:txBody>
          <a:bodyPr/>
          <a:lstStyle/>
          <a:p>
            <a:r>
              <a:rPr lang="en-US" dirty="0"/>
              <a:t>It is used with IEC 60950-1, which is referred to in this </a:t>
            </a:r>
            <a:r>
              <a:rPr lang="en-IN" dirty="0"/>
              <a:t>standard as "RD" (reference document).</a:t>
            </a:r>
            <a:endParaRPr lang="en-IN" b="1" dirty="0"/>
          </a:p>
          <a:p>
            <a:r>
              <a:rPr lang="en-IN" b="1" dirty="0"/>
              <a:t>Main Tests</a:t>
            </a:r>
          </a:p>
          <a:p>
            <a:pPr marL="0" indent="0">
              <a:buNone/>
            </a:pPr>
            <a:r>
              <a:rPr lang="en-US" dirty="0"/>
              <a:t>Clause 6 provides the requirements of Wiring, connections and supply for  UPS under various sub-clauses, compliance requirements of 3.1/RD also apply, few of them are:</a:t>
            </a:r>
            <a:endParaRPr lang="en-IN" dirty="0"/>
          </a:p>
          <a:p>
            <a:pPr marL="514350" lvl="0" indent="-514350" fontAlgn="base">
              <a:buFont typeface="+mj-lt"/>
              <a:buAutoNum type="alphaLcParenR"/>
            </a:pPr>
            <a:r>
              <a:rPr lang="en-US" dirty="0"/>
              <a:t>6.1.2 Dimensions and ratings of busbars and insulated conductors</a:t>
            </a:r>
          </a:p>
          <a:p>
            <a:pPr marL="514350" indent="-514350" fontAlgn="base">
              <a:buFont typeface="+mj-lt"/>
              <a:buAutoNum type="alphaLcParenR"/>
            </a:pPr>
            <a:r>
              <a:rPr lang="en-IN" dirty="0"/>
              <a:t>6.2 Connection to power</a:t>
            </a:r>
            <a:endParaRPr lang="en-US" dirty="0"/>
          </a:p>
          <a:p>
            <a:pPr marL="514350" lvl="0" indent="-514350" fontAlgn="base">
              <a:buFont typeface="+mj-lt"/>
              <a:buAutoNum type="alphaLcParenR"/>
            </a:pPr>
            <a:r>
              <a:rPr lang="en-US" dirty="0"/>
              <a:t>6.3 Wiring terminals for external power conductors</a:t>
            </a:r>
          </a:p>
          <a:p>
            <a:endParaRPr lang="en-IN" dirty="0"/>
          </a:p>
        </p:txBody>
      </p:sp>
    </p:spTree>
    <p:extLst>
      <p:ext uri="{BB962C8B-B14F-4D97-AF65-F5344CB8AC3E}">
        <p14:creationId xmlns:p14="http://schemas.microsoft.com/office/powerpoint/2010/main" val="10597918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375BC-6B97-4A95-A3FB-E2B25DD776C3}"/>
              </a:ext>
            </a:extLst>
          </p:cNvPr>
          <p:cNvSpPr>
            <a:spLocks noGrp="1"/>
          </p:cNvSpPr>
          <p:nvPr>
            <p:ph type="title"/>
          </p:nvPr>
        </p:nvSpPr>
        <p:spPr/>
        <p:txBody>
          <a:bodyPr>
            <a:normAutofit/>
          </a:bodyPr>
          <a:lstStyle/>
          <a:p>
            <a:r>
              <a:rPr lang="en-IN" sz="3600" dirty="0">
                <a:solidFill>
                  <a:schemeClr val="accent5">
                    <a:lumMod val="75000"/>
                  </a:schemeClr>
                </a:solidFill>
                <a:latin typeface="Arial" panose="020B0604020202020204" pitchFamily="34" charset="0"/>
                <a:cs typeface="Arial" panose="020B0604020202020204" pitchFamily="34" charset="0"/>
              </a:rPr>
              <a:t>IS:16242</a:t>
            </a:r>
            <a:r>
              <a:rPr lang="en-US" sz="3600" dirty="0">
                <a:solidFill>
                  <a:schemeClr val="accent5">
                    <a:lumMod val="75000"/>
                  </a:schemeClr>
                </a:solidFill>
                <a:latin typeface="Arial" panose="020B0604020202020204" pitchFamily="34" charset="0"/>
                <a:cs typeface="Arial" panose="020B0604020202020204" pitchFamily="34" charset="0"/>
              </a:rPr>
              <a:t> (Part 1): General and safety, EMC, and performance requirements for UPS(contd..)</a:t>
            </a:r>
            <a:endParaRPr lang="en-IN" sz="3600" dirty="0"/>
          </a:p>
        </p:txBody>
      </p:sp>
      <p:sp>
        <p:nvSpPr>
          <p:cNvPr id="3" name="Content Placeholder 2">
            <a:extLst>
              <a:ext uri="{FF2B5EF4-FFF2-40B4-BE49-F238E27FC236}">
                <a16:creationId xmlns:a16="http://schemas.microsoft.com/office/drawing/2014/main" id="{80CCCD07-C0C2-44C7-9A70-421B6CFD187F}"/>
              </a:ext>
            </a:extLst>
          </p:cNvPr>
          <p:cNvSpPr>
            <a:spLocks noGrp="1"/>
          </p:cNvSpPr>
          <p:nvPr>
            <p:ph idx="1"/>
          </p:nvPr>
        </p:nvSpPr>
        <p:spPr>
          <a:xfrm>
            <a:off x="838200" y="1690688"/>
            <a:ext cx="10515600" cy="4486275"/>
          </a:xfrm>
        </p:spPr>
        <p:txBody>
          <a:bodyPr>
            <a:normAutofit lnSpcReduction="10000"/>
          </a:bodyPr>
          <a:lstStyle/>
          <a:p>
            <a:r>
              <a:rPr lang="en-IN" dirty="0"/>
              <a:t>Clause 7 mentions Physical requirements which includes Enclosure(7.1), </a:t>
            </a:r>
          </a:p>
          <a:p>
            <a:pPr>
              <a:buFontTx/>
              <a:buChar char="-"/>
            </a:pPr>
            <a:r>
              <a:rPr lang="en-IN" dirty="0"/>
              <a:t>Stability(7.2), </a:t>
            </a:r>
          </a:p>
          <a:p>
            <a:pPr>
              <a:buFontTx/>
              <a:buChar char="-"/>
            </a:pPr>
            <a:r>
              <a:rPr lang="en-IN" dirty="0"/>
              <a:t>Mechanical strength(7.3),</a:t>
            </a:r>
          </a:p>
          <a:p>
            <a:pPr>
              <a:buFontTx/>
              <a:buChar char="-"/>
            </a:pPr>
            <a:r>
              <a:rPr lang="en-IN" dirty="0"/>
              <a:t>Construction details(7.4 ),</a:t>
            </a:r>
          </a:p>
          <a:p>
            <a:pPr>
              <a:buFontTx/>
              <a:buChar char="-"/>
            </a:pPr>
            <a:r>
              <a:rPr lang="en-IN" dirty="0"/>
              <a:t>Resistance to fire(7.5), </a:t>
            </a:r>
          </a:p>
          <a:p>
            <a:pPr>
              <a:buFontTx/>
              <a:buChar char="-"/>
            </a:pPr>
            <a:r>
              <a:rPr lang="en-IN" dirty="0"/>
              <a:t>Battery location(7.6) and</a:t>
            </a:r>
          </a:p>
          <a:p>
            <a:pPr>
              <a:buFontTx/>
              <a:buChar char="-"/>
            </a:pPr>
            <a:r>
              <a:rPr lang="en-IN" dirty="0"/>
              <a:t>Temperature rise(7.7) and also</a:t>
            </a:r>
            <a:r>
              <a:rPr lang="en-US" dirty="0"/>
              <a:t> complies with the requirements in 2.1/RD. For identification of the modules, see 1.7.2/RD and for electrical connections, see 6.2.1 and 1.7.7/RD</a:t>
            </a:r>
            <a:endParaRPr lang="en-IN" dirty="0"/>
          </a:p>
          <a:p>
            <a:endParaRPr lang="en-IN" sz="2400" dirty="0"/>
          </a:p>
          <a:p>
            <a:endParaRPr lang="en-IN" dirty="0"/>
          </a:p>
        </p:txBody>
      </p:sp>
      <p:sp>
        <p:nvSpPr>
          <p:cNvPr id="4" name="Rectangle 3">
            <a:extLst>
              <a:ext uri="{FF2B5EF4-FFF2-40B4-BE49-F238E27FC236}">
                <a16:creationId xmlns:a16="http://schemas.microsoft.com/office/drawing/2014/main" id="{2F5F1A26-CAD2-4384-B031-9D40A38A53CB}"/>
              </a:ext>
            </a:extLst>
          </p:cNvPr>
          <p:cNvSpPr/>
          <p:nvPr/>
        </p:nvSpPr>
        <p:spPr>
          <a:xfrm>
            <a:off x="1643063" y="2274838"/>
            <a:ext cx="8358187" cy="954107"/>
          </a:xfrm>
          <a:prstGeom prst="rect">
            <a:avLst/>
          </a:prstGeom>
        </p:spPr>
        <p:txBody>
          <a:bodyPr wrap="square">
            <a:spAutoFit/>
          </a:bodyPr>
          <a:lstStyle/>
          <a:p>
            <a:pPr marL="514350" lvl="0" indent="-514350" fontAlgn="base">
              <a:buFont typeface="+mj-lt"/>
              <a:buAutoNum type="alphaLcParenR"/>
            </a:pPr>
            <a:endParaRPr lang="en-IN" sz="2800" dirty="0"/>
          </a:p>
          <a:p>
            <a:pPr marL="514350" lvl="0" indent="-514350" fontAlgn="base">
              <a:buFont typeface="+mj-lt"/>
              <a:buAutoNum type="alphaLcParenR"/>
            </a:pPr>
            <a:endParaRPr lang="en-IN" sz="2800" dirty="0"/>
          </a:p>
        </p:txBody>
      </p:sp>
    </p:spTree>
    <p:extLst>
      <p:ext uri="{BB962C8B-B14F-4D97-AF65-F5344CB8AC3E}">
        <p14:creationId xmlns:p14="http://schemas.microsoft.com/office/powerpoint/2010/main" val="4169897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BA64769A-D2B5-457B-965E-740EFCF107AB}"/>
              </a:ext>
            </a:extLst>
          </p:cNvPr>
          <p:cNvSpPr>
            <a:spLocks noGrp="1"/>
          </p:cNvSpPr>
          <p:nvPr>
            <p:ph idx="4294967295"/>
          </p:nvPr>
        </p:nvSpPr>
        <p:spPr>
          <a:xfrm>
            <a:off x="585788" y="514350"/>
            <a:ext cx="9929812" cy="5662613"/>
          </a:xfrm>
        </p:spPr>
        <p:txBody>
          <a:bodyPr>
            <a:normAutofit/>
          </a:bodyPr>
          <a:lstStyle/>
          <a:p>
            <a:r>
              <a:rPr lang="en-IN" b="1" dirty="0"/>
              <a:t>3. Power Converter Circuits</a:t>
            </a:r>
            <a:endParaRPr lang="en-IN" sz="2400" dirty="0"/>
          </a:p>
          <a:p>
            <a:pPr lvl="0"/>
            <a:r>
              <a:rPr lang="en-IN" b="1" dirty="0"/>
              <a:t>AC-DC Converters (Rectifiers)</a:t>
            </a:r>
            <a:endParaRPr lang="en-IN" sz="2400" dirty="0"/>
          </a:p>
          <a:p>
            <a:pPr lvl="1"/>
            <a:r>
              <a:rPr lang="en-IN" dirty="0"/>
              <a:t>Single-phase and three-phase rectifiers</a:t>
            </a:r>
            <a:endParaRPr lang="en-IN" sz="2000" dirty="0"/>
          </a:p>
          <a:p>
            <a:pPr lvl="1"/>
            <a:r>
              <a:rPr lang="en-IN" dirty="0"/>
              <a:t>Controlled rectifiers and phase-controlled rectifiers</a:t>
            </a:r>
            <a:endParaRPr lang="en-IN" sz="2000" dirty="0"/>
          </a:p>
          <a:p>
            <a:pPr lvl="0"/>
            <a:r>
              <a:rPr lang="en-IN" b="1" dirty="0"/>
              <a:t>DC-DC Converters (Switching Regulators)</a:t>
            </a:r>
            <a:endParaRPr lang="en-IN" sz="2400" dirty="0"/>
          </a:p>
          <a:p>
            <a:pPr lvl="1"/>
            <a:r>
              <a:rPr lang="en-IN" dirty="0"/>
              <a:t>Buck, Boost, Buck-Boost converters</a:t>
            </a:r>
            <a:endParaRPr lang="en-IN" sz="2000" dirty="0"/>
          </a:p>
          <a:p>
            <a:pPr lvl="1"/>
            <a:r>
              <a:rPr lang="en-IN" dirty="0" err="1"/>
              <a:t>Cuk</a:t>
            </a:r>
            <a:r>
              <a:rPr lang="en-IN" dirty="0"/>
              <a:t> and SEPIC converters</a:t>
            </a:r>
            <a:endParaRPr lang="en-IN" sz="2000" dirty="0"/>
          </a:p>
          <a:p>
            <a:pPr lvl="0"/>
            <a:r>
              <a:rPr lang="en-IN" b="1" dirty="0"/>
              <a:t>DC-AC Converters (Inverters)</a:t>
            </a:r>
            <a:endParaRPr lang="en-IN" sz="2400" dirty="0"/>
          </a:p>
          <a:p>
            <a:pPr lvl="1"/>
            <a:r>
              <a:rPr lang="en-IN" dirty="0"/>
              <a:t>Basic inverter topologies (single-phase and three-phase)</a:t>
            </a:r>
            <a:endParaRPr lang="en-IN" sz="2000" dirty="0"/>
          </a:p>
          <a:p>
            <a:pPr lvl="1"/>
            <a:r>
              <a:rPr lang="en-IN" dirty="0"/>
              <a:t>Pulse Width Modulation (PWM) techniques and modulation strategies</a:t>
            </a:r>
            <a:endParaRPr lang="en-IN" sz="2000" dirty="0"/>
          </a:p>
          <a:p>
            <a:pPr lvl="0"/>
            <a:r>
              <a:rPr lang="en-IN" b="1" dirty="0"/>
              <a:t>AC-AC Converters</a:t>
            </a:r>
            <a:endParaRPr lang="en-IN" sz="2400" dirty="0"/>
          </a:p>
          <a:p>
            <a:pPr lvl="1"/>
            <a:r>
              <a:rPr lang="en-IN" dirty="0"/>
              <a:t>Phase-controlled AC-AC converters</a:t>
            </a:r>
            <a:endParaRPr lang="en-IN" sz="2000" dirty="0"/>
          </a:p>
          <a:p>
            <a:pPr lvl="1"/>
            <a:r>
              <a:rPr lang="en-IN" dirty="0"/>
              <a:t>Matrix converters and their applications</a:t>
            </a:r>
            <a:endParaRPr lang="en-IN" sz="2000" dirty="0"/>
          </a:p>
          <a:p>
            <a:endParaRPr lang="en-IN" dirty="0"/>
          </a:p>
        </p:txBody>
      </p:sp>
    </p:spTree>
    <p:extLst>
      <p:ext uri="{BB962C8B-B14F-4D97-AF65-F5344CB8AC3E}">
        <p14:creationId xmlns:p14="http://schemas.microsoft.com/office/powerpoint/2010/main" val="40243051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2B40F-9B0D-413F-A041-2884C166A5BC}"/>
              </a:ext>
            </a:extLst>
          </p:cNvPr>
          <p:cNvSpPr>
            <a:spLocks noGrp="1"/>
          </p:cNvSpPr>
          <p:nvPr>
            <p:ph type="title"/>
          </p:nvPr>
        </p:nvSpPr>
        <p:spPr/>
        <p:txBody>
          <a:bodyPr>
            <a:normAutofit/>
          </a:bodyPr>
          <a:lstStyle/>
          <a:p>
            <a:r>
              <a:rPr lang="en-IN" sz="3600" dirty="0">
                <a:solidFill>
                  <a:schemeClr val="accent5">
                    <a:lumMod val="75000"/>
                  </a:schemeClr>
                </a:solidFill>
                <a:latin typeface="Arial" panose="020B0604020202020204" pitchFamily="34" charset="0"/>
                <a:cs typeface="Arial" panose="020B0604020202020204" pitchFamily="34" charset="0"/>
              </a:rPr>
              <a:t>IS:16242</a:t>
            </a:r>
            <a:r>
              <a:rPr lang="en-US" sz="3600" dirty="0">
                <a:solidFill>
                  <a:schemeClr val="accent5">
                    <a:lumMod val="75000"/>
                  </a:schemeClr>
                </a:solidFill>
                <a:latin typeface="Arial" panose="020B0604020202020204" pitchFamily="34" charset="0"/>
                <a:cs typeface="Arial" panose="020B0604020202020204" pitchFamily="34" charset="0"/>
              </a:rPr>
              <a:t> (Part 1): General and safety, EMC, and performance requirements for UPS(contd..)</a:t>
            </a:r>
            <a:endParaRPr lang="en-IN" sz="3600" dirty="0"/>
          </a:p>
        </p:txBody>
      </p:sp>
      <p:sp>
        <p:nvSpPr>
          <p:cNvPr id="3" name="Content Placeholder 2">
            <a:extLst>
              <a:ext uri="{FF2B5EF4-FFF2-40B4-BE49-F238E27FC236}">
                <a16:creationId xmlns:a16="http://schemas.microsoft.com/office/drawing/2014/main" id="{36FBEC2E-CECD-4140-94FB-9310C38BD465}"/>
              </a:ext>
            </a:extLst>
          </p:cNvPr>
          <p:cNvSpPr>
            <a:spLocks noGrp="1"/>
          </p:cNvSpPr>
          <p:nvPr>
            <p:ph idx="1"/>
          </p:nvPr>
        </p:nvSpPr>
        <p:spPr/>
        <p:txBody>
          <a:bodyPr>
            <a:normAutofit fontScale="92500" lnSpcReduction="10000"/>
          </a:bodyPr>
          <a:lstStyle/>
          <a:p>
            <a:pPr algn="just"/>
            <a:r>
              <a:rPr lang="en-US" dirty="0"/>
              <a:t>Clause 8 stipulates Electrical requirements and simulated abnormal conditions which covers </a:t>
            </a:r>
          </a:p>
          <a:p>
            <a:pPr algn="just">
              <a:buFontTx/>
              <a:buChar char="-"/>
            </a:pPr>
            <a:r>
              <a:rPr lang="en-US" dirty="0"/>
              <a:t>General provisions for earth leakage(8.1</a:t>
            </a:r>
            <a:r>
              <a:rPr lang="en-US" dirty="0">
                <a:solidFill>
                  <a:schemeClr val="accent1"/>
                </a:solidFill>
              </a:rPr>
              <a:t>)[provisions of 5.1.1/RD apply together], </a:t>
            </a:r>
          </a:p>
          <a:p>
            <a:pPr algn="just">
              <a:buFontTx/>
              <a:buChar char="-"/>
            </a:pPr>
            <a:r>
              <a:rPr lang="en-IN" dirty="0"/>
              <a:t>Electric strength(8.2)</a:t>
            </a:r>
            <a:r>
              <a:rPr lang="en-IN" dirty="0">
                <a:solidFill>
                  <a:schemeClr val="accent1"/>
                </a:solidFill>
              </a:rPr>
              <a:t>{</a:t>
            </a:r>
            <a:r>
              <a:rPr lang="en-US" dirty="0">
                <a:solidFill>
                  <a:schemeClr val="accent1"/>
                </a:solidFill>
              </a:rPr>
              <a:t>provisions of 5.2/RD apply}</a:t>
            </a:r>
            <a:r>
              <a:rPr lang="en-IN" dirty="0">
                <a:solidFill>
                  <a:schemeClr val="accent1"/>
                </a:solidFill>
              </a:rPr>
              <a:t>, </a:t>
            </a:r>
          </a:p>
          <a:p>
            <a:pPr algn="just">
              <a:buFontTx/>
              <a:buChar char="-"/>
            </a:pPr>
            <a:r>
              <a:rPr lang="en-US" dirty="0"/>
              <a:t>Abnormal operating and fault conditions(8.3) </a:t>
            </a:r>
            <a:r>
              <a:rPr lang="en-US" dirty="0">
                <a:solidFill>
                  <a:schemeClr val="accent1"/>
                </a:solidFill>
              </a:rPr>
              <a:t>also provisions of 5.1.1/RD apply together.</a:t>
            </a:r>
          </a:p>
          <a:p>
            <a:r>
              <a:rPr lang="en-US" dirty="0"/>
              <a:t>Clause 9 covers Connection to telecommunication networks </a:t>
            </a:r>
            <a:r>
              <a:rPr lang="en-US" dirty="0">
                <a:solidFill>
                  <a:schemeClr val="accent1"/>
                </a:solidFill>
              </a:rPr>
              <a:t>{provisions of Clause 6/RD and 3.5/RD apply together with the following: 2.1.3/RD,</a:t>
            </a:r>
            <a:r>
              <a:rPr lang="en-IN" dirty="0">
                <a:solidFill>
                  <a:schemeClr val="accent1"/>
                </a:solidFill>
              </a:rPr>
              <a:t>2.3.1/RD, 2.3.2/RD, 2.3.3/RD, 2.3.4/RD, 2.3.5/RD, 2.6.5.8/RD, 2.10.3.3/RD, 2.10.3.4/RD, 2.10.4/RD,}</a:t>
            </a:r>
            <a:endParaRPr lang="en-IN" sz="2400" dirty="0">
              <a:solidFill>
                <a:schemeClr val="accent1"/>
              </a:solidFill>
            </a:endParaRPr>
          </a:p>
          <a:p>
            <a:endParaRPr lang="en-IN" dirty="0"/>
          </a:p>
        </p:txBody>
      </p:sp>
    </p:spTree>
    <p:extLst>
      <p:ext uri="{BB962C8B-B14F-4D97-AF65-F5344CB8AC3E}">
        <p14:creationId xmlns:p14="http://schemas.microsoft.com/office/powerpoint/2010/main" val="20604455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6CB20-B50E-4BFE-B341-6BC62F827179}"/>
              </a:ext>
            </a:extLst>
          </p:cNvPr>
          <p:cNvSpPr>
            <a:spLocks noGrp="1"/>
          </p:cNvSpPr>
          <p:nvPr>
            <p:ph type="title"/>
          </p:nvPr>
        </p:nvSpPr>
        <p:spPr/>
        <p:txBody>
          <a:bodyPr>
            <a:normAutofit/>
          </a:bodyPr>
          <a:lstStyle/>
          <a:p>
            <a:r>
              <a:rPr lang="en-IN" sz="3600" dirty="0">
                <a:solidFill>
                  <a:schemeClr val="accent5">
                    <a:lumMod val="75000"/>
                  </a:schemeClr>
                </a:solidFill>
                <a:latin typeface="Arial" panose="020B0604020202020204" pitchFamily="34" charset="0"/>
                <a:cs typeface="Arial" panose="020B0604020202020204" pitchFamily="34" charset="0"/>
              </a:rPr>
              <a:t>IS:16242</a:t>
            </a:r>
            <a:r>
              <a:rPr lang="en-US" sz="3600" dirty="0">
                <a:solidFill>
                  <a:schemeClr val="accent5">
                    <a:lumMod val="75000"/>
                  </a:schemeClr>
                </a:solidFill>
                <a:latin typeface="Arial" panose="020B0604020202020204" pitchFamily="34" charset="0"/>
                <a:cs typeface="Arial" panose="020B0604020202020204" pitchFamily="34" charset="0"/>
              </a:rPr>
              <a:t> (Part 1): General and safety, EMC, and performance requirements for UPS(contd.)</a:t>
            </a:r>
            <a:endParaRPr lang="en-IN" sz="3600" dirty="0"/>
          </a:p>
        </p:txBody>
      </p:sp>
      <p:sp>
        <p:nvSpPr>
          <p:cNvPr id="3" name="Content Placeholder 2">
            <a:extLst>
              <a:ext uri="{FF2B5EF4-FFF2-40B4-BE49-F238E27FC236}">
                <a16:creationId xmlns:a16="http://schemas.microsoft.com/office/drawing/2014/main" id="{C6C2476D-815C-4AE2-85EC-3FDE6A8F85AF}"/>
              </a:ext>
            </a:extLst>
          </p:cNvPr>
          <p:cNvSpPr>
            <a:spLocks noGrp="1"/>
          </p:cNvSpPr>
          <p:nvPr>
            <p:ph idx="1"/>
          </p:nvPr>
        </p:nvSpPr>
        <p:spPr/>
        <p:txBody>
          <a:bodyPr/>
          <a:lstStyle/>
          <a:p>
            <a:pPr marL="0" lvl="0" indent="0" fontAlgn="base">
              <a:buNone/>
            </a:pPr>
            <a:r>
              <a:rPr lang="en-IN" dirty="0"/>
              <a:t>Other aspects of safety are covered like:</a:t>
            </a:r>
          </a:p>
          <a:p>
            <a:pPr marL="514350" lvl="0" indent="-514350" fontAlgn="base">
              <a:buFont typeface="+mj-lt"/>
              <a:buAutoNum type="alphaLcParenR"/>
            </a:pPr>
            <a:r>
              <a:rPr lang="en-IN" dirty="0"/>
              <a:t>Power Interface(4.6)</a:t>
            </a:r>
          </a:p>
          <a:p>
            <a:pPr marL="514350" lvl="0" indent="-514350" fontAlgn="base">
              <a:buFont typeface="+mj-lt"/>
              <a:buAutoNum type="alphaLcParenR"/>
            </a:pPr>
            <a:r>
              <a:rPr lang="en-IN" dirty="0"/>
              <a:t>Provision for Earthing and Bonding( 5.3)</a:t>
            </a:r>
          </a:p>
          <a:p>
            <a:pPr marL="514350" lvl="0" indent="-514350" fontAlgn="base">
              <a:buFont typeface="+mj-lt"/>
              <a:buAutoNum type="alphaLcParenR"/>
            </a:pPr>
            <a:r>
              <a:rPr lang="en-IN" dirty="0"/>
              <a:t>Over Current and earth fault Protection in the primary circuit(5.5)</a:t>
            </a:r>
          </a:p>
          <a:p>
            <a:pPr marL="514350" lvl="0" indent="-514350" fontAlgn="base">
              <a:buFont typeface="+mj-lt"/>
              <a:buAutoNum type="alphaLcParenR"/>
            </a:pPr>
            <a:r>
              <a:rPr lang="en-IN" dirty="0"/>
              <a:t>Protection against hazardous moving parts(5.6.2.3, 5.6.2.5 and  5.6.2.6)</a:t>
            </a:r>
          </a:p>
          <a:p>
            <a:endParaRPr lang="en-IN" dirty="0"/>
          </a:p>
        </p:txBody>
      </p:sp>
    </p:spTree>
    <p:extLst>
      <p:ext uri="{BB962C8B-B14F-4D97-AF65-F5344CB8AC3E}">
        <p14:creationId xmlns:p14="http://schemas.microsoft.com/office/powerpoint/2010/main" val="11288994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37BC5-CFDF-4DDD-A9D9-0603E631D941}"/>
              </a:ext>
            </a:extLst>
          </p:cNvPr>
          <p:cNvSpPr>
            <a:spLocks noGrp="1"/>
          </p:cNvSpPr>
          <p:nvPr>
            <p:ph type="title"/>
          </p:nvPr>
        </p:nvSpPr>
        <p:spPr/>
        <p:txBody>
          <a:bodyPr>
            <a:noAutofit/>
          </a:bodyPr>
          <a:lstStyle/>
          <a:p>
            <a:r>
              <a:rPr lang="en-IN" sz="3600" dirty="0">
                <a:latin typeface="Arial" panose="020B0604020202020204" pitchFamily="34" charset="0"/>
                <a:cs typeface="Arial" panose="020B0604020202020204" pitchFamily="34" charset="0"/>
              </a:rPr>
              <a:t>IS:16242</a:t>
            </a:r>
            <a:r>
              <a:rPr lang="en-US" sz="3600" dirty="0">
                <a:latin typeface="Arial" panose="020B0604020202020204" pitchFamily="34" charset="0"/>
                <a:cs typeface="Arial" panose="020B0604020202020204" pitchFamily="34" charset="0"/>
              </a:rPr>
              <a:t> (Part 2): </a:t>
            </a:r>
            <a:r>
              <a:rPr lang="en-IN" sz="3600" b="1" dirty="0"/>
              <a:t>ELECTROMAGNETIC COMPATIBILITY</a:t>
            </a:r>
            <a:br>
              <a:rPr lang="en-IN" sz="3600" b="1" dirty="0"/>
            </a:br>
            <a:r>
              <a:rPr lang="en-IN" sz="3600" b="1" dirty="0"/>
              <a:t>EMC REQUIREMENTS </a:t>
            </a:r>
            <a:r>
              <a:rPr lang="en-US" sz="3600" dirty="0">
                <a:latin typeface="Arial" panose="020B0604020202020204" pitchFamily="34" charset="0"/>
                <a:cs typeface="Arial" panose="020B0604020202020204" pitchFamily="34" charset="0"/>
              </a:rPr>
              <a:t>for UPS</a:t>
            </a:r>
            <a:endParaRPr lang="en-IN" sz="3600" dirty="0"/>
          </a:p>
        </p:txBody>
      </p:sp>
      <p:sp>
        <p:nvSpPr>
          <p:cNvPr id="3" name="Content Placeholder 2">
            <a:extLst>
              <a:ext uri="{FF2B5EF4-FFF2-40B4-BE49-F238E27FC236}">
                <a16:creationId xmlns:a16="http://schemas.microsoft.com/office/drawing/2014/main" id="{3BBA6F2C-B9F4-4D3F-88F9-1711DE4A0B7F}"/>
              </a:ext>
            </a:extLst>
          </p:cNvPr>
          <p:cNvSpPr>
            <a:spLocks noGrp="1"/>
          </p:cNvSpPr>
          <p:nvPr>
            <p:ph idx="1"/>
          </p:nvPr>
        </p:nvSpPr>
        <p:spPr/>
        <p:txBody>
          <a:bodyPr>
            <a:normAutofit fontScale="92500"/>
          </a:bodyPr>
          <a:lstStyle/>
          <a:p>
            <a:r>
              <a:rPr lang="en-US" dirty="0"/>
              <a:t>This part is a type test product standard for electromagnetic compatibility (EMC) and applies to movable, stationary, fixed or built-in, pluggable and permanently connected UPS for use in low-voltage distribution systems with an environment being either residential, commercial, light industrial or industrial, which deliver output voltage with </a:t>
            </a:r>
            <a:r>
              <a:rPr lang="en-US" b="1" dirty="0"/>
              <a:t>port </a:t>
            </a:r>
            <a:r>
              <a:rPr lang="en-US" dirty="0"/>
              <a:t>voltages not exceeding 1 500 V DC or 1 000 V AC and which include an energy storage device.</a:t>
            </a:r>
          </a:p>
          <a:p>
            <a:r>
              <a:rPr lang="en-US" dirty="0"/>
              <a:t>Clause 3 covers Terms, definitions and abbreviated terms related to UPS</a:t>
            </a:r>
          </a:p>
          <a:p>
            <a:r>
              <a:rPr lang="en-IN" dirty="0"/>
              <a:t>UPS categories are stipulated in clause 4 :</a:t>
            </a:r>
          </a:p>
          <a:p>
            <a:pPr marL="0" indent="0">
              <a:buNone/>
            </a:pPr>
            <a:r>
              <a:rPr lang="en-IN" dirty="0"/>
              <a:t>Category C1, C2, C3 and C4 UPS depending on the environment the UPS is operated</a:t>
            </a:r>
          </a:p>
        </p:txBody>
      </p:sp>
    </p:spTree>
    <p:extLst>
      <p:ext uri="{BB962C8B-B14F-4D97-AF65-F5344CB8AC3E}">
        <p14:creationId xmlns:p14="http://schemas.microsoft.com/office/powerpoint/2010/main" val="42318083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2EBC994-193E-4B00-A75D-83E5863D627A}"/>
              </a:ext>
            </a:extLst>
          </p:cNvPr>
          <p:cNvSpPr>
            <a:spLocks noGrp="1"/>
          </p:cNvSpPr>
          <p:nvPr>
            <p:ph type="title"/>
          </p:nvPr>
        </p:nvSpPr>
        <p:spPr/>
        <p:txBody>
          <a:bodyPr>
            <a:normAutofit/>
          </a:bodyPr>
          <a:lstStyle/>
          <a:p>
            <a:r>
              <a:rPr lang="en-IN" sz="3600" dirty="0">
                <a:latin typeface="Arial" panose="020B0604020202020204" pitchFamily="34" charset="0"/>
                <a:cs typeface="Arial" panose="020B0604020202020204" pitchFamily="34" charset="0"/>
              </a:rPr>
              <a:t>IS:16242</a:t>
            </a:r>
            <a:r>
              <a:rPr lang="en-US" sz="3600" dirty="0">
                <a:latin typeface="Arial" panose="020B0604020202020204" pitchFamily="34" charset="0"/>
                <a:cs typeface="Arial" panose="020B0604020202020204" pitchFamily="34" charset="0"/>
              </a:rPr>
              <a:t> (Part 2): </a:t>
            </a:r>
            <a:r>
              <a:rPr lang="en-IN" sz="3600" b="1" dirty="0"/>
              <a:t>ELECTROMAGNETIC COMPATIBILITY</a:t>
            </a:r>
            <a:br>
              <a:rPr lang="en-IN" sz="3600" b="1" dirty="0"/>
            </a:br>
            <a:r>
              <a:rPr lang="en-IN" sz="3600" b="1" dirty="0"/>
              <a:t>EMC REQUIREMENTS </a:t>
            </a:r>
            <a:r>
              <a:rPr lang="en-US" sz="3600" dirty="0">
                <a:latin typeface="Arial" panose="020B0604020202020204" pitchFamily="34" charset="0"/>
                <a:cs typeface="Arial" panose="020B0604020202020204" pitchFamily="34" charset="0"/>
              </a:rPr>
              <a:t>for UPS(contd.)</a:t>
            </a:r>
            <a:endParaRPr lang="en-IN" sz="3600" dirty="0"/>
          </a:p>
        </p:txBody>
      </p:sp>
      <p:sp>
        <p:nvSpPr>
          <p:cNvPr id="6" name="Content Placeholder 5">
            <a:extLst>
              <a:ext uri="{FF2B5EF4-FFF2-40B4-BE49-F238E27FC236}">
                <a16:creationId xmlns:a16="http://schemas.microsoft.com/office/drawing/2014/main" id="{091E4AA2-09CD-44EC-BA1B-805489ADFCFD}"/>
              </a:ext>
            </a:extLst>
          </p:cNvPr>
          <p:cNvSpPr>
            <a:spLocks noGrp="1"/>
          </p:cNvSpPr>
          <p:nvPr>
            <p:ph idx="1"/>
          </p:nvPr>
        </p:nvSpPr>
        <p:spPr/>
        <p:txBody>
          <a:bodyPr>
            <a:normAutofit fontScale="92500" lnSpcReduction="10000"/>
          </a:bodyPr>
          <a:lstStyle/>
          <a:p>
            <a:r>
              <a:rPr lang="en-IN" dirty="0"/>
              <a:t>5.3 Measurement requirements includes 5.3.2 Conducted emission and 5.3.3 Radiated emission</a:t>
            </a:r>
          </a:p>
          <a:p>
            <a:r>
              <a:rPr lang="en-IN" dirty="0"/>
              <a:t>Clause 6 covers </a:t>
            </a:r>
            <a:r>
              <a:rPr lang="en-US" dirty="0"/>
              <a:t>Immunity requirements for all categories of UPS in the frequency range 0 Hz to 1 GHz only.</a:t>
            </a:r>
          </a:p>
          <a:p>
            <a:r>
              <a:rPr lang="en-IN" dirty="0"/>
              <a:t>Electromagnetic emission – Test methods are mentioned in Annex A</a:t>
            </a:r>
          </a:p>
          <a:p>
            <a:r>
              <a:rPr lang="en-IN" dirty="0"/>
              <a:t>Annex B stipulates Electromagnetic emission limits and </a:t>
            </a:r>
            <a:r>
              <a:rPr lang="en-US" dirty="0"/>
              <a:t>measurement methods of magnetic field – H field</a:t>
            </a:r>
          </a:p>
          <a:p>
            <a:r>
              <a:rPr lang="en-US" dirty="0"/>
              <a:t>Electromagnetic emission – Limits of network ports at </a:t>
            </a:r>
            <a:r>
              <a:rPr lang="en-IN" dirty="0"/>
              <a:t>Annex C </a:t>
            </a:r>
            <a:endParaRPr lang="en-US" dirty="0"/>
          </a:p>
          <a:p>
            <a:r>
              <a:rPr lang="en-IN" dirty="0"/>
              <a:t>Electromagnetic immunity – Test methods are prescribed in Annex D</a:t>
            </a:r>
          </a:p>
          <a:p>
            <a:r>
              <a:rPr lang="en-IN" dirty="0"/>
              <a:t>User installation testing </a:t>
            </a:r>
            <a:r>
              <a:rPr lang="en-US" dirty="0"/>
              <a:t>Measurements at the user's installation are generally necessary for category C4 is covered at </a:t>
            </a:r>
            <a:r>
              <a:rPr lang="en-IN" dirty="0"/>
              <a:t>Annex  E</a:t>
            </a:r>
          </a:p>
        </p:txBody>
      </p:sp>
    </p:spTree>
    <p:extLst>
      <p:ext uri="{BB962C8B-B14F-4D97-AF65-F5344CB8AC3E}">
        <p14:creationId xmlns:p14="http://schemas.microsoft.com/office/powerpoint/2010/main" val="16798850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BA42F-AD81-49BC-8B7B-F99110A2D0F7}"/>
              </a:ext>
            </a:extLst>
          </p:cNvPr>
          <p:cNvSpPr>
            <a:spLocks noGrp="1"/>
          </p:cNvSpPr>
          <p:nvPr>
            <p:ph type="title"/>
          </p:nvPr>
        </p:nvSpPr>
        <p:spPr/>
        <p:txBody>
          <a:bodyPr>
            <a:noAutofit/>
          </a:bodyPr>
          <a:lstStyle/>
          <a:p>
            <a:pPr algn="ctr"/>
            <a:r>
              <a:rPr lang="en-IN" sz="3200" dirty="0">
                <a:latin typeface="Arial" panose="020B0604020202020204" pitchFamily="34" charset="0"/>
                <a:cs typeface="Arial" panose="020B0604020202020204" pitchFamily="34" charset="0"/>
              </a:rPr>
              <a:t>IS:16242</a:t>
            </a:r>
            <a:r>
              <a:rPr lang="en-US" sz="3200" dirty="0">
                <a:latin typeface="Arial" panose="020B0604020202020204" pitchFamily="34" charset="0"/>
                <a:cs typeface="Arial" panose="020B0604020202020204" pitchFamily="34" charset="0"/>
              </a:rPr>
              <a:t> (Part 3): </a:t>
            </a:r>
            <a:r>
              <a:rPr lang="en-IN" sz="3200" dirty="0">
                <a:latin typeface="Arial" panose="020B0604020202020204" pitchFamily="34" charset="0"/>
                <a:cs typeface="Arial" panose="020B0604020202020204" pitchFamily="34" charset="0"/>
              </a:rPr>
              <a:t>Uninterruptible Power Systems (UPS) : </a:t>
            </a:r>
            <a:r>
              <a:rPr lang="en-US" sz="3200" dirty="0">
                <a:latin typeface="Arial" panose="020B0604020202020204" pitchFamily="34" charset="0"/>
                <a:cs typeface="Arial" panose="020B0604020202020204" pitchFamily="34" charset="0"/>
              </a:rPr>
              <a:t>Method of Specifying the Performance </a:t>
            </a:r>
            <a:r>
              <a:rPr lang="en-IN" sz="3200" dirty="0">
                <a:latin typeface="Arial" panose="020B0604020202020204" pitchFamily="34" charset="0"/>
                <a:cs typeface="Arial" panose="020B0604020202020204" pitchFamily="34" charset="0"/>
              </a:rPr>
              <a:t>and Test Requirements</a:t>
            </a:r>
          </a:p>
        </p:txBody>
      </p:sp>
      <p:sp>
        <p:nvSpPr>
          <p:cNvPr id="3" name="Content Placeholder 2">
            <a:extLst>
              <a:ext uri="{FF2B5EF4-FFF2-40B4-BE49-F238E27FC236}">
                <a16:creationId xmlns:a16="http://schemas.microsoft.com/office/drawing/2014/main" id="{0629DD85-853C-4E7D-94B7-9BA5C77E032C}"/>
              </a:ext>
            </a:extLst>
          </p:cNvPr>
          <p:cNvSpPr>
            <a:spLocks noGrp="1"/>
          </p:cNvSpPr>
          <p:nvPr>
            <p:ph idx="1"/>
          </p:nvPr>
        </p:nvSpPr>
        <p:spPr>
          <a:xfrm>
            <a:off x="838199" y="1825625"/>
            <a:ext cx="10848975" cy="4351338"/>
          </a:xfrm>
        </p:spPr>
        <p:txBody>
          <a:bodyPr>
            <a:normAutofit/>
          </a:bodyPr>
          <a:lstStyle/>
          <a:p>
            <a:r>
              <a:rPr lang="en-US" dirty="0"/>
              <a:t>This standard is intended to specify performance and test requirements of a complete UPS</a:t>
            </a:r>
          </a:p>
          <a:p>
            <a:r>
              <a:rPr lang="en-IN" dirty="0"/>
              <a:t>Clause 4 specifies the Environmental conditions the UPS shall be </a:t>
            </a:r>
            <a:r>
              <a:rPr lang="en-US" dirty="0"/>
              <a:t>capable of withstanding with pollution degree 2 and other conditions defined in this subclause including </a:t>
            </a:r>
            <a:r>
              <a:rPr lang="en-IN" dirty="0"/>
              <a:t>Ambient temperature and relative humidity(4.2.1.1), Altitude</a:t>
            </a:r>
            <a:r>
              <a:rPr lang="en-US" dirty="0"/>
              <a:t>.(</a:t>
            </a:r>
            <a:r>
              <a:rPr lang="en-IN" dirty="0"/>
              <a:t>4.2.1.2) , Storage and transportation(4.2.2)</a:t>
            </a:r>
          </a:p>
          <a:p>
            <a:r>
              <a:rPr lang="en-US" dirty="0"/>
              <a:t>Electrical conditions, performance and declared values are prescribed at clause 5, that includes </a:t>
            </a:r>
            <a:r>
              <a:rPr lang="en-IN" dirty="0"/>
              <a:t>UPS input and output specification</a:t>
            </a:r>
            <a:r>
              <a:rPr lang="en-US" dirty="0"/>
              <a:t>, Characteristics to be declared by the manufacturer</a:t>
            </a:r>
            <a:endParaRPr lang="en-IN" dirty="0"/>
          </a:p>
        </p:txBody>
      </p:sp>
    </p:spTree>
    <p:extLst>
      <p:ext uri="{BB962C8B-B14F-4D97-AF65-F5344CB8AC3E}">
        <p14:creationId xmlns:p14="http://schemas.microsoft.com/office/powerpoint/2010/main" val="10434054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085D7-A0FB-43DC-A987-9B346762BF96}"/>
              </a:ext>
            </a:extLst>
          </p:cNvPr>
          <p:cNvSpPr>
            <a:spLocks noGrp="1"/>
          </p:cNvSpPr>
          <p:nvPr>
            <p:ph type="title"/>
          </p:nvPr>
        </p:nvSpPr>
        <p:spPr>
          <a:xfrm>
            <a:off x="838200" y="365126"/>
            <a:ext cx="10515600" cy="1349374"/>
          </a:xfrm>
        </p:spPr>
        <p:txBody>
          <a:bodyPr>
            <a:noAutofit/>
          </a:bodyPr>
          <a:lstStyle/>
          <a:p>
            <a:pPr algn="ctr"/>
            <a:r>
              <a:rPr lang="en-IN" sz="2800" dirty="0">
                <a:latin typeface="Arial" panose="020B0604020202020204" pitchFamily="34" charset="0"/>
                <a:cs typeface="Arial" panose="020B0604020202020204" pitchFamily="34" charset="0"/>
              </a:rPr>
              <a:t>IS:16242</a:t>
            </a:r>
            <a:r>
              <a:rPr lang="en-US" sz="2800" dirty="0">
                <a:latin typeface="Arial" panose="020B0604020202020204" pitchFamily="34" charset="0"/>
                <a:cs typeface="Arial" panose="020B0604020202020204" pitchFamily="34" charset="0"/>
              </a:rPr>
              <a:t> (Part 3): </a:t>
            </a:r>
            <a:r>
              <a:rPr lang="en-IN" sz="2800" dirty="0">
                <a:latin typeface="Arial" panose="020B0604020202020204" pitchFamily="34" charset="0"/>
                <a:cs typeface="Arial" panose="020B0604020202020204" pitchFamily="34" charset="0"/>
              </a:rPr>
              <a:t>Uninterruptible Power Systems (UPS) : </a:t>
            </a:r>
            <a:r>
              <a:rPr lang="en-US" sz="2800" dirty="0">
                <a:latin typeface="Arial" panose="020B0604020202020204" pitchFamily="34" charset="0"/>
                <a:cs typeface="Arial" panose="020B0604020202020204" pitchFamily="34" charset="0"/>
              </a:rPr>
              <a:t>Method of Specifying the Performance </a:t>
            </a:r>
            <a:r>
              <a:rPr lang="en-IN" sz="2800" dirty="0">
                <a:latin typeface="Arial" panose="020B0604020202020204" pitchFamily="34" charset="0"/>
                <a:cs typeface="Arial" panose="020B0604020202020204" pitchFamily="34" charset="0"/>
              </a:rPr>
              <a:t>and Test Requirements</a:t>
            </a:r>
            <a:endParaRPr lang="en-IN" sz="2800" dirty="0"/>
          </a:p>
        </p:txBody>
      </p:sp>
      <p:sp>
        <p:nvSpPr>
          <p:cNvPr id="3" name="Content Placeholder 2">
            <a:extLst>
              <a:ext uri="{FF2B5EF4-FFF2-40B4-BE49-F238E27FC236}">
                <a16:creationId xmlns:a16="http://schemas.microsoft.com/office/drawing/2014/main" id="{A10EC63C-A070-40C4-806A-2B82D3D619C7}"/>
              </a:ext>
            </a:extLst>
          </p:cNvPr>
          <p:cNvSpPr>
            <a:spLocks noGrp="1"/>
          </p:cNvSpPr>
          <p:nvPr>
            <p:ph idx="1"/>
          </p:nvPr>
        </p:nvSpPr>
        <p:spPr>
          <a:xfrm>
            <a:off x="838200" y="1714500"/>
            <a:ext cx="10515600" cy="4986338"/>
          </a:xfrm>
        </p:spPr>
        <p:txBody>
          <a:bodyPr>
            <a:normAutofit fontScale="92500" lnSpcReduction="20000"/>
          </a:bodyPr>
          <a:lstStyle/>
          <a:p>
            <a:r>
              <a:rPr lang="en-IN" dirty="0"/>
              <a:t>UPS tests are prescribed at clause 6 which includes Test venue and instrumentation required. Following tests with clause numbers are major tests:</a:t>
            </a:r>
          </a:p>
          <a:p>
            <a:r>
              <a:rPr lang="en-IN" b="1" dirty="0"/>
              <a:t> </a:t>
            </a:r>
            <a:r>
              <a:rPr lang="en-IN" dirty="0"/>
              <a:t>Cable and interconnection check  6.2.2.2</a:t>
            </a:r>
          </a:p>
          <a:p>
            <a:r>
              <a:rPr lang="en-IN" dirty="0"/>
              <a:t>Control device(s)  6.2.2.3.a</a:t>
            </a:r>
          </a:p>
          <a:p>
            <a:r>
              <a:rPr lang="en-IN" dirty="0"/>
              <a:t>Protective device(s)    6.2.2.3.b</a:t>
            </a:r>
          </a:p>
          <a:p>
            <a:r>
              <a:rPr lang="en-IN" dirty="0"/>
              <a:t>Auxiliary device(s)    6.2.2.3.c</a:t>
            </a:r>
          </a:p>
          <a:p>
            <a:r>
              <a:rPr lang="en-IN" dirty="0"/>
              <a:t>Supervisory, monitoring, signalling device(s)    6.2.2.3.d</a:t>
            </a:r>
          </a:p>
          <a:p>
            <a:r>
              <a:rPr lang="en-IN" dirty="0"/>
              <a:t>Auto transfer to stored energy mode and back to normal    6.2.2.3.e</a:t>
            </a:r>
          </a:p>
          <a:p>
            <a:r>
              <a:rPr lang="en-IN" dirty="0"/>
              <a:t>Auto transfer to bypass / isolation mode and back to normal   6.2.2.3.f</a:t>
            </a:r>
          </a:p>
          <a:p>
            <a:r>
              <a:rPr lang="en-IN" dirty="0"/>
              <a:t>Manual transfer to bypass/isolation mode and back to normal 6.2.2.3.g</a:t>
            </a:r>
          </a:p>
          <a:p>
            <a:r>
              <a:rPr lang="en-IN" dirty="0"/>
              <a:t>No load   6.2.2.4</a:t>
            </a:r>
          </a:p>
          <a:p>
            <a:r>
              <a:rPr lang="en-IN" dirty="0"/>
              <a:t>Full load   6.2.2.5</a:t>
            </a:r>
          </a:p>
          <a:p>
            <a:endParaRPr lang="en-IN" dirty="0"/>
          </a:p>
        </p:txBody>
      </p:sp>
    </p:spTree>
    <p:extLst>
      <p:ext uri="{BB962C8B-B14F-4D97-AF65-F5344CB8AC3E}">
        <p14:creationId xmlns:p14="http://schemas.microsoft.com/office/powerpoint/2010/main" val="41353818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5D84E-954D-41F0-9354-B22EA3CC9BEB}"/>
              </a:ext>
            </a:extLst>
          </p:cNvPr>
          <p:cNvSpPr>
            <a:spLocks noGrp="1"/>
          </p:cNvSpPr>
          <p:nvPr>
            <p:ph type="title"/>
          </p:nvPr>
        </p:nvSpPr>
        <p:spPr/>
        <p:txBody>
          <a:bodyPr/>
          <a:lstStyle/>
          <a:p>
            <a:r>
              <a:rPr lang="en-US" dirty="0">
                <a:solidFill>
                  <a:schemeClr val="accent5">
                    <a:lumMod val="75000"/>
                  </a:schemeClr>
                </a:solidFill>
                <a:latin typeface="Arial" panose="020B0604020202020204" pitchFamily="34" charset="0"/>
                <a:cs typeface="Arial" panose="020B0604020202020204" pitchFamily="34" charset="0"/>
              </a:rPr>
              <a:t>Power Supplies</a:t>
            </a:r>
            <a:endParaRPr lang="en-IN" dirty="0">
              <a:solidFill>
                <a:schemeClr val="accent5">
                  <a:lumMod val="75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2752D8F-6EF8-4A7E-B7D6-46CBB91D6A3F}"/>
              </a:ext>
            </a:extLst>
          </p:cNvPr>
          <p:cNvSpPr>
            <a:spLocks noGrp="1"/>
          </p:cNvSpPr>
          <p:nvPr>
            <p:ph idx="1"/>
          </p:nvPr>
        </p:nvSpPr>
        <p:spPr/>
        <p:txBody>
          <a:bodyPr/>
          <a:lstStyle/>
          <a:p>
            <a:r>
              <a:rPr lang="en-IN" dirty="0"/>
              <a:t>Power convertor: </a:t>
            </a:r>
            <a:r>
              <a:rPr lang="en-US" dirty="0"/>
              <a:t>A converter is an electrical circuit which accepts a DC input and generates a DC output of a different voltage, usually achieved by high frequency switching action employing inductive and capacitive filter elements.</a:t>
            </a:r>
          </a:p>
          <a:p>
            <a:r>
              <a:rPr lang="en-US" dirty="0"/>
              <a:t>SMPS: An electronic power  supply that incorporates a switching regulator to convert electrical power efficiently and transfers power from a DC or an AC source. </a:t>
            </a:r>
          </a:p>
          <a:p>
            <a:r>
              <a:rPr lang="en-US" dirty="0"/>
              <a:t>UPS: type of continual power system that provides automated backup electric power to a load when the input power source or mains power fails</a:t>
            </a:r>
          </a:p>
          <a:p>
            <a:pPr marL="0" indent="0">
              <a:buNone/>
            </a:pPr>
            <a:endParaRPr lang="en-US" dirty="0"/>
          </a:p>
          <a:p>
            <a:endParaRPr lang="en-US" dirty="0"/>
          </a:p>
          <a:p>
            <a:pPr marL="0" indent="0">
              <a:buNone/>
            </a:pPr>
            <a:endParaRPr lang="en-IN" dirty="0"/>
          </a:p>
        </p:txBody>
      </p:sp>
    </p:spTree>
    <p:extLst>
      <p:ext uri="{BB962C8B-B14F-4D97-AF65-F5344CB8AC3E}">
        <p14:creationId xmlns:p14="http://schemas.microsoft.com/office/powerpoint/2010/main" val="29419637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782A3-33F4-4F6B-9E4F-75F33A6B7A0E}"/>
              </a:ext>
            </a:extLst>
          </p:cNvPr>
          <p:cNvSpPr>
            <a:spLocks noGrp="1"/>
          </p:cNvSpPr>
          <p:nvPr>
            <p:ph type="title"/>
          </p:nvPr>
        </p:nvSpPr>
        <p:spPr/>
        <p:txBody>
          <a:bodyPr/>
          <a:lstStyle/>
          <a:p>
            <a:r>
              <a:rPr lang="en-IN" dirty="0">
                <a:solidFill>
                  <a:schemeClr val="accent5">
                    <a:lumMod val="75000"/>
                  </a:schemeClr>
                </a:solidFill>
                <a:latin typeface="Arial" panose="020B0604020202020204" pitchFamily="34" charset="0"/>
                <a:cs typeface="Arial" panose="020B0604020202020204" pitchFamily="34" charset="0"/>
              </a:rPr>
              <a:t>Block Diagram of Power Converter</a:t>
            </a:r>
          </a:p>
        </p:txBody>
      </p:sp>
      <p:pic>
        <p:nvPicPr>
          <p:cNvPr id="2050" name="Picture 2" descr="What is a power converter?">
            <a:extLst>
              <a:ext uri="{FF2B5EF4-FFF2-40B4-BE49-F238E27FC236}">
                <a16:creationId xmlns:a16="http://schemas.microsoft.com/office/drawing/2014/main" id="{447ABF6D-F106-4C5B-9802-A515F0BAFEA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43063" y="2001044"/>
            <a:ext cx="8758237" cy="400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06888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700FFF6-F637-40DE-A522-ADD621E1006C}"/>
              </a:ext>
            </a:extLst>
          </p:cNvPr>
          <p:cNvPicPr>
            <a:picLocks noChangeAspect="1"/>
          </p:cNvPicPr>
          <p:nvPr/>
        </p:nvPicPr>
        <p:blipFill>
          <a:blip r:embed="rId2"/>
          <a:stretch>
            <a:fillRect/>
          </a:stretch>
        </p:blipFill>
        <p:spPr>
          <a:xfrm>
            <a:off x="2243139" y="2414588"/>
            <a:ext cx="7067550" cy="4238624"/>
          </a:xfrm>
          <a:prstGeom prst="rect">
            <a:avLst/>
          </a:prstGeom>
        </p:spPr>
      </p:pic>
      <p:sp>
        <p:nvSpPr>
          <p:cNvPr id="3" name="Title 2">
            <a:extLst>
              <a:ext uri="{FF2B5EF4-FFF2-40B4-BE49-F238E27FC236}">
                <a16:creationId xmlns:a16="http://schemas.microsoft.com/office/drawing/2014/main" id="{3764ECD0-BB6E-4B72-9383-C5BF3E932488}"/>
              </a:ext>
            </a:extLst>
          </p:cNvPr>
          <p:cNvSpPr>
            <a:spLocks noGrp="1"/>
          </p:cNvSpPr>
          <p:nvPr>
            <p:ph type="title" idx="4294967295"/>
          </p:nvPr>
        </p:nvSpPr>
        <p:spPr>
          <a:xfrm>
            <a:off x="1289538" y="365125"/>
            <a:ext cx="9636370" cy="1325563"/>
          </a:xfrm>
        </p:spPr>
        <p:txBody>
          <a:bodyPr/>
          <a:lstStyle/>
          <a:p>
            <a:r>
              <a:rPr lang="en-IN" dirty="0"/>
              <a:t>    UPS Block diagram : AC to AC convertor  </a:t>
            </a:r>
          </a:p>
        </p:txBody>
      </p:sp>
    </p:spTree>
    <p:extLst>
      <p:ext uri="{BB962C8B-B14F-4D97-AF65-F5344CB8AC3E}">
        <p14:creationId xmlns:p14="http://schemas.microsoft.com/office/powerpoint/2010/main" val="4411754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CB0D893-0045-44D5-A5EF-ADF994E5070B}"/>
              </a:ext>
            </a:extLst>
          </p:cNvPr>
          <p:cNvSpPr>
            <a:spLocks noGrp="1"/>
          </p:cNvSpPr>
          <p:nvPr>
            <p:ph type="title"/>
          </p:nvPr>
        </p:nvSpPr>
        <p:spPr/>
        <p:txBody>
          <a:bodyPr/>
          <a:lstStyle/>
          <a:p>
            <a:r>
              <a:rPr lang="en-US" dirty="0">
                <a:solidFill>
                  <a:schemeClr val="accent5">
                    <a:lumMod val="75000"/>
                  </a:schemeClr>
                </a:solidFill>
                <a:latin typeface="Arial" panose="020B0604020202020204" pitchFamily="34" charset="0"/>
              </a:rPr>
              <a:t>Various Converter Circuits</a:t>
            </a:r>
            <a:endParaRPr lang="en-IN" dirty="0">
              <a:solidFill>
                <a:schemeClr val="accent5">
                  <a:lumMod val="75000"/>
                </a:schemeClr>
              </a:solidFill>
            </a:endParaRPr>
          </a:p>
        </p:txBody>
      </p:sp>
      <p:sp>
        <p:nvSpPr>
          <p:cNvPr id="8" name="Content Placeholder 7">
            <a:extLst>
              <a:ext uri="{FF2B5EF4-FFF2-40B4-BE49-F238E27FC236}">
                <a16:creationId xmlns:a16="http://schemas.microsoft.com/office/drawing/2014/main" id="{61859A91-2D77-4E29-A7A9-6CAD92CF1F6B}"/>
              </a:ext>
            </a:extLst>
          </p:cNvPr>
          <p:cNvSpPr>
            <a:spLocks noGrp="1"/>
          </p:cNvSpPr>
          <p:nvPr>
            <p:ph idx="1"/>
          </p:nvPr>
        </p:nvSpPr>
        <p:spPr/>
        <p:txBody>
          <a:bodyPr>
            <a:normAutofit fontScale="92500" lnSpcReduction="20000"/>
          </a:bodyPr>
          <a:lstStyle/>
          <a:p>
            <a:pPr algn="just"/>
            <a:r>
              <a:rPr lang="en-US" dirty="0">
                <a:solidFill>
                  <a:srgbClr val="515455"/>
                </a:solidFill>
                <a:latin typeface="Arial" panose="020B0604020202020204" pitchFamily="34" charset="0"/>
              </a:rPr>
              <a:t>There three basic converter circuits that are widely used in DC to DC converters are the buck, boost, and the buck and boost. These configurations are the most used topologies due to their simplicity and use of fewer components. Each has its advantages and drawbacks which determines the suitability for any specific application.</a:t>
            </a:r>
          </a:p>
          <a:p>
            <a:pPr algn="just" fontAlgn="base"/>
            <a:r>
              <a:rPr lang="en-US" dirty="0"/>
              <a:t>The buck converter is a step-down, the boost a step-up while the buck-boost is both step-up and step-down. All these are non-isolated and use the inductor as the energy transfer element and are mostly used in board level power conversion and regulation.</a:t>
            </a:r>
          </a:p>
          <a:p>
            <a:pPr algn="just" fontAlgn="base"/>
            <a:r>
              <a:rPr lang="en-US" dirty="0"/>
              <a:t>The isolated dc to dc converters use a transformer to provide the isolation, multiple outputs, a different voltage level, or polarity depending on the turns ratios and directions of the windings.</a:t>
            </a:r>
          </a:p>
          <a:p>
            <a:endParaRPr lang="en-IN" dirty="0"/>
          </a:p>
        </p:txBody>
      </p:sp>
    </p:spTree>
    <p:extLst>
      <p:ext uri="{BB962C8B-B14F-4D97-AF65-F5344CB8AC3E}">
        <p14:creationId xmlns:p14="http://schemas.microsoft.com/office/powerpoint/2010/main" val="1142106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8D8D7D-7327-4E3B-A1C9-243F92FFB279}"/>
              </a:ext>
            </a:extLst>
          </p:cNvPr>
          <p:cNvSpPr>
            <a:spLocks noGrp="1"/>
          </p:cNvSpPr>
          <p:nvPr>
            <p:ph idx="4294967295"/>
          </p:nvPr>
        </p:nvSpPr>
        <p:spPr>
          <a:xfrm>
            <a:off x="685800" y="200025"/>
            <a:ext cx="9829800" cy="6472238"/>
          </a:xfrm>
        </p:spPr>
        <p:txBody>
          <a:bodyPr>
            <a:normAutofit fontScale="85000" lnSpcReduction="20000"/>
          </a:bodyPr>
          <a:lstStyle/>
          <a:p>
            <a:r>
              <a:rPr lang="en-IN" b="1" dirty="0"/>
              <a:t>4. Design and Analysis of Power Converters</a:t>
            </a:r>
            <a:endParaRPr lang="en-IN" sz="2400" dirty="0"/>
          </a:p>
          <a:p>
            <a:pPr lvl="0"/>
            <a:r>
              <a:rPr lang="en-IN" b="1" dirty="0"/>
              <a:t>Performance Parameters</a:t>
            </a:r>
            <a:endParaRPr lang="en-IN" sz="2400" dirty="0"/>
          </a:p>
          <a:p>
            <a:pPr lvl="1"/>
            <a:r>
              <a:rPr lang="en-IN" dirty="0"/>
              <a:t>Efficiency, ripple, and load regulation</a:t>
            </a:r>
            <a:endParaRPr lang="en-IN" sz="2000" dirty="0"/>
          </a:p>
          <a:p>
            <a:pPr lvl="0"/>
            <a:r>
              <a:rPr lang="en-IN" b="1" dirty="0"/>
              <a:t>Design Considerations</a:t>
            </a:r>
            <a:endParaRPr lang="en-IN" sz="2400" dirty="0"/>
          </a:p>
          <a:p>
            <a:pPr lvl="1"/>
            <a:r>
              <a:rPr lang="en-IN" dirty="0"/>
              <a:t>Component selection and design practices</a:t>
            </a:r>
            <a:endParaRPr lang="en-IN" sz="2000" dirty="0"/>
          </a:p>
          <a:p>
            <a:pPr lvl="1"/>
            <a:r>
              <a:rPr lang="en-IN" dirty="0"/>
              <a:t>Thermal management and cooling techniques</a:t>
            </a:r>
            <a:endParaRPr lang="en-IN" sz="2000" dirty="0"/>
          </a:p>
          <a:p>
            <a:pPr lvl="0"/>
            <a:r>
              <a:rPr lang="en-IN" b="1" dirty="0"/>
              <a:t>Control Techniques</a:t>
            </a:r>
            <a:endParaRPr lang="en-IN" sz="2400" dirty="0"/>
          </a:p>
          <a:p>
            <a:pPr lvl="1"/>
            <a:r>
              <a:rPr lang="en-IN" dirty="0"/>
              <a:t>Feedback control systems</a:t>
            </a:r>
            <a:endParaRPr lang="en-IN" sz="2000" dirty="0"/>
          </a:p>
          <a:p>
            <a:pPr lvl="1"/>
            <a:r>
              <a:rPr lang="en-IN" dirty="0"/>
              <a:t>Digital control and modulation techniques</a:t>
            </a:r>
            <a:endParaRPr lang="en-IN" sz="2000" dirty="0"/>
          </a:p>
          <a:p>
            <a:r>
              <a:rPr lang="en-IN" b="1" dirty="0"/>
              <a:t>5. Applications of Power Electronics</a:t>
            </a:r>
            <a:endParaRPr lang="en-IN" sz="2400" dirty="0"/>
          </a:p>
          <a:p>
            <a:pPr lvl="0"/>
            <a:r>
              <a:rPr lang="en-IN" b="1" dirty="0"/>
              <a:t>Power Supplies</a:t>
            </a:r>
            <a:endParaRPr lang="en-IN" sz="2400" dirty="0"/>
          </a:p>
          <a:p>
            <a:pPr lvl="1"/>
            <a:r>
              <a:rPr lang="en-IN" dirty="0"/>
              <a:t>Switched-mode power supplies (SMPS)</a:t>
            </a:r>
            <a:endParaRPr lang="en-IN" sz="2000" dirty="0"/>
          </a:p>
          <a:p>
            <a:pPr lvl="0"/>
            <a:r>
              <a:rPr lang="en-IN" b="1" dirty="0"/>
              <a:t>Motor Drives</a:t>
            </a:r>
            <a:endParaRPr lang="en-IN" sz="2400" dirty="0"/>
          </a:p>
          <a:p>
            <a:pPr lvl="1"/>
            <a:r>
              <a:rPr lang="en-IN" dirty="0"/>
              <a:t>DC motor drives</a:t>
            </a:r>
            <a:endParaRPr lang="en-IN" sz="2000" dirty="0"/>
          </a:p>
          <a:p>
            <a:pPr lvl="1"/>
            <a:r>
              <a:rPr lang="en-IN" dirty="0"/>
              <a:t>AC motor drives (Induction motors, Synchronous motors)</a:t>
            </a:r>
            <a:endParaRPr lang="en-IN" sz="2000" dirty="0"/>
          </a:p>
          <a:p>
            <a:pPr lvl="0"/>
            <a:r>
              <a:rPr lang="en-IN" b="1" dirty="0"/>
              <a:t>Renewable Energy Systems</a:t>
            </a:r>
            <a:endParaRPr lang="en-IN" sz="2400" dirty="0"/>
          </a:p>
          <a:p>
            <a:pPr lvl="1"/>
            <a:r>
              <a:rPr lang="en-IN" dirty="0"/>
              <a:t>Photovoltaic (PV) systems</a:t>
            </a:r>
            <a:endParaRPr lang="en-IN" sz="2000" dirty="0"/>
          </a:p>
          <a:p>
            <a:pPr lvl="1"/>
            <a:r>
              <a:rPr lang="en-IN" dirty="0"/>
              <a:t>Wind energy conversion systems</a:t>
            </a:r>
            <a:endParaRPr lang="en-IN" sz="2000" dirty="0"/>
          </a:p>
          <a:p>
            <a:pPr lvl="0"/>
            <a:r>
              <a:rPr lang="en-IN" b="1" dirty="0"/>
              <a:t>Electric Vehicles</a:t>
            </a:r>
            <a:endParaRPr lang="en-IN" sz="2400" dirty="0"/>
          </a:p>
          <a:p>
            <a:pPr lvl="1"/>
            <a:r>
              <a:rPr lang="en-IN" dirty="0"/>
              <a:t>Battery management systems and charging</a:t>
            </a:r>
            <a:endParaRPr lang="en-IN" sz="2000" dirty="0"/>
          </a:p>
          <a:p>
            <a:endParaRPr lang="en-IN" dirty="0"/>
          </a:p>
        </p:txBody>
      </p:sp>
    </p:spTree>
    <p:extLst>
      <p:ext uri="{BB962C8B-B14F-4D97-AF65-F5344CB8AC3E}">
        <p14:creationId xmlns:p14="http://schemas.microsoft.com/office/powerpoint/2010/main" val="38336851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D15CF-2256-4C0D-B442-4D672B5F58FA}"/>
              </a:ext>
            </a:extLst>
          </p:cNvPr>
          <p:cNvSpPr>
            <a:spLocks noGrp="1"/>
          </p:cNvSpPr>
          <p:nvPr>
            <p:ph type="title"/>
          </p:nvPr>
        </p:nvSpPr>
        <p:spPr/>
        <p:txBody>
          <a:bodyPr>
            <a:normAutofit/>
          </a:bodyPr>
          <a:lstStyle/>
          <a:p>
            <a:r>
              <a:rPr lang="en-IN" dirty="0">
                <a:solidFill>
                  <a:schemeClr val="accent5">
                    <a:lumMod val="75000"/>
                  </a:schemeClr>
                </a:solidFill>
                <a:latin typeface="Arial" panose="020B0604020202020204" pitchFamily="34" charset="0"/>
                <a:cs typeface="Arial" panose="020B0604020202020204" pitchFamily="34" charset="0"/>
              </a:rPr>
              <a:t>Power convertor </a:t>
            </a:r>
            <a:r>
              <a:rPr lang="en-US" dirty="0">
                <a:solidFill>
                  <a:schemeClr val="accent5">
                    <a:lumMod val="75000"/>
                  </a:schemeClr>
                </a:solidFill>
                <a:latin typeface="Arial" panose="020B0604020202020204" pitchFamily="34" charset="0"/>
                <a:cs typeface="Arial" panose="020B0604020202020204" pitchFamily="34" charset="0"/>
              </a:rPr>
              <a:t>installed on board rolling stock characteristics and test methods</a:t>
            </a:r>
            <a:endParaRPr lang="en-IN" dirty="0">
              <a:solidFill>
                <a:schemeClr val="accent5">
                  <a:lumMod val="75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6665CCC-8BD8-449F-9342-A6EB37422664}"/>
              </a:ext>
            </a:extLst>
          </p:cNvPr>
          <p:cNvSpPr>
            <a:spLocks noGrp="1"/>
          </p:cNvSpPr>
          <p:nvPr>
            <p:ph idx="1"/>
          </p:nvPr>
        </p:nvSpPr>
        <p:spPr>
          <a:xfrm>
            <a:off x="228600" y="2141537"/>
            <a:ext cx="11615738" cy="4351338"/>
          </a:xfrm>
        </p:spPr>
        <p:txBody>
          <a:bodyPr>
            <a:normAutofit/>
          </a:bodyPr>
          <a:lstStyle/>
          <a:p>
            <a:pPr algn="just"/>
            <a:r>
              <a:rPr lang="en-US" dirty="0"/>
              <a:t>IS 15199 (Part 1 &amp; 2) </a:t>
            </a:r>
            <a:r>
              <a:rPr lang="en-IN" dirty="0"/>
              <a:t>is applicable to electronic power convertors  mounted onboard rolling stock and intended for supplying: a) traction  circuits and b) auxiliary circuit of power vehicles, coaches and trailers. </a:t>
            </a:r>
          </a:p>
          <a:p>
            <a:pPr algn="just"/>
            <a:r>
              <a:rPr lang="en-IN" dirty="0"/>
              <a:t>The standard comprises of four sections which defines the generalities, defines common clauses for all convertors, specific rules for traction convertors and specific rules for auxiliary convertors.</a:t>
            </a:r>
          </a:p>
          <a:p>
            <a:pPr algn="just"/>
            <a:r>
              <a:rPr lang="en-IN" dirty="0"/>
              <a:t>This standard is so laid out that most of the tests can normally be carried out in the manufacturers workshops. If this is impossible, according to defined methods by agreement between user and manufacturer, the tests can be carried out in a special laboratory or on vehicle. </a:t>
            </a:r>
          </a:p>
        </p:txBody>
      </p:sp>
    </p:spTree>
    <p:extLst>
      <p:ext uri="{BB962C8B-B14F-4D97-AF65-F5344CB8AC3E}">
        <p14:creationId xmlns:p14="http://schemas.microsoft.com/office/powerpoint/2010/main" val="25774493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A88C7-7266-443D-9EAB-23F03B38E597}"/>
              </a:ext>
            </a:extLst>
          </p:cNvPr>
          <p:cNvSpPr>
            <a:spLocks noGrp="1"/>
          </p:cNvSpPr>
          <p:nvPr>
            <p:ph type="title"/>
          </p:nvPr>
        </p:nvSpPr>
        <p:spPr/>
        <p:txBody>
          <a:bodyPr/>
          <a:lstStyle/>
          <a:p>
            <a:r>
              <a:rPr lang="en-IN" dirty="0">
                <a:latin typeface="Arial" panose="020B0604020202020204" pitchFamily="34" charset="0"/>
                <a:cs typeface="Arial" panose="020B0604020202020204" pitchFamily="34" charset="0"/>
              </a:rPr>
              <a:t>Power convertor….(contd.)</a:t>
            </a:r>
          </a:p>
        </p:txBody>
      </p:sp>
      <p:sp>
        <p:nvSpPr>
          <p:cNvPr id="3" name="Content Placeholder 2">
            <a:extLst>
              <a:ext uri="{FF2B5EF4-FFF2-40B4-BE49-F238E27FC236}">
                <a16:creationId xmlns:a16="http://schemas.microsoft.com/office/drawing/2014/main" id="{F0DCBCB2-5554-4978-8141-60E1D621F728}"/>
              </a:ext>
            </a:extLst>
          </p:cNvPr>
          <p:cNvSpPr>
            <a:spLocks noGrp="1"/>
          </p:cNvSpPr>
          <p:nvPr>
            <p:ph idx="1"/>
          </p:nvPr>
        </p:nvSpPr>
        <p:spPr/>
        <p:txBody>
          <a:bodyPr/>
          <a:lstStyle/>
          <a:p>
            <a:r>
              <a:rPr lang="en-IN" dirty="0"/>
              <a:t>Table 2 - List of tests including Nature of test or inspection, Location(at workshop or vehicle), Type test or Routine test, applicable Subclause(2.4.6.1 to 2.4.6.23 are covered) including marking. </a:t>
            </a:r>
          </a:p>
          <a:p>
            <a:r>
              <a:rPr lang="en-IN" dirty="0"/>
              <a:t>Section 3 and 4 specifies additional tests applicable to traction convertors and for auxiliary convertors.</a:t>
            </a:r>
          </a:p>
          <a:p>
            <a:r>
              <a:rPr lang="en-IN" dirty="0"/>
              <a:t>Sub clause 2.3.3.2 states that in the absence of any agreement between user and manufacturer, the convertor is provided with a nameplate on which at least the </a:t>
            </a:r>
            <a:r>
              <a:rPr lang="en-IN" b="1" i="1" dirty="0"/>
              <a:t>manufacturer's mark; number of main drawing and/or type designation; serial number of convertor; year of manufacture; mass is inscribed:</a:t>
            </a:r>
          </a:p>
          <a:p>
            <a:endParaRPr lang="en-IN" dirty="0"/>
          </a:p>
        </p:txBody>
      </p:sp>
    </p:spTree>
    <p:extLst>
      <p:ext uri="{BB962C8B-B14F-4D97-AF65-F5344CB8AC3E}">
        <p14:creationId xmlns:p14="http://schemas.microsoft.com/office/powerpoint/2010/main" val="35099964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a:solidFill>
                  <a:schemeClr val="accent1"/>
                </a:solidFill>
                <a:effectLst>
                  <a:outerShdw blurRad="38100" dist="38100" dir="2700000" algn="tl">
                    <a:srgbClr val="000000">
                      <a:alpha val="43137"/>
                    </a:srgbClr>
                  </a:outerShdw>
                </a:effectLst>
              </a:rPr>
              <a:t>Types of standards</a:t>
            </a:r>
          </a:p>
        </p:txBody>
      </p:sp>
      <p:sp>
        <p:nvSpPr>
          <p:cNvPr id="3" name="Content Placeholder 2"/>
          <p:cNvSpPr>
            <a:spLocks noGrp="1"/>
          </p:cNvSpPr>
          <p:nvPr>
            <p:ph idx="1"/>
          </p:nvPr>
        </p:nvSpPr>
        <p:spPr>
          <a:xfrm>
            <a:off x="1141412" y="1872343"/>
            <a:ext cx="9905999" cy="3918858"/>
          </a:xfrm>
        </p:spPr>
        <p:txBody>
          <a:bodyPr>
            <a:normAutofit lnSpcReduction="10000"/>
          </a:bodyPr>
          <a:lstStyle/>
          <a:p>
            <a:r>
              <a:rPr lang="en-US" dirty="0"/>
              <a:t>Basic standards</a:t>
            </a:r>
          </a:p>
          <a:p>
            <a:r>
              <a:rPr lang="en-US" dirty="0"/>
              <a:t>Product Standard</a:t>
            </a:r>
          </a:p>
          <a:p>
            <a:r>
              <a:rPr lang="en-US" dirty="0"/>
              <a:t>Method of tests</a:t>
            </a:r>
          </a:p>
          <a:p>
            <a:r>
              <a:rPr lang="en-US" dirty="0"/>
              <a:t>Code of practices, Recommendations, Guidelines</a:t>
            </a:r>
          </a:p>
          <a:p>
            <a:r>
              <a:rPr lang="en-US" dirty="0"/>
              <a:t>Terminology, Symbols</a:t>
            </a:r>
          </a:p>
          <a:p>
            <a:r>
              <a:rPr lang="en-US" dirty="0"/>
              <a:t>Sampling &amp; inspection</a:t>
            </a:r>
          </a:p>
          <a:p>
            <a:r>
              <a:rPr lang="en-US" dirty="0"/>
              <a:t>Systems Standard</a:t>
            </a:r>
          </a:p>
          <a:p>
            <a:r>
              <a:rPr lang="en-US" dirty="0"/>
              <a:t>Service Standard</a:t>
            </a:r>
          </a:p>
          <a:p>
            <a:endParaRPr lang="en-US" dirty="0"/>
          </a:p>
        </p:txBody>
      </p:sp>
      <p:sp>
        <p:nvSpPr>
          <p:cNvPr id="6" name="Footer Placeholder 5"/>
          <p:cNvSpPr>
            <a:spLocks noGrp="1"/>
          </p:cNvSpPr>
          <p:nvPr>
            <p:ph type="ftr" sz="quarter" idx="11"/>
          </p:nvPr>
        </p:nvSpPr>
        <p:spPr/>
        <p:txBody>
          <a:bodyPr/>
          <a:lstStyle/>
          <a:p>
            <a:r>
              <a:rPr lang="en-US" dirty="0"/>
              <a:t>Bureau of Indian Standards</a:t>
            </a:r>
          </a:p>
        </p:txBody>
      </p:sp>
      <p:sp>
        <p:nvSpPr>
          <p:cNvPr id="5" name="Slide Number Placeholder 4"/>
          <p:cNvSpPr>
            <a:spLocks noGrp="1"/>
          </p:cNvSpPr>
          <p:nvPr>
            <p:ph type="sldNum" sz="quarter" idx="12"/>
          </p:nvPr>
        </p:nvSpPr>
        <p:spPr/>
        <p:txBody>
          <a:bodyPr/>
          <a:lstStyle/>
          <a:p>
            <a:fld id="{B6F15528-21DE-4FAA-801E-634DDDAF4B2B}" type="slidenum">
              <a:rPr lang="en-US" smtClean="0"/>
              <a:pPr/>
              <a:t>42</a:t>
            </a:fld>
            <a:endParaRPr lang="en-US"/>
          </a:p>
        </p:txBody>
      </p:sp>
    </p:spTree>
    <p:extLst>
      <p:ext uri="{BB962C8B-B14F-4D97-AF65-F5344CB8AC3E}">
        <p14:creationId xmlns:p14="http://schemas.microsoft.com/office/powerpoint/2010/main" val="40539140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D6C5B-154A-493C-B391-AEBB4882C96A}"/>
              </a:ext>
            </a:extLst>
          </p:cNvPr>
          <p:cNvSpPr>
            <a:spLocks noGrp="1"/>
          </p:cNvSpPr>
          <p:nvPr>
            <p:ph type="title"/>
          </p:nvPr>
        </p:nvSpPr>
        <p:spPr>
          <a:xfrm>
            <a:off x="142875" y="365125"/>
            <a:ext cx="11844337" cy="1325563"/>
          </a:xfrm>
        </p:spPr>
        <p:txBody>
          <a:bodyPr>
            <a:normAutofit/>
          </a:bodyPr>
          <a:lstStyle/>
          <a:p>
            <a:pPr algn="ctr"/>
            <a:r>
              <a:rPr lang="en-IN" sz="4000" dirty="0">
                <a:solidFill>
                  <a:schemeClr val="accent5">
                    <a:lumMod val="75000"/>
                  </a:schemeClr>
                </a:solidFill>
                <a:latin typeface="Arial" panose="020B0604020202020204" pitchFamily="34" charset="0"/>
                <a:cs typeface="Arial" panose="020B0604020202020204" pitchFamily="34" charset="0"/>
              </a:rPr>
              <a:t>ETD 31- Power Electronics Sectional Committee</a:t>
            </a:r>
          </a:p>
        </p:txBody>
      </p:sp>
      <p:sp>
        <p:nvSpPr>
          <p:cNvPr id="3" name="Content Placeholder 2">
            <a:extLst>
              <a:ext uri="{FF2B5EF4-FFF2-40B4-BE49-F238E27FC236}">
                <a16:creationId xmlns:a16="http://schemas.microsoft.com/office/drawing/2014/main" id="{FF37EF92-F2A8-4F59-AB2E-A482D430E666}"/>
              </a:ext>
            </a:extLst>
          </p:cNvPr>
          <p:cNvSpPr>
            <a:spLocks noGrp="1"/>
          </p:cNvSpPr>
          <p:nvPr>
            <p:ph idx="1"/>
          </p:nvPr>
        </p:nvSpPr>
        <p:spPr/>
        <p:txBody>
          <a:bodyPr/>
          <a:lstStyle/>
          <a:p>
            <a:r>
              <a:rPr lang="en-IN" sz="2000" dirty="0">
                <a:latin typeface="Arial" panose="020B0604020202020204" pitchFamily="34" charset="0"/>
                <a:cs typeface="Arial" panose="020B0604020202020204" pitchFamily="34" charset="0"/>
              </a:rPr>
              <a:t>There are 45 Sectional Committees under Electrotechnical Division council of BIS, and Power Electronics Sectional Committee(ETD 31) is mandated with the scope : </a:t>
            </a:r>
            <a:r>
              <a:rPr lang="en-US" sz="2000" dirty="0">
                <a:latin typeface="Arial" panose="020B0604020202020204" pitchFamily="34" charset="0"/>
                <a:cs typeface="Arial" panose="020B0604020202020204" pitchFamily="34" charset="0"/>
              </a:rPr>
              <a:t> To prepare standards regarding equipment and their components for electronic power switching To prepare standards for electrical appliances for household and similar purposes, including associated controls</a:t>
            </a:r>
          </a:p>
          <a:p>
            <a:r>
              <a:rPr lang="en-US" sz="2000" dirty="0">
                <a:latin typeface="Arial" panose="020B0604020202020204" pitchFamily="34" charset="0"/>
                <a:cs typeface="Arial" panose="020B0604020202020204" pitchFamily="34" charset="0"/>
              </a:rPr>
              <a:t>Presently 20 Indian Standards have been published by the sectional committee and 19 Preliminary draft  Standards are under consideration and 1 </a:t>
            </a:r>
            <a:r>
              <a:rPr lang="en-IN" sz="2000" dirty="0">
                <a:latin typeface="Arial" panose="020B0604020202020204" pitchFamily="34" charset="0"/>
                <a:cs typeface="Arial" panose="020B0604020202020204" pitchFamily="34" charset="0"/>
              </a:rPr>
              <a:t>draft Standard in WC Stage</a:t>
            </a:r>
            <a:r>
              <a:rPr lang="en-US" sz="2000" dirty="0">
                <a:latin typeface="Arial" panose="020B0604020202020204" pitchFamily="34" charset="0"/>
                <a:cs typeface="Arial" panose="020B0604020202020204" pitchFamily="34" charset="0"/>
              </a:rPr>
              <a:t>.</a:t>
            </a:r>
          </a:p>
          <a:p>
            <a:r>
              <a:rPr lang="en-IN" sz="2000" dirty="0">
                <a:latin typeface="Arial" panose="020B0604020202020204" pitchFamily="34" charset="0"/>
                <a:cs typeface="Arial" panose="020B0604020202020204" pitchFamily="34" charset="0"/>
              </a:rPr>
              <a:t>Aspect wise classification of Standards:</a:t>
            </a:r>
          </a:p>
        </p:txBody>
      </p:sp>
      <p:graphicFrame>
        <p:nvGraphicFramePr>
          <p:cNvPr id="7" name="Table 6">
            <a:extLst>
              <a:ext uri="{FF2B5EF4-FFF2-40B4-BE49-F238E27FC236}">
                <a16:creationId xmlns:a16="http://schemas.microsoft.com/office/drawing/2014/main" id="{C23B6CE2-7ED9-43D6-B756-38E747F954D0}"/>
              </a:ext>
            </a:extLst>
          </p:cNvPr>
          <p:cNvGraphicFramePr>
            <a:graphicFrameLocks noGrp="1"/>
          </p:cNvGraphicFramePr>
          <p:nvPr>
            <p:extLst/>
          </p:nvPr>
        </p:nvGraphicFramePr>
        <p:xfrm>
          <a:off x="3257549" y="4348163"/>
          <a:ext cx="3871913" cy="1828800"/>
        </p:xfrm>
        <a:graphic>
          <a:graphicData uri="http://schemas.openxmlformats.org/drawingml/2006/table">
            <a:tbl>
              <a:tblPr/>
              <a:tblGrid>
                <a:gridCol w="2271713">
                  <a:extLst>
                    <a:ext uri="{9D8B030D-6E8A-4147-A177-3AD203B41FA5}">
                      <a16:colId xmlns:a16="http://schemas.microsoft.com/office/drawing/2014/main" val="871656883"/>
                    </a:ext>
                  </a:extLst>
                </a:gridCol>
                <a:gridCol w="1600200">
                  <a:extLst>
                    <a:ext uri="{9D8B030D-6E8A-4147-A177-3AD203B41FA5}">
                      <a16:colId xmlns:a16="http://schemas.microsoft.com/office/drawing/2014/main" val="591863912"/>
                    </a:ext>
                  </a:extLst>
                </a:gridCol>
              </a:tblGrid>
              <a:tr h="0">
                <a:tc>
                  <a:txBody>
                    <a:bodyPr/>
                    <a:lstStyle/>
                    <a:p>
                      <a:r>
                        <a:rPr lang="en-IN" dirty="0">
                          <a:effectLst/>
                          <a:latin typeface="Arial" panose="020B0604020202020204" pitchFamily="34" charset="0"/>
                          <a:cs typeface="Arial" panose="020B0604020202020204" pitchFamily="34" charset="0"/>
                        </a:rPr>
                        <a:t>Product: </a:t>
                      </a:r>
                    </a:p>
                  </a:txBody>
                  <a:tcPr anchor="ctr">
                    <a:lnL w="12700" cap="flat" cmpd="sng" algn="ctr">
                      <a:solidFill>
                        <a:srgbClr val="E00DF4"/>
                      </a:solidFill>
                      <a:prstDash val="solid"/>
                      <a:round/>
                      <a:headEnd type="none" w="med" len="med"/>
                      <a:tailEnd type="none" w="med" len="med"/>
                    </a:lnL>
                    <a:lnR w="12700" cap="flat" cmpd="sng" algn="ctr">
                      <a:solidFill>
                        <a:srgbClr val="E010F4"/>
                      </a:solidFill>
                      <a:prstDash val="solid"/>
                      <a:round/>
                      <a:headEnd type="none" w="med" len="med"/>
                      <a:tailEnd type="none" w="med" len="med"/>
                    </a:lnR>
                    <a:lnT w="12700" cap="flat" cmpd="sng" algn="ctr">
                      <a:solidFill>
                        <a:srgbClr val="E00DF4"/>
                      </a:solidFill>
                      <a:prstDash val="solid"/>
                      <a:round/>
                      <a:headEnd type="none" w="med" len="med"/>
                      <a:tailEnd type="none" w="med" len="med"/>
                    </a:lnT>
                    <a:lnB w="12700" cap="flat" cmpd="sng" algn="ctr">
                      <a:solidFill>
                        <a:srgbClr val="5010F4"/>
                      </a:solidFill>
                      <a:prstDash val="solid"/>
                      <a:round/>
                      <a:headEnd type="none" w="med" len="med"/>
                      <a:tailEnd type="none" w="med" len="med"/>
                    </a:lnB>
                    <a:solidFill>
                      <a:srgbClr val="FFFFFF"/>
                    </a:solidFill>
                  </a:tcPr>
                </a:tc>
                <a:tc>
                  <a:txBody>
                    <a:bodyPr/>
                    <a:lstStyle/>
                    <a:p>
                      <a:r>
                        <a:rPr lang="en-IN">
                          <a:effectLst/>
                          <a:latin typeface="Arial" panose="020B0604020202020204" pitchFamily="34" charset="0"/>
                          <a:cs typeface="Arial" panose="020B0604020202020204" pitchFamily="34" charset="0"/>
                        </a:rPr>
                        <a:t> 8</a:t>
                      </a:r>
                    </a:p>
                  </a:txBody>
                  <a:tcPr anchor="ctr">
                    <a:lnL w="12700" cap="flat" cmpd="sng" algn="ctr">
                      <a:solidFill>
                        <a:srgbClr val="E010F4"/>
                      </a:solidFill>
                      <a:prstDash val="solid"/>
                      <a:round/>
                      <a:headEnd type="none" w="med" len="med"/>
                      <a:tailEnd type="none" w="med" len="med"/>
                    </a:lnL>
                    <a:lnR w="12700" cap="flat" cmpd="sng" algn="ctr">
                      <a:solidFill>
                        <a:srgbClr val="E010F4"/>
                      </a:solidFill>
                      <a:prstDash val="solid"/>
                      <a:round/>
                      <a:headEnd type="none" w="med" len="med"/>
                      <a:tailEnd type="none" w="med" len="med"/>
                    </a:lnR>
                    <a:lnT w="12700" cap="flat" cmpd="sng" algn="ctr">
                      <a:solidFill>
                        <a:srgbClr val="E010F4"/>
                      </a:solidFill>
                      <a:prstDash val="solid"/>
                      <a:round/>
                      <a:headEnd type="none" w="med" len="med"/>
                      <a:tailEnd type="none" w="med" len="med"/>
                    </a:lnT>
                    <a:lnB w="12700" cap="flat" cmpd="sng" algn="ctr">
                      <a:solidFill>
                        <a:srgbClr val="0810F4"/>
                      </a:solidFill>
                      <a:prstDash val="solid"/>
                      <a:round/>
                      <a:headEnd type="none" w="med" len="med"/>
                      <a:tailEnd type="none" w="med" len="med"/>
                    </a:lnB>
                    <a:solidFill>
                      <a:srgbClr val="FFFFFF"/>
                    </a:solidFill>
                  </a:tcPr>
                </a:tc>
                <a:extLst>
                  <a:ext uri="{0D108BD9-81ED-4DB2-BD59-A6C34878D82A}">
                    <a16:rowId xmlns:a16="http://schemas.microsoft.com/office/drawing/2014/main" val="2106172059"/>
                  </a:ext>
                </a:extLst>
              </a:tr>
              <a:tr h="0">
                <a:tc>
                  <a:txBody>
                    <a:bodyPr/>
                    <a:lstStyle/>
                    <a:p>
                      <a:r>
                        <a:rPr lang="en-IN" dirty="0">
                          <a:effectLst/>
                          <a:latin typeface="Arial" panose="020B0604020202020204" pitchFamily="34" charset="0"/>
                          <a:cs typeface="Arial" panose="020B0604020202020204" pitchFamily="34" charset="0"/>
                        </a:rPr>
                        <a:t> Code of Practices : </a:t>
                      </a:r>
                    </a:p>
                  </a:txBody>
                  <a:tcPr anchor="ctr">
                    <a:lnL w="12700" cap="flat" cmpd="sng" algn="ctr">
                      <a:solidFill>
                        <a:srgbClr val="5010F4"/>
                      </a:solidFill>
                      <a:prstDash val="solid"/>
                      <a:round/>
                      <a:headEnd type="none" w="med" len="med"/>
                      <a:tailEnd type="none" w="med" len="med"/>
                    </a:lnL>
                    <a:lnR w="12700" cap="flat" cmpd="sng" algn="ctr">
                      <a:solidFill>
                        <a:srgbClr val="0810F4"/>
                      </a:solidFill>
                      <a:prstDash val="solid"/>
                      <a:round/>
                      <a:headEnd type="none" w="med" len="med"/>
                      <a:tailEnd type="none" w="med" len="med"/>
                    </a:lnR>
                    <a:lnT w="12700" cap="flat" cmpd="sng" algn="ctr">
                      <a:solidFill>
                        <a:srgbClr val="5010F4"/>
                      </a:solidFill>
                      <a:prstDash val="solid"/>
                      <a:round/>
                      <a:headEnd type="none" w="med" len="med"/>
                      <a:tailEnd type="none" w="med" len="med"/>
                    </a:lnT>
                    <a:lnB w="12700" cap="flat" cmpd="sng" algn="ctr">
                      <a:solidFill>
                        <a:srgbClr val="880EF4"/>
                      </a:solidFill>
                      <a:prstDash val="solid"/>
                      <a:round/>
                      <a:headEnd type="none" w="med" len="med"/>
                      <a:tailEnd type="none" w="med" len="med"/>
                    </a:lnB>
                    <a:solidFill>
                      <a:srgbClr val="FFFFFF"/>
                    </a:solidFill>
                  </a:tcPr>
                </a:tc>
                <a:tc>
                  <a:txBody>
                    <a:bodyPr/>
                    <a:lstStyle/>
                    <a:p>
                      <a:r>
                        <a:rPr lang="en-IN">
                          <a:effectLst/>
                          <a:latin typeface="Arial" panose="020B0604020202020204" pitchFamily="34" charset="0"/>
                          <a:cs typeface="Arial" panose="020B0604020202020204" pitchFamily="34" charset="0"/>
                        </a:rPr>
                        <a:t> 1</a:t>
                      </a:r>
                    </a:p>
                  </a:txBody>
                  <a:tcPr anchor="ctr">
                    <a:lnL w="12700" cap="flat" cmpd="sng" algn="ctr">
                      <a:solidFill>
                        <a:srgbClr val="0810F4"/>
                      </a:solidFill>
                      <a:prstDash val="solid"/>
                      <a:round/>
                      <a:headEnd type="none" w="med" len="med"/>
                      <a:tailEnd type="none" w="med" len="med"/>
                    </a:lnL>
                    <a:lnR w="12700" cap="flat" cmpd="sng" algn="ctr">
                      <a:solidFill>
                        <a:srgbClr val="0810F4"/>
                      </a:solidFill>
                      <a:prstDash val="solid"/>
                      <a:round/>
                      <a:headEnd type="none" w="med" len="med"/>
                      <a:tailEnd type="none" w="med" len="med"/>
                    </a:lnR>
                    <a:lnT w="12700" cap="flat" cmpd="sng" algn="ctr">
                      <a:solidFill>
                        <a:srgbClr val="0810F4"/>
                      </a:solidFill>
                      <a:prstDash val="solid"/>
                      <a:round/>
                      <a:headEnd type="none" w="med" len="med"/>
                      <a:tailEnd type="none" w="med" len="med"/>
                    </a:lnT>
                    <a:lnB w="12700" cap="flat" cmpd="sng" algn="ctr">
                      <a:solidFill>
                        <a:srgbClr val="E010F4"/>
                      </a:solidFill>
                      <a:prstDash val="solid"/>
                      <a:round/>
                      <a:headEnd type="none" w="med" len="med"/>
                      <a:tailEnd type="none" w="med" len="med"/>
                    </a:lnB>
                    <a:solidFill>
                      <a:srgbClr val="FFFFFF"/>
                    </a:solidFill>
                  </a:tcPr>
                </a:tc>
                <a:extLst>
                  <a:ext uri="{0D108BD9-81ED-4DB2-BD59-A6C34878D82A}">
                    <a16:rowId xmlns:a16="http://schemas.microsoft.com/office/drawing/2014/main" val="2012639027"/>
                  </a:ext>
                </a:extLst>
              </a:tr>
              <a:tr h="0">
                <a:tc>
                  <a:txBody>
                    <a:bodyPr/>
                    <a:lstStyle/>
                    <a:p>
                      <a:r>
                        <a:rPr lang="en-IN" dirty="0">
                          <a:effectLst/>
                          <a:latin typeface="Arial" panose="020B0604020202020204" pitchFamily="34" charset="0"/>
                          <a:cs typeface="Arial" panose="020B0604020202020204" pitchFamily="34" charset="0"/>
                        </a:rPr>
                        <a:t> Methods of Test : </a:t>
                      </a:r>
                    </a:p>
                  </a:txBody>
                  <a:tcPr anchor="ctr">
                    <a:lnL w="12700" cap="flat" cmpd="sng" algn="ctr">
                      <a:solidFill>
                        <a:srgbClr val="880EF4"/>
                      </a:solidFill>
                      <a:prstDash val="solid"/>
                      <a:round/>
                      <a:headEnd type="none" w="med" len="med"/>
                      <a:tailEnd type="none" w="med" len="med"/>
                    </a:lnL>
                    <a:lnR w="12700" cap="flat" cmpd="sng" algn="ctr">
                      <a:solidFill>
                        <a:srgbClr val="E010F4"/>
                      </a:solidFill>
                      <a:prstDash val="solid"/>
                      <a:round/>
                      <a:headEnd type="none" w="med" len="med"/>
                      <a:tailEnd type="none" w="med" len="med"/>
                    </a:lnR>
                    <a:lnT w="12700" cap="flat" cmpd="sng" algn="ctr">
                      <a:solidFill>
                        <a:srgbClr val="880EF4"/>
                      </a:solidFill>
                      <a:prstDash val="solid"/>
                      <a:round/>
                      <a:headEnd type="none" w="med" len="med"/>
                      <a:tailEnd type="none" w="med" len="med"/>
                    </a:lnT>
                    <a:lnB w="12700" cap="flat" cmpd="sng" algn="ctr">
                      <a:solidFill>
                        <a:srgbClr val="E010F4"/>
                      </a:solidFill>
                      <a:prstDash val="solid"/>
                      <a:round/>
                      <a:headEnd type="none" w="med" len="med"/>
                      <a:tailEnd type="none" w="med" len="med"/>
                    </a:lnB>
                    <a:solidFill>
                      <a:srgbClr val="FFFFFF"/>
                    </a:solidFill>
                  </a:tcPr>
                </a:tc>
                <a:tc>
                  <a:txBody>
                    <a:bodyPr/>
                    <a:lstStyle/>
                    <a:p>
                      <a:r>
                        <a:rPr lang="en-IN" dirty="0">
                          <a:effectLst/>
                          <a:latin typeface="Arial" panose="020B0604020202020204" pitchFamily="34" charset="0"/>
                          <a:cs typeface="Arial" panose="020B0604020202020204" pitchFamily="34" charset="0"/>
                        </a:rPr>
                        <a:t> 7</a:t>
                      </a:r>
                    </a:p>
                  </a:txBody>
                  <a:tcPr anchor="ctr">
                    <a:lnL w="12700" cap="flat" cmpd="sng" algn="ctr">
                      <a:solidFill>
                        <a:srgbClr val="E010F4"/>
                      </a:solidFill>
                      <a:prstDash val="solid"/>
                      <a:round/>
                      <a:headEnd type="none" w="med" len="med"/>
                      <a:tailEnd type="none" w="med" len="med"/>
                    </a:lnL>
                    <a:lnR w="12700" cap="flat" cmpd="sng" algn="ctr">
                      <a:solidFill>
                        <a:srgbClr val="E010F4"/>
                      </a:solidFill>
                      <a:prstDash val="solid"/>
                      <a:round/>
                      <a:headEnd type="none" w="med" len="med"/>
                      <a:tailEnd type="none" w="med" len="med"/>
                    </a:lnR>
                    <a:lnT w="12700" cap="flat" cmpd="sng" algn="ctr">
                      <a:solidFill>
                        <a:srgbClr val="E010F4"/>
                      </a:solidFill>
                      <a:prstDash val="solid"/>
                      <a:round/>
                      <a:headEnd type="none" w="med" len="med"/>
                      <a:tailEnd type="none" w="med" len="med"/>
                    </a:lnT>
                    <a:lnB w="12700" cap="flat" cmpd="sng" algn="ctr">
                      <a:solidFill>
                        <a:srgbClr val="000FF4"/>
                      </a:solidFill>
                      <a:prstDash val="solid"/>
                      <a:round/>
                      <a:headEnd type="none" w="med" len="med"/>
                      <a:tailEnd type="none" w="med" len="med"/>
                    </a:lnB>
                    <a:solidFill>
                      <a:srgbClr val="FFFFFF"/>
                    </a:solidFill>
                  </a:tcPr>
                </a:tc>
                <a:extLst>
                  <a:ext uri="{0D108BD9-81ED-4DB2-BD59-A6C34878D82A}">
                    <a16:rowId xmlns:a16="http://schemas.microsoft.com/office/drawing/2014/main" val="4259596452"/>
                  </a:ext>
                </a:extLst>
              </a:tr>
              <a:tr h="257175">
                <a:tc>
                  <a:txBody>
                    <a:bodyPr/>
                    <a:lstStyle/>
                    <a:p>
                      <a:r>
                        <a:rPr lang="en-IN" dirty="0">
                          <a:effectLst/>
                          <a:latin typeface="Arial" panose="020B0604020202020204" pitchFamily="34" charset="0"/>
                          <a:cs typeface="Arial" panose="020B0604020202020204" pitchFamily="34" charset="0"/>
                        </a:rPr>
                        <a:t> Terminology : </a:t>
                      </a:r>
                    </a:p>
                  </a:txBody>
                  <a:tcPr anchor="ctr">
                    <a:lnL w="12700" cap="flat" cmpd="sng" algn="ctr">
                      <a:solidFill>
                        <a:srgbClr val="E010F4"/>
                      </a:solidFill>
                      <a:prstDash val="solid"/>
                      <a:round/>
                      <a:headEnd type="none" w="med" len="med"/>
                      <a:tailEnd type="none" w="med" len="med"/>
                    </a:lnL>
                    <a:lnR w="12700" cap="flat" cmpd="sng" algn="ctr">
                      <a:solidFill>
                        <a:srgbClr val="000FF4"/>
                      </a:solidFill>
                      <a:prstDash val="solid"/>
                      <a:round/>
                      <a:headEnd type="none" w="med" len="med"/>
                      <a:tailEnd type="none" w="med" len="med"/>
                    </a:lnR>
                    <a:lnT w="12700" cap="flat" cmpd="sng" algn="ctr">
                      <a:solidFill>
                        <a:srgbClr val="E010F4"/>
                      </a:solidFill>
                      <a:prstDash val="solid"/>
                      <a:round/>
                      <a:headEnd type="none" w="med" len="med"/>
                      <a:tailEnd type="none" w="med" len="med"/>
                    </a:lnT>
                    <a:lnB w="12700" cap="flat" cmpd="sng" algn="ctr">
                      <a:solidFill>
                        <a:srgbClr val="E010F4"/>
                      </a:solidFill>
                      <a:prstDash val="solid"/>
                      <a:round/>
                      <a:headEnd type="none" w="med" len="med"/>
                      <a:tailEnd type="none" w="med" len="med"/>
                    </a:lnB>
                    <a:solidFill>
                      <a:srgbClr val="FFFFFF"/>
                    </a:solidFill>
                  </a:tcPr>
                </a:tc>
                <a:tc>
                  <a:txBody>
                    <a:bodyPr/>
                    <a:lstStyle/>
                    <a:p>
                      <a:r>
                        <a:rPr lang="en-IN" dirty="0">
                          <a:effectLst/>
                          <a:latin typeface="Arial" panose="020B0604020202020204" pitchFamily="34" charset="0"/>
                          <a:cs typeface="Arial" panose="020B0604020202020204" pitchFamily="34" charset="0"/>
                        </a:rPr>
                        <a:t> 1</a:t>
                      </a:r>
                    </a:p>
                  </a:txBody>
                  <a:tcPr anchor="ctr">
                    <a:lnL w="12700" cap="flat" cmpd="sng" algn="ctr">
                      <a:solidFill>
                        <a:srgbClr val="000FF4"/>
                      </a:solidFill>
                      <a:prstDash val="solid"/>
                      <a:round/>
                      <a:headEnd type="none" w="med" len="med"/>
                      <a:tailEnd type="none" w="med" len="med"/>
                    </a:lnL>
                    <a:lnR w="12700" cap="flat" cmpd="sng" algn="ctr">
                      <a:solidFill>
                        <a:srgbClr val="000FF4"/>
                      </a:solidFill>
                      <a:prstDash val="solid"/>
                      <a:round/>
                      <a:headEnd type="none" w="med" len="med"/>
                      <a:tailEnd type="none" w="med" len="med"/>
                    </a:lnR>
                    <a:lnT w="12700" cap="flat" cmpd="sng" algn="ctr">
                      <a:solidFill>
                        <a:srgbClr val="000FF4"/>
                      </a:solidFill>
                      <a:prstDash val="solid"/>
                      <a:round/>
                      <a:headEnd type="none" w="med" len="med"/>
                      <a:tailEnd type="none" w="med" len="med"/>
                    </a:lnT>
                    <a:lnB w="12700" cap="flat" cmpd="sng" algn="ctr">
                      <a:solidFill>
                        <a:srgbClr val="000FF4"/>
                      </a:solidFill>
                      <a:prstDash val="solid"/>
                      <a:round/>
                      <a:headEnd type="none" w="med" len="med"/>
                      <a:tailEnd type="none" w="med" len="med"/>
                    </a:lnB>
                    <a:solidFill>
                      <a:srgbClr val="FFFFFF"/>
                    </a:solidFill>
                  </a:tcPr>
                </a:tc>
                <a:extLst>
                  <a:ext uri="{0D108BD9-81ED-4DB2-BD59-A6C34878D82A}">
                    <a16:rowId xmlns:a16="http://schemas.microsoft.com/office/drawing/2014/main" val="1189929100"/>
                  </a:ext>
                </a:extLst>
              </a:tr>
              <a:tr h="257175">
                <a:tc>
                  <a:txBody>
                    <a:bodyPr/>
                    <a:lstStyle/>
                    <a:p>
                      <a:r>
                        <a:rPr lang="en-IN" dirty="0">
                          <a:effectLst/>
                          <a:latin typeface="Arial" panose="020B0604020202020204" pitchFamily="34" charset="0"/>
                          <a:cs typeface="Arial" panose="020B0604020202020204" pitchFamily="34" charset="0"/>
                        </a:rPr>
                        <a:t>Safety Standard : </a:t>
                      </a:r>
                    </a:p>
                  </a:txBody>
                  <a:tcPr anchor="ctr">
                    <a:lnL w="12700" cap="flat" cmpd="sng" algn="ctr">
                      <a:solidFill>
                        <a:srgbClr val="E010F4"/>
                      </a:solidFill>
                      <a:prstDash val="solid"/>
                      <a:round/>
                      <a:headEnd type="none" w="med" len="med"/>
                      <a:tailEnd type="none" w="med" len="med"/>
                    </a:lnL>
                    <a:lnR w="12700" cap="flat" cmpd="sng" algn="ctr">
                      <a:solidFill>
                        <a:srgbClr val="000FF4"/>
                      </a:solidFill>
                      <a:prstDash val="solid"/>
                      <a:round/>
                      <a:headEnd type="none" w="med" len="med"/>
                      <a:tailEnd type="none" w="med" len="med"/>
                    </a:lnR>
                    <a:lnT w="12700" cap="flat" cmpd="sng" algn="ctr">
                      <a:solidFill>
                        <a:srgbClr val="E010F4"/>
                      </a:solidFill>
                      <a:prstDash val="solid"/>
                      <a:round/>
                      <a:headEnd type="none" w="med" len="med"/>
                      <a:tailEnd type="none" w="med" len="med"/>
                    </a:lnT>
                    <a:lnB w="12700" cap="flat" cmpd="sng" algn="ctr">
                      <a:solidFill>
                        <a:srgbClr val="E010F4"/>
                      </a:solidFill>
                      <a:prstDash val="solid"/>
                      <a:round/>
                      <a:headEnd type="none" w="med" len="med"/>
                      <a:tailEnd type="none" w="med" len="med"/>
                    </a:lnB>
                    <a:solidFill>
                      <a:srgbClr val="FFFFFF"/>
                    </a:solidFill>
                  </a:tcPr>
                </a:tc>
                <a:tc>
                  <a:txBody>
                    <a:bodyPr/>
                    <a:lstStyle/>
                    <a:p>
                      <a:r>
                        <a:rPr lang="en-IN" dirty="0">
                          <a:effectLst/>
                          <a:latin typeface="Arial" panose="020B0604020202020204" pitchFamily="34" charset="0"/>
                          <a:cs typeface="Arial" panose="020B0604020202020204" pitchFamily="34" charset="0"/>
                        </a:rPr>
                        <a:t> 3</a:t>
                      </a:r>
                    </a:p>
                  </a:txBody>
                  <a:tcPr anchor="ctr">
                    <a:lnL w="12700" cap="flat" cmpd="sng" algn="ctr">
                      <a:solidFill>
                        <a:srgbClr val="000FF4"/>
                      </a:solidFill>
                      <a:prstDash val="solid"/>
                      <a:round/>
                      <a:headEnd type="none" w="med" len="med"/>
                      <a:tailEnd type="none" w="med" len="med"/>
                    </a:lnL>
                    <a:lnR w="12700" cap="flat" cmpd="sng" algn="ctr">
                      <a:solidFill>
                        <a:srgbClr val="000FF4"/>
                      </a:solidFill>
                      <a:prstDash val="solid"/>
                      <a:round/>
                      <a:headEnd type="none" w="med" len="med"/>
                      <a:tailEnd type="none" w="med" len="med"/>
                    </a:lnR>
                    <a:lnT w="12700" cap="flat" cmpd="sng" algn="ctr">
                      <a:solidFill>
                        <a:srgbClr val="000FF4"/>
                      </a:solidFill>
                      <a:prstDash val="solid"/>
                      <a:round/>
                      <a:headEnd type="none" w="med" len="med"/>
                      <a:tailEnd type="none" w="med" len="med"/>
                    </a:lnT>
                    <a:lnB w="12700" cap="flat" cmpd="sng" algn="ctr">
                      <a:solidFill>
                        <a:srgbClr val="000FF4"/>
                      </a:solidFill>
                      <a:prstDash val="solid"/>
                      <a:round/>
                      <a:headEnd type="none" w="med" len="med"/>
                      <a:tailEnd type="none" w="med" len="med"/>
                    </a:lnB>
                    <a:solidFill>
                      <a:srgbClr val="FFFFFF"/>
                    </a:solidFill>
                  </a:tcPr>
                </a:tc>
                <a:extLst>
                  <a:ext uri="{0D108BD9-81ED-4DB2-BD59-A6C34878D82A}">
                    <a16:rowId xmlns:a16="http://schemas.microsoft.com/office/drawing/2014/main" val="4204151940"/>
                  </a:ext>
                </a:extLst>
              </a:tr>
            </a:tbl>
          </a:graphicData>
        </a:graphic>
      </p:graphicFrame>
    </p:spTree>
    <p:extLst>
      <p:ext uri="{BB962C8B-B14F-4D97-AF65-F5344CB8AC3E}">
        <p14:creationId xmlns:p14="http://schemas.microsoft.com/office/powerpoint/2010/main" val="823701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4EA00-20AE-4001-98AF-73291675D1E2}"/>
              </a:ext>
            </a:extLst>
          </p:cNvPr>
          <p:cNvSpPr>
            <a:spLocks noGrp="1"/>
          </p:cNvSpPr>
          <p:nvPr>
            <p:ph type="title"/>
          </p:nvPr>
        </p:nvSpPr>
        <p:spPr>
          <a:xfrm>
            <a:off x="913774" y="105818"/>
            <a:ext cx="10515600" cy="1325563"/>
          </a:xfrm>
        </p:spPr>
        <p:txBody>
          <a:bodyPr/>
          <a:lstStyle/>
          <a:p>
            <a:pPr algn="ctr"/>
            <a:r>
              <a:rPr lang="en-US" dirty="0"/>
              <a:t>Structure of standards</a:t>
            </a:r>
            <a:endParaRPr lang="en-IN" dirty="0"/>
          </a:p>
        </p:txBody>
      </p:sp>
      <p:sp>
        <p:nvSpPr>
          <p:cNvPr id="3" name="Content Placeholder 2">
            <a:extLst>
              <a:ext uri="{FF2B5EF4-FFF2-40B4-BE49-F238E27FC236}">
                <a16:creationId xmlns:a16="http://schemas.microsoft.com/office/drawing/2014/main" id="{C145C1B8-30F4-429D-B880-E85BEE47061E}"/>
              </a:ext>
            </a:extLst>
          </p:cNvPr>
          <p:cNvSpPr>
            <a:spLocks noGrp="1"/>
          </p:cNvSpPr>
          <p:nvPr>
            <p:ph sz="quarter" idx="4294967295"/>
          </p:nvPr>
        </p:nvSpPr>
        <p:spPr>
          <a:xfrm>
            <a:off x="913774" y="1431382"/>
            <a:ext cx="10363826" cy="4359818"/>
          </a:xfrm>
          <a:prstGeom prst="rect">
            <a:avLst/>
          </a:prstGeom>
        </p:spPr>
        <p:txBody>
          <a:bodyPr/>
          <a:lstStyle/>
          <a:p>
            <a:r>
              <a:rPr lang="en-US" sz="2800" b="1" dirty="0"/>
              <a:t>Document No.</a:t>
            </a:r>
            <a:r>
              <a:rPr lang="en-US" sz="2800" dirty="0"/>
              <a:t> (</a:t>
            </a:r>
            <a:r>
              <a:rPr lang="en-US" sz="2800" i="1" dirty="0"/>
              <a:t>assigned by the </a:t>
            </a:r>
            <a:r>
              <a:rPr lang="en-US" sz="2800" i="1" dirty="0" err="1"/>
              <a:t>Sectt</a:t>
            </a:r>
            <a:r>
              <a:rPr lang="en-US" sz="2800" i="1" dirty="0"/>
              <a:t>. and is converted to IS No. at the time of publication</a:t>
            </a:r>
            <a:r>
              <a:rPr lang="en-US" sz="2800" dirty="0"/>
              <a:t>)</a:t>
            </a:r>
            <a:endParaRPr lang="en-IN" sz="2800" dirty="0"/>
          </a:p>
          <a:p>
            <a:r>
              <a:rPr lang="en-US" sz="2800" b="1" dirty="0"/>
              <a:t>Title of the Standard</a:t>
            </a:r>
          </a:p>
          <a:p>
            <a:r>
              <a:rPr lang="en-US" b="1" dirty="0"/>
              <a:t>FOREWORD</a:t>
            </a:r>
            <a:r>
              <a:rPr lang="en-IN" dirty="0"/>
              <a:t>: </a:t>
            </a:r>
            <a:r>
              <a:rPr lang="en-US" sz="2400" dirty="0"/>
              <a:t>Contains formal paragraphs as are relevant to the needs of standard like</a:t>
            </a:r>
            <a:endParaRPr lang="en-IN" sz="2400" dirty="0"/>
          </a:p>
          <a:p>
            <a:pPr lvl="1"/>
            <a:r>
              <a:rPr lang="en-US" sz="1800" dirty="0"/>
              <a:t>Name of the Committee responsible for preparation of the standard, date of publication of the standard etc. </a:t>
            </a:r>
            <a:endParaRPr lang="en-IN" sz="1800" dirty="0"/>
          </a:p>
          <a:p>
            <a:pPr lvl="1"/>
            <a:r>
              <a:rPr lang="en-US" sz="1800" dirty="0"/>
              <a:t>Information about the brief history of standard, product, practices, uses as relevant.</a:t>
            </a:r>
            <a:endParaRPr lang="en-IN" sz="1800" dirty="0"/>
          </a:p>
          <a:p>
            <a:pPr lvl="1"/>
            <a:r>
              <a:rPr lang="en-US" sz="1800" dirty="0"/>
              <a:t>Acknowledging other international/national standard which were taken into consideration.</a:t>
            </a:r>
            <a:endParaRPr lang="en-IN" sz="1800" dirty="0"/>
          </a:p>
          <a:p>
            <a:pPr lvl="1"/>
            <a:r>
              <a:rPr lang="en-US" sz="1800" dirty="0"/>
              <a:t>Information about other related standards.</a:t>
            </a:r>
            <a:endParaRPr lang="en-IN" sz="1800" dirty="0"/>
          </a:p>
          <a:p>
            <a:pPr lvl="1"/>
            <a:r>
              <a:rPr lang="en-US" sz="1800" dirty="0"/>
              <a:t>Reference to IS 2 on Rounding Off.</a:t>
            </a:r>
            <a:endParaRPr lang="en-IN" sz="1800" dirty="0"/>
          </a:p>
          <a:p>
            <a:pPr lvl="1"/>
            <a:r>
              <a:rPr lang="en-US" sz="1800" i="1" dirty="0"/>
              <a:t>Details as at a), c), d) &amp; e) are generally incorporated at the time of final (printing) stage by </a:t>
            </a:r>
            <a:r>
              <a:rPr lang="en-US" sz="1800" i="1" dirty="0" err="1"/>
              <a:t>Sectt</a:t>
            </a:r>
            <a:r>
              <a:rPr lang="en-US" sz="1800" i="1" dirty="0"/>
              <a:t>.</a:t>
            </a:r>
            <a:endParaRPr lang="en-IN" sz="1800" dirty="0"/>
          </a:p>
          <a:p>
            <a:endParaRPr lang="en-IN" sz="2000" dirty="0"/>
          </a:p>
        </p:txBody>
      </p:sp>
    </p:spTree>
    <p:extLst>
      <p:ext uri="{BB962C8B-B14F-4D97-AF65-F5344CB8AC3E}">
        <p14:creationId xmlns:p14="http://schemas.microsoft.com/office/powerpoint/2010/main" val="27463051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91030-3E21-4F0D-BF72-30E7F1B5EC98}"/>
              </a:ext>
            </a:extLst>
          </p:cNvPr>
          <p:cNvSpPr>
            <a:spLocks noGrp="1"/>
          </p:cNvSpPr>
          <p:nvPr>
            <p:ph type="title"/>
          </p:nvPr>
        </p:nvSpPr>
        <p:spPr>
          <a:xfrm>
            <a:off x="838200" y="365125"/>
            <a:ext cx="10515600" cy="917765"/>
          </a:xfrm>
        </p:spPr>
        <p:txBody>
          <a:bodyPr/>
          <a:lstStyle/>
          <a:p>
            <a:pPr algn="ctr"/>
            <a:r>
              <a:rPr lang="en-US" dirty="0"/>
              <a:t>Continue….</a:t>
            </a:r>
            <a:endParaRPr lang="en-IN" dirty="0"/>
          </a:p>
        </p:txBody>
      </p:sp>
      <p:sp>
        <p:nvSpPr>
          <p:cNvPr id="3" name="Content Placeholder 2">
            <a:extLst>
              <a:ext uri="{FF2B5EF4-FFF2-40B4-BE49-F238E27FC236}">
                <a16:creationId xmlns:a16="http://schemas.microsoft.com/office/drawing/2014/main" id="{E4279074-DAB3-4E0F-B780-B14B941ED979}"/>
              </a:ext>
            </a:extLst>
          </p:cNvPr>
          <p:cNvSpPr>
            <a:spLocks noGrp="1"/>
          </p:cNvSpPr>
          <p:nvPr>
            <p:ph sz="quarter" idx="4294967295"/>
          </p:nvPr>
        </p:nvSpPr>
        <p:spPr>
          <a:xfrm>
            <a:off x="914087" y="1097850"/>
            <a:ext cx="10363826" cy="5302950"/>
          </a:xfrm>
          <a:prstGeom prst="rect">
            <a:avLst/>
          </a:prstGeom>
        </p:spPr>
        <p:txBody>
          <a:bodyPr/>
          <a:lstStyle/>
          <a:p>
            <a:pPr marL="0" lvl="0" indent="0">
              <a:buNone/>
            </a:pPr>
            <a:r>
              <a:rPr lang="en-US" b="1" dirty="0"/>
              <a:t>SCOPE: </a:t>
            </a:r>
            <a:r>
              <a:rPr lang="en-US" sz="2800" dirty="0"/>
              <a:t>Clear statement indicating the field covered by the standard defining its extent and limitation. Sometime, for the purpose of clarity, it is also mentioned what the standard ‘does not’ cover or ‘excludes’. </a:t>
            </a:r>
            <a:endParaRPr lang="en-IN" sz="2800" dirty="0"/>
          </a:p>
          <a:p>
            <a:pPr lvl="0"/>
            <a:r>
              <a:rPr lang="en-US" b="1" dirty="0"/>
              <a:t>REFERENCES</a:t>
            </a:r>
            <a:r>
              <a:rPr lang="en-US" dirty="0"/>
              <a:t> – Information related to other standards referred in text of the standard.</a:t>
            </a:r>
            <a:endParaRPr lang="en-IN" dirty="0"/>
          </a:p>
          <a:p>
            <a:pPr lvl="0"/>
            <a:r>
              <a:rPr lang="en-US" b="1" dirty="0"/>
              <a:t>DEFINITIONS, TERMINOLOGIES</a:t>
            </a:r>
            <a:r>
              <a:rPr lang="en-US" dirty="0"/>
              <a:t> etc.  Technical terms to be defined or referenced to other relevant standards. </a:t>
            </a:r>
            <a:endParaRPr lang="en-IN" dirty="0"/>
          </a:p>
          <a:p>
            <a:pPr lvl="0"/>
            <a:r>
              <a:rPr lang="en-US" b="1" dirty="0"/>
              <a:t>GRADES, TYPES AND CLASSES</a:t>
            </a:r>
            <a:r>
              <a:rPr lang="en-US" dirty="0"/>
              <a:t> – As applicable to the product</a:t>
            </a:r>
            <a:endParaRPr lang="en-IN" dirty="0"/>
          </a:p>
          <a:p>
            <a:pPr lvl="0"/>
            <a:r>
              <a:rPr lang="en-US" b="1" dirty="0"/>
              <a:t>MANUFACTURE</a:t>
            </a:r>
            <a:r>
              <a:rPr lang="en-US" dirty="0"/>
              <a:t> – Where considered necessary the manufacturing process(</a:t>
            </a:r>
            <a:r>
              <a:rPr lang="en-US" dirty="0" err="1"/>
              <a:t>es</a:t>
            </a:r>
            <a:r>
              <a:rPr lang="en-US" dirty="0"/>
              <a:t>) may be specified. </a:t>
            </a:r>
            <a:endParaRPr lang="en-IN" dirty="0"/>
          </a:p>
          <a:p>
            <a:pPr marL="0" indent="0">
              <a:buNone/>
            </a:pPr>
            <a:endParaRPr lang="en-IN" dirty="0"/>
          </a:p>
          <a:p>
            <a:pPr marL="0" indent="0">
              <a:buNone/>
            </a:pPr>
            <a:endParaRPr lang="en-IN" dirty="0"/>
          </a:p>
          <a:p>
            <a:endParaRPr lang="en-IN" dirty="0"/>
          </a:p>
        </p:txBody>
      </p:sp>
    </p:spTree>
    <p:extLst>
      <p:ext uri="{BB962C8B-B14F-4D97-AF65-F5344CB8AC3E}">
        <p14:creationId xmlns:p14="http://schemas.microsoft.com/office/powerpoint/2010/main" val="34404608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6CFF9-42AF-4A3E-8CFB-1BBAACE6C172}"/>
              </a:ext>
            </a:extLst>
          </p:cNvPr>
          <p:cNvSpPr>
            <a:spLocks noGrp="1"/>
          </p:cNvSpPr>
          <p:nvPr>
            <p:ph type="title"/>
          </p:nvPr>
        </p:nvSpPr>
        <p:spPr>
          <a:xfrm>
            <a:off x="838200" y="365125"/>
            <a:ext cx="10515600" cy="877079"/>
          </a:xfrm>
        </p:spPr>
        <p:txBody>
          <a:bodyPr>
            <a:normAutofit fontScale="90000"/>
          </a:bodyPr>
          <a:lstStyle/>
          <a:p>
            <a:pPr algn="ctr"/>
            <a:r>
              <a:rPr lang="en-US" b="1" dirty="0"/>
              <a:t/>
            </a:r>
            <a:br>
              <a:rPr lang="en-US" b="1" dirty="0"/>
            </a:br>
            <a:endParaRPr lang="en-IN" dirty="0"/>
          </a:p>
        </p:txBody>
      </p:sp>
      <p:sp>
        <p:nvSpPr>
          <p:cNvPr id="3" name="Content Placeholder 2">
            <a:extLst>
              <a:ext uri="{FF2B5EF4-FFF2-40B4-BE49-F238E27FC236}">
                <a16:creationId xmlns:a16="http://schemas.microsoft.com/office/drawing/2014/main" id="{E7E53D7D-C8F7-4F9C-A94F-71C545D13275}"/>
              </a:ext>
            </a:extLst>
          </p:cNvPr>
          <p:cNvSpPr>
            <a:spLocks noGrp="1"/>
          </p:cNvSpPr>
          <p:nvPr>
            <p:ph sz="quarter" idx="4294967295"/>
          </p:nvPr>
        </p:nvSpPr>
        <p:spPr>
          <a:xfrm>
            <a:off x="914087" y="621102"/>
            <a:ext cx="10363826" cy="6015487"/>
          </a:xfrm>
          <a:prstGeom prst="rect">
            <a:avLst/>
          </a:prstGeom>
        </p:spPr>
        <p:txBody>
          <a:bodyPr>
            <a:normAutofit lnSpcReduction="10000"/>
          </a:bodyPr>
          <a:lstStyle/>
          <a:p>
            <a:r>
              <a:rPr lang="en-US" b="1" dirty="0"/>
              <a:t>REQUIREMENTS:</a:t>
            </a:r>
          </a:p>
          <a:p>
            <a:r>
              <a:rPr lang="en-US" dirty="0"/>
              <a:t>Shall be as self-contained as possible</a:t>
            </a:r>
            <a:endParaRPr lang="en-IN" dirty="0"/>
          </a:p>
          <a:p>
            <a:pPr lvl="0"/>
            <a:r>
              <a:rPr lang="en-US" dirty="0"/>
              <a:t>Requirement clauses shall state tolerances, where necessary</a:t>
            </a:r>
            <a:endParaRPr lang="en-IN" dirty="0"/>
          </a:p>
          <a:p>
            <a:pPr lvl="0"/>
            <a:r>
              <a:rPr lang="en-US" dirty="0"/>
              <a:t>May be obligatory, optional or recommendatory or informative (like typical compositions etc.)</a:t>
            </a:r>
            <a:endParaRPr lang="en-IN" dirty="0"/>
          </a:p>
          <a:p>
            <a:pPr lvl="0"/>
            <a:r>
              <a:rPr lang="en-US" dirty="0"/>
              <a:t>Could be related to Raw Materials as well, having direct bearing on the finished product characteristics etc.</a:t>
            </a:r>
            <a:endParaRPr lang="en-IN" dirty="0"/>
          </a:p>
          <a:p>
            <a:pPr lvl="0"/>
            <a:r>
              <a:rPr lang="en-US" dirty="0"/>
              <a:t>Requirements could of chemical/physical/other characteristics of the product.</a:t>
            </a:r>
            <a:endParaRPr lang="en-IN" dirty="0"/>
          </a:p>
          <a:p>
            <a:pPr lvl="0"/>
            <a:r>
              <a:rPr lang="en-US" dirty="0"/>
              <a:t>Tables could be used to eliminate repetition or show a relationship more clearly.</a:t>
            </a:r>
          </a:p>
          <a:p>
            <a:pPr lvl="0"/>
            <a:r>
              <a:rPr lang="en-US" b="1" dirty="0"/>
              <a:t>SAMPLING: </a:t>
            </a:r>
            <a:r>
              <a:rPr lang="en-US" sz="2800" dirty="0"/>
              <a:t>Product specifications generally include ‘sampling’ clause to give general guidance in deciding the criteria for acceptance of lot based on the sampling inspection.</a:t>
            </a:r>
            <a:endParaRPr lang="en-IN" sz="2800" dirty="0"/>
          </a:p>
          <a:p>
            <a:endParaRPr lang="en-IN" dirty="0"/>
          </a:p>
          <a:p>
            <a:endParaRPr lang="en-IN" dirty="0"/>
          </a:p>
        </p:txBody>
      </p:sp>
    </p:spTree>
    <p:extLst>
      <p:ext uri="{BB962C8B-B14F-4D97-AF65-F5344CB8AC3E}">
        <p14:creationId xmlns:p14="http://schemas.microsoft.com/office/powerpoint/2010/main" val="3614611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AA418-6D6D-4A29-AEBB-F9629AB46071}"/>
              </a:ext>
            </a:extLst>
          </p:cNvPr>
          <p:cNvSpPr>
            <a:spLocks noGrp="1"/>
          </p:cNvSpPr>
          <p:nvPr>
            <p:ph type="title"/>
          </p:nvPr>
        </p:nvSpPr>
        <p:spPr/>
        <p:txBody>
          <a:bodyPr/>
          <a:lstStyle/>
          <a:p>
            <a:r>
              <a:rPr lang="en-US" b="1" dirty="0"/>
              <a:t>METHODS OF TESTS</a:t>
            </a:r>
            <a:r>
              <a:rPr lang="en-US" dirty="0"/>
              <a:t> for various Requirements </a:t>
            </a:r>
            <a:endParaRPr lang="en-IN" dirty="0"/>
          </a:p>
        </p:txBody>
      </p:sp>
      <p:sp>
        <p:nvSpPr>
          <p:cNvPr id="3" name="Content Placeholder 2">
            <a:extLst>
              <a:ext uri="{FF2B5EF4-FFF2-40B4-BE49-F238E27FC236}">
                <a16:creationId xmlns:a16="http://schemas.microsoft.com/office/drawing/2014/main" id="{3CE33849-1D30-4B7A-A96B-ACFBE4623AA9}"/>
              </a:ext>
            </a:extLst>
          </p:cNvPr>
          <p:cNvSpPr>
            <a:spLocks noGrp="1"/>
          </p:cNvSpPr>
          <p:nvPr>
            <p:ph sz="quarter" idx="4294967295"/>
          </p:nvPr>
        </p:nvSpPr>
        <p:spPr>
          <a:xfrm>
            <a:off x="913774" y="1812022"/>
            <a:ext cx="10363826" cy="4882393"/>
          </a:xfrm>
          <a:prstGeom prst="rect">
            <a:avLst/>
          </a:prstGeom>
        </p:spPr>
        <p:txBody>
          <a:bodyPr>
            <a:normAutofit fontScale="92500" lnSpcReduction="10000"/>
          </a:bodyPr>
          <a:lstStyle/>
          <a:p>
            <a:pPr marL="0" lvl="0" indent="0">
              <a:buNone/>
            </a:pPr>
            <a:r>
              <a:rPr lang="en-US" dirty="0"/>
              <a:t>Could be part of the product specifications or independent standards.  It may be included in the body of the standard, if brief; otherwise may be given as annexure.  Test methods shall include the following, as applicable:</a:t>
            </a:r>
            <a:endParaRPr lang="en-IN" dirty="0"/>
          </a:p>
          <a:p>
            <a:endParaRPr lang="en-IN" dirty="0"/>
          </a:p>
          <a:p>
            <a:pPr lvl="0"/>
            <a:r>
              <a:rPr lang="en-US" dirty="0"/>
              <a:t>Preparation of sample/specimen</a:t>
            </a:r>
            <a:endParaRPr lang="en-IN" dirty="0"/>
          </a:p>
          <a:p>
            <a:pPr lvl="0"/>
            <a:r>
              <a:rPr lang="en-US" dirty="0"/>
              <a:t>Atmospheric conditions like temp., relative humidity</a:t>
            </a:r>
            <a:endParaRPr lang="en-IN" dirty="0"/>
          </a:p>
          <a:p>
            <a:pPr lvl="0"/>
            <a:r>
              <a:rPr lang="en-US" dirty="0"/>
              <a:t>Testing equipment with accuracy</a:t>
            </a:r>
            <a:endParaRPr lang="en-IN" dirty="0"/>
          </a:p>
          <a:p>
            <a:pPr lvl="0"/>
            <a:r>
              <a:rPr lang="en-US" dirty="0"/>
              <a:t>Materials &amp; reagents</a:t>
            </a:r>
            <a:endParaRPr lang="en-IN" dirty="0"/>
          </a:p>
          <a:p>
            <a:pPr lvl="0"/>
            <a:r>
              <a:rPr lang="en-US" dirty="0"/>
              <a:t>Test procedure</a:t>
            </a:r>
            <a:endParaRPr lang="en-IN" dirty="0"/>
          </a:p>
          <a:p>
            <a:pPr lvl="0"/>
            <a:r>
              <a:rPr lang="en-US" dirty="0"/>
              <a:t>Method of analysis and evaluation of results, where necessary</a:t>
            </a:r>
            <a:endParaRPr lang="en-IN" dirty="0"/>
          </a:p>
          <a:p>
            <a:pPr lvl="0"/>
            <a:r>
              <a:rPr lang="en-US" dirty="0"/>
              <a:t>Repeatability &amp; reproducibility of test method, where possible </a:t>
            </a:r>
            <a:endParaRPr lang="en-IN" dirty="0"/>
          </a:p>
          <a:p>
            <a:endParaRPr lang="en-IN" dirty="0"/>
          </a:p>
        </p:txBody>
      </p:sp>
    </p:spTree>
    <p:extLst>
      <p:ext uri="{BB962C8B-B14F-4D97-AF65-F5344CB8AC3E}">
        <p14:creationId xmlns:p14="http://schemas.microsoft.com/office/powerpoint/2010/main" val="25162199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2DD8D-DCB8-4AAE-9287-62FD165FE174}"/>
              </a:ext>
            </a:extLst>
          </p:cNvPr>
          <p:cNvSpPr>
            <a:spLocks noGrp="1"/>
          </p:cNvSpPr>
          <p:nvPr>
            <p:ph type="title"/>
          </p:nvPr>
        </p:nvSpPr>
        <p:spPr>
          <a:xfrm>
            <a:off x="913775" y="618518"/>
            <a:ext cx="10364451" cy="337828"/>
          </a:xfrm>
        </p:spPr>
        <p:txBody>
          <a:bodyPr>
            <a:normAutofit fontScale="90000"/>
          </a:bodyPr>
          <a:lstStyle/>
          <a:p>
            <a:r>
              <a:rPr lang="en-IN" dirty="0"/>
              <a:t>Continued…</a:t>
            </a:r>
          </a:p>
        </p:txBody>
      </p:sp>
      <p:sp>
        <p:nvSpPr>
          <p:cNvPr id="3" name="Content Placeholder 2">
            <a:extLst>
              <a:ext uri="{FF2B5EF4-FFF2-40B4-BE49-F238E27FC236}">
                <a16:creationId xmlns:a16="http://schemas.microsoft.com/office/drawing/2014/main" id="{119B8956-77B6-4788-B2AC-A3BFF37AB854}"/>
              </a:ext>
            </a:extLst>
          </p:cNvPr>
          <p:cNvSpPr>
            <a:spLocks noGrp="1"/>
          </p:cNvSpPr>
          <p:nvPr>
            <p:ph sz="quarter" idx="4294967295"/>
          </p:nvPr>
        </p:nvSpPr>
        <p:spPr>
          <a:xfrm>
            <a:off x="913774" y="1174460"/>
            <a:ext cx="10363826" cy="4616740"/>
          </a:xfrm>
          <a:prstGeom prst="rect">
            <a:avLst/>
          </a:prstGeom>
        </p:spPr>
        <p:txBody>
          <a:bodyPr>
            <a:normAutofit fontScale="92500" lnSpcReduction="10000"/>
          </a:bodyPr>
          <a:lstStyle/>
          <a:p>
            <a:pPr marL="0" indent="0">
              <a:buNone/>
            </a:pPr>
            <a:endParaRPr lang="en-IN" dirty="0"/>
          </a:p>
          <a:p>
            <a:pPr lvl="0"/>
            <a:r>
              <a:rPr lang="en-US" b="1" dirty="0"/>
              <a:t>PACKING AND PACKAGING</a:t>
            </a:r>
            <a:r>
              <a:rPr lang="en-US" dirty="0"/>
              <a:t> – Wherever applicable, details of packing and/or packaging be given.</a:t>
            </a:r>
            <a:endParaRPr lang="en-IN" dirty="0"/>
          </a:p>
          <a:p>
            <a:pPr lvl="0"/>
            <a:r>
              <a:rPr lang="en-US" b="1" dirty="0"/>
              <a:t>MARKING</a:t>
            </a:r>
            <a:r>
              <a:rPr lang="en-US" dirty="0"/>
              <a:t> – Product specifications shall contain marking clause indicating basic requirements about the identity of product, source of manufacture, etc., and any other requirement specific to the products like shelf-life; ingredients; grade, type, class; statutory &amp; regulatory requirements.</a:t>
            </a:r>
          </a:p>
          <a:p>
            <a:pPr lvl="0"/>
            <a:r>
              <a:rPr lang="en-US" b="1" dirty="0"/>
              <a:t>BIS CERTIFICATION MARKING- </a:t>
            </a:r>
            <a:r>
              <a:rPr lang="en-US" dirty="0"/>
              <a:t>If the standard is amenable to certification, the details are mentioned under this clause.</a:t>
            </a:r>
            <a:endParaRPr lang="en-IN" dirty="0"/>
          </a:p>
          <a:p>
            <a:pPr lvl="0"/>
            <a:r>
              <a:rPr lang="en-US" b="1" dirty="0"/>
              <a:t>ANNEXURES</a:t>
            </a:r>
            <a:r>
              <a:rPr lang="en-US" dirty="0"/>
              <a:t> – These are part of the standard and may be normative or informative to the standard, depending upon the nature of reference made to them in the standard.</a:t>
            </a:r>
            <a:endParaRPr lang="en-IN" dirty="0"/>
          </a:p>
          <a:p>
            <a:pPr lvl="0"/>
            <a:endParaRPr lang="en-IN" dirty="0"/>
          </a:p>
          <a:p>
            <a:pPr marL="0" indent="0">
              <a:buNone/>
            </a:pPr>
            <a:endParaRPr lang="en-IN" dirty="0"/>
          </a:p>
          <a:p>
            <a:endParaRPr lang="en-IN" dirty="0"/>
          </a:p>
        </p:txBody>
      </p:sp>
    </p:spTree>
    <p:extLst>
      <p:ext uri="{BB962C8B-B14F-4D97-AF65-F5344CB8AC3E}">
        <p14:creationId xmlns:p14="http://schemas.microsoft.com/office/powerpoint/2010/main" val="38090124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B36F8EA-E8D4-404F-8E39-8F72A91E6B22}"/>
              </a:ext>
            </a:extLst>
          </p:cNvPr>
          <p:cNvSpPr>
            <a:spLocks noGrp="1"/>
          </p:cNvSpPr>
          <p:nvPr>
            <p:ph type="title"/>
          </p:nvPr>
        </p:nvSpPr>
        <p:spPr/>
        <p:txBody>
          <a:bodyPr/>
          <a:lstStyle/>
          <a:p>
            <a:r>
              <a:rPr lang="en-IN" dirty="0"/>
              <a:t>References:</a:t>
            </a:r>
          </a:p>
        </p:txBody>
      </p:sp>
      <p:sp>
        <p:nvSpPr>
          <p:cNvPr id="9" name="Content Placeholder 8">
            <a:extLst>
              <a:ext uri="{FF2B5EF4-FFF2-40B4-BE49-F238E27FC236}">
                <a16:creationId xmlns:a16="http://schemas.microsoft.com/office/drawing/2014/main" id="{03C93EA7-5244-41CD-B7BE-2A88A390BED5}"/>
              </a:ext>
            </a:extLst>
          </p:cNvPr>
          <p:cNvSpPr>
            <a:spLocks noGrp="1"/>
          </p:cNvSpPr>
          <p:nvPr>
            <p:ph idx="1"/>
          </p:nvPr>
        </p:nvSpPr>
        <p:spPr>
          <a:xfrm>
            <a:off x="838200" y="1825625"/>
            <a:ext cx="10515600" cy="4667250"/>
          </a:xfrm>
        </p:spPr>
        <p:txBody>
          <a:bodyPr>
            <a:noAutofit/>
          </a:bodyPr>
          <a:lstStyle/>
          <a:p>
            <a:r>
              <a:rPr lang="en-IN" sz="2400" dirty="0">
                <a:hlinkClick r:id="rId2">
                  <a:extLst>
                    <a:ext uri="{A12FA001-AC4F-418D-AE19-62706E023703}">
                      <ahyp:hlinkClr xmlns:ahyp="http://schemas.microsoft.com/office/drawing/2018/hyperlinkcolor" xmlns="" val="tx"/>
                    </a:ext>
                  </a:extLst>
                </a:hlinkClick>
              </a:rPr>
              <a:t>https://www.nitt.edu/home/academics/curriculum/M.Tech-EE-PE-2020.pdf</a:t>
            </a:r>
            <a:endParaRPr lang="en-IN" sz="2400" dirty="0"/>
          </a:p>
          <a:p>
            <a:r>
              <a:rPr lang="en-IN" sz="2400" u="sng" dirty="0">
                <a:hlinkClick r:id="rId3">
                  <a:extLst>
                    <a:ext uri="{A12FA001-AC4F-418D-AE19-62706E023703}">
                      <ahyp:hlinkClr xmlns:ahyp="http://schemas.microsoft.com/office/drawing/2018/hyperlinkcolor" xmlns="" val="tx"/>
                    </a:ext>
                  </a:extLst>
                </a:hlinkClick>
              </a:rPr>
              <a:t>https://www.pes-psrc.org/kb/report/028.pdf</a:t>
            </a:r>
            <a:endParaRPr lang="en-IN" sz="2400" u="sng" dirty="0"/>
          </a:p>
          <a:p>
            <a:r>
              <a:rPr lang="en-IN" sz="2400" dirty="0">
                <a:hlinkClick r:id="rId4">
                  <a:extLst>
                    <a:ext uri="{A12FA001-AC4F-418D-AE19-62706E023703}">
                      <ahyp:hlinkClr xmlns:ahyp="http://schemas.microsoft.com/office/drawing/2018/hyperlinkcolor" xmlns="" val="tx"/>
                    </a:ext>
                  </a:extLst>
                </a:hlinkClick>
              </a:rPr>
              <a:t>https://www.gopalancolleges.com/gcem/course-material/ece/course-plan/sem-Vll/power-electronics-10EC73.pdf</a:t>
            </a:r>
            <a:endParaRPr lang="en-IN" sz="2400" u="sng" dirty="0"/>
          </a:p>
          <a:p>
            <a:r>
              <a:rPr lang="en-US" sz="2400" dirty="0"/>
              <a:t>IS/IEC 61204 series- low-voltage switch-mode power supplies</a:t>
            </a:r>
          </a:p>
          <a:p>
            <a:r>
              <a:rPr lang="en-US" sz="2400" dirty="0"/>
              <a:t>IS 15199 (Part 1 &amp; 2): Power convertors installed on board rolling stock (railway)</a:t>
            </a:r>
          </a:p>
          <a:p>
            <a:r>
              <a:rPr lang="en-US" sz="2400" dirty="0"/>
              <a:t>IS 16242 (Part 1, 2 &amp; 3): General, safety, EMC, and performance requirements for UPS </a:t>
            </a:r>
          </a:p>
          <a:p>
            <a:r>
              <a:rPr lang="en-US" sz="2400" dirty="0"/>
              <a:t>IS 17123 (Part 1 &amp; 6): General requirements and load duty determination for adjustable speed drives </a:t>
            </a:r>
          </a:p>
          <a:p>
            <a:r>
              <a:rPr lang="en-US" sz="2400" dirty="0"/>
              <a:t>IS/IEC 61800 series- Adjustable Speed Electrical Power Drive Systems.</a:t>
            </a:r>
          </a:p>
        </p:txBody>
      </p:sp>
    </p:spTree>
    <p:extLst>
      <p:ext uri="{BB962C8B-B14F-4D97-AF65-F5344CB8AC3E}">
        <p14:creationId xmlns:p14="http://schemas.microsoft.com/office/powerpoint/2010/main" val="1827314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7D3418-9040-409E-9EA5-867803B968F6}"/>
              </a:ext>
            </a:extLst>
          </p:cNvPr>
          <p:cNvSpPr>
            <a:spLocks noGrp="1"/>
          </p:cNvSpPr>
          <p:nvPr>
            <p:ph idx="4294967295"/>
          </p:nvPr>
        </p:nvSpPr>
        <p:spPr>
          <a:xfrm>
            <a:off x="1285874" y="342900"/>
            <a:ext cx="9229725" cy="6149975"/>
          </a:xfrm>
        </p:spPr>
        <p:txBody>
          <a:bodyPr>
            <a:normAutofit fontScale="77500" lnSpcReduction="20000"/>
          </a:bodyPr>
          <a:lstStyle/>
          <a:p>
            <a:r>
              <a:rPr lang="en-IN" b="1" dirty="0"/>
              <a:t>6. Protection and Reliability</a:t>
            </a:r>
            <a:endParaRPr lang="en-IN" sz="2400" dirty="0"/>
          </a:p>
          <a:p>
            <a:pPr lvl="0"/>
            <a:r>
              <a:rPr lang="en-IN" b="1" dirty="0"/>
              <a:t>Protection Techniques</a:t>
            </a:r>
            <a:endParaRPr lang="en-IN" sz="2400" dirty="0"/>
          </a:p>
          <a:p>
            <a:pPr lvl="1"/>
            <a:r>
              <a:rPr lang="en-IN" dirty="0"/>
              <a:t>Overvoltage, overcurrent, and short-circuit protection</a:t>
            </a:r>
            <a:endParaRPr lang="en-IN" sz="2000" dirty="0"/>
          </a:p>
          <a:p>
            <a:pPr lvl="0"/>
            <a:r>
              <a:rPr lang="en-IN" b="1" dirty="0"/>
              <a:t>Reliability Analysis</a:t>
            </a:r>
            <a:endParaRPr lang="en-IN" sz="2400" dirty="0"/>
          </a:p>
          <a:p>
            <a:pPr lvl="1"/>
            <a:r>
              <a:rPr lang="en-IN" dirty="0"/>
              <a:t>Failure modes and effects analysis (FMEA)</a:t>
            </a:r>
            <a:endParaRPr lang="en-IN" sz="2000" dirty="0"/>
          </a:p>
          <a:p>
            <a:pPr lvl="1"/>
            <a:r>
              <a:rPr lang="en-IN" dirty="0"/>
              <a:t>Reliability testing and lifetime prediction</a:t>
            </a:r>
            <a:endParaRPr lang="en-IN" sz="2000" dirty="0"/>
          </a:p>
          <a:p>
            <a:r>
              <a:rPr lang="en-IN" b="1" dirty="0"/>
              <a:t>7. Simulation and </a:t>
            </a:r>
            <a:r>
              <a:rPr lang="en-IN" b="1" dirty="0" err="1"/>
              <a:t>Modeling</a:t>
            </a:r>
            <a:endParaRPr lang="en-IN" sz="2400" dirty="0"/>
          </a:p>
          <a:p>
            <a:pPr lvl="0"/>
            <a:r>
              <a:rPr lang="en-IN" b="1" dirty="0"/>
              <a:t>Simulation Tools</a:t>
            </a:r>
            <a:endParaRPr lang="en-IN" sz="2400" dirty="0"/>
          </a:p>
          <a:p>
            <a:pPr lvl="1"/>
            <a:r>
              <a:rPr lang="en-IN" dirty="0"/>
              <a:t>MATLAB/Simulink for power electronics simulation</a:t>
            </a:r>
            <a:endParaRPr lang="en-IN" sz="2000" dirty="0"/>
          </a:p>
          <a:p>
            <a:pPr lvl="1"/>
            <a:r>
              <a:rPr lang="en-IN" dirty="0"/>
              <a:t>PSpice, </a:t>
            </a:r>
            <a:r>
              <a:rPr lang="en-IN" dirty="0" err="1"/>
              <a:t>LTSpice</a:t>
            </a:r>
            <a:r>
              <a:rPr lang="en-IN" dirty="0"/>
              <a:t> for circuit simulation</a:t>
            </a:r>
            <a:endParaRPr lang="en-IN" sz="2000" dirty="0"/>
          </a:p>
          <a:p>
            <a:pPr lvl="0"/>
            <a:r>
              <a:rPr lang="en-IN" b="1" dirty="0" err="1"/>
              <a:t>Modeling</a:t>
            </a:r>
            <a:r>
              <a:rPr lang="en-IN" b="1" dirty="0"/>
              <a:t> Techniques</a:t>
            </a:r>
            <a:endParaRPr lang="en-IN" sz="2400" dirty="0"/>
          </a:p>
          <a:p>
            <a:pPr lvl="1"/>
            <a:r>
              <a:rPr lang="en-IN" dirty="0"/>
              <a:t>Device </a:t>
            </a:r>
            <a:r>
              <a:rPr lang="en-IN" dirty="0" err="1"/>
              <a:t>modeling</a:t>
            </a:r>
            <a:r>
              <a:rPr lang="en-IN" dirty="0"/>
              <a:t> and simulation</a:t>
            </a:r>
            <a:endParaRPr lang="en-IN" sz="2000" dirty="0"/>
          </a:p>
          <a:p>
            <a:pPr lvl="1"/>
            <a:r>
              <a:rPr lang="en-IN" dirty="0"/>
              <a:t>System-level simulations and analyses</a:t>
            </a:r>
            <a:endParaRPr lang="en-IN" sz="2000" dirty="0"/>
          </a:p>
          <a:p>
            <a:r>
              <a:rPr lang="en-IN" b="1" dirty="0"/>
              <a:t>8. Standards and Safety</a:t>
            </a:r>
            <a:endParaRPr lang="en-IN" sz="2400" dirty="0"/>
          </a:p>
          <a:p>
            <a:pPr lvl="0"/>
            <a:r>
              <a:rPr lang="en-IN" b="1" dirty="0"/>
              <a:t>International Standards</a:t>
            </a:r>
            <a:endParaRPr lang="en-IN" sz="2400" dirty="0"/>
          </a:p>
          <a:p>
            <a:pPr lvl="1"/>
            <a:r>
              <a:rPr lang="en-IN" dirty="0"/>
              <a:t>IEC, IEEE standards relevant to power electronics</a:t>
            </a:r>
            <a:endParaRPr lang="en-IN" sz="2000" dirty="0"/>
          </a:p>
          <a:p>
            <a:pPr lvl="0"/>
            <a:r>
              <a:rPr lang="en-IN" b="1" dirty="0"/>
              <a:t>Safety Considerations</a:t>
            </a:r>
            <a:endParaRPr lang="en-IN" sz="2400" dirty="0"/>
          </a:p>
          <a:p>
            <a:pPr lvl="1"/>
            <a:r>
              <a:rPr lang="en-IN" dirty="0"/>
              <a:t>Electrical safety practices</a:t>
            </a:r>
            <a:endParaRPr lang="en-IN" sz="2000" dirty="0"/>
          </a:p>
          <a:p>
            <a:pPr lvl="1"/>
            <a:r>
              <a:rPr lang="en-IN" dirty="0"/>
              <a:t>Electromagnetic compatibility (EMC) and mitigation techniques</a:t>
            </a:r>
            <a:endParaRPr lang="en-IN" sz="2000" dirty="0"/>
          </a:p>
          <a:p>
            <a:endParaRPr lang="en-IN" dirty="0"/>
          </a:p>
        </p:txBody>
      </p:sp>
    </p:spTree>
    <p:extLst>
      <p:ext uri="{BB962C8B-B14F-4D97-AF65-F5344CB8AC3E}">
        <p14:creationId xmlns:p14="http://schemas.microsoft.com/office/powerpoint/2010/main" val="33602340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8B177-EBEC-4434-9917-8928657765AC}"/>
              </a:ext>
            </a:extLst>
          </p:cNvPr>
          <p:cNvSpPr>
            <a:spLocks noGrp="1"/>
          </p:cNvSpPr>
          <p:nvPr>
            <p:ph type="title"/>
          </p:nvPr>
        </p:nvSpPr>
        <p:spPr/>
        <p:txBody>
          <a:bodyPr/>
          <a:lstStyle/>
          <a:p>
            <a:pPr algn="ctr"/>
            <a:r>
              <a:rPr lang="en-IN" b="1" dirty="0"/>
              <a:t>Risks Associated With Non-compliance With Standards</a:t>
            </a:r>
            <a:endParaRPr lang="en-IN" dirty="0"/>
          </a:p>
        </p:txBody>
      </p:sp>
      <p:sp>
        <p:nvSpPr>
          <p:cNvPr id="3" name="Content Placeholder 2">
            <a:extLst>
              <a:ext uri="{FF2B5EF4-FFF2-40B4-BE49-F238E27FC236}">
                <a16:creationId xmlns:a16="http://schemas.microsoft.com/office/drawing/2014/main" id="{D12F75E9-DAA7-4600-95BC-8F00D8049B56}"/>
              </a:ext>
            </a:extLst>
          </p:cNvPr>
          <p:cNvSpPr>
            <a:spLocks noGrp="1"/>
          </p:cNvSpPr>
          <p:nvPr>
            <p:ph idx="1"/>
          </p:nvPr>
        </p:nvSpPr>
        <p:spPr>
          <a:xfrm>
            <a:off x="542925" y="1825624"/>
            <a:ext cx="11301413" cy="4860925"/>
          </a:xfrm>
        </p:spPr>
        <p:txBody>
          <a:bodyPr>
            <a:normAutofit fontScale="85000" lnSpcReduction="20000"/>
          </a:bodyPr>
          <a:lstStyle/>
          <a:p>
            <a:pPr marL="0" lvl="0" indent="0" algn="just">
              <a:buNone/>
            </a:pPr>
            <a:r>
              <a:rPr lang="en-IN" b="1" dirty="0">
                <a:solidFill>
                  <a:schemeClr val="accent1">
                    <a:lumMod val="75000"/>
                  </a:schemeClr>
                </a:solidFill>
                <a:cs typeface="Times New Roman" panose="02020603050405020304" pitchFamily="18" charset="0"/>
              </a:rPr>
              <a:t>Unsafe and Unreliable:</a:t>
            </a:r>
            <a:r>
              <a:rPr lang="en-IN" dirty="0">
                <a:solidFill>
                  <a:schemeClr val="accent1">
                    <a:lumMod val="75000"/>
                  </a:schemeClr>
                </a:solidFill>
                <a:cs typeface="Times New Roman" panose="02020603050405020304" pitchFamily="18" charset="0"/>
              </a:rPr>
              <a:t> Standards define safety requirements for capacitor design, testing, and installation, minimizing the risk of failures and ensuring reliable operation</a:t>
            </a:r>
            <a:endParaRPr lang="en-IN" b="1" dirty="0">
              <a:solidFill>
                <a:schemeClr val="accent1">
                  <a:lumMod val="75000"/>
                </a:schemeClr>
              </a:solidFill>
              <a:cs typeface="Times New Roman" panose="02020603050405020304" pitchFamily="18" charset="0"/>
            </a:endParaRPr>
          </a:p>
          <a:p>
            <a:pPr marL="0" lvl="0" indent="0" algn="just">
              <a:buNone/>
            </a:pPr>
            <a:r>
              <a:rPr lang="en-IN" b="1" dirty="0">
                <a:solidFill>
                  <a:schemeClr val="accent1">
                    <a:lumMod val="75000"/>
                  </a:schemeClr>
                </a:solidFill>
                <a:cs typeface="Times New Roman" panose="02020603050405020304" pitchFamily="18" charset="0"/>
              </a:rPr>
              <a:t>Non-Interoperability</a:t>
            </a:r>
            <a:r>
              <a:rPr lang="en-IN" dirty="0">
                <a:solidFill>
                  <a:schemeClr val="accent1">
                    <a:lumMod val="75000"/>
                  </a:schemeClr>
                </a:solidFill>
                <a:cs typeface="Times New Roman" panose="02020603050405020304" pitchFamily="18" charset="0"/>
              </a:rPr>
              <a:t>: Standardized </a:t>
            </a:r>
            <a:r>
              <a:rPr lang="en-IN" dirty="0" err="1">
                <a:solidFill>
                  <a:schemeClr val="accent1">
                    <a:lumMod val="75000"/>
                  </a:schemeClr>
                </a:solidFill>
                <a:cs typeface="Times New Roman" panose="02020603050405020304" pitchFamily="18" charset="0"/>
              </a:rPr>
              <a:t>equipments</a:t>
            </a:r>
            <a:r>
              <a:rPr lang="en-IN" dirty="0">
                <a:solidFill>
                  <a:schemeClr val="accent1">
                    <a:lumMod val="75000"/>
                  </a:schemeClr>
                </a:solidFill>
                <a:cs typeface="Times New Roman" panose="02020603050405020304" pitchFamily="18" charset="0"/>
              </a:rPr>
              <a:t> ensure compatibility with different system components and facilitate easy integration into existing power systems.</a:t>
            </a:r>
          </a:p>
          <a:p>
            <a:pPr marL="0" lvl="0" indent="0" algn="just">
              <a:buNone/>
            </a:pPr>
            <a:r>
              <a:rPr lang="en-IN" b="1" dirty="0">
                <a:solidFill>
                  <a:schemeClr val="accent1">
                    <a:lumMod val="75000"/>
                  </a:schemeClr>
                </a:solidFill>
                <a:cs typeface="Times New Roman" panose="02020603050405020304" pitchFamily="18" charset="0"/>
              </a:rPr>
              <a:t>Inconsistent Performance :</a:t>
            </a:r>
            <a:r>
              <a:rPr lang="en-IN" dirty="0">
                <a:solidFill>
                  <a:schemeClr val="accent1">
                    <a:lumMod val="75000"/>
                  </a:schemeClr>
                </a:solidFill>
                <a:cs typeface="Times New Roman" panose="02020603050405020304" pitchFamily="18" charset="0"/>
              </a:rPr>
              <a:t> Standardization guarantees a certain level of performance consistency across different capacitor manufacturers, allowing engineers to make informed choices based on well-defined specifications.</a:t>
            </a:r>
          </a:p>
          <a:p>
            <a:pPr marL="0" lvl="0" indent="0" algn="just">
              <a:buNone/>
            </a:pPr>
            <a:r>
              <a:rPr lang="en-IN" b="1" dirty="0">
                <a:solidFill>
                  <a:schemeClr val="accent1">
                    <a:lumMod val="75000"/>
                  </a:schemeClr>
                </a:solidFill>
                <a:cs typeface="Times New Roman" panose="02020603050405020304" pitchFamily="18" charset="0"/>
              </a:rPr>
              <a:t>Unfair Competition:</a:t>
            </a:r>
            <a:r>
              <a:rPr lang="en-IN" dirty="0">
                <a:solidFill>
                  <a:schemeClr val="accent1">
                    <a:lumMod val="75000"/>
                  </a:schemeClr>
                </a:solidFill>
                <a:cs typeface="Times New Roman" panose="02020603050405020304" pitchFamily="18" charset="0"/>
              </a:rPr>
              <a:t> Standardized </a:t>
            </a:r>
            <a:r>
              <a:rPr lang="en-IN" dirty="0" err="1">
                <a:solidFill>
                  <a:schemeClr val="accent1">
                    <a:lumMod val="75000"/>
                  </a:schemeClr>
                </a:solidFill>
                <a:cs typeface="Times New Roman" panose="02020603050405020304" pitchFamily="18" charset="0"/>
              </a:rPr>
              <a:t>equipments</a:t>
            </a:r>
            <a:r>
              <a:rPr lang="en-IN" dirty="0">
                <a:solidFill>
                  <a:schemeClr val="accent1">
                    <a:lumMod val="75000"/>
                  </a:schemeClr>
                </a:solidFill>
                <a:cs typeface="Times New Roman" panose="02020603050405020304" pitchFamily="18" charset="0"/>
              </a:rPr>
              <a:t> create a level playing field for manufacturers, promoting fair competition and innovation within the industry.</a:t>
            </a:r>
          </a:p>
          <a:p>
            <a:pPr marL="0" lvl="0" indent="0" algn="just">
              <a:buNone/>
            </a:pPr>
            <a:r>
              <a:rPr lang="en-IN" b="1" dirty="0">
                <a:solidFill>
                  <a:schemeClr val="accent1">
                    <a:lumMod val="75000"/>
                  </a:schemeClr>
                </a:solidFill>
                <a:cs typeface="Times New Roman" panose="02020603050405020304" pitchFamily="18" charset="0"/>
              </a:rPr>
              <a:t>Illegal</a:t>
            </a:r>
            <a:r>
              <a:rPr lang="en-IN" dirty="0">
                <a:solidFill>
                  <a:schemeClr val="accent1">
                    <a:lumMod val="75000"/>
                  </a:schemeClr>
                </a:solidFill>
                <a:cs typeface="Times New Roman" panose="02020603050405020304" pitchFamily="18" charset="0"/>
              </a:rPr>
              <a:t> : </a:t>
            </a:r>
            <a:r>
              <a:rPr lang="en-US" dirty="0"/>
              <a:t>f</a:t>
            </a:r>
            <a:r>
              <a:rPr lang="en-US" dirty="0">
                <a:solidFill>
                  <a:schemeClr val="accent1">
                    <a:lumMod val="75000"/>
                  </a:schemeClr>
                </a:solidFill>
              </a:rPr>
              <a:t>or a number of products compliance to Indian Standards is made compulsory by the Central Government under various considerations viz. public interest, protection of human, animal or plant health, safety of environment, prevention of unfair trade practices and national security. </a:t>
            </a:r>
            <a:r>
              <a:rPr lang="en-US" dirty="0"/>
              <a:t> </a:t>
            </a:r>
            <a:r>
              <a:rPr lang="en-IN" dirty="0">
                <a:solidFill>
                  <a:schemeClr val="accent1">
                    <a:lumMod val="75000"/>
                  </a:schemeClr>
                </a:solidFill>
                <a:cs typeface="Times New Roman" panose="02020603050405020304" pitchFamily="18" charset="0"/>
              </a:rPr>
              <a:t>and Mandatory List which can be assessed through our website using link https://www.bis.gov.in/product-certification/products-under-compulsory-certification/</a:t>
            </a:r>
          </a:p>
          <a:p>
            <a:endParaRPr lang="en-IN" dirty="0"/>
          </a:p>
        </p:txBody>
      </p:sp>
    </p:spTree>
    <p:extLst>
      <p:ext uri="{BB962C8B-B14F-4D97-AF65-F5344CB8AC3E}">
        <p14:creationId xmlns:p14="http://schemas.microsoft.com/office/powerpoint/2010/main" val="30937547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20FEFE-30CE-47EA-B242-2577AA5CFA6B}"/>
              </a:ext>
            </a:extLst>
          </p:cNvPr>
          <p:cNvPicPr>
            <a:picLocks noChangeAspect="1" noChangeArrowheads="1"/>
          </p:cNvPicPr>
          <p:nvPr/>
        </p:nvPicPr>
        <p:blipFill>
          <a:blip r:embed="rId2"/>
          <a:srcRect t="9113" b="18227"/>
          <a:stretch>
            <a:fillRect/>
          </a:stretch>
        </p:blipFill>
        <p:spPr bwMode="auto">
          <a:xfrm>
            <a:off x="714375" y="742949"/>
            <a:ext cx="10672763" cy="5300663"/>
          </a:xfrm>
          <a:prstGeom prst="rect">
            <a:avLst/>
          </a:prstGeom>
          <a:noFill/>
          <a:ln w="9525">
            <a:noFill/>
            <a:miter lim="800000"/>
            <a:headEnd/>
            <a:tailEnd/>
          </a:ln>
          <a:effectLst/>
        </p:spPr>
      </p:pic>
      <p:sp>
        <p:nvSpPr>
          <p:cNvPr id="5" name="Rectangle 4">
            <a:extLst>
              <a:ext uri="{FF2B5EF4-FFF2-40B4-BE49-F238E27FC236}">
                <a16:creationId xmlns:a16="http://schemas.microsoft.com/office/drawing/2014/main" id="{511F4245-018E-4A1F-8245-0B76CDDD0D1E}"/>
              </a:ext>
            </a:extLst>
          </p:cNvPr>
          <p:cNvSpPr/>
          <p:nvPr/>
        </p:nvSpPr>
        <p:spPr>
          <a:xfrm>
            <a:off x="4116556" y="6272847"/>
            <a:ext cx="3044487" cy="341632"/>
          </a:xfrm>
          <a:prstGeom prst="rect">
            <a:avLst/>
          </a:prstGeom>
        </p:spPr>
        <p:txBody>
          <a:bodyPr wrap="none">
            <a:spAutoFit/>
          </a:bodyPr>
          <a:lstStyle/>
          <a:p>
            <a:pPr algn="ctr" defTabSz="914363">
              <a:lnSpc>
                <a:spcPct val="90000"/>
              </a:lnSpc>
              <a:spcBef>
                <a:spcPts val="1000"/>
              </a:spcBef>
              <a:defRPr/>
            </a:pPr>
            <a:r>
              <a:rPr lang="en-IN" dirty="0">
                <a:solidFill>
                  <a:srgbClr val="000000"/>
                </a:solidFill>
                <a:latin typeface="Arial"/>
                <a:ea typeface="맑은 고딕"/>
                <a:hlinkClick r:id="rId3"/>
              </a:rPr>
              <a:t>https://www.manakonline.in</a:t>
            </a:r>
            <a:r>
              <a:rPr lang="en-IN" dirty="0">
                <a:solidFill>
                  <a:srgbClr val="000000"/>
                </a:solidFill>
                <a:latin typeface="Arial"/>
                <a:ea typeface="맑은 고딕"/>
              </a:rPr>
              <a:t> </a:t>
            </a:r>
          </a:p>
        </p:txBody>
      </p:sp>
      <p:sp>
        <p:nvSpPr>
          <p:cNvPr id="6" name="Rectangle 5">
            <a:extLst>
              <a:ext uri="{FF2B5EF4-FFF2-40B4-BE49-F238E27FC236}">
                <a16:creationId xmlns:a16="http://schemas.microsoft.com/office/drawing/2014/main" id="{E5C51406-FE52-44B9-90D1-A24A595799F6}"/>
              </a:ext>
            </a:extLst>
          </p:cNvPr>
          <p:cNvSpPr/>
          <p:nvPr/>
        </p:nvSpPr>
        <p:spPr>
          <a:xfrm>
            <a:off x="4116556" y="278857"/>
            <a:ext cx="2600392" cy="535531"/>
          </a:xfrm>
          <a:prstGeom prst="rect">
            <a:avLst/>
          </a:prstGeom>
        </p:spPr>
        <p:txBody>
          <a:bodyPr wrap="none">
            <a:spAutoFit/>
          </a:bodyPr>
          <a:lstStyle/>
          <a:p>
            <a:pPr lvl="0" algn="ctr" defTabSz="914363">
              <a:lnSpc>
                <a:spcPct val="90000"/>
              </a:lnSpc>
              <a:spcBef>
                <a:spcPct val="0"/>
              </a:spcBef>
              <a:defRPr/>
            </a:pPr>
            <a:r>
              <a:rPr lang="en-US" altLang="ko-KR" sz="3200" b="1" dirty="0" err="1">
                <a:ln w="3175" cmpd="sng">
                  <a:noFill/>
                </a:ln>
                <a:solidFill>
                  <a:srgbClr val="F07F09"/>
                </a:solidFill>
                <a:effectLst>
                  <a:glow rad="38100">
                    <a:srgbClr val="000000">
                      <a:lumMod val="65000"/>
                      <a:lumOff val="35000"/>
                      <a:alpha val="40000"/>
                    </a:srgbClr>
                  </a:glow>
                  <a:outerShdw blurRad="28575" dist="38100" dir="14040000" algn="tl" rotWithShape="0">
                    <a:srgbClr val="000000">
                      <a:alpha val="25000"/>
                    </a:srgbClr>
                  </a:outerShdw>
                </a:effectLst>
                <a:latin typeface="Century Gothic" panose="020B0502020202020204"/>
                <a:sym typeface="Raleway"/>
              </a:rPr>
              <a:t>e</a:t>
            </a:r>
            <a:r>
              <a:rPr lang="en-US" altLang="ko-KR" sz="3200" b="1" cap="all" dirty="0" err="1">
                <a:ln w="3175" cmpd="sng">
                  <a:noFill/>
                </a:ln>
                <a:solidFill>
                  <a:srgbClr val="F07F09"/>
                </a:solidFill>
                <a:effectLst>
                  <a:glow rad="38100">
                    <a:srgbClr val="000000">
                      <a:lumMod val="65000"/>
                      <a:lumOff val="35000"/>
                      <a:alpha val="40000"/>
                    </a:srgbClr>
                  </a:glow>
                  <a:outerShdw blurRad="28575" dist="38100" dir="14040000" algn="tl" rotWithShape="0">
                    <a:srgbClr val="000000">
                      <a:alpha val="25000"/>
                    </a:srgbClr>
                  </a:outerShdw>
                </a:effectLst>
                <a:latin typeface="Century Gothic" panose="020B0502020202020204"/>
                <a:sym typeface="Raleway"/>
              </a:rPr>
              <a:t>BIS</a:t>
            </a:r>
            <a:r>
              <a:rPr lang="en-US" altLang="ko-KR" sz="3200" b="1" cap="all" dirty="0">
                <a:ln w="3175" cmpd="sng">
                  <a:noFill/>
                </a:ln>
                <a:solidFill>
                  <a:srgbClr val="F07F09"/>
                </a:solidFill>
                <a:effectLst>
                  <a:glow rad="38100">
                    <a:srgbClr val="000000">
                      <a:lumMod val="65000"/>
                      <a:lumOff val="35000"/>
                      <a:alpha val="40000"/>
                    </a:srgbClr>
                  </a:glow>
                  <a:outerShdw blurRad="28575" dist="38100" dir="14040000" algn="tl" rotWithShape="0">
                    <a:srgbClr val="000000">
                      <a:alpha val="25000"/>
                    </a:srgbClr>
                  </a:outerShdw>
                </a:effectLst>
                <a:latin typeface="Century Gothic" panose="020B0502020202020204"/>
                <a:sym typeface="Raleway"/>
              </a:rPr>
              <a:t> Portal</a:t>
            </a:r>
            <a:endParaRPr lang="en-IN" sz="3200" b="1" cap="all" dirty="0">
              <a:ln w="3175" cmpd="sng">
                <a:noFill/>
              </a:ln>
              <a:solidFill>
                <a:srgbClr val="F07F09"/>
              </a:solidFill>
              <a:effectLst>
                <a:glow rad="38100">
                  <a:srgbClr val="000000">
                    <a:lumMod val="65000"/>
                    <a:lumOff val="35000"/>
                    <a:alpha val="40000"/>
                  </a:srgbClr>
                </a:glow>
                <a:outerShdw blurRad="28575" dist="38100" dir="14040000" algn="tl" rotWithShape="0">
                  <a:srgbClr val="000000">
                    <a:alpha val="25000"/>
                  </a:srgbClr>
                </a:outerShdw>
              </a:effectLst>
              <a:latin typeface="Century Gothic" panose="020B0502020202020204"/>
            </a:endParaRPr>
          </a:p>
        </p:txBody>
      </p:sp>
    </p:spTree>
    <p:extLst>
      <p:ext uri="{BB962C8B-B14F-4D97-AF65-F5344CB8AC3E}">
        <p14:creationId xmlns:p14="http://schemas.microsoft.com/office/powerpoint/2010/main" val="8681538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1E6640C9-47C2-EBF1-138E-4C83897C197E}"/>
              </a:ext>
            </a:extLst>
          </p:cNvPr>
          <p:cNvPicPr>
            <a:picLocks noGrp="1" noChangeAspect="1"/>
          </p:cNvPicPr>
          <p:nvPr/>
        </p:nvPicPr>
        <p:blipFill>
          <a:blip r:embed="rId2"/>
          <a:stretch>
            <a:fillRect/>
          </a:stretch>
        </p:blipFill>
        <p:spPr>
          <a:xfrm>
            <a:off x="1552575" y="872830"/>
            <a:ext cx="9086850" cy="5112340"/>
          </a:xfrm>
          <a:prstGeom prst="rect">
            <a:avLst/>
          </a:prstGeom>
        </p:spPr>
      </p:pic>
    </p:spTree>
    <p:extLst>
      <p:ext uri="{BB962C8B-B14F-4D97-AF65-F5344CB8AC3E}">
        <p14:creationId xmlns:p14="http://schemas.microsoft.com/office/powerpoint/2010/main" val="31923632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73BB2A-E2DC-4450-B596-ADD7493B20C9}"/>
              </a:ext>
            </a:extLst>
          </p:cNvPr>
          <p:cNvSpPr>
            <a:spLocks noGrp="1"/>
          </p:cNvSpPr>
          <p:nvPr>
            <p:ph type="title"/>
          </p:nvPr>
        </p:nvSpPr>
        <p:spPr/>
        <p:txBody>
          <a:bodyPr/>
          <a:lstStyle/>
          <a:p>
            <a:endParaRPr lang="en-IN"/>
          </a:p>
        </p:txBody>
      </p:sp>
      <p:sp>
        <p:nvSpPr>
          <p:cNvPr id="5" name="Content Placeholder 4">
            <a:extLst>
              <a:ext uri="{FF2B5EF4-FFF2-40B4-BE49-F238E27FC236}">
                <a16:creationId xmlns:a16="http://schemas.microsoft.com/office/drawing/2014/main" id="{F255BAFD-ED8B-479A-8CD8-D0070C7A77BC}"/>
              </a:ext>
            </a:extLst>
          </p:cNvPr>
          <p:cNvSpPr>
            <a:spLocks noGrp="1"/>
          </p:cNvSpPr>
          <p:nvPr>
            <p:ph idx="1"/>
          </p:nvPr>
        </p:nvSpPr>
        <p:spPr>
          <a:xfrm>
            <a:off x="938213" y="2866231"/>
            <a:ext cx="10515600" cy="1325563"/>
          </a:xfrm>
        </p:spPr>
        <p:txBody>
          <a:bodyPr>
            <a:normAutofit lnSpcReduction="10000"/>
          </a:bodyPr>
          <a:lstStyle/>
          <a:p>
            <a:pPr marL="0" indent="0" algn="ctr">
              <a:buNone/>
            </a:pPr>
            <a:r>
              <a:rPr lang="en-IN" sz="9600" dirty="0">
                <a:latin typeface="Algerian" panose="04020705040A02060702" pitchFamily="82" charset="0"/>
              </a:rPr>
              <a:t>Thank You</a:t>
            </a:r>
          </a:p>
        </p:txBody>
      </p:sp>
    </p:spTree>
    <p:extLst>
      <p:ext uri="{BB962C8B-B14F-4D97-AF65-F5344CB8AC3E}">
        <p14:creationId xmlns:p14="http://schemas.microsoft.com/office/powerpoint/2010/main" val="1522640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C2610-6181-409F-81C1-E45899FE815D}"/>
              </a:ext>
            </a:extLst>
          </p:cNvPr>
          <p:cNvSpPr>
            <a:spLocks noGrp="1"/>
          </p:cNvSpPr>
          <p:nvPr>
            <p:ph type="title"/>
          </p:nvPr>
        </p:nvSpPr>
        <p:spPr/>
        <p:txBody>
          <a:bodyPr>
            <a:normAutofit/>
          </a:bodyPr>
          <a:lstStyle/>
          <a:p>
            <a:r>
              <a:rPr lang="en-US" sz="3600" b="1" dirty="0">
                <a:solidFill>
                  <a:schemeClr val="accent5">
                    <a:lumMod val="75000"/>
                  </a:schemeClr>
                </a:solidFill>
                <a:latin typeface="Arial" panose="020B0604020202020204" pitchFamily="34" charset="0"/>
                <a:cs typeface="Arial" panose="020B0604020202020204" pitchFamily="34" charset="0"/>
              </a:rPr>
              <a:t>BRIEF HISTORY OF POWER ELECTRONICS</a:t>
            </a:r>
            <a:endParaRPr lang="en-IN" sz="3600" b="1" dirty="0">
              <a:solidFill>
                <a:schemeClr val="accent5">
                  <a:lumMod val="75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75DD8ED-A52C-40FD-B8D9-B1B066337625}"/>
              </a:ext>
            </a:extLst>
          </p:cNvPr>
          <p:cNvSpPr>
            <a:spLocks noGrp="1"/>
          </p:cNvSpPr>
          <p:nvPr>
            <p:ph idx="1"/>
          </p:nvPr>
        </p:nvSpPr>
        <p:spPr/>
        <p:txBody>
          <a:bodyPr>
            <a:normAutofit fontScale="92500" lnSpcReduction="20000"/>
          </a:bodyPr>
          <a:lstStyle/>
          <a:p>
            <a:r>
              <a:rPr lang="en-US" dirty="0"/>
              <a:t>1900 : First Power Electronic Device -  the Mercury Arc Rectifier </a:t>
            </a:r>
          </a:p>
          <a:p>
            <a:r>
              <a:rPr lang="en-US" dirty="0"/>
              <a:t>until 1950 : Other Power devices like metal tank rectifier, grid controlled vacuum tube rectifier, ignitron, </a:t>
            </a:r>
            <a:r>
              <a:rPr lang="en-US" dirty="0" err="1"/>
              <a:t>phanotron</a:t>
            </a:r>
            <a:r>
              <a:rPr lang="en-US" dirty="0"/>
              <a:t>, </a:t>
            </a:r>
            <a:r>
              <a:rPr lang="en-US" dirty="0" err="1"/>
              <a:t>thyratron</a:t>
            </a:r>
            <a:r>
              <a:rPr lang="en-US" dirty="0"/>
              <a:t> and magnetic amplifier, were developed &amp; used for power control applications. </a:t>
            </a:r>
          </a:p>
          <a:p>
            <a:r>
              <a:rPr lang="en-US" dirty="0"/>
              <a:t>1956 : Bell Lab’s invented and developed the first SCR (silicon controlled rectifier) or Thyristor with first PNPN triggering transistor.</a:t>
            </a:r>
          </a:p>
          <a:p>
            <a:r>
              <a:rPr lang="en-US" dirty="0"/>
              <a:t> 1958 : The second electronic revolution began with the development of the commercial grade Thyristor by the General Electric Company (GE). </a:t>
            </a:r>
          </a:p>
          <a:p>
            <a:r>
              <a:rPr lang="en-US" dirty="0"/>
              <a:t>Thus the new era of power electronics was born. Many different types of power semiconductor devices &amp; power conversion techniques have been introduced, to revolutionize the ability to convert, shape and control large amounts of power.</a:t>
            </a:r>
            <a:endParaRPr lang="en-IN" dirty="0"/>
          </a:p>
        </p:txBody>
      </p:sp>
    </p:spTree>
    <p:extLst>
      <p:ext uri="{BB962C8B-B14F-4D97-AF65-F5344CB8AC3E}">
        <p14:creationId xmlns:p14="http://schemas.microsoft.com/office/powerpoint/2010/main" val="1550155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49562-03B1-40E8-8FE2-70656B2BD122}"/>
              </a:ext>
            </a:extLst>
          </p:cNvPr>
          <p:cNvSpPr>
            <a:spLocks noGrp="1"/>
          </p:cNvSpPr>
          <p:nvPr>
            <p:ph type="title"/>
          </p:nvPr>
        </p:nvSpPr>
        <p:spPr/>
        <p:txBody>
          <a:bodyPr>
            <a:normAutofit/>
          </a:bodyPr>
          <a:lstStyle/>
          <a:p>
            <a:r>
              <a:rPr lang="en-IN" sz="4000" b="1" dirty="0">
                <a:solidFill>
                  <a:schemeClr val="accent5">
                    <a:lumMod val="75000"/>
                  </a:schemeClr>
                </a:solidFill>
                <a:latin typeface="Arial" panose="020B0604020202020204" pitchFamily="34" charset="0"/>
                <a:cs typeface="Arial" panose="020B0604020202020204" pitchFamily="34" charset="0"/>
              </a:rPr>
              <a:t>Definition and Scope of Power Electronics</a:t>
            </a:r>
            <a:endParaRPr lang="en-IN" sz="4000" dirty="0">
              <a:solidFill>
                <a:schemeClr val="accent5">
                  <a:lumMod val="75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072F9D0-86ED-4CDC-B393-4A3F37C5B241}"/>
              </a:ext>
            </a:extLst>
          </p:cNvPr>
          <p:cNvSpPr>
            <a:spLocks noGrp="1"/>
          </p:cNvSpPr>
          <p:nvPr>
            <p:ph idx="1"/>
          </p:nvPr>
        </p:nvSpPr>
        <p:spPr>
          <a:xfrm>
            <a:off x="838200" y="1500188"/>
            <a:ext cx="10515600" cy="4676775"/>
          </a:xfrm>
        </p:spPr>
        <p:txBody>
          <a:bodyPr>
            <a:normAutofit fontScale="92500"/>
          </a:bodyPr>
          <a:lstStyle/>
          <a:p>
            <a:pPr algn="just"/>
            <a:r>
              <a:rPr lang="en-US" dirty="0"/>
              <a:t>As per clause </a:t>
            </a:r>
            <a:r>
              <a:rPr lang="en-IN" dirty="0"/>
              <a:t>551-11-01 of </a:t>
            </a:r>
            <a:r>
              <a:rPr lang="en-US" dirty="0"/>
              <a:t>IS 1885(Part27):2008/IEC 60050-551:1998 Power electronics is the field of electronics which deals with the conversion or switching of electric power with or without control of that power</a:t>
            </a:r>
            <a:r>
              <a:rPr lang="en-IN" dirty="0"/>
              <a:t> </a:t>
            </a:r>
          </a:p>
          <a:p>
            <a:pPr algn="just"/>
            <a:r>
              <a:rPr lang="en-US" dirty="0"/>
              <a:t>Power engineering deals with the static and rotating power equipment for the generation, transmission and distribution of electric power. Electronics deals with the study of solid state semiconductor power devices and circuits for Power conversion to meet the desired control objectives (to control the output voltage and output power). </a:t>
            </a:r>
          </a:p>
          <a:p>
            <a:pPr algn="just"/>
            <a:r>
              <a:rPr lang="en-US" dirty="0"/>
              <a:t>Power electronics may be defined as the subject of applications of solid state power semiconductor devices (Thyristors) for the control and conversion of electric power. </a:t>
            </a:r>
          </a:p>
          <a:p>
            <a:endParaRPr lang="en-IN" dirty="0"/>
          </a:p>
        </p:txBody>
      </p:sp>
    </p:spTree>
    <p:extLst>
      <p:ext uri="{BB962C8B-B14F-4D97-AF65-F5344CB8AC3E}">
        <p14:creationId xmlns:p14="http://schemas.microsoft.com/office/powerpoint/2010/main" val="1268098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2172"/>
            <a:ext cx="10515600" cy="603866"/>
          </a:xfrm>
        </p:spPr>
        <p:txBody>
          <a:bodyPr>
            <a:normAutofit/>
          </a:bodyPr>
          <a:lstStyle/>
          <a:p>
            <a:pPr algn="ctr"/>
            <a:r>
              <a:rPr lang="en-IN" sz="3200" dirty="0">
                <a:solidFill>
                  <a:schemeClr val="accent5">
                    <a:lumMod val="75000"/>
                  </a:schemeClr>
                </a:solidFill>
                <a:latin typeface="Arial" panose="020B0604020202020204" pitchFamily="34" charset="0"/>
                <a:cs typeface="Arial" panose="020B0604020202020204" pitchFamily="34" charset="0"/>
              </a:rPr>
              <a:t>APPLICATION OF POWER ELECTRONICS</a:t>
            </a:r>
            <a:endParaRPr lang="en-IN" sz="3200" dirty="0"/>
          </a:p>
        </p:txBody>
      </p:sp>
      <p:sp>
        <p:nvSpPr>
          <p:cNvPr id="4" name="Rectangle 3"/>
          <p:cNvSpPr/>
          <p:nvPr/>
        </p:nvSpPr>
        <p:spPr>
          <a:xfrm>
            <a:off x="838200" y="805219"/>
            <a:ext cx="162721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Commercial </a:t>
            </a:r>
            <a:endParaRPr lang="en-IN" dirty="0"/>
          </a:p>
        </p:txBody>
      </p:sp>
      <p:sp>
        <p:nvSpPr>
          <p:cNvPr id="6" name="Content Placeholder 5"/>
          <p:cNvSpPr>
            <a:spLocks noGrp="1"/>
          </p:cNvSpPr>
          <p:nvPr>
            <p:ph idx="1"/>
          </p:nvPr>
        </p:nvSpPr>
        <p:spPr>
          <a:xfrm>
            <a:off x="2702257" y="805219"/>
            <a:ext cx="185126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indent="0" algn="ctr">
              <a:buNone/>
            </a:pPr>
            <a:r>
              <a:rPr lang="en-US" sz="1800" dirty="0"/>
              <a:t>Domestic</a:t>
            </a:r>
            <a:endParaRPr lang="en-IN" sz="1800" dirty="0"/>
          </a:p>
        </p:txBody>
      </p:sp>
      <p:sp>
        <p:nvSpPr>
          <p:cNvPr id="10" name="Rectangle 9"/>
          <p:cNvSpPr/>
          <p:nvPr/>
        </p:nvSpPr>
        <p:spPr>
          <a:xfrm>
            <a:off x="4790364" y="805219"/>
            <a:ext cx="1289432"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t> Telecommunication</a:t>
            </a:r>
            <a:endParaRPr lang="en-IN" sz="1600" dirty="0"/>
          </a:p>
        </p:txBody>
      </p:sp>
      <p:sp>
        <p:nvSpPr>
          <p:cNvPr id="11" name="Rectangle 10"/>
          <p:cNvSpPr/>
          <p:nvPr/>
        </p:nvSpPr>
        <p:spPr>
          <a:xfrm>
            <a:off x="6262049" y="805219"/>
            <a:ext cx="1587695"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Transportation</a:t>
            </a:r>
            <a:endParaRPr lang="en-IN" dirty="0"/>
          </a:p>
        </p:txBody>
      </p:sp>
      <p:sp>
        <p:nvSpPr>
          <p:cNvPr id="12" name="Rectangle 11"/>
          <p:cNvSpPr/>
          <p:nvPr/>
        </p:nvSpPr>
        <p:spPr>
          <a:xfrm>
            <a:off x="8031997" y="805219"/>
            <a:ext cx="1521436"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Utility Systems</a:t>
            </a:r>
            <a:endParaRPr lang="en-IN" dirty="0"/>
          </a:p>
        </p:txBody>
      </p:sp>
      <p:sp>
        <p:nvSpPr>
          <p:cNvPr id="13" name="Rectangle 12"/>
          <p:cNvSpPr/>
          <p:nvPr/>
        </p:nvSpPr>
        <p:spPr>
          <a:xfrm>
            <a:off x="9785167" y="805219"/>
            <a:ext cx="135909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Aerospace Applications</a:t>
            </a:r>
            <a:endParaRPr lang="en-IN" dirty="0"/>
          </a:p>
        </p:txBody>
      </p:sp>
      <p:sp>
        <p:nvSpPr>
          <p:cNvPr id="15" name="Rectangle 14"/>
          <p:cNvSpPr/>
          <p:nvPr/>
        </p:nvSpPr>
        <p:spPr>
          <a:xfrm>
            <a:off x="838200" y="1937982"/>
            <a:ext cx="1627210" cy="446281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lnSpc>
                <a:spcPct val="150000"/>
              </a:lnSpc>
            </a:pPr>
            <a:r>
              <a:rPr lang="en-US" sz="1400" dirty="0">
                <a:solidFill>
                  <a:srgbClr val="FF0000"/>
                </a:solidFill>
                <a:latin typeface="Arial" panose="020B0604020202020204" pitchFamily="34" charset="0"/>
                <a:cs typeface="Arial" panose="020B0604020202020204" pitchFamily="34" charset="0"/>
              </a:rPr>
              <a:t>Heating Systems Ventilating</a:t>
            </a:r>
          </a:p>
          <a:p>
            <a:pPr algn="just">
              <a:lnSpc>
                <a:spcPct val="150000"/>
              </a:lnSpc>
            </a:pPr>
            <a:r>
              <a:rPr lang="en-US" sz="1400" dirty="0">
                <a:solidFill>
                  <a:srgbClr val="FF0000"/>
                </a:solidFill>
                <a:latin typeface="Arial" panose="020B0604020202020204" pitchFamily="34" charset="0"/>
                <a:cs typeface="Arial" panose="020B0604020202020204" pitchFamily="34" charset="0"/>
              </a:rPr>
              <a:t>Air Conditioners</a:t>
            </a:r>
          </a:p>
          <a:p>
            <a:pPr algn="just">
              <a:lnSpc>
                <a:spcPct val="150000"/>
              </a:lnSpc>
            </a:pPr>
            <a:r>
              <a:rPr lang="en-US" sz="1400" dirty="0">
                <a:solidFill>
                  <a:srgbClr val="FF0000"/>
                </a:solidFill>
                <a:latin typeface="Arial" panose="020B0604020202020204" pitchFamily="34" charset="0"/>
                <a:cs typeface="Arial" panose="020B0604020202020204" pitchFamily="34" charset="0"/>
              </a:rPr>
              <a:t>Central Refrigeration</a:t>
            </a:r>
          </a:p>
          <a:p>
            <a:pPr algn="just">
              <a:lnSpc>
                <a:spcPct val="150000"/>
              </a:lnSpc>
            </a:pPr>
            <a:r>
              <a:rPr lang="en-US" sz="1400" dirty="0">
                <a:solidFill>
                  <a:srgbClr val="FF0000"/>
                </a:solidFill>
                <a:latin typeface="Arial" panose="020B0604020202020204" pitchFamily="34" charset="0"/>
                <a:cs typeface="Arial" panose="020B0604020202020204" pitchFamily="34" charset="0"/>
              </a:rPr>
              <a:t>Lighting</a:t>
            </a:r>
          </a:p>
          <a:p>
            <a:pPr algn="just">
              <a:lnSpc>
                <a:spcPct val="150000"/>
              </a:lnSpc>
            </a:pPr>
            <a:r>
              <a:rPr lang="en-US" sz="1400" dirty="0">
                <a:solidFill>
                  <a:srgbClr val="FF0000"/>
                </a:solidFill>
                <a:latin typeface="Arial" panose="020B0604020202020204" pitchFamily="34" charset="0"/>
                <a:cs typeface="Arial" panose="020B0604020202020204" pitchFamily="34" charset="0"/>
              </a:rPr>
              <a:t>Computers &amp; Office equipment</a:t>
            </a:r>
          </a:p>
          <a:p>
            <a:pPr algn="just">
              <a:lnSpc>
                <a:spcPct val="150000"/>
              </a:lnSpc>
            </a:pPr>
            <a:r>
              <a:rPr lang="en-US" sz="1400" dirty="0">
                <a:solidFill>
                  <a:srgbClr val="FF0000"/>
                </a:solidFill>
                <a:latin typeface="Arial" panose="020B0604020202020204" pitchFamily="34" charset="0"/>
                <a:cs typeface="Arial" panose="020B0604020202020204" pitchFamily="34" charset="0"/>
              </a:rPr>
              <a:t>Uninterruptible Power Supplies (UPS)</a:t>
            </a:r>
          </a:p>
          <a:p>
            <a:pPr algn="just">
              <a:lnSpc>
                <a:spcPct val="150000"/>
              </a:lnSpc>
            </a:pPr>
            <a:r>
              <a:rPr lang="en-US" sz="1400" dirty="0">
                <a:solidFill>
                  <a:srgbClr val="FF0000"/>
                </a:solidFill>
                <a:latin typeface="Arial" panose="020B0604020202020204" pitchFamily="34" charset="0"/>
                <a:cs typeface="Arial" panose="020B0604020202020204" pitchFamily="34" charset="0"/>
              </a:rPr>
              <a:t>Elevators and Emergency Lamps</a:t>
            </a:r>
            <a:r>
              <a:rPr lang="en-US" sz="1100" dirty="0">
                <a:latin typeface="Arial" panose="020B0604020202020204" pitchFamily="34" charset="0"/>
                <a:cs typeface="Arial" panose="020B0604020202020204" pitchFamily="34" charset="0"/>
              </a:rPr>
              <a:t>.</a:t>
            </a:r>
            <a:endParaRPr lang="en-IN" sz="1100" dirty="0">
              <a:latin typeface="Arial" panose="020B0604020202020204" pitchFamily="34" charset="0"/>
              <a:cs typeface="Arial" panose="020B0604020202020204" pitchFamily="34" charset="0"/>
            </a:endParaRPr>
          </a:p>
        </p:txBody>
      </p:sp>
      <p:sp>
        <p:nvSpPr>
          <p:cNvPr id="16" name="Content Placeholder 5"/>
          <p:cNvSpPr txBox="1">
            <a:spLocks/>
          </p:cNvSpPr>
          <p:nvPr/>
        </p:nvSpPr>
        <p:spPr>
          <a:xfrm>
            <a:off x="2702257" y="1937982"/>
            <a:ext cx="1851260" cy="4462818"/>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a:lnSpc>
                <a:spcPct val="100000"/>
              </a:lnSpc>
              <a:buNone/>
            </a:pPr>
            <a:r>
              <a:rPr lang="en-US" sz="1400" dirty="0">
                <a:solidFill>
                  <a:schemeClr val="accent1">
                    <a:lumMod val="75000"/>
                  </a:schemeClr>
                </a:solidFill>
                <a:latin typeface="Arial" panose="020B0604020202020204" pitchFamily="34" charset="0"/>
                <a:cs typeface="Arial" panose="020B0604020202020204" pitchFamily="34" charset="0"/>
              </a:rPr>
              <a:t>Cooking Equipments</a:t>
            </a:r>
          </a:p>
          <a:p>
            <a:pPr marL="0" indent="0" algn="just">
              <a:lnSpc>
                <a:spcPct val="100000"/>
              </a:lnSpc>
              <a:buNone/>
            </a:pPr>
            <a:r>
              <a:rPr lang="en-US" sz="1400" dirty="0">
                <a:solidFill>
                  <a:schemeClr val="accent1">
                    <a:lumMod val="75000"/>
                  </a:schemeClr>
                </a:solidFill>
                <a:latin typeface="Arial" panose="020B0604020202020204" pitchFamily="34" charset="0"/>
                <a:cs typeface="Arial" panose="020B0604020202020204" pitchFamily="34" charset="0"/>
              </a:rPr>
              <a:t>Lighting</a:t>
            </a:r>
          </a:p>
          <a:p>
            <a:pPr marL="0" indent="0" algn="just">
              <a:lnSpc>
                <a:spcPct val="100000"/>
              </a:lnSpc>
              <a:buNone/>
            </a:pPr>
            <a:r>
              <a:rPr lang="en-US" sz="1400" dirty="0">
                <a:solidFill>
                  <a:schemeClr val="accent1">
                    <a:lumMod val="75000"/>
                  </a:schemeClr>
                </a:solidFill>
                <a:latin typeface="Arial" panose="020B0604020202020204" pitchFamily="34" charset="0"/>
                <a:cs typeface="Arial" panose="020B0604020202020204" pitchFamily="34" charset="0"/>
              </a:rPr>
              <a:t>Heating</a:t>
            </a:r>
          </a:p>
          <a:p>
            <a:pPr marL="0" indent="0" algn="just">
              <a:lnSpc>
                <a:spcPct val="100000"/>
              </a:lnSpc>
              <a:buNone/>
            </a:pPr>
            <a:r>
              <a:rPr lang="en-US" sz="1400" dirty="0">
                <a:solidFill>
                  <a:schemeClr val="accent1">
                    <a:lumMod val="75000"/>
                  </a:schemeClr>
                </a:solidFill>
                <a:latin typeface="Arial" panose="020B0604020202020204" pitchFamily="34" charset="0"/>
                <a:cs typeface="Arial" panose="020B0604020202020204" pitchFamily="34" charset="0"/>
              </a:rPr>
              <a:t>Air Conditioners</a:t>
            </a:r>
          </a:p>
          <a:p>
            <a:pPr marL="0" indent="0" algn="just">
              <a:lnSpc>
                <a:spcPct val="100000"/>
              </a:lnSpc>
              <a:buNone/>
            </a:pPr>
            <a:r>
              <a:rPr lang="en-US" sz="1400" dirty="0">
                <a:solidFill>
                  <a:schemeClr val="accent1">
                    <a:lumMod val="75000"/>
                  </a:schemeClr>
                </a:solidFill>
                <a:latin typeface="Arial" panose="020B0604020202020204" pitchFamily="34" charset="0"/>
                <a:cs typeface="Arial" panose="020B0604020202020204" pitchFamily="34" charset="0"/>
              </a:rPr>
              <a:t>Refrigerators</a:t>
            </a:r>
          </a:p>
          <a:p>
            <a:pPr marL="0" indent="0" algn="just">
              <a:lnSpc>
                <a:spcPct val="100000"/>
              </a:lnSpc>
              <a:buNone/>
            </a:pPr>
            <a:r>
              <a:rPr lang="en-US" sz="1400" dirty="0">
                <a:solidFill>
                  <a:schemeClr val="accent1">
                    <a:lumMod val="75000"/>
                  </a:schemeClr>
                </a:solidFill>
                <a:latin typeface="Arial" panose="020B0604020202020204" pitchFamily="34" charset="0"/>
                <a:cs typeface="Arial" panose="020B0604020202020204" pitchFamily="34" charset="0"/>
              </a:rPr>
              <a:t>Personal Computers</a:t>
            </a:r>
          </a:p>
          <a:p>
            <a:pPr marL="0" indent="0" algn="just">
              <a:lnSpc>
                <a:spcPct val="100000"/>
              </a:lnSpc>
              <a:buNone/>
            </a:pPr>
            <a:r>
              <a:rPr lang="en-US" sz="1400" dirty="0">
                <a:solidFill>
                  <a:schemeClr val="accent1">
                    <a:lumMod val="75000"/>
                  </a:schemeClr>
                </a:solidFill>
                <a:latin typeface="Arial" panose="020B0604020202020204" pitchFamily="34" charset="0"/>
                <a:cs typeface="Arial" panose="020B0604020202020204" pitchFamily="34" charset="0"/>
              </a:rPr>
              <a:t>Entertainment Equipments</a:t>
            </a:r>
          </a:p>
          <a:p>
            <a:pPr marL="0" indent="0" algn="just">
              <a:lnSpc>
                <a:spcPct val="100000"/>
              </a:lnSpc>
              <a:buNone/>
            </a:pPr>
            <a:r>
              <a:rPr lang="en-US" sz="1400" dirty="0">
                <a:solidFill>
                  <a:schemeClr val="accent1">
                    <a:lumMod val="75000"/>
                  </a:schemeClr>
                </a:solidFill>
                <a:latin typeface="Arial" panose="020B0604020202020204" pitchFamily="34" charset="0"/>
                <a:cs typeface="Arial" panose="020B0604020202020204" pitchFamily="34" charset="0"/>
              </a:rPr>
              <a:t>UPS</a:t>
            </a:r>
          </a:p>
          <a:p>
            <a:pPr marL="0" indent="0" algn="just">
              <a:lnSpc>
                <a:spcPct val="100000"/>
              </a:lnSpc>
              <a:buNone/>
            </a:pPr>
            <a:r>
              <a:rPr lang="en-US" sz="1400" dirty="0">
                <a:solidFill>
                  <a:schemeClr val="accent1">
                    <a:lumMod val="75000"/>
                  </a:schemeClr>
                </a:solidFill>
                <a:latin typeface="Arial" panose="020B0604020202020204" pitchFamily="34" charset="0"/>
                <a:cs typeface="Arial" panose="020B0604020202020204" pitchFamily="34" charset="0"/>
              </a:rPr>
              <a:t>Compressors</a:t>
            </a:r>
          </a:p>
          <a:p>
            <a:pPr marL="0" indent="0" algn="just">
              <a:lnSpc>
                <a:spcPct val="100000"/>
              </a:lnSpc>
              <a:buNone/>
            </a:pPr>
            <a:r>
              <a:rPr lang="en-US" sz="1400" dirty="0">
                <a:solidFill>
                  <a:schemeClr val="accent1">
                    <a:lumMod val="75000"/>
                  </a:schemeClr>
                </a:solidFill>
                <a:latin typeface="Arial" panose="020B0604020202020204" pitchFamily="34" charset="0"/>
                <a:cs typeface="Arial" panose="020B0604020202020204" pitchFamily="34" charset="0"/>
              </a:rPr>
              <a:t>Blowers and Fans</a:t>
            </a:r>
          </a:p>
          <a:p>
            <a:pPr marL="0" indent="0" algn="just">
              <a:lnSpc>
                <a:spcPct val="100000"/>
              </a:lnSpc>
              <a:buNone/>
            </a:pPr>
            <a:r>
              <a:rPr lang="en-US" sz="1400" dirty="0">
                <a:solidFill>
                  <a:schemeClr val="accent1">
                    <a:lumMod val="75000"/>
                  </a:schemeClr>
                </a:solidFill>
                <a:latin typeface="Arial" panose="020B0604020202020204" pitchFamily="34" charset="0"/>
                <a:cs typeface="Arial" panose="020B0604020202020204" pitchFamily="34" charset="0"/>
              </a:rPr>
              <a:t>Machine tools</a:t>
            </a:r>
          </a:p>
          <a:p>
            <a:pPr marL="0" indent="0" algn="just">
              <a:lnSpc>
                <a:spcPct val="100000"/>
              </a:lnSpc>
              <a:buNone/>
            </a:pPr>
            <a:r>
              <a:rPr lang="en-US" sz="1400" dirty="0">
                <a:solidFill>
                  <a:schemeClr val="accent1">
                    <a:lumMod val="75000"/>
                  </a:schemeClr>
                </a:solidFill>
                <a:latin typeface="Arial" panose="020B0604020202020204" pitchFamily="34" charset="0"/>
                <a:cs typeface="Arial" panose="020B0604020202020204" pitchFamily="34" charset="0"/>
              </a:rPr>
              <a:t>Lighting control circuits</a:t>
            </a:r>
          </a:p>
        </p:txBody>
      </p:sp>
      <p:sp>
        <p:nvSpPr>
          <p:cNvPr id="17" name="Rectangle 16"/>
          <p:cNvSpPr/>
          <p:nvPr/>
        </p:nvSpPr>
        <p:spPr>
          <a:xfrm>
            <a:off x="4790364" y="1937982"/>
            <a:ext cx="1284316" cy="446281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200000"/>
              </a:lnSpc>
            </a:pPr>
            <a:r>
              <a:rPr lang="en-IN" dirty="0"/>
              <a:t>Battery Chargers</a:t>
            </a:r>
          </a:p>
          <a:p>
            <a:pPr algn="ctr">
              <a:lnSpc>
                <a:spcPct val="200000"/>
              </a:lnSpc>
            </a:pPr>
            <a:r>
              <a:rPr lang="en-IN" dirty="0"/>
              <a:t>Power supplies (DC and UPS)</a:t>
            </a:r>
          </a:p>
        </p:txBody>
      </p:sp>
      <p:sp>
        <p:nvSpPr>
          <p:cNvPr id="18" name="Rectangle 17"/>
          <p:cNvSpPr/>
          <p:nvPr/>
        </p:nvSpPr>
        <p:spPr>
          <a:xfrm>
            <a:off x="6262049" y="1937982"/>
            <a:ext cx="1587695" cy="446281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nSpc>
                <a:spcPct val="150000"/>
              </a:lnSpc>
            </a:pPr>
            <a:r>
              <a:rPr lang="en-IN" sz="1400" dirty="0">
                <a:solidFill>
                  <a:schemeClr val="accent6"/>
                </a:solidFill>
                <a:latin typeface="Arial" panose="020B0604020202020204" pitchFamily="34" charset="0"/>
                <a:cs typeface="Arial" panose="020B0604020202020204" pitchFamily="34" charset="0"/>
              </a:rPr>
              <a:t>Traction control of EV</a:t>
            </a:r>
          </a:p>
          <a:p>
            <a:pPr>
              <a:lnSpc>
                <a:spcPct val="150000"/>
              </a:lnSpc>
            </a:pPr>
            <a:r>
              <a:rPr lang="en-IN" sz="1400" dirty="0">
                <a:solidFill>
                  <a:schemeClr val="accent6"/>
                </a:solidFill>
                <a:latin typeface="Arial" panose="020B0604020202020204" pitchFamily="34" charset="0"/>
                <a:cs typeface="Arial" panose="020B0604020202020204" pitchFamily="34" charset="0"/>
              </a:rPr>
              <a:t>Battery Chargers for EV</a:t>
            </a:r>
          </a:p>
          <a:p>
            <a:pPr>
              <a:lnSpc>
                <a:spcPct val="150000"/>
              </a:lnSpc>
            </a:pPr>
            <a:r>
              <a:rPr lang="en-IN" sz="1400" dirty="0">
                <a:solidFill>
                  <a:schemeClr val="accent6"/>
                </a:solidFill>
                <a:latin typeface="Arial" panose="020B0604020202020204" pitchFamily="34" charset="0"/>
                <a:cs typeface="Arial" panose="020B0604020202020204" pitchFamily="34" charset="0"/>
              </a:rPr>
              <a:t>Electric Locomotives</a:t>
            </a:r>
          </a:p>
          <a:p>
            <a:pPr>
              <a:lnSpc>
                <a:spcPct val="150000"/>
              </a:lnSpc>
            </a:pPr>
            <a:r>
              <a:rPr lang="en-IN" sz="1400" dirty="0">
                <a:solidFill>
                  <a:schemeClr val="accent6"/>
                </a:solidFill>
                <a:latin typeface="Arial" panose="020B0604020202020204" pitchFamily="34" charset="0"/>
                <a:cs typeface="Arial" panose="020B0604020202020204" pitchFamily="34" charset="0"/>
              </a:rPr>
              <a:t>Street cars</a:t>
            </a:r>
          </a:p>
          <a:p>
            <a:pPr>
              <a:lnSpc>
                <a:spcPct val="150000"/>
              </a:lnSpc>
            </a:pPr>
            <a:r>
              <a:rPr lang="en-IN" sz="1400" dirty="0">
                <a:solidFill>
                  <a:schemeClr val="accent6"/>
                </a:solidFill>
                <a:latin typeface="Arial" panose="020B0604020202020204" pitchFamily="34" charset="0"/>
                <a:cs typeface="Arial" panose="020B0604020202020204" pitchFamily="34" charset="0"/>
              </a:rPr>
              <a:t>Trolley buses</a:t>
            </a:r>
          </a:p>
          <a:p>
            <a:pPr>
              <a:lnSpc>
                <a:spcPct val="150000"/>
              </a:lnSpc>
            </a:pPr>
            <a:r>
              <a:rPr lang="en-IN" sz="1400" dirty="0">
                <a:solidFill>
                  <a:schemeClr val="accent6"/>
                </a:solidFill>
                <a:latin typeface="Arial" panose="020B0604020202020204" pitchFamily="34" charset="0"/>
                <a:cs typeface="Arial" panose="020B0604020202020204" pitchFamily="34" charset="0"/>
              </a:rPr>
              <a:t>Automobile Electronics Including Engine Controls</a:t>
            </a:r>
            <a:r>
              <a:rPr lang="en-IN" dirty="0">
                <a:solidFill>
                  <a:schemeClr val="accent6"/>
                </a:solidFill>
                <a:latin typeface="Arial" panose="020B0604020202020204" pitchFamily="34" charset="0"/>
                <a:cs typeface="Arial" panose="020B0604020202020204" pitchFamily="34" charset="0"/>
              </a:rPr>
              <a:t>.</a:t>
            </a:r>
          </a:p>
        </p:txBody>
      </p:sp>
      <p:sp>
        <p:nvSpPr>
          <p:cNvPr id="19" name="Rectangle 18"/>
          <p:cNvSpPr/>
          <p:nvPr/>
        </p:nvSpPr>
        <p:spPr>
          <a:xfrm>
            <a:off x="8086591" y="1937982"/>
            <a:ext cx="1516320" cy="458564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nSpc>
                <a:spcPct val="150000"/>
              </a:lnSpc>
            </a:pPr>
            <a:r>
              <a:rPr lang="en-IN" sz="1200" dirty="0">
                <a:solidFill>
                  <a:schemeClr val="accent1">
                    <a:lumMod val="75000"/>
                  </a:schemeClr>
                </a:solidFill>
                <a:latin typeface="Arial" panose="020B0604020202020204" pitchFamily="34" charset="0"/>
                <a:cs typeface="Arial" panose="020B0604020202020204" pitchFamily="34" charset="0"/>
              </a:rPr>
              <a:t>High voltage DC transmission (HVDC)</a:t>
            </a:r>
          </a:p>
          <a:p>
            <a:pPr>
              <a:lnSpc>
                <a:spcPct val="150000"/>
              </a:lnSpc>
            </a:pPr>
            <a:r>
              <a:rPr lang="en-IN" sz="1200" dirty="0">
                <a:solidFill>
                  <a:schemeClr val="accent1">
                    <a:lumMod val="75000"/>
                  </a:schemeClr>
                </a:solidFill>
                <a:latin typeface="Arial" panose="020B0604020202020204" pitchFamily="34" charset="0"/>
                <a:cs typeface="Arial" panose="020B0604020202020204" pitchFamily="34" charset="0"/>
              </a:rPr>
              <a:t>Static VAR compensation (SVC)</a:t>
            </a:r>
          </a:p>
          <a:p>
            <a:pPr>
              <a:lnSpc>
                <a:spcPct val="150000"/>
              </a:lnSpc>
            </a:pPr>
            <a:r>
              <a:rPr lang="en-IN" sz="1200" dirty="0">
                <a:solidFill>
                  <a:schemeClr val="accent1">
                    <a:lumMod val="75000"/>
                  </a:schemeClr>
                </a:solidFill>
                <a:latin typeface="Arial" panose="020B0604020202020204" pitchFamily="34" charset="0"/>
                <a:cs typeface="Arial" panose="020B0604020202020204" pitchFamily="34" charset="0"/>
              </a:rPr>
              <a:t>Alternative Energy sources (wind, photovoltaic) fuel cells</a:t>
            </a:r>
          </a:p>
          <a:p>
            <a:pPr>
              <a:lnSpc>
                <a:spcPct val="150000"/>
              </a:lnSpc>
            </a:pPr>
            <a:r>
              <a:rPr lang="en-IN" sz="1200" dirty="0">
                <a:solidFill>
                  <a:schemeClr val="accent1">
                    <a:lumMod val="75000"/>
                  </a:schemeClr>
                </a:solidFill>
                <a:latin typeface="Arial" panose="020B0604020202020204" pitchFamily="34" charset="0"/>
                <a:cs typeface="Arial" panose="020B0604020202020204" pitchFamily="34" charset="0"/>
              </a:rPr>
              <a:t>Energy Storage systems</a:t>
            </a:r>
          </a:p>
          <a:p>
            <a:pPr>
              <a:lnSpc>
                <a:spcPct val="150000"/>
              </a:lnSpc>
            </a:pPr>
            <a:r>
              <a:rPr lang="en-IN" sz="1200" dirty="0">
                <a:solidFill>
                  <a:schemeClr val="accent1">
                    <a:lumMod val="75000"/>
                  </a:schemeClr>
                </a:solidFill>
                <a:latin typeface="Arial" panose="020B0604020202020204" pitchFamily="34" charset="0"/>
                <a:cs typeface="Arial" panose="020B0604020202020204" pitchFamily="34" charset="0"/>
              </a:rPr>
              <a:t>Induced draft fans and boiler feed water pumps.</a:t>
            </a:r>
          </a:p>
        </p:txBody>
      </p:sp>
      <p:sp>
        <p:nvSpPr>
          <p:cNvPr id="20" name="Rectangle 19"/>
          <p:cNvSpPr/>
          <p:nvPr/>
        </p:nvSpPr>
        <p:spPr>
          <a:xfrm>
            <a:off x="9785166" y="1937982"/>
            <a:ext cx="1597651" cy="446281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nSpc>
                <a:spcPct val="150000"/>
              </a:lnSpc>
            </a:pPr>
            <a:r>
              <a:rPr lang="en-US" dirty="0">
                <a:solidFill>
                  <a:schemeClr val="accent5">
                    <a:lumMod val="75000"/>
                  </a:schemeClr>
                </a:solidFill>
                <a:latin typeface="Arial" panose="020B0604020202020204" pitchFamily="34" charset="0"/>
                <a:cs typeface="Arial" panose="020B0604020202020204" pitchFamily="34" charset="0"/>
              </a:rPr>
              <a:t>- </a:t>
            </a:r>
            <a:r>
              <a:rPr lang="en-US" sz="1600" dirty="0">
                <a:solidFill>
                  <a:schemeClr val="accent5">
                    <a:lumMod val="75000"/>
                  </a:schemeClr>
                </a:solidFill>
                <a:latin typeface="Arial" panose="020B0604020202020204" pitchFamily="34" charset="0"/>
                <a:cs typeface="Arial" panose="020B0604020202020204" pitchFamily="34" charset="0"/>
              </a:rPr>
              <a:t>Space shuttle power supply systems</a:t>
            </a:r>
          </a:p>
          <a:p>
            <a:pPr>
              <a:lnSpc>
                <a:spcPct val="150000"/>
              </a:lnSpc>
            </a:pPr>
            <a:r>
              <a:rPr lang="en-US" sz="1600" dirty="0">
                <a:solidFill>
                  <a:schemeClr val="accent5">
                    <a:lumMod val="75000"/>
                  </a:schemeClr>
                </a:solidFill>
                <a:latin typeface="Arial" panose="020B0604020202020204" pitchFamily="34" charset="0"/>
                <a:cs typeface="Arial" panose="020B0604020202020204" pitchFamily="34" charset="0"/>
              </a:rPr>
              <a:t>- Satellite Power Systems</a:t>
            </a:r>
          </a:p>
          <a:p>
            <a:pPr>
              <a:lnSpc>
                <a:spcPct val="150000"/>
              </a:lnSpc>
            </a:pPr>
            <a:r>
              <a:rPr lang="en-US" sz="1600" dirty="0">
                <a:solidFill>
                  <a:schemeClr val="accent5">
                    <a:lumMod val="75000"/>
                  </a:schemeClr>
                </a:solidFill>
                <a:latin typeface="Arial" panose="020B0604020202020204" pitchFamily="34" charset="0"/>
                <a:cs typeface="Arial" panose="020B0604020202020204" pitchFamily="34" charset="0"/>
              </a:rPr>
              <a:t>- Aircraft power systems</a:t>
            </a:r>
            <a:endParaRPr lang="en-IN" sz="1600" dirty="0">
              <a:solidFill>
                <a:schemeClr val="accent5">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5467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7DF9128-DA49-43CF-B9DB-5AC6CAF89B7D}"/>
              </a:ext>
            </a:extLst>
          </p:cNvPr>
          <p:cNvSpPr>
            <a:spLocks noGrp="1"/>
          </p:cNvSpPr>
          <p:nvPr>
            <p:ph type="title"/>
          </p:nvPr>
        </p:nvSpPr>
        <p:spPr/>
        <p:txBody>
          <a:bodyPr/>
          <a:lstStyle/>
          <a:p>
            <a:pPr algn="ctr"/>
            <a:r>
              <a:rPr lang="en-IN" dirty="0">
                <a:solidFill>
                  <a:schemeClr val="accent5">
                    <a:lumMod val="75000"/>
                  </a:schemeClr>
                </a:solidFill>
                <a:latin typeface="Arial" panose="020B0604020202020204" pitchFamily="34" charset="0"/>
                <a:cs typeface="Arial" panose="020B0604020202020204" pitchFamily="34" charset="0"/>
              </a:rPr>
              <a:t>How Indian Standards addresses Power Electronics</a:t>
            </a:r>
            <a:endParaRPr lang="en-IN" dirty="0"/>
          </a:p>
        </p:txBody>
      </p:sp>
      <p:sp>
        <p:nvSpPr>
          <p:cNvPr id="8" name="Content Placeholder 7">
            <a:extLst>
              <a:ext uri="{FF2B5EF4-FFF2-40B4-BE49-F238E27FC236}">
                <a16:creationId xmlns:a16="http://schemas.microsoft.com/office/drawing/2014/main" id="{1A3AB861-4BB6-4D55-BB8F-26F4E2DE6A97}"/>
              </a:ext>
            </a:extLst>
          </p:cNvPr>
          <p:cNvSpPr>
            <a:spLocks noGrp="1"/>
          </p:cNvSpPr>
          <p:nvPr>
            <p:ph idx="1"/>
          </p:nvPr>
        </p:nvSpPr>
        <p:spPr>
          <a:xfrm>
            <a:off x="838200" y="1690688"/>
            <a:ext cx="10515600" cy="5053011"/>
          </a:xfrm>
        </p:spPr>
        <p:txBody>
          <a:bodyPr>
            <a:normAutofit fontScale="92500" lnSpcReduction="20000"/>
          </a:bodyPr>
          <a:lstStyle/>
          <a:p>
            <a:r>
              <a:rPr lang="en-US" dirty="0"/>
              <a:t>The major applications of Power Electronics is in Power Supplies and Adjustable Speed Drives. Following important Indian Standards are available on these applications: </a:t>
            </a:r>
          </a:p>
          <a:p>
            <a:pPr marL="0" indent="0">
              <a:buNone/>
            </a:pPr>
            <a:r>
              <a:rPr lang="en-US" b="1" dirty="0">
                <a:latin typeface="Arial" panose="020B0604020202020204" pitchFamily="34" charset="0"/>
                <a:cs typeface="Arial" panose="020B0604020202020204" pitchFamily="34" charset="0"/>
              </a:rPr>
              <a:t>A)   Adjustable Speed Drives:</a:t>
            </a:r>
          </a:p>
          <a:p>
            <a:pPr marL="514350" indent="-514350">
              <a:buFont typeface="+mj-lt"/>
              <a:buAutoNum type="alphaLcPeriod"/>
            </a:pPr>
            <a:r>
              <a:rPr lang="en-US" dirty="0">
                <a:latin typeface="Arial" panose="020B0604020202020204" pitchFamily="34" charset="0"/>
                <a:cs typeface="Arial" panose="020B0604020202020204" pitchFamily="34" charset="0"/>
              </a:rPr>
              <a:t>IS 17123 (Part 1 &amp; 6): General requirements and load duty determination for adjustable speed drives </a:t>
            </a:r>
          </a:p>
          <a:p>
            <a:pPr marL="514350" indent="-514350">
              <a:buFont typeface="+mj-lt"/>
              <a:buAutoNum type="alphaLcPeriod"/>
            </a:pPr>
            <a:r>
              <a:rPr lang="en-US" dirty="0">
                <a:latin typeface="Arial" panose="020B0604020202020204" pitchFamily="34" charset="0"/>
                <a:cs typeface="Arial" panose="020B0604020202020204" pitchFamily="34" charset="0"/>
              </a:rPr>
              <a:t>IS/IEC 61800 series- Adjustable Speed Electrical Power Drive Systems. </a:t>
            </a:r>
          </a:p>
          <a:p>
            <a:pPr marL="0" indent="0">
              <a:buNone/>
            </a:pPr>
            <a:r>
              <a:rPr lang="en-US" b="1" dirty="0">
                <a:latin typeface="Arial" panose="020B0604020202020204" pitchFamily="34" charset="0"/>
                <a:cs typeface="Arial" panose="020B0604020202020204" pitchFamily="34" charset="0"/>
              </a:rPr>
              <a:t>B)   Power Supplies: </a:t>
            </a:r>
          </a:p>
          <a:p>
            <a:pPr marL="514350" indent="-514350">
              <a:buFont typeface="+mj-lt"/>
              <a:buAutoNum type="alphaLcPeriod"/>
            </a:pPr>
            <a:r>
              <a:rPr lang="en-US" dirty="0">
                <a:latin typeface="Arial" panose="020B0604020202020204" pitchFamily="34" charset="0"/>
                <a:cs typeface="Arial" panose="020B0604020202020204" pitchFamily="34" charset="0"/>
              </a:rPr>
              <a:t>IS/IEC 61204 series- low-voltage switch-mode power supplies </a:t>
            </a:r>
          </a:p>
          <a:p>
            <a:pPr marL="514350" indent="-514350">
              <a:buFont typeface="+mj-lt"/>
              <a:buAutoNum type="alphaLcPeriod"/>
            </a:pPr>
            <a:r>
              <a:rPr lang="en-US" dirty="0">
                <a:latin typeface="Arial" panose="020B0604020202020204" pitchFamily="34" charset="0"/>
                <a:cs typeface="Arial" panose="020B0604020202020204" pitchFamily="34" charset="0"/>
              </a:rPr>
              <a:t>IS 15199 (Part 1 &amp; 2): Power convertors installed on board rolling stock (railway)</a:t>
            </a:r>
          </a:p>
          <a:p>
            <a:pPr marL="514350" indent="-514350">
              <a:buFont typeface="+mj-lt"/>
              <a:buAutoNum type="alphaLcPeriod"/>
            </a:pPr>
            <a:r>
              <a:rPr lang="en-US" dirty="0">
                <a:latin typeface="Arial" panose="020B0604020202020204" pitchFamily="34" charset="0"/>
                <a:cs typeface="Arial" panose="020B0604020202020204" pitchFamily="34" charset="0"/>
              </a:rPr>
              <a:t>IS 16242 (Part 1, 2 &amp; 3): General, safety, EMC, and performance requirements for UPS</a:t>
            </a:r>
            <a:endParaRPr lang="en-IN"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91608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25236</TotalTime>
  <Words>4848</Words>
  <Application>Microsoft Office PowerPoint</Application>
  <PresentationFormat>Widescreen</PresentationFormat>
  <Paragraphs>419</Paragraphs>
  <Slides>53</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53</vt:i4>
      </vt:variant>
    </vt:vector>
  </HeadingPairs>
  <TitlesOfParts>
    <vt:vector size="63" baseType="lpstr">
      <vt:lpstr>맑은 고딕</vt:lpstr>
      <vt:lpstr>Algerian</vt:lpstr>
      <vt:lpstr>Arial</vt:lpstr>
      <vt:lpstr>Calibri</vt:lpstr>
      <vt:lpstr>Calibri Light</vt:lpstr>
      <vt:lpstr>Century Gothic</vt:lpstr>
      <vt:lpstr>Raleway</vt:lpstr>
      <vt:lpstr>Times New Roman</vt:lpstr>
      <vt:lpstr>Wingdings</vt:lpstr>
      <vt:lpstr>Office Theme</vt:lpstr>
      <vt:lpstr>Introduction to  Power Electronics  and  Review of Relevant IS/IEC Standards   BUREAU OF INDIAN STANDARDS MINISTRY OF CONSUMER AFFAIRS, FOOD &amp; PUBLIC DISTRIBUTION  </vt:lpstr>
      <vt:lpstr>Power Electronics Syllabus at IIT(Typical)</vt:lpstr>
      <vt:lpstr>PowerPoint Presentation</vt:lpstr>
      <vt:lpstr>PowerPoint Presentation</vt:lpstr>
      <vt:lpstr>PowerPoint Presentation</vt:lpstr>
      <vt:lpstr>BRIEF HISTORY OF POWER ELECTRONICS</vt:lpstr>
      <vt:lpstr>Definition and Scope of Power Electronics</vt:lpstr>
      <vt:lpstr>APPLICATION OF POWER ELECTRONICS</vt:lpstr>
      <vt:lpstr>How Indian Standards addresses Power Electronics</vt:lpstr>
      <vt:lpstr>Definitions and terminology</vt:lpstr>
      <vt:lpstr>Definitions and terminology( contd.)</vt:lpstr>
      <vt:lpstr>Definitions and terminology( contd.)</vt:lpstr>
      <vt:lpstr>Fundamentals of Power Electronics</vt:lpstr>
      <vt:lpstr>Types of Power Semiconductor Devices</vt:lpstr>
      <vt:lpstr>IS/IEC 61800 series- Adjustable Speed Electrical Power Drive Systems</vt:lpstr>
      <vt:lpstr>Adjustable Speed Electrical Power Drive Systems</vt:lpstr>
      <vt:lpstr>IS/IEC 61800 series</vt:lpstr>
      <vt:lpstr>IS 17123 (Part 1) : 2019/IEC 61800-1 : 1997- ADJUSTABLE SPEED ELECTRICAL POWER DRIVE SYSTEMS</vt:lpstr>
      <vt:lpstr>IS 17123 (Part 1) : 2019/IEC 61800-1 : 1997- ADJUSTABLE SPEED ELECTRICAL POWER DRIVE SYSTEMS</vt:lpstr>
      <vt:lpstr>IS 17123 (Part 6) : 2019/IEC TR 61800-6 : 2003- ADJUSTABLE SPEED ELECTRICAL POWER DRIVE SYSTEMS</vt:lpstr>
      <vt:lpstr>Adjustable Speed Electrical Power Drive Systems</vt:lpstr>
      <vt:lpstr>Adjustable Speed Electrical Power Drive Systems</vt:lpstr>
      <vt:lpstr>Adjustable Speed Electrical Power Drive Systems IS/IEC 61800 (Part 4)- 2002 (contd.)</vt:lpstr>
      <vt:lpstr> Adjustable Speed Electrical Power Drive Systems Part 5 Safety Requirements Section 1 Electrical, thermal and energy </vt:lpstr>
      <vt:lpstr>Adjustable Speed Electrical Power Drive Systems Part 5 Safety Requirements Section 2 Functional </vt:lpstr>
      <vt:lpstr>Adjustable Speed Electrical Power Drive Systems Part 5 Safety Requirements Section 2 Functional(Contd.) </vt:lpstr>
      <vt:lpstr>IS:16242 (Part 1): General and safety, EMC, and performance requirements for UPS </vt:lpstr>
      <vt:lpstr>IS:16242 (Part 1): General and safety, EMC, and performance requirements for UPS</vt:lpstr>
      <vt:lpstr>IS:16242 (Part 1): General and safety, EMC, and performance requirements for UPS(contd..)</vt:lpstr>
      <vt:lpstr>IS:16242 (Part 1): General and safety, EMC, and performance requirements for UPS(contd..)</vt:lpstr>
      <vt:lpstr>IS:16242 (Part 1): General and safety, EMC, and performance requirements for UPS(contd.)</vt:lpstr>
      <vt:lpstr>IS:16242 (Part 2): ELECTROMAGNETIC COMPATIBILITY EMC REQUIREMENTS for UPS</vt:lpstr>
      <vt:lpstr>IS:16242 (Part 2): ELECTROMAGNETIC COMPATIBILITY EMC REQUIREMENTS for UPS(contd.)</vt:lpstr>
      <vt:lpstr>IS:16242 (Part 3): Uninterruptible Power Systems (UPS) : Method of Specifying the Performance and Test Requirements</vt:lpstr>
      <vt:lpstr>IS:16242 (Part 3): Uninterruptible Power Systems (UPS) : Method of Specifying the Performance and Test Requirements</vt:lpstr>
      <vt:lpstr>Power Supplies</vt:lpstr>
      <vt:lpstr>Block Diagram of Power Converter</vt:lpstr>
      <vt:lpstr>    UPS Block diagram : AC to AC convertor  </vt:lpstr>
      <vt:lpstr>Various Converter Circuits</vt:lpstr>
      <vt:lpstr>Power convertor installed on board rolling stock characteristics and test methods</vt:lpstr>
      <vt:lpstr>Power convertor….(contd.)</vt:lpstr>
      <vt:lpstr>Types of standards</vt:lpstr>
      <vt:lpstr>ETD 31- Power Electronics Sectional Committee</vt:lpstr>
      <vt:lpstr>Structure of standards</vt:lpstr>
      <vt:lpstr>Continue….</vt:lpstr>
      <vt:lpstr> </vt:lpstr>
      <vt:lpstr>METHODS OF TESTS for various Requirements </vt:lpstr>
      <vt:lpstr>Continued…</vt:lpstr>
      <vt:lpstr>References:</vt:lpstr>
      <vt:lpstr>Risks Associated With Non-compliance With Standards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 Converters &amp; UPS</dc:title>
  <dc:creator>SANJAY VIJ</dc:creator>
  <cp:lastModifiedBy>israfil</cp:lastModifiedBy>
  <cp:revision>146</cp:revision>
  <dcterms:created xsi:type="dcterms:W3CDTF">2024-07-13T14:50:42Z</dcterms:created>
  <dcterms:modified xsi:type="dcterms:W3CDTF">2024-09-06T10:41:46Z</dcterms:modified>
</cp:coreProperties>
</file>