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256" r:id="rId2"/>
    <p:sldId id="309" r:id="rId3"/>
    <p:sldId id="332" r:id="rId4"/>
    <p:sldId id="257" r:id="rId5"/>
    <p:sldId id="313"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9" r:id="rId19"/>
    <p:sldId id="300" r:id="rId20"/>
    <p:sldId id="302" r:id="rId21"/>
    <p:sldId id="303" r:id="rId22"/>
    <p:sldId id="304" r:id="rId23"/>
    <p:sldId id="305" r:id="rId24"/>
    <p:sldId id="306" r:id="rId25"/>
    <p:sldId id="314" r:id="rId26"/>
    <p:sldId id="258" r:id="rId27"/>
    <p:sldId id="259" r:id="rId28"/>
    <p:sldId id="260" r:id="rId29"/>
    <p:sldId id="262" r:id="rId30"/>
    <p:sldId id="263" r:id="rId31"/>
    <p:sldId id="316" r:id="rId32"/>
    <p:sldId id="279" r:id="rId33"/>
    <p:sldId id="280" r:id="rId34"/>
    <p:sldId id="282" r:id="rId35"/>
    <p:sldId id="284" r:id="rId36"/>
    <p:sldId id="312" r:id="rId37"/>
    <p:sldId id="311" r:id="rId38"/>
    <p:sldId id="265" r:id="rId39"/>
    <p:sldId id="266" r:id="rId40"/>
    <p:sldId id="267" r:id="rId41"/>
    <p:sldId id="268" r:id="rId42"/>
    <p:sldId id="269" r:id="rId43"/>
    <p:sldId id="270" r:id="rId44"/>
    <p:sldId id="271" r:id="rId45"/>
    <p:sldId id="329" r:id="rId46"/>
    <p:sldId id="272" r:id="rId47"/>
    <p:sldId id="273" r:id="rId48"/>
    <p:sldId id="277" r:id="rId49"/>
    <p:sldId id="331" r:id="rId50"/>
    <p:sldId id="274" r:id="rId51"/>
    <p:sldId id="275" r:id="rId52"/>
    <p:sldId id="276" r:id="rId53"/>
    <p:sldId id="326" r:id="rId54"/>
    <p:sldId id="328" r:id="rId55"/>
    <p:sldId id="307" r:id="rId56"/>
    <p:sldId id="317" r:id="rId57"/>
    <p:sldId id="319" r:id="rId58"/>
    <p:sldId id="318" r:id="rId59"/>
    <p:sldId id="321" r:id="rId60"/>
    <p:sldId id="322" r:id="rId61"/>
    <p:sldId id="323" r:id="rId62"/>
    <p:sldId id="325"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Helvetica Neue" panose="020B0604020202020204" charset="0"/>
      <p:regular r:id="rId69"/>
      <p:bold r:id="rId70"/>
      <p:italic r:id="rId71"/>
      <p:boldItalic r:id="rId72"/>
    </p:embeddedFont>
    <p:embeddedFont>
      <p:font typeface="Montserrat" panose="020B0604020202020204" charset="0"/>
      <p:bold r:id="rId73"/>
      <p:boldItalic r:id="rId74"/>
    </p:embeddedFont>
    <p:embeddedFont>
      <p:font typeface="PT Sans"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000000"/>
          </p15:clr>
        </p15:guide>
        <p15:guide id="2" pos="576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gZNXQJqz4K/4eU/ayt4/qe8BBq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53A1DF-5C8B-40B6-A8B6-9735F2C716B5}">
  <a:tblStyle styleId="{BE53A1DF-5C8B-40B6-A8B6-9735F2C716B5}"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FD7E7"/>
          </a:solidFill>
        </a:fill>
      </a:tcStyle>
    </a:wholeTbl>
    <a:band1H>
      <a:tcTxStyle/>
      <a:tcStyle>
        <a:tcBdr/>
      </a:tcStyle>
    </a:band1H>
    <a:band2H>
      <a:tcTxStyle b="off" i="off"/>
      <a:tcStyle>
        <a:tcBdr/>
        <a:fill>
          <a:solidFill>
            <a:srgbClr val="E8ECF4"/>
          </a:solidFill>
        </a:fill>
      </a:tcStyle>
    </a:band2H>
    <a:band1V>
      <a:tcTxStyle/>
      <a:tcStyle>
        <a:tcBdr/>
      </a:tcStyle>
    </a:band1V>
    <a:band2V>
      <a:tcTxStyle/>
      <a:tcStyle>
        <a:tcBdr/>
      </a:tcStyle>
    </a:band2V>
    <a:lastCol>
      <a:tcTxStyle/>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552" y="60"/>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24769892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90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36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44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05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49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7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395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17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83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698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72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8155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048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80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441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0061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411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143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576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6307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22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63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98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002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76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1651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246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569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64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799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080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1848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39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021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255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582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83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772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257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00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52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3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55"/>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2"/>
        <p:cNvGrpSpPr/>
        <p:nvPr/>
      </p:nvGrpSpPr>
      <p:grpSpPr>
        <a:xfrm>
          <a:off x="0" y="0"/>
          <a:ext cx="0" cy="0"/>
          <a:chOff x="0" y="0"/>
          <a:chExt cx="0" cy="0"/>
        </a:xfrm>
      </p:grpSpPr>
      <p:sp>
        <p:nvSpPr>
          <p:cNvPr id="43" name="Google Shape;43;p64"/>
          <p:cNvSpPr txBox="1">
            <a:spLocks noGrp="1"/>
          </p:cNvSpPr>
          <p:nvPr>
            <p:ph type="title"/>
          </p:nvPr>
        </p:nvSpPr>
        <p:spPr>
          <a:xfrm>
            <a:off x="1792288" y="4800600"/>
            <a:ext cx="5486403"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4" name="Google Shape;44;p64"/>
          <p:cNvSpPr>
            <a:spLocks noGrp="1"/>
          </p:cNvSpPr>
          <p:nvPr>
            <p:ph type="pic" idx="2"/>
          </p:nvPr>
        </p:nvSpPr>
        <p:spPr>
          <a:xfrm>
            <a:off x="1792288" y="612775"/>
            <a:ext cx="5486403" cy="4114800"/>
          </a:xfrm>
          <a:prstGeom prst="rect">
            <a:avLst/>
          </a:prstGeom>
          <a:noFill/>
          <a:ln>
            <a:noFill/>
          </a:ln>
        </p:spPr>
      </p:sp>
      <p:sp>
        <p:nvSpPr>
          <p:cNvPr id="45" name="Google Shape;45;p64"/>
          <p:cNvSpPr txBox="1">
            <a:spLocks noGrp="1"/>
          </p:cNvSpPr>
          <p:nvPr>
            <p:ph type="body" idx="1"/>
          </p:nvPr>
        </p:nvSpPr>
        <p:spPr>
          <a:xfrm>
            <a:off x="1792288" y="5367337"/>
            <a:ext cx="5486403" cy="8048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alibri"/>
              <a:buNone/>
              <a:defRPr sz="1400"/>
            </a:lvl1pPr>
            <a:lvl2pPr marL="914400" lvl="1" indent="-228600" algn="l">
              <a:lnSpc>
                <a:spcPct val="100000"/>
              </a:lnSpc>
              <a:spcBef>
                <a:spcPts val="300"/>
              </a:spcBef>
              <a:spcAft>
                <a:spcPts val="0"/>
              </a:spcAft>
              <a:buClr>
                <a:srgbClr val="000000"/>
              </a:buClr>
              <a:buSzPts val="1400"/>
              <a:buFont typeface="Calibri"/>
              <a:buNone/>
              <a:defRPr sz="1400"/>
            </a:lvl2pPr>
            <a:lvl3pPr marL="1371600" lvl="2" indent="-228600" algn="l">
              <a:lnSpc>
                <a:spcPct val="100000"/>
              </a:lnSpc>
              <a:spcBef>
                <a:spcPts val="300"/>
              </a:spcBef>
              <a:spcAft>
                <a:spcPts val="0"/>
              </a:spcAft>
              <a:buClr>
                <a:srgbClr val="000000"/>
              </a:buClr>
              <a:buSzPts val="1400"/>
              <a:buFont typeface="Calibri"/>
              <a:buNone/>
              <a:defRPr sz="1400"/>
            </a:lvl3pPr>
            <a:lvl4pPr marL="1828800" lvl="3" indent="-228600" algn="l">
              <a:lnSpc>
                <a:spcPct val="100000"/>
              </a:lnSpc>
              <a:spcBef>
                <a:spcPts val="300"/>
              </a:spcBef>
              <a:spcAft>
                <a:spcPts val="0"/>
              </a:spcAft>
              <a:buClr>
                <a:srgbClr val="000000"/>
              </a:buClr>
              <a:buSzPts val="1400"/>
              <a:buFont typeface="Calibri"/>
              <a:buNone/>
              <a:defRPr sz="1400"/>
            </a:lvl4pPr>
            <a:lvl5pPr marL="2286000" lvl="4" indent="-228600" algn="l">
              <a:lnSpc>
                <a:spcPct val="100000"/>
              </a:lnSpc>
              <a:spcBef>
                <a:spcPts val="300"/>
              </a:spcBef>
              <a:spcAft>
                <a:spcPts val="0"/>
              </a:spcAft>
              <a:buClr>
                <a:srgbClr val="000000"/>
              </a:buClr>
              <a:buSzPts val="1400"/>
              <a:buFont typeface="Calibri"/>
              <a:buNone/>
              <a:defRPr sz="14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6" name="Google Shape;46;p64"/>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11"/>
        <p:cNvGrpSpPr/>
        <p:nvPr/>
      </p:nvGrpSpPr>
      <p:grpSpPr>
        <a:xfrm>
          <a:off x="0" y="0"/>
          <a:ext cx="0" cy="0"/>
          <a:chOff x="0" y="0"/>
          <a:chExt cx="0" cy="0"/>
        </a:xfrm>
      </p:grpSpPr>
      <p:sp>
        <p:nvSpPr>
          <p:cNvPr id="12" name="Google Shape;12;p56"/>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7"/>
          <p:cNvSpPr txBox="1">
            <a:spLocks noGrp="1"/>
          </p:cNvSpPr>
          <p:nvPr>
            <p:ph type="title"/>
          </p:nvPr>
        </p:nvSpPr>
        <p:spPr>
          <a:xfrm>
            <a:off x="685800" y="2130425"/>
            <a:ext cx="7772400" cy="1470025"/>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15;p57"/>
          <p:cNvSpPr txBox="1">
            <a:spLocks noGrp="1"/>
          </p:cNvSpPr>
          <p:nvPr>
            <p:ph type="body" idx="1"/>
          </p:nvPr>
        </p:nvSpPr>
        <p:spPr>
          <a:xfrm>
            <a:off x="1371600" y="3886200"/>
            <a:ext cx="64008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888888"/>
              </a:buClr>
              <a:buSzPts val="3200"/>
              <a:buFont typeface="Calibri"/>
              <a:buNone/>
              <a:defRPr>
                <a:solidFill>
                  <a:srgbClr val="888888"/>
                </a:solidFill>
              </a:defRPr>
            </a:lvl1pPr>
            <a:lvl2pPr marL="914400" lvl="1" indent="-228600" algn="ctr">
              <a:lnSpc>
                <a:spcPct val="100000"/>
              </a:lnSpc>
              <a:spcBef>
                <a:spcPts val="700"/>
              </a:spcBef>
              <a:spcAft>
                <a:spcPts val="0"/>
              </a:spcAft>
              <a:buClr>
                <a:srgbClr val="888888"/>
              </a:buClr>
              <a:buSzPts val="3200"/>
              <a:buFont typeface="Calibri"/>
              <a:buNone/>
              <a:defRPr>
                <a:solidFill>
                  <a:srgbClr val="888888"/>
                </a:solidFill>
              </a:defRPr>
            </a:lvl2pPr>
            <a:lvl3pPr marL="1371600" lvl="2" indent="-228600" algn="ctr">
              <a:lnSpc>
                <a:spcPct val="100000"/>
              </a:lnSpc>
              <a:spcBef>
                <a:spcPts val="700"/>
              </a:spcBef>
              <a:spcAft>
                <a:spcPts val="0"/>
              </a:spcAft>
              <a:buClr>
                <a:srgbClr val="888888"/>
              </a:buClr>
              <a:buSzPts val="3200"/>
              <a:buFont typeface="Calibri"/>
              <a:buNone/>
              <a:defRPr>
                <a:solidFill>
                  <a:srgbClr val="888888"/>
                </a:solidFill>
              </a:defRPr>
            </a:lvl3pPr>
            <a:lvl4pPr marL="1828800" lvl="3" indent="-228600" algn="ctr">
              <a:lnSpc>
                <a:spcPct val="100000"/>
              </a:lnSpc>
              <a:spcBef>
                <a:spcPts val="700"/>
              </a:spcBef>
              <a:spcAft>
                <a:spcPts val="0"/>
              </a:spcAft>
              <a:buClr>
                <a:srgbClr val="888888"/>
              </a:buClr>
              <a:buSzPts val="3200"/>
              <a:buFont typeface="Calibri"/>
              <a:buNone/>
              <a:defRPr>
                <a:solidFill>
                  <a:srgbClr val="888888"/>
                </a:solidFill>
              </a:defRPr>
            </a:lvl4pPr>
            <a:lvl5pPr marL="2286000" lvl="4" indent="-228600" algn="ctr">
              <a:lnSpc>
                <a:spcPct val="100000"/>
              </a:lnSpc>
              <a:spcBef>
                <a:spcPts val="700"/>
              </a:spcBef>
              <a:spcAft>
                <a:spcPts val="0"/>
              </a:spcAft>
              <a:buClr>
                <a:srgbClr val="888888"/>
              </a:buClr>
              <a:buSzPts val="3200"/>
              <a:buFont typeface="Calibri"/>
              <a:buNone/>
              <a:defRPr>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6" name="Google Shape;16;p57"/>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58"/>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 name="Google Shape;19;p58"/>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0" name="Google Shape;20;p58"/>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
        <p:cNvGrpSpPr/>
        <p:nvPr/>
      </p:nvGrpSpPr>
      <p:grpSpPr>
        <a:xfrm>
          <a:off x="0" y="0"/>
          <a:ext cx="0" cy="0"/>
          <a:chOff x="0" y="0"/>
          <a:chExt cx="0" cy="0"/>
        </a:xfrm>
      </p:grpSpPr>
      <p:sp>
        <p:nvSpPr>
          <p:cNvPr id="22" name="Google Shape;22;p59"/>
          <p:cNvSpPr txBox="1">
            <a:spLocks noGrp="1"/>
          </p:cNvSpPr>
          <p:nvPr>
            <p:ph type="title"/>
          </p:nvPr>
        </p:nvSpPr>
        <p:spPr>
          <a:xfrm>
            <a:off x="722312" y="4406900"/>
            <a:ext cx="77724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alibri"/>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59"/>
          <p:cNvSpPr txBox="1">
            <a:spLocks noGrp="1"/>
          </p:cNvSpPr>
          <p:nvPr>
            <p:ph type="body" idx="1"/>
          </p:nvPr>
        </p:nvSpPr>
        <p:spPr>
          <a:xfrm>
            <a:off x="722312" y="2906713"/>
            <a:ext cx="7772401" cy="1500190"/>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alibri"/>
              <a:buNone/>
              <a:defRPr sz="2000">
                <a:solidFill>
                  <a:srgbClr val="888888"/>
                </a:solidFill>
              </a:defRPr>
            </a:lvl1pPr>
            <a:lvl2pPr marL="914400" lvl="1" indent="-228600" algn="l">
              <a:lnSpc>
                <a:spcPct val="100000"/>
              </a:lnSpc>
              <a:spcBef>
                <a:spcPts val="400"/>
              </a:spcBef>
              <a:spcAft>
                <a:spcPts val="0"/>
              </a:spcAft>
              <a:buClr>
                <a:srgbClr val="888888"/>
              </a:buClr>
              <a:buSzPts val="2000"/>
              <a:buFont typeface="Calibri"/>
              <a:buNone/>
              <a:defRPr sz="2000">
                <a:solidFill>
                  <a:srgbClr val="888888"/>
                </a:solidFill>
              </a:defRPr>
            </a:lvl2pPr>
            <a:lvl3pPr marL="1371600" lvl="2" indent="-228600" algn="l">
              <a:lnSpc>
                <a:spcPct val="100000"/>
              </a:lnSpc>
              <a:spcBef>
                <a:spcPts val="400"/>
              </a:spcBef>
              <a:spcAft>
                <a:spcPts val="0"/>
              </a:spcAft>
              <a:buClr>
                <a:srgbClr val="888888"/>
              </a:buClr>
              <a:buSzPts val="2000"/>
              <a:buFont typeface="Calibri"/>
              <a:buNone/>
              <a:defRPr sz="2000">
                <a:solidFill>
                  <a:srgbClr val="888888"/>
                </a:solidFill>
              </a:defRPr>
            </a:lvl3pPr>
            <a:lvl4pPr marL="1828800" lvl="3" indent="-228600" algn="l">
              <a:lnSpc>
                <a:spcPct val="100000"/>
              </a:lnSpc>
              <a:spcBef>
                <a:spcPts val="400"/>
              </a:spcBef>
              <a:spcAft>
                <a:spcPts val="0"/>
              </a:spcAft>
              <a:buClr>
                <a:srgbClr val="888888"/>
              </a:buClr>
              <a:buSzPts val="2000"/>
              <a:buFont typeface="Calibri"/>
              <a:buNone/>
              <a:defRPr sz="2000">
                <a:solidFill>
                  <a:srgbClr val="888888"/>
                </a:solidFill>
              </a:defRPr>
            </a:lvl4pPr>
            <a:lvl5pPr marL="2286000" lvl="4" indent="-228600" algn="l">
              <a:lnSpc>
                <a:spcPct val="100000"/>
              </a:lnSpc>
              <a:spcBef>
                <a:spcPts val="400"/>
              </a:spcBef>
              <a:spcAft>
                <a:spcPts val="0"/>
              </a:spcAft>
              <a:buClr>
                <a:srgbClr val="888888"/>
              </a:buClr>
              <a:buSzPts val="2000"/>
              <a:buFont typeface="Calibri"/>
              <a:buNone/>
              <a:defRPr sz="20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4" name="Google Shape;24;p59"/>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60"/>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60"/>
          <p:cNvSpPr txBox="1">
            <a:spLocks noGrp="1"/>
          </p:cNvSpPr>
          <p:nvPr>
            <p:ph type="body" idx="1"/>
          </p:nvPr>
        </p:nvSpPr>
        <p:spPr>
          <a:xfrm>
            <a:off x="457200" y="1600200"/>
            <a:ext cx="4038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vl1pPr>
            <a:lvl2pPr marL="914400" lvl="1" indent="-406400" algn="l">
              <a:lnSpc>
                <a:spcPct val="100000"/>
              </a:lnSpc>
              <a:spcBef>
                <a:spcPts val="600"/>
              </a:spcBef>
              <a:spcAft>
                <a:spcPts val="0"/>
              </a:spcAft>
              <a:buClr>
                <a:srgbClr val="000000"/>
              </a:buClr>
              <a:buSzPts val="2800"/>
              <a:buChar char="–"/>
              <a:defRPr sz="2800"/>
            </a:lvl2pPr>
            <a:lvl3pPr marL="1371600" lvl="2" indent="-406400" algn="l">
              <a:lnSpc>
                <a:spcPct val="100000"/>
              </a:lnSpc>
              <a:spcBef>
                <a:spcPts val="600"/>
              </a:spcBef>
              <a:spcAft>
                <a:spcPts val="0"/>
              </a:spcAft>
              <a:buClr>
                <a:srgbClr val="000000"/>
              </a:buClr>
              <a:buSzPts val="2800"/>
              <a:buChar char="•"/>
              <a:defRPr sz="2800"/>
            </a:lvl3pPr>
            <a:lvl4pPr marL="1828800" lvl="3" indent="-406400" algn="l">
              <a:lnSpc>
                <a:spcPct val="100000"/>
              </a:lnSpc>
              <a:spcBef>
                <a:spcPts val="600"/>
              </a:spcBef>
              <a:spcAft>
                <a:spcPts val="0"/>
              </a:spcAft>
              <a:buClr>
                <a:srgbClr val="000000"/>
              </a:buClr>
              <a:buSzPts val="2800"/>
              <a:buChar char="–"/>
              <a:defRPr sz="2800"/>
            </a:lvl4pPr>
            <a:lvl5pPr marL="2286000" lvl="4" indent="-406400" algn="l">
              <a:lnSpc>
                <a:spcPct val="100000"/>
              </a:lnSpc>
              <a:spcBef>
                <a:spcPts val="6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8" name="Google Shape;28;p60"/>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
        <p:cNvGrpSpPr/>
        <p:nvPr/>
      </p:nvGrpSpPr>
      <p:grpSpPr>
        <a:xfrm>
          <a:off x="0" y="0"/>
          <a:ext cx="0" cy="0"/>
          <a:chOff x="0" y="0"/>
          <a:chExt cx="0" cy="0"/>
        </a:xfrm>
      </p:grpSpPr>
      <p:sp>
        <p:nvSpPr>
          <p:cNvPr id="30" name="Google Shape;30;p61"/>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61"/>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Calibri"/>
              <a:buNone/>
              <a:defRPr sz="2400" b="1"/>
            </a:lvl1pPr>
            <a:lvl2pPr marL="914400" lvl="1" indent="-228600" algn="l">
              <a:lnSpc>
                <a:spcPct val="100000"/>
              </a:lnSpc>
              <a:spcBef>
                <a:spcPts val="500"/>
              </a:spcBef>
              <a:spcAft>
                <a:spcPts val="0"/>
              </a:spcAft>
              <a:buClr>
                <a:srgbClr val="000000"/>
              </a:buClr>
              <a:buSzPts val="2400"/>
              <a:buFont typeface="Calibri"/>
              <a:buNone/>
              <a:defRPr sz="2400" b="1"/>
            </a:lvl2pPr>
            <a:lvl3pPr marL="1371600" lvl="2" indent="-228600" algn="l">
              <a:lnSpc>
                <a:spcPct val="100000"/>
              </a:lnSpc>
              <a:spcBef>
                <a:spcPts val="500"/>
              </a:spcBef>
              <a:spcAft>
                <a:spcPts val="0"/>
              </a:spcAft>
              <a:buClr>
                <a:srgbClr val="000000"/>
              </a:buClr>
              <a:buSzPts val="2400"/>
              <a:buFont typeface="Calibri"/>
              <a:buNone/>
              <a:defRPr sz="2400" b="1"/>
            </a:lvl3pPr>
            <a:lvl4pPr marL="1828800" lvl="3" indent="-228600" algn="l">
              <a:lnSpc>
                <a:spcPct val="100000"/>
              </a:lnSpc>
              <a:spcBef>
                <a:spcPts val="500"/>
              </a:spcBef>
              <a:spcAft>
                <a:spcPts val="0"/>
              </a:spcAft>
              <a:buClr>
                <a:srgbClr val="000000"/>
              </a:buClr>
              <a:buSzPts val="2400"/>
              <a:buFont typeface="Calibri"/>
              <a:buNone/>
              <a:defRPr sz="2400" b="1"/>
            </a:lvl4pPr>
            <a:lvl5pPr marL="2286000" lvl="4" indent="-228600" algn="l">
              <a:lnSpc>
                <a:spcPct val="100000"/>
              </a:lnSpc>
              <a:spcBef>
                <a:spcPts val="500"/>
              </a:spcBef>
              <a:spcAft>
                <a:spcPts val="0"/>
              </a:spcAft>
              <a:buClr>
                <a:srgbClr val="000000"/>
              </a:buClr>
              <a:buSzPts val="2400"/>
              <a:buFont typeface="Calibri"/>
              <a:buNone/>
              <a:defRPr sz="2400" b="1"/>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2" name="Google Shape;32;p61"/>
          <p:cNvSpPr txBox="1">
            <a:spLocks noGrp="1"/>
          </p:cNvSpPr>
          <p:nvPr>
            <p:ph type="body" idx="2"/>
          </p:nvPr>
        </p:nvSpPr>
        <p:spPr>
          <a:xfrm>
            <a:off x="4645025" y="1535111"/>
            <a:ext cx="4041775" cy="639766"/>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3" name="Google Shape;33;p61"/>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6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62"/>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7"/>
        <p:cNvGrpSpPr/>
        <p:nvPr/>
      </p:nvGrpSpPr>
      <p:grpSpPr>
        <a:xfrm>
          <a:off x="0" y="0"/>
          <a:ext cx="0" cy="0"/>
          <a:chOff x="0" y="0"/>
          <a:chExt cx="0" cy="0"/>
        </a:xfrm>
      </p:grpSpPr>
      <p:sp>
        <p:nvSpPr>
          <p:cNvPr id="38" name="Google Shape;38;p63"/>
          <p:cNvSpPr txBox="1">
            <a:spLocks noGrp="1"/>
          </p:cNvSpPr>
          <p:nvPr>
            <p:ph type="title"/>
          </p:nvPr>
        </p:nvSpPr>
        <p:spPr>
          <a:xfrm>
            <a:off x="457200" y="273050"/>
            <a:ext cx="3008316"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 name="Google Shape;39;p63"/>
          <p:cNvSpPr txBox="1">
            <a:spLocks noGrp="1"/>
          </p:cNvSpPr>
          <p:nvPr>
            <p:ph type="body" idx="1"/>
          </p:nvPr>
        </p:nvSpPr>
        <p:spPr>
          <a:xfrm>
            <a:off x="3575050" y="273050"/>
            <a:ext cx="5111750" cy="585311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0" name="Google Shape;40;p63"/>
          <p:cNvSpPr txBox="1">
            <a:spLocks noGrp="1"/>
          </p:cNvSpPr>
          <p:nvPr>
            <p:ph type="body" idx="2"/>
          </p:nvPr>
        </p:nvSpPr>
        <p:spPr>
          <a:xfrm>
            <a:off x="457198" y="1435100"/>
            <a:ext cx="3008317"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1" name="Google Shape;41;p63"/>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E1E1DB"/>
          </a:fgClr>
          <a:bgClr>
            <a:schemeClr val="bg1"/>
          </a:bgClr>
        </a:patt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54"/>
          <p:cNvSpPr txBox="1">
            <a:spLocks noGrp="1"/>
          </p:cNvSpPr>
          <p:nvPr>
            <p:ph type="body" idx="1"/>
          </p:nvPr>
        </p:nvSpPr>
        <p:spPr>
          <a:xfrm>
            <a:off x="10207625" y="3657600"/>
            <a:ext cx="7162800" cy="6629400"/>
          </a:xfrm>
          <a:prstGeom prst="rect">
            <a:avLst/>
          </a:prstGeom>
          <a:noFill/>
          <a:ln>
            <a:noFill/>
          </a:ln>
        </p:spPr>
        <p:txBody>
          <a:bodyPr spcFirstLastPara="1" wrap="square" lIns="45700" tIns="45700" rIns="45700" bIns="45700" anchor="t" anchorCtr="0">
            <a:normAutofit/>
          </a:bodyPr>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8" name="Google Shape;8;p54"/>
          <p:cNvSpPr txBox="1">
            <a:spLocks noGrp="1"/>
          </p:cNvSpPr>
          <p:nvPr>
            <p:ph type="sldNum" idx="12"/>
          </p:nvPr>
        </p:nvSpPr>
        <p:spPr>
          <a:xfrm>
            <a:off x="8428181" y="6414762"/>
            <a:ext cx="258620" cy="248302"/>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5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bis.gov.in/"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www.services.bis.gov.in/php/BIS_2.0/bisconnect/knowyourstandards/Indian_standards/isdetail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2" name="Google Shape;52;p1"/>
          <p:cNvSpPr/>
          <p:nvPr/>
        </p:nvSpPr>
        <p:spPr>
          <a:xfrm>
            <a:off x="15908728" y="401392"/>
            <a:ext cx="1921433" cy="1291633"/>
          </a:xfrm>
          <a:prstGeom prst="rect">
            <a:avLst/>
          </a:prstGeom>
          <a:blipFill rotWithShape="1">
            <a:blip r:embed="rId3">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 name="Google Shape;53;p1"/>
          <p:cNvSpPr/>
          <p:nvPr/>
        </p:nvSpPr>
        <p:spPr>
          <a:xfrm>
            <a:off x="15678666" y="1982532"/>
            <a:ext cx="2381558" cy="98543"/>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 name="Google Shape;54;p1"/>
          <p:cNvSpPr/>
          <p:nvPr/>
        </p:nvSpPr>
        <p:spPr>
          <a:xfrm>
            <a:off x="197186" y="1700538"/>
            <a:ext cx="1079825" cy="1071707"/>
          </a:xfrm>
          <a:prstGeom prst="rect">
            <a:avLst/>
          </a:prstGeom>
          <a:blipFill rotWithShape="1">
            <a:blip r:embed="rId4">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5" name="Google Shape;55;p1"/>
          <p:cNvSpPr/>
          <p:nvPr/>
        </p:nvSpPr>
        <p:spPr>
          <a:xfrm>
            <a:off x="199782" y="272957"/>
            <a:ext cx="1074633" cy="1153970"/>
          </a:xfrm>
          <a:prstGeom prst="rect">
            <a:avLst/>
          </a:prstGeom>
          <a:blipFill rotWithShape="1">
            <a:blip r:embed="rId5">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6" name="Google Shape;56;p1"/>
          <p:cNvSpPr/>
          <p:nvPr/>
        </p:nvSpPr>
        <p:spPr>
          <a:xfrm>
            <a:off x="1553460" y="1678141"/>
            <a:ext cx="1133039" cy="1116499"/>
          </a:xfrm>
          <a:prstGeom prst="rect">
            <a:avLst/>
          </a:prstGeom>
          <a:blipFill rotWithShape="1">
            <a:blip r:embed="rId6">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 name="Google Shape;57;p1"/>
          <p:cNvSpPr/>
          <p:nvPr/>
        </p:nvSpPr>
        <p:spPr>
          <a:xfrm>
            <a:off x="1652395" y="164214"/>
            <a:ext cx="935170" cy="1088347"/>
          </a:xfrm>
          <a:prstGeom prst="rect">
            <a:avLst/>
          </a:prstGeom>
          <a:blipFill rotWithShape="1">
            <a:blip r:embed="rId7">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8" name="Google Shape;58;p1"/>
          <p:cNvSpPr/>
          <p:nvPr/>
        </p:nvSpPr>
        <p:spPr>
          <a:xfrm>
            <a:off x="914400" y="4030493"/>
            <a:ext cx="8706678" cy="5590585"/>
          </a:xfrm>
          <a:prstGeom prst="rect">
            <a:avLst/>
          </a:prstGeom>
          <a:blipFill rotWithShape="1">
            <a:blip r:embed="rId8">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9" name="Google Shape;59;p1"/>
          <p:cNvSpPr txBox="1"/>
          <p:nvPr/>
        </p:nvSpPr>
        <p:spPr>
          <a:xfrm>
            <a:off x="9998764" y="4910878"/>
            <a:ext cx="7492681" cy="1479123"/>
          </a:xfrm>
          <a:prstGeom prst="rect">
            <a:avLst/>
          </a:prstGeom>
          <a:noFill/>
          <a:ln>
            <a:noFill/>
          </a:ln>
        </p:spPr>
        <p:txBody>
          <a:bodyPr spcFirstLastPara="1" wrap="square" lIns="0" tIns="0" rIns="0" bIns="0" anchor="t" anchorCtr="0">
            <a:spAutoFit/>
          </a:bodyPr>
          <a:lstStyle/>
          <a:p>
            <a:pPr marL="0" marR="0" lvl="0" indent="0" algn="l" rtl="0">
              <a:lnSpc>
                <a:spcPct val="89062"/>
              </a:lnSpc>
              <a:spcBef>
                <a:spcPts val="0"/>
              </a:spcBef>
              <a:spcAft>
                <a:spcPts val="0"/>
              </a:spcAft>
              <a:buClr>
                <a:srgbClr val="000000"/>
              </a:buClr>
              <a:buSzPts val="6400"/>
              <a:buFont typeface="Calibri"/>
              <a:buNone/>
            </a:pPr>
            <a:r>
              <a:rPr lang="en-US" sz="5400" b="1" i="0" u="none" strike="noStrike" cap="none" dirty="0">
                <a:solidFill>
                  <a:srgbClr val="000000"/>
                </a:solidFill>
                <a:latin typeface="Calibri"/>
                <a:ea typeface="Calibri"/>
                <a:cs typeface="Calibri"/>
                <a:sym typeface="Calibri"/>
              </a:rPr>
              <a:t>Low Voltage and High Voltage Switch Gears</a:t>
            </a:r>
            <a:endParaRPr sz="5400" b="1" dirty="0"/>
          </a:p>
        </p:txBody>
      </p:sp>
      <p:sp>
        <p:nvSpPr>
          <p:cNvPr id="60" name="Google Shape;60;p1"/>
          <p:cNvSpPr txBox="1"/>
          <p:nvPr/>
        </p:nvSpPr>
        <p:spPr>
          <a:xfrm>
            <a:off x="5087329" y="1120803"/>
            <a:ext cx="8321634" cy="1611467"/>
          </a:xfrm>
          <a:prstGeom prst="rect">
            <a:avLst/>
          </a:prstGeom>
          <a:noFill/>
          <a:ln>
            <a:noFill/>
          </a:ln>
        </p:spPr>
        <p:txBody>
          <a:bodyPr spcFirstLastPara="1" wrap="square" lIns="0" tIns="0" rIns="0" bIns="0" anchor="t" anchorCtr="0">
            <a:spAutoFit/>
          </a:bodyPr>
          <a:lstStyle/>
          <a:p>
            <a:pPr marL="0" marR="0" lvl="0" indent="0" algn="ctr" rtl="0">
              <a:lnSpc>
                <a:spcPct val="118604"/>
              </a:lnSpc>
              <a:spcBef>
                <a:spcPts val="0"/>
              </a:spcBef>
              <a:spcAft>
                <a:spcPts val="0"/>
              </a:spcAft>
              <a:buClr>
                <a:srgbClr val="352A1D"/>
              </a:buClr>
              <a:buSzPts val="4300"/>
              <a:buFont typeface="PT Sans"/>
              <a:buNone/>
            </a:pPr>
            <a:r>
              <a:rPr lang="en-US" sz="4400" b="1" i="0" u="none" strike="noStrike" cap="none" dirty="0" err="1">
                <a:solidFill>
                  <a:schemeClr val="tx1"/>
                </a:solidFill>
                <a:latin typeface="PT Sans"/>
                <a:ea typeface="PT Sans"/>
                <a:cs typeface="PT Sans"/>
                <a:sym typeface="PT Sans"/>
              </a:rPr>
              <a:t>भारतीय</a:t>
            </a:r>
            <a:r>
              <a:rPr lang="en-US" sz="4400" b="1" i="0" u="none" strike="noStrike" cap="none" dirty="0">
                <a:solidFill>
                  <a:schemeClr val="tx1"/>
                </a:solidFill>
                <a:latin typeface="PT Sans"/>
                <a:ea typeface="PT Sans"/>
                <a:cs typeface="PT Sans"/>
                <a:sym typeface="PT Sans"/>
              </a:rPr>
              <a:t> </a:t>
            </a:r>
            <a:r>
              <a:rPr lang="en-US" sz="4400" b="1" i="0" u="none" strike="noStrike" cap="none" dirty="0" err="1">
                <a:solidFill>
                  <a:schemeClr val="tx1"/>
                </a:solidFill>
                <a:latin typeface="PT Sans"/>
                <a:ea typeface="PT Sans"/>
                <a:cs typeface="PT Sans"/>
                <a:sym typeface="PT Sans"/>
              </a:rPr>
              <a:t>मानक</a:t>
            </a:r>
            <a:r>
              <a:rPr lang="en-US" sz="4400" b="1" i="0" u="none" strike="noStrike" cap="none" dirty="0">
                <a:solidFill>
                  <a:schemeClr val="tx1"/>
                </a:solidFill>
                <a:latin typeface="PT Sans"/>
                <a:ea typeface="PT Sans"/>
                <a:cs typeface="PT Sans"/>
                <a:sym typeface="PT Sans"/>
              </a:rPr>
              <a:t> </a:t>
            </a:r>
            <a:r>
              <a:rPr lang="en-US" sz="4400" b="1" i="0" u="none" strike="noStrike" cap="none" dirty="0" err="1">
                <a:solidFill>
                  <a:schemeClr val="tx1"/>
                </a:solidFill>
                <a:latin typeface="PT Sans"/>
                <a:ea typeface="PT Sans"/>
                <a:cs typeface="PT Sans"/>
                <a:sym typeface="PT Sans"/>
              </a:rPr>
              <a:t>ब्यूरो</a:t>
            </a:r>
            <a:endParaRPr sz="4400" b="1" dirty="0">
              <a:solidFill>
                <a:schemeClr val="tx1"/>
              </a:solidFill>
            </a:endParaRPr>
          </a:p>
          <a:p>
            <a:pPr marL="0" marR="0" lvl="0" indent="0" algn="ctr" rtl="0">
              <a:lnSpc>
                <a:spcPct val="118918"/>
              </a:lnSpc>
              <a:spcBef>
                <a:spcPts val="0"/>
              </a:spcBef>
              <a:spcAft>
                <a:spcPts val="0"/>
              </a:spcAft>
              <a:buClr>
                <a:srgbClr val="352A1D"/>
              </a:buClr>
              <a:buSzPts val="3700"/>
              <a:buFont typeface="PT Sans"/>
              <a:buNone/>
            </a:pPr>
            <a:r>
              <a:rPr lang="en-US" sz="4400" b="1" i="0" u="none" strike="noStrike" cap="none" dirty="0">
                <a:solidFill>
                  <a:schemeClr val="tx1"/>
                </a:solidFill>
                <a:latin typeface="PT Sans"/>
                <a:ea typeface="PT Sans"/>
                <a:cs typeface="PT Sans"/>
                <a:sym typeface="PT Sans"/>
              </a:rPr>
              <a:t>BUREAU OF INDIAN STANDARDS</a:t>
            </a:r>
            <a:endParaRPr sz="4400"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7" name="Google Shape;387;p34" descr="Picture 9"/>
          <p:cNvPicPr preferRelativeResize="0"/>
          <p:nvPr/>
        </p:nvPicPr>
        <p:blipFill rotWithShape="1">
          <a:blip r:embed="rId3">
            <a:alphaModFix/>
          </a:blip>
          <a:srcRect l="9186" r="9185"/>
          <a:stretch/>
        </p:blipFill>
        <p:spPr>
          <a:xfrm>
            <a:off x="-1" y="2550739"/>
            <a:ext cx="5237454" cy="6416403"/>
          </a:xfrm>
          <a:prstGeom prst="rect">
            <a:avLst/>
          </a:prstGeom>
          <a:noFill/>
          <a:ln>
            <a:noFill/>
          </a:ln>
        </p:spPr>
      </p:pic>
      <p:sp>
        <p:nvSpPr>
          <p:cNvPr id="388" name="Google Shape;388;p34"/>
          <p:cNvSpPr txBox="1"/>
          <p:nvPr/>
        </p:nvSpPr>
        <p:spPr>
          <a:xfrm>
            <a:off x="5647521" y="2239948"/>
            <a:ext cx="12601803" cy="75380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Arial"/>
                <a:ea typeface="Arial"/>
                <a:cs typeface="Arial"/>
                <a:sym typeface="Arial"/>
              </a:rPr>
              <a:t>A relay may also be called an "electromagnetic switch". Protective relay is a device designed to trip a circuit breaker when fault is detected.</a:t>
            </a:r>
            <a:endParaRPr dirty="0"/>
          </a:p>
          <a:p>
            <a:pPr marL="0" marR="0" lvl="0" indent="0" algn="l"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Arial"/>
                <a:ea typeface="Arial"/>
                <a:cs typeface="Arial"/>
                <a:sym typeface="Arial"/>
              </a:rPr>
              <a:t>Protective relay were electromagnetic device.</a:t>
            </a:r>
            <a:endParaRPr dirty="0"/>
          </a:p>
          <a:p>
            <a:pPr marL="0" marR="0" lvl="0" indent="0" algn="l"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Arial"/>
                <a:ea typeface="Arial"/>
                <a:cs typeface="Arial"/>
                <a:sym typeface="Arial"/>
              </a:rPr>
              <a:t>It is operating on moving parts to provide detection of abnormal condition.</a:t>
            </a:r>
            <a:endParaRPr dirty="0"/>
          </a:p>
          <a:p>
            <a:pPr marL="0" marR="0" lvl="0" indent="0" algn="l" rtl="0">
              <a:lnSpc>
                <a:spcPct val="194444"/>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Montserrat"/>
              <a:buNone/>
            </a:pPr>
            <a:r>
              <a:rPr lang="en-US" sz="3500" b="1" i="0" u="none" strike="noStrike" cap="none" dirty="0">
                <a:solidFill>
                  <a:srgbClr val="000000"/>
                </a:solidFill>
                <a:latin typeface="Montserrat"/>
                <a:ea typeface="Montserrat"/>
                <a:cs typeface="Montserrat"/>
                <a:sym typeface="Montserrat"/>
              </a:rPr>
              <a:t>Definition</a:t>
            </a:r>
            <a:endParaRPr dirty="0"/>
          </a:p>
          <a:p>
            <a:pPr marL="0" marR="0" lvl="0" indent="0" algn="l"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Arial"/>
                <a:ea typeface="Arial"/>
                <a:cs typeface="Arial"/>
                <a:sym typeface="Arial"/>
              </a:rPr>
              <a:t>A relay is a automatic device which senses an abnormal condition of electric circuit and closes its contacts.</a:t>
            </a:r>
            <a:endParaRPr dirty="0"/>
          </a:p>
          <a:p>
            <a:pPr marL="0" marR="0" lvl="0" indent="0" algn="l" rtl="0">
              <a:lnSpc>
                <a:spcPct val="194444"/>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Montserrat"/>
              <a:buNone/>
            </a:pPr>
            <a:r>
              <a:rPr lang="en-US" sz="3500" b="1" i="0" u="none" strike="noStrike" cap="none" dirty="0">
                <a:solidFill>
                  <a:srgbClr val="000000"/>
                </a:solidFill>
                <a:latin typeface="Montserrat"/>
                <a:ea typeface="Montserrat"/>
                <a:cs typeface="Montserrat"/>
                <a:sym typeface="Montserrat"/>
              </a:rPr>
              <a:t>There are two basic classifications of relays:-</a:t>
            </a:r>
            <a:endParaRPr dirty="0"/>
          </a:p>
          <a:p>
            <a:pPr marL="760671" marR="0" lvl="1" indent="-380334" algn="l" rtl="0">
              <a:lnSpc>
                <a:spcPct val="100000"/>
              </a:lnSpc>
              <a:spcBef>
                <a:spcPts val="0"/>
              </a:spcBef>
              <a:spcAft>
                <a:spcPts val="0"/>
              </a:spcAft>
              <a:buClr>
                <a:srgbClr val="000000"/>
              </a:buClr>
              <a:buSzPts val="3500"/>
              <a:buFont typeface="Arial"/>
              <a:buChar char="•"/>
            </a:pPr>
            <a:r>
              <a:rPr lang="en-US" sz="3500" b="0" i="0" u="none" strike="noStrike" cap="none" dirty="0">
                <a:solidFill>
                  <a:srgbClr val="000000"/>
                </a:solidFill>
                <a:latin typeface="Arial"/>
                <a:ea typeface="Arial"/>
                <a:cs typeface="Arial"/>
                <a:sym typeface="Arial"/>
              </a:rPr>
              <a:t>Electromechanical Relays</a:t>
            </a:r>
            <a:endParaRPr dirty="0"/>
          </a:p>
          <a:p>
            <a:pPr marL="760671" marR="0" lvl="1" indent="-380334" algn="l" rtl="0">
              <a:lnSpc>
                <a:spcPct val="100000"/>
              </a:lnSpc>
              <a:spcBef>
                <a:spcPts val="0"/>
              </a:spcBef>
              <a:spcAft>
                <a:spcPts val="0"/>
              </a:spcAft>
              <a:buClr>
                <a:srgbClr val="000000"/>
              </a:buClr>
              <a:buSzPts val="3500"/>
              <a:buFont typeface="Arial"/>
              <a:buChar char="•"/>
            </a:pPr>
            <a:r>
              <a:rPr lang="en-US" sz="3500" b="0" i="0" u="none" strike="noStrike" cap="none" dirty="0">
                <a:solidFill>
                  <a:srgbClr val="000000"/>
                </a:solidFill>
                <a:latin typeface="Arial"/>
                <a:ea typeface="Arial"/>
                <a:cs typeface="Arial"/>
                <a:sym typeface="Arial"/>
              </a:rPr>
              <a:t>Solid State Relays</a:t>
            </a:r>
            <a:endParaRPr dirty="0"/>
          </a:p>
        </p:txBody>
      </p:sp>
      <p:cxnSp>
        <p:nvCxnSpPr>
          <p:cNvPr id="389" name="Google Shape;389;p34"/>
          <p:cNvCxnSpPr>
            <a:cxnSpLocks/>
          </p:cNvCxnSpPr>
          <p:nvPr/>
        </p:nvCxnSpPr>
        <p:spPr>
          <a:xfrm>
            <a:off x="12688510" y="1810724"/>
            <a:ext cx="5599490" cy="0"/>
          </a:xfrm>
          <a:prstGeom prst="straightConnector1">
            <a:avLst/>
          </a:prstGeom>
          <a:noFill/>
          <a:ln w="19050" cap="flat" cmpd="sng">
            <a:solidFill>
              <a:srgbClr val="000000"/>
            </a:solidFill>
            <a:prstDash val="solid"/>
            <a:round/>
            <a:headEnd type="none" w="sm" len="sm"/>
            <a:tailEnd type="none" w="sm" len="sm"/>
          </a:ln>
        </p:spPr>
      </p:cxnSp>
      <p:sp>
        <p:nvSpPr>
          <p:cNvPr id="390" name="Google Shape;390;p34"/>
          <p:cNvSpPr/>
          <p:nvPr/>
        </p:nvSpPr>
        <p:spPr>
          <a:xfrm>
            <a:off x="9854582" y="1647046"/>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91" name="Google Shape;391;p34"/>
          <p:cNvSpPr txBox="1"/>
          <p:nvPr/>
        </p:nvSpPr>
        <p:spPr>
          <a:xfrm>
            <a:off x="6550745" y="406074"/>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RELAY</a:t>
            </a:r>
            <a:endParaRPr dirty="0"/>
          </a:p>
        </p:txBody>
      </p:sp>
    </p:spTree>
    <p:extLst>
      <p:ext uri="{BB962C8B-B14F-4D97-AF65-F5344CB8AC3E}">
        <p14:creationId xmlns:p14="http://schemas.microsoft.com/office/powerpoint/2010/main" val="241605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8" name="Google Shape;398;p35" descr="Picture 9"/>
          <p:cNvPicPr preferRelativeResize="0"/>
          <p:nvPr/>
        </p:nvPicPr>
        <p:blipFill rotWithShape="1">
          <a:blip r:embed="rId3">
            <a:alphaModFix/>
          </a:blip>
          <a:srcRect l="18728" t="11793" r="15850" b="8915"/>
          <a:stretch/>
        </p:blipFill>
        <p:spPr>
          <a:xfrm>
            <a:off x="-3" y="2666075"/>
            <a:ext cx="5198777" cy="6301067"/>
          </a:xfrm>
          <a:prstGeom prst="rect">
            <a:avLst/>
          </a:prstGeom>
          <a:noFill/>
          <a:ln>
            <a:noFill/>
          </a:ln>
        </p:spPr>
      </p:pic>
      <p:sp>
        <p:nvSpPr>
          <p:cNvPr id="399" name="Google Shape;399;p35"/>
          <p:cNvSpPr txBox="1"/>
          <p:nvPr/>
        </p:nvSpPr>
        <p:spPr>
          <a:xfrm>
            <a:off x="5482845" y="2249726"/>
            <a:ext cx="12601803" cy="7062896"/>
          </a:xfrm>
          <a:prstGeom prst="rect">
            <a:avLst/>
          </a:prstGeom>
          <a:noFill/>
          <a:ln>
            <a:noFill/>
          </a:ln>
        </p:spPr>
        <p:txBody>
          <a:bodyPr spcFirstLastPara="1" wrap="square" lIns="0" tIns="0" rIns="0" bIns="0" anchor="t" anchorCtr="0">
            <a:spAutoFit/>
          </a:bodyPr>
          <a:lstStyle/>
          <a:p>
            <a:pPr marL="760671" marR="0" lvl="1" indent="-380334" algn="l" rtl="0">
              <a:lnSpc>
                <a:spcPct val="100000"/>
              </a:lnSpc>
              <a:spcBef>
                <a:spcPts val="0"/>
              </a:spcBef>
              <a:spcAft>
                <a:spcPts val="0"/>
              </a:spcAft>
              <a:buClr>
                <a:srgbClr val="000000"/>
              </a:buClr>
              <a:buSzPts val="3500"/>
              <a:buFont typeface="Arial"/>
              <a:buChar char="•"/>
            </a:pPr>
            <a:r>
              <a:rPr lang="en-US" sz="3200" b="0" i="0" u="none" strike="noStrike" cap="none" dirty="0">
                <a:solidFill>
                  <a:srgbClr val="000000"/>
                </a:solidFill>
                <a:latin typeface="Arial"/>
                <a:ea typeface="Arial"/>
                <a:cs typeface="Arial"/>
                <a:sym typeface="Arial"/>
              </a:rPr>
              <a:t>One main difference between them is electromechanical relays have moving parts, whereas solid state relays have no moving parts.</a:t>
            </a:r>
            <a:endParaRPr sz="1200" dirty="0"/>
          </a:p>
          <a:p>
            <a:pPr marL="0" marR="0" lvl="0" indent="0" algn="l" rtl="0">
              <a:lnSpc>
                <a:spcPct val="194444"/>
              </a:lnSpc>
              <a:spcBef>
                <a:spcPts val="0"/>
              </a:spcBef>
              <a:spcAft>
                <a:spcPts val="0"/>
              </a:spcAft>
              <a:buClr>
                <a:srgbClr val="000000"/>
              </a:buClr>
              <a:buSzPts val="1800"/>
              <a:buFont typeface="Arial"/>
              <a:buNone/>
            </a:pPr>
            <a:endParaRPr sz="1600" b="0" i="0" u="none" strike="noStrike" cap="none" dirty="0">
              <a:solidFill>
                <a:srgbClr val="000000"/>
              </a:solidFill>
              <a:latin typeface="Calibri"/>
              <a:ea typeface="Calibri"/>
              <a:cs typeface="Calibri"/>
              <a:sym typeface="Calibri"/>
            </a:endParaRPr>
          </a:p>
          <a:p>
            <a:pPr marL="760671" marR="0" lvl="1" indent="-380334" algn="l" rtl="0">
              <a:lnSpc>
                <a:spcPct val="100000"/>
              </a:lnSpc>
              <a:spcBef>
                <a:spcPts val="0"/>
              </a:spcBef>
              <a:spcAft>
                <a:spcPts val="0"/>
              </a:spcAft>
              <a:buClr>
                <a:srgbClr val="000000"/>
              </a:buClr>
              <a:buSzPts val="3500"/>
              <a:buFont typeface="Arial"/>
              <a:buChar char="•"/>
            </a:pPr>
            <a:r>
              <a:rPr lang="en-US" sz="3200" dirty="0"/>
              <a:t>I</a:t>
            </a:r>
            <a:r>
              <a:rPr lang="en-US" sz="3200" b="0" i="0" u="none" strike="noStrike" cap="none" dirty="0">
                <a:solidFill>
                  <a:srgbClr val="000000"/>
                </a:solidFill>
                <a:latin typeface="Arial"/>
                <a:ea typeface="Arial"/>
                <a:cs typeface="Arial"/>
                <a:sym typeface="Arial"/>
              </a:rPr>
              <a:t>n conventional electromagnetic relay the measurement of quantities is done by comparing operating torque/force with restraining torque/force. the electromagnetic relay operates when the operating torque/force is greater than the restraining torque/force. in electromagnetic relays the pick up is obtain by the movement of movable element in the relay.</a:t>
            </a:r>
            <a:endParaRPr sz="1200" dirty="0"/>
          </a:p>
          <a:p>
            <a:pPr marL="0" marR="0" lvl="0" indent="0" algn="l" rtl="0">
              <a:lnSpc>
                <a:spcPct val="194444"/>
              </a:lnSpc>
              <a:spcBef>
                <a:spcPts val="0"/>
              </a:spcBef>
              <a:spcAft>
                <a:spcPts val="0"/>
              </a:spcAft>
              <a:buClr>
                <a:srgbClr val="000000"/>
              </a:buClr>
              <a:buSzPts val="1800"/>
              <a:buFont typeface="Arial"/>
              <a:buNone/>
            </a:pPr>
            <a:endParaRPr sz="1600" b="0" i="0" u="none" strike="noStrike" cap="none" dirty="0">
              <a:solidFill>
                <a:srgbClr val="000000"/>
              </a:solidFill>
              <a:latin typeface="Calibri"/>
              <a:ea typeface="Calibri"/>
              <a:cs typeface="Calibri"/>
              <a:sym typeface="Calibri"/>
            </a:endParaRPr>
          </a:p>
          <a:p>
            <a:pPr marL="760671" marR="0" lvl="1" indent="-380334" algn="l" rtl="0">
              <a:lnSpc>
                <a:spcPct val="100000"/>
              </a:lnSpc>
              <a:spcBef>
                <a:spcPts val="0"/>
              </a:spcBef>
              <a:spcAft>
                <a:spcPts val="0"/>
              </a:spcAft>
              <a:buClr>
                <a:srgbClr val="000000"/>
              </a:buClr>
              <a:buSzPts val="3500"/>
              <a:buFont typeface="Arial"/>
              <a:buChar char="•"/>
            </a:pPr>
            <a:r>
              <a:rPr lang="en-US" sz="3200" b="0" i="0" u="none" strike="noStrike" cap="none" dirty="0">
                <a:solidFill>
                  <a:srgbClr val="000000"/>
                </a:solidFill>
                <a:latin typeface="Arial"/>
                <a:ea typeface="Arial"/>
                <a:cs typeface="Arial"/>
                <a:sym typeface="Arial"/>
              </a:rPr>
              <a:t>A static relay is the relay which uses solid state components like transistors, diodes etc. for the measurement or comparison of electrical quantities.</a:t>
            </a:r>
            <a:endParaRPr sz="1200" dirty="0"/>
          </a:p>
        </p:txBody>
      </p:sp>
      <p:cxnSp>
        <p:nvCxnSpPr>
          <p:cNvPr id="400" name="Google Shape;400;p35"/>
          <p:cNvCxnSpPr>
            <a:cxnSpLocks/>
          </p:cNvCxnSpPr>
          <p:nvPr/>
        </p:nvCxnSpPr>
        <p:spPr>
          <a:xfrm>
            <a:off x="12513413" y="1871719"/>
            <a:ext cx="5774587" cy="17279"/>
          </a:xfrm>
          <a:prstGeom prst="straightConnector1">
            <a:avLst/>
          </a:prstGeom>
          <a:noFill/>
          <a:ln w="19050" cap="flat" cmpd="sng">
            <a:solidFill>
              <a:srgbClr val="000000"/>
            </a:solidFill>
            <a:prstDash val="solid"/>
            <a:round/>
            <a:headEnd type="none" w="sm" len="sm"/>
            <a:tailEnd type="none" w="sm" len="sm"/>
          </a:ln>
        </p:spPr>
      </p:cxnSp>
      <p:sp>
        <p:nvSpPr>
          <p:cNvPr id="401" name="Google Shape;401;p35"/>
          <p:cNvSpPr/>
          <p:nvPr/>
        </p:nvSpPr>
        <p:spPr>
          <a:xfrm>
            <a:off x="9854582" y="1708044"/>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02" name="Google Shape;402;p35"/>
          <p:cNvSpPr txBox="1"/>
          <p:nvPr/>
        </p:nvSpPr>
        <p:spPr>
          <a:xfrm>
            <a:off x="6550745" y="515124"/>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RELAY</a:t>
            </a:r>
            <a:endParaRPr lang="en-US" dirty="0"/>
          </a:p>
        </p:txBody>
      </p:sp>
    </p:spTree>
    <p:extLst>
      <p:ext uri="{BB962C8B-B14F-4D97-AF65-F5344CB8AC3E}">
        <p14:creationId xmlns:p14="http://schemas.microsoft.com/office/powerpoint/2010/main" val="2619017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9" name="Google Shape;409;p36" descr="Picture 9"/>
          <p:cNvPicPr preferRelativeResize="0"/>
          <p:nvPr/>
        </p:nvPicPr>
        <p:blipFill rotWithShape="1">
          <a:blip r:embed="rId3">
            <a:alphaModFix/>
          </a:blip>
          <a:srcRect l="27041" r="27041"/>
          <a:stretch/>
        </p:blipFill>
        <p:spPr>
          <a:xfrm>
            <a:off x="0" y="2550739"/>
            <a:ext cx="5237452" cy="6416403"/>
          </a:xfrm>
          <a:prstGeom prst="rect">
            <a:avLst/>
          </a:prstGeom>
          <a:noFill/>
          <a:ln>
            <a:noFill/>
          </a:ln>
        </p:spPr>
      </p:pic>
      <p:sp>
        <p:nvSpPr>
          <p:cNvPr id="410" name="Google Shape;410;p36"/>
          <p:cNvSpPr txBox="1"/>
          <p:nvPr/>
        </p:nvSpPr>
        <p:spPr>
          <a:xfrm>
            <a:off x="6565926"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CIRCUIT BREAKERS</a:t>
            </a:r>
            <a:endParaRPr lang="en-US" dirty="0"/>
          </a:p>
        </p:txBody>
      </p:sp>
      <p:sp>
        <p:nvSpPr>
          <p:cNvPr id="411" name="Google Shape;411;p36"/>
          <p:cNvSpPr txBox="1"/>
          <p:nvPr/>
        </p:nvSpPr>
        <p:spPr>
          <a:xfrm>
            <a:off x="6565926" y="3641149"/>
            <a:ext cx="10282489" cy="4815934"/>
          </a:xfrm>
          <a:prstGeom prst="rect">
            <a:avLst/>
          </a:prstGeom>
          <a:noFill/>
          <a:ln>
            <a:noFill/>
          </a:ln>
        </p:spPr>
        <p:txBody>
          <a:bodyPr spcFirstLastPara="1" wrap="square" lIns="0" tIns="0" rIns="0" bIns="0" anchor="t" anchorCtr="0">
            <a:spAutoFit/>
          </a:bodyPr>
          <a:lstStyle/>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dirty="0">
                <a:solidFill>
                  <a:srgbClr val="000000"/>
                </a:solidFill>
                <a:latin typeface="Montserrat"/>
                <a:ea typeface="Montserrat"/>
                <a:cs typeface="Montserrat"/>
                <a:sym typeface="Montserrat"/>
              </a:rPr>
              <a:t>Function: </a:t>
            </a:r>
            <a:r>
              <a:rPr lang="en-US" sz="3200" b="0" i="0" u="none" strike="noStrike" cap="none" dirty="0">
                <a:solidFill>
                  <a:srgbClr val="000000"/>
                </a:solidFill>
                <a:latin typeface="Arial"/>
                <a:ea typeface="Arial"/>
                <a:cs typeface="Arial"/>
                <a:sym typeface="Arial"/>
              </a:rPr>
              <a:t>Automatically interrupt current flow in case of faults. Extinguishes the arc</a:t>
            </a:r>
            <a:endParaRPr dirty="0"/>
          </a:p>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dirty="0">
                <a:solidFill>
                  <a:srgbClr val="000000"/>
                </a:solidFill>
                <a:latin typeface="Montserrat"/>
                <a:ea typeface="Montserrat"/>
                <a:cs typeface="Montserrat"/>
                <a:sym typeface="Montserrat"/>
              </a:rPr>
              <a:t>Types:</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Air Circuit Breakers (ACB),</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Molded Case Circuit Breakers (MCCB), Miniature Circuit Breakers (MCB)</a:t>
            </a:r>
            <a:endParaRPr dirty="0"/>
          </a:p>
        </p:txBody>
      </p:sp>
      <p:cxnSp>
        <p:nvCxnSpPr>
          <p:cNvPr id="412" name="Google Shape;412;p36"/>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413" name="Google Shape;413;p36"/>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205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20" name="Google Shape;420;p37" descr="Picture 9"/>
          <p:cNvPicPr preferRelativeResize="0"/>
          <p:nvPr/>
        </p:nvPicPr>
        <p:blipFill rotWithShape="1">
          <a:blip r:embed="rId3">
            <a:alphaModFix/>
          </a:blip>
          <a:srcRect l="22808" r="22808"/>
          <a:stretch/>
        </p:blipFill>
        <p:spPr>
          <a:xfrm>
            <a:off x="-1" y="2550739"/>
            <a:ext cx="5237454" cy="6416403"/>
          </a:xfrm>
          <a:prstGeom prst="rect">
            <a:avLst/>
          </a:prstGeom>
          <a:noFill/>
          <a:ln>
            <a:noFill/>
          </a:ln>
        </p:spPr>
      </p:pic>
      <p:sp>
        <p:nvSpPr>
          <p:cNvPr id="421" name="Google Shape;421;p37"/>
          <p:cNvSpPr txBox="1"/>
          <p:nvPr/>
        </p:nvSpPr>
        <p:spPr>
          <a:xfrm>
            <a:off x="6565926" y="1203611"/>
            <a:ext cx="12413162" cy="895630"/>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000" b="0" i="0" u="none" strike="noStrike" cap="none" dirty="0">
                <a:solidFill>
                  <a:srgbClr val="000000"/>
                </a:solidFill>
                <a:latin typeface="Arial"/>
                <a:ea typeface="Arial"/>
                <a:cs typeface="Arial"/>
                <a:sym typeface="Arial"/>
              </a:rPr>
              <a:t>TYPES OF CIRCUIT BREAKERS</a:t>
            </a:r>
            <a:endParaRPr lang="en-US" sz="1100" dirty="0"/>
          </a:p>
        </p:txBody>
      </p:sp>
      <p:sp>
        <p:nvSpPr>
          <p:cNvPr id="422" name="Google Shape;422;p37"/>
          <p:cNvSpPr txBox="1"/>
          <p:nvPr/>
        </p:nvSpPr>
        <p:spPr>
          <a:xfrm>
            <a:off x="6565926" y="3312536"/>
            <a:ext cx="10282489" cy="5616474"/>
          </a:xfrm>
          <a:prstGeom prst="rect">
            <a:avLst/>
          </a:prstGeom>
          <a:noFill/>
          <a:ln>
            <a:noFill/>
          </a:ln>
        </p:spPr>
        <p:txBody>
          <a:bodyPr spcFirstLastPara="1" wrap="square" lIns="0" tIns="0" rIns="0" bIns="0" anchor="t" anchorCtr="0">
            <a:spAutoFit/>
          </a:bodyPr>
          <a:lstStyle/>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dirty="0">
                <a:solidFill>
                  <a:srgbClr val="000000"/>
                </a:solidFill>
                <a:latin typeface="Montserrat"/>
                <a:ea typeface="Montserrat"/>
                <a:cs typeface="Montserrat"/>
                <a:sym typeface="Montserrat"/>
              </a:rPr>
              <a:t>Low Voltage Circuit Breakers: </a:t>
            </a:r>
            <a:r>
              <a:rPr lang="en-US" sz="3200" b="0" i="0" u="none" strike="noStrike" cap="none" dirty="0">
                <a:solidFill>
                  <a:srgbClr val="000000"/>
                </a:solidFill>
                <a:latin typeface="Arial"/>
                <a:ea typeface="Arial"/>
                <a:cs typeface="Arial"/>
                <a:sym typeface="Arial"/>
              </a:rPr>
              <a:t>ACB,</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 MCCB, MCB, RCCB</a:t>
            </a:r>
            <a:endParaRPr dirty="0"/>
          </a:p>
          <a:p>
            <a:pPr marL="0" marR="0" lvl="0" indent="0" algn="l" rtl="0">
              <a:lnSpc>
                <a:spcPct val="288888"/>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dirty="0">
                <a:solidFill>
                  <a:srgbClr val="000000"/>
                </a:solidFill>
                <a:latin typeface="Montserrat"/>
                <a:ea typeface="Montserrat"/>
                <a:cs typeface="Montserrat"/>
                <a:sym typeface="Montserrat"/>
              </a:rPr>
              <a:t>High Voltage Circuit Breakers</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SF6 Circuit Breakers</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Vacuum Circuit Breakers</a:t>
            </a:r>
            <a:endParaRPr dirty="0"/>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Oil Circuit Breakers</a:t>
            </a:r>
            <a:endParaRPr dirty="0"/>
          </a:p>
        </p:txBody>
      </p:sp>
      <p:cxnSp>
        <p:nvCxnSpPr>
          <p:cNvPr id="423" name="Google Shape;423;p37"/>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424" name="Google Shape;424;p37"/>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5618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1" name="Google Shape;431;p38" descr="Picture 9"/>
          <p:cNvPicPr preferRelativeResize="0"/>
          <p:nvPr/>
        </p:nvPicPr>
        <p:blipFill rotWithShape="1">
          <a:blip r:embed="rId3">
            <a:alphaModFix/>
          </a:blip>
          <a:srcRect l="10085" r="10084"/>
          <a:stretch/>
        </p:blipFill>
        <p:spPr>
          <a:xfrm>
            <a:off x="0" y="2550739"/>
            <a:ext cx="5237452" cy="6416403"/>
          </a:xfrm>
          <a:prstGeom prst="rect">
            <a:avLst/>
          </a:prstGeom>
          <a:noFill/>
          <a:ln>
            <a:noFill/>
          </a:ln>
        </p:spPr>
      </p:pic>
      <p:sp>
        <p:nvSpPr>
          <p:cNvPr id="432" name="Google Shape;432;p38"/>
          <p:cNvSpPr txBox="1"/>
          <p:nvPr/>
        </p:nvSpPr>
        <p:spPr>
          <a:xfrm>
            <a:off x="6091113" y="3709320"/>
            <a:ext cx="12196889" cy="3138545"/>
          </a:xfrm>
          <a:prstGeom prst="rect">
            <a:avLst/>
          </a:prstGeom>
          <a:noFill/>
          <a:ln>
            <a:noFill/>
          </a:ln>
        </p:spPr>
        <p:txBody>
          <a:bodyPr spcFirstLastPara="1" wrap="square" lIns="0" tIns="0" rIns="0" bIns="0" anchor="t" anchorCtr="0">
            <a:spAutoFit/>
          </a:bodyPr>
          <a:lstStyle/>
          <a:p>
            <a:pPr marL="689263" marR="0" lvl="1" indent="-344629" algn="l" rtl="0">
              <a:lnSpc>
                <a:spcPct val="161290"/>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Air Circuit Breaker (ACB) is an electrical device used to provide Overcurrent and short-circuit protection for electric circuits over 800 Amps to 10K Amps.</a:t>
            </a:r>
            <a:endParaRPr/>
          </a:p>
          <a:p>
            <a:pPr marL="689263" marR="0" lvl="1" indent="-344629" algn="l" rtl="0">
              <a:lnSpc>
                <a:spcPct val="161290"/>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These are usually used in low voltage applications below 450V.</a:t>
            </a:r>
            <a:endParaRPr/>
          </a:p>
        </p:txBody>
      </p:sp>
      <p:cxnSp>
        <p:nvCxnSpPr>
          <p:cNvPr id="433" name="Google Shape;433;p38"/>
          <p:cNvCxnSpPr/>
          <p:nvPr/>
        </p:nvCxnSpPr>
        <p:spPr>
          <a:xfrm flipV="1">
            <a:off x="12575318" y="2387061"/>
            <a:ext cx="5712684" cy="9527"/>
          </a:xfrm>
          <a:prstGeom prst="straightConnector1">
            <a:avLst/>
          </a:prstGeom>
          <a:noFill/>
          <a:ln w="19050" cap="flat" cmpd="sng">
            <a:solidFill>
              <a:srgbClr val="000000"/>
            </a:solidFill>
            <a:prstDash val="solid"/>
            <a:round/>
            <a:headEnd type="none" w="sm" len="sm"/>
            <a:tailEnd type="none" w="sm" len="sm"/>
          </a:ln>
        </p:spPr>
      </p:cxnSp>
      <p:sp>
        <p:nvSpPr>
          <p:cNvPr id="434" name="Google Shape;434;p38"/>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35" name="Google Shape;435;p38"/>
          <p:cNvSpPr txBox="1"/>
          <p:nvPr/>
        </p:nvSpPr>
        <p:spPr>
          <a:xfrm>
            <a:off x="6328097" y="1238179"/>
            <a:ext cx="12413162" cy="985206"/>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600" b="0" i="0" u="none" strike="noStrike" cap="none" dirty="0">
                <a:solidFill>
                  <a:srgbClr val="000000"/>
                </a:solidFill>
                <a:latin typeface="Arial"/>
                <a:ea typeface="Arial"/>
                <a:cs typeface="Arial"/>
                <a:sym typeface="Arial"/>
              </a:rPr>
              <a:t>AIR CIRCUIT BREAKER (ACB) </a:t>
            </a:r>
            <a:endParaRPr lang="en-US" sz="1200" dirty="0"/>
          </a:p>
        </p:txBody>
      </p:sp>
    </p:spTree>
    <p:extLst>
      <p:ext uri="{BB962C8B-B14F-4D97-AF65-F5344CB8AC3E}">
        <p14:creationId xmlns:p14="http://schemas.microsoft.com/office/powerpoint/2010/main" val="1005453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2" name="Google Shape;442;p39" descr="Picture 9"/>
          <p:cNvPicPr preferRelativeResize="0"/>
          <p:nvPr/>
        </p:nvPicPr>
        <p:blipFill rotWithShape="1">
          <a:blip r:embed="rId3">
            <a:alphaModFix/>
          </a:blip>
          <a:srcRect r="11088"/>
          <a:stretch/>
        </p:blipFill>
        <p:spPr>
          <a:xfrm>
            <a:off x="38676" y="2550738"/>
            <a:ext cx="6997924" cy="4987981"/>
          </a:xfrm>
          <a:prstGeom prst="rect">
            <a:avLst/>
          </a:prstGeom>
          <a:noFill/>
          <a:ln>
            <a:noFill/>
          </a:ln>
        </p:spPr>
      </p:pic>
      <p:sp>
        <p:nvSpPr>
          <p:cNvPr id="443" name="Google Shape;443;p39"/>
          <p:cNvSpPr txBox="1"/>
          <p:nvPr/>
        </p:nvSpPr>
        <p:spPr>
          <a:xfrm>
            <a:off x="7036600" y="3382917"/>
            <a:ext cx="11471810" cy="3773544"/>
          </a:xfrm>
          <a:prstGeom prst="rect">
            <a:avLst/>
          </a:prstGeom>
          <a:noFill/>
          <a:ln>
            <a:noFill/>
          </a:ln>
        </p:spPr>
        <p:txBody>
          <a:bodyPr spcFirstLastPara="1" wrap="square" lIns="0" tIns="0" rIns="0" bIns="0" anchor="t" anchorCtr="0">
            <a:spAutoFit/>
          </a:bodyPr>
          <a:lstStyle/>
          <a:p>
            <a:pPr marL="0" marR="0" lvl="0" indent="0" algn="l" rtl="0">
              <a:lnSpc>
                <a:spcPct val="277777"/>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a:p>
            <a:pPr marL="689263" marR="0" lvl="1" indent="-344629" algn="l" rtl="0">
              <a:lnSpc>
                <a:spcPct val="161290"/>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To extinguish the arc, the ACB relies on the surrounding air. The arc is drawn into arc chutes where it is subjected to the cooling effect of the surrounding air, causing the arc to lose energy and eventually extinguish.</a:t>
            </a:r>
            <a:endParaRPr dirty="0"/>
          </a:p>
        </p:txBody>
      </p:sp>
      <p:cxnSp>
        <p:nvCxnSpPr>
          <p:cNvPr id="444" name="Google Shape;444;p39"/>
          <p:cNvCxnSpPr/>
          <p:nvPr/>
        </p:nvCxnSpPr>
        <p:spPr>
          <a:xfrm>
            <a:off x="12534678" y="2714413"/>
            <a:ext cx="5753322" cy="8467"/>
          </a:xfrm>
          <a:prstGeom prst="straightConnector1">
            <a:avLst/>
          </a:prstGeom>
          <a:noFill/>
          <a:ln w="19050" cap="flat" cmpd="sng">
            <a:solidFill>
              <a:srgbClr val="000000"/>
            </a:solidFill>
            <a:prstDash val="solid"/>
            <a:round/>
            <a:headEnd type="none" w="sm" len="sm"/>
            <a:tailEnd type="none" w="sm" len="sm"/>
          </a:ln>
        </p:spPr>
      </p:cxnSp>
      <p:sp>
        <p:nvSpPr>
          <p:cNvPr id="445" name="Google Shape;445;p39"/>
          <p:cNvSpPr/>
          <p:nvPr/>
        </p:nvSpPr>
        <p:spPr>
          <a:xfrm>
            <a:off x="9631936" y="2550739"/>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46" name="Google Shape;446;p39"/>
          <p:cNvSpPr txBox="1"/>
          <p:nvPr/>
        </p:nvSpPr>
        <p:spPr>
          <a:xfrm>
            <a:off x="6095252" y="313940"/>
            <a:ext cx="12413161" cy="1733152"/>
          </a:xfrm>
          <a:prstGeom prst="rect">
            <a:avLst/>
          </a:prstGeom>
          <a:noFill/>
          <a:ln>
            <a:noFill/>
          </a:ln>
        </p:spPr>
        <p:txBody>
          <a:bodyPr spcFirstLastPara="1" wrap="square" lIns="0" tIns="0" rIns="0" bIns="0" anchor="t" anchorCtr="0">
            <a:spAutoFit/>
          </a:bodyPr>
          <a:lstStyle/>
          <a:p>
            <a:pPr marL="0" marR="0" lvl="0" indent="0" algn="ctr" rtl="0">
              <a:lnSpc>
                <a:spcPct val="97101"/>
              </a:lnSpc>
              <a:spcBef>
                <a:spcPts val="0"/>
              </a:spcBef>
              <a:spcAft>
                <a:spcPts val="0"/>
              </a:spcAft>
              <a:buClr>
                <a:srgbClr val="000000"/>
              </a:buClr>
              <a:buSzPts val="6900"/>
              <a:buFont typeface="Arial"/>
              <a:buNone/>
            </a:pPr>
            <a:r>
              <a:rPr lang="en-US" sz="6900" b="0" i="0" u="none" strike="noStrike" cap="none">
                <a:solidFill>
                  <a:srgbClr val="000000"/>
                </a:solidFill>
                <a:latin typeface="Arial"/>
                <a:ea typeface="Arial"/>
                <a:cs typeface="Arial"/>
                <a:sym typeface="Arial"/>
              </a:rPr>
              <a:t> WORKING PRINCIPLE OF AIR CIRCUIT BREAKER</a:t>
            </a:r>
            <a:endParaRPr/>
          </a:p>
        </p:txBody>
      </p:sp>
    </p:spTree>
    <p:extLst>
      <p:ext uri="{BB962C8B-B14F-4D97-AF65-F5344CB8AC3E}">
        <p14:creationId xmlns:p14="http://schemas.microsoft.com/office/powerpoint/2010/main" val="4123421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3" name="Google Shape;453;p40" descr="Picture 9"/>
          <p:cNvPicPr preferRelativeResize="0"/>
          <p:nvPr/>
        </p:nvPicPr>
        <p:blipFill rotWithShape="1">
          <a:blip r:embed="rId3">
            <a:alphaModFix/>
          </a:blip>
          <a:srcRect t="6081" b="6080"/>
          <a:stretch/>
        </p:blipFill>
        <p:spPr>
          <a:xfrm>
            <a:off x="0" y="2550737"/>
            <a:ext cx="5237454" cy="6416406"/>
          </a:xfrm>
          <a:prstGeom prst="rect">
            <a:avLst/>
          </a:prstGeom>
          <a:noFill/>
          <a:ln>
            <a:noFill/>
          </a:ln>
        </p:spPr>
      </p:pic>
      <p:sp>
        <p:nvSpPr>
          <p:cNvPr id="454" name="Google Shape;454;p40"/>
          <p:cNvSpPr txBox="1"/>
          <p:nvPr/>
        </p:nvSpPr>
        <p:spPr>
          <a:xfrm>
            <a:off x="5592726" y="1177184"/>
            <a:ext cx="12918530" cy="806054"/>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5400" b="0" i="0" u="none" strike="noStrike" cap="none" dirty="0">
                <a:solidFill>
                  <a:srgbClr val="000000"/>
                </a:solidFill>
                <a:latin typeface="Arial"/>
                <a:ea typeface="Arial"/>
                <a:cs typeface="Arial"/>
                <a:sym typeface="Arial"/>
              </a:rPr>
              <a:t> MOULDED CASE CIRCUIT BREAKER</a:t>
            </a:r>
            <a:endParaRPr lang="en-US" sz="1050" dirty="0"/>
          </a:p>
        </p:txBody>
      </p:sp>
      <p:sp>
        <p:nvSpPr>
          <p:cNvPr id="455" name="Google Shape;455;p40"/>
          <p:cNvSpPr txBox="1"/>
          <p:nvPr/>
        </p:nvSpPr>
        <p:spPr>
          <a:xfrm>
            <a:off x="6565926" y="3312536"/>
            <a:ext cx="11128411" cy="39237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An MCCB is an electrical protection device designed to prevent overloads and short circuits with a current rating up to 2500A. It is suitable for various voltages and frequencies with adjustable trip settings and is used in large PV systems for isolation and protection, replacing MCBs.</a:t>
            </a:r>
            <a:endParaRPr dirty="0"/>
          </a:p>
        </p:txBody>
      </p:sp>
      <p:cxnSp>
        <p:nvCxnSpPr>
          <p:cNvPr id="456" name="Google Shape;456;p40"/>
          <p:cNvCxnSpPr/>
          <p:nvPr/>
        </p:nvCxnSpPr>
        <p:spPr>
          <a:xfrm flipV="1">
            <a:off x="12534678" y="2377440"/>
            <a:ext cx="5753322" cy="19148"/>
          </a:xfrm>
          <a:prstGeom prst="straightConnector1">
            <a:avLst/>
          </a:prstGeom>
          <a:noFill/>
          <a:ln w="19050" cap="flat" cmpd="sng">
            <a:solidFill>
              <a:srgbClr val="000000"/>
            </a:solidFill>
            <a:prstDash val="solid"/>
            <a:round/>
            <a:headEnd type="none" w="sm" len="sm"/>
            <a:tailEnd type="none" w="sm" len="sm"/>
          </a:ln>
        </p:spPr>
      </p:cxnSp>
      <p:sp>
        <p:nvSpPr>
          <p:cNvPr id="457" name="Google Shape;457;p40"/>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51015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cxnSp>
        <p:nvCxnSpPr>
          <p:cNvPr id="462" name="Google Shape;462;p41"/>
          <p:cNvCxnSpPr>
            <a:cxnSpLocks/>
          </p:cNvCxnSpPr>
          <p:nvPr/>
        </p:nvCxnSpPr>
        <p:spPr>
          <a:xfrm flipH="1" flipV="1">
            <a:off x="0" y="2206659"/>
            <a:ext cx="7137104" cy="1"/>
          </a:xfrm>
          <a:prstGeom prst="straightConnector1">
            <a:avLst/>
          </a:prstGeom>
          <a:noFill/>
          <a:ln w="19050" cap="flat" cmpd="sng">
            <a:solidFill>
              <a:srgbClr val="000000"/>
            </a:solidFill>
            <a:prstDash val="solid"/>
            <a:round/>
            <a:headEnd type="none" w="sm" len="sm"/>
            <a:tailEnd type="none" w="sm" len="sm"/>
          </a:ln>
        </p:spPr>
      </p:cxnSp>
      <p:sp>
        <p:nvSpPr>
          <p:cNvPr id="463" name="Google Shape;463;p41"/>
          <p:cNvSpPr/>
          <p:nvPr/>
        </p:nvSpPr>
        <p:spPr>
          <a:xfrm rot="10800000">
            <a:off x="6914456" y="2052503"/>
            <a:ext cx="2902745"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64" name="Google Shape;464;p41"/>
          <p:cNvSpPr txBox="1"/>
          <p:nvPr/>
        </p:nvSpPr>
        <p:spPr>
          <a:xfrm>
            <a:off x="1567633" y="980339"/>
            <a:ext cx="12413158"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WORKING OF MCCB</a:t>
            </a:r>
            <a:endParaRPr lang="en-US" dirty="0"/>
          </a:p>
        </p:txBody>
      </p:sp>
      <p:sp>
        <p:nvSpPr>
          <p:cNvPr id="465" name="Google Shape;465;p41"/>
          <p:cNvSpPr txBox="1"/>
          <p:nvPr/>
        </p:nvSpPr>
        <p:spPr>
          <a:xfrm>
            <a:off x="233551" y="2946650"/>
            <a:ext cx="10505334" cy="6360011"/>
          </a:xfrm>
          <a:prstGeom prst="rect">
            <a:avLst/>
          </a:prstGeom>
          <a:noFill/>
          <a:ln>
            <a:noFill/>
          </a:ln>
        </p:spPr>
        <p:txBody>
          <a:bodyPr spcFirstLastPara="1" wrap="square" lIns="0" tIns="0" rIns="0" bIns="0" anchor="t" anchorCtr="0">
            <a:spAutoFit/>
          </a:bodyPr>
          <a:lstStyle/>
          <a:p>
            <a:pPr marL="626109" marR="0" lvl="1" indent="-313054" algn="just" rtl="0">
              <a:lnSpc>
                <a:spcPct val="164285"/>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MCCBs operate using </a:t>
            </a:r>
            <a:r>
              <a:rPr lang="en-US" sz="2800" b="1" i="0" u="none" strike="noStrike" cap="none" dirty="0">
                <a:solidFill>
                  <a:srgbClr val="000000"/>
                </a:solidFill>
                <a:latin typeface="Montserrat"/>
                <a:ea typeface="Montserrat"/>
                <a:cs typeface="Montserrat"/>
                <a:sym typeface="Montserrat"/>
              </a:rPr>
              <a:t>thermal and magnetic</a:t>
            </a:r>
            <a:r>
              <a:rPr lang="en-US" sz="2800" b="0" i="0" u="none" strike="noStrike" cap="none" dirty="0">
                <a:solidFill>
                  <a:srgbClr val="000000"/>
                </a:solidFill>
                <a:latin typeface="Arial"/>
                <a:ea typeface="Arial"/>
                <a:cs typeface="Arial"/>
                <a:sym typeface="Arial"/>
              </a:rPr>
              <a:t> protection.</a:t>
            </a:r>
            <a:endParaRPr dirty="0"/>
          </a:p>
          <a:p>
            <a:pPr marL="626109" marR="0" lvl="1" indent="-313054" algn="just" rtl="0">
              <a:lnSpc>
                <a:spcPct val="164285"/>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A </a:t>
            </a:r>
            <a:r>
              <a:rPr lang="en-US" sz="2800" b="1" i="0" u="none" strike="noStrike" cap="none" dirty="0">
                <a:solidFill>
                  <a:srgbClr val="000000"/>
                </a:solidFill>
                <a:latin typeface="Montserrat"/>
                <a:ea typeface="Montserrat"/>
                <a:cs typeface="Montserrat"/>
                <a:sym typeface="Montserrat"/>
              </a:rPr>
              <a:t>bimetallic strip</a:t>
            </a:r>
            <a:r>
              <a:rPr lang="en-US" sz="2800" b="0" i="0" u="none" strike="noStrike" cap="none" dirty="0">
                <a:solidFill>
                  <a:srgbClr val="000000"/>
                </a:solidFill>
                <a:latin typeface="Arial"/>
                <a:ea typeface="Arial"/>
                <a:cs typeface="Arial"/>
                <a:sym typeface="Arial"/>
              </a:rPr>
              <a:t> bends with excessive heat from overcurrent, tripping the breaker. </a:t>
            </a:r>
            <a:endParaRPr dirty="0"/>
          </a:p>
          <a:p>
            <a:pPr marL="626109" marR="0" lvl="1" indent="-313054" algn="just" rtl="0">
              <a:lnSpc>
                <a:spcPct val="164285"/>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An </a:t>
            </a:r>
            <a:r>
              <a:rPr lang="en-US" sz="2800" b="1" i="0" u="none" strike="noStrike" cap="none" dirty="0">
                <a:solidFill>
                  <a:srgbClr val="000000"/>
                </a:solidFill>
                <a:latin typeface="Montserrat"/>
                <a:ea typeface="Montserrat"/>
                <a:cs typeface="Montserrat"/>
                <a:sym typeface="Montserrat"/>
              </a:rPr>
              <a:t>electromagnetic coil</a:t>
            </a:r>
            <a:r>
              <a:rPr lang="en-US" sz="2800" b="0" i="0" u="none" strike="noStrike" cap="none" dirty="0">
                <a:solidFill>
                  <a:srgbClr val="000000"/>
                </a:solidFill>
                <a:latin typeface="Arial"/>
                <a:ea typeface="Arial"/>
                <a:cs typeface="Arial"/>
                <a:sym typeface="Arial"/>
              </a:rPr>
              <a:t> generates a magnetic field during a short circuit, causing an immediate trip.</a:t>
            </a:r>
            <a:endParaRPr dirty="0"/>
          </a:p>
          <a:p>
            <a:pPr marL="626109" marR="0" lvl="1" indent="-313054" algn="just" rtl="0">
              <a:lnSpc>
                <a:spcPct val="164285"/>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 </a:t>
            </a:r>
            <a:r>
              <a:rPr lang="en-US" sz="2800" b="1" i="0" u="none" strike="noStrike" cap="none" dirty="0">
                <a:solidFill>
                  <a:srgbClr val="000000"/>
                </a:solidFill>
                <a:latin typeface="Montserrat"/>
                <a:ea typeface="Montserrat"/>
                <a:cs typeface="Montserrat"/>
                <a:sym typeface="Montserrat"/>
              </a:rPr>
              <a:t>Arc chutes</a:t>
            </a:r>
            <a:r>
              <a:rPr lang="en-US" sz="2800" b="0" i="0" u="none" strike="noStrike" cap="none" dirty="0">
                <a:solidFill>
                  <a:srgbClr val="000000"/>
                </a:solidFill>
                <a:latin typeface="Arial"/>
                <a:ea typeface="Arial"/>
                <a:cs typeface="Arial"/>
                <a:sym typeface="Arial"/>
              </a:rPr>
              <a:t> extinguish the arc when the circuit breaks. </a:t>
            </a:r>
            <a:endParaRPr dirty="0"/>
          </a:p>
          <a:p>
            <a:pPr marL="626109" marR="0" lvl="1" indent="-313054" algn="just" rtl="0">
              <a:lnSpc>
                <a:spcPct val="164285"/>
              </a:lnSpc>
              <a:spcBef>
                <a:spcPts val="0"/>
              </a:spcBef>
              <a:spcAft>
                <a:spcPts val="0"/>
              </a:spcAft>
              <a:buClr>
                <a:srgbClr val="000000"/>
              </a:buClr>
              <a:buSzPts val="2800"/>
              <a:buFont typeface="Arial"/>
              <a:buChar char="•"/>
            </a:pPr>
            <a:r>
              <a:rPr lang="en-US" sz="2800" b="0" i="0" u="none" strike="noStrike" cap="none" dirty="0">
                <a:solidFill>
                  <a:srgbClr val="000000"/>
                </a:solidFill>
                <a:latin typeface="Arial"/>
                <a:ea typeface="Arial"/>
                <a:cs typeface="Arial"/>
                <a:sym typeface="Arial"/>
              </a:rPr>
              <a:t>MCCBs can be manually operated or automatically trip when a fault is detected, ensuring safety and preventing circuit damage.</a:t>
            </a:r>
            <a:endParaRPr dirty="0"/>
          </a:p>
        </p:txBody>
      </p:sp>
      <p:pic>
        <p:nvPicPr>
          <p:cNvPr id="7" name="Google Shape;471;p42" descr="Picture 6">
            <a:extLst>
              <a:ext uri="{FF2B5EF4-FFF2-40B4-BE49-F238E27FC236}">
                <a16:creationId xmlns:a16="http://schemas.microsoft.com/office/drawing/2014/main" xmlns="" id="{3A843110-C089-4648-8C3C-E52FFA4AE37D}"/>
              </a:ext>
            </a:extLst>
          </p:cNvPr>
          <p:cNvPicPr preferRelativeResize="0"/>
          <p:nvPr/>
        </p:nvPicPr>
        <p:blipFill rotWithShape="1">
          <a:blip r:embed="rId3">
            <a:alphaModFix/>
          </a:blip>
          <a:srcRect t="711" b="711"/>
          <a:stretch/>
        </p:blipFill>
        <p:spPr>
          <a:xfrm>
            <a:off x="11185451" y="2359279"/>
            <a:ext cx="7110054" cy="6405794"/>
          </a:xfrm>
          <a:prstGeom prst="rect">
            <a:avLst/>
          </a:prstGeom>
          <a:noFill/>
          <a:ln>
            <a:noFill/>
          </a:ln>
        </p:spPr>
      </p:pic>
    </p:spTree>
    <p:extLst>
      <p:ext uri="{BB962C8B-B14F-4D97-AF65-F5344CB8AC3E}">
        <p14:creationId xmlns:p14="http://schemas.microsoft.com/office/powerpoint/2010/main" val="2329075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9" name="Google Shape;489;p44" descr="Picture 9"/>
          <p:cNvPicPr preferRelativeResize="0"/>
          <p:nvPr/>
        </p:nvPicPr>
        <p:blipFill rotWithShape="1">
          <a:blip r:embed="rId3">
            <a:alphaModFix/>
          </a:blip>
          <a:srcRect l="13319" r="13319"/>
          <a:stretch/>
        </p:blipFill>
        <p:spPr>
          <a:xfrm>
            <a:off x="0" y="2550739"/>
            <a:ext cx="5237452" cy="6416403"/>
          </a:xfrm>
          <a:prstGeom prst="rect">
            <a:avLst/>
          </a:prstGeom>
          <a:noFill/>
          <a:ln>
            <a:noFill/>
          </a:ln>
        </p:spPr>
      </p:pic>
      <p:cxnSp>
        <p:nvCxnSpPr>
          <p:cNvPr id="490" name="Google Shape;490;p44"/>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491" name="Google Shape;491;p44"/>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92" name="Google Shape;492;p44"/>
          <p:cNvSpPr txBox="1"/>
          <p:nvPr/>
        </p:nvSpPr>
        <p:spPr>
          <a:xfrm>
            <a:off x="6565926"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SF6  CIRCUIT BREAKERS</a:t>
            </a:r>
            <a:endParaRPr lang="en-US" dirty="0"/>
          </a:p>
        </p:txBody>
      </p:sp>
      <p:sp>
        <p:nvSpPr>
          <p:cNvPr id="493" name="Google Shape;493;p44"/>
          <p:cNvSpPr txBox="1"/>
          <p:nvPr/>
        </p:nvSpPr>
        <p:spPr>
          <a:xfrm>
            <a:off x="6565926" y="3735453"/>
            <a:ext cx="11128411" cy="32633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SF6 is a </a:t>
            </a:r>
            <a:r>
              <a:rPr lang="en-US" sz="3200" b="1" i="0" u="none" strike="noStrike" cap="none">
                <a:solidFill>
                  <a:srgbClr val="000000"/>
                </a:solidFill>
                <a:latin typeface="Montserrat"/>
                <a:ea typeface="Montserrat"/>
                <a:cs typeface="Montserrat"/>
                <a:sym typeface="Montserrat"/>
              </a:rPr>
              <a:t>sulfur hexafluoride </a:t>
            </a:r>
            <a:r>
              <a:rPr lang="en-US" sz="3200" b="0" i="0" u="none" strike="noStrike" cap="none">
                <a:solidFill>
                  <a:srgbClr val="000000"/>
                </a:solidFill>
                <a:latin typeface="Arial"/>
                <a:ea typeface="Arial"/>
                <a:cs typeface="Arial"/>
                <a:sym typeface="Arial"/>
              </a:rPr>
              <a:t>circuit breaker in which sulfur hexafluoride is used as the arc extinguishing medium. The sulfur hexafluoride gas attracts free electrons. As the circuit contacts are opened, the gas flows through the chamber striking the arc.</a:t>
            </a:r>
            <a:endParaRPr/>
          </a:p>
        </p:txBody>
      </p:sp>
    </p:spTree>
    <p:extLst>
      <p:ext uri="{BB962C8B-B14F-4D97-AF65-F5344CB8AC3E}">
        <p14:creationId xmlns:p14="http://schemas.microsoft.com/office/powerpoint/2010/main" val="1561543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500" name="Google Shape;500;p45" descr="Picture 9"/>
          <p:cNvPicPr preferRelativeResize="0"/>
          <p:nvPr/>
        </p:nvPicPr>
        <p:blipFill rotWithShape="1">
          <a:blip r:embed="rId3">
            <a:alphaModFix/>
          </a:blip>
          <a:srcRect l="9368" r="9368"/>
          <a:stretch/>
        </p:blipFill>
        <p:spPr>
          <a:xfrm>
            <a:off x="0" y="-1075"/>
            <a:ext cx="5237452" cy="6416403"/>
          </a:xfrm>
          <a:prstGeom prst="rect">
            <a:avLst/>
          </a:prstGeom>
          <a:noFill/>
          <a:ln>
            <a:noFill/>
          </a:ln>
        </p:spPr>
      </p:pic>
      <p:cxnSp>
        <p:nvCxnSpPr>
          <p:cNvPr id="501" name="Google Shape;501;p45"/>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502" name="Google Shape;502;p45"/>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03" name="Google Shape;503;p45"/>
          <p:cNvSpPr txBox="1"/>
          <p:nvPr/>
        </p:nvSpPr>
        <p:spPr>
          <a:xfrm>
            <a:off x="6565926" y="3948256"/>
            <a:ext cx="11128411" cy="32633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A VCB is a specific type of breaker that interrupts the current in a vacuum. A small arc is often created in a circuit breaker when the contacts move apart. The arc must be extinguished in order for the current to stop completely.</a:t>
            </a:r>
            <a:endParaRPr dirty="0"/>
          </a:p>
        </p:txBody>
      </p:sp>
      <p:sp>
        <p:nvSpPr>
          <p:cNvPr id="504" name="Google Shape;504;p45"/>
          <p:cNvSpPr txBox="1"/>
          <p:nvPr/>
        </p:nvSpPr>
        <p:spPr>
          <a:xfrm>
            <a:off x="6565926" y="1203611"/>
            <a:ext cx="12413162" cy="806054"/>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5400" b="0" i="0" u="none" strike="noStrike" cap="none" dirty="0">
                <a:solidFill>
                  <a:srgbClr val="000000"/>
                </a:solidFill>
                <a:latin typeface="Arial"/>
                <a:ea typeface="Arial"/>
                <a:cs typeface="Arial"/>
                <a:sym typeface="Arial"/>
              </a:rPr>
              <a:t> VACUUM CIRCUIT BREAKERS</a:t>
            </a:r>
            <a:endParaRPr lang="en-US" sz="1050" dirty="0"/>
          </a:p>
        </p:txBody>
      </p:sp>
      <p:sp>
        <p:nvSpPr>
          <p:cNvPr id="9" name="Google Shape;511;p46">
            <a:extLst>
              <a:ext uri="{FF2B5EF4-FFF2-40B4-BE49-F238E27FC236}">
                <a16:creationId xmlns:a16="http://schemas.microsoft.com/office/drawing/2014/main" xmlns="" id="{CD1DA498-EEF2-4D84-B8A2-21FADCBBA5EB}"/>
              </a:ext>
            </a:extLst>
          </p:cNvPr>
          <p:cNvSpPr/>
          <p:nvPr/>
        </p:nvSpPr>
        <p:spPr>
          <a:xfrm>
            <a:off x="-24002" y="6036632"/>
            <a:ext cx="6084560" cy="4283265"/>
          </a:xfrm>
          <a:prstGeom prst="rect">
            <a:avLst/>
          </a:prstGeom>
          <a:blipFill rotWithShape="1">
            <a:blip r:embed="rId4">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30754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6F66F-9FC0-463E-BF13-77822C29B0BD}"/>
              </a:ext>
            </a:extLst>
          </p:cNvPr>
          <p:cNvSpPr>
            <a:spLocks noGrp="1"/>
          </p:cNvSpPr>
          <p:nvPr>
            <p:ph type="title"/>
          </p:nvPr>
        </p:nvSpPr>
        <p:spPr>
          <a:xfrm>
            <a:off x="457200" y="274638"/>
            <a:ext cx="16108326" cy="1143001"/>
          </a:xfrm>
        </p:spPr>
        <p:txBody>
          <a:bodyPr>
            <a:normAutofit fontScale="90000"/>
          </a:bodyPr>
          <a:lstStyle/>
          <a:p>
            <a:r>
              <a:rPr lang="en-US" sz="8000" b="1" dirty="0"/>
              <a:t>SESSION 1</a:t>
            </a:r>
            <a:endParaRPr lang="en-IN" sz="8000" b="1" dirty="0"/>
          </a:p>
        </p:txBody>
      </p:sp>
      <p:sp>
        <p:nvSpPr>
          <p:cNvPr id="3" name="Text Placeholder 2">
            <a:extLst>
              <a:ext uri="{FF2B5EF4-FFF2-40B4-BE49-F238E27FC236}">
                <a16:creationId xmlns:a16="http://schemas.microsoft.com/office/drawing/2014/main" xmlns="" id="{8CBD2B7B-E999-4F8C-AECA-E69439F76DCC}"/>
              </a:ext>
            </a:extLst>
          </p:cNvPr>
          <p:cNvSpPr>
            <a:spLocks noGrp="1"/>
          </p:cNvSpPr>
          <p:nvPr>
            <p:ph type="body" idx="1"/>
          </p:nvPr>
        </p:nvSpPr>
        <p:spPr>
          <a:xfrm>
            <a:off x="457200" y="2488018"/>
            <a:ext cx="7942521" cy="6103089"/>
          </a:xfrm>
        </p:spPr>
        <p:txBody>
          <a:bodyPr>
            <a:normAutofit/>
          </a:bodyPr>
          <a:lstStyle/>
          <a:p>
            <a:pPr marL="742950" indent="-514350" algn="l">
              <a:buFont typeface="Arial" panose="020B0604020202020204" pitchFamily="34" charset="0"/>
              <a:buChar char="•"/>
            </a:pPr>
            <a:r>
              <a:rPr lang="en-US" sz="4400" dirty="0">
                <a:solidFill>
                  <a:schemeClr val="tx1"/>
                </a:solidFill>
              </a:rPr>
              <a:t>What is switchgear</a:t>
            </a:r>
          </a:p>
          <a:p>
            <a:pPr marL="742950" indent="-514350" algn="l">
              <a:buFont typeface="Arial" panose="020B0604020202020204" pitchFamily="34" charset="0"/>
              <a:buChar char="•"/>
            </a:pPr>
            <a:endParaRPr lang="en-US" sz="4400" dirty="0">
              <a:solidFill>
                <a:schemeClr val="tx1"/>
              </a:solidFill>
            </a:endParaRPr>
          </a:p>
          <a:p>
            <a:pPr marL="742950" indent="-514350" algn="l">
              <a:buFont typeface="Arial" panose="020B0604020202020204" pitchFamily="34" charset="0"/>
              <a:buChar char="•"/>
            </a:pPr>
            <a:r>
              <a:rPr lang="en-US" sz="4400" dirty="0">
                <a:solidFill>
                  <a:schemeClr val="tx1"/>
                </a:solidFill>
              </a:rPr>
              <a:t>Components of Switch gear</a:t>
            </a:r>
          </a:p>
          <a:p>
            <a:pPr marL="742950" indent="-514350" algn="l">
              <a:buFont typeface="Arial" panose="020B0604020202020204" pitchFamily="34" charset="0"/>
              <a:buChar char="•"/>
            </a:pPr>
            <a:endParaRPr lang="en-US" sz="4400" dirty="0">
              <a:solidFill>
                <a:schemeClr val="tx1"/>
              </a:solidFill>
            </a:endParaRPr>
          </a:p>
          <a:p>
            <a:pPr marL="742950" indent="-514350" algn="l">
              <a:buFont typeface="Arial" panose="020B0604020202020204" pitchFamily="34" charset="0"/>
              <a:buChar char="•"/>
            </a:pPr>
            <a:r>
              <a:rPr lang="en-US" sz="4400" dirty="0">
                <a:solidFill>
                  <a:schemeClr val="tx1"/>
                </a:solidFill>
              </a:rPr>
              <a:t>Key Functions</a:t>
            </a:r>
          </a:p>
          <a:p>
            <a:pPr marL="742950" indent="-514350" algn="l">
              <a:buFont typeface="Arial" panose="020B0604020202020204" pitchFamily="34" charset="0"/>
              <a:buChar char="•"/>
            </a:pPr>
            <a:endParaRPr lang="en-US" sz="4400" dirty="0">
              <a:solidFill>
                <a:schemeClr val="tx1"/>
              </a:solidFill>
            </a:endParaRPr>
          </a:p>
          <a:p>
            <a:pPr marL="742950" indent="-514350" algn="l">
              <a:buFont typeface="Arial" panose="020B0604020202020204" pitchFamily="34" charset="0"/>
              <a:buChar char="•"/>
            </a:pPr>
            <a:r>
              <a:rPr lang="en-US" sz="4400" dirty="0">
                <a:solidFill>
                  <a:schemeClr val="tx1"/>
                </a:solidFill>
              </a:rPr>
              <a:t>Classification</a:t>
            </a:r>
            <a:endParaRPr lang="en-IN" sz="4400" dirty="0">
              <a:solidFill>
                <a:schemeClr val="tx1"/>
              </a:solidFill>
            </a:endParaRPr>
          </a:p>
        </p:txBody>
      </p:sp>
      <p:pic>
        <p:nvPicPr>
          <p:cNvPr id="2050" name="Picture 2" descr="All you need to know about Switchgear: Working and Types - ATS GENERATORS">
            <a:extLst>
              <a:ext uri="{FF2B5EF4-FFF2-40B4-BE49-F238E27FC236}">
                <a16:creationId xmlns:a16="http://schemas.microsoft.com/office/drawing/2014/main" xmlns="" id="{CC20206A-377B-4C71-9B3F-0CA95BEA2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966" y="2727915"/>
            <a:ext cx="10087794"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9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9" name="Google Shape;519;p47" descr="Picture 9"/>
          <p:cNvPicPr preferRelativeResize="0"/>
          <p:nvPr/>
        </p:nvPicPr>
        <p:blipFill rotWithShape="1">
          <a:blip r:embed="rId3">
            <a:alphaModFix/>
          </a:blip>
          <a:srcRect l="1763" r="1762"/>
          <a:stretch/>
        </p:blipFill>
        <p:spPr>
          <a:xfrm>
            <a:off x="19629" y="2223385"/>
            <a:ext cx="4965525" cy="6871052"/>
          </a:xfrm>
          <a:prstGeom prst="rect">
            <a:avLst/>
          </a:prstGeom>
          <a:noFill/>
          <a:ln>
            <a:noFill/>
          </a:ln>
        </p:spPr>
      </p:pic>
      <p:cxnSp>
        <p:nvCxnSpPr>
          <p:cNvPr id="520" name="Google Shape;520;p47"/>
          <p:cNvCxnSpPr/>
          <p:nvPr/>
        </p:nvCxnSpPr>
        <p:spPr>
          <a:xfrm flipV="1">
            <a:off x="12534678" y="2377440"/>
            <a:ext cx="5753322" cy="19148"/>
          </a:xfrm>
          <a:prstGeom prst="straightConnector1">
            <a:avLst/>
          </a:prstGeom>
          <a:noFill/>
          <a:ln w="19050" cap="flat" cmpd="sng">
            <a:solidFill>
              <a:srgbClr val="000000"/>
            </a:solidFill>
            <a:prstDash val="solid"/>
            <a:round/>
            <a:headEnd type="none" w="sm" len="sm"/>
            <a:tailEnd type="none" w="sm" len="sm"/>
          </a:ln>
        </p:spPr>
      </p:cxnSp>
      <p:sp>
        <p:nvSpPr>
          <p:cNvPr id="521" name="Google Shape;521;p47"/>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22" name="Google Shape;522;p47"/>
          <p:cNvSpPr txBox="1"/>
          <p:nvPr/>
        </p:nvSpPr>
        <p:spPr>
          <a:xfrm>
            <a:off x="6941863"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OIL CIRCUIT BREAKERS</a:t>
            </a:r>
            <a:endParaRPr lang="en-US" dirty="0"/>
          </a:p>
        </p:txBody>
      </p:sp>
      <p:sp>
        <p:nvSpPr>
          <p:cNvPr id="523" name="Google Shape;523;p47"/>
          <p:cNvSpPr txBox="1"/>
          <p:nvPr/>
        </p:nvSpPr>
        <p:spPr>
          <a:xfrm>
            <a:off x="6815541" y="4109534"/>
            <a:ext cx="11128411" cy="39237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An oil circuit breaker is a traditional type of circuit breaker. It has a separate contact. This contact's primary function is to separate the insulating oil. When a fault or problem occurs, this includes good comparable properties to air, which opens in the lower part of the breaker contact oil.</a:t>
            </a:r>
            <a:endParaRPr/>
          </a:p>
        </p:txBody>
      </p:sp>
    </p:spTree>
    <p:extLst>
      <p:ext uri="{BB962C8B-B14F-4D97-AF65-F5344CB8AC3E}">
        <p14:creationId xmlns:p14="http://schemas.microsoft.com/office/powerpoint/2010/main" val="1530258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30" name="Google Shape;530;p48" descr="Picture 9"/>
          <p:cNvPicPr preferRelativeResize="0"/>
          <p:nvPr/>
        </p:nvPicPr>
        <p:blipFill rotWithShape="1">
          <a:blip r:embed="rId3">
            <a:alphaModFix/>
          </a:blip>
          <a:srcRect l="20072" r="20071"/>
          <a:stretch/>
        </p:blipFill>
        <p:spPr>
          <a:xfrm>
            <a:off x="-2" y="2396588"/>
            <a:ext cx="5160099" cy="6896845"/>
          </a:xfrm>
          <a:prstGeom prst="rect">
            <a:avLst/>
          </a:prstGeom>
          <a:noFill/>
          <a:ln>
            <a:noFill/>
          </a:ln>
        </p:spPr>
      </p:pic>
      <p:cxnSp>
        <p:nvCxnSpPr>
          <p:cNvPr id="531" name="Google Shape;531;p48"/>
          <p:cNvCxnSpPr>
            <a:cxnSpLocks/>
            <a:stCxn id="532" idx="3"/>
          </p:cNvCxnSpPr>
          <p:nvPr/>
        </p:nvCxnSpPr>
        <p:spPr>
          <a:xfrm>
            <a:off x="8978051" y="2396588"/>
            <a:ext cx="9309949" cy="0"/>
          </a:xfrm>
          <a:prstGeom prst="straightConnector1">
            <a:avLst/>
          </a:prstGeom>
          <a:noFill/>
          <a:ln w="19050" cap="flat" cmpd="sng">
            <a:solidFill>
              <a:srgbClr val="000000"/>
            </a:solidFill>
            <a:prstDash val="solid"/>
            <a:round/>
            <a:headEnd type="none" w="sm" len="sm"/>
            <a:tailEnd type="none" w="sm" len="sm"/>
          </a:ln>
        </p:spPr>
      </p:cxnSp>
      <p:sp>
        <p:nvSpPr>
          <p:cNvPr id="532" name="Google Shape;532;p48"/>
          <p:cNvSpPr/>
          <p:nvPr/>
        </p:nvSpPr>
        <p:spPr>
          <a:xfrm>
            <a:off x="6075307" y="2232910"/>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3" name="Google Shape;533;p48"/>
          <p:cNvSpPr txBox="1"/>
          <p:nvPr/>
        </p:nvSpPr>
        <p:spPr>
          <a:xfrm>
            <a:off x="6328099" y="784203"/>
            <a:ext cx="12413158"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SWITCHES</a:t>
            </a:r>
            <a:endParaRPr lang="en-US" dirty="0"/>
          </a:p>
        </p:txBody>
      </p:sp>
      <p:sp>
        <p:nvSpPr>
          <p:cNvPr id="534" name="Google Shape;534;p48"/>
          <p:cNvSpPr txBox="1"/>
          <p:nvPr/>
        </p:nvSpPr>
        <p:spPr>
          <a:xfrm>
            <a:off x="6328099" y="3142689"/>
            <a:ext cx="10407548" cy="3210623"/>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Function: </a:t>
            </a:r>
            <a:r>
              <a:rPr lang="en-US" sz="3200" b="1" i="0" u="none" strike="noStrike" cap="none" dirty="0">
                <a:solidFill>
                  <a:srgbClr val="000000"/>
                </a:solidFill>
                <a:latin typeface="Montserrat"/>
                <a:ea typeface="Montserrat"/>
                <a:cs typeface="Montserrat"/>
                <a:sym typeface="Montserrat"/>
              </a:rPr>
              <a:t>Manually interrupt or route electrical current.</a:t>
            </a:r>
            <a:endParaRPr dirty="0"/>
          </a:p>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Types: </a:t>
            </a:r>
            <a:r>
              <a:rPr lang="en-US" sz="3200" b="1" i="0" u="none" strike="noStrike" cap="none" dirty="0">
                <a:solidFill>
                  <a:srgbClr val="000000"/>
                </a:solidFill>
                <a:latin typeface="Montserrat"/>
                <a:ea typeface="Montserrat"/>
                <a:cs typeface="Montserrat"/>
                <a:sym typeface="Montserrat"/>
              </a:rPr>
              <a:t>Isolators, Load Break Switches, Transfer Switches</a:t>
            </a:r>
            <a:endParaRPr dirty="0"/>
          </a:p>
        </p:txBody>
      </p:sp>
    </p:spTree>
    <p:extLst>
      <p:ext uri="{BB962C8B-B14F-4D97-AF65-F5344CB8AC3E}">
        <p14:creationId xmlns:p14="http://schemas.microsoft.com/office/powerpoint/2010/main" val="3419838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41" name="Google Shape;541;p49" descr="Picture 9"/>
          <p:cNvPicPr preferRelativeResize="0"/>
          <p:nvPr/>
        </p:nvPicPr>
        <p:blipFill rotWithShape="1">
          <a:blip r:embed="rId3">
            <a:alphaModFix/>
          </a:blip>
          <a:srcRect l="9186" r="9185"/>
          <a:stretch/>
        </p:blipFill>
        <p:spPr>
          <a:xfrm>
            <a:off x="-1" y="2550739"/>
            <a:ext cx="5237454" cy="6416403"/>
          </a:xfrm>
          <a:prstGeom prst="rect">
            <a:avLst/>
          </a:prstGeom>
          <a:noFill/>
          <a:ln>
            <a:noFill/>
          </a:ln>
        </p:spPr>
      </p:pic>
      <p:sp>
        <p:nvSpPr>
          <p:cNvPr id="542" name="Google Shape;542;p49"/>
          <p:cNvSpPr txBox="1"/>
          <p:nvPr/>
        </p:nvSpPr>
        <p:spPr>
          <a:xfrm>
            <a:off x="6096414" y="3406840"/>
            <a:ext cx="11846111" cy="39237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An isolator switch is usually used in situations where there is a risk of electric shocks, such as damp conditions. When the switch is in the “off” position, it creates a break in the circuit that prevents the current from flowing. This allows you to work safely on the circuit without the risk of electrocution.</a:t>
            </a:r>
            <a:endParaRPr/>
          </a:p>
        </p:txBody>
      </p:sp>
      <p:cxnSp>
        <p:nvCxnSpPr>
          <p:cNvPr id="543" name="Google Shape;543;p49"/>
          <p:cNvCxnSpPr/>
          <p:nvPr/>
        </p:nvCxnSpPr>
        <p:spPr>
          <a:xfrm>
            <a:off x="12534678" y="2396588"/>
            <a:ext cx="5753322" cy="1172"/>
          </a:xfrm>
          <a:prstGeom prst="straightConnector1">
            <a:avLst/>
          </a:prstGeom>
          <a:noFill/>
          <a:ln w="19050" cap="flat" cmpd="sng">
            <a:solidFill>
              <a:srgbClr val="000000"/>
            </a:solidFill>
            <a:prstDash val="solid"/>
            <a:round/>
            <a:headEnd type="none" w="sm" len="sm"/>
            <a:tailEnd type="none" w="sm" len="sm"/>
          </a:ln>
        </p:spPr>
      </p:cxnSp>
      <p:sp>
        <p:nvSpPr>
          <p:cNvPr id="544" name="Google Shape;544;p49"/>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5" name="Google Shape;545;p49"/>
          <p:cNvSpPr txBox="1"/>
          <p:nvPr/>
        </p:nvSpPr>
        <p:spPr>
          <a:xfrm>
            <a:off x="6565926"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ISOLATORS</a:t>
            </a:r>
            <a:endParaRPr lang="en-US" dirty="0"/>
          </a:p>
        </p:txBody>
      </p:sp>
    </p:spTree>
    <p:extLst>
      <p:ext uri="{BB962C8B-B14F-4D97-AF65-F5344CB8AC3E}">
        <p14:creationId xmlns:p14="http://schemas.microsoft.com/office/powerpoint/2010/main" val="3511344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2" name="Google Shape;552;p50" descr="Picture 9"/>
          <p:cNvPicPr preferRelativeResize="0"/>
          <p:nvPr/>
        </p:nvPicPr>
        <p:blipFill rotWithShape="1">
          <a:blip r:embed="rId3">
            <a:alphaModFix/>
          </a:blip>
          <a:srcRect l="9186" r="9185"/>
          <a:stretch/>
        </p:blipFill>
        <p:spPr>
          <a:xfrm>
            <a:off x="-1" y="2550739"/>
            <a:ext cx="5237454" cy="6416403"/>
          </a:xfrm>
          <a:prstGeom prst="rect">
            <a:avLst/>
          </a:prstGeom>
          <a:noFill/>
          <a:ln>
            <a:noFill/>
          </a:ln>
        </p:spPr>
      </p:pic>
      <p:cxnSp>
        <p:nvCxnSpPr>
          <p:cNvPr id="553" name="Google Shape;553;p50"/>
          <p:cNvCxnSpPr/>
          <p:nvPr/>
        </p:nvCxnSpPr>
        <p:spPr>
          <a:xfrm flipV="1">
            <a:off x="12534678" y="2377440"/>
            <a:ext cx="5753322" cy="19148"/>
          </a:xfrm>
          <a:prstGeom prst="straightConnector1">
            <a:avLst/>
          </a:prstGeom>
          <a:noFill/>
          <a:ln w="19050" cap="flat" cmpd="sng">
            <a:solidFill>
              <a:srgbClr val="000000"/>
            </a:solidFill>
            <a:prstDash val="solid"/>
            <a:round/>
            <a:headEnd type="none" w="sm" len="sm"/>
            <a:tailEnd type="none" w="sm" len="sm"/>
          </a:ln>
        </p:spPr>
      </p:cxnSp>
      <p:sp>
        <p:nvSpPr>
          <p:cNvPr id="554" name="Google Shape;554;p50"/>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55" name="Google Shape;555;p50"/>
          <p:cNvSpPr txBox="1"/>
          <p:nvPr/>
        </p:nvSpPr>
        <p:spPr>
          <a:xfrm>
            <a:off x="6565926"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 LOAD BREAK SWITCHES</a:t>
            </a:r>
            <a:endParaRPr lang="en-US" dirty="0"/>
          </a:p>
        </p:txBody>
      </p:sp>
      <p:sp>
        <p:nvSpPr>
          <p:cNvPr id="556" name="Google Shape;556;p50"/>
          <p:cNvSpPr txBox="1"/>
          <p:nvPr/>
        </p:nvSpPr>
        <p:spPr>
          <a:xfrm>
            <a:off x="6565926" y="3312536"/>
            <a:ext cx="11128411" cy="39237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A load break switch or LBOR switch is an “on / off” switch, similar to an “on / off” light switch in your house. A load break switch is designed to switch the power “on or off” or change the position when the transformer is energized (meaning it has a load on it)—the switch will break this load.</a:t>
            </a:r>
            <a:endParaRPr dirty="0"/>
          </a:p>
        </p:txBody>
      </p:sp>
    </p:spTree>
    <p:extLst>
      <p:ext uri="{BB962C8B-B14F-4D97-AF65-F5344CB8AC3E}">
        <p14:creationId xmlns:p14="http://schemas.microsoft.com/office/powerpoint/2010/main" val="1278931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3" name="Google Shape;563;p51" descr="Picture 9"/>
          <p:cNvPicPr preferRelativeResize="0"/>
          <p:nvPr/>
        </p:nvPicPr>
        <p:blipFill rotWithShape="1">
          <a:blip r:embed="rId3">
            <a:alphaModFix/>
          </a:blip>
          <a:srcRect l="9186" r="9185"/>
          <a:stretch/>
        </p:blipFill>
        <p:spPr>
          <a:xfrm>
            <a:off x="-1" y="2550739"/>
            <a:ext cx="5237454" cy="6416403"/>
          </a:xfrm>
          <a:prstGeom prst="rect">
            <a:avLst/>
          </a:prstGeom>
          <a:noFill/>
          <a:ln>
            <a:noFill/>
          </a:ln>
        </p:spPr>
      </p:pic>
      <p:sp>
        <p:nvSpPr>
          <p:cNvPr id="564" name="Google Shape;564;p51"/>
          <p:cNvSpPr txBox="1"/>
          <p:nvPr/>
        </p:nvSpPr>
        <p:spPr>
          <a:xfrm>
            <a:off x="6324729" y="3100893"/>
            <a:ext cx="11739165" cy="5244585"/>
          </a:xfrm>
          <a:prstGeom prst="rect">
            <a:avLst/>
          </a:prstGeom>
          <a:noFill/>
          <a:ln>
            <a:noFill/>
          </a:ln>
        </p:spPr>
        <p:txBody>
          <a:bodyPr spcFirstLastPara="1" wrap="square" lIns="0" tIns="0" rIns="0" bIns="0" anchor="t" anchorCtr="0">
            <a:spAutoFit/>
          </a:bodyPr>
          <a:lstStyle/>
          <a:p>
            <a:pPr marL="710852" marR="0" lvl="1" indent="-355426" algn="just"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A transfer switch is a device designed to transfer electrical loads between power sources, such as utility power and generator power. During a power outage, it is utilized to connect electrical loads to a backup power source, typically a generator.</a:t>
            </a:r>
            <a:endParaRPr dirty="0"/>
          </a:p>
          <a:p>
            <a:pPr marL="710852" marR="0" lvl="1" indent="-355426" algn="just" rtl="0">
              <a:lnSpc>
                <a:spcPct val="162500"/>
              </a:lnSpc>
              <a:spcBef>
                <a:spcPts val="0"/>
              </a:spcBef>
              <a:spcAft>
                <a:spcPts val="0"/>
              </a:spcAft>
              <a:buClr>
                <a:srgbClr val="000000"/>
              </a:buClr>
              <a:buSzPts val="3200"/>
              <a:buFont typeface="Arial"/>
              <a:buChar char="•"/>
            </a:pPr>
            <a:r>
              <a:rPr lang="en-US" sz="3200" b="1" i="0" u="none" strike="noStrike" cap="none" dirty="0">
                <a:solidFill>
                  <a:srgbClr val="000000"/>
                </a:solidFill>
                <a:latin typeface="Montserrat"/>
                <a:ea typeface="Montserrat"/>
                <a:cs typeface="Montserrat"/>
                <a:sym typeface="Montserrat"/>
              </a:rPr>
              <a:t>Transfer switches prevent electricity travelling in the wrong direction, such as from a home generator into the power grid.</a:t>
            </a:r>
            <a:endParaRPr dirty="0"/>
          </a:p>
        </p:txBody>
      </p:sp>
      <p:cxnSp>
        <p:nvCxnSpPr>
          <p:cNvPr id="565" name="Google Shape;565;p51"/>
          <p:cNvCxnSpPr/>
          <p:nvPr/>
        </p:nvCxnSpPr>
        <p:spPr>
          <a:xfrm>
            <a:off x="12534678" y="2396588"/>
            <a:ext cx="5753322" cy="1172"/>
          </a:xfrm>
          <a:prstGeom prst="straightConnector1">
            <a:avLst/>
          </a:prstGeom>
          <a:noFill/>
          <a:ln w="19050" cap="flat" cmpd="sng">
            <a:solidFill>
              <a:srgbClr val="000000"/>
            </a:solidFill>
            <a:prstDash val="solid"/>
            <a:round/>
            <a:headEnd type="none" w="sm" len="sm"/>
            <a:tailEnd type="none" w="sm" len="sm"/>
          </a:ln>
        </p:spPr>
      </p:cxnSp>
      <p:sp>
        <p:nvSpPr>
          <p:cNvPr id="566" name="Google Shape;566;p51"/>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67" name="Google Shape;567;p51"/>
          <p:cNvSpPr txBox="1"/>
          <p:nvPr/>
        </p:nvSpPr>
        <p:spPr>
          <a:xfrm>
            <a:off x="6565926" y="1203611"/>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TRANSFER SWITCHES</a:t>
            </a:r>
            <a:endParaRPr lang="en-US" dirty="0"/>
          </a:p>
        </p:txBody>
      </p:sp>
    </p:spTree>
    <p:extLst>
      <p:ext uri="{BB962C8B-B14F-4D97-AF65-F5344CB8AC3E}">
        <p14:creationId xmlns:p14="http://schemas.microsoft.com/office/powerpoint/2010/main" val="2025508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6F66F-9FC0-463E-BF13-77822C29B0BD}"/>
              </a:ext>
            </a:extLst>
          </p:cNvPr>
          <p:cNvSpPr>
            <a:spLocks noGrp="1"/>
          </p:cNvSpPr>
          <p:nvPr>
            <p:ph type="title"/>
          </p:nvPr>
        </p:nvSpPr>
        <p:spPr>
          <a:xfrm>
            <a:off x="749594" y="4408487"/>
            <a:ext cx="9712843" cy="1470025"/>
          </a:xfrm>
        </p:spPr>
        <p:txBody>
          <a:bodyPr>
            <a:normAutofit fontScale="90000"/>
          </a:bodyPr>
          <a:lstStyle/>
          <a:p>
            <a:r>
              <a:rPr lang="en-US" sz="8000" dirty="0"/>
              <a:t>FUNCTIONS &amp; CLASSIFICATION OF SWITCHGEAR</a:t>
            </a:r>
            <a:endParaRPr lang="en-IN" sz="8000" dirty="0"/>
          </a:p>
        </p:txBody>
      </p:sp>
      <p:sp>
        <p:nvSpPr>
          <p:cNvPr id="3" name="Google Shape;58;p1">
            <a:extLst>
              <a:ext uri="{FF2B5EF4-FFF2-40B4-BE49-F238E27FC236}">
                <a16:creationId xmlns:a16="http://schemas.microsoft.com/office/drawing/2014/main" xmlns="" id="{30281A6D-7B89-4894-BB63-C3C8656C9536}"/>
              </a:ext>
            </a:extLst>
          </p:cNvPr>
          <p:cNvSpPr/>
          <p:nvPr/>
        </p:nvSpPr>
        <p:spPr>
          <a:xfrm>
            <a:off x="10314688" y="2367076"/>
            <a:ext cx="7973312" cy="5552847"/>
          </a:xfrm>
          <a:prstGeom prst="rect">
            <a:avLst/>
          </a:prstGeom>
          <a:blipFill rotWithShape="1">
            <a:blip r:embed="rId2">
              <a:alphaModFix/>
            </a:blip>
            <a:stretch>
              <a:fillRect/>
            </a:stretch>
          </a:blip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04594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3"/>
          <p:cNvSpPr txBox="1"/>
          <p:nvPr/>
        </p:nvSpPr>
        <p:spPr>
          <a:xfrm>
            <a:off x="6240838" y="1196232"/>
            <a:ext cx="12199564" cy="827278"/>
          </a:xfrm>
          <a:prstGeom prst="rect">
            <a:avLst/>
          </a:prstGeom>
          <a:noFill/>
          <a:ln>
            <a:noFill/>
          </a:ln>
        </p:spPr>
        <p:txBody>
          <a:bodyPr spcFirstLastPara="1" wrap="square" lIns="0" tIns="0" rIns="0" bIns="0" anchor="t" anchorCtr="0">
            <a:spAutoFit/>
          </a:bodyPr>
          <a:lstStyle/>
          <a:p>
            <a:pPr marL="0" marR="0" lvl="0" indent="0" algn="l" rtl="0">
              <a:lnSpc>
                <a:spcPct val="111666"/>
              </a:lnSpc>
              <a:spcBef>
                <a:spcPts val="0"/>
              </a:spcBef>
              <a:spcAft>
                <a:spcPts val="0"/>
              </a:spcAft>
              <a:buClr>
                <a:srgbClr val="000000"/>
              </a:buClr>
              <a:buSzPts val="6000"/>
              <a:buFont typeface="Montserrat"/>
              <a:buNone/>
            </a:pPr>
            <a:r>
              <a:rPr lang="en-US" sz="4800" b="1" i="0" u="none" strike="noStrike" cap="none" dirty="0">
                <a:solidFill>
                  <a:srgbClr val="000000"/>
                </a:solidFill>
                <a:latin typeface="Montserrat"/>
                <a:ea typeface="Montserrat"/>
                <a:cs typeface="Montserrat"/>
                <a:sym typeface="Montserrat"/>
              </a:rPr>
              <a:t>KEY FUNCTIONS OF SWITCHGEAR</a:t>
            </a:r>
            <a:endParaRPr lang="en-US" sz="1100" dirty="0"/>
          </a:p>
        </p:txBody>
      </p:sp>
      <p:sp>
        <p:nvSpPr>
          <p:cNvPr id="77" name="Google Shape;77;p3"/>
          <p:cNvSpPr txBox="1"/>
          <p:nvPr/>
        </p:nvSpPr>
        <p:spPr>
          <a:xfrm>
            <a:off x="6240838" y="2630977"/>
            <a:ext cx="11742364" cy="5518690"/>
          </a:xfrm>
          <a:prstGeom prst="rect">
            <a:avLst/>
          </a:prstGeom>
          <a:noFill/>
          <a:ln>
            <a:noFill/>
          </a:ln>
        </p:spPr>
        <p:txBody>
          <a:bodyPr spcFirstLastPara="1" wrap="square" lIns="0" tIns="0" rIns="0" bIns="0" anchor="t" anchorCtr="0">
            <a:spAutoFit/>
          </a:bodyPr>
          <a:lstStyle/>
          <a:p>
            <a:pPr marL="338544" marR="0" lvl="1" algn="just" rtl="0">
              <a:lnSpc>
                <a:spcPct val="158064"/>
              </a:lnSpc>
              <a:spcBef>
                <a:spcPts val="0"/>
              </a:spcBef>
              <a:spcAft>
                <a:spcPts val="0"/>
              </a:spcAft>
              <a:buClr>
                <a:srgbClr val="000000"/>
              </a:buClr>
              <a:buSzPts val="3100"/>
            </a:pPr>
            <a:r>
              <a:rPr lang="en-US" sz="3100" b="1" i="0" u="none" strike="noStrike" cap="none" dirty="0">
                <a:solidFill>
                  <a:srgbClr val="000000"/>
                </a:solidFill>
                <a:latin typeface="Montserrat"/>
                <a:ea typeface="Montserrat"/>
                <a:cs typeface="Montserrat"/>
                <a:sym typeface="Montserrat"/>
              </a:rPr>
              <a:t>Control</a:t>
            </a:r>
            <a:r>
              <a:rPr lang="en-US" sz="2400" b="0" i="0" u="none" strike="noStrike" cap="none" dirty="0">
                <a:solidFill>
                  <a:srgbClr val="000000"/>
                </a:solidFill>
                <a:latin typeface="Arial"/>
                <a:ea typeface="Arial"/>
                <a:cs typeface="Arial"/>
                <a:sym typeface="Arial"/>
              </a:rPr>
              <a:t>: It allows operators to control the flow of electricity in a system, enabling them to connect or disconnect circuits as needed.</a:t>
            </a:r>
            <a:endParaRPr dirty="0"/>
          </a:p>
          <a:p>
            <a:pPr marL="795744" marR="0" lvl="1" indent="-304800" algn="just" rtl="0">
              <a:lnSpc>
                <a:spcPct val="204166"/>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a:p>
            <a:pPr marL="338544" marR="0" lvl="1" algn="just" rtl="0">
              <a:lnSpc>
                <a:spcPct val="158064"/>
              </a:lnSpc>
              <a:spcBef>
                <a:spcPts val="0"/>
              </a:spcBef>
              <a:spcAft>
                <a:spcPts val="0"/>
              </a:spcAft>
              <a:buClr>
                <a:srgbClr val="000000"/>
              </a:buClr>
              <a:buSzPts val="3100"/>
            </a:pPr>
            <a:r>
              <a:rPr lang="en-US" sz="3100" b="1" i="0" u="none" strike="noStrike" cap="none" dirty="0">
                <a:solidFill>
                  <a:srgbClr val="000000"/>
                </a:solidFill>
                <a:latin typeface="Montserrat"/>
                <a:ea typeface="Montserrat"/>
                <a:cs typeface="Montserrat"/>
                <a:sym typeface="Montserrat"/>
              </a:rPr>
              <a:t>Protection</a:t>
            </a:r>
            <a:r>
              <a:rPr lang="en-US" sz="2400" b="0" i="0" u="none" strike="noStrike" cap="none" dirty="0">
                <a:solidFill>
                  <a:srgbClr val="000000"/>
                </a:solidFill>
                <a:latin typeface="Arial"/>
                <a:ea typeface="Arial"/>
                <a:cs typeface="Arial"/>
                <a:sym typeface="Arial"/>
              </a:rPr>
              <a:t>: It protects electrical circuits from overloads, short circuits, and other faults by interrupting the flow of electricity when a problem is detected.</a:t>
            </a:r>
            <a:endParaRPr dirty="0"/>
          </a:p>
          <a:p>
            <a:pPr marL="795744" marR="0" lvl="1" indent="-304800" algn="just" rtl="0">
              <a:lnSpc>
                <a:spcPct val="204166"/>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a:p>
            <a:pPr marL="338544" marR="0" lvl="1" algn="just" rtl="0">
              <a:lnSpc>
                <a:spcPct val="158064"/>
              </a:lnSpc>
              <a:spcBef>
                <a:spcPts val="0"/>
              </a:spcBef>
              <a:spcAft>
                <a:spcPts val="0"/>
              </a:spcAft>
              <a:buClr>
                <a:srgbClr val="000000"/>
              </a:buClr>
              <a:buSzPts val="3100"/>
            </a:pPr>
            <a:r>
              <a:rPr lang="en-US" sz="3100" b="1" i="0" u="none" strike="noStrike" cap="none" dirty="0">
                <a:solidFill>
                  <a:srgbClr val="000000"/>
                </a:solidFill>
                <a:latin typeface="Montserrat"/>
                <a:ea typeface="Montserrat"/>
                <a:cs typeface="Montserrat"/>
                <a:sym typeface="Montserrat"/>
              </a:rPr>
              <a:t>Isolation</a:t>
            </a:r>
            <a:r>
              <a:rPr lang="en-US" sz="2400" b="0" i="0" u="none" strike="noStrike" cap="none" dirty="0">
                <a:solidFill>
                  <a:srgbClr val="000000"/>
                </a:solidFill>
                <a:latin typeface="Arial"/>
                <a:ea typeface="Arial"/>
                <a:cs typeface="Arial"/>
                <a:sym typeface="Arial"/>
              </a:rPr>
              <a:t>: It provides a means to isolate parts of the electrical system for maintenance or repair, ensuring safety for personnel working on the equipment.</a:t>
            </a:r>
            <a:endParaRPr dirty="0"/>
          </a:p>
        </p:txBody>
      </p:sp>
      <p:cxnSp>
        <p:nvCxnSpPr>
          <p:cNvPr id="78" name="Google Shape;78;p3"/>
          <p:cNvCxnSpPr/>
          <p:nvPr/>
        </p:nvCxnSpPr>
        <p:spPr>
          <a:xfrm>
            <a:off x="12534678" y="2396588"/>
            <a:ext cx="5753322" cy="1172"/>
          </a:xfrm>
          <a:prstGeom prst="straightConnector1">
            <a:avLst/>
          </a:prstGeom>
          <a:noFill/>
          <a:ln w="19050" cap="flat" cmpd="sng">
            <a:solidFill>
              <a:srgbClr val="000000"/>
            </a:solidFill>
            <a:prstDash val="solid"/>
            <a:round/>
            <a:headEnd type="none" w="sm" len="sm"/>
            <a:tailEnd type="none" w="sm" len="sm"/>
          </a:ln>
        </p:spPr>
      </p:cxnSp>
      <p:sp>
        <p:nvSpPr>
          <p:cNvPr id="79" name="Google Shape;79;p3"/>
          <p:cNvSpPr/>
          <p:nvPr/>
        </p:nvSpPr>
        <p:spPr>
          <a:xfrm>
            <a:off x="10797557"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80" name="Google Shape;80;p3" descr="Picture 15"/>
          <p:cNvPicPr preferRelativeResize="0"/>
          <p:nvPr/>
        </p:nvPicPr>
        <p:blipFill rotWithShape="1">
          <a:blip r:embed="rId3">
            <a:alphaModFix/>
          </a:blip>
          <a:srcRect/>
          <a:stretch/>
        </p:blipFill>
        <p:spPr>
          <a:xfrm>
            <a:off x="22922" y="3238500"/>
            <a:ext cx="6217916" cy="470662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4"/>
          <p:cNvSpPr txBox="1"/>
          <p:nvPr/>
        </p:nvSpPr>
        <p:spPr>
          <a:xfrm>
            <a:off x="6240838" y="1049118"/>
            <a:ext cx="12918793" cy="716478"/>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4800" b="0" i="0" u="none" strike="noStrike" cap="none" dirty="0">
                <a:solidFill>
                  <a:srgbClr val="000000"/>
                </a:solidFill>
                <a:latin typeface="Arial"/>
                <a:ea typeface="Arial"/>
                <a:cs typeface="Arial"/>
                <a:sym typeface="Arial"/>
              </a:rPr>
              <a:t>CLASSIFICATION OF SWITCH GEARS</a:t>
            </a:r>
            <a:endParaRPr lang="en-US" sz="1000" dirty="0"/>
          </a:p>
        </p:txBody>
      </p:sp>
      <p:cxnSp>
        <p:nvCxnSpPr>
          <p:cNvPr id="88" name="Google Shape;88;p4"/>
          <p:cNvCxnSpPr/>
          <p:nvPr/>
        </p:nvCxnSpPr>
        <p:spPr>
          <a:xfrm>
            <a:off x="12534678" y="2396588"/>
            <a:ext cx="9449246" cy="3"/>
          </a:xfrm>
          <a:prstGeom prst="straightConnector1">
            <a:avLst/>
          </a:prstGeom>
          <a:noFill/>
          <a:ln w="19050" cap="flat" cmpd="sng">
            <a:solidFill>
              <a:srgbClr val="000000"/>
            </a:solidFill>
            <a:prstDash val="solid"/>
            <a:round/>
            <a:headEnd type="none" w="sm" len="sm"/>
            <a:tailEnd type="none" w="sm" len="sm"/>
          </a:ln>
        </p:spPr>
      </p:cxnSp>
      <p:sp>
        <p:nvSpPr>
          <p:cNvPr id="89" name="Google Shape;89;p4"/>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0" name="Google Shape;90;p4"/>
          <p:cNvSpPr txBox="1"/>
          <p:nvPr/>
        </p:nvSpPr>
        <p:spPr>
          <a:xfrm>
            <a:off x="6292646" y="3911386"/>
            <a:ext cx="11189946" cy="3077585"/>
          </a:xfrm>
          <a:prstGeom prst="rect">
            <a:avLst/>
          </a:prstGeom>
          <a:noFill/>
          <a:ln>
            <a:noFill/>
          </a:ln>
        </p:spPr>
        <p:txBody>
          <a:bodyPr spcFirstLastPara="1" wrap="square" lIns="0" tIns="0" rIns="0" bIns="0" anchor="t" anchorCtr="0">
            <a:spAutoFit/>
          </a:bodyPr>
          <a:lstStyle/>
          <a:p>
            <a:pPr marL="677089" marR="0" lvl="1" indent="-338545" algn="l" rtl="0">
              <a:lnSpc>
                <a:spcPct val="158064"/>
              </a:lnSpc>
              <a:spcBef>
                <a:spcPts val="0"/>
              </a:spcBef>
              <a:spcAft>
                <a:spcPts val="0"/>
              </a:spcAft>
              <a:buClr>
                <a:srgbClr val="000000"/>
              </a:buClr>
              <a:buSzPts val="3100"/>
              <a:buFont typeface="Arial"/>
              <a:buChar char="•"/>
            </a:pPr>
            <a:r>
              <a:rPr lang="en-US" sz="3100" b="1" i="0" u="none" strike="noStrike" cap="none">
                <a:solidFill>
                  <a:srgbClr val="000000"/>
                </a:solidFill>
                <a:latin typeface="Montserrat"/>
                <a:ea typeface="Montserrat"/>
                <a:cs typeface="Montserrat"/>
                <a:sym typeface="Montserrat"/>
              </a:rPr>
              <a:t>By Voltage: </a:t>
            </a:r>
            <a:r>
              <a:rPr lang="en-US" sz="3100" b="0" i="0" u="none" strike="noStrike" cap="none">
                <a:solidFill>
                  <a:srgbClr val="000000"/>
                </a:solidFill>
                <a:latin typeface="Arial"/>
                <a:ea typeface="Arial"/>
                <a:cs typeface="Arial"/>
                <a:sym typeface="Arial"/>
              </a:rPr>
              <a:t>Low Voltage (LV) and High Voltage (HV)</a:t>
            </a:r>
            <a:endParaRPr/>
          </a:p>
          <a:p>
            <a:pPr marL="677089" marR="0" lvl="1" indent="-224245" algn="l" rtl="0">
              <a:lnSpc>
                <a:spcPct val="272222"/>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677089" marR="0" lvl="1" indent="-338545" algn="l" rtl="0">
              <a:lnSpc>
                <a:spcPct val="158064"/>
              </a:lnSpc>
              <a:spcBef>
                <a:spcPts val="0"/>
              </a:spcBef>
              <a:spcAft>
                <a:spcPts val="0"/>
              </a:spcAft>
              <a:buClr>
                <a:srgbClr val="000000"/>
              </a:buClr>
              <a:buSzPts val="3100"/>
              <a:buFont typeface="Arial"/>
              <a:buChar char="•"/>
            </a:pPr>
            <a:r>
              <a:rPr lang="en-US" sz="3100" b="1" i="0" u="none" strike="noStrike" cap="none">
                <a:solidFill>
                  <a:srgbClr val="000000"/>
                </a:solidFill>
                <a:latin typeface="Montserrat"/>
                <a:ea typeface="Montserrat"/>
                <a:cs typeface="Montserrat"/>
                <a:sym typeface="Montserrat"/>
              </a:rPr>
              <a:t>By Installation:</a:t>
            </a:r>
            <a:r>
              <a:rPr lang="en-US" sz="3100" b="0" i="0" u="none" strike="noStrike" cap="none">
                <a:solidFill>
                  <a:srgbClr val="000000"/>
                </a:solidFill>
                <a:latin typeface="Arial"/>
                <a:ea typeface="Arial"/>
                <a:cs typeface="Arial"/>
                <a:sym typeface="Arial"/>
              </a:rPr>
              <a:t> Indoor and Outdoor</a:t>
            </a:r>
            <a:endParaRPr/>
          </a:p>
          <a:p>
            <a:pPr marL="677089" marR="0" lvl="1" indent="-224245" algn="l" rtl="0">
              <a:lnSpc>
                <a:spcPct val="272222"/>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677089" marR="0" lvl="1" indent="-338545" algn="l" rtl="0">
              <a:lnSpc>
                <a:spcPct val="158064"/>
              </a:lnSpc>
              <a:spcBef>
                <a:spcPts val="0"/>
              </a:spcBef>
              <a:spcAft>
                <a:spcPts val="0"/>
              </a:spcAft>
              <a:buClr>
                <a:srgbClr val="000000"/>
              </a:buClr>
              <a:buSzPts val="3100"/>
              <a:buFont typeface="Arial"/>
              <a:buChar char="•"/>
            </a:pPr>
            <a:r>
              <a:rPr lang="en-US" sz="3100" b="1" i="0" u="none" strike="noStrike" cap="none">
                <a:solidFill>
                  <a:srgbClr val="000000"/>
                </a:solidFill>
                <a:latin typeface="Montserrat"/>
                <a:ea typeface="Montserrat"/>
                <a:cs typeface="Montserrat"/>
                <a:sym typeface="Montserrat"/>
              </a:rPr>
              <a:t>By Function: </a:t>
            </a:r>
            <a:r>
              <a:rPr lang="en-US" sz="3100" b="0" i="0" u="none" strike="noStrike" cap="none">
                <a:solidFill>
                  <a:srgbClr val="000000"/>
                </a:solidFill>
                <a:latin typeface="Arial"/>
                <a:ea typeface="Arial"/>
                <a:cs typeface="Arial"/>
                <a:sym typeface="Arial"/>
              </a:rPr>
              <a:t>Protection, Isolation, and Control</a:t>
            </a:r>
            <a:endParaRPr/>
          </a:p>
        </p:txBody>
      </p:sp>
      <p:pic>
        <p:nvPicPr>
          <p:cNvPr id="91" name="Google Shape;91;p4" descr="Picture 9"/>
          <p:cNvPicPr preferRelativeResize="0"/>
          <p:nvPr/>
        </p:nvPicPr>
        <p:blipFill rotWithShape="1">
          <a:blip r:embed="rId3">
            <a:alphaModFix/>
          </a:blip>
          <a:srcRect l="22808" r="22808"/>
          <a:stretch/>
        </p:blipFill>
        <p:spPr>
          <a:xfrm>
            <a:off x="-1" y="2550739"/>
            <a:ext cx="5237454" cy="6416403"/>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5"/>
          <p:cNvSpPr txBox="1"/>
          <p:nvPr/>
        </p:nvSpPr>
        <p:spPr>
          <a:xfrm>
            <a:off x="6380531" y="1083647"/>
            <a:ext cx="11907472" cy="806054"/>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5400" b="0" i="0" u="none" strike="noStrike" cap="none" dirty="0">
                <a:solidFill>
                  <a:srgbClr val="000000"/>
                </a:solidFill>
                <a:latin typeface="Arial"/>
                <a:ea typeface="Arial"/>
                <a:cs typeface="Arial"/>
                <a:sym typeface="Arial"/>
              </a:rPr>
              <a:t>LOW VOLTAGE SWITCHGEARS</a:t>
            </a:r>
            <a:endParaRPr lang="en-US" sz="1050" dirty="0"/>
          </a:p>
        </p:txBody>
      </p:sp>
      <p:sp>
        <p:nvSpPr>
          <p:cNvPr id="99" name="Google Shape;99;p5"/>
          <p:cNvSpPr txBox="1"/>
          <p:nvPr/>
        </p:nvSpPr>
        <p:spPr>
          <a:xfrm>
            <a:off x="6239898" y="2941218"/>
            <a:ext cx="11667105" cy="5566785"/>
          </a:xfrm>
          <a:prstGeom prst="rect">
            <a:avLst/>
          </a:prstGeom>
          <a:noFill/>
          <a:ln>
            <a:noFill/>
          </a:ln>
        </p:spPr>
        <p:txBody>
          <a:bodyPr spcFirstLastPara="1" wrap="square" lIns="0" tIns="0" rIns="0" bIns="0" anchor="t" anchorCtr="0">
            <a:spAutoFit/>
          </a:bodyPr>
          <a:lstStyle/>
          <a:p>
            <a:pPr marL="514350" marR="0" lvl="0" indent="-514350" algn="l"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Indian standard pertains to low voltage switch gears- </a:t>
            </a:r>
            <a:r>
              <a:rPr lang="en-US" sz="3100" b="1" i="0" u="none" strike="noStrike" cap="none" dirty="0">
                <a:solidFill>
                  <a:srgbClr val="000000"/>
                </a:solidFill>
                <a:latin typeface="Montserrat"/>
                <a:ea typeface="Montserrat"/>
                <a:cs typeface="Montserrat"/>
                <a:sym typeface="Montserrat"/>
              </a:rPr>
              <a:t>IS/IEC 60947 (With Different Parts).</a:t>
            </a:r>
            <a:endParaRPr dirty="0"/>
          </a:p>
          <a:p>
            <a:pPr marL="0" marR="0" lvl="0" indent="0" algn="l" rtl="0">
              <a:lnSpc>
                <a:spcPct val="272222"/>
              </a:lnSpc>
              <a:spcBef>
                <a:spcPts val="0"/>
              </a:spcBef>
              <a:spcAft>
                <a:spcPts val="0"/>
              </a:spcAft>
              <a:buClr>
                <a:srgbClr val="000000"/>
              </a:buClr>
              <a:buSzPts val="1800"/>
              <a:buFont typeface="Montserrat"/>
              <a:buNone/>
            </a:pPr>
            <a:endParaRPr sz="1800" b="1" i="0" u="none" strike="noStrike" cap="none" dirty="0">
              <a:solidFill>
                <a:srgbClr val="000000"/>
              </a:solidFill>
              <a:latin typeface="Montserrat"/>
              <a:ea typeface="Montserrat"/>
              <a:cs typeface="Montserrat"/>
              <a:sym typeface="Montserrat"/>
            </a:endParaRPr>
          </a:p>
          <a:p>
            <a:pPr marL="514350" marR="0" lvl="0" indent="-514350" algn="just" rtl="0">
              <a:lnSpc>
                <a:spcPct val="158064"/>
              </a:lnSpc>
              <a:spcBef>
                <a:spcPts val="0"/>
              </a:spcBef>
              <a:spcAft>
                <a:spcPts val="0"/>
              </a:spcAft>
              <a:buClr>
                <a:srgbClr val="000000"/>
              </a:buClr>
              <a:buSzPts val="3100"/>
              <a:buFont typeface="Arial"/>
              <a:buChar char="•"/>
            </a:pPr>
            <a:r>
              <a:rPr lang="en-US" sz="3100" b="1" i="0" u="none" strike="noStrike" cap="none" dirty="0">
                <a:solidFill>
                  <a:srgbClr val="000000"/>
                </a:solidFill>
                <a:latin typeface="Montserrat"/>
                <a:ea typeface="Montserrat"/>
                <a:cs typeface="Montserrat"/>
                <a:sym typeface="Montserrat"/>
              </a:rPr>
              <a:t>Voltage Rating- </a:t>
            </a:r>
            <a:r>
              <a:rPr lang="en-US" sz="3100" b="0" i="0" u="none" strike="noStrike" cap="none" dirty="0">
                <a:solidFill>
                  <a:srgbClr val="000000"/>
                </a:solidFill>
                <a:latin typeface="Arial"/>
                <a:ea typeface="Arial"/>
                <a:cs typeface="Arial"/>
                <a:sym typeface="Arial"/>
              </a:rPr>
              <a:t>Low voltage switchgear typically operates at voltages up to </a:t>
            </a:r>
            <a:r>
              <a:rPr lang="en-US" sz="3100" b="1" i="0" u="none" strike="noStrike" cap="none" dirty="0">
                <a:solidFill>
                  <a:srgbClr val="000000"/>
                </a:solidFill>
                <a:latin typeface="Montserrat"/>
                <a:ea typeface="Montserrat"/>
                <a:cs typeface="Montserrat"/>
                <a:sym typeface="Montserrat"/>
              </a:rPr>
              <a:t>1000V AC </a:t>
            </a:r>
            <a:r>
              <a:rPr lang="en-US" sz="3100" b="0" i="0" u="none" strike="noStrike" cap="none" dirty="0">
                <a:solidFill>
                  <a:srgbClr val="000000"/>
                </a:solidFill>
                <a:latin typeface="Arial"/>
                <a:ea typeface="Arial"/>
                <a:cs typeface="Arial"/>
                <a:sym typeface="Arial"/>
              </a:rPr>
              <a:t>or </a:t>
            </a:r>
            <a:r>
              <a:rPr lang="en-US" sz="3100" b="1" i="0" u="none" strike="noStrike" cap="none" dirty="0">
                <a:solidFill>
                  <a:srgbClr val="000000"/>
                </a:solidFill>
                <a:latin typeface="Montserrat"/>
                <a:ea typeface="Montserrat"/>
                <a:cs typeface="Montserrat"/>
                <a:sym typeface="Montserrat"/>
              </a:rPr>
              <a:t>1500V DC</a:t>
            </a:r>
            <a:r>
              <a:rPr lang="en-US" sz="3100" b="0" i="0" u="none" strike="noStrike" cap="none" dirty="0">
                <a:solidFill>
                  <a:srgbClr val="000000"/>
                </a:solidFill>
                <a:latin typeface="Arial"/>
                <a:ea typeface="Arial"/>
                <a:cs typeface="Arial"/>
                <a:sym typeface="Arial"/>
              </a:rPr>
              <a:t>.</a:t>
            </a:r>
            <a:endParaRPr dirty="0"/>
          </a:p>
          <a:p>
            <a:pPr marL="514350" marR="0" lvl="0" indent="-400050" algn="l"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514350" marR="0" lvl="0" indent="-400050" algn="l"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514350" marR="0" lvl="0" indent="-400050" algn="l"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cxnSp>
        <p:nvCxnSpPr>
          <p:cNvPr id="100" name="Google Shape;100;p5"/>
          <p:cNvCxnSpPr/>
          <p:nvPr/>
        </p:nvCxnSpPr>
        <p:spPr>
          <a:xfrm>
            <a:off x="12534678" y="2396588"/>
            <a:ext cx="9449246" cy="3"/>
          </a:xfrm>
          <a:prstGeom prst="straightConnector1">
            <a:avLst/>
          </a:prstGeom>
          <a:noFill/>
          <a:ln w="19050" cap="flat" cmpd="sng">
            <a:solidFill>
              <a:srgbClr val="000000"/>
            </a:solidFill>
            <a:prstDash val="solid"/>
            <a:round/>
            <a:headEnd type="none" w="sm" len="sm"/>
            <a:tailEnd type="none" w="sm" len="sm"/>
          </a:ln>
        </p:spPr>
      </p:cxnSp>
      <p:sp>
        <p:nvSpPr>
          <p:cNvPr id="101" name="Google Shape;101;p5"/>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2" name="Google Shape;102;p5"/>
          <p:cNvSpPr txBox="1"/>
          <p:nvPr/>
        </p:nvSpPr>
        <p:spPr>
          <a:xfrm>
            <a:off x="6266791" y="6896099"/>
            <a:ext cx="9794115" cy="2455284"/>
          </a:xfrm>
          <a:prstGeom prst="rect">
            <a:avLst/>
          </a:prstGeom>
          <a:noFill/>
          <a:ln>
            <a:noFill/>
          </a:ln>
        </p:spPr>
        <p:txBody>
          <a:bodyPr spcFirstLastPara="1" wrap="square" lIns="0" tIns="0" rIns="0" bIns="0" anchor="t" anchorCtr="0">
            <a:spAutoFit/>
          </a:bodyPr>
          <a:lstStyle/>
          <a:p>
            <a:pPr marL="0" marR="0" lvl="0" indent="0" algn="l" rtl="0">
              <a:lnSpc>
                <a:spcPct val="158064"/>
              </a:lnSpc>
              <a:spcBef>
                <a:spcPts val="0"/>
              </a:spcBef>
              <a:spcAft>
                <a:spcPts val="0"/>
              </a:spcAft>
              <a:buClr>
                <a:srgbClr val="000000"/>
              </a:buClr>
              <a:buSzPts val="3100"/>
              <a:buFont typeface="Montserrat"/>
              <a:buNone/>
            </a:pPr>
            <a:r>
              <a:rPr lang="en-US" sz="3100" b="1" i="0" u="none" strike="noStrike" cap="none">
                <a:solidFill>
                  <a:srgbClr val="000000"/>
                </a:solidFill>
                <a:latin typeface="Montserrat"/>
                <a:ea typeface="Montserrat"/>
                <a:cs typeface="Montserrat"/>
                <a:sym typeface="Montserrat"/>
              </a:rPr>
              <a:t>Applications</a:t>
            </a:r>
            <a:r>
              <a:rPr lang="en-US" sz="3100" b="0" i="0" u="none" strike="noStrike" cap="none">
                <a:solidFill>
                  <a:srgbClr val="000000"/>
                </a:solidFill>
                <a:latin typeface="Arial"/>
                <a:ea typeface="Arial"/>
                <a:cs typeface="Arial"/>
                <a:sym typeface="Arial"/>
              </a:rPr>
              <a:t>: </a:t>
            </a:r>
            <a:endParaRPr/>
          </a:p>
          <a:p>
            <a:pPr marL="677089" marR="0" lvl="1" indent="-338545" algn="l"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Commercial buildings,</a:t>
            </a:r>
            <a:endParaRPr/>
          </a:p>
          <a:p>
            <a:pPr marL="677089" marR="0" lvl="1" indent="-338545" algn="l"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Residential areas</a:t>
            </a:r>
            <a:endParaRPr/>
          </a:p>
          <a:p>
            <a:pPr marL="677089" marR="0" lvl="1" indent="-338545" algn="l"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Small industrial applications.</a:t>
            </a:r>
            <a:endParaRPr/>
          </a:p>
        </p:txBody>
      </p:sp>
      <p:pic>
        <p:nvPicPr>
          <p:cNvPr id="103" name="Google Shape;103;p5" descr="Picture 16"/>
          <p:cNvPicPr preferRelativeResize="0"/>
          <p:nvPr/>
        </p:nvPicPr>
        <p:blipFill rotWithShape="1">
          <a:blip r:embed="rId3">
            <a:alphaModFix/>
          </a:blip>
          <a:srcRect b="10086"/>
          <a:stretch/>
        </p:blipFill>
        <p:spPr>
          <a:xfrm>
            <a:off x="38680" y="2255325"/>
            <a:ext cx="5160094" cy="2937997"/>
          </a:xfrm>
          <a:prstGeom prst="rect">
            <a:avLst/>
          </a:prstGeom>
          <a:noFill/>
          <a:ln>
            <a:noFill/>
          </a:ln>
        </p:spPr>
      </p:pic>
      <p:pic>
        <p:nvPicPr>
          <p:cNvPr id="104" name="Google Shape;104;p5" descr="Picture 17"/>
          <p:cNvPicPr preferRelativeResize="0"/>
          <p:nvPr/>
        </p:nvPicPr>
        <p:blipFill rotWithShape="1">
          <a:blip r:embed="rId4">
            <a:alphaModFix/>
          </a:blip>
          <a:srcRect/>
          <a:stretch/>
        </p:blipFill>
        <p:spPr>
          <a:xfrm>
            <a:off x="38679" y="5663233"/>
            <a:ext cx="5160094" cy="387007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7"/>
          <p:cNvSpPr txBox="1"/>
          <p:nvPr/>
        </p:nvSpPr>
        <p:spPr>
          <a:xfrm>
            <a:off x="5465135" y="985700"/>
            <a:ext cx="12682235" cy="799001"/>
          </a:xfrm>
          <a:prstGeom prst="rect">
            <a:avLst/>
          </a:prstGeom>
          <a:noFill/>
          <a:ln>
            <a:noFill/>
          </a:ln>
        </p:spPr>
        <p:txBody>
          <a:bodyPr spcFirstLastPara="1" wrap="square" lIns="0" tIns="0" rIns="0" bIns="0" anchor="t" anchorCtr="0">
            <a:spAutoFit/>
          </a:bodyPr>
          <a:lstStyle/>
          <a:p>
            <a:pPr marL="0" marR="0" lvl="0" indent="0" algn="l" rtl="0">
              <a:lnSpc>
                <a:spcPct val="117543"/>
              </a:lnSpc>
              <a:spcBef>
                <a:spcPts val="0"/>
              </a:spcBef>
              <a:spcAft>
                <a:spcPts val="0"/>
              </a:spcAft>
              <a:buClr>
                <a:srgbClr val="000000"/>
              </a:buClr>
              <a:buSzPts val="5700"/>
              <a:buFont typeface="Arial"/>
              <a:buNone/>
            </a:pPr>
            <a:r>
              <a:rPr lang="en-US" sz="4400" b="0" i="0" u="none" strike="noStrike" cap="none" dirty="0">
                <a:solidFill>
                  <a:srgbClr val="000000"/>
                </a:solidFill>
                <a:latin typeface="Arial"/>
                <a:ea typeface="Arial"/>
                <a:cs typeface="Arial"/>
                <a:sym typeface="Arial"/>
              </a:rPr>
              <a:t>PRODUCT STANDARDS FOR LV SWITCHGEAR </a:t>
            </a:r>
            <a:endParaRPr lang="en-US" sz="1050" dirty="0"/>
          </a:p>
        </p:txBody>
      </p:sp>
      <p:cxnSp>
        <p:nvCxnSpPr>
          <p:cNvPr id="124" name="Google Shape;124;p7"/>
          <p:cNvCxnSpPr/>
          <p:nvPr/>
        </p:nvCxnSpPr>
        <p:spPr>
          <a:xfrm>
            <a:off x="12534679" y="2396589"/>
            <a:ext cx="5612691" cy="1171"/>
          </a:xfrm>
          <a:prstGeom prst="straightConnector1">
            <a:avLst/>
          </a:prstGeom>
          <a:noFill/>
          <a:ln w="19050" cap="flat" cmpd="sng">
            <a:solidFill>
              <a:srgbClr val="000000"/>
            </a:solidFill>
            <a:prstDash val="solid"/>
            <a:round/>
            <a:headEnd type="none" w="sm" len="sm"/>
            <a:tailEnd type="none" w="sm" len="sm"/>
          </a:ln>
        </p:spPr>
      </p:cxnSp>
      <p:sp>
        <p:nvSpPr>
          <p:cNvPr id="125" name="Google Shape;125;p7"/>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26" name="Google Shape;126;p7" descr="Picture 16"/>
          <p:cNvPicPr preferRelativeResize="0"/>
          <p:nvPr/>
        </p:nvPicPr>
        <p:blipFill rotWithShape="1">
          <a:blip r:embed="rId3">
            <a:alphaModFix/>
          </a:blip>
          <a:srcRect b="10086"/>
          <a:stretch/>
        </p:blipFill>
        <p:spPr>
          <a:xfrm>
            <a:off x="38680" y="2255325"/>
            <a:ext cx="5160094" cy="2937997"/>
          </a:xfrm>
          <a:prstGeom prst="rect">
            <a:avLst/>
          </a:prstGeom>
          <a:noFill/>
          <a:ln>
            <a:noFill/>
          </a:ln>
        </p:spPr>
      </p:pic>
      <p:pic>
        <p:nvPicPr>
          <p:cNvPr id="127" name="Google Shape;127;p7" descr="Picture 9"/>
          <p:cNvPicPr preferRelativeResize="0"/>
          <p:nvPr/>
        </p:nvPicPr>
        <p:blipFill rotWithShape="1">
          <a:blip r:embed="rId4">
            <a:alphaModFix/>
          </a:blip>
          <a:srcRect l="22808" r="22808"/>
          <a:stretch/>
        </p:blipFill>
        <p:spPr>
          <a:xfrm>
            <a:off x="-1" y="2550739"/>
            <a:ext cx="5237454" cy="6416403"/>
          </a:xfrm>
          <a:prstGeom prst="rect">
            <a:avLst/>
          </a:prstGeom>
          <a:noFill/>
          <a:ln>
            <a:noFill/>
          </a:ln>
        </p:spPr>
      </p:pic>
      <p:sp>
        <p:nvSpPr>
          <p:cNvPr id="128" name="Google Shape;128;p7"/>
          <p:cNvSpPr txBox="1"/>
          <p:nvPr/>
        </p:nvSpPr>
        <p:spPr>
          <a:xfrm>
            <a:off x="7073551" y="3286610"/>
            <a:ext cx="9040209" cy="465850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strike="noStrike" cap="none" dirty="0">
                <a:solidFill>
                  <a:srgbClr val="000000"/>
                </a:solidFill>
                <a:latin typeface="Helvetica Neue"/>
                <a:ea typeface="Helvetica Neue"/>
                <a:cs typeface="Helvetica Neue"/>
                <a:sym typeface="Helvetica Neue"/>
              </a:rPr>
              <a:t>IS/IEC: 60947</a:t>
            </a:r>
            <a:endParaRPr b="1"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﻿Part </a:t>
            </a:r>
            <a:r>
              <a:rPr lang="en-US" sz="3000" b="0" i="0" u="none" strike="noStrike" cap="none" dirty="0" smtClean="0">
                <a:solidFill>
                  <a:srgbClr val="000000"/>
                </a:solidFill>
                <a:latin typeface="Helvetica Neue"/>
                <a:ea typeface="Helvetica Neue"/>
                <a:cs typeface="Helvetica Neue"/>
                <a:sym typeface="Helvetica Neue"/>
              </a:rPr>
              <a:t>1- </a:t>
            </a:r>
            <a:r>
              <a:rPr lang="en-US" sz="3000" b="0" i="0" u="none" strike="noStrike" cap="none" dirty="0">
                <a:solidFill>
                  <a:srgbClr val="000000"/>
                </a:solidFill>
                <a:latin typeface="Helvetica Neue"/>
                <a:ea typeface="Helvetica Neue"/>
                <a:cs typeface="Helvetica Neue"/>
                <a:sym typeface="Helvetica Neue"/>
              </a:rPr>
              <a:t>General rules of all products</a:t>
            </a:r>
            <a:endParaRPr dirty="0"/>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﻿Part 2- Circuit Breakers </a:t>
            </a:r>
            <a:endParaRPr dirty="0"/>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﻿Part 3- Switch Disconnector Fuse</a:t>
            </a:r>
            <a:endParaRPr dirty="0"/>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﻿Part 4- Contactors/Relays/starters</a:t>
            </a:r>
            <a:endParaRPr dirty="0"/>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a:t>
            </a:r>
            <a:r>
              <a:rPr lang="en-US" sz="3000" b="0" i="0" u="none" strike="noStrike" cap="none" dirty="0" smtClean="0">
                <a:solidFill>
                  <a:srgbClr val="000000"/>
                </a:solidFill>
                <a:latin typeface="Helvetica Neue"/>
                <a:ea typeface="Helvetica Neue"/>
                <a:cs typeface="Helvetica Neue"/>
                <a:sym typeface="Helvetica Neue"/>
              </a:rPr>
              <a:t>Fuse  - </a:t>
            </a:r>
            <a:r>
              <a:rPr lang="en-US" sz="3000" b="0" i="0" u="none" strike="noStrike" cap="none" dirty="0">
                <a:solidFill>
                  <a:srgbClr val="000000"/>
                </a:solidFill>
                <a:latin typeface="Helvetica Neue"/>
                <a:ea typeface="Helvetica Neue"/>
                <a:cs typeface="Helvetica Neue"/>
                <a:sym typeface="Helvetica Neue"/>
              </a:rPr>
              <a:t>IS/IEC 60269 – Low Voltage Fuses</a:t>
            </a:r>
            <a:endParaRPr dirty="0"/>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dirty="0">
                <a:solidFill>
                  <a:srgbClr val="000000"/>
                </a:solidFill>
                <a:latin typeface="Helvetica Neue"/>
                <a:ea typeface="Helvetica Neue"/>
                <a:cs typeface="Helvetica Neue"/>
                <a:sym typeface="Helvetica Neue"/>
              </a:rPr>
              <a:t>﻿MCBs- IS/IEC 60898 – Circuit Breakers for </a:t>
            </a:r>
            <a:endParaRPr lang="en-US" sz="3000" b="0" i="0" u="none" strike="noStrike" cap="none" dirty="0" smtClean="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000"/>
              <a:buFont typeface="Helvetica Neue"/>
              <a:buNone/>
            </a:pPr>
            <a:r>
              <a:rPr lang="en-US" sz="3000" dirty="0">
                <a:latin typeface="Helvetica Neue"/>
                <a:ea typeface="Helvetica Neue"/>
                <a:cs typeface="Helvetica Neue"/>
                <a:sym typeface="Helvetica Neue"/>
              </a:rPr>
              <a:t> </a:t>
            </a:r>
            <a:r>
              <a:rPr lang="en-US" sz="3000" dirty="0" smtClean="0">
                <a:latin typeface="Helvetica Neue"/>
                <a:ea typeface="Helvetica Neue"/>
                <a:cs typeface="Helvetica Neue"/>
                <a:sym typeface="Helvetica Neue"/>
              </a:rPr>
              <a:t>                                    </a:t>
            </a:r>
            <a:r>
              <a:rPr lang="en-US" sz="3000" b="0" i="0" u="none" strike="noStrike" cap="none" dirty="0" smtClean="0">
                <a:solidFill>
                  <a:srgbClr val="000000"/>
                </a:solidFill>
                <a:latin typeface="Helvetica Neue"/>
                <a:ea typeface="Helvetica Neue"/>
                <a:cs typeface="Helvetica Neue"/>
                <a:sym typeface="Helvetica Neue"/>
              </a:rPr>
              <a:t>Overcurrent </a:t>
            </a:r>
            <a:r>
              <a:rPr lang="en-US" sz="3000" b="0" i="0" u="none" strike="noStrike" cap="none" dirty="0">
                <a:solidFill>
                  <a:srgbClr val="000000"/>
                </a:solidFill>
                <a:latin typeface="Helvetica Neue"/>
                <a:ea typeface="Helvetica Neue"/>
                <a:cs typeface="Helvetica Neue"/>
                <a:sym typeface="Helvetica Neue"/>
              </a:rPr>
              <a:t>Protection</a:t>
            </a: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36104"/>
            <a:ext cx="17322800" cy="9117496"/>
          </a:xfrm>
        </p:spPr>
        <p:txBody>
          <a:bodyPr>
            <a:normAutofit/>
          </a:bodyPr>
          <a:lstStyle/>
          <a:p>
            <a:pPr marL="50800" indent="0" algn="ctr">
              <a:buNone/>
            </a:pPr>
            <a:r>
              <a:rPr lang="en-US" sz="5400" b="1" dirty="0" smtClean="0"/>
              <a:t>WHAT IS SWITCHGEAR?</a:t>
            </a:r>
            <a:endParaRPr lang="en-US" sz="54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1" y="2652202"/>
            <a:ext cx="11627899" cy="6624320"/>
          </a:xfrm>
          <a:prstGeom prst="rect">
            <a:avLst/>
          </a:prstGeom>
        </p:spPr>
      </p:pic>
      <p:sp>
        <p:nvSpPr>
          <p:cNvPr id="10" name="TextBox 9"/>
          <p:cNvSpPr txBox="1"/>
          <p:nvPr/>
        </p:nvSpPr>
        <p:spPr>
          <a:xfrm>
            <a:off x="11846560" y="2652202"/>
            <a:ext cx="5933440" cy="6247864"/>
          </a:xfrm>
          <a:prstGeom prst="rect">
            <a:avLst/>
          </a:prstGeom>
          <a:noFill/>
        </p:spPr>
        <p:txBody>
          <a:bodyPr wrap="square" rtlCol="0">
            <a:spAutoFit/>
          </a:bodyPr>
          <a:lstStyle/>
          <a:p>
            <a:pPr marL="457200" indent="-457200">
              <a:buFont typeface="Arial" panose="020B0604020202020204" pitchFamily="34" charset="0"/>
              <a:buChar char="•"/>
            </a:pPr>
            <a:r>
              <a:rPr lang="en-US" sz="4000" dirty="0" smtClean="0">
                <a:latin typeface="Calibri" panose="020F0502020204030204" pitchFamily="34" charset="0"/>
                <a:ea typeface="Calibri" panose="020F0502020204030204" pitchFamily="34" charset="0"/>
                <a:cs typeface="Calibri" panose="020F0502020204030204" pitchFamily="34" charset="0"/>
              </a:rPr>
              <a:t>A Device or a combination of devices primarily intended for the purpose of </a:t>
            </a:r>
            <a:r>
              <a:rPr lang="en-US" sz="4000" b="1" dirty="0" smtClean="0">
                <a:latin typeface="Calibri" panose="020F0502020204030204" pitchFamily="34" charset="0"/>
                <a:ea typeface="Calibri" panose="020F0502020204030204" pitchFamily="34" charset="0"/>
                <a:cs typeface="Calibri" panose="020F0502020204030204" pitchFamily="34" charset="0"/>
              </a:rPr>
              <a:t>making</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b="1" dirty="0" smtClean="0">
                <a:latin typeface="Calibri" panose="020F0502020204030204" pitchFamily="34" charset="0"/>
                <a:ea typeface="Calibri" panose="020F0502020204030204" pitchFamily="34" charset="0"/>
                <a:cs typeface="Calibri" panose="020F0502020204030204" pitchFamily="34" charset="0"/>
              </a:rPr>
              <a:t>breaking</a:t>
            </a:r>
            <a:r>
              <a:rPr lang="en-US" sz="4000" dirty="0" smtClean="0">
                <a:latin typeface="Calibri" panose="020F0502020204030204" pitchFamily="34" charset="0"/>
                <a:ea typeface="Calibri" panose="020F0502020204030204" pitchFamily="34" charset="0"/>
                <a:cs typeface="Calibri" panose="020F0502020204030204" pitchFamily="34" charset="0"/>
              </a:rPr>
              <a:t> and </a:t>
            </a:r>
            <a:r>
              <a:rPr lang="en-US" sz="4000" b="1" dirty="0" smtClean="0">
                <a:latin typeface="Calibri" panose="020F0502020204030204" pitchFamily="34" charset="0"/>
                <a:ea typeface="Calibri" panose="020F0502020204030204" pitchFamily="34" charset="0"/>
                <a:cs typeface="Calibri" panose="020F0502020204030204" pitchFamily="34" charset="0"/>
              </a:rPr>
              <a:t>carrying</a:t>
            </a:r>
            <a:r>
              <a:rPr lang="en-US" sz="4000" dirty="0" smtClean="0">
                <a:latin typeface="Calibri" panose="020F0502020204030204" pitchFamily="34" charset="0"/>
                <a:ea typeface="Calibri" panose="020F0502020204030204" pitchFamily="34" charset="0"/>
                <a:cs typeface="Calibri" panose="020F0502020204030204" pitchFamily="34" charset="0"/>
              </a:rPr>
              <a:t> the electric currents in circuit under </a:t>
            </a:r>
            <a:r>
              <a:rPr lang="en-US" sz="4000" b="1" dirty="0" smtClean="0">
                <a:latin typeface="Calibri" panose="020F0502020204030204" pitchFamily="34" charset="0"/>
                <a:ea typeface="Calibri" panose="020F0502020204030204" pitchFamily="34" charset="0"/>
                <a:cs typeface="Calibri" panose="020F0502020204030204" pitchFamily="34" charset="0"/>
              </a:rPr>
              <a:t>normal </a:t>
            </a:r>
            <a:r>
              <a:rPr lang="en-US" sz="4000" dirty="0" smtClean="0">
                <a:latin typeface="Calibri" panose="020F0502020204030204" pitchFamily="34" charset="0"/>
                <a:ea typeface="Calibri" panose="020F0502020204030204" pitchFamily="34" charset="0"/>
                <a:cs typeface="Calibri" panose="020F0502020204030204" pitchFamily="34" charset="0"/>
              </a:rPr>
              <a:t>conditions as well as </a:t>
            </a:r>
            <a:r>
              <a:rPr lang="en-US" sz="4000" b="1" dirty="0" smtClean="0">
                <a:latin typeface="Calibri" panose="020F0502020204030204" pitchFamily="34" charset="0"/>
                <a:ea typeface="Calibri" panose="020F0502020204030204" pitchFamily="34" charset="0"/>
                <a:cs typeface="Calibri" panose="020F0502020204030204" pitchFamily="34" charset="0"/>
              </a:rPr>
              <a:t>abnormal </a:t>
            </a:r>
            <a:r>
              <a:rPr lang="en-US" sz="4000" dirty="0" smtClean="0">
                <a:latin typeface="Calibri" panose="020F0502020204030204" pitchFamily="34" charset="0"/>
                <a:ea typeface="Calibri" panose="020F0502020204030204" pitchFamily="34" charset="0"/>
                <a:cs typeface="Calibri" panose="020F0502020204030204" pitchFamily="34" charset="0"/>
              </a:rPr>
              <a:t>(faulty) conditions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467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5" name="Google Shape;135;p8" descr="Picture 9"/>
          <p:cNvPicPr preferRelativeResize="0"/>
          <p:nvPr/>
        </p:nvPicPr>
        <p:blipFill rotWithShape="1">
          <a:blip r:embed="rId3">
            <a:alphaModFix/>
          </a:blip>
          <a:srcRect l="22808" r="22808"/>
          <a:stretch/>
        </p:blipFill>
        <p:spPr>
          <a:xfrm>
            <a:off x="-1" y="2550739"/>
            <a:ext cx="5237454" cy="6416403"/>
          </a:xfrm>
          <a:prstGeom prst="rect">
            <a:avLst/>
          </a:prstGeom>
          <a:noFill/>
          <a:ln>
            <a:noFill/>
          </a:ln>
        </p:spPr>
      </p:pic>
      <p:sp>
        <p:nvSpPr>
          <p:cNvPr id="136" name="Google Shape;136;p8"/>
          <p:cNvSpPr txBox="1"/>
          <p:nvPr/>
        </p:nvSpPr>
        <p:spPr>
          <a:xfrm>
            <a:off x="6565926" y="1203611"/>
            <a:ext cx="12413162" cy="806054"/>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5400" b="0" i="0" u="none" strike="noStrike" cap="none" dirty="0">
                <a:solidFill>
                  <a:srgbClr val="000000"/>
                </a:solidFill>
                <a:latin typeface="Arial"/>
                <a:ea typeface="Arial"/>
                <a:cs typeface="Arial"/>
                <a:sym typeface="Arial"/>
              </a:rPr>
              <a:t>HIGH VOLTAGE SWITCHGEARS</a:t>
            </a:r>
            <a:endParaRPr lang="en-US" sz="1050" dirty="0"/>
          </a:p>
        </p:txBody>
      </p:sp>
      <p:sp>
        <p:nvSpPr>
          <p:cNvPr id="137" name="Google Shape;137;p8"/>
          <p:cNvSpPr txBox="1"/>
          <p:nvPr/>
        </p:nvSpPr>
        <p:spPr>
          <a:xfrm>
            <a:off x="6522763" y="2758799"/>
            <a:ext cx="11231838" cy="3699885"/>
          </a:xfrm>
          <a:prstGeom prst="rect">
            <a:avLst/>
          </a:prstGeom>
          <a:noFill/>
          <a:ln>
            <a:noFill/>
          </a:ln>
        </p:spPr>
        <p:txBody>
          <a:bodyPr spcFirstLastPara="1" wrap="square" lIns="0" tIns="0" rIns="0" bIns="0" anchor="t" anchorCtr="0">
            <a:spAutoFit/>
          </a:bodyPr>
          <a:lstStyle/>
          <a:p>
            <a:pPr marL="514350" marR="0" lvl="0" indent="-514350" algn="l"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Indian standard pertains to high voltage switch gears- </a:t>
            </a:r>
            <a:r>
              <a:rPr lang="en-US" sz="3100" b="1" i="0" u="none" strike="noStrike" cap="none" dirty="0">
                <a:solidFill>
                  <a:srgbClr val="000000"/>
                </a:solidFill>
                <a:latin typeface="Montserrat"/>
                <a:ea typeface="Montserrat"/>
                <a:cs typeface="Montserrat"/>
                <a:sym typeface="Montserrat"/>
              </a:rPr>
              <a:t>IS/IEC 62271 (With different parts).</a:t>
            </a:r>
            <a:endParaRPr dirty="0"/>
          </a:p>
          <a:p>
            <a:pPr marL="514350" marR="0" lvl="0" indent="-400050" algn="l" rtl="0">
              <a:lnSpc>
                <a:spcPct val="272222"/>
              </a:lnSpc>
              <a:spcBef>
                <a:spcPts val="0"/>
              </a:spcBef>
              <a:spcAft>
                <a:spcPts val="0"/>
              </a:spcAft>
              <a:buClr>
                <a:srgbClr val="000000"/>
              </a:buClr>
              <a:buSzPts val="1800"/>
              <a:buFont typeface="Arial"/>
              <a:buNone/>
            </a:pPr>
            <a:endParaRPr sz="1800" b="1" i="0" u="none" strike="noStrike" cap="none" dirty="0">
              <a:solidFill>
                <a:srgbClr val="000000"/>
              </a:solidFill>
              <a:latin typeface="Montserrat"/>
              <a:ea typeface="Montserrat"/>
              <a:cs typeface="Montserrat"/>
              <a:sym typeface="Montserrat"/>
            </a:endParaRPr>
          </a:p>
          <a:p>
            <a:pPr marL="514350" marR="0" lvl="0" indent="-514350" algn="just" rtl="0">
              <a:lnSpc>
                <a:spcPct val="158064"/>
              </a:lnSpc>
              <a:spcBef>
                <a:spcPts val="0"/>
              </a:spcBef>
              <a:spcAft>
                <a:spcPts val="0"/>
              </a:spcAft>
              <a:buClr>
                <a:srgbClr val="000000"/>
              </a:buClr>
              <a:buSzPts val="3100"/>
              <a:buFont typeface="Arial"/>
              <a:buChar char="•"/>
            </a:pPr>
            <a:r>
              <a:rPr lang="en-US" sz="3100" b="1" i="0" u="none" strike="noStrike" cap="none" dirty="0">
                <a:solidFill>
                  <a:srgbClr val="000000"/>
                </a:solidFill>
                <a:latin typeface="Montserrat"/>
                <a:ea typeface="Montserrat"/>
                <a:cs typeface="Montserrat"/>
                <a:sym typeface="Montserrat"/>
              </a:rPr>
              <a:t>Voltage Rating- </a:t>
            </a:r>
            <a:r>
              <a:rPr lang="en-US" sz="3100" b="0" i="0" u="none" strike="noStrike" cap="none" dirty="0">
                <a:solidFill>
                  <a:srgbClr val="000000"/>
                </a:solidFill>
                <a:latin typeface="Arial"/>
                <a:ea typeface="Arial"/>
                <a:cs typeface="Arial"/>
                <a:sym typeface="Arial"/>
              </a:rPr>
              <a:t>It typically operates at voltages above </a:t>
            </a:r>
            <a:r>
              <a:rPr lang="en-US" sz="3100" b="1" i="0" u="none" strike="noStrike" cap="none" dirty="0">
                <a:solidFill>
                  <a:srgbClr val="000000"/>
                </a:solidFill>
                <a:latin typeface="Montserrat"/>
                <a:ea typeface="Montserrat"/>
                <a:cs typeface="Montserrat"/>
                <a:sym typeface="Montserrat"/>
              </a:rPr>
              <a:t>1 kV</a:t>
            </a:r>
            <a:r>
              <a:rPr lang="en-US" sz="3100" b="0" i="0" u="none" strike="noStrike" cap="none" dirty="0">
                <a:solidFill>
                  <a:srgbClr val="000000"/>
                </a:solidFill>
                <a:latin typeface="Arial"/>
                <a:ea typeface="Arial"/>
                <a:cs typeface="Arial"/>
                <a:sym typeface="Arial"/>
              </a:rPr>
              <a:t>, up to </a:t>
            </a:r>
            <a:r>
              <a:rPr lang="en-US" sz="3100" b="1" i="0" u="none" strike="noStrike" cap="none" dirty="0">
                <a:solidFill>
                  <a:srgbClr val="000000"/>
                </a:solidFill>
                <a:latin typeface="Montserrat"/>
                <a:ea typeface="Montserrat"/>
                <a:cs typeface="Montserrat"/>
                <a:sym typeface="Montserrat"/>
              </a:rPr>
              <a:t>52 kV </a:t>
            </a:r>
            <a:r>
              <a:rPr lang="en-US" sz="3100" b="0" i="0" u="none" strike="noStrike" cap="none" dirty="0">
                <a:solidFill>
                  <a:srgbClr val="000000"/>
                </a:solidFill>
                <a:latin typeface="Arial"/>
                <a:ea typeface="Arial"/>
                <a:cs typeface="Arial"/>
                <a:sym typeface="Arial"/>
              </a:rPr>
              <a:t>or more, depending on the specific design and application.</a:t>
            </a:r>
            <a:endParaRPr dirty="0"/>
          </a:p>
        </p:txBody>
      </p:sp>
      <p:cxnSp>
        <p:nvCxnSpPr>
          <p:cNvPr id="138" name="Google Shape;138;p8"/>
          <p:cNvCxnSpPr/>
          <p:nvPr/>
        </p:nvCxnSpPr>
        <p:spPr>
          <a:xfrm flipV="1">
            <a:off x="12534678" y="2377440"/>
            <a:ext cx="5753322" cy="19148"/>
          </a:xfrm>
          <a:prstGeom prst="straightConnector1">
            <a:avLst/>
          </a:prstGeom>
          <a:noFill/>
          <a:ln w="19050" cap="flat" cmpd="sng">
            <a:solidFill>
              <a:srgbClr val="000000"/>
            </a:solidFill>
            <a:prstDash val="solid"/>
            <a:round/>
            <a:headEnd type="none" w="sm" len="sm"/>
            <a:tailEnd type="none" w="sm" len="sm"/>
          </a:ln>
        </p:spPr>
      </p:cxnSp>
      <p:sp>
        <p:nvSpPr>
          <p:cNvPr id="139" name="Google Shape;139;p8"/>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0" name="Google Shape;140;p8"/>
          <p:cNvSpPr txBox="1"/>
          <p:nvPr/>
        </p:nvSpPr>
        <p:spPr>
          <a:xfrm>
            <a:off x="6565926" y="7131595"/>
            <a:ext cx="9794100" cy="2739900"/>
          </a:xfrm>
          <a:prstGeom prst="rect">
            <a:avLst/>
          </a:prstGeom>
          <a:noFill/>
          <a:ln>
            <a:noFill/>
          </a:ln>
        </p:spPr>
        <p:txBody>
          <a:bodyPr spcFirstLastPara="1" wrap="square" lIns="0" tIns="0" rIns="0" bIns="0" anchor="t" anchorCtr="0">
            <a:spAutoFit/>
          </a:bodyPr>
          <a:lstStyle/>
          <a:p>
            <a:pPr marL="0" marR="0" lvl="0" indent="0" algn="l" rtl="0">
              <a:lnSpc>
                <a:spcPct val="158064"/>
              </a:lnSpc>
              <a:spcBef>
                <a:spcPts val="0"/>
              </a:spcBef>
              <a:spcAft>
                <a:spcPts val="0"/>
              </a:spcAft>
              <a:buClr>
                <a:srgbClr val="000000"/>
              </a:buClr>
              <a:buSzPts val="3100"/>
              <a:buFont typeface="Montserrat"/>
              <a:buNone/>
            </a:pPr>
            <a:r>
              <a:rPr lang="en-US" sz="3100" b="1" i="0" u="none" strike="noStrike" cap="none" dirty="0">
                <a:solidFill>
                  <a:srgbClr val="000000"/>
                </a:solidFill>
                <a:latin typeface="Montserrat"/>
                <a:ea typeface="Montserrat"/>
                <a:cs typeface="Montserrat"/>
                <a:sym typeface="Montserrat"/>
              </a:rPr>
              <a:t>Applications</a:t>
            </a:r>
            <a:endParaRPr dirty="0"/>
          </a:p>
          <a:p>
            <a:pPr marL="457200" marR="0" lvl="0" indent="-457200" algn="l"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Power transmission </a:t>
            </a:r>
            <a:endParaRPr dirty="0"/>
          </a:p>
          <a:p>
            <a:pPr marL="457200" marR="0" lvl="0" indent="-457200" algn="l"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large industrial applications,</a:t>
            </a:r>
            <a:endParaRPr dirty="0"/>
          </a:p>
          <a:p>
            <a:pPr marL="457200" marR="0" lvl="0" indent="-457200" algn="l"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Utility companies.</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7"/>
          <p:cNvSpPr txBox="1"/>
          <p:nvPr/>
        </p:nvSpPr>
        <p:spPr>
          <a:xfrm>
            <a:off x="6239898" y="985700"/>
            <a:ext cx="11907472" cy="1035027"/>
          </a:xfrm>
          <a:prstGeom prst="rect">
            <a:avLst/>
          </a:prstGeom>
          <a:noFill/>
          <a:ln>
            <a:noFill/>
          </a:ln>
        </p:spPr>
        <p:txBody>
          <a:bodyPr spcFirstLastPara="1" wrap="square" lIns="0" tIns="0" rIns="0" bIns="0" anchor="t" anchorCtr="0">
            <a:spAutoFit/>
          </a:bodyPr>
          <a:lstStyle/>
          <a:p>
            <a:pPr marL="0" marR="0" lvl="0" indent="0" algn="l" rtl="0">
              <a:lnSpc>
                <a:spcPct val="117543"/>
              </a:lnSpc>
              <a:spcBef>
                <a:spcPts val="0"/>
              </a:spcBef>
              <a:spcAft>
                <a:spcPts val="0"/>
              </a:spcAft>
              <a:buClr>
                <a:srgbClr val="000000"/>
              </a:buClr>
              <a:buSzPts val="5700"/>
              <a:buFont typeface="Arial"/>
              <a:buNone/>
            </a:pPr>
            <a:r>
              <a:rPr lang="en-US" sz="5700" dirty="0"/>
              <a:t>PROPERTIES OF SWITCHGEAR</a:t>
            </a:r>
            <a:endParaRPr lang="en-US" dirty="0"/>
          </a:p>
        </p:txBody>
      </p:sp>
      <p:cxnSp>
        <p:nvCxnSpPr>
          <p:cNvPr id="124" name="Google Shape;124;p7"/>
          <p:cNvCxnSpPr/>
          <p:nvPr/>
        </p:nvCxnSpPr>
        <p:spPr>
          <a:xfrm flipV="1">
            <a:off x="12534679" y="2377440"/>
            <a:ext cx="5753321" cy="19148"/>
          </a:xfrm>
          <a:prstGeom prst="straightConnector1">
            <a:avLst/>
          </a:prstGeom>
          <a:noFill/>
          <a:ln w="19050" cap="flat" cmpd="sng">
            <a:solidFill>
              <a:srgbClr val="000000"/>
            </a:solidFill>
            <a:prstDash val="solid"/>
            <a:round/>
            <a:headEnd type="none" w="sm" len="sm"/>
            <a:tailEnd type="none" w="sm" len="sm"/>
          </a:ln>
        </p:spPr>
      </p:cxnSp>
      <p:sp>
        <p:nvSpPr>
          <p:cNvPr id="125" name="Google Shape;125;p7"/>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8" name="Google Shape;128;p7"/>
          <p:cNvSpPr txBox="1"/>
          <p:nvPr/>
        </p:nvSpPr>
        <p:spPr>
          <a:xfrm>
            <a:off x="6239898" y="3435360"/>
            <a:ext cx="9255190" cy="3416279"/>
          </a:xfrm>
          <a:prstGeom prst="rect">
            <a:avLst/>
          </a:prstGeom>
          <a:noFill/>
          <a:ln>
            <a:noFill/>
          </a:ln>
        </p:spPr>
        <p:txBody>
          <a:bodyPr spcFirstLastPara="1" wrap="square" lIns="45700" tIns="45700" rIns="45700" bIns="45700" anchor="t" anchorCtr="0">
            <a:spAutoFit/>
          </a:bodyPr>
          <a:lstStyle/>
          <a:p>
            <a:pPr marL="571500" marR="0" lvl="0" indent="-571500" algn="l" rtl="0">
              <a:lnSpc>
                <a:spcPct val="150000"/>
              </a:lnSpc>
              <a:spcBef>
                <a:spcPts val="0"/>
              </a:spcBef>
              <a:spcAft>
                <a:spcPts val="0"/>
              </a:spcAft>
              <a:buClr>
                <a:srgbClr val="000000"/>
              </a:buClr>
              <a:buSzPts val="3000"/>
              <a:buFont typeface="Arial" panose="020B0604020202020204" pitchFamily="34" charset="0"/>
              <a:buChar char="•"/>
            </a:pPr>
            <a:r>
              <a:rPr lang="en-US" sz="3600" dirty="0"/>
              <a:t>Dielectric Properties</a:t>
            </a:r>
          </a:p>
          <a:p>
            <a:pPr marL="571500" marR="0" lvl="0" indent="-571500" algn="l" rtl="0">
              <a:lnSpc>
                <a:spcPct val="150000"/>
              </a:lnSpc>
              <a:spcBef>
                <a:spcPts val="0"/>
              </a:spcBef>
              <a:spcAft>
                <a:spcPts val="0"/>
              </a:spcAft>
              <a:buClr>
                <a:srgbClr val="000000"/>
              </a:buClr>
              <a:buSzPts val="3000"/>
              <a:buFont typeface="Arial" panose="020B0604020202020204" pitchFamily="34" charset="0"/>
              <a:buChar char="•"/>
            </a:pPr>
            <a:r>
              <a:rPr lang="en-US" sz="3600" dirty="0"/>
              <a:t>Mechanical Properties</a:t>
            </a:r>
          </a:p>
          <a:p>
            <a:pPr marL="571500" marR="0" lvl="0" indent="-571500" algn="l" rtl="0">
              <a:lnSpc>
                <a:spcPct val="150000"/>
              </a:lnSpc>
              <a:spcBef>
                <a:spcPts val="0"/>
              </a:spcBef>
              <a:spcAft>
                <a:spcPts val="0"/>
              </a:spcAft>
              <a:buClr>
                <a:srgbClr val="000000"/>
              </a:buClr>
              <a:buSzPts val="3000"/>
              <a:buFont typeface="Arial" panose="020B0604020202020204" pitchFamily="34" charset="0"/>
              <a:buChar char="•"/>
            </a:pPr>
            <a:r>
              <a:rPr lang="en-US" sz="3600" dirty="0"/>
              <a:t>Temperature Rise</a:t>
            </a:r>
          </a:p>
          <a:p>
            <a:pPr marL="571500" marR="0" lvl="0" indent="-571500" algn="l" rtl="0">
              <a:lnSpc>
                <a:spcPct val="150000"/>
              </a:lnSpc>
              <a:spcBef>
                <a:spcPts val="0"/>
              </a:spcBef>
              <a:spcAft>
                <a:spcPts val="0"/>
              </a:spcAft>
              <a:buClr>
                <a:srgbClr val="000000"/>
              </a:buClr>
              <a:buSzPts val="3000"/>
              <a:buFont typeface="Arial" panose="020B0604020202020204" pitchFamily="34" charset="0"/>
              <a:buChar char="•"/>
            </a:pPr>
            <a:r>
              <a:rPr lang="en-US" sz="3600" dirty="0"/>
              <a:t>Environmental Protection</a:t>
            </a:r>
            <a:endParaRPr sz="3600" dirty="0"/>
          </a:p>
        </p:txBody>
      </p:sp>
      <p:pic>
        <p:nvPicPr>
          <p:cNvPr id="9" name="Google Shape;91;p4" descr="Picture 9">
            <a:extLst>
              <a:ext uri="{FF2B5EF4-FFF2-40B4-BE49-F238E27FC236}">
                <a16:creationId xmlns:a16="http://schemas.microsoft.com/office/drawing/2014/main" xmlns="" id="{91F3588C-0381-4890-A5A1-5AA416E46778}"/>
              </a:ext>
            </a:extLst>
          </p:cNvPr>
          <p:cNvPicPr preferRelativeResize="0"/>
          <p:nvPr/>
        </p:nvPicPr>
        <p:blipFill rotWithShape="1">
          <a:blip r:embed="rId3">
            <a:alphaModFix/>
          </a:blip>
          <a:srcRect l="22808" r="22808"/>
          <a:stretch/>
        </p:blipFill>
        <p:spPr>
          <a:xfrm>
            <a:off x="-1" y="2550739"/>
            <a:ext cx="5237454" cy="6416403"/>
          </a:xfrm>
          <a:prstGeom prst="rect">
            <a:avLst/>
          </a:prstGeom>
          <a:noFill/>
          <a:ln>
            <a:noFill/>
          </a:ln>
        </p:spPr>
      </p:pic>
    </p:spTree>
    <p:extLst>
      <p:ext uri="{BB962C8B-B14F-4D97-AF65-F5344CB8AC3E}">
        <p14:creationId xmlns:p14="http://schemas.microsoft.com/office/powerpoint/2010/main" val="945283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Box 10"/>
          <p:cNvSpPr txBox="1"/>
          <p:nvPr/>
        </p:nvSpPr>
        <p:spPr>
          <a:xfrm>
            <a:off x="5867400" y="434107"/>
            <a:ext cx="11658600" cy="85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6700"/>
              </a:lnSpc>
              <a:defRPr sz="6000" spc="169">
                <a:latin typeface="Gotham"/>
                <a:ea typeface="Gotham"/>
                <a:cs typeface="Gotham"/>
                <a:sym typeface="Gotham"/>
              </a:defRPr>
            </a:lvl1pPr>
          </a:lstStyle>
          <a:p>
            <a:r>
              <a:rPr dirty="0"/>
              <a:t>Dielectric Properties</a:t>
            </a:r>
          </a:p>
        </p:txBody>
      </p:sp>
      <p:sp>
        <p:nvSpPr>
          <p:cNvPr id="258" name="AutoShape 12"/>
          <p:cNvSpPr/>
          <p:nvPr/>
        </p:nvSpPr>
        <p:spPr>
          <a:xfrm>
            <a:off x="12536128" y="1582070"/>
            <a:ext cx="5713195" cy="0"/>
          </a:xfrm>
          <a:prstGeom prst="line">
            <a:avLst/>
          </a:prstGeom>
          <a:ln w="19050">
            <a:solidFill>
              <a:srgbClr val="000000"/>
            </a:solidFill>
          </a:ln>
        </p:spPr>
        <p:txBody>
          <a:bodyPr lIns="45718" tIns="45718" rIns="45718" bIns="45718"/>
          <a:lstStyle/>
          <a:p>
            <a:endParaRPr/>
          </a:p>
        </p:txBody>
      </p:sp>
      <p:sp>
        <p:nvSpPr>
          <p:cNvPr id="259" name="Freeform 14"/>
          <p:cNvSpPr/>
          <p:nvPr/>
        </p:nvSpPr>
        <p:spPr>
          <a:xfrm>
            <a:off x="10034083" y="1418392"/>
            <a:ext cx="2902744" cy="327356"/>
          </a:xfrm>
          <a:prstGeom prst="rect">
            <a:avLst/>
          </a:prstGeom>
          <a:solidFill>
            <a:srgbClr val="2B2B2A"/>
          </a:solidFill>
          <a:ln w="12700">
            <a:miter lim="400000"/>
          </a:ln>
        </p:spPr>
        <p:txBody>
          <a:bodyPr lIns="45718" tIns="45718" rIns="45718" bIns="45718"/>
          <a:lstStyle/>
          <a:p>
            <a:endParaRPr/>
          </a:p>
        </p:txBody>
      </p:sp>
      <p:sp>
        <p:nvSpPr>
          <p:cNvPr id="260" name="TextBox 11"/>
          <p:cNvSpPr txBox="1"/>
          <p:nvPr/>
        </p:nvSpPr>
        <p:spPr>
          <a:xfrm>
            <a:off x="5289159" y="1708317"/>
            <a:ext cx="12694041" cy="8168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457200" indent="-457200" algn="just">
              <a:lnSpc>
                <a:spcPts val="4900"/>
              </a:lnSpc>
              <a:buSzPct val="100000"/>
              <a:buFont typeface="Arial" panose="020B0604020202020204" pitchFamily="34" charset="0"/>
              <a:buChar char="•"/>
              <a:defRPr sz="3100" spc="169">
                <a:latin typeface="Gotham"/>
                <a:ea typeface="Gotham"/>
                <a:cs typeface="Gotham"/>
                <a:sym typeface="Gotham"/>
              </a:defRPr>
            </a:pPr>
            <a:r>
              <a:rPr lang="en-US" sz="2400" dirty="0">
                <a:latin typeface="+mj-lt"/>
                <a:sym typeface="Gotham"/>
              </a:rPr>
              <a:t>Switchgear often relies on dielectric materials to ensure that components remain insulated and that electrical arcs are prevented, especially in high-voltage applications. The choice of dielectric material in switchgear can influence its performance, safety, and reliability</a:t>
            </a:r>
            <a:endParaRPr lang="en-IN" sz="2400" dirty="0">
              <a:latin typeface="+mj-lt"/>
            </a:endParaRPr>
          </a:p>
          <a:p>
            <a:pPr marL="457200" indent="-457200" algn="just">
              <a:lnSpc>
                <a:spcPts val="4900"/>
              </a:lnSpc>
              <a:buSzPct val="100000"/>
              <a:buFont typeface="Arial" panose="020B0604020202020204" pitchFamily="34" charset="0"/>
              <a:buChar char="•"/>
              <a:defRPr sz="3100" spc="169">
                <a:latin typeface="Gotham"/>
                <a:ea typeface="Gotham"/>
                <a:cs typeface="Gotham"/>
                <a:sym typeface="Gotham"/>
              </a:defRPr>
            </a:pPr>
            <a:r>
              <a:rPr sz="2400" dirty="0">
                <a:latin typeface="+mj-lt"/>
              </a:rPr>
              <a:t>Must have superior dielectric properties to handle high voltages and transient conditions</a:t>
            </a:r>
            <a:r>
              <a:rPr lang="en-IN" sz="2400" dirty="0">
                <a:latin typeface="+mj-lt"/>
              </a:rPr>
              <a:t> for HV switchgears</a:t>
            </a:r>
            <a:r>
              <a:rPr sz="2400" dirty="0">
                <a:latin typeface="+mj-lt"/>
              </a:rPr>
              <a:t>.</a:t>
            </a:r>
            <a:endParaRPr lang="en-IN" sz="2400" dirty="0">
              <a:latin typeface="+mj-lt"/>
            </a:endParaRPr>
          </a:p>
          <a:p>
            <a:pPr marL="457200" indent="-457200" algn="just">
              <a:lnSpc>
                <a:spcPts val="4900"/>
              </a:lnSpc>
              <a:buSzPct val="100000"/>
              <a:buFont typeface="Arial" panose="020B0604020202020204" pitchFamily="34" charset="0"/>
              <a:buChar char="•"/>
              <a:defRPr sz="3100" spc="169">
                <a:latin typeface="Gotham"/>
                <a:ea typeface="Gotham"/>
                <a:cs typeface="Gotham"/>
                <a:sym typeface="Gotham"/>
              </a:defRPr>
            </a:pPr>
            <a:r>
              <a:rPr lang="en-IN" sz="2400" dirty="0">
                <a:latin typeface="+mj-lt"/>
              </a:rPr>
              <a:t>Dielectric properties </a:t>
            </a:r>
            <a:r>
              <a:rPr lang="en-IN" sz="2400" dirty="0" smtClean="0">
                <a:latin typeface="+mj-lt"/>
              </a:rPr>
              <a:t>ensures the capability of switchgear for </a:t>
            </a:r>
            <a:r>
              <a:rPr lang="en-IN" sz="2400" dirty="0">
                <a:latin typeface="+mj-lt"/>
              </a:rPr>
              <a:t>withstanding rated impulse withstand voltage (transient voltage), power frequency withstand voltage</a:t>
            </a:r>
          </a:p>
          <a:p>
            <a:pPr marL="457200" indent="-457200" algn="just">
              <a:lnSpc>
                <a:spcPts val="4900"/>
              </a:lnSpc>
              <a:buSzPct val="100000"/>
              <a:buFont typeface="Arial" panose="020B0604020202020204" pitchFamily="34" charset="0"/>
              <a:buChar char="•"/>
              <a:defRPr sz="3100" spc="169">
                <a:latin typeface="Gotham"/>
                <a:ea typeface="Gotham"/>
                <a:cs typeface="Gotham"/>
                <a:sym typeface="Gotham"/>
              </a:defRPr>
            </a:pPr>
            <a:r>
              <a:rPr lang="en-US" sz="2400" dirty="0">
                <a:latin typeface="+mj-lt"/>
                <a:sym typeface="Gotham"/>
              </a:rPr>
              <a:t>Clearances shall be sufficient to enable the equipment to withstand the rated impulse withstand voltage</a:t>
            </a:r>
          </a:p>
          <a:p>
            <a:pPr marL="457200" indent="-457200" algn="just">
              <a:lnSpc>
                <a:spcPts val="4900"/>
              </a:lnSpc>
              <a:buSzPct val="100000"/>
              <a:buFont typeface="Arial" panose="020B0604020202020204" pitchFamily="34" charset="0"/>
              <a:buChar char="•"/>
              <a:defRPr sz="3100" spc="169">
                <a:latin typeface="Gotham"/>
                <a:ea typeface="Gotham"/>
                <a:cs typeface="Gotham"/>
                <a:sym typeface="Gotham"/>
              </a:defRPr>
            </a:pPr>
            <a:r>
              <a:rPr sz="2400" dirty="0">
                <a:latin typeface="+mj-lt"/>
              </a:rPr>
              <a:t>Dielectric </a:t>
            </a:r>
            <a:r>
              <a:rPr lang="en-IN" sz="2400" dirty="0">
                <a:latin typeface="+mj-lt"/>
              </a:rPr>
              <a:t>requirements can be</a:t>
            </a:r>
            <a:r>
              <a:rPr sz="2400" dirty="0">
                <a:latin typeface="+mj-lt"/>
              </a:rPr>
              <a:t> less stringent</a:t>
            </a:r>
            <a:r>
              <a:rPr lang="en-IN" sz="2400" dirty="0">
                <a:latin typeface="+mj-lt"/>
              </a:rPr>
              <a:t> for LV switchgear</a:t>
            </a:r>
            <a:r>
              <a:rPr sz="2400" dirty="0">
                <a:latin typeface="+mj-lt"/>
              </a:rPr>
              <a:t> due to lower operating voltages.</a:t>
            </a:r>
          </a:p>
        </p:txBody>
      </p:sp>
      <p:pic>
        <p:nvPicPr>
          <p:cNvPr id="261" name="Picture 7" descr="Picture 7"/>
          <p:cNvPicPr>
            <a:picLocks noChangeAspect="1"/>
          </p:cNvPicPr>
          <p:nvPr/>
        </p:nvPicPr>
        <p:blipFill>
          <a:blip r:embed="rId2">
            <a:extLst/>
          </a:blip>
          <a:srcRect l="1460"/>
          <a:stretch>
            <a:fillRect/>
          </a:stretch>
        </p:blipFill>
        <p:spPr>
          <a:xfrm>
            <a:off x="51702" y="2869984"/>
            <a:ext cx="5134046" cy="4384255"/>
          </a:xfrm>
          <a:prstGeom prst="rect">
            <a:avLst/>
          </a:prstGeom>
          <a:ln w="12700">
            <a:miter lim="400000"/>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Box 10"/>
          <p:cNvSpPr txBox="1"/>
          <p:nvPr/>
        </p:nvSpPr>
        <p:spPr>
          <a:xfrm>
            <a:off x="5867400" y="66570"/>
            <a:ext cx="11658600" cy="85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6700"/>
              </a:lnSpc>
              <a:defRPr sz="6000" spc="169">
                <a:latin typeface="Gotham"/>
                <a:ea typeface="Gotham"/>
                <a:cs typeface="Gotham"/>
                <a:sym typeface="Gotham"/>
              </a:defRPr>
            </a:lvl1pPr>
          </a:lstStyle>
          <a:p>
            <a:r>
              <a:rPr dirty="0"/>
              <a:t>Mechanical Properties</a:t>
            </a:r>
          </a:p>
        </p:txBody>
      </p:sp>
      <p:sp>
        <p:nvSpPr>
          <p:cNvPr id="266" name="AutoShape 12"/>
          <p:cNvSpPr/>
          <p:nvPr/>
        </p:nvSpPr>
        <p:spPr>
          <a:xfrm>
            <a:off x="12648977" y="1151130"/>
            <a:ext cx="5639023" cy="54867"/>
          </a:xfrm>
          <a:prstGeom prst="line">
            <a:avLst/>
          </a:prstGeom>
          <a:ln w="19050">
            <a:solidFill>
              <a:srgbClr val="000000"/>
            </a:solidFill>
          </a:ln>
        </p:spPr>
        <p:txBody>
          <a:bodyPr lIns="45718" tIns="45718" rIns="45718" bIns="45718"/>
          <a:lstStyle/>
          <a:p>
            <a:endParaRPr/>
          </a:p>
        </p:txBody>
      </p:sp>
      <p:sp>
        <p:nvSpPr>
          <p:cNvPr id="267" name="Freeform 14"/>
          <p:cNvSpPr/>
          <p:nvPr/>
        </p:nvSpPr>
        <p:spPr>
          <a:xfrm>
            <a:off x="9913575" y="987452"/>
            <a:ext cx="2902744" cy="327356"/>
          </a:xfrm>
          <a:prstGeom prst="rect">
            <a:avLst/>
          </a:prstGeom>
          <a:solidFill>
            <a:srgbClr val="2B2B2A"/>
          </a:solidFill>
          <a:ln w="12700">
            <a:miter lim="400000"/>
          </a:ln>
        </p:spPr>
        <p:txBody>
          <a:bodyPr lIns="45718" tIns="45718" rIns="45718" bIns="45718"/>
          <a:lstStyle/>
          <a:p>
            <a:endParaRPr/>
          </a:p>
        </p:txBody>
      </p:sp>
      <p:sp>
        <p:nvSpPr>
          <p:cNvPr id="268" name="TextBox 11"/>
          <p:cNvSpPr txBox="1"/>
          <p:nvPr/>
        </p:nvSpPr>
        <p:spPr>
          <a:xfrm>
            <a:off x="5633885" y="1598269"/>
            <a:ext cx="12554846" cy="7465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457200" indent="-457200" algn="just">
              <a:lnSpc>
                <a:spcPts val="4900"/>
              </a:lnSpc>
              <a:buSzPct val="100000"/>
              <a:buFont typeface="Arial"/>
              <a:buChar char="•"/>
              <a:defRPr sz="3100" spc="169">
                <a:latin typeface="Gotham"/>
                <a:ea typeface="Gotham"/>
                <a:cs typeface="Gotham"/>
                <a:sym typeface="Gotham"/>
              </a:defRPr>
            </a:pPr>
            <a:r>
              <a:rPr lang="en-US" sz="2800" dirty="0">
                <a:latin typeface="+mj-lt"/>
                <a:sym typeface="Gotham"/>
              </a:rPr>
              <a:t>The mechanical properties of switchgear are crucial for ensuring that the equipment can withstand physical stresses, maintain structural integrity, and operate reliably in various conditions. These properties impact the durability, safety, and performance of the switchgear in both normal and extreme conditions</a:t>
            </a:r>
          </a:p>
          <a:p>
            <a:pPr marL="457200" indent="-457200" algn="just">
              <a:lnSpc>
                <a:spcPts val="4900"/>
              </a:lnSpc>
              <a:buSzPct val="100000"/>
              <a:buFont typeface="Arial"/>
              <a:buChar char="•"/>
              <a:defRPr sz="3100" spc="169">
                <a:latin typeface="Gotham"/>
                <a:ea typeface="Gotham"/>
                <a:cs typeface="Gotham"/>
                <a:sym typeface="Gotham"/>
              </a:defRPr>
            </a:pPr>
            <a:r>
              <a:rPr lang="en-US" sz="2800" dirty="0">
                <a:latin typeface="+mj-lt"/>
                <a:sym typeface="Gotham"/>
              </a:rPr>
              <a:t>Switchgear components must resist mechanical shocks and vibrations that may occur during transportation, installation, or from external sources like seismic events or nearby machinery.</a:t>
            </a:r>
          </a:p>
          <a:p>
            <a:pPr marL="457200" indent="-457200" algn="just">
              <a:lnSpc>
                <a:spcPts val="4900"/>
              </a:lnSpc>
              <a:buSzPct val="100000"/>
              <a:buFont typeface="Arial"/>
              <a:buChar char="•"/>
              <a:defRPr sz="3100" spc="169">
                <a:latin typeface="Gotham"/>
                <a:ea typeface="Gotham"/>
                <a:cs typeface="Gotham"/>
                <a:sym typeface="Gotham"/>
              </a:defRPr>
            </a:pPr>
            <a:r>
              <a:rPr lang="en-US" sz="2800" dirty="0">
                <a:latin typeface="+mj-lt"/>
                <a:sym typeface="Gotham"/>
              </a:rPr>
              <a:t>The materials used in the switchgear, particularly for busbars and other conductive components, must resist bending or deformation under mechanical stress. This is essential to maintain proper electrical connections and prevent short circuits.</a:t>
            </a:r>
            <a:endParaRPr sz="2800" dirty="0">
              <a:latin typeface="+mj-lt"/>
            </a:endParaRPr>
          </a:p>
        </p:txBody>
      </p:sp>
      <p:pic>
        <p:nvPicPr>
          <p:cNvPr id="269" name="Picture 7" descr="Picture 7"/>
          <p:cNvPicPr>
            <a:picLocks noChangeAspect="1"/>
          </p:cNvPicPr>
          <p:nvPr/>
        </p:nvPicPr>
        <p:blipFill>
          <a:blip r:embed="rId2">
            <a:extLst/>
          </a:blip>
          <a:stretch>
            <a:fillRect/>
          </a:stretch>
        </p:blipFill>
        <p:spPr>
          <a:xfrm>
            <a:off x="99269" y="2396588"/>
            <a:ext cx="5116615" cy="4635004"/>
          </a:xfrm>
          <a:prstGeom prst="rect">
            <a:avLst/>
          </a:prstGeom>
          <a:ln w="12700">
            <a:miter lim="400000"/>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10"/>
          <p:cNvSpPr txBox="1"/>
          <p:nvPr/>
        </p:nvSpPr>
        <p:spPr>
          <a:xfrm>
            <a:off x="5959355" y="248523"/>
            <a:ext cx="11658600" cy="85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6700"/>
              </a:lnSpc>
              <a:defRPr sz="6000" spc="169">
                <a:latin typeface="Gotham"/>
                <a:ea typeface="Gotham"/>
                <a:cs typeface="Gotham"/>
                <a:sym typeface="Gotham"/>
              </a:defRPr>
            </a:lvl1pPr>
          </a:lstStyle>
          <a:p>
            <a:r>
              <a:rPr dirty="0"/>
              <a:t>Temperature Rise</a:t>
            </a:r>
          </a:p>
        </p:txBody>
      </p:sp>
      <p:sp>
        <p:nvSpPr>
          <p:cNvPr id="282" name="AutoShape 12"/>
          <p:cNvSpPr/>
          <p:nvPr/>
        </p:nvSpPr>
        <p:spPr>
          <a:xfrm>
            <a:off x="12615958" y="1334700"/>
            <a:ext cx="5672042" cy="26740"/>
          </a:xfrm>
          <a:prstGeom prst="line">
            <a:avLst/>
          </a:prstGeom>
          <a:ln w="19050">
            <a:solidFill>
              <a:srgbClr val="000000"/>
            </a:solidFill>
          </a:ln>
        </p:spPr>
        <p:txBody>
          <a:bodyPr lIns="45718" tIns="45718" rIns="45718" bIns="45718"/>
          <a:lstStyle/>
          <a:p>
            <a:endParaRPr/>
          </a:p>
        </p:txBody>
      </p:sp>
      <p:sp>
        <p:nvSpPr>
          <p:cNvPr id="283" name="Freeform 14"/>
          <p:cNvSpPr/>
          <p:nvPr/>
        </p:nvSpPr>
        <p:spPr>
          <a:xfrm>
            <a:off x="9854582" y="1190997"/>
            <a:ext cx="2902744" cy="327356"/>
          </a:xfrm>
          <a:prstGeom prst="rect">
            <a:avLst/>
          </a:prstGeom>
          <a:solidFill>
            <a:srgbClr val="2B2B2A"/>
          </a:solidFill>
          <a:ln w="12700">
            <a:miter lim="400000"/>
          </a:ln>
        </p:spPr>
        <p:txBody>
          <a:bodyPr lIns="45718" tIns="45718" rIns="45718" bIns="45718"/>
          <a:lstStyle/>
          <a:p>
            <a:endParaRPr/>
          </a:p>
        </p:txBody>
      </p:sp>
      <p:sp>
        <p:nvSpPr>
          <p:cNvPr id="284" name="TextBox 11"/>
          <p:cNvSpPr txBox="1"/>
          <p:nvPr/>
        </p:nvSpPr>
        <p:spPr>
          <a:xfrm>
            <a:off x="5663381" y="1611319"/>
            <a:ext cx="12015019" cy="8745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just">
              <a:lnSpc>
                <a:spcPts val="4900"/>
              </a:lnSpc>
              <a:buSzPct val="100000"/>
              <a:defRPr sz="3100" spc="169">
                <a:latin typeface="Gotham"/>
                <a:ea typeface="Gotham"/>
                <a:cs typeface="Gotham"/>
                <a:sym typeface="Gotham"/>
              </a:defRPr>
            </a:pPr>
            <a:r>
              <a:rPr lang="en-US" sz="2400" dirty="0">
                <a:latin typeface="+mj-lt"/>
                <a:sym typeface="Gotham"/>
              </a:rPr>
              <a:t>Temperature rise in switchgear is a critical factor that affects the performance, safety, and longevity of the equipment. It refers to the increase in temperature that occurs in the components of the switchgear during operation due to the flow of electrical current.</a:t>
            </a:r>
          </a:p>
          <a:p>
            <a:pPr algn="just">
              <a:lnSpc>
                <a:spcPts val="4900"/>
              </a:lnSpc>
              <a:buSzPct val="100000"/>
              <a:defRPr sz="3100" spc="169">
                <a:latin typeface="Gotham"/>
                <a:ea typeface="Gotham"/>
                <a:cs typeface="Gotham"/>
                <a:sym typeface="Gotham"/>
              </a:defRPr>
            </a:pPr>
            <a:r>
              <a:rPr lang="en-US" sz="2400" b="1" dirty="0">
                <a:latin typeface="+mj-lt"/>
                <a:sym typeface="Gotham"/>
              </a:rPr>
              <a:t>Impacts of Temperature Rise</a:t>
            </a:r>
            <a:r>
              <a:rPr lang="en-US" sz="2400" dirty="0">
                <a:latin typeface="+mj-lt"/>
                <a:sym typeface="Gotham"/>
              </a:rPr>
              <a:t>:</a:t>
            </a:r>
          </a:p>
          <a:p>
            <a:pPr algn="just">
              <a:lnSpc>
                <a:spcPts val="4900"/>
              </a:lnSpc>
              <a:buSzPct val="100000"/>
              <a:defRPr sz="3100" spc="169">
                <a:latin typeface="Gotham"/>
                <a:ea typeface="Gotham"/>
                <a:cs typeface="Gotham"/>
                <a:sym typeface="Gotham"/>
              </a:defRPr>
            </a:pPr>
            <a:r>
              <a:rPr lang="en-US" sz="2400" b="1" dirty="0">
                <a:latin typeface="+mj-lt"/>
                <a:sym typeface="Gotham"/>
              </a:rPr>
              <a:t>Component Degradation:</a:t>
            </a:r>
            <a:r>
              <a:rPr lang="en-US" sz="2400" dirty="0">
                <a:latin typeface="+mj-lt"/>
                <a:sym typeface="Gotham"/>
              </a:rPr>
              <a:t> Excessive temperature rise can degrade insulation materials, reduce the lifespan of components, and increase the risk of electrical failures.</a:t>
            </a:r>
          </a:p>
          <a:p>
            <a:pPr algn="just">
              <a:lnSpc>
                <a:spcPts val="4900"/>
              </a:lnSpc>
              <a:buSzPct val="100000"/>
              <a:defRPr sz="3100" spc="169">
                <a:latin typeface="Gotham"/>
                <a:ea typeface="Gotham"/>
                <a:cs typeface="Gotham"/>
                <a:sym typeface="Gotham"/>
              </a:defRPr>
            </a:pPr>
            <a:r>
              <a:rPr lang="en-US" sz="2400" b="1" dirty="0">
                <a:latin typeface="+mj-lt"/>
                <a:sym typeface="Gotham"/>
              </a:rPr>
              <a:t>Thermal Runaway:</a:t>
            </a:r>
            <a:r>
              <a:rPr lang="en-US" sz="2400" dirty="0">
                <a:latin typeface="+mj-lt"/>
                <a:sym typeface="Gotham"/>
              </a:rPr>
              <a:t> If heat is not adequately dissipated, it can lead to a thermal runaway condition, where the temperature continues to rise, potentially causing catastrophic failures.</a:t>
            </a:r>
          </a:p>
          <a:p>
            <a:pPr algn="just">
              <a:lnSpc>
                <a:spcPts val="4900"/>
              </a:lnSpc>
              <a:buSzPct val="100000"/>
              <a:defRPr sz="3100" spc="169">
                <a:latin typeface="Gotham"/>
                <a:ea typeface="Gotham"/>
                <a:cs typeface="Gotham"/>
                <a:sym typeface="Gotham"/>
              </a:defRPr>
            </a:pPr>
            <a:r>
              <a:rPr lang="en-US" sz="2400" b="1" dirty="0">
                <a:latin typeface="+mj-lt"/>
                <a:sym typeface="Gotham"/>
              </a:rPr>
              <a:t>Reduced Performance:</a:t>
            </a:r>
            <a:r>
              <a:rPr lang="en-US" sz="2400" dirty="0">
                <a:latin typeface="+mj-lt"/>
                <a:sym typeface="Gotham"/>
              </a:rPr>
              <a:t> Elevated temperatures can affect the performance of the switchgear, leading to malfunctions or reduced efficiency.</a:t>
            </a:r>
          </a:p>
          <a:p>
            <a:pPr algn="just">
              <a:lnSpc>
                <a:spcPts val="4900"/>
              </a:lnSpc>
              <a:buSzPct val="100000"/>
              <a:defRPr sz="3100" spc="169">
                <a:latin typeface="Gotham"/>
                <a:ea typeface="Gotham"/>
                <a:cs typeface="Gotham"/>
                <a:sym typeface="Gotham"/>
              </a:defRPr>
            </a:pPr>
            <a:endParaRPr dirty="0"/>
          </a:p>
        </p:txBody>
      </p:sp>
      <p:pic>
        <p:nvPicPr>
          <p:cNvPr id="285" name="Picture 7" descr="Picture 7"/>
          <p:cNvPicPr>
            <a:picLocks noChangeAspect="1"/>
          </p:cNvPicPr>
          <p:nvPr/>
        </p:nvPicPr>
        <p:blipFill>
          <a:blip r:embed="rId2">
            <a:extLst/>
          </a:blip>
          <a:stretch>
            <a:fillRect/>
          </a:stretch>
        </p:blipFill>
        <p:spPr>
          <a:xfrm>
            <a:off x="35574" y="2543181"/>
            <a:ext cx="5133293" cy="4589098"/>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Box 10"/>
          <p:cNvSpPr txBox="1"/>
          <p:nvPr/>
        </p:nvSpPr>
        <p:spPr>
          <a:xfrm>
            <a:off x="5867400" y="219026"/>
            <a:ext cx="11658600" cy="85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6700"/>
              </a:lnSpc>
              <a:defRPr sz="6000" spc="169">
                <a:latin typeface="Gotham"/>
                <a:ea typeface="Gotham"/>
                <a:cs typeface="Gotham"/>
                <a:sym typeface="Gotham"/>
              </a:defRPr>
            </a:lvl1pPr>
          </a:lstStyle>
          <a:p>
            <a:r>
              <a:rPr dirty="0"/>
              <a:t>Environmental Protection</a:t>
            </a:r>
          </a:p>
        </p:txBody>
      </p:sp>
      <p:sp>
        <p:nvSpPr>
          <p:cNvPr id="298" name="AutoShape 12"/>
          <p:cNvSpPr/>
          <p:nvPr/>
        </p:nvSpPr>
        <p:spPr>
          <a:xfrm>
            <a:off x="12615958" y="1418392"/>
            <a:ext cx="5672042" cy="4007"/>
          </a:xfrm>
          <a:prstGeom prst="line">
            <a:avLst/>
          </a:prstGeom>
          <a:ln w="19050">
            <a:solidFill>
              <a:srgbClr val="000000"/>
            </a:solidFill>
          </a:ln>
        </p:spPr>
        <p:txBody>
          <a:bodyPr lIns="45718" tIns="45718" rIns="45718" bIns="45718"/>
          <a:lstStyle/>
          <a:p>
            <a:endParaRPr/>
          </a:p>
        </p:txBody>
      </p:sp>
      <p:sp>
        <p:nvSpPr>
          <p:cNvPr id="299" name="Freeform 14"/>
          <p:cNvSpPr/>
          <p:nvPr/>
        </p:nvSpPr>
        <p:spPr>
          <a:xfrm>
            <a:off x="9631934" y="1254714"/>
            <a:ext cx="2902744" cy="327356"/>
          </a:xfrm>
          <a:prstGeom prst="rect">
            <a:avLst/>
          </a:prstGeom>
          <a:solidFill>
            <a:srgbClr val="2B2B2A"/>
          </a:solidFill>
          <a:ln w="12700">
            <a:miter lim="400000"/>
          </a:ln>
        </p:spPr>
        <p:txBody>
          <a:bodyPr lIns="45718" tIns="45718" rIns="45718" bIns="45718"/>
          <a:lstStyle/>
          <a:p>
            <a:endParaRPr/>
          </a:p>
        </p:txBody>
      </p:sp>
      <p:sp>
        <p:nvSpPr>
          <p:cNvPr id="300" name="TextBox 11"/>
          <p:cNvSpPr txBox="1"/>
          <p:nvPr/>
        </p:nvSpPr>
        <p:spPr>
          <a:xfrm>
            <a:off x="5600701" y="1769821"/>
            <a:ext cx="11658600" cy="6912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457200" indent="-457200" algn="just">
              <a:lnSpc>
                <a:spcPts val="4900"/>
              </a:lnSpc>
              <a:buSzPct val="100000"/>
              <a:buFont typeface="Arial"/>
              <a:buChar char="•"/>
              <a:defRPr sz="3100" spc="169">
                <a:latin typeface="Gotham"/>
                <a:ea typeface="Gotham"/>
                <a:cs typeface="Gotham"/>
                <a:sym typeface="Gotham"/>
              </a:defRPr>
            </a:pPr>
            <a:r>
              <a:rPr lang="en-IN" b="1" dirty="0">
                <a:latin typeface="+mj-lt"/>
              </a:rPr>
              <a:t>Ingress Protection</a:t>
            </a:r>
            <a:r>
              <a:rPr lang="en-IN" dirty="0">
                <a:latin typeface="+mj-lt"/>
              </a:rPr>
              <a:t> : </a:t>
            </a:r>
            <a:r>
              <a:rPr lang="en-US" sz="3100" dirty="0">
                <a:latin typeface="+mj-lt"/>
                <a:sym typeface="Gotham"/>
              </a:rPr>
              <a:t>Switchgear enclosures are designed to protect against the ingress of solid objects (like dust) and liquids (like water). The IP rating system classifies the level of protection, where higher numbers indicate better protection.</a:t>
            </a:r>
          </a:p>
          <a:p>
            <a:pPr marL="457200" indent="-457200" algn="just">
              <a:lnSpc>
                <a:spcPts val="4900"/>
              </a:lnSpc>
              <a:buSzPct val="100000"/>
              <a:buFont typeface="Arial"/>
              <a:buChar char="•"/>
              <a:defRPr sz="3100" spc="169">
                <a:latin typeface="Gotham"/>
                <a:ea typeface="Gotham"/>
                <a:cs typeface="Gotham"/>
                <a:sym typeface="Gotham"/>
              </a:defRPr>
            </a:pPr>
            <a:endParaRPr lang="en-US" sz="3100" dirty="0">
              <a:latin typeface="+mj-lt"/>
              <a:sym typeface="Gotham"/>
            </a:endParaRPr>
          </a:p>
          <a:p>
            <a:pPr marL="457200" indent="-457200" algn="just">
              <a:lnSpc>
                <a:spcPts val="4900"/>
              </a:lnSpc>
              <a:buSzPct val="100000"/>
              <a:buFont typeface="Arial"/>
              <a:buChar char="•"/>
              <a:defRPr sz="3100" spc="169">
                <a:latin typeface="Gotham"/>
                <a:ea typeface="Gotham"/>
                <a:cs typeface="Gotham"/>
                <a:sym typeface="Gotham"/>
              </a:defRPr>
            </a:pPr>
            <a:r>
              <a:rPr lang="en-US" sz="3100" b="1" dirty="0">
                <a:latin typeface="+mj-lt"/>
                <a:sym typeface="Gotham"/>
              </a:rPr>
              <a:t>Corrosion Resistance </a:t>
            </a:r>
            <a:r>
              <a:rPr lang="en-US" sz="3100" dirty="0">
                <a:latin typeface="+mj-lt"/>
                <a:sym typeface="Gotham"/>
              </a:rPr>
              <a:t>: In corrosive environments (such as coastal areas or industrial plants with chemical exposure), switchgear materials and coatings must resist corrosion. This includes </a:t>
            </a:r>
            <a:r>
              <a:rPr lang="en-US" sz="3100" dirty="0" smtClean="0">
                <a:latin typeface="+mj-lt"/>
                <a:sym typeface="Gotham"/>
              </a:rPr>
              <a:t>use of </a:t>
            </a:r>
            <a:r>
              <a:rPr lang="en-US" sz="3100" dirty="0">
                <a:latin typeface="+mj-lt"/>
                <a:sym typeface="Gotham"/>
              </a:rPr>
              <a:t>stainless steel, aluminum, or special coatings like galvanization or epoxy paints.</a:t>
            </a:r>
            <a:endParaRPr dirty="0">
              <a:latin typeface="+mj-lt"/>
            </a:endParaRPr>
          </a:p>
        </p:txBody>
      </p:sp>
      <p:pic>
        <p:nvPicPr>
          <p:cNvPr id="301" name="Picture 8" descr="Picture 8"/>
          <p:cNvPicPr>
            <a:picLocks noChangeAspect="1"/>
          </p:cNvPicPr>
          <p:nvPr/>
        </p:nvPicPr>
        <p:blipFill>
          <a:blip r:embed="rId2">
            <a:extLst/>
          </a:blip>
          <a:stretch>
            <a:fillRect/>
          </a:stretch>
        </p:blipFill>
        <p:spPr>
          <a:xfrm>
            <a:off x="59540" y="3314700"/>
            <a:ext cx="5158573" cy="3962400"/>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CF13F-2364-41A9-87CF-341C5473E374}"/>
              </a:ext>
            </a:extLst>
          </p:cNvPr>
          <p:cNvSpPr>
            <a:spLocks noGrp="1"/>
          </p:cNvSpPr>
          <p:nvPr>
            <p:ph type="title"/>
          </p:nvPr>
        </p:nvSpPr>
        <p:spPr>
          <a:xfrm>
            <a:off x="5029200" y="508554"/>
            <a:ext cx="8229600" cy="1143001"/>
          </a:xfrm>
        </p:spPr>
        <p:txBody>
          <a:bodyPr>
            <a:normAutofit/>
          </a:bodyPr>
          <a:lstStyle/>
          <a:p>
            <a:r>
              <a:rPr lang="en-US" sz="6600" dirty="0"/>
              <a:t>ACTIVITY</a:t>
            </a:r>
            <a:endParaRPr lang="en-IN" sz="6600" dirty="0"/>
          </a:p>
        </p:txBody>
      </p:sp>
      <p:sp>
        <p:nvSpPr>
          <p:cNvPr id="3" name="TextBox 2">
            <a:extLst>
              <a:ext uri="{FF2B5EF4-FFF2-40B4-BE49-F238E27FC236}">
                <a16:creationId xmlns:a16="http://schemas.microsoft.com/office/drawing/2014/main" xmlns="" id="{1F5E4281-8EF6-43BC-989E-36A624A8A317}"/>
              </a:ext>
            </a:extLst>
          </p:cNvPr>
          <p:cNvSpPr txBox="1"/>
          <p:nvPr/>
        </p:nvSpPr>
        <p:spPr>
          <a:xfrm>
            <a:off x="1414130" y="3019841"/>
            <a:ext cx="8229600" cy="6555641"/>
          </a:xfrm>
          <a:prstGeom prst="rect">
            <a:avLst/>
          </a:prstGeom>
          <a:noFill/>
        </p:spPr>
        <p:txBody>
          <a:bodyPr wrap="square" rtlCol="0">
            <a:spAutoFit/>
          </a:bodyPr>
          <a:lstStyle/>
          <a:p>
            <a:pPr marL="514350" indent="-514350">
              <a:buAutoNum type="alphaLcParenR"/>
            </a:pPr>
            <a:r>
              <a:rPr lang="en-US" sz="3000" dirty="0"/>
              <a:t>Difference between MCB and MCCB</a:t>
            </a:r>
          </a:p>
          <a:p>
            <a:pPr marL="514350" indent="-514350">
              <a:buAutoNum type="alphaLcParenR"/>
            </a:pPr>
            <a:endParaRPr lang="en-US" sz="3000" dirty="0"/>
          </a:p>
          <a:p>
            <a:pPr marL="514350" indent="-514350">
              <a:buAutoNum type="alphaLcParenR"/>
            </a:pPr>
            <a:r>
              <a:rPr lang="en-US" sz="3000" dirty="0"/>
              <a:t>Difference between MCCB and RCCB</a:t>
            </a:r>
          </a:p>
          <a:p>
            <a:pPr marL="514350" indent="-514350">
              <a:buAutoNum type="alphaLcParenR"/>
            </a:pPr>
            <a:endParaRPr lang="en-US" sz="3000" dirty="0"/>
          </a:p>
          <a:p>
            <a:pPr marL="514350" indent="-514350">
              <a:buAutoNum type="alphaLcParenR"/>
            </a:pPr>
            <a:r>
              <a:rPr lang="en-US" sz="3000" dirty="0"/>
              <a:t>Difference between Fuse and Circuit Breaker</a:t>
            </a:r>
          </a:p>
          <a:p>
            <a:pPr marL="514350" indent="-514350">
              <a:buAutoNum type="alphaLcParenR"/>
            </a:pPr>
            <a:endParaRPr lang="en-US" sz="3000" dirty="0"/>
          </a:p>
          <a:p>
            <a:r>
              <a:rPr lang="en-US" sz="3000" dirty="0"/>
              <a:t>d) Why does the fuse shall have low melting point</a:t>
            </a:r>
          </a:p>
          <a:p>
            <a:endParaRPr lang="en-US" sz="3000" dirty="0"/>
          </a:p>
          <a:p>
            <a:r>
              <a:rPr lang="en-US" sz="3000" dirty="0"/>
              <a:t>e) Difference between RCCB and RCBO</a:t>
            </a:r>
          </a:p>
          <a:p>
            <a:endParaRPr lang="en-US" sz="3000" dirty="0"/>
          </a:p>
          <a:p>
            <a:endParaRPr lang="en-US" sz="3000" dirty="0"/>
          </a:p>
          <a:p>
            <a:r>
              <a:rPr lang="en-US" sz="3000" u="sng" dirty="0">
                <a:hlinkClick r:id="rId2" action="ppaction://hlinksldjump"/>
              </a:rPr>
              <a:t>Answers</a:t>
            </a:r>
            <a:endParaRPr lang="en-IN" sz="3000" u="sng" dirty="0"/>
          </a:p>
        </p:txBody>
      </p:sp>
      <p:pic>
        <p:nvPicPr>
          <p:cNvPr id="1026" name="Picture 2" descr="Activity Images – Browse 9,345,730 Stock Photos, Vectors, and Video | Adobe  Stock">
            <a:extLst>
              <a:ext uri="{FF2B5EF4-FFF2-40B4-BE49-F238E27FC236}">
                <a16:creationId xmlns:a16="http://schemas.microsoft.com/office/drawing/2014/main" xmlns="" id="{F7D895F2-711D-40F4-AE2C-7DAD4DC4E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0850" y="2360428"/>
            <a:ext cx="7446784" cy="48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04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6F66F-9FC0-463E-BF13-77822C29B0BD}"/>
              </a:ext>
            </a:extLst>
          </p:cNvPr>
          <p:cNvSpPr>
            <a:spLocks noGrp="1"/>
          </p:cNvSpPr>
          <p:nvPr>
            <p:ph type="title"/>
          </p:nvPr>
        </p:nvSpPr>
        <p:spPr>
          <a:xfrm>
            <a:off x="457200" y="274638"/>
            <a:ext cx="16108326" cy="1143001"/>
          </a:xfrm>
        </p:spPr>
        <p:txBody>
          <a:bodyPr>
            <a:normAutofit fontScale="90000"/>
          </a:bodyPr>
          <a:lstStyle/>
          <a:p>
            <a:r>
              <a:rPr lang="en-US" sz="8000" b="1" dirty="0"/>
              <a:t>SESSION 2</a:t>
            </a:r>
            <a:endParaRPr lang="en-IN" sz="8000" b="1" dirty="0"/>
          </a:p>
        </p:txBody>
      </p:sp>
      <p:sp>
        <p:nvSpPr>
          <p:cNvPr id="3" name="Text Placeholder 2">
            <a:extLst>
              <a:ext uri="{FF2B5EF4-FFF2-40B4-BE49-F238E27FC236}">
                <a16:creationId xmlns:a16="http://schemas.microsoft.com/office/drawing/2014/main" xmlns="" id="{8CBD2B7B-E999-4F8C-AECA-E69439F76DCC}"/>
              </a:ext>
            </a:extLst>
          </p:cNvPr>
          <p:cNvSpPr>
            <a:spLocks noGrp="1"/>
          </p:cNvSpPr>
          <p:nvPr>
            <p:ph type="body" idx="1"/>
          </p:nvPr>
        </p:nvSpPr>
        <p:spPr>
          <a:xfrm>
            <a:off x="457200" y="2488018"/>
            <a:ext cx="8686800" cy="6103089"/>
          </a:xfrm>
        </p:spPr>
        <p:txBody>
          <a:bodyPr>
            <a:normAutofit/>
          </a:bodyPr>
          <a:lstStyle/>
          <a:p>
            <a:pPr marL="742950" indent="-514350" algn="l">
              <a:buFont typeface="Arial" panose="020B0604020202020204" pitchFamily="34" charset="0"/>
              <a:buChar char="•"/>
            </a:pPr>
            <a:r>
              <a:rPr lang="en-US" sz="4800" dirty="0">
                <a:solidFill>
                  <a:schemeClr val="tx1"/>
                </a:solidFill>
              </a:rPr>
              <a:t>Characteristics of Switch gear</a:t>
            </a:r>
          </a:p>
          <a:p>
            <a:pPr marL="742950" indent="-514350" algn="l">
              <a:buFont typeface="Arial" panose="020B0604020202020204" pitchFamily="34" charset="0"/>
              <a:buChar char="•"/>
            </a:pPr>
            <a:endParaRPr lang="en-US" sz="4800" dirty="0">
              <a:solidFill>
                <a:schemeClr val="tx1"/>
              </a:solidFill>
            </a:endParaRPr>
          </a:p>
          <a:p>
            <a:pPr marL="742950" indent="-514350" algn="l">
              <a:buFont typeface="Arial" panose="020B0604020202020204" pitchFamily="34" charset="0"/>
              <a:buChar char="•"/>
            </a:pPr>
            <a:r>
              <a:rPr lang="en-US" sz="4800" dirty="0">
                <a:solidFill>
                  <a:schemeClr val="tx1"/>
                </a:solidFill>
              </a:rPr>
              <a:t>Type of Tests</a:t>
            </a:r>
          </a:p>
          <a:p>
            <a:pPr marL="742950" indent="-514350" algn="l">
              <a:buFont typeface="Arial" panose="020B0604020202020204" pitchFamily="34" charset="0"/>
              <a:buChar char="•"/>
            </a:pPr>
            <a:endParaRPr lang="en-US" sz="4800" dirty="0">
              <a:solidFill>
                <a:schemeClr val="tx1"/>
              </a:solidFill>
            </a:endParaRPr>
          </a:p>
          <a:p>
            <a:pPr marL="742950" indent="-514350" algn="l">
              <a:buFont typeface="Arial" panose="020B0604020202020204" pitchFamily="34" charset="0"/>
              <a:buChar char="•"/>
            </a:pPr>
            <a:r>
              <a:rPr lang="en-US" sz="4800" dirty="0">
                <a:solidFill>
                  <a:schemeClr val="tx1"/>
                </a:solidFill>
              </a:rPr>
              <a:t>Requirements specified in ISS</a:t>
            </a:r>
          </a:p>
          <a:p>
            <a:pPr marL="742950" indent="-514350" algn="l">
              <a:buFont typeface="Arial" panose="020B0604020202020204" pitchFamily="34" charset="0"/>
              <a:buChar char="•"/>
            </a:pPr>
            <a:endParaRPr lang="en-US" sz="4800" dirty="0">
              <a:solidFill>
                <a:schemeClr val="tx1"/>
              </a:solidFill>
            </a:endParaRPr>
          </a:p>
          <a:p>
            <a:pPr marL="742950" indent="-514350" algn="l">
              <a:buFont typeface="Arial" panose="020B0604020202020204" pitchFamily="34" charset="0"/>
              <a:buChar char="•"/>
            </a:pPr>
            <a:r>
              <a:rPr lang="en-US" sz="4800" dirty="0">
                <a:solidFill>
                  <a:schemeClr val="tx1"/>
                </a:solidFill>
              </a:rPr>
              <a:t>Test Methods</a:t>
            </a:r>
            <a:endParaRPr lang="en-IN" sz="4800" dirty="0">
              <a:solidFill>
                <a:schemeClr val="tx1"/>
              </a:solidFill>
            </a:endParaRPr>
          </a:p>
        </p:txBody>
      </p:sp>
      <p:pic>
        <p:nvPicPr>
          <p:cNvPr id="4" name="Picture 2" descr="All you need to know about Switchgear: Working and Types - ATS GENERATORS">
            <a:extLst>
              <a:ext uri="{FF2B5EF4-FFF2-40B4-BE49-F238E27FC236}">
                <a16:creationId xmlns:a16="http://schemas.microsoft.com/office/drawing/2014/main" xmlns="" id="{F031C233-4077-4970-8C22-E502F4056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9534" y="2727915"/>
            <a:ext cx="8658225"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5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5" name="Google Shape;155;p10"/>
          <p:cNvSpPr txBox="1"/>
          <p:nvPr/>
        </p:nvSpPr>
        <p:spPr>
          <a:xfrm>
            <a:off x="8763000" y="952741"/>
            <a:ext cx="11201400" cy="1034129"/>
          </a:xfrm>
          <a:prstGeom prst="rect">
            <a:avLst/>
          </a:prstGeom>
          <a:noFill/>
          <a:ln>
            <a:noFill/>
          </a:ln>
        </p:spPr>
        <p:txBody>
          <a:bodyPr spcFirstLastPara="1" wrap="square" lIns="0" tIns="0" rIns="0" bIns="0" anchor="t" anchorCtr="0">
            <a:spAutoFit/>
          </a:bodyPr>
          <a:lstStyle/>
          <a:p>
            <a:pPr marL="0" marR="0" lvl="0" indent="0" algn="l" rtl="0">
              <a:lnSpc>
                <a:spcPct val="111666"/>
              </a:lnSpc>
              <a:spcBef>
                <a:spcPts val="0"/>
              </a:spcBef>
              <a:spcAft>
                <a:spcPts val="0"/>
              </a:spcAft>
              <a:buClr>
                <a:srgbClr val="000000"/>
              </a:buClr>
              <a:buSzPts val="6000"/>
              <a:buFont typeface="Arial"/>
              <a:buNone/>
            </a:pPr>
            <a:r>
              <a:rPr lang="en-US" sz="6000" b="0" i="0" u="none" strike="noStrike" cap="none" dirty="0">
                <a:solidFill>
                  <a:srgbClr val="000000"/>
                </a:solidFill>
                <a:latin typeface="Arial"/>
                <a:ea typeface="Arial"/>
                <a:cs typeface="Arial"/>
                <a:sym typeface="Arial"/>
              </a:rPr>
              <a:t>CURRENT RATING</a:t>
            </a:r>
            <a:endParaRPr lang="en-US" dirty="0"/>
          </a:p>
        </p:txBody>
      </p:sp>
      <p:sp>
        <p:nvSpPr>
          <p:cNvPr id="156" name="Google Shape;156;p10"/>
          <p:cNvSpPr txBox="1"/>
          <p:nvPr/>
        </p:nvSpPr>
        <p:spPr>
          <a:xfrm>
            <a:off x="6248400" y="3138622"/>
            <a:ext cx="11582400" cy="4322185"/>
          </a:xfrm>
          <a:prstGeom prst="rect">
            <a:avLst/>
          </a:prstGeom>
          <a:noFill/>
          <a:ln>
            <a:noFill/>
          </a:ln>
        </p:spPr>
        <p:txBody>
          <a:bodyPr spcFirstLastPara="1" wrap="square" lIns="0" tIns="0" rIns="0" bIns="0" anchor="t" anchorCtr="0">
            <a:spAutoFit/>
          </a:bodyPr>
          <a:lstStyle/>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High Voltage Switchgear: Current ratings can be several thousand amperes, often exceeding 4000 A, depending on the application.</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Low Voltage Switchgear: Current ratings typically range from a few amperes up to 6300 A for industrial applications</a:t>
            </a:r>
            <a:endParaRPr dirty="0"/>
          </a:p>
        </p:txBody>
      </p:sp>
      <p:cxnSp>
        <p:nvCxnSpPr>
          <p:cNvPr id="157" name="Google Shape;157;p10"/>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158" name="Google Shape;158;p10"/>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59" name="Google Shape;159;p10" descr="Picture 9"/>
          <p:cNvPicPr preferRelativeResize="0"/>
          <p:nvPr/>
        </p:nvPicPr>
        <p:blipFill rotWithShape="1">
          <a:blip r:embed="rId3">
            <a:alphaModFix/>
          </a:blip>
          <a:srcRect l="22808" r="22808"/>
          <a:stretch/>
        </p:blipFill>
        <p:spPr>
          <a:xfrm>
            <a:off x="-1" y="2550739"/>
            <a:ext cx="5237454" cy="64164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6" name="Google Shape;166;p11"/>
          <p:cNvSpPr txBox="1"/>
          <p:nvPr/>
        </p:nvSpPr>
        <p:spPr>
          <a:xfrm>
            <a:off x="5867400" y="1381015"/>
            <a:ext cx="11201400" cy="758349"/>
          </a:xfrm>
          <a:prstGeom prst="rect">
            <a:avLst/>
          </a:prstGeom>
          <a:noFill/>
          <a:ln>
            <a:noFill/>
          </a:ln>
        </p:spPr>
        <p:txBody>
          <a:bodyPr spcFirstLastPara="1" wrap="square" lIns="0" tIns="0" rIns="0" bIns="0" anchor="t" anchorCtr="0">
            <a:spAutoFit/>
          </a:bodyPr>
          <a:lstStyle/>
          <a:p>
            <a:pPr marL="0" marR="0" lvl="0" indent="0" algn="l" rtl="0">
              <a:lnSpc>
                <a:spcPct val="111666"/>
              </a:lnSpc>
              <a:spcBef>
                <a:spcPts val="0"/>
              </a:spcBef>
              <a:spcAft>
                <a:spcPts val="0"/>
              </a:spcAft>
              <a:buClr>
                <a:srgbClr val="000000"/>
              </a:buClr>
              <a:buSzPts val="6000"/>
              <a:buFont typeface="Arial"/>
              <a:buNone/>
            </a:pPr>
            <a:r>
              <a:rPr lang="en-US" sz="4400" b="0" i="0" u="none" strike="noStrike" cap="none" dirty="0">
                <a:solidFill>
                  <a:srgbClr val="000000"/>
                </a:solidFill>
                <a:latin typeface="Arial"/>
                <a:ea typeface="Arial"/>
                <a:cs typeface="Arial"/>
                <a:sym typeface="Arial"/>
              </a:rPr>
              <a:t>SHORT-CIRCUIT WITHSTAND STRENGTH</a:t>
            </a:r>
            <a:endParaRPr lang="en-US" sz="1050" dirty="0"/>
          </a:p>
        </p:txBody>
      </p:sp>
      <p:sp>
        <p:nvSpPr>
          <p:cNvPr id="167" name="Google Shape;167;p11"/>
          <p:cNvSpPr txBox="1"/>
          <p:nvPr/>
        </p:nvSpPr>
        <p:spPr>
          <a:xfrm>
            <a:off x="6227135" y="3356390"/>
            <a:ext cx="11582400" cy="4322185"/>
          </a:xfrm>
          <a:prstGeom prst="rect">
            <a:avLst/>
          </a:prstGeom>
          <a:noFill/>
          <a:ln>
            <a:noFill/>
          </a:ln>
        </p:spPr>
        <p:txBody>
          <a:bodyPr spcFirstLastPara="1" wrap="square" lIns="0" tIns="0" rIns="0" bIns="0" anchor="t" anchorCtr="0">
            <a:spAutoFit/>
          </a:bodyPr>
          <a:lstStyle/>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High Voltage Switchgear: Designed to withstand and interrupt high short-circuit currents, often in the range of tens of kA (kiloamperes).</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Low Voltage Switchgear: Short-circuit ratings are generally lower, typically in the range of 10 kA to 100 kA, depending on the equipment and application. </a:t>
            </a:r>
            <a:endParaRPr dirty="0"/>
          </a:p>
        </p:txBody>
      </p:sp>
      <p:cxnSp>
        <p:nvCxnSpPr>
          <p:cNvPr id="168" name="Google Shape;168;p11"/>
          <p:cNvCxnSpPr/>
          <p:nvPr/>
        </p:nvCxnSpPr>
        <p:spPr>
          <a:xfrm flipV="1">
            <a:off x="12575318" y="2387063"/>
            <a:ext cx="5712682" cy="9526"/>
          </a:xfrm>
          <a:prstGeom prst="straightConnector1">
            <a:avLst/>
          </a:prstGeom>
          <a:noFill/>
          <a:ln w="19050" cap="flat" cmpd="sng">
            <a:solidFill>
              <a:srgbClr val="000000"/>
            </a:solidFill>
            <a:prstDash val="solid"/>
            <a:round/>
            <a:headEnd type="none" w="sm" len="sm"/>
            <a:tailEnd type="none" w="sm" len="sm"/>
          </a:ln>
        </p:spPr>
      </p:cxnSp>
      <p:sp>
        <p:nvSpPr>
          <p:cNvPr id="169" name="Google Shape;169;p11"/>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70" name="Google Shape;170;p11" descr="Picture 8"/>
          <p:cNvPicPr preferRelativeResize="0"/>
          <p:nvPr/>
        </p:nvPicPr>
        <p:blipFill rotWithShape="1">
          <a:blip r:embed="rId3">
            <a:alphaModFix/>
          </a:blip>
          <a:srcRect/>
          <a:stretch/>
        </p:blipFill>
        <p:spPr>
          <a:xfrm>
            <a:off x="38678" y="2076791"/>
            <a:ext cx="5828721" cy="63763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cxnSp>
        <p:nvCxnSpPr>
          <p:cNvPr id="65" name="Google Shape;65;p2"/>
          <p:cNvCxnSpPr/>
          <p:nvPr/>
        </p:nvCxnSpPr>
        <p:spPr>
          <a:xfrm>
            <a:off x="12534679" y="2396588"/>
            <a:ext cx="5753321" cy="1172"/>
          </a:xfrm>
          <a:prstGeom prst="straightConnector1">
            <a:avLst/>
          </a:prstGeom>
          <a:noFill/>
          <a:ln w="19050" cap="flat" cmpd="sng">
            <a:solidFill>
              <a:srgbClr val="000000"/>
            </a:solidFill>
            <a:prstDash val="solid"/>
            <a:round/>
            <a:headEnd type="none" w="sm" len="sm"/>
            <a:tailEnd type="none" w="sm" len="sm"/>
          </a:ln>
        </p:spPr>
      </p:cxnSp>
      <p:sp>
        <p:nvSpPr>
          <p:cNvPr id="66" name="Google Shape;66;p2"/>
          <p:cNvSpPr/>
          <p:nvPr/>
        </p:nvSpPr>
        <p:spPr>
          <a:xfrm>
            <a:off x="10797557"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7" name="Google Shape;67;p2"/>
          <p:cNvSpPr txBox="1"/>
          <p:nvPr/>
        </p:nvSpPr>
        <p:spPr>
          <a:xfrm>
            <a:off x="5922276" y="4144536"/>
            <a:ext cx="11525317" cy="4385776"/>
          </a:xfrm>
          <a:prstGeom prst="rect">
            <a:avLst/>
          </a:prstGeom>
          <a:noFill/>
          <a:ln>
            <a:noFill/>
          </a:ln>
        </p:spPr>
        <p:txBody>
          <a:bodyPr spcFirstLastPara="1" wrap="square" lIns="45700" tIns="45700" rIns="45700" bIns="45700" anchor="t" anchorCtr="0">
            <a:spAutoFit/>
          </a:bodyPr>
          <a:lstStyle/>
          <a:p>
            <a:pPr marL="0" marR="0" lvl="0" indent="0" algn="just" rtl="0">
              <a:lnSpc>
                <a:spcPct val="100000"/>
              </a:lnSpc>
              <a:spcBef>
                <a:spcPts val="0"/>
              </a:spcBef>
              <a:spcAft>
                <a:spcPts val="0"/>
              </a:spcAft>
              <a:buClr>
                <a:srgbClr val="000000"/>
              </a:buClr>
              <a:buSzPts val="3100"/>
              <a:buFont typeface="Calibri"/>
              <a:buNone/>
            </a:pPr>
            <a:r>
              <a:rPr lang="en-US" sz="3100" b="0" i="0" u="none" strike="noStrike" cap="none" dirty="0">
                <a:solidFill>
                  <a:srgbClr val="000000"/>
                </a:solidFill>
                <a:latin typeface="Calibri"/>
                <a:ea typeface="Calibri"/>
                <a:cs typeface="Calibri"/>
                <a:sym typeface="Calibri"/>
              </a:rPr>
              <a:t>• A general term covering switching devices &amp; their combinations with associated control, measuring, protective and regulating equipment, also assemblies of such devices &amp; equipment with associated interconnections, accessories, enclosures &amp; supporting structures, intended in principle for use in connection with generation, transmission, distribution &amp; conversion of electric energy.</a:t>
            </a:r>
          </a:p>
          <a:p>
            <a:pPr marL="0" marR="0" lvl="0" indent="0" algn="just" rtl="0">
              <a:lnSpc>
                <a:spcPct val="100000"/>
              </a:lnSpc>
              <a:spcBef>
                <a:spcPts val="0"/>
              </a:spcBef>
              <a:spcAft>
                <a:spcPts val="0"/>
              </a:spcAft>
              <a:buClr>
                <a:srgbClr val="000000"/>
              </a:buClr>
              <a:buSzPts val="3100"/>
              <a:buFont typeface="Calibri"/>
              <a:buNone/>
            </a:pPr>
            <a:endParaRPr lang="en-US" sz="3100" dirty="0">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3100"/>
              <a:buFont typeface="Arial" panose="020B0604020202020204" pitchFamily="34" charset="0"/>
              <a:buChar char="•"/>
            </a:pPr>
            <a:r>
              <a:rPr lang="en-US" sz="3100" dirty="0">
                <a:latin typeface="Calibri"/>
                <a:ea typeface="Calibri"/>
                <a:cs typeface="Calibri"/>
                <a:sym typeface="Calibri"/>
              </a:rPr>
              <a:t>In short – Switchgear are integral to a power system to ensure continuity, safety, protection against faults</a:t>
            </a:r>
            <a:endParaRPr dirty="0"/>
          </a:p>
        </p:txBody>
      </p:sp>
      <p:sp>
        <p:nvSpPr>
          <p:cNvPr id="68" name="Google Shape;68;p2"/>
          <p:cNvSpPr txBox="1"/>
          <p:nvPr/>
        </p:nvSpPr>
        <p:spPr>
          <a:xfrm>
            <a:off x="5237455" y="1006271"/>
            <a:ext cx="12372638" cy="1033488"/>
          </a:xfrm>
          <a:prstGeom prst="rect">
            <a:avLst/>
          </a:prstGeom>
          <a:noFill/>
          <a:ln>
            <a:noFill/>
          </a:ln>
        </p:spPr>
        <p:txBody>
          <a:bodyPr spcFirstLastPara="1" wrap="square" lIns="0" tIns="0" rIns="0" bIns="0" anchor="t" anchorCtr="0">
            <a:spAutoFit/>
          </a:bodyPr>
          <a:lstStyle/>
          <a:p>
            <a:pPr marL="0" marR="0" lvl="0" indent="0" algn="l" rtl="0">
              <a:lnSpc>
                <a:spcPct val="145652"/>
              </a:lnSpc>
              <a:spcBef>
                <a:spcPts val="0"/>
              </a:spcBef>
              <a:spcAft>
                <a:spcPts val="0"/>
              </a:spcAft>
              <a:buClr>
                <a:srgbClr val="000000"/>
              </a:buClr>
              <a:buSzPts val="4600"/>
              <a:buFont typeface="Arial"/>
              <a:buNone/>
            </a:pPr>
            <a:r>
              <a:rPr lang="en-US" sz="4600" b="0" i="0" u="none" strike="noStrike" cap="none" dirty="0">
                <a:solidFill>
                  <a:srgbClr val="000000"/>
                </a:solidFill>
                <a:latin typeface="Arial"/>
                <a:ea typeface="Arial"/>
                <a:cs typeface="Arial"/>
                <a:sym typeface="Arial"/>
              </a:rPr>
              <a:t>SWITCHGEAR - IS/IEC 60947 PART 1</a:t>
            </a:r>
            <a:endParaRPr lang="en-US" dirty="0"/>
          </a:p>
        </p:txBody>
      </p:sp>
      <p:pic>
        <p:nvPicPr>
          <p:cNvPr id="69" name="Google Shape;69;p2" descr="Picture 9"/>
          <p:cNvPicPr preferRelativeResize="0"/>
          <p:nvPr/>
        </p:nvPicPr>
        <p:blipFill rotWithShape="1">
          <a:blip r:embed="rId3">
            <a:alphaModFix/>
          </a:blip>
          <a:srcRect l="27041" r="27041"/>
          <a:stretch/>
        </p:blipFill>
        <p:spPr>
          <a:xfrm>
            <a:off x="-1" y="2550739"/>
            <a:ext cx="5237455" cy="64164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5867400" y="724415"/>
            <a:ext cx="12420600" cy="1034129"/>
          </a:xfrm>
          <a:prstGeom prst="rect">
            <a:avLst/>
          </a:prstGeom>
          <a:noFill/>
          <a:ln>
            <a:noFill/>
          </a:ln>
        </p:spPr>
        <p:txBody>
          <a:bodyPr spcFirstLastPara="1" wrap="square" lIns="0" tIns="0" rIns="0" bIns="0" anchor="t" anchorCtr="0">
            <a:spAutoFit/>
          </a:bodyPr>
          <a:lstStyle/>
          <a:p>
            <a:pPr marL="0" marR="0" lvl="0" indent="0" algn="l" rtl="0">
              <a:lnSpc>
                <a:spcPct val="139583"/>
              </a:lnSpc>
              <a:spcBef>
                <a:spcPts val="0"/>
              </a:spcBef>
              <a:spcAft>
                <a:spcPts val="0"/>
              </a:spcAft>
              <a:buClr>
                <a:srgbClr val="000000"/>
              </a:buClr>
              <a:buSzPts val="4800"/>
              <a:buFont typeface="Arial"/>
              <a:buNone/>
            </a:pPr>
            <a:r>
              <a:rPr lang="en-US" sz="4800" b="1" i="0" u="none" strike="noStrike" cap="none" dirty="0">
                <a:solidFill>
                  <a:srgbClr val="000000"/>
                </a:solidFill>
                <a:latin typeface="Arial"/>
                <a:ea typeface="Arial"/>
                <a:cs typeface="Arial"/>
                <a:sym typeface="Arial"/>
              </a:rPr>
              <a:t>TYPE OF TEST (CL. 3.8 OF IS/IEC 60947-1)</a:t>
            </a:r>
            <a:endParaRPr lang="en-US" dirty="0"/>
          </a:p>
        </p:txBody>
      </p:sp>
      <p:sp>
        <p:nvSpPr>
          <p:cNvPr id="176" name="Google Shape;176;p12"/>
          <p:cNvSpPr txBox="1"/>
          <p:nvPr/>
        </p:nvSpPr>
        <p:spPr>
          <a:xfrm>
            <a:off x="806823" y="2543181"/>
            <a:ext cx="16109700" cy="8027326"/>
          </a:xfrm>
          <a:prstGeom prst="rect">
            <a:avLst/>
          </a:prstGeom>
          <a:noFill/>
          <a:ln>
            <a:noFill/>
          </a:ln>
        </p:spPr>
        <p:txBody>
          <a:bodyPr spcFirstLastPara="1" wrap="square" lIns="0" tIns="0" rIns="0" bIns="0" anchor="t" anchorCtr="0">
            <a:spAutoFit/>
          </a:bodyPr>
          <a:lstStyle/>
          <a:p>
            <a:pPr marL="457200" marR="0" lvl="0" indent="-450850" algn="just" rtl="0">
              <a:lnSpc>
                <a:spcPct val="153125"/>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Type test: Test of one or more devices made to a certain design to show that the design meets certain specifications.</a:t>
            </a:r>
            <a:endParaRPr sz="3000" b="0" i="0" u="none" strike="noStrike" cap="none" dirty="0">
              <a:solidFill>
                <a:srgbClr val="000000"/>
              </a:solidFill>
              <a:latin typeface="Calibri"/>
              <a:ea typeface="Calibri"/>
              <a:cs typeface="Calibri"/>
              <a:sym typeface="Calibri"/>
            </a:endParaRPr>
          </a:p>
          <a:p>
            <a:pPr marL="457200" marR="0" lvl="0" indent="-260350" algn="just" rtl="0">
              <a:lnSpc>
                <a:spcPct val="158064"/>
              </a:lnSpc>
              <a:spcBef>
                <a:spcPts val="0"/>
              </a:spcBef>
              <a:spcAft>
                <a:spcPts val="0"/>
              </a:spcAft>
              <a:buClr>
                <a:srgbClr val="000000"/>
              </a:buClr>
              <a:buSzPts val="3100"/>
              <a:buFont typeface="Arial"/>
              <a:buNone/>
            </a:pPr>
            <a:endParaRPr lang="en-IN" sz="3000" b="0" i="0" u="none" strike="noStrike" cap="none" dirty="0">
              <a:solidFill>
                <a:srgbClr val="000000"/>
              </a:solidFill>
              <a:latin typeface="Calibri"/>
              <a:ea typeface="Calibri"/>
              <a:cs typeface="Calibri"/>
              <a:sym typeface="Calibri"/>
            </a:endParaRPr>
          </a:p>
          <a:p>
            <a:pPr marL="457200" marR="0" lvl="0" indent="-450850" algn="just" rtl="0">
              <a:lnSpc>
                <a:spcPct val="153125"/>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Routine test: Test to which each individual device is subjected during and/or after manufacture to ascertain whether it complies with certain criteria.</a:t>
            </a:r>
            <a:endParaRPr sz="3000" b="0" i="0" u="none" strike="noStrike" cap="none" dirty="0">
              <a:solidFill>
                <a:srgbClr val="000000"/>
              </a:solidFill>
              <a:latin typeface="Calibri"/>
              <a:ea typeface="Calibri"/>
              <a:cs typeface="Calibri"/>
              <a:sym typeface="Calibri"/>
            </a:endParaRPr>
          </a:p>
          <a:p>
            <a:pPr marL="457200" marR="0" lvl="0" indent="-260350" algn="just" rtl="0">
              <a:lnSpc>
                <a:spcPct val="158064"/>
              </a:lnSpc>
              <a:spcBef>
                <a:spcPts val="0"/>
              </a:spcBef>
              <a:spcAft>
                <a:spcPts val="0"/>
              </a:spcAft>
              <a:buClr>
                <a:srgbClr val="000000"/>
              </a:buClr>
              <a:buSzPts val="3100"/>
              <a:buFont typeface="Arial"/>
              <a:buNone/>
            </a:pPr>
            <a:endParaRPr sz="3000" b="0" i="0" u="none" strike="noStrike" cap="none" dirty="0">
              <a:solidFill>
                <a:srgbClr val="000000"/>
              </a:solidFill>
              <a:latin typeface="Calibri"/>
              <a:ea typeface="Calibri"/>
              <a:cs typeface="Calibri"/>
              <a:sym typeface="Calibri"/>
            </a:endParaRPr>
          </a:p>
          <a:p>
            <a:pPr marL="457200" marR="0" lvl="0" indent="-450850" algn="just" rtl="0">
              <a:lnSpc>
                <a:spcPct val="153125"/>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Sampling test (Acceptance test): Test on a number of devices taken at random from a batch.</a:t>
            </a:r>
            <a:endParaRPr sz="3000" b="0" i="0" u="none" strike="noStrike" cap="none" dirty="0">
              <a:solidFill>
                <a:srgbClr val="000000"/>
              </a:solidFill>
              <a:latin typeface="Calibri"/>
              <a:ea typeface="Calibri"/>
              <a:cs typeface="Calibri"/>
              <a:sym typeface="Calibri"/>
            </a:endParaRPr>
          </a:p>
          <a:p>
            <a:pPr marL="457200" marR="0" lvl="0" indent="-260350" algn="just" rtl="0">
              <a:lnSpc>
                <a:spcPct val="158064"/>
              </a:lnSpc>
              <a:spcBef>
                <a:spcPts val="0"/>
              </a:spcBef>
              <a:spcAft>
                <a:spcPts val="0"/>
              </a:spcAft>
              <a:buClr>
                <a:srgbClr val="000000"/>
              </a:buClr>
              <a:buSzPts val="3100"/>
              <a:buFont typeface="Arial"/>
              <a:buNone/>
            </a:pPr>
            <a:endParaRPr sz="3000" b="0" i="0" u="none" strike="noStrike" cap="none" dirty="0">
              <a:solidFill>
                <a:srgbClr val="000000"/>
              </a:solidFill>
              <a:latin typeface="Calibri"/>
              <a:ea typeface="Calibri"/>
              <a:cs typeface="Calibri"/>
              <a:sym typeface="Calibri"/>
            </a:endParaRPr>
          </a:p>
          <a:p>
            <a:pPr marL="457200" marR="0" lvl="0" indent="-450850" algn="just" rtl="0">
              <a:lnSpc>
                <a:spcPct val="153125"/>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Special test: Test additional to type tests and routine tests, made either at the discretion of the manufacturer or according to an agreement between manufacturer and user </a:t>
            </a:r>
            <a:endParaRPr sz="1300" dirty="0"/>
          </a:p>
        </p:txBody>
      </p:sp>
      <p:cxnSp>
        <p:nvCxnSpPr>
          <p:cNvPr id="177" name="Google Shape;177;p12"/>
          <p:cNvCxnSpPr/>
          <p:nvPr/>
        </p:nvCxnSpPr>
        <p:spPr>
          <a:xfrm flipV="1">
            <a:off x="12575318" y="2383282"/>
            <a:ext cx="5712682" cy="13306"/>
          </a:xfrm>
          <a:prstGeom prst="straightConnector1">
            <a:avLst/>
          </a:prstGeom>
          <a:noFill/>
          <a:ln w="19050" cap="flat" cmpd="sng">
            <a:solidFill>
              <a:srgbClr val="000000"/>
            </a:solidFill>
            <a:prstDash val="solid"/>
            <a:round/>
            <a:headEnd type="none" w="sm" len="sm"/>
            <a:tailEnd type="none" w="sm" len="sm"/>
          </a:ln>
        </p:spPr>
      </p:cxnSp>
      <p:sp>
        <p:nvSpPr>
          <p:cNvPr id="178" name="Google Shape;178;p12"/>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txBox="1"/>
          <p:nvPr/>
        </p:nvSpPr>
        <p:spPr>
          <a:xfrm>
            <a:off x="5867400" y="970640"/>
            <a:ext cx="12420600" cy="1034129"/>
          </a:xfrm>
          <a:prstGeom prst="rect">
            <a:avLst/>
          </a:prstGeom>
          <a:noFill/>
          <a:ln>
            <a:noFill/>
          </a:ln>
        </p:spPr>
        <p:txBody>
          <a:bodyPr spcFirstLastPara="1" wrap="square" lIns="0" tIns="0" rIns="0" bIns="0" anchor="t" anchorCtr="0">
            <a:spAutoFit/>
          </a:bodyPr>
          <a:lstStyle/>
          <a:p>
            <a:pPr marL="0" marR="0" lvl="0" indent="0" algn="l" rtl="0">
              <a:lnSpc>
                <a:spcPct val="139583"/>
              </a:lnSpc>
              <a:spcBef>
                <a:spcPts val="0"/>
              </a:spcBef>
              <a:spcAft>
                <a:spcPts val="0"/>
              </a:spcAft>
              <a:buClr>
                <a:srgbClr val="000000"/>
              </a:buClr>
              <a:buSzPts val="4800"/>
              <a:buFont typeface="Arial"/>
              <a:buNone/>
            </a:pPr>
            <a:r>
              <a:rPr lang="en-US" sz="4800" b="1" i="0" u="none" strike="noStrike" cap="none" dirty="0">
                <a:solidFill>
                  <a:srgbClr val="000000"/>
                </a:solidFill>
                <a:latin typeface="Arial"/>
                <a:ea typeface="Arial"/>
                <a:cs typeface="Arial"/>
                <a:sym typeface="Arial"/>
              </a:rPr>
              <a:t>TYPE TEST (CL. 9.1.2 OF IS/IEC 60947-1)</a:t>
            </a:r>
            <a:endParaRPr lang="en-US" dirty="0"/>
          </a:p>
        </p:txBody>
      </p:sp>
      <p:sp>
        <p:nvSpPr>
          <p:cNvPr id="184" name="Google Shape;184;p13"/>
          <p:cNvSpPr txBox="1"/>
          <p:nvPr/>
        </p:nvSpPr>
        <p:spPr>
          <a:xfrm>
            <a:off x="914400" y="2419281"/>
            <a:ext cx="16109578" cy="7413239"/>
          </a:xfrm>
          <a:prstGeom prst="rect">
            <a:avLst/>
          </a:prstGeom>
          <a:noFill/>
          <a:ln>
            <a:noFill/>
          </a:ln>
        </p:spPr>
        <p:txBody>
          <a:bodyPr spcFirstLastPara="1" wrap="square" lIns="0" tIns="0" rIns="0" bIns="0" anchor="t" anchorCtr="0">
            <a:spAutoFit/>
          </a:bodyPr>
          <a:lstStyle/>
          <a:p>
            <a:pPr marL="4572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Type tests are intended to verify compliance of the design of a given equipment. They may comprise, as appropriate, the verification of,</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constructional requirements</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temperature-rise</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dielectric properties</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making and breaking capacities</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short-circuit making and breaking capacities</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critical load current performance</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operating limits</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operational performance</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degree of protection of enclosed equipment</a:t>
            </a:r>
            <a:endParaRPr sz="3100" b="0" i="0" u="none" strike="noStrike" cap="none" dirty="0">
              <a:solidFill>
                <a:srgbClr val="000000"/>
              </a:solidFill>
              <a:latin typeface="Calibri"/>
              <a:ea typeface="Calibri"/>
              <a:cs typeface="Calibri"/>
              <a:sym typeface="Calibri"/>
            </a:endParaRPr>
          </a:p>
          <a:p>
            <a:pPr marL="914400" marR="0" lvl="0" indent="-457200" algn="just" rtl="0">
              <a:lnSpc>
                <a:spcPct val="204166"/>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tests for EMC</a:t>
            </a:r>
            <a:endParaRPr dirty="0"/>
          </a:p>
        </p:txBody>
      </p:sp>
      <p:cxnSp>
        <p:nvCxnSpPr>
          <p:cNvPr id="185" name="Google Shape;185;p13"/>
          <p:cNvCxnSpPr/>
          <p:nvPr/>
        </p:nvCxnSpPr>
        <p:spPr>
          <a:xfrm flipV="1">
            <a:off x="12637073" y="2004769"/>
            <a:ext cx="5650927" cy="48269"/>
          </a:xfrm>
          <a:prstGeom prst="straightConnector1">
            <a:avLst/>
          </a:prstGeom>
          <a:noFill/>
          <a:ln w="19050" cap="flat" cmpd="sng">
            <a:solidFill>
              <a:srgbClr val="000000"/>
            </a:solidFill>
            <a:prstDash val="solid"/>
            <a:round/>
            <a:headEnd type="none" w="sm" len="sm"/>
            <a:tailEnd type="none" w="sm" len="sm"/>
          </a:ln>
        </p:spPr>
      </p:cxnSp>
      <p:sp>
        <p:nvSpPr>
          <p:cNvPr id="186" name="Google Shape;186;p13"/>
          <p:cNvSpPr/>
          <p:nvPr/>
        </p:nvSpPr>
        <p:spPr>
          <a:xfrm>
            <a:off x="9854582" y="1889398"/>
            <a:ext cx="2902800" cy="327300"/>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p:nvPr/>
        </p:nvSpPr>
        <p:spPr>
          <a:xfrm>
            <a:off x="5320144" y="836754"/>
            <a:ext cx="12967856" cy="947952"/>
          </a:xfrm>
          <a:prstGeom prst="rect">
            <a:avLst/>
          </a:prstGeom>
          <a:noFill/>
          <a:ln>
            <a:noFill/>
          </a:ln>
        </p:spPr>
        <p:txBody>
          <a:bodyPr spcFirstLastPara="1" wrap="square" lIns="0" tIns="0" rIns="0" bIns="0" anchor="t" anchorCtr="0">
            <a:spAutoFit/>
          </a:bodyPr>
          <a:lstStyle/>
          <a:p>
            <a:pPr marL="0" marR="0" lvl="0" indent="0" algn="l" rtl="0">
              <a:lnSpc>
                <a:spcPct val="139583"/>
              </a:lnSpc>
              <a:spcBef>
                <a:spcPts val="0"/>
              </a:spcBef>
              <a:spcAft>
                <a:spcPts val="0"/>
              </a:spcAft>
              <a:buClr>
                <a:srgbClr val="000000"/>
              </a:buClr>
              <a:buSzPts val="4800"/>
              <a:buFont typeface="Arial"/>
              <a:buNone/>
            </a:pPr>
            <a:r>
              <a:rPr lang="en-US" sz="4400" b="1" i="0" u="none" strike="noStrike" cap="none" dirty="0">
                <a:solidFill>
                  <a:srgbClr val="000000"/>
                </a:solidFill>
                <a:latin typeface="Arial"/>
                <a:ea typeface="Arial"/>
                <a:cs typeface="Arial"/>
                <a:sym typeface="Arial"/>
              </a:rPr>
              <a:t>ROUTINE TESTS (CL. 9.1.3 OF IS/IEC 60947-1)</a:t>
            </a:r>
            <a:endParaRPr lang="en-US" sz="1200" dirty="0"/>
          </a:p>
        </p:txBody>
      </p:sp>
      <p:sp>
        <p:nvSpPr>
          <p:cNvPr id="192" name="Google Shape;192;p14"/>
          <p:cNvSpPr txBox="1"/>
          <p:nvPr/>
        </p:nvSpPr>
        <p:spPr>
          <a:xfrm>
            <a:off x="938646" y="2707102"/>
            <a:ext cx="16320655" cy="4322185"/>
          </a:xfrm>
          <a:prstGeom prst="rect">
            <a:avLst/>
          </a:prstGeom>
          <a:noFill/>
          <a:ln>
            <a:noFill/>
          </a:ln>
        </p:spPr>
        <p:txBody>
          <a:bodyPr spcFirstLastPara="1" wrap="square" lIns="0" tIns="0" rIns="0" bIns="0" anchor="t" anchorCtr="0">
            <a:spAutoFit/>
          </a:bodyPr>
          <a:lstStyle/>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Routine tests are intended to detect faults in materials and workmanship and to ascertain proper functioning of the equipment. They shall be made on each individual piece of equipment. </a:t>
            </a:r>
            <a:endParaRPr/>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Routine tests may comprise, </a:t>
            </a:r>
            <a:endParaRPr/>
          </a:p>
          <a:p>
            <a:pPr marL="969962" marR="0" lvl="0" indent="-514350" algn="just" rtl="0">
              <a:lnSpc>
                <a:spcPct val="158064"/>
              </a:lnSpc>
              <a:spcBef>
                <a:spcPts val="0"/>
              </a:spcBef>
              <a:spcAft>
                <a:spcPts val="0"/>
              </a:spcAft>
              <a:buClr>
                <a:srgbClr val="000000"/>
              </a:buClr>
              <a:buSzPts val="3100"/>
              <a:buFont typeface="Arial"/>
              <a:buAutoNum type="arabicPeriod"/>
            </a:pPr>
            <a:r>
              <a:rPr lang="en-US" sz="3100" b="0" i="0" u="none" strike="noStrike" cap="none">
                <a:solidFill>
                  <a:srgbClr val="000000"/>
                </a:solidFill>
                <a:latin typeface="Arial"/>
                <a:ea typeface="Arial"/>
                <a:cs typeface="Arial"/>
                <a:sym typeface="Arial"/>
              </a:rPr>
              <a:t>Functional tests</a:t>
            </a:r>
            <a:endParaRPr/>
          </a:p>
          <a:p>
            <a:pPr marL="969962" marR="0" lvl="0" indent="-514350" algn="just" rtl="0">
              <a:lnSpc>
                <a:spcPct val="158064"/>
              </a:lnSpc>
              <a:spcBef>
                <a:spcPts val="0"/>
              </a:spcBef>
              <a:spcAft>
                <a:spcPts val="0"/>
              </a:spcAft>
              <a:buClr>
                <a:srgbClr val="000000"/>
              </a:buClr>
              <a:buSzPts val="3100"/>
              <a:buFont typeface="Arial"/>
              <a:buAutoNum type="arabicPeriod"/>
            </a:pPr>
            <a:r>
              <a:rPr lang="en-US" sz="3100" b="0" i="0" u="none" strike="noStrike" cap="none">
                <a:solidFill>
                  <a:srgbClr val="000000"/>
                </a:solidFill>
                <a:latin typeface="Arial"/>
                <a:ea typeface="Arial"/>
                <a:cs typeface="Arial"/>
                <a:sym typeface="Arial"/>
              </a:rPr>
              <a:t>Dielectric tests</a:t>
            </a:r>
            <a:endParaRPr/>
          </a:p>
        </p:txBody>
      </p:sp>
      <p:cxnSp>
        <p:nvCxnSpPr>
          <p:cNvPr id="193" name="Google Shape;193;p14"/>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194" name="Google Shape;194;p14"/>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p:nvPr/>
        </p:nvSpPr>
        <p:spPr>
          <a:xfrm>
            <a:off x="3827721" y="905408"/>
            <a:ext cx="14135343" cy="947952"/>
          </a:xfrm>
          <a:prstGeom prst="rect">
            <a:avLst/>
          </a:prstGeom>
          <a:noFill/>
          <a:ln>
            <a:noFill/>
          </a:ln>
        </p:spPr>
        <p:txBody>
          <a:bodyPr spcFirstLastPara="1" wrap="square" lIns="0" tIns="0" rIns="0" bIns="0" anchor="t" anchorCtr="0">
            <a:spAutoFit/>
          </a:bodyPr>
          <a:lstStyle/>
          <a:p>
            <a:pPr marL="0" marR="0" lvl="0" indent="0" algn="l" rtl="0">
              <a:lnSpc>
                <a:spcPct val="139583"/>
              </a:lnSpc>
              <a:spcBef>
                <a:spcPts val="0"/>
              </a:spcBef>
              <a:spcAft>
                <a:spcPts val="0"/>
              </a:spcAft>
              <a:buClr>
                <a:srgbClr val="000000"/>
              </a:buClr>
              <a:buSzPts val="4800"/>
              <a:buFont typeface="Arial"/>
              <a:buNone/>
            </a:pPr>
            <a:r>
              <a:rPr lang="en-US" sz="4400" b="1" i="0" u="none" strike="noStrike" cap="none" dirty="0">
                <a:solidFill>
                  <a:srgbClr val="000000"/>
                </a:solidFill>
                <a:latin typeface="Arial"/>
                <a:ea typeface="Arial"/>
                <a:cs typeface="Arial"/>
                <a:sym typeface="Arial"/>
              </a:rPr>
              <a:t>SAMPLING TESTS (CL. 9.1.4 OF IS/IEC 60947-1)</a:t>
            </a:r>
            <a:endParaRPr lang="en-US" sz="1200" dirty="0"/>
          </a:p>
        </p:txBody>
      </p:sp>
      <p:sp>
        <p:nvSpPr>
          <p:cNvPr id="200" name="Google Shape;200;p15"/>
          <p:cNvSpPr txBox="1"/>
          <p:nvPr/>
        </p:nvSpPr>
        <p:spPr>
          <a:xfrm>
            <a:off x="938646" y="2707102"/>
            <a:ext cx="16320655" cy="5275803"/>
          </a:xfrm>
          <a:prstGeom prst="rect">
            <a:avLst/>
          </a:prstGeom>
          <a:noFill/>
          <a:ln>
            <a:noFill/>
          </a:ln>
        </p:spPr>
        <p:txBody>
          <a:bodyPr spcFirstLastPara="1" wrap="square" lIns="0" tIns="0" rIns="0" bIns="0" anchor="t" anchorCtr="0">
            <a:spAutoFit/>
          </a:bodyPr>
          <a:lstStyle/>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dirty="0">
                <a:solidFill>
                  <a:srgbClr val="000000"/>
                </a:solidFill>
                <a:latin typeface="Arial"/>
                <a:ea typeface="Arial"/>
                <a:cs typeface="Arial"/>
                <a:sym typeface="Arial"/>
              </a:rPr>
              <a:t>Sampling tests may also be made to verify specific properties or characteristics of an equipment, either on the manufacturer's own initiative, or by agreement between manufacturer and user.</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dirty="0"/>
              <a:t>Sampling</a:t>
            </a:r>
            <a:r>
              <a:rPr lang="en-US" sz="3100" b="0" i="0" u="none" strike="noStrike" cap="none" dirty="0">
                <a:solidFill>
                  <a:srgbClr val="000000"/>
                </a:solidFill>
                <a:latin typeface="Arial"/>
                <a:ea typeface="Arial"/>
                <a:cs typeface="Arial"/>
                <a:sym typeface="Arial"/>
              </a:rPr>
              <a:t> tests may comprise, </a:t>
            </a:r>
            <a:endParaRPr dirty="0"/>
          </a:p>
          <a:p>
            <a:pPr marL="969962" marR="0" lvl="0" indent="-514350" algn="just" rtl="0">
              <a:lnSpc>
                <a:spcPct val="158064"/>
              </a:lnSpc>
              <a:spcBef>
                <a:spcPts val="0"/>
              </a:spcBef>
              <a:spcAft>
                <a:spcPts val="0"/>
              </a:spcAft>
              <a:buClr>
                <a:srgbClr val="000000"/>
              </a:buClr>
              <a:buSzPts val="3100"/>
              <a:buFont typeface="Arial"/>
              <a:buAutoNum type="arabicPeriod"/>
            </a:pPr>
            <a:r>
              <a:rPr lang="en-US" sz="3100" b="0" i="0" u="none" strike="noStrike" cap="none" dirty="0">
                <a:solidFill>
                  <a:srgbClr val="000000"/>
                </a:solidFill>
                <a:latin typeface="Arial"/>
                <a:ea typeface="Arial"/>
                <a:cs typeface="Arial"/>
                <a:sym typeface="Arial"/>
              </a:rPr>
              <a:t>Functional tests</a:t>
            </a:r>
            <a:endParaRPr dirty="0"/>
          </a:p>
          <a:p>
            <a:pPr marL="969962" marR="0" lvl="0" indent="-514350" algn="just" rtl="0">
              <a:lnSpc>
                <a:spcPct val="158064"/>
              </a:lnSpc>
              <a:spcBef>
                <a:spcPts val="0"/>
              </a:spcBef>
              <a:spcAft>
                <a:spcPts val="0"/>
              </a:spcAft>
              <a:buClr>
                <a:srgbClr val="000000"/>
              </a:buClr>
              <a:buSzPts val="3100"/>
              <a:buFont typeface="Arial"/>
              <a:buAutoNum type="arabicPeriod"/>
            </a:pPr>
            <a:r>
              <a:rPr lang="en-US" sz="3100" b="0" i="0" u="none" strike="noStrike" cap="none" dirty="0">
                <a:solidFill>
                  <a:srgbClr val="000000"/>
                </a:solidFill>
                <a:latin typeface="Arial"/>
                <a:ea typeface="Arial"/>
                <a:cs typeface="Arial"/>
                <a:sym typeface="Arial"/>
              </a:rPr>
              <a:t>Dielectric tests</a:t>
            </a:r>
            <a:endParaRPr dirty="0"/>
          </a:p>
        </p:txBody>
      </p:sp>
      <p:cxnSp>
        <p:nvCxnSpPr>
          <p:cNvPr id="201" name="Google Shape;201;p15"/>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202" name="Google Shape;202;p15"/>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6"/>
          <p:cNvSpPr txBox="1"/>
          <p:nvPr/>
        </p:nvSpPr>
        <p:spPr>
          <a:xfrm>
            <a:off x="4803661" y="1189256"/>
            <a:ext cx="13314220" cy="1034129"/>
          </a:xfrm>
          <a:prstGeom prst="rect">
            <a:avLst/>
          </a:prstGeom>
          <a:noFill/>
          <a:ln>
            <a:noFill/>
          </a:ln>
        </p:spPr>
        <p:txBody>
          <a:bodyPr spcFirstLastPara="1" wrap="square" lIns="0" tIns="0" rIns="0" bIns="0" anchor="t" anchorCtr="0">
            <a:spAutoFit/>
          </a:bodyPr>
          <a:lstStyle/>
          <a:p>
            <a:pPr marL="0" marR="0" lvl="0" indent="0" algn="l" rtl="0">
              <a:lnSpc>
                <a:spcPct val="139583"/>
              </a:lnSpc>
              <a:spcBef>
                <a:spcPts val="0"/>
              </a:spcBef>
              <a:spcAft>
                <a:spcPts val="0"/>
              </a:spcAft>
              <a:buClr>
                <a:srgbClr val="000000"/>
              </a:buClr>
              <a:buSzPts val="4800"/>
              <a:buFont typeface="Arial"/>
              <a:buNone/>
            </a:pPr>
            <a:r>
              <a:rPr lang="en-US" sz="4800" b="1" i="0" u="none" strike="noStrike" cap="none" dirty="0">
                <a:solidFill>
                  <a:srgbClr val="000000"/>
                </a:solidFill>
                <a:latin typeface="Arial"/>
                <a:ea typeface="Arial"/>
                <a:cs typeface="Arial"/>
                <a:sym typeface="Arial"/>
              </a:rPr>
              <a:t>SPECIAL TESTS (CL. 9.1.5 OF IS/IEC 60947-1)</a:t>
            </a:r>
            <a:endParaRPr lang="en-US" dirty="0"/>
          </a:p>
        </p:txBody>
      </p:sp>
      <p:sp>
        <p:nvSpPr>
          <p:cNvPr id="208" name="Google Shape;208;p16"/>
          <p:cNvSpPr txBox="1"/>
          <p:nvPr/>
        </p:nvSpPr>
        <p:spPr>
          <a:xfrm>
            <a:off x="1233054" y="2707102"/>
            <a:ext cx="16026246" cy="4944485"/>
          </a:xfrm>
          <a:prstGeom prst="rect">
            <a:avLst/>
          </a:prstGeom>
          <a:noFill/>
          <a:ln>
            <a:noFill/>
          </a:ln>
        </p:spPr>
        <p:txBody>
          <a:bodyPr spcFirstLastPara="1" wrap="square" lIns="0" tIns="0" rIns="0" bIns="0" anchor="t" anchorCtr="0">
            <a:spAutoFit/>
          </a:bodyPr>
          <a:lstStyle/>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The conducting of special tests is at the discretion of the manufacturer.</a:t>
            </a:r>
            <a:endParaRPr/>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Reliability data tests: If the manufacturer decides to provide reliability data for functional safety applications.</a:t>
            </a:r>
            <a:endParaRPr/>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457200" marR="0" lvl="0" indent="-457200" algn="just" rtl="0">
              <a:lnSpc>
                <a:spcPct val="158064"/>
              </a:lnSpc>
              <a:spcBef>
                <a:spcPts val="0"/>
              </a:spcBef>
              <a:spcAft>
                <a:spcPts val="0"/>
              </a:spcAft>
              <a:buClr>
                <a:srgbClr val="000000"/>
              </a:buClr>
              <a:buSzPts val="3100"/>
              <a:buFont typeface="Arial"/>
              <a:buChar char="•"/>
            </a:pPr>
            <a:r>
              <a:rPr lang="en-US" sz="3100" b="0" i="0" u="none" strike="noStrike" cap="none">
                <a:solidFill>
                  <a:srgbClr val="000000"/>
                </a:solidFill>
                <a:latin typeface="Arial"/>
                <a:ea typeface="Arial"/>
                <a:cs typeface="Arial"/>
                <a:sym typeface="Arial"/>
              </a:rPr>
              <a:t>Environmental tests: In cases where it is necessary to verify the behavior of products under special environmental conditions.(e.g. EMC, damp heat, salt mist, vibration and shock).</a:t>
            </a:r>
            <a:endParaRPr/>
          </a:p>
        </p:txBody>
      </p:sp>
      <p:cxnSp>
        <p:nvCxnSpPr>
          <p:cNvPr id="209" name="Google Shape;209;p16"/>
          <p:cNvCxnSpPr/>
          <p:nvPr/>
        </p:nvCxnSpPr>
        <p:spPr>
          <a:xfrm flipV="1">
            <a:off x="12575318" y="2387061"/>
            <a:ext cx="5712682" cy="9527"/>
          </a:xfrm>
          <a:prstGeom prst="straightConnector1">
            <a:avLst/>
          </a:prstGeom>
          <a:noFill/>
          <a:ln w="19050" cap="flat" cmpd="sng">
            <a:solidFill>
              <a:srgbClr val="000000"/>
            </a:solidFill>
            <a:prstDash val="solid"/>
            <a:round/>
            <a:headEnd type="none" w="sm" len="sm"/>
            <a:tailEnd type="none" w="sm" len="sm"/>
          </a:ln>
        </p:spPr>
      </p:cxnSp>
      <p:sp>
        <p:nvSpPr>
          <p:cNvPr id="210" name="Google Shape;210;p16"/>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809BDD-28E1-48CC-94D2-D43FF22D4608}"/>
              </a:ext>
            </a:extLst>
          </p:cNvPr>
          <p:cNvSpPr txBox="1"/>
          <p:nvPr/>
        </p:nvSpPr>
        <p:spPr>
          <a:xfrm>
            <a:off x="678426" y="2241948"/>
            <a:ext cx="7905135" cy="5170646"/>
          </a:xfrm>
          <a:prstGeom prst="rect">
            <a:avLst/>
          </a:prstGeom>
          <a:noFill/>
        </p:spPr>
        <p:txBody>
          <a:bodyPr wrap="square" rtlCol="0">
            <a:spAutoFit/>
          </a:bodyPr>
          <a:lstStyle/>
          <a:p>
            <a:r>
              <a:rPr lang="en-IN" sz="6600" b="1" dirty="0"/>
              <a:t>SAFETY RELATED PROVISIONS MENTIONED IN INDIAN STANDARD</a:t>
            </a:r>
          </a:p>
        </p:txBody>
      </p:sp>
      <p:pic>
        <p:nvPicPr>
          <p:cNvPr id="12290" name="Picture 2" descr="Enhancing School Safety: The Necessity of a Layered Approach">
            <a:extLst>
              <a:ext uri="{FF2B5EF4-FFF2-40B4-BE49-F238E27FC236}">
                <a16:creationId xmlns:a16="http://schemas.microsoft.com/office/drawing/2014/main" xmlns="" id="{2A4D120A-BB79-4BC4-BAA2-FB21580AF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974" y="2446021"/>
            <a:ext cx="8908026"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05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p:nvPr/>
        </p:nvSpPr>
        <p:spPr>
          <a:xfrm>
            <a:off x="1623573" y="483020"/>
            <a:ext cx="15040855" cy="2058384"/>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400" b="1" i="0" u="none" strike="noStrike" cap="none" dirty="0">
                <a:solidFill>
                  <a:srgbClr val="000000"/>
                </a:solidFill>
                <a:latin typeface="Helvetica Neue"/>
                <a:ea typeface="Helvetica Neue"/>
                <a:cs typeface="Helvetica Neue"/>
                <a:sym typeface="Helvetica Neue"/>
              </a:rPr>
              <a:t>CL. 9.6 OF IS/IEC 60947-1  TEST OF PROTECTION AGAINST ELECTRIC SHOCK </a:t>
            </a:r>
            <a:endParaRPr lang="en-US" dirty="0"/>
          </a:p>
        </p:txBody>
      </p:sp>
      <p:sp>
        <p:nvSpPr>
          <p:cNvPr id="216" name="Google Shape;216;p17"/>
          <p:cNvSpPr txBox="1"/>
          <p:nvPr/>
        </p:nvSpPr>
        <p:spPr>
          <a:xfrm>
            <a:off x="1233054" y="3543901"/>
            <a:ext cx="16026246" cy="6780702"/>
          </a:xfrm>
          <a:prstGeom prst="rect">
            <a:avLst/>
          </a:prstGeom>
          <a:noFill/>
          <a:ln>
            <a:noFill/>
          </a:ln>
        </p:spPr>
        <p:txBody>
          <a:bodyPr spcFirstLastPara="1" wrap="square" lIns="0" tIns="0" rIns="0" bIns="0" anchor="t" anchorCtr="0">
            <a:spAutoFit/>
          </a:bodyPr>
          <a:lstStyle/>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This verification is applicable to those parts of circuit breakers which are exposed to the operator when mounted as for normal use </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During this test, enclosures or covers shall not deform to such an extent that live parts can be touched with the unjointed test finger </a:t>
            </a:r>
          </a:p>
          <a:p>
            <a:pPr marL="457200" marR="0" lvl="0" indent="-457200" algn="just" rtl="0">
              <a:lnSpc>
                <a:spcPct val="153125"/>
              </a:lnSpc>
              <a:spcBef>
                <a:spcPts val="0"/>
              </a:spcBef>
              <a:spcAft>
                <a:spcPts val="0"/>
              </a:spcAft>
              <a:buClr>
                <a:srgbClr val="000000"/>
              </a:buClr>
              <a:buSzPts val="3200"/>
              <a:buFont typeface="Arial"/>
              <a:buChar char="•"/>
            </a:pPr>
            <a:endParaRPr lang="en-US" sz="3200" dirty="0">
              <a:latin typeface="Helvetica Neue"/>
              <a:sym typeface="Helvetica Neue"/>
            </a:endParaRPr>
          </a:p>
          <a:p>
            <a:pPr marL="457200" marR="0" lvl="0" indent="-457200" algn="just" rtl="0">
              <a:lnSpc>
                <a:spcPct val="153125"/>
              </a:lnSpc>
              <a:spcBef>
                <a:spcPts val="0"/>
              </a:spcBef>
              <a:spcAft>
                <a:spcPts val="0"/>
              </a:spcAft>
              <a:buClr>
                <a:srgbClr val="000000"/>
              </a:buClr>
              <a:buSzPts val="3200"/>
              <a:buFont typeface="Arial"/>
              <a:buChar char="•"/>
            </a:pPr>
            <a:r>
              <a:rPr lang="en-US" sz="3200" dirty="0">
                <a:latin typeface="Helvetica Neue"/>
                <a:sym typeface="Helvetica Neue"/>
              </a:rPr>
              <a:t>Risks Associated with Non-Compliance : Possibility of electric shock during normal operation</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cxnSp>
        <p:nvCxnSpPr>
          <p:cNvPr id="217" name="Google Shape;217;p17"/>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218" name="Google Shape;218;p17"/>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8"/>
          <p:cNvSpPr txBox="1"/>
          <p:nvPr/>
        </p:nvSpPr>
        <p:spPr>
          <a:xfrm>
            <a:off x="1028699" y="715622"/>
            <a:ext cx="16122914" cy="2059603"/>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400" b="1" i="0" u="none" strike="noStrike" cap="none" dirty="0">
                <a:solidFill>
                  <a:srgbClr val="000000"/>
                </a:solidFill>
                <a:latin typeface="Helvetica Neue"/>
                <a:ea typeface="Helvetica Neue"/>
                <a:cs typeface="Helvetica Neue"/>
                <a:sym typeface="Helvetica Neue"/>
              </a:rPr>
              <a:t>CL. 9.7 OF IS/IEC 60947-1 TEST OF DIELECTRIC PROPERTIES </a:t>
            </a:r>
            <a:endParaRPr lang="en-US" dirty="0"/>
          </a:p>
          <a:p>
            <a:pPr marL="0" marR="0" lvl="0" indent="0" algn="l" rtl="0">
              <a:lnSpc>
                <a:spcPct val="372222"/>
              </a:lnSpc>
              <a:spcBef>
                <a:spcPts val="0"/>
              </a:spcBef>
              <a:spcAft>
                <a:spcPts val="0"/>
              </a:spcAft>
              <a:buClr>
                <a:srgbClr val="000000"/>
              </a:buClr>
              <a:buSzPts val="1800"/>
              <a:buFont typeface="Helvetica Neue"/>
              <a:buNone/>
            </a:pPr>
            <a:endParaRPr lang="en-US" sz="1800" b="0" i="0" u="none" strike="noStrike" cap="none" dirty="0">
              <a:solidFill>
                <a:srgbClr val="000000"/>
              </a:solidFill>
              <a:latin typeface="Calibri"/>
              <a:ea typeface="Calibri"/>
              <a:cs typeface="Calibri"/>
              <a:sym typeface="Calibri"/>
            </a:endParaRPr>
          </a:p>
        </p:txBody>
      </p:sp>
      <p:sp>
        <p:nvSpPr>
          <p:cNvPr id="224" name="Google Shape;224;p18"/>
          <p:cNvSpPr txBox="1"/>
          <p:nvPr/>
        </p:nvSpPr>
        <p:spPr>
          <a:xfrm>
            <a:off x="1233055" y="2905948"/>
            <a:ext cx="16026246" cy="8287525"/>
          </a:xfrm>
          <a:prstGeom prst="rect">
            <a:avLst/>
          </a:prstGeom>
          <a:noFill/>
          <a:ln>
            <a:noFill/>
          </a:ln>
        </p:spPr>
        <p:txBody>
          <a:bodyPr spcFirstLastPara="1" wrap="square" lIns="0" tIns="0" rIns="0" bIns="0" anchor="t" anchorCtr="0">
            <a:spAutoFit/>
          </a:bodyPr>
          <a:lstStyle/>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1" i="0" u="none" strike="noStrike" cap="none" dirty="0">
                <a:solidFill>
                  <a:srgbClr val="000000"/>
                </a:solidFill>
                <a:latin typeface="Helvetica Neue"/>
                <a:ea typeface="Helvetica Neue"/>
                <a:cs typeface="Helvetica Neue"/>
                <a:sym typeface="Helvetica Neue"/>
              </a:rPr>
              <a:t>Following tests are to be carried out</a:t>
            </a:r>
            <a:endParaRPr sz="3100" b="0" i="0" u="none" strike="noStrike" cap="none" dirty="0">
              <a:solidFill>
                <a:srgbClr val="000000"/>
              </a:solidFill>
              <a:latin typeface="Arial"/>
              <a:ea typeface="Arial"/>
              <a:cs typeface="Arial"/>
              <a:sym typeface="Arial"/>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Resistance to humidity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Insulation resistance of the main circuit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Dielectric strength of the main circuit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Insulation resistance and dielectric strength of auxiliary circuits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Verification of impulse withstand voltages and of leakage current across open contacts </a:t>
            </a:r>
          </a:p>
          <a:p>
            <a:pPr marR="0" lvl="0" algn="just" rtl="0">
              <a:lnSpc>
                <a:spcPct val="153125"/>
              </a:lnSpc>
              <a:spcBef>
                <a:spcPts val="0"/>
              </a:spcBef>
              <a:spcAft>
                <a:spcPts val="0"/>
              </a:spcAft>
              <a:buClr>
                <a:srgbClr val="000000"/>
              </a:buClr>
              <a:buSzPts val="3200"/>
            </a:pPr>
            <a:endParaRPr lang="en-US" sz="3200" dirty="0">
              <a:latin typeface="Helvetica Neue"/>
              <a:sym typeface="Helvetica Neue"/>
            </a:endParaRPr>
          </a:p>
          <a:p>
            <a:pPr marR="0" lvl="0" algn="just" rtl="0">
              <a:lnSpc>
                <a:spcPct val="153125"/>
              </a:lnSpc>
              <a:spcBef>
                <a:spcPts val="0"/>
              </a:spcBef>
              <a:spcAft>
                <a:spcPts val="0"/>
              </a:spcAft>
              <a:buClr>
                <a:srgbClr val="000000"/>
              </a:buClr>
              <a:buSzPts val="3200"/>
            </a:pPr>
            <a:r>
              <a:rPr lang="en-US" sz="3200" dirty="0">
                <a:latin typeface="Helvetica Neue"/>
                <a:sym typeface="Helvetica Neue"/>
              </a:rPr>
              <a:t>Risks Associated with Non – Compliance : Failure of Insulation, Damage to the equipment connected with Power System </a:t>
            </a:r>
            <a:endParaRPr dirty="0"/>
          </a:p>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cxnSp>
        <p:nvCxnSpPr>
          <p:cNvPr id="225" name="Google Shape;225;p18"/>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226" name="Google Shape;226;p18"/>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p:nvPr/>
        </p:nvSpPr>
        <p:spPr>
          <a:xfrm>
            <a:off x="445163" y="526138"/>
            <a:ext cx="17842837" cy="1851597"/>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000" b="1" i="0" u="none" strike="noStrike" cap="none" dirty="0">
                <a:solidFill>
                  <a:srgbClr val="000000"/>
                </a:solidFill>
                <a:latin typeface="Helvetica Neue"/>
                <a:ea typeface="Helvetica Neue"/>
                <a:cs typeface="Helvetica Neue"/>
                <a:sym typeface="Helvetica Neue"/>
              </a:rPr>
              <a:t> </a:t>
            </a:r>
            <a:r>
              <a:rPr lang="en-US" sz="3600" b="1" i="0" u="none" strike="noStrike" cap="none" dirty="0">
                <a:solidFill>
                  <a:srgbClr val="000000"/>
                </a:solidFill>
                <a:latin typeface="Helvetica Neue"/>
                <a:ea typeface="Helvetica Neue"/>
                <a:cs typeface="Helvetica Neue"/>
                <a:sym typeface="Helvetica Neue"/>
              </a:rPr>
              <a:t>CL. 9.15 OF IS/IEC 60947-1 RESISTANCE TO ABNORMAL HEAT AND TO FIRE </a:t>
            </a:r>
            <a:endParaRPr lang="en-US" sz="1100" dirty="0"/>
          </a:p>
          <a:p>
            <a:pPr marL="0" marR="0" lvl="0" indent="0" algn="l" rtl="0">
              <a:lnSpc>
                <a:spcPct val="372222"/>
              </a:lnSpc>
              <a:spcBef>
                <a:spcPts val="0"/>
              </a:spcBef>
              <a:spcAft>
                <a:spcPts val="0"/>
              </a:spcAft>
              <a:buClr>
                <a:srgbClr val="000000"/>
              </a:buClr>
              <a:buSzPts val="1800"/>
              <a:buFont typeface="Helvetica Neue"/>
              <a:buNone/>
            </a:pPr>
            <a:endParaRPr lang="en-US" sz="1600" b="0" i="0" u="none" strike="noStrike" cap="none" dirty="0">
              <a:solidFill>
                <a:srgbClr val="000000"/>
              </a:solidFill>
              <a:latin typeface="Calibri"/>
              <a:ea typeface="Calibri"/>
              <a:cs typeface="Calibri"/>
              <a:sym typeface="Calibri"/>
            </a:endParaRPr>
          </a:p>
        </p:txBody>
      </p:sp>
      <p:sp>
        <p:nvSpPr>
          <p:cNvPr id="258" name="Google Shape;258;p22"/>
          <p:cNvSpPr txBox="1"/>
          <p:nvPr/>
        </p:nvSpPr>
        <p:spPr>
          <a:xfrm>
            <a:off x="611175" y="1629435"/>
            <a:ext cx="12974463" cy="9771136"/>
          </a:xfrm>
          <a:prstGeom prst="rect">
            <a:avLst/>
          </a:prstGeom>
          <a:noFill/>
          <a:ln>
            <a:noFill/>
          </a:ln>
        </p:spPr>
        <p:txBody>
          <a:bodyPr spcFirstLastPara="1" wrap="square" lIns="0" tIns="0" rIns="0" bIns="0" anchor="t" anchorCtr="0">
            <a:spAutoFit/>
          </a:bodyPr>
          <a:lstStyle/>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To check compliance glow-wire test is performed on a complete circuit breaker. </a:t>
            </a:r>
            <a:endParaRPr sz="3100" b="0" i="0" u="none" strike="noStrike" cap="none" dirty="0">
              <a:solidFill>
                <a:srgbClr val="000000"/>
              </a:solidFill>
              <a:latin typeface="Arial"/>
              <a:ea typeface="Arial"/>
              <a:cs typeface="Arial"/>
              <a:sym typeface="Arial"/>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The glow-wire test is applied to ensure that an electrically heated test wire under defined test conditions does not cause ignition of insulating parts.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The sample is regarded as having passed the glow-wire test if </a:t>
            </a:r>
            <a:endParaRPr dirty="0"/>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There is no visible flame and no sustained glowing.</a:t>
            </a:r>
            <a:endParaRPr sz="3100" b="0" i="0" u="none" strike="noStrike" cap="none" dirty="0">
              <a:solidFill>
                <a:srgbClr val="000000"/>
              </a:solidFill>
              <a:latin typeface="Arial"/>
              <a:ea typeface="Arial"/>
              <a:cs typeface="Arial"/>
              <a:sym typeface="Arial"/>
            </a:endParaRPr>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Or flames and glowing on the sample extinguish themselves within 30 s after the removal of the glow-wire  </a:t>
            </a:r>
          </a:p>
          <a:p>
            <a:pPr marR="0" lvl="0" algn="just" rtl="0">
              <a:lnSpc>
                <a:spcPct val="153125"/>
              </a:lnSpc>
              <a:spcBef>
                <a:spcPts val="0"/>
              </a:spcBef>
              <a:spcAft>
                <a:spcPts val="0"/>
              </a:spcAft>
              <a:buClr>
                <a:srgbClr val="000000"/>
              </a:buClr>
              <a:buSzPts val="3200"/>
            </a:pPr>
            <a:r>
              <a:rPr lang="en-US" sz="3200" b="0" i="0" u="none" strike="noStrike" cap="none" dirty="0">
                <a:solidFill>
                  <a:srgbClr val="000000"/>
                </a:solidFill>
                <a:latin typeface="Helvetica Neue"/>
                <a:ea typeface="Arial"/>
                <a:cs typeface="Arial"/>
                <a:sym typeface="Helvetica Neue"/>
              </a:rPr>
              <a:t>Risk Associated : Fire Accident</a:t>
            </a:r>
            <a:endParaRPr sz="3100" b="0" i="0" u="none" strike="noStrike" cap="none" dirty="0">
              <a:solidFill>
                <a:srgbClr val="000000"/>
              </a:solidFill>
              <a:latin typeface="Arial"/>
              <a:ea typeface="Arial"/>
              <a:cs typeface="Arial"/>
              <a:sym typeface="Arial"/>
            </a:endParaRPr>
          </a:p>
          <a:p>
            <a:pPr marL="514350" marR="0" lvl="0" indent="-317500" algn="just" rtl="0">
              <a:lnSpc>
                <a:spcPct val="158064"/>
              </a:lnSpc>
              <a:spcBef>
                <a:spcPts val="0"/>
              </a:spcBef>
              <a:spcAft>
                <a:spcPts val="0"/>
              </a:spcAft>
              <a:buClr>
                <a:srgbClr val="000000"/>
              </a:buClr>
              <a:buSzPts val="3100"/>
              <a:buFont typeface="Helvetica Neue"/>
              <a:buNone/>
            </a:pPr>
            <a:endParaRPr sz="3100" b="0" i="0" u="none" strike="noStrike" cap="none" dirty="0">
              <a:solidFill>
                <a:srgbClr val="000000"/>
              </a:solidFill>
              <a:latin typeface="Arial"/>
              <a:ea typeface="Arial"/>
              <a:cs typeface="Arial"/>
              <a:sym typeface="Arial"/>
            </a:endParaRPr>
          </a:p>
          <a:p>
            <a:pPr marL="0" marR="0" lvl="0" indent="0" algn="just" rtl="0">
              <a:lnSpc>
                <a:spcPct val="153125"/>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Helvetica Neue"/>
                <a:ea typeface="Helvetica Neue"/>
                <a:cs typeface="Helvetica Neue"/>
                <a:sym typeface="Helvetica Neue"/>
              </a:rPr>
              <a:t> </a:t>
            </a:r>
            <a:endParaRPr dirty="0"/>
          </a:p>
        </p:txBody>
      </p:sp>
      <p:cxnSp>
        <p:nvCxnSpPr>
          <p:cNvPr id="259" name="Google Shape;259;p22"/>
          <p:cNvCxnSpPr>
            <a:cxnSpLocks/>
          </p:cNvCxnSpPr>
          <p:nvPr/>
        </p:nvCxnSpPr>
        <p:spPr>
          <a:xfrm>
            <a:off x="12671793" y="2059806"/>
            <a:ext cx="5616207" cy="0"/>
          </a:xfrm>
          <a:prstGeom prst="straightConnector1">
            <a:avLst/>
          </a:prstGeom>
          <a:noFill/>
          <a:ln w="19050" cap="flat" cmpd="sng">
            <a:solidFill>
              <a:srgbClr val="000000"/>
            </a:solidFill>
            <a:prstDash val="solid"/>
            <a:round/>
            <a:headEnd type="none" w="sm" len="sm"/>
            <a:tailEnd type="none" w="sm" len="sm"/>
          </a:ln>
        </p:spPr>
      </p:cxnSp>
      <p:sp>
        <p:nvSpPr>
          <p:cNvPr id="260" name="Google Shape;260;p22"/>
          <p:cNvSpPr/>
          <p:nvPr/>
        </p:nvSpPr>
        <p:spPr>
          <a:xfrm>
            <a:off x="9769049" y="1896128"/>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61" name="Google Shape;261;p22" descr="Picture 2"/>
          <p:cNvPicPr preferRelativeResize="0"/>
          <p:nvPr/>
        </p:nvPicPr>
        <p:blipFill rotWithShape="1">
          <a:blip r:embed="rId3">
            <a:alphaModFix/>
          </a:blip>
          <a:srcRect/>
          <a:stretch/>
        </p:blipFill>
        <p:spPr>
          <a:xfrm>
            <a:off x="14038730" y="4230161"/>
            <a:ext cx="4034119" cy="34797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809BDD-28E1-48CC-94D2-D43FF22D4608}"/>
              </a:ext>
            </a:extLst>
          </p:cNvPr>
          <p:cNvSpPr txBox="1"/>
          <p:nvPr/>
        </p:nvSpPr>
        <p:spPr>
          <a:xfrm>
            <a:off x="707923" y="2684206"/>
            <a:ext cx="9615948" cy="4154984"/>
          </a:xfrm>
          <a:prstGeom prst="rect">
            <a:avLst/>
          </a:prstGeom>
          <a:noFill/>
        </p:spPr>
        <p:txBody>
          <a:bodyPr wrap="square" rtlCol="0">
            <a:spAutoFit/>
          </a:bodyPr>
          <a:lstStyle/>
          <a:p>
            <a:r>
              <a:rPr lang="en-IN" sz="6600" b="1" dirty="0"/>
              <a:t>PERFORMANCE RELATED PROVISIONS  MENTIONED IN INDIAN STANDARD</a:t>
            </a:r>
          </a:p>
        </p:txBody>
      </p:sp>
      <p:pic>
        <p:nvPicPr>
          <p:cNvPr id="13314" name="Picture 2" descr="Step by Step Guide to Performance Management System">
            <a:extLst>
              <a:ext uri="{FF2B5EF4-FFF2-40B4-BE49-F238E27FC236}">
                <a16:creationId xmlns:a16="http://schemas.microsoft.com/office/drawing/2014/main" xmlns="" id="{F439B6E5-F168-40E8-BE40-3D3108669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855" y="2283695"/>
            <a:ext cx="7626145" cy="571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02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6F66F-9FC0-463E-BF13-77822C29B0BD}"/>
              </a:ext>
            </a:extLst>
          </p:cNvPr>
          <p:cNvSpPr>
            <a:spLocks noGrp="1"/>
          </p:cNvSpPr>
          <p:nvPr>
            <p:ph type="title"/>
          </p:nvPr>
        </p:nvSpPr>
        <p:spPr>
          <a:xfrm>
            <a:off x="749595" y="4408487"/>
            <a:ext cx="8926034" cy="1470025"/>
          </a:xfrm>
        </p:spPr>
        <p:txBody>
          <a:bodyPr>
            <a:normAutofit fontScale="90000"/>
          </a:bodyPr>
          <a:lstStyle/>
          <a:p>
            <a:r>
              <a:rPr lang="en-US" sz="8000" dirty="0"/>
              <a:t>COMPONENTS OF SWITCHGEAR</a:t>
            </a:r>
            <a:endParaRPr lang="en-IN" sz="8000" dirty="0"/>
          </a:p>
        </p:txBody>
      </p:sp>
      <p:pic>
        <p:nvPicPr>
          <p:cNvPr id="3074" name="Picture 2" descr="Switch Gear Components at best price in Kolkata by Industrial Components  Corporation | ID: 1253495148">
            <a:extLst>
              <a:ext uri="{FF2B5EF4-FFF2-40B4-BE49-F238E27FC236}">
                <a16:creationId xmlns:a16="http://schemas.microsoft.com/office/drawing/2014/main" xmlns="" id="{FD6470CD-5D13-4C9B-9206-7FC8F4F90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629" y="2226921"/>
            <a:ext cx="6931983" cy="55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01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9"/>
          <p:cNvSpPr txBox="1"/>
          <p:nvPr/>
        </p:nvSpPr>
        <p:spPr>
          <a:xfrm>
            <a:off x="1191845" y="914748"/>
            <a:ext cx="16436936" cy="2246769"/>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000" b="1" i="0" u="none" strike="noStrike" cap="none" dirty="0">
                <a:solidFill>
                  <a:srgbClr val="000000"/>
                </a:solidFill>
                <a:latin typeface="Helvetica Neue"/>
                <a:ea typeface="Helvetica Neue"/>
                <a:cs typeface="Helvetica Neue"/>
                <a:sym typeface="Helvetica Neue"/>
              </a:rPr>
              <a:t> CL. 9.10 OF IS/IEC 60947-1 TEST OF TRIPPING CHARACTERISTIC</a:t>
            </a:r>
            <a:br>
              <a:rPr lang="en-US" sz="4000" b="1" i="0" u="none" strike="noStrike" cap="none" dirty="0">
                <a:solidFill>
                  <a:srgbClr val="000000"/>
                </a:solidFill>
                <a:latin typeface="Helvetica Neue"/>
                <a:ea typeface="Helvetica Neue"/>
                <a:cs typeface="Helvetica Neue"/>
                <a:sym typeface="Helvetica Neue"/>
              </a:rPr>
            </a:br>
            <a:endParaRPr lang="en-US" sz="1100" b="0" i="0" u="none" strike="noStrike" cap="none" dirty="0">
              <a:solidFill>
                <a:srgbClr val="000000"/>
              </a:solidFill>
              <a:latin typeface="Arial"/>
              <a:ea typeface="Arial"/>
              <a:cs typeface="Arial"/>
              <a:sym typeface="Arial"/>
            </a:endParaRPr>
          </a:p>
          <a:p>
            <a:pPr marL="0" marR="0" lvl="0" indent="0" algn="l" rtl="0">
              <a:lnSpc>
                <a:spcPct val="558333"/>
              </a:lnSpc>
              <a:spcBef>
                <a:spcPts val="0"/>
              </a:spcBef>
              <a:spcAft>
                <a:spcPts val="0"/>
              </a:spcAft>
              <a:buClr>
                <a:srgbClr val="000000"/>
              </a:buClr>
              <a:buSzPts val="1200"/>
              <a:buFont typeface="Helvetica Neue"/>
              <a:buNone/>
            </a:pPr>
            <a:endParaRPr lang="en-US" sz="1200" b="0" i="0" u="none" strike="noStrike" cap="none" dirty="0">
              <a:solidFill>
                <a:srgbClr val="000000"/>
              </a:solidFill>
              <a:latin typeface="Arial"/>
              <a:ea typeface="Arial"/>
              <a:cs typeface="Arial"/>
              <a:sym typeface="Arial"/>
            </a:endParaRPr>
          </a:p>
        </p:txBody>
      </p:sp>
      <p:sp>
        <p:nvSpPr>
          <p:cNvPr id="232" name="Google Shape;232;p19"/>
          <p:cNvSpPr txBox="1"/>
          <p:nvPr/>
        </p:nvSpPr>
        <p:spPr>
          <a:xfrm>
            <a:off x="1233054" y="2707102"/>
            <a:ext cx="16026246" cy="7535076"/>
          </a:xfrm>
          <a:prstGeom prst="rect">
            <a:avLst/>
          </a:prstGeom>
          <a:noFill/>
          <a:ln>
            <a:noFill/>
          </a:ln>
        </p:spPr>
        <p:txBody>
          <a:bodyPr spcFirstLastPara="1" wrap="square" lIns="0" tIns="0" rIns="0" bIns="0" anchor="t" anchorCtr="0">
            <a:spAutoFit/>
          </a:bodyPr>
          <a:lstStyle/>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The tripping characteristic of circuit-breakers shall be such that they ensure adequate protection of the circuit, without premature operation.</a:t>
            </a:r>
            <a:endParaRPr sz="3100" b="0" i="0" u="none" strike="noStrike" cap="none" dirty="0">
              <a:solidFill>
                <a:srgbClr val="000000"/>
              </a:solidFill>
              <a:latin typeface="Arial"/>
              <a:ea typeface="Arial"/>
              <a:cs typeface="Arial"/>
              <a:sym typeface="Arial"/>
            </a:endParaRPr>
          </a:p>
          <a:p>
            <a:pPr marL="0" marR="0" lvl="0" indent="0" algn="just" rtl="0">
              <a:lnSpc>
                <a:spcPct val="158064"/>
              </a:lnSpc>
              <a:spcBef>
                <a:spcPts val="0"/>
              </a:spcBef>
              <a:spcAft>
                <a:spcPts val="0"/>
              </a:spcAft>
              <a:buClr>
                <a:srgbClr val="000000"/>
              </a:buClr>
              <a:buSzPts val="3100"/>
              <a:buFont typeface="Helvetica Neue"/>
              <a:buNone/>
            </a:pPr>
            <a:endParaRPr sz="3100" b="0" i="0" u="none" strike="noStrike" cap="none" dirty="0">
              <a:solidFill>
                <a:srgbClr val="000000"/>
              </a:solidFill>
              <a:latin typeface="Arial"/>
              <a:ea typeface="Arial"/>
              <a:cs typeface="Arial"/>
              <a:sym typeface="Arial"/>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Test of time-current characteristic-</a:t>
            </a:r>
            <a:endParaRPr sz="3100" b="0" i="0" u="none" strike="noStrike" cap="none" dirty="0">
              <a:solidFill>
                <a:srgbClr val="000000"/>
              </a:solidFill>
              <a:latin typeface="Arial"/>
              <a:ea typeface="Arial"/>
              <a:cs typeface="Arial"/>
              <a:sym typeface="Arial"/>
            </a:endParaRPr>
          </a:p>
          <a:p>
            <a:pPr marL="0" marR="0" lvl="0" indent="0" algn="just" rtl="0">
              <a:lnSpc>
                <a:spcPct val="158064"/>
              </a:lnSpc>
              <a:spcBef>
                <a:spcPts val="0"/>
              </a:spcBef>
              <a:spcAft>
                <a:spcPts val="0"/>
              </a:spcAft>
              <a:buClr>
                <a:srgbClr val="000000"/>
              </a:buClr>
              <a:buSzPts val="3100"/>
              <a:buFont typeface="Helvetica Neue"/>
              <a:buNone/>
            </a:pPr>
            <a:endParaRPr sz="3100" b="0" i="0" u="none" strike="noStrike" cap="none" dirty="0">
              <a:solidFill>
                <a:srgbClr val="000000"/>
              </a:solidFill>
              <a:latin typeface="Arial"/>
              <a:ea typeface="Arial"/>
              <a:cs typeface="Arial"/>
              <a:sym typeface="Arial"/>
            </a:endParaRPr>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A current equal to conventional non-tripping current is passed for the conventional time through all poles and the CB shall not trip.</a:t>
            </a:r>
          </a:p>
          <a:p>
            <a:pPr marR="0" lvl="0" algn="just" rtl="0">
              <a:lnSpc>
                <a:spcPct val="153125"/>
              </a:lnSpc>
              <a:spcBef>
                <a:spcPts val="0"/>
              </a:spcBef>
              <a:spcAft>
                <a:spcPts val="0"/>
              </a:spcAft>
              <a:buClr>
                <a:srgbClr val="000000"/>
              </a:buClr>
              <a:buSzPts val="3200"/>
            </a:pPr>
            <a:r>
              <a:rPr lang="en-US" sz="3100" dirty="0">
                <a:ea typeface="Helvetica Neue"/>
              </a:rPr>
              <a:t>2. </a:t>
            </a:r>
            <a:r>
              <a:rPr lang="en-US" sz="3200" b="0" i="0" u="none" strike="noStrike" cap="none" dirty="0">
                <a:solidFill>
                  <a:srgbClr val="000000"/>
                </a:solidFill>
                <a:latin typeface="Helvetica Neue"/>
                <a:ea typeface="Helvetica Neue"/>
                <a:cs typeface="Helvetica Neue"/>
                <a:sym typeface="Helvetica Neue"/>
              </a:rPr>
              <a:t>The current is then steadily increased to conventional tripping current. The    circuit-breaker shall trip within the conventional time.</a:t>
            </a:r>
            <a:endParaRPr sz="3100" b="0" i="0" u="none" strike="noStrike" cap="none" dirty="0">
              <a:solidFill>
                <a:srgbClr val="000000"/>
              </a:solidFill>
              <a:latin typeface="Arial"/>
              <a:ea typeface="Arial"/>
              <a:cs typeface="Arial"/>
              <a:sym typeface="Arial"/>
            </a:endParaRPr>
          </a:p>
          <a:p>
            <a:pPr marL="514350" marR="0" lvl="0" indent="-317500" algn="just" rtl="0">
              <a:lnSpc>
                <a:spcPct val="158064"/>
              </a:lnSpc>
              <a:spcBef>
                <a:spcPts val="0"/>
              </a:spcBef>
              <a:spcAft>
                <a:spcPts val="0"/>
              </a:spcAft>
              <a:buClr>
                <a:srgbClr val="000000"/>
              </a:buClr>
              <a:buSzPts val="3100"/>
              <a:buFont typeface="Helvetica Neue"/>
              <a:buNone/>
            </a:pPr>
            <a:endParaRPr sz="3100" b="0" i="0" u="none" strike="noStrike" cap="none" dirty="0">
              <a:solidFill>
                <a:srgbClr val="000000"/>
              </a:solidFill>
              <a:latin typeface="Arial"/>
              <a:ea typeface="Arial"/>
              <a:cs typeface="Arial"/>
              <a:sym typeface="Arial"/>
            </a:endParaRPr>
          </a:p>
        </p:txBody>
      </p:sp>
      <p:cxnSp>
        <p:nvCxnSpPr>
          <p:cNvPr id="233" name="Google Shape;233;p19"/>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234" name="Google Shape;234;p19"/>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p:nvPr/>
        </p:nvSpPr>
        <p:spPr>
          <a:xfrm>
            <a:off x="1482741" y="603904"/>
            <a:ext cx="15526873" cy="1029193"/>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400" b="1" i="0" u="none" strike="noStrike" cap="none" dirty="0">
                <a:solidFill>
                  <a:srgbClr val="000000"/>
                </a:solidFill>
                <a:latin typeface="Helvetica Neue"/>
                <a:ea typeface="Helvetica Neue"/>
                <a:cs typeface="Helvetica Neue"/>
                <a:sym typeface="Helvetica Neue"/>
              </a:rPr>
              <a:t>CL. 9.11 OF IS/IEC 60947-1 ENDURANCE TEST</a:t>
            </a:r>
            <a:endParaRPr lang="en-US" dirty="0"/>
          </a:p>
        </p:txBody>
      </p:sp>
      <p:sp>
        <p:nvSpPr>
          <p:cNvPr id="240" name="Google Shape;240;p20"/>
          <p:cNvSpPr txBox="1"/>
          <p:nvPr/>
        </p:nvSpPr>
        <p:spPr>
          <a:xfrm>
            <a:off x="1233055" y="2569794"/>
            <a:ext cx="16026246" cy="8288487"/>
          </a:xfrm>
          <a:prstGeom prst="rect">
            <a:avLst/>
          </a:prstGeom>
          <a:noFill/>
          <a:ln>
            <a:noFill/>
          </a:ln>
        </p:spPr>
        <p:txBody>
          <a:bodyPr spcFirstLastPara="1" wrap="square" lIns="0" tIns="0" rIns="0" bIns="0" anchor="t" anchorCtr="0">
            <a:spAutoFit/>
          </a:bodyPr>
          <a:lstStyle/>
          <a:p>
            <a:pPr marL="457200" marR="0" lvl="0" indent="-457200"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The circuit-breaker is submitted to 4 000 operating cycles </a:t>
            </a:r>
            <a:r>
              <a:rPr lang="en-US" sz="3200" b="0" i="0" u="none" strike="noStrike" cap="none" dirty="0" smtClean="0">
                <a:solidFill>
                  <a:srgbClr val="000000"/>
                </a:solidFill>
                <a:latin typeface="Helvetica Neue"/>
                <a:ea typeface="Helvetica Neue"/>
                <a:cs typeface="Helvetica Neue"/>
                <a:sym typeface="Helvetica Neue"/>
              </a:rPr>
              <a:t/>
            </a:r>
            <a:br>
              <a:rPr lang="en-US" sz="3200" b="0" i="0" u="none" strike="noStrike" cap="none" dirty="0" smtClean="0">
                <a:solidFill>
                  <a:srgbClr val="000000"/>
                </a:solidFill>
                <a:latin typeface="Helvetica Neue"/>
                <a:ea typeface="Helvetica Neue"/>
                <a:cs typeface="Helvetica Neue"/>
                <a:sym typeface="Helvetica Neue"/>
              </a:rPr>
            </a:br>
            <a:r>
              <a:rPr lang="en-US" sz="3200" b="0" i="0" u="none" strike="noStrike" cap="none" dirty="0" smtClean="0">
                <a:solidFill>
                  <a:srgbClr val="000000"/>
                </a:solidFill>
                <a:latin typeface="Helvetica Neue"/>
                <a:ea typeface="Helvetica Neue"/>
                <a:cs typeface="Helvetica Neue"/>
                <a:sym typeface="Helvetica Neue"/>
              </a:rPr>
              <a:t>with </a:t>
            </a:r>
            <a:r>
              <a:rPr lang="en-US" sz="3200" b="0" i="0" u="none" strike="noStrike" cap="none" dirty="0">
                <a:solidFill>
                  <a:srgbClr val="000000"/>
                </a:solidFill>
                <a:latin typeface="Helvetica Neue"/>
                <a:ea typeface="Helvetica Neue"/>
                <a:cs typeface="Helvetica Neue"/>
                <a:sym typeface="Helvetica Neue"/>
              </a:rPr>
              <a:t>rated current.</a:t>
            </a:r>
            <a:endParaRPr sz="3100" b="0" i="0" u="none" strike="noStrike" cap="none" dirty="0">
              <a:solidFill>
                <a:srgbClr val="000000"/>
              </a:solidFill>
              <a:latin typeface="Arial"/>
              <a:ea typeface="Arial"/>
              <a:cs typeface="Arial"/>
              <a:sym typeface="Arial"/>
            </a:endParaRPr>
          </a:p>
          <a:p>
            <a:pPr marL="0" marR="0" lvl="0" indent="0" algn="just" rtl="0">
              <a:lnSpc>
                <a:spcPct val="153125"/>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Helvetica Neue"/>
                <a:ea typeface="Helvetica Neue"/>
                <a:cs typeface="Helvetica Neue"/>
                <a:sym typeface="Helvetica Neue"/>
              </a:rPr>
              <a:t> Each operating cycle consists of a making operation followed </a:t>
            </a:r>
            <a:endParaRPr lang="en-US" sz="3200" b="0" i="0" u="none" strike="noStrike" cap="none" dirty="0" smtClean="0">
              <a:solidFill>
                <a:srgbClr val="000000"/>
              </a:solidFill>
              <a:latin typeface="Helvetica Neue"/>
              <a:ea typeface="Helvetica Neue"/>
              <a:cs typeface="Helvetica Neue"/>
              <a:sym typeface="Helvetica Neue"/>
            </a:endParaRPr>
          </a:p>
          <a:p>
            <a:pPr marL="0" marR="0" lvl="0" indent="0" algn="just" rtl="0">
              <a:lnSpc>
                <a:spcPct val="153125"/>
              </a:lnSpc>
              <a:spcBef>
                <a:spcPts val="0"/>
              </a:spcBef>
              <a:spcAft>
                <a:spcPts val="0"/>
              </a:spcAft>
              <a:buClr>
                <a:srgbClr val="000000"/>
              </a:buClr>
              <a:buSzPts val="3200"/>
              <a:buFont typeface="Helvetica Neue"/>
              <a:buNone/>
            </a:pPr>
            <a:r>
              <a:rPr lang="en-US" sz="3200" dirty="0">
                <a:latin typeface="Helvetica Neue"/>
                <a:ea typeface="Helvetica Neue"/>
                <a:cs typeface="Helvetica Neue"/>
                <a:sym typeface="Helvetica Neue"/>
              </a:rPr>
              <a:t> </a:t>
            </a:r>
            <a:r>
              <a:rPr lang="en-US" sz="3200" b="0" i="0" u="none" strike="noStrike" cap="none" dirty="0" smtClean="0">
                <a:solidFill>
                  <a:srgbClr val="000000"/>
                </a:solidFill>
                <a:latin typeface="Helvetica Neue"/>
                <a:ea typeface="Helvetica Neue"/>
                <a:cs typeface="Helvetica Neue"/>
                <a:sym typeface="Helvetica Neue"/>
              </a:rPr>
              <a:t>by </a:t>
            </a:r>
            <a:r>
              <a:rPr lang="en-US" sz="3200" b="0" i="0" u="none" strike="noStrike" cap="none" dirty="0">
                <a:solidFill>
                  <a:srgbClr val="000000"/>
                </a:solidFill>
                <a:latin typeface="Helvetica Neue"/>
                <a:ea typeface="Helvetica Neue"/>
                <a:cs typeface="Helvetica Neue"/>
                <a:sym typeface="Helvetica Neue"/>
              </a:rPr>
              <a:t>a breaking operation.</a:t>
            </a:r>
            <a:endParaRPr sz="3100" b="0" i="0" u="none" strike="noStrike" cap="none" dirty="0">
              <a:solidFill>
                <a:srgbClr val="000000"/>
              </a:solidFill>
              <a:latin typeface="Arial"/>
              <a:ea typeface="Arial"/>
              <a:cs typeface="Arial"/>
              <a:sym typeface="Arial"/>
            </a:endParaRPr>
          </a:p>
          <a:p>
            <a:pPr marL="457200" marR="0" lvl="0" indent="-260350" algn="just" rtl="0">
              <a:lnSpc>
                <a:spcPct val="158064"/>
              </a:lnSpc>
              <a:spcBef>
                <a:spcPts val="0"/>
              </a:spcBef>
              <a:spcAft>
                <a:spcPts val="0"/>
              </a:spcAft>
              <a:buClr>
                <a:srgbClr val="000000"/>
              </a:buClr>
              <a:buSzPts val="3100"/>
              <a:buFont typeface="Arial"/>
              <a:buNone/>
            </a:pPr>
            <a:endParaRPr sz="3100" b="0" i="0" u="none" strike="noStrike" cap="none" dirty="0">
              <a:solidFill>
                <a:srgbClr val="000000"/>
              </a:solidFill>
              <a:latin typeface="Arial"/>
              <a:ea typeface="Arial"/>
              <a:cs typeface="Arial"/>
              <a:sym typeface="Arial"/>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Condition of the circuit-breaker after test (Sample shall not show)-</a:t>
            </a:r>
            <a:endParaRPr sz="3100" b="0" i="0" u="none" strike="noStrike" cap="none" dirty="0">
              <a:solidFill>
                <a:srgbClr val="000000"/>
              </a:solidFill>
              <a:latin typeface="Arial"/>
              <a:ea typeface="Arial"/>
              <a:cs typeface="Arial"/>
              <a:sym typeface="Arial"/>
            </a:endParaRPr>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Undue wear</a:t>
            </a:r>
            <a:endParaRPr sz="3100" b="0" i="0" u="none" strike="noStrike" cap="none" dirty="0">
              <a:solidFill>
                <a:srgbClr val="000000"/>
              </a:solidFill>
              <a:latin typeface="Arial"/>
              <a:ea typeface="Arial"/>
              <a:cs typeface="Arial"/>
              <a:sym typeface="Arial"/>
            </a:endParaRPr>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Loosening of electrical or mechanical connections </a:t>
            </a:r>
            <a:endParaRPr sz="3100" b="0" i="0" u="none" strike="noStrike" cap="none" dirty="0">
              <a:solidFill>
                <a:srgbClr val="000000"/>
              </a:solidFill>
              <a:latin typeface="Arial"/>
              <a:ea typeface="Arial"/>
              <a:cs typeface="Arial"/>
              <a:sym typeface="Arial"/>
            </a:endParaRPr>
          </a:p>
          <a:p>
            <a:pPr marL="514350" marR="0" lvl="0" indent="-514350" algn="just" rtl="0">
              <a:lnSpc>
                <a:spcPct val="153125"/>
              </a:lnSpc>
              <a:spcBef>
                <a:spcPts val="0"/>
              </a:spcBef>
              <a:spcAft>
                <a:spcPts val="0"/>
              </a:spcAft>
              <a:buClr>
                <a:srgbClr val="000000"/>
              </a:buClr>
              <a:buSzPts val="3200"/>
              <a:buFont typeface="Helvetica Neue"/>
              <a:buAutoNum type="arabicPeriod"/>
            </a:pPr>
            <a:r>
              <a:rPr lang="en-US" sz="3200" b="0" i="0" u="none" strike="noStrike" cap="none" dirty="0">
                <a:solidFill>
                  <a:srgbClr val="000000"/>
                </a:solidFill>
                <a:latin typeface="Helvetica Neue"/>
                <a:ea typeface="Helvetica Neue"/>
                <a:cs typeface="Helvetica Neue"/>
                <a:sym typeface="Helvetica Neue"/>
              </a:rPr>
              <a:t>Damage to the enclosure permitting access to live parts by the test finger </a:t>
            </a:r>
            <a:endParaRPr sz="3100" b="0" i="0" u="none" strike="noStrike" cap="none" dirty="0">
              <a:solidFill>
                <a:srgbClr val="000000"/>
              </a:solidFill>
              <a:latin typeface="Arial"/>
              <a:ea typeface="Arial"/>
              <a:cs typeface="Arial"/>
              <a:sym typeface="Arial"/>
            </a:endParaRPr>
          </a:p>
          <a:p>
            <a:pPr marL="514350" marR="0" lvl="0" indent="-317500" algn="just" rtl="0">
              <a:lnSpc>
                <a:spcPct val="158064"/>
              </a:lnSpc>
              <a:spcBef>
                <a:spcPts val="0"/>
              </a:spcBef>
              <a:spcAft>
                <a:spcPts val="0"/>
              </a:spcAft>
              <a:buClr>
                <a:srgbClr val="000000"/>
              </a:buClr>
              <a:buSzPts val="3100"/>
              <a:buFont typeface="Helvetica Neue"/>
              <a:buNone/>
            </a:pPr>
            <a:r>
              <a:rPr lang="en-US" sz="3100" b="0" i="0" u="none" strike="noStrike" cap="none" dirty="0">
                <a:solidFill>
                  <a:srgbClr val="000000"/>
                </a:solidFill>
                <a:latin typeface="Arial"/>
                <a:ea typeface="Arial"/>
                <a:cs typeface="Arial"/>
                <a:sym typeface="Arial"/>
              </a:rPr>
              <a:t>Risk Associated with Non-Compliance : Less Durability</a:t>
            </a:r>
            <a:endParaRPr sz="3100" b="0" i="0" u="none" strike="noStrike" cap="none" dirty="0">
              <a:solidFill>
                <a:srgbClr val="000000"/>
              </a:solidFill>
              <a:latin typeface="Arial"/>
              <a:ea typeface="Arial"/>
              <a:cs typeface="Arial"/>
              <a:sym typeface="Arial"/>
            </a:endParaRPr>
          </a:p>
          <a:p>
            <a:pPr marL="457200" marR="0" lvl="0" indent="-260350" algn="just" rtl="0">
              <a:lnSpc>
                <a:spcPct val="158064"/>
              </a:lnSpc>
              <a:spcBef>
                <a:spcPts val="0"/>
              </a:spcBef>
              <a:spcAft>
                <a:spcPts val="0"/>
              </a:spcAft>
              <a:buClr>
                <a:srgbClr val="000000"/>
              </a:buClr>
              <a:buSzPts val="3100"/>
              <a:buFont typeface="Arial"/>
              <a:buNone/>
            </a:pPr>
            <a:endParaRPr sz="3100" b="0" i="0" u="none" strike="noStrike" cap="none" dirty="0">
              <a:solidFill>
                <a:srgbClr val="000000"/>
              </a:solidFill>
              <a:latin typeface="Arial"/>
              <a:ea typeface="Arial"/>
              <a:cs typeface="Arial"/>
              <a:sym typeface="Arial"/>
            </a:endParaRPr>
          </a:p>
        </p:txBody>
      </p:sp>
      <p:cxnSp>
        <p:nvCxnSpPr>
          <p:cNvPr id="241" name="Google Shape;241;p20"/>
          <p:cNvCxnSpPr/>
          <p:nvPr/>
        </p:nvCxnSpPr>
        <p:spPr>
          <a:xfrm>
            <a:off x="12534678" y="2396588"/>
            <a:ext cx="5753322" cy="19056"/>
          </a:xfrm>
          <a:prstGeom prst="straightConnector1">
            <a:avLst/>
          </a:prstGeom>
          <a:noFill/>
          <a:ln w="19050" cap="flat" cmpd="sng">
            <a:solidFill>
              <a:srgbClr val="000000"/>
            </a:solidFill>
            <a:prstDash val="solid"/>
            <a:round/>
            <a:headEnd type="none" w="sm" len="sm"/>
            <a:tailEnd type="none" w="sm" len="sm"/>
          </a:ln>
        </p:spPr>
      </p:cxnSp>
      <p:sp>
        <p:nvSpPr>
          <p:cNvPr id="242" name="Google Shape;242;p20"/>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7" name="Picture 6" descr="Test Probe B of IEC 61032 - Jointed Test Finger - LISUN">
            <a:extLst>
              <a:ext uri="{FF2B5EF4-FFF2-40B4-BE49-F238E27FC236}">
                <a16:creationId xmlns:a16="http://schemas.microsoft.com/office/drawing/2014/main" xmlns="" id="{728C7026-3676-4908-BB5B-135C5E9BE8A1}"/>
              </a:ext>
            </a:extLst>
          </p:cNvPr>
          <p:cNvPicPr/>
          <p:nvPr/>
        </p:nvPicPr>
        <p:blipFill rotWithShape="1">
          <a:blip r:embed="rId3">
            <a:extLst>
              <a:ext uri="{28A0092B-C50C-407E-A947-70E740481C1C}">
                <a14:useLocalDpi xmlns:a14="http://schemas.microsoft.com/office/drawing/2010/main" val="0"/>
              </a:ext>
            </a:extLst>
          </a:blip>
          <a:srcRect t="29249" b="37846"/>
          <a:stretch/>
        </p:blipFill>
        <p:spPr bwMode="auto">
          <a:xfrm>
            <a:off x="7961319" y="4693919"/>
            <a:ext cx="5731510" cy="1835837"/>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2829" y="2415644"/>
            <a:ext cx="4595171" cy="630163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txBox="1"/>
          <p:nvPr/>
        </p:nvSpPr>
        <p:spPr>
          <a:xfrm>
            <a:off x="1531088" y="965661"/>
            <a:ext cx="13314220" cy="1029193"/>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400" b="1" i="0" u="none" strike="noStrike" cap="none" dirty="0">
                <a:solidFill>
                  <a:srgbClr val="000000"/>
                </a:solidFill>
                <a:latin typeface="Helvetica Neue"/>
                <a:ea typeface="Helvetica Neue"/>
                <a:cs typeface="Helvetica Neue"/>
                <a:sym typeface="Helvetica Neue"/>
              </a:rPr>
              <a:t>CL. 9.12 OF IS/IEC 60947-1  SHORT-CIRCUIT TESTS </a:t>
            </a:r>
            <a:endParaRPr lang="en-US" dirty="0"/>
          </a:p>
        </p:txBody>
      </p:sp>
      <p:sp>
        <p:nvSpPr>
          <p:cNvPr id="248" name="Google Shape;248;p21"/>
          <p:cNvSpPr txBox="1"/>
          <p:nvPr/>
        </p:nvSpPr>
        <p:spPr>
          <a:xfrm>
            <a:off x="1233054" y="2707102"/>
            <a:ext cx="16026246" cy="1506823"/>
          </a:xfrm>
          <a:prstGeom prst="rect">
            <a:avLst/>
          </a:prstGeom>
          <a:noFill/>
          <a:ln>
            <a:noFill/>
          </a:ln>
        </p:spPr>
        <p:txBody>
          <a:bodyPr spcFirstLastPara="1" wrap="square" lIns="0" tIns="0" rIns="0" bIns="0" anchor="t" anchorCtr="0">
            <a:spAutoFit/>
          </a:bodyPr>
          <a:lstStyle/>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Standard tests for the verification of the short-circuit performance consist of sequences of making and breaking operations. </a:t>
            </a:r>
            <a:endParaRPr dirty="0"/>
          </a:p>
        </p:txBody>
      </p:sp>
      <p:cxnSp>
        <p:nvCxnSpPr>
          <p:cNvPr id="249" name="Google Shape;249;p21"/>
          <p:cNvCxnSpPr/>
          <p:nvPr/>
        </p:nvCxnSpPr>
        <p:spPr>
          <a:xfrm>
            <a:off x="12534678" y="2396588"/>
            <a:ext cx="5753322" cy="1172"/>
          </a:xfrm>
          <a:prstGeom prst="straightConnector1">
            <a:avLst/>
          </a:prstGeom>
          <a:noFill/>
          <a:ln w="19050" cap="flat" cmpd="sng">
            <a:solidFill>
              <a:srgbClr val="000000"/>
            </a:solidFill>
            <a:prstDash val="solid"/>
            <a:round/>
            <a:headEnd type="none" w="sm" len="sm"/>
            <a:tailEnd type="none" w="sm" len="sm"/>
          </a:ln>
        </p:spPr>
      </p:cxnSp>
      <p:sp>
        <p:nvSpPr>
          <p:cNvPr id="250" name="Google Shape;250;p21"/>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1" name="Google Shape;251;p21"/>
          <p:cNvSpPr txBox="1"/>
          <p:nvPr/>
        </p:nvSpPr>
        <p:spPr>
          <a:xfrm>
            <a:off x="894945" y="6122521"/>
            <a:ext cx="16133570" cy="3105938"/>
          </a:xfrm>
          <a:prstGeom prst="rect">
            <a:avLst/>
          </a:prstGeom>
          <a:noFill/>
          <a:ln>
            <a:noFill/>
          </a:ln>
        </p:spPr>
        <p:txBody>
          <a:bodyPr spcFirstLastPara="1" wrap="square" lIns="45700" tIns="45700" rIns="45700" bIns="45700" anchor="t" anchorCtr="0">
            <a:spAutoFit/>
          </a:bodyPr>
          <a:lstStyle/>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smtClean="0">
                <a:solidFill>
                  <a:srgbClr val="000000"/>
                </a:solidFill>
                <a:latin typeface="Helvetica Neue"/>
                <a:ea typeface="Helvetica Neue"/>
                <a:cs typeface="Helvetica Neue"/>
                <a:sym typeface="Helvetica Neue"/>
              </a:rPr>
              <a:t>The </a:t>
            </a:r>
            <a:r>
              <a:rPr lang="en-US" sz="3200" b="0" i="0" u="none" strike="noStrike" cap="none" dirty="0">
                <a:solidFill>
                  <a:srgbClr val="000000"/>
                </a:solidFill>
                <a:latin typeface="Helvetica Neue"/>
                <a:ea typeface="Helvetica Neue"/>
                <a:cs typeface="Helvetica Neue"/>
                <a:sym typeface="Helvetica Neue"/>
              </a:rPr>
              <a:t>samples, without removable covers, if any, are kept in a heating cabinet</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After the test and after the samples have been allowed to cool down to </a:t>
            </a:r>
            <a:endParaRPr lang="en-US" sz="3200" b="0" i="0" u="none" strike="noStrike" cap="none" dirty="0" smtClean="0">
              <a:solidFill>
                <a:srgbClr val="000000"/>
              </a:solidFill>
              <a:latin typeface="Helvetica Neue"/>
              <a:ea typeface="Helvetica Neue"/>
              <a:cs typeface="Helvetica Neue"/>
              <a:sym typeface="Helvetica Neue"/>
            </a:endParaRPr>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smtClean="0">
                <a:solidFill>
                  <a:srgbClr val="000000"/>
                </a:solidFill>
                <a:latin typeface="Helvetica Neue"/>
                <a:ea typeface="Helvetica Neue"/>
                <a:cs typeface="Helvetica Neue"/>
                <a:sym typeface="Helvetica Neue"/>
              </a:rPr>
              <a:t>approximately </a:t>
            </a:r>
            <a:r>
              <a:rPr lang="en-US" sz="3200" b="0" i="0" u="none" strike="noStrike" cap="none" dirty="0">
                <a:solidFill>
                  <a:srgbClr val="000000"/>
                </a:solidFill>
                <a:latin typeface="Helvetica Neue"/>
                <a:ea typeface="Helvetica Neue"/>
                <a:cs typeface="Helvetica Neue"/>
                <a:sym typeface="Helvetica Neue"/>
              </a:rPr>
              <a:t>room temperature, there shall be no access to live parts</a:t>
            </a:r>
            <a:r>
              <a:rPr lang="en-US" sz="3200" b="0" i="0" u="none" strike="noStrike" cap="none" dirty="0" smtClean="0">
                <a:solidFill>
                  <a:srgbClr val="000000"/>
                </a:solidFill>
                <a:latin typeface="Helvetica Neue"/>
                <a:ea typeface="Helvetica Neue"/>
                <a:cs typeface="Helvetica Neue"/>
                <a:sym typeface="Helvetica Neue"/>
              </a:rPr>
              <a:t>. </a:t>
            </a:r>
            <a:endParaRPr dirty="0"/>
          </a:p>
          <a:p>
            <a:pPr marL="457200" marR="0" lvl="0" indent="-457200" algn="just" rtl="0">
              <a:lnSpc>
                <a:spcPct val="153125"/>
              </a:lnSpc>
              <a:spcBef>
                <a:spcPts val="0"/>
              </a:spcBef>
              <a:spcAft>
                <a:spcPts val="0"/>
              </a:spcAft>
              <a:buClr>
                <a:srgbClr val="000000"/>
              </a:buClr>
              <a:buSzPts val="3200"/>
              <a:buFont typeface="Arial"/>
              <a:buChar char="•"/>
            </a:pPr>
            <a:r>
              <a:rPr lang="en-US" sz="3200" b="0" i="0" u="none" strike="noStrike" cap="none" dirty="0">
                <a:solidFill>
                  <a:srgbClr val="000000"/>
                </a:solidFill>
                <a:latin typeface="Helvetica Neue"/>
                <a:ea typeface="Helvetica Neue"/>
                <a:cs typeface="Helvetica Neue"/>
                <a:sym typeface="Helvetica Neue"/>
              </a:rPr>
              <a:t>After the test, markings shall still be legible. </a:t>
            </a:r>
            <a:endParaRPr dirty="0"/>
          </a:p>
        </p:txBody>
      </p:sp>
      <p:sp>
        <p:nvSpPr>
          <p:cNvPr id="252" name="Google Shape;252;p21"/>
          <p:cNvSpPr txBox="1"/>
          <p:nvPr/>
        </p:nvSpPr>
        <p:spPr>
          <a:xfrm>
            <a:off x="1531088" y="5017392"/>
            <a:ext cx="15728212" cy="1121485"/>
          </a:xfrm>
          <a:prstGeom prst="rect">
            <a:avLst/>
          </a:prstGeom>
          <a:noFill/>
          <a:ln>
            <a:noFill/>
          </a:ln>
        </p:spPr>
        <p:txBody>
          <a:bodyPr spcFirstLastPara="1" wrap="square" lIns="45700" tIns="45700" rIns="45700" bIns="4570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400" b="1" i="0" u="none" strike="noStrike" cap="none" dirty="0">
                <a:solidFill>
                  <a:srgbClr val="000000"/>
                </a:solidFill>
                <a:latin typeface="Helvetica Neue"/>
                <a:ea typeface="Helvetica Neue"/>
                <a:cs typeface="Helvetica Neue"/>
                <a:sym typeface="Helvetica Neue"/>
              </a:rPr>
              <a:t>CL. 9.14 OF IS/IEC 60947-1  TEST OF RESISTANCE TO HEAT </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0609"/>
          <a:stretch/>
        </p:blipFill>
        <p:spPr>
          <a:xfrm>
            <a:off x="14511655" y="7244006"/>
            <a:ext cx="3776345" cy="299039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CF13F-2364-41A9-87CF-341C5473E374}"/>
              </a:ext>
            </a:extLst>
          </p:cNvPr>
          <p:cNvSpPr>
            <a:spLocks noGrp="1"/>
          </p:cNvSpPr>
          <p:nvPr>
            <p:ph type="title"/>
          </p:nvPr>
        </p:nvSpPr>
        <p:spPr>
          <a:xfrm>
            <a:off x="5029200" y="508554"/>
            <a:ext cx="8229600" cy="1143001"/>
          </a:xfrm>
        </p:spPr>
        <p:txBody>
          <a:bodyPr>
            <a:normAutofit/>
          </a:bodyPr>
          <a:lstStyle/>
          <a:p>
            <a:r>
              <a:rPr lang="en-US" sz="6600" dirty="0"/>
              <a:t>Food for Thought</a:t>
            </a:r>
            <a:endParaRPr lang="en-IN" sz="6600" dirty="0"/>
          </a:p>
        </p:txBody>
      </p:sp>
      <p:pic>
        <p:nvPicPr>
          <p:cNvPr id="11266" name="Picture 2" descr="Food for Thought – Idiom, Meaning &amp; Origin">
            <a:extLst>
              <a:ext uri="{FF2B5EF4-FFF2-40B4-BE49-F238E27FC236}">
                <a16:creationId xmlns:a16="http://schemas.microsoft.com/office/drawing/2014/main" xmlns="" id="{2DEFF1B2-2095-4D8C-862A-C8014F3F4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36" y="2403987"/>
            <a:ext cx="9468464"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F6CBEA2-A30B-40FE-BD42-8C7965D0C8BE}"/>
              </a:ext>
            </a:extLst>
          </p:cNvPr>
          <p:cNvSpPr txBox="1"/>
          <p:nvPr/>
        </p:nvSpPr>
        <p:spPr>
          <a:xfrm>
            <a:off x="324465" y="2094271"/>
            <a:ext cx="7934632" cy="7078861"/>
          </a:xfrm>
          <a:prstGeom prst="rect">
            <a:avLst/>
          </a:prstGeom>
          <a:noFill/>
        </p:spPr>
        <p:txBody>
          <a:bodyPr wrap="square" rtlCol="0">
            <a:spAutoFit/>
          </a:bodyPr>
          <a:lstStyle/>
          <a:p>
            <a:pPr algn="just"/>
            <a:r>
              <a:rPr lang="en-IN" sz="4000" dirty="0"/>
              <a:t>A consumer needs circuit breaker for pickup current of 10 A. When he visits a near by electrical shop, circuit breaker of pickup current 10 A is not available. Shop keeper says, he is having a circuit breaker for pickup current of 100 A, which is of higher capacity. Should the consumer buy circuit breaker of pickup current 10A or 100 A? </a:t>
            </a:r>
          </a:p>
          <a:p>
            <a:endParaRPr lang="en-IN" dirty="0"/>
          </a:p>
        </p:txBody>
      </p:sp>
    </p:spTree>
    <p:extLst>
      <p:ext uri="{BB962C8B-B14F-4D97-AF65-F5344CB8AC3E}">
        <p14:creationId xmlns:p14="http://schemas.microsoft.com/office/powerpoint/2010/main" val="4540109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p:nvPr/>
        </p:nvSpPr>
        <p:spPr>
          <a:xfrm>
            <a:off x="445163" y="526138"/>
            <a:ext cx="17842837" cy="1851597"/>
          </a:xfrm>
          <a:prstGeom prst="rect">
            <a:avLst/>
          </a:prstGeom>
          <a:noFill/>
          <a:ln>
            <a:noFill/>
          </a:ln>
        </p:spPr>
        <p:txBody>
          <a:bodyPr spcFirstLastPara="1" wrap="square" lIns="0" tIns="0" rIns="0" bIns="0" anchor="t" anchorCtr="0">
            <a:spAutoFit/>
          </a:bodyPr>
          <a:lstStyle/>
          <a:p>
            <a:pPr marL="0" marR="0" lvl="0" indent="0" algn="l" rtl="0">
              <a:lnSpc>
                <a:spcPct val="152272"/>
              </a:lnSpc>
              <a:spcBef>
                <a:spcPts val="0"/>
              </a:spcBef>
              <a:spcAft>
                <a:spcPts val="0"/>
              </a:spcAft>
              <a:buClr>
                <a:srgbClr val="000000"/>
              </a:buClr>
              <a:buSzPts val="4400"/>
              <a:buFont typeface="Helvetica Neue"/>
              <a:buNone/>
            </a:pPr>
            <a:r>
              <a:rPr lang="en-US" sz="4000" b="1" i="0" u="none" strike="noStrike" cap="none" dirty="0">
                <a:solidFill>
                  <a:srgbClr val="000000"/>
                </a:solidFill>
                <a:latin typeface="Helvetica Neue"/>
                <a:ea typeface="Helvetica Neue"/>
                <a:cs typeface="Helvetica Neue"/>
                <a:sym typeface="Helvetica Neue"/>
              </a:rPr>
              <a:t> </a:t>
            </a:r>
            <a:r>
              <a:rPr lang="en-US" sz="3600" b="1" i="0" u="none" strike="noStrike" cap="none" dirty="0">
                <a:solidFill>
                  <a:srgbClr val="000000"/>
                </a:solidFill>
                <a:latin typeface="Helvetica Neue"/>
                <a:ea typeface="Helvetica Neue"/>
                <a:cs typeface="Helvetica Neue"/>
                <a:sym typeface="Helvetica Neue"/>
              </a:rPr>
              <a:t>CONCLUSION</a:t>
            </a:r>
            <a:endParaRPr lang="en-US" sz="1100" dirty="0"/>
          </a:p>
          <a:p>
            <a:pPr marL="0" marR="0" lvl="0" indent="0" algn="l" rtl="0">
              <a:lnSpc>
                <a:spcPct val="372222"/>
              </a:lnSpc>
              <a:spcBef>
                <a:spcPts val="0"/>
              </a:spcBef>
              <a:spcAft>
                <a:spcPts val="0"/>
              </a:spcAft>
              <a:buClr>
                <a:srgbClr val="000000"/>
              </a:buClr>
              <a:buSzPts val="1800"/>
              <a:buFont typeface="Helvetica Neue"/>
              <a:buNone/>
            </a:pPr>
            <a:endParaRPr lang="en-US" sz="1600" b="0" i="0" u="none" strike="noStrike" cap="none" dirty="0">
              <a:solidFill>
                <a:srgbClr val="000000"/>
              </a:solidFill>
              <a:latin typeface="Calibri"/>
              <a:ea typeface="Calibri"/>
              <a:cs typeface="Calibri"/>
              <a:sym typeface="Calibri"/>
            </a:endParaRPr>
          </a:p>
        </p:txBody>
      </p:sp>
      <p:sp>
        <p:nvSpPr>
          <p:cNvPr id="258" name="Google Shape;258;p22"/>
          <p:cNvSpPr txBox="1"/>
          <p:nvPr/>
        </p:nvSpPr>
        <p:spPr>
          <a:xfrm>
            <a:off x="611175" y="1629435"/>
            <a:ext cx="12974463" cy="7534114"/>
          </a:xfrm>
          <a:prstGeom prst="rect">
            <a:avLst/>
          </a:prstGeom>
          <a:noFill/>
          <a:ln>
            <a:noFill/>
          </a:ln>
        </p:spPr>
        <p:txBody>
          <a:bodyPr spcFirstLastPara="1" wrap="square" lIns="0" tIns="0" rIns="0" bIns="0" anchor="t" anchorCtr="0">
            <a:spAutoFit/>
          </a:bodyPr>
          <a:lstStyle/>
          <a:p>
            <a:pPr marL="457200" marR="0" lvl="0" indent="-342900" algn="just" rtl="0">
              <a:lnSpc>
                <a:spcPct val="272222"/>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457200" marR="0" lvl="0" indent="-457200" algn="just" rtl="0">
              <a:lnSpc>
                <a:spcPct val="153125"/>
              </a:lnSpc>
              <a:spcBef>
                <a:spcPts val="0"/>
              </a:spcBef>
              <a:spcAft>
                <a:spcPts val="0"/>
              </a:spcAft>
              <a:buClr>
                <a:srgbClr val="000000"/>
              </a:buClr>
              <a:buSzPts val="3200"/>
              <a:buFont typeface="Arial"/>
              <a:buChar char="•"/>
            </a:pPr>
            <a:r>
              <a:rPr lang="en-IN" sz="3200" dirty="0">
                <a:latin typeface="Helvetica Neue"/>
                <a:sym typeface="Helvetica Neue"/>
              </a:rPr>
              <a:t>As discussed, Indian Standard specifies safety, performance requirements for Switchgears and its components</a:t>
            </a:r>
          </a:p>
          <a:p>
            <a:pPr marL="457200" marR="0" lvl="0" indent="-457200" algn="just" rtl="0">
              <a:lnSpc>
                <a:spcPct val="153125"/>
              </a:lnSpc>
              <a:spcBef>
                <a:spcPts val="0"/>
              </a:spcBef>
              <a:spcAft>
                <a:spcPts val="0"/>
              </a:spcAft>
              <a:buClr>
                <a:srgbClr val="000000"/>
              </a:buClr>
              <a:buSzPts val="3200"/>
              <a:buFont typeface="Arial"/>
              <a:buChar char="•"/>
            </a:pPr>
            <a:r>
              <a:rPr lang="en-IN" sz="3200" b="0" i="0" u="none" strike="noStrike" cap="none" dirty="0">
                <a:solidFill>
                  <a:srgbClr val="000000"/>
                </a:solidFill>
                <a:latin typeface="Helvetica Neue"/>
                <a:ea typeface="Arial"/>
                <a:cs typeface="Arial"/>
                <a:sym typeface="Helvetica Neue"/>
              </a:rPr>
              <a:t>An ISI marked</a:t>
            </a:r>
            <a:r>
              <a:rPr lang="en-IN" sz="3200" dirty="0">
                <a:latin typeface="Helvetica Neue"/>
                <a:sym typeface="Helvetica Neue"/>
              </a:rPr>
              <a:t> MCB/MCCB/RCCB means it has undergone the necessary tests at the factory and it conforms to all the </a:t>
            </a:r>
            <a:r>
              <a:rPr lang="en-IN" sz="3200" dirty="0" err="1">
                <a:latin typeface="Helvetica Neue"/>
                <a:sym typeface="Helvetica Neue"/>
              </a:rPr>
              <a:t>requirments</a:t>
            </a:r>
            <a:r>
              <a:rPr lang="en-IN" sz="3200" dirty="0">
                <a:latin typeface="Helvetica Neue"/>
                <a:sym typeface="Helvetica Neue"/>
              </a:rPr>
              <a:t> specified by Indian Standard</a:t>
            </a:r>
          </a:p>
          <a:p>
            <a:pPr marL="457200" lvl="0" indent="-457200" algn="just">
              <a:lnSpc>
                <a:spcPct val="153125"/>
              </a:lnSpc>
              <a:buSzPts val="3200"/>
              <a:buFont typeface="Arial"/>
              <a:buChar char="•"/>
            </a:pPr>
            <a:r>
              <a:rPr lang="en-US" sz="3200" dirty="0"/>
              <a:t>In short, a switchgear is crucial to a power system, and adhering to Indian Standards for switchgear is equally important to ensure safety and reliability.</a:t>
            </a:r>
            <a:endParaRPr sz="3100" b="0" i="0" u="none" strike="noStrike" cap="none" dirty="0">
              <a:solidFill>
                <a:srgbClr val="000000"/>
              </a:solidFill>
              <a:latin typeface="Arial"/>
              <a:ea typeface="Arial"/>
              <a:cs typeface="Arial"/>
              <a:sym typeface="Arial"/>
            </a:endParaRPr>
          </a:p>
          <a:p>
            <a:pPr marL="0" marR="0" lvl="0" indent="0" algn="just" rtl="0">
              <a:lnSpc>
                <a:spcPct val="153125"/>
              </a:lnSpc>
              <a:spcBef>
                <a:spcPts val="0"/>
              </a:spcBef>
              <a:spcAft>
                <a:spcPts val="0"/>
              </a:spcAft>
              <a:buClr>
                <a:srgbClr val="000000"/>
              </a:buClr>
              <a:buSzPts val="3200"/>
              <a:buFont typeface="Helvetica Neue"/>
              <a:buNone/>
            </a:pPr>
            <a:r>
              <a:rPr lang="en-US" sz="3200" b="0" i="0" u="none" strike="noStrike" cap="none" dirty="0">
                <a:solidFill>
                  <a:srgbClr val="000000"/>
                </a:solidFill>
                <a:latin typeface="Helvetica Neue"/>
                <a:ea typeface="Helvetica Neue"/>
                <a:cs typeface="Helvetica Neue"/>
                <a:sym typeface="Helvetica Neue"/>
              </a:rPr>
              <a:t> </a:t>
            </a:r>
            <a:endParaRPr dirty="0"/>
          </a:p>
        </p:txBody>
      </p:sp>
      <p:cxnSp>
        <p:nvCxnSpPr>
          <p:cNvPr id="259" name="Google Shape;259;p22"/>
          <p:cNvCxnSpPr>
            <a:cxnSpLocks/>
          </p:cNvCxnSpPr>
          <p:nvPr/>
        </p:nvCxnSpPr>
        <p:spPr>
          <a:xfrm>
            <a:off x="12671793" y="2059806"/>
            <a:ext cx="5616207" cy="0"/>
          </a:xfrm>
          <a:prstGeom prst="straightConnector1">
            <a:avLst/>
          </a:prstGeom>
          <a:noFill/>
          <a:ln w="19050" cap="flat" cmpd="sng">
            <a:solidFill>
              <a:srgbClr val="000000"/>
            </a:solidFill>
            <a:prstDash val="solid"/>
            <a:round/>
            <a:headEnd type="none" w="sm" len="sm"/>
            <a:tailEnd type="none" w="sm" len="sm"/>
          </a:ln>
        </p:spPr>
      </p:cxnSp>
      <p:sp>
        <p:nvSpPr>
          <p:cNvPr id="260" name="Google Shape;260;p22"/>
          <p:cNvSpPr/>
          <p:nvPr/>
        </p:nvSpPr>
        <p:spPr>
          <a:xfrm>
            <a:off x="9769049" y="1896128"/>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61" name="Google Shape;261;p22" descr="Picture 2"/>
          <p:cNvPicPr preferRelativeResize="0"/>
          <p:nvPr/>
        </p:nvPicPr>
        <p:blipFill rotWithShape="1">
          <a:blip r:embed="rId3">
            <a:alphaModFix/>
          </a:blip>
          <a:srcRect/>
          <a:stretch/>
        </p:blipFill>
        <p:spPr>
          <a:xfrm>
            <a:off x="14038730" y="4230161"/>
            <a:ext cx="4034119" cy="3479755"/>
          </a:xfrm>
          <a:prstGeom prst="rect">
            <a:avLst/>
          </a:prstGeom>
          <a:noFill/>
          <a:ln>
            <a:noFill/>
          </a:ln>
        </p:spPr>
      </p:pic>
    </p:spTree>
    <p:extLst>
      <p:ext uri="{BB962C8B-B14F-4D97-AF65-F5344CB8AC3E}">
        <p14:creationId xmlns:p14="http://schemas.microsoft.com/office/powerpoint/2010/main" val="388020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2"/>
          <p:cNvSpPr txBox="1"/>
          <p:nvPr/>
        </p:nvSpPr>
        <p:spPr>
          <a:xfrm>
            <a:off x="1033341" y="2827327"/>
            <a:ext cx="15952332" cy="4361130"/>
          </a:xfrm>
          <a:prstGeom prst="rect">
            <a:avLst/>
          </a:prstGeom>
          <a:noFill/>
          <a:ln>
            <a:noFill/>
          </a:ln>
        </p:spPr>
        <p:txBody>
          <a:bodyPr spcFirstLastPara="1" wrap="square" lIns="0" tIns="0" rIns="0" bIns="0" anchor="t" anchorCtr="0">
            <a:spAutoFit/>
          </a:bodyPr>
          <a:lstStyle/>
          <a:p>
            <a:pPr marL="812625" marR="0" lvl="1" indent="-457200" algn="just" rtl="0">
              <a:lnSpc>
                <a:spcPct val="162500"/>
              </a:lnSpc>
              <a:spcBef>
                <a:spcPts val="0"/>
              </a:spcBef>
              <a:spcAft>
                <a:spcPts val="0"/>
              </a:spcAft>
              <a:buClr>
                <a:srgbClr val="0000FF"/>
              </a:buClr>
              <a:buSzPts val="3200"/>
              <a:buFont typeface="Arial"/>
              <a:buChar char="•"/>
            </a:pPr>
            <a:r>
              <a:rPr lang="en-US" sz="3200" b="1" i="0" u="sng" strike="noStrike" cap="none" dirty="0">
                <a:solidFill>
                  <a:srgbClr val="0000FF"/>
                </a:solidFill>
                <a:sym typeface="Arial"/>
                <a:hlinkClick r:id="rId3">
                  <a:extLst>
                    <a:ext uri="{A12FA001-AC4F-418D-AE19-62706E023703}">
                      <ahyp:hlinkClr xmlns:ahyp="http://schemas.microsoft.com/office/drawing/2018/hyperlinkcolor" xmlns="" val="tx"/>
                    </a:ext>
                  </a:extLst>
                </a:hlinkClick>
              </a:rPr>
              <a:t>www.bis.gov.in</a:t>
            </a:r>
            <a:endParaRPr b="1" dirty="0"/>
          </a:p>
          <a:p>
            <a:pPr marL="812625" marR="0" lvl="1" indent="-342900" algn="just" rtl="0">
              <a:lnSpc>
                <a:spcPct val="288888"/>
              </a:lnSpc>
              <a:spcBef>
                <a:spcPts val="0"/>
              </a:spcBef>
              <a:spcAft>
                <a:spcPts val="0"/>
              </a:spcAft>
              <a:buClr>
                <a:srgbClr val="0070C0"/>
              </a:buClr>
              <a:buSzPts val="1800"/>
              <a:buFont typeface="Arial"/>
              <a:buNone/>
            </a:pPr>
            <a:endParaRPr sz="1800" b="1" i="0" u="sng" strike="noStrike" cap="none" dirty="0">
              <a:solidFill>
                <a:srgbClr val="0000FF"/>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endParaRPr>
          </a:p>
          <a:p>
            <a:pPr marL="812625" marR="0" lvl="1" indent="-457200" algn="just" rtl="0">
              <a:lnSpc>
                <a:spcPct val="162500"/>
              </a:lnSpc>
              <a:spcBef>
                <a:spcPts val="0"/>
              </a:spcBef>
              <a:spcAft>
                <a:spcPts val="0"/>
              </a:spcAft>
              <a:buClr>
                <a:srgbClr val="0000FF"/>
              </a:buClr>
              <a:buSzPts val="3200"/>
              <a:buFont typeface="Arial"/>
              <a:buChar char="•"/>
            </a:pPr>
            <a:r>
              <a:rPr lang="en-US" sz="3200" b="1" i="0" u="sng" strike="noStrike" cap="none" dirty="0">
                <a:solidFill>
                  <a:srgbClr val="0000FF"/>
                </a:solidFill>
                <a:sym typeface="Arial"/>
                <a:hlinkClick r:id="rId4">
                  <a:extLst>
                    <a:ext uri="{A12FA001-AC4F-418D-AE19-62706E023703}">
                      <ahyp:hlinkClr xmlns:ahyp="http://schemas.microsoft.com/office/drawing/2018/hyperlinkcolor" xmlns="" val="tx"/>
                    </a:ext>
                  </a:extLst>
                </a:hlinkClick>
              </a:rPr>
              <a:t>https://www.services.bis.gov.in/php/BIS_2.0/bisconnect/knowyourstandards/Indian_standards/isdetails/</a:t>
            </a:r>
            <a:r>
              <a:rPr lang="en-US" sz="3200" b="1" i="0" u="none" strike="noStrike" cap="none" dirty="0">
                <a:solidFill>
                  <a:srgbClr val="0070C0"/>
                </a:solidFill>
                <a:sym typeface="Arial"/>
              </a:rPr>
              <a:t> </a:t>
            </a:r>
          </a:p>
          <a:p>
            <a:pPr marL="812625" marR="0" lvl="1" indent="-457200" algn="just" rtl="0">
              <a:lnSpc>
                <a:spcPct val="162500"/>
              </a:lnSpc>
              <a:spcBef>
                <a:spcPts val="0"/>
              </a:spcBef>
              <a:spcAft>
                <a:spcPts val="0"/>
              </a:spcAft>
              <a:buClr>
                <a:srgbClr val="0000FF"/>
              </a:buClr>
              <a:buSzPts val="3200"/>
              <a:buFont typeface="Arial"/>
              <a:buChar char="•"/>
            </a:pPr>
            <a:endParaRPr b="1" dirty="0"/>
          </a:p>
          <a:p>
            <a:pPr marL="0" marR="0" lvl="1" indent="803275" algn="just" rtl="0">
              <a:lnSpc>
                <a:spcPct val="185714"/>
              </a:lnSpc>
              <a:spcBef>
                <a:spcPts val="0"/>
              </a:spcBef>
              <a:spcAft>
                <a:spcPts val="0"/>
              </a:spcAft>
              <a:buClr>
                <a:srgbClr val="000000"/>
              </a:buClr>
              <a:buSzPts val="2800"/>
              <a:buFont typeface="Arial"/>
              <a:buNone/>
            </a:pPr>
            <a:r>
              <a:rPr lang="en-US" sz="2800" b="1" i="0" u="none" strike="noStrike" cap="none" dirty="0">
                <a:solidFill>
                  <a:srgbClr val="000000"/>
                </a:solidFill>
                <a:sym typeface="Arial"/>
              </a:rPr>
              <a:t>IS/IEC </a:t>
            </a:r>
            <a:r>
              <a:rPr lang="en-US" sz="2800" b="1" i="0" u="none" strike="noStrike" cap="none" dirty="0" smtClean="0">
                <a:solidFill>
                  <a:srgbClr val="000000"/>
                </a:solidFill>
                <a:sym typeface="Arial"/>
              </a:rPr>
              <a:t>62271-1 and </a:t>
            </a:r>
            <a:r>
              <a:rPr lang="en-US" sz="2800" b="1" i="0" u="none" strike="noStrike" cap="none" dirty="0">
                <a:solidFill>
                  <a:srgbClr val="000000"/>
                </a:solidFill>
                <a:sym typeface="Arial"/>
              </a:rPr>
              <a:t>IS/IEC 60947 </a:t>
            </a:r>
            <a:endParaRPr b="1" dirty="0"/>
          </a:p>
        </p:txBody>
      </p:sp>
      <p:cxnSp>
        <p:nvCxnSpPr>
          <p:cNvPr id="573" name="Google Shape;573;p52"/>
          <p:cNvCxnSpPr/>
          <p:nvPr/>
        </p:nvCxnSpPr>
        <p:spPr>
          <a:xfrm>
            <a:off x="12534678" y="2396588"/>
            <a:ext cx="9449246" cy="3"/>
          </a:xfrm>
          <a:prstGeom prst="straightConnector1">
            <a:avLst/>
          </a:prstGeom>
          <a:noFill/>
          <a:ln w="19050" cap="flat" cmpd="sng">
            <a:solidFill>
              <a:srgbClr val="000000"/>
            </a:solidFill>
            <a:prstDash val="solid"/>
            <a:round/>
            <a:headEnd type="none" w="sm" len="sm"/>
            <a:tailEnd type="none" w="sm" len="sm"/>
          </a:ln>
        </p:spPr>
      </p:cxnSp>
      <p:sp>
        <p:nvSpPr>
          <p:cNvPr id="574" name="Google Shape;574;p52"/>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5" name="Google Shape;575;p52"/>
          <p:cNvSpPr txBox="1"/>
          <p:nvPr/>
        </p:nvSpPr>
        <p:spPr>
          <a:xfrm>
            <a:off x="5636345" y="916837"/>
            <a:ext cx="12413162" cy="102996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BIBLIOGRAPHY/RESOURCES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50 Appreciation Thank You Message For Your Support Systems">
            <a:extLst>
              <a:ext uri="{FF2B5EF4-FFF2-40B4-BE49-F238E27FC236}">
                <a16:creationId xmlns:a16="http://schemas.microsoft.com/office/drawing/2014/main" xmlns="" id="{142B608C-D371-42CE-A8BD-E486800AA89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 name="AutoShape 4" descr="150 Appreciation Thank You Message For Your Support Systems">
            <a:extLst>
              <a:ext uri="{FF2B5EF4-FFF2-40B4-BE49-F238E27FC236}">
                <a16:creationId xmlns:a16="http://schemas.microsoft.com/office/drawing/2014/main" xmlns="" id="{7EF310CD-13D1-4B3E-8B1F-47FA5598E953}"/>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a:extLst>
              <a:ext uri="{FF2B5EF4-FFF2-40B4-BE49-F238E27FC236}">
                <a16:creationId xmlns:a16="http://schemas.microsoft.com/office/drawing/2014/main" xmlns="" id="{AEDE1B57-C85E-4553-8742-72C1E7137B84}"/>
              </a:ext>
            </a:extLst>
          </p:cNvPr>
          <p:cNvPicPr>
            <a:picLocks noChangeAspect="1"/>
          </p:cNvPicPr>
          <p:nvPr/>
        </p:nvPicPr>
        <p:blipFill>
          <a:blip r:embed="rId2"/>
          <a:stretch>
            <a:fillRect/>
          </a:stretch>
        </p:blipFill>
        <p:spPr>
          <a:xfrm>
            <a:off x="-211766" y="0"/>
            <a:ext cx="18499765" cy="10399434"/>
          </a:xfrm>
          <a:prstGeom prst="rect">
            <a:avLst/>
          </a:prstGeom>
        </p:spPr>
      </p:pic>
    </p:spTree>
    <p:extLst>
      <p:ext uri="{BB962C8B-B14F-4D97-AF65-F5344CB8AC3E}">
        <p14:creationId xmlns:p14="http://schemas.microsoft.com/office/powerpoint/2010/main" val="1195198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swer word hi-res stock photography and images - Alamy">
            <a:extLst>
              <a:ext uri="{FF2B5EF4-FFF2-40B4-BE49-F238E27FC236}">
                <a16:creationId xmlns:a16="http://schemas.microsoft.com/office/drawing/2014/main" xmlns="" id="{E640B1F9-0FD0-448C-8CDC-CF845F0DFFDE}"/>
              </a:ext>
            </a:extLst>
          </p:cNvPr>
          <p:cNvPicPr/>
          <p:nvPr/>
        </p:nvPicPr>
        <p:blipFill rotWithShape="1">
          <a:blip r:embed="rId2">
            <a:extLst>
              <a:ext uri="{28A0092B-C50C-407E-A947-70E740481C1C}">
                <a14:useLocalDpi xmlns:a14="http://schemas.microsoft.com/office/drawing/2010/main" val="0"/>
              </a:ext>
            </a:extLst>
          </a:blip>
          <a:srcRect b="11597"/>
          <a:stretch/>
        </p:blipFill>
        <p:spPr bwMode="auto">
          <a:xfrm>
            <a:off x="0" y="29496"/>
            <a:ext cx="18288000" cy="102575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563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2160FC8-CADA-44D4-9D79-00BA74839C09}"/>
              </a:ext>
            </a:extLst>
          </p:cNvPr>
          <p:cNvGraphicFramePr>
            <a:graphicFrameLocks noGrp="1"/>
          </p:cNvGraphicFramePr>
          <p:nvPr>
            <p:extLst>
              <p:ext uri="{D42A27DB-BD31-4B8C-83A1-F6EECF244321}">
                <p14:modId xmlns:p14="http://schemas.microsoft.com/office/powerpoint/2010/main" val="1306681585"/>
              </p:ext>
            </p:extLst>
          </p:nvPr>
        </p:nvGraphicFramePr>
        <p:xfrm>
          <a:off x="1106744" y="2483149"/>
          <a:ext cx="16756912" cy="5892097"/>
        </p:xfrm>
        <a:graphic>
          <a:graphicData uri="http://schemas.openxmlformats.org/drawingml/2006/table">
            <a:tbl>
              <a:tblPr firstRow="1" bandRow="1">
                <a:tableStyleId>{BE53A1DF-5C8B-40B6-A8B6-9735F2C716B5}</a:tableStyleId>
              </a:tblPr>
              <a:tblGrid>
                <a:gridCol w="1275907">
                  <a:extLst>
                    <a:ext uri="{9D8B030D-6E8A-4147-A177-3AD203B41FA5}">
                      <a16:colId xmlns:a16="http://schemas.microsoft.com/office/drawing/2014/main" xmlns="" val="3906298421"/>
                    </a:ext>
                  </a:extLst>
                </a:gridCol>
                <a:gridCol w="2254102">
                  <a:extLst>
                    <a:ext uri="{9D8B030D-6E8A-4147-A177-3AD203B41FA5}">
                      <a16:colId xmlns:a16="http://schemas.microsoft.com/office/drawing/2014/main" xmlns="" val="747766213"/>
                    </a:ext>
                  </a:extLst>
                </a:gridCol>
                <a:gridCol w="5954233">
                  <a:extLst>
                    <a:ext uri="{9D8B030D-6E8A-4147-A177-3AD203B41FA5}">
                      <a16:colId xmlns:a16="http://schemas.microsoft.com/office/drawing/2014/main" xmlns="" val="11749887"/>
                    </a:ext>
                  </a:extLst>
                </a:gridCol>
                <a:gridCol w="7272670">
                  <a:extLst>
                    <a:ext uri="{9D8B030D-6E8A-4147-A177-3AD203B41FA5}">
                      <a16:colId xmlns:a16="http://schemas.microsoft.com/office/drawing/2014/main" xmlns="" val="2845282951"/>
                    </a:ext>
                  </a:extLst>
                </a:gridCol>
              </a:tblGrid>
              <a:tr h="832417">
                <a:tc>
                  <a:txBody>
                    <a:bodyPr/>
                    <a:lstStyle/>
                    <a:p>
                      <a:r>
                        <a:rPr lang="en-IN" sz="3600" dirty="0" err="1"/>
                        <a:t>Sl</a:t>
                      </a:r>
                      <a:r>
                        <a:rPr lang="en-IN" sz="3600" dirty="0"/>
                        <a:t> No</a:t>
                      </a:r>
                    </a:p>
                  </a:txBody>
                  <a:tcPr/>
                </a:tc>
                <a:tc>
                  <a:txBody>
                    <a:bodyPr/>
                    <a:lstStyle/>
                    <a:p>
                      <a:r>
                        <a:rPr lang="en-IN" sz="4000" dirty="0"/>
                        <a:t>Feature</a:t>
                      </a:r>
                    </a:p>
                  </a:txBody>
                  <a:tcPr/>
                </a:tc>
                <a:tc>
                  <a:txBody>
                    <a:bodyPr/>
                    <a:lstStyle/>
                    <a:p>
                      <a:r>
                        <a:rPr lang="en-IN" sz="4000" dirty="0"/>
                        <a:t>MCB</a:t>
                      </a:r>
                    </a:p>
                  </a:txBody>
                  <a:tcPr/>
                </a:tc>
                <a:tc>
                  <a:txBody>
                    <a:bodyPr/>
                    <a:lstStyle/>
                    <a:p>
                      <a:r>
                        <a:rPr lang="en-IN" sz="4000" dirty="0"/>
                        <a:t>MCCB</a:t>
                      </a:r>
                    </a:p>
                  </a:txBody>
                  <a:tcPr/>
                </a:tc>
                <a:extLst>
                  <a:ext uri="{0D108BD9-81ED-4DB2-BD59-A6C34878D82A}">
                    <a16:rowId xmlns:a16="http://schemas.microsoft.com/office/drawing/2014/main" xmlns="" val="1358449545"/>
                  </a:ext>
                </a:extLst>
              </a:tr>
              <a:tr h="832417">
                <a:tc>
                  <a:txBody>
                    <a:bodyPr/>
                    <a:lstStyle/>
                    <a:p>
                      <a:r>
                        <a:rPr lang="en-IN" sz="2800" b="1" dirty="0"/>
                        <a:t>1</a:t>
                      </a:r>
                    </a:p>
                  </a:txBody>
                  <a:tcPr/>
                </a:tc>
                <a:tc>
                  <a:txBody>
                    <a:bodyPr/>
                    <a:lstStyle/>
                    <a:p>
                      <a:r>
                        <a:rPr lang="en-IN" sz="2800" b="1" dirty="0"/>
                        <a:t>Adjustability</a:t>
                      </a:r>
                    </a:p>
                  </a:txBody>
                  <a:tcPr/>
                </a:tc>
                <a:tc>
                  <a:txBody>
                    <a:bodyPr/>
                    <a:lstStyle/>
                    <a:p>
                      <a:r>
                        <a:rPr lang="en-IN" sz="2800" dirty="0"/>
                        <a:t>Fixed trip settings (non-adjustable).</a:t>
                      </a:r>
                    </a:p>
                  </a:txBody>
                  <a:tcPr/>
                </a:tc>
                <a:tc>
                  <a:txBody>
                    <a:bodyPr/>
                    <a:lstStyle/>
                    <a:p>
                      <a:r>
                        <a:rPr lang="en-US" sz="2800" dirty="0"/>
                        <a:t>Adjustable trip settings for both thermal and magnetic trips.</a:t>
                      </a:r>
                      <a:endParaRPr lang="en-IN" sz="2800" dirty="0"/>
                    </a:p>
                  </a:txBody>
                  <a:tcPr/>
                </a:tc>
                <a:extLst>
                  <a:ext uri="{0D108BD9-81ED-4DB2-BD59-A6C34878D82A}">
                    <a16:rowId xmlns:a16="http://schemas.microsoft.com/office/drawing/2014/main" xmlns="" val="1460387264"/>
                  </a:ext>
                </a:extLst>
              </a:tr>
              <a:tr h="832417">
                <a:tc>
                  <a:txBody>
                    <a:bodyPr/>
                    <a:lstStyle/>
                    <a:p>
                      <a:r>
                        <a:rPr lang="en-IN" sz="2800" b="1" dirty="0"/>
                        <a:t>2</a:t>
                      </a:r>
                    </a:p>
                  </a:txBody>
                  <a:tcPr/>
                </a:tc>
                <a:tc>
                  <a:txBody>
                    <a:bodyPr/>
                    <a:lstStyle/>
                    <a:p>
                      <a:r>
                        <a:rPr lang="en-IN" sz="2800" b="1" dirty="0"/>
                        <a:t>Interrupting Capacity</a:t>
                      </a:r>
                    </a:p>
                  </a:txBody>
                  <a:tcPr anchor="ctr"/>
                </a:tc>
                <a:tc>
                  <a:txBody>
                    <a:bodyPr/>
                    <a:lstStyle/>
                    <a:p>
                      <a:r>
                        <a:rPr lang="en-US" sz="2800" dirty="0"/>
                        <a:t>Lower, generally up to 10 kA (kiloamperes).</a:t>
                      </a:r>
                    </a:p>
                  </a:txBody>
                  <a:tcPr anchor="ctr"/>
                </a:tc>
                <a:tc>
                  <a:txBody>
                    <a:bodyPr/>
                    <a:lstStyle/>
                    <a:p>
                      <a:r>
                        <a:rPr lang="en-US" sz="2800" dirty="0"/>
                        <a:t>Higher, typically up to 100 kA or more.</a:t>
                      </a:r>
                    </a:p>
                  </a:txBody>
                  <a:tcPr anchor="ctr"/>
                </a:tc>
                <a:extLst>
                  <a:ext uri="{0D108BD9-81ED-4DB2-BD59-A6C34878D82A}">
                    <a16:rowId xmlns:a16="http://schemas.microsoft.com/office/drawing/2014/main" xmlns="" val="2505309791"/>
                  </a:ext>
                </a:extLst>
              </a:tr>
              <a:tr h="1654153">
                <a:tc>
                  <a:txBody>
                    <a:bodyPr/>
                    <a:lstStyle/>
                    <a:p>
                      <a:r>
                        <a:rPr lang="en-IN" sz="2800" b="1" dirty="0"/>
                        <a:t>3</a:t>
                      </a:r>
                    </a:p>
                  </a:txBody>
                  <a:tcPr/>
                </a:tc>
                <a:tc>
                  <a:txBody>
                    <a:bodyPr/>
                    <a:lstStyle/>
                    <a:p>
                      <a:r>
                        <a:rPr lang="en-IN" sz="2800" b="1" dirty="0"/>
                        <a:t>Operation Mechanism</a:t>
                      </a:r>
                    </a:p>
                  </a:txBody>
                  <a:tcPr/>
                </a:tc>
                <a:tc>
                  <a:txBody>
                    <a:bodyPr/>
                    <a:lstStyle/>
                    <a:p>
                      <a:r>
                        <a:rPr lang="en-US" sz="2800" dirty="0"/>
                        <a:t>Manual reset required after tripping; typically uses a bimetallic strip for thermal tripping and an electromagnetic coil for short circuit protection.</a:t>
                      </a:r>
                    </a:p>
                  </a:txBody>
                  <a:tcPr anchor="ctr"/>
                </a:tc>
                <a:tc>
                  <a:txBody>
                    <a:bodyPr/>
                    <a:lstStyle/>
                    <a:p>
                      <a:r>
                        <a:rPr lang="en-US" sz="2800" dirty="0"/>
                        <a:t>Can be reset manually or automatically; uses a combination of thermal, magnetic, and sometimes electronic trip units.</a:t>
                      </a:r>
                      <a:endParaRPr lang="en-IN" sz="2800" dirty="0"/>
                    </a:p>
                  </a:txBody>
                  <a:tcPr/>
                </a:tc>
                <a:extLst>
                  <a:ext uri="{0D108BD9-81ED-4DB2-BD59-A6C34878D82A}">
                    <a16:rowId xmlns:a16="http://schemas.microsoft.com/office/drawing/2014/main" xmlns="" val="889422763"/>
                  </a:ext>
                </a:extLst>
              </a:tr>
              <a:tr h="908618">
                <a:tc>
                  <a:txBody>
                    <a:bodyPr/>
                    <a:lstStyle/>
                    <a:p>
                      <a:r>
                        <a:rPr lang="en-IN" sz="2800" b="1" dirty="0"/>
                        <a:t>4</a:t>
                      </a:r>
                    </a:p>
                    <a:p>
                      <a:endParaRPr lang="en-IN" b="1" dirty="0"/>
                    </a:p>
                  </a:txBody>
                  <a:tcPr/>
                </a:tc>
                <a:tc>
                  <a:txBody>
                    <a:bodyPr/>
                    <a:lstStyle/>
                    <a:p>
                      <a:r>
                        <a:rPr lang="en-IN" sz="2800" b="1" dirty="0"/>
                        <a:t>Application </a:t>
                      </a:r>
                    </a:p>
                  </a:txBody>
                  <a:tcPr/>
                </a:tc>
                <a:tc>
                  <a:txBody>
                    <a:bodyPr/>
                    <a:lstStyle/>
                    <a:p>
                      <a:r>
                        <a:rPr lang="en-US" sz="2800" dirty="0"/>
                        <a:t>Ideal for lighting circuits, small appliances, and residential use. </a:t>
                      </a:r>
                      <a:endParaRPr lang="en-IN" sz="2800" dirty="0"/>
                    </a:p>
                  </a:txBody>
                  <a:tcPr/>
                </a:tc>
                <a:tc>
                  <a:txBody>
                    <a:bodyPr/>
                    <a:lstStyle/>
                    <a:p>
                      <a:r>
                        <a:rPr lang="en-US" sz="2800" dirty="0"/>
                        <a:t>Suitable for large motors, industrial machinery, and heavy-duty applications. </a:t>
                      </a:r>
                      <a:endParaRPr lang="en-IN" sz="2800" dirty="0"/>
                    </a:p>
                  </a:txBody>
                  <a:tcPr/>
                </a:tc>
                <a:extLst>
                  <a:ext uri="{0D108BD9-81ED-4DB2-BD59-A6C34878D82A}">
                    <a16:rowId xmlns:a16="http://schemas.microsoft.com/office/drawing/2014/main" xmlns="" val="2170674114"/>
                  </a:ext>
                </a:extLst>
              </a:tr>
            </a:tbl>
          </a:graphicData>
        </a:graphic>
      </p:graphicFrame>
      <p:sp>
        <p:nvSpPr>
          <p:cNvPr id="5" name="TextBox 4">
            <a:extLst>
              <a:ext uri="{FF2B5EF4-FFF2-40B4-BE49-F238E27FC236}">
                <a16:creationId xmlns:a16="http://schemas.microsoft.com/office/drawing/2014/main" xmlns="" id="{5C567CC4-C7E1-47F3-93F8-2DDF79BEBD64}"/>
              </a:ext>
            </a:extLst>
          </p:cNvPr>
          <p:cNvSpPr txBox="1"/>
          <p:nvPr/>
        </p:nvSpPr>
        <p:spPr>
          <a:xfrm>
            <a:off x="993836" y="825910"/>
            <a:ext cx="16300327" cy="830997"/>
          </a:xfrm>
          <a:prstGeom prst="rect">
            <a:avLst/>
          </a:prstGeom>
          <a:noFill/>
        </p:spPr>
        <p:txBody>
          <a:bodyPr wrap="square" rtlCol="0">
            <a:spAutoFit/>
          </a:bodyPr>
          <a:lstStyle/>
          <a:p>
            <a:pPr algn="ctr"/>
            <a:r>
              <a:rPr lang="en-IN" sz="4800" b="1" dirty="0"/>
              <a:t>Difference Between MCB and MCCB</a:t>
            </a:r>
          </a:p>
        </p:txBody>
      </p:sp>
    </p:spTree>
    <p:extLst>
      <p:ext uri="{BB962C8B-B14F-4D97-AF65-F5344CB8AC3E}">
        <p14:creationId xmlns:p14="http://schemas.microsoft.com/office/powerpoint/2010/main" val="420088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2160FC8-CADA-44D4-9D79-00BA74839C09}"/>
              </a:ext>
            </a:extLst>
          </p:cNvPr>
          <p:cNvGraphicFramePr>
            <a:graphicFrameLocks noGrp="1"/>
          </p:cNvGraphicFramePr>
          <p:nvPr>
            <p:extLst>
              <p:ext uri="{D42A27DB-BD31-4B8C-83A1-F6EECF244321}">
                <p14:modId xmlns:p14="http://schemas.microsoft.com/office/powerpoint/2010/main" val="3107326794"/>
              </p:ext>
            </p:extLst>
          </p:nvPr>
        </p:nvGraphicFramePr>
        <p:xfrm>
          <a:off x="1106744" y="2483149"/>
          <a:ext cx="16756912" cy="5747930"/>
        </p:xfrm>
        <a:graphic>
          <a:graphicData uri="http://schemas.openxmlformats.org/drawingml/2006/table">
            <a:tbl>
              <a:tblPr firstRow="1" bandRow="1">
                <a:tableStyleId>{BE53A1DF-5C8B-40B6-A8B6-9735F2C716B5}</a:tableStyleId>
              </a:tblPr>
              <a:tblGrid>
                <a:gridCol w="1275907">
                  <a:extLst>
                    <a:ext uri="{9D8B030D-6E8A-4147-A177-3AD203B41FA5}">
                      <a16:colId xmlns:a16="http://schemas.microsoft.com/office/drawing/2014/main" xmlns="" val="3906298421"/>
                    </a:ext>
                  </a:extLst>
                </a:gridCol>
                <a:gridCol w="2254102">
                  <a:extLst>
                    <a:ext uri="{9D8B030D-6E8A-4147-A177-3AD203B41FA5}">
                      <a16:colId xmlns:a16="http://schemas.microsoft.com/office/drawing/2014/main" xmlns="" val="747766213"/>
                    </a:ext>
                  </a:extLst>
                </a:gridCol>
                <a:gridCol w="5954233">
                  <a:extLst>
                    <a:ext uri="{9D8B030D-6E8A-4147-A177-3AD203B41FA5}">
                      <a16:colId xmlns:a16="http://schemas.microsoft.com/office/drawing/2014/main" xmlns="" val="11749887"/>
                    </a:ext>
                  </a:extLst>
                </a:gridCol>
                <a:gridCol w="7272670">
                  <a:extLst>
                    <a:ext uri="{9D8B030D-6E8A-4147-A177-3AD203B41FA5}">
                      <a16:colId xmlns:a16="http://schemas.microsoft.com/office/drawing/2014/main" xmlns="" val="2845282951"/>
                    </a:ext>
                  </a:extLst>
                </a:gridCol>
              </a:tblGrid>
              <a:tr h="832417">
                <a:tc>
                  <a:txBody>
                    <a:bodyPr/>
                    <a:lstStyle/>
                    <a:p>
                      <a:r>
                        <a:rPr lang="en-IN" sz="3600" dirty="0" err="1"/>
                        <a:t>Sl</a:t>
                      </a:r>
                      <a:r>
                        <a:rPr lang="en-IN" sz="3600" dirty="0"/>
                        <a:t> No</a:t>
                      </a:r>
                    </a:p>
                  </a:txBody>
                  <a:tcPr/>
                </a:tc>
                <a:tc>
                  <a:txBody>
                    <a:bodyPr/>
                    <a:lstStyle/>
                    <a:p>
                      <a:r>
                        <a:rPr lang="en-IN" sz="4000" dirty="0"/>
                        <a:t>Feature</a:t>
                      </a:r>
                    </a:p>
                  </a:txBody>
                  <a:tcPr/>
                </a:tc>
                <a:tc>
                  <a:txBody>
                    <a:bodyPr/>
                    <a:lstStyle/>
                    <a:p>
                      <a:r>
                        <a:rPr lang="en-IN" sz="4000" dirty="0"/>
                        <a:t>MCCB</a:t>
                      </a:r>
                    </a:p>
                  </a:txBody>
                  <a:tcPr/>
                </a:tc>
                <a:tc>
                  <a:txBody>
                    <a:bodyPr/>
                    <a:lstStyle/>
                    <a:p>
                      <a:r>
                        <a:rPr lang="en-IN" sz="4000" dirty="0"/>
                        <a:t>RCCB</a:t>
                      </a:r>
                    </a:p>
                  </a:txBody>
                  <a:tcPr/>
                </a:tc>
                <a:extLst>
                  <a:ext uri="{0D108BD9-81ED-4DB2-BD59-A6C34878D82A}">
                    <a16:rowId xmlns:a16="http://schemas.microsoft.com/office/drawing/2014/main" xmlns="" val="1358449545"/>
                  </a:ext>
                </a:extLst>
              </a:tr>
              <a:tr h="832417">
                <a:tc>
                  <a:txBody>
                    <a:bodyPr/>
                    <a:lstStyle/>
                    <a:p>
                      <a:r>
                        <a:rPr lang="en-IN" sz="2800" b="1" dirty="0"/>
                        <a:t>1</a:t>
                      </a:r>
                    </a:p>
                  </a:txBody>
                  <a:tcPr/>
                </a:tc>
                <a:tc>
                  <a:txBody>
                    <a:bodyPr/>
                    <a:lstStyle/>
                    <a:p>
                      <a:r>
                        <a:rPr lang="en-IN" sz="2800" b="1" dirty="0"/>
                        <a:t>Primary Function</a:t>
                      </a:r>
                    </a:p>
                  </a:txBody>
                  <a:tcPr/>
                </a:tc>
                <a:tc>
                  <a:txBody>
                    <a:bodyPr/>
                    <a:lstStyle/>
                    <a:p>
                      <a:r>
                        <a:rPr lang="en-US" sz="2800" dirty="0"/>
                        <a:t>Protects against overcurrent, including overloads and short circuits.</a:t>
                      </a:r>
                      <a:endParaRPr lang="en-IN" sz="2800" dirty="0"/>
                    </a:p>
                  </a:txBody>
                  <a:tcPr/>
                </a:tc>
                <a:tc>
                  <a:txBody>
                    <a:bodyPr/>
                    <a:lstStyle/>
                    <a:p>
                      <a:r>
                        <a:rPr lang="en-US" sz="2800" dirty="0"/>
                        <a:t>Protects against earth leakage (residual current) to prevent electric shocks.</a:t>
                      </a:r>
                      <a:endParaRPr lang="en-IN" sz="2800" dirty="0"/>
                    </a:p>
                  </a:txBody>
                  <a:tcPr/>
                </a:tc>
                <a:extLst>
                  <a:ext uri="{0D108BD9-81ED-4DB2-BD59-A6C34878D82A}">
                    <a16:rowId xmlns:a16="http://schemas.microsoft.com/office/drawing/2014/main" xmlns="" val="1460387264"/>
                  </a:ext>
                </a:extLst>
              </a:tr>
              <a:tr h="832417">
                <a:tc>
                  <a:txBody>
                    <a:bodyPr/>
                    <a:lstStyle/>
                    <a:p>
                      <a:r>
                        <a:rPr lang="en-IN" sz="2800" b="1" dirty="0"/>
                        <a:t>2</a:t>
                      </a:r>
                    </a:p>
                  </a:txBody>
                  <a:tcPr/>
                </a:tc>
                <a:tc>
                  <a:txBody>
                    <a:bodyPr/>
                    <a:lstStyle/>
                    <a:p>
                      <a:r>
                        <a:rPr lang="en-IN" sz="2800" b="1" dirty="0"/>
                        <a:t>Adjustability</a:t>
                      </a:r>
                    </a:p>
                  </a:txBody>
                  <a:tcPr/>
                </a:tc>
                <a:tc>
                  <a:txBody>
                    <a:bodyPr/>
                    <a:lstStyle/>
                    <a:p>
                      <a:r>
                        <a:rPr lang="en-US" sz="2800" dirty="0"/>
                        <a:t>Trip settings for overcurrent protection can be adjustable.</a:t>
                      </a:r>
                      <a:endParaRPr lang="en-IN" sz="2800" dirty="0"/>
                    </a:p>
                  </a:txBody>
                  <a:tcPr/>
                </a:tc>
                <a:tc>
                  <a:txBody>
                    <a:bodyPr/>
                    <a:lstStyle/>
                    <a:p>
                      <a:r>
                        <a:rPr lang="en-US" sz="2800" dirty="0"/>
                        <a:t>Fixed settings; typically not adjustable</a:t>
                      </a:r>
                      <a:endParaRPr lang="en-IN" sz="2800" dirty="0"/>
                    </a:p>
                  </a:txBody>
                  <a:tcPr/>
                </a:tc>
                <a:extLst>
                  <a:ext uri="{0D108BD9-81ED-4DB2-BD59-A6C34878D82A}">
                    <a16:rowId xmlns:a16="http://schemas.microsoft.com/office/drawing/2014/main" xmlns="" val="2505309791"/>
                  </a:ext>
                </a:extLst>
              </a:tr>
              <a:tr h="1654153">
                <a:tc>
                  <a:txBody>
                    <a:bodyPr/>
                    <a:lstStyle/>
                    <a:p>
                      <a:r>
                        <a:rPr lang="en-IN" sz="2800" b="1" dirty="0"/>
                        <a:t>3</a:t>
                      </a:r>
                    </a:p>
                  </a:txBody>
                  <a:tcPr/>
                </a:tc>
                <a:tc>
                  <a:txBody>
                    <a:bodyPr/>
                    <a:lstStyle/>
                    <a:p>
                      <a:r>
                        <a:rPr lang="en-IN" sz="2800" b="1" dirty="0"/>
                        <a:t>Operation Mechanism</a:t>
                      </a:r>
                    </a:p>
                  </a:txBody>
                  <a:tcPr/>
                </a:tc>
                <a:tc>
                  <a:txBody>
                    <a:bodyPr/>
                    <a:lstStyle/>
                    <a:p>
                      <a:r>
                        <a:rPr lang="en-US" sz="2800" dirty="0"/>
                        <a:t>Operates based on thermal and magnetic trip mechanisms; can be reset after tripping.</a:t>
                      </a:r>
                    </a:p>
                  </a:txBody>
                  <a:tcPr anchor="ctr"/>
                </a:tc>
                <a:tc>
                  <a:txBody>
                    <a:bodyPr/>
                    <a:lstStyle/>
                    <a:p>
                      <a:r>
                        <a:rPr lang="en-US" sz="2800" dirty="0"/>
                        <a:t>Operates based on detecting an imbalance between live and neutral currents; requires manual reset after tripping.</a:t>
                      </a:r>
                      <a:endParaRPr lang="en-IN" sz="2800" dirty="0"/>
                    </a:p>
                  </a:txBody>
                  <a:tcPr/>
                </a:tc>
                <a:extLst>
                  <a:ext uri="{0D108BD9-81ED-4DB2-BD59-A6C34878D82A}">
                    <a16:rowId xmlns:a16="http://schemas.microsoft.com/office/drawing/2014/main" xmlns="" val="889422763"/>
                  </a:ext>
                </a:extLst>
              </a:tr>
              <a:tr h="908618">
                <a:tc>
                  <a:txBody>
                    <a:bodyPr/>
                    <a:lstStyle/>
                    <a:p>
                      <a:r>
                        <a:rPr lang="en-IN" sz="2800" b="1" dirty="0"/>
                        <a:t>4</a:t>
                      </a:r>
                    </a:p>
                    <a:p>
                      <a:endParaRPr lang="en-IN" b="1" dirty="0"/>
                    </a:p>
                  </a:txBody>
                  <a:tcPr/>
                </a:tc>
                <a:tc>
                  <a:txBody>
                    <a:bodyPr/>
                    <a:lstStyle/>
                    <a:p>
                      <a:r>
                        <a:rPr lang="en-IN" sz="2800" b="1" dirty="0"/>
                        <a:t>Application </a:t>
                      </a:r>
                    </a:p>
                  </a:txBody>
                  <a:tcPr/>
                </a:tc>
                <a:tc>
                  <a:txBody>
                    <a:bodyPr/>
                    <a:lstStyle/>
                    <a:p>
                      <a:r>
                        <a:rPr lang="en-US" sz="2800" dirty="0"/>
                        <a:t>Used in industrial, commercial, and large-scale residential installations for circuit protection.</a:t>
                      </a:r>
                      <a:endParaRPr lang="en-IN" sz="2800" dirty="0"/>
                    </a:p>
                  </a:txBody>
                  <a:tcPr/>
                </a:tc>
                <a:tc>
                  <a:txBody>
                    <a:bodyPr/>
                    <a:lstStyle/>
                    <a:p>
                      <a:r>
                        <a:rPr lang="en-US" sz="2800" dirty="0"/>
                        <a:t>Used in residential and commercial installations primarily for preventing electric shocks and fire hazards.</a:t>
                      </a:r>
                      <a:endParaRPr lang="en-IN" sz="2800" dirty="0"/>
                    </a:p>
                  </a:txBody>
                  <a:tcPr/>
                </a:tc>
                <a:extLst>
                  <a:ext uri="{0D108BD9-81ED-4DB2-BD59-A6C34878D82A}">
                    <a16:rowId xmlns:a16="http://schemas.microsoft.com/office/drawing/2014/main" xmlns="" val="2170674114"/>
                  </a:ext>
                </a:extLst>
              </a:tr>
            </a:tbl>
          </a:graphicData>
        </a:graphic>
      </p:graphicFrame>
      <p:sp>
        <p:nvSpPr>
          <p:cNvPr id="5" name="TextBox 4">
            <a:extLst>
              <a:ext uri="{FF2B5EF4-FFF2-40B4-BE49-F238E27FC236}">
                <a16:creationId xmlns:a16="http://schemas.microsoft.com/office/drawing/2014/main" xmlns="" id="{5C567CC4-C7E1-47F3-93F8-2DDF79BEBD64}"/>
              </a:ext>
            </a:extLst>
          </p:cNvPr>
          <p:cNvSpPr txBox="1"/>
          <p:nvPr/>
        </p:nvSpPr>
        <p:spPr>
          <a:xfrm>
            <a:off x="993836" y="825910"/>
            <a:ext cx="16300327" cy="830997"/>
          </a:xfrm>
          <a:prstGeom prst="rect">
            <a:avLst/>
          </a:prstGeom>
          <a:noFill/>
        </p:spPr>
        <p:txBody>
          <a:bodyPr wrap="square" rtlCol="0">
            <a:spAutoFit/>
          </a:bodyPr>
          <a:lstStyle/>
          <a:p>
            <a:pPr algn="ctr"/>
            <a:r>
              <a:rPr lang="en-IN" sz="4800" b="1" dirty="0"/>
              <a:t>Difference Between MCCB and RCCB</a:t>
            </a:r>
          </a:p>
        </p:txBody>
      </p:sp>
    </p:spTree>
    <p:extLst>
      <p:ext uri="{BB962C8B-B14F-4D97-AF65-F5344CB8AC3E}">
        <p14:creationId xmlns:p14="http://schemas.microsoft.com/office/powerpoint/2010/main" val="320471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2" name="Google Shape;342;p30"/>
          <p:cNvSpPr txBox="1"/>
          <p:nvPr/>
        </p:nvSpPr>
        <p:spPr>
          <a:xfrm>
            <a:off x="6565926" y="1203611"/>
            <a:ext cx="12413162" cy="806054"/>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5400" b="0" i="0" u="none" strike="noStrike" cap="none" dirty="0">
                <a:solidFill>
                  <a:srgbClr val="000000"/>
                </a:solidFill>
                <a:latin typeface="Arial"/>
                <a:ea typeface="Arial"/>
                <a:cs typeface="Arial"/>
                <a:sym typeface="Arial"/>
              </a:rPr>
              <a:t>COMPONENTS OF SWITCHGEARS</a:t>
            </a:r>
            <a:endParaRPr lang="en-US" sz="1050" dirty="0"/>
          </a:p>
        </p:txBody>
      </p:sp>
      <p:sp>
        <p:nvSpPr>
          <p:cNvPr id="343" name="Google Shape;343;p30"/>
          <p:cNvSpPr txBox="1"/>
          <p:nvPr/>
        </p:nvSpPr>
        <p:spPr>
          <a:xfrm>
            <a:off x="6816155" y="3224482"/>
            <a:ext cx="4941442" cy="5244585"/>
          </a:xfrm>
          <a:prstGeom prst="rect">
            <a:avLst/>
          </a:prstGeom>
          <a:noFill/>
          <a:ln>
            <a:noFill/>
          </a:ln>
        </p:spPr>
        <p:txBody>
          <a:bodyPr spcFirstLastPara="1" wrap="square" lIns="0" tIns="0" rIns="0" bIns="0" anchor="t" anchorCtr="0">
            <a:spAutoFit/>
          </a:bodyPr>
          <a:lstStyle/>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a:solidFill>
                  <a:srgbClr val="000000"/>
                </a:solidFill>
                <a:latin typeface="Montserrat"/>
                <a:ea typeface="Montserrat"/>
                <a:cs typeface="Montserrat"/>
                <a:sym typeface="Montserrat"/>
              </a:rPr>
              <a:t>Main </a:t>
            </a:r>
            <a:endParaRPr/>
          </a:p>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a:solidFill>
                  <a:srgbClr val="000000"/>
                </a:solidFill>
                <a:latin typeface="Montserrat"/>
                <a:ea typeface="Montserrat"/>
                <a:cs typeface="Montserrat"/>
                <a:sym typeface="Montserrat"/>
              </a:rPr>
              <a:t>Components: </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Circuit Breakers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Switches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Starters Fuses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Relays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Disconnectors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Busbars</a:t>
            </a:r>
            <a:endParaRPr/>
          </a:p>
        </p:txBody>
      </p:sp>
      <p:cxnSp>
        <p:nvCxnSpPr>
          <p:cNvPr id="344" name="Google Shape;344;p30"/>
          <p:cNvCxnSpPr/>
          <p:nvPr/>
        </p:nvCxnSpPr>
        <p:spPr>
          <a:xfrm>
            <a:off x="12534678" y="2396588"/>
            <a:ext cx="9449246" cy="3"/>
          </a:xfrm>
          <a:prstGeom prst="straightConnector1">
            <a:avLst/>
          </a:prstGeom>
          <a:noFill/>
          <a:ln w="19050" cap="flat" cmpd="sng">
            <a:solidFill>
              <a:srgbClr val="000000"/>
            </a:solidFill>
            <a:prstDash val="solid"/>
            <a:round/>
            <a:headEnd type="none" w="sm" len="sm"/>
            <a:tailEnd type="none" w="sm" len="sm"/>
          </a:ln>
        </p:spPr>
      </p:cxnSp>
      <p:sp>
        <p:nvSpPr>
          <p:cNvPr id="345" name="Google Shape;345;p30"/>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6" name="Google Shape;346;p30"/>
          <p:cNvSpPr txBox="1"/>
          <p:nvPr/>
        </p:nvSpPr>
        <p:spPr>
          <a:xfrm>
            <a:off x="11905367" y="3208544"/>
            <a:ext cx="6094982" cy="3263385"/>
          </a:xfrm>
          <a:prstGeom prst="rect">
            <a:avLst/>
          </a:prstGeom>
          <a:noFill/>
          <a:ln>
            <a:noFill/>
          </a:ln>
        </p:spPr>
        <p:txBody>
          <a:bodyPr spcFirstLastPara="1" wrap="square" lIns="0" tIns="0" rIns="0" bIns="0" anchor="t" anchorCtr="0">
            <a:spAutoFit/>
          </a:bodyPr>
          <a:lstStyle/>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a:solidFill>
                  <a:srgbClr val="000000"/>
                </a:solidFill>
                <a:latin typeface="Montserrat"/>
                <a:ea typeface="Montserrat"/>
                <a:cs typeface="Montserrat"/>
                <a:sym typeface="Montserrat"/>
              </a:rPr>
              <a:t>Supporting </a:t>
            </a:r>
            <a:endParaRPr/>
          </a:p>
          <a:p>
            <a:pPr marL="0" marR="0" lvl="0" indent="0" algn="l" rtl="0">
              <a:lnSpc>
                <a:spcPct val="162500"/>
              </a:lnSpc>
              <a:spcBef>
                <a:spcPts val="0"/>
              </a:spcBef>
              <a:spcAft>
                <a:spcPts val="0"/>
              </a:spcAft>
              <a:buClr>
                <a:srgbClr val="000000"/>
              </a:buClr>
              <a:buSzPts val="3200"/>
              <a:buFont typeface="Montserrat"/>
              <a:buNone/>
            </a:pPr>
            <a:r>
              <a:rPr lang="en-US" sz="3200" b="1" i="0" u="none" strike="noStrike" cap="none">
                <a:solidFill>
                  <a:srgbClr val="000000"/>
                </a:solidFill>
                <a:latin typeface="Montserrat"/>
                <a:ea typeface="Montserrat"/>
                <a:cs typeface="Montserrat"/>
                <a:sym typeface="Montserrat"/>
              </a:rPr>
              <a:t>Components: </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Control Panels </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Protective Relays</a:t>
            </a:r>
            <a:endParaRPr/>
          </a:p>
          <a:p>
            <a:pPr marL="0" marR="0" lvl="0" indent="0" algn="l" rtl="0">
              <a:lnSpc>
                <a:spcPct val="1625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 Metering Devices</a:t>
            </a:r>
            <a:endParaRPr/>
          </a:p>
        </p:txBody>
      </p:sp>
      <p:pic>
        <p:nvPicPr>
          <p:cNvPr id="347" name="Google Shape;347;p30" descr="Picture 16"/>
          <p:cNvPicPr preferRelativeResize="0"/>
          <p:nvPr/>
        </p:nvPicPr>
        <p:blipFill rotWithShape="1">
          <a:blip r:embed="rId3">
            <a:alphaModFix/>
          </a:blip>
          <a:srcRect/>
          <a:stretch/>
        </p:blipFill>
        <p:spPr>
          <a:xfrm>
            <a:off x="51661" y="2692029"/>
            <a:ext cx="5185792" cy="4289428"/>
          </a:xfrm>
          <a:prstGeom prst="rect">
            <a:avLst/>
          </a:prstGeom>
          <a:noFill/>
          <a:ln>
            <a:noFill/>
          </a:ln>
        </p:spPr>
      </p:pic>
    </p:spTree>
    <p:extLst>
      <p:ext uri="{BB962C8B-B14F-4D97-AF65-F5344CB8AC3E}">
        <p14:creationId xmlns:p14="http://schemas.microsoft.com/office/powerpoint/2010/main" val="30791726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2160FC8-CADA-44D4-9D79-00BA74839C09}"/>
              </a:ext>
            </a:extLst>
          </p:cNvPr>
          <p:cNvGraphicFramePr>
            <a:graphicFrameLocks noGrp="1"/>
          </p:cNvGraphicFramePr>
          <p:nvPr>
            <p:extLst>
              <p:ext uri="{D42A27DB-BD31-4B8C-83A1-F6EECF244321}">
                <p14:modId xmlns:p14="http://schemas.microsoft.com/office/powerpoint/2010/main" val="1546564887"/>
              </p:ext>
            </p:extLst>
          </p:nvPr>
        </p:nvGraphicFramePr>
        <p:xfrm>
          <a:off x="1106744" y="2483149"/>
          <a:ext cx="16756912" cy="6062187"/>
        </p:xfrm>
        <a:graphic>
          <a:graphicData uri="http://schemas.openxmlformats.org/drawingml/2006/table">
            <a:tbl>
              <a:tblPr firstRow="1" bandRow="1">
                <a:tableStyleId>{BE53A1DF-5C8B-40B6-A8B6-9735F2C716B5}</a:tableStyleId>
              </a:tblPr>
              <a:tblGrid>
                <a:gridCol w="1275907">
                  <a:extLst>
                    <a:ext uri="{9D8B030D-6E8A-4147-A177-3AD203B41FA5}">
                      <a16:colId xmlns:a16="http://schemas.microsoft.com/office/drawing/2014/main" xmlns="" val="3906298421"/>
                    </a:ext>
                  </a:extLst>
                </a:gridCol>
                <a:gridCol w="2254102">
                  <a:extLst>
                    <a:ext uri="{9D8B030D-6E8A-4147-A177-3AD203B41FA5}">
                      <a16:colId xmlns:a16="http://schemas.microsoft.com/office/drawing/2014/main" xmlns="" val="747766213"/>
                    </a:ext>
                  </a:extLst>
                </a:gridCol>
                <a:gridCol w="5954233">
                  <a:extLst>
                    <a:ext uri="{9D8B030D-6E8A-4147-A177-3AD203B41FA5}">
                      <a16:colId xmlns:a16="http://schemas.microsoft.com/office/drawing/2014/main" xmlns="" val="11749887"/>
                    </a:ext>
                  </a:extLst>
                </a:gridCol>
                <a:gridCol w="7272670">
                  <a:extLst>
                    <a:ext uri="{9D8B030D-6E8A-4147-A177-3AD203B41FA5}">
                      <a16:colId xmlns:a16="http://schemas.microsoft.com/office/drawing/2014/main" xmlns="" val="2845282951"/>
                    </a:ext>
                  </a:extLst>
                </a:gridCol>
              </a:tblGrid>
              <a:tr h="832417">
                <a:tc>
                  <a:txBody>
                    <a:bodyPr/>
                    <a:lstStyle/>
                    <a:p>
                      <a:r>
                        <a:rPr lang="en-IN" sz="3600" dirty="0" err="1"/>
                        <a:t>Sl</a:t>
                      </a:r>
                      <a:r>
                        <a:rPr lang="en-IN" sz="3600" dirty="0"/>
                        <a:t> No</a:t>
                      </a:r>
                    </a:p>
                  </a:txBody>
                  <a:tcPr/>
                </a:tc>
                <a:tc>
                  <a:txBody>
                    <a:bodyPr/>
                    <a:lstStyle/>
                    <a:p>
                      <a:r>
                        <a:rPr lang="en-IN" sz="4000" dirty="0"/>
                        <a:t>Feature</a:t>
                      </a:r>
                    </a:p>
                  </a:txBody>
                  <a:tcPr/>
                </a:tc>
                <a:tc>
                  <a:txBody>
                    <a:bodyPr/>
                    <a:lstStyle/>
                    <a:p>
                      <a:r>
                        <a:rPr lang="en-IN" sz="4000" dirty="0"/>
                        <a:t>Fuse</a:t>
                      </a:r>
                    </a:p>
                  </a:txBody>
                  <a:tcPr/>
                </a:tc>
                <a:tc>
                  <a:txBody>
                    <a:bodyPr/>
                    <a:lstStyle/>
                    <a:p>
                      <a:r>
                        <a:rPr lang="en-IN" sz="4000" dirty="0"/>
                        <a:t>Circuit Breaker</a:t>
                      </a:r>
                    </a:p>
                  </a:txBody>
                  <a:tcPr/>
                </a:tc>
                <a:extLst>
                  <a:ext uri="{0D108BD9-81ED-4DB2-BD59-A6C34878D82A}">
                    <a16:rowId xmlns:a16="http://schemas.microsoft.com/office/drawing/2014/main" xmlns="" val="1358449545"/>
                  </a:ext>
                </a:extLst>
              </a:tr>
              <a:tr h="832417">
                <a:tc>
                  <a:txBody>
                    <a:bodyPr/>
                    <a:lstStyle/>
                    <a:p>
                      <a:r>
                        <a:rPr lang="en-IN" sz="2800" b="1" dirty="0"/>
                        <a:t>1</a:t>
                      </a:r>
                    </a:p>
                  </a:txBody>
                  <a:tcPr/>
                </a:tc>
                <a:tc>
                  <a:txBody>
                    <a:bodyPr/>
                    <a:lstStyle/>
                    <a:p>
                      <a:r>
                        <a:rPr lang="en-IN" sz="2800" b="1" dirty="0"/>
                        <a:t>Primary Function</a:t>
                      </a:r>
                    </a:p>
                  </a:txBody>
                  <a:tcPr/>
                </a:tc>
                <a:tc>
                  <a:txBody>
                    <a:bodyPr/>
                    <a:lstStyle/>
                    <a:p>
                      <a:r>
                        <a:rPr lang="en-US" sz="2800" dirty="0"/>
                        <a:t>Protects electrical circuits by melting its element when the current exceeds a certain limit, thus breaking the circuit.</a:t>
                      </a:r>
                      <a:endParaRPr lang="en-IN" sz="2800" dirty="0"/>
                    </a:p>
                  </a:txBody>
                  <a:tcPr/>
                </a:tc>
                <a:tc>
                  <a:txBody>
                    <a:bodyPr/>
                    <a:lstStyle/>
                    <a:p>
                      <a:r>
                        <a:rPr lang="en-US" sz="2800" dirty="0"/>
                        <a:t>Protects electrical circuits by mechanically opening the circuit when the current exceeds a set limit.</a:t>
                      </a:r>
                      <a:endParaRPr lang="en-IN" sz="2800" dirty="0"/>
                    </a:p>
                  </a:txBody>
                  <a:tcPr/>
                </a:tc>
                <a:extLst>
                  <a:ext uri="{0D108BD9-81ED-4DB2-BD59-A6C34878D82A}">
                    <a16:rowId xmlns:a16="http://schemas.microsoft.com/office/drawing/2014/main" xmlns="" val="1460387264"/>
                  </a:ext>
                </a:extLst>
              </a:tr>
              <a:tr h="832417">
                <a:tc>
                  <a:txBody>
                    <a:bodyPr/>
                    <a:lstStyle/>
                    <a:p>
                      <a:r>
                        <a:rPr lang="en-IN" sz="2800" b="1" dirty="0"/>
                        <a:t>2</a:t>
                      </a:r>
                    </a:p>
                  </a:txBody>
                  <a:tcPr/>
                </a:tc>
                <a:tc>
                  <a:txBody>
                    <a:bodyPr/>
                    <a:lstStyle/>
                    <a:p>
                      <a:r>
                        <a:rPr lang="en-IN" sz="2800" b="1" dirty="0"/>
                        <a:t>Operation</a:t>
                      </a:r>
                    </a:p>
                  </a:txBody>
                  <a:tcPr/>
                </a:tc>
                <a:tc>
                  <a:txBody>
                    <a:bodyPr/>
                    <a:lstStyle/>
                    <a:p>
                      <a:r>
                        <a:rPr lang="en-US" sz="2800" dirty="0"/>
                        <a:t>One Time use</a:t>
                      </a:r>
                      <a:endParaRPr lang="en-IN" sz="2800" dirty="0"/>
                    </a:p>
                  </a:txBody>
                  <a:tcPr/>
                </a:tc>
                <a:tc>
                  <a:txBody>
                    <a:bodyPr/>
                    <a:lstStyle/>
                    <a:p>
                      <a:r>
                        <a:rPr lang="en-US" sz="2800" dirty="0"/>
                        <a:t>Can be reset after tripping</a:t>
                      </a:r>
                      <a:endParaRPr lang="en-IN" sz="2800" dirty="0"/>
                    </a:p>
                  </a:txBody>
                  <a:tcPr/>
                </a:tc>
                <a:extLst>
                  <a:ext uri="{0D108BD9-81ED-4DB2-BD59-A6C34878D82A}">
                    <a16:rowId xmlns:a16="http://schemas.microsoft.com/office/drawing/2014/main" xmlns="" val="2505309791"/>
                  </a:ext>
                </a:extLst>
              </a:tr>
              <a:tr h="1654153">
                <a:tc>
                  <a:txBody>
                    <a:bodyPr/>
                    <a:lstStyle/>
                    <a:p>
                      <a:r>
                        <a:rPr lang="en-IN" sz="2800" b="1" dirty="0"/>
                        <a:t>3</a:t>
                      </a:r>
                    </a:p>
                  </a:txBody>
                  <a:tcPr/>
                </a:tc>
                <a:tc>
                  <a:txBody>
                    <a:bodyPr/>
                    <a:lstStyle/>
                    <a:p>
                      <a:r>
                        <a:rPr lang="en-IN" sz="2800" b="1" dirty="0"/>
                        <a:t>Operation Mechanism</a:t>
                      </a:r>
                    </a:p>
                  </a:txBody>
                  <a:tcPr/>
                </a:tc>
                <a:tc>
                  <a:txBody>
                    <a:bodyPr/>
                    <a:lstStyle/>
                    <a:p>
                      <a:r>
                        <a:rPr lang="en-US" sz="2800" dirty="0"/>
                        <a:t>Based on the thermal effect of overcurrent causing the fuse element to melt.</a:t>
                      </a:r>
                    </a:p>
                  </a:txBody>
                  <a:tcPr anchor="ctr"/>
                </a:tc>
                <a:tc>
                  <a:txBody>
                    <a:bodyPr/>
                    <a:lstStyle/>
                    <a:p>
                      <a:r>
                        <a:rPr lang="en-US" sz="2800" dirty="0"/>
                        <a:t>Uses a combination of thermal, magnetic, or electronic mechanisms to detect and interrupt the circuit.</a:t>
                      </a:r>
                      <a:endParaRPr lang="en-IN" sz="2800" dirty="0"/>
                    </a:p>
                  </a:txBody>
                  <a:tcPr/>
                </a:tc>
                <a:extLst>
                  <a:ext uri="{0D108BD9-81ED-4DB2-BD59-A6C34878D82A}">
                    <a16:rowId xmlns:a16="http://schemas.microsoft.com/office/drawing/2014/main" xmlns="" val="889422763"/>
                  </a:ext>
                </a:extLst>
              </a:tr>
              <a:tr h="908618">
                <a:tc>
                  <a:txBody>
                    <a:bodyPr/>
                    <a:lstStyle/>
                    <a:p>
                      <a:r>
                        <a:rPr lang="en-IN" sz="2800" b="1" dirty="0"/>
                        <a:t>4</a:t>
                      </a:r>
                    </a:p>
                    <a:p>
                      <a:endParaRPr lang="en-IN" b="1" dirty="0"/>
                    </a:p>
                  </a:txBody>
                  <a:tcPr/>
                </a:tc>
                <a:tc>
                  <a:txBody>
                    <a:bodyPr/>
                    <a:lstStyle/>
                    <a:p>
                      <a:r>
                        <a:rPr lang="en-IN" sz="2800" b="1" dirty="0"/>
                        <a:t>Speed of Operation</a:t>
                      </a:r>
                    </a:p>
                  </a:txBody>
                  <a:tcPr/>
                </a:tc>
                <a:tc>
                  <a:txBody>
                    <a:bodyPr/>
                    <a:lstStyle/>
                    <a:p>
                      <a:r>
                        <a:rPr lang="en-US" sz="2800" dirty="0"/>
                        <a:t>Typically faster than circuit breaker</a:t>
                      </a:r>
                      <a:endParaRPr lang="en-IN" sz="2800" dirty="0"/>
                    </a:p>
                  </a:txBody>
                  <a:tcPr/>
                </a:tc>
                <a:tc>
                  <a:txBody>
                    <a:bodyPr/>
                    <a:lstStyle/>
                    <a:p>
                      <a:r>
                        <a:rPr lang="en-US" sz="2800" dirty="0"/>
                        <a:t>Slightly slower compared to fuses, but can offer more precise protection through adjustable settings.</a:t>
                      </a:r>
                      <a:endParaRPr lang="en-IN" sz="2800" dirty="0"/>
                    </a:p>
                  </a:txBody>
                  <a:tcPr/>
                </a:tc>
                <a:extLst>
                  <a:ext uri="{0D108BD9-81ED-4DB2-BD59-A6C34878D82A}">
                    <a16:rowId xmlns:a16="http://schemas.microsoft.com/office/drawing/2014/main" xmlns="" val="2170674114"/>
                  </a:ext>
                </a:extLst>
              </a:tr>
            </a:tbl>
          </a:graphicData>
        </a:graphic>
      </p:graphicFrame>
      <p:sp>
        <p:nvSpPr>
          <p:cNvPr id="5" name="TextBox 4">
            <a:extLst>
              <a:ext uri="{FF2B5EF4-FFF2-40B4-BE49-F238E27FC236}">
                <a16:creationId xmlns:a16="http://schemas.microsoft.com/office/drawing/2014/main" xmlns="" id="{5C567CC4-C7E1-47F3-93F8-2DDF79BEBD64}"/>
              </a:ext>
            </a:extLst>
          </p:cNvPr>
          <p:cNvSpPr txBox="1"/>
          <p:nvPr/>
        </p:nvSpPr>
        <p:spPr>
          <a:xfrm>
            <a:off x="993836" y="825910"/>
            <a:ext cx="16300327" cy="830997"/>
          </a:xfrm>
          <a:prstGeom prst="rect">
            <a:avLst/>
          </a:prstGeom>
          <a:noFill/>
        </p:spPr>
        <p:txBody>
          <a:bodyPr wrap="square" rtlCol="0">
            <a:spAutoFit/>
          </a:bodyPr>
          <a:lstStyle/>
          <a:p>
            <a:pPr algn="ctr"/>
            <a:r>
              <a:rPr lang="en-IN" sz="4800" b="1" dirty="0"/>
              <a:t>Difference Between Fuse and Circuit Breaker</a:t>
            </a:r>
          </a:p>
        </p:txBody>
      </p:sp>
    </p:spTree>
    <p:extLst>
      <p:ext uri="{BB962C8B-B14F-4D97-AF65-F5344CB8AC3E}">
        <p14:creationId xmlns:p14="http://schemas.microsoft.com/office/powerpoint/2010/main" val="223473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8ED9B6-4C69-4280-A732-459129716A54}"/>
              </a:ext>
            </a:extLst>
          </p:cNvPr>
          <p:cNvSpPr txBox="1"/>
          <p:nvPr/>
        </p:nvSpPr>
        <p:spPr>
          <a:xfrm>
            <a:off x="1533831" y="2241754"/>
            <a:ext cx="7610169" cy="6863417"/>
          </a:xfrm>
          <a:prstGeom prst="rect">
            <a:avLst/>
          </a:prstGeom>
          <a:noFill/>
        </p:spPr>
        <p:txBody>
          <a:bodyPr wrap="square" rtlCol="0">
            <a:spAutoFit/>
          </a:bodyPr>
          <a:lstStyle/>
          <a:p>
            <a:pPr algn="just"/>
            <a:r>
              <a:rPr lang="en-US" sz="4000" dirty="0"/>
              <a:t>Fuses are made from materials that have specific melting points, such as lead, tin, or alloys. These materials are chosen based on their ability to melt at a precise temperature when the fuse is subjected to excessive current. The low melting point ensures that the fuse will blow before other components in the circuit are damaged.</a:t>
            </a:r>
            <a:endParaRPr lang="en-IN" sz="4000" dirty="0"/>
          </a:p>
        </p:txBody>
      </p:sp>
      <p:sp>
        <p:nvSpPr>
          <p:cNvPr id="3" name="TextBox 2">
            <a:extLst>
              <a:ext uri="{FF2B5EF4-FFF2-40B4-BE49-F238E27FC236}">
                <a16:creationId xmlns:a16="http://schemas.microsoft.com/office/drawing/2014/main" xmlns="" id="{1F373332-ACF9-43FA-A21A-062C6E1E917D}"/>
              </a:ext>
            </a:extLst>
          </p:cNvPr>
          <p:cNvSpPr txBox="1"/>
          <p:nvPr/>
        </p:nvSpPr>
        <p:spPr>
          <a:xfrm>
            <a:off x="1799303" y="943897"/>
            <a:ext cx="14659897" cy="830997"/>
          </a:xfrm>
          <a:prstGeom prst="rect">
            <a:avLst/>
          </a:prstGeom>
          <a:noFill/>
        </p:spPr>
        <p:txBody>
          <a:bodyPr wrap="square" rtlCol="0">
            <a:spAutoFit/>
          </a:bodyPr>
          <a:lstStyle/>
          <a:p>
            <a:r>
              <a:rPr lang="en-IN" sz="4800" b="1" dirty="0"/>
              <a:t>Why Fuse shall have low melting </a:t>
            </a:r>
            <a:r>
              <a:rPr lang="en-IN" sz="4800" b="1" dirty="0" smtClean="0"/>
              <a:t>point ?</a:t>
            </a:r>
            <a:endParaRPr lang="en-IN" sz="4800" b="1" dirty="0"/>
          </a:p>
        </p:txBody>
      </p:sp>
      <p:pic>
        <p:nvPicPr>
          <p:cNvPr id="9218" name="Picture 2" descr="Littelfuse - CARTRIDGE FUSE, FAST ...">
            <a:extLst>
              <a:ext uri="{FF2B5EF4-FFF2-40B4-BE49-F238E27FC236}">
                <a16:creationId xmlns:a16="http://schemas.microsoft.com/office/drawing/2014/main" xmlns="" id="{0E50BA14-09D8-49E8-B05A-222873E00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3720" y="2788521"/>
            <a:ext cx="7532783" cy="547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72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2160FC8-CADA-44D4-9D79-00BA74839C09}"/>
              </a:ext>
            </a:extLst>
          </p:cNvPr>
          <p:cNvGraphicFramePr>
            <a:graphicFrameLocks noGrp="1"/>
          </p:cNvGraphicFramePr>
          <p:nvPr>
            <p:extLst>
              <p:ext uri="{D42A27DB-BD31-4B8C-83A1-F6EECF244321}">
                <p14:modId xmlns:p14="http://schemas.microsoft.com/office/powerpoint/2010/main" val="750254172"/>
              </p:ext>
            </p:extLst>
          </p:nvPr>
        </p:nvGraphicFramePr>
        <p:xfrm>
          <a:off x="1106744" y="2483149"/>
          <a:ext cx="15853901" cy="2962386"/>
        </p:xfrm>
        <a:graphic>
          <a:graphicData uri="http://schemas.openxmlformats.org/drawingml/2006/table">
            <a:tbl>
              <a:tblPr firstRow="1" bandRow="1">
                <a:tableStyleId>{BE53A1DF-5C8B-40B6-A8B6-9735F2C716B5}</a:tableStyleId>
              </a:tblPr>
              <a:tblGrid>
                <a:gridCol w="1207150">
                  <a:extLst>
                    <a:ext uri="{9D8B030D-6E8A-4147-A177-3AD203B41FA5}">
                      <a16:colId xmlns:a16="http://schemas.microsoft.com/office/drawing/2014/main" xmlns="" val="3906298421"/>
                    </a:ext>
                  </a:extLst>
                </a:gridCol>
                <a:gridCol w="2132631">
                  <a:extLst>
                    <a:ext uri="{9D8B030D-6E8A-4147-A177-3AD203B41FA5}">
                      <a16:colId xmlns:a16="http://schemas.microsoft.com/office/drawing/2014/main" xmlns="" val="747766213"/>
                    </a:ext>
                  </a:extLst>
                </a:gridCol>
                <a:gridCol w="5633366">
                  <a:extLst>
                    <a:ext uri="{9D8B030D-6E8A-4147-A177-3AD203B41FA5}">
                      <a16:colId xmlns:a16="http://schemas.microsoft.com/office/drawing/2014/main" xmlns="" val="11749887"/>
                    </a:ext>
                  </a:extLst>
                </a:gridCol>
                <a:gridCol w="6880754">
                  <a:extLst>
                    <a:ext uri="{9D8B030D-6E8A-4147-A177-3AD203B41FA5}">
                      <a16:colId xmlns:a16="http://schemas.microsoft.com/office/drawing/2014/main" xmlns="" val="2845282951"/>
                    </a:ext>
                  </a:extLst>
                </a:gridCol>
              </a:tblGrid>
              <a:tr h="629424">
                <a:tc>
                  <a:txBody>
                    <a:bodyPr/>
                    <a:lstStyle/>
                    <a:p>
                      <a:r>
                        <a:rPr lang="en-IN" sz="3600" dirty="0" err="1"/>
                        <a:t>Sl</a:t>
                      </a:r>
                      <a:r>
                        <a:rPr lang="en-IN" sz="3600" dirty="0"/>
                        <a:t> No</a:t>
                      </a:r>
                    </a:p>
                  </a:txBody>
                  <a:tcPr/>
                </a:tc>
                <a:tc>
                  <a:txBody>
                    <a:bodyPr/>
                    <a:lstStyle/>
                    <a:p>
                      <a:r>
                        <a:rPr lang="en-IN" sz="4000" dirty="0"/>
                        <a:t>Feature</a:t>
                      </a:r>
                    </a:p>
                  </a:txBody>
                  <a:tcPr/>
                </a:tc>
                <a:tc>
                  <a:txBody>
                    <a:bodyPr/>
                    <a:lstStyle/>
                    <a:p>
                      <a:r>
                        <a:rPr lang="en-IN" sz="4000" dirty="0"/>
                        <a:t>RCCB</a:t>
                      </a:r>
                    </a:p>
                  </a:txBody>
                  <a:tcPr/>
                </a:tc>
                <a:tc>
                  <a:txBody>
                    <a:bodyPr/>
                    <a:lstStyle/>
                    <a:p>
                      <a:r>
                        <a:rPr lang="en-IN" sz="4000" dirty="0"/>
                        <a:t>RCBO</a:t>
                      </a:r>
                    </a:p>
                  </a:txBody>
                  <a:tcPr/>
                </a:tc>
                <a:extLst>
                  <a:ext uri="{0D108BD9-81ED-4DB2-BD59-A6C34878D82A}">
                    <a16:rowId xmlns:a16="http://schemas.microsoft.com/office/drawing/2014/main" xmlns="" val="1358449545"/>
                  </a:ext>
                </a:extLst>
              </a:tr>
              <a:tr h="714461">
                <a:tc>
                  <a:txBody>
                    <a:bodyPr/>
                    <a:lstStyle/>
                    <a:p>
                      <a:r>
                        <a:rPr lang="en-IN" sz="2800" b="1" dirty="0"/>
                        <a:t>1</a:t>
                      </a:r>
                    </a:p>
                  </a:txBody>
                  <a:tcPr/>
                </a:tc>
                <a:tc>
                  <a:txBody>
                    <a:bodyPr/>
                    <a:lstStyle/>
                    <a:p>
                      <a:r>
                        <a:rPr lang="en-IN" sz="2800" b="1" dirty="0"/>
                        <a:t>Primary Function</a:t>
                      </a:r>
                    </a:p>
                  </a:txBody>
                  <a:tcPr/>
                </a:tc>
                <a:tc>
                  <a:txBody>
                    <a:bodyPr/>
                    <a:lstStyle/>
                    <a:p>
                      <a:r>
                        <a:rPr lang="en-US" sz="2800" dirty="0"/>
                        <a:t>Detects and disconnects in case of earth leakage</a:t>
                      </a:r>
                      <a:endParaRPr lang="en-IN" sz="2800" dirty="0"/>
                    </a:p>
                  </a:txBody>
                  <a:tcPr/>
                </a:tc>
                <a:tc>
                  <a:txBody>
                    <a:bodyPr/>
                    <a:lstStyle/>
                    <a:p>
                      <a:r>
                        <a:rPr lang="en-US" sz="2800" dirty="0"/>
                        <a:t>Detects and disconnects in case of earth leakage and overcurrent</a:t>
                      </a:r>
                      <a:endParaRPr lang="en-IN" sz="2800" dirty="0"/>
                    </a:p>
                  </a:txBody>
                  <a:tcPr/>
                </a:tc>
                <a:extLst>
                  <a:ext uri="{0D108BD9-81ED-4DB2-BD59-A6C34878D82A}">
                    <a16:rowId xmlns:a16="http://schemas.microsoft.com/office/drawing/2014/main" xmlns="" val="1460387264"/>
                  </a:ext>
                </a:extLst>
              </a:tr>
              <a:tr h="1316466">
                <a:tc>
                  <a:txBody>
                    <a:bodyPr/>
                    <a:lstStyle/>
                    <a:p>
                      <a:r>
                        <a:rPr lang="en-IN" sz="2800" b="1" dirty="0"/>
                        <a:t>2</a:t>
                      </a:r>
                    </a:p>
                  </a:txBody>
                  <a:tcPr/>
                </a:tc>
                <a:tc>
                  <a:txBody>
                    <a:bodyPr/>
                    <a:lstStyle/>
                    <a:p>
                      <a:r>
                        <a:rPr lang="en-IN" sz="2800" b="1" dirty="0"/>
                        <a:t>Protection Against</a:t>
                      </a:r>
                    </a:p>
                  </a:txBody>
                  <a:tcPr/>
                </a:tc>
                <a:tc>
                  <a:txBody>
                    <a:bodyPr/>
                    <a:lstStyle/>
                    <a:p>
                      <a:r>
                        <a:rPr lang="en-US" sz="2800" dirty="0"/>
                        <a:t>Earth Leakage Current</a:t>
                      </a:r>
                      <a:endParaRPr lang="en-IN" sz="2800" dirty="0"/>
                    </a:p>
                  </a:txBody>
                  <a:tcPr/>
                </a:tc>
                <a:tc>
                  <a:txBody>
                    <a:bodyPr/>
                    <a:lstStyle/>
                    <a:p>
                      <a:r>
                        <a:rPr lang="en-US" sz="2800" dirty="0"/>
                        <a:t>Earth leakage currents, overloads, and short circuits</a:t>
                      </a:r>
                      <a:endParaRPr lang="en-IN" sz="2800" dirty="0"/>
                    </a:p>
                  </a:txBody>
                  <a:tcPr/>
                </a:tc>
                <a:extLst>
                  <a:ext uri="{0D108BD9-81ED-4DB2-BD59-A6C34878D82A}">
                    <a16:rowId xmlns:a16="http://schemas.microsoft.com/office/drawing/2014/main" xmlns="" val="2505309791"/>
                  </a:ext>
                </a:extLst>
              </a:tr>
            </a:tbl>
          </a:graphicData>
        </a:graphic>
      </p:graphicFrame>
      <p:sp>
        <p:nvSpPr>
          <p:cNvPr id="5" name="TextBox 4">
            <a:extLst>
              <a:ext uri="{FF2B5EF4-FFF2-40B4-BE49-F238E27FC236}">
                <a16:creationId xmlns:a16="http://schemas.microsoft.com/office/drawing/2014/main" xmlns="" id="{5C567CC4-C7E1-47F3-93F8-2DDF79BEBD64}"/>
              </a:ext>
            </a:extLst>
          </p:cNvPr>
          <p:cNvSpPr txBox="1"/>
          <p:nvPr/>
        </p:nvSpPr>
        <p:spPr>
          <a:xfrm>
            <a:off x="993836" y="825910"/>
            <a:ext cx="16300327" cy="830997"/>
          </a:xfrm>
          <a:prstGeom prst="rect">
            <a:avLst/>
          </a:prstGeom>
          <a:noFill/>
        </p:spPr>
        <p:txBody>
          <a:bodyPr wrap="square" rtlCol="0">
            <a:spAutoFit/>
          </a:bodyPr>
          <a:lstStyle/>
          <a:p>
            <a:pPr algn="ctr"/>
            <a:r>
              <a:rPr lang="en-IN" sz="4800" b="1" dirty="0"/>
              <a:t>Difference Between RCCB and RCBO</a:t>
            </a:r>
          </a:p>
        </p:txBody>
      </p:sp>
    </p:spTree>
    <p:extLst>
      <p:ext uri="{BB962C8B-B14F-4D97-AF65-F5344CB8AC3E}">
        <p14:creationId xmlns:p14="http://schemas.microsoft.com/office/powerpoint/2010/main" val="209733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4" name="Google Shape;354;p31" descr="Picture 9"/>
          <p:cNvPicPr preferRelativeResize="0"/>
          <p:nvPr/>
        </p:nvPicPr>
        <p:blipFill rotWithShape="1">
          <a:blip r:embed="rId3">
            <a:alphaModFix/>
          </a:blip>
          <a:srcRect l="7396" r="7396"/>
          <a:stretch/>
        </p:blipFill>
        <p:spPr>
          <a:xfrm>
            <a:off x="-1" y="2550739"/>
            <a:ext cx="5237456" cy="6416403"/>
          </a:xfrm>
          <a:prstGeom prst="rect">
            <a:avLst/>
          </a:prstGeom>
          <a:noFill/>
          <a:ln>
            <a:noFill/>
          </a:ln>
        </p:spPr>
      </p:pic>
      <p:sp>
        <p:nvSpPr>
          <p:cNvPr id="355" name="Google Shape;355;p31"/>
          <p:cNvSpPr txBox="1"/>
          <p:nvPr/>
        </p:nvSpPr>
        <p:spPr>
          <a:xfrm>
            <a:off x="7561756" y="-207012"/>
            <a:ext cx="12413161" cy="2060372"/>
          </a:xfrm>
          <a:prstGeom prst="rect">
            <a:avLst/>
          </a:prstGeom>
          <a:noFill/>
          <a:ln>
            <a:noFill/>
          </a:ln>
        </p:spPr>
        <p:txBody>
          <a:bodyPr spcFirstLastPara="1" wrap="square" lIns="0" tIns="0" rIns="0" bIns="0" anchor="t" anchorCtr="0">
            <a:spAutoFit/>
          </a:bodyPr>
          <a:lstStyle/>
          <a:p>
            <a:pPr marL="0" marR="0" lvl="0" indent="0" algn="l" rtl="0">
              <a:lnSpc>
                <a:spcPct val="372222"/>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a:p>
            <a:pPr marL="0" marR="0" lvl="0" indent="0" algn="l" rtl="0">
              <a:lnSpc>
                <a:spcPct val="97101"/>
              </a:lnSpc>
              <a:spcBef>
                <a:spcPts val="0"/>
              </a:spcBef>
              <a:spcAft>
                <a:spcPts val="0"/>
              </a:spcAft>
              <a:buClr>
                <a:srgbClr val="000000"/>
              </a:buClr>
              <a:buSzPts val="6900"/>
              <a:buFont typeface="Arial"/>
              <a:buNone/>
            </a:pPr>
            <a:r>
              <a:rPr lang="en-US" sz="6900" b="0" i="0" u="none" strike="noStrike" cap="none" dirty="0">
                <a:solidFill>
                  <a:srgbClr val="000000"/>
                </a:solidFill>
                <a:latin typeface="Arial"/>
                <a:ea typeface="Arial"/>
                <a:cs typeface="Arial"/>
                <a:sym typeface="Arial"/>
              </a:rPr>
              <a:t>BUSBAR</a:t>
            </a:r>
            <a:endParaRPr dirty="0"/>
          </a:p>
        </p:txBody>
      </p:sp>
      <p:cxnSp>
        <p:nvCxnSpPr>
          <p:cNvPr id="356" name="Google Shape;356;p31"/>
          <p:cNvCxnSpPr/>
          <p:nvPr/>
        </p:nvCxnSpPr>
        <p:spPr>
          <a:xfrm flipV="1">
            <a:off x="12575318" y="2387063"/>
            <a:ext cx="5712682" cy="9525"/>
          </a:xfrm>
          <a:prstGeom prst="straightConnector1">
            <a:avLst/>
          </a:prstGeom>
          <a:noFill/>
          <a:ln w="19050" cap="flat" cmpd="sng">
            <a:solidFill>
              <a:srgbClr val="000000"/>
            </a:solidFill>
            <a:prstDash val="solid"/>
            <a:round/>
            <a:headEnd type="none" w="sm" len="sm"/>
            <a:tailEnd type="none" w="sm" len="sm"/>
          </a:ln>
        </p:spPr>
      </p:cxnSp>
      <p:sp>
        <p:nvSpPr>
          <p:cNvPr id="357" name="Google Shape;357;p31"/>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58" name="Google Shape;358;p31"/>
          <p:cNvSpPr txBox="1"/>
          <p:nvPr/>
        </p:nvSpPr>
        <p:spPr>
          <a:xfrm>
            <a:off x="6071289" y="2832437"/>
            <a:ext cx="11188012" cy="4584185"/>
          </a:xfrm>
          <a:prstGeom prst="rect">
            <a:avLst/>
          </a:prstGeom>
          <a:noFill/>
          <a:ln>
            <a:noFill/>
          </a:ln>
        </p:spPr>
        <p:txBody>
          <a:bodyPr spcFirstLastPara="1" wrap="square" lIns="0" tIns="0" rIns="0" bIns="0" anchor="t" anchorCtr="0">
            <a:spAutoFit/>
          </a:bodyPr>
          <a:lstStyle/>
          <a:p>
            <a:pPr marL="710852" marR="0" lvl="1" indent="-355426" algn="l"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In electric power distribution, a </a:t>
            </a:r>
            <a:r>
              <a:rPr lang="en-US" sz="3200" b="0" i="0" u="none" strike="noStrike" cap="none" dirty="0" err="1">
                <a:solidFill>
                  <a:srgbClr val="000000"/>
                </a:solidFill>
                <a:latin typeface="Arial"/>
                <a:ea typeface="Arial"/>
                <a:cs typeface="Arial"/>
                <a:sym typeface="Arial"/>
              </a:rPr>
              <a:t>busbar</a:t>
            </a:r>
            <a:r>
              <a:rPr lang="en-US" sz="3200" b="0" i="0" u="none" strike="noStrike" cap="none" dirty="0">
                <a:solidFill>
                  <a:srgbClr val="000000"/>
                </a:solidFill>
                <a:latin typeface="Arial"/>
                <a:ea typeface="Arial"/>
                <a:cs typeface="Arial"/>
                <a:sym typeface="Arial"/>
              </a:rPr>
              <a:t> (also bus bar) is a metallic strip or bar, typically housed inside switchgear, panel boards, and busway enclosures for local high current power distribution.</a:t>
            </a:r>
            <a:endParaRPr dirty="0"/>
          </a:p>
          <a:p>
            <a:pPr marL="710852" marR="0" lvl="1" indent="-355426" algn="l" rtl="0">
              <a:lnSpc>
                <a:spcPct val="162500"/>
              </a:lnSpc>
              <a:spcBef>
                <a:spcPts val="0"/>
              </a:spcBef>
              <a:spcAft>
                <a:spcPts val="0"/>
              </a:spcAft>
              <a:buClr>
                <a:srgbClr val="000000"/>
              </a:buClr>
              <a:buSzPts val="3200"/>
              <a:buFont typeface="Arial"/>
              <a:buChar char="•"/>
            </a:pPr>
            <a:r>
              <a:rPr lang="en-US" sz="3200" b="0" i="0" u="none" strike="noStrike" cap="none" dirty="0">
                <a:solidFill>
                  <a:srgbClr val="000000"/>
                </a:solidFill>
                <a:latin typeface="Arial"/>
                <a:ea typeface="Arial"/>
                <a:cs typeface="Arial"/>
                <a:sym typeface="Arial"/>
              </a:rPr>
              <a:t> It acts as a conductor or group of conductors that collects electric power from incoming feeders and distributes it to outgoing feeders.</a:t>
            </a:r>
            <a:endParaRPr dirty="0"/>
          </a:p>
        </p:txBody>
      </p:sp>
    </p:spTree>
    <p:extLst>
      <p:ext uri="{BB962C8B-B14F-4D97-AF65-F5344CB8AC3E}">
        <p14:creationId xmlns:p14="http://schemas.microsoft.com/office/powerpoint/2010/main" val="3507931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5" name="Google Shape;365;p32" descr="Picture 9"/>
          <p:cNvPicPr preferRelativeResize="0"/>
          <p:nvPr/>
        </p:nvPicPr>
        <p:blipFill rotWithShape="1">
          <a:blip r:embed="rId3">
            <a:alphaModFix/>
          </a:blip>
          <a:srcRect l="9186" r="9185"/>
          <a:stretch/>
        </p:blipFill>
        <p:spPr>
          <a:xfrm>
            <a:off x="-1" y="2550739"/>
            <a:ext cx="5237454" cy="6416403"/>
          </a:xfrm>
          <a:prstGeom prst="rect">
            <a:avLst/>
          </a:prstGeom>
          <a:noFill/>
          <a:ln>
            <a:noFill/>
          </a:ln>
        </p:spPr>
      </p:pic>
      <p:cxnSp>
        <p:nvCxnSpPr>
          <p:cNvPr id="366" name="Google Shape;366;p32"/>
          <p:cNvCxnSpPr/>
          <p:nvPr/>
        </p:nvCxnSpPr>
        <p:spPr>
          <a:xfrm flipV="1">
            <a:off x="12534678" y="2377440"/>
            <a:ext cx="5753322" cy="19148"/>
          </a:xfrm>
          <a:prstGeom prst="straightConnector1">
            <a:avLst/>
          </a:prstGeom>
          <a:noFill/>
          <a:ln w="19050" cap="flat" cmpd="sng">
            <a:solidFill>
              <a:srgbClr val="000000"/>
            </a:solidFill>
            <a:prstDash val="solid"/>
            <a:round/>
            <a:headEnd type="none" w="sm" len="sm"/>
            <a:tailEnd type="none" w="sm" len="sm"/>
          </a:ln>
        </p:spPr>
      </p:cxnSp>
      <p:sp>
        <p:nvSpPr>
          <p:cNvPr id="367" name="Google Shape;367;p32"/>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68" name="Google Shape;368;p32"/>
          <p:cNvSpPr txBox="1"/>
          <p:nvPr/>
        </p:nvSpPr>
        <p:spPr>
          <a:xfrm>
            <a:off x="5618641" y="3236148"/>
            <a:ext cx="11640662" cy="4437501"/>
          </a:xfrm>
          <a:prstGeom prst="rect">
            <a:avLst/>
          </a:prstGeom>
          <a:noFill/>
          <a:ln>
            <a:noFill/>
          </a:ln>
        </p:spPr>
        <p:txBody>
          <a:bodyPr spcFirstLastPara="1" wrap="square" lIns="0" tIns="0" rIns="0" bIns="0" anchor="t" anchorCtr="0">
            <a:spAutoFit/>
          </a:bodyPr>
          <a:lstStyle/>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dirty="0">
                <a:solidFill>
                  <a:srgbClr val="000000"/>
                </a:solidFill>
                <a:latin typeface="Arial"/>
                <a:ea typeface="Arial"/>
                <a:cs typeface="Arial"/>
                <a:sym typeface="Arial"/>
              </a:rPr>
              <a:t>Fuse is a device used in circuit for protecting electrical </a:t>
            </a:r>
            <a:r>
              <a:rPr lang="en-US" sz="2700" b="0" i="0" u="none" strike="noStrike" cap="none" dirty="0" err="1">
                <a:solidFill>
                  <a:srgbClr val="000000"/>
                </a:solidFill>
                <a:latin typeface="Arial"/>
                <a:ea typeface="Arial"/>
                <a:cs typeface="Arial"/>
                <a:sym typeface="Arial"/>
              </a:rPr>
              <a:t>equipments</a:t>
            </a:r>
            <a:r>
              <a:rPr lang="en-US" sz="2700" b="0" i="0" u="none" strike="noStrike" cap="none" dirty="0">
                <a:solidFill>
                  <a:srgbClr val="000000"/>
                </a:solidFill>
                <a:latin typeface="Arial"/>
                <a:ea typeface="Arial"/>
                <a:cs typeface="Arial"/>
                <a:sym typeface="Arial"/>
              </a:rPr>
              <a:t> against </a:t>
            </a:r>
            <a:r>
              <a:rPr lang="en-US" sz="2700" b="0" i="0" u="none" strike="noStrike" cap="none" dirty="0" err="1">
                <a:solidFill>
                  <a:srgbClr val="000000"/>
                </a:solidFill>
                <a:latin typeface="Arial"/>
                <a:ea typeface="Arial"/>
                <a:cs typeface="Arial"/>
                <a:sym typeface="Arial"/>
              </a:rPr>
              <a:t>ovehoads</a:t>
            </a:r>
            <a:r>
              <a:rPr lang="en-US" sz="2700" b="0" i="0" u="none" strike="noStrike" cap="none" dirty="0">
                <a:solidFill>
                  <a:srgbClr val="000000"/>
                </a:solidFill>
                <a:latin typeface="Arial"/>
                <a:ea typeface="Arial"/>
                <a:cs typeface="Arial"/>
                <a:sym typeface="Arial"/>
              </a:rPr>
              <a:t> and/or short circuits.</a:t>
            </a:r>
            <a:endParaRPr dirty="0"/>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dirty="0">
                <a:solidFill>
                  <a:srgbClr val="000000"/>
                </a:solidFill>
                <a:latin typeface="Arial"/>
                <a:ea typeface="Arial"/>
                <a:cs typeface="Arial"/>
                <a:sym typeface="Arial"/>
              </a:rPr>
              <a:t>Fuse element or fuse wire is that part of the fuse device which melts when an excessive current flows in the circuit and thus isolates the faulty device from the supply circuit</a:t>
            </a:r>
            <a:endParaRPr dirty="0"/>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dirty="0">
                <a:solidFill>
                  <a:srgbClr val="000000"/>
                </a:solidFill>
                <a:latin typeface="Arial"/>
                <a:ea typeface="Arial"/>
                <a:cs typeface="Arial"/>
                <a:sym typeface="Arial"/>
              </a:rPr>
              <a:t>A fuse is a short piece of wire or thin strip which melts when excessive current flows through it for a sufficient time.</a:t>
            </a:r>
            <a:endParaRPr dirty="0"/>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dirty="0">
                <a:solidFill>
                  <a:srgbClr val="000000"/>
                </a:solidFill>
                <a:latin typeface="Arial"/>
                <a:ea typeface="Arial"/>
                <a:cs typeface="Arial"/>
                <a:sym typeface="Arial"/>
              </a:rPr>
              <a:t>it is inserted in series with the circuit to be protected.</a:t>
            </a:r>
            <a:endParaRPr dirty="0"/>
          </a:p>
        </p:txBody>
      </p:sp>
      <p:sp>
        <p:nvSpPr>
          <p:cNvPr id="369" name="Google Shape;369;p32"/>
          <p:cNvSpPr txBox="1"/>
          <p:nvPr/>
        </p:nvSpPr>
        <p:spPr>
          <a:xfrm>
            <a:off x="7561756" y="650240"/>
            <a:ext cx="12413161" cy="88225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a:solidFill>
                  <a:srgbClr val="000000"/>
                </a:solidFill>
                <a:latin typeface="Arial"/>
                <a:ea typeface="Arial"/>
                <a:cs typeface="Arial"/>
                <a:sym typeface="Arial"/>
              </a:rPr>
              <a:t>FUSE</a:t>
            </a:r>
            <a:endParaRPr/>
          </a:p>
        </p:txBody>
      </p:sp>
    </p:spTree>
    <p:extLst>
      <p:ext uri="{BB962C8B-B14F-4D97-AF65-F5344CB8AC3E}">
        <p14:creationId xmlns:p14="http://schemas.microsoft.com/office/powerpoint/2010/main" val="1908001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6" name="Google Shape;376;p33" descr="Picture 9"/>
          <p:cNvPicPr preferRelativeResize="0"/>
          <p:nvPr/>
        </p:nvPicPr>
        <p:blipFill rotWithShape="1">
          <a:blip r:embed="rId3">
            <a:alphaModFix/>
          </a:blip>
          <a:srcRect l="22910" r="22909"/>
          <a:stretch/>
        </p:blipFill>
        <p:spPr>
          <a:xfrm>
            <a:off x="0" y="2550739"/>
            <a:ext cx="5237452" cy="6416403"/>
          </a:xfrm>
          <a:prstGeom prst="rect">
            <a:avLst/>
          </a:prstGeom>
          <a:noFill/>
          <a:ln>
            <a:noFill/>
          </a:ln>
        </p:spPr>
      </p:pic>
      <p:cxnSp>
        <p:nvCxnSpPr>
          <p:cNvPr id="377" name="Google Shape;377;p33"/>
          <p:cNvCxnSpPr/>
          <p:nvPr/>
        </p:nvCxnSpPr>
        <p:spPr>
          <a:xfrm>
            <a:off x="12534678" y="2396588"/>
            <a:ext cx="5753322" cy="1172"/>
          </a:xfrm>
          <a:prstGeom prst="straightConnector1">
            <a:avLst/>
          </a:prstGeom>
          <a:noFill/>
          <a:ln w="19050" cap="flat" cmpd="sng">
            <a:solidFill>
              <a:srgbClr val="000000"/>
            </a:solidFill>
            <a:prstDash val="solid"/>
            <a:round/>
            <a:headEnd type="none" w="sm" len="sm"/>
            <a:tailEnd type="none" w="sm" len="sm"/>
          </a:ln>
        </p:spPr>
      </p:cxnSp>
      <p:sp>
        <p:nvSpPr>
          <p:cNvPr id="378" name="Google Shape;378;p33"/>
          <p:cNvSpPr/>
          <p:nvPr/>
        </p:nvSpPr>
        <p:spPr>
          <a:xfrm>
            <a:off x="9854582" y="2223385"/>
            <a:ext cx="2902744" cy="327356"/>
          </a:xfrm>
          <a:prstGeom prst="rect">
            <a:avLst/>
          </a:prstGeom>
          <a:solidFill>
            <a:srgbClr val="2B2B2A"/>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79" name="Google Shape;379;p33"/>
          <p:cNvSpPr txBox="1"/>
          <p:nvPr/>
        </p:nvSpPr>
        <p:spPr>
          <a:xfrm>
            <a:off x="6936992" y="4266186"/>
            <a:ext cx="11640662" cy="2837301"/>
          </a:xfrm>
          <a:prstGeom prst="rect">
            <a:avLst/>
          </a:prstGeom>
          <a:noFill/>
          <a:ln>
            <a:noFill/>
          </a:ln>
        </p:spPr>
        <p:txBody>
          <a:bodyPr spcFirstLastPara="1" wrap="square" lIns="0" tIns="0" rIns="0" bIns="0" anchor="t" anchorCtr="0">
            <a:spAutoFit/>
          </a:bodyPr>
          <a:lstStyle/>
          <a:p>
            <a:pPr marL="0" marR="0" lvl="0" indent="0" algn="l" rtl="0">
              <a:lnSpc>
                <a:spcPct val="161290"/>
              </a:lnSpc>
              <a:spcBef>
                <a:spcPts val="0"/>
              </a:spcBef>
              <a:spcAft>
                <a:spcPts val="0"/>
              </a:spcAft>
              <a:buClr>
                <a:srgbClr val="000000"/>
              </a:buClr>
              <a:buSzPts val="3100"/>
              <a:buFont typeface="Montserrat"/>
              <a:buNone/>
            </a:pPr>
            <a:r>
              <a:rPr lang="en-US" sz="3100" b="1" i="0" u="none" strike="noStrike" cap="none">
                <a:solidFill>
                  <a:srgbClr val="000000"/>
                </a:solidFill>
                <a:latin typeface="Montserrat"/>
                <a:ea typeface="Montserrat"/>
                <a:cs typeface="Montserrat"/>
                <a:sym typeface="Montserrat"/>
              </a:rPr>
              <a:t>    Desirable qualities of fuse elements</a:t>
            </a:r>
            <a:endParaRPr/>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a:solidFill>
                  <a:srgbClr val="000000"/>
                </a:solidFill>
                <a:latin typeface="Arial"/>
                <a:ea typeface="Arial"/>
                <a:cs typeface="Arial"/>
                <a:sym typeface="Arial"/>
              </a:rPr>
              <a:t>Low melting point</a:t>
            </a:r>
            <a:endParaRPr/>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a:solidFill>
                  <a:srgbClr val="000000"/>
                </a:solidFill>
                <a:latin typeface="Arial"/>
                <a:ea typeface="Arial"/>
                <a:cs typeface="Arial"/>
                <a:sym typeface="Arial"/>
              </a:rPr>
              <a:t>Low ohmic losses</a:t>
            </a:r>
            <a:endParaRPr/>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a:solidFill>
                  <a:srgbClr val="000000"/>
                </a:solidFill>
                <a:latin typeface="Arial"/>
                <a:ea typeface="Arial"/>
                <a:cs typeface="Arial"/>
                <a:sym typeface="Arial"/>
              </a:rPr>
              <a:t>High conductivity</a:t>
            </a:r>
            <a:endParaRPr/>
          </a:p>
          <a:p>
            <a:pPr marL="602905" marR="0" lvl="1" indent="-301451" algn="l" rtl="0">
              <a:lnSpc>
                <a:spcPct val="162962"/>
              </a:lnSpc>
              <a:spcBef>
                <a:spcPts val="0"/>
              </a:spcBef>
              <a:spcAft>
                <a:spcPts val="0"/>
              </a:spcAft>
              <a:buClr>
                <a:srgbClr val="000000"/>
              </a:buClr>
              <a:buSzPts val="2700"/>
              <a:buFont typeface="Arial"/>
              <a:buChar char="•"/>
            </a:pPr>
            <a:r>
              <a:rPr lang="en-US" sz="2700" b="0" i="0" u="none" strike="noStrike" cap="none">
                <a:solidFill>
                  <a:srgbClr val="000000"/>
                </a:solidFill>
                <a:latin typeface="Arial"/>
                <a:ea typeface="Arial"/>
                <a:cs typeface="Arial"/>
                <a:sym typeface="Arial"/>
              </a:rPr>
              <a:t>Low cost</a:t>
            </a:r>
            <a:endParaRPr/>
          </a:p>
        </p:txBody>
      </p:sp>
      <p:sp>
        <p:nvSpPr>
          <p:cNvPr id="380" name="Google Shape;380;p33"/>
          <p:cNvSpPr txBox="1"/>
          <p:nvPr/>
        </p:nvSpPr>
        <p:spPr>
          <a:xfrm>
            <a:off x="7561756" y="650240"/>
            <a:ext cx="12413161" cy="882252"/>
          </a:xfrm>
          <a:prstGeom prst="rect">
            <a:avLst/>
          </a:prstGeom>
          <a:noFill/>
          <a:ln>
            <a:noFill/>
          </a:ln>
        </p:spPr>
        <p:txBody>
          <a:bodyPr spcFirstLastPara="1" wrap="square" lIns="0" tIns="0" rIns="0" bIns="0" anchor="t" anchorCtr="0">
            <a:spAutoFit/>
          </a:bodyPr>
          <a:lstStyle/>
          <a:p>
            <a:pPr marL="0" marR="0" lvl="0" indent="0" algn="l" rtl="0">
              <a:lnSpc>
                <a:spcPct val="97101"/>
              </a:lnSpc>
              <a:spcBef>
                <a:spcPts val="0"/>
              </a:spcBef>
              <a:spcAft>
                <a:spcPts val="0"/>
              </a:spcAft>
              <a:buClr>
                <a:srgbClr val="000000"/>
              </a:buClr>
              <a:buSzPts val="6900"/>
              <a:buFont typeface="Arial"/>
              <a:buNone/>
            </a:pPr>
            <a:r>
              <a:rPr lang="en-US" sz="6900" b="0" i="0" u="none" strike="noStrike" cap="none">
                <a:solidFill>
                  <a:srgbClr val="000000"/>
                </a:solidFill>
                <a:latin typeface="Arial"/>
                <a:ea typeface="Arial"/>
                <a:cs typeface="Arial"/>
                <a:sym typeface="Arial"/>
              </a:rPr>
              <a:t>FUSE</a:t>
            </a:r>
            <a:endParaRPr/>
          </a:p>
        </p:txBody>
      </p:sp>
    </p:spTree>
    <p:extLst>
      <p:ext uri="{BB962C8B-B14F-4D97-AF65-F5344CB8AC3E}">
        <p14:creationId xmlns:p14="http://schemas.microsoft.com/office/powerpoint/2010/main" val="1387993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3781</TotalTime>
  <Words>3439</Words>
  <Application>Microsoft Office PowerPoint</Application>
  <PresentationFormat>Custom</PresentationFormat>
  <Paragraphs>384</Paragraphs>
  <Slides>62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Calibri</vt:lpstr>
      <vt:lpstr>Helvetica Neue</vt:lpstr>
      <vt:lpstr>Gotham</vt:lpstr>
      <vt:lpstr>Arial</vt:lpstr>
      <vt:lpstr>Montserrat</vt:lpstr>
      <vt:lpstr>PT Sans</vt:lpstr>
      <vt:lpstr>Office Theme</vt:lpstr>
      <vt:lpstr>PowerPoint Presentation</vt:lpstr>
      <vt:lpstr>SESSION 1</vt:lpstr>
      <vt:lpstr>PowerPoint Presentation</vt:lpstr>
      <vt:lpstr>PowerPoint Presentation</vt:lpstr>
      <vt:lpstr>COMPONENTS OF SWITCHGEAR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 &amp; CLASSIFICATION OF SWITCHGEAR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SESSION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for Thought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User</cp:lastModifiedBy>
  <cp:revision>48</cp:revision>
  <dcterms:modified xsi:type="dcterms:W3CDTF">2024-09-06T15:24:14Z</dcterms:modified>
</cp:coreProperties>
</file>