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29" r:id="rId40"/>
    <p:sldId id="294" r:id="rId41"/>
    <p:sldId id="295" r:id="rId42"/>
    <p:sldId id="296" r:id="rId43"/>
    <p:sldId id="297" r:id="rId44"/>
    <p:sldId id="298" r:id="rId45"/>
    <p:sldId id="299" r:id="rId46"/>
    <p:sldId id="327" r:id="rId47"/>
    <p:sldId id="328" r:id="rId48"/>
    <p:sldId id="300" r:id="rId49"/>
    <p:sldId id="301" r:id="rId50"/>
    <p:sldId id="302" r:id="rId51"/>
    <p:sldId id="303" r:id="rId52"/>
    <p:sldId id="304" r:id="rId53"/>
    <p:sldId id="305" r:id="rId54"/>
    <p:sldId id="306" r:id="rId55"/>
    <p:sldId id="323" r:id="rId56"/>
    <p:sldId id="307" r:id="rId57"/>
    <p:sldId id="308" r:id="rId58"/>
    <p:sldId id="309" r:id="rId59"/>
    <p:sldId id="310" r:id="rId60"/>
    <p:sldId id="311" r:id="rId61"/>
    <p:sldId id="312" r:id="rId62"/>
    <p:sldId id="313" r:id="rId63"/>
    <p:sldId id="320" r:id="rId64"/>
    <p:sldId id="321" r:id="rId65"/>
    <p:sldId id="319" r:id="rId66"/>
    <p:sldId id="325" r:id="rId67"/>
    <p:sldId id="314" r:id="rId68"/>
    <p:sldId id="315" r:id="rId69"/>
    <p:sldId id="316" r:id="rId70"/>
    <p:sldId id="317" r:id="rId71"/>
    <p:sldId id="318" r:id="rId72"/>
  </p:sldIdLst>
  <p:sldSz cx="12192000" cy="6858000"/>
  <p:notesSz cx="6858000" cy="9144000"/>
  <p:embeddedFontLst>
    <p:embeddedFont>
      <p:font typeface="Book Antiqua" panose="02040602050305030304" pitchFamily="18" charset="0"/>
      <p:regular r:id="rId74"/>
      <p:bold r:id="rId75"/>
      <p:italic r:id="rId76"/>
      <p:boldItalic r:id="rId77"/>
    </p:embeddedFont>
    <p:embeddedFont>
      <p:font typeface="Palatino Linotype" panose="02040502050505030304" pitchFamily="18" charset="0"/>
      <p:regular r:id="rId78"/>
      <p:bold r:id="rId79"/>
      <p:italic r:id="rId80"/>
      <p:boldItalic r:id="rId81"/>
    </p:embeddedFont>
    <p:embeddedFont>
      <p:font typeface="Times" panose="02020603050405020304" pitchFamily="18"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0" roundtripDataSignature="AMtx7mhouFCRX4Oe+r89Vcqpt982AEQq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84B99A-4DEA-4AAC-B18F-AF107BF5814D}">
  <a:tblStyle styleId="{7684B99A-4DEA-4AAC-B18F-AF107BF5814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01E0514-C1FF-4ABD-9BE5-FFD49B0B1AB0}" styleName="Table_1">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1"/>
              </a:solidFill>
              <a:prstDash val="solid"/>
              <a:round/>
              <a:headEnd type="none" w="sm" len="sm"/>
              <a:tailEnd type="none" w="sm" len="sm"/>
            </a:ln>
          </a:top>
        </a:tcBdr>
        <a:fill>
          <a:solidFill>
            <a:srgbClr val="E8EBF5"/>
          </a:solidFill>
        </a:fill>
      </a:tcStyle>
    </a:lastRow>
    <a:seCell>
      <a:tcTxStyle/>
      <a:tcStyle>
        <a:tcBdr/>
      </a:tcStyle>
    </a:seCell>
    <a:swCell>
      <a:tcTxStyle/>
      <a:tcStyle>
        <a:tcBdr/>
      </a:tcStyle>
    </a:swCell>
    <a:firstRow>
      <a:tcTxStyle b="on" i="off"/>
      <a:tcStyle>
        <a:tcBdr/>
        <a:fill>
          <a:solidFill>
            <a:srgbClr val="E8EBF5"/>
          </a:solidFill>
        </a:fill>
      </a:tcStyle>
    </a:firstRow>
    <a:neCell>
      <a:tcTxStyle/>
      <a:tcStyle>
        <a:tcBdr/>
      </a:tcStyle>
    </a:neCell>
    <a:nwCell>
      <a:tcTxStyle/>
      <a:tcStyle>
        <a:tcBdr/>
      </a:tcStyle>
    </a:nwCell>
  </a:tblStyle>
  <a:tblStyle styleId="{19F5EE08-88C5-4F1D-88CB-6A3CAEAF5DA3}" styleName="Table_2">
    <a:wholeTbl>
      <a:tcTxStyle b="off" i="off">
        <a:font>
          <a:latin typeface="Calibri"/>
          <a:ea typeface="Calibri"/>
          <a:cs typeface="Calibri"/>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F1E8"/>
          </a:solidFill>
        </a:fill>
      </a:tcStyle>
    </a:lastRow>
    <a:seCell>
      <a:tcTxStyle/>
      <a:tcStyle>
        <a:tcBdr/>
      </a:tcStyle>
    </a:seCell>
    <a:swCell>
      <a:tcTxStyle/>
      <a:tcStyle>
        <a:tcBdr/>
      </a:tcStyle>
    </a:swCell>
    <a:firstRow>
      <a:tcTxStyle b="on" i="off"/>
      <a:tcStyle>
        <a:tcBdr/>
        <a:fill>
          <a:solidFill>
            <a:srgbClr val="EBF1E8"/>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90" Type="http://customschemas.google.com/relationships/presentationmetadata" Target="metadata"/><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Classification of transformers based on different aspects is presented in this slide. These classifications are also taught in the academic curriculum and they are also used in Indian Standards – albeit with a broader base for classification.</a:t>
            </a:r>
            <a:endParaRPr/>
          </a:p>
        </p:txBody>
      </p:sp>
      <p:sp>
        <p:nvSpPr>
          <p:cNvPr id="154" name="Google Shape;15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slide aims to present the different types of Indian Standards that exist for different types of transformers, their selection and test methods.</a:t>
            </a:r>
            <a:endParaRPr/>
          </a:p>
        </p:txBody>
      </p:sp>
      <p:sp>
        <p:nvSpPr>
          <p:cNvPr id="181" name="Google Shape;18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Every product has a set of user expectation. In case of transformers, the users are the power utilities and distribution companies. From their view point, the expectations are broadly classified into the four categories. </a:t>
            </a:r>
            <a:endParaRPr/>
          </a:p>
          <a:p>
            <a:pPr marL="0" lvl="0" indent="0" algn="l" rtl="0">
              <a:spcBef>
                <a:spcPts val="0"/>
              </a:spcBef>
              <a:spcAft>
                <a:spcPts val="0"/>
              </a:spcAft>
              <a:buNone/>
            </a:pPr>
            <a:r>
              <a:rPr lang="en-US"/>
              <a:t>Reliability – It is expected that the transformer performs reliably and is able to provide continuity to electricity supply.</a:t>
            </a:r>
            <a:endParaRPr/>
          </a:p>
          <a:p>
            <a:pPr marL="0" lvl="0" indent="0" algn="l" rtl="0">
              <a:spcBef>
                <a:spcPts val="0"/>
              </a:spcBef>
              <a:spcAft>
                <a:spcPts val="0"/>
              </a:spcAft>
              <a:buNone/>
            </a:pPr>
            <a:r>
              <a:rPr lang="en-US"/>
              <a:t>Safety – It should be safe to operate the transformer safely without abnormal temperature rise, leakage, faults that can cause safety hazards under normal operation conditions.</a:t>
            </a:r>
            <a:endParaRPr/>
          </a:p>
          <a:p>
            <a:pPr marL="0" lvl="0" indent="0" algn="l" rtl="0">
              <a:spcBef>
                <a:spcPts val="0"/>
              </a:spcBef>
              <a:spcAft>
                <a:spcPts val="0"/>
              </a:spcAft>
              <a:buNone/>
            </a:pPr>
            <a:r>
              <a:rPr lang="en-US"/>
              <a:t>Interoperability – In a practical use case scenario, in the event of a fault in a transformer, it should be possible to replace the faulty one with a healthy one, which is possible only when interoperability is ensured. Even for parallel operation also, this is a desirable feature.</a:t>
            </a:r>
            <a:endParaRPr/>
          </a:p>
          <a:p>
            <a:pPr marL="0" lvl="0" indent="0" algn="l" rtl="0">
              <a:spcBef>
                <a:spcPts val="0"/>
              </a:spcBef>
              <a:spcAft>
                <a:spcPts val="0"/>
              </a:spcAft>
              <a:buNone/>
            </a:pPr>
            <a:r>
              <a:rPr lang="en-US"/>
              <a:t>Efficiency – Transformers should have minimum operational losses for that they are under continuous operation (24 x 7 x 365)</a:t>
            </a:r>
            <a:endParaRPr/>
          </a:p>
        </p:txBody>
      </p:sp>
      <p:sp>
        <p:nvSpPr>
          <p:cNvPr id="233" name="Google Shape;23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2" name="Google Shape;41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slide covers the topics that are taught in the curriculum in a UG course. The idea is to appreciate the contrast between what is taught in the academic curriculum and what understanding is desirable in the practical use case scenario.</a:t>
            </a:r>
            <a:endParaRPr/>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slide covers the topics that are taught in the curriculum in a UG course. The idea is to appreciate the contrast between what is taught in the academic curriculum and what understanding is desirable in the practical use case scenario.</a:t>
            </a:r>
            <a:endParaRPr/>
          </a:p>
        </p:txBody>
      </p:sp>
      <p:sp>
        <p:nvSpPr>
          <p:cNvPr id="120" name="Google Shape;1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0382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5" name="Google Shape;75;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7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
        <p:cNvGrpSpPr/>
        <p:nvPr/>
      </p:nvGrpSpPr>
      <p:grpSpPr>
        <a:xfrm>
          <a:off x="0" y="0"/>
          <a:ext cx="0" cy="0"/>
          <a:chOff x="0" y="0"/>
          <a:chExt cx="0" cy="0"/>
        </a:xfrm>
      </p:grpSpPr>
      <p:sp>
        <p:nvSpPr>
          <p:cNvPr id="33" name="Google Shape;33;p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8"/>
          <p:cNvSpPr>
            <a:spLocks noGrp="1"/>
          </p:cNvSpPr>
          <p:nvPr>
            <p:ph type="pic" idx="2"/>
          </p:nvPr>
        </p:nvSpPr>
        <p:spPr>
          <a:xfrm>
            <a:off x="5183188" y="987425"/>
            <a:ext cx="6172200" cy="4873625"/>
          </a:xfrm>
          <a:prstGeom prst="rect">
            <a:avLst/>
          </a:prstGeom>
          <a:noFill/>
          <a:ln>
            <a:noFill/>
          </a:ln>
        </p:spPr>
      </p:sp>
      <p:sp>
        <p:nvSpPr>
          <p:cNvPr id="35" name="Google Shape;35;p6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 name="Google Shape;36;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6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6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6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6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7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7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6"/>
        <p:cNvGrpSpPr/>
        <p:nvPr/>
      </p:nvGrpSpPr>
      <p:grpSpPr>
        <a:xfrm>
          <a:off x="0" y="0"/>
          <a:ext cx="0" cy="0"/>
          <a:chOff x="0" y="0"/>
          <a:chExt cx="0" cy="0"/>
        </a:xfrm>
      </p:grpSpPr>
      <p:sp>
        <p:nvSpPr>
          <p:cNvPr id="67" name="Google Shape;67;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73"/>
          <p:cNvSpPr txBox="1">
            <a:spLocks noGrp="1"/>
          </p:cNvSpPr>
          <p:nvPr>
            <p:ph type="body" idx="1"/>
          </p:nvPr>
        </p:nvSpPr>
        <p:spPr>
          <a:xfrm>
            <a:off x="685800" y="2063396"/>
            <a:ext cx="10394707" cy="33111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electrical4u.com/electrical-power-transmission-system-and-network/"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s://www.electrical4u.com/electrical-power-transformer-definition-and-types-of-transformer/" TargetMode="External"/><Relationship Id="rId4" Type="http://schemas.openxmlformats.org/officeDocument/2006/relationships/hyperlink" Target="https://www.electrical4u.com/electrical-conductor/"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image" Target="../media/image30.jpeg"/></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manakonline.in/" TargetMode="External"/><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a:spLocks noGrp="1"/>
          </p:cNvSpPr>
          <p:nvPr>
            <p:ph type="ctrTitle"/>
          </p:nvPr>
        </p:nvSpPr>
        <p:spPr>
          <a:xfrm>
            <a:off x="1524000" y="1122363"/>
            <a:ext cx="9144000" cy="2387600"/>
          </a:xfrm>
          <a:prstGeom prst="rect">
            <a:avLst/>
          </a:prstGeom>
          <a:blipFill rotWithShape="1">
            <a:blip r:embed="rId3">
              <a:alphaModFix/>
            </a:blip>
            <a:tile tx="0" ty="0" sx="100000" sy="100000" flip="none" algn="tl"/>
          </a:blip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Transformers</a:t>
            </a:r>
            <a:endParaRPr/>
          </a:p>
        </p:txBody>
      </p:sp>
      <p:sp>
        <p:nvSpPr>
          <p:cNvPr id="95" name="Google Shape;95;p1"/>
          <p:cNvSpPr txBox="1">
            <a:spLocks noGrp="1"/>
          </p:cNvSpPr>
          <p:nvPr>
            <p:ph type="subTitle" idx="1"/>
          </p:nvPr>
        </p:nvSpPr>
        <p:spPr>
          <a:xfrm>
            <a:off x="1524000" y="3602038"/>
            <a:ext cx="9144000" cy="1655762"/>
          </a:xfrm>
          <a:prstGeom prst="rect">
            <a:avLst/>
          </a:prstGeom>
          <a:blipFill rotWithShape="1">
            <a:blip r:embed="rId4">
              <a:alphaModFix amt="22000"/>
            </a:blip>
            <a:tile tx="0" ty="0" sx="100000" sy="100000" flip="none" algn="tl"/>
          </a:blip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0000"/>
              </a:buClr>
              <a:buSzPts val="2400"/>
              <a:buNone/>
            </a:pPr>
            <a:r>
              <a:rPr lang="en-US">
                <a:solidFill>
                  <a:srgbClr val="FF0000"/>
                </a:solidFill>
              </a:rPr>
              <a:t>Lesson Plan Lecture Series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0"/>
          <p:cNvSpPr txBox="1">
            <a:spLocks noGrp="1"/>
          </p:cNvSpPr>
          <p:nvPr>
            <p:ph type="title"/>
          </p:nvPr>
        </p:nvSpPr>
        <p:spPr>
          <a:xfrm>
            <a:off x="646111" y="452718"/>
            <a:ext cx="10239007" cy="57598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3600"/>
              <a:t>CLASSIFICATION OF TRANSFORMERS </a:t>
            </a:r>
            <a:endParaRPr/>
          </a:p>
        </p:txBody>
      </p:sp>
      <p:grpSp>
        <p:nvGrpSpPr>
          <p:cNvPr id="157" name="Google Shape;157;p10"/>
          <p:cNvGrpSpPr/>
          <p:nvPr/>
        </p:nvGrpSpPr>
        <p:grpSpPr>
          <a:xfrm>
            <a:off x="367315" y="1246909"/>
            <a:ext cx="11599378" cy="4587303"/>
            <a:chOff x="3633" y="0"/>
            <a:chExt cx="11599378" cy="4587303"/>
          </a:xfrm>
        </p:grpSpPr>
        <p:sp>
          <p:nvSpPr>
            <p:cNvPr id="158" name="Google Shape;158;p10"/>
            <p:cNvSpPr/>
            <p:nvPr/>
          </p:nvSpPr>
          <p:spPr>
            <a:xfrm>
              <a:off x="5849746" y="676534"/>
              <a:ext cx="4988767" cy="698331"/>
            </a:xfrm>
            <a:custGeom>
              <a:avLst/>
              <a:gdLst/>
              <a:ahLst/>
              <a:cxnLst/>
              <a:rect l="l" t="t" r="r" b="b"/>
              <a:pathLst>
                <a:path w="120000" h="120000" extrusionOk="0">
                  <a:moveTo>
                    <a:pt x="0" y="0"/>
                  </a:moveTo>
                  <a:lnTo>
                    <a:pt x="0" y="95587"/>
                  </a:lnTo>
                  <a:lnTo>
                    <a:pt x="120000" y="95587"/>
                  </a:lnTo>
                  <a:lnTo>
                    <a:pt x="120000" y="120000"/>
                  </a:lnTo>
                </a:path>
              </a:pathLst>
            </a:custGeom>
            <a:noFill/>
            <a:ln w="12700" cap="flat" cmpd="sng">
              <a:solidFill>
                <a:schemeClr val="accent6"/>
              </a:solidFill>
              <a:prstDash val="solid"/>
              <a:miter lim="800000"/>
              <a:headEnd type="none" w="sm" len="sm"/>
              <a:tailEnd type="none" w="sm" len="sm"/>
            </a:ln>
          </p:spPr>
        </p:sp>
        <p:sp>
          <p:nvSpPr>
            <p:cNvPr id="159" name="Google Shape;159;p10"/>
            <p:cNvSpPr/>
            <p:nvPr/>
          </p:nvSpPr>
          <p:spPr>
            <a:xfrm>
              <a:off x="5849746" y="676534"/>
              <a:ext cx="3175627" cy="698331"/>
            </a:xfrm>
            <a:custGeom>
              <a:avLst/>
              <a:gdLst/>
              <a:ahLst/>
              <a:cxnLst/>
              <a:rect l="l" t="t" r="r" b="b"/>
              <a:pathLst>
                <a:path w="120000" h="120000" extrusionOk="0">
                  <a:moveTo>
                    <a:pt x="0" y="0"/>
                  </a:moveTo>
                  <a:lnTo>
                    <a:pt x="0" y="95587"/>
                  </a:lnTo>
                  <a:lnTo>
                    <a:pt x="120000" y="95587"/>
                  </a:lnTo>
                  <a:lnTo>
                    <a:pt x="120000" y="120000"/>
                  </a:lnTo>
                </a:path>
              </a:pathLst>
            </a:custGeom>
            <a:noFill/>
            <a:ln w="12700" cap="flat" cmpd="sng">
              <a:solidFill>
                <a:schemeClr val="accent6"/>
              </a:solidFill>
              <a:prstDash val="solid"/>
              <a:miter lim="800000"/>
              <a:headEnd type="none" w="sm" len="sm"/>
              <a:tailEnd type="none" w="sm" len="sm"/>
            </a:ln>
          </p:spPr>
        </p:sp>
        <p:sp>
          <p:nvSpPr>
            <p:cNvPr id="160" name="Google Shape;160;p10"/>
            <p:cNvSpPr/>
            <p:nvPr/>
          </p:nvSpPr>
          <p:spPr>
            <a:xfrm>
              <a:off x="5849746" y="676534"/>
              <a:ext cx="1362486" cy="698331"/>
            </a:xfrm>
            <a:custGeom>
              <a:avLst/>
              <a:gdLst/>
              <a:ahLst/>
              <a:cxnLst/>
              <a:rect l="l" t="t" r="r" b="b"/>
              <a:pathLst>
                <a:path w="120000" h="120000" extrusionOk="0">
                  <a:moveTo>
                    <a:pt x="0" y="0"/>
                  </a:moveTo>
                  <a:lnTo>
                    <a:pt x="0" y="95587"/>
                  </a:lnTo>
                  <a:lnTo>
                    <a:pt x="120000" y="95587"/>
                  </a:lnTo>
                  <a:lnTo>
                    <a:pt x="120000" y="120000"/>
                  </a:lnTo>
                </a:path>
              </a:pathLst>
            </a:custGeom>
            <a:noFill/>
            <a:ln w="12700" cap="flat" cmpd="sng">
              <a:solidFill>
                <a:schemeClr val="accent6"/>
              </a:solidFill>
              <a:prstDash val="solid"/>
              <a:miter lim="800000"/>
              <a:headEnd type="none" w="sm" len="sm"/>
              <a:tailEnd type="none" w="sm" len="sm"/>
            </a:ln>
          </p:spPr>
        </p:sp>
        <p:sp>
          <p:nvSpPr>
            <p:cNvPr id="161" name="Google Shape;161;p10"/>
            <p:cNvSpPr/>
            <p:nvPr/>
          </p:nvSpPr>
          <p:spPr>
            <a:xfrm>
              <a:off x="4896752" y="676534"/>
              <a:ext cx="952993" cy="698331"/>
            </a:xfrm>
            <a:custGeom>
              <a:avLst/>
              <a:gdLst/>
              <a:ahLst/>
              <a:cxnLst/>
              <a:rect l="l" t="t" r="r" b="b"/>
              <a:pathLst>
                <a:path w="120000" h="120000" extrusionOk="0">
                  <a:moveTo>
                    <a:pt x="120000" y="0"/>
                  </a:moveTo>
                  <a:lnTo>
                    <a:pt x="120000" y="95587"/>
                  </a:lnTo>
                  <a:lnTo>
                    <a:pt x="0" y="95587"/>
                  </a:lnTo>
                  <a:lnTo>
                    <a:pt x="0" y="120000"/>
                  </a:lnTo>
                </a:path>
              </a:pathLst>
            </a:custGeom>
            <a:noFill/>
            <a:ln w="12700" cap="flat" cmpd="sng">
              <a:solidFill>
                <a:schemeClr val="accent6"/>
              </a:solidFill>
              <a:prstDash val="solid"/>
              <a:miter lim="800000"/>
              <a:headEnd type="none" w="sm" len="sm"/>
              <a:tailEnd type="none" w="sm" len="sm"/>
            </a:ln>
          </p:spPr>
        </p:sp>
        <p:sp>
          <p:nvSpPr>
            <p:cNvPr id="162" name="Google Shape;162;p10"/>
            <p:cNvSpPr/>
            <p:nvPr/>
          </p:nvSpPr>
          <p:spPr>
            <a:xfrm>
              <a:off x="2581271" y="676534"/>
              <a:ext cx="3268474" cy="698331"/>
            </a:xfrm>
            <a:custGeom>
              <a:avLst/>
              <a:gdLst/>
              <a:ahLst/>
              <a:cxnLst/>
              <a:rect l="l" t="t" r="r" b="b"/>
              <a:pathLst>
                <a:path w="120000" h="120000" extrusionOk="0">
                  <a:moveTo>
                    <a:pt x="120000" y="0"/>
                  </a:moveTo>
                  <a:lnTo>
                    <a:pt x="120000" y="95587"/>
                  </a:lnTo>
                  <a:lnTo>
                    <a:pt x="0" y="95587"/>
                  </a:lnTo>
                  <a:lnTo>
                    <a:pt x="0" y="120000"/>
                  </a:lnTo>
                </a:path>
              </a:pathLst>
            </a:custGeom>
            <a:noFill/>
            <a:ln w="12700" cap="flat" cmpd="sng">
              <a:solidFill>
                <a:schemeClr val="accent6"/>
              </a:solidFill>
              <a:prstDash val="solid"/>
              <a:miter lim="800000"/>
              <a:headEnd type="none" w="sm" len="sm"/>
              <a:tailEnd type="none" w="sm" len="sm"/>
            </a:ln>
          </p:spPr>
        </p:sp>
        <p:sp>
          <p:nvSpPr>
            <p:cNvPr id="163" name="Google Shape;163;p10"/>
            <p:cNvSpPr/>
            <p:nvPr/>
          </p:nvSpPr>
          <p:spPr>
            <a:xfrm>
              <a:off x="768131" y="676534"/>
              <a:ext cx="5081615" cy="698331"/>
            </a:xfrm>
            <a:custGeom>
              <a:avLst/>
              <a:gdLst/>
              <a:ahLst/>
              <a:cxnLst/>
              <a:rect l="l" t="t" r="r" b="b"/>
              <a:pathLst>
                <a:path w="120000" h="120000" extrusionOk="0">
                  <a:moveTo>
                    <a:pt x="120000" y="0"/>
                  </a:moveTo>
                  <a:lnTo>
                    <a:pt x="120000" y="95587"/>
                  </a:lnTo>
                  <a:lnTo>
                    <a:pt x="0" y="95587"/>
                  </a:lnTo>
                  <a:lnTo>
                    <a:pt x="0" y="120000"/>
                  </a:lnTo>
                </a:path>
              </a:pathLst>
            </a:custGeom>
            <a:noFill/>
            <a:ln w="12700" cap="flat" cmpd="sng">
              <a:solidFill>
                <a:schemeClr val="accent6"/>
              </a:solidFill>
              <a:prstDash val="solid"/>
              <a:miter lim="800000"/>
              <a:headEnd type="none" w="sm" len="sm"/>
              <a:tailEnd type="none" w="sm" len="sm"/>
            </a:ln>
          </p:spPr>
        </p:sp>
        <p:sp>
          <p:nvSpPr>
            <p:cNvPr id="164" name="Google Shape;164;p10"/>
            <p:cNvSpPr/>
            <p:nvPr/>
          </p:nvSpPr>
          <p:spPr>
            <a:xfrm>
              <a:off x="5173211" y="0"/>
              <a:ext cx="1353069" cy="676534"/>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txBox="1"/>
            <p:nvPr/>
          </p:nvSpPr>
          <p:spPr>
            <a:xfrm>
              <a:off x="5173211" y="0"/>
              <a:ext cx="1353069" cy="676534"/>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b="1" i="0" u="none" strike="noStrike" cap="none">
                  <a:solidFill>
                    <a:schemeClr val="lt1"/>
                  </a:solidFill>
                  <a:latin typeface="Calibri"/>
                  <a:ea typeface="Calibri"/>
                  <a:cs typeface="Calibri"/>
                  <a:sym typeface="Calibri"/>
                </a:rPr>
                <a:t>Transformers</a:t>
              </a:r>
              <a:endParaRPr/>
            </a:p>
          </p:txBody>
        </p:sp>
        <p:sp>
          <p:nvSpPr>
            <p:cNvPr id="166" name="Google Shape;166;p10"/>
            <p:cNvSpPr/>
            <p:nvPr/>
          </p:nvSpPr>
          <p:spPr>
            <a:xfrm>
              <a:off x="3633" y="1374866"/>
              <a:ext cx="1528995" cy="722214"/>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txBox="1"/>
            <p:nvPr/>
          </p:nvSpPr>
          <p:spPr>
            <a:xfrm>
              <a:off x="3633" y="1374866"/>
              <a:ext cx="1528995" cy="722214"/>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2060"/>
                </a:buClr>
                <a:buSzPts val="1400"/>
                <a:buFont typeface="Calibri"/>
                <a:buNone/>
              </a:pPr>
              <a:r>
                <a:rPr lang="en-US" sz="1400" b="1" i="0" u="sng" strike="noStrike" cap="none">
                  <a:solidFill>
                    <a:srgbClr val="002060"/>
                  </a:solidFill>
                  <a:latin typeface="Calibri"/>
                  <a:ea typeface="Calibri"/>
                  <a:cs typeface="Calibri"/>
                  <a:sym typeface="Calibri"/>
                </a:rPr>
                <a:t>Core Design</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a. Core Type</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b. Shell Type</a:t>
              </a:r>
              <a:endParaRPr/>
            </a:p>
          </p:txBody>
        </p:sp>
        <p:sp>
          <p:nvSpPr>
            <p:cNvPr id="168" name="Google Shape;168;p10"/>
            <p:cNvSpPr/>
            <p:nvPr/>
          </p:nvSpPr>
          <p:spPr>
            <a:xfrm>
              <a:off x="1816773" y="1374866"/>
              <a:ext cx="1528995" cy="722214"/>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txBox="1"/>
            <p:nvPr/>
          </p:nvSpPr>
          <p:spPr>
            <a:xfrm>
              <a:off x="1816773" y="1374866"/>
              <a:ext cx="1528995" cy="722214"/>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2060"/>
                </a:buClr>
                <a:buSzPts val="1400"/>
                <a:buFont typeface="Calibri"/>
                <a:buNone/>
              </a:pPr>
              <a:r>
                <a:rPr lang="en-US" sz="1400" b="1" i="0" u="sng" strike="noStrike" cap="none">
                  <a:solidFill>
                    <a:srgbClr val="002060"/>
                  </a:solidFill>
                  <a:latin typeface="Calibri"/>
                  <a:ea typeface="Calibri"/>
                  <a:cs typeface="Calibri"/>
                  <a:sym typeface="Calibri"/>
                </a:rPr>
                <a:t>Type of Core</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a. CRGO Core</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b. Amorphous Core</a:t>
              </a:r>
              <a:endParaRPr/>
            </a:p>
          </p:txBody>
        </p:sp>
        <p:sp>
          <p:nvSpPr>
            <p:cNvPr id="170" name="Google Shape;170;p10"/>
            <p:cNvSpPr/>
            <p:nvPr/>
          </p:nvSpPr>
          <p:spPr>
            <a:xfrm>
              <a:off x="3629913" y="1374866"/>
              <a:ext cx="2533676" cy="3212437"/>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txBox="1"/>
            <p:nvPr/>
          </p:nvSpPr>
          <p:spPr>
            <a:xfrm>
              <a:off x="3629913" y="1374866"/>
              <a:ext cx="2533676" cy="321243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b="0" i="0" u="none" strike="noStrike" cap="none">
                <a:solidFill>
                  <a:schemeClr val="lt1"/>
                </a:solidFill>
                <a:latin typeface="Calibri"/>
                <a:ea typeface="Calibri"/>
                <a:cs typeface="Calibri"/>
                <a:sym typeface="Calibri"/>
              </a:endParaRPr>
            </a:p>
            <a:p>
              <a:pPr marL="0" marR="0" lvl="0" indent="0" algn="ctr" rtl="0">
                <a:lnSpc>
                  <a:spcPct val="90000"/>
                </a:lnSpc>
                <a:spcBef>
                  <a:spcPts val="420"/>
                </a:spcBef>
                <a:spcAft>
                  <a:spcPts val="0"/>
                </a:spcAft>
                <a:buClr>
                  <a:srgbClr val="002060"/>
                </a:buClr>
                <a:buSzPts val="1400"/>
                <a:buFont typeface="Calibri"/>
                <a:buNone/>
              </a:pPr>
              <a:r>
                <a:rPr lang="en-US" sz="1400" b="1" i="0" u="sng" strike="noStrike" cap="none">
                  <a:solidFill>
                    <a:srgbClr val="002060"/>
                  </a:solidFill>
                  <a:latin typeface="Calibri"/>
                  <a:ea typeface="Calibri"/>
                  <a:cs typeface="Calibri"/>
                  <a:sym typeface="Calibri"/>
                </a:rPr>
                <a:t>Application</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Power Transformer</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Distribution Transformer</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Auto Transformer</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Testing Transformer</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Arc furnace Transformer</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Welding Transformer</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Mining Transformer</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Instrument Transformer</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Transformers for Wind Turbine Applications.</a:t>
              </a:r>
              <a:endParaRPr/>
            </a:p>
            <a:p>
              <a:pPr marL="0" marR="0" lvl="0" indent="0" algn="ctr" rtl="0">
                <a:lnSpc>
                  <a:spcPct val="90000"/>
                </a:lnSpc>
                <a:spcBef>
                  <a:spcPts val="490"/>
                </a:spcBef>
                <a:spcAft>
                  <a:spcPts val="0"/>
                </a:spcAft>
                <a:buClr>
                  <a:schemeClr val="dk1"/>
                </a:buClr>
                <a:buSzPts val="700"/>
                <a:buFont typeface="Calibri"/>
                <a:buNone/>
              </a:pPr>
              <a:endParaRPr sz="700" b="0" i="0" u="none" strike="noStrike" cap="none">
                <a:solidFill>
                  <a:schemeClr val="lt1"/>
                </a:solidFill>
                <a:latin typeface="Calibri"/>
                <a:ea typeface="Calibri"/>
                <a:cs typeface="Calibri"/>
                <a:sym typeface="Calibri"/>
              </a:endParaRPr>
            </a:p>
            <a:p>
              <a:pPr marL="0" marR="0" lvl="0" indent="0" algn="ctr" rtl="0">
                <a:lnSpc>
                  <a:spcPct val="90000"/>
                </a:lnSpc>
                <a:spcBef>
                  <a:spcPts val="245"/>
                </a:spcBef>
                <a:spcAft>
                  <a:spcPts val="0"/>
                </a:spcAft>
                <a:buClr>
                  <a:schemeClr val="dk1"/>
                </a:buClr>
                <a:buSzPts val="700"/>
                <a:buFont typeface="Calibri"/>
                <a:buNone/>
              </a:pPr>
              <a:endParaRPr sz="700" b="0" i="0" u="none" strike="noStrike" cap="none">
                <a:solidFill>
                  <a:schemeClr val="lt1"/>
                </a:solidFill>
                <a:latin typeface="Calibri"/>
                <a:ea typeface="Calibri"/>
                <a:cs typeface="Calibri"/>
                <a:sym typeface="Calibri"/>
              </a:endParaRPr>
            </a:p>
            <a:p>
              <a:pPr marL="0" marR="0" lvl="0" indent="0" algn="ctr" rtl="0">
                <a:lnSpc>
                  <a:spcPct val="90000"/>
                </a:lnSpc>
                <a:spcBef>
                  <a:spcPts val="245"/>
                </a:spcBef>
                <a:spcAft>
                  <a:spcPts val="0"/>
                </a:spcAft>
                <a:buClr>
                  <a:schemeClr val="dk1"/>
                </a:buClr>
                <a:buSzPts val="700"/>
                <a:buFont typeface="Calibri"/>
                <a:buNone/>
              </a:pPr>
              <a:endParaRPr sz="700" b="0" i="0" u="none" strike="noStrike" cap="none">
                <a:solidFill>
                  <a:schemeClr val="lt1"/>
                </a:solidFill>
                <a:latin typeface="Calibri"/>
                <a:ea typeface="Calibri"/>
                <a:cs typeface="Calibri"/>
                <a:sym typeface="Calibri"/>
              </a:endParaRPr>
            </a:p>
          </p:txBody>
        </p:sp>
        <p:sp>
          <p:nvSpPr>
            <p:cNvPr id="172" name="Google Shape;172;p10"/>
            <p:cNvSpPr/>
            <p:nvPr/>
          </p:nvSpPr>
          <p:spPr>
            <a:xfrm>
              <a:off x="6447735" y="1374866"/>
              <a:ext cx="1528995" cy="1011148"/>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0"/>
            <p:cNvSpPr txBox="1"/>
            <p:nvPr/>
          </p:nvSpPr>
          <p:spPr>
            <a:xfrm>
              <a:off x="6447735" y="1374866"/>
              <a:ext cx="1528995" cy="1011148"/>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2060"/>
                </a:buClr>
                <a:buSzPts val="1400"/>
                <a:buFont typeface="Calibri"/>
                <a:buNone/>
              </a:pPr>
              <a:r>
                <a:rPr lang="en-US" sz="1400" b="1" i="0" u="sng" strike="noStrike" cap="none">
                  <a:solidFill>
                    <a:srgbClr val="002060"/>
                  </a:solidFill>
                  <a:latin typeface="Calibri"/>
                  <a:ea typeface="Calibri"/>
                  <a:cs typeface="Calibri"/>
                  <a:sym typeface="Calibri"/>
                </a:rPr>
                <a:t>No. of Phases</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a. Single Phase</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b. Three Phase</a:t>
              </a:r>
              <a:endParaRPr/>
            </a:p>
          </p:txBody>
        </p:sp>
        <p:sp>
          <p:nvSpPr>
            <p:cNvPr id="174" name="Google Shape;174;p10"/>
            <p:cNvSpPr/>
            <p:nvPr/>
          </p:nvSpPr>
          <p:spPr>
            <a:xfrm>
              <a:off x="8260875" y="1374866"/>
              <a:ext cx="1528995" cy="972451"/>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txBox="1"/>
            <p:nvPr/>
          </p:nvSpPr>
          <p:spPr>
            <a:xfrm>
              <a:off x="8260875" y="1374866"/>
              <a:ext cx="1528995" cy="972451"/>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2060"/>
                </a:buClr>
                <a:buSzPts val="1400"/>
                <a:buFont typeface="Calibri"/>
                <a:buNone/>
              </a:pPr>
              <a:r>
                <a:rPr lang="en-US" sz="1400" b="1" i="0" u="sng" strike="noStrike" cap="none">
                  <a:solidFill>
                    <a:srgbClr val="002060"/>
                  </a:solidFill>
                  <a:latin typeface="Calibri"/>
                  <a:ea typeface="Calibri"/>
                  <a:cs typeface="Calibri"/>
                  <a:sym typeface="Calibri"/>
                </a:rPr>
                <a:t>No. of Windings</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a. Two Winding</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b. Three Winding</a:t>
              </a:r>
              <a:endParaRPr/>
            </a:p>
          </p:txBody>
        </p:sp>
        <p:sp>
          <p:nvSpPr>
            <p:cNvPr id="176" name="Google Shape;176;p10"/>
            <p:cNvSpPr/>
            <p:nvPr/>
          </p:nvSpPr>
          <p:spPr>
            <a:xfrm>
              <a:off x="10074016" y="1374866"/>
              <a:ext cx="1528995" cy="1779469"/>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0"/>
            <p:cNvSpPr txBox="1"/>
            <p:nvPr/>
          </p:nvSpPr>
          <p:spPr>
            <a:xfrm>
              <a:off x="10074016" y="1374866"/>
              <a:ext cx="1528995" cy="1779469"/>
            </a:xfrm>
            <a:prstGeom prst="rect">
              <a:avLst/>
            </a:prstGeom>
            <a:noFill/>
            <a:ln>
              <a:noFill/>
            </a:ln>
          </p:spPr>
          <p:txBody>
            <a:bodyPr spcFirstLastPara="1" wrap="square" lIns="8875" tIns="8875" rIns="8875" bIns="8875" anchor="ctr" anchorCtr="0">
              <a:noAutofit/>
            </a:bodyPr>
            <a:lstStyle/>
            <a:p>
              <a:pPr marL="0" marR="0" lvl="0" indent="0" algn="ctr" rtl="0">
                <a:lnSpc>
                  <a:spcPct val="90000"/>
                </a:lnSpc>
                <a:spcBef>
                  <a:spcPts val="0"/>
                </a:spcBef>
                <a:spcAft>
                  <a:spcPts val="0"/>
                </a:spcAft>
                <a:buClr>
                  <a:srgbClr val="002060"/>
                </a:buClr>
                <a:buSzPts val="1400"/>
                <a:buFont typeface="Calibri"/>
                <a:buNone/>
              </a:pPr>
              <a:r>
                <a:rPr lang="en-US" sz="1400" b="1" i="0" u="sng" strike="noStrike" cap="none">
                  <a:solidFill>
                    <a:srgbClr val="002060"/>
                  </a:solidFill>
                  <a:latin typeface="Calibri"/>
                  <a:ea typeface="Calibri"/>
                  <a:cs typeface="Calibri"/>
                  <a:sym typeface="Calibri"/>
                </a:rPr>
                <a:t>Type of Insulating media</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a. Mineral Oil</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b. Ester Oil</a:t>
              </a:r>
              <a:endParaRPr/>
            </a:p>
            <a:p>
              <a:pPr marL="0" marR="0" lvl="0" indent="0" algn="ctr" rtl="0">
                <a:lnSpc>
                  <a:spcPct val="90000"/>
                </a:lnSpc>
                <a:spcBef>
                  <a:spcPts val="490"/>
                </a:spcBef>
                <a:spcAft>
                  <a:spcPts val="0"/>
                </a:spcAft>
                <a:buClr>
                  <a:schemeClr val="lt1"/>
                </a:buClr>
                <a:buSzPts val="1400"/>
                <a:buFont typeface="Calibri"/>
                <a:buNone/>
              </a:pPr>
              <a:r>
                <a:rPr lang="en-US" sz="1400" b="1" i="0" u="none" strike="noStrike" cap="none">
                  <a:solidFill>
                    <a:schemeClr val="lt1"/>
                  </a:solidFill>
                  <a:latin typeface="Calibri"/>
                  <a:ea typeface="Calibri"/>
                  <a:cs typeface="Calibri"/>
                  <a:sym typeface="Calibri"/>
                </a:rPr>
                <a:t>c. Gas Filled</a:t>
              </a:r>
              <a:endParaRPr/>
            </a:p>
            <a:p>
              <a:pPr marL="0" marR="0" lvl="0" indent="0" algn="ctr" rtl="0">
                <a:lnSpc>
                  <a:spcPct val="90000"/>
                </a:lnSpc>
                <a:spcBef>
                  <a:spcPts val="490"/>
                </a:spcBef>
                <a:spcAft>
                  <a:spcPts val="0"/>
                </a:spcAft>
                <a:buClr>
                  <a:schemeClr val="dk1"/>
                </a:buClr>
                <a:buSzPts val="900"/>
                <a:buFont typeface="Calibri"/>
                <a:buNone/>
              </a:pPr>
              <a:endParaRPr sz="900" b="1" i="0" u="none" strike="noStrike" cap="none">
                <a:solidFill>
                  <a:schemeClr val="lt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1"/>
          <p:cNvSpPr/>
          <p:nvPr/>
        </p:nvSpPr>
        <p:spPr>
          <a:xfrm>
            <a:off x="213360" y="1280160"/>
            <a:ext cx="11871960" cy="1691640"/>
          </a:xfrm>
          <a:prstGeom prst="roundRect">
            <a:avLst>
              <a:gd name="adj" fmla="val 16667"/>
            </a:avLst>
          </a:prstGeom>
          <a:solidFill>
            <a:srgbClr val="E1EFD8"/>
          </a:solidFill>
          <a:ln w="12700" cap="flat" cmpd="sng">
            <a:solidFill>
              <a:srgbClr val="1C305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0" i="0" u="none" strike="noStrike" cap="none">
                <a:solidFill>
                  <a:schemeClr val="accent1"/>
                </a:solidFill>
                <a:latin typeface="Calibri"/>
                <a:ea typeface="Calibri"/>
                <a:cs typeface="Calibri"/>
                <a:sym typeface="Calibri"/>
              </a:rPr>
              <a:t>TRANSFORMERS</a:t>
            </a:r>
            <a:endParaRPr/>
          </a:p>
        </p:txBody>
      </p:sp>
      <p:sp>
        <p:nvSpPr>
          <p:cNvPr id="184" name="Google Shape;184;p11"/>
          <p:cNvSpPr txBox="1">
            <a:spLocks noGrp="1"/>
          </p:cNvSpPr>
          <p:nvPr>
            <p:ph type="title"/>
          </p:nvPr>
        </p:nvSpPr>
        <p:spPr>
          <a:xfrm>
            <a:off x="838200" y="365125"/>
            <a:ext cx="10515600" cy="793115"/>
          </a:xfrm>
          <a:prstGeom prst="rect">
            <a:avLst/>
          </a:prstGeom>
          <a:solidFill>
            <a:schemeClr val="lt2"/>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Standardization in the field of Transformers</a:t>
            </a:r>
            <a:endParaRPr/>
          </a:p>
        </p:txBody>
      </p:sp>
      <p:grpSp>
        <p:nvGrpSpPr>
          <p:cNvPr id="185" name="Google Shape;185;p11"/>
          <p:cNvGrpSpPr/>
          <p:nvPr/>
        </p:nvGrpSpPr>
        <p:grpSpPr>
          <a:xfrm>
            <a:off x="390910" y="2134612"/>
            <a:ext cx="11577819" cy="3792734"/>
            <a:chOff x="9910" y="686812"/>
            <a:chExt cx="11577819" cy="3792734"/>
          </a:xfrm>
        </p:grpSpPr>
        <p:sp>
          <p:nvSpPr>
            <p:cNvPr id="186" name="Google Shape;186;p11"/>
            <p:cNvSpPr/>
            <p:nvPr/>
          </p:nvSpPr>
          <p:spPr>
            <a:xfrm>
              <a:off x="9910" y="686812"/>
              <a:ext cx="1596940" cy="79847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p:nvPr/>
          </p:nvSpPr>
          <p:spPr>
            <a:xfrm>
              <a:off x="33296" y="710198"/>
              <a:ext cx="1550168" cy="751698"/>
            </a:xfrm>
            <a:prstGeom prst="rect">
              <a:avLst/>
            </a:prstGeom>
            <a:noFill/>
            <a:ln>
              <a:noFill/>
            </a:ln>
          </p:spPr>
          <p:txBody>
            <a:bodyPr spcFirstLastPara="1" wrap="square" lIns="30475" tIns="20300" rIns="30475"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Power Transformers</a:t>
              </a:r>
              <a:endParaRPr/>
            </a:p>
          </p:txBody>
        </p:sp>
        <p:sp>
          <p:nvSpPr>
            <p:cNvPr id="188" name="Google Shape;188;p11"/>
            <p:cNvSpPr/>
            <p:nvPr/>
          </p:nvSpPr>
          <p:spPr>
            <a:xfrm>
              <a:off x="169604" y="1485283"/>
              <a:ext cx="159694" cy="59885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189" name="Google Shape;189;p11"/>
            <p:cNvSpPr/>
            <p:nvPr/>
          </p:nvSpPr>
          <p:spPr>
            <a:xfrm>
              <a:off x="329298" y="1684900"/>
              <a:ext cx="1277552" cy="798470"/>
            </a:xfrm>
            <a:prstGeom prst="roundRect">
              <a:avLst>
                <a:gd name="adj" fmla="val 10000"/>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txBox="1"/>
            <p:nvPr/>
          </p:nvSpPr>
          <p:spPr>
            <a:xfrm>
              <a:off x="352684" y="1708286"/>
              <a:ext cx="1230780" cy="751698"/>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IS 2026 Series</a:t>
              </a:r>
              <a:endParaRPr/>
            </a:p>
          </p:txBody>
        </p:sp>
        <p:sp>
          <p:nvSpPr>
            <p:cNvPr id="191" name="Google Shape;191;p11"/>
            <p:cNvSpPr/>
            <p:nvPr/>
          </p:nvSpPr>
          <p:spPr>
            <a:xfrm>
              <a:off x="169604" y="1485283"/>
              <a:ext cx="159694" cy="1596940"/>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192" name="Google Shape;192;p11"/>
            <p:cNvSpPr/>
            <p:nvPr/>
          </p:nvSpPr>
          <p:spPr>
            <a:xfrm>
              <a:off x="329298" y="2682988"/>
              <a:ext cx="1277552" cy="798470"/>
            </a:xfrm>
            <a:prstGeom prst="roundRect">
              <a:avLst>
                <a:gd name="adj" fmla="val 10000"/>
              </a:avLst>
            </a:prstGeom>
            <a:solidFill>
              <a:schemeClr val="lt1">
                <a:alpha val="89803"/>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txBox="1"/>
            <p:nvPr/>
          </p:nvSpPr>
          <p:spPr>
            <a:xfrm>
              <a:off x="352684" y="2706374"/>
              <a:ext cx="1230780" cy="751698"/>
            </a:xfrm>
            <a:prstGeom prst="rect">
              <a:avLst/>
            </a:prstGeom>
            <a:noFill/>
            <a:ln>
              <a:noFill/>
            </a:ln>
          </p:spPr>
          <p:txBody>
            <a:bodyPr spcFirstLastPara="1" wrap="square" lIns="22850" tIns="15225" rIns="22850" bIns="15225"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Oil immersed as well as dry type, including method of tests</a:t>
              </a:r>
              <a:endParaRPr/>
            </a:p>
          </p:txBody>
        </p:sp>
        <p:sp>
          <p:nvSpPr>
            <p:cNvPr id="194" name="Google Shape;194;p11"/>
            <p:cNvSpPr/>
            <p:nvPr/>
          </p:nvSpPr>
          <p:spPr>
            <a:xfrm>
              <a:off x="2006085" y="686812"/>
              <a:ext cx="1596940" cy="79847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txBox="1"/>
            <p:nvPr/>
          </p:nvSpPr>
          <p:spPr>
            <a:xfrm>
              <a:off x="2029471" y="710198"/>
              <a:ext cx="1550168" cy="751698"/>
            </a:xfrm>
            <a:prstGeom prst="rect">
              <a:avLst/>
            </a:prstGeom>
            <a:noFill/>
            <a:ln>
              <a:noFill/>
            </a:ln>
          </p:spPr>
          <p:txBody>
            <a:bodyPr spcFirstLastPara="1" wrap="square" lIns="30475" tIns="20300" rIns="30475"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Distribution Transformers</a:t>
              </a:r>
              <a:endParaRPr/>
            </a:p>
          </p:txBody>
        </p:sp>
        <p:sp>
          <p:nvSpPr>
            <p:cNvPr id="196" name="Google Shape;196;p11"/>
            <p:cNvSpPr/>
            <p:nvPr/>
          </p:nvSpPr>
          <p:spPr>
            <a:xfrm>
              <a:off x="2165779" y="1485283"/>
              <a:ext cx="159694" cy="59885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197" name="Google Shape;197;p11"/>
            <p:cNvSpPr/>
            <p:nvPr/>
          </p:nvSpPr>
          <p:spPr>
            <a:xfrm>
              <a:off x="2325474" y="1684900"/>
              <a:ext cx="1277552" cy="798470"/>
            </a:xfrm>
            <a:prstGeom prst="roundRect">
              <a:avLst>
                <a:gd name="adj" fmla="val 10000"/>
              </a:avLst>
            </a:prstGeom>
            <a:solidFill>
              <a:schemeClr val="lt1">
                <a:alpha val="89803"/>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txBox="1"/>
            <p:nvPr/>
          </p:nvSpPr>
          <p:spPr>
            <a:xfrm>
              <a:off x="2348860" y="1708286"/>
              <a:ext cx="1230780" cy="751698"/>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IS 1180 Series</a:t>
              </a:r>
              <a:endParaRPr/>
            </a:p>
          </p:txBody>
        </p:sp>
        <p:sp>
          <p:nvSpPr>
            <p:cNvPr id="199" name="Google Shape;199;p11"/>
            <p:cNvSpPr/>
            <p:nvPr/>
          </p:nvSpPr>
          <p:spPr>
            <a:xfrm>
              <a:off x="2165779" y="1485283"/>
              <a:ext cx="159694" cy="1596940"/>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200" name="Google Shape;200;p11"/>
            <p:cNvSpPr/>
            <p:nvPr/>
          </p:nvSpPr>
          <p:spPr>
            <a:xfrm>
              <a:off x="2325474" y="2682988"/>
              <a:ext cx="1277552" cy="79847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txBox="1"/>
            <p:nvPr/>
          </p:nvSpPr>
          <p:spPr>
            <a:xfrm>
              <a:off x="2348860" y="2706374"/>
              <a:ext cx="1230780" cy="751698"/>
            </a:xfrm>
            <a:prstGeom prst="rect">
              <a:avLst/>
            </a:prstGeom>
            <a:noFill/>
            <a:ln>
              <a:noFill/>
            </a:ln>
          </p:spPr>
          <p:txBody>
            <a:bodyPr spcFirstLastPara="1" wrap="square" lIns="30475" tIns="20300" rIns="30475" bIns="203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Part 1 deals with mineral oil immersed</a:t>
              </a:r>
              <a:endParaRPr/>
            </a:p>
          </p:txBody>
        </p:sp>
        <p:sp>
          <p:nvSpPr>
            <p:cNvPr id="202" name="Google Shape;202;p11"/>
            <p:cNvSpPr/>
            <p:nvPr/>
          </p:nvSpPr>
          <p:spPr>
            <a:xfrm>
              <a:off x="2165779" y="1485283"/>
              <a:ext cx="159694" cy="2595028"/>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203" name="Google Shape;203;p11"/>
            <p:cNvSpPr/>
            <p:nvPr/>
          </p:nvSpPr>
          <p:spPr>
            <a:xfrm>
              <a:off x="2325474" y="3681076"/>
              <a:ext cx="1277552" cy="798470"/>
            </a:xfrm>
            <a:prstGeom prst="roundRect">
              <a:avLst>
                <a:gd name="adj" fmla="val 10000"/>
              </a:avLst>
            </a:prstGeom>
            <a:solidFill>
              <a:schemeClr val="lt1">
                <a:alpha val="89803"/>
              </a:schemeClr>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txBox="1"/>
            <p:nvPr/>
          </p:nvSpPr>
          <p:spPr>
            <a:xfrm>
              <a:off x="2348860" y="3704462"/>
              <a:ext cx="1230780" cy="751698"/>
            </a:xfrm>
            <a:prstGeom prst="rect">
              <a:avLst/>
            </a:prstGeom>
            <a:noFill/>
            <a:ln>
              <a:noFill/>
            </a:ln>
          </p:spPr>
          <p:txBody>
            <a:bodyPr spcFirstLastPara="1" wrap="square" lIns="30475" tIns="20300" rIns="30475" bIns="203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Part 3 deals with easter immersed</a:t>
              </a:r>
              <a:endParaRPr/>
            </a:p>
          </p:txBody>
        </p:sp>
        <p:sp>
          <p:nvSpPr>
            <p:cNvPr id="205" name="Google Shape;205;p11"/>
            <p:cNvSpPr/>
            <p:nvPr/>
          </p:nvSpPr>
          <p:spPr>
            <a:xfrm>
              <a:off x="4002261" y="686812"/>
              <a:ext cx="1596940" cy="798470"/>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txBox="1"/>
            <p:nvPr/>
          </p:nvSpPr>
          <p:spPr>
            <a:xfrm>
              <a:off x="4025647" y="710198"/>
              <a:ext cx="1550168" cy="751698"/>
            </a:xfrm>
            <a:prstGeom prst="rect">
              <a:avLst/>
            </a:prstGeom>
            <a:noFill/>
            <a:ln>
              <a:noFill/>
            </a:ln>
          </p:spPr>
          <p:txBody>
            <a:bodyPr spcFirstLastPara="1" wrap="square" lIns="30475" tIns="20300" rIns="30475"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Selection, installation and maintenance</a:t>
              </a:r>
              <a:endParaRPr/>
            </a:p>
          </p:txBody>
        </p:sp>
        <p:sp>
          <p:nvSpPr>
            <p:cNvPr id="207" name="Google Shape;207;p11"/>
            <p:cNvSpPr/>
            <p:nvPr/>
          </p:nvSpPr>
          <p:spPr>
            <a:xfrm>
              <a:off x="4161955" y="1485283"/>
              <a:ext cx="159694" cy="76724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208" name="Google Shape;208;p11"/>
            <p:cNvSpPr/>
            <p:nvPr/>
          </p:nvSpPr>
          <p:spPr>
            <a:xfrm>
              <a:off x="4321649" y="1684900"/>
              <a:ext cx="1265313" cy="1135249"/>
            </a:xfrm>
            <a:prstGeom prst="roundRect">
              <a:avLst>
                <a:gd name="adj" fmla="val 10000"/>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txBox="1"/>
            <p:nvPr/>
          </p:nvSpPr>
          <p:spPr>
            <a:xfrm>
              <a:off x="4354899" y="1718150"/>
              <a:ext cx="1198813" cy="1068749"/>
            </a:xfrm>
            <a:prstGeom prst="rect">
              <a:avLst/>
            </a:prstGeom>
            <a:noFill/>
            <a:ln>
              <a:noFill/>
            </a:ln>
          </p:spPr>
          <p:txBody>
            <a:bodyPr spcFirstLastPara="1" wrap="square" lIns="34275" tIns="22850" rIns="34275" bIns="22850"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IS 10028 series (code of practice)</a:t>
              </a:r>
              <a:endParaRPr/>
            </a:p>
          </p:txBody>
        </p:sp>
        <p:sp>
          <p:nvSpPr>
            <p:cNvPr id="210" name="Google Shape;210;p11"/>
            <p:cNvSpPr/>
            <p:nvPr/>
          </p:nvSpPr>
          <p:spPr>
            <a:xfrm>
              <a:off x="5998437" y="686812"/>
              <a:ext cx="1596940" cy="79847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txBox="1"/>
            <p:nvPr/>
          </p:nvSpPr>
          <p:spPr>
            <a:xfrm>
              <a:off x="6021823" y="710198"/>
              <a:ext cx="1550168" cy="751698"/>
            </a:xfrm>
            <a:prstGeom prst="rect">
              <a:avLst/>
            </a:prstGeom>
            <a:noFill/>
            <a:ln>
              <a:noFill/>
            </a:ln>
          </p:spPr>
          <p:txBody>
            <a:bodyPr spcFirstLastPara="1" wrap="square" lIns="30475" tIns="20300" rIns="30475"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Instrument Transformers</a:t>
              </a:r>
              <a:endParaRPr/>
            </a:p>
          </p:txBody>
        </p:sp>
        <p:sp>
          <p:nvSpPr>
            <p:cNvPr id="212" name="Google Shape;212;p11"/>
            <p:cNvSpPr/>
            <p:nvPr/>
          </p:nvSpPr>
          <p:spPr>
            <a:xfrm>
              <a:off x="6158131" y="1485283"/>
              <a:ext cx="159694" cy="59885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213" name="Google Shape;213;p11"/>
            <p:cNvSpPr/>
            <p:nvPr/>
          </p:nvSpPr>
          <p:spPr>
            <a:xfrm>
              <a:off x="6317825" y="1684900"/>
              <a:ext cx="1277552" cy="798470"/>
            </a:xfrm>
            <a:prstGeom prst="roundRect">
              <a:avLst>
                <a:gd name="adj" fmla="val 10000"/>
              </a:avLst>
            </a:prstGeom>
            <a:solidFill>
              <a:schemeClr val="lt1">
                <a:alpha val="89803"/>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txBox="1"/>
            <p:nvPr/>
          </p:nvSpPr>
          <p:spPr>
            <a:xfrm>
              <a:off x="6341211" y="1708286"/>
              <a:ext cx="1230780" cy="751698"/>
            </a:xfrm>
            <a:prstGeom prst="rect">
              <a:avLst/>
            </a:prstGeom>
            <a:noFill/>
            <a:ln>
              <a:noFill/>
            </a:ln>
          </p:spPr>
          <p:txBody>
            <a:bodyPr spcFirstLastPara="1" wrap="square" lIns="38100" tIns="25400" rIns="38100" bIns="254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IS 16227 series</a:t>
              </a:r>
              <a:endParaRPr/>
            </a:p>
          </p:txBody>
        </p:sp>
        <p:sp>
          <p:nvSpPr>
            <p:cNvPr id="215" name="Google Shape;215;p11"/>
            <p:cNvSpPr/>
            <p:nvPr/>
          </p:nvSpPr>
          <p:spPr>
            <a:xfrm>
              <a:off x="7994613" y="686812"/>
              <a:ext cx="1596940" cy="798470"/>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txBox="1"/>
            <p:nvPr/>
          </p:nvSpPr>
          <p:spPr>
            <a:xfrm>
              <a:off x="8017999" y="710198"/>
              <a:ext cx="1550168" cy="751698"/>
            </a:xfrm>
            <a:prstGeom prst="rect">
              <a:avLst/>
            </a:prstGeom>
            <a:noFill/>
            <a:ln>
              <a:noFill/>
            </a:ln>
          </p:spPr>
          <p:txBody>
            <a:bodyPr spcFirstLastPara="1" wrap="square" lIns="30475" tIns="20300" rIns="30475"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Arc Furnace Transformers</a:t>
              </a:r>
              <a:endParaRPr/>
            </a:p>
          </p:txBody>
        </p:sp>
        <p:sp>
          <p:nvSpPr>
            <p:cNvPr id="217" name="Google Shape;217;p11"/>
            <p:cNvSpPr/>
            <p:nvPr/>
          </p:nvSpPr>
          <p:spPr>
            <a:xfrm>
              <a:off x="8154307" y="1485283"/>
              <a:ext cx="159694" cy="598852"/>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218" name="Google Shape;218;p11"/>
            <p:cNvSpPr/>
            <p:nvPr/>
          </p:nvSpPr>
          <p:spPr>
            <a:xfrm>
              <a:off x="8314001" y="1684900"/>
              <a:ext cx="1277552" cy="798470"/>
            </a:xfrm>
            <a:prstGeom prst="roundRect">
              <a:avLst>
                <a:gd name="adj" fmla="val 10000"/>
              </a:avLst>
            </a:prstGeom>
            <a:solidFill>
              <a:schemeClr val="lt1">
                <a:alpha val="89803"/>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txBox="1"/>
            <p:nvPr/>
          </p:nvSpPr>
          <p:spPr>
            <a:xfrm>
              <a:off x="8337387" y="1708286"/>
              <a:ext cx="1230780" cy="751698"/>
            </a:xfrm>
            <a:prstGeom prst="rect">
              <a:avLst/>
            </a:prstGeom>
            <a:noFill/>
            <a:ln>
              <a:noFill/>
            </a:ln>
          </p:spPr>
          <p:txBody>
            <a:bodyPr spcFirstLastPara="1" wrap="square" lIns="38100" tIns="25400" rIns="38100" bIns="254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IS 12977</a:t>
              </a:r>
              <a:endParaRPr/>
            </a:p>
          </p:txBody>
        </p:sp>
        <p:sp>
          <p:nvSpPr>
            <p:cNvPr id="220" name="Google Shape;220;p11"/>
            <p:cNvSpPr/>
            <p:nvPr/>
          </p:nvSpPr>
          <p:spPr>
            <a:xfrm>
              <a:off x="9990789" y="686812"/>
              <a:ext cx="1596940" cy="79847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txBox="1"/>
            <p:nvPr/>
          </p:nvSpPr>
          <p:spPr>
            <a:xfrm>
              <a:off x="10014175" y="710198"/>
              <a:ext cx="1550168" cy="751698"/>
            </a:xfrm>
            <a:prstGeom prst="rect">
              <a:avLst/>
            </a:prstGeom>
            <a:noFill/>
            <a:ln>
              <a:noFill/>
            </a:ln>
          </p:spPr>
          <p:txBody>
            <a:bodyPr spcFirstLastPara="1" wrap="square" lIns="30475" tIns="20300" rIns="30475"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Welding Transformers</a:t>
              </a:r>
              <a:endParaRPr/>
            </a:p>
          </p:txBody>
        </p:sp>
        <p:sp>
          <p:nvSpPr>
            <p:cNvPr id="222" name="Google Shape;222;p11"/>
            <p:cNvSpPr/>
            <p:nvPr/>
          </p:nvSpPr>
          <p:spPr>
            <a:xfrm>
              <a:off x="10150483" y="1485283"/>
              <a:ext cx="159694" cy="752003"/>
            </a:xfrm>
            <a:custGeom>
              <a:avLst/>
              <a:gdLst/>
              <a:ahLst/>
              <a:cxnLst/>
              <a:rect l="l" t="t" r="r" b="b"/>
              <a:pathLst>
                <a:path w="120000" h="120000" extrusionOk="0">
                  <a:moveTo>
                    <a:pt x="0" y="0"/>
                  </a:moveTo>
                  <a:lnTo>
                    <a:pt x="0" y="120000"/>
                  </a:lnTo>
                  <a:lnTo>
                    <a:pt x="120000" y="120000"/>
                  </a:lnTo>
                </a:path>
              </a:pathLst>
            </a:custGeom>
            <a:noFill/>
            <a:ln w="12700" cap="flat" cmpd="sng">
              <a:solidFill>
                <a:schemeClr val="accent2"/>
              </a:solidFill>
              <a:prstDash val="solid"/>
              <a:miter lim="800000"/>
              <a:headEnd type="none" w="sm" len="sm"/>
              <a:tailEnd type="none" w="sm" len="sm"/>
            </a:ln>
          </p:spPr>
        </p:sp>
        <p:sp>
          <p:nvSpPr>
            <p:cNvPr id="223" name="Google Shape;223;p11"/>
            <p:cNvSpPr/>
            <p:nvPr/>
          </p:nvSpPr>
          <p:spPr>
            <a:xfrm>
              <a:off x="10310177" y="1684900"/>
              <a:ext cx="1277552" cy="1104771"/>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txBox="1"/>
            <p:nvPr/>
          </p:nvSpPr>
          <p:spPr>
            <a:xfrm>
              <a:off x="10342535" y="1717258"/>
              <a:ext cx="1212836" cy="1040055"/>
            </a:xfrm>
            <a:prstGeom prst="rect">
              <a:avLst/>
            </a:prstGeom>
            <a:noFill/>
            <a:ln>
              <a:noFill/>
            </a:ln>
          </p:spPr>
          <p:txBody>
            <a:bodyPr spcFirstLastPara="1" wrap="square" lIns="26650" tIns="17775" rIns="26650" bIns="1777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IS 13339</a:t>
              </a:r>
              <a:endParaRPr/>
            </a:p>
            <a:p>
              <a:pPr marL="0" marR="0" lvl="0" indent="0" algn="ctr" rtl="0">
                <a:lnSpc>
                  <a:spcPct val="90000"/>
                </a:lnSpc>
                <a:spcBef>
                  <a:spcPts val="49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IS 1851</a:t>
              </a:r>
              <a:endParaRPr/>
            </a:p>
            <a:p>
              <a:pPr marL="0" marR="0" lvl="0" indent="0" algn="ctr" rtl="0">
                <a:lnSpc>
                  <a:spcPct val="90000"/>
                </a:lnSpc>
                <a:spcBef>
                  <a:spcPts val="49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IS 4804 (Part 1)</a:t>
              </a:r>
              <a:endParaRPr/>
            </a:p>
            <a:p>
              <a:pPr marL="0" marR="0" lvl="0" indent="0" algn="ctr" rtl="0">
                <a:lnSpc>
                  <a:spcPct val="90000"/>
                </a:lnSpc>
                <a:spcBef>
                  <a:spcPts val="49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IS7931 (Part 2)</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228"/>
        <p:cNvGrpSpPr/>
        <p:nvPr/>
      </p:nvGrpSpPr>
      <p:grpSpPr>
        <a:xfrm>
          <a:off x="0" y="0"/>
          <a:ext cx="0" cy="0"/>
          <a:chOff x="0" y="0"/>
          <a:chExt cx="0" cy="0"/>
        </a:xfrm>
      </p:grpSpPr>
      <p:sp>
        <p:nvSpPr>
          <p:cNvPr id="229" name="Google Shape;229;p12"/>
          <p:cNvSpPr txBox="1">
            <a:spLocks noGrp="1"/>
          </p:cNvSpPr>
          <p:nvPr>
            <p:ph type="title"/>
          </p:nvPr>
        </p:nvSpPr>
        <p:spPr>
          <a:xfrm>
            <a:off x="838200" y="2870330"/>
            <a:ext cx="10515600" cy="1325563"/>
          </a:xfrm>
          <a:prstGeom prst="rect">
            <a:avLst/>
          </a:prstGeom>
          <a:solidFill>
            <a:srgbClr val="EDEDE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55A11"/>
              </a:buClr>
              <a:buSzPts val="4400"/>
              <a:buFont typeface="Calibri"/>
              <a:buNone/>
            </a:pPr>
            <a:r>
              <a:rPr lang="en-US">
                <a:solidFill>
                  <a:srgbClr val="C55A11"/>
                </a:solidFill>
              </a:rPr>
              <a:t>Transformers</a:t>
            </a:r>
            <a:r>
              <a:rPr lang="en-US"/>
              <a:t> : Quality and User Expectation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3"/>
          <p:cNvSpPr txBox="1">
            <a:spLocks noGrp="1"/>
          </p:cNvSpPr>
          <p:nvPr>
            <p:ph type="title"/>
          </p:nvPr>
        </p:nvSpPr>
        <p:spPr>
          <a:xfrm>
            <a:off x="650309" y="312454"/>
            <a:ext cx="10515600" cy="1128039"/>
          </a:xfrm>
          <a:prstGeom prst="rect">
            <a:avLst/>
          </a:prstGeom>
          <a:solidFill>
            <a:srgbClr val="DBDBD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Transformer – </a:t>
            </a:r>
            <a:r>
              <a:rPr lang="en-US">
                <a:solidFill>
                  <a:srgbClr val="C55A11"/>
                </a:solidFill>
              </a:rPr>
              <a:t>Expectations</a:t>
            </a:r>
            <a:r>
              <a:rPr lang="en-US"/>
              <a:t> from the Product</a:t>
            </a:r>
            <a:endParaRPr/>
          </a:p>
        </p:txBody>
      </p:sp>
      <p:sp>
        <p:nvSpPr>
          <p:cNvPr id="236" name="Google Shape;236;p13"/>
          <p:cNvSpPr txBox="1">
            <a:spLocks noGrp="1"/>
          </p:cNvSpPr>
          <p:nvPr>
            <p:ph type="body" idx="1"/>
          </p:nvPr>
        </p:nvSpPr>
        <p:spPr>
          <a:xfrm>
            <a:off x="750518" y="1866378"/>
            <a:ext cx="4234841" cy="45845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a:t>Reliability of operation </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Safety in operation </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Interoperability</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Efficiency</a:t>
            </a:r>
            <a:endParaRPr/>
          </a:p>
          <a:p>
            <a:pPr marL="0" lvl="0" indent="0" algn="l" rtl="0">
              <a:lnSpc>
                <a:spcPct val="90000"/>
              </a:lnSpc>
              <a:spcBef>
                <a:spcPts val="1000"/>
              </a:spcBef>
              <a:spcAft>
                <a:spcPts val="0"/>
              </a:spcAft>
              <a:buClr>
                <a:schemeClr val="dk1"/>
              </a:buClr>
              <a:buSzPts val="2800"/>
              <a:buNone/>
            </a:pPr>
            <a:endParaRPr/>
          </a:p>
          <a:p>
            <a:pPr marL="457200" lvl="1" indent="0" algn="l" rtl="0">
              <a:lnSpc>
                <a:spcPct val="90000"/>
              </a:lnSpc>
              <a:spcBef>
                <a:spcPts val="500"/>
              </a:spcBef>
              <a:spcAft>
                <a:spcPts val="0"/>
              </a:spcAft>
              <a:buClr>
                <a:schemeClr val="dk1"/>
              </a:buClr>
              <a:buSzPts val="2400"/>
              <a:buNone/>
            </a:pPr>
            <a:endParaRPr>
              <a:solidFill>
                <a:srgbClr val="0070C0"/>
              </a:solidFill>
            </a:endParaRPr>
          </a:p>
          <a:p>
            <a:pPr marL="228600" lvl="0" indent="-50800" algn="l" rtl="0">
              <a:lnSpc>
                <a:spcPct val="90000"/>
              </a:lnSpc>
              <a:spcBef>
                <a:spcPts val="1000"/>
              </a:spcBef>
              <a:spcAft>
                <a:spcPts val="0"/>
              </a:spcAft>
              <a:buClr>
                <a:schemeClr val="dk1"/>
              </a:buClr>
              <a:buSzPts val="2800"/>
              <a:buFont typeface="Noto Sans Symbols"/>
              <a:buNone/>
            </a:pPr>
            <a:endParaRPr/>
          </a:p>
        </p:txBody>
      </p:sp>
      <p:sp>
        <p:nvSpPr>
          <p:cNvPr id="237" name="Google Shape;237;p13"/>
          <p:cNvSpPr txBox="1"/>
          <p:nvPr/>
        </p:nvSpPr>
        <p:spPr>
          <a:xfrm>
            <a:off x="6400799" y="1866378"/>
            <a:ext cx="4852791" cy="4584525"/>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0"/>
              </a:spcBef>
              <a:spcAft>
                <a:spcPts val="0"/>
              </a:spcAft>
              <a:buClr>
                <a:schemeClr val="dk1"/>
              </a:buClr>
              <a:buSzPts val="2400"/>
              <a:buFont typeface="Arial"/>
              <a:buNone/>
            </a:pPr>
            <a:endParaRPr sz="2400" b="0" i="0" u="none" strike="noStrike" cap="none">
              <a:solidFill>
                <a:srgbClr val="0070C0"/>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Noto Sans Symbols"/>
              <a:buNone/>
            </a:pPr>
            <a:endParaRPr sz="2800" b="0" i="0" u="none" strike="noStrike" cap="none">
              <a:solidFill>
                <a:schemeClr val="dk1"/>
              </a:solidFill>
              <a:latin typeface="Calibri"/>
              <a:ea typeface="Calibri"/>
              <a:cs typeface="Calibri"/>
              <a:sym typeface="Calibri"/>
            </a:endParaRPr>
          </a:p>
        </p:txBody>
      </p:sp>
      <p:pic>
        <p:nvPicPr>
          <p:cNvPr id="238" name="Google Shape;238;p13"/>
          <p:cNvPicPr preferRelativeResize="0"/>
          <p:nvPr/>
        </p:nvPicPr>
        <p:blipFill rotWithShape="1">
          <a:blip r:embed="rId3">
            <a:alphaModFix/>
          </a:blip>
          <a:srcRect/>
          <a:stretch/>
        </p:blipFill>
        <p:spPr>
          <a:xfrm>
            <a:off x="5908108" y="1853321"/>
            <a:ext cx="5029315" cy="397128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242"/>
        <p:cNvGrpSpPr/>
        <p:nvPr/>
      </p:nvGrpSpPr>
      <p:grpSpPr>
        <a:xfrm>
          <a:off x="0" y="0"/>
          <a:ext cx="0" cy="0"/>
          <a:chOff x="0" y="0"/>
          <a:chExt cx="0" cy="0"/>
        </a:xfrm>
      </p:grpSpPr>
      <p:sp>
        <p:nvSpPr>
          <p:cNvPr id="243" name="Google Shape;243;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Transformer – </a:t>
            </a:r>
            <a:r>
              <a:rPr lang="en-US">
                <a:solidFill>
                  <a:srgbClr val="C55A11"/>
                </a:solidFill>
              </a:rPr>
              <a:t>Reliability of Operations</a:t>
            </a:r>
            <a:endParaRPr/>
          </a:p>
        </p:txBody>
      </p:sp>
      <p:sp>
        <p:nvSpPr>
          <p:cNvPr id="244" name="Google Shape;244;p14"/>
          <p:cNvSpPr txBox="1">
            <a:spLocks noGrp="1"/>
          </p:cNvSpPr>
          <p:nvPr>
            <p:ph type="body" idx="2"/>
          </p:nvPr>
        </p:nvSpPr>
        <p:spPr>
          <a:xfrm>
            <a:off x="1637730" y="1586706"/>
            <a:ext cx="8748216" cy="3684588"/>
          </a:xfrm>
          <a:prstGeom prst="rect">
            <a:avLst/>
          </a:prstGeom>
          <a:noFill/>
          <a:ln>
            <a:noFill/>
          </a:ln>
        </p:spPr>
        <p:txBody>
          <a:bodyPr spcFirstLastPara="1" wrap="square" lIns="91425" tIns="45700" rIns="91425" bIns="45700" anchor="t" anchorCtr="0">
            <a:normAutofit/>
          </a:bodyPr>
          <a:lstStyle/>
          <a:p>
            <a:pPr marL="685800" lvl="1" indent="-247650" algn="l" rtl="0">
              <a:lnSpc>
                <a:spcPct val="90000"/>
              </a:lnSpc>
              <a:spcBef>
                <a:spcPts val="0"/>
              </a:spcBef>
              <a:spcAft>
                <a:spcPts val="0"/>
              </a:spcAft>
              <a:buClr>
                <a:srgbClr val="0070C0"/>
              </a:buClr>
              <a:buSzPts val="3900"/>
              <a:buChar char="•"/>
            </a:pPr>
            <a:r>
              <a:rPr lang="en-US" sz="3900">
                <a:solidFill>
                  <a:srgbClr val="0070C0"/>
                </a:solidFill>
              </a:rPr>
              <a:t>ability to withstand operational disturbances </a:t>
            </a:r>
            <a:endParaRPr/>
          </a:p>
          <a:p>
            <a:pPr marL="685800" lvl="1" indent="-247650" algn="l" rtl="0">
              <a:lnSpc>
                <a:spcPct val="90000"/>
              </a:lnSpc>
              <a:spcBef>
                <a:spcPts val="500"/>
              </a:spcBef>
              <a:spcAft>
                <a:spcPts val="0"/>
              </a:spcAft>
              <a:buClr>
                <a:srgbClr val="0070C0"/>
              </a:buClr>
              <a:buSzPts val="3900"/>
              <a:buChar char="•"/>
            </a:pPr>
            <a:r>
              <a:rPr lang="en-US" sz="3900">
                <a:solidFill>
                  <a:srgbClr val="0070C0"/>
                </a:solidFill>
              </a:rPr>
              <a:t>provide continuity of electric supply</a:t>
            </a:r>
            <a:endParaRPr/>
          </a:p>
          <a:p>
            <a:pPr marL="685800" lvl="1" indent="-247650" algn="l" rtl="0">
              <a:lnSpc>
                <a:spcPct val="90000"/>
              </a:lnSpc>
              <a:spcBef>
                <a:spcPts val="500"/>
              </a:spcBef>
              <a:spcAft>
                <a:spcPts val="0"/>
              </a:spcAft>
              <a:buClr>
                <a:srgbClr val="0070C0"/>
              </a:buClr>
              <a:buSzPts val="3900"/>
              <a:buChar char="•"/>
            </a:pPr>
            <a:r>
              <a:rPr lang="en-US" sz="3900">
                <a:solidFill>
                  <a:srgbClr val="0070C0"/>
                </a:solidFill>
              </a:rPr>
              <a:t>perform to deliver load as per the rating</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248"/>
        <p:cNvGrpSpPr/>
        <p:nvPr/>
      </p:nvGrpSpPr>
      <p:grpSpPr>
        <a:xfrm>
          <a:off x="0" y="0"/>
          <a:ext cx="0" cy="0"/>
          <a:chOff x="0" y="0"/>
          <a:chExt cx="0" cy="0"/>
        </a:xfrm>
      </p:grpSpPr>
      <p:sp>
        <p:nvSpPr>
          <p:cNvPr id="249" name="Google Shape;249;p15"/>
          <p:cNvSpPr txBox="1">
            <a:spLocks noGrp="1"/>
          </p:cNvSpPr>
          <p:nvPr>
            <p:ph type="title"/>
          </p:nvPr>
        </p:nvSpPr>
        <p:spPr>
          <a:xfrm>
            <a:off x="650309" y="312454"/>
            <a:ext cx="10515600" cy="1128039"/>
          </a:xfrm>
          <a:prstGeom prst="rect">
            <a:avLst/>
          </a:prstGeom>
          <a:solidFill>
            <a:srgbClr val="DBDBD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Transformer – </a:t>
            </a:r>
            <a:r>
              <a:rPr lang="en-US">
                <a:solidFill>
                  <a:srgbClr val="C55A11"/>
                </a:solidFill>
              </a:rPr>
              <a:t>Safety</a:t>
            </a:r>
            <a:endParaRPr/>
          </a:p>
        </p:txBody>
      </p:sp>
      <p:sp>
        <p:nvSpPr>
          <p:cNvPr id="250" name="Google Shape;250;p15"/>
          <p:cNvSpPr txBox="1">
            <a:spLocks noGrp="1"/>
          </p:cNvSpPr>
          <p:nvPr>
            <p:ph type="body" idx="1"/>
          </p:nvPr>
        </p:nvSpPr>
        <p:spPr>
          <a:xfrm>
            <a:off x="1840281" y="1778696"/>
            <a:ext cx="6151323" cy="45845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dirty="0"/>
              <a:t>Safety in operation – </a:t>
            </a:r>
            <a:endParaRPr dirty="0"/>
          </a:p>
          <a:p>
            <a:pPr marL="685800" lvl="1" indent="-228600" algn="l" rtl="0">
              <a:lnSpc>
                <a:spcPct val="90000"/>
              </a:lnSpc>
              <a:spcBef>
                <a:spcPts val="500"/>
              </a:spcBef>
              <a:spcAft>
                <a:spcPts val="0"/>
              </a:spcAft>
              <a:buClr>
                <a:srgbClr val="0070C0"/>
              </a:buClr>
              <a:buSzPts val="2400"/>
              <a:buChar char="•"/>
            </a:pPr>
            <a:r>
              <a:rPr lang="en-US" dirty="0">
                <a:solidFill>
                  <a:srgbClr val="0070C0"/>
                </a:solidFill>
              </a:rPr>
              <a:t>temperature rise within the desired limit</a:t>
            </a:r>
            <a:endParaRPr dirty="0"/>
          </a:p>
          <a:p>
            <a:pPr marL="685800" lvl="1" indent="-228600" algn="l" rtl="0">
              <a:lnSpc>
                <a:spcPct val="90000"/>
              </a:lnSpc>
              <a:spcBef>
                <a:spcPts val="500"/>
              </a:spcBef>
              <a:spcAft>
                <a:spcPts val="0"/>
              </a:spcAft>
              <a:buClr>
                <a:srgbClr val="0070C0"/>
              </a:buClr>
              <a:buSzPts val="2400"/>
              <a:buChar char="•"/>
            </a:pPr>
            <a:r>
              <a:rPr lang="en-US" dirty="0">
                <a:solidFill>
                  <a:srgbClr val="0070C0"/>
                </a:solidFill>
              </a:rPr>
              <a:t>electrical safety</a:t>
            </a:r>
            <a:endParaRPr lang="en-US" dirty="0"/>
          </a:p>
          <a:p>
            <a:pPr marL="685800" lvl="1" indent="-228600" algn="l" rtl="0">
              <a:lnSpc>
                <a:spcPct val="90000"/>
              </a:lnSpc>
              <a:spcBef>
                <a:spcPts val="500"/>
              </a:spcBef>
              <a:spcAft>
                <a:spcPts val="0"/>
              </a:spcAft>
              <a:buClr>
                <a:srgbClr val="0070C0"/>
              </a:buClr>
              <a:buSzPts val="2400"/>
              <a:buChar char="•"/>
            </a:pPr>
            <a:r>
              <a:rPr lang="en-US" dirty="0">
                <a:solidFill>
                  <a:srgbClr val="0070C0"/>
                </a:solidFill>
              </a:rPr>
              <a:t>condition monitoring</a:t>
            </a:r>
            <a:endParaRPr dirty="0">
              <a:solidFill>
                <a:srgbClr val="0070C0"/>
              </a:solidFill>
            </a:endParaRPr>
          </a:p>
          <a:p>
            <a:pPr marL="457200" lvl="1" indent="0" algn="l" rtl="0">
              <a:lnSpc>
                <a:spcPct val="90000"/>
              </a:lnSpc>
              <a:spcBef>
                <a:spcPts val="500"/>
              </a:spcBef>
              <a:spcAft>
                <a:spcPts val="0"/>
              </a:spcAft>
              <a:buClr>
                <a:schemeClr val="dk1"/>
              </a:buClr>
              <a:buSzPts val="2400"/>
              <a:buNone/>
            </a:pPr>
            <a:endParaRPr dirty="0">
              <a:solidFill>
                <a:srgbClr val="0070C0"/>
              </a:solidFill>
            </a:endParaRPr>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254"/>
        <p:cNvGrpSpPr/>
        <p:nvPr/>
      </p:nvGrpSpPr>
      <p:grpSpPr>
        <a:xfrm>
          <a:off x="0" y="0"/>
          <a:ext cx="0" cy="0"/>
          <a:chOff x="0" y="0"/>
          <a:chExt cx="0" cy="0"/>
        </a:xfrm>
      </p:grpSpPr>
      <p:sp>
        <p:nvSpPr>
          <p:cNvPr id="255" name="Google Shape;255;p16"/>
          <p:cNvSpPr txBox="1">
            <a:spLocks noGrp="1"/>
          </p:cNvSpPr>
          <p:nvPr>
            <p:ph type="title"/>
          </p:nvPr>
        </p:nvSpPr>
        <p:spPr>
          <a:xfrm>
            <a:off x="650309" y="312454"/>
            <a:ext cx="10515600" cy="1128039"/>
          </a:xfrm>
          <a:prstGeom prst="rect">
            <a:avLst/>
          </a:prstGeom>
          <a:solidFill>
            <a:srgbClr val="DBDBD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Transformer – </a:t>
            </a:r>
            <a:r>
              <a:rPr lang="en-US">
                <a:solidFill>
                  <a:srgbClr val="C55A11"/>
                </a:solidFill>
              </a:rPr>
              <a:t>Interoperability</a:t>
            </a:r>
            <a:endParaRPr/>
          </a:p>
        </p:txBody>
      </p:sp>
      <p:sp>
        <p:nvSpPr>
          <p:cNvPr id="256" name="Google Shape;256;p16"/>
          <p:cNvSpPr txBox="1">
            <a:spLocks noGrp="1"/>
          </p:cNvSpPr>
          <p:nvPr>
            <p:ph type="body" idx="1"/>
          </p:nvPr>
        </p:nvSpPr>
        <p:spPr>
          <a:xfrm>
            <a:off x="1451975" y="1665962"/>
            <a:ext cx="5345482" cy="45845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a:t>Interoperability – </a:t>
            </a:r>
            <a:endParaRPr/>
          </a:p>
          <a:p>
            <a:pPr marL="685800" lvl="1" indent="-228600" algn="l" rtl="0">
              <a:lnSpc>
                <a:spcPct val="90000"/>
              </a:lnSpc>
              <a:spcBef>
                <a:spcPts val="500"/>
              </a:spcBef>
              <a:spcAft>
                <a:spcPts val="0"/>
              </a:spcAft>
              <a:buClr>
                <a:srgbClr val="0070C0"/>
              </a:buClr>
              <a:buSzPts val="2400"/>
              <a:buChar char="•"/>
            </a:pPr>
            <a:r>
              <a:rPr lang="en-US">
                <a:solidFill>
                  <a:srgbClr val="0070C0"/>
                </a:solidFill>
              </a:rPr>
              <a:t>vector group</a:t>
            </a:r>
            <a:endParaRPr/>
          </a:p>
          <a:p>
            <a:pPr marL="685800" lvl="1" indent="-228600" algn="l" rtl="0">
              <a:lnSpc>
                <a:spcPct val="90000"/>
              </a:lnSpc>
              <a:spcBef>
                <a:spcPts val="500"/>
              </a:spcBef>
              <a:spcAft>
                <a:spcPts val="0"/>
              </a:spcAft>
              <a:buClr>
                <a:srgbClr val="0070C0"/>
              </a:buClr>
              <a:buSzPts val="2400"/>
              <a:buChar char="•"/>
            </a:pPr>
            <a:r>
              <a:rPr lang="en-US">
                <a:solidFill>
                  <a:srgbClr val="0070C0"/>
                </a:solidFill>
              </a:rPr>
              <a:t>voltage, voltage ratio and frequency</a:t>
            </a:r>
            <a:endParaRPr/>
          </a:p>
          <a:p>
            <a:pPr marL="685800" lvl="1" indent="-228600" algn="l" rtl="0">
              <a:lnSpc>
                <a:spcPct val="90000"/>
              </a:lnSpc>
              <a:spcBef>
                <a:spcPts val="500"/>
              </a:spcBef>
              <a:spcAft>
                <a:spcPts val="0"/>
              </a:spcAft>
              <a:buClr>
                <a:srgbClr val="0070C0"/>
              </a:buClr>
              <a:buSzPts val="2400"/>
              <a:buChar char="•"/>
            </a:pPr>
            <a:r>
              <a:rPr lang="en-US">
                <a:solidFill>
                  <a:srgbClr val="0070C0"/>
                </a:solidFill>
              </a:rPr>
              <a:t>standard fittings and accessories</a:t>
            </a:r>
            <a:endParaRPr/>
          </a:p>
          <a:p>
            <a:pPr marL="685800" lvl="1" indent="-228600" algn="l" rtl="0">
              <a:lnSpc>
                <a:spcPct val="90000"/>
              </a:lnSpc>
              <a:spcBef>
                <a:spcPts val="500"/>
              </a:spcBef>
              <a:spcAft>
                <a:spcPts val="0"/>
              </a:spcAft>
              <a:buClr>
                <a:srgbClr val="0070C0"/>
              </a:buClr>
              <a:buSzPts val="2400"/>
              <a:buChar char="•"/>
            </a:pPr>
            <a:r>
              <a:rPr lang="en-US">
                <a:solidFill>
                  <a:srgbClr val="0070C0"/>
                </a:solidFill>
              </a:rPr>
              <a:t>Terminal marking and rating plate for marking</a:t>
            </a:r>
            <a:endParaRPr/>
          </a:p>
          <a:p>
            <a:pPr marL="457200" lvl="1" indent="0" algn="l" rtl="0">
              <a:lnSpc>
                <a:spcPct val="90000"/>
              </a:lnSpc>
              <a:spcBef>
                <a:spcPts val="500"/>
              </a:spcBef>
              <a:spcAft>
                <a:spcPts val="0"/>
              </a:spcAft>
              <a:buClr>
                <a:schemeClr val="dk1"/>
              </a:buClr>
              <a:buSzPts val="2400"/>
              <a:buNone/>
            </a:pPr>
            <a:endParaRPr>
              <a:solidFill>
                <a:srgbClr val="0070C0"/>
              </a:solidFill>
            </a:endParaRPr>
          </a:p>
          <a:p>
            <a:pPr marL="228600" lvl="0" indent="-50800" algn="l" rtl="0">
              <a:lnSpc>
                <a:spcPct val="90000"/>
              </a:lnSpc>
              <a:spcBef>
                <a:spcPts val="1000"/>
              </a:spcBef>
              <a:spcAft>
                <a:spcPts val="0"/>
              </a:spcAft>
              <a:buClr>
                <a:schemeClr val="dk1"/>
              </a:buClr>
              <a:buSzPts val="2800"/>
              <a:buFont typeface="Noto Sans Symbols"/>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260"/>
        <p:cNvGrpSpPr/>
        <p:nvPr/>
      </p:nvGrpSpPr>
      <p:grpSpPr>
        <a:xfrm>
          <a:off x="0" y="0"/>
          <a:ext cx="0" cy="0"/>
          <a:chOff x="0" y="0"/>
          <a:chExt cx="0" cy="0"/>
        </a:xfrm>
      </p:grpSpPr>
      <p:sp>
        <p:nvSpPr>
          <p:cNvPr id="261" name="Google Shape;261;p17"/>
          <p:cNvSpPr txBox="1">
            <a:spLocks noGrp="1"/>
          </p:cNvSpPr>
          <p:nvPr>
            <p:ph type="title"/>
          </p:nvPr>
        </p:nvSpPr>
        <p:spPr>
          <a:xfrm>
            <a:off x="650309" y="312454"/>
            <a:ext cx="10515600" cy="1128039"/>
          </a:xfrm>
          <a:prstGeom prst="rect">
            <a:avLst/>
          </a:prstGeom>
          <a:solidFill>
            <a:srgbClr val="DBDBD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Transformer – </a:t>
            </a:r>
            <a:r>
              <a:rPr lang="en-US">
                <a:solidFill>
                  <a:srgbClr val="C55A11"/>
                </a:solidFill>
              </a:rPr>
              <a:t>Expectations</a:t>
            </a:r>
            <a:endParaRPr/>
          </a:p>
        </p:txBody>
      </p:sp>
      <p:sp>
        <p:nvSpPr>
          <p:cNvPr id="262" name="Google Shape;262;p17"/>
          <p:cNvSpPr txBox="1">
            <a:spLocks noGrp="1"/>
          </p:cNvSpPr>
          <p:nvPr>
            <p:ph type="body" idx="1"/>
          </p:nvPr>
        </p:nvSpPr>
        <p:spPr>
          <a:xfrm>
            <a:off x="1376820" y="1741118"/>
            <a:ext cx="6714994" cy="45845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a:t>Efficiency – </a:t>
            </a:r>
            <a:endParaRPr/>
          </a:p>
          <a:p>
            <a:pPr marL="685800" lvl="1" indent="-228600" algn="l" rtl="0">
              <a:lnSpc>
                <a:spcPct val="90000"/>
              </a:lnSpc>
              <a:spcBef>
                <a:spcPts val="500"/>
              </a:spcBef>
              <a:spcAft>
                <a:spcPts val="0"/>
              </a:spcAft>
              <a:buClr>
                <a:srgbClr val="0070C0"/>
              </a:buClr>
              <a:buSzPts val="2400"/>
              <a:buChar char="•"/>
            </a:pPr>
            <a:r>
              <a:rPr lang="en-US">
                <a:solidFill>
                  <a:srgbClr val="0070C0"/>
                </a:solidFill>
              </a:rPr>
              <a:t>Load loss at different levels of loading</a:t>
            </a:r>
            <a:endParaRPr/>
          </a:p>
          <a:p>
            <a:pPr marL="685800" lvl="1" indent="-228600" algn="l" rtl="0">
              <a:lnSpc>
                <a:spcPct val="90000"/>
              </a:lnSpc>
              <a:spcBef>
                <a:spcPts val="500"/>
              </a:spcBef>
              <a:spcAft>
                <a:spcPts val="0"/>
              </a:spcAft>
              <a:buClr>
                <a:srgbClr val="0070C0"/>
              </a:buClr>
              <a:buSzPts val="2400"/>
              <a:buChar char="•"/>
            </a:pPr>
            <a:r>
              <a:rPr lang="en-US">
                <a:solidFill>
                  <a:srgbClr val="0070C0"/>
                </a:solidFill>
              </a:rPr>
              <a:t>No load loss</a:t>
            </a:r>
            <a:endParaRPr/>
          </a:p>
          <a:p>
            <a:pPr marL="685800" lvl="1" indent="-76200" algn="l" rtl="0">
              <a:lnSpc>
                <a:spcPct val="90000"/>
              </a:lnSpc>
              <a:spcBef>
                <a:spcPts val="500"/>
              </a:spcBef>
              <a:spcAft>
                <a:spcPts val="0"/>
              </a:spcAft>
              <a:buClr>
                <a:schemeClr val="dk1"/>
              </a:buClr>
              <a:buSzPts val="2400"/>
              <a:buNone/>
            </a:pPr>
            <a:endParaRPr>
              <a:solidFill>
                <a:srgbClr val="0070C0"/>
              </a:solidFill>
            </a:endParaRPr>
          </a:p>
          <a:p>
            <a:pPr marL="457200" lvl="1" indent="0" algn="l" rtl="0">
              <a:lnSpc>
                <a:spcPct val="90000"/>
              </a:lnSpc>
              <a:spcBef>
                <a:spcPts val="500"/>
              </a:spcBef>
              <a:spcAft>
                <a:spcPts val="0"/>
              </a:spcAft>
              <a:buClr>
                <a:schemeClr val="dk1"/>
              </a:buClr>
              <a:buSzPts val="2400"/>
              <a:buNone/>
            </a:pPr>
            <a:endParaRPr>
              <a:solidFill>
                <a:srgbClr val="0070C0"/>
              </a:solidFill>
            </a:endParaRPr>
          </a:p>
          <a:p>
            <a:pPr marL="228600" lvl="0" indent="-50800" algn="l" rtl="0">
              <a:lnSpc>
                <a:spcPct val="90000"/>
              </a:lnSpc>
              <a:spcBef>
                <a:spcPts val="1000"/>
              </a:spcBef>
              <a:spcAft>
                <a:spcPts val="0"/>
              </a:spcAft>
              <a:buClr>
                <a:schemeClr val="dk1"/>
              </a:buClr>
              <a:buSzPts val="2800"/>
              <a:buFont typeface="Noto Sans Symbols"/>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266"/>
        <p:cNvGrpSpPr/>
        <p:nvPr/>
      </p:nvGrpSpPr>
      <p:grpSpPr>
        <a:xfrm>
          <a:off x="0" y="0"/>
          <a:ext cx="0" cy="0"/>
          <a:chOff x="0" y="0"/>
          <a:chExt cx="0" cy="0"/>
        </a:xfrm>
      </p:grpSpPr>
      <p:sp>
        <p:nvSpPr>
          <p:cNvPr id="267" name="Google Shape;267;p18"/>
          <p:cNvSpPr txBox="1">
            <a:spLocks noGrp="1"/>
          </p:cNvSpPr>
          <p:nvPr>
            <p:ph type="title"/>
          </p:nvPr>
        </p:nvSpPr>
        <p:spPr>
          <a:xfrm>
            <a:off x="650309" y="312454"/>
            <a:ext cx="10515600" cy="1128039"/>
          </a:xfrm>
          <a:prstGeom prst="rect">
            <a:avLst/>
          </a:prstGeom>
          <a:solidFill>
            <a:srgbClr val="DBDBD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55A11"/>
              </a:buClr>
              <a:buSzPts val="4400"/>
              <a:buFont typeface="Calibri"/>
              <a:buNone/>
            </a:pPr>
            <a:r>
              <a:rPr lang="en-US">
                <a:solidFill>
                  <a:srgbClr val="C55A11"/>
                </a:solidFill>
              </a:rPr>
              <a:t>Reliability – How is it addressed in Standard</a:t>
            </a:r>
            <a:endParaRPr/>
          </a:p>
        </p:txBody>
      </p:sp>
      <p:sp>
        <p:nvSpPr>
          <p:cNvPr id="268" name="Google Shape;268;p18"/>
          <p:cNvSpPr txBox="1">
            <a:spLocks noGrp="1"/>
          </p:cNvSpPr>
          <p:nvPr>
            <p:ph type="body" idx="1"/>
          </p:nvPr>
        </p:nvSpPr>
        <p:spPr>
          <a:xfrm>
            <a:off x="1376820" y="1741118"/>
            <a:ext cx="6714994" cy="4584525"/>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endParaRPr>
              <a:solidFill>
                <a:srgbClr val="0070C0"/>
              </a:solidFill>
            </a:endParaRPr>
          </a:p>
          <a:p>
            <a:pPr marL="228600" lvl="0" indent="-50800" algn="l" rtl="0">
              <a:lnSpc>
                <a:spcPct val="90000"/>
              </a:lnSpc>
              <a:spcBef>
                <a:spcPts val="1000"/>
              </a:spcBef>
              <a:spcAft>
                <a:spcPts val="0"/>
              </a:spcAft>
              <a:buClr>
                <a:schemeClr val="dk1"/>
              </a:buClr>
              <a:buSzPts val="2800"/>
              <a:buFont typeface="Noto Sans Symbols"/>
              <a:buNone/>
            </a:pPr>
            <a:endParaRPr/>
          </a:p>
        </p:txBody>
      </p:sp>
      <p:sp>
        <p:nvSpPr>
          <p:cNvPr id="269" name="Google Shape;269;p18"/>
          <p:cNvSpPr txBox="1"/>
          <p:nvPr/>
        </p:nvSpPr>
        <p:spPr>
          <a:xfrm>
            <a:off x="650309" y="1741118"/>
            <a:ext cx="10855891" cy="3816389"/>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Noto Sans Symbols"/>
              <a:buChar char="❑"/>
            </a:pPr>
            <a:r>
              <a:rPr lang="en-US" sz="2800" b="0" i="0" u="none" strike="noStrike" cap="none" dirty="0">
                <a:solidFill>
                  <a:schemeClr val="dk1"/>
                </a:solidFill>
                <a:latin typeface="Calibri"/>
                <a:ea typeface="Calibri"/>
                <a:cs typeface="Calibri"/>
                <a:sym typeface="Calibri"/>
              </a:rPr>
              <a:t>Standard guides the manufacturer to use appropriate raw material and components. For example,  Clause 9.1 and 20.1 of IS 1180 (Part 1) provide for materials and components, respectively, to be used in manufacture of Distribution Transformer.</a:t>
            </a:r>
            <a:endParaRPr sz="2800" dirty="0"/>
          </a:p>
          <a:p>
            <a:pPr marL="457200" marR="0" lvl="0" indent="-457200" algn="l" rtl="0">
              <a:spcBef>
                <a:spcPts val="0"/>
              </a:spcBef>
              <a:spcAft>
                <a:spcPts val="0"/>
              </a:spcAft>
              <a:buClr>
                <a:schemeClr val="dk1"/>
              </a:buClr>
              <a:buSzPts val="3200"/>
              <a:buFont typeface="Noto Sans Symbols"/>
              <a:buChar char="❑"/>
            </a:pPr>
            <a:r>
              <a:rPr lang="en-US" sz="2800" b="0" i="0" u="none" strike="noStrike" cap="none" dirty="0">
                <a:solidFill>
                  <a:schemeClr val="dk1"/>
                </a:solidFill>
                <a:latin typeface="Calibri"/>
                <a:ea typeface="Calibri"/>
                <a:cs typeface="Calibri"/>
                <a:sym typeface="Calibri"/>
              </a:rPr>
              <a:t>Validation of reliability through specific tests – Induced over voltage withstand test, Separate source voltage withstand test etc.</a:t>
            </a:r>
            <a:endParaRPr sz="2800" dirty="0"/>
          </a:p>
          <a:p>
            <a:pPr marL="457200" marR="0" lvl="0" indent="-457200" algn="l" rtl="0">
              <a:spcBef>
                <a:spcPts val="0"/>
              </a:spcBef>
              <a:spcAft>
                <a:spcPts val="0"/>
              </a:spcAft>
              <a:buClr>
                <a:schemeClr val="dk1"/>
              </a:buClr>
              <a:buSzPts val="3200"/>
              <a:buFont typeface="Noto Sans Symbols"/>
              <a:buChar char="❑"/>
            </a:pPr>
            <a:r>
              <a:rPr lang="en-US" sz="2800" b="0" i="0" u="none" strike="noStrike" cap="none" dirty="0">
                <a:solidFill>
                  <a:schemeClr val="dk1"/>
                </a:solidFill>
                <a:latin typeface="Calibri"/>
                <a:ea typeface="Calibri"/>
                <a:cs typeface="Calibri"/>
                <a:sym typeface="Calibri"/>
              </a:rPr>
              <a:t>Permissible flux density and over-fluxing requirement are prescribed in the standard (Cl. 6.9, 7.9 and 8.9)</a:t>
            </a:r>
            <a:endParaRPr sz="2800"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273"/>
        <p:cNvGrpSpPr/>
        <p:nvPr/>
      </p:nvGrpSpPr>
      <p:grpSpPr>
        <a:xfrm>
          <a:off x="0" y="0"/>
          <a:ext cx="0" cy="0"/>
          <a:chOff x="0" y="0"/>
          <a:chExt cx="0" cy="0"/>
        </a:xfrm>
      </p:grpSpPr>
      <p:sp>
        <p:nvSpPr>
          <p:cNvPr id="274" name="Google Shape;274;p19"/>
          <p:cNvSpPr txBox="1">
            <a:spLocks noGrp="1"/>
          </p:cNvSpPr>
          <p:nvPr>
            <p:ph type="title"/>
          </p:nvPr>
        </p:nvSpPr>
        <p:spPr>
          <a:xfrm>
            <a:off x="838200" y="365126"/>
            <a:ext cx="10515600" cy="8631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Tests for Validation of ‘Reliability’</a:t>
            </a:r>
            <a:endParaRPr/>
          </a:p>
        </p:txBody>
      </p:sp>
      <p:sp>
        <p:nvSpPr>
          <p:cNvPr id="275" name="Google Shape;275;p19"/>
          <p:cNvSpPr txBox="1">
            <a:spLocks noGrp="1"/>
          </p:cNvSpPr>
          <p:nvPr>
            <p:ph type="body" idx="1"/>
          </p:nvPr>
        </p:nvSpPr>
        <p:spPr>
          <a:xfrm>
            <a:off x="838200" y="1825625"/>
            <a:ext cx="1083063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a:t> Specific tests which assures reliability of operation while withstanding operational disturbances are :</a:t>
            </a:r>
            <a:endParaRPr/>
          </a:p>
          <a:p>
            <a:pPr marL="0" lvl="0" indent="0" algn="l" rtl="0">
              <a:lnSpc>
                <a:spcPct val="90000"/>
              </a:lnSpc>
              <a:spcBef>
                <a:spcPts val="1000"/>
              </a:spcBef>
              <a:spcAft>
                <a:spcPts val="0"/>
              </a:spcAft>
              <a:buClr>
                <a:schemeClr val="dk1"/>
              </a:buClr>
              <a:buSzPts val="2800"/>
              <a:buNone/>
            </a:pPr>
            <a:endParaRPr/>
          </a:p>
          <a:p>
            <a:pPr marL="685800" lvl="1" indent="-228600" algn="l" rtl="0">
              <a:lnSpc>
                <a:spcPct val="90000"/>
              </a:lnSpc>
              <a:spcBef>
                <a:spcPts val="500"/>
              </a:spcBef>
              <a:spcAft>
                <a:spcPts val="0"/>
              </a:spcAft>
              <a:buClr>
                <a:schemeClr val="dk1"/>
              </a:buClr>
              <a:buSzPts val="2400"/>
              <a:buFont typeface="Noto Sans Symbols"/>
              <a:buChar char="▪"/>
            </a:pPr>
            <a:r>
              <a:rPr lang="en-US"/>
              <a:t>Induced over voltage withstand test {Clause 21.2(f) of IS 1180 (Part 1)}</a:t>
            </a:r>
            <a:endParaRPr/>
          </a:p>
          <a:p>
            <a:pPr marL="685800" lvl="1" indent="-228600" algn="l" rtl="0">
              <a:lnSpc>
                <a:spcPct val="90000"/>
              </a:lnSpc>
              <a:spcBef>
                <a:spcPts val="500"/>
              </a:spcBef>
              <a:spcAft>
                <a:spcPts val="0"/>
              </a:spcAft>
              <a:buClr>
                <a:schemeClr val="dk1"/>
              </a:buClr>
              <a:buSzPts val="2400"/>
              <a:buFont typeface="Noto Sans Symbols"/>
              <a:buChar char="▪"/>
            </a:pPr>
            <a:r>
              <a:rPr lang="en-US"/>
              <a:t>Separate Source voltage withstand test {Clause 21.2 (g) of IS 1180 (Part 1)}</a:t>
            </a:r>
            <a:endParaRPr/>
          </a:p>
          <a:p>
            <a:pPr marL="685800" lvl="1" indent="-228600" algn="l" rtl="0">
              <a:lnSpc>
                <a:spcPct val="90000"/>
              </a:lnSpc>
              <a:spcBef>
                <a:spcPts val="500"/>
              </a:spcBef>
              <a:spcAft>
                <a:spcPts val="0"/>
              </a:spcAft>
              <a:buClr>
                <a:schemeClr val="dk1"/>
              </a:buClr>
              <a:buSzPts val="2400"/>
              <a:buFont typeface="Noto Sans Symbols"/>
              <a:buChar char="▪"/>
            </a:pPr>
            <a:r>
              <a:rPr lang="en-US"/>
              <a:t>Lightning impulse test {Clause 21.3 (a) of IS 1180 (Part 1)}</a:t>
            </a:r>
            <a:endParaRPr/>
          </a:p>
          <a:p>
            <a:pPr marL="685800" lvl="1" indent="-228600" algn="l" rtl="0">
              <a:lnSpc>
                <a:spcPct val="90000"/>
              </a:lnSpc>
              <a:spcBef>
                <a:spcPts val="500"/>
              </a:spcBef>
              <a:spcAft>
                <a:spcPts val="0"/>
              </a:spcAft>
              <a:buClr>
                <a:schemeClr val="dk1"/>
              </a:buClr>
              <a:buSzPts val="2400"/>
              <a:buFont typeface="Noto Sans Symbols"/>
              <a:buChar char="▪"/>
            </a:pPr>
            <a:r>
              <a:rPr lang="en-US"/>
              <a:t>Flux density and its limit are prescribed in the standard {Clause 6.9, 7.9 and 8.9 of IS 1180 (Part 1)}</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838200" y="2870330"/>
            <a:ext cx="10515600" cy="1325563"/>
          </a:xfrm>
          <a:prstGeom prst="rect">
            <a:avLst/>
          </a:prstGeom>
          <a:solidFill>
            <a:srgbClr val="EDEDE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Curriculum Perspective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279"/>
        <p:cNvGrpSpPr/>
        <p:nvPr/>
      </p:nvGrpSpPr>
      <p:grpSpPr>
        <a:xfrm>
          <a:off x="0" y="0"/>
          <a:ext cx="0" cy="0"/>
          <a:chOff x="0" y="0"/>
          <a:chExt cx="0" cy="0"/>
        </a:xfrm>
      </p:grpSpPr>
      <p:sp>
        <p:nvSpPr>
          <p:cNvPr id="280" name="Google Shape;280;p20"/>
          <p:cNvSpPr txBox="1">
            <a:spLocks noGrp="1"/>
          </p:cNvSpPr>
          <p:nvPr>
            <p:ph type="title"/>
          </p:nvPr>
        </p:nvSpPr>
        <p:spPr>
          <a:xfrm>
            <a:off x="650309" y="312454"/>
            <a:ext cx="10515600" cy="1128039"/>
          </a:xfrm>
          <a:prstGeom prst="rect">
            <a:avLst/>
          </a:prstGeom>
          <a:solidFill>
            <a:srgbClr val="DBDBD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55A11"/>
              </a:buClr>
              <a:buSzPts val="4400"/>
              <a:buFont typeface="Calibri"/>
              <a:buNone/>
            </a:pPr>
            <a:r>
              <a:rPr lang="en-US">
                <a:solidFill>
                  <a:srgbClr val="C55A11"/>
                </a:solidFill>
              </a:rPr>
              <a:t>Safety – How is it addressed in Standard</a:t>
            </a:r>
            <a:endParaRPr/>
          </a:p>
        </p:txBody>
      </p:sp>
      <p:sp>
        <p:nvSpPr>
          <p:cNvPr id="281" name="Google Shape;281;p20"/>
          <p:cNvSpPr txBox="1">
            <a:spLocks noGrp="1"/>
          </p:cNvSpPr>
          <p:nvPr>
            <p:ph type="body" idx="1"/>
          </p:nvPr>
        </p:nvSpPr>
        <p:spPr>
          <a:xfrm>
            <a:off x="1376820" y="1741118"/>
            <a:ext cx="6714994" cy="4584525"/>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endParaRPr>
              <a:solidFill>
                <a:srgbClr val="0070C0"/>
              </a:solidFill>
            </a:endParaRPr>
          </a:p>
          <a:p>
            <a:pPr marL="228600" lvl="0" indent="-50800" algn="l" rtl="0">
              <a:lnSpc>
                <a:spcPct val="90000"/>
              </a:lnSpc>
              <a:spcBef>
                <a:spcPts val="1000"/>
              </a:spcBef>
              <a:spcAft>
                <a:spcPts val="0"/>
              </a:spcAft>
              <a:buClr>
                <a:schemeClr val="dk1"/>
              </a:buClr>
              <a:buSzPts val="2800"/>
              <a:buFont typeface="Noto Sans Symbols"/>
              <a:buNone/>
            </a:pPr>
            <a:endParaRPr/>
          </a:p>
        </p:txBody>
      </p:sp>
      <p:sp>
        <p:nvSpPr>
          <p:cNvPr id="282" name="Google Shape;282;p20"/>
          <p:cNvSpPr txBox="1"/>
          <p:nvPr/>
        </p:nvSpPr>
        <p:spPr>
          <a:xfrm>
            <a:off x="1321121" y="1564243"/>
            <a:ext cx="9549758" cy="430887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3200"/>
              <a:buFont typeface="Noto Sans Symbols"/>
              <a:buChar char="❑"/>
            </a:pPr>
            <a:r>
              <a:rPr lang="en-US" sz="3200" dirty="0">
                <a:solidFill>
                  <a:srgbClr val="000000"/>
                </a:solidFill>
                <a:latin typeface="Calibri"/>
                <a:ea typeface="Calibri"/>
                <a:cs typeface="Calibri"/>
                <a:sym typeface="Calibri"/>
              </a:rPr>
              <a:t>Permissible temperature rise limits are specified for different ratings, For example, in IS 1180 (Part 1) prescribes permissible temperature rise under clause 6.10, 7.10 and 8.10 for different type and ratings.</a:t>
            </a:r>
            <a:endParaRPr sz="3200" b="0" i="0" u="none" strike="noStrike" cap="none" dirty="0">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3200"/>
              <a:buFont typeface="Noto Sans Symbols"/>
              <a:buChar char="❑"/>
            </a:pPr>
            <a:r>
              <a:rPr lang="en-US" sz="3200" b="0" i="0" u="none" strike="noStrike" cap="none" dirty="0">
                <a:solidFill>
                  <a:srgbClr val="000000"/>
                </a:solidFill>
                <a:latin typeface="Calibri"/>
                <a:ea typeface="Calibri"/>
                <a:cs typeface="Calibri"/>
                <a:sym typeface="Calibri"/>
              </a:rPr>
              <a:t>Development of pressure inside the tank is measured and permissible limits of its impact on metal plates are given.</a:t>
            </a:r>
            <a:endParaRPr dirty="0"/>
          </a:p>
          <a:p>
            <a:pPr marL="457200" marR="0" lvl="0" indent="-457200" algn="l" rtl="0">
              <a:lnSpc>
                <a:spcPct val="100000"/>
              </a:lnSpc>
              <a:spcBef>
                <a:spcPts val="0"/>
              </a:spcBef>
              <a:spcAft>
                <a:spcPts val="0"/>
              </a:spcAft>
              <a:buClr>
                <a:srgbClr val="000000"/>
              </a:buClr>
              <a:buSzPts val="3200"/>
              <a:buFont typeface="Noto Sans Symbols"/>
              <a:buChar char="❑"/>
            </a:pPr>
            <a:r>
              <a:rPr lang="en-US" sz="3200" dirty="0">
                <a:solidFill>
                  <a:srgbClr val="000000"/>
                </a:solidFill>
                <a:latin typeface="Calibri"/>
                <a:ea typeface="Calibri"/>
                <a:cs typeface="Calibri"/>
                <a:sym typeface="Calibri"/>
              </a:rPr>
              <a:t>Leak proofness test of transformer tank is prescribed.</a:t>
            </a:r>
            <a:endParaRPr sz="32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286"/>
        <p:cNvGrpSpPr/>
        <p:nvPr/>
      </p:nvGrpSpPr>
      <p:grpSpPr>
        <a:xfrm>
          <a:off x="0" y="0"/>
          <a:ext cx="0" cy="0"/>
          <a:chOff x="0" y="0"/>
          <a:chExt cx="0" cy="0"/>
        </a:xfrm>
      </p:grpSpPr>
      <p:sp>
        <p:nvSpPr>
          <p:cNvPr id="287" name="Google Shape;287;p21"/>
          <p:cNvSpPr txBox="1">
            <a:spLocks noGrp="1"/>
          </p:cNvSpPr>
          <p:nvPr>
            <p:ph type="title"/>
          </p:nvPr>
        </p:nvSpPr>
        <p:spPr>
          <a:xfrm>
            <a:off x="551597" y="269591"/>
            <a:ext cx="10515600" cy="7662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Tests for Validation of ‘Safety’</a:t>
            </a:r>
            <a:endParaRPr/>
          </a:p>
        </p:txBody>
      </p:sp>
      <p:sp>
        <p:nvSpPr>
          <p:cNvPr id="288" name="Google Shape;288;p21"/>
          <p:cNvSpPr txBox="1">
            <a:spLocks noGrp="1"/>
          </p:cNvSpPr>
          <p:nvPr>
            <p:ph type="body" idx="1"/>
          </p:nvPr>
        </p:nvSpPr>
        <p:spPr>
          <a:xfrm>
            <a:off x="483358" y="1136749"/>
            <a:ext cx="5612642" cy="3413452"/>
          </a:xfrm>
          <a:prstGeom prst="rect">
            <a:avLst/>
          </a:prstGeom>
          <a:solidFill>
            <a:srgbClr val="E1EFD8"/>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a:t> Specific tests which assures ‘safety’ of operation are :</a:t>
            </a:r>
            <a:endParaRPr/>
          </a:p>
          <a:p>
            <a:pPr marL="685800" lvl="1" indent="-228600" algn="l" rtl="0">
              <a:lnSpc>
                <a:spcPct val="90000"/>
              </a:lnSpc>
              <a:spcBef>
                <a:spcPts val="500"/>
              </a:spcBef>
              <a:spcAft>
                <a:spcPts val="0"/>
              </a:spcAft>
              <a:buClr>
                <a:schemeClr val="dk1"/>
              </a:buClr>
              <a:buSzPts val="2400"/>
              <a:buFont typeface="Noto Sans Symbols"/>
              <a:buChar char="▪"/>
            </a:pPr>
            <a:r>
              <a:rPr lang="en-US"/>
              <a:t>Temperature Rise Test {Clause 21.3(b) of IS 1180 (Part 1)}</a:t>
            </a:r>
            <a:endParaRPr/>
          </a:p>
          <a:p>
            <a:pPr marL="685800" lvl="1" indent="-228600" algn="l" rtl="0">
              <a:lnSpc>
                <a:spcPct val="90000"/>
              </a:lnSpc>
              <a:spcBef>
                <a:spcPts val="500"/>
              </a:spcBef>
              <a:spcAft>
                <a:spcPts val="0"/>
              </a:spcAft>
              <a:buClr>
                <a:schemeClr val="dk1"/>
              </a:buClr>
              <a:buSzPts val="2400"/>
              <a:buFont typeface="Noto Sans Symbols"/>
              <a:buChar char="▪"/>
            </a:pPr>
            <a:r>
              <a:rPr lang="en-US"/>
              <a:t>Pressure Test {Clause 21.5.2.1 of IS 1180 (Part 1)}</a:t>
            </a:r>
            <a:endParaRPr/>
          </a:p>
          <a:p>
            <a:pPr marL="685800" lvl="1" indent="-228600" algn="l" rtl="0">
              <a:lnSpc>
                <a:spcPct val="90000"/>
              </a:lnSpc>
              <a:spcBef>
                <a:spcPts val="500"/>
              </a:spcBef>
              <a:spcAft>
                <a:spcPts val="0"/>
              </a:spcAft>
              <a:buClr>
                <a:schemeClr val="dk1"/>
              </a:buClr>
              <a:buSzPts val="2400"/>
              <a:buFont typeface="Noto Sans Symbols"/>
              <a:buChar char="▪"/>
            </a:pPr>
            <a:r>
              <a:rPr lang="en-US"/>
              <a:t>Oil Leakage Test {Clause 21.5.3.3 of IS 1180 (Part 1)}</a:t>
            </a:r>
            <a:endParaRPr/>
          </a:p>
        </p:txBody>
      </p:sp>
      <p:pic>
        <p:nvPicPr>
          <p:cNvPr id="289" name="Google Shape;289;p21"/>
          <p:cNvPicPr preferRelativeResize="0"/>
          <p:nvPr/>
        </p:nvPicPr>
        <p:blipFill rotWithShape="1">
          <a:blip r:embed="rId4">
            <a:alphaModFix/>
          </a:blip>
          <a:srcRect/>
          <a:stretch/>
        </p:blipFill>
        <p:spPr>
          <a:xfrm>
            <a:off x="6561540" y="1136748"/>
            <a:ext cx="4064000" cy="3149600"/>
          </a:xfrm>
          <a:prstGeom prst="rect">
            <a:avLst/>
          </a:prstGeom>
          <a:noFill/>
          <a:ln w="9525" cap="flat" cmpd="sng">
            <a:solidFill>
              <a:schemeClr val="dk1"/>
            </a:solidFill>
            <a:prstDash val="solid"/>
            <a:round/>
            <a:headEnd type="none" w="sm" len="sm"/>
            <a:tailEnd type="none" w="sm" len="sm"/>
          </a:ln>
        </p:spPr>
      </p:pic>
      <p:pic>
        <p:nvPicPr>
          <p:cNvPr id="290" name="Google Shape;290;p21"/>
          <p:cNvPicPr preferRelativeResize="0"/>
          <p:nvPr/>
        </p:nvPicPr>
        <p:blipFill rotWithShape="1">
          <a:blip r:embed="rId5">
            <a:alphaModFix/>
          </a:blip>
          <a:srcRect/>
          <a:stretch/>
        </p:blipFill>
        <p:spPr>
          <a:xfrm>
            <a:off x="6561540" y="4550200"/>
            <a:ext cx="4064000" cy="2159000"/>
          </a:xfrm>
          <a:prstGeom prst="rect">
            <a:avLst/>
          </a:prstGeom>
          <a:noFill/>
          <a:ln w="9525" cap="flat" cmpd="sng">
            <a:solidFill>
              <a:schemeClr val="dk1"/>
            </a:solidFill>
            <a:prstDash val="solid"/>
            <a:round/>
            <a:headEnd type="none" w="sm" len="sm"/>
            <a:tailEnd type="none" w="sm" len="sm"/>
          </a:ln>
        </p:spPr>
      </p:pic>
      <p:pic>
        <p:nvPicPr>
          <p:cNvPr id="291" name="Google Shape;291;p21"/>
          <p:cNvPicPr preferRelativeResize="0"/>
          <p:nvPr/>
        </p:nvPicPr>
        <p:blipFill rotWithShape="1">
          <a:blip r:embed="rId6">
            <a:alphaModFix/>
          </a:blip>
          <a:srcRect/>
          <a:stretch/>
        </p:blipFill>
        <p:spPr>
          <a:xfrm>
            <a:off x="1200529" y="4642892"/>
            <a:ext cx="4178300" cy="20828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295"/>
        <p:cNvGrpSpPr/>
        <p:nvPr/>
      </p:nvGrpSpPr>
      <p:grpSpPr>
        <a:xfrm>
          <a:off x="0" y="0"/>
          <a:ext cx="0" cy="0"/>
          <a:chOff x="0" y="0"/>
          <a:chExt cx="0" cy="0"/>
        </a:xfrm>
      </p:grpSpPr>
      <p:sp>
        <p:nvSpPr>
          <p:cNvPr id="296" name="Google Shape;296;p22"/>
          <p:cNvSpPr txBox="1">
            <a:spLocks noGrp="1"/>
          </p:cNvSpPr>
          <p:nvPr>
            <p:ph type="title"/>
          </p:nvPr>
        </p:nvSpPr>
        <p:spPr>
          <a:xfrm>
            <a:off x="650309" y="312454"/>
            <a:ext cx="10515600" cy="1128039"/>
          </a:xfrm>
          <a:prstGeom prst="rect">
            <a:avLst/>
          </a:prstGeom>
          <a:solidFill>
            <a:srgbClr val="DBDBD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55A11"/>
              </a:buClr>
              <a:buSzPts val="4400"/>
              <a:buFont typeface="Calibri"/>
              <a:buNone/>
            </a:pPr>
            <a:r>
              <a:rPr lang="en-US">
                <a:solidFill>
                  <a:srgbClr val="C55A11"/>
                </a:solidFill>
              </a:rPr>
              <a:t>Interoperability – How Standard facilitates</a:t>
            </a:r>
            <a:endParaRPr/>
          </a:p>
        </p:txBody>
      </p:sp>
      <p:sp>
        <p:nvSpPr>
          <p:cNvPr id="297" name="Google Shape;297;p22"/>
          <p:cNvSpPr txBox="1">
            <a:spLocks noGrp="1"/>
          </p:cNvSpPr>
          <p:nvPr>
            <p:ph type="body" idx="1"/>
          </p:nvPr>
        </p:nvSpPr>
        <p:spPr>
          <a:xfrm>
            <a:off x="1376820" y="1741118"/>
            <a:ext cx="6714994" cy="4584525"/>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endParaRPr>
              <a:solidFill>
                <a:srgbClr val="0070C0"/>
              </a:solidFill>
            </a:endParaRPr>
          </a:p>
          <a:p>
            <a:pPr marL="228600" lvl="0" indent="-50800" algn="l" rtl="0">
              <a:lnSpc>
                <a:spcPct val="90000"/>
              </a:lnSpc>
              <a:spcBef>
                <a:spcPts val="1000"/>
              </a:spcBef>
              <a:spcAft>
                <a:spcPts val="0"/>
              </a:spcAft>
              <a:buClr>
                <a:schemeClr val="dk1"/>
              </a:buClr>
              <a:buSzPts val="2800"/>
              <a:buFont typeface="Noto Sans Symbols"/>
              <a:buNone/>
            </a:pPr>
            <a:endParaRPr/>
          </a:p>
        </p:txBody>
      </p:sp>
      <p:sp>
        <p:nvSpPr>
          <p:cNvPr id="298" name="Google Shape;298;p22"/>
          <p:cNvSpPr txBox="1"/>
          <p:nvPr/>
        </p:nvSpPr>
        <p:spPr>
          <a:xfrm>
            <a:off x="1223749" y="1909721"/>
            <a:ext cx="9744502" cy="424731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Calibri"/>
                <a:ea typeface="Calibri"/>
                <a:cs typeface="Calibri"/>
                <a:sym typeface="Calibri"/>
              </a:rPr>
              <a:t>Terminal Marking and their relative positions are prescribed in the standard {(</a:t>
            </a:r>
            <a:r>
              <a:rPr lang="en-US" sz="2800">
                <a:solidFill>
                  <a:srgbClr val="000000"/>
                </a:solidFill>
                <a:latin typeface="Calibri"/>
                <a:ea typeface="Calibri"/>
                <a:cs typeface="Calibri"/>
                <a:sym typeface="Calibri"/>
              </a:rPr>
              <a:t>e.g. Cl. 10 of IS 1180 (Part 1)}</a:t>
            </a:r>
            <a:endParaRPr/>
          </a:p>
          <a:p>
            <a:pPr marL="457200" marR="0" lvl="0" indent="-457200" algn="l" rtl="0">
              <a:lnSpc>
                <a:spcPct val="10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Calibri"/>
                <a:ea typeface="Calibri"/>
                <a:cs typeface="Calibri"/>
                <a:sym typeface="Calibri"/>
              </a:rPr>
              <a:t>Rating Plate is standardized {(</a:t>
            </a:r>
            <a:r>
              <a:rPr lang="en-US" sz="2800">
                <a:solidFill>
                  <a:srgbClr val="000000"/>
                </a:solidFill>
                <a:latin typeface="Calibri"/>
                <a:ea typeface="Calibri"/>
                <a:cs typeface="Calibri"/>
                <a:sym typeface="Calibri"/>
              </a:rPr>
              <a:t>e.g. Cl. 13 of IS 1180 (Part 1)}</a:t>
            </a:r>
            <a:endParaRPr sz="28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Noto Sans Symbols"/>
              <a:buChar char="❑"/>
            </a:pPr>
            <a:r>
              <a:rPr lang="en-US" sz="2800">
                <a:solidFill>
                  <a:srgbClr val="000000"/>
                </a:solidFill>
                <a:latin typeface="Calibri"/>
                <a:ea typeface="Calibri"/>
                <a:cs typeface="Calibri"/>
                <a:sym typeface="Calibri"/>
              </a:rPr>
              <a:t>Dimensions of Bushings, Minimum clearances in Air, are prescribed </a:t>
            </a:r>
            <a:r>
              <a:rPr lang="en-US" sz="2800" b="0" i="0" u="none" strike="noStrike" cap="none">
                <a:solidFill>
                  <a:srgbClr val="000000"/>
                </a:solidFill>
                <a:latin typeface="Calibri"/>
                <a:ea typeface="Calibri"/>
                <a:cs typeface="Calibri"/>
                <a:sym typeface="Calibri"/>
              </a:rPr>
              <a:t>{(</a:t>
            </a:r>
            <a:r>
              <a:rPr lang="en-US" sz="2800">
                <a:solidFill>
                  <a:srgbClr val="000000"/>
                </a:solidFill>
                <a:latin typeface="Calibri"/>
                <a:ea typeface="Calibri"/>
                <a:cs typeface="Calibri"/>
                <a:sym typeface="Calibri"/>
              </a:rPr>
              <a:t>e.g. Cl. 10 and Cl. 11 of IS 1180 (Part 1)} </a:t>
            </a:r>
            <a:endParaRPr/>
          </a:p>
          <a:p>
            <a:pPr marL="457200" marR="0" lvl="0" indent="-457200" algn="l" rtl="0">
              <a:lnSpc>
                <a:spcPct val="100000"/>
              </a:lnSpc>
              <a:spcBef>
                <a:spcPts val="0"/>
              </a:spcBef>
              <a:spcAft>
                <a:spcPts val="0"/>
              </a:spcAft>
              <a:buClr>
                <a:srgbClr val="000000"/>
              </a:buClr>
              <a:buSzPts val="2800"/>
              <a:buFont typeface="Noto Sans Symbols"/>
              <a:buChar char="❑"/>
            </a:pPr>
            <a:r>
              <a:rPr lang="en-US" sz="2800">
                <a:solidFill>
                  <a:srgbClr val="000000"/>
                </a:solidFill>
                <a:latin typeface="Calibri"/>
                <a:ea typeface="Calibri"/>
                <a:cs typeface="Calibri"/>
                <a:sym typeface="Calibri"/>
              </a:rPr>
              <a:t>Standard ratings of transformers are defined.</a:t>
            </a:r>
            <a:endParaRPr sz="28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Calibri"/>
                <a:ea typeface="Calibri"/>
                <a:cs typeface="Calibri"/>
                <a:sym typeface="Calibri"/>
              </a:rPr>
              <a:t>Winding connection and phase displacement (Vector group) is defined for 3 phase transformers {e.g. Cl.6.6 and 7.6 of IS 1180 (Part 1)}</a:t>
            </a:r>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3"/>
          <p:cNvSpPr txBox="1">
            <a:spLocks noGrp="1"/>
          </p:cNvSpPr>
          <p:nvPr>
            <p:ph type="title"/>
          </p:nvPr>
        </p:nvSpPr>
        <p:spPr>
          <a:xfrm>
            <a:off x="838200" y="163773"/>
            <a:ext cx="10515600" cy="107817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Terminal Marking Plate and Rating Plate of Distribution Transformer as per IS 1180 (Part 1)</a:t>
            </a:r>
            <a:endParaRPr/>
          </a:p>
        </p:txBody>
      </p:sp>
      <p:pic>
        <p:nvPicPr>
          <p:cNvPr id="304" name="Google Shape;304;p23"/>
          <p:cNvPicPr preferRelativeResize="0">
            <a:picLocks noGrp="1"/>
          </p:cNvPicPr>
          <p:nvPr>
            <p:ph type="body" idx="1"/>
          </p:nvPr>
        </p:nvPicPr>
        <p:blipFill rotWithShape="1">
          <a:blip r:embed="rId3">
            <a:alphaModFix/>
          </a:blip>
          <a:srcRect/>
          <a:stretch/>
        </p:blipFill>
        <p:spPr>
          <a:xfrm>
            <a:off x="1214652" y="1487606"/>
            <a:ext cx="4339988" cy="5005269"/>
          </a:xfrm>
          <a:prstGeom prst="rect">
            <a:avLst/>
          </a:prstGeom>
          <a:noFill/>
          <a:ln w="9525" cap="flat" cmpd="sng">
            <a:solidFill>
              <a:schemeClr val="dk1"/>
            </a:solidFill>
            <a:prstDash val="solid"/>
            <a:round/>
            <a:headEnd type="none" w="sm" len="sm"/>
            <a:tailEnd type="none" w="sm" len="sm"/>
          </a:ln>
        </p:spPr>
      </p:pic>
      <p:pic>
        <p:nvPicPr>
          <p:cNvPr id="305" name="Google Shape;305;p23"/>
          <p:cNvPicPr preferRelativeResize="0">
            <a:picLocks noGrp="1"/>
          </p:cNvPicPr>
          <p:nvPr>
            <p:ph type="body" idx="2"/>
          </p:nvPr>
        </p:nvPicPr>
        <p:blipFill rotWithShape="1">
          <a:blip r:embed="rId4">
            <a:alphaModFix/>
          </a:blip>
          <a:srcRect/>
          <a:stretch/>
        </p:blipFill>
        <p:spPr>
          <a:xfrm>
            <a:off x="6231517" y="1487606"/>
            <a:ext cx="4339988" cy="500526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309"/>
        <p:cNvGrpSpPr/>
        <p:nvPr/>
      </p:nvGrpSpPr>
      <p:grpSpPr>
        <a:xfrm>
          <a:off x="0" y="0"/>
          <a:ext cx="0" cy="0"/>
          <a:chOff x="0" y="0"/>
          <a:chExt cx="0" cy="0"/>
        </a:xfrm>
      </p:grpSpPr>
      <p:sp>
        <p:nvSpPr>
          <p:cNvPr id="310" name="Google Shape;310;p24"/>
          <p:cNvSpPr txBox="1">
            <a:spLocks noGrp="1"/>
          </p:cNvSpPr>
          <p:nvPr>
            <p:ph type="title"/>
          </p:nvPr>
        </p:nvSpPr>
        <p:spPr>
          <a:xfrm>
            <a:off x="650309" y="312454"/>
            <a:ext cx="10515600" cy="1128039"/>
          </a:xfrm>
          <a:prstGeom prst="rect">
            <a:avLst/>
          </a:prstGeom>
          <a:solidFill>
            <a:srgbClr val="DBDBD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55A11"/>
              </a:buClr>
              <a:buSzPts val="4400"/>
              <a:buFont typeface="Calibri"/>
              <a:buNone/>
            </a:pPr>
            <a:r>
              <a:rPr lang="en-US">
                <a:solidFill>
                  <a:srgbClr val="C55A11"/>
                </a:solidFill>
              </a:rPr>
              <a:t>Efficiency – What Standards say about</a:t>
            </a:r>
            <a:endParaRPr/>
          </a:p>
        </p:txBody>
      </p:sp>
      <p:sp>
        <p:nvSpPr>
          <p:cNvPr id="311" name="Google Shape;311;p24"/>
          <p:cNvSpPr txBox="1">
            <a:spLocks noGrp="1"/>
          </p:cNvSpPr>
          <p:nvPr>
            <p:ph type="body" idx="1"/>
          </p:nvPr>
        </p:nvSpPr>
        <p:spPr>
          <a:xfrm>
            <a:off x="1376819" y="1741118"/>
            <a:ext cx="9323025" cy="4584525"/>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endParaRPr>
              <a:solidFill>
                <a:srgbClr val="0070C0"/>
              </a:solidFill>
            </a:endParaRPr>
          </a:p>
          <a:p>
            <a:pPr marL="228600" lvl="0" indent="-228600" algn="l" rtl="0">
              <a:lnSpc>
                <a:spcPct val="90000"/>
              </a:lnSpc>
              <a:spcBef>
                <a:spcPts val="1000"/>
              </a:spcBef>
              <a:spcAft>
                <a:spcPts val="0"/>
              </a:spcAft>
              <a:buClr>
                <a:schemeClr val="dk1"/>
              </a:buClr>
              <a:buSzPts val="2800"/>
              <a:buFont typeface="Noto Sans Symbols"/>
              <a:buChar char="⮚"/>
            </a:pPr>
            <a:r>
              <a:rPr lang="en-US"/>
              <a:t>No load loss and losses at 50% and 100% loading is defined for different voltage class and type (1phase/3phase)</a:t>
            </a:r>
            <a:endParaRPr/>
          </a:p>
          <a:p>
            <a:pPr marL="0" lvl="0" indent="0" algn="l" rtl="0">
              <a:lnSpc>
                <a:spcPct val="90000"/>
              </a:lnSpc>
              <a:spcBef>
                <a:spcPts val="1000"/>
              </a:spcBef>
              <a:spcAft>
                <a:spcPts val="0"/>
              </a:spcAft>
              <a:buClr>
                <a:schemeClr val="dk1"/>
              </a:buClr>
              <a:buSzPts val="2800"/>
              <a:buNone/>
            </a:pPr>
            <a:r>
              <a:rPr lang="en-US"/>
              <a:t>                  </a:t>
            </a:r>
            <a:r>
              <a:rPr lang="en-US">
                <a:solidFill>
                  <a:srgbClr val="00B0F0"/>
                </a:solidFill>
              </a:rPr>
              <a:t>{e.g. Clause 6.8 and 7.8 of IS 1180 (Part 1)}</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Transformers are categorized into 5 different energy efficiency levels based on total loss</a:t>
            </a:r>
            <a:endParaRPr/>
          </a:p>
          <a:p>
            <a:pPr marL="0" lvl="0" indent="0" algn="l" rtl="0">
              <a:lnSpc>
                <a:spcPct val="90000"/>
              </a:lnSpc>
              <a:spcBef>
                <a:spcPts val="1000"/>
              </a:spcBef>
              <a:spcAft>
                <a:spcPts val="0"/>
              </a:spcAft>
              <a:buClr>
                <a:schemeClr val="dk1"/>
              </a:buClr>
              <a:buSzPts val="2800"/>
              <a:buNone/>
            </a:pPr>
            <a:r>
              <a:rPr lang="en-US"/>
              <a:t>                  </a:t>
            </a:r>
            <a:r>
              <a:rPr lang="en-US">
                <a:solidFill>
                  <a:srgbClr val="7030A0"/>
                </a:solidFill>
              </a:rPr>
              <a:t>Energy Efficiency Level I	Energy Efficiency Level IV</a:t>
            </a:r>
            <a:endParaRPr/>
          </a:p>
          <a:p>
            <a:pPr marL="0" lvl="0" indent="0" algn="l" rtl="0">
              <a:lnSpc>
                <a:spcPct val="90000"/>
              </a:lnSpc>
              <a:spcBef>
                <a:spcPts val="1000"/>
              </a:spcBef>
              <a:spcAft>
                <a:spcPts val="0"/>
              </a:spcAft>
              <a:buClr>
                <a:srgbClr val="7030A0"/>
              </a:buClr>
              <a:buSzPts val="2800"/>
              <a:buNone/>
            </a:pPr>
            <a:r>
              <a:rPr lang="en-US">
                <a:solidFill>
                  <a:srgbClr val="7030A0"/>
                </a:solidFill>
              </a:rPr>
              <a:t>                  Energy Efficiency Level II	 Energy Efficiency Level V</a:t>
            </a:r>
            <a:endParaRPr/>
          </a:p>
          <a:p>
            <a:pPr marL="0" lvl="0" indent="0" algn="l" rtl="0">
              <a:lnSpc>
                <a:spcPct val="90000"/>
              </a:lnSpc>
              <a:spcBef>
                <a:spcPts val="1000"/>
              </a:spcBef>
              <a:spcAft>
                <a:spcPts val="0"/>
              </a:spcAft>
              <a:buClr>
                <a:srgbClr val="7030A0"/>
              </a:buClr>
              <a:buSzPts val="2800"/>
              <a:buNone/>
            </a:pPr>
            <a:r>
              <a:rPr lang="en-US">
                <a:solidFill>
                  <a:srgbClr val="7030A0"/>
                </a:solidFill>
              </a:rPr>
              <a:t>                  Energy Efficiency Level III</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mt="10000"/>
          </a:blip>
          <a:stretch>
            <a:fillRect/>
          </a:stretch>
        </a:blipFill>
        <a:effectLst/>
      </p:bgPr>
    </p:bg>
    <p:spTree>
      <p:nvGrpSpPr>
        <p:cNvPr id="1" name="Shape 315"/>
        <p:cNvGrpSpPr/>
        <p:nvPr/>
      </p:nvGrpSpPr>
      <p:grpSpPr>
        <a:xfrm>
          <a:off x="0" y="0"/>
          <a:ext cx="0" cy="0"/>
          <a:chOff x="0" y="0"/>
          <a:chExt cx="0" cy="0"/>
        </a:xfrm>
      </p:grpSpPr>
      <p:sp>
        <p:nvSpPr>
          <p:cNvPr id="316" name="Google Shape;316;p25"/>
          <p:cNvSpPr txBox="1">
            <a:spLocks noGrp="1"/>
          </p:cNvSpPr>
          <p:nvPr>
            <p:ph type="title"/>
          </p:nvPr>
        </p:nvSpPr>
        <p:spPr>
          <a:xfrm>
            <a:off x="650309" y="312454"/>
            <a:ext cx="10515600" cy="1128039"/>
          </a:xfrm>
          <a:prstGeom prst="rect">
            <a:avLst/>
          </a:prstGeom>
          <a:solidFill>
            <a:srgbClr val="DBDBD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55A11"/>
              </a:buClr>
              <a:buSzPts val="4400"/>
              <a:buFont typeface="Calibri"/>
              <a:buNone/>
            </a:pPr>
            <a:r>
              <a:rPr lang="en-US">
                <a:solidFill>
                  <a:srgbClr val="C55A11"/>
                </a:solidFill>
              </a:rPr>
              <a:t>Efficiency  – How is it addressed in Standard</a:t>
            </a:r>
            <a:endParaRPr/>
          </a:p>
        </p:txBody>
      </p:sp>
      <p:sp>
        <p:nvSpPr>
          <p:cNvPr id="317" name="Google Shape;317;p25"/>
          <p:cNvSpPr txBox="1">
            <a:spLocks noGrp="1"/>
          </p:cNvSpPr>
          <p:nvPr>
            <p:ph type="body" idx="1"/>
          </p:nvPr>
        </p:nvSpPr>
        <p:spPr>
          <a:xfrm>
            <a:off x="1376820" y="1741118"/>
            <a:ext cx="6714994" cy="4584525"/>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endParaRPr>
              <a:solidFill>
                <a:srgbClr val="0070C0"/>
              </a:solidFill>
            </a:endParaRPr>
          </a:p>
          <a:p>
            <a:pPr marL="228600" lvl="0" indent="-50800" algn="l" rtl="0">
              <a:lnSpc>
                <a:spcPct val="90000"/>
              </a:lnSpc>
              <a:spcBef>
                <a:spcPts val="1000"/>
              </a:spcBef>
              <a:spcAft>
                <a:spcPts val="0"/>
              </a:spcAft>
              <a:buClr>
                <a:schemeClr val="dk1"/>
              </a:buClr>
              <a:buSzPts val="2800"/>
              <a:buFont typeface="Noto Sans Symbols"/>
              <a:buNone/>
            </a:pPr>
            <a:endParaRPr/>
          </a:p>
        </p:txBody>
      </p:sp>
      <p:graphicFrame>
        <p:nvGraphicFramePr>
          <p:cNvPr id="318" name="Google Shape;318;p25"/>
          <p:cNvGraphicFramePr/>
          <p:nvPr/>
        </p:nvGraphicFramePr>
        <p:xfrm>
          <a:off x="354842" y="1597273"/>
          <a:ext cx="11655175" cy="4584500"/>
        </p:xfrm>
        <a:graphic>
          <a:graphicData uri="http://schemas.openxmlformats.org/drawingml/2006/table">
            <a:tbl>
              <a:tblPr firstRow="1" firstCol="1" lastRow="1" lastCol="1" bandRow="1" bandCol="1">
                <a:noFill/>
                <a:tableStyleId>{7684B99A-4DEA-4AAC-B18F-AF107BF5814D}</a:tableStyleId>
              </a:tblPr>
              <a:tblGrid>
                <a:gridCol w="791800">
                  <a:extLst>
                    <a:ext uri="{9D8B030D-6E8A-4147-A177-3AD203B41FA5}">
                      <a16:colId xmlns:a16="http://schemas.microsoft.com/office/drawing/2014/main" val="20000"/>
                    </a:ext>
                  </a:extLst>
                </a:gridCol>
                <a:gridCol w="1298550">
                  <a:extLst>
                    <a:ext uri="{9D8B030D-6E8A-4147-A177-3AD203B41FA5}">
                      <a16:colId xmlns:a16="http://schemas.microsoft.com/office/drawing/2014/main" val="20001"/>
                    </a:ext>
                  </a:extLst>
                </a:gridCol>
                <a:gridCol w="844575">
                  <a:extLst>
                    <a:ext uri="{9D8B030D-6E8A-4147-A177-3AD203B41FA5}">
                      <a16:colId xmlns:a16="http://schemas.microsoft.com/office/drawing/2014/main" val="20002"/>
                    </a:ext>
                  </a:extLst>
                </a:gridCol>
                <a:gridCol w="981825">
                  <a:extLst>
                    <a:ext uri="{9D8B030D-6E8A-4147-A177-3AD203B41FA5}">
                      <a16:colId xmlns:a16="http://schemas.microsoft.com/office/drawing/2014/main" val="20003"/>
                    </a:ext>
                  </a:extLst>
                </a:gridCol>
                <a:gridCol w="897375">
                  <a:extLst>
                    <a:ext uri="{9D8B030D-6E8A-4147-A177-3AD203B41FA5}">
                      <a16:colId xmlns:a16="http://schemas.microsoft.com/office/drawing/2014/main" val="20004"/>
                    </a:ext>
                  </a:extLst>
                </a:gridCol>
                <a:gridCol w="876250">
                  <a:extLst>
                    <a:ext uri="{9D8B030D-6E8A-4147-A177-3AD203B41FA5}">
                      <a16:colId xmlns:a16="http://schemas.microsoft.com/office/drawing/2014/main" val="20005"/>
                    </a:ext>
                  </a:extLst>
                </a:gridCol>
                <a:gridCol w="855125">
                  <a:extLst>
                    <a:ext uri="{9D8B030D-6E8A-4147-A177-3AD203B41FA5}">
                      <a16:colId xmlns:a16="http://schemas.microsoft.com/office/drawing/2014/main" val="20006"/>
                    </a:ext>
                  </a:extLst>
                </a:gridCol>
                <a:gridCol w="886800">
                  <a:extLst>
                    <a:ext uri="{9D8B030D-6E8A-4147-A177-3AD203B41FA5}">
                      <a16:colId xmlns:a16="http://schemas.microsoft.com/office/drawing/2014/main" val="20007"/>
                    </a:ext>
                  </a:extLst>
                </a:gridCol>
                <a:gridCol w="921050">
                  <a:extLst>
                    <a:ext uri="{9D8B030D-6E8A-4147-A177-3AD203B41FA5}">
                      <a16:colId xmlns:a16="http://schemas.microsoft.com/office/drawing/2014/main" val="20008"/>
                    </a:ext>
                  </a:extLst>
                </a:gridCol>
                <a:gridCol w="958125">
                  <a:extLst>
                    <a:ext uri="{9D8B030D-6E8A-4147-A177-3AD203B41FA5}">
                      <a16:colId xmlns:a16="http://schemas.microsoft.com/office/drawing/2014/main" val="20009"/>
                    </a:ext>
                  </a:extLst>
                </a:gridCol>
                <a:gridCol w="907925">
                  <a:extLst>
                    <a:ext uri="{9D8B030D-6E8A-4147-A177-3AD203B41FA5}">
                      <a16:colId xmlns:a16="http://schemas.microsoft.com/office/drawing/2014/main" val="20010"/>
                    </a:ext>
                  </a:extLst>
                </a:gridCol>
                <a:gridCol w="1435775">
                  <a:extLst>
                    <a:ext uri="{9D8B030D-6E8A-4147-A177-3AD203B41FA5}">
                      <a16:colId xmlns:a16="http://schemas.microsoft.com/office/drawing/2014/main" val="20011"/>
                    </a:ext>
                  </a:extLst>
                </a:gridCol>
              </a:tblGrid>
              <a:tr h="414800">
                <a:tc rowSpan="3">
                  <a:txBody>
                    <a:bodyPr/>
                    <a:lstStyle/>
                    <a:p>
                      <a:pPr marL="83820" marR="0" lvl="0" indent="0" algn="l" rtl="0">
                        <a:spcBef>
                          <a:spcPts val="0"/>
                        </a:spcBef>
                        <a:spcAft>
                          <a:spcPts val="0"/>
                        </a:spcAft>
                        <a:buNone/>
                      </a:pPr>
                      <a:r>
                        <a:rPr lang="en-US" sz="1600" u="none" strike="noStrike" cap="none"/>
                        <a:t>Rating</a:t>
                      </a:r>
                      <a:endParaRPr sz="1600" u="none" strike="noStrike" cap="none"/>
                    </a:p>
                    <a:p>
                      <a:pPr marL="104140" marR="0" lvl="0" indent="0" algn="l" rtl="0">
                        <a:spcBef>
                          <a:spcPts val="30"/>
                        </a:spcBef>
                        <a:spcAft>
                          <a:spcPts val="0"/>
                        </a:spcAft>
                        <a:buNone/>
                      </a:pPr>
                      <a:r>
                        <a:rPr lang="en-US" sz="1600" u="none" strike="noStrike" cap="none"/>
                        <a:t>(</a:t>
                      </a:r>
                      <a:r>
                        <a:rPr lang="en-US" sz="1800" b="1" u="none" strike="noStrike" cap="none">
                          <a:solidFill>
                            <a:schemeClr val="lt1"/>
                          </a:solidFill>
                          <a:latin typeface="Calibri"/>
                          <a:ea typeface="Calibri"/>
                          <a:cs typeface="Calibri"/>
                          <a:sym typeface="Calibri"/>
                        </a:rPr>
                        <a:t>kVA</a:t>
                      </a:r>
                      <a:r>
                        <a:rPr lang="en-US" sz="1600" u="none" strike="noStrike" cap="none"/>
                        <a:t>)</a:t>
                      </a:r>
                      <a:endParaRPr sz="1600" u="none" strike="noStrike" cap="none">
                        <a:latin typeface="Times New Roman"/>
                        <a:ea typeface="Times New Roman"/>
                        <a:cs typeface="Times New Roman"/>
                        <a:sym typeface="Times New Roman"/>
                      </a:endParaRPr>
                    </a:p>
                  </a:txBody>
                  <a:tcPr marL="0" marR="0" marT="0" marB="0"/>
                </a:tc>
                <a:tc rowSpan="3">
                  <a:txBody>
                    <a:bodyPr/>
                    <a:lstStyle/>
                    <a:p>
                      <a:pPr marL="73025" marR="0" lvl="0" indent="0" algn="l" rtl="0">
                        <a:spcBef>
                          <a:spcPts val="0"/>
                        </a:spcBef>
                        <a:spcAft>
                          <a:spcPts val="0"/>
                        </a:spcAft>
                        <a:buNone/>
                      </a:pPr>
                      <a:r>
                        <a:rPr lang="en-US" sz="1600" u="none" strike="noStrike" cap="none"/>
                        <a:t>Impedance</a:t>
                      </a:r>
                      <a:endParaRPr sz="1600" u="none" strike="noStrike" cap="none"/>
                    </a:p>
                    <a:p>
                      <a:pPr marL="127000" marR="0" lvl="0" indent="0" algn="l" rtl="0">
                        <a:spcBef>
                          <a:spcPts val="30"/>
                        </a:spcBef>
                        <a:spcAft>
                          <a:spcPts val="0"/>
                        </a:spcAft>
                        <a:buNone/>
                      </a:pPr>
                      <a:r>
                        <a:rPr lang="en-US" sz="1600" u="none" strike="noStrike" cap="none"/>
                        <a:t>(Percent)</a:t>
                      </a:r>
                      <a:endParaRPr sz="1600" u="none" strike="noStrike" cap="none">
                        <a:latin typeface="Times New Roman"/>
                        <a:ea typeface="Times New Roman"/>
                        <a:cs typeface="Times New Roman"/>
                        <a:sym typeface="Times New Roman"/>
                      </a:endParaRPr>
                    </a:p>
                  </a:txBody>
                  <a:tcPr marL="0" marR="0" marT="0" marB="0"/>
                </a:tc>
                <a:tc gridSpan="10">
                  <a:txBody>
                    <a:bodyPr/>
                    <a:lstStyle/>
                    <a:p>
                      <a:pPr marL="13334" marR="0" lvl="0" indent="0" algn="ctr" rtl="0">
                        <a:spcBef>
                          <a:spcPts val="0"/>
                        </a:spcBef>
                        <a:spcAft>
                          <a:spcPts val="0"/>
                        </a:spcAft>
                        <a:buNone/>
                      </a:pPr>
                      <a:r>
                        <a:rPr lang="en-US" sz="1600" u="none" strike="noStrike" cap="none"/>
                        <a:t>Maximum Total Loss(W) at 75 deg C for 11 kV Three Phase Distribution Transformers</a:t>
                      </a:r>
                      <a:endParaRPr sz="1600" u="none" strike="noStrike" cap="none">
                        <a:latin typeface="Times New Roman"/>
                        <a:ea typeface="Times New Roman"/>
                        <a:cs typeface="Times New Roman"/>
                        <a:sym typeface="Times New Roman"/>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4425">
                <a:tc vMerge="1">
                  <a:txBody>
                    <a:bodyPr/>
                    <a:lstStyle/>
                    <a:p>
                      <a:endParaRPr lang="en-US"/>
                    </a:p>
                  </a:txBody>
                  <a:tcPr/>
                </a:tc>
                <a:tc vMerge="1">
                  <a:txBody>
                    <a:bodyPr/>
                    <a:lstStyle/>
                    <a:p>
                      <a:endParaRPr lang="en-US"/>
                    </a:p>
                  </a:txBody>
                  <a:tcPr/>
                </a:tc>
                <a:tc gridSpan="2">
                  <a:txBody>
                    <a:bodyPr/>
                    <a:lstStyle/>
                    <a:p>
                      <a:pPr marL="0" marR="0" lvl="0" indent="0" algn="ctr" rtl="0">
                        <a:spcBef>
                          <a:spcPts val="0"/>
                        </a:spcBef>
                        <a:spcAft>
                          <a:spcPts val="0"/>
                        </a:spcAft>
                        <a:buNone/>
                      </a:pPr>
                      <a:r>
                        <a:rPr lang="en-US" sz="1600" u="none" strike="noStrike" cap="none"/>
                        <a:t>Energy Efficiency Level 1</a:t>
                      </a:r>
                      <a:endParaRPr sz="1600" u="none" strike="noStrike" cap="none">
                        <a:latin typeface="Times New Roman"/>
                        <a:ea typeface="Times New Roman"/>
                        <a:cs typeface="Times New Roman"/>
                        <a:sym typeface="Times New Roman"/>
                      </a:endParaRPr>
                    </a:p>
                  </a:txBody>
                  <a:tcPr marL="0" marR="0" marT="0" marB="0"/>
                </a:tc>
                <a:tc hMerge="1">
                  <a:txBody>
                    <a:bodyPr/>
                    <a:lstStyle/>
                    <a:p>
                      <a:endParaRPr lang="en-US"/>
                    </a:p>
                  </a:txBody>
                  <a:tcPr/>
                </a:tc>
                <a:tc gridSpan="2">
                  <a:txBody>
                    <a:bodyPr/>
                    <a:lstStyle/>
                    <a:p>
                      <a:pPr marL="0" marR="0" lvl="0" indent="0" algn="ctr" rtl="0">
                        <a:spcBef>
                          <a:spcPts val="0"/>
                        </a:spcBef>
                        <a:spcAft>
                          <a:spcPts val="0"/>
                        </a:spcAft>
                        <a:buNone/>
                      </a:pPr>
                      <a:r>
                        <a:rPr lang="en-US" sz="1600" u="none" strike="noStrike" cap="none"/>
                        <a:t> Energy Efficiency Level 2</a:t>
                      </a:r>
                      <a:endParaRPr sz="1600" u="none" strike="noStrike" cap="none">
                        <a:latin typeface="Times New Roman"/>
                        <a:ea typeface="Times New Roman"/>
                        <a:cs typeface="Times New Roman"/>
                        <a:sym typeface="Times New Roman"/>
                      </a:endParaRPr>
                    </a:p>
                  </a:txBody>
                  <a:tcPr marL="0" marR="0" marT="0" marB="0"/>
                </a:tc>
                <a:tc hMerge="1">
                  <a:txBody>
                    <a:bodyPr/>
                    <a:lstStyle/>
                    <a:p>
                      <a:endParaRPr lang="en-US"/>
                    </a:p>
                  </a:txBody>
                  <a:tcPr/>
                </a:tc>
                <a:tc gridSpan="2">
                  <a:txBody>
                    <a:bodyPr/>
                    <a:lstStyle/>
                    <a:p>
                      <a:pPr marL="0" marR="0" lvl="0" indent="0" algn="ctr" rtl="0">
                        <a:spcBef>
                          <a:spcPts val="0"/>
                        </a:spcBef>
                        <a:spcAft>
                          <a:spcPts val="0"/>
                        </a:spcAft>
                        <a:buNone/>
                      </a:pPr>
                      <a:r>
                        <a:rPr lang="en-US" sz="1600" u="none" strike="noStrike" cap="none"/>
                        <a:t> Energy Efficiency Level 3</a:t>
                      </a:r>
                      <a:endParaRPr sz="1600" u="none" strike="noStrike" cap="none">
                        <a:latin typeface="Times New Roman"/>
                        <a:ea typeface="Times New Roman"/>
                        <a:cs typeface="Times New Roman"/>
                        <a:sym typeface="Times New Roman"/>
                      </a:endParaRPr>
                    </a:p>
                  </a:txBody>
                  <a:tcPr marL="0" marR="0" marT="0" marB="0"/>
                </a:tc>
                <a:tc hMerge="1">
                  <a:txBody>
                    <a:bodyPr/>
                    <a:lstStyle/>
                    <a:p>
                      <a:endParaRPr lang="en-US"/>
                    </a:p>
                  </a:txBody>
                  <a:tcPr/>
                </a:tc>
                <a:tc gridSpan="2">
                  <a:txBody>
                    <a:bodyPr/>
                    <a:lstStyle/>
                    <a:p>
                      <a:pPr marL="0" marR="0" lvl="0" indent="0" algn="ctr" rtl="0">
                        <a:spcBef>
                          <a:spcPts val="0"/>
                        </a:spcBef>
                        <a:spcAft>
                          <a:spcPts val="0"/>
                        </a:spcAft>
                        <a:buNone/>
                      </a:pPr>
                      <a:r>
                        <a:rPr lang="en-US" sz="1600" u="none" strike="noStrike" cap="none"/>
                        <a:t> Energy Efficiency Level 4</a:t>
                      </a:r>
                      <a:endParaRPr sz="1600" u="none" strike="noStrike" cap="none">
                        <a:latin typeface="Times New Roman"/>
                        <a:ea typeface="Times New Roman"/>
                        <a:cs typeface="Times New Roman"/>
                        <a:sym typeface="Times New Roman"/>
                      </a:endParaRPr>
                    </a:p>
                  </a:txBody>
                  <a:tcPr marL="0" marR="0" marT="0" marB="0"/>
                </a:tc>
                <a:tc hMerge="1">
                  <a:txBody>
                    <a:bodyPr/>
                    <a:lstStyle/>
                    <a:p>
                      <a:endParaRPr lang="en-US"/>
                    </a:p>
                  </a:txBody>
                  <a:tcPr/>
                </a:tc>
                <a:tc gridSpan="2">
                  <a:txBody>
                    <a:bodyPr/>
                    <a:lstStyle/>
                    <a:p>
                      <a:pPr marL="0" marR="0" lvl="0" indent="0" algn="ctr" rtl="0">
                        <a:spcBef>
                          <a:spcPts val="0"/>
                        </a:spcBef>
                        <a:spcAft>
                          <a:spcPts val="0"/>
                        </a:spcAft>
                        <a:buNone/>
                      </a:pPr>
                      <a:r>
                        <a:rPr lang="en-US" sz="1600" u="none" strike="noStrike" cap="none"/>
                        <a:t>Energy Efficiency Level 5</a:t>
                      </a:r>
                      <a:endParaRPr sz="1600" u="none" strike="noStrike" cap="none">
                        <a:latin typeface="Times New Roman"/>
                        <a:ea typeface="Times New Roman"/>
                        <a:cs typeface="Times New Roman"/>
                        <a:sym typeface="Times New Roman"/>
                      </a:endParaRPr>
                    </a:p>
                  </a:txBody>
                  <a:tcPr marL="0" marR="0" marT="0" marB="0"/>
                </a:tc>
                <a:tc hMerge="1">
                  <a:txBody>
                    <a:bodyPr/>
                    <a:lstStyle/>
                    <a:p>
                      <a:endParaRPr lang="en-US"/>
                    </a:p>
                  </a:txBody>
                  <a:tcPr/>
                </a:tc>
                <a:extLst>
                  <a:ext uri="{0D108BD9-81ED-4DB2-BD59-A6C34878D82A}">
                    <a16:rowId xmlns:a16="http://schemas.microsoft.com/office/drawing/2014/main" val="10001"/>
                  </a:ext>
                </a:extLst>
              </a:tr>
              <a:tr h="877225">
                <a:tc vMerge="1">
                  <a:txBody>
                    <a:bodyPr/>
                    <a:lstStyle/>
                    <a:p>
                      <a:endParaRPr lang="en-US"/>
                    </a:p>
                  </a:txBody>
                  <a:tcPr/>
                </a:tc>
                <a:tc vMerge="1">
                  <a:txBody>
                    <a:bodyPr/>
                    <a:lstStyle/>
                    <a:p>
                      <a:endParaRPr lang="en-US"/>
                    </a:p>
                  </a:txBody>
                  <a:tcPr/>
                </a:tc>
                <a:tc>
                  <a:txBody>
                    <a:bodyPr/>
                    <a:lstStyle/>
                    <a:p>
                      <a:pPr marL="8255" marR="0" lvl="0" indent="0" algn="ctr" rtl="0">
                        <a:spcBef>
                          <a:spcPts val="0"/>
                        </a:spcBef>
                        <a:spcAft>
                          <a:spcPts val="0"/>
                        </a:spcAft>
                        <a:buNone/>
                      </a:pPr>
                      <a:r>
                        <a:rPr lang="en-US" sz="1600" u="none" strike="noStrike" cap="none"/>
                        <a:t>50</a:t>
                      </a:r>
                      <a:endParaRPr sz="1600" u="none" strike="noStrike" cap="none"/>
                    </a:p>
                    <a:p>
                      <a:pPr marL="8255" marR="0" lvl="0" indent="0" algn="ctr" rtl="0">
                        <a:spcBef>
                          <a:spcPts val="30"/>
                        </a:spcBef>
                        <a:spcAft>
                          <a:spcPts val="0"/>
                        </a:spcAft>
                        <a:buNone/>
                      </a:pPr>
                      <a:r>
                        <a:rPr lang="en-US" sz="1600" u="none" strike="noStrike" cap="none"/>
                        <a:t>Percent</a:t>
                      </a:r>
                      <a:endParaRPr sz="1600" u="none" strike="noStrike" cap="none"/>
                    </a:p>
                    <a:p>
                      <a:pPr marL="8255" marR="0" lvl="0" indent="0" algn="ctr" rtl="0">
                        <a:spcBef>
                          <a:spcPts val="30"/>
                        </a:spcBef>
                        <a:spcAft>
                          <a:spcPts val="0"/>
                        </a:spcAft>
                        <a:buNone/>
                      </a:pPr>
                      <a:r>
                        <a:rPr lang="en-US" sz="1600" u="none" strike="noStrike" cap="none"/>
                        <a:t>Load</a:t>
                      </a:r>
                      <a:endParaRPr sz="1600" u="none" strike="noStrike" cap="none">
                        <a:latin typeface="Times New Roman"/>
                        <a:ea typeface="Times New Roman"/>
                        <a:cs typeface="Times New Roman"/>
                        <a:sym typeface="Times New Roman"/>
                      </a:endParaRPr>
                    </a:p>
                  </a:txBody>
                  <a:tcPr marL="0" marR="0" marT="0" marB="0"/>
                </a:tc>
                <a:tc>
                  <a:txBody>
                    <a:bodyPr/>
                    <a:lstStyle/>
                    <a:p>
                      <a:pPr marL="12700" marR="9525" lvl="0" indent="0" algn="ctr" rtl="0">
                        <a:spcBef>
                          <a:spcPts val="0"/>
                        </a:spcBef>
                        <a:spcAft>
                          <a:spcPts val="0"/>
                        </a:spcAft>
                        <a:buNone/>
                      </a:pPr>
                      <a:r>
                        <a:rPr lang="en-US" sz="1600" u="none" strike="noStrike" cap="none"/>
                        <a:t>100</a:t>
                      </a:r>
                      <a:endParaRPr sz="1600" u="none" strike="noStrike" cap="none"/>
                    </a:p>
                    <a:p>
                      <a:pPr marL="12700" marR="8890" lvl="0" indent="0" algn="ctr" rtl="0">
                        <a:spcBef>
                          <a:spcPts val="30"/>
                        </a:spcBef>
                        <a:spcAft>
                          <a:spcPts val="0"/>
                        </a:spcAft>
                        <a:buNone/>
                      </a:pPr>
                      <a:r>
                        <a:rPr lang="en-US" sz="1600" u="none" strike="noStrike" cap="none"/>
                        <a:t>Percent</a:t>
                      </a:r>
                      <a:endParaRPr sz="1600" u="none" strike="noStrike" cap="none"/>
                    </a:p>
                    <a:p>
                      <a:pPr marL="12700" marR="9525" lvl="0" indent="0" algn="ctr" rtl="0">
                        <a:spcBef>
                          <a:spcPts val="30"/>
                        </a:spcBef>
                        <a:spcAft>
                          <a:spcPts val="0"/>
                        </a:spcAft>
                        <a:buNone/>
                      </a:pPr>
                      <a:r>
                        <a:rPr lang="en-US" sz="1600" u="none" strike="noStrike" cap="none"/>
                        <a:t>Load</a:t>
                      </a:r>
                      <a:endParaRPr sz="1600" u="none" strike="noStrike" cap="none">
                        <a:latin typeface="Times New Roman"/>
                        <a:ea typeface="Times New Roman"/>
                        <a:cs typeface="Times New Roman"/>
                        <a:sym typeface="Times New Roman"/>
                      </a:endParaRPr>
                    </a:p>
                  </a:txBody>
                  <a:tcPr marL="0" marR="0" marT="0" marB="0"/>
                </a:tc>
                <a:tc>
                  <a:txBody>
                    <a:bodyPr/>
                    <a:lstStyle/>
                    <a:p>
                      <a:pPr marL="12700" marR="8255" lvl="0" indent="0" algn="ctr" rtl="0">
                        <a:spcBef>
                          <a:spcPts val="0"/>
                        </a:spcBef>
                        <a:spcAft>
                          <a:spcPts val="0"/>
                        </a:spcAft>
                        <a:buNone/>
                      </a:pPr>
                      <a:r>
                        <a:rPr lang="en-US" sz="1600" u="none" strike="noStrike" cap="none"/>
                        <a:t>50</a:t>
                      </a:r>
                      <a:endParaRPr sz="1600" u="none" strike="noStrike" cap="none"/>
                    </a:p>
                    <a:p>
                      <a:pPr marL="12700" marR="8255" lvl="0" indent="0" algn="ctr" rtl="0">
                        <a:spcBef>
                          <a:spcPts val="30"/>
                        </a:spcBef>
                        <a:spcAft>
                          <a:spcPts val="0"/>
                        </a:spcAft>
                        <a:buNone/>
                      </a:pPr>
                      <a:r>
                        <a:rPr lang="en-US" sz="1600" u="none" strike="noStrike" cap="none"/>
                        <a:t>Percent</a:t>
                      </a:r>
                      <a:endParaRPr sz="1600" u="none" strike="noStrike" cap="none"/>
                    </a:p>
                    <a:p>
                      <a:pPr marL="12700" marR="8255" lvl="0" indent="0" algn="ctr" rtl="0">
                        <a:spcBef>
                          <a:spcPts val="30"/>
                        </a:spcBef>
                        <a:spcAft>
                          <a:spcPts val="0"/>
                        </a:spcAft>
                        <a:buNone/>
                      </a:pPr>
                      <a:r>
                        <a:rPr lang="en-US" sz="1600" u="none" strike="noStrike" cap="none"/>
                        <a:t>Load</a:t>
                      </a:r>
                      <a:endParaRPr sz="1600" u="none" strike="noStrike" cap="none">
                        <a:latin typeface="Times New Roman"/>
                        <a:ea typeface="Times New Roman"/>
                        <a:cs typeface="Times New Roman"/>
                        <a:sym typeface="Times New Roman"/>
                      </a:endParaRPr>
                    </a:p>
                  </a:txBody>
                  <a:tcPr marL="0" marR="0" marT="0" marB="0"/>
                </a:tc>
                <a:tc>
                  <a:txBody>
                    <a:bodyPr/>
                    <a:lstStyle/>
                    <a:p>
                      <a:pPr marL="12700" marR="6985" lvl="0" indent="0" algn="ctr" rtl="0">
                        <a:spcBef>
                          <a:spcPts val="0"/>
                        </a:spcBef>
                        <a:spcAft>
                          <a:spcPts val="0"/>
                        </a:spcAft>
                        <a:buNone/>
                      </a:pPr>
                      <a:r>
                        <a:rPr lang="en-US" sz="1600" u="none" strike="noStrike" cap="none"/>
                        <a:t>100</a:t>
                      </a:r>
                      <a:endParaRPr sz="1600" u="none" strike="noStrike" cap="none"/>
                    </a:p>
                    <a:p>
                      <a:pPr marL="12700" marR="6985" lvl="0" indent="0" algn="ctr" rtl="0">
                        <a:spcBef>
                          <a:spcPts val="30"/>
                        </a:spcBef>
                        <a:spcAft>
                          <a:spcPts val="0"/>
                        </a:spcAft>
                        <a:buNone/>
                      </a:pPr>
                      <a:r>
                        <a:rPr lang="en-US" sz="1600" u="none" strike="noStrike" cap="none"/>
                        <a:t>Percent</a:t>
                      </a:r>
                      <a:endParaRPr sz="1600" u="none" strike="noStrike" cap="none"/>
                    </a:p>
                    <a:p>
                      <a:pPr marL="12700" marR="6985" lvl="0" indent="0" algn="ctr" rtl="0">
                        <a:spcBef>
                          <a:spcPts val="30"/>
                        </a:spcBef>
                        <a:spcAft>
                          <a:spcPts val="0"/>
                        </a:spcAft>
                        <a:buNone/>
                      </a:pPr>
                      <a:r>
                        <a:rPr lang="en-US" sz="1600" u="none" strike="noStrike" cap="none"/>
                        <a:t>Load</a:t>
                      </a:r>
                      <a:endParaRPr sz="1600" u="none" strike="noStrike" cap="none">
                        <a:latin typeface="Times New Roman"/>
                        <a:ea typeface="Times New Roman"/>
                        <a:cs typeface="Times New Roman"/>
                        <a:sym typeface="Times New Roman"/>
                      </a:endParaRPr>
                    </a:p>
                  </a:txBody>
                  <a:tcPr marL="0" marR="0" marT="0" marB="0"/>
                </a:tc>
                <a:tc>
                  <a:txBody>
                    <a:bodyPr/>
                    <a:lstStyle/>
                    <a:p>
                      <a:pPr marL="12700" marR="5715" lvl="0" indent="0" algn="ctr" rtl="0">
                        <a:spcBef>
                          <a:spcPts val="0"/>
                        </a:spcBef>
                        <a:spcAft>
                          <a:spcPts val="0"/>
                        </a:spcAft>
                        <a:buNone/>
                      </a:pPr>
                      <a:r>
                        <a:rPr lang="en-US" sz="1600" u="none" strike="noStrike" cap="none"/>
                        <a:t>50</a:t>
                      </a:r>
                      <a:endParaRPr sz="1600" u="none" strike="noStrike" cap="none"/>
                    </a:p>
                    <a:p>
                      <a:pPr marL="12700" marR="5715" lvl="0" indent="0" algn="ctr" rtl="0">
                        <a:spcBef>
                          <a:spcPts val="30"/>
                        </a:spcBef>
                        <a:spcAft>
                          <a:spcPts val="0"/>
                        </a:spcAft>
                        <a:buNone/>
                      </a:pPr>
                      <a:r>
                        <a:rPr lang="en-US" sz="1600" u="none" strike="noStrike" cap="none"/>
                        <a:t>Percent</a:t>
                      </a:r>
                      <a:endParaRPr sz="1600" u="none" strike="noStrike" cap="none"/>
                    </a:p>
                    <a:p>
                      <a:pPr marL="12700" marR="5715" lvl="0" indent="0" algn="ctr" rtl="0">
                        <a:spcBef>
                          <a:spcPts val="30"/>
                        </a:spcBef>
                        <a:spcAft>
                          <a:spcPts val="0"/>
                        </a:spcAft>
                        <a:buNone/>
                      </a:pPr>
                      <a:r>
                        <a:rPr lang="en-US" sz="1600" u="none" strike="noStrike" cap="none"/>
                        <a:t>Load</a:t>
                      </a:r>
                      <a:endParaRPr sz="1600" u="none" strike="noStrike" cap="none">
                        <a:latin typeface="Times New Roman"/>
                        <a:ea typeface="Times New Roman"/>
                        <a:cs typeface="Times New Roman"/>
                        <a:sym typeface="Times New Roman"/>
                      </a:endParaRPr>
                    </a:p>
                  </a:txBody>
                  <a:tcPr marL="0" marR="0" marT="0" marB="0"/>
                </a:tc>
                <a:tc>
                  <a:txBody>
                    <a:bodyPr/>
                    <a:lstStyle/>
                    <a:p>
                      <a:pPr marL="12700" marR="4445" lvl="0" indent="0" algn="ctr" rtl="0">
                        <a:spcBef>
                          <a:spcPts val="0"/>
                        </a:spcBef>
                        <a:spcAft>
                          <a:spcPts val="0"/>
                        </a:spcAft>
                        <a:buNone/>
                      </a:pPr>
                      <a:r>
                        <a:rPr lang="en-US" sz="1600" u="none" strike="noStrike" cap="none"/>
                        <a:t>100</a:t>
                      </a:r>
                      <a:endParaRPr sz="1600" u="none" strike="noStrike" cap="none"/>
                    </a:p>
                    <a:p>
                      <a:pPr marL="12700" marR="4445" lvl="0" indent="0" algn="ctr" rtl="0">
                        <a:spcBef>
                          <a:spcPts val="30"/>
                        </a:spcBef>
                        <a:spcAft>
                          <a:spcPts val="0"/>
                        </a:spcAft>
                        <a:buNone/>
                      </a:pPr>
                      <a:r>
                        <a:rPr lang="en-US" sz="1600" u="none" strike="noStrike" cap="none"/>
                        <a:t>Percent</a:t>
                      </a:r>
                      <a:endParaRPr sz="1600" u="none" strike="noStrike" cap="none"/>
                    </a:p>
                    <a:p>
                      <a:pPr marL="12700" marR="4445" lvl="0" indent="0" algn="ctr" rtl="0">
                        <a:spcBef>
                          <a:spcPts val="30"/>
                        </a:spcBef>
                        <a:spcAft>
                          <a:spcPts val="0"/>
                        </a:spcAft>
                        <a:buNone/>
                      </a:pPr>
                      <a:r>
                        <a:rPr lang="en-US" sz="1600" u="none" strike="noStrike" cap="none"/>
                        <a:t>Load</a:t>
                      </a:r>
                      <a:endParaRPr sz="1600" u="none" strike="noStrike" cap="none">
                        <a:latin typeface="Times New Roman"/>
                        <a:ea typeface="Times New Roman"/>
                        <a:cs typeface="Times New Roman"/>
                        <a:sym typeface="Times New Roman"/>
                      </a:endParaRPr>
                    </a:p>
                  </a:txBody>
                  <a:tcPr marL="0" marR="0" marT="0" marB="0"/>
                </a:tc>
                <a:tc>
                  <a:txBody>
                    <a:bodyPr/>
                    <a:lstStyle/>
                    <a:p>
                      <a:pPr marL="12700" marR="3810" lvl="0" indent="0" algn="ctr" rtl="0">
                        <a:spcBef>
                          <a:spcPts val="0"/>
                        </a:spcBef>
                        <a:spcAft>
                          <a:spcPts val="0"/>
                        </a:spcAft>
                        <a:buNone/>
                      </a:pPr>
                      <a:r>
                        <a:rPr lang="en-US" sz="1600" u="none" strike="noStrike" cap="none"/>
                        <a:t>50</a:t>
                      </a:r>
                      <a:endParaRPr sz="1600" u="none" strike="noStrike" cap="none"/>
                    </a:p>
                    <a:p>
                      <a:pPr marL="12700" marR="3810" lvl="0" indent="0" algn="ctr" rtl="0">
                        <a:spcBef>
                          <a:spcPts val="30"/>
                        </a:spcBef>
                        <a:spcAft>
                          <a:spcPts val="0"/>
                        </a:spcAft>
                        <a:buNone/>
                      </a:pPr>
                      <a:r>
                        <a:rPr lang="en-US" sz="1600" u="none" strike="noStrike" cap="none"/>
                        <a:t>Percent</a:t>
                      </a:r>
                      <a:endParaRPr sz="1600" u="none" strike="noStrike" cap="none"/>
                    </a:p>
                    <a:p>
                      <a:pPr marL="12700" marR="3810" lvl="0" indent="0" algn="ctr" rtl="0">
                        <a:spcBef>
                          <a:spcPts val="30"/>
                        </a:spcBef>
                        <a:spcAft>
                          <a:spcPts val="0"/>
                        </a:spcAft>
                        <a:buNone/>
                      </a:pPr>
                      <a:r>
                        <a:rPr lang="en-US" sz="1600" u="none" strike="noStrike" cap="none"/>
                        <a:t>Load</a:t>
                      </a:r>
                      <a:endParaRPr sz="1600" u="none" strike="noStrike" cap="none">
                        <a:latin typeface="Times New Roman"/>
                        <a:ea typeface="Times New Roman"/>
                        <a:cs typeface="Times New Roman"/>
                        <a:sym typeface="Times New Roman"/>
                      </a:endParaRPr>
                    </a:p>
                  </a:txBody>
                  <a:tcPr marL="0" marR="0" marT="0" marB="0"/>
                </a:tc>
                <a:tc>
                  <a:txBody>
                    <a:bodyPr/>
                    <a:lstStyle/>
                    <a:p>
                      <a:pPr marL="12700" marR="2540" lvl="0" indent="0" algn="ctr" rtl="0">
                        <a:spcBef>
                          <a:spcPts val="0"/>
                        </a:spcBef>
                        <a:spcAft>
                          <a:spcPts val="0"/>
                        </a:spcAft>
                        <a:buNone/>
                      </a:pPr>
                      <a:r>
                        <a:rPr lang="en-US" sz="1600" u="none" strike="noStrike" cap="none"/>
                        <a:t>100</a:t>
                      </a:r>
                      <a:endParaRPr sz="1600" u="none" strike="noStrike" cap="none"/>
                    </a:p>
                    <a:p>
                      <a:pPr marL="12700" marR="2540" lvl="0" indent="0" algn="ctr" rtl="0">
                        <a:spcBef>
                          <a:spcPts val="30"/>
                        </a:spcBef>
                        <a:spcAft>
                          <a:spcPts val="0"/>
                        </a:spcAft>
                        <a:buNone/>
                      </a:pPr>
                      <a:r>
                        <a:rPr lang="en-US" sz="1600" u="none" strike="noStrike" cap="none"/>
                        <a:t>Percent</a:t>
                      </a:r>
                      <a:endParaRPr sz="1600" u="none" strike="noStrike" cap="none"/>
                    </a:p>
                    <a:p>
                      <a:pPr marL="12700" marR="2540" lvl="0" indent="0" algn="ctr" rtl="0">
                        <a:spcBef>
                          <a:spcPts val="30"/>
                        </a:spcBef>
                        <a:spcAft>
                          <a:spcPts val="0"/>
                        </a:spcAft>
                        <a:buNone/>
                      </a:pPr>
                      <a:r>
                        <a:rPr lang="en-US" sz="1600" u="none" strike="noStrike" cap="none"/>
                        <a:t>Load</a:t>
                      </a:r>
                      <a:endParaRPr sz="1600" u="none" strike="noStrike" cap="none">
                        <a:latin typeface="Times New Roman"/>
                        <a:ea typeface="Times New Roman"/>
                        <a:cs typeface="Times New Roman"/>
                        <a:sym typeface="Times New Roman"/>
                      </a:endParaRPr>
                    </a:p>
                  </a:txBody>
                  <a:tcPr marL="0" marR="0" marT="0" marB="0"/>
                </a:tc>
                <a:tc>
                  <a:txBody>
                    <a:bodyPr/>
                    <a:lstStyle/>
                    <a:p>
                      <a:pPr marL="12700" marR="1270" lvl="0" indent="0" algn="ctr" rtl="0">
                        <a:spcBef>
                          <a:spcPts val="0"/>
                        </a:spcBef>
                        <a:spcAft>
                          <a:spcPts val="0"/>
                        </a:spcAft>
                        <a:buNone/>
                      </a:pPr>
                      <a:r>
                        <a:rPr lang="en-US" sz="1600" u="none" strike="noStrike" cap="none"/>
                        <a:t>50</a:t>
                      </a:r>
                      <a:endParaRPr sz="1600" u="none" strike="noStrike" cap="none"/>
                    </a:p>
                    <a:p>
                      <a:pPr marL="12700" marR="1270" lvl="0" indent="0" algn="ctr" rtl="0">
                        <a:spcBef>
                          <a:spcPts val="30"/>
                        </a:spcBef>
                        <a:spcAft>
                          <a:spcPts val="0"/>
                        </a:spcAft>
                        <a:buNone/>
                      </a:pPr>
                      <a:r>
                        <a:rPr lang="en-US" sz="1600" u="none" strike="noStrike" cap="none"/>
                        <a:t>Percent</a:t>
                      </a:r>
                      <a:endParaRPr sz="1600" u="none" strike="noStrike" cap="none"/>
                    </a:p>
                    <a:p>
                      <a:pPr marL="12700" marR="1270" lvl="0" indent="0" algn="ctr" rtl="0">
                        <a:spcBef>
                          <a:spcPts val="30"/>
                        </a:spcBef>
                        <a:spcAft>
                          <a:spcPts val="0"/>
                        </a:spcAft>
                        <a:buNone/>
                      </a:pPr>
                      <a:r>
                        <a:rPr lang="en-US" sz="1600" u="none" strike="noStrike" cap="none"/>
                        <a:t>Load</a:t>
                      </a:r>
                      <a:endParaRPr sz="1600" u="none" strike="noStrike" cap="none">
                        <a:latin typeface="Times New Roman"/>
                        <a:ea typeface="Times New Roman"/>
                        <a:cs typeface="Times New Roman"/>
                        <a:sym typeface="Times New Roman"/>
                      </a:endParaRPr>
                    </a:p>
                  </a:txBody>
                  <a:tcPr marL="0" marR="0" marT="0" marB="0"/>
                </a:tc>
                <a:tc>
                  <a:txBody>
                    <a:bodyPr/>
                    <a:lstStyle/>
                    <a:p>
                      <a:pPr marL="12700" marR="0" lvl="0" indent="0" algn="ctr" rtl="0">
                        <a:spcBef>
                          <a:spcPts val="0"/>
                        </a:spcBef>
                        <a:spcAft>
                          <a:spcPts val="0"/>
                        </a:spcAft>
                        <a:buNone/>
                      </a:pPr>
                      <a:r>
                        <a:rPr lang="en-US" sz="1600" b="0" u="none" strike="noStrike" cap="none">
                          <a:solidFill>
                            <a:schemeClr val="lt1"/>
                          </a:solidFill>
                        </a:rPr>
                        <a:t>100</a:t>
                      </a:r>
                      <a:endParaRPr sz="1600" b="0" u="none" strike="noStrike" cap="none">
                        <a:solidFill>
                          <a:schemeClr val="lt1"/>
                        </a:solidFill>
                      </a:endParaRPr>
                    </a:p>
                    <a:p>
                      <a:pPr marL="12700" marR="0" lvl="0" indent="0" algn="ctr" rtl="0">
                        <a:spcBef>
                          <a:spcPts val="30"/>
                        </a:spcBef>
                        <a:spcAft>
                          <a:spcPts val="0"/>
                        </a:spcAft>
                        <a:buNone/>
                      </a:pPr>
                      <a:r>
                        <a:rPr lang="en-US" sz="1600" b="0" u="none" strike="noStrike" cap="none">
                          <a:solidFill>
                            <a:schemeClr val="lt1"/>
                          </a:solidFill>
                        </a:rPr>
                        <a:t>Percent</a:t>
                      </a:r>
                      <a:endParaRPr sz="1600" b="0" u="none" strike="noStrike" cap="none">
                        <a:solidFill>
                          <a:schemeClr val="lt1"/>
                        </a:solidFill>
                      </a:endParaRPr>
                    </a:p>
                    <a:p>
                      <a:pPr marL="12700" marR="0" lvl="0" indent="0" algn="ctr" rtl="0">
                        <a:spcBef>
                          <a:spcPts val="30"/>
                        </a:spcBef>
                        <a:spcAft>
                          <a:spcPts val="0"/>
                        </a:spcAft>
                        <a:buNone/>
                      </a:pPr>
                      <a:r>
                        <a:rPr lang="en-US" sz="1600" b="0" u="none" strike="noStrike" cap="none">
                          <a:solidFill>
                            <a:schemeClr val="lt1"/>
                          </a:solidFill>
                        </a:rPr>
                        <a:t>Load</a:t>
                      </a:r>
                      <a:endParaRPr sz="1600" b="0" u="none" strike="noStrike" cap="none">
                        <a:solidFill>
                          <a:schemeClr val="lt1"/>
                        </a:solidFill>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2"/>
                  </a:ext>
                </a:extLst>
              </a:tr>
              <a:tr h="292400">
                <a:tc>
                  <a:txBody>
                    <a:bodyPr/>
                    <a:lstStyle/>
                    <a:p>
                      <a:pPr marL="11430" marR="0" lvl="0" indent="0" algn="ctr" rtl="0">
                        <a:spcBef>
                          <a:spcPts val="0"/>
                        </a:spcBef>
                        <a:spcAft>
                          <a:spcPts val="0"/>
                        </a:spcAft>
                        <a:buNone/>
                      </a:pPr>
                      <a:r>
                        <a:rPr lang="en-US" sz="1600" u="none" strike="noStrike" cap="none"/>
                        <a:t>16</a:t>
                      </a:r>
                      <a:endParaRPr sz="1600" u="none" strike="noStrike" cap="none">
                        <a:latin typeface="Times New Roman"/>
                        <a:ea typeface="Times New Roman"/>
                        <a:cs typeface="Times New Roman"/>
                        <a:sym typeface="Times New Roman"/>
                      </a:endParaRPr>
                    </a:p>
                  </a:txBody>
                  <a:tcPr marL="0" marR="0" marT="0" marB="0"/>
                </a:tc>
                <a:tc>
                  <a:txBody>
                    <a:bodyPr/>
                    <a:lstStyle/>
                    <a:p>
                      <a:pPr marL="5080" marR="0" lvl="0" indent="0" algn="ctr" rtl="0">
                        <a:spcBef>
                          <a:spcPts val="0"/>
                        </a:spcBef>
                        <a:spcAft>
                          <a:spcPts val="0"/>
                        </a:spcAft>
                        <a:buNone/>
                      </a:pPr>
                      <a:r>
                        <a:rPr lang="en-US" sz="1600" u="none" strike="noStrike" cap="none"/>
                        <a:t>4.5</a:t>
                      </a:r>
                      <a:endParaRPr sz="1600" u="none" strike="noStrike" cap="none">
                        <a:latin typeface="Times New Roman"/>
                        <a:ea typeface="Times New Roman"/>
                        <a:cs typeface="Times New Roman"/>
                        <a:sym typeface="Times New Roman"/>
                      </a:endParaRPr>
                    </a:p>
                  </a:txBody>
                  <a:tcPr marL="0" marR="0" marT="0" marB="0"/>
                </a:tc>
                <a:tc>
                  <a:txBody>
                    <a:bodyPr/>
                    <a:lstStyle/>
                    <a:p>
                      <a:pPr marL="8255" marR="0" lvl="0" indent="0" algn="ctr" rtl="0">
                        <a:spcBef>
                          <a:spcPts val="0"/>
                        </a:spcBef>
                        <a:spcAft>
                          <a:spcPts val="0"/>
                        </a:spcAft>
                        <a:buNone/>
                      </a:pPr>
                      <a:r>
                        <a:rPr lang="en-US" sz="1600" u="none" strike="noStrike" cap="none"/>
                        <a:t>135</a:t>
                      </a:r>
                      <a:endParaRPr sz="1600" u="none" strike="noStrike" cap="none">
                        <a:latin typeface="Times New Roman"/>
                        <a:ea typeface="Times New Roman"/>
                        <a:cs typeface="Times New Roman"/>
                        <a:sym typeface="Times New Roman"/>
                      </a:endParaRPr>
                    </a:p>
                  </a:txBody>
                  <a:tcPr marL="0" marR="0" marT="0" marB="0"/>
                </a:tc>
                <a:tc>
                  <a:txBody>
                    <a:bodyPr/>
                    <a:lstStyle/>
                    <a:p>
                      <a:pPr marL="12700" marR="9525" lvl="0" indent="0" algn="ctr" rtl="0">
                        <a:spcBef>
                          <a:spcPts val="0"/>
                        </a:spcBef>
                        <a:spcAft>
                          <a:spcPts val="0"/>
                        </a:spcAft>
                        <a:buNone/>
                      </a:pPr>
                      <a:r>
                        <a:rPr lang="en-US" sz="1600" u="none" strike="noStrike" cap="none"/>
                        <a:t>440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8255" lvl="0" indent="0" algn="ctr" rtl="0">
                        <a:spcBef>
                          <a:spcPts val="0"/>
                        </a:spcBef>
                        <a:spcAft>
                          <a:spcPts val="0"/>
                        </a:spcAft>
                        <a:buNone/>
                      </a:pPr>
                      <a:r>
                        <a:rPr lang="en-US" sz="1600" u="none" strike="noStrike" cap="none"/>
                        <a:t>120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6985" lvl="0" indent="0" algn="ctr" rtl="0">
                        <a:spcBef>
                          <a:spcPts val="0"/>
                        </a:spcBef>
                        <a:spcAft>
                          <a:spcPts val="0"/>
                        </a:spcAft>
                        <a:buNone/>
                      </a:pPr>
                      <a:r>
                        <a:rPr lang="en-US" sz="1600" u="none" strike="noStrike" cap="none"/>
                        <a:t>400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5715" lvl="0" indent="0" algn="ctr" rtl="0">
                        <a:spcBef>
                          <a:spcPts val="0"/>
                        </a:spcBef>
                        <a:spcAft>
                          <a:spcPts val="0"/>
                        </a:spcAft>
                        <a:buNone/>
                      </a:pPr>
                      <a:r>
                        <a:rPr lang="en-US" sz="1600" u="none" strike="noStrike" cap="none"/>
                        <a:t>108</a:t>
                      </a:r>
                      <a:endParaRPr sz="1600" u="none" strike="noStrike" cap="none">
                        <a:latin typeface="Times New Roman"/>
                        <a:ea typeface="Times New Roman"/>
                        <a:cs typeface="Times New Roman"/>
                        <a:sym typeface="Times New Roman"/>
                      </a:endParaRPr>
                    </a:p>
                  </a:txBody>
                  <a:tcPr marL="0" marR="0" marT="0" marB="0"/>
                </a:tc>
                <a:tc>
                  <a:txBody>
                    <a:bodyPr/>
                    <a:lstStyle/>
                    <a:p>
                      <a:pPr marL="12700" marR="4445" lvl="0" indent="0" algn="ctr" rtl="0">
                        <a:spcBef>
                          <a:spcPts val="0"/>
                        </a:spcBef>
                        <a:spcAft>
                          <a:spcPts val="0"/>
                        </a:spcAft>
                        <a:buNone/>
                      </a:pPr>
                      <a:r>
                        <a:rPr lang="en-US" sz="1600" u="none" strike="noStrike" cap="none"/>
                        <a:t>364</a:t>
                      </a:r>
                      <a:endParaRPr sz="1600" u="none" strike="noStrike" cap="none">
                        <a:latin typeface="Times New Roman"/>
                        <a:ea typeface="Times New Roman"/>
                        <a:cs typeface="Times New Roman"/>
                        <a:sym typeface="Times New Roman"/>
                      </a:endParaRPr>
                    </a:p>
                  </a:txBody>
                  <a:tcPr marL="0" marR="0" marT="0" marB="0"/>
                </a:tc>
                <a:tc>
                  <a:txBody>
                    <a:bodyPr/>
                    <a:lstStyle/>
                    <a:p>
                      <a:pPr marL="12700" marR="3810" lvl="0" indent="0" algn="ctr" rtl="0">
                        <a:spcBef>
                          <a:spcPts val="0"/>
                        </a:spcBef>
                        <a:spcAft>
                          <a:spcPts val="0"/>
                        </a:spcAft>
                        <a:buNone/>
                      </a:pPr>
                      <a:r>
                        <a:rPr lang="en-US" sz="1600" u="none" strike="noStrike" cap="none"/>
                        <a:t>97</a:t>
                      </a:r>
                      <a:endParaRPr sz="1600" u="none" strike="noStrike" cap="none">
                        <a:latin typeface="Times New Roman"/>
                        <a:ea typeface="Times New Roman"/>
                        <a:cs typeface="Times New Roman"/>
                        <a:sym typeface="Times New Roman"/>
                      </a:endParaRPr>
                    </a:p>
                  </a:txBody>
                  <a:tcPr marL="0" marR="0" marT="0" marB="0"/>
                </a:tc>
                <a:tc>
                  <a:txBody>
                    <a:bodyPr/>
                    <a:lstStyle/>
                    <a:p>
                      <a:pPr marL="12700" marR="2540" lvl="0" indent="0" algn="ctr" rtl="0">
                        <a:spcBef>
                          <a:spcPts val="0"/>
                        </a:spcBef>
                        <a:spcAft>
                          <a:spcPts val="0"/>
                        </a:spcAft>
                        <a:buNone/>
                      </a:pPr>
                      <a:r>
                        <a:rPr lang="en-US" sz="1600" u="none" strike="noStrike" cap="none"/>
                        <a:t>331</a:t>
                      </a:r>
                      <a:endParaRPr sz="1600" u="none" strike="noStrike" cap="none">
                        <a:latin typeface="Times New Roman"/>
                        <a:ea typeface="Times New Roman"/>
                        <a:cs typeface="Times New Roman"/>
                        <a:sym typeface="Times New Roman"/>
                      </a:endParaRPr>
                    </a:p>
                  </a:txBody>
                  <a:tcPr marL="0" marR="0" marT="0" marB="0"/>
                </a:tc>
                <a:tc>
                  <a:txBody>
                    <a:bodyPr/>
                    <a:lstStyle/>
                    <a:p>
                      <a:pPr marL="12700" marR="1270" lvl="0" indent="0" algn="ctr" rtl="0">
                        <a:spcBef>
                          <a:spcPts val="0"/>
                        </a:spcBef>
                        <a:spcAft>
                          <a:spcPts val="0"/>
                        </a:spcAft>
                        <a:buNone/>
                      </a:pPr>
                      <a:r>
                        <a:rPr lang="en-US" sz="1600" u="none" strike="noStrike" cap="none"/>
                        <a:t>87</a:t>
                      </a:r>
                      <a:endParaRPr sz="1600" u="none" strike="noStrike" cap="none">
                        <a:latin typeface="Times New Roman"/>
                        <a:ea typeface="Times New Roman"/>
                        <a:cs typeface="Times New Roman"/>
                        <a:sym typeface="Times New Roman"/>
                      </a:endParaRPr>
                    </a:p>
                  </a:txBody>
                  <a:tcPr marL="0" marR="0" marT="0" marB="0"/>
                </a:tc>
                <a:tc>
                  <a:txBody>
                    <a:bodyPr/>
                    <a:lstStyle/>
                    <a:p>
                      <a:pPr marL="12700" marR="0" lvl="0" indent="0" algn="ctr" rtl="0">
                        <a:spcBef>
                          <a:spcPts val="0"/>
                        </a:spcBef>
                        <a:spcAft>
                          <a:spcPts val="0"/>
                        </a:spcAft>
                        <a:buNone/>
                      </a:pPr>
                      <a:r>
                        <a:rPr lang="en-US" sz="1600" b="0" u="none" strike="noStrike" cap="none">
                          <a:solidFill>
                            <a:schemeClr val="lt1"/>
                          </a:solidFill>
                        </a:rPr>
                        <a:t>301</a:t>
                      </a:r>
                      <a:endParaRPr sz="1600" b="0" u="none" strike="noStrike" cap="none">
                        <a:solidFill>
                          <a:schemeClr val="lt1"/>
                        </a:solidFill>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3"/>
                  </a:ext>
                </a:extLst>
              </a:tr>
              <a:tr h="292400">
                <a:tc>
                  <a:txBody>
                    <a:bodyPr/>
                    <a:lstStyle/>
                    <a:p>
                      <a:pPr marL="11430" marR="0" lvl="0" indent="0" algn="ctr" rtl="0">
                        <a:spcBef>
                          <a:spcPts val="0"/>
                        </a:spcBef>
                        <a:spcAft>
                          <a:spcPts val="0"/>
                        </a:spcAft>
                        <a:buNone/>
                      </a:pPr>
                      <a:r>
                        <a:rPr lang="en-US" sz="1600" u="none" strike="noStrike" cap="none"/>
                        <a:t>25</a:t>
                      </a:r>
                      <a:endParaRPr sz="1600" u="none" strike="noStrike" cap="none">
                        <a:latin typeface="Times New Roman"/>
                        <a:ea typeface="Times New Roman"/>
                        <a:cs typeface="Times New Roman"/>
                        <a:sym typeface="Times New Roman"/>
                      </a:endParaRPr>
                    </a:p>
                  </a:txBody>
                  <a:tcPr marL="0" marR="0" marT="0" marB="0"/>
                </a:tc>
                <a:tc>
                  <a:txBody>
                    <a:bodyPr/>
                    <a:lstStyle/>
                    <a:p>
                      <a:pPr marL="5080" marR="0" lvl="0" indent="0" algn="ctr" rtl="0">
                        <a:spcBef>
                          <a:spcPts val="0"/>
                        </a:spcBef>
                        <a:spcAft>
                          <a:spcPts val="0"/>
                        </a:spcAft>
                        <a:buNone/>
                      </a:pPr>
                      <a:r>
                        <a:rPr lang="en-US" sz="1600" u="none" strike="noStrike" cap="none"/>
                        <a:t>4.5</a:t>
                      </a:r>
                      <a:endParaRPr sz="1600" u="none" strike="noStrike" cap="none">
                        <a:latin typeface="Times New Roman"/>
                        <a:ea typeface="Times New Roman"/>
                        <a:cs typeface="Times New Roman"/>
                        <a:sym typeface="Times New Roman"/>
                      </a:endParaRPr>
                    </a:p>
                  </a:txBody>
                  <a:tcPr marL="0" marR="0" marT="0" marB="0"/>
                </a:tc>
                <a:tc>
                  <a:txBody>
                    <a:bodyPr/>
                    <a:lstStyle/>
                    <a:p>
                      <a:pPr marL="8255" marR="0" lvl="0" indent="0" algn="ctr" rtl="0">
                        <a:spcBef>
                          <a:spcPts val="0"/>
                        </a:spcBef>
                        <a:spcAft>
                          <a:spcPts val="0"/>
                        </a:spcAft>
                        <a:buNone/>
                      </a:pPr>
                      <a:r>
                        <a:rPr lang="en-US" sz="1600" u="none" strike="noStrike" cap="none"/>
                        <a:t>190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9525" lvl="0" indent="0" algn="ctr" rtl="0">
                        <a:spcBef>
                          <a:spcPts val="0"/>
                        </a:spcBef>
                        <a:spcAft>
                          <a:spcPts val="0"/>
                        </a:spcAft>
                        <a:buNone/>
                      </a:pPr>
                      <a:r>
                        <a:rPr lang="en-US" sz="1600" u="none" strike="noStrike" cap="none"/>
                        <a:t>635</a:t>
                      </a:r>
                      <a:endParaRPr sz="1600" u="none" strike="noStrike" cap="none">
                        <a:latin typeface="Times New Roman"/>
                        <a:ea typeface="Times New Roman"/>
                        <a:cs typeface="Times New Roman"/>
                        <a:sym typeface="Times New Roman"/>
                      </a:endParaRPr>
                    </a:p>
                  </a:txBody>
                  <a:tcPr marL="0" marR="0" marT="0" marB="0"/>
                </a:tc>
                <a:tc>
                  <a:txBody>
                    <a:bodyPr/>
                    <a:lstStyle/>
                    <a:p>
                      <a:pPr marL="12700" marR="8255" lvl="0" indent="0" algn="ctr" rtl="0">
                        <a:spcBef>
                          <a:spcPts val="0"/>
                        </a:spcBef>
                        <a:spcAft>
                          <a:spcPts val="0"/>
                        </a:spcAft>
                        <a:buNone/>
                      </a:pPr>
                      <a:r>
                        <a:rPr lang="en-US" sz="1600" u="none" strike="noStrike" cap="none"/>
                        <a:t>175</a:t>
                      </a:r>
                      <a:endParaRPr sz="1600" u="none" strike="noStrike" cap="none">
                        <a:latin typeface="Times New Roman"/>
                        <a:ea typeface="Times New Roman"/>
                        <a:cs typeface="Times New Roman"/>
                        <a:sym typeface="Times New Roman"/>
                      </a:endParaRPr>
                    </a:p>
                  </a:txBody>
                  <a:tcPr marL="0" marR="0" marT="0" marB="0"/>
                </a:tc>
                <a:tc>
                  <a:txBody>
                    <a:bodyPr/>
                    <a:lstStyle/>
                    <a:p>
                      <a:pPr marL="12700" marR="6985" lvl="0" indent="0" algn="ctr" rtl="0">
                        <a:spcBef>
                          <a:spcPts val="0"/>
                        </a:spcBef>
                        <a:spcAft>
                          <a:spcPts val="0"/>
                        </a:spcAft>
                        <a:buNone/>
                      </a:pPr>
                      <a:r>
                        <a:rPr lang="en-US" sz="1600" u="none" strike="noStrike" cap="none"/>
                        <a:t>595</a:t>
                      </a:r>
                      <a:endParaRPr sz="1600" u="none" strike="noStrike" cap="none">
                        <a:latin typeface="Times New Roman"/>
                        <a:ea typeface="Times New Roman"/>
                        <a:cs typeface="Times New Roman"/>
                        <a:sym typeface="Times New Roman"/>
                      </a:endParaRPr>
                    </a:p>
                  </a:txBody>
                  <a:tcPr marL="0" marR="0" marT="0" marB="0"/>
                </a:tc>
                <a:tc>
                  <a:txBody>
                    <a:bodyPr/>
                    <a:lstStyle/>
                    <a:p>
                      <a:pPr marL="12700" marR="5715" lvl="0" indent="0" algn="ctr" rtl="0">
                        <a:spcBef>
                          <a:spcPts val="0"/>
                        </a:spcBef>
                        <a:spcAft>
                          <a:spcPts val="0"/>
                        </a:spcAft>
                        <a:buNone/>
                      </a:pPr>
                      <a:r>
                        <a:rPr lang="en-US" sz="1600" u="none" strike="noStrike" cap="none"/>
                        <a:t>158</a:t>
                      </a:r>
                      <a:endParaRPr sz="1600" u="none" strike="noStrike" cap="none">
                        <a:latin typeface="Times New Roman"/>
                        <a:ea typeface="Times New Roman"/>
                        <a:cs typeface="Times New Roman"/>
                        <a:sym typeface="Times New Roman"/>
                      </a:endParaRPr>
                    </a:p>
                  </a:txBody>
                  <a:tcPr marL="0" marR="0" marT="0" marB="0"/>
                </a:tc>
                <a:tc>
                  <a:txBody>
                    <a:bodyPr/>
                    <a:lstStyle/>
                    <a:p>
                      <a:pPr marL="12700" marR="4445" lvl="0" indent="0" algn="ctr" rtl="0">
                        <a:spcBef>
                          <a:spcPts val="0"/>
                        </a:spcBef>
                        <a:spcAft>
                          <a:spcPts val="0"/>
                        </a:spcAft>
                        <a:buNone/>
                      </a:pPr>
                      <a:r>
                        <a:rPr lang="en-US" sz="1600" u="none" strike="noStrike" cap="none"/>
                        <a:t>541</a:t>
                      </a:r>
                      <a:endParaRPr sz="1600" u="none" strike="noStrike" cap="none">
                        <a:latin typeface="Times New Roman"/>
                        <a:ea typeface="Times New Roman"/>
                        <a:cs typeface="Times New Roman"/>
                        <a:sym typeface="Times New Roman"/>
                      </a:endParaRPr>
                    </a:p>
                  </a:txBody>
                  <a:tcPr marL="0" marR="0" marT="0" marB="0"/>
                </a:tc>
                <a:tc>
                  <a:txBody>
                    <a:bodyPr/>
                    <a:lstStyle/>
                    <a:p>
                      <a:pPr marL="12700" marR="3810" lvl="0" indent="0" algn="ctr" rtl="0">
                        <a:spcBef>
                          <a:spcPts val="0"/>
                        </a:spcBef>
                        <a:spcAft>
                          <a:spcPts val="0"/>
                        </a:spcAft>
                        <a:buNone/>
                      </a:pPr>
                      <a:r>
                        <a:rPr lang="en-US" sz="1600" u="none" strike="noStrike" cap="none"/>
                        <a:t>142</a:t>
                      </a:r>
                      <a:endParaRPr sz="1600" u="none" strike="noStrike" cap="none">
                        <a:latin typeface="Times New Roman"/>
                        <a:ea typeface="Times New Roman"/>
                        <a:cs typeface="Times New Roman"/>
                        <a:sym typeface="Times New Roman"/>
                      </a:endParaRPr>
                    </a:p>
                  </a:txBody>
                  <a:tcPr marL="0" marR="0" marT="0" marB="0"/>
                </a:tc>
                <a:tc>
                  <a:txBody>
                    <a:bodyPr/>
                    <a:lstStyle/>
                    <a:p>
                      <a:pPr marL="12700" marR="2540" lvl="0" indent="0" algn="ctr" rtl="0">
                        <a:spcBef>
                          <a:spcPts val="0"/>
                        </a:spcBef>
                        <a:spcAft>
                          <a:spcPts val="0"/>
                        </a:spcAft>
                        <a:buNone/>
                      </a:pPr>
                      <a:r>
                        <a:rPr lang="en-US" sz="1600" u="none" strike="noStrike" cap="none"/>
                        <a:t>493</a:t>
                      </a:r>
                      <a:endParaRPr sz="1600" u="none" strike="noStrike" cap="none">
                        <a:latin typeface="Times New Roman"/>
                        <a:ea typeface="Times New Roman"/>
                        <a:cs typeface="Times New Roman"/>
                        <a:sym typeface="Times New Roman"/>
                      </a:endParaRPr>
                    </a:p>
                  </a:txBody>
                  <a:tcPr marL="0" marR="0" marT="0" marB="0"/>
                </a:tc>
                <a:tc>
                  <a:txBody>
                    <a:bodyPr/>
                    <a:lstStyle/>
                    <a:p>
                      <a:pPr marL="12700" marR="1270" lvl="0" indent="0" algn="ctr" rtl="0">
                        <a:spcBef>
                          <a:spcPts val="0"/>
                        </a:spcBef>
                        <a:spcAft>
                          <a:spcPts val="0"/>
                        </a:spcAft>
                        <a:buNone/>
                      </a:pPr>
                      <a:r>
                        <a:rPr lang="en-US" sz="1600" u="none" strike="noStrike" cap="none"/>
                        <a:t>128</a:t>
                      </a:r>
                      <a:endParaRPr sz="1600" u="none" strike="noStrike" cap="none">
                        <a:latin typeface="Times New Roman"/>
                        <a:ea typeface="Times New Roman"/>
                        <a:cs typeface="Times New Roman"/>
                        <a:sym typeface="Times New Roman"/>
                      </a:endParaRPr>
                    </a:p>
                  </a:txBody>
                  <a:tcPr marL="0" marR="0" marT="0" marB="0"/>
                </a:tc>
                <a:tc>
                  <a:txBody>
                    <a:bodyPr/>
                    <a:lstStyle/>
                    <a:p>
                      <a:pPr marL="12700" marR="0" lvl="0" indent="0" algn="ctr" rtl="0">
                        <a:spcBef>
                          <a:spcPts val="0"/>
                        </a:spcBef>
                        <a:spcAft>
                          <a:spcPts val="0"/>
                        </a:spcAft>
                        <a:buNone/>
                      </a:pPr>
                      <a:r>
                        <a:rPr lang="en-US" sz="1600" b="0" u="none" strike="noStrike" cap="none">
                          <a:solidFill>
                            <a:schemeClr val="lt1"/>
                          </a:solidFill>
                        </a:rPr>
                        <a:t>448</a:t>
                      </a:r>
                      <a:endParaRPr sz="1600" b="0" u="none" strike="noStrike" cap="none">
                        <a:solidFill>
                          <a:schemeClr val="lt1"/>
                        </a:solidFill>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4"/>
                  </a:ext>
                </a:extLst>
              </a:tr>
              <a:tr h="292400">
                <a:tc>
                  <a:txBody>
                    <a:bodyPr/>
                    <a:lstStyle/>
                    <a:p>
                      <a:pPr marL="11430" marR="0" lvl="0" indent="0" algn="ctr" rtl="0">
                        <a:spcBef>
                          <a:spcPts val="0"/>
                        </a:spcBef>
                        <a:spcAft>
                          <a:spcPts val="0"/>
                        </a:spcAft>
                        <a:buNone/>
                      </a:pPr>
                      <a:r>
                        <a:rPr lang="en-US" sz="1600" u="none" strike="noStrike" cap="none"/>
                        <a:t>63</a:t>
                      </a:r>
                      <a:endParaRPr sz="1600" u="none" strike="noStrike" cap="none">
                        <a:latin typeface="Times New Roman"/>
                        <a:ea typeface="Times New Roman"/>
                        <a:cs typeface="Times New Roman"/>
                        <a:sym typeface="Times New Roman"/>
                      </a:endParaRPr>
                    </a:p>
                  </a:txBody>
                  <a:tcPr marL="0" marR="0" marT="0" marB="0"/>
                </a:tc>
                <a:tc>
                  <a:txBody>
                    <a:bodyPr/>
                    <a:lstStyle/>
                    <a:p>
                      <a:pPr marL="5080" marR="0" lvl="0" indent="0" algn="ctr" rtl="0">
                        <a:spcBef>
                          <a:spcPts val="0"/>
                        </a:spcBef>
                        <a:spcAft>
                          <a:spcPts val="0"/>
                        </a:spcAft>
                        <a:buNone/>
                      </a:pPr>
                      <a:r>
                        <a:rPr lang="en-US" sz="1600" u="none" strike="noStrike" cap="none"/>
                        <a:t>4.5</a:t>
                      </a:r>
                      <a:endParaRPr sz="1600" u="none" strike="noStrike" cap="none">
                        <a:latin typeface="Times New Roman"/>
                        <a:ea typeface="Times New Roman"/>
                        <a:cs typeface="Times New Roman"/>
                        <a:sym typeface="Times New Roman"/>
                      </a:endParaRPr>
                    </a:p>
                  </a:txBody>
                  <a:tcPr marL="0" marR="0" marT="0" marB="0"/>
                </a:tc>
                <a:tc>
                  <a:txBody>
                    <a:bodyPr/>
                    <a:lstStyle/>
                    <a:p>
                      <a:pPr marL="8255" marR="0" lvl="0" indent="0" algn="ctr" rtl="0">
                        <a:spcBef>
                          <a:spcPts val="0"/>
                        </a:spcBef>
                        <a:spcAft>
                          <a:spcPts val="0"/>
                        </a:spcAft>
                        <a:buNone/>
                      </a:pPr>
                      <a:r>
                        <a:rPr lang="en-US" sz="1600" u="none" strike="noStrike" cap="none"/>
                        <a:t>340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9525" lvl="0" indent="0" algn="ctr" rtl="0">
                        <a:spcBef>
                          <a:spcPts val="0"/>
                        </a:spcBef>
                        <a:spcAft>
                          <a:spcPts val="0"/>
                        </a:spcAft>
                        <a:buNone/>
                      </a:pPr>
                      <a:r>
                        <a:rPr lang="en-US" sz="1600" u="none" strike="noStrike" cap="none"/>
                        <a:t>1140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8255" lvl="0" indent="0" algn="ctr" rtl="0">
                        <a:spcBef>
                          <a:spcPts val="0"/>
                        </a:spcBef>
                        <a:spcAft>
                          <a:spcPts val="0"/>
                        </a:spcAft>
                        <a:buNone/>
                      </a:pPr>
                      <a:r>
                        <a:rPr lang="en-US" sz="1600" u="none" strike="noStrike" cap="none"/>
                        <a:t>300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6985" lvl="0" indent="0" algn="ctr" rtl="0">
                        <a:spcBef>
                          <a:spcPts val="0"/>
                        </a:spcBef>
                        <a:spcAft>
                          <a:spcPts val="0"/>
                        </a:spcAft>
                        <a:buNone/>
                      </a:pPr>
                      <a:r>
                        <a:rPr lang="en-US" sz="1600" u="none" strike="noStrike" cap="none"/>
                        <a:t>1050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5715" lvl="0" indent="0" algn="ctr" rtl="0">
                        <a:spcBef>
                          <a:spcPts val="0"/>
                        </a:spcBef>
                        <a:spcAft>
                          <a:spcPts val="0"/>
                        </a:spcAft>
                        <a:buNone/>
                      </a:pPr>
                      <a:r>
                        <a:rPr lang="en-US" sz="1600" u="none" strike="noStrike" cap="none"/>
                        <a:t>270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4445" lvl="0" indent="0" algn="ctr" rtl="0">
                        <a:spcBef>
                          <a:spcPts val="0"/>
                        </a:spcBef>
                        <a:spcAft>
                          <a:spcPts val="0"/>
                        </a:spcAft>
                        <a:buNone/>
                      </a:pPr>
                      <a:r>
                        <a:rPr lang="en-US" sz="1600" u="none" strike="noStrike" cap="none"/>
                        <a:t>956</a:t>
                      </a:r>
                      <a:endParaRPr sz="1600" u="none" strike="noStrike" cap="none">
                        <a:latin typeface="Times New Roman"/>
                        <a:ea typeface="Times New Roman"/>
                        <a:cs typeface="Times New Roman"/>
                        <a:sym typeface="Times New Roman"/>
                      </a:endParaRPr>
                    </a:p>
                  </a:txBody>
                  <a:tcPr marL="0" marR="0" marT="0" marB="0"/>
                </a:tc>
                <a:tc>
                  <a:txBody>
                    <a:bodyPr/>
                    <a:lstStyle/>
                    <a:p>
                      <a:pPr marL="12700" marR="3810" lvl="0" indent="0" algn="ctr" rtl="0">
                        <a:spcBef>
                          <a:spcPts val="0"/>
                        </a:spcBef>
                        <a:spcAft>
                          <a:spcPts val="0"/>
                        </a:spcAft>
                        <a:buNone/>
                      </a:pPr>
                      <a:r>
                        <a:rPr lang="en-US" sz="1600" u="none" strike="noStrike" cap="none"/>
                        <a:t>243</a:t>
                      </a:r>
                      <a:endParaRPr sz="1600" u="none" strike="noStrike" cap="none">
                        <a:latin typeface="Times New Roman"/>
                        <a:ea typeface="Times New Roman"/>
                        <a:cs typeface="Times New Roman"/>
                        <a:sym typeface="Times New Roman"/>
                      </a:endParaRPr>
                    </a:p>
                  </a:txBody>
                  <a:tcPr marL="0" marR="0" marT="0" marB="0"/>
                </a:tc>
                <a:tc>
                  <a:txBody>
                    <a:bodyPr/>
                    <a:lstStyle/>
                    <a:p>
                      <a:pPr marL="12700" marR="2540" lvl="0" indent="0" algn="ctr" rtl="0">
                        <a:spcBef>
                          <a:spcPts val="0"/>
                        </a:spcBef>
                        <a:spcAft>
                          <a:spcPts val="0"/>
                        </a:spcAft>
                        <a:buNone/>
                      </a:pPr>
                      <a:r>
                        <a:rPr lang="en-US" sz="1600" u="none" strike="noStrike" cap="none"/>
                        <a:t>870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1270" lvl="0" indent="0" algn="ctr" rtl="0">
                        <a:spcBef>
                          <a:spcPts val="0"/>
                        </a:spcBef>
                        <a:spcAft>
                          <a:spcPts val="0"/>
                        </a:spcAft>
                        <a:buNone/>
                      </a:pPr>
                      <a:r>
                        <a:rPr lang="en-US" sz="1600" u="none" strike="noStrike" cap="none"/>
                        <a:t>219</a:t>
                      </a:r>
                      <a:endParaRPr sz="1600" u="none" strike="noStrike" cap="none">
                        <a:latin typeface="Times New Roman"/>
                        <a:ea typeface="Times New Roman"/>
                        <a:cs typeface="Times New Roman"/>
                        <a:sym typeface="Times New Roman"/>
                      </a:endParaRPr>
                    </a:p>
                  </a:txBody>
                  <a:tcPr marL="0" marR="0" marT="0" marB="0"/>
                </a:tc>
                <a:tc>
                  <a:txBody>
                    <a:bodyPr/>
                    <a:lstStyle/>
                    <a:p>
                      <a:pPr marL="12700" marR="0" lvl="0" indent="0" algn="ctr" rtl="0">
                        <a:spcBef>
                          <a:spcPts val="0"/>
                        </a:spcBef>
                        <a:spcAft>
                          <a:spcPts val="0"/>
                        </a:spcAft>
                        <a:buNone/>
                      </a:pPr>
                      <a:r>
                        <a:rPr lang="en-US" sz="1600" b="0" u="none" strike="noStrike" cap="none">
                          <a:solidFill>
                            <a:schemeClr val="lt1"/>
                          </a:solidFill>
                        </a:rPr>
                        <a:t>791</a:t>
                      </a:r>
                      <a:endParaRPr sz="1600" b="0" u="none" strike="noStrike" cap="none">
                        <a:solidFill>
                          <a:schemeClr val="lt1"/>
                        </a:solidFill>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5"/>
                  </a:ext>
                </a:extLst>
              </a:tr>
              <a:tr h="292400">
                <a:tc>
                  <a:txBody>
                    <a:bodyPr/>
                    <a:lstStyle/>
                    <a:p>
                      <a:pPr marL="11430" marR="0" lvl="0" indent="0" algn="ctr" rtl="0">
                        <a:spcBef>
                          <a:spcPts val="0"/>
                        </a:spcBef>
                        <a:spcAft>
                          <a:spcPts val="0"/>
                        </a:spcAft>
                        <a:buNone/>
                      </a:pPr>
                      <a:r>
                        <a:rPr lang="en-US" sz="1600" u="none" strike="noStrike" cap="none"/>
                        <a:t>100</a:t>
                      </a:r>
                      <a:endParaRPr sz="1600" u="none" strike="noStrike" cap="none">
                        <a:latin typeface="Times New Roman"/>
                        <a:ea typeface="Times New Roman"/>
                        <a:cs typeface="Times New Roman"/>
                        <a:sym typeface="Times New Roman"/>
                      </a:endParaRPr>
                    </a:p>
                  </a:txBody>
                  <a:tcPr marL="0" marR="0" marT="0" marB="0"/>
                </a:tc>
                <a:tc>
                  <a:txBody>
                    <a:bodyPr/>
                    <a:lstStyle/>
                    <a:p>
                      <a:pPr marL="5080" marR="0" lvl="0" indent="0" algn="ctr" rtl="0">
                        <a:spcBef>
                          <a:spcPts val="0"/>
                        </a:spcBef>
                        <a:spcAft>
                          <a:spcPts val="0"/>
                        </a:spcAft>
                        <a:buNone/>
                      </a:pPr>
                      <a:r>
                        <a:rPr lang="en-US" sz="1600" u="none" strike="noStrike" cap="none"/>
                        <a:t>4.5</a:t>
                      </a:r>
                      <a:endParaRPr sz="1600" u="none" strike="noStrike" cap="none">
                        <a:latin typeface="Times New Roman"/>
                        <a:ea typeface="Times New Roman"/>
                        <a:cs typeface="Times New Roman"/>
                        <a:sym typeface="Times New Roman"/>
                      </a:endParaRPr>
                    </a:p>
                  </a:txBody>
                  <a:tcPr marL="0" marR="0" marT="0" marB="0"/>
                </a:tc>
                <a:tc>
                  <a:txBody>
                    <a:bodyPr/>
                    <a:lstStyle/>
                    <a:p>
                      <a:pPr marL="8255" marR="0" lvl="0" indent="0" algn="ctr" rtl="0">
                        <a:spcBef>
                          <a:spcPts val="0"/>
                        </a:spcBef>
                        <a:spcAft>
                          <a:spcPts val="0"/>
                        </a:spcAft>
                        <a:buNone/>
                      </a:pPr>
                      <a:r>
                        <a:rPr lang="en-US" sz="1600" u="none" strike="noStrike" cap="none"/>
                        <a:t>475</a:t>
                      </a:r>
                      <a:endParaRPr sz="1600" u="none" strike="noStrike" cap="none">
                        <a:latin typeface="Times New Roman"/>
                        <a:ea typeface="Times New Roman"/>
                        <a:cs typeface="Times New Roman"/>
                        <a:sym typeface="Times New Roman"/>
                      </a:endParaRPr>
                    </a:p>
                  </a:txBody>
                  <a:tcPr marL="0" marR="0" marT="0" marB="0"/>
                </a:tc>
                <a:tc>
                  <a:txBody>
                    <a:bodyPr/>
                    <a:lstStyle/>
                    <a:p>
                      <a:pPr marL="12700" marR="9525" lvl="0" indent="0" algn="ctr" rtl="0">
                        <a:spcBef>
                          <a:spcPts val="0"/>
                        </a:spcBef>
                        <a:spcAft>
                          <a:spcPts val="0"/>
                        </a:spcAft>
                        <a:buNone/>
                      </a:pPr>
                      <a:r>
                        <a:rPr lang="en-US" sz="1600" u="none" strike="noStrike" cap="none"/>
                        <a:t>1650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8255" lvl="0" indent="0" algn="ctr" rtl="0">
                        <a:spcBef>
                          <a:spcPts val="0"/>
                        </a:spcBef>
                        <a:spcAft>
                          <a:spcPts val="0"/>
                        </a:spcAft>
                        <a:buNone/>
                      </a:pPr>
                      <a:r>
                        <a:rPr lang="en-US" sz="1600" u="none" strike="noStrike" cap="none"/>
                        <a:t>435</a:t>
                      </a:r>
                      <a:endParaRPr sz="1600" u="none" strike="noStrike" cap="none">
                        <a:latin typeface="Times New Roman"/>
                        <a:ea typeface="Times New Roman"/>
                        <a:cs typeface="Times New Roman"/>
                        <a:sym typeface="Times New Roman"/>
                      </a:endParaRPr>
                    </a:p>
                  </a:txBody>
                  <a:tcPr marL="0" marR="0" marT="0" marB="0"/>
                </a:tc>
                <a:tc>
                  <a:txBody>
                    <a:bodyPr/>
                    <a:lstStyle/>
                    <a:p>
                      <a:pPr marL="12700" marR="6985" lvl="0" indent="0" algn="ctr" rtl="0">
                        <a:spcBef>
                          <a:spcPts val="0"/>
                        </a:spcBef>
                        <a:spcAft>
                          <a:spcPts val="0"/>
                        </a:spcAft>
                        <a:buNone/>
                      </a:pPr>
                      <a:r>
                        <a:rPr lang="en-US" sz="1600" u="none" strike="noStrike" cap="none"/>
                        <a:t>1500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5715" lvl="0" indent="0" algn="ctr" rtl="0">
                        <a:spcBef>
                          <a:spcPts val="0"/>
                        </a:spcBef>
                        <a:spcAft>
                          <a:spcPts val="0"/>
                        </a:spcAft>
                        <a:buNone/>
                      </a:pPr>
                      <a:r>
                        <a:rPr lang="en-US" sz="1600" u="none" strike="noStrike" cap="none"/>
                        <a:t>392</a:t>
                      </a:r>
                      <a:endParaRPr sz="1600" u="none" strike="noStrike" cap="none">
                        <a:latin typeface="Times New Roman"/>
                        <a:ea typeface="Times New Roman"/>
                        <a:cs typeface="Times New Roman"/>
                        <a:sym typeface="Times New Roman"/>
                      </a:endParaRPr>
                    </a:p>
                  </a:txBody>
                  <a:tcPr marL="0" marR="0" marT="0" marB="0"/>
                </a:tc>
                <a:tc>
                  <a:txBody>
                    <a:bodyPr/>
                    <a:lstStyle/>
                    <a:p>
                      <a:pPr marL="12700" marR="4445" lvl="0" indent="0" algn="ctr" rtl="0">
                        <a:spcBef>
                          <a:spcPts val="0"/>
                        </a:spcBef>
                        <a:spcAft>
                          <a:spcPts val="0"/>
                        </a:spcAft>
                        <a:buNone/>
                      </a:pPr>
                      <a:r>
                        <a:rPr lang="en-US" sz="1600" u="none" strike="noStrike" cap="none"/>
                        <a:t>1365</a:t>
                      </a:r>
                      <a:endParaRPr sz="1600" u="none" strike="noStrike" cap="none">
                        <a:latin typeface="Times New Roman"/>
                        <a:ea typeface="Times New Roman"/>
                        <a:cs typeface="Times New Roman"/>
                        <a:sym typeface="Times New Roman"/>
                      </a:endParaRPr>
                    </a:p>
                  </a:txBody>
                  <a:tcPr marL="0" marR="0" marT="0" marB="0"/>
                </a:tc>
                <a:tc>
                  <a:txBody>
                    <a:bodyPr/>
                    <a:lstStyle/>
                    <a:p>
                      <a:pPr marL="12700" marR="3810" lvl="0" indent="0" algn="ctr" rtl="0">
                        <a:spcBef>
                          <a:spcPts val="0"/>
                        </a:spcBef>
                        <a:spcAft>
                          <a:spcPts val="0"/>
                        </a:spcAft>
                        <a:buNone/>
                      </a:pPr>
                      <a:r>
                        <a:rPr lang="en-US" sz="1600" u="none" strike="noStrike" cap="none"/>
                        <a:t>352</a:t>
                      </a:r>
                      <a:endParaRPr sz="1600" u="none" strike="noStrike" cap="none">
                        <a:latin typeface="Times New Roman"/>
                        <a:ea typeface="Times New Roman"/>
                        <a:cs typeface="Times New Roman"/>
                        <a:sym typeface="Times New Roman"/>
                      </a:endParaRPr>
                    </a:p>
                  </a:txBody>
                  <a:tcPr marL="0" marR="0" marT="0" marB="0"/>
                </a:tc>
                <a:tc>
                  <a:txBody>
                    <a:bodyPr/>
                    <a:lstStyle/>
                    <a:p>
                      <a:pPr marL="12700" marR="2540" lvl="0" indent="0" algn="ctr" rtl="0">
                        <a:spcBef>
                          <a:spcPts val="0"/>
                        </a:spcBef>
                        <a:spcAft>
                          <a:spcPts val="0"/>
                        </a:spcAft>
                        <a:buNone/>
                      </a:pPr>
                      <a:r>
                        <a:rPr lang="en-US" sz="1600" u="none" strike="noStrike" cap="none"/>
                        <a:t>1242</a:t>
                      </a:r>
                      <a:endParaRPr sz="1600" u="none" strike="noStrike" cap="none">
                        <a:latin typeface="Times New Roman"/>
                        <a:ea typeface="Times New Roman"/>
                        <a:cs typeface="Times New Roman"/>
                        <a:sym typeface="Times New Roman"/>
                      </a:endParaRPr>
                    </a:p>
                  </a:txBody>
                  <a:tcPr marL="0" marR="0" marT="0" marB="0"/>
                </a:tc>
                <a:tc>
                  <a:txBody>
                    <a:bodyPr/>
                    <a:lstStyle/>
                    <a:p>
                      <a:pPr marL="12700" marR="1270" lvl="0" indent="0" algn="ctr" rtl="0">
                        <a:spcBef>
                          <a:spcPts val="0"/>
                        </a:spcBef>
                        <a:spcAft>
                          <a:spcPts val="0"/>
                        </a:spcAft>
                        <a:buNone/>
                      </a:pPr>
                      <a:r>
                        <a:rPr lang="en-US" sz="1600" u="none" strike="noStrike" cap="none"/>
                        <a:t>317</a:t>
                      </a:r>
                      <a:endParaRPr sz="1600" u="none" strike="noStrike" cap="none">
                        <a:latin typeface="Times New Roman"/>
                        <a:ea typeface="Times New Roman"/>
                        <a:cs typeface="Times New Roman"/>
                        <a:sym typeface="Times New Roman"/>
                      </a:endParaRPr>
                    </a:p>
                  </a:txBody>
                  <a:tcPr marL="0" marR="0" marT="0" marB="0"/>
                </a:tc>
                <a:tc>
                  <a:txBody>
                    <a:bodyPr/>
                    <a:lstStyle/>
                    <a:p>
                      <a:pPr marL="12700" marR="0" lvl="0" indent="0" algn="ctr" rtl="0">
                        <a:spcBef>
                          <a:spcPts val="0"/>
                        </a:spcBef>
                        <a:spcAft>
                          <a:spcPts val="0"/>
                        </a:spcAft>
                        <a:buNone/>
                      </a:pPr>
                      <a:r>
                        <a:rPr lang="en-US" sz="1600" b="0" u="none" strike="noStrike" cap="none">
                          <a:solidFill>
                            <a:schemeClr val="lt1"/>
                          </a:solidFill>
                        </a:rPr>
                        <a:t>1130</a:t>
                      </a:r>
                      <a:endParaRPr sz="1600" b="0" u="none" strike="noStrike" cap="none">
                        <a:solidFill>
                          <a:schemeClr val="lt1"/>
                        </a:solidFill>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6"/>
                  </a:ext>
                </a:extLst>
              </a:tr>
              <a:tr h="292400">
                <a:tc>
                  <a:txBody>
                    <a:bodyPr/>
                    <a:lstStyle/>
                    <a:p>
                      <a:pPr marL="11430" marR="0" lvl="0" indent="0" algn="ctr" rtl="0">
                        <a:spcBef>
                          <a:spcPts val="0"/>
                        </a:spcBef>
                        <a:spcAft>
                          <a:spcPts val="0"/>
                        </a:spcAft>
                        <a:buNone/>
                      </a:pPr>
                      <a:r>
                        <a:rPr lang="en-US" sz="1600" u="none" strike="noStrike" cap="none"/>
                        <a:t>160</a:t>
                      </a:r>
                      <a:endParaRPr sz="1600" u="none" strike="noStrike" cap="none">
                        <a:latin typeface="Times New Roman"/>
                        <a:ea typeface="Times New Roman"/>
                        <a:cs typeface="Times New Roman"/>
                        <a:sym typeface="Times New Roman"/>
                      </a:endParaRPr>
                    </a:p>
                  </a:txBody>
                  <a:tcPr marL="0" marR="0" marT="0" marB="0"/>
                </a:tc>
                <a:tc>
                  <a:txBody>
                    <a:bodyPr/>
                    <a:lstStyle/>
                    <a:p>
                      <a:pPr marL="5080" marR="0" lvl="0" indent="0" algn="ctr" rtl="0">
                        <a:spcBef>
                          <a:spcPts val="0"/>
                        </a:spcBef>
                        <a:spcAft>
                          <a:spcPts val="0"/>
                        </a:spcAft>
                        <a:buNone/>
                      </a:pPr>
                      <a:r>
                        <a:rPr lang="en-US" sz="1600" u="none" strike="noStrike" cap="none"/>
                        <a:t>4.5</a:t>
                      </a:r>
                      <a:endParaRPr sz="1600" u="none" strike="noStrike" cap="none">
                        <a:latin typeface="Times New Roman"/>
                        <a:ea typeface="Times New Roman"/>
                        <a:cs typeface="Times New Roman"/>
                        <a:sym typeface="Times New Roman"/>
                      </a:endParaRPr>
                    </a:p>
                  </a:txBody>
                  <a:tcPr marL="0" marR="0" marT="0" marB="0"/>
                </a:tc>
                <a:tc>
                  <a:txBody>
                    <a:bodyPr/>
                    <a:lstStyle/>
                    <a:p>
                      <a:pPr marL="8255" marR="0" lvl="0" indent="0" algn="ctr" rtl="0">
                        <a:spcBef>
                          <a:spcPts val="0"/>
                        </a:spcBef>
                        <a:spcAft>
                          <a:spcPts val="0"/>
                        </a:spcAft>
                        <a:buNone/>
                      </a:pPr>
                      <a:r>
                        <a:rPr lang="en-US" sz="1600" u="none" strike="noStrike" cap="none"/>
                        <a:t>670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9525" lvl="0" indent="0" algn="ctr" rtl="0">
                        <a:spcBef>
                          <a:spcPts val="0"/>
                        </a:spcBef>
                        <a:spcAft>
                          <a:spcPts val="0"/>
                        </a:spcAft>
                        <a:buNone/>
                      </a:pPr>
                      <a:r>
                        <a:rPr lang="en-US" sz="1600" u="none" strike="noStrike" cap="none"/>
                        <a:t>1950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8255" lvl="0" indent="0" algn="ctr" rtl="0">
                        <a:spcBef>
                          <a:spcPts val="0"/>
                        </a:spcBef>
                        <a:spcAft>
                          <a:spcPts val="0"/>
                        </a:spcAft>
                        <a:buNone/>
                      </a:pPr>
                      <a:r>
                        <a:rPr lang="en-US" sz="1600" u="none" strike="noStrike" cap="none"/>
                        <a:t>570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6985" lvl="0" indent="0" algn="ctr" rtl="0">
                        <a:spcBef>
                          <a:spcPts val="0"/>
                        </a:spcBef>
                        <a:spcAft>
                          <a:spcPts val="0"/>
                        </a:spcAft>
                        <a:buNone/>
                      </a:pPr>
                      <a:r>
                        <a:rPr lang="en-US" sz="1600" u="none" strike="noStrike" cap="none"/>
                        <a:t>1700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5715" lvl="0" indent="0" algn="ctr" rtl="0">
                        <a:spcBef>
                          <a:spcPts val="0"/>
                        </a:spcBef>
                        <a:spcAft>
                          <a:spcPts val="0"/>
                        </a:spcAft>
                        <a:buNone/>
                      </a:pPr>
                      <a:r>
                        <a:rPr lang="en-US" sz="1600" u="none" strike="noStrike" cap="none"/>
                        <a:t>513</a:t>
                      </a:r>
                      <a:endParaRPr sz="1600" u="none" strike="noStrike" cap="none">
                        <a:latin typeface="Times New Roman"/>
                        <a:ea typeface="Times New Roman"/>
                        <a:cs typeface="Times New Roman"/>
                        <a:sym typeface="Times New Roman"/>
                      </a:endParaRPr>
                    </a:p>
                  </a:txBody>
                  <a:tcPr marL="0" marR="0" marT="0" marB="0"/>
                </a:tc>
                <a:tc>
                  <a:txBody>
                    <a:bodyPr/>
                    <a:lstStyle/>
                    <a:p>
                      <a:pPr marL="12700" marR="4445" lvl="0" indent="0" algn="ctr" rtl="0">
                        <a:spcBef>
                          <a:spcPts val="0"/>
                        </a:spcBef>
                        <a:spcAft>
                          <a:spcPts val="0"/>
                        </a:spcAft>
                        <a:buNone/>
                      </a:pPr>
                      <a:r>
                        <a:rPr lang="en-US" sz="1600" u="none" strike="noStrike" cap="none"/>
                        <a:t>1547</a:t>
                      </a:r>
                      <a:endParaRPr sz="1600" u="none" strike="noStrike" cap="none">
                        <a:latin typeface="Times New Roman"/>
                        <a:ea typeface="Times New Roman"/>
                        <a:cs typeface="Times New Roman"/>
                        <a:sym typeface="Times New Roman"/>
                      </a:endParaRPr>
                    </a:p>
                  </a:txBody>
                  <a:tcPr marL="0" marR="0" marT="0" marB="0"/>
                </a:tc>
                <a:tc>
                  <a:txBody>
                    <a:bodyPr/>
                    <a:lstStyle/>
                    <a:p>
                      <a:pPr marL="12700" marR="3810" lvl="0" indent="0" algn="ctr" rtl="0">
                        <a:spcBef>
                          <a:spcPts val="0"/>
                        </a:spcBef>
                        <a:spcAft>
                          <a:spcPts val="0"/>
                        </a:spcAft>
                        <a:buNone/>
                      </a:pPr>
                      <a:r>
                        <a:rPr lang="en-US" sz="1600" u="none" strike="noStrike" cap="none"/>
                        <a:t>462</a:t>
                      </a:r>
                      <a:endParaRPr sz="1600" u="none" strike="noStrike" cap="none">
                        <a:latin typeface="Times New Roman"/>
                        <a:ea typeface="Times New Roman"/>
                        <a:cs typeface="Times New Roman"/>
                        <a:sym typeface="Times New Roman"/>
                      </a:endParaRPr>
                    </a:p>
                  </a:txBody>
                  <a:tcPr marL="0" marR="0" marT="0" marB="0"/>
                </a:tc>
                <a:tc>
                  <a:txBody>
                    <a:bodyPr/>
                    <a:lstStyle/>
                    <a:p>
                      <a:pPr marL="12700" marR="2540" lvl="0" indent="0" algn="ctr" rtl="0">
                        <a:spcBef>
                          <a:spcPts val="0"/>
                        </a:spcBef>
                        <a:spcAft>
                          <a:spcPts val="0"/>
                        </a:spcAft>
                        <a:buNone/>
                      </a:pPr>
                      <a:r>
                        <a:rPr lang="en-US" sz="1600" u="none" strike="noStrike" cap="none"/>
                        <a:t>1408</a:t>
                      </a:r>
                      <a:endParaRPr sz="1600" u="none" strike="noStrike" cap="none">
                        <a:latin typeface="Times New Roman"/>
                        <a:ea typeface="Times New Roman"/>
                        <a:cs typeface="Times New Roman"/>
                        <a:sym typeface="Times New Roman"/>
                      </a:endParaRPr>
                    </a:p>
                  </a:txBody>
                  <a:tcPr marL="0" marR="0" marT="0" marB="0"/>
                </a:tc>
                <a:tc>
                  <a:txBody>
                    <a:bodyPr/>
                    <a:lstStyle/>
                    <a:p>
                      <a:pPr marL="12700" marR="1270" lvl="0" indent="0" algn="ctr" rtl="0">
                        <a:spcBef>
                          <a:spcPts val="0"/>
                        </a:spcBef>
                        <a:spcAft>
                          <a:spcPts val="0"/>
                        </a:spcAft>
                        <a:buNone/>
                      </a:pPr>
                      <a:r>
                        <a:rPr lang="en-US" sz="1600" u="none" strike="noStrike" cap="none"/>
                        <a:t>416</a:t>
                      </a:r>
                      <a:endParaRPr sz="1600" u="none" strike="noStrike" cap="none">
                        <a:latin typeface="Times New Roman"/>
                        <a:ea typeface="Times New Roman"/>
                        <a:cs typeface="Times New Roman"/>
                        <a:sym typeface="Times New Roman"/>
                      </a:endParaRPr>
                    </a:p>
                  </a:txBody>
                  <a:tcPr marL="0" marR="0" marT="0" marB="0"/>
                </a:tc>
                <a:tc>
                  <a:txBody>
                    <a:bodyPr/>
                    <a:lstStyle/>
                    <a:p>
                      <a:pPr marL="12700" marR="0" lvl="0" indent="0" algn="ctr" rtl="0">
                        <a:spcBef>
                          <a:spcPts val="0"/>
                        </a:spcBef>
                        <a:spcAft>
                          <a:spcPts val="0"/>
                        </a:spcAft>
                        <a:buNone/>
                      </a:pPr>
                      <a:r>
                        <a:rPr lang="en-US" sz="1600" b="0" u="none" strike="noStrike" cap="none">
                          <a:solidFill>
                            <a:schemeClr val="lt1"/>
                          </a:solidFill>
                        </a:rPr>
                        <a:t>1281</a:t>
                      </a:r>
                      <a:endParaRPr sz="1600" b="0" u="none" strike="noStrike" cap="none">
                        <a:solidFill>
                          <a:schemeClr val="lt1"/>
                        </a:solidFill>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7"/>
                  </a:ext>
                </a:extLst>
              </a:tr>
              <a:tr h="375350">
                <a:tc>
                  <a:txBody>
                    <a:bodyPr/>
                    <a:lstStyle/>
                    <a:p>
                      <a:pPr marL="11430" marR="0" lvl="0" indent="0" algn="ctr" rtl="0">
                        <a:spcBef>
                          <a:spcPts val="0"/>
                        </a:spcBef>
                        <a:spcAft>
                          <a:spcPts val="0"/>
                        </a:spcAft>
                        <a:buNone/>
                      </a:pPr>
                      <a:r>
                        <a:rPr lang="en-US" sz="1600" u="none" strike="noStrike" cap="none"/>
                        <a:t>200</a:t>
                      </a:r>
                      <a:endParaRPr sz="1600" u="none" strike="noStrike" cap="none">
                        <a:latin typeface="Times New Roman"/>
                        <a:ea typeface="Times New Roman"/>
                        <a:cs typeface="Times New Roman"/>
                        <a:sym typeface="Times New Roman"/>
                      </a:endParaRPr>
                    </a:p>
                  </a:txBody>
                  <a:tcPr marL="0" marR="0" marT="0" marB="0"/>
                </a:tc>
                <a:tc>
                  <a:txBody>
                    <a:bodyPr/>
                    <a:lstStyle/>
                    <a:p>
                      <a:pPr marL="5080" marR="0" lvl="0" indent="0" algn="ctr" rtl="0">
                        <a:spcBef>
                          <a:spcPts val="0"/>
                        </a:spcBef>
                        <a:spcAft>
                          <a:spcPts val="0"/>
                        </a:spcAft>
                        <a:buNone/>
                      </a:pPr>
                      <a:r>
                        <a:rPr lang="en-US" sz="1600" u="none" strike="noStrike" cap="none"/>
                        <a:t>4.5</a:t>
                      </a:r>
                      <a:endParaRPr sz="1600" u="none" strike="noStrike" cap="none">
                        <a:latin typeface="Times New Roman"/>
                        <a:ea typeface="Times New Roman"/>
                        <a:cs typeface="Times New Roman"/>
                        <a:sym typeface="Times New Roman"/>
                      </a:endParaRPr>
                    </a:p>
                  </a:txBody>
                  <a:tcPr marL="0" marR="0" marT="0" marB="0"/>
                </a:tc>
                <a:tc>
                  <a:txBody>
                    <a:bodyPr/>
                    <a:lstStyle/>
                    <a:p>
                      <a:pPr marL="8255" marR="0" lvl="0" indent="0" algn="ctr" rtl="0">
                        <a:spcBef>
                          <a:spcPts val="0"/>
                        </a:spcBef>
                        <a:spcAft>
                          <a:spcPts val="0"/>
                        </a:spcAft>
                        <a:buNone/>
                      </a:pPr>
                      <a:r>
                        <a:rPr lang="en-US" sz="1600" u="none" strike="noStrike" cap="none"/>
                        <a:t>780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9525" lvl="0" indent="0" algn="ctr" rtl="0">
                        <a:spcBef>
                          <a:spcPts val="0"/>
                        </a:spcBef>
                        <a:spcAft>
                          <a:spcPts val="0"/>
                        </a:spcAft>
                        <a:buNone/>
                      </a:pPr>
                      <a:r>
                        <a:rPr lang="en-US" sz="1600" u="none" strike="noStrike" cap="none"/>
                        <a:t>2300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8255" lvl="0" indent="0" algn="ctr" rtl="0">
                        <a:spcBef>
                          <a:spcPts val="0"/>
                        </a:spcBef>
                        <a:spcAft>
                          <a:spcPts val="0"/>
                        </a:spcAft>
                        <a:buNone/>
                      </a:pPr>
                      <a:r>
                        <a:rPr lang="en-US" sz="1600" u="none" strike="noStrike" cap="none"/>
                        <a:t>670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6985" lvl="0" indent="0" algn="ctr" rtl="0">
                        <a:spcBef>
                          <a:spcPts val="0"/>
                        </a:spcBef>
                        <a:spcAft>
                          <a:spcPts val="0"/>
                        </a:spcAft>
                        <a:buNone/>
                      </a:pPr>
                      <a:r>
                        <a:rPr lang="en-US" sz="1600" u="none" strike="noStrike" cap="none"/>
                        <a:t>2100</a:t>
                      </a:r>
                      <a:endParaRPr sz="1600" u="none" strike="noStrike" cap="none">
                        <a:latin typeface="Times New Roman"/>
                        <a:ea typeface="Times New Roman"/>
                        <a:cs typeface="Times New Roman"/>
                        <a:sym typeface="Times New Roman"/>
                      </a:endParaRPr>
                    </a:p>
                  </a:txBody>
                  <a:tcPr marL="0" marR="0" marT="0" marB="0"/>
                </a:tc>
                <a:tc>
                  <a:txBody>
                    <a:bodyPr/>
                    <a:lstStyle/>
                    <a:p>
                      <a:pPr marL="12700" marR="5715" lvl="0" indent="0" algn="ctr" rtl="0">
                        <a:spcBef>
                          <a:spcPts val="0"/>
                        </a:spcBef>
                        <a:spcAft>
                          <a:spcPts val="0"/>
                        </a:spcAft>
                        <a:buNone/>
                      </a:pPr>
                      <a:r>
                        <a:rPr lang="en-US" sz="1600" u="none" strike="noStrike" cap="none"/>
                        <a:t>603</a:t>
                      </a:r>
                      <a:endParaRPr sz="1600" u="none" strike="noStrike" cap="none">
                        <a:latin typeface="Times New Roman"/>
                        <a:ea typeface="Times New Roman"/>
                        <a:cs typeface="Times New Roman"/>
                        <a:sym typeface="Times New Roman"/>
                      </a:endParaRPr>
                    </a:p>
                  </a:txBody>
                  <a:tcPr marL="0" marR="0" marT="0" marB="0"/>
                </a:tc>
                <a:tc>
                  <a:txBody>
                    <a:bodyPr/>
                    <a:lstStyle/>
                    <a:p>
                      <a:pPr marL="12700" marR="4445" lvl="0" indent="0" algn="ctr" rtl="0">
                        <a:spcBef>
                          <a:spcPts val="0"/>
                        </a:spcBef>
                        <a:spcAft>
                          <a:spcPts val="0"/>
                        </a:spcAft>
                        <a:buNone/>
                      </a:pPr>
                      <a:r>
                        <a:rPr lang="en-US" sz="1600" u="none" strike="noStrike" cap="none"/>
                        <a:t>1911</a:t>
                      </a:r>
                      <a:endParaRPr sz="1600" u="none" strike="noStrike" cap="none">
                        <a:latin typeface="Times New Roman"/>
                        <a:ea typeface="Times New Roman"/>
                        <a:cs typeface="Times New Roman"/>
                        <a:sym typeface="Times New Roman"/>
                      </a:endParaRPr>
                    </a:p>
                  </a:txBody>
                  <a:tcPr marL="0" marR="0" marT="0" marB="0"/>
                </a:tc>
                <a:tc>
                  <a:txBody>
                    <a:bodyPr/>
                    <a:lstStyle/>
                    <a:p>
                      <a:pPr marL="12700" marR="3810" lvl="0" indent="0" algn="ctr" rtl="0">
                        <a:spcBef>
                          <a:spcPts val="0"/>
                        </a:spcBef>
                        <a:spcAft>
                          <a:spcPts val="0"/>
                        </a:spcAft>
                        <a:buNone/>
                      </a:pPr>
                      <a:r>
                        <a:rPr lang="en-US" sz="1600" u="none" strike="noStrike" cap="none"/>
                        <a:t>543</a:t>
                      </a:r>
                      <a:endParaRPr sz="1600" u="none" strike="noStrike" cap="none">
                        <a:latin typeface="Times New Roman"/>
                        <a:ea typeface="Times New Roman"/>
                        <a:cs typeface="Times New Roman"/>
                        <a:sym typeface="Times New Roman"/>
                      </a:endParaRPr>
                    </a:p>
                  </a:txBody>
                  <a:tcPr marL="0" marR="0" marT="0" marB="0"/>
                </a:tc>
                <a:tc>
                  <a:txBody>
                    <a:bodyPr/>
                    <a:lstStyle/>
                    <a:p>
                      <a:pPr marL="12700" marR="2540" lvl="0" indent="0" algn="ctr" rtl="0">
                        <a:spcBef>
                          <a:spcPts val="0"/>
                        </a:spcBef>
                        <a:spcAft>
                          <a:spcPts val="0"/>
                        </a:spcAft>
                        <a:buNone/>
                      </a:pPr>
                      <a:r>
                        <a:rPr lang="en-US" sz="1600" u="none" strike="noStrike" cap="none"/>
                        <a:t>1739</a:t>
                      </a:r>
                      <a:endParaRPr sz="1600" u="none" strike="noStrike" cap="none">
                        <a:latin typeface="Times New Roman"/>
                        <a:ea typeface="Times New Roman"/>
                        <a:cs typeface="Times New Roman"/>
                        <a:sym typeface="Times New Roman"/>
                      </a:endParaRPr>
                    </a:p>
                  </a:txBody>
                  <a:tcPr marL="0" marR="0" marT="0" marB="0"/>
                </a:tc>
                <a:tc>
                  <a:txBody>
                    <a:bodyPr/>
                    <a:lstStyle/>
                    <a:p>
                      <a:pPr marL="12700" marR="1270" lvl="0" indent="0" algn="ctr" rtl="0">
                        <a:spcBef>
                          <a:spcPts val="0"/>
                        </a:spcBef>
                        <a:spcAft>
                          <a:spcPts val="0"/>
                        </a:spcAft>
                        <a:buNone/>
                      </a:pPr>
                      <a:r>
                        <a:rPr lang="en-US" sz="1600" u="none" strike="noStrike" cap="none"/>
                        <a:t>488</a:t>
                      </a:r>
                      <a:endParaRPr sz="1600" u="none" strike="noStrike" cap="none">
                        <a:latin typeface="Times New Roman"/>
                        <a:ea typeface="Times New Roman"/>
                        <a:cs typeface="Times New Roman"/>
                        <a:sym typeface="Times New Roman"/>
                      </a:endParaRPr>
                    </a:p>
                  </a:txBody>
                  <a:tcPr marL="0" marR="0" marT="0" marB="0"/>
                </a:tc>
                <a:tc>
                  <a:txBody>
                    <a:bodyPr/>
                    <a:lstStyle/>
                    <a:p>
                      <a:pPr marL="12700" marR="0" lvl="0" indent="0" algn="ctr" rtl="0">
                        <a:spcBef>
                          <a:spcPts val="0"/>
                        </a:spcBef>
                        <a:spcAft>
                          <a:spcPts val="0"/>
                        </a:spcAft>
                        <a:buNone/>
                      </a:pPr>
                      <a:r>
                        <a:rPr lang="en-US" sz="1600" b="0" u="none" strike="noStrike" cap="none">
                          <a:solidFill>
                            <a:schemeClr val="lt1"/>
                          </a:solidFill>
                        </a:rPr>
                        <a:t>1582</a:t>
                      </a:r>
                      <a:endParaRPr sz="1600" b="0" u="none" strike="noStrike" cap="none">
                        <a:solidFill>
                          <a:schemeClr val="lt1"/>
                        </a:solidFill>
                        <a:latin typeface="Times New Roman"/>
                        <a:ea typeface="Times New Roman"/>
                        <a:cs typeface="Times New Roman"/>
                        <a:sym typeface="Times New Roman"/>
                      </a:endParaRPr>
                    </a:p>
                  </a:txBody>
                  <a:tcPr marL="0" marR="0" marT="0" marB="0"/>
                </a:tc>
                <a:extLst>
                  <a:ext uri="{0D108BD9-81ED-4DB2-BD59-A6C34878D82A}">
                    <a16:rowId xmlns:a16="http://schemas.microsoft.com/office/drawing/2014/main" val="10008"/>
                  </a:ext>
                </a:extLst>
              </a:tr>
              <a:tr h="375350">
                <a:tc>
                  <a:txBody>
                    <a:bodyPr/>
                    <a:lstStyle/>
                    <a:p>
                      <a:pPr marL="0" marR="126365" lvl="0" indent="0" algn="r" rtl="0">
                        <a:spcBef>
                          <a:spcPts val="0"/>
                        </a:spcBef>
                        <a:spcAft>
                          <a:spcPts val="0"/>
                        </a:spcAft>
                        <a:buNone/>
                      </a:pPr>
                      <a:r>
                        <a:rPr lang="en-US" sz="1800" b="1" u="none" strike="noStrike" cap="none">
                          <a:solidFill>
                            <a:schemeClr val="dk1"/>
                          </a:solidFill>
                          <a:latin typeface="Calibri"/>
                          <a:ea typeface="Calibri"/>
                          <a:cs typeface="Calibri"/>
                          <a:sym typeface="Calibri"/>
                        </a:rPr>
                        <a:t>250</a:t>
                      </a:r>
                      <a:endParaRPr sz="1800" b="1" u="none" strike="noStrike" cap="none">
                        <a:solidFill>
                          <a:schemeClr val="dk1"/>
                        </a:solidFill>
                        <a:latin typeface="Calibri"/>
                        <a:ea typeface="Calibri"/>
                        <a:cs typeface="Calibri"/>
                        <a:sym typeface="Calibri"/>
                      </a:endParaRPr>
                    </a:p>
                  </a:txBody>
                  <a:tcPr marL="0" marR="0" marT="0" marB="0"/>
                </a:tc>
                <a:tc>
                  <a:txBody>
                    <a:bodyPr/>
                    <a:lstStyle/>
                    <a:p>
                      <a:pPr marL="0" marR="635"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4.5</a:t>
                      </a:r>
                      <a:endParaRPr sz="1800" b="0" u="none" strike="noStrike" cap="none">
                        <a:latin typeface="Calibri"/>
                        <a:ea typeface="Calibri"/>
                        <a:cs typeface="Calibri"/>
                        <a:sym typeface="Calibri"/>
                      </a:endParaRPr>
                    </a:p>
                  </a:txBody>
                  <a:tcPr marL="0" marR="0" marT="0" marB="0"/>
                </a:tc>
                <a:tc>
                  <a:txBody>
                    <a:bodyPr/>
                    <a:lstStyle/>
                    <a:p>
                      <a:pPr marL="0" marR="2540"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980</a:t>
                      </a:r>
                      <a:endParaRPr sz="1800" b="0" u="none" strike="noStrike" cap="none">
                        <a:latin typeface="Calibri"/>
                        <a:ea typeface="Calibri"/>
                        <a:cs typeface="Calibri"/>
                        <a:sym typeface="Calibri"/>
                      </a:endParaRPr>
                    </a:p>
                  </a:txBody>
                  <a:tcPr marL="0" marR="0" marT="0" marB="0"/>
                </a:tc>
                <a:tc>
                  <a:txBody>
                    <a:bodyPr/>
                    <a:lstStyle/>
                    <a:p>
                      <a:pPr marL="4445" marR="3810"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2 930</a:t>
                      </a:r>
                      <a:endParaRPr sz="1800" b="0" u="none" strike="noStrike" cap="none">
                        <a:latin typeface="Calibri"/>
                        <a:ea typeface="Calibri"/>
                        <a:cs typeface="Calibri"/>
                        <a:sym typeface="Calibri"/>
                      </a:endParaRPr>
                    </a:p>
                  </a:txBody>
                  <a:tcPr marL="0" marR="0" marT="0" marB="0"/>
                </a:tc>
                <a:tc>
                  <a:txBody>
                    <a:bodyPr/>
                    <a:lstStyle/>
                    <a:p>
                      <a:pPr marL="4445" marR="3175"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920</a:t>
                      </a:r>
                      <a:endParaRPr sz="1800" b="0" u="none" strike="noStrike" cap="none">
                        <a:latin typeface="Calibri"/>
                        <a:ea typeface="Calibri"/>
                        <a:cs typeface="Calibri"/>
                        <a:sym typeface="Calibri"/>
                      </a:endParaRPr>
                    </a:p>
                  </a:txBody>
                  <a:tcPr marL="0" marR="0" marT="0" marB="0"/>
                </a:tc>
                <a:tc>
                  <a:txBody>
                    <a:bodyPr/>
                    <a:lstStyle/>
                    <a:p>
                      <a:pPr marL="4445" marR="2540"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2 700</a:t>
                      </a:r>
                      <a:endParaRPr sz="1800" b="0" u="none" strike="noStrike" cap="none">
                        <a:latin typeface="Calibri"/>
                        <a:ea typeface="Calibri"/>
                        <a:cs typeface="Calibri"/>
                        <a:sym typeface="Calibri"/>
                      </a:endParaRPr>
                    </a:p>
                  </a:txBody>
                  <a:tcPr marL="0" marR="0" marT="0" marB="0"/>
                </a:tc>
                <a:tc>
                  <a:txBody>
                    <a:bodyPr/>
                    <a:lstStyle/>
                    <a:p>
                      <a:pPr marL="4445" marR="2540"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864</a:t>
                      </a:r>
                      <a:endParaRPr sz="1800" b="0" u="none" strike="noStrike" cap="none">
                        <a:latin typeface="Calibri"/>
                        <a:ea typeface="Calibri"/>
                        <a:cs typeface="Calibri"/>
                        <a:sym typeface="Calibri"/>
                      </a:endParaRPr>
                    </a:p>
                  </a:txBody>
                  <a:tcPr marL="0" marR="0" marT="0" marB="0"/>
                </a:tc>
                <a:tc>
                  <a:txBody>
                    <a:bodyPr/>
                    <a:lstStyle/>
                    <a:p>
                      <a:pPr marL="4445" marR="1905"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2 488</a:t>
                      </a:r>
                      <a:endParaRPr sz="1800" b="0" u="none" strike="noStrike" cap="none">
                        <a:latin typeface="Calibri"/>
                        <a:ea typeface="Calibri"/>
                        <a:cs typeface="Calibri"/>
                        <a:sym typeface="Calibri"/>
                      </a:endParaRPr>
                    </a:p>
                  </a:txBody>
                  <a:tcPr marL="0" marR="0" marT="0" marB="0"/>
                </a:tc>
                <a:tc>
                  <a:txBody>
                    <a:bodyPr/>
                    <a:lstStyle/>
                    <a:p>
                      <a:pPr marL="4445" marR="4445"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811</a:t>
                      </a:r>
                      <a:endParaRPr sz="1800" b="0" u="none" strike="noStrike" cap="none">
                        <a:latin typeface="Calibri"/>
                        <a:ea typeface="Calibri"/>
                        <a:cs typeface="Calibri"/>
                        <a:sym typeface="Calibri"/>
                      </a:endParaRPr>
                    </a:p>
                  </a:txBody>
                  <a:tcPr marL="0" marR="0" marT="0" marB="0"/>
                </a:tc>
                <a:tc>
                  <a:txBody>
                    <a:bodyPr/>
                    <a:lstStyle/>
                    <a:p>
                      <a:pPr marL="4445" marR="1270"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2 293</a:t>
                      </a:r>
                      <a:endParaRPr sz="1800" b="0" u="none" strike="noStrike" cap="none">
                        <a:latin typeface="Calibri"/>
                        <a:ea typeface="Calibri"/>
                        <a:cs typeface="Calibri"/>
                        <a:sym typeface="Calibri"/>
                      </a:endParaRPr>
                    </a:p>
                  </a:txBody>
                  <a:tcPr marL="0" marR="0" marT="0" marB="0"/>
                </a:tc>
                <a:tc>
                  <a:txBody>
                    <a:bodyPr/>
                    <a:lstStyle/>
                    <a:p>
                      <a:pPr marL="4445" marR="635"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761</a:t>
                      </a:r>
                      <a:endParaRPr sz="1800" b="0" u="none" strike="noStrike" cap="none">
                        <a:latin typeface="Calibri"/>
                        <a:ea typeface="Calibri"/>
                        <a:cs typeface="Calibri"/>
                        <a:sym typeface="Calibri"/>
                      </a:endParaRPr>
                    </a:p>
                  </a:txBody>
                  <a:tcPr marL="0" marR="0" marT="0" marB="0"/>
                </a:tc>
                <a:tc>
                  <a:txBody>
                    <a:bodyPr/>
                    <a:lstStyle/>
                    <a:p>
                      <a:pPr marL="4445" marR="0" lvl="0" indent="0" algn="ctr" rtl="0">
                        <a:spcBef>
                          <a:spcPts val="0"/>
                        </a:spcBef>
                        <a:spcAft>
                          <a:spcPts val="0"/>
                        </a:spcAft>
                        <a:buNone/>
                      </a:pPr>
                      <a:r>
                        <a:rPr lang="en-US" sz="1800" b="0" u="none" strike="noStrike" cap="none">
                          <a:solidFill>
                            <a:schemeClr val="lt1"/>
                          </a:solidFill>
                          <a:latin typeface="Calibri"/>
                          <a:ea typeface="Calibri"/>
                          <a:cs typeface="Calibri"/>
                          <a:sym typeface="Calibri"/>
                        </a:rPr>
                        <a:t>2 113</a:t>
                      </a:r>
                      <a:endParaRPr sz="1800" b="0" u="none" strike="noStrike" cap="none">
                        <a:solidFill>
                          <a:schemeClr val="lt1"/>
                        </a:solidFill>
                        <a:latin typeface="Calibri"/>
                        <a:ea typeface="Calibri"/>
                        <a:cs typeface="Calibri"/>
                        <a:sym typeface="Calibri"/>
                      </a:endParaRPr>
                    </a:p>
                  </a:txBody>
                  <a:tcPr marL="0" marR="0" marT="0" marB="0"/>
                </a:tc>
                <a:extLst>
                  <a:ext uri="{0D108BD9-81ED-4DB2-BD59-A6C34878D82A}">
                    <a16:rowId xmlns:a16="http://schemas.microsoft.com/office/drawing/2014/main" val="10009"/>
                  </a:ext>
                </a:extLst>
              </a:tr>
              <a:tr h="375350">
                <a:tc>
                  <a:txBody>
                    <a:bodyPr/>
                    <a:lstStyle/>
                    <a:p>
                      <a:pPr marL="0" marR="126365" lvl="0" indent="0" algn="r" rtl="0">
                        <a:spcBef>
                          <a:spcPts val="0"/>
                        </a:spcBef>
                        <a:spcAft>
                          <a:spcPts val="0"/>
                        </a:spcAft>
                        <a:buNone/>
                      </a:pPr>
                      <a:r>
                        <a:rPr lang="en-US" sz="1800" b="1" u="none" strike="noStrike" cap="none">
                          <a:solidFill>
                            <a:schemeClr val="dk1"/>
                          </a:solidFill>
                          <a:latin typeface="Calibri"/>
                          <a:ea typeface="Calibri"/>
                          <a:cs typeface="Calibri"/>
                          <a:sym typeface="Calibri"/>
                        </a:rPr>
                        <a:t>315</a:t>
                      </a:r>
                      <a:endParaRPr sz="1800" b="1" u="none" strike="noStrike" cap="none">
                        <a:solidFill>
                          <a:schemeClr val="dk1"/>
                        </a:solidFill>
                        <a:latin typeface="Calibri"/>
                        <a:ea typeface="Calibri"/>
                        <a:cs typeface="Calibri"/>
                        <a:sym typeface="Calibri"/>
                      </a:endParaRPr>
                    </a:p>
                  </a:txBody>
                  <a:tcPr marL="0" marR="0" marT="0" marB="0"/>
                </a:tc>
                <a:tc>
                  <a:txBody>
                    <a:bodyPr/>
                    <a:lstStyle/>
                    <a:p>
                      <a:pPr marL="0" marR="635"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4.5</a:t>
                      </a:r>
                      <a:endParaRPr sz="1800" b="0" u="none" strike="noStrike" cap="none">
                        <a:latin typeface="Calibri"/>
                        <a:ea typeface="Calibri"/>
                        <a:cs typeface="Calibri"/>
                        <a:sym typeface="Calibri"/>
                      </a:endParaRPr>
                    </a:p>
                  </a:txBody>
                  <a:tcPr marL="0" marR="0" marT="0" marB="0"/>
                </a:tc>
                <a:tc>
                  <a:txBody>
                    <a:bodyPr/>
                    <a:lstStyle/>
                    <a:p>
                      <a:pPr marL="0" marR="2540"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1 025</a:t>
                      </a:r>
                      <a:endParaRPr sz="1800" b="0" u="none" strike="noStrike" cap="none">
                        <a:latin typeface="Calibri"/>
                        <a:ea typeface="Calibri"/>
                        <a:cs typeface="Calibri"/>
                        <a:sym typeface="Calibri"/>
                      </a:endParaRPr>
                    </a:p>
                  </a:txBody>
                  <a:tcPr marL="0" marR="0" marT="0" marB="0"/>
                </a:tc>
                <a:tc>
                  <a:txBody>
                    <a:bodyPr/>
                    <a:lstStyle/>
                    <a:p>
                      <a:pPr marL="4445" marR="3810"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3 100</a:t>
                      </a:r>
                      <a:endParaRPr sz="1800" b="0" u="none" strike="noStrike" cap="none">
                        <a:latin typeface="Calibri"/>
                        <a:ea typeface="Calibri"/>
                        <a:cs typeface="Calibri"/>
                        <a:sym typeface="Calibri"/>
                      </a:endParaRPr>
                    </a:p>
                  </a:txBody>
                  <a:tcPr marL="0" marR="0" marT="0" marB="0"/>
                </a:tc>
                <a:tc>
                  <a:txBody>
                    <a:bodyPr/>
                    <a:lstStyle/>
                    <a:p>
                      <a:pPr marL="4445" marR="3175"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955</a:t>
                      </a:r>
                      <a:endParaRPr sz="1800" b="0" u="none" strike="noStrike" cap="none">
                        <a:latin typeface="Calibri"/>
                        <a:ea typeface="Calibri"/>
                        <a:cs typeface="Calibri"/>
                        <a:sym typeface="Calibri"/>
                      </a:endParaRPr>
                    </a:p>
                  </a:txBody>
                  <a:tcPr marL="0" marR="0" marT="0" marB="0"/>
                </a:tc>
                <a:tc>
                  <a:txBody>
                    <a:bodyPr/>
                    <a:lstStyle/>
                    <a:p>
                      <a:pPr marL="4445" marR="2540"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2 750</a:t>
                      </a:r>
                      <a:endParaRPr sz="1800" b="0" u="none" strike="noStrike" cap="none">
                        <a:latin typeface="Calibri"/>
                        <a:ea typeface="Calibri"/>
                        <a:cs typeface="Calibri"/>
                        <a:sym typeface="Calibri"/>
                      </a:endParaRPr>
                    </a:p>
                  </a:txBody>
                  <a:tcPr marL="0" marR="0" marT="0" marB="0"/>
                </a:tc>
                <a:tc>
                  <a:txBody>
                    <a:bodyPr/>
                    <a:lstStyle/>
                    <a:p>
                      <a:pPr marL="4445" marR="2540"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890</a:t>
                      </a:r>
                      <a:endParaRPr sz="1800" b="0" u="none" strike="noStrike" cap="none">
                        <a:latin typeface="Calibri"/>
                        <a:ea typeface="Calibri"/>
                        <a:cs typeface="Calibri"/>
                        <a:sym typeface="Calibri"/>
                      </a:endParaRPr>
                    </a:p>
                  </a:txBody>
                  <a:tcPr marL="0" marR="0" marT="0" marB="0"/>
                </a:tc>
                <a:tc>
                  <a:txBody>
                    <a:bodyPr/>
                    <a:lstStyle/>
                    <a:p>
                      <a:pPr marL="4445" marR="1905"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2 440</a:t>
                      </a:r>
                      <a:endParaRPr sz="1800" b="0" u="none" strike="noStrike" cap="none">
                        <a:latin typeface="Calibri"/>
                        <a:ea typeface="Calibri"/>
                        <a:cs typeface="Calibri"/>
                        <a:sym typeface="Calibri"/>
                      </a:endParaRPr>
                    </a:p>
                  </a:txBody>
                  <a:tcPr marL="0" marR="0" marT="0" marB="0"/>
                </a:tc>
                <a:tc>
                  <a:txBody>
                    <a:bodyPr/>
                    <a:lstStyle/>
                    <a:p>
                      <a:pPr marL="4445" marR="1270"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829</a:t>
                      </a:r>
                      <a:endParaRPr sz="1800" b="0" u="none" strike="noStrike" cap="none">
                        <a:latin typeface="Calibri"/>
                        <a:ea typeface="Calibri"/>
                        <a:cs typeface="Calibri"/>
                        <a:sym typeface="Calibri"/>
                      </a:endParaRPr>
                    </a:p>
                  </a:txBody>
                  <a:tcPr marL="0" marR="0" marT="0" marB="0"/>
                </a:tc>
                <a:tc>
                  <a:txBody>
                    <a:bodyPr/>
                    <a:lstStyle/>
                    <a:p>
                      <a:pPr marL="4445" marR="1270"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2 164</a:t>
                      </a:r>
                      <a:endParaRPr sz="1800" b="0" u="none" strike="noStrike" cap="none">
                        <a:latin typeface="Calibri"/>
                        <a:ea typeface="Calibri"/>
                        <a:cs typeface="Calibri"/>
                        <a:sym typeface="Calibri"/>
                      </a:endParaRPr>
                    </a:p>
                  </a:txBody>
                  <a:tcPr marL="0" marR="0" marT="0" marB="0"/>
                </a:tc>
                <a:tc>
                  <a:txBody>
                    <a:bodyPr/>
                    <a:lstStyle/>
                    <a:p>
                      <a:pPr marL="4445" marR="635" lvl="0" indent="0" algn="ctr" rtl="0">
                        <a:spcBef>
                          <a:spcPts val="0"/>
                        </a:spcBef>
                        <a:spcAft>
                          <a:spcPts val="0"/>
                        </a:spcAft>
                        <a:buNone/>
                      </a:pPr>
                      <a:r>
                        <a:rPr lang="en-US" sz="1800" b="0" u="none" strike="noStrike" cap="none">
                          <a:solidFill>
                            <a:srgbClr val="231F20"/>
                          </a:solidFill>
                          <a:latin typeface="Calibri"/>
                          <a:ea typeface="Calibri"/>
                          <a:cs typeface="Calibri"/>
                          <a:sym typeface="Calibri"/>
                        </a:rPr>
                        <a:t>772</a:t>
                      </a:r>
                      <a:endParaRPr sz="1800" b="0" u="none" strike="noStrike" cap="none">
                        <a:latin typeface="Calibri"/>
                        <a:ea typeface="Calibri"/>
                        <a:cs typeface="Calibri"/>
                        <a:sym typeface="Calibri"/>
                      </a:endParaRPr>
                    </a:p>
                  </a:txBody>
                  <a:tcPr marL="0" marR="0" marT="0" marB="0"/>
                </a:tc>
                <a:tc>
                  <a:txBody>
                    <a:bodyPr/>
                    <a:lstStyle/>
                    <a:p>
                      <a:pPr marL="4445" marR="0" lvl="0" indent="0" algn="ctr" rtl="0">
                        <a:spcBef>
                          <a:spcPts val="0"/>
                        </a:spcBef>
                        <a:spcAft>
                          <a:spcPts val="0"/>
                        </a:spcAft>
                        <a:buNone/>
                      </a:pPr>
                      <a:r>
                        <a:rPr lang="en-US" sz="1800" b="0" u="none" strike="noStrike" cap="none">
                          <a:solidFill>
                            <a:schemeClr val="lt1"/>
                          </a:solidFill>
                          <a:latin typeface="Calibri"/>
                          <a:ea typeface="Calibri"/>
                          <a:cs typeface="Calibri"/>
                          <a:sym typeface="Calibri"/>
                        </a:rPr>
                        <a:t>1 920</a:t>
                      </a:r>
                      <a:endParaRPr sz="1800" b="0" u="none" strike="noStrike" cap="none">
                        <a:solidFill>
                          <a:schemeClr val="lt1"/>
                        </a:solidFill>
                        <a:latin typeface="Calibri"/>
                        <a:ea typeface="Calibri"/>
                        <a:cs typeface="Calibri"/>
                        <a:sym typeface="Calibri"/>
                      </a:endParaRPr>
                    </a:p>
                  </a:txBody>
                  <a:tcPr marL="0" marR="0" marT="0" marB="0"/>
                </a:tc>
                <a:extLst>
                  <a:ext uri="{0D108BD9-81ED-4DB2-BD59-A6C34878D82A}">
                    <a16:rowId xmlns:a16="http://schemas.microsoft.com/office/drawing/2014/main" val="10010"/>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322"/>
        <p:cNvGrpSpPr/>
        <p:nvPr/>
      </p:nvGrpSpPr>
      <p:grpSpPr>
        <a:xfrm>
          <a:off x="0" y="0"/>
          <a:ext cx="0" cy="0"/>
          <a:chOff x="0" y="0"/>
          <a:chExt cx="0" cy="0"/>
        </a:xfrm>
      </p:grpSpPr>
      <p:sp>
        <p:nvSpPr>
          <p:cNvPr id="323" name="Google Shape;323;p26"/>
          <p:cNvSpPr txBox="1">
            <a:spLocks noGrp="1"/>
          </p:cNvSpPr>
          <p:nvPr>
            <p:ph type="title"/>
          </p:nvPr>
        </p:nvSpPr>
        <p:spPr>
          <a:xfrm>
            <a:off x="838200" y="2751134"/>
            <a:ext cx="10515600" cy="1325563"/>
          </a:xfrm>
          <a:prstGeom prst="rect">
            <a:avLst/>
          </a:prstGeom>
          <a:solidFill>
            <a:srgbClr val="EDEDE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Practical Use Case Perspective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Design, Materials and Components – Vital Considerations</a:t>
            </a:r>
            <a:endParaRPr/>
          </a:p>
        </p:txBody>
      </p:sp>
      <p:sp>
        <p:nvSpPr>
          <p:cNvPr id="329" name="Google Shape;329;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70C0"/>
              </a:buClr>
              <a:buSzPts val="3200"/>
              <a:buNone/>
            </a:pPr>
            <a:r>
              <a:rPr lang="en-US" sz="3200">
                <a:solidFill>
                  <a:srgbClr val="0070C0"/>
                </a:solidFill>
              </a:rPr>
              <a:t>Design – should standards cover this aspect or not?</a:t>
            </a:r>
            <a:endParaRPr/>
          </a:p>
          <a:p>
            <a:pPr marL="228600" lvl="0" indent="-50800" algn="l" rtl="0">
              <a:lnSpc>
                <a:spcPct val="90000"/>
              </a:lnSpc>
              <a:spcBef>
                <a:spcPts val="1000"/>
              </a:spcBef>
              <a:spcAft>
                <a:spcPts val="0"/>
              </a:spcAft>
              <a:buClr>
                <a:schemeClr val="dk1"/>
              </a:buClr>
              <a:buSzPts val="2800"/>
              <a:buFont typeface="Courier New"/>
              <a:buNone/>
            </a:pPr>
            <a:endParaRPr/>
          </a:p>
        </p:txBody>
      </p:sp>
      <p:sp>
        <p:nvSpPr>
          <p:cNvPr id="330" name="Google Shape;330;p27"/>
          <p:cNvSpPr txBox="1"/>
          <p:nvPr/>
        </p:nvSpPr>
        <p:spPr>
          <a:xfrm>
            <a:off x="1276349" y="2551837"/>
            <a:ext cx="5095875" cy="2677656"/>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Materials</a:t>
            </a:r>
            <a:endParaRPr/>
          </a:p>
          <a:p>
            <a:pPr marL="457200" marR="0" lvl="1" indent="-1778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Core</a:t>
            </a:r>
            <a:endParaRPr/>
          </a:p>
          <a:p>
            <a:pPr marL="457200" marR="0" lvl="1" indent="-1778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Winding</a:t>
            </a:r>
            <a:endParaRPr/>
          </a:p>
          <a:p>
            <a:pPr marL="457200" marR="0" lvl="1" indent="-1778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Insulation</a:t>
            </a:r>
            <a:endParaRPr/>
          </a:p>
          <a:p>
            <a:pPr marL="457200" marR="0" lvl="1" indent="-1778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Insulating fluid</a:t>
            </a:r>
            <a:endParaRPr/>
          </a:p>
          <a:p>
            <a:pPr marL="457200" marR="0" lvl="1" indent="-177800" algn="l" rtl="0">
              <a:spcBef>
                <a:spcPts val="0"/>
              </a:spcBef>
              <a:spcAft>
                <a:spcPts val="0"/>
              </a:spcAft>
              <a:buClr>
                <a:schemeClr val="dk1"/>
              </a:buClr>
              <a:buSzPts val="2800"/>
              <a:buFont typeface="Courier New"/>
              <a:buChar char="o"/>
            </a:pPr>
            <a:r>
              <a:rPr lang="en-US" sz="2800" b="0" i="0" u="none" strike="noStrike" cap="none">
                <a:solidFill>
                  <a:schemeClr val="dk1"/>
                </a:solidFill>
                <a:latin typeface="Calibri"/>
                <a:ea typeface="Calibri"/>
                <a:cs typeface="Calibri"/>
                <a:sym typeface="Calibri"/>
              </a:rPr>
              <a:t>Tank….</a:t>
            </a:r>
            <a:endParaRPr/>
          </a:p>
        </p:txBody>
      </p:sp>
      <p:sp>
        <p:nvSpPr>
          <p:cNvPr id="331" name="Google Shape;331;p27"/>
          <p:cNvSpPr txBox="1"/>
          <p:nvPr/>
        </p:nvSpPr>
        <p:spPr>
          <a:xfrm>
            <a:off x="7086599" y="2551837"/>
            <a:ext cx="3986213" cy="2062103"/>
          </a:xfrm>
          <a:prstGeom prst="rect">
            <a:avLst/>
          </a:prstGeom>
          <a:noFill/>
          <a:ln>
            <a:noFill/>
          </a:ln>
        </p:spPr>
        <p:txBody>
          <a:bodyPr spcFirstLastPara="1" wrap="square" lIns="91425" tIns="45700" rIns="91425" bIns="45700" anchor="t" anchorCtr="0">
            <a:spAutoFit/>
          </a:bodyPr>
          <a:lstStyle/>
          <a:p>
            <a:pPr marL="0" marR="0" lvl="0" indent="-203200" algn="l" rtl="0">
              <a:spcBef>
                <a:spcPts val="0"/>
              </a:spcBef>
              <a:spcAft>
                <a:spcPts val="0"/>
              </a:spcAft>
              <a:buClr>
                <a:schemeClr val="dk1"/>
              </a:buClr>
              <a:buSzPts val="3200"/>
              <a:buFont typeface="Noto Sans Symbols"/>
              <a:buChar char="⮚"/>
            </a:pPr>
            <a:r>
              <a:rPr lang="en-US" sz="3200">
                <a:solidFill>
                  <a:schemeClr val="dk1"/>
                </a:solidFill>
                <a:latin typeface="Calibri"/>
                <a:ea typeface="Calibri"/>
                <a:cs typeface="Calibri"/>
                <a:sym typeface="Calibri"/>
              </a:rPr>
              <a:t>Components</a:t>
            </a:r>
            <a:endParaRPr/>
          </a:p>
          <a:p>
            <a:pPr marL="457200" marR="0" lvl="1" indent="-203200" algn="l" rtl="0">
              <a:spcBef>
                <a:spcPts val="0"/>
              </a:spcBef>
              <a:spcAft>
                <a:spcPts val="0"/>
              </a:spcAft>
              <a:buClr>
                <a:schemeClr val="dk1"/>
              </a:buClr>
              <a:buSzPts val="3200"/>
              <a:buFont typeface="Courier New"/>
              <a:buChar char="o"/>
            </a:pPr>
            <a:r>
              <a:rPr lang="en-US" sz="3200" b="0" i="0" u="none" strike="noStrike" cap="none">
                <a:solidFill>
                  <a:schemeClr val="dk1"/>
                </a:solidFill>
                <a:latin typeface="Calibri"/>
                <a:ea typeface="Calibri"/>
                <a:cs typeface="Calibri"/>
                <a:sym typeface="Calibri"/>
              </a:rPr>
              <a:t>Bushings</a:t>
            </a:r>
            <a:endParaRPr/>
          </a:p>
          <a:p>
            <a:pPr marL="457200" marR="0" lvl="1" indent="-203200" algn="l" rtl="0">
              <a:spcBef>
                <a:spcPts val="0"/>
              </a:spcBef>
              <a:spcAft>
                <a:spcPts val="0"/>
              </a:spcAft>
              <a:buClr>
                <a:schemeClr val="dk1"/>
              </a:buClr>
              <a:buSzPts val="3200"/>
              <a:buFont typeface="Courier New"/>
              <a:buChar char="o"/>
            </a:pPr>
            <a:r>
              <a:rPr lang="en-US" sz="3200" b="0" i="0" u="none" strike="noStrike" cap="none">
                <a:solidFill>
                  <a:schemeClr val="dk1"/>
                </a:solidFill>
                <a:latin typeface="Calibri"/>
                <a:ea typeface="Calibri"/>
                <a:cs typeface="Calibri"/>
                <a:sym typeface="Calibri"/>
              </a:rPr>
              <a:t>Valves</a:t>
            </a:r>
            <a:endParaRPr/>
          </a:p>
          <a:p>
            <a:pPr marL="457200" marR="0" lvl="1" indent="-203200" algn="l" rtl="0">
              <a:spcBef>
                <a:spcPts val="0"/>
              </a:spcBef>
              <a:spcAft>
                <a:spcPts val="0"/>
              </a:spcAft>
              <a:buClr>
                <a:schemeClr val="dk1"/>
              </a:buClr>
              <a:buSzPts val="3200"/>
              <a:buFont typeface="Courier New"/>
              <a:buChar char="o"/>
            </a:pPr>
            <a:r>
              <a:rPr lang="en-US" sz="3200" b="0" i="0" u="none" strike="noStrike" cap="none">
                <a:solidFill>
                  <a:schemeClr val="dk1"/>
                </a:solidFill>
                <a:latin typeface="Calibri"/>
                <a:ea typeface="Calibri"/>
                <a:cs typeface="Calibri"/>
                <a:sym typeface="Calibri"/>
              </a:rPr>
              <a:t>Guide Rails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Standard Materials and Standard Components</a:t>
            </a:r>
            <a:endParaRPr/>
          </a:p>
        </p:txBody>
      </p:sp>
      <p:sp>
        <p:nvSpPr>
          <p:cNvPr id="337" name="Google Shape;337;p28"/>
          <p:cNvSpPr txBox="1">
            <a:spLocks noGrp="1"/>
          </p:cNvSpPr>
          <p:nvPr>
            <p:ph type="body" idx="1"/>
          </p:nvPr>
        </p:nvSpPr>
        <p:spPr>
          <a:xfrm>
            <a:off x="838200" y="2071687"/>
            <a:ext cx="10515600" cy="41052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C00000"/>
              </a:buClr>
              <a:buSzPts val="2800"/>
              <a:buChar char="•"/>
            </a:pPr>
            <a:r>
              <a:rPr lang="en-US">
                <a:solidFill>
                  <a:srgbClr val="C00000"/>
                </a:solidFill>
              </a:rPr>
              <a:t>If not, </a:t>
            </a:r>
            <a:r>
              <a:rPr lang="en-US"/>
              <a:t>Overall performance is affected</a:t>
            </a:r>
            <a:endParaRPr/>
          </a:p>
          <a:p>
            <a:pPr marL="228600" lvl="0" indent="-228600" algn="l" rtl="0">
              <a:lnSpc>
                <a:spcPct val="90000"/>
              </a:lnSpc>
              <a:spcBef>
                <a:spcPts val="1000"/>
              </a:spcBef>
              <a:spcAft>
                <a:spcPts val="0"/>
              </a:spcAft>
              <a:buClr>
                <a:srgbClr val="00B050"/>
              </a:buClr>
              <a:buSzPts val="2800"/>
              <a:buChar char="•"/>
            </a:pPr>
            <a:r>
              <a:rPr lang="en-US">
                <a:solidFill>
                  <a:srgbClr val="00B050"/>
                </a:solidFill>
              </a:rPr>
              <a:t>If</a:t>
            </a:r>
            <a:r>
              <a:rPr lang="en-US"/>
              <a:t> Quality of materials </a:t>
            </a:r>
            <a:r>
              <a:rPr lang="en-US">
                <a:solidFill>
                  <a:srgbClr val="00B050"/>
                </a:solidFill>
              </a:rPr>
              <a:t>is ensured, </a:t>
            </a:r>
            <a:r>
              <a:rPr lang="en-US"/>
              <a:t>reliability in operation will result </a:t>
            </a:r>
            <a:r>
              <a:rPr lang="en-US">
                <a:solidFill>
                  <a:srgbClr val="00B050"/>
                </a:solidFill>
              </a:rPr>
              <a:t> </a:t>
            </a:r>
            <a:endParaRPr/>
          </a:p>
          <a:p>
            <a:pPr marL="228600" lvl="0" indent="-228600" algn="l" rtl="0">
              <a:lnSpc>
                <a:spcPct val="90000"/>
              </a:lnSpc>
              <a:spcBef>
                <a:spcPts val="1000"/>
              </a:spcBef>
              <a:spcAft>
                <a:spcPts val="0"/>
              </a:spcAft>
              <a:buClr>
                <a:schemeClr val="dk1"/>
              </a:buClr>
              <a:buSzPts val="2800"/>
              <a:buChar char="•"/>
            </a:pPr>
            <a:r>
              <a:rPr lang="en-US"/>
              <a:t>Ease of repair and maintenance</a:t>
            </a:r>
            <a:endParaRPr/>
          </a:p>
          <a:p>
            <a:pPr marL="228600" lvl="0" indent="-228600" algn="l" rtl="0">
              <a:lnSpc>
                <a:spcPct val="90000"/>
              </a:lnSpc>
              <a:spcBef>
                <a:spcPts val="1000"/>
              </a:spcBef>
              <a:spcAft>
                <a:spcPts val="0"/>
              </a:spcAft>
              <a:buClr>
                <a:schemeClr val="dk1"/>
              </a:buClr>
              <a:buSzPts val="2800"/>
              <a:buChar char="•"/>
            </a:pPr>
            <a:r>
              <a:rPr lang="en-US"/>
              <a:t>Replacement of components becomes easier</a:t>
            </a:r>
            <a:endParaRPr/>
          </a:p>
        </p:txBody>
      </p:sp>
      <p:sp>
        <p:nvSpPr>
          <p:cNvPr id="338" name="Google Shape;338;p28"/>
          <p:cNvSpPr txBox="1"/>
          <p:nvPr/>
        </p:nvSpPr>
        <p:spPr>
          <a:xfrm>
            <a:off x="838200" y="5072063"/>
            <a:ext cx="10030246" cy="461665"/>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highlight>
                  <a:srgbClr val="FFFF00"/>
                </a:highlight>
                <a:latin typeface="Calibri"/>
                <a:ea typeface="Calibri"/>
                <a:cs typeface="Calibri"/>
                <a:sym typeface="Calibri"/>
              </a:rPr>
              <a:t>Standards guide the user on the applicable material and component standards.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Standard Materials and Components – Guidance in Standards (eg. IS 1180-1)</a:t>
            </a:r>
            <a:endParaRPr/>
          </a:p>
        </p:txBody>
      </p:sp>
      <p:sp>
        <p:nvSpPr>
          <p:cNvPr id="344" name="Google Shape;344;p29"/>
          <p:cNvSpPr txBox="1">
            <a:spLocks noGrp="1"/>
          </p:cNvSpPr>
          <p:nvPr>
            <p:ph type="body" idx="1"/>
          </p:nvPr>
        </p:nvSpPr>
        <p:spPr>
          <a:xfrm>
            <a:off x="839788" y="1724027"/>
            <a:ext cx="5157787" cy="823912"/>
          </a:xfrm>
          <a:prstGeom prst="rect">
            <a:avLst/>
          </a:prstGeom>
          <a:solidFill>
            <a:srgbClr val="ACB8CA"/>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None/>
            </a:pPr>
            <a:r>
              <a:rPr lang="en-US"/>
              <a:t>Standard Material</a:t>
            </a:r>
            <a:endParaRPr/>
          </a:p>
        </p:txBody>
      </p:sp>
      <p:graphicFrame>
        <p:nvGraphicFramePr>
          <p:cNvPr id="345" name="Google Shape;345;p29"/>
          <p:cNvGraphicFramePr/>
          <p:nvPr/>
        </p:nvGraphicFramePr>
        <p:xfrm>
          <a:off x="839788" y="2576515"/>
          <a:ext cx="5157800" cy="3505280"/>
        </p:xfrm>
        <a:graphic>
          <a:graphicData uri="http://schemas.openxmlformats.org/drawingml/2006/table">
            <a:tbl>
              <a:tblPr firstRow="1" bandRow="1">
                <a:noFill/>
                <a:tableStyleId>{A01E0514-C1FF-4ABD-9BE5-FFD49B0B1AB0}</a:tableStyleId>
              </a:tblPr>
              <a:tblGrid>
                <a:gridCol w="2578900">
                  <a:extLst>
                    <a:ext uri="{9D8B030D-6E8A-4147-A177-3AD203B41FA5}">
                      <a16:colId xmlns:a16="http://schemas.microsoft.com/office/drawing/2014/main" val="20000"/>
                    </a:ext>
                  </a:extLst>
                </a:gridCol>
                <a:gridCol w="25789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b="1" u="none" strike="noStrike" cap="none"/>
                        <a:t>CRGO Core Material</a:t>
                      </a:r>
                      <a:endParaRPr/>
                    </a:p>
                  </a:txBody>
                  <a:tcPr marL="91450" marR="91450" marT="45725" marB="45725"/>
                </a:tc>
                <a:tc>
                  <a:txBody>
                    <a:bodyPr/>
                    <a:lstStyle/>
                    <a:p>
                      <a:pPr marL="0" marR="0" lvl="0" indent="0" algn="l" rtl="0">
                        <a:spcBef>
                          <a:spcPts val="0"/>
                        </a:spcBef>
                        <a:spcAft>
                          <a:spcPts val="0"/>
                        </a:spcAft>
                        <a:buNone/>
                      </a:pPr>
                      <a:r>
                        <a:rPr lang="en-US" sz="1800" b="0"/>
                        <a:t>IS 3024</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b="1"/>
                        <a:t>Aluminium Conductor</a:t>
                      </a:r>
                      <a:endParaRPr/>
                    </a:p>
                  </a:txBody>
                  <a:tcPr marL="91450" marR="91450" marT="45725" marB="45725"/>
                </a:tc>
                <a:tc>
                  <a:txBody>
                    <a:bodyPr/>
                    <a:lstStyle/>
                    <a:p>
                      <a:pPr marL="0" marR="0" lvl="0" indent="0" algn="l" rtl="0">
                        <a:spcBef>
                          <a:spcPts val="0"/>
                        </a:spcBef>
                        <a:spcAft>
                          <a:spcPts val="0"/>
                        </a:spcAft>
                        <a:buNone/>
                      </a:pPr>
                      <a:r>
                        <a:rPr lang="en-US" sz="1800" b="0"/>
                        <a:t>IS 6162 (Part 1), IS 6162 (Part 2), IS 13730</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b="1"/>
                        <a:t>Copper Conductor</a:t>
                      </a:r>
                      <a:endParaRPr/>
                    </a:p>
                  </a:txBody>
                  <a:tcPr marL="91450" marR="91450" marT="45725" marB="45725"/>
                </a:tc>
                <a:tc>
                  <a:txBody>
                    <a:bodyPr/>
                    <a:lstStyle/>
                    <a:p>
                      <a:pPr marL="0" marR="0" lvl="0" indent="0" algn="l" rtl="0">
                        <a:spcBef>
                          <a:spcPts val="0"/>
                        </a:spcBef>
                        <a:spcAft>
                          <a:spcPts val="0"/>
                        </a:spcAft>
                        <a:buNone/>
                      </a:pPr>
                      <a:r>
                        <a:rPr lang="en-US" sz="1800"/>
                        <a:t>IS 191, IS 1897, IS 7404, IS 13730</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b="1"/>
                        <a:t>Mineral Oil</a:t>
                      </a:r>
                      <a:endParaRPr/>
                    </a:p>
                  </a:txBody>
                  <a:tcPr marL="91450" marR="91450" marT="45725" marB="45725"/>
                </a:tc>
                <a:tc>
                  <a:txBody>
                    <a:bodyPr/>
                    <a:lstStyle/>
                    <a:p>
                      <a:pPr marL="0" marR="0" lvl="0" indent="0" algn="l" rtl="0">
                        <a:spcBef>
                          <a:spcPts val="0"/>
                        </a:spcBef>
                        <a:spcAft>
                          <a:spcPts val="0"/>
                        </a:spcAft>
                        <a:buNone/>
                      </a:pPr>
                      <a:r>
                        <a:rPr lang="en-US" sz="1800"/>
                        <a:t>IS 335</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b="1"/>
                        <a:t>Synthetic Ester</a:t>
                      </a:r>
                      <a:endParaRPr/>
                    </a:p>
                  </a:txBody>
                  <a:tcPr marL="91450" marR="91450" marT="45725" marB="45725"/>
                </a:tc>
                <a:tc>
                  <a:txBody>
                    <a:bodyPr/>
                    <a:lstStyle/>
                    <a:p>
                      <a:pPr marL="0" marR="0" lvl="0" indent="0" algn="l" rtl="0">
                        <a:spcBef>
                          <a:spcPts val="0"/>
                        </a:spcBef>
                        <a:spcAft>
                          <a:spcPts val="0"/>
                        </a:spcAft>
                        <a:buNone/>
                      </a:pPr>
                      <a:r>
                        <a:rPr lang="en-US" sz="1800"/>
                        <a:t>IS 16081</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b="1"/>
                        <a:t>Natural Ester</a:t>
                      </a:r>
                      <a:endParaRPr/>
                    </a:p>
                  </a:txBody>
                  <a:tcPr marL="91450" marR="91450" marT="45725" marB="45725"/>
                </a:tc>
                <a:tc>
                  <a:txBody>
                    <a:bodyPr/>
                    <a:lstStyle/>
                    <a:p>
                      <a:pPr marL="0" marR="0" lvl="0" indent="0" algn="l" rtl="0">
                        <a:spcBef>
                          <a:spcPts val="0"/>
                        </a:spcBef>
                        <a:spcAft>
                          <a:spcPts val="0"/>
                        </a:spcAft>
                        <a:buNone/>
                      </a:pPr>
                      <a:r>
                        <a:rPr lang="en-US" sz="1800"/>
                        <a:t>IS 16559</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800" b="1"/>
                        <a:t>Kraft Paper</a:t>
                      </a:r>
                      <a:endParaRPr/>
                    </a:p>
                  </a:txBody>
                  <a:tcPr marL="91450" marR="91450" marT="45725" marB="45725"/>
                </a:tc>
                <a:tc>
                  <a:txBody>
                    <a:bodyPr/>
                    <a:lstStyle/>
                    <a:p>
                      <a:pPr marL="0" marR="0" lvl="0" indent="0" algn="l" rtl="0">
                        <a:spcBef>
                          <a:spcPts val="0"/>
                        </a:spcBef>
                        <a:spcAft>
                          <a:spcPts val="0"/>
                        </a:spcAft>
                        <a:buNone/>
                      </a:pPr>
                      <a:r>
                        <a:rPr lang="en-US" sz="1800"/>
                        <a:t>IS 1576, IS 16498</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800" b="1"/>
                        <a:t>Press Board</a:t>
                      </a:r>
                      <a:endParaRPr/>
                    </a:p>
                  </a:txBody>
                  <a:tcPr marL="91450" marR="91450" marT="45725" marB="45725"/>
                </a:tc>
                <a:tc>
                  <a:txBody>
                    <a:bodyPr/>
                    <a:lstStyle/>
                    <a:p>
                      <a:pPr marL="0" marR="0" lvl="0" indent="0" algn="l" rtl="0">
                        <a:spcBef>
                          <a:spcPts val="0"/>
                        </a:spcBef>
                        <a:spcAft>
                          <a:spcPts val="0"/>
                        </a:spcAft>
                        <a:buNone/>
                      </a:pPr>
                      <a:r>
                        <a:rPr lang="en-US" sz="1800"/>
                        <a:t>IS 9335</a:t>
                      </a:r>
                      <a:endParaRPr/>
                    </a:p>
                  </a:txBody>
                  <a:tcPr marL="91450" marR="91450" marT="45725" marB="45725"/>
                </a:tc>
                <a:extLst>
                  <a:ext uri="{0D108BD9-81ED-4DB2-BD59-A6C34878D82A}">
                    <a16:rowId xmlns:a16="http://schemas.microsoft.com/office/drawing/2014/main" val="10007"/>
                  </a:ext>
                </a:extLst>
              </a:tr>
            </a:tbl>
          </a:graphicData>
        </a:graphic>
      </p:graphicFrame>
      <p:sp>
        <p:nvSpPr>
          <p:cNvPr id="346" name="Google Shape;346;p29"/>
          <p:cNvSpPr txBox="1">
            <a:spLocks noGrp="1"/>
          </p:cNvSpPr>
          <p:nvPr>
            <p:ph type="body" idx="3"/>
          </p:nvPr>
        </p:nvSpPr>
        <p:spPr>
          <a:xfrm>
            <a:off x="6172200" y="1724027"/>
            <a:ext cx="5183188" cy="823912"/>
          </a:xfrm>
          <a:prstGeom prst="rect">
            <a:avLst/>
          </a:prstGeom>
          <a:solidFill>
            <a:srgbClr val="A8D08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None/>
            </a:pPr>
            <a:r>
              <a:rPr lang="en-US"/>
              <a:t>Standard Components</a:t>
            </a:r>
            <a:endParaRPr/>
          </a:p>
        </p:txBody>
      </p:sp>
      <p:graphicFrame>
        <p:nvGraphicFramePr>
          <p:cNvPr id="347" name="Google Shape;347;p29"/>
          <p:cNvGraphicFramePr/>
          <p:nvPr>
            <p:extLst>
              <p:ext uri="{D42A27DB-BD31-4B8C-83A1-F6EECF244321}">
                <p14:modId xmlns:p14="http://schemas.microsoft.com/office/powerpoint/2010/main" val="1957752043"/>
              </p:ext>
            </p:extLst>
          </p:nvPr>
        </p:nvGraphicFramePr>
        <p:xfrm>
          <a:off x="6172200" y="2576515"/>
          <a:ext cx="5183200" cy="3134430"/>
        </p:xfrm>
        <a:graphic>
          <a:graphicData uri="http://schemas.openxmlformats.org/drawingml/2006/table">
            <a:tbl>
              <a:tblPr firstRow="1" bandRow="1">
                <a:noFill/>
                <a:tableStyleId>{19F5EE08-88C5-4F1D-88CB-6A3CAEAF5DA3}</a:tableStyleId>
              </a:tblPr>
              <a:tblGrid>
                <a:gridCol w="5183200">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Pressure relief device or explosion vent</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Liquid level gauge indicating level at minimum, 30 °C and maximum operating temperature.</a:t>
                      </a: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dirty="0"/>
                        <a:t>Rating and Terminal Marking Plate</a:t>
                      </a:r>
                      <a:endParaRPr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Unidirectional flat rollers </a:t>
                      </a:r>
                      <a:endParaRPr sz="18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Lifting lugs for the complete transformer as well as for core and winding assembly</a:t>
                      </a: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Thermometer pocket with cap</a:t>
                      </a:r>
                      <a:endParaRPr sz="180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Suitable rating lightning arrestors for HT side </a:t>
                      </a:r>
                      <a:endParaRPr sz="1800" dirty="0"/>
                    </a:p>
                  </a:txBody>
                  <a:tcPr marL="91450" marR="91450" marT="45725" marB="45725"/>
                </a:tc>
                <a:extLst>
                  <a:ext uri="{0D108BD9-81ED-4DB2-BD59-A6C34878D82A}">
                    <a16:rowId xmlns:a16="http://schemas.microsoft.com/office/drawing/2014/main" val="10006"/>
                  </a:ext>
                </a:extLst>
              </a:tr>
            </a:tbl>
          </a:graphicData>
        </a:graphic>
      </p:graphicFrame>
      <p:sp>
        <p:nvSpPr>
          <p:cNvPr id="348" name="Google Shape;348;p29"/>
          <p:cNvSpPr txBox="1"/>
          <p:nvPr/>
        </p:nvSpPr>
        <p:spPr>
          <a:xfrm>
            <a:off x="3314679" y="6265347"/>
            <a:ext cx="2793265" cy="369332"/>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rgbClr val="BF9000"/>
                </a:solidFill>
                <a:latin typeface="Calibri"/>
                <a:ea typeface="Calibri"/>
                <a:cs typeface="Calibri"/>
                <a:sym typeface="Calibri"/>
              </a:rPr>
              <a:t>This is a non-exhaustive list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Transformers : Basic Principles</a:t>
            </a:r>
            <a:endParaRPr/>
          </a:p>
        </p:txBody>
      </p:sp>
      <p:sp>
        <p:nvSpPr>
          <p:cNvPr id="107" name="Google Shape;107;p3"/>
          <p:cNvSpPr txBox="1">
            <a:spLocks noGrp="1"/>
          </p:cNvSpPr>
          <p:nvPr>
            <p:ph type="body" idx="1"/>
          </p:nvPr>
        </p:nvSpPr>
        <p:spPr>
          <a:xfrm>
            <a:off x="838200" y="1825625"/>
            <a:ext cx="4547992"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800"/>
              <a:buChar char="•"/>
            </a:pPr>
            <a:r>
              <a:rPr lang="en-US" sz="2800"/>
              <a:t>An </a:t>
            </a:r>
            <a:r>
              <a:rPr lang="en-US" sz="2800">
                <a:solidFill>
                  <a:srgbClr val="7030A0"/>
                </a:solidFill>
              </a:rPr>
              <a:t>electromagnetic</a:t>
            </a:r>
            <a:r>
              <a:rPr lang="en-US" sz="2800"/>
              <a:t> device that </a:t>
            </a:r>
            <a:endParaRPr/>
          </a:p>
          <a:p>
            <a:pPr marL="228600" lvl="0" indent="-228600" algn="just" rtl="0">
              <a:lnSpc>
                <a:spcPct val="90000"/>
              </a:lnSpc>
              <a:spcBef>
                <a:spcPts val="1000"/>
              </a:spcBef>
              <a:spcAft>
                <a:spcPts val="0"/>
              </a:spcAft>
              <a:buClr>
                <a:srgbClr val="7030A0"/>
              </a:buClr>
              <a:buSzPts val="2800"/>
              <a:buChar char="•"/>
            </a:pPr>
            <a:r>
              <a:rPr lang="en-US" sz="2800">
                <a:solidFill>
                  <a:srgbClr val="7030A0"/>
                </a:solidFill>
              </a:rPr>
              <a:t>transfers</a:t>
            </a:r>
            <a:r>
              <a:rPr lang="en-US" sz="2800"/>
              <a:t> electrical energy from one electrical circuit to another electrical circuit </a:t>
            </a:r>
            <a:endParaRPr/>
          </a:p>
          <a:p>
            <a:pPr marL="228600" lvl="0" indent="-228600" algn="just" rtl="0">
              <a:lnSpc>
                <a:spcPct val="90000"/>
              </a:lnSpc>
              <a:spcBef>
                <a:spcPts val="1000"/>
              </a:spcBef>
              <a:spcAft>
                <a:spcPts val="0"/>
              </a:spcAft>
              <a:buClr>
                <a:schemeClr val="dk1"/>
              </a:buClr>
              <a:buSzPts val="2800"/>
              <a:buChar char="•"/>
            </a:pPr>
            <a:r>
              <a:rPr lang="en-US" sz="2800"/>
              <a:t>through the </a:t>
            </a:r>
            <a:r>
              <a:rPr lang="en-US" sz="2800">
                <a:solidFill>
                  <a:srgbClr val="7030A0"/>
                </a:solidFill>
              </a:rPr>
              <a:t>medium of magnetic field</a:t>
            </a:r>
            <a:r>
              <a:rPr lang="en-US" sz="2800"/>
              <a:t> and </a:t>
            </a:r>
            <a:r>
              <a:rPr lang="en-US" sz="2800">
                <a:solidFill>
                  <a:srgbClr val="FF0000"/>
                </a:solidFill>
              </a:rPr>
              <a:t>without</a:t>
            </a:r>
            <a:r>
              <a:rPr lang="en-US" sz="2800"/>
              <a:t> any </a:t>
            </a:r>
            <a:r>
              <a:rPr lang="en-US" sz="2800">
                <a:solidFill>
                  <a:srgbClr val="7030A0"/>
                </a:solidFill>
              </a:rPr>
              <a:t>change in the frequency. </a:t>
            </a:r>
            <a:endParaRPr/>
          </a:p>
        </p:txBody>
      </p:sp>
      <p:pic>
        <p:nvPicPr>
          <p:cNvPr id="108" name="Google Shape;108;p3"/>
          <p:cNvPicPr preferRelativeResize="0"/>
          <p:nvPr/>
        </p:nvPicPr>
        <p:blipFill rotWithShape="1">
          <a:blip r:embed="rId3">
            <a:alphaModFix/>
          </a:blip>
          <a:srcRect/>
          <a:stretch/>
        </p:blipFill>
        <p:spPr>
          <a:xfrm>
            <a:off x="5823029" y="1622687"/>
            <a:ext cx="6022780" cy="41511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0"/>
          <p:cNvSpPr txBox="1">
            <a:spLocks noGrp="1"/>
          </p:cNvSpPr>
          <p:nvPr>
            <p:ph type="title"/>
          </p:nvPr>
        </p:nvSpPr>
        <p:spPr>
          <a:xfrm>
            <a:off x="838200" y="365125"/>
            <a:ext cx="10515600" cy="1325563"/>
          </a:xfrm>
          <a:prstGeom prst="rect">
            <a:avLst/>
          </a:prstGeom>
          <a:solidFill>
            <a:srgbClr val="E1EFD8"/>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Benefit of Standard Material : Example</a:t>
            </a:r>
            <a:endParaRPr/>
          </a:p>
        </p:txBody>
      </p:sp>
      <p:sp>
        <p:nvSpPr>
          <p:cNvPr id="354" name="Google Shape;354;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dirty="0"/>
              <a:t>CRGO Core Material as per IS 3024 :-</a:t>
            </a:r>
            <a:endParaRPr dirty="0"/>
          </a:p>
          <a:p>
            <a:pPr marL="0" lvl="0" indent="0" algn="l" rtl="0">
              <a:lnSpc>
                <a:spcPct val="90000"/>
              </a:lnSpc>
              <a:spcBef>
                <a:spcPts val="1000"/>
              </a:spcBef>
              <a:spcAft>
                <a:spcPts val="0"/>
              </a:spcAft>
              <a:buClr>
                <a:schemeClr val="dk1"/>
              </a:buClr>
              <a:buSzPts val="2800"/>
              <a:buNone/>
            </a:pPr>
            <a:endParaRPr dirty="0"/>
          </a:p>
          <a:p>
            <a:pPr marL="685800" lvl="1" indent="-228600" algn="just" rtl="0">
              <a:lnSpc>
                <a:spcPct val="90000"/>
              </a:lnSpc>
              <a:spcBef>
                <a:spcPts val="500"/>
              </a:spcBef>
              <a:spcAft>
                <a:spcPts val="0"/>
              </a:spcAft>
              <a:buClr>
                <a:schemeClr val="dk1"/>
              </a:buClr>
              <a:buSzPts val="2400"/>
              <a:buFont typeface="Noto Sans Symbols"/>
              <a:buChar char="✔"/>
            </a:pPr>
            <a:r>
              <a:rPr lang="en-US" dirty="0"/>
              <a:t>The magnetic material is tested for core loss parameter and as such, the transformer core loss gets limited when material used conforms to IS 3024.</a:t>
            </a:r>
            <a:endParaRPr dirty="0"/>
          </a:p>
          <a:p>
            <a:pPr marL="685800" lvl="1" indent="-228600" algn="just" rtl="0">
              <a:lnSpc>
                <a:spcPct val="90000"/>
              </a:lnSpc>
              <a:spcBef>
                <a:spcPts val="1100"/>
              </a:spcBef>
              <a:spcAft>
                <a:spcPts val="0"/>
              </a:spcAft>
              <a:buClr>
                <a:schemeClr val="dk1"/>
              </a:buClr>
              <a:buSzPts val="2400"/>
              <a:buFont typeface="Noto Sans Symbols"/>
              <a:buChar char="✔"/>
            </a:pPr>
            <a:r>
              <a:rPr lang="en-US" dirty="0"/>
              <a:t>Minimum polarization values are specified for different grades enabling selection of appropriate grade of the material while designing the transformer core.</a:t>
            </a:r>
            <a:endParaRPr dirty="0"/>
          </a:p>
          <a:p>
            <a:pPr marL="685800" lvl="1" indent="-228600" algn="just" rtl="0">
              <a:lnSpc>
                <a:spcPct val="90000"/>
              </a:lnSpc>
              <a:spcBef>
                <a:spcPts val="1100"/>
              </a:spcBef>
              <a:spcAft>
                <a:spcPts val="0"/>
              </a:spcAft>
              <a:buClr>
                <a:schemeClr val="dk1"/>
              </a:buClr>
              <a:buSzPts val="2400"/>
              <a:buFont typeface="Noto Sans Symbols"/>
              <a:buChar char="✔"/>
            </a:pPr>
            <a:r>
              <a:rPr lang="en-US" dirty="0"/>
              <a:t>Physical and mechanical properties such as Stacking factor and Ductility are defined so that the user of such material is assured of the performance of the material while manufacturing the transformer core.</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1"/>
          <p:cNvSpPr txBox="1">
            <a:spLocks noGrp="1"/>
          </p:cNvSpPr>
          <p:nvPr>
            <p:ph type="title"/>
          </p:nvPr>
        </p:nvSpPr>
        <p:spPr>
          <a:xfrm>
            <a:off x="838200" y="365125"/>
            <a:ext cx="10515600" cy="1325563"/>
          </a:xfrm>
          <a:prstGeom prst="rect">
            <a:avLst/>
          </a:prstGeom>
          <a:solidFill>
            <a:srgbClr val="D8E2F3"/>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Benefit of Standard Components : Example</a:t>
            </a:r>
            <a:endParaRPr/>
          </a:p>
        </p:txBody>
      </p:sp>
      <p:sp>
        <p:nvSpPr>
          <p:cNvPr id="360" name="Google Shape;36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FF0000"/>
              </a:buClr>
              <a:buSzPts val="2800"/>
              <a:buFont typeface="Courier New"/>
              <a:buChar char="o"/>
            </a:pPr>
            <a:r>
              <a:rPr lang="en-US" dirty="0"/>
              <a:t> </a:t>
            </a:r>
            <a:r>
              <a:rPr lang="en-US" u="sng" dirty="0">
                <a:solidFill>
                  <a:srgbClr val="0070C0"/>
                </a:solidFill>
              </a:rPr>
              <a:t>Pressure Release Device or Explosion Vent :</a:t>
            </a:r>
            <a:r>
              <a:rPr lang="en-US" dirty="0">
                <a:solidFill>
                  <a:srgbClr val="0070C0"/>
                </a:solidFill>
              </a:rPr>
              <a:t> </a:t>
            </a:r>
            <a:r>
              <a:rPr lang="en-US" dirty="0"/>
              <a:t>It is provided in oil immersed transformers to release the excess pressure that may be caused due to evolution of gases during fault conditions. Therefore, it maintains the integrity of transformer tank.</a:t>
            </a:r>
            <a:endParaRPr dirty="0"/>
          </a:p>
          <a:p>
            <a:pPr marL="228600" lvl="0" indent="-228600" algn="just" rtl="0">
              <a:lnSpc>
                <a:spcPct val="90000"/>
              </a:lnSpc>
              <a:spcBef>
                <a:spcPts val="1000"/>
              </a:spcBef>
              <a:spcAft>
                <a:spcPts val="0"/>
              </a:spcAft>
              <a:buClr>
                <a:srgbClr val="FF0000"/>
              </a:buClr>
              <a:buSzPts val="2800"/>
              <a:buFont typeface="Courier New"/>
              <a:buChar char="o"/>
            </a:pPr>
            <a:r>
              <a:rPr lang="en-US" dirty="0"/>
              <a:t> </a:t>
            </a:r>
            <a:r>
              <a:rPr lang="en-US" u="sng" dirty="0">
                <a:solidFill>
                  <a:srgbClr val="0070C0"/>
                </a:solidFill>
              </a:rPr>
              <a:t>Lifting Lugs :</a:t>
            </a:r>
            <a:r>
              <a:rPr lang="en-US" dirty="0">
                <a:solidFill>
                  <a:srgbClr val="0070C0"/>
                </a:solidFill>
              </a:rPr>
              <a:t> </a:t>
            </a:r>
            <a:r>
              <a:rPr lang="en-US" dirty="0"/>
              <a:t>They are provided for facilitating lifting and handling of transformer during manufacture, testing, mounting and installation.</a:t>
            </a:r>
            <a:endParaRPr dirty="0"/>
          </a:p>
          <a:p>
            <a:pPr marL="228600" lvl="0" indent="-228600" algn="just" rtl="0">
              <a:lnSpc>
                <a:spcPct val="90000"/>
              </a:lnSpc>
              <a:spcBef>
                <a:spcPts val="1000"/>
              </a:spcBef>
              <a:spcAft>
                <a:spcPts val="0"/>
              </a:spcAft>
              <a:buClr>
                <a:srgbClr val="FF0000"/>
              </a:buClr>
              <a:buSzPts val="2800"/>
              <a:buFont typeface="Courier New"/>
              <a:buChar char="o"/>
            </a:pPr>
            <a:r>
              <a:rPr lang="en-US" u="sng" dirty="0">
                <a:solidFill>
                  <a:srgbClr val="0070C0"/>
                </a:solidFill>
              </a:rPr>
              <a:t>Unidirectional Flat Rollers :</a:t>
            </a:r>
            <a:r>
              <a:rPr lang="en-US" dirty="0"/>
              <a:t> Rollers facilitate ease of movement of transformers on guide-rail platforms.</a:t>
            </a:r>
            <a:endParaRPr u="sng" dirty="0">
              <a:solidFill>
                <a:srgbClr val="0070C0"/>
              </a:solidFill>
            </a:endParaRPr>
          </a:p>
          <a:p>
            <a:pPr marL="228600" lvl="0" indent="-50800" algn="l" rtl="0">
              <a:lnSpc>
                <a:spcPct val="90000"/>
              </a:lnSpc>
              <a:spcBef>
                <a:spcPts val="1000"/>
              </a:spcBef>
              <a:spcAft>
                <a:spcPts val="0"/>
              </a:spcAft>
              <a:buClr>
                <a:srgbClr val="FF0000"/>
              </a:buClr>
              <a:buSzPts val="2800"/>
              <a:buFont typeface="Courier New"/>
              <a:buNone/>
            </a:pPr>
            <a:endParaRPr u="sng" dirty="0">
              <a:solidFill>
                <a:srgbClr val="0070C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364"/>
        <p:cNvGrpSpPr/>
        <p:nvPr/>
      </p:nvGrpSpPr>
      <p:grpSpPr>
        <a:xfrm>
          <a:off x="0" y="0"/>
          <a:ext cx="0" cy="0"/>
          <a:chOff x="0" y="0"/>
          <a:chExt cx="0" cy="0"/>
        </a:xfrm>
      </p:grpSpPr>
      <p:sp>
        <p:nvSpPr>
          <p:cNvPr id="365" name="Google Shape;365;p32"/>
          <p:cNvSpPr txBox="1">
            <a:spLocks noGrp="1"/>
          </p:cNvSpPr>
          <p:nvPr>
            <p:ph type="title"/>
          </p:nvPr>
        </p:nvSpPr>
        <p:spPr>
          <a:xfrm>
            <a:off x="838200" y="2870330"/>
            <a:ext cx="10515600" cy="1325563"/>
          </a:xfrm>
          <a:prstGeom prst="rect">
            <a:avLst/>
          </a:prstGeom>
          <a:solidFill>
            <a:srgbClr val="EDEDE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55A11"/>
              </a:buClr>
              <a:buSzPts val="4400"/>
              <a:buFont typeface="Calibri"/>
              <a:buNone/>
            </a:pPr>
            <a:r>
              <a:rPr lang="en-US">
                <a:solidFill>
                  <a:srgbClr val="C55A11"/>
                </a:solidFill>
              </a:rPr>
              <a:t>Testing on Transformers</a:t>
            </a:r>
            <a:r>
              <a:rPr lang="en-US"/>
              <a:t> </a:t>
            </a:r>
            <a:br>
              <a:rPr lang="en-US"/>
            </a:br>
            <a:r>
              <a:rPr lang="en-US"/>
              <a:t>Academic </a:t>
            </a:r>
            <a:r>
              <a:rPr lang="en-US" i="1">
                <a:solidFill>
                  <a:srgbClr val="FF0000"/>
                </a:solidFill>
              </a:rPr>
              <a:t>vs</a:t>
            </a:r>
            <a:r>
              <a:rPr lang="en-US"/>
              <a:t> Industry Framework</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3"/>
          <p:cNvSpPr txBox="1">
            <a:spLocks noGrp="1"/>
          </p:cNvSpPr>
          <p:nvPr>
            <p:ph type="title"/>
          </p:nvPr>
        </p:nvSpPr>
        <p:spPr>
          <a:xfrm>
            <a:off x="838200" y="365125"/>
            <a:ext cx="10515600" cy="1325563"/>
          </a:xfrm>
          <a:prstGeom prst="rect">
            <a:avLst/>
          </a:prstGeom>
          <a:solidFill>
            <a:srgbClr val="FBE4D4"/>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Tests on Transformers (Academic)</a:t>
            </a:r>
            <a:endParaRPr/>
          </a:p>
        </p:txBody>
      </p:sp>
      <p:sp>
        <p:nvSpPr>
          <p:cNvPr id="371" name="Google Shape;37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Short Circuit Test </a:t>
            </a:r>
            <a:endParaRPr/>
          </a:p>
          <a:p>
            <a:pPr marL="228600" lvl="0" indent="-228600" algn="l" rtl="0">
              <a:lnSpc>
                <a:spcPct val="90000"/>
              </a:lnSpc>
              <a:spcBef>
                <a:spcPts val="1000"/>
              </a:spcBef>
              <a:spcAft>
                <a:spcPts val="0"/>
              </a:spcAft>
              <a:buClr>
                <a:schemeClr val="dk1"/>
              </a:buClr>
              <a:buSzPts val="2800"/>
              <a:buChar char="•"/>
            </a:pPr>
            <a:r>
              <a:rPr lang="en-US"/>
              <a:t>Open Circuit Test</a:t>
            </a:r>
            <a:endParaRPr/>
          </a:p>
          <a:p>
            <a:pPr marL="228600" lvl="0" indent="-228600" algn="l" rtl="0">
              <a:lnSpc>
                <a:spcPct val="90000"/>
              </a:lnSpc>
              <a:spcBef>
                <a:spcPts val="1000"/>
              </a:spcBef>
              <a:spcAft>
                <a:spcPts val="0"/>
              </a:spcAft>
              <a:buClr>
                <a:schemeClr val="dk1"/>
              </a:buClr>
              <a:buSzPts val="2800"/>
              <a:buChar char="•"/>
            </a:pPr>
            <a:r>
              <a:rPr lang="en-US"/>
              <a:t>Voltage Ratio</a:t>
            </a:r>
            <a:endParaRPr/>
          </a:p>
          <a:p>
            <a:pPr marL="228600" lvl="0" indent="-228600" algn="l" rtl="0">
              <a:lnSpc>
                <a:spcPct val="90000"/>
              </a:lnSpc>
              <a:spcBef>
                <a:spcPts val="1000"/>
              </a:spcBef>
              <a:spcAft>
                <a:spcPts val="0"/>
              </a:spcAft>
              <a:buClr>
                <a:schemeClr val="dk1"/>
              </a:buClr>
              <a:buSzPts val="2800"/>
              <a:buChar char="•"/>
            </a:pPr>
            <a:r>
              <a:rPr lang="en-US"/>
              <a:t>Winding Resistance Measurement</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highlight>
                  <a:srgbClr val="FFFF00"/>
                </a:highlight>
              </a:rPr>
              <a:t>Are these tests sufficient from an application point-of-view?</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4"/>
          <p:cNvSpPr txBox="1">
            <a:spLocks noGrp="1"/>
          </p:cNvSpPr>
          <p:nvPr>
            <p:ph type="title"/>
          </p:nvPr>
        </p:nvSpPr>
        <p:spPr>
          <a:xfrm>
            <a:off x="838200" y="365126"/>
            <a:ext cx="10063163" cy="1025264"/>
          </a:xfrm>
          <a:prstGeom prst="rect">
            <a:avLst/>
          </a:prstGeom>
          <a:solidFill>
            <a:srgbClr val="FBE4D4"/>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Tests on Transformers (Actual)</a:t>
            </a:r>
            <a:endParaRPr/>
          </a:p>
        </p:txBody>
      </p:sp>
      <p:sp>
        <p:nvSpPr>
          <p:cNvPr id="377" name="Google Shape;377;p34"/>
          <p:cNvSpPr txBox="1">
            <a:spLocks noGrp="1"/>
          </p:cNvSpPr>
          <p:nvPr>
            <p:ph type="body" idx="1"/>
          </p:nvPr>
        </p:nvSpPr>
        <p:spPr>
          <a:xfrm>
            <a:off x="838200" y="1390390"/>
            <a:ext cx="10515600" cy="47865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To mimic the actual operation scenario and assess the design for safe, reliable and efficient performance as per the design and rating</a:t>
            </a:r>
            <a:endParaRPr/>
          </a:p>
          <a:p>
            <a:pPr marL="0" lvl="0" indent="0" algn="l" rtl="0">
              <a:lnSpc>
                <a:spcPct val="90000"/>
              </a:lnSpc>
              <a:spcBef>
                <a:spcPts val="1000"/>
              </a:spcBef>
              <a:spcAft>
                <a:spcPts val="0"/>
              </a:spcAft>
              <a:buClr>
                <a:schemeClr val="dk1"/>
              </a:buClr>
              <a:buSzPts val="2800"/>
              <a:buNone/>
            </a:pPr>
            <a:endParaRPr/>
          </a:p>
        </p:txBody>
      </p:sp>
      <p:grpSp>
        <p:nvGrpSpPr>
          <p:cNvPr id="378" name="Google Shape;378;p34"/>
          <p:cNvGrpSpPr/>
          <p:nvPr/>
        </p:nvGrpSpPr>
        <p:grpSpPr>
          <a:xfrm>
            <a:off x="841308" y="2435092"/>
            <a:ext cx="9940493" cy="3623041"/>
            <a:chOff x="3108" y="80199"/>
            <a:chExt cx="9940493" cy="3623041"/>
          </a:xfrm>
        </p:grpSpPr>
        <p:sp>
          <p:nvSpPr>
            <p:cNvPr id="379" name="Google Shape;379;p34"/>
            <p:cNvSpPr/>
            <p:nvPr/>
          </p:nvSpPr>
          <p:spPr>
            <a:xfrm>
              <a:off x="3108" y="80199"/>
              <a:ext cx="3030638" cy="460800"/>
            </a:xfrm>
            <a:prstGeom prst="rect">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txBox="1"/>
            <p:nvPr/>
          </p:nvSpPr>
          <p:spPr>
            <a:xfrm>
              <a:off x="3108" y="80199"/>
              <a:ext cx="3030638" cy="460800"/>
            </a:xfrm>
            <a:prstGeom prst="rect">
              <a:avLst/>
            </a:prstGeom>
            <a:noFill/>
            <a:ln>
              <a:noFill/>
            </a:ln>
          </p:spPr>
          <p:txBody>
            <a:bodyPr spcFirstLastPara="1" wrap="square" lIns="113775" tIns="65000" rIns="113775" bIns="650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Routine Test</a:t>
              </a:r>
              <a:endParaRPr/>
            </a:p>
          </p:txBody>
        </p:sp>
        <p:sp>
          <p:nvSpPr>
            <p:cNvPr id="381" name="Google Shape;381;p34"/>
            <p:cNvSpPr/>
            <p:nvPr/>
          </p:nvSpPr>
          <p:spPr>
            <a:xfrm>
              <a:off x="3108" y="541000"/>
              <a:ext cx="3030638" cy="3162240"/>
            </a:xfrm>
            <a:prstGeom prst="rect">
              <a:avLst/>
            </a:prstGeom>
            <a:solidFill>
              <a:srgbClr val="FFE8CA">
                <a:alpha val="89803"/>
              </a:srgbClr>
            </a:solidFill>
            <a:ln w="9525"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txBox="1"/>
            <p:nvPr/>
          </p:nvSpPr>
          <p:spPr>
            <a:xfrm>
              <a:off x="3108" y="541000"/>
              <a:ext cx="3030638" cy="3162240"/>
            </a:xfrm>
            <a:prstGeom prst="rect">
              <a:avLst/>
            </a:prstGeom>
            <a:noFill/>
            <a:ln>
              <a:noFill/>
            </a:ln>
          </p:spPr>
          <p:txBody>
            <a:bodyPr spcFirstLastPara="1" wrap="square" lIns="85325" tIns="85325" rIns="113775" bIns="128000" anchor="t" anchorCtr="0">
              <a:noAutofit/>
            </a:bodyPr>
            <a:lstStyle/>
            <a:p>
              <a:pPr marL="171450" marR="0" lvl="1" indent="-171450" algn="l" rtl="0">
                <a:lnSpc>
                  <a:spcPct val="90000"/>
                </a:lnSpc>
                <a:spcBef>
                  <a:spcPts val="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Winding Resistance Measurement</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Measurement of Voltage Ratio and Phase Displacement</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Measurement of Short-circuit impedance and load loss</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Measurement of no load loss</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Measurement of Insulation Resistance</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Dielectric Test</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Leakage Test for tank</a:t>
              </a:r>
              <a:endParaRPr/>
            </a:p>
            <a:p>
              <a:pPr marL="171450" marR="0" lvl="1" indent="-69850" algn="l" rtl="0">
                <a:lnSpc>
                  <a:spcPct val="90000"/>
                </a:lnSpc>
                <a:spcBef>
                  <a:spcPts val="24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83" name="Google Shape;383;p34"/>
            <p:cNvSpPr/>
            <p:nvPr/>
          </p:nvSpPr>
          <p:spPr>
            <a:xfrm>
              <a:off x="3458035" y="80199"/>
              <a:ext cx="3030638" cy="460800"/>
            </a:xfrm>
            <a:prstGeom prst="rect">
              <a:avLst/>
            </a:prstGeom>
            <a:gradFill>
              <a:gsLst>
                <a:gs pos="0">
                  <a:srgbClr val="A1F4A6"/>
                </a:gs>
                <a:gs pos="50000">
                  <a:srgbClr val="92F198"/>
                </a:gs>
                <a:gs pos="100000">
                  <a:srgbClr val="7EF386"/>
                </a:gs>
              </a:gsLst>
              <a:lin ang="5400000" scaled="0"/>
            </a:gradFill>
            <a:ln w="9525" cap="flat" cmpd="sng">
              <a:solidFill>
                <a:srgbClr val="2EE84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4"/>
            <p:cNvSpPr txBox="1"/>
            <p:nvPr/>
          </p:nvSpPr>
          <p:spPr>
            <a:xfrm>
              <a:off x="3458035" y="80199"/>
              <a:ext cx="3030638" cy="460800"/>
            </a:xfrm>
            <a:prstGeom prst="rect">
              <a:avLst/>
            </a:prstGeom>
            <a:noFill/>
            <a:ln>
              <a:noFill/>
            </a:ln>
          </p:spPr>
          <p:txBody>
            <a:bodyPr spcFirstLastPara="1" wrap="square" lIns="113775" tIns="65000" rIns="113775" bIns="650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Type Test</a:t>
              </a:r>
              <a:endParaRPr/>
            </a:p>
          </p:txBody>
        </p:sp>
        <p:sp>
          <p:nvSpPr>
            <p:cNvPr id="385" name="Google Shape;385;p34"/>
            <p:cNvSpPr/>
            <p:nvPr/>
          </p:nvSpPr>
          <p:spPr>
            <a:xfrm>
              <a:off x="3458035" y="541000"/>
              <a:ext cx="3030638" cy="3162240"/>
            </a:xfrm>
            <a:prstGeom prst="rect">
              <a:avLst/>
            </a:prstGeom>
            <a:solidFill>
              <a:srgbClr val="CBF7CF">
                <a:alpha val="89803"/>
              </a:srgbClr>
            </a:solidFill>
            <a:ln w="9525" cap="flat" cmpd="sng">
              <a:solidFill>
                <a:srgbClr val="CBF7C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txBox="1"/>
            <p:nvPr/>
          </p:nvSpPr>
          <p:spPr>
            <a:xfrm>
              <a:off x="3458035" y="541000"/>
              <a:ext cx="3030638" cy="3162240"/>
            </a:xfrm>
            <a:prstGeom prst="rect">
              <a:avLst/>
            </a:prstGeom>
            <a:noFill/>
            <a:ln>
              <a:noFill/>
            </a:ln>
          </p:spPr>
          <p:txBody>
            <a:bodyPr spcFirstLastPara="1" wrap="square" lIns="85325" tIns="85325" rIns="113775" bIns="128000" anchor="t" anchorCtr="0">
              <a:noAutofit/>
            </a:bodyPr>
            <a:lstStyle/>
            <a:p>
              <a:pPr marL="171450" marR="0" lvl="1" indent="-171450" algn="l" rtl="0">
                <a:lnSpc>
                  <a:spcPct val="90000"/>
                </a:lnSpc>
                <a:spcBef>
                  <a:spcPts val="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Lightning Impulse Test</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Short Circuit Test</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Temperature Rise Test</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Pressure Test </a:t>
              </a:r>
              <a:endParaRPr/>
            </a:p>
          </p:txBody>
        </p:sp>
        <p:sp>
          <p:nvSpPr>
            <p:cNvPr id="387" name="Google Shape;387;p34"/>
            <p:cNvSpPr/>
            <p:nvPr/>
          </p:nvSpPr>
          <p:spPr>
            <a:xfrm>
              <a:off x="6912963" y="80199"/>
              <a:ext cx="3030638" cy="460800"/>
            </a:xfrm>
            <a:prstGeom prst="rect">
              <a:avLst/>
            </a:prstGeom>
            <a:gradFill>
              <a:gsLst>
                <a:gs pos="0">
                  <a:srgbClr val="AFC9E9"/>
                </a:gs>
                <a:gs pos="50000">
                  <a:srgbClr val="A0BFE4"/>
                </a:gs>
                <a:gs pos="100000">
                  <a:srgbClr val="8FB7E4"/>
                </a:gs>
              </a:gsLst>
              <a:lin ang="5400000" scaled="0"/>
            </a:gradFill>
            <a:ln w="9525" cap="flat" cmpd="sng">
              <a:solidFill>
                <a:srgbClr val="5999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txBox="1"/>
            <p:nvPr/>
          </p:nvSpPr>
          <p:spPr>
            <a:xfrm>
              <a:off x="6912963" y="80199"/>
              <a:ext cx="3030638" cy="460800"/>
            </a:xfrm>
            <a:prstGeom prst="rect">
              <a:avLst/>
            </a:prstGeom>
            <a:noFill/>
            <a:ln>
              <a:noFill/>
            </a:ln>
          </p:spPr>
          <p:txBody>
            <a:bodyPr spcFirstLastPara="1" wrap="square" lIns="113775" tIns="65000" rIns="113775" bIns="6500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Special Test</a:t>
              </a:r>
              <a:endParaRPr/>
            </a:p>
          </p:txBody>
        </p:sp>
        <p:sp>
          <p:nvSpPr>
            <p:cNvPr id="389" name="Google Shape;389;p34"/>
            <p:cNvSpPr/>
            <p:nvPr/>
          </p:nvSpPr>
          <p:spPr>
            <a:xfrm>
              <a:off x="6912963" y="541000"/>
              <a:ext cx="3030638" cy="3162240"/>
            </a:xfrm>
            <a:prstGeom prst="rect">
              <a:avLst/>
            </a:prstGeom>
            <a:solidFill>
              <a:srgbClr val="D0DCEE">
                <a:alpha val="89803"/>
              </a:srgbClr>
            </a:solidFill>
            <a:ln w="9525" cap="flat" cmpd="sng">
              <a:solidFill>
                <a:srgbClr val="D0DCEE">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4"/>
            <p:cNvSpPr txBox="1"/>
            <p:nvPr/>
          </p:nvSpPr>
          <p:spPr>
            <a:xfrm>
              <a:off x="6912963" y="541000"/>
              <a:ext cx="3030638" cy="3162240"/>
            </a:xfrm>
            <a:prstGeom prst="rect">
              <a:avLst/>
            </a:prstGeom>
            <a:noFill/>
            <a:ln>
              <a:noFill/>
            </a:ln>
          </p:spPr>
          <p:txBody>
            <a:bodyPr spcFirstLastPara="1" wrap="square" lIns="85325" tIns="85325" rIns="113775" bIns="128000" anchor="t" anchorCtr="0">
              <a:noAutofit/>
            </a:bodyPr>
            <a:lstStyle/>
            <a:p>
              <a:pPr marL="171450" marR="0" lvl="1" indent="-171450" algn="l" rtl="0">
                <a:lnSpc>
                  <a:spcPct val="90000"/>
                </a:lnSpc>
                <a:spcBef>
                  <a:spcPts val="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Determination of sound levels</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Over-fluxing test for core</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Paint Adhesion Test</a:t>
              </a:r>
              <a:endParaRPr/>
            </a:p>
            <a:p>
              <a:pPr marL="171450" marR="0" lvl="1" indent="-171450" algn="l" rtl="0">
                <a:lnSpc>
                  <a:spcPct val="90000"/>
                </a:lnSpc>
                <a:spcBef>
                  <a:spcPts val="24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BDV and Moisture Content</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838200" y="365125"/>
            <a:ext cx="10515600" cy="1325563"/>
          </a:xfrm>
          <a:prstGeom prst="rect">
            <a:avLst/>
          </a:prstGeom>
          <a:solidFill>
            <a:srgbClr val="FFF2CC"/>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Dielectric Stress on Insulation</a:t>
            </a:r>
            <a:endParaRPr/>
          </a:p>
        </p:txBody>
      </p:sp>
      <p:sp>
        <p:nvSpPr>
          <p:cNvPr id="396" name="Google Shape;396;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Inter-turn insulation</a:t>
            </a:r>
            <a:endParaRPr/>
          </a:p>
          <a:p>
            <a:pPr marL="228600" lvl="0" indent="-228600" algn="l" rtl="0">
              <a:lnSpc>
                <a:spcPct val="90000"/>
              </a:lnSpc>
              <a:spcBef>
                <a:spcPts val="1000"/>
              </a:spcBef>
              <a:spcAft>
                <a:spcPts val="0"/>
              </a:spcAft>
              <a:buClr>
                <a:schemeClr val="dk1"/>
              </a:buClr>
              <a:buSzPts val="2800"/>
              <a:buChar char="•"/>
            </a:pPr>
            <a:r>
              <a:rPr lang="en-US"/>
              <a:t>Insulation between winding and Core</a:t>
            </a:r>
            <a:endParaRPr/>
          </a:p>
          <a:p>
            <a:pPr marL="228600" lvl="0" indent="-228600" algn="l" rtl="0">
              <a:lnSpc>
                <a:spcPct val="90000"/>
              </a:lnSpc>
              <a:spcBef>
                <a:spcPts val="1000"/>
              </a:spcBef>
              <a:spcAft>
                <a:spcPts val="0"/>
              </a:spcAft>
              <a:buClr>
                <a:schemeClr val="dk1"/>
              </a:buClr>
              <a:buSzPts val="2800"/>
              <a:buChar char="•"/>
            </a:pPr>
            <a:r>
              <a:rPr lang="en-US"/>
              <a:t>Insulation between windings of different phases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6"/>
          <p:cNvSpPr txBox="1">
            <a:spLocks noGrp="1"/>
          </p:cNvSpPr>
          <p:nvPr>
            <p:ph type="title"/>
          </p:nvPr>
        </p:nvSpPr>
        <p:spPr>
          <a:xfrm>
            <a:off x="838200" y="365125"/>
            <a:ext cx="10515600" cy="1325563"/>
          </a:xfrm>
          <a:prstGeom prst="rect">
            <a:avLst/>
          </a:prstGeom>
          <a:solidFill>
            <a:srgbClr val="C4E0B2"/>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Insulation – The Primary Consideration to ensure </a:t>
            </a:r>
            <a:r>
              <a:rPr lang="en-US">
                <a:solidFill>
                  <a:srgbClr val="FF0000"/>
                </a:solidFill>
              </a:rPr>
              <a:t>reliability</a:t>
            </a:r>
            <a:r>
              <a:rPr lang="en-US"/>
              <a:t> of operation</a:t>
            </a:r>
            <a:endParaRPr/>
          </a:p>
        </p:txBody>
      </p:sp>
      <p:sp>
        <p:nvSpPr>
          <p:cNvPr id="402" name="Google Shape;402;p36"/>
          <p:cNvSpPr txBox="1">
            <a:spLocks noGrp="1"/>
          </p:cNvSpPr>
          <p:nvPr>
            <p:ph type="body" idx="1"/>
          </p:nvPr>
        </p:nvSpPr>
        <p:spPr>
          <a:xfrm>
            <a:off x="1039858" y="2952967"/>
            <a:ext cx="10515600" cy="33178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Capability of Insulation to Endure Di-electric Stress</a:t>
            </a:r>
            <a:endParaRPr dirty="0"/>
          </a:p>
          <a:p>
            <a:pPr marL="685800" lvl="1" indent="-228600" algn="l" rtl="0">
              <a:lnSpc>
                <a:spcPct val="90000"/>
              </a:lnSpc>
              <a:spcBef>
                <a:spcPts val="500"/>
              </a:spcBef>
              <a:spcAft>
                <a:spcPts val="0"/>
              </a:spcAft>
              <a:buClr>
                <a:schemeClr val="dk1"/>
              </a:buClr>
              <a:buSzPts val="2400"/>
              <a:buFont typeface="Noto Sans Symbols"/>
              <a:buChar char="✔"/>
            </a:pPr>
            <a:r>
              <a:rPr lang="en-US" dirty="0"/>
              <a:t>Lightning Impulse </a:t>
            </a:r>
            <a:r>
              <a:rPr lang="en-US" dirty="0">
                <a:solidFill>
                  <a:schemeClr val="tx1"/>
                </a:solidFill>
              </a:rPr>
              <a:t>as per </a:t>
            </a:r>
            <a:r>
              <a:rPr lang="en-IN" dirty="0">
                <a:solidFill>
                  <a:schemeClr val="tx1"/>
                </a:solidFill>
              </a:rPr>
              <a:t>IS </a:t>
            </a:r>
            <a:r>
              <a:rPr lang="en-IN" dirty="0"/>
              <a:t>2026 (Part 3)</a:t>
            </a:r>
          </a:p>
          <a:p>
            <a:pPr marL="685800" lvl="1" indent="-228600" algn="l" rtl="0">
              <a:lnSpc>
                <a:spcPct val="90000"/>
              </a:lnSpc>
              <a:spcBef>
                <a:spcPts val="500"/>
              </a:spcBef>
              <a:spcAft>
                <a:spcPts val="0"/>
              </a:spcAft>
              <a:buClr>
                <a:schemeClr val="dk1"/>
              </a:buClr>
              <a:buSzPts val="2400"/>
              <a:buFont typeface="Noto Sans Symbols"/>
              <a:buChar char="✔"/>
            </a:pPr>
            <a:r>
              <a:rPr lang="en-US" dirty="0"/>
              <a:t>Switching Impulse</a:t>
            </a:r>
            <a:endParaRPr dirty="0"/>
          </a:p>
          <a:p>
            <a:pPr marL="685800" lvl="1" indent="-228600" algn="l" rtl="0">
              <a:lnSpc>
                <a:spcPct val="90000"/>
              </a:lnSpc>
              <a:spcBef>
                <a:spcPts val="500"/>
              </a:spcBef>
              <a:spcAft>
                <a:spcPts val="0"/>
              </a:spcAft>
              <a:buClr>
                <a:schemeClr val="dk1"/>
              </a:buClr>
              <a:buSzPts val="2400"/>
              <a:buFont typeface="Noto Sans Symbols"/>
              <a:buChar char="✔"/>
            </a:pPr>
            <a:r>
              <a:rPr lang="en-US" dirty="0"/>
              <a:t>Short Circuit as per </a:t>
            </a:r>
            <a:r>
              <a:rPr lang="en-IN" dirty="0"/>
              <a:t>IS 2026 (Part 5)</a:t>
            </a:r>
            <a:endParaRPr dirty="0"/>
          </a:p>
          <a:p>
            <a:pPr marL="228600" lvl="0" indent="-228600" algn="l" rtl="0">
              <a:lnSpc>
                <a:spcPct val="90000"/>
              </a:lnSpc>
              <a:spcBef>
                <a:spcPts val="1000"/>
              </a:spcBef>
              <a:spcAft>
                <a:spcPts val="0"/>
              </a:spcAft>
              <a:buClr>
                <a:schemeClr val="dk1"/>
              </a:buClr>
              <a:buSzPts val="2800"/>
              <a:buChar char="•"/>
            </a:pPr>
            <a:r>
              <a:rPr lang="en-US" dirty="0"/>
              <a:t>Health and Continuity of Insulation</a:t>
            </a:r>
            <a:endParaRPr dirty="0"/>
          </a:p>
          <a:p>
            <a:pPr marL="685800" lvl="1" indent="-228600" algn="l" rtl="0">
              <a:lnSpc>
                <a:spcPct val="90000"/>
              </a:lnSpc>
              <a:spcBef>
                <a:spcPts val="500"/>
              </a:spcBef>
              <a:spcAft>
                <a:spcPts val="0"/>
              </a:spcAft>
              <a:buClr>
                <a:schemeClr val="dk1"/>
              </a:buClr>
              <a:buSzPts val="2400"/>
              <a:buFont typeface="Noto Sans Symbols"/>
              <a:buChar char="✔"/>
            </a:pPr>
            <a:r>
              <a:rPr lang="en-US" dirty="0"/>
              <a:t>Induced Overvoltage as per </a:t>
            </a:r>
            <a:r>
              <a:rPr lang="en-IN" dirty="0"/>
              <a:t>IS 2026 (Part 3)</a:t>
            </a:r>
            <a:endParaRPr dirty="0"/>
          </a:p>
          <a:p>
            <a:pPr marL="685800" lvl="1" indent="-228600">
              <a:buSzPts val="2400"/>
              <a:buFont typeface="Noto Sans Symbols"/>
              <a:buChar char="✔"/>
            </a:pPr>
            <a:r>
              <a:rPr lang="en-US" dirty="0"/>
              <a:t>Separate Source Voltage withstand (V/f = constant) as per IS 2026 (Part 3)</a:t>
            </a:r>
          </a:p>
          <a:p>
            <a:pPr marL="685800" lvl="1" indent="-228600" algn="l" rtl="0">
              <a:lnSpc>
                <a:spcPct val="90000"/>
              </a:lnSpc>
              <a:spcBef>
                <a:spcPts val="500"/>
              </a:spcBef>
              <a:spcAft>
                <a:spcPts val="0"/>
              </a:spcAft>
              <a:buClr>
                <a:schemeClr val="dk1"/>
              </a:buClr>
              <a:buSzPts val="2400"/>
              <a:buFont typeface="Noto Sans Symbols"/>
              <a:buChar char="✔"/>
            </a:pPr>
            <a:endParaRPr dirty="0"/>
          </a:p>
          <a:p>
            <a:pPr marL="685800" lvl="1" indent="-76200" algn="l" rtl="0">
              <a:lnSpc>
                <a:spcPct val="90000"/>
              </a:lnSpc>
              <a:spcBef>
                <a:spcPts val="500"/>
              </a:spcBef>
              <a:spcAft>
                <a:spcPts val="0"/>
              </a:spcAft>
              <a:buClr>
                <a:schemeClr val="dk1"/>
              </a:buClr>
              <a:buSzPts val="2400"/>
              <a:buFont typeface="Noto Sans Symbols"/>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403" name="Google Shape;403;p36"/>
          <p:cNvSpPr txBox="1"/>
          <p:nvPr/>
        </p:nvSpPr>
        <p:spPr>
          <a:xfrm>
            <a:off x="2672449" y="1898782"/>
            <a:ext cx="6265070" cy="830997"/>
          </a:xfrm>
          <a:prstGeom prst="rect">
            <a:avLst/>
          </a:prstGeom>
          <a:solidFill>
            <a:srgbClr val="D8E2F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Calibri"/>
                <a:ea typeface="Calibri"/>
                <a:cs typeface="Calibri"/>
                <a:sym typeface="Calibri"/>
              </a:rPr>
              <a:t>How are these tests performed ?</a:t>
            </a:r>
            <a:endParaRPr/>
          </a:p>
          <a:p>
            <a:pPr marL="742950" marR="0" lvl="1" indent="-285750" algn="l" rtl="0">
              <a:spcBef>
                <a:spcPts val="0"/>
              </a:spcBef>
              <a:spcAft>
                <a:spcPts val="0"/>
              </a:spcAft>
              <a:buClr>
                <a:schemeClr val="dk1"/>
              </a:buClr>
              <a:buSzPts val="2400"/>
              <a:buFont typeface="Courier New"/>
              <a:buChar char="o"/>
            </a:pPr>
            <a:r>
              <a:rPr lang="en-US" sz="2400" b="0" i="1" u="none" strike="noStrike" cap="none">
                <a:solidFill>
                  <a:schemeClr val="dk1"/>
                </a:solidFill>
                <a:latin typeface="Calibri"/>
                <a:ea typeface="Calibri"/>
                <a:cs typeface="Calibri"/>
                <a:sym typeface="Calibri"/>
              </a:rPr>
              <a:t>Test Method Standards – IS 2026 series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Why Lightning Impulse Test? </a:t>
            </a:r>
            <a:endParaRPr/>
          </a:p>
        </p:txBody>
      </p:sp>
      <p:sp>
        <p:nvSpPr>
          <p:cNvPr id="409" name="Google Shape;409;p37"/>
          <p:cNvSpPr txBox="1">
            <a:spLocks noGrp="1"/>
          </p:cNvSpPr>
          <p:nvPr>
            <p:ph type="body" idx="1"/>
          </p:nvPr>
        </p:nvSpPr>
        <p:spPr>
          <a:xfrm>
            <a:off x="1358552" y="1690688"/>
            <a:ext cx="8993762" cy="442955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dirty="0"/>
              <a:t>Lighting a common phenomenon in </a:t>
            </a:r>
            <a:r>
              <a:rPr lang="en-US" sz="3600" u="sng" dirty="0">
                <a:solidFill>
                  <a:schemeClr val="hlink"/>
                </a:solidFill>
                <a:hlinkClick r:id="rId3"/>
              </a:rPr>
              <a:t>transmission lines</a:t>
            </a:r>
            <a:r>
              <a:rPr lang="en-US" sz="3600" dirty="0"/>
              <a:t> because of their tall height. </a:t>
            </a:r>
            <a:endParaRPr dirty="0"/>
          </a:p>
          <a:p>
            <a:pPr marL="228600" lvl="0" indent="-228600" algn="l" rtl="0">
              <a:lnSpc>
                <a:spcPct val="90000"/>
              </a:lnSpc>
              <a:spcBef>
                <a:spcPts val="1000"/>
              </a:spcBef>
              <a:spcAft>
                <a:spcPts val="0"/>
              </a:spcAft>
              <a:buClr>
                <a:schemeClr val="dk1"/>
              </a:buClr>
              <a:buSzPts val="3600"/>
              <a:buChar char="•"/>
            </a:pPr>
            <a:r>
              <a:rPr lang="en-US" sz="3600" dirty="0"/>
              <a:t>This lightning stroke on the line </a:t>
            </a:r>
            <a:r>
              <a:rPr lang="en-US" sz="3600" u="sng" dirty="0">
                <a:solidFill>
                  <a:schemeClr val="hlink"/>
                </a:solidFill>
                <a:hlinkClick r:id="rId4"/>
              </a:rPr>
              <a:t>conductor</a:t>
            </a:r>
            <a:r>
              <a:rPr lang="en-US" sz="3600" dirty="0"/>
              <a:t> causes impulse voltage. </a:t>
            </a:r>
            <a:endParaRPr dirty="0"/>
          </a:p>
          <a:p>
            <a:pPr marL="228600" lvl="0" indent="-228600" algn="l" rtl="0">
              <a:lnSpc>
                <a:spcPct val="90000"/>
              </a:lnSpc>
              <a:spcBef>
                <a:spcPts val="1000"/>
              </a:spcBef>
              <a:spcAft>
                <a:spcPts val="0"/>
              </a:spcAft>
              <a:buClr>
                <a:schemeClr val="dk1"/>
              </a:buClr>
              <a:buSzPts val="3600"/>
              <a:buChar char="•"/>
            </a:pPr>
            <a:r>
              <a:rPr lang="en-US" sz="3600" dirty="0"/>
              <a:t>The terminal equipment of transmission line such as </a:t>
            </a:r>
            <a:r>
              <a:rPr lang="en-US" sz="3600" u="sng" dirty="0">
                <a:solidFill>
                  <a:schemeClr val="hlink"/>
                </a:solidFill>
                <a:hlinkClick r:id="rId5"/>
              </a:rPr>
              <a:t>power transformer</a:t>
            </a:r>
            <a:r>
              <a:rPr lang="en-US" sz="3600" dirty="0"/>
              <a:t> then experiences this lightning impulse voltages.</a:t>
            </a: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8"/>
          <p:cNvSpPr txBox="1">
            <a:spLocks noGrp="1"/>
          </p:cNvSpPr>
          <p:nvPr>
            <p:ph type="title"/>
          </p:nvPr>
        </p:nvSpPr>
        <p:spPr>
          <a:xfrm>
            <a:off x="838200" y="4351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Lightning Impulse Test(As </a:t>
            </a:r>
            <a:r>
              <a:rPr lang="en-US" sz="4400" dirty="0"/>
              <a:t>per IS 2026 (Part 3))</a:t>
            </a:r>
            <a:endParaRPr dirty="0"/>
          </a:p>
        </p:txBody>
      </p:sp>
      <p:sp>
        <p:nvSpPr>
          <p:cNvPr id="415" name="Google Shape;415;p38"/>
          <p:cNvSpPr txBox="1">
            <a:spLocks noGrp="1"/>
          </p:cNvSpPr>
          <p:nvPr>
            <p:ph type="body" idx="1"/>
          </p:nvPr>
        </p:nvSpPr>
        <p:spPr>
          <a:xfrm>
            <a:off x="457200" y="1450066"/>
            <a:ext cx="6400800" cy="4701635"/>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just" rtl="0">
              <a:lnSpc>
                <a:spcPct val="90000"/>
              </a:lnSpc>
              <a:spcBef>
                <a:spcPts val="0"/>
              </a:spcBef>
              <a:spcAft>
                <a:spcPts val="0"/>
              </a:spcAft>
              <a:buClr>
                <a:schemeClr val="dk1"/>
              </a:buClr>
              <a:buSzPts val="3200"/>
              <a:buFont typeface="Noto Sans Symbols"/>
              <a:buChar char="⮚"/>
            </a:pPr>
            <a:r>
              <a:rPr lang="en-US" sz="3200" dirty="0"/>
              <a:t>Lightning Impulse Test: This test uses natural lightning-like voltages to assess transformer insulation, identifying weaknesses that could cause failure.</a:t>
            </a:r>
            <a:endParaRPr dirty="0"/>
          </a:p>
          <a:p>
            <a:pPr marL="228600" lvl="0" indent="-228600" algn="just" rtl="0">
              <a:lnSpc>
                <a:spcPct val="90000"/>
              </a:lnSpc>
              <a:spcBef>
                <a:spcPts val="1000"/>
              </a:spcBef>
              <a:spcAft>
                <a:spcPts val="0"/>
              </a:spcAft>
              <a:buClr>
                <a:schemeClr val="dk1"/>
              </a:buClr>
              <a:buSzPts val="3200"/>
              <a:buFont typeface="Noto Sans Symbols"/>
              <a:buChar char="⮚"/>
            </a:pPr>
            <a:r>
              <a:rPr lang="en-US" sz="3200" dirty="0"/>
              <a:t>It is very difficult to predict the actual wave shape of a lightning disturbance. From the data compiled about natural lightning, it may be concluded that the system disturbance due to natural lightning stroke, can be represented by three basic wave shapes.</a:t>
            </a:r>
            <a:endParaRPr dirty="0"/>
          </a:p>
          <a:p>
            <a:pPr marL="685800" lvl="1" indent="-228600" algn="just" rtl="0">
              <a:lnSpc>
                <a:spcPct val="90000"/>
              </a:lnSpc>
              <a:spcBef>
                <a:spcPts val="500"/>
              </a:spcBef>
              <a:spcAft>
                <a:spcPts val="0"/>
              </a:spcAft>
              <a:buClr>
                <a:schemeClr val="dk1"/>
              </a:buClr>
              <a:buSzPts val="2800"/>
              <a:buFont typeface="Courier New"/>
              <a:buChar char="o"/>
            </a:pPr>
            <a:r>
              <a:rPr lang="en-US" sz="2800" dirty="0"/>
              <a:t>Full wave</a:t>
            </a:r>
            <a:endParaRPr dirty="0"/>
          </a:p>
          <a:p>
            <a:pPr marL="685800" lvl="1" indent="-228600" algn="just" rtl="0">
              <a:lnSpc>
                <a:spcPct val="90000"/>
              </a:lnSpc>
              <a:spcBef>
                <a:spcPts val="500"/>
              </a:spcBef>
              <a:spcAft>
                <a:spcPts val="0"/>
              </a:spcAft>
              <a:buClr>
                <a:schemeClr val="dk1"/>
              </a:buClr>
              <a:buSzPts val="2800"/>
              <a:buFont typeface="Courier New"/>
              <a:buChar char="o"/>
            </a:pPr>
            <a:r>
              <a:rPr lang="en-US" sz="2800" dirty="0"/>
              <a:t>Chopped wave and</a:t>
            </a:r>
            <a:endParaRPr dirty="0"/>
          </a:p>
          <a:p>
            <a:pPr marL="685800" lvl="1" indent="-228600" algn="just" rtl="0">
              <a:lnSpc>
                <a:spcPct val="90000"/>
              </a:lnSpc>
              <a:spcBef>
                <a:spcPts val="500"/>
              </a:spcBef>
              <a:spcAft>
                <a:spcPts val="0"/>
              </a:spcAft>
              <a:buClr>
                <a:schemeClr val="dk1"/>
              </a:buClr>
              <a:buSzPts val="2800"/>
              <a:buFont typeface="Courier New"/>
              <a:buChar char="o"/>
            </a:pPr>
            <a:r>
              <a:rPr lang="en-US" sz="2800" dirty="0"/>
              <a:t>Front of wave</a:t>
            </a:r>
          </a:p>
          <a:p>
            <a:pPr marL="457200" lvl="1" indent="0" algn="l" rtl="0">
              <a:lnSpc>
                <a:spcPct val="90000"/>
              </a:lnSpc>
              <a:spcBef>
                <a:spcPts val="5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b="0" i="0" dirty="0">
              <a:highlight>
                <a:srgbClr val="F8F8F9"/>
              </a:highlight>
              <a:latin typeface="Palatino Linotype"/>
              <a:ea typeface="Palatino Linotype"/>
              <a:cs typeface="Palatino Linotype"/>
              <a:sym typeface="Palatino Linotype"/>
            </a:endParaRPr>
          </a:p>
          <a:p>
            <a:pPr marL="228600" lvl="0" indent="-50800" algn="l" rtl="0">
              <a:lnSpc>
                <a:spcPct val="90000"/>
              </a:lnSpc>
              <a:spcBef>
                <a:spcPts val="1000"/>
              </a:spcBef>
              <a:spcAft>
                <a:spcPts val="0"/>
              </a:spcAft>
              <a:buClr>
                <a:schemeClr val="dk1"/>
              </a:buClr>
              <a:buSzPts val="2800"/>
              <a:buNone/>
            </a:pPr>
            <a:endParaRPr dirty="0"/>
          </a:p>
        </p:txBody>
      </p:sp>
      <p:pic>
        <p:nvPicPr>
          <p:cNvPr id="3" name="Picture 2">
            <a:extLst>
              <a:ext uri="{FF2B5EF4-FFF2-40B4-BE49-F238E27FC236}">
                <a16:creationId xmlns:a16="http://schemas.microsoft.com/office/drawing/2014/main" id="{0E525A7F-B950-1C56-C6EE-DB5A7ED176BA}"/>
              </a:ext>
            </a:extLst>
          </p:cNvPr>
          <p:cNvPicPr>
            <a:picLocks noChangeAspect="1"/>
          </p:cNvPicPr>
          <p:nvPr/>
        </p:nvPicPr>
        <p:blipFill>
          <a:blip r:embed="rId3"/>
          <a:stretch>
            <a:fillRect/>
          </a:stretch>
        </p:blipFill>
        <p:spPr>
          <a:xfrm>
            <a:off x="7021286" y="1450066"/>
            <a:ext cx="4909457" cy="470163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Lightning Impulse Test</a:t>
            </a:r>
            <a:endParaRPr lang="en-IN" dirty="0"/>
          </a:p>
        </p:txBody>
      </p:sp>
      <p:pic>
        <p:nvPicPr>
          <p:cNvPr id="3" name="Lightning impulse t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9121" y="1424402"/>
            <a:ext cx="10436440" cy="5198339"/>
          </a:xfrm>
          <a:prstGeom prst="rect">
            <a:avLst/>
          </a:prstGeom>
        </p:spPr>
      </p:pic>
    </p:spTree>
    <p:extLst>
      <p:ext uri="{BB962C8B-B14F-4D97-AF65-F5344CB8AC3E}">
        <p14:creationId xmlns:p14="http://schemas.microsoft.com/office/powerpoint/2010/main" val="3376176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4"/>
          <p:cNvSpPr txBox="1">
            <a:spLocks noGrp="1"/>
          </p:cNvSpPr>
          <p:nvPr>
            <p:ph type="title"/>
          </p:nvPr>
        </p:nvSpPr>
        <p:spPr>
          <a:xfrm>
            <a:off x="839787" y="457200"/>
            <a:ext cx="7139291" cy="103339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a:t>Transformers - Curriculum of Academia (1)</a:t>
            </a:r>
            <a:endParaRPr/>
          </a:p>
        </p:txBody>
      </p:sp>
      <p:sp>
        <p:nvSpPr>
          <p:cNvPr id="115" name="Google Shape;115;p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1600"/>
              <a:buFont typeface="Noto Sans Symbols"/>
              <a:buChar char="✔"/>
            </a:pPr>
            <a:r>
              <a:rPr lang="en-US"/>
              <a:t>Single Phase/3 Phase and Auto Transformers</a:t>
            </a:r>
            <a:endParaRPr/>
          </a:p>
          <a:p>
            <a:pPr marL="285750" lvl="0" indent="-285750" algn="l" rtl="0">
              <a:lnSpc>
                <a:spcPct val="90000"/>
              </a:lnSpc>
              <a:spcBef>
                <a:spcPts val="1000"/>
              </a:spcBef>
              <a:spcAft>
                <a:spcPts val="0"/>
              </a:spcAft>
              <a:buClr>
                <a:schemeClr val="dk1"/>
              </a:buClr>
              <a:buSzPts val="1600"/>
              <a:buFont typeface="Noto Sans Symbols"/>
              <a:buChar char="✔"/>
            </a:pPr>
            <a:r>
              <a:rPr lang="en-US"/>
              <a:t>Basic Constructional Features</a:t>
            </a:r>
            <a:endParaRPr/>
          </a:p>
          <a:p>
            <a:pPr marL="285750" lvl="0" indent="-285750" algn="l" rtl="0">
              <a:lnSpc>
                <a:spcPct val="90000"/>
              </a:lnSpc>
              <a:spcBef>
                <a:spcPts val="1000"/>
              </a:spcBef>
              <a:spcAft>
                <a:spcPts val="0"/>
              </a:spcAft>
              <a:buClr>
                <a:schemeClr val="dk1"/>
              </a:buClr>
              <a:buSzPts val="1600"/>
              <a:buFont typeface="Noto Sans Symbols"/>
              <a:buChar char="✔"/>
            </a:pPr>
            <a:r>
              <a:rPr lang="en-US"/>
              <a:t>Phasor Diagram</a:t>
            </a:r>
            <a:endParaRPr/>
          </a:p>
          <a:p>
            <a:pPr marL="285750" lvl="0" indent="-285750" algn="l" rtl="0">
              <a:lnSpc>
                <a:spcPct val="90000"/>
              </a:lnSpc>
              <a:spcBef>
                <a:spcPts val="1000"/>
              </a:spcBef>
              <a:spcAft>
                <a:spcPts val="0"/>
              </a:spcAft>
              <a:buClr>
                <a:schemeClr val="dk1"/>
              </a:buClr>
              <a:buSzPts val="1600"/>
              <a:buFont typeface="Noto Sans Symbols"/>
              <a:buChar char="✔"/>
            </a:pPr>
            <a:r>
              <a:rPr lang="en-US"/>
              <a:t>Equivalent Circuit</a:t>
            </a:r>
            <a:endParaRPr/>
          </a:p>
          <a:p>
            <a:pPr marL="285750" lvl="0" indent="-285750" algn="l" rtl="0">
              <a:lnSpc>
                <a:spcPct val="90000"/>
              </a:lnSpc>
              <a:spcBef>
                <a:spcPts val="1000"/>
              </a:spcBef>
              <a:spcAft>
                <a:spcPts val="0"/>
              </a:spcAft>
              <a:buClr>
                <a:schemeClr val="dk1"/>
              </a:buClr>
              <a:buSzPts val="1600"/>
              <a:buFont typeface="Noto Sans Symbols"/>
              <a:buChar char="✔"/>
            </a:pPr>
            <a:r>
              <a:rPr lang="en-US"/>
              <a:t>Transformer Connection</a:t>
            </a:r>
            <a:endParaRPr/>
          </a:p>
          <a:p>
            <a:pPr marL="285750" lvl="0" indent="-285750" algn="l" rtl="0">
              <a:lnSpc>
                <a:spcPct val="90000"/>
              </a:lnSpc>
              <a:spcBef>
                <a:spcPts val="1000"/>
              </a:spcBef>
              <a:spcAft>
                <a:spcPts val="0"/>
              </a:spcAft>
              <a:buClr>
                <a:schemeClr val="dk1"/>
              </a:buClr>
              <a:buSzPts val="1600"/>
              <a:buFont typeface="Noto Sans Symbols"/>
              <a:buChar char="✔"/>
            </a:pPr>
            <a:r>
              <a:rPr lang="en-US"/>
              <a:t>Voltage Regulation</a:t>
            </a:r>
            <a:endParaRPr/>
          </a:p>
          <a:p>
            <a:pPr marL="285750" lvl="0" indent="-285750" algn="l" rtl="0">
              <a:lnSpc>
                <a:spcPct val="90000"/>
              </a:lnSpc>
              <a:spcBef>
                <a:spcPts val="1000"/>
              </a:spcBef>
              <a:spcAft>
                <a:spcPts val="0"/>
              </a:spcAft>
              <a:buClr>
                <a:schemeClr val="dk1"/>
              </a:buClr>
              <a:buSzPts val="1600"/>
              <a:buFont typeface="Noto Sans Symbols"/>
              <a:buChar char="✔"/>
            </a:pPr>
            <a:r>
              <a:rPr lang="en-US"/>
              <a:t>Parallel Operation</a:t>
            </a:r>
            <a:endParaRPr/>
          </a:p>
          <a:p>
            <a:pPr marL="285750" lvl="0" indent="-285750" algn="l" rtl="0">
              <a:lnSpc>
                <a:spcPct val="90000"/>
              </a:lnSpc>
              <a:spcBef>
                <a:spcPts val="1000"/>
              </a:spcBef>
              <a:spcAft>
                <a:spcPts val="0"/>
              </a:spcAft>
              <a:buClr>
                <a:schemeClr val="dk1"/>
              </a:buClr>
              <a:buSzPts val="1600"/>
              <a:buFont typeface="Noto Sans Symbols"/>
              <a:buChar char="✔"/>
            </a:pPr>
            <a:r>
              <a:rPr lang="en-US"/>
              <a:t>Eddy Current and Hysteresis Losses</a:t>
            </a:r>
            <a:endParaRPr/>
          </a:p>
          <a:p>
            <a:pPr marL="285750" lvl="0" indent="-285750" algn="l" rtl="0">
              <a:lnSpc>
                <a:spcPct val="90000"/>
              </a:lnSpc>
              <a:spcBef>
                <a:spcPts val="1000"/>
              </a:spcBef>
              <a:spcAft>
                <a:spcPts val="0"/>
              </a:spcAft>
              <a:buClr>
                <a:schemeClr val="dk1"/>
              </a:buClr>
              <a:buSzPts val="1600"/>
              <a:buFont typeface="Noto Sans Symbols"/>
              <a:buChar char="✔"/>
            </a:pPr>
            <a:r>
              <a:rPr lang="en-US"/>
              <a:t>Efficiency of Transformer (All Day)</a:t>
            </a:r>
            <a:endParaRPr/>
          </a:p>
          <a:p>
            <a:pPr marL="285750" lvl="0" indent="-285750" algn="l" rtl="0">
              <a:lnSpc>
                <a:spcPct val="90000"/>
              </a:lnSpc>
              <a:spcBef>
                <a:spcPts val="1000"/>
              </a:spcBef>
              <a:spcAft>
                <a:spcPts val="0"/>
              </a:spcAft>
              <a:buClr>
                <a:schemeClr val="dk1"/>
              </a:buClr>
              <a:buSzPts val="1600"/>
              <a:buFont typeface="Noto Sans Symbols"/>
              <a:buChar char="✔"/>
            </a:pPr>
            <a:r>
              <a:rPr lang="en-US"/>
              <a:t>Open Circuit and Short Circuit Test</a:t>
            </a:r>
            <a:endParaRPr/>
          </a:p>
        </p:txBody>
      </p:sp>
      <p:pic>
        <p:nvPicPr>
          <p:cNvPr id="116" name="Google Shape;116;p4"/>
          <p:cNvPicPr preferRelativeResize="0">
            <a:picLocks noGrp="1"/>
          </p:cNvPicPr>
          <p:nvPr>
            <p:ph type="pic" idx="2"/>
          </p:nvPr>
        </p:nvPicPr>
        <p:blipFill rotWithShape="1">
          <a:blip r:embed="rId3">
            <a:alphaModFix/>
          </a:blip>
          <a:srcRect t="703" b="704"/>
          <a:stretch/>
        </p:blipFill>
        <p:spPr>
          <a:xfrm>
            <a:off x="5183188" y="1615857"/>
            <a:ext cx="6172200" cy="453442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9"/>
          <p:cNvSpPr txBox="1">
            <a:spLocks noGrp="1"/>
          </p:cNvSpPr>
          <p:nvPr>
            <p:ph type="title"/>
          </p:nvPr>
        </p:nvSpPr>
        <p:spPr>
          <a:xfrm>
            <a:off x="404813" y="271462"/>
            <a:ext cx="8218487" cy="10001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b="1" dirty="0"/>
              <a:t>Lightning Impulse Test – Procedure and Interpretation of Results</a:t>
            </a:r>
            <a:endParaRPr dirty="0"/>
          </a:p>
        </p:txBody>
      </p:sp>
      <p:pic>
        <p:nvPicPr>
          <p:cNvPr id="421" name="Google Shape;421;p39"/>
          <p:cNvPicPr preferRelativeResize="0">
            <a:picLocks noGrp="1"/>
          </p:cNvPicPr>
          <p:nvPr>
            <p:ph type="body" idx="1"/>
          </p:nvPr>
        </p:nvPicPr>
        <p:blipFill rotWithShape="1">
          <a:blip r:embed="rId3">
            <a:alphaModFix/>
          </a:blip>
          <a:srcRect/>
          <a:stretch/>
        </p:blipFill>
        <p:spPr>
          <a:xfrm>
            <a:off x="291306" y="2014545"/>
            <a:ext cx="6172200" cy="4029075"/>
          </a:xfrm>
          <a:prstGeom prst="rect">
            <a:avLst/>
          </a:prstGeom>
          <a:noFill/>
          <a:ln>
            <a:noFill/>
          </a:ln>
        </p:spPr>
      </p:pic>
      <p:pic>
        <p:nvPicPr>
          <p:cNvPr id="422" name="Google Shape;422;p39"/>
          <p:cNvPicPr preferRelativeResize="0"/>
          <p:nvPr/>
        </p:nvPicPr>
        <p:blipFill rotWithShape="1">
          <a:blip r:embed="rId4">
            <a:alphaModFix/>
          </a:blip>
          <a:srcRect/>
          <a:stretch/>
        </p:blipFill>
        <p:spPr>
          <a:xfrm>
            <a:off x="5249067" y="3357401"/>
            <a:ext cx="6538119" cy="2693988"/>
          </a:xfrm>
          <a:prstGeom prst="rect">
            <a:avLst/>
          </a:prstGeom>
          <a:noFill/>
          <a:ln>
            <a:noFill/>
          </a:ln>
        </p:spPr>
      </p:pic>
      <p:sp>
        <p:nvSpPr>
          <p:cNvPr id="423" name="Google Shape;423;p39"/>
          <p:cNvSpPr txBox="1">
            <a:spLocks noGrp="1"/>
          </p:cNvSpPr>
          <p:nvPr>
            <p:ph type="body" idx="2"/>
          </p:nvPr>
        </p:nvSpPr>
        <p:spPr>
          <a:xfrm>
            <a:off x="7854950" y="1271587"/>
            <a:ext cx="3932237" cy="1685926"/>
          </a:xfrm>
          <a:prstGeom prst="rect">
            <a:avLst/>
          </a:prstGeom>
          <a:solidFill>
            <a:srgbClr val="DDEAF6"/>
          </a:solid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400"/>
              <a:buNone/>
            </a:pPr>
            <a:r>
              <a:rPr lang="en-US" sz="2400" dirty="0"/>
              <a:t>Test is carried out as per IS 2026 (Part 3)</a:t>
            </a:r>
            <a:endParaRPr dirty="0"/>
          </a:p>
          <a:p>
            <a:pPr marL="0" lvl="0" indent="0" algn="l" rtl="0">
              <a:lnSpc>
                <a:spcPct val="90000"/>
              </a:lnSpc>
              <a:spcBef>
                <a:spcPts val="1000"/>
              </a:spcBef>
              <a:spcAft>
                <a:spcPts val="0"/>
              </a:spcAft>
              <a:buClr>
                <a:schemeClr val="dk1"/>
              </a:buClr>
              <a:buSzPts val="2400"/>
              <a:buNone/>
            </a:pPr>
            <a:r>
              <a:rPr lang="en-US" sz="2400" dirty="0"/>
              <a:t>Waveforms on oscillogram are examined to detect any abnormality.</a:t>
            </a:r>
            <a:endParaRPr dirty="0"/>
          </a:p>
          <a:p>
            <a:pPr marL="0" lvl="0" indent="0" algn="l" rtl="0">
              <a:lnSpc>
                <a:spcPct val="90000"/>
              </a:lnSpc>
              <a:spcBef>
                <a:spcPts val="1000"/>
              </a:spcBef>
              <a:spcAft>
                <a:spcPts val="0"/>
              </a:spcAft>
              <a:buClr>
                <a:schemeClr val="dk1"/>
              </a:buClr>
              <a:buSzPts val="1600"/>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0"/>
          <p:cNvSpPr txBox="1">
            <a:spLocks noGrp="1"/>
          </p:cNvSpPr>
          <p:nvPr>
            <p:ph type="title"/>
          </p:nvPr>
        </p:nvSpPr>
        <p:spPr>
          <a:xfrm>
            <a:off x="838200" y="317782"/>
            <a:ext cx="10515600" cy="10096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Short Circuit Test(As per </a:t>
            </a:r>
            <a:r>
              <a:rPr lang="en-US" sz="4400" dirty="0">
                <a:solidFill>
                  <a:schemeClr val="dk1"/>
                </a:solidFill>
                <a:latin typeface="Calibri"/>
                <a:ea typeface="Calibri"/>
                <a:cs typeface="Calibri"/>
                <a:sym typeface="Calibri"/>
              </a:rPr>
              <a:t>IS 2026 (P-5))</a:t>
            </a:r>
            <a:endParaRPr dirty="0"/>
          </a:p>
        </p:txBody>
      </p:sp>
      <p:sp>
        <p:nvSpPr>
          <p:cNvPr id="429" name="Google Shape;429;p40"/>
          <p:cNvSpPr txBox="1">
            <a:spLocks noGrp="1"/>
          </p:cNvSpPr>
          <p:nvPr>
            <p:ph type="body" idx="1"/>
          </p:nvPr>
        </p:nvSpPr>
        <p:spPr>
          <a:xfrm>
            <a:off x="348342" y="1327433"/>
            <a:ext cx="10765971" cy="489919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Courier New"/>
              <a:buChar char="o"/>
            </a:pPr>
            <a:r>
              <a:rPr lang="en-US" dirty="0"/>
              <a:t>Different from the Short circuit test studied in syllabus – which is essentially carried out for determination of circuit parameters</a:t>
            </a:r>
            <a:endParaRPr dirty="0"/>
          </a:p>
          <a:p>
            <a:pPr marL="228600" lvl="0" indent="-228600" algn="l" rtl="0">
              <a:lnSpc>
                <a:spcPct val="90000"/>
              </a:lnSpc>
              <a:spcBef>
                <a:spcPts val="1000"/>
              </a:spcBef>
              <a:spcAft>
                <a:spcPts val="0"/>
              </a:spcAft>
              <a:buClr>
                <a:srgbClr val="0070C0"/>
              </a:buClr>
              <a:buSzPts val="2800"/>
              <a:buFont typeface="Courier New"/>
              <a:buChar char="o"/>
            </a:pPr>
            <a:r>
              <a:rPr lang="en-US" dirty="0">
                <a:solidFill>
                  <a:srgbClr val="0070C0"/>
                </a:solidFill>
              </a:rPr>
              <a:t>Practical short circuit test performed on a transformer </a:t>
            </a:r>
            <a:r>
              <a:rPr lang="en-US" dirty="0"/>
              <a:t>is to test its ability to withstand the following short circuit conditions that may arise due to different types of faults:</a:t>
            </a:r>
            <a:endParaRPr dirty="0"/>
          </a:p>
          <a:p>
            <a:pPr marL="685800" lvl="1" indent="-228600" algn="l" rtl="0">
              <a:lnSpc>
                <a:spcPct val="90000"/>
              </a:lnSpc>
              <a:spcBef>
                <a:spcPts val="500"/>
              </a:spcBef>
              <a:spcAft>
                <a:spcPts val="0"/>
              </a:spcAft>
              <a:buClr>
                <a:schemeClr val="dk1"/>
              </a:buClr>
              <a:buSzPts val="2400"/>
              <a:buFont typeface="Noto Sans Symbols"/>
              <a:buChar char="▪"/>
            </a:pPr>
            <a:r>
              <a:rPr lang="en-US" dirty="0"/>
              <a:t>Large Overcurrent for a short span of time</a:t>
            </a:r>
            <a:endParaRPr dirty="0"/>
          </a:p>
          <a:p>
            <a:pPr marL="685800" lvl="1" indent="-228600" algn="l" rtl="0">
              <a:lnSpc>
                <a:spcPct val="90000"/>
              </a:lnSpc>
              <a:spcBef>
                <a:spcPts val="500"/>
              </a:spcBef>
              <a:spcAft>
                <a:spcPts val="0"/>
              </a:spcAft>
              <a:buClr>
                <a:schemeClr val="dk1"/>
              </a:buClr>
              <a:buSzPts val="2400"/>
              <a:buFont typeface="Noto Sans Symbols"/>
              <a:buChar char="▪"/>
            </a:pPr>
            <a:r>
              <a:rPr lang="en-US" dirty="0"/>
              <a:t>Mechanical stress that are developed during short-circuit event</a:t>
            </a:r>
            <a:endParaRPr dirty="0"/>
          </a:p>
          <a:p>
            <a:pPr marL="228600" lvl="0" indent="-228600" algn="l" rtl="0">
              <a:lnSpc>
                <a:spcPct val="90000"/>
              </a:lnSpc>
              <a:spcBef>
                <a:spcPts val="1000"/>
              </a:spcBef>
              <a:spcAft>
                <a:spcPts val="0"/>
              </a:spcAft>
              <a:buClr>
                <a:schemeClr val="dk1"/>
              </a:buClr>
              <a:buSzPts val="2800"/>
              <a:buFont typeface="Courier New"/>
              <a:buChar char="o"/>
            </a:pPr>
            <a:r>
              <a:rPr lang="en-US" dirty="0"/>
              <a:t>In high voltage systems, the most probable type of short circuit is a single-line-to earth flashover.</a:t>
            </a:r>
            <a:endParaRPr dirty="0"/>
          </a:p>
          <a:p>
            <a:pPr marL="228600" lvl="0" indent="-228600" algn="l" rtl="0">
              <a:lnSpc>
                <a:spcPct val="90000"/>
              </a:lnSpc>
              <a:spcBef>
                <a:spcPts val="1000"/>
              </a:spcBef>
              <a:spcAft>
                <a:spcPts val="0"/>
              </a:spcAft>
              <a:buClr>
                <a:schemeClr val="dk1"/>
              </a:buClr>
              <a:buSzPts val="2800"/>
              <a:buFont typeface="Courier New"/>
              <a:buChar char="o"/>
            </a:pPr>
            <a:r>
              <a:rPr lang="en-US" dirty="0"/>
              <a:t>Mechanical stress – </a:t>
            </a:r>
            <a:r>
              <a:rPr lang="en-US" dirty="0">
                <a:solidFill>
                  <a:srgbClr val="7F6000"/>
                </a:solidFill>
              </a:rPr>
              <a:t>both Axial and Radial </a:t>
            </a:r>
            <a:r>
              <a:rPr lang="en-US" dirty="0"/>
              <a:t>develop during a short circuit event.</a:t>
            </a:r>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41"/>
          <p:cNvPicPr preferRelativeResize="0"/>
          <p:nvPr/>
        </p:nvPicPr>
        <p:blipFill rotWithShape="1">
          <a:blip r:embed="rId3">
            <a:alphaModFix/>
          </a:blip>
          <a:srcRect/>
          <a:stretch/>
        </p:blipFill>
        <p:spPr>
          <a:xfrm>
            <a:off x="200416" y="3486606"/>
            <a:ext cx="3490454" cy="2723997"/>
          </a:xfrm>
          <a:prstGeom prst="rect">
            <a:avLst/>
          </a:prstGeom>
          <a:noFill/>
          <a:ln w="9525" cap="flat" cmpd="sng">
            <a:solidFill>
              <a:schemeClr val="accent1"/>
            </a:solidFill>
            <a:prstDash val="solid"/>
            <a:round/>
            <a:headEnd type="none" w="sm" len="sm"/>
            <a:tailEnd type="none" w="sm" len="sm"/>
          </a:ln>
        </p:spPr>
      </p:pic>
      <p:pic>
        <p:nvPicPr>
          <p:cNvPr id="435" name="Google Shape;435;p41"/>
          <p:cNvPicPr preferRelativeResize="0"/>
          <p:nvPr/>
        </p:nvPicPr>
        <p:blipFill rotWithShape="1">
          <a:blip r:embed="rId4">
            <a:alphaModFix/>
          </a:blip>
          <a:srcRect/>
          <a:stretch/>
        </p:blipFill>
        <p:spPr>
          <a:xfrm>
            <a:off x="3929780" y="3442854"/>
            <a:ext cx="2910840" cy="2884606"/>
          </a:xfrm>
          <a:prstGeom prst="rect">
            <a:avLst/>
          </a:prstGeom>
          <a:noFill/>
          <a:ln>
            <a:noFill/>
          </a:ln>
        </p:spPr>
      </p:pic>
      <p:sp>
        <p:nvSpPr>
          <p:cNvPr id="436" name="Google Shape;436;p41"/>
          <p:cNvSpPr txBox="1"/>
          <p:nvPr/>
        </p:nvSpPr>
        <p:spPr>
          <a:xfrm>
            <a:off x="3929780" y="6342849"/>
            <a:ext cx="2838599" cy="52322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Mounting Arrangement Before Short Circuit Test</a:t>
            </a:r>
            <a:endParaRPr/>
          </a:p>
        </p:txBody>
      </p:sp>
      <p:sp>
        <p:nvSpPr>
          <p:cNvPr id="437" name="Google Shape;437;p41"/>
          <p:cNvSpPr txBox="1"/>
          <p:nvPr/>
        </p:nvSpPr>
        <p:spPr>
          <a:xfrm>
            <a:off x="196774" y="6368147"/>
            <a:ext cx="3490454" cy="27699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dk1"/>
                </a:solidFill>
                <a:latin typeface="Calibri"/>
                <a:ea typeface="Calibri"/>
                <a:cs typeface="Calibri"/>
                <a:sym typeface="Calibri"/>
              </a:rPr>
              <a:t>Waveforms of Voltage and Current</a:t>
            </a:r>
            <a:endParaRPr/>
          </a:p>
        </p:txBody>
      </p:sp>
      <p:pic>
        <p:nvPicPr>
          <p:cNvPr id="438" name="Google Shape;438;p41"/>
          <p:cNvPicPr preferRelativeResize="0"/>
          <p:nvPr/>
        </p:nvPicPr>
        <p:blipFill rotWithShape="1">
          <a:blip r:embed="rId5">
            <a:alphaModFix/>
          </a:blip>
          <a:srcRect/>
          <a:stretch/>
        </p:blipFill>
        <p:spPr>
          <a:xfrm>
            <a:off x="7174798" y="169731"/>
            <a:ext cx="4664122" cy="3254245"/>
          </a:xfrm>
          <a:prstGeom prst="rect">
            <a:avLst/>
          </a:prstGeom>
          <a:noFill/>
          <a:ln w="9525" cap="flat" cmpd="sng">
            <a:solidFill>
              <a:schemeClr val="accent1"/>
            </a:solidFill>
            <a:prstDash val="solid"/>
            <a:round/>
            <a:headEnd type="none" w="sm" len="sm"/>
            <a:tailEnd type="none" w="sm" len="sm"/>
          </a:ln>
        </p:spPr>
      </p:pic>
      <p:pic>
        <p:nvPicPr>
          <p:cNvPr id="439" name="Google Shape;439;p41"/>
          <p:cNvPicPr preferRelativeResize="0"/>
          <p:nvPr/>
        </p:nvPicPr>
        <p:blipFill rotWithShape="1">
          <a:blip r:embed="rId6">
            <a:alphaModFix/>
          </a:blip>
          <a:srcRect/>
          <a:stretch/>
        </p:blipFill>
        <p:spPr>
          <a:xfrm>
            <a:off x="7174798" y="3513742"/>
            <a:ext cx="4674190" cy="3256467"/>
          </a:xfrm>
          <a:prstGeom prst="rect">
            <a:avLst/>
          </a:prstGeom>
          <a:noFill/>
          <a:ln w="9525" cap="flat" cmpd="sng">
            <a:solidFill>
              <a:schemeClr val="accent1"/>
            </a:solidFill>
            <a:prstDash val="solid"/>
            <a:round/>
            <a:headEnd type="none" w="sm" len="sm"/>
            <a:tailEnd type="none" w="sm" len="sm"/>
          </a:ln>
        </p:spPr>
      </p:pic>
      <p:sp>
        <p:nvSpPr>
          <p:cNvPr id="440" name="Google Shape;440;p41"/>
          <p:cNvSpPr txBox="1"/>
          <p:nvPr/>
        </p:nvSpPr>
        <p:spPr>
          <a:xfrm>
            <a:off x="196775" y="388307"/>
            <a:ext cx="6571604" cy="2862322"/>
          </a:xfrm>
          <a:prstGeom prst="rect">
            <a:avLst/>
          </a:prstGeom>
          <a:solidFill>
            <a:srgbClr val="C4E0B2"/>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Short Circuit Test is performed as per clause 4.2 of IS 2026 (P-5).</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Routine tests are performed before and after short circuit test to check the integrity of the core and winding and also the change in the impedance values, if any.</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While conducting the test, voltage and current waveforms are observed to detect any abnormal change.</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After the test, the transformer winding and core are un-tanked to find out any damages to them.</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highlight>
                  <a:srgbClr val="FFFF00"/>
                </a:highlight>
                <a:latin typeface="Calibri"/>
                <a:ea typeface="Calibri"/>
                <a:cs typeface="Calibri"/>
                <a:sym typeface="Calibri"/>
              </a:rPr>
              <a:t>If everything is found to be in order, the transformer is declared as  conforming to the Short Circuit Test.</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Short Circuit Test – </a:t>
            </a:r>
            <a:r>
              <a:rPr lang="en-US">
                <a:solidFill>
                  <a:srgbClr val="C00000"/>
                </a:solidFill>
              </a:rPr>
              <a:t>(Un)</a:t>
            </a:r>
            <a:r>
              <a:rPr lang="en-US"/>
              <a:t>expected results?</a:t>
            </a:r>
            <a:endParaRPr/>
          </a:p>
        </p:txBody>
      </p:sp>
      <p:sp>
        <p:nvSpPr>
          <p:cNvPr id="446" name="Google Shape;446;p42"/>
          <p:cNvSpPr txBox="1">
            <a:spLocks noGrp="1"/>
          </p:cNvSpPr>
          <p:nvPr>
            <p:ph type="body" idx="1"/>
          </p:nvPr>
        </p:nvSpPr>
        <p:spPr>
          <a:xfrm>
            <a:off x="838199" y="1825625"/>
            <a:ext cx="10874829"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US" sz="2400" dirty="0">
                <a:latin typeface="Times"/>
                <a:ea typeface="Times"/>
                <a:cs typeface="Times"/>
                <a:sym typeface="Times"/>
              </a:rPr>
              <a:t>1) The results of the short circuit tests and the measurements and checks performed during tests do not reveal any condition of faults. </a:t>
            </a:r>
            <a:endParaRPr sz="2400" dirty="0"/>
          </a:p>
          <a:p>
            <a:pPr marL="0" lvl="0" indent="0" algn="l" rtl="0">
              <a:lnSpc>
                <a:spcPct val="90000"/>
              </a:lnSpc>
              <a:spcBef>
                <a:spcPts val="1000"/>
              </a:spcBef>
              <a:spcAft>
                <a:spcPts val="0"/>
              </a:spcAft>
              <a:buClr>
                <a:schemeClr val="dk1"/>
              </a:buClr>
              <a:buSzPts val="2400"/>
              <a:buNone/>
            </a:pPr>
            <a:r>
              <a:rPr lang="en-US" sz="2400" dirty="0">
                <a:latin typeface="Times"/>
                <a:ea typeface="Times"/>
                <a:cs typeface="Times"/>
                <a:sym typeface="Times"/>
              </a:rPr>
              <a:t>2) The routine tests have been successfully repeated and the lightning impulse test, if specified, successfully performed. </a:t>
            </a:r>
            <a:endParaRPr sz="2400" dirty="0"/>
          </a:p>
          <a:p>
            <a:pPr marL="0" lvl="0" indent="0" algn="l" rtl="0">
              <a:lnSpc>
                <a:spcPct val="90000"/>
              </a:lnSpc>
              <a:spcBef>
                <a:spcPts val="1000"/>
              </a:spcBef>
              <a:spcAft>
                <a:spcPts val="0"/>
              </a:spcAft>
              <a:buClr>
                <a:schemeClr val="dk1"/>
              </a:buClr>
              <a:buSzPts val="2400"/>
              <a:buNone/>
            </a:pPr>
            <a:r>
              <a:rPr lang="en-US" sz="2400" dirty="0">
                <a:latin typeface="Times"/>
                <a:ea typeface="Times"/>
                <a:cs typeface="Times"/>
                <a:sym typeface="Times"/>
              </a:rPr>
              <a:t>3) The out-of-tank inspection does not reveal any defects such as displacements, shift of laminations, deformation of windings, connections or supporting structures, so significant that they might endanger the safe operation of the transformer. </a:t>
            </a:r>
            <a:endParaRPr sz="2400" dirty="0"/>
          </a:p>
          <a:p>
            <a:pPr marL="0" lvl="0" indent="0" algn="l" rtl="0">
              <a:lnSpc>
                <a:spcPct val="90000"/>
              </a:lnSpc>
              <a:spcBef>
                <a:spcPts val="1000"/>
              </a:spcBef>
              <a:spcAft>
                <a:spcPts val="0"/>
              </a:spcAft>
              <a:buClr>
                <a:schemeClr val="dk1"/>
              </a:buClr>
              <a:buSzPts val="2400"/>
              <a:buNone/>
            </a:pPr>
            <a:r>
              <a:rPr lang="en-US" sz="2400" dirty="0">
                <a:latin typeface="Times"/>
                <a:ea typeface="Times"/>
                <a:cs typeface="Times"/>
                <a:sym typeface="Times"/>
              </a:rPr>
              <a:t>4) No traces of internal electrical discharge are found. </a:t>
            </a:r>
            <a:endParaRPr sz="2400" dirty="0"/>
          </a:p>
          <a:p>
            <a:pPr marL="0" lvl="0" indent="0" algn="l" rtl="0">
              <a:lnSpc>
                <a:spcPct val="90000"/>
              </a:lnSpc>
              <a:spcBef>
                <a:spcPts val="1000"/>
              </a:spcBef>
              <a:spcAft>
                <a:spcPts val="0"/>
              </a:spcAft>
              <a:buClr>
                <a:schemeClr val="dk1"/>
              </a:buClr>
              <a:buSzPts val="2400"/>
              <a:buNone/>
            </a:pPr>
            <a:r>
              <a:rPr lang="en-US" sz="2400" dirty="0">
                <a:latin typeface="Times"/>
                <a:ea typeface="Times"/>
                <a:cs typeface="Times"/>
                <a:sym typeface="Times"/>
              </a:rPr>
              <a:t>5) The short circuit reactance values, in ohms, evaluated for each phase at the end of the tests do not differ from the original values by more than the allowed limits (in %). </a:t>
            </a:r>
            <a:endParaRPr sz="2400"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3"/>
          <p:cNvSpPr txBox="1">
            <a:spLocks noGrp="1"/>
          </p:cNvSpPr>
          <p:nvPr>
            <p:ph type="title"/>
          </p:nvPr>
        </p:nvSpPr>
        <p:spPr>
          <a:xfrm>
            <a:off x="213360" y="420209"/>
            <a:ext cx="1126621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Temperature Rise Test(As per IS 2026 (Part 2) )</a:t>
            </a:r>
            <a:endParaRPr dirty="0"/>
          </a:p>
        </p:txBody>
      </p:sp>
      <p:sp>
        <p:nvSpPr>
          <p:cNvPr id="452" name="Google Shape;452;p43"/>
          <p:cNvSpPr txBox="1">
            <a:spLocks noGrp="1"/>
          </p:cNvSpPr>
          <p:nvPr>
            <p:ph type="body" idx="1"/>
          </p:nvPr>
        </p:nvSpPr>
        <p:spPr>
          <a:xfrm>
            <a:off x="500743" y="1825625"/>
            <a:ext cx="1126621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70C0"/>
              </a:buClr>
              <a:buSzPts val="2800"/>
              <a:buChar char="•"/>
            </a:pPr>
            <a:r>
              <a:rPr lang="en-US" dirty="0">
                <a:solidFill>
                  <a:srgbClr val="0070C0"/>
                </a:solidFill>
              </a:rPr>
              <a:t>Objective : </a:t>
            </a:r>
            <a:r>
              <a:rPr lang="en-US" dirty="0">
                <a:highlight>
                  <a:srgbClr val="FFFFFF"/>
                </a:highlight>
                <a:latin typeface="Arial"/>
                <a:ea typeface="Arial"/>
                <a:cs typeface="Arial"/>
                <a:sym typeface="Arial"/>
              </a:rPr>
              <a:t>A temperature rise test of a transformer checks if the temperature increase of its winding and oil meets specified limits.</a:t>
            </a:r>
            <a:endParaRPr dirty="0"/>
          </a:p>
          <a:p>
            <a:pPr marL="228600" lvl="0" indent="-228600" algn="l" rtl="0">
              <a:lnSpc>
                <a:spcPct val="90000"/>
              </a:lnSpc>
              <a:spcBef>
                <a:spcPts val="1000"/>
              </a:spcBef>
              <a:spcAft>
                <a:spcPts val="0"/>
              </a:spcAft>
              <a:buClr>
                <a:schemeClr val="dk1"/>
              </a:buClr>
              <a:buSzPts val="2800"/>
              <a:buChar char="•"/>
            </a:pPr>
            <a:r>
              <a:rPr lang="en-US" dirty="0">
                <a:highlight>
                  <a:srgbClr val="FFFFFF"/>
                </a:highlight>
                <a:latin typeface="Arial"/>
                <a:ea typeface="Arial"/>
                <a:cs typeface="Arial"/>
                <a:sym typeface="Arial"/>
              </a:rPr>
              <a:t>Oil temperature is measured directly by use of thermometers or temperature sensors</a:t>
            </a:r>
            <a:endParaRPr dirty="0"/>
          </a:p>
          <a:p>
            <a:pPr marL="228600" lvl="0" indent="-228600" algn="l" rtl="0">
              <a:lnSpc>
                <a:spcPct val="90000"/>
              </a:lnSpc>
              <a:spcBef>
                <a:spcPts val="1000"/>
              </a:spcBef>
              <a:spcAft>
                <a:spcPts val="0"/>
              </a:spcAft>
              <a:buClr>
                <a:schemeClr val="dk1"/>
              </a:buClr>
              <a:buSzPts val="2800"/>
              <a:buChar char="•"/>
            </a:pPr>
            <a:r>
              <a:rPr lang="en-US" dirty="0">
                <a:highlight>
                  <a:srgbClr val="FFFFFF"/>
                </a:highlight>
                <a:latin typeface="Arial"/>
                <a:ea typeface="Arial"/>
                <a:cs typeface="Arial"/>
                <a:sym typeface="Arial"/>
              </a:rPr>
              <a:t>Winding temperature rise is measured by Resistance method</a:t>
            </a:r>
            <a:endParaRPr dirty="0"/>
          </a:p>
          <a:p>
            <a:pPr marL="228600" lvl="0" indent="-228600" algn="l" rtl="0">
              <a:lnSpc>
                <a:spcPct val="90000"/>
              </a:lnSpc>
              <a:spcBef>
                <a:spcPts val="1000"/>
              </a:spcBef>
              <a:spcAft>
                <a:spcPts val="0"/>
              </a:spcAft>
              <a:buClr>
                <a:srgbClr val="212529"/>
              </a:buClr>
              <a:buSzPts val="2800"/>
              <a:buChar char="•"/>
            </a:pPr>
            <a:r>
              <a:rPr lang="en-US" b="0" i="0" dirty="0">
                <a:solidFill>
                  <a:srgbClr val="212529"/>
                </a:solidFill>
                <a:highlight>
                  <a:srgbClr val="FFFFFF"/>
                </a:highlight>
                <a:latin typeface="Arial"/>
                <a:ea typeface="Arial"/>
                <a:cs typeface="Arial"/>
                <a:sym typeface="Arial"/>
              </a:rPr>
              <a:t>The temperature rise test is an essential part of the transformer testing process and is performed to ensure that the transformer can operate safely and reliably under normal operating conditions.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4"/>
          <p:cNvSpPr txBox="1">
            <a:spLocks noGrp="1"/>
          </p:cNvSpPr>
          <p:nvPr>
            <p:ph type="title"/>
          </p:nvPr>
        </p:nvSpPr>
        <p:spPr>
          <a:xfrm>
            <a:off x="838200" y="365125"/>
            <a:ext cx="10515600" cy="10064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Temperature Rise Test – Insulation Class</a:t>
            </a:r>
            <a:endParaRPr/>
          </a:p>
        </p:txBody>
      </p:sp>
      <p:sp>
        <p:nvSpPr>
          <p:cNvPr id="458" name="Google Shape;458;p44"/>
          <p:cNvSpPr txBox="1">
            <a:spLocks noGrp="1"/>
          </p:cNvSpPr>
          <p:nvPr>
            <p:ph type="body" idx="1"/>
          </p:nvPr>
        </p:nvSpPr>
        <p:spPr>
          <a:xfrm>
            <a:off x="838200" y="1825625"/>
            <a:ext cx="4648200" cy="43513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Abnormally high temperature rise during continuous operation of a transformer leads to deterioration of insulation and then its failure.</a:t>
            </a:r>
            <a:endParaRPr/>
          </a:p>
          <a:p>
            <a:pPr marL="228600" lvl="0" indent="-228600" algn="l" rtl="0">
              <a:lnSpc>
                <a:spcPct val="90000"/>
              </a:lnSpc>
              <a:spcBef>
                <a:spcPts val="1000"/>
              </a:spcBef>
              <a:spcAft>
                <a:spcPts val="0"/>
              </a:spcAft>
              <a:buClr>
                <a:schemeClr val="dk1"/>
              </a:buClr>
              <a:buSzPts val="2800"/>
              <a:buChar char="•"/>
            </a:pPr>
            <a:r>
              <a:rPr lang="en-US"/>
              <a:t>Insulation classes of materials along with their normal operating temperature withstanding capacity are defined in IS 1271</a:t>
            </a:r>
            <a:endParaRPr/>
          </a:p>
        </p:txBody>
      </p:sp>
      <p:pic>
        <p:nvPicPr>
          <p:cNvPr id="459" name="Google Shape;459;p44"/>
          <p:cNvPicPr preferRelativeResize="0">
            <a:picLocks noGrp="1"/>
          </p:cNvPicPr>
          <p:nvPr>
            <p:ph type="body" idx="2"/>
          </p:nvPr>
        </p:nvPicPr>
        <p:blipFill rotWithShape="1">
          <a:blip r:embed="rId3">
            <a:alphaModFix/>
          </a:blip>
          <a:srcRect/>
          <a:stretch/>
        </p:blipFill>
        <p:spPr>
          <a:xfrm>
            <a:off x="5608321" y="1371600"/>
            <a:ext cx="6217920" cy="480536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D65F-1EB8-B5B8-3A0C-88E0F8BFDB11}"/>
              </a:ext>
            </a:extLst>
          </p:cNvPr>
          <p:cNvSpPr>
            <a:spLocks noGrp="1"/>
          </p:cNvSpPr>
          <p:nvPr>
            <p:ph type="title"/>
          </p:nvPr>
        </p:nvSpPr>
        <p:spPr>
          <a:xfrm>
            <a:off x="838200" y="365126"/>
            <a:ext cx="10515600" cy="945882"/>
          </a:xfrm>
        </p:spPr>
        <p:txBody>
          <a:bodyPr/>
          <a:lstStyle/>
          <a:p>
            <a:r>
              <a:rPr lang="en-IN" dirty="0"/>
              <a:t>Pressure test (Cl. 21.5 of IS 1180(Part 1)</a:t>
            </a:r>
          </a:p>
        </p:txBody>
      </p:sp>
      <p:sp>
        <p:nvSpPr>
          <p:cNvPr id="3" name="Text Placeholder 2">
            <a:extLst>
              <a:ext uri="{FF2B5EF4-FFF2-40B4-BE49-F238E27FC236}">
                <a16:creationId xmlns:a16="http://schemas.microsoft.com/office/drawing/2014/main" id="{E0DA3118-95BD-45BA-3387-E1A9E22E393A}"/>
              </a:ext>
            </a:extLst>
          </p:cNvPr>
          <p:cNvSpPr>
            <a:spLocks noGrp="1"/>
          </p:cNvSpPr>
          <p:nvPr>
            <p:ph type="body" idx="1"/>
          </p:nvPr>
        </p:nvSpPr>
        <p:spPr>
          <a:xfrm>
            <a:off x="705080" y="1465242"/>
            <a:ext cx="5314720" cy="5111827"/>
          </a:xfrm>
        </p:spPr>
        <p:txBody>
          <a:bodyPr>
            <a:normAutofit fontScale="85000" lnSpcReduction="20000"/>
          </a:bodyPr>
          <a:lstStyle/>
          <a:p>
            <a:pPr marL="114300" indent="0">
              <a:buNone/>
            </a:pPr>
            <a:r>
              <a:rPr lang="en-US" b="1" dirty="0">
                <a:solidFill>
                  <a:srgbClr val="001D35"/>
                </a:solidFill>
                <a:latin typeface="Google Sans"/>
              </a:rPr>
              <a:t>Why?</a:t>
            </a:r>
            <a:endParaRPr lang="en-US" b="1" i="0" dirty="0">
              <a:solidFill>
                <a:srgbClr val="001D35"/>
              </a:solidFill>
              <a:effectLst/>
              <a:latin typeface="Google Sans"/>
            </a:endParaRPr>
          </a:p>
          <a:p>
            <a:pPr algn="just"/>
            <a:r>
              <a:rPr lang="en-US" sz="3100" b="0" i="0" dirty="0">
                <a:solidFill>
                  <a:srgbClr val="001D35"/>
                </a:solidFill>
                <a:effectLst/>
                <a:latin typeface="Google Sans"/>
              </a:rPr>
              <a:t>Pressure tests on transformers are important for </a:t>
            </a:r>
            <a:r>
              <a:rPr lang="en-US" sz="3100" dirty="0"/>
              <a:t>ensuring the safety, reliability, and integrity of the transformer's tank and insulation system</a:t>
            </a:r>
            <a:r>
              <a:rPr lang="en-US" sz="3100" dirty="0">
                <a:solidFill>
                  <a:srgbClr val="001D35"/>
                </a:solidFill>
                <a:latin typeface="Google Sans"/>
              </a:rPr>
              <a:t>.</a:t>
            </a:r>
          </a:p>
          <a:p>
            <a:pPr algn="just" fontAlgn="ctr">
              <a:buFont typeface="Arial" panose="020B0604020202020204" pitchFamily="34" charset="0"/>
              <a:buChar char="•"/>
            </a:pPr>
            <a:r>
              <a:rPr lang="en-US" sz="3100" dirty="0"/>
              <a:t>Pressure tests can help detect leaks in the transformer’s joints and gaskets. </a:t>
            </a:r>
          </a:p>
          <a:p>
            <a:pPr algn="just"/>
            <a:r>
              <a:rPr lang="en-US" sz="3100" dirty="0"/>
              <a:t>The test confirms that the transformer tank can withstand internal pressures without deforming, which is crucial for ensuring the safety and durability of the equipment.</a:t>
            </a:r>
            <a:br>
              <a:rPr lang="en-US" sz="3100" dirty="0"/>
            </a:br>
            <a:endParaRPr lang="en-IN" sz="3100" dirty="0"/>
          </a:p>
        </p:txBody>
      </p:sp>
      <p:sp>
        <p:nvSpPr>
          <p:cNvPr id="4" name="Text Placeholder 3">
            <a:extLst>
              <a:ext uri="{FF2B5EF4-FFF2-40B4-BE49-F238E27FC236}">
                <a16:creationId xmlns:a16="http://schemas.microsoft.com/office/drawing/2014/main" id="{0BCAF55E-C035-3232-67CB-4342C557243D}"/>
              </a:ext>
            </a:extLst>
          </p:cNvPr>
          <p:cNvSpPr>
            <a:spLocks noGrp="1"/>
          </p:cNvSpPr>
          <p:nvPr>
            <p:ph type="body" idx="2"/>
          </p:nvPr>
        </p:nvSpPr>
        <p:spPr>
          <a:xfrm>
            <a:off x="6172200" y="1542362"/>
            <a:ext cx="5181600" cy="4634602"/>
          </a:xfrm>
        </p:spPr>
        <p:txBody>
          <a:bodyPr>
            <a:normAutofit fontScale="92500" lnSpcReduction="10000"/>
          </a:bodyPr>
          <a:lstStyle/>
          <a:p>
            <a:pPr marL="114300" indent="0">
              <a:buNone/>
            </a:pPr>
            <a:r>
              <a:rPr lang="en-US" b="1" i="0" dirty="0">
                <a:solidFill>
                  <a:srgbClr val="001D35"/>
                </a:solidFill>
                <a:effectLst/>
                <a:latin typeface="Google Sans"/>
              </a:rPr>
              <a:t>Procedure:</a:t>
            </a:r>
          </a:p>
          <a:p>
            <a:pPr algn="just"/>
            <a:r>
              <a:rPr lang="en-US" b="0" i="0" dirty="0">
                <a:solidFill>
                  <a:srgbClr val="001D35"/>
                </a:solidFill>
                <a:effectLst/>
                <a:latin typeface="Google Sans"/>
              </a:rPr>
              <a:t>During a pressure test, t</a:t>
            </a:r>
            <a:r>
              <a:rPr lang="en-US" dirty="0"/>
              <a:t>he transformer tank is subjected to air pressure of 80 kPa for 30 min </a:t>
            </a:r>
          </a:p>
          <a:p>
            <a:pPr algn="just"/>
            <a:r>
              <a:rPr lang="en-US" dirty="0"/>
              <a:t>A vacuum of 250 mm of mercury for 30 min for up to 200 kVA and </a:t>
            </a:r>
            <a:r>
              <a:rPr lang="en-IN" dirty="0"/>
              <a:t>500 mm of mercury for 30 min for above 200 kVA</a:t>
            </a:r>
            <a:endParaRPr lang="en-US" dirty="0"/>
          </a:p>
          <a:p>
            <a:pPr algn="just"/>
            <a:r>
              <a:rPr lang="en-US" dirty="0"/>
              <a:t>The permanent deflection of flat plates, after pressure/ vacuum has been released, shall not exceed the specified values</a:t>
            </a:r>
            <a:endParaRPr lang="en-IN" dirty="0"/>
          </a:p>
        </p:txBody>
      </p:sp>
    </p:spTree>
    <p:extLst>
      <p:ext uri="{BB962C8B-B14F-4D97-AF65-F5344CB8AC3E}">
        <p14:creationId xmlns:p14="http://schemas.microsoft.com/office/powerpoint/2010/main" val="4073096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14B1A-E4C9-86AA-EBBB-59B6127FCB30}"/>
              </a:ext>
            </a:extLst>
          </p:cNvPr>
          <p:cNvSpPr>
            <a:spLocks noGrp="1"/>
          </p:cNvSpPr>
          <p:nvPr>
            <p:ph type="title"/>
          </p:nvPr>
        </p:nvSpPr>
        <p:spPr>
          <a:xfrm>
            <a:off x="915319" y="-163685"/>
            <a:ext cx="10515600" cy="1325563"/>
          </a:xfrm>
        </p:spPr>
        <p:txBody>
          <a:bodyPr/>
          <a:lstStyle/>
          <a:p>
            <a:r>
              <a:rPr lang="en-IN" dirty="0"/>
              <a:t>Other Special Tests</a:t>
            </a:r>
          </a:p>
        </p:txBody>
      </p:sp>
      <p:sp>
        <p:nvSpPr>
          <p:cNvPr id="3" name="Text Placeholder 2">
            <a:extLst>
              <a:ext uri="{FF2B5EF4-FFF2-40B4-BE49-F238E27FC236}">
                <a16:creationId xmlns:a16="http://schemas.microsoft.com/office/drawing/2014/main" id="{4255C4BF-D0BF-C84B-6456-13CA4FC18646}"/>
              </a:ext>
            </a:extLst>
          </p:cNvPr>
          <p:cNvSpPr>
            <a:spLocks noGrp="1"/>
          </p:cNvSpPr>
          <p:nvPr>
            <p:ph type="body" idx="1"/>
          </p:nvPr>
        </p:nvSpPr>
        <p:spPr>
          <a:xfrm>
            <a:off x="626585" y="756988"/>
            <a:ext cx="11093067" cy="5883297"/>
          </a:xfrm>
        </p:spPr>
        <p:txBody>
          <a:bodyPr>
            <a:noAutofit/>
          </a:bodyPr>
          <a:lstStyle/>
          <a:p>
            <a:pPr algn="just"/>
            <a:r>
              <a:rPr lang="en-US" sz="2400" b="1" dirty="0">
                <a:latin typeface="Calibri" panose="020F0502020204030204" pitchFamily="34" charset="0"/>
                <a:ea typeface="Calibri" panose="020F0502020204030204" pitchFamily="34" charset="0"/>
                <a:cs typeface="Calibri" panose="020F0502020204030204" pitchFamily="34" charset="0"/>
              </a:rPr>
              <a:t>BDV and moisture content of oil in the transformer (as per IS 335): </a:t>
            </a:r>
            <a:r>
              <a:rPr lang="en-US" sz="2400" dirty="0">
                <a:latin typeface="Calibri" panose="020F0502020204030204" pitchFamily="34" charset="0"/>
                <a:ea typeface="Calibri" panose="020F0502020204030204" pitchFamily="34" charset="0"/>
                <a:cs typeface="Calibri" panose="020F0502020204030204" pitchFamily="34" charset="0"/>
              </a:rPr>
              <a:t>The Breakdown Voltage (BDV) test measures the dielectric strength of transformer oil, which is its ability to withstand electrical stress without breaking down. The test involves applying an increasing AC voltage between two electrodes submerged in the transformer oil until the oil fails . </a:t>
            </a:r>
          </a:p>
          <a:p>
            <a:pPr marL="571500" lvl="1" indent="0" algn="just">
              <a:buNone/>
            </a:pPr>
            <a:r>
              <a:rPr lang="en-US" b="1" dirty="0">
                <a:latin typeface="Calibri" panose="020F0502020204030204" pitchFamily="34" charset="0"/>
                <a:ea typeface="Calibri" panose="020F0502020204030204" pitchFamily="34" charset="0"/>
                <a:cs typeface="Calibri" panose="020F0502020204030204" pitchFamily="34" charset="0"/>
              </a:rPr>
              <a:t>Why is BDV Testing Important? </a:t>
            </a:r>
            <a:r>
              <a:rPr lang="en-US" dirty="0">
                <a:latin typeface="Calibri" panose="020F0502020204030204" pitchFamily="34" charset="0"/>
                <a:ea typeface="Calibri" panose="020F0502020204030204" pitchFamily="34" charset="0"/>
                <a:cs typeface="Calibri" panose="020F0502020204030204" pitchFamily="34" charset="0"/>
              </a:rPr>
              <a:t>Insulation Quality Assessment: Transformer oil acts as both an insulator and a coolant. A high BDV indicates that the oil has good insulating properties, which is crucial for the safe and efficient operation of the transformer.</a:t>
            </a:r>
          </a:p>
          <a:p>
            <a:pPr marL="571500" lvl="1" indent="0" algn="just">
              <a:buNone/>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algn="just"/>
            <a:r>
              <a:rPr lang="en-US" sz="2400" b="1" dirty="0">
                <a:latin typeface="Calibri" panose="020F0502020204030204" pitchFamily="34" charset="0"/>
                <a:ea typeface="Calibri" panose="020F0502020204030204" pitchFamily="34" charset="0"/>
                <a:cs typeface="Calibri" panose="020F0502020204030204" pitchFamily="34" charset="0"/>
              </a:rPr>
              <a:t>Determination of sound levels [IS 2026 (Part 10)]</a:t>
            </a:r>
            <a:r>
              <a:rPr lang="en-US" sz="2400" dirty="0">
                <a:latin typeface="Calibri" panose="020F0502020204030204" pitchFamily="34" charset="0"/>
                <a:ea typeface="Calibri" panose="020F0502020204030204" pitchFamily="34" charset="0"/>
                <a:cs typeface="Calibri" panose="020F0502020204030204" pitchFamily="34" charset="0"/>
              </a:rPr>
              <a:t> : </a:t>
            </a:r>
            <a:r>
              <a:rPr lang="en-US" sz="2400" b="0" i="0" dirty="0">
                <a:solidFill>
                  <a:srgbClr val="001D35"/>
                </a:solidFill>
                <a:effectLst/>
                <a:latin typeface="Calibri" panose="020F0502020204030204" pitchFamily="34" charset="0"/>
                <a:ea typeface="Calibri" panose="020F0502020204030204" pitchFamily="34" charset="0"/>
                <a:cs typeface="Calibri" panose="020F0502020204030204" pitchFamily="34" charset="0"/>
              </a:rPr>
              <a:t>Transformers produce noise due to vibrations in the core and winding. </a:t>
            </a:r>
            <a:r>
              <a:rPr lang="en-US" sz="2400" dirty="0">
                <a:solidFill>
                  <a:srgbClr val="1F1F1F"/>
                </a:solidFill>
                <a:latin typeface="Calibri" panose="020F0502020204030204" pitchFamily="34" charset="0"/>
                <a:ea typeface="Calibri" panose="020F0502020204030204" pitchFamily="34" charset="0"/>
                <a:cs typeface="Calibri" panose="020F0502020204030204" pitchFamily="34" charset="0"/>
              </a:rPr>
              <a:t>I</a:t>
            </a:r>
            <a:r>
              <a:rPr lang="en-US" sz="2400" b="0" i="0" dirty="0">
                <a:solidFill>
                  <a:srgbClr val="1F1F1F"/>
                </a:solidFill>
                <a:effectLst/>
                <a:latin typeface="Calibri" panose="020F0502020204030204" pitchFamily="34" charset="0"/>
                <a:ea typeface="Calibri" panose="020F0502020204030204" pitchFamily="34" charset="0"/>
                <a:cs typeface="Calibri" panose="020F0502020204030204" pitchFamily="34" charset="0"/>
              </a:rPr>
              <a:t>t is necessary to measure the sound level of transformers in order to control Noise Pollution</a:t>
            </a:r>
          </a:p>
          <a:p>
            <a:pPr algn="just"/>
            <a:endParaRPr lang="en-US" sz="2400" dirty="0">
              <a:latin typeface="Calibri" panose="020F0502020204030204" pitchFamily="34" charset="0"/>
              <a:ea typeface="Calibri" panose="020F0502020204030204" pitchFamily="34" charset="0"/>
              <a:cs typeface="Calibri" panose="020F0502020204030204" pitchFamily="34" charset="0"/>
            </a:endParaRPr>
          </a:p>
          <a:p>
            <a:pPr algn="just"/>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b="1" dirty="0">
                <a:latin typeface="Calibri" panose="020F0502020204030204" pitchFamily="34" charset="0"/>
                <a:ea typeface="Calibri" panose="020F0502020204030204" pitchFamily="34" charset="0"/>
                <a:cs typeface="Calibri" panose="020F0502020204030204" pitchFamily="34" charset="0"/>
              </a:rPr>
              <a:t>Paint adhesion tests</a:t>
            </a:r>
            <a:r>
              <a:rPr lang="en-US" sz="2400" dirty="0">
                <a:latin typeface="Calibri" panose="020F0502020204030204" pitchFamily="34" charset="0"/>
                <a:ea typeface="Calibri" panose="020F0502020204030204" pitchFamily="34" charset="0"/>
                <a:cs typeface="Calibri" panose="020F0502020204030204" pitchFamily="34" charset="0"/>
              </a:rPr>
              <a:t>(as per ASTM D3359):</a:t>
            </a:r>
            <a:r>
              <a:rPr lang="en-US" sz="2400" b="0" i="0" dirty="0">
                <a:solidFill>
                  <a:srgbClr val="001D35"/>
                </a:solidFill>
                <a:effectLst/>
                <a:latin typeface="Calibri" panose="020F0502020204030204" pitchFamily="34" charset="0"/>
                <a:ea typeface="Calibri" panose="020F0502020204030204" pitchFamily="34" charset="0"/>
                <a:cs typeface="Calibri" panose="020F0502020204030204" pitchFamily="34" charset="0"/>
              </a:rPr>
              <a:t>It ensures that the paint film stays attached to the surface for a long time, especially in challenging conditions. </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0148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5"/>
          <p:cNvSpPr txBox="1">
            <a:spLocks noGrp="1"/>
          </p:cNvSpPr>
          <p:nvPr>
            <p:ph type="title"/>
          </p:nvPr>
        </p:nvSpPr>
        <p:spPr>
          <a:xfrm>
            <a:off x="838200" y="365125"/>
            <a:ext cx="10515600" cy="1325563"/>
          </a:xfrm>
          <a:prstGeom prst="rect">
            <a:avLst/>
          </a:prstGeom>
          <a:solidFill>
            <a:srgbClr val="C4E0B2"/>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Test Method Standards - </a:t>
            </a:r>
            <a:r>
              <a:rPr lang="en-US" b="1">
                <a:solidFill>
                  <a:srgbClr val="BF9000"/>
                </a:solidFill>
              </a:rPr>
              <a:t>Significance</a:t>
            </a:r>
            <a:endParaRPr/>
          </a:p>
        </p:txBody>
      </p:sp>
      <p:sp>
        <p:nvSpPr>
          <p:cNvPr id="465" name="Google Shape;465;p45"/>
          <p:cNvSpPr txBox="1">
            <a:spLocks noGrp="1"/>
          </p:cNvSpPr>
          <p:nvPr>
            <p:ph type="body" idx="1"/>
          </p:nvPr>
        </p:nvSpPr>
        <p:spPr>
          <a:xfrm>
            <a:off x="1671638" y="2386013"/>
            <a:ext cx="9682162" cy="37909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a:t>Standard Test Methods – so that test results are acceptable</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Repeatability and Reproducibility</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Uniformity of test and environment conditions</a:t>
            </a:r>
            <a:endParaRPr/>
          </a:p>
          <a:p>
            <a:pPr marL="228600" lvl="0" indent="-228600" algn="l" rtl="0">
              <a:lnSpc>
                <a:spcPct val="90000"/>
              </a:lnSpc>
              <a:spcBef>
                <a:spcPts val="1000"/>
              </a:spcBef>
              <a:spcAft>
                <a:spcPts val="0"/>
              </a:spcAft>
              <a:buClr>
                <a:schemeClr val="dk1"/>
              </a:buClr>
              <a:buSzPts val="2800"/>
              <a:buFont typeface="Noto Sans Symbols"/>
              <a:buChar char="✔"/>
            </a:pPr>
            <a:r>
              <a:rPr lang="en-US"/>
              <a:t>Uniformity in reporting of test results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46"/>
          <p:cNvSpPr txBox="1">
            <a:spLocks noGrp="1"/>
          </p:cNvSpPr>
          <p:nvPr>
            <p:ph type="title"/>
          </p:nvPr>
        </p:nvSpPr>
        <p:spPr>
          <a:xfrm>
            <a:off x="839788" y="200025"/>
            <a:ext cx="10847387" cy="1128713"/>
          </a:xfrm>
          <a:prstGeom prst="rect">
            <a:avLst/>
          </a:prstGeom>
          <a:solidFill>
            <a:schemeClr val="lt2"/>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F0"/>
              </a:buClr>
              <a:buSzPts val="3600"/>
              <a:buFont typeface="Calibri"/>
              <a:buNone/>
            </a:pPr>
            <a:r>
              <a:rPr lang="en-US" sz="3600" b="1">
                <a:solidFill>
                  <a:srgbClr val="00B0F0"/>
                </a:solidFill>
              </a:rPr>
              <a:t>Benefits</a:t>
            </a:r>
            <a:r>
              <a:rPr lang="en-US" sz="3600" b="1"/>
              <a:t> of Following Standards</a:t>
            </a:r>
            <a:endParaRPr/>
          </a:p>
        </p:txBody>
      </p:sp>
      <p:pic>
        <p:nvPicPr>
          <p:cNvPr id="471" name="Google Shape;471;p46"/>
          <p:cNvPicPr preferRelativeResize="0">
            <a:picLocks noGrp="1"/>
          </p:cNvPicPr>
          <p:nvPr>
            <p:ph type="pic" idx="2"/>
          </p:nvPr>
        </p:nvPicPr>
        <p:blipFill rotWithShape="1">
          <a:blip r:embed="rId3">
            <a:alphaModFix/>
          </a:blip>
          <a:srcRect l="2073" r="2073"/>
          <a:stretch/>
        </p:blipFill>
        <p:spPr>
          <a:xfrm>
            <a:off x="4886325" y="1430341"/>
            <a:ext cx="7073999" cy="4874787"/>
          </a:xfrm>
          <a:prstGeom prst="rect">
            <a:avLst/>
          </a:prstGeom>
          <a:noFill/>
          <a:ln>
            <a:noFill/>
          </a:ln>
        </p:spPr>
      </p:pic>
      <p:sp>
        <p:nvSpPr>
          <p:cNvPr id="472" name="Google Shape;472;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Noto Sans Symbols"/>
              <a:buChar char="❑"/>
            </a:pPr>
            <a:r>
              <a:rPr lang="en-US" sz="2800"/>
              <a:t>Standardized Test Method</a:t>
            </a:r>
            <a:endParaRPr/>
          </a:p>
          <a:p>
            <a:pPr marL="457200" lvl="0" indent="-457200" algn="l" rtl="0">
              <a:lnSpc>
                <a:spcPct val="90000"/>
              </a:lnSpc>
              <a:spcBef>
                <a:spcPts val="1000"/>
              </a:spcBef>
              <a:spcAft>
                <a:spcPts val="0"/>
              </a:spcAft>
              <a:buClr>
                <a:schemeClr val="dk1"/>
              </a:buClr>
              <a:buSzPts val="2800"/>
              <a:buFont typeface="Noto Sans Symbols"/>
              <a:buChar char="❑"/>
            </a:pPr>
            <a:r>
              <a:rPr lang="en-US" sz="2800"/>
              <a:t>Standardized Reporting</a:t>
            </a:r>
            <a:endParaRPr/>
          </a:p>
          <a:p>
            <a:pPr marL="457200" lvl="0" indent="-457200" algn="l" rtl="0">
              <a:lnSpc>
                <a:spcPct val="90000"/>
              </a:lnSpc>
              <a:spcBef>
                <a:spcPts val="1000"/>
              </a:spcBef>
              <a:spcAft>
                <a:spcPts val="0"/>
              </a:spcAft>
              <a:buClr>
                <a:schemeClr val="dk1"/>
              </a:buClr>
              <a:buSzPts val="2800"/>
              <a:buFont typeface="Noto Sans Symbols"/>
              <a:buChar char="❑"/>
            </a:pPr>
            <a:r>
              <a:rPr lang="en-US" sz="2800"/>
              <a:t>Unambiguous interpretation of results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601951" y="213825"/>
            <a:ext cx="7139291" cy="103339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a:t>Transformers - Curriculum of Academia (2)</a:t>
            </a:r>
            <a:endParaRPr/>
          </a:p>
        </p:txBody>
      </p:sp>
      <p:sp>
        <p:nvSpPr>
          <p:cNvPr id="123" name="Google Shape;123;p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548135"/>
              </a:buClr>
              <a:buSzPts val="1600"/>
              <a:buFont typeface="Noto Sans Symbols"/>
              <a:buChar char="✔"/>
            </a:pPr>
            <a:r>
              <a:rPr lang="en-US">
                <a:solidFill>
                  <a:srgbClr val="548135"/>
                </a:solidFill>
              </a:rPr>
              <a:t>Basics of Transformer Design</a:t>
            </a:r>
            <a:endParaRPr/>
          </a:p>
          <a:p>
            <a:pPr marL="285750" lvl="0" indent="-285750" algn="l" rtl="0">
              <a:lnSpc>
                <a:spcPct val="90000"/>
              </a:lnSpc>
              <a:spcBef>
                <a:spcPts val="1000"/>
              </a:spcBef>
              <a:spcAft>
                <a:spcPts val="0"/>
              </a:spcAft>
              <a:buClr>
                <a:srgbClr val="548135"/>
              </a:buClr>
              <a:buSzPts val="1600"/>
              <a:buFont typeface="Noto Sans Symbols"/>
              <a:buChar char="✔"/>
            </a:pPr>
            <a:r>
              <a:rPr lang="en-US">
                <a:solidFill>
                  <a:srgbClr val="548135"/>
                </a:solidFill>
              </a:rPr>
              <a:t>Cooling Arrangement</a:t>
            </a:r>
            <a:endParaRPr/>
          </a:p>
          <a:p>
            <a:pPr marL="285750" lvl="0" indent="-285750" algn="l" rtl="0">
              <a:lnSpc>
                <a:spcPct val="90000"/>
              </a:lnSpc>
              <a:spcBef>
                <a:spcPts val="1000"/>
              </a:spcBef>
              <a:spcAft>
                <a:spcPts val="0"/>
              </a:spcAft>
              <a:buClr>
                <a:srgbClr val="548135"/>
              </a:buClr>
              <a:buSzPts val="1600"/>
              <a:buFont typeface="Noto Sans Symbols"/>
              <a:buChar char="✔"/>
            </a:pPr>
            <a:r>
              <a:rPr lang="en-US">
                <a:solidFill>
                  <a:srgbClr val="548135"/>
                </a:solidFill>
              </a:rPr>
              <a:t>Terminal Marking</a:t>
            </a:r>
            <a:endParaRPr/>
          </a:p>
          <a:p>
            <a:pPr marL="285750" lvl="0" indent="-285750" algn="l" rtl="0">
              <a:lnSpc>
                <a:spcPct val="90000"/>
              </a:lnSpc>
              <a:spcBef>
                <a:spcPts val="1000"/>
              </a:spcBef>
              <a:spcAft>
                <a:spcPts val="0"/>
              </a:spcAft>
              <a:buClr>
                <a:srgbClr val="548135"/>
              </a:buClr>
              <a:buSzPts val="1600"/>
              <a:buFont typeface="Noto Sans Symbols"/>
              <a:buChar char="✔"/>
            </a:pPr>
            <a:r>
              <a:rPr lang="en-US">
                <a:solidFill>
                  <a:srgbClr val="548135"/>
                </a:solidFill>
              </a:rPr>
              <a:t>Rating Plate</a:t>
            </a:r>
            <a:endParaRPr/>
          </a:p>
          <a:p>
            <a:pPr marL="285750" lvl="0" indent="-285750" algn="l" rtl="0">
              <a:lnSpc>
                <a:spcPct val="90000"/>
              </a:lnSpc>
              <a:spcBef>
                <a:spcPts val="1000"/>
              </a:spcBef>
              <a:spcAft>
                <a:spcPts val="0"/>
              </a:spcAft>
              <a:buClr>
                <a:srgbClr val="548135"/>
              </a:buClr>
              <a:buSzPts val="1600"/>
              <a:buFont typeface="Noto Sans Symbols"/>
              <a:buChar char="✔"/>
            </a:pPr>
            <a:r>
              <a:rPr lang="en-US">
                <a:solidFill>
                  <a:srgbClr val="548135"/>
                </a:solidFill>
              </a:rPr>
              <a:t>Installation and commissioning</a:t>
            </a:r>
            <a:endParaRPr/>
          </a:p>
          <a:p>
            <a:pPr marL="285750" lvl="0" indent="-285750" algn="l" rtl="0">
              <a:lnSpc>
                <a:spcPct val="90000"/>
              </a:lnSpc>
              <a:spcBef>
                <a:spcPts val="1000"/>
              </a:spcBef>
              <a:spcAft>
                <a:spcPts val="0"/>
              </a:spcAft>
              <a:buClr>
                <a:srgbClr val="548135"/>
              </a:buClr>
              <a:buSzPts val="1600"/>
              <a:buFont typeface="Noto Sans Symbols"/>
              <a:buChar char="✔"/>
            </a:pPr>
            <a:r>
              <a:rPr lang="en-US">
                <a:solidFill>
                  <a:srgbClr val="548135"/>
                </a:solidFill>
              </a:rPr>
              <a:t>Routine Test</a:t>
            </a:r>
            <a:endParaRPr/>
          </a:p>
          <a:p>
            <a:pPr marL="285750" lvl="0" indent="-285750" algn="l" rtl="0">
              <a:lnSpc>
                <a:spcPct val="90000"/>
              </a:lnSpc>
              <a:spcBef>
                <a:spcPts val="1000"/>
              </a:spcBef>
              <a:spcAft>
                <a:spcPts val="0"/>
              </a:spcAft>
              <a:buClr>
                <a:srgbClr val="548135"/>
              </a:buClr>
              <a:buSzPts val="1600"/>
              <a:buFont typeface="Noto Sans Symbols"/>
              <a:buChar char="✔"/>
            </a:pPr>
            <a:r>
              <a:rPr lang="en-US">
                <a:solidFill>
                  <a:srgbClr val="548135"/>
                </a:solidFill>
              </a:rPr>
              <a:t>Type Test</a:t>
            </a:r>
            <a:endParaRPr/>
          </a:p>
        </p:txBody>
      </p:sp>
      <p:pic>
        <p:nvPicPr>
          <p:cNvPr id="125" name="Google Shape;125;p5"/>
          <p:cNvPicPr preferRelativeResize="0"/>
          <p:nvPr/>
        </p:nvPicPr>
        <p:blipFill rotWithShape="1">
          <a:blip r:embed="rId3">
            <a:alphaModFix/>
          </a:blip>
          <a:srcRect/>
          <a:stretch/>
        </p:blipFill>
        <p:spPr>
          <a:xfrm>
            <a:off x="5130674" y="977348"/>
            <a:ext cx="5994199" cy="490330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alphaModFix amt="22000"/>
          </a:blip>
          <a:stretch>
            <a:fillRect/>
          </a:stretch>
        </a:blipFill>
        <a:effectLst/>
      </p:bgPr>
    </p:bg>
    <p:spTree>
      <p:nvGrpSpPr>
        <p:cNvPr id="1" name="Shape 476"/>
        <p:cNvGrpSpPr/>
        <p:nvPr/>
      </p:nvGrpSpPr>
      <p:grpSpPr>
        <a:xfrm>
          <a:off x="0" y="0"/>
          <a:ext cx="0" cy="0"/>
          <a:chOff x="0" y="0"/>
          <a:chExt cx="0" cy="0"/>
        </a:xfrm>
      </p:grpSpPr>
      <p:sp>
        <p:nvSpPr>
          <p:cNvPr id="477" name="Google Shape;477;p47"/>
          <p:cNvSpPr txBox="1">
            <a:spLocks noGrp="1"/>
          </p:cNvSpPr>
          <p:nvPr>
            <p:ph type="title"/>
          </p:nvPr>
        </p:nvSpPr>
        <p:spPr>
          <a:xfrm>
            <a:off x="838200" y="2766218"/>
            <a:ext cx="10515600" cy="1325563"/>
          </a:xfrm>
          <a:prstGeom prst="rect">
            <a:avLst/>
          </a:prstGeom>
          <a:solidFill>
            <a:srgbClr val="F4B08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Bridge the Gap – through Standards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The Gap – What and Why?</a:t>
            </a:r>
            <a:endParaRPr/>
          </a:p>
        </p:txBody>
      </p:sp>
      <p:sp>
        <p:nvSpPr>
          <p:cNvPr id="483" name="Google Shape;483;p48"/>
          <p:cNvSpPr txBox="1">
            <a:spLocks noGrp="1"/>
          </p:cNvSpPr>
          <p:nvPr>
            <p:ph type="body" idx="1"/>
          </p:nvPr>
        </p:nvSpPr>
        <p:spPr>
          <a:xfrm>
            <a:off x="1645920" y="1825625"/>
            <a:ext cx="970788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Generally, at academic level, fundamentals are what we learn</a:t>
            </a:r>
            <a:endParaRPr/>
          </a:p>
          <a:p>
            <a:pPr marL="228600" lvl="0" indent="-228600" algn="l" rtl="0">
              <a:lnSpc>
                <a:spcPct val="90000"/>
              </a:lnSpc>
              <a:spcBef>
                <a:spcPts val="1000"/>
              </a:spcBef>
              <a:spcAft>
                <a:spcPts val="0"/>
              </a:spcAft>
              <a:buClr>
                <a:schemeClr val="dk1"/>
              </a:buClr>
              <a:buSzPts val="2800"/>
              <a:buChar char="•"/>
            </a:pPr>
            <a:r>
              <a:rPr lang="en-US"/>
              <a:t>To develop professional ability, many practical aspects are to be learned.</a:t>
            </a:r>
            <a:endParaRPr/>
          </a:p>
          <a:p>
            <a:pPr marL="228600" lvl="0" indent="-228600" algn="l" rtl="0">
              <a:lnSpc>
                <a:spcPct val="90000"/>
              </a:lnSpc>
              <a:spcBef>
                <a:spcPts val="1000"/>
              </a:spcBef>
              <a:spcAft>
                <a:spcPts val="0"/>
              </a:spcAft>
              <a:buClr>
                <a:schemeClr val="dk1"/>
              </a:buClr>
              <a:buSzPts val="2800"/>
              <a:buChar char="•"/>
            </a:pPr>
            <a:r>
              <a:rPr lang="en-US"/>
              <a:t>Understanding the requirement from a practical and application point of view is limited due to many reasons, including the limited time and scope of the academic curriculum</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How to Bridge this Gap (Academia-Industry)</a:t>
            </a:r>
            <a:endParaRPr/>
          </a:p>
        </p:txBody>
      </p:sp>
      <p:sp>
        <p:nvSpPr>
          <p:cNvPr id="489" name="Google Shape;489;p49"/>
          <p:cNvSpPr txBox="1">
            <a:spLocks noGrp="1"/>
          </p:cNvSpPr>
          <p:nvPr>
            <p:ph type="body" idx="1"/>
          </p:nvPr>
        </p:nvSpPr>
        <p:spPr>
          <a:xfrm>
            <a:off x="2270760" y="1825625"/>
            <a:ext cx="908304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Industrial Visits</a:t>
            </a:r>
            <a:endParaRPr/>
          </a:p>
          <a:p>
            <a:pPr marL="228600" lvl="0" indent="-228600" algn="l" rtl="0">
              <a:lnSpc>
                <a:spcPct val="90000"/>
              </a:lnSpc>
              <a:spcBef>
                <a:spcPts val="1000"/>
              </a:spcBef>
              <a:spcAft>
                <a:spcPts val="0"/>
              </a:spcAft>
              <a:buClr>
                <a:schemeClr val="dk1"/>
              </a:buClr>
              <a:buSzPts val="2800"/>
              <a:buChar char="•"/>
            </a:pPr>
            <a:r>
              <a:rPr lang="en-US"/>
              <a:t>Practical Training</a:t>
            </a:r>
            <a:endParaRPr/>
          </a:p>
          <a:p>
            <a:pPr marL="228600" lvl="0" indent="-228600" algn="l" rtl="0">
              <a:lnSpc>
                <a:spcPct val="90000"/>
              </a:lnSpc>
              <a:spcBef>
                <a:spcPts val="1000"/>
              </a:spcBef>
              <a:spcAft>
                <a:spcPts val="0"/>
              </a:spcAft>
              <a:buClr>
                <a:schemeClr val="dk1"/>
              </a:buClr>
              <a:buSzPts val="2800"/>
              <a:buChar char="•"/>
            </a:pPr>
            <a:r>
              <a:rPr lang="en-US"/>
              <a:t>Internship Programme</a:t>
            </a:r>
            <a:endParaRPr/>
          </a:p>
          <a:p>
            <a:pPr marL="228600" lvl="0" indent="-228600" algn="l" rtl="0">
              <a:lnSpc>
                <a:spcPct val="90000"/>
              </a:lnSpc>
              <a:spcBef>
                <a:spcPts val="1000"/>
              </a:spcBef>
              <a:spcAft>
                <a:spcPts val="0"/>
              </a:spcAft>
              <a:buClr>
                <a:schemeClr val="dk1"/>
              </a:buClr>
              <a:buSzPts val="2800"/>
              <a:buChar char="•"/>
            </a:pPr>
            <a:r>
              <a:rPr lang="en-US"/>
              <a:t>Literature </a:t>
            </a:r>
            <a:endParaRPr/>
          </a:p>
          <a:p>
            <a:pPr marL="228600" lvl="0" indent="-228600" algn="l" rtl="0">
              <a:lnSpc>
                <a:spcPct val="90000"/>
              </a:lnSpc>
              <a:spcBef>
                <a:spcPts val="1000"/>
              </a:spcBef>
              <a:spcAft>
                <a:spcPts val="0"/>
              </a:spcAft>
              <a:buClr>
                <a:schemeClr val="dk1"/>
              </a:buClr>
              <a:buSzPts val="2800"/>
              <a:buChar char="•"/>
            </a:pPr>
            <a:r>
              <a:rPr lang="en-US"/>
              <a:t>…..</a:t>
            </a:r>
            <a:endParaRPr/>
          </a:p>
          <a:p>
            <a:pPr marL="228600" lvl="0" indent="-228600" algn="l" rtl="0">
              <a:lnSpc>
                <a:spcPct val="90000"/>
              </a:lnSpc>
              <a:spcBef>
                <a:spcPts val="1000"/>
              </a:spcBef>
              <a:spcAft>
                <a:spcPts val="0"/>
              </a:spcAft>
              <a:buClr>
                <a:schemeClr val="dk1"/>
              </a:buClr>
              <a:buSzPts val="2800"/>
              <a:buChar char="•"/>
            </a:pPr>
            <a:r>
              <a:rPr lang="en-US"/>
              <a:t>…..</a:t>
            </a:r>
            <a:endParaRPr/>
          </a:p>
          <a:p>
            <a:pPr marL="228600" lvl="0" indent="-228600" algn="l" rtl="0">
              <a:lnSpc>
                <a:spcPct val="90000"/>
              </a:lnSpc>
              <a:spcBef>
                <a:spcPts val="1000"/>
              </a:spcBef>
              <a:spcAft>
                <a:spcPts val="0"/>
              </a:spcAft>
              <a:buClr>
                <a:srgbClr val="0070C0"/>
              </a:buClr>
              <a:buSzPts val="2800"/>
              <a:buChar char="•"/>
            </a:pPr>
            <a:r>
              <a:rPr lang="en-US">
                <a:solidFill>
                  <a:srgbClr val="0070C0"/>
                </a:solidFill>
              </a:rPr>
              <a:t>STANDARDS</a:t>
            </a:r>
            <a:r>
              <a:rPr lang="en-US"/>
              <a:t> -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Why Standards as a Bridge between Academia and Industry </a:t>
            </a:r>
            <a:endParaRPr/>
          </a:p>
        </p:txBody>
      </p:sp>
      <p:sp>
        <p:nvSpPr>
          <p:cNvPr id="495" name="Google Shape;495;p50"/>
          <p:cNvSpPr txBox="1">
            <a:spLocks noGrp="1"/>
          </p:cNvSpPr>
          <p:nvPr>
            <p:ph type="body" idx="1"/>
          </p:nvPr>
        </p:nvSpPr>
        <p:spPr>
          <a:xfrm>
            <a:off x="1600200" y="2240279"/>
            <a:ext cx="9753600" cy="393668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Standards Development is a collaborative process involving wide stakeholder consultations</a:t>
            </a:r>
            <a:endParaRPr/>
          </a:p>
          <a:p>
            <a:pPr marL="228600" lvl="0" indent="-228600" algn="l" rtl="0">
              <a:lnSpc>
                <a:spcPct val="90000"/>
              </a:lnSpc>
              <a:spcBef>
                <a:spcPts val="1000"/>
              </a:spcBef>
              <a:spcAft>
                <a:spcPts val="0"/>
              </a:spcAft>
              <a:buClr>
                <a:schemeClr val="dk1"/>
              </a:buClr>
              <a:buSzPts val="2800"/>
              <a:buChar char="•"/>
            </a:pPr>
            <a:r>
              <a:rPr lang="en-US"/>
              <a:t>Latest in the technology which are accepted both by manufacturers and Users</a:t>
            </a:r>
            <a:endParaRPr/>
          </a:p>
          <a:p>
            <a:pPr marL="228600" lvl="0" indent="-228600" algn="l" rtl="0">
              <a:lnSpc>
                <a:spcPct val="90000"/>
              </a:lnSpc>
              <a:spcBef>
                <a:spcPts val="1000"/>
              </a:spcBef>
              <a:spcAft>
                <a:spcPts val="0"/>
              </a:spcAft>
              <a:buClr>
                <a:schemeClr val="dk1"/>
              </a:buClr>
              <a:buSzPts val="2800"/>
              <a:buChar char="•"/>
            </a:pPr>
            <a:r>
              <a:rPr lang="en-US"/>
              <a:t>The purest form of knowledge which have been demonstrated as practicable and implementable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1"/>
          <p:cNvSpPr txBox="1">
            <a:spLocks noGrp="1"/>
          </p:cNvSpPr>
          <p:nvPr>
            <p:ph type="title"/>
          </p:nvPr>
        </p:nvSpPr>
        <p:spPr>
          <a:xfrm>
            <a:off x="646111" y="452718"/>
            <a:ext cx="9404723" cy="6487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dirty="0"/>
              <a:t>Indian Standards on Transformers</a:t>
            </a:r>
            <a:endParaRPr dirty="0"/>
          </a:p>
        </p:txBody>
      </p:sp>
      <p:graphicFrame>
        <p:nvGraphicFramePr>
          <p:cNvPr id="2" name="Google Shape;501;p51">
            <a:extLst>
              <a:ext uri="{FF2B5EF4-FFF2-40B4-BE49-F238E27FC236}">
                <a16:creationId xmlns:a16="http://schemas.microsoft.com/office/drawing/2014/main" id="{98CB7FD5-AE90-2C00-1C12-9E5EACD6E775}"/>
              </a:ext>
            </a:extLst>
          </p:cNvPr>
          <p:cNvGraphicFramePr/>
          <p:nvPr>
            <p:extLst>
              <p:ext uri="{D42A27DB-BD31-4B8C-83A1-F6EECF244321}">
                <p14:modId xmlns:p14="http://schemas.microsoft.com/office/powerpoint/2010/main" val="2459177111"/>
              </p:ext>
            </p:extLst>
          </p:nvPr>
        </p:nvGraphicFramePr>
        <p:xfrm>
          <a:off x="569684" y="1387619"/>
          <a:ext cx="11411025" cy="4158330"/>
        </p:xfrm>
        <a:graphic>
          <a:graphicData uri="http://schemas.openxmlformats.org/drawingml/2006/table">
            <a:tbl>
              <a:tblPr firstRow="1" bandRow="1">
                <a:noFill/>
                <a:tableStyleId>{7684B99A-4DEA-4AAC-B18F-AF107BF5814D}</a:tableStyleId>
              </a:tblPr>
              <a:tblGrid>
                <a:gridCol w="874650">
                  <a:extLst>
                    <a:ext uri="{9D8B030D-6E8A-4147-A177-3AD203B41FA5}">
                      <a16:colId xmlns:a16="http://schemas.microsoft.com/office/drawing/2014/main" val="20000"/>
                    </a:ext>
                  </a:extLst>
                </a:gridCol>
                <a:gridCol w="3158825">
                  <a:extLst>
                    <a:ext uri="{9D8B030D-6E8A-4147-A177-3AD203B41FA5}">
                      <a16:colId xmlns:a16="http://schemas.microsoft.com/office/drawing/2014/main" val="20001"/>
                    </a:ext>
                  </a:extLst>
                </a:gridCol>
                <a:gridCol w="3002975">
                  <a:extLst>
                    <a:ext uri="{9D8B030D-6E8A-4147-A177-3AD203B41FA5}">
                      <a16:colId xmlns:a16="http://schemas.microsoft.com/office/drawing/2014/main" val="20002"/>
                    </a:ext>
                  </a:extLst>
                </a:gridCol>
                <a:gridCol w="4374575">
                  <a:extLst>
                    <a:ext uri="{9D8B030D-6E8A-4147-A177-3AD203B41FA5}">
                      <a16:colId xmlns:a16="http://schemas.microsoft.com/office/drawing/2014/main" val="20003"/>
                    </a:ext>
                  </a:extLst>
                </a:gridCol>
              </a:tblGrid>
              <a:tr h="495610">
                <a:tc>
                  <a:txBody>
                    <a:bodyPr/>
                    <a:lstStyle/>
                    <a:p>
                      <a:pPr marL="0" marR="0" lvl="0" indent="0" algn="l" rtl="0">
                        <a:spcBef>
                          <a:spcPts val="0"/>
                        </a:spcBef>
                        <a:spcAft>
                          <a:spcPts val="0"/>
                        </a:spcAft>
                        <a:buNone/>
                      </a:pPr>
                      <a:r>
                        <a:rPr lang="en-US" sz="1600"/>
                        <a:t>Sl. No. </a:t>
                      </a:r>
                      <a:endParaRPr/>
                    </a:p>
                  </a:txBody>
                  <a:tcPr marL="91450" marR="91450" marT="45725" marB="45725"/>
                </a:tc>
                <a:tc>
                  <a:txBody>
                    <a:bodyPr/>
                    <a:lstStyle/>
                    <a:p>
                      <a:pPr marL="0" marR="0" lvl="0" indent="0" algn="l" rtl="0">
                        <a:spcBef>
                          <a:spcPts val="0"/>
                        </a:spcBef>
                        <a:spcAft>
                          <a:spcPts val="0"/>
                        </a:spcAft>
                        <a:buNone/>
                      </a:pPr>
                      <a:r>
                        <a:rPr lang="en-US" sz="1600" dirty="0"/>
                        <a:t>Transformer Type</a:t>
                      </a:r>
                      <a:endParaRPr dirty="0"/>
                    </a:p>
                  </a:txBody>
                  <a:tcPr marL="91450" marR="91450" marT="45725" marB="45725"/>
                </a:tc>
                <a:tc>
                  <a:txBody>
                    <a:bodyPr/>
                    <a:lstStyle/>
                    <a:p>
                      <a:pPr marL="0" marR="0" lvl="0" indent="0" algn="l" rtl="0">
                        <a:spcBef>
                          <a:spcPts val="0"/>
                        </a:spcBef>
                        <a:spcAft>
                          <a:spcPts val="0"/>
                        </a:spcAft>
                        <a:buNone/>
                      </a:pPr>
                      <a:r>
                        <a:rPr lang="en-US" sz="1600"/>
                        <a:t>IS No. </a:t>
                      </a:r>
                      <a:endParaRPr/>
                    </a:p>
                  </a:txBody>
                  <a:tcPr marL="91450" marR="91450" marT="45725" marB="45725"/>
                </a:tc>
                <a:tc>
                  <a:txBody>
                    <a:bodyPr/>
                    <a:lstStyle/>
                    <a:p>
                      <a:pPr marL="0" marR="0" lvl="0" indent="0" algn="just" rtl="0">
                        <a:spcBef>
                          <a:spcPts val="0"/>
                        </a:spcBef>
                        <a:spcAft>
                          <a:spcPts val="0"/>
                        </a:spcAft>
                        <a:buNone/>
                      </a:pPr>
                      <a:r>
                        <a:rPr lang="en-US" sz="1600"/>
                        <a:t>Title of the Indian Standard</a:t>
                      </a:r>
                      <a:endParaRPr/>
                    </a:p>
                  </a:txBody>
                  <a:tcPr marL="91450" marR="91450" marT="45725" marB="45725"/>
                </a:tc>
                <a:extLst>
                  <a:ext uri="{0D108BD9-81ED-4DB2-BD59-A6C34878D82A}">
                    <a16:rowId xmlns:a16="http://schemas.microsoft.com/office/drawing/2014/main" val="10000"/>
                  </a:ext>
                </a:extLst>
              </a:tr>
              <a:tr h="564605">
                <a:tc>
                  <a:txBody>
                    <a:bodyPr/>
                    <a:lstStyle/>
                    <a:p>
                      <a:pPr marL="0" marR="0" lvl="0" indent="0" algn="l" rtl="0">
                        <a:spcBef>
                          <a:spcPts val="0"/>
                        </a:spcBef>
                        <a:spcAft>
                          <a:spcPts val="0"/>
                        </a:spcAft>
                        <a:buNone/>
                      </a:pPr>
                      <a:r>
                        <a:rPr lang="en-US" sz="1800" dirty="0"/>
                        <a:t>1</a:t>
                      </a:r>
                      <a:endParaRPr sz="1800" dirty="0"/>
                    </a:p>
                  </a:txBody>
                  <a:tcPr marL="91450" marR="91450" marT="45725" marB="45725"/>
                </a:tc>
                <a:tc>
                  <a:txBody>
                    <a:bodyPr/>
                    <a:lstStyle/>
                    <a:p>
                      <a:pPr marL="0" marR="0" lvl="0" indent="0" algn="l" rtl="0">
                        <a:spcBef>
                          <a:spcPts val="0"/>
                        </a:spcBef>
                        <a:spcAft>
                          <a:spcPts val="0"/>
                        </a:spcAft>
                        <a:buNone/>
                      </a:pPr>
                      <a:r>
                        <a:rPr lang="en-US" sz="1800" b="0" i="0" u="none" strike="noStrike" cap="none" dirty="0">
                          <a:solidFill>
                            <a:schemeClr val="dk1"/>
                          </a:solidFill>
                          <a:effectLst/>
                          <a:latin typeface="Calibri"/>
                          <a:ea typeface="Calibri"/>
                          <a:cs typeface="Calibri"/>
                          <a:sym typeface="Arial"/>
                        </a:rPr>
                        <a:t>Oil Immersed Distribution Transformers</a:t>
                      </a:r>
                      <a:endParaRPr sz="1800" dirty="0"/>
                    </a:p>
                  </a:txBody>
                  <a:tcPr marL="91450" marR="91450" marT="45725" marB="45725"/>
                </a:tc>
                <a:tc>
                  <a:txBody>
                    <a:bodyPr/>
                    <a:lstStyle/>
                    <a:p>
                      <a:pPr marL="0" marR="0" lvl="0" indent="0" algn="l" rtl="0">
                        <a:spcBef>
                          <a:spcPts val="0"/>
                        </a:spcBef>
                        <a:spcAft>
                          <a:spcPts val="0"/>
                        </a:spcAft>
                        <a:buNone/>
                      </a:pPr>
                      <a:r>
                        <a:rPr lang="en-US" sz="1800" dirty="0"/>
                        <a:t>IS 1180 (Part 1) </a:t>
                      </a:r>
                      <a:endParaRPr sz="1800" dirty="0"/>
                    </a:p>
                  </a:txBody>
                  <a:tcPr marL="91450" marR="91450" marT="45725" marB="45725"/>
                </a:tc>
                <a:tc>
                  <a:txBody>
                    <a:bodyPr/>
                    <a:lstStyle/>
                    <a:p>
                      <a:pPr marL="0" marR="0" lvl="0" indent="0" algn="just" rtl="0">
                        <a:spcBef>
                          <a:spcPts val="0"/>
                        </a:spcBef>
                        <a:spcAft>
                          <a:spcPts val="0"/>
                        </a:spcAft>
                        <a:buNone/>
                      </a:pPr>
                      <a:r>
                        <a:rPr lang="en-US" sz="1800" b="0" i="0" u="none" strike="noStrike" cap="none" dirty="0">
                          <a:solidFill>
                            <a:schemeClr val="dk1"/>
                          </a:solidFill>
                          <a:effectLst/>
                          <a:latin typeface="Calibri"/>
                          <a:ea typeface="Calibri"/>
                          <a:cs typeface="Calibri"/>
                          <a:sym typeface="Arial"/>
                        </a:rPr>
                        <a:t>Outdoor/Indoor Type Oil Immersed Distribution Transformers </a:t>
                      </a:r>
                      <a:r>
                        <a:rPr lang="en-US" sz="1800" b="0" i="0" u="none" strike="noStrike" cap="none" dirty="0" err="1">
                          <a:solidFill>
                            <a:schemeClr val="dk1"/>
                          </a:solidFill>
                          <a:effectLst/>
                          <a:latin typeface="Calibri"/>
                          <a:ea typeface="Calibri"/>
                          <a:cs typeface="Calibri"/>
                          <a:sym typeface="Arial"/>
                        </a:rPr>
                        <a:t>Upto</a:t>
                      </a:r>
                      <a:r>
                        <a:rPr lang="en-US" sz="1800" b="0" i="0" u="none" strike="noStrike" cap="none" dirty="0">
                          <a:solidFill>
                            <a:schemeClr val="dk1"/>
                          </a:solidFill>
                          <a:effectLst/>
                          <a:latin typeface="Calibri"/>
                          <a:ea typeface="Calibri"/>
                          <a:cs typeface="Calibri"/>
                          <a:sym typeface="Arial"/>
                        </a:rPr>
                        <a:t> and Including 2 500 kVA 33kV - Specification Part 1 Mineral Oil Immersed </a:t>
                      </a:r>
                      <a:endParaRPr sz="1800" dirty="0"/>
                    </a:p>
                  </a:txBody>
                  <a:tcPr marL="91450" marR="91450" marT="45725" marB="45725"/>
                </a:tc>
                <a:extLst>
                  <a:ext uri="{0D108BD9-81ED-4DB2-BD59-A6C34878D82A}">
                    <a16:rowId xmlns:a16="http://schemas.microsoft.com/office/drawing/2014/main" val="10001"/>
                  </a:ext>
                </a:extLst>
              </a:tr>
              <a:tr h="641158">
                <a:tc>
                  <a:txBody>
                    <a:bodyPr/>
                    <a:lstStyle/>
                    <a:p>
                      <a:pPr marL="0" marR="0" lvl="0" indent="0" algn="l" rtl="0">
                        <a:spcBef>
                          <a:spcPts val="0"/>
                        </a:spcBef>
                        <a:spcAft>
                          <a:spcPts val="0"/>
                        </a:spcAft>
                        <a:buNone/>
                      </a:pPr>
                      <a:r>
                        <a:rPr lang="en-US" sz="1800"/>
                        <a:t>2</a:t>
                      </a:r>
                      <a:endParaRPr sz="1800"/>
                    </a:p>
                  </a:txBody>
                  <a:tcPr marL="91450" marR="91450" marT="45725" marB="45725"/>
                </a:tc>
                <a:tc>
                  <a:txBody>
                    <a:bodyPr/>
                    <a:lstStyle/>
                    <a:p>
                      <a:pPr marL="0" marR="0" lvl="0" indent="0" algn="l" rtl="0">
                        <a:spcBef>
                          <a:spcPts val="0"/>
                        </a:spcBef>
                        <a:spcAft>
                          <a:spcPts val="0"/>
                        </a:spcAft>
                        <a:buNone/>
                      </a:pPr>
                      <a:r>
                        <a:rPr lang="en-US" sz="1800" dirty="0"/>
                        <a:t>Natural/Synthetic Organic Ester Liquid Immersed Distribution Transformers</a:t>
                      </a:r>
                      <a:endParaRPr sz="1800" dirty="0"/>
                    </a:p>
                  </a:txBody>
                  <a:tcPr marL="91450" marR="91450" marT="45725" marB="45725"/>
                </a:tc>
                <a:tc>
                  <a:txBody>
                    <a:bodyPr/>
                    <a:lstStyle/>
                    <a:p>
                      <a:pPr marL="0" marR="0" lvl="0" indent="0" algn="l" rtl="0">
                        <a:spcBef>
                          <a:spcPts val="0"/>
                        </a:spcBef>
                        <a:spcAft>
                          <a:spcPts val="0"/>
                        </a:spcAft>
                        <a:buNone/>
                      </a:pPr>
                      <a:r>
                        <a:rPr lang="en-US" sz="1800" dirty="0"/>
                        <a:t>IS 1180 (Part 3) </a:t>
                      </a:r>
                      <a:endParaRPr sz="1800" dirty="0"/>
                    </a:p>
                  </a:txBody>
                  <a:tcPr marL="91450" marR="91450" marT="45725" marB="45725"/>
                </a:tc>
                <a:tc>
                  <a:txBody>
                    <a:bodyPr/>
                    <a:lstStyle/>
                    <a:p>
                      <a:pPr marL="0" marR="0" lvl="0" indent="0" algn="just" rtl="0">
                        <a:spcBef>
                          <a:spcPts val="0"/>
                        </a:spcBef>
                        <a:spcAft>
                          <a:spcPts val="0"/>
                        </a:spcAft>
                        <a:buNone/>
                      </a:pPr>
                      <a:r>
                        <a:rPr lang="en-US" sz="1800" b="0" i="0" u="none" strike="noStrike" cap="none" dirty="0">
                          <a:solidFill>
                            <a:schemeClr val="dk1"/>
                          </a:solidFill>
                          <a:effectLst/>
                          <a:latin typeface="Calibri"/>
                          <a:ea typeface="Calibri"/>
                          <a:cs typeface="Calibri"/>
                          <a:sym typeface="Arial"/>
                        </a:rPr>
                        <a:t>Outdoor/Indoor Type Liquid Immersed Distribution Transformers Up to and Including 2 500 kVA 33 kV Specification Part 3 Natural Synthetic Organic Ester Liquid Immersed</a:t>
                      </a:r>
                      <a:endParaRPr sz="180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3</a:t>
                      </a:r>
                      <a:endParaRPr sz="1800"/>
                    </a:p>
                  </a:txBody>
                  <a:tcPr marL="91450" marR="91450" marT="45725" marB="45725"/>
                </a:tc>
                <a:tc>
                  <a:txBody>
                    <a:bodyPr/>
                    <a:lstStyle/>
                    <a:p>
                      <a:pPr marL="0" marR="0" lvl="0" indent="0" algn="l" rtl="0">
                        <a:spcBef>
                          <a:spcPts val="0"/>
                        </a:spcBef>
                        <a:spcAft>
                          <a:spcPts val="0"/>
                        </a:spcAft>
                        <a:buNone/>
                      </a:pPr>
                      <a:r>
                        <a:rPr lang="en-US" sz="1800" dirty="0"/>
                        <a:t>Power Transformers</a:t>
                      </a:r>
                      <a:endParaRPr sz="1800" dirty="0"/>
                    </a:p>
                  </a:txBody>
                  <a:tcPr marL="91450" marR="91450" marT="45725" marB="45725"/>
                </a:tc>
                <a:tc>
                  <a:txBody>
                    <a:bodyPr/>
                    <a:lstStyle/>
                    <a:p>
                      <a:pPr marL="0" marR="0" lvl="0" indent="0" algn="l" rtl="0">
                        <a:spcBef>
                          <a:spcPts val="0"/>
                        </a:spcBef>
                        <a:spcAft>
                          <a:spcPts val="0"/>
                        </a:spcAft>
                        <a:buClr>
                          <a:schemeClr val="dk1"/>
                        </a:buClr>
                        <a:buSzPts val="1600"/>
                        <a:buFont typeface="Calibri"/>
                        <a:buNone/>
                      </a:pPr>
                      <a:r>
                        <a:rPr lang="en-IN" sz="1800" dirty="0"/>
                        <a:t>IS 2026 (Part 1) </a:t>
                      </a:r>
                      <a:endParaRPr sz="1800" dirty="0"/>
                    </a:p>
                  </a:txBody>
                  <a:tcPr marL="91450" marR="91450" marT="45725" marB="45725"/>
                </a:tc>
                <a:tc>
                  <a:txBody>
                    <a:bodyPr/>
                    <a:lstStyle/>
                    <a:p>
                      <a:pPr marL="0" marR="0" lvl="0" indent="0" algn="just" rtl="0">
                        <a:spcBef>
                          <a:spcPts val="0"/>
                        </a:spcBef>
                        <a:spcAft>
                          <a:spcPts val="0"/>
                        </a:spcAft>
                        <a:buClr>
                          <a:schemeClr val="dk1"/>
                        </a:buClr>
                        <a:buSzPts val="1600"/>
                        <a:buFont typeface="Calibri"/>
                        <a:buNone/>
                      </a:pPr>
                      <a:r>
                        <a:rPr lang="en-US" sz="1800" b="0" i="0" u="none" strike="noStrike" cap="none" dirty="0">
                          <a:solidFill>
                            <a:schemeClr val="dk1"/>
                          </a:solidFill>
                          <a:effectLst/>
                          <a:latin typeface="Calibri"/>
                          <a:ea typeface="Calibri"/>
                          <a:cs typeface="Calibri"/>
                          <a:sym typeface="Arial"/>
                        </a:rPr>
                        <a:t>Power transformers: Part 1 general</a:t>
                      </a:r>
                      <a:endParaRPr sz="1800" dirty="0"/>
                    </a:p>
                  </a:txBody>
                  <a:tcPr marL="91450" marR="91450" marT="45725" marB="45725"/>
                </a:tc>
                <a:extLst>
                  <a:ext uri="{0D108BD9-81ED-4DB2-BD59-A6C34878D82A}">
                    <a16:rowId xmlns:a16="http://schemas.microsoft.com/office/drawing/2014/main" val="10003"/>
                  </a:ext>
                </a:extLst>
              </a:tr>
              <a:tr h="592515">
                <a:tc>
                  <a:txBody>
                    <a:bodyPr/>
                    <a:lstStyle/>
                    <a:p>
                      <a:pPr marL="0" marR="0" lvl="0" indent="0" algn="l" rtl="0">
                        <a:spcBef>
                          <a:spcPts val="0"/>
                        </a:spcBef>
                        <a:spcAft>
                          <a:spcPts val="0"/>
                        </a:spcAft>
                        <a:buNone/>
                      </a:pPr>
                      <a:r>
                        <a:rPr lang="en-US" sz="1800"/>
                        <a:t>4</a:t>
                      </a:r>
                      <a:endParaRPr sz="1800"/>
                    </a:p>
                  </a:txBody>
                  <a:tcPr marL="91450" marR="91450" marT="45725" marB="45725"/>
                </a:tc>
                <a:tc>
                  <a:txBody>
                    <a:bodyPr/>
                    <a:lstStyle/>
                    <a:p>
                      <a:pPr marL="0" marR="0" lvl="0" indent="0" algn="l" rtl="0">
                        <a:spcBef>
                          <a:spcPts val="0"/>
                        </a:spcBef>
                        <a:spcAft>
                          <a:spcPts val="0"/>
                        </a:spcAft>
                        <a:buNone/>
                      </a:pPr>
                      <a:r>
                        <a:rPr lang="en-IN" sz="1800" b="0" i="0" u="none" strike="noStrike" cap="none" dirty="0">
                          <a:solidFill>
                            <a:schemeClr val="dk1"/>
                          </a:solidFill>
                          <a:effectLst/>
                          <a:latin typeface="Calibri"/>
                          <a:ea typeface="Calibri"/>
                          <a:cs typeface="Calibri"/>
                          <a:sym typeface="Arial"/>
                        </a:rPr>
                        <a:t>Dry-Type Transformers</a:t>
                      </a:r>
                      <a:endParaRPr sz="1800" dirty="0"/>
                    </a:p>
                  </a:txBody>
                  <a:tcPr marL="91450" marR="91450" marT="45725" marB="45725"/>
                </a:tc>
                <a:tc>
                  <a:txBody>
                    <a:bodyPr/>
                    <a:lstStyle/>
                    <a:p>
                      <a:pPr marL="0" marR="0" lvl="0" indent="0" algn="l" rtl="0">
                        <a:spcBef>
                          <a:spcPts val="0"/>
                        </a:spcBef>
                        <a:spcAft>
                          <a:spcPts val="0"/>
                        </a:spcAft>
                        <a:buClr>
                          <a:schemeClr val="dk1"/>
                        </a:buClr>
                        <a:buSzPts val="1600"/>
                        <a:buFont typeface="Calibri"/>
                        <a:buNone/>
                      </a:pPr>
                      <a:r>
                        <a:rPr lang="en-IN" sz="1800" dirty="0"/>
                        <a:t>IS 2026 (Part 11) </a:t>
                      </a:r>
                      <a:endParaRPr sz="1800" dirty="0"/>
                    </a:p>
                  </a:txBody>
                  <a:tcPr marL="91450" marR="91450" marT="45725" marB="45725"/>
                </a:tc>
                <a:tc>
                  <a:txBody>
                    <a:bodyPr/>
                    <a:lstStyle/>
                    <a:p>
                      <a:pPr marL="0" marR="0" lvl="0" indent="0" algn="just" rtl="0">
                        <a:spcBef>
                          <a:spcPts val="0"/>
                        </a:spcBef>
                        <a:spcAft>
                          <a:spcPts val="0"/>
                        </a:spcAft>
                        <a:buClr>
                          <a:schemeClr val="dk1"/>
                        </a:buClr>
                        <a:buSzPts val="1600"/>
                        <a:buFont typeface="Calibri"/>
                        <a:buNone/>
                      </a:pPr>
                      <a:r>
                        <a:rPr lang="en-IN" sz="1800" b="0" i="0" u="none" strike="noStrike" cap="none" dirty="0">
                          <a:solidFill>
                            <a:schemeClr val="dk1"/>
                          </a:solidFill>
                          <a:effectLst/>
                          <a:latin typeface="Calibri"/>
                          <a:ea typeface="Calibri"/>
                          <a:cs typeface="Calibri"/>
                          <a:sym typeface="Arial"/>
                        </a:rPr>
                        <a:t>Power Transformers Part 11 Dry-Type Transformers</a:t>
                      </a:r>
                      <a:endParaRPr sz="1800" dirty="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1"/>
          <p:cNvSpPr txBox="1">
            <a:spLocks noGrp="1"/>
          </p:cNvSpPr>
          <p:nvPr>
            <p:ph type="title"/>
          </p:nvPr>
        </p:nvSpPr>
        <p:spPr>
          <a:xfrm>
            <a:off x="646111" y="452718"/>
            <a:ext cx="9404723" cy="6487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a:t>Indian Standards on Transformers</a:t>
            </a:r>
            <a:endParaRPr/>
          </a:p>
        </p:txBody>
      </p:sp>
      <p:graphicFrame>
        <p:nvGraphicFramePr>
          <p:cNvPr id="501" name="Google Shape;501;p51"/>
          <p:cNvGraphicFramePr/>
          <p:nvPr>
            <p:extLst>
              <p:ext uri="{D42A27DB-BD31-4B8C-83A1-F6EECF244321}">
                <p14:modId xmlns:p14="http://schemas.microsoft.com/office/powerpoint/2010/main" val="1955901164"/>
              </p:ext>
            </p:extLst>
          </p:nvPr>
        </p:nvGraphicFramePr>
        <p:xfrm>
          <a:off x="569684" y="1387619"/>
          <a:ext cx="11411025" cy="4287600"/>
        </p:xfrm>
        <a:graphic>
          <a:graphicData uri="http://schemas.openxmlformats.org/drawingml/2006/table">
            <a:tbl>
              <a:tblPr firstRow="1" bandRow="1">
                <a:noFill/>
                <a:tableStyleId>{7684B99A-4DEA-4AAC-B18F-AF107BF5814D}</a:tableStyleId>
              </a:tblPr>
              <a:tblGrid>
                <a:gridCol w="874650">
                  <a:extLst>
                    <a:ext uri="{9D8B030D-6E8A-4147-A177-3AD203B41FA5}">
                      <a16:colId xmlns:a16="http://schemas.microsoft.com/office/drawing/2014/main" val="20000"/>
                    </a:ext>
                  </a:extLst>
                </a:gridCol>
                <a:gridCol w="3158825">
                  <a:extLst>
                    <a:ext uri="{9D8B030D-6E8A-4147-A177-3AD203B41FA5}">
                      <a16:colId xmlns:a16="http://schemas.microsoft.com/office/drawing/2014/main" val="20001"/>
                    </a:ext>
                  </a:extLst>
                </a:gridCol>
                <a:gridCol w="3002975">
                  <a:extLst>
                    <a:ext uri="{9D8B030D-6E8A-4147-A177-3AD203B41FA5}">
                      <a16:colId xmlns:a16="http://schemas.microsoft.com/office/drawing/2014/main" val="20002"/>
                    </a:ext>
                  </a:extLst>
                </a:gridCol>
                <a:gridCol w="4374575">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US" sz="1600"/>
                        <a:t>Sl. No. </a:t>
                      </a:r>
                      <a:endParaRPr/>
                    </a:p>
                  </a:txBody>
                  <a:tcPr marL="91450" marR="91450" marT="45725" marB="45725"/>
                </a:tc>
                <a:tc>
                  <a:txBody>
                    <a:bodyPr/>
                    <a:lstStyle/>
                    <a:p>
                      <a:pPr marL="0" marR="0" lvl="0" indent="0" algn="l" rtl="0">
                        <a:spcBef>
                          <a:spcPts val="0"/>
                        </a:spcBef>
                        <a:spcAft>
                          <a:spcPts val="0"/>
                        </a:spcAft>
                        <a:buNone/>
                      </a:pPr>
                      <a:r>
                        <a:rPr lang="en-US" sz="1600"/>
                        <a:t>Transformer Type</a:t>
                      </a:r>
                      <a:endParaRPr/>
                    </a:p>
                  </a:txBody>
                  <a:tcPr marL="91450" marR="91450" marT="45725" marB="45725"/>
                </a:tc>
                <a:tc>
                  <a:txBody>
                    <a:bodyPr/>
                    <a:lstStyle/>
                    <a:p>
                      <a:pPr marL="0" marR="0" lvl="0" indent="0" algn="l" rtl="0">
                        <a:spcBef>
                          <a:spcPts val="0"/>
                        </a:spcBef>
                        <a:spcAft>
                          <a:spcPts val="0"/>
                        </a:spcAft>
                        <a:buNone/>
                      </a:pPr>
                      <a:r>
                        <a:rPr lang="en-US" sz="1600"/>
                        <a:t>IS No. </a:t>
                      </a:r>
                      <a:endParaRPr/>
                    </a:p>
                  </a:txBody>
                  <a:tcPr marL="91450" marR="91450" marT="45725" marB="45725"/>
                </a:tc>
                <a:tc>
                  <a:txBody>
                    <a:bodyPr/>
                    <a:lstStyle/>
                    <a:p>
                      <a:pPr marL="0" marR="0" lvl="0" indent="0" algn="just" rtl="0">
                        <a:spcBef>
                          <a:spcPts val="0"/>
                        </a:spcBef>
                        <a:spcAft>
                          <a:spcPts val="0"/>
                        </a:spcAft>
                        <a:buNone/>
                      </a:pPr>
                      <a:r>
                        <a:rPr lang="en-US" sz="1600"/>
                        <a:t>Title of the Indian Standard</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600" dirty="0"/>
                        <a:t>5</a:t>
                      </a:r>
                      <a:endParaRPr dirty="0"/>
                    </a:p>
                  </a:txBody>
                  <a:tcPr marL="91450" marR="91450" marT="45725" marB="45725"/>
                </a:tc>
                <a:tc>
                  <a:txBody>
                    <a:bodyPr/>
                    <a:lstStyle/>
                    <a:p>
                      <a:pPr marL="0" marR="0" lvl="0" indent="0" algn="l" rtl="0">
                        <a:spcBef>
                          <a:spcPts val="0"/>
                        </a:spcBef>
                        <a:spcAft>
                          <a:spcPts val="0"/>
                        </a:spcAft>
                        <a:buNone/>
                      </a:pPr>
                      <a:r>
                        <a:rPr lang="en-US" sz="1600"/>
                        <a:t>Testing transformer</a:t>
                      </a:r>
                      <a:endParaRPr/>
                    </a:p>
                  </a:txBody>
                  <a:tcPr marL="91450" marR="91450" marT="45725" marB="45725"/>
                </a:tc>
                <a:tc>
                  <a:txBody>
                    <a:bodyPr/>
                    <a:lstStyle/>
                    <a:p>
                      <a:pPr marL="0" marR="0" lvl="0" indent="0" algn="l" rtl="0">
                        <a:spcBef>
                          <a:spcPts val="0"/>
                        </a:spcBef>
                        <a:spcAft>
                          <a:spcPts val="0"/>
                        </a:spcAft>
                        <a:buNone/>
                      </a:pPr>
                      <a:r>
                        <a:rPr lang="en-US" sz="1600"/>
                        <a:t>IS 13956:1994</a:t>
                      </a:r>
                      <a:endParaRPr/>
                    </a:p>
                  </a:txBody>
                  <a:tcPr marL="91450" marR="91450" marT="45725" marB="45725"/>
                </a:tc>
                <a:tc>
                  <a:txBody>
                    <a:bodyPr/>
                    <a:lstStyle/>
                    <a:p>
                      <a:pPr marL="0" marR="0" lvl="0" indent="0" algn="just" rtl="0">
                        <a:spcBef>
                          <a:spcPts val="0"/>
                        </a:spcBef>
                        <a:spcAft>
                          <a:spcPts val="0"/>
                        </a:spcAft>
                        <a:buNone/>
                      </a:pPr>
                      <a:r>
                        <a:rPr lang="en-US" sz="1600" b="0" i="0">
                          <a:solidFill>
                            <a:schemeClr val="dk1"/>
                          </a:solidFill>
                          <a:latin typeface="Calibri"/>
                          <a:ea typeface="Calibri"/>
                          <a:cs typeface="Calibri"/>
                          <a:sym typeface="Calibri"/>
                        </a:rPr>
                        <a:t>Testing transformers - Specification</a:t>
                      </a:r>
                      <a:endParaRPr sz="16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600" dirty="0"/>
                        <a:t>6</a:t>
                      </a:r>
                      <a:endParaRPr dirty="0"/>
                    </a:p>
                  </a:txBody>
                  <a:tcPr marL="91450" marR="91450" marT="45725" marB="45725"/>
                </a:tc>
                <a:tc>
                  <a:txBody>
                    <a:bodyPr/>
                    <a:lstStyle/>
                    <a:p>
                      <a:pPr marL="0" marR="0" lvl="0" indent="0" algn="l" rtl="0">
                        <a:spcBef>
                          <a:spcPts val="0"/>
                        </a:spcBef>
                        <a:spcAft>
                          <a:spcPts val="0"/>
                        </a:spcAft>
                        <a:buNone/>
                      </a:pPr>
                      <a:r>
                        <a:rPr lang="en-US" sz="1600" dirty="0"/>
                        <a:t>Arc Furnace Transformer</a:t>
                      </a:r>
                      <a:endParaRPr dirty="0"/>
                    </a:p>
                  </a:txBody>
                  <a:tcPr marL="91450" marR="91450" marT="45725" marB="45725"/>
                </a:tc>
                <a:tc>
                  <a:txBody>
                    <a:bodyPr/>
                    <a:lstStyle/>
                    <a:p>
                      <a:pPr marL="0" marR="0" lvl="0" indent="0" algn="l" rtl="0">
                        <a:spcBef>
                          <a:spcPts val="0"/>
                        </a:spcBef>
                        <a:spcAft>
                          <a:spcPts val="0"/>
                        </a:spcAft>
                        <a:buNone/>
                      </a:pPr>
                      <a:r>
                        <a:rPr lang="en-US" sz="1600"/>
                        <a:t>IS 12977:1990</a:t>
                      </a:r>
                      <a:endParaRPr/>
                    </a:p>
                  </a:txBody>
                  <a:tcPr marL="91450" marR="91450" marT="45725" marB="45725"/>
                </a:tc>
                <a:tc>
                  <a:txBody>
                    <a:bodyPr/>
                    <a:lstStyle/>
                    <a:p>
                      <a:pPr marL="0" marR="0" lvl="0" indent="0" algn="just" rtl="0">
                        <a:spcBef>
                          <a:spcPts val="0"/>
                        </a:spcBef>
                        <a:spcAft>
                          <a:spcPts val="0"/>
                        </a:spcAft>
                        <a:buNone/>
                      </a:pPr>
                      <a:r>
                        <a:rPr lang="en-US" sz="1600" b="0" i="0">
                          <a:solidFill>
                            <a:schemeClr val="dk1"/>
                          </a:solidFill>
                          <a:latin typeface="Calibri"/>
                          <a:ea typeface="Calibri"/>
                          <a:cs typeface="Calibri"/>
                          <a:sym typeface="Calibri"/>
                        </a:rPr>
                        <a:t>Arc furnace transformers specification</a:t>
                      </a:r>
                      <a:endParaRPr sz="16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600" dirty="0"/>
                        <a:t>7</a:t>
                      </a:r>
                      <a:endParaRPr dirty="0"/>
                    </a:p>
                  </a:txBody>
                  <a:tcPr marL="91450" marR="91450" marT="45725" marB="45725"/>
                </a:tc>
                <a:tc>
                  <a:txBody>
                    <a:bodyPr/>
                    <a:lstStyle/>
                    <a:p>
                      <a:pPr marL="0" marR="0" lvl="0" indent="0" algn="l" rtl="0">
                        <a:spcBef>
                          <a:spcPts val="0"/>
                        </a:spcBef>
                        <a:spcAft>
                          <a:spcPts val="0"/>
                        </a:spcAft>
                        <a:buNone/>
                      </a:pPr>
                      <a:r>
                        <a:rPr lang="en-US" sz="1600"/>
                        <a:t>Welding transformer</a:t>
                      </a:r>
                      <a:endParaRPr/>
                    </a:p>
                  </a:txBody>
                  <a:tcPr marL="91450" marR="91450" marT="45725" marB="45725"/>
                </a:tc>
                <a:tc>
                  <a:txBody>
                    <a:bodyPr/>
                    <a:lstStyle/>
                    <a:p>
                      <a:pPr marL="342900" marR="0" lvl="0" indent="-342900" algn="l" rtl="0">
                        <a:spcBef>
                          <a:spcPts val="0"/>
                        </a:spcBef>
                        <a:spcAft>
                          <a:spcPts val="0"/>
                        </a:spcAft>
                        <a:buClr>
                          <a:schemeClr val="dk1"/>
                        </a:buClr>
                        <a:buSzPts val="1600"/>
                        <a:buFont typeface="Calibri"/>
                        <a:buAutoNum type="arabicPeriod"/>
                      </a:pPr>
                      <a:r>
                        <a:rPr lang="en-US" sz="1600"/>
                        <a:t>IS  1851:1997</a:t>
                      </a:r>
                      <a:endParaRPr/>
                    </a:p>
                    <a:p>
                      <a:pPr marL="342900" marR="0" lvl="0" indent="-342900" algn="l" rtl="0">
                        <a:spcBef>
                          <a:spcPts val="0"/>
                        </a:spcBef>
                        <a:spcAft>
                          <a:spcPts val="0"/>
                        </a:spcAft>
                        <a:buClr>
                          <a:schemeClr val="dk1"/>
                        </a:buClr>
                        <a:buSzPts val="1600"/>
                        <a:buFont typeface="Calibri"/>
                        <a:buAutoNum type="arabicPeriod"/>
                      </a:pPr>
                      <a:r>
                        <a:rPr lang="en-US" sz="1600"/>
                        <a:t>IS 13339:1992</a:t>
                      </a:r>
                      <a:endParaRPr/>
                    </a:p>
                  </a:txBody>
                  <a:tcPr marL="91450" marR="91450" marT="45725" marB="45725"/>
                </a:tc>
                <a:tc>
                  <a:txBody>
                    <a:bodyPr/>
                    <a:lstStyle/>
                    <a:p>
                      <a:pPr marL="342900" marR="0" lvl="0" indent="-342900" algn="just" rtl="0">
                        <a:spcBef>
                          <a:spcPts val="0"/>
                        </a:spcBef>
                        <a:spcAft>
                          <a:spcPts val="0"/>
                        </a:spcAft>
                        <a:buClr>
                          <a:schemeClr val="dk1"/>
                        </a:buClr>
                        <a:buSzPts val="1600"/>
                        <a:buFont typeface="Calibri"/>
                        <a:buAutoNum type="arabicPeriod"/>
                      </a:pPr>
                      <a:r>
                        <a:rPr lang="en-US" sz="1600"/>
                        <a:t>Single Operator type arc welding transformers</a:t>
                      </a:r>
                      <a:endParaRPr/>
                    </a:p>
                    <a:p>
                      <a:pPr marL="342900" marR="0" lvl="0" indent="-342900" algn="just" rtl="0">
                        <a:spcBef>
                          <a:spcPts val="0"/>
                        </a:spcBef>
                        <a:spcAft>
                          <a:spcPts val="0"/>
                        </a:spcAft>
                        <a:buClr>
                          <a:schemeClr val="dk1"/>
                        </a:buClr>
                        <a:buSzPts val="1600"/>
                        <a:buFont typeface="Calibri"/>
                        <a:buAutoNum type="arabicPeriod"/>
                      </a:pPr>
                      <a:r>
                        <a:rPr lang="en-US" sz="1600"/>
                        <a:t>Multi-operator type arc welding transformers</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600" dirty="0"/>
                        <a:t>8</a:t>
                      </a:r>
                      <a:endParaRPr dirty="0"/>
                    </a:p>
                  </a:txBody>
                  <a:tcPr marL="91450" marR="91450" marT="45725" marB="45725"/>
                </a:tc>
                <a:tc>
                  <a:txBody>
                    <a:bodyPr/>
                    <a:lstStyle/>
                    <a:p>
                      <a:pPr marL="0" marR="0" lvl="0" indent="0" algn="l" rtl="0">
                        <a:spcBef>
                          <a:spcPts val="0"/>
                        </a:spcBef>
                        <a:spcAft>
                          <a:spcPts val="0"/>
                        </a:spcAft>
                        <a:buNone/>
                      </a:pPr>
                      <a:r>
                        <a:rPr lang="en-US" sz="1600"/>
                        <a:t>Mining Transformer</a:t>
                      </a:r>
                      <a:endParaRPr/>
                    </a:p>
                  </a:txBody>
                  <a:tcPr marL="91450" marR="91450" marT="45725" marB="45725"/>
                </a:tc>
                <a:tc>
                  <a:txBody>
                    <a:bodyPr/>
                    <a:lstStyle/>
                    <a:p>
                      <a:pPr marL="342900" marR="0" lvl="0" indent="-342900" algn="l" rtl="0">
                        <a:spcBef>
                          <a:spcPts val="0"/>
                        </a:spcBef>
                        <a:spcAft>
                          <a:spcPts val="0"/>
                        </a:spcAft>
                        <a:buClr>
                          <a:schemeClr val="dk1"/>
                        </a:buClr>
                        <a:buSzPts val="1600"/>
                        <a:buFont typeface="Calibri"/>
                        <a:buAutoNum type="arabicPeriod"/>
                      </a:pPr>
                      <a:r>
                        <a:rPr lang="en-US" sz="1600" dirty="0"/>
                        <a:t>IS 11333:1985</a:t>
                      </a:r>
                      <a:endParaRPr dirty="0"/>
                    </a:p>
                    <a:p>
                      <a:pPr marL="342900" marR="0" lvl="0" indent="-342900" algn="l" rtl="0">
                        <a:spcBef>
                          <a:spcPts val="0"/>
                        </a:spcBef>
                        <a:spcAft>
                          <a:spcPts val="0"/>
                        </a:spcAft>
                        <a:buClr>
                          <a:schemeClr val="dk1"/>
                        </a:buClr>
                        <a:buSzPts val="1600"/>
                        <a:buFont typeface="Calibri"/>
                        <a:buAutoNum type="arabicPeriod"/>
                      </a:pPr>
                      <a:r>
                        <a:rPr lang="en-US" sz="1600" dirty="0"/>
                        <a:t>IS 2772:1982</a:t>
                      </a:r>
                      <a:endParaRPr dirty="0"/>
                    </a:p>
                  </a:txBody>
                  <a:tcPr marL="91450" marR="91450" marT="45725" marB="45725"/>
                </a:tc>
                <a:tc>
                  <a:txBody>
                    <a:bodyPr/>
                    <a:lstStyle/>
                    <a:p>
                      <a:pPr marL="342900" marR="0" lvl="0" indent="-342900" algn="just" rtl="0">
                        <a:spcBef>
                          <a:spcPts val="0"/>
                        </a:spcBef>
                        <a:spcAft>
                          <a:spcPts val="0"/>
                        </a:spcAft>
                        <a:buClr>
                          <a:schemeClr val="dk1"/>
                        </a:buClr>
                        <a:buSzPts val="1600"/>
                        <a:buFont typeface="Calibri"/>
                        <a:buAutoNum type="arabicPeriod"/>
                      </a:pPr>
                      <a:r>
                        <a:rPr lang="en-US" sz="1600" b="0" i="0">
                          <a:solidFill>
                            <a:schemeClr val="dk1"/>
                          </a:solidFill>
                          <a:latin typeface="Calibri"/>
                          <a:ea typeface="Calibri"/>
                          <a:cs typeface="Calibri"/>
                          <a:sym typeface="Calibri"/>
                        </a:rPr>
                        <a:t>Specification for flameproof dry type transformers for use in mines.</a:t>
                      </a:r>
                      <a:endParaRPr/>
                    </a:p>
                    <a:p>
                      <a:pPr marL="342900" marR="0" lvl="0" indent="-342900" algn="just" rtl="0">
                        <a:spcBef>
                          <a:spcPts val="0"/>
                        </a:spcBef>
                        <a:spcAft>
                          <a:spcPts val="0"/>
                        </a:spcAft>
                        <a:buClr>
                          <a:schemeClr val="dk1"/>
                        </a:buClr>
                        <a:buSzPts val="1600"/>
                        <a:buFont typeface="Calibri"/>
                        <a:buAutoNum type="arabicPeriod"/>
                      </a:pPr>
                      <a:r>
                        <a:rPr lang="en-US" sz="1600" b="0" i="0">
                          <a:solidFill>
                            <a:schemeClr val="dk1"/>
                          </a:solidFill>
                          <a:latin typeface="Calibri"/>
                          <a:ea typeface="Calibri"/>
                          <a:cs typeface="Calibri"/>
                          <a:sym typeface="Calibri"/>
                        </a:rPr>
                        <a:t>Specification for non - Flameproof mining transformers for use below ground</a:t>
                      </a:r>
                      <a:endParaRPr sz="16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600" dirty="0"/>
                        <a:t>9</a:t>
                      </a:r>
                      <a:endParaRPr dirty="0"/>
                    </a:p>
                  </a:txBody>
                  <a:tcPr marL="91450" marR="91450" marT="45725" marB="45725"/>
                </a:tc>
                <a:tc>
                  <a:txBody>
                    <a:bodyPr/>
                    <a:lstStyle/>
                    <a:p>
                      <a:pPr marL="0" marR="0" lvl="0" indent="0" algn="l" rtl="0">
                        <a:spcBef>
                          <a:spcPts val="0"/>
                        </a:spcBef>
                        <a:spcAft>
                          <a:spcPts val="0"/>
                        </a:spcAft>
                        <a:buNone/>
                      </a:pPr>
                      <a:r>
                        <a:rPr lang="en-US" sz="1600"/>
                        <a:t>Instrument Transformer</a:t>
                      </a:r>
                      <a:endParaRPr/>
                    </a:p>
                  </a:txBody>
                  <a:tcPr marL="91450" marR="91450" marT="45725" marB="45725"/>
                </a:tc>
                <a:tc>
                  <a:txBody>
                    <a:bodyPr/>
                    <a:lstStyle/>
                    <a:p>
                      <a:pPr marL="0" marR="0" lvl="0" indent="0" algn="l" rtl="0">
                        <a:spcBef>
                          <a:spcPts val="0"/>
                        </a:spcBef>
                        <a:spcAft>
                          <a:spcPts val="0"/>
                        </a:spcAft>
                        <a:buNone/>
                      </a:pPr>
                      <a:r>
                        <a:rPr lang="en-US" sz="1600" dirty="0"/>
                        <a:t>IS 16227 (Part 1):</a:t>
                      </a:r>
                      <a:endParaRPr dirty="0"/>
                    </a:p>
                  </a:txBody>
                  <a:tcPr marL="91450" marR="91450" marT="45725" marB="45725"/>
                </a:tc>
                <a:tc>
                  <a:txBody>
                    <a:bodyPr/>
                    <a:lstStyle/>
                    <a:p>
                      <a:pPr marL="0" marR="0" lvl="0" indent="0" algn="just" rtl="0">
                        <a:spcBef>
                          <a:spcPts val="0"/>
                        </a:spcBef>
                        <a:spcAft>
                          <a:spcPts val="0"/>
                        </a:spcAft>
                        <a:buNone/>
                      </a:pPr>
                      <a:r>
                        <a:rPr lang="en-US" sz="1600" b="0">
                          <a:solidFill>
                            <a:schemeClr val="dk1"/>
                          </a:solidFill>
                          <a:latin typeface="Calibri"/>
                          <a:ea typeface="Calibri"/>
                          <a:cs typeface="Calibri"/>
                          <a:sym typeface="Calibri"/>
                        </a:rPr>
                        <a:t>Instrument Transformers-General Requirements </a:t>
                      </a:r>
                      <a:endParaRPr sz="1600" b="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600" dirty="0"/>
                        <a:t>10</a:t>
                      </a:r>
                      <a:endParaRPr dirty="0"/>
                    </a:p>
                  </a:txBody>
                  <a:tcPr marL="91450" marR="91450" marT="45725" marB="45725"/>
                </a:tc>
                <a:tc>
                  <a:txBody>
                    <a:bodyPr/>
                    <a:lstStyle/>
                    <a:p>
                      <a:pPr marL="0" marR="0" lvl="0" indent="0" algn="l" rtl="0">
                        <a:spcBef>
                          <a:spcPts val="0"/>
                        </a:spcBef>
                        <a:spcAft>
                          <a:spcPts val="0"/>
                        </a:spcAft>
                        <a:buNone/>
                      </a:pPr>
                      <a:r>
                        <a:rPr lang="en-US" sz="1600"/>
                        <a:t>Gas Filled Power Transformer</a:t>
                      </a:r>
                      <a:endParaRPr/>
                    </a:p>
                  </a:txBody>
                  <a:tcPr marL="91450" marR="91450" marT="45725" marB="45725"/>
                </a:tc>
                <a:tc>
                  <a:txBody>
                    <a:bodyPr/>
                    <a:lstStyle/>
                    <a:p>
                      <a:pPr marL="0" marR="0" lvl="0" indent="0" algn="l" rtl="0">
                        <a:spcBef>
                          <a:spcPts val="0"/>
                        </a:spcBef>
                        <a:spcAft>
                          <a:spcPts val="0"/>
                        </a:spcAft>
                        <a:buNone/>
                      </a:pPr>
                      <a:r>
                        <a:rPr lang="en-US" sz="1600" dirty="0"/>
                        <a:t>IS 2026 (Part 15): 2018</a:t>
                      </a:r>
                      <a:endParaRPr dirty="0"/>
                    </a:p>
                  </a:txBody>
                  <a:tcPr marL="91450" marR="91450" marT="45725" marB="45725"/>
                </a:tc>
                <a:tc>
                  <a:txBody>
                    <a:bodyPr/>
                    <a:lstStyle/>
                    <a:p>
                      <a:pPr marL="0" marR="0" lvl="0" indent="0" algn="just" rtl="0">
                        <a:spcBef>
                          <a:spcPts val="0"/>
                        </a:spcBef>
                        <a:spcAft>
                          <a:spcPts val="0"/>
                        </a:spcAft>
                        <a:buNone/>
                      </a:pPr>
                      <a:r>
                        <a:rPr lang="en-US" sz="1600" b="0" i="0">
                          <a:solidFill>
                            <a:schemeClr val="dk1"/>
                          </a:solidFill>
                          <a:latin typeface="Calibri"/>
                          <a:ea typeface="Calibri"/>
                          <a:cs typeface="Calibri"/>
                          <a:sym typeface="Calibri"/>
                        </a:rPr>
                        <a:t>Power transformers: Part 15 gas - Filled power transformers</a:t>
                      </a:r>
                      <a:endParaRPr sz="1600"/>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600" dirty="0"/>
                        <a:t>11</a:t>
                      </a:r>
                      <a:endParaRPr dirty="0"/>
                    </a:p>
                  </a:txBody>
                  <a:tcPr marL="91450" marR="91450" marT="45725" marB="45725"/>
                </a:tc>
                <a:tc>
                  <a:txBody>
                    <a:bodyPr/>
                    <a:lstStyle/>
                    <a:p>
                      <a:pPr marL="0" marR="0" lvl="0" indent="0" algn="l" rtl="0">
                        <a:spcBef>
                          <a:spcPts val="0"/>
                        </a:spcBef>
                        <a:spcAft>
                          <a:spcPts val="0"/>
                        </a:spcAft>
                        <a:buNone/>
                      </a:pPr>
                      <a:r>
                        <a:rPr lang="en-US" sz="1600"/>
                        <a:t>Power Transformers for Wind Turbine Applications</a:t>
                      </a:r>
                      <a:endParaRPr/>
                    </a:p>
                  </a:txBody>
                  <a:tcPr marL="91450" marR="91450" marT="45725" marB="45725"/>
                </a:tc>
                <a:tc>
                  <a:txBody>
                    <a:bodyPr/>
                    <a:lstStyle/>
                    <a:p>
                      <a:pPr marL="0" marR="0" lvl="0" indent="0" algn="l" rtl="0">
                        <a:spcBef>
                          <a:spcPts val="0"/>
                        </a:spcBef>
                        <a:spcAft>
                          <a:spcPts val="0"/>
                        </a:spcAft>
                        <a:buNone/>
                      </a:pPr>
                      <a:r>
                        <a:rPr lang="en-US" sz="1600"/>
                        <a:t>IS 2026 (Part 16):2023</a:t>
                      </a:r>
                      <a:endParaRPr/>
                    </a:p>
                  </a:txBody>
                  <a:tcPr marL="91450" marR="91450" marT="45725" marB="45725"/>
                </a:tc>
                <a:tc>
                  <a:txBody>
                    <a:bodyPr/>
                    <a:lstStyle/>
                    <a:p>
                      <a:pPr marL="0" marR="0" lvl="0" indent="0" algn="just" rtl="0">
                        <a:spcBef>
                          <a:spcPts val="0"/>
                        </a:spcBef>
                        <a:spcAft>
                          <a:spcPts val="0"/>
                        </a:spcAft>
                        <a:buNone/>
                      </a:pPr>
                      <a:r>
                        <a:rPr lang="en-US" sz="1600" b="0" i="0" dirty="0">
                          <a:solidFill>
                            <a:schemeClr val="dk1"/>
                          </a:solidFill>
                          <a:latin typeface="Calibri"/>
                          <a:ea typeface="Calibri"/>
                          <a:cs typeface="Calibri"/>
                          <a:sym typeface="Calibri"/>
                        </a:rPr>
                        <a:t>Power transformers: Part 16 transformers for wind turbine applications</a:t>
                      </a:r>
                      <a:endParaRPr sz="1600" dirty="0"/>
                    </a:p>
                  </a:txBody>
                  <a:tcPr marL="91450" marR="91450" marT="45725" marB="457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59918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2"/>
          <p:cNvSpPr/>
          <p:nvPr/>
        </p:nvSpPr>
        <p:spPr>
          <a:xfrm>
            <a:off x="-3411940" y="0"/>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507" name="Google Shape;507;p52"/>
          <p:cNvGraphicFramePr/>
          <p:nvPr/>
        </p:nvGraphicFramePr>
        <p:xfrm>
          <a:off x="527537" y="1207477"/>
          <a:ext cx="11219000" cy="4620768"/>
        </p:xfrm>
        <a:graphic>
          <a:graphicData uri="http://schemas.openxmlformats.org/drawingml/2006/table">
            <a:tbl>
              <a:tblPr firstRow="1" firstCol="1" bandRow="1">
                <a:noFill/>
                <a:tableStyleId>{7684B99A-4DEA-4AAC-B18F-AF107BF5814D}</a:tableStyleId>
              </a:tblPr>
              <a:tblGrid>
                <a:gridCol w="1776075">
                  <a:extLst>
                    <a:ext uri="{9D8B030D-6E8A-4147-A177-3AD203B41FA5}">
                      <a16:colId xmlns:a16="http://schemas.microsoft.com/office/drawing/2014/main" val="20000"/>
                    </a:ext>
                  </a:extLst>
                </a:gridCol>
                <a:gridCol w="3243250">
                  <a:extLst>
                    <a:ext uri="{9D8B030D-6E8A-4147-A177-3AD203B41FA5}">
                      <a16:colId xmlns:a16="http://schemas.microsoft.com/office/drawing/2014/main" val="20001"/>
                    </a:ext>
                  </a:extLst>
                </a:gridCol>
                <a:gridCol w="6199675">
                  <a:extLst>
                    <a:ext uri="{9D8B030D-6E8A-4147-A177-3AD203B41FA5}">
                      <a16:colId xmlns:a16="http://schemas.microsoft.com/office/drawing/2014/main" val="20002"/>
                    </a:ext>
                  </a:extLst>
                </a:gridCol>
              </a:tblGrid>
              <a:tr h="375150">
                <a:tc>
                  <a:txBody>
                    <a:bodyPr/>
                    <a:lstStyle/>
                    <a:p>
                      <a:pPr marL="0" marR="171450" lvl="0" indent="0" algn="ctr" rtl="0">
                        <a:lnSpc>
                          <a:spcPct val="115000"/>
                        </a:lnSpc>
                        <a:spcBef>
                          <a:spcPts val="0"/>
                        </a:spcBef>
                        <a:spcAft>
                          <a:spcPts val="0"/>
                        </a:spcAft>
                        <a:buNone/>
                      </a:pPr>
                      <a:r>
                        <a:rPr lang="en-US" sz="1800"/>
                        <a:t>Material Type</a:t>
                      </a:r>
                      <a:endParaRPr sz="1800">
                        <a:latin typeface="Calibri"/>
                        <a:ea typeface="Calibri"/>
                        <a:cs typeface="Calibri"/>
                        <a:sym typeface="Calibri"/>
                      </a:endParaRPr>
                    </a:p>
                  </a:txBody>
                  <a:tcPr marL="65150" marR="65150" marT="0" marB="0"/>
                </a:tc>
                <a:tc>
                  <a:txBody>
                    <a:bodyPr/>
                    <a:lstStyle/>
                    <a:p>
                      <a:pPr marL="0" marR="171450" lvl="0" indent="0" algn="ctr" rtl="0">
                        <a:lnSpc>
                          <a:spcPct val="115000"/>
                        </a:lnSpc>
                        <a:spcBef>
                          <a:spcPts val="0"/>
                        </a:spcBef>
                        <a:spcAft>
                          <a:spcPts val="0"/>
                        </a:spcAft>
                        <a:buNone/>
                      </a:pPr>
                      <a:r>
                        <a:rPr lang="en-US" sz="1800"/>
                        <a:t>IS/IEC No</a:t>
                      </a:r>
                      <a:endParaRPr sz="1800">
                        <a:latin typeface="Calibri"/>
                        <a:ea typeface="Calibri"/>
                        <a:cs typeface="Calibri"/>
                        <a:sym typeface="Calibri"/>
                      </a:endParaRPr>
                    </a:p>
                  </a:txBody>
                  <a:tcPr marL="65150" marR="65150" marT="0" marB="0"/>
                </a:tc>
                <a:tc>
                  <a:txBody>
                    <a:bodyPr/>
                    <a:lstStyle/>
                    <a:p>
                      <a:pPr marL="0" marR="171450" lvl="0" indent="0" algn="ctr" rtl="0">
                        <a:lnSpc>
                          <a:spcPct val="115000"/>
                        </a:lnSpc>
                        <a:spcBef>
                          <a:spcPts val="0"/>
                        </a:spcBef>
                        <a:spcAft>
                          <a:spcPts val="0"/>
                        </a:spcAft>
                        <a:buNone/>
                      </a:pPr>
                      <a:r>
                        <a:rPr lang="en-US" sz="1800"/>
                        <a:t>Title</a:t>
                      </a:r>
                      <a:endParaRPr/>
                    </a:p>
                    <a:p>
                      <a:pPr marL="0" marR="171450" lvl="0" indent="0" algn="ctr" rtl="0">
                        <a:lnSpc>
                          <a:spcPct val="115000"/>
                        </a:lnSpc>
                        <a:spcBef>
                          <a:spcPts val="0"/>
                        </a:spcBef>
                        <a:spcAft>
                          <a:spcPts val="0"/>
                        </a:spcAft>
                        <a:buNone/>
                      </a:pPr>
                      <a:r>
                        <a:rPr lang="en-US" sz="1800"/>
                        <a:t> </a:t>
                      </a:r>
                      <a:endParaRPr sz="1800">
                        <a:latin typeface="Calibri"/>
                        <a:ea typeface="Calibri"/>
                        <a:cs typeface="Calibri"/>
                        <a:sym typeface="Calibri"/>
                      </a:endParaRPr>
                    </a:p>
                  </a:txBody>
                  <a:tcPr marL="65150" marR="65150" marT="0" marB="0"/>
                </a:tc>
                <a:extLst>
                  <a:ext uri="{0D108BD9-81ED-4DB2-BD59-A6C34878D82A}">
                    <a16:rowId xmlns:a16="http://schemas.microsoft.com/office/drawing/2014/main" val="10000"/>
                  </a:ext>
                </a:extLst>
              </a:tr>
              <a:tr h="281350">
                <a:tc rowSpan="5">
                  <a:txBody>
                    <a:bodyPr/>
                    <a:lstStyle/>
                    <a:p>
                      <a:pPr marL="0" marR="171450" lvl="0" indent="0" algn="ctr" rtl="0">
                        <a:lnSpc>
                          <a:spcPct val="115000"/>
                        </a:lnSpc>
                        <a:spcBef>
                          <a:spcPts val="0"/>
                        </a:spcBef>
                        <a:spcAft>
                          <a:spcPts val="0"/>
                        </a:spcAft>
                        <a:buNone/>
                      </a:pPr>
                      <a:r>
                        <a:rPr lang="en-US" sz="1800"/>
                        <a:t>Press Board</a:t>
                      </a:r>
                      <a:endParaRPr sz="1800">
                        <a:latin typeface="Calibri"/>
                        <a:ea typeface="Calibri"/>
                        <a:cs typeface="Calibri"/>
                        <a:sym typeface="Calibri"/>
                      </a:endParaRPr>
                    </a:p>
                  </a:txBody>
                  <a:tcPr marL="65150" marR="65150" marT="0" marB="0"/>
                </a:tc>
                <a:tc>
                  <a:txBody>
                    <a:bodyPr/>
                    <a:lstStyle/>
                    <a:p>
                      <a:pPr marL="0" marR="171450" lvl="0" indent="0" algn="l" rtl="0">
                        <a:lnSpc>
                          <a:spcPct val="115000"/>
                        </a:lnSpc>
                        <a:spcBef>
                          <a:spcPts val="0"/>
                        </a:spcBef>
                        <a:spcAft>
                          <a:spcPts val="0"/>
                        </a:spcAft>
                        <a:buNone/>
                      </a:pPr>
                      <a:r>
                        <a:rPr lang="en-US" sz="1800"/>
                        <a:t>1576:1992</a:t>
                      </a:r>
                      <a:endParaRPr sz="1800">
                        <a:latin typeface="Calibri"/>
                        <a:ea typeface="Calibri"/>
                        <a:cs typeface="Calibri"/>
                        <a:sym typeface="Calibri"/>
                      </a:endParaRPr>
                    </a:p>
                  </a:txBody>
                  <a:tcPr marL="65150" marR="65150" marT="0" marB="0"/>
                </a:tc>
                <a:tc>
                  <a:txBody>
                    <a:bodyPr/>
                    <a:lstStyle/>
                    <a:p>
                      <a:pPr marL="0" marR="171450" lvl="0" indent="0" algn="just" rtl="0">
                        <a:lnSpc>
                          <a:spcPct val="115000"/>
                        </a:lnSpc>
                        <a:spcBef>
                          <a:spcPts val="0"/>
                        </a:spcBef>
                        <a:spcAft>
                          <a:spcPts val="0"/>
                        </a:spcAft>
                        <a:buNone/>
                      </a:pPr>
                      <a:r>
                        <a:rPr lang="en-US" sz="1800"/>
                        <a:t>Solid Pressboard for Electrical Purposes-Specification.</a:t>
                      </a:r>
                      <a:endParaRPr sz="1800">
                        <a:latin typeface="Calibri"/>
                        <a:ea typeface="Calibri"/>
                        <a:cs typeface="Calibri"/>
                        <a:sym typeface="Calibri"/>
                      </a:endParaRPr>
                    </a:p>
                  </a:txBody>
                  <a:tcPr marL="65150" marR="65150" marT="0" marB="0"/>
                </a:tc>
                <a:extLst>
                  <a:ext uri="{0D108BD9-81ED-4DB2-BD59-A6C34878D82A}">
                    <a16:rowId xmlns:a16="http://schemas.microsoft.com/office/drawing/2014/main" val="10001"/>
                  </a:ext>
                </a:extLst>
              </a:tr>
              <a:tr h="494500">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16498 Part-1:2018</a:t>
                      </a:r>
                      <a:endParaRPr sz="1800">
                        <a:latin typeface="Calibri"/>
                        <a:ea typeface="Calibri"/>
                        <a:cs typeface="Calibri"/>
                        <a:sym typeface="Calibri"/>
                      </a:endParaRPr>
                    </a:p>
                  </a:txBody>
                  <a:tcPr marL="65150" marR="65150" marT="0" marB="0"/>
                </a:tc>
                <a:tc>
                  <a:txBody>
                    <a:bodyPr/>
                    <a:lstStyle/>
                    <a:p>
                      <a:pPr marL="0" marR="171450" lvl="0" indent="0" algn="just" rtl="0">
                        <a:lnSpc>
                          <a:spcPct val="115000"/>
                        </a:lnSpc>
                        <a:spcBef>
                          <a:spcPts val="0"/>
                        </a:spcBef>
                        <a:spcAft>
                          <a:spcPts val="0"/>
                        </a:spcAft>
                        <a:buNone/>
                      </a:pPr>
                      <a:r>
                        <a:rPr lang="en-US" sz="1800"/>
                        <a:t>Specification for Pressboard and Press paper for Electrical Purposes Part 1 Definitions and General Requirements.</a:t>
                      </a:r>
                      <a:endParaRPr sz="1800">
                        <a:latin typeface="Calibri"/>
                        <a:ea typeface="Calibri"/>
                        <a:cs typeface="Calibri"/>
                        <a:sym typeface="Calibri"/>
                      </a:endParaRPr>
                    </a:p>
                  </a:txBody>
                  <a:tcPr marL="65150" marR="65150" marT="0" marB="0"/>
                </a:tc>
                <a:extLst>
                  <a:ext uri="{0D108BD9-81ED-4DB2-BD59-A6C34878D82A}">
                    <a16:rowId xmlns:a16="http://schemas.microsoft.com/office/drawing/2014/main" val="10002"/>
                  </a:ext>
                </a:extLst>
              </a:tr>
              <a:tr h="47422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16498 Part-2: 2017</a:t>
                      </a:r>
                      <a:endParaRPr sz="1800">
                        <a:latin typeface="Calibri"/>
                        <a:ea typeface="Calibri"/>
                        <a:cs typeface="Calibri"/>
                        <a:sym typeface="Calibri"/>
                      </a:endParaRPr>
                    </a:p>
                  </a:txBody>
                  <a:tcPr marL="65150" marR="65150" marT="0" marB="0"/>
                </a:tc>
                <a:tc>
                  <a:txBody>
                    <a:bodyPr/>
                    <a:lstStyle/>
                    <a:p>
                      <a:pPr marL="0" marR="171450" lvl="0" indent="0" algn="just" rtl="0">
                        <a:lnSpc>
                          <a:spcPct val="115000"/>
                        </a:lnSpc>
                        <a:spcBef>
                          <a:spcPts val="0"/>
                        </a:spcBef>
                        <a:spcAft>
                          <a:spcPts val="0"/>
                        </a:spcAft>
                        <a:buNone/>
                      </a:pPr>
                      <a:r>
                        <a:rPr lang="en-US" sz="1800"/>
                        <a:t>Specification for Pressboard and Presspaper for Electrical Purposes Part 2 Methods of Tests.</a:t>
                      </a:r>
                      <a:endParaRPr sz="1800">
                        <a:latin typeface="Calibri"/>
                        <a:ea typeface="Calibri"/>
                        <a:cs typeface="Calibri"/>
                        <a:sym typeface="Calibri"/>
                      </a:endParaRPr>
                    </a:p>
                  </a:txBody>
                  <a:tcPr marL="65150" marR="65150" marT="0" marB="0"/>
                </a:tc>
                <a:extLst>
                  <a:ext uri="{0D108BD9-81ED-4DB2-BD59-A6C34878D82A}">
                    <a16:rowId xmlns:a16="http://schemas.microsoft.com/office/drawing/2014/main" val="10003"/>
                  </a:ext>
                </a:extLst>
              </a:tr>
              <a:tr h="688450">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16498 (Part 3/Sec 1):2019</a:t>
                      </a:r>
                      <a:endParaRPr sz="1800">
                        <a:latin typeface="Calibri"/>
                        <a:ea typeface="Calibri"/>
                        <a:cs typeface="Calibri"/>
                        <a:sym typeface="Calibri"/>
                      </a:endParaRPr>
                    </a:p>
                  </a:txBody>
                  <a:tcPr marL="65150" marR="65150" marT="0" marB="0"/>
                </a:tc>
                <a:tc>
                  <a:txBody>
                    <a:bodyPr/>
                    <a:lstStyle/>
                    <a:p>
                      <a:pPr marL="0" marR="171450" lvl="0" indent="0" algn="just" rtl="0">
                        <a:lnSpc>
                          <a:spcPct val="115000"/>
                        </a:lnSpc>
                        <a:spcBef>
                          <a:spcPts val="0"/>
                        </a:spcBef>
                        <a:spcAft>
                          <a:spcPts val="0"/>
                        </a:spcAft>
                        <a:buNone/>
                      </a:pPr>
                      <a:r>
                        <a:rPr lang="en-US" sz="1800"/>
                        <a:t>Specification for Pressboard and Press paper for Electrical Purposes Part 3 Specifications for Individual Materials Sheet 1 Requirements for pressboard, types B.0.1, B.0.3, B.2.1, B.2.3, B.3.1, B.3.3, B.4.1, B.4.3, B.5.1, B.5.3 and B.6.1</a:t>
                      </a:r>
                      <a:endParaRPr sz="1800">
                        <a:latin typeface="Calibri"/>
                        <a:ea typeface="Calibri"/>
                        <a:cs typeface="Calibri"/>
                        <a:sym typeface="Calibri"/>
                      </a:endParaRPr>
                    </a:p>
                  </a:txBody>
                  <a:tcPr marL="65150" marR="65150" marT="0" marB="0"/>
                </a:tc>
                <a:extLst>
                  <a:ext uri="{0D108BD9-81ED-4DB2-BD59-A6C34878D82A}">
                    <a16:rowId xmlns:a16="http://schemas.microsoft.com/office/drawing/2014/main" val="10004"/>
                  </a:ext>
                </a:extLst>
              </a:tr>
              <a:tr h="586150">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16498 (Part 3/Sec 2):2019</a:t>
                      </a:r>
                      <a:endParaRPr sz="1800">
                        <a:latin typeface="Calibri"/>
                        <a:ea typeface="Calibri"/>
                        <a:cs typeface="Calibri"/>
                        <a:sym typeface="Calibri"/>
                      </a:endParaRPr>
                    </a:p>
                  </a:txBody>
                  <a:tcPr marL="65150" marR="65150" marT="0" marB="0"/>
                </a:tc>
                <a:tc>
                  <a:txBody>
                    <a:bodyPr/>
                    <a:lstStyle/>
                    <a:p>
                      <a:pPr marL="0" marR="171450" lvl="0" indent="0" algn="just" rtl="0">
                        <a:lnSpc>
                          <a:spcPct val="115000"/>
                        </a:lnSpc>
                        <a:spcBef>
                          <a:spcPts val="0"/>
                        </a:spcBef>
                        <a:spcAft>
                          <a:spcPts val="0"/>
                        </a:spcAft>
                        <a:buNone/>
                      </a:pPr>
                      <a:r>
                        <a:rPr lang="en-US" sz="1800"/>
                        <a:t>Specification for Pressboard and Press paper for Electrical Purposes Part 3 Specifications for Individual Materials Sheet 2 : Requirements for Presspaper, Types P.2.1, P.4.1, P.4.2, P.4.3 and P.6.1.</a:t>
                      </a:r>
                      <a:endParaRPr sz="1800">
                        <a:latin typeface="Calibri"/>
                        <a:ea typeface="Calibri"/>
                        <a:cs typeface="Calibri"/>
                        <a:sym typeface="Calibri"/>
                      </a:endParaRPr>
                    </a:p>
                  </a:txBody>
                  <a:tcPr marL="65150" marR="65150" marT="0" marB="0"/>
                </a:tc>
                <a:extLst>
                  <a:ext uri="{0D108BD9-81ED-4DB2-BD59-A6C34878D82A}">
                    <a16:rowId xmlns:a16="http://schemas.microsoft.com/office/drawing/2014/main" val="10005"/>
                  </a:ext>
                </a:extLst>
              </a:tr>
            </a:tbl>
          </a:graphicData>
        </a:graphic>
      </p:graphicFrame>
      <p:sp>
        <p:nvSpPr>
          <p:cNvPr id="508" name="Google Shape;508;p52"/>
          <p:cNvSpPr txBox="1"/>
          <p:nvPr/>
        </p:nvSpPr>
        <p:spPr>
          <a:xfrm>
            <a:off x="527537" y="380246"/>
            <a:ext cx="112189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Indian Standards Related to Transformer and Components/Materials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graphicFrame>
        <p:nvGraphicFramePr>
          <p:cNvPr id="513" name="Google Shape;513;p53"/>
          <p:cNvGraphicFramePr/>
          <p:nvPr/>
        </p:nvGraphicFramePr>
        <p:xfrm>
          <a:off x="622667" y="1220300"/>
          <a:ext cx="11219000" cy="3989832"/>
        </p:xfrm>
        <a:graphic>
          <a:graphicData uri="http://schemas.openxmlformats.org/drawingml/2006/table">
            <a:tbl>
              <a:tblPr firstRow="1" firstCol="1" bandRow="1">
                <a:noFill/>
                <a:tableStyleId>{7684B99A-4DEA-4AAC-B18F-AF107BF5814D}</a:tableStyleId>
              </a:tblPr>
              <a:tblGrid>
                <a:gridCol w="1776075">
                  <a:extLst>
                    <a:ext uri="{9D8B030D-6E8A-4147-A177-3AD203B41FA5}">
                      <a16:colId xmlns:a16="http://schemas.microsoft.com/office/drawing/2014/main" val="20000"/>
                    </a:ext>
                  </a:extLst>
                </a:gridCol>
                <a:gridCol w="3243250">
                  <a:extLst>
                    <a:ext uri="{9D8B030D-6E8A-4147-A177-3AD203B41FA5}">
                      <a16:colId xmlns:a16="http://schemas.microsoft.com/office/drawing/2014/main" val="20001"/>
                    </a:ext>
                  </a:extLst>
                </a:gridCol>
                <a:gridCol w="6199675">
                  <a:extLst>
                    <a:ext uri="{9D8B030D-6E8A-4147-A177-3AD203B41FA5}">
                      <a16:colId xmlns:a16="http://schemas.microsoft.com/office/drawing/2014/main" val="20002"/>
                    </a:ext>
                  </a:extLst>
                </a:gridCol>
              </a:tblGrid>
              <a:tr h="375150">
                <a:tc>
                  <a:txBody>
                    <a:bodyPr/>
                    <a:lstStyle/>
                    <a:p>
                      <a:pPr marL="0" marR="171450" lvl="0" indent="0" algn="ctr" rtl="0">
                        <a:lnSpc>
                          <a:spcPct val="115000"/>
                        </a:lnSpc>
                        <a:spcBef>
                          <a:spcPts val="0"/>
                        </a:spcBef>
                        <a:spcAft>
                          <a:spcPts val="0"/>
                        </a:spcAft>
                        <a:buNone/>
                      </a:pPr>
                      <a:r>
                        <a:rPr lang="en-US" sz="1800"/>
                        <a:t>Material Type</a:t>
                      </a:r>
                      <a:endParaRPr sz="1800">
                        <a:latin typeface="Calibri"/>
                        <a:ea typeface="Calibri"/>
                        <a:cs typeface="Calibri"/>
                        <a:sym typeface="Calibri"/>
                      </a:endParaRPr>
                    </a:p>
                  </a:txBody>
                  <a:tcPr marL="65150" marR="65150" marT="0" marB="0"/>
                </a:tc>
                <a:tc>
                  <a:txBody>
                    <a:bodyPr/>
                    <a:lstStyle/>
                    <a:p>
                      <a:pPr marL="0" marR="171450" lvl="0" indent="0" algn="ctr" rtl="0">
                        <a:lnSpc>
                          <a:spcPct val="115000"/>
                        </a:lnSpc>
                        <a:spcBef>
                          <a:spcPts val="0"/>
                        </a:spcBef>
                        <a:spcAft>
                          <a:spcPts val="0"/>
                        </a:spcAft>
                        <a:buNone/>
                      </a:pPr>
                      <a:r>
                        <a:rPr lang="en-US" sz="1800"/>
                        <a:t>IS/IEC No</a:t>
                      </a:r>
                      <a:endParaRPr sz="1800">
                        <a:latin typeface="Calibri"/>
                        <a:ea typeface="Calibri"/>
                        <a:cs typeface="Calibri"/>
                        <a:sym typeface="Calibri"/>
                      </a:endParaRPr>
                    </a:p>
                  </a:txBody>
                  <a:tcPr marL="65150" marR="65150" marT="0" marB="0"/>
                </a:tc>
                <a:tc>
                  <a:txBody>
                    <a:bodyPr/>
                    <a:lstStyle/>
                    <a:p>
                      <a:pPr marL="0" marR="171450" lvl="0" indent="0" algn="ctr" rtl="0">
                        <a:lnSpc>
                          <a:spcPct val="115000"/>
                        </a:lnSpc>
                        <a:spcBef>
                          <a:spcPts val="0"/>
                        </a:spcBef>
                        <a:spcAft>
                          <a:spcPts val="0"/>
                        </a:spcAft>
                        <a:buNone/>
                      </a:pPr>
                      <a:r>
                        <a:rPr lang="en-US" sz="1800"/>
                        <a:t>Title</a:t>
                      </a:r>
                      <a:endParaRPr/>
                    </a:p>
                    <a:p>
                      <a:pPr marL="0" marR="171450" lvl="0" indent="0" algn="ctr" rtl="0">
                        <a:lnSpc>
                          <a:spcPct val="115000"/>
                        </a:lnSpc>
                        <a:spcBef>
                          <a:spcPts val="0"/>
                        </a:spcBef>
                        <a:spcAft>
                          <a:spcPts val="0"/>
                        </a:spcAft>
                        <a:buNone/>
                      </a:pPr>
                      <a:r>
                        <a:rPr lang="en-US" sz="1800"/>
                        <a:t> </a:t>
                      </a:r>
                      <a:endParaRPr sz="1800">
                        <a:latin typeface="Calibri"/>
                        <a:ea typeface="Calibri"/>
                        <a:cs typeface="Calibri"/>
                        <a:sym typeface="Calibri"/>
                      </a:endParaRPr>
                    </a:p>
                  </a:txBody>
                  <a:tcPr marL="65150" marR="65150" marT="0" marB="0"/>
                </a:tc>
                <a:extLst>
                  <a:ext uri="{0D108BD9-81ED-4DB2-BD59-A6C34878D82A}">
                    <a16:rowId xmlns:a16="http://schemas.microsoft.com/office/drawing/2014/main" val="10000"/>
                  </a:ext>
                </a:extLst>
              </a:tr>
              <a:tr h="228600">
                <a:tc rowSpan="5">
                  <a:txBody>
                    <a:bodyPr/>
                    <a:lstStyle/>
                    <a:p>
                      <a:pPr marL="0" marR="171450" lvl="0" indent="0" algn="ctr" rtl="0">
                        <a:lnSpc>
                          <a:spcPct val="115000"/>
                        </a:lnSpc>
                        <a:spcBef>
                          <a:spcPts val="0"/>
                        </a:spcBef>
                        <a:spcAft>
                          <a:spcPts val="0"/>
                        </a:spcAft>
                        <a:buNone/>
                      </a:pPr>
                      <a:r>
                        <a:rPr lang="en-US" sz="1800">
                          <a:latin typeface="Calibri"/>
                          <a:ea typeface="Calibri"/>
                          <a:cs typeface="Calibri"/>
                          <a:sym typeface="Calibri"/>
                        </a:rPr>
                        <a:t>Kraft Paper</a:t>
                      </a:r>
                      <a:endParaRPr/>
                    </a:p>
                  </a:txBody>
                  <a:tcPr marL="65150" marR="65150" marT="0" marB="0"/>
                </a:tc>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IS 9335 (Part 1):2024</a:t>
                      </a:r>
                      <a:endParaRPr sz="1800">
                        <a:latin typeface="Calibri"/>
                        <a:ea typeface="Calibri"/>
                        <a:cs typeface="Calibri"/>
                        <a:sym typeface="Calibri"/>
                      </a:endParaRPr>
                    </a:p>
                  </a:txBody>
                  <a:tcPr marL="65150" marR="65150" marT="0" marB="0"/>
                </a:tc>
                <a:tc>
                  <a:txBody>
                    <a:bodyPr/>
                    <a:lstStyle/>
                    <a:p>
                      <a:pPr marL="0" marR="171450" lvl="0" indent="0" algn="just" rtl="0">
                        <a:lnSpc>
                          <a:spcPct val="115000"/>
                        </a:lnSpc>
                        <a:spcBef>
                          <a:spcPts val="0"/>
                        </a:spcBef>
                        <a:spcAft>
                          <a:spcPts val="0"/>
                        </a:spcAft>
                        <a:buClr>
                          <a:schemeClr val="dk1"/>
                        </a:buClr>
                        <a:buSzPts val="1800"/>
                        <a:buFont typeface="Calibri"/>
                        <a:buNone/>
                      </a:pPr>
                      <a:r>
                        <a:rPr lang="en-US" sz="1800" b="0" i="0">
                          <a:solidFill>
                            <a:schemeClr val="dk1"/>
                          </a:solidFill>
                          <a:latin typeface="Calibri"/>
                          <a:ea typeface="Calibri"/>
                          <a:cs typeface="Calibri"/>
                          <a:sym typeface="Calibri"/>
                        </a:rPr>
                        <a:t>Cellulosic Papers for Electrical Purposes- Specification Part 1 Definitions and General Requirements.</a:t>
                      </a:r>
                      <a:endParaRPr/>
                    </a:p>
                  </a:txBody>
                  <a:tcPr marL="65150" marR="65150" marT="0" marB="0"/>
                </a:tc>
                <a:extLst>
                  <a:ext uri="{0D108BD9-81ED-4DB2-BD59-A6C34878D82A}">
                    <a16:rowId xmlns:a16="http://schemas.microsoft.com/office/drawing/2014/main" val="10001"/>
                  </a:ext>
                </a:extLst>
              </a:tr>
              <a:tr h="47422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b="0" i="0">
                          <a:solidFill>
                            <a:schemeClr val="dk1"/>
                          </a:solidFill>
                          <a:latin typeface="Calibri"/>
                          <a:ea typeface="Calibri"/>
                          <a:cs typeface="Calibri"/>
                          <a:sym typeface="Calibri"/>
                        </a:rPr>
                        <a:t>IS 9335 (Part 2):2024- </a:t>
                      </a:r>
                      <a:endParaRPr sz="1800">
                        <a:latin typeface="Calibri"/>
                        <a:ea typeface="Calibri"/>
                        <a:cs typeface="Calibri"/>
                        <a:sym typeface="Calibri"/>
                      </a:endParaRPr>
                    </a:p>
                  </a:txBody>
                  <a:tcPr marL="65150" marR="65150" marT="0" marB="0"/>
                </a:tc>
                <a:tc>
                  <a:txBody>
                    <a:bodyPr/>
                    <a:lstStyle/>
                    <a:p>
                      <a:pPr marL="0" marR="171450" lvl="0" indent="0" algn="just" rtl="0">
                        <a:lnSpc>
                          <a:spcPct val="115000"/>
                        </a:lnSpc>
                        <a:spcBef>
                          <a:spcPts val="0"/>
                        </a:spcBef>
                        <a:spcAft>
                          <a:spcPts val="0"/>
                        </a:spcAft>
                        <a:buNone/>
                      </a:pPr>
                      <a:r>
                        <a:rPr lang="en-US" sz="1800" b="0" i="0">
                          <a:solidFill>
                            <a:schemeClr val="dk1"/>
                          </a:solidFill>
                          <a:latin typeface="Calibri"/>
                          <a:ea typeface="Calibri"/>
                          <a:cs typeface="Calibri"/>
                          <a:sym typeface="Calibri"/>
                        </a:rPr>
                        <a:t>Cellulosic Papers for Electrical Purposes Part 2 Methods of Tests</a:t>
                      </a:r>
                      <a:endParaRPr sz="1800">
                        <a:latin typeface="Calibri"/>
                        <a:ea typeface="Calibri"/>
                        <a:cs typeface="Calibri"/>
                        <a:sym typeface="Calibri"/>
                      </a:endParaRPr>
                    </a:p>
                  </a:txBody>
                  <a:tcPr marL="65150" marR="65150" marT="0" marB="0"/>
                </a:tc>
                <a:extLst>
                  <a:ext uri="{0D108BD9-81ED-4DB2-BD59-A6C34878D82A}">
                    <a16:rowId xmlns:a16="http://schemas.microsoft.com/office/drawing/2014/main" val="10002"/>
                  </a:ext>
                </a:extLst>
              </a:tr>
              <a:tr h="688450">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b="0" i="0">
                          <a:solidFill>
                            <a:schemeClr val="dk1"/>
                          </a:solidFill>
                          <a:latin typeface="Calibri"/>
                          <a:ea typeface="Calibri"/>
                          <a:cs typeface="Calibri"/>
                          <a:sym typeface="Calibri"/>
                        </a:rPr>
                        <a:t>IS 9335 (Part 3/Sec 1): 1984</a:t>
                      </a:r>
                      <a:endParaRPr sz="1800">
                        <a:latin typeface="Calibri"/>
                        <a:ea typeface="Calibri"/>
                        <a:cs typeface="Calibri"/>
                        <a:sym typeface="Calibri"/>
                      </a:endParaRPr>
                    </a:p>
                  </a:txBody>
                  <a:tcPr marL="65150" marR="65150" marT="0" marB="0"/>
                </a:tc>
                <a:tc>
                  <a:txBody>
                    <a:bodyPr/>
                    <a:lstStyle/>
                    <a:p>
                      <a:pPr marL="0" marR="171450" lvl="0" indent="0" algn="just" rtl="0">
                        <a:lnSpc>
                          <a:spcPct val="115000"/>
                        </a:lnSpc>
                        <a:spcBef>
                          <a:spcPts val="0"/>
                        </a:spcBef>
                        <a:spcAft>
                          <a:spcPts val="0"/>
                        </a:spcAft>
                        <a:buNone/>
                      </a:pPr>
                      <a:r>
                        <a:rPr lang="en-US" sz="1800" b="0" i="0">
                          <a:solidFill>
                            <a:schemeClr val="dk1"/>
                          </a:solidFill>
                          <a:latin typeface="Calibri"/>
                          <a:ea typeface="Calibri"/>
                          <a:cs typeface="Calibri"/>
                          <a:sym typeface="Calibri"/>
                        </a:rPr>
                        <a:t>Specification for cellulosic papers for electrical purposes: Part 3 specifications for individual materials: Sec 1 general purpose electrical paper</a:t>
                      </a:r>
                      <a:endParaRPr sz="1800">
                        <a:latin typeface="Calibri"/>
                        <a:ea typeface="Calibri"/>
                        <a:cs typeface="Calibri"/>
                        <a:sym typeface="Calibri"/>
                      </a:endParaRPr>
                    </a:p>
                  </a:txBody>
                  <a:tcPr marL="65150" marR="65150" marT="0" marB="0"/>
                </a:tc>
                <a:extLst>
                  <a:ext uri="{0D108BD9-81ED-4DB2-BD59-A6C34878D82A}">
                    <a16:rowId xmlns:a16="http://schemas.microsoft.com/office/drawing/2014/main" val="10003"/>
                  </a:ext>
                </a:extLst>
              </a:tr>
              <a:tr h="586150">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b="0" i="0">
                          <a:solidFill>
                            <a:schemeClr val="dk1"/>
                          </a:solidFill>
                          <a:latin typeface="Calibri"/>
                          <a:ea typeface="Calibri"/>
                          <a:cs typeface="Calibri"/>
                          <a:sym typeface="Calibri"/>
                        </a:rPr>
                        <a:t>IS 9335 (Part 3/Sec 3):1984</a:t>
                      </a:r>
                      <a:endParaRPr sz="1800">
                        <a:latin typeface="Calibri"/>
                        <a:ea typeface="Calibri"/>
                        <a:cs typeface="Calibri"/>
                        <a:sym typeface="Calibri"/>
                      </a:endParaRPr>
                    </a:p>
                  </a:txBody>
                  <a:tcPr marL="65150" marR="65150" marT="0" marB="0"/>
                </a:tc>
                <a:tc>
                  <a:txBody>
                    <a:bodyPr/>
                    <a:lstStyle/>
                    <a:p>
                      <a:pPr marL="0" marR="171450" lvl="0" indent="0" algn="just" rtl="0">
                        <a:lnSpc>
                          <a:spcPct val="115000"/>
                        </a:lnSpc>
                        <a:spcBef>
                          <a:spcPts val="0"/>
                        </a:spcBef>
                        <a:spcAft>
                          <a:spcPts val="0"/>
                        </a:spcAft>
                        <a:buClr>
                          <a:schemeClr val="dk1"/>
                        </a:buClr>
                        <a:buSzPts val="1800"/>
                        <a:buFont typeface="Calibri"/>
                        <a:buNone/>
                      </a:pPr>
                      <a:r>
                        <a:rPr lang="en-US" sz="1800" b="0" i="0">
                          <a:solidFill>
                            <a:schemeClr val="dk1"/>
                          </a:solidFill>
                          <a:latin typeface="Calibri"/>
                          <a:ea typeface="Calibri"/>
                          <a:cs typeface="Calibri"/>
                          <a:sym typeface="Calibri"/>
                        </a:rPr>
                        <a:t>Specification for cellulosic papers for electrical purposes: Part 3 specifications for individual materials: Sec 3 crepe paper</a:t>
                      </a:r>
                      <a:endParaRPr/>
                    </a:p>
                  </a:txBody>
                  <a:tcPr marL="65150" marR="65150" marT="0" marB="0"/>
                </a:tc>
                <a:extLst>
                  <a:ext uri="{0D108BD9-81ED-4DB2-BD59-A6C34878D82A}">
                    <a16:rowId xmlns:a16="http://schemas.microsoft.com/office/drawing/2014/main" val="10004"/>
                  </a:ext>
                </a:extLst>
              </a:tr>
              <a:tr h="586150">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b="0" i="0">
                          <a:solidFill>
                            <a:schemeClr val="dk1"/>
                          </a:solidFill>
                          <a:latin typeface="Calibri"/>
                          <a:ea typeface="Calibri"/>
                          <a:cs typeface="Calibri"/>
                          <a:sym typeface="Calibri"/>
                        </a:rPr>
                        <a:t>IS 9335 (part 3/Sec 5):1985</a:t>
                      </a:r>
                      <a:endParaRPr sz="1800">
                        <a:latin typeface="Calibri"/>
                        <a:ea typeface="Calibri"/>
                        <a:cs typeface="Calibri"/>
                        <a:sym typeface="Calibri"/>
                      </a:endParaRPr>
                    </a:p>
                  </a:txBody>
                  <a:tcPr marL="65150" marR="65150" marT="0" marB="0"/>
                </a:tc>
                <a:tc>
                  <a:txBody>
                    <a:bodyPr/>
                    <a:lstStyle/>
                    <a:p>
                      <a:pPr marL="0" marR="171450" lvl="0" indent="0" algn="just" rtl="0">
                        <a:lnSpc>
                          <a:spcPct val="115000"/>
                        </a:lnSpc>
                        <a:spcBef>
                          <a:spcPts val="0"/>
                        </a:spcBef>
                        <a:spcAft>
                          <a:spcPts val="0"/>
                        </a:spcAft>
                        <a:buNone/>
                      </a:pPr>
                      <a:r>
                        <a:rPr lang="en-US" sz="1800" b="0" i="0">
                          <a:solidFill>
                            <a:schemeClr val="dk1"/>
                          </a:solidFill>
                          <a:latin typeface="Calibri"/>
                          <a:ea typeface="Calibri"/>
                          <a:cs typeface="Calibri"/>
                          <a:sym typeface="Calibri"/>
                        </a:rPr>
                        <a:t>Specification for cellulosic papers for electrical purposes: Part 3 specifications for individual materials: Sec 5 special papers</a:t>
                      </a:r>
                      <a:endParaRPr sz="1800">
                        <a:latin typeface="Calibri"/>
                        <a:ea typeface="Calibri"/>
                        <a:cs typeface="Calibri"/>
                        <a:sym typeface="Calibri"/>
                      </a:endParaRPr>
                    </a:p>
                  </a:txBody>
                  <a:tcPr marL="65150" marR="65150" marT="0" marB="0"/>
                </a:tc>
                <a:extLst>
                  <a:ext uri="{0D108BD9-81ED-4DB2-BD59-A6C34878D82A}">
                    <a16:rowId xmlns:a16="http://schemas.microsoft.com/office/drawing/2014/main" val="10005"/>
                  </a:ext>
                </a:extLst>
              </a:tr>
            </a:tbl>
          </a:graphicData>
        </a:graphic>
      </p:graphicFrame>
      <p:sp>
        <p:nvSpPr>
          <p:cNvPr id="514" name="Google Shape;514;p53"/>
          <p:cNvSpPr txBox="1"/>
          <p:nvPr/>
        </p:nvSpPr>
        <p:spPr>
          <a:xfrm>
            <a:off x="527537" y="380246"/>
            <a:ext cx="112189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Indian Standards Related to Transformer and Components/Materials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graphicFrame>
        <p:nvGraphicFramePr>
          <p:cNvPr id="519" name="Google Shape;519;p54"/>
          <p:cNvGraphicFramePr/>
          <p:nvPr/>
        </p:nvGraphicFramePr>
        <p:xfrm>
          <a:off x="504093" y="1131754"/>
          <a:ext cx="11547225" cy="5453618"/>
        </p:xfrm>
        <a:graphic>
          <a:graphicData uri="http://schemas.openxmlformats.org/drawingml/2006/table">
            <a:tbl>
              <a:tblPr firstRow="1" firstCol="1" bandRow="1">
                <a:noFill/>
                <a:tableStyleId>{7684B99A-4DEA-4AAC-B18F-AF107BF5814D}</a:tableStyleId>
              </a:tblPr>
              <a:tblGrid>
                <a:gridCol w="1894950">
                  <a:extLst>
                    <a:ext uri="{9D8B030D-6E8A-4147-A177-3AD203B41FA5}">
                      <a16:colId xmlns:a16="http://schemas.microsoft.com/office/drawing/2014/main" val="20000"/>
                    </a:ext>
                  </a:extLst>
                </a:gridCol>
                <a:gridCol w="3112350">
                  <a:extLst>
                    <a:ext uri="{9D8B030D-6E8A-4147-A177-3AD203B41FA5}">
                      <a16:colId xmlns:a16="http://schemas.microsoft.com/office/drawing/2014/main" val="20001"/>
                    </a:ext>
                  </a:extLst>
                </a:gridCol>
                <a:gridCol w="6539925">
                  <a:extLst>
                    <a:ext uri="{9D8B030D-6E8A-4147-A177-3AD203B41FA5}">
                      <a16:colId xmlns:a16="http://schemas.microsoft.com/office/drawing/2014/main" val="20002"/>
                    </a:ext>
                  </a:extLst>
                </a:gridCol>
              </a:tblGrid>
              <a:tr h="413550">
                <a:tc>
                  <a:txBody>
                    <a:bodyPr/>
                    <a:lstStyle/>
                    <a:p>
                      <a:pPr marL="0" marR="171450" lvl="0" indent="0" algn="l" rtl="0">
                        <a:lnSpc>
                          <a:spcPct val="115000"/>
                        </a:lnSpc>
                        <a:spcBef>
                          <a:spcPts val="0"/>
                        </a:spcBef>
                        <a:spcAft>
                          <a:spcPts val="0"/>
                        </a:spcAft>
                        <a:buNone/>
                      </a:pPr>
                      <a:r>
                        <a:rPr lang="en-US" sz="1800"/>
                        <a:t> Material Type</a:t>
                      </a:r>
                      <a:endParaRPr sz="1800">
                        <a:latin typeface="Calibri"/>
                        <a:ea typeface="Calibri"/>
                        <a:cs typeface="Calibri"/>
                        <a:sym typeface="Calibri"/>
                      </a:endParaRPr>
                    </a:p>
                  </a:txBody>
                  <a:tcPr marL="65675" marR="65675" marT="0" marB="0"/>
                </a:tc>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IS No.</a:t>
                      </a:r>
                      <a:endParaRPr/>
                    </a:p>
                  </a:txBody>
                  <a:tcPr marL="65675" marR="65675" marT="0" marB="0"/>
                </a:tc>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Title</a:t>
                      </a:r>
                      <a:endParaRPr/>
                    </a:p>
                  </a:txBody>
                  <a:tcPr marL="65675" marR="65675" marT="0" marB="0"/>
                </a:tc>
                <a:extLst>
                  <a:ext uri="{0D108BD9-81ED-4DB2-BD59-A6C34878D82A}">
                    <a16:rowId xmlns:a16="http://schemas.microsoft.com/office/drawing/2014/main" val="10000"/>
                  </a:ext>
                </a:extLst>
              </a:tr>
              <a:tr h="610275">
                <a:tc rowSpan="2">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Gasket</a:t>
                      </a:r>
                      <a:endParaRPr/>
                    </a:p>
                  </a:txBody>
                  <a:tcPr marL="65675" marR="65675" marT="0" marB="0"/>
                </a:tc>
                <a:tc>
                  <a:txBody>
                    <a:bodyPr/>
                    <a:lstStyle/>
                    <a:p>
                      <a:pPr marL="0" marR="0" lvl="0" indent="0" algn="l" rtl="0">
                        <a:spcBef>
                          <a:spcPts val="0"/>
                        </a:spcBef>
                        <a:spcAft>
                          <a:spcPts val="0"/>
                        </a:spcAft>
                        <a:buNone/>
                      </a:pPr>
                      <a:r>
                        <a:rPr lang="en-US" sz="1800"/>
                        <a:t>IS 11149:1984</a:t>
                      </a:r>
                      <a:endParaRPr sz="1800"/>
                    </a:p>
                  </a:txBody>
                  <a:tcPr marL="65675" marR="65675" marT="0" marB="0"/>
                </a:tc>
                <a:tc>
                  <a:txBody>
                    <a:bodyPr/>
                    <a:lstStyle/>
                    <a:p>
                      <a:pPr marL="0" marR="171450" lvl="0" indent="0" algn="just" rtl="0">
                        <a:lnSpc>
                          <a:spcPct val="115000"/>
                        </a:lnSpc>
                        <a:spcBef>
                          <a:spcPts val="0"/>
                        </a:spcBef>
                        <a:spcAft>
                          <a:spcPts val="0"/>
                        </a:spcAft>
                        <a:buNone/>
                      </a:pPr>
                      <a:r>
                        <a:rPr lang="en-US" sz="1800"/>
                        <a:t>Specification for Rubber Gaskets</a:t>
                      </a:r>
                      <a:endParaRPr/>
                    </a:p>
                    <a:p>
                      <a:pPr marL="0" marR="171450" lvl="0" indent="0" algn="just" rtl="0">
                        <a:lnSpc>
                          <a:spcPct val="115000"/>
                        </a:lnSpc>
                        <a:spcBef>
                          <a:spcPts val="0"/>
                        </a:spcBef>
                        <a:spcAft>
                          <a:spcPts val="0"/>
                        </a:spcAft>
                        <a:buNone/>
                      </a:pPr>
                      <a:r>
                        <a:rPr lang="en-US" sz="1800"/>
                        <a:t> </a:t>
                      </a:r>
                      <a:endParaRPr sz="1800"/>
                    </a:p>
                  </a:txBody>
                  <a:tcPr marL="65675" marR="65675" marT="0" marB="0"/>
                </a:tc>
                <a:extLst>
                  <a:ext uri="{0D108BD9-81ED-4DB2-BD59-A6C34878D82A}">
                    <a16:rowId xmlns:a16="http://schemas.microsoft.com/office/drawing/2014/main" val="10001"/>
                  </a:ext>
                </a:extLst>
              </a:tr>
              <a:tr h="610275">
                <a:tc vMerge="1">
                  <a:txBody>
                    <a:bodyPr/>
                    <a:lstStyle/>
                    <a:p>
                      <a:endParaRPr lang="en-US"/>
                    </a:p>
                  </a:txBody>
                  <a:tcPr/>
                </a:tc>
                <a:tc>
                  <a:txBody>
                    <a:bodyPr/>
                    <a:lstStyle/>
                    <a:p>
                      <a:pPr marL="0" marR="171450" lvl="0" indent="0" algn="l" rtl="0">
                        <a:lnSpc>
                          <a:spcPct val="115000"/>
                        </a:lnSpc>
                        <a:spcBef>
                          <a:spcPts val="0"/>
                        </a:spcBef>
                        <a:spcAft>
                          <a:spcPts val="0"/>
                        </a:spcAft>
                        <a:buClr>
                          <a:schemeClr val="dk1"/>
                        </a:buClr>
                        <a:buSzPts val="1800"/>
                        <a:buFont typeface="Calibri"/>
                        <a:buNone/>
                      </a:pPr>
                      <a:r>
                        <a:rPr lang="en-US" sz="1800"/>
                        <a:t>IS 4253 (Part 2):2008</a:t>
                      </a:r>
                      <a:endParaRPr sz="1800">
                        <a:latin typeface="Calibri"/>
                        <a:ea typeface="Calibri"/>
                        <a:cs typeface="Calibri"/>
                        <a:sym typeface="Calibri"/>
                      </a:endParaRPr>
                    </a:p>
                    <a:p>
                      <a:pPr marL="0" marR="171450" lvl="0" indent="0" algn="l" rtl="0">
                        <a:lnSpc>
                          <a:spcPct val="115000"/>
                        </a:lnSpc>
                        <a:spcBef>
                          <a:spcPts val="0"/>
                        </a:spcBef>
                        <a:spcAft>
                          <a:spcPts val="0"/>
                        </a:spcAft>
                        <a:buNone/>
                      </a:pPr>
                      <a:endParaRPr sz="1800">
                        <a:latin typeface="Calibri"/>
                        <a:ea typeface="Calibri"/>
                        <a:cs typeface="Calibri"/>
                        <a:sym typeface="Calibri"/>
                      </a:endParaRPr>
                    </a:p>
                  </a:txBody>
                  <a:tcPr marL="65675" marR="65675" marT="0" marB="0"/>
                </a:tc>
                <a:tc>
                  <a:txBody>
                    <a:bodyPr/>
                    <a:lstStyle/>
                    <a:p>
                      <a:pPr marL="0" marR="171450" lvl="0" indent="0" algn="just" rtl="0">
                        <a:lnSpc>
                          <a:spcPct val="115000"/>
                        </a:lnSpc>
                        <a:spcBef>
                          <a:spcPts val="0"/>
                        </a:spcBef>
                        <a:spcAft>
                          <a:spcPts val="0"/>
                        </a:spcAft>
                        <a:buClr>
                          <a:schemeClr val="dk1"/>
                        </a:buClr>
                        <a:buSzPts val="1800"/>
                        <a:buFont typeface="Calibri"/>
                        <a:buNone/>
                      </a:pPr>
                      <a:r>
                        <a:rPr lang="en-US" sz="1800"/>
                        <a:t>Cork Composition Sheets-Specification: Part 2 Cork and Rubber.</a:t>
                      </a:r>
                      <a:endParaRPr sz="1800">
                        <a:latin typeface="Calibri"/>
                        <a:ea typeface="Calibri"/>
                        <a:cs typeface="Calibri"/>
                        <a:sym typeface="Calibri"/>
                      </a:endParaRPr>
                    </a:p>
                  </a:txBody>
                  <a:tcPr marL="65675" marR="65675" marT="0" marB="0"/>
                </a:tc>
                <a:extLst>
                  <a:ext uri="{0D108BD9-81ED-4DB2-BD59-A6C34878D82A}">
                    <a16:rowId xmlns:a16="http://schemas.microsoft.com/office/drawing/2014/main" val="10002"/>
                  </a:ext>
                </a:extLst>
              </a:tr>
              <a:tr h="419300">
                <a:tc rowSpan="5">
                  <a:txBody>
                    <a:bodyPr/>
                    <a:lstStyle/>
                    <a:p>
                      <a:pPr marL="0" marR="171450" lvl="0" indent="0" algn="l" rtl="0">
                        <a:lnSpc>
                          <a:spcPct val="115000"/>
                        </a:lnSpc>
                        <a:spcBef>
                          <a:spcPts val="0"/>
                        </a:spcBef>
                        <a:spcAft>
                          <a:spcPts val="0"/>
                        </a:spcAft>
                        <a:buNone/>
                      </a:pPr>
                      <a:r>
                        <a:rPr lang="en-US" sz="1800"/>
                        <a:t>Bushings</a:t>
                      </a:r>
                      <a:endParaRPr sz="1800">
                        <a:latin typeface="Calibri"/>
                        <a:ea typeface="Calibri"/>
                        <a:cs typeface="Calibri"/>
                        <a:sym typeface="Calibri"/>
                      </a:endParaRPr>
                    </a:p>
                  </a:txBody>
                  <a:tcPr marL="65675" marR="65675" marT="0" marB="0"/>
                </a:tc>
                <a:tc>
                  <a:txBody>
                    <a:bodyPr/>
                    <a:lstStyle/>
                    <a:p>
                      <a:pPr marL="0" marR="171450" lvl="0" indent="0" algn="l" rtl="0">
                        <a:lnSpc>
                          <a:spcPct val="115000"/>
                        </a:lnSpc>
                        <a:spcBef>
                          <a:spcPts val="0"/>
                        </a:spcBef>
                        <a:spcAft>
                          <a:spcPts val="0"/>
                        </a:spcAft>
                        <a:buNone/>
                      </a:pPr>
                      <a:r>
                        <a:rPr lang="en-US" sz="1800"/>
                        <a:t>IS/IEC 60137:2017</a:t>
                      </a:r>
                      <a:endParaRPr sz="1800">
                        <a:latin typeface="Calibri"/>
                        <a:ea typeface="Calibri"/>
                        <a:cs typeface="Calibri"/>
                        <a:sym typeface="Calibri"/>
                      </a:endParaRPr>
                    </a:p>
                  </a:txBody>
                  <a:tcPr marL="65675" marR="65675" marT="0" marB="0"/>
                </a:tc>
                <a:tc>
                  <a:txBody>
                    <a:bodyPr/>
                    <a:lstStyle/>
                    <a:p>
                      <a:pPr marL="0" marR="171450" lvl="0" indent="0" algn="just" rtl="0">
                        <a:lnSpc>
                          <a:spcPct val="115000"/>
                        </a:lnSpc>
                        <a:spcBef>
                          <a:spcPts val="0"/>
                        </a:spcBef>
                        <a:spcAft>
                          <a:spcPts val="0"/>
                        </a:spcAft>
                        <a:buNone/>
                      </a:pPr>
                      <a:r>
                        <a:rPr lang="en-US" sz="1800"/>
                        <a:t>Insulated Bushings for Alternating Voltages above 1000 V.</a:t>
                      </a:r>
                      <a:endParaRPr sz="1800">
                        <a:latin typeface="Calibri"/>
                        <a:ea typeface="Calibri"/>
                        <a:cs typeface="Calibri"/>
                        <a:sym typeface="Calibri"/>
                      </a:endParaRPr>
                    </a:p>
                  </a:txBody>
                  <a:tcPr marL="65675" marR="65675" marT="0" marB="0"/>
                </a:tc>
                <a:extLst>
                  <a:ext uri="{0D108BD9-81ED-4DB2-BD59-A6C34878D82A}">
                    <a16:rowId xmlns:a16="http://schemas.microsoft.com/office/drawing/2014/main" val="10003"/>
                  </a:ext>
                </a:extLst>
              </a:tr>
              <a:tr h="594000">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7421:1988</a:t>
                      </a:r>
                      <a:endParaRPr sz="1800">
                        <a:latin typeface="Calibri"/>
                        <a:ea typeface="Calibri"/>
                        <a:cs typeface="Calibri"/>
                        <a:sym typeface="Calibri"/>
                      </a:endParaRPr>
                    </a:p>
                  </a:txBody>
                  <a:tcPr marL="65675" marR="65675" marT="0" marB="0"/>
                </a:tc>
                <a:tc>
                  <a:txBody>
                    <a:bodyPr/>
                    <a:lstStyle/>
                    <a:p>
                      <a:pPr marL="0" marR="171450" lvl="0" indent="0" algn="just" rtl="0">
                        <a:lnSpc>
                          <a:spcPct val="115000"/>
                        </a:lnSpc>
                        <a:spcBef>
                          <a:spcPts val="0"/>
                        </a:spcBef>
                        <a:spcAft>
                          <a:spcPts val="0"/>
                        </a:spcAft>
                        <a:buNone/>
                      </a:pPr>
                      <a:r>
                        <a:rPr lang="en-US" sz="1800"/>
                        <a:t>Specification for Porcelain Bushings for Alternating Voltages up to and including 1000 V</a:t>
                      </a:r>
                      <a:endParaRPr sz="1800">
                        <a:latin typeface="Calibri"/>
                        <a:ea typeface="Calibri"/>
                        <a:cs typeface="Calibri"/>
                        <a:sym typeface="Calibri"/>
                      </a:endParaRPr>
                    </a:p>
                  </a:txBody>
                  <a:tcPr marL="65675" marR="65675" marT="0" marB="0"/>
                </a:tc>
                <a:extLst>
                  <a:ext uri="{0D108BD9-81ED-4DB2-BD59-A6C34878D82A}">
                    <a16:rowId xmlns:a16="http://schemas.microsoft.com/office/drawing/2014/main" val="10004"/>
                  </a:ext>
                </a:extLst>
              </a:tr>
              <a:tr h="838600">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3347 (Part 1/Sec 1):1979</a:t>
                      </a:r>
                      <a:endParaRPr sz="1800">
                        <a:latin typeface="Calibri"/>
                        <a:ea typeface="Calibri"/>
                        <a:cs typeface="Calibri"/>
                        <a:sym typeface="Calibri"/>
                      </a:endParaRPr>
                    </a:p>
                  </a:txBody>
                  <a:tcPr marL="65675" marR="65675" marT="0" marB="0"/>
                </a:tc>
                <a:tc>
                  <a:txBody>
                    <a:bodyPr/>
                    <a:lstStyle/>
                    <a:p>
                      <a:pPr marL="0" marR="171450" lvl="0" indent="0" algn="just" rtl="0">
                        <a:lnSpc>
                          <a:spcPct val="115000"/>
                        </a:lnSpc>
                        <a:spcBef>
                          <a:spcPts val="0"/>
                        </a:spcBef>
                        <a:spcAft>
                          <a:spcPts val="0"/>
                        </a:spcAft>
                        <a:buNone/>
                      </a:pPr>
                      <a:r>
                        <a:rPr lang="en-US" sz="1800"/>
                        <a:t>Dimensions for porcelain transformer bushings for use in normal and lightly polluted atmospheres: Part 1 up to and including 1 KV: Sec 1 porcelain parts.</a:t>
                      </a:r>
                      <a:endParaRPr sz="1800">
                        <a:latin typeface="Calibri"/>
                        <a:ea typeface="Calibri"/>
                        <a:cs typeface="Calibri"/>
                        <a:sym typeface="Calibri"/>
                      </a:endParaRPr>
                    </a:p>
                  </a:txBody>
                  <a:tcPr marL="65675" marR="65675" marT="0" marB="0"/>
                </a:tc>
                <a:extLst>
                  <a:ext uri="{0D108BD9-81ED-4DB2-BD59-A6C34878D82A}">
                    <a16:rowId xmlns:a16="http://schemas.microsoft.com/office/drawing/2014/main" val="10005"/>
                  </a:ext>
                </a:extLst>
              </a:tr>
              <a:tr h="838600">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3347 (Part 1/Sec 2):1979</a:t>
                      </a:r>
                      <a:endParaRPr sz="1800">
                        <a:latin typeface="Calibri"/>
                        <a:ea typeface="Calibri"/>
                        <a:cs typeface="Calibri"/>
                        <a:sym typeface="Calibri"/>
                      </a:endParaRPr>
                    </a:p>
                  </a:txBody>
                  <a:tcPr marL="65675" marR="65675" marT="0" marB="0"/>
                </a:tc>
                <a:tc>
                  <a:txBody>
                    <a:bodyPr/>
                    <a:lstStyle/>
                    <a:p>
                      <a:pPr marL="0" marR="171450" lvl="0" indent="0" algn="just" rtl="0">
                        <a:lnSpc>
                          <a:spcPct val="115000"/>
                        </a:lnSpc>
                        <a:spcBef>
                          <a:spcPts val="0"/>
                        </a:spcBef>
                        <a:spcAft>
                          <a:spcPts val="0"/>
                        </a:spcAft>
                        <a:buNone/>
                      </a:pPr>
                      <a:r>
                        <a:rPr lang="en-US" sz="1800"/>
                        <a:t>Dimensions for porcelain transformer bushings for use in normal and lightly polluted atmospheres: Part i up to and including 1 kV: Sec 2 metal parts</a:t>
                      </a:r>
                      <a:endParaRPr sz="1800">
                        <a:latin typeface="Calibri"/>
                        <a:ea typeface="Calibri"/>
                        <a:cs typeface="Calibri"/>
                        <a:sym typeface="Calibri"/>
                      </a:endParaRPr>
                    </a:p>
                  </a:txBody>
                  <a:tcPr marL="65675" marR="65675" marT="0" marB="0"/>
                </a:tc>
                <a:extLst>
                  <a:ext uri="{0D108BD9-81ED-4DB2-BD59-A6C34878D82A}">
                    <a16:rowId xmlns:a16="http://schemas.microsoft.com/office/drawing/2014/main" val="10006"/>
                  </a:ext>
                </a:extLst>
              </a:tr>
              <a:tr h="61927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3347 (Part 2/Sec 1): 1979</a:t>
                      </a:r>
                      <a:endParaRPr sz="1800">
                        <a:latin typeface="Calibri"/>
                        <a:ea typeface="Calibri"/>
                        <a:cs typeface="Calibri"/>
                        <a:sym typeface="Calibri"/>
                      </a:endParaRPr>
                    </a:p>
                  </a:txBody>
                  <a:tcPr marL="65675" marR="65675" marT="0" marB="0"/>
                </a:tc>
                <a:tc>
                  <a:txBody>
                    <a:bodyPr/>
                    <a:lstStyle/>
                    <a:p>
                      <a:pPr marL="0" marR="171450" lvl="0" indent="0" algn="just" rtl="0">
                        <a:lnSpc>
                          <a:spcPct val="115000"/>
                        </a:lnSpc>
                        <a:spcBef>
                          <a:spcPts val="0"/>
                        </a:spcBef>
                        <a:spcAft>
                          <a:spcPts val="0"/>
                        </a:spcAft>
                        <a:buNone/>
                      </a:pPr>
                      <a:r>
                        <a:rPr lang="en-US" sz="1800"/>
                        <a:t>Dimensions for porcelain transformer bushings for use in normal and lightly polluted atmospheres: Part ii 3.6 kV bushings: Sec 1 porcelain parts.</a:t>
                      </a:r>
                      <a:endParaRPr sz="1800">
                        <a:latin typeface="Calibri"/>
                        <a:ea typeface="Calibri"/>
                        <a:cs typeface="Calibri"/>
                        <a:sym typeface="Calibri"/>
                      </a:endParaRPr>
                    </a:p>
                  </a:txBody>
                  <a:tcPr marL="65675" marR="65675" marT="0" marB="0"/>
                </a:tc>
                <a:extLst>
                  <a:ext uri="{0D108BD9-81ED-4DB2-BD59-A6C34878D82A}">
                    <a16:rowId xmlns:a16="http://schemas.microsoft.com/office/drawing/2014/main" val="10007"/>
                  </a:ext>
                </a:extLst>
              </a:tr>
            </a:tbl>
          </a:graphicData>
        </a:graphic>
      </p:graphicFrame>
      <p:sp>
        <p:nvSpPr>
          <p:cNvPr id="520" name="Google Shape;520;p54"/>
          <p:cNvSpPr txBox="1"/>
          <p:nvPr/>
        </p:nvSpPr>
        <p:spPr>
          <a:xfrm>
            <a:off x="527537" y="380246"/>
            <a:ext cx="112189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Indian Standards Related to Transformer and Components/Materials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graphicFrame>
        <p:nvGraphicFramePr>
          <p:cNvPr id="525" name="Google Shape;525;p55"/>
          <p:cNvGraphicFramePr/>
          <p:nvPr/>
        </p:nvGraphicFramePr>
        <p:xfrm>
          <a:off x="187569" y="1277815"/>
          <a:ext cx="11816850" cy="4912753"/>
        </p:xfrm>
        <a:graphic>
          <a:graphicData uri="http://schemas.openxmlformats.org/drawingml/2006/table">
            <a:tbl>
              <a:tblPr firstRow="1" firstCol="1" bandRow="1">
                <a:noFill/>
                <a:tableStyleId>{7684B99A-4DEA-4AAC-B18F-AF107BF5814D}</a:tableStyleId>
              </a:tblPr>
              <a:tblGrid>
                <a:gridCol w="1723300">
                  <a:extLst>
                    <a:ext uri="{9D8B030D-6E8A-4147-A177-3AD203B41FA5}">
                      <a16:colId xmlns:a16="http://schemas.microsoft.com/office/drawing/2014/main" val="20000"/>
                    </a:ext>
                  </a:extLst>
                </a:gridCol>
                <a:gridCol w="3305900">
                  <a:extLst>
                    <a:ext uri="{9D8B030D-6E8A-4147-A177-3AD203B41FA5}">
                      <a16:colId xmlns:a16="http://schemas.microsoft.com/office/drawing/2014/main" val="20001"/>
                    </a:ext>
                  </a:extLst>
                </a:gridCol>
                <a:gridCol w="6787650">
                  <a:extLst>
                    <a:ext uri="{9D8B030D-6E8A-4147-A177-3AD203B41FA5}">
                      <a16:colId xmlns:a16="http://schemas.microsoft.com/office/drawing/2014/main" val="20002"/>
                    </a:ext>
                  </a:extLst>
                </a:gridCol>
              </a:tblGrid>
              <a:tr h="598725">
                <a:tc>
                  <a:txBody>
                    <a:bodyPr/>
                    <a:lstStyle/>
                    <a:p>
                      <a:pPr marL="0" marR="171450" lvl="0" indent="0" algn="l" rtl="0">
                        <a:lnSpc>
                          <a:spcPct val="115000"/>
                        </a:lnSpc>
                        <a:spcBef>
                          <a:spcPts val="0"/>
                        </a:spcBef>
                        <a:spcAft>
                          <a:spcPts val="0"/>
                        </a:spcAft>
                        <a:buNone/>
                      </a:pPr>
                      <a:r>
                        <a:rPr lang="en-US" sz="1400">
                          <a:latin typeface="Calibri"/>
                          <a:ea typeface="Calibri"/>
                          <a:cs typeface="Calibri"/>
                          <a:sym typeface="Calibri"/>
                        </a:rPr>
                        <a:t>Material Type</a:t>
                      </a:r>
                      <a:endParaRPr/>
                    </a:p>
                  </a:txBody>
                  <a:tcPr marL="68575" marR="68575" marT="0" marB="0"/>
                </a:tc>
                <a:tc>
                  <a:txBody>
                    <a:bodyPr/>
                    <a:lstStyle/>
                    <a:p>
                      <a:pPr marL="0" marR="171450" lvl="0" indent="0" algn="l" rtl="0">
                        <a:lnSpc>
                          <a:spcPct val="115000"/>
                        </a:lnSpc>
                        <a:spcBef>
                          <a:spcPts val="0"/>
                        </a:spcBef>
                        <a:spcAft>
                          <a:spcPts val="0"/>
                        </a:spcAft>
                        <a:buNone/>
                      </a:pPr>
                      <a:r>
                        <a:rPr lang="en-US" sz="1400">
                          <a:latin typeface="Calibri"/>
                          <a:ea typeface="Calibri"/>
                          <a:cs typeface="Calibri"/>
                          <a:sym typeface="Calibri"/>
                        </a:rPr>
                        <a:t>IS No</a:t>
                      </a:r>
                      <a:endParaRPr/>
                    </a:p>
                  </a:txBody>
                  <a:tcPr marL="68575" marR="68575" marT="0" marB="0"/>
                </a:tc>
                <a:tc>
                  <a:txBody>
                    <a:bodyPr/>
                    <a:lstStyle/>
                    <a:p>
                      <a:pPr marL="0" marR="171450" lvl="0" indent="0" algn="l" rtl="0">
                        <a:lnSpc>
                          <a:spcPct val="115000"/>
                        </a:lnSpc>
                        <a:spcBef>
                          <a:spcPts val="0"/>
                        </a:spcBef>
                        <a:spcAft>
                          <a:spcPts val="0"/>
                        </a:spcAft>
                        <a:buNone/>
                      </a:pPr>
                      <a:r>
                        <a:rPr lang="en-US" sz="1400">
                          <a:latin typeface="Calibri"/>
                          <a:ea typeface="Calibri"/>
                          <a:cs typeface="Calibri"/>
                          <a:sym typeface="Calibri"/>
                        </a:rPr>
                        <a:t>Title</a:t>
                      </a:r>
                      <a:endParaRPr/>
                    </a:p>
                  </a:txBody>
                  <a:tcPr marL="68575" marR="68575" marT="0" marB="0"/>
                </a:tc>
                <a:extLst>
                  <a:ext uri="{0D108BD9-81ED-4DB2-BD59-A6C34878D82A}">
                    <a16:rowId xmlns:a16="http://schemas.microsoft.com/office/drawing/2014/main" val="10000"/>
                  </a:ext>
                </a:extLst>
              </a:tr>
              <a:tr h="598725">
                <a:tc rowSpan="7">
                  <a:txBody>
                    <a:bodyPr/>
                    <a:lstStyle/>
                    <a:p>
                      <a:pPr marL="0" marR="171450" lvl="0" indent="0" algn="l" rtl="0">
                        <a:lnSpc>
                          <a:spcPct val="115000"/>
                        </a:lnSpc>
                        <a:spcBef>
                          <a:spcPts val="0"/>
                        </a:spcBef>
                        <a:spcAft>
                          <a:spcPts val="0"/>
                        </a:spcAft>
                        <a:buNone/>
                      </a:pPr>
                      <a:r>
                        <a:rPr lang="en-US" sz="1400">
                          <a:latin typeface="Calibri"/>
                          <a:ea typeface="Calibri"/>
                          <a:cs typeface="Calibri"/>
                          <a:sym typeface="Calibri"/>
                        </a:rPr>
                        <a:t>Bushings</a:t>
                      </a:r>
                      <a:endParaRPr/>
                    </a:p>
                  </a:txBody>
                  <a:tcPr marL="68575" marR="68575" marT="0" marB="0"/>
                </a:tc>
                <a:tc>
                  <a:txBody>
                    <a:bodyPr/>
                    <a:lstStyle/>
                    <a:p>
                      <a:pPr marL="0" marR="171450" lvl="0" indent="0" algn="l" rtl="0">
                        <a:lnSpc>
                          <a:spcPct val="115000"/>
                        </a:lnSpc>
                        <a:spcBef>
                          <a:spcPts val="0"/>
                        </a:spcBef>
                        <a:spcAft>
                          <a:spcPts val="0"/>
                        </a:spcAft>
                        <a:buClr>
                          <a:schemeClr val="dk1"/>
                        </a:buClr>
                        <a:buSzPts val="1400"/>
                        <a:buFont typeface="Calibri"/>
                        <a:buNone/>
                      </a:pPr>
                      <a:r>
                        <a:rPr lang="en-US" sz="1400"/>
                        <a:t>IS 3347 (Part 2/Sec 2): 1979</a:t>
                      </a:r>
                      <a:endParaRPr sz="1400">
                        <a:latin typeface="Calibri"/>
                        <a:ea typeface="Calibri"/>
                        <a:cs typeface="Calibri"/>
                        <a:sym typeface="Calibri"/>
                      </a:endParaRPr>
                    </a:p>
                    <a:p>
                      <a:pPr marL="0" marR="171450" lvl="0" indent="0" algn="l" rtl="0">
                        <a:lnSpc>
                          <a:spcPct val="115000"/>
                        </a:lnSpc>
                        <a:spcBef>
                          <a:spcPts val="0"/>
                        </a:spcBef>
                        <a:spcAft>
                          <a:spcPts val="0"/>
                        </a:spcAft>
                        <a:buNone/>
                      </a:pPr>
                      <a:endParaRPr sz="1400">
                        <a:latin typeface="Calibri"/>
                        <a:ea typeface="Calibri"/>
                        <a:cs typeface="Calibri"/>
                        <a:sym typeface="Calibri"/>
                      </a:endParaRPr>
                    </a:p>
                  </a:txBody>
                  <a:tcPr marL="68575" marR="68575" marT="0" marB="0"/>
                </a:tc>
                <a:tc>
                  <a:txBody>
                    <a:bodyPr/>
                    <a:lstStyle/>
                    <a:p>
                      <a:pPr marL="0" marR="171450" lvl="0" indent="0" algn="l" rtl="0">
                        <a:lnSpc>
                          <a:spcPct val="115000"/>
                        </a:lnSpc>
                        <a:spcBef>
                          <a:spcPts val="0"/>
                        </a:spcBef>
                        <a:spcAft>
                          <a:spcPts val="0"/>
                        </a:spcAft>
                        <a:buClr>
                          <a:schemeClr val="dk1"/>
                        </a:buClr>
                        <a:buSzPts val="1400"/>
                        <a:buFont typeface="Calibri"/>
                        <a:buNone/>
                      </a:pPr>
                      <a:r>
                        <a:rPr lang="en-US" sz="1400"/>
                        <a:t>Dimensions for porcelain transformer bushings for use in normal and lightly polluted atmospheres: Part ii 3.6 kV bushings: Sec 2 metal parts.</a:t>
                      </a:r>
                      <a:endParaRPr sz="1400">
                        <a:latin typeface="Calibri"/>
                        <a:ea typeface="Calibri"/>
                        <a:cs typeface="Calibri"/>
                        <a:sym typeface="Calibri"/>
                      </a:endParaRPr>
                    </a:p>
                    <a:p>
                      <a:pPr marL="0" marR="171450" lvl="0" indent="0" algn="l" rtl="0">
                        <a:lnSpc>
                          <a:spcPct val="115000"/>
                        </a:lnSpc>
                        <a:spcBef>
                          <a:spcPts val="0"/>
                        </a:spcBef>
                        <a:spcAft>
                          <a:spcPts val="0"/>
                        </a:spcAft>
                        <a:buNone/>
                      </a:pPr>
                      <a:endParaRPr sz="140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59872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400"/>
                        <a:t>IS 3347 (Part 3/Sec 1): 1988</a:t>
                      </a:r>
                      <a:endParaRPr sz="14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400"/>
                        <a:t>Dimensions for porcelain transformer bushings for use in 1 lightly polluted atmospheres: Part 3 17.5 kV bushings: Sec 1 porcelain parts.</a:t>
                      </a:r>
                      <a:endParaRPr sz="1400">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59872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400"/>
                        <a:t>IS 3347 (Part 3/Sec 2) : 1982</a:t>
                      </a:r>
                      <a:endParaRPr sz="14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400"/>
                        <a:t>Dimensions for porcelain transformer bushings for use in normal and lightly polluted atmospheres: Part iii 12 and 17.5 kV bushings: Sec 2 metal parts.</a:t>
                      </a:r>
                      <a:endParaRPr sz="1400">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9872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400"/>
                        <a:t>IS 3347 (Part 4/Sec 1) : 1988</a:t>
                      </a:r>
                      <a:endParaRPr sz="14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400"/>
                        <a:t>Dimensions for porcelain transformer bushings for use in lightly polluted atmospheres: Part 4- 24 kv bushings: Sec 1 porcelain parts.</a:t>
                      </a:r>
                      <a:endParaRPr sz="1400">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59872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400"/>
                        <a:t>IS 3347 (Part 4/Sec 2):1982</a:t>
                      </a:r>
                      <a:endParaRPr sz="14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400"/>
                        <a:t>Dimensions for porcelain transformer bushings for use in normal and lightly polluted atmospheres: Part 4 24 kV bushings: Sec 2 metal parts.</a:t>
                      </a:r>
                      <a:endParaRPr sz="1400">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59872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400"/>
                        <a:t>IS 3347 (Part 5/Sec 1):1979</a:t>
                      </a:r>
                      <a:endParaRPr sz="14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400"/>
                        <a:t>Dimension for porcelain transformer bushings for use in normal and lightly polluted atmospheres: Part 5 36 kV bushings: Sec 1 porcelain parts.</a:t>
                      </a:r>
                      <a:endParaRPr sz="1400">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59872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400"/>
                        <a:t>IS 3347 (Part 5/Sec 2):1979</a:t>
                      </a:r>
                      <a:endParaRPr sz="14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400"/>
                        <a:t>Dimensions for porcelain transformer bushings for use in normal and lightly polluted atmospheres: Part 5 36 kV bushings: Sec 2 metal parts</a:t>
                      </a:r>
                      <a:endParaRPr sz="1400">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bl>
          </a:graphicData>
        </a:graphic>
      </p:graphicFrame>
      <p:sp>
        <p:nvSpPr>
          <p:cNvPr id="526" name="Google Shape;526;p55"/>
          <p:cNvSpPr txBox="1"/>
          <p:nvPr/>
        </p:nvSpPr>
        <p:spPr>
          <a:xfrm>
            <a:off x="527537" y="380246"/>
            <a:ext cx="112189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Indian Standards Related to Transformer and Components/Materials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29"/>
        <p:cNvGrpSpPr/>
        <p:nvPr/>
      </p:nvGrpSpPr>
      <p:grpSpPr>
        <a:xfrm>
          <a:off x="0" y="0"/>
          <a:ext cx="0" cy="0"/>
          <a:chOff x="0" y="0"/>
          <a:chExt cx="0" cy="0"/>
        </a:xfrm>
      </p:grpSpPr>
      <p:sp>
        <p:nvSpPr>
          <p:cNvPr id="130" name="Google Shape;130;p6"/>
          <p:cNvSpPr txBox="1">
            <a:spLocks noGrp="1"/>
          </p:cNvSpPr>
          <p:nvPr>
            <p:ph type="title"/>
          </p:nvPr>
        </p:nvSpPr>
        <p:spPr>
          <a:xfrm>
            <a:off x="838200" y="2870330"/>
            <a:ext cx="10515600" cy="1325563"/>
          </a:xfrm>
          <a:prstGeom prst="rect">
            <a:avLst/>
          </a:prstGeom>
          <a:solidFill>
            <a:srgbClr val="EDEDE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Indian Standard Perspective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graphicFrame>
        <p:nvGraphicFramePr>
          <p:cNvPr id="531" name="Google Shape;531;p56"/>
          <p:cNvGraphicFramePr/>
          <p:nvPr/>
        </p:nvGraphicFramePr>
        <p:xfrm>
          <a:off x="433755" y="1268804"/>
          <a:ext cx="11652725" cy="4837913"/>
        </p:xfrm>
        <a:graphic>
          <a:graphicData uri="http://schemas.openxmlformats.org/drawingml/2006/table">
            <a:tbl>
              <a:tblPr firstRow="1" firstCol="1" bandRow="1">
                <a:noFill/>
                <a:tableStyleId>{7684B99A-4DEA-4AAC-B18F-AF107BF5814D}</a:tableStyleId>
              </a:tblPr>
              <a:tblGrid>
                <a:gridCol w="2227375">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6682150">
                  <a:extLst>
                    <a:ext uri="{9D8B030D-6E8A-4147-A177-3AD203B41FA5}">
                      <a16:colId xmlns:a16="http://schemas.microsoft.com/office/drawing/2014/main" val="20002"/>
                    </a:ext>
                  </a:extLst>
                </a:gridCol>
              </a:tblGrid>
              <a:tr h="567250">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Material Type</a:t>
                      </a:r>
                      <a:endParaRPr/>
                    </a:p>
                  </a:txBody>
                  <a:tcPr marL="68575" marR="68575" marT="0" marB="0"/>
                </a:tc>
                <a:tc>
                  <a:txBody>
                    <a:bodyPr/>
                    <a:lstStyle/>
                    <a:p>
                      <a:pPr marL="0" marR="171450" lvl="0" indent="0" algn="l" rtl="0">
                        <a:lnSpc>
                          <a:spcPct val="115000"/>
                        </a:lnSpc>
                        <a:spcBef>
                          <a:spcPts val="0"/>
                        </a:spcBef>
                        <a:spcAft>
                          <a:spcPts val="0"/>
                        </a:spcAft>
                        <a:buNone/>
                      </a:pPr>
                      <a:r>
                        <a:rPr lang="en-US" sz="1800"/>
                        <a:t>IS No.</a:t>
                      </a:r>
                      <a:endParaRPr sz="1800">
                        <a:latin typeface="Calibri"/>
                        <a:ea typeface="Calibri"/>
                        <a:cs typeface="Calibri"/>
                        <a:sym typeface="Calibri"/>
                      </a:endParaRPr>
                    </a:p>
                  </a:txBody>
                  <a:tcPr marL="68575" marR="68575" marT="0" marB="0"/>
                </a:tc>
                <a:tc>
                  <a:txBody>
                    <a:bodyPr/>
                    <a:lstStyle/>
                    <a:p>
                      <a:pPr marL="0" marR="171450" lvl="0" indent="0" algn="l" rtl="0">
                        <a:lnSpc>
                          <a:spcPct val="115000"/>
                        </a:lnSpc>
                        <a:spcBef>
                          <a:spcPts val="0"/>
                        </a:spcBef>
                        <a:spcAft>
                          <a:spcPts val="0"/>
                        </a:spcAft>
                        <a:buNone/>
                      </a:pPr>
                      <a:r>
                        <a:rPr lang="en-US" sz="1800"/>
                        <a:t>Title </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228600">
                <a:tc>
                  <a:txBody>
                    <a:bodyPr/>
                    <a:lstStyle/>
                    <a:p>
                      <a:pPr marL="0" marR="171450" lvl="0" indent="0" algn="l" rtl="0">
                        <a:lnSpc>
                          <a:spcPct val="115000"/>
                        </a:lnSpc>
                        <a:spcBef>
                          <a:spcPts val="0"/>
                        </a:spcBef>
                        <a:spcAft>
                          <a:spcPts val="0"/>
                        </a:spcAft>
                        <a:buClr>
                          <a:schemeClr val="dk1"/>
                        </a:buClr>
                        <a:buSzPts val="1800"/>
                        <a:buFont typeface="Calibri"/>
                        <a:buNone/>
                      </a:pPr>
                      <a:r>
                        <a:rPr lang="en-US" sz="1800"/>
                        <a:t>Mineral Oil</a:t>
                      </a:r>
                      <a:endParaRPr/>
                    </a:p>
                    <a:p>
                      <a:pPr marL="0" marR="171450" lvl="0" indent="0" algn="l" rtl="0">
                        <a:lnSpc>
                          <a:spcPct val="115000"/>
                        </a:lnSpc>
                        <a:spcBef>
                          <a:spcPts val="0"/>
                        </a:spcBef>
                        <a:spcAft>
                          <a:spcPts val="0"/>
                        </a:spcAft>
                        <a:buNone/>
                      </a:pPr>
                      <a:endParaRPr sz="1800">
                        <a:latin typeface="Calibri"/>
                        <a:ea typeface="Calibri"/>
                        <a:cs typeface="Calibri"/>
                        <a:sym typeface="Calibri"/>
                      </a:endParaRPr>
                    </a:p>
                  </a:txBody>
                  <a:tcPr marL="68575" marR="68575" marT="0" marB="0"/>
                </a:tc>
                <a:tc>
                  <a:txBody>
                    <a:bodyPr/>
                    <a:lstStyle/>
                    <a:p>
                      <a:pPr marL="0" marR="171450" lvl="0" indent="0" algn="l" rtl="0">
                        <a:lnSpc>
                          <a:spcPct val="115000"/>
                        </a:lnSpc>
                        <a:spcBef>
                          <a:spcPts val="0"/>
                        </a:spcBef>
                        <a:spcAft>
                          <a:spcPts val="0"/>
                        </a:spcAft>
                        <a:buClr>
                          <a:schemeClr val="dk1"/>
                        </a:buClr>
                        <a:buSzPts val="1800"/>
                        <a:buFont typeface="Calibri"/>
                        <a:buNone/>
                      </a:pPr>
                      <a:r>
                        <a:rPr lang="en-US" sz="1800"/>
                        <a:t>IS 335:2018</a:t>
                      </a:r>
                      <a:endParaRPr sz="1800">
                        <a:latin typeface="Calibri"/>
                        <a:ea typeface="Calibri"/>
                        <a:cs typeface="Calibri"/>
                        <a:sym typeface="Calibri"/>
                      </a:endParaRPr>
                    </a:p>
                    <a:p>
                      <a:pPr marL="0" marR="171450" lvl="0" indent="0" algn="l" rtl="0">
                        <a:lnSpc>
                          <a:spcPct val="115000"/>
                        </a:lnSpc>
                        <a:spcBef>
                          <a:spcPts val="0"/>
                        </a:spcBef>
                        <a:spcAft>
                          <a:spcPts val="0"/>
                        </a:spcAft>
                        <a:buNone/>
                      </a:pPr>
                      <a:endParaRPr sz="1800">
                        <a:latin typeface="Calibri"/>
                        <a:ea typeface="Calibri"/>
                        <a:cs typeface="Calibri"/>
                        <a:sym typeface="Calibri"/>
                      </a:endParaRPr>
                    </a:p>
                  </a:txBody>
                  <a:tcPr marL="68575" marR="68575" marT="0" marB="0"/>
                </a:tc>
                <a:tc>
                  <a:txBody>
                    <a:bodyPr/>
                    <a:lstStyle/>
                    <a:p>
                      <a:pPr marL="0" marR="171450" lvl="0" indent="0" algn="l" rtl="0">
                        <a:lnSpc>
                          <a:spcPct val="115000"/>
                        </a:lnSpc>
                        <a:spcBef>
                          <a:spcPts val="0"/>
                        </a:spcBef>
                        <a:spcAft>
                          <a:spcPts val="0"/>
                        </a:spcAft>
                        <a:buNone/>
                      </a:pPr>
                      <a:r>
                        <a:rPr lang="en-US" sz="1800"/>
                        <a:t>New insulating Oils-Specification</a:t>
                      </a:r>
                      <a:endParaRPr/>
                    </a:p>
                  </a:txBody>
                  <a:tcPr marL="68575" marR="68575" marT="0" marB="0"/>
                </a:tc>
                <a:extLst>
                  <a:ext uri="{0D108BD9-81ED-4DB2-BD59-A6C34878D82A}">
                    <a16:rowId xmlns:a16="http://schemas.microsoft.com/office/drawing/2014/main" val="10001"/>
                  </a:ext>
                </a:extLst>
              </a:tr>
              <a:tr h="529225">
                <a:tc>
                  <a:txBody>
                    <a:bodyPr/>
                    <a:lstStyle/>
                    <a:p>
                      <a:pPr marL="0" marR="171450" lvl="0" indent="0" algn="l" rtl="0">
                        <a:lnSpc>
                          <a:spcPct val="115000"/>
                        </a:lnSpc>
                        <a:spcBef>
                          <a:spcPts val="0"/>
                        </a:spcBef>
                        <a:spcAft>
                          <a:spcPts val="0"/>
                        </a:spcAft>
                        <a:buNone/>
                      </a:pPr>
                      <a:r>
                        <a:rPr lang="en-US" sz="1800"/>
                        <a:t>Natural Ester</a:t>
                      </a:r>
                      <a:endParaRPr/>
                    </a:p>
                    <a:p>
                      <a:pPr marL="0" marR="171450" lvl="0" indent="0" algn="l" rtl="0">
                        <a:lnSpc>
                          <a:spcPct val="115000"/>
                        </a:lnSpc>
                        <a:spcBef>
                          <a:spcPts val="0"/>
                        </a:spcBef>
                        <a:spcAft>
                          <a:spcPts val="0"/>
                        </a:spcAft>
                        <a:buNone/>
                      </a:pPr>
                      <a:r>
                        <a:rPr lang="en-US" sz="1800"/>
                        <a:t> </a:t>
                      </a:r>
                      <a:endParaRPr sz="1800">
                        <a:latin typeface="Calibri"/>
                        <a:ea typeface="Calibri"/>
                        <a:cs typeface="Calibri"/>
                        <a:sym typeface="Calibri"/>
                      </a:endParaRPr>
                    </a:p>
                  </a:txBody>
                  <a:tcPr marL="68575" marR="68575" marT="0" marB="0"/>
                </a:tc>
                <a:tc>
                  <a:txBody>
                    <a:bodyPr/>
                    <a:lstStyle/>
                    <a:p>
                      <a:pPr marL="0" marR="171450" lvl="0" indent="0" algn="l" rtl="0">
                        <a:lnSpc>
                          <a:spcPct val="115000"/>
                        </a:lnSpc>
                        <a:spcBef>
                          <a:spcPts val="0"/>
                        </a:spcBef>
                        <a:spcAft>
                          <a:spcPts val="0"/>
                        </a:spcAft>
                        <a:buNone/>
                      </a:pPr>
                      <a:r>
                        <a:rPr lang="en-US" sz="1800"/>
                        <a:t>IS 16659: 2017/IEC 62770:2013</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Fluids for Electrotechnical Applications-Unused Natural Esters for Transformers and Similar Electrical Equipment</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204200">
                <a:tc>
                  <a:txBody>
                    <a:bodyPr/>
                    <a:lstStyle/>
                    <a:p>
                      <a:pPr marL="0" marR="171450" lvl="0" indent="0" algn="l" rtl="0">
                        <a:lnSpc>
                          <a:spcPct val="115000"/>
                        </a:lnSpc>
                        <a:spcBef>
                          <a:spcPts val="0"/>
                        </a:spcBef>
                        <a:spcAft>
                          <a:spcPts val="0"/>
                        </a:spcAft>
                        <a:buNone/>
                      </a:pPr>
                      <a:r>
                        <a:rPr lang="en-US" sz="1800"/>
                        <a:t>Synthetic Organic Ester</a:t>
                      </a:r>
                      <a:endParaRPr/>
                    </a:p>
                    <a:p>
                      <a:pPr marL="0" marR="171450" lvl="0" indent="0" algn="l" rtl="0">
                        <a:lnSpc>
                          <a:spcPct val="115000"/>
                        </a:lnSpc>
                        <a:spcBef>
                          <a:spcPts val="0"/>
                        </a:spcBef>
                        <a:spcAft>
                          <a:spcPts val="0"/>
                        </a:spcAft>
                        <a:buNone/>
                      </a:pPr>
                      <a:r>
                        <a:rPr lang="en-US" sz="1800"/>
                        <a:t> </a:t>
                      </a:r>
                      <a:endParaRPr sz="1800">
                        <a:latin typeface="Calibri"/>
                        <a:ea typeface="Calibri"/>
                        <a:cs typeface="Calibri"/>
                        <a:sym typeface="Calibri"/>
                      </a:endParaRPr>
                    </a:p>
                  </a:txBody>
                  <a:tcPr marL="68575" marR="68575" marT="0" marB="0"/>
                </a:tc>
                <a:tc>
                  <a:txBody>
                    <a:bodyPr/>
                    <a:lstStyle/>
                    <a:p>
                      <a:pPr marL="0" marR="171450" lvl="0" indent="0" algn="l" rtl="0">
                        <a:lnSpc>
                          <a:spcPct val="115000"/>
                        </a:lnSpc>
                        <a:spcBef>
                          <a:spcPts val="0"/>
                        </a:spcBef>
                        <a:spcAft>
                          <a:spcPts val="0"/>
                        </a:spcAft>
                        <a:buNone/>
                      </a:pPr>
                      <a:r>
                        <a:rPr lang="en-US" sz="1800"/>
                        <a:t>IS 16081:2013/IEC 61099:2010</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Insulating Liquids-Specifications for Unused Synthetic Organic Esters for Electrical Purposes</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88875">
                <a:tc rowSpan="3">
                  <a:txBody>
                    <a:bodyPr/>
                    <a:lstStyle/>
                    <a:p>
                      <a:pPr marL="0" marR="171450" lvl="0" indent="0" algn="l" rtl="0">
                        <a:lnSpc>
                          <a:spcPct val="115000"/>
                        </a:lnSpc>
                        <a:spcBef>
                          <a:spcPts val="0"/>
                        </a:spcBef>
                        <a:spcAft>
                          <a:spcPts val="0"/>
                        </a:spcAft>
                        <a:buNone/>
                      </a:pPr>
                      <a:r>
                        <a:rPr lang="en-US" sz="1800"/>
                        <a:t>Aluminium </a:t>
                      </a:r>
                      <a:endParaRPr/>
                    </a:p>
                    <a:p>
                      <a:pPr marL="0" marR="171450" lvl="0" indent="0" algn="l" rtl="0">
                        <a:lnSpc>
                          <a:spcPct val="115000"/>
                        </a:lnSpc>
                        <a:spcBef>
                          <a:spcPts val="0"/>
                        </a:spcBef>
                        <a:spcAft>
                          <a:spcPts val="0"/>
                        </a:spcAft>
                        <a:buNone/>
                      </a:pPr>
                      <a:r>
                        <a:rPr lang="en-US" sz="1800"/>
                        <a:t> </a:t>
                      </a:r>
                      <a:endParaRPr sz="1800">
                        <a:latin typeface="Calibri"/>
                        <a:ea typeface="Calibri"/>
                        <a:cs typeface="Calibri"/>
                        <a:sym typeface="Calibri"/>
                      </a:endParaRPr>
                    </a:p>
                  </a:txBody>
                  <a:tcPr marL="68575" marR="68575" marT="0" marB="0"/>
                </a:tc>
                <a:tc>
                  <a:txBody>
                    <a:bodyPr/>
                    <a:lstStyle/>
                    <a:p>
                      <a:pPr marL="0" marR="171450" lvl="0" indent="0" algn="l" rtl="0">
                        <a:lnSpc>
                          <a:spcPct val="115000"/>
                        </a:lnSpc>
                        <a:spcBef>
                          <a:spcPts val="0"/>
                        </a:spcBef>
                        <a:spcAft>
                          <a:spcPts val="0"/>
                        </a:spcAft>
                        <a:buNone/>
                      </a:pPr>
                      <a:r>
                        <a:rPr lang="en-US" sz="1800"/>
                        <a:t>IS 6162 (Part 1):1971</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Specification for paper - Covered aluminium conductors: Part 1 round conductors.</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58887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6162 (Part 2):1971</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Specification for paper covered aluminium conductors: Part 2 rectangular conductors.</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89322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13730 (Part 0/Sec 3):2012</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Specifications for particular types of winding wires: Part 0 general requirements: Sec 3 enamelled round aluminium wire.</a:t>
                      </a:r>
                      <a:endParaRPr/>
                    </a:p>
                  </a:txBody>
                  <a:tcPr marL="68575" marR="68575" marT="0" marB="0"/>
                </a:tc>
                <a:extLst>
                  <a:ext uri="{0D108BD9-81ED-4DB2-BD59-A6C34878D82A}">
                    <a16:rowId xmlns:a16="http://schemas.microsoft.com/office/drawing/2014/main" val="10006"/>
                  </a:ext>
                </a:extLst>
              </a:tr>
            </a:tbl>
          </a:graphicData>
        </a:graphic>
      </p:graphicFrame>
      <p:sp>
        <p:nvSpPr>
          <p:cNvPr id="532" name="Google Shape;532;p56"/>
          <p:cNvSpPr txBox="1"/>
          <p:nvPr/>
        </p:nvSpPr>
        <p:spPr>
          <a:xfrm>
            <a:off x="527537" y="380246"/>
            <a:ext cx="112189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Indian Standards Related to Transformer and Components/Materials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graphicFrame>
        <p:nvGraphicFramePr>
          <p:cNvPr id="537" name="Google Shape;537;p57"/>
          <p:cNvGraphicFramePr/>
          <p:nvPr/>
        </p:nvGraphicFramePr>
        <p:xfrm>
          <a:off x="471121" y="1050391"/>
          <a:ext cx="11029200" cy="5120659"/>
        </p:xfrm>
        <a:graphic>
          <a:graphicData uri="http://schemas.openxmlformats.org/drawingml/2006/table">
            <a:tbl>
              <a:tblPr firstRow="1" firstCol="1" bandRow="1">
                <a:noFill/>
                <a:tableStyleId>{7684B99A-4DEA-4AAC-B18F-AF107BF5814D}</a:tableStyleId>
              </a:tblPr>
              <a:tblGrid>
                <a:gridCol w="1669725">
                  <a:extLst>
                    <a:ext uri="{9D8B030D-6E8A-4147-A177-3AD203B41FA5}">
                      <a16:colId xmlns:a16="http://schemas.microsoft.com/office/drawing/2014/main" val="20000"/>
                    </a:ext>
                  </a:extLst>
                </a:gridCol>
                <a:gridCol w="2864900">
                  <a:extLst>
                    <a:ext uri="{9D8B030D-6E8A-4147-A177-3AD203B41FA5}">
                      <a16:colId xmlns:a16="http://schemas.microsoft.com/office/drawing/2014/main" val="20001"/>
                    </a:ext>
                  </a:extLst>
                </a:gridCol>
                <a:gridCol w="6494575">
                  <a:extLst>
                    <a:ext uri="{9D8B030D-6E8A-4147-A177-3AD203B41FA5}">
                      <a16:colId xmlns:a16="http://schemas.microsoft.com/office/drawing/2014/main" val="20002"/>
                    </a:ext>
                  </a:extLst>
                </a:gridCol>
              </a:tblGrid>
              <a:tr h="228600">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Material Type</a:t>
                      </a:r>
                      <a:endParaRPr/>
                    </a:p>
                  </a:txBody>
                  <a:tcPr marL="68575" marR="68575" marT="0" marB="0"/>
                </a:tc>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IS No.</a:t>
                      </a:r>
                      <a:endParaRPr/>
                    </a:p>
                  </a:txBody>
                  <a:tcPr marL="68575" marR="68575" marT="0" marB="0"/>
                </a:tc>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Title</a:t>
                      </a:r>
                      <a:endParaRPr/>
                    </a:p>
                  </a:txBody>
                  <a:tcPr marL="68575" marR="68575" marT="0" marB="0"/>
                </a:tc>
                <a:extLst>
                  <a:ext uri="{0D108BD9-81ED-4DB2-BD59-A6C34878D82A}">
                    <a16:rowId xmlns:a16="http://schemas.microsoft.com/office/drawing/2014/main" val="10000"/>
                  </a:ext>
                </a:extLst>
              </a:tr>
              <a:tr h="228600">
                <a:tc rowSpan="8">
                  <a:txBody>
                    <a:bodyPr/>
                    <a:lstStyle/>
                    <a:p>
                      <a:pPr marL="0" marR="171450" lvl="0" indent="0" algn="l" rtl="0">
                        <a:lnSpc>
                          <a:spcPct val="115000"/>
                        </a:lnSpc>
                        <a:spcBef>
                          <a:spcPts val="0"/>
                        </a:spcBef>
                        <a:spcAft>
                          <a:spcPts val="0"/>
                        </a:spcAft>
                        <a:buNone/>
                      </a:pPr>
                      <a:r>
                        <a:rPr lang="en-US" sz="1800"/>
                        <a:t>Copper</a:t>
                      </a:r>
                      <a:endParaRPr sz="1800">
                        <a:latin typeface="Calibri"/>
                        <a:ea typeface="Calibri"/>
                        <a:cs typeface="Calibri"/>
                        <a:sym typeface="Calibri"/>
                      </a:endParaRPr>
                    </a:p>
                  </a:txBody>
                  <a:tcPr marL="68575" marR="68575" marT="0" marB="0"/>
                </a:tc>
                <a:tc>
                  <a:txBody>
                    <a:bodyPr/>
                    <a:lstStyle/>
                    <a:p>
                      <a:pPr marL="0" marR="171450" lvl="0" indent="0" algn="l" rtl="0">
                        <a:lnSpc>
                          <a:spcPct val="115000"/>
                        </a:lnSpc>
                        <a:spcBef>
                          <a:spcPts val="0"/>
                        </a:spcBef>
                        <a:spcAft>
                          <a:spcPts val="0"/>
                        </a:spcAft>
                        <a:buNone/>
                      </a:pPr>
                      <a:r>
                        <a:rPr lang="en-US" sz="1800"/>
                        <a:t>IS 191: 2007</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Copper Specification</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53697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1897:2008</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Copper strip for electrical purposes – Specification</a:t>
                      </a:r>
                      <a:endParaRPr sz="1800"/>
                    </a:p>
                    <a:p>
                      <a:pPr marL="0" marR="171450" lvl="0" indent="0" algn="just" rtl="0">
                        <a:lnSpc>
                          <a:spcPct val="115000"/>
                        </a:lnSpc>
                        <a:spcBef>
                          <a:spcPts val="0"/>
                        </a:spcBef>
                        <a:spcAft>
                          <a:spcPts val="0"/>
                        </a:spcAft>
                        <a:buNone/>
                      </a:pPr>
                      <a:r>
                        <a:rPr lang="en-US" sz="1800"/>
                        <a:t> </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80547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7404 (Part 1):1991</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Paper covered copper conductors - Specification: Part 1 round conductors</a:t>
                      </a:r>
                      <a:endParaRPr sz="1800"/>
                    </a:p>
                    <a:p>
                      <a:pPr marL="0" marR="171450" lvl="0" indent="0" algn="just" rtl="0">
                        <a:lnSpc>
                          <a:spcPct val="115000"/>
                        </a:lnSpc>
                        <a:spcBef>
                          <a:spcPts val="0"/>
                        </a:spcBef>
                        <a:spcAft>
                          <a:spcPts val="0"/>
                        </a:spcAft>
                        <a:buNone/>
                      </a:pPr>
                      <a:r>
                        <a:rPr lang="en-US" sz="1800"/>
                        <a:t> </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3697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12444:2020</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Copper Wire Rods for Electrical Applications.</a:t>
                      </a:r>
                      <a:endParaRPr sz="1800"/>
                    </a:p>
                    <a:p>
                      <a:pPr marL="0" marR="171450" lvl="0" indent="0" algn="just" rtl="0">
                        <a:lnSpc>
                          <a:spcPct val="115000"/>
                        </a:lnSpc>
                        <a:spcBef>
                          <a:spcPts val="0"/>
                        </a:spcBef>
                        <a:spcAft>
                          <a:spcPts val="0"/>
                        </a:spcAft>
                        <a:buNone/>
                      </a:pPr>
                      <a:r>
                        <a:rPr lang="en-US" sz="1800"/>
                        <a:t> </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53697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13730 (Part 0/Sec 1):2018</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General requirements, Section 1 Enamelled round copper wire</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53697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13730 (Part 0/Sec 2): 2018</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General requirements, Section 2 Enamelled rectangular copper wire.</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53697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13730 (Part 17):2014</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Polyvinyl acetal enameled rectangular copper wire, Class 105.</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536975">
                <a:tc vMerge="1">
                  <a:txBody>
                    <a:bodyPr/>
                    <a:lstStyle/>
                    <a:p>
                      <a:endParaRPr lang="en-US"/>
                    </a:p>
                  </a:txBody>
                  <a:tcPr/>
                </a:tc>
                <a:tc>
                  <a:txBody>
                    <a:bodyPr/>
                    <a:lstStyle/>
                    <a:p>
                      <a:pPr marL="0" marR="171450" lvl="0" indent="0" algn="l" rtl="0">
                        <a:lnSpc>
                          <a:spcPct val="115000"/>
                        </a:lnSpc>
                        <a:spcBef>
                          <a:spcPts val="0"/>
                        </a:spcBef>
                        <a:spcAft>
                          <a:spcPts val="0"/>
                        </a:spcAft>
                        <a:buNone/>
                      </a:pPr>
                      <a:r>
                        <a:rPr lang="en-US" sz="1800"/>
                        <a:t>IS 13730 (Part 27):2018</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a:t>Paper tape covered rectangular copper wire</a:t>
                      </a:r>
                      <a:endParaRPr sz="1800"/>
                    </a:p>
                    <a:p>
                      <a:pPr marL="0" marR="171450" lvl="0" indent="0" algn="just" rtl="0">
                        <a:lnSpc>
                          <a:spcPct val="115000"/>
                        </a:lnSpc>
                        <a:spcBef>
                          <a:spcPts val="0"/>
                        </a:spcBef>
                        <a:spcAft>
                          <a:spcPts val="0"/>
                        </a:spcAft>
                        <a:buNone/>
                      </a:pPr>
                      <a:r>
                        <a:rPr lang="en-US" sz="1800"/>
                        <a:t> </a:t>
                      </a:r>
                      <a:endParaRPr sz="1800">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bl>
          </a:graphicData>
        </a:graphic>
      </p:graphicFrame>
      <p:sp>
        <p:nvSpPr>
          <p:cNvPr id="538" name="Google Shape;538;p57"/>
          <p:cNvSpPr/>
          <p:nvPr/>
        </p:nvSpPr>
        <p:spPr>
          <a:xfrm>
            <a:off x="-561325" y="2276475"/>
            <a:ext cx="17521836"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57"/>
          <p:cNvSpPr txBox="1"/>
          <p:nvPr/>
        </p:nvSpPr>
        <p:spPr>
          <a:xfrm>
            <a:off x="527537" y="380246"/>
            <a:ext cx="112189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Indian Standards Related to Transformer and Components/Materials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graphicFrame>
        <p:nvGraphicFramePr>
          <p:cNvPr id="544" name="Google Shape;544;p58"/>
          <p:cNvGraphicFramePr/>
          <p:nvPr/>
        </p:nvGraphicFramePr>
        <p:xfrm>
          <a:off x="581391" y="1214310"/>
          <a:ext cx="11029200" cy="1206246"/>
        </p:xfrm>
        <a:graphic>
          <a:graphicData uri="http://schemas.openxmlformats.org/drawingml/2006/table">
            <a:tbl>
              <a:tblPr firstRow="1" firstCol="1" bandRow="1">
                <a:noFill/>
                <a:tableStyleId>{7684B99A-4DEA-4AAC-B18F-AF107BF5814D}</a:tableStyleId>
              </a:tblPr>
              <a:tblGrid>
                <a:gridCol w="1669725">
                  <a:extLst>
                    <a:ext uri="{9D8B030D-6E8A-4147-A177-3AD203B41FA5}">
                      <a16:colId xmlns:a16="http://schemas.microsoft.com/office/drawing/2014/main" val="20000"/>
                    </a:ext>
                  </a:extLst>
                </a:gridCol>
                <a:gridCol w="2864900">
                  <a:extLst>
                    <a:ext uri="{9D8B030D-6E8A-4147-A177-3AD203B41FA5}">
                      <a16:colId xmlns:a16="http://schemas.microsoft.com/office/drawing/2014/main" val="20001"/>
                    </a:ext>
                  </a:extLst>
                </a:gridCol>
                <a:gridCol w="6494575">
                  <a:extLst>
                    <a:ext uri="{9D8B030D-6E8A-4147-A177-3AD203B41FA5}">
                      <a16:colId xmlns:a16="http://schemas.microsoft.com/office/drawing/2014/main" val="20002"/>
                    </a:ext>
                  </a:extLst>
                </a:gridCol>
              </a:tblGrid>
              <a:tr h="228600">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Material Type</a:t>
                      </a:r>
                      <a:endParaRPr/>
                    </a:p>
                  </a:txBody>
                  <a:tcPr marL="68575" marR="68575" marT="0" marB="0"/>
                </a:tc>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IS No.</a:t>
                      </a:r>
                      <a:endParaRPr/>
                    </a:p>
                  </a:txBody>
                  <a:tcPr marL="68575" marR="68575" marT="0" marB="0"/>
                </a:tc>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Title</a:t>
                      </a:r>
                      <a:endParaRPr/>
                    </a:p>
                  </a:txBody>
                  <a:tcPr marL="68575" marR="68575" marT="0" marB="0"/>
                </a:tc>
                <a:extLst>
                  <a:ext uri="{0D108BD9-81ED-4DB2-BD59-A6C34878D82A}">
                    <a16:rowId xmlns:a16="http://schemas.microsoft.com/office/drawing/2014/main" val="10000"/>
                  </a:ext>
                </a:extLst>
              </a:tr>
              <a:tr h="228600">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CRGO </a:t>
                      </a:r>
                      <a:endParaRPr/>
                    </a:p>
                  </a:txBody>
                  <a:tcPr marL="68575" marR="68575" marT="0" marB="0"/>
                </a:tc>
                <a:tc>
                  <a:txBody>
                    <a:bodyPr/>
                    <a:lstStyle/>
                    <a:p>
                      <a:pPr marL="0" marR="171450" lvl="0" indent="0" algn="l" rtl="0">
                        <a:lnSpc>
                          <a:spcPct val="115000"/>
                        </a:lnSpc>
                        <a:spcBef>
                          <a:spcPts val="0"/>
                        </a:spcBef>
                        <a:spcAft>
                          <a:spcPts val="0"/>
                        </a:spcAft>
                        <a:buNone/>
                      </a:pPr>
                      <a:r>
                        <a:rPr lang="en-US" sz="1800"/>
                        <a:t>IS 3024:2015</a:t>
                      </a:r>
                      <a:endParaRPr sz="1800">
                        <a:latin typeface="Calibri"/>
                        <a:ea typeface="Calibri"/>
                        <a:cs typeface="Calibri"/>
                        <a:sym typeface="Calibri"/>
                      </a:endParaRPr>
                    </a:p>
                  </a:txBody>
                  <a:tcPr marL="68575" marR="68575" marT="0" marB="0"/>
                </a:tc>
                <a:tc>
                  <a:txBody>
                    <a:bodyPr/>
                    <a:lstStyle/>
                    <a:p>
                      <a:pPr marL="0" marR="171450" lvl="0" indent="0" algn="just" rtl="0">
                        <a:lnSpc>
                          <a:spcPct val="115000"/>
                        </a:lnSpc>
                        <a:spcBef>
                          <a:spcPts val="0"/>
                        </a:spcBef>
                        <a:spcAft>
                          <a:spcPts val="0"/>
                        </a:spcAft>
                        <a:buNone/>
                      </a:pPr>
                      <a:r>
                        <a:rPr lang="en-US" sz="1800" b="0" i="0"/>
                        <a:t>Grain Oriented Electrical Steel Sheet and Strip</a:t>
                      </a:r>
                      <a:endParaRPr sz="1800" b="0" i="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228600">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Amorphous</a:t>
                      </a:r>
                      <a:endParaRPr/>
                    </a:p>
                  </a:txBody>
                  <a:tcPr marL="68575" marR="68575" marT="0" marB="0"/>
                </a:tc>
                <a:tc>
                  <a:txBody>
                    <a:bodyPr/>
                    <a:lstStyle/>
                    <a:p>
                      <a:pPr marL="0" marR="171450" lvl="0" indent="0" algn="l" rtl="0">
                        <a:lnSpc>
                          <a:spcPct val="115000"/>
                        </a:lnSpc>
                        <a:spcBef>
                          <a:spcPts val="0"/>
                        </a:spcBef>
                        <a:spcAft>
                          <a:spcPts val="0"/>
                        </a:spcAft>
                        <a:buNone/>
                      </a:pPr>
                      <a:r>
                        <a:rPr lang="en-US" sz="1800">
                          <a:latin typeface="Calibri"/>
                          <a:ea typeface="Calibri"/>
                          <a:cs typeface="Calibri"/>
                          <a:sym typeface="Calibri"/>
                        </a:rPr>
                        <a:t>IS 16585:2023</a:t>
                      </a:r>
                      <a:endParaRPr/>
                    </a:p>
                  </a:txBody>
                  <a:tcPr marL="68575" marR="68575" marT="0" marB="0"/>
                </a:tc>
                <a:tc>
                  <a:txBody>
                    <a:bodyPr/>
                    <a:lstStyle/>
                    <a:p>
                      <a:pPr marL="0" marR="171450" lvl="0" indent="0" algn="just" rtl="0">
                        <a:lnSpc>
                          <a:spcPct val="115000"/>
                        </a:lnSpc>
                        <a:spcBef>
                          <a:spcPts val="0"/>
                        </a:spcBef>
                        <a:spcAft>
                          <a:spcPts val="0"/>
                        </a:spcAft>
                        <a:buNone/>
                      </a:pPr>
                      <a:r>
                        <a:rPr lang="en-US" sz="1800" b="0" i="0"/>
                        <a:t>Magnetic Materials-Specifications for Individual Materials-Fe Based Amorphous Strip Delivered in the Semi-Processed Stage</a:t>
                      </a:r>
                      <a:endParaRPr sz="1800" b="0" i="0">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bl>
          </a:graphicData>
        </a:graphic>
      </p:graphicFrame>
      <p:sp>
        <p:nvSpPr>
          <p:cNvPr id="545" name="Google Shape;545;p58"/>
          <p:cNvSpPr/>
          <p:nvPr/>
        </p:nvSpPr>
        <p:spPr>
          <a:xfrm>
            <a:off x="-561325" y="2276475"/>
            <a:ext cx="17521836"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58"/>
          <p:cNvSpPr txBox="1"/>
          <p:nvPr/>
        </p:nvSpPr>
        <p:spPr>
          <a:xfrm>
            <a:off x="527537" y="380246"/>
            <a:ext cx="112189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Indian Standards Related to Transformer and Components/Materials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B939-1A10-A075-2298-12DEF189394A}"/>
              </a:ext>
            </a:extLst>
          </p:cNvPr>
          <p:cNvSpPr>
            <a:spLocks noGrp="1"/>
          </p:cNvSpPr>
          <p:nvPr>
            <p:ph type="title"/>
          </p:nvPr>
        </p:nvSpPr>
        <p:spPr>
          <a:xfrm>
            <a:off x="560615" y="71211"/>
            <a:ext cx="10515600" cy="669018"/>
          </a:xfrm>
        </p:spPr>
        <p:txBody>
          <a:bodyPr>
            <a:normAutofit fontScale="90000"/>
          </a:bodyPr>
          <a:lstStyle/>
          <a:p>
            <a:r>
              <a:rPr lang="en-IN" u="sng" dirty="0"/>
              <a:t>Quality Control Order</a:t>
            </a:r>
          </a:p>
        </p:txBody>
      </p:sp>
      <p:sp>
        <p:nvSpPr>
          <p:cNvPr id="3" name="Text Placeholder 2">
            <a:extLst>
              <a:ext uri="{FF2B5EF4-FFF2-40B4-BE49-F238E27FC236}">
                <a16:creationId xmlns:a16="http://schemas.microsoft.com/office/drawing/2014/main" id="{F3E75661-D88C-7DA4-EF7D-3DF6CA066A7D}"/>
              </a:ext>
            </a:extLst>
          </p:cNvPr>
          <p:cNvSpPr>
            <a:spLocks noGrp="1"/>
          </p:cNvSpPr>
          <p:nvPr>
            <p:ph type="body" idx="1"/>
          </p:nvPr>
        </p:nvSpPr>
        <p:spPr>
          <a:xfrm>
            <a:off x="517073" y="1622525"/>
            <a:ext cx="8806542" cy="3311189"/>
          </a:xfrm>
        </p:spPr>
        <p:txBody>
          <a:bodyPr/>
          <a:lstStyle/>
          <a:p>
            <a:r>
              <a:rPr lang="en-IN" dirty="0"/>
              <a:t>Mandatory vs Voluntary </a:t>
            </a:r>
          </a:p>
          <a:p>
            <a:r>
              <a:rPr lang="en-IN" dirty="0"/>
              <a:t>Why QCO ?</a:t>
            </a:r>
          </a:p>
          <a:p>
            <a:r>
              <a:rPr lang="en-IN" dirty="0"/>
              <a:t>Importance</a:t>
            </a:r>
          </a:p>
          <a:p>
            <a:r>
              <a:rPr lang="en-IN" dirty="0"/>
              <a:t>Other </a:t>
            </a:r>
            <a:r>
              <a:rPr lang="en-IN"/>
              <a:t>Government Regulations</a:t>
            </a:r>
            <a:endParaRPr lang="en-IN" dirty="0"/>
          </a:p>
        </p:txBody>
      </p:sp>
    </p:spTree>
    <p:extLst>
      <p:ext uri="{BB962C8B-B14F-4D97-AF65-F5344CB8AC3E}">
        <p14:creationId xmlns:p14="http://schemas.microsoft.com/office/powerpoint/2010/main" val="1376066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B1CE-73C3-43C5-F857-40A4FCA9A2BE}"/>
              </a:ext>
            </a:extLst>
          </p:cNvPr>
          <p:cNvSpPr>
            <a:spLocks noGrp="1"/>
          </p:cNvSpPr>
          <p:nvPr>
            <p:ph type="title"/>
          </p:nvPr>
        </p:nvSpPr>
        <p:spPr>
          <a:xfrm>
            <a:off x="146957" y="125640"/>
            <a:ext cx="10515600" cy="881290"/>
          </a:xfrm>
        </p:spPr>
        <p:txBody>
          <a:bodyPr/>
          <a:lstStyle/>
          <a:p>
            <a:r>
              <a:rPr lang="en-IN" dirty="0"/>
              <a:t>Safety : </a:t>
            </a:r>
          </a:p>
        </p:txBody>
      </p:sp>
      <p:pic>
        <p:nvPicPr>
          <p:cNvPr id="4" name="Picture 3">
            <a:extLst>
              <a:ext uri="{FF2B5EF4-FFF2-40B4-BE49-F238E27FC236}">
                <a16:creationId xmlns:a16="http://schemas.microsoft.com/office/drawing/2014/main" id="{A039B564-6C17-1750-2E11-357DA2D06A66}"/>
              </a:ext>
            </a:extLst>
          </p:cNvPr>
          <p:cNvPicPr>
            <a:picLocks noChangeAspect="1"/>
          </p:cNvPicPr>
          <p:nvPr/>
        </p:nvPicPr>
        <p:blipFill>
          <a:blip r:embed="rId4"/>
          <a:stretch>
            <a:fillRect/>
          </a:stretch>
        </p:blipFill>
        <p:spPr>
          <a:xfrm>
            <a:off x="254490" y="1594756"/>
            <a:ext cx="4317510" cy="4237873"/>
          </a:xfrm>
          <a:prstGeom prst="rect">
            <a:avLst/>
          </a:prstGeom>
        </p:spPr>
      </p:pic>
      <p:sp>
        <p:nvSpPr>
          <p:cNvPr id="5" name="TextBox 4">
            <a:extLst>
              <a:ext uri="{FF2B5EF4-FFF2-40B4-BE49-F238E27FC236}">
                <a16:creationId xmlns:a16="http://schemas.microsoft.com/office/drawing/2014/main" id="{479DD780-6AAF-DF7D-3C02-A0B07BF018AC}"/>
              </a:ext>
            </a:extLst>
          </p:cNvPr>
          <p:cNvSpPr txBox="1"/>
          <p:nvPr/>
        </p:nvSpPr>
        <p:spPr>
          <a:xfrm>
            <a:off x="254490" y="6266566"/>
            <a:ext cx="6150428" cy="307777"/>
          </a:xfrm>
          <a:prstGeom prst="rect">
            <a:avLst/>
          </a:prstGeom>
          <a:noFill/>
        </p:spPr>
        <p:txBody>
          <a:bodyPr wrap="square" rtlCol="0">
            <a:spAutoFit/>
          </a:bodyPr>
          <a:lstStyle/>
          <a:p>
            <a:r>
              <a:rPr lang="en-IN" dirty="0"/>
              <a:t>Fire in a Transformer</a:t>
            </a:r>
          </a:p>
        </p:txBody>
      </p:sp>
      <p:sp>
        <p:nvSpPr>
          <p:cNvPr id="7" name="TextBox 6">
            <a:extLst>
              <a:ext uri="{FF2B5EF4-FFF2-40B4-BE49-F238E27FC236}">
                <a16:creationId xmlns:a16="http://schemas.microsoft.com/office/drawing/2014/main" id="{3CB026D3-4548-2DAB-7292-167381841F06}"/>
              </a:ext>
            </a:extLst>
          </p:cNvPr>
          <p:cNvSpPr txBox="1"/>
          <p:nvPr/>
        </p:nvSpPr>
        <p:spPr>
          <a:xfrm>
            <a:off x="5083946" y="236473"/>
            <a:ext cx="5236030" cy="2462213"/>
          </a:xfrm>
          <a:prstGeom prst="rect">
            <a:avLst/>
          </a:prstGeom>
          <a:noFill/>
        </p:spPr>
        <p:txBody>
          <a:bodyPr wrap="square" rtlCol="0">
            <a:spAutoFit/>
          </a:bodyPr>
          <a:lstStyle/>
          <a:p>
            <a:pPr marL="285750" indent="-285750">
              <a:buFontTx/>
              <a:buChar char="-"/>
            </a:pPr>
            <a:r>
              <a:rPr lang="en-IN" sz="2800" dirty="0">
                <a:latin typeface="Calibri" panose="020F0502020204030204" pitchFamily="34" charset="0"/>
                <a:ea typeface="Calibri" panose="020F0502020204030204" pitchFamily="34" charset="0"/>
                <a:cs typeface="Calibri" panose="020F0502020204030204" pitchFamily="34" charset="0"/>
              </a:rPr>
              <a:t>Why ?</a:t>
            </a:r>
          </a:p>
          <a:p>
            <a:pPr marL="285750" indent="-285750">
              <a:buFontTx/>
              <a:buChar char="-"/>
            </a:pPr>
            <a:r>
              <a:rPr lang="en-IN" sz="2800" dirty="0">
                <a:latin typeface="Calibri" panose="020F0502020204030204" pitchFamily="34" charset="0"/>
                <a:ea typeface="Calibri" panose="020F0502020204030204" pitchFamily="34" charset="0"/>
                <a:cs typeface="Calibri" panose="020F0502020204030204" pitchFamily="34" charset="0"/>
              </a:rPr>
              <a:t>Risks Associated</a:t>
            </a:r>
          </a:p>
          <a:p>
            <a:pPr marL="285750" indent="-285750">
              <a:buFontTx/>
              <a:buChar char="-"/>
            </a:pPr>
            <a:r>
              <a:rPr lang="en-IN" sz="2800" dirty="0">
                <a:latin typeface="Calibri" panose="020F0502020204030204" pitchFamily="34" charset="0"/>
                <a:ea typeface="Calibri" panose="020F0502020204030204" pitchFamily="34" charset="0"/>
                <a:cs typeface="Calibri" panose="020F0502020204030204" pitchFamily="34" charset="0"/>
              </a:rPr>
              <a:t>What is non-compliance</a:t>
            </a:r>
          </a:p>
          <a:p>
            <a:pPr marL="285750" indent="-285750">
              <a:buFontTx/>
              <a:buChar char="-"/>
            </a:pPr>
            <a:r>
              <a:rPr lang="en-IN" sz="2800" dirty="0">
                <a:latin typeface="Calibri" panose="020F0502020204030204" pitchFamily="34" charset="0"/>
                <a:ea typeface="Calibri" panose="020F0502020204030204" pitchFamily="34" charset="0"/>
                <a:cs typeface="Calibri" panose="020F0502020204030204" pitchFamily="34" charset="0"/>
              </a:rPr>
              <a:t>Stakeholders  </a:t>
            </a:r>
          </a:p>
          <a:p>
            <a:pPr marL="285750" indent="-285750">
              <a:buFontTx/>
              <a:buChar char="-"/>
            </a:pPr>
            <a:r>
              <a:rPr lang="en-IN" sz="2800" dirty="0">
                <a:latin typeface="Calibri" panose="020F0502020204030204" pitchFamily="34" charset="0"/>
                <a:ea typeface="Calibri" panose="020F0502020204030204" pitchFamily="34" charset="0"/>
                <a:cs typeface="Calibri" panose="020F0502020204030204" pitchFamily="34" charset="0"/>
              </a:rPr>
              <a:t>Casualties</a:t>
            </a:r>
          </a:p>
          <a:p>
            <a:pPr marL="285750" indent="-285750">
              <a:buFontTx/>
              <a:buChar char="-"/>
            </a:pPr>
            <a:endParaRPr lang="en-IN" dirty="0"/>
          </a:p>
        </p:txBody>
      </p:sp>
      <p:pic>
        <p:nvPicPr>
          <p:cNvPr id="3" name="Fire in Transfor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08233" y="2525138"/>
            <a:ext cx="6332738" cy="4070971"/>
          </a:xfrm>
          <a:prstGeom prst="rect">
            <a:avLst/>
          </a:prstGeom>
        </p:spPr>
      </p:pic>
    </p:spTree>
    <p:extLst>
      <p:ext uri="{BB962C8B-B14F-4D97-AF65-F5344CB8AC3E}">
        <p14:creationId xmlns:p14="http://schemas.microsoft.com/office/powerpoint/2010/main" val="638809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BD4F-685A-1895-CD95-E81ADF5F234B}"/>
              </a:ext>
            </a:extLst>
          </p:cNvPr>
          <p:cNvSpPr>
            <a:spLocks noGrp="1"/>
          </p:cNvSpPr>
          <p:nvPr>
            <p:ph type="title"/>
          </p:nvPr>
        </p:nvSpPr>
        <p:spPr>
          <a:xfrm>
            <a:off x="59872" y="49439"/>
            <a:ext cx="10515600" cy="647246"/>
          </a:xfrm>
        </p:spPr>
        <p:txBody>
          <a:bodyPr>
            <a:normAutofit fontScale="90000"/>
          </a:bodyPr>
          <a:lstStyle/>
          <a:p>
            <a:r>
              <a:rPr lang="en-IN" u="sng" dirty="0"/>
              <a:t>Quality Control Order</a:t>
            </a:r>
          </a:p>
        </p:txBody>
      </p:sp>
      <p:pic>
        <p:nvPicPr>
          <p:cNvPr id="4" name="Picture 3">
            <a:extLst>
              <a:ext uri="{FF2B5EF4-FFF2-40B4-BE49-F238E27FC236}">
                <a16:creationId xmlns:a16="http://schemas.microsoft.com/office/drawing/2014/main" id="{8303113B-591D-1E4E-0D19-9EF42CAC8C65}"/>
              </a:ext>
            </a:extLst>
          </p:cNvPr>
          <p:cNvPicPr>
            <a:picLocks noChangeAspect="1"/>
          </p:cNvPicPr>
          <p:nvPr/>
        </p:nvPicPr>
        <p:blipFill>
          <a:blip r:embed="rId2"/>
          <a:stretch>
            <a:fillRect/>
          </a:stretch>
        </p:blipFill>
        <p:spPr>
          <a:xfrm>
            <a:off x="-1" y="658587"/>
            <a:ext cx="4588329" cy="5981699"/>
          </a:xfrm>
          <a:prstGeom prst="rect">
            <a:avLst/>
          </a:prstGeom>
        </p:spPr>
      </p:pic>
      <p:pic>
        <p:nvPicPr>
          <p:cNvPr id="6" name="Picture 5">
            <a:extLst>
              <a:ext uri="{FF2B5EF4-FFF2-40B4-BE49-F238E27FC236}">
                <a16:creationId xmlns:a16="http://schemas.microsoft.com/office/drawing/2014/main" id="{D04E5A66-658A-8701-7008-0DD2CF00FD31}"/>
              </a:ext>
            </a:extLst>
          </p:cNvPr>
          <p:cNvPicPr>
            <a:picLocks noChangeAspect="1"/>
          </p:cNvPicPr>
          <p:nvPr/>
        </p:nvPicPr>
        <p:blipFill>
          <a:blip r:embed="rId3"/>
          <a:stretch>
            <a:fillRect/>
          </a:stretch>
        </p:blipFill>
        <p:spPr>
          <a:xfrm>
            <a:off x="4588328" y="332014"/>
            <a:ext cx="3870714" cy="6476547"/>
          </a:xfrm>
          <a:prstGeom prst="rect">
            <a:avLst/>
          </a:prstGeom>
        </p:spPr>
      </p:pic>
      <p:pic>
        <p:nvPicPr>
          <p:cNvPr id="8" name="Picture 7">
            <a:extLst>
              <a:ext uri="{FF2B5EF4-FFF2-40B4-BE49-F238E27FC236}">
                <a16:creationId xmlns:a16="http://schemas.microsoft.com/office/drawing/2014/main" id="{D389B87D-BEB1-F72F-5CB4-DAB6E216AA40}"/>
              </a:ext>
            </a:extLst>
          </p:cNvPr>
          <p:cNvPicPr>
            <a:picLocks noChangeAspect="1"/>
          </p:cNvPicPr>
          <p:nvPr/>
        </p:nvPicPr>
        <p:blipFill>
          <a:blip r:embed="rId4"/>
          <a:stretch>
            <a:fillRect/>
          </a:stretch>
        </p:blipFill>
        <p:spPr>
          <a:xfrm>
            <a:off x="8518915" y="361075"/>
            <a:ext cx="3418115" cy="6268325"/>
          </a:xfrm>
          <a:prstGeom prst="rect">
            <a:avLst/>
          </a:prstGeom>
        </p:spPr>
      </p:pic>
    </p:spTree>
    <p:extLst>
      <p:ext uri="{BB962C8B-B14F-4D97-AF65-F5344CB8AC3E}">
        <p14:creationId xmlns:p14="http://schemas.microsoft.com/office/powerpoint/2010/main" val="64675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B937-EAC8-7FCB-1047-DA6B3569F577}"/>
              </a:ext>
            </a:extLst>
          </p:cNvPr>
          <p:cNvSpPr>
            <a:spLocks noGrp="1"/>
          </p:cNvSpPr>
          <p:nvPr>
            <p:ph type="title"/>
          </p:nvPr>
        </p:nvSpPr>
        <p:spPr>
          <a:xfrm>
            <a:off x="446270" y="45635"/>
            <a:ext cx="10515600" cy="725545"/>
          </a:xfrm>
        </p:spPr>
        <p:txBody>
          <a:bodyPr/>
          <a:lstStyle/>
          <a:p>
            <a:r>
              <a:rPr lang="en-IN" u="sng" dirty="0"/>
              <a:t>Industry Perspective</a:t>
            </a:r>
          </a:p>
        </p:txBody>
      </p:sp>
      <p:sp>
        <p:nvSpPr>
          <p:cNvPr id="5" name="Rectangle 4">
            <a:extLst>
              <a:ext uri="{FF2B5EF4-FFF2-40B4-BE49-F238E27FC236}">
                <a16:creationId xmlns:a16="http://schemas.microsoft.com/office/drawing/2014/main" id="{896731AD-7163-1823-6EF6-F88DF9C20114}"/>
              </a:ext>
            </a:extLst>
          </p:cNvPr>
          <p:cNvSpPr/>
          <p:nvPr/>
        </p:nvSpPr>
        <p:spPr>
          <a:xfrm>
            <a:off x="672029" y="771180"/>
            <a:ext cx="6544019" cy="5618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8" name="Picture 7">
            <a:extLst>
              <a:ext uri="{FF2B5EF4-FFF2-40B4-BE49-F238E27FC236}">
                <a16:creationId xmlns:a16="http://schemas.microsoft.com/office/drawing/2014/main" id="{8A8461C8-D05B-DB8F-1863-CF16F31991EE}"/>
              </a:ext>
            </a:extLst>
          </p:cNvPr>
          <p:cNvPicPr>
            <a:picLocks noChangeAspect="1"/>
          </p:cNvPicPr>
          <p:nvPr/>
        </p:nvPicPr>
        <p:blipFill>
          <a:blip r:embed="rId2"/>
          <a:stretch>
            <a:fillRect/>
          </a:stretch>
        </p:blipFill>
        <p:spPr>
          <a:xfrm>
            <a:off x="544286" y="990748"/>
            <a:ext cx="11342913" cy="5635585"/>
          </a:xfrm>
          <a:prstGeom prst="rect">
            <a:avLst/>
          </a:prstGeom>
        </p:spPr>
      </p:pic>
    </p:spTree>
    <p:extLst>
      <p:ext uri="{BB962C8B-B14F-4D97-AF65-F5344CB8AC3E}">
        <p14:creationId xmlns:p14="http://schemas.microsoft.com/office/powerpoint/2010/main" val="1883310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9"/>
          <p:cNvSpPr txBox="1"/>
          <p:nvPr/>
        </p:nvSpPr>
        <p:spPr>
          <a:xfrm>
            <a:off x="0" y="0"/>
            <a:ext cx="121920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1F497D"/>
              </a:buClr>
              <a:buSzPts val="2400"/>
              <a:buFont typeface="Arial"/>
              <a:buNone/>
            </a:pPr>
            <a:r>
              <a:rPr lang="en-US" sz="2400" b="1" i="0" u="none" strike="noStrike" cap="none">
                <a:solidFill>
                  <a:srgbClr val="1F497D"/>
                </a:solidFill>
                <a:latin typeface="Arial"/>
                <a:ea typeface="Arial"/>
                <a:cs typeface="Arial"/>
                <a:sym typeface="Arial"/>
              </a:rPr>
              <a:t>eBIS Portal</a:t>
            </a:r>
            <a:endParaRPr sz="4000" b="0" i="0" u="none" strike="noStrike" cap="none">
              <a:solidFill>
                <a:srgbClr val="000000"/>
              </a:solidFill>
              <a:latin typeface="Arial"/>
              <a:ea typeface="Arial"/>
              <a:cs typeface="Arial"/>
              <a:sym typeface="Arial"/>
            </a:endParaRPr>
          </a:p>
        </p:txBody>
      </p:sp>
      <p:sp>
        <p:nvSpPr>
          <p:cNvPr id="552" name="Google Shape;552;p59"/>
          <p:cNvSpPr txBox="1"/>
          <p:nvPr/>
        </p:nvSpPr>
        <p:spPr>
          <a:xfrm>
            <a:off x="0" y="6308947"/>
            <a:ext cx="12192000" cy="54905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https://www.manakonline.in</a:t>
            </a:r>
            <a:r>
              <a:rPr lang="en-US" sz="2400" b="0" i="0" u="none" strike="noStrike" cap="none">
                <a:solidFill>
                  <a:srgbClr val="000000"/>
                </a:solidFill>
                <a:latin typeface="Arial"/>
                <a:ea typeface="Arial"/>
                <a:cs typeface="Arial"/>
                <a:sym typeface="Arial"/>
              </a:rPr>
              <a:t> </a:t>
            </a:r>
            <a:endParaRPr/>
          </a:p>
        </p:txBody>
      </p:sp>
      <p:pic>
        <p:nvPicPr>
          <p:cNvPr id="553" name="Google Shape;553;p59"/>
          <p:cNvPicPr preferRelativeResize="0"/>
          <p:nvPr/>
        </p:nvPicPr>
        <p:blipFill rotWithShape="1">
          <a:blip r:embed="rId4">
            <a:alphaModFix/>
          </a:blip>
          <a:srcRect t="9113" b="18227"/>
          <a:stretch/>
        </p:blipFill>
        <p:spPr>
          <a:xfrm>
            <a:off x="29602" y="822960"/>
            <a:ext cx="12162398" cy="473964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World of Standards : www.manakonline.in</a:t>
            </a:r>
            <a:endParaRPr/>
          </a:p>
        </p:txBody>
      </p:sp>
      <p:pic>
        <p:nvPicPr>
          <p:cNvPr id="559" name="Google Shape;559;p60"/>
          <p:cNvPicPr preferRelativeResize="0">
            <a:picLocks noGrp="1"/>
          </p:cNvPicPr>
          <p:nvPr>
            <p:ph type="body" idx="1"/>
          </p:nvPr>
        </p:nvPicPr>
        <p:blipFill rotWithShape="1">
          <a:blip r:embed="rId3">
            <a:alphaModFix/>
          </a:blip>
          <a:srcRect/>
          <a:stretch/>
        </p:blipFill>
        <p:spPr>
          <a:xfrm>
            <a:off x="1112520" y="1825624"/>
            <a:ext cx="10241280" cy="455993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1"/>
          <p:cNvSpPr txBox="1">
            <a:spLocks noGrp="1"/>
          </p:cNvSpPr>
          <p:nvPr>
            <p:ph type="title"/>
          </p:nvPr>
        </p:nvSpPr>
        <p:spPr>
          <a:xfrm>
            <a:off x="357189" y="214314"/>
            <a:ext cx="4214811" cy="685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BIS CARE APP</a:t>
            </a:r>
            <a:endParaRPr/>
          </a:p>
        </p:txBody>
      </p:sp>
      <p:pic>
        <p:nvPicPr>
          <p:cNvPr id="565" name="Google Shape;565;p61"/>
          <p:cNvPicPr preferRelativeResize="0">
            <a:picLocks noGrp="1"/>
          </p:cNvPicPr>
          <p:nvPr>
            <p:ph type="body" idx="1"/>
          </p:nvPr>
        </p:nvPicPr>
        <p:blipFill rotWithShape="1">
          <a:blip r:embed="rId3">
            <a:alphaModFix/>
          </a:blip>
          <a:srcRect/>
          <a:stretch/>
        </p:blipFill>
        <p:spPr>
          <a:xfrm>
            <a:off x="1971675" y="1033845"/>
            <a:ext cx="9086850" cy="51123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134"/>
        <p:cNvGrpSpPr/>
        <p:nvPr/>
      </p:nvGrpSpPr>
      <p:grpSpPr>
        <a:xfrm>
          <a:off x="0" y="0"/>
          <a:ext cx="0" cy="0"/>
          <a:chOff x="0" y="0"/>
          <a:chExt cx="0" cy="0"/>
        </a:xfrm>
      </p:grpSpPr>
      <p:sp>
        <p:nvSpPr>
          <p:cNvPr id="135" name="Google Shape;135;p7"/>
          <p:cNvSpPr txBox="1">
            <a:spLocks noGrp="1"/>
          </p:cNvSpPr>
          <p:nvPr>
            <p:ph type="title"/>
          </p:nvPr>
        </p:nvSpPr>
        <p:spPr>
          <a:xfrm>
            <a:off x="838200" y="2870330"/>
            <a:ext cx="10515600" cy="1325563"/>
          </a:xfrm>
          <a:prstGeom prst="rect">
            <a:avLst/>
          </a:prstGeom>
          <a:solidFill>
            <a:srgbClr val="EDEDED"/>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55A11"/>
              </a:buClr>
              <a:buSzPts val="4400"/>
              <a:buFont typeface="Calibri"/>
              <a:buNone/>
            </a:pPr>
            <a:r>
              <a:rPr lang="en-US">
                <a:solidFill>
                  <a:srgbClr val="C55A11"/>
                </a:solidFill>
              </a:rPr>
              <a:t>Transformers</a:t>
            </a:r>
            <a:r>
              <a:rPr lang="en-US"/>
              <a:t> : Definition &amp; Terminology</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2"/>
          <p:cNvSpPr txBox="1">
            <a:spLocks noGrp="1"/>
          </p:cNvSpPr>
          <p:nvPr>
            <p:ph type="title"/>
          </p:nvPr>
        </p:nvSpPr>
        <p:spPr>
          <a:xfrm>
            <a:off x="500064" y="271463"/>
            <a:ext cx="10396882" cy="3000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Standardsbis.bsbedge.com</a:t>
            </a:r>
            <a:endParaRPr/>
          </a:p>
        </p:txBody>
      </p:sp>
      <p:pic>
        <p:nvPicPr>
          <p:cNvPr id="571" name="Google Shape;571;p62"/>
          <p:cNvPicPr preferRelativeResize="0">
            <a:picLocks noGrp="1"/>
          </p:cNvPicPr>
          <p:nvPr>
            <p:ph type="body" idx="1"/>
          </p:nvPr>
        </p:nvPicPr>
        <p:blipFill rotWithShape="1">
          <a:blip r:embed="rId3">
            <a:alphaModFix/>
          </a:blip>
          <a:srcRect/>
          <a:stretch/>
        </p:blipFill>
        <p:spPr>
          <a:xfrm>
            <a:off x="900113" y="760541"/>
            <a:ext cx="8943975" cy="531087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63"/>
          <p:cNvSpPr/>
          <p:nvPr/>
        </p:nvSpPr>
        <p:spPr>
          <a:xfrm>
            <a:off x="0" y="0"/>
            <a:ext cx="12192000" cy="685799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77" name="Google Shape;577;p63"/>
          <p:cNvSpPr txBox="1"/>
          <p:nvPr/>
        </p:nvSpPr>
        <p:spPr>
          <a:xfrm>
            <a:off x="1410159" y="2653284"/>
            <a:ext cx="8123095" cy="1091565"/>
          </a:xfrm>
          <a:prstGeom prst="rect">
            <a:avLst/>
          </a:prstGeom>
          <a:noFill/>
          <a:ln>
            <a:noFill/>
          </a:ln>
        </p:spPr>
        <p:txBody>
          <a:bodyPr spcFirstLastPara="1" wrap="square" lIns="0" tIns="0" rIns="0" bIns="0" anchor="t" anchorCtr="0">
            <a:noAutofit/>
          </a:bodyPr>
          <a:lstStyle/>
          <a:p>
            <a:pPr marL="12700" marR="0" lvl="0" indent="0" algn="l" rtl="0">
              <a:lnSpc>
                <a:spcPct val="119375"/>
              </a:lnSpc>
              <a:spcBef>
                <a:spcPts val="0"/>
              </a:spcBef>
              <a:spcAft>
                <a:spcPts val="0"/>
              </a:spcAft>
              <a:buClr>
                <a:srgbClr val="333300"/>
              </a:buClr>
              <a:buSzPts val="7200"/>
              <a:buFont typeface="Arial"/>
              <a:buNone/>
            </a:pPr>
            <a:r>
              <a:rPr lang="en-US" sz="7200" b="0" i="0" u="none" strike="noStrike" cap="none" dirty="0">
                <a:solidFill>
                  <a:srgbClr val="333300"/>
                </a:solidFill>
                <a:latin typeface="Arial"/>
                <a:ea typeface="Arial"/>
                <a:cs typeface="Arial"/>
                <a:sym typeface="Arial"/>
              </a:rPr>
              <a:t>T H A N K	Y O U</a:t>
            </a:r>
            <a:endParaRPr sz="72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449893" y="274876"/>
            <a:ext cx="10515600" cy="81232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Definition of Transformer Types (IS 1885 – Part 38)</a:t>
            </a:r>
            <a:endParaRPr/>
          </a:p>
        </p:txBody>
      </p:sp>
      <p:sp>
        <p:nvSpPr>
          <p:cNvPr id="141" name="Google Shape;141;p8"/>
          <p:cNvSpPr txBox="1">
            <a:spLocks noGrp="1"/>
          </p:cNvSpPr>
          <p:nvPr>
            <p:ph type="body" idx="1"/>
          </p:nvPr>
        </p:nvSpPr>
        <p:spPr>
          <a:xfrm>
            <a:off x="838200" y="1227551"/>
            <a:ext cx="10515600" cy="4949412"/>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90000"/>
              </a:lnSpc>
              <a:spcBef>
                <a:spcPts val="0"/>
              </a:spcBef>
              <a:spcAft>
                <a:spcPts val="0"/>
              </a:spcAft>
              <a:buClr>
                <a:schemeClr val="dk1"/>
              </a:buClr>
              <a:buSzPts val="2800"/>
              <a:buChar char="•"/>
            </a:pPr>
            <a:r>
              <a:rPr lang="en-US"/>
              <a:t>Power Transformer : </a:t>
            </a:r>
            <a:r>
              <a:rPr lang="en-US" sz="1800">
                <a:latin typeface="Times  New Roman"/>
                <a:ea typeface="Times  New Roman"/>
                <a:cs typeface="Times  New Roman"/>
                <a:sym typeface="Times  New Roman"/>
              </a:rPr>
              <a:t>A static piece of apparatus with two or more windings which, by electromagnetic induction, transforms a system of alternating voltage and current into another system of voltage and -current usually of different values and at the same frequency for the purpose of transmitting electrical power. </a:t>
            </a:r>
            <a:r>
              <a:rPr lang="en-US" sz="1800">
                <a:solidFill>
                  <a:schemeClr val="accent1"/>
                </a:solidFill>
                <a:latin typeface="Times  New Roman"/>
                <a:ea typeface="Times  New Roman"/>
                <a:cs typeface="Times  New Roman"/>
                <a:sym typeface="Times  New Roman"/>
              </a:rPr>
              <a:t>{ Clause 421-01-01 of the Indian Standard }</a:t>
            </a:r>
            <a:endParaRPr>
              <a:solidFill>
                <a:schemeClr val="accent1"/>
              </a:solidFill>
            </a:endParaRPr>
          </a:p>
          <a:p>
            <a:pPr marL="228600" lvl="0" indent="-228600" algn="just" rtl="0">
              <a:lnSpc>
                <a:spcPct val="90000"/>
              </a:lnSpc>
              <a:spcBef>
                <a:spcPts val="1000"/>
              </a:spcBef>
              <a:spcAft>
                <a:spcPts val="0"/>
              </a:spcAft>
              <a:buClr>
                <a:schemeClr val="dk1"/>
              </a:buClr>
              <a:buSzPts val="2800"/>
              <a:buChar char="•"/>
            </a:pPr>
            <a:r>
              <a:rPr lang="en-US"/>
              <a:t>Auto Transformer : </a:t>
            </a:r>
            <a:r>
              <a:rPr lang="en-US" sz="1800">
                <a:latin typeface="Times  New Roman"/>
                <a:ea typeface="Times  New Roman"/>
                <a:cs typeface="Times  New Roman"/>
                <a:sym typeface="Times  New Roman"/>
              </a:rPr>
              <a:t>A transformer in which at least two windings have a common part </a:t>
            </a:r>
            <a:r>
              <a:rPr lang="en-US" sz="1800">
                <a:solidFill>
                  <a:schemeClr val="accent1"/>
                </a:solidFill>
                <a:latin typeface="Times  New Roman"/>
                <a:ea typeface="Times  New Roman"/>
                <a:cs typeface="Times  New Roman"/>
                <a:sym typeface="Times  New Roman"/>
              </a:rPr>
              <a:t>{ Clause 421-01-11 of the Indian Standard }</a:t>
            </a:r>
            <a:endParaRPr/>
          </a:p>
          <a:p>
            <a:pPr marL="228600" lvl="0" indent="-228600" algn="l" rtl="0">
              <a:lnSpc>
                <a:spcPct val="90000"/>
              </a:lnSpc>
              <a:spcBef>
                <a:spcPts val="1000"/>
              </a:spcBef>
              <a:spcAft>
                <a:spcPts val="0"/>
              </a:spcAft>
              <a:buClr>
                <a:schemeClr val="dk1"/>
              </a:buClr>
              <a:buSzPts val="2800"/>
              <a:buChar char="•"/>
            </a:pPr>
            <a:r>
              <a:rPr lang="en-US"/>
              <a:t>Core Type Transformer : </a:t>
            </a:r>
            <a:r>
              <a:rPr lang="en-US" sz="1800">
                <a:latin typeface="Times  New Roman"/>
                <a:ea typeface="Times  New Roman"/>
                <a:cs typeface="Times  New Roman"/>
                <a:sym typeface="Times  New Roman"/>
              </a:rPr>
              <a:t>A transformer in which the magnetic circuit takes the form of columns (legs) </a:t>
            </a:r>
            <a:r>
              <a:rPr lang="en-US" sz="1800" b="0" i="0" u="none" strike="noStrike" cap="none">
                <a:solidFill>
                  <a:srgbClr val="4472C4"/>
                </a:solidFill>
                <a:latin typeface="Times  New Roman"/>
                <a:ea typeface="Times  New Roman"/>
                <a:cs typeface="Times  New Roman"/>
                <a:sym typeface="Times  New Roman"/>
              </a:rPr>
              <a:t>{ Clause 421-01-07 of the Indian Standard }</a:t>
            </a:r>
            <a:endParaRPr/>
          </a:p>
          <a:p>
            <a:pPr marL="228600" marR="0" lvl="0" indent="-228600" algn="l" rtl="0">
              <a:lnSpc>
                <a:spcPct val="90000"/>
              </a:lnSpc>
              <a:spcBef>
                <a:spcPts val="1000"/>
              </a:spcBef>
              <a:spcAft>
                <a:spcPts val="0"/>
              </a:spcAft>
              <a:buClr>
                <a:schemeClr val="dk1"/>
              </a:buClr>
              <a:buSzPts val="2800"/>
              <a:buFont typeface="Arial"/>
              <a:buChar char="•"/>
            </a:pPr>
            <a:r>
              <a:rPr lang="en-US"/>
              <a:t>Shell Type Transformer : </a:t>
            </a:r>
            <a:r>
              <a:rPr lang="en-US" sz="1800">
                <a:latin typeface="Times  New Roman"/>
                <a:ea typeface="Times  New Roman"/>
                <a:cs typeface="Times  New Roman"/>
                <a:sym typeface="Times  New Roman"/>
              </a:rPr>
              <a:t>A transformer where the packets of laminations forming the core and yokes surround the windings and enclose generally the major parts of them. </a:t>
            </a:r>
            <a:r>
              <a:rPr lang="en-US" sz="1800" b="0" i="0" u="none" strike="noStrike" cap="none">
                <a:solidFill>
                  <a:srgbClr val="4472C4"/>
                </a:solidFill>
                <a:latin typeface="Times  New Roman"/>
                <a:ea typeface="Times  New Roman"/>
                <a:cs typeface="Times  New Roman"/>
                <a:sym typeface="Times  New Roman"/>
              </a:rPr>
              <a:t>{ Clause 421-01-09 }</a:t>
            </a:r>
            <a:endParaRPr/>
          </a:p>
          <a:p>
            <a:pPr marL="228600" marR="0" lvl="0" indent="-228600" algn="l" rtl="0">
              <a:lnSpc>
                <a:spcPct val="90000"/>
              </a:lnSpc>
              <a:spcBef>
                <a:spcPts val="1000"/>
              </a:spcBef>
              <a:spcAft>
                <a:spcPts val="0"/>
              </a:spcAft>
              <a:buClr>
                <a:schemeClr val="dk1"/>
              </a:buClr>
              <a:buSzPts val="2800"/>
              <a:buFont typeface="Arial"/>
              <a:buChar char="•"/>
            </a:pPr>
            <a:r>
              <a:rPr lang="en-US"/>
              <a:t>Dry Type Transformer : </a:t>
            </a:r>
            <a:r>
              <a:rPr lang="en-US" sz="1800">
                <a:latin typeface="Book Antiqua"/>
                <a:ea typeface="Book Antiqua"/>
                <a:cs typeface="Book Antiqua"/>
                <a:sym typeface="Book Antiqua"/>
              </a:rPr>
              <a:t>A </a:t>
            </a:r>
            <a:r>
              <a:rPr lang="en-US" sz="1800">
                <a:latin typeface="Times  New Roman"/>
                <a:ea typeface="Times  New Roman"/>
                <a:cs typeface="Times  New Roman"/>
                <a:sym typeface="Times  New Roman"/>
              </a:rPr>
              <a:t>transformer of which the magnetic circuit and windings are not immersed in an insulating liquid. </a:t>
            </a:r>
            <a:r>
              <a:rPr lang="en-US" sz="1800" b="0" i="0" u="none" strike="noStrike" cap="none">
                <a:solidFill>
                  <a:srgbClr val="4472C4"/>
                </a:solidFill>
                <a:latin typeface="Times  New Roman"/>
                <a:ea typeface="Times  New Roman"/>
                <a:cs typeface="Times  New Roman"/>
                <a:sym typeface="Times  New Roman"/>
              </a:rPr>
              <a:t>{ Clause 421-01-16 }</a:t>
            </a:r>
            <a:endParaRPr/>
          </a:p>
          <a:p>
            <a:pPr marL="228600" marR="0" lvl="0" indent="-228600" algn="l" rtl="0">
              <a:lnSpc>
                <a:spcPct val="90000"/>
              </a:lnSpc>
              <a:spcBef>
                <a:spcPts val="1000"/>
              </a:spcBef>
              <a:spcAft>
                <a:spcPts val="0"/>
              </a:spcAft>
              <a:buClr>
                <a:schemeClr val="dk1"/>
              </a:buClr>
              <a:buSzPts val="2800"/>
              <a:buFont typeface="Arial"/>
              <a:buChar char="•"/>
            </a:pPr>
            <a:r>
              <a:rPr lang="en-US"/>
              <a:t>Sealed Type Transformer : </a:t>
            </a:r>
            <a:r>
              <a:rPr lang="en-US" sz="1800">
                <a:latin typeface="Times  New Roman"/>
                <a:ea typeface="Times  New Roman"/>
                <a:cs typeface="Times  New Roman"/>
                <a:sym typeface="Times  New Roman"/>
              </a:rPr>
              <a:t>A transformer which is non-breathing, that is, so sealed that there can be no significant interchange between its contents and the external atmosphere. </a:t>
            </a:r>
            <a:r>
              <a:rPr lang="en-US" sz="1800" b="0" i="0" u="none" strike="noStrike" cap="none">
                <a:solidFill>
                  <a:srgbClr val="4472C4"/>
                </a:solidFill>
                <a:latin typeface="Times  New Roman"/>
                <a:ea typeface="Times  New Roman"/>
                <a:cs typeface="Times  New Roman"/>
                <a:sym typeface="Times  New Roman"/>
              </a:rPr>
              <a:t>{ Clause 421-01-18 }</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txBox="1">
            <a:spLocks noGrp="1"/>
          </p:cNvSpPr>
          <p:nvPr>
            <p:ph type="title"/>
          </p:nvPr>
        </p:nvSpPr>
        <p:spPr>
          <a:xfrm>
            <a:off x="838200" y="365126"/>
            <a:ext cx="10515600" cy="7872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IS 1885 (Part 38)</a:t>
            </a:r>
            <a:endParaRPr/>
          </a:p>
        </p:txBody>
      </p:sp>
      <p:pic>
        <p:nvPicPr>
          <p:cNvPr id="147" name="Google Shape;147;p9"/>
          <p:cNvPicPr preferRelativeResize="0"/>
          <p:nvPr/>
        </p:nvPicPr>
        <p:blipFill rotWithShape="1">
          <a:blip r:embed="rId3">
            <a:alphaModFix/>
          </a:blip>
          <a:srcRect/>
          <a:stretch/>
        </p:blipFill>
        <p:spPr>
          <a:xfrm>
            <a:off x="492380" y="1325562"/>
            <a:ext cx="3662354" cy="5167312"/>
          </a:xfrm>
          <a:prstGeom prst="rect">
            <a:avLst/>
          </a:prstGeom>
          <a:noFill/>
          <a:ln w="9525" cap="flat" cmpd="sng">
            <a:solidFill>
              <a:schemeClr val="dk1"/>
            </a:solidFill>
            <a:prstDash val="solid"/>
            <a:round/>
            <a:headEnd type="none" w="sm" len="sm"/>
            <a:tailEnd type="none" w="sm" len="sm"/>
          </a:ln>
        </p:spPr>
      </p:pic>
      <p:pic>
        <p:nvPicPr>
          <p:cNvPr id="148" name="Google Shape;148;p9"/>
          <p:cNvPicPr preferRelativeResize="0"/>
          <p:nvPr/>
        </p:nvPicPr>
        <p:blipFill rotWithShape="1">
          <a:blip r:embed="rId4">
            <a:alphaModFix/>
          </a:blip>
          <a:srcRect/>
          <a:stretch/>
        </p:blipFill>
        <p:spPr>
          <a:xfrm>
            <a:off x="4324810" y="1325563"/>
            <a:ext cx="3578102" cy="5167312"/>
          </a:xfrm>
          <a:prstGeom prst="rect">
            <a:avLst/>
          </a:prstGeom>
          <a:noFill/>
          <a:ln w="9525" cap="flat" cmpd="sng">
            <a:solidFill>
              <a:schemeClr val="dk1"/>
            </a:solidFill>
            <a:prstDash val="solid"/>
            <a:round/>
            <a:headEnd type="none" w="sm" len="sm"/>
            <a:tailEnd type="none" w="sm" len="sm"/>
          </a:ln>
        </p:spPr>
      </p:pic>
      <p:pic>
        <p:nvPicPr>
          <p:cNvPr id="149" name="Google Shape;149;p9"/>
          <p:cNvPicPr preferRelativeResize="0"/>
          <p:nvPr/>
        </p:nvPicPr>
        <p:blipFill rotWithShape="1">
          <a:blip r:embed="rId5">
            <a:alphaModFix/>
          </a:blip>
          <a:srcRect/>
          <a:stretch/>
        </p:blipFill>
        <p:spPr>
          <a:xfrm>
            <a:off x="8037268" y="1327760"/>
            <a:ext cx="3775553" cy="1808143"/>
          </a:xfrm>
          <a:prstGeom prst="rect">
            <a:avLst/>
          </a:prstGeom>
          <a:noFill/>
          <a:ln w="9525" cap="flat" cmpd="sng">
            <a:solidFill>
              <a:schemeClr val="dk1"/>
            </a:solidFill>
            <a:prstDash val="solid"/>
            <a:round/>
            <a:headEnd type="none" w="sm" len="sm"/>
            <a:tailEnd type="none" w="sm" len="sm"/>
          </a:ln>
        </p:spPr>
      </p:pic>
      <p:pic>
        <p:nvPicPr>
          <p:cNvPr id="150" name="Google Shape;150;p9"/>
          <p:cNvPicPr preferRelativeResize="0"/>
          <p:nvPr/>
        </p:nvPicPr>
        <p:blipFill rotWithShape="1">
          <a:blip r:embed="rId6">
            <a:alphaModFix/>
          </a:blip>
          <a:srcRect/>
          <a:stretch/>
        </p:blipFill>
        <p:spPr>
          <a:xfrm>
            <a:off x="8037268" y="3263363"/>
            <a:ext cx="3796595" cy="322951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1467</TotalTime>
  <Words>4877</Words>
  <Application>Microsoft Office PowerPoint</Application>
  <PresentationFormat>Widescreen</PresentationFormat>
  <Paragraphs>695</Paragraphs>
  <Slides>71</Slides>
  <Notes>64</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71</vt:i4>
      </vt:variant>
    </vt:vector>
  </HeadingPairs>
  <TitlesOfParts>
    <vt:vector size="82" baseType="lpstr">
      <vt:lpstr>Times  New Roman</vt:lpstr>
      <vt:lpstr>Times New Roman</vt:lpstr>
      <vt:lpstr>Times</vt:lpstr>
      <vt:lpstr>Palatino Linotype</vt:lpstr>
      <vt:lpstr>Courier New</vt:lpstr>
      <vt:lpstr>Noto Sans Symbols</vt:lpstr>
      <vt:lpstr>Google Sans</vt:lpstr>
      <vt:lpstr>Arial</vt:lpstr>
      <vt:lpstr>Book Antiqua</vt:lpstr>
      <vt:lpstr>Calibri</vt:lpstr>
      <vt:lpstr>Office Theme</vt:lpstr>
      <vt:lpstr>Transformers</vt:lpstr>
      <vt:lpstr>Curriculum Perspective</vt:lpstr>
      <vt:lpstr>Transformers : Basic Principles</vt:lpstr>
      <vt:lpstr>Transformers - Curriculum of Academia (1)</vt:lpstr>
      <vt:lpstr>Transformers - Curriculum of Academia (2)</vt:lpstr>
      <vt:lpstr>Indian Standard Perspective</vt:lpstr>
      <vt:lpstr>Transformers : Definition &amp; Terminology</vt:lpstr>
      <vt:lpstr>Definition of Transformer Types (IS 1885 – Part 38)</vt:lpstr>
      <vt:lpstr>IS 1885 (Part 38)</vt:lpstr>
      <vt:lpstr>CLASSIFICATION OF TRANSFORMERS </vt:lpstr>
      <vt:lpstr>Standardization in the field of Transformers</vt:lpstr>
      <vt:lpstr>Transformers : Quality and User Expectation</vt:lpstr>
      <vt:lpstr>Transformer – Expectations from the Product</vt:lpstr>
      <vt:lpstr>Transformer – Reliability of Operations</vt:lpstr>
      <vt:lpstr>Transformer – Safety</vt:lpstr>
      <vt:lpstr>Transformer – Interoperability</vt:lpstr>
      <vt:lpstr>Transformer – Expectations</vt:lpstr>
      <vt:lpstr>Reliability – How is it addressed in Standard</vt:lpstr>
      <vt:lpstr>Tests for Validation of ‘Reliability’</vt:lpstr>
      <vt:lpstr>Safety – How is it addressed in Standard</vt:lpstr>
      <vt:lpstr>Tests for Validation of ‘Safety’</vt:lpstr>
      <vt:lpstr>Interoperability – How Standard facilitates</vt:lpstr>
      <vt:lpstr>Terminal Marking Plate and Rating Plate of Distribution Transformer as per IS 1180 (Part 1)</vt:lpstr>
      <vt:lpstr>Efficiency – What Standards say about</vt:lpstr>
      <vt:lpstr>Efficiency  – How is it addressed in Standard</vt:lpstr>
      <vt:lpstr>Practical Use Case Perspective</vt:lpstr>
      <vt:lpstr>Design, Materials and Components – Vital Considerations</vt:lpstr>
      <vt:lpstr>Standard Materials and Standard Components</vt:lpstr>
      <vt:lpstr>Standard Materials and Components – Guidance in Standards (eg. IS 1180-1)</vt:lpstr>
      <vt:lpstr>Benefit of Standard Material : Example</vt:lpstr>
      <vt:lpstr>Benefit of Standard Components : Example</vt:lpstr>
      <vt:lpstr>Testing on Transformers  Academic vs Industry Framework</vt:lpstr>
      <vt:lpstr>Tests on Transformers (Academic)</vt:lpstr>
      <vt:lpstr>Tests on Transformers (Actual)</vt:lpstr>
      <vt:lpstr>Dielectric Stress on Insulation</vt:lpstr>
      <vt:lpstr>Insulation – The Primary Consideration to ensure reliability of operation</vt:lpstr>
      <vt:lpstr>Why Lightning Impulse Test? </vt:lpstr>
      <vt:lpstr>Lightning Impulse Test(As per IS 2026 (Part 3))</vt:lpstr>
      <vt:lpstr>Lightning Impulse Test</vt:lpstr>
      <vt:lpstr>Lightning Impulse Test – Procedure and Interpretation of Results</vt:lpstr>
      <vt:lpstr>Short Circuit Test(As per IS 2026 (P-5))</vt:lpstr>
      <vt:lpstr>PowerPoint Presentation</vt:lpstr>
      <vt:lpstr>Short Circuit Test – (Un)expected results?</vt:lpstr>
      <vt:lpstr>Temperature Rise Test(As per IS 2026 (Part 2) )</vt:lpstr>
      <vt:lpstr>Temperature Rise Test – Insulation Class</vt:lpstr>
      <vt:lpstr>Pressure test (Cl. 21.5 of IS 1180(Part 1)</vt:lpstr>
      <vt:lpstr>Other Special Tests</vt:lpstr>
      <vt:lpstr>Test Method Standards - Significance</vt:lpstr>
      <vt:lpstr>Benefits of Following Standards</vt:lpstr>
      <vt:lpstr>Bridge the Gap – through Standards</vt:lpstr>
      <vt:lpstr>The Gap – What and Why?</vt:lpstr>
      <vt:lpstr>How to Bridge this Gap (Academia-Industry)</vt:lpstr>
      <vt:lpstr>Why Standards as a Bridge between Academia and Industry </vt:lpstr>
      <vt:lpstr>Indian Standards on Transformers</vt:lpstr>
      <vt:lpstr>Indian Standards on Transformers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Quality Control Order</vt:lpstr>
      <vt:lpstr>Safety : </vt:lpstr>
      <vt:lpstr>Quality Control Order</vt:lpstr>
      <vt:lpstr>Industry Perspective</vt:lpstr>
      <vt:lpstr>PowerPoint Presentation</vt:lpstr>
      <vt:lpstr>World of Standards : www.manakonline.in</vt:lpstr>
      <vt:lpstr>BIS CARE APP</vt:lpstr>
      <vt:lpstr>Standardsbis.bsbedge.com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Transformers</dc:title>
  <dc:creator>Microsoft Office User</dc:creator>
  <cp:lastModifiedBy>Ankita Tripathi</cp:lastModifiedBy>
  <cp:revision>9</cp:revision>
  <dcterms:created xsi:type="dcterms:W3CDTF">2024-07-17T15:15:13Z</dcterms:created>
  <dcterms:modified xsi:type="dcterms:W3CDTF">2024-09-06T10:49:38Z</dcterms:modified>
</cp:coreProperties>
</file>