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8" r:id="rId2"/>
    <p:sldId id="338" r:id="rId3"/>
    <p:sldId id="256" r:id="rId4"/>
    <p:sldId id="339" r:id="rId5"/>
    <p:sldId id="340" r:id="rId6"/>
    <p:sldId id="341" r:id="rId7"/>
    <p:sldId id="342" r:id="rId8"/>
    <p:sldId id="257" r:id="rId9"/>
    <p:sldId id="259" r:id="rId10"/>
    <p:sldId id="260" r:id="rId11"/>
    <p:sldId id="261" r:id="rId12"/>
    <p:sldId id="278" r:id="rId13"/>
    <p:sldId id="279" r:id="rId14"/>
    <p:sldId id="280" r:id="rId15"/>
    <p:sldId id="281" r:id="rId16"/>
    <p:sldId id="282" r:id="rId17"/>
    <p:sldId id="283" r:id="rId18"/>
    <p:sldId id="284" r:id="rId19"/>
    <p:sldId id="285" r:id="rId20"/>
    <p:sldId id="286" r:id="rId21"/>
    <p:sldId id="287" r:id="rId22"/>
    <p:sldId id="288"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07DD3-BDD2-46D5-8B98-CD34D00BA3D9}" type="doc">
      <dgm:prSet loTypeId="urn:microsoft.com/office/officeart/2005/8/layout/orgChart1" loCatId="hierarchy" qsTypeId="urn:microsoft.com/office/officeart/2005/8/quickstyle/3d1" qsCatId="3D" csTypeId="urn:microsoft.com/office/officeart/2005/8/colors/accent2_3" csCatId="accent2" phldr="1"/>
      <dgm:spPr/>
      <dgm:t>
        <a:bodyPr/>
        <a:lstStyle/>
        <a:p>
          <a:endParaRPr lang="en-IN"/>
        </a:p>
      </dgm:t>
    </dgm:pt>
    <dgm:pt modelId="{4168CFF2-801A-4D64-8E87-B1B6087376D7}">
      <dgm:prSet phldrT="[Text]" custT="1"/>
      <dgm:spPr/>
      <dgm:t>
        <a:bodyPr/>
        <a:lstStyle/>
        <a:p>
          <a:r>
            <a:rPr lang="en-IN" sz="3200" b="1" dirty="0">
              <a:solidFill>
                <a:schemeClr val="bg1">
                  <a:lumMod val="95000"/>
                  <a:lumOff val="5000"/>
                </a:schemeClr>
              </a:solidFill>
            </a:rPr>
            <a:t>Classification by Motor Type</a:t>
          </a:r>
        </a:p>
      </dgm:t>
    </dgm:pt>
    <dgm:pt modelId="{64ED4D3B-2CBA-4632-BF58-4AD6E956DF92}" type="parTrans" cxnId="{DAD719F0-D202-4590-9013-D828FA3C0AA8}">
      <dgm:prSet/>
      <dgm:spPr/>
      <dgm:t>
        <a:bodyPr/>
        <a:lstStyle/>
        <a:p>
          <a:endParaRPr lang="en-IN"/>
        </a:p>
      </dgm:t>
    </dgm:pt>
    <dgm:pt modelId="{C5F88BA0-6967-4B08-84FA-ECC7CB5338A1}" type="sibTrans" cxnId="{DAD719F0-D202-4590-9013-D828FA3C0AA8}">
      <dgm:prSet/>
      <dgm:spPr/>
      <dgm:t>
        <a:bodyPr/>
        <a:lstStyle/>
        <a:p>
          <a:endParaRPr lang="en-IN"/>
        </a:p>
      </dgm:t>
    </dgm:pt>
    <dgm:pt modelId="{0B5DB29C-0235-4742-902C-CD4D71D8B570}">
      <dgm:prSet phldrT="[Text]" custT="1"/>
      <dgm:spPr/>
      <dgm:t>
        <a:bodyPr/>
        <a:lstStyle/>
        <a:p>
          <a:r>
            <a:rPr lang="en-IN" sz="2000" dirty="0">
              <a:solidFill>
                <a:schemeClr val="bg1">
                  <a:lumMod val="95000"/>
                  <a:lumOff val="5000"/>
                </a:schemeClr>
              </a:solidFill>
            </a:rPr>
            <a:t>AC MOTORS</a:t>
          </a:r>
        </a:p>
      </dgm:t>
    </dgm:pt>
    <dgm:pt modelId="{4597A3CA-EF73-4296-82B5-6000172DD7F8}" type="parTrans" cxnId="{A0C7FE44-57D5-4497-805D-5398A7AE135D}">
      <dgm:prSet/>
      <dgm:spPr/>
      <dgm:t>
        <a:bodyPr/>
        <a:lstStyle/>
        <a:p>
          <a:endParaRPr lang="en-IN"/>
        </a:p>
      </dgm:t>
    </dgm:pt>
    <dgm:pt modelId="{B8160C3D-38F0-4CA9-82CD-E5F90A140A95}" type="sibTrans" cxnId="{A0C7FE44-57D5-4497-805D-5398A7AE135D}">
      <dgm:prSet/>
      <dgm:spPr/>
      <dgm:t>
        <a:bodyPr/>
        <a:lstStyle/>
        <a:p>
          <a:endParaRPr lang="en-IN"/>
        </a:p>
      </dgm:t>
    </dgm:pt>
    <dgm:pt modelId="{12B70599-A433-466F-8926-087524D10AE7}">
      <dgm:prSet phldrT="[Text]" custT="1"/>
      <dgm:spPr/>
      <dgm:t>
        <a:bodyPr/>
        <a:lstStyle/>
        <a:p>
          <a:r>
            <a:rPr lang="en-IN" sz="2000" dirty="0">
              <a:solidFill>
                <a:schemeClr val="bg1">
                  <a:lumMod val="95000"/>
                  <a:lumOff val="5000"/>
                </a:schemeClr>
              </a:solidFill>
            </a:rPr>
            <a:t>DC</a:t>
          </a:r>
          <a:r>
            <a:rPr lang="en-IN" sz="1100" dirty="0"/>
            <a:t> </a:t>
          </a:r>
          <a:r>
            <a:rPr lang="en-IN" sz="2000" dirty="0">
              <a:solidFill>
                <a:schemeClr val="bg1">
                  <a:lumMod val="95000"/>
                  <a:lumOff val="5000"/>
                </a:schemeClr>
              </a:solidFill>
            </a:rPr>
            <a:t>MOTORS</a:t>
          </a:r>
        </a:p>
      </dgm:t>
    </dgm:pt>
    <dgm:pt modelId="{03307427-A978-47B1-9345-66B976BCE778}" type="parTrans" cxnId="{1DEE19C9-912D-4468-AE68-6ED3AAC0351A}">
      <dgm:prSet/>
      <dgm:spPr/>
      <dgm:t>
        <a:bodyPr/>
        <a:lstStyle/>
        <a:p>
          <a:endParaRPr lang="en-IN"/>
        </a:p>
      </dgm:t>
    </dgm:pt>
    <dgm:pt modelId="{9FA8F6B3-6F3E-4E7B-9B5C-EF5E359FE91B}" type="sibTrans" cxnId="{1DEE19C9-912D-4468-AE68-6ED3AAC0351A}">
      <dgm:prSet/>
      <dgm:spPr/>
      <dgm:t>
        <a:bodyPr/>
        <a:lstStyle/>
        <a:p>
          <a:endParaRPr lang="en-IN"/>
        </a:p>
      </dgm:t>
    </dgm:pt>
    <dgm:pt modelId="{1C67FD4C-5E81-4EF2-A19B-C4E2FDCDA4D9}">
      <dgm:prSet phldrT="[Text]" custT="1"/>
      <dgm:spPr/>
      <dgm:t>
        <a:bodyPr/>
        <a:lstStyle/>
        <a:p>
          <a:r>
            <a:rPr lang="en-IN" sz="2000" dirty="0">
              <a:solidFill>
                <a:schemeClr val="bg1">
                  <a:lumMod val="95000"/>
                  <a:lumOff val="5000"/>
                </a:schemeClr>
              </a:solidFill>
            </a:rPr>
            <a:t>STEPPING</a:t>
          </a:r>
        </a:p>
        <a:p>
          <a:r>
            <a:rPr lang="en-IN" sz="2000" dirty="0">
              <a:solidFill>
                <a:schemeClr val="bg1">
                  <a:lumMod val="95000"/>
                  <a:lumOff val="5000"/>
                </a:schemeClr>
              </a:solidFill>
            </a:rPr>
            <a:t>MOTORS</a:t>
          </a:r>
        </a:p>
      </dgm:t>
    </dgm:pt>
    <dgm:pt modelId="{4C88326D-ABE4-4F1C-ACA2-94BC7E824020}" type="parTrans" cxnId="{AF549275-0401-45A9-91D9-16C5AE3D7DAB}">
      <dgm:prSet/>
      <dgm:spPr/>
      <dgm:t>
        <a:bodyPr/>
        <a:lstStyle/>
        <a:p>
          <a:endParaRPr lang="en-IN"/>
        </a:p>
      </dgm:t>
    </dgm:pt>
    <dgm:pt modelId="{71F7E6C1-C41D-4A4B-82F6-86D41ED75AD5}" type="sibTrans" cxnId="{AF549275-0401-45A9-91D9-16C5AE3D7DAB}">
      <dgm:prSet/>
      <dgm:spPr/>
      <dgm:t>
        <a:bodyPr/>
        <a:lstStyle/>
        <a:p>
          <a:endParaRPr lang="en-IN"/>
        </a:p>
      </dgm:t>
    </dgm:pt>
    <dgm:pt modelId="{7E003D27-2696-4884-8330-132798570EE0}">
      <dgm:prSet custT="1"/>
      <dgm:spPr/>
      <dgm:t>
        <a:bodyPr/>
        <a:lstStyle/>
        <a:p>
          <a:r>
            <a:rPr lang="en-IN" sz="2000" dirty="0">
              <a:solidFill>
                <a:schemeClr val="bg1">
                  <a:lumMod val="95000"/>
                  <a:lumOff val="5000"/>
                </a:schemeClr>
              </a:solidFill>
            </a:rPr>
            <a:t>OTHER</a:t>
          </a:r>
        </a:p>
        <a:p>
          <a:r>
            <a:rPr lang="en-IN" sz="2000" dirty="0">
              <a:solidFill>
                <a:schemeClr val="bg1">
                  <a:lumMod val="95000"/>
                  <a:lumOff val="5000"/>
                </a:schemeClr>
              </a:solidFill>
            </a:rPr>
            <a:t>MOTOR TYPES</a:t>
          </a:r>
        </a:p>
      </dgm:t>
    </dgm:pt>
    <dgm:pt modelId="{EC764A34-2319-4C6C-AB4B-8D7B13C9C5FD}" type="parTrans" cxnId="{A736E81A-569F-4B85-AAD3-58407CE83B49}">
      <dgm:prSet/>
      <dgm:spPr/>
      <dgm:t>
        <a:bodyPr/>
        <a:lstStyle/>
        <a:p>
          <a:endParaRPr lang="en-IN"/>
        </a:p>
      </dgm:t>
    </dgm:pt>
    <dgm:pt modelId="{1AEA0C53-C224-4995-A692-1486CD5F7770}" type="sibTrans" cxnId="{A736E81A-569F-4B85-AAD3-58407CE83B49}">
      <dgm:prSet/>
      <dgm:spPr/>
      <dgm:t>
        <a:bodyPr/>
        <a:lstStyle/>
        <a:p>
          <a:endParaRPr lang="en-IN"/>
        </a:p>
      </dgm:t>
    </dgm:pt>
    <dgm:pt modelId="{9F18DCFD-C6E0-4A44-8282-E8ED836EAE3D}">
      <dgm:prSet custT="1"/>
      <dgm:spPr/>
      <dgm:t>
        <a:bodyPr/>
        <a:lstStyle/>
        <a:p>
          <a:r>
            <a:rPr lang="en-IN" sz="1600" dirty="0">
              <a:solidFill>
                <a:schemeClr val="bg1">
                  <a:lumMod val="95000"/>
                  <a:lumOff val="5000"/>
                </a:schemeClr>
              </a:solidFill>
            </a:rPr>
            <a:t>Single Phase: IS 996, IS </a:t>
          </a:r>
          <a:r>
            <a:rPr lang="nl-NL" sz="1600" dirty="0">
              <a:solidFill>
                <a:schemeClr val="bg1">
                  <a:lumMod val="95000"/>
                  <a:lumOff val="5000"/>
                </a:schemeClr>
              </a:solidFill>
            </a:rPr>
            <a:t>11537, IS 8789, IS 7572</a:t>
          </a:r>
          <a:endParaRPr lang="en-IN" sz="1600" dirty="0">
            <a:solidFill>
              <a:schemeClr val="bg1">
                <a:lumMod val="95000"/>
                <a:lumOff val="5000"/>
              </a:schemeClr>
            </a:solidFill>
          </a:endParaRPr>
        </a:p>
      </dgm:t>
    </dgm:pt>
    <dgm:pt modelId="{61693684-A41A-4B11-8CD5-318BE96EF6AD}" type="parTrans" cxnId="{71CF31A5-9833-43D7-9DBB-5A429C7681A6}">
      <dgm:prSet/>
      <dgm:spPr/>
      <dgm:t>
        <a:bodyPr/>
        <a:lstStyle/>
        <a:p>
          <a:endParaRPr lang="en-IN"/>
        </a:p>
      </dgm:t>
    </dgm:pt>
    <dgm:pt modelId="{9C48F633-75E5-4F1B-BA85-2D76CD5838AC}" type="sibTrans" cxnId="{71CF31A5-9833-43D7-9DBB-5A429C7681A6}">
      <dgm:prSet/>
      <dgm:spPr/>
      <dgm:t>
        <a:bodyPr/>
        <a:lstStyle/>
        <a:p>
          <a:endParaRPr lang="en-IN"/>
        </a:p>
      </dgm:t>
    </dgm:pt>
    <dgm:pt modelId="{4F7461FB-7522-4DB9-BE71-86399EDF3479}">
      <dgm:prSet custT="1"/>
      <dgm:spPr/>
      <dgm:t>
        <a:bodyPr/>
        <a:lstStyle/>
        <a:p>
          <a:r>
            <a:rPr lang="en-IN" sz="1600" dirty="0">
              <a:solidFill>
                <a:schemeClr val="bg1">
                  <a:lumMod val="95000"/>
                  <a:lumOff val="5000"/>
                </a:schemeClr>
              </a:solidFill>
            </a:rPr>
            <a:t>Three Phase: IS 12615, IS</a:t>
          </a:r>
        </a:p>
        <a:p>
          <a:r>
            <a:rPr lang="en-IN" sz="1600" dirty="0">
              <a:solidFill>
                <a:schemeClr val="bg1">
                  <a:lumMod val="95000"/>
                  <a:lumOff val="5000"/>
                </a:schemeClr>
              </a:solidFill>
            </a:rPr>
            <a:t>15999 (Part 26), IS 12066,</a:t>
          </a:r>
        </a:p>
        <a:p>
          <a:r>
            <a:rPr lang="nl-NL" sz="1600" dirty="0">
              <a:solidFill>
                <a:schemeClr val="bg1">
                  <a:lumMod val="95000"/>
                  <a:lumOff val="5000"/>
                </a:schemeClr>
              </a:solidFill>
            </a:rPr>
            <a:t>IS 14377, IS 13555, IS 9628,</a:t>
          </a:r>
          <a:endParaRPr lang="en-IN" sz="1600" dirty="0">
            <a:solidFill>
              <a:schemeClr val="bg1">
                <a:lumMod val="95000"/>
                <a:lumOff val="5000"/>
              </a:schemeClr>
            </a:solidFill>
          </a:endParaRPr>
        </a:p>
        <a:p>
          <a:r>
            <a:rPr lang="en-IN" sz="1600" dirty="0">
              <a:solidFill>
                <a:schemeClr val="bg1">
                  <a:lumMod val="95000"/>
                  <a:lumOff val="5000"/>
                </a:schemeClr>
              </a:solidFill>
            </a:rPr>
            <a:t>IS 7538, IS 8151</a:t>
          </a:r>
        </a:p>
      </dgm:t>
    </dgm:pt>
    <dgm:pt modelId="{CC670D79-7DE6-488F-941A-341AF62A6887}" type="parTrans" cxnId="{F9A2DA9C-3665-4679-9B35-14BB613FBA67}">
      <dgm:prSet/>
      <dgm:spPr/>
      <dgm:t>
        <a:bodyPr/>
        <a:lstStyle/>
        <a:p>
          <a:endParaRPr lang="en-IN"/>
        </a:p>
      </dgm:t>
    </dgm:pt>
    <dgm:pt modelId="{29716339-B546-454D-BD1E-182FA4F2D769}" type="sibTrans" cxnId="{F9A2DA9C-3665-4679-9B35-14BB613FBA67}">
      <dgm:prSet/>
      <dgm:spPr/>
      <dgm:t>
        <a:bodyPr/>
        <a:lstStyle/>
        <a:p>
          <a:endParaRPr lang="en-IN"/>
        </a:p>
      </dgm:t>
    </dgm:pt>
    <dgm:pt modelId="{3E745906-3DB2-4279-A762-3F443A987A86}">
      <dgm:prSet custT="1"/>
      <dgm:spPr/>
      <dgm:t>
        <a:bodyPr/>
        <a:lstStyle/>
        <a:p>
          <a:r>
            <a:rPr lang="en-IN" sz="1600" dirty="0">
              <a:solidFill>
                <a:schemeClr val="bg1">
                  <a:lumMod val="95000"/>
                  <a:lumOff val="5000"/>
                </a:schemeClr>
              </a:solidFill>
            </a:rPr>
            <a:t>IS 15429, IS 9320</a:t>
          </a:r>
        </a:p>
      </dgm:t>
    </dgm:pt>
    <dgm:pt modelId="{6138BBA7-85C3-4A41-B43A-8EE281450F4D}" type="parTrans" cxnId="{29D737EC-685C-433C-B5E2-62026BCBEC03}">
      <dgm:prSet/>
      <dgm:spPr/>
      <dgm:t>
        <a:bodyPr/>
        <a:lstStyle/>
        <a:p>
          <a:endParaRPr lang="en-IN"/>
        </a:p>
      </dgm:t>
    </dgm:pt>
    <dgm:pt modelId="{76743B64-280A-436D-95B5-C7CA61BD9F4F}" type="sibTrans" cxnId="{29D737EC-685C-433C-B5E2-62026BCBEC03}">
      <dgm:prSet/>
      <dgm:spPr/>
      <dgm:t>
        <a:bodyPr/>
        <a:lstStyle/>
        <a:p>
          <a:endParaRPr lang="en-IN"/>
        </a:p>
      </dgm:t>
    </dgm:pt>
    <dgm:pt modelId="{549D6023-58A5-421E-9BA4-80D9A85B80A5}">
      <dgm:prSet custT="1"/>
      <dgm:spPr/>
      <dgm:t>
        <a:bodyPr/>
        <a:lstStyle/>
        <a:p>
          <a:r>
            <a:rPr lang="en-IN" sz="1600" dirty="0">
              <a:solidFill>
                <a:schemeClr val="bg1">
                  <a:lumMod val="95000"/>
                  <a:lumOff val="5000"/>
                </a:schemeClr>
              </a:solidFill>
            </a:rPr>
            <a:t>IS 15999 (Part 20/Sec</a:t>
          </a:r>
        </a:p>
        <a:p>
          <a:r>
            <a:rPr lang="en-IN" sz="1600" dirty="0">
              <a:solidFill>
                <a:schemeClr val="bg1">
                  <a:lumMod val="95000"/>
                  <a:lumOff val="5000"/>
                </a:schemeClr>
              </a:solidFill>
            </a:rPr>
            <a:t>1)</a:t>
          </a:r>
        </a:p>
      </dgm:t>
    </dgm:pt>
    <dgm:pt modelId="{6BF29D94-B8DC-4E75-86F7-296ED98ED9F8}" type="parTrans" cxnId="{30E381F0-B6FD-4381-9666-9AE98C607AC0}">
      <dgm:prSet/>
      <dgm:spPr/>
      <dgm:t>
        <a:bodyPr/>
        <a:lstStyle/>
        <a:p>
          <a:endParaRPr lang="en-IN"/>
        </a:p>
      </dgm:t>
    </dgm:pt>
    <dgm:pt modelId="{EA744ADD-5B49-4113-8B28-F60E842B7CB2}" type="sibTrans" cxnId="{30E381F0-B6FD-4381-9666-9AE98C607AC0}">
      <dgm:prSet/>
      <dgm:spPr/>
      <dgm:t>
        <a:bodyPr/>
        <a:lstStyle/>
        <a:p>
          <a:endParaRPr lang="en-IN"/>
        </a:p>
      </dgm:t>
    </dgm:pt>
    <dgm:pt modelId="{DF2B7D02-53E2-4E86-A128-DFE88D527D53}">
      <dgm:prSet custT="1"/>
      <dgm:spPr/>
      <dgm:t>
        <a:bodyPr/>
        <a:lstStyle/>
        <a:p>
          <a:r>
            <a:rPr lang="en-IN" sz="1600" dirty="0">
              <a:solidFill>
                <a:schemeClr val="bg1">
                  <a:lumMod val="95000"/>
                  <a:lumOff val="5000"/>
                </a:schemeClr>
              </a:solidFill>
            </a:rPr>
            <a:t>Motors for Specific Applications: IS 9283 (Submersible pumps), IS 2254 (Vertical shaft pumps), IS 2972 (Textile)</a:t>
          </a:r>
        </a:p>
      </dgm:t>
    </dgm:pt>
    <dgm:pt modelId="{54C20860-143D-4F7C-AF1F-BA5DE287B4B2}" type="parTrans" cxnId="{99A8B7E5-A969-4D22-9A55-BDB84DD65F88}">
      <dgm:prSet/>
      <dgm:spPr/>
      <dgm:t>
        <a:bodyPr/>
        <a:lstStyle/>
        <a:p>
          <a:endParaRPr lang="en-IN"/>
        </a:p>
      </dgm:t>
    </dgm:pt>
    <dgm:pt modelId="{47D70395-14FD-43D2-B0AB-7A4AA38325A1}" type="sibTrans" cxnId="{99A8B7E5-A969-4D22-9A55-BDB84DD65F88}">
      <dgm:prSet/>
      <dgm:spPr/>
      <dgm:t>
        <a:bodyPr/>
        <a:lstStyle/>
        <a:p>
          <a:endParaRPr lang="en-IN"/>
        </a:p>
      </dgm:t>
    </dgm:pt>
    <dgm:pt modelId="{C15C2FA0-22E9-442A-BC1B-19B110F59CB3}" type="pres">
      <dgm:prSet presAssocID="{51707DD3-BDD2-46D5-8B98-CD34D00BA3D9}" presName="hierChild1" presStyleCnt="0">
        <dgm:presLayoutVars>
          <dgm:orgChart val="1"/>
          <dgm:chPref val="1"/>
          <dgm:dir/>
          <dgm:animOne val="branch"/>
          <dgm:animLvl val="lvl"/>
          <dgm:resizeHandles/>
        </dgm:presLayoutVars>
      </dgm:prSet>
      <dgm:spPr/>
      <dgm:t>
        <a:bodyPr/>
        <a:lstStyle/>
        <a:p>
          <a:endParaRPr lang="en-US"/>
        </a:p>
      </dgm:t>
    </dgm:pt>
    <dgm:pt modelId="{5A4E9771-7652-462D-A2CE-AA381959B7A3}" type="pres">
      <dgm:prSet presAssocID="{4168CFF2-801A-4D64-8E87-B1B6087376D7}" presName="hierRoot1" presStyleCnt="0">
        <dgm:presLayoutVars>
          <dgm:hierBranch val="init"/>
        </dgm:presLayoutVars>
      </dgm:prSet>
      <dgm:spPr/>
    </dgm:pt>
    <dgm:pt modelId="{0A7F0586-BB32-4B40-898C-65ADC1F8F21B}" type="pres">
      <dgm:prSet presAssocID="{4168CFF2-801A-4D64-8E87-B1B6087376D7}" presName="rootComposite1" presStyleCnt="0"/>
      <dgm:spPr/>
    </dgm:pt>
    <dgm:pt modelId="{47FA70BA-AD44-43D2-AB5F-A6348DE87AB1}" type="pres">
      <dgm:prSet presAssocID="{4168CFF2-801A-4D64-8E87-B1B6087376D7}" presName="rootText1" presStyleLbl="node0" presStyleIdx="0" presStyleCnt="1" custScaleX="305772">
        <dgm:presLayoutVars>
          <dgm:chPref val="3"/>
        </dgm:presLayoutVars>
      </dgm:prSet>
      <dgm:spPr/>
      <dgm:t>
        <a:bodyPr/>
        <a:lstStyle/>
        <a:p>
          <a:endParaRPr lang="en-US"/>
        </a:p>
      </dgm:t>
    </dgm:pt>
    <dgm:pt modelId="{782416DC-4428-4E1F-B4DF-29434C0628F7}" type="pres">
      <dgm:prSet presAssocID="{4168CFF2-801A-4D64-8E87-B1B6087376D7}" presName="rootConnector1" presStyleLbl="node1" presStyleIdx="0" presStyleCnt="0"/>
      <dgm:spPr/>
      <dgm:t>
        <a:bodyPr/>
        <a:lstStyle/>
        <a:p>
          <a:endParaRPr lang="en-US"/>
        </a:p>
      </dgm:t>
    </dgm:pt>
    <dgm:pt modelId="{C039EDE5-9B4B-42B2-B223-03C213DF1D60}" type="pres">
      <dgm:prSet presAssocID="{4168CFF2-801A-4D64-8E87-B1B6087376D7}" presName="hierChild2" presStyleCnt="0"/>
      <dgm:spPr/>
    </dgm:pt>
    <dgm:pt modelId="{AD49C8C3-0180-4740-A405-739B42817D17}" type="pres">
      <dgm:prSet presAssocID="{4597A3CA-EF73-4296-82B5-6000172DD7F8}" presName="Name37" presStyleLbl="parChTrans1D2" presStyleIdx="0" presStyleCnt="4"/>
      <dgm:spPr/>
      <dgm:t>
        <a:bodyPr/>
        <a:lstStyle/>
        <a:p>
          <a:endParaRPr lang="en-US"/>
        </a:p>
      </dgm:t>
    </dgm:pt>
    <dgm:pt modelId="{561E5AEA-E920-48A6-BDB3-C94FDDCA507F}" type="pres">
      <dgm:prSet presAssocID="{0B5DB29C-0235-4742-902C-CD4D71D8B570}" presName="hierRoot2" presStyleCnt="0">
        <dgm:presLayoutVars>
          <dgm:hierBranch val="init"/>
        </dgm:presLayoutVars>
      </dgm:prSet>
      <dgm:spPr/>
    </dgm:pt>
    <dgm:pt modelId="{8857A8D2-B1B1-473B-8BB4-EEF5CDBCBD08}" type="pres">
      <dgm:prSet presAssocID="{0B5DB29C-0235-4742-902C-CD4D71D8B570}" presName="rootComposite" presStyleCnt="0"/>
      <dgm:spPr/>
    </dgm:pt>
    <dgm:pt modelId="{88E6654B-2CB3-4553-9702-C1EF665CD254}" type="pres">
      <dgm:prSet presAssocID="{0B5DB29C-0235-4742-902C-CD4D71D8B570}" presName="rootText" presStyleLbl="node2" presStyleIdx="0" presStyleCnt="4" custLinFactNeighborY="3831">
        <dgm:presLayoutVars>
          <dgm:chPref val="3"/>
        </dgm:presLayoutVars>
      </dgm:prSet>
      <dgm:spPr/>
      <dgm:t>
        <a:bodyPr/>
        <a:lstStyle/>
        <a:p>
          <a:endParaRPr lang="en-US"/>
        </a:p>
      </dgm:t>
    </dgm:pt>
    <dgm:pt modelId="{27061CFA-EC14-4162-8496-8391D558867C}" type="pres">
      <dgm:prSet presAssocID="{0B5DB29C-0235-4742-902C-CD4D71D8B570}" presName="rootConnector" presStyleLbl="node2" presStyleIdx="0" presStyleCnt="4"/>
      <dgm:spPr/>
      <dgm:t>
        <a:bodyPr/>
        <a:lstStyle/>
        <a:p>
          <a:endParaRPr lang="en-US"/>
        </a:p>
      </dgm:t>
    </dgm:pt>
    <dgm:pt modelId="{1542373B-7083-4E53-A2AF-CC4105BEFEB7}" type="pres">
      <dgm:prSet presAssocID="{0B5DB29C-0235-4742-902C-CD4D71D8B570}" presName="hierChild4" presStyleCnt="0"/>
      <dgm:spPr/>
    </dgm:pt>
    <dgm:pt modelId="{267FB33F-E46B-4F66-A6A4-0FAFFB3A68C5}" type="pres">
      <dgm:prSet presAssocID="{61693684-A41A-4B11-8CD5-318BE96EF6AD}" presName="Name37" presStyleLbl="parChTrans1D3" presStyleIdx="0" presStyleCnt="5"/>
      <dgm:spPr/>
      <dgm:t>
        <a:bodyPr/>
        <a:lstStyle/>
        <a:p>
          <a:endParaRPr lang="en-US"/>
        </a:p>
      </dgm:t>
    </dgm:pt>
    <dgm:pt modelId="{3584C752-A80D-4ECF-B55F-EC37BD10E12B}" type="pres">
      <dgm:prSet presAssocID="{9F18DCFD-C6E0-4A44-8282-E8ED836EAE3D}" presName="hierRoot2" presStyleCnt="0">
        <dgm:presLayoutVars>
          <dgm:hierBranch val="init"/>
        </dgm:presLayoutVars>
      </dgm:prSet>
      <dgm:spPr/>
    </dgm:pt>
    <dgm:pt modelId="{05E31F79-35C1-4EE6-8AFE-4A6E64E200B1}" type="pres">
      <dgm:prSet presAssocID="{9F18DCFD-C6E0-4A44-8282-E8ED836EAE3D}" presName="rootComposite" presStyleCnt="0"/>
      <dgm:spPr/>
    </dgm:pt>
    <dgm:pt modelId="{46152998-310C-4FDA-AC27-30043270DB6C}" type="pres">
      <dgm:prSet presAssocID="{9F18DCFD-C6E0-4A44-8282-E8ED836EAE3D}" presName="rootText" presStyleLbl="node3" presStyleIdx="0" presStyleCnt="5" custScaleY="89752">
        <dgm:presLayoutVars>
          <dgm:chPref val="3"/>
        </dgm:presLayoutVars>
      </dgm:prSet>
      <dgm:spPr/>
      <dgm:t>
        <a:bodyPr/>
        <a:lstStyle/>
        <a:p>
          <a:endParaRPr lang="en-US"/>
        </a:p>
      </dgm:t>
    </dgm:pt>
    <dgm:pt modelId="{5BCDA1FE-E95F-4B45-A18C-BBC21D838598}" type="pres">
      <dgm:prSet presAssocID="{9F18DCFD-C6E0-4A44-8282-E8ED836EAE3D}" presName="rootConnector" presStyleLbl="node3" presStyleIdx="0" presStyleCnt="5"/>
      <dgm:spPr/>
      <dgm:t>
        <a:bodyPr/>
        <a:lstStyle/>
        <a:p>
          <a:endParaRPr lang="en-US"/>
        </a:p>
      </dgm:t>
    </dgm:pt>
    <dgm:pt modelId="{5C3A10A0-70DA-4739-9B85-031D517E2854}" type="pres">
      <dgm:prSet presAssocID="{9F18DCFD-C6E0-4A44-8282-E8ED836EAE3D}" presName="hierChild4" presStyleCnt="0"/>
      <dgm:spPr/>
    </dgm:pt>
    <dgm:pt modelId="{C33CC3C8-4BFA-4F47-AE7C-851FD465E111}" type="pres">
      <dgm:prSet presAssocID="{9F18DCFD-C6E0-4A44-8282-E8ED836EAE3D}" presName="hierChild5" presStyleCnt="0"/>
      <dgm:spPr/>
    </dgm:pt>
    <dgm:pt modelId="{3E281310-991E-48E4-BDF2-F16C99DA1677}" type="pres">
      <dgm:prSet presAssocID="{CC670D79-7DE6-488F-941A-341AF62A6887}" presName="Name37" presStyleLbl="parChTrans1D3" presStyleIdx="1" presStyleCnt="5"/>
      <dgm:spPr/>
      <dgm:t>
        <a:bodyPr/>
        <a:lstStyle/>
        <a:p>
          <a:endParaRPr lang="en-US"/>
        </a:p>
      </dgm:t>
    </dgm:pt>
    <dgm:pt modelId="{9BA14D25-0D63-4C9D-B1C3-F6764E12C18F}" type="pres">
      <dgm:prSet presAssocID="{4F7461FB-7522-4DB9-BE71-86399EDF3479}" presName="hierRoot2" presStyleCnt="0">
        <dgm:presLayoutVars>
          <dgm:hierBranch val="init"/>
        </dgm:presLayoutVars>
      </dgm:prSet>
      <dgm:spPr/>
    </dgm:pt>
    <dgm:pt modelId="{6AC91F37-5EB4-4877-BCB0-B3D286566F04}" type="pres">
      <dgm:prSet presAssocID="{4F7461FB-7522-4DB9-BE71-86399EDF3479}" presName="rootComposite" presStyleCnt="0"/>
      <dgm:spPr/>
    </dgm:pt>
    <dgm:pt modelId="{F268EE59-AE98-48D5-B039-7433FF53D758}" type="pres">
      <dgm:prSet presAssocID="{4F7461FB-7522-4DB9-BE71-86399EDF3479}" presName="rootText" presStyleLbl="node3" presStyleIdx="1" presStyleCnt="5" custScaleX="132919" custScaleY="113050">
        <dgm:presLayoutVars>
          <dgm:chPref val="3"/>
        </dgm:presLayoutVars>
      </dgm:prSet>
      <dgm:spPr/>
      <dgm:t>
        <a:bodyPr/>
        <a:lstStyle/>
        <a:p>
          <a:endParaRPr lang="en-US"/>
        </a:p>
      </dgm:t>
    </dgm:pt>
    <dgm:pt modelId="{D4AD7610-17D4-43B9-89CB-5E3DA04D46CF}" type="pres">
      <dgm:prSet presAssocID="{4F7461FB-7522-4DB9-BE71-86399EDF3479}" presName="rootConnector" presStyleLbl="node3" presStyleIdx="1" presStyleCnt="5"/>
      <dgm:spPr/>
      <dgm:t>
        <a:bodyPr/>
        <a:lstStyle/>
        <a:p>
          <a:endParaRPr lang="en-US"/>
        </a:p>
      </dgm:t>
    </dgm:pt>
    <dgm:pt modelId="{1F1D9D39-555C-4D24-A0C0-07182FDFEE5E}" type="pres">
      <dgm:prSet presAssocID="{4F7461FB-7522-4DB9-BE71-86399EDF3479}" presName="hierChild4" presStyleCnt="0"/>
      <dgm:spPr/>
    </dgm:pt>
    <dgm:pt modelId="{D18B0300-6487-40FD-A6F0-E0F4D9D340A1}" type="pres">
      <dgm:prSet presAssocID="{4F7461FB-7522-4DB9-BE71-86399EDF3479}" presName="hierChild5" presStyleCnt="0"/>
      <dgm:spPr/>
    </dgm:pt>
    <dgm:pt modelId="{D22D72B1-24C0-425F-A29E-9F2080051619}" type="pres">
      <dgm:prSet presAssocID="{0B5DB29C-0235-4742-902C-CD4D71D8B570}" presName="hierChild5" presStyleCnt="0"/>
      <dgm:spPr/>
    </dgm:pt>
    <dgm:pt modelId="{C694DF1F-E4A9-4328-85C5-7B2DEB9D74DE}" type="pres">
      <dgm:prSet presAssocID="{03307427-A978-47B1-9345-66B976BCE778}" presName="Name37" presStyleLbl="parChTrans1D2" presStyleIdx="1" presStyleCnt="4"/>
      <dgm:spPr/>
      <dgm:t>
        <a:bodyPr/>
        <a:lstStyle/>
        <a:p>
          <a:endParaRPr lang="en-US"/>
        </a:p>
      </dgm:t>
    </dgm:pt>
    <dgm:pt modelId="{FCA3EAF1-CE8A-4E53-BE07-9E061D57DA3A}" type="pres">
      <dgm:prSet presAssocID="{12B70599-A433-466F-8926-087524D10AE7}" presName="hierRoot2" presStyleCnt="0">
        <dgm:presLayoutVars>
          <dgm:hierBranch val="init"/>
        </dgm:presLayoutVars>
      </dgm:prSet>
      <dgm:spPr/>
    </dgm:pt>
    <dgm:pt modelId="{62FB557A-182B-4C33-9814-62C7D1B49BF2}" type="pres">
      <dgm:prSet presAssocID="{12B70599-A433-466F-8926-087524D10AE7}" presName="rootComposite" presStyleCnt="0"/>
      <dgm:spPr/>
    </dgm:pt>
    <dgm:pt modelId="{471FA10F-3016-4AFA-B497-52EC17D88121}" type="pres">
      <dgm:prSet presAssocID="{12B70599-A433-466F-8926-087524D10AE7}" presName="rootText" presStyleLbl="node2" presStyleIdx="1" presStyleCnt="4">
        <dgm:presLayoutVars>
          <dgm:chPref val="3"/>
        </dgm:presLayoutVars>
      </dgm:prSet>
      <dgm:spPr/>
      <dgm:t>
        <a:bodyPr/>
        <a:lstStyle/>
        <a:p>
          <a:endParaRPr lang="en-US"/>
        </a:p>
      </dgm:t>
    </dgm:pt>
    <dgm:pt modelId="{65CA7FD5-613E-4BD9-B99D-111DD14ADD4D}" type="pres">
      <dgm:prSet presAssocID="{12B70599-A433-466F-8926-087524D10AE7}" presName="rootConnector" presStyleLbl="node2" presStyleIdx="1" presStyleCnt="4"/>
      <dgm:spPr/>
      <dgm:t>
        <a:bodyPr/>
        <a:lstStyle/>
        <a:p>
          <a:endParaRPr lang="en-US"/>
        </a:p>
      </dgm:t>
    </dgm:pt>
    <dgm:pt modelId="{25824E78-581E-4C79-BB7A-15CC191E70E3}" type="pres">
      <dgm:prSet presAssocID="{12B70599-A433-466F-8926-087524D10AE7}" presName="hierChild4" presStyleCnt="0"/>
      <dgm:spPr/>
    </dgm:pt>
    <dgm:pt modelId="{A37E6F87-E572-44E8-8BC0-E54A59F9C50C}" type="pres">
      <dgm:prSet presAssocID="{6138BBA7-85C3-4A41-B43A-8EE281450F4D}" presName="Name37" presStyleLbl="parChTrans1D3" presStyleIdx="2" presStyleCnt="5"/>
      <dgm:spPr/>
      <dgm:t>
        <a:bodyPr/>
        <a:lstStyle/>
        <a:p>
          <a:endParaRPr lang="en-US"/>
        </a:p>
      </dgm:t>
    </dgm:pt>
    <dgm:pt modelId="{B570F924-6C43-4987-B443-4DBCA60E9D17}" type="pres">
      <dgm:prSet presAssocID="{3E745906-3DB2-4279-A762-3F443A987A86}" presName="hierRoot2" presStyleCnt="0">
        <dgm:presLayoutVars>
          <dgm:hierBranch val="init"/>
        </dgm:presLayoutVars>
      </dgm:prSet>
      <dgm:spPr/>
    </dgm:pt>
    <dgm:pt modelId="{8B6BC141-FB3C-4FB2-A13A-A39781FED232}" type="pres">
      <dgm:prSet presAssocID="{3E745906-3DB2-4279-A762-3F443A987A86}" presName="rootComposite" presStyleCnt="0"/>
      <dgm:spPr/>
    </dgm:pt>
    <dgm:pt modelId="{129AF482-F907-4440-ABAE-9AE21C5A50FC}" type="pres">
      <dgm:prSet presAssocID="{3E745906-3DB2-4279-A762-3F443A987A86}" presName="rootText" presStyleLbl="node3" presStyleIdx="2" presStyleCnt="5">
        <dgm:presLayoutVars>
          <dgm:chPref val="3"/>
        </dgm:presLayoutVars>
      </dgm:prSet>
      <dgm:spPr/>
      <dgm:t>
        <a:bodyPr/>
        <a:lstStyle/>
        <a:p>
          <a:endParaRPr lang="en-US"/>
        </a:p>
      </dgm:t>
    </dgm:pt>
    <dgm:pt modelId="{FF14825E-EAAF-4EEF-8FF4-0F256E717C73}" type="pres">
      <dgm:prSet presAssocID="{3E745906-3DB2-4279-A762-3F443A987A86}" presName="rootConnector" presStyleLbl="node3" presStyleIdx="2" presStyleCnt="5"/>
      <dgm:spPr/>
      <dgm:t>
        <a:bodyPr/>
        <a:lstStyle/>
        <a:p>
          <a:endParaRPr lang="en-US"/>
        </a:p>
      </dgm:t>
    </dgm:pt>
    <dgm:pt modelId="{3AC9FEE0-5F65-48FD-8E0B-CAE820BD78F3}" type="pres">
      <dgm:prSet presAssocID="{3E745906-3DB2-4279-A762-3F443A987A86}" presName="hierChild4" presStyleCnt="0"/>
      <dgm:spPr/>
    </dgm:pt>
    <dgm:pt modelId="{66B69115-7450-4292-A01C-630F81A17F9D}" type="pres">
      <dgm:prSet presAssocID="{3E745906-3DB2-4279-A762-3F443A987A86}" presName="hierChild5" presStyleCnt="0"/>
      <dgm:spPr/>
    </dgm:pt>
    <dgm:pt modelId="{E3638226-6392-416B-ACFA-F9F74BE7F65A}" type="pres">
      <dgm:prSet presAssocID="{12B70599-A433-466F-8926-087524D10AE7}" presName="hierChild5" presStyleCnt="0"/>
      <dgm:spPr/>
    </dgm:pt>
    <dgm:pt modelId="{2E87C851-ED32-4927-AE2E-3834749556E1}" type="pres">
      <dgm:prSet presAssocID="{4C88326D-ABE4-4F1C-ACA2-94BC7E824020}" presName="Name37" presStyleLbl="parChTrans1D2" presStyleIdx="2" presStyleCnt="4"/>
      <dgm:spPr/>
      <dgm:t>
        <a:bodyPr/>
        <a:lstStyle/>
        <a:p>
          <a:endParaRPr lang="en-US"/>
        </a:p>
      </dgm:t>
    </dgm:pt>
    <dgm:pt modelId="{874798B3-C1FE-48E6-B405-DA92EDB31B41}" type="pres">
      <dgm:prSet presAssocID="{1C67FD4C-5E81-4EF2-A19B-C4E2FDCDA4D9}" presName="hierRoot2" presStyleCnt="0">
        <dgm:presLayoutVars>
          <dgm:hierBranch val="init"/>
        </dgm:presLayoutVars>
      </dgm:prSet>
      <dgm:spPr/>
    </dgm:pt>
    <dgm:pt modelId="{934BB413-D4F3-420E-9D3C-89F3DBF11F42}" type="pres">
      <dgm:prSet presAssocID="{1C67FD4C-5E81-4EF2-A19B-C4E2FDCDA4D9}" presName="rootComposite" presStyleCnt="0"/>
      <dgm:spPr/>
    </dgm:pt>
    <dgm:pt modelId="{C9EB83DF-62A5-429F-9241-5653F6C919CA}" type="pres">
      <dgm:prSet presAssocID="{1C67FD4C-5E81-4EF2-A19B-C4E2FDCDA4D9}" presName="rootText" presStyleLbl="node2" presStyleIdx="2" presStyleCnt="4">
        <dgm:presLayoutVars>
          <dgm:chPref val="3"/>
        </dgm:presLayoutVars>
      </dgm:prSet>
      <dgm:spPr/>
      <dgm:t>
        <a:bodyPr/>
        <a:lstStyle/>
        <a:p>
          <a:endParaRPr lang="en-US"/>
        </a:p>
      </dgm:t>
    </dgm:pt>
    <dgm:pt modelId="{4224792E-6926-4712-A133-6112F3E08ED3}" type="pres">
      <dgm:prSet presAssocID="{1C67FD4C-5E81-4EF2-A19B-C4E2FDCDA4D9}" presName="rootConnector" presStyleLbl="node2" presStyleIdx="2" presStyleCnt="4"/>
      <dgm:spPr/>
      <dgm:t>
        <a:bodyPr/>
        <a:lstStyle/>
        <a:p>
          <a:endParaRPr lang="en-US"/>
        </a:p>
      </dgm:t>
    </dgm:pt>
    <dgm:pt modelId="{D53977A1-20C8-459B-BB70-231C4558EDE0}" type="pres">
      <dgm:prSet presAssocID="{1C67FD4C-5E81-4EF2-A19B-C4E2FDCDA4D9}" presName="hierChild4" presStyleCnt="0"/>
      <dgm:spPr/>
    </dgm:pt>
    <dgm:pt modelId="{21687C68-CFF3-47A9-BDF8-5A824FFD8A2B}" type="pres">
      <dgm:prSet presAssocID="{6BF29D94-B8DC-4E75-86F7-296ED98ED9F8}" presName="Name37" presStyleLbl="parChTrans1D3" presStyleIdx="3" presStyleCnt="5"/>
      <dgm:spPr/>
      <dgm:t>
        <a:bodyPr/>
        <a:lstStyle/>
        <a:p>
          <a:endParaRPr lang="en-US"/>
        </a:p>
      </dgm:t>
    </dgm:pt>
    <dgm:pt modelId="{4D681C46-27C0-4EE8-BDEB-02C33F2E2672}" type="pres">
      <dgm:prSet presAssocID="{549D6023-58A5-421E-9BA4-80D9A85B80A5}" presName="hierRoot2" presStyleCnt="0">
        <dgm:presLayoutVars>
          <dgm:hierBranch val="init"/>
        </dgm:presLayoutVars>
      </dgm:prSet>
      <dgm:spPr/>
    </dgm:pt>
    <dgm:pt modelId="{F2D1E779-0FEB-41B5-95F9-6573DD94B247}" type="pres">
      <dgm:prSet presAssocID="{549D6023-58A5-421E-9BA4-80D9A85B80A5}" presName="rootComposite" presStyleCnt="0"/>
      <dgm:spPr/>
    </dgm:pt>
    <dgm:pt modelId="{787B4C71-31B5-493C-ADC7-4A2ECFF159C8}" type="pres">
      <dgm:prSet presAssocID="{549D6023-58A5-421E-9BA4-80D9A85B80A5}" presName="rootText" presStyleLbl="node3" presStyleIdx="3" presStyleCnt="5">
        <dgm:presLayoutVars>
          <dgm:chPref val="3"/>
        </dgm:presLayoutVars>
      </dgm:prSet>
      <dgm:spPr/>
      <dgm:t>
        <a:bodyPr/>
        <a:lstStyle/>
        <a:p>
          <a:endParaRPr lang="en-US"/>
        </a:p>
      </dgm:t>
    </dgm:pt>
    <dgm:pt modelId="{46F07495-A71F-4CC2-8B6A-72A7933CBB5C}" type="pres">
      <dgm:prSet presAssocID="{549D6023-58A5-421E-9BA4-80D9A85B80A5}" presName="rootConnector" presStyleLbl="node3" presStyleIdx="3" presStyleCnt="5"/>
      <dgm:spPr/>
      <dgm:t>
        <a:bodyPr/>
        <a:lstStyle/>
        <a:p>
          <a:endParaRPr lang="en-US"/>
        </a:p>
      </dgm:t>
    </dgm:pt>
    <dgm:pt modelId="{A0E6D8B4-0C45-4E8D-86EF-AA7B4075ABC3}" type="pres">
      <dgm:prSet presAssocID="{549D6023-58A5-421E-9BA4-80D9A85B80A5}" presName="hierChild4" presStyleCnt="0"/>
      <dgm:spPr/>
    </dgm:pt>
    <dgm:pt modelId="{4CF4C3BA-AC8F-40AF-85E7-916A0F07255D}" type="pres">
      <dgm:prSet presAssocID="{549D6023-58A5-421E-9BA4-80D9A85B80A5}" presName="hierChild5" presStyleCnt="0"/>
      <dgm:spPr/>
    </dgm:pt>
    <dgm:pt modelId="{E4051F02-43CC-4B6D-9D4B-1B92CD2C0832}" type="pres">
      <dgm:prSet presAssocID="{1C67FD4C-5E81-4EF2-A19B-C4E2FDCDA4D9}" presName="hierChild5" presStyleCnt="0"/>
      <dgm:spPr/>
    </dgm:pt>
    <dgm:pt modelId="{097C6EF6-FE84-47B4-87B4-F9E3F8268D3E}" type="pres">
      <dgm:prSet presAssocID="{EC764A34-2319-4C6C-AB4B-8D7B13C9C5FD}" presName="Name37" presStyleLbl="parChTrans1D2" presStyleIdx="3" presStyleCnt="4"/>
      <dgm:spPr/>
      <dgm:t>
        <a:bodyPr/>
        <a:lstStyle/>
        <a:p>
          <a:endParaRPr lang="en-US"/>
        </a:p>
      </dgm:t>
    </dgm:pt>
    <dgm:pt modelId="{A8906383-4E46-4398-89BD-B1406ECB748F}" type="pres">
      <dgm:prSet presAssocID="{7E003D27-2696-4884-8330-132798570EE0}" presName="hierRoot2" presStyleCnt="0">
        <dgm:presLayoutVars>
          <dgm:hierBranch val="init"/>
        </dgm:presLayoutVars>
      </dgm:prSet>
      <dgm:spPr/>
    </dgm:pt>
    <dgm:pt modelId="{3FE5F233-9E54-44BB-9736-1E2027DAA2A7}" type="pres">
      <dgm:prSet presAssocID="{7E003D27-2696-4884-8330-132798570EE0}" presName="rootComposite" presStyleCnt="0"/>
      <dgm:spPr/>
    </dgm:pt>
    <dgm:pt modelId="{4C4A0D42-B70E-4904-9CF5-1E128A982DD5}" type="pres">
      <dgm:prSet presAssocID="{7E003D27-2696-4884-8330-132798570EE0}" presName="rootText" presStyleLbl="node2" presStyleIdx="3" presStyleCnt="4">
        <dgm:presLayoutVars>
          <dgm:chPref val="3"/>
        </dgm:presLayoutVars>
      </dgm:prSet>
      <dgm:spPr/>
      <dgm:t>
        <a:bodyPr/>
        <a:lstStyle/>
        <a:p>
          <a:endParaRPr lang="en-US"/>
        </a:p>
      </dgm:t>
    </dgm:pt>
    <dgm:pt modelId="{C583A0C0-C2DE-4215-AC78-50B7CEE30CBA}" type="pres">
      <dgm:prSet presAssocID="{7E003D27-2696-4884-8330-132798570EE0}" presName="rootConnector" presStyleLbl="node2" presStyleIdx="3" presStyleCnt="4"/>
      <dgm:spPr/>
      <dgm:t>
        <a:bodyPr/>
        <a:lstStyle/>
        <a:p>
          <a:endParaRPr lang="en-US"/>
        </a:p>
      </dgm:t>
    </dgm:pt>
    <dgm:pt modelId="{57652D9E-B11E-4679-9B16-0FF18CA9507F}" type="pres">
      <dgm:prSet presAssocID="{7E003D27-2696-4884-8330-132798570EE0}" presName="hierChild4" presStyleCnt="0"/>
      <dgm:spPr/>
    </dgm:pt>
    <dgm:pt modelId="{C920AA0E-D574-43C0-8039-9E0EBE1BAAF6}" type="pres">
      <dgm:prSet presAssocID="{54C20860-143D-4F7C-AF1F-BA5DE287B4B2}" presName="Name37" presStyleLbl="parChTrans1D3" presStyleIdx="4" presStyleCnt="5"/>
      <dgm:spPr/>
      <dgm:t>
        <a:bodyPr/>
        <a:lstStyle/>
        <a:p>
          <a:endParaRPr lang="en-US"/>
        </a:p>
      </dgm:t>
    </dgm:pt>
    <dgm:pt modelId="{9A80A6E4-A157-44A2-B9C9-67DAF7372196}" type="pres">
      <dgm:prSet presAssocID="{DF2B7D02-53E2-4E86-A128-DFE88D527D53}" presName="hierRoot2" presStyleCnt="0">
        <dgm:presLayoutVars>
          <dgm:hierBranch val="init"/>
        </dgm:presLayoutVars>
      </dgm:prSet>
      <dgm:spPr/>
    </dgm:pt>
    <dgm:pt modelId="{F1606DC3-2897-4863-98D3-0D50121B0239}" type="pres">
      <dgm:prSet presAssocID="{DF2B7D02-53E2-4E86-A128-DFE88D527D53}" presName="rootComposite" presStyleCnt="0"/>
      <dgm:spPr/>
    </dgm:pt>
    <dgm:pt modelId="{25D217D5-AFD8-451B-940E-8513E50B056F}" type="pres">
      <dgm:prSet presAssocID="{DF2B7D02-53E2-4E86-A128-DFE88D527D53}" presName="rootText" presStyleLbl="node3" presStyleIdx="4" presStyleCnt="5" custScaleX="129418" custScaleY="118436">
        <dgm:presLayoutVars>
          <dgm:chPref val="3"/>
        </dgm:presLayoutVars>
      </dgm:prSet>
      <dgm:spPr/>
      <dgm:t>
        <a:bodyPr/>
        <a:lstStyle/>
        <a:p>
          <a:endParaRPr lang="en-US"/>
        </a:p>
      </dgm:t>
    </dgm:pt>
    <dgm:pt modelId="{89FDDEF7-8BB4-4D1E-87C1-A4E42B6867F3}" type="pres">
      <dgm:prSet presAssocID="{DF2B7D02-53E2-4E86-A128-DFE88D527D53}" presName="rootConnector" presStyleLbl="node3" presStyleIdx="4" presStyleCnt="5"/>
      <dgm:spPr/>
      <dgm:t>
        <a:bodyPr/>
        <a:lstStyle/>
        <a:p>
          <a:endParaRPr lang="en-US"/>
        </a:p>
      </dgm:t>
    </dgm:pt>
    <dgm:pt modelId="{9ACFC699-61E2-43DD-9E8A-0BAA33DD4A3D}" type="pres">
      <dgm:prSet presAssocID="{DF2B7D02-53E2-4E86-A128-DFE88D527D53}" presName="hierChild4" presStyleCnt="0"/>
      <dgm:spPr/>
    </dgm:pt>
    <dgm:pt modelId="{4BC411C6-607F-4BB0-9F61-8E21533C9958}" type="pres">
      <dgm:prSet presAssocID="{DF2B7D02-53E2-4E86-A128-DFE88D527D53}" presName="hierChild5" presStyleCnt="0"/>
      <dgm:spPr/>
    </dgm:pt>
    <dgm:pt modelId="{41015F54-B8A2-42E9-941F-7C4C7B88ADAD}" type="pres">
      <dgm:prSet presAssocID="{7E003D27-2696-4884-8330-132798570EE0}" presName="hierChild5" presStyleCnt="0"/>
      <dgm:spPr/>
    </dgm:pt>
    <dgm:pt modelId="{BF6E1B22-2326-4377-8F6E-09B690B2EA68}" type="pres">
      <dgm:prSet presAssocID="{4168CFF2-801A-4D64-8E87-B1B6087376D7}" presName="hierChild3" presStyleCnt="0"/>
      <dgm:spPr/>
    </dgm:pt>
  </dgm:ptLst>
  <dgm:cxnLst>
    <dgm:cxn modelId="{B7457870-19D6-4A9B-80D6-70A165EA0994}" type="presOf" srcId="{7E003D27-2696-4884-8330-132798570EE0}" destId="{C583A0C0-C2DE-4215-AC78-50B7CEE30CBA}" srcOrd="1" destOrd="0" presId="urn:microsoft.com/office/officeart/2005/8/layout/orgChart1"/>
    <dgm:cxn modelId="{39B04852-FB66-4A03-AC0D-AD344BC47469}" type="presOf" srcId="{12B70599-A433-466F-8926-087524D10AE7}" destId="{65CA7FD5-613E-4BD9-B99D-111DD14ADD4D}" srcOrd="1" destOrd="0" presId="urn:microsoft.com/office/officeart/2005/8/layout/orgChart1"/>
    <dgm:cxn modelId="{A0C7FE44-57D5-4497-805D-5398A7AE135D}" srcId="{4168CFF2-801A-4D64-8E87-B1B6087376D7}" destId="{0B5DB29C-0235-4742-902C-CD4D71D8B570}" srcOrd="0" destOrd="0" parTransId="{4597A3CA-EF73-4296-82B5-6000172DD7F8}" sibTransId="{B8160C3D-38F0-4CA9-82CD-E5F90A140A95}"/>
    <dgm:cxn modelId="{F9A2DA9C-3665-4679-9B35-14BB613FBA67}" srcId="{0B5DB29C-0235-4742-902C-CD4D71D8B570}" destId="{4F7461FB-7522-4DB9-BE71-86399EDF3479}" srcOrd="1" destOrd="0" parTransId="{CC670D79-7DE6-488F-941A-341AF62A6887}" sibTransId="{29716339-B546-454D-BD1E-182FA4F2D769}"/>
    <dgm:cxn modelId="{401F9C56-B8DC-4BD5-8275-D1DF21B7EE47}" type="presOf" srcId="{51707DD3-BDD2-46D5-8B98-CD34D00BA3D9}" destId="{C15C2FA0-22E9-442A-BC1B-19B110F59CB3}" srcOrd="0" destOrd="0" presId="urn:microsoft.com/office/officeart/2005/8/layout/orgChart1"/>
    <dgm:cxn modelId="{71CF31A5-9833-43D7-9DBB-5A429C7681A6}" srcId="{0B5DB29C-0235-4742-902C-CD4D71D8B570}" destId="{9F18DCFD-C6E0-4A44-8282-E8ED836EAE3D}" srcOrd="0" destOrd="0" parTransId="{61693684-A41A-4B11-8CD5-318BE96EF6AD}" sibTransId="{9C48F633-75E5-4F1B-BA85-2D76CD5838AC}"/>
    <dgm:cxn modelId="{24840789-F799-4F11-A0B9-EBC6F7DE5B2F}" type="presOf" srcId="{61693684-A41A-4B11-8CD5-318BE96EF6AD}" destId="{267FB33F-E46B-4F66-A6A4-0FAFFB3A68C5}" srcOrd="0" destOrd="0" presId="urn:microsoft.com/office/officeart/2005/8/layout/orgChart1"/>
    <dgm:cxn modelId="{99A8B7E5-A969-4D22-9A55-BDB84DD65F88}" srcId="{7E003D27-2696-4884-8330-132798570EE0}" destId="{DF2B7D02-53E2-4E86-A128-DFE88D527D53}" srcOrd="0" destOrd="0" parTransId="{54C20860-143D-4F7C-AF1F-BA5DE287B4B2}" sibTransId="{47D70395-14FD-43D2-B0AB-7A4AA38325A1}"/>
    <dgm:cxn modelId="{BDE2602F-D788-4A79-A2FA-30EA4C24A4C1}" type="presOf" srcId="{3E745906-3DB2-4279-A762-3F443A987A86}" destId="{FF14825E-EAAF-4EEF-8FF4-0F256E717C73}" srcOrd="1" destOrd="0" presId="urn:microsoft.com/office/officeart/2005/8/layout/orgChart1"/>
    <dgm:cxn modelId="{1DEE19C9-912D-4468-AE68-6ED3AAC0351A}" srcId="{4168CFF2-801A-4D64-8E87-B1B6087376D7}" destId="{12B70599-A433-466F-8926-087524D10AE7}" srcOrd="1" destOrd="0" parTransId="{03307427-A978-47B1-9345-66B976BCE778}" sibTransId="{9FA8F6B3-6F3E-4E7B-9B5C-EF5E359FE91B}"/>
    <dgm:cxn modelId="{653723EF-0C9D-48DF-B2E4-2FEB3B7D18DF}" type="presOf" srcId="{549D6023-58A5-421E-9BA4-80D9A85B80A5}" destId="{46F07495-A71F-4CC2-8B6A-72A7933CBB5C}" srcOrd="1" destOrd="0" presId="urn:microsoft.com/office/officeart/2005/8/layout/orgChart1"/>
    <dgm:cxn modelId="{F71DF377-4BE4-48F4-8C97-A09DD55216AE}" type="presOf" srcId="{4C88326D-ABE4-4F1C-ACA2-94BC7E824020}" destId="{2E87C851-ED32-4927-AE2E-3834749556E1}" srcOrd="0" destOrd="0" presId="urn:microsoft.com/office/officeart/2005/8/layout/orgChart1"/>
    <dgm:cxn modelId="{80D14D85-64FB-4719-BFAB-4B2972E72912}" type="presOf" srcId="{DF2B7D02-53E2-4E86-A128-DFE88D527D53}" destId="{89FDDEF7-8BB4-4D1E-87C1-A4E42B6867F3}" srcOrd="1" destOrd="0" presId="urn:microsoft.com/office/officeart/2005/8/layout/orgChart1"/>
    <dgm:cxn modelId="{7459CAE6-6A9E-4C88-B54F-EF07967E88B9}" type="presOf" srcId="{03307427-A978-47B1-9345-66B976BCE778}" destId="{C694DF1F-E4A9-4328-85C5-7B2DEB9D74DE}" srcOrd="0" destOrd="0" presId="urn:microsoft.com/office/officeart/2005/8/layout/orgChart1"/>
    <dgm:cxn modelId="{892DDC73-5258-40EE-910D-399103B9CEAD}" type="presOf" srcId="{549D6023-58A5-421E-9BA4-80D9A85B80A5}" destId="{787B4C71-31B5-493C-ADC7-4A2ECFF159C8}" srcOrd="0" destOrd="0" presId="urn:microsoft.com/office/officeart/2005/8/layout/orgChart1"/>
    <dgm:cxn modelId="{42AC25C1-53BA-4FF3-96E3-DF9C2D3F4BC2}" type="presOf" srcId="{6138BBA7-85C3-4A41-B43A-8EE281450F4D}" destId="{A37E6F87-E572-44E8-8BC0-E54A59F9C50C}" srcOrd="0" destOrd="0" presId="urn:microsoft.com/office/officeart/2005/8/layout/orgChart1"/>
    <dgm:cxn modelId="{30E381F0-B6FD-4381-9666-9AE98C607AC0}" srcId="{1C67FD4C-5E81-4EF2-A19B-C4E2FDCDA4D9}" destId="{549D6023-58A5-421E-9BA4-80D9A85B80A5}" srcOrd="0" destOrd="0" parTransId="{6BF29D94-B8DC-4E75-86F7-296ED98ED9F8}" sibTransId="{EA744ADD-5B49-4113-8B28-F60E842B7CB2}"/>
    <dgm:cxn modelId="{59CE6927-4034-4BAB-97C2-12526C01817C}" type="presOf" srcId="{0B5DB29C-0235-4742-902C-CD4D71D8B570}" destId="{27061CFA-EC14-4162-8496-8391D558867C}" srcOrd="1" destOrd="0" presId="urn:microsoft.com/office/officeart/2005/8/layout/orgChart1"/>
    <dgm:cxn modelId="{58504531-C7FA-45FB-A053-EEA877EFD51B}" type="presOf" srcId="{4168CFF2-801A-4D64-8E87-B1B6087376D7}" destId="{782416DC-4428-4E1F-B4DF-29434C0628F7}" srcOrd="1" destOrd="0" presId="urn:microsoft.com/office/officeart/2005/8/layout/orgChart1"/>
    <dgm:cxn modelId="{5AADD382-30C6-4B0D-AFF9-D3908661157D}" type="presOf" srcId="{7E003D27-2696-4884-8330-132798570EE0}" destId="{4C4A0D42-B70E-4904-9CF5-1E128A982DD5}" srcOrd="0" destOrd="0" presId="urn:microsoft.com/office/officeart/2005/8/layout/orgChart1"/>
    <dgm:cxn modelId="{488BB872-29C2-44E2-B972-ADB90DBCC8AA}" type="presOf" srcId="{1C67FD4C-5E81-4EF2-A19B-C4E2FDCDA4D9}" destId="{C9EB83DF-62A5-429F-9241-5653F6C919CA}" srcOrd="0" destOrd="0" presId="urn:microsoft.com/office/officeart/2005/8/layout/orgChart1"/>
    <dgm:cxn modelId="{A8C3D985-B037-4EAA-B8D9-EB389B6FEBEE}" type="presOf" srcId="{54C20860-143D-4F7C-AF1F-BA5DE287B4B2}" destId="{C920AA0E-D574-43C0-8039-9E0EBE1BAAF6}" srcOrd="0" destOrd="0" presId="urn:microsoft.com/office/officeart/2005/8/layout/orgChart1"/>
    <dgm:cxn modelId="{29D737EC-685C-433C-B5E2-62026BCBEC03}" srcId="{12B70599-A433-466F-8926-087524D10AE7}" destId="{3E745906-3DB2-4279-A762-3F443A987A86}" srcOrd="0" destOrd="0" parTransId="{6138BBA7-85C3-4A41-B43A-8EE281450F4D}" sibTransId="{76743B64-280A-436D-95B5-C7CA61BD9F4F}"/>
    <dgm:cxn modelId="{14CB94BD-9507-4E89-AC18-C8DAAA587D78}" type="presOf" srcId="{4F7461FB-7522-4DB9-BE71-86399EDF3479}" destId="{F268EE59-AE98-48D5-B039-7433FF53D758}" srcOrd="0" destOrd="0" presId="urn:microsoft.com/office/officeart/2005/8/layout/orgChart1"/>
    <dgm:cxn modelId="{8BEB269E-9393-463A-955D-AFEB280A3D66}" type="presOf" srcId="{4597A3CA-EF73-4296-82B5-6000172DD7F8}" destId="{AD49C8C3-0180-4740-A405-739B42817D17}" srcOrd="0" destOrd="0" presId="urn:microsoft.com/office/officeart/2005/8/layout/orgChart1"/>
    <dgm:cxn modelId="{A736E81A-569F-4B85-AAD3-58407CE83B49}" srcId="{4168CFF2-801A-4D64-8E87-B1B6087376D7}" destId="{7E003D27-2696-4884-8330-132798570EE0}" srcOrd="3" destOrd="0" parTransId="{EC764A34-2319-4C6C-AB4B-8D7B13C9C5FD}" sibTransId="{1AEA0C53-C224-4995-A692-1486CD5F7770}"/>
    <dgm:cxn modelId="{B8869D05-6B5F-4B32-ABB9-CB157F4CE839}" type="presOf" srcId="{3E745906-3DB2-4279-A762-3F443A987A86}" destId="{129AF482-F907-4440-ABAE-9AE21C5A50FC}" srcOrd="0" destOrd="0" presId="urn:microsoft.com/office/officeart/2005/8/layout/orgChart1"/>
    <dgm:cxn modelId="{162C0201-FC09-49B2-8C6B-122C6DADD63F}" type="presOf" srcId="{6BF29D94-B8DC-4E75-86F7-296ED98ED9F8}" destId="{21687C68-CFF3-47A9-BDF8-5A824FFD8A2B}" srcOrd="0" destOrd="0" presId="urn:microsoft.com/office/officeart/2005/8/layout/orgChart1"/>
    <dgm:cxn modelId="{6D2403D2-FC0C-42FD-85C8-4E06E208AC97}" type="presOf" srcId="{1C67FD4C-5E81-4EF2-A19B-C4E2FDCDA4D9}" destId="{4224792E-6926-4712-A133-6112F3E08ED3}" srcOrd="1" destOrd="0" presId="urn:microsoft.com/office/officeart/2005/8/layout/orgChart1"/>
    <dgm:cxn modelId="{DAD719F0-D202-4590-9013-D828FA3C0AA8}" srcId="{51707DD3-BDD2-46D5-8B98-CD34D00BA3D9}" destId="{4168CFF2-801A-4D64-8E87-B1B6087376D7}" srcOrd="0" destOrd="0" parTransId="{64ED4D3B-2CBA-4632-BF58-4AD6E956DF92}" sibTransId="{C5F88BA0-6967-4B08-84FA-ECC7CB5338A1}"/>
    <dgm:cxn modelId="{2B0C06FD-B2E3-4782-B317-A145AB2841E5}" type="presOf" srcId="{4168CFF2-801A-4D64-8E87-B1B6087376D7}" destId="{47FA70BA-AD44-43D2-AB5F-A6348DE87AB1}" srcOrd="0" destOrd="0" presId="urn:microsoft.com/office/officeart/2005/8/layout/orgChart1"/>
    <dgm:cxn modelId="{19D6F2B8-0419-4E77-8A2A-CB4B235C5ABF}" type="presOf" srcId="{EC764A34-2319-4C6C-AB4B-8D7B13C9C5FD}" destId="{097C6EF6-FE84-47B4-87B4-F9E3F8268D3E}" srcOrd="0" destOrd="0" presId="urn:microsoft.com/office/officeart/2005/8/layout/orgChart1"/>
    <dgm:cxn modelId="{16E60416-2301-4EBC-AFA3-D7E8C13A7A40}" type="presOf" srcId="{9F18DCFD-C6E0-4A44-8282-E8ED836EAE3D}" destId="{5BCDA1FE-E95F-4B45-A18C-BBC21D838598}" srcOrd="1" destOrd="0" presId="urn:microsoft.com/office/officeart/2005/8/layout/orgChart1"/>
    <dgm:cxn modelId="{E903DAA3-6D09-44D6-8055-CDBFE01638F0}" type="presOf" srcId="{CC670D79-7DE6-488F-941A-341AF62A6887}" destId="{3E281310-991E-48E4-BDF2-F16C99DA1677}" srcOrd="0" destOrd="0" presId="urn:microsoft.com/office/officeart/2005/8/layout/orgChart1"/>
    <dgm:cxn modelId="{DBD9E9FA-7835-43BC-87AB-D6F83E1711B2}" type="presOf" srcId="{0B5DB29C-0235-4742-902C-CD4D71D8B570}" destId="{88E6654B-2CB3-4553-9702-C1EF665CD254}" srcOrd="0" destOrd="0" presId="urn:microsoft.com/office/officeart/2005/8/layout/orgChart1"/>
    <dgm:cxn modelId="{E6A78E2F-9860-465D-B8F0-458EF679112C}" type="presOf" srcId="{12B70599-A433-466F-8926-087524D10AE7}" destId="{471FA10F-3016-4AFA-B497-52EC17D88121}" srcOrd="0" destOrd="0" presId="urn:microsoft.com/office/officeart/2005/8/layout/orgChart1"/>
    <dgm:cxn modelId="{E004E586-A80B-4C28-AE95-2AC6D3874A3E}" type="presOf" srcId="{4F7461FB-7522-4DB9-BE71-86399EDF3479}" destId="{D4AD7610-17D4-43B9-89CB-5E3DA04D46CF}" srcOrd="1" destOrd="0" presId="urn:microsoft.com/office/officeart/2005/8/layout/orgChart1"/>
    <dgm:cxn modelId="{A9CAFE83-D469-4406-806A-9C07E2C1E5F6}" type="presOf" srcId="{DF2B7D02-53E2-4E86-A128-DFE88D527D53}" destId="{25D217D5-AFD8-451B-940E-8513E50B056F}" srcOrd="0" destOrd="0" presId="urn:microsoft.com/office/officeart/2005/8/layout/orgChart1"/>
    <dgm:cxn modelId="{3BAC1899-23A7-4AB4-A41B-3959367B10B1}" type="presOf" srcId="{9F18DCFD-C6E0-4A44-8282-E8ED836EAE3D}" destId="{46152998-310C-4FDA-AC27-30043270DB6C}" srcOrd="0" destOrd="0" presId="urn:microsoft.com/office/officeart/2005/8/layout/orgChart1"/>
    <dgm:cxn modelId="{AF549275-0401-45A9-91D9-16C5AE3D7DAB}" srcId="{4168CFF2-801A-4D64-8E87-B1B6087376D7}" destId="{1C67FD4C-5E81-4EF2-A19B-C4E2FDCDA4D9}" srcOrd="2" destOrd="0" parTransId="{4C88326D-ABE4-4F1C-ACA2-94BC7E824020}" sibTransId="{71F7E6C1-C41D-4A4B-82F6-86D41ED75AD5}"/>
    <dgm:cxn modelId="{FBE1109E-A4AC-4BAE-B45A-70A7F4AB9F39}" type="presParOf" srcId="{C15C2FA0-22E9-442A-BC1B-19B110F59CB3}" destId="{5A4E9771-7652-462D-A2CE-AA381959B7A3}" srcOrd="0" destOrd="0" presId="urn:microsoft.com/office/officeart/2005/8/layout/orgChart1"/>
    <dgm:cxn modelId="{446E237B-6332-43B0-85AF-FDE34750F1AB}" type="presParOf" srcId="{5A4E9771-7652-462D-A2CE-AA381959B7A3}" destId="{0A7F0586-BB32-4B40-898C-65ADC1F8F21B}" srcOrd="0" destOrd="0" presId="urn:microsoft.com/office/officeart/2005/8/layout/orgChart1"/>
    <dgm:cxn modelId="{AC8A681F-44C5-4BAE-804D-613691B1206E}" type="presParOf" srcId="{0A7F0586-BB32-4B40-898C-65ADC1F8F21B}" destId="{47FA70BA-AD44-43D2-AB5F-A6348DE87AB1}" srcOrd="0" destOrd="0" presId="urn:microsoft.com/office/officeart/2005/8/layout/orgChart1"/>
    <dgm:cxn modelId="{73DAD91F-F35A-482C-BAF7-E98441D196B5}" type="presParOf" srcId="{0A7F0586-BB32-4B40-898C-65ADC1F8F21B}" destId="{782416DC-4428-4E1F-B4DF-29434C0628F7}" srcOrd="1" destOrd="0" presId="urn:microsoft.com/office/officeart/2005/8/layout/orgChart1"/>
    <dgm:cxn modelId="{035F78AA-C371-4182-9D14-87127B64A7C8}" type="presParOf" srcId="{5A4E9771-7652-462D-A2CE-AA381959B7A3}" destId="{C039EDE5-9B4B-42B2-B223-03C213DF1D60}" srcOrd="1" destOrd="0" presId="urn:microsoft.com/office/officeart/2005/8/layout/orgChart1"/>
    <dgm:cxn modelId="{0CB6788F-EC98-404E-9A4C-9B2BC64A1A3C}" type="presParOf" srcId="{C039EDE5-9B4B-42B2-B223-03C213DF1D60}" destId="{AD49C8C3-0180-4740-A405-739B42817D17}" srcOrd="0" destOrd="0" presId="urn:microsoft.com/office/officeart/2005/8/layout/orgChart1"/>
    <dgm:cxn modelId="{AA2847DD-7584-4CEC-9909-A6996593D802}" type="presParOf" srcId="{C039EDE5-9B4B-42B2-B223-03C213DF1D60}" destId="{561E5AEA-E920-48A6-BDB3-C94FDDCA507F}" srcOrd="1" destOrd="0" presId="urn:microsoft.com/office/officeart/2005/8/layout/orgChart1"/>
    <dgm:cxn modelId="{79D45EFF-6323-4F7C-8D17-49FD00132FE2}" type="presParOf" srcId="{561E5AEA-E920-48A6-BDB3-C94FDDCA507F}" destId="{8857A8D2-B1B1-473B-8BB4-EEF5CDBCBD08}" srcOrd="0" destOrd="0" presId="urn:microsoft.com/office/officeart/2005/8/layout/orgChart1"/>
    <dgm:cxn modelId="{79E8EB43-5871-4319-82AC-3B160D8D2C27}" type="presParOf" srcId="{8857A8D2-B1B1-473B-8BB4-EEF5CDBCBD08}" destId="{88E6654B-2CB3-4553-9702-C1EF665CD254}" srcOrd="0" destOrd="0" presId="urn:microsoft.com/office/officeart/2005/8/layout/orgChart1"/>
    <dgm:cxn modelId="{123358B3-D5A4-4348-9F35-A7DE6163AB42}" type="presParOf" srcId="{8857A8D2-B1B1-473B-8BB4-EEF5CDBCBD08}" destId="{27061CFA-EC14-4162-8496-8391D558867C}" srcOrd="1" destOrd="0" presId="urn:microsoft.com/office/officeart/2005/8/layout/orgChart1"/>
    <dgm:cxn modelId="{BD118FC8-3AB9-4E55-A1A1-0B6C7267895A}" type="presParOf" srcId="{561E5AEA-E920-48A6-BDB3-C94FDDCA507F}" destId="{1542373B-7083-4E53-A2AF-CC4105BEFEB7}" srcOrd="1" destOrd="0" presId="urn:microsoft.com/office/officeart/2005/8/layout/orgChart1"/>
    <dgm:cxn modelId="{E515F65B-83A5-44F8-BBFF-4BB8128B783B}" type="presParOf" srcId="{1542373B-7083-4E53-A2AF-CC4105BEFEB7}" destId="{267FB33F-E46B-4F66-A6A4-0FAFFB3A68C5}" srcOrd="0" destOrd="0" presId="urn:microsoft.com/office/officeart/2005/8/layout/orgChart1"/>
    <dgm:cxn modelId="{A147B1C7-1B8A-49AD-9C41-03FDA96F66F4}" type="presParOf" srcId="{1542373B-7083-4E53-A2AF-CC4105BEFEB7}" destId="{3584C752-A80D-4ECF-B55F-EC37BD10E12B}" srcOrd="1" destOrd="0" presId="urn:microsoft.com/office/officeart/2005/8/layout/orgChart1"/>
    <dgm:cxn modelId="{89414FD2-FF3D-427A-8E6E-3EB432FED69B}" type="presParOf" srcId="{3584C752-A80D-4ECF-B55F-EC37BD10E12B}" destId="{05E31F79-35C1-4EE6-8AFE-4A6E64E200B1}" srcOrd="0" destOrd="0" presId="urn:microsoft.com/office/officeart/2005/8/layout/orgChart1"/>
    <dgm:cxn modelId="{23F9A0E7-4B18-4680-94F8-03E73A6D9EDD}" type="presParOf" srcId="{05E31F79-35C1-4EE6-8AFE-4A6E64E200B1}" destId="{46152998-310C-4FDA-AC27-30043270DB6C}" srcOrd="0" destOrd="0" presId="urn:microsoft.com/office/officeart/2005/8/layout/orgChart1"/>
    <dgm:cxn modelId="{E45D4C29-52E5-4584-9D61-0B900ACEEF5E}" type="presParOf" srcId="{05E31F79-35C1-4EE6-8AFE-4A6E64E200B1}" destId="{5BCDA1FE-E95F-4B45-A18C-BBC21D838598}" srcOrd="1" destOrd="0" presId="urn:microsoft.com/office/officeart/2005/8/layout/orgChart1"/>
    <dgm:cxn modelId="{CFB54D71-64A0-4D94-AE59-4448068D12E2}" type="presParOf" srcId="{3584C752-A80D-4ECF-B55F-EC37BD10E12B}" destId="{5C3A10A0-70DA-4739-9B85-031D517E2854}" srcOrd="1" destOrd="0" presId="urn:microsoft.com/office/officeart/2005/8/layout/orgChart1"/>
    <dgm:cxn modelId="{B1BAFE3B-33EF-4EEA-9F9A-A787F6B1DC06}" type="presParOf" srcId="{3584C752-A80D-4ECF-B55F-EC37BD10E12B}" destId="{C33CC3C8-4BFA-4F47-AE7C-851FD465E111}" srcOrd="2" destOrd="0" presId="urn:microsoft.com/office/officeart/2005/8/layout/orgChart1"/>
    <dgm:cxn modelId="{F01BD1DA-2920-4BE8-9CD8-3DB452BD311E}" type="presParOf" srcId="{1542373B-7083-4E53-A2AF-CC4105BEFEB7}" destId="{3E281310-991E-48E4-BDF2-F16C99DA1677}" srcOrd="2" destOrd="0" presId="urn:microsoft.com/office/officeart/2005/8/layout/orgChart1"/>
    <dgm:cxn modelId="{A6B00BFC-9498-47E1-A36A-C921BC11110C}" type="presParOf" srcId="{1542373B-7083-4E53-A2AF-CC4105BEFEB7}" destId="{9BA14D25-0D63-4C9D-B1C3-F6764E12C18F}" srcOrd="3" destOrd="0" presId="urn:microsoft.com/office/officeart/2005/8/layout/orgChart1"/>
    <dgm:cxn modelId="{D578B136-F4E2-4334-9B53-3EA825E1D474}" type="presParOf" srcId="{9BA14D25-0D63-4C9D-B1C3-F6764E12C18F}" destId="{6AC91F37-5EB4-4877-BCB0-B3D286566F04}" srcOrd="0" destOrd="0" presId="urn:microsoft.com/office/officeart/2005/8/layout/orgChart1"/>
    <dgm:cxn modelId="{AC9A396B-747A-4BDA-A664-081F6D19D22B}" type="presParOf" srcId="{6AC91F37-5EB4-4877-BCB0-B3D286566F04}" destId="{F268EE59-AE98-48D5-B039-7433FF53D758}" srcOrd="0" destOrd="0" presId="urn:microsoft.com/office/officeart/2005/8/layout/orgChart1"/>
    <dgm:cxn modelId="{8EE64238-EFE8-4306-92F8-E6C5C48DEABD}" type="presParOf" srcId="{6AC91F37-5EB4-4877-BCB0-B3D286566F04}" destId="{D4AD7610-17D4-43B9-89CB-5E3DA04D46CF}" srcOrd="1" destOrd="0" presId="urn:microsoft.com/office/officeart/2005/8/layout/orgChart1"/>
    <dgm:cxn modelId="{0A493BD8-BAE3-4C6D-9E36-819152B844CD}" type="presParOf" srcId="{9BA14D25-0D63-4C9D-B1C3-F6764E12C18F}" destId="{1F1D9D39-555C-4D24-A0C0-07182FDFEE5E}" srcOrd="1" destOrd="0" presId="urn:microsoft.com/office/officeart/2005/8/layout/orgChart1"/>
    <dgm:cxn modelId="{122F4001-EB06-4414-B244-19CB90356BAC}" type="presParOf" srcId="{9BA14D25-0D63-4C9D-B1C3-F6764E12C18F}" destId="{D18B0300-6487-40FD-A6F0-E0F4D9D340A1}" srcOrd="2" destOrd="0" presId="urn:microsoft.com/office/officeart/2005/8/layout/orgChart1"/>
    <dgm:cxn modelId="{0961B61E-D887-4DF5-B549-6C71BA208450}" type="presParOf" srcId="{561E5AEA-E920-48A6-BDB3-C94FDDCA507F}" destId="{D22D72B1-24C0-425F-A29E-9F2080051619}" srcOrd="2" destOrd="0" presId="urn:microsoft.com/office/officeart/2005/8/layout/orgChart1"/>
    <dgm:cxn modelId="{DD9AE551-4B38-4CD8-94DB-1C98F8A21BAD}" type="presParOf" srcId="{C039EDE5-9B4B-42B2-B223-03C213DF1D60}" destId="{C694DF1F-E4A9-4328-85C5-7B2DEB9D74DE}" srcOrd="2" destOrd="0" presId="urn:microsoft.com/office/officeart/2005/8/layout/orgChart1"/>
    <dgm:cxn modelId="{501E4F60-32B5-49ED-B3D0-110E72885196}" type="presParOf" srcId="{C039EDE5-9B4B-42B2-B223-03C213DF1D60}" destId="{FCA3EAF1-CE8A-4E53-BE07-9E061D57DA3A}" srcOrd="3" destOrd="0" presId="urn:microsoft.com/office/officeart/2005/8/layout/orgChart1"/>
    <dgm:cxn modelId="{9C6E6B53-883B-496D-B491-D50D4F5E3A32}" type="presParOf" srcId="{FCA3EAF1-CE8A-4E53-BE07-9E061D57DA3A}" destId="{62FB557A-182B-4C33-9814-62C7D1B49BF2}" srcOrd="0" destOrd="0" presId="urn:microsoft.com/office/officeart/2005/8/layout/orgChart1"/>
    <dgm:cxn modelId="{8AAA5FC5-EB68-4959-9518-FE1EEAAC7230}" type="presParOf" srcId="{62FB557A-182B-4C33-9814-62C7D1B49BF2}" destId="{471FA10F-3016-4AFA-B497-52EC17D88121}" srcOrd="0" destOrd="0" presId="urn:microsoft.com/office/officeart/2005/8/layout/orgChart1"/>
    <dgm:cxn modelId="{CF862F89-1AF1-49F8-8EB6-CCC346575B9E}" type="presParOf" srcId="{62FB557A-182B-4C33-9814-62C7D1B49BF2}" destId="{65CA7FD5-613E-4BD9-B99D-111DD14ADD4D}" srcOrd="1" destOrd="0" presId="urn:microsoft.com/office/officeart/2005/8/layout/orgChart1"/>
    <dgm:cxn modelId="{6BA48CF4-F29A-496C-8E00-ABB02D3C285E}" type="presParOf" srcId="{FCA3EAF1-CE8A-4E53-BE07-9E061D57DA3A}" destId="{25824E78-581E-4C79-BB7A-15CC191E70E3}" srcOrd="1" destOrd="0" presId="urn:microsoft.com/office/officeart/2005/8/layout/orgChart1"/>
    <dgm:cxn modelId="{1891FFF1-330F-4CF1-9138-3A215CB6DFB9}" type="presParOf" srcId="{25824E78-581E-4C79-BB7A-15CC191E70E3}" destId="{A37E6F87-E572-44E8-8BC0-E54A59F9C50C}" srcOrd="0" destOrd="0" presId="urn:microsoft.com/office/officeart/2005/8/layout/orgChart1"/>
    <dgm:cxn modelId="{FD7B53AB-B1A2-46D6-AC41-04C93AF6C1B9}" type="presParOf" srcId="{25824E78-581E-4C79-BB7A-15CC191E70E3}" destId="{B570F924-6C43-4987-B443-4DBCA60E9D17}" srcOrd="1" destOrd="0" presId="urn:microsoft.com/office/officeart/2005/8/layout/orgChart1"/>
    <dgm:cxn modelId="{16E766E9-5210-4385-8AE8-6FBE27F8625C}" type="presParOf" srcId="{B570F924-6C43-4987-B443-4DBCA60E9D17}" destId="{8B6BC141-FB3C-4FB2-A13A-A39781FED232}" srcOrd="0" destOrd="0" presId="urn:microsoft.com/office/officeart/2005/8/layout/orgChart1"/>
    <dgm:cxn modelId="{F440A8A2-84E6-431E-8FFB-978488E5ADA0}" type="presParOf" srcId="{8B6BC141-FB3C-4FB2-A13A-A39781FED232}" destId="{129AF482-F907-4440-ABAE-9AE21C5A50FC}" srcOrd="0" destOrd="0" presId="urn:microsoft.com/office/officeart/2005/8/layout/orgChart1"/>
    <dgm:cxn modelId="{5A042F96-715C-4E61-BC3A-2F9EA307B13D}" type="presParOf" srcId="{8B6BC141-FB3C-4FB2-A13A-A39781FED232}" destId="{FF14825E-EAAF-4EEF-8FF4-0F256E717C73}" srcOrd="1" destOrd="0" presId="urn:microsoft.com/office/officeart/2005/8/layout/orgChart1"/>
    <dgm:cxn modelId="{24F4164C-7E02-46A2-BD17-9DAB82AD429A}" type="presParOf" srcId="{B570F924-6C43-4987-B443-4DBCA60E9D17}" destId="{3AC9FEE0-5F65-48FD-8E0B-CAE820BD78F3}" srcOrd="1" destOrd="0" presId="urn:microsoft.com/office/officeart/2005/8/layout/orgChart1"/>
    <dgm:cxn modelId="{3554F976-98E1-4182-BAC4-F2504FE7A2C0}" type="presParOf" srcId="{B570F924-6C43-4987-B443-4DBCA60E9D17}" destId="{66B69115-7450-4292-A01C-630F81A17F9D}" srcOrd="2" destOrd="0" presId="urn:microsoft.com/office/officeart/2005/8/layout/orgChart1"/>
    <dgm:cxn modelId="{86D864E6-7A74-4579-8159-D1B2387819D7}" type="presParOf" srcId="{FCA3EAF1-CE8A-4E53-BE07-9E061D57DA3A}" destId="{E3638226-6392-416B-ACFA-F9F74BE7F65A}" srcOrd="2" destOrd="0" presId="urn:microsoft.com/office/officeart/2005/8/layout/orgChart1"/>
    <dgm:cxn modelId="{31EECCE4-DD61-4BED-A08E-5FE32E5BC255}" type="presParOf" srcId="{C039EDE5-9B4B-42B2-B223-03C213DF1D60}" destId="{2E87C851-ED32-4927-AE2E-3834749556E1}" srcOrd="4" destOrd="0" presId="urn:microsoft.com/office/officeart/2005/8/layout/orgChart1"/>
    <dgm:cxn modelId="{570EEA07-57D7-4EC5-A367-85F78AC880B8}" type="presParOf" srcId="{C039EDE5-9B4B-42B2-B223-03C213DF1D60}" destId="{874798B3-C1FE-48E6-B405-DA92EDB31B41}" srcOrd="5" destOrd="0" presId="urn:microsoft.com/office/officeart/2005/8/layout/orgChart1"/>
    <dgm:cxn modelId="{7AA192BF-9955-4EBB-A373-CABD4555B7C2}" type="presParOf" srcId="{874798B3-C1FE-48E6-B405-DA92EDB31B41}" destId="{934BB413-D4F3-420E-9D3C-89F3DBF11F42}" srcOrd="0" destOrd="0" presId="urn:microsoft.com/office/officeart/2005/8/layout/orgChart1"/>
    <dgm:cxn modelId="{A26265A0-8779-43A1-BD10-C7B0E91157CF}" type="presParOf" srcId="{934BB413-D4F3-420E-9D3C-89F3DBF11F42}" destId="{C9EB83DF-62A5-429F-9241-5653F6C919CA}" srcOrd="0" destOrd="0" presId="urn:microsoft.com/office/officeart/2005/8/layout/orgChart1"/>
    <dgm:cxn modelId="{6E039E17-2C07-4A5E-8E4B-9A61118EB92D}" type="presParOf" srcId="{934BB413-D4F3-420E-9D3C-89F3DBF11F42}" destId="{4224792E-6926-4712-A133-6112F3E08ED3}" srcOrd="1" destOrd="0" presId="urn:microsoft.com/office/officeart/2005/8/layout/orgChart1"/>
    <dgm:cxn modelId="{5795F2F4-1639-4821-90B3-9B08338BB476}" type="presParOf" srcId="{874798B3-C1FE-48E6-B405-DA92EDB31B41}" destId="{D53977A1-20C8-459B-BB70-231C4558EDE0}" srcOrd="1" destOrd="0" presId="urn:microsoft.com/office/officeart/2005/8/layout/orgChart1"/>
    <dgm:cxn modelId="{C7CCA638-EDAB-4AD9-BB1F-868FA4256C64}" type="presParOf" srcId="{D53977A1-20C8-459B-BB70-231C4558EDE0}" destId="{21687C68-CFF3-47A9-BDF8-5A824FFD8A2B}" srcOrd="0" destOrd="0" presId="urn:microsoft.com/office/officeart/2005/8/layout/orgChart1"/>
    <dgm:cxn modelId="{68981769-737B-429B-ADA9-4AC9CB76CA56}" type="presParOf" srcId="{D53977A1-20C8-459B-BB70-231C4558EDE0}" destId="{4D681C46-27C0-4EE8-BDEB-02C33F2E2672}" srcOrd="1" destOrd="0" presId="urn:microsoft.com/office/officeart/2005/8/layout/orgChart1"/>
    <dgm:cxn modelId="{82FFAF6E-4B90-490B-AA3A-66EED012832E}" type="presParOf" srcId="{4D681C46-27C0-4EE8-BDEB-02C33F2E2672}" destId="{F2D1E779-0FEB-41B5-95F9-6573DD94B247}" srcOrd="0" destOrd="0" presId="urn:microsoft.com/office/officeart/2005/8/layout/orgChart1"/>
    <dgm:cxn modelId="{EE39A390-C2AB-4F15-8807-A822C04825B6}" type="presParOf" srcId="{F2D1E779-0FEB-41B5-95F9-6573DD94B247}" destId="{787B4C71-31B5-493C-ADC7-4A2ECFF159C8}" srcOrd="0" destOrd="0" presId="urn:microsoft.com/office/officeart/2005/8/layout/orgChart1"/>
    <dgm:cxn modelId="{32C1226D-4AFD-49DE-AB21-92BD07CB2251}" type="presParOf" srcId="{F2D1E779-0FEB-41B5-95F9-6573DD94B247}" destId="{46F07495-A71F-4CC2-8B6A-72A7933CBB5C}" srcOrd="1" destOrd="0" presId="urn:microsoft.com/office/officeart/2005/8/layout/orgChart1"/>
    <dgm:cxn modelId="{12796EA4-E076-4174-B753-934D61DF725A}" type="presParOf" srcId="{4D681C46-27C0-4EE8-BDEB-02C33F2E2672}" destId="{A0E6D8B4-0C45-4E8D-86EF-AA7B4075ABC3}" srcOrd="1" destOrd="0" presId="urn:microsoft.com/office/officeart/2005/8/layout/orgChart1"/>
    <dgm:cxn modelId="{ACD6B023-DEA7-4210-AE84-2A80AED2A903}" type="presParOf" srcId="{4D681C46-27C0-4EE8-BDEB-02C33F2E2672}" destId="{4CF4C3BA-AC8F-40AF-85E7-916A0F07255D}" srcOrd="2" destOrd="0" presId="urn:microsoft.com/office/officeart/2005/8/layout/orgChart1"/>
    <dgm:cxn modelId="{9CE7FEE0-3DF0-4F63-B80D-EAF32EC81ADD}" type="presParOf" srcId="{874798B3-C1FE-48E6-B405-DA92EDB31B41}" destId="{E4051F02-43CC-4B6D-9D4B-1B92CD2C0832}" srcOrd="2" destOrd="0" presId="urn:microsoft.com/office/officeart/2005/8/layout/orgChart1"/>
    <dgm:cxn modelId="{ADA7E42E-5958-4921-9735-DBCB891B2A88}" type="presParOf" srcId="{C039EDE5-9B4B-42B2-B223-03C213DF1D60}" destId="{097C6EF6-FE84-47B4-87B4-F9E3F8268D3E}" srcOrd="6" destOrd="0" presId="urn:microsoft.com/office/officeart/2005/8/layout/orgChart1"/>
    <dgm:cxn modelId="{09835394-CBD2-41A6-9DE8-BDC5D93930E5}" type="presParOf" srcId="{C039EDE5-9B4B-42B2-B223-03C213DF1D60}" destId="{A8906383-4E46-4398-89BD-B1406ECB748F}" srcOrd="7" destOrd="0" presId="urn:microsoft.com/office/officeart/2005/8/layout/orgChart1"/>
    <dgm:cxn modelId="{65F0035F-78AA-4881-8538-04FD768E391C}" type="presParOf" srcId="{A8906383-4E46-4398-89BD-B1406ECB748F}" destId="{3FE5F233-9E54-44BB-9736-1E2027DAA2A7}" srcOrd="0" destOrd="0" presId="urn:microsoft.com/office/officeart/2005/8/layout/orgChart1"/>
    <dgm:cxn modelId="{0BEB611C-E266-4045-9DC5-6BFF4B2B9BE1}" type="presParOf" srcId="{3FE5F233-9E54-44BB-9736-1E2027DAA2A7}" destId="{4C4A0D42-B70E-4904-9CF5-1E128A982DD5}" srcOrd="0" destOrd="0" presId="urn:microsoft.com/office/officeart/2005/8/layout/orgChart1"/>
    <dgm:cxn modelId="{46AF1D37-4A6D-4C8D-8830-366BA43B2889}" type="presParOf" srcId="{3FE5F233-9E54-44BB-9736-1E2027DAA2A7}" destId="{C583A0C0-C2DE-4215-AC78-50B7CEE30CBA}" srcOrd="1" destOrd="0" presId="urn:microsoft.com/office/officeart/2005/8/layout/orgChart1"/>
    <dgm:cxn modelId="{7CEEEE7B-83B9-47C1-95AC-77CA1A495AEE}" type="presParOf" srcId="{A8906383-4E46-4398-89BD-B1406ECB748F}" destId="{57652D9E-B11E-4679-9B16-0FF18CA9507F}" srcOrd="1" destOrd="0" presId="urn:microsoft.com/office/officeart/2005/8/layout/orgChart1"/>
    <dgm:cxn modelId="{1A74C056-7613-4642-A987-B149A0673F31}" type="presParOf" srcId="{57652D9E-B11E-4679-9B16-0FF18CA9507F}" destId="{C920AA0E-D574-43C0-8039-9E0EBE1BAAF6}" srcOrd="0" destOrd="0" presId="urn:microsoft.com/office/officeart/2005/8/layout/orgChart1"/>
    <dgm:cxn modelId="{058F9C16-9692-465B-B104-B3BFAE1C7E68}" type="presParOf" srcId="{57652D9E-B11E-4679-9B16-0FF18CA9507F}" destId="{9A80A6E4-A157-44A2-B9C9-67DAF7372196}" srcOrd="1" destOrd="0" presId="urn:microsoft.com/office/officeart/2005/8/layout/orgChart1"/>
    <dgm:cxn modelId="{E5CC730B-1DC1-4692-8D18-04D010A67275}" type="presParOf" srcId="{9A80A6E4-A157-44A2-B9C9-67DAF7372196}" destId="{F1606DC3-2897-4863-98D3-0D50121B0239}" srcOrd="0" destOrd="0" presId="urn:microsoft.com/office/officeart/2005/8/layout/orgChart1"/>
    <dgm:cxn modelId="{5EAF46F3-084C-44D7-83C8-F0852FC4ACFA}" type="presParOf" srcId="{F1606DC3-2897-4863-98D3-0D50121B0239}" destId="{25D217D5-AFD8-451B-940E-8513E50B056F}" srcOrd="0" destOrd="0" presId="urn:microsoft.com/office/officeart/2005/8/layout/orgChart1"/>
    <dgm:cxn modelId="{6BBC0193-B296-4FDC-B11F-57DCEC517D99}" type="presParOf" srcId="{F1606DC3-2897-4863-98D3-0D50121B0239}" destId="{89FDDEF7-8BB4-4D1E-87C1-A4E42B6867F3}" srcOrd="1" destOrd="0" presId="urn:microsoft.com/office/officeart/2005/8/layout/orgChart1"/>
    <dgm:cxn modelId="{6C689E4A-25E3-4091-8D53-D4572C45E459}" type="presParOf" srcId="{9A80A6E4-A157-44A2-B9C9-67DAF7372196}" destId="{9ACFC699-61E2-43DD-9E8A-0BAA33DD4A3D}" srcOrd="1" destOrd="0" presId="urn:microsoft.com/office/officeart/2005/8/layout/orgChart1"/>
    <dgm:cxn modelId="{4C71D4B5-BCE4-44DE-9DF4-64BCD580B109}" type="presParOf" srcId="{9A80A6E4-A157-44A2-B9C9-67DAF7372196}" destId="{4BC411C6-607F-4BB0-9F61-8E21533C9958}" srcOrd="2" destOrd="0" presId="urn:microsoft.com/office/officeart/2005/8/layout/orgChart1"/>
    <dgm:cxn modelId="{3E440473-5C89-4700-8FF7-D38EBD5CA100}" type="presParOf" srcId="{A8906383-4E46-4398-89BD-B1406ECB748F}" destId="{41015F54-B8A2-42E9-941F-7C4C7B88ADAD}" srcOrd="2" destOrd="0" presId="urn:microsoft.com/office/officeart/2005/8/layout/orgChart1"/>
    <dgm:cxn modelId="{A99CCCD2-0EC6-488E-AED5-FB475DF0A6CB}" type="presParOf" srcId="{5A4E9771-7652-462D-A2CE-AA381959B7A3}" destId="{BF6E1B22-2326-4377-8F6E-09B690B2EA6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0AA0E-D574-43C0-8039-9E0EBE1BAAF6}">
      <dsp:nvSpPr>
        <dsp:cNvPr id="0" name=""/>
        <dsp:cNvSpPr/>
      </dsp:nvSpPr>
      <dsp:spPr>
        <a:xfrm>
          <a:off x="7382400" y="2562535"/>
          <a:ext cx="296782" cy="1001323"/>
        </a:xfrm>
        <a:custGeom>
          <a:avLst/>
          <a:gdLst/>
          <a:ahLst/>
          <a:cxnLst/>
          <a:rect l="0" t="0" r="0" b="0"/>
          <a:pathLst>
            <a:path>
              <a:moveTo>
                <a:pt x="0" y="0"/>
              </a:moveTo>
              <a:lnTo>
                <a:pt x="0" y="1001323"/>
              </a:lnTo>
              <a:lnTo>
                <a:pt x="296782" y="1001323"/>
              </a:lnTo>
            </a:path>
          </a:pathLst>
        </a:custGeom>
        <a:noFill/>
        <a:ln w="15875" cap="flat" cmpd="sng" algn="ctr">
          <a:solidFill>
            <a:schemeClr val="accent2">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7C6EF6-FE84-47B4-87B4-F9E3F8268D3E}">
      <dsp:nvSpPr>
        <dsp:cNvPr id="0" name=""/>
        <dsp:cNvSpPr/>
      </dsp:nvSpPr>
      <dsp:spPr>
        <a:xfrm>
          <a:off x="4582754" y="1157765"/>
          <a:ext cx="3591066" cy="415495"/>
        </a:xfrm>
        <a:custGeom>
          <a:avLst/>
          <a:gdLst/>
          <a:ahLst/>
          <a:cxnLst/>
          <a:rect l="0" t="0" r="0" b="0"/>
          <a:pathLst>
            <a:path>
              <a:moveTo>
                <a:pt x="0" y="0"/>
              </a:moveTo>
              <a:lnTo>
                <a:pt x="0" y="207747"/>
              </a:lnTo>
              <a:lnTo>
                <a:pt x="3591066" y="207747"/>
              </a:lnTo>
              <a:lnTo>
                <a:pt x="3591066" y="415495"/>
              </a:lnTo>
            </a:path>
          </a:pathLst>
        </a:custGeom>
        <a:noFill/>
        <a:ln w="15875"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687C68-CFF3-47A9-BDF8-5A824FFD8A2B}">
      <dsp:nvSpPr>
        <dsp:cNvPr id="0" name=""/>
        <dsp:cNvSpPr/>
      </dsp:nvSpPr>
      <dsp:spPr>
        <a:xfrm>
          <a:off x="4988356" y="2562535"/>
          <a:ext cx="296782" cy="910132"/>
        </a:xfrm>
        <a:custGeom>
          <a:avLst/>
          <a:gdLst/>
          <a:ahLst/>
          <a:cxnLst/>
          <a:rect l="0" t="0" r="0" b="0"/>
          <a:pathLst>
            <a:path>
              <a:moveTo>
                <a:pt x="0" y="0"/>
              </a:moveTo>
              <a:lnTo>
                <a:pt x="0" y="910132"/>
              </a:lnTo>
              <a:lnTo>
                <a:pt x="296782" y="910132"/>
              </a:lnTo>
            </a:path>
          </a:pathLst>
        </a:custGeom>
        <a:noFill/>
        <a:ln w="15875" cap="flat" cmpd="sng" algn="ctr">
          <a:solidFill>
            <a:schemeClr val="accent2">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87C851-ED32-4927-AE2E-3834749556E1}">
      <dsp:nvSpPr>
        <dsp:cNvPr id="0" name=""/>
        <dsp:cNvSpPr/>
      </dsp:nvSpPr>
      <dsp:spPr>
        <a:xfrm>
          <a:off x="4582754" y="1157765"/>
          <a:ext cx="1197022" cy="415495"/>
        </a:xfrm>
        <a:custGeom>
          <a:avLst/>
          <a:gdLst/>
          <a:ahLst/>
          <a:cxnLst/>
          <a:rect l="0" t="0" r="0" b="0"/>
          <a:pathLst>
            <a:path>
              <a:moveTo>
                <a:pt x="0" y="0"/>
              </a:moveTo>
              <a:lnTo>
                <a:pt x="0" y="207747"/>
              </a:lnTo>
              <a:lnTo>
                <a:pt x="1197022" y="207747"/>
              </a:lnTo>
              <a:lnTo>
                <a:pt x="1197022" y="415495"/>
              </a:lnTo>
            </a:path>
          </a:pathLst>
        </a:custGeom>
        <a:noFill/>
        <a:ln w="15875"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7E6F87-E572-44E8-8BC0-E54A59F9C50C}">
      <dsp:nvSpPr>
        <dsp:cNvPr id="0" name=""/>
        <dsp:cNvSpPr/>
      </dsp:nvSpPr>
      <dsp:spPr>
        <a:xfrm>
          <a:off x="2594312" y="2562535"/>
          <a:ext cx="296782" cy="910132"/>
        </a:xfrm>
        <a:custGeom>
          <a:avLst/>
          <a:gdLst/>
          <a:ahLst/>
          <a:cxnLst/>
          <a:rect l="0" t="0" r="0" b="0"/>
          <a:pathLst>
            <a:path>
              <a:moveTo>
                <a:pt x="0" y="0"/>
              </a:moveTo>
              <a:lnTo>
                <a:pt x="0" y="910132"/>
              </a:lnTo>
              <a:lnTo>
                <a:pt x="296782" y="910132"/>
              </a:lnTo>
            </a:path>
          </a:pathLst>
        </a:custGeom>
        <a:noFill/>
        <a:ln w="15875" cap="flat" cmpd="sng" algn="ctr">
          <a:solidFill>
            <a:schemeClr val="accent2">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94DF1F-E4A9-4328-85C5-7B2DEB9D74DE}">
      <dsp:nvSpPr>
        <dsp:cNvPr id="0" name=""/>
        <dsp:cNvSpPr/>
      </dsp:nvSpPr>
      <dsp:spPr>
        <a:xfrm>
          <a:off x="3385731" y="1157765"/>
          <a:ext cx="1197022" cy="415495"/>
        </a:xfrm>
        <a:custGeom>
          <a:avLst/>
          <a:gdLst/>
          <a:ahLst/>
          <a:cxnLst/>
          <a:rect l="0" t="0" r="0" b="0"/>
          <a:pathLst>
            <a:path>
              <a:moveTo>
                <a:pt x="1197022" y="0"/>
              </a:moveTo>
              <a:lnTo>
                <a:pt x="1197022" y="207747"/>
              </a:lnTo>
              <a:lnTo>
                <a:pt x="0" y="207747"/>
              </a:lnTo>
              <a:lnTo>
                <a:pt x="0" y="415495"/>
              </a:lnTo>
            </a:path>
          </a:pathLst>
        </a:custGeom>
        <a:noFill/>
        <a:ln w="15875"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281310-991E-48E4-BDF2-F16C99DA1677}">
      <dsp:nvSpPr>
        <dsp:cNvPr id="0" name=""/>
        <dsp:cNvSpPr/>
      </dsp:nvSpPr>
      <dsp:spPr>
        <a:xfrm>
          <a:off x="200268" y="2600434"/>
          <a:ext cx="296782" cy="2240172"/>
        </a:xfrm>
        <a:custGeom>
          <a:avLst/>
          <a:gdLst/>
          <a:ahLst/>
          <a:cxnLst/>
          <a:rect l="0" t="0" r="0" b="0"/>
          <a:pathLst>
            <a:path>
              <a:moveTo>
                <a:pt x="0" y="0"/>
              </a:moveTo>
              <a:lnTo>
                <a:pt x="0" y="2240172"/>
              </a:lnTo>
              <a:lnTo>
                <a:pt x="296782" y="2240172"/>
              </a:lnTo>
            </a:path>
          </a:pathLst>
        </a:custGeom>
        <a:noFill/>
        <a:ln w="15875" cap="flat" cmpd="sng" algn="ctr">
          <a:solidFill>
            <a:schemeClr val="accent2">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67FB33F-E46B-4F66-A6A4-0FAFFB3A68C5}">
      <dsp:nvSpPr>
        <dsp:cNvPr id="0" name=""/>
        <dsp:cNvSpPr/>
      </dsp:nvSpPr>
      <dsp:spPr>
        <a:xfrm>
          <a:off x="200268" y="2600434"/>
          <a:ext cx="296782" cy="821543"/>
        </a:xfrm>
        <a:custGeom>
          <a:avLst/>
          <a:gdLst/>
          <a:ahLst/>
          <a:cxnLst/>
          <a:rect l="0" t="0" r="0" b="0"/>
          <a:pathLst>
            <a:path>
              <a:moveTo>
                <a:pt x="0" y="0"/>
              </a:moveTo>
              <a:lnTo>
                <a:pt x="0" y="821543"/>
              </a:lnTo>
              <a:lnTo>
                <a:pt x="296782" y="821543"/>
              </a:lnTo>
            </a:path>
          </a:pathLst>
        </a:custGeom>
        <a:noFill/>
        <a:ln w="15875" cap="flat" cmpd="sng" algn="ctr">
          <a:solidFill>
            <a:schemeClr val="accent2">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49C8C3-0180-4740-A405-739B42817D17}">
      <dsp:nvSpPr>
        <dsp:cNvPr id="0" name=""/>
        <dsp:cNvSpPr/>
      </dsp:nvSpPr>
      <dsp:spPr>
        <a:xfrm>
          <a:off x="991687" y="1157765"/>
          <a:ext cx="3591066" cy="453394"/>
        </a:xfrm>
        <a:custGeom>
          <a:avLst/>
          <a:gdLst/>
          <a:ahLst/>
          <a:cxnLst/>
          <a:rect l="0" t="0" r="0" b="0"/>
          <a:pathLst>
            <a:path>
              <a:moveTo>
                <a:pt x="3591066" y="0"/>
              </a:moveTo>
              <a:lnTo>
                <a:pt x="3591066" y="245646"/>
              </a:lnTo>
              <a:lnTo>
                <a:pt x="0" y="245646"/>
              </a:lnTo>
              <a:lnTo>
                <a:pt x="0" y="453394"/>
              </a:lnTo>
            </a:path>
          </a:pathLst>
        </a:custGeom>
        <a:noFill/>
        <a:ln w="15875"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7FA70BA-AD44-43D2-AB5F-A6348DE87AB1}">
      <dsp:nvSpPr>
        <dsp:cNvPr id="0" name=""/>
        <dsp:cNvSpPr/>
      </dsp:nvSpPr>
      <dsp:spPr>
        <a:xfrm>
          <a:off x="1557829" y="168491"/>
          <a:ext cx="6049848" cy="989274"/>
        </a:xfrm>
        <a:prstGeom prst="rect">
          <a:avLst/>
        </a:prstGeom>
        <a:gradFill rotWithShape="0">
          <a:gsLst>
            <a:gs pos="0">
              <a:schemeClr val="accent2">
                <a:shade val="80000"/>
                <a:hueOff val="0"/>
                <a:satOff val="0"/>
                <a:lumOff val="0"/>
                <a:alphaOff val="0"/>
                <a:tint val="94000"/>
                <a:satMod val="105000"/>
                <a:lumMod val="102000"/>
              </a:schemeClr>
            </a:gs>
            <a:gs pos="100000">
              <a:schemeClr val="accent2">
                <a:shade val="80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N" sz="3200" b="1" kern="1200" dirty="0">
              <a:solidFill>
                <a:schemeClr val="bg1">
                  <a:lumMod val="95000"/>
                  <a:lumOff val="5000"/>
                </a:schemeClr>
              </a:solidFill>
            </a:rPr>
            <a:t>Classification by Motor Type</a:t>
          </a:r>
        </a:p>
      </dsp:txBody>
      <dsp:txXfrm>
        <a:off x="1557829" y="168491"/>
        <a:ext cx="6049848" cy="989274"/>
      </dsp:txXfrm>
    </dsp:sp>
    <dsp:sp modelId="{88E6654B-2CB3-4553-9702-C1EF665CD254}">
      <dsp:nvSpPr>
        <dsp:cNvPr id="0" name=""/>
        <dsp:cNvSpPr/>
      </dsp:nvSpPr>
      <dsp:spPr>
        <a:xfrm>
          <a:off x="2413" y="1611160"/>
          <a:ext cx="1978549" cy="989274"/>
        </a:xfrm>
        <a:prstGeom prst="rect">
          <a:avLst/>
        </a:prstGeom>
        <a:gradFill rotWithShape="0">
          <a:gsLst>
            <a:gs pos="0">
              <a:schemeClr val="accent2">
                <a:tint val="99000"/>
                <a:hueOff val="0"/>
                <a:satOff val="0"/>
                <a:lumOff val="0"/>
                <a:alphaOff val="0"/>
                <a:tint val="94000"/>
                <a:satMod val="105000"/>
                <a:lumMod val="102000"/>
              </a:schemeClr>
            </a:gs>
            <a:gs pos="100000">
              <a:schemeClr val="accent2">
                <a:tint val="99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a:solidFill>
                <a:schemeClr val="bg1">
                  <a:lumMod val="95000"/>
                  <a:lumOff val="5000"/>
                </a:schemeClr>
              </a:solidFill>
            </a:rPr>
            <a:t>AC MOTORS</a:t>
          </a:r>
        </a:p>
      </dsp:txBody>
      <dsp:txXfrm>
        <a:off x="2413" y="1611160"/>
        <a:ext cx="1978549" cy="989274"/>
      </dsp:txXfrm>
    </dsp:sp>
    <dsp:sp modelId="{46152998-310C-4FDA-AC27-30043270DB6C}">
      <dsp:nvSpPr>
        <dsp:cNvPr id="0" name=""/>
        <dsp:cNvSpPr/>
      </dsp:nvSpPr>
      <dsp:spPr>
        <a:xfrm>
          <a:off x="497050" y="2978030"/>
          <a:ext cx="1978549" cy="887893"/>
        </a:xfrm>
        <a:prstGeom prst="rect">
          <a:avLst/>
        </a:prstGeom>
        <a:gradFill rotWithShape="0">
          <a:gsLst>
            <a:gs pos="0">
              <a:schemeClr val="accent2">
                <a:tint val="80000"/>
                <a:hueOff val="0"/>
                <a:satOff val="0"/>
                <a:lumOff val="0"/>
                <a:alphaOff val="0"/>
                <a:tint val="94000"/>
                <a:satMod val="105000"/>
                <a:lumMod val="102000"/>
              </a:schemeClr>
            </a:gs>
            <a:gs pos="100000">
              <a:schemeClr val="accent2">
                <a:tint val="80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kern="1200" dirty="0">
              <a:solidFill>
                <a:schemeClr val="bg1">
                  <a:lumMod val="95000"/>
                  <a:lumOff val="5000"/>
                </a:schemeClr>
              </a:solidFill>
            </a:rPr>
            <a:t>Single Phase: IS 996, IS </a:t>
          </a:r>
          <a:r>
            <a:rPr lang="nl-NL" sz="1600" kern="1200" dirty="0">
              <a:solidFill>
                <a:schemeClr val="bg1">
                  <a:lumMod val="95000"/>
                  <a:lumOff val="5000"/>
                </a:schemeClr>
              </a:solidFill>
            </a:rPr>
            <a:t>11537, IS 8789, IS 7572</a:t>
          </a:r>
          <a:endParaRPr lang="en-IN" sz="1600" kern="1200" dirty="0">
            <a:solidFill>
              <a:schemeClr val="bg1">
                <a:lumMod val="95000"/>
                <a:lumOff val="5000"/>
              </a:schemeClr>
            </a:solidFill>
          </a:endParaRPr>
        </a:p>
      </dsp:txBody>
      <dsp:txXfrm>
        <a:off x="497050" y="2978030"/>
        <a:ext cx="1978549" cy="887893"/>
      </dsp:txXfrm>
    </dsp:sp>
    <dsp:sp modelId="{F268EE59-AE98-48D5-B039-7433FF53D758}">
      <dsp:nvSpPr>
        <dsp:cNvPr id="0" name=""/>
        <dsp:cNvSpPr/>
      </dsp:nvSpPr>
      <dsp:spPr>
        <a:xfrm>
          <a:off x="497050" y="4281419"/>
          <a:ext cx="2629867" cy="1118374"/>
        </a:xfrm>
        <a:prstGeom prst="rect">
          <a:avLst/>
        </a:prstGeom>
        <a:gradFill rotWithShape="0">
          <a:gsLst>
            <a:gs pos="0">
              <a:schemeClr val="accent2">
                <a:tint val="80000"/>
                <a:hueOff val="0"/>
                <a:satOff val="0"/>
                <a:lumOff val="0"/>
                <a:alphaOff val="0"/>
                <a:tint val="94000"/>
                <a:satMod val="105000"/>
                <a:lumMod val="102000"/>
              </a:schemeClr>
            </a:gs>
            <a:gs pos="100000">
              <a:schemeClr val="accent2">
                <a:tint val="80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kern="1200" dirty="0">
              <a:solidFill>
                <a:schemeClr val="bg1">
                  <a:lumMod val="95000"/>
                  <a:lumOff val="5000"/>
                </a:schemeClr>
              </a:solidFill>
            </a:rPr>
            <a:t>Three Phase: IS 12615, IS</a:t>
          </a:r>
        </a:p>
        <a:p>
          <a:pPr lvl="0" algn="ctr" defTabSz="711200">
            <a:lnSpc>
              <a:spcPct val="90000"/>
            </a:lnSpc>
            <a:spcBef>
              <a:spcPct val="0"/>
            </a:spcBef>
            <a:spcAft>
              <a:spcPct val="35000"/>
            </a:spcAft>
          </a:pPr>
          <a:r>
            <a:rPr lang="en-IN" sz="1600" kern="1200" dirty="0">
              <a:solidFill>
                <a:schemeClr val="bg1">
                  <a:lumMod val="95000"/>
                  <a:lumOff val="5000"/>
                </a:schemeClr>
              </a:solidFill>
            </a:rPr>
            <a:t>15999 (Part 26), IS 12066,</a:t>
          </a:r>
        </a:p>
        <a:p>
          <a:pPr lvl="0" algn="ctr" defTabSz="711200">
            <a:lnSpc>
              <a:spcPct val="90000"/>
            </a:lnSpc>
            <a:spcBef>
              <a:spcPct val="0"/>
            </a:spcBef>
            <a:spcAft>
              <a:spcPct val="35000"/>
            </a:spcAft>
          </a:pPr>
          <a:r>
            <a:rPr lang="nl-NL" sz="1600" kern="1200" dirty="0">
              <a:solidFill>
                <a:schemeClr val="bg1">
                  <a:lumMod val="95000"/>
                  <a:lumOff val="5000"/>
                </a:schemeClr>
              </a:solidFill>
            </a:rPr>
            <a:t>IS 14377, IS 13555, IS 9628,</a:t>
          </a:r>
          <a:endParaRPr lang="en-IN" sz="1600" kern="1200" dirty="0">
            <a:solidFill>
              <a:schemeClr val="bg1">
                <a:lumMod val="95000"/>
                <a:lumOff val="5000"/>
              </a:schemeClr>
            </a:solidFill>
          </a:endParaRPr>
        </a:p>
        <a:p>
          <a:pPr lvl="0" algn="ctr" defTabSz="711200">
            <a:lnSpc>
              <a:spcPct val="90000"/>
            </a:lnSpc>
            <a:spcBef>
              <a:spcPct val="0"/>
            </a:spcBef>
            <a:spcAft>
              <a:spcPct val="35000"/>
            </a:spcAft>
          </a:pPr>
          <a:r>
            <a:rPr lang="en-IN" sz="1600" kern="1200" dirty="0">
              <a:solidFill>
                <a:schemeClr val="bg1">
                  <a:lumMod val="95000"/>
                  <a:lumOff val="5000"/>
                </a:schemeClr>
              </a:solidFill>
            </a:rPr>
            <a:t>IS 7538, IS 8151</a:t>
          </a:r>
        </a:p>
      </dsp:txBody>
      <dsp:txXfrm>
        <a:off x="497050" y="4281419"/>
        <a:ext cx="2629867" cy="1118374"/>
      </dsp:txXfrm>
    </dsp:sp>
    <dsp:sp modelId="{471FA10F-3016-4AFA-B497-52EC17D88121}">
      <dsp:nvSpPr>
        <dsp:cNvPr id="0" name=""/>
        <dsp:cNvSpPr/>
      </dsp:nvSpPr>
      <dsp:spPr>
        <a:xfrm>
          <a:off x="2396457" y="1573261"/>
          <a:ext cx="1978549" cy="989274"/>
        </a:xfrm>
        <a:prstGeom prst="rect">
          <a:avLst/>
        </a:prstGeom>
        <a:gradFill rotWithShape="0">
          <a:gsLst>
            <a:gs pos="0">
              <a:schemeClr val="accent2">
                <a:tint val="99000"/>
                <a:hueOff val="0"/>
                <a:satOff val="0"/>
                <a:lumOff val="0"/>
                <a:alphaOff val="0"/>
                <a:tint val="94000"/>
                <a:satMod val="105000"/>
                <a:lumMod val="102000"/>
              </a:schemeClr>
            </a:gs>
            <a:gs pos="100000">
              <a:schemeClr val="accent2">
                <a:tint val="99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a:solidFill>
                <a:schemeClr val="bg1">
                  <a:lumMod val="95000"/>
                  <a:lumOff val="5000"/>
                </a:schemeClr>
              </a:solidFill>
            </a:rPr>
            <a:t>DC</a:t>
          </a:r>
          <a:r>
            <a:rPr lang="en-IN" sz="1100" kern="1200" dirty="0"/>
            <a:t> </a:t>
          </a:r>
          <a:r>
            <a:rPr lang="en-IN" sz="2000" kern="1200" dirty="0">
              <a:solidFill>
                <a:schemeClr val="bg1">
                  <a:lumMod val="95000"/>
                  <a:lumOff val="5000"/>
                </a:schemeClr>
              </a:solidFill>
            </a:rPr>
            <a:t>MOTORS</a:t>
          </a:r>
        </a:p>
      </dsp:txBody>
      <dsp:txXfrm>
        <a:off x="2396457" y="1573261"/>
        <a:ext cx="1978549" cy="989274"/>
      </dsp:txXfrm>
    </dsp:sp>
    <dsp:sp modelId="{129AF482-F907-4440-ABAE-9AE21C5A50FC}">
      <dsp:nvSpPr>
        <dsp:cNvPr id="0" name=""/>
        <dsp:cNvSpPr/>
      </dsp:nvSpPr>
      <dsp:spPr>
        <a:xfrm>
          <a:off x="2891094" y="2978030"/>
          <a:ext cx="1978549" cy="989274"/>
        </a:xfrm>
        <a:prstGeom prst="rect">
          <a:avLst/>
        </a:prstGeom>
        <a:gradFill rotWithShape="0">
          <a:gsLst>
            <a:gs pos="0">
              <a:schemeClr val="accent2">
                <a:tint val="80000"/>
                <a:hueOff val="0"/>
                <a:satOff val="0"/>
                <a:lumOff val="0"/>
                <a:alphaOff val="0"/>
                <a:tint val="94000"/>
                <a:satMod val="105000"/>
                <a:lumMod val="102000"/>
              </a:schemeClr>
            </a:gs>
            <a:gs pos="100000">
              <a:schemeClr val="accent2">
                <a:tint val="80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kern="1200" dirty="0">
              <a:solidFill>
                <a:schemeClr val="bg1">
                  <a:lumMod val="95000"/>
                  <a:lumOff val="5000"/>
                </a:schemeClr>
              </a:solidFill>
            </a:rPr>
            <a:t>IS 15429, IS 9320</a:t>
          </a:r>
        </a:p>
      </dsp:txBody>
      <dsp:txXfrm>
        <a:off x="2891094" y="2978030"/>
        <a:ext cx="1978549" cy="989274"/>
      </dsp:txXfrm>
    </dsp:sp>
    <dsp:sp modelId="{C9EB83DF-62A5-429F-9241-5653F6C919CA}">
      <dsp:nvSpPr>
        <dsp:cNvPr id="0" name=""/>
        <dsp:cNvSpPr/>
      </dsp:nvSpPr>
      <dsp:spPr>
        <a:xfrm>
          <a:off x="4790501" y="1573261"/>
          <a:ext cx="1978549" cy="989274"/>
        </a:xfrm>
        <a:prstGeom prst="rect">
          <a:avLst/>
        </a:prstGeom>
        <a:gradFill rotWithShape="0">
          <a:gsLst>
            <a:gs pos="0">
              <a:schemeClr val="accent2">
                <a:tint val="99000"/>
                <a:hueOff val="0"/>
                <a:satOff val="0"/>
                <a:lumOff val="0"/>
                <a:alphaOff val="0"/>
                <a:tint val="94000"/>
                <a:satMod val="105000"/>
                <a:lumMod val="102000"/>
              </a:schemeClr>
            </a:gs>
            <a:gs pos="100000">
              <a:schemeClr val="accent2">
                <a:tint val="99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a:solidFill>
                <a:schemeClr val="bg1">
                  <a:lumMod val="95000"/>
                  <a:lumOff val="5000"/>
                </a:schemeClr>
              </a:solidFill>
            </a:rPr>
            <a:t>STEPPING</a:t>
          </a:r>
        </a:p>
        <a:p>
          <a:pPr lvl="0" algn="ctr" defTabSz="889000">
            <a:lnSpc>
              <a:spcPct val="90000"/>
            </a:lnSpc>
            <a:spcBef>
              <a:spcPct val="0"/>
            </a:spcBef>
            <a:spcAft>
              <a:spcPct val="35000"/>
            </a:spcAft>
          </a:pPr>
          <a:r>
            <a:rPr lang="en-IN" sz="2000" kern="1200" dirty="0">
              <a:solidFill>
                <a:schemeClr val="bg1">
                  <a:lumMod val="95000"/>
                  <a:lumOff val="5000"/>
                </a:schemeClr>
              </a:solidFill>
            </a:rPr>
            <a:t>MOTORS</a:t>
          </a:r>
        </a:p>
      </dsp:txBody>
      <dsp:txXfrm>
        <a:off x="4790501" y="1573261"/>
        <a:ext cx="1978549" cy="989274"/>
      </dsp:txXfrm>
    </dsp:sp>
    <dsp:sp modelId="{787B4C71-31B5-493C-ADC7-4A2ECFF159C8}">
      <dsp:nvSpPr>
        <dsp:cNvPr id="0" name=""/>
        <dsp:cNvSpPr/>
      </dsp:nvSpPr>
      <dsp:spPr>
        <a:xfrm>
          <a:off x="5285138" y="2978030"/>
          <a:ext cx="1978549" cy="989274"/>
        </a:xfrm>
        <a:prstGeom prst="rect">
          <a:avLst/>
        </a:prstGeom>
        <a:gradFill rotWithShape="0">
          <a:gsLst>
            <a:gs pos="0">
              <a:schemeClr val="accent2">
                <a:tint val="80000"/>
                <a:hueOff val="0"/>
                <a:satOff val="0"/>
                <a:lumOff val="0"/>
                <a:alphaOff val="0"/>
                <a:tint val="94000"/>
                <a:satMod val="105000"/>
                <a:lumMod val="102000"/>
              </a:schemeClr>
            </a:gs>
            <a:gs pos="100000">
              <a:schemeClr val="accent2">
                <a:tint val="80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kern="1200" dirty="0">
              <a:solidFill>
                <a:schemeClr val="bg1">
                  <a:lumMod val="95000"/>
                  <a:lumOff val="5000"/>
                </a:schemeClr>
              </a:solidFill>
            </a:rPr>
            <a:t>IS 15999 (Part 20/Sec</a:t>
          </a:r>
        </a:p>
        <a:p>
          <a:pPr lvl="0" algn="ctr" defTabSz="711200">
            <a:lnSpc>
              <a:spcPct val="90000"/>
            </a:lnSpc>
            <a:spcBef>
              <a:spcPct val="0"/>
            </a:spcBef>
            <a:spcAft>
              <a:spcPct val="35000"/>
            </a:spcAft>
          </a:pPr>
          <a:r>
            <a:rPr lang="en-IN" sz="1600" kern="1200" dirty="0">
              <a:solidFill>
                <a:schemeClr val="bg1">
                  <a:lumMod val="95000"/>
                  <a:lumOff val="5000"/>
                </a:schemeClr>
              </a:solidFill>
            </a:rPr>
            <a:t>1)</a:t>
          </a:r>
        </a:p>
      </dsp:txBody>
      <dsp:txXfrm>
        <a:off x="5285138" y="2978030"/>
        <a:ext cx="1978549" cy="989274"/>
      </dsp:txXfrm>
    </dsp:sp>
    <dsp:sp modelId="{4C4A0D42-B70E-4904-9CF5-1E128A982DD5}">
      <dsp:nvSpPr>
        <dsp:cNvPr id="0" name=""/>
        <dsp:cNvSpPr/>
      </dsp:nvSpPr>
      <dsp:spPr>
        <a:xfrm>
          <a:off x="7184546" y="1573261"/>
          <a:ext cx="1978549" cy="989274"/>
        </a:xfrm>
        <a:prstGeom prst="rect">
          <a:avLst/>
        </a:prstGeom>
        <a:gradFill rotWithShape="0">
          <a:gsLst>
            <a:gs pos="0">
              <a:schemeClr val="accent2">
                <a:tint val="99000"/>
                <a:hueOff val="0"/>
                <a:satOff val="0"/>
                <a:lumOff val="0"/>
                <a:alphaOff val="0"/>
                <a:tint val="94000"/>
                <a:satMod val="105000"/>
                <a:lumMod val="102000"/>
              </a:schemeClr>
            </a:gs>
            <a:gs pos="100000">
              <a:schemeClr val="accent2">
                <a:tint val="99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a:solidFill>
                <a:schemeClr val="bg1">
                  <a:lumMod val="95000"/>
                  <a:lumOff val="5000"/>
                </a:schemeClr>
              </a:solidFill>
            </a:rPr>
            <a:t>OTHER</a:t>
          </a:r>
        </a:p>
        <a:p>
          <a:pPr lvl="0" algn="ctr" defTabSz="889000">
            <a:lnSpc>
              <a:spcPct val="90000"/>
            </a:lnSpc>
            <a:spcBef>
              <a:spcPct val="0"/>
            </a:spcBef>
            <a:spcAft>
              <a:spcPct val="35000"/>
            </a:spcAft>
          </a:pPr>
          <a:r>
            <a:rPr lang="en-IN" sz="2000" kern="1200" dirty="0">
              <a:solidFill>
                <a:schemeClr val="bg1">
                  <a:lumMod val="95000"/>
                  <a:lumOff val="5000"/>
                </a:schemeClr>
              </a:solidFill>
            </a:rPr>
            <a:t>MOTOR TYPES</a:t>
          </a:r>
        </a:p>
      </dsp:txBody>
      <dsp:txXfrm>
        <a:off x="7184546" y="1573261"/>
        <a:ext cx="1978549" cy="989274"/>
      </dsp:txXfrm>
    </dsp:sp>
    <dsp:sp modelId="{25D217D5-AFD8-451B-940E-8513E50B056F}">
      <dsp:nvSpPr>
        <dsp:cNvPr id="0" name=""/>
        <dsp:cNvSpPr/>
      </dsp:nvSpPr>
      <dsp:spPr>
        <a:xfrm>
          <a:off x="7679183" y="2978030"/>
          <a:ext cx="2560598" cy="1171657"/>
        </a:xfrm>
        <a:prstGeom prst="rect">
          <a:avLst/>
        </a:prstGeom>
        <a:gradFill rotWithShape="0">
          <a:gsLst>
            <a:gs pos="0">
              <a:schemeClr val="accent2">
                <a:tint val="80000"/>
                <a:hueOff val="0"/>
                <a:satOff val="0"/>
                <a:lumOff val="0"/>
                <a:alphaOff val="0"/>
                <a:tint val="94000"/>
                <a:satMod val="105000"/>
                <a:lumMod val="102000"/>
              </a:schemeClr>
            </a:gs>
            <a:gs pos="100000">
              <a:schemeClr val="accent2">
                <a:tint val="80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kern="1200" dirty="0">
              <a:solidFill>
                <a:schemeClr val="bg1">
                  <a:lumMod val="95000"/>
                  <a:lumOff val="5000"/>
                </a:schemeClr>
              </a:solidFill>
            </a:rPr>
            <a:t>Motors for Specific Applications: IS 9283 (Submersible pumps), IS 2254 (Vertical shaft pumps), IS 2972 (Textile)</a:t>
          </a:r>
        </a:p>
      </dsp:txBody>
      <dsp:txXfrm>
        <a:off x="7679183" y="2978030"/>
        <a:ext cx="2560598" cy="11716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6DAE0-FC35-4A9E-B495-EE4F4B360ECA}"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B14F7-0B1D-46D7-8340-BE87227C7E14}" type="slidenum">
              <a:rPr lang="en-US" smtClean="0"/>
              <a:t>‹#›</a:t>
            </a:fld>
            <a:endParaRPr lang="en-US"/>
          </a:p>
        </p:txBody>
      </p:sp>
    </p:spTree>
    <p:extLst>
      <p:ext uri="{BB962C8B-B14F-4D97-AF65-F5344CB8AC3E}">
        <p14:creationId xmlns:p14="http://schemas.microsoft.com/office/powerpoint/2010/main" val="101194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21B14F7-0B1D-46D7-8340-BE87227C7E14}" type="slidenum">
              <a:rPr lang="en-US" smtClean="0"/>
              <a:t>8</a:t>
            </a:fld>
            <a:endParaRPr lang="en-US"/>
          </a:p>
        </p:txBody>
      </p:sp>
    </p:spTree>
    <p:extLst>
      <p:ext uri="{BB962C8B-B14F-4D97-AF65-F5344CB8AC3E}">
        <p14:creationId xmlns:p14="http://schemas.microsoft.com/office/powerpoint/2010/main" val="367063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E06F5F-2282-45AA-B6BC-D4E726769245}"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2962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5" name="Footer Placeholder 4"/>
          <p:cNvSpPr>
            <a:spLocks noGrp="1"/>
          </p:cNvSpPr>
          <p:nvPr>
            <p:ph type="ftr" sz="quarter" idx="11"/>
          </p:nvPr>
        </p:nvSpPr>
        <p:spPr>
          <a:xfrm>
            <a:off x="1876424" y="5410201"/>
            <a:ext cx="512488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6" name="Slide Number Placeholder 5"/>
          <p:cNvSpPr>
            <a:spLocks noGrp="1"/>
          </p:cNvSpPr>
          <p:nvPr>
            <p:ph type="sldNum" sz="quarter" idx="12"/>
          </p:nvPr>
        </p:nvSpPr>
        <p:spPr>
          <a:xfrm>
            <a:off x="9896911" y="5410199"/>
            <a:ext cx="77108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13708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1626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1578514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Tw Cen MT"/>
                <a:ea typeface="+mj-ea"/>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Tw Cen MT"/>
                <a:ea typeface="+mj-ea"/>
              </a:rPr>
              <a:t>”</a:t>
            </a:r>
          </a:p>
        </p:txBody>
      </p:sp>
    </p:spTree>
    <p:extLst>
      <p:ext uri="{BB962C8B-B14F-4D97-AF65-F5344CB8AC3E}">
        <p14:creationId xmlns:p14="http://schemas.microsoft.com/office/powerpoint/2010/main" val="3604631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404088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3342326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34397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697686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346896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116019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221477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387635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134000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363985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330726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149435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125518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9/6/2024</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a:ea typeface="+mn-ea"/>
              <a:cs typeface="+mn-cs"/>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a:ea typeface="+mn-ea"/>
              <a:cs typeface="+mn-cs"/>
            </a:endParaRPr>
          </a:p>
        </p:txBody>
      </p:sp>
    </p:spTree>
    <p:extLst>
      <p:ext uri="{BB962C8B-B14F-4D97-AF65-F5344CB8AC3E}">
        <p14:creationId xmlns:p14="http://schemas.microsoft.com/office/powerpoint/2010/main" val="40905437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8CFAC9-24A4-6CAC-4742-CF01FAB94076}"/>
              </a:ext>
            </a:extLst>
          </p:cNvPr>
          <p:cNvSpPr>
            <a:spLocks noGrp="1"/>
          </p:cNvSpPr>
          <p:nvPr>
            <p:ph idx="1"/>
          </p:nvPr>
        </p:nvSpPr>
        <p:spPr>
          <a:xfrm>
            <a:off x="1268021" y="2465363"/>
            <a:ext cx="9905999" cy="4085493"/>
          </a:xfrm>
        </p:spPr>
        <p:txBody>
          <a:bodyPr>
            <a:normAutofit/>
          </a:bodyPr>
          <a:lstStyle/>
          <a:p>
            <a:pPr marL="0" indent="0" algn="ctr">
              <a:buNone/>
            </a:pPr>
            <a:r>
              <a:rPr lang="en-US" sz="4800" dirty="0"/>
              <a:t>STANDARDIZATION OF MOTORS</a:t>
            </a:r>
          </a:p>
        </p:txBody>
      </p:sp>
    </p:spTree>
    <p:extLst>
      <p:ext uri="{BB962C8B-B14F-4D97-AF65-F5344CB8AC3E}">
        <p14:creationId xmlns:p14="http://schemas.microsoft.com/office/powerpoint/2010/main" val="63009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540EFF-24F4-6D6D-7D38-18B7F5B948A0}"/>
              </a:ext>
            </a:extLst>
          </p:cNvPr>
          <p:cNvPicPr>
            <a:picLocks noChangeAspect="1"/>
          </p:cNvPicPr>
          <p:nvPr/>
        </p:nvPicPr>
        <p:blipFill rotWithShape="1">
          <a:blip r:embed="rId3">
            <a:alphaModFix amt="10000"/>
            <a:extLst>
              <a:ext uri="{BEBA8EAE-BF5A-486C-A8C5-ECC9F3942E4B}">
                <a14:imgProps xmlns:a14="http://schemas.microsoft.com/office/drawing/2010/main">
                  <a14:imgLayer r:embed="rId4">
                    <a14:imgEffect>
                      <a14:backgroundRemoval t="9060" b="76923" l="9961" r="89844">
                        <a14:foregroundMark x1="29590" y1="14017" x2="47949" y2="9060"/>
                        <a14:foregroundMark x1="47949" y1="9060" x2="44043" y2="12479"/>
                        <a14:foregroundMark x1="21875" y1="64103" x2="17383" y2="67863"/>
                        <a14:foregroundMark x1="17383" y1="67863" x2="31738" y2="71624"/>
                        <a14:foregroundMark x1="31738" y1="71624" x2="45508" y2="68889"/>
                        <a14:foregroundMark x1="45508" y1="68889" x2="55078" y2="71795"/>
                        <a14:foregroundMark x1="55078" y1="71795" x2="62012" y2="70427"/>
                        <a14:foregroundMark x1="62012" y1="70427" x2="74219" y2="74872"/>
                        <a14:foregroundMark x1="74219" y1="74872" x2="79590" y2="74017"/>
                        <a14:foregroundMark x1="79590" y1="74017" x2="83105" y2="69915"/>
                        <a14:foregroundMark x1="12207" y1="47692" x2="16016" y2="47179"/>
                        <a14:foregroundMark x1="16016" y1="47179" x2="16016" y2="47179"/>
                        <a14:foregroundMark x1="16016" y1="47179" x2="11816" y2="46838"/>
                        <a14:foregroundMark x1="11816" y1="46838" x2="17090" y2="48034"/>
                        <a14:foregroundMark x1="15137" y1="46325" x2="15137" y2="46325"/>
                        <a14:foregroundMark x1="67676" y1="12479" x2="67676" y2="12479"/>
                        <a14:foregroundMark x1="65625" y1="12991" x2="65625" y2="12991"/>
                        <a14:foregroundMark x1="68262" y1="13162" x2="68262" y2="13162"/>
                        <a14:foregroundMark x1="68262" y1="13162" x2="67773" y2="11453"/>
                        <a14:foregroundMark x1="87109" y1="49231" x2="87109" y2="49231"/>
                        <a14:foregroundMark x1="88477" y1="48889" x2="83594" y2="48547"/>
                        <a14:foregroundMark x1="83594" y1="48547" x2="83594" y2="48547"/>
                        <a14:foregroundMark x1="89160" y1="48718" x2="88770" y2="47692"/>
                        <a14:foregroundMark x1="74512" y1="15556" x2="74512" y2="15556"/>
                        <a14:foregroundMark x1="84766" y1="69573" x2="84766" y2="69573"/>
                        <a14:foregroundMark x1="85840" y1="69060" x2="85840" y2="69060"/>
                        <a14:foregroundMark x1="86230" y1="69060" x2="86230" y2="69060"/>
                        <a14:foregroundMark x1="40723" y1="76410" x2="40723" y2="76410"/>
                        <a14:foregroundMark x1="27148" y1="76923" x2="27148" y2="76923"/>
                        <a14:foregroundMark x1="13965" y1="45983" x2="13965" y2="45983"/>
                        <a14:foregroundMark x1="12402" y1="45641" x2="12402" y2="45641"/>
                      </a14:backgroundRemoval>
                    </a14:imgEffect>
                  </a14:imgLayer>
                </a14:imgProps>
              </a:ext>
            </a:extLst>
          </a:blip>
          <a:srcRect t="3396" b="19899"/>
          <a:stretch/>
        </p:blipFill>
        <p:spPr>
          <a:xfrm>
            <a:off x="527304" y="871156"/>
            <a:ext cx="10826496" cy="5501085"/>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7C0D8403-1539-C3FB-20B7-D72C5E38AAF9}"/>
              </a:ext>
            </a:extLst>
          </p:cNvPr>
          <p:cNvSpPr>
            <a:spLocks noGrp="1"/>
          </p:cNvSpPr>
          <p:nvPr>
            <p:ph type="title"/>
          </p:nvPr>
        </p:nvSpPr>
        <p:spPr>
          <a:xfrm>
            <a:off x="1143001" y="167350"/>
            <a:ext cx="9905998" cy="1478570"/>
          </a:xfrm>
        </p:spPr>
        <p:txBody>
          <a:bodyPr/>
          <a:lstStyle/>
          <a:p>
            <a:r>
              <a:rPr lang="en-US" dirty="0">
                <a:solidFill>
                  <a:schemeClr val="bg1"/>
                </a:solidFill>
              </a:rPr>
              <a:t>General</a:t>
            </a:r>
            <a:r>
              <a:rPr lang="en-US" b="1" dirty="0">
                <a:solidFill>
                  <a:schemeClr val="bg1"/>
                </a:solidFill>
                <a:latin typeface="BankGothic Lt BT" panose="020B0607020203060204" pitchFamily="34" charset="0"/>
              </a:rPr>
              <a:t> </a:t>
            </a:r>
            <a:r>
              <a:rPr lang="en-US" dirty="0">
                <a:solidFill>
                  <a:schemeClr val="bg1"/>
                </a:solidFill>
              </a:rPr>
              <a:t>Tests for Electrical Machines</a:t>
            </a:r>
            <a:endParaRPr lang="en-IN" dirty="0">
              <a:solidFill>
                <a:schemeClr val="bg1"/>
              </a:solidFill>
            </a:endParaRPr>
          </a:p>
        </p:txBody>
      </p:sp>
      <p:sp>
        <p:nvSpPr>
          <p:cNvPr id="3" name="Content Placeholder 2">
            <a:extLst>
              <a:ext uri="{FF2B5EF4-FFF2-40B4-BE49-F238E27FC236}">
                <a16:creationId xmlns:a16="http://schemas.microsoft.com/office/drawing/2014/main" id="{FF4CCBA2-0FAF-BAC2-8B29-567BEF579109}"/>
              </a:ext>
            </a:extLst>
          </p:cNvPr>
          <p:cNvSpPr>
            <a:spLocks noGrp="1"/>
          </p:cNvSpPr>
          <p:nvPr>
            <p:ph idx="1"/>
          </p:nvPr>
        </p:nvSpPr>
        <p:spPr>
          <a:xfrm>
            <a:off x="854243" y="1041936"/>
            <a:ext cx="11337757" cy="4389119"/>
          </a:xfrm>
        </p:spPr>
        <p:txBody>
          <a:bodyPr>
            <a:noAutofit/>
          </a:bodyPr>
          <a:lstStyle/>
          <a:p>
            <a:pPr marL="0" indent="0">
              <a:buNone/>
            </a:pPr>
            <a:endParaRPr lang="en-US" sz="1800" b="1" dirty="0"/>
          </a:p>
          <a:p>
            <a:r>
              <a:rPr lang="en-US" sz="2000" b="1" dirty="0">
                <a:solidFill>
                  <a:schemeClr val="bg1"/>
                </a:solidFill>
              </a:rPr>
              <a:t>Measurement of winding resistance: </a:t>
            </a:r>
            <a:r>
              <a:rPr lang="en-US" sz="2000" b="1" dirty="0"/>
              <a:t>Determining the resistance of the motor windings.</a:t>
            </a:r>
          </a:p>
          <a:p>
            <a:r>
              <a:rPr lang="en-US" sz="2000" b="1" dirty="0">
                <a:solidFill>
                  <a:schemeClr val="bg1"/>
                </a:solidFill>
              </a:rPr>
              <a:t>Insulation resistance test</a:t>
            </a:r>
            <a:r>
              <a:rPr lang="en-US" sz="2000" b="1" dirty="0"/>
              <a:t>: Checking the insulation resistance of the motor.</a:t>
            </a:r>
          </a:p>
          <a:p>
            <a:r>
              <a:rPr lang="en-US" sz="2000" b="1" dirty="0">
                <a:solidFill>
                  <a:schemeClr val="bg1"/>
                </a:solidFill>
              </a:rPr>
              <a:t>High voltage test</a:t>
            </a:r>
            <a:r>
              <a:rPr lang="en-US" sz="2000" b="1" dirty="0"/>
              <a:t>: Applying a high voltage to test the insulation strength.</a:t>
            </a:r>
          </a:p>
          <a:p>
            <a:r>
              <a:rPr lang="en-US" sz="2000" b="1" dirty="0">
                <a:solidFill>
                  <a:schemeClr val="bg1"/>
                </a:solidFill>
              </a:rPr>
              <a:t>Efficiency: </a:t>
            </a:r>
            <a:r>
              <a:rPr lang="en-IN" sz="2000" b="1" dirty="0"/>
              <a:t>measures how effectively motor converts electrical power into mechanical power. </a:t>
            </a:r>
            <a:endParaRPr lang="en-US" sz="2000" b="1" dirty="0"/>
          </a:p>
          <a:p>
            <a:r>
              <a:rPr lang="en-US" sz="2000" b="1" dirty="0">
                <a:solidFill>
                  <a:schemeClr val="bg1"/>
                </a:solidFill>
              </a:rPr>
              <a:t>No-load test</a:t>
            </a:r>
            <a:r>
              <a:rPr lang="en-US" sz="2000" b="1" dirty="0"/>
              <a:t>: Running the motor without any load to measure its no-load current, power, and speed.</a:t>
            </a:r>
          </a:p>
          <a:p>
            <a:r>
              <a:rPr lang="en-US" sz="2000" b="1" dirty="0">
                <a:solidFill>
                  <a:schemeClr val="bg1"/>
                </a:solidFill>
              </a:rPr>
              <a:t>Load test: </a:t>
            </a:r>
            <a:r>
              <a:rPr lang="en-US" sz="2000" b="1" dirty="0"/>
              <a:t>Running the motor under load conditions to measure its efficiency, power factor, and temperature rise.</a:t>
            </a:r>
          </a:p>
          <a:p>
            <a:r>
              <a:rPr lang="en-US" sz="2000" b="1" dirty="0">
                <a:solidFill>
                  <a:schemeClr val="bg1"/>
                </a:solidFill>
              </a:rPr>
              <a:t>Temperature rise test: </a:t>
            </a:r>
            <a:r>
              <a:rPr lang="en-US" sz="2000" b="1" dirty="0"/>
              <a:t>Measuring the temperature rise of the motor during operation.</a:t>
            </a:r>
          </a:p>
          <a:p>
            <a:r>
              <a:rPr lang="en-US" sz="2000" b="1" dirty="0">
                <a:solidFill>
                  <a:schemeClr val="bg1"/>
                </a:solidFill>
              </a:rPr>
              <a:t>Vibration and noise test: </a:t>
            </a:r>
            <a:r>
              <a:rPr lang="en-US" sz="2000" b="1" dirty="0"/>
              <a:t>Measuring the vibration and noise levels produced by the motor.</a:t>
            </a:r>
          </a:p>
          <a:p>
            <a:r>
              <a:rPr lang="en-US" sz="2000" b="1" dirty="0">
                <a:solidFill>
                  <a:schemeClr val="bg1"/>
                </a:solidFill>
              </a:rPr>
              <a:t>Leakage current test: </a:t>
            </a:r>
            <a:r>
              <a:rPr lang="en-US" sz="2000" b="1" dirty="0"/>
              <a:t>Measuring the leakage current to ensure it is within permissible limits.</a:t>
            </a:r>
          </a:p>
          <a:p>
            <a:endParaRPr lang="en-IN" sz="1800" dirty="0"/>
          </a:p>
        </p:txBody>
      </p:sp>
    </p:spTree>
    <p:extLst>
      <p:ext uri="{BB962C8B-B14F-4D97-AF65-F5344CB8AC3E}">
        <p14:creationId xmlns:p14="http://schemas.microsoft.com/office/powerpoint/2010/main" val="361443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2C383-4CAA-9329-5CF6-0C3D7D8C94C3}"/>
              </a:ext>
            </a:extLst>
          </p:cNvPr>
          <p:cNvSpPr>
            <a:spLocks noGrp="1"/>
          </p:cNvSpPr>
          <p:nvPr>
            <p:ph idx="1"/>
          </p:nvPr>
        </p:nvSpPr>
        <p:spPr>
          <a:xfrm>
            <a:off x="1141412" y="1107831"/>
            <a:ext cx="9905999" cy="4683370"/>
          </a:xfrm>
        </p:spPr>
        <p:txBody>
          <a:bodyPr/>
          <a:lstStyle/>
          <a:p>
            <a:r>
              <a:rPr lang="en-US" dirty="0">
                <a:solidFill>
                  <a:schemeClr val="bg1"/>
                </a:solidFill>
              </a:rPr>
              <a:t>IS 996 : 2009 </a:t>
            </a:r>
          </a:p>
          <a:p>
            <a:r>
              <a:rPr lang="en-US" dirty="0">
                <a:solidFill>
                  <a:schemeClr val="bg1"/>
                </a:solidFill>
              </a:rPr>
              <a:t>IS 12615 : 2018</a:t>
            </a:r>
          </a:p>
          <a:p>
            <a:r>
              <a:rPr lang="en-US" dirty="0">
                <a:solidFill>
                  <a:schemeClr val="bg1"/>
                </a:solidFill>
              </a:rPr>
              <a:t>IS 9283 : 2013</a:t>
            </a:r>
          </a:p>
          <a:p>
            <a:r>
              <a:rPr lang="en-US" dirty="0">
                <a:solidFill>
                  <a:schemeClr val="bg1"/>
                </a:solidFill>
              </a:rPr>
              <a:t>IS 15999 series</a:t>
            </a:r>
          </a:p>
          <a:p>
            <a:r>
              <a:rPr lang="en-US" dirty="0">
                <a:solidFill>
                  <a:schemeClr val="bg1"/>
                </a:solidFill>
              </a:rPr>
              <a:t>IS/IEC 60034-5 : 2000</a:t>
            </a:r>
          </a:p>
          <a:p>
            <a:r>
              <a:rPr lang="en-US" dirty="0">
                <a:solidFill>
                  <a:schemeClr val="bg1"/>
                </a:solidFill>
              </a:rPr>
              <a:t>IS 6362 : 1995 (IEC Pub 34-6 : 1991)</a:t>
            </a:r>
          </a:p>
          <a:p>
            <a:r>
              <a:rPr lang="en-US" dirty="0">
                <a:solidFill>
                  <a:schemeClr val="bg1"/>
                </a:solidFill>
              </a:rPr>
              <a:t>IS 12075 : 2008</a:t>
            </a:r>
          </a:p>
        </p:txBody>
      </p:sp>
      <p:sp>
        <p:nvSpPr>
          <p:cNvPr id="4" name="Title 1">
            <a:extLst>
              <a:ext uri="{FF2B5EF4-FFF2-40B4-BE49-F238E27FC236}">
                <a16:creationId xmlns:a16="http://schemas.microsoft.com/office/drawing/2014/main" id="{F055CB12-81DE-A310-BEF1-DF8697B16880}"/>
              </a:ext>
            </a:extLst>
          </p:cNvPr>
          <p:cNvSpPr txBox="1">
            <a:spLocks/>
          </p:cNvSpPr>
          <p:nvPr/>
        </p:nvSpPr>
        <p:spPr>
          <a:xfrm>
            <a:off x="1352429" y="0"/>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dirty="0">
                <a:ln>
                  <a:noFill/>
                </a:ln>
                <a:solidFill>
                  <a:prstClr val="white"/>
                </a:solidFill>
                <a:effectLst/>
                <a:uLnTx/>
                <a:uFillTx/>
                <a:latin typeface="Tw Cen MT"/>
                <a:ea typeface="+mj-ea"/>
                <a:cs typeface="+mj-cs"/>
              </a:rPr>
              <a:t>INDEX</a:t>
            </a:r>
          </a:p>
        </p:txBody>
      </p:sp>
    </p:spTree>
    <p:extLst>
      <p:ext uri="{BB962C8B-B14F-4D97-AF65-F5344CB8AC3E}">
        <p14:creationId xmlns:p14="http://schemas.microsoft.com/office/powerpoint/2010/main" val="421167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7A84-9F34-289B-C4EF-DA65CF289635}"/>
              </a:ext>
            </a:extLst>
          </p:cNvPr>
          <p:cNvSpPr>
            <a:spLocks noGrp="1"/>
          </p:cNvSpPr>
          <p:nvPr>
            <p:ph type="title"/>
          </p:nvPr>
        </p:nvSpPr>
        <p:spPr>
          <a:xfrm>
            <a:off x="804355" y="565651"/>
            <a:ext cx="10646117" cy="1478570"/>
          </a:xfrm>
        </p:spPr>
        <p:txBody>
          <a:bodyPr>
            <a:normAutofit fontScale="90000"/>
          </a:bodyPr>
          <a:lstStyle/>
          <a:p>
            <a:r>
              <a:rPr lang="en-US" b="1" dirty="0"/>
              <a:t>IS 996 : 2009 </a:t>
            </a:r>
            <a:br>
              <a:rPr lang="en-US" b="1" dirty="0"/>
            </a:br>
            <a:r>
              <a:rPr lang="en-IN" b="1" dirty="0"/>
              <a:t> Single-Phase AC Induction Motors for General Purpose </a:t>
            </a:r>
          </a:p>
        </p:txBody>
      </p:sp>
      <p:sp>
        <p:nvSpPr>
          <p:cNvPr id="3" name="Content Placeholder 2">
            <a:extLst>
              <a:ext uri="{FF2B5EF4-FFF2-40B4-BE49-F238E27FC236}">
                <a16:creationId xmlns:a16="http://schemas.microsoft.com/office/drawing/2014/main" id="{56774FAC-D885-AA6E-EA3A-41996E330C4C}"/>
              </a:ext>
            </a:extLst>
          </p:cNvPr>
          <p:cNvSpPr>
            <a:spLocks noGrp="1"/>
          </p:cNvSpPr>
          <p:nvPr>
            <p:ph idx="1"/>
          </p:nvPr>
        </p:nvSpPr>
        <p:spPr>
          <a:xfrm>
            <a:off x="5344442" y="2819019"/>
            <a:ext cx="5288264" cy="3541714"/>
          </a:xfrm>
        </p:spPr>
        <p:txBody>
          <a:bodyPr>
            <a:normAutofit/>
          </a:bodyPr>
          <a:lstStyle/>
          <a:p>
            <a:pPr>
              <a:buFont typeface="Arial" panose="020B0604020202020204" pitchFamily="34" charset="0"/>
              <a:buChar char="•"/>
            </a:pPr>
            <a:r>
              <a:rPr lang="en-US" sz="2000" b="1" dirty="0">
                <a:solidFill>
                  <a:schemeClr val="bg1"/>
                </a:solidFill>
              </a:rPr>
              <a:t>Applications:</a:t>
            </a:r>
            <a:r>
              <a:rPr lang="en-US" sz="2000" dirty="0">
                <a:solidFill>
                  <a:schemeClr val="bg1"/>
                </a:solidFill>
              </a:rPr>
              <a:t> Includes motors used in household appliances such as fans, mixers, grinders, and other similar devices.</a:t>
            </a:r>
          </a:p>
          <a:p>
            <a:pPr>
              <a:buFont typeface="Arial" panose="020B0604020202020204" pitchFamily="34" charset="0"/>
              <a:buChar char="•"/>
            </a:pPr>
            <a:r>
              <a:rPr lang="en-US" sz="2000" b="1" dirty="0">
                <a:solidFill>
                  <a:schemeClr val="bg1"/>
                </a:solidFill>
              </a:rPr>
              <a:t>Construction:</a:t>
            </a:r>
            <a:r>
              <a:rPr lang="en-US" sz="2000" dirty="0">
                <a:solidFill>
                  <a:schemeClr val="bg1"/>
                </a:solidFill>
              </a:rPr>
              <a:t> Specifies constructional features to ensure safety and durability.</a:t>
            </a:r>
          </a:p>
          <a:p>
            <a:pPr>
              <a:buFont typeface="Arial" panose="020B0604020202020204" pitchFamily="34" charset="0"/>
              <a:buChar char="•"/>
            </a:pPr>
            <a:r>
              <a:rPr lang="en-US" sz="2000" b="1" dirty="0">
                <a:solidFill>
                  <a:schemeClr val="bg1"/>
                </a:solidFill>
              </a:rPr>
              <a:t>Performance:</a:t>
            </a:r>
            <a:r>
              <a:rPr lang="en-US" sz="2000" dirty="0">
                <a:solidFill>
                  <a:schemeClr val="bg1"/>
                </a:solidFill>
              </a:rPr>
              <a:t> Defines performance characteristics, including starting and running performance, to ensure reliability in operation.</a:t>
            </a:r>
          </a:p>
          <a:p>
            <a:endParaRPr lang="en-IN" sz="2800" dirty="0">
              <a:solidFill>
                <a:schemeClr val="bg1"/>
              </a:solidFill>
            </a:endParaRPr>
          </a:p>
        </p:txBody>
      </p:sp>
      <p:pic>
        <p:nvPicPr>
          <p:cNvPr id="10242" name="Picture 2" descr="RPGS Single Phase Universal Motor, Power: &lt;10 KW, 220-440 V at Rs  45800/piece in Lucknow | ID: 22329796512">
            <a:extLst>
              <a:ext uri="{FF2B5EF4-FFF2-40B4-BE49-F238E27FC236}">
                <a16:creationId xmlns:a16="http://schemas.microsoft.com/office/drawing/2014/main" id="{2BFA0A87-58C2-C47F-B54E-DAB426C6FC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5400" r="91000">
                        <a14:foregroundMark x1="9200" y1="51200" x2="9200" y2="51200"/>
                        <a14:foregroundMark x1="5800" y1="50800" x2="5800" y2="50800"/>
                        <a14:foregroundMark x1="90800" y1="66400" x2="90800" y2="66400"/>
                        <a14:foregroundMark x1="81000" y1="58400" x2="81000" y2="58400"/>
                        <a14:foregroundMark x1="91000" y1="50000" x2="91000"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295338" y="20955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466674-215C-C506-EA72-B83780B249FC}"/>
              </a:ext>
            </a:extLst>
          </p:cNvPr>
          <p:cNvSpPr txBox="1"/>
          <p:nvPr/>
        </p:nvSpPr>
        <p:spPr>
          <a:xfrm>
            <a:off x="1414913" y="1962334"/>
            <a:ext cx="9047748" cy="110799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Scope:</a:t>
            </a:r>
            <a:r>
              <a:rPr kumimoji="0" lang="en-US" sz="2000" b="0" i="0" u="none" strike="noStrike" kern="1200" cap="none" spc="0" normalizeH="0" baseline="0" noProof="0" dirty="0">
                <a:ln>
                  <a:noFill/>
                </a:ln>
                <a:solidFill>
                  <a:prstClr val="black"/>
                </a:solidFill>
                <a:effectLst/>
                <a:uLnTx/>
                <a:uFillTx/>
                <a:latin typeface="Tw Cen MT"/>
                <a:ea typeface="+mn-ea"/>
                <a:cs typeface="+mn-cs"/>
              </a:rPr>
              <a:t> This standard covers the requirements for single-phase small AC and universal electric motors used in household and similar applications.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85683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8DA35-3572-2069-0539-7C6E26CB7167}"/>
              </a:ext>
            </a:extLst>
          </p:cNvPr>
          <p:cNvSpPr>
            <a:spLocks noGrp="1"/>
          </p:cNvSpPr>
          <p:nvPr>
            <p:ph idx="1"/>
          </p:nvPr>
        </p:nvSpPr>
        <p:spPr>
          <a:xfrm>
            <a:off x="1023581" y="979487"/>
            <a:ext cx="10440537" cy="5878513"/>
          </a:xfrm>
        </p:spPr>
        <p:txBody>
          <a:bodyPr>
            <a:noAutofit/>
          </a:bodyPr>
          <a:lstStyle/>
          <a:p>
            <a:r>
              <a:rPr lang="en-IN" sz="2000" b="1" dirty="0">
                <a:solidFill>
                  <a:schemeClr val="bg1"/>
                </a:solidFill>
              </a:rPr>
              <a:t>Scope</a:t>
            </a:r>
            <a:r>
              <a:rPr lang="en-IN" sz="2000" dirty="0">
                <a:solidFill>
                  <a:schemeClr val="bg1"/>
                </a:solidFill>
              </a:rPr>
              <a:t>: Covers capacitor-type motors up to 250V and 2200W with Class A, B, F, or H insulation. </a:t>
            </a:r>
          </a:p>
          <a:p>
            <a:r>
              <a:rPr lang="en-IN" sz="2000" b="1" dirty="0">
                <a:solidFill>
                  <a:schemeClr val="bg1"/>
                </a:solidFill>
              </a:rPr>
              <a:t>Terminology</a:t>
            </a:r>
            <a:r>
              <a:rPr lang="en-IN" sz="2000" dirty="0">
                <a:solidFill>
                  <a:schemeClr val="bg1"/>
                </a:solidFill>
              </a:rPr>
              <a:t>: Defines terms like overload, fan-duty motors, reversible motors, and more. </a:t>
            </a:r>
          </a:p>
          <a:p>
            <a:r>
              <a:rPr lang="en-IN" sz="2000" b="1" dirty="0">
                <a:solidFill>
                  <a:schemeClr val="bg1"/>
                </a:solidFill>
              </a:rPr>
              <a:t>Rated Conditions (Cl. 4): </a:t>
            </a:r>
            <a:r>
              <a:rPr lang="en-IN" sz="2000" dirty="0">
                <a:solidFill>
                  <a:schemeClr val="bg1"/>
                </a:solidFill>
              </a:rPr>
              <a:t>Specifies preferred voltage (230V), frequency (50Hz), output ratings, and speeds. </a:t>
            </a:r>
          </a:p>
          <a:p>
            <a:r>
              <a:rPr lang="en-IN" sz="2000" b="1" dirty="0">
                <a:solidFill>
                  <a:schemeClr val="bg1"/>
                </a:solidFill>
              </a:rPr>
              <a:t>Site Conditions &amp; Environment (Cl. 5 &amp; 6): </a:t>
            </a:r>
            <a:r>
              <a:rPr lang="en-IN" sz="2000" dirty="0">
                <a:solidFill>
                  <a:schemeClr val="bg1"/>
                </a:solidFill>
              </a:rPr>
              <a:t>Outlines acceptable altitude, temperature, voltage/frequency variations, and environmental factors. </a:t>
            </a:r>
          </a:p>
          <a:p>
            <a:r>
              <a:rPr lang="en-IN" sz="2000" b="1" dirty="0">
                <a:solidFill>
                  <a:schemeClr val="bg1"/>
                </a:solidFill>
              </a:rPr>
              <a:t>Dimensions &amp; Construction (Cl. 7 &amp; 9)</a:t>
            </a:r>
            <a:r>
              <a:rPr lang="en-IN" sz="2000" dirty="0">
                <a:solidFill>
                  <a:schemeClr val="bg1"/>
                </a:solidFill>
              </a:rPr>
              <a:t>: Provides recommendations for motor dimensions and construction features, including mounting types, terminal boxes, materials, and thermal protection. </a:t>
            </a:r>
          </a:p>
          <a:p>
            <a:r>
              <a:rPr lang="en-IN" sz="2000" b="1" dirty="0">
                <a:solidFill>
                  <a:schemeClr val="bg1"/>
                </a:solidFill>
              </a:rPr>
              <a:t>Types of Enclosures (Cl. 10): </a:t>
            </a:r>
            <a:r>
              <a:rPr lang="en-IN" sz="2000" dirty="0">
                <a:solidFill>
                  <a:schemeClr val="bg1"/>
                </a:solidFill>
              </a:rPr>
              <a:t>Defines various enclosure types like open ventilated, drip-proof, totally enclosed, etc., as per IS 4691. </a:t>
            </a:r>
          </a:p>
          <a:p>
            <a:r>
              <a:rPr lang="en-IN" sz="2000" b="1" dirty="0">
                <a:solidFill>
                  <a:schemeClr val="bg1"/>
                </a:solidFill>
              </a:rPr>
              <a:t>Methods of Cooling (Cl. 11): </a:t>
            </a:r>
            <a:r>
              <a:rPr lang="en-IN" sz="2000" dirty="0">
                <a:solidFill>
                  <a:schemeClr val="bg1"/>
                </a:solidFill>
              </a:rPr>
              <a:t>Categorizes cooling methods according to origin and manner (natural, self, separate, open circuit, surface). </a:t>
            </a:r>
          </a:p>
        </p:txBody>
      </p:sp>
      <p:sp>
        <p:nvSpPr>
          <p:cNvPr id="4" name="Title 1">
            <a:extLst>
              <a:ext uri="{FF2B5EF4-FFF2-40B4-BE49-F238E27FC236}">
                <a16:creationId xmlns:a16="http://schemas.microsoft.com/office/drawing/2014/main" id="{566B988A-7B09-F902-4580-BEA7DA6A556C}"/>
              </a:ext>
            </a:extLst>
          </p:cNvPr>
          <p:cNvSpPr txBox="1">
            <a:spLocks/>
          </p:cNvSpPr>
          <p:nvPr/>
        </p:nvSpPr>
        <p:spPr>
          <a:xfrm>
            <a:off x="1234546" y="313718"/>
            <a:ext cx="9905998" cy="35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2800" b="1" i="0" u="none" strike="noStrike" kern="1200" cap="all" spc="0" normalizeH="0" baseline="0" noProof="0" dirty="0">
                <a:ln>
                  <a:noFill/>
                </a:ln>
                <a:solidFill>
                  <a:prstClr val="black"/>
                </a:solidFill>
                <a:effectLst/>
                <a:uLnTx/>
                <a:uFillTx/>
                <a:latin typeface="Tw Cen MT"/>
                <a:ea typeface="+mj-ea"/>
                <a:cs typeface="+mj-cs"/>
              </a:rPr>
              <a:t>Key points of the standard:</a:t>
            </a:r>
            <a:endParaRPr kumimoji="0" lang="en-US" sz="2800" b="1" i="0" u="none" strike="noStrike" kern="1200" cap="all" spc="0" normalizeH="0" baseline="0" noProof="0" dirty="0">
              <a:ln>
                <a:noFill/>
              </a:ln>
              <a:solidFill>
                <a:prstClr val="black"/>
              </a:solidFill>
              <a:effectLst/>
              <a:uLnTx/>
              <a:uFillTx/>
              <a:latin typeface="Tw Cen MT"/>
              <a:ea typeface="+mj-ea"/>
              <a:cs typeface="+mj-cs"/>
            </a:endParaRPr>
          </a:p>
        </p:txBody>
      </p:sp>
    </p:spTree>
    <p:extLst>
      <p:ext uri="{BB962C8B-B14F-4D97-AF65-F5344CB8AC3E}">
        <p14:creationId xmlns:p14="http://schemas.microsoft.com/office/powerpoint/2010/main" val="372507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8DA35-3572-2069-0539-7C6E26CB7167}"/>
              </a:ext>
            </a:extLst>
          </p:cNvPr>
          <p:cNvSpPr>
            <a:spLocks noGrp="1"/>
          </p:cNvSpPr>
          <p:nvPr>
            <p:ph idx="1"/>
          </p:nvPr>
        </p:nvSpPr>
        <p:spPr>
          <a:xfrm>
            <a:off x="853545" y="979488"/>
            <a:ext cx="10596927" cy="5226580"/>
          </a:xfrm>
        </p:spPr>
        <p:txBody>
          <a:bodyPr>
            <a:noAutofit/>
          </a:bodyPr>
          <a:lstStyle/>
          <a:p>
            <a:r>
              <a:rPr lang="en-IN" sz="2000" b="1" dirty="0">
                <a:solidFill>
                  <a:schemeClr val="bg1"/>
                </a:solidFill>
              </a:rPr>
              <a:t>General Characteristics (Cl. 12): </a:t>
            </a:r>
            <a:r>
              <a:rPr lang="en-IN" sz="2000" dirty="0">
                <a:solidFill>
                  <a:schemeClr val="bg1"/>
                </a:solidFill>
              </a:rPr>
              <a:t>Specifies requirements for torques (breakaway, pull-up, pull-out), temperature rise limits, performance values (speed, current, efficiency), vibration severity, and insulation resistance. </a:t>
            </a:r>
          </a:p>
          <a:p>
            <a:r>
              <a:rPr lang="en-IN" sz="2000" b="1" dirty="0">
                <a:solidFill>
                  <a:schemeClr val="bg1"/>
                </a:solidFill>
              </a:rPr>
              <a:t>High Voltage &amp; Leakage Current (Cl.13): </a:t>
            </a:r>
            <a:r>
              <a:rPr lang="en-IN" sz="2000" dirty="0">
                <a:solidFill>
                  <a:schemeClr val="bg1"/>
                </a:solidFill>
              </a:rPr>
              <a:t>Details high voltage test values and methods, moisture proofness test procedures, and limits for leakage current. </a:t>
            </a:r>
          </a:p>
          <a:p>
            <a:r>
              <a:rPr lang="en-IN" sz="2000" b="1" dirty="0">
                <a:solidFill>
                  <a:schemeClr val="bg1"/>
                </a:solidFill>
              </a:rPr>
              <a:t>Terminal Marking &amp; Labelling (Cl. 14): </a:t>
            </a:r>
            <a:r>
              <a:rPr lang="en-IN" sz="2000" dirty="0">
                <a:solidFill>
                  <a:schemeClr val="bg1"/>
                </a:solidFill>
              </a:rPr>
              <a:t>Specifies requirements for terminal markings and criteria for labelling environment-friendly products. </a:t>
            </a:r>
          </a:p>
          <a:p>
            <a:r>
              <a:rPr lang="en-IN" sz="2000" b="1" dirty="0">
                <a:solidFill>
                  <a:schemeClr val="bg1"/>
                </a:solidFill>
              </a:rPr>
              <a:t>Marking &amp; Diagram Connections (Cl. 16): </a:t>
            </a:r>
            <a:r>
              <a:rPr lang="en-IN" sz="2000" dirty="0">
                <a:solidFill>
                  <a:schemeClr val="bg1"/>
                </a:solidFill>
              </a:rPr>
              <a:t>Requires a rating plate with specific information and a connection diagram. </a:t>
            </a:r>
          </a:p>
          <a:p>
            <a:r>
              <a:rPr lang="en-IN" sz="2000" b="1" dirty="0">
                <a:solidFill>
                  <a:schemeClr val="bg1"/>
                </a:solidFill>
              </a:rPr>
              <a:t>Tests (Cl. 17)</a:t>
            </a:r>
            <a:r>
              <a:rPr lang="en-IN" sz="2000" dirty="0">
                <a:solidFill>
                  <a:schemeClr val="bg1"/>
                </a:solidFill>
              </a:rPr>
              <a:t>: Defines type tests, routine tests, and acceptance tests for ensuring motor compliance. </a:t>
            </a:r>
          </a:p>
          <a:p>
            <a:r>
              <a:rPr lang="en-IN" sz="2000" b="1" dirty="0">
                <a:solidFill>
                  <a:schemeClr val="bg1"/>
                </a:solidFill>
              </a:rPr>
              <a:t>General Information (Cl. 18)</a:t>
            </a:r>
            <a:r>
              <a:rPr lang="en-IN" sz="2000" dirty="0">
                <a:solidFill>
                  <a:schemeClr val="bg1"/>
                </a:solidFill>
              </a:rPr>
              <a:t>: Lists information to be provided with inquiries and orders for motors. </a:t>
            </a:r>
          </a:p>
          <a:p>
            <a:r>
              <a:rPr lang="en-IN" sz="2000" b="1" dirty="0">
                <a:solidFill>
                  <a:schemeClr val="bg1"/>
                </a:solidFill>
              </a:rPr>
              <a:t>Selection and Application (Cl. 19): </a:t>
            </a:r>
            <a:r>
              <a:rPr lang="en-IN" sz="2000" dirty="0">
                <a:solidFill>
                  <a:schemeClr val="bg1"/>
                </a:solidFill>
              </a:rPr>
              <a:t>Offers guidance on selecting motors based on factors like the number of starts and specific applications.</a:t>
            </a:r>
            <a:endParaRPr lang="en-US" sz="2000" dirty="0">
              <a:solidFill>
                <a:schemeClr val="bg1"/>
              </a:solidFill>
            </a:endParaRPr>
          </a:p>
        </p:txBody>
      </p:sp>
      <p:sp>
        <p:nvSpPr>
          <p:cNvPr id="4" name="Title 1">
            <a:extLst>
              <a:ext uri="{FF2B5EF4-FFF2-40B4-BE49-F238E27FC236}">
                <a16:creationId xmlns:a16="http://schemas.microsoft.com/office/drawing/2014/main" id="{566B988A-7B09-F902-4580-BEA7DA6A556C}"/>
              </a:ext>
            </a:extLst>
          </p:cNvPr>
          <p:cNvSpPr txBox="1">
            <a:spLocks/>
          </p:cNvSpPr>
          <p:nvPr/>
        </p:nvSpPr>
        <p:spPr>
          <a:xfrm>
            <a:off x="1234546" y="313718"/>
            <a:ext cx="9905998" cy="35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2800" b="0" i="0" u="none" strike="noStrike" kern="1200" cap="all" spc="0" normalizeH="0" baseline="0" noProof="0" dirty="0">
                <a:ln>
                  <a:noFill/>
                </a:ln>
                <a:solidFill>
                  <a:prstClr val="black"/>
                </a:solidFill>
                <a:effectLst/>
                <a:uLnTx/>
                <a:uFillTx/>
                <a:latin typeface="Tw Cen MT"/>
                <a:ea typeface="+mj-ea"/>
                <a:cs typeface="+mj-cs"/>
              </a:rPr>
              <a:t>Key points…….</a:t>
            </a:r>
            <a:endParaRPr kumimoji="0" lang="en-US" sz="2800" b="0" i="0" u="none" strike="noStrike" kern="1200" cap="all" spc="0" normalizeH="0" baseline="0" noProof="0" dirty="0">
              <a:ln>
                <a:noFill/>
              </a:ln>
              <a:solidFill>
                <a:prstClr val="black"/>
              </a:solidFill>
              <a:effectLst/>
              <a:uLnTx/>
              <a:uFillTx/>
              <a:latin typeface="Tw Cen MT"/>
              <a:ea typeface="+mj-ea"/>
              <a:cs typeface="+mj-cs"/>
            </a:endParaRPr>
          </a:p>
        </p:txBody>
      </p:sp>
    </p:spTree>
    <p:extLst>
      <p:ext uri="{BB962C8B-B14F-4D97-AF65-F5344CB8AC3E}">
        <p14:creationId xmlns:p14="http://schemas.microsoft.com/office/powerpoint/2010/main" val="125165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F2F5A9-7703-3929-5F3C-DDC0AE64DA2B}"/>
              </a:ext>
            </a:extLst>
          </p:cNvPr>
          <p:cNvSpPr txBox="1"/>
          <p:nvPr/>
        </p:nvSpPr>
        <p:spPr>
          <a:xfrm>
            <a:off x="1359243" y="506915"/>
            <a:ext cx="839023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PERFORMANCE REQUIREMENTS OF IS 996 : 2009</a:t>
            </a:r>
          </a:p>
        </p:txBody>
      </p:sp>
      <p:sp>
        <p:nvSpPr>
          <p:cNvPr id="6" name="TextBox 5">
            <a:extLst>
              <a:ext uri="{FF2B5EF4-FFF2-40B4-BE49-F238E27FC236}">
                <a16:creationId xmlns:a16="http://schemas.microsoft.com/office/drawing/2014/main" id="{19ADB6ED-18E9-D5FD-9C8E-A57AF690E3C8}"/>
              </a:ext>
            </a:extLst>
          </p:cNvPr>
          <p:cNvSpPr txBox="1"/>
          <p:nvPr/>
        </p:nvSpPr>
        <p:spPr>
          <a:xfrm>
            <a:off x="1359243" y="1255069"/>
            <a:ext cx="804424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For ensuring the quality and performance of motors, some of the important tests are: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 name="TextBox 6">
            <a:extLst>
              <a:ext uri="{FF2B5EF4-FFF2-40B4-BE49-F238E27FC236}">
                <a16:creationId xmlns:a16="http://schemas.microsoft.com/office/drawing/2014/main" id="{EB26238B-61B6-CB17-9269-F9B50924B323}"/>
              </a:ext>
            </a:extLst>
          </p:cNvPr>
          <p:cNvSpPr txBox="1"/>
          <p:nvPr/>
        </p:nvSpPr>
        <p:spPr>
          <a:xfrm>
            <a:off x="1185989" y="2244060"/>
            <a:ext cx="8217503" cy="2677656"/>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Test for no-load current, power input and speed at rated voltage and frequency</a:t>
            </a: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Test for breakaway starting current at rated voltage and frequency (Cl. 12.1.1)</a:t>
            </a: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Moisture </a:t>
            </a:r>
            <a:r>
              <a:rPr kumimoji="0" lang="en-US" sz="2000" b="0" i="0" u="none" strike="noStrike" kern="1200" cap="none" spc="0" normalizeH="0" baseline="0" noProof="0" dirty="0" err="1">
                <a:ln>
                  <a:noFill/>
                </a:ln>
                <a:solidFill>
                  <a:prstClr val="white"/>
                </a:solidFill>
                <a:effectLst/>
                <a:uLnTx/>
                <a:uFillTx/>
                <a:latin typeface="Tw Cen MT" panose="020B0602020104020603"/>
                <a:ea typeface="+mn-ea"/>
                <a:cs typeface="+mn-cs"/>
              </a:rPr>
              <a:t>proofness</a:t>
            </a: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 Test (Cl. 13.2)</a:t>
            </a: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Vibration test (Cl. 12.6)</a:t>
            </a: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lang="en-US" sz="2000" dirty="0">
                <a:solidFill>
                  <a:prstClr val="white"/>
                </a:solidFill>
                <a:latin typeface="Tw Cen MT" panose="020B0602020104020603"/>
              </a:rPr>
              <a:t>Efficiency (Cl. 12.5.1)</a:t>
            </a:r>
            <a:endPar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54796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3E67-3B72-FABC-2C0B-2780C36C9EAE}"/>
              </a:ext>
            </a:extLst>
          </p:cNvPr>
          <p:cNvSpPr>
            <a:spLocks noGrp="1"/>
          </p:cNvSpPr>
          <p:nvPr>
            <p:ph type="title"/>
          </p:nvPr>
        </p:nvSpPr>
        <p:spPr>
          <a:xfrm>
            <a:off x="1306623" y="787578"/>
            <a:ext cx="9905998" cy="574158"/>
          </a:xfrm>
        </p:spPr>
        <p:txBody>
          <a:bodyPr>
            <a:noAutofit/>
          </a:bodyPr>
          <a:lstStyle/>
          <a:p>
            <a:r>
              <a:rPr lang="en-US" sz="3200" dirty="0">
                <a:solidFill>
                  <a:schemeClr val="bg1"/>
                </a:solidFill>
              </a:rPr>
              <a:t>Moisture </a:t>
            </a:r>
            <a:r>
              <a:rPr lang="en-US" sz="3200" dirty="0" err="1">
                <a:solidFill>
                  <a:schemeClr val="bg1"/>
                </a:solidFill>
              </a:rPr>
              <a:t>proofness</a:t>
            </a:r>
            <a:r>
              <a:rPr lang="en-US" sz="3200" dirty="0">
                <a:solidFill>
                  <a:schemeClr val="bg1"/>
                </a:solidFill>
              </a:rPr>
              <a:t> test (C</a:t>
            </a:r>
            <a:r>
              <a:rPr lang="en-US" sz="3200" cap="none" dirty="0">
                <a:solidFill>
                  <a:schemeClr val="bg1"/>
                </a:solidFill>
              </a:rPr>
              <a:t>l</a:t>
            </a:r>
            <a:r>
              <a:rPr lang="en-US" sz="3200" dirty="0">
                <a:solidFill>
                  <a:schemeClr val="bg1"/>
                </a:solidFill>
              </a:rPr>
              <a:t>. 13.2) </a:t>
            </a:r>
            <a:r>
              <a:rPr lang="en-US" sz="2800" dirty="0">
                <a:solidFill>
                  <a:schemeClr val="bg1"/>
                </a:solidFill>
              </a:rPr>
              <a:t/>
            </a:r>
            <a:br>
              <a:rPr lang="en-US" sz="2800" dirty="0">
                <a:solidFill>
                  <a:schemeClr val="bg1"/>
                </a:solidFill>
              </a:rPr>
            </a:br>
            <a:endParaRPr lang="en-US" sz="2800" dirty="0">
              <a:solidFill>
                <a:schemeClr val="bg1"/>
              </a:solidFill>
            </a:endParaRPr>
          </a:p>
        </p:txBody>
      </p:sp>
      <p:sp>
        <p:nvSpPr>
          <p:cNvPr id="3" name="Content Placeholder 2">
            <a:extLst>
              <a:ext uri="{FF2B5EF4-FFF2-40B4-BE49-F238E27FC236}">
                <a16:creationId xmlns:a16="http://schemas.microsoft.com/office/drawing/2014/main" id="{D1466DCB-D214-1394-7A12-B49C3916FD29}"/>
              </a:ext>
            </a:extLst>
          </p:cNvPr>
          <p:cNvSpPr>
            <a:spLocks noGrp="1"/>
          </p:cNvSpPr>
          <p:nvPr>
            <p:ph idx="1"/>
          </p:nvPr>
        </p:nvSpPr>
        <p:spPr>
          <a:xfrm>
            <a:off x="1306622" y="1511386"/>
            <a:ext cx="9638881" cy="1720013"/>
          </a:xfrm>
        </p:spPr>
        <p:txBody>
          <a:bodyPr>
            <a:noAutofit/>
          </a:bodyPr>
          <a:lstStyle/>
          <a:p>
            <a:pPr marL="0" indent="0" algn="just">
              <a:lnSpc>
                <a:spcPct val="150000"/>
              </a:lnSpc>
              <a:buNone/>
            </a:pPr>
            <a:r>
              <a:rPr lang="en-US" sz="2000" dirty="0">
                <a:solidFill>
                  <a:schemeClr val="bg1"/>
                </a:solidFill>
              </a:rPr>
              <a:t>The moisture proofness test requires a chamber that varies temperatures between 25 ± 10°C and 40 ± 2°C with humidity levels of at least 95% at high temperatures and 80% otherwise. The test cycle involves heating, maintaining, and cooling phases, with strict conditions on water purity and condensation management. Items must be in a ready-to-use state, and post-test, insulation resistance should be at least 2 MΩ, and the motor must pass a high voltage test at 80% specified values.</a:t>
            </a:r>
            <a:endParaRPr lang="en-US" sz="2800" dirty="0">
              <a:solidFill>
                <a:schemeClr val="bg1"/>
              </a:solidFill>
            </a:endParaRPr>
          </a:p>
        </p:txBody>
      </p:sp>
    </p:spTree>
    <p:extLst>
      <p:ext uri="{BB962C8B-B14F-4D97-AF65-F5344CB8AC3E}">
        <p14:creationId xmlns:p14="http://schemas.microsoft.com/office/powerpoint/2010/main" val="238982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F0B3B-FA01-05F1-621F-091860D3059D}"/>
              </a:ext>
            </a:extLst>
          </p:cNvPr>
          <p:cNvSpPr txBox="1"/>
          <p:nvPr/>
        </p:nvSpPr>
        <p:spPr>
          <a:xfrm>
            <a:off x="1542196" y="597858"/>
            <a:ext cx="8821187" cy="36009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Problems if Moisture </a:t>
            </a:r>
            <a:r>
              <a:rPr kumimoji="0" lang="en-US" sz="2800" b="1" i="0" u="none" strike="noStrike" kern="1200" cap="none" spc="0" normalizeH="0" baseline="0" noProof="0" dirty="0" err="1">
                <a:ln>
                  <a:noFill/>
                </a:ln>
                <a:solidFill>
                  <a:prstClr val="black"/>
                </a:solidFill>
                <a:effectLst/>
                <a:uLnTx/>
                <a:uFillTx/>
                <a:latin typeface="Tw Cen MT"/>
                <a:ea typeface="+mn-ea"/>
                <a:cs typeface="+mn-cs"/>
              </a:rPr>
              <a:t>proofness</a:t>
            </a:r>
            <a:r>
              <a:rPr kumimoji="0" lang="en-US" sz="2800" b="1" i="0" u="none" strike="noStrike" kern="1200" cap="none" spc="0" normalizeH="0" baseline="0" noProof="0" dirty="0">
                <a:ln>
                  <a:noFill/>
                </a:ln>
                <a:solidFill>
                  <a:prstClr val="black"/>
                </a:solidFill>
                <a:effectLst/>
                <a:uLnTx/>
                <a:uFillTx/>
                <a:latin typeface="Tw Cen MT"/>
                <a:ea typeface="+mn-ea"/>
                <a:cs typeface="+mn-cs"/>
              </a:rPr>
              <a:t> Test is Not Performed: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Moisture-induced insulation breakdown</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Electrical leakage and short circuits</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Corrosion of components</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Reduced motor lifespan</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Increased failure rates and maintenance costs</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Safety hazards</a:t>
            </a:r>
          </a:p>
        </p:txBody>
      </p:sp>
    </p:spTree>
    <p:extLst>
      <p:ext uri="{BB962C8B-B14F-4D97-AF65-F5344CB8AC3E}">
        <p14:creationId xmlns:p14="http://schemas.microsoft.com/office/powerpoint/2010/main" val="168292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0AE2EC-7726-E4CB-6681-7610A03BFF99}"/>
              </a:ext>
            </a:extLst>
          </p:cNvPr>
          <p:cNvSpPr txBox="1"/>
          <p:nvPr/>
        </p:nvSpPr>
        <p:spPr>
          <a:xfrm>
            <a:off x="1405720" y="559560"/>
            <a:ext cx="9171608" cy="36625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Solutions Provided by Passing the Moisture Proofness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w Cen MT"/>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Ensures robust insulation and electrical integrity</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Prevents moisture-induced electrical faults</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Protects against corrosion and component damage</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Enhances motor reliability and lifespan</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Reduces maintenance requirements and costs</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Improves overall safety and operational efficiency</a:t>
            </a:r>
          </a:p>
        </p:txBody>
      </p:sp>
    </p:spTree>
    <p:extLst>
      <p:ext uri="{BB962C8B-B14F-4D97-AF65-F5344CB8AC3E}">
        <p14:creationId xmlns:p14="http://schemas.microsoft.com/office/powerpoint/2010/main" val="284996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3E67-3B72-FABC-2C0B-2780C36C9EAE}"/>
              </a:ext>
            </a:extLst>
          </p:cNvPr>
          <p:cNvSpPr>
            <a:spLocks noGrp="1"/>
          </p:cNvSpPr>
          <p:nvPr>
            <p:ph type="title"/>
          </p:nvPr>
        </p:nvSpPr>
        <p:spPr>
          <a:xfrm>
            <a:off x="1362385" y="862713"/>
            <a:ext cx="9905998" cy="574158"/>
          </a:xfrm>
        </p:spPr>
        <p:txBody>
          <a:bodyPr>
            <a:normAutofit fontScale="90000"/>
          </a:bodyPr>
          <a:lstStyle/>
          <a:p>
            <a:r>
              <a:rPr lang="en-US" sz="4000" dirty="0">
                <a:solidFill>
                  <a:schemeClr val="bg1"/>
                </a:solidFill>
              </a:rPr>
              <a:t>vibration test (Cl. 12.6) </a:t>
            </a:r>
            <a:r>
              <a:rPr lang="en-US" sz="3600" dirty="0">
                <a:solidFill>
                  <a:schemeClr val="bg1"/>
                </a:solidFill>
              </a:rPr>
              <a:t/>
            </a:r>
            <a:br>
              <a:rPr lang="en-US" sz="3600"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D1466DCB-D214-1394-7A12-B49C3916FD29}"/>
              </a:ext>
            </a:extLst>
          </p:cNvPr>
          <p:cNvSpPr>
            <a:spLocks noGrp="1"/>
          </p:cNvSpPr>
          <p:nvPr>
            <p:ph idx="1"/>
          </p:nvPr>
        </p:nvSpPr>
        <p:spPr>
          <a:xfrm>
            <a:off x="1362386" y="1315828"/>
            <a:ext cx="9671374" cy="4708401"/>
          </a:xfrm>
        </p:spPr>
        <p:txBody>
          <a:bodyPr>
            <a:normAutofit/>
          </a:bodyPr>
          <a:lstStyle/>
          <a:p>
            <a:pPr marL="0" indent="0" algn="just">
              <a:lnSpc>
                <a:spcPct val="150000"/>
              </a:lnSpc>
              <a:buNone/>
            </a:pPr>
            <a:r>
              <a:rPr lang="en-IN" sz="2000" dirty="0"/>
              <a:t>A vibration test for a single-phase induction motor is conducted to assess the motor's condition and performance by analyzing the vibrations it generates during operation. </a:t>
            </a:r>
          </a:p>
          <a:p>
            <a:pPr marL="0" indent="0" algn="just">
              <a:lnSpc>
                <a:spcPct val="150000"/>
              </a:lnSpc>
              <a:buNone/>
            </a:pPr>
            <a:r>
              <a:rPr lang="en-US" sz="2000" dirty="0"/>
              <a:t>The vibration test ensures that for a motor operating at rated values the maximum root mean square (rms) vibration-velocity does not exceed 4.5 mm/s, as measured according to IS 12075.</a:t>
            </a:r>
            <a:endParaRPr lang="en-US" sz="3600" dirty="0"/>
          </a:p>
        </p:txBody>
      </p:sp>
    </p:spTree>
    <p:extLst>
      <p:ext uri="{BB962C8B-B14F-4D97-AF65-F5344CB8AC3E}">
        <p14:creationId xmlns:p14="http://schemas.microsoft.com/office/powerpoint/2010/main" val="107409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D33D-80BD-23A9-0183-F62132D35B30}"/>
              </a:ext>
            </a:extLst>
          </p:cNvPr>
          <p:cNvSpPr>
            <a:spLocks noGrp="1"/>
          </p:cNvSpPr>
          <p:nvPr>
            <p:ph type="title"/>
          </p:nvPr>
        </p:nvSpPr>
        <p:spPr/>
        <p:txBody>
          <a:bodyPr/>
          <a:lstStyle/>
          <a:p>
            <a:r>
              <a:rPr lang="en-US" dirty="0"/>
              <a:t>ELECTRICAL MOTORS: BASIC PRINCIPLE</a:t>
            </a:r>
            <a:br>
              <a:rPr lang="en-US" dirty="0"/>
            </a:br>
            <a:endParaRPr lang="en-IN" dirty="0"/>
          </a:p>
        </p:txBody>
      </p:sp>
      <p:pic>
        <p:nvPicPr>
          <p:cNvPr id="6" name="Picture 5">
            <a:extLst>
              <a:ext uri="{FF2B5EF4-FFF2-40B4-BE49-F238E27FC236}">
                <a16:creationId xmlns:a16="http://schemas.microsoft.com/office/drawing/2014/main" id="{843D6E36-6261-E4B3-7143-C24BF3F195A3}"/>
              </a:ext>
            </a:extLst>
          </p:cNvPr>
          <p:cNvPicPr>
            <a:picLocks noChangeAspect="1"/>
          </p:cNvPicPr>
          <p:nvPr/>
        </p:nvPicPr>
        <p:blipFill>
          <a:blip r:embed="rId2"/>
          <a:stretch>
            <a:fillRect/>
          </a:stretch>
        </p:blipFill>
        <p:spPr>
          <a:xfrm>
            <a:off x="6298897" y="1357803"/>
            <a:ext cx="5893103" cy="4705592"/>
          </a:xfrm>
          <a:prstGeom prst="rect">
            <a:avLst/>
          </a:prstGeom>
        </p:spPr>
      </p:pic>
      <p:pic>
        <p:nvPicPr>
          <p:cNvPr id="8" name="Picture 7">
            <a:extLst>
              <a:ext uri="{FF2B5EF4-FFF2-40B4-BE49-F238E27FC236}">
                <a16:creationId xmlns:a16="http://schemas.microsoft.com/office/drawing/2014/main" id="{148C2D72-8AE7-F02E-A5BF-6FC3FCD8E05A}"/>
              </a:ext>
            </a:extLst>
          </p:cNvPr>
          <p:cNvPicPr>
            <a:picLocks noChangeAspect="1"/>
          </p:cNvPicPr>
          <p:nvPr/>
        </p:nvPicPr>
        <p:blipFill>
          <a:blip r:embed="rId3"/>
          <a:stretch>
            <a:fillRect/>
          </a:stretch>
        </p:blipFill>
        <p:spPr>
          <a:xfrm>
            <a:off x="201309" y="2251137"/>
            <a:ext cx="5893103" cy="2178162"/>
          </a:xfrm>
          <a:prstGeom prst="rect">
            <a:avLst/>
          </a:prstGeom>
        </p:spPr>
      </p:pic>
    </p:spTree>
    <p:extLst>
      <p:ext uri="{BB962C8B-B14F-4D97-AF65-F5344CB8AC3E}">
        <p14:creationId xmlns:p14="http://schemas.microsoft.com/office/powerpoint/2010/main" val="4138240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F0B3B-FA01-05F1-621F-091860D3059D}"/>
              </a:ext>
            </a:extLst>
          </p:cNvPr>
          <p:cNvSpPr txBox="1"/>
          <p:nvPr/>
        </p:nvSpPr>
        <p:spPr>
          <a:xfrm>
            <a:off x="1484042" y="698669"/>
            <a:ext cx="8096685" cy="37240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Problems if Vibration Test is Not Performed: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Excessive vibration leading to mechanical stress</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Premature wear and tear of components</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Reduced operational lifespan</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Increased noise levels</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Potential for catastrophic failure</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Safety hazards for operators and equipment</a:t>
            </a:r>
          </a:p>
        </p:txBody>
      </p:sp>
    </p:spTree>
    <p:extLst>
      <p:ext uri="{BB962C8B-B14F-4D97-AF65-F5344CB8AC3E}">
        <p14:creationId xmlns:p14="http://schemas.microsoft.com/office/powerpoint/2010/main" val="1661861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0AE2EC-7726-E4CB-6681-7610A03BFF99}"/>
              </a:ext>
            </a:extLst>
          </p:cNvPr>
          <p:cNvSpPr txBox="1"/>
          <p:nvPr/>
        </p:nvSpPr>
        <p:spPr>
          <a:xfrm>
            <a:off x="1446664" y="548544"/>
            <a:ext cx="9286846"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Solutions Provided by Passing the Vibration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Ensures mechanical stability and integrity</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Reduces wear and tear, extending component lifespan</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Enhances operational reliability and efficiency</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Lowers noise levels for a safer working environment</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Prevents potential failures, ensuring safety for operators and equipment</a:t>
            </a:r>
          </a:p>
        </p:txBody>
      </p:sp>
    </p:spTree>
    <p:extLst>
      <p:ext uri="{BB962C8B-B14F-4D97-AF65-F5344CB8AC3E}">
        <p14:creationId xmlns:p14="http://schemas.microsoft.com/office/powerpoint/2010/main" val="124412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41792"/>
            <a:ext cx="9905998" cy="1478570"/>
          </a:xfrm>
        </p:spPr>
        <p:txBody>
          <a:bodyPr/>
          <a:lstStyle/>
          <a:p>
            <a:r>
              <a:rPr lang="en-IN" dirty="0">
                <a:solidFill>
                  <a:schemeClr val="bg1"/>
                </a:solidFill>
              </a:rPr>
              <a:t>Efficiency (C</a:t>
            </a:r>
            <a:r>
              <a:rPr lang="en-IN" cap="none" dirty="0">
                <a:solidFill>
                  <a:schemeClr val="bg1"/>
                </a:solidFill>
              </a:rPr>
              <a:t>l. 12.5.1)</a:t>
            </a:r>
            <a:endParaRPr lang="en-IN" dirty="0">
              <a:solidFill>
                <a:schemeClr val="bg1"/>
              </a:solidFill>
            </a:endParaRPr>
          </a:p>
        </p:txBody>
      </p:sp>
      <p:sp>
        <p:nvSpPr>
          <p:cNvPr id="3" name="Content Placeholder 2"/>
          <p:cNvSpPr>
            <a:spLocks noGrp="1"/>
          </p:cNvSpPr>
          <p:nvPr>
            <p:ph idx="1"/>
          </p:nvPr>
        </p:nvSpPr>
        <p:spPr>
          <a:xfrm>
            <a:off x="1093285" y="1635876"/>
            <a:ext cx="9905999" cy="3541714"/>
          </a:xfrm>
        </p:spPr>
        <p:txBody>
          <a:bodyPr>
            <a:normAutofit lnSpcReduction="10000"/>
          </a:bodyPr>
          <a:lstStyle/>
          <a:p>
            <a:r>
              <a:rPr lang="en-IN" dirty="0">
                <a:solidFill>
                  <a:schemeClr val="bg1"/>
                </a:solidFill>
              </a:rPr>
              <a:t>The values of minimum full load speed, maximum full load current, nominal efficiency and maximum breakaway starting current for 2 pole, 4 pole and 6 pole general purpose ac single phase motors at rated voltage of 230 V, 50 Hz shall be in accordance with Tables 1 to 11. The tolerances for efficiency are given in table 12.</a:t>
            </a:r>
          </a:p>
          <a:p>
            <a:r>
              <a:rPr lang="en-IN" dirty="0">
                <a:solidFill>
                  <a:schemeClr val="bg1"/>
                </a:solidFill>
              </a:rPr>
              <a:t>For labelling environment friendly products the motor shall have at least 3 percent improvement in efficiency over and above that prescribed in this standard. </a:t>
            </a:r>
          </a:p>
        </p:txBody>
      </p:sp>
    </p:spTree>
    <p:extLst>
      <p:ext uri="{BB962C8B-B14F-4D97-AF65-F5344CB8AC3E}">
        <p14:creationId xmlns:p14="http://schemas.microsoft.com/office/powerpoint/2010/main" val="410028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B2A7-1C5F-828E-6840-3587D0DCF72B}"/>
              </a:ext>
            </a:extLst>
          </p:cNvPr>
          <p:cNvSpPr>
            <a:spLocks noGrp="1"/>
          </p:cNvSpPr>
          <p:nvPr>
            <p:ph type="title"/>
          </p:nvPr>
        </p:nvSpPr>
        <p:spPr>
          <a:xfrm>
            <a:off x="1289002" y="541086"/>
            <a:ext cx="10611846" cy="1665288"/>
          </a:xfrm>
        </p:spPr>
        <p:txBody>
          <a:bodyPr>
            <a:normAutofit fontScale="90000"/>
          </a:bodyPr>
          <a:lstStyle/>
          <a:p>
            <a:r>
              <a:rPr lang="en-US" b="1" dirty="0"/>
              <a:t>IS 12615 : 2018</a:t>
            </a:r>
            <a:br>
              <a:rPr lang="en-US" b="1" dirty="0"/>
            </a:br>
            <a:r>
              <a:rPr lang="en-IN" b="1" dirty="0"/>
              <a:t>Line Operated Three Phase </a:t>
            </a:r>
            <a:r>
              <a:rPr lang="en-IN" b="1" dirty="0" err="1"/>
              <a:t>a.c</a:t>
            </a:r>
            <a:r>
              <a:rPr lang="en-IN" b="1" dirty="0"/>
              <a:t>. Motors (IE CODE) “Efficiency Classes and Performance Specification” </a:t>
            </a:r>
            <a:r>
              <a:rPr lang="en-US" dirty="0"/>
              <a:t/>
            </a:r>
            <a:br>
              <a:rPr lang="en-US" dirty="0"/>
            </a:br>
            <a:r>
              <a:rPr lang="en-US" dirty="0">
                <a:solidFill>
                  <a:schemeClr val="bg1"/>
                </a:solidFill>
              </a:rPr>
              <a:t/>
            </a:r>
            <a:br>
              <a:rPr lang="en-US" dirty="0">
                <a:solidFill>
                  <a:schemeClr val="bg1"/>
                </a:solidFill>
              </a:rPr>
            </a:br>
            <a:endParaRPr lang="en-IN" dirty="0"/>
          </a:p>
        </p:txBody>
      </p:sp>
      <p:sp>
        <p:nvSpPr>
          <p:cNvPr id="3" name="Content Placeholder 2">
            <a:extLst>
              <a:ext uri="{FF2B5EF4-FFF2-40B4-BE49-F238E27FC236}">
                <a16:creationId xmlns:a16="http://schemas.microsoft.com/office/drawing/2014/main" id="{E558453B-0E7F-6AC5-4874-51E197881206}"/>
              </a:ext>
            </a:extLst>
          </p:cNvPr>
          <p:cNvSpPr>
            <a:spLocks noGrp="1"/>
          </p:cNvSpPr>
          <p:nvPr>
            <p:ph idx="1"/>
          </p:nvPr>
        </p:nvSpPr>
        <p:spPr>
          <a:xfrm>
            <a:off x="1196003" y="4395343"/>
            <a:ext cx="6187435" cy="2073695"/>
          </a:xfrm>
        </p:spPr>
        <p:txBody>
          <a:bodyPr>
            <a:normAutofit/>
          </a:bodyPr>
          <a:lstStyle/>
          <a:p>
            <a:pPr marL="0" indent="0">
              <a:buNone/>
            </a:pPr>
            <a:r>
              <a:rPr lang="en-US" sz="2000" b="1" dirty="0">
                <a:solidFill>
                  <a:schemeClr val="bg1"/>
                </a:solidFill>
              </a:rPr>
              <a:t>Efficiency Classes:</a:t>
            </a:r>
            <a:r>
              <a:rPr lang="en-US" sz="2000" dirty="0">
                <a:solidFill>
                  <a:schemeClr val="bg1"/>
                </a:solidFill>
              </a:rPr>
              <a:t> IE2 (High Efficiency), IE3 (Premium Efficiency), IE4 (Super Premium Efficiency).</a:t>
            </a:r>
            <a:r>
              <a:rPr lang="en-IN" sz="2000" dirty="0">
                <a:solidFill>
                  <a:schemeClr val="bg1"/>
                </a:solidFill>
              </a:rPr>
              <a:t> Higher efficiency classes offer better energy savings and reduced operating costs</a:t>
            </a:r>
            <a:endParaRPr lang="en-US" sz="2000" dirty="0">
              <a:solidFill>
                <a:schemeClr val="bg1"/>
              </a:solidFill>
            </a:endParaRPr>
          </a:p>
          <a:p>
            <a:endParaRPr lang="en-IN" sz="1800" dirty="0">
              <a:solidFill>
                <a:schemeClr val="bg1"/>
              </a:solidFill>
            </a:endParaRPr>
          </a:p>
        </p:txBody>
      </p:sp>
      <p:pic>
        <p:nvPicPr>
          <p:cNvPr id="9218" name="Picture 2" descr="BIS Certification for Energy Efficient Induction Motors-Three Phase  Squirrel Cage at Rs 45000 in New Delhi | ID: 2854180980333">
            <a:extLst>
              <a:ext uri="{FF2B5EF4-FFF2-40B4-BE49-F238E27FC236}">
                <a16:creationId xmlns:a16="http://schemas.microsoft.com/office/drawing/2014/main" id="{208C6FB3-3AA9-60A4-44E1-56959699F2D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89844" l="7422" r="94141">
                        <a14:foregroundMark x1="90820" y1="41797" x2="90820" y2="41797"/>
                        <a14:foregroundMark x1="10547" y1="50684" x2="10547" y2="50684"/>
                        <a14:foregroundMark x1="13867" y1="59180" x2="13867" y2="59180"/>
                        <a14:foregroundMark x1="94141" y1="44238" x2="94141" y2="44238"/>
                        <a14:foregroundMark x1="16992" y1="58008" x2="16992" y2="58008"/>
                        <a14:foregroundMark x1="7422" y1="60742" x2="7422" y2="60742"/>
                      </a14:backgroundRemoval>
                    </a14:imgEffect>
                  </a14:imgLayer>
                </a14:imgProps>
              </a:ext>
              <a:ext uri="{28A0092B-C50C-407E-A947-70E740481C1C}">
                <a14:useLocalDpi xmlns:a14="http://schemas.microsoft.com/office/drawing/2010/main" val="0"/>
              </a:ext>
            </a:extLst>
          </a:blip>
          <a:srcRect/>
          <a:stretch>
            <a:fillRect/>
          </a:stretch>
        </p:blipFill>
        <p:spPr bwMode="auto">
          <a:xfrm>
            <a:off x="7571381" y="1666180"/>
            <a:ext cx="4547837" cy="3683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0C4484-55AC-6FD2-34B8-A84F0DB4993D}"/>
              </a:ext>
            </a:extLst>
          </p:cNvPr>
          <p:cNvSpPr txBox="1"/>
          <p:nvPr/>
        </p:nvSpPr>
        <p:spPr>
          <a:xfrm>
            <a:off x="1155061" y="1843601"/>
            <a:ext cx="6102416" cy="2281843"/>
          </a:xfrm>
          <a:prstGeom prst="rect">
            <a:avLst/>
          </a:prstGeom>
          <a:noFill/>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Scope:</a:t>
            </a:r>
            <a:r>
              <a:rPr kumimoji="0" lang="en-US"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0" i="0" u="none" strike="noStrike" kern="1200" cap="none" spc="0" normalizeH="0" baseline="0" noProof="0" dirty="0">
                <a:ln>
                  <a:noFill/>
                </a:ln>
                <a:solidFill>
                  <a:prstClr val="black"/>
                </a:solidFill>
                <a:effectLst/>
                <a:uLnTx/>
                <a:uFillTx/>
                <a:latin typeface="Tw Cen MT"/>
                <a:ea typeface="+mn-ea"/>
                <a:cs typeface="+mn-cs"/>
              </a:rPr>
              <a:t>This Indian Standard specifies the performance and efficiency requirements for single-speed, three-phase AC motors used in various industrial applications. It covers motors with power ratings from 0.12 kW to 1000 kW, various pole configurations (2, 4, 6, or 8), and rated voltages up to 1000V at 50Hz.</a:t>
            </a: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926917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02B7-EBF3-FEED-E9FF-6AB60C417598}"/>
              </a:ext>
            </a:extLst>
          </p:cNvPr>
          <p:cNvSpPr>
            <a:spLocks noGrp="1"/>
          </p:cNvSpPr>
          <p:nvPr>
            <p:ph type="title"/>
          </p:nvPr>
        </p:nvSpPr>
        <p:spPr>
          <a:xfrm>
            <a:off x="1234546" y="313718"/>
            <a:ext cx="9905998" cy="355149"/>
          </a:xfrm>
        </p:spPr>
        <p:txBody>
          <a:bodyPr>
            <a:noAutofit/>
          </a:bodyPr>
          <a:lstStyle/>
          <a:p>
            <a:r>
              <a:rPr lang="en-IN" sz="2400" b="1" dirty="0"/>
              <a:t>Key points of the standard:</a:t>
            </a:r>
            <a:endParaRPr lang="en-US" sz="2400" b="1" dirty="0"/>
          </a:p>
        </p:txBody>
      </p:sp>
      <p:sp>
        <p:nvSpPr>
          <p:cNvPr id="3" name="Content Placeholder 2">
            <a:extLst>
              <a:ext uri="{FF2B5EF4-FFF2-40B4-BE49-F238E27FC236}">
                <a16:creationId xmlns:a16="http://schemas.microsoft.com/office/drawing/2014/main" id="{EE904738-D236-608A-4A3C-89969D7F4D3F}"/>
              </a:ext>
            </a:extLst>
          </p:cNvPr>
          <p:cNvSpPr>
            <a:spLocks noGrp="1"/>
          </p:cNvSpPr>
          <p:nvPr>
            <p:ph idx="1"/>
          </p:nvPr>
        </p:nvSpPr>
        <p:spPr>
          <a:xfrm>
            <a:off x="757989" y="795866"/>
            <a:ext cx="11057022" cy="5632229"/>
          </a:xfrm>
        </p:spPr>
        <p:txBody>
          <a:bodyPr>
            <a:noAutofit/>
          </a:bodyPr>
          <a:lstStyle/>
          <a:p>
            <a:r>
              <a:rPr lang="en-IN" sz="2000" b="1" dirty="0">
                <a:solidFill>
                  <a:schemeClr val="bg1"/>
                </a:solidFill>
              </a:rPr>
              <a:t>Site Conditions (Cl. 4): </a:t>
            </a:r>
            <a:r>
              <a:rPr lang="en-IN" sz="2000" dirty="0">
                <a:solidFill>
                  <a:schemeClr val="bg1"/>
                </a:solidFill>
              </a:rPr>
              <a:t>Motors should be designed for specific site conditions, including altitude (up to 4000m) and ambient temperature (between -20°C and +60°C). </a:t>
            </a:r>
          </a:p>
          <a:p>
            <a:r>
              <a:rPr lang="en-IN" sz="2000" b="1" dirty="0">
                <a:solidFill>
                  <a:schemeClr val="bg1"/>
                </a:solidFill>
              </a:rPr>
              <a:t>Electrical Operating Conditions (Cl. 4.2): </a:t>
            </a:r>
            <a:r>
              <a:rPr lang="en-IN" sz="2000" dirty="0">
                <a:solidFill>
                  <a:schemeClr val="bg1"/>
                </a:solidFill>
              </a:rPr>
              <a:t>Motors must operate on sinusoidal and balanced voltage conditions and withstand voltage and frequency variations within specified limits. </a:t>
            </a:r>
          </a:p>
          <a:p>
            <a:r>
              <a:rPr lang="en-IN" sz="2000" b="1" dirty="0">
                <a:solidFill>
                  <a:schemeClr val="bg1"/>
                </a:solidFill>
              </a:rPr>
              <a:t>Type of Enclosures and Cooling Methods (Cl. 5 &amp; 6): </a:t>
            </a:r>
            <a:r>
              <a:rPr lang="en-IN" sz="2000" dirty="0">
                <a:solidFill>
                  <a:schemeClr val="bg1"/>
                </a:solidFill>
              </a:rPr>
              <a:t>The standard recommends specific enclosure types (IP44 or better) and cooling methods (IC411 preferred) to ensure proper protection and performance. </a:t>
            </a:r>
          </a:p>
          <a:p>
            <a:r>
              <a:rPr lang="en-IN" sz="2000" b="1" dirty="0">
                <a:solidFill>
                  <a:schemeClr val="bg1"/>
                </a:solidFill>
              </a:rPr>
              <a:t>Performance Specifications (Cl. 14): </a:t>
            </a:r>
            <a:r>
              <a:rPr lang="en-IN" sz="2000" dirty="0">
                <a:solidFill>
                  <a:schemeClr val="bg1"/>
                </a:solidFill>
              </a:rPr>
              <a:t>The standard outlines specific performance parameters, including locked rotor torque, locked rotor current, full load speed, full load current, and frame size correlations to output power. </a:t>
            </a:r>
          </a:p>
          <a:p>
            <a:r>
              <a:rPr lang="en-IN" sz="2000" b="1" dirty="0">
                <a:solidFill>
                  <a:schemeClr val="bg1"/>
                </a:solidFill>
              </a:rPr>
              <a:t>Testing and Certification (Cl. 16 &amp; 17): </a:t>
            </a:r>
            <a:r>
              <a:rPr lang="en-IN" sz="2000" dirty="0">
                <a:solidFill>
                  <a:schemeClr val="bg1"/>
                </a:solidFill>
              </a:rPr>
              <a:t>The standard details routine and type tests to verify motor performance and efficiency. Manufacturers should provide test certificates as evidence of compliance. </a:t>
            </a:r>
          </a:p>
          <a:p>
            <a:r>
              <a:rPr lang="en-IN" sz="2000" b="1" dirty="0">
                <a:solidFill>
                  <a:schemeClr val="bg1"/>
                </a:solidFill>
              </a:rPr>
              <a:t>Marking and Labelling (Cl. 18): </a:t>
            </a:r>
            <a:r>
              <a:rPr lang="en-IN" sz="2000" dirty="0">
                <a:solidFill>
                  <a:schemeClr val="bg1"/>
                </a:solidFill>
              </a:rPr>
              <a:t>Motors must be marked with the rated efficiency, IE code, and other relevant information on the rating plate.</a:t>
            </a:r>
            <a:endParaRPr lang="en-US" sz="2000" dirty="0">
              <a:solidFill>
                <a:schemeClr val="bg1"/>
              </a:solidFill>
            </a:endParaRPr>
          </a:p>
        </p:txBody>
      </p:sp>
    </p:spTree>
    <p:extLst>
      <p:ext uri="{BB962C8B-B14F-4D97-AF65-F5344CB8AC3E}">
        <p14:creationId xmlns:p14="http://schemas.microsoft.com/office/powerpoint/2010/main" val="1328992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B29C-0B9A-E0D2-0880-7EB612E84328}"/>
              </a:ext>
            </a:extLst>
          </p:cNvPr>
          <p:cNvSpPr>
            <a:spLocks noGrp="1"/>
          </p:cNvSpPr>
          <p:nvPr>
            <p:ph type="title"/>
          </p:nvPr>
        </p:nvSpPr>
        <p:spPr>
          <a:xfrm>
            <a:off x="1197592" y="526396"/>
            <a:ext cx="9905998" cy="346682"/>
          </a:xfrm>
        </p:spPr>
        <p:txBody>
          <a:bodyPr>
            <a:noAutofit/>
          </a:bodyPr>
          <a:lstStyle/>
          <a:p>
            <a:r>
              <a:rPr lang="en-IN" sz="2400" b="1" dirty="0"/>
              <a:t>Benefits of using motors compliant with IS 12615: 2018:</a:t>
            </a:r>
            <a:endParaRPr lang="en-US" sz="2400" b="1" dirty="0"/>
          </a:p>
        </p:txBody>
      </p:sp>
      <p:sp>
        <p:nvSpPr>
          <p:cNvPr id="3" name="Content Placeholder 2">
            <a:extLst>
              <a:ext uri="{FF2B5EF4-FFF2-40B4-BE49-F238E27FC236}">
                <a16:creationId xmlns:a16="http://schemas.microsoft.com/office/drawing/2014/main" id="{21FECB3B-BD62-B02E-C4FA-9A87CA6B852B}"/>
              </a:ext>
            </a:extLst>
          </p:cNvPr>
          <p:cNvSpPr>
            <a:spLocks noGrp="1"/>
          </p:cNvSpPr>
          <p:nvPr>
            <p:ph idx="1"/>
          </p:nvPr>
        </p:nvSpPr>
        <p:spPr>
          <a:xfrm>
            <a:off x="1164538" y="1276958"/>
            <a:ext cx="9905999" cy="3541714"/>
          </a:xfrm>
        </p:spPr>
        <p:txBody>
          <a:bodyPr>
            <a:normAutofit/>
          </a:bodyPr>
          <a:lstStyle/>
          <a:p>
            <a:pPr marL="0" indent="0">
              <a:buNone/>
            </a:pPr>
            <a:r>
              <a:rPr lang="en-IN" sz="2000" dirty="0">
                <a:solidFill>
                  <a:schemeClr val="bg1"/>
                </a:solidFill>
              </a:rPr>
              <a:t>● </a:t>
            </a:r>
            <a:r>
              <a:rPr lang="en-IN" sz="2000" b="1" dirty="0">
                <a:solidFill>
                  <a:schemeClr val="bg1"/>
                </a:solidFill>
              </a:rPr>
              <a:t>Energy Savings: </a:t>
            </a:r>
            <a:r>
              <a:rPr lang="en-IN" sz="2000" dirty="0">
                <a:solidFill>
                  <a:schemeClr val="bg1"/>
                </a:solidFill>
              </a:rPr>
              <a:t>Higher efficiency motors consume less energy, leading to reduced electricity bills and environmental impact. </a:t>
            </a:r>
          </a:p>
          <a:p>
            <a:pPr marL="0" indent="0">
              <a:buNone/>
            </a:pPr>
            <a:r>
              <a:rPr lang="en-IN" sz="2000" dirty="0">
                <a:solidFill>
                  <a:schemeClr val="bg1"/>
                </a:solidFill>
              </a:rPr>
              <a:t>● </a:t>
            </a:r>
            <a:r>
              <a:rPr lang="en-IN" sz="2000" b="1" dirty="0">
                <a:solidFill>
                  <a:schemeClr val="bg1"/>
                </a:solidFill>
              </a:rPr>
              <a:t>Improved Performance: </a:t>
            </a:r>
            <a:r>
              <a:rPr lang="en-IN" sz="2000" dirty="0">
                <a:solidFill>
                  <a:schemeClr val="bg1"/>
                </a:solidFill>
              </a:rPr>
              <a:t>The standard ensures that motors meet specific performance criteria, resulting in reliable and efficient operation. </a:t>
            </a:r>
          </a:p>
          <a:p>
            <a:pPr marL="0" indent="0">
              <a:buNone/>
            </a:pPr>
            <a:r>
              <a:rPr lang="en-IN" sz="2000" dirty="0">
                <a:solidFill>
                  <a:schemeClr val="bg1"/>
                </a:solidFill>
              </a:rPr>
              <a:t>● </a:t>
            </a:r>
            <a:r>
              <a:rPr lang="en-IN" sz="2000" b="1" dirty="0">
                <a:solidFill>
                  <a:schemeClr val="bg1"/>
                </a:solidFill>
              </a:rPr>
              <a:t>Enhanced Durability: </a:t>
            </a:r>
            <a:r>
              <a:rPr lang="en-IN" sz="2000" dirty="0">
                <a:solidFill>
                  <a:schemeClr val="bg1"/>
                </a:solidFill>
              </a:rPr>
              <a:t>Motors built to this standard are designed for specific environmental conditions, leading to increased lifespan and reduced maintenance costs. </a:t>
            </a:r>
          </a:p>
          <a:p>
            <a:pPr marL="0" indent="0">
              <a:buNone/>
            </a:pPr>
            <a:r>
              <a:rPr lang="en-IN" sz="2000" dirty="0">
                <a:solidFill>
                  <a:schemeClr val="bg1"/>
                </a:solidFill>
              </a:rPr>
              <a:t>● </a:t>
            </a:r>
            <a:r>
              <a:rPr lang="en-IN" sz="2000" b="1" dirty="0">
                <a:solidFill>
                  <a:schemeClr val="bg1"/>
                </a:solidFill>
              </a:rPr>
              <a:t>Compliance with Regulations: </a:t>
            </a:r>
            <a:r>
              <a:rPr lang="en-IN" sz="2000" dirty="0">
                <a:solidFill>
                  <a:schemeClr val="bg1"/>
                </a:solidFill>
              </a:rPr>
              <a:t>Adopting motors compliant with this standard can help industries meet energy efficiency regulations and avoid potential trade barriers.</a:t>
            </a:r>
            <a:endParaRPr lang="en-US" sz="2000" dirty="0">
              <a:solidFill>
                <a:schemeClr val="bg1"/>
              </a:solidFill>
            </a:endParaRPr>
          </a:p>
        </p:txBody>
      </p:sp>
    </p:spTree>
    <p:extLst>
      <p:ext uri="{BB962C8B-B14F-4D97-AF65-F5344CB8AC3E}">
        <p14:creationId xmlns:p14="http://schemas.microsoft.com/office/powerpoint/2010/main" val="3129270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F2F5A9-7703-3929-5F3C-DDC0AE64DA2B}"/>
              </a:ext>
            </a:extLst>
          </p:cNvPr>
          <p:cNvSpPr txBox="1"/>
          <p:nvPr/>
        </p:nvSpPr>
        <p:spPr>
          <a:xfrm>
            <a:off x="1482811" y="383058"/>
            <a:ext cx="839023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PERFORMANCE REQUIREMENTS OF IS 12615</a:t>
            </a:r>
          </a:p>
        </p:txBody>
      </p:sp>
      <p:sp>
        <p:nvSpPr>
          <p:cNvPr id="6" name="TextBox 5">
            <a:extLst>
              <a:ext uri="{FF2B5EF4-FFF2-40B4-BE49-F238E27FC236}">
                <a16:creationId xmlns:a16="http://schemas.microsoft.com/office/drawing/2014/main" id="{19ADB6ED-18E9-D5FD-9C8E-A57AF690E3C8}"/>
              </a:ext>
            </a:extLst>
          </p:cNvPr>
          <p:cNvSpPr txBox="1"/>
          <p:nvPr/>
        </p:nvSpPr>
        <p:spPr>
          <a:xfrm>
            <a:off x="1359243" y="1255069"/>
            <a:ext cx="804424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For ensuring the quality and performance of motors, some of the important tests are: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7" name="TextBox 6">
            <a:extLst>
              <a:ext uri="{FF2B5EF4-FFF2-40B4-BE49-F238E27FC236}">
                <a16:creationId xmlns:a16="http://schemas.microsoft.com/office/drawing/2014/main" id="{EB26238B-61B6-CB17-9269-F9B50924B323}"/>
              </a:ext>
            </a:extLst>
          </p:cNvPr>
          <p:cNvSpPr txBox="1"/>
          <p:nvPr/>
        </p:nvSpPr>
        <p:spPr>
          <a:xfrm>
            <a:off x="1482811" y="2288435"/>
            <a:ext cx="5351051" cy="3416320"/>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Momentary Excess torque (Cl. 12.1)</a:t>
            </a:r>
          </a:p>
          <a:p>
            <a:pPr marL="342900" marR="0" lvl="0" indent="-342900" algn="l" defTabSz="457200" rtl="0" eaLnBrk="1" fontAlgn="auto" latinLnBrk="0" hangingPunct="1">
              <a:lnSpc>
                <a:spcPct val="15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Pull-up torque test (Cl. 12.2)</a:t>
            </a:r>
          </a:p>
          <a:p>
            <a:pPr marL="342900" marR="0" lvl="0" indent="-342900" algn="l" defTabSz="457200" rtl="0" eaLnBrk="1" fontAlgn="auto" latinLnBrk="0" hangingPunct="1">
              <a:lnSpc>
                <a:spcPct val="15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Temperature rise test (Cl. 13)</a:t>
            </a:r>
          </a:p>
          <a:p>
            <a:pPr marL="342900" marR="0" lvl="0" indent="-342900" algn="l" defTabSz="457200" rtl="0" eaLnBrk="1" fontAlgn="auto" latinLnBrk="0" hangingPunct="1">
              <a:lnSpc>
                <a:spcPct val="15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Efficiency (Cl. 15)</a:t>
            </a:r>
          </a:p>
          <a:p>
            <a:pPr marL="342900" marR="0" lvl="0" indent="-342900" algn="l" defTabSz="457200" rtl="0" eaLnBrk="1" fontAlgn="auto" latinLnBrk="0" hangingPunct="1">
              <a:lnSpc>
                <a:spcPct val="15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Locked Rotor test (Cl. 16.2.2)</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p:txBody>
      </p:sp>
      <p:pic>
        <p:nvPicPr>
          <p:cNvPr id="1026" name="Picture 2" descr="CDA - Advanced electric motor testing">
            <a:extLst>
              <a:ext uri="{FF2B5EF4-FFF2-40B4-BE49-F238E27FC236}">
                <a16:creationId xmlns:a16="http://schemas.microsoft.com/office/drawing/2014/main" id="{5A16DB6B-78A1-2B5E-A9FD-9D649AA0A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588" y="1979078"/>
            <a:ext cx="4609071" cy="3255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11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3E67-3B72-FABC-2C0B-2780C36C9EAE}"/>
              </a:ext>
            </a:extLst>
          </p:cNvPr>
          <p:cNvSpPr>
            <a:spLocks noGrp="1"/>
          </p:cNvSpPr>
          <p:nvPr>
            <p:ph type="title"/>
          </p:nvPr>
        </p:nvSpPr>
        <p:spPr>
          <a:xfrm>
            <a:off x="1237666" y="659106"/>
            <a:ext cx="9905998" cy="574158"/>
          </a:xfrm>
        </p:spPr>
        <p:txBody>
          <a:bodyPr>
            <a:normAutofit fontScale="90000"/>
          </a:bodyPr>
          <a:lstStyle/>
          <a:p>
            <a:r>
              <a:rPr lang="en-US" sz="4000" dirty="0">
                <a:solidFill>
                  <a:schemeClr val="bg1"/>
                </a:solidFill>
              </a:rPr>
              <a:t>Momentary Excess torque test (C</a:t>
            </a:r>
            <a:r>
              <a:rPr lang="en-US" sz="4000" cap="none" dirty="0">
                <a:solidFill>
                  <a:schemeClr val="bg1"/>
                </a:solidFill>
              </a:rPr>
              <a:t>l. </a:t>
            </a:r>
            <a:r>
              <a:rPr lang="en-US" sz="4000" dirty="0">
                <a:solidFill>
                  <a:schemeClr val="bg1"/>
                </a:solidFill>
              </a:rPr>
              <a:t>12.1) </a:t>
            </a:r>
            <a:r>
              <a:rPr lang="en-US" sz="3600" dirty="0">
                <a:solidFill>
                  <a:schemeClr val="bg1"/>
                </a:solidFill>
              </a:rPr>
              <a:t/>
            </a:r>
            <a:br>
              <a:rPr lang="en-US" sz="3600"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D1466DCB-D214-1394-7A12-B49C3916FD29}"/>
              </a:ext>
            </a:extLst>
          </p:cNvPr>
          <p:cNvSpPr>
            <a:spLocks noGrp="1"/>
          </p:cNvSpPr>
          <p:nvPr>
            <p:ph idx="1"/>
          </p:nvPr>
        </p:nvSpPr>
        <p:spPr>
          <a:xfrm>
            <a:off x="1237666" y="1233264"/>
            <a:ext cx="9905999" cy="1248375"/>
          </a:xfrm>
        </p:spPr>
        <p:txBody>
          <a:bodyPr>
            <a:normAutofit fontScale="92500" lnSpcReduction="10000"/>
          </a:bodyPr>
          <a:lstStyle/>
          <a:p>
            <a:pPr marL="0" indent="0">
              <a:buNone/>
            </a:pPr>
            <a:r>
              <a:rPr lang="en-US" dirty="0">
                <a:solidFill>
                  <a:schemeClr val="bg1"/>
                </a:solidFill>
              </a:rPr>
              <a:t>The motors shall be capable of withstanding for 15 s without stalling or abrupt change in speed (under gradual increase of torque) 1.6 times their rated torque, the voltage and frequency being maintained at their rated values (at the motor terminals).</a:t>
            </a:r>
          </a:p>
        </p:txBody>
      </p:sp>
      <p:pic>
        <p:nvPicPr>
          <p:cNvPr id="2052" name="Picture 4" descr="DECENT Manufacturers Offer Oem Motor Test Bench Power Recovery Type Motor Test Benches| Alibaba.com">
            <a:extLst>
              <a:ext uri="{FF2B5EF4-FFF2-40B4-BE49-F238E27FC236}">
                <a16:creationId xmlns:a16="http://schemas.microsoft.com/office/drawing/2014/main" id="{548574A3-8C94-D223-2330-7F8047E15D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80"/>
          <a:stretch/>
        </p:blipFill>
        <p:spPr bwMode="auto">
          <a:xfrm>
            <a:off x="3610275" y="2566552"/>
            <a:ext cx="4792579" cy="40123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2282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F0B3B-FA01-05F1-621F-091860D3059D}"/>
              </a:ext>
            </a:extLst>
          </p:cNvPr>
          <p:cNvSpPr txBox="1"/>
          <p:nvPr/>
        </p:nvSpPr>
        <p:spPr>
          <a:xfrm>
            <a:off x="1087539" y="682388"/>
            <a:ext cx="10321990"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Problems Faced by Motors Without Momentary Overload Capability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Motors that cannot handle momentary overloads often experience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stalling,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abrupt speed changes,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thermal overload, mechanical stress,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electrical overload,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operational unreliability,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safety risks, and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efficiency losses. </a:t>
            </a:r>
          </a:p>
          <a:p>
            <a:pPr marL="342900" marR="0" lvl="0" indent="-342900" algn="l" defTabSz="4572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These issues can lead to frequent breakdowns, higher maintenance costs, reduced performance, and hazardous operating conditions.</a:t>
            </a:r>
          </a:p>
        </p:txBody>
      </p:sp>
    </p:spTree>
    <p:extLst>
      <p:ext uri="{BB962C8B-B14F-4D97-AF65-F5344CB8AC3E}">
        <p14:creationId xmlns:p14="http://schemas.microsoft.com/office/powerpoint/2010/main" val="3974391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0AE2EC-7726-E4CB-6681-7610A03BFF99}"/>
              </a:ext>
            </a:extLst>
          </p:cNvPr>
          <p:cNvSpPr txBox="1"/>
          <p:nvPr/>
        </p:nvSpPr>
        <p:spPr>
          <a:xfrm>
            <a:off x="1160061" y="614149"/>
            <a:ext cx="9826387"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Solutions Provided by Passing the Momentary Overload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Passing the momentary overload test ensures that the motor can withstand sudden increases in load without stalling or abrupt speed changes, maintain stable thermal and mechanical integrity, handle higher currents without electrical failure, and operate reliably and efficiently under stress. This results in reduced downtime, lower maintenance costs, enhanced performance, extended lifespan, and improved safety in its operating environment.</a:t>
            </a:r>
          </a:p>
        </p:txBody>
      </p:sp>
    </p:spTree>
    <p:extLst>
      <p:ext uri="{BB962C8B-B14F-4D97-AF65-F5344CB8AC3E}">
        <p14:creationId xmlns:p14="http://schemas.microsoft.com/office/powerpoint/2010/main" val="21934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49FD-A2BA-CBDF-ECC0-5EB3EA980768}"/>
              </a:ext>
            </a:extLst>
          </p:cNvPr>
          <p:cNvSpPr>
            <a:spLocks noGrp="1"/>
          </p:cNvSpPr>
          <p:nvPr>
            <p:ph type="ctrTitle"/>
          </p:nvPr>
        </p:nvSpPr>
        <p:spPr>
          <a:xfrm>
            <a:off x="1729241" y="239486"/>
            <a:ext cx="8915399" cy="2262781"/>
          </a:xfrm>
        </p:spPr>
        <p:txBody>
          <a:bodyPr/>
          <a:lstStyle/>
          <a:p>
            <a:r>
              <a:rPr lang="en-US" dirty="0"/>
              <a:t>Curriculum Perspective</a:t>
            </a:r>
            <a:endParaRPr lang="en-IN" dirty="0"/>
          </a:p>
        </p:txBody>
      </p:sp>
    </p:spTree>
    <p:extLst>
      <p:ext uri="{BB962C8B-B14F-4D97-AF65-F5344CB8AC3E}">
        <p14:creationId xmlns:p14="http://schemas.microsoft.com/office/powerpoint/2010/main" val="3253621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3E67-3B72-FABC-2C0B-2780C36C9EAE}"/>
              </a:ext>
            </a:extLst>
          </p:cNvPr>
          <p:cNvSpPr>
            <a:spLocks noGrp="1"/>
          </p:cNvSpPr>
          <p:nvPr>
            <p:ph type="title"/>
          </p:nvPr>
        </p:nvSpPr>
        <p:spPr>
          <a:xfrm>
            <a:off x="1216508" y="855490"/>
            <a:ext cx="9905998" cy="574158"/>
          </a:xfrm>
        </p:spPr>
        <p:txBody>
          <a:bodyPr>
            <a:normAutofit fontScale="90000"/>
          </a:bodyPr>
          <a:lstStyle/>
          <a:p>
            <a:r>
              <a:rPr lang="en-US" sz="3600" dirty="0">
                <a:solidFill>
                  <a:schemeClr val="bg1"/>
                </a:solidFill>
              </a:rPr>
              <a:t>Temperature rise </a:t>
            </a:r>
            <a:r>
              <a:rPr lang="en-US" dirty="0">
                <a:solidFill>
                  <a:schemeClr val="bg1"/>
                </a:solidFill>
              </a:rPr>
              <a:t>test (C</a:t>
            </a:r>
            <a:r>
              <a:rPr lang="en-US" cap="none" dirty="0">
                <a:solidFill>
                  <a:schemeClr val="bg1"/>
                </a:solidFill>
              </a:rPr>
              <a:t>l</a:t>
            </a:r>
            <a:r>
              <a:rPr lang="en-US" dirty="0">
                <a:solidFill>
                  <a:schemeClr val="bg1"/>
                </a:solidFill>
              </a:rPr>
              <a:t>. 13) </a:t>
            </a:r>
            <a:r>
              <a:rPr lang="en-US" sz="3600" dirty="0">
                <a:solidFill>
                  <a:schemeClr val="bg1"/>
                </a:solidFill>
              </a:rPr>
              <a:t/>
            </a:r>
            <a:br>
              <a:rPr lang="en-US" sz="3600" dirty="0">
                <a:solidFill>
                  <a:schemeClr val="bg1"/>
                </a:solidFill>
              </a:rPr>
            </a:br>
            <a:endParaRPr lang="en-US" dirty="0">
              <a:solidFill>
                <a:schemeClr val="bg1"/>
              </a:solidFill>
            </a:endParaRPr>
          </a:p>
        </p:txBody>
      </p:sp>
      <p:sp>
        <p:nvSpPr>
          <p:cNvPr id="3" name="Rectangle 2"/>
          <p:cNvSpPr/>
          <p:nvPr/>
        </p:nvSpPr>
        <p:spPr>
          <a:xfrm>
            <a:off x="1201001" y="1136514"/>
            <a:ext cx="10577015" cy="36009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The Temperature Rise Test of AC motors is conducted to evaluate the thermal performance and ensure the motor operates safely under specified conditions. During the test, the motor is run at its rated load and voltage for a predetermined period, typically until it reaches a steady-state temperature. The key objectives are to measure the temperature rise of the motor windings and other critical components, verify that the temperature rise is within acceptable limits, and assess the effectiveness of cooling systems. This test helps in ensuring the motor's reliability, performance, and longevity by identifying potential overheating issues and verifying compliance with thermal ratings.</a:t>
            </a:r>
          </a:p>
        </p:txBody>
      </p:sp>
    </p:spTree>
    <p:extLst>
      <p:ext uri="{BB962C8B-B14F-4D97-AF65-F5344CB8AC3E}">
        <p14:creationId xmlns:p14="http://schemas.microsoft.com/office/powerpoint/2010/main" val="1298171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F0B3B-FA01-05F1-621F-091860D3059D}"/>
              </a:ext>
            </a:extLst>
          </p:cNvPr>
          <p:cNvSpPr txBox="1"/>
          <p:nvPr/>
        </p:nvSpPr>
        <p:spPr>
          <a:xfrm>
            <a:off x="1199163" y="436728"/>
            <a:ext cx="9828228" cy="507831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Problems Faced by Motors Without Adequate Temperature Rise Control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Motors that cannot manage temperature rise effectively often suffer from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insulation breakdown,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reduced lifespan,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increased risk of thermal overload,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higher failure rates,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degraded performance, and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safety hazards.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These problems can lead to frequent malfunctions, excessive maintenance requirements, inefficient operation, and potential risks to surrounding equipment and personnel.</a:t>
            </a:r>
          </a:p>
        </p:txBody>
      </p:sp>
    </p:spTree>
    <p:extLst>
      <p:ext uri="{BB962C8B-B14F-4D97-AF65-F5344CB8AC3E}">
        <p14:creationId xmlns:p14="http://schemas.microsoft.com/office/powerpoint/2010/main" val="2420155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0AE2EC-7726-E4CB-6681-7610A03BFF99}"/>
              </a:ext>
            </a:extLst>
          </p:cNvPr>
          <p:cNvSpPr txBox="1"/>
          <p:nvPr/>
        </p:nvSpPr>
        <p:spPr>
          <a:xfrm>
            <a:off x="1241947" y="524089"/>
            <a:ext cx="9915365"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Solutions Provided by Passing the Temperature Rise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Passing the temperature rise test ensures that the motor can operate within safe thermal limits, maintaining insulation integrity, prolonging lifespan, and reducing the likelihood of thermal overload and failure. This results in more reliable performance, lower maintenance costs, higher efficiency, and enhanced safety, ensuring the motor can withstand operational stresses without compromising its components or surrounding environment.</a:t>
            </a:r>
          </a:p>
        </p:txBody>
      </p:sp>
    </p:spTree>
    <p:extLst>
      <p:ext uri="{BB962C8B-B14F-4D97-AF65-F5344CB8AC3E}">
        <p14:creationId xmlns:p14="http://schemas.microsoft.com/office/powerpoint/2010/main" val="3518709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3E67-3B72-FABC-2C0B-2780C36C9EAE}"/>
              </a:ext>
            </a:extLst>
          </p:cNvPr>
          <p:cNvSpPr>
            <a:spLocks noGrp="1"/>
          </p:cNvSpPr>
          <p:nvPr>
            <p:ph type="title"/>
          </p:nvPr>
        </p:nvSpPr>
        <p:spPr>
          <a:xfrm>
            <a:off x="1333919" y="787578"/>
            <a:ext cx="9905998" cy="574158"/>
          </a:xfrm>
        </p:spPr>
        <p:txBody>
          <a:bodyPr>
            <a:noAutofit/>
          </a:bodyPr>
          <a:lstStyle/>
          <a:p>
            <a:r>
              <a:rPr lang="en-US" sz="3200" dirty="0">
                <a:solidFill>
                  <a:schemeClr val="bg1"/>
                </a:solidFill>
              </a:rPr>
              <a:t>Locked Rotor Test (C</a:t>
            </a:r>
            <a:r>
              <a:rPr lang="en-US" sz="3200" cap="none" dirty="0">
                <a:solidFill>
                  <a:schemeClr val="bg1"/>
                </a:solidFill>
              </a:rPr>
              <a:t>l. </a:t>
            </a:r>
            <a:r>
              <a:rPr lang="en-US" sz="3200" dirty="0">
                <a:solidFill>
                  <a:schemeClr val="bg1"/>
                </a:solidFill>
              </a:rPr>
              <a:t>16.2.2) </a:t>
            </a:r>
            <a:br>
              <a:rPr lang="en-US" sz="3200" dirty="0">
                <a:solidFill>
                  <a:schemeClr val="bg1"/>
                </a:solidFill>
              </a:rPr>
            </a:br>
            <a:endParaRPr lang="en-US" sz="3200" dirty="0">
              <a:solidFill>
                <a:schemeClr val="bg1"/>
              </a:solidFill>
            </a:endParaRPr>
          </a:p>
        </p:txBody>
      </p:sp>
      <p:sp>
        <p:nvSpPr>
          <p:cNvPr id="3" name="Content Placeholder 2">
            <a:extLst>
              <a:ext uri="{FF2B5EF4-FFF2-40B4-BE49-F238E27FC236}">
                <a16:creationId xmlns:a16="http://schemas.microsoft.com/office/drawing/2014/main" id="{D1466DCB-D214-1394-7A12-B49C3916FD29}"/>
              </a:ext>
            </a:extLst>
          </p:cNvPr>
          <p:cNvSpPr>
            <a:spLocks noGrp="1"/>
          </p:cNvSpPr>
          <p:nvPr>
            <p:ph idx="1"/>
          </p:nvPr>
        </p:nvSpPr>
        <p:spPr>
          <a:xfrm>
            <a:off x="1211089" y="1402204"/>
            <a:ext cx="9857245" cy="2309987"/>
          </a:xfrm>
        </p:spPr>
        <p:txBody>
          <a:bodyPr>
            <a:noAutofit/>
          </a:bodyPr>
          <a:lstStyle/>
          <a:p>
            <a:pPr marL="0" indent="0" algn="just">
              <a:lnSpc>
                <a:spcPct val="150000"/>
              </a:lnSpc>
              <a:buNone/>
            </a:pPr>
            <a:r>
              <a:rPr lang="en-US" sz="2000" dirty="0">
                <a:solidFill>
                  <a:schemeClr val="bg1"/>
                </a:solidFill>
              </a:rPr>
              <a:t>This test is carried out to determine the soundness of rotor in case of squirrel cage induction motors and their starting current, power factor, starting torque and impedance. This also enables a circle diagram to be drawn in case of squirrel cage induction motors and wound rotor motors. This test may be carried out at reduced voltage, one of the readings may be at a voltage that will produce rated current of the motor.</a:t>
            </a:r>
          </a:p>
        </p:txBody>
      </p:sp>
      <p:pic>
        <p:nvPicPr>
          <p:cNvPr id="9218" name="Picture 2"/>
          <p:cNvPicPr>
            <a:picLocks noChangeAspect="1" noChangeArrowheads="1"/>
          </p:cNvPicPr>
          <p:nvPr/>
        </p:nvPicPr>
        <p:blipFill>
          <a:blip r:embed="rId2"/>
          <a:srcRect/>
          <a:stretch>
            <a:fillRect/>
          </a:stretch>
        </p:blipFill>
        <p:spPr bwMode="auto">
          <a:xfrm>
            <a:off x="4012440" y="3873629"/>
            <a:ext cx="4569725" cy="2660662"/>
          </a:xfrm>
          <a:prstGeom prst="rect">
            <a:avLst/>
          </a:prstGeom>
          <a:ln>
            <a:noFill/>
          </a:ln>
          <a:effectLst>
            <a:softEdge rad="112500"/>
          </a:effectLst>
        </p:spPr>
      </p:pic>
      <p:sp>
        <p:nvSpPr>
          <p:cNvPr id="6" name="Rectangle 5"/>
          <p:cNvSpPr/>
          <p:nvPr/>
        </p:nvSpPr>
        <p:spPr>
          <a:xfrm>
            <a:off x="5077992" y="6488668"/>
            <a:ext cx="258192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Tw Cen MT"/>
                <a:ea typeface="+mn-ea"/>
                <a:cs typeface="+mn-cs"/>
              </a:rPr>
              <a:t>Induction Motor Test Setup</a:t>
            </a:r>
          </a:p>
        </p:txBody>
      </p:sp>
    </p:spTree>
    <p:extLst>
      <p:ext uri="{BB962C8B-B14F-4D97-AF65-F5344CB8AC3E}">
        <p14:creationId xmlns:p14="http://schemas.microsoft.com/office/powerpoint/2010/main" val="3462252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F0B3B-FA01-05F1-621F-091860D3059D}"/>
              </a:ext>
            </a:extLst>
          </p:cNvPr>
          <p:cNvSpPr txBox="1"/>
          <p:nvPr/>
        </p:nvSpPr>
        <p:spPr>
          <a:xfrm>
            <a:off x="1224016" y="612217"/>
            <a:ext cx="10089978" cy="532453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Problems Faced by Motors Without Adequate Locked Rotor Capability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Motors that cannot effectively handle locked rotor conditions often face issues such as</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 excessive current draw,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overheating,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mechanical stress,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insulation damage,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reduced lifespan,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increased failure rates, and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potential safety hazards. </a:t>
            </a:r>
          </a:p>
          <a:p>
            <a:pPr marL="342900" marR="0" lvl="0" indent="-342900" algn="l" defTabSz="4572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These problems can lead to frequent breakdowns, high maintenance costs, inefficient operation, and risks to both the motor and its surroundings.</a:t>
            </a:r>
          </a:p>
        </p:txBody>
      </p:sp>
    </p:spTree>
    <p:extLst>
      <p:ext uri="{BB962C8B-B14F-4D97-AF65-F5344CB8AC3E}">
        <p14:creationId xmlns:p14="http://schemas.microsoft.com/office/powerpoint/2010/main" val="4055562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0AE2EC-7726-E4CB-6681-7610A03BFF99}"/>
              </a:ext>
            </a:extLst>
          </p:cNvPr>
          <p:cNvSpPr txBox="1"/>
          <p:nvPr/>
        </p:nvSpPr>
        <p:spPr>
          <a:xfrm>
            <a:off x="1255593" y="735047"/>
            <a:ext cx="9771797"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Solutions Provided by Passing the Locked Rotor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Passing the locked rotor test ensures that the motor can handle the high current and stress associated with starting conditions without overheating or damaging its components. This results in improved durability, reliable performance during startup, reduced maintenance requirements, higher operational efficiency, and enhanced safety, ensuring the motor can withstand the rigors of locked rotor situations without adverse effects.</a:t>
            </a:r>
          </a:p>
        </p:txBody>
      </p:sp>
    </p:spTree>
    <p:extLst>
      <p:ext uri="{BB962C8B-B14F-4D97-AF65-F5344CB8AC3E}">
        <p14:creationId xmlns:p14="http://schemas.microsoft.com/office/powerpoint/2010/main" val="366415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7729"/>
            <a:ext cx="9905998" cy="1478570"/>
          </a:xfrm>
        </p:spPr>
        <p:txBody>
          <a:bodyPr/>
          <a:lstStyle/>
          <a:p>
            <a:r>
              <a:rPr lang="en-US" dirty="0">
                <a:solidFill>
                  <a:schemeClr val="bg1"/>
                </a:solidFill>
              </a:rPr>
              <a:t>Efficiency (Cl. 15)</a:t>
            </a:r>
            <a:endParaRPr lang="en-IN" dirty="0"/>
          </a:p>
        </p:txBody>
      </p:sp>
      <p:sp>
        <p:nvSpPr>
          <p:cNvPr id="3" name="Content Placeholder 2"/>
          <p:cNvSpPr>
            <a:spLocks noGrp="1"/>
          </p:cNvSpPr>
          <p:nvPr>
            <p:ph idx="1"/>
          </p:nvPr>
        </p:nvSpPr>
        <p:spPr>
          <a:xfrm>
            <a:off x="1129380" y="1612233"/>
            <a:ext cx="10011861" cy="4848726"/>
          </a:xfrm>
        </p:spPr>
        <p:txBody>
          <a:bodyPr>
            <a:normAutofit/>
          </a:bodyPr>
          <a:lstStyle/>
          <a:p>
            <a:r>
              <a:rPr lang="en-IN" sz="2000" dirty="0">
                <a:solidFill>
                  <a:schemeClr val="bg1"/>
                </a:solidFill>
              </a:rPr>
              <a:t>The standard deals with single-speed motors operated on-line. In order to make efficiency class ratings comparable between different motor technologies, all tests according to this standard shall be performed on sinusoidal voltage as defined in 7.2.1.1 of IS 15999 (Part 1).</a:t>
            </a:r>
          </a:p>
          <a:p>
            <a:r>
              <a:rPr lang="en-IN" sz="2000" dirty="0">
                <a:solidFill>
                  <a:schemeClr val="bg1"/>
                </a:solidFill>
              </a:rPr>
              <a:t> Efficiency and losses shall be determined in accordance with the preferred method of the individual motor type as given in IS 15999 (Part 2/Sec 1). </a:t>
            </a:r>
          </a:p>
          <a:p>
            <a:r>
              <a:rPr lang="en-IN" sz="2000" dirty="0">
                <a:solidFill>
                  <a:schemeClr val="bg1"/>
                </a:solidFill>
              </a:rPr>
              <a:t>Nominal Limits for Efficiency Classes IE2, IE3 and IE4, the values of efficiency listed under appropriate efficiency class are as per Table 1 to Table 4. The values given in Table 1 to Table 4 are subject to tolerance as specified in IS 15999 (Part 1).</a:t>
            </a:r>
          </a:p>
          <a:p>
            <a:r>
              <a:rPr lang="en-IN" sz="2000" dirty="0">
                <a:solidFill>
                  <a:schemeClr val="bg1"/>
                </a:solidFill>
              </a:rPr>
              <a:t>The losses and efficiency of these motors shall be calculated according to IS 15999 (Part 2/Sec 1). </a:t>
            </a:r>
          </a:p>
        </p:txBody>
      </p:sp>
    </p:spTree>
    <p:extLst>
      <p:ext uri="{BB962C8B-B14F-4D97-AF65-F5344CB8AC3E}">
        <p14:creationId xmlns:p14="http://schemas.microsoft.com/office/powerpoint/2010/main" val="203767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29808"/>
          </a:xfrm>
        </p:spPr>
        <p:txBody>
          <a:bodyPr>
            <a:normAutofit/>
          </a:bodyPr>
          <a:lstStyle/>
          <a:p>
            <a:r>
              <a:rPr lang="en-US" sz="2800" b="1" cap="none" dirty="0">
                <a:solidFill>
                  <a:schemeClr val="bg1"/>
                </a:solidFill>
              </a:rPr>
              <a:t>Problems Faced by Motors with Lower Efficiency</a:t>
            </a:r>
            <a:r>
              <a:rPr lang="en-US" b="1" dirty="0">
                <a:solidFill>
                  <a:schemeClr val="bg1"/>
                </a:solidFill>
              </a:rPr>
              <a:t/>
            </a:r>
            <a:br>
              <a:rPr lang="en-US" b="1" dirty="0">
                <a:solidFill>
                  <a:schemeClr val="bg1"/>
                </a:solidFill>
              </a:rPr>
            </a:br>
            <a:endParaRPr lang="en-IN" dirty="0"/>
          </a:p>
        </p:txBody>
      </p:sp>
      <p:sp>
        <p:nvSpPr>
          <p:cNvPr id="3" name="Content Placeholder 2"/>
          <p:cNvSpPr>
            <a:spLocks noGrp="1"/>
          </p:cNvSpPr>
          <p:nvPr>
            <p:ph idx="1"/>
          </p:nvPr>
        </p:nvSpPr>
        <p:spPr>
          <a:xfrm>
            <a:off x="1141412" y="1624263"/>
            <a:ext cx="9905999" cy="5029200"/>
          </a:xfrm>
        </p:spPr>
        <p:txBody>
          <a:bodyPr>
            <a:normAutofit/>
          </a:bodyPr>
          <a:lstStyle/>
          <a:p>
            <a:pPr>
              <a:buNone/>
            </a:pPr>
            <a:r>
              <a:rPr lang="en-IN" sz="2000" dirty="0">
                <a:solidFill>
                  <a:schemeClr val="bg1"/>
                </a:solidFill>
              </a:rPr>
              <a:t>Motors with low efficiency can face several problems that impact their performance, longevity, and overall operational costs. Here are some common issues:</a:t>
            </a:r>
          </a:p>
          <a:p>
            <a:pPr>
              <a:lnSpc>
                <a:spcPct val="100000"/>
              </a:lnSpc>
            </a:pPr>
            <a:r>
              <a:rPr lang="en-IN" sz="2000" dirty="0">
                <a:solidFill>
                  <a:schemeClr val="bg1"/>
                </a:solidFill>
              </a:rPr>
              <a:t>Higher Operating Costs</a:t>
            </a:r>
          </a:p>
          <a:p>
            <a:pPr>
              <a:lnSpc>
                <a:spcPct val="100000"/>
              </a:lnSpc>
            </a:pPr>
            <a:r>
              <a:rPr lang="en-IN" sz="2000" dirty="0">
                <a:solidFill>
                  <a:schemeClr val="bg1"/>
                </a:solidFill>
              </a:rPr>
              <a:t>Excess Heat Generation</a:t>
            </a:r>
          </a:p>
          <a:p>
            <a:pPr>
              <a:lnSpc>
                <a:spcPct val="100000"/>
              </a:lnSpc>
            </a:pPr>
            <a:r>
              <a:rPr lang="en-IN" sz="2000" dirty="0">
                <a:solidFill>
                  <a:schemeClr val="bg1"/>
                </a:solidFill>
              </a:rPr>
              <a:t>Reduced Lifespan</a:t>
            </a:r>
          </a:p>
          <a:p>
            <a:pPr>
              <a:lnSpc>
                <a:spcPct val="100000"/>
              </a:lnSpc>
            </a:pPr>
            <a:r>
              <a:rPr lang="en-IN" sz="2000" dirty="0">
                <a:solidFill>
                  <a:schemeClr val="bg1"/>
                </a:solidFill>
              </a:rPr>
              <a:t>Poor Performance</a:t>
            </a:r>
          </a:p>
          <a:p>
            <a:pPr>
              <a:lnSpc>
                <a:spcPct val="100000"/>
              </a:lnSpc>
            </a:pPr>
            <a:r>
              <a:rPr lang="en-IN" sz="2000" dirty="0">
                <a:solidFill>
                  <a:schemeClr val="bg1"/>
                </a:solidFill>
              </a:rPr>
              <a:t>Increased Wear and Tear</a:t>
            </a:r>
          </a:p>
          <a:p>
            <a:pPr>
              <a:lnSpc>
                <a:spcPct val="100000"/>
              </a:lnSpc>
            </a:pPr>
            <a:r>
              <a:rPr lang="en-IN" sz="2000" dirty="0">
                <a:solidFill>
                  <a:schemeClr val="bg1"/>
                </a:solidFill>
              </a:rPr>
              <a:t>Voltage Drops and Power Quality Issues.</a:t>
            </a:r>
          </a:p>
          <a:p>
            <a:pPr>
              <a:lnSpc>
                <a:spcPct val="100000"/>
              </a:lnSpc>
            </a:pPr>
            <a:r>
              <a:rPr lang="en-IN" sz="2000" dirty="0">
                <a:solidFill>
                  <a:schemeClr val="bg1"/>
                </a:solidFill>
              </a:rPr>
              <a:t>Noise and Vibration</a:t>
            </a:r>
          </a:p>
          <a:p>
            <a:pPr>
              <a:lnSpc>
                <a:spcPct val="100000"/>
              </a:lnSpc>
            </a:pPr>
            <a:r>
              <a:rPr lang="en-IN" sz="2000" dirty="0">
                <a:solidFill>
                  <a:schemeClr val="bg1"/>
                </a:solidFill>
              </a:rPr>
              <a:t>Increased Maintenance Requirements</a:t>
            </a:r>
          </a:p>
          <a:p>
            <a:endParaRPr lang="en-IN" dirty="0"/>
          </a:p>
        </p:txBody>
      </p:sp>
    </p:spTree>
    <p:extLst>
      <p:ext uri="{BB962C8B-B14F-4D97-AF65-F5344CB8AC3E}">
        <p14:creationId xmlns:p14="http://schemas.microsoft.com/office/powerpoint/2010/main" val="1822206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508" y="161317"/>
            <a:ext cx="9905998" cy="1478570"/>
          </a:xfrm>
        </p:spPr>
        <p:txBody>
          <a:bodyPr>
            <a:normAutofit/>
          </a:bodyPr>
          <a:lstStyle/>
          <a:p>
            <a:r>
              <a:rPr lang="en-IN" sz="3200" cap="none" dirty="0">
                <a:solidFill>
                  <a:schemeClr val="bg1"/>
                </a:solidFill>
              </a:rPr>
              <a:t>Solutions Provided by Motors with Higher Efficiency</a:t>
            </a:r>
          </a:p>
        </p:txBody>
      </p:sp>
      <p:sp>
        <p:nvSpPr>
          <p:cNvPr id="5" name="Rectangle 4"/>
          <p:cNvSpPr/>
          <p:nvPr/>
        </p:nvSpPr>
        <p:spPr>
          <a:xfrm>
            <a:off x="1263314" y="1521637"/>
            <a:ext cx="10094495" cy="3389839"/>
          </a:xfrm>
          <a:prstGeom prst="rect">
            <a:avLst/>
          </a:prstGeom>
        </p:spPr>
        <p:txBody>
          <a:bodyPr wrap="square">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Higher-efficiency motors provide a range of significant benefits over less efficient models. They reduce operating costs by consuming less electricity to perform the same work, leading to substantial savings. Additionally, these motors generate less heat, which helps maintain cooler operating conditions and minimizes the need for extra cooling systems. Their improved performance translates into extended lifespan and reduced wear and tear, resulting in fewer repairs and replacements. Higher-efficiency motors also enhance power quality, operate more quietly, and require less maintenance, further reducing costs. Moreover, they integrate well with advanced control systems, such as variable speed drives, optimizing energy savings and operational flexibility. </a:t>
            </a:r>
          </a:p>
        </p:txBody>
      </p:sp>
    </p:spTree>
    <p:extLst>
      <p:ext uri="{BB962C8B-B14F-4D97-AF65-F5344CB8AC3E}">
        <p14:creationId xmlns:p14="http://schemas.microsoft.com/office/powerpoint/2010/main" val="3727025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BBDD-DDCB-1EE5-090E-A981DF0BA689}"/>
              </a:ext>
            </a:extLst>
          </p:cNvPr>
          <p:cNvSpPr>
            <a:spLocks noGrp="1"/>
          </p:cNvSpPr>
          <p:nvPr>
            <p:ph type="title"/>
          </p:nvPr>
        </p:nvSpPr>
        <p:spPr>
          <a:xfrm>
            <a:off x="1228040" y="529414"/>
            <a:ext cx="9905998" cy="1258408"/>
          </a:xfrm>
        </p:spPr>
        <p:txBody>
          <a:bodyPr>
            <a:normAutofit/>
          </a:bodyPr>
          <a:lstStyle/>
          <a:p>
            <a:r>
              <a:rPr lang="en-US" dirty="0"/>
              <a:t>IS 9283 : 2013</a:t>
            </a:r>
            <a:br>
              <a:rPr lang="en-US" dirty="0"/>
            </a:br>
            <a:r>
              <a:rPr lang="en-US" dirty="0"/>
              <a:t>Motors for Submersible </a:t>
            </a:r>
            <a:r>
              <a:rPr lang="en-US" dirty="0" err="1"/>
              <a:t>Pumpsets</a:t>
            </a:r>
            <a:endParaRPr lang="en-IN" dirty="0"/>
          </a:p>
        </p:txBody>
      </p:sp>
      <p:sp>
        <p:nvSpPr>
          <p:cNvPr id="3" name="Content Placeholder 2">
            <a:extLst>
              <a:ext uri="{FF2B5EF4-FFF2-40B4-BE49-F238E27FC236}">
                <a16:creationId xmlns:a16="http://schemas.microsoft.com/office/drawing/2014/main" id="{598D3087-F8CB-9F9D-E4F6-545684C04BCB}"/>
              </a:ext>
            </a:extLst>
          </p:cNvPr>
          <p:cNvSpPr>
            <a:spLocks noGrp="1"/>
          </p:cNvSpPr>
          <p:nvPr>
            <p:ph idx="1"/>
          </p:nvPr>
        </p:nvSpPr>
        <p:spPr>
          <a:xfrm>
            <a:off x="1255335" y="3281999"/>
            <a:ext cx="5798404" cy="2861875"/>
          </a:xfrm>
        </p:spPr>
        <p:txBody>
          <a:bodyPr>
            <a:normAutofit/>
          </a:bodyPr>
          <a:lstStyle/>
          <a:p>
            <a:pPr marL="0" indent="0">
              <a:buNone/>
            </a:pPr>
            <a:r>
              <a:rPr lang="en-US" sz="2000" b="1" dirty="0">
                <a:solidFill>
                  <a:schemeClr val="bg1"/>
                </a:solidFill>
              </a:rPr>
              <a:t>Design:</a:t>
            </a:r>
            <a:r>
              <a:rPr lang="en-US" sz="2000" dirty="0">
                <a:solidFill>
                  <a:schemeClr val="bg1"/>
                </a:solidFill>
              </a:rPr>
              <a:t> Focuses on the design and construction to ensure water tightness and reliability under submerged conditions.</a:t>
            </a:r>
          </a:p>
          <a:p>
            <a:pPr marL="0" indent="0">
              <a:buNone/>
            </a:pPr>
            <a:r>
              <a:rPr lang="en-US" sz="2000" b="1" dirty="0">
                <a:solidFill>
                  <a:schemeClr val="bg1"/>
                </a:solidFill>
              </a:rPr>
              <a:t>Performance:</a:t>
            </a:r>
            <a:r>
              <a:rPr lang="en-US" sz="2000" dirty="0">
                <a:solidFill>
                  <a:schemeClr val="bg1"/>
                </a:solidFill>
              </a:rPr>
              <a:t> Specifies performance requirements including efficiency, power factor, and starting characteristics.</a:t>
            </a:r>
          </a:p>
          <a:p>
            <a:pPr marL="0" indent="0">
              <a:buNone/>
            </a:pPr>
            <a:endParaRPr lang="en-IN" sz="2000" dirty="0"/>
          </a:p>
        </p:txBody>
      </p:sp>
      <p:sp>
        <p:nvSpPr>
          <p:cNvPr id="5" name="TextBox 4">
            <a:extLst>
              <a:ext uri="{FF2B5EF4-FFF2-40B4-BE49-F238E27FC236}">
                <a16:creationId xmlns:a16="http://schemas.microsoft.com/office/drawing/2014/main" id="{7D1096F2-48C2-7430-6F27-2931D3AEE362}"/>
              </a:ext>
            </a:extLst>
          </p:cNvPr>
          <p:cNvSpPr txBox="1"/>
          <p:nvPr/>
        </p:nvSpPr>
        <p:spPr>
          <a:xfrm>
            <a:off x="1278179" y="2249487"/>
            <a:ext cx="610241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Scope:</a:t>
            </a:r>
            <a:r>
              <a:rPr kumimoji="0" lang="en-US" sz="2000" b="0" i="0" u="none" strike="noStrike" kern="1200" cap="none" spc="0" normalizeH="0" baseline="0" noProof="0" dirty="0">
                <a:ln>
                  <a:noFill/>
                </a:ln>
                <a:solidFill>
                  <a:prstClr val="black"/>
                </a:solidFill>
                <a:effectLst/>
                <a:uLnTx/>
                <a:uFillTx/>
                <a:latin typeface="Tw Cen MT"/>
                <a:ea typeface="+mn-ea"/>
                <a:cs typeface="+mn-cs"/>
              </a:rPr>
              <a:t> This standard specifies the requirements and performance criteria for electric motors used in submersible pump sets.</a:t>
            </a:r>
          </a:p>
        </p:txBody>
      </p:sp>
      <p:pic>
        <p:nvPicPr>
          <p:cNvPr id="11266" name="Picture 2" descr="CRI 1.5HP 14 Stage Single Phase Zuno Borewell Submersible Pumpset (Blue)">
            <a:extLst>
              <a:ext uri="{FF2B5EF4-FFF2-40B4-BE49-F238E27FC236}">
                <a16:creationId xmlns:a16="http://schemas.microsoft.com/office/drawing/2014/main" id="{7B30E767-627E-A137-8DE3-6036DDACCEB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400" b="98800" l="9732" r="93960">
                        <a14:foregroundMark x1="83221" y1="34800" x2="83221" y2="34800"/>
                        <a14:foregroundMark x1="84396" y1="33000" x2="84396" y2="33000"/>
                        <a14:foregroundMark x1="84396" y1="33000" x2="84396" y2="33000"/>
                        <a14:foregroundMark x1="84396" y1="33000" x2="84396" y2="33000"/>
                        <a14:foregroundMark x1="84396" y1="33000" x2="84396" y2="33000"/>
                        <a14:foregroundMark x1="84396" y1="33000" x2="84396" y2="33000"/>
                        <a14:foregroundMark x1="80537" y1="20400" x2="80537" y2="20400"/>
                        <a14:foregroundMark x1="80369" y1="20100" x2="80369" y2="20100"/>
                        <a14:foregroundMark x1="81040" y1="18200" x2="81040" y2="18200"/>
                        <a14:foregroundMark x1="81711" y1="17800" x2="82718" y2="17400"/>
                        <a14:foregroundMark x1="84564" y1="17000" x2="86913" y2="21500"/>
                        <a14:foregroundMark x1="86913" y1="22000" x2="86913" y2="23700"/>
                        <a14:foregroundMark x1="88087" y1="26200" x2="89430" y2="29300"/>
                        <a14:foregroundMark x1="89933" y1="30300" x2="90436" y2="32000"/>
                        <a14:foregroundMark x1="90940" y1="32800" x2="90940" y2="34900"/>
                        <a14:foregroundMark x1="90940" y1="35800" x2="90436" y2="39300"/>
                        <a14:foregroundMark x1="90268" y1="41300" x2="90436" y2="43500"/>
                        <a14:foregroundMark x1="90436" y1="46200" x2="89262" y2="49400"/>
                        <a14:foregroundMark x1="89094" y1="50400" x2="87584" y2="54200"/>
                        <a14:foregroundMark x1="87416" y1="57300" x2="86409" y2="63200"/>
                        <a14:foregroundMark x1="86913" y1="66900" x2="87919" y2="69800"/>
                        <a14:foregroundMark x1="91779" y1="90900" x2="91779" y2="90900"/>
                        <a14:foregroundMark x1="82886" y1="92900" x2="82886" y2="92900"/>
                        <a14:foregroundMark x1="83893" y1="96300" x2="83893" y2="96300"/>
                        <a14:foregroundMark x1="89094" y1="97000" x2="89094" y2="97000"/>
                        <a14:foregroundMark x1="82047" y1="92500" x2="82047" y2="92500"/>
                        <a14:foregroundMark x1="81711" y1="33500" x2="81711" y2="33500"/>
                        <a14:foregroundMark x1="83557" y1="3400" x2="83557" y2="3400"/>
                        <a14:foregroundMark x1="90268" y1="2400" x2="90268" y2="2400"/>
                        <a14:foregroundMark x1="85570" y1="7000" x2="85570" y2="7000"/>
                        <a14:foregroundMark x1="83389" y1="6300" x2="83389" y2="6300"/>
                        <a14:foregroundMark x1="80369" y1="13500" x2="80369" y2="13500"/>
                        <a14:foregroundMark x1="93960" y1="93200" x2="93960" y2="93200"/>
                        <a14:foregroundMark x1="87584" y1="98800" x2="87584" y2="98800"/>
                        <a14:foregroundMark x1="34228" y1="37200" x2="34228" y2="37200"/>
                        <a14:foregroundMark x1="39094" y1="20100" x2="39094" y2="20100"/>
                        <a14:foregroundMark x1="36913" y1="21300" x2="36913" y2="21300"/>
                        <a14:foregroundMark x1="40268" y1="24300" x2="40772" y2="24700"/>
                        <a14:foregroundMark x1="45302" y1="23600" x2="45302" y2="23600"/>
                        <a14:foregroundMark x1="37752" y1="25300" x2="37752" y2="25300"/>
                        <a14:foregroundMark x1="36745" y1="19100" x2="36745" y2="19100"/>
                        <a14:foregroundMark x1="35738" y1="18500" x2="35738" y2="18500"/>
                        <a14:foregroundMark x1="34564" y1="18500" x2="34564" y2="18500"/>
                        <a14:foregroundMark x1="33389" y1="18500" x2="33389" y2="18500"/>
                        <a14:foregroundMark x1="39094" y1="18200" x2="39094" y2="18200"/>
                        <a14:foregroundMark x1="39262" y1="17700" x2="39262" y2="17700"/>
                        <a14:foregroundMark x1="36074" y1="17500" x2="35403" y2="17700"/>
                        <a14:foregroundMark x1="32718" y1="17700" x2="32718" y2="17700"/>
                        <a14:foregroundMark x1="31040" y1="17800" x2="31040" y2="17800"/>
                        <a14:foregroundMark x1="33054" y1="17800" x2="35067" y2="18000"/>
                        <a14:foregroundMark x1="38087" y1="17400" x2="38087" y2="17400"/>
                        <a14:foregroundMark x1="39597" y1="17700" x2="39597" y2="17700"/>
                      </a14:backgroundRemoval>
                    </a14:imgEffect>
                  </a14:imgLayer>
                </a14:imgProps>
              </a:ext>
              <a:ext uri="{28A0092B-C50C-407E-A947-70E740481C1C}">
                <a14:useLocalDpi xmlns:a14="http://schemas.microsoft.com/office/drawing/2010/main" val="0"/>
              </a:ext>
            </a:extLst>
          </a:blip>
          <a:srcRect/>
          <a:stretch>
            <a:fillRect/>
          </a:stretch>
        </p:blipFill>
        <p:spPr bwMode="auto">
          <a:xfrm>
            <a:off x="8849226" y="1158618"/>
            <a:ext cx="2778507" cy="46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9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A2D9-04B4-F338-A135-0FFC6D3580D4}"/>
              </a:ext>
            </a:extLst>
          </p:cNvPr>
          <p:cNvSpPr>
            <a:spLocks noGrp="1"/>
          </p:cNvSpPr>
          <p:nvPr>
            <p:ph type="title"/>
          </p:nvPr>
        </p:nvSpPr>
        <p:spPr/>
        <p:txBody>
          <a:bodyPr>
            <a:normAutofit/>
          </a:bodyPr>
          <a:lstStyle/>
          <a:p>
            <a:pPr algn="ctr"/>
            <a:r>
              <a:rPr lang="en-IN" sz="4000" b="1" i="0" u="none" strike="noStrike" dirty="0">
                <a:solidFill>
                  <a:srgbClr val="000000"/>
                </a:solidFill>
                <a:effectLst/>
                <a:latin typeface="Calibri" panose="020F0502020204030204" pitchFamily="34" charset="0"/>
              </a:rPr>
              <a:t>Electric Motors- Curriculum of Academia </a:t>
            </a:r>
            <a:endParaRPr lang="en-IN" sz="8800" b="1" dirty="0"/>
          </a:p>
        </p:txBody>
      </p:sp>
      <p:sp>
        <p:nvSpPr>
          <p:cNvPr id="3" name="Content Placeholder 2">
            <a:extLst>
              <a:ext uri="{FF2B5EF4-FFF2-40B4-BE49-F238E27FC236}">
                <a16:creationId xmlns:a16="http://schemas.microsoft.com/office/drawing/2014/main" id="{C817F538-BD8D-3E81-5E4B-8C863B5A71B2}"/>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IN" sz="2400" dirty="0"/>
              <a:t>Classification of Electric Motors</a:t>
            </a:r>
          </a:p>
          <a:p>
            <a:pPr>
              <a:buFont typeface="Wingdings" panose="05000000000000000000" pitchFamily="2" charset="2"/>
              <a:buChar char="§"/>
            </a:pPr>
            <a:r>
              <a:rPr lang="en-IN" sz="2400" dirty="0"/>
              <a:t>Working Principle</a:t>
            </a:r>
          </a:p>
          <a:p>
            <a:pPr>
              <a:buFont typeface="Wingdings" panose="05000000000000000000" pitchFamily="2" charset="2"/>
              <a:buChar char="§"/>
            </a:pPr>
            <a:r>
              <a:rPr lang="en-IN" sz="2400" b="0" i="0" u="none" strike="noStrike" baseline="0" dirty="0"/>
              <a:t>Constructional features</a:t>
            </a:r>
            <a:endParaRPr lang="en-IN" sz="2400" dirty="0"/>
          </a:p>
          <a:p>
            <a:pPr>
              <a:buFont typeface="Wingdings" panose="05000000000000000000" pitchFamily="2" charset="2"/>
              <a:buChar char="§"/>
            </a:pPr>
            <a:r>
              <a:rPr lang="en-US" sz="2400" dirty="0"/>
              <a:t>Methods of starting of motors</a:t>
            </a:r>
          </a:p>
          <a:p>
            <a:pPr>
              <a:buFont typeface="Wingdings" panose="05000000000000000000" pitchFamily="2" charset="2"/>
              <a:buChar char="§"/>
            </a:pPr>
            <a:r>
              <a:rPr lang="en-US" sz="2400" dirty="0"/>
              <a:t>Types of losses</a:t>
            </a:r>
          </a:p>
          <a:p>
            <a:pPr>
              <a:buFont typeface="Wingdings" panose="05000000000000000000" pitchFamily="2" charset="2"/>
              <a:buChar char="§"/>
            </a:pPr>
            <a:r>
              <a:rPr lang="en-US" sz="2400" dirty="0"/>
              <a:t>Efficiency of Motors</a:t>
            </a:r>
          </a:p>
          <a:p>
            <a:pPr>
              <a:buFont typeface="Wingdings" panose="05000000000000000000" pitchFamily="2" charset="2"/>
              <a:buChar char="§"/>
            </a:pPr>
            <a:r>
              <a:rPr lang="en-US" sz="2400" dirty="0"/>
              <a:t>Types of Tests</a:t>
            </a:r>
          </a:p>
          <a:p>
            <a:pPr>
              <a:buFont typeface="Wingdings" panose="05000000000000000000" pitchFamily="2" charset="2"/>
              <a:buChar char="§"/>
            </a:pPr>
            <a:r>
              <a:rPr lang="en-US" sz="2400" dirty="0"/>
              <a:t>Cooling Arrangements</a:t>
            </a:r>
          </a:p>
          <a:p>
            <a:pPr marL="0" indent="0">
              <a:buNone/>
            </a:pPr>
            <a:endParaRPr lang="en-IN" dirty="0"/>
          </a:p>
        </p:txBody>
      </p:sp>
    </p:spTree>
    <p:extLst>
      <p:ext uri="{BB962C8B-B14F-4D97-AF65-F5344CB8AC3E}">
        <p14:creationId xmlns:p14="http://schemas.microsoft.com/office/powerpoint/2010/main" val="972407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D124-85F8-572E-332F-4FC33D5E25A6}"/>
              </a:ext>
            </a:extLst>
          </p:cNvPr>
          <p:cNvSpPr>
            <a:spLocks noGrp="1"/>
          </p:cNvSpPr>
          <p:nvPr>
            <p:ph type="title"/>
          </p:nvPr>
        </p:nvSpPr>
        <p:spPr>
          <a:xfrm>
            <a:off x="1143001" y="482600"/>
            <a:ext cx="9905998" cy="372533"/>
          </a:xfrm>
        </p:spPr>
        <p:txBody>
          <a:bodyPr>
            <a:noAutofit/>
          </a:bodyPr>
          <a:lstStyle/>
          <a:p>
            <a:r>
              <a:rPr lang="en-IN" sz="2400" dirty="0">
                <a:solidFill>
                  <a:schemeClr val="bg1"/>
                </a:solidFill>
              </a:rPr>
              <a:t>Key points of the standard:</a:t>
            </a:r>
            <a:r>
              <a:rPr lang="en-US" sz="2400" dirty="0">
                <a:solidFill>
                  <a:schemeClr val="bg1"/>
                </a:solidFill>
              </a:rPr>
              <a:t/>
            </a:r>
            <a:br>
              <a:rPr lang="en-US" sz="2400" dirty="0">
                <a:solidFill>
                  <a:schemeClr val="bg1"/>
                </a:solidFill>
              </a:rPr>
            </a:br>
            <a:endParaRPr lang="en-US" sz="2400" dirty="0"/>
          </a:p>
        </p:txBody>
      </p:sp>
      <p:pic>
        <p:nvPicPr>
          <p:cNvPr id="5" name="Content Placeholder 4">
            <a:extLst>
              <a:ext uri="{FF2B5EF4-FFF2-40B4-BE49-F238E27FC236}">
                <a16:creationId xmlns:a16="http://schemas.microsoft.com/office/drawing/2014/main" id="{A0014B96-51B3-20A2-ABD9-E63CF6ECB4EC}"/>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8728035" y="958669"/>
            <a:ext cx="3463965" cy="4372046"/>
          </a:xfrm>
        </p:spPr>
      </p:pic>
      <p:sp>
        <p:nvSpPr>
          <p:cNvPr id="6" name="TextBox 5">
            <a:extLst>
              <a:ext uri="{FF2B5EF4-FFF2-40B4-BE49-F238E27FC236}">
                <a16:creationId xmlns:a16="http://schemas.microsoft.com/office/drawing/2014/main" id="{890CBD32-B409-B488-79F0-CFA37B5A8CFD}"/>
              </a:ext>
            </a:extLst>
          </p:cNvPr>
          <p:cNvSpPr txBox="1"/>
          <p:nvPr/>
        </p:nvSpPr>
        <p:spPr>
          <a:xfrm>
            <a:off x="990599" y="852488"/>
            <a:ext cx="7798559" cy="563231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Types of motors covered: </a:t>
            </a:r>
          </a:p>
          <a:p>
            <a:pPr marL="742950" marR="0" lvl="1" indent="-285750" algn="just"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Wet type water filled </a:t>
            </a:r>
          </a:p>
          <a:p>
            <a:pPr marL="742950" marR="0" lvl="1" indent="-285750" algn="just"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Wet type oil filled </a:t>
            </a:r>
          </a:p>
          <a:p>
            <a:pPr marL="742950" marR="0" lvl="1" indent="-285750" algn="just"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Resin filled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Water characteristics (Cl. 4): </a:t>
            </a:r>
            <a:r>
              <a:rPr kumimoji="0" lang="en-IN" sz="2000" b="0" i="0" u="none" strike="noStrike" kern="1200" cap="none" spc="0" normalizeH="0" baseline="0" noProof="0" dirty="0">
                <a:ln>
                  <a:noFill/>
                </a:ln>
                <a:solidFill>
                  <a:prstClr val="black"/>
                </a:solidFill>
                <a:effectLst/>
                <a:uLnTx/>
                <a:uFillTx/>
                <a:latin typeface="Tw Cen MT"/>
                <a:ea typeface="+mn-ea"/>
                <a:cs typeface="+mn-cs"/>
              </a:rPr>
              <a:t>Defines the parameters of “clear, cold, and fresh water” for which the motors are suitable.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Construction(Cl. 5): </a:t>
            </a:r>
            <a:r>
              <a:rPr kumimoji="0" lang="en-IN" sz="2000" b="0" i="0" u="none" strike="noStrike" kern="1200" cap="none" spc="0" normalizeH="0" baseline="0" noProof="0" dirty="0">
                <a:ln>
                  <a:noFill/>
                </a:ln>
                <a:solidFill>
                  <a:prstClr val="black"/>
                </a:solidFill>
                <a:effectLst/>
                <a:uLnTx/>
                <a:uFillTx/>
                <a:latin typeface="Tw Cen MT"/>
                <a:ea typeface="+mn-ea"/>
                <a:cs typeface="+mn-cs"/>
              </a:rPr>
              <a:t>Specifies materials for various components, including the cable, shaft, bearings, and casings. Also covers earthing requirements and protection against foreign matter.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Voltage and Frequency (Cl. 6): </a:t>
            </a:r>
            <a:r>
              <a:rPr kumimoji="0" lang="en-IN" sz="2000" b="0" i="0" u="none" strike="noStrike" kern="1200" cap="none" spc="0" normalizeH="0" baseline="0" noProof="0" dirty="0">
                <a:ln>
                  <a:noFill/>
                </a:ln>
                <a:solidFill>
                  <a:prstClr val="black"/>
                </a:solidFill>
                <a:effectLst/>
                <a:uLnTx/>
                <a:uFillTx/>
                <a:latin typeface="Tw Cen MT"/>
                <a:ea typeface="+mn-ea"/>
                <a:cs typeface="+mn-cs"/>
              </a:rPr>
              <a:t>Preferred values are 415V (3-phase) and 240V (single-phase) at 50Hz. The standard also defines permissible variations.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Output Ratings (Cl. 6.3): </a:t>
            </a:r>
            <a:r>
              <a:rPr kumimoji="0" lang="en-IN" sz="2000" b="0" i="0" u="none" strike="noStrike" kern="1200" cap="none" spc="0" normalizeH="0" baseline="0" noProof="0" dirty="0">
                <a:ln>
                  <a:noFill/>
                </a:ln>
                <a:solidFill>
                  <a:prstClr val="black"/>
                </a:solidFill>
                <a:effectLst/>
                <a:uLnTx/>
                <a:uFillTx/>
                <a:latin typeface="Tw Cen MT"/>
                <a:ea typeface="+mn-ea"/>
                <a:cs typeface="+mn-cs"/>
              </a:rPr>
              <a:t>Provides preferred output ratings in kW for both three-phase and single-phase motors.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Dimensions and Tolerances (Cl. 7): </a:t>
            </a:r>
            <a:r>
              <a:rPr kumimoji="0" lang="en-IN" sz="2000" b="0" i="0" u="none" strike="noStrike" kern="1200" cap="none" spc="0" normalizeH="0" baseline="0" noProof="0" dirty="0">
                <a:ln>
                  <a:noFill/>
                </a:ln>
                <a:solidFill>
                  <a:prstClr val="black"/>
                </a:solidFill>
                <a:effectLst/>
                <a:uLnTx/>
                <a:uFillTx/>
                <a:latin typeface="Tw Cen MT"/>
                <a:ea typeface="+mn-ea"/>
                <a:cs typeface="+mn-cs"/>
              </a:rPr>
              <a:t>Defines maximum overall diameters for different bore sizes and provides recommended shaft dimensions. Tolerance limits for shaft extension runout, concentricity, and face runout are also specified. </a:t>
            </a: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166265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4677-0B40-3FC3-B86D-7876914132FA}"/>
              </a:ext>
            </a:extLst>
          </p:cNvPr>
          <p:cNvSpPr>
            <a:spLocks noGrp="1"/>
          </p:cNvSpPr>
          <p:nvPr>
            <p:ph type="title"/>
          </p:nvPr>
        </p:nvSpPr>
        <p:spPr>
          <a:xfrm>
            <a:off x="1143001" y="550335"/>
            <a:ext cx="9905998" cy="482600"/>
          </a:xfrm>
        </p:spPr>
        <p:txBody>
          <a:bodyPr>
            <a:noAutofit/>
          </a:bodyPr>
          <a:lstStyle/>
          <a:p>
            <a:r>
              <a:rPr lang="en-IN" sz="2400" dirty="0">
                <a:solidFill>
                  <a:schemeClr val="bg1"/>
                </a:solidFill>
              </a:rPr>
              <a:t>Key points </a:t>
            </a:r>
            <a:r>
              <a:rPr lang="en-IN" sz="2400" dirty="0" err="1">
                <a:solidFill>
                  <a:schemeClr val="bg1"/>
                </a:solidFill>
              </a:rPr>
              <a:t>contd</a:t>
            </a:r>
            <a:r>
              <a:rPr lang="en-IN" sz="2400" dirty="0">
                <a:solidFill>
                  <a:schemeClr val="bg1"/>
                </a:solidFill>
              </a:rPr>
              <a:t>……</a:t>
            </a:r>
            <a:r>
              <a:rPr lang="en-US" sz="2400" dirty="0">
                <a:solidFill>
                  <a:schemeClr val="bg1"/>
                </a:solidFill>
              </a:rPr>
              <a:t/>
            </a:r>
            <a:br>
              <a:rPr lang="en-US" sz="2400" dirty="0">
                <a:solidFill>
                  <a:schemeClr val="bg1"/>
                </a:solidFill>
              </a:rPr>
            </a:br>
            <a:endParaRPr lang="en-US" sz="2400" dirty="0"/>
          </a:p>
        </p:txBody>
      </p:sp>
      <p:sp>
        <p:nvSpPr>
          <p:cNvPr id="3" name="Content Placeholder 2">
            <a:extLst>
              <a:ext uri="{FF2B5EF4-FFF2-40B4-BE49-F238E27FC236}">
                <a16:creationId xmlns:a16="http://schemas.microsoft.com/office/drawing/2014/main" id="{00183947-BFA8-1ADB-B370-722C85388C47}"/>
              </a:ext>
            </a:extLst>
          </p:cNvPr>
          <p:cNvSpPr>
            <a:spLocks noGrp="1"/>
          </p:cNvSpPr>
          <p:nvPr>
            <p:ph idx="1"/>
          </p:nvPr>
        </p:nvSpPr>
        <p:spPr>
          <a:xfrm>
            <a:off x="989012" y="1210735"/>
            <a:ext cx="10420516" cy="3541714"/>
          </a:xfrm>
        </p:spPr>
        <p:txBody>
          <a:bodyPr>
            <a:noAutofit/>
          </a:bodyPr>
          <a:lstStyle/>
          <a:p>
            <a:pPr marL="0" indent="0">
              <a:buNone/>
            </a:pPr>
            <a:r>
              <a:rPr lang="en-IN" sz="2000" dirty="0">
                <a:solidFill>
                  <a:schemeClr val="bg1"/>
                </a:solidFill>
              </a:rPr>
              <a:t>● </a:t>
            </a:r>
            <a:r>
              <a:rPr lang="en-IN" sz="2000" b="1" dirty="0">
                <a:solidFill>
                  <a:schemeClr val="bg1"/>
                </a:solidFill>
              </a:rPr>
              <a:t>Performance Characteristics (Cl. 11): </a:t>
            </a:r>
            <a:r>
              <a:rPr lang="en-IN" sz="2000" dirty="0">
                <a:solidFill>
                  <a:schemeClr val="bg1"/>
                </a:solidFill>
              </a:rPr>
              <a:t>Specifies minimum full load speed, maximum full load current, minimum starting torque, and nominal efficiency for 2-pole motors of different bore sizes and phases. </a:t>
            </a:r>
          </a:p>
          <a:p>
            <a:pPr marL="0" indent="0">
              <a:buNone/>
            </a:pPr>
            <a:r>
              <a:rPr lang="en-IN" sz="2000" dirty="0">
                <a:solidFill>
                  <a:schemeClr val="bg1"/>
                </a:solidFill>
              </a:rPr>
              <a:t>● </a:t>
            </a:r>
            <a:r>
              <a:rPr lang="en-IN" sz="2000" b="1" dirty="0">
                <a:solidFill>
                  <a:schemeClr val="bg1"/>
                </a:solidFill>
              </a:rPr>
              <a:t>Overload Test (Cl. 18) : </a:t>
            </a:r>
            <a:r>
              <a:rPr lang="en-IN" sz="2000" dirty="0">
                <a:solidFill>
                  <a:schemeClr val="bg1"/>
                </a:solidFill>
              </a:rPr>
              <a:t>Details the requirements for momentary and sustained overloads. </a:t>
            </a:r>
          </a:p>
          <a:p>
            <a:pPr marL="0" indent="0">
              <a:buNone/>
            </a:pPr>
            <a:r>
              <a:rPr lang="en-IN" sz="2000" dirty="0">
                <a:solidFill>
                  <a:schemeClr val="bg1"/>
                </a:solidFill>
              </a:rPr>
              <a:t>● </a:t>
            </a:r>
            <a:r>
              <a:rPr lang="en-IN" sz="2000" b="1" dirty="0">
                <a:solidFill>
                  <a:schemeClr val="bg1"/>
                </a:solidFill>
              </a:rPr>
              <a:t>Temperature Rise Test (Cl. 19) : </a:t>
            </a:r>
            <a:r>
              <a:rPr lang="en-IN" sz="2000" dirty="0">
                <a:solidFill>
                  <a:schemeClr val="bg1"/>
                </a:solidFill>
              </a:rPr>
              <a:t>Defines the acceptable temperature rise limits for stator windings at rated and reduced voltage. </a:t>
            </a:r>
          </a:p>
          <a:p>
            <a:pPr marL="0" indent="0">
              <a:buNone/>
            </a:pPr>
            <a:r>
              <a:rPr lang="en-IN" sz="2000" dirty="0">
                <a:solidFill>
                  <a:schemeClr val="bg1"/>
                </a:solidFill>
              </a:rPr>
              <a:t>● </a:t>
            </a:r>
            <a:r>
              <a:rPr lang="en-IN" sz="2000" b="1" dirty="0">
                <a:solidFill>
                  <a:schemeClr val="bg1"/>
                </a:solidFill>
              </a:rPr>
              <a:t>High Voltage Test (Cl. 20): </a:t>
            </a:r>
            <a:r>
              <a:rPr lang="en-IN" sz="2000" dirty="0">
                <a:solidFill>
                  <a:schemeClr val="bg1"/>
                </a:solidFill>
              </a:rPr>
              <a:t>Specifies the procedure and voltage levels for testing insulation strength. </a:t>
            </a:r>
          </a:p>
          <a:p>
            <a:pPr marL="0" indent="0">
              <a:buNone/>
            </a:pPr>
            <a:r>
              <a:rPr lang="en-IN" sz="2000" dirty="0">
                <a:solidFill>
                  <a:schemeClr val="bg1"/>
                </a:solidFill>
              </a:rPr>
              <a:t>● </a:t>
            </a:r>
            <a:r>
              <a:rPr lang="en-IN" sz="2000" b="1" dirty="0">
                <a:solidFill>
                  <a:schemeClr val="bg1"/>
                </a:solidFill>
              </a:rPr>
              <a:t>Insulation Resistance Test (Cl. 21): </a:t>
            </a:r>
            <a:r>
              <a:rPr lang="en-IN" sz="2000" dirty="0">
                <a:solidFill>
                  <a:schemeClr val="bg1"/>
                </a:solidFill>
              </a:rPr>
              <a:t>Defines the minimum acceptable insulation resistance. </a:t>
            </a:r>
          </a:p>
          <a:p>
            <a:pPr marL="0" indent="0">
              <a:buNone/>
            </a:pPr>
            <a:r>
              <a:rPr lang="en-IN" sz="2000" dirty="0">
                <a:solidFill>
                  <a:schemeClr val="bg1"/>
                </a:solidFill>
              </a:rPr>
              <a:t>● </a:t>
            </a:r>
            <a:r>
              <a:rPr lang="en-IN" sz="2000" b="1" dirty="0">
                <a:solidFill>
                  <a:schemeClr val="bg1"/>
                </a:solidFill>
              </a:rPr>
              <a:t>Leakage Current Test (Cl. 23): </a:t>
            </a:r>
            <a:r>
              <a:rPr lang="en-IN" sz="2000" dirty="0">
                <a:solidFill>
                  <a:schemeClr val="bg1"/>
                </a:solidFill>
              </a:rPr>
              <a:t>Sets the limit for maximum leakage current at rated voltage and no load. </a:t>
            </a:r>
          </a:p>
        </p:txBody>
      </p:sp>
    </p:spTree>
    <p:extLst>
      <p:ext uri="{BB962C8B-B14F-4D97-AF65-F5344CB8AC3E}">
        <p14:creationId xmlns:p14="http://schemas.microsoft.com/office/powerpoint/2010/main" val="104613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F2F5A9-7703-3929-5F3C-DDC0AE64DA2B}"/>
              </a:ext>
            </a:extLst>
          </p:cNvPr>
          <p:cNvSpPr txBox="1"/>
          <p:nvPr/>
        </p:nvSpPr>
        <p:spPr>
          <a:xfrm>
            <a:off x="1280680" y="405788"/>
            <a:ext cx="839023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rPr>
              <a:t>PERFORMANCE REQUIREMENTS OF IS </a:t>
            </a:r>
            <a:r>
              <a:rPr kumimoji="0" lang="en-US" sz="3200" b="0" i="0" u="none" strike="noStrike" kern="1200" cap="all" spc="0" normalizeH="0" baseline="0" noProof="0" dirty="0">
                <a:ln>
                  <a:noFill/>
                </a:ln>
                <a:solidFill>
                  <a:prstClr val="black"/>
                </a:solidFill>
                <a:effectLst/>
                <a:uLnTx/>
                <a:uFillTx/>
                <a:latin typeface="Tw Cen MT" panose="020B0602020104020603"/>
                <a:ea typeface="+mn-ea"/>
                <a:cs typeface="+mn-cs"/>
              </a:rPr>
              <a:t>9283 : 2013 </a:t>
            </a:r>
            <a:r>
              <a:rPr kumimoji="0" lang="en-US" sz="3200" b="0" i="0" u="none" strike="noStrike" kern="1200" cap="all" spc="0" normalizeH="0" baseline="0" noProof="0" dirty="0">
                <a:ln>
                  <a:noFill/>
                </a:ln>
                <a:solidFill>
                  <a:prstClr val="white"/>
                </a:solidFill>
                <a:effectLst/>
                <a:uLnTx/>
                <a:uFillTx/>
                <a:latin typeface="Tw Cen MT" panose="020B0602020104020603"/>
                <a:ea typeface="+mn-ea"/>
                <a:cs typeface="+mn-cs"/>
              </a:rPr>
              <a:t/>
            </a:r>
            <a:br>
              <a:rPr kumimoji="0" lang="en-US" sz="3200" b="0" i="0" u="none" strike="noStrike" kern="1200" cap="all" spc="0" normalizeH="0" baseline="0" noProof="0" dirty="0">
                <a:ln>
                  <a:noFill/>
                </a:ln>
                <a:solidFill>
                  <a:prstClr val="white"/>
                </a:solidFill>
                <a:effectLst/>
                <a:uLnTx/>
                <a:uFillTx/>
                <a:latin typeface="Tw Cen MT" panose="020B0602020104020603"/>
                <a:ea typeface="+mn-ea"/>
                <a:cs typeface="+mn-cs"/>
              </a:rPr>
            </a:br>
            <a:endPar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19ADB6ED-18E9-D5FD-9C8E-A57AF690E3C8}"/>
              </a:ext>
            </a:extLst>
          </p:cNvPr>
          <p:cNvSpPr txBox="1"/>
          <p:nvPr/>
        </p:nvSpPr>
        <p:spPr>
          <a:xfrm>
            <a:off x="1359243" y="1255069"/>
            <a:ext cx="804424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For ensuring the quality and performance of motors, some of the important tests are: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TextBox 6">
            <a:extLst>
              <a:ext uri="{FF2B5EF4-FFF2-40B4-BE49-F238E27FC236}">
                <a16:creationId xmlns:a16="http://schemas.microsoft.com/office/drawing/2014/main" id="{EB26238B-61B6-CB17-9269-F9B50924B323}"/>
              </a:ext>
            </a:extLst>
          </p:cNvPr>
          <p:cNvSpPr txBox="1"/>
          <p:nvPr/>
        </p:nvSpPr>
        <p:spPr>
          <a:xfrm>
            <a:off x="1482811" y="2288435"/>
            <a:ext cx="5351051" cy="200054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High Voltage test (Cl. 20)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Insulation Resistance test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Cl</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21)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Leakage current test (Cl. 23)</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Efficiency (Cl. 12.1)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2" name="Picture 2" descr="1 horsepower electric submersible water pump motor cost in india|  Alibaba.com">
            <a:extLst>
              <a:ext uri="{FF2B5EF4-FFF2-40B4-BE49-F238E27FC236}">
                <a16:creationId xmlns:a16="http://schemas.microsoft.com/office/drawing/2014/main" id="{59214F4B-85C8-C656-8A2C-7FF82521EDEA}"/>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96240" y="1947938"/>
            <a:ext cx="4367266" cy="44982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40691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3E67-3B72-FABC-2C0B-2780C36C9EAE}"/>
              </a:ext>
            </a:extLst>
          </p:cNvPr>
          <p:cNvSpPr>
            <a:spLocks noGrp="1"/>
          </p:cNvSpPr>
          <p:nvPr>
            <p:ph type="title"/>
          </p:nvPr>
        </p:nvSpPr>
        <p:spPr>
          <a:xfrm>
            <a:off x="1224018" y="700049"/>
            <a:ext cx="9905998" cy="574158"/>
          </a:xfrm>
        </p:spPr>
        <p:txBody>
          <a:bodyPr>
            <a:normAutofit fontScale="90000"/>
          </a:bodyPr>
          <a:lstStyle/>
          <a:p>
            <a:r>
              <a:rPr lang="en-US" sz="3600" dirty="0">
                <a:solidFill>
                  <a:schemeClr val="bg1"/>
                </a:solidFill>
              </a:rPr>
              <a:t>HIGH VOLTAGE TEST </a:t>
            </a:r>
            <a:r>
              <a:rPr lang="en-US" dirty="0">
                <a:solidFill>
                  <a:schemeClr val="bg1"/>
                </a:solidFill>
              </a:rPr>
              <a:t>(C</a:t>
            </a:r>
            <a:r>
              <a:rPr lang="en-US" cap="none" dirty="0">
                <a:solidFill>
                  <a:schemeClr val="bg1"/>
                </a:solidFill>
              </a:rPr>
              <a:t>l</a:t>
            </a:r>
            <a:r>
              <a:rPr lang="en-US" dirty="0">
                <a:solidFill>
                  <a:schemeClr val="bg1"/>
                </a:solidFill>
              </a:rPr>
              <a:t>. 20) </a:t>
            </a:r>
            <a:r>
              <a:rPr lang="en-US" sz="3600" dirty="0">
                <a:solidFill>
                  <a:schemeClr val="bg1"/>
                </a:solidFill>
              </a:rPr>
              <a:t/>
            </a:r>
            <a:br>
              <a:rPr lang="en-US" sz="3600"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D1466DCB-D214-1394-7A12-B49C3916FD29}"/>
              </a:ext>
            </a:extLst>
          </p:cNvPr>
          <p:cNvSpPr>
            <a:spLocks noGrp="1"/>
          </p:cNvSpPr>
          <p:nvPr>
            <p:ph idx="1"/>
          </p:nvPr>
        </p:nvSpPr>
        <p:spPr>
          <a:xfrm>
            <a:off x="1237665" y="1355618"/>
            <a:ext cx="9905999" cy="5285814"/>
          </a:xfrm>
        </p:spPr>
        <p:txBody>
          <a:bodyPr>
            <a:normAutofit/>
          </a:bodyPr>
          <a:lstStyle/>
          <a:p>
            <a:pPr marL="0" indent="0">
              <a:lnSpc>
                <a:spcPct val="150000"/>
              </a:lnSpc>
            </a:pPr>
            <a:r>
              <a:rPr lang="en-US" sz="2000" dirty="0">
                <a:solidFill>
                  <a:schemeClr val="bg1"/>
                </a:solidFill>
              </a:rPr>
              <a:t>The high voltage test is applied between the windings and the frame only to a new and completed motor with all of its parts in place filled with water. The test is carried out at the conclusion of the temperature rise test of the motor where such a test is carried out. </a:t>
            </a:r>
          </a:p>
          <a:p>
            <a:pPr marL="0" indent="0">
              <a:lnSpc>
                <a:spcPct val="150000"/>
              </a:lnSpc>
            </a:pPr>
            <a:r>
              <a:rPr lang="en-IN" sz="2000" dirty="0">
                <a:solidFill>
                  <a:schemeClr val="bg1"/>
                </a:solidFill>
              </a:rPr>
              <a:t>The test voltage shall be of the supply frequency and shall be as near as possible to sine wave form. The test shall be commenced at a voltage of not more then one half of the full test voltage. The voltage shall then be increased to the full value steadily or in the steps of not more than 5 percent of the full value, the time allowed for the increase of the voltage from half to full value being not less then 10 s. The full test voltage of 1500 V shall be maintained for 30 s.</a:t>
            </a:r>
            <a:endParaRPr lang="en-US" sz="2000" dirty="0">
              <a:solidFill>
                <a:schemeClr val="bg1"/>
              </a:solidFill>
            </a:endParaRPr>
          </a:p>
          <a:p>
            <a:pPr marL="0" indent="0">
              <a:lnSpc>
                <a:spcPct val="150000"/>
              </a:lnSpc>
              <a:buNone/>
            </a:pPr>
            <a:endParaRPr lang="en-US" sz="2000" dirty="0"/>
          </a:p>
          <a:p>
            <a:pPr marL="0" indent="0">
              <a:lnSpc>
                <a:spcPct val="150000"/>
              </a:lnSpc>
              <a:buNone/>
            </a:pPr>
            <a:endParaRPr lang="en-US" sz="2000" dirty="0"/>
          </a:p>
        </p:txBody>
      </p:sp>
    </p:spTree>
    <p:extLst>
      <p:ext uri="{BB962C8B-B14F-4D97-AF65-F5344CB8AC3E}">
        <p14:creationId xmlns:p14="http://schemas.microsoft.com/office/powerpoint/2010/main" val="3736703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F0B3B-FA01-05F1-621F-091860D3059D}"/>
              </a:ext>
            </a:extLst>
          </p:cNvPr>
          <p:cNvSpPr txBox="1"/>
          <p:nvPr/>
        </p:nvSpPr>
        <p:spPr>
          <a:xfrm>
            <a:off x="1278607" y="591043"/>
            <a:ext cx="9271112" cy="44627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Problems Faced by Motors Without Adequate High Voltage Capability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Motors that cannot effectively handle high voltage conditions often face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insulation breakdown,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short circuits,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electrical leakage,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component damage,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reduced lifespan,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increased failure rates, and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potential safety hazards.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These issues can lead to frequent electrical faults, high maintenance costs, unreliable operation, and risks to both the motor and surrounding equipment.</a:t>
            </a:r>
          </a:p>
        </p:txBody>
      </p:sp>
    </p:spTree>
    <p:extLst>
      <p:ext uri="{BB962C8B-B14F-4D97-AF65-F5344CB8AC3E}">
        <p14:creationId xmlns:p14="http://schemas.microsoft.com/office/powerpoint/2010/main" val="732151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0AE2EC-7726-E4CB-6681-7610A03BFF99}"/>
              </a:ext>
            </a:extLst>
          </p:cNvPr>
          <p:cNvSpPr txBox="1"/>
          <p:nvPr/>
        </p:nvSpPr>
        <p:spPr>
          <a:xfrm>
            <a:off x="1241947" y="659283"/>
            <a:ext cx="9118768"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Solutions Provided by Passing the High Voltage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Passing the high voltage test ensures that the motor's insulation system is robust and capable of withstanding high voltage conditions without electrical breakdown or leakage. This results in improved electrical integrity, reliable performance, reduced maintenance requirements, extended lifespan, and enhanced safety, ensuring the motor can operate safely and effectively even under high voltage stress.</a:t>
            </a:r>
          </a:p>
        </p:txBody>
      </p:sp>
    </p:spTree>
    <p:extLst>
      <p:ext uri="{BB962C8B-B14F-4D97-AF65-F5344CB8AC3E}">
        <p14:creationId xmlns:p14="http://schemas.microsoft.com/office/powerpoint/2010/main" val="3090923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3E67-3B72-FABC-2C0B-2780C36C9EAE}"/>
              </a:ext>
            </a:extLst>
          </p:cNvPr>
          <p:cNvSpPr>
            <a:spLocks noGrp="1"/>
          </p:cNvSpPr>
          <p:nvPr>
            <p:ph type="title"/>
          </p:nvPr>
        </p:nvSpPr>
        <p:spPr>
          <a:xfrm>
            <a:off x="1292257" y="699252"/>
            <a:ext cx="9905998" cy="574158"/>
          </a:xfrm>
        </p:spPr>
        <p:txBody>
          <a:bodyPr>
            <a:normAutofit/>
          </a:bodyPr>
          <a:lstStyle/>
          <a:p>
            <a:r>
              <a:rPr lang="en-US" sz="3200" dirty="0">
                <a:solidFill>
                  <a:schemeClr val="bg1"/>
                </a:solidFill>
              </a:rPr>
              <a:t>INSULATION RESITANCE TEST </a:t>
            </a:r>
            <a:r>
              <a:rPr lang="en-US" sz="3200" cap="none" dirty="0">
                <a:solidFill>
                  <a:schemeClr val="bg1"/>
                </a:solidFill>
              </a:rPr>
              <a:t>(Cl</a:t>
            </a:r>
            <a:r>
              <a:rPr lang="en-US" sz="3200" dirty="0">
                <a:solidFill>
                  <a:schemeClr val="bg1"/>
                </a:solidFill>
              </a:rPr>
              <a:t>. 21) </a:t>
            </a:r>
          </a:p>
        </p:txBody>
      </p:sp>
      <p:sp>
        <p:nvSpPr>
          <p:cNvPr id="3" name="Content Placeholder 2">
            <a:extLst>
              <a:ext uri="{FF2B5EF4-FFF2-40B4-BE49-F238E27FC236}">
                <a16:creationId xmlns:a16="http://schemas.microsoft.com/office/drawing/2014/main" id="{D1466DCB-D214-1394-7A12-B49C3916FD29}"/>
              </a:ext>
            </a:extLst>
          </p:cNvPr>
          <p:cNvSpPr>
            <a:spLocks noGrp="1"/>
          </p:cNvSpPr>
          <p:nvPr>
            <p:ph idx="1"/>
          </p:nvPr>
        </p:nvSpPr>
        <p:spPr>
          <a:xfrm>
            <a:off x="1278609" y="1318841"/>
            <a:ext cx="9905999" cy="1248375"/>
          </a:xfrm>
        </p:spPr>
        <p:txBody>
          <a:bodyPr>
            <a:noAutofit/>
          </a:bodyPr>
          <a:lstStyle/>
          <a:p>
            <a:pPr marL="0" indent="0">
              <a:lnSpc>
                <a:spcPct val="150000"/>
              </a:lnSpc>
              <a:buNone/>
            </a:pPr>
            <a:r>
              <a:rPr lang="en-US" sz="2000" dirty="0"/>
              <a:t>The insulation resistance when the high voltage test is applied shall be not less than 5 m ohm. The insulation resistance shall be measured with a dc voltage of 500 V applied for a sufficient time for the reading of the indicator to become practically steady, such voltage being taken from an independent source or generated in the measuring instrument.</a:t>
            </a:r>
          </a:p>
        </p:txBody>
      </p:sp>
    </p:spTree>
    <p:extLst>
      <p:ext uri="{BB962C8B-B14F-4D97-AF65-F5344CB8AC3E}">
        <p14:creationId xmlns:p14="http://schemas.microsoft.com/office/powerpoint/2010/main" val="2357085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F0B3B-FA01-05F1-621F-091860D3059D}"/>
              </a:ext>
            </a:extLst>
          </p:cNvPr>
          <p:cNvSpPr txBox="1"/>
          <p:nvPr/>
        </p:nvSpPr>
        <p:spPr>
          <a:xfrm>
            <a:off x="1237665" y="682390"/>
            <a:ext cx="9544066" cy="553997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Problems Faced by Motors Without Adequate Insulation Resistance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Motors with insufficient insulation resistance are prone to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insulation breakdown,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electrical leakage,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short circuits,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reduced lifespan,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increased failure rates, and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safety hazards.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These issues can lead to frequent electrical faults, high maintenance costs, inefficient operation, and potential risks to both the motor and its surroundings.</a:t>
            </a:r>
          </a:p>
        </p:txBody>
      </p:sp>
    </p:spTree>
    <p:extLst>
      <p:ext uri="{BB962C8B-B14F-4D97-AF65-F5344CB8AC3E}">
        <p14:creationId xmlns:p14="http://schemas.microsoft.com/office/powerpoint/2010/main" val="3808338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0AE2EC-7726-E4CB-6681-7610A03BFF99}"/>
              </a:ext>
            </a:extLst>
          </p:cNvPr>
          <p:cNvSpPr txBox="1"/>
          <p:nvPr/>
        </p:nvSpPr>
        <p:spPr>
          <a:xfrm>
            <a:off x="1269242" y="431032"/>
            <a:ext cx="9478637"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Solutions Provided by Passing the Insulation Resistance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Passing the insulation resistance test ensures that the motor's insulation is robust and has a resistance of not less than 5 megaohms, capable of preventing electrical leakage and breakdown. This results in enhanced electrical integrity, reliable performance, reduced maintenance requirements, extended lifespan, and improved safety, ensuring the motor can operate efficiently and safely even under varying electrical conditions.</a:t>
            </a:r>
          </a:p>
        </p:txBody>
      </p:sp>
    </p:spTree>
    <p:extLst>
      <p:ext uri="{BB962C8B-B14F-4D97-AF65-F5344CB8AC3E}">
        <p14:creationId xmlns:p14="http://schemas.microsoft.com/office/powerpoint/2010/main" val="2047878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3E67-3B72-FABC-2C0B-2780C36C9EAE}"/>
              </a:ext>
            </a:extLst>
          </p:cNvPr>
          <p:cNvSpPr>
            <a:spLocks noGrp="1"/>
          </p:cNvSpPr>
          <p:nvPr>
            <p:ph type="title"/>
          </p:nvPr>
        </p:nvSpPr>
        <p:spPr>
          <a:xfrm>
            <a:off x="1237666" y="753843"/>
            <a:ext cx="9905998" cy="574158"/>
          </a:xfrm>
        </p:spPr>
        <p:txBody>
          <a:bodyPr>
            <a:normAutofit fontScale="90000"/>
          </a:bodyPr>
          <a:lstStyle/>
          <a:p>
            <a:r>
              <a:rPr lang="en-US" dirty="0">
                <a:solidFill>
                  <a:schemeClr val="bg1"/>
                </a:solidFill>
              </a:rPr>
              <a:t>LEAKAGE CURRENT TEST </a:t>
            </a:r>
            <a:r>
              <a:rPr lang="en-US" cap="none" dirty="0">
                <a:solidFill>
                  <a:schemeClr val="bg1"/>
                </a:solidFill>
              </a:rPr>
              <a:t>(Cl. 23) </a:t>
            </a:r>
            <a:r>
              <a:rPr lang="en-US" sz="3600" dirty="0">
                <a:solidFill>
                  <a:schemeClr val="bg1"/>
                </a:solidFill>
              </a:rPr>
              <a:t/>
            </a:r>
            <a:br>
              <a:rPr lang="en-US" sz="3600"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D1466DCB-D214-1394-7A12-B49C3916FD29}"/>
              </a:ext>
            </a:extLst>
          </p:cNvPr>
          <p:cNvSpPr>
            <a:spLocks noGrp="1"/>
          </p:cNvSpPr>
          <p:nvPr>
            <p:ph idx="1"/>
          </p:nvPr>
        </p:nvSpPr>
        <p:spPr>
          <a:xfrm>
            <a:off x="1264961" y="1147022"/>
            <a:ext cx="9905999" cy="1248375"/>
          </a:xfrm>
        </p:spPr>
        <p:txBody>
          <a:bodyPr>
            <a:noAutofit/>
          </a:bodyPr>
          <a:lstStyle/>
          <a:p>
            <a:pPr marL="0" indent="0" algn="just">
              <a:lnSpc>
                <a:spcPct val="150000"/>
              </a:lnSpc>
              <a:buNone/>
            </a:pPr>
            <a:r>
              <a:rPr lang="en-US" sz="2000" dirty="0"/>
              <a:t>The maximum leakage current value shall not be more than 50 mA at rated voltage at no load. The motor shall be placed on either a rubber mat or a wooden base or any other insulated base. A voltage equal to the rated voltage shall be applied to any supply line and accessible outside metal parts of the motor. The resistance of the test circuit shall be 2 000 ± 50 ohm.</a:t>
            </a:r>
          </a:p>
        </p:txBody>
      </p:sp>
    </p:spTree>
    <p:extLst>
      <p:ext uri="{BB962C8B-B14F-4D97-AF65-F5344CB8AC3E}">
        <p14:creationId xmlns:p14="http://schemas.microsoft.com/office/powerpoint/2010/main" val="30201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C488-4C00-B9F0-D727-FDA7DC3A8FDB}"/>
              </a:ext>
            </a:extLst>
          </p:cNvPr>
          <p:cNvSpPr>
            <a:spLocks noGrp="1"/>
          </p:cNvSpPr>
          <p:nvPr>
            <p:ph type="title"/>
          </p:nvPr>
        </p:nvSpPr>
        <p:spPr/>
        <p:txBody>
          <a:bodyPr/>
          <a:lstStyle/>
          <a:p>
            <a:r>
              <a:rPr lang="en-US" dirty="0"/>
              <a:t>Electric Motors- Definition &amp; Terminology (IS 1885- Part 35)</a:t>
            </a:r>
            <a:endParaRPr lang="en-IN" dirty="0"/>
          </a:p>
        </p:txBody>
      </p:sp>
      <p:sp>
        <p:nvSpPr>
          <p:cNvPr id="3" name="Content Placeholder 2">
            <a:extLst>
              <a:ext uri="{FF2B5EF4-FFF2-40B4-BE49-F238E27FC236}">
                <a16:creationId xmlns:a16="http://schemas.microsoft.com/office/drawing/2014/main" id="{3E0D8405-0240-9134-35BB-85C278095E5D}"/>
              </a:ext>
            </a:extLst>
          </p:cNvPr>
          <p:cNvSpPr>
            <a:spLocks noGrp="1"/>
          </p:cNvSpPr>
          <p:nvPr>
            <p:ph idx="1"/>
          </p:nvPr>
        </p:nvSpPr>
        <p:spPr/>
        <p:txBody>
          <a:bodyPr>
            <a:normAutofit fontScale="85000" lnSpcReduction="20000"/>
          </a:bodyPr>
          <a:lstStyle/>
          <a:p>
            <a:pPr algn="just"/>
            <a:r>
              <a:rPr lang="en-IN" sz="2000" b="1" dirty="0">
                <a:solidFill>
                  <a:schemeClr val="bg1"/>
                </a:solidFill>
              </a:rPr>
              <a:t>Stator (Cl. 411-43-01 IS 1885 (Part 35) : 2021) </a:t>
            </a:r>
            <a:r>
              <a:rPr lang="en-IN" sz="2000" dirty="0">
                <a:solidFill>
                  <a:schemeClr val="bg1"/>
                </a:solidFill>
              </a:rPr>
              <a:t>: The stationary portion of the machine</a:t>
            </a:r>
          </a:p>
          <a:p>
            <a:pPr algn="just"/>
            <a:r>
              <a:rPr lang="en-IN" sz="2000" b="1" dirty="0">
                <a:solidFill>
                  <a:schemeClr val="tx1"/>
                </a:solidFill>
              </a:rPr>
              <a:t>Rotor </a:t>
            </a:r>
            <a:r>
              <a:rPr lang="en-IN" sz="2000" dirty="0">
                <a:solidFill>
                  <a:schemeClr val="tx1"/>
                </a:solidFill>
              </a:rPr>
              <a:t>: The rotating portion of the machine (</a:t>
            </a:r>
            <a:r>
              <a:rPr lang="en-IN" sz="2000" b="1" dirty="0">
                <a:solidFill>
                  <a:schemeClr val="tx1"/>
                </a:solidFill>
              </a:rPr>
              <a:t>Cl. 411-43-02</a:t>
            </a:r>
            <a:r>
              <a:rPr lang="en-IN" sz="2000" dirty="0">
                <a:solidFill>
                  <a:schemeClr val="tx1"/>
                </a:solidFill>
              </a:rPr>
              <a:t>)</a:t>
            </a:r>
          </a:p>
          <a:p>
            <a:pPr algn="just"/>
            <a:r>
              <a:rPr lang="en-IN" sz="2000" b="1" dirty="0">
                <a:solidFill>
                  <a:schemeClr val="tx1"/>
                </a:solidFill>
              </a:rPr>
              <a:t>Armature </a:t>
            </a:r>
            <a:r>
              <a:rPr lang="en-IN" sz="2000" dirty="0">
                <a:solidFill>
                  <a:schemeClr val="tx1"/>
                </a:solidFill>
              </a:rPr>
              <a:t>:  The portion of the machine which carries the armature winding. </a:t>
            </a:r>
            <a:r>
              <a:rPr lang="en-IN" sz="2000" b="1" dirty="0">
                <a:solidFill>
                  <a:schemeClr val="tx1"/>
                </a:solidFill>
              </a:rPr>
              <a:t>(Cl. 411-43-03)</a:t>
            </a:r>
            <a:endParaRPr lang="en-IN" sz="2000" dirty="0">
              <a:solidFill>
                <a:schemeClr val="tx1"/>
              </a:solidFill>
            </a:endParaRPr>
          </a:p>
          <a:p>
            <a:pPr algn="just"/>
            <a:r>
              <a:rPr lang="en-IN" sz="2000" b="1" dirty="0">
                <a:solidFill>
                  <a:schemeClr val="tx1"/>
                </a:solidFill>
              </a:rPr>
              <a:t>Field system </a:t>
            </a:r>
            <a:r>
              <a:rPr lang="en-IN" sz="2000" dirty="0">
                <a:solidFill>
                  <a:schemeClr val="tx1"/>
                </a:solidFill>
              </a:rPr>
              <a:t>: The portion of the machine which carries the field winding (</a:t>
            </a:r>
            <a:r>
              <a:rPr lang="en-IN" sz="2000" b="1" dirty="0">
                <a:solidFill>
                  <a:schemeClr val="tx1"/>
                </a:solidFill>
              </a:rPr>
              <a:t>Cl. 411-43-04 </a:t>
            </a:r>
            <a:r>
              <a:rPr lang="en-IN" sz="2000" dirty="0">
                <a:solidFill>
                  <a:schemeClr val="tx1"/>
                </a:solidFill>
              </a:rPr>
              <a:t>)</a:t>
            </a:r>
          </a:p>
          <a:p>
            <a:pPr algn="just"/>
            <a:r>
              <a:rPr lang="en-IN" sz="2000" b="1" dirty="0">
                <a:solidFill>
                  <a:schemeClr val="tx1"/>
                </a:solidFill>
              </a:rPr>
              <a:t>Field Windings </a:t>
            </a:r>
            <a:r>
              <a:rPr lang="en-IN" sz="2000" dirty="0">
                <a:solidFill>
                  <a:schemeClr val="tx1"/>
                </a:solidFill>
              </a:rPr>
              <a:t>: An excitation winding contributing to the creation of principle magnetic field of a machine. (</a:t>
            </a:r>
            <a:r>
              <a:rPr lang="en-IN" sz="2000" b="1" dirty="0">
                <a:solidFill>
                  <a:schemeClr val="tx1"/>
                </a:solidFill>
              </a:rPr>
              <a:t>Cl. 411-37-09 </a:t>
            </a:r>
            <a:r>
              <a:rPr lang="en-IN" sz="2000" dirty="0">
                <a:solidFill>
                  <a:schemeClr val="tx1"/>
                </a:solidFill>
              </a:rPr>
              <a:t>)</a:t>
            </a:r>
          </a:p>
          <a:p>
            <a:pPr algn="just"/>
            <a:r>
              <a:rPr lang="en-IN" sz="2000" b="1" dirty="0">
                <a:solidFill>
                  <a:schemeClr val="tx1"/>
                </a:solidFill>
              </a:rPr>
              <a:t>Excitation Winding : </a:t>
            </a:r>
            <a:r>
              <a:rPr lang="en-IN" sz="2000" dirty="0">
                <a:solidFill>
                  <a:schemeClr val="tx1"/>
                </a:solidFill>
              </a:rPr>
              <a:t>A winding for the production of magnetic field which is stationary with respect to that winding. (</a:t>
            </a:r>
            <a:r>
              <a:rPr lang="en-IN" sz="2000" b="1" dirty="0">
                <a:solidFill>
                  <a:schemeClr val="tx1"/>
                </a:solidFill>
              </a:rPr>
              <a:t>Cl. 411-37-08 </a:t>
            </a:r>
            <a:r>
              <a:rPr lang="en-IN" sz="2000" dirty="0">
                <a:solidFill>
                  <a:schemeClr val="tx1"/>
                </a:solidFill>
              </a:rPr>
              <a:t>)</a:t>
            </a:r>
          </a:p>
          <a:p>
            <a:pPr algn="just"/>
            <a:r>
              <a:rPr lang="en-IN" sz="2000" b="1" dirty="0">
                <a:solidFill>
                  <a:schemeClr val="tx1"/>
                </a:solidFill>
              </a:rPr>
              <a:t>Brush : </a:t>
            </a:r>
            <a:r>
              <a:rPr lang="en-IN" sz="2000" dirty="0">
                <a:solidFill>
                  <a:schemeClr val="tx1"/>
                </a:solidFill>
              </a:rPr>
              <a:t>A conducting part, generally stationary, which provides electrical sliding contact with a commutator or slip rings. </a:t>
            </a:r>
            <a:r>
              <a:rPr lang="en-IN" sz="2000" b="1" dirty="0">
                <a:solidFill>
                  <a:schemeClr val="tx1"/>
                </a:solidFill>
              </a:rPr>
              <a:t>(Cl. 411-41-01 )</a:t>
            </a:r>
          </a:p>
          <a:p>
            <a:endParaRPr lang="en-IN" dirty="0"/>
          </a:p>
        </p:txBody>
      </p:sp>
    </p:spTree>
    <p:extLst>
      <p:ext uri="{BB962C8B-B14F-4D97-AF65-F5344CB8AC3E}">
        <p14:creationId xmlns:p14="http://schemas.microsoft.com/office/powerpoint/2010/main" val="4234077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F0B3B-FA01-05F1-621F-091860D3059D}"/>
              </a:ext>
            </a:extLst>
          </p:cNvPr>
          <p:cNvSpPr txBox="1"/>
          <p:nvPr/>
        </p:nvSpPr>
        <p:spPr>
          <a:xfrm>
            <a:off x="1237664" y="600501"/>
            <a:ext cx="9748784" cy="60016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Problems Faced by Motors Without Adequate Leakage Current Control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Motors that cannot effectively manage leakage current often face issues such as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Electrical Leakage,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Insulation Breakdown,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Potential for Electric Shock,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Reduced Efficiency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These problems can lead to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Frequent Electrical Faults,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High Maintenance Costs,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Unreliable Operation, and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Risks to both the motor and personnel handling the equipment</a:t>
            </a:r>
          </a:p>
        </p:txBody>
      </p:sp>
    </p:spTree>
    <p:extLst>
      <p:ext uri="{BB962C8B-B14F-4D97-AF65-F5344CB8AC3E}">
        <p14:creationId xmlns:p14="http://schemas.microsoft.com/office/powerpoint/2010/main" val="3559229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0AE2EC-7726-E4CB-6681-7610A03BFF99}"/>
              </a:ext>
            </a:extLst>
          </p:cNvPr>
          <p:cNvSpPr txBox="1"/>
          <p:nvPr/>
        </p:nvSpPr>
        <p:spPr>
          <a:xfrm>
            <a:off x="1282890" y="609098"/>
            <a:ext cx="9744502"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Solutions Provided by Passing the Leakage Current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a:ea typeface="+mn-ea"/>
                <a:cs typeface="+mn-cs"/>
              </a:rPr>
              <a:t>Passing the leakage current test ensures that the motor's leakage current does not exceed 50 mA at rated voltage under no load conditions, verifying the motor's insulation effectiveness and overall electrical safety. This results in enhanced electrical integrity, reliable and efficient performance, reduced maintenance requirements, and improved safety, ensuring the motor can operate without posing electrical hazards to users and surrounding equipment.</a:t>
            </a:r>
          </a:p>
        </p:txBody>
      </p:sp>
    </p:spTree>
    <p:extLst>
      <p:ext uri="{BB962C8B-B14F-4D97-AF65-F5344CB8AC3E}">
        <p14:creationId xmlns:p14="http://schemas.microsoft.com/office/powerpoint/2010/main" val="4185450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508" y="510233"/>
            <a:ext cx="9905998" cy="1478570"/>
          </a:xfrm>
        </p:spPr>
        <p:txBody>
          <a:bodyPr/>
          <a:lstStyle/>
          <a:p>
            <a:pPr lvl="0"/>
            <a:r>
              <a:rPr lang="en-US" cap="none" dirty="0">
                <a:solidFill>
                  <a:schemeClr val="bg1"/>
                </a:solidFill>
              </a:rPr>
              <a:t>EFFICIENCY (Cl. 12.1)</a:t>
            </a:r>
            <a:br>
              <a:rPr lang="en-US" cap="none" dirty="0">
                <a:solidFill>
                  <a:schemeClr val="bg1"/>
                </a:solidFill>
              </a:rPr>
            </a:br>
            <a:endParaRPr lang="en-IN" dirty="0"/>
          </a:p>
        </p:txBody>
      </p:sp>
      <p:sp>
        <p:nvSpPr>
          <p:cNvPr id="3" name="Content Placeholder 2"/>
          <p:cNvSpPr>
            <a:spLocks noGrp="1"/>
          </p:cNvSpPr>
          <p:nvPr>
            <p:ph idx="1"/>
          </p:nvPr>
        </p:nvSpPr>
        <p:spPr>
          <a:xfrm>
            <a:off x="1141412" y="1672389"/>
            <a:ext cx="9905999" cy="4118812"/>
          </a:xfrm>
        </p:spPr>
        <p:txBody>
          <a:bodyPr>
            <a:normAutofit/>
          </a:bodyPr>
          <a:lstStyle/>
          <a:p>
            <a:pPr algn="just"/>
            <a:r>
              <a:rPr lang="en-IN" sz="2200" dirty="0"/>
              <a:t>The statement of efficiency at rated load of the motor shall be made by the manufacturer. The values for 2-pole motors shall not be inferior than those given in Tables 2, 3, 4, 5, 6 and 7. The values of 4-pole motors are under consideration.</a:t>
            </a:r>
          </a:p>
          <a:p>
            <a:pPr algn="just"/>
            <a:r>
              <a:rPr lang="en-IN" sz="2200" dirty="0"/>
              <a:t>For determination of efficiency of three-phase submersible motors by summation of losses method as outlined in IS 4029, the stator copper losses I2R shall be calculated using the value of resistance as at 50°C for motors wound with PVC / </a:t>
            </a:r>
            <a:r>
              <a:rPr lang="en-IN" sz="2200" dirty="0" err="1"/>
              <a:t>Polywrap</a:t>
            </a:r>
            <a:r>
              <a:rPr lang="en-IN" sz="2200" dirty="0"/>
              <a:t> insulation and 75°C for motors wound with enamelled copper wires.</a:t>
            </a:r>
          </a:p>
          <a:p>
            <a:pPr algn="just"/>
            <a:r>
              <a:rPr lang="en-IN" sz="2200" dirty="0"/>
              <a:t>For determination of efficiency of single-phase submersible motors by method as outlined in IS 7572.</a:t>
            </a:r>
          </a:p>
          <a:p>
            <a:endParaRPr lang="en-IN" dirty="0"/>
          </a:p>
        </p:txBody>
      </p:sp>
    </p:spTree>
    <p:extLst>
      <p:ext uri="{BB962C8B-B14F-4D97-AF65-F5344CB8AC3E}">
        <p14:creationId xmlns:p14="http://schemas.microsoft.com/office/powerpoint/2010/main" val="3086508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312A-960E-5F39-05C2-5F560D782DB1}"/>
              </a:ext>
            </a:extLst>
          </p:cNvPr>
          <p:cNvSpPr>
            <a:spLocks noGrp="1"/>
          </p:cNvSpPr>
          <p:nvPr>
            <p:ph type="title"/>
          </p:nvPr>
        </p:nvSpPr>
        <p:spPr/>
        <p:txBody>
          <a:bodyPr>
            <a:normAutofit fontScale="90000"/>
          </a:bodyPr>
          <a:lstStyle/>
          <a:p>
            <a:r>
              <a:rPr lang="en-US" b="1" dirty="0"/>
              <a:t>IS 15999 series</a:t>
            </a:r>
            <a:br>
              <a:rPr lang="en-US" b="1" dirty="0"/>
            </a:br>
            <a:r>
              <a:rPr lang="en-IN" b="1" dirty="0"/>
              <a:t>Rotating Electrical Machines</a:t>
            </a:r>
            <a:r>
              <a:rPr lang="en-IN" dirty="0"/>
              <a:t/>
            </a:r>
            <a:br>
              <a:rPr lang="en-IN" dirty="0"/>
            </a:br>
            <a:r>
              <a:rPr lang="en-US" dirty="0"/>
              <a:t/>
            </a:r>
            <a:br>
              <a:rPr lang="en-US" dirty="0"/>
            </a:br>
            <a:endParaRPr lang="en-IN" dirty="0"/>
          </a:p>
        </p:txBody>
      </p:sp>
      <p:sp>
        <p:nvSpPr>
          <p:cNvPr id="4" name="Rectangle 1">
            <a:extLst>
              <a:ext uri="{FF2B5EF4-FFF2-40B4-BE49-F238E27FC236}">
                <a16:creationId xmlns:a16="http://schemas.microsoft.com/office/drawing/2014/main" id="{01D748D1-C88B-59C7-B8BB-6AB718330FC1}"/>
              </a:ext>
            </a:extLst>
          </p:cNvPr>
          <p:cNvSpPr>
            <a:spLocks noGrp="1" noChangeArrowheads="1"/>
          </p:cNvSpPr>
          <p:nvPr>
            <p:ph idx="1"/>
          </p:nvPr>
        </p:nvSpPr>
        <p:spPr bwMode="auto">
          <a:xfrm>
            <a:off x="934887" y="1562566"/>
            <a:ext cx="10184296" cy="154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SzTx/>
              <a:buNone/>
            </a:pPr>
            <a:r>
              <a:rPr kumimoji="0" lang="en-US" altLang="en-US" sz="2000" b="1" i="0" u="none" strike="noStrike" cap="none" normalizeH="0" baseline="0" dirty="0">
                <a:ln>
                  <a:noFill/>
                </a:ln>
                <a:solidFill>
                  <a:schemeClr val="bg1"/>
                </a:solidFill>
                <a:effectLst/>
              </a:rPr>
              <a:t>Scope:</a:t>
            </a:r>
            <a:r>
              <a:rPr kumimoji="0" lang="en-US" altLang="en-US" sz="2000" b="0" i="0" u="none" strike="noStrike" cap="none" normalizeH="0" baseline="0" dirty="0">
                <a:ln>
                  <a:noFill/>
                </a:ln>
                <a:solidFill>
                  <a:schemeClr val="bg1"/>
                </a:solidFill>
                <a:effectLst/>
              </a:rPr>
              <a:t> Specifies standards for rotating electrical machines including motors and generators.</a:t>
            </a:r>
          </a:p>
          <a:p>
            <a:pPr eaLnBrk="0" fontAlgn="base" hangingPunct="0">
              <a:spcBef>
                <a:spcPct val="0"/>
              </a:spcBef>
              <a:spcAft>
                <a:spcPct val="0"/>
              </a:spcAft>
              <a:buSzTx/>
            </a:pPr>
            <a:r>
              <a:rPr kumimoji="0" lang="en-US" altLang="en-US" sz="2000" b="1" i="0" u="none" strike="noStrike" cap="none" normalizeH="0" baseline="0" dirty="0">
                <a:ln>
                  <a:noFill/>
                </a:ln>
                <a:solidFill>
                  <a:schemeClr val="bg1"/>
                </a:solidFill>
                <a:effectLst/>
              </a:rPr>
              <a:t>Part 1:</a:t>
            </a:r>
            <a:r>
              <a:rPr kumimoji="0" lang="en-US" altLang="en-US" sz="2000" b="0" i="0" u="none" strike="noStrike" cap="none" normalizeH="0" baseline="0" dirty="0">
                <a:ln>
                  <a:noFill/>
                </a:ln>
                <a:solidFill>
                  <a:schemeClr val="bg1"/>
                </a:solidFill>
                <a:effectLst/>
              </a:rPr>
              <a:t> </a:t>
            </a:r>
            <a:r>
              <a:rPr lang="en-US" altLang="en-US" sz="2000" dirty="0">
                <a:solidFill>
                  <a:schemeClr val="bg1"/>
                </a:solidFill>
              </a:rPr>
              <a:t>Provides </a:t>
            </a:r>
            <a:r>
              <a:rPr lang="en-IN" sz="2000" dirty="0">
                <a:solidFill>
                  <a:schemeClr val="bg1"/>
                </a:solidFill>
              </a:rPr>
              <a:t>guidelines for the rating and performance of rotating electrical machines </a:t>
            </a:r>
            <a:endParaRPr lang="en-US" sz="2000" dirty="0">
              <a:solidFill>
                <a:schemeClr val="bg1"/>
              </a:solidFill>
            </a:endParaRPr>
          </a:p>
          <a:p>
            <a:pPr eaLnBrk="0" fontAlgn="base" hangingPunct="0">
              <a:spcBef>
                <a:spcPct val="0"/>
              </a:spcBef>
              <a:spcAft>
                <a:spcPct val="0"/>
              </a:spcAft>
              <a:buSzTx/>
            </a:pPr>
            <a:r>
              <a:rPr kumimoji="0" lang="en-US" altLang="en-US" sz="2000" b="1" i="0" u="none" strike="noStrike" cap="none" normalizeH="0" baseline="0" dirty="0">
                <a:ln>
                  <a:noFill/>
                </a:ln>
                <a:solidFill>
                  <a:schemeClr val="bg1"/>
                </a:solidFill>
                <a:effectLst/>
              </a:rPr>
              <a:t>Part 2/Sec 1:</a:t>
            </a:r>
            <a:r>
              <a:rPr kumimoji="0" lang="en-US" altLang="en-US" sz="2000" b="0" i="0" u="none" strike="noStrike" cap="none" normalizeH="0" baseline="0" dirty="0">
                <a:ln>
                  <a:noFill/>
                </a:ln>
                <a:solidFill>
                  <a:schemeClr val="bg1"/>
                </a:solidFill>
                <a:effectLst/>
              </a:rPr>
              <a:t> </a:t>
            </a:r>
            <a:r>
              <a:rPr lang="en-IN" sz="2000" dirty="0">
                <a:solidFill>
                  <a:schemeClr val="bg1"/>
                </a:solidFill>
              </a:rPr>
              <a:t>provides a comprehensive guide for determining the losses and efficiency of rotating electrical machines</a:t>
            </a:r>
            <a:r>
              <a:rPr lang="en-IN" sz="2000" dirty="0"/>
              <a:t>.</a:t>
            </a:r>
            <a:endParaRPr kumimoji="0" lang="en-US" altLang="en-US" sz="2000" b="0" i="0" u="none" strike="noStrike" cap="none" normalizeH="0" baseline="0" dirty="0">
              <a:ln>
                <a:noFill/>
              </a:ln>
              <a:solidFill>
                <a:schemeClr val="bg1"/>
              </a:solidFill>
              <a:effectLst/>
            </a:endParaRPr>
          </a:p>
        </p:txBody>
      </p:sp>
      <p:pic>
        <p:nvPicPr>
          <p:cNvPr id="12291" name="Picture 3" descr="8T-Rotating Machines, 54% OFF | soportewebs.scout.es">
            <a:extLst>
              <a:ext uri="{FF2B5EF4-FFF2-40B4-BE49-F238E27FC236}">
                <a16:creationId xmlns:a16="http://schemas.microsoft.com/office/drawing/2014/main" id="{9F896B6F-3B7F-83BF-F8BA-C5C3C6A9499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45" b="98964" l="195" r="98833">
                        <a14:foregroundMark x1="5253" y1="46114" x2="5253" y2="46891"/>
                        <a14:foregroundMark x1="94553" y1="52591" x2="94553" y2="52591"/>
                        <a14:foregroundMark x1="98833" y1="50518" x2="98833" y2="50518"/>
                        <a14:foregroundMark x1="68872" y1="72539" x2="68872" y2="72539"/>
                        <a14:foregroundMark x1="71790" y1="75389" x2="71790" y2="75389"/>
                        <a14:foregroundMark x1="71206" y1="79275" x2="71206" y2="79275"/>
                        <a14:foregroundMark x1="22179" y1="75648" x2="22179" y2="75648"/>
                        <a14:foregroundMark x1="24903" y1="83161" x2="24903" y2="83161"/>
                        <a14:foregroundMark x1="30350" y1="79534" x2="30350" y2="79534"/>
                        <a14:foregroundMark x1="36576" y1="80311" x2="36576" y2="80311"/>
                        <a14:foregroundMark x1="39689" y1="82383" x2="40661" y2="82642"/>
                        <a14:foregroundMark x1="42218" y1="82383" x2="42218" y2="82383"/>
                        <a14:foregroundMark x1="41829" y1="82902" x2="41829" y2="82902"/>
                        <a14:foregroundMark x1="41634" y1="82902" x2="41634" y2="82902"/>
                        <a14:foregroundMark x1="43580" y1="92487" x2="45331" y2="88601"/>
                        <a14:foregroundMark x1="45525" y1="88342" x2="46109" y2="88860"/>
                        <a14:foregroundMark x1="46304" y1="88860" x2="47276" y2="88083"/>
                        <a14:foregroundMark x1="48054" y1="87047" x2="48054" y2="87047"/>
                        <a14:foregroundMark x1="47860" y1="86269" x2="47860" y2="86269"/>
                        <a14:foregroundMark x1="47471" y1="86010" x2="40856" y2="78756"/>
                        <a14:foregroundMark x1="39689" y1="77202" x2="29767" y2="82902"/>
                        <a14:foregroundMark x1="29767" y1="82902" x2="37549" y2="92746"/>
                        <a14:foregroundMark x1="37549" y1="92746" x2="49416" y2="98446"/>
                        <a14:foregroundMark x1="49416" y1="98446" x2="49416" y2="97668"/>
                        <a14:foregroundMark x1="4864" y1="73834" x2="4864" y2="73834"/>
                        <a14:foregroundMark x1="195" y1="74093" x2="584" y2="74870"/>
                        <a14:foregroundMark x1="23541" y1="34715" x2="23541" y2="34715"/>
                        <a14:foregroundMark x1="24125" y1="36528" x2="24125" y2="36528"/>
                        <a14:foregroundMark x1="10700" y1="39637" x2="10700" y2="39637"/>
                        <a14:foregroundMark x1="10311" y1="58290" x2="10311" y2="58290"/>
                        <a14:foregroundMark x1="83658" y1="98964" x2="83658" y2="98964"/>
                      </a14:backgroundRemoval>
                    </a14:imgEffect>
                  </a14:imgLayer>
                </a14:imgProps>
              </a:ext>
              <a:ext uri="{28A0092B-C50C-407E-A947-70E740481C1C}">
                <a14:useLocalDpi xmlns:a14="http://schemas.microsoft.com/office/drawing/2010/main" val="0"/>
              </a:ext>
            </a:extLst>
          </a:blip>
          <a:srcRect/>
          <a:stretch>
            <a:fillRect/>
          </a:stretch>
        </p:blipFill>
        <p:spPr bwMode="auto">
          <a:xfrm>
            <a:off x="6957988" y="2331015"/>
            <a:ext cx="4895850" cy="3676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14B8CF-1D24-4848-B595-C4B28EE79CEC}"/>
              </a:ext>
            </a:extLst>
          </p:cNvPr>
          <p:cNvSpPr txBox="1"/>
          <p:nvPr/>
        </p:nvSpPr>
        <p:spPr>
          <a:xfrm>
            <a:off x="921239" y="3237931"/>
            <a:ext cx="6140918" cy="3102388"/>
          </a:xfrm>
          <a:prstGeom prst="rect">
            <a:avLst/>
          </a:prstGeom>
          <a:noFill/>
        </p:spPr>
        <p:txBody>
          <a:bodyPr wrap="square">
            <a:spAutoFit/>
          </a:bodyPr>
          <a:lstStyle/>
          <a:p>
            <a:pPr marL="228600" marR="0" lvl="0" indent="-2286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Tw Cen MT"/>
                <a:ea typeface="+mn-ea"/>
                <a:cs typeface="+mn-cs"/>
              </a:rPr>
              <a:t>Objectives</a:t>
            </a:r>
            <a:r>
              <a:rPr kumimoji="0" lang="en-US" altLang="en-US" sz="2000" b="0" i="0" u="none" strike="noStrike" kern="1200" cap="none" spc="0" normalizeH="0" baseline="0" noProof="0" dirty="0">
                <a:ln>
                  <a:noFill/>
                </a:ln>
                <a:solidFill>
                  <a:prstClr val="black"/>
                </a:solidFill>
                <a:effectLst/>
                <a:uLnTx/>
                <a:uFillTx/>
                <a:latin typeface="Tw Cen MT"/>
                <a:ea typeface="+mn-ea"/>
                <a:cs typeface="+mn-cs"/>
              </a:rPr>
              <a:t>: Ensures reliability, efficiency, and performance consistency across electrical machines.</a:t>
            </a:r>
          </a:p>
          <a:p>
            <a:pPr marL="228600" marR="0" lvl="0" indent="-2286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endParaRPr kumimoji="0" lang="en-US" altLang="en-US" sz="1100" b="0" i="0" u="none" strike="noStrike" kern="1200" cap="none" spc="0" normalizeH="0" baseline="0" noProof="0" dirty="0">
              <a:ln>
                <a:noFill/>
              </a:ln>
              <a:solidFill>
                <a:prstClr val="black"/>
              </a:solidFill>
              <a:effectLst/>
              <a:uLnTx/>
              <a:uFillTx/>
              <a:latin typeface="Tw Cen MT"/>
              <a:ea typeface="+mn-ea"/>
              <a:cs typeface="+mn-cs"/>
            </a:endParaRPr>
          </a:p>
          <a:p>
            <a:pPr marL="228600" marR="0" lvl="0" indent="-2286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Tw Cen MT"/>
                <a:ea typeface="+mn-ea"/>
                <a:cs typeface="+mn-cs"/>
              </a:rPr>
              <a:t>Applicability</a:t>
            </a:r>
            <a:r>
              <a:rPr kumimoji="0" lang="en-US" altLang="en-US" sz="2000" b="0" i="0" u="none" strike="noStrike" kern="1200" cap="none" spc="0" normalizeH="0" baseline="0" noProof="0" dirty="0">
                <a:ln>
                  <a:noFill/>
                </a:ln>
                <a:solidFill>
                  <a:prstClr val="black"/>
                </a:solidFill>
                <a:effectLst/>
                <a:uLnTx/>
                <a:uFillTx/>
                <a:latin typeface="Tw Cen MT"/>
                <a:ea typeface="+mn-ea"/>
                <a:cs typeface="+mn-cs"/>
              </a:rPr>
              <a:t>: Applies to machines used in industrial, commercial, and residential sectors.</a:t>
            </a:r>
          </a:p>
          <a:p>
            <a:pPr marL="228600" marR="0" lvl="0" indent="-2286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endParaRPr kumimoji="0" lang="en-US" altLang="en-US" sz="1100" b="0" i="0" u="none" strike="noStrike" kern="1200" cap="none" spc="0" normalizeH="0" baseline="0" noProof="0" dirty="0">
              <a:ln>
                <a:noFill/>
              </a:ln>
              <a:solidFill>
                <a:prstClr val="black"/>
              </a:solidFill>
              <a:effectLst/>
              <a:uLnTx/>
              <a:uFillTx/>
              <a:latin typeface="Tw Cen MT"/>
              <a:ea typeface="+mn-ea"/>
              <a:cs typeface="+mn-cs"/>
            </a:endParaRPr>
          </a:p>
          <a:p>
            <a:pPr marL="228600" marR="0" lvl="0" indent="-2286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Tw Cen MT"/>
                <a:ea typeface="+mn-ea"/>
                <a:cs typeface="+mn-cs"/>
              </a:rPr>
              <a:t>Importance</a:t>
            </a:r>
            <a:r>
              <a:rPr kumimoji="0" lang="en-US" altLang="en-US" sz="2000" b="0" i="0" u="none" strike="noStrike" kern="1200" cap="none" spc="0" normalizeH="0" baseline="0" noProof="0" dirty="0">
                <a:ln>
                  <a:noFill/>
                </a:ln>
                <a:solidFill>
                  <a:prstClr val="black"/>
                </a:solidFill>
                <a:effectLst/>
                <a:uLnTx/>
                <a:uFillTx/>
                <a:latin typeface="Tw Cen MT"/>
                <a:ea typeface="+mn-ea"/>
                <a:cs typeface="+mn-cs"/>
              </a:rPr>
              <a:t>: Facilitates compliance with international standards, enhancing interoperability and reliability in electrical systems.</a:t>
            </a:r>
          </a:p>
        </p:txBody>
      </p:sp>
    </p:spTree>
    <p:extLst>
      <p:ext uri="{BB962C8B-B14F-4D97-AF65-F5344CB8AC3E}">
        <p14:creationId xmlns:p14="http://schemas.microsoft.com/office/powerpoint/2010/main" val="1837340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CE98-41CC-E67D-E7F1-ABFF291F1B6F}"/>
              </a:ext>
            </a:extLst>
          </p:cNvPr>
          <p:cNvSpPr>
            <a:spLocks noGrp="1"/>
          </p:cNvSpPr>
          <p:nvPr>
            <p:ph type="title"/>
          </p:nvPr>
        </p:nvSpPr>
        <p:spPr>
          <a:xfrm>
            <a:off x="1446213" y="466117"/>
            <a:ext cx="9905998" cy="600682"/>
          </a:xfrm>
        </p:spPr>
        <p:txBody>
          <a:bodyPr>
            <a:normAutofit/>
          </a:bodyPr>
          <a:lstStyle/>
          <a:p>
            <a:r>
              <a:rPr lang="en-IN" sz="2800" dirty="0">
                <a:solidFill>
                  <a:schemeClr val="bg1"/>
                </a:solidFill>
              </a:rPr>
              <a:t>IS 15999 (Part 1)</a:t>
            </a:r>
            <a:endParaRPr lang="en-US" sz="2800" dirty="0">
              <a:solidFill>
                <a:schemeClr val="bg1"/>
              </a:solidFill>
            </a:endParaRPr>
          </a:p>
        </p:txBody>
      </p:sp>
      <p:sp>
        <p:nvSpPr>
          <p:cNvPr id="3" name="Content Placeholder 2">
            <a:extLst>
              <a:ext uri="{FF2B5EF4-FFF2-40B4-BE49-F238E27FC236}">
                <a16:creationId xmlns:a16="http://schemas.microsoft.com/office/drawing/2014/main" id="{10E39D56-45C9-C83F-5780-FBCDDA1916F1}"/>
              </a:ext>
            </a:extLst>
          </p:cNvPr>
          <p:cNvSpPr>
            <a:spLocks noGrp="1"/>
          </p:cNvSpPr>
          <p:nvPr>
            <p:ph idx="1"/>
          </p:nvPr>
        </p:nvSpPr>
        <p:spPr>
          <a:xfrm>
            <a:off x="1344612" y="1510823"/>
            <a:ext cx="10351519" cy="4243032"/>
          </a:xfrm>
        </p:spPr>
        <p:txBody>
          <a:bodyPr>
            <a:noAutofit/>
          </a:bodyPr>
          <a:lstStyle/>
          <a:p>
            <a:r>
              <a:rPr lang="en-IN" sz="2000" dirty="0">
                <a:solidFill>
                  <a:schemeClr val="bg1"/>
                </a:solidFill>
              </a:rPr>
              <a:t>Defines various duty types (S1 to S10) based on load characteristics and operating conditions.</a:t>
            </a:r>
          </a:p>
          <a:p>
            <a:r>
              <a:rPr lang="en-IN" sz="2000" dirty="0">
                <a:solidFill>
                  <a:schemeClr val="bg1"/>
                </a:solidFill>
              </a:rPr>
              <a:t>Each duty type has specific requirements and considerations for rating and performance.</a:t>
            </a:r>
          </a:p>
          <a:p>
            <a:r>
              <a:rPr lang="en-IN" sz="2000" dirty="0">
                <a:solidFill>
                  <a:schemeClr val="bg1"/>
                </a:solidFill>
              </a:rPr>
              <a:t>Different classes of rating exist: Continuous running, Short-time, Periodic, Non-periodic, Discrete constant loads and speeds, and Equivalent loading.</a:t>
            </a:r>
          </a:p>
          <a:p>
            <a:r>
              <a:rPr lang="en-IN" sz="2000" dirty="0">
                <a:solidFill>
                  <a:schemeClr val="bg1"/>
                </a:solidFill>
              </a:rPr>
              <a:t>Defines standard site conditions for altitude, ambient temperature, and water coolant temperature</a:t>
            </a:r>
          </a:p>
          <a:p>
            <a:r>
              <a:rPr lang="en-IN" sz="2000" dirty="0">
                <a:solidFill>
                  <a:schemeClr val="bg1"/>
                </a:solidFill>
              </a:rPr>
              <a:t>Defines requirements for electrical supply, voltage and frequency variations, and operation on unearthed systems.</a:t>
            </a:r>
          </a:p>
          <a:p>
            <a:r>
              <a:rPr lang="en-IN" sz="2000" dirty="0">
                <a:solidFill>
                  <a:schemeClr val="bg1"/>
                </a:solidFill>
              </a:rPr>
              <a:t>Assigns thermal class to insulation systems according to IEC 60085</a:t>
            </a:r>
          </a:p>
          <a:p>
            <a:r>
              <a:rPr lang="en-IN" sz="2000" dirty="0">
                <a:solidFill>
                  <a:schemeClr val="bg1"/>
                </a:solidFill>
              </a:rPr>
              <a:t>Defines methods for measuring temperature: Resistance, Embedded temperature detector (ETD), and Thermometer.</a:t>
            </a:r>
            <a:endParaRPr lang="en-US" sz="2000" dirty="0">
              <a:solidFill>
                <a:schemeClr val="bg1"/>
              </a:solidFill>
            </a:endParaRPr>
          </a:p>
        </p:txBody>
      </p:sp>
      <p:sp>
        <p:nvSpPr>
          <p:cNvPr id="4" name="TextBox 3">
            <a:extLst>
              <a:ext uri="{FF2B5EF4-FFF2-40B4-BE49-F238E27FC236}">
                <a16:creationId xmlns:a16="http://schemas.microsoft.com/office/drawing/2014/main" id="{15624135-B9BC-6C54-F5E0-4CEBF87FBB05}"/>
              </a:ext>
            </a:extLst>
          </p:cNvPr>
          <p:cNvSpPr txBox="1"/>
          <p:nvPr/>
        </p:nvSpPr>
        <p:spPr>
          <a:xfrm>
            <a:off x="1446213" y="1104145"/>
            <a:ext cx="356334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Key features  of this standard:  </a:t>
            </a:r>
          </a:p>
        </p:txBody>
      </p:sp>
    </p:spTree>
    <p:extLst>
      <p:ext uri="{BB962C8B-B14F-4D97-AF65-F5344CB8AC3E}">
        <p14:creationId xmlns:p14="http://schemas.microsoft.com/office/powerpoint/2010/main" val="1634824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B70B0-BCE0-FE5F-9B5D-CEEB724CFEB7}"/>
              </a:ext>
            </a:extLst>
          </p:cNvPr>
          <p:cNvSpPr>
            <a:spLocks noGrp="1"/>
          </p:cNvSpPr>
          <p:nvPr>
            <p:ph idx="1"/>
          </p:nvPr>
        </p:nvSpPr>
        <p:spPr>
          <a:xfrm>
            <a:off x="1141412" y="571500"/>
            <a:ext cx="9905999" cy="5219701"/>
          </a:xfrm>
        </p:spPr>
        <p:txBody>
          <a:bodyPr>
            <a:noAutofit/>
          </a:bodyPr>
          <a:lstStyle/>
          <a:p>
            <a:r>
              <a:rPr lang="en-IN" sz="2000" dirty="0">
                <a:solidFill>
                  <a:schemeClr val="bg1"/>
                </a:solidFill>
              </a:rPr>
              <a:t>Establishes safe operating speeds and overspeed withstand capabilities.</a:t>
            </a:r>
          </a:p>
          <a:p>
            <a:r>
              <a:rPr lang="en-IN" sz="2000" dirty="0">
                <a:solidFill>
                  <a:schemeClr val="bg1"/>
                </a:solidFill>
              </a:rPr>
              <a:t>Sets limits for total harmonic distortion (THD) for synchronous machines.</a:t>
            </a:r>
          </a:p>
          <a:p>
            <a:r>
              <a:rPr lang="en-IN" sz="2000" dirty="0">
                <a:solidFill>
                  <a:schemeClr val="bg1"/>
                </a:solidFill>
              </a:rPr>
              <a:t>Defines requirements for protective earthing of machines and shaft-end keys</a:t>
            </a:r>
          </a:p>
          <a:p>
            <a:r>
              <a:rPr lang="en-IN" sz="2000" dirty="0">
                <a:solidFill>
                  <a:schemeClr val="bg1"/>
                </a:solidFill>
              </a:rPr>
              <a:t>Specifies tolerances for various quantities like efficiency, current, power factor, speed, slip, torque, etc</a:t>
            </a:r>
          </a:p>
          <a:p>
            <a:r>
              <a:rPr lang="en-IN" sz="2000" dirty="0">
                <a:solidFill>
                  <a:schemeClr val="bg1"/>
                </a:solidFill>
              </a:rPr>
              <a:t>Defines EMC requirements for machines with rated voltages up to 1000 V AC or 1500 V DC</a:t>
            </a:r>
          </a:p>
          <a:p>
            <a:r>
              <a:rPr lang="en-IN" sz="2000" dirty="0">
                <a:solidFill>
                  <a:schemeClr val="bg1"/>
                </a:solidFill>
              </a:rPr>
              <a:t>Requires machines to comply with relevant safety standards like IEC 60204-1, IEC 60204-11, or IEC 60335-1, as appropriate.</a:t>
            </a:r>
          </a:p>
          <a:p>
            <a:r>
              <a:rPr lang="en-IN" sz="2000" dirty="0">
                <a:solidFill>
                  <a:schemeClr val="bg1"/>
                </a:solidFill>
              </a:rPr>
              <a:t>Provides guidance for applying duty type S10 and establishing the relative thermal life expectancy (TL).</a:t>
            </a:r>
          </a:p>
          <a:p>
            <a:pPr algn="just"/>
            <a:r>
              <a:rPr lang="en-IN" sz="2000" dirty="0">
                <a:solidFill>
                  <a:schemeClr val="bg1"/>
                </a:solidFill>
              </a:rPr>
              <a:t>Lists electromagnetic compatibility (EMC) limits for Class A and Class B equipment according to CISPR 11.</a:t>
            </a:r>
          </a:p>
          <a:p>
            <a:pPr marL="0" indent="0" algn="just">
              <a:buNone/>
            </a:pPr>
            <a:r>
              <a:rPr lang="en-IN" sz="2000" dirty="0"/>
              <a:t>Overall, IS 15999 (Part 1):2021 provides a comprehensive framework for ensuring the proper rating, performance, and safety of rotating electrical machines in various applications.</a:t>
            </a:r>
            <a:endParaRPr lang="en-US" sz="2000" dirty="0"/>
          </a:p>
        </p:txBody>
      </p:sp>
    </p:spTree>
    <p:extLst>
      <p:ext uri="{BB962C8B-B14F-4D97-AF65-F5344CB8AC3E}">
        <p14:creationId xmlns:p14="http://schemas.microsoft.com/office/powerpoint/2010/main" val="1349820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774DCB-C916-7BC4-C8A5-565B3B6AD6C7}"/>
              </a:ext>
            </a:extLst>
          </p:cNvPr>
          <p:cNvSpPr txBox="1">
            <a:spLocks/>
          </p:cNvSpPr>
          <p:nvPr/>
        </p:nvSpPr>
        <p:spPr>
          <a:xfrm>
            <a:off x="1446213" y="466117"/>
            <a:ext cx="9905998" cy="6006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2800" b="0" i="0" u="none" strike="noStrike" kern="1200" cap="all" spc="0" normalizeH="0" baseline="0" noProof="0" dirty="0">
                <a:ln>
                  <a:noFill/>
                </a:ln>
                <a:solidFill>
                  <a:prstClr val="black"/>
                </a:solidFill>
                <a:effectLst/>
                <a:uLnTx/>
                <a:uFillTx/>
                <a:latin typeface="Tw Cen MT"/>
                <a:ea typeface="+mj-ea"/>
                <a:cs typeface="+mj-cs"/>
              </a:rPr>
              <a:t>IS 15999 (Part 2/SEC 1)</a:t>
            </a:r>
            <a:endParaRPr kumimoji="0" lang="en-US" sz="2800" b="0" i="0" u="none" strike="noStrike" kern="1200" cap="all" spc="0" normalizeH="0" baseline="0" noProof="0" dirty="0">
              <a:ln>
                <a:noFill/>
              </a:ln>
              <a:solidFill>
                <a:prstClr val="black"/>
              </a:solidFill>
              <a:effectLst/>
              <a:uLnTx/>
              <a:uFillTx/>
              <a:latin typeface="Tw Cen MT"/>
              <a:ea typeface="+mj-ea"/>
              <a:cs typeface="+mj-cs"/>
            </a:endParaRPr>
          </a:p>
        </p:txBody>
      </p:sp>
      <p:sp>
        <p:nvSpPr>
          <p:cNvPr id="5" name="TextBox 4">
            <a:extLst>
              <a:ext uri="{FF2B5EF4-FFF2-40B4-BE49-F238E27FC236}">
                <a16:creationId xmlns:a16="http://schemas.microsoft.com/office/drawing/2014/main" id="{A019A973-4579-A0CD-6600-244E09485499}"/>
              </a:ext>
            </a:extLst>
          </p:cNvPr>
          <p:cNvSpPr txBox="1"/>
          <p:nvPr/>
        </p:nvSpPr>
        <p:spPr>
          <a:xfrm>
            <a:off x="1276351" y="1257299"/>
            <a:ext cx="9771060" cy="228030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Indian Standard, details methods for determining the losses and efficiency of rotating electrical machines through various testing procedures. It aligns with the IEC 60034- 2-1: 2014 standard and applies to: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DC machines: Covering various types and sizes.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AC synchronous machines: Including those with electrical and permanent magnet excitation.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AC induction machines: Including single-phase and three-phase configurations of all sizes.</a:t>
            </a: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 name="TextBox 6">
            <a:extLst>
              <a:ext uri="{FF2B5EF4-FFF2-40B4-BE49-F238E27FC236}">
                <a16:creationId xmlns:a16="http://schemas.microsoft.com/office/drawing/2014/main" id="{CB92C2E7-9083-C454-9C67-6289B6E88F7B}"/>
              </a:ext>
            </a:extLst>
          </p:cNvPr>
          <p:cNvSpPr txBox="1"/>
          <p:nvPr/>
        </p:nvSpPr>
        <p:spPr>
          <a:xfrm>
            <a:off x="1262704" y="3566572"/>
            <a:ext cx="320382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a:ea typeface="+mn-ea"/>
                <a:cs typeface="+mn-cs"/>
              </a:rPr>
              <a:t>Key features  of this standard:  </a:t>
            </a:r>
          </a:p>
        </p:txBody>
      </p:sp>
      <p:sp>
        <p:nvSpPr>
          <p:cNvPr id="8" name="TextBox 7">
            <a:extLst>
              <a:ext uri="{FF2B5EF4-FFF2-40B4-BE49-F238E27FC236}">
                <a16:creationId xmlns:a16="http://schemas.microsoft.com/office/drawing/2014/main" id="{B1C791B4-7E83-FF28-748A-AD84FACB3019}"/>
              </a:ext>
            </a:extLst>
          </p:cNvPr>
          <p:cNvSpPr txBox="1"/>
          <p:nvPr/>
        </p:nvSpPr>
        <p:spPr>
          <a:xfrm>
            <a:off x="1358237" y="3979714"/>
            <a:ext cx="9791984" cy="2566857"/>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Efficiency Determination: </a:t>
            </a:r>
            <a:r>
              <a:rPr kumimoji="0" lang="en-IN" sz="2000" b="0" i="0" u="none" strike="noStrike" kern="1200" cap="none" spc="0" normalizeH="0" baseline="0" noProof="0" dirty="0">
                <a:ln>
                  <a:noFill/>
                </a:ln>
                <a:solidFill>
                  <a:prstClr val="black"/>
                </a:solidFill>
                <a:effectLst/>
                <a:uLnTx/>
                <a:uFillTx/>
                <a:latin typeface="Tw Cen MT"/>
                <a:ea typeface="+mn-ea"/>
                <a:cs typeface="+mn-cs"/>
              </a:rPr>
              <a:t>The document outlines both direct and indirect methods for calculating efficiency. Direct methods involve measuring input and output power, while indirect methods involve calculating losses and then adding them to output power or subtracting them from input power. </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IN"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Test Methods: </a:t>
            </a:r>
            <a:r>
              <a:rPr kumimoji="0" lang="en-IN" sz="2000" b="0" i="0" u="none" strike="noStrike" kern="1200" cap="none" spc="0" normalizeH="0" baseline="0" noProof="0" dirty="0">
                <a:ln>
                  <a:noFill/>
                </a:ln>
                <a:solidFill>
                  <a:prstClr val="black"/>
                </a:solidFill>
                <a:effectLst/>
                <a:uLnTx/>
                <a:uFillTx/>
                <a:latin typeface="Tw Cen MT"/>
                <a:ea typeface="+mn-ea"/>
                <a:cs typeface="+mn-cs"/>
              </a:rPr>
              <a:t>A variety of test methods are detailed, categorized as either preferred or for specific applications like field testing or routine checks.</a:t>
            </a: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644792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6C871-8A8F-5290-42F0-4840A0DC382E}"/>
              </a:ext>
            </a:extLst>
          </p:cNvPr>
          <p:cNvSpPr>
            <a:spLocks noGrp="1"/>
          </p:cNvSpPr>
          <p:nvPr>
            <p:ph idx="1"/>
          </p:nvPr>
        </p:nvSpPr>
        <p:spPr>
          <a:xfrm>
            <a:off x="682388" y="270174"/>
            <a:ext cx="11000096" cy="6317652"/>
          </a:xfrm>
        </p:spPr>
        <p:txBody>
          <a:bodyPr>
            <a:noAutofit/>
          </a:bodyPr>
          <a:lstStyle/>
          <a:p>
            <a:pPr marL="0" indent="0">
              <a:buNone/>
            </a:pPr>
            <a:r>
              <a:rPr lang="en-IN" sz="2000" dirty="0">
                <a:solidFill>
                  <a:schemeClr val="bg1"/>
                </a:solidFill>
              </a:rPr>
              <a:t>● </a:t>
            </a:r>
            <a:r>
              <a:rPr lang="en-IN" sz="2000" b="1" dirty="0">
                <a:solidFill>
                  <a:schemeClr val="bg1"/>
                </a:solidFill>
              </a:rPr>
              <a:t>Preferred Methods: </a:t>
            </a:r>
            <a:r>
              <a:rPr lang="en-IN" sz="2000" dirty="0">
                <a:solidFill>
                  <a:schemeClr val="bg1"/>
                </a:solidFill>
              </a:rPr>
              <a:t>These methods offer low uncertainty and are recommended for specific machine types and sizes. They include: </a:t>
            </a:r>
          </a:p>
          <a:p>
            <a:pPr>
              <a:buFont typeface="Courier New" panose="02070309020205020404" pitchFamily="49" charset="0"/>
              <a:buChar char="o"/>
            </a:pPr>
            <a:r>
              <a:rPr lang="en-IN" sz="2000" b="1" dirty="0">
                <a:solidFill>
                  <a:schemeClr val="bg1"/>
                </a:solidFill>
              </a:rPr>
              <a:t>Method 2-1-1A (Induction machines): </a:t>
            </a:r>
            <a:r>
              <a:rPr lang="en-IN" sz="2000" dirty="0">
                <a:solidFill>
                  <a:schemeClr val="bg1"/>
                </a:solidFill>
              </a:rPr>
              <a:t>Direct measurement of input and output power using a dynamometer. Suitable for single-phase machines. </a:t>
            </a:r>
          </a:p>
          <a:p>
            <a:pPr>
              <a:buFont typeface="Courier New" panose="02070309020205020404" pitchFamily="49" charset="0"/>
              <a:buChar char="o"/>
            </a:pPr>
            <a:r>
              <a:rPr lang="en-IN" sz="2000" b="1" dirty="0">
                <a:solidFill>
                  <a:schemeClr val="bg1"/>
                </a:solidFill>
              </a:rPr>
              <a:t>Method 2-1-1B (Induction machines): </a:t>
            </a:r>
            <a:r>
              <a:rPr lang="en-IN" sz="2000" dirty="0">
                <a:solidFill>
                  <a:schemeClr val="bg1"/>
                </a:solidFill>
              </a:rPr>
              <a:t>Summation of losses with additional load losses determined using the residual loss method. Applicable for three-phase machines up to 2 MW. </a:t>
            </a:r>
          </a:p>
          <a:p>
            <a:pPr>
              <a:buFont typeface="Courier New" panose="02070309020205020404" pitchFamily="49" charset="0"/>
              <a:buChar char="o"/>
            </a:pPr>
            <a:r>
              <a:rPr lang="en-IN" sz="2000" b="1" dirty="0">
                <a:solidFill>
                  <a:schemeClr val="bg1"/>
                </a:solidFill>
              </a:rPr>
              <a:t>Method 2-1-1C (Induction machines): </a:t>
            </a:r>
            <a:r>
              <a:rPr lang="en-IN" sz="2000" dirty="0">
                <a:solidFill>
                  <a:schemeClr val="bg1"/>
                </a:solidFill>
              </a:rPr>
              <a:t>Summation of losses with additional load losses based on assigned values. Used for three-phase machines above 2 MW. </a:t>
            </a:r>
          </a:p>
          <a:p>
            <a:pPr>
              <a:buFont typeface="Courier New" panose="02070309020205020404" pitchFamily="49" charset="0"/>
              <a:buChar char="o"/>
            </a:pPr>
            <a:r>
              <a:rPr lang="en-IN" sz="2000" b="1" dirty="0">
                <a:solidFill>
                  <a:schemeClr val="bg1"/>
                </a:solidFill>
              </a:rPr>
              <a:t>Method 2-1-2A (Synchronous machines): </a:t>
            </a:r>
            <a:r>
              <a:rPr lang="en-IN" sz="2000" dirty="0">
                <a:solidFill>
                  <a:schemeClr val="bg1"/>
                </a:solidFill>
              </a:rPr>
              <a:t>Direct measurement of input and output power using a dynamometer. Suitable for machines with frame sizes below 180 mm and permanent magnet excited machines. </a:t>
            </a:r>
          </a:p>
          <a:p>
            <a:pPr>
              <a:buFont typeface="Courier New" panose="02070309020205020404" pitchFamily="49" charset="0"/>
              <a:buChar char="o"/>
            </a:pPr>
            <a:r>
              <a:rPr lang="en-IN" sz="2000" b="1" dirty="0">
                <a:solidFill>
                  <a:schemeClr val="bg1"/>
                </a:solidFill>
              </a:rPr>
              <a:t>Method 2-1-2B (Synchronous machines): </a:t>
            </a:r>
            <a:r>
              <a:rPr lang="en-IN" sz="2000" dirty="0">
                <a:solidFill>
                  <a:schemeClr val="bg1"/>
                </a:solidFill>
              </a:rPr>
              <a:t>Summation of losses with a rated load temperature test and a short circuit test. Applicable for machines with frame sizes above 180 mm and power ratings up to 2 MW.</a:t>
            </a:r>
            <a:endParaRPr lang="en-US" sz="2000" dirty="0"/>
          </a:p>
        </p:txBody>
      </p:sp>
    </p:spTree>
    <p:extLst>
      <p:ext uri="{BB962C8B-B14F-4D97-AF65-F5344CB8AC3E}">
        <p14:creationId xmlns:p14="http://schemas.microsoft.com/office/powerpoint/2010/main" val="1272165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5343" y="525903"/>
            <a:ext cx="9908275" cy="2677656"/>
          </a:xfrm>
          <a:prstGeom prst="rect">
            <a:avLst/>
          </a:prstGeom>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 typeface="Courier New" panose="02070309020205020404" pitchFamily="49" charset="0"/>
              <a:buChar char="o"/>
              <a:tabLst/>
              <a:defRPr/>
            </a:pPr>
            <a:endParaRPr kumimoji="0" lang="en-IN"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Method 2-1-2C (Synchronous machines): </a:t>
            </a:r>
            <a:r>
              <a:rPr kumimoji="0" lang="en-IN" sz="2000" b="0" i="0" u="none" strike="noStrike" kern="1200" cap="none" spc="0" normalizeH="0" baseline="0" noProof="0" dirty="0">
                <a:ln>
                  <a:noFill/>
                </a:ln>
                <a:solidFill>
                  <a:prstClr val="black"/>
                </a:solidFill>
                <a:effectLst/>
                <a:uLnTx/>
                <a:uFillTx/>
                <a:latin typeface="Tw Cen MT"/>
                <a:ea typeface="+mn-ea"/>
                <a:cs typeface="+mn-cs"/>
              </a:rPr>
              <a:t>Summation of losses without a full load test and additional load losses determined from a short circuit test. Used for machines above 2 MW.</a:t>
            </a:r>
          </a:p>
          <a:p>
            <a:pPr marL="0" marR="0" lvl="0" indent="0" algn="l" defTabSz="457200" rtl="0" eaLnBrk="1" fontAlgn="auto" latinLnBrk="0" hangingPunct="1">
              <a:lnSpc>
                <a:spcPct val="120000"/>
              </a:lnSpc>
              <a:spcBef>
                <a:spcPts val="0"/>
              </a:spcBef>
              <a:spcAft>
                <a:spcPts val="0"/>
              </a:spcAft>
              <a:buClrTx/>
              <a:buSzTx/>
              <a:buFont typeface="Courier New" panose="02070309020205020404" pitchFamily="49" charset="0"/>
              <a:buChar char="o"/>
              <a:tabLst/>
              <a:defRPr/>
            </a:pPr>
            <a:endParaRPr kumimoji="0" lang="en-IN"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Tw Cen MT"/>
                <a:ea typeface="+mn-ea"/>
                <a:cs typeface="+mn-cs"/>
              </a:rPr>
              <a:t>In essence, IS 15999 (Part 2/Sec 1) : 2023 acts as a comprehensive guide for determining the losses and efficiency of rotating electrical machines. By following the outlined methods and procedures, manufacturers and testing laboratories can obtain accurate and reliable results. </a:t>
            </a:r>
            <a:endParaRPr kumimoji="0" lang="en-US" sz="20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992753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1415-9CCF-C05A-36D7-A853E08CC83D}"/>
              </a:ext>
            </a:extLst>
          </p:cNvPr>
          <p:cNvSpPr>
            <a:spLocks noGrp="1"/>
          </p:cNvSpPr>
          <p:nvPr>
            <p:ph type="title"/>
          </p:nvPr>
        </p:nvSpPr>
        <p:spPr>
          <a:xfrm>
            <a:off x="1217612" y="102399"/>
            <a:ext cx="10745787" cy="1478570"/>
          </a:xfrm>
        </p:spPr>
        <p:txBody>
          <a:bodyPr>
            <a:noAutofit/>
          </a:bodyPr>
          <a:lstStyle/>
          <a:p>
            <a:r>
              <a:rPr lang="en-US" sz="2800" dirty="0"/>
              <a:t>IS/IEC 60034-5 : 2000</a:t>
            </a:r>
            <a:br>
              <a:rPr lang="en-US" sz="2800" dirty="0"/>
            </a:br>
            <a:r>
              <a:rPr lang="en-US" sz="2800" dirty="0"/>
              <a:t>Rotating electrical machines: Part 5 degrees of protection provided by the integral design of rotating electrical machines (IP Code) - Classification</a:t>
            </a:r>
            <a:endParaRPr lang="en-IN" sz="2800" dirty="0"/>
          </a:p>
        </p:txBody>
      </p:sp>
      <p:sp>
        <p:nvSpPr>
          <p:cNvPr id="4" name="Rectangle 1">
            <a:extLst>
              <a:ext uri="{FF2B5EF4-FFF2-40B4-BE49-F238E27FC236}">
                <a16:creationId xmlns:a16="http://schemas.microsoft.com/office/drawing/2014/main" id="{C9E1AB8D-B26C-E13F-9CA6-34AD219C2C0D}"/>
              </a:ext>
            </a:extLst>
          </p:cNvPr>
          <p:cNvSpPr>
            <a:spLocks noGrp="1" noChangeArrowheads="1"/>
          </p:cNvSpPr>
          <p:nvPr>
            <p:ph idx="1"/>
          </p:nvPr>
        </p:nvSpPr>
        <p:spPr bwMode="auto">
          <a:xfrm>
            <a:off x="1228299" y="1657914"/>
            <a:ext cx="1052242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rPr>
              <a:t>Scope:</a:t>
            </a:r>
            <a:r>
              <a:rPr kumimoji="0" lang="en-US" altLang="en-US" sz="2000" b="0" i="0" u="none" strike="noStrike" cap="none" normalizeH="0" baseline="0" dirty="0">
                <a:ln>
                  <a:noFill/>
                </a:ln>
                <a:solidFill>
                  <a:schemeClr val="bg1"/>
                </a:solidFill>
                <a:effectLst/>
              </a:rPr>
              <a:t> Specifies the degrees of protection </a:t>
            </a:r>
            <a:r>
              <a:rPr lang="en-IN" sz="2000" dirty="0">
                <a:solidFill>
                  <a:schemeClr val="bg1"/>
                </a:solidFill>
              </a:rPr>
              <a:t>provided by enclosures applicable to rotating electrical machines as regards the:</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IN" sz="2000" dirty="0">
                <a:solidFill>
                  <a:schemeClr val="bg1"/>
                </a:solidFill>
              </a:rPr>
              <a:t>Protection of persons against contacts with or approach to live parts and against contact with moving parts (other than smooth rotating shafts and the like) inside the enclosure and protection of the machine against ingress of solid foreign objects; </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IN" sz="2000" dirty="0">
                <a:solidFill>
                  <a:schemeClr val="bg1"/>
                </a:solidFill>
              </a:rPr>
              <a:t>Protection of machines against the harmful effects due to ingress of water. It gives designations for these protective degrees and tests to be performed to check that the machines meet the requirements of this standard.</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0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rPr>
              <a:t>Purpose:</a:t>
            </a:r>
            <a:r>
              <a:rPr kumimoji="0" lang="en-US" altLang="en-US" sz="2000" b="0" i="0" u="none" strike="noStrike" cap="none" normalizeH="0" baseline="0" dirty="0">
                <a:ln>
                  <a:noFill/>
                </a:ln>
                <a:solidFill>
                  <a:schemeClr val="bg1"/>
                </a:solidFill>
                <a:effectLst/>
              </a:rPr>
              <a:t> Defines the IP (Ingress Protection) codes to classify and rate the protection of electrical machines against intrusion of solids and liquids.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rPr>
              <a:t>Applicability:</a:t>
            </a:r>
            <a:r>
              <a:rPr kumimoji="0" lang="en-US" altLang="en-US" sz="2000" b="0" i="0" u="none" strike="noStrike" cap="none" normalizeH="0" baseline="0" dirty="0">
                <a:ln>
                  <a:noFill/>
                </a:ln>
                <a:solidFill>
                  <a:schemeClr val="bg1"/>
                </a:solidFill>
                <a:effectLst/>
              </a:rPr>
              <a:t> Applies to motors and generators used in various environments, including industrial, commercial, and outdoor applications.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rPr>
              <a:t>Importance:</a:t>
            </a:r>
            <a:r>
              <a:rPr kumimoji="0" lang="en-US" altLang="en-US" sz="2000" b="0" i="0" u="none" strike="noStrike" cap="none" normalizeH="0" baseline="0" dirty="0">
                <a:ln>
                  <a:noFill/>
                </a:ln>
                <a:solidFill>
                  <a:schemeClr val="bg1"/>
                </a:solidFill>
                <a:effectLst/>
              </a:rPr>
              <a:t> Ensures machines meet specified protection standards, enhancing durability and reliability in diverse operating conditions. </a:t>
            </a:r>
          </a:p>
        </p:txBody>
      </p:sp>
    </p:spTree>
    <p:extLst>
      <p:ext uri="{BB962C8B-B14F-4D97-AF65-F5344CB8AC3E}">
        <p14:creationId xmlns:p14="http://schemas.microsoft.com/office/powerpoint/2010/main" val="94523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37E9-A884-3BE7-3067-E9B439719BC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53F3A99-3EE5-D2CB-B799-058EA5608C52}"/>
              </a:ext>
            </a:extLst>
          </p:cNvPr>
          <p:cNvSpPr>
            <a:spLocks noGrp="1"/>
          </p:cNvSpPr>
          <p:nvPr>
            <p:ph idx="1"/>
          </p:nvPr>
        </p:nvSpPr>
        <p:spPr/>
        <p:txBody>
          <a:bodyPr>
            <a:normAutofit fontScale="92500" lnSpcReduction="20000"/>
          </a:bodyPr>
          <a:lstStyle/>
          <a:p>
            <a:r>
              <a:rPr lang="en-IN" sz="2000" b="1" dirty="0">
                <a:solidFill>
                  <a:schemeClr val="tx1"/>
                </a:solidFill>
              </a:rPr>
              <a:t>Commutator</a:t>
            </a:r>
            <a:r>
              <a:rPr lang="en-IN" sz="2000" dirty="0">
                <a:solidFill>
                  <a:schemeClr val="tx1"/>
                </a:solidFill>
              </a:rPr>
              <a:t>: An assembly of conducting members insulated from one another and from their supports, against which the brushes are maintained, enabling current to flow between a rotating winding and a generally stationary part of a circuit by sliding contact and also enabling commutation between the particular coils of the rotating winding. </a:t>
            </a:r>
            <a:r>
              <a:rPr lang="en-IN" sz="2000" b="1" dirty="0">
                <a:solidFill>
                  <a:schemeClr val="tx1"/>
                </a:solidFill>
              </a:rPr>
              <a:t>(Cl. 411-41-13 )</a:t>
            </a:r>
          </a:p>
          <a:p>
            <a:r>
              <a:rPr lang="en-IN" sz="2000" b="1" dirty="0">
                <a:solidFill>
                  <a:schemeClr val="tx1"/>
                </a:solidFill>
              </a:rPr>
              <a:t>Efficiency </a:t>
            </a:r>
            <a:r>
              <a:rPr lang="en-IN" sz="2000" dirty="0">
                <a:solidFill>
                  <a:schemeClr val="tx1"/>
                </a:solidFill>
              </a:rPr>
              <a:t>: The ratio of active output power to active input power, expressed per unit or as a percentage </a:t>
            </a:r>
            <a:r>
              <a:rPr lang="en-IN" sz="2000" b="1" dirty="0">
                <a:solidFill>
                  <a:schemeClr val="tx1"/>
                </a:solidFill>
              </a:rPr>
              <a:t>(Cl. 411-53-08 </a:t>
            </a:r>
            <a:r>
              <a:rPr lang="en-IN" sz="2000" dirty="0">
                <a:solidFill>
                  <a:schemeClr val="tx1"/>
                </a:solidFill>
              </a:rPr>
              <a:t>)</a:t>
            </a:r>
          </a:p>
          <a:p>
            <a:r>
              <a:rPr lang="en-IN" sz="2000" b="1" dirty="0">
                <a:solidFill>
                  <a:schemeClr val="tx1"/>
                </a:solidFill>
              </a:rPr>
              <a:t>Slip </a:t>
            </a:r>
            <a:r>
              <a:rPr lang="en-IN" sz="2000" dirty="0">
                <a:solidFill>
                  <a:schemeClr val="tx1"/>
                </a:solidFill>
              </a:rPr>
              <a:t>: The difference between the synchronous speed and the actual speed of rotor expressed as per unit or as a percentage of the synchronous speed. </a:t>
            </a:r>
            <a:r>
              <a:rPr lang="en-IN" sz="2000" b="1" dirty="0">
                <a:solidFill>
                  <a:schemeClr val="tx1"/>
                </a:solidFill>
              </a:rPr>
              <a:t>(Cl. 411-46-07 </a:t>
            </a:r>
            <a:r>
              <a:rPr lang="en-IN" sz="2000" dirty="0">
                <a:solidFill>
                  <a:schemeClr val="tx1"/>
                </a:solidFill>
              </a:rPr>
              <a:t>)</a:t>
            </a:r>
          </a:p>
          <a:p>
            <a:r>
              <a:rPr lang="en-IN" sz="2000" b="1" dirty="0">
                <a:solidFill>
                  <a:schemeClr val="tx1"/>
                </a:solidFill>
              </a:rPr>
              <a:t>Starting Current</a:t>
            </a:r>
            <a:r>
              <a:rPr lang="en-IN" sz="2000" dirty="0">
                <a:solidFill>
                  <a:schemeClr val="tx1"/>
                </a:solidFill>
              </a:rPr>
              <a:t>: The steady state </a:t>
            </a:r>
            <a:r>
              <a:rPr lang="en-IN" sz="2000" dirty="0" err="1">
                <a:solidFill>
                  <a:schemeClr val="tx1"/>
                </a:solidFill>
              </a:rPr>
              <a:t>r.m.s.</a:t>
            </a:r>
            <a:r>
              <a:rPr lang="en-IN" sz="2000" dirty="0">
                <a:solidFill>
                  <a:schemeClr val="tx1"/>
                </a:solidFill>
              </a:rPr>
              <a:t> current taken from the line over the starting period from zero speed to load speed with rated voltage and frequency applied. </a:t>
            </a:r>
            <a:r>
              <a:rPr lang="en-IN" sz="2000" b="1" dirty="0">
                <a:solidFill>
                  <a:schemeClr val="tx1"/>
                </a:solidFill>
              </a:rPr>
              <a:t>(Cl. 411-48-18 )</a:t>
            </a:r>
            <a:endParaRPr lang="en-IN" sz="2000" dirty="0">
              <a:solidFill>
                <a:schemeClr val="tx1"/>
              </a:solidFill>
            </a:endParaRPr>
          </a:p>
          <a:p>
            <a:endParaRPr lang="en-IN" dirty="0"/>
          </a:p>
        </p:txBody>
      </p:sp>
    </p:spTree>
    <p:extLst>
      <p:ext uri="{BB962C8B-B14F-4D97-AF65-F5344CB8AC3E}">
        <p14:creationId xmlns:p14="http://schemas.microsoft.com/office/powerpoint/2010/main" val="726479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38B08F-66CC-9E20-063A-FA663428B541}"/>
              </a:ext>
            </a:extLst>
          </p:cNvPr>
          <p:cNvPicPr>
            <a:picLocks noGrp="1" noChangeAspect="1"/>
          </p:cNvPicPr>
          <p:nvPr>
            <p:ph idx="1"/>
          </p:nvPr>
        </p:nvPicPr>
        <p:blipFill>
          <a:blip r:embed="rId2">
            <a:clrChange>
              <a:clrFrom>
                <a:srgbClr val="FFFFFF"/>
              </a:clrFrom>
              <a:clrTo>
                <a:srgbClr val="FFFFFF">
                  <a:alpha val="0"/>
                </a:srgbClr>
              </a:clrTo>
            </a:clrChange>
          </a:blip>
          <a:srcRect r="59624"/>
          <a:stretch>
            <a:fillRect/>
          </a:stretch>
        </p:blipFill>
        <p:spPr>
          <a:xfrm>
            <a:off x="5813946" y="0"/>
            <a:ext cx="2811439" cy="6669792"/>
          </a:xfrm>
        </p:spPr>
      </p:pic>
      <p:sp>
        <p:nvSpPr>
          <p:cNvPr id="6" name="TextBox 5">
            <a:extLst>
              <a:ext uri="{FF2B5EF4-FFF2-40B4-BE49-F238E27FC236}">
                <a16:creationId xmlns:a16="http://schemas.microsoft.com/office/drawing/2014/main" id="{F6FBE635-E07D-94E2-A77E-43E37BA9035C}"/>
              </a:ext>
            </a:extLst>
          </p:cNvPr>
          <p:cNvSpPr txBox="1"/>
          <p:nvPr/>
        </p:nvSpPr>
        <p:spPr>
          <a:xfrm>
            <a:off x="7228632" y="6488668"/>
            <a:ext cx="295561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Ingress Protection rating Chart</a:t>
            </a:r>
          </a:p>
        </p:txBody>
      </p:sp>
      <p:sp>
        <p:nvSpPr>
          <p:cNvPr id="7" name="TextBox 6">
            <a:extLst>
              <a:ext uri="{FF2B5EF4-FFF2-40B4-BE49-F238E27FC236}">
                <a16:creationId xmlns:a16="http://schemas.microsoft.com/office/drawing/2014/main" id="{59757CAF-396E-251F-C29E-AF74E44902C5}"/>
              </a:ext>
            </a:extLst>
          </p:cNvPr>
          <p:cNvSpPr txBox="1"/>
          <p:nvPr/>
        </p:nvSpPr>
        <p:spPr>
          <a:xfrm>
            <a:off x="1369485" y="730185"/>
            <a:ext cx="356334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Key features  of this standard:  </a:t>
            </a:r>
          </a:p>
        </p:txBody>
      </p:sp>
      <p:sp>
        <p:nvSpPr>
          <p:cNvPr id="8" name="TextBox 7">
            <a:extLst>
              <a:ext uri="{FF2B5EF4-FFF2-40B4-BE49-F238E27FC236}">
                <a16:creationId xmlns:a16="http://schemas.microsoft.com/office/drawing/2014/main" id="{E9460440-AFBF-51C6-A75B-E0B51BE321E0}"/>
              </a:ext>
            </a:extLst>
          </p:cNvPr>
          <p:cNvSpPr txBox="1"/>
          <p:nvPr/>
        </p:nvSpPr>
        <p:spPr>
          <a:xfrm>
            <a:off x="1055739" y="1381151"/>
            <a:ext cx="4881037" cy="532453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1" i="0" u="none" strike="noStrike" kern="1200" cap="none" spc="0" normalizeH="0" baseline="0" noProof="0" dirty="0">
                <a:ln>
                  <a:noFill/>
                </a:ln>
                <a:solidFill>
                  <a:prstClr val="black"/>
                </a:solidFill>
                <a:effectLst/>
                <a:uLnTx/>
                <a:uFillTx/>
                <a:latin typeface="Tw Cen MT"/>
                <a:ea typeface="+mn-ea"/>
                <a:cs typeface="+mn-cs"/>
              </a:rPr>
              <a:t>IP Codes: </a:t>
            </a:r>
            <a:r>
              <a:rPr kumimoji="0" lang="en-IN" sz="2000" b="0" i="0" u="none" strike="noStrike" kern="1200" cap="none" spc="0" normalizeH="0" baseline="0" noProof="0" dirty="0">
                <a:ln>
                  <a:noFill/>
                </a:ln>
                <a:solidFill>
                  <a:prstClr val="black"/>
                </a:solidFill>
                <a:effectLst/>
                <a:uLnTx/>
                <a:uFillTx/>
                <a:latin typeface="Tw Cen MT"/>
                <a:ea typeface="+mn-ea"/>
                <a:cs typeface="+mn-cs"/>
              </a:rPr>
              <a:t>It defines IP (Ingress Protection) codes, consisting of two digits. The first digit indicates protection against solid objects, while the second digit denotes protection against water.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Tw Cen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1" i="0" u="none" strike="noStrike" kern="1200" cap="none" spc="0" normalizeH="0" baseline="0" noProof="0" dirty="0">
                <a:ln>
                  <a:noFill/>
                </a:ln>
                <a:solidFill>
                  <a:prstClr val="black"/>
                </a:solidFill>
                <a:effectLst/>
                <a:uLnTx/>
                <a:uFillTx/>
                <a:latin typeface="Tw Cen MT"/>
                <a:ea typeface="+mn-ea"/>
                <a:cs typeface="+mn-cs"/>
              </a:rPr>
              <a:t>Solid Object Protection: </a:t>
            </a:r>
            <a:r>
              <a:rPr kumimoji="0" lang="en-IN" sz="2000" b="0" i="0" u="none" strike="noStrike" kern="1200" cap="none" spc="0" normalizeH="0" baseline="0" noProof="0" dirty="0">
                <a:ln>
                  <a:noFill/>
                </a:ln>
                <a:solidFill>
                  <a:prstClr val="black"/>
                </a:solidFill>
                <a:effectLst/>
                <a:uLnTx/>
                <a:uFillTx/>
                <a:latin typeface="Tw Cen MT"/>
                <a:ea typeface="+mn-ea"/>
                <a:cs typeface="+mn-cs"/>
              </a:rPr>
              <a:t>The first digit ranges from 0 to 6, indicating protection levels against various sizes of solid objects, from larger objects like hands (0) to dust particles (6).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Tw Cen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1" i="0" u="none" strike="noStrike" kern="1200" cap="none" spc="0" normalizeH="0" baseline="0" noProof="0" dirty="0">
                <a:ln>
                  <a:noFill/>
                </a:ln>
                <a:solidFill>
                  <a:prstClr val="black"/>
                </a:solidFill>
                <a:effectLst/>
                <a:uLnTx/>
                <a:uFillTx/>
                <a:latin typeface="Tw Cen MT"/>
                <a:ea typeface="+mn-ea"/>
                <a:cs typeface="+mn-cs"/>
              </a:rPr>
              <a:t>Water Protection: </a:t>
            </a:r>
            <a:r>
              <a:rPr kumimoji="0" lang="en-IN" sz="2000" b="0" i="0" u="none" strike="noStrike" kern="1200" cap="none" spc="0" normalizeH="0" baseline="0" noProof="0" dirty="0">
                <a:ln>
                  <a:noFill/>
                </a:ln>
                <a:solidFill>
                  <a:prstClr val="black"/>
                </a:solidFill>
                <a:effectLst/>
                <a:uLnTx/>
                <a:uFillTx/>
                <a:latin typeface="Tw Cen MT"/>
                <a:ea typeface="+mn-ea"/>
                <a:cs typeface="+mn-cs"/>
              </a:rPr>
              <a:t>The second digit ranges from 0 to 9, indicating protection levels against various forms of water ingress, from no protection (0) to powerful jets of water (9).</a:t>
            </a: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p:txBody>
      </p:sp>
      <p:pic>
        <p:nvPicPr>
          <p:cNvPr id="9" name="Content Placeholder 4">
            <a:extLst>
              <a:ext uri="{FF2B5EF4-FFF2-40B4-BE49-F238E27FC236}">
                <a16:creationId xmlns:a16="http://schemas.microsoft.com/office/drawing/2014/main" id="{6838B08F-66CC-9E20-063A-FA663428B541}"/>
              </a:ext>
            </a:extLst>
          </p:cNvPr>
          <p:cNvPicPr>
            <a:picLocks noChangeAspect="1"/>
          </p:cNvPicPr>
          <p:nvPr/>
        </p:nvPicPr>
        <p:blipFill>
          <a:blip r:embed="rId2">
            <a:clrChange>
              <a:clrFrom>
                <a:srgbClr val="FFFFFF"/>
              </a:clrFrom>
              <a:clrTo>
                <a:srgbClr val="FFFFFF">
                  <a:alpha val="0"/>
                </a:srgbClr>
              </a:clrTo>
            </a:clrChange>
          </a:blip>
          <a:srcRect l="56353"/>
          <a:stretch>
            <a:fillRect/>
          </a:stretch>
        </p:blipFill>
        <p:spPr>
          <a:xfrm>
            <a:off x="8693621" y="0"/>
            <a:ext cx="3016157" cy="6669792"/>
          </a:xfrm>
          <a:prstGeom prst="rect">
            <a:avLst/>
          </a:prstGeom>
        </p:spPr>
      </p:pic>
    </p:spTree>
    <p:extLst>
      <p:ext uri="{BB962C8B-B14F-4D97-AF65-F5344CB8AC3E}">
        <p14:creationId xmlns:p14="http://schemas.microsoft.com/office/powerpoint/2010/main" val="181406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9D164E-CCBC-D6DB-A0D4-EA1753681E98}"/>
              </a:ext>
            </a:extLst>
          </p:cNvPr>
          <p:cNvSpPr>
            <a:spLocks noGrp="1"/>
          </p:cNvSpPr>
          <p:nvPr>
            <p:ph idx="1"/>
          </p:nvPr>
        </p:nvSpPr>
        <p:spPr>
          <a:xfrm>
            <a:off x="1048279" y="821265"/>
            <a:ext cx="10466388" cy="5350935"/>
          </a:xfrm>
        </p:spPr>
        <p:txBody>
          <a:bodyPr>
            <a:noAutofit/>
          </a:bodyPr>
          <a:lstStyle/>
          <a:p>
            <a:r>
              <a:rPr lang="en-IN" sz="1800" b="1" dirty="0">
                <a:solidFill>
                  <a:schemeClr val="bg1"/>
                </a:solidFill>
              </a:rPr>
              <a:t>Standardization: </a:t>
            </a:r>
            <a:r>
              <a:rPr lang="en-IN" sz="1800" dirty="0">
                <a:solidFill>
                  <a:schemeClr val="bg1"/>
                </a:solidFill>
              </a:rPr>
              <a:t>It provides a standardized method for classifying the degrees of protection provided by enclosures for rotating electrical machines, ensuring consistency and clarity in specifications and evaluations. </a:t>
            </a:r>
          </a:p>
          <a:p>
            <a:r>
              <a:rPr lang="en-IN" sz="1800" b="1" dirty="0">
                <a:solidFill>
                  <a:schemeClr val="bg1"/>
                </a:solidFill>
              </a:rPr>
              <a:t>Safety Assurance: </a:t>
            </a:r>
            <a:r>
              <a:rPr lang="en-IN" sz="1800" dirty="0">
                <a:solidFill>
                  <a:schemeClr val="bg1"/>
                </a:solidFill>
              </a:rPr>
              <a:t>Compliance with the standard ensures that electrical machines are adequately protected against ingress of solid objects and water, reducing the risk of equipment damage, malfunctions, and potential hazards to personnel.  </a:t>
            </a:r>
          </a:p>
          <a:p>
            <a:r>
              <a:rPr lang="en-IN" sz="1800" b="1" dirty="0">
                <a:solidFill>
                  <a:schemeClr val="bg1"/>
                </a:solidFill>
              </a:rPr>
              <a:t>Reliability: </a:t>
            </a:r>
            <a:r>
              <a:rPr lang="en-IN" sz="1800" dirty="0">
                <a:solidFill>
                  <a:schemeClr val="bg1"/>
                </a:solidFill>
              </a:rPr>
              <a:t>By adhering to the specified levels of protection, IS/IEC 60034-5 helps enhance the reliability and longevity of rotating electrical machines, minimizing downtime and maintenance costs. </a:t>
            </a:r>
          </a:p>
          <a:p>
            <a:r>
              <a:rPr lang="en-IN" sz="1800" b="1" dirty="0">
                <a:solidFill>
                  <a:schemeClr val="bg1"/>
                </a:solidFill>
              </a:rPr>
              <a:t>Interoperability: </a:t>
            </a:r>
            <a:r>
              <a:rPr lang="en-IN" sz="1800" dirty="0">
                <a:solidFill>
                  <a:schemeClr val="bg1"/>
                </a:solidFill>
              </a:rPr>
              <a:t>Manufacturers and users can communicate effectively using the standardized IP codes, facilitating compatibility and interchangeability of components and equipment across different applications and industries. </a:t>
            </a:r>
          </a:p>
          <a:p>
            <a:r>
              <a:rPr lang="en-IN" sz="1800" b="1" dirty="0">
                <a:solidFill>
                  <a:schemeClr val="bg1"/>
                </a:solidFill>
              </a:rPr>
              <a:t>Regulatory Compliance: </a:t>
            </a:r>
            <a:r>
              <a:rPr lang="en-IN" sz="1800" dirty="0">
                <a:solidFill>
                  <a:schemeClr val="bg1"/>
                </a:solidFill>
              </a:rPr>
              <a:t>Many industries and regions require adherence to specific standards for electrical equipment. Following IS/IEC 60034-5 ensures compliance with relevant regulations and industry standards. </a:t>
            </a:r>
          </a:p>
          <a:p>
            <a:r>
              <a:rPr lang="en-IN" sz="1800" b="1" dirty="0">
                <a:solidFill>
                  <a:schemeClr val="bg1"/>
                </a:solidFill>
              </a:rPr>
              <a:t>Quality Assurance: </a:t>
            </a:r>
            <a:r>
              <a:rPr lang="en-IN" sz="1800" dirty="0">
                <a:solidFill>
                  <a:schemeClr val="bg1"/>
                </a:solidFill>
              </a:rPr>
              <a:t>Compliance with the standard reflects a commitment to quality and excellence in manufacturing processes, helping build trust with customers and stakeholders.</a:t>
            </a:r>
            <a:endParaRPr lang="en-US" sz="1800" dirty="0">
              <a:solidFill>
                <a:schemeClr val="bg1"/>
              </a:solidFill>
            </a:endParaRPr>
          </a:p>
        </p:txBody>
      </p:sp>
      <p:sp>
        <p:nvSpPr>
          <p:cNvPr id="4" name="TextBox 3">
            <a:extLst>
              <a:ext uri="{FF2B5EF4-FFF2-40B4-BE49-F238E27FC236}">
                <a16:creationId xmlns:a16="http://schemas.microsoft.com/office/drawing/2014/main" id="{E2233296-5183-CA44-E33D-FFB617D6C7CD}"/>
              </a:ext>
            </a:extLst>
          </p:cNvPr>
          <p:cNvSpPr txBox="1"/>
          <p:nvPr/>
        </p:nvSpPr>
        <p:spPr>
          <a:xfrm>
            <a:off x="1301752" y="321733"/>
            <a:ext cx="32692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a:ea typeface="+mn-ea"/>
                <a:cs typeface="+mn-cs"/>
              </a:rPr>
              <a:t>Key </a:t>
            </a:r>
            <a:r>
              <a:rPr kumimoji="0" lang="en-US" sz="2000" b="1" i="0" u="none" strike="noStrike" kern="1200" cap="none" spc="0" normalizeH="0" baseline="0" noProof="0" dirty="0">
                <a:ln>
                  <a:noFill/>
                </a:ln>
                <a:solidFill>
                  <a:prstClr val="black"/>
                </a:solidFill>
                <a:effectLst/>
                <a:uLnTx/>
                <a:uFillTx/>
                <a:latin typeface="Tw Cen MT"/>
                <a:ea typeface="+mn-ea"/>
                <a:cs typeface="+mn-cs"/>
              </a:rPr>
              <a:t>benefits</a:t>
            </a:r>
            <a:r>
              <a:rPr kumimoji="0" lang="en-US" sz="1800" b="1" i="0" u="none" strike="noStrike" kern="1200" cap="none" spc="0" normalizeH="0" baseline="0" noProof="0" dirty="0">
                <a:ln>
                  <a:noFill/>
                </a:ln>
                <a:solidFill>
                  <a:prstClr val="black"/>
                </a:solidFill>
                <a:effectLst/>
                <a:uLnTx/>
                <a:uFillTx/>
                <a:latin typeface="Tw Cen MT"/>
                <a:ea typeface="+mn-ea"/>
                <a:cs typeface="+mn-cs"/>
              </a:rPr>
              <a:t>  of this standard:  </a:t>
            </a:r>
          </a:p>
        </p:txBody>
      </p:sp>
    </p:spTree>
    <p:extLst>
      <p:ext uri="{BB962C8B-B14F-4D97-AF65-F5344CB8AC3E}">
        <p14:creationId xmlns:p14="http://schemas.microsoft.com/office/powerpoint/2010/main" val="796285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55C9-FF5F-E37A-36E8-2DD7908DDB3D}"/>
              </a:ext>
            </a:extLst>
          </p:cNvPr>
          <p:cNvSpPr>
            <a:spLocks noGrp="1"/>
          </p:cNvSpPr>
          <p:nvPr>
            <p:ph type="title"/>
          </p:nvPr>
        </p:nvSpPr>
        <p:spPr>
          <a:xfrm>
            <a:off x="1141413" y="618518"/>
            <a:ext cx="9905998" cy="873398"/>
          </a:xfrm>
        </p:spPr>
        <p:txBody>
          <a:bodyPr>
            <a:normAutofit fontScale="90000"/>
          </a:bodyPr>
          <a:lstStyle/>
          <a:p>
            <a:r>
              <a:rPr lang="en-US" sz="3100" cap="none" dirty="0">
                <a:solidFill>
                  <a:schemeClr val="bg1"/>
                </a:solidFill>
              </a:rPr>
              <a:t>Problems due to Inefficient Protection against Solid Foreign Objects in Electric Motors</a:t>
            </a:r>
            <a:r>
              <a:rPr lang="en-US" b="1" dirty="0"/>
              <a:t/>
            </a:r>
            <a:br>
              <a:rPr lang="en-US" b="1" dirty="0"/>
            </a:br>
            <a:endParaRPr lang="en-IN" dirty="0"/>
          </a:p>
        </p:txBody>
      </p:sp>
      <p:sp>
        <p:nvSpPr>
          <p:cNvPr id="3" name="Content Placeholder 2">
            <a:extLst>
              <a:ext uri="{FF2B5EF4-FFF2-40B4-BE49-F238E27FC236}">
                <a16:creationId xmlns:a16="http://schemas.microsoft.com/office/drawing/2014/main" id="{F98D0F32-BF42-CDEF-03B0-67B87E364BC5}"/>
              </a:ext>
            </a:extLst>
          </p:cNvPr>
          <p:cNvSpPr>
            <a:spLocks noGrp="1"/>
          </p:cNvSpPr>
          <p:nvPr>
            <p:ph idx="1"/>
          </p:nvPr>
        </p:nvSpPr>
        <p:spPr>
          <a:xfrm>
            <a:off x="1141412" y="1424539"/>
            <a:ext cx="9905999" cy="4366662"/>
          </a:xfrm>
        </p:spPr>
        <p:txBody>
          <a:bodyPr>
            <a:normAutofit fontScale="85000" lnSpcReduction="20000"/>
          </a:bodyPr>
          <a:lstStyle/>
          <a:p>
            <a:r>
              <a:rPr lang="en-US" b="1" dirty="0">
                <a:solidFill>
                  <a:schemeClr val="bg1"/>
                </a:solidFill>
              </a:rPr>
              <a:t>Insulation Damage</a:t>
            </a:r>
          </a:p>
          <a:p>
            <a:pPr marL="0" indent="0">
              <a:buNone/>
            </a:pPr>
            <a:r>
              <a:rPr lang="en-US" dirty="0"/>
              <a:t>Dust and debris accumulation can lead to insulation breakdown and short circuits.</a:t>
            </a:r>
          </a:p>
          <a:p>
            <a:r>
              <a:rPr lang="en-US" b="1" dirty="0">
                <a:solidFill>
                  <a:schemeClr val="bg1"/>
                </a:solidFill>
              </a:rPr>
              <a:t>Reduced Efficiency</a:t>
            </a:r>
          </a:p>
          <a:p>
            <a:pPr marL="0" indent="0">
              <a:buNone/>
            </a:pPr>
            <a:r>
              <a:rPr lang="en-US" dirty="0"/>
              <a:t>Build-up of dirt on windings increases electrical resistance, lowering motor efficiency.</a:t>
            </a:r>
          </a:p>
          <a:p>
            <a:r>
              <a:rPr lang="en-US" b="1" dirty="0">
                <a:solidFill>
                  <a:schemeClr val="bg1"/>
                </a:solidFill>
              </a:rPr>
              <a:t>Mechanical Wear</a:t>
            </a:r>
          </a:p>
          <a:p>
            <a:pPr marL="0" indent="0">
              <a:buNone/>
            </a:pPr>
            <a:r>
              <a:rPr lang="en-US" dirty="0"/>
              <a:t>Abrasive particles cause wear on bearings and moving parts, reducing lifespan.</a:t>
            </a:r>
          </a:p>
          <a:p>
            <a:r>
              <a:rPr lang="en-US" b="1" dirty="0">
                <a:solidFill>
                  <a:schemeClr val="bg1"/>
                </a:solidFill>
              </a:rPr>
              <a:t>Heat Build-up</a:t>
            </a:r>
          </a:p>
          <a:p>
            <a:pPr marL="0" indent="0">
              <a:buNone/>
            </a:pPr>
            <a:r>
              <a:rPr lang="en-US" dirty="0"/>
              <a:t>Blocked cooling passages due to dust lead to overheating and thermal damage.</a:t>
            </a:r>
          </a:p>
          <a:p>
            <a:r>
              <a:rPr lang="en-US" b="1" dirty="0">
                <a:solidFill>
                  <a:schemeClr val="bg1"/>
                </a:solidFill>
              </a:rPr>
              <a:t>Safety Risks</a:t>
            </a:r>
          </a:p>
          <a:p>
            <a:pPr marL="0" indent="0">
              <a:buNone/>
            </a:pPr>
            <a:r>
              <a:rPr lang="en-US" dirty="0"/>
              <a:t>Accumulated dust poses fire hazards in high-temperature environments.</a:t>
            </a:r>
          </a:p>
          <a:p>
            <a:endParaRPr lang="en-IN" dirty="0"/>
          </a:p>
        </p:txBody>
      </p:sp>
    </p:spTree>
    <p:extLst>
      <p:ext uri="{BB962C8B-B14F-4D97-AF65-F5344CB8AC3E}">
        <p14:creationId xmlns:p14="http://schemas.microsoft.com/office/powerpoint/2010/main" val="315145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55C9-FF5F-E37A-36E8-2DD7908DDB3D}"/>
              </a:ext>
            </a:extLst>
          </p:cNvPr>
          <p:cNvSpPr>
            <a:spLocks noGrp="1"/>
          </p:cNvSpPr>
          <p:nvPr>
            <p:ph type="title"/>
          </p:nvPr>
        </p:nvSpPr>
        <p:spPr>
          <a:xfrm>
            <a:off x="1141413" y="618518"/>
            <a:ext cx="7858208" cy="873398"/>
          </a:xfrm>
        </p:spPr>
        <p:txBody>
          <a:bodyPr>
            <a:normAutofit fontScale="90000"/>
          </a:bodyPr>
          <a:lstStyle/>
          <a:p>
            <a:r>
              <a:rPr lang="en-US" dirty="0">
                <a:solidFill>
                  <a:schemeClr val="bg1"/>
                </a:solidFill>
              </a:rPr>
              <a:t>Ensuring Effective Protection with IS/IEC 60034-5 : 2000</a:t>
            </a:r>
            <a:r>
              <a:rPr lang="en-US" b="1" dirty="0"/>
              <a:t/>
            </a:r>
            <a:br>
              <a:rPr lang="en-US" b="1" dirty="0"/>
            </a:br>
            <a:endParaRPr lang="en-IN" dirty="0"/>
          </a:p>
        </p:txBody>
      </p:sp>
      <p:sp>
        <p:nvSpPr>
          <p:cNvPr id="3" name="Content Placeholder 2">
            <a:extLst>
              <a:ext uri="{FF2B5EF4-FFF2-40B4-BE49-F238E27FC236}">
                <a16:creationId xmlns:a16="http://schemas.microsoft.com/office/drawing/2014/main" id="{F98D0F32-BF42-CDEF-03B0-67B87E364BC5}"/>
              </a:ext>
            </a:extLst>
          </p:cNvPr>
          <p:cNvSpPr>
            <a:spLocks noGrp="1"/>
          </p:cNvSpPr>
          <p:nvPr>
            <p:ph idx="1"/>
          </p:nvPr>
        </p:nvSpPr>
        <p:spPr>
          <a:xfrm>
            <a:off x="1141413" y="1617044"/>
            <a:ext cx="9905999" cy="4366662"/>
          </a:xfrm>
        </p:spPr>
        <p:txBody>
          <a:bodyPr>
            <a:normAutofit fontScale="85000" lnSpcReduction="20000"/>
          </a:bodyPr>
          <a:lstStyle/>
          <a:p>
            <a:r>
              <a:rPr lang="en-US" b="1" dirty="0">
                <a:solidFill>
                  <a:schemeClr val="bg1"/>
                </a:solidFill>
              </a:rPr>
              <a:t>IP Rating Standards</a:t>
            </a:r>
          </a:p>
          <a:p>
            <a:pPr marL="0" indent="0">
              <a:buNone/>
            </a:pPr>
            <a:r>
              <a:rPr lang="en-US" dirty="0"/>
              <a:t>Specifies levels of protection against solid foreign objects based on motor design and enclosure.</a:t>
            </a:r>
          </a:p>
          <a:p>
            <a:r>
              <a:rPr lang="en-US" b="1" dirty="0">
                <a:solidFill>
                  <a:schemeClr val="bg1"/>
                </a:solidFill>
              </a:rPr>
              <a:t>Ingress Protection Tests</a:t>
            </a:r>
          </a:p>
          <a:p>
            <a:pPr marL="0" indent="0">
              <a:buNone/>
            </a:pPr>
            <a:r>
              <a:rPr lang="en-US" dirty="0"/>
              <a:t>Verifies the motor's ability to resist dust penetration, ensuring specified IP ratings.</a:t>
            </a:r>
          </a:p>
          <a:p>
            <a:r>
              <a:rPr lang="en-US" b="1" dirty="0">
                <a:solidFill>
                  <a:schemeClr val="bg1"/>
                </a:solidFill>
              </a:rPr>
              <a:t>Sealing and Enclosure Requirements</a:t>
            </a:r>
          </a:p>
          <a:p>
            <a:pPr marL="0" indent="0">
              <a:buNone/>
            </a:pPr>
            <a:r>
              <a:rPr lang="en-US" dirty="0"/>
              <a:t>Defines requirements for motor enclosures and seals to prevent dust ingress.</a:t>
            </a:r>
          </a:p>
          <a:p>
            <a:r>
              <a:rPr lang="en-US" b="1" dirty="0">
                <a:solidFill>
                  <a:schemeClr val="bg1"/>
                </a:solidFill>
              </a:rPr>
              <a:t>Material Selection</a:t>
            </a:r>
          </a:p>
          <a:p>
            <a:pPr marL="0" indent="0">
              <a:buNone/>
            </a:pPr>
            <a:r>
              <a:rPr lang="en-US" dirty="0"/>
              <a:t>Recommends materials resistant to dust accumulation and corrosion.</a:t>
            </a:r>
          </a:p>
          <a:p>
            <a:r>
              <a:rPr lang="en-US" b="1" dirty="0">
                <a:solidFill>
                  <a:schemeClr val="bg1"/>
                </a:solidFill>
              </a:rPr>
              <a:t>Regular Inspection and Maintenance</a:t>
            </a:r>
          </a:p>
          <a:p>
            <a:pPr marL="0" indent="0">
              <a:buNone/>
            </a:pPr>
            <a:r>
              <a:rPr lang="en-US" dirty="0"/>
              <a:t>Guidelines for periodic inspection and cleaning to maintain effective protection.</a:t>
            </a:r>
          </a:p>
          <a:p>
            <a:pPr marL="0" indent="0">
              <a:buNone/>
            </a:pPr>
            <a:endParaRPr lang="en-IN" dirty="0"/>
          </a:p>
        </p:txBody>
      </p:sp>
    </p:spTree>
    <p:extLst>
      <p:ext uri="{BB962C8B-B14F-4D97-AF65-F5344CB8AC3E}">
        <p14:creationId xmlns:p14="http://schemas.microsoft.com/office/powerpoint/2010/main" val="1980523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55C9-FF5F-E37A-36E8-2DD7908DDB3D}"/>
              </a:ext>
            </a:extLst>
          </p:cNvPr>
          <p:cNvSpPr>
            <a:spLocks noGrp="1"/>
          </p:cNvSpPr>
          <p:nvPr>
            <p:ph type="title"/>
          </p:nvPr>
        </p:nvSpPr>
        <p:spPr>
          <a:xfrm>
            <a:off x="1141413" y="618518"/>
            <a:ext cx="9905998" cy="873398"/>
          </a:xfrm>
        </p:spPr>
        <p:txBody>
          <a:bodyPr>
            <a:normAutofit fontScale="90000"/>
          </a:bodyPr>
          <a:lstStyle/>
          <a:p>
            <a:r>
              <a:rPr lang="en-US" dirty="0">
                <a:solidFill>
                  <a:schemeClr val="bg1"/>
                </a:solidFill>
              </a:rPr>
              <a:t>Problems Due to Inefficient Protection Against Water Ingress in Electric Motors</a:t>
            </a:r>
            <a:r>
              <a:rPr lang="en-US" b="1" dirty="0"/>
              <a:t/>
            </a:r>
            <a:br>
              <a:rPr lang="en-US" b="1" dirty="0"/>
            </a:br>
            <a:endParaRPr lang="en-IN" dirty="0"/>
          </a:p>
        </p:txBody>
      </p:sp>
      <p:sp>
        <p:nvSpPr>
          <p:cNvPr id="5" name="Rectangle 2">
            <a:extLst>
              <a:ext uri="{FF2B5EF4-FFF2-40B4-BE49-F238E27FC236}">
                <a16:creationId xmlns:a16="http://schemas.microsoft.com/office/drawing/2014/main" id="{A6951EF4-36FC-92A3-6630-E809A33ADD97}"/>
              </a:ext>
            </a:extLst>
          </p:cNvPr>
          <p:cNvSpPr>
            <a:spLocks noChangeArrowheads="1"/>
          </p:cNvSpPr>
          <p:nvPr/>
        </p:nvSpPr>
        <p:spPr bwMode="auto">
          <a:xfrm>
            <a:off x="1141413" y="1645804"/>
            <a:ext cx="10472287"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w Cen MT"/>
                <a:ea typeface="+mn-ea"/>
                <a:cs typeface="+mn-cs"/>
              </a:rPr>
              <a:t>Insulation Degradation:</a:t>
            </a:r>
            <a:endParaRPr kumimoji="0" lang="en-US" alt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w Cen MT"/>
                <a:ea typeface="+mn-ea"/>
                <a:cs typeface="+mn-cs"/>
              </a:rPr>
              <a:t>Moisture penetration can lead to insulation breakdown and electrical faults.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Tw Cen M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w Cen MT"/>
                <a:ea typeface="+mn-ea"/>
                <a:cs typeface="+mn-cs"/>
              </a:rPr>
              <a:t>Corrosion:</a:t>
            </a:r>
            <a:endParaRPr kumimoji="0" lang="en-US" alt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w Cen MT"/>
                <a:ea typeface="+mn-ea"/>
                <a:cs typeface="+mn-cs"/>
              </a:rPr>
              <a:t>Water exposure accelerates corrosion of motor components, reducing lifespan.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prstClr val="white"/>
              </a:solidFill>
              <a:effectLst/>
              <a:uLnTx/>
              <a:uFillTx/>
              <a:latin typeface="Tw Cen M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w Cen MT"/>
                <a:ea typeface="+mn-ea"/>
                <a:cs typeface="+mn-cs"/>
              </a:rPr>
              <a:t>Reduced Efficiency:</a:t>
            </a:r>
            <a:endParaRPr kumimoji="0" lang="en-US" alt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w Cen MT"/>
                <a:ea typeface="+mn-ea"/>
                <a:cs typeface="+mn-cs"/>
              </a:rPr>
              <a:t>Water in windings increases electrical resistance, lowering motor efficiency.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prstClr val="white"/>
              </a:solidFill>
              <a:effectLst/>
              <a:uLnTx/>
              <a:uFillTx/>
              <a:latin typeface="Tw Cen M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w Cen MT"/>
                <a:ea typeface="+mn-ea"/>
                <a:cs typeface="+mn-cs"/>
              </a:rPr>
              <a:t>Mechanical Damage:</a:t>
            </a:r>
            <a:endParaRPr kumimoji="0" lang="en-US" alt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w Cen MT"/>
                <a:ea typeface="+mn-ea"/>
                <a:cs typeface="+mn-cs"/>
              </a:rPr>
              <a:t>Water can cause rusting and erosion of bearings and other components, leading to mechanical failure.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w Cen MT"/>
                <a:ea typeface="+mn-ea"/>
                <a:cs typeface="+mn-cs"/>
              </a:rPr>
              <a:t>Safety Hazards:</a:t>
            </a:r>
            <a:endParaRPr kumimoji="0" lang="en-US" altLang="en-US"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w Cen MT"/>
                <a:ea typeface="+mn-ea"/>
                <a:cs typeface="+mn-cs"/>
              </a:rPr>
              <a:t>Water ingress increases the risk of electrical shorts and operational hazards, posing safety risks.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8636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55C9-FF5F-E37A-36E8-2DD7908DDB3D}"/>
              </a:ext>
            </a:extLst>
          </p:cNvPr>
          <p:cNvSpPr>
            <a:spLocks noGrp="1"/>
          </p:cNvSpPr>
          <p:nvPr>
            <p:ph type="title"/>
          </p:nvPr>
        </p:nvSpPr>
        <p:spPr>
          <a:xfrm>
            <a:off x="1141413" y="618518"/>
            <a:ext cx="9905998" cy="873398"/>
          </a:xfrm>
        </p:spPr>
        <p:txBody>
          <a:bodyPr>
            <a:normAutofit fontScale="90000"/>
          </a:bodyPr>
          <a:lstStyle/>
          <a:p>
            <a:r>
              <a:rPr lang="en-US" dirty="0">
                <a:solidFill>
                  <a:schemeClr val="bg1"/>
                </a:solidFill>
              </a:rPr>
              <a:t>Problems Due to Inefficient Protection Against Solid Foreign Objects in Electric Motors</a:t>
            </a:r>
            <a:r>
              <a:rPr lang="en-US" b="1" dirty="0"/>
              <a:t/>
            </a:r>
            <a:br>
              <a:rPr lang="en-US" b="1" dirty="0"/>
            </a:br>
            <a:endParaRPr lang="en-IN" dirty="0"/>
          </a:p>
        </p:txBody>
      </p:sp>
      <p:sp>
        <p:nvSpPr>
          <p:cNvPr id="3" name="Content Placeholder 2">
            <a:extLst>
              <a:ext uri="{FF2B5EF4-FFF2-40B4-BE49-F238E27FC236}">
                <a16:creationId xmlns:a16="http://schemas.microsoft.com/office/drawing/2014/main" id="{F98D0F32-BF42-CDEF-03B0-67B87E364BC5}"/>
              </a:ext>
            </a:extLst>
          </p:cNvPr>
          <p:cNvSpPr>
            <a:spLocks noGrp="1"/>
          </p:cNvSpPr>
          <p:nvPr>
            <p:ph idx="1"/>
          </p:nvPr>
        </p:nvSpPr>
        <p:spPr>
          <a:xfrm>
            <a:off x="1141412" y="1424539"/>
            <a:ext cx="9905999" cy="4366662"/>
          </a:xfrm>
        </p:spPr>
        <p:txBody>
          <a:bodyPr>
            <a:normAutofit lnSpcReduction="10000"/>
          </a:bodyPr>
          <a:lstStyle/>
          <a:p>
            <a:r>
              <a:rPr lang="en-US" sz="2200" b="1" dirty="0">
                <a:solidFill>
                  <a:schemeClr val="bg1"/>
                </a:solidFill>
              </a:rPr>
              <a:t>IP Rating Standards: </a:t>
            </a:r>
            <a:r>
              <a:rPr lang="en-US" sz="2200" dirty="0"/>
              <a:t>Defines degrees of protection against water ingress, from minimal protection (0) to powerful jets (9).</a:t>
            </a:r>
          </a:p>
          <a:p>
            <a:r>
              <a:rPr lang="en-US" sz="2200" b="1" dirty="0">
                <a:solidFill>
                  <a:schemeClr val="bg1"/>
                </a:solidFill>
              </a:rPr>
              <a:t>Ingress Protection Tests: </a:t>
            </a:r>
            <a:r>
              <a:rPr lang="en-US" sz="2200" dirty="0"/>
              <a:t>Includes rigorous tests to verify the motor's ability to withstand water ingress according to specified IP ratings.</a:t>
            </a:r>
          </a:p>
          <a:p>
            <a:r>
              <a:rPr lang="en-US" sz="2200" b="1" dirty="0">
                <a:solidFill>
                  <a:schemeClr val="bg1"/>
                </a:solidFill>
              </a:rPr>
              <a:t>Sealing and Enclosure Requirements: </a:t>
            </a:r>
            <a:r>
              <a:rPr lang="en-US" sz="2200" dirty="0"/>
              <a:t>Specifies requirements for motor enclosures and seals to prevent water penetration.</a:t>
            </a:r>
          </a:p>
          <a:p>
            <a:r>
              <a:rPr lang="en-US" sz="2200" b="1" dirty="0">
                <a:solidFill>
                  <a:schemeClr val="bg1"/>
                </a:solidFill>
              </a:rPr>
              <a:t>Material and Coating Selection</a:t>
            </a:r>
            <a:r>
              <a:rPr lang="en-US" sz="2200" b="1" dirty="0"/>
              <a:t>: </a:t>
            </a:r>
            <a:r>
              <a:rPr lang="en-US" sz="2200" dirty="0"/>
              <a:t>Recommends materials and coatings resistant to water and corrosion.</a:t>
            </a:r>
          </a:p>
          <a:p>
            <a:r>
              <a:rPr lang="en-US" sz="2200" b="1" dirty="0">
                <a:solidFill>
                  <a:schemeClr val="bg1"/>
                </a:solidFill>
              </a:rPr>
              <a:t>Regular Inspection and Maintenance: </a:t>
            </a:r>
            <a:r>
              <a:rPr lang="en-US" sz="2200" dirty="0"/>
              <a:t>Guidelines for periodic inspection and maintenance to ensure continued protection against water ingress.</a:t>
            </a:r>
          </a:p>
          <a:p>
            <a:endParaRPr lang="en-IN" dirty="0"/>
          </a:p>
        </p:txBody>
      </p:sp>
    </p:spTree>
    <p:extLst>
      <p:ext uri="{BB962C8B-B14F-4D97-AF65-F5344CB8AC3E}">
        <p14:creationId xmlns:p14="http://schemas.microsoft.com/office/powerpoint/2010/main" val="1143152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719D-B8DB-335C-E453-E8C97240553D}"/>
              </a:ext>
            </a:extLst>
          </p:cNvPr>
          <p:cNvSpPr>
            <a:spLocks noGrp="1"/>
          </p:cNvSpPr>
          <p:nvPr>
            <p:ph type="title"/>
          </p:nvPr>
        </p:nvSpPr>
        <p:spPr>
          <a:xfrm>
            <a:off x="1228040" y="472562"/>
            <a:ext cx="9905998" cy="1478570"/>
          </a:xfrm>
        </p:spPr>
        <p:txBody>
          <a:bodyPr>
            <a:normAutofit/>
          </a:bodyPr>
          <a:lstStyle/>
          <a:p>
            <a:r>
              <a:rPr lang="en-US" dirty="0"/>
              <a:t>IS 6362 : 1995 (IEC Pub 34-6 : 1991)</a:t>
            </a:r>
            <a:br>
              <a:rPr lang="en-US" dirty="0"/>
            </a:br>
            <a:r>
              <a:rPr lang="en-IN" sz="2800" b="1" dirty="0"/>
              <a:t>Designation of Methods of Cooling of Rotating Electrical Machines </a:t>
            </a:r>
            <a:endParaRPr lang="en-IN" dirty="0"/>
          </a:p>
        </p:txBody>
      </p:sp>
      <p:sp>
        <p:nvSpPr>
          <p:cNvPr id="3" name="Content Placeholder 2">
            <a:extLst>
              <a:ext uri="{FF2B5EF4-FFF2-40B4-BE49-F238E27FC236}">
                <a16:creationId xmlns:a16="http://schemas.microsoft.com/office/drawing/2014/main" id="{9E4C7F99-CF47-8B81-16ED-CD033C17C76A}"/>
              </a:ext>
            </a:extLst>
          </p:cNvPr>
          <p:cNvSpPr>
            <a:spLocks noGrp="1"/>
          </p:cNvSpPr>
          <p:nvPr>
            <p:ph idx="1"/>
          </p:nvPr>
        </p:nvSpPr>
        <p:spPr>
          <a:xfrm>
            <a:off x="1146412" y="1976867"/>
            <a:ext cx="6228055" cy="3359407"/>
          </a:xfrm>
        </p:spPr>
        <p:txBody>
          <a:bodyPr>
            <a:normAutofit/>
          </a:bodyPr>
          <a:lstStyle/>
          <a:p>
            <a:pPr>
              <a:lnSpc>
                <a:spcPct val="150000"/>
              </a:lnSpc>
              <a:buFont typeface="Arial" panose="020B0604020202020204" pitchFamily="34" charset="0"/>
              <a:buChar char="•"/>
            </a:pPr>
            <a:r>
              <a:rPr lang="en-US" sz="2000" b="1" dirty="0">
                <a:solidFill>
                  <a:schemeClr val="bg1"/>
                </a:solidFill>
              </a:rPr>
              <a:t>Scope:</a:t>
            </a:r>
            <a:r>
              <a:rPr lang="en-US" sz="2000" dirty="0">
                <a:solidFill>
                  <a:schemeClr val="bg1"/>
                </a:solidFill>
              </a:rPr>
              <a:t> </a:t>
            </a:r>
            <a:r>
              <a:rPr lang="en-IN" sz="2000" dirty="0">
                <a:solidFill>
                  <a:schemeClr val="bg1"/>
                </a:solidFill>
              </a:rPr>
              <a:t>This Indian Standard, identical to the IEC publication, provides a systematic way to designate the cooling methods employed in rotating electrical machines. The standard outlines a comprehensive system using the “IC Code” to represent various cooling circuit arrangements, coolants, and methods of coolant movement.</a:t>
            </a:r>
          </a:p>
          <a:p>
            <a:pPr marL="0" indent="0">
              <a:buNone/>
            </a:pPr>
            <a:endParaRPr lang="en-IN" sz="1800" dirty="0">
              <a:solidFill>
                <a:schemeClr val="bg1"/>
              </a:solidFill>
            </a:endParaRPr>
          </a:p>
        </p:txBody>
      </p:sp>
      <p:pic>
        <p:nvPicPr>
          <p:cNvPr id="14343" name="Picture 7" descr="Three-phase Induction Motors - Master Line | Master Line | Custom Induction  Motors | Large Induction Motors | Electric Motors | WEG - Products">
            <a:extLst>
              <a:ext uri="{FF2B5EF4-FFF2-40B4-BE49-F238E27FC236}">
                <a16:creationId xmlns:a16="http://schemas.microsoft.com/office/drawing/2014/main" id="{008FE114-EBD6-E470-A137-74CD04963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059" y="2210439"/>
            <a:ext cx="5222941" cy="29074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388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5EED4-4651-465B-EB15-50860B7E058E}"/>
              </a:ext>
            </a:extLst>
          </p:cNvPr>
          <p:cNvPicPr>
            <a:picLocks noChangeAspect="1"/>
          </p:cNvPicPr>
          <p:nvPr/>
        </p:nvPicPr>
        <p:blipFill>
          <a:blip r:embed="rId2">
            <a:lum contrast="30000"/>
          </a:blip>
          <a:stretch>
            <a:fillRect/>
          </a:stretch>
        </p:blipFill>
        <p:spPr>
          <a:xfrm>
            <a:off x="1228301" y="440526"/>
            <a:ext cx="9799090" cy="5932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74191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8F3C5-7166-E385-4015-E3538919DD14}"/>
              </a:ext>
            </a:extLst>
          </p:cNvPr>
          <p:cNvSpPr>
            <a:spLocks noGrp="1"/>
          </p:cNvSpPr>
          <p:nvPr>
            <p:ph idx="1"/>
          </p:nvPr>
        </p:nvSpPr>
        <p:spPr>
          <a:xfrm>
            <a:off x="1141412" y="1107017"/>
            <a:ext cx="9905999" cy="5750983"/>
          </a:xfrm>
        </p:spPr>
        <p:txBody>
          <a:bodyPr>
            <a:noAutofit/>
          </a:bodyPr>
          <a:lstStyle/>
          <a:p>
            <a:pPr marL="0" indent="0">
              <a:lnSpc>
                <a:spcPct val="150000"/>
              </a:lnSpc>
              <a:buNone/>
            </a:pPr>
            <a:r>
              <a:rPr lang="en-IN" sz="2000" dirty="0">
                <a:solidFill>
                  <a:schemeClr val="bg1"/>
                </a:solidFill>
              </a:rPr>
              <a:t>● </a:t>
            </a:r>
            <a:r>
              <a:rPr lang="en-IN" sz="2000" b="1" dirty="0">
                <a:solidFill>
                  <a:schemeClr val="bg1"/>
                </a:solidFill>
              </a:rPr>
              <a:t>IC Code Structure: </a:t>
            </a:r>
            <a:r>
              <a:rPr lang="en-IN" sz="2000" dirty="0">
                <a:solidFill>
                  <a:schemeClr val="bg1"/>
                </a:solidFill>
              </a:rPr>
              <a:t>The code begins with “IC” followed by a series of numerals and letters. Each element signifies a specific aspect of the cooling system. This code contains following numerals </a:t>
            </a:r>
          </a:p>
          <a:p>
            <a:pPr marL="0" indent="0">
              <a:lnSpc>
                <a:spcPct val="150000"/>
              </a:lnSpc>
              <a:buNone/>
            </a:pPr>
            <a:r>
              <a:rPr lang="en-IN" sz="2000" dirty="0">
                <a:solidFill>
                  <a:schemeClr val="bg1"/>
                </a:solidFill>
              </a:rPr>
              <a:t>○ </a:t>
            </a:r>
            <a:r>
              <a:rPr lang="en-IN" sz="2000" b="1" dirty="0">
                <a:solidFill>
                  <a:schemeClr val="bg1"/>
                </a:solidFill>
              </a:rPr>
              <a:t>Circuit Arrangement: </a:t>
            </a:r>
            <a:r>
              <a:rPr lang="en-IN" sz="2000" dirty="0">
                <a:solidFill>
                  <a:schemeClr val="bg1"/>
                </a:solidFill>
              </a:rPr>
              <a:t>The first numeral indicates the cooling circuit arrangement (open or closed circuit, use of heat exchangers, etc.). Examples include: </a:t>
            </a:r>
          </a:p>
          <a:p>
            <a:pPr>
              <a:lnSpc>
                <a:spcPct val="150000"/>
              </a:lnSpc>
              <a:buFont typeface="Wingdings" pitchFamily="2" charset="2"/>
              <a:buChar char="Ø"/>
            </a:pPr>
            <a:r>
              <a:rPr lang="en-IN" sz="2000" dirty="0">
                <a:solidFill>
                  <a:schemeClr val="bg1"/>
                </a:solidFill>
              </a:rPr>
              <a:t>IC0: Free circulation (open circuit) </a:t>
            </a:r>
          </a:p>
          <a:p>
            <a:pPr>
              <a:lnSpc>
                <a:spcPct val="150000"/>
              </a:lnSpc>
              <a:buFont typeface="Wingdings" pitchFamily="2" charset="2"/>
              <a:buChar char="Ø"/>
            </a:pPr>
            <a:r>
              <a:rPr lang="en-IN" sz="2000" dirty="0">
                <a:solidFill>
                  <a:schemeClr val="bg1"/>
                </a:solidFill>
              </a:rPr>
              <a:t>IC4: Frame surface cooled (closed primary circuit, open secondary circuit) </a:t>
            </a:r>
          </a:p>
          <a:p>
            <a:pPr>
              <a:lnSpc>
                <a:spcPct val="150000"/>
              </a:lnSpc>
              <a:buFont typeface="Wingdings" pitchFamily="2" charset="2"/>
              <a:buChar char="Ø"/>
            </a:pPr>
            <a:r>
              <a:rPr lang="en-IN" sz="2000" dirty="0">
                <a:solidFill>
                  <a:schemeClr val="bg1"/>
                </a:solidFill>
              </a:rPr>
              <a:t>IC7: Integral heat exchanger with remote medium (closed primary circuit, open secondary circuit) </a:t>
            </a:r>
          </a:p>
        </p:txBody>
      </p:sp>
      <p:sp>
        <p:nvSpPr>
          <p:cNvPr id="4" name="TextBox 3">
            <a:extLst>
              <a:ext uri="{FF2B5EF4-FFF2-40B4-BE49-F238E27FC236}">
                <a16:creationId xmlns:a16="http://schemas.microsoft.com/office/drawing/2014/main" id="{700EE57C-0D58-D4E1-05BF-8B5700D3CB1F}"/>
              </a:ext>
            </a:extLst>
          </p:cNvPr>
          <p:cNvSpPr txBox="1"/>
          <p:nvPr/>
        </p:nvSpPr>
        <p:spPr>
          <a:xfrm>
            <a:off x="1217085" y="374585"/>
            <a:ext cx="37358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Key </a:t>
            </a:r>
            <a:r>
              <a:rPr kumimoji="0" lang="en-US" sz="2400" b="1" i="0" u="none" strike="noStrike" kern="1200" cap="none" spc="0" normalizeH="0" baseline="0" noProof="0" dirty="0">
                <a:ln>
                  <a:noFill/>
                </a:ln>
                <a:solidFill>
                  <a:prstClr val="black"/>
                </a:solidFill>
                <a:effectLst/>
                <a:uLnTx/>
                <a:uFillTx/>
                <a:latin typeface="Tw Cen MT"/>
                <a:ea typeface="+mn-ea"/>
                <a:cs typeface="+mn-cs"/>
              </a:rPr>
              <a:t>features</a:t>
            </a:r>
            <a:r>
              <a:rPr kumimoji="0" lang="en-US" sz="2000" b="1" i="0" u="none" strike="noStrike" kern="1200" cap="none" spc="0" normalizeH="0" baseline="0" noProof="0" dirty="0">
                <a:ln>
                  <a:noFill/>
                </a:ln>
                <a:solidFill>
                  <a:prstClr val="black"/>
                </a:solidFill>
                <a:effectLst/>
                <a:uLnTx/>
                <a:uFillTx/>
                <a:latin typeface="Tw Cen MT"/>
                <a:ea typeface="+mn-ea"/>
                <a:cs typeface="+mn-cs"/>
              </a:rPr>
              <a:t>  of this standard:  </a:t>
            </a:r>
          </a:p>
        </p:txBody>
      </p:sp>
    </p:spTree>
    <p:extLst>
      <p:ext uri="{BB962C8B-B14F-4D97-AF65-F5344CB8AC3E}">
        <p14:creationId xmlns:p14="http://schemas.microsoft.com/office/powerpoint/2010/main" val="2618692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752" y="928050"/>
            <a:ext cx="10645253" cy="498598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Primary Coolant: </a:t>
            </a:r>
            <a:r>
              <a:rPr kumimoji="0" lang="en-IN" sz="2000" b="0" i="0" u="none" strike="noStrike" kern="1200" cap="none" spc="0" normalizeH="0" baseline="0" noProof="0" dirty="0">
                <a:ln>
                  <a:noFill/>
                </a:ln>
                <a:solidFill>
                  <a:prstClr val="black"/>
                </a:solidFill>
                <a:effectLst/>
                <a:uLnTx/>
                <a:uFillTx/>
                <a:latin typeface="Tw Cen MT"/>
                <a:ea typeface="+mn-ea"/>
                <a:cs typeface="+mn-cs"/>
              </a:rPr>
              <a:t>A letter identifies the type of coolant used. Common examples are: A: Air (omitted in simplified designations), W: Water, H: Hydrogen, S: Other coolants (specified elsewhere)</a:t>
            </a:r>
            <a:endParaRPr kumimoji="0" lang="en-IN" sz="18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0" i="0" u="none" strike="noStrike" kern="1200" cap="none" spc="0" normalizeH="0" baseline="0" noProof="0" dirty="0">
                <a:ln>
                  <a:noFill/>
                </a:ln>
                <a:solidFill>
                  <a:prstClr val="black"/>
                </a:solidFill>
                <a:effectLst/>
                <a:uLnTx/>
                <a:uFillTx/>
                <a:latin typeface="Tw Cen MT"/>
                <a:ea typeface="+mn-ea"/>
                <a:cs typeface="+mn-cs"/>
              </a:rPr>
              <a:t>Method of Movement of Primary Coolant: A numeral specifies the method used to move the coolant. Examples include: </a:t>
            </a:r>
          </a:p>
          <a:p>
            <a:pPr marL="0" marR="0" lvl="0" indent="0" algn="l" defTabSz="457200" rtl="0" eaLnBrk="1" fontAlgn="auto" latinLnBrk="0" hangingPunct="1">
              <a:lnSpc>
                <a:spcPct val="150000"/>
              </a:lnSpc>
              <a:spcBef>
                <a:spcPts val="0"/>
              </a:spcBef>
              <a:spcAft>
                <a:spcPts val="0"/>
              </a:spcAft>
              <a:buClrTx/>
              <a:buSzTx/>
              <a:buFont typeface="Wingdings" pitchFamily="2" charset="2"/>
              <a:buChar char="Ø"/>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0: Free convection </a:t>
            </a:r>
          </a:p>
          <a:p>
            <a:pPr marL="0" marR="0" lvl="0" indent="0" algn="l" defTabSz="457200" rtl="0" eaLnBrk="1" fontAlgn="auto" latinLnBrk="0" hangingPunct="1">
              <a:lnSpc>
                <a:spcPct val="150000"/>
              </a:lnSpc>
              <a:spcBef>
                <a:spcPts val="0"/>
              </a:spcBef>
              <a:spcAft>
                <a:spcPts val="0"/>
              </a:spcAft>
              <a:buClrTx/>
              <a:buSzTx/>
              <a:buFont typeface="Wingdings" pitchFamily="2" charset="2"/>
              <a:buChar char="Ø"/>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1: Self-circulation (dependent on machine rotation) </a:t>
            </a:r>
          </a:p>
          <a:p>
            <a:pPr marL="0" marR="0" lvl="0" indent="0" algn="l" defTabSz="457200" rtl="0" eaLnBrk="1" fontAlgn="auto" latinLnBrk="0" hangingPunct="1">
              <a:lnSpc>
                <a:spcPct val="150000"/>
              </a:lnSpc>
              <a:spcBef>
                <a:spcPts val="0"/>
              </a:spcBef>
              <a:spcAft>
                <a:spcPts val="0"/>
              </a:spcAft>
              <a:buClrTx/>
              <a:buSzTx/>
              <a:buFont typeface="Wingdings" pitchFamily="2" charset="2"/>
              <a:buChar char="Ø"/>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5: Integral independent component (e.g., motor-driven pump) </a:t>
            </a:r>
          </a:p>
          <a:p>
            <a:pPr marL="0" marR="0" lvl="0" indent="0" algn="l" defTabSz="457200" rtl="0" eaLnBrk="1" fontAlgn="auto" latinLnBrk="0" hangingPunct="1">
              <a:lnSpc>
                <a:spcPct val="150000"/>
              </a:lnSpc>
              <a:spcBef>
                <a:spcPts val="0"/>
              </a:spcBef>
              <a:spcAft>
                <a:spcPts val="0"/>
              </a:spcAft>
              <a:buClrTx/>
              <a:buSzTx/>
              <a:buFont typeface="Wingdings" pitchFamily="2" charset="2"/>
              <a:buChar char="Ø"/>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7: Separate and independent component or coolant system pressure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Secondary Coolant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Method of Movement of Secondary Coolant</a:t>
            </a: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50436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CC6E21-9366-062B-8DA7-54CF64A77B61}"/>
              </a:ext>
            </a:extLst>
          </p:cNvPr>
          <p:cNvPicPr>
            <a:picLocks noChangeAspect="1"/>
          </p:cNvPicPr>
          <p:nvPr/>
        </p:nvPicPr>
        <p:blipFill>
          <a:blip r:embed="rId2"/>
          <a:stretch>
            <a:fillRect/>
          </a:stretch>
        </p:blipFill>
        <p:spPr>
          <a:xfrm>
            <a:off x="988291" y="263538"/>
            <a:ext cx="10283895" cy="6550842"/>
          </a:xfrm>
          <a:prstGeom prst="rect">
            <a:avLst/>
          </a:prstGeom>
        </p:spPr>
      </p:pic>
    </p:spTree>
    <p:extLst>
      <p:ext uri="{BB962C8B-B14F-4D97-AF65-F5344CB8AC3E}">
        <p14:creationId xmlns:p14="http://schemas.microsoft.com/office/powerpoint/2010/main" val="4187170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476527-726D-D1AA-E624-74235104E5FA}"/>
              </a:ext>
            </a:extLst>
          </p:cNvPr>
          <p:cNvSpPr txBox="1"/>
          <p:nvPr/>
        </p:nvSpPr>
        <p:spPr>
          <a:xfrm>
            <a:off x="1219200" y="838200"/>
            <a:ext cx="9685867" cy="563231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Complete vs. Simplified Designations: </a:t>
            </a:r>
            <a:r>
              <a:rPr kumimoji="0" lang="en-IN" sz="2000" b="0" i="0" u="none" strike="noStrike" kern="1200" cap="none" spc="0" normalizeH="0" baseline="0" noProof="0" dirty="0">
                <a:ln>
                  <a:noFill/>
                </a:ln>
                <a:solidFill>
                  <a:prstClr val="black"/>
                </a:solidFill>
                <a:effectLst/>
                <a:uLnTx/>
                <a:uFillTx/>
                <a:latin typeface="Tw Cen MT"/>
                <a:ea typeface="+mn-ea"/>
                <a:cs typeface="+mn-cs"/>
              </a:rPr>
              <a:t>The standard defines both complete and simplified designation systems. The simplified version omits certain elements under specific conditions, making it more concise for common scenarios.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Multiple Cooling Systems: </a:t>
            </a:r>
            <a:r>
              <a:rPr kumimoji="0" lang="en-IN" sz="2000" b="0" i="0" u="none" strike="noStrike" kern="1200" cap="none" spc="0" normalizeH="0" baseline="0" noProof="0" dirty="0">
                <a:ln>
                  <a:noFill/>
                </a:ln>
                <a:solidFill>
                  <a:prstClr val="black"/>
                </a:solidFill>
                <a:effectLst/>
                <a:uLnTx/>
                <a:uFillTx/>
                <a:latin typeface="Tw Cen MT"/>
                <a:ea typeface="+mn-ea"/>
                <a:cs typeface="+mn-cs"/>
              </a:rPr>
              <a:t>The document addresses situations with different coolants or methods of movement in various parts of a machine, or even different circuit arrangements for different parts. The designations are combined accordingly.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Direct Cooled Windings: </a:t>
            </a:r>
            <a:r>
              <a:rPr kumimoji="0" lang="en-IN" sz="2000" b="0" i="0" u="none" strike="noStrike" kern="1200" cap="none" spc="0" normalizeH="0" baseline="0" noProof="0" dirty="0">
                <a:ln>
                  <a:noFill/>
                </a:ln>
                <a:solidFill>
                  <a:prstClr val="black"/>
                </a:solidFill>
                <a:effectLst/>
                <a:uLnTx/>
                <a:uFillTx/>
                <a:latin typeface="Tw Cen MT"/>
                <a:ea typeface="+mn-ea"/>
                <a:cs typeface="+mn-cs"/>
              </a:rPr>
              <a:t>For machines with direct cooled windings (coolant flows through hollow conductors), the relevant part of the designation is enclosed in brackets.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a:t>
            </a:r>
            <a:r>
              <a:rPr kumimoji="0" lang="en-IN" sz="2000" b="1" i="0" u="none" strike="noStrike" kern="1200" cap="none" spc="0" normalizeH="0" baseline="0" noProof="0" dirty="0">
                <a:ln>
                  <a:noFill/>
                </a:ln>
                <a:solidFill>
                  <a:prstClr val="black"/>
                </a:solidFill>
                <a:effectLst/>
                <a:uLnTx/>
                <a:uFillTx/>
                <a:latin typeface="Tw Cen MT"/>
                <a:ea typeface="+mn-ea"/>
                <a:cs typeface="+mn-cs"/>
              </a:rPr>
              <a:t>Stand-by/Emergency Cooling: </a:t>
            </a:r>
            <a:r>
              <a:rPr kumimoji="0" lang="en-IN" sz="2000" b="0" i="0" u="none" strike="noStrike" kern="1200" cap="none" spc="0" normalizeH="0" baseline="0" noProof="0" dirty="0">
                <a:ln>
                  <a:noFill/>
                </a:ln>
                <a:solidFill>
                  <a:prstClr val="black"/>
                </a:solidFill>
                <a:effectLst/>
                <a:uLnTx/>
                <a:uFillTx/>
                <a:latin typeface="Tw Cen MT"/>
                <a:ea typeface="+mn-ea"/>
                <a:cs typeface="+mn-cs"/>
              </a:rPr>
              <a:t>The standard allows for designating stand-by or emergency cooling systems, which are indicated within brackets after the normal cooling method designation.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Tw Cen MT"/>
                <a:ea typeface="+mn-ea"/>
                <a:cs typeface="+mn-cs"/>
              </a:rPr>
              <a:t>Overall, IS 6362 : 1995 (IEC Pub 34-6 : 1991) plays a crucial role in establishing a clear and consistent method for designating cooling systems in rotating electrical machines, benefiting manufacturers, users, and maintenance personnel alike.</a:t>
            </a: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1831185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DD75-7A03-58D2-FBEC-592ADCE18CD8}"/>
              </a:ext>
            </a:extLst>
          </p:cNvPr>
          <p:cNvSpPr>
            <a:spLocks noGrp="1"/>
          </p:cNvSpPr>
          <p:nvPr>
            <p:ph type="title"/>
          </p:nvPr>
        </p:nvSpPr>
        <p:spPr>
          <a:xfrm>
            <a:off x="1208790" y="955402"/>
            <a:ext cx="9905998" cy="911899"/>
          </a:xfrm>
        </p:spPr>
        <p:txBody>
          <a:bodyPr>
            <a:noAutofit/>
          </a:bodyPr>
          <a:lstStyle/>
          <a:p>
            <a:r>
              <a:rPr lang="en-US" dirty="0">
                <a:solidFill>
                  <a:schemeClr val="bg1"/>
                </a:solidFill>
              </a:rPr>
              <a:t>Problems Due to Ineffective Cooling in Electric Motors</a:t>
            </a:r>
            <a:r>
              <a:rPr lang="en-US" sz="4000" b="1" dirty="0"/>
              <a:t/>
            </a:r>
            <a:br>
              <a:rPr lang="en-US" sz="4000" b="1" dirty="0"/>
            </a:br>
            <a:endParaRPr lang="en-IN" sz="4000" dirty="0"/>
          </a:p>
        </p:txBody>
      </p:sp>
      <p:sp>
        <p:nvSpPr>
          <p:cNvPr id="5" name="TextBox 4">
            <a:extLst>
              <a:ext uri="{FF2B5EF4-FFF2-40B4-BE49-F238E27FC236}">
                <a16:creationId xmlns:a16="http://schemas.microsoft.com/office/drawing/2014/main" id="{74325AC6-82A7-4DB0-AEBC-F556A452ABF8}"/>
              </a:ext>
            </a:extLst>
          </p:cNvPr>
          <p:cNvSpPr txBox="1"/>
          <p:nvPr/>
        </p:nvSpPr>
        <p:spPr>
          <a:xfrm>
            <a:off x="1208790" y="1867301"/>
            <a:ext cx="9905998" cy="3477875"/>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Overheating: </a:t>
            </a:r>
            <a:r>
              <a:rPr kumimoji="0" lang="en-US" sz="2000" b="0" i="0" u="none" strike="noStrike" kern="1200" cap="none" spc="0" normalizeH="0" baseline="0" noProof="0" dirty="0">
                <a:ln>
                  <a:noFill/>
                </a:ln>
                <a:solidFill>
                  <a:prstClr val="white"/>
                </a:solidFill>
                <a:effectLst/>
                <a:uLnTx/>
                <a:uFillTx/>
                <a:latin typeface="Tw Cen MT"/>
                <a:ea typeface="+mn-ea"/>
                <a:cs typeface="+mn-cs"/>
              </a:rPr>
              <a:t>Insulation breakdown, motor failure, and reduced component lifespan.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Tw Cen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Reduced Efficiency: </a:t>
            </a:r>
            <a:r>
              <a:rPr kumimoji="0" lang="en-US" sz="2000" b="0" i="0" u="none" strike="noStrike" kern="1200" cap="none" spc="0" normalizeH="0" baseline="0" noProof="0" dirty="0">
                <a:ln>
                  <a:noFill/>
                </a:ln>
                <a:solidFill>
                  <a:prstClr val="white"/>
                </a:solidFill>
                <a:effectLst/>
                <a:uLnTx/>
                <a:uFillTx/>
                <a:latin typeface="Tw Cen MT"/>
                <a:ea typeface="+mn-ea"/>
                <a:cs typeface="+mn-cs"/>
              </a:rPr>
              <a:t>Increased electrical resistance lowers efficiency.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Tw Cen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Premature Bearing Failures: </a:t>
            </a:r>
            <a:r>
              <a:rPr kumimoji="0" lang="en-US" sz="2000" b="0" i="0" u="none" strike="noStrike" kern="1200" cap="none" spc="0" normalizeH="0" baseline="0" noProof="0" dirty="0">
                <a:ln>
                  <a:noFill/>
                </a:ln>
                <a:solidFill>
                  <a:prstClr val="white"/>
                </a:solidFill>
                <a:effectLst/>
                <a:uLnTx/>
                <a:uFillTx/>
                <a:latin typeface="Tw Cen MT"/>
                <a:ea typeface="+mn-ea"/>
                <a:cs typeface="+mn-cs"/>
              </a:rPr>
              <a:t>Accelerated lubricant degradation and bearing wear.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Tw Cen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Decreased Performance: </a:t>
            </a:r>
            <a:r>
              <a:rPr kumimoji="0" lang="en-US" sz="2000" b="0" i="0" u="none" strike="noStrike" kern="1200" cap="none" spc="0" normalizeH="0" baseline="0" noProof="0" dirty="0">
                <a:ln>
                  <a:noFill/>
                </a:ln>
                <a:solidFill>
                  <a:prstClr val="white"/>
                </a:solidFill>
                <a:effectLst/>
                <a:uLnTx/>
                <a:uFillTx/>
                <a:latin typeface="Tw Cen MT"/>
                <a:ea typeface="+mn-ea"/>
                <a:cs typeface="+mn-cs"/>
              </a:rPr>
              <a:t>Potential demagnetization of permanent magnets.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Tw Cen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Thermal Expansion</a:t>
            </a:r>
            <a:r>
              <a:rPr kumimoji="0" lang="en-US" sz="2000" b="1" i="0" u="none" strike="noStrike" kern="1200" cap="none" spc="0" normalizeH="0" baseline="0" noProof="0" dirty="0">
                <a:ln>
                  <a:noFill/>
                </a:ln>
                <a:solidFill>
                  <a:prstClr val="white"/>
                </a:solidFill>
                <a:effectLst/>
                <a:uLnTx/>
                <a:uFillTx/>
                <a:latin typeface="Tw Cen MT"/>
                <a:ea typeface="+mn-ea"/>
                <a:cs typeface="+mn-cs"/>
              </a:rPr>
              <a:t>: </a:t>
            </a:r>
            <a:r>
              <a:rPr kumimoji="0" lang="en-US" sz="2000" b="0" i="0" u="none" strike="noStrike" kern="1200" cap="none" spc="0" normalizeH="0" baseline="0" noProof="0" dirty="0">
                <a:ln>
                  <a:noFill/>
                </a:ln>
                <a:solidFill>
                  <a:prstClr val="white"/>
                </a:solidFill>
                <a:effectLst/>
                <a:uLnTx/>
                <a:uFillTx/>
                <a:latin typeface="Tw Cen MT"/>
                <a:ea typeface="+mn-ea"/>
                <a:cs typeface="+mn-cs"/>
              </a:rPr>
              <a:t>Misalignment and mechanical stresses causing damage.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Tw Cen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Safety Hazards: </a:t>
            </a:r>
            <a:r>
              <a:rPr kumimoji="0" lang="en-US" sz="2000" b="0" i="0" u="none" strike="noStrike" kern="1200" cap="none" spc="0" normalizeH="0" baseline="0" noProof="0" dirty="0">
                <a:ln>
                  <a:noFill/>
                </a:ln>
                <a:solidFill>
                  <a:prstClr val="white"/>
                </a:solidFill>
                <a:effectLst/>
                <a:uLnTx/>
                <a:uFillTx/>
                <a:latin typeface="Tw Cen MT"/>
                <a:ea typeface="+mn-ea"/>
                <a:cs typeface="+mn-cs"/>
              </a:rPr>
              <a:t>Fire risks and safety issues.</a:t>
            </a:r>
            <a:endParaRPr kumimoji="0" lang="en-IN" sz="20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1015413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2E52A-781B-E94E-70BF-C63C798F2925}"/>
              </a:ext>
            </a:extLst>
          </p:cNvPr>
          <p:cNvSpPr>
            <a:spLocks noGrp="1"/>
          </p:cNvSpPr>
          <p:nvPr>
            <p:ph idx="1"/>
          </p:nvPr>
        </p:nvSpPr>
        <p:spPr>
          <a:xfrm>
            <a:off x="1069817" y="1334810"/>
            <a:ext cx="10528626" cy="5277240"/>
          </a:xfrm>
        </p:spPr>
        <p:txBody>
          <a:bodyPr>
            <a:normAutofit fontScale="47500" lnSpcReduction="20000"/>
          </a:bodyPr>
          <a:lstStyle/>
          <a:p>
            <a:pPr>
              <a:buFont typeface="+mj-lt"/>
              <a:buAutoNum type="arabicPeriod"/>
            </a:pPr>
            <a:endParaRPr lang="en-US" sz="5100" dirty="0"/>
          </a:p>
          <a:p>
            <a:r>
              <a:rPr lang="en-US" sz="5100" b="1" dirty="0">
                <a:solidFill>
                  <a:schemeClr val="bg1"/>
                </a:solidFill>
              </a:rPr>
              <a:t>Temperature Rise Limits: </a:t>
            </a:r>
            <a:r>
              <a:rPr lang="en-US" sz="5100" dirty="0"/>
              <a:t>Specifies maximum allowable temperature rise.</a:t>
            </a:r>
          </a:p>
          <a:p>
            <a:r>
              <a:rPr lang="en-US" sz="5100" b="1" dirty="0">
                <a:solidFill>
                  <a:schemeClr val="bg1"/>
                </a:solidFill>
              </a:rPr>
              <a:t>Thermal Management Guidelines: </a:t>
            </a:r>
            <a:r>
              <a:rPr lang="en-US" sz="5100" dirty="0"/>
              <a:t>Provides design and implementation guidelines for cooling systems.</a:t>
            </a:r>
          </a:p>
          <a:p>
            <a:r>
              <a:rPr lang="en-US" sz="5100" b="1" dirty="0">
                <a:solidFill>
                  <a:schemeClr val="bg1"/>
                </a:solidFill>
              </a:rPr>
              <a:t>Temperature Rise Testing: </a:t>
            </a:r>
            <a:r>
              <a:rPr lang="en-US" sz="5100" dirty="0"/>
              <a:t>Mandates tests to verify safe operating temperatures.</a:t>
            </a:r>
          </a:p>
          <a:p>
            <a:r>
              <a:rPr lang="en-US" sz="5100" b="1" dirty="0">
                <a:solidFill>
                  <a:schemeClr val="bg1"/>
                </a:solidFill>
              </a:rPr>
              <a:t>Insulation Quality Standards: </a:t>
            </a:r>
            <a:r>
              <a:rPr lang="en-US" sz="5100" dirty="0"/>
              <a:t>Ensures use of high-quality, heat-resistant insulation materials.</a:t>
            </a:r>
          </a:p>
          <a:p>
            <a:r>
              <a:rPr lang="en-US" sz="5100" b="1" dirty="0">
                <a:solidFill>
                  <a:schemeClr val="bg1"/>
                </a:solidFill>
              </a:rPr>
              <a:t>Cooling System Requirements</a:t>
            </a:r>
            <a:r>
              <a:rPr lang="en-US" sz="5100" b="1" dirty="0"/>
              <a:t>: </a:t>
            </a:r>
            <a:r>
              <a:rPr lang="en-US" sz="5100" dirty="0"/>
              <a:t>Defines standards for effective cooling systems.</a:t>
            </a:r>
          </a:p>
          <a:p>
            <a:r>
              <a:rPr lang="en-US" sz="5100" b="1" dirty="0">
                <a:solidFill>
                  <a:schemeClr val="bg1"/>
                </a:solidFill>
              </a:rPr>
              <a:t>Monitoring and Maintenance Protocols: </a:t>
            </a:r>
            <a:r>
              <a:rPr lang="en-US" sz="5100" dirty="0"/>
              <a:t>Recommends regular temperature monitoring and cooling system maintenance.</a:t>
            </a:r>
          </a:p>
          <a:p>
            <a:endParaRPr lang="en-IN" dirty="0"/>
          </a:p>
        </p:txBody>
      </p:sp>
      <p:sp>
        <p:nvSpPr>
          <p:cNvPr id="7" name="TextBox 6">
            <a:extLst>
              <a:ext uri="{FF2B5EF4-FFF2-40B4-BE49-F238E27FC236}">
                <a16:creationId xmlns:a16="http://schemas.microsoft.com/office/drawing/2014/main" id="{E6864BBB-5DE6-9174-B861-943F6255D208}"/>
              </a:ext>
            </a:extLst>
          </p:cNvPr>
          <p:cNvSpPr txBox="1"/>
          <p:nvPr/>
        </p:nvSpPr>
        <p:spPr>
          <a:xfrm>
            <a:off x="1289786" y="717587"/>
            <a:ext cx="888411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w Cen MT"/>
                <a:ea typeface="+mn-ea"/>
                <a:cs typeface="+mn-cs"/>
              </a:rPr>
              <a:t>Ensuring Effective Cooling with IS 6362: 1995</a:t>
            </a:r>
          </a:p>
        </p:txBody>
      </p:sp>
    </p:spTree>
    <p:extLst>
      <p:ext uri="{BB962C8B-B14F-4D97-AF65-F5344CB8AC3E}">
        <p14:creationId xmlns:p14="http://schemas.microsoft.com/office/powerpoint/2010/main" val="26052781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6A9B-248F-86D0-98A6-C16F9DA03A26}"/>
              </a:ext>
            </a:extLst>
          </p:cNvPr>
          <p:cNvSpPr>
            <a:spLocks noGrp="1"/>
          </p:cNvSpPr>
          <p:nvPr>
            <p:ph type="title"/>
          </p:nvPr>
        </p:nvSpPr>
        <p:spPr>
          <a:xfrm>
            <a:off x="1141413" y="0"/>
            <a:ext cx="9905998" cy="1478570"/>
          </a:xfrm>
        </p:spPr>
        <p:txBody>
          <a:bodyPr>
            <a:normAutofit/>
          </a:bodyPr>
          <a:lstStyle/>
          <a:p>
            <a:r>
              <a:rPr lang="en-US" dirty="0"/>
              <a:t>IS 12075 : 2008</a:t>
            </a:r>
            <a:br>
              <a:rPr lang="en-US" dirty="0"/>
            </a:br>
            <a:r>
              <a:rPr lang="en-IN" sz="2800" b="1" dirty="0"/>
              <a:t>Mechanical Vibration of Rotating Electrical Machines </a:t>
            </a:r>
            <a:endParaRPr lang="en-IN" b="1" dirty="0"/>
          </a:p>
        </p:txBody>
      </p:sp>
      <p:sp>
        <p:nvSpPr>
          <p:cNvPr id="4" name="Rectangle 1">
            <a:extLst>
              <a:ext uri="{FF2B5EF4-FFF2-40B4-BE49-F238E27FC236}">
                <a16:creationId xmlns:a16="http://schemas.microsoft.com/office/drawing/2014/main" id="{5F65CB33-31F2-A95C-09D7-80C3055C0472}"/>
              </a:ext>
            </a:extLst>
          </p:cNvPr>
          <p:cNvSpPr>
            <a:spLocks noGrp="1" noChangeArrowheads="1"/>
          </p:cNvSpPr>
          <p:nvPr>
            <p:ph idx="1"/>
          </p:nvPr>
        </p:nvSpPr>
        <p:spPr bwMode="auto">
          <a:xfrm>
            <a:off x="1065213" y="1403664"/>
            <a:ext cx="783707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SzTx/>
              <a:buNone/>
            </a:pPr>
            <a:r>
              <a:rPr kumimoji="0" lang="en-US" altLang="en-US" sz="2000" b="1" i="0" u="none" strike="noStrike" cap="none" normalizeH="0" baseline="0" dirty="0">
                <a:ln>
                  <a:noFill/>
                </a:ln>
                <a:solidFill>
                  <a:schemeClr val="bg1"/>
                </a:solidFill>
                <a:effectLst/>
                <a:latin typeface="Arial" panose="020B0604020202020204" pitchFamily="34" charset="0"/>
              </a:rPr>
              <a:t>Scope:</a:t>
            </a:r>
            <a:r>
              <a:rPr kumimoji="0" lang="en-US" altLang="en-US" sz="2000" b="0" i="0" u="none" strike="noStrike" cap="none" normalizeH="0" baseline="0" dirty="0">
                <a:ln>
                  <a:noFill/>
                </a:ln>
                <a:solidFill>
                  <a:schemeClr val="bg1"/>
                </a:solidFill>
                <a:effectLst/>
                <a:latin typeface="Arial" panose="020B0604020202020204" pitchFamily="34" charset="0"/>
              </a:rPr>
              <a:t> </a:t>
            </a:r>
            <a:r>
              <a:rPr lang="en-IN" sz="2000" dirty="0">
                <a:solidFill>
                  <a:schemeClr val="bg1"/>
                </a:solidFill>
              </a:rPr>
              <a:t>This Indian Standard outlines the procedures for measuring and evaluating the severity of vibrations in rotating electrical machines with shaft heights of 56mm and above. It applies to DC and AC machines (single or three-phase) with a power rating of up to 50 MW and speeds ranging from 500 to 3000 rpm</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pic>
        <p:nvPicPr>
          <p:cNvPr id="15365" name="Picture 5" descr="Centrifugal Pumps: Types, Applications, Benefits, And, 42% OFF">
            <a:extLst>
              <a:ext uri="{FF2B5EF4-FFF2-40B4-BE49-F238E27FC236}">
                <a16:creationId xmlns:a16="http://schemas.microsoft.com/office/drawing/2014/main" id="{B7A932B2-E4B9-182D-772D-366BAABBF99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36" b="99223" l="5067" r="95231">
                        <a14:foregroundMark x1="20566" y1="12176" x2="20566" y2="12176"/>
                        <a14:foregroundMark x1="20268" y1="14508" x2="20268" y2="14508"/>
                        <a14:foregroundMark x1="24888" y1="12953" x2="24888" y2="12953"/>
                        <a14:foregroundMark x1="24143" y1="11917" x2="24143" y2="11917"/>
                        <a14:foregroundMark x1="17586" y1="15026" x2="17586" y2="15026"/>
                        <a14:foregroundMark x1="60060" y1="6736" x2="60060" y2="6736"/>
                        <a14:foregroundMark x1="79732" y1="16839" x2="79732" y2="16839"/>
                        <a14:foregroundMark x1="91356" y1="58031" x2="91356" y2="58031"/>
                        <a14:foregroundMark x1="47094" y1="87565" x2="47094" y2="87565"/>
                        <a14:foregroundMark x1="43964" y1="90933" x2="43964" y2="90933"/>
                        <a14:foregroundMark x1="95231" y1="61917" x2="95231" y2="61917"/>
                        <a14:foregroundMark x1="42325" y1="93264" x2="42325" y2="93264"/>
                        <a14:foregroundMark x1="38748" y1="42746" x2="38152" y2="42487"/>
                        <a14:foregroundMark x1="8793" y1="73834" x2="8942" y2="72798"/>
                        <a14:foregroundMark x1="5216" y1="80829" x2="5514" y2="79016"/>
                        <a14:foregroundMark x1="40089" y1="99223" x2="40089" y2="99223"/>
                        <a14:foregroundMark x1="28614" y1="15285" x2="28614" y2="15285"/>
                        <a14:foregroundMark x1="27869" y1="13990" x2="27869" y2="13990"/>
                      </a14:backgroundRemoval>
                    </a14:imgEffect>
                  </a14:imgLayer>
                </a14:imgProps>
              </a:ext>
              <a:ext uri="{28A0092B-C50C-407E-A947-70E740481C1C}">
                <a14:useLocalDpi xmlns:a14="http://schemas.microsoft.com/office/drawing/2010/main" val="0"/>
              </a:ext>
            </a:extLst>
          </a:blip>
          <a:srcRect/>
          <a:stretch>
            <a:fillRect/>
          </a:stretch>
        </p:blipFill>
        <p:spPr bwMode="auto">
          <a:xfrm>
            <a:off x="6099005" y="2959973"/>
            <a:ext cx="6242303" cy="3590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6BFD3E-6354-D831-B5DA-2CC9CB0AA522}"/>
              </a:ext>
            </a:extLst>
          </p:cNvPr>
          <p:cNvSpPr txBox="1"/>
          <p:nvPr/>
        </p:nvSpPr>
        <p:spPr>
          <a:xfrm>
            <a:off x="1065213" y="3244334"/>
            <a:ext cx="356334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Key features  of this standard:  </a:t>
            </a:r>
          </a:p>
        </p:txBody>
      </p:sp>
      <p:sp>
        <p:nvSpPr>
          <p:cNvPr id="5" name="TextBox 4">
            <a:extLst>
              <a:ext uri="{FF2B5EF4-FFF2-40B4-BE49-F238E27FC236}">
                <a16:creationId xmlns:a16="http://schemas.microsoft.com/office/drawing/2014/main" id="{4E3722C7-3174-D205-16F0-0CA88051B8B2}"/>
              </a:ext>
            </a:extLst>
          </p:cNvPr>
          <p:cNvSpPr txBox="1"/>
          <p:nvPr/>
        </p:nvSpPr>
        <p:spPr>
          <a:xfrm>
            <a:off x="1065213" y="3689350"/>
            <a:ext cx="5403320"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The standard uses the root-mean-square (rms) value of vibration velocity (mm/s) as the primary metric for vibration severity.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Displacement amplitude (peak-to-peak, in microns) can be used if velocity measurement is unavailable.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w Cen MT"/>
                <a:ea typeface="+mn-ea"/>
                <a:cs typeface="+mn-cs"/>
              </a:rPr>
              <a:t>● Measurements are taken at specific points on the machine bearings and housing, as defined in the standard.</a:t>
            </a: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713464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59D6C-2F55-0121-E77E-19481E61C153}"/>
              </a:ext>
            </a:extLst>
          </p:cNvPr>
          <p:cNvSpPr>
            <a:spLocks noGrp="1"/>
          </p:cNvSpPr>
          <p:nvPr>
            <p:ph idx="1"/>
          </p:nvPr>
        </p:nvSpPr>
        <p:spPr>
          <a:xfrm>
            <a:off x="1158345" y="228600"/>
            <a:ext cx="10500255" cy="6629399"/>
          </a:xfrm>
        </p:spPr>
        <p:txBody>
          <a:bodyPr>
            <a:noAutofit/>
          </a:bodyPr>
          <a:lstStyle/>
          <a:p>
            <a:pPr marL="0" indent="0" defTabSz="457200">
              <a:lnSpc>
                <a:spcPct val="100000"/>
              </a:lnSpc>
              <a:buNone/>
            </a:pPr>
            <a:r>
              <a:rPr lang="en-IN" sz="2000" dirty="0">
                <a:solidFill>
                  <a:schemeClr val="bg1"/>
                </a:solidFill>
              </a:rPr>
              <a:t>● Measurements are typically done in a “free suspension” state, achieved by using elastic supports like ropes, springs, or placing the machine on a test bed. </a:t>
            </a:r>
          </a:p>
          <a:p>
            <a:pPr marL="0" indent="0" defTabSz="457200">
              <a:lnSpc>
                <a:spcPct val="100000"/>
              </a:lnSpc>
              <a:buNone/>
            </a:pPr>
            <a:r>
              <a:rPr lang="en-IN" sz="2000" dirty="0">
                <a:solidFill>
                  <a:schemeClr val="bg1"/>
                </a:solidFill>
              </a:rPr>
              <a:t>● For machines with shaft heights exceeding 400mm, rigid mounting on a solid floor is also allowed. </a:t>
            </a:r>
          </a:p>
          <a:p>
            <a:pPr marL="0" indent="0" defTabSz="457200">
              <a:lnSpc>
                <a:spcPct val="100000"/>
              </a:lnSpc>
              <a:buNone/>
            </a:pPr>
            <a:r>
              <a:rPr lang="en-IN" sz="2000" dirty="0">
                <a:solidFill>
                  <a:schemeClr val="bg1"/>
                </a:solidFill>
              </a:rPr>
              <a:t>● AC machines are tested at rated voltage and frequency with a sinusoidal waveform. </a:t>
            </a:r>
          </a:p>
          <a:p>
            <a:pPr marL="0" indent="0" defTabSz="457200">
              <a:lnSpc>
                <a:spcPct val="100000"/>
              </a:lnSpc>
              <a:buNone/>
            </a:pPr>
            <a:r>
              <a:rPr lang="en-IN" sz="2000" dirty="0">
                <a:solidFill>
                  <a:schemeClr val="bg1"/>
                </a:solidFill>
              </a:rPr>
              <a:t>● DC machines are tested at nominal current and voltage to achieve nominal speed. </a:t>
            </a:r>
          </a:p>
          <a:p>
            <a:pPr marL="0" indent="0" defTabSz="457200">
              <a:lnSpc>
                <a:spcPct val="100000"/>
              </a:lnSpc>
              <a:buNone/>
            </a:pPr>
            <a:r>
              <a:rPr lang="en-IN" sz="2000" dirty="0">
                <a:solidFill>
                  <a:schemeClr val="bg1"/>
                </a:solidFill>
              </a:rPr>
              <a:t>● Tests are conducted at various speeds for machines with variable speed capabilities.</a:t>
            </a:r>
          </a:p>
          <a:p>
            <a:pPr marL="0" indent="0" defTabSz="457200">
              <a:lnSpc>
                <a:spcPct val="100000"/>
              </a:lnSpc>
              <a:buNone/>
            </a:pPr>
            <a:r>
              <a:rPr lang="en-IN" sz="2000" dirty="0">
                <a:solidFill>
                  <a:schemeClr val="bg1"/>
                </a:solidFill>
              </a:rPr>
              <a:t>● The standard defines three quality grades (N, R, S) with corresponding vibration limits based on shaft height and speed. </a:t>
            </a:r>
          </a:p>
          <a:p>
            <a:pPr marL="0" indent="0" defTabSz="457200">
              <a:lnSpc>
                <a:spcPct val="100000"/>
              </a:lnSpc>
              <a:buNone/>
            </a:pPr>
            <a:r>
              <a:rPr lang="en-IN" sz="2000" dirty="0">
                <a:solidFill>
                  <a:schemeClr val="bg1"/>
                </a:solidFill>
              </a:rPr>
              <a:t>● Grade N is the standard for most machines, while R and S represent higher quality grades with lower vibration limits. </a:t>
            </a:r>
          </a:p>
          <a:p>
            <a:pPr marL="0" indent="0" defTabSz="457200">
              <a:lnSpc>
                <a:spcPct val="100000"/>
              </a:lnSpc>
              <a:buNone/>
            </a:pPr>
            <a:r>
              <a:rPr lang="en-IN" sz="2000" dirty="0">
                <a:solidFill>
                  <a:schemeClr val="bg1"/>
                </a:solidFill>
              </a:rPr>
              <a:t>● Separate limits are provided for displacement amplitude measurements. </a:t>
            </a:r>
          </a:p>
          <a:p>
            <a:pPr marL="0" indent="0" defTabSz="457200">
              <a:lnSpc>
                <a:spcPct val="100000"/>
              </a:lnSpc>
              <a:buNone/>
            </a:pPr>
            <a:r>
              <a:rPr lang="en-IN" sz="2000" dirty="0">
                <a:solidFill>
                  <a:schemeClr val="bg1"/>
                </a:solidFill>
              </a:rPr>
              <a:t>● Machines with rigid mounting have slightly relaxed limits compared to free suspension. </a:t>
            </a:r>
          </a:p>
          <a:p>
            <a:pPr marL="0" indent="0" defTabSz="457200">
              <a:lnSpc>
                <a:spcPct val="100000"/>
              </a:lnSpc>
              <a:buNone/>
            </a:pPr>
            <a:r>
              <a:rPr lang="en-IN" sz="2000" dirty="0">
                <a:solidFill>
                  <a:schemeClr val="bg1"/>
                </a:solidFill>
              </a:rPr>
              <a:t>● The standard acknowledges that vibrations at the installation site might be higher due to coupled equipment and foundation stiffness. </a:t>
            </a:r>
          </a:p>
          <a:p>
            <a:pPr marL="0" indent="0" defTabSz="457200">
              <a:lnSpc>
                <a:spcPct val="100000"/>
              </a:lnSpc>
              <a:buNone/>
            </a:pPr>
            <a:r>
              <a:rPr lang="en-IN" sz="2000" dirty="0">
                <a:solidFill>
                  <a:schemeClr val="bg1"/>
                </a:solidFill>
              </a:rPr>
              <a:t>● For specific cases like two-pole machines or machines with sleeve bearings, additional evaluation and limits for relative shaft vibration might be needed.</a:t>
            </a:r>
            <a:endParaRPr lang="en-US" sz="2000" dirty="0">
              <a:solidFill>
                <a:schemeClr val="bg1"/>
              </a:solidFill>
            </a:endParaRPr>
          </a:p>
        </p:txBody>
      </p:sp>
    </p:spTree>
    <p:extLst>
      <p:ext uri="{BB962C8B-B14F-4D97-AF65-F5344CB8AC3E}">
        <p14:creationId xmlns:p14="http://schemas.microsoft.com/office/powerpoint/2010/main" val="699857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837-B306-4410-AB16-97F4192D2DFD}"/>
              </a:ext>
            </a:extLst>
          </p:cNvPr>
          <p:cNvSpPr>
            <a:spLocks noGrp="1"/>
          </p:cNvSpPr>
          <p:nvPr>
            <p:ph type="title"/>
          </p:nvPr>
        </p:nvSpPr>
        <p:spPr/>
        <p:txBody>
          <a:bodyPr>
            <a:normAutofit fontScale="90000"/>
          </a:bodyPr>
          <a:lstStyle/>
          <a:p>
            <a:r>
              <a:rPr lang="en-US" b="1" dirty="0">
                <a:solidFill>
                  <a:schemeClr val="bg1"/>
                </a:solidFill>
                <a:latin typeface="Times New Roman" panose="02020603050405020304" pitchFamily="18" charset="0"/>
                <a:cs typeface="Times New Roman" panose="02020603050405020304" pitchFamily="18" charset="0"/>
              </a:rPr>
              <a:t>Now that we have talked about Standards , you would appreciate:</a:t>
            </a:r>
            <a:br>
              <a:rPr lang="en-US" b="1" dirty="0">
                <a:solidFill>
                  <a:schemeClr val="bg1"/>
                </a:solidFill>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E6B97051-3671-407A-BC3C-D5EDEDCA2578}"/>
              </a:ext>
            </a:extLst>
          </p:cNvPr>
          <p:cNvSpPr>
            <a:spLocks noGrp="1"/>
          </p:cNvSpPr>
          <p:nvPr>
            <p:ph idx="1"/>
          </p:nvPr>
        </p:nvSpPr>
        <p:spPr/>
        <p:txBody>
          <a:bodyPr>
            <a:normAutofit/>
          </a:bodyPr>
          <a:lstStyle/>
          <a:p>
            <a:pPr marL="438150" indent="-342900" algn="just">
              <a:spcBef>
                <a:spcPts val="0"/>
              </a:spcBef>
              <a:buClr>
                <a:schemeClr val="accent1"/>
              </a:buClr>
            </a:pPr>
            <a:r>
              <a:rPr lang="en-US" b="1" dirty="0">
                <a:solidFill>
                  <a:schemeClr val="bg1"/>
                </a:solidFill>
                <a:latin typeface="Times New Roman" panose="02020603050405020304" pitchFamily="18" charset="0"/>
                <a:cs typeface="Times New Roman" panose="02020603050405020304" pitchFamily="18" charset="0"/>
              </a:rPr>
              <a:t>The Standards addressing the Topics  already covered in Text Books in Practical Applications</a:t>
            </a:r>
          </a:p>
          <a:p>
            <a:pPr marL="438150" indent="-342900" algn="just">
              <a:spcBef>
                <a:spcPts val="0"/>
              </a:spcBef>
              <a:buClr>
                <a:schemeClr val="accent1"/>
              </a:buClr>
            </a:pPr>
            <a:r>
              <a:rPr lang="en-US" b="1" dirty="0">
                <a:solidFill>
                  <a:schemeClr val="bg1"/>
                </a:solidFill>
                <a:latin typeface="Times New Roman" panose="02020603050405020304" pitchFamily="18" charset="0"/>
                <a:cs typeface="Times New Roman" panose="02020603050405020304" pitchFamily="18" charset="0"/>
              </a:rPr>
              <a:t>Standards ensuring that Conformity </a:t>
            </a:r>
            <a:r>
              <a:rPr lang="en-US" b="1" dirty="0" err="1">
                <a:solidFill>
                  <a:schemeClr val="bg1"/>
                </a:solidFill>
                <a:latin typeface="Times New Roman" panose="02020603050405020304" pitchFamily="18" charset="0"/>
                <a:cs typeface="Times New Roman" panose="02020603050405020304" pitchFamily="18" charset="0"/>
              </a:rPr>
              <a:t>Assesment</a:t>
            </a:r>
            <a:r>
              <a:rPr lang="en-US" b="1" dirty="0">
                <a:solidFill>
                  <a:schemeClr val="bg1"/>
                </a:solidFill>
                <a:latin typeface="Times New Roman" panose="02020603050405020304" pitchFamily="18" charset="0"/>
                <a:cs typeface="Times New Roman" panose="02020603050405020304" pitchFamily="18" charset="0"/>
              </a:rPr>
              <a:t> Needs and Aspirations of the Society are addressed effectively </a:t>
            </a:r>
          </a:p>
          <a:p>
            <a:pPr marL="438150" indent="-342900" algn="just">
              <a:spcBef>
                <a:spcPts val="0"/>
              </a:spcBef>
              <a:buClr>
                <a:schemeClr val="accent1"/>
              </a:buClr>
            </a:pPr>
            <a:r>
              <a:rPr lang="en-US" b="1" dirty="0">
                <a:solidFill>
                  <a:schemeClr val="bg1"/>
                </a:solidFill>
                <a:latin typeface="Times New Roman" panose="02020603050405020304" pitchFamily="18" charset="0"/>
                <a:cs typeface="Times New Roman" panose="02020603050405020304" pitchFamily="18" charset="0"/>
              </a:rPr>
              <a:t>The parameters that matter are tested to ensure Conformity (Quality) of a Product</a:t>
            </a:r>
          </a:p>
          <a:p>
            <a:pPr marL="438150" indent="-342900" algn="just">
              <a:spcBef>
                <a:spcPts val="0"/>
              </a:spcBef>
              <a:buClr>
                <a:schemeClr val="accent1"/>
              </a:buClr>
            </a:pPr>
            <a:r>
              <a:rPr lang="en-US" b="1" dirty="0">
                <a:solidFill>
                  <a:schemeClr val="bg1"/>
                </a:solidFill>
                <a:latin typeface="Times New Roman" panose="02020603050405020304" pitchFamily="18" charset="0"/>
                <a:cs typeface="Times New Roman" panose="02020603050405020304" pitchFamily="18" charset="0"/>
              </a:rPr>
              <a:t>How the Parameters are tested to ensure Conformity </a:t>
            </a:r>
          </a:p>
          <a:p>
            <a:endParaRPr lang="en-IN" dirty="0"/>
          </a:p>
        </p:txBody>
      </p:sp>
    </p:spTree>
    <p:extLst>
      <p:ext uri="{BB962C8B-B14F-4D97-AF65-F5344CB8AC3E}">
        <p14:creationId xmlns:p14="http://schemas.microsoft.com/office/powerpoint/2010/main" val="1008332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7898-8548-46D6-9471-74F468B6F866}"/>
              </a:ext>
            </a:extLst>
          </p:cNvPr>
          <p:cNvSpPr>
            <a:spLocks noGrp="1"/>
          </p:cNvSpPr>
          <p:nvPr>
            <p:ph type="title"/>
          </p:nvPr>
        </p:nvSpPr>
        <p:spPr/>
        <p:txBody>
          <a:bodyPr/>
          <a:lstStyle/>
          <a:p>
            <a:r>
              <a:rPr lang="en-IN" dirty="0">
                <a:solidFill>
                  <a:schemeClr val="bg1"/>
                </a:solidFill>
              </a:rPr>
              <a:t>STRUCTURE OF STANDARDS</a:t>
            </a:r>
          </a:p>
        </p:txBody>
      </p:sp>
      <p:sp>
        <p:nvSpPr>
          <p:cNvPr id="3" name="Content Placeholder 2">
            <a:extLst>
              <a:ext uri="{FF2B5EF4-FFF2-40B4-BE49-F238E27FC236}">
                <a16:creationId xmlns:a16="http://schemas.microsoft.com/office/drawing/2014/main" id="{7D7E0920-C48F-49F5-969D-004B18AA09EA}"/>
              </a:ext>
            </a:extLst>
          </p:cNvPr>
          <p:cNvSpPr>
            <a:spLocks noGrp="1"/>
          </p:cNvSpPr>
          <p:nvPr>
            <p:ph idx="1"/>
          </p:nvPr>
        </p:nvSpPr>
        <p:spPr/>
        <p:txBody>
          <a:bodyPr>
            <a:normAutofit/>
          </a:bodyPr>
          <a:lstStyle/>
          <a:p>
            <a:r>
              <a:rPr lang="en-IN" dirty="0">
                <a:solidFill>
                  <a:schemeClr val="bg1"/>
                </a:solidFill>
              </a:rPr>
              <a:t>THE STRUCTURE OF STANDARDS IS ALSO STANDARDIZED </a:t>
            </a:r>
          </a:p>
          <a:p>
            <a:pPr lvl="1"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Foreword: </a:t>
            </a:r>
            <a:r>
              <a:rPr lang="en-US" dirty="0">
                <a:solidFill>
                  <a:schemeClr val="bg1"/>
                </a:solidFill>
                <a:latin typeface="Times New Roman" panose="02020603050405020304" pitchFamily="18" charset="0"/>
                <a:cs typeface="Times New Roman" panose="02020603050405020304" pitchFamily="18" charset="0"/>
              </a:rPr>
              <a:t>Genesis of the Standard in brief, along with major changes brought through revisions (as applicable)</a:t>
            </a:r>
            <a:endParaRPr lang="en-US" b="1" dirty="0">
              <a:solidFill>
                <a:schemeClr val="bg1"/>
              </a:solidFill>
              <a:latin typeface="Times New Roman" panose="02020603050405020304" pitchFamily="18" charset="0"/>
              <a:cs typeface="Times New Roman" panose="02020603050405020304" pitchFamily="18" charset="0"/>
            </a:endParaRPr>
          </a:p>
          <a:p>
            <a:pPr lvl="1"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Scope</a:t>
            </a:r>
            <a:r>
              <a:rPr lang="en-US" dirty="0">
                <a:solidFill>
                  <a:schemeClr val="bg1"/>
                </a:solidFill>
                <a:latin typeface="Times New Roman" panose="02020603050405020304" pitchFamily="18" charset="0"/>
                <a:cs typeface="Times New Roman" panose="02020603050405020304" pitchFamily="18" charset="0"/>
              </a:rPr>
              <a:t> : Defines the ‘Applicability’ of the Standard</a:t>
            </a:r>
          </a:p>
          <a:p>
            <a:pPr lvl="1"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Normative References</a:t>
            </a:r>
            <a:r>
              <a:rPr lang="en-US" dirty="0">
                <a:solidFill>
                  <a:schemeClr val="bg1"/>
                </a:solidFill>
                <a:latin typeface="Times New Roman" panose="02020603050405020304" pitchFamily="18" charset="0"/>
                <a:cs typeface="Times New Roman" panose="02020603050405020304" pitchFamily="18" charset="0"/>
              </a:rPr>
              <a:t>: Documents which have been referred to</a:t>
            </a:r>
          </a:p>
          <a:p>
            <a:pPr lvl="1"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Terms &amp; Definitions</a:t>
            </a:r>
            <a:r>
              <a:rPr lang="en-US" dirty="0">
                <a:solidFill>
                  <a:schemeClr val="bg1"/>
                </a:solidFill>
                <a:latin typeface="Times New Roman" panose="02020603050405020304" pitchFamily="18" charset="0"/>
                <a:cs typeface="Times New Roman" panose="02020603050405020304" pitchFamily="18" charset="0"/>
              </a:rPr>
              <a:t>: As is used in the Standard</a:t>
            </a:r>
          </a:p>
          <a:p>
            <a:pPr lvl="1"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Requirements</a:t>
            </a:r>
            <a:r>
              <a:rPr lang="en-US" dirty="0">
                <a:solidFill>
                  <a:schemeClr val="bg1"/>
                </a:solidFill>
                <a:latin typeface="Times New Roman" panose="02020603050405020304" pitchFamily="18" charset="0"/>
                <a:cs typeface="Times New Roman" panose="02020603050405020304" pitchFamily="18" charset="0"/>
              </a:rPr>
              <a:t>: The set of specified Tests which determines the ‘Quality’ of the Product/ services</a:t>
            </a:r>
          </a:p>
          <a:p>
            <a:pPr lvl="1"/>
            <a:endParaRPr lang="en-IN" dirty="0"/>
          </a:p>
        </p:txBody>
      </p:sp>
    </p:spTree>
    <p:extLst>
      <p:ext uri="{BB962C8B-B14F-4D97-AF65-F5344CB8AC3E}">
        <p14:creationId xmlns:p14="http://schemas.microsoft.com/office/powerpoint/2010/main" val="23280689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B599-B879-4FE8-8297-3B69D6752677}"/>
              </a:ext>
            </a:extLst>
          </p:cNvPr>
          <p:cNvSpPr>
            <a:spLocks noGrp="1"/>
          </p:cNvSpPr>
          <p:nvPr>
            <p:ph type="title"/>
          </p:nvPr>
        </p:nvSpPr>
        <p:spPr/>
        <p:txBody>
          <a:bodyPr/>
          <a:lstStyle/>
          <a:p>
            <a:r>
              <a:rPr lang="en-IN" dirty="0">
                <a:solidFill>
                  <a:schemeClr val="bg1"/>
                </a:solidFill>
              </a:rPr>
              <a:t>STRUCTURE OF STANDARDS</a:t>
            </a:r>
            <a:endParaRPr lang="en-IN" dirty="0"/>
          </a:p>
        </p:txBody>
      </p:sp>
      <p:sp>
        <p:nvSpPr>
          <p:cNvPr id="3" name="Content Placeholder 2">
            <a:extLst>
              <a:ext uri="{FF2B5EF4-FFF2-40B4-BE49-F238E27FC236}">
                <a16:creationId xmlns:a16="http://schemas.microsoft.com/office/drawing/2014/main" id="{2CDA095F-D616-4A25-ADB8-C99471A7C588}"/>
              </a:ext>
            </a:extLst>
          </p:cNvPr>
          <p:cNvSpPr>
            <a:spLocks noGrp="1"/>
          </p:cNvSpPr>
          <p:nvPr>
            <p:ph idx="1"/>
          </p:nvPr>
        </p:nvSpPr>
        <p:spPr/>
        <p:txBody>
          <a:bodyPr>
            <a:normAutofit fontScale="92500"/>
          </a:bodyPr>
          <a:lstStyle/>
          <a:p>
            <a:pPr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Sampling &amp; Conditioning</a:t>
            </a:r>
            <a:r>
              <a:rPr lang="en-US" dirty="0">
                <a:solidFill>
                  <a:schemeClr val="bg1"/>
                </a:solidFill>
                <a:latin typeface="Times New Roman" panose="02020603050405020304" pitchFamily="18" charset="0"/>
                <a:cs typeface="Times New Roman" panose="02020603050405020304" pitchFamily="18" charset="0"/>
              </a:rPr>
              <a:t>: Describes Sample preparation for Tests to be carried out</a:t>
            </a:r>
          </a:p>
          <a:p>
            <a:pPr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Test Methods </a:t>
            </a:r>
            <a:r>
              <a:rPr lang="en-US" dirty="0">
                <a:solidFill>
                  <a:schemeClr val="bg1"/>
                </a:solidFill>
                <a:latin typeface="Times New Roman" panose="02020603050405020304" pitchFamily="18" charset="0"/>
                <a:cs typeface="Times New Roman" panose="02020603050405020304" pitchFamily="18" charset="0"/>
              </a:rPr>
              <a:t>: Describes how the specified requirements/ tests to be performed</a:t>
            </a:r>
          </a:p>
          <a:p>
            <a:pPr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Packing</a:t>
            </a:r>
            <a:r>
              <a:rPr lang="en-US" dirty="0">
                <a:solidFill>
                  <a:schemeClr val="bg1"/>
                </a:solidFill>
                <a:latin typeface="Times New Roman" panose="02020603050405020304" pitchFamily="18" charset="0"/>
                <a:cs typeface="Times New Roman" panose="02020603050405020304" pitchFamily="18" charset="0"/>
              </a:rPr>
              <a:t>: How the materials to be packed </a:t>
            </a:r>
          </a:p>
          <a:p>
            <a:pPr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Marking</a:t>
            </a:r>
            <a:r>
              <a:rPr lang="en-US" dirty="0">
                <a:solidFill>
                  <a:schemeClr val="bg1"/>
                </a:solidFill>
                <a:latin typeface="Times New Roman" panose="02020603050405020304" pitchFamily="18" charset="0"/>
                <a:cs typeface="Times New Roman" panose="02020603050405020304" pitchFamily="18" charset="0"/>
              </a:rPr>
              <a:t>: Details which are required to be marked</a:t>
            </a:r>
          </a:p>
          <a:p>
            <a:pPr algn="just">
              <a:buClr>
                <a:schemeClr val="accent1"/>
              </a:buClr>
            </a:pPr>
            <a:r>
              <a:rPr lang="en-US" b="1" dirty="0">
                <a:solidFill>
                  <a:schemeClr val="bg1"/>
                </a:solidFill>
                <a:latin typeface="Times New Roman" panose="02020603050405020304" pitchFamily="18" charset="0"/>
                <a:cs typeface="Times New Roman" panose="02020603050405020304" pitchFamily="18" charset="0"/>
              </a:rPr>
              <a:t>Sampling Criteria for SQC</a:t>
            </a:r>
            <a:r>
              <a:rPr lang="en-US" dirty="0">
                <a:solidFill>
                  <a:schemeClr val="bg1"/>
                </a:solidFill>
                <a:latin typeface="Times New Roman" panose="02020603050405020304" pitchFamily="18" charset="0"/>
                <a:cs typeface="Times New Roman" panose="02020603050405020304" pitchFamily="18" charset="0"/>
              </a:rPr>
              <a:t>: Scale of sampling for guidance of manufacturers for Statistical Quality Control purpose</a:t>
            </a:r>
          </a:p>
          <a:p>
            <a:endParaRPr lang="en-IN" dirty="0"/>
          </a:p>
        </p:txBody>
      </p:sp>
    </p:spTree>
    <p:extLst>
      <p:ext uri="{BB962C8B-B14F-4D97-AF65-F5344CB8AC3E}">
        <p14:creationId xmlns:p14="http://schemas.microsoft.com/office/powerpoint/2010/main" val="2708676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406F-C443-4F16-8D6E-BBFD66711DB8}"/>
              </a:ext>
            </a:extLst>
          </p:cNvPr>
          <p:cNvSpPr>
            <a:spLocks noGrp="1"/>
          </p:cNvSpPr>
          <p:nvPr>
            <p:ph type="title"/>
          </p:nvPr>
        </p:nvSpPr>
        <p:spPr/>
        <p:txBody>
          <a:bodyPr/>
          <a:lstStyle/>
          <a:p>
            <a:r>
              <a:rPr lang="en-IN" dirty="0"/>
              <a:t>STANDARDIZATION : CONTINUOUS IMPROVEMENT</a:t>
            </a:r>
          </a:p>
        </p:txBody>
      </p:sp>
      <p:sp>
        <p:nvSpPr>
          <p:cNvPr id="3" name="Content Placeholder 2">
            <a:extLst>
              <a:ext uri="{FF2B5EF4-FFF2-40B4-BE49-F238E27FC236}">
                <a16:creationId xmlns:a16="http://schemas.microsoft.com/office/drawing/2014/main" id="{43BCCE41-7A98-4862-AFAE-C5EC7544CB01}"/>
              </a:ext>
            </a:extLst>
          </p:cNvPr>
          <p:cNvSpPr>
            <a:spLocks noGrp="1"/>
          </p:cNvSpPr>
          <p:nvPr>
            <p:ph idx="1"/>
          </p:nvPr>
        </p:nvSpPr>
        <p:spPr/>
        <p:txBody>
          <a:bodyPr/>
          <a:lstStyle/>
          <a:p>
            <a:r>
              <a:rPr lang="en-IN" dirty="0"/>
              <a:t>ASPECT RELEVANT BUT MISSING </a:t>
            </a:r>
          </a:p>
          <a:p>
            <a:r>
              <a:rPr lang="en-IN" dirty="0"/>
              <a:t>TECHNOLOGICAL ADVANCEMENTS NECESSITATING UPDATION</a:t>
            </a:r>
          </a:p>
          <a:p>
            <a:r>
              <a:rPr lang="en-IN" dirty="0"/>
              <a:t>SUGGESTIONS WELCOME!!</a:t>
            </a:r>
          </a:p>
          <a:p>
            <a:endParaRPr lang="en-IN" dirty="0"/>
          </a:p>
        </p:txBody>
      </p:sp>
    </p:spTree>
    <p:extLst>
      <p:ext uri="{BB962C8B-B14F-4D97-AF65-F5344CB8AC3E}">
        <p14:creationId xmlns:p14="http://schemas.microsoft.com/office/powerpoint/2010/main" val="31365009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8C28-8438-469E-BA8C-147AFBDAF0A6}"/>
              </a:ext>
            </a:extLst>
          </p:cNvPr>
          <p:cNvSpPr>
            <a:spLocks noGrp="1"/>
          </p:cNvSpPr>
          <p:nvPr>
            <p:ph type="title"/>
          </p:nvPr>
        </p:nvSpPr>
        <p:spPr/>
        <p:txBody>
          <a:bodyPr/>
          <a:lstStyle/>
          <a:p>
            <a:r>
              <a:rPr lang="en-IN" dirty="0"/>
              <a:t>IDENTIFYING THE RIGHT STANDARD</a:t>
            </a:r>
          </a:p>
        </p:txBody>
      </p:sp>
      <p:sp>
        <p:nvSpPr>
          <p:cNvPr id="3" name="Content Placeholder 2">
            <a:extLst>
              <a:ext uri="{FF2B5EF4-FFF2-40B4-BE49-F238E27FC236}">
                <a16:creationId xmlns:a16="http://schemas.microsoft.com/office/drawing/2014/main" id="{B9B8EF6F-B231-4FB9-84BB-DDD482BA6B64}"/>
              </a:ext>
            </a:extLst>
          </p:cNvPr>
          <p:cNvSpPr>
            <a:spLocks noGrp="1"/>
          </p:cNvSpPr>
          <p:nvPr>
            <p:ph idx="1"/>
          </p:nvPr>
        </p:nvSpPr>
        <p:spPr/>
        <p:txBody>
          <a:bodyPr/>
          <a:lstStyle/>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‘KNOW YOUR STANDARDS’</a:t>
            </a: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Once Standard is identified, Scope of the Standard defines its coverage</a:t>
            </a: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All Indian Standards (ISs) are Downloadable Free of Cost</a:t>
            </a:r>
          </a:p>
          <a:p>
            <a:endParaRPr lang="en-IN" dirty="0"/>
          </a:p>
        </p:txBody>
      </p:sp>
    </p:spTree>
    <p:extLst>
      <p:ext uri="{BB962C8B-B14F-4D97-AF65-F5344CB8AC3E}">
        <p14:creationId xmlns:p14="http://schemas.microsoft.com/office/powerpoint/2010/main" val="170321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14650" y="1119118"/>
          <a:ext cx="10242195" cy="556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110016" y="444522"/>
            <a:ext cx="10340456"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Tw Cen MT"/>
                <a:ea typeface="+mn-ea"/>
                <a:cs typeface="+mn-cs"/>
              </a:rPr>
              <a:t>Classification of Indian Standards (IS) for Electric Motors: </a:t>
            </a:r>
          </a:p>
        </p:txBody>
      </p:sp>
    </p:spTree>
    <p:extLst>
      <p:ext uri="{BB962C8B-B14F-4D97-AF65-F5344CB8AC3E}">
        <p14:creationId xmlns:p14="http://schemas.microsoft.com/office/powerpoint/2010/main" val="9268487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12D8-A44A-42EE-AADA-DA2B4D7246DB}"/>
              </a:ext>
            </a:extLst>
          </p:cNvPr>
          <p:cNvSpPr>
            <a:spLocks noGrp="1"/>
          </p:cNvSpPr>
          <p:nvPr>
            <p:ph type="title"/>
          </p:nvPr>
        </p:nvSpPr>
        <p:spPr/>
        <p:txBody>
          <a:bodyPr/>
          <a:lstStyle/>
          <a:p>
            <a:r>
              <a:rPr lang="en-IN" dirty="0"/>
              <a:t>TESTING INFRASTRUCTURE FOR CONFORMITY ASSESMENT</a:t>
            </a:r>
          </a:p>
        </p:txBody>
      </p:sp>
      <p:sp>
        <p:nvSpPr>
          <p:cNvPr id="3" name="Content Placeholder 2">
            <a:extLst>
              <a:ext uri="{FF2B5EF4-FFF2-40B4-BE49-F238E27FC236}">
                <a16:creationId xmlns:a16="http://schemas.microsoft.com/office/drawing/2014/main" id="{0036CA98-B8DD-48C2-B345-D59B76F8D398}"/>
              </a:ext>
            </a:extLst>
          </p:cNvPr>
          <p:cNvSpPr>
            <a:spLocks noGrp="1"/>
          </p:cNvSpPr>
          <p:nvPr>
            <p:ph idx="1"/>
          </p:nvPr>
        </p:nvSpPr>
        <p:spPr/>
        <p:txBody>
          <a:bodyPr/>
          <a:lstStyle/>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Utilization of Test Facilities under BIS Lab Recognition Scheme (LRS)</a:t>
            </a:r>
          </a:p>
          <a:p>
            <a:pPr algn="just">
              <a:buClr>
                <a:schemeClr val="accent1"/>
              </a:buClr>
            </a:pPr>
            <a:endParaRPr lang="en-US" sz="900" dirty="0">
              <a:solidFill>
                <a:schemeClr val="bg1"/>
              </a:solidFill>
              <a:latin typeface="Times New Roman" panose="02020603050405020304" pitchFamily="18" charset="0"/>
              <a:cs typeface="Times New Roman" panose="02020603050405020304" pitchFamily="18" charset="0"/>
            </a:endParaRP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IS/ ISO 17025: 2017 Accreditation is a prerequisite</a:t>
            </a:r>
          </a:p>
          <a:p>
            <a:pPr algn="just">
              <a:buClr>
                <a:schemeClr val="accent1"/>
              </a:buClr>
            </a:pPr>
            <a:endParaRPr lang="en-US" sz="900" dirty="0">
              <a:solidFill>
                <a:schemeClr val="bg1"/>
              </a:solidFill>
              <a:latin typeface="Times New Roman" panose="02020603050405020304" pitchFamily="18" charset="0"/>
              <a:cs typeface="Times New Roman" panose="02020603050405020304" pitchFamily="18" charset="0"/>
            </a:endParaRP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NABL: nabl-india.org</a:t>
            </a:r>
          </a:p>
          <a:p>
            <a:pPr algn="just">
              <a:buClr>
                <a:schemeClr val="accent1"/>
              </a:buClr>
            </a:pPr>
            <a:endParaRPr lang="en-US" sz="900" dirty="0">
              <a:solidFill>
                <a:schemeClr val="bg1"/>
              </a:solidFill>
              <a:latin typeface="Times New Roman" panose="02020603050405020304" pitchFamily="18" charset="0"/>
              <a:cs typeface="Times New Roman" panose="02020603050405020304" pitchFamily="18" charset="0"/>
            </a:endParaRP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Support to Laboratories (Grant in Aid)</a:t>
            </a:r>
          </a:p>
          <a:p>
            <a:endParaRPr lang="en-IN" dirty="0"/>
          </a:p>
        </p:txBody>
      </p:sp>
    </p:spTree>
    <p:extLst>
      <p:ext uri="{BB962C8B-B14F-4D97-AF65-F5344CB8AC3E}">
        <p14:creationId xmlns:p14="http://schemas.microsoft.com/office/powerpoint/2010/main" val="23125271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269A-FCAE-4B5F-AEC3-2C0F0330CEED}"/>
              </a:ext>
            </a:extLst>
          </p:cNvPr>
          <p:cNvSpPr>
            <a:spLocks noGrp="1"/>
          </p:cNvSpPr>
          <p:nvPr>
            <p:ph type="title"/>
          </p:nvPr>
        </p:nvSpPr>
        <p:spPr/>
        <p:txBody>
          <a:bodyPr/>
          <a:lstStyle/>
          <a:p>
            <a:r>
              <a:rPr lang="en-IN" dirty="0">
                <a:solidFill>
                  <a:schemeClr val="bg1"/>
                </a:solidFill>
              </a:rPr>
              <a:t>QUALITY CONTROL ORDERS (QCO)</a:t>
            </a:r>
          </a:p>
        </p:txBody>
      </p:sp>
      <p:sp>
        <p:nvSpPr>
          <p:cNvPr id="3" name="Content Placeholder 2">
            <a:extLst>
              <a:ext uri="{FF2B5EF4-FFF2-40B4-BE49-F238E27FC236}">
                <a16:creationId xmlns:a16="http://schemas.microsoft.com/office/drawing/2014/main" id="{2F8A74C9-0D4B-4812-B515-B9529DC227AF}"/>
              </a:ext>
            </a:extLst>
          </p:cNvPr>
          <p:cNvSpPr>
            <a:spLocks noGrp="1"/>
          </p:cNvSpPr>
          <p:nvPr>
            <p:ph idx="1"/>
          </p:nvPr>
        </p:nvSpPr>
        <p:spPr>
          <a:xfrm>
            <a:off x="1004712" y="1998133"/>
            <a:ext cx="10042700" cy="3793068"/>
          </a:xfrm>
        </p:spPr>
        <p:txBody>
          <a:bodyPr>
            <a:normAutofit fontScale="92500" lnSpcReduction="10000"/>
          </a:bodyPr>
          <a:lstStyle/>
          <a:p>
            <a:r>
              <a:rPr lang="en-US" dirty="0">
                <a:solidFill>
                  <a:schemeClr val="bg1"/>
                </a:solidFill>
              </a:rPr>
              <a:t>BIS certification scheme is basically voluntary in nature. </a:t>
            </a:r>
          </a:p>
          <a:p>
            <a:r>
              <a:rPr lang="en-US" dirty="0">
                <a:solidFill>
                  <a:schemeClr val="bg1"/>
                </a:solidFill>
              </a:rPr>
              <a:t>However, for a number of products, compliance to Indian Standards is made compulsory by the Central Government under various considerations viz. public interest, protection of human, animal or plant health, safety of environment, prevention of unfair trade practices and national security. For such products,</a:t>
            </a:r>
          </a:p>
          <a:p>
            <a:r>
              <a:rPr lang="en-US" dirty="0">
                <a:solidFill>
                  <a:schemeClr val="bg1"/>
                </a:solidFill>
              </a:rPr>
              <a:t>The Central Government directs mandatory use of Standard Mark under a </a:t>
            </a:r>
            <a:r>
              <a:rPr lang="en-US" dirty="0" err="1">
                <a:solidFill>
                  <a:schemeClr val="bg1"/>
                </a:solidFill>
              </a:rPr>
              <a:t>Licence</a:t>
            </a:r>
            <a:r>
              <a:rPr lang="en-US" dirty="0">
                <a:solidFill>
                  <a:schemeClr val="bg1"/>
                </a:solidFill>
              </a:rPr>
              <a:t> or Certificate of Conformity (</a:t>
            </a:r>
            <a:r>
              <a:rPr lang="en-US" dirty="0" err="1">
                <a:solidFill>
                  <a:schemeClr val="bg1"/>
                </a:solidFill>
              </a:rPr>
              <a:t>CoC</a:t>
            </a:r>
            <a:r>
              <a:rPr lang="en-US" dirty="0">
                <a:solidFill>
                  <a:schemeClr val="bg1"/>
                </a:solidFill>
              </a:rPr>
              <a:t>) from BIS through issuance of QCOs.</a:t>
            </a:r>
          </a:p>
          <a:p>
            <a:r>
              <a:rPr lang="en-US" dirty="0">
                <a:solidFill>
                  <a:schemeClr val="bg1"/>
                </a:solidFill>
              </a:rPr>
              <a:t>173 QCOs addressing 725 Products as on date including IS 12615 on Energy Efficient Motors</a:t>
            </a:r>
            <a:endParaRPr lang="en-IN" dirty="0">
              <a:solidFill>
                <a:schemeClr val="bg1"/>
              </a:solidFill>
            </a:endParaRPr>
          </a:p>
        </p:txBody>
      </p:sp>
    </p:spTree>
    <p:extLst>
      <p:ext uri="{BB962C8B-B14F-4D97-AF65-F5344CB8AC3E}">
        <p14:creationId xmlns:p14="http://schemas.microsoft.com/office/powerpoint/2010/main" val="30220134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783-6C7F-4826-94CC-FFA22BD79138}"/>
              </a:ext>
            </a:extLst>
          </p:cNvPr>
          <p:cNvSpPr>
            <a:spLocks noGrp="1"/>
          </p:cNvSpPr>
          <p:nvPr>
            <p:ph type="title"/>
          </p:nvPr>
        </p:nvSpPr>
        <p:spPr>
          <a:xfrm>
            <a:off x="835379" y="609601"/>
            <a:ext cx="4167364" cy="722488"/>
          </a:xfrm>
        </p:spPr>
        <p:txBody>
          <a:bodyPr/>
          <a:lstStyle/>
          <a:p>
            <a:r>
              <a:rPr lang="en-IN" dirty="0">
                <a:solidFill>
                  <a:schemeClr val="bg1"/>
                </a:solidFill>
              </a:rPr>
              <a:t>BIS CARE APP </a:t>
            </a:r>
          </a:p>
        </p:txBody>
      </p:sp>
      <p:pic>
        <p:nvPicPr>
          <p:cNvPr id="5" name="Content Placeholder 4">
            <a:extLst>
              <a:ext uri="{FF2B5EF4-FFF2-40B4-BE49-F238E27FC236}">
                <a16:creationId xmlns:a16="http://schemas.microsoft.com/office/drawing/2014/main" id="{0DD9D640-C0CA-445F-88CE-CC5A940AA620}"/>
              </a:ext>
            </a:extLst>
          </p:cNvPr>
          <p:cNvPicPr>
            <a:picLocks noGrp="1" noChangeAspect="1"/>
          </p:cNvPicPr>
          <p:nvPr>
            <p:ph idx="1"/>
          </p:nvPr>
        </p:nvPicPr>
        <p:blipFill>
          <a:blip r:embed="rId2"/>
          <a:stretch>
            <a:fillRect/>
          </a:stretch>
        </p:blipFill>
        <p:spPr>
          <a:xfrm>
            <a:off x="6157559" y="609601"/>
            <a:ext cx="5199062" cy="5199062"/>
          </a:xfrm>
        </p:spPr>
      </p:pic>
      <p:sp>
        <p:nvSpPr>
          <p:cNvPr id="6" name="Text Placeholder 5">
            <a:extLst>
              <a:ext uri="{FF2B5EF4-FFF2-40B4-BE49-F238E27FC236}">
                <a16:creationId xmlns:a16="http://schemas.microsoft.com/office/drawing/2014/main" id="{F47F8417-C0DF-4810-8CC6-1D0B8DD9A8A9}"/>
              </a:ext>
            </a:extLst>
          </p:cNvPr>
          <p:cNvSpPr>
            <a:spLocks noGrp="1"/>
          </p:cNvSpPr>
          <p:nvPr>
            <p:ph type="body" sz="half" idx="2"/>
          </p:nvPr>
        </p:nvSpPr>
        <p:spPr>
          <a:xfrm>
            <a:off x="835378" y="1411111"/>
            <a:ext cx="4910665" cy="4380089"/>
          </a:xfrm>
        </p:spPr>
        <p:txBody>
          <a:bodyPr/>
          <a:lstStyle/>
          <a:p>
            <a:pPr>
              <a:buClr>
                <a:schemeClr val="accent1"/>
              </a:buClr>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Verify </a:t>
            </a:r>
            <a:r>
              <a:rPr lang="en-US" sz="2400" dirty="0" err="1">
                <a:solidFill>
                  <a:schemeClr val="bg1"/>
                </a:solidFill>
                <a:latin typeface="Times New Roman" panose="02020603050405020304" pitchFamily="18" charset="0"/>
                <a:cs typeface="Times New Roman" panose="02020603050405020304" pitchFamily="18" charset="0"/>
              </a:rPr>
              <a:t>Licence</a:t>
            </a:r>
            <a:r>
              <a:rPr lang="en-US" sz="2400" dirty="0">
                <a:solidFill>
                  <a:schemeClr val="bg1"/>
                </a:solidFill>
                <a:latin typeface="Times New Roman" panose="02020603050405020304" pitchFamily="18" charset="0"/>
                <a:cs typeface="Times New Roman" panose="02020603050405020304" pitchFamily="18" charset="0"/>
              </a:rPr>
              <a:t> (Manufacturer) Details</a:t>
            </a:r>
          </a:p>
          <a:p>
            <a:pPr>
              <a:buClr>
                <a:schemeClr val="accent1"/>
              </a:buClr>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Verify Registration (under BIS CRS) Details</a:t>
            </a:r>
          </a:p>
          <a:p>
            <a:pPr>
              <a:buClr>
                <a:schemeClr val="accent1"/>
              </a:buClr>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Products under Compulsory Certification</a:t>
            </a:r>
          </a:p>
          <a:p>
            <a:pPr>
              <a:buClr>
                <a:schemeClr val="accent1"/>
              </a:buClr>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Know Your Standards</a:t>
            </a:r>
          </a:p>
          <a:p>
            <a:pPr>
              <a:buClr>
                <a:schemeClr val="accent1"/>
              </a:buClr>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Complaints</a:t>
            </a:r>
          </a:p>
          <a:p>
            <a:endParaRPr lang="en-IN" dirty="0"/>
          </a:p>
        </p:txBody>
      </p:sp>
    </p:spTree>
    <p:extLst>
      <p:ext uri="{BB962C8B-B14F-4D97-AF65-F5344CB8AC3E}">
        <p14:creationId xmlns:p14="http://schemas.microsoft.com/office/powerpoint/2010/main" val="4194957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59950F-EC4B-471A-A87D-E840345E1B79}"/>
              </a:ext>
            </a:extLst>
          </p:cNvPr>
          <p:cNvSpPr>
            <a:spLocks noGrp="1"/>
          </p:cNvSpPr>
          <p:nvPr>
            <p:ph type="title"/>
          </p:nvPr>
        </p:nvSpPr>
        <p:spPr/>
        <p:txBody>
          <a:bodyPr/>
          <a:lstStyle/>
          <a:p>
            <a:r>
              <a:rPr lang="en-IN" dirty="0">
                <a:solidFill>
                  <a:schemeClr val="bg1"/>
                </a:solidFill>
              </a:rPr>
              <a:t>#WORKINGTOGETHERWORKS</a:t>
            </a:r>
          </a:p>
        </p:txBody>
      </p:sp>
      <p:sp>
        <p:nvSpPr>
          <p:cNvPr id="6" name="Content Placeholder 5">
            <a:extLst>
              <a:ext uri="{FF2B5EF4-FFF2-40B4-BE49-F238E27FC236}">
                <a16:creationId xmlns:a16="http://schemas.microsoft.com/office/drawing/2014/main" id="{CAA0F985-2473-4599-9F02-C7C98BDDB44A}"/>
              </a:ext>
            </a:extLst>
          </p:cNvPr>
          <p:cNvSpPr>
            <a:spLocks noGrp="1"/>
          </p:cNvSpPr>
          <p:nvPr>
            <p:ph idx="1"/>
          </p:nvPr>
        </p:nvSpPr>
        <p:spPr>
          <a:xfrm>
            <a:off x="1027290" y="2097088"/>
            <a:ext cx="10020122" cy="3694113"/>
          </a:xfrm>
        </p:spPr>
        <p:txBody>
          <a:bodyPr>
            <a:noAutofit/>
          </a:bodyPr>
          <a:lstStyle/>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Involvement  through Standards Clubs</a:t>
            </a: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Faculties/ Research scholars in Standardization</a:t>
            </a: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Faculty Engagement as an Expert in BIS Sectional Committee</a:t>
            </a: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Engagement in R &amp; D Projects; Guest Faculty on ‘Standardization’</a:t>
            </a: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Engagement in Student Internship </a:t>
            </a:r>
            <a:r>
              <a:rPr lang="en-US" dirty="0" err="1">
                <a:solidFill>
                  <a:schemeClr val="bg1"/>
                </a:solidFill>
                <a:latin typeface="Times New Roman" panose="02020603050405020304" pitchFamily="18" charset="0"/>
                <a:cs typeface="Times New Roman" panose="02020603050405020304" pitchFamily="18" charset="0"/>
              </a:rPr>
              <a:t>Programmes</a:t>
            </a:r>
            <a:endParaRPr lang="en-US" dirty="0">
              <a:solidFill>
                <a:schemeClr val="bg1"/>
              </a:solidFill>
              <a:latin typeface="Times New Roman" panose="02020603050405020304" pitchFamily="18" charset="0"/>
              <a:cs typeface="Times New Roman" panose="02020603050405020304" pitchFamily="18" charset="0"/>
            </a:endParaRPr>
          </a:p>
          <a:p>
            <a:pPr algn="just">
              <a:buClr>
                <a:schemeClr val="accent1"/>
              </a:buClr>
            </a:pPr>
            <a:r>
              <a:rPr lang="en-US" dirty="0">
                <a:solidFill>
                  <a:schemeClr val="bg1"/>
                </a:solidFill>
                <a:latin typeface="Times New Roman" panose="02020603050405020304" pitchFamily="18" charset="0"/>
                <a:cs typeface="Times New Roman" panose="02020603050405020304" pitchFamily="18" charset="0"/>
              </a:rPr>
              <a:t>Testing and other Infrastructure in Standardization and Conformity </a:t>
            </a:r>
            <a:r>
              <a:rPr lang="en-US" dirty="0" err="1">
                <a:solidFill>
                  <a:schemeClr val="bg1"/>
                </a:solidFill>
                <a:latin typeface="Times New Roman" panose="02020603050405020304" pitchFamily="18" charset="0"/>
                <a:cs typeface="Times New Roman" panose="02020603050405020304" pitchFamily="18" charset="0"/>
              </a:rPr>
              <a:t>Assesment</a:t>
            </a:r>
            <a:r>
              <a:rPr lang="en-US" dirty="0">
                <a:solidFill>
                  <a:schemeClr val="bg1"/>
                </a:solidFill>
                <a:latin typeface="Times New Roman" panose="02020603050405020304" pitchFamily="18" charset="0"/>
                <a:cs typeface="Times New Roman" panose="02020603050405020304" pitchFamily="18" charset="0"/>
              </a:rPr>
              <a:t> </a:t>
            </a:r>
          </a:p>
          <a:p>
            <a:endParaRPr lang="en-IN" dirty="0">
              <a:solidFill>
                <a:schemeClr val="bg1"/>
              </a:solidFill>
            </a:endParaRPr>
          </a:p>
        </p:txBody>
      </p:sp>
    </p:spTree>
    <p:extLst>
      <p:ext uri="{BB962C8B-B14F-4D97-AF65-F5344CB8AC3E}">
        <p14:creationId xmlns:p14="http://schemas.microsoft.com/office/powerpoint/2010/main" val="2563651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E88CD5-8DB2-2075-FEAF-BCC0B24F9966}"/>
              </a:ext>
            </a:extLst>
          </p:cNvPr>
          <p:cNvSpPr>
            <a:spLocks noGrp="1"/>
          </p:cNvSpPr>
          <p:nvPr>
            <p:ph idx="1"/>
          </p:nvPr>
        </p:nvSpPr>
        <p:spPr>
          <a:xfrm>
            <a:off x="3133836" y="2466474"/>
            <a:ext cx="9238637" cy="3910981"/>
          </a:xfrm>
        </p:spPr>
        <p:txBody>
          <a:bodyPr>
            <a:normAutofit/>
          </a:bodyPr>
          <a:lstStyle/>
          <a:p>
            <a:pPr marL="0" indent="0">
              <a:buNone/>
            </a:pPr>
            <a:r>
              <a:rPr lang="en-US" sz="8800" dirty="0"/>
              <a:t>THANK YOU</a:t>
            </a:r>
          </a:p>
        </p:txBody>
      </p:sp>
    </p:spTree>
    <p:extLst>
      <p:ext uri="{BB962C8B-B14F-4D97-AF65-F5344CB8AC3E}">
        <p14:creationId xmlns:p14="http://schemas.microsoft.com/office/powerpoint/2010/main" val="270756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ACD822-185A-6456-397B-43DD5751ED80}"/>
              </a:ext>
            </a:extLst>
          </p:cNvPr>
          <p:cNvPicPr>
            <a:picLocks noChangeAspect="1"/>
          </p:cNvPicPr>
          <p:nvPr/>
        </p:nvPicPr>
        <p:blipFill rotWithShape="1">
          <a:blip r:embed="rId2">
            <a:alphaModFix amt="10000"/>
            <a:extLst>
              <a:ext uri="{BEBA8EAE-BF5A-486C-A8C5-ECC9F3942E4B}">
                <a14:imgProps xmlns:a14="http://schemas.microsoft.com/office/drawing/2010/main">
                  <a14:imgLayer r:embed="rId3">
                    <a14:imgEffect>
                      <a14:backgroundRemoval t="9060" b="76923" l="9961" r="89844">
                        <a14:foregroundMark x1="29590" y1="14017" x2="47949" y2="9060"/>
                        <a14:foregroundMark x1="47949" y1="9060" x2="44043" y2="12479"/>
                        <a14:foregroundMark x1="21875" y1="64103" x2="17383" y2="67863"/>
                        <a14:foregroundMark x1="17383" y1="67863" x2="31738" y2="71624"/>
                        <a14:foregroundMark x1="31738" y1="71624" x2="45508" y2="68889"/>
                        <a14:foregroundMark x1="45508" y1="68889" x2="55078" y2="71795"/>
                        <a14:foregroundMark x1="55078" y1="71795" x2="62012" y2="70427"/>
                        <a14:foregroundMark x1="62012" y1="70427" x2="74219" y2="74872"/>
                        <a14:foregroundMark x1="74219" y1="74872" x2="79590" y2="74017"/>
                        <a14:foregroundMark x1="79590" y1="74017" x2="83105" y2="69915"/>
                        <a14:foregroundMark x1="12207" y1="47692" x2="16016" y2="47179"/>
                        <a14:foregroundMark x1="16016" y1="47179" x2="16016" y2="47179"/>
                        <a14:foregroundMark x1="16016" y1="47179" x2="11816" y2="46838"/>
                        <a14:foregroundMark x1="11816" y1="46838" x2="17090" y2="48034"/>
                        <a14:foregroundMark x1="15137" y1="46325" x2="15137" y2="46325"/>
                        <a14:foregroundMark x1="67676" y1="12479" x2="67676" y2="12479"/>
                        <a14:foregroundMark x1="65625" y1="12991" x2="65625" y2="12991"/>
                        <a14:foregroundMark x1="68262" y1="13162" x2="68262" y2="13162"/>
                        <a14:foregroundMark x1="68262" y1="13162" x2="67773" y2="11453"/>
                        <a14:foregroundMark x1="87109" y1="49231" x2="87109" y2="49231"/>
                        <a14:foregroundMark x1="88477" y1="48889" x2="83594" y2="48547"/>
                        <a14:foregroundMark x1="83594" y1="48547" x2="83594" y2="48547"/>
                        <a14:foregroundMark x1="89160" y1="48718" x2="88770" y2="47692"/>
                        <a14:foregroundMark x1="74512" y1="15556" x2="74512" y2="15556"/>
                        <a14:foregroundMark x1="84766" y1="69573" x2="84766" y2="69573"/>
                        <a14:foregroundMark x1="85840" y1="69060" x2="85840" y2="69060"/>
                        <a14:foregroundMark x1="86230" y1="69060" x2="86230" y2="69060"/>
                        <a14:foregroundMark x1="40723" y1="76410" x2="40723" y2="76410"/>
                        <a14:foregroundMark x1="27148" y1="76923" x2="27148" y2="76923"/>
                        <a14:foregroundMark x1="13965" y1="45983" x2="13965" y2="45983"/>
                        <a14:foregroundMark x1="12402" y1="45641" x2="12402" y2="45641"/>
                      </a14:backgroundRemoval>
                    </a14:imgEffect>
                  </a14:imgLayer>
                </a14:imgProps>
              </a:ext>
            </a:extLst>
          </a:blip>
          <a:srcRect t="3396" b="19899"/>
          <a:stretch/>
        </p:blipFill>
        <p:spPr>
          <a:xfrm>
            <a:off x="682752" y="619486"/>
            <a:ext cx="10826496" cy="5501085"/>
          </a:xfrm>
          <a:prstGeom prst="rect">
            <a:avLst/>
          </a:prstGeom>
          <a:effectLst>
            <a:outerShdw blurRad="50800" dist="50800" dir="5400000" algn="ctr" rotWithShape="0">
              <a:srgbClr val="000000"/>
            </a:outerShdw>
          </a:effectLst>
        </p:spPr>
      </p:pic>
      <p:pic>
        <p:nvPicPr>
          <p:cNvPr id="6" name="Picture 5">
            <a:extLst>
              <a:ext uri="{FF2B5EF4-FFF2-40B4-BE49-F238E27FC236}">
                <a16:creationId xmlns:a16="http://schemas.microsoft.com/office/drawing/2014/main" id="{59219B50-DAEF-768D-9B4B-793C75B5E62D}"/>
              </a:ext>
            </a:extLst>
          </p:cNvPr>
          <p:cNvPicPr>
            <a:picLocks noChangeAspect="1"/>
          </p:cNvPicPr>
          <p:nvPr/>
        </p:nvPicPr>
        <p:blipFill>
          <a:blip r:embed="rId4"/>
          <a:stretch>
            <a:fillRect/>
          </a:stretch>
        </p:blipFill>
        <p:spPr>
          <a:xfrm>
            <a:off x="1409700" y="825500"/>
            <a:ext cx="9379432" cy="5207268"/>
          </a:xfrm>
          <a:prstGeom prst="rect">
            <a:avLst/>
          </a:prstGeom>
          <a:noFill/>
          <a:ln>
            <a:noFill/>
          </a:ln>
        </p:spPr>
      </p:pic>
    </p:spTree>
    <p:extLst>
      <p:ext uri="{BB962C8B-B14F-4D97-AF65-F5344CB8AC3E}">
        <p14:creationId xmlns:p14="http://schemas.microsoft.com/office/powerpoint/2010/main" val="3471392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7350</Words>
  <Application>Microsoft Office PowerPoint</Application>
  <PresentationFormat>Widescreen</PresentationFormat>
  <Paragraphs>528</Paragraphs>
  <Slides>84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Arial</vt:lpstr>
      <vt:lpstr>BankGothic Lt BT</vt:lpstr>
      <vt:lpstr>Calibri</vt:lpstr>
      <vt:lpstr>Courier New</vt:lpstr>
      <vt:lpstr>Times New Roman</vt:lpstr>
      <vt:lpstr>Trebuchet MS</vt:lpstr>
      <vt:lpstr>Tw Cen MT</vt:lpstr>
      <vt:lpstr>Wingdings</vt:lpstr>
      <vt:lpstr>Circuit</vt:lpstr>
      <vt:lpstr>PowerPoint Presentation</vt:lpstr>
      <vt:lpstr>ELECTRICAL MOTORS: BASIC PRINCIPLE </vt:lpstr>
      <vt:lpstr>Curriculum Perspective</vt:lpstr>
      <vt:lpstr>Electric Motors- Curriculum of Academia </vt:lpstr>
      <vt:lpstr>Electric Motors- Definition &amp; Terminology (IS 1885- Part 35)</vt:lpstr>
      <vt:lpstr>PowerPoint Presentation</vt:lpstr>
      <vt:lpstr>PowerPoint Presentation</vt:lpstr>
      <vt:lpstr>PowerPoint Presentation</vt:lpstr>
      <vt:lpstr>PowerPoint Presentation</vt:lpstr>
      <vt:lpstr>General Tests for Electrical Machines</vt:lpstr>
      <vt:lpstr>PowerPoint Presentation</vt:lpstr>
      <vt:lpstr>IS 996 : 2009   Single-Phase AC Induction Motors for General Purpose </vt:lpstr>
      <vt:lpstr>PowerPoint Presentation</vt:lpstr>
      <vt:lpstr>PowerPoint Presentation</vt:lpstr>
      <vt:lpstr>PowerPoint Presentation</vt:lpstr>
      <vt:lpstr>Moisture proofness test (Cl. 13.2)  </vt:lpstr>
      <vt:lpstr>PowerPoint Presentation</vt:lpstr>
      <vt:lpstr>PowerPoint Presentation</vt:lpstr>
      <vt:lpstr>vibration test (Cl. 12.6)  </vt:lpstr>
      <vt:lpstr>PowerPoint Presentation</vt:lpstr>
      <vt:lpstr>PowerPoint Presentation</vt:lpstr>
      <vt:lpstr>Efficiency (Cl. 12.5.1)</vt:lpstr>
      <vt:lpstr>IS 12615 : 2018 Line Operated Three Phase a.c. Motors (IE CODE) “Efficiency Classes and Performance Specification”   </vt:lpstr>
      <vt:lpstr>Key points of the standard:</vt:lpstr>
      <vt:lpstr>Benefits of using motors compliant with IS 12615: 2018:</vt:lpstr>
      <vt:lpstr>PowerPoint Presentation</vt:lpstr>
      <vt:lpstr>Momentary Excess torque test (Cl. 12.1)  </vt:lpstr>
      <vt:lpstr>PowerPoint Presentation</vt:lpstr>
      <vt:lpstr>PowerPoint Presentation</vt:lpstr>
      <vt:lpstr>Temperature rise test (Cl. 13)  </vt:lpstr>
      <vt:lpstr>PowerPoint Presentation</vt:lpstr>
      <vt:lpstr>PowerPoint Presentation</vt:lpstr>
      <vt:lpstr>Locked Rotor Test (Cl. 16.2.2)  </vt:lpstr>
      <vt:lpstr>PowerPoint Presentation</vt:lpstr>
      <vt:lpstr>PowerPoint Presentation</vt:lpstr>
      <vt:lpstr>Efficiency (Cl. 15)</vt:lpstr>
      <vt:lpstr>Problems Faced by Motors with Lower Efficiency </vt:lpstr>
      <vt:lpstr>Solutions Provided by Motors with Higher Efficiency</vt:lpstr>
      <vt:lpstr>IS 9283 : 2013 Motors for Submersible Pumpsets</vt:lpstr>
      <vt:lpstr>Key points of the standard: </vt:lpstr>
      <vt:lpstr>Key points contd…… </vt:lpstr>
      <vt:lpstr>PowerPoint Presentation</vt:lpstr>
      <vt:lpstr>HIGH VOLTAGE TEST (Cl. 20)  </vt:lpstr>
      <vt:lpstr>PowerPoint Presentation</vt:lpstr>
      <vt:lpstr>PowerPoint Presentation</vt:lpstr>
      <vt:lpstr>INSULATION RESITANCE TEST (Cl. 21) </vt:lpstr>
      <vt:lpstr>PowerPoint Presentation</vt:lpstr>
      <vt:lpstr>PowerPoint Presentation</vt:lpstr>
      <vt:lpstr>LEAKAGE CURRENT TEST (Cl. 23)  </vt:lpstr>
      <vt:lpstr>PowerPoint Presentation</vt:lpstr>
      <vt:lpstr>PowerPoint Presentation</vt:lpstr>
      <vt:lpstr>EFFICIENCY (Cl. 12.1) </vt:lpstr>
      <vt:lpstr>IS 15999 series Rotating Electrical Machines  </vt:lpstr>
      <vt:lpstr>IS 15999 (Part 1)</vt:lpstr>
      <vt:lpstr>PowerPoint Presentation</vt:lpstr>
      <vt:lpstr>PowerPoint Presentation</vt:lpstr>
      <vt:lpstr>PowerPoint Presentation</vt:lpstr>
      <vt:lpstr>PowerPoint Presentation</vt:lpstr>
      <vt:lpstr>IS/IEC 60034-5 : 2000 Rotating electrical machines: Part 5 degrees of protection provided by the integral design of rotating electrical machines (IP Code) - Classification</vt:lpstr>
      <vt:lpstr>PowerPoint Presentation</vt:lpstr>
      <vt:lpstr>PowerPoint Presentation</vt:lpstr>
      <vt:lpstr>Problems due to Inefficient Protection against Solid Foreign Objects in Electric Motors </vt:lpstr>
      <vt:lpstr>Ensuring Effective Protection with IS/IEC 60034-5 : 2000 </vt:lpstr>
      <vt:lpstr>Problems Due to Inefficient Protection Against Water Ingress in Electric Motors </vt:lpstr>
      <vt:lpstr>Problems Due to Inefficient Protection Against Solid Foreign Objects in Electric Motors </vt:lpstr>
      <vt:lpstr>IS 6362 : 1995 (IEC Pub 34-6 : 1991) Designation of Methods of Cooling of Rotating Electrical Machines </vt:lpstr>
      <vt:lpstr>PowerPoint Presentation</vt:lpstr>
      <vt:lpstr>PowerPoint Presentation</vt:lpstr>
      <vt:lpstr>PowerPoint Presentation</vt:lpstr>
      <vt:lpstr>PowerPoint Presentation</vt:lpstr>
      <vt:lpstr>Problems Due to Ineffective Cooling in Electric Motors </vt:lpstr>
      <vt:lpstr>PowerPoint Presentation</vt:lpstr>
      <vt:lpstr>IS 12075 : 2008 Mechanical Vibration of Rotating Electrical Machines </vt:lpstr>
      <vt:lpstr>PowerPoint Presentation</vt:lpstr>
      <vt:lpstr>Now that we have talked about Standards , you would appreciate: </vt:lpstr>
      <vt:lpstr>STRUCTURE OF STANDARDS</vt:lpstr>
      <vt:lpstr>STRUCTURE OF STANDARDS</vt:lpstr>
      <vt:lpstr>STANDARDIZATION : CONTINUOUS IMPROVEMENT</vt:lpstr>
      <vt:lpstr>IDENTIFYING THE RIGHT STANDARD</vt:lpstr>
      <vt:lpstr>TESTING INFRASTRUCTURE FOR CONFORMITY ASSESMENT</vt:lpstr>
      <vt:lpstr>QUALITY CONTROL ORDERS (QCO)</vt:lpstr>
      <vt:lpstr>BIS CARE APP </vt:lpstr>
      <vt:lpstr>#WORKINGTOGETHERWORKS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BIS</cp:lastModifiedBy>
  <cp:revision>10</cp:revision>
  <dcterms:created xsi:type="dcterms:W3CDTF">2024-08-09T05:56:56Z</dcterms:created>
  <dcterms:modified xsi:type="dcterms:W3CDTF">2024-09-06T09:26:43Z</dcterms:modified>
</cp:coreProperties>
</file>