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363" r:id="rId2"/>
    <p:sldId id="384" r:id="rId3"/>
    <p:sldId id="383" r:id="rId4"/>
    <p:sldId id="259" r:id="rId5"/>
    <p:sldId id="294" r:id="rId6"/>
    <p:sldId id="370" r:id="rId7"/>
    <p:sldId id="261" r:id="rId8"/>
    <p:sldId id="257" r:id="rId9"/>
    <p:sldId id="371" r:id="rId10"/>
    <p:sldId id="372" r:id="rId11"/>
    <p:sldId id="376" r:id="rId12"/>
    <p:sldId id="386" r:id="rId13"/>
    <p:sldId id="262" r:id="rId14"/>
    <p:sldId id="263" r:id="rId15"/>
    <p:sldId id="264" r:id="rId16"/>
    <p:sldId id="265" r:id="rId17"/>
    <p:sldId id="266" r:id="rId18"/>
    <p:sldId id="267" r:id="rId19"/>
    <p:sldId id="364" r:id="rId20"/>
    <p:sldId id="367" r:id="rId21"/>
    <p:sldId id="368" r:id="rId22"/>
    <p:sldId id="377" r:id="rId23"/>
    <p:sldId id="271" r:id="rId24"/>
    <p:sldId id="272" r:id="rId25"/>
    <p:sldId id="373" r:id="rId26"/>
    <p:sldId id="274" r:id="rId27"/>
    <p:sldId id="374" r:id="rId28"/>
    <p:sldId id="275" r:id="rId29"/>
    <p:sldId id="276" r:id="rId30"/>
    <p:sldId id="375" r:id="rId31"/>
    <p:sldId id="378" r:id="rId32"/>
    <p:sldId id="304" r:id="rId33"/>
    <p:sldId id="305" r:id="rId34"/>
    <p:sldId id="307" r:id="rId35"/>
    <p:sldId id="308" r:id="rId36"/>
    <p:sldId id="309" r:id="rId37"/>
    <p:sldId id="310" r:id="rId38"/>
    <p:sldId id="311" r:id="rId39"/>
    <p:sldId id="312" r:id="rId40"/>
    <p:sldId id="313" r:id="rId41"/>
    <p:sldId id="315" r:id="rId42"/>
    <p:sldId id="316" r:id="rId43"/>
    <p:sldId id="317" r:id="rId44"/>
    <p:sldId id="319" r:id="rId45"/>
    <p:sldId id="321" r:id="rId46"/>
    <p:sldId id="322" r:id="rId47"/>
    <p:sldId id="323" r:id="rId48"/>
    <p:sldId id="326" r:id="rId49"/>
    <p:sldId id="327" r:id="rId50"/>
    <p:sldId id="329" r:id="rId51"/>
    <p:sldId id="331" r:id="rId52"/>
    <p:sldId id="332" r:id="rId53"/>
    <p:sldId id="334" r:id="rId54"/>
    <p:sldId id="273" r:id="rId55"/>
    <p:sldId id="369" r:id="rId56"/>
    <p:sldId id="387" r:id="rId57"/>
    <p:sldId id="335" r:id="rId58"/>
    <p:sldId id="336" r:id="rId59"/>
    <p:sldId id="344" r:id="rId60"/>
    <p:sldId id="345" r:id="rId61"/>
    <p:sldId id="346" r:id="rId62"/>
    <p:sldId id="348" r:id="rId63"/>
    <p:sldId id="350" r:id="rId64"/>
    <p:sldId id="388" r:id="rId65"/>
    <p:sldId id="338" r:id="rId66"/>
    <p:sldId id="390" r:id="rId67"/>
    <p:sldId id="389" r:id="rId68"/>
    <p:sldId id="339" r:id="rId69"/>
    <p:sldId id="340" r:id="rId70"/>
    <p:sldId id="341" r:id="rId71"/>
    <p:sldId id="342" r:id="rId72"/>
    <p:sldId id="343" r:id="rId73"/>
    <p:sldId id="361" r:id="rId74"/>
    <p:sldId id="296" r:id="rId75"/>
    <p:sldId id="298" r:id="rId76"/>
    <p:sldId id="299" r:id="rId77"/>
    <p:sldId id="300" r:id="rId78"/>
    <p:sldId id="301" r:id="rId79"/>
    <p:sldId id="302" r:id="rId80"/>
    <p:sldId id="303" r:id="rId81"/>
    <p:sldId id="379" r:id="rId82"/>
    <p:sldId id="380" r:id="rId83"/>
    <p:sldId id="381" r:id="rId84"/>
    <p:sldId id="382" r:id="rId85"/>
    <p:sldId id="362"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C5273-5E78-470E-B4DF-83AF9C00B3B1}">
          <p14:sldIdLst>
            <p14:sldId id="363"/>
            <p14:sldId id="384"/>
            <p14:sldId id="383"/>
            <p14:sldId id="259"/>
            <p14:sldId id="294"/>
            <p14:sldId id="370"/>
            <p14:sldId id="261"/>
            <p14:sldId id="257"/>
          </p14:sldIdLst>
        </p14:section>
        <p14:section name="Untitled Section" id="{34D75B7D-7F17-4115-AB6D-75109898E1A8}">
          <p14:sldIdLst>
            <p14:sldId id="371"/>
            <p14:sldId id="372"/>
            <p14:sldId id="376"/>
            <p14:sldId id="386"/>
            <p14:sldId id="262"/>
            <p14:sldId id="263"/>
            <p14:sldId id="264"/>
            <p14:sldId id="265"/>
            <p14:sldId id="266"/>
            <p14:sldId id="267"/>
            <p14:sldId id="364"/>
            <p14:sldId id="367"/>
            <p14:sldId id="368"/>
            <p14:sldId id="377"/>
            <p14:sldId id="271"/>
            <p14:sldId id="272"/>
            <p14:sldId id="373"/>
            <p14:sldId id="274"/>
            <p14:sldId id="374"/>
            <p14:sldId id="275"/>
            <p14:sldId id="276"/>
            <p14:sldId id="375"/>
            <p14:sldId id="378"/>
            <p14:sldId id="304"/>
            <p14:sldId id="305"/>
            <p14:sldId id="307"/>
            <p14:sldId id="308"/>
            <p14:sldId id="309"/>
            <p14:sldId id="310"/>
            <p14:sldId id="311"/>
            <p14:sldId id="312"/>
            <p14:sldId id="313"/>
            <p14:sldId id="315"/>
            <p14:sldId id="316"/>
            <p14:sldId id="317"/>
            <p14:sldId id="319"/>
            <p14:sldId id="321"/>
            <p14:sldId id="322"/>
            <p14:sldId id="323"/>
            <p14:sldId id="326"/>
            <p14:sldId id="327"/>
            <p14:sldId id="329"/>
            <p14:sldId id="331"/>
            <p14:sldId id="332"/>
            <p14:sldId id="334"/>
            <p14:sldId id="273"/>
            <p14:sldId id="369"/>
            <p14:sldId id="387"/>
            <p14:sldId id="335"/>
            <p14:sldId id="336"/>
            <p14:sldId id="344"/>
            <p14:sldId id="345"/>
            <p14:sldId id="346"/>
            <p14:sldId id="348"/>
            <p14:sldId id="350"/>
            <p14:sldId id="388"/>
            <p14:sldId id="338"/>
            <p14:sldId id="390"/>
            <p14:sldId id="389"/>
            <p14:sldId id="339"/>
            <p14:sldId id="340"/>
            <p14:sldId id="341"/>
            <p14:sldId id="342"/>
            <p14:sldId id="343"/>
            <p14:sldId id="361"/>
            <p14:sldId id="296"/>
            <p14:sldId id="298"/>
            <p14:sldId id="299"/>
            <p14:sldId id="300"/>
            <p14:sldId id="301"/>
            <p14:sldId id="302"/>
            <p14:sldId id="303"/>
            <p14:sldId id="379"/>
            <p14:sldId id="380"/>
            <p14:sldId id="381"/>
            <p14:sldId id="382"/>
            <p14:sldId id="3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E7A19-0C74-4720-A61D-3D4D8A4533DE}" type="datetimeFigureOut">
              <a:rPr lang="en-IN" smtClean="0"/>
              <a:t>05-09-2024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373C-123B-4696-B75E-08F92B4F10FC}" type="slidenum">
              <a:rPr lang="en-IN" smtClean="0"/>
              <a:t>‹#›</a:t>
            </a:fld>
            <a:endParaRPr lang="en-IN"/>
          </a:p>
        </p:txBody>
      </p:sp>
    </p:spTree>
    <p:extLst>
      <p:ext uri="{BB962C8B-B14F-4D97-AF65-F5344CB8AC3E}">
        <p14:creationId xmlns:p14="http://schemas.microsoft.com/office/powerpoint/2010/main" val="141676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Classification of transformers based on different aspects is presented in this slide. These classifications are also taught in the academic curriculum and they are also used in Indian Standards – albeit with a broader base for classification.</a:t>
            </a:r>
            <a:endParaRPr/>
          </a:p>
        </p:txBody>
      </p:sp>
      <p:sp>
        <p:nvSpPr>
          <p:cNvPr id="154" name="Google Shape;15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9/5/2024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9/5/2024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emanticscholar.org/paper/Modeling-of-metallized-polymer-films-capacitor's-Makdessi-Sari/b2cbfc4daae60160ecbe555f4be8a9715b7e7432/figure/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avstop.com/ac/apgeneral/capacitance.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heengineeringprojects.com/2017/01/evolution-of%20capacitors.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www.bis.gov.in/MandatoryProducts/QCOrder/S%20O%202434%20(E)Electrical%20Capacitors%20QCO.pdf"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anakonline.in/"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702978"/>
            <a:ext cx="2543175" cy="1793840"/>
          </a:xfrm>
          <a:prstGeom prst="rect">
            <a:avLst/>
          </a:prstGeom>
        </p:spPr>
      </p:pic>
      <p:sp>
        <p:nvSpPr>
          <p:cNvPr id="4" name="TextBox 3"/>
          <p:cNvSpPr txBox="1"/>
          <p:nvPr/>
        </p:nvSpPr>
        <p:spPr>
          <a:xfrm>
            <a:off x="419100" y="5496818"/>
            <a:ext cx="9080500" cy="1077218"/>
          </a:xfrm>
          <a:prstGeom prst="rect">
            <a:avLst/>
          </a:prstGeom>
          <a:noFill/>
        </p:spPr>
        <p:txBody>
          <a:bodyPr wrap="square" rtlCol="0">
            <a:spAutoFit/>
          </a:bodyPr>
          <a:lstStyle/>
          <a:p>
            <a:r>
              <a:rPr lang="en-IN" sz="2800" b="1" dirty="0">
                <a:solidFill>
                  <a:srgbClr val="0070C0"/>
                </a:solidFill>
                <a:latin typeface="+mj-lt"/>
                <a:cs typeface="Times New Roman" panose="02020603050405020304" pitchFamily="18" charset="0"/>
              </a:rPr>
              <a:t>BUREAU OF INDIAN STANDARDS</a:t>
            </a:r>
          </a:p>
          <a:p>
            <a:r>
              <a:rPr lang="en-IN" b="1" dirty="0">
                <a:latin typeface="+mj-lt"/>
                <a:cs typeface="Times New Roman" panose="02020603050405020304" pitchFamily="18" charset="0"/>
              </a:rPr>
              <a:t>MINISTRY OF CONSUMER AFFAIRS, FOOD &amp; PUBLIC DISTRIBUTION </a:t>
            </a:r>
          </a:p>
          <a:p>
            <a:r>
              <a:rPr lang="en-US" dirty="0">
                <a:latin typeface="+mj-lt"/>
                <a:cs typeface="Times New Roman" panose="02020603050405020304" pitchFamily="18" charset="0"/>
              </a:rPr>
              <a:t>MANAK BHAWAN, 9, BAHADUR SHAH ZAFAR MARG, NEW DELHI-110002</a:t>
            </a:r>
            <a:endParaRPr lang="en-US" b="1" dirty="0">
              <a:latin typeface="+mj-lt"/>
              <a:cs typeface="Times New Roman" panose="02020603050405020304" pitchFamily="18" charset="0"/>
            </a:endParaRPr>
          </a:p>
        </p:txBody>
      </p:sp>
      <p:sp>
        <p:nvSpPr>
          <p:cNvPr id="5" name="TextBox 4"/>
          <p:cNvSpPr txBox="1"/>
          <p:nvPr/>
        </p:nvSpPr>
        <p:spPr>
          <a:xfrm>
            <a:off x="6223000" y="736600"/>
            <a:ext cx="5435600" cy="1384995"/>
          </a:xfrm>
          <a:prstGeom prst="rect">
            <a:avLst/>
          </a:prstGeom>
          <a:noFill/>
        </p:spPr>
        <p:txBody>
          <a:bodyPr wrap="square" rtlCol="0">
            <a:spAutoFit/>
          </a:bodyPr>
          <a:lstStyle/>
          <a:p>
            <a:r>
              <a:rPr lang="en-IN" sz="3600" b="1" dirty="0">
                <a:solidFill>
                  <a:schemeClr val="accent1"/>
                </a:solidFill>
                <a:latin typeface="+mj-lt"/>
              </a:rPr>
              <a:t>POWER CAPACITORS</a:t>
            </a:r>
          </a:p>
          <a:p>
            <a:endParaRPr lang="en-IN" sz="2400" b="1" dirty="0">
              <a:latin typeface="+mj-lt"/>
            </a:endParaRPr>
          </a:p>
          <a:p>
            <a:endParaRPr lang="en-US" sz="2400" b="1" dirty="0">
              <a:latin typeface="+mj-lt"/>
            </a:endParaRPr>
          </a:p>
        </p:txBody>
      </p:sp>
    </p:spTree>
    <p:extLst>
      <p:ext uri="{BB962C8B-B14F-4D97-AF65-F5344CB8AC3E}">
        <p14:creationId xmlns:p14="http://schemas.microsoft.com/office/powerpoint/2010/main" val="1263153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AE8F-25AE-4B8D-AFC0-F36BBC1B7DDE}"/>
              </a:ext>
            </a:extLst>
          </p:cNvPr>
          <p:cNvSpPr>
            <a:spLocks noGrp="1"/>
          </p:cNvSpPr>
          <p:nvPr>
            <p:ph type="title"/>
          </p:nvPr>
        </p:nvSpPr>
        <p:spPr/>
        <p:txBody>
          <a:bodyPr/>
          <a:lstStyle/>
          <a:p>
            <a:r>
              <a:rPr lang="en-US" b="1" dirty="0"/>
              <a:t>Definition, terminology</a:t>
            </a:r>
            <a:br>
              <a:rPr lang="en-US" b="1" dirty="0"/>
            </a:br>
            <a:r>
              <a:rPr lang="en-US" b="1" dirty="0"/>
              <a:t>IS 1885 (Part 42) : 1993 </a:t>
            </a:r>
            <a:endParaRPr lang="en-IN" b="1" dirty="0"/>
          </a:p>
        </p:txBody>
      </p:sp>
      <p:sp>
        <p:nvSpPr>
          <p:cNvPr id="3" name="Content Placeholder 2">
            <a:extLst>
              <a:ext uri="{FF2B5EF4-FFF2-40B4-BE49-F238E27FC236}">
                <a16:creationId xmlns:a16="http://schemas.microsoft.com/office/drawing/2014/main" id="{B969D0A3-C316-4ED4-A339-8B892F8C2325}"/>
              </a:ext>
            </a:extLst>
          </p:cNvPr>
          <p:cNvSpPr>
            <a:spLocks noGrp="1"/>
          </p:cNvSpPr>
          <p:nvPr>
            <p:ph idx="1"/>
          </p:nvPr>
        </p:nvSpPr>
        <p:spPr>
          <a:xfrm>
            <a:off x="1141413" y="2666999"/>
            <a:ext cx="10351892" cy="3804139"/>
          </a:xfrm>
        </p:spPr>
        <p:txBody>
          <a:bodyPr>
            <a:normAutofit/>
          </a:bodyPr>
          <a:lstStyle/>
          <a:p>
            <a:r>
              <a:rPr lang="en-US" sz="2800" dirty="0"/>
              <a:t>power capacitor </a:t>
            </a:r>
          </a:p>
          <a:p>
            <a:pPr lvl="1"/>
            <a:r>
              <a:rPr lang="en-US" sz="2400" dirty="0"/>
              <a:t>A capacitor intended for use in a power network. </a:t>
            </a:r>
          </a:p>
          <a:p>
            <a:r>
              <a:rPr lang="en-US" sz="2800" dirty="0"/>
              <a:t>tangent of the loss angle (of a capacitor)  - tan </a:t>
            </a:r>
            <a:r>
              <a:rPr lang="el-GR" sz="2800" cap="none" dirty="0">
                <a:effectLst/>
                <a:latin typeface="Century Gothic" panose="020B0502020202020204" pitchFamily="34" charset="0"/>
              </a:rPr>
              <a:t>δ</a:t>
            </a:r>
            <a:r>
              <a:rPr lang="en-US" sz="2800" dirty="0"/>
              <a:t> (Delta) (abbreviation) </a:t>
            </a:r>
          </a:p>
          <a:p>
            <a:pPr lvl="1"/>
            <a:r>
              <a:rPr lang="en-US" sz="2400" dirty="0"/>
              <a:t>The ratio between the equivalent series resistance and the capacitive reactance of the capacitor at specified sinusoidal alternating voltage and frequency. </a:t>
            </a:r>
            <a:endParaRPr lang="en-IN" sz="2400" dirty="0"/>
          </a:p>
        </p:txBody>
      </p:sp>
    </p:spTree>
    <p:extLst>
      <p:ext uri="{BB962C8B-B14F-4D97-AF65-F5344CB8AC3E}">
        <p14:creationId xmlns:p14="http://schemas.microsoft.com/office/powerpoint/2010/main" val="232469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962223" y="3075057"/>
            <a:ext cx="10267554" cy="707886"/>
          </a:xfrm>
          <a:prstGeom prst="rect">
            <a:avLst/>
          </a:prstGeom>
        </p:spPr>
        <p:txBody>
          <a:bodyPr wrap="none">
            <a:spAutoFit/>
          </a:bodyPr>
          <a:lstStyle/>
          <a:p>
            <a:r>
              <a:rPr lang="en-US" sz="4000" b="1" dirty="0">
                <a:solidFill>
                  <a:schemeClr val="accent1"/>
                </a:solidFill>
              </a:rPr>
              <a:t>CLASSIFICATION OF POWER CAPACITORS</a:t>
            </a:r>
          </a:p>
        </p:txBody>
      </p:sp>
    </p:spTree>
    <p:extLst>
      <p:ext uri="{BB962C8B-B14F-4D97-AF65-F5344CB8AC3E}">
        <p14:creationId xmlns:p14="http://schemas.microsoft.com/office/powerpoint/2010/main" val="209557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646111" y="452718"/>
            <a:ext cx="10239007" cy="57598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dirty="0"/>
              <a:t>CLASSIFICATION OF capacitors </a:t>
            </a:r>
            <a:endParaRPr b="1" dirty="0"/>
          </a:p>
        </p:txBody>
      </p:sp>
      <p:grpSp>
        <p:nvGrpSpPr>
          <p:cNvPr id="157" name="Google Shape;157;p10"/>
          <p:cNvGrpSpPr/>
          <p:nvPr/>
        </p:nvGrpSpPr>
        <p:grpSpPr>
          <a:xfrm>
            <a:off x="552085" y="1303181"/>
            <a:ext cx="10758340" cy="4577114"/>
            <a:chOff x="47726" y="0"/>
            <a:chExt cx="9742144" cy="3687649"/>
          </a:xfrm>
        </p:grpSpPr>
        <p:sp>
          <p:nvSpPr>
            <p:cNvPr id="159" name="Google Shape;159;p10"/>
            <p:cNvSpPr/>
            <p:nvPr/>
          </p:nvSpPr>
          <p:spPr>
            <a:xfrm>
              <a:off x="5849746" y="676534"/>
              <a:ext cx="3175627" cy="698331"/>
            </a:xfrm>
            <a:custGeom>
              <a:avLst/>
              <a:gdLst/>
              <a:ahLst/>
              <a:cxnLst/>
              <a:rect l="l" t="t" r="r" b="b"/>
              <a:pathLst>
                <a:path w="120000" h="120000" extrusionOk="0">
                  <a:moveTo>
                    <a:pt x="0" y="0"/>
                  </a:moveTo>
                  <a:lnTo>
                    <a:pt x="0" y="95587"/>
                  </a:lnTo>
                  <a:lnTo>
                    <a:pt x="120000" y="95587"/>
                  </a:lnTo>
                  <a:lnTo>
                    <a:pt x="120000" y="120000"/>
                  </a:lnTo>
                </a:path>
              </a:pathLst>
            </a:custGeom>
            <a:noFill/>
            <a:ln w="12700" cap="flat" cmpd="sng">
              <a:solidFill>
                <a:schemeClr val="accent6"/>
              </a:solidFill>
              <a:prstDash val="solid"/>
              <a:miter lim="800000"/>
              <a:headEnd type="none" w="sm" len="sm"/>
              <a:tailEnd type="none" w="sm" len="sm"/>
            </a:ln>
          </p:spPr>
        </p:sp>
        <p:sp>
          <p:nvSpPr>
            <p:cNvPr id="160" name="Google Shape;160;p10"/>
            <p:cNvSpPr/>
            <p:nvPr/>
          </p:nvSpPr>
          <p:spPr>
            <a:xfrm>
              <a:off x="5849746" y="676534"/>
              <a:ext cx="1362486" cy="698331"/>
            </a:xfrm>
            <a:custGeom>
              <a:avLst/>
              <a:gdLst/>
              <a:ahLst/>
              <a:cxnLst/>
              <a:rect l="l" t="t" r="r" b="b"/>
              <a:pathLst>
                <a:path w="120000" h="120000" extrusionOk="0">
                  <a:moveTo>
                    <a:pt x="0" y="0"/>
                  </a:moveTo>
                  <a:lnTo>
                    <a:pt x="0" y="95587"/>
                  </a:lnTo>
                  <a:lnTo>
                    <a:pt x="120000" y="95587"/>
                  </a:lnTo>
                  <a:lnTo>
                    <a:pt x="120000" y="120000"/>
                  </a:lnTo>
                </a:path>
              </a:pathLst>
            </a:custGeom>
            <a:noFill/>
            <a:ln w="12700" cap="flat" cmpd="sng">
              <a:solidFill>
                <a:schemeClr val="accent6"/>
              </a:solidFill>
              <a:prstDash val="solid"/>
              <a:miter lim="800000"/>
              <a:headEnd type="none" w="sm" len="sm"/>
              <a:tailEnd type="none" w="sm" len="sm"/>
            </a:ln>
          </p:spPr>
        </p:sp>
        <p:sp>
          <p:nvSpPr>
            <p:cNvPr id="161" name="Google Shape;161;p10"/>
            <p:cNvSpPr/>
            <p:nvPr/>
          </p:nvSpPr>
          <p:spPr>
            <a:xfrm>
              <a:off x="4896752" y="676534"/>
              <a:ext cx="952993" cy="698331"/>
            </a:xfrm>
            <a:custGeom>
              <a:avLst/>
              <a:gdLst/>
              <a:ahLst/>
              <a:cxnLst/>
              <a:rect l="l" t="t" r="r" b="b"/>
              <a:pathLst>
                <a:path w="120000" h="120000" extrusionOk="0">
                  <a:moveTo>
                    <a:pt x="120000" y="0"/>
                  </a:moveTo>
                  <a:lnTo>
                    <a:pt x="120000" y="95587"/>
                  </a:lnTo>
                  <a:lnTo>
                    <a:pt x="0" y="95587"/>
                  </a:lnTo>
                  <a:lnTo>
                    <a:pt x="0" y="120000"/>
                  </a:lnTo>
                </a:path>
              </a:pathLst>
            </a:custGeom>
            <a:noFill/>
            <a:ln w="12700" cap="flat" cmpd="sng">
              <a:solidFill>
                <a:schemeClr val="accent6"/>
              </a:solidFill>
              <a:prstDash val="solid"/>
              <a:miter lim="800000"/>
              <a:headEnd type="none" w="sm" len="sm"/>
              <a:tailEnd type="none" w="sm" len="sm"/>
            </a:ln>
          </p:spPr>
        </p:sp>
        <p:sp>
          <p:nvSpPr>
            <p:cNvPr id="162" name="Google Shape;162;p10"/>
            <p:cNvSpPr/>
            <p:nvPr/>
          </p:nvSpPr>
          <p:spPr>
            <a:xfrm>
              <a:off x="2581271" y="676534"/>
              <a:ext cx="3268474" cy="698331"/>
            </a:xfrm>
            <a:custGeom>
              <a:avLst/>
              <a:gdLst/>
              <a:ahLst/>
              <a:cxnLst/>
              <a:rect l="l" t="t" r="r" b="b"/>
              <a:pathLst>
                <a:path w="120000" h="120000" extrusionOk="0">
                  <a:moveTo>
                    <a:pt x="120000" y="0"/>
                  </a:moveTo>
                  <a:lnTo>
                    <a:pt x="120000" y="95587"/>
                  </a:lnTo>
                  <a:lnTo>
                    <a:pt x="0" y="95587"/>
                  </a:lnTo>
                  <a:lnTo>
                    <a:pt x="0" y="120000"/>
                  </a:lnTo>
                </a:path>
              </a:pathLst>
            </a:custGeom>
            <a:noFill/>
            <a:ln w="12700" cap="flat" cmpd="sng">
              <a:solidFill>
                <a:schemeClr val="accent6"/>
              </a:solidFill>
              <a:prstDash val="solid"/>
              <a:miter lim="800000"/>
              <a:headEnd type="none" w="sm" len="sm"/>
              <a:tailEnd type="none" w="sm" len="sm"/>
            </a:ln>
          </p:spPr>
        </p:sp>
        <p:sp>
          <p:nvSpPr>
            <p:cNvPr id="163" name="Google Shape;163;p10"/>
            <p:cNvSpPr/>
            <p:nvPr/>
          </p:nvSpPr>
          <p:spPr>
            <a:xfrm>
              <a:off x="768131" y="676534"/>
              <a:ext cx="5081615" cy="698331"/>
            </a:xfrm>
            <a:custGeom>
              <a:avLst/>
              <a:gdLst/>
              <a:ahLst/>
              <a:cxnLst/>
              <a:rect l="l" t="t" r="r" b="b"/>
              <a:pathLst>
                <a:path w="120000" h="120000" extrusionOk="0">
                  <a:moveTo>
                    <a:pt x="120000" y="0"/>
                  </a:moveTo>
                  <a:lnTo>
                    <a:pt x="120000" y="95587"/>
                  </a:lnTo>
                  <a:lnTo>
                    <a:pt x="0" y="95587"/>
                  </a:lnTo>
                  <a:lnTo>
                    <a:pt x="0" y="120000"/>
                  </a:lnTo>
                </a:path>
              </a:pathLst>
            </a:custGeom>
            <a:noFill/>
            <a:ln w="12700" cap="flat" cmpd="sng">
              <a:solidFill>
                <a:schemeClr val="accent6"/>
              </a:solidFill>
              <a:prstDash val="solid"/>
              <a:miter lim="800000"/>
              <a:headEnd type="none" w="sm" len="sm"/>
              <a:tailEnd type="none" w="sm" len="sm"/>
            </a:ln>
          </p:spPr>
        </p:sp>
        <p:sp>
          <p:nvSpPr>
            <p:cNvPr id="164" name="Google Shape;164;p10"/>
            <p:cNvSpPr/>
            <p:nvPr/>
          </p:nvSpPr>
          <p:spPr>
            <a:xfrm>
              <a:off x="5173211" y="0"/>
              <a:ext cx="1353069" cy="676534"/>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65" name="Google Shape;165;p10"/>
            <p:cNvSpPr txBox="1"/>
            <p:nvPr/>
          </p:nvSpPr>
          <p:spPr>
            <a:xfrm>
              <a:off x="5173211" y="0"/>
              <a:ext cx="1353069" cy="67653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en-US" b="1" dirty="0">
                  <a:solidFill>
                    <a:schemeClr val="lt1"/>
                  </a:solidFill>
                  <a:latin typeface="Calibri"/>
                  <a:ea typeface="Calibri"/>
                  <a:cs typeface="Calibri"/>
                  <a:sym typeface="Calibri"/>
                </a:rPr>
                <a:t>CAPACITORS</a:t>
              </a:r>
              <a:endParaRPr sz="2000" dirty="0"/>
            </a:p>
          </p:txBody>
        </p:sp>
        <p:sp>
          <p:nvSpPr>
            <p:cNvPr id="168" name="Google Shape;168;p10"/>
            <p:cNvSpPr/>
            <p:nvPr/>
          </p:nvSpPr>
          <p:spPr>
            <a:xfrm>
              <a:off x="1816773" y="1374866"/>
              <a:ext cx="1528995" cy="722214"/>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69" name="Google Shape;169;p10"/>
            <p:cNvSpPr txBox="1"/>
            <p:nvPr/>
          </p:nvSpPr>
          <p:spPr>
            <a:xfrm>
              <a:off x="1816773" y="1374866"/>
              <a:ext cx="1528995" cy="72221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sng" strike="noStrike" cap="none" dirty="0">
                  <a:solidFill>
                    <a:srgbClr val="002060"/>
                  </a:solidFill>
                  <a:latin typeface="Calibri"/>
                  <a:ea typeface="Calibri"/>
                  <a:cs typeface="Calibri"/>
                  <a:sym typeface="Calibri"/>
                </a:rPr>
                <a:t>Dielectric State</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a. </a:t>
              </a:r>
              <a:r>
                <a:rPr lang="en-US" sz="1600" b="1" dirty="0">
                  <a:solidFill>
                    <a:schemeClr val="lt1"/>
                  </a:solidFill>
                  <a:latin typeface="Calibri"/>
                  <a:ea typeface="Calibri"/>
                  <a:cs typeface="Calibri"/>
                  <a:sym typeface="Calibri"/>
                </a:rPr>
                <a:t>Dry Type</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b. </a:t>
              </a:r>
              <a:r>
                <a:rPr lang="en-US" sz="1600" b="1" dirty="0">
                  <a:solidFill>
                    <a:schemeClr val="lt1"/>
                  </a:solidFill>
                  <a:latin typeface="Calibri"/>
                  <a:ea typeface="Calibri"/>
                  <a:cs typeface="Calibri"/>
                  <a:sym typeface="Calibri"/>
                </a:rPr>
                <a:t>Wet Type</a:t>
              </a:r>
              <a:endParaRPr sz="2000" dirty="0"/>
            </a:p>
          </p:txBody>
        </p:sp>
        <p:sp>
          <p:nvSpPr>
            <p:cNvPr id="170" name="Google Shape;170;p10"/>
            <p:cNvSpPr/>
            <p:nvPr/>
          </p:nvSpPr>
          <p:spPr>
            <a:xfrm>
              <a:off x="3629913" y="1374867"/>
              <a:ext cx="2459885" cy="2090902"/>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71" name="Google Shape;171;p10"/>
            <p:cNvSpPr txBox="1"/>
            <p:nvPr/>
          </p:nvSpPr>
          <p:spPr>
            <a:xfrm>
              <a:off x="3629913" y="1374866"/>
              <a:ext cx="2459885" cy="2312783"/>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420"/>
                </a:spcBef>
                <a:spcAft>
                  <a:spcPts val="0"/>
                </a:spcAft>
                <a:buClr>
                  <a:srgbClr val="002060"/>
                </a:buClr>
                <a:buSzPts val="1400"/>
                <a:buFont typeface="Calibri"/>
                <a:buNone/>
              </a:pPr>
              <a:r>
                <a:rPr lang="en-US" sz="1600" b="1" i="0" u="sng" strike="noStrike" cap="none" dirty="0">
                  <a:solidFill>
                    <a:srgbClr val="002060"/>
                  </a:solidFill>
                  <a:latin typeface="Calibri"/>
                  <a:ea typeface="Calibri"/>
                  <a:cs typeface="Calibri"/>
                  <a:sym typeface="Calibri"/>
                </a:rPr>
                <a:t>Voltage Rating</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Low Voltage</a:t>
              </a:r>
              <a:br>
                <a:rPr lang="en-US" sz="1600" b="1" i="0" u="none" strike="noStrike" cap="none" dirty="0">
                  <a:solidFill>
                    <a:schemeClr val="lt1"/>
                  </a:solidFill>
                  <a:latin typeface="Calibri"/>
                  <a:ea typeface="Calibri"/>
                  <a:cs typeface="Calibri"/>
                  <a:sym typeface="Calibri"/>
                </a:rPr>
              </a:br>
              <a:r>
                <a:rPr lang="en-US" sz="1600" b="1" i="0" u="none" strike="noStrike" cap="none" dirty="0">
                  <a:solidFill>
                    <a:schemeClr val="lt1"/>
                  </a:solidFill>
                  <a:latin typeface="Calibri"/>
                  <a:ea typeface="Calibri"/>
                  <a:cs typeface="Calibri"/>
                  <a:sym typeface="Calibri"/>
                </a:rPr>
                <a:t>-MPP</a:t>
              </a:r>
              <a:br>
                <a:rPr lang="en-US" sz="1600" b="1" i="0" u="none" strike="noStrike" cap="none" dirty="0">
                  <a:solidFill>
                    <a:schemeClr val="lt1"/>
                  </a:solidFill>
                  <a:latin typeface="Calibri"/>
                  <a:ea typeface="Calibri"/>
                  <a:cs typeface="Calibri"/>
                  <a:sym typeface="Calibri"/>
                </a:rPr>
              </a:br>
              <a:r>
                <a:rPr lang="en-US" sz="1600" b="1" i="0" u="none" strike="noStrike" cap="none" dirty="0">
                  <a:solidFill>
                    <a:schemeClr val="lt1"/>
                  </a:solidFill>
                  <a:latin typeface="Calibri"/>
                  <a:ea typeface="Calibri"/>
                  <a:cs typeface="Calibri"/>
                  <a:sym typeface="Calibri"/>
                </a:rPr>
                <a:t>- APP</a:t>
              </a:r>
            </a:p>
            <a:p>
              <a:pPr marL="0" marR="0" lvl="0" indent="0" algn="ctr" rtl="0">
                <a:lnSpc>
                  <a:spcPct val="90000"/>
                </a:lnSpc>
                <a:spcBef>
                  <a:spcPts val="490"/>
                </a:spcBef>
                <a:spcAft>
                  <a:spcPts val="0"/>
                </a:spcAft>
                <a:buClr>
                  <a:schemeClr val="lt1"/>
                </a:buClr>
                <a:buSzPts val="1400"/>
                <a:buFont typeface="Calibri"/>
                <a:buNone/>
              </a:pPr>
              <a:endParaRPr lang="en-US" sz="1600" b="1" i="0" u="none" strike="noStrike" cap="none" dirty="0">
                <a:solidFill>
                  <a:schemeClr val="lt1"/>
                </a:solidFill>
                <a:latin typeface="Calibri"/>
                <a:ea typeface="Calibri"/>
                <a:cs typeface="Calibri"/>
                <a:sym typeface="Calibri"/>
              </a:endParaRPr>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High Voltage</a:t>
              </a:r>
            </a:p>
            <a:p>
              <a:pPr marL="0" marR="0" lvl="0" indent="0" algn="ctr" rtl="0">
                <a:lnSpc>
                  <a:spcPct val="90000"/>
                </a:lnSpc>
                <a:spcBef>
                  <a:spcPts val="490"/>
                </a:spcBef>
                <a:spcAft>
                  <a:spcPts val="0"/>
                </a:spcAft>
                <a:buClr>
                  <a:schemeClr val="lt1"/>
                </a:buClr>
                <a:buSzPts val="1400"/>
                <a:buFont typeface="Calibri"/>
                <a:buNone/>
              </a:pPr>
              <a:r>
                <a:rPr lang="en-US" sz="1600" b="1" dirty="0">
                  <a:solidFill>
                    <a:schemeClr val="lt1"/>
                  </a:solidFill>
                  <a:latin typeface="Calibri"/>
                  <a:ea typeface="Calibri"/>
                  <a:cs typeface="Calibri"/>
                  <a:sym typeface="Calibri"/>
                </a:rPr>
                <a:t>-Shunt</a:t>
              </a:r>
            </a:p>
            <a:p>
              <a:pPr marL="0" marR="0" lvl="0" indent="0" algn="ctr" rtl="0">
                <a:lnSpc>
                  <a:spcPct val="90000"/>
                </a:lnSpc>
                <a:spcBef>
                  <a:spcPts val="490"/>
                </a:spcBef>
                <a:spcAft>
                  <a:spcPts val="0"/>
                </a:spcAft>
                <a:buClr>
                  <a:schemeClr val="lt1"/>
                </a:buClr>
                <a:buSzPts val="1400"/>
                <a:buFont typeface="Calibri"/>
                <a:buNone/>
              </a:pPr>
              <a:r>
                <a:rPr lang="en-US" sz="1600" b="1" dirty="0">
                  <a:solidFill>
                    <a:schemeClr val="lt1"/>
                  </a:solidFill>
                  <a:latin typeface="Calibri"/>
                  <a:ea typeface="Calibri"/>
                  <a:cs typeface="Calibri"/>
                  <a:sym typeface="Calibri"/>
                </a:rPr>
                <a:t>-Series</a:t>
              </a:r>
              <a:endParaRPr sz="2000" dirty="0"/>
            </a:p>
            <a:p>
              <a:pPr marL="0" marR="0" lvl="0" indent="0" algn="ctr" rtl="0">
                <a:lnSpc>
                  <a:spcPct val="90000"/>
                </a:lnSpc>
                <a:spcBef>
                  <a:spcPts val="490"/>
                </a:spcBef>
                <a:spcAft>
                  <a:spcPts val="0"/>
                </a:spcAft>
                <a:buClr>
                  <a:schemeClr val="dk1"/>
                </a:buClr>
                <a:buSzPts val="700"/>
                <a:buFont typeface="Calibri"/>
                <a:buNone/>
              </a:pPr>
              <a:endParaRPr sz="8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245"/>
                </a:spcBef>
                <a:spcAft>
                  <a:spcPts val="0"/>
                </a:spcAft>
                <a:buClr>
                  <a:schemeClr val="dk1"/>
                </a:buClr>
                <a:buSzPts val="700"/>
                <a:buFont typeface="Calibri"/>
                <a:buNone/>
              </a:pPr>
              <a:endParaRPr sz="800" b="0" i="0" u="none" strike="noStrike" cap="none" dirty="0">
                <a:solidFill>
                  <a:schemeClr val="lt1"/>
                </a:solidFill>
                <a:latin typeface="Calibri"/>
                <a:ea typeface="Calibri"/>
                <a:cs typeface="Calibri"/>
                <a:sym typeface="Calibri"/>
              </a:endParaRPr>
            </a:p>
            <a:p>
              <a:pPr marL="0" marR="0" lvl="0" indent="0" algn="ctr" rtl="0">
                <a:lnSpc>
                  <a:spcPct val="90000"/>
                </a:lnSpc>
                <a:spcBef>
                  <a:spcPts val="245"/>
                </a:spcBef>
                <a:spcAft>
                  <a:spcPts val="0"/>
                </a:spcAft>
                <a:buClr>
                  <a:schemeClr val="dk1"/>
                </a:buClr>
                <a:buSzPts val="700"/>
                <a:buFont typeface="Calibri"/>
                <a:buNone/>
              </a:pPr>
              <a:endParaRPr sz="800" b="0" i="0" u="none" strike="noStrike" cap="none" dirty="0">
                <a:solidFill>
                  <a:schemeClr val="lt1"/>
                </a:solidFill>
                <a:latin typeface="Calibri"/>
                <a:ea typeface="Calibri"/>
                <a:cs typeface="Calibri"/>
                <a:sym typeface="Calibri"/>
              </a:endParaRPr>
            </a:p>
          </p:txBody>
        </p:sp>
        <p:sp>
          <p:nvSpPr>
            <p:cNvPr id="172" name="Google Shape;172;p10"/>
            <p:cNvSpPr/>
            <p:nvPr/>
          </p:nvSpPr>
          <p:spPr>
            <a:xfrm>
              <a:off x="6447735" y="1374866"/>
              <a:ext cx="1528995" cy="1011148"/>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73" name="Google Shape;173;p10"/>
            <p:cNvSpPr txBox="1"/>
            <p:nvPr/>
          </p:nvSpPr>
          <p:spPr>
            <a:xfrm>
              <a:off x="6447735" y="1374866"/>
              <a:ext cx="1528995" cy="1011148"/>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sng" strike="noStrike" cap="none">
                  <a:solidFill>
                    <a:srgbClr val="002060"/>
                  </a:solidFill>
                  <a:latin typeface="Calibri"/>
                  <a:ea typeface="Calibri"/>
                  <a:cs typeface="Calibri"/>
                  <a:sym typeface="Calibri"/>
                </a:rPr>
                <a:t>No. of Phases</a:t>
              </a:r>
              <a:endParaRPr sz="200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a:solidFill>
                    <a:schemeClr val="lt1"/>
                  </a:solidFill>
                  <a:latin typeface="Calibri"/>
                  <a:ea typeface="Calibri"/>
                  <a:cs typeface="Calibri"/>
                  <a:sym typeface="Calibri"/>
                </a:rPr>
                <a:t>a. Single Phase</a:t>
              </a:r>
              <a:endParaRPr sz="200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a:solidFill>
                    <a:schemeClr val="lt1"/>
                  </a:solidFill>
                  <a:latin typeface="Calibri"/>
                  <a:ea typeface="Calibri"/>
                  <a:cs typeface="Calibri"/>
                  <a:sym typeface="Calibri"/>
                </a:rPr>
                <a:t>b. Three Phase</a:t>
              </a:r>
              <a:endParaRPr sz="2000"/>
            </a:p>
          </p:txBody>
        </p:sp>
        <p:sp>
          <p:nvSpPr>
            <p:cNvPr id="174" name="Google Shape;174;p10"/>
            <p:cNvSpPr/>
            <p:nvPr/>
          </p:nvSpPr>
          <p:spPr>
            <a:xfrm>
              <a:off x="8260875" y="1374866"/>
              <a:ext cx="1528995" cy="97245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175" name="Google Shape;175;p10"/>
            <p:cNvSpPr txBox="1"/>
            <p:nvPr/>
          </p:nvSpPr>
          <p:spPr>
            <a:xfrm>
              <a:off x="8260875" y="1374866"/>
              <a:ext cx="1528995" cy="972451"/>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u="sng" dirty="0">
                  <a:solidFill>
                    <a:srgbClr val="002060"/>
                  </a:solidFill>
                  <a:latin typeface="Calibri"/>
                  <a:ea typeface="Calibri"/>
                  <a:cs typeface="Calibri"/>
                  <a:sym typeface="Calibri"/>
                </a:rPr>
                <a:t>Healing Property</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a. </a:t>
              </a:r>
              <a:r>
                <a:rPr lang="en-US" sz="1600" b="1" dirty="0">
                  <a:solidFill>
                    <a:schemeClr val="lt1"/>
                  </a:solidFill>
                  <a:latin typeface="Calibri"/>
                  <a:ea typeface="Calibri"/>
                  <a:cs typeface="Calibri"/>
                  <a:sym typeface="Calibri"/>
                </a:rPr>
                <a:t>Self-Healing</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b. Non Self-Healing</a:t>
              </a:r>
              <a:endParaRPr sz="2000" dirty="0"/>
            </a:p>
          </p:txBody>
        </p:sp>
        <p:sp>
          <p:nvSpPr>
            <p:cNvPr id="176" name="Google Shape;176;p10"/>
            <p:cNvSpPr/>
            <p:nvPr/>
          </p:nvSpPr>
          <p:spPr>
            <a:xfrm>
              <a:off x="47726" y="1351737"/>
              <a:ext cx="1528995" cy="1779469"/>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p>
          </p:txBody>
        </p:sp>
        <p:sp>
          <p:nvSpPr>
            <p:cNvPr id="177" name="Google Shape;177;p10"/>
            <p:cNvSpPr txBox="1"/>
            <p:nvPr/>
          </p:nvSpPr>
          <p:spPr>
            <a:xfrm>
              <a:off x="47726" y="1299327"/>
              <a:ext cx="1528995" cy="1779469"/>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rgbClr val="002060"/>
                </a:buClr>
                <a:buSzPts val="1400"/>
                <a:buFont typeface="Calibri"/>
                <a:buNone/>
              </a:pPr>
              <a:r>
                <a:rPr lang="en-US" sz="1600" b="1" i="0" u="sng" strike="noStrike" cap="none" dirty="0">
                  <a:solidFill>
                    <a:srgbClr val="002060"/>
                  </a:solidFill>
                  <a:latin typeface="Calibri"/>
                  <a:ea typeface="Calibri"/>
                  <a:cs typeface="Calibri"/>
                  <a:sym typeface="Calibri"/>
                </a:rPr>
                <a:t>Connection</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a. </a:t>
              </a:r>
              <a:r>
                <a:rPr lang="en-US" sz="1600" b="1" dirty="0">
                  <a:solidFill>
                    <a:schemeClr val="lt1"/>
                  </a:solidFill>
                  <a:latin typeface="Calibri"/>
                  <a:ea typeface="Calibri"/>
                  <a:cs typeface="Calibri"/>
                  <a:sym typeface="Calibri"/>
                </a:rPr>
                <a:t>Series</a:t>
              </a:r>
              <a:endParaRPr sz="2000" dirty="0"/>
            </a:p>
            <a:p>
              <a:pPr marL="0" marR="0" lvl="0" indent="0" algn="ctr" rtl="0">
                <a:lnSpc>
                  <a:spcPct val="90000"/>
                </a:lnSpc>
                <a:spcBef>
                  <a:spcPts val="490"/>
                </a:spcBef>
                <a:spcAft>
                  <a:spcPts val="0"/>
                </a:spcAft>
                <a:buClr>
                  <a:schemeClr val="lt1"/>
                </a:buClr>
                <a:buSzPts val="1400"/>
                <a:buFont typeface="Calibri"/>
                <a:buNone/>
              </a:pPr>
              <a:r>
                <a:rPr lang="en-US" sz="1600" b="1" i="0" u="none" strike="noStrike" cap="none" dirty="0">
                  <a:solidFill>
                    <a:schemeClr val="lt1"/>
                  </a:solidFill>
                  <a:latin typeface="Calibri"/>
                  <a:ea typeface="Calibri"/>
                  <a:cs typeface="Calibri"/>
                  <a:sym typeface="Calibri"/>
                </a:rPr>
                <a:t>b. </a:t>
              </a:r>
              <a:r>
                <a:rPr lang="en-US" sz="1600" b="1" dirty="0">
                  <a:solidFill>
                    <a:schemeClr val="lt1"/>
                  </a:solidFill>
                  <a:latin typeface="Calibri"/>
                  <a:ea typeface="Calibri"/>
                  <a:cs typeface="Calibri"/>
                  <a:sym typeface="Calibri"/>
                </a:rPr>
                <a:t>Shunt</a:t>
              </a:r>
            </a:p>
            <a:p>
              <a:pPr marL="0" marR="0" lvl="0" indent="0" algn="ctr" rtl="0">
                <a:lnSpc>
                  <a:spcPct val="90000"/>
                </a:lnSpc>
                <a:spcBef>
                  <a:spcPts val="490"/>
                </a:spcBef>
                <a:spcAft>
                  <a:spcPts val="0"/>
                </a:spcAft>
                <a:buClr>
                  <a:schemeClr val="lt1"/>
                </a:buClr>
                <a:buSzPts val="1400"/>
                <a:buFont typeface="Calibri"/>
                <a:buNone/>
              </a:pPr>
              <a:r>
                <a:rPr lang="en-US" sz="1600" b="1" dirty="0">
                  <a:solidFill>
                    <a:schemeClr val="lt1"/>
                  </a:solidFill>
                  <a:latin typeface="Calibri"/>
                  <a:ea typeface="Calibri"/>
                  <a:cs typeface="Calibri"/>
                  <a:sym typeface="Calibri"/>
                </a:rPr>
                <a:t>c. Filter</a:t>
              </a:r>
              <a:endParaRPr sz="2000" dirty="0"/>
            </a:p>
            <a:p>
              <a:pPr marL="0" marR="0" lvl="0" indent="0" algn="ctr" rtl="0">
                <a:lnSpc>
                  <a:spcPct val="90000"/>
                </a:lnSpc>
                <a:spcBef>
                  <a:spcPts val="490"/>
                </a:spcBef>
                <a:spcAft>
                  <a:spcPts val="0"/>
                </a:spcAft>
                <a:buClr>
                  <a:schemeClr val="dk1"/>
                </a:buClr>
                <a:buSzPts val="900"/>
                <a:buFont typeface="Calibri"/>
                <a:buNone/>
              </a:pPr>
              <a:endParaRPr sz="1000" b="1" i="0" u="none" strike="noStrike" cap="none" dirty="0">
                <a:solidFill>
                  <a:schemeClr val="lt1"/>
                </a:solidFill>
                <a:latin typeface="Calibri"/>
                <a:ea typeface="Calibri"/>
                <a:cs typeface="Calibri"/>
                <a:sym typeface="Calibri"/>
              </a:endParaRPr>
            </a:p>
          </p:txBody>
        </p:sp>
      </p:gr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55600" y="609600"/>
            <a:ext cx="10691811" cy="1905000"/>
          </a:xfrm>
        </p:spPr>
        <p:txBody>
          <a:bodyPr/>
          <a:lstStyle/>
          <a:p>
            <a:r>
              <a:rPr lang="en-IN" b="1" dirty="0">
                <a:cs typeface="Times New Roman" panose="02020603050405020304" pitchFamily="18" charset="0"/>
              </a:rPr>
              <a:t>Types of Power Capacitors</a:t>
            </a:r>
          </a:p>
        </p:txBody>
      </p:sp>
      <p:sp>
        <p:nvSpPr>
          <p:cNvPr id="3" name="Content Placeholder 2"/>
          <p:cNvSpPr>
            <a:spLocks noGrp="1"/>
          </p:cNvSpPr>
          <p:nvPr>
            <p:ph sz="half" idx="1"/>
          </p:nvPr>
        </p:nvSpPr>
        <p:spPr>
          <a:xfrm>
            <a:off x="469900" y="1231900"/>
            <a:ext cx="6172200" cy="5412181"/>
          </a:xfrm>
        </p:spPr>
        <p:txBody>
          <a:bodyPr>
            <a:normAutofit/>
          </a:bodyPr>
          <a:lstStyle/>
          <a:p>
            <a:pPr marL="0" lvl="0" indent="0" algn="just">
              <a:buNone/>
            </a:pPr>
            <a:r>
              <a:rPr lang="en-IN" b="1" dirty="0">
                <a:solidFill>
                  <a:schemeClr val="accent1"/>
                </a:solidFill>
                <a:effectLst/>
                <a:cs typeface="Times New Roman" panose="02020603050405020304" pitchFamily="18" charset="0"/>
              </a:rPr>
              <a:t>Series Capacitors:</a:t>
            </a:r>
            <a:r>
              <a:rPr lang="en-IN" dirty="0">
                <a:solidFill>
                  <a:schemeClr val="accent1"/>
                </a:solidFill>
                <a:effectLst/>
                <a:cs typeface="Times New Roman" panose="02020603050405020304" pitchFamily="18" charset="0"/>
              </a:rPr>
              <a:t> </a:t>
            </a:r>
            <a:r>
              <a:rPr lang="en-IN" dirty="0">
                <a:effectLst/>
                <a:cs typeface="Times New Roman" panose="02020603050405020304" pitchFamily="18" charset="0"/>
              </a:rPr>
              <a:t>These capacitors are connected in series with the load to improve voltage regulation and reduce voltage drops across the load. They are commonly used in transmission lines and distribution systems to compensate for reactive power. </a:t>
            </a:r>
            <a:r>
              <a:rPr lang="en-IN" i="1" dirty="0">
                <a:effectLst/>
                <a:cs typeface="Times New Roman" panose="02020603050405020304" pitchFamily="18" charset="0"/>
              </a:rPr>
              <a:t>(</a:t>
            </a:r>
            <a:r>
              <a:rPr lang="en-IN" i="1" dirty="0"/>
              <a:t>IS 1885 ( Part 42 ) : 1993) </a:t>
            </a:r>
            <a:endParaRPr lang="en-IN" i="1" dirty="0">
              <a:effectLst/>
              <a:cs typeface="Times New Roman" panose="02020603050405020304" pitchFamily="18" charset="0"/>
            </a:endParaRPr>
          </a:p>
          <a:p>
            <a:pPr marL="0" lvl="0" indent="0" algn="just">
              <a:buNone/>
            </a:pPr>
            <a:r>
              <a:rPr lang="en-IN" b="1" dirty="0">
                <a:solidFill>
                  <a:schemeClr val="accent1"/>
                </a:solidFill>
                <a:effectLst/>
                <a:cs typeface="Times New Roman" panose="02020603050405020304" pitchFamily="18" charset="0"/>
              </a:rPr>
              <a:t>Shunt Capacitors:</a:t>
            </a:r>
            <a:r>
              <a:rPr lang="en-IN" dirty="0">
                <a:solidFill>
                  <a:schemeClr val="accent1"/>
                </a:solidFill>
                <a:effectLst/>
                <a:cs typeface="Times New Roman" panose="02020603050405020304" pitchFamily="18" charset="0"/>
              </a:rPr>
              <a:t> </a:t>
            </a:r>
            <a:r>
              <a:rPr lang="en-IN" dirty="0">
                <a:effectLst/>
                <a:cs typeface="Times New Roman" panose="02020603050405020304" pitchFamily="18" charset="0"/>
              </a:rPr>
              <a:t>Shunt capacitors are connected in parallel with the load or the power source. They primarily serve to improve power factor by reducing reactive power and enhancing the overall efficiency of electrical systems. Shunt capacitors are widely employed in industrial and commercial facilities to minimize energy losses and optimize power distribution. </a:t>
            </a:r>
            <a:r>
              <a:rPr lang="en-IN" i="1" dirty="0">
                <a:effectLst/>
                <a:cs typeface="Times New Roman" panose="02020603050405020304" pitchFamily="18" charset="0"/>
              </a:rPr>
              <a:t>(</a:t>
            </a:r>
            <a:r>
              <a:rPr lang="en-IN" i="1" dirty="0"/>
              <a:t>IS 1885 ( Part 42 ) : 1993) </a:t>
            </a:r>
            <a:endParaRPr lang="en-IN" dirty="0">
              <a:effectLst/>
              <a:cs typeface="Times New Roman" panose="02020603050405020304" pitchFamily="18" charset="0"/>
            </a:endParaRPr>
          </a:p>
        </p:txBody>
      </p:sp>
      <p:pic>
        <p:nvPicPr>
          <p:cNvPr id="15" name="Content Placeholder 1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749453" y="2771425"/>
            <a:ext cx="4876800" cy="2076450"/>
          </a:xfrm>
          <a:prstGeom prst="rect">
            <a:avLst/>
          </a:prstGeom>
        </p:spPr>
      </p:pic>
      <p:sp>
        <p:nvSpPr>
          <p:cNvPr id="13" name="TextBox 12"/>
          <p:cNvSpPr txBox="1"/>
          <p:nvPr/>
        </p:nvSpPr>
        <p:spPr>
          <a:xfrm>
            <a:off x="8137321" y="5234730"/>
            <a:ext cx="2262158" cy="369332"/>
          </a:xfrm>
          <a:prstGeom prst="rect">
            <a:avLst/>
          </a:prstGeom>
          <a:noFill/>
        </p:spPr>
        <p:txBody>
          <a:bodyPr wrap="none" rtlCol="0">
            <a:spAutoFit/>
          </a:bodyPr>
          <a:lstStyle/>
          <a:p>
            <a:r>
              <a:rPr lang="en-US" b="1" dirty="0">
                <a:cs typeface="Times New Roman" panose="02020603050405020304" pitchFamily="18" charset="0"/>
              </a:rPr>
              <a:t>SHUNT CAPACITOR</a:t>
            </a:r>
            <a:endParaRPr lang="en-IN" b="1" dirty="0">
              <a:cs typeface="Times New Roman" panose="02020603050405020304" pitchFamily="18" charset="0"/>
            </a:endParaRPr>
          </a:p>
        </p:txBody>
      </p:sp>
    </p:spTree>
    <p:extLst>
      <p:ext uri="{BB962C8B-B14F-4D97-AF65-F5344CB8AC3E}">
        <p14:creationId xmlns:p14="http://schemas.microsoft.com/office/powerpoint/2010/main" val="357769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cs typeface="Times New Roman" panose="02020603050405020304" pitchFamily="18" charset="0"/>
              </a:rPr>
              <a:t>Types of Power Capacitors</a:t>
            </a:r>
          </a:p>
        </p:txBody>
      </p:sp>
      <p:sp>
        <p:nvSpPr>
          <p:cNvPr id="3" name="Content Placeholder 2"/>
          <p:cNvSpPr>
            <a:spLocks noGrp="1"/>
          </p:cNvSpPr>
          <p:nvPr>
            <p:ph sz="half" idx="1"/>
          </p:nvPr>
        </p:nvSpPr>
        <p:spPr/>
        <p:txBody>
          <a:bodyPr/>
          <a:lstStyle/>
          <a:p>
            <a:pPr marL="0" lvl="0" indent="0" algn="just">
              <a:buNone/>
            </a:pPr>
            <a:r>
              <a:rPr lang="en-IN" b="1" dirty="0">
                <a:solidFill>
                  <a:schemeClr val="accent1"/>
                </a:solidFill>
                <a:effectLst/>
                <a:cs typeface="Times New Roman" panose="02020603050405020304" pitchFamily="18" charset="0"/>
              </a:rPr>
              <a:t>Filter Capacitors: </a:t>
            </a:r>
            <a:r>
              <a:rPr lang="en-IN" dirty="0">
                <a:effectLst/>
                <a:cs typeface="Times New Roman" panose="02020603050405020304" pitchFamily="18" charset="0"/>
              </a:rPr>
              <a:t>Filter capacitors are used to remove unwanted noise or ripple voltage from power supplies. They are commonly employed in electronic circuits, power supplies, and audio systems to ensure a stable and clean voltage output. </a:t>
            </a:r>
            <a:r>
              <a:rPr lang="en-IN" i="1" dirty="0">
                <a:effectLst/>
                <a:cs typeface="Times New Roman" panose="02020603050405020304" pitchFamily="18" charset="0"/>
              </a:rPr>
              <a:t>(</a:t>
            </a:r>
            <a:r>
              <a:rPr lang="en-IN" i="1" dirty="0"/>
              <a:t>IS 1885 ( Part 42 ) : 1993) </a:t>
            </a:r>
            <a:endParaRPr lang="en-IN" dirty="0">
              <a:effectLst/>
              <a:cs typeface="Times New Roman" panose="02020603050405020304" pitchFamily="18" charset="0"/>
            </a:endParaRPr>
          </a:p>
          <a:p>
            <a:endParaRPr lang="en-IN" dirty="0"/>
          </a:p>
        </p:txBody>
      </p:sp>
      <p:pic>
        <p:nvPicPr>
          <p:cNvPr id="5" name="Content Placeholder 4"/>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514600"/>
            <a:ext cx="5208587" cy="2914210"/>
          </a:xfrm>
          <a:prstGeom prst="rect">
            <a:avLst/>
          </a:prstGeom>
        </p:spPr>
      </p:pic>
      <p:sp>
        <p:nvSpPr>
          <p:cNvPr id="6" name="TextBox 5"/>
          <p:cNvSpPr txBox="1"/>
          <p:nvPr/>
        </p:nvSpPr>
        <p:spPr>
          <a:xfrm>
            <a:off x="7558481" y="5574268"/>
            <a:ext cx="2196435" cy="369332"/>
          </a:xfrm>
          <a:prstGeom prst="rect">
            <a:avLst/>
          </a:prstGeom>
          <a:noFill/>
        </p:spPr>
        <p:txBody>
          <a:bodyPr wrap="none" rtlCol="0">
            <a:spAutoFit/>
          </a:bodyPr>
          <a:lstStyle/>
          <a:p>
            <a:r>
              <a:rPr lang="en-US" b="1" dirty="0">
                <a:cs typeface="Times New Roman" panose="02020603050405020304" pitchFamily="18" charset="0"/>
              </a:rPr>
              <a:t>FILTER CAPACITOR</a:t>
            </a:r>
            <a:endParaRPr lang="en-IN" b="1" dirty="0">
              <a:cs typeface="Times New Roman" panose="02020603050405020304" pitchFamily="18" charset="0"/>
            </a:endParaRPr>
          </a:p>
        </p:txBody>
      </p:sp>
    </p:spTree>
    <p:extLst>
      <p:ext uri="{BB962C8B-B14F-4D97-AF65-F5344CB8AC3E}">
        <p14:creationId xmlns:p14="http://schemas.microsoft.com/office/powerpoint/2010/main" val="266235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b="1" dirty="0">
                <a:cs typeface="Times New Roman" panose="02020603050405020304" pitchFamily="18" charset="0"/>
              </a:rPr>
              <a:t>Dry-Type vs. Wet-Type Capacitors</a:t>
            </a:r>
          </a:p>
        </p:txBody>
      </p:sp>
      <p:sp>
        <p:nvSpPr>
          <p:cNvPr id="6" name="Content Placeholder 5"/>
          <p:cNvSpPr>
            <a:spLocks noGrp="1"/>
          </p:cNvSpPr>
          <p:nvPr>
            <p:ph idx="1"/>
          </p:nvPr>
        </p:nvSpPr>
        <p:spPr/>
        <p:txBody>
          <a:bodyPr/>
          <a:lstStyle/>
          <a:p>
            <a:pPr marL="0" lvl="0" indent="0" algn="just">
              <a:buNone/>
            </a:pPr>
            <a:r>
              <a:rPr lang="en-IN" b="1" dirty="0">
                <a:solidFill>
                  <a:schemeClr val="accent1"/>
                </a:solidFill>
                <a:effectLst/>
                <a:cs typeface="Times New Roman" panose="02020603050405020304" pitchFamily="18" charset="0"/>
              </a:rPr>
              <a:t>Dry-Type Capacitors: </a:t>
            </a:r>
            <a:r>
              <a:rPr lang="en-IN" dirty="0">
                <a:effectLst/>
                <a:cs typeface="Times New Roman" panose="02020603050405020304" pitchFamily="18" charset="0"/>
              </a:rPr>
              <a:t>Utilize a solid dielectric material (film or ceramic) and do not contain any liquid electrolyte. They offer advantages like fire safety, longer lifespan, and wider operating temperature range. However, they typically have lower capacitance density compared to wet-type capacitors.</a:t>
            </a:r>
          </a:p>
          <a:p>
            <a:pPr marL="0" lvl="0" indent="0" algn="just">
              <a:buNone/>
            </a:pPr>
            <a:r>
              <a:rPr lang="en-IN" b="1" dirty="0">
                <a:solidFill>
                  <a:schemeClr val="accent1"/>
                </a:solidFill>
                <a:effectLst/>
                <a:cs typeface="Times New Roman" panose="02020603050405020304" pitchFamily="18" charset="0"/>
              </a:rPr>
              <a:t>Wet-Type Capacitors:</a:t>
            </a:r>
            <a:r>
              <a:rPr lang="en-IN" dirty="0">
                <a:solidFill>
                  <a:schemeClr val="accent1"/>
                </a:solidFill>
                <a:effectLst/>
                <a:cs typeface="Times New Roman" panose="02020603050405020304" pitchFamily="18" charset="0"/>
              </a:rPr>
              <a:t> </a:t>
            </a:r>
            <a:r>
              <a:rPr lang="en-IN" dirty="0">
                <a:effectLst/>
                <a:cs typeface="Times New Roman" panose="02020603050405020304" pitchFamily="18" charset="0"/>
              </a:rPr>
              <a:t>Utilize a liquid electrolyte (electrolytic capacitors) and offer higher capacitance density in a smaller size. However, they have limitations like lower fire safety, shorter lifespan, and potential leakage risks.</a:t>
            </a:r>
          </a:p>
          <a:p>
            <a:endParaRPr lang="en-IN" dirty="0"/>
          </a:p>
        </p:txBody>
      </p:sp>
    </p:spTree>
    <p:extLst>
      <p:ext uri="{BB962C8B-B14F-4D97-AF65-F5344CB8AC3E}">
        <p14:creationId xmlns:p14="http://schemas.microsoft.com/office/powerpoint/2010/main" val="174522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effectLst/>
                <a:cs typeface="Times New Roman" panose="02020603050405020304" pitchFamily="18" charset="0"/>
              </a:rPr>
              <a:t>Self-Healing Type vs. Non Self-Healing Type Capacitors</a:t>
            </a:r>
            <a:r>
              <a:rPr lang="en-US" b="1" dirty="0">
                <a:effectLst/>
                <a:latin typeface="Times New Roman" panose="02020603050405020304" pitchFamily="18" charset="0"/>
                <a:cs typeface="Times New Roman" panose="02020603050405020304" pitchFamily="18" charset="0"/>
              </a:rPr>
              <a:t/>
            </a:r>
            <a:br>
              <a:rPr lang="en-US" b="1" dirty="0">
                <a:effectLst/>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2" y="1803400"/>
            <a:ext cx="10555287" cy="4813299"/>
          </a:xfrm>
        </p:spPr>
        <p:txBody>
          <a:bodyPr>
            <a:normAutofit/>
          </a:bodyPr>
          <a:lstStyle/>
          <a:p>
            <a:pPr marL="0" indent="0" algn="just">
              <a:buNone/>
            </a:pPr>
            <a:r>
              <a:rPr lang="en-IN" sz="1800" dirty="0">
                <a:effectLst/>
                <a:cs typeface="Times New Roman" panose="02020603050405020304" pitchFamily="18" charset="0"/>
              </a:rPr>
              <a:t>Indian and International standards classify power capacitors into two type – Self Healing type and Non Self-Healing type:</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a) Self-Healing Capacitors [IS 13340 SERIES]</a:t>
            </a:r>
          </a:p>
          <a:p>
            <a:pPr marL="0" indent="0" algn="just">
              <a:buNone/>
            </a:pPr>
            <a:r>
              <a:rPr lang="en-IN" sz="1800" b="1" dirty="0">
                <a:effectLst/>
                <a:cs typeface="Times New Roman" panose="02020603050405020304" pitchFamily="18" charset="0"/>
              </a:rPr>
              <a:t>Construction:</a:t>
            </a:r>
          </a:p>
          <a:p>
            <a:pPr lvl="0" algn="just"/>
            <a:r>
              <a:rPr lang="en-IN" sz="1800" dirty="0">
                <a:effectLst/>
                <a:cs typeface="Times New Roman" panose="02020603050405020304" pitchFamily="18" charset="0"/>
              </a:rPr>
              <a:t>These capacitors typically utilize metallized polypropylene films (MPP).</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 film dielectric is much thinner compared to non-self-healing types, allowing for higher capacitance density.</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These capacitors exhibit a </a:t>
            </a:r>
            <a:r>
              <a:rPr lang="en-IN" sz="1800" b="1" dirty="0">
                <a:effectLst/>
                <a:cs typeface="Times New Roman" panose="02020603050405020304" pitchFamily="18" charset="0"/>
              </a:rPr>
              <a:t>self-healing </a:t>
            </a:r>
            <a:r>
              <a:rPr lang="en-IN" sz="1800" dirty="0">
                <a:effectLst/>
                <a:cs typeface="Times New Roman" panose="02020603050405020304" pitchFamily="18" charset="0"/>
              </a:rPr>
              <a:t>property by causing vaporization of the metal upon encountering a localized high temperature caused by a small puncture or breakdown.</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 vaporization process effectively isolates the fault area, preventing further damage and allowing the capacitor to continue functioning.</a:t>
            </a:r>
            <a:endParaRPr lang="en-US" sz="1800" dirty="0">
              <a:effectLst/>
              <a:cs typeface="Times New Roman" panose="02020603050405020304" pitchFamily="18" charset="0"/>
            </a:endParaRPr>
          </a:p>
        </p:txBody>
      </p:sp>
    </p:spTree>
    <p:extLst>
      <p:ext uri="{BB962C8B-B14F-4D97-AF65-F5344CB8AC3E}">
        <p14:creationId xmlns:p14="http://schemas.microsoft.com/office/powerpoint/2010/main" val="343253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idx="1"/>
          </p:nvPr>
        </p:nvSpPr>
        <p:spPr>
          <a:xfrm>
            <a:off x="304800" y="292100"/>
            <a:ext cx="11582399" cy="4483100"/>
          </a:xfrm>
        </p:spPr>
        <p:txBody>
          <a:bodyPr>
            <a:normAutofit/>
          </a:bodyPr>
          <a:lstStyle/>
          <a:p>
            <a:pPr marL="0" indent="0">
              <a:buNone/>
            </a:pPr>
            <a:r>
              <a:rPr lang="en-IN" sz="1800" b="1" dirty="0">
                <a:effectLst/>
                <a:cs typeface="Times New Roman" panose="02020603050405020304" pitchFamily="18" charset="0"/>
              </a:rPr>
              <a:t>Merits:</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High Reliability:</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The self-healing mechanism helps prevent complete capacitor failure due to minor internal breakdowns.</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Extended Lifespan:</a:t>
            </a:r>
            <a:r>
              <a:rPr lang="en-IN" sz="1800" dirty="0">
                <a:effectLst/>
                <a:cs typeface="Times New Roman" panose="02020603050405020304" pitchFamily="18" charset="0"/>
              </a:rPr>
              <a:t> By recovering from minor faults, self-healing capacitors can offer a longer operational life compared to non-self-healing types.</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Improved Safety:</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The self-healing process helps contain internal faults, reducing the risk of catastrophic failures like explosions or fire.</a:t>
            </a:r>
            <a:endParaRPr lang="en-US" sz="1800" dirty="0">
              <a:effectLst/>
              <a:cs typeface="Times New Roman" panose="02020603050405020304" pitchFamily="18" charset="0"/>
            </a:endParaRPr>
          </a:p>
        </p:txBody>
      </p:sp>
    </p:spTree>
    <p:extLst>
      <p:ext uri="{BB962C8B-B14F-4D97-AF65-F5344CB8AC3E}">
        <p14:creationId xmlns:p14="http://schemas.microsoft.com/office/powerpoint/2010/main" val="3982230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952500"/>
            <a:ext cx="11136311" cy="5461001"/>
          </a:xfrm>
        </p:spPr>
        <p:txBody>
          <a:bodyPr>
            <a:normAutofit/>
          </a:bodyPr>
          <a:lstStyle/>
          <a:p>
            <a:pPr marL="0" lvl="0" indent="0">
              <a:buNone/>
            </a:pPr>
            <a:r>
              <a:rPr lang="en-IN" sz="1800" b="1" dirty="0">
                <a:solidFill>
                  <a:schemeClr val="accent1"/>
                </a:solidFill>
                <a:effectLst/>
              </a:rPr>
              <a:t>b) Non-Self-Healing Capacitors [IS 13585 SERIES]</a:t>
            </a:r>
            <a:endParaRPr lang="en-US" sz="1800" b="1" dirty="0">
              <a:solidFill>
                <a:schemeClr val="accent1"/>
              </a:solidFill>
              <a:effectLst/>
            </a:endParaRPr>
          </a:p>
          <a:p>
            <a:pPr marL="0" indent="0" algn="just">
              <a:buNone/>
            </a:pPr>
            <a:r>
              <a:rPr lang="en-IN" sz="1800" b="1" dirty="0">
                <a:effectLst/>
                <a:cs typeface="Times New Roman" panose="02020603050405020304" pitchFamily="18" charset="0"/>
              </a:rPr>
              <a:t>Construction:</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These capacitors can utilize various dielectrics, including </a:t>
            </a:r>
            <a:r>
              <a:rPr lang="en-IN" sz="1800" b="1" dirty="0">
                <a:effectLst/>
                <a:cs typeface="Times New Roman" panose="02020603050405020304" pitchFamily="18" charset="0"/>
              </a:rPr>
              <a:t>film (with thicker films than self-healing types)</a:t>
            </a:r>
            <a:r>
              <a:rPr lang="en-IN" sz="1800" dirty="0">
                <a:effectLst/>
                <a:cs typeface="Times New Roman" panose="02020603050405020304" pitchFamily="18" charset="0"/>
              </a:rPr>
              <a:t>, </a:t>
            </a:r>
            <a:r>
              <a:rPr lang="en-IN" sz="1800" b="1" dirty="0">
                <a:effectLst/>
                <a:cs typeface="Times New Roman" panose="02020603050405020304" pitchFamily="18" charset="0"/>
              </a:rPr>
              <a:t>electrolytic (aluminium or tantalum)</a:t>
            </a:r>
            <a:r>
              <a:rPr lang="en-IN" sz="1800" dirty="0">
                <a:effectLst/>
                <a:cs typeface="Times New Roman" panose="02020603050405020304" pitchFamily="18" charset="0"/>
              </a:rPr>
              <a:t>, or </a:t>
            </a:r>
            <a:r>
              <a:rPr lang="en-IN" sz="1800" b="1" dirty="0">
                <a:effectLst/>
                <a:cs typeface="Times New Roman" panose="02020603050405020304" pitchFamily="18" charset="0"/>
              </a:rPr>
              <a:t>ceramic</a:t>
            </a:r>
            <a:r>
              <a:rPr lang="en-IN" sz="1800" dirty="0">
                <a:effectLst/>
                <a:cs typeface="Times New Roman" panose="02020603050405020304" pitchFamily="18" charset="0"/>
              </a:rPr>
              <a:t>.</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 construction is simpler and often involves a thicker dielectric layer compared to self-healing capacitors.</a:t>
            </a:r>
            <a:endParaRPr lang="en-US" sz="1800" dirty="0">
              <a:effectLst/>
              <a:cs typeface="Times New Roman" panose="02020603050405020304" pitchFamily="18" charset="0"/>
            </a:endParaRPr>
          </a:p>
          <a:p>
            <a:pPr lvl="0" algn="just"/>
            <a:r>
              <a:rPr lang="en-IN" sz="1800" dirty="0">
                <a:effectLst/>
                <a:cs typeface="Times New Roman" panose="02020603050405020304" pitchFamily="18" charset="0"/>
              </a:rPr>
              <a:t>They do not incorporate any specific self-healing mechanism.</a:t>
            </a:r>
            <a:endParaRPr lang="en-US" sz="1800" dirty="0">
              <a:effectLst/>
              <a:cs typeface="Times New Roman" panose="02020603050405020304" pitchFamily="18" charset="0"/>
            </a:endParaRPr>
          </a:p>
          <a:p>
            <a:pPr marL="0" indent="0" algn="just">
              <a:buNone/>
            </a:pPr>
            <a:r>
              <a:rPr lang="en-IN" sz="1800" b="1" dirty="0">
                <a:effectLst/>
                <a:cs typeface="Times New Roman" panose="02020603050405020304" pitchFamily="18" charset="0"/>
              </a:rPr>
              <a:t>Merits:</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Cost-Effective:</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Non-self-healing capacitors are generally less expensive than self-healing types due to the simpler construction.</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Compact Size:</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They can achieve higher capacitance density for a given size compared to self-healing types due to the thicker dielectric layer.</a:t>
            </a:r>
            <a:endParaRPr lang="en-US" sz="1800" dirty="0">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Wide Range of Applications: </a:t>
            </a:r>
            <a:r>
              <a:rPr lang="en-IN" sz="1800" dirty="0">
                <a:effectLst/>
                <a:cs typeface="Times New Roman" panose="02020603050405020304" pitchFamily="18" charset="0"/>
              </a:rPr>
              <a:t>Available in various dielectric materials, non-self-healing capacitors cater to a broader range of applications with diverse voltage and temperature requirements.</a:t>
            </a:r>
            <a:endParaRPr lang="en-US" sz="1800" dirty="0">
              <a:effectLst/>
              <a:cs typeface="Times New Roman" panose="02020603050405020304" pitchFamily="18" charset="0"/>
            </a:endParaRPr>
          </a:p>
        </p:txBody>
      </p:sp>
    </p:spTree>
    <p:extLst>
      <p:ext uri="{BB962C8B-B14F-4D97-AF65-F5344CB8AC3E}">
        <p14:creationId xmlns:p14="http://schemas.microsoft.com/office/powerpoint/2010/main" val="2787653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2108" y="814568"/>
            <a:ext cx="10240998" cy="1060910"/>
          </a:xfrm>
          <a:prstGeom prst="rect">
            <a:avLst/>
          </a:prstGeom>
        </p:spPr>
        <p:txBody>
          <a:bodyPr vert="horz" wrap="square" lIns="0" tIns="9313" rIns="0" bIns="0" rtlCol="0" anchor="ctr">
            <a:spAutoFit/>
          </a:bodyPr>
          <a:lstStyle/>
          <a:p>
            <a:pPr marL="8467">
              <a:spcBef>
                <a:spcPts val="73"/>
              </a:spcBef>
            </a:pPr>
            <a:r>
              <a:rPr lang="en-IN" sz="3600" b="1" dirty="0">
                <a:cs typeface="Times New Roman" panose="02020603050405020304" pitchFamily="18" charset="0"/>
              </a:rPr>
              <a:t>Classification based on voltage rating</a:t>
            </a:r>
            <a:br>
              <a:rPr lang="en-IN" sz="3600" b="1" dirty="0">
                <a:cs typeface="Times New Roman" panose="02020603050405020304" pitchFamily="18" charset="0"/>
              </a:rPr>
            </a:br>
            <a:endParaRPr sz="3233" dirty="0"/>
          </a:p>
        </p:txBody>
      </p:sp>
      <p:sp>
        <p:nvSpPr>
          <p:cNvPr id="3" name="object 3"/>
          <p:cNvSpPr txBox="1"/>
          <p:nvPr/>
        </p:nvSpPr>
        <p:spPr>
          <a:xfrm>
            <a:off x="2067984" y="1328183"/>
            <a:ext cx="131233" cy="193216"/>
          </a:xfrm>
          <a:prstGeom prst="rect">
            <a:avLst/>
          </a:prstGeom>
        </p:spPr>
        <p:txBody>
          <a:bodyPr vert="horz" wrap="square" lIns="0" tIns="8467" rIns="0" bIns="0" rtlCol="0">
            <a:spAutoFit/>
          </a:bodyPr>
          <a:lstStyle/>
          <a:p>
            <a:pPr marL="8467">
              <a:spcBef>
                <a:spcPts val="67"/>
              </a:spcBef>
            </a:pPr>
            <a:r>
              <a:rPr sz="1200" b="1" dirty="0">
                <a:solidFill>
                  <a:srgbClr val="545454"/>
                </a:solidFill>
                <a:latin typeface="Times New Roman"/>
                <a:cs typeface="Times New Roman"/>
              </a:rPr>
              <a:t>1.</a:t>
            </a:r>
            <a:endParaRPr sz="1200">
              <a:latin typeface="Times New Roman"/>
              <a:cs typeface="Times New Roman"/>
            </a:endParaRPr>
          </a:p>
        </p:txBody>
      </p:sp>
      <p:sp>
        <p:nvSpPr>
          <p:cNvPr id="12" name="object 12"/>
          <p:cNvSpPr txBox="1"/>
          <p:nvPr/>
        </p:nvSpPr>
        <p:spPr>
          <a:xfrm>
            <a:off x="886408" y="1707004"/>
            <a:ext cx="10516698" cy="5048391"/>
          </a:xfrm>
          <a:prstGeom prst="rect">
            <a:avLst/>
          </a:prstGeom>
        </p:spPr>
        <p:txBody>
          <a:bodyPr vert="horz" wrap="square" lIns="0" tIns="8467" rIns="0" bIns="0" rtlCol="0">
            <a:spAutoFit/>
          </a:bodyPr>
          <a:lstStyle/>
          <a:p>
            <a:pPr marL="938136" marR="3387" indent="-342900">
              <a:lnSpc>
                <a:spcPts val="2860"/>
              </a:lnSpc>
              <a:spcBef>
                <a:spcPts val="393"/>
              </a:spcBef>
              <a:buFont typeface="Arial" panose="020B0604020202020204" pitchFamily="34" charset="0"/>
              <a:buChar char="•"/>
              <a:tabLst>
                <a:tab pos="1257363" algn="l"/>
                <a:tab pos="2945701" algn="l"/>
                <a:tab pos="3564222" algn="l"/>
                <a:tab pos="5077714" algn="l"/>
                <a:tab pos="6252946" algn="l"/>
              </a:tabLst>
            </a:pPr>
            <a:r>
              <a:rPr lang="en-US" sz="2000" b="1" cap="small" dirty="0">
                <a:solidFill>
                  <a:schemeClr val="accent1"/>
                </a:solidFill>
                <a:cs typeface="Times New Roman" panose="02020603050405020304" pitchFamily="18" charset="0"/>
              </a:rPr>
              <a:t>LV capacitors: </a:t>
            </a:r>
            <a:r>
              <a:rPr lang="en-US" sz="2000" cap="small" dirty="0">
                <a:cs typeface="Times New Roman" panose="02020603050405020304" pitchFamily="18" charset="0"/>
              </a:rPr>
              <a:t>Capacitors of voltage rating up to and including 1000 V AC</a:t>
            </a:r>
          </a:p>
          <a:p>
            <a:pPr marL="1338186" marR="3387" lvl="1" indent="-285750">
              <a:lnSpc>
                <a:spcPts val="2860"/>
              </a:lnSpc>
              <a:spcBef>
                <a:spcPts val="393"/>
              </a:spcBef>
              <a:buFont typeface="Arial" panose="020B0604020202020204" pitchFamily="34" charset="0"/>
              <a:buChar char="•"/>
              <a:tabLst>
                <a:tab pos="1257363" algn="l"/>
                <a:tab pos="2945701" algn="l"/>
                <a:tab pos="3564222" algn="l"/>
                <a:tab pos="5077714" algn="l"/>
                <a:tab pos="6252946" algn="l"/>
              </a:tabLst>
            </a:pPr>
            <a:r>
              <a:rPr lang="en-US" sz="2000" cap="small" dirty="0">
                <a:cs typeface="Times New Roman" panose="02020603050405020304" pitchFamily="18" charset="0"/>
              </a:rPr>
              <a:t>Capacitor unit rating (Typical):</a:t>
            </a:r>
          </a:p>
          <a:p>
            <a:pPr marL="1719205" lvl="1" indent="-285750">
              <a:lnSpc>
                <a:spcPts val="2697"/>
              </a:lnSpc>
              <a:buFont typeface="Arial" panose="020B0604020202020204" pitchFamily="34" charset="0"/>
              <a:buChar char="•"/>
            </a:pPr>
            <a:r>
              <a:rPr lang="en-US" sz="2000" cap="small" dirty="0">
                <a:cs typeface="Times New Roman" panose="02020603050405020304" pitchFamily="18" charset="0"/>
              </a:rPr>
              <a:t>Voltage: 415 V, 440 V, 525 V, 650 V</a:t>
            </a:r>
          </a:p>
          <a:p>
            <a:pPr marL="1719205" lvl="1" indent="-285750">
              <a:lnSpc>
                <a:spcPts val="2697"/>
              </a:lnSpc>
              <a:buFont typeface="Arial" panose="020B0604020202020204" pitchFamily="34" charset="0"/>
              <a:buChar char="•"/>
            </a:pPr>
            <a:r>
              <a:rPr lang="en-US" sz="2000" cap="small" dirty="0">
                <a:cs typeface="Times New Roman" panose="02020603050405020304" pitchFamily="18" charset="0"/>
              </a:rPr>
              <a:t>Output: 1, 2, 5, 10, 25, 50,100 </a:t>
            </a:r>
            <a:r>
              <a:rPr lang="en-US" sz="2000" cap="small" dirty="0" err="1">
                <a:cs typeface="Times New Roman" panose="02020603050405020304" pitchFamily="18" charset="0"/>
              </a:rPr>
              <a:t>kVAr</a:t>
            </a:r>
            <a:endParaRPr lang="en-US" sz="2000" cap="small" dirty="0">
              <a:cs typeface="Times New Roman" panose="02020603050405020304" pitchFamily="18" charset="0"/>
            </a:endParaRPr>
          </a:p>
          <a:p>
            <a:pPr marL="1262005" indent="-285750">
              <a:lnSpc>
                <a:spcPts val="2697"/>
              </a:lnSpc>
              <a:buFont typeface="Arial" panose="020B0604020202020204" pitchFamily="34" charset="0"/>
              <a:buChar char="•"/>
            </a:pPr>
            <a:r>
              <a:rPr lang="en-US" sz="2000" b="1" cap="small" dirty="0">
                <a:cs typeface="Times New Roman" panose="02020603050405020304" pitchFamily="18" charset="0"/>
              </a:rPr>
              <a:t>Covered under - IS 13340 series, IS 13585 series, IS 16636 (APFC)</a:t>
            </a:r>
          </a:p>
          <a:p>
            <a:pPr marL="801688" indent="-285750">
              <a:lnSpc>
                <a:spcPts val="3267"/>
              </a:lnSpc>
              <a:spcBef>
                <a:spcPts val="67"/>
              </a:spcBef>
              <a:buClr>
                <a:schemeClr val="accent1"/>
              </a:buClr>
              <a:buSzPct val="100000"/>
              <a:buFont typeface="Arial" panose="020B0604020202020204" pitchFamily="34" charset="0"/>
              <a:buChar char="•"/>
              <a:tabLst>
                <a:tab pos="594813" algn="l"/>
                <a:tab pos="595659" algn="l"/>
              </a:tabLst>
            </a:pPr>
            <a:r>
              <a:rPr lang="en-US" sz="2000" b="1" cap="small" dirty="0">
                <a:solidFill>
                  <a:schemeClr val="accent1"/>
                </a:solidFill>
                <a:cs typeface="Times New Roman" panose="02020603050405020304" pitchFamily="18" charset="0"/>
              </a:rPr>
              <a:t>    HV capacitors: </a:t>
            </a:r>
            <a:r>
              <a:rPr lang="en-US" sz="2000" cap="small" dirty="0">
                <a:cs typeface="Times New Roman" panose="02020603050405020304" pitchFamily="18" charset="0"/>
              </a:rPr>
              <a:t>Capacitors of voltage	rating above  1000 V AC</a:t>
            </a:r>
          </a:p>
          <a:p>
            <a:pPr marL="1208194" lvl="2" indent="-285750">
              <a:lnSpc>
                <a:spcPts val="3267"/>
              </a:lnSpc>
              <a:spcBef>
                <a:spcPts val="67"/>
              </a:spcBef>
              <a:buClr>
                <a:schemeClr val="tx1"/>
              </a:buClr>
              <a:buSzPct val="100000"/>
              <a:buFont typeface="Arial" panose="020B0604020202020204" pitchFamily="34" charset="0"/>
              <a:buChar char="•"/>
              <a:tabLst>
                <a:tab pos="594813" algn="l"/>
                <a:tab pos="595659" algn="l"/>
              </a:tabLst>
            </a:pPr>
            <a:r>
              <a:rPr sz="2000" cap="small" dirty="0">
                <a:cs typeface="Times New Roman" panose="02020603050405020304" pitchFamily="18" charset="0"/>
              </a:rPr>
              <a:t>Typical unit rating:</a:t>
            </a:r>
          </a:p>
          <a:p>
            <a:pPr marL="1262005" indent="-285750">
              <a:lnSpc>
                <a:spcPts val="2577"/>
              </a:lnSpc>
              <a:buFont typeface="Arial" panose="020B0604020202020204" pitchFamily="34" charset="0"/>
              <a:buChar char="•"/>
            </a:pPr>
            <a:r>
              <a:rPr sz="2000" cap="small" dirty="0">
                <a:cs typeface="Times New Roman" panose="02020603050405020304" pitchFamily="18" charset="0"/>
              </a:rPr>
              <a:t>Voltage: 6.8 kV, 6.99 kV, 7.3 kV, 8.0 kV, 11.8 kV,</a:t>
            </a:r>
            <a:r>
              <a:rPr lang="en-US" sz="2000" cap="small" dirty="0">
                <a:cs typeface="Times New Roman" panose="02020603050405020304" pitchFamily="18" charset="0"/>
              </a:rPr>
              <a:t> 12.0 </a:t>
            </a:r>
            <a:r>
              <a:rPr sz="2000" cap="small" dirty="0">
                <a:cs typeface="Times New Roman" panose="02020603050405020304" pitchFamily="18" charset="0"/>
              </a:rPr>
              <a:t>kV, 14.8 kV,18.94 kV, 20 kV, 22.0 kV, 24.0 k</a:t>
            </a:r>
            <a:r>
              <a:rPr lang="en-IN" sz="2000" cap="small" dirty="0">
                <a:cs typeface="Times New Roman" panose="02020603050405020304" pitchFamily="18" charset="0"/>
              </a:rPr>
              <a:t>V</a:t>
            </a:r>
            <a:endParaRPr lang="sv-SE" sz="2000" cap="small" dirty="0">
              <a:cs typeface="Times New Roman" panose="02020603050405020304" pitchFamily="18" charset="0"/>
            </a:endParaRPr>
          </a:p>
          <a:p>
            <a:pPr marL="1262005" indent="-285750">
              <a:lnSpc>
                <a:spcPts val="2657"/>
              </a:lnSpc>
              <a:buFont typeface="Arial" panose="020B0604020202020204" pitchFamily="34" charset="0"/>
              <a:buChar char="•"/>
            </a:pPr>
            <a:r>
              <a:rPr lang="sv-SE" sz="2000" cap="small" dirty="0">
                <a:cs typeface="Times New Roman" panose="02020603050405020304" pitchFamily="18" charset="0"/>
              </a:rPr>
              <a:t>Output: 100, 200, 300, 380, 400, 484, 500,1000 kVAr</a:t>
            </a:r>
          </a:p>
          <a:p>
            <a:pPr marL="1262005" indent="-285750">
              <a:lnSpc>
                <a:spcPts val="2657"/>
              </a:lnSpc>
              <a:buFont typeface="Arial" panose="020B0604020202020204" pitchFamily="34" charset="0"/>
              <a:buChar char="•"/>
            </a:pPr>
            <a:r>
              <a:rPr lang="sv-SE" sz="2000" b="1" cap="small" dirty="0">
                <a:cs typeface="Times New Roman" panose="02020603050405020304" pitchFamily="18" charset="0"/>
              </a:rPr>
              <a:t>Covered under – IS 11548 (For surge protection), IS 13925 series</a:t>
            </a:r>
          </a:p>
          <a:p>
            <a:pPr marL="880986" indent="-285750">
              <a:lnSpc>
                <a:spcPts val="3190"/>
              </a:lnSpc>
              <a:buFont typeface="Arial" panose="020B0604020202020204" pitchFamily="34" charset="0"/>
              <a:buChar char="•"/>
              <a:tabLst>
                <a:tab pos="2924533" algn="l"/>
              </a:tabLst>
            </a:pPr>
            <a:r>
              <a:rPr sz="2000" cap="small" dirty="0">
                <a:cs typeface="Times New Roman" panose="02020603050405020304" pitchFamily="18" charset="0"/>
              </a:rPr>
              <a:t>Capacitors are</a:t>
            </a:r>
            <a:r>
              <a:rPr lang="en-US" sz="2000" cap="small" dirty="0">
                <a:cs typeface="Times New Roman" panose="02020603050405020304" pitchFamily="18" charset="0"/>
              </a:rPr>
              <a:t> </a:t>
            </a:r>
            <a:r>
              <a:rPr sz="2000" cap="small" dirty="0">
                <a:cs typeface="Times New Roman" panose="02020603050405020304" pitchFamily="18" charset="0"/>
              </a:rPr>
              <a:t>installed</a:t>
            </a:r>
            <a:r>
              <a:rPr lang="en-US" sz="2000" cap="small" dirty="0">
                <a:cs typeface="Times New Roman" panose="02020603050405020304" pitchFamily="18" charset="0"/>
              </a:rPr>
              <a:t> As:</a:t>
            </a:r>
            <a:endParaRPr sz="2000" cap="small" dirty="0">
              <a:cs typeface="Times New Roman" panose="02020603050405020304" pitchFamily="18" charset="0"/>
            </a:endParaRPr>
          </a:p>
          <a:p>
            <a:pPr marL="1262005" marR="5355011" indent="-285750">
              <a:lnSpc>
                <a:spcPts val="2147"/>
              </a:lnSpc>
              <a:spcBef>
                <a:spcPts val="103"/>
              </a:spcBef>
              <a:buFont typeface="Arial" panose="020B0604020202020204" pitchFamily="34" charset="0"/>
              <a:buChar char="•"/>
            </a:pPr>
            <a:r>
              <a:rPr sz="2000" cap="small" dirty="0">
                <a:cs typeface="Times New Roman" panose="02020603050405020304" pitchFamily="18" charset="0"/>
              </a:rPr>
              <a:t>Single phase  </a:t>
            </a:r>
            <a:endParaRPr lang="en-US" sz="2000" cap="small" dirty="0">
              <a:cs typeface="Times New Roman" panose="02020603050405020304" pitchFamily="18" charset="0"/>
            </a:endParaRPr>
          </a:p>
          <a:p>
            <a:pPr marL="1262005" marR="5355011" indent="-285750">
              <a:lnSpc>
                <a:spcPts val="2147"/>
              </a:lnSpc>
              <a:spcBef>
                <a:spcPts val="103"/>
              </a:spcBef>
              <a:buFont typeface="Arial" panose="020B0604020202020204" pitchFamily="34" charset="0"/>
              <a:buChar char="•"/>
            </a:pPr>
            <a:r>
              <a:rPr sz="2000" cap="small" dirty="0">
                <a:cs typeface="Times New Roman" panose="02020603050405020304" pitchFamily="18" charset="0"/>
              </a:rPr>
              <a:t>Three Phase</a:t>
            </a:r>
            <a:endParaRPr lang="en-US" sz="2000" cap="small" dirty="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554259" y="3075057"/>
            <a:ext cx="10859063" cy="707886"/>
          </a:xfrm>
          <a:prstGeom prst="rect">
            <a:avLst/>
          </a:prstGeom>
        </p:spPr>
        <p:txBody>
          <a:bodyPr wrap="none">
            <a:spAutoFit/>
          </a:bodyPr>
          <a:lstStyle/>
          <a:p>
            <a:r>
              <a:rPr lang="en-US" sz="4000" b="1" dirty="0">
                <a:solidFill>
                  <a:schemeClr val="accent1"/>
                </a:solidFill>
              </a:rPr>
              <a:t>POWER CAPACITORS – SYLLABUS OVERVIEW</a:t>
            </a:r>
          </a:p>
        </p:txBody>
      </p:sp>
    </p:spTree>
    <p:extLst>
      <p:ext uri="{BB962C8B-B14F-4D97-AF65-F5344CB8AC3E}">
        <p14:creationId xmlns:p14="http://schemas.microsoft.com/office/powerpoint/2010/main" val="137768840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6948" y="656653"/>
            <a:ext cx="8349926" cy="562547"/>
          </a:xfrm>
          <a:prstGeom prst="rect">
            <a:avLst/>
          </a:prstGeom>
        </p:spPr>
        <p:txBody>
          <a:bodyPr vert="horz" wrap="square" lIns="0" tIns="8467" rIns="0" bIns="0" rtlCol="0">
            <a:spAutoFit/>
          </a:bodyPr>
          <a:lstStyle/>
          <a:p>
            <a:pPr marL="8467" algn="ctr">
              <a:spcBef>
                <a:spcPts val="67"/>
              </a:spcBef>
            </a:pPr>
            <a:r>
              <a:rPr lang="en-US" sz="3600" b="1" cap="small" dirty="0">
                <a:solidFill>
                  <a:schemeClr val="accent1"/>
                </a:solidFill>
                <a:cs typeface="Times New Roman" panose="02020603050405020304" pitchFamily="18" charset="0"/>
              </a:rPr>
              <a:t>TYPES OF </a:t>
            </a:r>
            <a:r>
              <a:rPr sz="3600" b="1" cap="small" dirty="0">
                <a:solidFill>
                  <a:schemeClr val="accent1"/>
                </a:solidFill>
                <a:cs typeface="Times New Roman" panose="02020603050405020304" pitchFamily="18" charset="0"/>
              </a:rPr>
              <a:t>LV POWER CAPACITORS</a:t>
            </a:r>
          </a:p>
        </p:txBody>
      </p:sp>
      <p:grpSp>
        <p:nvGrpSpPr>
          <p:cNvPr id="4" name="object 4"/>
          <p:cNvGrpSpPr/>
          <p:nvPr/>
        </p:nvGrpSpPr>
        <p:grpSpPr>
          <a:xfrm>
            <a:off x="3690427" y="1193800"/>
            <a:ext cx="3819737" cy="1453727"/>
            <a:chOff x="5535640" y="1790700"/>
            <a:chExt cx="5729605" cy="2180590"/>
          </a:xfrm>
          <a:solidFill>
            <a:schemeClr val="accent1"/>
          </a:solidFill>
        </p:grpSpPr>
        <p:sp>
          <p:nvSpPr>
            <p:cNvPr id="5" name="object 5"/>
            <p:cNvSpPr/>
            <p:nvPr/>
          </p:nvSpPr>
          <p:spPr>
            <a:xfrm>
              <a:off x="5844865" y="1828800"/>
              <a:ext cx="2385060" cy="1888489"/>
            </a:xfrm>
            <a:custGeom>
              <a:avLst/>
              <a:gdLst/>
              <a:ahLst/>
              <a:cxnLst/>
              <a:rect l="l" t="t" r="r" b="b"/>
              <a:pathLst>
                <a:path w="2385059" h="1888489">
                  <a:moveTo>
                    <a:pt x="2384734" y="0"/>
                  </a:moveTo>
                  <a:lnTo>
                    <a:pt x="0" y="1887914"/>
                  </a:lnTo>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6" name="object 6"/>
            <p:cNvSpPr/>
            <p:nvPr/>
          </p:nvSpPr>
          <p:spPr>
            <a:xfrm>
              <a:off x="5573740" y="3618033"/>
              <a:ext cx="349250" cy="313690"/>
            </a:xfrm>
            <a:custGeom>
              <a:avLst/>
              <a:gdLst/>
              <a:ahLst/>
              <a:cxnLst/>
              <a:rect l="l" t="t" r="r" b="b"/>
              <a:pathLst>
                <a:path w="349250" h="313689">
                  <a:moveTo>
                    <a:pt x="0" y="313322"/>
                  </a:moveTo>
                  <a:lnTo>
                    <a:pt x="193002" y="0"/>
                  </a:lnTo>
                  <a:lnTo>
                    <a:pt x="349248" y="197362"/>
                  </a:lnTo>
                  <a:lnTo>
                    <a:pt x="0" y="313322"/>
                  </a:lnTo>
                  <a:close/>
                </a:path>
              </a:pathLst>
            </a:custGeom>
            <a:grpFill/>
            <a:ln>
              <a:solidFill>
                <a:schemeClr val="accent1"/>
              </a:solidFill>
            </a:ln>
          </p:spPr>
          <p:txBody>
            <a:bodyPr wrap="square" lIns="0" tIns="0" rIns="0" bIns="0" rtlCol="0"/>
            <a:lstStyle/>
            <a:p>
              <a:endParaRPr sz="1200">
                <a:solidFill>
                  <a:schemeClr val="accent1"/>
                </a:solidFill>
              </a:endParaRPr>
            </a:p>
          </p:txBody>
        </p:sp>
        <p:sp>
          <p:nvSpPr>
            <p:cNvPr id="7" name="object 7"/>
            <p:cNvSpPr/>
            <p:nvPr/>
          </p:nvSpPr>
          <p:spPr>
            <a:xfrm>
              <a:off x="5573740" y="3618033"/>
              <a:ext cx="349250" cy="313690"/>
            </a:xfrm>
            <a:custGeom>
              <a:avLst/>
              <a:gdLst/>
              <a:ahLst/>
              <a:cxnLst/>
              <a:rect l="l" t="t" r="r" b="b"/>
              <a:pathLst>
                <a:path w="349250" h="313689">
                  <a:moveTo>
                    <a:pt x="193002" y="0"/>
                  </a:moveTo>
                  <a:lnTo>
                    <a:pt x="0" y="313322"/>
                  </a:lnTo>
                  <a:lnTo>
                    <a:pt x="349248" y="197362"/>
                  </a:lnTo>
                  <a:lnTo>
                    <a:pt x="193002" y="0"/>
                  </a:lnTo>
                  <a:close/>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8" name="object 8"/>
            <p:cNvSpPr/>
            <p:nvPr/>
          </p:nvSpPr>
          <p:spPr>
            <a:xfrm>
              <a:off x="8458200" y="1828800"/>
              <a:ext cx="2493645" cy="1895475"/>
            </a:xfrm>
            <a:custGeom>
              <a:avLst/>
              <a:gdLst/>
              <a:ahLst/>
              <a:cxnLst/>
              <a:rect l="l" t="t" r="r" b="b"/>
              <a:pathLst>
                <a:path w="2493645" h="1895475">
                  <a:moveTo>
                    <a:pt x="0" y="0"/>
                  </a:moveTo>
                  <a:lnTo>
                    <a:pt x="2493494" y="1895055"/>
                  </a:lnTo>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9" name="object 9"/>
            <p:cNvSpPr/>
            <p:nvPr/>
          </p:nvSpPr>
          <p:spPr>
            <a:xfrm>
              <a:off x="10875537" y="3623649"/>
              <a:ext cx="351790" cy="309880"/>
            </a:xfrm>
            <a:custGeom>
              <a:avLst/>
              <a:gdLst/>
              <a:ahLst/>
              <a:cxnLst/>
              <a:rect l="l" t="t" r="r" b="b"/>
              <a:pathLst>
                <a:path w="351790" h="309879">
                  <a:moveTo>
                    <a:pt x="351472" y="309446"/>
                  </a:moveTo>
                  <a:lnTo>
                    <a:pt x="0" y="200413"/>
                  </a:lnTo>
                  <a:lnTo>
                    <a:pt x="152313" y="0"/>
                  </a:lnTo>
                  <a:lnTo>
                    <a:pt x="351472" y="309446"/>
                  </a:lnTo>
                  <a:close/>
                </a:path>
              </a:pathLst>
            </a:custGeom>
            <a:grpFill/>
            <a:ln>
              <a:solidFill>
                <a:schemeClr val="accent1"/>
              </a:solidFill>
            </a:ln>
          </p:spPr>
          <p:txBody>
            <a:bodyPr wrap="square" lIns="0" tIns="0" rIns="0" bIns="0" rtlCol="0"/>
            <a:lstStyle/>
            <a:p>
              <a:endParaRPr sz="1200">
                <a:solidFill>
                  <a:schemeClr val="accent1"/>
                </a:solidFill>
              </a:endParaRPr>
            </a:p>
          </p:txBody>
        </p:sp>
        <p:sp>
          <p:nvSpPr>
            <p:cNvPr id="10" name="object 10"/>
            <p:cNvSpPr/>
            <p:nvPr/>
          </p:nvSpPr>
          <p:spPr>
            <a:xfrm>
              <a:off x="10875537" y="3623649"/>
              <a:ext cx="351790" cy="309880"/>
            </a:xfrm>
            <a:custGeom>
              <a:avLst/>
              <a:gdLst/>
              <a:ahLst/>
              <a:cxnLst/>
              <a:rect l="l" t="t" r="r" b="b"/>
              <a:pathLst>
                <a:path w="351790" h="309879">
                  <a:moveTo>
                    <a:pt x="0" y="200413"/>
                  </a:moveTo>
                  <a:lnTo>
                    <a:pt x="351472" y="309446"/>
                  </a:lnTo>
                  <a:lnTo>
                    <a:pt x="152313" y="0"/>
                  </a:lnTo>
                  <a:lnTo>
                    <a:pt x="0" y="200413"/>
                  </a:lnTo>
                  <a:close/>
                </a:path>
              </a:pathLst>
            </a:custGeom>
            <a:grpFill/>
            <a:ln w="76199">
              <a:solidFill>
                <a:schemeClr val="accent1"/>
              </a:solidFill>
            </a:ln>
          </p:spPr>
          <p:txBody>
            <a:bodyPr wrap="square" lIns="0" tIns="0" rIns="0" bIns="0" rtlCol="0"/>
            <a:lstStyle/>
            <a:p>
              <a:endParaRPr sz="1200">
                <a:solidFill>
                  <a:schemeClr val="accent1"/>
                </a:solidFill>
              </a:endParaRPr>
            </a:p>
          </p:txBody>
        </p:sp>
      </p:grpSp>
      <p:sp>
        <p:nvSpPr>
          <p:cNvPr id="11" name="object 11"/>
          <p:cNvSpPr txBox="1"/>
          <p:nvPr/>
        </p:nvSpPr>
        <p:spPr>
          <a:xfrm>
            <a:off x="1685843" y="2671741"/>
            <a:ext cx="3959013" cy="3998553"/>
          </a:xfrm>
          <a:prstGeom prst="rect">
            <a:avLst/>
          </a:prstGeom>
        </p:spPr>
        <p:txBody>
          <a:bodyPr vert="horz" wrap="square" lIns="0" tIns="5927" rIns="0" bIns="0" rtlCol="0">
            <a:spAutoFit/>
          </a:bodyPr>
          <a:lstStyle/>
          <a:p>
            <a:pPr marL="127006" marR="193050">
              <a:lnSpc>
                <a:spcPct val="100699"/>
              </a:lnSpc>
              <a:spcBef>
                <a:spcPts val="47"/>
              </a:spcBef>
            </a:pPr>
            <a:r>
              <a:rPr sz="2000" b="1" cap="small" dirty="0">
                <a:solidFill>
                  <a:schemeClr val="accent1"/>
                </a:solidFill>
                <a:cs typeface="Times New Roman" panose="02020603050405020304" pitchFamily="18" charset="0"/>
              </a:rPr>
              <a:t>Metallized Polypropylene  (MPP) APACITORS(Dry)</a:t>
            </a:r>
          </a:p>
          <a:p>
            <a:pPr marL="127006">
              <a:spcBef>
                <a:spcPts val="20"/>
              </a:spcBef>
            </a:pPr>
            <a:r>
              <a:rPr sz="2000" b="1" cap="small" dirty="0">
                <a:solidFill>
                  <a:schemeClr val="accent1"/>
                </a:solidFill>
                <a:cs typeface="Times New Roman" panose="02020603050405020304" pitchFamily="18" charset="0"/>
              </a:rPr>
              <a:t>Applications:</a:t>
            </a:r>
          </a:p>
          <a:p>
            <a:pPr marL="465667" indent="-457200">
              <a:spcBef>
                <a:spcPts val="20"/>
              </a:spcBef>
              <a:buFont typeface="+mj-lt"/>
              <a:buAutoNum type="alphaLcParenR"/>
              <a:tabLst>
                <a:tab pos="431822" algn="l"/>
              </a:tabLst>
            </a:pPr>
            <a:r>
              <a:rPr sz="2000" cap="small" dirty="0">
                <a:cs typeface="Times New Roman" panose="02020603050405020304" pitchFamily="18" charset="0"/>
              </a:rPr>
              <a:t>Voltage</a:t>
            </a:r>
            <a:r>
              <a:rPr lang="en-US" sz="2000" cap="small" dirty="0">
                <a:cs typeface="Times New Roman" panose="02020603050405020304" pitchFamily="18" charset="0"/>
              </a:rPr>
              <a:t> </a:t>
            </a:r>
            <a:r>
              <a:rPr sz="2000" cap="small" dirty="0">
                <a:cs typeface="Times New Roman" panose="02020603050405020304" pitchFamily="18" charset="0"/>
              </a:rPr>
              <a:t>improvement-Reactive  power compensation/PF  for Inductive Loads</a:t>
            </a:r>
            <a:r>
              <a:rPr lang="en-US" sz="2000" cap="small" dirty="0">
                <a:cs typeface="Times New Roman" panose="02020603050405020304" pitchFamily="18" charset="0"/>
              </a:rPr>
              <a:t> </a:t>
            </a:r>
          </a:p>
          <a:p>
            <a:pPr marL="465667" indent="-457200">
              <a:spcBef>
                <a:spcPts val="20"/>
              </a:spcBef>
              <a:buFont typeface="+mj-lt"/>
              <a:buAutoNum type="alphaLcParenR"/>
              <a:tabLst>
                <a:tab pos="431822" algn="l"/>
              </a:tabLst>
            </a:pPr>
            <a:r>
              <a:rPr lang="en-IN" sz="2000" cap="small" dirty="0">
                <a:cs typeface="Times New Roman" panose="02020603050405020304" pitchFamily="18" charset="0"/>
              </a:rPr>
              <a:t>Suitable for hazardous	  locations</a:t>
            </a:r>
          </a:p>
          <a:p>
            <a:pPr marL="465667" indent="-457200">
              <a:spcBef>
                <a:spcPts val="20"/>
              </a:spcBef>
              <a:buFont typeface="+mj-lt"/>
              <a:buAutoNum type="alphaLcParenR"/>
              <a:tabLst>
                <a:tab pos="431822" algn="l"/>
              </a:tabLst>
            </a:pPr>
            <a:r>
              <a:rPr lang="en-US" sz="2000" cap="small" dirty="0">
                <a:cs typeface="Times New Roman" panose="02020603050405020304" pitchFamily="18" charset="0"/>
              </a:rPr>
              <a:t>Suitable for non-harmonic environment</a:t>
            </a:r>
            <a:endParaRPr lang="en-IN" sz="2000" cap="small" dirty="0">
              <a:cs typeface="Times New Roman" panose="02020603050405020304" pitchFamily="18" charset="0"/>
            </a:endParaRPr>
          </a:p>
          <a:p>
            <a:pPr marL="431822" marR="3387">
              <a:lnSpc>
                <a:spcPct val="100699"/>
              </a:lnSpc>
            </a:pPr>
            <a:endParaRPr lang="en-US" sz="2000" cap="small" dirty="0">
              <a:cs typeface="Times New Roman" panose="02020603050405020304" pitchFamily="18" charset="0"/>
            </a:endParaRPr>
          </a:p>
          <a:p>
            <a:pPr marL="431822" marR="3387">
              <a:lnSpc>
                <a:spcPct val="100699"/>
              </a:lnSpc>
            </a:pPr>
            <a:endParaRPr sz="2000" cap="small" dirty="0">
              <a:cs typeface="Times New Roman" panose="02020603050405020304" pitchFamily="18" charset="0"/>
            </a:endParaRPr>
          </a:p>
        </p:txBody>
      </p:sp>
      <p:sp>
        <p:nvSpPr>
          <p:cNvPr id="14" name="object 14"/>
          <p:cNvSpPr txBox="1"/>
          <p:nvPr/>
        </p:nvSpPr>
        <p:spPr>
          <a:xfrm>
            <a:off x="6452385" y="2784283"/>
            <a:ext cx="4045373" cy="4188412"/>
          </a:xfrm>
          <a:prstGeom prst="rect">
            <a:avLst/>
          </a:prstGeom>
        </p:spPr>
        <p:txBody>
          <a:bodyPr vert="horz" wrap="square" lIns="0" tIns="8467" rIns="0" bIns="0" rtlCol="0">
            <a:spAutoFit/>
          </a:bodyPr>
          <a:lstStyle/>
          <a:p>
            <a:pPr marL="127006">
              <a:spcBef>
                <a:spcPts val="67"/>
              </a:spcBef>
            </a:pPr>
            <a:r>
              <a:rPr sz="2000" b="1" cap="small" dirty="0">
                <a:solidFill>
                  <a:schemeClr val="accent1"/>
                </a:solidFill>
                <a:cs typeface="Times New Roman" panose="02020603050405020304" pitchFamily="18" charset="0"/>
              </a:rPr>
              <a:t>All PP (APP)CAPACITORS-</a:t>
            </a:r>
          </a:p>
          <a:p>
            <a:pPr marL="127006" marR="1088021" indent="304815">
              <a:lnSpc>
                <a:spcPct val="100699"/>
              </a:lnSpc>
            </a:pPr>
            <a:r>
              <a:rPr sz="2000" b="1" cap="small" dirty="0">
                <a:solidFill>
                  <a:schemeClr val="accent1"/>
                </a:solidFill>
                <a:cs typeface="Times New Roman" panose="02020603050405020304" pitchFamily="18" charset="0"/>
              </a:rPr>
              <a:t>(Oil Impregnated)  Applications:</a:t>
            </a:r>
          </a:p>
          <a:p>
            <a:pPr marL="465667" indent="-457200">
              <a:spcBef>
                <a:spcPts val="20"/>
              </a:spcBef>
              <a:buFont typeface="+mj-lt"/>
              <a:buAutoNum type="alphaLcParenR"/>
              <a:tabLst>
                <a:tab pos="431822" algn="l"/>
              </a:tabLst>
            </a:pPr>
            <a:r>
              <a:rPr sz="2000" cap="small" dirty="0">
                <a:cs typeface="Times New Roman" panose="02020603050405020304" pitchFamily="18" charset="0"/>
              </a:rPr>
              <a:t>Voltage</a:t>
            </a:r>
            <a:r>
              <a:rPr lang="en-US" sz="2000" cap="small" dirty="0">
                <a:cs typeface="Times New Roman" panose="02020603050405020304" pitchFamily="18" charset="0"/>
              </a:rPr>
              <a:t> </a:t>
            </a:r>
            <a:r>
              <a:rPr sz="2000" cap="small" dirty="0">
                <a:cs typeface="Times New Roman" panose="02020603050405020304" pitchFamily="18" charset="0"/>
              </a:rPr>
              <a:t>improvement-Reactive  power compensation/PF  for Inductive Loads</a:t>
            </a:r>
            <a:endParaRPr lang="en-US" sz="2000" cap="small" dirty="0">
              <a:cs typeface="Times New Roman" panose="02020603050405020304" pitchFamily="18" charset="0"/>
            </a:endParaRPr>
          </a:p>
          <a:p>
            <a:pPr marL="465667" indent="-457200">
              <a:spcBef>
                <a:spcPts val="20"/>
              </a:spcBef>
              <a:buFont typeface="+mj-lt"/>
              <a:buAutoNum type="alphaLcParenR"/>
              <a:tabLst>
                <a:tab pos="431822" algn="l"/>
              </a:tabLst>
            </a:pPr>
            <a:r>
              <a:rPr lang="en-US" sz="2000" cap="small" dirty="0">
                <a:cs typeface="Times New Roman" panose="02020603050405020304" pitchFamily="18" charset="0"/>
              </a:rPr>
              <a:t>Not suitable for hazardous  locations</a:t>
            </a:r>
          </a:p>
          <a:p>
            <a:pPr marL="465667" indent="-457200">
              <a:spcBef>
                <a:spcPts val="20"/>
              </a:spcBef>
              <a:buFont typeface="+mj-lt"/>
              <a:buAutoNum type="alphaLcParenR"/>
              <a:tabLst>
                <a:tab pos="431822" algn="l"/>
              </a:tabLst>
            </a:pPr>
            <a:r>
              <a:rPr lang="en-IN" sz="2000" cap="small" dirty="0">
                <a:cs typeface="Times New Roman" panose="02020603050405020304" pitchFamily="18" charset="0"/>
              </a:rPr>
              <a:t>Suitable for harmonic environment</a:t>
            </a:r>
          </a:p>
          <a:p>
            <a:pPr marL="431822" marR="89751">
              <a:lnSpc>
                <a:spcPct val="100699"/>
              </a:lnSpc>
            </a:pPr>
            <a:endParaRPr lang="en-US" sz="2400" b="1" spc="-7" dirty="0">
              <a:solidFill>
                <a:srgbClr val="000099"/>
              </a:solidFill>
              <a:latin typeface="Arial"/>
              <a:cs typeface="Arial"/>
            </a:endParaRPr>
          </a:p>
          <a:p>
            <a:pPr marL="431822" marR="89751">
              <a:lnSpc>
                <a:spcPct val="100699"/>
              </a:lnSpc>
            </a:pPr>
            <a:endParaRPr lang="en-US" sz="2400" dirty="0">
              <a:latin typeface="Arial"/>
              <a:cs typeface="Arial"/>
            </a:endParaRPr>
          </a:p>
          <a:p>
            <a:pPr marL="431822" marR="89751">
              <a:lnSpc>
                <a:spcPct val="100699"/>
              </a:lnSpc>
            </a:pPr>
            <a:endParaRPr lang="en-US" sz="2400" b="1" spc="-3" dirty="0">
              <a:solidFill>
                <a:srgbClr val="000099"/>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06948" y="656653"/>
            <a:ext cx="8349926" cy="562547"/>
          </a:xfrm>
          <a:prstGeom prst="rect">
            <a:avLst/>
          </a:prstGeom>
        </p:spPr>
        <p:txBody>
          <a:bodyPr vert="horz" wrap="square" lIns="0" tIns="8467" rIns="0" bIns="0" rtlCol="0">
            <a:spAutoFit/>
          </a:bodyPr>
          <a:lstStyle/>
          <a:p>
            <a:pPr marL="8467" algn="ctr">
              <a:spcBef>
                <a:spcPts val="67"/>
              </a:spcBef>
            </a:pPr>
            <a:r>
              <a:rPr lang="en-US" sz="3600" b="1" cap="small" dirty="0">
                <a:solidFill>
                  <a:schemeClr val="accent1"/>
                </a:solidFill>
                <a:cs typeface="Times New Roman" panose="02020603050405020304" pitchFamily="18" charset="0"/>
              </a:rPr>
              <a:t>TYPES OF H</a:t>
            </a:r>
            <a:r>
              <a:rPr sz="3600" b="1" cap="small" dirty="0">
                <a:solidFill>
                  <a:schemeClr val="accent1"/>
                </a:solidFill>
                <a:cs typeface="Times New Roman" panose="02020603050405020304" pitchFamily="18" charset="0"/>
              </a:rPr>
              <a:t>V POWER CAPACITORS</a:t>
            </a:r>
          </a:p>
        </p:txBody>
      </p:sp>
      <p:grpSp>
        <p:nvGrpSpPr>
          <p:cNvPr id="4" name="object 4"/>
          <p:cNvGrpSpPr/>
          <p:nvPr/>
        </p:nvGrpSpPr>
        <p:grpSpPr>
          <a:xfrm>
            <a:off x="3690427" y="1193800"/>
            <a:ext cx="3819737" cy="1453727"/>
            <a:chOff x="5535640" y="1790700"/>
            <a:chExt cx="5729605" cy="2180590"/>
          </a:xfrm>
          <a:solidFill>
            <a:schemeClr val="accent1"/>
          </a:solidFill>
        </p:grpSpPr>
        <p:sp>
          <p:nvSpPr>
            <p:cNvPr id="5" name="object 5"/>
            <p:cNvSpPr/>
            <p:nvPr/>
          </p:nvSpPr>
          <p:spPr>
            <a:xfrm>
              <a:off x="5844865" y="1828800"/>
              <a:ext cx="2385060" cy="1888489"/>
            </a:xfrm>
            <a:custGeom>
              <a:avLst/>
              <a:gdLst/>
              <a:ahLst/>
              <a:cxnLst/>
              <a:rect l="l" t="t" r="r" b="b"/>
              <a:pathLst>
                <a:path w="2385059" h="1888489">
                  <a:moveTo>
                    <a:pt x="2384734" y="0"/>
                  </a:moveTo>
                  <a:lnTo>
                    <a:pt x="0" y="1887914"/>
                  </a:lnTo>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6" name="object 6"/>
            <p:cNvSpPr/>
            <p:nvPr/>
          </p:nvSpPr>
          <p:spPr>
            <a:xfrm>
              <a:off x="5573740" y="3618033"/>
              <a:ext cx="349250" cy="313690"/>
            </a:xfrm>
            <a:custGeom>
              <a:avLst/>
              <a:gdLst/>
              <a:ahLst/>
              <a:cxnLst/>
              <a:rect l="l" t="t" r="r" b="b"/>
              <a:pathLst>
                <a:path w="349250" h="313689">
                  <a:moveTo>
                    <a:pt x="0" y="313322"/>
                  </a:moveTo>
                  <a:lnTo>
                    <a:pt x="193002" y="0"/>
                  </a:lnTo>
                  <a:lnTo>
                    <a:pt x="349248" y="197362"/>
                  </a:lnTo>
                  <a:lnTo>
                    <a:pt x="0" y="313322"/>
                  </a:lnTo>
                  <a:close/>
                </a:path>
              </a:pathLst>
            </a:custGeom>
            <a:grpFill/>
            <a:ln>
              <a:solidFill>
                <a:schemeClr val="accent1"/>
              </a:solidFill>
            </a:ln>
          </p:spPr>
          <p:txBody>
            <a:bodyPr wrap="square" lIns="0" tIns="0" rIns="0" bIns="0" rtlCol="0"/>
            <a:lstStyle/>
            <a:p>
              <a:endParaRPr sz="1200">
                <a:solidFill>
                  <a:schemeClr val="accent1"/>
                </a:solidFill>
              </a:endParaRPr>
            </a:p>
          </p:txBody>
        </p:sp>
        <p:sp>
          <p:nvSpPr>
            <p:cNvPr id="7" name="object 7"/>
            <p:cNvSpPr/>
            <p:nvPr/>
          </p:nvSpPr>
          <p:spPr>
            <a:xfrm>
              <a:off x="5573740" y="3618033"/>
              <a:ext cx="349250" cy="313690"/>
            </a:xfrm>
            <a:custGeom>
              <a:avLst/>
              <a:gdLst/>
              <a:ahLst/>
              <a:cxnLst/>
              <a:rect l="l" t="t" r="r" b="b"/>
              <a:pathLst>
                <a:path w="349250" h="313689">
                  <a:moveTo>
                    <a:pt x="193002" y="0"/>
                  </a:moveTo>
                  <a:lnTo>
                    <a:pt x="0" y="313322"/>
                  </a:lnTo>
                  <a:lnTo>
                    <a:pt x="349248" y="197362"/>
                  </a:lnTo>
                  <a:lnTo>
                    <a:pt x="193002" y="0"/>
                  </a:lnTo>
                  <a:close/>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8" name="object 8"/>
            <p:cNvSpPr/>
            <p:nvPr/>
          </p:nvSpPr>
          <p:spPr>
            <a:xfrm>
              <a:off x="8458200" y="1828800"/>
              <a:ext cx="2493645" cy="1895475"/>
            </a:xfrm>
            <a:custGeom>
              <a:avLst/>
              <a:gdLst/>
              <a:ahLst/>
              <a:cxnLst/>
              <a:rect l="l" t="t" r="r" b="b"/>
              <a:pathLst>
                <a:path w="2493645" h="1895475">
                  <a:moveTo>
                    <a:pt x="0" y="0"/>
                  </a:moveTo>
                  <a:lnTo>
                    <a:pt x="2493494" y="1895055"/>
                  </a:lnTo>
                </a:path>
              </a:pathLst>
            </a:custGeom>
            <a:grpFill/>
            <a:ln w="76199">
              <a:solidFill>
                <a:schemeClr val="accent1"/>
              </a:solidFill>
            </a:ln>
          </p:spPr>
          <p:txBody>
            <a:bodyPr wrap="square" lIns="0" tIns="0" rIns="0" bIns="0" rtlCol="0"/>
            <a:lstStyle/>
            <a:p>
              <a:endParaRPr sz="1200">
                <a:solidFill>
                  <a:schemeClr val="accent1"/>
                </a:solidFill>
              </a:endParaRPr>
            </a:p>
          </p:txBody>
        </p:sp>
        <p:sp>
          <p:nvSpPr>
            <p:cNvPr id="9" name="object 9"/>
            <p:cNvSpPr/>
            <p:nvPr/>
          </p:nvSpPr>
          <p:spPr>
            <a:xfrm>
              <a:off x="10875537" y="3623649"/>
              <a:ext cx="351790" cy="309880"/>
            </a:xfrm>
            <a:custGeom>
              <a:avLst/>
              <a:gdLst/>
              <a:ahLst/>
              <a:cxnLst/>
              <a:rect l="l" t="t" r="r" b="b"/>
              <a:pathLst>
                <a:path w="351790" h="309879">
                  <a:moveTo>
                    <a:pt x="351472" y="309446"/>
                  </a:moveTo>
                  <a:lnTo>
                    <a:pt x="0" y="200413"/>
                  </a:lnTo>
                  <a:lnTo>
                    <a:pt x="152313" y="0"/>
                  </a:lnTo>
                  <a:lnTo>
                    <a:pt x="351472" y="309446"/>
                  </a:lnTo>
                  <a:close/>
                </a:path>
              </a:pathLst>
            </a:custGeom>
            <a:grpFill/>
            <a:ln>
              <a:solidFill>
                <a:schemeClr val="accent1"/>
              </a:solidFill>
            </a:ln>
          </p:spPr>
          <p:txBody>
            <a:bodyPr wrap="square" lIns="0" tIns="0" rIns="0" bIns="0" rtlCol="0"/>
            <a:lstStyle/>
            <a:p>
              <a:endParaRPr sz="1200">
                <a:solidFill>
                  <a:schemeClr val="accent1"/>
                </a:solidFill>
              </a:endParaRPr>
            </a:p>
          </p:txBody>
        </p:sp>
        <p:sp>
          <p:nvSpPr>
            <p:cNvPr id="10" name="object 10"/>
            <p:cNvSpPr/>
            <p:nvPr/>
          </p:nvSpPr>
          <p:spPr>
            <a:xfrm>
              <a:off x="10875537" y="3623649"/>
              <a:ext cx="351790" cy="309880"/>
            </a:xfrm>
            <a:custGeom>
              <a:avLst/>
              <a:gdLst/>
              <a:ahLst/>
              <a:cxnLst/>
              <a:rect l="l" t="t" r="r" b="b"/>
              <a:pathLst>
                <a:path w="351790" h="309879">
                  <a:moveTo>
                    <a:pt x="0" y="200413"/>
                  </a:moveTo>
                  <a:lnTo>
                    <a:pt x="351472" y="309446"/>
                  </a:lnTo>
                  <a:lnTo>
                    <a:pt x="152313" y="0"/>
                  </a:lnTo>
                  <a:lnTo>
                    <a:pt x="0" y="200413"/>
                  </a:lnTo>
                  <a:close/>
                </a:path>
              </a:pathLst>
            </a:custGeom>
            <a:grpFill/>
            <a:ln w="76199">
              <a:solidFill>
                <a:schemeClr val="accent1"/>
              </a:solidFill>
            </a:ln>
          </p:spPr>
          <p:txBody>
            <a:bodyPr wrap="square" lIns="0" tIns="0" rIns="0" bIns="0" rtlCol="0"/>
            <a:lstStyle/>
            <a:p>
              <a:endParaRPr sz="1200">
                <a:solidFill>
                  <a:schemeClr val="accent1"/>
                </a:solidFill>
              </a:endParaRPr>
            </a:p>
          </p:txBody>
        </p:sp>
      </p:grpSp>
      <p:sp>
        <p:nvSpPr>
          <p:cNvPr id="11" name="object 11"/>
          <p:cNvSpPr txBox="1"/>
          <p:nvPr/>
        </p:nvSpPr>
        <p:spPr>
          <a:xfrm>
            <a:off x="1685843" y="2671741"/>
            <a:ext cx="3959013" cy="3078301"/>
          </a:xfrm>
          <a:prstGeom prst="rect">
            <a:avLst/>
          </a:prstGeom>
        </p:spPr>
        <p:txBody>
          <a:bodyPr vert="horz" wrap="square" lIns="0" tIns="5927" rIns="0" bIns="0" rtlCol="0">
            <a:spAutoFit/>
          </a:bodyPr>
          <a:lstStyle/>
          <a:p>
            <a:pPr marL="127006" marR="193050">
              <a:lnSpc>
                <a:spcPct val="100699"/>
              </a:lnSpc>
              <a:spcBef>
                <a:spcPts val="47"/>
              </a:spcBef>
            </a:pPr>
            <a:r>
              <a:rPr lang="en-US" sz="2000" b="1" cap="small" dirty="0">
                <a:solidFill>
                  <a:schemeClr val="accent1"/>
                </a:solidFill>
                <a:cs typeface="Times New Roman" panose="02020603050405020304" pitchFamily="18" charset="0"/>
              </a:rPr>
              <a:t>SHUNT CAPACITORS </a:t>
            </a:r>
          </a:p>
          <a:p>
            <a:pPr marL="127006" marR="193050">
              <a:lnSpc>
                <a:spcPct val="100699"/>
              </a:lnSpc>
              <a:spcBef>
                <a:spcPts val="47"/>
              </a:spcBef>
            </a:pPr>
            <a:r>
              <a:rPr lang="en-US" sz="2000" b="1" cap="small" dirty="0">
                <a:solidFill>
                  <a:schemeClr val="accent1"/>
                </a:solidFill>
                <a:cs typeface="Times New Roman" panose="02020603050405020304" pitchFamily="18" charset="0"/>
              </a:rPr>
              <a:t>(IS 13925 SERIES):</a:t>
            </a:r>
          </a:p>
          <a:p>
            <a:pPr marL="127006" marR="193050">
              <a:lnSpc>
                <a:spcPct val="100699"/>
              </a:lnSpc>
              <a:spcBef>
                <a:spcPts val="47"/>
              </a:spcBef>
            </a:pPr>
            <a:r>
              <a:rPr lang="en-US" sz="2000" b="1" cap="small" dirty="0">
                <a:solidFill>
                  <a:schemeClr val="accent1"/>
                </a:solidFill>
                <a:cs typeface="Times New Roman" panose="02020603050405020304" pitchFamily="18" charset="0"/>
              </a:rPr>
              <a:t>Applications:</a:t>
            </a:r>
            <a:endParaRPr sz="2000" b="1" cap="small" dirty="0">
              <a:solidFill>
                <a:schemeClr val="accent1"/>
              </a:solidFill>
              <a:cs typeface="Times New Roman" panose="02020603050405020304" pitchFamily="18" charset="0"/>
            </a:endParaRPr>
          </a:p>
          <a:p>
            <a:pPr marL="465667" indent="-457200">
              <a:spcBef>
                <a:spcPts val="20"/>
              </a:spcBef>
              <a:buFont typeface="+mj-lt"/>
              <a:buAutoNum type="alphaLcParenR"/>
              <a:tabLst>
                <a:tab pos="431822" algn="l"/>
              </a:tabLst>
            </a:pPr>
            <a:r>
              <a:rPr sz="2000" cap="small" dirty="0">
                <a:cs typeface="Times New Roman" panose="02020603050405020304" pitchFamily="18" charset="0"/>
              </a:rPr>
              <a:t>Voltage</a:t>
            </a:r>
            <a:r>
              <a:rPr lang="en-US" sz="2000" cap="small" dirty="0">
                <a:cs typeface="Times New Roman" panose="02020603050405020304" pitchFamily="18" charset="0"/>
              </a:rPr>
              <a:t> </a:t>
            </a:r>
            <a:r>
              <a:rPr sz="2000" cap="small" dirty="0">
                <a:cs typeface="Times New Roman" panose="02020603050405020304" pitchFamily="18" charset="0"/>
              </a:rPr>
              <a:t>improvement-Reactive  power compensation  for Inductive Loads</a:t>
            </a:r>
            <a:r>
              <a:rPr lang="en-US" sz="2000" cap="small" dirty="0">
                <a:cs typeface="Times New Roman" panose="02020603050405020304" pitchFamily="18" charset="0"/>
              </a:rPr>
              <a:t> </a:t>
            </a:r>
          </a:p>
          <a:p>
            <a:pPr marL="465667" indent="-457200">
              <a:spcBef>
                <a:spcPts val="20"/>
              </a:spcBef>
              <a:buFont typeface="+mj-lt"/>
              <a:buAutoNum type="alphaLcParenR"/>
              <a:tabLst>
                <a:tab pos="431822" algn="l"/>
              </a:tabLst>
            </a:pPr>
            <a:r>
              <a:rPr lang="en-US" sz="2000" cap="small" dirty="0">
                <a:cs typeface="Times New Roman" panose="02020603050405020304" pitchFamily="18" charset="0"/>
              </a:rPr>
              <a:t>P</a:t>
            </a:r>
            <a:r>
              <a:rPr lang="en-IN" sz="2000" cap="small" dirty="0" err="1">
                <a:cs typeface="Times New Roman" panose="02020603050405020304" pitchFamily="18" charset="0"/>
              </a:rPr>
              <a:t>ower</a:t>
            </a:r>
            <a:r>
              <a:rPr lang="en-IN" sz="2000" cap="small" dirty="0">
                <a:cs typeface="Times New Roman" panose="02020603050405020304" pitchFamily="18" charset="0"/>
              </a:rPr>
              <a:t> Factor Improvement</a:t>
            </a:r>
          </a:p>
          <a:p>
            <a:pPr marL="431822" marR="3387">
              <a:lnSpc>
                <a:spcPct val="100699"/>
              </a:lnSpc>
            </a:pPr>
            <a:endParaRPr lang="en-US" sz="2000" cap="small" dirty="0">
              <a:cs typeface="Times New Roman" panose="02020603050405020304" pitchFamily="18" charset="0"/>
            </a:endParaRPr>
          </a:p>
          <a:p>
            <a:pPr marL="431822" marR="3387">
              <a:lnSpc>
                <a:spcPct val="100699"/>
              </a:lnSpc>
            </a:pPr>
            <a:endParaRPr sz="2000" cap="small" dirty="0">
              <a:cs typeface="Times New Roman" panose="02020603050405020304" pitchFamily="18" charset="0"/>
            </a:endParaRPr>
          </a:p>
        </p:txBody>
      </p:sp>
      <p:sp>
        <p:nvSpPr>
          <p:cNvPr id="14" name="object 14"/>
          <p:cNvSpPr txBox="1"/>
          <p:nvPr/>
        </p:nvSpPr>
        <p:spPr>
          <a:xfrm>
            <a:off x="6452385" y="2784283"/>
            <a:ext cx="4045373" cy="2538473"/>
          </a:xfrm>
          <a:prstGeom prst="rect">
            <a:avLst/>
          </a:prstGeom>
        </p:spPr>
        <p:txBody>
          <a:bodyPr vert="horz" wrap="square" lIns="0" tIns="8467" rIns="0" bIns="0" rtlCol="0">
            <a:spAutoFit/>
          </a:bodyPr>
          <a:lstStyle/>
          <a:p>
            <a:pPr marL="127006">
              <a:spcBef>
                <a:spcPts val="67"/>
              </a:spcBef>
            </a:pPr>
            <a:r>
              <a:rPr lang="en-US" sz="2000" b="1" cap="small" dirty="0">
                <a:solidFill>
                  <a:schemeClr val="accent1"/>
                </a:solidFill>
                <a:cs typeface="Times New Roman" panose="02020603050405020304" pitchFamily="18" charset="0"/>
              </a:rPr>
              <a:t>SERIES CAPACITORS</a:t>
            </a:r>
          </a:p>
          <a:p>
            <a:pPr marL="127006">
              <a:spcBef>
                <a:spcPts val="67"/>
              </a:spcBef>
            </a:pPr>
            <a:r>
              <a:rPr lang="en-US" sz="2000" b="1" cap="small" dirty="0">
                <a:solidFill>
                  <a:schemeClr val="accent1"/>
                </a:solidFill>
                <a:cs typeface="Times New Roman" panose="02020603050405020304" pitchFamily="18" charset="0"/>
              </a:rPr>
              <a:t>(IS/IEC 60143 SERIES)</a:t>
            </a:r>
          </a:p>
          <a:p>
            <a:pPr marL="127006">
              <a:spcBef>
                <a:spcPts val="67"/>
              </a:spcBef>
            </a:pPr>
            <a:r>
              <a:rPr sz="2000" b="1" cap="small" dirty="0">
                <a:solidFill>
                  <a:schemeClr val="accent1"/>
                </a:solidFill>
                <a:cs typeface="Times New Roman" panose="02020603050405020304" pitchFamily="18" charset="0"/>
              </a:rPr>
              <a:t>Applications:</a:t>
            </a:r>
          </a:p>
          <a:p>
            <a:pPr marL="465667" indent="-457200">
              <a:spcBef>
                <a:spcPts val="20"/>
              </a:spcBef>
              <a:buFont typeface="+mj-lt"/>
              <a:buAutoNum type="alphaLcParenR"/>
              <a:tabLst>
                <a:tab pos="431822" algn="l"/>
              </a:tabLst>
            </a:pPr>
            <a:r>
              <a:rPr lang="en-US" sz="2000" cap="small" dirty="0">
                <a:cs typeface="Times New Roman" panose="02020603050405020304" pitchFamily="18" charset="0"/>
              </a:rPr>
              <a:t>Line Compensation- reactive power flow control</a:t>
            </a:r>
          </a:p>
          <a:p>
            <a:pPr marL="465667" indent="-457200">
              <a:spcBef>
                <a:spcPts val="20"/>
              </a:spcBef>
              <a:buFont typeface="+mj-lt"/>
              <a:buAutoNum type="alphaLcParenR"/>
              <a:tabLst>
                <a:tab pos="431822" algn="l"/>
              </a:tabLst>
            </a:pPr>
            <a:r>
              <a:rPr lang="en-US" sz="2000" cap="small" dirty="0">
                <a:cs typeface="Times New Roman" panose="02020603050405020304" pitchFamily="18" charset="0"/>
              </a:rPr>
              <a:t>Increasing current capability of transmission lines</a:t>
            </a:r>
            <a:endParaRPr lang="en-US" sz="2400" dirty="0">
              <a:latin typeface="Arial"/>
              <a:cs typeface="Arial"/>
            </a:endParaRPr>
          </a:p>
          <a:p>
            <a:pPr marL="431822" marR="89751">
              <a:lnSpc>
                <a:spcPct val="100699"/>
              </a:lnSpc>
            </a:pPr>
            <a:endParaRPr lang="en-US" sz="2400" b="1" spc="-3" dirty="0">
              <a:solidFill>
                <a:srgbClr val="000099"/>
              </a:solidFill>
              <a:latin typeface="Arial"/>
              <a:cs typeface="Arial"/>
            </a:endParaRPr>
          </a:p>
        </p:txBody>
      </p:sp>
    </p:spTree>
    <p:extLst>
      <p:ext uri="{BB962C8B-B14F-4D97-AF65-F5344CB8AC3E}">
        <p14:creationId xmlns:p14="http://schemas.microsoft.com/office/powerpoint/2010/main" val="197412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2051463" y="3075057"/>
            <a:ext cx="8089074" cy="707886"/>
          </a:xfrm>
          <a:prstGeom prst="rect">
            <a:avLst/>
          </a:prstGeom>
        </p:spPr>
        <p:txBody>
          <a:bodyPr wrap="none">
            <a:spAutoFit/>
          </a:bodyPr>
          <a:lstStyle/>
          <a:p>
            <a:r>
              <a:rPr lang="en-US" sz="4000" b="1" dirty="0">
                <a:solidFill>
                  <a:schemeClr val="accent1"/>
                </a:solidFill>
              </a:rPr>
              <a:t>DESIGN OF POWER CAPACITORS</a:t>
            </a:r>
          </a:p>
        </p:txBody>
      </p:sp>
    </p:spTree>
    <p:extLst>
      <p:ext uri="{BB962C8B-B14F-4D97-AF65-F5344CB8AC3E}">
        <p14:creationId xmlns:p14="http://schemas.microsoft.com/office/powerpoint/2010/main" val="280656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609600"/>
            <a:ext cx="10793411" cy="1905000"/>
          </a:xfrm>
        </p:spPr>
        <p:txBody>
          <a:bodyPr/>
          <a:lstStyle/>
          <a:p>
            <a:r>
              <a:rPr lang="en-IN" b="1" dirty="0">
                <a:effectLst/>
              </a:rPr>
              <a:t>Dielectric Materials:</a:t>
            </a:r>
            <a:br>
              <a:rPr lang="en-IN" b="1" dirty="0">
                <a:effectLst/>
              </a:rPr>
            </a:br>
            <a:endParaRPr lang="en-US" dirty="0"/>
          </a:p>
        </p:txBody>
      </p:sp>
      <p:sp>
        <p:nvSpPr>
          <p:cNvPr id="3" name="Content Placeholder 2"/>
          <p:cNvSpPr>
            <a:spLocks noGrp="1"/>
          </p:cNvSpPr>
          <p:nvPr>
            <p:ph idx="1"/>
          </p:nvPr>
        </p:nvSpPr>
        <p:spPr>
          <a:xfrm>
            <a:off x="254000" y="1905001"/>
            <a:ext cx="10793411" cy="4419599"/>
          </a:xfrm>
        </p:spPr>
        <p:txBody>
          <a:bodyPr>
            <a:normAutofit/>
          </a:bodyPr>
          <a:lstStyle/>
          <a:p>
            <a:pPr marL="0" indent="0">
              <a:buNone/>
            </a:pPr>
            <a:endParaRPr lang="en-IN" dirty="0">
              <a:effectLst/>
            </a:endParaRPr>
          </a:p>
          <a:p>
            <a:pPr marL="0" indent="0">
              <a:buNone/>
            </a:pPr>
            <a:endParaRPr lang="en-US" dirty="0"/>
          </a:p>
        </p:txBody>
      </p:sp>
      <p:sp>
        <p:nvSpPr>
          <p:cNvPr id="5" name="Rectangle 4"/>
          <p:cNvSpPr/>
          <p:nvPr/>
        </p:nvSpPr>
        <p:spPr>
          <a:xfrm>
            <a:off x="482600" y="1524001"/>
            <a:ext cx="11049000" cy="646331"/>
          </a:xfrm>
          <a:prstGeom prst="rect">
            <a:avLst/>
          </a:prstGeom>
        </p:spPr>
        <p:txBody>
          <a:bodyPr wrap="square">
            <a:spAutoFit/>
          </a:bodyPr>
          <a:lstStyle/>
          <a:p>
            <a:endParaRPr lang="en-IN" dirty="0"/>
          </a:p>
          <a:p>
            <a:r>
              <a:rPr lang="en-IN" dirty="0"/>
              <a:t>Dielectric materials play a crucial role in the performance and reliability of power capacitors</a:t>
            </a:r>
          </a:p>
        </p:txBody>
      </p:sp>
      <mc:AlternateContent xmlns:mc="http://schemas.openxmlformats.org/markup-compatibility/2006" xmlns:a14="http://schemas.microsoft.com/office/drawing/2010/main">
        <mc:Choice Requires="a14">
          <p:sp>
            <p:nvSpPr>
              <p:cNvPr id="7" name="Rectangle 6"/>
              <p:cNvSpPr/>
              <p:nvPr/>
            </p:nvSpPr>
            <p:spPr>
              <a:xfrm>
                <a:off x="1141413" y="2170332"/>
                <a:ext cx="5396374" cy="531620"/>
              </a:xfrm>
              <a:prstGeom prst="rect">
                <a:avLst/>
              </a:prstGeom>
            </p:spPr>
            <p:txBody>
              <a:bodyPr wrap="square">
                <a:spAutoFit/>
              </a:bodyPr>
              <a:lstStyle/>
              <a:p>
                <a:pPr algn="ctr">
                  <a:lnSpc>
                    <a:spcPct val="110000"/>
                  </a:lnSpc>
                  <a:spcAft>
                    <a:spcPts val="600"/>
                  </a:spcAft>
                </a:pPr>
                <a:r>
                  <a:rPr lang="en-IN" b="1" dirty="0">
                    <a:solidFill>
                      <a:schemeClr val="tx1"/>
                    </a:solidFill>
                    <a:latin typeface="Times New Roman" panose="02020603050405020304" pitchFamily="18" charset="0"/>
                    <a:ea typeface="Times New Roman" panose="02020603050405020304" pitchFamily="18" charset="0"/>
                    <a:cs typeface="Mangal" panose="02040503050203030202" pitchFamily="18" charset="0"/>
                  </a:rPr>
                  <a:t>C =</a:t>
                </a:r>
                <a14:m>
                  <m:oMath xmlns:m="http://schemas.openxmlformats.org/officeDocument/2006/math">
                    <m:r>
                      <a:rPr lang="en-IN"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IN"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𝓔</m:t>
                    </m:r>
                    <m:f>
                      <m:fPr>
                        <m:ctrlPr>
                          <a:rPr lang="en-US"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IN"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𝐀</m:t>
                        </m:r>
                      </m:num>
                      <m:den>
                        <m:r>
                          <a:rPr lang="en-IN"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𝐝</m:t>
                        </m:r>
                      </m:den>
                    </m:f>
                  </m:oMath>
                </a14:m>
                <a:endParaRPr lang="en-US" sz="11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41413" y="2170332"/>
                <a:ext cx="5396374" cy="531620"/>
              </a:xfrm>
              <a:prstGeom prst="rect">
                <a:avLst/>
              </a:prstGeom>
              <a:blipFill rotWithShape="0">
                <a:blip r:embed="rId3"/>
                <a:stretch>
                  <a:fillRect b="-5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7000" y="2701953"/>
                <a:ext cx="8382000" cy="2955681"/>
              </a:xfrm>
              <a:prstGeom prst="rect">
                <a:avLst/>
              </a:prstGeom>
            </p:spPr>
            <p:txBody>
              <a:bodyPr wrap="square">
                <a:spAutoFit/>
              </a:bodyPr>
              <a:lstStyle/>
              <a:p>
                <a:pPr algn="just">
                  <a:lnSpc>
                    <a:spcPct val="110000"/>
                  </a:lnSpc>
                  <a:spcAft>
                    <a:spcPts val="600"/>
                  </a:spcAft>
                </a:pPr>
                <a:r>
                  <a:rPr lang="en-IN" dirty="0">
                    <a:solidFill>
                      <a:schemeClr val="tx1"/>
                    </a:solidFill>
                    <a:ea typeface="Times New Roman" panose="02020603050405020304" pitchFamily="18" charset="0"/>
                    <a:cs typeface="Mangal" panose="02040503050203030202" pitchFamily="18" charset="0"/>
                  </a:rPr>
                  <a:t>where </a:t>
                </a:r>
                <a14:m>
                  <m:oMath xmlns:m="http://schemas.openxmlformats.org/officeDocument/2006/math">
                    <m:r>
                      <a:rPr lang="en-IN"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ℰ</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is</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the</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permittivity</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the</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dielectricDielectric</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materials</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play</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IN" dirty="0">
                  <a:solidFill>
                    <a:schemeClr val="tx1"/>
                  </a:solidFill>
                  <a:effectLst/>
                  <a:ea typeface="Times New Roman" panose="02020603050405020304" pitchFamily="18" charset="0"/>
                  <a:cs typeface="Times New Roman" panose="02020603050405020304" pitchFamily="18" charset="0"/>
                </a:endParaRPr>
              </a:p>
              <a:p>
                <a:pPr algn="just">
                  <a:lnSpc>
                    <a:spcPct val="110000"/>
                  </a:lnSpc>
                  <a:spcAft>
                    <a:spcPts val="600"/>
                  </a:spcAft>
                </a:pPr>
                <a14:m>
                  <m:oMathPara xmlns:m="http://schemas.openxmlformats.org/officeDocument/2006/math">
                    <m:oMathParaPr>
                      <m:jc m:val="left"/>
                    </m:oMathParaPr>
                    <m:oMath xmlns:m="http://schemas.openxmlformats.org/officeDocument/2006/math">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crucial</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role</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in</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the</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performance</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and</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reliability</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of</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power</m:t>
                      </m:r>
                      <m: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I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capacitors</m:t>
                      </m:r>
                    </m:oMath>
                  </m:oMathPara>
                </a14:m>
                <a:endParaRPr lang="en-US" dirty="0">
                  <a:solidFill>
                    <a:schemeClr val="tx1"/>
                  </a:solidFill>
                  <a:effectLst/>
                  <a:ea typeface="Times New Roman" panose="02020603050405020304" pitchFamily="18" charset="0"/>
                  <a:cs typeface="Mangal" panose="02040503050203030202" pitchFamily="18" charset="0"/>
                </a:endParaRPr>
              </a:p>
              <a:p>
                <a:pPr algn="just">
                  <a:lnSpc>
                    <a:spcPct val="110000"/>
                  </a:lnSpc>
                  <a:spcAft>
                    <a:spcPts val="600"/>
                  </a:spcAft>
                </a:pPr>
                <a:r>
                  <a:rPr lang="en-IN" dirty="0">
                    <a:solidFill>
                      <a:schemeClr val="tx1"/>
                    </a:solidFill>
                    <a:effectLst/>
                    <a:ea typeface="Times New Roman" panose="02020603050405020304" pitchFamily="18" charset="0"/>
                    <a:cs typeface="Mangal" panose="02040503050203030202" pitchFamily="18" charset="0"/>
                  </a:rPr>
                  <a:t>The permittivity </a:t>
                </a:r>
                <a14:m>
                  <m:oMath xmlns:m="http://schemas.openxmlformats.org/officeDocument/2006/math">
                    <m:r>
                      <a:rPr lang="en-IN"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ℰ</m:t>
                    </m:r>
                    <m:r>
                      <a:rPr lang="en-IN"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IN" dirty="0">
                    <a:solidFill>
                      <a:schemeClr val="tx1"/>
                    </a:solidFill>
                    <a:effectLst/>
                    <a:ea typeface="Times New Roman" panose="02020603050405020304" pitchFamily="18" charset="0"/>
                    <a:cs typeface="Mangal" panose="02040503050203030202" pitchFamily="18" charset="0"/>
                  </a:rPr>
                  <a:t>is defined to be a product of two factors:</a:t>
                </a:r>
                <a:endParaRPr lang="en-US" dirty="0">
                  <a:solidFill>
                    <a:schemeClr val="tx1"/>
                  </a:solidFill>
                  <a:effectLst/>
                  <a:ea typeface="Times New Roman" panose="02020603050405020304" pitchFamily="18" charset="0"/>
                  <a:cs typeface="Mangal" panose="02040503050203030202" pitchFamily="18" charset="0"/>
                </a:endParaRPr>
              </a:p>
              <a:p>
                <a:pPr algn="ctr">
                  <a:lnSpc>
                    <a:spcPct val="110000"/>
                  </a:lnSpc>
                  <a:spcAft>
                    <a:spcPts val="600"/>
                  </a:spcAft>
                </a:pPr>
                <a:r>
                  <a:rPr lang="en-IN" b="1" dirty="0">
                    <a:effectLst/>
                    <a:ea typeface="Times New Roman" panose="02020603050405020304" pitchFamily="18" charset="0"/>
                    <a:cs typeface="Mangal" panose="02040503050203030202" pitchFamily="18" charset="0"/>
                  </a:rPr>
                  <a:t>Ɛ = KƐ</a:t>
                </a:r>
                <a:r>
                  <a:rPr lang="en-IN" b="1" baseline="-25000" dirty="0">
                    <a:effectLst/>
                    <a:ea typeface="Times New Roman" panose="02020603050405020304" pitchFamily="18" charset="0"/>
                    <a:cs typeface="Mangal" panose="02040503050203030202" pitchFamily="18" charset="0"/>
                  </a:rPr>
                  <a:t>0</a:t>
                </a:r>
              </a:p>
              <a:p>
                <a:pPr algn="just"/>
                <a:r>
                  <a:rPr lang="en-IN" dirty="0"/>
                  <a:t>Where</a:t>
                </a:r>
                <a:endParaRPr lang="en-US" dirty="0"/>
              </a:p>
              <a:p>
                <a:pPr algn="just"/>
                <a:r>
                  <a:rPr lang="en-IN" dirty="0"/>
                  <a:t>K is Dielectric Constant of the material, and </a:t>
                </a:r>
                <a:endParaRPr lang="en-US" dirty="0"/>
              </a:p>
              <a:p>
                <a:pPr algn="just"/>
                <a:r>
                  <a:rPr lang="en-IN" dirty="0"/>
                  <a:t>Ɛ</a:t>
                </a:r>
                <a:r>
                  <a:rPr lang="en-IN" baseline="-25000" dirty="0"/>
                  <a:t>0 </a:t>
                </a:r>
                <a:r>
                  <a:rPr lang="en-IN" dirty="0"/>
                  <a:t>= 8.854 x 10</a:t>
                </a:r>
                <a:r>
                  <a:rPr lang="en-IN" baseline="30000" dirty="0"/>
                  <a:t>-12</a:t>
                </a:r>
                <a:r>
                  <a:rPr lang="en-IN" dirty="0"/>
                  <a:t> farads per meter, Permittivity of Vacuum.</a:t>
                </a:r>
                <a:endParaRPr lang="en-US" dirty="0"/>
              </a:p>
              <a:p>
                <a:pPr algn="ctr">
                  <a:lnSpc>
                    <a:spcPct val="110000"/>
                  </a:lnSpc>
                  <a:spcAft>
                    <a:spcPts val="600"/>
                  </a:spcAft>
                </a:pPr>
                <a:endParaRPr lang="en-IN" sz="2000" b="1" baseline="-25000" dirty="0">
                  <a:latin typeface="Times New Roman" panose="02020603050405020304" pitchFamily="18" charset="0"/>
                  <a:ea typeface="Times New Roman" panose="02020603050405020304" pitchFamily="18" charset="0"/>
                  <a:cs typeface="Mangal" panose="02040503050203030202" pitchFamily="18" charset="0"/>
                </a:endParaRPr>
              </a:p>
              <a:p>
                <a:pPr algn="ctr">
                  <a:lnSpc>
                    <a:spcPct val="110000"/>
                  </a:lnSpc>
                  <a:spcAft>
                    <a:spcPts val="600"/>
                  </a:spcAft>
                </a:pPr>
                <a:endParaRPr lang="en-US" sz="1200" dirty="0">
                  <a:effectLst/>
                  <a:latin typeface="Calibri" panose="020F0502020204030204" pitchFamily="34" charset="0"/>
                  <a:ea typeface="Times New Roman" panose="02020603050405020304" pitchFamily="18" charset="0"/>
                  <a:cs typeface="Mangal" panose="02040503050203030202"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27000" y="2701953"/>
                <a:ext cx="8382000" cy="2955681"/>
              </a:xfrm>
              <a:prstGeom prst="rect">
                <a:avLst/>
              </a:prstGeom>
              <a:blipFill>
                <a:blip r:embed="rId4"/>
                <a:stretch>
                  <a:fillRect l="-655" t="-1031"/>
                </a:stretch>
              </a:blipFill>
            </p:spPr>
            <p:txBody>
              <a:bodyPr/>
              <a:lstStyle/>
              <a:p>
                <a:r>
                  <a:rPr lang="en-IN">
                    <a:noFill/>
                  </a:rPr>
                  <a:t> </a:t>
                </a:r>
              </a:p>
            </p:txBody>
          </p:sp>
        </mc:Fallback>
      </mc:AlternateContent>
      <p:pic>
        <p:nvPicPr>
          <p:cNvPr id="4" name="Picture 3"/>
          <p:cNvPicPr>
            <a:picLocks noChangeAspect="1"/>
          </p:cNvPicPr>
          <p:nvPr/>
        </p:nvPicPr>
        <p:blipFill>
          <a:blip r:embed="rId5"/>
          <a:stretch>
            <a:fillRect/>
          </a:stretch>
        </p:blipFill>
        <p:spPr>
          <a:xfrm>
            <a:off x="7767343" y="2858915"/>
            <a:ext cx="3133616" cy="2511770"/>
          </a:xfrm>
          <a:prstGeom prst="rect">
            <a:avLst/>
          </a:prstGeom>
          <a:solidFill>
            <a:schemeClr val="tx1"/>
          </a:solidFill>
        </p:spPr>
      </p:pic>
    </p:spTree>
    <p:extLst>
      <p:ext uri="{BB962C8B-B14F-4D97-AF65-F5344CB8AC3E}">
        <p14:creationId xmlns:p14="http://schemas.microsoft.com/office/powerpoint/2010/main" val="2180848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469900"/>
            <a:ext cx="11734800" cy="5905500"/>
          </a:xfrm>
        </p:spPr>
        <p:txBody>
          <a:bodyPr>
            <a:normAutofit/>
          </a:bodyPr>
          <a:lstStyle/>
          <a:p>
            <a:pPr marL="0" lvl="0" indent="0" algn="just">
              <a:buNone/>
            </a:pPr>
            <a:endParaRPr lang="en-IN" sz="1800" b="1" dirty="0">
              <a:solidFill>
                <a:schemeClr val="accent1"/>
              </a:solidFill>
              <a:effectLst/>
            </a:endParaRPr>
          </a:p>
          <a:p>
            <a:pPr marL="0" indent="0" algn="just">
              <a:buNone/>
            </a:pPr>
            <a:r>
              <a:rPr lang="en-IN" dirty="0">
                <a:effectLst/>
              </a:rPr>
              <a:t>These materials are chosen based on their electrical properties, dielectric strength, thermal stability, and mechanical robustness. Some common dielectric materials used in power capacitors are:</a:t>
            </a:r>
          </a:p>
          <a:p>
            <a:pPr marL="0" lvl="0" indent="0" algn="just">
              <a:buNone/>
            </a:pPr>
            <a:endParaRPr lang="en-IN" sz="1800" b="1" dirty="0">
              <a:solidFill>
                <a:schemeClr val="accent1"/>
              </a:solidFill>
              <a:effectLst/>
            </a:endParaRPr>
          </a:p>
          <a:p>
            <a:pPr marL="0" lvl="0" indent="0" algn="just">
              <a:buNone/>
            </a:pPr>
            <a:r>
              <a:rPr lang="en-IN" sz="1800" b="1" dirty="0">
                <a:solidFill>
                  <a:schemeClr val="accent1"/>
                </a:solidFill>
                <a:effectLst/>
              </a:rPr>
              <a:t>Polypropylene (PP):</a:t>
            </a:r>
            <a:r>
              <a:rPr lang="en-IN" sz="1800" dirty="0">
                <a:solidFill>
                  <a:schemeClr val="accent1"/>
                </a:solidFill>
                <a:effectLst/>
              </a:rPr>
              <a:t> </a:t>
            </a:r>
            <a:r>
              <a:rPr lang="en-IN" sz="1800" dirty="0">
                <a:effectLst/>
              </a:rPr>
              <a:t>Polypropylene is one of the most widely used dielectric materials in power capacitors due to its excellent dielectric properties, high breakdown voltage, low dissipation factor, and good thermal stability. PP capacitors offer high energy storage density and long-term reliability, making them suitable for various power factor correction and harmonic filtering applications</a:t>
            </a:r>
            <a:r>
              <a:rPr lang="en-IN" sz="1800" dirty="0">
                <a:solidFill>
                  <a:schemeClr val="accent1"/>
                </a:solidFill>
                <a:effectLst/>
              </a:rPr>
              <a:t>.  </a:t>
            </a:r>
            <a:r>
              <a:rPr lang="en-IN" sz="1800" b="1" dirty="0">
                <a:solidFill>
                  <a:schemeClr val="accent1"/>
                </a:solidFill>
                <a:effectLst/>
              </a:rPr>
              <a:t>IS 11298 ( Part 3/Sec 1)  specifies requirements for Polypropylene film for capacitors.</a:t>
            </a:r>
            <a:r>
              <a:rPr lang="en-IN" sz="1800" b="1" dirty="0">
                <a:effectLst/>
              </a:rPr>
              <a:t> </a:t>
            </a:r>
            <a:r>
              <a:rPr lang="en-IN" sz="1800" dirty="0">
                <a:effectLst/>
              </a:rPr>
              <a:t>  The standard specifies requirements and test methods for various parameters like thickness, density, tensile strength, elongation at break, heat shrinkage, dielectric strength, breakdown voltage, dissipation factor, electrical weak spots etc.</a:t>
            </a:r>
          </a:p>
          <a:p>
            <a:pPr marL="0" lvl="0" indent="0" algn="just">
              <a:buNone/>
            </a:pPr>
            <a:r>
              <a:rPr lang="en-IN" sz="1800" b="1" dirty="0">
                <a:solidFill>
                  <a:schemeClr val="accent1"/>
                </a:solidFill>
                <a:effectLst/>
              </a:rPr>
              <a:t>Polyethylene Terephthalate (PET or Polyester): </a:t>
            </a:r>
            <a:r>
              <a:rPr lang="en-IN" sz="1800" dirty="0">
                <a:effectLst/>
              </a:rPr>
              <a:t>Polyester capacitors exhibit good dielectric properties, high breakdown strength, and low losses, making them suitable for applications requiring high voltage and high-frequency operation. They are commonly used in power electronics, motor run capacitors, and electromagnetic interference (EMI) suppression circuits. </a:t>
            </a:r>
            <a:r>
              <a:rPr lang="en-IN" sz="1800" b="1" dirty="0">
                <a:effectLst/>
              </a:rPr>
              <a:t> </a:t>
            </a:r>
            <a:r>
              <a:rPr lang="en-IN" sz="1800" b="1" dirty="0">
                <a:solidFill>
                  <a:schemeClr val="accent1"/>
                </a:solidFill>
                <a:effectLst/>
              </a:rPr>
              <a:t>IS 11298 (Part 3/Sec 3) specifies requirements for POLYETHYLENE TEREPHTHALATE (PET) FILMS for capacitors</a:t>
            </a:r>
            <a:r>
              <a:rPr lang="en-IN" sz="1800" b="1" dirty="0">
                <a:effectLst/>
              </a:rPr>
              <a:t>.</a:t>
            </a:r>
            <a:endParaRPr lang="en-US" sz="1800" b="1" dirty="0">
              <a:effectLst/>
            </a:endParaRPr>
          </a:p>
          <a:p>
            <a:pPr marL="0" lvl="0" indent="0" algn="just">
              <a:buNone/>
            </a:pPr>
            <a:endParaRPr lang="en-IN" sz="1800" b="1" dirty="0">
              <a:solidFill>
                <a:schemeClr val="accent1"/>
              </a:solidFill>
              <a:effectLst/>
            </a:endParaRPr>
          </a:p>
          <a:p>
            <a:pPr marL="0" indent="0" algn="just">
              <a:buNone/>
            </a:pPr>
            <a:endParaRPr lang="en-US" sz="1800" dirty="0"/>
          </a:p>
          <a:p>
            <a:pPr marL="0" lvl="0" indent="0" algn="just">
              <a:buNone/>
            </a:pPr>
            <a:endParaRPr lang="en-US" sz="1800" dirty="0">
              <a:effectLst/>
            </a:endParaRPr>
          </a:p>
          <a:p>
            <a:endParaRPr lang="en-US" sz="1800" dirty="0"/>
          </a:p>
        </p:txBody>
      </p:sp>
    </p:spTree>
    <p:extLst>
      <p:ext uri="{BB962C8B-B14F-4D97-AF65-F5344CB8AC3E}">
        <p14:creationId xmlns:p14="http://schemas.microsoft.com/office/powerpoint/2010/main" val="3810101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469900"/>
            <a:ext cx="11734800" cy="5905500"/>
          </a:xfrm>
        </p:spPr>
        <p:txBody>
          <a:bodyPr>
            <a:normAutofit lnSpcReduction="10000"/>
          </a:bodyPr>
          <a:lstStyle/>
          <a:p>
            <a:pPr lvl="0" algn="just"/>
            <a:endParaRPr lang="en-IN" b="1" dirty="0">
              <a:solidFill>
                <a:schemeClr val="accent1"/>
              </a:solidFill>
              <a:effectLst/>
            </a:endParaRPr>
          </a:p>
          <a:p>
            <a:pPr lvl="0" algn="just"/>
            <a:r>
              <a:rPr lang="en-IN" b="1" dirty="0">
                <a:solidFill>
                  <a:schemeClr val="accent1"/>
                </a:solidFill>
                <a:effectLst/>
              </a:rPr>
              <a:t>Metallized Polypropylene Film:</a:t>
            </a:r>
            <a:r>
              <a:rPr lang="en-IN" dirty="0">
                <a:solidFill>
                  <a:schemeClr val="accent1"/>
                </a:solidFill>
                <a:effectLst/>
              </a:rPr>
              <a:t> </a:t>
            </a:r>
            <a:r>
              <a:rPr lang="en-IN" dirty="0">
                <a:effectLst/>
              </a:rPr>
              <a:t>Metallized polypropylene film capacitors combine the dielectric properties of polypropylene with the high conductivity of metal coatings.  The metal coating act as the conducting plate of the capacitor and polypropylene as dielectric.  Metallized film capacitors offer improved self-healing properties, reduced size, and enhanced reliability compared to traditional film capacitors with separate foil electrodes. They are widely used in power factor correction, motor run capacitors, and DC-link applications</a:t>
            </a:r>
            <a:r>
              <a:rPr lang="en-IN" dirty="0">
                <a:solidFill>
                  <a:schemeClr val="accent1"/>
                </a:solidFill>
                <a:effectLst/>
              </a:rPr>
              <a:t>.  </a:t>
            </a:r>
          </a:p>
          <a:p>
            <a:pPr lvl="0" algn="just"/>
            <a:r>
              <a:rPr lang="en-IN" b="1" dirty="0">
                <a:solidFill>
                  <a:schemeClr val="accent1"/>
                </a:solidFill>
                <a:effectLst/>
              </a:rPr>
              <a:t>IS 11298 (Part 3/Sec 2) specifies requirements for Metallized Polypropylene film (MPP) for capacitors. </a:t>
            </a:r>
            <a:r>
              <a:rPr lang="en-IN" dirty="0">
                <a:effectLst/>
              </a:rPr>
              <a:t>The standard specifies requirements and test methods for various parameters like </a:t>
            </a:r>
            <a:r>
              <a:rPr lang="en-US" dirty="0">
                <a:effectLst/>
              </a:rPr>
              <a:t>Thickness, Width, Length / Diameter, Shrinkage, Coating Adhesion, Tram lines, Tightness of winding, </a:t>
            </a:r>
            <a:r>
              <a:rPr lang="en-IN" dirty="0">
                <a:effectLst/>
              </a:rPr>
              <a:t>Resistance of metal layer, Voltage proof test, Power Factor, Electrostatic charge </a:t>
            </a:r>
            <a:r>
              <a:rPr lang="en-US" dirty="0">
                <a:effectLst/>
              </a:rPr>
              <a:t> </a:t>
            </a:r>
            <a:r>
              <a:rPr lang="en-IN" dirty="0">
                <a:effectLst/>
              </a:rPr>
              <a:t> etc.</a:t>
            </a:r>
          </a:p>
          <a:p>
            <a:pPr algn="just"/>
            <a:r>
              <a:rPr lang="en-IN" b="1" dirty="0">
                <a:solidFill>
                  <a:schemeClr val="accent1"/>
                </a:solidFill>
                <a:effectLst/>
              </a:rPr>
              <a:t>IS 11298 (Part 2)</a:t>
            </a:r>
            <a:r>
              <a:rPr lang="en-IN" dirty="0">
                <a:effectLst/>
              </a:rPr>
              <a:t> specifies the detailed and precise test method for each of the above tests for plastic films for electrical purposes.</a:t>
            </a:r>
          </a:p>
          <a:p>
            <a:pPr algn="just"/>
            <a:r>
              <a:rPr lang="en-IN" b="1" dirty="0">
                <a:solidFill>
                  <a:schemeClr val="accent1"/>
                </a:solidFill>
                <a:effectLst/>
              </a:rPr>
              <a:t>Polyethylene (PE):</a:t>
            </a:r>
            <a:r>
              <a:rPr lang="en-IN" dirty="0">
                <a:solidFill>
                  <a:schemeClr val="accent1"/>
                </a:solidFill>
                <a:effectLst/>
              </a:rPr>
              <a:t> </a:t>
            </a:r>
            <a:r>
              <a:rPr lang="en-IN" dirty="0">
                <a:effectLst/>
              </a:rPr>
              <a:t>Polyethylene is known for its high dielectric strength, low dielectric loss, and good thermal stability. Capacitors using polyethylene as the dielectric material are suitable for high-voltage applications requiring excellent insulation properties, such as power distribution and transmission systems.</a:t>
            </a:r>
            <a:endParaRPr lang="en-US" dirty="0">
              <a:effectLst/>
            </a:endParaRPr>
          </a:p>
          <a:p>
            <a:pPr algn="just"/>
            <a:endParaRPr lang="en-US" dirty="0"/>
          </a:p>
        </p:txBody>
      </p:sp>
    </p:spTree>
    <p:extLst>
      <p:ext uri="{BB962C8B-B14F-4D97-AF65-F5344CB8AC3E}">
        <p14:creationId xmlns:p14="http://schemas.microsoft.com/office/powerpoint/2010/main" val="277090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ownloads\mpp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061" y="1358900"/>
            <a:ext cx="9405939" cy="3683000"/>
          </a:xfrm>
          <a:prstGeom prst="rect">
            <a:avLst/>
          </a:prstGeom>
          <a:noFill/>
          <a:ln>
            <a:noFill/>
          </a:ln>
        </p:spPr>
      </p:pic>
      <p:sp>
        <p:nvSpPr>
          <p:cNvPr id="11" name="Rectangle 10"/>
          <p:cNvSpPr/>
          <p:nvPr/>
        </p:nvSpPr>
        <p:spPr>
          <a:xfrm>
            <a:off x="571500" y="5344908"/>
            <a:ext cx="11176000" cy="634020"/>
          </a:xfrm>
          <a:prstGeom prst="rect">
            <a:avLst/>
          </a:prstGeom>
        </p:spPr>
        <p:txBody>
          <a:bodyPr wrap="square">
            <a:spAutoFit/>
          </a:bodyPr>
          <a:lstStyle/>
          <a:p>
            <a:pPr marL="270510">
              <a:lnSpc>
                <a:spcPct val="110000"/>
              </a:lnSpc>
              <a:spcAft>
                <a:spcPts val="600"/>
              </a:spcAft>
            </a:pPr>
            <a:r>
              <a:rPr lang="en-IN" i="1" dirty="0">
                <a:latin typeface="Times New Roman" panose="02020603050405020304" pitchFamily="18" charset="0"/>
                <a:ea typeface="Times New Roman" panose="02020603050405020304" pitchFamily="18" charset="0"/>
                <a:cs typeface="Mangal" panose="02040503050203030202" pitchFamily="18" charset="0"/>
              </a:rPr>
              <a:t>(</a:t>
            </a:r>
            <a:r>
              <a:rPr lang="en-IN" sz="1400" i="1" dirty="0">
                <a:latin typeface="Times New Roman" panose="02020603050405020304" pitchFamily="18" charset="0"/>
                <a:ea typeface="Times New Roman" panose="02020603050405020304" pitchFamily="18" charset="0"/>
                <a:cs typeface="Mangal" panose="02040503050203030202" pitchFamily="18" charset="0"/>
              </a:rPr>
              <a:t>Source : </a:t>
            </a:r>
            <a:r>
              <a:rPr lang="en-IN" sz="1400" i="1" u="sng" dirty="0">
                <a:solidFill>
                  <a:srgbClr val="0000FF"/>
                </a:solidFill>
                <a:latin typeface="Times New Roman" panose="02020603050405020304" pitchFamily="18" charset="0"/>
                <a:ea typeface="Times New Roman" panose="02020603050405020304" pitchFamily="18" charset="0"/>
                <a:cs typeface="Mangal" panose="02040503050203030202" pitchFamily="18" charset="0"/>
                <a:hlinkClick r:id="rId3"/>
              </a:rPr>
              <a:t>https://www.semanticscholar.org/paper/Modeling-of-metallized-polymer-films-capacitor's-Makdessi Sari/b2cbfc4daae60160ecbe555f4be8a9715b7e7432/figure/0</a:t>
            </a:r>
            <a:r>
              <a:rPr lang="en-IN" sz="1400" dirty="0">
                <a:latin typeface="Times New Roman" panose="02020603050405020304" pitchFamily="18" charset="0"/>
                <a:ea typeface="Times New Roman" panose="02020603050405020304" pitchFamily="18" charset="0"/>
                <a:cs typeface="Mangal" panose="02040503050203030202" pitchFamily="18" charset="0"/>
              </a:rPr>
              <a:t>)</a:t>
            </a:r>
            <a:endParaRPr lang="en-US" sz="14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99594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6" y="590843"/>
            <a:ext cx="11183816" cy="5598942"/>
          </a:xfrm>
        </p:spPr>
        <p:txBody>
          <a:bodyPr>
            <a:normAutofit lnSpcReduction="10000"/>
          </a:bodyPr>
          <a:lstStyle/>
          <a:p>
            <a:pPr algn="just"/>
            <a:r>
              <a:rPr lang="en-IN" sz="1800" b="1" dirty="0">
                <a:solidFill>
                  <a:schemeClr val="accent1"/>
                </a:solidFill>
                <a:effectLst/>
              </a:rPr>
              <a:t>Paper</a:t>
            </a:r>
            <a:r>
              <a:rPr lang="en-IN" sz="1800" dirty="0">
                <a:solidFill>
                  <a:schemeClr val="accent1"/>
                </a:solidFill>
                <a:effectLst/>
              </a:rPr>
              <a:t>: </a:t>
            </a:r>
            <a:r>
              <a:rPr lang="en-IN" sz="1800" dirty="0">
                <a:effectLst/>
              </a:rPr>
              <a:t>Although less commonly used in modern power capacitors, paper dielectric capacitors were widely employed in earlier generations of electrical equipment. Paper capacitors offer good dielectric strength and thermal stability but are susceptible to moisture absorption, aging, and degradation over time. They are still found in some niche applications, such as high-voltage filter circuits and pulse applications.</a:t>
            </a:r>
            <a:r>
              <a:rPr lang="en-IN" sz="1800" b="1" dirty="0">
                <a:solidFill>
                  <a:schemeClr val="accent1"/>
                </a:solidFill>
                <a:effectLst/>
              </a:rPr>
              <a:t> </a:t>
            </a:r>
          </a:p>
          <a:p>
            <a:r>
              <a:rPr lang="en-IN" b="1" dirty="0">
                <a:solidFill>
                  <a:schemeClr val="accent1"/>
                </a:solidFill>
                <a:effectLst/>
              </a:rPr>
              <a:t>Paper used as dielectric shall confirm to the following standards:</a:t>
            </a:r>
          </a:p>
          <a:p>
            <a:pPr lvl="0"/>
            <a:r>
              <a:rPr lang="en-IN" dirty="0">
                <a:solidFill>
                  <a:schemeClr val="accent1"/>
                </a:solidFill>
                <a:effectLst/>
              </a:rPr>
              <a:t>IS 9335 (Part 3/Sec 2) : 1985 </a:t>
            </a:r>
            <a:r>
              <a:rPr lang="en-IN" dirty="0">
                <a:effectLst/>
              </a:rPr>
              <a:t>Specification for cellulosic papers for electrical purposes: Part 3 specifications for individual materials: Sec 2 capacitor paper</a:t>
            </a:r>
          </a:p>
          <a:p>
            <a:pPr lvl="0"/>
            <a:r>
              <a:rPr lang="en-IN" dirty="0">
                <a:solidFill>
                  <a:schemeClr val="accent1"/>
                </a:solidFill>
                <a:effectLst/>
              </a:rPr>
              <a:t>IS 9335 (Part 3/Sec 4) : 1984 </a:t>
            </a:r>
            <a:r>
              <a:rPr lang="en-IN" dirty="0">
                <a:effectLst/>
              </a:rPr>
              <a:t>Specification for cellulosic papers for electrical purposes: Part 3 specifications for individual materials: Sec 4 electrolytic capacitor paper</a:t>
            </a:r>
          </a:p>
          <a:p>
            <a:pPr lvl="0"/>
            <a:r>
              <a:rPr lang="en-IN" dirty="0">
                <a:solidFill>
                  <a:schemeClr val="accent1"/>
                </a:solidFill>
                <a:effectLst/>
              </a:rPr>
              <a:t>IS 9335 (Part 1) : 2024 </a:t>
            </a:r>
            <a:r>
              <a:rPr lang="en-IN" dirty="0">
                <a:effectLst/>
              </a:rPr>
              <a:t>Cellulosic Papers for Electrical Purposes Part 1 Definitions and General Requirements</a:t>
            </a:r>
          </a:p>
          <a:p>
            <a:pPr lvl="0"/>
            <a:r>
              <a:rPr lang="en-IN" dirty="0">
                <a:solidFill>
                  <a:schemeClr val="accent1"/>
                </a:solidFill>
                <a:effectLst/>
              </a:rPr>
              <a:t>IS 9335 (Part 2) : 2024 </a:t>
            </a:r>
            <a:r>
              <a:rPr lang="en-IN" dirty="0">
                <a:effectLst/>
              </a:rPr>
              <a:t>Cellulosic Papers for Electrical Purposes Part 2 Methods of Test</a:t>
            </a:r>
          </a:p>
          <a:p>
            <a:r>
              <a:rPr lang="en-IN" dirty="0">
                <a:effectLst/>
              </a:rPr>
              <a:t>Tensile strength, Moisture Content, Ash Content, Apparent density, pH, Electric Strength, Dissipation factor etc are some of the important quality parameters specified in the standards along with test methods for the same.</a:t>
            </a:r>
          </a:p>
          <a:p>
            <a:pPr marL="0" lvl="0" indent="0" algn="just">
              <a:buNone/>
            </a:pPr>
            <a:endParaRPr lang="en-US" sz="1800" dirty="0">
              <a:effectLst/>
            </a:endParaRPr>
          </a:p>
          <a:p>
            <a:pPr algn="just"/>
            <a:endParaRPr lang="en-US" sz="1800" dirty="0"/>
          </a:p>
        </p:txBody>
      </p:sp>
    </p:spTree>
    <p:extLst>
      <p:ext uri="{BB962C8B-B14F-4D97-AF65-F5344CB8AC3E}">
        <p14:creationId xmlns:p14="http://schemas.microsoft.com/office/powerpoint/2010/main" val="24356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Downloads\papercap.png"/>
          <p:cNvPicPr/>
          <p:nvPr/>
        </p:nvPicPr>
        <p:blipFill>
          <a:blip r:embed="rId2">
            <a:extLst>
              <a:ext uri="{28A0092B-C50C-407E-A947-70E740481C1C}">
                <a14:useLocalDpi xmlns:a14="http://schemas.microsoft.com/office/drawing/2010/main" val="0"/>
              </a:ext>
            </a:extLst>
          </a:blip>
          <a:srcRect/>
          <a:stretch>
            <a:fillRect/>
          </a:stretch>
        </p:blipFill>
        <p:spPr bwMode="auto">
          <a:xfrm>
            <a:off x="2811897" y="1378634"/>
            <a:ext cx="5913863" cy="4364756"/>
          </a:xfrm>
          <a:prstGeom prst="rect">
            <a:avLst/>
          </a:prstGeom>
          <a:noFill/>
          <a:ln>
            <a:noFill/>
          </a:ln>
        </p:spPr>
      </p:pic>
      <p:sp>
        <p:nvSpPr>
          <p:cNvPr id="2" name="Rectangle 1"/>
          <p:cNvSpPr/>
          <p:nvPr/>
        </p:nvSpPr>
        <p:spPr>
          <a:xfrm>
            <a:off x="2811897" y="6015629"/>
            <a:ext cx="5913863" cy="397032"/>
          </a:xfrm>
          <a:prstGeom prst="rect">
            <a:avLst/>
          </a:prstGeom>
        </p:spPr>
        <p:txBody>
          <a:bodyPr wrap="none">
            <a:spAutoFit/>
          </a:bodyPr>
          <a:lstStyle/>
          <a:p>
            <a:pPr marL="270510" algn="just">
              <a:lnSpc>
                <a:spcPct val="110000"/>
              </a:lnSpc>
              <a:spcAft>
                <a:spcPts val="600"/>
              </a:spcAft>
            </a:pPr>
            <a:r>
              <a:rPr lang="en-IN" i="1" dirty="0">
                <a:latin typeface="Times New Roman" panose="02020603050405020304" pitchFamily="18" charset="0"/>
                <a:ea typeface="Times New Roman" panose="02020603050405020304" pitchFamily="18" charset="0"/>
                <a:cs typeface="Mangal" panose="02040503050203030202" pitchFamily="18" charset="0"/>
              </a:rPr>
              <a:t>(Source:</a:t>
            </a:r>
            <a:r>
              <a:rPr lang="en-IN" i="1" dirty="0">
                <a:latin typeface="Calibri" panose="020F0502020204030204" pitchFamily="34" charset="0"/>
                <a:ea typeface="Times New Roman" panose="02020603050405020304" pitchFamily="18" charset="0"/>
                <a:cs typeface="Mangal" panose="02040503050203030202" pitchFamily="18" charset="0"/>
              </a:rPr>
              <a:t> </a:t>
            </a:r>
            <a:r>
              <a:rPr lang="en-IN" i="1" u="sng" dirty="0">
                <a:solidFill>
                  <a:srgbClr val="0000FF"/>
                </a:solidFill>
                <a:latin typeface="Times New Roman" panose="02020603050405020304" pitchFamily="18" charset="0"/>
                <a:ea typeface="Times New Roman" panose="02020603050405020304" pitchFamily="18" charset="0"/>
                <a:cs typeface="Mangal" panose="02040503050203030202" pitchFamily="18" charset="0"/>
                <a:hlinkClick r:id="rId3"/>
              </a:rPr>
              <a:t>http://avstop.com/ac/apgeneral/capacitance.html</a:t>
            </a:r>
            <a:r>
              <a:rPr lang="en-IN" i="1" dirty="0">
                <a:latin typeface="Times New Roman" panose="02020603050405020304" pitchFamily="18" charset="0"/>
                <a:ea typeface="Times New Roman" panose="02020603050405020304" pitchFamily="18" charset="0"/>
                <a:cs typeface="Mangal" panose="02040503050203030202" pitchFamily="18" charset="0"/>
              </a:rPr>
              <a:t>)</a:t>
            </a:r>
            <a:endParaRPr lang="en-US"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60639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6400" y="5435599"/>
            <a:ext cx="7226300" cy="778675"/>
          </a:xfrm>
          <a:prstGeom prst="rect">
            <a:avLst/>
          </a:prstGeom>
        </p:spPr>
        <p:txBody>
          <a:bodyPr wrap="square">
            <a:spAutoFit/>
          </a:bodyPr>
          <a:lstStyle/>
          <a:p>
            <a:pPr marL="270510" algn="just">
              <a:lnSpc>
                <a:spcPct val="110000"/>
              </a:lnSpc>
              <a:spcAft>
                <a:spcPts val="600"/>
              </a:spcAft>
            </a:pPr>
            <a:endParaRPr lang="en-IN" i="1" dirty="0">
              <a:latin typeface="Times New Roman" panose="02020603050405020304" pitchFamily="18" charset="0"/>
              <a:ea typeface="Times New Roman" panose="02020603050405020304" pitchFamily="18" charset="0"/>
              <a:cs typeface="Mangal" panose="02040503050203030202" pitchFamily="18" charset="0"/>
            </a:endParaRPr>
          </a:p>
          <a:p>
            <a:pPr marL="270510" algn="just">
              <a:lnSpc>
                <a:spcPct val="110000"/>
              </a:lnSpc>
              <a:spcAft>
                <a:spcPts val="600"/>
              </a:spcAft>
            </a:pPr>
            <a:endParaRPr lang="en-IN" i="1" dirty="0">
              <a:latin typeface="Times New Roman" panose="02020603050405020304" pitchFamily="18" charset="0"/>
              <a:ea typeface="Times New Roman" panose="02020603050405020304" pitchFamily="18" charset="0"/>
              <a:cs typeface="Mangal" panose="02040503050203030202" pitchFamily="18" charset="0"/>
            </a:endParaRPr>
          </a:p>
        </p:txBody>
      </p:sp>
      <p:sp>
        <p:nvSpPr>
          <p:cNvPr id="6" name="Rectangle 5"/>
          <p:cNvSpPr/>
          <p:nvPr/>
        </p:nvSpPr>
        <p:spPr>
          <a:xfrm>
            <a:off x="381000" y="444096"/>
            <a:ext cx="7399142" cy="2418226"/>
          </a:xfrm>
          <a:prstGeom prst="rect">
            <a:avLst/>
          </a:prstGeom>
        </p:spPr>
        <p:txBody>
          <a:bodyPr wrap="square">
            <a:spAutoFit/>
          </a:bodyPr>
          <a:lstStyle/>
          <a:p>
            <a:pPr lvl="0" algn="just">
              <a:lnSpc>
                <a:spcPct val="110000"/>
              </a:lnSpc>
              <a:spcAft>
                <a:spcPts val="0"/>
              </a:spcAft>
            </a:pPr>
            <a:r>
              <a:rPr lang="en-IN" b="1" dirty="0">
                <a:solidFill>
                  <a:schemeClr val="accent1"/>
                </a:solidFill>
                <a:ea typeface="Times New Roman" panose="02020603050405020304" pitchFamily="18" charset="0"/>
                <a:cs typeface="Mangal" panose="02040503050203030202" pitchFamily="18" charset="0"/>
              </a:rPr>
              <a:t>Ceramic:</a:t>
            </a:r>
            <a:r>
              <a:rPr lang="en-IN" dirty="0">
                <a:solidFill>
                  <a:schemeClr val="accent1"/>
                </a:solidFill>
                <a:ea typeface="Times New Roman" panose="02020603050405020304" pitchFamily="18" charset="0"/>
                <a:cs typeface="Mangal" panose="02040503050203030202" pitchFamily="18" charset="0"/>
              </a:rPr>
              <a:t> </a:t>
            </a:r>
            <a:r>
              <a:rPr lang="en-IN" dirty="0">
                <a:ea typeface="Times New Roman" panose="02020603050405020304" pitchFamily="18" charset="0"/>
                <a:cs typeface="Mangal" panose="02040503050203030202" pitchFamily="18" charset="0"/>
              </a:rPr>
              <a:t>Certain types of ceramic materials, such as barium </a:t>
            </a:r>
            <a:r>
              <a:rPr lang="en-IN" dirty="0" err="1">
                <a:ea typeface="Times New Roman" panose="02020603050405020304" pitchFamily="18" charset="0"/>
                <a:cs typeface="Mangal" panose="02040503050203030202" pitchFamily="18" charset="0"/>
              </a:rPr>
              <a:t>titanate</a:t>
            </a:r>
            <a:r>
              <a:rPr lang="en-IN" dirty="0">
                <a:ea typeface="Times New Roman" panose="02020603050405020304" pitchFamily="18" charset="0"/>
                <a:cs typeface="Mangal" panose="02040503050203030202" pitchFamily="18" charset="0"/>
              </a:rPr>
              <a:t> and </a:t>
            </a:r>
            <a:r>
              <a:rPr lang="en-IN" dirty="0" err="1">
                <a:ea typeface="Times New Roman" panose="02020603050405020304" pitchFamily="18" charset="0"/>
                <a:cs typeface="Mangal" panose="02040503050203030202" pitchFamily="18" charset="0"/>
              </a:rPr>
              <a:t>zirconate</a:t>
            </a:r>
            <a:r>
              <a:rPr lang="en-IN" dirty="0">
                <a:ea typeface="Times New Roman" panose="02020603050405020304" pitchFamily="18" charset="0"/>
                <a:cs typeface="Mangal" panose="02040503050203030202" pitchFamily="18" charset="0"/>
              </a:rPr>
              <a:t>, exhibit ferroelectric properties suitable for power capacitor applications. Ceramic capacitors offer high dielectric constant, stability over a wide temperature range, and excellent reliability. They are used in high-frequency power converters, resonant circuits, and RF applications. </a:t>
            </a:r>
            <a:r>
              <a:rPr lang="en-IN" b="1" dirty="0">
                <a:solidFill>
                  <a:schemeClr val="accent1"/>
                </a:solidFill>
              </a:rPr>
              <a:t>IS/IEC 60384-9  specifies requirements for ceramic dielectric capacitors.</a:t>
            </a:r>
            <a:endParaRPr lang="en-US" dirty="0">
              <a:ea typeface="Times New Roman" panose="02020603050405020304" pitchFamily="18" charset="0"/>
              <a:cs typeface="Mangal" panose="02040503050203030202" pitchFamily="18" charset="0"/>
            </a:endParaRPr>
          </a:p>
          <a:p>
            <a:pPr marL="270510" algn="just">
              <a:lnSpc>
                <a:spcPct val="110000"/>
              </a:lnSpc>
              <a:spcAft>
                <a:spcPts val="600"/>
              </a:spcAft>
            </a:pPr>
            <a:endParaRPr lang="en-US" sz="1200"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7" name="Content Placeholder 3"/>
          <p:cNvPicPr>
            <a:picLocks/>
          </p:cNvPicPr>
          <p:nvPr/>
        </p:nvPicPr>
        <p:blipFill rotWithShape="1">
          <a:blip r:embed="rId2"/>
          <a:srcRect l="1427" t="3435" r="1398" b="4611"/>
          <a:stretch/>
        </p:blipFill>
        <p:spPr bwMode="auto">
          <a:xfrm>
            <a:off x="8089900" y="444096"/>
            <a:ext cx="3352800" cy="2995567"/>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69900" y="2705100"/>
            <a:ext cx="7310242" cy="3410164"/>
          </a:xfrm>
          <a:prstGeom prst="rect">
            <a:avLst/>
          </a:prstGeom>
          <a:noFill/>
        </p:spPr>
        <p:txBody>
          <a:bodyPr wrap="square" rtlCol="0">
            <a:spAutoFit/>
          </a:bodyPr>
          <a:lstStyle/>
          <a:p>
            <a:pPr lvl="0" algn="just">
              <a:lnSpc>
                <a:spcPct val="110000"/>
              </a:lnSpc>
              <a:spcAft>
                <a:spcPts val="600"/>
              </a:spcAft>
            </a:pPr>
            <a:r>
              <a:rPr lang="en-IN" b="1" dirty="0">
                <a:solidFill>
                  <a:schemeClr val="accent1"/>
                </a:solidFill>
                <a:ea typeface="Times New Roman" panose="02020603050405020304" pitchFamily="18" charset="0"/>
                <a:cs typeface="Mangal" panose="02040503050203030202" pitchFamily="18" charset="0"/>
              </a:rPr>
              <a:t>Oil-Impregnated Paper</a:t>
            </a:r>
            <a:r>
              <a:rPr lang="en-IN" dirty="0">
                <a:solidFill>
                  <a:schemeClr val="accent1"/>
                </a:solidFill>
                <a:ea typeface="Times New Roman" panose="02020603050405020304" pitchFamily="18" charset="0"/>
                <a:cs typeface="Mangal" panose="02040503050203030202" pitchFamily="18" charset="0"/>
              </a:rPr>
              <a:t>: </a:t>
            </a:r>
            <a:r>
              <a:rPr lang="en-IN" dirty="0">
                <a:ea typeface="Times New Roman" panose="02020603050405020304" pitchFamily="18" charset="0"/>
                <a:cs typeface="Mangal" panose="02040503050203030202" pitchFamily="18" charset="0"/>
              </a:rPr>
              <a:t>In some high-voltage and high-power applications, power capacitors use oil-impregnated paper as the dielectric material. Oil-impregnated paper capacitors offer high dielectric strength, good thermal conductivity, and self-healing properties. They are commonly used in capacitor banks for power factor correction and voltage support in utility substations.</a:t>
            </a:r>
            <a:endParaRPr lang="en-US" dirty="0">
              <a:ea typeface="Times New Roman" panose="02020603050405020304" pitchFamily="18" charset="0"/>
              <a:cs typeface="Mangal" panose="02040503050203030202" pitchFamily="18" charset="0"/>
            </a:endParaRPr>
          </a:p>
          <a:p>
            <a:pPr algn="just"/>
            <a:r>
              <a:rPr lang="en-IN" dirty="0">
                <a:ea typeface="Times New Roman" panose="02020603050405020304" pitchFamily="18" charset="0"/>
              </a:rPr>
              <a:t>The choice of dielectric material depends on factors such as operating voltage, frequency, temperature, size constraints, cost considerations, and specific application requirements</a:t>
            </a:r>
          </a:p>
          <a:p>
            <a:pPr algn="just"/>
            <a:endParaRPr lang="en-US" dirty="0"/>
          </a:p>
        </p:txBody>
      </p:sp>
      <p:sp>
        <p:nvSpPr>
          <p:cNvPr id="8" name="Rectangle 7"/>
          <p:cNvSpPr/>
          <p:nvPr/>
        </p:nvSpPr>
        <p:spPr>
          <a:xfrm>
            <a:off x="7961152" y="3577009"/>
            <a:ext cx="4001549" cy="646331"/>
          </a:xfrm>
          <a:prstGeom prst="rect">
            <a:avLst/>
          </a:prstGeom>
        </p:spPr>
        <p:txBody>
          <a:bodyPr wrap="square">
            <a:spAutoFit/>
          </a:bodyPr>
          <a:lstStyle/>
          <a:p>
            <a:pPr algn="ctr"/>
            <a:r>
              <a:rPr lang="en-IN" sz="1200" i="1" dirty="0">
                <a:latin typeface="Times New Roman" panose="02020603050405020304" pitchFamily="18" charset="0"/>
                <a:ea typeface="Times New Roman" panose="02020603050405020304" pitchFamily="18" charset="0"/>
                <a:cs typeface="Mangal" panose="02040503050203030202" pitchFamily="18" charset="0"/>
              </a:rPr>
              <a:t>(Source: </a:t>
            </a:r>
            <a:r>
              <a:rPr lang="en-IN" sz="1200" i="1" u="sng" dirty="0">
                <a:solidFill>
                  <a:srgbClr val="0000FF"/>
                </a:solidFill>
                <a:latin typeface="Times New Roman" panose="02020603050405020304" pitchFamily="18" charset="0"/>
                <a:ea typeface="Times New Roman" panose="02020603050405020304" pitchFamily="18" charset="0"/>
                <a:cs typeface="Mangal" panose="02040503050203030202" pitchFamily="18" charset="0"/>
                <a:hlinkClick r:id="rId3"/>
              </a:rPr>
              <a:t>https://www.theengineeringprojects.com/2017/01/evolution-of-capacitors.html</a:t>
            </a:r>
            <a:r>
              <a:rPr lang="en-IN" sz="1200" i="1" dirty="0">
                <a:latin typeface="Times New Roman" panose="02020603050405020304" pitchFamily="18" charset="0"/>
                <a:ea typeface="Times New Roman" panose="02020603050405020304" pitchFamily="18" charset="0"/>
                <a:cs typeface="Mangal" panose="02040503050203030202" pitchFamily="18" charset="0"/>
              </a:rPr>
              <a:t>)</a:t>
            </a:r>
            <a:endParaRPr lang="en-US" sz="1200" dirty="0">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6379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1584" y="609600"/>
            <a:ext cx="10478501" cy="1905000"/>
          </a:xfrm>
        </p:spPr>
        <p:txBody>
          <a:bodyPr/>
          <a:lstStyle/>
          <a:p>
            <a:pPr algn="ctr"/>
            <a:r>
              <a:rPr lang="en-IN" b="1" dirty="0">
                <a:effectLst/>
                <a:cs typeface="Times New Roman" panose="02020603050405020304" pitchFamily="18" charset="0"/>
              </a:rPr>
              <a:t>COVERAGE OF POWER CAPACITORS IN ACADEMIC SYLLABI</a:t>
            </a:r>
            <a:r>
              <a:rPr lang="en-IN" b="1" dirty="0">
                <a:effectLst/>
              </a:rPr>
              <a:t/>
            </a:r>
            <a:br>
              <a:rPr lang="en-IN" b="1" dirty="0">
                <a:effectLst/>
              </a:rPr>
            </a:br>
            <a:endParaRPr lang="en-IN" dirty="0"/>
          </a:p>
        </p:txBody>
      </p:sp>
      <p:sp>
        <p:nvSpPr>
          <p:cNvPr id="3" name="Content Placeholder 2"/>
          <p:cNvSpPr>
            <a:spLocks noGrp="1"/>
          </p:cNvSpPr>
          <p:nvPr>
            <p:ph idx="1"/>
          </p:nvPr>
        </p:nvSpPr>
        <p:spPr>
          <a:xfrm>
            <a:off x="711200" y="2067952"/>
            <a:ext cx="10807700" cy="4332848"/>
          </a:xfrm>
        </p:spPr>
        <p:txBody>
          <a:bodyPr>
            <a:noAutofit/>
          </a:bodyPr>
          <a:lstStyle/>
          <a:p>
            <a:pPr marL="0" lvl="0" indent="0" algn="just">
              <a:buNone/>
            </a:pPr>
            <a:r>
              <a:rPr lang="en-US" sz="1800" b="1" dirty="0">
                <a:solidFill>
                  <a:schemeClr val="accent1"/>
                </a:solidFill>
                <a:effectLst/>
                <a:cs typeface="Times New Roman" panose="02020603050405020304" pitchFamily="18" charset="0"/>
              </a:rPr>
              <a:t>COURSE: POWER SYSTEM ENGINEERING, ELECTRICAL MACHINES, DESIGN OF ELECTRICAL SYSTEMS</a:t>
            </a:r>
            <a:endParaRPr lang="en-IN" sz="1800" b="1" dirty="0">
              <a:solidFill>
                <a:schemeClr val="accent1"/>
              </a:solidFill>
              <a:effectLst/>
              <a:cs typeface="Times New Roman" panose="02020603050405020304" pitchFamily="18" charset="0"/>
            </a:endParaRPr>
          </a:p>
          <a:p>
            <a:pPr marL="0" lvl="0" indent="0" algn="just">
              <a:buNone/>
            </a:pPr>
            <a:r>
              <a:rPr lang="en-IN" sz="1800" b="1" dirty="0">
                <a:solidFill>
                  <a:schemeClr val="accent1"/>
                </a:solidFill>
                <a:effectLst/>
                <a:cs typeface="Times New Roman" panose="02020603050405020304" pitchFamily="18" charset="0"/>
              </a:rPr>
              <a:t>Power Factor Correction:</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Power capacitors are primarily used to correct power factor. Power factor refers to the ratio of real power (used to perform work) to apparent power (delivered by the utility). A low power factor signifies inefficient power utilization and leads to increased energy costs, higher transmission losses, and reduced equipment capacity. Power capacitors inject leading reactive power into the system, counteracting the lagging reactive power consumed by inductive loads (motors, transformers) and improving the overall power factor.</a:t>
            </a:r>
          </a:p>
          <a:p>
            <a:pPr marL="0" lvl="0" indent="0" algn="just">
              <a:buNone/>
            </a:pPr>
            <a:r>
              <a:rPr lang="en-IN" sz="1800" b="1" dirty="0">
                <a:solidFill>
                  <a:schemeClr val="accent1"/>
                </a:solidFill>
                <a:effectLst/>
                <a:cs typeface="Times New Roman" panose="02020603050405020304" pitchFamily="18" charset="0"/>
              </a:rPr>
              <a:t>Voltage Regulation:</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Power capacitors help maintain voltage stability within the power system. During peak demand periods, voltage levels can drop due to increased current flow. Capacitors act as a reservoir of reactive power, releasing it back into the system to support voltage and prevent voltage sags that can damage sensitive equipment.</a:t>
            </a:r>
          </a:p>
          <a:p>
            <a:pPr marL="0" lvl="0" indent="0" algn="just">
              <a:buNone/>
            </a:pPr>
            <a:r>
              <a:rPr lang="en-IN" sz="1800" b="1" dirty="0">
                <a:solidFill>
                  <a:schemeClr val="accent1"/>
                </a:solidFill>
                <a:effectLst/>
                <a:cs typeface="Times New Roman" panose="02020603050405020304" pitchFamily="18" charset="0"/>
              </a:rPr>
              <a:t>Improved System Efficiency:</a:t>
            </a:r>
            <a:r>
              <a:rPr lang="en-IN" sz="1800" dirty="0">
                <a:solidFill>
                  <a:schemeClr val="accent1"/>
                </a:solidFill>
                <a:effectLst/>
                <a:cs typeface="Times New Roman" panose="02020603050405020304" pitchFamily="18" charset="0"/>
              </a:rPr>
              <a:t> </a:t>
            </a:r>
            <a:r>
              <a:rPr lang="en-IN" sz="1800" dirty="0">
                <a:effectLst/>
                <a:cs typeface="Times New Roman" panose="02020603050405020304" pitchFamily="18" charset="0"/>
              </a:rPr>
              <a:t>By correcting power factor and regulating voltage, power capacitors contribute to a more efficient power system. Reduced losses in transmission lines translate to lower energy consumption and cost savings for both utilities and consumers.</a:t>
            </a:r>
          </a:p>
        </p:txBody>
      </p:sp>
    </p:spTree>
    <p:extLst>
      <p:ext uri="{BB962C8B-B14F-4D97-AF65-F5344CB8AC3E}">
        <p14:creationId xmlns:p14="http://schemas.microsoft.com/office/powerpoint/2010/main" val="222714115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7330E-6C3E-4624-9BCE-22C8C38B3774}"/>
              </a:ext>
            </a:extLst>
          </p:cNvPr>
          <p:cNvSpPr>
            <a:spLocks noGrp="1"/>
          </p:cNvSpPr>
          <p:nvPr>
            <p:ph type="title"/>
          </p:nvPr>
        </p:nvSpPr>
        <p:spPr>
          <a:xfrm>
            <a:off x="409894" y="-459543"/>
            <a:ext cx="9905998" cy="1905000"/>
          </a:xfrm>
        </p:spPr>
        <p:txBody>
          <a:bodyPr/>
          <a:lstStyle/>
          <a:p>
            <a:r>
              <a:rPr lang="en-IN" b="1" dirty="0">
                <a:effectLst>
                  <a:outerShdw blurRad="38100" dist="25400" dir="5400000" algn="ctr">
                    <a:srgbClr val="6E747A">
                      <a:alpha val="43000"/>
                    </a:srgbClr>
                  </a:outerShdw>
                </a:effectLst>
              </a:rPr>
              <a:t>Impregnating Agents</a:t>
            </a:r>
            <a:endParaRPr lang="en-IN" b="1" dirty="0"/>
          </a:p>
        </p:txBody>
      </p:sp>
      <p:sp>
        <p:nvSpPr>
          <p:cNvPr id="3" name="Content Placeholder 2">
            <a:extLst>
              <a:ext uri="{FF2B5EF4-FFF2-40B4-BE49-F238E27FC236}">
                <a16:creationId xmlns:a16="http://schemas.microsoft.com/office/drawing/2014/main" id="{2EC6071F-0988-4FB6-9397-F5007B5292F4}"/>
              </a:ext>
            </a:extLst>
          </p:cNvPr>
          <p:cNvSpPr>
            <a:spLocks noGrp="1"/>
          </p:cNvSpPr>
          <p:nvPr>
            <p:ph idx="1"/>
          </p:nvPr>
        </p:nvSpPr>
        <p:spPr>
          <a:xfrm>
            <a:off x="332936" y="1463037"/>
            <a:ext cx="5617698" cy="5036234"/>
          </a:xfrm>
        </p:spPr>
        <p:txBody>
          <a:bodyPr>
            <a:normAutofit/>
          </a:bodyPr>
          <a:lstStyle/>
          <a:p>
            <a:pPr lvl="0"/>
            <a:r>
              <a:rPr lang="en-IN" sz="1800" dirty="0">
                <a:effectLst/>
              </a:rPr>
              <a:t>Colour</a:t>
            </a:r>
          </a:p>
          <a:p>
            <a:pPr lvl="0"/>
            <a:r>
              <a:rPr lang="en-IN" sz="1800" dirty="0">
                <a:effectLst/>
              </a:rPr>
              <a:t>Specific Gravity</a:t>
            </a:r>
          </a:p>
          <a:p>
            <a:pPr lvl="0"/>
            <a:r>
              <a:rPr lang="en-IN" sz="1800" dirty="0">
                <a:effectLst/>
              </a:rPr>
              <a:t>Refractive Index</a:t>
            </a:r>
          </a:p>
          <a:p>
            <a:pPr lvl="0"/>
            <a:r>
              <a:rPr lang="en-IN" sz="1800" dirty="0">
                <a:effectLst/>
              </a:rPr>
              <a:t>Coefficient of Thermal Expansion</a:t>
            </a:r>
          </a:p>
          <a:p>
            <a:pPr lvl="0"/>
            <a:r>
              <a:rPr lang="en-IN" sz="1800" dirty="0">
                <a:effectLst/>
              </a:rPr>
              <a:t>Neutralization Value</a:t>
            </a:r>
          </a:p>
          <a:p>
            <a:pPr lvl="0"/>
            <a:r>
              <a:rPr lang="en-IN" sz="1800" dirty="0">
                <a:effectLst/>
              </a:rPr>
              <a:t>Ash Content</a:t>
            </a:r>
          </a:p>
          <a:p>
            <a:pPr lvl="0"/>
            <a:r>
              <a:rPr lang="en-IN" sz="1800" dirty="0">
                <a:effectLst/>
              </a:rPr>
              <a:t>Water Content</a:t>
            </a:r>
          </a:p>
          <a:p>
            <a:pPr lvl="0"/>
            <a:r>
              <a:rPr lang="en-IN" sz="1800" dirty="0">
                <a:effectLst/>
              </a:rPr>
              <a:t>Kinematic Viscosity</a:t>
            </a:r>
          </a:p>
        </p:txBody>
      </p:sp>
      <p:sp>
        <p:nvSpPr>
          <p:cNvPr id="5" name="Rectangle 4">
            <a:extLst>
              <a:ext uri="{FF2B5EF4-FFF2-40B4-BE49-F238E27FC236}">
                <a16:creationId xmlns:a16="http://schemas.microsoft.com/office/drawing/2014/main" id="{AA2EB2DF-71F5-4769-A76A-A74D2FDBFCB7}"/>
              </a:ext>
            </a:extLst>
          </p:cNvPr>
          <p:cNvSpPr/>
          <p:nvPr/>
        </p:nvSpPr>
        <p:spPr>
          <a:xfrm>
            <a:off x="332935" y="799126"/>
            <a:ext cx="11132233" cy="1077218"/>
          </a:xfrm>
          <a:prstGeom prst="rect">
            <a:avLst/>
          </a:prstGeom>
        </p:spPr>
        <p:txBody>
          <a:bodyPr wrap="square">
            <a:spAutoFit/>
          </a:bodyPr>
          <a:lstStyle/>
          <a:p>
            <a:pPr marL="285750" lvl="0" indent="-285750">
              <a:spcBef>
                <a:spcPct val="20000"/>
              </a:spcBef>
              <a:spcAft>
                <a:spcPts val="600"/>
              </a:spcAft>
              <a:buClr>
                <a:srgbClr val="F07F09"/>
              </a:buClr>
              <a:buSzPct val="100000"/>
              <a:buFont typeface="Arial"/>
              <a:buChar char="•"/>
            </a:pPr>
            <a:r>
              <a:rPr lang="en-IN" sz="1600" cap="small" dirty="0">
                <a:solidFill>
                  <a:prstClr val="white"/>
                </a:solidFill>
              </a:rPr>
              <a:t>Wound capacitor elements are often impregnated with mineral / synthetic oil or other </a:t>
            </a:r>
            <a:r>
              <a:rPr lang="en-IN" sz="1600" cap="small" dirty="0" err="1">
                <a:solidFill>
                  <a:prstClr val="white"/>
                </a:solidFill>
              </a:rPr>
              <a:t>impregnants</a:t>
            </a:r>
            <a:r>
              <a:rPr lang="en-IN" sz="1600" cap="small" dirty="0">
                <a:solidFill>
                  <a:prstClr val="white"/>
                </a:solidFill>
              </a:rPr>
              <a:t> which will flush out the air and moisture, and improve the dielectric strength of the capacitor.  </a:t>
            </a:r>
            <a:r>
              <a:rPr lang="en-IN" sz="1600" b="1" cap="small" dirty="0">
                <a:solidFill>
                  <a:schemeClr val="accent1"/>
                </a:solidFill>
              </a:rPr>
              <a:t>IS 13067:1991 </a:t>
            </a:r>
            <a:r>
              <a:rPr lang="en-IN" sz="1600" cap="small" dirty="0">
                <a:solidFill>
                  <a:prstClr val="white"/>
                </a:solidFill>
              </a:rPr>
              <a:t>gives the requirement of </a:t>
            </a:r>
            <a:r>
              <a:rPr lang="en-IN" sz="1600" cap="small" dirty="0" err="1">
                <a:solidFill>
                  <a:prstClr val="white"/>
                </a:solidFill>
              </a:rPr>
              <a:t>impregnants</a:t>
            </a:r>
            <a:r>
              <a:rPr lang="en-IN" sz="1600" cap="small" dirty="0">
                <a:solidFill>
                  <a:prstClr val="white"/>
                </a:solidFill>
              </a:rPr>
              <a:t> for use in power capacitor.  This standard covers Ester Compounds and Synthesised Hydrocarbon Compounds.  The standard specifies the following requirements:</a:t>
            </a:r>
          </a:p>
        </p:txBody>
      </p:sp>
      <p:sp>
        <p:nvSpPr>
          <p:cNvPr id="6" name="Content Placeholder 2">
            <a:extLst>
              <a:ext uri="{FF2B5EF4-FFF2-40B4-BE49-F238E27FC236}">
                <a16:creationId xmlns:a16="http://schemas.microsoft.com/office/drawing/2014/main" id="{9AD9A6FC-D16C-4A2B-B9D4-CC4A9ED14575}"/>
              </a:ext>
            </a:extLst>
          </p:cNvPr>
          <p:cNvSpPr txBox="1">
            <a:spLocks/>
          </p:cNvSpPr>
          <p:nvPr/>
        </p:nvSpPr>
        <p:spPr>
          <a:xfrm>
            <a:off x="6094412" y="1320018"/>
            <a:ext cx="5617698" cy="503623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endParaRPr lang="en-IN" sz="1800" dirty="0">
              <a:effectLst/>
            </a:endParaRPr>
          </a:p>
          <a:p>
            <a:r>
              <a:rPr lang="en-IN" sz="1800" dirty="0">
                <a:effectLst/>
              </a:rPr>
              <a:t>Pour Point</a:t>
            </a:r>
          </a:p>
          <a:p>
            <a:r>
              <a:rPr lang="en-IN" sz="1800" dirty="0">
                <a:effectLst/>
              </a:rPr>
              <a:t>Flash Point</a:t>
            </a:r>
          </a:p>
          <a:p>
            <a:r>
              <a:rPr lang="en-IN" sz="1800" dirty="0">
                <a:effectLst/>
              </a:rPr>
              <a:t>Chlorine Content</a:t>
            </a:r>
          </a:p>
          <a:p>
            <a:r>
              <a:rPr lang="en-IN" sz="1800" dirty="0">
                <a:effectLst/>
              </a:rPr>
              <a:t>Specific Heat</a:t>
            </a:r>
          </a:p>
          <a:p>
            <a:r>
              <a:rPr lang="en-IN" sz="1800" dirty="0">
                <a:effectLst/>
              </a:rPr>
              <a:t>Fire Point</a:t>
            </a:r>
          </a:p>
          <a:p>
            <a:r>
              <a:rPr lang="en-IN" sz="1800" dirty="0">
                <a:effectLst/>
              </a:rPr>
              <a:t>Dielectric Constant</a:t>
            </a:r>
          </a:p>
          <a:p>
            <a:r>
              <a:rPr lang="en-IN" sz="1800" dirty="0">
                <a:effectLst/>
              </a:rPr>
              <a:t>Dielectric Dissipation Factor</a:t>
            </a:r>
          </a:p>
          <a:p>
            <a:r>
              <a:rPr lang="en-IN" sz="1800" dirty="0">
                <a:effectLst/>
              </a:rPr>
              <a:t>Volume Resistivity</a:t>
            </a:r>
          </a:p>
          <a:p>
            <a:r>
              <a:rPr lang="en-IN" sz="1800" dirty="0">
                <a:effectLst/>
              </a:rPr>
              <a:t>Dielectric Strength</a:t>
            </a:r>
          </a:p>
        </p:txBody>
      </p:sp>
      <p:sp>
        <p:nvSpPr>
          <p:cNvPr id="8" name="Rectangle 7">
            <a:extLst>
              <a:ext uri="{FF2B5EF4-FFF2-40B4-BE49-F238E27FC236}">
                <a16:creationId xmlns:a16="http://schemas.microsoft.com/office/drawing/2014/main" id="{874BA5C2-B684-42BC-91C6-EEF10C020934}"/>
              </a:ext>
            </a:extLst>
          </p:cNvPr>
          <p:cNvSpPr/>
          <p:nvPr/>
        </p:nvSpPr>
        <p:spPr>
          <a:xfrm>
            <a:off x="663937" y="6041012"/>
            <a:ext cx="10383474" cy="646331"/>
          </a:xfrm>
          <a:prstGeom prst="rect">
            <a:avLst/>
          </a:prstGeom>
        </p:spPr>
        <p:txBody>
          <a:bodyPr wrap="square">
            <a:spAutoFit/>
          </a:bodyPr>
          <a:lstStyle/>
          <a:p>
            <a:pPr lvl="0"/>
            <a:r>
              <a:rPr lang="en-IN" dirty="0">
                <a:solidFill>
                  <a:prstClr val="white"/>
                </a:solidFill>
              </a:rPr>
              <a:t>TEST METHODS FOR EACH OF THE ABOVE TESTS ARE GIVEN IN DIFFERENT CROSS REFERRED STANDARDS.</a:t>
            </a:r>
          </a:p>
        </p:txBody>
      </p:sp>
    </p:spTree>
    <p:extLst>
      <p:ext uri="{BB962C8B-B14F-4D97-AF65-F5344CB8AC3E}">
        <p14:creationId xmlns:p14="http://schemas.microsoft.com/office/powerpoint/2010/main" val="289292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302587" y="3105834"/>
            <a:ext cx="11586826" cy="646331"/>
          </a:xfrm>
          <a:prstGeom prst="rect">
            <a:avLst/>
          </a:prstGeom>
        </p:spPr>
        <p:txBody>
          <a:bodyPr wrap="none">
            <a:spAutoFit/>
          </a:bodyPr>
          <a:lstStyle/>
          <a:p>
            <a:r>
              <a:rPr lang="en-US" sz="3600" b="1" dirty="0">
                <a:solidFill>
                  <a:schemeClr val="accent1"/>
                </a:solidFill>
              </a:rPr>
              <a:t>POWER CAPACITORS – SPECIFICATION AND TESTING</a:t>
            </a:r>
          </a:p>
        </p:txBody>
      </p:sp>
    </p:spTree>
    <p:extLst>
      <p:ext uri="{BB962C8B-B14F-4D97-AF65-F5344CB8AC3E}">
        <p14:creationId xmlns:p14="http://schemas.microsoft.com/office/powerpoint/2010/main" val="3078710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09600"/>
            <a:ext cx="10641011" cy="1905000"/>
          </a:xfrm>
        </p:spPr>
        <p:txBody>
          <a:bodyPr>
            <a:noAutofit/>
          </a:bodyPr>
          <a:lstStyle/>
          <a:p>
            <a:r>
              <a:rPr lang="en-IN" b="1" dirty="0">
                <a:effectLst/>
              </a:rPr>
              <a:t>IS 13340: SHUNT POWER CAPACITORS OF THE SELF - HEALING TYPE FOR AC SYSTEMS HAVING A RATED VOLTAGE UP TO AND INCLUDING 1000 V</a:t>
            </a:r>
            <a:r>
              <a:rPr lang="en-US" dirty="0">
                <a:effectLst/>
              </a:rPr>
              <a:t/>
            </a:r>
            <a:br>
              <a:rPr lang="en-US" dirty="0">
                <a:effectLst/>
              </a:rPr>
            </a:br>
            <a:endParaRPr lang="en-US" dirty="0"/>
          </a:p>
        </p:txBody>
      </p:sp>
      <p:sp>
        <p:nvSpPr>
          <p:cNvPr id="3" name="Content Placeholder 2"/>
          <p:cNvSpPr>
            <a:spLocks noGrp="1"/>
          </p:cNvSpPr>
          <p:nvPr>
            <p:ph idx="1"/>
          </p:nvPr>
        </p:nvSpPr>
        <p:spPr>
          <a:xfrm>
            <a:off x="406400" y="2057400"/>
            <a:ext cx="10641011" cy="3073401"/>
          </a:xfrm>
        </p:spPr>
        <p:txBody>
          <a:bodyPr>
            <a:normAutofit/>
          </a:bodyPr>
          <a:lstStyle/>
          <a:p>
            <a:pPr marL="0" indent="0" algn="just">
              <a:buNone/>
            </a:pPr>
            <a:r>
              <a:rPr lang="en-IN" sz="1800" dirty="0">
                <a:effectLst/>
              </a:rPr>
              <a:t>This standard is published in two parts:</a:t>
            </a:r>
            <a:endParaRPr lang="en-US" sz="1800" dirty="0">
              <a:effectLst/>
            </a:endParaRPr>
          </a:p>
          <a:p>
            <a:pPr marL="0" indent="0" algn="just">
              <a:buNone/>
            </a:pPr>
            <a:r>
              <a:rPr lang="en-IN" sz="1800" dirty="0">
                <a:effectLst/>
              </a:rPr>
              <a:t>Part 1 General - Performance, testing and rating - Safety requirements - Guide for installation and operation </a:t>
            </a:r>
            <a:endParaRPr lang="en-US" sz="1800" dirty="0">
              <a:effectLst/>
            </a:endParaRPr>
          </a:p>
          <a:p>
            <a:pPr marL="0" indent="0" algn="just">
              <a:buNone/>
            </a:pPr>
            <a:r>
              <a:rPr lang="en-IN" sz="1800" dirty="0">
                <a:effectLst/>
              </a:rPr>
              <a:t>Part 2 Ageing test, Self - Healing test and Destruction test</a:t>
            </a:r>
            <a:endParaRPr lang="en-US" sz="1800" dirty="0">
              <a:effectLst/>
            </a:endParaRPr>
          </a:p>
          <a:p>
            <a:pPr marL="0" indent="0" algn="just">
              <a:buNone/>
            </a:pPr>
            <a:r>
              <a:rPr lang="en-IN" sz="1800" b="1" dirty="0">
                <a:solidFill>
                  <a:schemeClr val="accent1"/>
                </a:solidFill>
                <a:effectLst/>
              </a:rPr>
              <a:t>a) Scope: </a:t>
            </a:r>
            <a:r>
              <a:rPr lang="en-IN" sz="1800" dirty="0">
                <a:effectLst/>
              </a:rPr>
              <a:t>The standard is applicable to both capacitor units and capacitor banks intended to be used, particularly, for power-factor correction of </a:t>
            </a:r>
            <a:r>
              <a:rPr lang="en-IN" sz="1800" dirty="0" err="1">
                <a:effectLst/>
              </a:rPr>
              <a:t>a.c</a:t>
            </a:r>
            <a:r>
              <a:rPr lang="en-IN" sz="1800" dirty="0">
                <a:effectLst/>
              </a:rPr>
              <a:t>. power systems having a rated voltage up to and including 1 000 V and frequencies of 15 Hz to 60 Hz.</a:t>
            </a:r>
            <a:endParaRPr lang="en-US" sz="1800" dirty="0">
              <a:effectLst/>
            </a:endParaRPr>
          </a:p>
        </p:txBody>
      </p:sp>
    </p:spTree>
    <p:extLst>
      <p:ext uri="{BB962C8B-B14F-4D97-AF65-F5344CB8AC3E}">
        <p14:creationId xmlns:p14="http://schemas.microsoft.com/office/powerpoint/2010/main" val="3301090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27000"/>
            <a:ext cx="11531599" cy="6565899"/>
          </a:xfrm>
        </p:spPr>
        <p:txBody>
          <a:bodyPr>
            <a:normAutofit fontScale="92500" lnSpcReduction="20000"/>
          </a:bodyPr>
          <a:lstStyle/>
          <a:p>
            <a:endParaRPr lang="en-IN" b="1" dirty="0">
              <a:effectLst/>
            </a:endParaRPr>
          </a:p>
          <a:p>
            <a:endParaRPr lang="en-IN" b="1" dirty="0">
              <a:effectLst/>
            </a:endParaRPr>
          </a:p>
          <a:p>
            <a:pPr marL="0" indent="0">
              <a:buNone/>
            </a:pPr>
            <a:r>
              <a:rPr lang="en-IN" sz="1900" b="1" dirty="0">
                <a:solidFill>
                  <a:schemeClr val="accent1"/>
                </a:solidFill>
                <a:effectLst/>
              </a:rPr>
              <a:t>b) Specifications: </a:t>
            </a:r>
            <a:r>
              <a:rPr lang="en-IN" sz="1900" dirty="0">
                <a:effectLst/>
              </a:rPr>
              <a:t>The standard specifies various parameters and characteristics of shunt capacitors, including:</a:t>
            </a:r>
            <a:endParaRPr lang="en-US" sz="1900" dirty="0">
              <a:effectLst/>
            </a:endParaRPr>
          </a:p>
          <a:p>
            <a:pPr marL="0" lvl="0" indent="0">
              <a:buNone/>
            </a:pPr>
            <a:r>
              <a:rPr lang="en-IN" sz="1900" dirty="0">
                <a:effectLst/>
              </a:rPr>
              <a:t>Electrical properties such as rated voltage, frequency, and reactive power.</a:t>
            </a:r>
            <a:endParaRPr lang="en-US" sz="1900" dirty="0">
              <a:effectLst/>
            </a:endParaRPr>
          </a:p>
          <a:p>
            <a:pPr marL="0" lvl="0" indent="0">
              <a:buNone/>
            </a:pPr>
            <a:r>
              <a:rPr lang="en-IN" sz="1900" dirty="0">
                <a:effectLst/>
              </a:rPr>
              <a:t>Performance criteria concerning temperature rise, losses, and durability.</a:t>
            </a:r>
            <a:endParaRPr lang="en-US" sz="1900" dirty="0">
              <a:effectLst/>
            </a:endParaRPr>
          </a:p>
          <a:p>
            <a:pPr lvl="0"/>
            <a:r>
              <a:rPr lang="en-IN" sz="1900" dirty="0">
                <a:effectLst/>
              </a:rPr>
              <a:t>Overload conditions</a:t>
            </a:r>
            <a:endParaRPr lang="en-US" sz="1900" dirty="0">
              <a:effectLst/>
            </a:endParaRPr>
          </a:p>
          <a:p>
            <a:pPr lvl="0"/>
            <a:r>
              <a:rPr lang="en-IN" sz="1900" dirty="0">
                <a:effectLst/>
              </a:rPr>
              <a:t>Safety requirements</a:t>
            </a:r>
          </a:p>
          <a:p>
            <a:pPr lvl="0"/>
            <a:r>
              <a:rPr lang="en-IN" sz="1900" dirty="0">
                <a:effectLst/>
              </a:rPr>
              <a:t>Marking Requirements </a:t>
            </a:r>
          </a:p>
          <a:p>
            <a:r>
              <a:rPr lang="en-IN" sz="1900" dirty="0">
                <a:effectLst/>
              </a:rPr>
              <a:t>Self-Healing capacitors are marked as “SH” or by the symbol</a:t>
            </a:r>
          </a:p>
          <a:p>
            <a:r>
              <a:rPr lang="en-IN" sz="1900" dirty="0">
                <a:effectLst/>
              </a:rPr>
              <a:t>Internal fuses if present are indicated by the symbol</a:t>
            </a:r>
            <a:endParaRPr lang="en-IN" sz="1900" dirty="0"/>
          </a:p>
          <a:p>
            <a:pPr algn="just"/>
            <a:r>
              <a:rPr lang="en-IN" sz="1900" dirty="0">
                <a:effectLst/>
              </a:rPr>
              <a:t>Service conditions </a:t>
            </a:r>
            <a:endParaRPr lang="en-US" sz="1900" dirty="0">
              <a:effectLst/>
            </a:endParaRPr>
          </a:p>
          <a:p>
            <a:pPr algn="just"/>
            <a:r>
              <a:rPr lang="en-IN" sz="1900" dirty="0">
                <a:effectLst/>
              </a:rPr>
              <a:t>The standard defines different ambient air temperature categories in which the capacitor is designed to operate.  The preferred values for lowest temperature are  +5 °C, –5 °C, –25 °C, –40 °C, –50 °C. The highest values are represented by symbols A, B, C, or D with maximum of 40, 45, 50 or 55 °C.</a:t>
            </a:r>
            <a:endParaRPr lang="en-US" sz="1900" dirty="0">
              <a:effectLst/>
            </a:endParaRPr>
          </a:p>
          <a:p>
            <a:pPr algn="just"/>
            <a:r>
              <a:rPr lang="en-IN" sz="1900" dirty="0">
                <a:effectLst/>
              </a:rPr>
              <a:t>The temperature category is marked as, for example, “–40/A”.</a:t>
            </a:r>
            <a:endParaRPr lang="en-US" sz="1900" dirty="0">
              <a:effectLst/>
            </a:endParaRPr>
          </a:p>
          <a:p>
            <a:pPr lvl="0" algn="just"/>
            <a:r>
              <a:rPr lang="en-IN" sz="1900" dirty="0">
                <a:effectLst/>
              </a:rPr>
              <a:t>Guide for installation and operation</a:t>
            </a:r>
            <a:endParaRPr lang="en-US" sz="1900" dirty="0">
              <a:effectLst/>
            </a:endParaRPr>
          </a:p>
          <a:p>
            <a:pPr lvl="0" algn="just"/>
            <a:r>
              <a:rPr lang="en-IN" sz="1900" dirty="0">
                <a:effectLst/>
              </a:rPr>
              <a:t>Additional requirements for power filter capacitors</a:t>
            </a:r>
            <a:endParaRPr lang="en-US" sz="1900" dirty="0">
              <a:effectLst/>
            </a:endParaRPr>
          </a:p>
          <a:p>
            <a:pPr lvl="0" algn="just"/>
            <a:r>
              <a:rPr lang="en-IN" sz="1900" dirty="0">
                <a:effectLst/>
              </a:rPr>
              <a:t>Formulae for information</a:t>
            </a:r>
            <a:endParaRPr lang="en-US" sz="1900" dirty="0">
              <a:effectLst/>
            </a:endParaRPr>
          </a:p>
          <a:p>
            <a:endParaRPr lang="en-IN" dirty="0"/>
          </a:p>
          <a:p>
            <a:endParaRPr lang="en-IN" dirty="0"/>
          </a:p>
          <a:p>
            <a:endParaRPr lang="en-US" dirty="0"/>
          </a:p>
        </p:txBody>
      </p:sp>
      <p:pic>
        <p:nvPicPr>
          <p:cNvPr id="17" name="Picture 16"/>
          <p:cNvPicPr/>
          <p:nvPr/>
        </p:nvPicPr>
        <p:blipFill>
          <a:blip r:embed="rId2">
            <a:extLst>
              <a:ext uri="{28A0092B-C50C-407E-A947-70E740481C1C}">
                <a14:useLocalDpi xmlns:a14="http://schemas.microsoft.com/office/drawing/2010/main" val="0"/>
              </a:ext>
            </a:extLst>
          </a:blip>
          <a:stretch>
            <a:fillRect/>
          </a:stretch>
        </p:blipFill>
        <p:spPr>
          <a:xfrm>
            <a:off x="7052491" y="2711631"/>
            <a:ext cx="731520" cy="365760"/>
          </a:xfrm>
          <a:prstGeom prst="rect">
            <a:avLst/>
          </a:prstGeom>
        </p:spPr>
      </p:pic>
      <p:pic>
        <p:nvPicPr>
          <p:cNvPr id="21" name="Picture 20"/>
          <p:cNvPicPr/>
          <p:nvPr/>
        </p:nvPicPr>
        <p:blipFill>
          <a:blip r:embed="rId3">
            <a:extLst>
              <a:ext uri="{28A0092B-C50C-407E-A947-70E740481C1C}">
                <a14:useLocalDpi xmlns:a14="http://schemas.microsoft.com/office/drawing/2010/main" val="0"/>
              </a:ext>
            </a:extLst>
          </a:blip>
          <a:stretch>
            <a:fillRect/>
          </a:stretch>
        </p:blipFill>
        <p:spPr>
          <a:xfrm>
            <a:off x="5857603" y="3198766"/>
            <a:ext cx="914400" cy="422366"/>
          </a:xfrm>
          <a:prstGeom prst="rect">
            <a:avLst/>
          </a:prstGeom>
        </p:spPr>
      </p:pic>
    </p:spTree>
    <p:extLst>
      <p:ext uri="{BB962C8B-B14F-4D97-AF65-F5344CB8AC3E}">
        <p14:creationId xmlns:p14="http://schemas.microsoft.com/office/powerpoint/2010/main" val="2899239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4500" y="585832"/>
                <a:ext cx="11341100" cy="5778500"/>
              </a:xfrm>
            </p:spPr>
            <p:txBody>
              <a:bodyPr>
                <a:normAutofit lnSpcReduction="10000"/>
              </a:bodyPr>
              <a:lstStyle/>
              <a:p>
                <a:pPr marL="0" indent="0" algn="just">
                  <a:buNone/>
                </a:pPr>
                <a:r>
                  <a:rPr lang="en-IN" sz="1800" b="1" dirty="0">
                    <a:solidFill>
                      <a:schemeClr val="accent1"/>
                    </a:solidFill>
                    <a:effectLst/>
                  </a:rPr>
                  <a:t>c) Testing:</a:t>
                </a:r>
                <a:r>
                  <a:rPr lang="en-IN" sz="1800" b="1" dirty="0">
                    <a:effectLst/>
                  </a:rPr>
                  <a:t> </a:t>
                </a:r>
                <a:r>
                  <a:rPr lang="en-IN" sz="1800" dirty="0">
                    <a:effectLst/>
                  </a:rPr>
                  <a:t>The standard outlines testing procedures and methodologies to evaluate the performance and reliability of shunt capacitors. </a:t>
                </a:r>
                <a:endParaRPr lang="en-US" sz="1800" dirty="0">
                  <a:effectLst/>
                </a:endParaRPr>
              </a:p>
              <a:p>
                <a:pPr marL="0" indent="0" algn="just">
                  <a:buNone/>
                </a:pPr>
                <a:r>
                  <a:rPr lang="en-IN" sz="1800" dirty="0">
                    <a:effectLst/>
                  </a:rPr>
                  <a:t>The tests are generally classified into Routine tests and Type tests.</a:t>
                </a:r>
                <a:endParaRPr lang="en-US" sz="1800" dirty="0">
                  <a:effectLst/>
                </a:endParaRPr>
              </a:p>
              <a:p>
                <a:pPr marL="0" indent="0" algn="just">
                  <a:buNone/>
                </a:pPr>
                <a:r>
                  <a:rPr lang="en-IN" sz="1800" b="1" dirty="0">
                    <a:solidFill>
                      <a:schemeClr val="accent1"/>
                    </a:solidFill>
                    <a:effectLst/>
                  </a:rPr>
                  <a:t>Routine tests</a:t>
                </a:r>
                <a:r>
                  <a:rPr lang="en-IN" sz="1800" dirty="0">
                    <a:solidFill>
                      <a:schemeClr val="accent1"/>
                    </a:solidFill>
                    <a:effectLst/>
                  </a:rPr>
                  <a:t> </a:t>
                </a:r>
                <a:r>
                  <a:rPr lang="en-IN" sz="1800" dirty="0">
                    <a:effectLst/>
                  </a:rPr>
                  <a:t>– Carried out on each individual item during or after manufacture:</a:t>
                </a:r>
                <a:endParaRPr lang="en-US" sz="1800" dirty="0">
                  <a:effectLst/>
                </a:endParaRPr>
              </a:p>
              <a:p>
                <a:pPr lvl="0" algn="just"/>
                <a:r>
                  <a:rPr lang="en-IN" sz="1800" dirty="0">
                    <a:effectLst/>
                  </a:rPr>
                  <a:t>Capacitance measurement and output calculation (Cl.7)</a:t>
                </a:r>
                <a:endParaRPr lang="en-US" sz="1800" dirty="0">
                  <a:effectLst/>
                </a:endParaRPr>
              </a:p>
              <a:p>
                <a:pPr marL="0" indent="0" algn="just">
                  <a:buNone/>
                </a:pPr>
                <a:r>
                  <a:rPr lang="en-IN" sz="1800" dirty="0">
                    <a:effectLst/>
                  </a:rPr>
                  <a:t>Power capacitors are generally rated in terms of </a:t>
                </a:r>
                <a:r>
                  <a:rPr lang="en-IN" sz="1800" dirty="0" err="1">
                    <a:effectLst/>
                  </a:rPr>
                  <a:t>kVAR</a:t>
                </a:r>
                <a:r>
                  <a:rPr lang="en-IN" sz="1800" dirty="0">
                    <a:effectLst/>
                  </a:rPr>
                  <a:t> output which is calculated from the capacitance measured, based on the configuration.</a:t>
                </a:r>
                <a:endParaRPr lang="en-US" sz="1800" dirty="0">
                  <a:effectLst/>
                </a:endParaRPr>
              </a:p>
              <a:p>
                <a:pPr lvl="0" algn="just"/>
                <a:r>
                  <a:rPr lang="en-IN" sz="1800" dirty="0">
                    <a:effectLst/>
                  </a:rPr>
                  <a:t>Measurement of the tangent of the loss angle (tan </a:t>
                </a:r>
                <a:r>
                  <a:rPr lang="el-GR" sz="1800" cap="none" dirty="0">
                    <a:effectLst/>
                    <a:latin typeface="Century Gothic" panose="020B0502020202020204" pitchFamily="34" charset="0"/>
                  </a:rPr>
                  <a:t>δ</a:t>
                </a:r>
                <a:r>
                  <a:rPr lang="en-IN" sz="1800" dirty="0">
                    <a:effectLst/>
                  </a:rPr>
                  <a:t>) of the capacitor (Cl. 8) –</a:t>
                </a:r>
                <a:endParaRPr lang="en-US" sz="1800" dirty="0">
                  <a:effectLst/>
                </a:endParaRPr>
              </a:p>
              <a:p>
                <a:pPr marL="0" lvl="0" indent="0" defTabSz="914400">
                  <a:lnSpc>
                    <a:spcPct val="90000"/>
                  </a:lnSpc>
                  <a:spcBef>
                    <a:spcPts val="1000"/>
                  </a:spcBef>
                  <a:spcAft>
                    <a:spcPts val="0"/>
                  </a:spcAft>
                  <a:buClrTx/>
                  <a:buSzTx/>
                  <a:buNone/>
                </a:pPr>
                <a:r>
                  <a:rPr lang="en-IN" sz="1800" dirty="0">
                    <a:effectLst/>
                  </a:rPr>
                  <a:t>Real capacitors have some internal resistance and dielectric losses. Tan </a:t>
                </a:r>
                <a:r>
                  <a:rPr lang="el-GR" sz="1800" cap="none" dirty="0">
                    <a:effectLst/>
                    <a:latin typeface="Century Gothic" panose="020B0502020202020204" pitchFamily="34" charset="0"/>
                  </a:rPr>
                  <a:t>δ</a:t>
                </a:r>
                <a:r>
                  <a:rPr lang="en-US" sz="1800" cap="none" dirty="0">
                    <a:effectLst/>
                    <a:latin typeface="Century Gothic" panose="020B0502020202020204" pitchFamily="34" charset="0"/>
                  </a:rPr>
                  <a:t>,</a:t>
                </a:r>
                <a:r>
                  <a:rPr lang="en-IN" sz="1800" dirty="0">
                    <a:effectLst/>
                  </a:rPr>
                  <a:t> also known as dissipation factor or loss tangent, quantifies this deviation from ideal behaviour. A lower tan </a:t>
                </a:r>
                <a:r>
                  <a:rPr lang="el-GR" sz="1800" cap="none" dirty="0">
                    <a:effectLst/>
                    <a:latin typeface="Century Gothic" panose="020B0502020202020204" pitchFamily="34" charset="0"/>
                  </a:rPr>
                  <a:t>δ</a:t>
                </a:r>
                <a:r>
                  <a:rPr lang="en-IN" sz="1800" dirty="0">
                    <a:effectLst/>
                  </a:rPr>
                  <a:t> indicates a higher quality capacitor with less energy loss.</a:t>
                </a:r>
              </a:p>
              <a:p>
                <a:pPr marL="0" indent="0" algn="just">
                  <a:buNone/>
                </a:pPr>
                <a:r>
                  <a:rPr lang="en-IN" sz="1800" dirty="0">
                    <a:effectLst/>
                  </a:rPr>
                  <a:t>                                                                                 tan </a:t>
                </a:r>
                <a:r>
                  <a:rPr lang="el-GR" sz="1800" cap="none" dirty="0">
                    <a:effectLst/>
                    <a:latin typeface="Century Gothic" panose="020B0502020202020204" pitchFamily="34" charset="0"/>
                  </a:rPr>
                  <a:t>δ</a:t>
                </a:r>
                <a:r>
                  <a:rPr lang="en-IN" sz="1800" dirty="0">
                    <a:effectLst/>
                  </a:rPr>
                  <a:t> = </a:t>
                </a:r>
                <a14:m>
                  <m:oMath xmlns:m="http://schemas.openxmlformats.org/officeDocument/2006/math">
                    <m:f>
                      <m:fPr>
                        <m:ctrlPr>
                          <a:rPr lang="en-US" sz="1800" i="1">
                            <a:effectLst/>
                            <a:latin typeface="Cambria Math" panose="02040503050406030204" pitchFamily="18" charset="0"/>
                          </a:rPr>
                        </m:ctrlPr>
                      </m:fPr>
                      <m:num>
                        <m:r>
                          <a:rPr lang="en-IN" sz="1800" i="1">
                            <a:effectLst/>
                            <a:latin typeface="Cambria Math" panose="02040503050406030204" pitchFamily="18" charset="0"/>
                          </a:rPr>
                          <m:t>𝐸𝑆𝑅</m:t>
                        </m:r>
                      </m:num>
                      <m:den>
                        <m:r>
                          <a:rPr lang="en-IN" sz="1800" i="1">
                            <a:effectLst/>
                            <a:latin typeface="Cambria Math" panose="02040503050406030204" pitchFamily="18" charset="0"/>
                          </a:rPr>
                          <m:t>𝑋𝑐</m:t>
                        </m:r>
                      </m:den>
                    </m:f>
                  </m:oMath>
                </a14:m>
                <a:endParaRPr lang="en-US" sz="1800" dirty="0">
                  <a:effectLst/>
                </a:endParaRPr>
              </a:p>
              <a:p>
                <a:pPr marL="0" indent="0">
                  <a:buNone/>
                </a:pPr>
                <a:r>
                  <a:rPr lang="en-IN" sz="1800" dirty="0">
                    <a:effectLst/>
                  </a:rPr>
                  <a:t>where:</a:t>
                </a:r>
              </a:p>
              <a:p>
                <a:pPr marL="0" indent="0">
                  <a:buNone/>
                </a:pPr>
                <a:r>
                  <a:rPr lang="en-IN" sz="1800" dirty="0">
                    <a:effectLst/>
                  </a:rPr>
                  <a:t>ESR = Equivalent Series Resistance (internal resistance of the capacitor)</a:t>
                </a:r>
              </a:p>
              <a:p>
                <a:pPr marL="0" indent="0">
                  <a:buNone/>
                </a:pPr>
                <a:r>
                  <a:rPr lang="en-IN" sz="1800" dirty="0" err="1">
                    <a:effectLst/>
                  </a:rPr>
                  <a:t>Xc</a:t>
                </a:r>
                <a:r>
                  <a:rPr lang="en-IN" sz="1800" dirty="0">
                    <a:effectLst/>
                  </a:rPr>
                  <a:t> = Capacitive Reactance = </a:t>
                </a:r>
                <a14:m>
                  <m:oMath xmlns:m="http://schemas.openxmlformats.org/officeDocument/2006/math">
                    <m:f>
                      <m:fPr>
                        <m:ctrlPr>
                          <a:rPr lang="en-IN" sz="1800" i="1">
                            <a:effectLst/>
                            <a:latin typeface="Cambria Math" panose="02040503050406030204" pitchFamily="18" charset="0"/>
                          </a:rPr>
                        </m:ctrlPr>
                      </m:fPr>
                      <m:num>
                        <m:r>
                          <a:rPr lang="en-IN" sz="1800" i="1">
                            <a:effectLst/>
                            <a:latin typeface="Cambria Math" panose="02040503050406030204" pitchFamily="18" charset="0"/>
                          </a:rPr>
                          <m:t>1</m:t>
                        </m:r>
                      </m:num>
                      <m:den>
                        <m:r>
                          <a:rPr lang="en-IN" sz="1800" i="1">
                            <a:effectLst/>
                            <a:latin typeface="Cambria Math" panose="02040503050406030204" pitchFamily="18" charset="0"/>
                          </a:rPr>
                          <m:t>2</m:t>
                        </m:r>
                        <m:r>
                          <a:rPr lang="en-IN" sz="1800" i="1">
                            <a:effectLst/>
                            <a:latin typeface="Cambria Math" panose="02040503050406030204" pitchFamily="18" charset="0"/>
                          </a:rPr>
                          <m:t>𝜋</m:t>
                        </m:r>
                        <m:r>
                          <a:rPr lang="en-IN" sz="1800" i="1">
                            <a:effectLst/>
                            <a:latin typeface="Cambria Math" panose="02040503050406030204" pitchFamily="18" charset="0"/>
                          </a:rPr>
                          <m:t>𝑓𝐶</m:t>
                        </m:r>
                      </m:den>
                    </m:f>
                  </m:oMath>
                </a14:m>
                <a:endParaRPr lang="en-IN" dirty="0">
                  <a:effectLst/>
                </a:endParaRPr>
              </a:p>
              <a:p>
                <a:pPr algn="just"/>
                <a:endParaRPr lang="en-US" sz="1900" dirty="0">
                  <a:effectLst/>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4500" y="585832"/>
                <a:ext cx="11341100" cy="5778500"/>
              </a:xfrm>
              <a:blipFill>
                <a:blip r:embed="rId2"/>
                <a:stretch>
                  <a:fillRect l="-484" t="-4008" r="-161"/>
                </a:stretch>
              </a:blipFill>
            </p:spPr>
            <p:txBody>
              <a:bodyPr/>
              <a:lstStyle/>
              <a:p>
                <a:r>
                  <a:rPr lang="en-IN">
                    <a:noFill/>
                  </a:rPr>
                  <a:t> </a:t>
                </a:r>
              </a:p>
            </p:txBody>
          </p:sp>
        </mc:Fallback>
      </mc:AlternateContent>
    </p:spTree>
    <p:extLst>
      <p:ext uri="{BB962C8B-B14F-4D97-AF65-F5344CB8AC3E}">
        <p14:creationId xmlns:p14="http://schemas.microsoft.com/office/powerpoint/2010/main" val="2613917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381000"/>
            <a:ext cx="11734800" cy="6362701"/>
          </a:xfrm>
        </p:spPr>
        <p:txBody>
          <a:bodyPr>
            <a:noAutofit/>
          </a:bodyPr>
          <a:lstStyle/>
          <a:p>
            <a:pPr marL="0" indent="0" algn="just">
              <a:buNone/>
            </a:pPr>
            <a:endParaRPr lang="en-US" sz="1800" dirty="0">
              <a:effectLst/>
            </a:endParaRPr>
          </a:p>
          <a:p>
            <a:pPr marL="0" indent="0" algn="just">
              <a:buNone/>
            </a:pPr>
            <a:r>
              <a:rPr lang="en-IN" sz="1800" dirty="0">
                <a:effectLst/>
              </a:rPr>
              <a:t>Tan </a:t>
            </a:r>
            <a:r>
              <a:rPr lang="el-GR" sz="1800" cap="none" dirty="0">
                <a:effectLst/>
                <a:latin typeface="Century Gothic" panose="020B0502020202020204" pitchFamily="34" charset="0"/>
              </a:rPr>
              <a:t>δ</a:t>
            </a:r>
            <a:r>
              <a:rPr lang="en-IN" sz="1800" dirty="0">
                <a:effectLst/>
              </a:rPr>
              <a:t> meters measure impedances of a bridge circuit and calculate the loss angle.</a:t>
            </a:r>
            <a:endParaRPr lang="en-US" sz="1800" dirty="0">
              <a:effectLst/>
            </a:endParaRPr>
          </a:p>
          <a:p>
            <a:pPr lvl="0" algn="just"/>
            <a:r>
              <a:rPr lang="en-IN" sz="1800" b="1" dirty="0">
                <a:solidFill>
                  <a:schemeClr val="accent1"/>
                </a:solidFill>
                <a:effectLst/>
              </a:rPr>
              <a:t>Voltage test between terminals, Voltage test between terminals and container </a:t>
            </a:r>
            <a:r>
              <a:rPr lang="en-IN" sz="1800" dirty="0">
                <a:effectLst/>
              </a:rPr>
              <a:t>– High voltage withstand tests for electrical safety. (Cl. 9.1 and 10.1)</a:t>
            </a:r>
            <a:endParaRPr lang="en-US" sz="1800" dirty="0">
              <a:effectLst/>
            </a:endParaRPr>
          </a:p>
          <a:p>
            <a:pPr lvl="0" algn="just"/>
            <a:r>
              <a:rPr lang="en-IN" sz="1800" b="1" dirty="0">
                <a:solidFill>
                  <a:schemeClr val="accent1"/>
                </a:solidFill>
                <a:effectLst/>
              </a:rPr>
              <a:t>Test of the internal discharge device </a:t>
            </a:r>
            <a:r>
              <a:rPr lang="en-IN" sz="1800" dirty="0">
                <a:effectLst/>
              </a:rPr>
              <a:t>– Capacitors may have an internal discharge device to discharge the capacitor for safe handling, after disconnected from supply.  Functioning of this device is checked through this test. (Cl. 11)</a:t>
            </a:r>
            <a:endParaRPr lang="en-US" sz="1800" dirty="0">
              <a:effectLst/>
            </a:endParaRPr>
          </a:p>
          <a:p>
            <a:pPr lvl="0" algn="just"/>
            <a:r>
              <a:rPr lang="en-IN" sz="1800" b="1" dirty="0">
                <a:solidFill>
                  <a:schemeClr val="accent1"/>
                </a:solidFill>
                <a:effectLst/>
              </a:rPr>
              <a:t>Sealing test </a:t>
            </a:r>
            <a:r>
              <a:rPr lang="en-IN" sz="1800" dirty="0">
                <a:effectLst/>
              </a:rPr>
              <a:t>– Applicable when there is liquid dielectric in the capacitor.  (Cl. 12)</a:t>
            </a:r>
            <a:endParaRPr lang="en-US" sz="1800" dirty="0">
              <a:effectLst/>
            </a:endParaRPr>
          </a:p>
          <a:p>
            <a:pPr marL="0" indent="0" algn="just">
              <a:buNone/>
            </a:pPr>
            <a:r>
              <a:rPr lang="en-IN" sz="1800" b="1" dirty="0">
                <a:solidFill>
                  <a:schemeClr val="accent1"/>
                </a:solidFill>
                <a:effectLst/>
              </a:rPr>
              <a:t>Type tests</a:t>
            </a:r>
            <a:r>
              <a:rPr lang="en-IN" sz="1800" dirty="0">
                <a:solidFill>
                  <a:schemeClr val="accent1"/>
                </a:solidFill>
                <a:effectLst/>
              </a:rPr>
              <a:t> </a:t>
            </a:r>
            <a:r>
              <a:rPr lang="en-IN" sz="1800" dirty="0">
                <a:effectLst/>
              </a:rPr>
              <a:t>– Tests done to confirm whether a particular design conform to the requirements of the standard:</a:t>
            </a:r>
            <a:endParaRPr lang="en-US" sz="1800" dirty="0">
              <a:effectLst/>
            </a:endParaRPr>
          </a:p>
          <a:p>
            <a:pPr lvl="0" algn="just"/>
            <a:r>
              <a:rPr lang="en-IN" sz="1800" dirty="0">
                <a:effectLst/>
              </a:rPr>
              <a:t>Thermal stability test and Measurement of the tan </a:t>
            </a:r>
            <a:r>
              <a:rPr lang="el-GR" sz="1800" cap="none" dirty="0">
                <a:effectLst/>
                <a:latin typeface="Century Gothic" panose="020B0502020202020204" pitchFamily="34" charset="0"/>
              </a:rPr>
              <a:t>δ</a:t>
            </a:r>
            <a:r>
              <a:rPr lang="en-IN" sz="1800" dirty="0">
                <a:effectLst/>
              </a:rPr>
              <a:t> of the capacitor at elevated temperature (Cl. 13 and 14)</a:t>
            </a:r>
          </a:p>
          <a:p>
            <a:pPr algn="just"/>
            <a:r>
              <a:rPr lang="en-IN" sz="1800" dirty="0">
                <a:effectLst/>
              </a:rPr>
              <a:t>To determine the stability of the capacitance during continuous operation at maximum rated ambient temperature conditions.</a:t>
            </a:r>
          </a:p>
          <a:p>
            <a:pPr lvl="0" algn="just"/>
            <a:r>
              <a:rPr lang="en-IN" sz="1800" dirty="0">
                <a:effectLst/>
              </a:rPr>
              <a:t>Voltage test between terminals, Voltage test between terminals and container (Cl. 9.2 and 10.2)</a:t>
            </a:r>
            <a:endParaRPr lang="en-US" sz="1800" dirty="0">
              <a:effectLst/>
            </a:endParaRPr>
          </a:p>
          <a:p>
            <a:pPr lvl="0" algn="just"/>
            <a:r>
              <a:rPr lang="en-IN" sz="1800" dirty="0">
                <a:effectLst/>
              </a:rPr>
              <a:t>Lightning impulse voltage test between terminals and container (Cl. 15)</a:t>
            </a:r>
          </a:p>
          <a:p>
            <a:pPr marL="0" indent="0" algn="just">
              <a:buNone/>
            </a:pPr>
            <a:r>
              <a:rPr lang="en-IN" sz="1800" dirty="0">
                <a:effectLst/>
              </a:rPr>
              <a:t>Capacitors intended for exposed installations shall not fail during lightning impulses.</a:t>
            </a:r>
            <a:endParaRPr lang="en-US" sz="1800" dirty="0">
              <a:effectLst/>
            </a:endParaRPr>
          </a:p>
          <a:p>
            <a:pPr marL="0" lvl="0" indent="0" algn="just">
              <a:buNone/>
            </a:pPr>
            <a:endParaRPr lang="en-US" sz="1800" dirty="0">
              <a:effectLst/>
            </a:endParaRPr>
          </a:p>
        </p:txBody>
      </p:sp>
    </p:spTree>
    <p:extLst>
      <p:ext uri="{BB962C8B-B14F-4D97-AF65-F5344CB8AC3E}">
        <p14:creationId xmlns:p14="http://schemas.microsoft.com/office/powerpoint/2010/main" val="2005614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r>
            <a:br>
              <a:rPr lang="en-IN" dirty="0"/>
            </a:br>
            <a:r>
              <a:rPr lang="en-IN" dirty="0"/>
              <a:t/>
            </a:r>
            <a:br>
              <a:rPr lang="en-IN" dirty="0"/>
            </a:br>
            <a:r>
              <a:rPr lang="en-IN" dirty="0"/>
              <a:t/>
            </a:r>
            <a:br>
              <a:rPr lang="en-IN"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88900" y="1"/>
            <a:ext cx="11760200" cy="5422900"/>
          </a:xfrm>
        </p:spPr>
        <p:txBody>
          <a:bodyPr>
            <a:normAutofit/>
          </a:bodyPr>
          <a:lstStyle/>
          <a:p>
            <a:pPr lvl="0" algn="just"/>
            <a:r>
              <a:rPr lang="en-IN" sz="1800" dirty="0">
                <a:effectLst/>
              </a:rPr>
              <a:t>Discharge test (Cl. 16)</a:t>
            </a:r>
            <a:endParaRPr lang="en-US" sz="1800" dirty="0">
              <a:effectLst/>
            </a:endParaRPr>
          </a:p>
          <a:p>
            <a:pPr lvl="0" algn="just"/>
            <a:r>
              <a:rPr lang="en-IN" sz="1800" dirty="0">
                <a:effectLst/>
              </a:rPr>
              <a:t>Ageing test (Cl. 17)</a:t>
            </a:r>
            <a:endParaRPr lang="en-US" sz="1800" dirty="0">
              <a:effectLst/>
            </a:endParaRPr>
          </a:p>
          <a:p>
            <a:pPr marL="0" indent="0" algn="just">
              <a:buNone/>
            </a:pPr>
            <a:r>
              <a:rPr lang="en-IN" sz="1800" dirty="0">
                <a:effectLst/>
              </a:rPr>
              <a:t>Accelerated ageing test by subjecting capacitors to a series of charge-discharge cycles which shall not break down the capacitor and shall not cause variation in capacitance beyond a specified limit.</a:t>
            </a:r>
            <a:endParaRPr lang="en-US" sz="1800" dirty="0">
              <a:effectLst/>
            </a:endParaRPr>
          </a:p>
          <a:p>
            <a:pPr lvl="0" algn="just"/>
            <a:r>
              <a:rPr lang="en-IN" sz="1800" dirty="0">
                <a:effectLst/>
              </a:rPr>
              <a:t>Self-healing test (Cl. 18)</a:t>
            </a:r>
          </a:p>
          <a:p>
            <a:pPr marL="0" indent="0" algn="just">
              <a:buNone/>
            </a:pPr>
            <a:r>
              <a:rPr lang="en-IN" sz="1800" dirty="0">
                <a:effectLst/>
              </a:rPr>
              <a:t>To check the self-healing break downs of capacitors and stability of capacitance during this process.</a:t>
            </a:r>
            <a:endParaRPr lang="en-US" sz="1800" dirty="0">
              <a:effectLst/>
            </a:endParaRPr>
          </a:p>
          <a:p>
            <a:pPr lvl="0" algn="just"/>
            <a:r>
              <a:rPr lang="en-IN" sz="1800" dirty="0">
                <a:effectLst/>
              </a:rPr>
              <a:t>Destruction test (Cl. 19)</a:t>
            </a:r>
            <a:endParaRPr lang="en-US" sz="1800" dirty="0">
              <a:effectLst/>
            </a:endParaRPr>
          </a:p>
          <a:p>
            <a:pPr marL="0" indent="0" algn="just">
              <a:buNone/>
            </a:pPr>
            <a:r>
              <a:rPr lang="en-IN" sz="1800" dirty="0">
                <a:effectLst/>
              </a:rPr>
              <a:t>Capacitor is applied with a high DC voltage to promote failures and electrical and mechanical safety is verified.</a:t>
            </a:r>
            <a:endParaRPr lang="en-US" sz="1800" dirty="0">
              <a:effectLst/>
            </a:endParaRPr>
          </a:p>
        </p:txBody>
      </p:sp>
    </p:spTree>
    <p:extLst>
      <p:ext uri="{BB962C8B-B14F-4D97-AF65-F5344CB8AC3E}">
        <p14:creationId xmlns:p14="http://schemas.microsoft.com/office/powerpoint/2010/main" val="525214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609600"/>
            <a:ext cx="10691811" cy="1295400"/>
          </a:xfrm>
        </p:spPr>
        <p:txBody>
          <a:bodyPr>
            <a:noAutofit/>
          </a:bodyPr>
          <a:lstStyle/>
          <a:p>
            <a:pPr algn="just"/>
            <a:r>
              <a:rPr lang="en-IN" b="1" dirty="0">
                <a:effectLst/>
              </a:rPr>
              <a:t>IS 13585: SHUNT POWER CAPACITORS OF THE NON SELF - HEALING TYPE FOR AC SYSTEMS HAVING A RATED VOLTAGE UP TO AND INCLUDING 1000 V</a:t>
            </a:r>
            <a:r>
              <a:rPr lang="en-US" dirty="0">
                <a:effectLst/>
              </a:rPr>
              <a:t/>
            </a:r>
            <a:br>
              <a:rPr lang="en-US" dirty="0">
                <a:effectLst/>
              </a:rPr>
            </a:br>
            <a:endParaRPr lang="en-US" dirty="0"/>
          </a:p>
        </p:txBody>
      </p:sp>
      <p:sp>
        <p:nvSpPr>
          <p:cNvPr id="3" name="Content Placeholder 2"/>
          <p:cNvSpPr>
            <a:spLocks noGrp="1"/>
          </p:cNvSpPr>
          <p:nvPr>
            <p:ph idx="1"/>
          </p:nvPr>
        </p:nvSpPr>
        <p:spPr>
          <a:xfrm>
            <a:off x="177800" y="1739900"/>
            <a:ext cx="11506200" cy="4927600"/>
          </a:xfrm>
        </p:spPr>
        <p:txBody>
          <a:bodyPr>
            <a:noAutofit/>
          </a:bodyPr>
          <a:lstStyle/>
          <a:p>
            <a:pPr marL="0" indent="0" algn="just">
              <a:buNone/>
            </a:pPr>
            <a:endParaRPr lang="en-IN" sz="1800" dirty="0">
              <a:effectLst/>
            </a:endParaRPr>
          </a:p>
          <a:p>
            <a:pPr marL="0" indent="0" algn="just">
              <a:buNone/>
            </a:pPr>
            <a:r>
              <a:rPr lang="en-IN" sz="1800" dirty="0">
                <a:effectLst/>
              </a:rPr>
              <a:t>This standard is published in three parts:</a:t>
            </a:r>
            <a:endParaRPr lang="en-US" sz="1800" dirty="0">
              <a:effectLst/>
            </a:endParaRPr>
          </a:p>
          <a:p>
            <a:pPr marL="0" indent="0" algn="just">
              <a:buNone/>
            </a:pPr>
            <a:r>
              <a:rPr lang="en-IN" sz="1800" b="1" dirty="0">
                <a:solidFill>
                  <a:schemeClr val="accent1"/>
                </a:solidFill>
                <a:effectLst/>
              </a:rPr>
              <a:t>Part 1 General - </a:t>
            </a:r>
            <a:r>
              <a:rPr lang="en-IN" sz="1800" dirty="0">
                <a:effectLst/>
              </a:rPr>
              <a:t>Performance, testing and rating - Safety requirements - Guide for installation and operation </a:t>
            </a:r>
            <a:endParaRPr lang="en-US" sz="1800" dirty="0">
              <a:effectLst/>
            </a:endParaRPr>
          </a:p>
          <a:p>
            <a:pPr marL="0" indent="0" algn="just">
              <a:buNone/>
            </a:pPr>
            <a:r>
              <a:rPr lang="en-IN" sz="1800" b="1" dirty="0">
                <a:solidFill>
                  <a:schemeClr val="accent1"/>
                </a:solidFill>
                <a:effectLst/>
              </a:rPr>
              <a:t>Part 2 Ageing test, Self </a:t>
            </a:r>
            <a:r>
              <a:rPr lang="en-IN" sz="1800" dirty="0">
                <a:effectLst/>
              </a:rPr>
              <a:t>- Healing test and Destruction test</a:t>
            </a:r>
            <a:endParaRPr lang="en-US" sz="1800" dirty="0">
              <a:effectLst/>
            </a:endParaRPr>
          </a:p>
          <a:p>
            <a:pPr marL="0" indent="0" algn="just">
              <a:buNone/>
            </a:pPr>
            <a:r>
              <a:rPr lang="en-IN" sz="1800" b="1" dirty="0">
                <a:solidFill>
                  <a:schemeClr val="accent1"/>
                </a:solidFill>
                <a:effectLst/>
              </a:rPr>
              <a:t>Part 3 Internal Fuses</a:t>
            </a:r>
            <a:endParaRPr lang="en-US" sz="1800" b="1" dirty="0">
              <a:solidFill>
                <a:schemeClr val="accent1"/>
              </a:solidFill>
              <a:effectLst/>
            </a:endParaRPr>
          </a:p>
          <a:p>
            <a:pPr marL="0" indent="0" algn="just">
              <a:buNone/>
            </a:pPr>
            <a:r>
              <a:rPr lang="en-IN" sz="1800" b="1" dirty="0">
                <a:solidFill>
                  <a:schemeClr val="accent1"/>
                </a:solidFill>
                <a:effectLst/>
              </a:rPr>
              <a:t>a) Scope: </a:t>
            </a:r>
            <a:r>
              <a:rPr lang="en-IN" sz="1800" dirty="0">
                <a:effectLst/>
              </a:rPr>
              <a:t>The standard is applicable to both capacitor units and capacitor banks intended to be used, particularly, for power-factor correction of </a:t>
            </a:r>
            <a:r>
              <a:rPr lang="en-IN" sz="1800" dirty="0" err="1">
                <a:effectLst/>
              </a:rPr>
              <a:t>a.c</a:t>
            </a:r>
            <a:r>
              <a:rPr lang="en-IN" sz="1800" dirty="0">
                <a:effectLst/>
              </a:rPr>
              <a:t>. power systems having a rated voltage up to and including 1 000 V and frequencies of 15 Hz to 60 Hz.</a:t>
            </a:r>
          </a:p>
          <a:p>
            <a:pPr marL="0" indent="0" algn="just">
              <a:buNone/>
            </a:pPr>
            <a:r>
              <a:rPr lang="en-IN" sz="1800" b="1" dirty="0">
                <a:solidFill>
                  <a:schemeClr val="accent1"/>
                </a:solidFill>
                <a:effectLst/>
              </a:rPr>
              <a:t>b) Specifications: </a:t>
            </a:r>
            <a:r>
              <a:rPr lang="en-IN" sz="1800" dirty="0">
                <a:effectLst/>
              </a:rPr>
              <a:t>The standard specifies various parameters and characteristics of shunt capacitors, including:</a:t>
            </a:r>
            <a:endParaRPr lang="en-US" sz="1800" dirty="0">
              <a:effectLst/>
            </a:endParaRPr>
          </a:p>
          <a:p>
            <a:pPr lvl="0" algn="just"/>
            <a:r>
              <a:rPr lang="en-IN" sz="1800" dirty="0">
                <a:effectLst/>
              </a:rPr>
              <a:t>Electrical properties such as rated voltage, capacitance, and reactive power.</a:t>
            </a:r>
            <a:endParaRPr lang="en-US" sz="1800" dirty="0">
              <a:effectLst/>
            </a:endParaRPr>
          </a:p>
          <a:p>
            <a:pPr lvl="0" algn="just"/>
            <a:r>
              <a:rPr lang="en-IN" sz="1800" dirty="0">
                <a:effectLst/>
              </a:rPr>
              <a:t>Performance criteria concerning temperature rise, losses, and durability.</a:t>
            </a:r>
            <a:endParaRPr lang="en-US" sz="1800" dirty="0">
              <a:effectLst/>
            </a:endParaRPr>
          </a:p>
          <a:p>
            <a:pPr lvl="0" algn="just"/>
            <a:r>
              <a:rPr lang="en-IN" sz="1800" dirty="0">
                <a:effectLst/>
              </a:rPr>
              <a:t>Other parameters as discussed in the previous standard.</a:t>
            </a:r>
            <a:endParaRPr lang="en-US" sz="1800" dirty="0">
              <a:effectLst/>
            </a:endParaRPr>
          </a:p>
          <a:p>
            <a:endParaRPr lang="en-US" sz="1800" dirty="0"/>
          </a:p>
        </p:txBody>
      </p:sp>
    </p:spTree>
    <p:extLst>
      <p:ext uri="{BB962C8B-B14F-4D97-AF65-F5344CB8AC3E}">
        <p14:creationId xmlns:p14="http://schemas.microsoft.com/office/powerpoint/2010/main" val="38925656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55601"/>
            <a:ext cx="11874500" cy="5435600"/>
          </a:xfrm>
        </p:spPr>
        <p:txBody>
          <a:bodyPr/>
          <a:lstStyle/>
          <a:p>
            <a:pPr marL="0" indent="0">
              <a:buNone/>
            </a:pPr>
            <a:r>
              <a:rPr lang="en-IN" b="1" dirty="0">
                <a:solidFill>
                  <a:schemeClr val="accent1"/>
                </a:solidFill>
                <a:effectLst/>
              </a:rPr>
              <a:t>c) Testing : </a:t>
            </a:r>
            <a:r>
              <a:rPr lang="en-IN" dirty="0">
                <a:effectLst/>
              </a:rPr>
              <a:t>Testing details are same as that of Self – Healing capacitors, except that the self-healing test is not applicable.</a:t>
            </a:r>
            <a:endParaRPr lang="en-US" dirty="0">
              <a:effectLst/>
            </a:endParaRPr>
          </a:p>
          <a:p>
            <a:pPr marL="0" indent="0">
              <a:buNone/>
            </a:pPr>
            <a:r>
              <a:rPr lang="en-IN" b="1" dirty="0">
                <a:solidFill>
                  <a:schemeClr val="accent1"/>
                </a:solidFill>
                <a:effectLst/>
              </a:rPr>
              <a:t>d)</a:t>
            </a:r>
            <a:r>
              <a:rPr lang="en-IN" dirty="0">
                <a:solidFill>
                  <a:schemeClr val="accent1"/>
                </a:solidFill>
                <a:effectLst/>
              </a:rPr>
              <a:t> </a:t>
            </a:r>
            <a:r>
              <a:rPr lang="en-IN" b="1" dirty="0">
                <a:solidFill>
                  <a:schemeClr val="accent1"/>
                </a:solidFill>
                <a:effectLst/>
              </a:rPr>
              <a:t>Safety Requirements</a:t>
            </a:r>
            <a:r>
              <a:rPr lang="en-IN" dirty="0">
                <a:solidFill>
                  <a:schemeClr val="accent1"/>
                </a:solidFill>
                <a:effectLst/>
              </a:rPr>
              <a:t>: </a:t>
            </a:r>
            <a:r>
              <a:rPr lang="en-IN" dirty="0">
                <a:effectLst/>
              </a:rPr>
              <a:t>The standard includes safety considerations to mitigate risks associated with the operation and maintenance of shunt capacitors. This involve guidelines for installation, discharge resistors, overpressure protection, and safety markings.</a:t>
            </a:r>
            <a:endParaRPr lang="en-US" dirty="0">
              <a:effectLst/>
            </a:endParaRPr>
          </a:p>
          <a:p>
            <a:endParaRPr lang="en-US" dirty="0"/>
          </a:p>
        </p:txBody>
      </p:sp>
    </p:spTree>
    <p:extLst>
      <p:ext uri="{BB962C8B-B14F-4D97-AF65-F5344CB8AC3E}">
        <p14:creationId xmlns:p14="http://schemas.microsoft.com/office/powerpoint/2010/main" val="3000164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609600"/>
            <a:ext cx="11214100" cy="1905000"/>
          </a:xfrm>
        </p:spPr>
        <p:txBody>
          <a:bodyPr>
            <a:normAutofit/>
          </a:bodyPr>
          <a:lstStyle/>
          <a:p>
            <a:r>
              <a:rPr lang="en-IN" b="1" dirty="0">
                <a:effectLst/>
              </a:rPr>
              <a:t>IS 13925: SHUNT POWER CAPACITORS FOR AC SYSTEMS HAVING A RATED VOLTAGE ABOVE 1000 V</a:t>
            </a:r>
            <a:r>
              <a:rPr lang="en-US" dirty="0">
                <a:effectLst/>
              </a:rPr>
              <a:t/>
            </a:r>
            <a:br>
              <a:rPr lang="en-US" dirty="0">
                <a:effectLst/>
              </a:rPr>
            </a:br>
            <a:endParaRPr lang="en-US" dirty="0"/>
          </a:p>
        </p:txBody>
      </p:sp>
      <p:sp>
        <p:nvSpPr>
          <p:cNvPr id="3" name="Content Placeholder 2"/>
          <p:cNvSpPr>
            <a:spLocks noGrp="1"/>
          </p:cNvSpPr>
          <p:nvPr>
            <p:ph idx="1"/>
          </p:nvPr>
        </p:nvSpPr>
        <p:spPr>
          <a:xfrm>
            <a:off x="558800" y="1854199"/>
            <a:ext cx="10488611" cy="2844801"/>
          </a:xfrm>
        </p:spPr>
        <p:txBody>
          <a:bodyPr>
            <a:normAutofit/>
          </a:bodyPr>
          <a:lstStyle/>
          <a:p>
            <a:pPr marL="0" indent="0">
              <a:buNone/>
            </a:pPr>
            <a:r>
              <a:rPr lang="en-IN" sz="1800" dirty="0">
                <a:effectLst/>
              </a:rPr>
              <a:t>This standard is published in four parts:</a:t>
            </a:r>
            <a:endParaRPr lang="en-US" sz="1800" dirty="0">
              <a:effectLst/>
            </a:endParaRPr>
          </a:p>
          <a:p>
            <a:pPr marL="0" indent="0">
              <a:buNone/>
            </a:pPr>
            <a:r>
              <a:rPr lang="en-IN" sz="1800" b="1" dirty="0">
                <a:solidFill>
                  <a:schemeClr val="accent1"/>
                </a:solidFill>
                <a:effectLst/>
              </a:rPr>
              <a:t>Part 1 General </a:t>
            </a:r>
            <a:r>
              <a:rPr lang="en-IN" sz="1800" dirty="0">
                <a:effectLst/>
              </a:rPr>
              <a:t>- Performance, testing and rating - Safety requirements - Guide for installation and operation </a:t>
            </a:r>
            <a:endParaRPr lang="en-US" sz="1800" dirty="0">
              <a:effectLst/>
            </a:endParaRPr>
          </a:p>
          <a:p>
            <a:pPr marL="0" indent="0">
              <a:buNone/>
            </a:pPr>
            <a:r>
              <a:rPr lang="en-IN" sz="1800" b="1" dirty="0">
                <a:solidFill>
                  <a:schemeClr val="accent1"/>
                </a:solidFill>
                <a:effectLst/>
              </a:rPr>
              <a:t>Part 2 Endurance Testing</a:t>
            </a:r>
            <a:endParaRPr lang="en-US" sz="1800" b="1" dirty="0">
              <a:solidFill>
                <a:schemeClr val="accent1"/>
              </a:solidFill>
              <a:effectLst/>
            </a:endParaRPr>
          </a:p>
          <a:p>
            <a:pPr marL="0" indent="0">
              <a:buNone/>
            </a:pPr>
            <a:r>
              <a:rPr lang="en-IN" sz="1800" b="1" dirty="0">
                <a:solidFill>
                  <a:schemeClr val="accent1"/>
                </a:solidFill>
                <a:effectLst/>
              </a:rPr>
              <a:t>Part 3 Protection of Shunt Capacitors and Shunt Capacitor Banks</a:t>
            </a:r>
            <a:endParaRPr lang="en-US" sz="1800" b="1" dirty="0">
              <a:solidFill>
                <a:schemeClr val="accent1"/>
              </a:solidFill>
              <a:effectLst/>
            </a:endParaRPr>
          </a:p>
          <a:p>
            <a:pPr marL="0" indent="0">
              <a:buNone/>
            </a:pPr>
            <a:r>
              <a:rPr lang="en-IN" sz="1800" b="1" dirty="0">
                <a:solidFill>
                  <a:schemeClr val="accent1"/>
                </a:solidFill>
                <a:effectLst/>
              </a:rPr>
              <a:t>Part 4 Internal Fuses</a:t>
            </a:r>
            <a:endParaRPr lang="en-US" sz="1800" b="1" dirty="0">
              <a:solidFill>
                <a:schemeClr val="accent1"/>
              </a:solidFill>
              <a:effectLst/>
            </a:endParaRPr>
          </a:p>
        </p:txBody>
      </p:sp>
    </p:spTree>
    <p:extLst>
      <p:ext uri="{BB962C8B-B14F-4D97-AF65-F5344CB8AC3E}">
        <p14:creationId xmlns:p14="http://schemas.microsoft.com/office/powerpoint/2010/main" val="402996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83288" y="609600"/>
            <a:ext cx="9905998" cy="1905000"/>
          </a:xfrm>
        </p:spPr>
        <p:txBody>
          <a:bodyPr/>
          <a:lstStyle/>
          <a:p>
            <a:pPr algn="ctr"/>
            <a:r>
              <a:rPr lang="en-IN" b="1" dirty="0">
                <a:effectLst/>
                <a:cs typeface="Times New Roman" panose="02020603050405020304" pitchFamily="18" charset="0"/>
              </a:rPr>
              <a:t>COVERAGE OF POWER CAPACITORS IN ACADEMIC SYLLABI (CONTD.)</a:t>
            </a:r>
            <a:r>
              <a:rPr lang="en-IN" b="1" dirty="0">
                <a:effectLst/>
              </a:rPr>
              <a:t/>
            </a:r>
            <a:br>
              <a:rPr lang="en-IN" b="1" dirty="0">
                <a:effectLst/>
              </a:rPr>
            </a:br>
            <a:endParaRPr lang="en-IN" b="1" dirty="0">
              <a:cs typeface="Times New Roman" panose="02020603050405020304" pitchFamily="18" charset="0"/>
            </a:endParaRPr>
          </a:p>
        </p:txBody>
      </p:sp>
      <p:sp>
        <p:nvSpPr>
          <p:cNvPr id="3" name="Content Placeholder 2"/>
          <p:cNvSpPr>
            <a:spLocks noGrp="1"/>
          </p:cNvSpPr>
          <p:nvPr>
            <p:ph idx="1"/>
          </p:nvPr>
        </p:nvSpPr>
        <p:spPr>
          <a:xfrm>
            <a:off x="330200" y="2053883"/>
            <a:ext cx="11578512" cy="4571999"/>
          </a:xfrm>
        </p:spPr>
        <p:txBody>
          <a:bodyPr>
            <a:normAutofit fontScale="92500" lnSpcReduction="20000"/>
          </a:bodyPr>
          <a:lstStyle/>
          <a:p>
            <a:pPr marL="0" indent="0" algn="just">
              <a:buNone/>
            </a:pPr>
            <a:r>
              <a:rPr lang="en-US" b="1" dirty="0">
                <a:solidFill>
                  <a:schemeClr val="accent1"/>
                </a:solidFill>
                <a:effectLst/>
                <a:cs typeface="Times New Roman" panose="02020603050405020304" pitchFamily="18" charset="0"/>
              </a:rPr>
              <a:t>COURSE: POWER ELECTRONICS</a:t>
            </a:r>
            <a:endParaRPr lang="en-IN" sz="1900" b="1" dirty="0">
              <a:solidFill>
                <a:schemeClr val="accent1"/>
              </a:solidFill>
              <a:effectLst/>
              <a:cs typeface="Times New Roman" panose="02020603050405020304" pitchFamily="18" charset="0"/>
            </a:endParaRPr>
          </a:p>
          <a:p>
            <a:pPr marL="0" lvl="0" indent="0" algn="just">
              <a:buNone/>
            </a:pPr>
            <a:r>
              <a:rPr lang="en-IN" sz="1900" b="1" dirty="0">
                <a:solidFill>
                  <a:schemeClr val="accent1"/>
                </a:solidFill>
                <a:effectLst/>
                <a:cs typeface="Times New Roman" panose="02020603050405020304" pitchFamily="18" charset="0"/>
              </a:rPr>
              <a:t>Smoothing DC Voltage</a:t>
            </a:r>
            <a:r>
              <a:rPr lang="en-IN" sz="1900" b="1" dirty="0">
                <a:effectLst/>
                <a:cs typeface="Times New Roman" panose="02020603050405020304" pitchFamily="18" charset="0"/>
              </a:rPr>
              <a:t>:</a:t>
            </a:r>
            <a:r>
              <a:rPr lang="en-IN" sz="1900" dirty="0">
                <a:effectLst/>
                <a:cs typeface="Times New Roman" panose="02020603050405020304" pitchFamily="18" charset="0"/>
              </a:rPr>
              <a:t> In power converters that convert AC to DC (rectifiers), capacitors help smooth out the pulsating DC output voltage, providing a more stable and continuous supply for electronic devices.</a:t>
            </a:r>
          </a:p>
          <a:p>
            <a:pPr marL="0" lvl="0" indent="0" algn="just">
              <a:buNone/>
            </a:pPr>
            <a:r>
              <a:rPr lang="en-IN" sz="1900" b="1" dirty="0">
                <a:solidFill>
                  <a:schemeClr val="accent1"/>
                </a:solidFill>
                <a:effectLst/>
                <a:cs typeface="Times New Roman" panose="02020603050405020304" pitchFamily="18" charset="0"/>
              </a:rPr>
              <a:t>Filtering Harmonics</a:t>
            </a:r>
            <a:r>
              <a:rPr lang="en-IN" sz="1900" b="1" dirty="0">
                <a:effectLst/>
                <a:cs typeface="Times New Roman" panose="02020603050405020304" pitchFamily="18" charset="0"/>
              </a:rPr>
              <a:t>:</a:t>
            </a:r>
            <a:r>
              <a:rPr lang="en-IN" sz="1900" dirty="0">
                <a:effectLst/>
                <a:cs typeface="Times New Roman" panose="02020603050405020304" pitchFamily="18" charset="0"/>
              </a:rPr>
              <a:t> Power electronic converters can introduce harmonic distortions into the power system. Power capacitors, in conjunction with filters, can help mitigate these harmonics, ensuring cleaner power and protecting sensitive equipment from damage.</a:t>
            </a:r>
          </a:p>
          <a:p>
            <a:pPr marL="0" lvl="0" indent="0" algn="just">
              <a:buNone/>
            </a:pPr>
            <a:endParaRPr lang="en-US" sz="1900" dirty="0">
              <a:effectLst/>
              <a:cs typeface="Times New Roman" panose="02020603050405020304" pitchFamily="18" charset="0"/>
            </a:endParaRPr>
          </a:p>
          <a:p>
            <a:pPr marL="0" lvl="0" indent="0" algn="just">
              <a:buNone/>
            </a:pPr>
            <a:r>
              <a:rPr lang="en-US" b="1" dirty="0">
                <a:solidFill>
                  <a:schemeClr val="accent1"/>
                </a:solidFill>
                <a:effectLst/>
                <a:cs typeface="Times New Roman" panose="02020603050405020304" pitchFamily="18" charset="0"/>
              </a:rPr>
              <a:t>COURSE: RENEWABLE ENERGY TECHNOLOGY</a:t>
            </a:r>
            <a:endParaRPr lang="en-IN" b="1" dirty="0">
              <a:solidFill>
                <a:schemeClr val="accent1"/>
              </a:solidFill>
              <a:effectLst/>
              <a:cs typeface="Times New Roman" panose="02020603050405020304" pitchFamily="18" charset="0"/>
            </a:endParaRPr>
          </a:p>
          <a:p>
            <a:pPr marL="0" lvl="0" indent="0" algn="just">
              <a:buNone/>
            </a:pPr>
            <a:r>
              <a:rPr lang="en-IN" sz="1900" b="1" dirty="0">
                <a:solidFill>
                  <a:schemeClr val="accent1"/>
                </a:solidFill>
                <a:effectLst/>
                <a:cs typeface="Times New Roman" panose="02020603050405020304" pitchFamily="18" charset="0"/>
              </a:rPr>
              <a:t>Energy Storage</a:t>
            </a:r>
            <a:r>
              <a:rPr lang="en-IN" sz="1900" b="1" dirty="0">
                <a:effectLst/>
                <a:cs typeface="Times New Roman" panose="02020603050405020304" pitchFamily="18" charset="0"/>
              </a:rPr>
              <a:t>:</a:t>
            </a:r>
            <a:r>
              <a:rPr lang="en-IN" sz="1900" dirty="0">
                <a:effectLst/>
                <a:cs typeface="Times New Roman" panose="02020603050405020304" pitchFamily="18" charset="0"/>
              </a:rPr>
              <a:t> In emerging applications like renewable energy integration, power capacitors can be used for short-term energy storage. They can store excess energy generated from solar or wind sources and release it back into the grid when needed.</a:t>
            </a:r>
          </a:p>
          <a:p>
            <a:pPr marL="0" lvl="0" indent="0" algn="just">
              <a:buNone/>
            </a:pPr>
            <a:endParaRPr lang="en-IN" sz="1900" dirty="0">
              <a:effectLst/>
              <a:cs typeface="Times New Roman" panose="02020603050405020304" pitchFamily="18" charset="0"/>
            </a:endParaRPr>
          </a:p>
          <a:p>
            <a:pPr marL="0" indent="0" algn="just">
              <a:buNone/>
            </a:pPr>
            <a:r>
              <a:rPr lang="en-IN" sz="1900" b="1" dirty="0">
                <a:effectLst/>
                <a:cs typeface="Times New Roman" panose="02020603050405020304" pitchFamily="18" charset="0"/>
              </a:rPr>
              <a:t>In essence, power capacitors play a crucial role in promoting a more sustainable and environmentally conscious power system for the future.</a:t>
            </a:r>
            <a:endParaRPr lang="en-IN" sz="1900" dirty="0">
              <a:effectLst/>
              <a:cs typeface="Times New Roman" panose="02020603050405020304" pitchFamily="18" charset="0"/>
            </a:endParaRPr>
          </a:p>
          <a:p>
            <a:endParaRPr lang="en-IN" dirty="0"/>
          </a:p>
        </p:txBody>
      </p:sp>
    </p:spTree>
    <p:extLst>
      <p:ext uri="{BB962C8B-B14F-4D97-AF65-F5344CB8AC3E}">
        <p14:creationId xmlns:p14="http://schemas.microsoft.com/office/powerpoint/2010/main" val="1488171094"/>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 y="165100"/>
            <a:ext cx="11925300" cy="6515100"/>
          </a:xfrm>
        </p:spPr>
        <p:txBody>
          <a:bodyPr>
            <a:noAutofit/>
          </a:bodyPr>
          <a:lstStyle/>
          <a:p>
            <a:pPr marL="0" indent="0" algn="just">
              <a:buNone/>
            </a:pPr>
            <a:r>
              <a:rPr lang="en-IN" sz="1800" b="1" dirty="0">
                <a:solidFill>
                  <a:schemeClr val="accent1"/>
                </a:solidFill>
                <a:effectLst/>
              </a:rPr>
              <a:t>A) Scope: </a:t>
            </a:r>
            <a:r>
              <a:rPr lang="en-IN" sz="1800" dirty="0">
                <a:effectLst/>
              </a:rPr>
              <a:t>The standard is applicable to both capacitor units and capacitor banks intended to be used, particularly, for power-factor correction of </a:t>
            </a:r>
            <a:r>
              <a:rPr lang="en-IN" sz="1800" dirty="0" err="1">
                <a:effectLst/>
              </a:rPr>
              <a:t>a.c</a:t>
            </a:r>
            <a:r>
              <a:rPr lang="en-IN" sz="1800" dirty="0">
                <a:effectLst/>
              </a:rPr>
              <a:t>. power systems having a rated voltage above 1 000 V and frequencies of 15 Hz to 60 Hz.</a:t>
            </a:r>
          </a:p>
          <a:p>
            <a:pPr marL="0" indent="0" algn="just">
              <a:buNone/>
            </a:pPr>
            <a:r>
              <a:rPr lang="en-IN" sz="1800" b="1" dirty="0">
                <a:solidFill>
                  <a:schemeClr val="accent1"/>
                </a:solidFill>
                <a:effectLst/>
              </a:rPr>
              <a:t>b) Specifications: </a:t>
            </a:r>
            <a:r>
              <a:rPr lang="en-IN" sz="1800" dirty="0">
                <a:effectLst/>
              </a:rPr>
              <a:t>The standard specifies various parameters and characteristics of shunt capacitors, including:</a:t>
            </a:r>
            <a:endParaRPr lang="en-US" sz="1800" dirty="0">
              <a:effectLst/>
            </a:endParaRPr>
          </a:p>
          <a:p>
            <a:pPr lvl="0" algn="just"/>
            <a:r>
              <a:rPr lang="en-IN" sz="1800" dirty="0">
                <a:effectLst/>
              </a:rPr>
              <a:t>Electrical properties such as rated voltage, capacitance, and reactive power.</a:t>
            </a:r>
            <a:endParaRPr lang="en-US" sz="1800" dirty="0">
              <a:effectLst/>
            </a:endParaRPr>
          </a:p>
          <a:p>
            <a:pPr lvl="0" algn="just"/>
            <a:r>
              <a:rPr lang="en-IN" sz="1800" dirty="0">
                <a:effectLst/>
              </a:rPr>
              <a:t>Mechanical aspects like dimensions, mounting arrangements, and environmental conditions.</a:t>
            </a:r>
            <a:endParaRPr lang="en-US" sz="1800" dirty="0">
              <a:effectLst/>
            </a:endParaRPr>
          </a:p>
          <a:p>
            <a:pPr lvl="0" algn="just"/>
            <a:r>
              <a:rPr lang="en-IN" sz="1800" dirty="0">
                <a:effectLst/>
              </a:rPr>
              <a:t>Performance criteria concerning overload, temperature rise, losses, and durability.</a:t>
            </a:r>
            <a:endParaRPr lang="en-US" sz="1800" dirty="0">
              <a:effectLst/>
            </a:endParaRPr>
          </a:p>
          <a:p>
            <a:pPr lvl="0" algn="just"/>
            <a:r>
              <a:rPr lang="en-IN" sz="1800" dirty="0">
                <a:effectLst/>
              </a:rPr>
              <a:t>Service conditions.</a:t>
            </a:r>
            <a:endParaRPr lang="en-US" sz="1800" dirty="0">
              <a:effectLst/>
            </a:endParaRPr>
          </a:p>
          <a:p>
            <a:pPr lvl="0" algn="just"/>
            <a:r>
              <a:rPr lang="en-IN" sz="1800" dirty="0">
                <a:effectLst/>
              </a:rPr>
              <a:t>Marking Requirements</a:t>
            </a:r>
            <a:endParaRPr lang="en-US" sz="1800" dirty="0">
              <a:effectLst/>
            </a:endParaRPr>
          </a:p>
          <a:p>
            <a:pPr lvl="0" algn="just"/>
            <a:r>
              <a:rPr lang="en-IN" sz="1800" dirty="0">
                <a:effectLst/>
              </a:rPr>
              <a:t>Guide for installation and operation.</a:t>
            </a:r>
          </a:p>
          <a:p>
            <a:pPr marL="0" indent="0" algn="just">
              <a:buNone/>
            </a:pPr>
            <a:r>
              <a:rPr lang="en-IN" sz="1800" b="1" dirty="0">
                <a:solidFill>
                  <a:schemeClr val="accent1"/>
                </a:solidFill>
                <a:effectLst/>
              </a:rPr>
              <a:t>c) Testing : </a:t>
            </a:r>
            <a:endParaRPr lang="en-US" sz="1800" b="1" dirty="0">
              <a:solidFill>
                <a:schemeClr val="accent1"/>
              </a:solidFill>
              <a:effectLst/>
            </a:endParaRPr>
          </a:p>
          <a:p>
            <a:pPr marL="0" indent="0" algn="just">
              <a:buNone/>
            </a:pPr>
            <a:r>
              <a:rPr lang="en-IN" sz="1800" b="1" dirty="0">
                <a:effectLst/>
              </a:rPr>
              <a:t>Routine tests </a:t>
            </a:r>
            <a:endParaRPr lang="en-US" sz="1800" dirty="0">
              <a:effectLst/>
            </a:endParaRPr>
          </a:p>
          <a:p>
            <a:pPr marL="0" indent="0" algn="just">
              <a:buNone/>
            </a:pPr>
            <a:r>
              <a:rPr lang="en-IN" sz="1800" dirty="0">
                <a:effectLst/>
              </a:rPr>
              <a:t>a)</a:t>
            </a:r>
            <a:r>
              <a:rPr lang="en-IN" sz="1800" b="1" dirty="0">
                <a:effectLst/>
              </a:rPr>
              <a:t> </a:t>
            </a:r>
            <a:r>
              <a:rPr lang="en-IN" sz="1800" dirty="0">
                <a:effectLst/>
              </a:rPr>
              <a:t>Capacitance </a:t>
            </a:r>
            <a:r>
              <a:rPr lang="en-IN" sz="1800" dirty="0" smtClean="0">
                <a:effectLst/>
              </a:rPr>
              <a:t>measurement (Cl. 7)</a:t>
            </a:r>
            <a:endParaRPr lang="en-US" sz="1800" dirty="0">
              <a:effectLst/>
            </a:endParaRPr>
          </a:p>
          <a:p>
            <a:pPr marL="0" indent="0" algn="just">
              <a:buNone/>
            </a:pPr>
            <a:r>
              <a:rPr lang="en-IN" sz="1800" dirty="0">
                <a:effectLst/>
              </a:rPr>
              <a:t>b) Measurement of the tangent of the loss angle (tan </a:t>
            </a:r>
            <a:r>
              <a:rPr lang="el-GR" sz="1800" cap="none" dirty="0">
                <a:effectLst/>
                <a:latin typeface="Century Gothic" panose="020B0502020202020204" pitchFamily="34" charset="0"/>
              </a:rPr>
              <a:t>δ</a:t>
            </a:r>
            <a:r>
              <a:rPr lang="en-IN" sz="1800" dirty="0">
                <a:effectLst/>
              </a:rPr>
              <a:t>) of the </a:t>
            </a:r>
            <a:r>
              <a:rPr lang="en-IN" sz="1800" dirty="0" smtClean="0">
                <a:effectLst/>
              </a:rPr>
              <a:t>capacitor (Cl. 8)</a:t>
            </a:r>
            <a:endParaRPr lang="en-IN" sz="1800" dirty="0">
              <a:effectLst/>
            </a:endParaRPr>
          </a:p>
          <a:p>
            <a:pPr marL="0" indent="0" algn="just">
              <a:buNone/>
            </a:pPr>
            <a:r>
              <a:rPr lang="en-IN" sz="1800" dirty="0">
                <a:effectLst/>
              </a:rPr>
              <a:t>c) Voltage test between terminals, AC voltage test between terminals and container  </a:t>
            </a:r>
            <a:r>
              <a:rPr lang="en-IN" sz="1800" dirty="0" smtClean="0">
                <a:effectLst/>
              </a:rPr>
              <a:t>(Cl. 9 and 10)</a:t>
            </a:r>
            <a:endParaRPr lang="en-IN" sz="1800" dirty="0">
              <a:effectLst/>
            </a:endParaRPr>
          </a:p>
        </p:txBody>
      </p:sp>
    </p:spTree>
    <p:extLst>
      <p:ext uri="{BB962C8B-B14F-4D97-AF65-F5344CB8AC3E}">
        <p14:creationId xmlns:p14="http://schemas.microsoft.com/office/powerpoint/2010/main" val="1718281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effectLst/>
              </a:rPr>
              <a:t/>
            </a:r>
            <a:br>
              <a:rPr lang="en-US" dirty="0">
                <a:effectLst/>
              </a:rPr>
            </a:br>
            <a:endParaRPr lang="en-US" dirty="0"/>
          </a:p>
        </p:txBody>
      </p:sp>
      <p:sp>
        <p:nvSpPr>
          <p:cNvPr id="3" name="Content Placeholder 2"/>
          <p:cNvSpPr>
            <a:spLocks noGrp="1"/>
          </p:cNvSpPr>
          <p:nvPr>
            <p:ph idx="1"/>
          </p:nvPr>
        </p:nvSpPr>
        <p:spPr>
          <a:xfrm>
            <a:off x="355600" y="609599"/>
            <a:ext cx="11176000" cy="5486401"/>
          </a:xfrm>
        </p:spPr>
        <p:txBody>
          <a:bodyPr>
            <a:normAutofit/>
          </a:bodyPr>
          <a:lstStyle/>
          <a:p>
            <a:pPr marL="0" indent="0">
              <a:buNone/>
            </a:pPr>
            <a:r>
              <a:rPr lang="en-IN" sz="1800" dirty="0">
                <a:effectLst/>
              </a:rPr>
              <a:t>e) Test of internal discharge device </a:t>
            </a:r>
            <a:r>
              <a:rPr lang="en-IN" sz="1800" dirty="0" smtClean="0">
                <a:effectLst/>
              </a:rPr>
              <a:t>(Cl. 11)</a:t>
            </a:r>
            <a:r>
              <a:rPr lang="en-US" sz="1800" dirty="0">
                <a:effectLst/>
              </a:rPr>
              <a:t/>
            </a:r>
            <a:br>
              <a:rPr lang="en-US" sz="1800" dirty="0">
                <a:effectLst/>
              </a:rPr>
            </a:br>
            <a:r>
              <a:rPr lang="en-IN" sz="1800" dirty="0">
                <a:effectLst/>
              </a:rPr>
              <a:t>f) Sealing test </a:t>
            </a:r>
            <a:r>
              <a:rPr lang="en-IN" sz="1800" dirty="0" smtClean="0">
                <a:effectLst/>
              </a:rPr>
              <a:t>(Cl. 12)</a:t>
            </a:r>
            <a:r>
              <a:rPr lang="en-US" sz="1800" dirty="0">
                <a:effectLst/>
              </a:rPr>
              <a:t/>
            </a:r>
            <a:br>
              <a:rPr lang="en-US" sz="1800" dirty="0">
                <a:effectLst/>
              </a:rPr>
            </a:br>
            <a:r>
              <a:rPr lang="en-IN" sz="1800" dirty="0">
                <a:effectLst/>
              </a:rPr>
              <a:t>g) Discharge test on internal </a:t>
            </a:r>
            <a:r>
              <a:rPr lang="en-IN" sz="1800" dirty="0" smtClean="0">
                <a:effectLst/>
              </a:rPr>
              <a:t>fuses (Cl. </a:t>
            </a:r>
            <a:r>
              <a:rPr lang="en-IN" sz="1800" dirty="0"/>
              <a:t>5.1.1 </a:t>
            </a:r>
            <a:r>
              <a:rPr lang="en-IN" sz="1800" dirty="0" smtClean="0"/>
              <a:t>of IS 13925 (Part 4))</a:t>
            </a:r>
            <a:endParaRPr lang="en-IN" sz="1800" b="1" dirty="0">
              <a:effectLst/>
            </a:endParaRPr>
          </a:p>
          <a:p>
            <a:pPr marL="0" indent="0">
              <a:buNone/>
            </a:pPr>
            <a:r>
              <a:rPr lang="en-IN" sz="1800" b="1" dirty="0">
                <a:effectLst/>
              </a:rPr>
              <a:t>Type tests </a:t>
            </a:r>
            <a:endParaRPr lang="en-US" sz="1800" dirty="0">
              <a:effectLst/>
            </a:endParaRPr>
          </a:p>
          <a:p>
            <a:pPr marL="457200" indent="-457200">
              <a:buFont typeface="+mj-lt"/>
              <a:buAutoNum type="alphaLcParenR"/>
            </a:pPr>
            <a:r>
              <a:rPr lang="en-IN" sz="1800" dirty="0">
                <a:effectLst/>
              </a:rPr>
              <a:t>Thermal stability test and Measurement of  tan </a:t>
            </a:r>
            <a:r>
              <a:rPr lang="el-GR" sz="1800" cap="none" dirty="0">
                <a:effectLst/>
                <a:latin typeface="Century Gothic" panose="020B0502020202020204" pitchFamily="34" charset="0"/>
              </a:rPr>
              <a:t>δ</a:t>
            </a:r>
            <a:r>
              <a:rPr lang="en-IN" sz="1800" dirty="0">
                <a:effectLst/>
              </a:rPr>
              <a:t> at elevated </a:t>
            </a:r>
            <a:r>
              <a:rPr lang="en-IN" sz="1800" dirty="0" smtClean="0">
                <a:effectLst/>
              </a:rPr>
              <a:t>temperature (Cl. 13 and 14)</a:t>
            </a:r>
            <a:endParaRPr lang="en-US" sz="1800" dirty="0">
              <a:effectLst/>
            </a:endParaRPr>
          </a:p>
          <a:p>
            <a:pPr marL="457200" indent="-457200">
              <a:buFont typeface="+mj-lt"/>
              <a:buAutoNum type="alphaLcParenR"/>
            </a:pPr>
            <a:r>
              <a:rPr lang="en-IN" sz="1800" dirty="0">
                <a:effectLst/>
              </a:rPr>
              <a:t>AC voltage test between terminals and </a:t>
            </a:r>
            <a:r>
              <a:rPr lang="en-IN" sz="1800" dirty="0" smtClean="0">
                <a:effectLst/>
              </a:rPr>
              <a:t>container (Cl. 15)</a:t>
            </a:r>
            <a:endParaRPr lang="en-US" sz="1800" dirty="0">
              <a:effectLst/>
            </a:endParaRPr>
          </a:p>
          <a:p>
            <a:pPr marL="457200" indent="-457200">
              <a:buFont typeface="+mj-lt"/>
              <a:buAutoNum type="alphaLcParenR"/>
            </a:pPr>
            <a:r>
              <a:rPr lang="en-IN" sz="1800" dirty="0">
                <a:effectLst/>
              </a:rPr>
              <a:t> Lightning impulse voltage test between terminals and </a:t>
            </a:r>
            <a:r>
              <a:rPr lang="en-IN" sz="1800" dirty="0" smtClean="0">
                <a:effectLst/>
              </a:rPr>
              <a:t>container (Cl. 16)</a:t>
            </a:r>
            <a:endParaRPr lang="en-US" sz="1800" dirty="0">
              <a:effectLst/>
            </a:endParaRPr>
          </a:p>
          <a:p>
            <a:pPr marL="457200" indent="-457200">
              <a:buFont typeface="+mj-lt"/>
              <a:buAutoNum type="alphaLcParenR"/>
            </a:pPr>
            <a:r>
              <a:rPr lang="en-IN" sz="1800" dirty="0">
                <a:effectLst/>
              </a:rPr>
              <a:t>Short-circuit discharge </a:t>
            </a:r>
            <a:r>
              <a:rPr lang="en-IN" sz="1800" dirty="0" smtClean="0">
                <a:effectLst/>
              </a:rPr>
              <a:t>test (Cl. 17)</a:t>
            </a:r>
            <a:endParaRPr lang="en-US" sz="1800" dirty="0">
              <a:effectLst/>
            </a:endParaRPr>
          </a:p>
          <a:p>
            <a:pPr marL="457200" indent="-457200">
              <a:buFont typeface="+mj-lt"/>
              <a:buAutoNum type="alphaLcParenR"/>
            </a:pPr>
            <a:r>
              <a:rPr lang="en-IN" sz="1800" dirty="0">
                <a:effectLst/>
              </a:rPr>
              <a:t> Test of an external fuse in combination with a </a:t>
            </a:r>
            <a:r>
              <a:rPr lang="en-IN" sz="1800" dirty="0" smtClean="0">
                <a:effectLst/>
              </a:rPr>
              <a:t>capacitor (Annex C)</a:t>
            </a:r>
            <a:endParaRPr lang="en-US" sz="1800" dirty="0">
              <a:effectLst/>
            </a:endParaRPr>
          </a:p>
          <a:p>
            <a:pPr marL="457200" indent="-457200">
              <a:buFont typeface="+mj-lt"/>
              <a:buAutoNum type="alphaLcParenR"/>
            </a:pPr>
            <a:r>
              <a:rPr lang="en-IN" sz="1800" dirty="0">
                <a:effectLst/>
              </a:rPr>
              <a:t>Disconnecting test on internal </a:t>
            </a:r>
            <a:r>
              <a:rPr lang="en-IN" sz="1800" dirty="0">
                <a:effectLst/>
              </a:rPr>
              <a:t>fuses (Cl. </a:t>
            </a:r>
            <a:r>
              <a:rPr lang="en-IN" sz="1800" dirty="0" smtClean="0"/>
              <a:t>5.3 </a:t>
            </a:r>
            <a:r>
              <a:rPr lang="en-IN" sz="1800" dirty="0"/>
              <a:t>of IS 13925 (Part 4</a:t>
            </a:r>
            <a:r>
              <a:rPr lang="en-IN" sz="1800" dirty="0" smtClean="0"/>
              <a:t>))</a:t>
            </a:r>
            <a:endParaRPr lang="en-IN" sz="1800" dirty="0">
              <a:effectLst/>
            </a:endParaRPr>
          </a:p>
          <a:p>
            <a:pPr marL="0" indent="0">
              <a:buNone/>
            </a:pPr>
            <a:r>
              <a:rPr lang="en-IN" sz="1800" b="1" dirty="0">
                <a:effectLst/>
              </a:rPr>
              <a:t>Special Test - </a:t>
            </a:r>
            <a:r>
              <a:rPr lang="en-IN" sz="1800" dirty="0">
                <a:effectLst/>
              </a:rPr>
              <a:t>Endurance test - As this is a time consuming and expensive test, not included in the type tests but carried out in case required.</a:t>
            </a:r>
            <a:endParaRPr lang="en-US" sz="1800" dirty="0">
              <a:effectLst/>
            </a:endParaRPr>
          </a:p>
        </p:txBody>
      </p:sp>
    </p:spTree>
    <p:extLst>
      <p:ext uri="{BB962C8B-B14F-4D97-AF65-F5344CB8AC3E}">
        <p14:creationId xmlns:p14="http://schemas.microsoft.com/office/powerpoint/2010/main" val="768287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10666411" cy="1498600"/>
          </a:xfrm>
        </p:spPr>
        <p:txBody>
          <a:bodyPr>
            <a:normAutofit fontScale="90000"/>
          </a:bodyPr>
          <a:lstStyle/>
          <a:p>
            <a:r>
              <a:rPr lang="en-IN" sz="3600" b="1" dirty="0">
                <a:effectLst/>
              </a:rPr>
              <a:t>IS/IEC 60143: SERIES CAPACITORS FOR POWER SYSTEMS</a:t>
            </a:r>
            <a:r>
              <a:rPr lang="en-US" dirty="0">
                <a:effectLst/>
              </a:rPr>
              <a:t/>
            </a:r>
            <a:br>
              <a:rPr lang="en-US" dirty="0">
                <a:effectLst/>
              </a:rPr>
            </a:br>
            <a:endParaRPr lang="en-US" dirty="0"/>
          </a:p>
        </p:txBody>
      </p:sp>
      <p:sp>
        <p:nvSpPr>
          <p:cNvPr id="3" name="Content Placeholder 2"/>
          <p:cNvSpPr>
            <a:spLocks noGrp="1"/>
          </p:cNvSpPr>
          <p:nvPr>
            <p:ph idx="1"/>
          </p:nvPr>
        </p:nvSpPr>
        <p:spPr>
          <a:xfrm>
            <a:off x="381000" y="1663700"/>
            <a:ext cx="10666411" cy="4635501"/>
          </a:xfrm>
        </p:spPr>
        <p:txBody>
          <a:bodyPr>
            <a:normAutofit/>
          </a:bodyPr>
          <a:lstStyle/>
          <a:p>
            <a:pPr marL="0" indent="0" algn="just">
              <a:buNone/>
            </a:pPr>
            <a:r>
              <a:rPr lang="en-IN" sz="1800" dirty="0">
                <a:effectLst/>
              </a:rPr>
              <a:t>This standard is published in four parts:</a:t>
            </a:r>
            <a:endParaRPr lang="en-US" sz="1800" dirty="0">
              <a:effectLst/>
            </a:endParaRPr>
          </a:p>
          <a:p>
            <a:pPr marL="0" indent="0" algn="just">
              <a:buNone/>
            </a:pPr>
            <a:r>
              <a:rPr lang="en-IN" sz="1800" dirty="0">
                <a:effectLst/>
              </a:rPr>
              <a:t>Part 1 General</a:t>
            </a:r>
            <a:endParaRPr lang="en-US" sz="1800" dirty="0">
              <a:effectLst/>
            </a:endParaRPr>
          </a:p>
          <a:p>
            <a:pPr marL="0" indent="0" algn="just">
              <a:buNone/>
            </a:pPr>
            <a:r>
              <a:rPr lang="en-IN" sz="1800" dirty="0">
                <a:effectLst/>
              </a:rPr>
              <a:t>Part 2 Protective Equipment for Series Capacitor Banks</a:t>
            </a:r>
            <a:endParaRPr lang="en-US" sz="1800" dirty="0">
              <a:effectLst/>
            </a:endParaRPr>
          </a:p>
          <a:p>
            <a:pPr marL="0" indent="0" algn="just">
              <a:buNone/>
            </a:pPr>
            <a:r>
              <a:rPr lang="en-IN" sz="1800" dirty="0">
                <a:effectLst/>
              </a:rPr>
              <a:t>Part 3 Internal Fuses</a:t>
            </a:r>
            <a:endParaRPr lang="en-US" sz="1800" dirty="0">
              <a:effectLst/>
            </a:endParaRPr>
          </a:p>
          <a:p>
            <a:pPr marL="0" indent="0" algn="just">
              <a:buNone/>
            </a:pPr>
            <a:r>
              <a:rPr lang="en-IN" sz="1800" dirty="0">
                <a:effectLst/>
              </a:rPr>
              <a:t>Part 4 </a:t>
            </a:r>
            <a:r>
              <a:rPr lang="en-IN" sz="1800" dirty="0" err="1">
                <a:effectLst/>
              </a:rPr>
              <a:t>Thyristor</a:t>
            </a:r>
            <a:r>
              <a:rPr lang="en-IN" sz="1800" dirty="0">
                <a:effectLst/>
              </a:rPr>
              <a:t> Controlled Series Capacitors</a:t>
            </a:r>
            <a:endParaRPr lang="en-US" sz="1800" dirty="0">
              <a:effectLst/>
            </a:endParaRPr>
          </a:p>
          <a:p>
            <a:pPr marL="0" indent="0" algn="just">
              <a:buNone/>
            </a:pPr>
            <a:r>
              <a:rPr lang="en-IN" sz="1800" b="1" dirty="0">
                <a:solidFill>
                  <a:schemeClr val="accent1"/>
                </a:solidFill>
                <a:effectLst/>
              </a:rPr>
              <a:t>a) Scope: </a:t>
            </a:r>
            <a:r>
              <a:rPr lang="en-IN" sz="1800" dirty="0">
                <a:effectLst/>
              </a:rPr>
              <a:t>The standard is applicable to both capacitor units and capacitor banks intended to be used connected in series with an </a:t>
            </a:r>
            <a:r>
              <a:rPr lang="en-IN" sz="1800" dirty="0" err="1">
                <a:effectLst/>
              </a:rPr>
              <a:t>a.c</a:t>
            </a:r>
            <a:r>
              <a:rPr lang="en-IN" sz="1800" dirty="0">
                <a:effectLst/>
              </a:rPr>
              <a:t>. transmission or distribution line or circuit forming part of an </a:t>
            </a:r>
            <a:r>
              <a:rPr lang="en-IN" sz="1800" dirty="0" err="1">
                <a:effectLst/>
              </a:rPr>
              <a:t>a.c</a:t>
            </a:r>
            <a:r>
              <a:rPr lang="en-IN" sz="1800" dirty="0">
                <a:effectLst/>
              </a:rPr>
              <a:t>. power system having a frequency of 15 Hz to 60 Hz.  The standard is primarily focussed on transmission application.</a:t>
            </a:r>
            <a:endParaRPr lang="en-US" sz="1800" dirty="0">
              <a:effectLst/>
            </a:endParaRPr>
          </a:p>
          <a:p>
            <a:endParaRPr lang="en-US" dirty="0">
              <a:effectLst/>
            </a:endParaRPr>
          </a:p>
          <a:p>
            <a:endParaRPr lang="en-US" dirty="0"/>
          </a:p>
        </p:txBody>
      </p:sp>
    </p:spTree>
    <p:extLst>
      <p:ext uri="{BB962C8B-B14F-4D97-AF65-F5344CB8AC3E}">
        <p14:creationId xmlns:p14="http://schemas.microsoft.com/office/powerpoint/2010/main" val="24825234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8900"/>
            <a:ext cx="11760200" cy="6769100"/>
          </a:xfrm>
        </p:spPr>
        <p:txBody>
          <a:bodyPr>
            <a:normAutofit fontScale="92500" lnSpcReduction="10000"/>
          </a:bodyPr>
          <a:lstStyle/>
          <a:p>
            <a:pPr marL="0" indent="0">
              <a:buNone/>
            </a:pPr>
            <a:r>
              <a:rPr lang="en-IN" sz="1800" b="1" dirty="0">
                <a:solidFill>
                  <a:schemeClr val="accent1"/>
                </a:solidFill>
                <a:effectLst/>
              </a:rPr>
              <a:t>b) Specifications: </a:t>
            </a:r>
            <a:r>
              <a:rPr lang="en-IN" sz="1800" dirty="0">
                <a:effectLst/>
              </a:rPr>
              <a:t>The standard specifies various parameters and characteristics of series capacitors, including:</a:t>
            </a:r>
            <a:endParaRPr lang="en-US" sz="1800" dirty="0">
              <a:effectLst/>
            </a:endParaRPr>
          </a:p>
          <a:p>
            <a:pPr lvl="0"/>
            <a:r>
              <a:rPr lang="en-IN" sz="1800" dirty="0">
                <a:effectLst/>
              </a:rPr>
              <a:t>Electrical properties such as rated voltage, capacitance, frequency range and reactive power.</a:t>
            </a:r>
            <a:endParaRPr lang="en-US" sz="1800" dirty="0">
              <a:effectLst/>
            </a:endParaRPr>
          </a:p>
          <a:p>
            <a:pPr lvl="0"/>
            <a:r>
              <a:rPr lang="en-IN" sz="1800" dirty="0">
                <a:effectLst/>
              </a:rPr>
              <a:t>Service conditions.</a:t>
            </a:r>
            <a:endParaRPr lang="en-US" sz="1800" dirty="0">
              <a:effectLst/>
            </a:endParaRPr>
          </a:p>
          <a:p>
            <a:pPr lvl="0"/>
            <a:r>
              <a:rPr lang="en-IN" sz="1800" dirty="0">
                <a:effectLst/>
              </a:rPr>
              <a:t>Performance criteria concerning temperature rise, losses, and durability.</a:t>
            </a:r>
            <a:endParaRPr lang="en-US" sz="1800" dirty="0">
              <a:effectLst/>
            </a:endParaRPr>
          </a:p>
          <a:p>
            <a:pPr lvl="0"/>
            <a:r>
              <a:rPr lang="en-IN" sz="1800" dirty="0">
                <a:effectLst/>
              </a:rPr>
              <a:t>Over Voltage Protector types</a:t>
            </a:r>
            <a:endParaRPr lang="en-US" sz="1800" dirty="0">
              <a:effectLst/>
            </a:endParaRPr>
          </a:p>
          <a:p>
            <a:pPr lvl="0"/>
            <a:r>
              <a:rPr lang="en-IN" sz="1800" dirty="0">
                <a:effectLst/>
              </a:rPr>
              <a:t>Insulation levels</a:t>
            </a:r>
            <a:endParaRPr lang="en-US" sz="1800" dirty="0">
              <a:effectLst/>
            </a:endParaRPr>
          </a:p>
          <a:p>
            <a:pPr lvl="0"/>
            <a:r>
              <a:rPr lang="en-IN" sz="1800" dirty="0">
                <a:effectLst/>
              </a:rPr>
              <a:t>Marking requirements.</a:t>
            </a:r>
            <a:endParaRPr lang="en-US" sz="1800" dirty="0">
              <a:effectLst/>
            </a:endParaRPr>
          </a:p>
          <a:p>
            <a:pPr lvl="0"/>
            <a:r>
              <a:rPr lang="en-IN" sz="1800" dirty="0">
                <a:effectLst/>
              </a:rPr>
              <a:t>Requirements for external fuses</a:t>
            </a:r>
          </a:p>
          <a:p>
            <a:pPr marL="0" indent="0">
              <a:buNone/>
            </a:pPr>
            <a:r>
              <a:rPr lang="en-IN" sz="1800" b="1" dirty="0">
                <a:solidFill>
                  <a:schemeClr val="accent1"/>
                </a:solidFill>
                <a:effectLst/>
              </a:rPr>
              <a:t>c) Testing: </a:t>
            </a:r>
            <a:r>
              <a:rPr lang="en-IN" sz="1800" dirty="0">
                <a:effectLst/>
              </a:rPr>
              <a:t>The standard outlines testing procedures and methodologies to evaluate the performance and reliability of series capacitors. These tests includes:</a:t>
            </a:r>
            <a:endParaRPr lang="en-US" sz="1800" dirty="0">
              <a:effectLst/>
            </a:endParaRPr>
          </a:p>
          <a:p>
            <a:pPr marL="0" indent="0">
              <a:buNone/>
            </a:pPr>
            <a:r>
              <a:rPr lang="en-IN" sz="1800" b="1" dirty="0">
                <a:effectLst/>
              </a:rPr>
              <a:t>Routine tests </a:t>
            </a:r>
            <a:endParaRPr lang="en-US" sz="1800" dirty="0">
              <a:effectLst/>
            </a:endParaRPr>
          </a:p>
          <a:p>
            <a:pPr marL="457200" indent="-457200">
              <a:buFont typeface="+mj-lt"/>
              <a:buAutoNum type="alphaLcParenR"/>
            </a:pPr>
            <a:r>
              <a:rPr lang="en-IN" sz="1800" dirty="0">
                <a:effectLst/>
              </a:rPr>
              <a:t>Capacitance </a:t>
            </a:r>
            <a:r>
              <a:rPr lang="en-IN" sz="1800" dirty="0" smtClean="0">
                <a:effectLst/>
              </a:rPr>
              <a:t>measurement (Cl. 5.3)</a:t>
            </a:r>
            <a:endParaRPr lang="en-US" sz="1800" dirty="0">
              <a:effectLst/>
            </a:endParaRPr>
          </a:p>
          <a:p>
            <a:pPr marL="457200" indent="-457200">
              <a:buFont typeface="+mj-lt"/>
              <a:buAutoNum type="alphaLcParenR"/>
            </a:pPr>
            <a:r>
              <a:rPr lang="en-IN" sz="1800" dirty="0">
                <a:effectLst/>
              </a:rPr>
              <a:t>Capacitor loss </a:t>
            </a:r>
            <a:r>
              <a:rPr lang="en-IN" sz="1800" dirty="0" smtClean="0">
                <a:effectLst/>
              </a:rPr>
              <a:t>measurement (Cl. 5.4)</a:t>
            </a:r>
            <a:endParaRPr lang="en-US" sz="1800" dirty="0">
              <a:effectLst/>
            </a:endParaRPr>
          </a:p>
          <a:p>
            <a:pPr marL="457200" indent="-457200">
              <a:buFont typeface="+mj-lt"/>
              <a:buAutoNum type="alphaLcParenR"/>
            </a:pPr>
            <a:r>
              <a:rPr lang="en-IN" sz="1800" dirty="0">
                <a:effectLst/>
              </a:rPr>
              <a:t>Voltage test between terminals </a:t>
            </a:r>
            <a:r>
              <a:rPr lang="en-IN" sz="1800" dirty="0" smtClean="0">
                <a:effectLst/>
              </a:rPr>
              <a:t>(CL. 5.5)</a:t>
            </a:r>
            <a:endParaRPr lang="en-US" sz="1800" dirty="0">
              <a:effectLst/>
            </a:endParaRPr>
          </a:p>
          <a:p>
            <a:pPr marL="457200" indent="-457200">
              <a:buFont typeface="+mj-lt"/>
              <a:buAutoNum type="alphaLcParenR"/>
            </a:pPr>
            <a:r>
              <a:rPr lang="en-IN" sz="1800" dirty="0">
                <a:effectLst/>
              </a:rPr>
              <a:t>AC voltage test between terminals and </a:t>
            </a:r>
            <a:r>
              <a:rPr lang="en-IN" sz="1800" dirty="0" smtClean="0">
                <a:effectLst/>
              </a:rPr>
              <a:t>container (Cl. 5.6)</a:t>
            </a:r>
            <a:endParaRPr lang="en-US" sz="1800" dirty="0">
              <a:effectLst/>
            </a:endParaRPr>
          </a:p>
          <a:p>
            <a:pPr marL="457200" indent="-457200">
              <a:buFont typeface="+mj-lt"/>
              <a:buAutoNum type="alphaLcParenR"/>
            </a:pPr>
            <a:r>
              <a:rPr lang="en-IN" sz="1800" dirty="0">
                <a:effectLst/>
              </a:rPr>
              <a:t>Test on internal discharge </a:t>
            </a:r>
            <a:r>
              <a:rPr lang="en-IN" sz="1800" dirty="0" smtClean="0">
                <a:effectLst/>
              </a:rPr>
              <a:t>device (Cl. 5.7)</a:t>
            </a:r>
            <a:endParaRPr lang="en-US" sz="1800" dirty="0">
              <a:effectLst/>
            </a:endParaRPr>
          </a:p>
          <a:p>
            <a:pPr marL="457200" indent="-457200">
              <a:buFont typeface="+mj-lt"/>
              <a:buAutoNum type="alphaLcParenR"/>
            </a:pPr>
            <a:r>
              <a:rPr lang="en-IN" sz="1800" dirty="0">
                <a:effectLst/>
              </a:rPr>
              <a:t>Sealing </a:t>
            </a:r>
            <a:r>
              <a:rPr lang="en-IN" sz="1800" dirty="0" smtClean="0">
                <a:effectLst/>
              </a:rPr>
              <a:t>test (Cl. 5.8)</a:t>
            </a:r>
            <a:endParaRPr lang="en-US" sz="1800" dirty="0">
              <a:effectLst/>
            </a:endParaRPr>
          </a:p>
          <a:p>
            <a:pPr marL="457200" indent="-457200">
              <a:buFont typeface="+mj-lt"/>
              <a:buAutoNum type="alphaLcParenR"/>
            </a:pPr>
            <a:r>
              <a:rPr lang="en-IN" sz="1800" dirty="0">
                <a:effectLst/>
              </a:rPr>
              <a:t> Discharge test of internal </a:t>
            </a:r>
            <a:r>
              <a:rPr lang="en-IN" sz="1800" dirty="0" smtClean="0">
                <a:effectLst/>
              </a:rPr>
              <a:t>fuses (Cl. </a:t>
            </a:r>
            <a:r>
              <a:rPr lang="en-IN" sz="1800" dirty="0" smtClean="0"/>
              <a:t>3.1.2 </a:t>
            </a:r>
            <a:r>
              <a:rPr lang="en-IN" sz="1800" dirty="0"/>
              <a:t>of IEC 60143-3</a:t>
            </a:r>
            <a:r>
              <a:rPr lang="en-IN" sz="1800" dirty="0" smtClean="0">
                <a:effectLst/>
              </a:rPr>
              <a:t>)</a:t>
            </a:r>
            <a:endParaRPr lang="en-US" dirty="0">
              <a:effectLst/>
            </a:endParaRPr>
          </a:p>
        </p:txBody>
      </p:sp>
    </p:spTree>
    <p:extLst>
      <p:ext uri="{BB962C8B-B14F-4D97-AF65-F5344CB8AC3E}">
        <p14:creationId xmlns:p14="http://schemas.microsoft.com/office/powerpoint/2010/main" val="973816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17499"/>
            <a:ext cx="11658600" cy="5753101"/>
          </a:xfrm>
        </p:spPr>
        <p:txBody>
          <a:bodyPr>
            <a:normAutofit/>
          </a:bodyPr>
          <a:lstStyle/>
          <a:p>
            <a:pPr marL="0" indent="0" algn="just">
              <a:buNone/>
            </a:pPr>
            <a:r>
              <a:rPr lang="en-IN" sz="1800" b="1" dirty="0">
                <a:effectLst/>
              </a:rPr>
              <a:t>Type tests </a:t>
            </a:r>
            <a:endParaRPr lang="en-US" sz="1800" b="1" dirty="0">
              <a:effectLst/>
            </a:endParaRPr>
          </a:p>
          <a:p>
            <a:pPr marL="0" indent="0" algn="just">
              <a:buNone/>
            </a:pPr>
            <a:r>
              <a:rPr lang="en-IN" sz="1800" dirty="0">
                <a:effectLst/>
              </a:rPr>
              <a:t>a) Thermal stability </a:t>
            </a:r>
            <a:r>
              <a:rPr lang="en-IN" sz="1800" dirty="0" smtClean="0">
                <a:effectLst/>
              </a:rPr>
              <a:t>test (Cl. 5.9)</a:t>
            </a:r>
            <a:endParaRPr lang="en-US" sz="1800" dirty="0">
              <a:effectLst/>
            </a:endParaRPr>
          </a:p>
          <a:p>
            <a:pPr marL="0" indent="0" algn="just">
              <a:buNone/>
            </a:pPr>
            <a:r>
              <a:rPr lang="en-IN" sz="1800" dirty="0">
                <a:effectLst/>
              </a:rPr>
              <a:t>b) AC voltage test between terminals and </a:t>
            </a:r>
            <a:r>
              <a:rPr lang="en-IN" sz="1800" dirty="0" smtClean="0">
                <a:effectLst/>
              </a:rPr>
              <a:t>container (Cl. 5.10)</a:t>
            </a:r>
            <a:endParaRPr lang="en-US" sz="1800" dirty="0">
              <a:effectLst/>
            </a:endParaRPr>
          </a:p>
          <a:p>
            <a:pPr marL="0" indent="0" algn="just">
              <a:buNone/>
            </a:pPr>
            <a:r>
              <a:rPr lang="en-IN" sz="1800" dirty="0">
                <a:effectLst/>
              </a:rPr>
              <a:t>c) Lightning impulse voltage test between terminals and </a:t>
            </a:r>
            <a:r>
              <a:rPr lang="en-IN" sz="1800" dirty="0" smtClean="0">
                <a:effectLst/>
              </a:rPr>
              <a:t>container (Cl. 5.11)</a:t>
            </a:r>
            <a:endParaRPr lang="en-US" sz="1800" dirty="0">
              <a:effectLst/>
            </a:endParaRPr>
          </a:p>
          <a:p>
            <a:pPr marL="0" indent="0" algn="just">
              <a:buNone/>
            </a:pPr>
            <a:r>
              <a:rPr lang="en-IN" sz="1800" dirty="0">
                <a:effectLst/>
              </a:rPr>
              <a:t>d) Cold duty </a:t>
            </a:r>
            <a:r>
              <a:rPr lang="en-IN" sz="1800" dirty="0" smtClean="0">
                <a:effectLst/>
              </a:rPr>
              <a:t>test (cl. 5.12)</a:t>
            </a:r>
            <a:endParaRPr lang="en-US" sz="1800" dirty="0">
              <a:effectLst/>
            </a:endParaRPr>
          </a:p>
          <a:p>
            <a:pPr marL="0" indent="0" algn="just">
              <a:buNone/>
            </a:pPr>
            <a:r>
              <a:rPr lang="en-IN" sz="1800" i="1" dirty="0">
                <a:effectLst/>
              </a:rPr>
              <a:t>This test demonstrates the ability of the capacitor to withstand an overvoltage at the protective level followed by an overcurrent condition with the capacitors initially at the lowest ambient temperature.</a:t>
            </a:r>
            <a:endParaRPr lang="en-US" sz="1800" dirty="0">
              <a:effectLst/>
            </a:endParaRPr>
          </a:p>
          <a:p>
            <a:pPr marL="0" indent="0" algn="just">
              <a:buNone/>
            </a:pPr>
            <a:r>
              <a:rPr lang="en-IN" sz="1800" dirty="0">
                <a:effectLst/>
              </a:rPr>
              <a:t>e) Discharge current test </a:t>
            </a:r>
            <a:r>
              <a:rPr lang="en-IN" sz="1800" dirty="0" smtClean="0">
                <a:effectLst/>
              </a:rPr>
              <a:t>(Cl. 5.13)</a:t>
            </a:r>
            <a:endParaRPr lang="en-IN" sz="1800" dirty="0">
              <a:effectLst/>
            </a:endParaRPr>
          </a:p>
          <a:p>
            <a:pPr marL="0" indent="0" algn="just">
              <a:buNone/>
            </a:pPr>
            <a:r>
              <a:rPr lang="en-IN" sz="1800" dirty="0">
                <a:effectLst/>
              </a:rPr>
              <a:t>Special test – Ageing </a:t>
            </a:r>
            <a:r>
              <a:rPr lang="en-IN" sz="1800" dirty="0" smtClean="0">
                <a:effectLst/>
              </a:rPr>
              <a:t>test (Cl. 5.2.4)</a:t>
            </a:r>
            <a:endParaRPr lang="en-IN" sz="1800" dirty="0">
              <a:effectLst/>
            </a:endParaRPr>
          </a:p>
          <a:p>
            <a:pPr marL="0" indent="0" algn="just">
              <a:buNone/>
            </a:pPr>
            <a:r>
              <a:rPr lang="en-IN" sz="1800" b="1" dirty="0">
                <a:effectLst/>
              </a:rPr>
              <a:t>d) Safety Requirements:</a:t>
            </a:r>
            <a:r>
              <a:rPr lang="en-IN" sz="1800" dirty="0">
                <a:effectLst/>
              </a:rPr>
              <a:t> The standard includes safety considerations to mitigate risks associated with the operation and maintenance of series capacitors. This involve guidelines for installation and operation, discharge resistors, container connection and protection of the environment</a:t>
            </a:r>
            <a:endParaRPr lang="en-US" sz="1800" dirty="0">
              <a:effectLst/>
            </a:endParaRPr>
          </a:p>
          <a:p>
            <a:pPr marL="0" indent="0" algn="just">
              <a:buNone/>
            </a:pPr>
            <a:endParaRPr lang="en-IN" sz="1800" b="1" dirty="0">
              <a:solidFill>
                <a:schemeClr val="accent1"/>
              </a:solidFill>
              <a:effectLst/>
            </a:endParaRPr>
          </a:p>
          <a:p>
            <a:pPr marL="0" indent="0" algn="just">
              <a:buNone/>
            </a:pPr>
            <a:endParaRPr lang="en-US" sz="1800" b="1" dirty="0">
              <a:solidFill>
                <a:schemeClr val="accent1"/>
              </a:solidFill>
              <a:effectLst/>
            </a:endParaRPr>
          </a:p>
        </p:txBody>
      </p:sp>
    </p:spTree>
    <p:extLst>
      <p:ext uri="{BB962C8B-B14F-4D97-AF65-F5344CB8AC3E}">
        <p14:creationId xmlns:p14="http://schemas.microsoft.com/office/powerpoint/2010/main" val="16723882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09600"/>
            <a:ext cx="10628311" cy="1549400"/>
          </a:xfrm>
        </p:spPr>
        <p:txBody>
          <a:bodyPr/>
          <a:lstStyle/>
          <a:p>
            <a:r>
              <a:rPr lang="en-IN" b="1" dirty="0">
                <a:effectLst/>
              </a:rPr>
              <a:t>IS/IEC 61071: CAPACITORS FOR POWER ELECTRONICS</a:t>
            </a:r>
            <a:r>
              <a:rPr lang="en-US" dirty="0">
                <a:effectLst/>
              </a:rPr>
              <a:t/>
            </a:r>
            <a:br>
              <a:rPr lang="en-US" dirty="0">
                <a:effectLst/>
              </a:rPr>
            </a:br>
            <a:endParaRPr lang="en-US" dirty="0"/>
          </a:p>
        </p:txBody>
      </p:sp>
      <p:sp>
        <p:nvSpPr>
          <p:cNvPr id="3" name="Content Placeholder 2"/>
          <p:cNvSpPr>
            <a:spLocks noGrp="1"/>
          </p:cNvSpPr>
          <p:nvPr>
            <p:ph idx="1"/>
          </p:nvPr>
        </p:nvSpPr>
        <p:spPr>
          <a:xfrm>
            <a:off x="266700" y="1498600"/>
            <a:ext cx="11531599" cy="4952999"/>
          </a:xfrm>
        </p:spPr>
        <p:txBody>
          <a:bodyPr>
            <a:normAutofit fontScale="92500" lnSpcReduction="10000"/>
          </a:bodyPr>
          <a:lstStyle/>
          <a:p>
            <a:pPr marL="0" indent="0" algn="just">
              <a:buNone/>
            </a:pPr>
            <a:endParaRPr lang="en-IN" dirty="0">
              <a:effectLst>
                <a:outerShdw blurRad="38100" dist="19050" dir="2700000" algn="tl">
                  <a:schemeClr val="dk1">
                    <a:alpha val="40000"/>
                  </a:schemeClr>
                </a:outerShdw>
              </a:effectLst>
            </a:endParaRPr>
          </a:p>
          <a:p>
            <a:pPr marL="0" indent="0" algn="just">
              <a:buNone/>
            </a:pPr>
            <a:r>
              <a:rPr lang="en-IN" dirty="0">
                <a:effectLst>
                  <a:outerShdw blurRad="38100" dist="19050" dir="2700000" algn="tl">
                    <a:schemeClr val="dk1">
                      <a:alpha val="40000"/>
                    </a:schemeClr>
                  </a:outerShdw>
                </a:effectLst>
              </a:rPr>
              <a:t>These types of capacitors are used for filtering and smoothing the voltage.  They can be ac or dc, and self-healing or non self-healing.</a:t>
            </a:r>
            <a:endParaRPr lang="en-IN" dirty="0">
              <a:effectLst/>
            </a:endParaRPr>
          </a:p>
          <a:p>
            <a:pPr marL="0" indent="0" algn="just">
              <a:buNone/>
            </a:pPr>
            <a:r>
              <a:rPr lang="en-IN" sz="1800" b="1" dirty="0">
                <a:solidFill>
                  <a:schemeClr val="accent1"/>
                </a:solidFill>
                <a:effectLst/>
              </a:rPr>
              <a:t>A) Scope: </a:t>
            </a:r>
            <a:r>
              <a:rPr lang="en-IN" sz="1800" dirty="0">
                <a:effectLst/>
              </a:rPr>
              <a:t>This standard applies to capacitors for power electronics applications having operating frequency of the systems in which these capacitors are used usually up to 15 kHz. This standard covers wide range of capacitor technologies for numerous applications, e.g. overvoltage protection, DC and filtering, switching circuits, energy storage, auxiliary inverters, etc.</a:t>
            </a:r>
          </a:p>
          <a:p>
            <a:pPr marL="0" indent="0" algn="just">
              <a:buNone/>
            </a:pPr>
            <a:r>
              <a:rPr lang="en-IN" sz="1800" b="1" dirty="0">
                <a:solidFill>
                  <a:schemeClr val="accent1"/>
                </a:solidFill>
                <a:effectLst/>
              </a:rPr>
              <a:t>b) Specifications: </a:t>
            </a:r>
            <a:r>
              <a:rPr lang="en-IN" sz="1800" dirty="0">
                <a:effectLst/>
              </a:rPr>
              <a:t>The standard specifies various parameters and characteristics of capacitors for use in power electronics, including:</a:t>
            </a:r>
            <a:endParaRPr lang="en-US" sz="1800" dirty="0">
              <a:effectLst/>
            </a:endParaRPr>
          </a:p>
          <a:p>
            <a:pPr lvl="0" algn="just"/>
            <a:r>
              <a:rPr lang="en-IN" sz="1800" dirty="0">
                <a:effectLst/>
              </a:rPr>
              <a:t>Electrical properties such as rated voltage, capacitance, frequency range, </a:t>
            </a:r>
            <a:r>
              <a:rPr lang="en-IN" sz="1800" dirty="0" err="1">
                <a:effectLst/>
              </a:rPr>
              <a:t>etc</a:t>
            </a:r>
            <a:r>
              <a:rPr lang="en-IN" sz="1800" dirty="0">
                <a:effectLst/>
              </a:rPr>
              <a:t> </a:t>
            </a:r>
            <a:endParaRPr lang="en-US" sz="1800" dirty="0">
              <a:effectLst/>
            </a:endParaRPr>
          </a:p>
          <a:p>
            <a:pPr lvl="0" algn="just"/>
            <a:r>
              <a:rPr lang="en-IN" sz="1800" dirty="0">
                <a:effectLst/>
              </a:rPr>
              <a:t>Service conditions</a:t>
            </a:r>
            <a:endParaRPr lang="en-US" sz="1800" dirty="0">
              <a:effectLst/>
            </a:endParaRPr>
          </a:p>
          <a:p>
            <a:pPr lvl="0" algn="just"/>
            <a:r>
              <a:rPr lang="en-IN" sz="1800" dirty="0">
                <a:effectLst/>
              </a:rPr>
              <a:t>Operating temperature maximum 45, 55, 70 or 85 °C</a:t>
            </a:r>
            <a:endParaRPr lang="en-US" sz="1800" dirty="0">
              <a:effectLst/>
            </a:endParaRPr>
          </a:p>
          <a:p>
            <a:pPr lvl="0" algn="just"/>
            <a:r>
              <a:rPr lang="en-IN" sz="1800" dirty="0">
                <a:effectLst/>
              </a:rPr>
              <a:t>Overloads.</a:t>
            </a:r>
            <a:endParaRPr lang="en-US" sz="1800" dirty="0">
              <a:effectLst/>
            </a:endParaRPr>
          </a:p>
          <a:p>
            <a:pPr lvl="0" algn="just"/>
            <a:r>
              <a:rPr lang="en-IN" sz="1800" dirty="0">
                <a:effectLst/>
              </a:rPr>
              <a:t>Performance criteria concerning temperature rise, losses, and durability.</a:t>
            </a:r>
            <a:endParaRPr lang="en-US" sz="1800" dirty="0">
              <a:effectLst/>
            </a:endParaRPr>
          </a:p>
          <a:p>
            <a:pPr lvl="0" algn="just"/>
            <a:r>
              <a:rPr lang="en-IN" sz="1800" dirty="0">
                <a:effectLst/>
              </a:rPr>
              <a:t>Marking requirements.</a:t>
            </a:r>
            <a:endParaRPr lang="en-US" sz="1800" dirty="0">
              <a:effectLst/>
            </a:endParaRPr>
          </a:p>
          <a:p>
            <a:endParaRPr lang="en-US" dirty="0"/>
          </a:p>
        </p:txBody>
      </p:sp>
    </p:spTree>
    <p:extLst>
      <p:ext uri="{BB962C8B-B14F-4D97-AF65-F5344CB8AC3E}">
        <p14:creationId xmlns:p14="http://schemas.microsoft.com/office/powerpoint/2010/main" val="1355352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01600"/>
            <a:ext cx="11645900" cy="6248401"/>
          </a:xfrm>
        </p:spPr>
        <p:txBody>
          <a:bodyPr>
            <a:normAutofit fontScale="92500" lnSpcReduction="10000"/>
          </a:bodyPr>
          <a:lstStyle/>
          <a:p>
            <a:pPr marL="0" indent="0" algn="just">
              <a:buNone/>
            </a:pPr>
            <a:r>
              <a:rPr lang="en-IN" sz="1900" b="1" dirty="0">
                <a:solidFill>
                  <a:schemeClr val="accent1"/>
                </a:solidFill>
                <a:effectLst/>
              </a:rPr>
              <a:t>c) Testing: </a:t>
            </a:r>
            <a:r>
              <a:rPr lang="en-IN" sz="1900" dirty="0">
                <a:effectLst/>
              </a:rPr>
              <a:t>The standard outlines testing procedures and methodologies to evaluate the performance and reliability of capacitors for use in power electronics. These tests includes:</a:t>
            </a:r>
            <a:endParaRPr lang="en-US" sz="1900" dirty="0">
              <a:effectLst/>
            </a:endParaRPr>
          </a:p>
          <a:p>
            <a:pPr marL="0" indent="0" algn="just">
              <a:buNone/>
            </a:pPr>
            <a:r>
              <a:rPr lang="en-IN" sz="1900" b="1" dirty="0">
                <a:effectLst/>
              </a:rPr>
              <a:t>Routine tests </a:t>
            </a:r>
            <a:endParaRPr lang="en-US" sz="1900" dirty="0">
              <a:effectLst/>
            </a:endParaRPr>
          </a:p>
          <a:p>
            <a:pPr marL="0" indent="0" algn="just">
              <a:buNone/>
            </a:pPr>
            <a:r>
              <a:rPr lang="en-IN" sz="1900" dirty="0">
                <a:effectLst/>
              </a:rPr>
              <a:t>a) Sealing test (may not be required if there is no liquid material</a:t>
            </a:r>
            <a:r>
              <a:rPr lang="en-IN" sz="1900" dirty="0" smtClean="0">
                <a:effectLst/>
              </a:rPr>
              <a:t>) (Cl. 5.8)</a:t>
            </a:r>
            <a:endParaRPr lang="en-US" sz="1900" dirty="0">
              <a:effectLst/>
            </a:endParaRPr>
          </a:p>
          <a:p>
            <a:pPr marL="0" indent="0" algn="just">
              <a:buNone/>
            </a:pPr>
            <a:r>
              <a:rPr lang="en-IN" sz="1900" dirty="0">
                <a:effectLst/>
              </a:rPr>
              <a:t>b) External </a:t>
            </a:r>
            <a:r>
              <a:rPr lang="en-IN" sz="1900" dirty="0" smtClean="0">
                <a:effectLst/>
              </a:rPr>
              <a:t>inspection (Cl. 5.14.2)</a:t>
            </a:r>
            <a:endParaRPr lang="en-US" sz="1900" dirty="0">
              <a:effectLst/>
            </a:endParaRPr>
          </a:p>
          <a:p>
            <a:pPr marL="0" indent="0" algn="just">
              <a:buNone/>
            </a:pPr>
            <a:r>
              <a:rPr lang="en-IN" sz="1900" dirty="0">
                <a:effectLst/>
              </a:rPr>
              <a:t>c) Voltage test between </a:t>
            </a:r>
            <a:r>
              <a:rPr lang="en-IN" sz="1900" dirty="0" smtClean="0">
                <a:effectLst/>
              </a:rPr>
              <a:t>terminals (Cl. 5.5.2)</a:t>
            </a:r>
            <a:endParaRPr lang="en-US" sz="1900" dirty="0">
              <a:effectLst/>
            </a:endParaRPr>
          </a:p>
          <a:p>
            <a:pPr marL="0" indent="0" algn="just">
              <a:buNone/>
            </a:pPr>
            <a:r>
              <a:rPr lang="en-IN" sz="1900" dirty="0">
                <a:effectLst/>
              </a:rPr>
              <a:t>d) Voltage test between terminals and </a:t>
            </a:r>
            <a:r>
              <a:rPr lang="en-IN" sz="1900" dirty="0" smtClean="0">
                <a:effectLst/>
              </a:rPr>
              <a:t>case (Cl. 5.6.1)</a:t>
            </a:r>
            <a:endParaRPr lang="en-US" sz="1900" dirty="0">
              <a:effectLst/>
            </a:endParaRPr>
          </a:p>
          <a:p>
            <a:pPr marL="0" indent="0" algn="just">
              <a:buNone/>
            </a:pPr>
            <a:r>
              <a:rPr lang="en-IN" sz="1900" dirty="0">
                <a:effectLst/>
              </a:rPr>
              <a:t>e) Capacitance and tan </a:t>
            </a:r>
            <a:r>
              <a:rPr lang="el-GR" cap="none" dirty="0">
                <a:effectLst/>
                <a:latin typeface="Century Gothic" panose="020B0502020202020204" pitchFamily="34" charset="0"/>
              </a:rPr>
              <a:t>δ</a:t>
            </a:r>
            <a:r>
              <a:rPr lang="en-IN" sz="1900" dirty="0">
                <a:effectLst/>
              </a:rPr>
              <a:t> </a:t>
            </a:r>
            <a:r>
              <a:rPr lang="en-IN" sz="1900" dirty="0" smtClean="0">
                <a:effectLst/>
              </a:rPr>
              <a:t>measurements (Cl. 5.3)</a:t>
            </a:r>
            <a:endParaRPr lang="en-US" sz="1900" dirty="0">
              <a:effectLst/>
            </a:endParaRPr>
          </a:p>
          <a:p>
            <a:pPr marL="0" indent="0" algn="just">
              <a:buNone/>
            </a:pPr>
            <a:r>
              <a:rPr lang="en-IN" sz="1900" dirty="0">
                <a:effectLst/>
              </a:rPr>
              <a:t>f) Test of internal discharge </a:t>
            </a:r>
            <a:r>
              <a:rPr lang="en-IN" sz="1900" dirty="0" smtClean="0">
                <a:effectLst/>
              </a:rPr>
              <a:t>device (CL. 5.7)</a:t>
            </a:r>
            <a:endParaRPr lang="en-IN" sz="1900" dirty="0">
              <a:effectLst/>
            </a:endParaRPr>
          </a:p>
          <a:p>
            <a:pPr marL="0" indent="0" algn="just">
              <a:buNone/>
            </a:pPr>
            <a:r>
              <a:rPr lang="en-IN" sz="1900" b="1" dirty="0">
                <a:effectLst/>
              </a:rPr>
              <a:t>Type tests </a:t>
            </a:r>
            <a:endParaRPr lang="en-US" sz="1900" b="1" dirty="0">
              <a:effectLst/>
            </a:endParaRPr>
          </a:p>
          <a:p>
            <a:pPr marL="0" indent="0" algn="just">
              <a:buNone/>
            </a:pPr>
            <a:r>
              <a:rPr lang="en-IN" sz="1900" dirty="0">
                <a:effectLst/>
              </a:rPr>
              <a:t>a) Mechanical tests ( as per IS/IEC 60068 series</a:t>
            </a:r>
            <a:r>
              <a:rPr lang="en-IN" sz="1900" dirty="0" smtClean="0">
                <a:effectLst/>
              </a:rPr>
              <a:t>) (Cl. 5.14)</a:t>
            </a:r>
            <a:endParaRPr lang="en-US" sz="1900" dirty="0">
              <a:effectLst/>
            </a:endParaRPr>
          </a:p>
          <a:p>
            <a:pPr marL="0" indent="0" algn="just">
              <a:buNone/>
            </a:pPr>
            <a:r>
              <a:rPr lang="en-IN" sz="1900" i="1" dirty="0">
                <a:effectLst/>
              </a:rPr>
              <a:t>Tests for terminals for their robustness – tensile strength, flexural strength, torsion resistance, torque resistance and </a:t>
            </a:r>
            <a:r>
              <a:rPr lang="en-IN" sz="1900" i="1" dirty="0" err="1">
                <a:effectLst/>
              </a:rPr>
              <a:t>solderability</a:t>
            </a:r>
            <a:r>
              <a:rPr lang="en-IN" sz="1900" i="1" dirty="0">
                <a:effectLst/>
              </a:rPr>
              <a:t>- and Vibration and Shock test</a:t>
            </a:r>
            <a:endParaRPr lang="en-US" sz="1900" dirty="0">
              <a:effectLst/>
            </a:endParaRPr>
          </a:p>
          <a:p>
            <a:pPr marL="0" indent="0" algn="just">
              <a:buNone/>
            </a:pPr>
            <a:r>
              <a:rPr lang="en-IN" sz="1900" dirty="0">
                <a:effectLst/>
              </a:rPr>
              <a:t>b) Voltage test between </a:t>
            </a:r>
            <a:r>
              <a:rPr lang="en-IN" sz="1900" dirty="0" smtClean="0">
                <a:effectLst/>
              </a:rPr>
              <a:t>terminals (Cl. 5.5.3)</a:t>
            </a:r>
            <a:endParaRPr lang="en-US" sz="1900" dirty="0">
              <a:effectLst/>
            </a:endParaRPr>
          </a:p>
          <a:p>
            <a:pPr marL="0" indent="0" algn="just">
              <a:buNone/>
            </a:pPr>
            <a:r>
              <a:rPr lang="en-IN" sz="1900" dirty="0">
                <a:effectLst/>
              </a:rPr>
              <a:t>c) Voltage test between terminals and </a:t>
            </a:r>
            <a:r>
              <a:rPr lang="en-IN" sz="1900" dirty="0" smtClean="0">
                <a:effectLst/>
              </a:rPr>
              <a:t>case (Cl. 5.6.2)</a:t>
            </a:r>
            <a:endParaRPr lang="en-US" sz="1900" dirty="0">
              <a:effectLst/>
            </a:endParaRPr>
          </a:p>
          <a:p>
            <a:pPr marL="0" indent="0" algn="just">
              <a:buNone/>
            </a:pPr>
            <a:r>
              <a:rPr lang="en-IN" sz="1900" dirty="0">
                <a:effectLst/>
              </a:rPr>
              <a:t>d) Surge discharge </a:t>
            </a:r>
            <a:r>
              <a:rPr lang="en-IN" sz="1900" dirty="0" smtClean="0">
                <a:effectLst/>
              </a:rPr>
              <a:t>test (Cl. 5.9)</a:t>
            </a:r>
            <a:endParaRPr lang="en-US" sz="1900" dirty="0">
              <a:effectLst/>
            </a:endParaRPr>
          </a:p>
          <a:p>
            <a:endParaRPr lang="en-US" dirty="0"/>
          </a:p>
        </p:txBody>
      </p:sp>
    </p:spTree>
    <p:extLst>
      <p:ext uri="{BB962C8B-B14F-4D97-AF65-F5344CB8AC3E}">
        <p14:creationId xmlns:p14="http://schemas.microsoft.com/office/powerpoint/2010/main" val="3360899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673100"/>
            <a:ext cx="10717211" cy="5765801"/>
          </a:xfrm>
        </p:spPr>
        <p:txBody>
          <a:bodyPr>
            <a:normAutofit fontScale="92500" lnSpcReduction="10000"/>
          </a:bodyPr>
          <a:lstStyle/>
          <a:p>
            <a:pPr marL="0" indent="0" algn="just">
              <a:buNone/>
            </a:pPr>
            <a:r>
              <a:rPr lang="en-IN" sz="1800" dirty="0">
                <a:effectLst/>
              </a:rPr>
              <a:t>Charging through a DC source and short circuiting 5 times. There shall be no failure and capacitance shall not vary more than a specified limit.</a:t>
            </a:r>
            <a:endParaRPr lang="en-US" sz="1800" dirty="0">
              <a:effectLst/>
            </a:endParaRPr>
          </a:p>
          <a:p>
            <a:pPr marL="0" indent="0" algn="just">
              <a:buNone/>
            </a:pPr>
            <a:r>
              <a:rPr lang="en-IN" sz="1800" dirty="0">
                <a:effectLst/>
              </a:rPr>
              <a:t>e) Self-healing test (only for self-healing type capacitors</a:t>
            </a:r>
            <a:r>
              <a:rPr lang="en-IN" sz="1800" dirty="0" smtClean="0">
                <a:effectLst/>
              </a:rPr>
              <a:t>) (Cl. 5.11)</a:t>
            </a:r>
            <a:endParaRPr lang="en-US" sz="1800" dirty="0">
              <a:effectLst/>
            </a:endParaRPr>
          </a:p>
          <a:p>
            <a:pPr marL="0" indent="0" algn="just">
              <a:buNone/>
            </a:pPr>
            <a:r>
              <a:rPr lang="en-IN" sz="1800" dirty="0">
                <a:effectLst/>
              </a:rPr>
              <a:t>f) Environmental testing </a:t>
            </a:r>
            <a:r>
              <a:rPr lang="en-IN" sz="1800" dirty="0" smtClean="0">
                <a:effectLst/>
              </a:rPr>
              <a:t>(Cl. 5.13)</a:t>
            </a:r>
            <a:endParaRPr lang="en-IN" sz="1800" dirty="0">
              <a:effectLst/>
            </a:endParaRPr>
          </a:p>
          <a:p>
            <a:pPr marL="0" indent="0" algn="just">
              <a:buNone/>
            </a:pPr>
            <a:r>
              <a:rPr lang="en-IN" sz="1800" dirty="0">
                <a:effectLst/>
              </a:rPr>
              <a:t>Tests for temperature change, and Damp heat in accordance with IS/IEC 60068 series standards for Environmental Testing.</a:t>
            </a:r>
            <a:endParaRPr lang="en-US" sz="1800" dirty="0">
              <a:effectLst/>
            </a:endParaRPr>
          </a:p>
          <a:p>
            <a:pPr marL="0" indent="0" algn="just">
              <a:buNone/>
            </a:pPr>
            <a:r>
              <a:rPr lang="en-IN" sz="1800" dirty="0">
                <a:effectLst/>
              </a:rPr>
              <a:t>g) Measurement of the tangent of the loss angle (tan </a:t>
            </a:r>
            <a:r>
              <a:rPr lang="el-GR" sz="1800" cap="none" dirty="0">
                <a:effectLst/>
                <a:latin typeface="Century Gothic" panose="020B0502020202020204" pitchFamily="34" charset="0"/>
              </a:rPr>
              <a:t>δ</a:t>
            </a:r>
            <a:r>
              <a:rPr lang="en-IN" sz="1800" dirty="0">
                <a:effectLst/>
              </a:rPr>
              <a:t>)  </a:t>
            </a:r>
            <a:r>
              <a:rPr lang="en-IN" sz="1800" dirty="0" smtClean="0">
                <a:effectLst/>
              </a:rPr>
              <a:t>(Cl. 5.4)</a:t>
            </a:r>
            <a:endParaRPr lang="en-US" sz="1800" dirty="0">
              <a:effectLst/>
            </a:endParaRPr>
          </a:p>
          <a:p>
            <a:pPr marL="0" indent="0" algn="just">
              <a:buNone/>
            </a:pPr>
            <a:r>
              <a:rPr lang="en-IN" sz="1800" dirty="0">
                <a:effectLst/>
              </a:rPr>
              <a:t>h) Thermal stability </a:t>
            </a:r>
            <a:r>
              <a:rPr lang="en-IN" sz="1800" dirty="0" smtClean="0">
                <a:effectLst/>
              </a:rPr>
              <a:t>test (Cl. 5.10)</a:t>
            </a:r>
            <a:endParaRPr lang="en-US" sz="1800" dirty="0">
              <a:effectLst/>
            </a:endParaRPr>
          </a:p>
          <a:p>
            <a:pPr marL="0" indent="0" algn="just">
              <a:buNone/>
            </a:pPr>
            <a:r>
              <a:rPr lang="en-IN" sz="1800" dirty="0" err="1">
                <a:effectLst/>
              </a:rPr>
              <a:t>i</a:t>
            </a:r>
            <a:r>
              <a:rPr lang="en-IN" sz="1800" dirty="0">
                <a:effectLst/>
              </a:rPr>
              <a:t>) Test of internal discharge </a:t>
            </a:r>
            <a:r>
              <a:rPr lang="en-IN" sz="1800" dirty="0" smtClean="0">
                <a:effectLst/>
              </a:rPr>
              <a:t>device (Cl. 5.7)</a:t>
            </a:r>
            <a:endParaRPr lang="en-IN" sz="1800" dirty="0">
              <a:effectLst/>
            </a:endParaRPr>
          </a:p>
          <a:p>
            <a:pPr marL="0" indent="0" algn="just">
              <a:buNone/>
            </a:pPr>
            <a:r>
              <a:rPr lang="en-IN" sz="1800" dirty="0">
                <a:effectLst/>
              </a:rPr>
              <a:t>j) Resonance frequency measurement - Self inductance is measured from the resonance frequency which shall be below specified limit</a:t>
            </a:r>
            <a:r>
              <a:rPr lang="en-IN" sz="1800" dirty="0" smtClean="0">
                <a:effectLst/>
              </a:rPr>
              <a:t>. (Cl. 5.12)</a:t>
            </a:r>
            <a:endParaRPr lang="en-US" sz="1800" dirty="0">
              <a:effectLst/>
            </a:endParaRPr>
          </a:p>
          <a:p>
            <a:pPr marL="0" indent="0" algn="just">
              <a:buNone/>
            </a:pPr>
            <a:r>
              <a:rPr lang="en-IN" sz="1800" dirty="0">
                <a:effectLst/>
              </a:rPr>
              <a:t>k) Endurance test between terminals </a:t>
            </a:r>
            <a:r>
              <a:rPr lang="en-IN" sz="1800" dirty="0" smtClean="0">
                <a:effectLst/>
              </a:rPr>
              <a:t>(Cl. 5.15)</a:t>
            </a:r>
            <a:endParaRPr lang="en-US" sz="1800" dirty="0">
              <a:effectLst/>
            </a:endParaRPr>
          </a:p>
          <a:p>
            <a:pPr marL="0" indent="0" algn="just">
              <a:buNone/>
            </a:pPr>
            <a:r>
              <a:rPr lang="en-IN" sz="1800" dirty="0">
                <a:effectLst/>
              </a:rPr>
              <a:t>l) Disconnection test on </a:t>
            </a:r>
            <a:r>
              <a:rPr lang="en-IN" sz="1800" dirty="0" smtClean="0">
                <a:effectLst/>
              </a:rPr>
              <a:t>fuses (Cl. 5.17)</a:t>
            </a:r>
            <a:endParaRPr lang="en-US" sz="1800" dirty="0">
              <a:effectLst/>
            </a:endParaRPr>
          </a:p>
          <a:p>
            <a:pPr marL="0" indent="0" algn="just">
              <a:buNone/>
            </a:pPr>
            <a:r>
              <a:rPr lang="en-IN" sz="1800" dirty="0">
                <a:effectLst/>
              </a:rPr>
              <a:t>m) Destruction </a:t>
            </a:r>
            <a:r>
              <a:rPr lang="en-IN" sz="1800" dirty="0" smtClean="0">
                <a:effectLst/>
              </a:rPr>
              <a:t>test (Cl. 5.16)</a:t>
            </a:r>
            <a:endParaRPr lang="en-IN" sz="1800" dirty="0">
              <a:effectLst/>
            </a:endParaRPr>
          </a:p>
          <a:p>
            <a:pPr marL="0" indent="0" algn="just">
              <a:buNone/>
            </a:pPr>
            <a:r>
              <a:rPr lang="en-IN" sz="1800" b="1" dirty="0">
                <a:solidFill>
                  <a:schemeClr val="accent1"/>
                </a:solidFill>
                <a:effectLst/>
              </a:rPr>
              <a:t>d) Safety Requirements:</a:t>
            </a:r>
            <a:r>
              <a:rPr lang="en-IN" sz="1800" dirty="0">
                <a:solidFill>
                  <a:schemeClr val="accent1"/>
                </a:solidFill>
                <a:effectLst/>
              </a:rPr>
              <a:t> </a:t>
            </a:r>
            <a:r>
              <a:rPr lang="en-IN" sz="1800" dirty="0">
                <a:effectLst/>
              </a:rPr>
              <a:t>The standard includes safety considerations to mitigate risks associated with the operation and maintenance of series capacitors. This involve guidelines for installation and operation, discharge resistors, case connections and protection of environment.</a:t>
            </a:r>
            <a:endParaRPr lang="en-US" dirty="0">
              <a:effectLst/>
            </a:endParaRPr>
          </a:p>
          <a:p>
            <a:endParaRPr lang="en-US" dirty="0"/>
          </a:p>
        </p:txBody>
      </p:sp>
    </p:spTree>
    <p:extLst>
      <p:ext uri="{BB962C8B-B14F-4D97-AF65-F5344CB8AC3E}">
        <p14:creationId xmlns:p14="http://schemas.microsoft.com/office/powerpoint/2010/main" val="831668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9600"/>
            <a:ext cx="10717211" cy="1905000"/>
          </a:xfrm>
        </p:spPr>
        <p:txBody>
          <a:bodyPr/>
          <a:lstStyle/>
          <a:p>
            <a:r>
              <a:rPr lang="en-IN" b="1" dirty="0">
                <a:effectLst/>
              </a:rPr>
              <a:t>IS 2993: AC MOTOR CAPACITORS</a:t>
            </a:r>
            <a:r>
              <a:rPr lang="en-US" dirty="0">
                <a:effectLst/>
              </a:rPr>
              <a:t/>
            </a:r>
            <a:br>
              <a:rPr lang="en-US" dirty="0">
                <a:effectLst/>
              </a:rPr>
            </a:br>
            <a:r>
              <a:rPr lang="en-US" dirty="0">
                <a:effectLst/>
              </a:rPr>
              <a:t/>
            </a:r>
            <a:br>
              <a:rPr lang="en-US" dirty="0">
                <a:effectLst/>
              </a:rPr>
            </a:br>
            <a:endParaRPr lang="en-US" dirty="0"/>
          </a:p>
        </p:txBody>
      </p:sp>
      <p:sp>
        <p:nvSpPr>
          <p:cNvPr id="3" name="Content Placeholder 2"/>
          <p:cNvSpPr>
            <a:spLocks noGrp="1"/>
          </p:cNvSpPr>
          <p:nvPr>
            <p:ph idx="1"/>
          </p:nvPr>
        </p:nvSpPr>
        <p:spPr>
          <a:xfrm>
            <a:off x="330200" y="1701801"/>
            <a:ext cx="11355664" cy="4740944"/>
          </a:xfrm>
        </p:spPr>
        <p:txBody>
          <a:bodyPr>
            <a:normAutofit fontScale="92500" lnSpcReduction="20000"/>
          </a:bodyPr>
          <a:lstStyle/>
          <a:p>
            <a:pPr algn="just"/>
            <a:endParaRPr lang="en-IN" sz="1900" b="1" dirty="0">
              <a:effectLst/>
            </a:endParaRPr>
          </a:p>
          <a:p>
            <a:pPr marL="0" indent="0" algn="just">
              <a:buNone/>
            </a:pPr>
            <a:r>
              <a:rPr lang="en-IN" sz="1800" b="1" dirty="0">
                <a:solidFill>
                  <a:schemeClr val="accent1"/>
                </a:solidFill>
                <a:effectLst/>
              </a:rPr>
              <a:t>Scope: </a:t>
            </a:r>
            <a:r>
              <a:rPr lang="en-IN" sz="1800" dirty="0">
                <a:effectLst/>
              </a:rPr>
              <a:t>This standard is applicable to motor capacitors intended for connection to windings of asynchronous motors supplied from a single-phase system having a frequency up to and including 100 Hz, and to capacitors to be connected to three-phase asynchronous motors so that these motors may be supplied from a single-phase system</a:t>
            </a:r>
            <a:r>
              <a:rPr lang="en-IN" sz="1800" i="1" dirty="0">
                <a:effectLst/>
              </a:rPr>
              <a:t>.</a:t>
            </a:r>
            <a:r>
              <a:rPr lang="en-IN" sz="1800" b="1" dirty="0">
                <a:effectLst/>
              </a:rPr>
              <a:t>  </a:t>
            </a:r>
          </a:p>
          <a:p>
            <a:pPr marL="0" indent="0" algn="just">
              <a:buNone/>
            </a:pPr>
            <a:r>
              <a:rPr lang="en-IN" sz="1800" b="1" dirty="0">
                <a:solidFill>
                  <a:schemeClr val="accent1"/>
                </a:solidFill>
                <a:effectLst/>
              </a:rPr>
              <a:t>a) Specifications:</a:t>
            </a:r>
            <a:endParaRPr lang="en-US" sz="1800" b="1" dirty="0">
              <a:solidFill>
                <a:schemeClr val="accent1"/>
              </a:solidFill>
              <a:effectLst/>
            </a:endParaRPr>
          </a:p>
          <a:p>
            <a:pPr algn="just"/>
            <a:r>
              <a:rPr lang="en-IN" sz="1800" dirty="0">
                <a:effectLst/>
              </a:rPr>
              <a:t>Based on the minimum total life as per design, capacitors as designated as</a:t>
            </a:r>
          </a:p>
          <a:p>
            <a:pPr lvl="1" algn="just"/>
            <a:r>
              <a:rPr lang="en-IN" sz="1600" dirty="0">
                <a:effectLst/>
              </a:rPr>
              <a:t>Class A – 30000 h</a:t>
            </a:r>
            <a:endParaRPr lang="en-US" sz="1600" dirty="0">
              <a:effectLst/>
            </a:endParaRPr>
          </a:p>
          <a:p>
            <a:pPr lvl="1" algn="just"/>
            <a:r>
              <a:rPr lang="en-IN" dirty="0">
                <a:effectLst/>
              </a:rPr>
              <a:t>Class B – 10000 h</a:t>
            </a:r>
            <a:endParaRPr lang="en-US" dirty="0">
              <a:effectLst/>
            </a:endParaRPr>
          </a:p>
          <a:p>
            <a:pPr lvl="1" algn="just"/>
            <a:r>
              <a:rPr lang="en-IN" dirty="0">
                <a:effectLst/>
              </a:rPr>
              <a:t>Class C – 3000 h</a:t>
            </a:r>
            <a:endParaRPr lang="en-US" dirty="0">
              <a:effectLst/>
            </a:endParaRPr>
          </a:p>
          <a:p>
            <a:pPr lvl="1" algn="just"/>
            <a:r>
              <a:rPr lang="en-IN" dirty="0">
                <a:effectLst/>
              </a:rPr>
              <a:t>Class D – 1000 h</a:t>
            </a:r>
          </a:p>
          <a:p>
            <a:pPr lvl="0"/>
            <a:r>
              <a:rPr lang="en-IN" dirty="0">
                <a:effectLst/>
              </a:rPr>
              <a:t>Class of Safety Protection </a:t>
            </a:r>
            <a:endParaRPr lang="en-IN" sz="1400" dirty="0">
              <a:effectLst/>
            </a:endParaRPr>
          </a:p>
          <a:p>
            <a:pPr lvl="1"/>
            <a:r>
              <a:rPr lang="en-IN" dirty="0">
                <a:effectLst/>
              </a:rPr>
              <a:t>P2 – Designed to fail in the open circuit mode only and is protected against fire and shock hazard</a:t>
            </a:r>
            <a:endParaRPr lang="en-IN" sz="1200" dirty="0">
              <a:effectLst/>
            </a:endParaRPr>
          </a:p>
          <a:p>
            <a:pPr lvl="1"/>
            <a:r>
              <a:rPr lang="en-IN" dirty="0">
                <a:effectLst/>
              </a:rPr>
              <a:t>P1 – May fail in the open circuit or short circuit mode, and is protected against fire or shock hazard.</a:t>
            </a:r>
            <a:endParaRPr lang="en-IN" sz="1200" dirty="0">
              <a:effectLst/>
            </a:endParaRPr>
          </a:p>
          <a:p>
            <a:pPr lvl="1"/>
            <a:r>
              <a:rPr lang="en-IN" dirty="0">
                <a:effectLst/>
              </a:rPr>
              <a:t>P0 – No specific failure protection </a:t>
            </a:r>
            <a:endParaRPr lang="en-IN" sz="1200" dirty="0">
              <a:effectLst/>
            </a:endParaRPr>
          </a:p>
          <a:p>
            <a:pPr marL="457200" lvl="1" indent="0" algn="just">
              <a:buNone/>
            </a:pPr>
            <a:endParaRPr lang="en-US" dirty="0">
              <a:effectLst/>
            </a:endParaRPr>
          </a:p>
          <a:p>
            <a:endParaRPr lang="en-US" sz="1400" dirty="0">
              <a:effectLst/>
            </a:endParaRPr>
          </a:p>
          <a:p>
            <a:endParaRPr lang="en-US" dirty="0">
              <a:effectLst/>
            </a:endParaRPr>
          </a:p>
          <a:p>
            <a:pPr marL="0" indent="0">
              <a:buNone/>
            </a:pPr>
            <a:endParaRPr lang="en-US" dirty="0"/>
          </a:p>
        </p:txBody>
      </p:sp>
    </p:spTree>
    <p:extLst>
      <p:ext uri="{BB962C8B-B14F-4D97-AF65-F5344CB8AC3E}">
        <p14:creationId xmlns:p14="http://schemas.microsoft.com/office/powerpoint/2010/main" val="2928720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900" y="406400"/>
            <a:ext cx="11277600" cy="5702299"/>
          </a:xfrm>
        </p:spPr>
        <p:txBody>
          <a:bodyPr>
            <a:normAutofit/>
          </a:bodyPr>
          <a:lstStyle/>
          <a:p>
            <a:pPr lvl="0" algn="just"/>
            <a:r>
              <a:rPr lang="en-IN" sz="1800" dirty="0">
                <a:effectLst/>
              </a:rPr>
              <a:t>Operating Temperature</a:t>
            </a:r>
            <a:endParaRPr lang="en-US" sz="1800" dirty="0">
              <a:effectLst/>
            </a:endParaRPr>
          </a:p>
          <a:p>
            <a:pPr marL="457200" lvl="1" indent="0" algn="just">
              <a:buNone/>
            </a:pPr>
            <a:r>
              <a:rPr lang="en-IN" dirty="0">
                <a:effectLst/>
              </a:rPr>
              <a:t>Minimum   -40 °C, -25 °C , -10 °C or 0 °C  </a:t>
            </a:r>
            <a:endParaRPr lang="en-US" dirty="0">
              <a:effectLst/>
            </a:endParaRPr>
          </a:p>
          <a:p>
            <a:pPr marL="457200" lvl="1" indent="0" algn="just">
              <a:buNone/>
            </a:pPr>
            <a:r>
              <a:rPr lang="en-IN" dirty="0">
                <a:effectLst/>
              </a:rPr>
              <a:t>Maximum  55 °C,  70 °C, 85 °C, or 100 °C.</a:t>
            </a:r>
            <a:endParaRPr lang="en-US" dirty="0">
              <a:effectLst/>
            </a:endParaRPr>
          </a:p>
          <a:p>
            <a:pPr lvl="0" algn="just"/>
            <a:r>
              <a:rPr lang="en-IN" sz="1800" dirty="0">
                <a:effectLst/>
              </a:rPr>
              <a:t>Damp Heat Severity</a:t>
            </a:r>
            <a:endParaRPr lang="en-US" sz="1800" dirty="0">
              <a:effectLst/>
            </a:endParaRPr>
          </a:p>
          <a:p>
            <a:pPr marL="457200" lvl="1" indent="0" algn="just">
              <a:buNone/>
            </a:pPr>
            <a:r>
              <a:rPr lang="en-IN" dirty="0">
                <a:effectLst/>
              </a:rPr>
              <a:t>Between 4 days and 56 days.  Preferred 21 days.</a:t>
            </a:r>
            <a:endParaRPr lang="en-US" dirty="0">
              <a:effectLst/>
            </a:endParaRPr>
          </a:p>
          <a:p>
            <a:pPr lvl="0" algn="just"/>
            <a:r>
              <a:rPr lang="en-IN" sz="1800" dirty="0">
                <a:effectLst/>
              </a:rPr>
              <a:t>Climatic Category has to be marked on the capacitor in the fashion, for example, 25/85/21 which indicate minimum temperature -25 °C, maximum temperature 85 °C, and damp heat severity of 21 days.</a:t>
            </a:r>
          </a:p>
          <a:p>
            <a:pPr marL="0" indent="0" algn="just">
              <a:buNone/>
            </a:pPr>
            <a:r>
              <a:rPr lang="en-IN" sz="1800" b="1" dirty="0">
                <a:solidFill>
                  <a:schemeClr val="accent1"/>
                </a:solidFill>
                <a:effectLst/>
              </a:rPr>
              <a:t>b) Safety Considerations:</a:t>
            </a:r>
          </a:p>
          <a:p>
            <a:pPr lvl="0" algn="just"/>
            <a:r>
              <a:rPr lang="en-IN" sz="1800" b="1" dirty="0">
                <a:effectLst/>
              </a:rPr>
              <a:t>Insulation: </a:t>
            </a:r>
            <a:r>
              <a:rPr lang="en-IN" sz="1800" dirty="0">
                <a:effectLst/>
              </a:rPr>
              <a:t>Ensures adequate insulation to withstand voltage stresses and prevent electrical breakdown.</a:t>
            </a:r>
            <a:endParaRPr lang="en-US" sz="1800" dirty="0">
              <a:effectLst/>
            </a:endParaRPr>
          </a:p>
          <a:p>
            <a:pPr lvl="0" algn="just"/>
            <a:r>
              <a:rPr lang="en-IN" sz="1800" b="1" dirty="0">
                <a:effectLst/>
              </a:rPr>
              <a:t>Overpressure Protection: </a:t>
            </a:r>
            <a:r>
              <a:rPr lang="en-IN" sz="1800" dirty="0">
                <a:effectLst/>
              </a:rPr>
              <a:t>Incorporates measures to prevent the </a:t>
            </a:r>
            <a:r>
              <a:rPr lang="en-IN" sz="1800" dirty="0" err="1">
                <a:effectLst/>
              </a:rPr>
              <a:t>buildup</a:t>
            </a:r>
            <a:r>
              <a:rPr lang="en-IN" sz="1800" dirty="0">
                <a:effectLst/>
              </a:rPr>
              <a:t> of excessive internal pressure, reducing the risk of capacitor failure or rupture.</a:t>
            </a:r>
            <a:endParaRPr lang="en-US" sz="1800" dirty="0">
              <a:effectLst/>
            </a:endParaRPr>
          </a:p>
          <a:p>
            <a:pPr lvl="0" algn="just"/>
            <a:r>
              <a:rPr lang="en-IN" sz="1800" b="1" dirty="0">
                <a:effectLst/>
              </a:rPr>
              <a:t>Discharge Resistor: </a:t>
            </a:r>
            <a:r>
              <a:rPr lang="en-IN" sz="1800" dirty="0">
                <a:effectLst/>
              </a:rPr>
              <a:t>Includes a discharge resistor to safely discharge the capacitor when not in use, reducing the risk of electrical shock during maintenance.</a:t>
            </a:r>
            <a:endParaRPr lang="en-US" sz="1800" dirty="0">
              <a:effectLst/>
            </a:endParaRPr>
          </a:p>
          <a:p>
            <a:pPr algn="just"/>
            <a:r>
              <a:rPr lang="en-IN" sz="1800" b="1" dirty="0">
                <a:effectLst/>
              </a:rPr>
              <a:t>Environmental Compatibility: </a:t>
            </a:r>
            <a:r>
              <a:rPr lang="en-IN" sz="1800" dirty="0">
                <a:effectLst/>
              </a:rPr>
              <a:t>Ensures the capacitor's materials and construction are suitable for the intended operating environment, considering factors like temperature, humidity, and vibration</a:t>
            </a:r>
            <a:r>
              <a:rPr lang="en-US" sz="1800" dirty="0"/>
              <a:t>.</a:t>
            </a:r>
            <a:endParaRPr lang="en-US" sz="1800" dirty="0">
              <a:effectLst/>
            </a:endParaRPr>
          </a:p>
        </p:txBody>
      </p:sp>
    </p:spTree>
    <p:extLst>
      <p:ext uri="{BB962C8B-B14F-4D97-AF65-F5344CB8AC3E}">
        <p14:creationId xmlns:p14="http://schemas.microsoft.com/office/powerpoint/2010/main" val="341421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609600"/>
            <a:ext cx="10475911" cy="1079500"/>
          </a:xfrm>
        </p:spPr>
        <p:txBody>
          <a:bodyPr/>
          <a:lstStyle/>
          <a:p>
            <a:r>
              <a:rPr lang="en-IN" b="1" dirty="0">
                <a:effectLst/>
              </a:rPr>
              <a:t>Indian Standards on Power Capacitors </a:t>
            </a:r>
            <a:r>
              <a:rPr lang="en-US" dirty="0">
                <a:effectLst/>
              </a:rPr>
              <a:t/>
            </a:r>
            <a:br>
              <a:rPr lang="en-US" dirty="0">
                <a:effectLst/>
              </a:rPr>
            </a:br>
            <a:endParaRPr lang="en-US" dirty="0"/>
          </a:p>
        </p:txBody>
      </p:sp>
      <p:sp>
        <p:nvSpPr>
          <p:cNvPr id="3" name="Content Placeholder 2"/>
          <p:cNvSpPr>
            <a:spLocks noGrp="1"/>
          </p:cNvSpPr>
          <p:nvPr>
            <p:ph idx="1"/>
          </p:nvPr>
        </p:nvSpPr>
        <p:spPr>
          <a:xfrm>
            <a:off x="571500" y="1391140"/>
            <a:ext cx="10879602" cy="4927600"/>
          </a:xfrm>
        </p:spPr>
        <p:txBody>
          <a:bodyPr>
            <a:normAutofit/>
          </a:bodyPr>
          <a:lstStyle/>
          <a:p>
            <a:pPr marL="0" indent="0" algn="just">
              <a:buNone/>
            </a:pPr>
            <a:r>
              <a:rPr lang="en-IN" dirty="0">
                <a:effectLst/>
              </a:rPr>
              <a:t>Power Capacitors Sectional Committee ETD 29 under the Electrotechnical Division Council of BIS is responsible for standardization in capacitors.  The standards specify uniform rules regarding performance, testing and rating, specific safety requirements and provide a guide for proper installation and operation.  It is important that the capacitors manufactured and used shall comply with the relevant national standard.</a:t>
            </a:r>
            <a:endParaRPr lang="en-US" dirty="0">
              <a:effectLst/>
            </a:endParaRPr>
          </a:p>
          <a:p>
            <a:pPr marL="0" indent="0" algn="just">
              <a:buNone/>
            </a:pPr>
            <a:r>
              <a:rPr lang="en-IN" dirty="0">
                <a:effectLst/>
              </a:rPr>
              <a:t>Many of these standards are harmonized with the corresponding International Standard published by International Electrotechnical Commission (IEC) and are indicated by dual numbering in the fashion IS……../IEC………, or by single numbering in the fashion IS/IEC………..  </a:t>
            </a:r>
          </a:p>
          <a:p>
            <a:pPr marL="0" indent="0" algn="just">
              <a:buNone/>
            </a:pPr>
            <a:r>
              <a:rPr lang="en-IN" sz="2400" dirty="0">
                <a:effectLst/>
              </a:rPr>
              <a:t>Some of the important Indian Standards published by this committee and few related standards published by other committees are as given at the end of this presentation.  Whether they are harmonized with international standards or not is also specified.</a:t>
            </a:r>
          </a:p>
          <a:p>
            <a:endParaRPr lang="en-US" sz="2400" dirty="0"/>
          </a:p>
        </p:txBody>
      </p:sp>
    </p:spTree>
    <p:extLst>
      <p:ext uri="{BB962C8B-B14F-4D97-AF65-F5344CB8AC3E}">
        <p14:creationId xmlns:p14="http://schemas.microsoft.com/office/powerpoint/2010/main" val="2487796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69900"/>
            <a:ext cx="11455400" cy="6134099"/>
          </a:xfrm>
        </p:spPr>
        <p:txBody>
          <a:bodyPr>
            <a:normAutofit fontScale="92500" lnSpcReduction="20000"/>
          </a:bodyPr>
          <a:lstStyle/>
          <a:p>
            <a:pPr marL="0" indent="0">
              <a:buNone/>
            </a:pPr>
            <a:r>
              <a:rPr lang="en-IN" sz="1900" b="1" dirty="0">
                <a:solidFill>
                  <a:schemeClr val="accent1"/>
                </a:solidFill>
                <a:effectLst/>
              </a:rPr>
              <a:t>c) Testing Requirements:</a:t>
            </a:r>
            <a:endParaRPr lang="en-US" sz="1900" b="1" dirty="0">
              <a:solidFill>
                <a:schemeClr val="accent1"/>
              </a:solidFill>
              <a:effectLst/>
            </a:endParaRPr>
          </a:p>
          <a:p>
            <a:pPr marL="0" lvl="0" indent="0">
              <a:buNone/>
            </a:pPr>
            <a:r>
              <a:rPr lang="en-IN" sz="1900" i="1" dirty="0">
                <a:effectLst/>
              </a:rPr>
              <a:t>Routine tests</a:t>
            </a:r>
            <a:endParaRPr lang="en-US" sz="1900" dirty="0">
              <a:effectLst/>
            </a:endParaRPr>
          </a:p>
          <a:p>
            <a:pPr lvl="1"/>
            <a:r>
              <a:rPr lang="en-IN" sz="1900" dirty="0">
                <a:effectLst/>
              </a:rPr>
              <a:t>Sealing test, if </a:t>
            </a:r>
            <a:r>
              <a:rPr lang="en-IN" sz="1900" dirty="0" smtClean="0">
                <a:effectLst/>
              </a:rPr>
              <a:t>applicable (Cl. 2.12)</a:t>
            </a:r>
            <a:endParaRPr lang="en-US" sz="1900" dirty="0">
              <a:effectLst/>
            </a:endParaRPr>
          </a:p>
          <a:p>
            <a:pPr lvl="1"/>
            <a:r>
              <a:rPr lang="en-IN" sz="1900" dirty="0">
                <a:effectLst/>
              </a:rPr>
              <a:t>Voltage test between </a:t>
            </a:r>
            <a:r>
              <a:rPr lang="en-IN" sz="1900" dirty="0" smtClean="0">
                <a:effectLst/>
              </a:rPr>
              <a:t>terminals (Cl. 2.7)</a:t>
            </a:r>
            <a:endParaRPr lang="en-US" sz="1900" dirty="0">
              <a:effectLst/>
            </a:endParaRPr>
          </a:p>
          <a:p>
            <a:pPr lvl="1"/>
            <a:r>
              <a:rPr lang="en-IN" sz="1900" dirty="0">
                <a:effectLst/>
              </a:rPr>
              <a:t>Voltage test between terminals and </a:t>
            </a:r>
            <a:r>
              <a:rPr lang="en-IN" sz="1900" dirty="0" smtClean="0">
                <a:effectLst/>
              </a:rPr>
              <a:t>case (Cl. 2.8)</a:t>
            </a:r>
            <a:endParaRPr lang="en-US" sz="1900" dirty="0">
              <a:effectLst/>
            </a:endParaRPr>
          </a:p>
          <a:p>
            <a:pPr lvl="1"/>
            <a:r>
              <a:rPr lang="en-IN" sz="1900" dirty="0">
                <a:effectLst/>
              </a:rPr>
              <a:t>Visual </a:t>
            </a:r>
            <a:r>
              <a:rPr lang="en-IN" sz="1900" dirty="0" smtClean="0">
                <a:effectLst/>
              </a:rPr>
              <a:t>examination (Cl. 2.6)</a:t>
            </a:r>
            <a:endParaRPr lang="en-US" sz="1900" dirty="0">
              <a:effectLst/>
            </a:endParaRPr>
          </a:p>
          <a:p>
            <a:pPr lvl="1"/>
            <a:r>
              <a:rPr lang="en-IN" sz="1900" dirty="0">
                <a:effectLst/>
              </a:rPr>
              <a:t>Capacitance </a:t>
            </a:r>
            <a:r>
              <a:rPr lang="en-IN" sz="1900" dirty="0" smtClean="0">
                <a:effectLst/>
              </a:rPr>
              <a:t>measurement (Cl. 2.9)</a:t>
            </a:r>
            <a:endParaRPr lang="en-US" sz="1900" dirty="0">
              <a:effectLst/>
            </a:endParaRPr>
          </a:p>
          <a:p>
            <a:pPr lvl="1"/>
            <a:r>
              <a:rPr lang="en-IN" sz="1900" dirty="0">
                <a:effectLst/>
              </a:rPr>
              <a:t>Tangent of loss </a:t>
            </a:r>
            <a:r>
              <a:rPr lang="en-IN" sz="1900" dirty="0" smtClean="0">
                <a:effectLst/>
              </a:rPr>
              <a:t>angle (Cl. 2.5)</a:t>
            </a:r>
            <a:endParaRPr lang="en-IN" sz="1900" dirty="0">
              <a:effectLst/>
            </a:endParaRPr>
          </a:p>
          <a:p>
            <a:pPr marL="0" lvl="0" indent="0">
              <a:buNone/>
            </a:pPr>
            <a:r>
              <a:rPr lang="en-IN" sz="1900" dirty="0">
                <a:effectLst/>
              </a:rPr>
              <a:t>Type tests</a:t>
            </a:r>
            <a:endParaRPr lang="en-US" sz="1900" dirty="0">
              <a:effectLst/>
            </a:endParaRPr>
          </a:p>
          <a:p>
            <a:pPr lvl="0"/>
            <a:r>
              <a:rPr lang="en-IN" sz="1900" dirty="0">
                <a:effectLst/>
              </a:rPr>
              <a:t>Visual examination, Check markings, Check of dimensions </a:t>
            </a:r>
            <a:r>
              <a:rPr lang="en-IN" sz="1900" dirty="0" smtClean="0">
                <a:effectLst/>
              </a:rPr>
              <a:t>(Cl. 2.6,5.1,2.10)</a:t>
            </a:r>
            <a:endParaRPr lang="en-US" sz="1900" dirty="0">
              <a:effectLst/>
            </a:endParaRPr>
          </a:p>
          <a:p>
            <a:pPr lvl="0"/>
            <a:r>
              <a:rPr lang="en-IN" sz="1900" dirty="0">
                <a:effectLst/>
              </a:rPr>
              <a:t>Mechanical tests (as per IS/IEC 60068 series</a:t>
            </a:r>
            <a:r>
              <a:rPr lang="en-IN" sz="1900" dirty="0" smtClean="0">
                <a:effectLst/>
              </a:rPr>
              <a:t>) (Cl. </a:t>
            </a:r>
            <a:r>
              <a:rPr lang="en-IN" sz="1900" dirty="0" smtClean="0">
                <a:effectLst/>
              </a:rPr>
              <a:t>2.11)</a:t>
            </a:r>
            <a:endParaRPr lang="en-US" sz="1900" dirty="0">
              <a:effectLst/>
            </a:endParaRPr>
          </a:p>
          <a:p>
            <a:pPr lvl="1"/>
            <a:r>
              <a:rPr lang="en-IN" sz="1900" dirty="0">
                <a:effectLst/>
              </a:rPr>
              <a:t>Robustness of terminations – Tensile, Bending, Torsion, Torque</a:t>
            </a:r>
            <a:endParaRPr lang="en-US" sz="1900" dirty="0">
              <a:effectLst/>
            </a:endParaRPr>
          </a:p>
          <a:p>
            <a:pPr lvl="1"/>
            <a:r>
              <a:rPr lang="en-IN" sz="1900" dirty="0">
                <a:effectLst/>
              </a:rPr>
              <a:t>Soldering </a:t>
            </a:r>
            <a:endParaRPr lang="en-US" sz="1900" dirty="0">
              <a:effectLst/>
            </a:endParaRPr>
          </a:p>
          <a:p>
            <a:pPr lvl="1"/>
            <a:r>
              <a:rPr lang="en-IN" sz="1900" dirty="0">
                <a:effectLst/>
              </a:rPr>
              <a:t>Vibration</a:t>
            </a:r>
            <a:endParaRPr lang="en-US" sz="1900" dirty="0">
              <a:effectLst/>
            </a:endParaRPr>
          </a:p>
          <a:p>
            <a:pPr lvl="0"/>
            <a:r>
              <a:rPr lang="en-IN" sz="1900" dirty="0">
                <a:effectLst/>
              </a:rPr>
              <a:t>Sealing tests (if applicable ) </a:t>
            </a:r>
            <a:r>
              <a:rPr lang="en-IN" sz="1900" dirty="0" smtClean="0">
                <a:effectLst/>
              </a:rPr>
              <a:t>(Cl. 2.12)</a:t>
            </a:r>
            <a:endParaRPr lang="en-US" sz="1900" dirty="0">
              <a:effectLst/>
            </a:endParaRPr>
          </a:p>
          <a:p>
            <a:pPr lvl="0"/>
            <a:r>
              <a:rPr lang="en-IN" sz="1900" dirty="0">
                <a:effectLst/>
              </a:rPr>
              <a:t>Endurance test </a:t>
            </a:r>
            <a:r>
              <a:rPr lang="en-IN" sz="1900" dirty="0" smtClean="0">
                <a:effectLst/>
              </a:rPr>
              <a:t>(Cl. 2.13)</a:t>
            </a:r>
            <a:endParaRPr lang="en-US" sz="1900" dirty="0">
              <a:effectLst/>
            </a:endParaRPr>
          </a:p>
          <a:p>
            <a:pPr lvl="0"/>
            <a:r>
              <a:rPr lang="en-IN" sz="1900" dirty="0">
                <a:effectLst/>
              </a:rPr>
              <a:t>Damp heat test (as per IS/IEC 60068 series</a:t>
            </a:r>
            <a:r>
              <a:rPr lang="en-IN" sz="1900" dirty="0" smtClean="0">
                <a:effectLst/>
              </a:rPr>
              <a:t>) (Cl. 2.14)</a:t>
            </a:r>
            <a:endParaRPr lang="en-US" sz="1200" dirty="0">
              <a:effectLst/>
            </a:endParaRPr>
          </a:p>
        </p:txBody>
      </p:sp>
    </p:spTree>
    <p:extLst>
      <p:ext uri="{BB962C8B-B14F-4D97-AF65-F5344CB8AC3E}">
        <p14:creationId xmlns:p14="http://schemas.microsoft.com/office/powerpoint/2010/main" val="1879184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304801"/>
            <a:ext cx="10882311" cy="5270499"/>
          </a:xfrm>
        </p:spPr>
        <p:txBody>
          <a:bodyPr>
            <a:normAutofit/>
          </a:bodyPr>
          <a:lstStyle/>
          <a:p>
            <a:pPr lvl="0"/>
            <a:r>
              <a:rPr lang="en-IN" sz="1800" dirty="0">
                <a:effectLst/>
              </a:rPr>
              <a:t>Voltage test between terminals  </a:t>
            </a:r>
            <a:r>
              <a:rPr lang="en-IN" sz="1800" dirty="0" smtClean="0">
                <a:effectLst/>
              </a:rPr>
              <a:t>(Cl. 2.7)</a:t>
            </a:r>
            <a:endParaRPr lang="en-US" sz="1800" dirty="0">
              <a:effectLst/>
            </a:endParaRPr>
          </a:p>
          <a:p>
            <a:pPr lvl="0"/>
            <a:r>
              <a:rPr lang="en-IN" sz="1800" dirty="0">
                <a:effectLst/>
              </a:rPr>
              <a:t>Voltage test between terminals and </a:t>
            </a:r>
            <a:r>
              <a:rPr lang="en-IN" sz="1800" dirty="0" smtClean="0">
                <a:effectLst/>
              </a:rPr>
              <a:t>case (Cl. 2.8)</a:t>
            </a:r>
            <a:endParaRPr lang="en-US" sz="1800" dirty="0">
              <a:effectLst/>
            </a:endParaRPr>
          </a:p>
          <a:p>
            <a:pPr lvl="0"/>
            <a:r>
              <a:rPr lang="en-IN" sz="1800" dirty="0">
                <a:effectLst/>
              </a:rPr>
              <a:t>Self-healing test (if applicable</a:t>
            </a:r>
            <a:r>
              <a:rPr lang="en-IN" sz="1800" dirty="0" smtClean="0">
                <a:effectLst/>
              </a:rPr>
              <a:t>) (Cl. 2.15)</a:t>
            </a:r>
            <a:endParaRPr lang="en-US" sz="1800" dirty="0">
              <a:effectLst/>
            </a:endParaRPr>
          </a:p>
          <a:p>
            <a:pPr lvl="0"/>
            <a:r>
              <a:rPr lang="en-IN" sz="1800" dirty="0">
                <a:effectLst/>
              </a:rPr>
              <a:t>Destruction test (for Classes of safety P1 and P2 type only</a:t>
            </a:r>
            <a:r>
              <a:rPr lang="en-IN" sz="1800" dirty="0" smtClean="0">
                <a:effectLst/>
              </a:rPr>
              <a:t>) (Cl. 2.16)</a:t>
            </a:r>
            <a:endParaRPr lang="en-US" sz="1800" dirty="0">
              <a:effectLst/>
            </a:endParaRPr>
          </a:p>
          <a:p>
            <a:pPr marL="0" indent="0">
              <a:buNone/>
            </a:pPr>
            <a:r>
              <a:rPr lang="en-IN" sz="1800" b="1" dirty="0">
                <a:solidFill>
                  <a:schemeClr val="accent1"/>
                </a:solidFill>
                <a:effectLst/>
              </a:rPr>
              <a:t>d) The standard also specifies </a:t>
            </a:r>
            <a:endParaRPr lang="en-US" sz="1800" b="1" dirty="0">
              <a:solidFill>
                <a:schemeClr val="accent1"/>
              </a:solidFill>
              <a:effectLst/>
            </a:endParaRPr>
          </a:p>
          <a:p>
            <a:pPr lvl="0"/>
            <a:r>
              <a:rPr lang="en-IN" sz="1800" dirty="0">
                <a:effectLst/>
              </a:rPr>
              <a:t>Permissible overloads</a:t>
            </a:r>
            <a:endParaRPr lang="en-US" sz="1800" dirty="0">
              <a:effectLst/>
            </a:endParaRPr>
          </a:p>
          <a:p>
            <a:pPr lvl="0"/>
            <a:r>
              <a:rPr lang="en-IN" sz="1800" dirty="0">
                <a:effectLst/>
              </a:rPr>
              <a:t>Safety requirements </a:t>
            </a:r>
            <a:endParaRPr lang="en-US" sz="1800" dirty="0">
              <a:effectLst/>
            </a:endParaRPr>
          </a:p>
          <a:p>
            <a:pPr lvl="0"/>
            <a:r>
              <a:rPr lang="en-IN" sz="1800" dirty="0">
                <a:effectLst/>
              </a:rPr>
              <a:t>Marking requirements</a:t>
            </a:r>
            <a:endParaRPr lang="en-US" sz="1800" dirty="0">
              <a:effectLst/>
            </a:endParaRPr>
          </a:p>
          <a:p>
            <a:pPr lvl="0"/>
            <a:r>
              <a:rPr lang="en-IN" sz="1800" dirty="0">
                <a:effectLst/>
              </a:rPr>
              <a:t>Guide for installation and operation</a:t>
            </a:r>
            <a:endParaRPr lang="en-US" sz="1800" dirty="0">
              <a:effectLst/>
            </a:endParaRPr>
          </a:p>
        </p:txBody>
      </p:sp>
    </p:spTree>
    <p:extLst>
      <p:ext uri="{BB962C8B-B14F-4D97-AF65-F5344CB8AC3E}">
        <p14:creationId xmlns:p14="http://schemas.microsoft.com/office/powerpoint/2010/main" val="2751494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0"/>
            <a:ext cx="10717211" cy="2514600"/>
          </a:xfrm>
        </p:spPr>
        <p:txBody>
          <a:bodyPr/>
          <a:lstStyle/>
          <a:p>
            <a:r>
              <a:rPr lang="en-IN" b="1" dirty="0">
                <a:effectLst/>
              </a:rPr>
              <a:t>AUTOMATIC POWER FACTOR CORRECTION (APFC) PANELS</a:t>
            </a:r>
            <a:r>
              <a:rPr lang="en-IN" dirty="0">
                <a:effectLst/>
              </a:rPr>
              <a:t> </a:t>
            </a:r>
            <a:r>
              <a:rPr lang="en-IN" b="1" dirty="0">
                <a:effectLst/>
              </a:rPr>
              <a:t>(IS 16636:2017)</a:t>
            </a:r>
            <a:r>
              <a:rPr lang="en-US" dirty="0">
                <a:effectLst/>
              </a:rPr>
              <a:t/>
            </a:r>
            <a:br>
              <a:rPr lang="en-US" dirty="0">
                <a:effectLst/>
              </a:rPr>
            </a:br>
            <a:endParaRPr lang="en-US" dirty="0"/>
          </a:p>
        </p:txBody>
      </p:sp>
      <p:sp>
        <p:nvSpPr>
          <p:cNvPr id="3" name="Content Placeholder 2"/>
          <p:cNvSpPr>
            <a:spLocks noGrp="1"/>
          </p:cNvSpPr>
          <p:nvPr>
            <p:ph idx="1"/>
          </p:nvPr>
        </p:nvSpPr>
        <p:spPr>
          <a:xfrm>
            <a:off x="330200" y="1562100"/>
            <a:ext cx="11595100" cy="5168899"/>
          </a:xfrm>
        </p:spPr>
        <p:txBody>
          <a:bodyPr>
            <a:normAutofit fontScale="92500" lnSpcReduction="20000"/>
          </a:bodyPr>
          <a:lstStyle/>
          <a:p>
            <a:pPr marL="0" indent="0" algn="just">
              <a:buNone/>
            </a:pPr>
            <a:r>
              <a:rPr lang="en-IN" sz="1800" dirty="0">
                <a:effectLst/>
              </a:rPr>
              <a:t>Capacitor banks with associated switching devices and control and protective circuits form automatic power factor correction panels and are widely used for dynamic power factor correction at distribution point.  APFCs enable us to maintain power factor at the desired level during varying load conditions, avoid over compensation during low load conditions and help to avoid penalties imposed by electric supply companies for low power factor.</a:t>
            </a:r>
            <a:endParaRPr lang="en-US" sz="1800" dirty="0">
              <a:effectLst/>
            </a:endParaRPr>
          </a:p>
          <a:p>
            <a:pPr marL="0" indent="0" algn="just">
              <a:buNone/>
            </a:pPr>
            <a:r>
              <a:rPr lang="en-IN" sz="1800" dirty="0">
                <a:effectLst/>
              </a:rPr>
              <a:t>Automatic Power Factor Controller is defined as per standard as “Device designed to sense power factor of the load connected to the power line and to control the switching on and off of the steps of the capacitor bank, in order to correct the power factor to the target value”.</a:t>
            </a:r>
          </a:p>
          <a:p>
            <a:pPr marL="0" lvl="0" indent="0">
              <a:buNone/>
            </a:pPr>
            <a:r>
              <a:rPr lang="en-IN" sz="1800" b="1" dirty="0">
                <a:effectLst/>
              </a:rPr>
              <a:t>Requirements of APFC</a:t>
            </a:r>
            <a:endParaRPr lang="en-US" sz="1800" dirty="0">
              <a:effectLst/>
            </a:endParaRPr>
          </a:p>
          <a:p>
            <a:pPr marL="0" indent="0">
              <a:buNone/>
            </a:pPr>
            <a:r>
              <a:rPr lang="en-IN" sz="1800" b="1" dirty="0">
                <a:solidFill>
                  <a:schemeClr val="accent1"/>
                </a:solidFill>
                <a:effectLst/>
              </a:rPr>
              <a:t>a) Verification of </a:t>
            </a:r>
            <a:r>
              <a:rPr lang="en-IN" sz="1800" b="1" dirty="0" smtClean="0">
                <a:solidFill>
                  <a:schemeClr val="accent1"/>
                </a:solidFill>
                <a:effectLst/>
              </a:rPr>
              <a:t>Output (Cl. 5.3) </a:t>
            </a:r>
            <a:r>
              <a:rPr lang="en-IN" sz="1800" b="1" dirty="0">
                <a:solidFill>
                  <a:schemeClr val="accent1"/>
                </a:solidFill>
                <a:effectLst/>
              </a:rPr>
              <a:t>- </a:t>
            </a:r>
            <a:r>
              <a:rPr lang="en-IN" sz="1800" dirty="0">
                <a:effectLst/>
              </a:rPr>
              <a:t>The output reactive power </a:t>
            </a:r>
            <a:r>
              <a:rPr lang="en-IN" sz="1800" dirty="0" err="1">
                <a:effectLst/>
              </a:rPr>
              <a:t>kVAR</a:t>
            </a:r>
            <a:r>
              <a:rPr lang="en-IN" sz="1800" dirty="0">
                <a:effectLst/>
              </a:rPr>
              <a:t> of the panel and of each individual stage shall be equal to the declared value within the tolerance limit specified in the standard</a:t>
            </a:r>
            <a:endParaRPr lang="en-US" sz="1800" dirty="0">
              <a:effectLst/>
            </a:endParaRPr>
          </a:p>
          <a:p>
            <a:pPr marL="0" indent="0">
              <a:buNone/>
            </a:pPr>
            <a:r>
              <a:rPr lang="en-IN" sz="1800" b="1" dirty="0">
                <a:solidFill>
                  <a:schemeClr val="accent1"/>
                </a:solidFill>
                <a:effectLst/>
              </a:rPr>
              <a:t>b) Dielectric </a:t>
            </a:r>
            <a:r>
              <a:rPr lang="en-IN" sz="1800" b="1" dirty="0" smtClean="0">
                <a:solidFill>
                  <a:schemeClr val="accent1"/>
                </a:solidFill>
                <a:effectLst/>
              </a:rPr>
              <a:t>tests (Cl. 5.4) </a:t>
            </a:r>
            <a:r>
              <a:rPr lang="en-IN" sz="1800" b="1" dirty="0">
                <a:solidFill>
                  <a:schemeClr val="accent1"/>
                </a:solidFill>
                <a:effectLst/>
              </a:rPr>
              <a:t>– </a:t>
            </a:r>
            <a:r>
              <a:rPr lang="en-IN" sz="1800" dirty="0">
                <a:effectLst/>
              </a:rPr>
              <a:t>Ability to withstand temporary over voltages and transient over voltages</a:t>
            </a:r>
            <a:endParaRPr lang="en-US" sz="1800" dirty="0">
              <a:effectLst/>
            </a:endParaRPr>
          </a:p>
          <a:p>
            <a:r>
              <a:rPr lang="en-IN" sz="1800" dirty="0" err="1">
                <a:effectLst/>
              </a:rPr>
              <a:t>i</a:t>
            </a:r>
            <a:r>
              <a:rPr lang="en-IN" sz="1800" dirty="0">
                <a:effectLst/>
              </a:rPr>
              <a:t>) Insulation resistance </a:t>
            </a:r>
            <a:r>
              <a:rPr lang="en-IN" sz="1800" dirty="0" smtClean="0">
                <a:effectLst/>
              </a:rPr>
              <a:t>test (Cl. 5.5)</a:t>
            </a:r>
            <a:endParaRPr lang="en-US" sz="1800" dirty="0">
              <a:effectLst/>
            </a:endParaRPr>
          </a:p>
          <a:p>
            <a:r>
              <a:rPr lang="en-IN" sz="1800" dirty="0">
                <a:effectLst/>
              </a:rPr>
              <a:t>ii) Power frequency withstand voltage </a:t>
            </a:r>
            <a:r>
              <a:rPr lang="en-IN" sz="1800" dirty="0" smtClean="0">
                <a:effectLst/>
              </a:rPr>
              <a:t>test (Cl. 5.6)</a:t>
            </a:r>
            <a:endParaRPr lang="en-US" sz="1800" dirty="0">
              <a:effectLst/>
            </a:endParaRPr>
          </a:p>
          <a:p>
            <a:r>
              <a:rPr lang="en-IN" sz="1800" dirty="0">
                <a:effectLst/>
              </a:rPr>
              <a:t>iii) Voltage withstand test between </a:t>
            </a:r>
            <a:r>
              <a:rPr lang="en-IN" sz="1800" dirty="0" smtClean="0">
                <a:effectLst/>
              </a:rPr>
              <a:t>phases (Cl. 5.7)</a:t>
            </a:r>
            <a:endParaRPr lang="en-US" sz="1800" dirty="0">
              <a:effectLst/>
            </a:endParaRPr>
          </a:p>
          <a:p>
            <a:r>
              <a:rPr lang="en-IN" sz="1800" dirty="0">
                <a:effectLst/>
              </a:rPr>
              <a:t>iv) Lightning Impulse voltage withstand </a:t>
            </a:r>
            <a:r>
              <a:rPr lang="en-IN" sz="1800" dirty="0" smtClean="0">
                <a:effectLst/>
              </a:rPr>
              <a:t>test (Cl. 5.8) </a:t>
            </a:r>
            <a:r>
              <a:rPr lang="en-IN" sz="1800" dirty="0">
                <a:effectLst/>
              </a:rPr>
              <a:t>– A standard lightning impulse of 1.2/50 µs of specified peak voltage by an impulse voltage generator used for the test</a:t>
            </a:r>
            <a:endParaRPr lang="en-US" sz="1800" dirty="0">
              <a:effectLst/>
            </a:endParaRPr>
          </a:p>
          <a:p>
            <a:pPr marL="0" indent="0">
              <a:buNone/>
            </a:pPr>
            <a:r>
              <a:rPr lang="en-IN" sz="1800" b="1" dirty="0">
                <a:solidFill>
                  <a:schemeClr val="accent1"/>
                </a:solidFill>
                <a:effectLst/>
              </a:rPr>
              <a:t>c) Temperature rise </a:t>
            </a:r>
            <a:r>
              <a:rPr lang="en-IN" sz="1800" b="1" dirty="0" smtClean="0">
                <a:solidFill>
                  <a:schemeClr val="accent1"/>
                </a:solidFill>
                <a:effectLst/>
              </a:rPr>
              <a:t>test (Cl. 5.9)</a:t>
            </a:r>
            <a:endParaRPr lang="en-US" sz="1800" b="1" dirty="0">
              <a:solidFill>
                <a:schemeClr val="accent1"/>
              </a:solidFill>
              <a:effectLst/>
            </a:endParaRPr>
          </a:p>
        </p:txBody>
      </p:sp>
    </p:spTree>
    <p:extLst>
      <p:ext uri="{BB962C8B-B14F-4D97-AF65-F5344CB8AC3E}">
        <p14:creationId xmlns:p14="http://schemas.microsoft.com/office/powerpoint/2010/main" val="410718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139701"/>
            <a:ext cx="11569700" cy="6095999"/>
          </a:xfrm>
        </p:spPr>
        <p:txBody>
          <a:bodyPr>
            <a:normAutofit/>
          </a:bodyPr>
          <a:lstStyle/>
          <a:p>
            <a:pPr marL="0" indent="0" algn="just">
              <a:buNone/>
            </a:pPr>
            <a:r>
              <a:rPr lang="en-IN" sz="1700" b="1" dirty="0">
                <a:solidFill>
                  <a:schemeClr val="accent1"/>
                </a:solidFill>
                <a:effectLst/>
              </a:rPr>
              <a:t>d) Verification of the effectiveness of protective </a:t>
            </a:r>
            <a:r>
              <a:rPr lang="en-IN" sz="1700" b="1" dirty="0" smtClean="0">
                <a:solidFill>
                  <a:schemeClr val="accent1"/>
                </a:solidFill>
                <a:effectLst/>
              </a:rPr>
              <a:t>circuit (Cl. 5.10) </a:t>
            </a:r>
            <a:r>
              <a:rPr lang="en-IN" sz="1800" dirty="0">
                <a:effectLst/>
              </a:rPr>
              <a:t>– Resistance between exposed conductive part and incoming protective conductor shall not exceed 0.1 Ω</a:t>
            </a:r>
            <a:endParaRPr lang="en-US" sz="1800" dirty="0">
              <a:effectLst/>
            </a:endParaRPr>
          </a:p>
          <a:p>
            <a:pPr marL="0" indent="0" algn="just">
              <a:buNone/>
            </a:pPr>
            <a:r>
              <a:rPr lang="en-IN" sz="1700" b="1" dirty="0">
                <a:solidFill>
                  <a:schemeClr val="accent1"/>
                </a:solidFill>
                <a:effectLst/>
              </a:rPr>
              <a:t>e) Short circuit withstand </a:t>
            </a:r>
            <a:r>
              <a:rPr lang="en-IN" sz="1700" b="1" dirty="0" smtClean="0">
                <a:solidFill>
                  <a:schemeClr val="accent1"/>
                </a:solidFill>
                <a:effectLst/>
              </a:rPr>
              <a:t>test (Cl. 5.11) </a:t>
            </a:r>
            <a:r>
              <a:rPr lang="en-IN" sz="1800" dirty="0">
                <a:effectLst/>
              </a:rPr>
              <a:t>– based on the declared short circuit current capacity of the panel</a:t>
            </a:r>
            <a:endParaRPr lang="en-US" sz="1800" dirty="0">
              <a:effectLst/>
            </a:endParaRPr>
          </a:p>
          <a:p>
            <a:pPr marL="0" indent="0" algn="just">
              <a:buNone/>
            </a:pPr>
            <a:r>
              <a:rPr lang="en-IN" sz="1700" b="1" dirty="0">
                <a:solidFill>
                  <a:schemeClr val="accent1"/>
                </a:solidFill>
                <a:effectLst/>
              </a:rPr>
              <a:t>f) Verification of </a:t>
            </a:r>
            <a:r>
              <a:rPr lang="en-IN" sz="1700" b="1" dirty="0" smtClean="0">
                <a:solidFill>
                  <a:schemeClr val="accent1"/>
                </a:solidFill>
                <a:effectLst/>
              </a:rPr>
              <a:t>clearances (Cl. 5.12)</a:t>
            </a:r>
            <a:endParaRPr lang="en-US" sz="1700" b="1" dirty="0">
              <a:solidFill>
                <a:schemeClr val="accent1"/>
              </a:solidFill>
              <a:effectLst/>
            </a:endParaRPr>
          </a:p>
          <a:p>
            <a:pPr marL="0" indent="0" algn="just">
              <a:buNone/>
            </a:pPr>
            <a:r>
              <a:rPr lang="en-IN" sz="1700" b="1" dirty="0">
                <a:solidFill>
                  <a:schemeClr val="accent1"/>
                </a:solidFill>
                <a:effectLst/>
              </a:rPr>
              <a:t>g) Verification of mechanical </a:t>
            </a:r>
            <a:r>
              <a:rPr lang="en-IN" sz="1700" b="1" dirty="0" smtClean="0">
                <a:solidFill>
                  <a:schemeClr val="accent1"/>
                </a:solidFill>
                <a:effectLst/>
              </a:rPr>
              <a:t>operation (Cl. 5.13)</a:t>
            </a:r>
            <a:endParaRPr lang="en-US" sz="1700" b="1" dirty="0">
              <a:solidFill>
                <a:schemeClr val="accent1"/>
              </a:solidFill>
              <a:effectLst/>
            </a:endParaRPr>
          </a:p>
          <a:p>
            <a:pPr marL="0" indent="0" algn="just">
              <a:buNone/>
            </a:pPr>
            <a:r>
              <a:rPr lang="en-IN" sz="1700" b="1" dirty="0">
                <a:solidFill>
                  <a:schemeClr val="accent1"/>
                </a:solidFill>
                <a:effectLst/>
              </a:rPr>
              <a:t>h) Verification of the degree of protection of </a:t>
            </a:r>
            <a:r>
              <a:rPr lang="en-IN" sz="1700" b="1" dirty="0" smtClean="0">
                <a:solidFill>
                  <a:schemeClr val="accent1"/>
                </a:solidFill>
                <a:effectLst/>
              </a:rPr>
              <a:t>enclosure (Cl. 5.14) </a:t>
            </a:r>
            <a:r>
              <a:rPr lang="en-IN" sz="1800" dirty="0">
                <a:effectLst/>
              </a:rPr>
              <a:t>– Based on the declared degree of protection (IP code) as per IS/IEC 60529</a:t>
            </a:r>
            <a:endParaRPr lang="en-US" sz="1800" dirty="0">
              <a:effectLst/>
            </a:endParaRPr>
          </a:p>
          <a:p>
            <a:pPr marL="0" indent="0" algn="just">
              <a:buNone/>
            </a:pPr>
            <a:r>
              <a:rPr lang="en-IN" sz="1700" b="1" dirty="0" err="1">
                <a:solidFill>
                  <a:schemeClr val="accent1"/>
                </a:solidFill>
                <a:effectLst/>
              </a:rPr>
              <a:t>i</a:t>
            </a:r>
            <a:r>
              <a:rPr lang="en-IN" sz="1700" b="1" dirty="0">
                <a:solidFill>
                  <a:schemeClr val="accent1"/>
                </a:solidFill>
                <a:effectLst/>
              </a:rPr>
              <a:t>) Verification of the effectiveness of automatic PF </a:t>
            </a:r>
            <a:r>
              <a:rPr lang="en-IN" sz="1700" b="1" dirty="0" smtClean="0">
                <a:solidFill>
                  <a:schemeClr val="accent1"/>
                </a:solidFill>
                <a:effectLst/>
              </a:rPr>
              <a:t>correction (Cl. 5.15)</a:t>
            </a:r>
            <a:endParaRPr lang="en-US" sz="1700" b="1" dirty="0">
              <a:solidFill>
                <a:schemeClr val="accent1"/>
              </a:solidFill>
              <a:effectLst/>
            </a:endParaRPr>
          </a:p>
          <a:p>
            <a:pPr marL="0" indent="0" algn="just">
              <a:buNone/>
            </a:pPr>
            <a:r>
              <a:rPr lang="en-IN" sz="1700" b="1" dirty="0">
                <a:solidFill>
                  <a:schemeClr val="accent1"/>
                </a:solidFill>
                <a:effectLst/>
              </a:rPr>
              <a:t>j) Measurement of transient over currents due to capacitor </a:t>
            </a:r>
            <a:r>
              <a:rPr lang="en-IN" sz="1700" b="1" dirty="0" smtClean="0">
                <a:solidFill>
                  <a:schemeClr val="accent1"/>
                </a:solidFill>
                <a:effectLst/>
              </a:rPr>
              <a:t>switching (Cl. 5.16) </a:t>
            </a:r>
            <a:r>
              <a:rPr lang="en-IN" sz="1800" dirty="0">
                <a:effectLst/>
              </a:rPr>
              <a:t>– the transient over current shall not exceed 10 I</a:t>
            </a:r>
            <a:r>
              <a:rPr lang="en-IN" sz="1800" baseline="-25000" dirty="0">
                <a:effectLst/>
              </a:rPr>
              <a:t>N</a:t>
            </a:r>
            <a:r>
              <a:rPr lang="en-IN" sz="1800" dirty="0">
                <a:effectLst/>
              </a:rPr>
              <a:t> for electronically switched panels and 100 I</a:t>
            </a:r>
            <a:r>
              <a:rPr lang="en-IN" sz="1800" baseline="-25000" dirty="0">
                <a:effectLst/>
              </a:rPr>
              <a:t>N</a:t>
            </a:r>
            <a:r>
              <a:rPr lang="en-IN" sz="1800" dirty="0">
                <a:effectLst/>
              </a:rPr>
              <a:t> for others.</a:t>
            </a:r>
            <a:endParaRPr lang="en-US" sz="1800" dirty="0">
              <a:effectLst/>
            </a:endParaRPr>
          </a:p>
          <a:p>
            <a:pPr marL="0" indent="0" algn="just">
              <a:buNone/>
            </a:pPr>
            <a:r>
              <a:rPr lang="en-IN" sz="1800" dirty="0">
                <a:effectLst/>
              </a:rPr>
              <a:t>The standard also gives guidelines for design, installation, operation and safety of APFC Panels.</a:t>
            </a:r>
            <a:endParaRPr lang="en-US" sz="1800" dirty="0">
              <a:effectLst/>
            </a:endParaRPr>
          </a:p>
        </p:txBody>
      </p:sp>
    </p:spTree>
    <p:extLst>
      <p:ext uri="{BB962C8B-B14F-4D97-AF65-F5344CB8AC3E}">
        <p14:creationId xmlns:p14="http://schemas.microsoft.com/office/powerpoint/2010/main" val="1246799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33619" y="1305927"/>
            <a:ext cx="4092929" cy="624103"/>
          </a:xfrm>
          <a:prstGeom prst="rect">
            <a:avLst/>
          </a:prstGeom>
        </p:spPr>
        <p:txBody>
          <a:bodyPr vert="horz" wrap="square" lIns="0" tIns="8467" rIns="0" bIns="0" rtlCol="0" anchor="ctr">
            <a:spAutoFit/>
          </a:bodyPr>
          <a:lstStyle/>
          <a:p>
            <a:pPr marL="8467">
              <a:spcBef>
                <a:spcPts val="67"/>
              </a:spcBef>
            </a:pPr>
            <a:r>
              <a:rPr sz="4000" b="1" spc="-7" dirty="0"/>
              <a:t>LV</a:t>
            </a:r>
            <a:r>
              <a:rPr lang="en-IN" sz="4000" b="1" spc="-70" dirty="0"/>
              <a:t> </a:t>
            </a:r>
            <a:r>
              <a:rPr sz="4000" b="1" spc="-3" dirty="0"/>
              <a:t>Capacitors</a:t>
            </a:r>
            <a:endParaRPr sz="4000" b="1" dirty="0"/>
          </a:p>
        </p:txBody>
      </p:sp>
      <p:grpSp>
        <p:nvGrpSpPr>
          <p:cNvPr id="3" name="object 3"/>
          <p:cNvGrpSpPr/>
          <p:nvPr/>
        </p:nvGrpSpPr>
        <p:grpSpPr>
          <a:xfrm>
            <a:off x="7753948" y="2391757"/>
            <a:ext cx="2652607" cy="2473960"/>
            <a:chOff x="11630922" y="3587636"/>
            <a:chExt cx="3978910" cy="3710940"/>
          </a:xfrm>
        </p:grpSpPr>
        <p:pic>
          <p:nvPicPr>
            <p:cNvPr id="4" name="object 4"/>
            <p:cNvPicPr/>
            <p:nvPr/>
          </p:nvPicPr>
          <p:blipFill>
            <a:blip r:embed="rId2" cstate="print"/>
            <a:stretch>
              <a:fillRect/>
            </a:stretch>
          </p:blipFill>
          <p:spPr>
            <a:xfrm>
              <a:off x="11640447" y="3597161"/>
              <a:ext cx="3959374" cy="3691867"/>
            </a:xfrm>
            <a:prstGeom prst="rect">
              <a:avLst/>
            </a:prstGeom>
          </p:spPr>
        </p:pic>
        <p:sp>
          <p:nvSpPr>
            <p:cNvPr id="5" name="object 5"/>
            <p:cNvSpPr/>
            <p:nvPr/>
          </p:nvSpPr>
          <p:spPr>
            <a:xfrm>
              <a:off x="11635685" y="3592398"/>
              <a:ext cx="3969385" cy="3701415"/>
            </a:xfrm>
            <a:custGeom>
              <a:avLst/>
              <a:gdLst/>
              <a:ahLst/>
              <a:cxnLst/>
              <a:rect l="l" t="t" r="r" b="b"/>
              <a:pathLst>
                <a:path w="3969384" h="3701415">
                  <a:moveTo>
                    <a:pt x="0" y="0"/>
                  </a:moveTo>
                  <a:lnTo>
                    <a:pt x="3968899" y="0"/>
                  </a:lnTo>
                  <a:lnTo>
                    <a:pt x="3968899" y="3701392"/>
                  </a:lnTo>
                  <a:lnTo>
                    <a:pt x="0" y="3701392"/>
                  </a:lnTo>
                  <a:lnTo>
                    <a:pt x="0" y="0"/>
                  </a:lnTo>
                  <a:close/>
                </a:path>
              </a:pathLst>
            </a:custGeom>
            <a:ln w="9524">
              <a:solidFill>
                <a:srgbClr val="C00000"/>
              </a:solidFill>
            </a:ln>
          </p:spPr>
          <p:txBody>
            <a:bodyPr wrap="square" lIns="0" tIns="0" rIns="0" bIns="0" rtlCol="0"/>
            <a:lstStyle/>
            <a:p>
              <a:endParaRPr sz="1200"/>
            </a:p>
          </p:txBody>
        </p:sp>
      </p:grpSp>
      <p:grpSp>
        <p:nvGrpSpPr>
          <p:cNvPr id="6" name="object 6"/>
          <p:cNvGrpSpPr/>
          <p:nvPr/>
        </p:nvGrpSpPr>
        <p:grpSpPr>
          <a:xfrm>
            <a:off x="1591733" y="2353734"/>
            <a:ext cx="2865120" cy="2514177"/>
            <a:chOff x="2387600" y="3530601"/>
            <a:chExt cx="4297680" cy="3771265"/>
          </a:xfrm>
        </p:grpSpPr>
        <p:pic>
          <p:nvPicPr>
            <p:cNvPr id="7" name="object 7"/>
            <p:cNvPicPr/>
            <p:nvPr/>
          </p:nvPicPr>
          <p:blipFill>
            <a:blip r:embed="rId3" cstate="print"/>
            <a:stretch>
              <a:fillRect/>
            </a:stretch>
          </p:blipFill>
          <p:spPr>
            <a:xfrm>
              <a:off x="2400301" y="3543301"/>
              <a:ext cx="4272273" cy="3745727"/>
            </a:xfrm>
            <a:prstGeom prst="rect">
              <a:avLst/>
            </a:prstGeom>
          </p:spPr>
        </p:pic>
        <p:sp>
          <p:nvSpPr>
            <p:cNvPr id="8" name="object 8"/>
            <p:cNvSpPr/>
            <p:nvPr/>
          </p:nvSpPr>
          <p:spPr>
            <a:xfrm>
              <a:off x="2393950" y="3536951"/>
              <a:ext cx="4284980" cy="3758565"/>
            </a:xfrm>
            <a:custGeom>
              <a:avLst/>
              <a:gdLst/>
              <a:ahLst/>
              <a:cxnLst/>
              <a:rect l="l" t="t" r="r" b="b"/>
              <a:pathLst>
                <a:path w="4284980" h="3758565">
                  <a:moveTo>
                    <a:pt x="0" y="0"/>
                  </a:moveTo>
                  <a:lnTo>
                    <a:pt x="4284973" y="0"/>
                  </a:lnTo>
                  <a:lnTo>
                    <a:pt x="4284973" y="3758427"/>
                  </a:lnTo>
                  <a:lnTo>
                    <a:pt x="0" y="3758427"/>
                  </a:lnTo>
                  <a:lnTo>
                    <a:pt x="0" y="0"/>
                  </a:lnTo>
                  <a:close/>
                </a:path>
              </a:pathLst>
            </a:custGeom>
            <a:ln w="12699">
              <a:solidFill>
                <a:srgbClr val="C00000"/>
              </a:solidFill>
            </a:ln>
          </p:spPr>
          <p:txBody>
            <a:bodyPr wrap="square" lIns="0" tIns="0" rIns="0" bIns="0" rtlCol="0"/>
            <a:lstStyle/>
            <a:p>
              <a:endParaRPr sz="1200"/>
            </a:p>
          </p:txBody>
        </p:sp>
      </p:grpSp>
      <p:grpSp>
        <p:nvGrpSpPr>
          <p:cNvPr id="9" name="object 9"/>
          <p:cNvGrpSpPr/>
          <p:nvPr/>
        </p:nvGrpSpPr>
        <p:grpSpPr>
          <a:xfrm>
            <a:off x="4794535" y="2353734"/>
            <a:ext cx="2563707" cy="2478193"/>
            <a:chOff x="7191802" y="3530601"/>
            <a:chExt cx="3845560" cy="3717290"/>
          </a:xfrm>
        </p:grpSpPr>
        <p:pic>
          <p:nvPicPr>
            <p:cNvPr id="10" name="object 10"/>
            <p:cNvPicPr/>
            <p:nvPr/>
          </p:nvPicPr>
          <p:blipFill>
            <a:blip r:embed="rId4" cstate="print"/>
            <a:stretch>
              <a:fillRect/>
            </a:stretch>
          </p:blipFill>
          <p:spPr>
            <a:xfrm>
              <a:off x="7204502" y="3543301"/>
              <a:ext cx="3819774" cy="3691867"/>
            </a:xfrm>
            <a:prstGeom prst="rect">
              <a:avLst/>
            </a:prstGeom>
          </p:spPr>
        </p:pic>
        <p:sp>
          <p:nvSpPr>
            <p:cNvPr id="11" name="object 11"/>
            <p:cNvSpPr/>
            <p:nvPr/>
          </p:nvSpPr>
          <p:spPr>
            <a:xfrm>
              <a:off x="7198152" y="3536951"/>
              <a:ext cx="3832860" cy="3704590"/>
            </a:xfrm>
            <a:custGeom>
              <a:avLst/>
              <a:gdLst/>
              <a:ahLst/>
              <a:cxnLst/>
              <a:rect l="l" t="t" r="r" b="b"/>
              <a:pathLst>
                <a:path w="3832859" h="3704590">
                  <a:moveTo>
                    <a:pt x="0" y="0"/>
                  </a:moveTo>
                  <a:lnTo>
                    <a:pt x="3832474" y="0"/>
                  </a:lnTo>
                  <a:lnTo>
                    <a:pt x="3832474" y="3704567"/>
                  </a:lnTo>
                  <a:lnTo>
                    <a:pt x="0" y="3704567"/>
                  </a:lnTo>
                  <a:lnTo>
                    <a:pt x="0" y="0"/>
                  </a:lnTo>
                  <a:close/>
                </a:path>
              </a:pathLst>
            </a:custGeom>
            <a:ln w="12699">
              <a:solidFill>
                <a:srgbClr val="C00000"/>
              </a:solidFill>
            </a:ln>
          </p:spPr>
          <p:txBody>
            <a:bodyPr wrap="square" lIns="0" tIns="0" rIns="0" bIns="0" rtlCol="0"/>
            <a:lstStyle/>
            <a:p>
              <a:endParaRPr sz="1200"/>
            </a:p>
          </p:txBody>
        </p:sp>
      </p:grpSp>
      <p:sp>
        <p:nvSpPr>
          <p:cNvPr id="12" name="object 12"/>
          <p:cNvSpPr txBox="1"/>
          <p:nvPr/>
        </p:nvSpPr>
        <p:spPr>
          <a:xfrm>
            <a:off x="1595966" y="4960545"/>
            <a:ext cx="3192595" cy="569494"/>
          </a:xfrm>
          <a:prstGeom prst="rect">
            <a:avLst/>
          </a:prstGeom>
          <a:ln w="9524">
            <a:solidFill>
              <a:srgbClr val="003300"/>
            </a:solidFill>
          </a:ln>
        </p:spPr>
        <p:txBody>
          <a:bodyPr vert="horz" wrap="square" lIns="0" tIns="15663" rIns="0" bIns="0" rtlCol="0">
            <a:spAutoFit/>
          </a:bodyPr>
          <a:lstStyle/>
          <a:p>
            <a:pPr marL="598623" marR="444099" indent="-541894" algn="ctr">
              <a:lnSpc>
                <a:spcPct val="101200"/>
              </a:lnSpc>
              <a:spcBef>
                <a:spcPts val="123"/>
              </a:spcBef>
              <a:tabLst>
                <a:tab pos="411924" algn="l"/>
              </a:tabLst>
            </a:pPr>
            <a:r>
              <a:rPr cap="small" dirty="0"/>
              <a:t>AC	Motor</a:t>
            </a:r>
            <a:r>
              <a:rPr lang="en-US" cap="small" dirty="0"/>
              <a:t> </a:t>
            </a:r>
            <a:r>
              <a:rPr cap="small" dirty="0"/>
              <a:t>Capacitors</a:t>
            </a:r>
            <a:endParaRPr lang="en-US" cap="small" dirty="0"/>
          </a:p>
          <a:p>
            <a:pPr marL="598623" marR="444099" indent="-541894" algn="ctr">
              <a:lnSpc>
                <a:spcPct val="101200"/>
              </a:lnSpc>
              <a:spcBef>
                <a:spcPts val="123"/>
              </a:spcBef>
              <a:tabLst>
                <a:tab pos="411924" algn="l"/>
              </a:tabLst>
            </a:pPr>
            <a:r>
              <a:rPr cap="small" dirty="0"/>
              <a:t>IS 2993</a:t>
            </a:r>
          </a:p>
        </p:txBody>
      </p:sp>
      <p:sp>
        <p:nvSpPr>
          <p:cNvPr id="13" name="object 13"/>
          <p:cNvSpPr txBox="1"/>
          <p:nvPr/>
        </p:nvSpPr>
        <p:spPr>
          <a:xfrm>
            <a:off x="4788561" y="4939327"/>
            <a:ext cx="2551430" cy="862202"/>
          </a:xfrm>
          <a:prstGeom prst="rect">
            <a:avLst/>
          </a:prstGeom>
          <a:ln w="9524">
            <a:solidFill>
              <a:srgbClr val="003300"/>
            </a:solidFill>
          </a:ln>
        </p:spPr>
        <p:txBody>
          <a:bodyPr vert="horz" wrap="square" lIns="0" tIns="18203" rIns="0" bIns="0" rtlCol="0">
            <a:spAutoFit/>
          </a:bodyPr>
          <a:lstStyle/>
          <a:p>
            <a:pPr marL="56730" algn="ctr">
              <a:spcBef>
                <a:spcPts val="143"/>
              </a:spcBef>
            </a:pPr>
            <a:r>
              <a:rPr cap="small" dirty="0"/>
              <a:t>Shunt Capacitors- SH Type</a:t>
            </a:r>
            <a:endParaRPr lang="en-US" cap="small" dirty="0"/>
          </a:p>
          <a:p>
            <a:pPr marL="56730" algn="ctr">
              <a:spcBef>
                <a:spcPts val="143"/>
              </a:spcBef>
            </a:pPr>
            <a:r>
              <a:rPr cap="small" dirty="0"/>
              <a:t>IS 13340</a:t>
            </a:r>
          </a:p>
        </p:txBody>
      </p:sp>
      <p:sp>
        <p:nvSpPr>
          <p:cNvPr id="14" name="object 14"/>
          <p:cNvSpPr txBox="1"/>
          <p:nvPr/>
        </p:nvSpPr>
        <p:spPr>
          <a:xfrm>
            <a:off x="7655998" y="4936063"/>
            <a:ext cx="2877397" cy="849377"/>
          </a:xfrm>
          <a:prstGeom prst="rect">
            <a:avLst/>
          </a:prstGeom>
          <a:ln w="9524">
            <a:solidFill>
              <a:srgbClr val="003300"/>
            </a:solidFill>
          </a:ln>
        </p:spPr>
        <p:txBody>
          <a:bodyPr vert="horz" wrap="square" lIns="0" tIns="18203" rIns="0" bIns="0" rtlCol="0">
            <a:spAutoFit/>
          </a:bodyPr>
          <a:lstStyle/>
          <a:p>
            <a:pPr marR="113882" algn="ctr">
              <a:spcBef>
                <a:spcPts val="143"/>
              </a:spcBef>
            </a:pPr>
            <a:r>
              <a:rPr cap="small" dirty="0"/>
              <a:t>Shunt Capacitors-Non-SH Type</a:t>
            </a:r>
          </a:p>
          <a:p>
            <a:pPr marR="372129" algn="ctr">
              <a:spcBef>
                <a:spcPts val="20"/>
              </a:spcBef>
            </a:pPr>
            <a:r>
              <a:rPr cap="small" dirty="0"/>
              <a:t>IS 13585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05465" y="1305927"/>
            <a:ext cx="4267198" cy="624103"/>
          </a:xfrm>
          <a:prstGeom prst="rect">
            <a:avLst/>
          </a:prstGeom>
        </p:spPr>
        <p:txBody>
          <a:bodyPr vert="horz" wrap="square" lIns="0" tIns="8467" rIns="0" bIns="0" rtlCol="0" anchor="ctr">
            <a:spAutoFit/>
          </a:bodyPr>
          <a:lstStyle/>
          <a:p>
            <a:pPr marL="8467">
              <a:spcBef>
                <a:spcPts val="67"/>
              </a:spcBef>
            </a:pPr>
            <a:r>
              <a:rPr sz="4000" b="1" spc="-3" dirty="0"/>
              <a:t>HV</a:t>
            </a:r>
            <a:r>
              <a:rPr sz="4000" b="1" spc="-70" dirty="0"/>
              <a:t> </a:t>
            </a:r>
            <a:r>
              <a:rPr sz="4000" b="1" spc="-3" dirty="0"/>
              <a:t>Capacitors</a:t>
            </a:r>
            <a:endParaRPr sz="4000" b="1" dirty="0"/>
          </a:p>
        </p:txBody>
      </p:sp>
      <p:pic>
        <p:nvPicPr>
          <p:cNvPr id="3" name="object 3"/>
          <p:cNvPicPr/>
          <p:nvPr/>
        </p:nvPicPr>
        <p:blipFill>
          <a:blip r:embed="rId2" cstate="print"/>
          <a:stretch>
            <a:fillRect/>
          </a:stretch>
        </p:blipFill>
        <p:spPr>
          <a:xfrm>
            <a:off x="1778001" y="2266951"/>
            <a:ext cx="4267199" cy="3200399"/>
          </a:xfrm>
          <a:prstGeom prst="rect">
            <a:avLst/>
          </a:prstGeom>
        </p:spPr>
      </p:pic>
      <p:pic>
        <p:nvPicPr>
          <p:cNvPr id="4" name="object 4"/>
          <p:cNvPicPr/>
          <p:nvPr/>
        </p:nvPicPr>
        <p:blipFill>
          <a:blip r:embed="rId3" cstate="print"/>
          <a:stretch>
            <a:fillRect/>
          </a:stretch>
        </p:blipFill>
        <p:spPr>
          <a:xfrm>
            <a:off x="6172201" y="2266951"/>
            <a:ext cx="4267199" cy="3200399"/>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443260" y="3105834"/>
            <a:ext cx="11306300" cy="523220"/>
          </a:xfrm>
          <a:prstGeom prst="rect">
            <a:avLst/>
          </a:prstGeom>
        </p:spPr>
        <p:txBody>
          <a:bodyPr wrap="none">
            <a:spAutoFit/>
          </a:bodyPr>
          <a:lstStyle/>
          <a:p>
            <a:pPr algn="ctr"/>
            <a:r>
              <a:rPr lang="en-IN" sz="2800" b="1" cap="all" dirty="0">
                <a:ln w="3175" cmpd="sng">
                  <a:noFill/>
                </a:ln>
                <a:solidFill>
                  <a:schemeClr val="accent1"/>
                </a:solidFill>
                <a:ea typeface="+mj-ea"/>
                <a:cs typeface="+mj-cs"/>
              </a:rPr>
              <a:t>How standards help power capacitors meet expectations</a:t>
            </a:r>
            <a:endParaRPr lang="en-US" sz="3200" b="1" dirty="0">
              <a:solidFill>
                <a:schemeClr val="accent1"/>
              </a:solidFill>
            </a:endParaRPr>
          </a:p>
        </p:txBody>
      </p:sp>
    </p:spTree>
    <p:extLst>
      <p:ext uri="{BB962C8B-B14F-4D97-AF65-F5344CB8AC3E}">
        <p14:creationId xmlns:p14="http://schemas.microsoft.com/office/powerpoint/2010/main" val="4216801649"/>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759654"/>
            <a:ext cx="11338365" cy="5711483"/>
          </a:xfrm>
        </p:spPr>
        <p:txBody>
          <a:bodyPr>
            <a:normAutofit lnSpcReduction="10000"/>
          </a:bodyPr>
          <a:lstStyle/>
          <a:p>
            <a:pPr marL="0" lvl="0" indent="0" algn="just">
              <a:buNone/>
            </a:pPr>
            <a:endParaRPr lang="en-IN" sz="1800" b="1" dirty="0">
              <a:effectLst/>
            </a:endParaRPr>
          </a:p>
          <a:p>
            <a:pPr marL="0" lvl="0" indent="0" algn="just">
              <a:buNone/>
            </a:pPr>
            <a:r>
              <a:rPr lang="en-IN" sz="2600" b="1" dirty="0">
                <a:solidFill>
                  <a:schemeClr val="accent1"/>
                </a:solidFill>
                <a:effectLst/>
              </a:rPr>
              <a:t>Performance:</a:t>
            </a:r>
            <a:endParaRPr lang="en-US" sz="2600" dirty="0">
              <a:solidFill>
                <a:schemeClr val="accent1"/>
              </a:solidFill>
              <a:effectLst/>
            </a:endParaRPr>
          </a:p>
          <a:p>
            <a:pPr lvl="0" algn="just"/>
            <a:r>
              <a:rPr lang="en-IN" sz="1800" i="1" dirty="0">
                <a:effectLst/>
              </a:rPr>
              <a:t>Capacitance Measurement: </a:t>
            </a:r>
            <a:r>
              <a:rPr lang="en-IN" sz="1800" dirty="0">
                <a:effectLst/>
              </a:rPr>
              <a:t>Verify the capacitance value of the capacitor to ensure it meets specified requirements.</a:t>
            </a:r>
            <a:endParaRPr lang="en-US" sz="1800" dirty="0">
              <a:effectLst/>
            </a:endParaRPr>
          </a:p>
          <a:p>
            <a:pPr lvl="0" algn="just"/>
            <a:r>
              <a:rPr lang="en-IN" sz="1800" i="1" dirty="0">
                <a:effectLst/>
              </a:rPr>
              <a:t>Dissipation Factor (or Loss Angle): </a:t>
            </a:r>
            <a:r>
              <a:rPr lang="en-IN" sz="1800" dirty="0">
                <a:effectLst/>
              </a:rPr>
              <a:t>Measure the losses within the capacitor when subjected to an AC voltage, indicating its efficiency and performance.</a:t>
            </a:r>
          </a:p>
          <a:p>
            <a:pPr algn="just"/>
            <a:r>
              <a:rPr lang="en-IN" sz="1800" b="1" dirty="0">
                <a:solidFill>
                  <a:schemeClr val="accent1"/>
                </a:solidFill>
                <a:effectLst/>
              </a:rPr>
              <a:t>Environmental Tests: </a:t>
            </a:r>
            <a:r>
              <a:rPr lang="en-IN" sz="1800" dirty="0">
                <a:effectLst/>
              </a:rPr>
              <a:t>This include tests to evaluate the capacitor's performance under various environmental conditions such as temperature, humidity, and vibration.  There are a series of standards under IS/IEC 60068 covering various environmental tests in detail.</a:t>
            </a:r>
            <a:endParaRPr lang="en-US" sz="1800" dirty="0">
              <a:effectLst/>
            </a:endParaRPr>
          </a:p>
          <a:p>
            <a:pPr algn="just"/>
            <a:r>
              <a:rPr lang="en-IN" sz="1800" b="1" dirty="0">
                <a:solidFill>
                  <a:schemeClr val="accent1"/>
                </a:solidFill>
                <a:effectLst/>
              </a:rPr>
              <a:t>Thermal Stability Test: </a:t>
            </a:r>
            <a:r>
              <a:rPr lang="en-IN" sz="1800" dirty="0">
                <a:effectLst/>
              </a:rPr>
              <a:t>To assess the capacitor's performance under temperature variations and ensure it operates within specified limits without degradation.</a:t>
            </a:r>
          </a:p>
          <a:p>
            <a:pPr marL="0" indent="0" algn="just">
              <a:buNone/>
            </a:pPr>
            <a:endParaRPr lang="en-IN" sz="1800" b="1" dirty="0">
              <a:effectLst/>
            </a:endParaRPr>
          </a:p>
          <a:p>
            <a:pPr algn="just"/>
            <a:r>
              <a:rPr lang="en-IN" sz="1800" b="1" dirty="0">
                <a:solidFill>
                  <a:schemeClr val="accent1"/>
                </a:solidFill>
                <a:effectLst/>
              </a:rPr>
              <a:t>Visual Inspection:</a:t>
            </a:r>
            <a:endParaRPr lang="en-US" sz="1800" dirty="0">
              <a:solidFill>
                <a:schemeClr val="accent1"/>
              </a:solidFill>
              <a:effectLst/>
            </a:endParaRPr>
          </a:p>
          <a:p>
            <a:pPr lvl="1" algn="just"/>
            <a:r>
              <a:rPr lang="en-IN" sz="1600" dirty="0">
                <a:effectLst/>
              </a:rPr>
              <a:t>Check for any physical damage, such as cracks, bulges, or leaks.</a:t>
            </a:r>
            <a:endParaRPr lang="en-US" sz="1600" dirty="0">
              <a:effectLst/>
            </a:endParaRPr>
          </a:p>
          <a:p>
            <a:pPr lvl="1" algn="just"/>
            <a:r>
              <a:rPr lang="en-IN" sz="1600" dirty="0">
                <a:effectLst/>
              </a:rPr>
              <a:t>Ensure proper connections and terminal integrity, Connection diagram if required.</a:t>
            </a:r>
            <a:endParaRPr lang="en-US" sz="1600" dirty="0">
              <a:effectLst/>
            </a:endParaRPr>
          </a:p>
          <a:p>
            <a:pPr lvl="1" algn="just"/>
            <a:r>
              <a:rPr lang="en-IN" sz="1600" dirty="0">
                <a:effectLst/>
              </a:rPr>
              <a:t>Marking details as required by the standard</a:t>
            </a:r>
          </a:p>
        </p:txBody>
      </p:sp>
    </p:spTree>
    <p:extLst>
      <p:ext uri="{BB962C8B-B14F-4D97-AF65-F5344CB8AC3E}">
        <p14:creationId xmlns:p14="http://schemas.microsoft.com/office/powerpoint/2010/main" val="2129763909"/>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Autofit/>
          </a:bodyPr>
          <a:lstStyle/>
          <a:p>
            <a:pPr marL="0" lvl="0" indent="0">
              <a:buNone/>
            </a:pPr>
            <a:endParaRPr lang="en-US" sz="1800" dirty="0">
              <a:effectLst/>
            </a:endParaRPr>
          </a:p>
          <a:p>
            <a:pPr marL="0" lvl="0" indent="0">
              <a:buNone/>
            </a:pPr>
            <a:r>
              <a:rPr lang="en-IN" b="1" dirty="0">
                <a:solidFill>
                  <a:schemeClr val="accent1"/>
                </a:solidFill>
                <a:effectLst/>
              </a:rPr>
              <a:t>Safety:</a:t>
            </a:r>
            <a:endParaRPr lang="en-US" dirty="0">
              <a:solidFill>
                <a:schemeClr val="accent1"/>
              </a:solidFill>
              <a:effectLst/>
            </a:endParaRPr>
          </a:p>
          <a:p>
            <a:pPr lvl="0" algn="just"/>
            <a:r>
              <a:rPr lang="en-IN" sz="1800" i="1" dirty="0">
                <a:effectLst/>
              </a:rPr>
              <a:t>Lightning Impulse Voltage Test: </a:t>
            </a:r>
            <a:r>
              <a:rPr lang="en-IN" sz="1800" dirty="0">
                <a:effectLst/>
              </a:rPr>
              <a:t>Evaluate the capacitor's ability to withstand transient overvoltage conditions without failure, ensuring its resilience to voltage spikes.</a:t>
            </a:r>
            <a:endParaRPr lang="en-US" sz="1800" dirty="0">
              <a:effectLst/>
            </a:endParaRPr>
          </a:p>
          <a:p>
            <a:pPr lvl="0" algn="just"/>
            <a:r>
              <a:rPr lang="en-IN" sz="1800" i="1" dirty="0">
                <a:effectLst/>
              </a:rPr>
              <a:t>Discharge Test: </a:t>
            </a:r>
            <a:r>
              <a:rPr lang="en-IN" sz="1800" dirty="0">
                <a:effectLst/>
              </a:rPr>
              <a:t>To verify the capacitor's ability to discharge its stored energy within a specified time period.</a:t>
            </a:r>
            <a:endParaRPr lang="en-US" sz="1800" dirty="0">
              <a:effectLst/>
            </a:endParaRPr>
          </a:p>
          <a:p>
            <a:pPr lvl="0" algn="just"/>
            <a:r>
              <a:rPr lang="en-IN" sz="1800" i="1" dirty="0">
                <a:effectLst/>
              </a:rPr>
              <a:t>High Voltage withstand test: </a:t>
            </a:r>
            <a:r>
              <a:rPr lang="en-IN" sz="1800" dirty="0">
                <a:effectLst/>
              </a:rPr>
              <a:t>To evaluate the capacitors ability to withstand short time high voltages without failure.</a:t>
            </a:r>
          </a:p>
          <a:p>
            <a:pPr algn="just"/>
            <a:r>
              <a:rPr lang="en-IN" sz="1800" b="1" dirty="0">
                <a:solidFill>
                  <a:schemeClr val="accent1"/>
                </a:solidFill>
                <a:effectLst/>
              </a:rPr>
              <a:t>Destruction Test: </a:t>
            </a:r>
            <a:r>
              <a:rPr lang="en-IN" sz="1800" dirty="0">
                <a:effectLst/>
              </a:rPr>
              <a:t>To assess the behaviour of the capacitor during failure.</a:t>
            </a:r>
            <a:r>
              <a:rPr lang="en-IN" sz="1800" b="1" dirty="0">
                <a:effectLst/>
              </a:rPr>
              <a:t> </a:t>
            </a:r>
          </a:p>
          <a:p>
            <a:pPr marL="0" lvl="0" indent="0" algn="just">
              <a:buNone/>
            </a:pPr>
            <a:endParaRPr lang="en-IN" sz="1800" dirty="0">
              <a:effectLst/>
            </a:endParaRPr>
          </a:p>
          <a:p>
            <a:pPr marL="0" lvl="0" indent="0">
              <a:buNone/>
            </a:pPr>
            <a:r>
              <a:rPr lang="en-IN" b="1" dirty="0">
                <a:solidFill>
                  <a:schemeClr val="accent1"/>
                </a:solidFill>
                <a:effectLst/>
              </a:rPr>
              <a:t>Durability:</a:t>
            </a:r>
          </a:p>
          <a:p>
            <a:pPr marL="0" lvl="0" indent="0">
              <a:buNone/>
            </a:pPr>
            <a:r>
              <a:rPr lang="en-IN" sz="1800" b="1" dirty="0">
                <a:solidFill>
                  <a:schemeClr val="accent1"/>
                </a:solidFill>
                <a:effectLst/>
              </a:rPr>
              <a:t>Endurance Test: </a:t>
            </a:r>
            <a:r>
              <a:rPr lang="en-IN" sz="1800" dirty="0">
                <a:effectLst/>
              </a:rPr>
              <a:t>Subject the capacitor to prolonged operation under specified conditions to assess its long-term reliability and durability.</a:t>
            </a:r>
            <a:r>
              <a:rPr lang="en-IN" sz="1800" b="1" dirty="0">
                <a:effectLst/>
              </a:rPr>
              <a:t> </a:t>
            </a:r>
          </a:p>
          <a:p>
            <a:pPr marL="0" lvl="0" indent="0">
              <a:buNone/>
            </a:pPr>
            <a:endParaRPr lang="en-US" sz="1800" dirty="0">
              <a:effectLst/>
            </a:endParaRPr>
          </a:p>
          <a:p>
            <a:pPr marL="0" lvl="0" indent="0">
              <a:buNone/>
            </a:pPr>
            <a:r>
              <a:rPr lang="en-IN" sz="1800" b="1" dirty="0">
                <a:solidFill>
                  <a:schemeClr val="accent1"/>
                </a:solidFill>
                <a:effectLst/>
              </a:rPr>
              <a:t>Major laboratories in India for Capacitor testing:</a:t>
            </a:r>
            <a:endParaRPr lang="en-US" sz="1800" b="1" dirty="0">
              <a:solidFill>
                <a:schemeClr val="accent1"/>
              </a:solidFill>
              <a:effectLst/>
            </a:endParaRPr>
          </a:p>
          <a:p>
            <a:pPr lvl="1"/>
            <a:r>
              <a:rPr lang="en-IN" b="1" dirty="0">
                <a:effectLst/>
              </a:rPr>
              <a:t>Central Power Research Institute (CPRI) Bangalore</a:t>
            </a:r>
            <a:endParaRPr lang="en-US" dirty="0">
              <a:effectLst/>
            </a:endParaRPr>
          </a:p>
          <a:p>
            <a:pPr lvl="1"/>
            <a:r>
              <a:rPr lang="en-IN" b="1" dirty="0">
                <a:effectLst/>
              </a:rPr>
              <a:t>Electrical Research and Development Association, Vadodara</a:t>
            </a:r>
            <a:endParaRPr lang="en-US" dirty="0">
              <a:effectLst/>
            </a:endParaRPr>
          </a:p>
          <a:p>
            <a:pPr lvl="1"/>
            <a:r>
              <a:rPr lang="en-IN" b="1" dirty="0">
                <a:effectLst/>
              </a:rPr>
              <a:t>Hi Physics Laboratory India Pvt Ltd, Pune.</a:t>
            </a:r>
            <a:endParaRPr lang="en-US" sz="1800" dirty="0">
              <a:effectLst/>
            </a:endParaRPr>
          </a:p>
          <a:p>
            <a:pPr lvl="0"/>
            <a:endParaRPr lang="en-US" sz="1800" dirty="0">
              <a:effectLst/>
            </a:endParaRPr>
          </a:p>
          <a:p>
            <a:endParaRPr lang="en-US" sz="1800" dirty="0"/>
          </a:p>
        </p:txBody>
      </p:sp>
    </p:spTree>
    <p:extLst>
      <p:ext uri="{BB962C8B-B14F-4D97-AF65-F5344CB8AC3E}">
        <p14:creationId xmlns:p14="http://schemas.microsoft.com/office/powerpoint/2010/main" val="3892366194"/>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203200"/>
            <a:ext cx="11379200" cy="2349500"/>
          </a:xfrm>
        </p:spPr>
        <p:txBody>
          <a:bodyPr/>
          <a:lstStyle/>
          <a:p>
            <a:r>
              <a:rPr lang="en-IN" b="1" dirty="0">
                <a:effectLst/>
              </a:rPr>
              <a:t> CAPACITOR SELECTION AND APPLICATION GUIDELINES</a:t>
            </a:r>
            <a:r>
              <a:rPr lang="en-US" dirty="0">
                <a:effectLst/>
              </a:rPr>
              <a:t/>
            </a:r>
            <a:br>
              <a:rPr lang="en-US" dirty="0">
                <a:effectLst/>
              </a:rPr>
            </a:br>
            <a:endParaRPr lang="en-US" dirty="0"/>
          </a:p>
        </p:txBody>
      </p:sp>
      <p:sp>
        <p:nvSpPr>
          <p:cNvPr id="3" name="Content Placeholder 2"/>
          <p:cNvSpPr>
            <a:spLocks noGrp="1"/>
          </p:cNvSpPr>
          <p:nvPr>
            <p:ph idx="1"/>
          </p:nvPr>
        </p:nvSpPr>
        <p:spPr>
          <a:xfrm>
            <a:off x="495300" y="1498601"/>
            <a:ext cx="11061699" cy="4826000"/>
          </a:xfrm>
        </p:spPr>
        <p:txBody>
          <a:bodyPr>
            <a:normAutofit/>
          </a:bodyPr>
          <a:lstStyle/>
          <a:p>
            <a:pPr marL="0" indent="0" algn="just">
              <a:buNone/>
            </a:pPr>
            <a:r>
              <a:rPr lang="en-US" sz="1800" dirty="0">
                <a:effectLst/>
              </a:rPr>
              <a:t>Power capacitor selection and application guidelines provide a systematic approach to choosing and utilizing capacitors effectively in electrical systems, particularly for tasks such as power factor correction and voltage regulation. These guidelines help ensure that the selected capacitors meet the specific requirements of the application, operate efficiently, and comply with relevant standards and regulations. </a:t>
            </a:r>
          </a:p>
          <a:p>
            <a:pPr marL="0" indent="0" algn="just">
              <a:buNone/>
            </a:pPr>
            <a:r>
              <a:rPr lang="en-US" b="1" dirty="0">
                <a:solidFill>
                  <a:schemeClr val="accent1"/>
                </a:solidFill>
                <a:effectLst/>
              </a:rPr>
              <a:t>Factors Influencing Capacitor Selection: </a:t>
            </a:r>
            <a:endParaRPr lang="en-US" dirty="0">
              <a:solidFill>
                <a:schemeClr val="accent1"/>
              </a:solidFill>
              <a:effectLst/>
            </a:endParaRPr>
          </a:p>
          <a:p>
            <a:pPr marL="0" indent="0" algn="just">
              <a:buNone/>
            </a:pPr>
            <a:r>
              <a:rPr lang="en-US" sz="1800" dirty="0">
                <a:effectLst/>
              </a:rPr>
              <a:t>Power capacitor selection is influenced by various factors that need to be considered to ensure optimal performance, reliability, and efficiency in electrical systems. Some key factors influencing power capacitor selection:</a:t>
            </a:r>
          </a:p>
          <a:p>
            <a:pPr marL="0" lvl="0" indent="0" algn="just">
              <a:buNone/>
            </a:pPr>
            <a:r>
              <a:rPr lang="en-US" sz="1800" b="1" dirty="0">
                <a:solidFill>
                  <a:schemeClr val="accent1"/>
                </a:solidFill>
                <a:effectLst/>
              </a:rPr>
              <a:t>Power Factor Correction Requirement: </a:t>
            </a:r>
            <a:r>
              <a:rPr lang="en-US" sz="1800" dirty="0">
                <a:effectLst/>
              </a:rPr>
              <a:t>Power factor correction (PFC) is the process of improving the power factor of an electrical system by adding power capacitors to counteract the effects of reactive power generated by inductive loads. The primary purpose of power factor correction is to reduce wasted energy, improve system efficiency, and optimize the use of electrical infrastructure. The required level of power factor correction, such as achieving unity power factor or a specific target, influences the selection of capacitors</a:t>
            </a:r>
            <a:endParaRPr lang="en-US" dirty="0">
              <a:effectLst/>
            </a:endParaRPr>
          </a:p>
        </p:txBody>
      </p:sp>
    </p:spTree>
    <p:extLst>
      <p:ext uri="{BB962C8B-B14F-4D97-AF65-F5344CB8AC3E}">
        <p14:creationId xmlns:p14="http://schemas.microsoft.com/office/powerpoint/2010/main" val="293340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0B74-83CC-44F6-ADE4-190BFCF195AE}"/>
              </a:ext>
            </a:extLst>
          </p:cNvPr>
          <p:cNvSpPr>
            <a:spLocks noGrp="1"/>
          </p:cNvSpPr>
          <p:nvPr>
            <p:ph type="title"/>
          </p:nvPr>
        </p:nvSpPr>
        <p:spPr/>
        <p:txBody>
          <a:bodyPr/>
          <a:lstStyle/>
          <a:p>
            <a:pPr algn="ctr"/>
            <a:r>
              <a:rPr lang="en-US" b="1" dirty="0"/>
              <a:t>INDIAN STANDARDS PERSPECTIVE ON ACADEMIC CURRICULUM</a:t>
            </a:r>
            <a:endParaRPr lang="en-IN" b="1" dirty="0"/>
          </a:p>
        </p:txBody>
      </p:sp>
      <p:sp>
        <p:nvSpPr>
          <p:cNvPr id="3" name="Content Placeholder 2">
            <a:extLst>
              <a:ext uri="{FF2B5EF4-FFF2-40B4-BE49-F238E27FC236}">
                <a16:creationId xmlns:a16="http://schemas.microsoft.com/office/drawing/2014/main" id="{26C363EE-CAF3-429F-A8AE-B9F587DD9366}"/>
              </a:ext>
            </a:extLst>
          </p:cNvPr>
          <p:cNvSpPr>
            <a:spLocks noGrp="1"/>
          </p:cNvSpPr>
          <p:nvPr>
            <p:ph idx="1"/>
          </p:nvPr>
        </p:nvSpPr>
        <p:spPr/>
        <p:txBody>
          <a:bodyPr/>
          <a:lstStyle/>
          <a:p>
            <a:r>
              <a:rPr lang="en-US" dirty="0"/>
              <a:t>WORKING PRINCIPLE</a:t>
            </a:r>
          </a:p>
          <a:p>
            <a:r>
              <a:rPr lang="en-US" dirty="0"/>
              <a:t>DEFINITION, TERMINOLOGY</a:t>
            </a:r>
          </a:p>
          <a:p>
            <a:r>
              <a:rPr lang="en-US" dirty="0"/>
              <a:t>CLASSIFICATION OF POWER CAPACITORS</a:t>
            </a:r>
          </a:p>
          <a:p>
            <a:r>
              <a:rPr lang="en-US" dirty="0"/>
              <a:t>DESIGN OF POWER CAPACITORS</a:t>
            </a:r>
          </a:p>
          <a:p>
            <a:r>
              <a:rPr lang="en-US" dirty="0"/>
              <a:t>TESTING OF POWER CAPACITORS</a:t>
            </a:r>
          </a:p>
          <a:p>
            <a:pPr marL="0" indent="0">
              <a:buNone/>
            </a:pPr>
            <a:endParaRPr lang="en-IN" dirty="0"/>
          </a:p>
        </p:txBody>
      </p:sp>
    </p:spTree>
    <p:extLst>
      <p:ext uri="{BB962C8B-B14F-4D97-AF65-F5344CB8AC3E}">
        <p14:creationId xmlns:p14="http://schemas.microsoft.com/office/powerpoint/2010/main" val="28302682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 y="114300"/>
                <a:ext cx="11785600" cy="6858000"/>
              </a:xfrm>
            </p:spPr>
            <p:txBody>
              <a:bodyPr>
                <a:normAutofit lnSpcReduction="10000"/>
              </a:bodyPr>
              <a:lstStyle/>
              <a:p>
                <a:pPr marL="0" lvl="0" indent="0" algn="just">
                  <a:buNone/>
                </a:pPr>
                <a:r>
                  <a:rPr lang="en-US" sz="1900" b="1" dirty="0">
                    <a:solidFill>
                      <a:schemeClr val="accent1"/>
                    </a:solidFill>
                    <a:effectLst/>
                  </a:rPr>
                  <a:t>Reactive Power Demand: </a:t>
                </a:r>
                <a:r>
                  <a:rPr lang="en-US" sz="1900" dirty="0">
                    <a:effectLst/>
                  </a:rPr>
                  <a:t>The reactive power (VAR) demand of the electrical system determines the capacitance required for power factor correction. Capacitors are selected to provide the necessary reactive power compensation to improve the power factor.</a:t>
                </a:r>
              </a:p>
              <a:p>
                <a:pPr algn="just"/>
                <a:r>
                  <a:rPr lang="en-US" sz="1900" dirty="0">
                    <a:effectLst/>
                  </a:rPr>
                  <a:t>The first step in power factor correction is to determine the reactive power (VAR) requirement of the electrical system. This is typically done by conducting power quality measurements and analyzing the power factor of the system.</a:t>
                </a:r>
              </a:p>
              <a:p>
                <a:pPr algn="just"/>
                <a:r>
                  <a:rPr lang="en-US" sz="1900" dirty="0">
                    <a:effectLst/>
                  </a:rPr>
                  <a:t>Reactive power is the portion of the apparent power that oscillates between the source and the load without performing useful work. It is caused by inductive loads such as motors, transformers, and fluorescent lighting.</a:t>
                </a:r>
              </a:p>
              <a:p>
                <a:pPr algn="just"/>
                <a:r>
                  <a:rPr lang="en-US" sz="1900" dirty="0">
                    <a:effectLst/>
                  </a:rPr>
                  <a:t>Once the reactive power requirement is known, the required capacitance for power factor correction can be calculated. Capacitance is determined using formulas that consider the reactive power, system voltage, and frequency.</a:t>
                </a:r>
              </a:p>
              <a:p>
                <a:pPr algn="just"/>
                <a:r>
                  <a:rPr lang="en-US" sz="1900" dirty="0">
                    <a:effectLst/>
                  </a:rPr>
                  <a:t>The formula for calculating capacitance is: </a:t>
                </a:r>
              </a:p>
              <a:p>
                <a:pPr marL="0" indent="0">
                  <a:buNone/>
                </a:pPr>
                <a14:m>
                  <m:oMathPara xmlns:m="http://schemas.openxmlformats.org/officeDocument/2006/math">
                    <m:oMathParaPr>
                      <m:jc m:val="centerGroup"/>
                    </m:oMathParaPr>
                    <m:oMath xmlns:m="http://schemas.openxmlformats.org/officeDocument/2006/math">
                      <m:r>
                        <a:rPr lang="en-US" sz="1900" i="1">
                          <a:effectLst/>
                          <a:latin typeface="Cambria Math" panose="02040503050406030204" pitchFamily="18" charset="0"/>
                        </a:rPr>
                        <m:t>𝐶</m:t>
                      </m:r>
                      <m:r>
                        <a:rPr lang="en-US" sz="1900" i="1">
                          <a:effectLst/>
                          <a:latin typeface="Cambria Math" panose="02040503050406030204" pitchFamily="18" charset="0"/>
                        </a:rPr>
                        <m:t>=</m:t>
                      </m:r>
                      <m:f>
                        <m:fPr>
                          <m:ctrlPr>
                            <a:rPr lang="en-US" sz="1900" i="1">
                              <a:effectLst/>
                              <a:latin typeface="Cambria Math" panose="02040503050406030204" pitchFamily="18" charset="0"/>
                            </a:rPr>
                          </m:ctrlPr>
                        </m:fPr>
                        <m:num>
                          <m:r>
                            <a:rPr lang="en-US" sz="1900" i="1">
                              <a:effectLst/>
                              <a:latin typeface="Cambria Math" panose="02040503050406030204" pitchFamily="18" charset="0"/>
                            </a:rPr>
                            <m:t>𝑄</m:t>
                          </m:r>
                        </m:num>
                        <m:den>
                          <m:r>
                            <a:rPr lang="en-US" sz="1900" i="1">
                              <a:effectLst/>
                              <a:latin typeface="Cambria Math" panose="02040503050406030204" pitchFamily="18" charset="0"/>
                            </a:rPr>
                            <m:t>2</m:t>
                          </m:r>
                          <m:r>
                            <a:rPr lang="en-US" sz="1900" i="1">
                              <a:effectLst/>
                              <a:latin typeface="Cambria Math" panose="02040503050406030204" pitchFamily="18" charset="0"/>
                            </a:rPr>
                            <m:t>𝜋</m:t>
                          </m:r>
                          <m:r>
                            <a:rPr lang="en-US" sz="1900" i="1">
                              <a:effectLst/>
                              <a:latin typeface="Cambria Math" panose="02040503050406030204" pitchFamily="18" charset="0"/>
                            </a:rPr>
                            <m:t>𝑓</m:t>
                          </m:r>
                          <m:sSup>
                            <m:sSupPr>
                              <m:ctrlPr>
                                <a:rPr lang="en-US" sz="1900" i="1">
                                  <a:effectLst/>
                                  <a:latin typeface="Cambria Math" panose="02040503050406030204" pitchFamily="18" charset="0"/>
                                </a:rPr>
                              </m:ctrlPr>
                            </m:sSupPr>
                            <m:e>
                              <m:r>
                                <a:rPr lang="en-US" sz="1900" i="1">
                                  <a:effectLst/>
                                  <a:latin typeface="Cambria Math" panose="02040503050406030204" pitchFamily="18" charset="0"/>
                                </a:rPr>
                                <m:t>𝑉</m:t>
                              </m:r>
                            </m:e>
                            <m:sup>
                              <m:r>
                                <a:rPr lang="en-US" sz="1900" i="1">
                                  <a:effectLst/>
                                  <a:latin typeface="Cambria Math" panose="02040503050406030204" pitchFamily="18" charset="0"/>
                                </a:rPr>
                                <m:t>2</m:t>
                              </m:r>
                            </m:sup>
                          </m:sSup>
                        </m:den>
                      </m:f>
                    </m:oMath>
                  </m:oMathPara>
                </a14:m>
                <a:endParaRPr lang="en-US" sz="1900" dirty="0">
                  <a:effectLst/>
                </a:endParaRPr>
              </a:p>
              <a:p>
                <a:pPr marL="0" indent="0">
                  <a:buNone/>
                </a:pPr>
                <a:r>
                  <a:rPr lang="en-US" sz="1800" dirty="0">
                    <a:effectLst/>
                  </a:rPr>
                  <a:t>Where, </a:t>
                </a:r>
              </a:p>
              <a:p>
                <a:pPr marL="0" indent="0">
                  <a:buNone/>
                </a:pPr>
                <a:r>
                  <a:rPr lang="en-US" sz="1800" dirty="0">
                    <a:effectLst/>
                  </a:rPr>
                  <a:t>C is capacitance (in farads),</a:t>
                </a:r>
              </a:p>
              <a:p>
                <a:pPr marL="0" indent="0">
                  <a:buNone/>
                </a:pPr>
                <a:r>
                  <a:rPr lang="en-US" sz="1800" dirty="0">
                    <a:effectLst/>
                  </a:rPr>
                  <a:t>Q is reactive power (in VAR), </a:t>
                </a:r>
              </a:p>
              <a:p>
                <a:pPr marL="0" indent="0">
                  <a:buNone/>
                </a:pPr>
                <a:r>
                  <a:rPr lang="en-US" sz="1800" dirty="0">
                    <a:effectLst/>
                  </a:rPr>
                  <a:t>f is the frequency of the system (in Hz), and </a:t>
                </a:r>
              </a:p>
              <a:p>
                <a:pPr marL="0" indent="0">
                  <a:buNone/>
                </a:pPr>
                <a:r>
                  <a:rPr lang="en-US" sz="1800" dirty="0">
                    <a:effectLst/>
                  </a:rPr>
                  <a:t>V is the voltage (in volts).</a:t>
                </a:r>
              </a:p>
              <a:p>
                <a:pPr marL="0" indent="0">
                  <a:buNone/>
                </a:pPr>
                <a:endParaRPr lang="en-US" sz="1900" dirty="0">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 y="114300"/>
                <a:ext cx="11785600" cy="6858000"/>
              </a:xfrm>
              <a:blipFill>
                <a:blip r:embed="rId2"/>
                <a:stretch>
                  <a:fillRect l="-517" t="-1778" r="-207"/>
                </a:stretch>
              </a:blipFill>
            </p:spPr>
            <p:txBody>
              <a:bodyPr/>
              <a:lstStyle/>
              <a:p>
                <a:r>
                  <a:rPr lang="en-IN">
                    <a:noFill/>
                  </a:rPr>
                  <a:t> </a:t>
                </a:r>
              </a:p>
            </p:txBody>
          </p:sp>
        </mc:Fallback>
      </mc:AlternateContent>
    </p:spTree>
    <p:extLst>
      <p:ext uri="{BB962C8B-B14F-4D97-AF65-F5344CB8AC3E}">
        <p14:creationId xmlns:p14="http://schemas.microsoft.com/office/powerpoint/2010/main" val="36921152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90501"/>
            <a:ext cx="11811000" cy="6235700"/>
          </a:xfrm>
        </p:spPr>
        <p:txBody>
          <a:bodyPr>
            <a:normAutofit/>
          </a:bodyPr>
          <a:lstStyle/>
          <a:p>
            <a:pPr marL="0" indent="0">
              <a:buNone/>
            </a:pPr>
            <a:r>
              <a:rPr lang="en-US" sz="1800" dirty="0">
                <a:effectLst/>
              </a:rPr>
              <a:t>Based on the calculated capacitance requirement, the appropriate rating for power capacitors can be selected. Capacitors are available in various capacitance ratings to meet different system requirements. It is essential to choose capacitors with voltage ratings that exceed the maximum voltage of the electrical system to ensure safety and reliability.</a:t>
            </a:r>
          </a:p>
          <a:p>
            <a:pPr marL="0" lvl="0" indent="0">
              <a:buNone/>
            </a:pPr>
            <a:r>
              <a:rPr lang="en-US" sz="1800" b="1" dirty="0">
                <a:solidFill>
                  <a:schemeClr val="accent1"/>
                </a:solidFill>
                <a:effectLst/>
              </a:rPr>
              <a:t>Load Characteristics: </a:t>
            </a:r>
            <a:r>
              <a:rPr lang="en-US" sz="1800" dirty="0">
                <a:effectLst/>
              </a:rPr>
              <a:t>The type of loads in the electrical system, such as resistive, inductive, or capacitive loads, affects the choice of capacitors. Inductive loads contribute to a lagging power factor, requiring capacitors for correction, while capacitive loads may require careful balancing.</a:t>
            </a:r>
          </a:p>
          <a:p>
            <a:pPr marL="0" lvl="0" indent="0">
              <a:buNone/>
            </a:pPr>
            <a:r>
              <a:rPr lang="en-US" sz="1800" b="1" dirty="0">
                <a:solidFill>
                  <a:schemeClr val="accent1"/>
                </a:solidFill>
                <a:effectLst/>
              </a:rPr>
              <a:t>System Voltage: </a:t>
            </a:r>
            <a:r>
              <a:rPr lang="en-US" sz="1800" dirty="0">
                <a:effectLst/>
              </a:rPr>
              <a:t>Capacitors must be rated to withstand the system voltage without breakdown. The voltage rating of capacitors should match or exceed the maximum voltage of the electrical system.</a:t>
            </a:r>
          </a:p>
          <a:p>
            <a:pPr marL="0" lvl="0" indent="0">
              <a:buNone/>
            </a:pPr>
            <a:r>
              <a:rPr lang="en-US" sz="1800" b="1" dirty="0">
                <a:solidFill>
                  <a:schemeClr val="accent1"/>
                </a:solidFill>
                <a:effectLst/>
              </a:rPr>
              <a:t>Harmonic Content: </a:t>
            </a:r>
            <a:r>
              <a:rPr lang="en-US" sz="1800" dirty="0">
                <a:effectLst/>
              </a:rPr>
              <a:t>Harmonic distortion in the electrical system can affect capacitor performance and reliability. Capacitors with harmonic filtering capabilities may be necessary to mitigate harmonic issues and prevent damage.</a:t>
            </a:r>
          </a:p>
          <a:p>
            <a:pPr marL="0" lvl="0" indent="0">
              <a:buNone/>
            </a:pPr>
            <a:r>
              <a:rPr lang="en-US" sz="1800" b="1" dirty="0">
                <a:solidFill>
                  <a:schemeClr val="accent1"/>
                </a:solidFill>
                <a:effectLst/>
              </a:rPr>
              <a:t>Dielectric Material: </a:t>
            </a:r>
            <a:r>
              <a:rPr lang="en-US" sz="1800" dirty="0">
                <a:effectLst/>
              </a:rPr>
              <a:t>The dielectric material used in power capacitors plays a crucial role in their performance, reliability, and suitability for specific applications in electrical systems. Different dielectric materials offer varying characteristics in terms of dielectric strength, temperature stability, energy storage capacity, self-healing properties, and cost.</a:t>
            </a:r>
          </a:p>
          <a:p>
            <a:pPr marL="0" indent="0">
              <a:buNone/>
            </a:pPr>
            <a:r>
              <a:rPr lang="en-US" sz="1800" dirty="0">
                <a:effectLst/>
              </a:rPr>
              <a:t>Common dielectric materials include polypropylene, metallized film, Polyester (PET), Polyethylene </a:t>
            </a:r>
            <a:r>
              <a:rPr lang="en-US" sz="1800" dirty="0" err="1">
                <a:effectLst/>
              </a:rPr>
              <a:t>Napthalate</a:t>
            </a:r>
            <a:r>
              <a:rPr lang="en-US" sz="1800" dirty="0">
                <a:effectLst/>
              </a:rPr>
              <a:t> (PEN) and ceramic. </a:t>
            </a:r>
          </a:p>
          <a:p>
            <a:endParaRPr lang="en-US" dirty="0"/>
          </a:p>
        </p:txBody>
      </p:sp>
    </p:spTree>
    <p:extLst>
      <p:ext uri="{BB962C8B-B14F-4D97-AF65-F5344CB8AC3E}">
        <p14:creationId xmlns:p14="http://schemas.microsoft.com/office/powerpoint/2010/main" val="1032989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
            <a:ext cx="11582399" cy="2552700"/>
          </a:xfrm>
        </p:spPr>
        <p:txBody>
          <a:bodyPr/>
          <a:lstStyle/>
          <a:p>
            <a:pPr marL="0" lvl="0" indent="0" algn="just">
              <a:buNone/>
            </a:pPr>
            <a:r>
              <a:rPr lang="en-US" b="1" dirty="0">
                <a:solidFill>
                  <a:schemeClr val="accent1"/>
                </a:solidFill>
                <a:effectLst/>
              </a:rPr>
              <a:t>Equivalent Series Resistance (ESR): </a:t>
            </a:r>
            <a:r>
              <a:rPr lang="en-US" dirty="0">
                <a:effectLst/>
              </a:rPr>
              <a:t>Equivalent Series Resistance (ESR) is a critical parameter in power capacitors, especially in applications where high efficiency, low losses, and high frequency performance are essential. ESR represents the internal resistance of a capacitor, which includes the resistance of the dielectric material, the internal connections, and any other parasitic resistances within the capacitor construction. In power capacitors, ESR can significantly affect the performance and efficiency of the capacitor and the overall system.</a:t>
            </a:r>
          </a:p>
          <a:p>
            <a:endParaRPr lang="en-US" dirty="0"/>
          </a:p>
        </p:txBody>
      </p:sp>
      <p:pic>
        <p:nvPicPr>
          <p:cNvPr id="4" name="Picture 3"/>
          <p:cNvPicPr/>
          <p:nvPr/>
        </p:nvPicPr>
        <p:blipFill rotWithShape="1">
          <a:blip r:embed="rId2"/>
          <a:srcRect b="22717"/>
          <a:stretch/>
        </p:blipFill>
        <p:spPr bwMode="auto">
          <a:xfrm>
            <a:off x="8426448" y="2006600"/>
            <a:ext cx="3473450" cy="1428114"/>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03200" y="2006600"/>
            <a:ext cx="8223248" cy="4801314"/>
          </a:xfrm>
          <a:prstGeom prst="rect">
            <a:avLst/>
          </a:prstGeom>
        </p:spPr>
        <p:txBody>
          <a:bodyPr wrap="square">
            <a:spAutoFit/>
          </a:bodyPr>
          <a:lstStyle/>
          <a:p>
            <a:pPr lvl="0" algn="just"/>
            <a:r>
              <a:rPr lang="en-US" b="1" dirty="0">
                <a:solidFill>
                  <a:schemeClr val="accent1"/>
                </a:solidFill>
              </a:rPr>
              <a:t>Environmental Conditions: </a:t>
            </a:r>
            <a:r>
              <a:rPr lang="en-US" dirty="0"/>
              <a:t>Environmental factors such as temperature, humidity, and altitude can affect capacitor performance and lifespan. Capacitors should be selected with ratings suitable for the environmental conditions of the installation site.</a:t>
            </a:r>
          </a:p>
          <a:p>
            <a:pPr lvl="0" algn="just"/>
            <a:r>
              <a:rPr lang="en-US" b="1" dirty="0">
                <a:solidFill>
                  <a:schemeClr val="accent1"/>
                </a:solidFill>
              </a:rPr>
              <a:t>Compliance and Standards: </a:t>
            </a:r>
            <a:endParaRPr lang="en-US" dirty="0">
              <a:solidFill>
                <a:schemeClr val="accent1"/>
              </a:solidFill>
            </a:endParaRPr>
          </a:p>
          <a:p>
            <a:pPr algn="just"/>
            <a:r>
              <a:rPr lang="en-US" dirty="0"/>
              <a:t>In India, power capacitors and their usage are subject to various compliance requirements and standards to ensure their safety, performance, and reliability. These need to be factored during their selection and usage.</a:t>
            </a:r>
          </a:p>
          <a:p>
            <a:pPr lvl="0" algn="just"/>
            <a:r>
              <a:rPr lang="en-US" b="1" dirty="0">
                <a:solidFill>
                  <a:schemeClr val="accent1"/>
                </a:solidFill>
              </a:rPr>
              <a:t>Economics:</a:t>
            </a:r>
            <a:r>
              <a:rPr lang="en-US" dirty="0">
                <a:solidFill>
                  <a:schemeClr val="accent1"/>
                </a:solidFill>
              </a:rPr>
              <a:t> </a:t>
            </a:r>
            <a:r>
              <a:rPr lang="en-US" dirty="0"/>
              <a:t>Cost-effectiveness is an important factor in capacitor selection, balancing performance requirements with budget constraints. It's essential to evaluate the total cost of ownership, considering factors such as initial purchase cost, reliability, maintenance, and system downtime associated with capacitor failure.</a:t>
            </a:r>
          </a:p>
          <a:p>
            <a:pPr algn="just"/>
            <a:r>
              <a:rPr lang="en-US" b="1" dirty="0">
                <a:solidFill>
                  <a:schemeClr val="accent1"/>
                </a:solidFill>
              </a:rPr>
              <a:t>IS 7752 (Part 1) : 1975 </a:t>
            </a:r>
            <a:r>
              <a:rPr lang="en-US" dirty="0">
                <a:solidFill>
                  <a:schemeClr val="accent1"/>
                </a:solidFill>
              </a:rPr>
              <a:t>gives a detailed guidance for selection of capacitors for power factor correction including calculations and recommended ratings of capacitors.</a:t>
            </a:r>
          </a:p>
        </p:txBody>
      </p:sp>
    </p:spTree>
    <p:extLst>
      <p:ext uri="{BB962C8B-B14F-4D97-AF65-F5344CB8AC3E}">
        <p14:creationId xmlns:p14="http://schemas.microsoft.com/office/powerpoint/2010/main" val="729115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01700" y="317501"/>
            <a:ext cx="10668000" cy="5770094"/>
          </a:xfrm>
          <a:prstGeom prst="rect">
            <a:avLst/>
          </a:prstGeom>
        </p:spPr>
      </p:pic>
      <p:sp>
        <p:nvSpPr>
          <p:cNvPr id="5" name="Rectangle 4"/>
          <p:cNvSpPr/>
          <p:nvPr/>
        </p:nvSpPr>
        <p:spPr>
          <a:xfrm>
            <a:off x="1333500" y="6087595"/>
            <a:ext cx="9410700" cy="369332"/>
          </a:xfrm>
          <a:prstGeom prst="rect">
            <a:avLst/>
          </a:prstGeom>
        </p:spPr>
        <p:txBody>
          <a:bodyPr wrap="square">
            <a:spAutoFit/>
          </a:bodyPr>
          <a:lstStyle/>
          <a:p>
            <a:pPr algn="just"/>
            <a:r>
              <a:rPr lang="en-US" i="1" dirty="0">
                <a:solidFill>
                  <a:srgbClr val="000000"/>
                </a:solidFill>
                <a:latin typeface="Times New Roman" panose="02020603050405020304" pitchFamily="18" charset="0"/>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Recommended size of capacitor for desired power factor correction as given IS 7752 (Part 1))</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19961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B92F34-6580-4AE1-8450-5C9B972F5528}"/>
              </a:ext>
            </a:extLst>
          </p:cNvPr>
          <p:cNvSpPr/>
          <p:nvPr/>
        </p:nvSpPr>
        <p:spPr>
          <a:xfrm>
            <a:off x="97022" y="3105834"/>
            <a:ext cx="11998798" cy="584775"/>
          </a:xfrm>
          <a:prstGeom prst="rect">
            <a:avLst/>
          </a:prstGeom>
        </p:spPr>
        <p:txBody>
          <a:bodyPr wrap="none">
            <a:spAutoFit/>
          </a:bodyPr>
          <a:lstStyle/>
          <a:p>
            <a:pPr algn="ctr"/>
            <a:r>
              <a:rPr lang="en-IN" sz="3200" b="1" cap="all" dirty="0">
                <a:ln w="3175" cmpd="sng">
                  <a:noFill/>
                </a:ln>
                <a:solidFill>
                  <a:schemeClr val="accent1"/>
                </a:solidFill>
                <a:ea typeface="+mj-ea"/>
                <a:cs typeface="+mj-cs"/>
              </a:rPr>
              <a:t>Risks associated with substandard power capacitors</a:t>
            </a:r>
            <a:endParaRPr lang="en-US" sz="3600" b="1" dirty="0">
              <a:solidFill>
                <a:schemeClr val="accent1"/>
              </a:solidFill>
            </a:endParaRPr>
          </a:p>
        </p:txBody>
      </p:sp>
    </p:spTree>
    <p:extLst>
      <p:ext uri="{BB962C8B-B14F-4D97-AF65-F5344CB8AC3E}">
        <p14:creationId xmlns:p14="http://schemas.microsoft.com/office/powerpoint/2010/main" val="3200571142"/>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7500" y="25400"/>
            <a:ext cx="11358685" cy="1905000"/>
          </a:xfrm>
        </p:spPr>
        <p:txBody>
          <a:bodyPr>
            <a:normAutofit fontScale="90000"/>
          </a:bodyPr>
          <a:lstStyle/>
          <a:p>
            <a:r>
              <a:rPr lang="en-IN" b="1" dirty="0"/>
              <a:t>Risks associated with substandard power capacitors</a:t>
            </a:r>
            <a:r>
              <a:rPr lang="en-US" sz="3600" b="1" dirty="0"/>
              <a:t/>
            </a:r>
            <a:br>
              <a:rPr lang="en-US" sz="3600" b="1" dirty="0"/>
            </a:br>
            <a:r>
              <a:rPr lang="en-US" b="1" dirty="0">
                <a:effectLst/>
              </a:rPr>
              <a:t/>
            </a:r>
            <a:br>
              <a:rPr lang="en-US" b="1" dirty="0">
                <a:effectLst/>
              </a:rPr>
            </a:br>
            <a:endParaRPr lang="en-US" dirty="0"/>
          </a:p>
        </p:txBody>
      </p:sp>
      <p:sp>
        <p:nvSpPr>
          <p:cNvPr id="3" name="Content Placeholder 2"/>
          <p:cNvSpPr>
            <a:spLocks noGrp="1"/>
          </p:cNvSpPr>
          <p:nvPr>
            <p:ph idx="1"/>
          </p:nvPr>
        </p:nvSpPr>
        <p:spPr>
          <a:xfrm>
            <a:off x="317500" y="1350498"/>
            <a:ext cx="11358685" cy="5233181"/>
          </a:xfrm>
        </p:spPr>
        <p:txBody>
          <a:bodyPr>
            <a:normAutofit fontScale="92500" lnSpcReduction="20000"/>
          </a:bodyPr>
          <a:lstStyle/>
          <a:p>
            <a:r>
              <a:rPr lang="en-GB" b="1" dirty="0">
                <a:solidFill>
                  <a:schemeClr val="accent1"/>
                </a:solidFill>
                <a:effectLst/>
              </a:rPr>
              <a:t>Safety Hazards</a:t>
            </a:r>
            <a:endParaRPr lang="en-IN" b="1" dirty="0">
              <a:solidFill>
                <a:schemeClr val="accent1"/>
              </a:solidFill>
              <a:effectLst/>
            </a:endParaRPr>
          </a:p>
          <a:p>
            <a:pPr lvl="1"/>
            <a:r>
              <a:rPr lang="en-GB" b="1" dirty="0">
                <a:effectLst/>
              </a:rPr>
              <a:t>Overheating and Fire</a:t>
            </a:r>
            <a:endParaRPr lang="en-IN" dirty="0">
              <a:effectLst/>
            </a:endParaRPr>
          </a:p>
          <a:p>
            <a:pPr lvl="1"/>
            <a:r>
              <a:rPr lang="en-GB" b="1" dirty="0">
                <a:effectLst/>
              </a:rPr>
              <a:t>Electric Shock</a:t>
            </a:r>
            <a:endParaRPr lang="en-IN" dirty="0">
              <a:effectLst/>
            </a:endParaRPr>
          </a:p>
          <a:p>
            <a:pPr lvl="1"/>
            <a:r>
              <a:rPr lang="en-GB" b="1" dirty="0">
                <a:effectLst/>
              </a:rPr>
              <a:t>Leakage of Harmful Substances</a:t>
            </a:r>
            <a:endParaRPr lang="en-IN" dirty="0">
              <a:effectLst/>
            </a:endParaRPr>
          </a:p>
          <a:p>
            <a:r>
              <a:rPr lang="en-GB" b="1" dirty="0">
                <a:solidFill>
                  <a:schemeClr val="accent1"/>
                </a:solidFill>
                <a:effectLst/>
              </a:rPr>
              <a:t> Operational Failures</a:t>
            </a:r>
            <a:endParaRPr lang="en-IN" b="1" dirty="0">
              <a:solidFill>
                <a:schemeClr val="accent1"/>
              </a:solidFill>
              <a:effectLst/>
            </a:endParaRPr>
          </a:p>
          <a:p>
            <a:pPr lvl="1"/>
            <a:r>
              <a:rPr lang="en-GB" b="1" dirty="0">
                <a:effectLst/>
              </a:rPr>
              <a:t>Premature Failure</a:t>
            </a:r>
            <a:endParaRPr lang="en-IN" dirty="0">
              <a:effectLst/>
            </a:endParaRPr>
          </a:p>
          <a:p>
            <a:pPr lvl="1"/>
            <a:r>
              <a:rPr lang="en-GB" b="1" dirty="0">
                <a:effectLst/>
              </a:rPr>
              <a:t>Reduced Lifespan</a:t>
            </a:r>
            <a:endParaRPr lang="en-IN" dirty="0">
              <a:effectLst/>
            </a:endParaRPr>
          </a:p>
          <a:p>
            <a:pPr lvl="1"/>
            <a:r>
              <a:rPr lang="en-GB" b="1" dirty="0">
                <a:effectLst/>
              </a:rPr>
              <a:t>Unreliable Performance</a:t>
            </a:r>
            <a:endParaRPr lang="en-IN" dirty="0">
              <a:effectLst/>
            </a:endParaRPr>
          </a:p>
          <a:p>
            <a:pPr lvl="1"/>
            <a:r>
              <a:rPr lang="en-GB" b="1" dirty="0">
                <a:effectLst/>
              </a:rPr>
              <a:t>Frequent Repairs and Increased Maintenance Costs</a:t>
            </a:r>
            <a:endParaRPr lang="en-IN" dirty="0">
              <a:effectLst/>
            </a:endParaRPr>
          </a:p>
          <a:p>
            <a:r>
              <a:rPr lang="en-GB" b="1" dirty="0">
                <a:solidFill>
                  <a:schemeClr val="accent1"/>
                </a:solidFill>
                <a:effectLst/>
              </a:rPr>
              <a:t>System Instability</a:t>
            </a:r>
            <a:endParaRPr lang="en-IN" b="1" dirty="0">
              <a:solidFill>
                <a:schemeClr val="accent1"/>
              </a:solidFill>
              <a:effectLst/>
            </a:endParaRPr>
          </a:p>
          <a:p>
            <a:pPr lvl="1"/>
            <a:r>
              <a:rPr lang="en-GB" b="1" dirty="0">
                <a:effectLst/>
              </a:rPr>
              <a:t>Voltage Fluctuations</a:t>
            </a:r>
            <a:r>
              <a:rPr lang="en-GB" dirty="0">
                <a:effectLst/>
              </a:rPr>
              <a:t> </a:t>
            </a:r>
            <a:endParaRPr lang="en-IN" dirty="0">
              <a:effectLst/>
            </a:endParaRPr>
          </a:p>
          <a:p>
            <a:pPr lvl="1"/>
            <a:r>
              <a:rPr lang="en-GB" b="1" dirty="0">
                <a:effectLst/>
              </a:rPr>
              <a:t>Harmonic Distortion</a:t>
            </a:r>
            <a:endParaRPr lang="en-IN" dirty="0">
              <a:effectLst/>
            </a:endParaRPr>
          </a:p>
          <a:p>
            <a:r>
              <a:rPr lang="en-GB" b="1" dirty="0">
                <a:solidFill>
                  <a:schemeClr val="accent1"/>
                </a:solidFill>
                <a:effectLst/>
              </a:rPr>
              <a:t>Impact on System Efficiency</a:t>
            </a:r>
            <a:endParaRPr lang="en-IN" b="1" dirty="0">
              <a:solidFill>
                <a:schemeClr val="accent1"/>
              </a:solidFill>
              <a:effectLst/>
            </a:endParaRPr>
          </a:p>
          <a:p>
            <a:pPr lvl="1"/>
            <a:r>
              <a:rPr lang="en-GB" b="1" dirty="0">
                <a:effectLst/>
              </a:rPr>
              <a:t>Poor Power Factor Correction</a:t>
            </a:r>
            <a:endParaRPr lang="en-IN" dirty="0">
              <a:effectLst/>
            </a:endParaRPr>
          </a:p>
          <a:p>
            <a:pPr lvl="1"/>
            <a:r>
              <a:rPr lang="en-GB" b="1" dirty="0">
                <a:effectLst/>
              </a:rPr>
              <a:t>Energy Losses</a:t>
            </a:r>
            <a:endParaRPr lang="en-IN" dirty="0">
              <a:effectLst/>
            </a:endParaRPr>
          </a:p>
          <a:p>
            <a:pPr algn="just"/>
            <a:endParaRPr lang="en-US" dirty="0"/>
          </a:p>
        </p:txBody>
      </p:sp>
    </p:spTree>
    <p:extLst>
      <p:ext uri="{BB962C8B-B14F-4D97-AF65-F5344CB8AC3E}">
        <p14:creationId xmlns:p14="http://schemas.microsoft.com/office/powerpoint/2010/main" val="2413558106"/>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17500" y="25400"/>
            <a:ext cx="11358685" cy="1905000"/>
          </a:xfrm>
        </p:spPr>
        <p:txBody>
          <a:bodyPr>
            <a:normAutofit fontScale="90000"/>
          </a:bodyPr>
          <a:lstStyle/>
          <a:p>
            <a:r>
              <a:rPr lang="en-IN" b="1" dirty="0"/>
              <a:t>Risks associated with substandard power capacitors</a:t>
            </a:r>
            <a:r>
              <a:rPr lang="en-US" sz="3600" b="1" dirty="0"/>
              <a:t/>
            </a:r>
            <a:br>
              <a:rPr lang="en-US" sz="3600" b="1" dirty="0"/>
            </a:br>
            <a:r>
              <a:rPr lang="en-US" b="1" dirty="0">
                <a:effectLst/>
              </a:rPr>
              <a:t/>
            </a:r>
            <a:br>
              <a:rPr lang="en-US" b="1" dirty="0">
                <a:effectLst/>
              </a:rPr>
            </a:br>
            <a:endParaRPr lang="en-US" dirty="0"/>
          </a:p>
        </p:txBody>
      </p:sp>
      <p:sp>
        <p:nvSpPr>
          <p:cNvPr id="3" name="Content Placeholder 2"/>
          <p:cNvSpPr>
            <a:spLocks noGrp="1"/>
          </p:cNvSpPr>
          <p:nvPr>
            <p:ph idx="1"/>
          </p:nvPr>
        </p:nvSpPr>
        <p:spPr>
          <a:xfrm>
            <a:off x="317500" y="1350498"/>
            <a:ext cx="11358685" cy="5233181"/>
          </a:xfrm>
        </p:spPr>
        <p:txBody>
          <a:bodyPr>
            <a:normAutofit/>
          </a:bodyPr>
          <a:lstStyle/>
          <a:p>
            <a:r>
              <a:rPr lang="en-GB" b="1" dirty="0">
                <a:solidFill>
                  <a:schemeClr val="accent1"/>
                </a:solidFill>
                <a:effectLst/>
              </a:rPr>
              <a:t>Compatibility Issues</a:t>
            </a:r>
            <a:endParaRPr lang="en-IN" b="1" dirty="0">
              <a:solidFill>
                <a:schemeClr val="accent1"/>
              </a:solidFill>
              <a:effectLst/>
            </a:endParaRPr>
          </a:p>
          <a:p>
            <a:pPr lvl="1"/>
            <a:r>
              <a:rPr lang="en-GB" b="1" dirty="0">
                <a:effectLst/>
              </a:rPr>
              <a:t>Integration Problems</a:t>
            </a:r>
            <a:endParaRPr lang="en-IN" dirty="0">
              <a:effectLst/>
            </a:endParaRPr>
          </a:p>
          <a:p>
            <a:pPr lvl="1"/>
            <a:r>
              <a:rPr lang="en-GB" b="1" dirty="0">
                <a:effectLst/>
              </a:rPr>
              <a:t>Interference with Other Equipment</a:t>
            </a:r>
            <a:endParaRPr lang="en-IN" dirty="0">
              <a:effectLst/>
            </a:endParaRPr>
          </a:p>
          <a:p>
            <a:r>
              <a:rPr lang="en-GB" b="1" dirty="0">
                <a:solidFill>
                  <a:schemeClr val="accent1"/>
                </a:solidFill>
                <a:effectLst/>
              </a:rPr>
              <a:t>Damage to Equipment</a:t>
            </a:r>
            <a:endParaRPr lang="en-IN" b="1" dirty="0">
              <a:solidFill>
                <a:schemeClr val="accent1"/>
              </a:solidFill>
              <a:effectLst/>
            </a:endParaRPr>
          </a:p>
          <a:p>
            <a:pPr lvl="1"/>
            <a:r>
              <a:rPr lang="en-GB" b="1" dirty="0">
                <a:effectLst/>
              </a:rPr>
              <a:t>Overvoltage Damage</a:t>
            </a:r>
            <a:r>
              <a:rPr lang="en-GB" dirty="0">
                <a:effectLst/>
              </a:rPr>
              <a:t> </a:t>
            </a:r>
            <a:endParaRPr lang="en-IN" dirty="0">
              <a:effectLst/>
            </a:endParaRPr>
          </a:p>
          <a:p>
            <a:pPr lvl="1"/>
            <a:r>
              <a:rPr lang="en-GB" b="1" dirty="0">
                <a:effectLst/>
              </a:rPr>
              <a:t>Chain Reactions</a:t>
            </a:r>
            <a:endParaRPr lang="en-IN" dirty="0">
              <a:effectLst/>
            </a:endParaRPr>
          </a:p>
          <a:p>
            <a:r>
              <a:rPr lang="en-GB" b="1" dirty="0">
                <a:solidFill>
                  <a:schemeClr val="accent1"/>
                </a:solidFill>
                <a:effectLst/>
              </a:rPr>
              <a:t>Environmental Impact</a:t>
            </a:r>
            <a:endParaRPr lang="en-IN" b="1" dirty="0">
              <a:solidFill>
                <a:schemeClr val="accent1"/>
              </a:solidFill>
              <a:effectLst/>
            </a:endParaRPr>
          </a:p>
          <a:p>
            <a:pPr lvl="1"/>
            <a:r>
              <a:rPr lang="en-GB" b="1" dirty="0">
                <a:effectLst/>
              </a:rPr>
              <a:t>Pollution: </a:t>
            </a:r>
            <a:r>
              <a:rPr lang="en-GB" dirty="0">
                <a:effectLst/>
              </a:rPr>
              <a:t>using prohibited materials, and leaks caused due to substandard material usage</a:t>
            </a:r>
            <a:endParaRPr lang="en-IN" dirty="0">
              <a:effectLst/>
            </a:endParaRPr>
          </a:p>
          <a:p>
            <a:pPr lvl="1"/>
            <a:r>
              <a:rPr lang="en-GB" b="1" dirty="0">
                <a:effectLst/>
              </a:rPr>
              <a:t>Non-recyclable Materials: </a:t>
            </a:r>
            <a:r>
              <a:rPr lang="en-GB" dirty="0">
                <a:effectLst/>
              </a:rPr>
              <a:t>Complicating disposal and increasing environmental risks</a:t>
            </a:r>
            <a:endParaRPr lang="en-IN" dirty="0">
              <a:effectLst/>
            </a:endParaRPr>
          </a:p>
          <a:p>
            <a:endParaRPr lang="en-GB" b="1" dirty="0">
              <a:effectLst/>
            </a:endParaRPr>
          </a:p>
        </p:txBody>
      </p:sp>
    </p:spTree>
    <p:extLst>
      <p:ext uri="{BB962C8B-B14F-4D97-AF65-F5344CB8AC3E}">
        <p14:creationId xmlns:p14="http://schemas.microsoft.com/office/powerpoint/2010/main" val="10107483"/>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609600"/>
            <a:ext cx="10615611" cy="1905000"/>
          </a:xfrm>
        </p:spPr>
        <p:txBody>
          <a:bodyPr/>
          <a:lstStyle/>
          <a:p>
            <a:r>
              <a:rPr lang="en-IN" b="1" dirty="0">
                <a:effectLst/>
              </a:rPr>
              <a:t>NATIONAL ELECTRICAL CODE OF INDIA- 2023</a:t>
            </a:r>
            <a:r>
              <a:rPr lang="en-US" b="1" dirty="0">
                <a:effectLst/>
              </a:rPr>
              <a:t/>
            </a:r>
            <a:br>
              <a:rPr lang="en-US" b="1" dirty="0">
                <a:effectLst/>
              </a:rPr>
            </a:br>
            <a:endParaRPr lang="en-US" dirty="0"/>
          </a:p>
        </p:txBody>
      </p:sp>
      <p:sp>
        <p:nvSpPr>
          <p:cNvPr id="3" name="Content Placeholder 2"/>
          <p:cNvSpPr>
            <a:spLocks noGrp="1"/>
          </p:cNvSpPr>
          <p:nvPr>
            <p:ph idx="1"/>
          </p:nvPr>
        </p:nvSpPr>
        <p:spPr>
          <a:xfrm>
            <a:off x="317500" y="1930401"/>
            <a:ext cx="11734800" cy="3860800"/>
          </a:xfrm>
        </p:spPr>
        <p:txBody>
          <a:bodyPr>
            <a:normAutofit/>
          </a:bodyPr>
          <a:lstStyle/>
          <a:p>
            <a:pPr marL="0" indent="0" algn="just">
              <a:buNone/>
            </a:pPr>
            <a:r>
              <a:rPr lang="en-IN" sz="1800" dirty="0">
                <a:effectLst/>
              </a:rPr>
              <a:t>The </a:t>
            </a:r>
            <a:r>
              <a:rPr lang="en-IN" sz="1800" b="1" dirty="0">
                <a:effectLst/>
              </a:rPr>
              <a:t>National Electrical Code of India (NEC)</a:t>
            </a:r>
            <a:r>
              <a:rPr lang="en-IN" sz="1800" dirty="0">
                <a:effectLst/>
              </a:rPr>
              <a:t> is an all-inclusive guide and code of practice for Electrical Installations in the country, prepared by BIS, providing guidelines for regulating electrical installation practises across the country.</a:t>
            </a:r>
            <a:endParaRPr lang="en-US" sz="1800" dirty="0">
              <a:effectLst/>
            </a:endParaRPr>
          </a:p>
          <a:p>
            <a:pPr marL="0" indent="0" algn="just">
              <a:buNone/>
            </a:pPr>
            <a:r>
              <a:rPr lang="en-IN" sz="1800" dirty="0">
                <a:effectLst/>
              </a:rPr>
              <a:t>The code contains:</a:t>
            </a:r>
            <a:endParaRPr lang="en-US" sz="1800" dirty="0">
              <a:effectLst/>
            </a:endParaRPr>
          </a:p>
          <a:p>
            <a:pPr lvl="0" algn="just"/>
            <a:r>
              <a:rPr lang="en-IN" sz="1800" dirty="0">
                <a:effectLst/>
              </a:rPr>
              <a:t>Good practices for the selection of electrical equipment forming part of an electrical installation;</a:t>
            </a:r>
            <a:endParaRPr lang="en-US" sz="1800" dirty="0">
              <a:effectLst/>
            </a:endParaRPr>
          </a:p>
          <a:p>
            <a:pPr lvl="0" algn="just"/>
            <a:r>
              <a:rPr lang="en-IN" sz="1800" dirty="0">
                <a:effectLst/>
              </a:rPr>
              <a:t>Recommendations concerning safety in the wiring of electrical installations,</a:t>
            </a:r>
            <a:endParaRPr lang="en-US" sz="1800" dirty="0">
              <a:effectLst/>
            </a:endParaRPr>
          </a:p>
          <a:p>
            <a:pPr lvl="0" algn="just"/>
            <a:r>
              <a:rPr lang="en-IN" sz="1800" dirty="0">
                <a:effectLst/>
              </a:rPr>
              <a:t>General safety procedures and practices in electrical work; and</a:t>
            </a:r>
            <a:endParaRPr lang="en-US" sz="1800" dirty="0">
              <a:effectLst/>
            </a:endParaRPr>
          </a:p>
          <a:p>
            <a:pPr lvl="0" algn="just"/>
            <a:r>
              <a:rPr lang="en-IN" sz="1800" dirty="0">
                <a:effectLst/>
              </a:rPr>
              <a:t>Additional precautions that must be taken when using electrical equipment in hazardous environments such as an explosive or active atmosphere.</a:t>
            </a:r>
            <a:endParaRPr lang="en-US" sz="1800" dirty="0">
              <a:effectLst/>
            </a:endParaRPr>
          </a:p>
          <a:p>
            <a:pPr algn="just"/>
            <a:endParaRPr lang="en-US" dirty="0"/>
          </a:p>
        </p:txBody>
      </p:sp>
    </p:spTree>
    <p:extLst>
      <p:ext uri="{BB962C8B-B14F-4D97-AF65-F5344CB8AC3E}">
        <p14:creationId xmlns:p14="http://schemas.microsoft.com/office/powerpoint/2010/main" val="41686582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9356709"/>
              </p:ext>
            </p:extLst>
          </p:nvPr>
        </p:nvGraphicFramePr>
        <p:xfrm>
          <a:off x="825500" y="825497"/>
          <a:ext cx="10221913" cy="5229609"/>
        </p:xfrm>
        <a:graphic>
          <a:graphicData uri="http://schemas.openxmlformats.org/drawingml/2006/table">
            <a:tbl>
              <a:tblPr firstRow="1" bandRow="1">
                <a:tableStyleId>{5C22544A-7EE6-4342-B048-85BDC9FD1C3A}</a:tableStyleId>
              </a:tblPr>
              <a:tblGrid>
                <a:gridCol w="5086384">
                  <a:extLst>
                    <a:ext uri="{9D8B030D-6E8A-4147-A177-3AD203B41FA5}">
                      <a16:colId xmlns:a16="http://schemas.microsoft.com/office/drawing/2014/main" val="20000"/>
                    </a:ext>
                  </a:extLst>
                </a:gridCol>
                <a:gridCol w="5135529">
                  <a:extLst>
                    <a:ext uri="{9D8B030D-6E8A-4147-A177-3AD203B41FA5}">
                      <a16:colId xmlns:a16="http://schemas.microsoft.com/office/drawing/2014/main" val="20001"/>
                    </a:ext>
                  </a:extLst>
                </a:gridCol>
              </a:tblGrid>
              <a:tr h="572399">
                <a:tc gridSpan="2">
                  <a:txBody>
                    <a:bodyPr/>
                    <a:lstStyle/>
                    <a:p>
                      <a:r>
                        <a:rPr lang="en-IN" b="1" dirty="0">
                          <a:solidFill>
                            <a:schemeClr val="accent3">
                              <a:lumMod val="75000"/>
                            </a:schemeClr>
                          </a:solidFill>
                          <a:effectLst/>
                        </a:rPr>
                        <a:t>The NEC contains 8 Parts and 49 sections</a:t>
                      </a:r>
                      <a:endParaRPr lang="en-US" dirty="0">
                        <a:solidFill>
                          <a:schemeClr val="accent3">
                            <a:lumMod val="75000"/>
                          </a:schemeClr>
                        </a:solidFill>
                      </a:endParaRPr>
                    </a:p>
                  </a:txBody>
                  <a:tcPr/>
                </a:tc>
                <a:tc hMerge="1">
                  <a:txBody>
                    <a:bodyPr/>
                    <a:lstStyle/>
                    <a:p>
                      <a:endParaRPr lang="en-US" dirty="0"/>
                    </a:p>
                  </a:txBody>
                  <a:tcPr/>
                </a:tc>
                <a:extLst>
                  <a:ext uri="{0D108BD9-81ED-4DB2-BD59-A6C34878D82A}">
                    <a16:rowId xmlns:a16="http://schemas.microsoft.com/office/drawing/2014/main" val="10000"/>
                  </a:ext>
                </a:extLst>
              </a:tr>
              <a:tr h="572399">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Part1</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General and Common Aspects ( 22 Sections )</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1"/>
                  </a:ext>
                </a:extLst>
              </a:tr>
              <a:tr h="650417">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Part2</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a:effectLst/>
                          <a:latin typeface="+mn-lt"/>
                          <a:ea typeface="Times New Roman" panose="02020603050405020304" pitchFamily="18" charset="0"/>
                          <a:cs typeface="Mangal" panose="02040503050203030202" pitchFamily="18" charset="0"/>
                        </a:rPr>
                        <a:t>Electrical installations in stand by generating stations and captive substations (2 Sections)</a:t>
                      </a:r>
                      <a:endParaRPr lang="en-US" sz="105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2"/>
                  </a:ext>
                </a:extLst>
              </a:tr>
              <a:tr h="572399">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Part3</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a:effectLst/>
                          <a:latin typeface="+mn-lt"/>
                          <a:ea typeface="Times New Roman" panose="02020603050405020304" pitchFamily="18" charset="0"/>
                          <a:cs typeface="Mangal" panose="02040503050203030202" pitchFamily="18" charset="0"/>
                        </a:rPr>
                        <a:t>Requirements for special installations or locations ( 22 Sections )</a:t>
                      </a:r>
                      <a:endParaRPr lang="en-US" sz="105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3"/>
                  </a:ext>
                </a:extLst>
              </a:tr>
              <a:tr h="572399">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Part4</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Electrical installations in industrial buildings</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4"/>
                  </a:ext>
                </a:extLst>
              </a:tr>
              <a:tr h="572399">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Part5</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Outdoor installations ( 3 Sections )</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5"/>
                  </a:ext>
                </a:extLst>
              </a:tr>
              <a:tr h="572399">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Part6</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Electrical installations in agricultural premises</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6"/>
                  </a:ext>
                </a:extLst>
              </a:tr>
              <a:tr h="572399">
                <a:tc>
                  <a:txBody>
                    <a:bodyPr/>
                    <a:lstStyle/>
                    <a:p>
                      <a:pPr algn="just">
                        <a:lnSpc>
                          <a:spcPct val="110000"/>
                        </a:lnSpc>
                        <a:spcAft>
                          <a:spcPts val="0"/>
                        </a:spcAft>
                      </a:pPr>
                      <a:r>
                        <a:rPr lang="en-IN" sz="1400">
                          <a:effectLst/>
                          <a:latin typeface="+mn-lt"/>
                          <a:ea typeface="Times New Roman" panose="02020603050405020304" pitchFamily="18" charset="0"/>
                          <a:cs typeface="Mangal" panose="02040503050203030202" pitchFamily="18" charset="0"/>
                        </a:rPr>
                        <a:t>Part7</a:t>
                      </a:r>
                      <a:endParaRPr lang="en-US" sz="105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Electrical installations in Hazardous area</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7"/>
                  </a:ext>
                </a:extLst>
              </a:tr>
              <a:tr h="572399">
                <a:tc>
                  <a:txBody>
                    <a:bodyPr/>
                    <a:lstStyle/>
                    <a:p>
                      <a:pPr algn="just">
                        <a:lnSpc>
                          <a:spcPct val="110000"/>
                        </a:lnSpc>
                        <a:spcAft>
                          <a:spcPts val="0"/>
                        </a:spcAft>
                      </a:pPr>
                      <a:r>
                        <a:rPr lang="en-IN" sz="1400">
                          <a:effectLst/>
                          <a:latin typeface="+mn-lt"/>
                          <a:ea typeface="Times New Roman" panose="02020603050405020304" pitchFamily="18" charset="0"/>
                          <a:cs typeface="Mangal" panose="02040503050203030202" pitchFamily="18" charset="0"/>
                        </a:rPr>
                        <a:t>Part8</a:t>
                      </a:r>
                      <a:endParaRPr lang="en-US" sz="1050">
                        <a:effectLst/>
                        <a:latin typeface="+mn-lt"/>
                        <a:ea typeface="Times New Roman" panose="02020603050405020304" pitchFamily="18" charset="0"/>
                        <a:cs typeface="Mangal" panose="02040503050203030202" pitchFamily="18" charset="0"/>
                      </a:endParaRPr>
                    </a:p>
                  </a:txBody>
                  <a:tcPr marL="9525" marR="9525" marT="9525" marB="9525" anchor="ctr"/>
                </a:tc>
                <a:tc>
                  <a:txBody>
                    <a:bodyPr/>
                    <a:lstStyle/>
                    <a:p>
                      <a:pPr algn="just">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Solar Photovoltaic (PV) power supply systems</a:t>
                      </a:r>
                      <a:endParaRPr lang="en-US" sz="1050" dirty="0">
                        <a:effectLst/>
                        <a:latin typeface="+mn-lt"/>
                        <a:ea typeface="Times New Roman" panose="02020603050405020304" pitchFamily="18" charset="0"/>
                        <a:cs typeface="Mangal" panose="02040503050203030202" pitchFamily="18" charset="0"/>
                      </a:endParaRPr>
                    </a:p>
                  </a:txBody>
                  <a:tcPr marL="9525" marR="9525" marT="9525" marB="9525"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039923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457201"/>
            <a:ext cx="11430000" cy="5905500"/>
          </a:xfrm>
        </p:spPr>
        <p:txBody>
          <a:bodyPr>
            <a:normAutofit lnSpcReduction="10000"/>
          </a:bodyPr>
          <a:lstStyle/>
          <a:p>
            <a:pPr marL="0" indent="0" algn="just">
              <a:buNone/>
            </a:pPr>
            <a:r>
              <a:rPr lang="en-IN" sz="1900" dirty="0">
                <a:effectLst/>
              </a:rPr>
              <a:t>Electrical accidents will be drastically reduced if the electrical engineers design the electric installation considering the requirements mentioned in the National Electrical Code of India, using the right protection devices for the right equipment, and if electricians and other professionals carry out proper verification (initial and periodic) in accordance with the criteria given in the NEC in adherence to the safety regulations.</a:t>
            </a:r>
            <a:endParaRPr lang="en-US" sz="1900" dirty="0">
              <a:effectLst/>
            </a:endParaRPr>
          </a:p>
          <a:p>
            <a:pPr marL="0" indent="0" algn="just">
              <a:buNone/>
            </a:pPr>
            <a:r>
              <a:rPr lang="en-IN" b="1" dirty="0">
                <a:solidFill>
                  <a:schemeClr val="accent1"/>
                </a:solidFill>
                <a:effectLst/>
              </a:rPr>
              <a:t>Power Capacitors in NEC</a:t>
            </a:r>
            <a:endParaRPr lang="en-US" b="1" dirty="0">
              <a:solidFill>
                <a:schemeClr val="accent1"/>
              </a:solidFill>
              <a:effectLst/>
            </a:endParaRPr>
          </a:p>
          <a:p>
            <a:pPr marL="0" indent="0" algn="just">
              <a:buNone/>
            </a:pPr>
            <a:r>
              <a:rPr lang="en-IN" sz="1900" b="1" dirty="0">
                <a:effectLst/>
              </a:rPr>
              <a:t>NEC </a:t>
            </a:r>
            <a:r>
              <a:rPr lang="en-IN" sz="1900" dirty="0">
                <a:effectLst/>
              </a:rPr>
              <a:t>has devoted an entire section (Part 1/Section 20.1 Power Quality Improvement – pf Correction and harmonics control) for power quality improvement in which usage of power capacitors are discussed.  The code discusses causes of low power factor, disadvantages of it, economics of power factor improvement and use of capacitors and APFCs for the same.  It also gives method of selection, methods of connection and calculations of ratings of capacitor required for power factor correction.</a:t>
            </a:r>
            <a:endParaRPr lang="en-US" sz="1900" dirty="0">
              <a:effectLst/>
            </a:endParaRPr>
          </a:p>
          <a:p>
            <a:pPr marL="0" indent="0" algn="just">
              <a:buNone/>
            </a:pPr>
            <a:r>
              <a:rPr lang="en-IN" sz="1900" dirty="0">
                <a:effectLst/>
              </a:rPr>
              <a:t>Section 21 Energy Efficiency Aspect discuss the need of power factor correction and the requirement of maintaining minimum power factor of 0.95 for industries and 0.90 for medium and large commercial buildings.  The need of active harmonic filters are also discussed when the Total Harmonic Distortion (THD) exceeds the maximum specified value of 5% for commercial and industrial establishments.</a:t>
            </a:r>
            <a:endParaRPr lang="en-US" sz="1900" dirty="0">
              <a:effectLst/>
            </a:endParaRPr>
          </a:p>
          <a:p>
            <a:pPr marL="0" indent="0">
              <a:buNone/>
            </a:pPr>
            <a:r>
              <a:rPr lang="en-IN" dirty="0">
                <a:effectLst/>
              </a:rPr>
              <a:t/>
            </a:r>
            <a:br>
              <a:rPr lang="en-IN" dirty="0">
                <a:effectLst/>
              </a:rPr>
            </a:br>
            <a:endParaRPr lang="en-US" dirty="0"/>
          </a:p>
        </p:txBody>
      </p:sp>
    </p:spTree>
    <p:extLst>
      <p:ext uri="{BB962C8B-B14F-4D97-AF65-F5344CB8AC3E}">
        <p14:creationId xmlns:p14="http://schemas.microsoft.com/office/powerpoint/2010/main" val="211093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61999"/>
            <a:ext cx="9905998" cy="1905000"/>
          </a:xfrm>
        </p:spPr>
        <p:txBody>
          <a:bodyPr/>
          <a:lstStyle/>
          <a:p>
            <a:r>
              <a:rPr lang="en-IN" b="1" dirty="0">
                <a:cs typeface="Times New Roman" panose="02020603050405020304" pitchFamily="18" charset="0"/>
              </a:rPr>
              <a:t>Working Principle</a:t>
            </a:r>
          </a:p>
        </p:txBody>
      </p:sp>
      <p:sp>
        <p:nvSpPr>
          <p:cNvPr id="3" name="Content Placeholder 2"/>
          <p:cNvSpPr>
            <a:spLocks noGrp="1"/>
          </p:cNvSpPr>
          <p:nvPr>
            <p:ph idx="1"/>
          </p:nvPr>
        </p:nvSpPr>
        <p:spPr/>
        <p:txBody>
          <a:bodyPr/>
          <a:lstStyle/>
          <a:p>
            <a:pPr marL="0" indent="0" algn="just">
              <a:buNone/>
            </a:pPr>
            <a:r>
              <a:rPr lang="en-IN" dirty="0">
                <a:effectLst/>
                <a:cs typeface="Times New Roman" panose="02020603050405020304" pitchFamily="18" charset="0"/>
              </a:rPr>
              <a:t>When a voltage is applied across the plates of a capacitor, an electric field is established within the dielectric material, causing the accumulation of positive and negative charges on the plates. This separation of charges creates an electric potential between the plates, resulting in the storage of electrical energy in the form of an electrostatic field.</a:t>
            </a:r>
          </a:p>
          <a:p>
            <a:pPr marL="0" indent="0" algn="just">
              <a:buNone/>
            </a:pPr>
            <a:r>
              <a:rPr lang="en-IN" dirty="0">
                <a:effectLst/>
                <a:cs typeface="Times New Roman" panose="02020603050405020304" pitchFamily="18" charset="0"/>
              </a:rPr>
              <a:t>The ability of a capacitor to store electrical charge is quantified by its capacitance, measured in farads (F). Capacitance represents the ratio of stored charge to the applied voltage, with larger capacitance values indicating a greater ability to store charge for a given voltage.</a:t>
            </a:r>
          </a:p>
        </p:txBody>
      </p:sp>
    </p:spTree>
    <p:extLst>
      <p:ext uri="{BB962C8B-B14F-4D97-AF65-F5344CB8AC3E}">
        <p14:creationId xmlns:p14="http://schemas.microsoft.com/office/powerpoint/2010/main" val="3609084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09600"/>
            <a:ext cx="10412411" cy="1905000"/>
          </a:xfrm>
        </p:spPr>
        <p:txBody>
          <a:bodyPr/>
          <a:lstStyle/>
          <a:p>
            <a:r>
              <a:rPr lang="en-IN" b="1" dirty="0">
                <a:effectLst/>
              </a:rPr>
              <a:t>REGULATORY REQUIREMENTS</a:t>
            </a:r>
            <a:r>
              <a:rPr lang="en-US" dirty="0">
                <a:effectLst/>
              </a:rPr>
              <a:t/>
            </a:r>
            <a:br>
              <a:rPr lang="en-US" dirty="0">
                <a:effectLst/>
              </a:rPr>
            </a:br>
            <a:endParaRPr lang="en-US" dirty="0"/>
          </a:p>
        </p:txBody>
      </p:sp>
      <p:sp>
        <p:nvSpPr>
          <p:cNvPr id="3" name="Content Placeholder 2"/>
          <p:cNvSpPr>
            <a:spLocks noGrp="1"/>
          </p:cNvSpPr>
          <p:nvPr>
            <p:ph idx="1"/>
          </p:nvPr>
        </p:nvSpPr>
        <p:spPr>
          <a:xfrm>
            <a:off x="800100" y="1778001"/>
            <a:ext cx="10247311" cy="4648200"/>
          </a:xfrm>
        </p:spPr>
        <p:txBody>
          <a:bodyPr>
            <a:normAutofit/>
          </a:bodyPr>
          <a:lstStyle/>
          <a:p>
            <a:pPr marL="0" indent="0" algn="just">
              <a:buNone/>
            </a:pPr>
            <a:r>
              <a:rPr lang="en-IN" dirty="0">
                <a:effectLst/>
              </a:rPr>
              <a:t>Standards are basically voluntary in nature, adopted by the manufacturer to ensure quality of their product.  They can also form a part of contract between purchaser and manufacturer and become mandatory in a sense.</a:t>
            </a:r>
            <a:endParaRPr lang="en-US" dirty="0">
              <a:effectLst/>
            </a:endParaRPr>
          </a:p>
          <a:p>
            <a:pPr marL="0" indent="0" algn="just">
              <a:buNone/>
            </a:pPr>
            <a:r>
              <a:rPr lang="en-IN" dirty="0">
                <a:effectLst/>
              </a:rPr>
              <a:t>However, the government may enforce conformity to standard by including them in their regulatory framework, considering safety, health, prevention of unfair trade practices or national interest.  In India, Quality Control Orders (QCOs) are issued by various departments of Government of India making conformity to Indian Standard and BIS Certification mandatory for certain products.</a:t>
            </a:r>
            <a:endParaRPr lang="en-US" dirty="0">
              <a:effectLst/>
            </a:endParaRPr>
          </a:p>
          <a:p>
            <a:pPr marL="0" indent="0" algn="just">
              <a:buNone/>
            </a:pPr>
            <a:r>
              <a:rPr lang="en-IN" dirty="0">
                <a:effectLst/>
              </a:rPr>
              <a:t>The Electrical Capacitors (Quality Control) Order, 2017 has made the following capacitors mandatory to confirm to given Indian Standards. </a:t>
            </a:r>
            <a:endParaRPr lang="en-US" dirty="0">
              <a:effectLst/>
            </a:endParaRPr>
          </a:p>
          <a:p>
            <a:endParaRPr lang="en-US" dirty="0"/>
          </a:p>
        </p:txBody>
      </p:sp>
    </p:spTree>
    <p:extLst>
      <p:ext uri="{BB962C8B-B14F-4D97-AF65-F5344CB8AC3E}">
        <p14:creationId xmlns:p14="http://schemas.microsoft.com/office/powerpoint/2010/main" val="150914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7557070"/>
              </p:ext>
            </p:extLst>
          </p:nvPr>
        </p:nvGraphicFramePr>
        <p:xfrm>
          <a:off x="762000" y="533400"/>
          <a:ext cx="10807699" cy="6090666"/>
        </p:xfrm>
        <a:graphic>
          <a:graphicData uri="http://schemas.openxmlformats.org/drawingml/2006/table">
            <a:tbl>
              <a:tblPr firstRow="1" bandRow="1">
                <a:tableStyleId>{5C22544A-7EE6-4342-B048-85BDC9FD1C3A}</a:tableStyleId>
              </a:tblPr>
              <a:tblGrid>
                <a:gridCol w="2616199">
                  <a:extLst>
                    <a:ext uri="{9D8B030D-6E8A-4147-A177-3AD203B41FA5}">
                      <a16:colId xmlns:a16="http://schemas.microsoft.com/office/drawing/2014/main" val="20000"/>
                    </a:ext>
                  </a:extLst>
                </a:gridCol>
                <a:gridCol w="2730500">
                  <a:extLst>
                    <a:ext uri="{9D8B030D-6E8A-4147-A177-3AD203B41FA5}">
                      <a16:colId xmlns:a16="http://schemas.microsoft.com/office/drawing/2014/main" val="20001"/>
                    </a:ext>
                  </a:extLst>
                </a:gridCol>
                <a:gridCol w="2730500">
                  <a:extLst>
                    <a:ext uri="{9D8B030D-6E8A-4147-A177-3AD203B41FA5}">
                      <a16:colId xmlns:a16="http://schemas.microsoft.com/office/drawing/2014/main" val="20002"/>
                    </a:ext>
                  </a:extLst>
                </a:gridCol>
                <a:gridCol w="2730500">
                  <a:extLst>
                    <a:ext uri="{9D8B030D-6E8A-4147-A177-3AD203B41FA5}">
                      <a16:colId xmlns:a16="http://schemas.microsoft.com/office/drawing/2014/main" val="20003"/>
                    </a:ext>
                  </a:extLst>
                </a:gridCol>
              </a:tblGrid>
              <a:tr h="1828800">
                <a:tc>
                  <a:txBody>
                    <a:bodyPr/>
                    <a:lstStyle/>
                    <a:p>
                      <a:pPr algn="ctr">
                        <a:lnSpc>
                          <a:spcPct val="110000"/>
                        </a:lnSpc>
                      </a:pPr>
                      <a:r>
                        <a:rPr lang="en-IN" sz="1600" dirty="0">
                          <a:solidFill>
                            <a:schemeClr val="bg1"/>
                          </a:solidFill>
                          <a:effectLst/>
                          <a:latin typeface="+mn-lt"/>
                          <a:ea typeface="Times New Roman" panose="02020603050405020304" pitchFamily="18" charset="0"/>
                        </a:rPr>
                        <a:t>1.</a:t>
                      </a:r>
                      <a:endParaRPr lang="en-US" sz="1600" dirty="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a:solidFill>
                            <a:schemeClr val="bg1"/>
                          </a:solidFill>
                          <a:effectLst/>
                          <a:latin typeface="+mn-lt"/>
                          <a:ea typeface="Times New Roman" panose="02020603050405020304" pitchFamily="18" charset="0"/>
                        </a:rPr>
                        <a:t>IS 2993</a:t>
                      </a:r>
                      <a:endParaRPr lang="en-US" sz="160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a:solidFill>
                            <a:schemeClr val="bg1"/>
                          </a:solidFill>
                          <a:effectLst/>
                          <a:latin typeface="+mn-lt"/>
                          <a:ea typeface="Times New Roman" panose="02020603050405020304" pitchFamily="18" charset="0"/>
                        </a:rPr>
                        <a:t>A.C. motor capacitors</a:t>
                      </a:r>
                      <a:endParaRPr lang="en-US" sz="1600">
                        <a:solidFill>
                          <a:schemeClr val="bg1"/>
                        </a:solidFill>
                        <a:effectLst/>
                        <a:latin typeface="+mn-lt"/>
                        <a:ea typeface="Times New Roman" panose="02020603050405020304" pitchFamily="18" charset="0"/>
                      </a:endParaRPr>
                    </a:p>
                  </a:txBody>
                  <a:tcPr marL="9525" marR="9525" marT="9525" marB="9525" anchor="ctr"/>
                </a:tc>
                <a:tc rowSpan="3">
                  <a:txBody>
                    <a:bodyPr/>
                    <a:lstStyle/>
                    <a:p>
                      <a:pPr algn="ctr"/>
                      <a:r>
                        <a:rPr lang="en-IN" sz="1600" b="1" kern="1200" dirty="0">
                          <a:solidFill>
                            <a:schemeClr val="bg1"/>
                          </a:solidFill>
                          <a:effectLst/>
                          <a:latin typeface="+mn-lt"/>
                          <a:ea typeface="+mn-ea"/>
                          <a:cs typeface="+mn-cs"/>
                        </a:rPr>
                        <a:t>QCO - </a:t>
                      </a:r>
                      <a:endParaRPr lang="en-US" sz="1600" b="1" kern="1200" dirty="0">
                        <a:solidFill>
                          <a:schemeClr val="bg1"/>
                        </a:solidFill>
                        <a:effectLst/>
                        <a:latin typeface="+mn-lt"/>
                        <a:ea typeface="+mn-ea"/>
                        <a:cs typeface="+mn-cs"/>
                      </a:endParaRPr>
                    </a:p>
                    <a:p>
                      <a:pPr algn="ctr"/>
                      <a:r>
                        <a:rPr lang="en-IN" sz="1600" b="1" u="sng" kern="1200" dirty="0">
                          <a:solidFill>
                            <a:schemeClr val="bg1"/>
                          </a:solidFill>
                          <a:effectLst/>
                          <a:latin typeface="+mn-lt"/>
                          <a:ea typeface="+mn-ea"/>
                          <a:cs typeface="+mn-cs"/>
                          <a:hlinkClick r:id="rId2"/>
                        </a:rPr>
                        <a:t>SO 2434(E), dated 01st August 2017</a:t>
                      </a:r>
                      <a:endParaRPr lang="en-US" sz="1600" b="1" kern="1200" dirty="0">
                        <a:solidFill>
                          <a:schemeClr val="bg1"/>
                        </a:solidFill>
                        <a:effectLst/>
                        <a:latin typeface="+mn-lt"/>
                        <a:ea typeface="+mn-ea"/>
                        <a:cs typeface="+mn-cs"/>
                      </a:endParaRPr>
                    </a:p>
                    <a:p>
                      <a:pPr algn="ctr"/>
                      <a:r>
                        <a:rPr lang="en-IN" sz="1600" b="1" kern="1200" dirty="0">
                          <a:solidFill>
                            <a:schemeClr val="bg1"/>
                          </a:solidFill>
                          <a:effectLst/>
                          <a:latin typeface="+mn-lt"/>
                          <a:ea typeface="+mn-ea"/>
                          <a:cs typeface="+mn-cs"/>
                        </a:rPr>
                        <a:t>Date of Implementation 01/02/2018</a:t>
                      </a:r>
                      <a:endParaRPr lang="en-US" sz="1600" dirty="0">
                        <a:solidFill>
                          <a:schemeClr val="bg1"/>
                        </a:solidFill>
                        <a:latin typeface="+mn-lt"/>
                      </a:endParaRPr>
                    </a:p>
                  </a:txBody>
                  <a:tcPr/>
                </a:tc>
                <a:extLst>
                  <a:ext uri="{0D108BD9-81ED-4DB2-BD59-A6C34878D82A}">
                    <a16:rowId xmlns:a16="http://schemas.microsoft.com/office/drawing/2014/main" val="10000"/>
                  </a:ext>
                </a:extLst>
              </a:tr>
              <a:tr h="1828800">
                <a:tc>
                  <a:txBody>
                    <a:bodyPr/>
                    <a:lstStyle/>
                    <a:p>
                      <a:pPr algn="ctr">
                        <a:lnSpc>
                          <a:spcPct val="110000"/>
                        </a:lnSpc>
                      </a:pPr>
                      <a:r>
                        <a:rPr lang="en-IN" sz="1600" dirty="0">
                          <a:solidFill>
                            <a:schemeClr val="bg1"/>
                          </a:solidFill>
                          <a:effectLst/>
                          <a:latin typeface="+mn-lt"/>
                          <a:ea typeface="Times New Roman" panose="02020603050405020304" pitchFamily="18" charset="0"/>
                        </a:rPr>
                        <a:t>2.</a:t>
                      </a:r>
                      <a:endParaRPr lang="en-US" sz="1600" dirty="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dirty="0">
                          <a:solidFill>
                            <a:schemeClr val="bg1"/>
                          </a:solidFill>
                          <a:effectLst/>
                          <a:latin typeface="+mn-lt"/>
                          <a:ea typeface="Times New Roman" panose="02020603050405020304" pitchFamily="18" charset="0"/>
                        </a:rPr>
                        <a:t>IS 13340</a:t>
                      </a:r>
                      <a:endParaRPr lang="en-US" sz="1600" dirty="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dirty="0">
                          <a:solidFill>
                            <a:schemeClr val="bg1"/>
                          </a:solidFill>
                          <a:effectLst/>
                          <a:latin typeface="+mn-lt"/>
                          <a:ea typeface="Times New Roman" panose="02020603050405020304" pitchFamily="18" charset="0"/>
                        </a:rPr>
                        <a:t>Power Capacitors of Self-healing Type for AC Power Systems having Rated Voltage up to 1000 V</a:t>
                      </a:r>
                      <a:endParaRPr lang="en-US" sz="1600" dirty="0">
                        <a:solidFill>
                          <a:schemeClr val="bg1"/>
                        </a:solidFill>
                        <a:effectLst/>
                        <a:latin typeface="+mn-lt"/>
                        <a:ea typeface="Times New Roman" panose="02020603050405020304" pitchFamily="18" charset="0"/>
                      </a:endParaRPr>
                    </a:p>
                  </a:txBody>
                  <a:tcPr marL="9525" marR="9525" marT="9525" marB="9525" anchor="ctr"/>
                </a:tc>
                <a:tc vMerge="1">
                  <a:txBody>
                    <a:bodyPr/>
                    <a:lstStyle/>
                    <a:p>
                      <a:endParaRPr lang="en-US" dirty="0"/>
                    </a:p>
                  </a:txBody>
                  <a:tcPr/>
                </a:tc>
                <a:extLst>
                  <a:ext uri="{0D108BD9-81ED-4DB2-BD59-A6C34878D82A}">
                    <a16:rowId xmlns:a16="http://schemas.microsoft.com/office/drawing/2014/main" val="10001"/>
                  </a:ext>
                </a:extLst>
              </a:tr>
              <a:tr h="1828800">
                <a:tc>
                  <a:txBody>
                    <a:bodyPr/>
                    <a:lstStyle/>
                    <a:p>
                      <a:pPr algn="ctr">
                        <a:lnSpc>
                          <a:spcPct val="110000"/>
                        </a:lnSpc>
                      </a:pPr>
                      <a:r>
                        <a:rPr lang="en-IN" sz="1600">
                          <a:solidFill>
                            <a:schemeClr val="bg1"/>
                          </a:solidFill>
                          <a:effectLst/>
                          <a:latin typeface="+mn-lt"/>
                          <a:ea typeface="Times New Roman" panose="02020603050405020304" pitchFamily="18" charset="0"/>
                        </a:rPr>
                        <a:t>3.</a:t>
                      </a:r>
                      <a:endParaRPr lang="en-US" sz="160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dirty="0">
                          <a:solidFill>
                            <a:schemeClr val="bg1"/>
                          </a:solidFill>
                          <a:effectLst/>
                          <a:latin typeface="+mn-lt"/>
                          <a:ea typeface="Times New Roman" panose="02020603050405020304" pitchFamily="18" charset="0"/>
                        </a:rPr>
                        <a:t>IS 13585 Part 1</a:t>
                      </a:r>
                      <a:endParaRPr lang="en-US" sz="1600" dirty="0">
                        <a:solidFill>
                          <a:schemeClr val="bg1"/>
                        </a:solidFill>
                        <a:effectLst/>
                        <a:latin typeface="+mn-lt"/>
                        <a:ea typeface="Times New Roman" panose="02020603050405020304" pitchFamily="18" charset="0"/>
                      </a:endParaRPr>
                    </a:p>
                  </a:txBody>
                  <a:tcPr marL="9525" marR="9525" marT="9525" marB="9525" anchor="ctr"/>
                </a:tc>
                <a:tc>
                  <a:txBody>
                    <a:bodyPr/>
                    <a:lstStyle/>
                    <a:p>
                      <a:pPr algn="ctr">
                        <a:lnSpc>
                          <a:spcPct val="110000"/>
                        </a:lnSpc>
                      </a:pPr>
                      <a:r>
                        <a:rPr lang="en-IN" sz="1600" dirty="0">
                          <a:solidFill>
                            <a:schemeClr val="bg1"/>
                          </a:solidFill>
                          <a:effectLst/>
                          <a:latin typeface="+mn-lt"/>
                          <a:ea typeface="Times New Roman" panose="02020603050405020304" pitchFamily="18" charset="0"/>
                        </a:rPr>
                        <a:t>Shunt Power Capacitors of the Non-Self-Healing Type for AC System having a Rated Voltage up to and Including 1000V Part-1 General Performance, Testing and Rating Safety Requirements Guide for Installation and Operation</a:t>
                      </a:r>
                      <a:endParaRPr lang="en-US" sz="1600" dirty="0">
                        <a:solidFill>
                          <a:schemeClr val="bg1"/>
                        </a:solidFill>
                        <a:effectLst/>
                        <a:latin typeface="+mn-lt"/>
                        <a:ea typeface="Times New Roman" panose="02020603050405020304" pitchFamily="18" charset="0"/>
                      </a:endParaRPr>
                    </a:p>
                  </a:txBody>
                  <a:tcPr marL="9525" marR="9525" marT="9525" marB="9525" anchor="ctr"/>
                </a:tc>
                <a:tc v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41322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317501"/>
            <a:ext cx="11303000" cy="5473700"/>
          </a:xfrm>
        </p:spPr>
        <p:txBody>
          <a:bodyPr>
            <a:normAutofit/>
          </a:bodyPr>
          <a:lstStyle/>
          <a:p>
            <a:pPr marL="0" indent="0" algn="just">
              <a:buNone/>
            </a:pPr>
            <a:r>
              <a:rPr lang="en-IN" sz="1800" dirty="0">
                <a:effectLst/>
              </a:rPr>
              <a:t>According to this QCO, no person shall manufacture, import, store or store for sale, sell or distribute capacitors as given in the table which do not conform to the specified Indian Standard and which do not bear the standard mark of BIS.  Foreign manufacturers also need to take BIS Certification for exporting to India.  Bureau of Indian Standards Act 2016 specifies fines and imprisonment for violation of QCOs.</a:t>
            </a:r>
            <a:endParaRPr lang="en-US" sz="1800" dirty="0">
              <a:effectLst/>
            </a:endParaRPr>
          </a:p>
          <a:p>
            <a:pPr lvl="0" algn="just"/>
            <a:r>
              <a:rPr lang="en-US" sz="1800" b="1" i="1" dirty="0">
                <a:solidFill>
                  <a:schemeClr val="accent1"/>
                </a:solidFill>
                <a:effectLst/>
              </a:rPr>
              <a:t>Central Electricity Authority (CEA):</a:t>
            </a:r>
            <a:r>
              <a:rPr lang="en-US" sz="1800" b="1" dirty="0">
                <a:solidFill>
                  <a:schemeClr val="accent1"/>
                </a:solidFill>
                <a:effectLst/>
              </a:rPr>
              <a:t> </a:t>
            </a:r>
            <a:r>
              <a:rPr lang="en-US" sz="1800" dirty="0">
                <a:effectLst/>
              </a:rPr>
              <a:t>CEA is a statutory organization responsible for formulating policies and regulations related to the power sector in India.</a:t>
            </a:r>
          </a:p>
          <a:p>
            <a:pPr lvl="0" algn="just"/>
            <a:r>
              <a:rPr lang="en-US" sz="1800" b="1" i="1" dirty="0">
                <a:solidFill>
                  <a:schemeClr val="accent1"/>
                </a:solidFill>
                <a:effectLst/>
              </a:rPr>
              <a:t>Indian Electricity Act 2003:</a:t>
            </a:r>
            <a:r>
              <a:rPr lang="en-US" sz="1800" b="1" dirty="0">
                <a:solidFill>
                  <a:schemeClr val="accent1"/>
                </a:solidFill>
                <a:effectLst/>
              </a:rPr>
              <a:t> </a:t>
            </a:r>
            <a:r>
              <a:rPr lang="en-US" sz="1800" dirty="0">
                <a:effectLst/>
              </a:rPr>
              <a:t>Consolidated laws related to generation, transmission, distribution, trading and use of electricity.</a:t>
            </a:r>
          </a:p>
          <a:p>
            <a:pPr lvl="0" algn="just"/>
            <a:r>
              <a:rPr lang="en-IN" sz="1800" b="1" dirty="0">
                <a:solidFill>
                  <a:schemeClr val="accent1"/>
                </a:solidFill>
                <a:effectLst/>
              </a:rPr>
              <a:t>Central Electricity Authority (Measures relating to Safety and Electric Supply) Regulations, 2023 </a:t>
            </a:r>
            <a:r>
              <a:rPr lang="en-IN" sz="1800" dirty="0">
                <a:effectLst/>
              </a:rPr>
              <a:t>mentions that </a:t>
            </a:r>
            <a:r>
              <a:rPr lang="en-IN" sz="1800" b="1" dirty="0">
                <a:effectLst/>
              </a:rPr>
              <a:t>the relevant standards including National Electrical Code and National Building Code shall be followed to carry out the purpose of these regulations, </a:t>
            </a:r>
            <a:r>
              <a:rPr lang="en-IN" sz="1800" dirty="0">
                <a:effectLst/>
              </a:rPr>
              <a:t>with reference to construction, installation, protection, operation and maintenance of electric supply lines and apparatus.  International standards shall be used only when Indian Standards are not available.</a:t>
            </a:r>
            <a:endParaRPr lang="en-US" sz="1800" dirty="0">
              <a:effectLst/>
            </a:endParaRPr>
          </a:p>
          <a:p>
            <a:endParaRPr lang="en-US" dirty="0"/>
          </a:p>
        </p:txBody>
      </p:sp>
    </p:spTree>
    <p:extLst>
      <p:ext uri="{BB962C8B-B14F-4D97-AF65-F5344CB8AC3E}">
        <p14:creationId xmlns:p14="http://schemas.microsoft.com/office/powerpoint/2010/main" val="26405225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609600"/>
            <a:ext cx="10526711" cy="1485900"/>
          </a:xfrm>
        </p:spPr>
        <p:txBody>
          <a:bodyPr/>
          <a:lstStyle/>
          <a:p>
            <a:r>
              <a:rPr lang="en-IN" b="1" dirty="0">
                <a:effectLst/>
              </a:rPr>
              <a:t>References: </a:t>
            </a:r>
            <a:r>
              <a:rPr lang="en-US" dirty="0">
                <a:effectLst/>
              </a:rPr>
              <a:t/>
            </a:r>
            <a:br>
              <a:rPr lang="en-US" dirty="0">
                <a:effectLst/>
              </a:rPr>
            </a:br>
            <a:endParaRPr lang="en-US" dirty="0"/>
          </a:p>
        </p:txBody>
      </p:sp>
      <p:sp>
        <p:nvSpPr>
          <p:cNvPr id="3" name="Content Placeholder 2"/>
          <p:cNvSpPr>
            <a:spLocks noGrp="1"/>
          </p:cNvSpPr>
          <p:nvPr>
            <p:ph idx="1"/>
          </p:nvPr>
        </p:nvSpPr>
        <p:spPr>
          <a:xfrm>
            <a:off x="342900" y="1460500"/>
            <a:ext cx="10704511" cy="4330701"/>
          </a:xfrm>
        </p:spPr>
        <p:txBody>
          <a:bodyPr>
            <a:normAutofit/>
          </a:bodyPr>
          <a:lstStyle/>
          <a:p>
            <a:pPr lvl="0"/>
            <a:r>
              <a:rPr lang="en-US" dirty="0">
                <a:effectLst/>
              </a:rPr>
              <a:t>“</a:t>
            </a:r>
            <a:r>
              <a:rPr lang="en-US" sz="1800" dirty="0">
                <a:effectLst/>
              </a:rPr>
              <a:t>Introduction to Electric Circuits” by James A. Svoboda and Richard C. </a:t>
            </a:r>
            <a:r>
              <a:rPr lang="en-US" sz="1800" dirty="0" err="1">
                <a:effectLst/>
              </a:rPr>
              <a:t>Dorf</a:t>
            </a:r>
            <a:endParaRPr lang="en-US" sz="1800" dirty="0">
              <a:effectLst/>
            </a:endParaRPr>
          </a:p>
          <a:p>
            <a:pPr lvl="0"/>
            <a:r>
              <a:rPr lang="en-US" sz="1800" dirty="0">
                <a:effectLst/>
              </a:rPr>
              <a:t>“Power System Capacitors” by </a:t>
            </a:r>
            <a:r>
              <a:rPr lang="en-US" sz="1800" dirty="0" err="1">
                <a:effectLst/>
              </a:rPr>
              <a:t>Ramasamy</a:t>
            </a:r>
            <a:r>
              <a:rPr lang="en-US" sz="1800" dirty="0">
                <a:effectLst/>
              </a:rPr>
              <a:t> Natarajan</a:t>
            </a:r>
          </a:p>
          <a:p>
            <a:pPr lvl="0"/>
            <a:r>
              <a:rPr lang="en-US" sz="1800" dirty="0">
                <a:effectLst/>
              </a:rPr>
              <a:t>Charles K. Alexander and Matthew N.O. </a:t>
            </a:r>
            <a:r>
              <a:rPr lang="en-US" sz="1800" dirty="0" err="1">
                <a:effectLst/>
              </a:rPr>
              <a:t>Sadiku</a:t>
            </a:r>
            <a:r>
              <a:rPr lang="en-US" sz="1800" dirty="0">
                <a:effectLst/>
              </a:rPr>
              <a:t>. "Fundamentals of Electric Circuits." McGraw-Hill Education, 2013.</a:t>
            </a:r>
          </a:p>
          <a:p>
            <a:pPr lvl="0"/>
            <a:r>
              <a:rPr lang="en-US" sz="1800" dirty="0">
                <a:effectLst/>
              </a:rPr>
              <a:t>“Electric Circuits” by Nilsson and Riedel</a:t>
            </a:r>
          </a:p>
          <a:p>
            <a:pPr lvl="0"/>
            <a:r>
              <a:rPr lang="en-US" sz="1800" dirty="0">
                <a:effectLst/>
              </a:rPr>
              <a:t>“Power Capacitors: Theory and Applications” by P.S. </a:t>
            </a:r>
            <a:r>
              <a:rPr lang="en-US" sz="1800" dirty="0" err="1">
                <a:effectLst/>
              </a:rPr>
              <a:t>Bimbhra</a:t>
            </a:r>
            <a:endParaRPr lang="en-US" sz="1800" dirty="0">
              <a:effectLst/>
            </a:endParaRPr>
          </a:p>
          <a:p>
            <a:pPr lvl="0"/>
            <a:r>
              <a:rPr lang="en-US" sz="1800" dirty="0">
                <a:effectLst/>
              </a:rPr>
              <a:t>“Power Capacitors: Testing and Failure Analysis” by G. R. Jones and D. H. W. Davies</a:t>
            </a:r>
          </a:p>
          <a:p>
            <a:pPr lvl="0"/>
            <a:r>
              <a:rPr lang="en-US" sz="1800" b="1" dirty="0">
                <a:effectLst/>
              </a:rPr>
              <a:t>Bureau of Indian Standards (BIS- https://www.bis.gov.in/) publications</a:t>
            </a:r>
            <a:r>
              <a:rPr lang="en-US" sz="1800" dirty="0">
                <a:effectLst/>
              </a:rPr>
              <a:t>.</a:t>
            </a:r>
          </a:p>
          <a:p>
            <a:endParaRPr lang="en-US" dirty="0"/>
          </a:p>
        </p:txBody>
      </p:sp>
    </p:spTree>
    <p:extLst>
      <p:ext uri="{BB962C8B-B14F-4D97-AF65-F5344CB8AC3E}">
        <p14:creationId xmlns:p14="http://schemas.microsoft.com/office/powerpoint/2010/main" val="18573001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42955597"/>
              </p:ext>
            </p:extLst>
          </p:nvPr>
        </p:nvGraphicFramePr>
        <p:xfrm>
          <a:off x="177800" y="342900"/>
          <a:ext cx="11912600" cy="6337598"/>
        </p:xfrm>
        <a:graphic>
          <a:graphicData uri="http://schemas.openxmlformats.org/drawingml/2006/table">
            <a:tbl>
              <a:tblPr firstRow="1" bandRow="1">
                <a:tableStyleId>{5C22544A-7EE6-4342-B048-85BDC9FD1C3A}</a:tableStyleId>
              </a:tblPr>
              <a:tblGrid>
                <a:gridCol w="2978150">
                  <a:extLst>
                    <a:ext uri="{9D8B030D-6E8A-4147-A177-3AD203B41FA5}">
                      <a16:colId xmlns:a16="http://schemas.microsoft.com/office/drawing/2014/main" val="20000"/>
                    </a:ext>
                  </a:extLst>
                </a:gridCol>
                <a:gridCol w="2978150">
                  <a:extLst>
                    <a:ext uri="{9D8B030D-6E8A-4147-A177-3AD203B41FA5}">
                      <a16:colId xmlns:a16="http://schemas.microsoft.com/office/drawing/2014/main" val="20001"/>
                    </a:ext>
                  </a:extLst>
                </a:gridCol>
                <a:gridCol w="2978150">
                  <a:extLst>
                    <a:ext uri="{9D8B030D-6E8A-4147-A177-3AD203B41FA5}">
                      <a16:colId xmlns:a16="http://schemas.microsoft.com/office/drawing/2014/main" val="20002"/>
                    </a:ext>
                  </a:extLst>
                </a:gridCol>
                <a:gridCol w="2978150">
                  <a:extLst>
                    <a:ext uri="{9D8B030D-6E8A-4147-A177-3AD203B41FA5}">
                      <a16:colId xmlns:a16="http://schemas.microsoft.com/office/drawing/2014/main" val="20003"/>
                    </a:ext>
                  </a:extLst>
                </a:gridCol>
              </a:tblGrid>
              <a:tr h="679493">
                <a:tc gridSpan="4">
                  <a:txBody>
                    <a:bodyPr/>
                    <a:lstStyle/>
                    <a:p>
                      <a:r>
                        <a:rPr lang="en-IN" sz="1800" b="1" kern="1200" dirty="0">
                          <a:solidFill>
                            <a:srgbClr val="0070C0"/>
                          </a:solidFill>
                          <a:effectLst/>
                          <a:latin typeface="+mn-lt"/>
                          <a:ea typeface="+mn-ea"/>
                          <a:cs typeface="+mn-cs"/>
                        </a:rPr>
                        <a:t>Indian standards on Power Capacitors – Ready Reference</a:t>
                      </a:r>
                      <a:endParaRPr lang="en-US" sz="1800" dirty="0">
                        <a:solidFill>
                          <a:srgbClr val="0070C0"/>
                        </a:solidFill>
                        <a:latin typeface="+mn-lt"/>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851255">
                <a:tc>
                  <a:txBody>
                    <a:bodyPr/>
                    <a:lstStyle/>
                    <a:p>
                      <a:pPr>
                        <a:lnSpc>
                          <a:spcPct val="110000"/>
                        </a:lnSpc>
                        <a:spcAft>
                          <a:spcPts val="0"/>
                        </a:spcAft>
                      </a:pPr>
                      <a:r>
                        <a:rPr lang="en-IN" sz="1400" b="1" dirty="0">
                          <a:solidFill>
                            <a:srgbClr val="000000"/>
                          </a:solidFill>
                          <a:effectLst/>
                          <a:latin typeface="+mn-lt"/>
                          <a:ea typeface="Times New Roman" panose="02020603050405020304" pitchFamily="18" charset="0"/>
                          <a:cs typeface="Calibri" panose="020F0502020204030204" pitchFamily="34" charset="0"/>
                        </a:rPr>
                        <a:t>IS Number</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b="1">
                          <a:solidFill>
                            <a:srgbClr val="000000"/>
                          </a:solidFill>
                          <a:effectLst/>
                          <a:latin typeface="+mn-lt"/>
                          <a:ea typeface="Times New Roman" panose="02020603050405020304" pitchFamily="18" charset="0"/>
                          <a:cs typeface="Calibri" panose="020F0502020204030204" pitchFamily="34" charset="0"/>
                        </a:rPr>
                        <a:t>IS Title</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b="1">
                          <a:solidFill>
                            <a:srgbClr val="000000"/>
                          </a:solidFill>
                          <a:effectLst/>
                          <a:latin typeface="+mn-lt"/>
                          <a:ea typeface="Times New Roman" panose="02020603050405020304" pitchFamily="18" charset="0"/>
                          <a:cs typeface="Calibri" panose="020F0502020204030204" pitchFamily="34" charset="0"/>
                        </a:rPr>
                        <a:t>Aspect</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b="1" dirty="0">
                          <a:solidFill>
                            <a:srgbClr val="000000"/>
                          </a:solidFill>
                          <a:effectLst/>
                          <a:latin typeface="+mn-lt"/>
                          <a:ea typeface="Times New Roman" panose="02020603050405020304" pitchFamily="18" charset="0"/>
                          <a:cs typeface="Calibri" panose="020F0502020204030204" pitchFamily="34" charset="0"/>
                        </a:rPr>
                        <a:t>Degree of Equivalence with IEC Standard</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762029">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13585 (Part 1) : 2012 / IEC 60931-1 : 1996</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Shunt power capacitors of the non - Self - Healing type for ac systems having a rated voltage up to and including 1 000 v: Part 1 general - Performance, testing and rating - Safety requirements - Guide for installation and operation (First Revision)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464641">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13585 (Part 2) : 2013 / IEC 60931-2: 1995</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Shunt power capacitors of the non - Self - Healing type for A.C. systems having a rated voltage up to and including 1 000 v: Part 2 ageing test, self-healing test and destruction test</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Methods of tests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464641">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13585 (Part 3) : 2013 / IEC 60931_3: 1996</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Shunt power capacitors of the non - Self - Healing type for A.C. systems having a rated voltage up to and including 1 000 V: Part 3 internal fuses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5998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5334373"/>
              </p:ext>
            </p:extLst>
          </p:nvPr>
        </p:nvGraphicFramePr>
        <p:xfrm>
          <a:off x="114300" y="139700"/>
          <a:ext cx="11823700" cy="6656462"/>
        </p:xfrm>
        <a:graphic>
          <a:graphicData uri="http://schemas.openxmlformats.org/drawingml/2006/table">
            <a:tbl>
              <a:tblPr firstRow="1" bandRow="1">
                <a:tableStyleId>{5C22544A-7EE6-4342-B048-85BDC9FD1C3A}</a:tableStyleId>
              </a:tblPr>
              <a:tblGrid>
                <a:gridCol w="2955925">
                  <a:extLst>
                    <a:ext uri="{9D8B030D-6E8A-4147-A177-3AD203B41FA5}">
                      <a16:colId xmlns:a16="http://schemas.microsoft.com/office/drawing/2014/main" val="20000"/>
                    </a:ext>
                  </a:extLst>
                </a:gridCol>
                <a:gridCol w="2955925">
                  <a:extLst>
                    <a:ext uri="{9D8B030D-6E8A-4147-A177-3AD203B41FA5}">
                      <a16:colId xmlns:a16="http://schemas.microsoft.com/office/drawing/2014/main" val="20001"/>
                    </a:ext>
                  </a:extLst>
                </a:gridCol>
                <a:gridCol w="2955925">
                  <a:extLst>
                    <a:ext uri="{9D8B030D-6E8A-4147-A177-3AD203B41FA5}">
                      <a16:colId xmlns:a16="http://schemas.microsoft.com/office/drawing/2014/main" val="20002"/>
                    </a:ext>
                  </a:extLst>
                </a:gridCol>
                <a:gridCol w="2955925">
                  <a:extLst>
                    <a:ext uri="{9D8B030D-6E8A-4147-A177-3AD203B41FA5}">
                      <a16:colId xmlns:a16="http://schemas.microsoft.com/office/drawing/2014/main" val="20003"/>
                    </a:ext>
                  </a:extLst>
                </a:gridCol>
              </a:tblGrid>
              <a:tr h="1769707">
                <a:tc>
                  <a:txBody>
                    <a:bodyPr/>
                    <a:lstStyle/>
                    <a:p>
                      <a:pPr marL="0" algn="l" defTabSz="457200" rtl="0" eaLnBrk="1" latinLnBrk="0" hangingPunct="1">
                        <a:lnSpc>
                          <a:spcPct val="110000"/>
                        </a:lnSpc>
                        <a:spcAft>
                          <a:spcPts val="0"/>
                        </a:spcAft>
                      </a:pPr>
                      <a:r>
                        <a:rPr lang="en-IN" sz="1400" b="0" kern="1200" dirty="0">
                          <a:solidFill>
                            <a:srgbClr val="000000"/>
                          </a:solidFill>
                          <a:effectLst/>
                          <a:latin typeface="+mn-lt"/>
                          <a:ea typeface="Times New Roman" panose="02020603050405020304" pitchFamily="18" charset="0"/>
                          <a:cs typeface="Calibri" panose="020F0502020204030204" pitchFamily="34" charset="0"/>
                        </a:rPr>
                        <a:t>IS 13340 (Part 1) : 2012 / IEC 60831 - 1 : 2002</a:t>
                      </a:r>
                      <a:endParaRPr lang="en-US" sz="1400" b="0" kern="1200" dirty="0">
                        <a:solidFill>
                          <a:srgbClr val="000000"/>
                        </a:solidFill>
                        <a:effectLst/>
                        <a:latin typeface="+mn-lt"/>
                        <a:ea typeface="Times New Roman" panose="02020603050405020304" pitchFamily="18" charset="0"/>
                        <a:cs typeface="Calibri" panose="020F0502020204030204" pitchFamily="34" charset="0"/>
                      </a:endParaRPr>
                    </a:p>
                  </a:txBody>
                  <a:tcPr marL="68580" marR="68580" marT="0" marB="0">
                    <a:solidFill>
                      <a:srgbClr val="FCECE7"/>
                    </a:solidFill>
                  </a:tcPr>
                </a:tc>
                <a:tc>
                  <a:txBody>
                    <a:bodyPr/>
                    <a:lstStyle/>
                    <a:p>
                      <a:pPr marL="0" algn="l" defTabSz="457200" rtl="0" eaLnBrk="1" latinLnBrk="0" hangingPunct="1">
                        <a:lnSpc>
                          <a:spcPct val="110000"/>
                        </a:lnSpc>
                        <a:spcAft>
                          <a:spcPts val="0"/>
                        </a:spcAft>
                      </a:pPr>
                      <a:r>
                        <a:rPr lang="en-IN" sz="1400" b="0" kern="1200" dirty="0">
                          <a:solidFill>
                            <a:srgbClr val="000000"/>
                          </a:solidFill>
                          <a:effectLst/>
                          <a:latin typeface="+mn-lt"/>
                          <a:ea typeface="Times New Roman" panose="02020603050405020304" pitchFamily="18" charset="0"/>
                          <a:cs typeface="Calibri" panose="020F0502020204030204" pitchFamily="34" charset="0"/>
                        </a:rPr>
                        <a:t>Shunt power capacitors of the self - Healing type for AC systems having a rated voltage up to and including 1000 V: Part 1 general - Performance, testing and rating - Safety requirements - Guide for installation and operation (First Revision)</a:t>
                      </a:r>
                      <a:endParaRPr lang="en-US" sz="1400" b="0" kern="1200" dirty="0">
                        <a:solidFill>
                          <a:srgbClr val="000000"/>
                        </a:solidFill>
                        <a:effectLst/>
                        <a:latin typeface="+mn-lt"/>
                        <a:ea typeface="Times New Roman" panose="02020603050405020304" pitchFamily="18" charset="0"/>
                        <a:cs typeface="Calibri" panose="020F0502020204030204" pitchFamily="34" charset="0"/>
                      </a:endParaRPr>
                    </a:p>
                  </a:txBody>
                  <a:tcPr marL="68580" marR="68580" marT="0" marB="0">
                    <a:solidFill>
                      <a:srgbClr val="FCECE7"/>
                    </a:solidFill>
                  </a:tcPr>
                </a:tc>
                <a:tc>
                  <a:txBody>
                    <a:bodyPr/>
                    <a:lstStyle/>
                    <a:p>
                      <a:pPr marL="0" algn="l" defTabSz="457200" rtl="0" eaLnBrk="1" latinLnBrk="0" hangingPunct="1">
                        <a:lnSpc>
                          <a:spcPct val="110000"/>
                        </a:lnSpc>
                        <a:spcAft>
                          <a:spcPts val="0"/>
                        </a:spcAft>
                      </a:pPr>
                      <a:r>
                        <a:rPr lang="en-IN" sz="1400" b="0" kern="12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b="0" kern="1200">
                        <a:solidFill>
                          <a:srgbClr val="000000"/>
                        </a:solidFill>
                        <a:effectLst/>
                        <a:latin typeface="+mn-lt"/>
                        <a:ea typeface="Times New Roman" panose="02020603050405020304" pitchFamily="18" charset="0"/>
                        <a:cs typeface="Calibri" panose="020F0502020204030204" pitchFamily="34" charset="0"/>
                      </a:endParaRPr>
                    </a:p>
                  </a:txBody>
                  <a:tcPr marL="68580" marR="68580" marT="0" marB="0">
                    <a:solidFill>
                      <a:srgbClr val="FCECE7"/>
                    </a:solidFill>
                  </a:tcPr>
                </a:tc>
                <a:tc>
                  <a:txBody>
                    <a:bodyPr/>
                    <a:lstStyle/>
                    <a:p>
                      <a:pPr marL="0" algn="l" defTabSz="457200" rtl="0" eaLnBrk="1" latinLnBrk="0" hangingPunct="1">
                        <a:lnSpc>
                          <a:spcPct val="110000"/>
                        </a:lnSpc>
                        <a:spcAft>
                          <a:spcPts val="0"/>
                        </a:spcAft>
                      </a:pPr>
                      <a:r>
                        <a:rPr lang="en-IN" sz="1400" b="0" kern="120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b="0" kern="1200">
                        <a:solidFill>
                          <a:srgbClr val="000000"/>
                        </a:solidFill>
                        <a:effectLst/>
                        <a:latin typeface="+mn-lt"/>
                        <a:ea typeface="Times New Roman" panose="02020603050405020304" pitchFamily="18" charset="0"/>
                        <a:cs typeface="Calibri" panose="020F0502020204030204" pitchFamily="34" charset="0"/>
                      </a:endParaRPr>
                    </a:p>
                  </a:txBody>
                  <a:tcPr marL="68580" marR="68580" marT="0" marB="0">
                    <a:solidFill>
                      <a:srgbClr val="FCECE7"/>
                    </a:solidFill>
                  </a:tcPr>
                </a:tc>
                <a:extLst>
                  <a:ext uri="{0D108BD9-81ED-4DB2-BD59-A6C34878D82A}">
                    <a16:rowId xmlns:a16="http://schemas.microsoft.com/office/drawing/2014/main" val="10000"/>
                  </a:ext>
                </a:extLst>
              </a:tr>
              <a:tr h="1327280">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13340 (Part 2) : 2012 / IEC 60831_2 : 1995</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Shunt power capacitors of the self - Healing type for AC systems having a rated voltage up to and including 1000 V: Part 2 ageing test, self - Healing test and destruction test</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Methods of tests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098619">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13925 (Part 1) : 2012 / IEC 60871-1 : 2005</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Shunt capacitors for AC power systems having a rated voltage above 1000 V: Part 1 general (First Revision)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098619">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13925 (Part 2) : 2002 / IEC 60871-2</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Shunt capacitors for A.C. power systems having a rated voltage above 1000 V: Part 2 endurance testing (First Revision)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Methods of tests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106067">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13925 (Part 3) : 2002 / IEC 60871-3</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Shunt capacitors for A.C. power systems having a rated voltage above 1000 V: Part 3 protection of shunt capacitors and shunt capacitor banks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Others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43036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0379901"/>
              </p:ext>
            </p:extLst>
          </p:nvPr>
        </p:nvGraphicFramePr>
        <p:xfrm>
          <a:off x="101600" y="114302"/>
          <a:ext cx="11811000" cy="6599766"/>
        </p:xfrm>
        <a:graphic>
          <a:graphicData uri="http://schemas.openxmlformats.org/drawingml/2006/table">
            <a:tbl>
              <a:tblPr firstRow="1" bandRow="1">
                <a:tableStyleId>{5C22544A-7EE6-4342-B048-85BDC9FD1C3A}</a:tableStyleId>
              </a:tblPr>
              <a:tblGrid>
                <a:gridCol w="29527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gridCol w="2952750">
                  <a:extLst>
                    <a:ext uri="{9D8B030D-6E8A-4147-A177-3AD203B41FA5}">
                      <a16:colId xmlns:a16="http://schemas.microsoft.com/office/drawing/2014/main" val="20002"/>
                    </a:ext>
                  </a:extLst>
                </a:gridCol>
                <a:gridCol w="2952750">
                  <a:extLst>
                    <a:ext uri="{9D8B030D-6E8A-4147-A177-3AD203B41FA5}">
                      <a16:colId xmlns:a16="http://schemas.microsoft.com/office/drawing/2014/main" val="20003"/>
                    </a:ext>
                  </a:extLst>
                </a:gridCol>
              </a:tblGrid>
              <a:tr h="1099961">
                <a:tc>
                  <a:txBody>
                    <a:bodyPr/>
                    <a:lstStyle/>
                    <a:p>
                      <a:r>
                        <a:rPr lang="en-US" sz="1400" b="0" dirty="0">
                          <a:solidFill>
                            <a:schemeClr val="bg1"/>
                          </a:solidFill>
                          <a:latin typeface="+mn-lt"/>
                        </a:rPr>
                        <a:t>IS 13925 (Part 4) : 2013 / IEC 60871-4: 1996</a:t>
                      </a: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Calibri" panose="020F0502020204030204" pitchFamily="34" charset="0"/>
                        </a:rPr>
                        <a:t>Shunt capacitors for A.C. power systems having a rated voltage above 1000 V: Part 4 internal fuses</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Calibri" panose="020F0502020204030204" pitchFamily="34" charset="0"/>
                        </a:rPr>
                        <a:t>Product Specification</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Calibri" panose="020F0502020204030204" pitchFamily="34" charset="0"/>
                        </a:rPr>
                        <a:t>Identical under dual numbering</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extLst>
                  <a:ext uri="{0D108BD9-81ED-4DB2-BD59-A6C34878D82A}">
                    <a16:rowId xmlns:a16="http://schemas.microsoft.com/office/drawing/2014/main" val="10000"/>
                  </a:ext>
                </a:extLst>
              </a:tr>
              <a:tr h="1099961">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11530 : 1985 </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Specification for voltage grading capacitor</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Indigenous</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099961">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11548 : 1986</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Specification for capacitors for surge protection for use in voltage system above 650 V and up to 33 KV</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Indigenous</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099961">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13203 : 1991 (IEC 60996)</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Method for verifying accuracy of tan delta measurements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13925 (Part 4) : 2013 / IEC 60871_4: 1996</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Modified/Technically Equivalent</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099961">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13666 : 1993</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Energy storage capacitors -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Indigenous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r h="1099961">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15395 : 2003  / IEC 61642</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Industrial AC networks affected by harmonics application of filters and shunt capacitors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Others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901730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6942134"/>
              </p:ext>
            </p:extLst>
          </p:nvPr>
        </p:nvGraphicFramePr>
        <p:xfrm>
          <a:off x="254000" y="165098"/>
          <a:ext cx="11696700" cy="6548970"/>
        </p:xfrm>
        <a:graphic>
          <a:graphicData uri="http://schemas.openxmlformats.org/drawingml/2006/table">
            <a:tbl>
              <a:tblPr firstRow="1" bandRow="1">
                <a:tableStyleId>{5C22544A-7EE6-4342-B048-85BDC9FD1C3A}</a:tableStyleId>
              </a:tblPr>
              <a:tblGrid>
                <a:gridCol w="2924175">
                  <a:extLst>
                    <a:ext uri="{9D8B030D-6E8A-4147-A177-3AD203B41FA5}">
                      <a16:colId xmlns:a16="http://schemas.microsoft.com/office/drawing/2014/main" val="20000"/>
                    </a:ext>
                  </a:extLst>
                </a:gridCol>
                <a:gridCol w="2924175">
                  <a:extLst>
                    <a:ext uri="{9D8B030D-6E8A-4147-A177-3AD203B41FA5}">
                      <a16:colId xmlns:a16="http://schemas.microsoft.com/office/drawing/2014/main" val="20001"/>
                    </a:ext>
                  </a:extLst>
                </a:gridCol>
                <a:gridCol w="2924175">
                  <a:extLst>
                    <a:ext uri="{9D8B030D-6E8A-4147-A177-3AD203B41FA5}">
                      <a16:colId xmlns:a16="http://schemas.microsoft.com/office/drawing/2014/main" val="20002"/>
                    </a:ext>
                  </a:extLst>
                </a:gridCol>
                <a:gridCol w="2924175">
                  <a:extLst>
                    <a:ext uri="{9D8B030D-6E8A-4147-A177-3AD203B41FA5}">
                      <a16:colId xmlns:a16="http://schemas.microsoft.com/office/drawing/2014/main" val="20003"/>
                    </a:ext>
                  </a:extLst>
                </a:gridCol>
              </a:tblGrid>
              <a:tr h="1091495">
                <a:tc>
                  <a:txBody>
                    <a:bodyPr/>
                    <a:lstStyle/>
                    <a:p>
                      <a:pPr>
                        <a:lnSpc>
                          <a:spcPct val="110000"/>
                        </a:lnSpc>
                        <a:spcAft>
                          <a:spcPts val="0"/>
                        </a:spcAft>
                      </a:pPr>
                      <a:r>
                        <a:rPr lang="en-IN" sz="1400" b="0" dirty="0">
                          <a:solidFill>
                            <a:srgbClr val="000000"/>
                          </a:solidFill>
                          <a:effectLst/>
                          <a:latin typeface="+mn-lt"/>
                          <a:ea typeface="Times New Roman" panose="02020603050405020304" pitchFamily="18" charset="0"/>
                          <a:cs typeface="Calibri" panose="020F0502020204030204" pitchFamily="34" charset="0"/>
                        </a:rPr>
                        <a:t>IS 16636 : 2017</a:t>
                      </a:r>
                      <a:endParaRPr lang="en-US" sz="1400" b="0" dirty="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Automatic power factor correction (APFC) panels for voltage rating up to and including 1000 V</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Indigenous</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extLst>
                  <a:ext uri="{0D108BD9-81ED-4DB2-BD59-A6C34878D82A}">
                    <a16:rowId xmlns:a16="http://schemas.microsoft.com/office/drawing/2014/main" val="10000"/>
                  </a:ext>
                </a:extLst>
              </a:tr>
              <a:tr h="1091495">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60143-1 : 2015</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SERIES CAPACITORS FOR POWER SYSTEMS PART 1 : GENERAL First Revision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091495">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9835 (Part 2) : 2021 / IEC 60143-2:2012</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Series Capacitors For Power Systems Part 2: Protective Equipment For Series Capacitor Banks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091495">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60143-3 : 2015</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Series Capacitors For Power Systems Part 3: Internal Fuses First Revision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091495">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60143-4 : 2010</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Series Capacitors For Power Systems Part 4: Thyristor Controlled Series Capacitors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r h="1091495">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60110-1 : 1998</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Power Capacitors For Induction Heating Installations Part 1 General (First Revision)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66530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3152713"/>
              </p:ext>
            </p:extLst>
          </p:nvPr>
        </p:nvGraphicFramePr>
        <p:xfrm>
          <a:off x="393700" y="126998"/>
          <a:ext cx="11569700" cy="6684384"/>
        </p:xfrm>
        <a:graphic>
          <a:graphicData uri="http://schemas.openxmlformats.org/drawingml/2006/table">
            <a:tbl>
              <a:tblPr firstRow="1" bandRow="1">
                <a:tableStyleId>{5C22544A-7EE6-4342-B048-85BDC9FD1C3A}</a:tableStyleId>
              </a:tblPr>
              <a:tblGrid>
                <a:gridCol w="2892425">
                  <a:extLst>
                    <a:ext uri="{9D8B030D-6E8A-4147-A177-3AD203B41FA5}">
                      <a16:colId xmlns:a16="http://schemas.microsoft.com/office/drawing/2014/main" val="20000"/>
                    </a:ext>
                  </a:extLst>
                </a:gridCol>
                <a:gridCol w="3170946">
                  <a:extLst>
                    <a:ext uri="{9D8B030D-6E8A-4147-A177-3AD203B41FA5}">
                      <a16:colId xmlns:a16="http://schemas.microsoft.com/office/drawing/2014/main" val="20001"/>
                    </a:ext>
                  </a:extLst>
                </a:gridCol>
                <a:gridCol w="2613904">
                  <a:extLst>
                    <a:ext uri="{9D8B030D-6E8A-4147-A177-3AD203B41FA5}">
                      <a16:colId xmlns:a16="http://schemas.microsoft.com/office/drawing/2014/main" val="20002"/>
                    </a:ext>
                  </a:extLst>
                </a:gridCol>
                <a:gridCol w="2892425">
                  <a:extLst>
                    <a:ext uri="{9D8B030D-6E8A-4147-A177-3AD203B41FA5}">
                      <a16:colId xmlns:a16="http://schemas.microsoft.com/office/drawing/2014/main" val="20003"/>
                    </a:ext>
                  </a:extLst>
                </a:gridCol>
              </a:tblGrid>
              <a:tr h="1329581">
                <a:tc>
                  <a:txBody>
                    <a:bodyPr/>
                    <a:lstStyle/>
                    <a:p>
                      <a:pPr>
                        <a:lnSpc>
                          <a:spcPct val="110000"/>
                        </a:lnSpc>
                        <a:spcAft>
                          <a:spcPts val="0"/>
                        </a:spcAft>
                      </a:pPr>
                      <a:r>
                        <a:rPr lang="en-IN" sz="1400" b="0" dirty="0">
                          <a:solidFill>
                            <a:srgbClr val="000000"/>
                          </a:solidFill>
                          <a:effectLst/>
                          <a:latin typeface="+mn-lt"/>
                          <a:ea typeface="Times New Roman" panose="02020603050405020304" pitchFamily="18" charset="0"/>
                          <a:cs typeface="Calibri" panose="020F0502020204030204" pitchFamily="34" charset="0"/>
                        </a:rPr>
                        <a:t>IS/IEC/TS 60110-2 : 2000</a:t>
                      </a:r>
                      <a:endParaRPr lang="en-US" sz="1400" b="0" dirty="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Power Capacitors For Induction Heating Installations Part 2 : Ageing Test Destruction Test And Requirements For Disconnecting Internal Fuses</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Methods of tests</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extLst>
                  <a:ext uri="{0D108BD9-81ED-4DB2-BD59-A6C34878D82A}">
                    <a16:rowId xmlns:a16="http://schemas.microsoft.com/office/drawing/2014/main" val="10000"/>
                  </a:ext>
                </a:extLst>
              </a:tr>
              <a:tr h="562966">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61071 : 2017</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Capacitors For Power Electronics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723283">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60358-1 : 2012</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Coupling Capacitors And Capacitor Dividers Part 1 General Rules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Safety Standard</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251594">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IS/IEC 60358-2 : 2013</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Coupling Capacitors And Capacitor Dividers Part 2 Ac Or Dc Single-Phase Coupling Capacitor Connected Between Line And Ground For Power Line Carrier-Frequency Plc Application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Methods of tests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single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330189">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11298 (Part 3/Sec 1) : 1991</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Plastic films for electrical purposes - Specification: Part 3 specifications for individual materials: Sec 1 polypropylene films for capacitors (First Revision)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Modified/Technically Equivalent</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r h="1330189">
                <a:tc>
                  <a:txBody>
                    <a:bodyPr/>
                    <a:lstStyle/>
                    <a:p>
                      <a:pPr>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IS 11298 (Part 3/Sec 2) : 1990</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Plastic films for electrical purposes - Specification: Part 3 specifications for individual materials: Sec 2 metallized polypropylene films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Indigenous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533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4737980"/>
              </p:ext>
            </p:extLst>
          </p:nvPr>
        </p:nvGraphicFramePr>
        <p:xfrm>
          <a:off x="203200" y="215900"/>
          <a:ext cx="11671300" cy="6498168"/>
        </p:xfrm>
        <a:graphic>
          <a:graphicData uri="http://schemas.openxmlformats.org/drawingml/2006/table">
            <a:tbl>
              <a:tblPr firstRow="1" bandRow="1">
                <a:tableStyleId>{5C22544A-7EE6-4342-B048-85BDC9FD1C3A}</a:tableStyleId>
              </a:tblPr>
              <a:tblGrid>
                <a:gridCol w="2917825">
                  <a:extLst>
                    <a:ext uri="{9D8B030D-6E8A-4147-A177-3AD203B41FA5}">
                      <a16:colId xmlns:a16="http://schemas.microsoft.com/office/drawing/2014/main" val="20000"/>
                    </a:ext>
                  </a:extLst>
                </a:gridCol>
                <a:gridCol w="2917825">
                  <a:extLst>
                    <a:ext uri="{9D8B030D-6E8A-4147-A177-3AD203B41FA5}">
                      <a16:colId xmlns:a16="http://schemas.microsoft.com/office/drawing/2014/main" val="20001"/>
                    </a:ext>
                  </a:extLst>
                </a:gridCol>
                <a:gridCol w="2917825">
                  <a:extLst>
                    <a:ext uri="{9D8B030D-6E8A-4147-A177-3AD203B41FA5}">
                      <a16:colId xmlns:a16="http://schemas.microsoft.com/office/drawing/2014/main" val="20002"/>
                    </a:ext>
                  </a:extLst>
                </a:gridCol>
                <a:gridCol w="2917825">
                  <a:extLst>
                    <a:ext uri="{9D8B030D-6E8A-4147-A177-3AD203B41FA5}">
                      <a16:colId xmlns:a16="http://schemas.microsoft.com/office/drawing/2014/main" val="20003"/>
                    </a:ext>
                  </a:extLst>
                </a:gridCol>
              </a:tblGrid>
              <a:tr h="1083028">
                <a:tc>
                  <a:txBody>
                    <a:bodyPr/>
                    <a:lstStyle/>
                    <a:p>
                      <a:pPr>
                        <a:lnSpc>
                          <a:spcPct val="110000"/>
                        </a:lnSpc>
                        <a:spcAft>
                          <a:spcPts val="0"/>
                        </a:spcAft>
                      </a:pPr>
                      <a:r>
                        <a:rPr lang="en-IN" sz="1400" b="0" dirty="0">
                          <a:solidFill>
                            <a:srgbClr val="000000"/>
                          </a:solidFill>
                          <a:effectLst/>
                          <a:latin typeface="+mn-lt"/>
                          <a:ea typeface="Times New Roman" panose="02020603050405020304" pitchFamily="18" charset="0"/>
                          <a:cs typeface="Calibri" panose="020F0502020204030204" pitchFamily="34" charset="0"/>
                        </a:rPr>
                        <a:t>IS 13067 : 1991</a:t>
                      </a:r>
                      <a:endParaRPr lang="en-US" sz="1400" b="0" dirty="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Impregnants for power capacitors - Specification</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rgbClr val="000000"/>
                          </a:solidFill>
                          <a:effectLst/>
                          <a:latin typeface="+mn-lt"/>
                          <a:ea typeface="Times New Roman" panose="02020603050405020304" pitchFamily="18" charset="0"/>
                          <a:cs typeface="Calibri" panose="020F0502020204030204" pitchFamily="34" charset="0"/>
                        </a:rPr>
                        <a:t>Modified/Technically Equivalent</a:t>
                      </a:r>
                      <a:endParaRPr lang="en-US" sz="1400" b="0">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extLst>
                  <a:ext uri="{0D108BD9-81ED-4DB2-BD59-A6C34878D82A}">
                    <a16:rowId xmlns:a16="http://schemas.microsoft.com/office/drawing/2014/main" val="10000"/>
                  </a:ext>
                </a:extLst>
              </a:tr>
              <a:tr h="1083028">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1885 (Part 42) : 1993 / IEC Pub 60 (436 ) ( 1990 ) </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Electrotechnical vocabulary: Part 42 Power Capacitors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terminology</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r h="1083028">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1885 (Part 45) : 1977</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Electrotechnical vocabulary: Part 45 capacitors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Terminology</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Modified/Technically Equivalent</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2"/>
                  </a:ext>
                </a:extLst>
              </a:tr>
              <a:tr h="1083028">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824 : 2021 / IEC 60063: 2015</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Preferred number series for Resistors and Capacitors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Code of Practice</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3"/>
                  </a:ext>
                </a:extLst>
              </a:tr>
              <a:tr h="1083028">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IS 9402 : 1980 (IEC 549)</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Specification for high Voltage fuses for external protection of shunt power capacitors</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Modified/Technically Equivalent</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4"/>
                  </a:ext>
                </a:extLst>
              </a:tr>
              <a:tr h="1083028">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2993 : 1998 (IEC 252)</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a:solidFill>
                            <a:srgbClr val="000000"/>
                          </a:solidFill>
                          <a:effectLst/>
                          <a:latin typeface="+mn-lt"/>
                          <a:ea typeface="Times New Roman" panose="02020603050405020304" pitchFamily="18" charset="0"/>
                          <a:cs typeface="Calibri" panose="020F0502020204030204" pitchFamily="34" charset="0"/>
                        </a:rPr>
                        <a:t>A.C. motor capacitors (Second Revision)</a:t>
                      </a:r>
                      <a:endParaRPr lang="en-US" sz="140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Product Specification</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Identical under dual numbering</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930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609600"/>
            <a:ext cx="10069511" cy="1905000"/>
          </a:xfrm>
        </p:spPr>
        <p:txBody>
          <a:bodyPr>
            <a:normAutofit/>
          </a:bodyPr>
          <a:lstStyle/>
          <a:p>
            <a:r>
              <a:rPr lang="en-US" b="1" dirty="0">
                <a:cs typeface="Times New Roman" panose="02020603050405020304" pitchFamily="18" charset="0"/>
              </a:rPr>
              <a:t>definition</a:t>
            </a:r>
            <a:endParaRPr lang="en-IN" b="1" dirty="0">
              <a:cs typeface="Times New Roman" panose="02020603050405020304" pitchFamily="18" charset="0"/>
            </a:endParaRPr>
          </a:p>
        </p:txBody>
      </p:sp>
      <p:sp>
        <p:nvSpPr>
          <p:cNvPr id="3" name="Content Placeholder 2"/>
          <p:cNvSpPr>
            <a:spLocks noGrp="1"/>
          </p:cNvSpPr>
          <p:nvPr>
            <p:ph idx="1"/>
          </p:nvPr>
        </p:nvSpPr>
        <p:spPr>
          <a:xfrm>
            <a:off x="977900" y="2514601"/>
            <a:ext cx="10069511" cy="3276600"/>
          </a:xfrm>
        </p:spPr>
        <p:txBody>
          <a:bodyPr>
            <a:normAutofit/>
          </a:bodyPr>
          <a:lstStyle/>
          <a:p>
            <a:pPr marL="0" indent="0" algn="just">
              <a:buNone/>
            </a:pPr>
            <a:r>
              <a:rPr lang="en-IN" sz="1800" dirty="0">
                <a:effectLst/>
                <a:cs typeface="Times New Roman" panose="02020603050405020304" pitchFamily="18" charset="0"/>
              </a:rPr>
              <a:t>A </a:t>
            </a:r>
            <a:r>
              <a:rPr lang="en-IN" sz="1800" b="1" dirty="0">
                <a:effectLst/>
                <a:cs typeface="Times New Roman" panose="02020603050405020304" pitchFamily="18" charset="0"/>
              </a:rPr>
              <a:t>capacitor</a:t>
            </a:r>
            <a:r>
              <a:rPr lang="en-IN" sz="1800" dirty="0">
                <a:effectLst/>
                <a:cs typeface="Times New Roman" panose="02020603050405020304" pitchFamily="18" charset="0"/>
              </a:rPr>
              <a:t> is a passive electrical component designed to store and release electrical energy. It consists of two conductive plates, typically made of metal, separated by an insulating material known as a dielectric. </a:t>
            </a:r>
          </a:p>
          <a:p>
            <a:pPr marL="0" indent="0" algn="just">
              <a:buNone/>
            </a:pPr>
            <a:r>
              <a:rPr lang="en-IN" sz="1800" dirty="0">
                <a:effectLst/>
                <a:cs typeface="Times New Roman" panose="02020603050405020304" pitchFamily="18" charset="0"/>
              </a:rPr>
              <a:t>The definition as per Electrotechnical Vocabulary for capacitors, IS 1885(Part 45) is:</a:t>
            </a:r>
          </a:p>
          <a:p>
            <a:pPr marL="0" indent="0" algn="just">
              <a:buNone/>
            </a:pPr>
            <a:r>
              <a:rPr lang="en-IN" sz="1800" b="1" dirty="0">
                <a:solidFill>
                  <a:schemeClr val="accent1"/>
                </a:solidFill>
                <a:effectLst/>
                <a:cs typeface="Times New Roman" panose="02020603050405020304" pitchFamily="18" charset="0"/>
              </a:rPr>
              <a:t>Capacitor</a:t>
            </a:r>
            <a:r>
              <a:rPr lang="en-IN" sz="1800" b="1" dirty="0">
                <a:effectLst/>
                <a:cs typeface="Times New Roman" panose="02020603050405020304" pitchFamily="18" charset="0"/>
              </a:rPr>
              <a:t> </a:t>
            </a:r>
            <a:r>
              <a:rPr lang="en-IN" sz="1800" dirty="0">
                <a:effectLst/>
                <a:cs typeface="Times New Roman" panose="02020603050405020304" pitchFamily="18" charset="0"/>
              </a:rPr>
              <a:t>– A device consisting essentially of two electrodes separated by an insulating (dielectric) material, its intended characteristic being capacitance.</a:t>
            </a:r>
          </a:p>
          <a:p>
            <a:pPr marL="0" indent="0" algn="just">
              <a:buNone/>
            </a:pPr>
            <a:r>
              <a:rPr lang="en-IN" sz="1800" b="1" dirty="0">
                <a:solidFill>
                  <a:schemeClr val="accent1"/>
                </a:solidFill>
                <a:effectLst/>
                <a:cs typeface="Times New Roman" panose="02020603050405020304" pitchFamily="18" charset="0"/>
              </a:rPr>
              <a:t>Capacitance ( Quantity ) </a:t>
            </a:r>
            <a:r>
              <a:rPr lang="en-IN" sz="1800" dirty="0">
                <a:effectLst/>
                <a:cs typeface="Times New Roman" panose="02020603050405020304" pitchFamily="18" charset="0"/>
              </a:rPr>
              <a:t>– The quantity of charge on one of the electrodes of a capacitor divided by the corresponding potential difference between the two electrodes, the influence of any other conductor being negligible.</a:t>
            </a:r>
          </a:p>
        </p:txBody>
      </p:sp>
    </p:spTree>
    <p:extLst>
      <p:ext uri="{BB962C8B-B14F-4D97-AF65-F5344CB8AC3E}">
        <p14:creationId xmlns:p14="http://schemas.microsoft.com/office/powerpoint/2010/main" val="4018822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2221494"/>
              </p:ext>
            </p:extLst>
          </p:nvPr>
        </p:nvGraphicFramePr>
        <p:xfrm>
          <a:off x="596900" y="719666"/>
          <a:ext cx="11061700" cy="2810934"/>
        </p:xfrm>
        <a:graphic>
          <a:graphicData uri="http://schemas.openxmlformats.org/drawingml/2006/table">
            <a:tbl>
              <a:tblPr firstRow="1" bandRow="1">
                <a:tableStyleId>{5C22544A-7EE6-4342-B048-85BDC9FD1C3A}</a:tableStyleId>
              </a:tblPr>
              <a:tblGrid>
                <a:gridCol w="2765425">
                  <a:extLst>
                    <a:ext uri="{9D8B030D-6E8A-4147-A177-3AD203B41FA5}">
                      <a16:colId xmlns:a16="http://schemas.microsoft.com/office/drawing/2014/main" val="20000"/>
                    </a:ext>
                  </a:extLst>
                </a:gridCol>
                <a:gridCol w="2765425">
                  <a:extLst>
                    <a:ext uri="{9D8B030D-6E8A-4147-A177-3AD203B41FA5}">
                      <a16:colId xmlns:a16="http://schemas.microsoft.com/office/drawing/2014/main" val="20001"/>
                    </a:ext>
                  </a:extLst>
                </a:gridCol>
                <a:gridCol w="2765425">
                  <a:extLst>
                    <a:ext uri="{9D8B030D-6E8A-4147-A177-3AD203B41FA5}">
                      <a16:colId xmlns:a16="http://schemas.microsoft.com/office/drawing/2014/main" val="20002"/>
                    </a:ext>
                  </a:extLst>
                </a:gridCol>
                <a:gridCol w="2765425">
                  <a:extLst>
                    <a:ext uri="{9D8B030D-6E8A-4147-A177-3AD203B41FA5}">
                      <a16:colId xmlns:a16="http://schemas.microsoft.com/office/drawing/2014/main" val="20003"/>
                    </a:ext>
                  </a:extLst>
                </a:gridCol>
              </a:tblGrid>
              <a:tr h="1166609">
                <a:tc>
                  <a:txBody>
                    <a:bodyPr/>
                    <a:lstStyle/>
                    <a:p>
                      <a:pPr>
                        <a:lnSpc>
                          <a:spcPct val="110000"/>
                        </a:lnSpc>
                        <a:spcAft>
                          <a:spcPts val="0"/>
                        </a:spcAft>
                      </a:pPr>
                      <a:r>
                        <a:rPr lang="en-IN" sz="1400" b="0" dirty="0">
                          <a:solidFill>
                            <a:schemeClr val="bg1"/>
                          </a:solidFill>
                          <a:effectLst/>
                          <a:latin typeface="+mn-lt"/>
                          <a:ea typeface="Times New Roman" panose="02020603050405020304" pitchFamily="18" charset="0"/>
                          <a:cs typeface="Mangal" panose="02040503050203030202" pitchFamily="18" charset="0"/>
                        </a:rPr>
                        <a:t>IS 7752 (Part 1) : 1975</a:t>
                      </a:r>
                      <a:endParaRPr lang="en-US" sz="1400" b="0" dirty="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Mangal" panose="02040503050203030202" pitchFamily="18" charset="0"/>
                        </a:rPr>
                        <a:t>Guide for improvement of power factor in consumer installations: Part 1 low and medium supply voltages</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Mangal" panose="02040503050203030202" pitchFamily="18" charset="0"/>
                        </a:rPr>
                        <a:t>Code of Practice</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tc>
                  <a:txBody>
                    <a:bodyPr/>
                    <a:lstStyle/>
                    <a:p>
                      <a:pPr>
                        <a:lnSpc>
                          <a:spcPct val="110000"/>
                        </a:lnSpc>
                        <a:spcAft>
                          <a:spcPts val="0"/>
                        </a:spcAft>
                      </a:pPr>
                      <a:r>
                        <a:rPr lang="en-IN" sz="1400" b="0">
                          <a:solidFill>
                            <a:schemeClr val="bg1"/>
                          </a:solidFill>
                          <a:effectLst/>
                          <a:latin typeface="+mn-lt"/>
                          <a:ea typeface="Times New Roman" panose="02020603050405020304" pitchFamily="18" charset="0"/>
                          <a:cs typeface="Mangal" panose="02040503050203030202" pitchFamily="18" charset="0"/>
                        </a:rPr>
                        <a:t>Indigenous</a:t>
                      </a:r>
                      <a:endParaRPr lang="en-US" sz="1400" b="0">
                        <a:solidFill>
                          <a:schemeClr val="bg1"/>
                        </a:solidFill>
                        <a:effectLst/>
                        <a:latin typeface="+mn-lt"/>
                        <a:ea typeface="Times New Roman" panose="02020603050405020304" pitchFamily="18" charset="0"/>
                        <a:cs typeface="Mangal" panose="02040503050203030202" pitchFamily="18" charset="0"/>
                      </a:endParaRPr>
                    </a:p>
                  </a:txBody>
                  <a:tcPr marL="68580" marR="68580" marT="0" marB="0">
                    <a:solidFill>
                      <a:srgbClr val="FCECE7"/>
                    </a:solidFill>
                  </a:tcPr>
                </a:tc>
                <a:extLst>
                  <a:ext uri="{0D108BD9-81ED-4DB2-BD59-A6C34878D82A}">
                    <a16:rowId xmlns:a16="http://schemas.microsoft.com/office/drawing/2014/main" val="10000"/>
                  </a:ext>
                </a:extLst>
              </a:tr>
              <a:tr h="1644325">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IS 4486 : 1967</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Recommended methods for the determination of the permittivity and dielectric dissipation factor of electrical insulating materials at power, audio and radio frequencies including metre wavelengths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solidFill>
                            <a:srgbClr val="000000"/>
                          </a:solidFill>
                          <a:effectLst/>
                          <a:latin typeface="+mn-lt"/>
                          <a:ea typeface="Times New Roman" panose="02020603050405020304" pitchFamily="18" charset="0"/>
                          <a:cs typeface="Calibri" panose="020F0502020204030204" pitchFamily="34" charset="0"/>
                        </a:rPr>
                        <a:t>Methods of tests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tc>
                  <a:txBody>
                    <a:bodyPr/>
                    <a:lstStyle/>
                    <a:p>
                      <a:pPr>
                        <a:lnSpc>
                          <a:spcPct val="110000"/>
                        </a:lnSpc>
                        <a:spcAft>
                          <a:spcPts val="0"/>
                        </a:spcAft>
                      </a:pPr>
                      <a:r>
                        <a:rPr lang="en-IN" sz="1400" dirty="0">
                          <a:effectLst/>
                          <a:latin typeface="+mn-lt"/>
                          <a:ea typeface="Times New Roman" panose="02020603050405020304" pitchFamily="18" charset="0"/>
                          <a:cs typeface="Mangal" panose="02040503050203030202" pitchFamily="18" charset="0"/>
                        </a:rPr>
                        <a:t>Indigenous</a:t>
                      </a:r>
                      <a:endParaRPr lang="en-US" sz="1400" dirty="0">
                        <a:effectLst/>
                        <a:latin typeface="+mn-lt"/>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0953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43949"/>
            <a:ext cx="12192000" cy="457200"/>
          </a:xfrm>
          <a:prstGeom prst="rect">
            <a:avLst/>
          </a:prstGeom>
        </p:spPr>
        <p:txBody>
          <a:bodyPr>
            <a:noAutofit/>
          </a:bodyPr>
          <a:lstStyle/>
          <a:p>
            <a:pPr algn="ctr" defTabSz="914363">
              <a:lnSpc>
                <a:spcPct val="90000"/>
              </a:lnSpc>
              <a:spcBef>
                <a:spcPct val="0"/>
              </a:spcBef>
              <a:defRPr/>
            </a:pPr>
            <a:r>
              <a:rPr lang="en-US" altLang="ko-KR" sz="3200" b="1" dirty="0" err="1">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sym typeface="Raleway"/>
              </a:rPr>
              <a:t>e</a:t>
            </a:r>
            <a:r>
              <a:rPr lang="en-US" altLang="ko-KR" sz="3200" b="1" cap="all" dirty="0" err="1">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sym typeface="Raleway"/>
              </a:rPr>
              <a:t>BIS</a:t>
            </a:r>
            <a:r>
              <a:rPr lang="en-US" altLang="ko-KR" sz="3200" b="1"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sym typeface="Raleway"/>
              </a:rPr>
              <a:t> Portal</a:t>
            </a:r>
            <a:endParaRPr lang="en-IN" sz="3200" b="1"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endParaRPr>
          </a:p>
        </p:txBody>
      </p:sp>
      <p:sp>
        <p:nvSpPr>
          <p:cNvPr id="4" name="Content Placeholder 2"/>
          <p:cNvSpPr txBox="1">
            <a:spLocks/>
          </p:cNvSpPr>
          <p:nvPr/>
        </p:nvSpPr>
        <p:spPr>
          <a:xfrm>
            <a:off x="0" y="6308948"/>
            <a:ext cx="12192000" cy="549053"/>
          </a:xfrm>
          <a:prstGeom prst="rect">
            <a:avLst/>
          </a:prstGeom>
        </p:spPr>
        <p:txBody>
          <a:bodyPr/>
          <a:lstStyle/>
          <a:p>
            <a:pPr algn="ctr" defTabSz="914363">
              <a:lnSpc>
                <a:spcPct val="90000"/>
              </a:lnSpc>
              <a:spcBef>
                <a:spcPts val="1000"/>
              </a:spcBef>
              <a:defRPr/>
            </a:pPr>
            <a:r>
              <a:rPr lang="en-IN" sz="2400" dirty="0">
                <a:solidFill>
                  <a:srgbClr val="000000"/>
                </a:solidFill>
                <a:latin typeface="Arial"/>
                <a:ea typeface="맑은 고딕"/>
                <a:hlinkClick r:id="rId2"/>
              </a:rPr>
              <a:t>https://www.manakonline.in</a:t>
            </a:r>
            <a:r>
              <a:rPr lang="en-IN" sz="2400" dirty="0">
                <a:solidFill>
                  <a:srgbClr val="000000"/>
                </a:solidFill>
                <a:latin typeface="Arial"/>
                <a:ea typeface="맑은 고딕"/>
              </a:rPr>
              <a:t> </a:t>
            </a:r>
          </a:p>
        </p:txBody>
      </p:sp>
      <p:pic>
        <p:nvPicPr>
          <p:cNvPr id="100354" name="Picture 2"/>
          <p:cNvPicPr>
            <a:picLocks noChangeAspect="1" noChangeArrowheads="1"/>
          </p:cNvPicPr>
          <p:nvPr/>
        </p:nvPicPr>
        <p:blipFill>
          <a:blip r:embed="rId3"/>
          <a:srcRect t="9113" b="18227"/>
          <a:stretch>
            <a:fillRect/>
          </a:stretch>
        </p:blipFill>
        <p:spPr bwMode="auto">
          <a:xfrm>
            <a:off x="29602" y="999129"/>
            <a:ext cx="12162398" cy="4739640"/>
          </a:xfrm>
          <a:prstGeom prst="rect">
            <a:avLst/>
          </a:prstGeom>
          <a:noFill/>
          <a:ln w="9525">
            <a:noFill/>
            <a:miter lim="800000"/>
            <a:headEnd/>
            <a:tailEnd/>
          </a:ln>
          <a:effectLst/>
        </p:spPr>
      </p:pic>
    </p:spTree>
    <p:extLst>
      <p:ext uri="{BB962C8B-B14F-4D97-AF65-F5344CB8AC3E}">
        <p14:creationId xmlns:p14="http://schemas.microsoft.com/office/powerpoint/2010/main" val="2705407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EF6-F456-3214-9487-D4947038797E}"/>
              </a:ext>
            </a:extLst>
          </p:cNvPr>
          <p:cNvSpPr>
            <a:spLocks noGrp="1"/>
          </p:cNvSpPr>
          <p:nvPr>
            <p:ph type="title"/>
          </p:nvPr>
        </p:nvSpPr>
        <p:spPr>
          <a:xfrm>
            <a:off x="1141413" y="441820"/>
            <a:ext cx="9905998" cy="1905000"/>
          </a:xfrm>
        </p:spPr>
        <p:txBody>
          <a:bodyPr/>
          <a:lstStyle/>
          <a:p>
            <a:r>
              <a:rPr lang="en-US" b="1" dirty="0"/>
              <a:t>World of Standards : </a:t>
            </a:r>
            <a:r>
              <a:rPr lang="en-US" b="1" cap="none" dirty="0"/>
              <a:t>www.manakonline.in</a:t>
            </a:r>
          </a:p>
        </p:txBody>
      </p:sp>
      <p:pic>
        <p:nvPicPr>
          <p:cNvPr id="4" name="Content Placeholder 3">
            <a:extLst>
              <a:ext uri="{FF2B5EF4-FFF2-40B4-BE49-F238E27FC236}">
                <a16:creationId xmlns:a16="http://schemas.microsoft.com/office/drawing/2014/main" id="{2AF9E739-2F79-BF3E-6E18-752A29EF50D5}"/>
              </a:ext>
            </a:extLst>
          </p:cNvPr>
          <p:cNvPicPr>
            <a:picLocks noGrp="1" noChangeAspect="1"/>
          </p:cNvPicPr>
          <p:nvPr>
            <p:ph idx="1"/>
          </p:nvPr>
        </p:nvPicPr>
        <p:blipFill>
          <a:blip r:embed="rId2"/>
          <a:stretch>
            <a:fillRect/>
          </a:stretch>
        </p:blipFill>
        <p:spPr>
          <a:xfrm>
            <a:off x="1112520" y="1825624"/>
            <a:ext cx="10241280" cy="4559935"/>
          </a:xfrm>
          <a:prstGeom prst="rect">
            <a:avLst/>
          </a:prstGeom>
        </p:spPr>
      </p:pic>
    </p:spTree>
    <p:extLst>
      <p:ext uri="{BB962C8B-B14F-4D97-AF65-F5344CB8AC3E}">
        <p14:creationId xmlns:p14="http://schemas.microsoft.com/office/powerpoint/2010/main" val="20409768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9335-10D0-2106-4D0B-E5B7CF67ABDF}"/>
              </a:ext>
            </a:extLst>
          </p:cNvPr>
          <p:cNvSpPr>
            <a:spLocks noGrp="1"/>
          </p:cNvSpPr>
          <p:nvPr>
            <p:ph type="title"/>
          </p:nvPr>
        </p:nvSpPr>
        <p:spPr>
          <a:xfrm>
            <a:off x="357190" y="214314"/>
            <a:ext cx="4214811" cy="685800"/>
          </a:xfrm>
        </p:spPr>
        <p:txBody>
          <a:bodyPr>
            <a:normAutofit/>
          </a:bodyPr>
          <a:lstStyle/>
          <a:p>
            <a:r>
              <a:rPr lang="en-US" b="1" dirty="0"/>
              <a:t>BIS CARE APP</a:t>
            </a:r>
          </a:p>
        </p:txBody>
      </p:sp>
      <p:pic>
        <p:nvPicPr>
          <p:cNvPr id="4" name="Content Placeholder 3">
            <a:extLst>
              <a:ext uri="{FF2B5EF4-FFF2-40B4-BE49-F238E27FC236}">
                <a16:creationId xmlns:a16="http://schemas.microsoft.com/office/drawing/2014/main" id="{1E6640C9-47C2-EBF1-138E-4C83897C197E}"/>
              </a:ext>
            </a:extLst>
          </p:cNvPr>
          <p:cNvPicPr>
            <a:picLocks noGrp="1" noChangeAspect="1"/>
          </p:cNvPicPr>
          <p:nvPr>
            <p:ph sz="quarter" idx="4294967295"/>
          </p:nvPr>
        </p:nvPicPr>
        <p:blipFill>
          <a:blip r:embed="rId2"/>
          <a:stretch>
            <a:fillRect/>
          </a:stretch>
        </p:blipFill>
        <p:spPr>
          <a:xfrm>
            <a:off x="1971675" y="1033845"/>
            <a:ext cx="9086850" cy="5112340"/>
          </a:xfrm>
          <a:prstGeom prst="rect">
            <a:avLst/>
          </a:prstGeom>
        </p:spPr>
      </p:pic>
    </p:spTree>
    <p:extLst>
      <p:ext uri="{BB962C8B-B14F-4D97-AF65-F5344CB8AC3E}">
        <p14:creationId xmlns:p14="http://schemas.microsoft.com/office/powerpoint/2010/main" val="32212726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99C2-4985-14CE-A0C5-100C4F2EA5B0}"/>
              </a:ext>
            </a:extLst>
          </p:cNvPr>
          <p:cNvSpPr>
            <a:spLocks noGrp="1"/>
          </p:cNvSpPr>
          <p:nvPr>
            <p:ph type="title"/>
          </p:nvPr>
        </p:nvSpPr>
        <p:spPr>
          <a:xfrm>
            <a:off x="500064" y="271463"/>
            <a:ext cx="10396882" cy="300038"/>
          </a:xfrm>
        </p:spPr>
        <p:txBody>
          <a:bodyPr>
            <a:normAutofit fontScale="90000"/>
          </a:bodyPr>
          <a:lstStyle/>
          <a:p>
            <a:pPr algn="ctr"/>
            <a:r>
              <a:rPr lang="en-US" b="1" dirty="0"/>
              <a:t>For viewing/downloading standards</a:t>
            </a:r>
          </a:p>
        </p:txBody>
      </p:sp>
      <p:pic>
        <p:nvPicPr>
          <p:cNvPr id="4" name="Content Placeholder 3">
            <a:extLst>
              <a:ext uri="{FF2B5EF4-FFF2-40B4-BE49-F238E27FC236}">
                <a16:creationId xmlns:a16="http://schemas.microsoft.com/office/drawing/2014/main" id="{51B186F0-FDE7-E030-1690-26CE42447FEC}"/>
              </a:ext>
            </a:extLst>
          </p:cNvPr>
          <p:cNvPicPr>
            <a:picLocks noGrp="1" noChangeAspect="1"/>
          </p:cNvPicPr>
          <p:nvPr>
            <p:ph sz="quarter" idx="4294967295"/>
          </p:nvPr>
        </p:nvPicPr>
        <p:blipFill>
          <a:blip r:embed="rId2"/>
          <a:stretch>
            <a:fillRect/>
          </a:stretch>
        </p:blipFill>
        <p:spPr>
          <a:xfrm>
            <a:off x="900113" y="760542"/>
            <a:ext cx="8943975" cy="5310879"/>
          </a:xfrm>
          <a:prstGeom prst="rect">
            <a:avLst/>
          </a:prstGeom>
        </p:spPr>
      </p:pic>
      <p:sp>
        <p:nvSpPr>
          <p:cNvPr id="5" name="Rectangle 4"/>
          <p:cNvSpPr/>
          <p:nvPr/>
        </p:nvSpPr>
        <p:spPr>
          <a:xfrm>
            <a:off x="2624586" y="6181816"/>
            <a:ext cx="5614037" cy="584775"/>
          </a:xfrm>
          <a:prstGeom prst="rect">
            <a:avLst/>
          </a:prstGeom>
        </p:spPr>
        <p:txBody>
          <a:bodyPr wrap="none">
            <a:spAutoFit/>
          </a:bodyPr>
          <a:lstStyle/>
          <a:p>
            <a:r>
              <a:rPr lang="en-US" sz="3200" dirty="0">
                <a:ln w="3175" cmpd="sng">
                  <a:noFill/>
                </a:ln>
                <a:solidFill>
                  <a:srgbClr val="F07F09"/>
                </a:solidFill>
                <a:effectLst>
                  <a:glow rad="38100">
                    <a:srgbClr val="000000">
                      <a:lumMod val="65000"/>
                      <a:lumOff val="35000"/>
                      <a:alpha val="40000"/>
                    </a:srgbClr>
                  </a:glow>
                  <a:outerShdw blurRad="28575" dist="38100" dir="14040000" algn="tl" rotWithShape="0">
                    <a:srgbClr val="000000">
                      <a:alpha val="25000"/>
                    </a:srgbClr>
                  </a:outerShdw>
                </a:effectLst>
                <a:ea typeface="+mj-ea"/>
                <a:cs typeface="+mj-cs"/>
              </a:rPr>
              <a:t>standardsbis.bsbedge.com</a:t>
            </a:r>
            <a:endParaRPr lang="en-IN" dirty="0"/>
          </a:p>
        </p:txBody>
      </p:sp>
    </p:spTree>
    <p:extLst>
      <p:ext uri="{BB962C8B-B14F-4D97-AF65-F5344CB8AC3E}">
        <p14:creationId xmlns:p14="http://schemas.microsoft.com/office/powerpoint/2010/main" val="3065574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9074"/>
            <a:ext cx="11163300" cy="6448425"/>
          </a:xfrm>
          <a:prstGeom prst="rect">
            <a:avLst/>
          </a:prstGeom>
        </p:spPr>
      </p:pic>
    </p:spTree>
    <p:extLst>
      <p:ext uri="{BB962C8B-B14F-4D97-AF65-F5344CB8AC3E}">
        <p14:creationId xmlns:p14="http://schemas.microsoft.com/office/powerpoint/2010/main" val="33861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12FD-065B-454B-85C2-47F9DD611570}"/>
              </a:ext>
            </a:extLst>
          </p:cNvPr>
          <p:cNvSpPr>
            <a:spLocks noGrp="1"/>
          </p:cNvSpPr>
          <p:nvPr>
            <p:ph type="title"/>
          </p:nvPr>
        </p:nvSpPr>
        <p:spPr/>
        <p:txBody>
          <a:bodyPr/>
          <a:lstStyle/>
          <a:p>
            <a:r>
              <a:rPr lang="en-US" b="1" dirty="0"/>
              <a:t>Definition, terminology</a:t>
            </a:r>
            <a:br>
              <a:rPr lang="en-US" b="1" dirty="0"/>
            </a:br>
            <a:r>
              <a:rPr lang="en-US" b="1" dirty="0"/>
              <a:t>IS 1885 (Part 42) : 1993 </a:t>
            </a:r>
            <a:endParaRPr lang="en-IN" b="1" dirty="0"/>
          </a:p>
        </p:txBody>
      </p:sp>
      <p:sp>
        <p:nvSpPr>
          <p:cNvPr id="3" name="Content Placeholder 2">
            <a:extLst>
              <a:ext uri="{FF2B5EF4-FFF2-40B4-BE49-F238E27FC236}">
                <a16:creationId xmlns:a16="http://schemas.microsoft.com/office/drawing/2014/main" id="{7CDFB2CE-8429-40AC-9014-55A35934F4AC}"/>
              </a:ext>
            </a:extLst>
          </p:cNvPr>
          <p:cNvSpPr>
            <a:spLocks noGrp="1"/>
          </p:cNvSpPr>
          <p:nvPr>
            <p:ph idx="1"/>
          </p:nvPr>
        </p:nvSpPr>
        <p:spPr>
          <a:xfrm>
            <a:off x="1141412" y="2666999"/>
            <a:ext cx="10197147" cy="3832275"/>
          </a:xfrm>
        </p:spPr>
        <p:txBody>
          <a:bodyPr>
            <a:normAutofit fontScale="92500" lnSpcReduction="20000"/>
          </a:bodyPr>
          <a:lstStyle/>
          <a:p>
            <a:r>
              <a:rPr lang="en-US" sz="2800" dirty="0"/>
              <a:t>capacitance of a capacitor (quantity) </a:t>
            </a:r>
          </a:p>
          <a:p>
            <a:pPr lvl="1"/>
            <a:r>
              <a:rPr lang="en-US" sz="2400" dirty="0"/>
              <a:t>The electrical charge on one of the capacitor electrodes divided by the potential difference between them, the influence of any other conductor being negligible. </a:t>
            </a:r>
          </a:p>
          <a:p>
            <a:r>
              <a:rPr lang="en-US" sz="2800" dirty="0"/>
              <a:t>(capacitor) element </a:t>
            </a:r>
          </a:p>
          <a:p>
            <a:pPr lvl="1"/>
            <a:r>
              <a:rPr lang="en-US" sz="2400" dirty="0"/>
              <a:t>A device consisting essentially of two electrodes separated by a dielectric. </a:t>
            </a:r>
          </a:p>
          <a:p>
            <a:r>
              <a:rPr lang="en-US" sz="2600" dirty="0"/>
              <a:t>(capacitor) unit </a:t>
            </a:r>
          </a:p>
          <a:p>
            <a:pPr lvl="2"/>
            <a:r>
              <a:rPr lang="en-US" sz="2000" dirty="0"/>
              <a:t>An assembly of one or more capacitor elements in the same container with terminals brought out. </a:t>
            </a:r>
            <a:endParaRPr lang="en-IN" sz="2000" dirty="0"/>
          </a:p>
        </p:txBody>
      </p:sp>
    </p:spTree>
    <p:extLst>
      <p:ext uri="{BB962C8B-B14F-4D97-AF65-F5344CB8AC3E}">
        <p14:creationId xmlns:p14="http://schemas.microsoft.com/office/powerpoint/2010/main" val="3320633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0.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1.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5.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6.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8.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9.xml><?xml version="1.0" encoding="utf-8"?>
<a:themeOverride xmlns:a="http://schemas.openxmlformats.org/drawingml/2006/main">
  <a:clrScheme name="Custom 1">
    <a:dk1>
      <a:srgbClr val="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1643</TotalTime>
  <Words>8954</Words>
  <Application>Microsoft Office PowerPoint</Application>
  <PresentationFormat>Widescreen</PresentationFormat>
  <Paragraphs>731</Paragraphs>
  <Slides>85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85</vt:i4>
      </vt:variant>
    </vt:vector>
  </HeadingPairs>
  <TitlesOfParts>
    <vt:vector size="94" baseType="lpstr">
      <vt:lpstr>맑은 고딕</vt:lpstr>
      <vt:lpstr>Arial</vt:lpstr>
      <vt:lpstr>Calibri</vt:lpstr>
      <vt:lpstr>Cambria Math</vt:lpstr>
      <vt:lpstr>Century Gothic</vt:lpstr>
      <vt:lpstr>Mangal</vt:lpstr>
      <vt:lpstr>Raleway</vt:lpstr>
      <vt:lpstr>Times New Roman</vt:lpstr>
      <vt:lpstr>Mesh</vt:lpstr>
      <vt:lpstr>PowerPoint Presentation</vt:lpstr>
      <vt:lpstr>PowerPoint Presentation</vt:lpstr>
      <vt:lpstr>COVERAGE OF POWER CAPACITORS IN ACADEMIC SYLLABI </vt:lpstr>
      <vt:lpstr>COVERAGE OF POWER CAPACITORS IN ACADEMIC SYLLABI (CONTD.) </vt:lpstr>
      <vt:lpstr>Indian Standards on Power Capacitors  </vt:lpstr>
      <vt:lpstr>INDIAN STANDARDS PERSPECTIVE ON ACADEMIC CURRICULUM</vt:lpstr>
      <vt:lpstr>Working Principle</vt:lpstr>
      <vt:lpstr>definition</vt:lpstr>
      <vt:lpstr>Definition, terminology IS 1885 (Part 42) : 1993 </vt:lpstr>
      <vt:lpstr>Definition, terminology IS 1885 (Part 42) : 1993 </vt:lpstr>
      <vt:lpstr>PowerPoint Presentation</vt:lpstr>
      <vt:lpstr>CLASSIFICATION OF capacitors </vt:lpstr>
      <vt:lpstr>Types of Power Capacitors</vt:lpstr>
      <vt:lpstr>Types of Power Capacitors</vt:lpstr>
      <vt:lpstr>Dry-Type vs. Wet-Type Capacitors</vt:lpstr>
      <vt:lpstr>Self-Healing Type vs. Non Self-Healing Type Capacitors </vt:lpstr>
      <vt:lpstr>PowerPoint Presentation</vt:lpstr>
      <vt:lpstr>PowerPoint Presentation</vt:lpstr>
      <vt:lpstr>Classification based on voltage rating </vt:lpstr>
      <vt:lpstr>PowerPoint Presentation</vt:lpstr>
      <vt:lpstr>PowerPoint Presentation</vt:lpstr>
      <vt:lpstr>PowerPoint Presentation</vt:lpstr>
      <vt:lpstr>Dielectric Materials: </vt:lpstr>
      <vt:lpstr>PowerPoint Presentation</vt:lpstr>
      <vt:lpstr>PowerPoint Presentation</vt:lpstr>
      <vt:lpstr>PowerPoint Presentation</vt:lpstr>
      <vt:lpstr>PowerPoint Presentation</vt:lpstr>
      <vt:lpstr>PowerPoint Presentation</vt:lpstr>
      <vt:lpstr>PowerPoint Presentation</vt:lpstr>
      <vt:lpstr>Impregnating Agents</vt:lpstr>
      <vt:lpstr>PowerPoint Presentation</vt:lpstr>
      <vt:lpstr>IS 13340: SHUNT POWER CAPACITORS OF THE SELF - HEALING TYPE FOR AC SYSTEMS HAVING A RATED VOLTAGE UP TO AND INCLUDING 1000 V </vt:lpstr>
      <vt:lpstr>PowerPoint Presentation</vt:lpstr>
      <vt:lpstr>PowerPoint Presentation</vt:lpstr>
      <vt:lpstr>PowerPoint Presentation</vt:lpstr>
      <vt:lpstr>     </vt:lpstr>
      <vt:lpstr>IS 13585: SHUNT POWER CAPACITORS OF THE NON SELF - HEALING TYPE FOR AC SYSTEMS HAVING A RATED VOLTAGE UP TO AND INCLUDING 1000 V </vt:lpstr>
      <vt:lpstr>PowerPoint Presentation</vt:lpstr>
      <vt:lpstr>IS 13925: SHUNT POWER CAPACITORS FOR AC SYSTEMS HAVING A RATED VOLTAGE ABOVE 1000 V </vt:lpstr>
      <vt:lpstr>PowerPoint Presentation</vt:lpstr>
      <vt:lpstr> </vt:lpstr>
      <vt:lpstr>IS/IEC 60143: SERIES CAPACITORS FOR POWER SYSTEMS </vt:lpstr>
      <vt:lpstr>PowerPoint Presentation</vt:lpstr>
      <vt:lpstr>PowerPoint Presentation</vt:lpstr>
      <vt:lpstr>IS/IEC 61071: CAPACITORS FOR POWER ELECTRONICS </vt:lpstr>
      <vt:lpstr>PowerPoint Presentation</vt:lpstr>
      <vt:lpstr>PowerPoint Presentation</vt:lpstr>
      <vt:lpstr>IS 2993: AC MOTOR CAPACITORS  </vt:lpstr>
      <vt:lpstr>PowerPoint Presentation</vt:lpstr>
      <vt:lpstr>PowerPoint Presentation</vt:lpstr>
      <vt:lpstr>PowerPoint Presentation</vt:lpstr>
      <vt:lpstr>AUTOMATIC POWER FACTOR CORRECTION (APFC) PANELS (IS 16636:2017) </vt:lpstr>
      <vt:lpstr>PowerPoint Presentation</vt:lpstr>
      <vt:lpstr>LV Capacitors</vt:lpstr>
      <vt:lpstr>HV Capacitors</vt:lpstr>
      <vt:lpstr>PowerPoint Presentation</vt:lpstr>
      <vt:lpstr>PowerPoint Presentation</vt:lpstr>
      <vt:lpstr>PowerPoint Presentation</vt:lpstr>
      <vt:lpstr> CAPACITOR SELECTION AND APPLICATION GUIDELINES </vt:lpstr>
      <vt:lpstr>PowerPoint Presentation</vt:lpstr>
      <vt:lpstr>PowerPoint Presentation</vt:lpstr>
      <vt:lpstr>PowerPoint Presentation</vt:lpstr>
      <vt:lpstr>PowerPoint Presentation</vt:lpstr>
      <vt:lpstr>PowerPoint Presentation</vt:lpstr>
      <vt:lpstr>Risks associated with substandard power capacitors  </vt:lpstr>
      <vt:lpstr>Risks associated with substandard power capacitors  </vt:lpstr>
      <vt:lpstr>NATIONAL ELECTRICAL CODE OF INDIA- 2023 </vt:lpstr>
      <vt:lpstr>PowerPoint Presentation</vt:lpstr>
      <vt:lpstr>PowerPoint Presentation</vt:lpstr>
      <vt:lpstr>REGULATORY REQUIREMENTS </vt:lpstr>
      <vt:lpstr>PowerPoint Presentation</vt:lpstr>
      <vt:lpstr>PowerPoint Presentation</vt:lpstr>
      <vt:lpstr>References: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of Standards : www.manakonline.in</vt:lpstr>
      <vt:lpstr>BIS CARE APP</vt:lpstr>
      <vt:lpstr>For viewing/downloading standards</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capacitors</dc:title>
  <dc:creator>HP</dc:creator>
  <cp:lastModifiedBy>HP</cp:lastModifiedBy>
  <cp:revision>366</cp:revision>
  <dcterms:created xsi:type="dcterms:W3CDTF">2024-07-15T05:32:13Z</dcterms:created>
  <dcterms:modified xsi:type="dcterms:W3CDTF">2024-09-05T06:36:07Z</dcterms:modified>
</cp:coreProperties>
</file>