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486" r:id="rId3"/>
    <p:sldId id="757" r:id="rId4"/>
    <p:sldId id="758" r:id="rId5"/>
    <p:sldId id="759" r:id="rId6"/>
    <p:sldId id="765" r:id="rId7"/>
    <p:sldId id="728" r:id="rId8"/>
    <p:sldId id="727" r:id="rId9"/>
    <p:sldId id="766" r:id="rId10"/>
    <p:sldId id="767" r:id="rId11"/>
    <p:sldId id="770" r:id="rId12"/>
    <p:sldId id="776" r:id="rId13"/>
    <p:sldId id="777" r:id="rId14"/>
    <p:sldId id="778" r:id="rId15"/>
    <p:sldId id="779" r:id="rId16"/>
    <p:sldId id="769" r:id="rId17"/>
    <p:sldId id="485" r:id="rId18"/>
    <p:sldId id="762" r:id="rId19"/>
    <p:sldId id="763" r:id="rId20"/>
    <p:sldId id="764" r:id="rId21"/>
    <p:sldId id="754" r:id="rId22"/>
    <p:sldId id="726" r:id="rId23"/>
    <p:sldId id="264" r:id="rId24"/>
    <p:sldId id="780" r:id="rId25"/>
    <p:sldId id="748" r:id="rId26"/>
    <p:sldId id="749" r:id="rId27"/>
    <p:sldId id="751" r:id="rId28"/>
    <p:sldId id="750" r:id="rId29"/>
    <p:sldId id="742" r:id="rId30"/>
    <p:sldId id="752" r:id="rId31"/>
    <p:sldId id="745" r:id="rId32"/>
    <p:sldId id="755" r:id="rId33"/>
    <p:sldId id="729" r:id="rId34"/>
    <p:sldId id="753" r:id="rId35"/>
    <p:sldId id="774" r:id="rId36"/>
    <p:sldId id="746" r:id="rId37"/>
    <p:sldId id="744" r:id="rId38"/>
    <p:sldId id="775" r:id="rId39"/>
    <p:sldId id="747" r:id="rId40"/>
    <p:sldId id="273" r:id="rId41"/>
    <p:sldId id="483" r:id="rId42"/>
    <p:sldId id="773" r:id="rId43"/>
    <p:sldId id="735" r:id="rId44"/>
    <p:sldId id="736" r:id="rId45"/>
    <p:sldId id="734" r:id="rId46"/>
    <p:sldId id="738" r:id="rId47"/>
    <p:sldId id="739" r:id="rId48"/>
    <p:sldId id="740" r:id="rId49"/>
    <p:sldId id="732" r:id="rId50"/>
    <p:sldId id="7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347D9-D799-4CEF-BB4C-F9D03515643F}" v="42" dt="2024-09-02T07:49:17.888"/>
    <p1510:client id="{C9B59F63-872D-4CB6-B77B-09CCF7778DA5}" v="2" dt="2024-09-02T08:53:43.786"/>
    <p1510:client id="{DFBD88E7-9716-40F2-83B2-530DB531DD69}" v="6" dt="2024-09-02T09:57:32.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p:scale>
          <a:sx n="77" d="100"/>
          <a:sy n="77" d="100"/>
        </p:scale>
        <p:origin x="75"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D98D9-C39C-4F9A-A4A6-9C296AC536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CC531B92-4B08-46B5-BCF5-EB1D56F3EDA4}">
      <dgm:prSet phldrT="[Text]"/>
      <dgm:spPr/>
      <dgm:t>
        <a:bodyPr/>
        <a:lstStyle/>
        <a:p>
          <a:r>
            <a:rPr lang="en-US" b="1" dirty="0"/>
            <a:t>Categories of standards on eV Charging infrastructure</a:t>
          </a:r>
          <a:endParaRPr lang="en-IN" b="1" dirty="0"/>
        </a:p>
      </dgm:t>
    </dgm:pt>
    <dgm:pt modelId="{400F96CE-4805-465B-8EEE-6AF890088B6D}" type="parTrans" cxnId="{BDF905F9-6D5B-4F1A-9E84-0A04592C7B9C}">
      <dgm:prSet/>
      <dgm:spPr/>
      <dgm:t>
        <a:bodyPr/>
        <a:lstStyle/>
        <a:p>
          <a:endParaRPr lang="en-IN"/>
        </a:p>
      </dgm:t>
    </dgm:pt>
    <dgm:pt modelId="{1CCF5990-6522-42DE-A63E-16BE72C0F12F}" type="sibTrans" cxnId="{BDF905F9-6D5B-4F1A-9E84-0A04592C7B9C}">
      <dgm:prSet/>
      <dgm:spPr/>
      <dgm:t>
        <a:bodyPr/>
        <a:lstStyle/>
        <a:p>
          <a:endParaRPr lang="en-IN"/>
        </a:p>
      </dgm:t>
    </dgm:pt>
    <dgm:pt modelId="{C3747E35-BC62-494C-A87E-7A2ECF775627}">
      <dgm:prSet phldrT="[Text]"/>
      <dgm:spPr/>
      <dgm:t>
        <a:bodyPr/>
        <a:lstStyle/>
        <a:p>
          <a:r>
            <a:rPr lang="en-US" dirty="0"/>
            <a:t>EVSE &amp; Installation</a:t>
          </a:r>
          <a:endParaRPr lang="en-IN" dirty="0"/>
        </a:p>
      </dgm:t>
    </dgm:pt>
    <dgm:pt modelId="{5AC2B733-E6CF-44F6-9297-1C251C5B5120}" type="parTrans" cxnId="{76F9D484-28CD-4D77-A7AE-21397E8526E9}">
      <dgm:prSet/>
      <dgm:spPr/>
      <dgm:t>
        <a:bodyPr/>
        <a:lstStyle/>
        <a:p>
          <a:endParaRPr lang="en-IN"/>
        </a:p>
      </dgm:t>
    </dgm:pt>
    <dgm:pt modelId="{FBF7DCBD-DD9A-4CDA-9796-6FD6C3F03A2A}" type="sibTrans" cxnId="{76F9D484-28CD-4D77-A7AE-21397E8526E9}">
      <dgm:prSet/>
      <dgm:spPr/>
      <dgm:t>
        <a:bodyPr/>
        <a:lstStyle/>
        <a:p>
          <a:endParaRPr lang="en-IN"/>
        </a:p>
      </dgm:t>
    </dgm:pt>
    <dgm:pt modelId="{1F486482-A2B6-448D-8EF5-CA78B759E113}">
      <dgm:prSet phldrT="[Text]"/>
      <dgm:spPr/>
      <dgm:t>
        <a:bodyPr/>
        <a:lstStyle/>
        <a:p>
          <a:r>
            <a:rPr lang="en-US" dirty="0"/>
            <a:t>Plug and Sockets</a:t>
          </a:r>
          <a:endParaRPr lang="en-IN" dirty="0"/>
        </a:p>
      </dgm:t>
    </dgm:pt>
    <dgm:pt modelId="{67574051-84CA-4CD5-AF23-3DE98BC6E450}" type="parTrans" cxnId="{A2166EA6-DE3B-4A06-A7B0-3AAF61BC8899}">
      <dgm:prSet/>
      <dgm:spPr/>
      <dgm:t>
        <a:bodyPr/>
        <a:lstStyle/>
        <a:p>
          <a:endParaRPr lang="en-IN"/>
        </a:p>
      </dgm:t>
    </dgm:pt>
    <dgm:pt modelId="{DA6E794B-8EA4-4F4D-9A54-DA77656B7BF5}" type="sibTrans" cxnId="{A2166EA6-DE3B-4A06-A7B0-3AAF61BC8899}">
      <dgm:prSet/>
      <dgm:spPr/>
      <dgm:t>
        <a:bodyPr/>
        <a:lstStyle/>
        <a:p>
          <a:endParaRPr lang="en-IN"/>
        </a:p>
      </dgm:t>
    </dgm:pt>
    <dgm:pt modelId="{A32F3541-8822-4CB3-9BA5-8C4F5D341536}">
      <dgm:prSet phldrT="[Text]"/>
      <dgm:spPr/>
      <dgm:t>
        <a:bodyPr/>
        <a:lstStyle/>
        <a:p>
          <a:r>
            <a:rPr lang="en-US" dirty="0"/>
            <a:t>Communication</a:t>
          </a:r>
          <a:endParaRPr lang="en-IN" dirty="0"/>
        </a:p>
      </dgm:t>
    </dgm:pt>
    <dgm:pt modelId="{2C38A8B0-020B-4908-8924-B183D4354027}" type="parTrans" cxnId="{2BC713D1-450D-4961-B51E-0D302650A576}">
      <dgm:prSet/>
      <dgm:spPr/>
      <dgm:t>
        <a:bodyPr/>
        <a:lstStyle/>
        <a:p>
          <a:endParaRPr lang="en-IN"/>
        </a:p>
      </dgm:t>
    </dgm:pt>
    <dgm:pt modelId="{0FC0E814-83F8-4A94-9BDD-8D91C7BB28CC}" type="sibTrans" cxnId="{2BC713D1-450D-4961-B51E-0D302650A576}">
      <dgm:prSet/>
      <dgm:spPr/>
      <dgm:t>
        <a:bodyPr/>
        <a:lstStyle/>
        <a:p>
          <a:endParaRPr lang="en-IN"/>
        </a:p>
      </dgm:t>
    </dgm:pt>
    <dgm:pt modelId="{FFDB8422-E130-487F-8F87-C990BC318989}">
      <dgm:prSet phldrT="[Text]"/>
      <dgm:spPr/>
      <dgm:t>
        <a:bodyPr/>
        <a:lstStyle/>
        <a:p>
          <a:r>
            <a:rPr lang="en-US"/>
            <a:t>Battery Swapping </a:t>
          </a:r>
          <a:endParaRPr lang="en-IN" dirty="0"/>
        </a:p>
      </dgm:t>
    </dgm:pt>
    <dgm:pt modelId="{B1F5C666-2240-4B28-B435-21A7266A6095}" type="parTrans" cxnId="{A2498395-2C69-4050-A469-4AB9C65C7657}">
      <dgm:prSet/>
      <dgm:spPr/>
      <dgm:t>
        <a:bodyPr/>
        <a:lstStyle/>
        <a:p>
          <a:endParaRPr lang="en-IN"/>
        </a:p>
      </dgm:t>
    </dgm:pt>
    <dgm:pt modelId="{2DBC3188-E29C-40B3-B99A-4D82268AD4F5}" type="sibTrans" cxnId="{A2498395-2C69-4050-A469-4AB9C65C7657}">
      <dgm:prSet/>
      <dgm:spPr/>
      <dgm:t>
        <a:bodyPr/>
        <a:lstStyle/>
        <a:p>
          <a:endParaRPr lang="en-IN"/>
        </a:p>
      </dgm:t>
    </dgm:pt>
    <dgm:pt modelId="{31DCAE3D-B141-4F7F-9710-F8686DB34E48}">
      <dgm:prSet phldrT="[Text]"/>
      <dgm:spPr/>
      <dgm:t>
        <a:bodyPr/>
        <a:lstStyle/>
        <a:p>
          <a:r>
            <a:rPr lang="en-US"/>
            <a:t>Battery Swap Station</a:t>
          </a:r>
          <a:endParaRPr lang="en-IN" dirty="0"/>
        </a:p>
      </dgm:t>
    </dgm:pt>
    <dgm:pt modelId="{8BC68EB3-D914-4AD2-B157-101E8631189A}" type="parTrans" cxnId="{D1B47948-5EFB-456F-9A53-E816F425D83A}">
      <dgm:prSet/>
      <dgm:spPr/>
      <dgm:t>
        <a:bodyPr/>
        <a:lstStyle/>
        <a:p>
          <a:endParaRPr lang="en-IN"/>
        </a:p>
      </dgm:t>
    </dgm:pt>
    <dgm:pt modelId="{22BD4708-374E-4154-839B-F1E22A1A3505}" type="sibTrans" cxnId="{D1B47948-5EFB-456F-9A53-E816F425D83A}">
      <dgm:prSet/>
      <dgm:spPr/>
      <dgm:t>
        <a:bodyPr/>
        <a:lstStyle/>
        <a:p>
          <a:endParaRPr lang="en-IN"/>
        </a:p>
      </dgm:t>
    </dgm:pt>
    <dgm:pt modelId="{AFC665DC-E0B6-4402-92FD-839C09F5FBA4}">
      <dgm:prSet phldrT="[Text]"/>
      <dgm:spPr/>
      <dgm:t>
        <a:bodyPr/>
        <a:lstStyle/>
        <a:p>
          <a:r>
            <a:rPr lang="en-US"/>
            <a:t>Pantograph Charging</a:t>
          </a:r>
          <a:endParaRPr lang="en-IN" dirty="0"/>
        </a:p>
      </dgm:t>
    </dgm:pt>
    <dgm:pt modelId="{141E001D-D295-4383-9407-25B5AFB0734F}" type="parTrans" cxnId="{0970FB12-747F-47DD-8010-7F3D39FD6823}">
      <dgm:prSet/>
      <dgm:spPr/>
      <dgm:t>
        <a:bodyPr/>
        <a:lstStyle/>
        <a:p>
          <a:endParaRPr lang="en-IN"/>
        </a:p>
      </dgm:t>
    </dgm:pt>
    <dgm:pt modelId="{94962602-2136-42D5-B711-BC63671CD4B7}" type="sibTrans" cxnId="{0970FB12-747F-47DD-8010-7F3D39FD6823}">
      <dgm:prSet/>
      <dgm:spPr/>
      <dgm:t>
        <a:bodyPr/>
        <a:lstStyle/>
        <a:p>
          <a:endParaRPr lang="en-IN"/>
        </a:p>
      </dgm:t>
    </dgm:pt>
    <dgm:pt modelId="{29BE0986-2307-4A8B-8E38-44D817E52628}" type="pres">
      <dgm:prSet presAssocID="{D02D98D9-C39C-4F9A-A4A6-9C296AC5369E}" presName="hierChild1" presStyleCnt="0">
        <dgm:presLayoutVars>
          <dgm:orgChart val="1"/>
          <dgm:chPref val="1"/>
          <dgm:dir/>
          <dgm:animOne val="branch"/>
          <dgm:animLvl val="lvl"/>
          <dgm:resizeHandles/>
        </dgm:presLayoutVars>
      </dgm:prSet>
      <dgm:spPr/>
    </dgm:pt>
    <dgm:pt modelId="{A95C5651-E1E8-43BE-B81B-6470BF4BCB4A}" type="pres">
      <dgm:prSet presAssocID="{CC531B92-4B08-46B5-BCF5-EB1D56F3EDA4}" presName="hierRoot1" presStyleCnt="0">
        <dgm:presLayoutVars>
          <dgm:hierBranch val="init"/>
        </dgm:presLayoutVars>
      </dgm:prSet>
      <dgm:spPr/>
    </dgm:pt>
    <dgm:pt modelId="{75066CD5-82A8-47B2-B021-4B78D9757153}" type="pres">
      <dgm:prSet presAssocID="{CC531B92-4B08-46B5-BCF5-EB1D56F3EDA4}" presName="rootComposite1" presStyleCnt="0"/>
      <dgm:spPr/>
    </dgm:pt>
    <dgm:pt modelId="{4BD14AAA-4298-4607-A74A-8BF9E9096CEE}" type="pres">
      <dgm:prSet presAssocID="{CC531B92-4B08-46B5-BCF5-EB1D56F3EDA4}" presName="rootText1" presStyleLbl="node0" presStyleIdx="0" presStyleCnt="1" custScaleX="166193" custScaleY="258416">
        <dgm:presLayoutVars>
          <dgm:chPref val="3"/>
        </dgm:presLayoutVars>
      </dgm:prSet>
      <dgm:spPr/>
    </dgm:pt>
    <dgm:pt modelId="{8E4AD837-198C-4F53-AA1F-A1840BD3205F}" type="pres">
      <dgm:prSet presAssocID="{CC531B92-4B08-46B5-BCF5-EB1D56F3EDA4}" presName="rootConnector1" presStyleLbl="node1" presStyleIdx="0" presStyleCnt="0"/>
      <dgm:spPr/>
    </dgm:pt>
    <dgm:pt modelId="{39926642-C4A0-4A39-9755-5E3635BE98E5}" type="pres">
      <dgm:prSet presAssocID="{CC531B92-4B08-46B5-BCF5-EB1D56F3EDA4}" presName="hierChild2" presStyleCnt="0"/>
      <dgm:spPr/>
    </dgm:pt>
    <dgm:pt modelId="{CE00B67A-A159-4EB0-8DCD-0DFD8A7900C3}" type="pres">
      <dgm:prSet presAssocID="{5AC2B733-E6CF-44F6-9297-1C251C5B5120}" presName="Name37" presStyleLbl="parChTrans1D2" presStyleIdx="0" presStyleCnt="6"/>
      <dgm:spPr/>
    </dgm:pt>
    <dgm:pt modelId="{039A7E5A-2767-4759-9FE7-D8B340C4A372}" type="pres">
      <dgm:prSet presAssocID="{C3747E35-BC62-494C-A87E-7A2ECF775627}" presName="hierRoot2" presStyleCnt="0">
        <dgm:presLayoutVars>
          <dgm:hierBranch val="init"/>
        </dgm:presLayoutVars>
      </dgm:prSet>
      <dgm:spPr/>
    </dgm:pt>
    <dgm:pt modelId="{9ED2552D-9177-4B24-8557-ADD2E26B2ACC}" type="pres">
      <dgm:prSet presAssocID="{C3747E35-BC62-494C-A87E-7A2ECF775627}" presName="rootComposite" presStyleCnt="0"/>
      <dgm:spPr/>
    </dgm:pt>
    <dgm:pt modelId="{15C81AAB-3ECC-4D09-B9A4-6983F8D71AB7}" type="pres">
      <dgm:prSet presAssocID="{C3747E35-BC62-494C-A87E-7A2ECF775627}" presName="rootText" presStyleLbl="node2" presStyleIdx="0" presStyleCnt="6">
        <dgm:presLayoutVars>
          <dgm:chPref val="3"/>
        </dgm:presLayoutVars>
      </dgm:prSet>
      <dgm:spPr/>
    </dgm:pt>
    <dgm:pt modelId="{81475BB8-EF34-4CE4-BA84-B4063763B564}" type="pres">
      <dgm:prSet presAssocID="{C3747E35-BC62-494C-A87E-7A2ECF775627}" presName="rootConnector" presStyleLbl="node2" presStyleIdx="0" presStyleCnt="6"/>
      <dgm:spPr/>
    </dgm:pt>
    <dgm:pt modelId="{F123CEC1-6B3F-45E8-A215-B6B96FFB20C6}" type="pres">
      <dgm:prSet presAssocID="{C3747E35-BC62-494C-A87E-7A2ECF775627}" presName="hierChild4" presStyleCnt="0"/>
      <dgm:spPr/>
    </dgm:pt>
    <dgm:pt modelId="{BA62A12C-BF79-4B3F-AFFF-F15E41C74BBE}" type="pres">
      <dgm:prSet presAssocID="{C3747E35-BC62-494C-A87E-7A2ECF775627}" presName="hierChild5" presStyleCnt="0"/>
      <dgm:spPr/>
    </dgm:pt>
    <dgm:pt modelId="{20972C25-B35F-47D7-BAE2-BDD43305BF58}" type="pres">
      <dgm:prSet presAssocID="{67574051-84CA-4CD5-AF23-3DE98BC6E450}" presName="Name37" presStyleLbl="parChTrans1D2" presStyleIdx="1" presStyleCnt="6"/>
      <dgm:spPr/>
    </dgm:pt>
    <dgm:pt modelId="{90CF7C42-F9A4-4E73-A942-8D3A2363B846}" type="pres">
      <dgm:prSet presAssocID="{1F486482-A2B6-448D-8EF5-CA78B759E113}" presName="hierRoot2" presStyleCnt="0">
        <dgm:presLayoutVars>
          <dgm:hierBranch val="init"/>
        </dgm:presLayoutVars>
      </dgm:prSet>
      <dgm:spPr/>
    </dgm:pt>
    <dgm:pt modelId="{B7C1B018-C6E0-4A37-8D09-B8EDF11CF0CB}" type="pres">
      <dgm:prSet presAssocID="{1F486482-A2B6-448D-8EF5-CA78B759E113}" presName="rootComposite" presStyleCnt="0"/>
      <dgm:spPr/>
    </dgm:pt>
    <dgm:pt modelId="{F0A759B1-735D-4F54-A662-6FFE4EFE9233}" type="pres">
      <dgm:prSet presAssocID="{1F486482-A2B6-448D-8EF5-CA78B759E113}" presName="rootText" presStyleLbl="node2" presStyleIdx="1" presStyleCnt="6">
        <dgm:presLayoutVars>
          <dgm:chPref val="3"/>
        </dgm:presLayoutVars>
      </dgm:prSet>
      <dgm:spPr/>
    </dgm:pt>
    <dgm:pt modelId="{97C19F1E-AD09-4135-9786-EA4C3CBC5B53}" type="pres">
      <dgm:prSet presAssocID="{1F486482-A2B6-448D-8EF5-CA78B759E113}" presName="rootConnector" presStyleLbl="node2" presStyleIdx="1" presStyleCnt="6"/>
      <dgm:spPr/>
    </dgm:pt>
    <dgm:pt modelId="{28B223A6-3CA0-4AB4-A952-7AC6871C4ADE}" type="pres">
      <dgm:prSet presAssocID="{1F486482-A2B6-448D-8EF5-CA78B759E113}" presName="hierChild4" presStyleCnt="0"/>
      <dgm:spPr/>
    </dgm:pt>
    <dgm:pt modelId="{C3895C29-6B1B-4677-8271-C4CBC74D41ED}" type="pres">
      <dgm:prSet presAssocID="{1F486482-A2B6-448D-8EF5-CA78B759E113}" presName="hierChild5" presStyleCnt="0"/>
      <dgm:spPr/>
    </dgm:pt>
    <dgm:pt modelId="{77B3BDCB-1B5D-4570-915A-A2BE623363AF}" type="pres">
      <dgm:prSet presAssocID="{2C38A8B0-020B-4908-8924-B183D4354027}" presName="Name37" presStyleLbl="parChTrans1D2" presStyleIdx="2" presStyleCnt="6"/>
      <dgm:spPr/>
    </dgm:pt>
    <dgm:pt modelId="{0BB1BB98-2B4D-4554-B74D-2A25A358AAFC}" type="pres">
      <dgm:prSet presAssocID="{A32F3541-8822-4CB3-9BA5-8C4F5D341536}" presName="hierRoot2" presStyleCnt="0">
        <dgm:presLayoutVars>
          <dgm:hierBranch val="init"/>
        </dgm:presLayoutVars>
      </dgm:prSet>
      <dgm:spPr/>
    </dgm:pt>
    <dgm:pt modelId="{49BF0BD1-98BC-408A-B472-F6AEF5F1A67E}" type="pres">
      <dgm:prSet presAssocID="{A32F3541-8822-4CB3-9BA5-8C4F5D341536}" presName="rootComposite" presStyleCnt="0"/>
      <dgm:spPr/>
    </dgm:pt>
    <dgm:pt modelId="{C8304860-AF90-4CDD-8E58-9A78E66CB153}" type="pres">
      <dgm:prSet presAssocID="{A32F3541-8822-4CB3-9BA5-8C4F5D341536}" presName="rootText" presStyleLbl="node2" presStyleIdx="2" presStyleCnt="6">
        <dgm:presLayoutVars>
          <dgm:chPref val="3"/>
        </dgm:presLayoutVars>
      </dgm:prSet>
      <dgm:spPr/>
    </dgm:pt>
    <dgm:pt modelId="{9DB04778-9855-466C-97B4-4161CF8F379B}" type="pres">
      <dgm:prSet presAssocID="{A32F3541-8822-4CB3-9BA5-8C4F5D341536}" presName="rootConnector" presStyleLbl="node2" presStyleIdx="2" presStyleCnt="6"/>
      <dgm:spPr/>
    </dgm:pt>
    <dgm:pt modelId="{DB6BB2CD-0DDE-48CD-9D27-E73D86A7E15A}" type="pres">
      <dgm:prSet presAssocID="{A32F3541-8822-4CB3-9BA5-8C4F5D341536}" presName="hierChild4" presStyleCnt="0"/>
      <dgm:spPr/>
    </dgm:pt>
    <dgm:pt modelId="{43BAED59-FB06-404A-AC1B-D14BBDAB0489}" type="pres">
      <dgm:prSet presAssocID="{A32F3541-8822-4CB3-9BA5-8C4F5D341536}" presName="hierChild5" presStyleCnt="0"/>
      <dgm:spPr/>
    </dgm:pt>
    <dgm:pt modelId="{7326A828-1FEC-495A-9F91-C700D422377B}" type="pres">
      <dgm:prSet presAssocID="{B1F5C666-2240-4B28-B435-21A7266A6095}" presName="Name37" presStyleLbl="parChTrans1D2" presStyleIdx="3" presStyleCnt="6"/>
      <dgm:spPr/>
    </dgm:pt>
    <dgm:pt modelId="{4C9BC2D2-257E-4685-9E79-60D470A271CA}" type="pres">
      <dgm:prSet presAssocID="{FFDB8422-E130-487F-8F87-C990BC318989}" presName="hierRoot2" presStyleCnt="0">
        <dgm:presLayoutVars>
          <dgm:hierBranch val="init"/>
        </dgm:presLayoutVars>
      </dgm:prSet>
      <dgm:spPr/>
    </dgm:pt>
    <dgm:pt modelId="{186B5934-ED3E-4CB4-885F-0613CB845A4E}" type="pres">
      <dgm:prSet presAssocID="{FFDB8422-E130-487F-8F87-C990BC318989}" presName="rootComposite" presStyleCnt="0"/>
      <dgm:spPr/>
    </dgm:pt>
    <dgm:pt modelId="{F505CF2F-A378-4104-88D6-C5A332D88C9F}" type="pres">
      <dgm:prSet presAssocID="{FFDB8422-E130-487F-8F87-C990BC318989}" presName="rootText" presStyleLbl="node2" presStyleIdx="3" presStyleCnt="6">
        <dgm:presLayoutVars>
          <dgm:chPref val="3"/>
        </dgm:presLayoutVars>
      </dgm:prSet>
      <dgm:spPr/>
    </dgm:pt>
    <dgm:pt modelId="{05EA1F0F-8555-47E3-8F5F-09CFAEA10C33}" type="pres">
      <dgm:prSet presAssocID="{FFDB8422-E130-487F-8F87-C990BC318989}" presName="rootConnector" presStyleLbl="node2" presStyleIdx="3" presStyleCnt="6"/>
      <dgm:spPr/>
    </dgm:pt>
    <dgm:pt modelId="{82FE9A25-F921-4A3B-981B-9F820AA8B868}" type="pres">
      <dgm:prSet presAssocID="{FFDB8422-E130-487F-8F87-C990BC318989}" presName="hierChild4" presStyleCnt="0"/>
      <dgm:spPr/>
    </dgm:pt>
    <dgm:pt modelId="{6355F83D-6AA2-4CE9-B01E-8BB35154F232}" type="pres">
      <dgm:prSet presAssocID="{FFDB8422-E130-487F-8F87-C990BC318989}" presName="hierChild5" presStyleCnt="0"/>
      <dgm:spPr/>
    </dgm:pt>
    <dgm:pt modelId="{D5E85794-46C4-474D-9800-9A6AC7EC7A39}" type="pres">
      <dgm:prSet presAssocID="{8BC68EB3-D914-4AD2-B157-101E8631189A}" presName="Name37" presStyleLbl="parChTrans1D2" presStyleIdx="4" presStyleCnt="6"/>
      <dgm:spPr/>
    </dgm:pt>
    <dgm:pt modelId="{71F63F1D-1E25-4E58-9260-DFBCA377C410}" type="pres">
      <dgm:prSet presAssocID="{31DCAE3D-B141-4F7F-9710-F8686DB34E48}" presName="hierRoot2" presStyleCnt="0">
        <dgm:presLayoutVars>
          <dgm:hierBranch val="init"/>
        </dgm:presLayoutVars>
      </dgm:prSet>
      <dgm:spPr/>
    </dgm:pt>
    <dgm:pt modelId="{86737759-C7CA-488E-9945-0E748D14454D}" type="pres">
      <dgm:prSet presAssocID="{31DCAE3D-B141-4F7F-9710-F8686DB34E48}" presName="rootComposite" presStyleCnt="0"/>
      <dgm:spPr/>
    </dgm:pt>
    <dgm:pt modelId="{86F6CFE0-2402-44A5-9975-4B71358F0AAD}" type="pres">
      <dgm:prSet presAssocID="{31DCAE3D-B141-4F7F-9710-F8686DB34E48}" presName="rootText" presStyleLbl="node2" presStyleIdx="4" presStyleCnt="6">
        <dgm:presLayoutVars>
          <dgm:chPref val="3"/>
        </dgm:presLayoutVars>
      </dgm:prSet>
      <dgm:spPr/>
    </dgm:pt>
    <dgm:pt modelId="{A821C12D-AF55-47B4-8F65-5801B4C45A3C}" type="pres">
      <dgm:prSet presAssocID="{31DCAE3D-B141-4F7F-9710-F8686DB34E48}" presName="rootConnector" presStyleLbl="node2" presStyleIdx="4" presStyleCnt="6"/>
      <dgm:spPr/>
    </dgm:pt>
    <dgm:pt modelId="{447A1C09-2126-42E0-9E54-4A3C5C80025D}" type="pres">
      <dgm:prSet presAssocID="{31DCAE3D-B141-4F7F-9710-F8686DB34E48}" presName="hierChild4" presStyleCnt="0"/>
      <dgm:spPr/>
    </dgm:pt>
    <dgm:pt modelId="{DDBF9C99-0AB3-47B9-AA2D-896199E02A4B}" type="pres">
      <dgm:prSet presAssocID="{31DCAE3D-B141-4F7F-9710-F8686DB34E48}" presName="hierChild5" presStyleCnt="0"/>
      <dgm:spPr/>
    </dgm:pt>
    <dgm:pt modelId="{0DFC3490-1108-488C-B810-FFEE1A6651CD}" type="pres">
      <dgm:prSet presAssocID="{141E001D-D295-4383-9407-25B5AFB0734F}" presName="Name37" presStyleLbl="parChTrans1D2" presStyleIdx="5" presStyleCnt="6"/>
      <dgm:spPr/>
    </dgm:pt>
    <dgm:pt modelId="{9039FE49-8BED-4FB4-A2AC-C767CDBF28A5}" type="pres">
      <dgm:prSet presAssocID="{AFC665DC-E0B6-4402-92FD-839C09F5FBA4}" presName="hierRoot2" presStyleCnt="0">
        <dgm:presLayoutVars>
          <dgm:hierBranch val="init"/>
        </dgm:presLayoutVars>
      </dgm:prSet>
      <dgm:spPr/>
    </dgm:pt>
    <dgm:pt modelId="{8F73C6EA-6514-44CD-BF59-A476E31F48D3}" type="pres">
      <dgm:prSet presAssocID="{AFC665DC-E0B6-4402-92FD-839C09F5FBA4}" presName="rootComposite" presStyleCnt="0"/>
      <dgm:spPr/>
    </dgm:pt>
    <dgm:pt modelId="{C6448E32-5C66-422B-BF5E-F481FB97E3D8}" type="pres">
      <dgm:prSet presAssocID="{AFC665DC-E0B6-4402-92FD-839C09F5FBA4}" presName="rootText" presStyleLbl="node2" presStyleIdx="5" presStyleCnt="6">
        <dgm:presLayoutVars>
          <dgm:chPref val="3"/>
        </dgm:presLayoutVars>
      </dgm:prSet>
      <dgm:spPr/>
    </dgm:pt>
    <dgm:pt modelId="{C91CD49E-9FFD-49CB-A193-F2255A91DC3D}" type="pres">
      <dgm:prSet presAssocID="{AFC665DC-E0B6-4402-92FD-839C09F5FBA4}" presName="rootConnector" presStyleLbl="node2" presStyleIdx="5" presStyleCnt="6"/>
      <dgm:spPr/>
    </dgm:pt>
    <dgm:pt modelId="{2B3BAA49-1152-4A20-B73C-1751757F5D8D}" type="pres">
      <dgm:prSet presAssocID="{AFC665DC-E0B6-4402-92FD-839C09F5FBA4}" presName="hierChild4" presStyleCnt="0"/>
      <dgm:spPr/>
    </dgm:pt>
    <dgm:pt modelId="{C4432723-341D-4E18-AA99-09F14C064695}" type="pres">
      <dgm:prSet presAssocID="{AFC665DC-E0B6-4402-92FD-839C09F5FBA4}" presName="hierChild5" presStyleCnt="0"/>
      <dgm:spPr/>
    </dgm:pt>
    <dgm:pt modelId="{269A9238-51F4-4A39-940A-CB892C525C9F}" type="pres">
      <dgm:prSet presAssocID="{CC531B92-4B08-46B5-BCF5-EB1D56F3EDA4}" presName="hierChild3" presStyleCnt="0"/>
      <dgm:spPr/>
    </dgm:pt>
  </dgm:ptLst>
  <dgm:cxnLst>
    <dgm:cxn modelId="{2659AD0A-EB4C-4830-83C2-E4462B7E21DF}" type="presOf" srcId="{CC531B92-4B08-46B5-BCF5-EB1D56F3EDA4}" destId="{8E4AD837-198C-4F53-AA1F-A1840BD3205F}" srcOrd="1" destOrd="0" presId="urn:microsoft.com/office/officeart/2005/8/layout/orgChart1"/>
    <dgm:cxn modelId="{C9DC960E-EB24-41CD-959F-EAF2F7453BB0}" type="presOf" srcId="{1F486482-A2B6-448D-8EF5-CA78B759E113}" destId="{97C19F1E-AD09-4135-9786-EA4C3CBC5B53}" srcOrd="1" destOrd="0" presId="urn:microsoft.com/office/officeart/2005/8/layout/orgChart1"/>
    <dgm:cxn modelId="{0970FB12-747F-47DD-8010-7F3D39FD6823}" srcId="{CC531B92-4B08-46B5-BCF5-EB1D56F3EDA4}" destId="{AFC665DC-E0B6-4402-92FD-839C09F5FBA4}" srcOrd="5" destOrd="0" parTransId="{141E001D-D295-4383-9407-25B5AFB0734F}" sibTransId="{94962602-2136-42D5-B711-BC63671CD4B7}"/>
    <dgm:cxn modelId="{A5CDB916-91D5-432D-9DB4-39D10B76A7D2}" type="presOf" srcId="{AFC665DC-E0B6-4402-92FD-839C09F5FBA4}" destId="{C91CD49E-9FFD-49CB-A193-F2255A91DC3D}" srcOrd="1" destOrd="0" presId="urn:microsoft.com/office/officeart/2005/8/layout/orgChart1"/>
    <dgm:cxn modelId="{A5BE4A32-7CC3-4131-8468-1D7A99013968}" type="presOf" srcId="{1F486482-A2B6-448D-8EF5-CA78B759E113}" destId="{F0A759B1-735D-4F54-A662-6FFE4EFE9233}" srcOrd="0" destOrd="0" presId="urn:microsoft.com/office/officeart/2005/8/layout/orgChart1"/>
    <dgm:cxn modelId="{F744E834-FDEB-48CD-964B-0F45A0FBA2A7}" type="presOf" srcId="{31DCAE3D-B141-4F7F-9710-F8686DB34E48}" destId="{86F6CFE0-2402-44A5-9975-4B71358F0AAD}" srcOrd="0" destOrd="0" presId="urn:microsoft.com/office/officeart/2005/8/layout/orgChart1"/>
    <dgm:cxn modelId="{13784260-D236-4105-A0E5-B89C6D86A51D}" type="presOf" srcId="{D02D98D9-C39C-4F9A-A4A6-9C296AC5369E}" destId="{29BE0986-2307-4A8B-8E38-44D817E52628}" srcOrd="0" destOrd="0" presId="urn:microsoft.com/office/officeart/2005/8/layout/orgChart1"/>
    <dgm:cxn modelId="{FB15AA47-668B-48DB-9D24-5D104C2298D1}" type="presOf" srcId="{67574051-84CA-4CD5-AF23-3DE98BC6E450}" destId="{20972C25-B35F-47D7-BAE2-BDD43305BF58}" srcOrd="0" destOrd="0" presId="urn:microsoft.com/office/officeart/2005/8/layout/orgChart1"/>
    <dgm:cxn modelId="{D1B47948-5EFB-456F-9A53-E816F425D83A}" srcId="{CC531B92-4B08-46B5-BCF5-EB1D56F3EDA4}" destId="{31DCAE3D-B141-4F7F-9710-F8686DB34E48}" srcOrd="4" destOrd="0" parTransId="{8BC68EB3-D914-4AD2-B157-101E8631189A}" sibTransId="{22BD4708-374E-4154-839B-F1E22A1A3505}"/>
    <dgm:cxn modelId="{4F0D806B-4D61-4863-A098-5840C091DE3C}" type="presOf" srcId="{141E001D-D295-4383-9407-25B5AFB0734F}" destId="{0DFC3490-1108-488C-B810-FFEE1A6651CD}" srcOrd="0" destOrd="0" presId="urn:microsoft.com/office/officeart/2005/8/layout/orgChart1"/>
    <dgm:cxn modelId="{2B878E53-D98E-4976-8CED-9E228ADAF7FB}" type="presOf" srcId="{31DCAE3D-B141-4F7F-9710-F8686DB34E48}" destId="{A821C12D-AF55-47B4-8F65-5801B4C45A3C}" srcOrd="1" destOrd="0" presId="urn:microsoft.com/office/officeart/2005/8/layout/orgChart1"/>
    <dgm:cxn modelId="{BC769274-C3BB-4124-975C-A9583E1BE9F1}" type="presOf" srcId="{2C38A8B0-020B-4908-8924-B183D4354027}" destId="{77B3BDCB-1B5D-4570-915A-A2BE623363AF}" srcOrd="0" destOrd="0" presId="urn:microsoft.com/office/officeart/2005/8/layout/orgChart1"/>
    <dgm:cxn modelId="{620D6F57-203F-4F7F-9F83-044B0BCF70AC}" type="presOf" srcId="{C3747E35-BC62-494C-A87E-7A2ECF775627}" destId="{15C81AAB-3ECC-4D09-B9A4-6983F8D71AB7}" srcOrd="0" destOrd="0" presId="urn:microsoft.com/office/officeart/2005/8/layout/orgChart1"/>
    <dgm:cxn modelId="{76F9D484-28CD-4D77-A7AE-21397E8526E9}" srcId="{CC531B92-4B08-46B5-BCF5-EB1D56F3EDA4}" destId="{C3747E35-BC62-494C-A87E-7A2ECF775627}" srcOrd="0" destOrd="0" parTransId="{5AC2B733-E6CF-44F6-9297-1C251C5B5120}" sibTransId="{FBF7DCBD-DD9A-4CDA-9796-6FD6C3F03A2A}"/>
    <dgm:cxn modelId="{79737C8C-CE8B-4AC5-8C5D-21C4D5140B3B}" type="presOf" srcId="{CC531B92-4B08-46B5-BCF5-EB1D56F3EDA4}" destId="{4BD14AAA-4298-4607-A74A-8BF9E9096CEE}" srcOrd="0" destOrd="0" presId="urn:microsoft.com/office/officeart/2005/8/layout/orgChart1"/>
    <dgm:cxn modelId="{573A6F91-B431-4345-81D7-7E543CCB9B37}" type="presOf" srcId="{AFC665DC-E0B6-4402-92FD-839C09F5FBA4}" destId="{C6448E32-5C66-422B-BF5E-F481FB97E3D8}" srcOrd="0" destOrd="0" presId="urn:microsoft.com/office/officeart/2005/8/layout/orgChart1"/>
    <dgm:cxn modelId="{A2498395-2C69-4050-A469-4AB9C65C7657}" srcId="{CC531B92-4B08-46B5-BCF5-EB1D56F3EDA4}" destId="{FFDB8422-E130-487F-8F87-C990BC318989}" srcOrd="3" destOrd="0" parTransId="{B1F5C666-2240-4B28-B435-21A7266A6095}" sibTransId="{2DBC3188-E29C-40B3-B99A-4D82268AD4F5}"/>
    <dgm:cxn modelId="{69E3C096-0292-41A4-8AEF-4D32B2963A00}" type="presOf" srcId="{FFDB8422-E130-487F-8F87-C990BC318989}" destId="{05EA1F0F-8555-47E3-8F5F-09CFAEA10C33}" srcOrd="1" destOrd="0" presId="urn:microsoft.com/office/officeart/2005/8/layout/orgChart1"/>
    <dgm:cxn modelId="{87BF969E-C70F-4FB0-9690-A558D0A4D313}" type="presOf" srcId="{8BC68EB3-D914-4AD2-B157-101E8631189A}" destId="{D5E85794-46C4-474D-9800-9A6AC7EC7A39}" srcOrd="0" destOrd="0" presId="urn:microsoft.com/office/officeart/2005/8/layout/orgChart1"/>
    <dgm:cxn modelId="{A2166EA6-DE3B-4A06-A7B0-3AAF61BC8899}" srcId="{CC531B92-4B08-46B5-BCF5-EB1D56F3EDA4}" destId="{1F486482-A2B6-448D-8EF5-CA78B759E113}" srcOrd="1" destOrd="0" parTransId="{67574051-84CA-4CD5-AF23-3DE98BC6E450}" sibTransId="{DA6E794B-8EA4-4F4D-9A54-DA77656B7BF5}"/>
    <dgm:cxn modelId="{D785E8A6-A98C-4CC0-BECE-016E5BD2825C}" type="presOf" srcId="{C3747E35-BC62-494C-A87E-7A2ECF775627}" destId="{81475BB8-EF34-4CE4-BA84-B4063763B564}" srcOrd="1" destOrd="0" presId="urn:microsoft.com/office/officeart/2005/8/layout/orgChart1"/>
    <dgm:cxn modelId="{3106A4B0-0880-4A33-B371-291FE391FCFF}" type="presOf" srcId="{A32F3541-8822-4CB3-9BA5-8C4F5D341536}" destId="{C8304860-AF90-4CDD-8E58-9A78E66CB153}" srcOrd="0" destOrd="0" presId="urn:microsoft.com/office/officeart/2005/8/layout/orgChart1"/>
    <dgm:cxn modelId="{D0797CC2-00C3-49F7-ACDD-D72C06ACE5C8}" type="presOf" srcId="{A32F3541-8822-4CB3-9BA5-8C4F5D341536}" destId="{9DB04778-9855-466C-97B4-4161CF8F379B}" srcOrd="1" destOrd="0" presId="urn:microsoft.com/office/officeart/2005/8/layout/orgChart1"/>
    <dgm:cxn modelId="{1BAE24CA-C74C-4A12-B348-3F1ECB7278AA}" type="presOf" srcId="{5AC2B733-E6CF-44F6-9297-1C251C5B5120}" destId="{CE00B67A-A159-4EB0-8DCD-0DFD8A7900C3}" srcOrd="0" destOrd="0" presId="urn:microsoft.com/office/officeart/2005/8/layout/orgChart1"/>
    <dgm:cxn modelId="{2BC713D1-450D-4961-B51E-0D302650A576}" srcId="{CC531B92-4B08-46B5-BCF5-EB1D56F3EDA4}" destId="{A32F3541-8822-4CB3-9BA5-8C4F5D341536}" srcOrd="2" destOrd="0" parTransId="{2C38A8B0-020B-4908-8924-B183D4354027}" sibTransId="{0FC0E814-83F8-4A94-9BDD-8D91C7BB28CC}"/>
    <dgm:cxn modelId="{FDF5C8D4-6829-4555-848B-3FD0BF3922E4}" type="presOf" srcId="{FFDB8422-E130-487F-8F87-C990BC318989}" destId="{F505CF2F-A378-4104-88D6-C5A332D88C9F}" srcOrd="0" destOrd="0" presId="urn:microsoft.com/office/officeart/2005/8/layout/orgChart1"/>
    <dgm:cxn modelId="{BDF905F9-6D5B-4F1A-9E84-0A04592C7B9C}" srcId="{D02D98D9-C39C-4F9A-A4A6-9C296AC5369E}" destId="{CC531B92-4B08-46B5-BCF5-EB1D56F3EDA4}" srcOrd="0" destOrd="0" parTransId="{400F96CE-4805-465B-8EEE-6AF890088B6D}" sibTransId="{1CCF5990-6522-42DE-A63E-16BE72C0F12F}"/>
    <dgm:cxn modelId="{016A25FF-F91F-4AEE-850C-1AE4C7E67960}" type="presOf" srcId="{B1F5C666-2240-4B28-B435-21A7266A6095}" destId="{7326A828-1FEC-495A-9F91-C700D422377B}" srcOrd="0" destOrd="0" presId="urn:microsoft.com/office/officeart/2005/8/layout/orgChart1"/>
    <dgm:cxn modelId="{0319D0BE-5D65-4F13-824F-01AD41EAA97E}" type="presParOf" srcId="{29BE0986-2307-4A8B-8E38-44D817E52628}" destId="{A95C5651-E1E8-43BE-B81B-6470BF4BCB4A}" srcOrd="0" destOrd="0" presId="urn:microsoft.com/office/officeart/2005/8/layout/orgChart1"/>
    <dgm:cxn modelId="{BE2A9007-578B-449D-8BDA-787747D74481}" type="presParOf" srcId="{A95C5651-E1E8-43BE-B81B-6470BF4BCB4A}" destId="{75066CD5-82A8-47B2-B021-4B78D9757153}" srcOrd="0" destOrd="0" presId="urn:microsoft.com/office/officeart/2005/8/layout/orgChart1"/>
    <dgm:cxn modelId="{79ED88A5-C865-44C2-9B7B-7468D13ECB98}" type="presParOf" srcId="{75066CD5-82A8-47B2-B021-4B78D9757153}" destId="{4BD14AAA-4298-4607-A74A-8BF9E9096CEE}" srcOrd="0" destOrd="0" presId="urn:microsoft.com/office/officeart/2005/8/layout/orgChart1"/>
    <dgm:cxn modelId="{E350FF57-3A33-46EA-AD18-347EE75AE7EF}" type="presParOf" srcId="{75066CD5-82A8-47B2-B021-4B78D9757153}" destId="{8E4AD837-198C-4F53-AA1F-A1840BD3205F}" srcOrd="1" destOrd="0" presId="urn:microsoft.com/office/officeart/2005/8/layout/orgChart1"/>
    <dgm:cxn modelId="{E5786B20-99BF-4E92-84F5-916916524BA4}" type="presParOf" srcId="{A95C5651-E1E8-43BE-B81B-6470BF4BCB4A}" destId="{39926642-C4A0-4A39-9755-5E3635BE98E5}" srcOrd="1" destOrd="0" presId="urn:microsoft.com/office/officeart/2005/8/layout/orgChart1"/>
    <dgm:cxn modelId="{2AD46E10-890A-4A3E-AE76-A21AFDC0E0DB}" type="presParOf" srcId="{39926642-C4A0-4A39-9755-5E3635BE98E5}" destId="{CE00B67A-A159-4EB0-8DCD-0DFD8A7900C3}" srcOrd="0" destOrd="0" presId="urn:microsoft.com/office/officeart/2005/8/layout/orgChart1"/>
    <dgm:cxn modelId="{71F5D23B-EF38-4355-AECD-9C3B7A942AE8}" type="presParOf" srcId="{39926642-C4A0-4A39-9755-5E3635BE98E5}" destId="{039A7E5A-2767-4759-9FE7-D8B340C4A372}" srcOrd="1" destOrd="0" presId="urn:microsoft.com/office/officeart/2005/8/layout/orgChart1"/>
    <dgm:cxn modelId="{068D05B5-8F95-4F06-AB1B-251E6A7461B2}" type="presParOf" srcId="{039A7E5A-2767-4759-9FE7-D8B340C4A372}" destId="{9ED2552D-9177-4B24-8557-ADD2E26B2ACC}" srcOrd="0" destOrd="0" presId="urn:microsoft.com/office/officeart/2005/8/layout/orgChart1"/>
    <dgm:cxn modelId="{CC2A88F1-C894-4510-B542-BF2E539A3AE3}" type="presParOf" srcId="{9ED2552D-9177-4B24-8557-ADD2E26B2ACC}" destId="{15C81AAB-3ECC-4D09-B9A4-6983F8D71AB7}" srcOrd="0" destOrd="0" presId="urn:microsoft.com/office/officeart/2005/8/layout/orgChart1"/>
    <dgm:cxn modelId="{23395001-0B60-4251-8177-C0CA38EDF834}" type="presParOf" srcId="{9ED2552D-9177-4B24-8557-ADD2E26B2ACC}" destId="{81475BB8-EF34-4CE4-BA84-B4063763B564}" srcOrd="1" destOrd="0" presId="urn:microsoft.com/office/officeart/2005/8/layout/orgChart1"/>
    <dgm:cxn modelId="{8DE58E44-E632-4E04-BCA7-2503C3441ABD}" type="presParOf" srcId="{039A7E5A-2767-4759-9FE7-D8B340C4A372}" destId="{F123CEC1-6B3F-45E8-A215-B6B96FFB20C6}" srcOrd="1" destOrd="0" presId="urn:microsoft.com/office/officeart/2005/8/layout/orgChart1"/>
    <dgm:cxn modelId="{8CA32DF4-C4B1-4626-9ECB-E3E90E76C4AB}" type="presParOf" srcId="{039A7E5A-2767-4759-9FE7-D8B340C4A372}" destId="{BA62A12C-BF79-4B3F-AFFF-F15E41C74BBE}" srcOrd="2" destOrd="0" presId="urn:microsoft.com/office/officeart/2005/8/layout/orgChart1"/>
    <dgm:cxn modelId="{8F27CBA1-B027-4774-BC40-6EC9478D369E}" type="presParOf" srcId="{39926642-C4A0-4A39-9755-5E3635BE98E5}" destId="{20972C25-B35F-47D7-BAE2-BDD43305BF58}" srcOrd="2" destOrd="0" presId="urn:microsoft.com/office/officeart/2005/8/layout/orgChart1"/>
    <dgm:cxn modelId="{39077B81-2D96-4D83-9F50-A56FE13A52CA}" type="presParOf" srcId="{39926642-C4A0-4A39-9755-5E3635BE98E5}" destId="{90CF7C42-F9A4-4E73-A942-8D3A2363B846}" srcOrd="3" destOrd="0" presId="urn:microsoft.com/office/officeart/2005/8/layout/orgChart1"/>
    <dgm:cxn modelId="{88AD472B-4513-4EFC-B711-6679875AEAC5}" type="presParOf" srcId="{90CF7C42-F9A4-4E73-A942-8D3A2363B846}" destId="{B7C1B018-C6E0-4A37-8D09-B8EDF11CF0CB}" srcOrd="0" destOrd="0" presId="urn:microsoft.com/office/officeart/2005/8/layout/orgChart1"/>
    <dgm:cxn modelId="{058082F7-BA1F-4809-BB80-F4E4173363BC}" type="presParOf" srcId="{B7C1B018-C6E0-4A37-8D09-B8EDF11CF0CB}" destId="{F0A759B1-735D-4F54-A662-6FFE4EFE9233}" srcOrd="0" destOrd="0" presId="urn:microsoft.com/office/officeart/2005/8/layout/orgChart1"/>
    <dgm:cxn modelId="{6D90FD4A-2C3A-4FDC-92D5-9C5F527BA933}" type="presParOf" srcId="{B7C1B018-C6E0-4A37-8D09-B8EDF11CF0CB}" destId="{97C19F1E-AD09-4135-9786-EA4C3CBC5B53}" srcOrd="1" destOrd="0" presId="urn:microsoft.com/office/officeart/2005/8/layout/orgChart1"/>
    <dgm:cxn modelId="{51A0CD51-C656-40D7-8F06-8139B1EC33A9}" type="presParOf" srcId="{90CF7C42-F9A4-4E73-A942-8D3A2363B846}" destId="{28B223A6-3CA0-4AB4-A952-7AC6871C4ADE}" srcOrd="1" destOrd="0" presId="urn:microsoft.com/office/officeart/2005/8/layout/orgChart1"/>
    <dgm:cxn modelId="{2044BDB0-81BC-495C-BA14-180D89F444B7}" type="presParOf" srcId="{90CF7C42-F9A4-4E73-A942-8D3A2363B846}" destId="{C3895C29-6B1B-4677-8271-C4CBC74D41ED}" srcOrd="2" destOrd="0" presId="urn:microsoft.com/office/officeart/2005/8/layout/orgChart1"/>
    <dgm:cxn modelId="{5EF724FA-669C-4CC4-B671-EDAA9CB454F4}" type="presParOf" srcId="{39926642-C4A0-4A39-9755-5E3635BE98E5}" destId="{77B3BDCB-1B5D-4570-915A-A2BE623363AF}" srcOrd="4" destOrd="0" presId="urn:microsoft.com/office/officeart/2005/8/layout/orgChart1"/>
    <dgm:cxn modelId="{43090A06-CD85-4929-9474-4DF53224B77B}" type="presParOf" srcId="{39926642-C4A0-4A39-9755-5E3635BE98E5}" destId="{0BB1BB98-2B4D-4554-B74D-2A25A358AAFC}" srcOrd="5" destOrd="0" presId="urn:microsoft.com/office/officeart/2005/8/layout/orgChart1"/>
    <dgm:cxn modelId="{7A0E02F1-3EFC-48E0-8F6E-0A7668AEA8AE}" type="presParOf" srcId="{0BB1BB98-2B4D-4554-B74D-2A25A358AAFC}" destId="{49BF0BD1-98BC-408A-B472-F6AEF5F1A67E}" srcOrd="0" destOrd="0" presId="urn:microsoft.com/office/officeart/2005/8/layout/orgChart1"/>
    <dgm:cxn modelId="{6C6C07C2-94E4-4039-92DD-DD188CFF0FE9}" type="presParOf" srcId="{49BF0BD1-98BC-408A-B472-F6AEF5F1A67E}" destId="{C8304860-AF90-4CDD-8E58-9A78E66CB153}" srcOrd="0" destOrd="0" presId="urn:microsoft.com/office/officeart/2005/8/layout/orgChart1"/>
    <dgm:cxn modelId="{6C446EAA-3BDD-4CFD-B35E-99C40B327FAB}" type="presParOf" srcId="{49BF0BD1-98BC-408A-B472-F6AEF5F1A67E}" destId="{9DB04778-9855-466C-97B4-4161CF8F379B}" srcOrd="1" destOrd="0" presId="urn:microsoft.com/office/officeart/2005/8/layout/orgChart1"/>
    <dgm:cxn modelId="{14DDD64A-D8B2-45B2-BFBC-BC04840320A5}" type="presParOf" srcId="{0BB1BB98-2B4D-4554-B74D-2A25A358AAFC}" destId="{DB6BB2CD-0DDE-48CD-9D27-E73D86A7E15A}" srcOrd="1" destOrd="0" presId="urn:microsoft.com/office/officeart/2005/8/layout/orgChart1"/>
    <dgm:cxn modelId="{85584137-DDAE-4460-AD00-C2089EB85A7C}" type="presParOf" srcId="{0BB1BB98-2B4D-4554-B74D-2A25A358AAFC}" destId="{43BAED59-FB06-404A-AC1B-D14BBDAB0489}" srcOrd="2" destOrd="0" presId="urn:microsoft.com/office/officeart/2005/8/layout/orgChart1"/>
    <dgm:cxn modelId="{6E6680F9-AA33-473B-92FD-5D7AC1CC724B}" type="presParOf" srcId="{39926642-C4A0-4A39-9755-5E3635BE98E5}" destId="{7326A828-1FEC-495A-9F91-C700D422377B}" srcOrd="6" destOrd="0" presId="urn:microsoft.com/office/officeart/2005/8/layout/orgChart1"/>
    <dgm:cxn modelId="{91F7DEBE-6E05-4583-8B11-8E6E4942B170}" type="presParOf" srcId="{39926642-C4A0-4A39-9755-5E3635BE98E5}" destId="{4C9BC2D2-257E-4685-9E79-60D470A271CA}" srcOrd="7" destOrd="0" presId="urn:microsoft.com/office/officeart/2005/8/layout/orgChart1"/>
    <dgm:cxn modelId="{BB456F7E-F0A2-4758-BA92-B6D1DB0837E3}" type="presParOf" srcId="{4C9BC2D2-257E-4685-9E79-60D470A271CA}" destId="{186B5934-ED3E-4CB4-885F-0613CB845A4E}" srcOrd="0" destOrd="0" presId="urn:microsoft.com/office/officeart/2005/8/layout/orgChart1"/>
    <dgm:cxn modelId="{E8BD3784-C5FE-4197-ACE9-D5714C8C0EA5}" type="presParOf" srcId="{186B5934-ED3E-4CB4-885F-0613CB845A4E}" destId="{F505CF2F-A378-4104-88D6-C5A332D88C9F}" srcOrd="0" destOrd="0" presId="urn:microsoft.com/office/officeart/2005/8/layout/orgChart1"/>
    <dgm:cxn modelId="{986CD659-1E80-42DC-80B7-6FF9853B68DD}" type="presParOf" srcId="{186B5934-ED3E-4CB4-885F-0613CB845A4E}" destId="{05EA1F0F-8555-47E3-8F5F-09CFAEA10C33}" srcOrd="1" destOrd="0" presId="urn:microsoft.com/office/officeart/2005/8/layout/orgChart1"/>
    <dgm:cxn modelId="{4601FFA7-C939-4C9B-8F5C-5ACA9C5E47B2}" type="presParOf" srcId="{4C9BC2D2-257E-4685-9E79-60D470A271CA}" destId="{82FE9A25-F921-4A3B-981B-9F820AA8B868}" srcOrd="1" destOrd="0" presId="urn:microsoft.com/office/officeart/2005/8/layout/orgChart1"/>
    <dgm:cxn modelId="{CD8968DF-DB54-488C-B5B5-7E3D2D47A6EC}" type="presParOf" srcId="{4C9BC2D2-257E-4685-9E79-60D470A271CA}" destId="{6355F83D-6AA2-4CE9-B01E-8BB35154F232}" srcOrd="2" destOrd="0" presId="urn:microsoft.com/office/officeart/2005/8/layout/orgChart1"/>
    <dgm:cxn modelId="{3CABB1E0-1341-439D-97AA-53B2FDA42F6F}" type="presParOf" srcId="{39926642-C4A0-4A39-9755-5E3635BE98E5}" destId="{D5E85794-46C4-474D-9800-9A6AC7EC7A39}" srcOrd="8" destOrd="0" presId="urn:microsoft.com/office/officeart/2005/8/layout/orgChart1"/>
    <dgm:cxn modelId="{8208B1AF-9D34-428A-8C02-5F8C8722ED33}" type="presParOf" srcId="{39926642-C4A0-4A39-9755-5E3635BE98E5}" destId="{71F63F1D-1E25-4E58-9260-DFBCA377C410}" srcOrd="9" destOrd="0" presId="urn:microsoft.com/office/officeart/2005/8/layout/orgChart1"/>
    <dgm:cxn modelId="{1CF2C41B-5280-4C74-9672-7E600AC7C412}" type="presParOf" srcId="{71F63F1D-1E25-4E58-9260-DFBCA377C410}" destId="{86737759-C7CA-488E-9945-0E748D14454D}" srcOrd="0" destOrd="0" presId="urn:microsoft.com/office/officeart/2005/8/layout/orgChart1"/>
    <dgm:cxn modelId="{36FF1FFD-C234-4675-9FE2-51D17119FD9B}" type="presParOf" srcId="{86737759-C7CA-488E-9945-0E748D14454D}" destId="{86F6CFE0-2402-44A5-9975-4B71358F0AAD}" srcOrd="0" destOrd="0" presId="urn:microsoft.com/office/officeart/2005/8/layout/orgChart1"/>
    <dgm:cxn modelId="{1F991BC3-D282-4597-A9DD-3E9158D86D4B}" type="presParOf" srcId="{86737759-C7CA-488E-9945-0E748D14454D}" destId="{A821C12D-AF55-47B4-8F65-5801B4C45A3C}" srcOrd="1" destOrd="0" presId="urn:microsoft.com/office/officeart/2005/8/layout/orgChart1"/>
    <dgm:cxn modelId="{836B1E69-D637-4994-A77C-1B1E5AA218A5}" type="presParOf" srcId="{71F63F1D-1E25-4E58-9260-DFBCA377C410}" destId="{447A1C09-2126-42E0-9E54-4A3C5C80025D}" srcOrd="1" destOrd="0" presId="urn:microsoft.com/office/officeart/2005/8/layout/orgChart1"/>
    <dgm:cxn modelId="{21F68C7C-A755-4B60-8D3F-207AE2D957C8}" type="presParOf" srcId="{71F63F1D-1E25-4E58-9260-DFBCA377C410}" destId="{DDBF9C99-0AB3-47B9-AA2D-896199E02A4B}" srcOrd="2" destOrd="0" presId="urn:microsoft.com/office/officeart/2005/8/layout/orgChart1"/>
    <dgm:cxn modelId="{F6179B21-81A9-426F-86AB-8C1635C489E6}" type="presParOf" srcId="{39926642-C4A0-4A39-9755-5E3635BE98E5}" destId="{0DFC3490-1108-488C-B810-FFEE1A6651CD}" srcOrd="10" destOrd="0" presId="urn:microsoft.com/office/officeart/2005/8/layout/orgChart1"/>
    <dgm:cxn modelId="{7609FB79-088C-4E74-8C77-2F528EEC0F9A}" type="presParOf" srcId="{39926642-C4A0-4A39-9755-5E3635BE98E5}" destId="{9039FE49-8BED-4FB4-A2AC-C767CDBF28A5}" srcOrd="11" destOrd="0" presId="urn:microsoft.com/office/officeart/2005/8/layout/orgChart1"/>
    <dgm:cxn modelId="{D99BAAF2-02EA-4AD2-AA67-9BFF7AFE80DF}" type="presParOf" srcId="{9039FE49-8BED-4FB4-A2AC-C767CDBF28A5}" destId="{8F73C6EA-6514-44CD-BF59-A476E31F48D3}" srcOrd="0" destOrd="0" presId="urn:microsoft.com/office/officeart/2005/8/layout/orgChart1"/>
    <dgm:cxn modelId="{1327126E-CDBA-4FB2-91F3-155147F8830B}" type="presParOf" srcId="{8F73C6EA-6514-44CD-BF59-A476E31F48D3}" destId="{C6448E32-5C66-422B-BF5E-F481FB97E3D8}" srcOrd="0" destOrd="0" presId="urn:microsoft.com/office/officeart/2005/8/layout/orgChart1"/>
    <dgm:cxn modelId="{24384214-E74D-4CAC-B56E-81E21B616108}" type="presParOf" srcId="{8F73C6EA-6514-44CD-BF59-A476E31F48D3}" destId="{C91CD49E-9FFD-49CB-A193-F2255A91DC3D}" srcOrd="1" destOrd="0" presId="urn:microsoft.com/office/officeart/2005/8/layout/orgChart1"/>
    <dgm:cxn modelId="{78DB750A-383E-4FCB-8BB7-39C410084FD3}" type="presParOf" srcId="{9039FE49-8BED-4FB4-A2AC-C767CDBF28A5}" destId="{2B3BAA49-1152-4A20-B73C-1751757F5D8D}" srcOrd="1" destOrd="0" presId="urn:microsoft.com/office/officeart/2005/8/layout/orgChart1"/>
    <dgm:cxn modelId="{6E32DC09-1D43-44C0-A37A-7B89B0BBA1AE}" type="presParOf" srcId="{9039FE49-8BED-4FB4-A2AC-C767CDBF28A5}" destId="{C4432723-341D-4E18-AA99-09F14C064695}" srcOrd="2" destOrd="0" presId="urn:microsoft.com/office/officeart/2005/8/layout/orgChart1"/>
    <dgm:cxn modelId="{AFD19C20-0385-4FDC-AFEC-7358C25F3105}" type="presParOf" srcId="{A95C5651-E1E8-43BE-B81B-6470BF4BCB4A}" destId="{269A9238-51F4-4A39-940A-CB892C525C9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C3490-1108-488C-B810-FFEE1A6651CD}">
      <dsp:nvSpPr>
        <dsp:cNvPr id="0" name=""/>
        <dsp:cNvSpPr/>
      </dsp:nvSpPr>
      <dsp:spPr>
        <a:xfrm>
          <a:off x="5663681" y="3250351"/>
          <a:ext cx="4857244" cy="337197"/>
        </a:xfrm>
        <a:custGeom>
          <a:avLst/>
          <a:gdLst/>
          <a:ahLst/>
          <a:cxnLst/>
          <a:rect l="0" t="0" r="0" b="0"/>
          <a:pathLst>
            <a:path>
              <a:moveTo>
                <a:pt x="0" y="0"/>
              </a:moveTo>
              <a:lnTo>
                <a:pt x="0" y="168598"/>
              </a:lnTo>
              <a:lnTo>
                <a:pt x="4857244" y="168598"/>
              </a:lnTo>
              <a:lnTo>
                <a:pt x="4857244"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85794-46C4-474D-9800-9A6AC7EC7A39}">
      <dsp:nvSpPr>
        <dsp:cNvPr id="0" name=""/>
        <dsp:cNvSpPr/>
      </dsp:nvSpPr>
      <dsp:spPr>
        <a:xfrm>
          <a:off x="5663681" y="3250351"/>
          <a:ext cx="2914346" cy="337197"/>
        </a:xfrm>
        <a:custGeom>
          <a:avLst/>
          <a:gdLst/>
          <a:ahLst/>
          <a:cxnLst/>
          <a:rect l="0" t="0" r="0" b="0"/>
          <a:pathLst>
            <a:path>
              <a:moveTo>
                <a:pt x="0" y="0"/>
              </a:moveTo>
              <a:lnTo>
                <a:pt x="0" y="168598"/>
              </a:lnTo>
              <a:lnTo>
                <a:pt x="2914346" y="168598"/>
              </a:lnTo>
              <a:lnTo>
                <a:pt x="2914346"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26A828-1FEC-495A-9F91-C700D422377B}">
      <dsp:nvSpPr>
        <dsp:cNvPr id="0" name=""/>
        <dsp:cNvSpPr/>
      </dsp:nvSpPr>
      <dsp:spPr>
        <a:xfrm>
          <a:off x="5663681" y="3250351"/>
          <a:ext cx="971448" cy="337197"/>
        </a:xfrm>
        <a:custGeom>
          <a:avLst/>
          <a:gdLst/>
          <a:ahLst/>
          <a:cxnLst/>
          <a:rect l="0" t="0" r="0" b="0"/>
          <a:pathLst>
            <a:path>
              <a:moveTo>
                <a:pt x="0" y="0"/>
              </a:moveTo>
              <a:lnTo>
                <a:pt x="0" y="168598"/>
              </a:lnTo>
              <a:lnTo>
                <a:pt x="971448" y="168598"/>
              </a:lnTo>
              <a:lnTo>
                <a:pt x="971448"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3BDCB-1B5D-4570-915A-A2BE623363AF}">
      <dsp:nvSpPr>
        <dsp:cNvPr id="0" name=""/>
        <dsp:cNvSpPr/>
      </dsp:nvSpPr>
      <dsp:spPr>
        <a:xfrm>
          <a:off x="4692232" y="3250351"/>
          <a:ext cx="971448" cy="337197"/>
        </a:xfrm>
        <a:custGeom>
          <a:avLst/>
          <a:gdLst/>
          <a:ahLst/>
          <a:cxnLst/>
          <a:rect l="0" t="0" r="0" b="0"/>
          <a:pathLst>
            <a:path>
              <a:moveTo>
                <a:pt x="971448" y="0"/>
              </a:moveTo>
              <a:lnTo>
                <a:pt x="971448" y="168598"/>
              </a:lnTo>
              <a:lnTo>
                <a:pt x="0" y="168598"/>
              </a:lnTo>
              <a:lnTo>
                <a:pt x="0"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972C25-B35F-47D7-BAE2-BDD43305BF58}">
      <dsp:nvSpPr>
        <dsp:cNvPr id="0" name=""/>
        <dsp:cNvSpPr/>
      </dsp:nvSpPr>
      <dsp:spPr>
        <a:xfrm>
          <a:off x="2749334" y="3250351"/>
          <a:ext cx="2914346" cy="337197"/>
        </a:xfrm>
        <a:custGeom>
          <a:avLst/>
          <a:gdLst/>
          <a:ahLst/>
          <a:cxnLst/>
          <a:rect l="0" t="0" r="0" b="0"/>
          <a:pathLst>
            <a:path>
              <a:moveTo>
                <a:pt x="2914346" y="0"/>
              </a:moveTo>
              <a:lnTo>
                <a:pt x="2914346" y="168598"/>
              </a:lnTo>
              <a:lnTo>
                <a:pt x="0" y="168598"/>
              </a:lnTo>
              <a:lnTo>
                <a:pt x="0"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0B67A-A159-4EB0-8DCD-0DFD8A7900C3}">
      <dsp:nvSpPr>
        <dsp:cNvPr id="0" name=""/>
        <dsp:cNvSpPr/>
      </dsp:nvSpPr>
      <dsp:spPr>
        <a:xfrm>
          <a:off x="806436" y="3250351"/>
          <a:ext cx="4857244" cy="337197"/>
        </a:xfrm>
        <a:custGeom>
          <a:avLst/>
          <a:gdLst/>
          <a:ahLst/>
          <a:cxnLst/>
          <a:rect l="0" t="0" r="0" b="0"/>
          <a:pathLst>
            <a:path>
              <a:moveTo>
                <a:pt x="4857244" y="0"/>
              </a:moveTo>
              <a:lnTo>
                <a:pt x="4857244" y="168598"/>
              </a:lnTo>
              <a:lnTo>
                <a:pt x="0" y="168598"/>
              </a:lnTo>
              <a:lnTo>
                <a:pt x="0" y="337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D14AAA-4298-4607-A74A-8BF9E9096CEE}">
      <dsp:nvSpPr>
        <dsp:cNvPr id="0" name=""/>
        <dsp:cNvSpPr/>
      </dsp:nvSpPr>
      <dsp:spPr>
        <a:xfrm>
          <a:off x="4329400" y="1175657"/>
          <a:ext cx="2668562" cy="2074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Categories of standards on eV Charging infrastructure</a:t>
          </a:r>
          <a:endParaRPr lang="en-IN" sz="1900" b="1" kern="1200" dirty="0"/>
        </a:p>
      </dsp:txBody>
      <dsp:txXfrm>
        <a:off x="4329400" y="1175657"/>
        <a:ext cx="2668562" cy="2074693"/>
      </dsp:txXfrm>
    </dsp:sp>
    <dsp:sp modelId="{15C81AAB-3ECC-4D09-B9A4-6983F8D71AB7}">
      <dsp:nvSpPr>
        <dsp:cNvPr id="0" name=""/>
        <dsp:cNvSpPr/>
      </dsp:nvSpPr>
      <dsp:spPr>
        <a:xfrm>
          <a:off x="3586"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EVSE &amp; Installation</a:t>
          </a:r>
          <a:endParaRPr lang="en-IN" sz="1900" kern="1200" dirty="0"/>
        </a:p>
      </dsp:txBody>
      <dsp:txXfrm>
        <a:off x="3586" y="3587548"/>
        <a:ext cx="1605700" cy="802850"/>
      </dsp:txXfrm>
    </dsp:sp>
    <dsp:sp modelId="{F0A759B1-735D-4F54-A662-6FFE4EFE9233}">
      <dsp:nvSpPr>
        <dsp:cNvPr id="0" name=""/>
        <dsp:cNvSpPr/>
      </dsp:nvSpPr>
      <dsp:spPr>
        <a:xfrm>
          <a:off x="1946484"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Plug and Sockets</a:t>
          </a:r>
          <a:endParaRPr lang="en-IN" sz="1900" kern="1200" dirty="0"/>
        </a:p>
      </dsp:txBody>
      <dsp:txXfrm>
        <a:off x="1946484" y="3587548"/>
        <a:ext cx="1605700" cy="802850"/>
      </dsp:txXfrm>
    </dsp:sp>
    <dsp:sp modelId="{C8304860-AF90-4CDD-8E58-9A78E66CB153}">
      <dsp:nvSpPr>
        <dsp:cNvPr id="0" name=""/>
        <dsp:cNvSpPr/>
      </dsp:nvSpPr>
      <dsp:spPr>
        <a:xfrm>
          <a:off x="3889382"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Communication</a:t>
          </a:r>
          <a:endParaRPr lang="en-IN" sz="1900" kern="1200" dirty="0"/>
        </a:p>
      </dsp:txBody>
      <dsp:txXfrm>
        <a:off x="3889382" y="3587548"/>
        <a:ext cx="1605700" cy="802850"/>
      </dsp:txXfrm>
    </dsp:sp>
    <dsp:sp modelId="{F505CF2F-A378-4104-88D6-C5A332D88C9F}">
      <dsp:nvSpPr>
        <dsp:cNvPr id="0" name=""/>
        <dsp:cNvSpPr/>
      </dsp:nvSpPr>
      <dsp:spPr>
        <a:xfrm>
          <a:off x="5832280"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Battery Swapping </a:t>
          </a:r>
          <a:endParaRPr lang="en-IN" sz="1900" kern="1200" dirty="0"/>
        </a:p>
      </dsp:txBody>
      <dsp:txXfrm>
        <a:off x="5832280" y="3587548"/>
        <a:ext cx="1605700" cy="802850"/>
      </dsp:txXfrm>
    </dsp:sp>
    <dsp:sp modelId="{86F6CFE0-2402-44A5-9975-4B71358F0AAD}">
      <dsp:nvSpPr>
        <dsp:cNvPr id="0" name=""/>
        <dsp:cNvSpPr/>
      </dsp:nvSpPr>
      <dsp:spPr>
        <a:xfrm>
          <a:off x="7775177"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Battery Swap Station</a:t>
          </a:r>
          <a:endParaRPr lang="en-IN" sz="1900" kern="1200" dirty="0"/>
        </a:p>
      </dsp:txBody>
      <dsp:txXfrm>
        <a:off x="7775177" y="3587548"/>
        <a:ext cx="1605700" cy="802850"/>
      </dsp:txXfrm>
    </dsp:sp>
    <dsp:sp modelId="{C6448E32-5C66-422B-BF5E-F481FB97E3D8}">
      <dsp:nvSpPr>
        <dsp:cNvPr id="0" name=""/>
        <dsp:cNvSpPr/>
      </dsp:nvSpPr>
      <dsp:spPr>
        <a:xfrm>
          <a:off x="9718075" y="3587548"/>
          <a:ext cx="1605700" cy="8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Pantograph Charging</a:t>
          </a:r>
          <a:endParaRPr lang="en-IN" sz="1900" kern="1200" dirty="0"/>
        </a:p>
      </dsp:txBody>
      <dsp:txXfrm>
        <a:off x="9718075" y="3587548"/>
        <a:ext cx="1605700" cy="8028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D42B9-7338-46EB-9EEA-91350C2D829F}" type="datetimeFigureOut">
              <a:rPr lang="en-IN" smtClean="0"/>
              <a:t>02-09-2024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D295D-412C-4AEC-9F14-E4903089D0DC}" type="slidenum">
              <a:rPr lang="en-IN" smtClean="0"/>
              <a:t>‹#›</a:t>
            </a:fld>
            <a:endParaRPr lang="en-IN"/>
          </a:p>
        </p:txBody>
      </p:sp>
    </p:spTree>
    <p:extLst>
      <p:ext uri="{BB962C8B-B14F-4D97-AF65-F5344CB8AC3E}">
        <p14:creationId xmlns:p14="http://schemas.microsoft.com/office/powerpoint/2010/main" val="13998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4299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4939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3063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700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0486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6769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921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2603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2491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7656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3349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24806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3353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46233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6745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22602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6964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62725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0346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78912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1726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66418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66224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69928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60350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99662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474126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907131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6D2D-CF9E-47DC-A4C3-3C5A97CA601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72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9118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5833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2643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5634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8048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7280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58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white background &amp; image/tex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ECF80-2704-418D-839A-8D4BDF450EED}" type="datetimeFigureOut">
              <a:rPr lang="fr-CH" smtClean="0"/>
              <a:pPr/>
              <a:t>02.09.2024</a:t>
            </a:fld>
            <a:endParaRPr lang="fr-CH"/>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C2B32AA8-9B4E-4D53-AE6E-350E87BFFB19}" type="slidenum">
              <a:rPr lang="fr-CH" smtClean="0"/>
              <a:pPr/>
              <a:t>‹#›</a:t>
            </a:fld>
            <a:endParaRPr lang="fr-CH"/>
          </a:p>
        </p:txBody>
      </p:sp>
      <p:sp>
        <p:nvSpPr>
          <p:cNvPr id="8" name="Content Placeholder 3"/>
          <p:cNvSpPr>
            <a:spLocks noGrp="1"/>
          </p:cNvSpPr>
          <p:nvPr>
            <p:ph sz="half" idx="2" hasCustomPrompt="1"/>
          </p:nvPr>
        </p:nvSpPr>
        <p:spPr>
          <a:xfrm>
            <a:off x="527382" y="1522884"/>
            <a:ext cx="5376597" cy="4498404"/>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6192011" y="1522884"/>
            <a:ext cx="5376597" cy="4498404"/>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527381" y="116633"/>
            <a:ext cx="11040000" cy="1325563"/>
          </a:xfrm>
        </p:spPr>
        <p:txBody>
          <a:bodyPr/>
          <a:lstStyle/>
          <a:p>
            <a:r>
              <a:rPr lang="en-US" dirty="0"/>
              <a:t>Title size 30 to 50</a:t>
            </a:r>
            <a:endParaRPr lang="fr-FR" dirty="0"/>
          </a:p>
        </p:txBody>
      </p:sp>
    </p:spTree>
    <p:extLst>
      <p:ext uri="{BB962C8B-B14F-4D97-AF65-F5344CB8AC3E}">
        <p14:creationId xmlns:p14="http://schemas.microsoft.com/office/powerpoint/2010/main" val="32578068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199" y="817870"/>
            <a:ext cx="10567483" cy="535531"/>
          </a:xfrm>
          <a:prstGeom prst="rect">
            <a:avLst/>
          </a:prstGeom>
        </p:spPr>
        <p:txBody>
          <a:bodyPr wrap="square" anchor="ctr">
            <a:spAutoFit/>
          </a:bodyPr>
          <a:lstStyle>
            <a:lvl1pPr>
              <a:defRPr sz="3200" b="1" spc="300">
                <a:solidFill>
                  <a:srgbClr val="002060"/>
                </a:solidFill>
              </a:defRPr>
            </a:lvl1pPr>
          </a:lstStyle>
          <a:p>
            <a:r>
              <a:rPr lang="en-US" noProof="0" dirty="0"/>
              <a:t>AGENDA</a:t>
            </a:r>
          </a:p>
        </p:txBody>
      </p:sp>
      <p:sp>
        <p:nvSpPr>
          <p:cNvPr id="11" name="Espace réservé du contenu 2"/>
          <p:cNvSpPr>
            <a:spLocks noGrp="1"/>
          </p:cNvSpPr>
          <p:nvPr>
            <p:ph idx="13" hasCustomPrompt="1"/>
          </p:nvPr>
        </p:nvSpPr>
        <p:spPr>
          <a:xfrm>
            <a:off x="834775" y="1764337"/>
            <a:ext cx="10560022" cy="4426853"/>
          </a:xfrm>
          <a:prstGeom prst="rect">
            <a:avLst/>
          </a:prstGeom>
        </p:spPr>
        <p:txBody>
          <a:bodyPr wrap="square">
            <a:spAutoFit/>
          </a:bodyPr>
          <a:lstStyle>
            <a:lvl1pPr marL="542925" indent="-542925">
              <a:lnSpc>
                <a:spcPct val="200000"/>
              </a:lnSpc>
              <a:buClr>
                <a:srgbClr val="002060"/>
              </a:buClr>
              <a:buSzPct val="150000"/>
              <a:buFont typeface="+mj-lt"/>
              <a:buAutoNum type="arabicPeriod"/>
              <a:defRPr sz="2000" b="1" spc="300" baseline="0"/>
            </a:lvl1pPr>
            <a:lvl2pPr marL="136525" indent="0">
              <a:buClr>
                <a:schemeClr val="accent1"/>
              </a:buClr>
              <a:buFontTx/>
              <a:buNone/>
              <a:defRPr sz="1600"/>
            </a:lvl2pPr>
            <a:lvl3pPr marL="268288" indent="0">
              <a:buClr>
                <a:schemeClr val="accent1"/>
              </a:buClr>
              <a:buFontTx/>
              <a:buNone/>
              <a:defRPr sz="1400"/>
            </a:lvl3pPr>
            <a:lvl4pPr marL="403225" indent="0">
              <a:buClr>
                <a:schemeClr val="accent1"/>
              </a:buClr>
              <a:buFontTx/>
              <a:buNone/>
              <a:defRPr sz="1200"/>
            </a:lvl4pPr>
            <a:lvl5pPr marL="533400" indent="0">
              <a:buClr>
                <a:schemeClr val="accent1"/>
              </a:buClr>
              <a:buFontTx/>
              <a:buNone/>
              <a:defRPr sz="1200"/>
            </a:lvl5pPr>
          </a:lstStyle>
          <a:p>
            <a:pPr lvl="0"/>
            <a:r>
              <a:rPr lang="en-US" noProof="0" dirty="0"/>
              <a:t>Title </a:t>
            </a:r>
          </a:p>
          <a:p>
            <a:pPr lvl="0"/>
            <a:r>
              <a:rPr lang="en-US" noProof="0" dirty="0"/>
              <a:t>Title </a:t>
            </a:r>
          </a:p>
          <a:p>
            <a:pPr lvl="0"/>
            <a:r>
              <a:rPr lang="en-US" noProof="0" dirty="0"/>
              <a:t>Title </a:t>
            </a:r>
          </a:p>
          <a:p>
            <a:pPr lvl="0"/>
            <a:r>
              <a:rPr lang="en-US" noProof="0" dirty="0"/>
              <a:t>Title </a:t>
            </a:r>
          </a:p>
          <a:p>
            <a:pPr lvl="0"/>
            <a:r>
              <a:rPr lang="en-US" noProof="0" dirty="0"/>
              <a:t>Title </a:t>
            </a:r>
          </a:p>
          <a:p>
            <a:pPr lvl="0"/>
            <a:r>
              <a:rPr lang="en-US" noProof="0" dirty="0"/>
              <a:t>Title </a:t>
            </a:r>
          </a:p>
        </p:txBody>
      </p:sp>
      <p:sp>
        <p:nvSpPr>
          <p:cNvPr id="7" name="Date Placeholder 6"/>
          <p:cNvSpPr>
            <a:spLocks noGrp="1"/>
          </p:cNvSpPr>
          <p:nvPr>
            <p:ph type="dt" sz="half" idx="29"/>
          </p:nvPr>
        </p:nvSpPr>
        <p:spPr/>
        <p:txBody>
          <a:bodyPr/>
          <a:lstStyle/>
          <a:p>
            <a:fld id="{0B068941-1E0F-4847-842D-D3C7DA4FE900}" type="datetimeFigureOut">
              <a:rPr lang="en-IN" smtClean="0"/>
              <a:t>02-09-2024</a:t>
            </a:fld>
            <a:endParaRPr lang="en-IN"/>
          </a:p>
        </p:txBody>
      </p:sp>
      <p:sp>
        <p:nvSpPr>
          <p:cNvPr id="8" name="Footer Placeholder 7"/>
          <p:cNvSpPr>
            <a:spLocks noGrp="1"/>
          </p:cNvSpPr>
          <p:nvPr>
            <p:ph type="ftr" sz="quarter" idx="30"/>
          </p:nvPr>
        </p:nvSpPr>
        <p:spPr/>
        <p:txBody>
          <a:bodyPr/>
          <a:lstStyle/>
          <a:p>
            <a:endParaRPr lang="en-IN"/>
          </a:p>
        </p:txBody>
      </p:sp>
      <p:sp>
        <p:nvSpPr>
          <p:cNvPr id="9" name="Slide Number Placeholder 8"/>
          <p:cNvSpPr>
            <a:spLocks noGrp="1"/>
          </p:cNvSpPr>
          <p:nvPr>
            <p:ph type="sldNum" sz="quarter" idx="31"/>
          </p:nvPr>
        </p:nvSpPr>
        <p:spPr/>
        <p:txBody>
          <a:bodyPr/>
          <a:lstStyle/>
          <a:p>
            <a:fld id="{D8F75BDC-DACF-4023-A5E0-4D2492AED45B}" type="slidenum">
              <a:rPr lang="en-IN" smtClean="0"/>
              <a:t>‹#›</a:t>
            </a:fld>
            <a:endParaRPr lang="en-IN"/>
          </a:p>
        </p:txBody>
      </p:sp>
    </p:spTree>
    <p:extLst>
      <p:ext uri="{BB962C8B-B14F-4D97-AF65-F5344CB8AC3E}">
        <p14:creationId xmlns:p14="http://schemas.microsoft.com/office/powerpoint/2010/main" val="1552166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753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ervices.bis.gov.in/php/BIS_2.0/bisconnect/knowyourstandards/Indian_standards/isdetails_mnd/28378"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services.bis.gov.in/php/BIS_2.0/bisconnect/knowyourstandards/Indian_standards/isdetails_mnd/30606" TargetMode="External"/><Relationship Id="rId2" Type="http://schemas.openxmlformats.org/officeDocument/2006/relationships/hyperlink" Target="https://www.services.bis.gov.in/php/BIS_2.0/bisconnect/knowyourstandards/Indian_standards/isdetails_mnd/29261"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services.bis.gov.in/php/BIS_2.0/bisconnect/knowyourstandards/Indian_standards/isdetails_mnd/30605"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3F3FF">
              <a:alpha val="75000"/>
            </a:srgbClr>
          </a:solidFill>
          <a:ln/>
        </p:spPr>
      </p:sp>
      <p:sp>
        <p:nvSpPr>
          <p:cNvPr id="6" name="Text 1"/>
          <p:cNvSpPr/>
          <p:nvPr/>
        </p:nvSpPr>
        <p:spPr>
          <a:xfrm>
            <a:off x="534154" y="2362648"/>
            <a:ext cx="5375969" cy="2505075"/>
          </a:xfrm>
          <a:prstGeom prst="rect">
            <a:avLst/>
          </a:prstGeom>
          <a:noFill/>
          <a:ln/>
        </p:spPr>
        <p:txBody>
          <a:bodyPr wrap="square" rtlCol="0" anchor="t"/>
          <a:lstStyle/>
          <a:p>
            <a:pPr algn="ctr">
              <a:lnSpc>
                <a:spcPts val="6575"/>
              </a:lnSpc>
            </a:pPr>
            <a:r>
              <a:rPr lang="en-IN" sz="5400" b="1" dirty="0">
                <a:solidFill>
                  <a:schemeClr val="accent6">
                    <a:lumMod val="75000"/>
                  </a:schemeClr>
                </a:solidFill>
              </a:rPr>
              <a:t>Electric Mobility </a:t>
            </a:r>
            <a:endParaRPr lang="en-US" sz="5260" b="1" dirty="0">
              <a:solidFill>
                <a:schemeClr val="accent6">
                  <a:lumMod val="75000"/>
                </a:schemeClr>
              </a:solidFill>
              <a:latin typeface="Arial" panose="020B0604020202020204" pitchFamily="34" charset="0"/>
              <a:cs typeface="Arial" panose="020B0604020202020204" pitchFamily="34" charset="0"/>
            </a:endParaRPr>
          </a:p>
        </p:txBody>
      </p:sp>
      <p:sp>
        <p:nvSpPr>
          <p:cNvPr id="8" name="Shape 3"/>
          <p:cNvSpPr/>
          <p:nvPr/>
        </p:nvSpPr>
        <p:spPr>
          <a:xfrm>
            <a:off x="720031" y="5445324"/>
            <a:ext cx="329108" cy="329108"/>
          </a:xfrm>
          <a:prstGeom prst="roundRect">
            <a:avLst>
              <a:gd name="adj" fmla="val 23151155"/>
            </a:avLst>
          </a:prstGeom>
          <a:noFill/>
          <a:ln w="7620">
            <a:solidFill>
              <a:srgbClr val="FFFFFF"/>
            </a:solidFill>
            <a:prstDash val="solid"/>
          </a:ln>
        </p:spPr>
      </p:sp>
      <p:sp>
        <p:nvSpPr>
          <p:cNvPr id="10" name="Text 4"/>
          <p:cNvSpPr/>
          <p:nvPr/>
        </p:nvSpPr>
        <p:spPr>
          <a:xfrm>
            <a:off x="187040" y="4572000"/>
            <a:ext cx="6094838" cy="1378857"/>
          </a:xfrm>
          <a:prstGeom prst="rect">
            <a:avLst/>
          </a:prstGeom>
          <a:noFill/>
          <a:ln/>
        </p:spPr>
        <p:txBody>
          <a:bodyPr wrap="none" rtlCol="0" anchor="t"/>
          <a:lstStyle/>
          <a:p>
            <a:pPr algn="ctr">
              <a:lnSpc>
                <a:spcPts val="2835"/>
              </a:lnSpc>
            </a:pPr>
            <a:r>
              <a:rPr lang="en-US" sz="2000" b="1" dirty="0">
                <a:solidFill>
                  <a:srgbClr val="00002E"/>
                </a:solidFill>
                <a:latin typeface="Arial" panose="020B0604020202020204" pitchFamily="34" charset="0"/>
                <a:cs typeface="Arial" panose="020B0604020202020204" pitchFamily="34" charset="0"/>
              </a:rPr>
              <a:t> </a:t>
            </a:r>
            <a:r>
              <a:rPr lang="en-US" sz="1600" b="1" dirty="0">
                <a:latin typeface="Times New Roman" panose="02020603050405020304" pitchFamily="18" charset="0"/>
                <a:cs typeface="Times New Roman" panose="02020603050405020304" pitchFamily="18" charset="0"/>
              </a:rPr>
              <a:t>Shri </a:t>
            </a:r>
            <a:r>
              <a:rPr lang="en-US" sz="1600" b="1" dirty="0" err="1">
                <a:latin typeface="Times New Roman" panose="02020603050405020304" pitchFamily="18" charset="0"/>
                <a:cs typeface="Times New Roman" panose="02020603050405020304" pitchFamily="18" charset="0"/>
              </a:rPr>
              <a:t>Vijayaveeran</a:t>
            </a:r>
            <a:r>
              <a:rPr lang="en-US" sz="1600" b="1" dirty="0">
                <a:latin typeface="Times New Roman" panose="02020603050405020304" pitchFamily="18" charset="0"/>
                <a:cs typeface="Times New Roman" panose="02020603050405020304" pitchFamily="18" charset="0"/>
              </a:rPr>
              <a:t> K</a:t>
            </a:r>
          </a:p>
          <a:p>
            <a:pPr algn="ctr">
              <a:lnSpc>
                <a:spcPts val="2835"/>
              </a:lnSpc>
            </a:pPr>
            <a:r>
              <a:rPr lang="en-US" sz="1600" b="1" dirty="0">
                <a:latin typeface="Times New Roman" panose="02020603050405020304" pitchFamily="18" charset="0"/>
                <a:cs typeface="Times New Roman" panose="02020603050405020304" pitchFamily="18" charset="0"/>
              </a:rPr>
              <a:t>Scientist-E / Director &amp; Head</a:t>
            </a:r>
          </a:p>
          <a:p>
            <a:pPr algn="ctr">
              <a:lnSpc>
                <a:spcPts val="2835"/>
              </a:lnSpc>
            </a:pPr>
            <a:r>
              <a:rPr lang="en-US" sz="1600" b="1" dirty="0">
                <a:solidFill>
                  <a:prstClr val="black"/>
                </a:solidFill>
                <a:latin typeface="Times New Roman" panose="02020603050405020304" pitchFamily="18" charset="0"/>
                <a:cs typeface="Times New Roman" panose="02020603050405020304" pitchFamily="18" charset="0"/>
              </a:rPr>
              <a:t>Bengaluru Branch</a:t>
            </a:r>
          </a:p>
          <a:p>
            <a:pPr algn="ctr">
              <a:lnSpc>
                <a:spcPts val="2835"/>
              </a:lnSpc>
            </a:pPr>
            <a:endParaRPr lang="en-US" sz="1600" b="1" dirty="0">
              <a:solidFill>
                <a:prstClr val="black"/>
              </a:solidFill>
              <a:latin typeface="Times New Roman" panose="02020603050405020304" pitchFamily="18" charset="0"/>
              <a:cs typeface="Times New Roman" panose="02020603050405020304" pitchFamily="18" charset="0"/>
            </a:endParaRPr>
          </a:p>
          <a:p>
            <a:pPr algn="ctr">
              <a:lnSpc>
                <a:spcPts val="2835"/>
              </a:lnSpc>
            </a:pPr>
            <a:r>
              <a:rPr lang="en-US" sz="2400" b="1" dirty="0">
                <a:solidFill>
                  <a:prstClr val="black"/>
                </a:solidFill>
                <a:latin typeface="Times New Roman" panose="02020603050405020304" pitchFamily="18" charset="0"/>
                <a:cs typeface="Times New Roman" panose="02020603050405020304" pitchFamily="18" charset="0"/>
              </a:rPr>
              <a:t>(GROUP 8) </a:t>
            </a:r>
          </a:p>
          <a:p>
            <a:pPr algn="ctr">
              <a:lnSpc>
                <a:spcPts val="2835"/>
              </a:lnSpc>
            </a:pPr>
            <a:r>
              <a:rPr lang="en-US" sz="2400" b="1" dirty="0">
                <a:solidFill>
                  <a:prstClr val="black"/>
                </a:solidFill>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Shri </a:t>
            </a:r>
            <a:r>
              <a:rPr lang="en-US" sz="1600" b="1" dirty="0" err="1">
                <a:latin typeface="Times New Roman" panose="02020603050405020304" pitchFamily="18" charset="0"/>
                <a:cs typeface="Times New Roman" panose="02020603050405020304" pitchFamily="18" charset="0"/>
              </a:rPr>
              <a:t>Vijayaveeran</a:t>
            </a:r>
            <a:r>
              <a:rPr lang="en-US" sz="1600" b="1" dirty="0">
                <a:latin typeface="Times New Roman" panose="02020603050405020304" pitchFamily="18" charset="0"/>
                <a:cs typeface="Times New Roman" panose="02020603050405020304" pitchFamily="18" charset="0"/>
              </a:rPr>
              <a:t> K, Shri Tapan Haldar, </a:t>
            </a:r>
            <a:r>
              <a:rPr lang="en-US" sz="1600" b="1" dirty="0" err="1">
                <a:latin typeface="Times New Roman" panose="02020603050405020304" pitchFamily="18" charset="0"/>
                <a:cs typeface="Times New Roman" panose="02020603050405020304" pitchFamily="18" charset="0"/>
              </a:rPr>
              <a:t>Smt</a:t>
            </a:r>
            <a:r>
              <a:rPr lang="en-US" sz="1600" b="1" dirty="0">
                <a:latin typeface="Times New Roman" panose="02020603050405020304" pitchFamily="18" charset="0"/>
                <a:cs typeface="Times New Roman" panose="02020603050405020304" pitchFamily="18" charset="0"/>
              </a:rPr>
              <a:t> Meghna Mudgal)</a:t>
            </a:r>
          </a:p>
          <a:p>
            <a:pPr algn="ctr">
              <a:lnSpc>
                <a:spcPts val="2835"/>
              </a:lnSpc>
            </a:pP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002330" y="196998"/>
            <a:ext cx="8765348" cy="1292662"/>
          </a:xfrm>
          <a:prstGeom prst="rect">
            <a:avLst/>
          </a:prstGeom>
          <a:noFill/>
        </p:spPr>
        <p:txBody>
          <a:bodyPr wrap="none" rtlCol="0">
            <a:spAutoFit/>
          </a:bodyPr>
          <a:lstStyle/>
          <a:p>
            <a:pPr algn="ctr"/>
            <a:r>
              <a:rPr lang="en-US" sz="3000" b="1" dirty="0">
                <a:solidFill>
                  <a:schemeClr val="accent1">
                    <a:lumMod val="50000"/>
                  </a:schemeClr>
                </a:solidFill>
                <a:latin typeface="Arial" panose="020B0604020202020204" pitchFamily="34" charset="0"/>
                <a:cs typeface="Arial" panose="020B0604020202020204" pitchFamily="34" charset="0"/>
              </a:rPr>
              <a:t>BUREAU OF INDIAN STANDARDS</a:t>
            </a:r>
          </a:p>
          <a:p>
            <a:pPr algn="ctr"/>
            <a:r>
              <a:rPr lang="en-US" sz="2400" b="1" dirty="0">
                <a:solidFill>
                  <a:schemeClr val="accent1">
                    <a:lumMod val="50000"/>
                  </a:schemeClr>
                </a:solidFill>
                <a:latin typeface="Arial" panose="020B0604020202020204" pitchFamily="34" charset="0"/>
                <a:cs typeface="Arial" panose="020B0604020202020204" pitchFamily="34" charset="0"/>
              </a:rPr>
              <a:t>Ministry of Consumer Affairs, Food and Public Distribution</a:t>
            </a:r>
          </a:p>
          <a:p>
            <a:pPr algn="ctr"/>
            <a:r>
              <a:rPr lang="en-US" sz="2400" b="1" dirty="0">
                <a:solidFill>
                  <a:schemeClr val="accent1">
                    <a:lumMod val="50000"/>
                  </a:schemeClr>
                </a:solidFill>
                <a:latin typeface="Arial" panose="020B0604020202020204" pitchFamily="34" charset="0"/>
                <a:cs typeface="Arial" panose="020B0604020202020204" pitchFamily="34" charset="0"/>
              </a:rPr>
              <a:t>The National Standards Body of India</a:t>
            </a:r>
            <a:endParaRPr lang="en-IN" sz="24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descr="logo">
            <a:extLst>
              <a:ext uri="{FF2B5EF4-FFF2-40B4-BE49-F238E27FC236}">
                <a16:creationId xmlns:a16="http://schemas.microsoft.com/office/drawing/2014/main" id="{2F787466-C683-4492-A764-C75B7613BE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95B5100-FB67-4E1F-801A-8B7E3741689D}"/>
              </a:ext>
            </a:extLst>
          </p:cNvPr>
          <p:cNvPicPr>
            <a:picLocks noChangeAspect="1"/>
          </p:cNvPicPr>
          <p:nvPr/>
        </p:nvPicPr>
        <p:blipFill>
          <a:blip r:embed="rId5"/>
          <a:stretch>
            <a:fillRect/>
          </a:stretch>
        </p:blipFill>
        <p:spPr>
          <a:xfrm>
            <a:off x="6281878" y="1428104"/>
            <a:ext cx="5093672" cy="4244727"/>
          </a:xfrm>
          <a:prstGeom prst="rect">
            <a:avLst/>
          </a:prstGeom>
        </p:spPr>
      </p:pic>
    </p:spTree>
    <p:extLst>
      <p:ext uri="{BB962C8B-B14F-4D97-AF65-F5344CB8AC3E}">
        <p14:creationId xmlns:p14="http://schemas.microsoft.com/office/powerpoint/2010/main" val="137352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023118" cy="6858000"/>
          </a:xfrm>
          <a:prstGeom prst="rect">
            <a:avLst/>
          </a:prstGeom>
          <a:pattFill prst="trellis">
            <a:fgClr>
              <a:schemeClr val="accent6">
                <a:lumMod val="40000"/>
                <a:lumOff val="60000"/>
              </a:schemeClr>
            </a:fgClr>
            <a:bgClr>
              <a:schemeClr val="bg1"/>
            </a:bgClr>
          </a:pattFill>
        </p:spPr>
      </p:pic>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2">
            <a:extLst>
              <a:ext uri="{FF2B5EF4-FFF2-40B4-BE49-F238E27FC236}">
                <a16:creationId xmlns:a16="http://schemas.microsoft.com/office/drawing/2014/main" id="{7462D2AD-F32A-3C83-4122-76EE1AAA853F}"/>
              </a:ext>
            </a:extLst>
          </p:cNvPr>
          <p:cNvSpPr/>
          <p:nvPr/>
        </p:nvSpPr>
        <p:spPr>
          <a:xfrm>
            <a:off x="0" y="724364"/>
            <a:ext cx="4194736" cy="2869836"/>
          </a:xfrm>
          <a:prstGeom prst="rect">
            <a:avLst/>
          </a:prstGeom>
          <a:noFill/>
          <a:ln/>
        </p:spPr>
        <p:txBody>
          <a:bodyPr wrap="square" rtlCol="0" anchor="t"/>
          <a:lstStyle/>
          <a:p>
            <a:pPr>
              <a:lnSpc>
                <a:spcPts val="6986"/>
              </a:lnSpc>
            </a:pPr>
            <a:r>
              <a:rPr lang="en-US" sz="4000" b="1" dirty="0">
                <a:solidFill>
                  <a:srgbClr val="002060"/>
                </a:solidFill>
                <a:latin typeface="Arial" panose="020B0604020202020204" pitchFamily="34" charset="0"/>
                <a:ea typeface="Raleway" pitchFamily="34" charset="-122"/>
                <a:cs typeface="Arial" panose="020B0604020202020204" pitchFamily="34" charset="0"/>
              </a:rPr>
              <a:t>Types of EV</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sp>
        <p:nvSpPr>
          <p:cNvPr id="5" name="TextBox 4">
            <a:extLst>
              <a:ext uri="{FF2B5EF4-FFF2-40B4-BE49-F238E27FC236}">
                <a16:creationId xmlns:a16="http://schemas.microsoft.com/office/drawing/2014/main" id="{7053C960-0EA8-739F-2525-8283F0719C49}"/>
              </a:ext>
            </a:extLst>
          </p:cNvPr>
          <p:cNvSpPr txBox="1"/>
          <p:nvPr/>
        </p:nvSpPr>
        <p:spPr>
          <a:xfrm>
            <a:off x="4803600" y="916645"/>
            <a:ext cx="5766829" cy="5024709"/>
          </a:xfrm>
          <a:prstGeom prst="rect">
            <a:avLst/>
          </a:prstGeom>
          <a:noFill/>
        </p:spPr>
        <p:txBody>
          <a:bodyPr wrap="square" rtlCol="0">
            <a:spAutoFit/>
          </a:bodyPr>
          <a:lstStyle/>
          <a:p>
            <a:pPr marL="342900" lvl="0" indent="-342900" algn="just">
              <a:lnSpc>
                <a:spcPct val="107000"/>
              </a:lnSpc>
              <a:spcAft>
                <a:spcPts val="800"/>
              </a:spcAft>
              <a:buFont typeface="Symbol" panose="05050102010706020507" pitchFamily="18" charset="2"/>
              <a:buChar char=""/>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Hybrid Electric Vehicles (HEVs):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HEVs utilize an internal combustion engine along with an electric battery to improve fuel efficiency and reduce emissions. Unlike PHEVs, HEVs cannot be charged externally and rely on regenerative braking and engine power to recharge the battery. Examples include the Toyota Prius, Honda Insight, and Ford Fusion Hybrid.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Fuel Cell Electric Vehicles (FCEVs):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FCEVs use hydrogen fuel cells to generate electricity, powering an electric motor to propel the vehicle. They emit only water vapor as a byproduct and offer fast refueling times compared to battery electric vehicles. However, FCEVs face challenges related to hydrogen infrastructure and production. Examples include the Toyota Mirai, Hyundai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Nexo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Honda Clarity Fuel Cell.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rchitectural diagram of fuel-cell electric vehicles (FCEVs). | Download  Scientific Diagram">
            <a:extLst>
              <a:ext uri="{FF2B5EF4-FFF2-40B4-BE49-F238E27FC236}">
                <a16:creationId xmlns:a16="http://schemas.microsoft.com/office/drawing/2014/main" id="{92B1B99F-F124-5366-582E-F58035A6B5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8999" y="3047556"/>
            <a:ext cx="3371850" cy="3087370"/>
          </a:xfrm>
          <a:prstGeom prst="rect">
            <a:avLst/>
          </a:prstGeom>
          <a:noFill/>
          <a:ln>
            <a:noFill/>
          </a:ln>
        </p:spPr>
      </p:pic>
    </p:spTree>
    <p:extLst>
      <p:ext uri="{BB962C8B-B14F-4D97-AF65-F5344CB8AC3E}">
        <p14:creationId xmlns:p14="http://schemas.microsoft.com/office/powerpoint/2010/main" val="122709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416449"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699" y="1148694"/>
            <a:ext cx="3793946" cy="2869836"/>
          </a:xfrm>
          <a:prstGeom prst="rect">
            <a:avLst/>
          </a:prstGeom>
          <a:noFill/>
          <a:ln/>
        </p:spPr>
        <p:txBody>
          <a:bodyPr wrap="square" rtlCol="0" anchor="t"/>
          <a:lstStyle/>
          <a:p>
            <a:r>
              <a:rPr lang="en-IN" sz="3600" b="1" dirty="0">
                <a:solidFill>
                  <a:srgbClr val="002060"/>
                </a:solidFill>
              </a:rPr>
              <a:t>BATTERY TYPES </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56474-DDB9-414E-BDFE-A12EFCA3EAE4}"/>
              </a:ext>
            </a:extLst>
          </p:cNvPr>
          <p:cNvSpPr txBox="1"/>
          <p:nvPr/>
        </p:nvSpPr>
        <p:spPr>
          <a:xfrm>
            <a:off x="3416449" y="402947"/>
            <a:ext cx="8654539" cy="867929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2400" b="1" dirty="0">
                <a:latin typeface="Verdana" panose="020B0604030504040204" pitchFamily="34" charset="0"/>
                <a:ea typeface="Verdana" panose="020B0604030504040204" pitchFamily="34" charset="0"/>
              </a:rPr>
              <a:t>Lead-acid (Pb-PbO2 ) batteries </a:t>
            </a:r>
            <a:r>
              <a:rPr lang="en-IN" dirty="0">
                <a:latin typeface="Times New Roman" panose="02020603050405020304" pitchFamily="18" charset="0"/>
                <a:ea typeface="Verdana" panose="020B0604030504040204" pitchFamily="34" charset="0"/>
                <a:cs typeface="Times New Roman" panose="02020603050405020304" pitchFamily="18" charset="0"/>
              </a:rPr>
              <a:t>IS 16373 Lead acid storage batteries for motor vehicles - Valve regulated type, IS 16825 </a:t>
            </a:r>
            <a:r>
              <a:rPr lang="en-US" dirty="0">
                <a:latin typeface="Times New Roman" panose="02020603050405020304" pitchFamily="18" charset="0"/>
                <a:ea typeface="Verdana" panose="020B0604030504040204" pitchFamily="34" charset="0"/>
                <a:cs typeface="Times New Roman" panose="02020603050405020304" pitchFamily="18" charset="0"/>
              </a:rPr>
              <a:t>Secondary Cells and Batteries - Monitoring of Lead Acid Stationary Batteries</a:t>
            </a:r>
            <a:endParaRPr lang="en-IN" sz="32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IN" sz="2400" b="1" dirty="0">
                <a:latin typeface="Verdana" panose="020B0604030504040204" pitchFamily="34" charset="0"/>
                <a:ea typeface="Verdana" panose="020B0604030504040204" pitchFamily="34" charset="0"/>
              </a:rPr>
              <a:t>Alkaline (Ni-Cd, Ni-Fe &amp; Ni-MH) batteries - </a:t>
            </a:r>
            <a:r>
              <a:rPr lang="en-IN" sz="2000" dirty="0">
                <a:latin typeface="Times New Roman" panose="02020603050405020304" pitchFamily="18" charset="0"/>
                <a:ea typeface="Verdana" panose="020B0604030504040204" pitchFamily="34" charset="0"/>
                <a:cs typeface="Times New Roman" panose="02020603050405020304" pitchFamily="18" charset="0"/>
              </a:rPr>
              <a:t>IS 10893 </a:t>
            </a:r>
            <a:r>
              <a:rPr lang="en-US" sz="2000" dirty="0">
                <a:latin typeface="Times New Roman" panose="02020603050405020304" pitchFamily="18" charset="0"/>
                <a:ea typeface="Verdana" panose="020B0604030504040204" pitchFamily="34" charset="0"/>
                <a:cs typeface="Times New Roman" panose="02020603050405020304" pitchFamily="18" charset="0"/>
              </a:rPr>
              <a:t>Specification for sealed nickel cadmium button type rechargeable single cells</a:t>
            </a:r>
            <a:endParaRPr lang="en-IN" sz="20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IN" sz="2400" b="1" dirty="0">
                <a:latin typeface="Verdana" panose="020B0604030504040204" pitchFamily="34" charset="0"/>
                <a:ea typeface="Verdana" panose="020B0604030504040204" pitchFamily="34" charset="0"/>
              </a:rPr>
              <a:t>Sodium-Nickel Chloride (Na-NiCl2 ) batteries –</a:t>
            </a:r>
            <a:r>
              <a:rPr lang="en-IN" sz="2400" dirty="0">
                <a:latin typeface="Times New Roman" panose="02020603050405020304" pitchFamily="18" charset="0"/>
                <a:ea typeface="Verdana" panose="020B0604030504040204" pitchFamily="34" charset="0"/>
                <a:cs typeface="Times New Roman" panose="02020603050405020304" pitchFamily="18" charset="0"/>
              </a:rPr>
              <a:t>IS 16048 (Part 2) </a:t>
            </a:r>
            <a:r>
              <a:rPr lang="en-US" sz="1600" dirty="0">
                <a:latin typeface="Times New Roman" panose="02020603050405020304" pitchFamily="18" charset="0"/>
                <a:ea typeface="Verdana" panose="020B0604030504040204" pitchFamily="34" charset="0"/>
                <a:cs typeface="Times New Roman" panose="02020603050405020304" pitchFamily="18" charset="0"/>
              </a:rPr>
              <a:t>Secondary cells and batteries containing alkaline or other non-acid electrolytes secondary sealed cells and batteries for portable applications part 2: nickel-metal hydride</a:t>
            </a:r>
            <a:endParaRPr lang="en-IN" sz="1400" dirty="0">
              <a:latin typeface="Times New Roman" panose="02020603050405020304" pitchFamily="18" charset="0"/>
              <a:ea typeface="Verdan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IN" sz="2400" b="1" dirty="0">
                <a:latin typeface="Verdana" panose="020B0604030504040204" pitchFamily="34" charset="0"/>
                <a:ea typeface="Verdana" panose="020B0604030504040204" pitchFamily="34" charset="0"/>
              </a:rPr>
              <a:t>Sodium-</a:t>
            </a:r>
            <a:r>
              <a:rPr lang="en-IN" sz="2400" b="1" dirty="0" err="1">
                <a:latin typeface="Verdana" panose="020B0604030504040204" pitchFamily="34" charset="0"/>
                <a:ea typeface="Verdana" panose="020B0604030504040204" pitchFamily="34" charset="0"/>
              </a:rPr>
              <a:t>Sulpur</a:t>
            </a:r>
            <a:r>
              <a:rPr lang="en-IN" sz="2400" b="1" dirty="0">
                <a:latin typeface="Verdana" panose="020B0604030504040204" pitchFamily="34" charset="0"/>
                <a:ea typeface="Verdana" panose="020B0604030504040204" pitchFamily="34" charset="0"/>
              </a:rPr>
              <a:t> (Na-S) batteries </a:t>
            </a:r>
          </a:p>
          <a:p>
            <a:pPr marL="285750" indent="-285750">
              <a:lnSpc>
                <a:spcPct val="150000"/>
              </a:lnSpc>
              <a:buFont typeface="Arial" panose="020B0604020202020204" pitchFamily="34" charset="0"/>
              <a:buChar char="•"/>
            </a:pPr>
            <a:r>
              <a:rPr lang="en-IN" sz="2400" b="1" dirty="0">
                <a:latin typeface="Verdana" panose="020B0604030504040204" pitchFamily="34" charset="0"/>
                <a:ea typeface="Verdana" panose="020B0604030504040204" pitchFamily="34" charset="0"/>
              </a:rPr>
              <a:t>Lithium-ion (Li-ion) batteries – </a:t>
            </a:r>
            <a:r>
              <a:rPr lang="en-IN" sz="2400" dirty="0">
                <a:latin typeface="Times New Roman" panose="02020603050405020304" pitchFamily="18" charset="0"/>
                <a:ea typeface="Verdana" panose="020B0604030504040204" pitchFamily="34" charset="0"/>
                <a:cs typeface="Times New Roman" panose="02020603050405020304" pitchFamily="18" charset="0"/>
              </a:rPr>
              <a:t>IS 16805  , IS 16893 Part 2</a:t>
            </a:r>
          </a:p>
          <a:p>
            <a:pPr marL="285750" indent="-285750">
              <a:buFont typeface="Wingdings" pitchFamily="2" charset="2"/>
              <a:buChar char="v"/>
            </a:pPr>
            <a:endParaRPr lang="en-IN" sz="24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US" b="1" dirty="0"/>
          </a:p>
        </p:txBody>
      </p:sp>
    </p:spTree>
    <p:extLst>
      <p:ext uri="{BB962C8B-B14F-4D97-AF65-F5344CB8AC3E}">
        <p14:creationId xmlns:p14="http://schemas.microsoft.com/office/powerpoint/2010/main" val="55286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416449"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699" y="1148694"/>
            <a:ext cx="3793946" cy="2869836"/>
          </a:xfrm>
          <a:prstGeom prst="rect">
            <a:avLst/>
          </a:prstGeom>
          <a:noFill/>
          <a:ln/>
        </p:spPr>
        <p:txBody>
          <a:bodyPr wrap="square" rtlCol="0" anchor="t"/>
          <a:lstStyle/>
          <a:p>
            <a:r>
              <a:rPr lang="en-IN" sz="3600" b="1" dirty="0">
                <a:solidFill>
                  <a:srgbClr val="002060"/>
                </a:solidFill>
              </a:rPr>
              <a:t>BATTERY TYPES </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56474-DDB9-414E-BDFE-A12EFCA3EAE4}"/>
              </a:ext>
            </a:extLst>
          </p:cNvPr>
          <p:cNvSpPr txBox="1"/>
          <p:nvPr/>
        </p:nvSpPr>
        <p:spPr>
          <a:xfrm>
            <a:off x="3416449" y="402947"/>
            <a:ext cx="8654539" cy="8679299"/>
          </a:xfrm>
          <a:prstGeom prst="rect">
            <a:avLst/>
          </a:prstGeom>
          <a:noFill/>
        </p:spPr>
        <p:txBody>
          <a:bodyPr wrap="square">
            <a:sp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Battery technologies are crucial components in the development of various electronic devices, electric vehicles, and renewable energy systems. Here are some key battery technologies: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Lithium-ion (Li-ion):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Lithium-ion batteries are the most prevalent rechargeable batteries in modern electronic devices and electric vehicles.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offer high energy density, long cycle life, and relatively low self-discharge rates.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Li-ion batteries are commonly used in smartphones, laptops, tablets, and electric vehicles due to their lightweight design and high energy storage capacity.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Lithium Polymer (LiPo):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Lithium polymer batteries are a type of lithium-ion battery that uses a solid or gel-like electrolyte instead of a liquid one.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LiPo batteries are known for their flexibility in shape and size, making them suitable for applications where space is limited.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are commonly used in consumer electronics, radio-controlled vehicles, and small-scale applications.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Lithium Iron Phosphate (LiFePO4):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Lithium iron phosphate batteries offer enhanced safety and thermal stability compared to traditional lithium-ion batteries.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have a longer lifespan and are less prone to thermal runaway, making them suitable for applications where safety is critical.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sz="24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US" b="1" dirty="0"/>
          </a:p>
        </p:txBody>
      </p:sp>
    </p:spTree>
    <p:extLst>
      <p:ext uri="{BB962C8B-B14F-4D97-AF65-F5344CB8AC3E}">
        <p14:creationId xmlns:p14="http://schemas.microsoft.com/office/powerpoint/2010/main" val="349223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416449"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699" y="1148694"/>
            <a:ext cx="3793946" cy="2869836"/>
          </a:xfrm>
          <a:prstGeom prst="rect">
            <a:avLst/>
          </a:prstGeom>
          <a:noFill/>
          <a:ln/>
        </p:spPr>
        <p:txBody>
          <a:bodyPr wrap="square" rtlCol="0" anchor="t"/>
          <a:lstStyle/>
          <a:p>
            <a:r>
              <a:rPr lang="en-IN" sz="3600" b="1" dirty="0">
                <a:solidFill>
                  <a:srgbClr val="002060"/>
                </a:solidFill>
              </a:rPr>
              <a:t>BATTERY TYPES </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56474-DDB9-414E-BDFE-A12EFCA3EAE4}"/>
              </a:ext>
            </a:extLst>
          </p:cNvPr>
          <p:cNvSpPr txBox="1"/>
          <p:nvPr/>
        </p:nvSpPr>
        <p:spPr>
          <a:xfrm>
            <a:off x="3416449" y="402947"/>
            <a:ext cx="8654539" cy="7423955"/>
          </a:xfrm>
          <a:prstGeom prst="rect">
            <a:avLst/>
          </a:prstGeom>
          <a:noFill/>
        </p:spPr>
        <p:txBody>
          <a:bodyPr wrap="square">
            <a:spAutoFit/>
          </a:bodyPr>
          <a:lstStyle/>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LiFePO4 batteries are commonly used in electric vehicles, solar energy storage systems, and grid-scale energy storage.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Solid-State Batteries: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Solid-state batteries replace the liquid or gel electrolyte found in traditional lithium-ion batteries with a solid-state electrolyte.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offer higher energy density, improved safety, and longer lifespan compared to conventional batteries.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Solid-state batteries have the potential to revolutionize electric vehicles and consumer electronics due to their improved performance and safety features.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Flow Batteries: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Flow batteries store energy in chemical compounds dissolved in liquid electrolytes contained in separate tanks.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offer scalability and flexibility, making them suitable for grid-scale energy storage and renewable energy integration.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Flow batteries can be charged and discharged rapidly, making them ideal for applications requiring high-power output.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Sodium-ion (Na-ion) Batteries: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Sodium-ion batteries are similar to lithium-ion batteries but use sodium ions instead of lithium ions for energy storage.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are cheaper and more abundant than lithium, making them a promising alternative for large-scale energy storage applications.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US" b="1" dirty="0"/>
          </a:p>
        </p:txBody>
      </p:sp>
    </p:spTree>
    <p:extLst>
      <p:ext uri="{BB962C8B-B14F-4D97-AF65-F5344CB8AC3E}">
        <p14:creationId xmlns:p14="http://schemas.microsoft.com/office/powerpoint/2010/main" val="315715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416449"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699" y="1148694"/>
            <a:ext cx="3793946" cy="2869836"/>
          </a:xfrm>
          <a:prstGeom prst="rect">
            <a:avLst/>
          </a:prstGeom>
          <a:noFill/>
          <a:ln/>
        </p:spPr>
        <p:txBody>
          <a:bodyPr wrap="square" rtlCol="0" anchor="t"/>
          <a:lstStyle/>
          <a:p>
            <a:r>
              <a:rPr lang="en-IN" sz="3600" b="1" dirty="0">
                <a:solidFill>
                  <a:srgbClr val="002060"/>
                </a:solidFill>
              </a:rPr>
              <a:t>BATTERY TYPES </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2A56474-DDB9-414E-BDFE-A12EFCA3EAE4}"/>
              </a:ext>
            </a:extLst>
          </p:cNvPr>
          <p:cNvSpPr txBox="1"/>
          <p:nvPr/>
        </p:nvSpPr>
        <p:spPr>
          <a:xfrm>
            <a:off x="3416449" y="402947"/>
            <a:ext cx="8654539" cy="4893519"/>
          </a:xfrm>
          <a:prstGeom prst="rect">
            <a:avLst/>
          </a:prstGeom>
          <a:noFill/>
        </p:spPr>
        <p:txBody>
          <a:bodyPr wrap="square">
            <a:spAutoFit/>
          </a:bodyPr>
          <a:lstStyle/>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Na-ion batteries are still in the research and development stage but show potential for use in stationary energy storage systems and electric vehicles.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Nickel-Metal Hydride (NiMH):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Nickel-metal hydride batteries are rechargeable batteries commonly used in hybrid vehicles, cordless power tools, and portable electronics.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offer higher energy density compared to nickel-cadmium batteries and are considered more environmentally friendly.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NiMH batteries have been largely replaced by lithium-ion batteries in many applications due to their lower energy density and higher self-discharge rates.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sz="24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IN"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en-US" b="1" dirty="0"/>
          </a:p>
        </p:txBody>
      </p:sp>
    </p:spTree>
    <p:extLst>
      <p:ext uri="{BB962C8B-B14F-4D97-AF65-F5344CB8AC3E}">
        <p14:creationId xmlns:p14="http://schemas.microsoft.com/office/powerpoint/2010/main" val="359218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4A6CD-C758-2859-F722-A603DB39A077}"/>
              </a:ext>
            </a:extLst>
          </p:cNvPr>
          <p:cNvSpPr>
            <a:spLocks noGrp="1"/>
          </p:cNvSpPr>
          <p:nvPr>
            <p:ph sz="half" idx="2"/>
          </p:nvPr>
        </p:nvSpPr>
        <p:spPr/>
        <p:txBody>
          <a:bodyPr/>
          <a:lstStyle/>
          <a:p>
            <a:endParaRPr lang="en-IN"/>
          </a:p>
        </p:txBody>
      </p:sp>
      <p:sp>
        <p:nvSpPr>
          <p:cNvPr id="3" name="Content Placeholder 2">
            <a:extLst>
              <a:ext uri="{FF2B5EF4-FFF2-40B4-BE49-F238E27FC236}">
                <a16:creationId xmlns:a16="http://schemas.microsoft.com/office/drawing/2014/main" id="{8D2F49D6-3DF8-B8D9-31C6-8353B986D26A}"/>
              </a:ext>
            </a:extLst>
          </p:cNvPr>
          <p:cNvSpPr>
            <a:spLocks noGrp="1"/>
          </p:cNvSpPr>
          <p:nvPr>
            <p:ph sz="half" idx="15"/>
          </p:nvPr>
        </p:nvSpPr>
        <p:spPr/>
        <p:txBody>
          <a:bodyPr/>
          <a:lstStyle/>
          <a:p>
            <a:endParaRPr lang="en-IN"/>
          </a:p>
        </p:txBody>
      </p:sp>
      <p:sp>
        <p:nvSpPr>
          <p:cNvPr id="4" name="Title 3">
            <a:extLst>
              <a:ext uri="{FF2B5EF4-FFF2-40B4-BE49-F238E27FC236}">
                <a16:creationId xmlns:a16="http://schemas.microsoft.com/office/drawing/2014/main" id="{DC3F739A-A806-067F-295C-EC11212CA058}"/>
              </a:ext>
            </a:extLst>
          </p:cNvPr>
          <p:cNvSpPr>
            <a:spLocks noGrp="1"/>
          </p:cNvSpPr>
          <p:nvPr>
            <p:ph type="title"/>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 charging requirements depend on the specifications of EV batteries, as power must be supplied to the battery at the right voltage and current levels to permit charging. Typical capacity and voltage of EV batteries vary among the different EV segments, as shown in Table below.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pic>
        <p:nvPicPr>
          <p:cNvPr id="5" name="Picture 4">
            <a:extLst>
              <a:ext uri="{FF2B5EF4-FFF2-40B4-BE49-F238E27FC236}">
                <a16:creationId xmlns:a16="http://schemas.microsoft.com/office/drawing/2014/main" id="{3900E2CC-2019-5A84-448A-06AE9ECB1C31}"/>
              </a:ext>
            </a:extLst>
          </p:cNvPr>
          <p:cNvPicPr>
            <a:picLocks noChangeAspect="1"/>
          </p:cNvPicPr>
          <p:nvPr/>
        </p:nvPicPr>
        <p:blipFill>
          <a:blip r:embed="rId2"/>
          <a:stretch>
            <a:fillRect/>
          </a:stretch>
        </p:blipFill>
        <p:spPr>
          <a:xfrm>
            <a:off x="2751165" y="1090223"/>
            <a:ext cx="6689670" cy="5721124"/>
          </a:xfrm>
          <a:prstGeom prst="rect">
            <a:avLst/>
          </a:prstGeom>
        </p:spPr>
      </p:pic>
    </p:spTree>
    <p:extLst>
      <p:ext uri="{BB962C8B-B14F-4D97-AF65-F5344CB8AC3E}">
        <p14:creationId xmlns:p14="http://schemas.microsoft.com/office/powerpoint/2010/main" val="1396271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2873829"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3346882" cy="2869836"/>
          </a:xfrm>
          <a:prstGeom prst="rect">
            <a:avLst/>
          </a:prstGeom>
          <a:noFill/>
          <a:ln/>
        </p:spPr>
        <p:txBody>
          <a:bodyPr wrap="square" rtlCol="0" anchor="t"/>
          <a:lstStyle/>
          <a:p>
            <a:pPr>
              <a:lnSpc>
                <a:spcPts val="6986"/>
              </a:lnSpc>
            </a:pPr>
            <a:r>
              <a:rPr lang="en-US" sz="3500" dirty="0">
                <a:solidFill>
                  <a:srgbClr val="002060"/>
                </a:solidFill>
                <a:latin typeface="Raleway" pitchFamily="34" charset="0"/>
                <a:ea typeface="Raleway" pitchFamily="34" charset="-122"/>
                <a:cs typeface="Raleway" pitchFamily="34" charset="-120"/>
              </a:rPr>
              <a:t>Charging Methods</a:t>
            </a:r>
            <a:endParaRPr lang="en-US" sz="3500" dirty="0">
              <a:solidFill>
                <a:srgbClr val="002060"/>
              </a:solidFill>
            </a:endParaRPr>
          </a:p>
          <a:p>
            <a:pPr>
              <a:lnSpc>
                <a:spcPts val="6986"/>
              </a:lnSpc>
            </a:pP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6B60362-BAEB-4140-B5B4-F9846C9E9CAB}"/>
              </a:ext>
            </a:extLst>
          </p:cNvPr>
          <p:cNvPicPr>
            <a:picLocks noChangeAspect="1"/>
          </p:cNvPicPr>
          <p:nvPr/>
        </p:nvPicPr>
        <p:blipFill>
          <a:blip r:embed="rId5"/>
          <a:stretch>
            <a:fillRect/>
          </a:stretch>
        </p:blipFill>
        <p:spPr>
          <a:xfrm>
            <a:off x="3032363" y="1045029"/>
            <a:ext cx="8761633" cy="4688114"/>
          </a:xfrm>
          <a:prstGeom prst="rect">
            <a:avLst/>
          </a:prstGeom>
        </p:spPr>
      </p:pic>
    </p:spTree>
    <p:extLst>
      <p:ext uri="{BB962C8B-B14F-4D97-AF65-F5344CB8AC3E}">
        <p14:creationId xmlns:p14="http://schemas.microsoft.com/office/powerpoint/2010/main" val="298086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076032" y="2107704"/>
            <a:ext cx="7115968" cy="4781793"/>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0" y="0"/>
            <a:ext cx="5076032" cy="7209967"/>
          </a:xfrm>
          <a:prstGeom prst="rect">
            <a:avLst/>
          </a:prstGeom>
        </p:spPr>
      </p:pic>
      <p:sp>
        <p:nvSpPr>
          <p:cNvPr id="6" name="Text 2"/>
          <p:cNvSpPr/>
          <p:nvPr/>
        </p:nvSpPr>
        <p:spPr>
          <a:xfrm>
            <a:off x="5076031" y="563463"/>
            <a:ext cx="6789653" cy="450057"/>
          </a:xfrm>
          <a:prstGeom prst="rect">
            <a:avLst/>
          </a:prstGeom>
          <a:noFill/>
          <a:ln/>
        </p:spPr>
        <p:txBody>
          <a:bodyPr wrap="none" rtlCol="0" anchor="t"/>
          <a:lstStyle/>
          <a:p>
            <a:pPr>
              <a:lnSpc>
                <a:spcPts val="3544"/>
              </a:lnSpc>
            </a:pPr>
            <a:r>
              <a:rPr lang="en-US" sz="2835" dirty="0">
                <a:solidFill>
                  <a:srgbClr val="476FD6"/>
                </a:solidFill>
                <a:latin typeface="Roboto Slab" pitchFamily="34" charset="0"/>
                <a:ea typeface="Roboto Slab" pitchFamily="34" charset="-122"/>
                <a:cs typeface="Roboto Slab" pitchFamily="34" charset="-120"/>
              </a:rPr>
              <a:t>How Electric Vehicles Work-EV BASIC</a:t>
            </a:r>
            <a:endParaRPr lang="en-US" sz="2835" dirty="0"/>
          </a:p>
        </p:txBody>
      </p:sp>
      <p:sp>
        <p:nvSpPr>
          <p:cNvPr id="7" name="Text 3"/>
          <p:cNvSpPr/>
          <p:nvPr/>
        </p:nvSpPr>
        <p:spPr>
          <a:xfrm>
            <a:off x="5076032" y="1229519"/>
            <a:ext cx="6611938" cy="230485"/>
          </a:xfrm>
          <a:prstGeom prst="rect">
            <a:avLst/>
          </a:prstGeom>
          <a:noFill/>
          <a:ln/>
        </p:spPr>
        <p:txBody>
          <a:bodyPr wrap="none" rtlCol="0" anchor="t"/>
          <a:lstStyle/>
          <a:p>
            <a:pPr>
              <a:lnSpc>
                <a:spcPts val="1814"/>
              </a:lnSpc>
            </a:pPr>
            <a:r>
              <a:rPr lang="en-US" sz="1134" dirty="0">
                <a:solidFill>
                  <a:srgbClr val="15213F"/>
                </a:solidFill>
                <a:latin typeface="Roboto" pitchFamily="34" charset="0"/>
                <a:ea typeface="Roboto" pitchFamily="34" charset="-122"/>
                <a:cs typeface="Roboto" pitchFamily="34" charset="-120"/>
              </a:rPr>
              <a:t>Understanding the core components of EVs helps grasp their functionality and efficiency.</a:t>
            </a:r>
            <a:endParaRPr lang="en-US" sz="1134" dirty="0"/>
          </a:p>
        </p:txBody>
      </p:sp>
      <p:sp>
        <p:nvSpPr>
          <p:cNvPr id="8" name="Shape 4"/>
          <p:cNvSpPr/>
          <p:nvPr/>
        </p:nvSpPr>
        <p:spPr>
          <a:xfrm>
            <a:off x="5339489" y="2297756"/>
            <a:ext cx="50303" cy="3828257"/>
          </a:xfrm>
          <a:prstGeom prst="rect">
            <a:avLst/>
          </a:prstGeom>
          <a:solidFill>
            <a:srgbClr val="BBC4DC"/>
          </a:solidFill>
          <a:ln/>
        </p:spPr>
      </p:sp>
      <p:sp>
        <p:nvSpPr>
          <p:cNvPr id="9" name="Shape 5"/>
          <p:cNvSpPr/>
          <p:nvPr/>
        </p:nvSpPr>
        <p:spPr>
          <a:xfrm>
            <a:off x="5515850" y="2607220"/>
            <a:ext cx="504031" cy="28773"/>
          </a:xfrm>
          <a:prstGeom prst="rect">
            <a:avLst/>
          </a:prstGeom>
          <a:solidFill>
            <a:srgbClr val="BBC4DC"/>
          </a:solidFill>
          <a:ln/>
        </p:spPr>
      </p:sp>
      <p:sp>
        <p:nvSpPr>
          <p:cNvPr id="10" name="Shape 6"/>
          <p:cNvSpPr/>
          <p:nvPr/>
        </p:nvSpPr>
        <p:spPr>
          <a:xfrm>
            <a:off x="5191901" y="2459682"/>
            <a:ext cx="323949" cy="323949"/>
          </a:xfrm>
          <a:prstGeom prst="roundRect">
            <a:avLst>
              <a:gd name="adj" fmla="val 26674"/>
            </a:avLst>
          </a:prstGeom>
          <a:solidFill>
            <a:srgbClr val="DEE7F7"/>
          </a:solidFill>
          <a:ln/>
        </p:spPr>
      </p:sp>
      <p:sp>
        <p:nvSpPr>
          <p:cNvPr id="11" name="Text 7"/>
          <p:cNvSpPr/>
          <p:nvPr/>
        </p:nvSpPr>
        <p:spPr>
          <a:xfrm>
            <a:off x="5309277" y="2513657"/>
            <a:ext cx="89098" cy="215999"/>
          </a:xfrm>
          <a:prstGeom prst="rect">
            <a:avLst/>
          </a:prstGeom>
          <a:noFill/>
          <a:ln/>
        </p:spPr>
        <p:txBody>
          <a:bodyPr wrap="none" rtlCol="0" anchor="t"/>
          <a:lstStyle/>
          <a:p>
            <a:pPr algn="ctr">
              <a:lnSpc>
                <a:spcPts val="1701"/>
              </a:lnSpc>
            </a:pPr>
            <a:r>
              <a:rPr lang="en-US" sz="1701" dirty="0">
                <a:solidFill>
                  <a:srgbClr val="476FD6"/>
                </a:solidFill>
                <a:latin typeface="Roboto Slab" pitchFamily="34" charset="0"/>
                <a:ea typeface="Roboto Slab" pitchFamily="34" charset="-122"/>
                <a:cs typeface="Roboto Slab" pitchFamily="34" charset="-120"/>
              </a:rPr>
              <a:t>1</a:t>
            </a:r>
            <a:endParaRPr lang="en-US" sz="1701" dirty="0"/>
          </a:p>
        </p:txBody>
      </p:sp>
      <p:sp>
        <p:nvSpPr>
          <p:cNvPr id="12" name="Text 8"/>
          <p:cNvSpPr/>
          <p:nvPr/>
        </p:nvSpPr>
        <p:spPr>
          <a:xfrm>
            <a:off x="6145939" y="2441723"/>
            <a:ext cx="1800225" cy="224929"/>
          </a:xfrm>
          <a:prstGeom prst="rect">
            <a:avLst/>
          </a:prstGeom>
          <a:noFill/>
          <a:ln/>
        </p:spPr>
        <p:txBody>
          <a:bodyPr wrap="none" rtlCol="0" anchor="t"/>
          <a:lstStyle/>
          <a:p>
            <a:pPr>
              <a:lnSpc>
                <a:spcPts val="1772"/>
              </a:lnSpc>
            </a:pPr>
            <a:r>
              <a:rPr lang="en-US" sz="1417" dirty="0">
                <a:solidFill>
                  <a:srgbClr val="476FD6"/>
                </a:solidFill>
                <a:latin typeface="Roboto Slab" pitchFamily="34" charset="0"/>
                <a:ea typeface="Roboto Slab" pitchFamily="34" charset="-122"/>
                <a:cs typeface="Roboto Slab" pitchFamily="34" charset="-120"/>
              </a:rPr>
              <a:t>Battery</a:t>
            </a:r>
            <a:endParaRPr lang="en-US" sz="1417" dirty="0"/>
          </a:p>
        </p:txBody>
      </p:sp>
      <p:sp>
        <p:nvSpPr>
          <p:cNvPr id="13" name="Text 9"/>
          <p:cNvSpPr/>
          <p:nvPr/>
        </p:nvSpPr>
        <p:spPr>
          <a:xfrm>
            <a:off x="6145939" y="2752971"/>
            <a:ext cx="5603875" cy="460970"/>
          </a:xfrm>
          <a:prstGeom prst="rect">
            <a:avLst/>
          </a:prstGeom>
          <a:noFill/>
          <a:ln/>
        </p:spPr>
        <p:txBody>
          <a:bodyPr wrap="square" rtlCol="0" anchor="t"/>
          <a:lstStyle/>
          <a:p>
            <a:pPr>
              <a:lnSpc>
                <a:spcPts val="1814"/>
              </a:lnSpc>
            </a:pPr>
            <a:r>
              <a:rPr lang="en-US" sz="1134" dirty="0">
                <a:solidFill>
                  <a:srgbClr val="15213F"/>
                </a:solidFill>
                <a:latin typeface="Roboto" pitchFamily="34" charset="0"/>
                <a:ea typeface="Roboto" pitchFamily="34" charset="-122"/>
                <a:cs typeface="Roboto" pitchFamily="34" charset="-120"/>
              </a:rPr>
              <a:t>EVs use lithium-ion batteries for energy storage. These batteries are rechargeable and provide the power for the electric motor.</a:t>
            </a:r>
            <a:endParaRPr lang="en-US" sz="1134" dirty="0"/>
          </a:p>
        </p:txBody>
      </p:sp>
      <p:sp>
        <p:nvSpPr>
          <p:cNvPr id="14" name="Shape 10"/>
          <p:cNvSpPr/>
          <p:nvPr/>
        </p:nvSpPr>
        <p:spPr>
          <a:xfrm>
            <a:off x="5515850" y="3811338"/>
            <a:ext cx="504031" cy="28773"/>
          </a:xfrm>
          <a:prstGeom prst="rect">
            <a:avLst/>
          </a:prstGeom>
          <a:solidFill>
            <a:srgbClr val="BBC4DC"/>
          </a:solidFill>
          <a:ln/>
        </p:spPr>
      </p:sp>
      <p:sp>
        <p:nvSpPr>
          <p:cNvPr id="15" name="Shape 11"/>
          <p:cNvSpPr/>
          <p:nvPr/>
        </p:nvSpPr>
        <p:spPr>
          <a:xfrm>
            <a:off x="5191901" y="3663800"/>
            <a:ext cx="323949" cy="323949"/>
          </a:xfrm>
          <a:prstGeom prst="roundRect">
            <a:avLst>
              <a:gd name="adj" fmla="val 26674"/>
            </a:avLst>
          </a:prstGeom>
          <a:solidFill>
            <a:srgbClr val="DEE7F7"/>
          </a:solidFill>
          <a:ln/>
        </p:spPr>
      </p:sp>
      <p:sp>
        <p:nvSpPr>
          <p:cNvPr id="16" name="Text 12"/>
          <p:cNvSpPr/>
          <p:nvPr/>
        </p:nvSpPr>
        <p:spPr>
          <a:xfrm>
            <a:off x="5294195" y="3717775"/>
            <a:ext cx="119360" cy="215999"/>
          </a:xfrm>
          <a:prstGeom prst="rect">
            <a:avLst/>
          </a:prstGeom>
          <a:noFill/>
          <a:ln/>
        </p:spPr>
        <p:txBody>
          <a:bodyPr wrap="none" rtlCol="0" anchor="t"/>
          <a:lstStyle/>
          <a:p>
            <a:pPr algn="ctr">
              <a:lnSpc>
                <a:spcPts val="1701"/>
              </a:lnSpc>
            </a:pPr>
            <a:r>
              <a:rPr lang="en-US" sz="1701" dirty="0">
                <a:solidFill>
                  <a:srgbClr val="476FD6"/>
                </a:solidFill>
                <a:latin typeface="Roboto Slab" pitchFamily="34" charset="0"/>
                <a:ea typeface="Roboto Slab" pitchFamily="34" charset="-122"/>
                <a:cs typeface="Roboto Slab" pitchFamily="34" charset="-120"/>
              </a:rPr>
              <a:t>2</a:t>
            </a:r>
            <a:endParaRPr lang="en-US" sz="1701" dirty="0"/>
          </a:p>
        </p:txBody>
      </p:sp>
      <p:sp>
        <p:nvSpPr>
          <p:cNvPr id="17" name="Text 13"/>
          <p:cNvSpPr/>
          <p:nvPr/>
        </p:nvSpPr>
        <p:spPr>
          <a:xfrm>
            <a:off x="6145939" y="3645842"/>
            <a:ext cx="1800225" cy="224929"/>
          </a:xfrm>
          <a:prstGeom prst="rect">
            <a:avLst/>
          </a:prstGeom>
          <a:noFill/>
          <a:ln/>
        </p:spPr>
        <p:txBody>
          <a:bodyPr wrap="none" rtlCol="0" anchor="t"/>
          <a:lstStyle/>
          <a:p>
            <a:pPr>
              <a:lnSpc>
                <a:spcPts val="1772"/>
              </a:lnSpc>
            </a:pPr>
            <a:r>
              <a:rPr lang="en-US" sz="1417" dirty="0">
                <a:solidFill>
                  <a:srgbClr val="476FD6"/>
                </a:solidFill>
                <a:latin typeface="Roboto Slab" pitchFamily="34" charset="0"/>
                <a:ea typeface="Roboto Slab" pitchFamily="34" charset="-122"/>
                <a:cs typeface="Roboto Slab" pitchFamily="34" charset="-120"/>
              </a:rPr>
              <a:t>Electric Motor</a:t>
            </a:r>
            <a:endParaRPr lang="en-US" sz="1417" dirty="0"/>
          </a:p>
        </p:txBody>
      </p:sp>
      <p:sp>
        <p:nvSpPr>
          <p:cNvPr id="18" name="Text 14"/>
          <p:cNvSpPr/>
          <p:nvPr/>
        </p:nvSpPr>
        <p:spPr>
          <a:xfrm>
            <a:off x="6145939" y="3957090"/>
            <a:ext cx="5603875" cy="460970"/>
          </a:xfrm>
          <a:prstGeom prst="rect">
            <a:avLst/>
          </a:prstGeom>
          <a:noFill/>
          <a:ln/>
        </p:spPr>
        <p:txBody>
          <a:bodyPr wrap="square" rtlCol="0" anchor="t"/>
          <a:lstStyle/>
          <a:p>
            <a:pPr>
              <a:lnSpc>
                <a:spcPts val="1814"/>
              </a:lnSpc>
            </a:pPr>
            <a:r>
              <a:rPr lang="en-US" sz="1134" dirty="0">
                <a:solidFill>
                  <a:srgbClr val="15213F"/>
                </a:solidFill>
                <a:latin typeface="Roboto" pitchFamily="34" charset="0"/>
                <a:ea typeface="Roboto" pitchFamily="34" charset="-122"/>
                <a:cs typeface="Roboto" pitchFamily="34" charset="-120"/>
              </a:rPr>
              <a:t>The electric motor converts electrical energy into mechanical power, propelling the vehicle.</a:t>
            </a:r>
            <a:endParaRPr lang="en-US" sz="1134" dirty="0"/>
          </a:p>
        </p:txBody>
      </p:sp>
      <p:sp>
        <p:nvSpPr>
          <p:cNvPr id="19" name="Shape 15"/>
          <p:cNvSpPr/>
          <p:nvPr/>
        </p:nvSpPr>
        <p:spPr>
          <a:xfrm>
            <a:off x="5515850" y="5015457"/>
            <a:ext cx="504031" cy="28773"/>
          </a:xfrm>
          <a:prstGeom prst="rect">
            <a:avLst/>
          </a:prstGeom>
          <a:solidFill>
            <a:srgbClr val="BBC4DC"/>
          </a:solidFill>
          <a:ln/>
        </p:spPr>
      </p:sp>
      <p:sp>
        <p:nvSpPr>
          <p:cNvPr id="20" name="Shape 16"/>
          <p:cNvSpPr/>
          <p:nvPr/>
        </p:nvSpPr>
        <p:spPr>
          <a:xfrm>
            <a:off x="5191901" y="4867919"/>
            <a:ext cx="323949" cy="323949"/>
          </a:xfrm>
          <a:prstGeom prst="roundRect">
            <a:avLst>
              <a:gd name="adj" fmla="val 26674"/>
            </a:avLst>
          </a:prstGeom>
          <a:solidFill>
            <a:srgbClr val="DEE7F7"/>
          </a:solidFill>
          <a:ln/>
        </p:spPr>
      </p:sp>
      <p:sp>
        <p:nvSpPr>
          <p:cNvPr id="21" name="Text 17"/>
          <p:cNvSpPr/>
          <p:nvPr/>
        </p:nvSpPr>
        <p:spPr>
          <a:xfrm>
            <a:off x="5295485" y="4921894"/>
            <a:ext cx="116682" cy="215999"/>
          </a:xfrm>
          <a:prstGeom prst="rect">
            <a:avLst/>
          </a:prstGeom>
          <a:noFill/>
          <a:ln/>
        </p:spPr>
        <p:txBody>
          <a:bodyPr wrap="none" rtlCol="0" anchor="t"/>
          <a:lstStyle/>
          <a:p>
            <a:pPr algn="ctr">
              <a:lnSpc>
                <a:spcPts val="1701"/>
              </a:lnSpc>
            </a:pPr>
            <a:r>
              <a:rPr lang="en-US" sz="1701" dirty="0">
                <a:solidFill>
                  <a:srgbClr val="476FD6"/>
                </a:solidFill>
                <a:latin typeface="Roboto Slab" pitchFamily="34" charset="0"/>
                <a:ea typeface="Roboto Slab" pitchFamily="34" charset="-122"/>
                <a:cs typeface="Roboto Slab" pitchFamily="34" charset="-120"/>
              </a:rPr>
              <a:t>3</a:t>
            </a:r>
            <a:endParaRPr lang="en-US" sz="1701" dirty="0"/>
          </a:p>
        </p:txBody>
      </p:sp>
      <p:sp>
        <p:nvSpPr>
          <p:cNvPr id="22" name="Text 18"/>
          <p:cNvSpPr/>
          <p:nvPr/>
        </p:nvSpPr>
        <p:spPr>
          <a:xfrm>
            <a:off x="6145939" y="4849960"/>
            <a:ext cx="1800225" cy="224929"/>
          </a:xfrm>
          <a:prstGeom prst="rect">
            <a:avLst/>
          </a:prstGeom>
          <a:noFill/>
          <a:ln/>
        </p:spPr>
        <p:txBody>
          <a:bodyPr wrap="none" rtlCol="0" anchor="t"/>
          <a:lstStyle/>
          <a:p>
            <a:pPr>
              <a:lnSpc>
                <a:spcPts val="1772"/>
              </a:lnSpc>
            </a:pPr>
            <a:r>
              <a:rPr lang="en-US" sz="1417" dirty="0">
                <a:solidFill>
                  <a:srgbClr val="476FD6"/>
                </a:solidFill>
                <a:latin typeface="Roboto Slab" pitchFamily="34" charset="0"/>
                <a:ea typeface="Roboto Slab" pitchFamily="34" charset="-122"/>
                <a:cs typeface="Roboto Slab" pitchFamily="34" charset="-120"/>
              </a:rPr>
              <a:t>Charging Systems</a:t>
            </a:r>
            <a:endParaRPr lang="en-US" sz="1417" dirty="0"/>
          </a:p>
        </p:txBody>
      </p:sp>
      <p:sp>
        <p:nvSpPr>
          <p:cNvPr id="23" name="Text 19"/>
          <p:cNvSpPr/>
          <p:nvPr/>
        </p:nvSpPr>
        <p:spPr>
          <a:xfrm>
            <a:off x="6145939" y="5161209"/>
            <a:ext cx="5603875" cy="460970"/>
          </a:xfrm>
          <a:prstGeom prst="rect">
            <a:avLst/>
          </a:prstGeom>
          <a:noFill/>
          <a:ln/>
        </p:spPr>
        <p:txBody>
          <a:bodyPr wrap="square" rtlCol="0" anchor="t"/>
          <a:lstStyle/>
          <a:p>
            <a:pPr>
              <a:lnSpc>
                <a:spcPts val="1814"/>
              </a:lnSpc>
            </a:pPr>
            <a:r>
              <a:rPr lang="en-US" sz="1134" dirty="0">
                <a:solidFill>
                  <a:srgbClr val="15213F"/>
                </a:solidFill>
                <a:latin typeface="Roboto" pitchFamily="34" charset="0"/>
                <a:ea typeface="Roboto" pitchFamily="34" charset="-122"/>
                <a:cs typeface="Roboto" pitchFamily="34" charset="-120"/>
              </a:rPr>
              <a:t>EVs are charged through various methods, including Level 1 (household outlet), Level 2 (dedicated outlet), and DC Fast Charging.</a:t>
            </a:r>
            <a:endParaRPr lang="en-US" sz="1134" dirty="0"/>
          </a:p>
        </p:txBody>
      </p:sp>
      <p:sp>
        <p:nvSpPr>
          <p:cNvPr id="26" name="Text 22"/>
          <p:cNvSpPr/>
          <p:nvPr/>
        </p:nvSpPr>
        <p:spPr>
          <a:xfrm>
            <a:off x="5229375" y="5450186"/>
            <a:ext cx="125214" cy="215999"/>
          </a:xfrm>
          <a:prstGeom prst="rect">
            <a:avLst/>
          </a:prstGeom>
          <a:noFill/>
          <a:ln/>
        </p:spPr>
        <p:txBody>
          <a:bodyPr wrap="none" rtlCol="0" anchor="t"/>
          <a:lstStyle/>
          <a:p>
            <a:pPr algn="ctr">
              <a:lnSpc>
                <a:spcPts val="1701"/>
              </a:lnSpc>
            </a:pPr>
            <a:endParaRPr lang="en-US" sz="1701" dirty="0"/>
          </a:p>
        </p:txBody>
      </p:sp>
      <p:pic>
        <p:nvPicPr>
          <p:cNvPr id="31" name="Content Placeholder 4">
            <a:extLst>
              <a:ext uri="{FF2B5EF4-FFF2-40B4-BE49-F238E27FC236}">
                <a16:creationId xmlns:a16="http://schemas.microsoft.com/office/drawing/2014/main" id="{BAE0A7A7-3C88-B497-0B48-6B0F7F37B700}"/>
              </a:ext>
            </a:extLst>
          </p:cNvPr>
          <p:cNvPicPr>
            <a:picLocks noChangeAspect="1"/>
          </p:cNvPicPr>
          <p:nvPr/>
        </p:nvPicPr>
        <p:blipFill rotWithShape="1">
          <a:blip r:embed="rId4"/>
          <a:srcRect l="12719" t="33893" r="37619" b="21452"/>
          <a:stretch/>
        </p:blipFill>
        <p:spPr>
          <a:xfrm>
            <a:off x="0" y="2216075"/>
            <a:ext cx="5022007" cy="3622423"/>
          </a:xfrm>
          <a:prstGeom prst="rect">
            <a:avLst/>
          </a:prstGeom>
        </p:spPr>
      </p:pic>
      <p:pic>
        <p:nvPicPr>
          <p:cNvPr id="24" name="Picture 23" descr="logo">
            <a:extLst>
              <a:ext uri="{FF2B5EF4-FFF2-40B4-BE49-F238E27FC236}">
                <a16:creationId xmlns:a16="http://schemas.microsoft.com/office/drawing/2014/main" id="{7BD3975C-3D53-453C-ADEF-3943824FCD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84DD98-44EA-2751-8D94-7ED12EE1A24B}"/>
              </a:ext>
            </a:extLst>
          </p:cNvPr>
          <p:cNvSpPr txBox="1"/>
          <p:nvPr/>
        </p:nvSpPr>
        <p:spPr>
          <a:xfrm>
            <a:off x="964252" y="984717"/>
            <a:ext cx="3719804" cy="646331"/>
          </a:xfrm>
          <a:prstGeom prst="rect">
            <a:avLst/>
          </a:prstGeom>
          <a:noFill/>
        </p:spPr>
        <p:txBody>
          <a:bodyPr wrap="square" rtlCol="0">
            <a:spAutoFit/>
          </a:bodyPr>
          <a:lstStyle/>
          <a:p>
            <a:r>
              <a:rPr lang="en-US" sz="3600" b="1" dirty="0"/>
              <a:t>COMPONENTS</a:t>
            </a:r>
            <a:endParaRPr lang="en-IN"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05150" cy="6858000"/>
          </a:xfrm>
          <a:prstGeom prst="rect">
            <a:avLst/>
          </a:prstGeom>
        </p:spPr>
      </p:pic>
      <p:sp>
        <p:nvSpPr>
          <p:cNvPr id="7" name="Text 3"/>
          <p:cNvSpPr/>
          <p:nvPr/>
        </p:nvSpPr>
        <p:spPr>
          <a:xfrm>
            <a:off x="3219968" y="0"/>
            <a:ext cx="8972032" cy="3416118"/>
          </a:xfrm>
          <a:prstGeom prst="rect">
            <a:avLst/>
          </a:prstGeom>
          <a:noFill/>
          <a:ln/>
        </p:spPr>
        <p:txBody>
          <a:bodyPr wrap="square" rtlCol="0" anchor="t"/>
          <a:lstStyle/>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Range and Efficiency: </a:t>
            </a:r>
            <a:r>
              <a:rPr lang="en-US" sz="2400" i="0" dirty="0">
                <a:solidFill>
                  <a:srgbClr val="000000"/>
                </a:solidFill>
                <a:effectLst/>
                <a:latin typeface="Times New Roman" panose="02020603050405020304" pitchFamily="18" charset="0"/>
                <a:cs typeface="Times New Roman" panose="02020603050405020304" pitchFamily="18" charset="0"/>
              </a:rPr>
              <a:t>Users expect a high driving range on a single charge and efficient energy use.</a:t>
            </a:r>
          </a:p>
          <a:p>
            <a:pPr marL="457200" indent="-457200" algn="just">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Charging Infrastructure:</a:t>
            </a:r>
            <a:r>
              <a:rPr lang="en-US" sz="2400" i="0" dirty="0">
                <a:solidFill>
                  <a:srgbClr val="000000"/>
                </a:solidFill>
                <a:effectLst/>
                <a:latin typeface="Times New Roman" panose="02020603050405020304" pitchFamily="18" charset="0"/>
                <a:cs typeface="Times New Roman" panose="02020603050405020304" pitchFamily="18" charset="0"/>
              </a:rPr>
              <a:t> Fast, accessible charging options are crucial.</a:t>
            </a:r>
          </a:p>
          <a:p>
            <a:pPr marL="457200" indent="-457200" algn="just">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Reliability and Safety: </a:t>
            </a:r>
            <a:r>
              <a:rPr lang="en-US" sz="2400" i="0" dirty="0">
                <a:solidFill>
                  <a:srgbClr val="000000"/>
                </a:solidFill>
                <a:effectLst/>
                <a:latin typeface="Times New Roman" panose="02020603050405020304" pitchFamily="18" charset="0"/>
                <a:cs typeface="Times New Roman" panose="02020603050405020304" pitchFamily="18" charset="0"/>
              </a:rPr>
              <a:t>EVs must be durable with advanced safety features.</a:t>
            </a:r>
          </a:p>
          <a:p>
            <a:pPr marL="457200" indent="-457200" algn="just">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Performance: </a:t>
            </a:r>
            <a:r>
              <a:rPr lang="en-US" sz="2400" i="0" dirty="0">
                <a:solidFill>
                  <a:srgbClr val="000000"/>
                </a:solidFill>
                <a:effectLst/>
                <a:latin typeface="Times New Roman" panose="02020603050405020304" pitchFamily="18" charset="0"/>
                <a:cs typeface="Times New Roman" panose="02020603050405020304" pitchFamily="18" charset="0"/>
              </a:rPr>
              <a:t>Smooth acceleration, quiet operation, and overall driving comfort are key.</a:t>
            </a:r>
          </a:p>
          <a:p>
            <a:pPr marL="457200" indent="-457200" algn="just">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Cost and Maintenance: </a:t>
            </a:r>
            <a:r>
              <a:rPr lang="en-US" sz="2400" i="0" dirty="0">
                <a:solidFill>
                  <a:srgbClr val="000000"/>
                </a:solidFill>
                <a:effectLst/>
                <a:latin typeface="Times New Roman" panose="02020603050405020304" pitchFamily="18" charset="0"/>
                <a:cs typeface="Times New Roman" panose="02020603050405020304" pitchFamily="18" charset="0"/>
              </a:rPr>
              <a:t>Lower operating and maintenance costs are expected.</a:t>
            </a:r>
          </a:p>
          <a:p>
            <a:pPr marL="457200" indent="-457200" algn="just">
              <a:buFont typeface="Arial" panose="020B0604020202020204" pitchFamily="34" charset="0"/>
              <a:buChar char="•"/>
            </a:pPr>
            <a:endParaRPr lang="en-US" sz="240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Environmental Impact: </a:t>
            </a:r>
            <a:r>
              <a:rPr lang="en-US" sz="2400" i="0" dirty="0">
                <a:solidFill>
                  <a:srgbClr val="000000"/>
                </a:solidFill>
                <a:effectLst/>
                <a:latin typeface="Times New Roman" panose="02020603050405020304" pitchFamily="18" charset="0"/>
                <a:cs typeface="Times New Roman" panose="02020603050405020304" pitchFamily="18" charset="0"/>
              </a:rPr>
              <a:t>Reduced emissions and sustainable materials are important for eco-conscious consumers.</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212272" y="1674767"/>
            <a:ext cx="4194736" cy="2869836"/>
          </a:xfrm>
          <a:prstGeom prst="rect">
            <a:avLst/>
          </a:prstGeom>
          <a:noFill/>
          <a:ln/>
        </p:spPr>
        <p:txBody>
          <a:bodyPr wrap="square" rtlCol="0" anchor="t"/>
          <a:lstStyle/>
          <a:p>
            <a:pPr>
              <a:lnSpc>
                <a:spcPts val="6986"/>
              </a:lnSpc>
            </a:pPr>
            <a:r>
              <a:rPr lang="en-IN" sz="4000" b="1" i="0" dirty="0">
                <a:solidFill>
                  <a:srgbClr val="002060"/>
                </a:solidFill>
                <a:effectLst/>
                <a:latin typeface="Carlito-Bold_5l"/>
              </a:rPr>
              <a:t>Quality and Expectations</a:t>
            </a:r>
            <a:br>
              <a:rPr lang="en-IN" sz="6000" dirty="0"/>
            </a:b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6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05150" cy="6858000"/>
          </a:xfrm>
          <a:prstGeom prst="rect">
            <a:avLst/>
          </a:prstGeom>
        </p:spPr>
      </p:pic>
      <p:sp>
        <p:nvSpPr>
          <p:cNvPr id="7" name="Text 3"/>
          <p:cNvSpPr/>
          <p:nvPr/>
        </p:nvSpPr>
        <p:spPr>
          <a:xfrm>
            <a:off x="3162559" y="1020147"/>
            <a:ext cx="8972032" cy="3416118"/>
          </a:xfrm>
          <a:prstGeom prst="rect">
            <a:avLst/>
          </a:prstGeom>
          <a:noFill/>
          <a:ln/>
        </p:spPr>
        <p:txBody>
          <a:bodyPr wrap="square" rtlCol="0" anchor="t"/>
          <a:lstStyle/>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Battery Technology: Use of high-energy-density lithium-ion batteries adhering to IS 16046 ensures longer range and better efficiency </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Battery management systems (BMS) adhering to IS 17387 : 2020 standard enhance safety and longevity.</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Aerodynamics and Lightweight Materials: Design vehicles with aerodynamically efficient shapes and lightweight materials to reduce drag and improve range.</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Regenerative Braking: Implement regenerative braking systems that recover energy during braking, following standards like IS 17017.</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57409" y="1705869"/>
            <a:ext cx="4194736" cy="2869836"/>
          </a:xfrm>
          <a:prstGeom prst="rect">
            <a:avLst/>
          </a:prstGeom>
          <a:noFill/>
          <a:ln/>
        </p:spPr>
        <p:txBody>
          <a:bodyPr wrap="square" rtlCol="0" anchor="t"/>
          <a:lstStyle/>
          <a:p>
            <a:pPr>
              <a:lnSpc>
                <a:spcPts val="6986"/>
              </a:lnSpc>
            </a:pPr>
            <a:r>
              <a:rPr lang="en-IN" sz="4000" b="1" i="0" dirty="0">
                <a:solidFill>
                  <a:srgbClr val="002060"/>
                </a:solidFill>
                <a:effectLst/>
                <a:latin typeface="Carlito-Bold_5l"/>
              </a:rPr>
              <a:t>Requireme</a:t>
            </a:r>
            <a:r>
              <a:rPr lang="en-IN" sz="4000" b="1" dirty="0">
                <a:solidFill>
                  <a:srgbClr val="002060"/>
                </a:solidFill>
                <a:latin typeface="Carlito-Bold_5l"/>
              </a:rPr>
              <a:t>nts addressed </a:t>
            </a:r>
          </a:p>
          <a:p>
            <a:pPr>
              <a:lnSpc>
                <a:spcPts val="6986"/>
              </a:lnSpc>
            </a:pPr>
            <a:r>
              <a:rPr lang="en-IN" sz="4000" b="1" dirty="0">
                <a:solidFill>
                  <a:srgbClr val="002060"/>
                </a:solidFill>
                <a:latin typeface="Carlito-Bold_5l"/>
              </a:rPr>
              <a:t>in the IS</a:t>
            </a:r>
            <a:br>
              <a:rPr lang="en-IN" sz="6000" dirty="0"/>
            </a:b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1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B23A-95E4-9F96-5FC1-90AA0C4685FF}"/>
              </a:ext>
            </a:extLst>
          </p:cNvPr>
          <p:cNvSpPr>
            <a:spLocks noGrp="1"/>
          </p:cNvSpPr>
          <p:nvPr>
            <p:ph type="title"/>
          </p:nvPr>
        </p:nvSpPr>
        <p:spPr>
          <a:xfrm>
            <a:off x="123955" y="425891"/>
            <a:ext cx="10567483" cy="584775"/>
          </a:xfrm>
        </p:spPr>
        <p:txBody>
          <a:bodyPr/>
          <a:lstStyle/>
          <a:p>
            <a:r>
              <a:rPr lang="en-IN" dirty="0">
                <a:latin typeface="Arial Black" panose="020B0A04020102020204" pitchFamily="34" charset="0"/>
              </a:rPr>
              <a:t> NEED FOR EV</a:t>
            </a:r>
          </a:p>
        </p:txBody>
      </p:sp>
      <p:sp>
        <p:nvSpPr>
          <p:cNvPr id="4" name="Circle: Hollow 3">
            <a:extLst>
              <a:ext uri="{FF2B5EF4-FFF2-40B4-BE49-F238E27FC236}">
                <a16:creationId xmlns:a16="http://schemas.microsoft.com/office/drawing/2014/main" id="{6738EB03-38D6-BC5F-0AE9-F990521CBA80}"/>
              </a:ext>
            </a:extLst>
          </p:cNvPr>
          <p:cNvSpPr/>
          <p:nvPr/>
        </p:nvSpPr>
        <p:spPr>
          <a:xfrm>
            <a:off x="2547402" y="1489902"/>
            <a:ext cx="6064379" cy="5126679"/>
          </a:xfrm>
          <a:prstGeom prst="donut">
            <a:avLst>
              <a:gd name="adj" fmla="val 4818"/>
            </a:avLst>
          </a:prstGeom>
          <a:solidFill>
            <a:srgbClr val="1E284B">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Daytona" panose="020B0604030500040204" pitchFamily="34" charset="0"/>
            </a:endParaRPr>
          </a:p>
        </p:txBody>
      </p:sp>
      <p:sp>
        <p:nvSpPr>
          <p:cNvPr id="5" name="Google Shape;567;p21">
            <a:extLst>
              <a:ext uri="{FF2B5EF4-FFF2-40B4-BE49-F238E27FC236}">
                <a16:creationId xmlns:a16="http://schemas.microsoft.com/office/drawing/2014/main" id="{C417311E-4267-CE87-7BAD-86E12804C253}"/>
              </a:ext>
            </a:extLst>
          </p:cNvPr>
          <p:cNvSpPr>
            <a:spLocks noChangeArrowheads="1"/>
          </p:cNvSpPr>
          <p:nvPr/>
        </p:nvSpPr>
        <p:spPr bwMode="auto">
          <a:xfrm>
            <a:off x="4777361" y="5382831"/>
            <a:ext cx="1531448" cy="1495760"/>
          </a:xfrm>
          <a:prstGeom prst="ellipse">
            <a:avLst/>
          </a:prstGeom>
          <a:solidFill>
            <a:srgbClr val="BEE6FF">
              <a:lumMod val="25000"/>
            </a:srgbClr>
          </a:solidFill>
          <a:ln>
            <a:noFill/>
          </a:ln>
        </p:spPr>
        <p:txBody>
          <a:bodyPr lIns="182850" tIns="91400" rIns="182850" bIns="914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18288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3600" b="0" i="0" u="none" strike="noStrike" kern="0" cap="none" spc="0" normalizeH="0" baseline="0" noProof="0">
              <a:ln>
                <a:noFill/>
              </a:ln>
              <a:solidFill>
                <a:srgbClr val="000000"/>
              </a:solidFill>
              <a:effectLst/>
              <a:uLnTx/>
              <a:uFillTx/>
              <a:latin typeface="Daytona" panose="020B0604030500040204" pitchFamily="34" charset="0"/>
              <a:cs typeface="Calibri" panose="020F0502020204030204" pitchFamily="34" charset="0"/>
              <a:sym typeface="Calibri" panose="020F0502020204030204" pitchFamily="34" charset="0"/>
            </a:endParaRPr>
          </a:p>
        </p:txBody>
      </p:sp>
      <p:sp>
        <p:nvSpPr>
          <p:cNvPr id="6" name="Google Shape;567;p21">
            <a:extLst>
              <a:ext uri="{FF2B5EF4-FFF2-40B4-BE49-F238E27FC236}">
                <a16:creationId xmlns:a16="http://schemas.microsoft.com/office/drawing/2014/main" id="{A172FA47-F891-334E-2DE1-AA0D60041E07}"/>
              </a:ext>
            </a:extLst>
          </p:cNvPr>
          <p:cNvSpPr>
            <a:spLocks noChangeArrowheads="1"/>
          </p:cNvSpPr>
          <p:nvPr/>
        </p:nvSpPr>
        <p:spPr bwMode="auto">
          <a:xfrm>
            <a:off x="7464121" y="2735878"/>
            <a:ext cx="1531448" cy="1495760"/>
          </a:xfrm>
          <a:prstGeom prst="ellipse">
            <a:avLst/>
          </a:prstGeom>
          <a:solidFill>
            <a:srgbClr val="BEE6FF">
              <a:lumMod val="25000"/>
            </a:srgbClr>
          </a:solidFill>
          <a:ln>
            <a:noFill/>
          </a:ln>
        </p:spPr>
        <p:txBody>
          <a:bodyPr lIns="182850" tIns="91400" rIns="182850" bIns="914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18288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3600" b="0" i="0" u="none" strike="noStrike" kern="0" cap="none" spc="0" normalizeH="0" baseline="0" noProof="0">
              <a:ln>
                <a:noFill/>
              </a:ln>
              <a:solidFill>
                <a:srgbClr val="000000"/>
              </a:solidFill>
              <a:effectLst/>
              <a:uLnTx/>
              <a:uFillTx/>
              <a:latin typeface="Daytona" panose="020B0604030500040204" pitchFamily="34" charset="0"/>
              <a:cs typeface="Calibri" panose="020F0502020204030204" pitchFamily="34" charset="0"/>
              <a:sym typeface="Calibri" panose="020F0502020204030204" pitchFamily="34" charset="0"/>
            </a:endParaRPr>
          </a:p>
        </p:txBody>
      </p:sp>
      <p:sp>
        <p:nvSpPr>
          <p:cNvPr id="7" name="Google Shape;567;p21">
            <a:extLst>
              <a:ext uri="{FF2B5EF4-FFF2-40B4-BE49-F238E27FC236}">
                <a16:creationId xmlns:a16="http://schemas.microsoft.com/office/drawing/2014/main" id="{9EFF5A2E-122A-88E4-8F61-D410BF3F1D13}"/>
              </a:ext>
            </a:extLst>
          </p:cNvPr>
          <p:cNvSpPr>
            <a:spLocks noChangeArrowheads="1"/>
          </p:cNvSpPr>
          <p:nvPr/>
        </p:nvSpPr>
        <p:spPr bwMode="auto">
          <a:xfrm>
            <a:off x="1642161" y="3167189"/>
            <a:ext cx="1531448" cy="1495760"/>
          </a:xfrm>
          <a:prstGeom prst="ellipse">
            <a:avLst/>
          </a:prstGeom>
          <a:solidFill>
            <a:srgbClr val="BEE6FF">
              <a:lumMod val="25000"/>
            </a:srgbClr>
          </a:solidFill>
          <a:ln>
            <a:noFill/>
          </a:ln>
        </p:spPr>
        <p:txBody>
          <a:bodyPr lIns="182850" tIns="91400" rIns="182850" bIns="914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18288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3600" b="0" i="0" u="none" strike="noStrike" kern="0" cap="none" spc="0" normalizeH="0" baseline="0" noProof="0">
              <a:ln>
                <a:noFill/>
              </a:ln>
              <a:solidFill>
                <a:srgbClr val="000000"/>
              </a:solidFill>
              <a:effectLst/>
              <a:uLnTx/>
              <a:uFillTx/>
              <a:latin typeface="Daytona" panose="020B0604030500040204" pitchFamily="34" charset="0"/>
              <a:cs typeface="Calibri" panose="020F0502020204030204" pitchFamily="34" charset="0"/>
              <a:sym typeface="Calibri" panose="020F0502020204030204" pitchFamily="34" charset="0"/>
            </a:endParaRPr>
          </a:p>
        </p:txBody>
      </p:sp>
      <p:pic>
        <p:nvPicPr>
          <p:cNvPr id="9" name="Picture 8">
            <a:extLst>
              <a:ext uri="{FF2B5EF4-FFF2-40B4-BE49-F238E27FC236}">
                <a16:creationId xmlns:a16="http://schemas.microsoft.com/office/drawing/2014/main" id="{C90C6268-43ED-C0C2-D50F-1AC296BFE0B3}"/>
              </a:ext>
            </a:extLst>
          </p:cNvPr>
          <p:cNvPicPr>
            <a:picLocks noChangeAspect="1"/>
          </p:cNvPicPr>
          <p:nvPr/>
        </p:nvPicPr>
        <p:blipFill rotWithShape="1">
          <a:blip r:embed="rId2"/>
          <a:srcRect t="7826" b="7826"/>
          <a:stretch/>
        </p:blipFill>
        <p:spPr>
          <a:xfrm>
            <a:off x="1725811" y="3234669"/>
            <a:ext cx="1360800" cy="1360800"/>
          </a:xfrm>
          <a:prstGeom prst="ellipse">
            <a:avLst/>
          </a:prstGeom>
        </p:spPr>
      </p:pic>
      <p:sp>
        <p:nvSpPr>
          <p:cNvPr id="10" name="Google Shape;567;p21">
            <a:extLst>
              <a:ext uri="{FF2B5EF4-FFF2-40B4-BE49-F238E27FC236}">
                <a16:creationId xmlns:a16="http://schemas.microsoft.com/office/drawing/2014/main" id="{E2BD8F3A-28AC-63E4-4D23-CE995B3EF67B}"/>
              </a:ext>
            </a:extLst>
          </p:cNvPr>
          <p:cNvSpPr>
            <a:spLocks noChangeArrowheads="1"/>
          </p:cNvSpPr>
          <p:nvPr/>
        </p:nvSpPr>
        <p:spPr bwMode="auto">
          <a:xfrm>
            <a:off x="4888421" y="1241540"/>
            <a:ext cx="1531448" cy="1495760"/>
          </a:xfrm>
          <a:prstGeom prst="ellipse">
            <a:avLst/>
          </a:prstGeom>
          <a:solidFill>
            <a:srgbClr val="BEE6FF">
              <a:lumMod val="25000"/>
            </a:srgbClr>
          </a:solidFill>
          <a:ln>
            <a:noFill/>
          </a:ln>
        </p:spPr>
        <p:txBody>
          <a:bodyPr lIns="182850" tIns="91400" rIns="182850" bIns="914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182880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3600" b="0" i="0" u="none" strike="noStrike" kern="0" cap="none" spc="0" normalizeH="0" baseline="0" noProof="0">
              <a:ln>
                <a:noFill/>
              </a:ln>
              <a:solidFill>
                <a:srgbClr val="000000"/>
              </a:solidFill>
              <a:effectLst/>
              <a:uLnTx/>
              <a:uFillTx/>
              <a:latin typeface="Daytona" panose="020B0604030500040204" pitchFamily="34" charset="0"/>
              <a:cs typeface="Calibri" panose="020F0502020204030204" pitchFamily="34" charset="0"/>
              <a:sym typeface="Calibri" panose="020F0502020204030204" pitchFamily="34" charset="0"/>
            </a:endParaRPr>
          </a:p>
        </p:txBody>
      </p:sp>
      <p:pic>
        <p:nvPicPr>
          <p:cNvPr id="12" name="Picture 2" descr="19,935 Climate Change Illustrations &amp; Clip Art - iStock">
            <a:extLst>
              <a:ext uri="{FF2B5EF4-FFF2-40B4-BE49-F238E27FC236}">
                <a16:creationId xmlns:a16="http://schemas.microsoft.com/office/drawing/2014/main" id="{41A63D89-E97C-AA53-51CC-96BE973190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7451" y="2811284"/>
            <a:ext cx="1360800" cy="1344947"/>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4" descr="Free Climate Cliparts, Download Free Climate Cliparts png images, Free  ClipArts on Clipart Library">
            <a:extLst>
              <a:ext uri="{FF2B5EF4-FFF2-40B4-BE49-F238E27FC236}">
                <a16:creationId xmlns:a16="http://schemas.microsoft.com/office/drawing/2014/main" id="{B1911C63-D6B6-3531-11C0-0ECFD84FF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70" r="21867"/>
          <a:stretch/>
        </p:blipFill>
        <p:spPr bwMode="auto">
          <a:xfrm>
            <a:off x="4964694" y="1292216"/>
            <a:ext cx="1360800" cy="1360800"/>
          </a:xfrm>
          <a:prstGeom prst="ellipse">
            <a:avLst/>
          </a:prstGeom>
          <a:noFill/>
          <a:extLst>
            <a:ext uri="{909E8E84-426E-40DD-AFC4-6F175D3DCCD1}">
              <a14:hiddenFill xmlns:a14="http://schemas.microsoft.com/office/drawing/2010/main">
                <a:solidFill>
                  <a:srgbClr val="FFFFFF"/>
                </a:solidFill>
              </a14:hiddenFill>
            </a:ext>
          </a:extLst>
        </p:spPr>
      </p:pic>
      <p:pic>
        <p:nvPicPr>
          <p:cNvPr id="14" name="Graphic 13" descr="Electric car">
            <a:extLst>
              <a:ext uri="{FF2B5EF4-FFF2-40B4-BE49-F238E27FC236}">
                <a16:creationId xmlns:a16="http://schemas.microsoft.com/office/drawing/2014/main" id="{9349B3CA-66F2-D4E3-0606-DF44AC7C5E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30665" y="2347713"/>
            <a:ext cx="3176400" cy="3176400"/>
          </a:xfrm>
          <a:prstGeom prst="rect">
            <a:avLst/>
          </a:prstGeom>
        </p:spPr>
      </p:pic>
      <p:pic>
        <p:nvPicPr>
          <p:cNvPr id="17" name="Picture 16">
            <a:extLst>
              <a:ext uri="{FF2B5EF4-FFF2-40B4-BE49-F238E27FC236}">
                <a16:creationId xmlns:a16="http://schemas.microsoft.com/office/drawing/2014/main" id="{5FBEA720-600F-7465-9643-0A450EAB0D66}"/>
              </a:ext>
            </a:extLst>
          </p:cNvPr>
          <p:cNvPicPr>
            <a:picLocks noChangeAspect="1"/>
          </p:cNvPicPr>
          <p:nvPr/>
        </p:nvPicPr>
        <p:blipFill>
          <a:blip r:embed="rId7"/>
          <a:stretch>
            <a:fillRect/>
          </a:stretch>
        </p:blipFill>
        <p:spPr>
          <a:xfrm>
            <a:off x="4846676" y="5457936"/>
            <a:ext cx="1380277" cy="1345549"/>
          </a:xfrm>
          <a:prstGeom prst="ellipse">
            <a:avLst/>
          </a:prstGeom>
        </p:spPr>
      </p:pic>
      <p:graphicFrame>
        <p:nvGraphicFramePr>
          <p:cNvPr id="3" name="Table 4">
            <a:extLst>
              <a:ext uri="{FF2B5EF4-FFF2-40B4-BE49-F238E27FC236}">
                <a16:creationId xmlns:a16="http://schemas.microsoft.com/office/drawing/2014/main" id="{14EF799A-FF58-5B40-B2BC-8BAF8A15E3AA}"/>
              </a:ext>
            </a:extLst>
          </p:cNvPr>
          <p:cNvGraphicFramePr>
            <a:graphicFrameLocks noGrp="1"/>
          </p:cNvGraphicFramePr>
          <p:nvPr/>
        </p:nvGraphicFramePr>
        <p:xfrm>
          <a:off x="8270545" y="1425763"/>
          <a:ext cx="3472578" cy="1188720"/>
        </p:xfrm>
        <a:graphic>
          <a:graphicData uri="http://schemas.openxmlformats.org/drawingml/2006/table">
            <a:tbl>
              <a:tblPr firstRow="1" bandRow="1">
                <a:effectLst>
                  <a:innerShdw blurRad="63500" dist="50800" dir="13500000">
                    <a:prstClr val="black">
                      <a:alpha val="50000"/>
                    </a:prstClr>
                  </a:innerShdw>
                </a:effectLst>
              </a:tblPr>
              <a:tblGrid>
                <a:gridCol w="3472578">
                  <a:extLst>
                    <a:ext uri="{9D8B030D-6E8A-4147-A177-3AD203B41FA5}">
                      <a16:colId xmlns:a16="http://schemas.microsoft.com/office/drawing/2014/main" val="1712295920"/>
                    </a:ext>
                  </a:extLst>
                </a:gridCol>
              </a:tblGrid>
              <a:tr h="0">
                <a:tc>
                  <a:txBody>
                    <a:bodyPr/>
                    <a:lstStyle>
                      <a:lvl1pPr marL="0" algn="l" defTabSz="914400" rtl="0" eaLnBrk="1" latinLnBrk="0" hangingPunct="1">
                        <a:defRPr sz="1800" b="1" kern="1200">
                          <a:solidFill>
                            <a:schemeClr val="lt1"/>
                          </a:solidFill>
                          <a:latin typeface="Avenir LT Std 35 Light"/>
                        </a:defRPr>
                      </a:lvl1pPr>
                      <a:lvl2pPr marL="457200" algn="l" defTabSz="914400" rtl="0" eaLnBrk="1" latinLnBrk="0" hangingPunct="1">
                        <a:defRPr sz="1800" b="1" kern="1200">
                          <a:solidFill>
                            <a:schemeClr val="lt1"/>
                          </a:solidFill>
                          <a:latin typeface="Avenir LT Std 35 Light"/>
                        </a:defRPr>
                      </a:lvl2pPr>
                      <a:lvl3pPr marL="914400" algn="l" defTabSz="914400" rtl="0" eaLnBrk="1" latinLnBrk="0" hangingPunct="1">
                        <a:defRPr sz="1800" b="1" kern="1200">
                          <a:solidFill>
                            <a:schemeClr val="lt1"/>
                          </a:solidFill>
                          <a:latin typeface="Avenir LT Std 35 Light"/>
                        </a:defRPr>
                      </a:lvl3pPr>
                      <a:lvl4pPr marL="1371600" algn="l" defTabSz="914400" rtl="0" eaLnBrk="1" latinLnBrk="0" hangingPunct="1">
                        <a:defRPr sz="1800" b="1" kern="1200">
                          <a:solidFill>
                            <a:schemeClr val="lt1"/>
                          </a:solidFill>
                          <a:latin typeface="Avenir LT Std 35 Light"/>
                        </a:defRPr>
                      </a:lvl4pPr>
                      <a:lvl5pPr marL="1828800" algn="l" defTabSz="914400" rtl="0" eaLnBrk="1" latinLnBrk="0" hangingPunct="1">
                        <a:defRPr sz="1800" b="1" kern="1200">
                          <a:solidFill>
                            <a:schemeClr val="lt1"/>
                          </a:solidFill>
                          <a:latin typeface="Avenir LT Std 35 Light"/>
                        </a:defRPr>
                      </a:lvl5pPr>
                      <a:lvl6pPr marL="2286000" algn="l" defTabSz="914400" rtl="0" eaLnBrk="1" latinLnBrk="0" hangingPunct="1">
                        <a:defRPr sz="1800" b="1" kern="1200">
                          <a:solidFill>
                            <a:schemeClr val="lt1"/>
                          </a:solidFill>
                          <a:latin typeface="Avenir LT Std 35 Light"/>
                        </a:defRPr>
                      </a:lvl6pPr>
                      <a:lvl7pPr marL="2743200" algn="l" defTabSz="914400" rtl="0" eaLnBrk="1" latinLnBrk="0" hangingPunct="1">
                        <a:defRPr sz="1800" b="1" kern="1200">
                          <a:solidFill>
                            <a:schemeClr val="lt1"/>
                          </a:solidFill>
                          <a:latin typeface="Avenir LT Std 35 Light"/>
                        </a:defRPr>
                      </a:lvl7pPr>
                      <a:lvl8pPr marL="3200400" algn="l" defTabSz="914400" rtl="0" eaLnBrk="1" latinLnBrk="0" hangingPunct="1">
                        <a:defRPr sz="1800" b="1" kern="1200">
                          <a:solidFill>
                            <a:schemeClr val="lt1"/>
                          </a:solidFill>
                          <a:latin typeface="Avenir LT Std 35 Light"/>
                        </a:defRPr>
                      </a:lvl8pPr>
                      <a:lvl9pPr marL="3657600" algn="l" defTabSz="914400" rtl="0" eaLnBrk="1" latinLnBrk="0" hangingPunct="1">
                        <a:defRPr sz="1800" b="1" kern="1200">
                          <a:solidFill>
                            <a:schemeClr val="lt1"/>
                          </a:solidFill>
                          <a:latin typeface="Avenir LT Std 35 Light"/>
                        </a:defRPr>
                      </a:lvl9pPr>
                    </a:lstStyle>
                    <a:p>
                      <a:pPr algn="ctr"/>
                      <a:r>
                        <a:rPr lang="en-US" sz="1800" dirty="0">
                          <a:latin typeface="Arial" panose="020B0604020202020204" pitchFamily="34" charset="0"/>
                          <a:cs typeface="Arial" panose="020B0604020202020204" pitchFamily="34" charset="0"/>
                        </a:rPr>
                        <a:t>Air Quality</a:t>
                      </a:r>
                      <a:endParaRPr lang="en-IN" sz="18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80F">
                        <a:lumMod val="90000"/>
                        <a:lumOff val="10000"/>
                      </a:srgbClr>
                    </a:solidFill>
                  </a:tcPr>
                </a:tc>
                <a:extLst>
                  <a:ext uri="{0D108BD9-81ED-4DB2-BD59-A6C34878D82A}">
                    <a16:rowId xmlns:a16="http://schemas.microsoft.com/office/drawing/2014/main" val="2296337511"/>
                  </a:ext>
                </a:extLst>
              </a:tr>
              <a:tr h="211213">
                <a:tc>
                  <a:txBody>
                    <a:bodyPr/>
                    <a:lstStyle>
                      <a:lvl1pPr marL="0" algn="l" defTabSz="914400" rtl="0" eaLnBrk="1" latinLnBrk="0" hangingPunct="1">
                        <a:defRPr sz="1800" kern="1200">
                          <a:solidFill>
                            <a:schemeClr val="dk1"/>
                          </a:solidFill>
                          <a:latin typeface="Avenir LT Std 35 Light"/>
                        </a:defRPr>
                      </a:lvl1pPr>
                      <a:lvl2pPr marL="457200" algn="l" defTabSz="914400" rtl="0" eaLnBrk="1" latinLnBrk="0" hangingPunct="1">
                        <a:defRPr sz="1800" kern="1200">
                          <a:solidFill>
                            <a:schemeClr val="dk1"/>
                          </a:solidFill>
                          <a:latin typeface="Avenir LT Std 35 Light"/>
                        </a:defRPr>
                      </a:lvl2pPr>
                      <a:lvl3pPr marL="914400" algn="l" defTabSz="914400" rtl="0" eaLnBrk="1" latinLnBrk="0" hangingPunct="1">
                        <a:defRPr sz="1800" kern="1200">
                          <a:solidFill>
                            <a:schemeClr val="dk1"/>
                          </a:solidFill>
                          <a:latin typeface="Avenir LT Std 35 Light"/>
                        </a:defRPr>
                      </a:lvl3pPr>
                      <a:lvl4pPr marL="1371600" algn="l" defTabSz="914400" rtl="0" eaLnBrk="1" latinLnBrk="0" hangingPunct="1">
                        <a:defRPr sz="1800" kern="1200">
                          <a:solidFill>
                            <a:schemeClr val="dk1"/>
                          </a:solidFill>
                          <a:latin typeface="Avenir LT Std 35 Light"/>
                        </a:defRPr>
                      </a:lvl4pPr>
                      <a:lvl5pPr marL="1828800" algn="l" defTabSz="914400" rtl="0" eaLnBrk="1" latinLnBrk="0" hangingPunct="1">
                        <a:defRPr sz="1800" kern="1200">
                          <a:solidFill>
                            <a:schemeClr val="dk1"/>
                          </a:solidFill>
                          <a:latin typeface="Avenir LT Std 35 Light"/>
                        </a:defRPr>
                      </a:lvl5pPr>
                      <a:lvl6pPr marL="2286000" algn="l" defTabSz="914400" rtl="0" eaLnBrk="1" latinLnBrk="0" hangingPunct="1">
                        <a:defRPr sz="1800" kern="1200">
                          <a:solidFill>
                            <a:schemeClr val="dk1"/>
                          </a:solidFill>
                          <a:latin typeface="Avenir LT Std 35 Light"/>
                        </a:defRPr>
                      </a:lvl6pPr>
                      <a:lvl7pPr marL="2743200" algn="l" defTabSz="914400" rtl="0" eaLnBrk="1" latinLnBrk="0" hangingPunct="1">
                        <a:defRPr sz="1800" kern="1200">
                          <a:solidFill>
                            <a:schemeClr val="dk1"/>
                          </a:solidFill>
                          <a:latin typeface="Avenir LT Std 35 Light"/>
                        </a:defRPr>
                      </a:lvl7pPr>
                      <a:lvl8pPr marL="3200400" algn="l" defTabSz="914400" rtl="0" eaLnBrk="1" latinLnBrk="0" hangingPunct="1">
                        <a:defRPr sz="1800" kern="1200">
                          <a:solidFill>
                            <a:schemeClr val="dk1"/>
                          </a:solidFill>
                          <a:latin typeface="Avenir LT Std 35 Light"/>
                        </a:defRPr>
                      </a:lvl8pPr>
                      <a:lvl9pPr marL="3657600" algn="l" defTabSz="914400" rtl="0" eaLnBrk="1" latinLnBrk="0" hangingPunct="1">
                        <a:defRPr sz="1800" kern="1200">
                          <a:solidFill>
                            <a:schemeClr val="dk1"/>
                          </a:solidFill>
                          <a:latin typeface="Avenir LT Std 35 Light"/>
                        </a:defRPr>
                      </a:lvl9pPr>
                    </a:lstStyle>
                    <a:p>
                      <a:pPr marL="285750" lvl="0" indent="-285750">
                        <a:buFont typeface="Wingdings" panose="05000000000000000000" pitchFamily="2" charset="2"/>
                        <a:buChar char="v"/>
                      </a:pPr>
                      <a:r>
                        <a:rPr lang="en-US" sz="1400" b="0" dirty="0">
                          <a:latin typeface="Arial" panose="020B0604020202020204" pitchFamily="34" charset="0"/>
                          <a:cs typeface="Arial" panose="020B0604020202020204" pitchFamily="34" charset="0"/>
                        </a:rPr>
                        <a:t>India is home for </a:t>
                      </a:r>
                      <a:r>
                        <a:rPr lang="en-US" sz="2000" b="1" dirty="0">
                          <a:solidFill>
                            <a:srgbClr val="FF0000"/>
                          </a:solidFill>
                          <a:latin typeface="Arial" panose="020B0604020202020204" pitchFamily="34" charset="0"/>
                          <a:cs typeface="Arial" panose="020B0604020202020204" pitchFamily="34" charset="0"/>
                        </a:rPr>
                        <a:t>46</a:t>
                      </a:r>
                      <a:r>
                        <a:rPr lang="en-US" sz="1800" b="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out of 100 top polluted cities in the world, </a:t>
                      </a:r>
                      <a:r>
                        <a:rPr lang="en-US" sz="1400" b="0" dirty="0">
                          <a:solidFill>
                            <a:srgbClr val="FF0000"/>
                          </a:solidFill>
                          <a:latin typeface="Arial" panose="020B0604020202020204" pitchFamily="34" charset="0"/>
                          <a:cs typeface="Arial" panose="020B0604020202020204" pitchFamily="34" charset="0"/>
                        </a:rPr>
                        <a:t>100/100 in Asia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80F">
                        <a:lumMod val="25000"/>
                        <a:lumOff val="75000"/>
                      </a:srgbClr>
                    </a:solidFill>
                  </a:tcPr>
                </a:tc>
                <a:extLst>
                  <a:ext uri="{0D108BD9-81ED-4DB2-BD59-A6C34878D82A}">
                    <a16:rowId xmlns:a16="http://schemas.microsoft.com/office/drawing/2014/main" val="753948655"/>
                  </a:ext>
                </a:extLst>
              </a:tr>
            </a:tbl>
          </a:graphicData>
        </a:graphic>
      </p:graphicFrame>
      <p:graphicFrame>
        <p:nvGraphicFramePr>
          <p:cNvPr id="18" name="Table 4">
            <a:extLst>
              <a:ext uri="{FF2B5EF4-FFF2-40B4-BE49-F238E27FC236}">
                <a16:creationId xmlns:a16="http://schemas.microsoft.com/office/drawing/2014/main" id="{CA4EAF31-B849-5313-89DC-B5A311B489D8}"/>
              </a:ext>
            </a:extLst>
          </p:cNvPr>
          <p:cNvGraphicFramePr>
            <a:graphicFrameLocks noGrp="1"/>
          </p:cNvGraphicFramePr>
          <p:nvPr/>
        </p:nvGraphicFramePr>
        <p:xfrm>
          <a:off x="417228" y="1447290"/>
          <a:ext cx="3889622" cy="1535415"/>
        </p:xfrm>
        <a:graphic>
          <a:graphicData uri="http://schemas.openxmlformats.org/drawingml/2006/table">
            <a:tbl>
              <a:tblPr firstRow="1" bandRow="1">
                <a:effectLst>
                  <a:innerShdw blurRad="63500" dist="50800" dir="13500000">
                    <a:prstClr val="black">
                      <a:alpha val="50000"/>
                    </a:prstClr>
                  </a:innerShdw>
                </a:effectLst>
              </a:tblPr>
              <a:tblGrid>
                <a:gridCol w="3889622">
                  <a:extLst>
                    <a:ext uri="{9D8B030D-6E8A-4147-A177-3AD203B41FA5}">
                      <a16:colId xmlns:a16="http://schemas.microsoft.com/office/drawing/2014/main" val="1712295920"/>
                    </a:ext>
                  </a:extLst>
                </a:gridCol>
              </a:tblGrid>
              <a:tr h="407655">
                <a:tc>
                  <a:txBody>
                    <a:bodyPr/>
                    <a:lstStyle>
                      <a:lvl1pPr marL="0" algn="l" defTabSz="914400" rtl="0" eaLnBrk="1" latinLnBrk="0" hangingPunct="1">
                        <a:defRPr sz="1800" b="1" kern="1200">
                          <a:solidFill>
                            <a:schemeClr val="lt1"/>
                          </a:solidFill>
                          <a:latin typeface="Avenir LT Std 35 Light"/>
                        </a:defRPr>
                      </a:lvl1pPr>
                      <a:lvl2pPr marL="457200" algn="l" defTabSz="914400" rtl="0" eaLnBrk="1" latinLnBrk="0" hangingPunct="1">
                        <a:defRPr sz="1800" b="1" kern="1200">
                          <a:solidFill>
                            <a:schemeClr val="lt1"/>
                          </a:solidFill>
                          <a:latin typeface="Avenir LT Std 35 Light"/>
                        </a:defRPr>
                      </a:lvl2pPr>
                      <a:lvl3pPr marL="914400" algn="l" defTabSz="914400" rtl="0" eaLnBrk="1" latinLnBrk="0" hangingPunct="1">
                        <a:defRPr sz="1800" b="1" kern="1200">
                          <a:solidFill>
                            <a:schemeClr val="lt1"/>
                          </a:solidFill>
                          <a:latin typeface="Avenir LT Std 35 Light"/>
                        </a:defRPr>
                      </a:lvl3pPr>
                      <a:lvl4pPr marL="1371600" algn="l" defTabSz="914400" rtl="0" eaLnBrk="1" latinLnBrk="0" hangingPunct="1">
                        <a:defRPr sz="1800" b="1" kern="1200">
                          <a:solidFill>
                            <a:schemeClr val="lt1"/>
                          </a:solidFill>
                          <a:latin typeface="Avenir LT Std 35 Light"/>
                        </a:defRPr>
                      </a:lvl4pPr>
                      <a:lvl5pPr marL="1828800" algn="l" defTabSz="914400" rtl="0" eaLnBrk="1" latinLnBrk="0" hangingPunct="1">
                        <a:defRPr sz="1800" b="1" kern="1200">
                          <a:solidFill>
                            <a:schemeClr val="lt1"/>
                          </a:solidFill>
                          <a:latin typeface="Avenir LT Std 35 Light"/>
                        </a:defRPr>
                      </a:lvl5pPr>
                      <a:lvl6pPr marL="2286000" algn="l" defTabSz="914400" rtl="0" eaLnBrk="1" latinLnBrk="0" hangingPunct="1">
                        <a:defRPr sz="1800" b="1" kern="1200">
                          <a:solidFill>
                            <a:schemeClr val="lt1"/>
                          </a:solidFill>
                          <a:latin typeface="Avenir LT Std 35 Light"/>
                        </a:defRPr>
                      </a:lvl6pPr>
                      <a:lvl7pPr marL="2743200" algn="l" defTabSz="914400" rtl="0" eaLnBrk="1" latinLnBrk="0" hangingPunct="1">
                        <a:defRPr sz="1800" b="1" kern="1200">
                          <a:solidFill>
                            <a:schemeClr val="lt1"/>
                          </a:solidFill>
                          <a:latin typeface="Avenir LT Std 35 Light"/>
                        </a:defRPr>
                      </a:lvl7pPr>
                      <a:lvl8pPr marL="3200400" algn="l" defTabSz="914400" rtl="0" eaLnBrk="1" latinLnBrk="0" hangingPunct="1">
                        <a:defRPr sz="1800" b="1" kern="1200">
                          <a:solidFill>
                            <a:schemeClr val="lt1"/>
                          </a:solidFill>
                          <a:latin typeface="Avenir LT Std 35 Light"/>
                        </a:defRPr>
                      </a:lvl8pPr>
                      <a:lvl9pPr marL="3657600" algn="l" defTabSz="914400" rtl="0" eaLnBrk="1" latinLnBrk="0" hangingPunct="1">
                        <a:defRPr sz="1800" b="1" kern="1200">
                          <a:solidFill>
                            <a:schemeClr val="lt1"/>
                          </a:solidFill>
                          <a:latin typeface="Avenir LT Std 35 Light"/>
                        </a:defRPr>
                      </a:lvl9pPr>
                    </a:lstStyle>
                    <a:p>
                      <a:pPr algn="ctr"/>
                      <a:r>
                        <a:rPr lang="en-US" sz="1800">
                          <a:latin typeface="Arial" panose="020B0604020202020204" pitchFamily="34" charset="0"/>
                          <a:cs typeface="Arial" panose="020B0604020202020204" pitchFamily="34" charset="0"/>
                        </a:rPr>
                        <a:t>Climate Change</a:t>
                      </a:r>
                      <a:endParaRPr lang="en-IN" sz="180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80F">
                        <a:lumMod val="90000"/>
                        <a:lumOff val="10000"/>
                      </a:srgbClr>
                    </a:solidFill>
                  </a:tcPr>
                </a:tc>
                <a:extLst>
                  <a:ext uri="{0D108BD9-81ED-4DB2-BD59-A6C34878D82A}">
                    <a16:rowId xmlns:a16="http://schemas.microsoft.com/office/drawing/2014/main" val="2296337511"/>
                  </a:ext>
                </a:extLst>
              </a:tr>
              <a:tr h="513531">
                <a:tc>
                  <a:txBody>
                    <a:bodyPr/>
                    <a:lstStyle>
                      <a:lvl1pPr marL="0" algn="l" defTabSz="914400" rtl="0" eaLnBrk="1" latinLnBrk="0" hangingPunct="1">
                        <a:defRPr sz="1800" kern="1200">
                          <a:solidFill>
                            <a:schemeClr val="dk1"/>
                          </a:solidFill>
                          <a:latin typeface="Avenir LT Std 35 Light"/>
                        </a:defRPr>
                      </a:lvl1pPr>
                      <a:lvl2pPr marL="457200" algn="l" defTabSz="914400" rtl="0" eaLnBrk="1" latinLnBrk="0" hangingPunct="1">
                        <a:defRPr sz="1800" kern="1200">
                          <a:solidFill>
                            <a:schemeClr val="dk1"/>
                          </a:solidFill>
                          <a:latin typeface="Avenir LT Std 35 Light"/>
                        </a:defRPr>
                      </a:lvl2pPr>
                      <a:lvl3pPr marL="914400" algn="l" defTabSz="914400" rtl="0" eaLnBrk="1" latinLnBrk="0" hangingPunct="1">
                        <a:defRPr sz="1800" kern="1200">
                          <a:solidFill>
                            <a:schemeClr val="dk1"/>
                          </a:solidFill>
                          <a:latin typeface="Avenir LT Std 35 Light"/>
                        </a:defRPr>
                      </a:lvl3pPr>
                      <a:lvl4pPr marL="1371600" algn="l" defTabSz="914400" rtl="0" eaLnBrk="1" latinLnBrk="0" hangingPunct="1">
                        <a:defRPr sz="1800" kern="1200">
                          <a:solidFill>
                            <a:schemeClr val="dk1"/>
                          </a:solidFill>
                          <a:latin typeface="Avenir LT Std 35 Light"/>
                        </a:defRPr>
                      </a:lvl4pPr>
                      <a:lvl5pPr marL="1828800" algn="l" defTabSz="914400" rtl="0" eaLnBrk="1" latinLnBrk="0" hangingPunct="1">
                        <a:defRPr sz="1800" kern="1200">
                          <a:solidFill>
                            <a:schemeClr val="dk1"/>
                          </a:solidFill>
                          <a:latin typeface="Avenir LT Std 35 Light"/>
                        </a:defRPr>
                      </a:lvl5pPr>
                      <a:lvl6pPr marL="2286000" algn="l" defTabSz="914400" rtl="0" eaLnBrk="1" latinLnBrk="0" hangingPunct="1">
                        <a:defRPr sz="1800" kern="1200">
                          <a:solidFill>
                            <a:schemeClr val="dk1"/>
                          </a:solidFill>
                          <a:latin typeface="Avenir LT Std 35 Light"/>
                        </a:defRPr>
                      </a:lvl6pPr>
                      <a:lvl7pPr marL="2743200" algn="l" defTabSz="914400" rtl="0" eaLnBrk="1" latinLnBrk="0" hangingPunct="1">
                        <a:defRPr sz="1800" kern="1200">
                          <a:solidFill>
                            <a:schemeClr val="dk1"/>
                          </a:solidFill>
                          <a:latin typeface="Avenir LT Std 35 Light"/>
                        </a:defRPr>
                      </a:lvl7pPr>
                      <a:lvl8pPr marL="3200400" algn="l" defTabSz="914400" rtl="0" eaLnBrk="1" latinLnBrk="0" hangingPunct="1">
                        <a:defRPr sz="1800" kern="1200">
                          <a:solidFill>
                            <a:schemeClr val="dk1"/>
                          </a:solidFill>
                          <a:latin typeface="Avenir LT Std 35 Light"/>
                        </a:defRPr>
                      </a:lvl8pPr>
                      <a:lvl9pPr marL="3657600" algn="l" defTabSz="914400" rtl="0" eaLnBrk="1" latinLnBrk="0" hangingPunct="1">
                        <a:defRPr sz="1800" kern="1200">
                          <a:solidFill>
                            <a:schemeClr val="dk1"/>
                          </a:solidFill>
                          <a:latin typeface="Avenir LT Std 35 Light"/>
                        </a:defRPr>
                      </a:lvl9pPr>
                    </a:lstStyle>
                    <a:p>
                      <a:pPr marL="285750" lvl="0" indent="-285750" algn="just">
                        <a:buFont typeface="Wingdings" panose="05000000000000000000" pitchFamily="2" charset="2"/>
                        <a:buChar char="v"/>
                      </a:pPr>
                      <a:r>
                        <a:rPr lang="en-IN" sz="1400" b="0" kern="1200" dirty="0">
                          <a:solidFill>
                            <a:schemeClr val="dk1"/>
                          </a:solidFill>
                          <a:latin typeface="Arial" panose="020B0604020202020204" pitchFamily="34" charset="0"/>
                          <a:ea typeface="+mn-ea"/>
                          <a:cs typeface="Arial" panose="020B0604020202020204" pitchFamily="34" charset="0"/>
                        </a:rPr>
                        <a:t>India plans to reduce its carbon emission intensity, the emission per unit of GDP, by </a:t>
                      </a:r>
                      <a:r>
                        <a:rPr lang="en-IN" sz="2000" b="1" kern="1200" dirty="0">
                          <a:solidFill>
                            <a:srgbClr val="FF0000"/>
                          </a:solidFill>
                          <a:latin typeface="Arial" panose="020B0604020202020204" pitchFamily="34" charset="0"/>
                          <a:ea typeface="+mn-ea"/>
                          <a:cs typeface="Arial" panose="020B0604020202020204" pitchFamily="34" charset="0"/>
                        </a:rPr>
                        <a:t>45% </a:t>
                      </a:r>
                      <a:r>
                        <a:rPr lang="en-IN" sz="1400" b="0" kern="1200" dirty="0">
                          <a:solidFill>
                            <a:schemeClr val="dk1"/>
                          </a:solidFill>
                          <a:latin typeface="Arial" panose="020B0604020202020204" pitchFamily="34" charset="0"/>
                          <a:ea typeface="+mn-ea"/>
                          <a:cs typeface="Arial" panose="020B0604020202020204" pitchFamily="34" charset="0"/>
                        </a:rPr>
                        <a:t>from what it was in 2005, by 2030.</a:t>
                      </a:r>
                    </a:p>
                    <a:p>
                      <a:pPr marL="285750" lvl="0" indent="-285750" algn="just">
                        <a:buFont typeface="Wingdings" panose="05000000000000000000" pitchFamily="2" charset="2"/>
                        <a:buChar char="v"/>
                      </a:pPr>
                      <a:r>
                        <a:rPr lang="en-IN" sz="1400" b="0" kern="1200" dirty="0">
                          <a:solidFill>
                            <a:schemeClr val="dk1"/>
                          </a:solidFill>
                          <a:latin typeface="Arial" panose="020B0604020202020204" pitchFamily="34" charset="0"/>
                          <a:ea typeface="+mn-ea"/>
                          <a:cs typeface="Arial" panose="020B0604020202020204" pitchFamily="34" charset="0"/>
                        </a:rPr>
                        <a:t>Carbon Neutral by </a:t>
                      </a:r>
                      <a:r>
                        <a:rPr lang="en-IN" sz="2000" b="1" kern="1200" dirty="0">
                          <a:solidFill>
                            <a:srgbClr val="FF0000"/>
                          </a:solidFill>
                          <a:latin typeface="Arial" panose="020B0604020202020204" pitchFamily="34" charset="0"/>
                          <a:ea typeface="+mn-ea"/>
                          <a:cs typeface="Arial" panose="020B0604020202020204" pitchFamily="34" charset="0"/>
                        </a:rPr>
                        <a:t>2070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80F">
                        <a:lumMod val="25000"/>
                        <a:lumOff val="75000"/>
                      </a:srgbClr>
                    </a:solidFill>
                  </a:tcPr>
                </a:tc>
                <a:extLst>
                  <a:ext uri="{0D108BD9-81ED-4DB2-BD59-A6C34878D82A}">
                    <a16:rowId xmlns:a16="http://schemas.microsoft.com/office/drawing/2014/main" val="753948655"/>
                  </a:ext>
                </a:extLst>
              </a:tr>
            </a:tbl>
          </a:graphicData>
        </a:graphic>
      </p:graphicFrame>
      <p:graphicFrame>
        <p:nvGraphicFramePr>
          <p:cNvPr id="19" name="Table 4">
            <a:extLst>
              <a:ext uri="{FF2B5EF4-FFF2-40B4-BE49-F238E27FC236}">
                <a16:creationId xmlns:a16="http://schemas.microsoft.com/office/drawing/2014/main" id="{DB7BBEB3-59EC-8C33-6E2F-9B633129C917}"/>
              </a:ext>
            </a:extLst>
          </p:cNvPr>
          <p:cNvGraphicFramePr>
            <a:graphicFrameLocks noGrp="1"/>
          </p:cNvGraphicFramePr>
          <p:nvPr/>
        </p:nvGraphicFramePr>
        <p:xfrm>
          <a:off x="401219" y="4777230"/>
          <a:ext cx="4166929" cy="877888"/>
        </p:xfrm>
        <a:graphic>
          <a:graphicData uri="http://schemas.openxmlformats.org/drawingml/2006/table">
            <a:tbl>
              <a:tblPr firstRow="1" bandRow="1">
                <a:effectLst>
                  <a:innerShdw blurRad="63500" dist="50800" dir="13500000">
                    <a:prstClr val="black">
                      <a:alpha val="50000"/>
                    </a:prstClr>
                  </a:innerShdw>
                </a:effectLst>
              </a:tblPr>
              <a:tblGrid>
                <a:gridCol w="4166929">
                  <a:extLst>
                    <a:ext uri="{9D8B030D-6E8A-4147-A177-3AD203B41FA5}">
                      <a16:colId xmlns:a16="http://schemas.microsoft.com/office/drawing/2014/main" val="1712295920"/>
                    </a:ext>
                  </a:extLst>
                </a:gridCol>
              </a:tblGrid>
              <a:tr h="573088">
                <a:tc>
                  <a:txBody>
                    <a:bodyPr/>
                    <a:lstStyle>
                      <a:lvl1pPr marL="0" algn="l" defTabSz="914400" rtl="0" eaLnBrk="1" latinLnBrk="0" hangingPunct="1">
                        <a:defRPr sz="1800" b="1" kern="1200">
                          <a:solidFill>
                            <a:schemeClr val="lt1"/>
                          </a:solidFill>
                          <a:latin typeface="Avenir LT Std 35 Light"/>
                        </a:defRPr>
                      </a:lvl1pPr>
                      <a:lvl2pPr marL="457200" algn="l" defTabSz="914400" rtl="0" eaLnBrk="1" latinLnBrk="0" hangingPunct="1">
                        <a:defRPr sz="1800" b="1" kern="1200">
                          <a:solidFill>
                            <a:schemeClr val="lt1"/>
                          </a:solidFill>
                          <a:latin typeface="Avenir LT Std 35 Light"/>
                        </a:defRPr>
                      </a:lvl2pPr>
                      <a:lvl3pPr marL="914400" algn="l" defTabSz="914400" rtl="0" eaLnBrk="1" latinLnBrk="0" hangingPunct="1">
                        <a:defRPr sz="1800" b="1" kern="1200">
                          <a:solidFill>
                            <a:schemeClr val="lt1"/>
                          </a:solidFill>
                          <a:latin typeface="Avenir LT Std 35 Light"/>
                        </a:defRPr>
                      </a:lvl3pPr>
                      <a:lvl4pPr marL="1371600" algn="l" defTabSz="914400" rtl="0" eaLnBrk="1" latinLnBrk="0" hangingPunct="1">
                        <a:defRPr sz="1800" b="1" kern="1200">
                          <a:solidFill>
                            <a:schemeClr val="lt1"/>
                          </a:solidFill>
                          <a:latin typeface="Avenir LT Std 35 Light"/>
                        </a:defRPr>
                      </a:lvl4pPr>
                      <a:lvl5pPr marL="1828800" algn="l" defTabSz="914400" rtl="0" eaLnBrk="1" latinLnBrk="0" hangingPunct="1">
                        <a:defRPr sz="1800" b="1" kern="1200">
                          <a:solidFill>
                            <a:schemeClr val="lt1"/>
                          </a:solidFill>
                          <a:latin typeface="Avenir LT Std 35 Light"/>
                        </a:defRPr>
                      </a:lvl5pPr>
                      <a:lvl6pPr marL="2286000" algn="l" defTabSz="914400" rtl="0" eaLnBrk="1" latinLnBrk="0" hangingPunct="1">
                        <a:defRPr sz="1800" b="1" kern="1200">
                          <a:solidFill>
                            <a:schemeClr val="lt1"/>
                          </a:solidFill>
                          <a:latin typeface="Avenir LT Std 35 Light"/>
                        </a:defRPr>
                      </a:lvl6pPr>
                      <a:lvl7pPr marL="2743200" algn="l" defTabSz="914400" rtl="0" eaLnBrk="1" latinLnBrk="0" hangingPunct="1">
                        <a:defRPr sz="1800" b="1" kern="1200">
                          <a:solidFill>
                            <a:schemeClr val="lt1"/>
                          </a:solidFill>
                          <a:latin typeface="Avenir LT Std 35 Light"/>
                        </a:defRPr>
                      </a:lvl7pPr>
                      <a:lvl8pPr marL="3200400" algn="l" defTabSz="914400" rtl="0" eaLnBrk="1" latinLnBrk="0" hangingPunct="1">
                        <a:defRPr sz="1800" b="1" kern="1200">
                          <a:solidFill>
                            <a:schemeClr val="lt1"/>
                          </a:solidFill>
                          <a:latin typeface="Avenir LT Std 35 Light"/>
                        </a:defRPr>
                      </a:lvl8pPr>
                      <a:lvl9pPr marL="3657600" algn="l" defTabSz="914400" rtl="0" eaLnBrk="1" latinLnBrk="0" hangingPunct="1">
                        <a:defRPr sz="1800" b="1" kern="1200">
                          <a:solidFill>
                            <a:schemeClr val="lt1"/>
                          </a:solidFill>
                          <a:latin typeface="Avenir LT Std 35 Light"/>
                        </a:defRPr>
                      </a:lvl9pPr>
                    </a:lstStyle>
                    <a:p>
                      <a:pPr algn="ctr"/>
                      <a:r>
                        <a:rPr lang="en-US" sz="1800">
                          <a:latin typeface="Arial" panose="020B0604020202020204" pitchFamily="34" charset="0"/>
                          <a:cs typeface="Arial" panose="020B0604020202020204" pitchFamily="34" charset="0"/>
                        </a:rPr>
                        <a:t>Energy Security</a:t>
                      </a:r>
                      <a:endParaRPr lang="en-IN" sz="180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80F">
                        <a:lumMod val="90000"/>
                        <a:lumOff val="10000"/>
                      </a:srgbClr>
                    </a:solidFill>
                  </a:tcPr>
                </a:tc>
                <a:extLst>
                  <a:ext uri="{0D108BD9-81ED-4DB2-BD59-A6C34878D82A}">
                    <a16:rowId xmlns:a16="http://schemas.microsoft.com/office/drawing/2014/main" val="2296337511"/>
                  </a:ext>
                </a:extLst>
              </a:tr>
              <a:tr h="211213">
                <a:tc>
                  <a:txBody>
                    <a:bodyPr/>
                    <a:lstStyle>
                      <a:lvl1pPr marL="0" algn="l" defTabSz="914400" rtl="0" eaLnBrk="1" latinLnBrk="0" hangingPunct="1">
                        <a:defRPr sz="1800" kern="1200">
                          <a:solidFill>
                            <a:schemeClr val="dk1"/>
                          </a:solidFill>
                          <a:latin typeface="Avenir LT Std 35 Light"/>
                        </a:defRPr>
                      </a:lvl1pPr>
                      <a:lvl2pPr marL="457200" algn="l" defTabSz="914400" rtl="0" eaLnBrk="1" latinLnBrk="0" hangingPunct="1">
                        <a:defRPr sz="1800" kern="1200">
                          <a:solidFill>
                            <a:schemeClr val="dk1"/>
                          </a:solidFill>
                          <a:latin typeface="Avenir LT Std 35 Light"/>
                        </a:defRPr>
                      </a:lvl2pPr>
                      <a:lvl3pPr marL="914400" algn="l" defTabSz="914400" rtl="0" eaLnBrk="1" latinLnBrk="0" hangingPunct="1">
                        <a:defRPr sz="1800" kern="1200">
                          <a:solidFill>
                            <a:schemeClr val="dk1"/>
                          </a:solidFill>
                          <a:latin typeface="Avenir LT Std 35 Light"/>
                        </a:defRPr>
                      </a:lvl3pPr>
                      <a:lvl4pPr marL="1371600" algn="l" defTabSz="914400" rtl="0" eaLnBrk="1" latinLnBrk="0" hangingPunct="1">
                        <a:defRPr sz="1800" kern="1200">
                          <a:solidFill>
                            <a:schemeClr val="dk1"/>
                          </a:solidFill>
                          <a:latin typeface="Avenir LT Std 35 Light"/>
                        </a:defRPr>
                      </a:lvl4pPr>
                      <a:lvl5pPr marL="1828800" algn="l" defTabSz="914400" rtl="0" eaLnBrk="1" latinLnBrk="0" hangingPunct="1">
                        <a:defRPr sz="1800" kern="1200">
                          <a:solidFill>
                            <a:schemeClr val="dk1"/>
                          </a:solidFill>
                          <a:latin typeface="Avenir LT Std 35 Light"/>
                        </a:defRPr>
                      </a:lvl5pPr>
                      <a:lvl6pPr marL="2286000" algn="l" defTabSz="914400" rtl="0" eaLnBrk="1" latinLnBrk="0" hangingPunct="1">
                        <a:defRPr sz="1800" kern="1200">
                          <a:solidFill>
                            <a:schemeClr val="dk1"/>
                          </a:solidFill>
                          <a:latin typeface="Avenir LT Std 35 Light"/>
                        </a:defRPr>
                      </a:lvl6pPr>
                      <a:lvl7pPr marL="2743200" algn="l" defTabSz="914400" rtl="0" eaLnBrk="1" latinLnBrk="0" hangingPunct="1">
                        <a:defRPr sz="1800" kern="1200">
                          <a:solidFill>
                            <a:schemeClr val="dk1"/>
                          </a:solidFill>
                          <a:latin typeface="Avenir LT Std 35 Light"/>
                        </a:defRPr>
                      </a:lvl7pPr>
                      <a:lvl8pPr marL="3200400" algn="l" defTabSz="914400" rtl="0" eaLnBrk="1" latinLnBrk="0" hangingPunct="1">
                        <a:defRPr sz="1800" kern="1200">
                          <a:solidFill>
                            <a:schemeClr val="dk1"/>
                          </a:solidFill>
                          <a:latin typeface="Avenir LT Std 35 Light"/>
                        </a:defRPr>
                      </a:lvl8pPr>
                      <a:lvl9pPr marL="3657600" algn="l" defTabSz="914400" rtl="0" eaLnBrk="1" latinLnBrk="0" hangingPunct="1">
                        <a:defRPr sz="1800" kern="1200">
                          <a:solidFill>
                            <a:schemeClr val="dk1"/>
                          </a:solidFill>
                          <a:latin typeface="Avenir LT Std 35 Light"/>
                        </a:defRPr>
                      </a:lvl9pPr>
                    </a:lstStyle>
                    <a:p>
                      <a:pPr marL="285750" lvl="0" indent="-285750">
                        <a:buFont typeface="Wingdings" panose="05000000000000000000" pitchFamily="2" charset="2"/>
                        <a:buChar char="v"/>
                      </a:pPr>
                      <a:r>
                        <a:rPr lang="en-US" sz="1400" b="0" dirty="0">
                          <a:latin typeface="Arial" panose="020B0604020202020204" pitchFamily="34" charset="0"/>
                          <a:cs typeface="Arial" panose="020B0604020202020204" pitchFamily="34" charset="0"/>
                        </a:rPr>
                        <a:t>85% crude oil import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80F">
                        <a:lumMod val="25000"/>
                        <a:lumOff val="75000"/>
                      </a:srgbClr>
                    </a:solidFill>
                  </a:tcPr>
                </a:tc>
                <a:extLst>
                  <a:ext uri="{0D108BD9-81ED-4DB2-BD59-A6C34878D82A}">
                    <a16:rowId xmlns:a16="http://schemas.microsoft.com/office/drawing/2014/main" val="753948655"/>
                  </a:ext>
                </a:extLst>
              </a:tr>
            </a:tbl>
          </a:graphicData>
        </a:graphic>
      </p:graphicFrame>
      <p:graphicFrame>
        <p:nvGraphicFramePr>
          <p:cNvPr id="20" name="Table 4">
            <a:extLst>
              <a:ext uri="{FF2B5EF4-FFF2-40B4-BE49-F238E27FC236}">
                <a16:creationId xmlns:a16="http://schemas.microsoft.com/office/drawing/2014/main" id="{39F04930-54D7-9A02-D901-AB2A8C67382F}"/>
              </a:ext>
            </a:extLst>
          </p:cNvPr>
          <p:cNvGraphicFramePr>
            <a:graphicFrameLocks noGrp="1"/>
          </p:cNvGraphicFramePr>
          <p:nvPr/>
        </p:nvGraphicFramePr>
        <p:xfrm>
          <a:off x="6714331" y="4684807"/>
          <a:ext cx="5275691" cy="1396048"/>
        </p:xfrm>
        <a:graphic>
          <a:graphicData uri="http://schemas.openxmlformats.org/drawingml/2006/table">
            <a:tbl>
              <a:tblPr firstRow="1" bandRow="1">
                <a:effectLst>
                  <a:innerShdw blurRad="63500" dist="50800" dir="13500000">
                    <a:prstClr val="black">
                      <a:alpha val="50000"/>
                    </a:prstClr>
                  </a:innerShdw>
                </a:effectLst>
              </a:tblPr>
              <a:tblGrid>
                <a:gridCol w="5275691">
                  <a:extLst>
                    <a:ext uri="{9D8B030D-6E8A-4147-A177-3AD203B41FA5}">
                      <a16:colId xmlns:a16="http://schemas.microsoft.com/office/drawing/2014/main" val="1712295920"/>
                    </a:ext>
                  </a:extLst>
                </a:gridCol>
              </a:tblGrid>
              <a:tr h="462107">
                <a:tc>
                  <a:txBody>
                    <a:bodyPr/>
                    <a:lstStyle>
                      <a:lvl1pPr marL="0" algn="l" defTabSz="914400" rtl="0" eaLnBrk="1" latinLnBrk="0" hangingPunct="1">
                        <a:defRPr sz="1800" b="1" kern="1200">
                          <a:solidFill>
                            <a:schemeClr val="lt1"/>
                          </a:solidFill>
                          <a:latin typeface="Avenir LT Std 35 Light"/>
                        </a:defRPr>
                      </a:lvl1pPr>
                      <a:lvl2pPr marL="457200" algn="l" defTabSz="914400" rtl="0" eaLnBrk="1" latinLnBrk="0" hangingPunct="1">
                        <a:defRPr sz="1800" b="1" kern="1200">
                          <a:solidFill>
                            <a:schemeClr val="lt1"/>
                          </a:solidFill>
                          <a:latin typeface="Avenir LT Std 35 Light"/>
                        </a:defRPr>
                      </a:lvl2pPr>
                      <a:lvl3pPr marL="914400" algn="l" defTabSz="914400" rtl="0" eaLnBrk="1" latinLnBrk="0" hangingPunct="1">
                        <a:defRPr sz="1800" b="1" kern="1200">
                          <a:solidFill>
                            <a:schemeClr val="lt1"/>
                          </a:solidFill>
                          <a:latin typeface="Avenir LT Std 35 Light"/>
                        </a:defRPr>
                      </a:lvl3pPr>
                      <a:lvl4pPr marL="1371600" algn="l" defTabSz="914400" rtl="0" eaLnBrk="1" latinLnBrk="0" hangingPunct="1">
                        <a:defRPr sz="1800" b="1" kern="1200">
                          <a:solidFill>
                            <a:schemeClr val="lt1"/>
                          </a:solidFill>
                          <a:latin typeface="Avenir LT Std 35 Light"/>
                        </a:defRPr>
                      </a:lvl4pPr>
                      <a:lvl5pPr marL="1828800" algn="l" defTabSz="914400" rtl="0" eaLnBrk="1" latinLnBrk="0" hangingPunct="1">
                        <a:defRPr sz="1800" b="1" kern="1200">
                          <a:solidFill>
                            <a:schemeClr val="lt1"/>
                          </a:solidFill>
                          <a:latin typeface="Avenir LT Std 35 Light"/>
                        </a:defRPr>
                      </a:lvl5pPr>
                      <a:lvl6pPr marL="2286000" algn="l" defTabSz="914400" rtl="0" eaLnBrk="1" latinLnBrk="0" hangingPunct="1">
                        <a:defRPr sz="1800" b="1" kern="1200">
                          <a:solidFill>
                            <a:schemeClr val="lt1"/>
                          </a:solidFill>
                          <a:latin typeface="Avenir LT Std 35 Light"/>
                        </a:defRPr>
                      </a:lvl6pPr>
                      <a:lvl7pPr marL="2743200" algn="l" defTabSz="914400" rtl="0" eaLnBrk="1" latinLnBrk="0" hangingPunct="1">
                        <a:defRPr sz="1800" b="1" kern="1200">
                          <a:solidFill>
                            <a:schemeClr val="lt1"/>
                          </a:solidFill>
                          <a:latin typeface="Avenir LT Std 35 Light"/>
                        </a:defRPr>
                      </a:lvl7pPr>
                      <a:lvl8pPr marL="3200400" algn="l" defTabSz="914400" rtl="0" eaLnBrk="1" latinLnBrk="0" hangingPunct="1">
                        <a:defRPr sz="1800" b="1" kern="1200">
                          <a:solidFill>
                            <a:schemeClr val="lt1"/>
                          </a:solidFill>
                          <a:latin typeface="Avenir LT Std 35 Light"/>
                        </a:defRPr>
                      </a:lvl8pPr>
                      <a:lvl9pPr marL="3657600" algn="l" defTabSz="914400" rtl="0" eaLnBrk="1" latinLnBrk="0" hangingPunct="1">
                        <a:defRPr sz="1800" b="1" kern="1200">
                          <a:solidFill>
                            <a:schemeClr val="lt1"/>
                          </a:solidFill>
                          <a:latin typeface="Avenir LT Std 35 Light"/>
                        </a:defRPr>
                      </a:lvl9pPr>
                    </a:lstStyle>
                    <a:p>
                      <a:pPr algn="ctr"/>
                      <a:r>
                        <a:rPr lang="en-US" sz="1800" dirty="0">
                          <a:latin typeface="Arial" panose="020B0604020202020204" pitchFamily="34" charset="0"/>
                          <a:cs typeface="Arial" panose="020B0604020202020204" pitchFamily="34" charset="0"/>
                        </a:rPr>
                        <a:t>Make In India</a:t>
                      </a:r>
                      <a:endParaRPr lang="en-IN" sz="18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080F">
                        <a:lumMod val="90000"/>
                        <a:lumOff val="10000"/>
                      </a:srgbClr>
                    </a:solidFill>
                  </a:tcPr>
                </a:tc>
                <a:extLst>
                  <a:ext uri="{0D108BD9-81ED-4DB2-BD59-A6C34878D82A}">
                    <a16:rowId xmlns:a16="http://schemas.microsoft.com/office/drawing/2014/main" val="2296337511"/>
                  </a:ext>
                </a:extLst>
              </a:tr>
              <a:tr h="933941">
                <a:tc>
                  <a:txBody>
                    <a:bodyPr/>
                    <a:lstStyle>
                      <a:lvl1pPr marL="0" algn="l" defTabSz="914400" rtl="0" eaLnBrk="1" latinLnBrk="0" hangingPunct="1">
                        <a:defRPr sz="1800" kern="1200">
                          <a:solidFill>
                            <a:schemeClr val="dk1"/>
                          </a:solidFill>
                          <a:latin typeface="Avenir LT Std 35 Light"/>
                        </a:defRPr>
                      </a:lvl1pPr>
                      <a:lvl2pPr marL="457200" algn="l" defTabSz="914400" rtl="0" eaLnBrk="1" latinLnBrk="0" hangingPunct="1">
                        <a:defRPr sz="1800" kern="1200">
                          <a:solidFill>
                            <a:schemeClr val="dk1"/>
                          </a:solidFill>
                          <a:latin typeface="Avenir LT Std 35 Light"/>
                        </a:defRPr>
                      </a:lvl2pPr>
                      <a:lvl3pPr marL="914400" algn="l" defTabSz="914400" rtl="0" eaLnBrk="1" latinLnBrk="0" hangingPunct="1">
                        <a:defRPr sz="1800" kern="1200">
                          <a:solidFill>
                            <a:schemeClr val="dk1"/>
                          </a:solidFill>
                          <a:latin typeface="Avenir LT Std 35 Light"/>
                        </a:defRPr>
                      </a:lvl3pPr>
                      <a:lvl4pPr marL="1371600" algn="l" defTabSz="914400" rtl="0" eaLnBrk="1" latinLnBrk="0" hangingPunct="1">
                        <a:defRPr sz="1800" kern="1200">
                          <a:solidFill>
                            <a:schemeClr val="dk1"/>
                          </a:solidFill>
                          <a:latin typeface="Avenir LT Std 35 Light"/>
                        </a:defRPr>
                      </a:lvl4pPr>
                      <a:lvl5pPr marL="1828800" algn="l" defTabSz="914400" rtl="0" eaLnBrk="1" latinLnBrk="0" hangingPunct="1">
                        <a:defRPr sz="1800" kern="1200">
                          <a:solidFill>
                            <a:schemeClr val="dk1"/>
                          </a:solidFill>
                          <a:latin typeface="Avenir LT Std 35 Light"/>
                        </a:defRPr>
                      </a:lvl5pPr>
                      <a:lvl6pPr marL="2286000" algn="l" defTabSz="914400" rtl="0" eaLnBrk="1" latinLnBrk="0" hangingPunct="1">
                        <a:defRPr sz="1800" kern="1200">
                          <a:solidFill>
                            <a:schemeClr val="dk1"/>
                          </a:solidFill>
                          <a:latin typeface="Avenir LT Std 35 Light"/>
                        </a:defRPr>
                      </a:lvl6pPr>
                      <a:lvl7pPr marL="2743200" algn="l" defTabSz="914400" rtl="0" eaLnBrk="1" latinLnBrk="0" hangingPunct="1">
                        <a:defRPr sz="1800" kern="1200">
                          <a:solidFill>
                            <a:schemeClr val="dk1"/>
                          </a:solidFill>
                          <a:latin typeface="Avenir LT Std 35 Light"/>
                        </a:defRPr>
                      </a:lvl7pPr>
                      <a:lvl8pPr marL="3200400" algn="l" defTabSz="914400" rtl="0" eaLnBrk="1" latinLnBrk="0" hangingPunct="1">
                        <a:defRPr sz="1800" kern="1200">
                          <a:solidFill>
                            <a:schemeClr val="dk1"/>
                          </a:solidFill>
                          <a:latin typeface="Avenir LT Std 35 Light"/>
                        </a:defRPr>
                      </a:lvl8pPr>
                      <a:lvl9pPr marL="3657600" algn="l" defTabSz="914400" rtl="0" eaLnBrk="1" latinLnBrk="0" hangingPunct="1">
                        <a:defRPr sz="1800" kern="1200">
                          <a:solidFill>
                            <a:schemeClr val="dk1"/>
                          </a:solidFill>
                          <a:latin typeface="Avenir LT Std 35 Light"/>
                        </a:defRPr>
                      </a:lvl9pPr>
                    </a:lstStyle>
                    <a:p>
                      <a:pPr marL="285750" lvl="0" indent="-285750">
                        <a:buFont typeface="Wingdings" panose="05000000000000000000" pitchFamily="2" charset="2"/>
                        <a:buChar char="v"/>
                      </a:pPr>
                      <a:r>
                        <a:rPr lang="en-US" sz="1400" b="0" dirty="0">
                          <a:latin typeface="Arial" panose="020B0604020202020204" pitchFamily="34" charset="0"/>
                          <a:cs typeface="Arial" panose="020B0604020202020204" pitchFamily="34" charset="0"/>
                        </a:rPr>
                        <a:t>Battery Production in India -Production Linked Incentive(PLI)  </a:t>
                      </a:r>
                    </a:p>
                    <a:p>
                      <a:pPr marL="285750" lvl="0" indent="-285750">
                        <a:buFont typeface="Wingdings" panose="05000000000000000000" pitchFamily="2" charset="2"/>
                        <a:buChar char="v"/>
                      </a:pPr>
                      <a:r>
                        <a:rPr lang="en-US" sz="1400" b="0" dirty="0">
                          <a:latin typeface="Arial" panose="020B0604020202020204" pitchFamily="34" charset="0"/>
                          <a:cs typeface="Arial" panose="020B0604020202020204" pitchFamily="34" charset="0"/>
                        </a:rPr>
                        <a:t>PLIs announced for </a:t>
                      </a:r>
                      <a:r>
                        <a:rPr lang="en-US" sz="1400" b="0" dirty="0">
                          <a:solidFill>
                            <a:srgbClr val="00B050"/>
                          </a:solidFill>
                          <a:latin typeface="Arial" panose="020B0604020202020204" pitchFamily="34" charset="0"/>
                          <a:cs typeface="Arial" panose="020B0604020202020204" pitchFamily="34" charset="0"/>
                        </a:rPr>
                        <a:t>13 Sectors </a:t>
                      </a:r>
                      <a:r>
                        <a:rPr lang="en-US" sz="1400" b="0" dirty="0">
                          <a:latin typeface="Arial" panose="020B0604020202020204" pitchFamily="34" charset="0"/>
                          <a:cs typeface="Arial" panose="020B0604020202020204" pitchFamily="34" charset="0"/>
                        </a:rPr>
                        <a:t>including Automotive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080F">
                        <a:lumMod val="25000"/>
                        <a:lumOff val="75000"/>
                      </a:srgbClr>
                    </a:solidFill>
                  </a:tcPr>
                </a:tc>
                <a:extLst>
                  <a:ext uri="{0D108BD9-81ED-4DB2-BD59-A6C34878D82A}">
                    <a16:rowId xmlns:a16="http://schemas.microsoft.com/office/drawing/2014/main" val="753948655"/>
                  </a:ext>
                </a:extLst>
              </a:tr>
            </a:tbl>
          </a:graphicData>
        </a:graphic>
      </p:graphicFrame>
      <p:cxnSp>
        <p:nvCxnSpPr>
          <p:cNvPr id="21" name="Straight Connector 20">
            <a:extLst>
              <a:ext uri="{FF2B5EF4-FFF2-40B4-BE49-F238E27FC236}">
                <a16:creationId xmlns:a16="http://schemas.microsoft.com/office/drawing/2014/main" id="{E4DB65DD-E771-B97C-3FC3-C96D6B7373E3}"/>
              </a:ext>
            </a:extLst>
          </p:cNvPr>
          <p:cNvCxnSpPr>
            <a:cxnSpLocks/>
          </p:cNvCxnSpPr>
          <p:nvPr/>
        </p:nvCxnSpPr>
        <p:spPr>
          <a:xfrm>
            <a:off x="0" y="1172948"/>
            <a:ext cx="12192000" cy="0"/>
          </a:xfrm>
          <a:prstGeom prst="line">
            <a:avLst/>
          </a:prstGeom>
        </p:spPr>
        <p:style>
          <a:lnRef idx="3">
            <a:schemeClr val="accent3"/>
          </a:lnRef>
          <a:fillRef idx="0">
            <a:schemeClr val="accent3"/>
          </a:fillRef>
          <a:effectRef idx="2">
            <a:schemeClr val="accent3"/>
          </a:effectRef>
          <a:fontRef idx="minor">
            <a:schemeClr val="tx1"/>
          </a:fontRef>
        </p:style>
      </p:cxnSp>
      <p:pic>
        <p:nvPicPr>
          <p:cNvPr id="22" name="Picture 21" descr="logo">
            <a:extLst>
              <a:ext uri="{FF2B5EF4-FFF2-40B4-BE49-F238E27FC236}">
                <a16:creationId xmlns:a16="http://schemas.microsoft.com/office/drawing/2014/main" id="{0F2EFBEB-F9A2-42E0-87E1-20F2755606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9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21188" y="-13333"/>
            <a:ext cx="3105150" cy="6858000"/>
          </a:xfrm>
          <a:prstGeom prst="rect">
            <a:avLst/>
          </a:prstGeom>
        </p:spPr>
      </p:pic>
      <p:sp>
        <p:nvSpPr>
          <p:cNvPr id="7" name="Text 3"/>
          <p:cNvSpPr/>
          <p:nvPr/>
        </p:nvSpPr>
        <p:spPr>
          <a:xfrm>
            <a:off x="3219968" y="1128485"/>
            <a:ext cx="8972032" cy="3416118"/>
          </a:xfrm>
          <a:prstGeom prst="rect">
            <a:avLst/>
          </a:prstGeom>
          <a:noFill/>
          <a:ln/>
        </p:spPr>
        <p:txBody>
          <a:bodyPr wrap="square" rtlCol="0" anchor="t"/>
          <a:lstStyle/>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Efficient Motors and Power Electronics: Utilize highly efficient electric motors and power electronics, compliant with IS 18073 (Performance and functional requirement- traction motor), IS 17191 (Part 1) (Measurement of electrical energy consumption), IS 15999 series (Rating and performance</a:t>
            </a:r>
            <a:r>
              <a:rPr lang="en-US" sz="2400" dirty="0">
                <a:solidFill>
                  <a:srgbClr val="000000"/>
                </a:solidFill>
                <a:latin typeface="Times New Roman" panose="02020603050405020304" pitchFamily="18" charset="0"/>
                <a:cs typeface="Times New Roman" panose="02020603050405020304" pitchFamily="18" charset="0"/>
              </a:rPr>
              <a:t> for Rotating electrical machines)</a:t>
            </a:r>
            <a:r>
              <a:rPr lang="en-US" sz="2400" i="0" dirty="0">
                <a:solidFill>
                  <a:srgbClr val="000000"/>
                </a:solidFill>
                <a:effectLst/>
                <a:latin typeface="Times New Roman" panose="02020603050405020304" pitchFamily="18" charset="0"/>
                <a:cs typeface="Times New Roman" panose="02020603050405020304" pitchFamily="18" charset="0"/>
              </a:rPr>
              <a:t> for improved performance.</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Optimized Charging: Use fast-charging solutions in line with IS 17017 to reduce charging time without compromising battery life.</a:t>
            </a:r>
          </a:p>
          <a:p>
            <a:pPr marL="457200" indent="-4572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400" i="0" dirty="0">
                <a:solidFill>
                  <a:srgbClr val="000000"/>
                </a:solidFill>
                <a:effectLst/>
                <a:latin typeface="Times New Roman" panose="02020603050405020304" pitchFamily="18" charset="0"/>
                <a:cs typeface="Times New Roman" panose="02020603050405020304" pitchFamily="18" charset="0"/>
              </a:rPr>
              <a:t>Energy Management Systems: Develop advanced energy management systems to optimize energy use, following relevant IS standards.</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27631" y="1688100"/>
            <a:ext cx="4194736" cy="2869836"/>
          </a:xfrm>
          <a:prstGeom prst="rect">
            <a:avLst/>
          </a:prstGeom>
          <a:noFill/>
          <a:ln/>
        </p:spPr>
        <p:txBody>
          <a:bodyPr wrap="square" rtlCol="0" anchor="t"/>
          <a:lstStyle/>
          <a:p>
            <a:pPr>
              <a:lnSpc>
                <a:spcPts val="6986"/>
              </a:lnSpc>
            </a:pPr>
            <a:r>
              <a:rPr lang="en-IN" sz="4000" b="1" i="0" dirty="0">
                <a:solidFill>
                  <a:srgbClr val="002060"/>
                </a:solidFill>
                <a:effectLst/>
                <a:latin typeface="Carlito-Bold_5l"/>
              </a:rPr>
              <a:t>Requireme</a:t>
            </a:r>
            <a:r>
              <a:rPr lang="en-IN" sz="4000" b="1" dirty="0">
                <a:solidFill>
                  <a:srgbClr val="002060"/>
                </a:solidFill>
                <a:latin typeface="Carlito-Bold_5l"/>
              </a:rPr>
              <a:t>nts addressed </a:t>
            </a:r>
          </a:p>
          <a:p>
            <a:pPr>
              <a:lnSpc>
                <a:spcPts val="6986"/>
              </a:lnSpc>
            </a:pPr>
            <a:r>
              <a:rPr lang="en-IN" sz="4000" b="1" dirty="0">
                <a:solidFill>
                  <a:srgbClr val="002060"/>
                </a:solidFill>
                <a:latin typeface="Carlito-Bold_5l"/>
              </a:rPr>
              <a:t>in the IS</a:t>
            </a:r>
            <a:br>
              <a:rPr lang="en-IN" sz="6000" dirty="0"/>
            </a:b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5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2792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2861502" cy="3339918"/>
          </a:xfrm>
          <a:prstGeom prst="rect">
            <a:avLst/>
          </a:prstGeom>
          <a:noFill/>
          <a:ln/>
        </p:spPr>
        <p:txBody>
          <a:bodyPr wrap="square" rtlCol="0" anchor="t"/>
          <a:lstStyle/>
          <a:p>
            <a:r>
              <a:rPr lang="en-US" sz="2400" b="1" dirty="0"/>
              <a:t>IS 17896 (Part 1) : 2022 </a:t>
            </a:r>
          </a:p>
          <a:p>
            <a:r>
              <a:rPr lang="en-US" sz="2400" b="1" dirty="0"/>
              <a:t>IEC TS 62840-1 : 2016 </a:t>
            </a:r>
          </a:p>
          <a:p>
            <a:r>
              <a:rPr lang="en-US" sz="2400" b="1" dirty="0"/>
              <a:t>ELECTRIC VEHICLE BATTERY SWAP SYSTEM</a:t>
            </a:r>
          </a:p>
          <a:p>
            <a:r>
              <a:rPr lang="en-US" sz="2400" b="1" dirty="0"/>
              <a:t>PART 1 GENERAL AND GUIDANCE </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C29AC770-F9A1-4E08-9C36-300D74DD49B5}"/>
              </a:ext>
            </a:extLst>
          </p:cNvPr>
          <p:cNvPicPr>
            <a:picLocks noChangeAspect="1"/>
          </p:cNvPicPr>
          <p:nvPr/>
        </p:nvPicPr>
        <p:blipFill>
          <a:blip r:embed="rId5"/>
          <a:stretch>
            <a:fillRect/>
          </a:stretch>
        </p:blipFill>
        <p:spPr>
          <a:xfrm>
            <a:off x="3277038" y="0"/>
            <a:ext cx="8343462" cy="6858000"/>
          </a:xfrm>
          <a:prstGeom prst="rect">
            <a:avLst/>
          </a:prstGeom>
        </p:spPr>
      </p:pic>
    </p:spTree>
    <p:extLst>
      <p:ext uri="{BB962C8B-B14F-4D97-AF65-F5344CB8AC3E}">
        <p14:creationId xmlns:p14="http://schemas.microsoft.com/office/powerpoint/2010/main" val="322490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3645117"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3562566" cy="2869836"/>
          </a:xfrm>
          <a:prstGeom prst="rect">
            <a:avLst/>
          </a:prstGeom>
          <a:noFill/>
          <a:ln/>
        </p:spPr>
        <p:txBody>
          <a:bodyPr wrap="square" rtlCol="0" anchor="t"/>
          <a:lstStyle/>
          <a:p>
            <a:pPr>
              <a:lnSpc>
                <a:spcPts val="6986"/>
              </a:lnSpc>
            </a:pPr>
            <a:r>
              <a:rPr lang="en-IN" sz="4000" b="1" i="0" dirty="0">
                <a:solidFill>
                  <a:srgbClr val="002060"/>
                </a:solidFill>
                <a:effectLst/>
                <a:latin typeface="Carlito-Bold_5l"/>
              </a:rPr>
              <a:t>Series Hybrid Electric Vehicle</a:t>
            </a:r>
            <a:r>
              <a:rPr lang="en-US" sz="5589" b="1" dirty="0">
                <a:solidFill>
                  <a:srgbClr val="002060"/>
                </a:solidFill>
                <a:latin typeface="Raleway" pitchFamily="34" charset="0"/>
                <a:ea typeface="Raleway" pitchFamily="34" charset="-122"/>
                <a:cs typeface="Raleway" pitchFamily="34" charset="-120"/>
              </a:rPr>
              <a:t>	</a:t>
            </a:r>
            <a:endParaRPr lang="en-US" sz="5589"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marL="342900" indent="-342900">
              <a:lnSpc>
                <a:spcPct val="107000"/>
              </a:lnSpc>
              <a:spcAft>
                <a:spcPts val="800"/>
              </a:spcAft>
              <a:buFont typeface="Arial" panose="020B0604020202020204" pitchFamily="34" charset="0"/>
              <a:buChar char="•"/>
            </a:pPr>
            <a:r>
              <a:rPr lang="en-US" sz="2400" b="0" i="0" dirty="0">
                <a:solidFill>
                  <a:srgbClr val="000000"/>
                </a:solidFill>
                <a:effectLst/>
                <a:latin typeface="Carlito_5b"/>
              </a:rPr>
              <a:t>Developed by adding a small </a:t>
            </a:r>
            <a:r>
              <a:rPr lang="en-US" sz="2400" b="0" i="0" dirty="0">
                <a:solidFill>
                  <a:srgbClr val="C00000"/>
                </a:solidFill>
                <a:effectLst/>
                <a:latin typeface="Carlito-Bold_5l"/>
              </a:rPr>
              <a:t>IC engine/generator </a:t>
            </a:r>
            <a:r>
              <a:rPr lang="en-US" sz="2400" b="0" i="0" dirty="0">
                <a:solidFill>
                  <a:srgbClr val="000000"/>
                </a:solidFill>
                <a:effectLst/>
                <a:latin typeface="Carlito_5b"/>
              </a:rPr>
              <a:t>to the BEV. </a:t>
            </a:r>
          </a:p>
          <a:p>
            <a:pPr marL="342900" indent="-342900">
              <a:lnSpc>
                <a:spcPct val="107000"/>
              </a:lnSpc>
              <a:spcAft>
                <a:spcPts val="800"/>
              </a:spcAft>
              <a:buFont typeface="Arial" panose="020B0604020202020204" pitchFamily="34" charset="0"/>
              <a:buChar char="•"/>
            </a:pPr>
            <a:r>
              <a:rPr lang="en-US" sz="2400" b="0" i="0" dirty="0">
                <a:solidFill>
                  <a:srgbClr val="000000"/>
                </a:solidFill>
                <a:effectLst/>
                <a:latin typeface="Carlito_5b"/>
              </a:rPr>
              <a:t>Usually used in heavy vehicles, heavy commercial vehicles, buses and even locomotives.</a:t>
            </a:r>
            <a:r>
              <a:rPr lang="en-IN" sz="2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32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774C83-746C-4D06-9F12-AA190105BBA9}"/>
              </a:ext>
            </a:extLst>
          </p:cNvPr>
          <p:cNvPicPr>
            <a:picLocks noChangeAspect="1"/>
          </p:cNvPicPr>
          <p:nvPr/>
        </p:nvPicPr>
        <p:blipFill>
          <a:blip r:embed="rId5"/>
          <a:stretch>
            <a:fillRect/>
          </a:stretch>
        </p:blipFill>
        <p:spPr>
          <a:xfrm>
            <a:off x="4000500" y="2580700"/>
            <a:ext cx="7703891" cy="3649065"/>
          </a:xfrm>
          <a:prstGeom prst="rect">
            <a:avLst/>
          </a:prstGeom>
        </p:spPr>
      </p:pic>
    </p:spTree>
    <p:extLst>
      <p:ext uri="{BB962C8B-B14F-4D97-AF65-F5344CB8AC3E}">
        <p14:creationId xmlns:p14="http://schemas.microsoft.com/office/powerpoint/2010/main" val="403913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982E7-6DBD-9920-DC28-C9B8AFD40D87}"/>
              </a:ext>
            </a:extLst>
          </p:cNvPr>
          <p:cNvPicPr>
            <a:picLocks noChangeAspect="1"/>
          </p:cNvPicPr>
          <p:nvPr/>
        </p:nvPicPr>
        <p:blipFill>
          <a:blip r:embed="rId2"/>
          <a:stretch>
            <a:fillRect/>
          </a:stretch>
        </p:blipFill>
        <p:spPr>
          <a:xfrm>
            <a:off x="1437621" y="0"/>
            <a:ext cx="8707159" cy="6858000"/>
          </a:xfrm>
          <a:prstGeom prst="rect">
            <a:avLst/>
          </a:prstGeom>
        </p:spPr>
      </p:pic>
    </p:spTree>
    <p:extLst>
      <p:ext uri="{BB962C8B-B14F-4D97-AF65-F5344CB8AC3E}">
        <p14:creationId xmlns:p14="http://schemas.microsoft.com/office/powerpoint/2010/main" val="4043993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00186B-F9CF-0D69-F981-AB455E624846}"/>
              </a:ext>
            </a:extLst>
          </p:cNvPr>
          <p:cNvSpPr txBox="1"/>
          <p:nvPr/>
        </p:nvSpPr>
        <p:spPr>
          <a:xfrm>
            <a:off x="510073" y="798897"/>
            <a:ext cx="11358465" cy="593304"/>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Power Rating of EVSE (Electric Vehicle Supply Equipment):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ABB3BFB-D951-D005-3EC4-EA77ED3D71A5}"/>
              </a:ext>
            </a:extLst>
          </p:cNvPr>
          <p:cNvPicPr>
            <a:picLocks noChangeAspect="1"/>
          </p:cNvPicPr>
          <p:nvPr/>
        </p:nvPicPr>
        <p:blipFill>
          <a:blip r:embed="rId2"/>
          <a:stretch>
            <a:fillRect/>
          </a:stretch>
        </p:blipFill>
        <p:spPr>
          <a:xfrm>
            <a:off x="752668" y="1940767"/>
            <a:ext cx="10925355" cy="3847219"/>
          </a:xfrm>
          <a:prstGeom prst="rect">
            <a:avLst/>
          </a:prstGeom>
        </p:spPr>
      </p:pic>
    </p:spTree>
    <p:extLst>
      <p:ext uri="{BB962C8B-B14F-4D97-AF65-F5344CB8AC3E}">
        <p14:creationId xmlns:p14="http://schemas.microsoft.com/office/powerpoint/2010/main" val="146765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2792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2861502" cy="3339918"/>
          </a:xfrm>
          <a:prstGeom prst="rect">
            <a:avLst/>
          </a:prstGeom>
          <a:noFill/>
          <a:ln/>
        </p:spPr>
        <p:txBody>
          <a:bodyPr wrap="square" rtlCol="0" anchor="t"/>
          <a:lstStyle/>
          <a:p>
            <a:r>
              <a:rPr lang="en-US" sz="2400" b="1" dirty="0"/>
              <a:t>IS 17017 (Part 1) : 2018 ELECTRIC VEHICLE CONDUCTIVE CHARGING SYSTEM </a:t>
            </a:r>
          </a:p>
          <a:p>
            <a:r>
              <a:rPr lang="en-US" sz="2400" b="1" dirty="0"/>
              <a:t>PART 1 GENERAL REQUIREMENTS</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A4B442D8-6A06-44B6-B5ED-B43D2AD5FF1A}"/>
              </a:ext>
            </a:extLst>
          </p:cNvPr>
          <p:cNvPicPr>
            <a:picLocks noChangeAspect="1"/>
          </p:cNvPicPr>
          <p:nvPr/>
        </p:nvPicPr>
        <p:blipFill>
          <a:blip r:embed="rId5"/>
          <a:stretch>
            <a:fillRect/>
          </a:stretch>
        </p:blipFill>
        <p:spPr>
          <a:xfrm>
            <a:off x="3785964" y="534561"/>
            <a:ext cx="8107802" cy="5626952"/>
          </a:xfrm>
          <a:prstGeom prst="rect">
            <a:avLst/>
          </a:prstGeom>
        </p:spPr>
      </p:pic>
    </p:spTree>
    <p:extLst>
      <p:ext uri="{BB962C8B-B14F-4D97-AF65-F5344CB8AC3E}">
        <p14:creationId xmlns:p14="http://schemas.microsoft.com/office/powerpoint/2010/main" val="45876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3762375"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3208" y="993956"/>
            <a:ext cx="3629165" cy="5216343"/>
          </a:xfrm>
          <a:prstGeom prst="rect">
            <a:avLst/>
          </a:prstGeom>
          <a:noFill/>
          <a:ln/>
        </p:spPr>
        <p:txBody>
          <a:bodyPr wrap="square" rtlCol="0" anchor="t"/>
          <a:lstStyle/>
          <a:p>
            <a:r>
              <a:rPr lang="en-IN" sz="2200" b="1" dirty="0"/>
              <a:t>IS 17017 (Part 2/Sec 2) : 2020 </a:t>
            </a:r>
          </a:p>
          <a:p>
            <a:r>
              <a:rPr lang="en-IN" sz="2200" b="1" dirty="0"/>
              <a:t>ELECTRIC VEHICLE CONDUCTIVE CHARGING SYSTEM </a:t>
            </a:r>
          </a:p>
          <a:p>
            <a:r>
              <a:rPr lang="en-IN" sz="2200" b="1" dirty="0"/>
              <a:t>PART 2 PLUGS, SOCKET-OUTLETS, VEHICLE CONNECTORS AND VEHICLE INLETS </a:t>
            </a:r>
          </a:p>
          <a:p>
            <a:r>
              <a:rPr lang="en-IN" sz="2200" b="1" dirty="0"/>
              <a:t>Section 2 Dimensional compatibility and interchangeability requirements for </a:t>
            </a:r>
            <a:r>
              <a:rPr lang="en-IN" sz="2200" b="1" dirty="0" err="1"/>
              <a:t>a.c.</a:t>
            </a:r>
            <a:r>
              <a:rPr lang="en-IN" sz="2200" b="1" dirty="0"/>
              <a:t> pin and contact-tube accessories</a:t>
            </a:r>
            <a:r>
              <a:rPr lang="en-US" sz="2000" dirty="0">
                <a:solidFill>
                  <a:srgbClr val="002060"/>
                </a:solidFill>
                <a:latin typeface="Raleway" pitchFamily="34" charset="0"/>
                <a:ea typeface="Raleway" pitchFamily="34" charset="-122"/>
                <a:cs typeface="Raleway" pitchFamily="34" charset="-120"/>
              </a:rPr>
              <a:t>	</a:t>
            </a:r>
            <a:endParaRPr lang="en-US" sz="2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8435FC5E-81AD-41CF-AB9D-FF68BAE8995F}"/>
              </a:ext>
            </a:extLst>
          </p:cNvPr>
          <p:cNvPicPr>
            <a:picLocks noChangeAspect="1"/>
          </p:cNvPicPr>
          <p:nvPr/>
        </p:nvPicPr>
        <p:blipFill>
          <a:blip r:embed="rId5"/>
          <a:stretch>
            <a:fillRect/>
          </a:stretch>
        </p:blipFill>
        <p:spPr>
          <a:xfrm>
            <a:off x="3892599" y="161926"/>
            <a:ext cx="7483971" cy="6223027"/>
          </a:xfrm>
          <a:prstGeom prst="rect">
            <a:avLst/>
          </a:prstGeom>
        </p:spPr>
      </p:pic>
    </p:spTree>
    <p:extLst>
      <p:ext uri="{BB962C8B-B14F-4D97-AF65-F5344CB8AC3E}">
        <p14:creationId xmlns:p14="http://schemas.microsoft.com/office/powerpoint/2010/main" val="168809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2792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2861502" cy="3339918"/>
          </a:xfrm>
          <a:prstGeom prst="rect">
            <a:avLst/>
          </a:prstGeom>
          <a:noFill/>
          <a:ln/>
        </p:spPr>
        <p:txBody>
          <a:bodyPr wrap="square" rtlCol="0" anchor="t"/>
          <a:lstStyle/>
          <a:p>
            <a:r>
              <a:rPr lang="en-US" sz="2400" b="1" dirty="0"/>
              <a:t>IS 17896 (Part 1) : 2022 </a:t>
            </a:r>
          </a:p>
          <a:p>
            <a:r>
              <a:rPr lang="en-US" sz="2400" b="1" dirty="0"/>
              <a:t>IEC TS 62840-1 : 2016 </a:t>
            </a:r>
          </a:p>
          <a:p>
            <a:r>
              <a:rPr lang="en-US" sz="2400" b="1" dirty="0"/>
              <a:t>ELECTRIC VEHICLE BATTERY SWAP SYSTEM</a:t>
            </a:r>
          </a:p>
          <a:p>
            <a:r>
              <a:rPr lang="en-US" sz="2400" b="1" dirty="0"/>
              <a:t>PART 1 GENERAL AND GUIDANCE </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21D85317-7CBF-45B3-95B3-CA0E5707D873}"/>
              </a:ext>
            </a:extLst>
          </p:cNvPr>
          <p:cNvPicPr>
            <a:picLocks noChangeAspect="1"/>
          </p:cNvPicPr>
          <p:nvPr/>
        </p:nvPicPr>
        <p:blipFill>
          <a:blip r:embed="rId5"/>
          <a:stretch>
            <a:fillRect/>
          </a:stretch>
        </p:blipFill>
        <p:spPr>
          <a:xfrm>
            <a:off x="3857625" y="161926"/>
            <a:ext cx="7518945" cy="6534147"/>
          </a:xfrm>
          <a:prstGeom prst="rect">
            <a:avLst/>
          </a:prstGeom>
        </p:spPr>
      </p:pic>
    </p:spTree>
    <p:extLst>
      <p:ext uri="{BB962C8B-B14F-4D97-AF65-F5344CB8AC3E}">
        <p14:creationId xmlns:p14="http://schemas.microsoft.com/office/powerpoint/2010/main" val="73369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2792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3209" y="1032056"/>
            <a:ext cx="2861502" cy="5044893"/>
          </a:xfrm>
          <a:prstGeom prst="rect">
            <a:avLst/>
          </a:prstGeom>
          <a:noFill/>
          <a:ln/>
        </p:spPr>
        <p:txBody>
          <a:bodyPr wrap="square" rtlCol="0" anchor="t"/>
          <a:lstStyle/>
          <a:p>
            <a:r>
              <a:rPr lang="en-IN" sz="2400" b="1" dirty="0"/>
              <a:t>IS/IEC 61439-7 : 2022 </a:t>
            </a:r>
            <a:r>
              <a:rPr lang="en-US" sz="2400" b="1" dirty="0"/>
              <a:t>LOW-VOLTAGE SWITCHGEAR AND CONTROLGEAR ASSEMBLIES </a:t>
            </a:r>
          </a:p>
          <a:p>
            <a:r>
              <a:rPr lang="en-US" sz="2400" b="1" dirty="0"/>
              <a:t>PART 7 ASSEMBLIES FOR SPECIFIC APPLICATIONS SUCH AS MARINAS, CAMPING SITES, MARKET SQUARES, ELECTRIC VEHICLE CHARGING STATIONS</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BF0F28BF-8E37-4C34-BA92-26327231FDA8}"/>
              </a:ext>
            </a:extLst>
          </p:cNvPr>
          <p:cNvPicPr>
            <a:picLocks noChangeAspect="1"/>
          </p:cNvPicPr>
          <p:nvPr/>
        </p:nvPicPr>
        <p:blipFill>
          <a:blip r:embed="rId5"/>
          <a:stretch>
            <a:fillRect/>
          </a:stretch>
        </p:blipFill>
        <p:spPr>
          <a:xfrm>
            <a:off x="3127920" y="1876425"/>
            <a:ext cx="9064080" cy="3697287"/>
          </a:xfrm>
          <a:prstGeom prst="rect">
            <a:avLst/>
          </a:prstGeom>
        </p:spPr>
      </p:pic>
      <p:sp>
        <p:nvSpPr>
          <p:cNvPr id="13" name="Text 3">
            <a:extLst>
              <a:ext uri="{FF2B5EF4-FFF2-40B4-BE49-F238E27FC236}">
                <a16:creationId xmlns:a16="http://schemas.microsoft.com/office/drawing/2014/main" id="{7140AC00-BE19-4158-8569-5C504E3726E9}"/>
              </a:ext>
            </a:extLst>
          </p:cNvPr>
          <p:cNvSpPr/>
          <p:nvPr/>
        </p:nvSpPr>
        <p:spPr>
          <a:xfrm>
            <a:off x="3334512" y="1262456"/>
            <a:ext cx="8248650" cy="1229342"/>
          </a:xfrm>
          <a:prstGeom prst="rect">
            <a:avLst/>
          </a:prstGeom>
          <a:noFill/>
          <a:ln/>
        </p:spPr>
        <p:txBody>
          <a:bodyPr wrap="square" rtlCol="0" anchor="t"/>
          <a:lstStyle/>
          <a:p>
            <a:pPr algn="ctr">
              <a:lnSpc>
                <a:spcPct val="107000"/>
              </a:lnSpc>
              <a:spcAft>
                <a:spcPts val="800"/>
              </a:spcAft>
            </a:pPr>
            <a:r>
              <a:rPr lang="en-US" sz="3200" dirty="0">
                <a:solidFill>
                  <a:prstClr val="black"/>
                </a:solidFill>
                <a:latin typeface="Arial" panose="020B0604020202020204" pitchFamily="34" charset="0"/>
                <a:cs typeface="Arial" panose="020B0604020202020204" pitchFamily="34" charset="0"/>
              </a:rPr>
              <a:t>Endurance test</a:t>
            </a:r>
          </a:p>
        </p:txBody>
      </p:sp>
    </p:spTree>
    <p:extLst>
      <p:ext uri="{BB962C8B-B14F-4D97-AF65-F5344CB8AC3E}">
        <p14:creationId xmlns:p14="http://schemas.microsoft.com/office/powerpoint/2010/main" val="2976668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AD2CB-BD0B-0D1F-D139-0438DC150ABD}"/>
              </a:ext>
            </a:extLst>
          </p:cNvPr>
          <p:cNvSpPr txBox="1"/>
          <p:nvPr/>
        </p:nvSpPr>
        <p:spPr>
          <a:xfrm>
            <a:off x="2336800" y="623790"/>
            <a:ext cx="7518400" cy="461665"/>
          </a:xfrm>
          <a:prstGeom prst="rect">
            <a:avLst/>
          </a:prstGeom>
          <a:noFill/>
        </p:spPr>
        <p:txBody>
          <a:bodyPr wrap="square">
            <a:spAutoFit/>
          </a:bodyPr>
          <a:lstStyle/>
          <a:p>
            <a:pPr algn="ctr"/>
            <a:r>
              <a:rPr lang="en-IN" sz="2400" b="1" dirty="0">
                <a:effectLst/>
                <a:latin typeface="Arial" panose="020B0604020202020204" pitchFamily="34" charset="0"/>
                <a:ea typeface="Calibri" panose="020F0502020204030204" pitchFamily="34" charset="0"/>
                <a:cs typeface="Arial" panose="020B0604020202020204" pitchFamily="34" charset="0"/>
              </a:rPr>
              <a:t>EV - Charging Methods</a:t>
            </a:r>
            <a:endParaRPr lang="en-US" sz="2400" dirty="0">
              <a:latin typeface="Arial" panose="020B0604020202020204" pitchFamily="34" charset="0"/>
              <a:cs typeface="Arial" panose="020B0604020202020204" pitchFamily="34" charset="0"/>
            </a:endParaRPr>
          </a:p>
        </p:txBody>
      </p:sp>
      <p:pic>
        <p:nvPicPr>
          <p:cNvPr id="5" name="Picture 4" descr="logo">
            <a:extLst>
              <a:ext uri="{FF2B5EF4-FFF2-40B4-BE49-F238E27FC236}">
                <a16:creationId xmlns:a16="http://schemas.microsoft.com/office/drawing/2014/main" id="{9DD26259-8889-4DC6-81F6-44F6BF511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24E1B0-632D-4853-83A5-1E465E0BBE31}"/>
              </a:ext>
            </a:extLst>
          </p:cNvPr>
          <p:cNvPicPr>
            <a:picLocks noChangeAspect="1"/>
          </p:cNvPicPr>
          <p:nvPr/>
        </p:nvPicPr>
        <p:blipFill>
          <a:blip r:embed="rId3"/>
          <a:stretch>
            <a:fillRect/>
          </a:stretch>
        </p:blipFill>
        <p:spPr>
          <a:xfrm>
            <a:off x="1277933" y="1276049"/>
            <a:ext cx="9095389" cy="4753815"/>
          </a:xfrm>
          <a:prstGeom prst="rect">
            <a:avLst/>
          </a:prstGeom>
        </p:spPr>
      </p:pic>
    </p:spTree>
    <p:extLst>
      <p:ext uri="{BB962C8B-B14F-4D97-AF65-F5344CB8AC3E}">
        <p14:creationId xmlns:p14="http://schemas.microsoft.com/office/powerpoint/2010/main" val="284037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1592639"/>
            <a:ext cx="4124131" cy="8450639"/>
          </a:xfrm>
          <a:prstGeom prst="rect">
            <a:avLst/>
          </a:prstGeom>
          <a:pattFill prst="trellis">
            <a:fgClr>
              <a:schemeClr val="accent6">
                <a:lumMod val="40000"/>
                <a:lumOff val="60000"/>
              </a:schemeClr>
            </a:fgClr>
            <a:bgClr>
              <a:schemeClr val="bg1"/>
            </a:bgClr>
          </a:pattFill>
        </p:spPr>
      </p:pic>
      <p:sp>
        <p:nvSpPr>
          <p:cNvPr id="7" name="Text 3"/>
          <p:cNvSpPr/>
          <p:nvPr/>
        </p:nvSpPr>
        <p:spPr>
          <a:xfrm>
            <a:off x="4590015" y="644253"/>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Electric Machines and Drives: Understanding the design and operation of electric motors and drive systems used in EVs.</a:t>
            </a:r>
          </a:p>
          <a:p>
            <a:pPr marL="457200" indent="-457200" algn="just">
              <a:lnSpc>
                <a:spcPts val="2592"/>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lnSpc>
                <a:spcPts val="2592"/>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Power Electronics: Study of converters and inverters essential for EV power management.</a:t>
            </a:r>
          </a:p>
          <a:p>
            <a:pPr marL="457200" indent="-457200" algn="just">
              <a:lnSpc>
                <a:spcPts val="2592"/>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lnSpc>
                <a:spcPts val="2592"/>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Battery Technology: Focus on energy storage systems, particularly lithium-ion batteries, and their management.</a:t>
            </a:r>
          </a:p>
          <a:p>
            <a:pPr marL="457200" indent="-457200" algn="just">
              <a:lnSpc>
                <a:spcPts val="2592"/>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lnSpc>
                <a:spcPts val="2592"/>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Control Systems: Application of control theory to optimize EV performance.</a:t>
            </a:r>
          </a:p>
          <a:p>
            <a:pPr marL="457200" indent="-457200" algn="just">
              <a:lnSpc>
                <a:spcPts val="2592"/>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lgn="just">
              <a:lnSpc>
                <a:spcPts val="2592"/>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Embedded Systems: Microcontroller-based systems for vehicle management.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r>
              <a:rPr lang="en-US" sz="5589" b="1" dirty="0">
                <a:solidFill>
                  <a:srgbClr val="002060"/>
                </a:solidFill>
                <a:latin typeface="Arial" panose="020B0604020202020204" pitchFamily="34" charset="0"/>
                <a:ea typeface="Raleway" pitchFamily="34" charset="-122"/>
                <a:cs typeface="Arial" panose="020B0604020202020204" pitchFamily="34" charset="0"/>
              </a:rPr>
              <a:t>Academic Curriculum</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3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48773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6" y="1413057"/>
            <a:ext cx="3338614" cy="3339918"/>
          </a:xfrm>
          <a:prstGeom prst="rect">
            <a:avLst/>
          </a:prstGeom>
          <a:noFill/>
          <a:ln/>
        </p:spPr>
        <p:txBody>
          <a:bodyPr wrap="square" rtlCol="0" anchor="t"/>
          <a:lstStyle/>
          <a:p>
            <a:r>
              <a:rPr lang="en-US" sz="2400" b="1" dirty="0"/>
              <a:t>IS 17896 (Part 2) : 2022 /</a:t>
            </a:r>
          </a:p>
          <a:p>
            <a:r>
              <a:rPr lang="en-US" sz="2400" b="1" dirty="0"/>
              <a:t>IEC 62840-2 : 2016 </a:t>
            </a:r>
          </a:p>
          <a:p>
            <a:r>
              <a:rPr lang="en-US" sz="2400" b="1" dirty="0"/>
              <a:t>ELECTRIC VEHICLE BATTERY SWAP SYSTEM </a:t>
            </a:r>
          </a:p>
          <a:p>
            <a:r>
              <a:rPr lang="en-US" sz="2400" b="1" dirty="0"/>
              <a:t>PART 2 SAFETY REQUIREMENTS</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487D1D35-802C-4844-B6C0-9D806EF6E436}"/>
              </a:ext>
            </a:extLst>
          </p:cNvPr>
          <p:cNvPicPr>
            <a:picLocks noChangeAspect="1"/>
          </p:cNvPicPr>
          <p:nvPr/>
        </p:nvPicPr>
        <p:blipFill>
          <a:blip r:embed="rId5"/>
          <a:stretch>
            <a:fillRect/>
          </a:stretch>
        </p:blipFill>
        <p:spPr>
          <a:xfrm>
            <a:off x="3645115" y="285750"/>
            <a:ext cx="8248649" cy="6172200"/>
          </a:xfrm>
          <a:prstGeom prst="rect">
            <a:avLst/>
          </a:prstGeom>
        </p:spPr>
      </p:pic>
    </p:spTree>
    <p:extLst>
      <p:ext uri="{BB962C8B-B14F-4D97-AF65-F5344CB8AC3E}">
        <p14:creationId xmlns:p14="http://schemas.microsoft.com/office/powerpoint/2010/main" val="219533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27920"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2861502" cy="3339918"/>
          </a:xfrm>
          <a:prstGeom prst="rect">
            <a:avLst/>
          </a:prstGeom>
          <a:noFill/>
          <a:ln/>
        </p:spPr>
        <p:txBody>
          <a:bodyPr wrap="square" rtlCol="0" anchor="t"/>
          <a:lstStyle/>
          <a:p>
            <a:r>
              <a:rPr lang="en-US" sz="2400" dirty="0"/>
              <a:t>IS 17017 (Part 1) : 2018 ELECTRIC VEHICLE CONDUCTIVE CHARGING SYSTEM </a:t>
            </a:r>
          </a:p>
          <a:p>
            <a:r>
              <a:rPr lang="en-US" sz="2400" dirty="0"/>
              <a:t>PART 1 GENERAL REQUIREMENTS</a:t>
            </a:r>
            <a:r>
              <a:rPr lang="en-US" sz="2400" dirty="0">
                <a:solidFill>
                  <a:srgbClr val="002060"/>
                </a:solidFill>
                <a:latin typeface="Raleway" pitchFamily="34" charset="0"/>
                <a:ea typeface="Raleway" pitchFamily="34" charset="-122"/>
                <a:cs typeface="Raleway" pitchFamily="34" charset="-120"/>
              </a:rPr>
              <a:t>	</a:t>
            </a:r>
            <a:endParaRPr lang="en-US" sz="24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D39B8AF8-9EA3-4A7E-B9B0-DB5AEA2243F2}"/>
              </a:ext>
            </a:extLst>
          </p:cNvPr>
          <p:cNvPicPr>
            <a:picLocks noChangeAspect="1"/>
          </p:cNvPicPr>
          <p:nvPr/>
        </p:nvPicPr>
        <p:blipFill>
          <a:blip r:embed="rId5"/>
          <a:stretch>
            <a:fillRect/>
          </a:stretch>
        </p:blipFill>
        <p:spPr>
          <a:xfrm>
            <a:off x="3645117" y="693400"/>
            <a:ext cx="8507248" cy="5468113"/>
          </a:xfrm>
          <a:prstGeom prst="rect">
            <a:avLst/>
          </a:prstGeom>
        </p:spPr>
      </p:pic>
    </p:spTree>
    <p:extLst>
      <p:ext uri="{BB962C8B-B14F-4D97-AF65-F5344CB8AC3E}">
        <p14:creationId xmlns:p14="http://schemas.microsoft.com/office/powerpoint/2010/main" val="334605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3762375"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3208" y="993956"/>
            <a:ext cx="3210067" cy="5216343"/>
          </a:xfrm>
          <a:prstGeom prst="rect">
            <a:avLst/>
          </a:prstGeom>
          <a:noFill/>
          <a:ln/>
        </p:spPr>
        <p:txBody>
          <a:bodyPr wrap="square" rtlCol="0" anchor="t"/>
          <a:lstStyle/>
          <a:p>
            <a:r>
              <a:rPr lang="nl-NL" sz="2400" b="1" dirty="0"/>
              <a:t>IS 17855 : 2022</a:t>
            </a:r>
          </a:p>
          <a:p>
            <a:r>
              <a:rPr lang="nl-NL" sz="2400" b="1" dirty="0"/>
              <a:t>/ ISO 12405-4 : 2018</a:t>
            </a:r>
          </a:p>
          <a:p>
            <a:r>
              <a:rPr lang="en-US" sz="2400" b="1" dirty="0"/>
              <a:t>ELECTRICALLY PROPELLED ROAD VEHICLES — TEST SPECIFICATION FOR LITHIUM-ION TRACTION BATTERY PACKS AND SYSTEMS — PERFORMANCE TESTING</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02C11308-DC64-4015-9ACC-767FAAD74C88}"/>
              </a:ext>
            </a:extLst>
          </p:cNvPr>
          <p:cNvPicPr>
            <a:picLocks noChangeAspect="1"/>
          </p:cNvPicPr>
          <p:nvPr/>
        </p:nvPicPr>
        <p:blipFill>
          <a:blip r:embed="rId5"/>
          <a:stretch>
            <a:fillRect/>
          </a:stretch>
        </p:blipFill>
        <p:spPr>
          <a:xfrm>
            <a:off x="3476483" y="0"/>
            <a:ext cx="8582309" cy="6858000"/>
          </a:xfrm>
          <a:prstGeom prst="rect">
            <a:avLst/>
          </a:prstGeom>
        </p:spPr>
      </p:pic>
    </p:spTree>
    <p:extLst>
      <p:ext uri="{BB962C8B-B14F-4D97-AF65-F5344CB8AC3E}">
        <p14:creationId xmlns:p14="http://schemas.microsoft.com/office/powerpoint/2010/main" val="2355010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4041715"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28592" y="1123982"/>
            <a:ext cx="3784528" cy="3918068"/>
          </a:xfrm>
          <a:prstGeom prst="rect">
            <a:avLst/>
          </a:prstGeom>
          <a:noFill/>
          <a:ln/>
        </p:spPr>
        <p:txBody>
          <a:bodyPr wrap="square" rtlCol="0" anchor="t"/>
          <a:lstStyle/>
          <a:p>
            <a:r>
              <a:rPr lang="en-US" sz="4000" b="1" dirty="0"/>
              <a:t>WIRELESS CHARGING (OR) </a:t>
            </a:r>
          </a:p>
          <a:p>
            <a:r>
              <a:rPr lang="en-US" sz="4000" b="1" dirty="0"/>
              <a:t>WIRELESS POWER TRANSFER - WPT </a:t>
            </a:r>
            <a:endParaRPr lang="en-US" sz="4000" b="1" dirty="0">
              <a:latin typeface="Arial" panose="020B0604020202020204" pitchFamily="34" charset="0"/>
              <a:cs typeface="Arial" panose="020B0604020202020204" pitchFamily="34" charset="0"/>
            </a:endParaRPr>
          </a:p>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4170306" y="325551"/>
            <a:ext cx="7702935" cy="6394426"/>
          </a:xfrm>
          <a:prstGeom prst="rect">
            <a:avLst/>
          </a:prstGeom>
          <a:noFill/>
          <a:ln/>
        </p:spPr>
        <p:txBody>
          <a:bodyPr wrap="square" rtlCol="0" anchor="t"/>
          <a:lstStyle/>
          <a:p>
            <a:pPr marL="342900" indent="-342900">
              <a:lnSpc>
                <a:spcPct val="107000"/>
              </a:lnSpc>
              <a:spcAft>
                <a:spcPts val="800"/>
              </a:spcAft>
              <a:buFont typeface="Arial" panose="020B0604020202020204" pitchFamily="34" charset="0"/>
              <a:buChar char="•"/>
            </a:pPr>
            <a:r>
              <a:rPr lang="en-US" sz="2000" b="1" dirty="0"/>
              <a:t>With stationary charging, the electric energy is transferred to a parked vehicle (without passengers on board). </a:t>
            </a:r>
          </a:p>
          <a:p>
            <a:pPr marL="342900" indent="-342900">
              <a:lnSpc>
                <a:spcPct val="107000"/>
              </a:lnSpc>
              <a:spcAft>
                <a:spcPts val="800"/>
              </a:spcAft>
              <a:buFont typeface="Arial" panose="020B0604020202020204" pitchFamily="34" charset="0"/>
              <a:buChar char="•"/>
            </a:pPr>
            <a:r>
              <a:rPr lang="en-US" sz="2000" b="1" dirty="0"/>
              <a:t>Electric vehicles simply park over an induction pad and charging commences automatically. </a:t>
            </a:r>
          </a:p>
          <a:p>
            <a:pPr marL="342900" lvl="0" indent="-342900">
              <a:lnSpc>
                <a:spcPct val="107000"/>
              </a:lnSpc>
              <a:spcAft>
                <a:spcPts val="800"/>
              </a:spcAft>
              <a:buFont typeface="Arial" panose="020B0604020202020204" pitchFamily="34" charset="0"/>
              <a:buChar char="•"/>
              <a:tabLst>
                <a:tab pos="457200" algn="l"/>
              </a:tabLst>
            </a:pPr>
            <a:r>
              <a:rPr lang="en-US" sz="2000" b="1" dirty="0"/>
              <a:t>WPT requires no charging poles or associated cabling only requires a charging pad buried in the pavement and a pad integrated onto the vehicle.</a:t>
            </a:r>
            <a:endParaRPr lang="en-US" sz="2000" b="1"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081DBA-1203-4E63-A240-5CF7A4AD951F}"/>
              </a:ext>
            </a:extLst>
          </p:cNvPr>
          <p:cNvPicPr>
            <a:picLocks noChangeAspect="1"/>
          </p:cNvPicPr>
          <p:nvPr/>
        </p:nvPicPr>
        <p:blipFill>
          <a:blip r:embed="rId5"/>
          <a:stretch>
            <a:fillRect/>
          </a:stretch>
        </p:blipFill>
        <p:spPr>
          <a:xfrm>
            <a:off x="4626252" y="2976113"/>
            <a:ext cx="6878910" cy="3467819"/>
          </a:xfrm>
          <a:prstGeom prst="rect">
            <a:avLst/>
          </a:prstGeom>
        </p:spPr>
      </p:pic>
    </p:spTree>
    <p:extLst>
      <p:ext uri="{BB962C8B-B14F-4D97-AF65-F5344CB8AC3E}">
        <p14:creationId xmlns:p14="http://schemas.microsoft.com/office/powerpoint/2010/main" val="104486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3762375"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3208" y="993956"/>
            <a:ext cx="3629165" cy="5216343"/>
          </a:xfrm>
          <a:prstGeom prst="rect">
            <a:avLst/>
          </a:prstGeom>
          <a:noFill/>
          <a:ln/>
        </p:spPr>
        <p:txBody>
          <a:bodyPr wrap="square" rtlCol="0" anchor="t"/>
          <a:lstStyle/>
          <a:p>
            <a:r>
              <a:rPr lang="en-US" sz="2400" b="1" dirty="0"/>
              <a:t>IS 17017 (Part 22/Sec 1) : 2021 </a:t>
            </a:r>
          </a:p>
          <a:p>
            <a:r>
              <a:rPr lang="en-US" sz="2400" b="1" dirty="0"/>
              <a:t>ELECTRIC VEHICLE CONDUCTIVE CHARGING SYSTEM </a:t>
            </a:r>
          </a:p>
          <a:p>
            <a:r>
              <a:rPr lang="en-US" sz="2400" b="1" dirty="0"/>
              <a:t>PART 22 A.C. CHARGING CONFIGURATIONS </a:t>
            </a:r>
          </a:p>
          <a:p>
            <a:r>
              <a:rPr lang="en-US" sz="2400" b="1" dirty="0"/>
              <a:t>Section 1 A.C. Charge point for light electric vehicles</a:t>
            </a:r>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A88EB6EF-B53F-4C99-AA2D-B84028928681}"/>
              </a:ext>
            </a:extLst>
          </p:cNvPr>
          <p:cNvPicPr>
            <a:picLocks noChangeAspect="1"/>
          </p:cNvPicPr>
          <p:nvPr/>
        </p:nvPicPr>
        <p:blipFill>
          <a:blip r:embed="rId5"/>
          <a:stretch>
            <a:fillRect/>
          </a:stretch>
        </p:blipFill>
        <p:spPr>
          <a:xfrm>
            <a:off x="4152899" y="433157"/>
            <a:ext cx="7591425" cy="6072418"/>
          </a:xfrm>
          <a:prstGeom prst="rect">
            <a:avLst/>
          </a:prstGeom>
        </p:spPr>
      </p:pic>
    </p:spTree>
    <p:extLst>
      <p:ext uri="{BB962C8B-B14F-4D97-AF65-F5344CB8AC3E}">
        <p14:creationId xmlns:p14="http://schemas.microsoft.com/office/powerpoint/2010/main" val="2388977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645116"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2">
            <a:extLst>
              <a:ext uri="{FF2B5EF4-FFF2-40B4-BE49-F238E27FC236}">
                <a16:creationId xmlns:a16="http://schemas.microsoft.com/office/drawing/2014/main" id="{E1B796E2-2758-45F9-ABD7-505B8DAB6040}"/>
              </a:ext>
            </a:extLst>
          </p:cNvPr>
          <p:cNvSpPr/>
          <p:nvPr/>
        </p:nvSpPr>
        <p:spPr>
          <a:xfrm>
            <a:off x="301517" y="15654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sp>
        <p:nvSpPr>
          <p:cNvPr id="17" name="Text 2">
            <a:extLst>
              <a:ext uri="{FF2B5EF4-FFF2-40B4-BE49-F238E27FC236}">
                <a16:creationId xmlns:a16="http://schemas.microsoft.com/office/drawing/2014/main" id="{694662BA-8C51-4DC0-8AE8-FD19386985CC}"/>
              </a:ext>
            </a:extLst>
          </p:cNvPr>
          <p:cNvSpPr/>
          <p:nvPr/>
        </p:nvSpPr>
        <p:spPr>
          <a:xfrm>
            <a:off x="733706" y="2445766"/>
            <a:ext cx="3042082" cy="3339918"/>
          </a:xfrm>
          <a:prstGeom prst="rect">
            <a:avLst/>
          </a:prstGeom>
          <a:noFill/>
          <a:ln/>
        </p:spPr>
        <p:txBody>
          <a:bodyPr wrap="square" rtlCol="0" anchor="t"/>
          <a:lstStyle/>
          <a:p>
            <a:r>
              <a:rPr lang="en-US" sz="4800" b="1"/>
              <a:t>Testing- Academia</a:t>
            </a:r>
            <a:endParaRPr lang="en-IN" sz="4800" b="1" dirty="0"/>
          </a:p>
          <a:p>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sp>
        <p:nvSpPr>
          <p:cNvPr id="3" name="TextBox 2">
            <a:extLst>
              <a:ext uri="{FF2B5EF4-FFF2-40B4-BE49-F238E27FC236}">
                <a16:creationId xmlns:a16="http://schemas.microsoft.com/office/drawing/2014/main" id="{5D8065ED-896C-E147-501B-27630E09B111}"/>
              </a:ext>
            </a:extLst>
          </p:cNvPr>
          <p:cNvSpPr txBox="1"/>
          <p:nvPr/>
        </p:nvSpPr>
        <p:spPr>
          <a:xfrm>
            <a:off x="3701230" y="973258"/>
            <a:ext cx="8267095"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Motor Testing: Assessing efficiency, torque, and power output of electric motors.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Power Electronics Testing: Ensuring proper functioning of inverters, converters, and other power electronics.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Simulation and Modeling: Using software to simulate EV systems, including battery management, drive cycles, and energy efficiency.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Regenerative Braking: Implement regenerative braking systems that recover energy during braking,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06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645116"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8321F0-8C74-44BF-A25D-C9AABCA0297A}"/>
              </a:ext>
            </a:extLst>
          </p:cNvPr>
          <p:cNvPicPr>
            <a:picLocks noChangeAspect="1"/>
          </p:cNvPicPr>
          <p:nvPr/>
        </p:nvPicPr>
        <p:blipFill>
          <a:blip r:embed="rId5"/>
          <a:stretch>
            <a:fillRect/>
          </a:stretch>
        </p:blipFill>
        <p:spPr>
          <a:xfrm>
            <a:off x="4923049" y="0"/>
            <a:ext cx="6268826" cy="6858000"/>
          </a:xfrm>
          <a:prstGeom prst="rect">
            <a:avLst/>
          </a:prstGeom>
        </p:spPr>
      </p:pic>
      <p:sp>
        <p:nvSpPr>
          <p:cNvPr id="14" name="Text 2">
            <a:extLst>
              <a:ext uri="{FF2B5EF4-FFF2-40B4-BE49-F238E27FC236}">
                <a16:creationId xmlns:a16="http://schemas.microsoft.com/office/drawing/2014/main" id="{E1B796E2-2758-45F9-ABD7-505B8DAB6040}"/>
              </a:ext>
            </a:extLst>
          </p:cNvPr>
          <p:cNvSpPr/>
          <p:nvPr/>
        </p:nvSpPr>
        <p:spPr>
          <a:xfrm>
            <a:off x="301517" y="15654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sp>
        <p:nvSpPr>
          <p:cNvPr id="17" name="Text 2">
            <a:extLst>
              <a:ext uri="{FF2B5EF4-FFF2-40B4-BE49-F238E27FC236}">
                <a16:creationId xmlns:a16="http://schemas.microsoft.com/office/drawing/2014/main" id="{694662BA-8C51-4DC0-8AE8-FD19386985CC}"/>
              </a:ext>
            </a:extLst>
          </p:cNvPr>
          <p:cNvSpPr/>
          <p:nvPr/>
        </p:nvSpPr>
        <p:spPr>
          <a:xfrm>
            <a:off x="453917" y="1717857"/>
            <a:ext cx="3042082" cy="3339918"/>
          </a:xfrm>
          <a:prstGeom prst="rect">
            <a:avLst/>
          </a:prstGeom>
          <a:noFill/>
          <a:ln/>
        </p:spPr>
        <p:txBody>
          <a:bodyPr wrap="square" rtlCol="0" anchor="t"/>
          <a:lstStyle/>
          <a:p>
            <a:r>
              <a:rPr lang="en-US" sz="2400" b="1" dirty="0"/>
              <a:t>IS 18073 : 2023 </a:t>
            </a:r>
          </a:p>
          <a:p>
            <a:r>
              <a:rPr lang="en-US" sz="2400" b="1" dirty="0"/>
              <a:t>ELECTRIC TRACTION MOTOR — PERFORMANCE AND FUNCTIONAL REQUIREMENTS </a:t>
            </a:r>
            <a:endParaRPr lang="en-IN" sz="2400" b="1" dirty="0"/>
          </a:p>
          <a:p>
            <a:r>
              <a:rPr lang="en-US" sz="2400" b="1" dirty="0">
                <a:solidFill>
                  <a:srgbClr val="002060"/>
                </a:solidFill>
                <a:latin typeface="Raleway" pitchFamily="34" charset="0"/>
                <a:ea typeface="Raleway" pitchFamily="34" charset="-122"/>
                <a:cs typeface="Raleway" pitchFamily="34" charset="-120"/>
              </a:rPr>
              <a:t>	</a:t>
            </a:r>
            <a:endParaRPr lang="en-US" sz="2400" b="1" dirty="0">
              <a:solidFill>
                <a:srgbClr val="002060"/>
              </a:solidFill>
            </a:endParaRPr>
          </a:p>
        </p:txBody>
      </p:sp>
    </p:spTree>
    <p:extLst>
      <p:ext uri="{BB962C8B-B14F-4D97-AF65-F5344CB8AC3E}">
        <p14:creationId xmlns:p14="http://schemas.microsoft.com/office/powerpoint/2010/main" val="1483037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645116"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3346882" cy="3339918"/>
          </a:xfrm>
          <a:prstGeom prst="rect">
            <a:avLst/>
          </a:prstGeom>
          <a:noFill/>
          <a:ln/>
        </p:spPr>
        <p:txBody>
          <a:bodyPr wrap="square" rtlCol="0" anchor="t"/>
          <a:lstStyle/>
          <a:p>
            <a:r>
              <a:rPr lang="en-US" sz="4000" i="0" dirty="0">
                <a:solidFill>
                  <a:srgbClr val="002060"/>
                </a:solidFill>
                <a:effectLst/>
                <a:latin typeface="Carlito-Bold_5l"/>
              </a:rPr>
              <a:t>Torque-Speed Proﬁle for reliable and eﬃcient traction system</a:t>
            </a:r>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8"/>
            <a:ext cx="8248650" cy="2284838"/>
          </a:xfrm>
          <a:prstGeom prst="rect">
            <a:avLst/>
          </a:prstGeom>
          <a:noFill/>
          <a:ln/>
        </p:spPr>
        <p:txBody>
          <a:bodyPr wrap="square" rtlCol="0" anchor="t"/>
          <a:lstStyle/>
          <a:p>
            <a:pPr>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US" sz="2400" b="0" i="0" dirty="0">
                <a:solidFill>
                  <a:srgbClr val="000000"/>
                </a:solidFill>
                <a:effectLst/>
                <a:latin typeface="Carlito_5b"/>
              </a:rPr>
              <a:t>The ideal torque-speed proﬁle is the constant power in all the speed ranges.</a:t>
            </a:r>
          </a:p>
          <a:p>
            <a:pPr marL="342900" lvl="0" indent="-342900">
              <a:lnSpc>
                <a:spcPct val="107000"/>
              </a:lnSpc>
              <a:spcAft>
                <a:spcPts val="800"/>
              </a:spcAft>
              <a:buFont typeface="Arial" panose="020B0604020202020204" pitchFamily="34" charset="0"/>
              <a:buChar char="•"/>
              <a:tabLst>
                <a:tab pos="457200" algn="l"/>
              </a:tabLst>
            </a:pPr>
            <a:r>
              <a:rPr lang="en-US" sz="2400" b="0" i="0" dirty="0">
                <a:solidFill>
                  <a:srgbClr val="000000"/>
                </a:solidFill>
                <a:effectLst/>
                <a:latin typeface="Carlito_5b"/>
              </a:rPr>
              <a:t> EVs require a constant-torque region at low speed and a constant-power region at high speed.</a:t>
            </a:r>
            <a:endParaRPr lang="en-US" sz="32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DD165A-56E9-4CA1-B129-35D5EACC70F2}"/>
              </a:ext>
            </a:extLst>
          </p:cNvPr>
          <p:cNvPicPr>
            <a:picLocks noChangeAspect="1"/>
          </p:cNvPicPr>
          <p:nvPr/>
        </p:nvPicPr>
        <p:blipFill>
          <a:blip r:embed="rId5"/>
          <a:stretch>
            <a:fillRect/>
          </a:stretch>
        </p:blipFill>
        <p:spPr>
          <a:xfrm>
            <a:off x="4558911" y="3083016"/>
            <a:ext cx="6004313" cy="3365409"/>
          </a:xfrm>
          <a:prstGeom prst="rect">
            <a:avLst/>
          </a:prstGeom>
        </p:spPr>
      </p:pic>
    </p:spTree>
    <p:extLst>
      <p:ext uri="{BB962C8B-B14F-4D97-AF65-F5344CB8AC3E}">
        <p14:creationId xmlns:p14="http://schemas.microsoft.com/office/powerpoint/2010/main" val="263637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B57819-FB3B-1005-6F4D-B6D098085D24}"/>
              </a:ext>
            </a:extLst>
          </p:cNvPr>
          <p:cNvSpPr>
            <a:spLocks noGrp="1"/>
          </p:cNvSpPr>
          <p:nvPr>
            <p:ph sz="half" idx="2"/>
          </p:nvPr>
        </p:nvSpPr>
        <p:spPr/>
        <p:txBody>
          <a:bodyPr/>
          <a:lstStyle/>
          <a:p>
            <a:r>
              <a:rPr lang="en-US" dirty="0"/>
              <a:t>Type tests</a:t>
            </a:r>
          </a:p>
          <a:p>
            <a:endParaRPr lang="en-US" dirty="0"/>
          </a:p>
          <a:p>
            <a:r>
              <a:rPr lang="en-US" dirty="0"/>
              <a:t>Routine tests</a:t>
            </a:r>
          </a:p>
          <a:p>
            <a:endParaRPr lang="en-US" dirty="0"/>
          </a:p>
          <a:p>
            <a:r>
              <a:rPr lang="en-US" dirty="0"/>
              <a:t>Acceptance tests</a:t>
            </a:r>
          </a:p>
          <a:p>
            <a:endParaRPr lang="en-US" dirty="0"/>
          </a:p>
          <a:p>
            <a:r>
              <a:rPr lang="en-US" dirty="0"/>
              <a:t>Special tests</a:t>
            </a:r>
            <a:endParaRPr lang="en-IN" dirty="0"/>
          </a:p>
        </p:txBody>
      </p:sp>
      <p:sp>
        <p:nvSpPr>
          <p:cNvPr id="3" name="Content Placeholder 2">
            <a:extLst>
              <a:ext uri="{FF2B5EF4-FFF2-40B4-BE49-F238E27FC236}">
                <a16:creationId xmlns:a16="http://schemas.microsoft.com/office/drawing/2014/main" id="{8C2BEBB1-2D69-A701-98F5-3CA95DAA905E}"/>
              </a:ext>
            </a:extLst>
          </p:cNvPr>
          <p:cNvSpPr>
            <a:spLocks noGrp="1"/>
          </p:cNvSpPr>
          <p:nvPr>
            <p:ph sz="half" idx="15"/>
          </p:nvPr>
        </p:nvSpPr>
        <p:spPr/>
        <p:txBody>
          <a:bodyPr/>
          <a:lstStyle/>
          <a:p>
            <a:endParaRPr lang="en-IN" dirty="0"/>
          </a:p>
        </p:txBody>
      </p:sp>
      <p:sp>
        <p:nvSpPr>
          <p:cNvPr id="4" name="Title 3">
            <a:extLst>
              <a:ext uri="{FF2B5EF4-FFF2-40B4-BE49-F238E27FC236}">
                <a16:creationId xmlns:a16="http://schemas.microsoft.com/office/drawing/2014/main" id="{0050DE38-95C4-B82D-196F-A37590298EA9}"/>
              </a:ext>
            </a:extLst>
          </p:cNvPr>
          <p:cNvSpPr>
            <a:spLocks noGrp="1"/>
          </p:cNvSpPr>
          <p:nvPr>
            <p:ph type="title"/>
          </p:nvPr>
        </p:nvSpPr>
        <p:spPr/>
        <p:txBody>
          <a:bodyPr/>
          <a:lstStyle/>
          <a:p>
            <a:r>
              <a:rPr lang="en-US" b="1" dirty="0"/>
              <a:t>Tests</a:t>
            </a:r>
            <a:endParaRPr lang="en-IN" b="1" dirty="0"/>
          </a:p>
        </p:txBody>
      </p:sp>
    </p:spTree>
    <p:extLst>
      <p:ext uri="{BB962C8B-B14F-4D97-AF65-F5344CB8AC3E}">
        <p14:creationId xmlns:p14="http://schemas.microsoft.com/office/powerpoint/2010/main" val="13572189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645116"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49117" y="14130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3645116" y="696487"/>
            <a:ext cx="8248650" cy="5999587"/>
          </a:xfrm>
          <a:prstGeom prst="rect">
            <a:avLst/>
          </a:prstGeom>
          <a:noFill/>
          <a:ln/>
        </p:spPr>
        <p:txBody>
          <a:bodyPr wrap="square" rtlCol="0" anchor="t"/>
          <a:lstStyle/>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2">
            <a:extLst>
              <a:ext uri="{FF2B5EF4-FFF2-40B4-BE49-F238E27FC236}">
                <a16:creationId xmlns:a16="http://schemas.microsoft.com/office/drawing/2014/main" id="{E1B796E2-2758-45F9-ABD7-505B8DAB6040}"/>
              </a:ext>
            </a:extLst>
          </p:cNvPr>
          <p:cNvSpPr/>
          <p:nvPr/>
        </p:nvSpPr>
        <p:spPr>
          <a:xfrm>
            <a:off x="301517" y="1565457"/>
            <a:ext cx="3346882" cy="3339918"/>
          </a:xfrm>
          <a:prstGeom prst="rect">
            <a:avLst/>
          </a:prstGeom>
          <a:noFill/>
          <a:ln/>
        </p:spPr>
        <p:txBody>
          <a:bodyPr wrap="square" rtlCol="0" anchor="t"/>
          <a:lstStyle/>
          <a:p>
            <a:r>
              <a:rPr lang="en-US" sz="4000" dirty="0">
                <a:solidFill>
                  <a:srgbClr val="002060"/>
                </a:solidFill>
                <a:latin typeface="Raleway" pitchFamily="34" charset="0"/>
                <a:ea typeface="Raleway" pitchFamily="34" charset="-122"/>
                <a:cs typeface="Raleway" pitchFamily="34" charset="-120"/>
              </a:rPr>
              <a:t>	</a:t>
            </a:r>
            <a:endParaRPr lang="en-US" sz="4000" dirty="0">
              <a:solidFill>
                <a:srgbClr val="002060"/>
              </a:solidFill>
            </a:endParaRPr>
          </a:p>
        </p:txBody>
      </p:sp>
      <p:sp>
        <p:nvSpPr>
          <p:cNvPr id="17" name="Text 2">
            <a:extLst>
              <a:ext uri="{FF2B5EF4-FFF2-40B4-BE49-F238E27FC236}">
                <a16:creationId xmlns:a16="http://schemas.microsoft.com/office/drawing/2014/main" id="{694662BA-8C51-4DC0-8AE8-FD19386985CC}"/>
              </a:ext>
            </a:extLst>
          </p:cNvPr>
          <p:cNvSpPr/>
          <p:nvPr/>
        </p:nvSpPr>
        <p:spPr>
          <a:xfrm>
            <a:off x="453917" y="1717857"/>
            <a:ext cx="3042082" cy="3339918"/>
          </a:xfrm>
          <a:prstGeom prst="rect">
            <a:avLst/>
          </a:prstGeom>
          <a:noFill/>
          <a:ln/>
        </p:spPr>
        <p:txBody>
          <a:bodyPr wrap="square" rtlCol="0" anchor="t"/>
          <a:lstStyle/>
          <a:p>
            <a:r>
              <a:rPr lang="en-US" sz="2400" dirty="0"/>
              <a:t>IS 18073 : 2023 </a:t>
            </a:r>
          </a:p>
          <a:p>
            <a:r>
              <a:rPr lang="en-US" sz="2400" dirty="0"/>
              <a:t>ELECTRIC TRACTION MOTOR — PERFORMANCE AND FUNCTIONAL REQUIREMENTS </a:t>
            </a:r>
            <a:endParaRPr lang="en-IN" sz="2400" dirty="0"/>
          </a:p>
          <a:p>
            <a:r>
              <a:rPr lang="en-US" sz="2400" dirty="0">
                <a:solidFill>
                  <a:srgbClr val="002060"/>
                </a:solidFill>
                <a:latin typeface="Raleway" pitchFamily="34" charset="0"/>
                <a:ea typeface="Raleway" pitchFamily="34" charset="-122"/>
                <a:cs typeface="Raleway" pitchFamily="34" charset="-120"/>
              </a:rPr>
              <a:t>	</a:t>
            </a:r>
            <a:endParaRPr lang="en-US" sz="2400" dirty="0">
              <a:solidFill>
                <a:srgbClr val="002060"/>
              </a:solidFill>
            </a:endParaRPr>
          </a:p>
        </p:txBody>
      </p:sp>
      <p:pic>
        <p:nvPicPr>
          <p:cNvPr id="5" name="Picture 4">
            <a:extLst>
              <a:ext uri="{FF2B5EF4-FFF2-40B4-BE49-F238E27FC236}">
                <a16:creationId xmlns:a16="http://schemas.microsoft.com/office/drawing/2014/main" id="{067CF457-EB6C-4D10-8348-3F1A0251BB2E}"/>
              </a:ext>
            </a:extLst>
          </p:cNvPr>
          <p:cNvPicPr>
            <a:picLocks noChangeAspect="1"/>
          </p:cNvPicPr>
          <p:nvPr/>
        </p:nvPicPr>
        <p:blipFill>
          <a:blip r:embed="rId5"/>
          <a:stretch>
            <a:fillRect/>
          </a:stretch>
        </p:blipFill>
        <p:spPr>
          <a:xfrm>
            <a:off x="3998297" y="342900"/>
            <a:ext cx="7826278" cy="5999587"/>
          </a:xfrm>
          <a:prstGeom prst="rect">
            <a:avLst/>
          </a:prstGeom>
        </p:spPr>
      </p:pic>
    </p:spTree>
    <p:extLst>
      <p:ext uri="{BB962C8B-B14F-4D97-AF65-F5344CB8AC3E}">
        <p14:creationId xmlns:p14="http://schemas.microsoft.com/office/powerpoint/2010/main" val="27458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21321"/>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1592639"/>
            <a:ext cx="4124131" cy="8450639"/>
          </a:xfrm>
          <a:prstGeom prst="rect">
            <a:avLst/>
          </a:prstGeom>
          <a:pattFill prst="trellis">
            <a:fgClr>
              <a:schemeClr val="accent6">
                <a:lumMod val="40000"/>
                <a:lumOff val="60000"/>
              </a:schemeClr>
            </a:fgClr>
            <a:bgClr>
              <a:schemeClr val="bg1"/>
            </a:bgClr>
          </a:pattFill>
        </p:spPr>
      </p:pic>
      <p:sp>
        <p:nvSpPr>
          <p:cNvPr id="7" name="Text 3"/>
          <p:cNvSpPr/>
          <p:nvPr/>
        </p:nvSpPr>
        <p:spPr>
          <a:xfrm>
            <a:off x="4571353" y="208825"/>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r>
              <a:rPr lang="en-US" sz="5589" b="1" dirty="0">
                <a:solidFill>
                  <a:srgbClr val="002060"/>
                </a:solidFill>
                <a:latin typeface="Arial" panose="020B0604020202020204" pitchFamily="34" charset="0"/>
                <a:ea typeface="Raleway" pitchFamily="34" charset="-122"/>
                <a:cs typeface="Arial" panose="020B0604020202020204" pitchFamily="34" charset="0"/>
              </a:rPr>
              <a:t>Academic Curriculum</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B9351F-B53F-B4AA-7BF0-B34AEB44E326}"/>
              </a:ext>
            </a:extLst>
          </p:cNvPr>
          <p:cNvSpPr txBox="1"/>
          <p:nvPr/>
        </p:nvSpPr>
        <p:spPr>
          <a:xfrm>
            <a:off x="4571353" y="757612"/>
            <a:ext cx="7270641" cy="4832092"/>
          </a:xfrm>
          <a:prstGeom prst="rect">
            <a:avLst/>
          </a:prstGeom>
          <a:noFill/>
        </p:spPr>
        <p:txBody>
          <a:bodyPr wrap="square">
            <a:spAutoFit/>
          </a:bodyPr>
          <a:lstStyle/>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Vehicle Dynamics and Design: Principles of mechanical design specific to electric vehicles.</a:t>
            </a:r>
          </a:p>
          <a:p>
            <a:pPr marL="457200" indent="-457200">
              <a:buFont typeface="Arial" panose="020B0604020202020204" pitchFamily="34" charset="0"/>
              <a:buChar char="•"/>
            </a:pPr>
            <a:endParaRPr lang="en-IN"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Sustainability and Renewable Energy Integration: Exploring the role of renewable energy in EV charging infrastructure.</a:t>
            </a:r>
          </a:p>
          <a:p>
            <a:pPr marL="457200" indent="-457200">
              <a:buFont typeface="Arial" panose="020B0604020202020204" pitchFamily="34" charset="0"/>
              <a:buChar char="•"/>
            </a:pPr>
            <a:endParaRPr lang="en-IN"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Regulations and Standards: Overview of industry standards and regulations pertaining to EV design and deployment.</a:t>
            </a:r>
          </a:p>
        </p:txBody>
      </p:sp>
    </p:spTree>
    <p:extLst>
      <p:ext uri="{BB962C8B-B14F-4D97-AF65-F5344CB8AC3E}">
        <p14:creationId xmlns:p14="http://schemas.microsoft.com/office/powerpoint/2010/main" val="820991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AD2CB-BD0B-0D1F-D139-0438DC150ABD}"/>
              </a:ext>
            </a:extLst>
          </p:cNvPr>
          <p:cNvSpPr txBox="1"/>
          <p:nvPr/>
        </p:nvSpPr>
        <p:spPr>
          <a:xfrm>
            <a:off x="2336800" y="623790"/>
            <a:ext cx="7518400" cy="461665"/>
          </a:xfrm>
          <a:prstGeom prst="rect">
            <a:avLst/>
          </a:prstGeom>
          <a:noFill/>
        </p:spPr>
        <p:txBody>
          <a:bodyPr wrap="square">
            <a:spAutoFit/>
          </a:bodyPr>
          <a:lstStyle/>
          <a:p>
            <a:r>
              <a:rPr lang="en-US" sz="2400" b="1" dirty="0">
                <a:effectLst/>
                <a:latin typeface="Arial" panose="020B0604020202020204" pitchFamily="34" charset="0"/>
                <a:ea typeface="Calibri" panose="020F0502020204030204" pitchFamily="34" charset="0"/>
                <a:cs typeface="Arial" panose="020B0604020202020204" pitchFamily="34" charset="0"/>
              </a:rPr>
              <a:t>Smart Grids and Vehicle-to-Grid (V2G) Technology</a:t>
            </a:r>
            <a:r>
              <a:rPr lang="en-IN"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4" name="Picture 3" descr="Bidirectional EV charging explained - V2G, V2H &amp; V2L — Clean Energy Reviews">
            <a:extLst>
              <a:ext uri="{FF2B5EF4-FFF2-40B4-BE49-F238E27FC236}">
                <a16:creationId xmlns:a16="http://schemas.microsoft.com/office/drawing/2014/main" id="{5A89CAD4-5027-6CC7-877E-B50F576E26EB}"/>
              </a:ext>
            </a:extLst>
          </p:cNvPr>
          <p:cNvPicPr>
            <a:picLocks noChangeAspect="1"/>
          </p:cNvPicPr>
          <p:nvPr/>
        </p:nvPicPr>
        <p:blipFill rotWithShape="1">
          <a:blip r:embed="rId2">
            <a:extLst>
              <a:ext uri="{28A0092B-C50C-407E-A947-70E740481C1C}">
                <a14:useLocalDpi xmlns:a14="http://schemas.microsoft.com/office/drawing/2010/main" val="0"/>
              </a:ext>
            </a:extLst>
          </a:blip>
          <a:srcRect l="3045" t="1280" r="3345" b="5601"/>
          <a:stretch/>
        </p:blipFill>
        <p:spPr bwMode="auto">
          <a:xfrm>
            <a:off x="1745932" y="1394113"/>
            <a:ext cx="8700136" cy="4069773"/>
          </a:xfrm>
          <a:prstGeom prst="rect">
            <a:avLst/>
          </a:prstGeom>
          <a:noFill/>
          <a:ln>
            <a:noFill/>
          </a:ln>
          <a:extLst>
            <a:ext uri="{53640926-AAD7-44D8-BBD7-CCE9431645EC}">
              <a14:shadowObscured xmlns:a14="http://schemas.microsoft.com/office/drawing/2010/main"/>
            </a:ext>
          </a:extLst>
        </p:spPr>
      </p:pic>
      <p:pic>
        <p:nvPicPr>
          <p:cNvPr id="5" name="Picture 4" descr="logo">
            <a:extLst>
              <a:ext uri="{FF2B5EF4-FFF2-40B4-BE49-F238E27FC236}">
                <a16:creationId xmlns:a16="http://schemas.microsoft.com/office/drawing/2014/main" id="{9DD26259-8889-4DC6-81F6-44F6BF511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68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75A7-2D1E-0A00-A211-F50664F0C073}"/>
              </a:ext>
            </a:extLst>
          </p:cNvPr>
          <p:cNvSpPr>
            <a:spLocks noGrp="1"/>
          </p:cNvSpPr>
          <p:nvPr>
            <p:ph type="title"/>
          </p:nvPr>
        </p:nvSpPr>
        <p:spPr>
          <a:xfrm>
            <a:off x="758118" y="461263"/>
            <a:ext cx="10567483" cy="584775"/>
          </a:xfrm>
        </p:spPr>
        <p:txBody>
          <a:bodyPr/>
          <a:lstStyle/>
          <a:p>
            <a:r>
              <a:rPr lang="en-IN" dirty="0"/>
              <a:t> E MOBILITY STANDARDIZATION AT BIS</a:t>
            </a:r>
          </a:p>
        </p:txBody>
      </p:sp>
      <p:pic>
        <p:nvPicPr>
          <p:cNvPr id="6" name="Picture 2">
            <a:extLst>
              <a:ext uri="{FF2B5EF4-FFF2-40B4-BE49-F238E27FC236}">
                <a16:creationId xmlns:a16="http://schemas.microsoft.com/office/drawing/2014/main" id="{636EE246-25E6-1211-20DD-08D77C6E29C7}"/>
              </a:ext>
            </a:extLst>
          </p:cNvPr>
          <p:cNvPicPr>
            <a:picLocks noChangeAspect="1"/>
          </p:cNvPicPr>
          <p:nvPr/>
        </p:nvPicPr>
        <p:blipFill>
          <a:blip r:embed="rId2"/>
          <a:stretch>
            <a:fillRect/>
          </a:stretch>
        </p:blipFill>
        <p:spPr>
          <a:xfrm>
            <a:off x="4424287" y="2743064"/>
            <a:ext cx="3343426" cy="3298345"/>
          </a:xfrm>
          <a:prstGeom prst="rect">
            <a:avLst/>
          </a:prstGeom>
        </p:spPr>
      </p:pic>
      <p:sp>
        <p:nvSpPr>
          <p:cNvPr id="7" name="Rectangle: Rounded Corners 6">
            <a:extLst>
              <a:ext uri="{FF2B5EF4-FFF2-40B4-BE49-F238E27FC236}">
                <a16:creationId xmlns:a16="http://schemas.microsoft.com/office/drawing/2014/main" id="{D17EDA4D-5BB4-B365-3CD2-18A0A3EE579B}"/>
              </a:ext>
            </a:extLst>
          </p:cNvPr>
          <p:cNvSpPr/>
          <p:nvPr/>
        </p:nvSpPr>
        <p:spPr>
          <a:xfrm>
            <a:off x="4324350" y="2152650"/>
            <a:ext cx="3205431" cy="402578"/>
          </a:xfrm>
          <a:prstGeom prst="roundRect">
            <a:avLst/>
          </a:prstGeom>
          <a:solidFill>
            <a:schemeClr val="accent2">
              <a:lumMod val="60000"/>
              <a:lumOff val="4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2. ETD 51</a:t>
            </a:r>
          </a:p>
        </p:txBody>
      </p:sp>
      <p:sp>
        <p:nvSpPr>
          <p:cNvPr id="8" name="Rectangle: Rounded Corners 7">
            <a:extLst>
              <a:ext uri="{FF2B5EF4-FFF2-40B4-BE49-F238E27FC236}">
                <a16:creationId xmlns:a16="http://schemas.microsoft.com/office/drawing/2014/main" id="{2869D243-F7FA-ABA9-D3B7-ABBC80DEFE78}"/>
              </a:ext>
            </a:extLst>
          </p:cNvPr>
          <p:cNvSpPr/>
          <p:nvPr/>
        </p:nvSpPr>
        <p:spPr>
          <a:xfrm>
            <a:off x="8701312" y="2152650"/>
            <a:ext cx="3205431" cy="402578"/>
          </a:xfrm>
          <a:prstGeom prst="roundRect">
            <a:avLst/>
          </a:prstGeom>
          <a:solidFill>
            <a:schemeClr val="accent2">
              <a:lumMod val="60000"/>
              <a:lumOff val="4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3. ETD 11</a:t>
            </a:r>
          </a:p>
        </p:txBody>
      </p:sp>
      <p:sp>
        <p:nvSpPr>
          <p:cNvPr id="9" name="Rectangle: Rounded Corners 8">
            <a:extLst>
              <a:ext uri="{FF2B5EF4-FFF2-40B4-BE49-F238E27FC236}">
                <a16:creationId xmlns:a16="http://schemas.microsoft.com/office/drawing/2014/main" id="{D6ADFD8A-D4A3-EA8D-5275-C2B9B1FED4D6}"/>
              </a:ext>
            </a:extLst>
          </p:cNvPr>
          <p:cNvSpPr/>
          <p:nvPr/>
        </p:nvSpPr>
        <p:spPr>
          <a:xfrm>
            <a:off x="285257" y="2140977"/>
            <a:ext cx="3205431" cy="402578"/>
          </a:xfrm>
          <a:prstGeom prst="roundRect">
            <a:avLst/>
          </a:prstGeom>
          <a:solidFill>
            <a:schemeClr val="accent2">
              <a:lumMod val="60000"/>
              <a:lumOff val="4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1. TED 27</a:t>
            </a:r>
          </a:p>
        </p:txBody>
      </p:sp>
      <p:pic>
        <p:nvPicPr>
          <p:cNvPr id="4098" name="Picture 2" descr="17,383 Lithium Ion Battery Images, Stock Photos, 3D objects ...">
            <a:extLst>
              <a:ext uri="{FF2B5EF4-FFF2-40B4-BE49-F238E27FC236}">
                <a16:creationId xmlns:a16="http://schemas.microsoft.com/office/drawing/2014/main" id="{84598B78-C02D-FBEC-FAB9-2616896C3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77" r="20192" b="11429"/>
          <a:stretch/>
        </p:blipFill>
        <p:spPr bwMode="auto">
          <a:xfrm>
            <a:off x="8920386" y="3121673"/>
            <a:ext cx="276728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C5827F7-D357-D4F4-15F9-1599449F07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99" y="2866869"/>
            <a:ext cx="2486175" cy="160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826391AF-580D-E917-515F-8002579E9CE0}"/>
              </a:ext>
            </a:extLst>
          </p:cNvPr>
          <p:cNvPicPr>
            <a:picLocks noChangeAspect="1"/>
          </p:cNvPicPr>
          <p:nvPr/>
        </p:nvPicPr>
        <p:blipFill rotWithShape="1">
          <a:blip r:embed="rId5"/>
          <a:srcRect l="14985" t="2538" r="17521" b="15647"/>
          <a:stretch/>
        </p:blipFill>
        <p:spPr>
          <a:xfrm>
            <a:off x="1052214" y="4662860"/>
            <a:ext cx="1514936" cy="1377270"/>
          </a:xfrm>
          <a:prstGeom prst="rect">
            <a:avLst/>
          </a:prstGeom>
        </p:spPr>
      </p:pic>
      <p:sp>
        <p:nvSpPr>
          <p:cNvPr id="3" name="Rectangle: Beveled 2">
            <a:extLst>
              <a:ext uri="{FF2B5EF4-FFF2-40B4-BE49-F238E27FC236}">
                <a16:creationId xmlns:a16="http://schemas.microsoft.com/office/drawing/2014/main" id="{AD8C794F-6C4D-CD3D-E169-C27B89A23210}"/>
              </a:ext>
            </a:extLst>
          </p:cNvPr>
          <p:cNvSpPr/>
          <p:nvPr/>
        </p:nvSpPr>
        <p:spPr>
          <a:xfrm>
            <a:off x="76200" y="1353401"/>
            <a:ext cx="12039600" cy="646849"/>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t>BIS COMMITTEES FOR E MOBILITY STANDARDISATION</a:t>
            </a:r>
          </a:p>
        </p:txBody>
      </p:sp>
      <p:cxnSp>
        <p:nvCxnSpPr>
          <p:cNvPr id="10" name="Straight Connector 9">
            <a:extLst>
              <a:ext uri="{FF2B5EF4-FFF2-40B4-BE49-F238E27FC236}">
                <a16:creationId xmlns:a16="http://schemas.microsoft.com/office/drawing/2014/main" id="{60BBD124-9EB8-B482-BF30-55BE5E9B4C08}"/>
              </a:ext>
            </a:extLst>
          </p:cNvPr>
          <p:cNvCxnSpPr>
            <a:cxnSpLocks/>
          </p:cNvCxnSpPr>
          <p:nvPr/>
        </p:nvCxnSpPr>
        <p:spPr>
          <a:xfrm>
            <a:off x="0" y="1054721"/>
            <a:ext cx="12192000"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TextBox 4">
            <a:extLst>
              <a:ext uri="{FF2B5EF4-FFF2-40B4-BE49-F238E27FC236}">
                <a16:creationId xmlns:a16="http://schemas.microsoft.com/office/drawing/2014/main" id="{C167CD12-0A79-638E-1948-CE1EC1EBB817}"/>
              </a:ext>
            </a:extLst>
          </p:cNvPr>
          <p:cNvSpPr txBox="1"/>
          <p:nvPr/>
        </p:nvSpPr>
        <p:spPr>
          <a:xfrm>
            <a:off x="3051110" y="3245889"/>
            <a:ext cx="610222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Pantograph Charging</a:t>
            </a:r>
            <a:endParaRPr lang="en-IN" dirty="0"/>
          </a:p>
        </p:txBody>
      </p:sp>
      <p:sp>
        <p:nvSpPr>
          <p:cNvPr id="14" name="TextBox 13">
            <a:extLst>
              <a:ext uri="{FF2B5EF4-FFF2-40B4-BE49-F238E27FC236}">
                <a16:creationId xmlns:a16="http://schemas.microsoft.com/office/drawing/2014/main" id="{F9122B51-623A-8334-6407-9B4747BBE935}"/>
              </a:ext>
            </a:extLst>
          </p:cNvPr>
          <p:cNvSpPr txBox="1"/>
          <p:nvPr/>
        </p:nvSpPr>
        <p:spPr>
          <a:xfrm>
            <a:off x="3051110" y="3245889"/>
            <a:ext cx="610222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Pantograph Charging</a:t>
            </a:r>
            <a:endParaRPr lang="en-IN" dirty="0"/>
          </a:p>
        </p:txBody>
      </p:sp>
    </p:spTree>
    <p:extLst>
      <p:ext uri="{BB962C8B-B14F-4D97-AF65-F5344CB8AC3E}">
        <p14:creationId xmlns:p14="http://schemas.microsoft.com/office/powerpoint/2010/main" val="14616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sp>
        <p:nvSpPr>
          <p:cNvPr id="7" name="Text 3"/>
          <p:cNvSpPr/>
          <p:nvPr/>
        </p:nvSpPr>
        <p:spPr>
          <a:xfrm>
            <a:off x="3244850" y="1994082"/>
            <a:ext cx="8131720" cy="3416118"/>
          </a:xfrm>
          <a:prstGeom prst="rect">
            <a:avLst/>
          </a:prstGeom>
          <a:noFill/>
          <a:ln/>
        </p:spPr>
        <p:txBody>
          <a:bodyPr wrap="square" rtlCol="0" anchor="t"/>
          <a:lstStyle/>
          <a:p>
            <a:pPr marL="457200" indent="-457200" algn="jus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207504" y="1327844"/>
            <a:ext cx="3401786" cy="3416118"/>
          </a:xfrm>
          <a:prstGeom prst="rect">
            <a:avLst/>
          </a:prstGeom>
          <a:noFill/>
          <a:ln/>
        </p:spPr>
        <p:txBody>
          <a:bodyPr wrap="square" rtlCol="0" anchor="t"/>
          <a:lstStyle/>
          <a:p>
            <a:br>
              <a:rPr lang="en-IN" sz="4000" b="1" dirty="0">
                <a:solidFill>
                  <a:srgbClr val="002060"/>
                </a:solidFill>
              </a:rPr>
            </a:br>
            <a:endParaRPr lang="en-US" sz="40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0FC1100E-E0B3-7357-4062-943361BFA5B1}"/>
              </a:ext>
            </a:extLst>
          </p:cNvPr>
          <p:cNvGraphicFramePr/>
          <p:nvPr>
            <p:extLst>
              <p:ext uri="{D42A27DB-BD31-4B8C-83A1-F6EECF244321}">
                <p14:modId xmlns:p14="http://schemas.microsoft.com/office/powerpoint/2010/main" val="4135279230"/>
              </p:ext>
            </p:extLst>
          </p:nvPr>
        </p:nvGraphicFramePr>
        <p:xfrm>
          <a:off x="292359" y="572278"/>
          <a:ext cx="11327363" cy="5566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1100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1955800" y="542305"/>
            <a:ext cx="8280400" cy="460895"/>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Indian Standards on EV</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0921CD2-3277-4F0D-A36B-E6F474966F1B}"/>
              </a:ext>
            </a:extLst>
          </p:cNvPr>
          <p:cNvGraphicFramePr>
            <a:graphicFrameLocks noGrp="1"/>
          </p:cNvGraphicFramePr>
          <p:nvPr>
            <p:extLst>
              <p:ext uri="{D42A27DB-BD31-4B8C-83A1-F6EECF244321}">
                <p14:modId xmlns:p14="http://schemas.microsoft.com/office/powerpoint/2010/main" val="415472975"/>
              </p:ext>
            </p:extLst>
          </p:nvPr>
        </p:nvGraphicFramePr>
        <p:xfrm>
          <a:off x="943429" y="1291770"/>
          <a:ext cx="10232571" cy="5023924"/>
        </p:xfrm>
        <a:graphic>
          <a:graphicData uri="http://schemas.openxmlformats.org/drawingml/2006/table">
            <a:tbl>
              <a:tblPr>
                <a:tableStyleId>{5C22544A-7EE6-4342-B048-85BDC9FD1C3A}</a:tableStyleId>
              </a:tblPr>
              <a:tblGrid>
                <a:gridCol w="517719">
                  <a:extLst>
                    <a:ext uri="{9D8B030D-6E8A-4147-A177-3AD203B41FA5}">
                      <a16:colId xmlns:a16="http://schemas.microsoft.com/office/drawing/2014/main" val="3196311611"/>
                    </a:ext>
                  </a:extLst>
                </a:gridCol>
                <a:gridCol w="2994738">
                  <a:extLst>
                    <a:ext uri="{9D8B030D-6E8A-4147-A177-3AD203B41FA5}">
                      <a16:colId xmlns:a16="http://schemas.microsoft.com/office/drawing/2014/main" val="1486115318"/>
                    </a:ext>
                  </a:extLst>
                </a:gridCol>
                <a:gridCol w="6720114">
                  <a:extLst>
                    <a:ext uri="{9D8B030D-6E8A-4147-A177-3AD203B41FA5}">
                      <a16:colId xmlns:a16="http://schemas.microsoft.com/office/drawing/2014/main" val="2004493182"/>
                    </a:ext>
                  </a:extLst>
                </a:gridCol>
              </a:tblGrid>
              <a:tr h="251196">
                <a:tc>
                  <a:txBody>
                    <a:bodyPr/>
                    <a:lstStyle/>
                    <a:p>
                      <a:pPr algn="l" fontAlgn="b"/>
                      <a:r>
                        <a:rPr lang="en-IN" sz="1400" b="1" u="none" strike="noStrike">
                          <a:effectLst/>
                        </a:rPr>
                        <a:t>S.No.</a:t>
                      </a:r>
                      <a:endParaRPr lang="en-IN" sz="1400" b="1" i="0" u="none" strike="noStrike">
                        <a:effectLst/>
                        <a:latin typeface="Calibri" panose="020F0502020204030204" pitchFamily="34" charset="0"/>
                      </a:endParaRPr>
                    </a:p>
                  </a:txBody>
                  <a:tcPr marL="9525" marR="9525" marT="9525" marB="0" anchor="b"/>
                </a:tc>
                <a:tc>
                  <a:txBody>
                    <a:bodyPr/>
                    <a:lstStyle/>
                    <a:p>
                      <a:pPr algn="ctr" fontAlgn="b"/>
                      <a:r>
                        <a:rPr lang="en-IN" sz="1400" b="1" u="none" strike="noStrike" dirty="0">
                          <a:ln>
                            <a:noFill/>
                          </a:ln>
                          <a:solidFill>
                            <a:schemeClr val="dk1"/>
                          </a:solidFill>
                          <a:effectLst/>
                        </a:rPr>
                        <a:t>IS No.</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ctr" fontAlgn="b"/>
                      <a:r>
                        <a:rPr lang="en-IN" sz="1400" b="1" u="none" strike="noStrike">
                          <a:ln>
                            <a:noFill/>
                          </a:ln>
                          <a:solidFill>
                            <a:schemeClr val="dk1"/>
                          </a:solidFill>
                          <a:effectLst/>
                        </a:rPr>
                        <a:t>IS Title</a:t>
                      </a:r>
                      <a:endParaRPr lang="en-IN" sz="1400" b="1" i="0" u="none" strike="noStrike">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9536770"/>
                  </a:ext>
                </a:extLst>
              </a:tr>
              <a:tr h="251196">
                <a:tc>
                  <a:txBody>
                    <a:bodyPr/>
                    <a:lstStyle/>
                    <a:p>
                      <a:pPr algn="ctr" fontAlgn="b"/>
                      <a:r>
                        <a:rPr lang="en-IN" sz="1400" b="1" u="none" strike="noStrike">
                          <a:effectLst/>
                        </a:rPr>
                        <a:t>1</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ln>
                            <a:noFill/>
                          </a:ln>
                          <a:solidFill>
                            <a:schemeClr val="dk1"/>
                          </a:solidFill>
                          <a:effectLst/>
                        </a:rPr>
                        <a:t>IS 17017 (Part 1) : 2018  (Active)</a:t>
                      </a:r>
                      <a:endParaRPr lang="en-US"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US" sz="1400" b="1" u="none" strike="noStrike">
                          <a:ln>
                            <a:noFill/>
                          </a:ln>
                          <a:solidFill>
                            <a:schemeClr val="dk1"/>
                          </a:solidFill>
                          <a:effectLst/>
                        </a:rPr>
                        <a:t>Electric Vehicle Conductive Charging System Part 1 General Requirements</a:t>
                      </a:r>
                      <a:endParaRPr lang="en-US" sz="1400" b="1" i="0" u="none" strike="noStrike">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4671072"/>
                  </a:ext>
                </a:extLst>
              </a:tr>
              <a:tr h="502392">
                <a:tc>
                  <a:txBody>
                    <a:bodyPr/>
                    <a:lstStyle/>
                    <a:p>
                      <a:pPr algn="ctr" fontAlgn="b"/>
                      <a:r>
                        <a:rPr lang="en-IN" sz="1400" b="1" u="none" strike="noStrike">
                          <a:effectLst/>
                        </a:rPr>
                        <a:t>2</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IS 17017 (Part 2/Sec 1) : 2020  (Active)</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ln>
                            <a:noFill/>
                          </a:ln>
                          <a:solidFill>
                            <a:schemeClr val="dk1"/>
                          </a:solidFill>
                          <a:effectLst/>
                        </a:rPr>
                        <a:t>Electric Vehicle Conductive Charging System Part 2 Plugs, Socket-Outlets, Vehicle Connectors, and Vehicle Inlets Section 1 General requirements</a:t>
                      </a:r>
                      <a:endParaRPr lang="en-US" sz="1400" b="1" i="0" u="none" strike="noStrike" dirty="0">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6291103"/>
                  </a:ext>
                </a:extLst>
              </a:tr>
              <a:tr h="753589">
                <a:tc>
                  <a:txBody>
                    <a:bodyPr/>
                    <a:lstStyle/>
                    <a:p>
                      <a:pPr algn="ctr" fontAlgn="b"/>
                      <a:r>
                        <a:rPr lang="en-IN" sz="1400" b="1" u="none" strike="noStrike">
                          <a:effectLst/>
                        </a:rPr>
                        <a:t>3</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IS 17017 (Part 2/Sec 2) : 2020  (Active)</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Electric Vehicle Conductive Charging System Part 2 Plugs, Socket  Outlets, Vehicle Connectors and Vehicle Inlets Section 2 Dimensional compatibility and interchangeability requirements for </a:t>
                      </a:r>
                      <a:r>
                        <a:rPr lang="en-IN" sz="1400" b="1" u="none" strike="noStrike" dirty="0" err="1">
                          <a:ln>
                            <a:noFill/>
                          </a:ln>
                          <a:solidFill>
                            <a:schemeClr val="dk1"/>
                          </a:solidFill>
                          <a:effectLst/>
                        </a:rPr>
                        <a:t>a.c.</a:t>
                      </a:r>
                      <a:r>
                        <a:rPr lang="en-IN" sz="1400" b="1" u="none" strike="noStrike" dirty="0">
                          <a:ln>
                            <a:noFill/>
                          </a:ln>
                          <a:solidFill>
                            <a:schemeClr val="dk1"/>
                          </a:solidFill>
                          <a:effectLst/>
                        </a:rPr>
                        <a:t> pin and contact-tube accessories</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6079282"/>
                  </a:ext>
                </a:extLst>
              </a:tr>
              <a:tr h="1004785">
                <a:tc>
                  <a:txBody>
                    <a:bodyPr/>
                    <a:lstStyle/>
                    <a:p>
                      <a:pPr algn="ctr" fontAlgn="b"/>
                      <a:r>
                        <a:rPr lang="en-IN" sz="1400" b="1" u="none" strike="noStrike">
                          <a:effectLst/>
                        </a:rPr>
                        <a:t>4</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IS 17017 (Part 2/Sec 3) : 2020  (Active)</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Electric Vehicle Conductive Charging System Part 2 Plugs, Socket  Outlets, Vehicle Connectors and Vehicle Inlets Section 3 Dimensional compatibility and interchangeability requirements for </a:t>
                      </a:r>
                      <a:r>
                        <a:rPr lang="en-IN" sz="1400" b="1" u="none" strike="noStrike" dirty="0" err="1">
                          <a:ln>
                            <a:noFill/>
                          </a:ln>
                          <a:solidFill>
                            <a:schemeClr val="dk1"/>
                          </a:solidFill>
                          <a:effectLst/>
                        </a:rPr>
                        <a:t>d.c.</a:t>
                      </a:r>
                      <a:r>
                        <a:rPr lang="en-IN" sz="1400" b="1" u="none" strike="noStrike" dirty="0">
                          <a:ln>
                            <a:noFill/>
                          </a:ln>
                          <a:solidFill>
                            <a:schemeClr val="dk1"/>
                          </a:solidFill>
                          <a:effectLst/>
                        </a:rPr>
                        <a:t> and </a:t>
                      </a:r>
                      <a:r>
                        <a:rPr lang="en-IN" sz="1400" b="1" u="none" strike="noStrike" dirty="0" err="1">
                          <a:ln>
                            <a:noFill/>
                          </a:ln>
                          <a:solidFill>
                            <a:schemeClr val="dk1"/>
                          </a:solidFill>
                          <a:effectLst/>
                        </a:rPr>
                        <a:t>a.c.</a:t>
                      </a:r>
                      <a:r>
                        <a:rPr lang="en-IN" sz="1400" b="1" u="none" strike="noStrike" dirty="0">
                          <a:ln>
                            <a:noFill/>
                          </a:ln>
                          <a:solidFill>
                            <a:schemeClr val="dk1"/>
                          </a:solidFill>
                          <a:effectLst/>
                        </a:rPr>
                        <a:t>/</a:t>
                      </a:r>
                      <a:r>
                        <a:rPr lang="en-IN" sz="1400" b="1" u="none" strike="noStrike" dirty="0" err="1">
                          <a:ln>
                            <a:noFill/>
                          </a:ln>
                          <a:solidFill>
                            <a:schemeClr val="dk1"/>
                          </a:solidFill>
                          <a:effectLst/>
                        </a:rPr>
                        <a:t>d.c.</a:t>
                      </a:r>
                      <a:r>
                        <a:rPr lang="en-IN" sz="1400" b="1" u="none" strike="noStrike" dirty="0">
                          <a:ln>
                            <a:noFill/>
                          </a:ln>
                          <a:solidFill>
                            <a:schemeClr val="dk1"/>
                          </a:solidFill>
                          <a:effectLst/>
                        </a:rPr>
                        <a:t> pin and contact-tube vehicle couplers</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0225173"/>
                  </a:ext>
                </a:extLst>
              </a:tr>
              <a:tr h="1004785">
                <a:tc>
                  <a:txBody>
                    <a:bodyPr/>
                    <a:lstStyle/>
                    <a:p>
                      <a:pPr algn="ctr" fontAlgn="b"/>
                      <a:r>
                        <a:rPr lang="en-IN" sz="1400" b="1" u="none" strike="noStrike">
                          <a:effectLst/>
                        </a:rPr>
                        <a:t>5</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dirty="0">
                          <a:ln>
                            <a:noFill/>
                          </a:ln>
                          <a:solidFill>
                            <a:schemeClr val="dk1"/>
                          </a:solidFill>
                          <a:effectLst/>
                        </a:rPr>
                        <a:t>IS 17017 (Part 2/Sec 6) : 2021 (Active)</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ln>
                            <a:noFill/>
                          </a:ln>
                          <a:solidFill>
                            <a:schemeClr val="dk1"/>
                          </a:solidFill>
                          <a:effectLst/>
                        </a:rPr>
                        <a:t>Electric Vehicle Conductive Charging System Part 2 Plugs, Socket-Outlets, Vehicle Connectors and Vehicle Inlets Section 6 Dimensional compatibility requirements for DC pin and contact-tube vehicle couplers intended to be used for DC EV supply equipment where protection relies on electrical separation</a:t>
                      </a:r>
                      <a:endParaRPr lang="en-US" sz="1400" b="1" i="0" u="none" strike="noStrike" dirty="0">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6361667"/>
                  </a:ext>
                </a:extLst>
              </a:tr>
              <a:tr h="1255981">
                <a:tc>
                  <a:txBody>
                    <a:bodyPr/>
                    <a:lstStyle/>
                    <a:p>
                      <a:pPr algn="ctr" fontAlgn="b"/>
                      <a:r>
                        <a:rPr lang="en-IN" sz="1400" b="1" u="none" strike="noStrike">
                          <a:effectLst/>
                        </a:rPr>
                        <a:t>6</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a:ln>
                            <a:noFill/>
                          </a:ln>
                          <a:solidFill>
                            <a:schemeClr val="dk1"/>
                          </a:solidFill>
                          <a:effectLst/>
                        </a:rPr>
                        <a:t>IS 17017 (Part 2/Sec 7) : 2023 (Active)</a:t>
                      </a:r>
                      <a:endParaRPr lang="en-IN" sz="1400" b="1" i="0" u="none" strike="noStrike">
                        <a:ln>
                          <a:noFill/>
                        </a:ln>
                        <a:solidFill>
                          <a:schemeClr val="dk1"/>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ln>
                            <a:noFill/>
                          </a:ln>
                          <a:solidFill>
                            <a:schemeClr val="dk1"/>
                          </a:solidFill>
                          <a:effectLst/>
                        </a:rPr>
                        <a:t>Electric Vehicle Conductive Charging System Part 2 Plugs, Socket-Outlets, Vehicle Connectors and Vehicle Inlets Section 7 Dimensional Compatibility and Interchange Ability Requirements for </a:t>
                      </a:r>
                      <a:r>
                        <a:rPr lang="en-US" sz="1400" b="1" u="none" strike="noStrike" dirty="0" err="1">
                          <a:ln>
                            <a:noFill/>
                          </a:ln>
                          <a:solidFill>
                            <a:schemeClr val="dk1"/>
                          </a:solidFill>
                          <a:effectLst/>
                        </a:rPr>
                        <a:t>a.c.</a:t>
                      </a:r>
                      <a:r>
                        <a:rPr lang="en-US" sz="1400" b="1" u="none" strike="noStrike" dirty="0">
                          <a:ln>
                            <a:noFill/>
                          </a:ln>
                          <a:solidFill>
                            <a:schemeClr val="dk1"/>
                          </a:solidFill>
                          <a:effectLst/>
                        </a:rPr>
                        <a:t>, </a:t>
                      </a:r>
                      <a:r>
                        <a:rPr lang="en-US" sz="1400" b="1" u="none" strike="noStrike" dirty="0" err="1">
                          <a:ln>
                            <a:noFill/>
                          </a:ln>
                          <a:solidFill>
                            <a:schemeClr val="dk1"/>
                          </a:solidFill>
                          <a:effectLst/>
                        </a:rPr>
                        <a:t>d.c.</a:t>
                      </a:r>
                      <a:r>
                        <a:rPr lang="en-US" sz="1400" b="1" u="none" strike="noStrike" dirty="0">
                          <a:ln>
                            <a:noFill/>
                          </a:ln>
                          <a:solidFill>
                            <a:schemeClr val="dk1"/>
                          </a:solidFill>
                          <a:effectLst/>
                        </a:rPr>
                        <a:t> and </a:t>
                      </a:r>
                      <a:r>
                        <a:rPr lang="en-US" sz="1400" b="1" u="none" strike="noStrike" dirty="0" err="1">
                          <a:ln>
                            <a:noFill/>
                          </a:ln>
                          <a:solidFill>
                            <a:schemeClr val="dk1"/>
                          </a:solidFill>
                          <a:effectLst/>
                        </a:rPr>
                        <a:t>a.c.</a:t>
                      </a:r>
                      <a:r>
                        <a:rPr lang="en-US" sz="1400" b="1" u="none" strike="noStrike" dirty="0">
                          <a:ln>
                            <a:noFill/>
                          </a:ln>
                          <a:solidFill>
                            <a:schemeClr val="dk1"/>
                          </a:solidFill>
                          <a:effectLst/>
                        </a:rPr>
                        <a:t>/</a:t>
                      </a:r>
                      <a:r>
                        <a:rPr lang="en-US" sz="1400" b="1" u="none" strike="noStrike" dirty="0" err="1">
                          <a:ln>
                            <a:noFill/>
                          </a:ln>
                          <a:solidFill>
                            <a:schemeClr val="dk1"/>
                          </a:solidFill>
                          <a:effectLst/>
                        </a:rPr>
                        <a:t>d.c.</a:t>
                      </a:r>
                      <a:r>
                        <a:rPr lang="en-US" sz="1400" b="1" u="none" strike="noStrike" dirty="0">
                          <a:ln>
                            <a:noFill/>
                          </a:ln>
                          <a:solidFill>
                            <a:schemeClr val="dk1"/>
                          </a:solidFill>
                          <a:effectLst/>
                        </a:rPr>
                        <a:t> Pin and Contact-Tube Vehicle Couplers Intended to be used for </a:t>
                      </a:r>
                      <a:r>
                        <a:rPr lang="en-US" sz="1400" b="1" u="none" strike="noStrike" dirty="0" err="1">
                          <a:ln>
                            <a:noFill/>
                          </a:ln>
                          <a:solidFill>
                            <a:schemeClr val="dk1"/>
                          </a:solidFill>
                          <a:effectLst/>
                        </a:rPr>
                        <a:t>a.c.</a:t>
                      </a:r>
                      <a:r>
                        <a:rPr lang="en-US" sz="1400" b="1" u="none" strike="noStrike" dirty="0">
                          <a:ln>
                            <a:noFill/>
                          </a:ln>
                          <a:solidFill>
                            <a:schemeClr val="dk1"/>
                          </a:solidFill>
                          <a:effectLst/>
                        </a:rPr>
                        <a:t>/</a:t>
                      </a:r>
                      <a:r>
                        <a:rPr lang="en-US" sz="1400" b="1" u="none" strike="noStrike" dirty="0" err="1">
                          <a:ln>
                            <a:noFill/>
                          </a:ln>
                          <a:solidFill>
                            <a:schemeClr val="dk1"/>
                          </a:solidFill>
                          <a:effectLst/>
                        </a:rPr>
                        <a:t>d.c.</a:t>
                      </a:r>
                      <a:r>
                        <a:rPr lang="en-US" sz="1400" b="1" u="none" strike="noStrike" dirty="0">
                          <a:ln>
                            <a:noFill/>
                          </a:ln>
                          <a:solidFill>
                            <a:schemeClr val="dk1"/>
                          </a:solidFill>
                          <a:effectLst/>
                        </a:rPr>
                        <a:t> EV Supply Equipment where Protection Relies on Electrical Separation</a:t>
                      </a:r>
                      <a:endParaRPr lang="en-US" sz="1400" b="1" i="0" u="none" strike="noStrike" dirty="0">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4727359"/>
                  </a:ext>
                </a:extLst>
              </a:tr>
            </a:tbl>
          </a:graphicData>
        </a:graphic>
      </p:graphicFrame>
      <p:pic>
        <p:nvPicPr>
          <p:cNvPr id="6" name="Picture 5" descr="logo">
            <a:extLst>
              <a:ext uri="{FF2B5EF4-FFF2-40B4-BE49-F238E27FC236}">
                <a16:creationId xmlns:a16="http://schemas.microsoft.com/office/drawing/2014/main" id="{17402268-540B-4725-81B4-DC1B4CCBB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8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2013857" y="542305"/>
            <a:ext cx="8280400" cy="460895"/>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Indian Standards on EV ..</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contd</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9023A86-3E4F-4C12-AAA8-E0738E5D4E1A}"/>
              </a:ext>
            </a:extLst>
          </p:cNvPr>
          <p:cNvGraphicFramePr>
            <a:graphicFrameLocks noGrp="1"/>
          </p:cNvGraphicFramePr>
          <p:nvPr>
            <p:extLst>
              <p:ext uri="{D42A27DB-BD31-4B8C-83A1-F6EECF244321}">
                <p14:modId xmlns:p14="http://schemas.microsoft.com/office/powerpoint/2010/main" val="4169736557"/>
              </p:ext>
            </p:extLst>
          </p:nvPr>
        </p:nvGraphicFramePr>
        <p:xfrm>
          <a:off x="1074058" y="1378857"/>
          <a:ext cx="10072914" cy="4688117"/>
        </p:xfrm>
        <a:graphic>
          <a:graphicData uri="http://schemas.openxmlformats.org/drawingml/2006/table">
            <a:tbl>
              <a:tblPr>
                <a:tableStyleId>{5C22544A-7EE6-4342-B048-85BDC9FD1C3A}</a:tableStyleId>
              </a:tblPr>
              <a:tblGrid>
                <a:gridCol w="509642">
                  <a:extLst>
                    <a:ext uri="{9D8B030D-6E8A-4147-A177-3AD203B41FA5}">
                      <a16:colId xmlns:a16="http://schemas.microsoft.com/office/drawing/2014/main" val="3528220622"/>
                    </a:ext>
                  </a:extLst>
                </a:gridCol>
                <a:gridCol w="3419621">
                  <a:extLst>
                    <a:ext uri="{9D8B030D-6E8A-4147-A177-3AD203B41FA5}">
                      <a16:colId xmlns:a16="http://schemas.microsoft.com/office/drawing/2014/main" val="2208791597"/>
                    </a:ext>
                  </a:extLst>
                </a:gridCol>
                <a:gridCol w="6143651">
                  <a:extLst>
                    <a:ext uri="{9D8B030D-6E8A-4147-A177-3AD203B41FA5}">
                      <a16:colId xmlns:a16="http://schemas.microsoft.com/office/drawing/2014/main" val="3611988033"/>
                    </a:ext>
                  </a:extLst>
                </a:gridCol>
              </a:tblGrid>
              <a:tr h="334866">
                <a:tc>
                  <a:txBody>
                    <a:bodyPr/>
                    <a:lstStyle/>
                    <a:p>
                      <a:pPr algn="l" fontAlgn="b"/>
                      <a:r>
                        <a:rPr lang="en-IN" sz="1400" b="1" u="none" strike="noStrike">
                          <a:effectLst/>
                        </a:rPr>
                        <a:t>S.No.</a:t>
                      </a:r>
                      <a:endParaRPr lang="en-IN" sz="1400" b="1" i="0" u="none" strike="noStrike">
                        <a:effectLst/>
                        <a:latin typeface="Calibri" panose="020F0502020204030204" pitchFamily="34" charset="0"/>
                      </a:endParaRPr>
                    </a:p>
                  </a:txBody>
                  <a:tcPr marL="9525" marR="9525" marT="9525" marB="0" anchor="b"/>
                </a:tc>
                <a:tc>
                  <a:txBody>
                    <a:bodyPr/>
                    <a:lstStyle/>
                    <a:p>
                      <a:pPr algn="ctr" fontAlgn="b"/>
                      <a:r>
                        <a:rPr lang="en-IN" sz="1400" b="1" u="none" strike="noStrike">
                          <a:effectLst/>
                        </a:rPr>
                        <a:t>IS No.</a:t>
                      </a:r>
                      <a:endParaRPr lang="en-IN" sz="1400" b="1" i="0" u="none" strike="noStrike">
                        <a:effectLst/>
                        <a:latin typeface="Calibri" panose="020F0502020204030204" pitchFamily="34" charset="0"/>
                      </a:endParaRPr>
                    </a:p>
                  </a:txBody>
                  <a:tcPr marL="9525" marR="9525" marT="9525" marB="0" anchor="b"/>
                </a:tc>
                <a:tc>
                  <a:txBody>
                    <a:bodyPr/>
                    <a:lstStyle/>
                    <a:p>
                      <a:pPr algn="ctr" fontAlgn="b"/>
                      <a:r>
                        <a:rPr lang="en-IN" sz="1400" b="1" u="none" strike="noStrike">
                          <a:effectLst/>
                        </a:rPr>
                        <a:t>IS Title</a:t>
                      </a:r>
                      <a:endParaRPr lang="en-IN"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118920860"/>
                  </a:ext>
                </a:extLst>
              </a:tr>
              <a:tr h="669731">
                <a:tc>
                  <a:txBody>
                    <a:bodyPr/>
                    <a:lstStyle/>
                    <a:p>
                      <a:pPr algn="ctr" fontAlgn="b"/>
                      <a:r>
                        <a:rPr lang="en-IN" sz="1400" b="1" u="none" strike="noStrike">
                          <a:effectLst/>
                        </a:rPr>
                        <a:t>7</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a:effectLst/>
                        </a:rPr>
                        <a:t>IS 17017 (Part 21/Sec 1) : 2019IEC 61851-21-1 : 2017  (Active)</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a:effectLst/>
                        </a:rPr>
                        <a:t>Electric Vehicle Conductive Charging System Part 21 Electromagnetic Compatibility ( EMC ) Requirements Section 1 On-board chargers</a:t>
                      </a:r>
                      <a:endParaRPr lang="en-US"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638143151"/>
                  </a:ext>
                </a:extLst>
              </a:tr>
              <a:tr h="669731">
                <a:tc>
                  <a:txBody>
                    <a:bodyPr/>
                    <a:lstStyle/>
                    <a:p>
                      <a:pPr algn="ctr" fontAlgn="b"/>
                      <a:r>
                        <a:rPr lang="en-IN" sz="1400" b="1" u="none" strike="noStrike">
                          <a:effectLst/>
                        </a:rPr>
                        <a:t>8</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dirty="0">
                          <a:effectLst/>
                        </a:rPr>
                        <a:t>IS 17017 (Part 21/Sec 2) : 2019IEC 61851-21-2 : 2018  (Active)</a:t>
                      </a:r>
                      <a:endParaRPr lang="en-IN"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Electric Vehicle Conductive Charging System Part 21 Electromagnetic Compatibility ( EMC ) Requirements Section 2 Off-board chargers</a:t>
                      </a:r>
                      <a:endParaRPr lang="en-US"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54764566"/>
                  </a:ext>
                </a:extLst>
              </a:tr>
              <a:tr h="669731">
                <a:tc>
                  <a:txBody>
                    <a:bodyPr/>
                    <a:lstStyle/>
                    <a:p>
                      <a:pPr algn="ctr" fontAlgn="b"/>
                      <a:r>
                        <a:rPr lang="en-IN" sz="1400" b="1" u="none" strike="noStrike">
                          <a:effectLst/>
                        </a:rPr>
                        <a:t>9</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IN" sz="1400" b="1" u="none" strike="noStrike">
                          <a:effectLst/>
                        </a:rPr>
                        <a:t>IS 17017 (Part 22/Sec 1) : 2021 (Active)</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a:effectLst/>
                        </a:rPr>
                        <a:t>Electric Vehicle Conductive Charging Systems Part 22  AC Charging Configurations Section 1 - AC Charge Point for Light Electric Vehicle</a:t>
                      </a:r>
                      <a:endParaRPr lang="en-US"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832891464"/>
                  </a:ext>
                </a:extLst>
              </a:tr>
              <a:tr h="669731">
                <a:tc>
                  <a:txBody>
                    <a:bodyPr/>
                    <a:lstStyle/>
                    <a:p>
                      <a:pPr algn="ctr" fontAlgn="b"/>
                      <a:r>
                        <a:rPr lang="en-IN" sz="1400" b="1" u="none" strike="noStrike">
                          <a:effectLst/>
                        </a:rPr>
                        <a:t>10</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IS 17017 (Part 23) : 2021 (Active)</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Electric Vehicle Conductive Charging Systems Part 23  dc Electric Vehicle Supply Equipment</a:t>
                      </a:r>
                      <a:endParaRPr lang="en-US"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217063860"/>
                  </a:ext>
                </a:extLst>
              </a:tr>
              <a:tr h="1004596">
                <a:tc>
                  <a:txBody>
                    <a:bodyPr/>
                    <a:lstStyle/>
                    <a:p>
                      <a:pPr algn="ctr" fontAlgn="b"/>
                      <a:r>
                        <a:rPr lang="en-IN" sz="1400" b="1" u="none" strike="noStrike">
                          <a:effectLst/>
                        </a:rPr>
                        <a:t>11</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a:effectLst/>
                        </a:rPr>
                        <a:t>IS 17017 (Part 24) : 2021 (Active)</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a:effectLst/>
                        </a:rPr>
                        <a:t>Electric Vehicle Conductive Charging System   Part 24 : Digital Communication between a DC Electric Vehicle Supply Equipment and an Electric Vehicle for control  of DC Charging</a:t>
                      </a:r>
                      <a:endParaRPr lang="en-US" sz="14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804655711"/>
                  </a:ext>
                </a:extLst>
              </a:tr>
              <a:tr h="669731">
                <a:tc>
                  <a:txBody>
                    <a:bodyPr/>
                    <a:lstStyle/>
                    <a:p>
                      <a:pPr algn="ctr" fontAlgn="b"/>
                      <a:r>
                        <a:rPr lang="en-IN" sz="1400" b="1" u="none" strike="noStrike">
                          <a:effectLst/>
                        </a:rPr>
                        <a:t>12</a:t>
                      </a:r>
                      <a:endParaRPr lang="en-IN"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a:effectLst/>
                        </a:rPr>
                        <a:t>IS 17017 (Part 25) : 2021 (Active)</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ELECTRIC VEHICLE CONDUCTIVE CHARGING SYSTEM   Part 25: DC EV supply equipment where protection relies on electrical separation</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617148037"/>
                  </a:ext>
                </a:extLst>
              </a:tr>
            </a:tbl>
          </a:graphicData>
        </a:graphic>
      </p:graphicFrame>
      <p:pic>
        <p:nvPicPr>
          <p:cNvPr id="5" name="Picture 4" descr="logo">
            <a:extLst>
              <a:ext uri="{FF2B5EF4-FFF2-40B4-BE49-F238E27FC236}">
                <a16:creationId xmlns:a16="http://schemas.microsoft.com/office/drawing/2014/main" id="{7574B3AB-918C-4482-8FED-E5D800847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75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1955800" y="542305"/>
            <a:ext cx="8280400" cy="460895"/>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Indian Standards on EV ..</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contd</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3E84AD5-4B1D-46F7-888B-878A85D5F2B0}"/>
              </a:ext>
            </a:extLst>
          </p:cNvPr>
          <p:cNvGraphicFramePr>
            <a:graphicFrameLocks noGrp="1"/>
          </p:cNvGraphicFramePr>
          <p:nvPr>
            <p:extLst>
              <p:ext uri="{D42A27DB-BD31-4B8C-83A1-F6EECF244321}">
                <p14:modId xmlns:p14="http://schemas.microsoft.com/office/powerpoint/2010/main" val="3643206641"/>
              </p:ext>
            </p:extLst>
          </p:nvPr>
        </p:nvGraphicFramePr>
        <p:xfrm>
          <a:off x="1248227" y="1637267"/>
          <a:ext cx="9463315" cy="3987157"/>
        </p:xfrm>
        <a:graphic>
          <a:graphicData uri="http://schemas.openxmlformats.org/drawingml/2006/table">
            <a:tbl>
              <a:tblPr>
                <a:tableStyleId>{5C22544A-7EE6-4342-B048-85BDC9FD1C3A}</a:tableStyleId>
              </a:tblPr>
              <a:tblGrid>
                <a:gridCol w="478799">
                  <a:extLst>
                    <a:ext uri="{9D8B030D-6E8A-4147-A177-3AD203B41FA5}">
                      <a16:colId xmlns:a16="http://schemas.microsoft.com/office/drawing/2014/main" val="3414970954"/>
                    </a:ext>
                  </a:extLst>
                </a:gridCol>
                <a:gridCol w="3112191">
                  <a:extLst>
                    <a:ext uri="{9D8B030D-6E8A-4147-A177-3AD203B41FA5}">
                      <a16:colId xmlns:a16="http://schemas.microsoft.com/office/drawing/2014/main" val="337497003"/>
                    </a:ext>
                  </a:extLst>
                </a:gridCol>
                <a:gridCol w="5872325">
                  <a:extLst>
                    <a:ext uri="{9D8B030D-6E8A-4147-A177-3AD203B41FA5}">
                      <a16:colId xmlns:a16="http://schemas.microsoft.com/office/drawing/2014/main" val="3485224532"/>
                    </a:ext>
                  </a:extLst>
                </a:gridCol>
              </a:tblGrid>
              <a:tr h="576981">
                <a:tc>
                  <a:txBody>
                    <a:bodyPr/>
                    <a:lstStyle/>
                    <a:p>
                      <a:pPr algn="l" fontAlgn="b"/>
                      <a:r>
                        <a:rPr lang="en-IN" sz="1800" b="1" u="none" strike="noStrike" dirty="0" err="1">
                          <a:effectLst/>
                        </a:rPr>
                        <a:t>S.No</a:t>
                      </a:r>
                      <a:r>
                        <a:rPr lang="en-IN" sz="1800" b="1" u="none" strike="noStrike" dirty="0">
                          <a:effectLst/>
                        </a:rPr>
                        <a:t>.</a:t>
                      </a:r>
                      <a:endParaRPr lang="en-IN" sz="1800" b="1" i="0" u="none" strike="noStrike" dirty="0">
                        <a:effectLst/>
                        <a:latin typeface="Calibri" panose="020F0502020204030204" pitchFamily="34" charset="0"/>
                      </a:endParaRPr>
                    </a:p>
                  </a:txBody>
                  <a:tcPr marL="9525" marR="9525" marT="9525" marB="0" anchor="b"/>
                </a:tc>
                <a:tc>
                  <a:txBody>
                    <a:bodyPr/>
                    <a:lstStyle/>
                    <a:p>
                      <a:pPr algn="ctr" fontAlgn="b"/>
                      <a:r>
                        <a:rPr lang="en-IN" sz="1800" b="1" u="none" strike="noStrike" dirty="0">
                          <a:effectLst/>
                        </a:rPr>
                        <a:t>IS No.</a:t>
                      </a:r>
                      <a:endParaRPr lang="en-IN" sz="1800" b="1" i="0" u="none" strike="noStrike" dirty="0">
                        <a:effectLst/>
                        <a:latin typeface="Calibri" panose="020F0502020204030204" pitchFamily="34" charset="0"/>
                      </a:endParaRPr>
                    </a:p>
                  </a:txBody>
                  <a:tcPr marL="9525" marR="9525" marT="9525" marB="0" anchor="b"/>
                </a:tc>
                <a:tc>
                  <a:txBody>
                    <a:bodyPr/>
                    <a:lstStyle/>
                    <a:p>
                      <a:pPr algn="ctr" fontAlgn="b"/>
                      <a:r>
                        <a:rPr lang="en-IN" sz="1800" b="1" u="none" strike="noStrike">
                          <a:effectLst/>
                        </a:rPr>
                        <a:t>IS Title</a:t>
                      </a:r>
                      <a:endParaRPr lang="en-IN" sz="18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49800907"/>
                  </a:ext>
                </a:extLst>
              </a:tr>
              <a:tr h="860548">
                <a:tc>
                  <a:txBody>
                    <a:bodyPr/>
                    <a:lstStyle/>
                    <a:p>
                      <a:pPr algn="ctr" fontAlgn="b"/>
                      <a:r>
                        <a:rPr lang="en-IN" sz="1800" b="1" u="none" strike="noStrike">
                          <a:effectLst/>
                        </a:rPr>
                        <a:t>13</a:t>
                      </a:r>
                      <a:endParaRPr lang="en-IN" sz="1800" b="1" i="0" u="none" strike="noStrike">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IS 17017 (Part 31) : 2024 (Active)</a:t>
                      </a:r>
                      <a:endParaRPr lang="en-US" sz="1800" b="1" i="0" u="none" strike="noStrike" dirty="0">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ELECTRIC VEHICLE CONDUCTIVE CHARGING SYSTEM   Part 31: ac  or dc EV supply equipment for where protection relies on electrical separation</a:t>
                      </a:r>
                      <a:endParaRPr lang="en-US" sz="18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200595435"/>
                  </a:ext>
                </a:extLst>
              </a:tr>
              <a:tr h="702756">
                <a:tc>
                  <a:txBody>
                    <a:bodyPr/>
                    <a:lstStyle/>
                    <a:p>
                      <a:pPr algn="ctr" fontAlgn="b"/>
                      <a:r>
                        <a:rPr lang="en-IN" sz="1800" b="1" u="none" strike="noStrike">
                          <a:effectLst/>
                        </a:rPr>
                        <a:t>14</a:t>
                      </a:r>
                      <a:endParaRPr lang="en-IN" sz="1800" b="1" i="0" u="none" strike="noStrike">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IS 17896 (Part 1) : 2022IEC TS 62840-1:2016 (Active)</a:t>
                      </a:r>
                      <a:endParaRPr lang="en-US" sz="1800" b="1" i="0" u="none" strike="noStrike" dirty="0">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Electric vehicle battery swap system - Part 1: General and Guidance</a:t>
                      </a:r>
                      <a:endParaRPr lang="en-US" sz="18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11555750"/>
                  </a:ext>
                </a:extLst>
              </a:tr>
              <a:tr h="702756">
                <a:tc>
                  <a:txBody>
                    <a:bodyPr/>
                    <a:lstStyle/>
                    <a:p>
                      <a:pPr algn="ctr" fontAlgn="b"/>
                      <a:r>
                        <a:rPr lang="en-IN" sz="1800" b="1" u="none" strike="noStrike">
                          <a:effectLst/>
                        </a:rPr>
                        <a:t>15</a:t>
                      </a:r>
                      <a:endParaRPr lang="en-IN" sz="1800" b="1" i="0" u="none" strike="noStrike">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IS 17896 (Part 2) : 2022IEC 62840-2:2016 (Active)</a:t>
                      </a:r>
                      <a:endParaRPr lang="en-US" sz="1800" b="1" i="0" u="none" strike="noStrike" dirty="0">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Electric vehicle battery swap system - Part 2: Safety requirements</a:t>
                      </a:r>
                      <a:endParaRPr lang="en-US" sz="18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780379855"/>
                  </a:ext>
                </a:extLst>
              </a:tr>
              <a:tr h="1144116">
                <a:tc>
                  <a:txBody>
                    <a:bodyPr/>
                    <a:lstStyle/>
                    <a:p>
                      <a:pPr algn="ctr" fontAlgn="b"/>
                      <a:r>
                        <a:rPr lang="en-IN" sz="1800" b="1" u="none" strike="noStrike" dirty="0">
                          <a:effectLst/>
                        </a:rPr>
                        <a:t>16</a:t>
                      </a:r>
                      <a:endParaRPr lang="en-IN" sz="1800" b="1" i="0" u="none" strike="noStrike" dirty="0">
                        <a:effectLst/>
                        <a:latin typeface="Calibri" panose="020F0502020204030204" pitchFamily="34" charset="0"/>
                      </a:endParaRPr>
                    </a:p>
                  </a:txBody>
                  <a:tcPr marL="9525" marR="9525" marT="9525" marB="0" anchor="b"/>
                </a:tc>
                <a:tc>
                  <a:txBody>
                    <a:bodyPr/>
                    <a:lstStyle/>
                    <a:p>
                      <a:pPr algn="l" fontAlgn="b"/>
                      <a:r>
                        <a:rPr lang="en-IN" sz="1800" b="1" u="none" strike="noStrike" dirty="0">
                          <a:effectLst/>
                        </a:rPr>
                        <a:t>IS/IEC/TS 61439-7 : 2023IEC 61439-7:2022 (Active)</a:t>
                      </a:r>
                      <a:endParaRPr lang="en-IN" sz="1800" b="1" i="0" u="none" strike="noStrike" dirty="0">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Low-voltage switchgear and </a:t>
                      </a:r>
                      <a:r>
                        <a:rPr lang="en-US" sz="1800" b="1" u="none" strike="noStrike" dirty="0" err="1">
                          <a:effectLst/>
                        </a:rPr>
                        <a:t>controlgear</a:t>
                      </a:r>
                      <a:r>
                        <a:rPr lang="en-US" sz="1800" b="1" u="none" strike="noStrike" dirty="0">
                          <a:effectLst/>
                        </a:rPr>
                        <a:t> assemblies Part 7: Assemblies for specific applications such as marinas camping sites market squares electric vehicle charging stations (First Revision)</a:t>
                      </a:r>
                      <a:endParaRPr lang="en-US" sz="18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774452884"/>
                  </a:ext>
                </a:extLst>
              </a:tr>
            </a:tbl>
          </a:graphicData>
        </a:graphic>
      </p:graphicFrame>
      <p:pic>
        <p:nvPicPr>
          <p:cNvPr id="7" name="Picture 6" descr="logo">
            <a:extLst>
              <a:ext uri="{FF2B5EF4-FFF2-40B4-BE49-F238E27FC236}">
                <a16:creationId xmlns:a16="http://schemas.microsoft.com/office/drawing/2014/main" id="{B12B5C80-F798-429C-AF99-7155374847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6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1955800" y="542305"/>
            <a:ext cx="8280400" cy="460895"/>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Indian Standards on EV ..</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contd</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0921CD2-3277-4F0D-A36B-E6F474966F1B}"/>
              </a:ext>
            </a:extLst>
          </p:cNvPr>
          <p:cNvGraphicFramePr>
            <a:graphicFrameLocks noGrp="1"/>
          </p:cNvGraphicFramePr>
          <p:nvPr>
            <p:extLst>
              <p:ext uri="{D42A27DB-BD31-4B8C-83A1-F6EECF244321}">
                <p14:modId xmlns:p14="http://schemas.microsoft.com/office/powerpoint/2010/main" val="2483745306"/>
              </p:ext>
            </p:extLst>
          </p:nvPr>
        </p:nvGraphicFramePr>
        <p:xfrm>
          <a:off x="943429" y="1291770"/>
          <a:ext cx="10232571" cy="4020195"/>
        </p:xfrm>
        <a:graphic>
          <a:graphicData uri="http://schemas.openxmlformats.org/drawingml/2006/table">
            <a:tbl>
              <a:tblPr>
                <a:tableStyleId>{5C22544A-7EE6-4342-B048-85BDC9FD1C3A}</a:tableStyleId>
              </a:tblPr>
              <a:tblGrid>
                <a:gridCol w="517719">
                  <a:extLst>
                    <a:ext uri="{9D8B030D-6E8A-4147-A177-3AD203B41FA5}">
                      <a16:colId xmlns:a16="http://schemas.microsoft.com/office/drawing/2014/main" val="3196311611"/>
                    </a:ext>
                  </a:extLst>
                </a:gridCol>
                <a:gridCol w="2994738">
                  <a:extLst>
                    <a:ext uri="{9D8B030D-6E8A-4147-A177-3AD203B41FA5}">
                      <a16:colId xmlns:a16="http://schemas.microsoft.com/office/drawing/2014/main" val="1486115318"/>
                    </a:ext>
                  </a:extLst>
                </a:gridCol>
                <a:gridCol w="6720114">
                  <a:extLst>
                    <a:ext uri="{9D8B030D-6E8A-4147-A177-3AD203B41FA5}">
                      <a16:colId xmlns:a16="http://schemas.microsoft.com/office/drawing/2014/main" val="2004493182"/>
                    </a:ext>
                  </a:extLst>
                </a:gridCol>
              </a:tblGrid>
              <a:tr h="251196">
                <a:tc>
                  <a:txBody>
                    <a:bodyPr/>
                    <a:lstStyle/>
                    <a:p>
                      <a:pPr algn="l" fontAlgn="b"/>
                      <a:r>
                        <a:rPr lang="en-IN" sz="1400" b="1" u="none" strike="noStrike">
                          <a:effectLst/>
                        </a:rPr>
                        <a:t>S.No.</a:t>
                      </a:r>
                      <a:endParaRPr lang="en-IN" sz="1400" b="1" i="0" u="none" strike="noStrike">
                        <a:effectLst/>
                        <a:latin typeface="Calibri" panose="020F0502020204030204" pitchFamily="34" charset="0"/>
                      </a:endParaRPr>
                    </a:p>
                  </a:txBody>
                  <a:tcPr marL="9525" marR="9525" marT="9525" marB="0" anchor="b"/>
                </a:tc>
                <a:tc>
                  <a:txBody>
                    <a:bodyPr/>
                    <a:lstStyle/>
                    <a:p>
                      <a:pPr algn="ctr" fontAlgn="b"/>
                      <a:r>
                        <a:rPr lang="en-IN" sz="1400" b="1" u="none" strike="noStrike" dirty="0">
                          <a:ln>
                            <a:noFill/>
                          </a:ln>
                          <a:solidFill>
                            <a:schemeClr val="dk1"/>
                          </a:solidFill>
                          <a:effectLst/>
                        </a:rPr>
                        <a:t>IS No.</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ctr" fontAlgn="b"/>
                      <a:r>
                        <a:rPr lang="en-IN" sz="1400" b="1" u="none" strike="noStrike">
                          <a:ln>
                            <a:noFill/>
                          </a:ln>
                          <a:solidFill>
                            <a:schemeClr val="dk1"/>
                          </a:solidFill>
                          <a:effectLst/>
                        </a:rPr>
                        <a:t>IS Title</a:t>
                      </a:r>
                      <a:endParaRPr lang="en-IN" sz="1400" b="1" i="0" u="none" strike="noStrike">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9536770"/>
                  </a:ext>
                </a:extLst>
              </a:tr>
              <a:tr h="251196">
                <a:tc>
                  <a:txBody>
                    <a:bodyPr/>
                    <a:lstStyle/>
                    <a:p>
                      <a:pPr algn="l"/>
                      <a:r>
                        <a:rPr lang="en-US" sz="1800" b="1" dirty="0">
                          <a:latin typeface="Times New Roman" panose="02020603050405020304" pitchFamily="18" charset="0"/>
                          <a:cs typeface="Times New Roman" panose="02020603050405020304" pitchFamily="18" charset="0"/>
                        </a:rPr>
                        <a:t>17</a:t>
                      </a:r>
                    </a:p>
                  </a:txBody>
                  <a:tcP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IS 15886 : 2010</a:t>
                      </a:r>
                    </a:p>
                  </a:txBody>
                  <a:tcPr anchor="ct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Road Vehicles Battery Operated--Vehicles Code Of Practice</a:t>
                      </a:r>
                    </a:p>
                  </a:txBody>
                  <a:tcPr anchor="ctr"/>
                </a:tc>
                <a:extLst>
                  <a:ext uri="{0D108BD9-81ED-4DB2-BD59-A6C34878D82A}">
                    <a16:rowId xmlns:a16="http://schemas.microsoft.com/office/drawing/2014/main" val="2834671072"/>
                  </a:ext>
                </a:extLst>
              </a:tr>
              <a:tr h="502392">
                <a:tc>
                  <a:txBody>
                    <a:bodyPr/>
                    <a:lstStyle/>
                    <a:p>
                      <a:pPr algn="l"/>
                      <a:r>
                        <a:rPr lang="en-US" sz="1800" b="1" dirty="0">
                          <a:latin typeface="Times New Roman" panose="02020603050405020304" pitchFamily="18" charset="0"/>
                          <a:cs typeface="Times New Roman" panose="02020603050405020304" pitchFamily="18" charset="0"/>
                        </a:rPr>
                        <a:t>18</a:t>
                      </a:r>
                    </a:p>
                  </a:txBody>
                  <a:tcP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IS 17191 (Part 1) : 2019</a:t>
                      </a:r>
                    </a:p>
                  </a:txBody>
                  <a:tcPr anchor="ct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Electric Power Train Vehicles Part 1 Measurement of Electrical Energy Consumption</a:t>
                      </a:r>
                    </a:p>
                  </a:txBody>
                  <a:tcPr anchor="ctr"/>
                </a:tc>
                <a:extLst>
                  <a:ext uri="{0D108BD9-81ED-4DB2-BD59-A6C34878D82A}">
                    <a16:rowId xmlns:a16="http://schemas.microsoft.com/office/drawing/2014/main" val="3696291103"/>
                  </a:ext>
                </a:extLst>
              </a:tr>
              <a:tr h="753589">
                <a:tc>
                  <a:txBody>
                    <a:bodyPr/>
                    <a:lstStyle/>
                    <a:p>
                      <a:pPr algn="l"/>
                      <a:r>
                        <a:rPr lang="en-US" sz="1800" b="1" dirty="0">
                          <a:latin typeface="Times New Roman" panose="02020603050405020304" pitchFamily="18" charset="0"/>
                          <a:cs typeface="Times New Roman" panose="02020603050405020304" pitchFamily="18" charset="0"/>
                        </a:rPr>
                        <a:t>19</a:t>
                      </a:r>
                    </a:p>
                  </a:txBody>
                  <a:tcP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IS 17191 (Part 2) : 2019</a:t>
                      </a:r>
                    </a:p>
                  </a:txBody>
                  <a:tcPr/>
                </a:tc>
                <a:tc>
                  <a:txBody>
                    <a:bodyPr/>
                    <a:lstStyle/>
                    <a:p>
                      <a:pPr algn="l"/>
                      <a:r>
                        <a:rPr lang="en-IN" sz="1800" b="1" i="0" kern="1200" dirty="0">
                          <a:solidFill>
                            <a:schemeClr val="dk1"/>
                          </a:solidFill>
                          <a:effectLst/>
                          <a:latin typeface="Times New Roman" panose="02020603050405020304" pitchFamily="18" charset="0"/>
                          <a:ea typeface="+mn-ea"/>
                          <a:cs typeface="Times New Roman" panose="02020603050405020304" pitchFamily="18" charset="0"/>
                        </a:rPr>
                        <a:t>Electric Power Train Vehicles Part 2 Method of Measuring the Range</a:t>
                      </a:r>
                    </a:p>
                  </a:txBody>
                  <a:tcPr/>
                </a:tc>
                <a:extLst>
                  <a:ext uri="{0D108BD9-81ED-4DB2-BD59-A6C34878D82A}">
                    <a16:rowId xmlns:a16="http://schemas.microsoft.com/office/drawing/2014/main" val="2136079282"/>
                  </a:ext>
                </a:extLst>
              </a:tr>
              <a:tr h="1004785">
                <a:tc>
                  <a:txBody>
                    <a:bodyPr/>
                    <a:lstStyle/>
                    <a:p>
                      <a:pPr algn="l"/>
                      <a:r>
                        <a:rPr lang="en-US" sz="1800" b="1" dirty="0">
                          <a:latin typeface="Times New Roman" panose="02020603050405020304" pitchFamily="18" charset="0"/>
                          <a:cs typeface="Times New Roman" panose="02020603050405020304" pitchFamily="18" charset="0"/>
                        </a:rPr>
                        <a:t>20</a:t>
                      </a:r>
                    </a:p>
                  </a:txBody>
                  <a:tcPr/>
                </a:tc>
                <a:tc>
                  <a:txBody>
                    <a:bodyPr/>
                    <a:lstStyle/>
                    <a:p>
                      <a:pPr algn="l"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IS 17191 (Part 3) :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dirty="0">
                          <a:solidFill>
                            <a:srgbClr val="000000"/>
                          </a:solidFill>
                          <a:effectLst/>
                          <a:latin typeface="Times New Roman" panose="02020603050405020304" pitchFamily="18" charset="0"/>
                          <a:cs typeface="Times New Roman" panose="02020603050405020304" pitchFamily="18" charset="0"/>
                        </a:rPr>
                        <a:t>Electric Power Train Vehicles Part 3 Measurement of Net Power and the Maximum 30 Minute Power</a:t>
                      </a:r>
                    </a:p>
                  </a:txBody>
                  <a:tcPr/>
                </a:tc>
                <a:extLst>
                  <a:ext uri="{0D108BD9-81ED-4DB2-BD59-A6C34878D82A}">
                    <a16:rowId xmlns:a16="http://schemas.microsoft.com/office/drawing/2014/main" val="2620225173"/>
                  </a:ext>
                </a:extLst>
              </a:tr>
              <a:tr h="1004785">
                <a:tc>
                  <a:txBody>
                    <a:bodyPr/>
                    <a:lstStyle/>
                    <a:p>
                      <a:pPr algn="l"/>
                      <a:r>
                        <a:rPr lang="en-US" sz="1800" b="1" dirty="0">
                          <a:latin typeface="Times New Roman" panose="02020603050405020304" pitchFamily="18" charset="0"/>
                          <a:cs typeface="Times New Roman" panose="02020603050405020304" pitchFamily="18" charset="0"/>
                        </a:rPr>
                        <a:t>21</a:t>
                      </a:r>
                    </a:p>
                  </a:txBody>
                  <a:tcPr/>
                </a:tc>
                <a:tc>
                  <a:txBody>
                    <a:bodyPr/>
                    <a:lstStyle/>
                    <a:p>
                      <a:pPr algn="l" fontAlgn="b"/>
                      <a:r>
                        <a:rPr lang="en-IN" sz="18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IS 18073 : 2023</a:t>
                      </a:r>
                      <a:endParaRPr lang="en-IN"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l" fontAlgn="t"/>
                      <a:r>
                        <a:rPr lang="en-IN" sz="1800" b="1" dirty="0">
                          <a:solidFill>
                            <a:schemeClr val="tx1"/>
                          </a:solidFill>
                          <a:effectLst/>
                          <a:latin typeface="Times New Roman" panose="02020603050405020304" pitchFamily="18" charset="0"/>
                          <a:cs typeface="Times New Roman" panose="02020603050405020304" pitchFamily="18" charset="0"/>
                        </a:rPr>
                        <a:t>Electric Traction Motor - Performance and Functional Requirements</a:t>
                      </a:r>
                    </a:p>
                  </a:txBody>
                  <a:tcPr/>
                </a:tc>
                <a:extLst>
                  <a:ext uri="{0D108BD9-81ED-4DB2-BD59-A6C34878D82A}">
                    <a16:rowId xmlns:a16="http://schemas.microsoft.com/office/drawing/2014/main" val="2506361667"/>
                  </a:ext>
                </a:extLst>
              </a:tr>
            </a:tbl>
          </a:graphicData>
        </a:graphic>
      </p:graphicFrame>
      <p:pic>
        <p:nvPicPr>
          <p:cNvPr id="6" name="Picture 5" descr="logo">
            <a:extLst>
              <a:ext uri="{FF2B5EF4-FFF2-40B4-BE49-F238E27FC236}">
                <a16:creationId xmlns:a16="http://schemas.microsoft.com/office/drawing/2014/main" id="{17402268-540B-4725-81B4-DC1B4CCBB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82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1955800" y="542305"/>
            <a:ext cx="8280400" cy="460895"/>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Indian Standards on EV ..</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contd</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0921CD2-3277-4F0D-A36B-E6F474966F1B}"/>
              </a:ext>
            </a:extLst>
          </p:cNvPr>
          <p:cNvGraphicFramePr>
            <a:graphicFrameLocks noGrp="1"/>
          </p:cNvGraphicFramePr>
          <p:nvPr>
            <p:extLst>
              <p:ext uri="{D42A27DB-BD31-4B8C-83A1-F6EECF244321}">
                <p14:modId xmlns:p14="http://schemas.microsoft.com/office/powerpoint/2010/main" val="2129303240"/>
              </p:ext>
            </p:extLst>
          </p:nvPr>
        </p:nvGraphicFramePr>
        <p:xfrm>
          <a:off x="943429" y="1291770"/>
          <a:ext cx="10232571" cy="3289730"/>
        </p:xfrm>
        <a:graphic>
          <a:graphicData uri="http://schemas.openxmlformats.org/drawingml/2006/table">
            <a:tbl>
              <a:tblPr>
                <a:tableStyleId>{5C22544A-7EE6-4342-B048-85BDC9FD1C3A}</a:tableStyleId>
              </a:tblPr>
              <a:tblGrid>
                <a:gridCol w="517719">
                  <a:extLst>
                    <a:ext uri="{9D8B030D-6E8A-4147-A177-3AD203B41FA5}">
                      <a16:colId xmlns:a16="http://schemas.microsoft.com/office/drawing/2014/main" val="3196311611"/>
                    </a:ext>
                  </a:extLst>
                </a:gridCol>
                <a:gridCol w="2144694">
                  <a:extLst>
                    <a:ext uri="{9D8B030D-6E8A-4147-A177-3AD203B41FA5}">
                      <a16:colId xmlns:a16="http://schemas.microsoft.com/office/drawing/2014/main" val="1486115318"/>
                    </a:ext>
                  </a:extLst>
                </a:gridCol>
                <a:gridCol w="7570158">
                  <a:extLst>
                    <a:ext uri="{9D8B030D-6E8A-4147-A177-3AD203B41FA5}">
                      <a16:colId xmlns:a16="http://schemas.microsoft.com/office/drawing/2014/main" val="2004493182"/>
                    </a:ext>
                  </a:extLst>
                </a:gridCol>
              </a:tblGrid>
              <a:tr h="251196">
                <a:tc>
                  <a:txBody>
                    <a:bodyPr/>
                    <a:lstStyle/>
                    <a:p>
                      <a:pPr algn="l" fontAlgn="b"/>
                      <a:r>
                        <a:rPr lang="en-IN" sz="1400" b="1" u="none" strike="noStrike">
                          <a:effectLst/>
                        </a:rPr>
                        <a:t>S.No.</a:t>
                      </a:r>
                      <a:endParaRPr lang="en-IN" sz="1400" b="1" i="0" u="none" strike="noStrike">
                        <a:effectLst/>
                        <a:latin typeface="Calibri" panose="020F0502020204030204" pitchFamily="34" charset="0"/>
                      </a:endParaRPr>
                    </a:p>
                  </a:txBody>
                  <a:tcPr marL="9525" marR="9525" marT="9525" marB="0" anchor="b"/>
                </a:tc>
                <a:tc>
                  <a:txBody>
                    <a:bodyPr/>
                    <a:lstStyle/>
                    <a:p>
                      <a:pPr algn="ctr" fontAlgn="b"/>
                      <a:r>
                        <a:rPr lang="en-IN" sz="1400" b="1" u="none" strike="noStrike" dirty="0">
                          <a:ln>
                            <a:noFill/>
                          </a:ln>
                          <a:solidFill>
                            <a:schemeClr val="dk1"/>
                          </a:solidFill>
                          <a:effectLst/>
                        </a:rPr>
                        <a:t>IS No.</a:t>
                      </a:r>
                      <a:endParaRPr lang="en-IN" sz="1400" b="1" i="0" u="none" strike="noStrike" dirty="0">
                        <a:ln>
                          <a:noFill/>
                        </a:ln>
                        <a:solidFill>
                          <a:schemeClr val="dk1"/>
                        </a:solidFill>
                        <a:effectLst/>
                        <a:latin typeface="Calibri" panose="020F0502020204030204" pitchFamily="34" charset="0"/>
                      </a:endParaRPr>
                    </a:p>
                  </a:txBody>
                  <a:tcPr marL="9525" marR="9525" marT="9525" marB="0" anchor="b"/>
                </a:tc>
                <a:tc>
                  <a:txBody>
                    <a:bodyPr/>
                    <a:lstStyle/>
                    <a:p>
                      <a:pPr algn="ctr" fontAlgn="b"/>
                      <a:r>
                        <a:rPr lang="en-IN" sz="1400" b="1" u="none" strike="noStrike">
                          <a:ln>
                            <a:noFill/>
                          </a:ln>
                          <a:solidFill>
                            <a:schemeClr val="dk1"/>
                          </a:solidFill>
                          <a:effectLst/>
                        </a:rPr>
                        <a:t>IS Title</a:t>
                      </a:r>
                      <a:endParaRPr lang="en-IN" sz="1400" b="1" i="0" u="none" strike="noStrike">
                        <a:ln>
                          <a:noFill/>
                        </a:ln>
                        <a:solidFill>
                          <a:schemeClr val="dk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9536770"/>
                  </a:ext>
                </a:extLst>
              </a:tr>
              <a:tr h="251196">
                <a:tc>
                  <a:txBody>
                    <a:bodyPr/>
                    <a:lstStyle/>
                    <a:p>
                      <a:r>
                        <a:rPr lang="en-US" sz="1800" b="1" dirty="0">
                          <a:solidFill>
                            <a:schemeClr val="tx1"/>
                          </a:solidFill>
                          <a:latin typeface="Times New Roman" panose="02020603050405020304" pitchFamily="18" charset="0"/>
                          <a:cs typeface="Times New Roman" panose="02020603050405020304" pitchFamily="18" charset="0"/>
                        </a:rPr>
                        <a:t>22</a:t>
                      </a:r>
                    </a:p>
                  </a:txBody>
                  <a:tcPr/>
                </a:tc>
                <a:tc>
                  <a:txBody>
                    <a:bodyPr/>
                    <a:lstStyle/>
                    <a:p>
                      <a:pPr algn="l" fontAlgn="b"/>
                      <a:r>
                        <a:rPr lang="en-IN" sz="1800" b="1" i="0" u="none" strike="noStrike" dirty="0">
                          <a:solidFill>
                            <a:schemeClr val="tx1"/>
                          </a:solidFill>
                          <a:effectLst/>
                          <a:latin typeface="Times New Roman" panose="02020603050405020304" pitchFamily="18" charset="0"/>
                          <a:cs typeface="Times New Roman" panose="02020603050405020304" pitchFamily="18" charset="0"/>
                        </a:rPr>
                        <a:t>IS 17855 : 2022</a:t>
                      </a:r>
                    </a:p>
                  </a:txBody>
                  <a:tcPr/>
                </a:tc>
                <a:tc>
                  <a:txBody>
                    <a:bodyPr/>
                    <a:lstStyle/>
                    <a:p>
                      <a:pPr algn="l" fontAlgn="b"/>
                      <a:r>
                        <a:rPr lang="en-IN" sz="1800" b="1" i="0" u="none" strike="noStrike" dirty="0">
                          <a:solidFill>
                            <a:schemeClr val="tx1"/>
                          </a:solidFill>
                          <a:effectLst/>
                          <a:latin typeface="Times New Roman" panose="02020603050405020304" pitchFamily="18" charset="0"/>
                          <a:cs typeface="Times New Roman" panose="02020603050405020304" pitchFamily="18" charset="0"/>
                        </a:rPr>
                        <a:t>Electrically propelled road vehicles - Test specification for lithium-ion traction battery packs and systems - Part 4 Performance testing</a:t>
                      </a:r>
                    </a:p>
                  </a:txBody>
                  <a:tcPr/>
                </a:tc>
                <a:extLst>
                  <a:ext uri="{0D108BD9-81ED-4DB2-BD59-A6C34878D82A}">
                    <a16:rowId xmlns:a16="http://schemas.microsoft.com/office/drawing/2014/main" val="2834671072"/>
                  </a:ext>
                </a:extLst>
              </a:tr>
              <a:tr h="502392">
                <a:tc>
                  <a:txBody>
                    <a:bodyPr/>
                    <a:lstStyle/>
                    <a:p>
                      <a:r>
                        <a:rPr lang="en-US" sz="1800" b="1" dirty="0">
                          <a:solidFill>
                            <a:schemeClr val="tx1"/>
                          </a:solidFill>
                          <a:latin typeface="Times New Roman" panose="02020603050405020304" pitchFamily="18" charset="0"/>
                          <a:cs typeface="Times New Roman" panose="02020603050405020304" pitchFamily="18" charset="0"/>
                        </a:rPr>
                        <a:t>23</a:t>
                      </a:r>
                    </a:p>
                  </a:txBody>
                  <a:tcPr/>
                </a:tc>
                <a:tc>
                  <a:txBody>
                    <a:bodyPr/>
                    <a:lstStyle/>
                    <a:p>
                      <a:pPr algn="l" fontAlgn="b"/>
                      <a:r>
                        <a:rPr lang="en-IN" sz="18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IS 18294 : 2023</a:t>
                      </a:r>
                      <a:endParaRPr lang="en-IN"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l" fontAlgn="t"/>
                      <a:r>
                        <a:rPr lang="en-IN" sz="1800" b="1" dirty="0">
                          <a:solidFill>
                            <a:schemeClr val="tx1"/>
                          </a:solidFill>
                          <a:effectLst/>
                          <a:latin typeface="Times New Roman" panose="02020603050405020304" pitchFamily="18" charset="0"/>
                          <a:cs typeface="Times New Roman" panose="02020603050405020304" pitchFamily="18" charset="0"/>
                        </a:rPr>
                        <a:t>Electric Rickshaw E-Kart Construction and Functional Safety Requirements Specification</a:t>
                      </a:r>
                    </a:p>
                  </a:txBody>
                  <a:tcPr/>
                </a:tc>
                <a:extLst>
                  <a:ext uri="{0D108BD9-81ED-4DB2-BD59-A6C34878D82A}">
                    <a16:rowId xmlns:a16="http://schemas.microsoft.com/office/drawing/2014/main" val="3696291103"/>
                  </a:ext>
                </a:extLst>
              </a:tr>
              <a:tr h="753589">
                <a:tc>
                  <a:txBody>
                    <a:bodyPr/>
                    <a:lstStyle/>
                    <a:p>
                      <a:r>
                        <a:rPr lang="en-US" sz="1800" b="1" dirty="0">
                          <a:solidFill>
                            <a:schemeClr val="tx1"/>
                          </a:solidFill>
                          <a:latin typeface="Times New Roman" panose="02020603050405020304" pitchFamily="18" charset="0"/>
                          <a:cs typeface="Times New Roman" panose="02020603050405020304" pitchFamily="18" charset="0"/>
                        </a:rPr>
                        <a:t>24</a:t>
                      </a:r>
                    </a:p>
                  </a:txBody>
                  <a:tcPr/>
                </a:tc>
                <a:tc>
                  <a:txBody>
                    <a:bodyPr/>
                    <a:lstStyle/>
                    <a:p>
                      <a:pPr fontAlgn="t"/>
                      <a:br>
                        <a:rPr lang="en-IN" sz="1800" b="1"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br>
                      <a:r>
                        <a:rPr lang="en-IN" sz="1800" b="1"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IS 18590 : 2024</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l" fontAlgn="t"/>
                      <a:r>
                        <a:rPr lang="en-IN" sz="1800" b="1" dirty="0">
                          <a:solidFill>
                            <a:schemeClr val="tx1"/>
                          </a:solidFill>
                          <a:effectLst/>
                          <a:latin typeface="Times New Roman" panose="02020603050405020304" pitchFamily="18" charset="0"/>
                          <a:cs typeface="Times New Roman" panose="02020603050405020304" pitchFamily="18" charset="0"/>
                        </a:rPr>
                        <a:t>Electric Power Train of L Category Vehicles -Specific Requirements</a:t>
                      </a:r>
                    </a:p>
                  </a:txBody>
                  <a:tcPr/>
                </a:tc>
                <a:extLst>
                  <a:ext uri="{0D108BD9-81ED-4DB2-BD59-A6C34878D82A}">
                    <a16:rowId xmlns:a16="http://schemas.microsoft.com/office/drawing/2014/main" val="2136079282"/>
                  </a:ext>
                </a:extLst>
              </a:tr>
              <a:tr h="1004785">
                <a:tc>
                  <a:txBody>
                    <a:bodyPr/>
                    <a:lstStyle/>
                    <a:p>
                      <a:r>
                        <a:rPr lang="en-US" sz="1800" b="1" dirty="0">
                          <a:solidFill>
                            <a:schemeClr val="tx1"/>
                          </a:solidFill>
                          <a:latin typeface="Times New Roman" panose="02020603050405020304" pitchFamily="18" charset="0"/>
                          <a:cs typeface="Times New Roman" panose="02020603050405020304" pitchFamily="18" charset="0"/>
                        </a:rPr>
                        <a:t>25</a:t>
                      </a:r>
                    </a:p>
                  </a:txBody>
                  <a:tcPr/>
                </a:tc>
                <a:tc>
                  <a:txBody>
                    <a:bodyPr/>
                    <a:lstStyle/>
                    <a:p>
                      <a:pPr fontAlgn="t"/>
                      <a:r>
                        <a:rPr lang="en-IN" sz="18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IS 18606 : 2024</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l" fontAlgn="t"/>
                      <a:r>
                        <a:rPr lang="en-IN" sz="1800" b="1" dirty="0">
                          <a:solidFill>
                            <a:schemeClr val="tx1"/>
                          </a:solidFill>
                          <a:effectLst/>
                          <a:latin typeface="Times New Roman" panose="02020603050405020304" pitchFamily="18" charset="0"/>
                          <a:cs typeface="Times New Roman" panose="02020603050405020304" pitchFamily="18" charset="0"/>
                        </a:rPr>
                        <a:t>Electric Power Train of M and N Category Vehicles - Specific Requirements</a:t>
                      </a:r>
                    </a:p>
                  </a:txBody>
                  <a:tcPr/>
                </a:tc>
                <a:extLst>
                  <a:ext uri="{0D108BD9-81ED-4DB2-BD59-A6C34878D82A}">
                    <a16:rowId xmlns:a16="http://schemas.microsoft.com/office/drawing/2014/main" val="2620225173"/>
                  </a:ext>
                </a:extLst>
              </a:tr>
            </a:tbl>
          </a:graphicData>
        </a:graphic>
      </p:graphicFrame>
      <p:pic>
        <p:nvPicPr>
          <p:cNvPr id="6" name="Picture 5" descr="logo">
            <a:extLst>
              <a:ext uri="{FF2B5EF4-FFF2-40B4-BE49-F238E27FC236}">
                <a16:creationId xmlns:a16="http://schemas.microsoft.com/office/drawing/2014/main" id="{17402268-540B-4725-81B4-DC1B4CCBB5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1C8CEF-C528-429E-AC0E-6974444043DD}"/>
              </a:ext>
            </a:extLst>
          </p:cNvPr>
          <p:cNvSpPr txBox="1"/>
          <p:nvPr/>
        </p:nvSpPr>
        <p:spPr>
          <a:xfrm>
            <a:off x="1144710" y="4870070"/>
            <a:ext cx="9637487" cy="923330"/>
          </a:xfrm>
          <a:prstGeom prst="rect">
            <a:avLst/>
          </a:prstGeom>
          <a:noFill/>
        </p:spPr>
        <p:txBody>
          <a:bodyPr wrap="square">
            <a:spAutoFit/>
          </a:bodyPr>
          <a:lstStyle/>
          <a:p>
            <a:pPr marL="285750" indent="-285750">
              <a:buFont typeface="Wingdings" pitchFamily="2" charset="2"/>
              <a:buChar char="v"/>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IS/ISO 15118 series: The IS/ISO 15118 series of standards focuses on communication between electric vehicles (EVs) and charging infrastructure, aiming to standardize the communication protocols and functionalities necessary for safe and efficient charging. </a:t>
            </a:r>
            <a:endParaRPr lang="en-US" b="1" dirty="0"/>
          </a:p>
        </p:txBody>
      </p:sp>
    </p:spTree>
    <p:extLst>
      <p:ext uri="{BB962C8B-B14F-4D97-AF65-F5344CB8AC3E}">
        <p14:creationId xmlns:p14="http://schemas.microsoft.com/office/powerpoint/2010/main" val="3263506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4B5E8-C681-920E-DDA3-5C4B8C617C78}"/>
              </a:ext>
            </a:extLst>
          </p:cNvPr>
          <p:cNvSpPr txBox="1"/>
          <p:nvPr/>
        </p:nvSpPr>
        <p:spPr>
          <a:xfrm>
            <a:off x="1955800" y="542305"/>
            <a:ext cx="8280400" cy="452560"/>
          </a:xfrm>
          <a:prstGeom prst="rect">
            <a:avLst/>
          </a:prstGeom>
          <a:noFill/>
        </p:spPr>
        <p:txBody>
          <a:bodyPr wrap="square">
            <a:spAutoFit/>
          </a:bodyPr>
          <a:lstStyle/>
          <a:p>
            <a:pPr algn="ctr">
              <a:lnSpc>
                <a:spcPct val="107000"/>
              </a:lnSpc>
              <a:spcAft>
                <a:spcPts val="800"/>
              </a:spcAft>
            </a:pPr>
            <a:r>
              <a:rPr lang="en-US" sz="24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EV – Academic Importance </a:t>
            </a:r>
            <a:endParaRPr lang="en-IN" sz="20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6" name="Picture 5" descr="logo">
            <a:extLst>
              <a:ext uri="{FF2B5EF4-FFF2-40B4-BE49-F238E27FC236}">
                <a16:creationId xmlns:a16="http://schemas.microsoft.com/office/drawing/2014/main" id="{17402268-540B-4725-81B4-DC1B4CCBB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1C8CEF-C528-429E-AC0E-6974444043DD}"/>
              </a:ext>
            </a:extLst>
          </p:cNvPr>
          <p:cNvSpPr txBox="1"/>
          <p:nvPr/>
        </p:nvSpPr>
        <p:spPr>
          <a:xfrm>
            <a:off x="1101578" y="1160712"/>
            <a:ext cx="9637487" cy="5940088"/>
          </a:xfrm>
          <a:prstGeom prst="rect">
            <a:avLst/>
          </a:prstGeom>
          <a:noFill/>
        </p:spPr>
        <p:txBody>
          <a:bodyPr wrap="square">
            <a:spAutoFit/>
          </a:bodyPr>
          <a:lstStyle/>
          <a:p>
            <a:pPr marL="285750" indent="-285750">
              <a:buFont typeface="Wingdings" pitchFamily="2" charset="2"/>
              <a:buChar char="v"/>
            </a:pPr>
            <a:r>
              <a:rPr lang="en-US" sz="2000" b="1" dirty="0">
                <a:latin typeface="Verdana" panose="020B0604030504040204" pitchFamily="34" charset="0"/>
                <a:ea typeface="Verdana" panose="020B0604030504040204" pitchFamily="34" charset="0"/>
              </a:rPr>
              <a:t>The latest UN Intergovernmental Panel on Climate Change (IPCC) Assessment Report makes abundantly clear the scientific perspective of impending large scale global disasters due to global warming.</a:t>
            </a:r>
          </a:p>
          <a:p>
            <a:pPr marL="285750" indent="-285750">
              <a:buFont typeface="Wingdings" pitchFamily="2" charset="2"/>
              <a:buChar char="v"/>
            </a:pPr>
            <a:endParaRPr lang="en-US" sz="2000" b="1" dirty="0">
              <a:latin typeface="Verdana" panose="020B0604030504040204" pitchFamily="34" charset="0"/>
              <a:ea typeface="Verdana" panose="020B0604030504040204" pitchFamily="34" charset="0"/>
            </a:endParaRPr>
          </a:p>
          <a:p>
            <a:pPr marL="285750" indent="-285750">
              <a:buFont typeface="Wingdings" pitchFamily="2" charset="2"/>
              <a:buChar char="v"/>
            </a:pPr>
            <a:r>
              <a:rPr lang="en-US" sz="2000" b="1" dirty="0">
                <a:latin typeface="Verdana" panose="020B0604030504040204" pitchFamily="34" charset="0"/>
                <a:ea typeface="Verdana" panose="020B0604030504040204" pitchFamily="34" charset="0"/>
              </a:rPr>
              <a:t>The Government of India has committed at COP21 Summit held at Paris to reduce emission intensity by 33- 35% by 2030.</a:t>
            </a:r>
          </a:p>
          <a:p>
            <a:pPr marL="285750" indent="-285750">
              <a:buFont typeface="Wingdings" pitchFamily="2" charset="2"/>
              <a:buChar char="v"/>
            </a:pPr>
            <a:endParaRPr lang="en-US" sz="2000" b="1" dirty="0">
              <a:latin typeface="Verdana" panose="020B0604030504040204" pitchFamily="34" charset="0"/>
              <a:ea typeface="Verdana" panose="020B0604030504040204" pitchFamily="34" charset="0"/>
            </a:endParaRPr>
          </a:p>
          <a:p>
            <a:pPr marL="285750" indent="-285750">
              <a:buFont typeface="Wingdings" pitchFamily="2" charset="2"/>
              <a:buChar char="v"/>
            </a:pPr>
            <a:r>
              <a:rPr lang="en-US" sz="2000" b="1" dirty="0">
                <a:latin typeface="Verdana" panose="020B0604030504040204" pitchFamily="34" charset="0"/>
                <a:ea typeface="Verdana" panose="020B0604030504040204" pitchFamily="34" charset="0"/>
              </a:rPr>
              <a:t>Based on the NEP 2020 recommendations for interdisciplinary education, AICTE Model EV Elective Curriculum has been introduced</a:t>
            </a: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IN" sz="20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itchFamily="2" charset="2"/>
              <a:buChar char="v"/>
            </a:pP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1986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1" y="0"/>
            <a:ext cx="3933371" cy="6858000"/>
          </a:xfrm>
          <a:prstGeom prst="rect">
            <a:avLst/>
          </a:prstGeom>
        </p:spPr>
      </p:pic>
      <p:sp>
        <p:nvSpPr>
          <p:cNvPr id="7" name="Text 3"/>
          <p:cNvSpPr/>
          <p:nvPr/>
        </p:nvSpPr>
        <p:spPr>
          <a:xfrm>
            <a:off x="4558912" y="1994082"/>
            <a:ext cx="6817658" cy="2938088"/>
          </a:xfrm>
          <a:prstGeom prst="rect">
            <a:avLst/>
          </a:prstGeom>
          <a:noFill/>
          <a:ln/>
        </p:spPr>
        <p:txBody>
          <a:bodyPr wrap="square" rtlCol="0" anchor="t"/>
          <a:lstStyle/>
          <a:p>
            <a:pPr marL="457200" indent="-457200" algn="just">
              <a:lnSpc>
                <a:spcPts val="2592"/>
              </a:lnSpc>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699" y="1994082"/>
            <a:ext cx="3933371" cy="2869836"/>
          </a:xfrm>
          <a:prstGeom prst="rect">
            <a:avLst/>
          </a:prstGeom>
          <a:noFill/>
          <a:ln/>
        </p:spPr>
        <p:txBody>
          <a:bodyPr wrap="square" rtlCol="0" anchor="t"/>
          <a:lstStyle/>
          <a:p>
            <a:pPr>
              <a:lnSpc>
                <a:spcPts val="6986"/>
              </a:lnSpc>
            </a:pPr>
            <a:r>
              <a:rPr lang="en-US" sz="5589" b="1" dirty="0">
                <a:solidFill>
                  <a:srgbClr val="002060"/>
                </a:solidFill>
                <a:latin typeface="Raleway" pitchFamily="34" charset="0"/>
                <a:ea typeface="Raleway" pitchFamily="34" charset="-122"/>
                <a:cs typeface="Raleway" pitchFamily="34" charset="-120"/>
              </a:rPr>
              <a:t>Policy Initiatives</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3">
            <a:extLst>
              <a:ext uri="{FF2B5EF4-FFF2-40B4-BE49-F238E27FC236}">
                <a16:creationId xmlns:a16="http://schemas.microsoft.com/office/drawing/2014/main" id="{0A8008D4-7288-428A-BE02-B8B30285C720}"/>
              </a:ext>
            </a:extLst>
          </p:cNvPr>
          <p:cNvSpPr/>
          <p:nvPr/>
        </p:nvSpPr>
        <p:spPr>
          <a:xfrm>
            <a:off x="4558912" y="696487"/>
            <a:ext cx="7334854" cy="5999587"/>
          </a:xfrm>
          <a:prstGeom prst="rect">
            <a:avLst/>
          </a:prstGeom>
          <a:noFill/>
          <a:ln/>
        </p:spPr>
        <p:txBody>
          <a:bodyPr wrap="square" rtlCol="0" anchor="t"/>
          <a:lstStyle/>
          <a:p>
            <a:pPr>
              <a:lnSpc>
                <a:spcPct val="107000"/>
              </a:lnSpc>
              <a:spcAft>
                <a:spcPts val="800"/>
              </a:spcAft>
            </a:pPr>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Ministry of Power (Mop)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Ministry of Road Transport And Highways (MORTH)</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Department of Science And Technology (DST)</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Indian Space Research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(ISRO)</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Ministry of Housing And Urban Affairs (MOHUA)</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Ministry of Power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MoP</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NITI Aayog</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Ministry of Finance (MoF)</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Department of Heavy Industry (DHI)</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State Level Policies/Initiatives</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ts val="2592"/>
              </a:lnSpc>
            </a:pP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9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2513616" cy="6858000"/>
          </a:xfrm>
          <a:prstGeom prst="rect">
            <a:avLst/>
          </a:prstGeom>
          <a:pattFill prst="trellis">
            <a:fgClr>
              <a:schemeClr val="accent6">
                <a:lumMod val="40000"/>
                <a:lumOff val="60000"/>
              </a:schemeClr>
            </a:fgClr>
            <a:bgClr>
              <a:schemeClr val="bg1"/>
            </a:bgClr>
          </a:pattFill>
        </p:spPr>
      </p:pic>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2">
            <a:extLst>
              <a:ext uri="{FF2B5EF4-FFF2-40B4-BE49-F238E27FC236}">
                <a16:creationId xmlns:a16="http://schemas.microsoft.com/office/drawing/2014/main" id="{7462D2AD-F32A-3C83-4122-76EE1AAA853F}"/>
              </a:ext>
            </a:extLst>
          </p:cNvPr>
          <p:cNvSpPr/>
          <p:nvPr/>
        </p:nvSpPr>
        <p:spPr>
          <a:xfrm>
            <a:off x="-139700" y="1994082"/>
            <a:ext cx="2886529" cy="2708547"/>
          </a:xfrm>
          <a:prstGeom prst="rect">
            <a:avLst/>
          </a:prstGeom>
          <a:noFill/>
          <a:ln/>
        </p:spPr>
        <p:txBody>
          <a:bodyPr wrap="square" rtlCol="0" anchor="t"/>
          <a:lstStyle/>
          <a:p>
            <a:pPr>
              <a:lnSpc>
                <a:spcPts val="6986"/>
              </a:lnSpc>
            </a:pPr>
            <a:r>
              <a:rPr lang="en-US" sz="4000" b="1" dirty="0">
                <a:solidFill>
                  <a:srgbClr val="002060"/>
                </a:solidFill>
                <a:latin typeface="Arial" panose="020B0604020202020204" pitchFamily="34" charset="0"/>
                <a:ea typeface="Raleway" pitchFamily="34" charset="-122"/>
                <a:cs typeface="Arial" panose="020B0604020202020204" pitchFamily="34" charset="0"/>
              </a:rPr>
              <a:t>Terms and definitions</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sp>
        <p:nvSpPr>
          <p:cNvPr id="5" name="TextBox 4">
            <a:extLst>
              <a:ext uri="{FF2B5EF4-FFF2-40B4-BE49-F238E27FC236}">
                <a16:creationId xmlns:a16="http://schemas.microsoft.com/office/drawing/2014/main" id="{7053C960-0EA8-739F-2525-8283F0719C49}"/>
              </a:ext>
            </a:extLst>
          </p:cNvPr>
          <p:cNvSpPr txBox="1"/>
          <p:nvPr/>
        </p:nvSpPr>
        <p:spPr>
          <a:xfrm>
            <a:off x="3178629" y="205273"/>
            <a:ext cx="8932506" cy="6512768"/>
          </a:xfrm>
          <a:prstGeom prst="rect">
            <a:avLst/>
          </a:prstGeom>
          <a:noFill/>
        </p:spPr>
        <p:txBody>
          <a:bodyPr wrap="square" rtlCol="0">
            <a:spAutoFit/>
          </a:bodyPr>
          <a:lstStyle/>
          <a:p>
            <a:endParaRPr lang="en-IN" dirty="0"/>
          </a:p>
        </p:txBody>
      </p:sp>
      <p:pic>
        <p:nvPicPr>
          <p:cNvPr id="6" name="Picture 5">
            <a:extLst>
              <a:ext uri="{FF2B5EF4-FFF2-40B4-BE49-F238E27FC236}">
                <a16:creationId xmlns:a16="http://schemas.microsoft.com/office/drawing/2014/main" id="{9AEEBC10-7A39-A32C-7B69-AAA843D42150}"/>
              </a:ext>
            </a:extLst>
          </p:cNvPr>
          <p:cNvPicPr>
            <a:picLocks noChangeAspect="1"/>
          </p:cNvPicPr>
          <p:nvPr/>
        </p:nvPicPr>
        <p:blipFill rotWithShape="1">
          <a:blip r:embed="rId5"/>
          <a:srcRect t="45838" b="-1"/>
          <a:stretch/>
        </p:blipFill>
        <p:spPr bwMode="auto">
          <a:xfrm>
            <a:off x="2551673" y="1898972"/>
            <a:ext cx="3705227" cy="38968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6B5BB3B8-1450-0BC9-BC3A-2E69DB09B8A7}"/>
              </a:ext>
            </a:extLst>
          </p:cNvPr>
          <p:cNvPicPr>
            <a:picLocks noChangeAspect="1"/>
          </p:cNvPicPr>
          <p:nvPr/>
        </p:nvPicPr>
        <p:blipFill>
          <a:blip r:embed="rId6"/>
          <a:stretch>
            <a:fillRect/>
          </a:stretch>
        </p:blipFill>
        <p:spPr>
          <a:xfrm>
            <a:off x="6201747" y="880573"/>
            <a:ext cx="6129953" cy="5933598"/>
          </a:xfrm>
          <a:prstGeom prst="rect">
            <a:avLst/>
          </a:prstGeom>
        </p:spPr>
      </p:pic>
      <p:sp>
        <p:nvSpPr>
          <p:cNvPr id="13" name="TextBox 12">
            <a:extLst>
              <a:ext uri="{FF2B5EF4-FFF2-40B4-BE49-F238E27FC236}">
                <a16:creationId xmlns:a16="http://schemas.microsoft.com/office/drawing/2014/main" id="{FEC14C3F-882F-B23B-7F6F-30EA6E17DC3C}"/>
              </a:ext>
            </a:extLst>
          </p:cNvPr>
          <p:cNvSpPr txBox="1"/>
          <p:nvPr/>
        </p:nvSpPr>
        <p:spPr>
          <a:xfrm>
            <a:off x="5102587" y="-29791"/>
            <a:ext cx="404141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IS 17017 &amp; IS 1885 Series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10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0A951B-3714-4F92-B062-07D679420F4A}"/>
              </a:ext>
            </a:extLst>
          </p:cNvPr>
          <p:cNvPicPr>
            <a:picLocks noChangeAspect="1"/>
          </p:cNvPicPr>
          <p:nvPr/>
        </p:nvPicPr>
        <p:blipFill>
          <a:blip r:embed="rId3"/>
          <a:stretch>
            <a:fillRect/>
          </a:stretch>
        </p:blipFill>
        <p:spPr>
          <a:xfrm>
            <a:off x="1035170" y="1086928"/>
            <a:ext cx="10075653" cy="4882551"/>
          </a:xfrm>
          <a:prstGeom prst="rect">
            <a:avLst/>
          </a:prstGeom>
        </p:spPr>
      </p:pic>
      <p:pic>
        <p:nvPicPr>
          <p:cNvPr id="11" name="Picture 10" descr="logo">
            <a:extLst>
              <a:ext uri="{FF2B5EF4-FFF2-40B4-BE49-F238E27FC236}">
                <a16:creationId xmlns:a16="http://schemas.microsoft.com/office/drawing/2014/main" id="{85B3D7ED-331E-407B-AD3D-4E9D1988B2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726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023118" cy="6858000"/>
          </a:xfrm>
          <a:prstGeom prst="rect">
            <a:avLst/>
          </a:prstGeom>
          <a:pattFill prst="trellis">
            <a:fgClr>
              <a:schemeClr val="accent6">
                <a:lumMod val="40000"/>
                <a:lumOff val="60000"/>
              </a:schemeClr>
            </a:fgClr>
            <a:bgClr>
              <a:schemeClr val="bg1"/>
            </a:bgClr>
          </a:pattFill>
        </p:spPr>
      </p:pic>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2">
            <a:extLst>
              <a:ext uri="{FF2B5EF4-FFF2-40B4-BE49-F238E27FC236}">
                <a16:creationId xmlns:a16="http://schemas.microsoft.com/office/drawing/2014/main" id="{7462D2AD-F32A-3C83-4122-76EE1AAA853F}"/>
              </a:ext>
            </a:extLst>
          </p:cNvPr>
          <p:cNvSpPr/>
          <p:nvPr/>
        </p:nvSpPr>
        <p:spPr>
          <a:xfrm>
            <a:off x="292100" y="2146482"/>
            <a:ext cx="4194736" cy="2869836"/>
          </a:xfrm>
          <a:prstGeom prst="rect">
            <a:avLst/>
          </a:prstGeom>
          <a:noFill/>
          <a:ln/>
        </p:spPr>
        <p:txBody>
          <a:bodyPr wrap="square" rtlCol="0" anchor="t"/>
          <a:lstStyle/>
          <a:p>
            <a:pPr>
              <a:lnSpc>
                <a:spcPts val="6986"/>
              </a:lnSpc>
            </a:pPr>
            <a:r>
              <a:rPr lang="en-US" sz="4000" b="1" dirty="0">
                <a:solidFill>
                  <a:srgbClr val="002060"/>
                </a:solidFill>
                <a:latin typeface="Arial" panose="020B0604020202020204" pitchFamily="34" charset="0"/>
                <a:ea typeface="Raleway" pitchFamily="34" charset="-122"/>
                <a:cs typeface="Arial" panose="020B0604020202020204" pitchFamily="34" charset="0"/>
              </a:rPr>
              <a:t>Terms and definitions</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sp>
        <p:nvSpPr>
          <p:cNvPr id="5" name="TextBox 4">
            <a:extLst>
              <a:ext uri="{FF2B5EF4-FFF2-40B4-BE49-F238E27FC236}">
                <a16:creationId xmlns:a16="http://schemas.microsoft.com/office/drawing/2014/main" id="{7053C960-0EA8-739F-2525-8283F0719C49}"/>
              </a:ext>
            </a:extLst>
          </p:cNvPr>
          <p:cNvSpPr txBox="1"/>
          <p:nvPr/>
        </p:nvSpPr>
        <p:spPr>
          <a:xfrm>
            <a:off x="3178629" y="205273"/>
            <a:ext cx="8932506" cy="6512768"/>
          </a:xfrm>
          <a:prstGeom prst="rect">
            <a:avLst/>
          </a:prstGeom>
          <a:noFill/>
        </p:spPr>
        <p:txBody>
          <a:bodyPr wrap="square" rtlCol="0">
            <a:spAutoFit/>
          </a:bodyPr>
          <a:lstStyle/>
          <a:p>
            <a:endParaRPr lang="en-IN" dirty="0"/>
          </a:p>
        </p:txBody>
      </p:sp>
      <p:pic>
        <p:nvPicPr>
          <p:cNvPr id="11" name="Picture 10">
            <a:extLst>
              <a:ext uri="{FF2B5EF4-FFF2-40B4-BE49-F238E27FC236}">
                <a16:creationId xmlns:a16="http://schemas.microsoft.com/office/drawing/2014/main" id="{79ADA910-D901-FFB5-2071-B8B75550C15F}"/>
              </a:ext>
            </a:extLst>
          </p:cNvPr>
          <p:cNvPicPr>
            <a:picLocks noChangeAspect="1"/>
          </p:cNvPicPr>
          <p:nvPr/>
        </p:nvPicPr>
        <p:blipFill>
          <a:blip r:embed="rId5"/>
          <a:stretch>
            <a:fillRect/>
          </a:stretch>
        </p:blipFill>
        <p:spPr>
          <a:xfrm>
            <a:off x="3097764" y="1284288"/>
            <a:ext cx="4145158" cy="5119307"/>
          </a:xfrm>
          <a:prstGeom prst="rect">
            <a:avLst/>
          </a:prstGeom>
        </p:spPr>
      </p:pic>
      <p:sp>
        <p:nvSpPr>
          <p:cNvPr id="15" name="TextBox 14">
            <a:extLst>
              <a:ext uri="{FF2B5EF4-FFF2-40B4-BE49-F238E27FC236}">
                <a16:creationId xmlns:a16="http://schemas.microsoft.com/office/drawing/2014/main" id="{7745BC22-5799-1614-630B-0A2803719B06}"/>
              </a:ext>
            </a:extLst>
          </p:cNvPr>
          <p:cNvSpPr txBox="1"/>
          <p:nvPr/>
        </p:nvSpPr>
        <p:spPr>
          <a:xfrm>
            <a:off x="3594035" y="13333"/>
            <a:ext cx="389314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IS 17017 &amp; IS 1885 Series</a:t>
            </a:r>
            <a:endParaRPr lang="en-IN" sz="24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062220F1-739E-A9C0-B044-B20D8F5BEE8D}"/>
              </a:ext>
            </a:extLst>
          </p:cNvPr>
          <p:cNvPicPr>
            <a:picLocks noChangeAspect="1"/>
          </p:cNvPicPr>
          <p:nvPr/>
        </p:nvPicPr>
        <p:blipFill>
          <a:blip r:embed="rId6"/>
          <a:stretch>
            <a:fillRect/>
          </a:stretch>
        </p:blipFill>
        <p:spPr>
          <a:xfrm>
            <a:off x="7265438" y="506656"/>
            <a:ext cx="4248538" cy="6226006"/>
          </a:xfrm>
          <a:prstGeom prst="rect">
            <a:avLst/>
          </a:prstGeom>
        </p:spPr>
      </p:pic>
    </p:spTree>
    <p:extLst>
      <p:ext uri="{BB962C8B-B14F-4D97-AF65-F5344CB8AC3E}">
        <p14:creationId xmlns:p14="http://schemas.microsoft.com/office/powerpoint/2010/main" val="158861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541486" cy="6858000"/>
          </a:xfrm>
          <a:prstGeom prst="rect">
            <a:avLst/>
          </a:prstGeom>
        </p:spPr>
      </p:pic>
      <p:sp>
        <p:nvSpPr>
          <p:cNvPr id="7" name="Text 3"/>
          <p:cNvSpPr/>
          <p:nvPr/>
        </p:nvSpPr>
        <p:spPr>
          <a:xfrm>
            <a:off x="3244850" y="1994082"/>
            <a:ext cx="8131720" cy="3416118"/>
          </a:xfrm>
          <a:prstGeom prst="rect">
            <a:avLst/>
          </a:prstGeom>
          <a:noFill/>
          <a:ln/>
        </p:spPr>
        <p:txBody>
          <a:bodyPr wrap="square" rtlCol="0" anchor="t"/>
          <a:lstStyle/>
          <a:p>
            <a:pPr marL="457200" indent="-457200" algn="jus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207504" y="1327844"/>
            <a:ext cx="3401786" cy="3416118"/>
          </a:xfrm>
          <a:prstGeom prst="rect">
            <a:avLst/>
          </a:prstGeom>
          <a:noFill/>
          <a:ln/>
        </p:spPr>
        <p:txBody>
          <a:bodyPr wrap="square" rtlCol="0" anchor="t"/>
          <a:lstStyle/>
          <a:p>
            <a:r>
              <a:rPr lang="en-US" sz="4000" b="1" i="0" dirty="0">
                <a:solidFill>
                  <a:srgbClr val="002060"/>
                </a:solidFill>
                <a:effectLst/>
                <a:latin typeface="Carlito-Bold_5l"/>
              </a:rPr>
              <a:t>Concept of Electric </a:t>
            </a:r>
          </a:p>
          <a:p>
            <a:r>
              <a:rPr lang="en-US" sz="4000" b="1" i="0" dirty="0">
                <a:solidFill>
                  <a:srgbClr val="002060"/>
                </a:solidFill>
                <a:effectLst/>
                <a:latin typeface="Carlito-Bold_5l"/>
              </a:rPr>
              <a:t>and </a:t>
            </a:r>
          </a:p>
          <a:p>
            <a:r>
              <a:rPr lang="en-US" sz="4000" b="1" i="0" dirty="0">
                <a:solidFill>
                  <a:srgbClr val="002060"/>
                </a:solidFill>
                <a:effectLst/>
                <a:latin typeface="Carlito-Bold_5l"/>
              </a:rPr>
              <a:t>Hybrid Electric Vehicles</a:t>
            </a:r>
            <a:br>
              <a:rPr lang="en-IN" sz="4000" b="1" dirty="0">
                <a:solidFill>
                  <a:srgbClr val="002060"/>
                </a:solidFill>
              </a:rPr>
            </a:br>
            <a:endParaRPr lang="en-US" sz="4000" b="1" dirty="0">
              <a:solidFill>
                <a:srgbClr val="002060"/>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B92023-6FC0-4600-A270-9A67E44D1169}"/>
              </a:ext>
            </a:extLst>
          </p:cNvPr>
          <p:cNvPicPr>
            <a:picLocks noChangeAspect="1"/>
          </p:cNvPicPr>
          <p:nvPr/>
        </p:nvPicPr>
        <p:blipFill>
          <a:blip r:embed="rId5"/>
          <a:stretch>
            <a:fillRect/>
          </a:stretch>
        </p:blipFill>
        <p:spPr>
          <a:xfrm>
            <a:off x="3609290" y="433157"/>
            <a:ext cx="8394180" cy="6177193"/>
          </a:xfrm>
          <a:prstGeom prst="rect">
            <a:avLst/>
          </a:prstGeom>
        </p:spPr>
      </p:pic>
    </p:spTree>
    <p:extLst>
      <p:ext uri="{BB962C8B-B14F-4D97-AF65-F5344CB8AC3E}">
        <p14:creationId xmlns:p14="http://schemas.microsoft.com/office/powerpoint/2010/main" val="81829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105150" cy="6858000"/>
          </a:xfrm>
          <a:prstGeom prst="rect">
            <a:avLst/>
          </a:prstGeom>
        </p:spPr>
      </p:pic>
      <p:sp>
        <p:nvSpPr>
          <p:cNvPr id="7" name="Text 3"/>
          <p:cNvSpPr/>
          <p:nvPr/>
        </p:nvSpPr>
        <p:spPr>
          <a:xfrm>
            <a:off x="3244850" y="1994082"/>
            <a:ext cx="8131720" cy="3416118"/>
          </a:xfrm>
          <a:prstGeom prst="rect">
            <a:avLst/>
          </a:prstGeom>
          <a:noFill/>
          <a:ln/>
        </p:spPr>
        <p:txBody>
          <a:bodyPr wrap="square" rtlCol="0" anchor="t"/>
          <a:lstStyle/>
          <a:p>
            <a:pPr marL="457200" indent="-457200" algn="just">
              <a:buFont typeface="Arial" panose="020B0604020202020204" pitchFamily="34" charset="0"/>
              <a:buChar char="•"/>
            </a:pPr>
            <a:r>
              <a:rPr lang="en-IN" sz="3200" b="1" i="0" dirty="0">
                <a:solidFill>
                  <a:srgbClr val="000000"/>
                </a:solidFill>
                <a:effectLst/>
                <a:latin typeface="Carlito_5b"/>
              </a:rPr>
              <a:t>Battery Powered Electric Vehicle : </a:t>
            </a:r>
            <a:r>
              <a:rPr lang="en-IN" sz="3200" b="1" i="0" dirty="0">
                <a:solidFill>
                  <a:srgbClr val="000099"/>
                </a:solidFill>
                <a:effectLst/>
                <a:latin typeface="Carlito-Bold_5l"/>
              </a:rPr>
              <a:t>BEV </a:t>
            </a:r>
          </a:p>
          <a:p>
            <a:pPr marL="457200" indent="-457200" algn="just">
              <a:buFont typeface="Arial" panose="020B0604020202020204" pitchFamily="34" charset="0"/>
              <a:buChar char="•"/>
            </a:pPr>
            <a:r>
              <a:rPr lang="en-IN" sz="3200" b="1" i="0" dirty="0">
                <a:solidFill>
                  <a:srgbClr val="000000"/>
                </a:solidFill>
                <a:effectLst/>
                <a:latin typeface="Carlito_5b"/>
              </a:rPr>
              <a:t>Series Hybrid Electric Vehicle : </a:t>
            </a:r>
            <a:r>
              <a:rPr lang="en-IN" sz="3200" b="1" i="0" dirty="0">
                <a:solidFill>
                  <a:srgbClr val="000099"/>
                </a:solidFill>
                <a:effectLst/>
                <a:latin typeface="Carlito-Bold_5l"/>
              </a:rPr>
              <a:t>Series HEV </a:t>
            </a:r>
          </a:p>
          <a:p>
            <a:pPr marL="457200" indent="-457200" algn="just">
              <a:buFont typeface="Arial" panose="020B0604020202020204" pitchFamily="34" charset="0"/>
              <a:buChar char="•"/>
            </a:pPr>
            <a:r>
              <a:rPr lang="en-IN" sz="3200" b="1" i="0" dirty="0">
                <a:solidFill>
                  <a:srgbClr val="000000"/>
                </a:solidFill>
                <a:effectLst/>
                <a:latin typeface="Carlito_5b"/>
              </a:rPr>
              <a:t>Parallel Hybrid Electric Vehicle : </a:t>
            </a:r>
            <a:r>
              <a:rPr lang="en-IN" sz="3200" b="1" i="0" dirty="0">
                <a:solidFill>
                  <a:srgbClr val="000099"/>
                </a:solidFill>
                <a:effectLst/>
                <a:latin typeface="Carlito-Bold_5l"/>
              </a:rPr>
              <a:t>Parallel HEV </a:t>
            </a:r>
          </a:p>
          <a:p>
            <a:pPr marL="457200" indent="-457200" algn="just">
              <a:buFont typeface="Arial" panose="020B0604020202020204" pitchFamily="34" charset="0"/>
              <a:buChar char="•"/>
            </a:pPr>
            <a:r>
              <a:rPr lang="en-IN" sz="3200" b="1" i="0" dirty="0">
                <a:solidFill>
                  <a:srgbClr val="000000"/>
                </a:solidFill>
                <a:effectLst/>
                <a:latin typeface="Carlito_5b"/>
              </a:rPr>
              <a:t>Series-Parallel Hybrid Electric Vehicle : </a:t>
            </a:r>
            <a:r>
              <a:rPr lang="en-IN" sz="3200" b="1" i="0" dirty="0">
                <a:solidFill>
                  <a:srgbClr val="000099"/>
                </a:solidFill>
                <a:effectLst/>
                <a:latin typeface="Carlito-Bold_5l"/>
              </a:rPr>
              <a:t>Series-Parallel HEV </a:t>
            </a:r>
          </a:p>
          <a:p>
            <a:pPr marL="457200" indent="-457200" algn="just">
              <a:buFont typeface="Arial" panose="020B0604020202020204" pitchFamily="34" charset="0"/>
              <a:buChar char="•"/>
            </a:pPr>
            <a:r>
              <a:rPr lang="en-IN" sz="3200" b="1" i="0" dirty="0">
                <a:solidFill>
                  <a:srgbClr val="000000"/>
                </a:solidFill>
                <a:effectLst/>
                <a:latin typeface="Carlito_5b"/>
              </a:rPr>
              <a:t>Plug in Hybrid Electric Vehicle : </a:t>
            </a:r>
            <a:r>
              <a:rPr lang="en-IN" sz="3200" b="1" i="0" dirty="0">
                <a:solidFill>
                  <a:srgbClr val="000099"/>
                </a:solidFill>
                <a:effectLst/>
                <a:latin typeface="Carlito-Bold_5l"/>
              </a:rPr>
              <a:t>PHEV</a:t>
            </a:r>
            <a:endParaRPr lang="en-US" sz="3200" b="1" dirty="0">
              <a:solidFill>
                <a:prstClr val="black"/>
              </a:solidFill>
              <a:latin typeface="Arial" panose="020B0604020202020204" pitchFamily="34" charset="0"/>
              <a:cs typeface="Arial" panose="020B0604020202020204" pitchFamily="34" charset="0"/>
            </a:endParaRPr>
          </a:p>
        </p:txBody>
      </p:sp>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212272" y="1674767"/>
            <a:ext cx="4194736" cy="2869836"/>
          </a:xfrm>
          <a:prstGeom prst="rect">
            <a:avLst/>
          </a:prstGeom>
          <a:noFill/>
          <a:ln/>
        </p:spPr>
        <p:txBody>
          <a:bodyPr wrap="square" rtlCol="0" anchor="t"/>
          <a:lstStyle/>
          <a:p>
            <a:pPr>
              <a:lnSpc>
                <a:spcPts val="6986"/>
              </a:lnSpc>
            </a:pPr>
            <a:r>
              <a:rPr lang="en-IN" sz="6000" b="1" i="0" dirty="0">
                <a:solidFill>
                  <a:srgbClr val="002060"/>
                </a:solidFill>
                <a:effectLst/>
                <a:latin typeface="Carlito-Bold_5l"/>
              </a:rPr>
              <a:t>Type of Electric Vehicles </a:t>
            </a:r>
            <a:br>
              <a:rPr lang="en-IN" sz="6000" dirty="0"/>
            </a:b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CECF3"/>
          </a:solidFill>
          <a:ln/>
        </p:spPr>
      </p:sp>
      <p:pic>
        <p:nvPicPr>
          <p:cNvPr id="4" name="Image 0" descr="preencoded.png"/>
          <p:cNvPicPr>
            <a:picLocks noChangeAspect="1"/>
          </p:cNvPicPr>
          <p:nvPr/>
        </p:nvPicPr>
        <p:blipFill>
          <a:blip r:embed="rId3"/>
          <a:stretch>
            <a:fillRect/>
          </a:stretch>
        </p:blipFill>
        <p:spPr>
          <a:xfrm>
            <a:off x="0" y="0"/>
            <a:ext cx="3023118" cy="6858000"/>
          </a:xfrm>
          <a:prstGeom prst="rect">
            <a:avLst/>
          </a:prstGeom>
          <a:pattFill prst="trellis">
            <a:fgClr>
              <a:schemeClr val="accent6">
                <a:lumMod val="40000"/>
                <a:lumOff val="60000"/>
              </a:schemeClr>
            </a:fgClr>
            <a:bgClr>
              <a:schemeClr val="bg1"/>
            </a:bgClr>
          </a:pattFill>
        </p:spPr>
      </p:pic>
      <p:sp>
        <p:nvSpPr>
          <p:cNvPr id="8" name="Shape 4"/>
          <p:cNvSpPr/>
          <p:nvPr/>
        </p:nvSpPr>
        <p:spPr>
          <a:xfrm>
            <a:off x="5292031" y="5244604"/>
            <a:ext cx="329108" cy="329108"/>
          </a:xfrm>
          <a:prstGeom prst="roundRect">
            <a:avLst>
              <a:gd name="adj" fmla="val 23151155"/>
            </a:avLst>
          </a:prstGeom>
          <a:noFill/>
          <a:ln w="7620">
            <a:solidFill>
              <a:srgbClr val="FFFFFF"/>
            </a:solidFill>
            <a:prstDash val="solid"/>
          </a:ln>
        </p:spPr>
      </p:sp>
      <p:sp>
        <p:nvSpPr>
          <p:cNvPr id="12" name="Text 2"/>
          <p:cNvSpPr/>
          <p:nvPr/>
        </p:nvSpPr>
        <p:spPr>
          <a:xfrm>
            <a:off x="139700" y="1994082"/>
            <a:ext cx="4194736" cy="2869836"/>
          </a:xfrm>
          <a:prstGeom prst="rect">
            <a:avLst/>
          </a:prstGeom>
          <a:noFill/>
          <a:ln/>
        </p:spPr>
        <p:txBody>
          <a:bodyPr wrap="square" rtlCol="0" anchor="t"/>
          <a:lstStyle/>
          <a:p>
            <a:pPr>
              <a:lnSpc>
                <a:spcPts val="6986"/>
              </a:lnSpc>
            </a:pPr>
            <a:endParaRPr lang="en-US" sz="5589" dirty="0">
              <a:solidFill>
                <a:prstClr val="black"/>
              </a:solidFill>
            </a:endParaRPr>
          </a:p>
        </p:txBody>
      </p:sp>
      <p:pic>
        <p:nvPicPr>
          <p:cNvPr id="9" name="Picture 8" descr="logo">
            <a:extLst>
              <a:ext uri="{FF2B5EF4-FFF2-40B4-BE49-F238E27FC236}">
                <a16:creationId xmlns:a16="http://schemas.microsoft.com/office/drawing/2014/main" id="{FA72C7D1-446E-48B2-A804-2C6356CDC1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21"/>
          <a:stretch>
            <a:fillRect/>
          </a:stretch>
        </p:blipFill>
        <p:spPr bwMode="auto">
          <a:xfrm>
            <a:off x="0" y="13333"/>
            <a:ext cx="1277933" cy="839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2">
            <a:extLst>
              <a:ext uri="{FF2B5EF4-FFF2-40B4-BE49-F238E27FC236}">
                <a16:creationId xmlns:a16="http://schemas.microsoft.com/office/drawing/2014/main" id="{7462D2AD-F32A-3C83-4122-76EE1AAA853F}"/>
              </a:ext>
            </a:extLst>
          </p:cNvPr>
          <p:cNvSpPr/>
          <p:nvPr/>
        </p:nvSpPr>
        <p:spPr>
          <a:xfrm>
            <a:off x="0" y="724364"/>
            <a:ext cx="4194736" cy="2869836"/>
          </a:xfrm>
          <a:prstGeom prst="rect">
            <a:avLst/>
          </a:prstGeom>
          <a:noFill/>
          <a:ln/>
        </p:spPr>
        <p:txBody>
          <a:bodyPr wrap="square" rtlCol="0" anchor="t"/>
          <a:lstStyle/>
          <a:p>
            <a:pPr>
              <a:lnSpc>
                <a:spcPts val="6986"/>
              </a:lnSpc>
            </a:pPr>
            <a:r>
              <a:rPr lang="en-US" sz="4000" b="1" dirty="0">
                <a:solidFill>
                  <a:srgbClr val="002060"/>
                </a:solidFill>
                <a:latin typeface="Arial" panose="020B0604020202020204" pitchFamily="34" charset="0"/>
                <a:ea typeface="Raleway" pitchFamily="34" charset="-122"/>
                <a:cs typeface="Arial" panose="020B0604020202020204" pitchFamily="34" charset="0"/>
              </a:rPr>
              <a:t>Types of EV</a:t>
            </a:r>
            <a:r>
              <a:rPr lang="en-US" sz="5589" dirty="0">
                <a:solidFill>
                  <a:srgbClr val="1B1B27"/>
                </a:solidFill>
                <a:latin typeface="Raleway" pitchFamily="34" charset="0"/>
                <a:ea typeface="Raleway" pitchFamily="34" charset="-122"/>
                <a:cs typeface="Raleway" pitchFamily="34" charset="-120"/>
              </a:rPr>
              <a:t>	</a:t>
            </a:r>
            <a:endParaRPr lang="en-US" sz="5589" dirty="0">
              <a:solidFill>
                <a:prstClr val="black"/>
              </a:solidFill>
            </a:endParaRPr>
          </a:p>
        </p:txBody>
      </p:sp>
      <p:sp>
        <p:nvSpPr>
          <p:cNvPr id="5" name="TextBox 4">
            <a:extLst>
              <a:ext uri="{FF2B5EF4-FFF2-40B4-BE49-F238E27FC236}">
                <a16:creationId xmlns:a16="http://schemas.microsoft.com/office/drawing/2014/main" id="{7053C960-0EA8-739F-2525-8283F0719C49}"/>
              </a:ext>
            </a:extLst>
          </p:cNvPr>
          <p:cNvSpPr txBox="1"/>
          <p:nvPr/>
        </p:nvSpPr>
        <p:spPr>
          <a:xfrm>
            <a:off x="6188794" y="836041"/>
            <a:ext cx="5766829" cy="5812681"/>
          </a:xfrm>
          <a:prstGeom prst="rect">
            <a:avLst/>
          </a:prstGeom>
          <a:noFill/>
        </p:spPr>
        <p:txBody>
          <a:bodyPr wrap="square" rtlCol="0">
            <a:spAutoFit/>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Electric vehicles (EVs) encompass various types, each designed for specific purposes and applications. The primary types of EVs include: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Battery Electric Vehicles (BEVs):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BEVs are powered solely by electric batteries and do not rely on internal combustion engines. They produce zero tailpipe emissions and offer the longest driving range among EV types. Examples include the Tesla Model S, Nissan Leaf, and Chevrolet Bolt EV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(3.4.1, 3.4.3 of IS 17017 (Part 1))</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Plug-in Hybrid Electric Vehicles (PHEVs):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PHEVs combine an electric battery with an internal combustion engine and can be charged through an external power source. They offer both electric and hybrid driving modes, providing flexibility and extended range. Examples include the Toyota Prius Prime, Mitsubishi Outlander PHEV, and BMW i3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(3.4.2 of IS 17017 (Part 1))</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ypes of electric vehicles with labeled battery and motor outline diagram. Educational scheme with hybrid, plug-in and electricity car power supply vector illustration. Compared model differences.">
            <a:extLst>
              <a:ext uri="{FF2B5EF4-FFF2-40B4-BE49-F238E27FC236}">
                <a16:creationId xmlns:a16="http://schemas.microsoft.com/office/drawing/2014/main" id="{B7086C61-F77A-141B-E78D-AD902EDA44DF}"/>
              </a:ext>
            </a:extLst>
          </p:cNvPr>
          <p:cNvPicPr>
            <a:picLocks noChangeAspect="1"/>
          </p:cNvPicPr>
          <p:nvPr/>
        </p:nvPicPr>
        <p:blipFill rotWithShape="1">
          <a:blip r:embed="rId5">
            <a:extLst>
              <a:ext uri="{28A0092B-C50C-407E-A947-70E740481C1C}">
                <a14:useLocalDpi xmlns:a14="http://schemas.microsoft.com/office/drawing/2010/main" val="0"/>
              </a:ext>
            </a:extLst>
          </a:blip>
          <a:srcRect t="17926"/>
          <a:stretch/>
        </p:blipFill>
        <p:spPr bwMode="auto">
          <a:xfrm>
            <a:off x="0" y="2602463"/>
            <a:ext cx="6188794" cy="42555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1459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3296</Words>
  <Application>Microsoft Office PowerPoint</Application>
  <PresentationFormat>Widescreen</PresentationFormat>
  <Paragraphs>423</Paragraphs>
  <Slides>50</Slides>
  <Notes>36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Arial</vt:lpstr>
      <vt:lpstr>Arial Black</vt:lpstr>
      <vt:lpstr>Calibri</vt:lpstr>
      <vt:lpstr>Carlito_5b</vt:lpstr>
      <vt:lpstr>Carlito-Bold_5l</vt:lpstr>
      <vt:lpstr>Courier New</vt:lpstr>
      <vt:lpstr>Daytona</vt:lpstr>
      <vt:lpstr>Raleway</vt:lpstr>
      <vt:lpstr>Roboto</vt:lpstr>
      <vt:lpstr>Roboto Slab</vt:lpstr>
      <vt:lpstr>Symbol</vt:lpstr>
      <vt:lpstr>Times New Roman</vt:lpstr>
      <vt:lpstr>Verdana</vt:lpstr>
      <vt:lpstr>Wingdings</vt:lpstr>
      <vt:lpstr>1_Office Theme</vt:lpstr>
      <vt:lpstr>PowerPoint Presentation</vt:lpstr>
      <vt:lpstr> NEED FOR EV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 charging requirements depend on the specifications of EV batteries, as power must be supplied to the battery at the right voltage and current levels to permit charging. Typical capacity and voltage of EV batteries vary among the different EV segments, as shown in Table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Tests</vt:lpstr>
      <vt:lpstr>PowerPoint Presentation</vt:lpstr>
      <vt:lpstr>PowerPoint Presentation</vt:lpstr>
      <vt:lpstr> E MOBILITY STANDARDIZATION AT BIS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Meghna Mudgal BIS</cp:lastModifiedBy>
  <cp:revision>34</cp:revision>
  <dcterms:created xsi:type="dcterms:W3CDTF">2024-07-01T07:18:31Z</dcterms:created>
  <dcterms:modified xsi:type="dcterms:W3CDTF">2024-09-02T09:58:08Z</dcterms:modified>
</cp:coreProperties>
</file>