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sldIdLst>
    <p:sldId id="278" r:id="rId5"/>
    <p:sldId id="281" r:id="rId6"/>
    <p:sldId id="291" r:id="rId7"/>
    <p:sldId id="321" r:id="rId8"/>
    <p:sldId id="317" r:id="rId9"/>
    <p:sldId id="292" r:id="rId10"/>
    <p:sldId id="318" r:id="rId11"/>
    <p:sldId id="319" r:id="rId12"/>
    <p:sldId id="316" r:id="rId13"/>
    <p:sldId id="297" r:id="rId14"/>
    <p:sldId id="322" r:id="rId15"/>
    <p:sldId id="323" r:id="rId16"/>
    <p:sldId id="324" r:id="rId17"/>
    <p:sldId id="326" r:id="rId18"/>
    <p:sldId id="329" r:id="rId19"/>
    <p:sldId id="330" r:id="rId20"/>
    <p:sldId id="309" r:id="rId21"/>
    <p:sldId id="331" r:id="rId22"/>
    <p:sldId id="332" r:id="rId23"/>
    <p:sldId id="256" r:id="rId24"/>
    <p:sldId id="257" r:id="rId25"/>
    <p:sldId id="259" r:id="rId26"/>
    <p:sldId id="260" r:id="rId27"/>
    <p:sldId id="261" r:id="rId28"/>
    <p:sldId id="262" r:id="rId29"/>
    <p:sldId id="263" r:id="rId30"/>
    <p:sldId id="264" r:id="rId31"/>
    <p:sldId id="315"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4D22A-1DCA-4DC5-957D-BC241E0AE62C}" v="280" dt="2024-09-04T09:32:52.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68" d="100"/>
          <a:sy n="68" d="100"/>
        </p:scale>
        <p:origin x="8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vya BIS" userId="cf951f8e756f201d" providerId="LiveId" clId="{52C4D22A-1DCA-4DC5-957D-BC241E0AE62C}"/>
    <pc:docChg chg="undo redo custSel addSld delSld modSld sldOrd">
      <pc:chgData name="Divya BIS" userId="cf951f8e756f201d" providerId="LiveId" clId="{52C4D22A-1DCA-4DC5-957D-BC241E0AE62C}" dt="2024-09-04T09:32:52.619" v="781" actId="6549"/>
      <pc:docMkLst>
        <pc:docMk/>
      </pc:docMkLst>
      <pc:sldChg chg="modSp mod modAnim delDesignElem">
        <pc:chgData name="Divya BIS" userId="cf951f8e756f201d" providerId="LiveId" clId="{52C4D22A-1DCA-4DC5-957D-BC241E0AE62C}" dt="2024-09-04T09:32:52.619" v="781" actId="6549"/>
        <pc:sldMkLst>
          <pc:docMk/>
          <pc:sldMk cId="889127888" sldId="256"/>
        </pc:sldMkLst>
        <pc:spChg chg="mod">
          <ac:chgData name="Divya BIS" userId="cf951f8e756f201d" providerId="LiveId" clId="{52C4D22A-1DCA-4DC5-957D-BC241E0AE62C}" dt="2024-09-04T09:32:52.619" v="781" actId="6549"/>
          <ac:spMkLst>
            <pc:docMk/>
            <pc:sldMk cId="889127888" sldId="256"/>
            <ac:spMk id="2" creationId="{F7A00E73-A344-7A36-708C-BB013B2A7429}"/>
          </ac:spMkLst>
        </pc:spChg>
        <pc:spChg chg="mod">
          <ac:chgData name="Divya BIS" userId="cf951f8e756f201d" providerId="LiveId" clId="{52C4D22A-1DCA-4DC5-957D-BC241E0AE62C}" dt="2024-09-04T09:32:33.706" v="773" actId="21"/>
          <ac:spMkLst>
            <pc:docMk/>
            <pc:sldMk cId="889127888" sldId="256"/>
            <ac:spMk id="3" creationId="{5B982A7D-3233-6A71-490A-8566E2724BE0}"/>
          </ac:spMkLst>
        </pc:spChg>
      </pc:sldChg>
      <pc:sldChg chg="delDesignElem">
        <pc:chgData name="Divya BIS" userId="cf951f8e756f201d" providerId="LiveId" clId="{52C4D22A-1DCA-4DC5-957D-BC241E0AE62C}" dt="2024-09-04T09:31:57.759" v="765"/>
        <pc:sldMkLst>
          <pc:docMk/>
          <pc:sldMk cId="1467542094" sldId="257"/>
        </pc:sldMkLst>
      </pc:sldChg>
      <pc:sldChg chg="delDesignElem">
        <pc:chgData name="Divya BIS" userId="cf951f8e756f201d" providerId="LiveId" clId="{52C4D22A-1DCA-4DC5-957D-BC241E0AE62C}" dt="2024-09-04T09:31:57.759" v="766"/>
        <pc:sldMkLst>
          <pc:docMk/>
          <pc:sldMk cId="2366607991" sldId="259"/>
        </pc:sldMkLst>
      </pc:sldChg>
      <pc:sldChg chg="delDesignElem">
        <pc:chgData name="Divya BIS" userId="cf951f8e756f201d" providerId="LiveId" clId="{52C4D22A-1DCA-4DC5-957D-BC241E0AE62C}" dt="2024-09-04T09:31:57.759" v="767"/>
        <pc:sldMkLst>
          <pc:docMk/>
          <pc:sldMk cId="736859003" sldId="260"/>
        </pc:sldMkLst>
      </pc:sldChg>
      <pc:sldChg chg="modSp modAnim delDesignElem">
        <pc:chgData name="Divya BIS" userId="cf951f8e756f201d" providerId="LiveId" clId="{52C4D22A-1DCA-4DC5-957D-BC241E0AE62C}" dt="2024-09-04T09:32:45.813" v="780" actId="6549"/>
        <pc:sldMkLst>
          <pc:docMk/>
          <pc:sldMk cId="1017259550" sldId="261"/>
        </pc:sldMkLst>
        <pc:spChg chg="mod">
          <ac:chgData name="Divya BIS" userId="cf951f8e756f201d" providerId="LiveId" clId="{52C4D22A-1DCA-4DC5-957D-BC241E0AE62C}" dt="2024-09-04T09:32:45.813" v="780" actId="6549"/>
          <ac:spMkLst>
            <pc:docMk/>
            <pc:sldMk cId="1017259550" sldId="261"/>
            <ac:spMk id="4" creationId="{F8FC637E-4EB8-39F5-0803-C763B168FA16}"/>
          </ac:spMkLst>
        </pc:spChg>
      </pc:sldChg>
      <pc:sldChg chg="delDesignElem">
        <pc:chgData name="Divya BIS" userId="cf951f8e756f201d" providerId="LiveId" clId="{52C4D22A-1DCA-4DC5-957D-BC241E0AE62C}" dt="2024-09-04T09:31:57.759" v="769"/>
        <pc:sldMkLst>
          <pc:docMk/>
          <pc:sldMk cId="2489517038" sldId="262"/>
        </pc:sldMkLst>
      </pc:sldChg>
      <pc:sldChg chg="delDesignElem">
        <pc:chgData name="Divya BIS" userId="cf951f8e756f201d" providerId="LiveId" clId="{52C4D22A-1DCA-4DC5-957D-BC241E0AE62C}" dt="2024-09-04T09:31:57.775" v="770"/>
        <pc:sldMkLst>
          <pc:docMk/>
          <pc:sldMk cId="1012942218" sldId="263"/>
        </pc:sldMkLst>
      </pc:sldChg>
      <pc:sldChg chg="delDesignElem">
        <pc:chgData name="Divya BIS" userId="cf951f8e756f201d" providerId="LiveId" clId="{52C4D22A-1DCA-4DC5-957D-BC241E0AE62C}" dt="2024-09-04T09:31:57.775" v="771"/>
        <pc:sldMkLst>
          <pc:docMk/>
          <pc:sldMk cId="985770817" sldId="264"/>
        </pc:sldMkLst>
      </pc:sldChg>
      <pc:sldChg chg="modSp mod modAnim">
        <pc:chgData name="Divya BIS" userId="cf951f8e756f201d" providerId="LiveId" clId="{52C4D22A-1DCA-4DC5-957D-BC241E0AE62C}" dt="2024-09-04T07:38:29.103" v="763" actId="1076"/>
        <pc:sldMkLst>
          <pc:docMk/>
          <pc:sldMk cId="1145447894" sldId="281"/>
        </pc:sldMkLst>
        <pc:spChg chg="mod">
          <ac:chgData name="Divya BIS" userId="cf951f8e756f201d" providerId="LiveId" clId="{52C4D22A-1DCA-4DC5-957D-BC241E0AE62C}" dt="2024-09-04T07:38:29.103" v="763" actId="1076"/>
          <ac:spMkLst>
            <pc:docMk/>
            <pc:sldMk cId="1145447894" sldId="281"/>
            <ac:spMk id="24" creationId="{F260476B-CCA6-412B-A9C5-399C34AE6F05}"/>
          </ac:spMkLst>
        </pc:spChg>
      </pc:sldChg>
      <pc:sldChg chg="modSp mod modAnim">
        <pc:chgData name="Divya BIS" userId="cf951f8e756f201d" providerId="LiveId" clId="{52C4D22A-1DCA-4DC5-957D-BC241E0AE62C}" dt="2024-09-04T05:51:44.471" v="150" actId="27636"/>
        <pc:sldMkLst>
          <pc:docMk/>
          <pc:sldMk cId="3236898109" sldId="291"/>
        </pc:sldMkLst>
        <pc:spChg chg="mod">
          <ac:chgData name="Divya BIS" userId="cf951f8e756f201d" providerId="LiveId" clId="{52C4D22A-1DCA-4DC5-957D-BC241E0AE62C}" dt="2024-09-04T05:36:57.067" v="7" actId="20577"/>
          <ac:spMkLst>
            <pc:docMk/>
            <pc:sldMk cId="3236898109" sldId="291"/>
            <ac:spMk id="2" creationId="{1B716E9D-1813-4B47-88D1-117C67FF8AAE}"/>
          </ac:spMkLst>
        </pc:spChg>
        <pc:spChg chg="mod">
          <ac:chgData name="Divya BIS" userId="cf951f8e756f201d" providerId="LiveId" clId="{52C4D22A-1DCA-4DC5-957D-BC241E0AE62C}" dt="2024-09-04T05:51:44.471" v="150" actId="27636"/>
          <ac:spMkLst>
            <pc:docMk/>
            <pc:sldMk cId="3236898109" sldId="291"/>
            <ac:spMk id="3" creationId="{E08D1E60-5A64-4879-92DA-CDEA0C5D9A81}"/>
          </ac:spMkLst>
        </pc:spChg>
      </pc:sldChg>
      <pc:sldChg chg="modSp mod modAnim">
        <pc:chgData name="Divya BIS" userId="cf951f8e756f201d" providerId="LiveId" clId="{52C4D22A-1DCA-4DC5-957D-BC241E0AE62C}" dt="2024-09-04T05:49:36.904" v="68" actId="1076"/>
        <pc:sldMkLst>
          <pc:docMk/>
          <pc:sldMk cId="3629810936" sldId="292"/>
        </pc:sldMkLst>
        <pc:spChg chg="mod">
          <ac:chgData name="Divya BIS" userId="cf951f8e756f201d" providerId="LiveId" clId="{52C4D22A-1DCA-4DC5-957D-BC241E0AE62C}" dt="2024-09-04T05:49:31.720" v="67" actId="1076"/>
          <ac:spMkLst>
            <pc:docMk/>
            <pc:sldMk cId="3629810936" sldId="292"/>
            <ac:spMk id="3" creationId="{E08D1E60-5A64-4879-92DA-CDEA0C5D9A81}"/>
          </ac:spMkLst>
        </pc:spChg>
        <pc:picChg chg="mod">
          <ac:chgData name="Divya BIS" userId="cf951f8e756f201d" providerId="LiveId" clId="{52C4D22A-1DCA-4DC5-957D-BC241E0AE62C}" dt="2024-09-04T05:49:36.904" v="68" actId="1076"/>
          <ac:picMkLst>
            <pc:docMk/>
            <pc:sldMk cId="3629810936" sldId="292"/>
            <ac:picMk id="5" creationId="{A6C73510-B9E9-423F-AAF3-D009DFD82628}"/>
          </ac:picMkLst>
        </pc:picChg>
      </pc:sldChg>
      <pc:sldChg chg="del mod modShow">
        <pc:chgData name="Divya BIS" userId="cf951f8e756f201d" providerId="LiveId" clId="{52C4D22A-1DCA-4DC5-957D-BC241E0AE62C}" dt="2024-09-04T07:25:40.959" v="626" actId="47"/>
        <pc:sldMkLst>
          <pc:docMk/>
          <pc:sldMk cId="1118052671" sldId="293"/>
        </pc:sldMkLst>
      </pc:sldChg>
      <pc:sldChg chg="del mod modShow">
        <pc:chgData name="Divya BIS" userId="cf951f8e756f201d" providerId="LiveId" clId="{52C4D22A-1DCA-4DC5-957D-BC241E0AE62C}" dt="2024-09-04T07:25:41.383" v="627" actId="47"/>
        <pc:sldMkLst>
          <pc:docMk/>
          <pc:sldMk cId="4282340894" sldId="294"/>
        </pc:sldMkLst>
      </pc:sldChg>
      <pc:sldChg chg="del">
        <pc:chgData name="Divya BIS" userId="cf951f8e756f201d" providerId="LiveId" clId="{52C4D22A-1DCA-4DC5-957D-BC241E0AE62C}" dt="2024-09-04T06:20:25.136" v="376" actId="47"/>
        <pc:sldMkLst>
          <pc:docMk/>
          <pc:sldMk cId="1027379980" sldId="295"/>
        </pc:sldMkLst>
      </pc:sldChg>
      <pc:sldChg chg="del">
        <pc:chgData name="Divya BIS" userId="cf951f8e756f201d" providerId="LiveId" clId="{52C4D22A-1DCA-4DC5-957D-BC241E0AE62C}" dt="2024-09-04T06:20:25.136" v="376" actId="47"/>
        <pc:sldMkLst>
          <pc:docMk/>
          <pc:sldMk cId="1813152394" sldId="296"/>
        </pc:sldMkLst>
      </pc:sldChg>
      <pc:sldChg chg="addSp delSp modSp mod ord delAnim">
        <pc:chgData name="Divya BIS" userId="cf951f8e756f201d" providerId="LiveId" clId="{52C4D22A-1DCA-4DC5-957D-BC241E0AE62C}" dt="2024-09-04T06:14:43.728" v="373" actId="6549"/>
        <pc:sldMkLst>
          <pc:docMk/>
          <pc:sldMk cId="1594185837" sldId="297"/>
        </pc:sldMkLst>
        <pc:spChg chg="del">
          <ac:chgData name="Divya BIS" userId="cf951f8e756f201d" providerId="LiveId" clId="{52C4D22A-1DCA-4DC5-957D-BC241E0AE62C}" dt="2024-09-04T06:09:42.355" v="279" actId="478"/>
          <ac:spMkLst>
            <pc:docMk/>
            <pc:sldMk cId="1594185837" sldId="297"/>
            <ac:spMk id="3" creationId="{F89A2A33-C58C-4C9D-9A7E-38106EDA35E6}"/>
          </ac:spMkLst>
        </pc:spChg>
        <pc:spChg chg="add del mod">
          <ac:chgData name="Divya BIS" userId="cf951f8e756f201d" providerId="LiveId" clId="{52C4D22A-1DCA-4DC5-957D-BC241E0AE62C}" dt="2024-09-04T06:14:43.728" v="373" actId="6549"/>
          <ac:spMkLst>
            <pc:docMk/>
            <pc:sldMk cId="1594185837" sldId="297"/>
            <ac:spMk id="6" creationId="{81686BF8-046C-9596-0470-BE71DED508E0}"/>
          </ac:spMkLst>
        </pc:spChg>
        <pc:spChg chg="add mod">
          <ac:chgData name="Divya BIS" userId="cf951f8e756f201d" providerId="LiveId" clId="{52C4D22A-1DCA-4DC5-957D-BC241E0AE62C}" dt="2024-09-04T06:10:03.813" v="286"/>
          <ac:spMkLst>
            <pc:docMk/>
            <pc:sldMk cId="1594185837" sldId="297"/>
            <ac:spMk id="7" creationId="{72C819AE-DF79-449F-EE46-B0D240D65FFF}"/>
          </ac:spMkLst>
        </pc:spChg>
        <pc:spChg chg="add mod">
          <ac:chgData name="Divya BIS" userId="cf951f8e756f201d" providerId="LiveId" clId="{52C4D22A-1DCA-4DC5-957D-BC241E0AE62C}" dt="2024-09-04T06:10:07.420" v="290"/>
          <ac:spMkLst>
            <pc:docMk/>
            <pc:sldMk cId="1594185837" sldId="297"/>
            <ac:spMk id="8" creationId="{FB2D5C00-944A-9A15-5126-35F32B63D5AC}"/>
          </ac:spMkLst>
        </pc:spChg>
        <pc:spChg chg="add mod">
          <ac:chgData name="Divya BIS" userId="cf951f8e756f201d" providerId="LiveId" clId="{52C4D22A-1DCA-4DC5-957D-BC241E0AE62C}" dt="2024-09-04T06:10:14.007" v="297" actId="27636"/>
          <ac:spMkLst>
            <pc:docMk/>
            <pc:sldMk cId="1594185837" sldId="297"/>
            <ac:spMk id="10" creationId="{D782A530-D568-88F7-5D6C-6740A6D18335}"/>
          </ac:spMkLst>
        </pc:spChg>
        <pc:spChg chg="add mod">
          <ac:chgData name="Divya BIS" userId="cf951f8e756f201d" providerId="LiveId" clId="{52C4D22A-1DCA-4DC5-957D-BC241E0AE62C}" dt="2024-09-04T06:10:21.343" v="303"/>
          <ac:spMkLst>
            <pc:docMk/>
            <pc:sldMk cId="1594185837" sldId="297"/>
            <ac:spMk id="12" creationId="{05C81DDB-FB18-775A-1FE1-3FA2177D623B}"/>
          </ac:spMkLst>
        </pc:spChg>
        <pc:spChg chg="add mod">
          <ac:chgData name="Divya BIS" userId="cf951f8e756f201d" providerId="LiveId" clId="{52C4D22A-1DCA-4DC5-957D-BC241E0AE62C}" dt="2024-09-04T06:10:34.459" v="305"/>
          <ac:spMkLst>
            <pc:docMk/>
            <pc:sldMk cId="1594185837" sldId="297"/>
            <ac:spMk id="13" creationId="{E1063D93-5702-8563-84B2-A4A6070F9A34}"/>
          </ac:spMkLst>
        </pc:spChg>
      </pc:sldChg>
      <pc:sldChg chg="del ord">
        <pc:chgData name="Divya BIS" userId="cf951f8e756f201d" providerId="LiveId" clId="{52C4D22A-1DCA-4DC5-957D-BC241E0AE62C}" dt="2024-09-04T06:15:29.257" v="374" actId="2696"/>
        <pc:sldMkLst>
          <pc:docMk/>
          <pc:sldMk cId="3974551367" sldId="298"/>
        </pc:sldMkLst>
      </pc:sldChg>
      <pc:sldChg chg="del">
        <pc:chgData name="Divya BIS" userId="cf951f8e756f201d" providerId="LiveId" clId="{52C4D22A-1DCA-4DC5-957D-BC241E0AE62C}" dt="2024-09-04T06:20:25.136" v="376" actId="47"/>
        <pc:sldMkLst>
          <pc:docMk/>
          <pc:sldMk cId="2649409775" sldId="299"/>
        </pc:sldMkLst>
      </pc:sldChg>
      <pc:sldChg chg="del mod ord modShow">
        <pc:chgData name="Divya BIS" userId="cf951f8e756f201d" providerId="LiveId" clId="{52C4D22A-1DCA-4DC5-957D-BC241E0AE62C}" dt="2024-09-04T07:25:44.379" v="628" actId="47"/>
        <pc:sldMkLst>
          <pc:docMk/>
          <pc:sldMk cId="1807013053" sldId="300"/>
        </pc:sldMkLst>
      </pc:sldChg>
      <pc:sldChg chg="del ord">
        <pc:chgData name="Divya BIS" userId="cf951f8e756f201d" providerId="LiveId" clId="{52C4D22A-1DCA-4DC5-957D-BC241E0AE62C}" dt="2024-09-04T07:25:31.816" v="620" actId="47"/>
        <pc:sldMkLst>
          <pc:docMk/>
          <pc:sldMk cId="2382910338" sldId="301"/>
        </pc:sldMkLst>
      </pc:sldChg>
      <pc:sldChg chg="del">
        <pc:chgData name="Divya BIS" userId="cf951f8e756f201d" providerId="LiveId" clId="{52C4D22A-1DCA-4DC5-957D-BC241E0AE62C}" dt="2024-09-04T07:25:32.507" v="621" actId="47"/>
        <pc:sldMkLst>
          <pc:docMk/>
          <pc:sldMk cId="3812338323" sldId="302"/>
        </pc:sldMkLst>
      </pc:sldChg>
      <pc:sldChg chg="del">
        <pc:chgData name="Divya BIS" userId="cf951f8e756f201d" providerId="LiveId" clId="{52C4D22A-1DCA-4DC5-957D-BC241E0AE62C}" dt="2024-09-04T07:25:33.292" v="622" actId="47"/>
        <pc:sldMkLst>
          <pc:docMk/>
          <pc:sldMk cId="3523333614" sldId="304"/>
        </pc:sldMkLst>
      </pc:sldChg>
      <pc:sldChg chg="del">
        <pc:chgData name="Divya BIS" userId="cf951f8e756f201d" providerId="LiveId" clId="{52C4D22A-1DCA-4DC5-957D-BC241E0AE62C}" dt="2024-09-04T07:25:33.966" v="623" actId="47"/>
        <pc:sldMkLst>
          <pc:docMk/>
          <pc:sldMk cId="3486678978" sldId="305"/>
        </pc:sldMkLst>
      </pc:sldChg>
      <pc:sldChg chg="del">
        <pc:chgData name="Divya BIS" userId="cf951f8e756f201d" providerId="LiveId" clId="{52C4D22A-1DCA-4DC5-957D-BC241E0AE62C}" dt="2024-09-04T07:08:01.235" v="604" actId="47"/>
        <pc:sldMkLst>
          <pc:docMk/>
          <pc:sldMk cId="2586253186" sldId="306"/>
        </pc:sldMkLst>
      </pc:sldChg>
      <pc:sldChg chg="del">
        <pc:chgData name="Divya BIS" userId="cf951f8e756f201d" providerId="LiveId" clId="{52C4D22A-1DCA-4DC5-957D-BC241E0AE62C}" dt="2024-09-04T07:08:01.235" v="604" actId="47"/>
        <pc:sldMkLst>
          <pc:docMk/>
          <pc:sldMk cId="2490479358" sldId="307"/>
        </pc:sldMkLst>
      </pc:sldChg>
      <pc:sldChg chg="del">
        <pc:chgData name="Divya BIS" userId="cf951f8e756f201d" providerId="LiveId" clId="{52C4D22A-1DCA-4DC5-957D-BC241E0AE62C}" dt="2024-09-04T07:08:01.235" v="604" actId="47"/>
        <pc:sldMkLst>
          <pc:docMk/>
          <pc:sldMk cId="1255942347" sldId="308"/>
        </pc:sldMkLst>
      </pc:sldChg>
      <pc:sldChg chg="del">
        <pc:chgData name="Divya BIS" userId="cf951f8e756f201d" providerId="LiveId" clId="{52C4D22A-1DCA-4DC5-957D-BC241E0AE62C}" dt="2024-09-04T07:12:13.965" v="607" actId="2696"/>
        <pc:sldMkLst>
          <pc:docMk/>
          <pc:sldMk cId="239145390" sldId="309"/>
        </pc:sldMkLst>
      </pc:sldChg>
      <pc:sldChg chg="modSp add modAnim">
        <pc:chgData name="Divya BIS" userId="cf951f8e756f201d" providerId="LiveId" clId="{52C4D22A-1DCA-4DC5-957D-BC241E0AE62C}" dt="2024-09-04T07:15:07.726" v="618" actId="20577"/>
        <pc:sldMkLst>
          <pc:docMk/>
          <pc:sldMk cId="4211614505" sldId="309"/>
        </pc:sldMkLst>
        <pc:spChg chg="mod">
          <ac:chgData name="Divya BIS" userId="cf951f8e756f201d" providerId="LiveId" clId="{52C4D22A-1DCA-4DC5-957D-BC241E0AE62C}" dt="2024-09-04T07:15:07.726" v="618" actId="20577"/>
          <ac:spMkLst>
            <pc:docMk/>
            <pc:sldMk cId="4211614505" sldId="309"/>
            <ac:spMk id="3" creationId="{1727B971-D86F-4C0B-8CB1-1B05532F70D7}"/>
          </ac:spMkLst>
        </pc:spChg>
      </pc:sldChg>
      <pc:sldChg chg="del">
        <pc:chgData name="Divya BIS" userId="cf951f8e756f201d" providerId="LiveId" clId="{52C4D22A-1DCA-4DC5-957D-BC241E0AE62C}" dt="2024-09-04T07:12:13.965" v="607" actId="2696"/>
        <pc:sldMkLst>
          <pc:docMk/>
          <pc:sldMk cId="886802979" sldId="310"/>
        </pc:sldMkLst>
      </pc:sldChg>
      <pc:sldChg chg="add del">
        <pc:chgData name="Divya BIS" userId="cf951f8e756f201d" providerId="LiveId" clId="{52C4D22A-1DCA-4DC5-957D-BC241E0AE62C}" dt="2024-09-04T07:25:24.927" v="619" actId="47"/>
        <pc:sldMkLst>
          <pc:docMk/>
          <pc:sldMk cId="4165988172" sldId="310"/>
        </pc:sldMkLst>
      </pc:sldChg>
      <pc:sldChg chg="del">
        <pc:chgData name="Divya BIS" userId="cf951f8e756f201d" providerId="LiveId" clId="{52C4D22A-1DCA-4DC5-957D-BC241E0AE62C}" dt="2024-09-04T07:12:13.965" v="607" actId="2696"/>
        <pc:sldMkLst>
          <pc:docMk/>
          <pc:sldMk cId="571604290" sldId="311"/>
        </pc:sldMkLst>
      </pc:sldChg>
      <pc:sldChg chg="add del">
        <pc:chgData name="Divya BIS" userId="cf951f8e756f201d" providerId="LiveId" clId="{52C4D22A-1DCA-4DC5-957D-BC241E0AE62C}" dt="2024-09-04T07:25:24.927" v="619" actId="47"/>
        <pc:sldMkLst>
          <pc:docMk/>
          <pc:sldMk cId="1064180342" sldId="311"/>
        </pc:sldMkLst>
      </pc:sldChg>
      <pc:sldChg chg="del">
        <pc:chgData name="Divya BIS" userId="cf951f8e756f201d" providerId="LiveId" clId="{52C4D22A-1DCA-4DC5-957D-BC241E0AE62C}" dt="2024-09-04T07:25:35.459" v="624" actId="47"/>
        <pc:sldMkLst>
          <pc:docMk/>
          <pc:sldMk cId="2655737631" sldId="312"/>
        </pc:sldMkLst>
      </pc:sldChg>
      <pc:sldChg chg="del">
        <pc:chgData name="Divya BIS" userId="cf951f8e756f201d" providerId="LiveId" clId="{52C4D22A-1DCA-4DC5-957D-BC241E0AE62C}" dt="2024-09-04T07:25:37.314" v="625" actId="47"/>
        <pc:sldMkLst>
          <pc:docMk/>
          <pc:sldMk cId="929277925" sldId="313"/>
        </pc:sldMkLst>
      </pc:sldChg>
      <pc:sldChg chg="addSp delSp modSp add mod delAnim">
        <pc:chgData name="Divya BIS" userId="cf951f8e756f201d" providerId="LiveId" clId="{52C4D22A-1DCA-4DC5-957D-BC241E0AE62C}" dt="2024-09-04T06:06:59.835" v="274" actId="14100"/>
        <pc:sldMkLst>
          <pc:docMk/>
          <pc:sldMk cId="3716473142" sldId="316"/>
        </pc:sldMkLst>
        <pc:spChg chg="mod">
          <ac:chgData name="Divya BIS" userId="cf951f8e756f201d" providerId="LiveId" clId="{52C4D22A-1DCA-4DC5-957D-BC241E0AE62C}" dt="2024-09-04T06:06:54.053" v="272" actId="1076"/>
          <ac:spMkLst>
            <pc:docMk/>
            <pc:sldMk cId="3716473142" sldId="316"/>
            <ac:spMk id="2" creationId="{742ED2AB-3451-480A-B4C5-A56B922E4183}"/>
          </ac:spMkLst>
        </pc:spChg>
        <pc:spChg chg="del">
          <ac:chgData name="Divya BIS" userId="cf951f8e756f201d" providerId="LiveId" clId="{52C4D22A-1DCA-4DC5-957D-BC241E0AE62C}" dt="2024-09-04T06:06:39.652" v="269" actId="478"/>
          <ac:spMkLst>
            <pc:docMk/>
            <pc:sldMk cId="3716473142" sldId="316"/>
            <ac:spMk id="3" creationId="{BC285D79-773E-4FD9-AED2-E862D8778AC9}"/>
          </ac:spMkLst>
        </pc:spChg>
        <pc:spChg chg="add del mod">
          <ac:chgData name="Divya BIS" userId="cf951f8e756f201d" providerId="LiveId" clId="{52C4D22A-1DCA-4DC5-957D-BC241E0AE62C}" dt="2024-09-04T06:06:45.999" v="270"/>
          <ac:spMkLst>
            <pc:docMk/>
            <pc:sldMk cId="3716473142" sldId="316"/>
            <ac:spMk id="5" creationId="{2825C92E-02CC-85D6-50EC-6F95634BA56A}"/>
          </ac:spMkLst>
        </pc:spChg>
        <pc:spChg chg="add del mod">
          <ac:chgData name="Divya BIS" userId="cf951f8e756f201d" providerId="LiveId" clId="{52C4D22A-1DCA-4DC5-957D-BC241E0AE62C}" dt="2024-09-04T06:06:50.926" v="271"/>
          <ac:spMkLst>
            <pc:docMk/>
            <pc:sldMk cId="3716473142" sldId="316"/>
            <ac:spMk id="6" creationId="{83B8A991-E1BB-6DAE-FE16-A97EF29E32D5}"/>
          </ac:spMkLst>
        </pc:spChg>
        <pc:picChg chg="add mod">
          <ac:chgData name="Divya BIS" userId="cf951f8e756f201d" providerId="LiveId" clId="{52C4D22A-1DCA-4DC5-957D-BC241E0AE62C}" dt="2024-09-04T06:06:59.835" v="274" actId="14100"/>
          <ac:picMkLst>
            <pc:docMk/>
            <pc:sldMk cId="3716473142" sldId="316"/>
            <ac:picMk id="7" creationId="{C7A556EB-6A78-735B-81E0-89BAE7EDAAF5}"/>
          </ac:picMkLst>
        </pc:picChg>
      </pc:sldChg>
      <pc:sldChg chg="addSp delSp modSp add mod delAnim modAnim">
        <pc:chgData name="Divya BIS" userId="cf951f8e756f201d" providerId="LiveId" clId="{52C4D22A-1DCA-4DC5-957D-BC241E0AE62C}" dt="2024-09-04T05:48:25.233" v="62" actId="2164"/>
        <pc:sldMkLst>
          <pc:docMk/>
          <pc:sldMk cId="131493200" sldId="317"/>
        </pc:sldMkLst>
        <pc:spChg chg="mod">
          <ac:chgData name="Divya BIS" userId="cf951f8e756f201d" providerId="LiveId" clId="{52C4D22A-1DCA-4DC5-957D-BC241E0AE62C}" dt="2024-09-04T05:45:25.137" v="57" actId="1076"/>
          <ac:spMkLst>
            <pc:docMk/>
            <pc:sldMk cId="131493200" sldId="317"/>
            <ac:spMk id="2" creationId="{1B716E9D-1813-4B47-88D1-117C67FF8AAE}"/>
          </ac:spMkLst>
        </pc:spChg>
        <pc:spChg chg="del mod">
          <ac:chgData name="Divya BIS" userId="cf951f8e756f201d" providerId="LiveId" clId="{52C4D22A-1DCA-4DC5-957D-BC241E0AE62C}" dt="2024-09-04T05:42:29.957" v="17" actId="3680"/>
          <ac:spMkLst>
            <pc:docMk/>
            <pc:sldMk cId="131493200" sldId="317"/>
            <ac:spMk id="3" creationId="{E08D1E60-5A64-4879-92DA-CDEA0C5D9A81}"/>
          </ac:spMkLst>
        </pc:spChg>
        <pc:graphicFrameChg chg="add mod ord modGraphic">
          <ac:chgData name="Divya BIS" userId="cf951f8e756f201d" providerId="LiveId" clId="{52C4D22A-1DCA-4DC5-957D-BC241E0AE62C}" dt="2024-09-04T05:48:25.233" v="62" actId="2164"/>
          <ac:graphicFrameMkLst>
            <pc:docMk/>
            <pc:sldMk cId="131493200" sldId="317"/>
            <ac:graphicFrameMk id="4" creationId="{315EFA9E-F610-CC13-BE7A-756849E349C4}"/>
          </ac:graphicFrameMkLst>
        </pc:graphicFrameChg>
      </pc:sldChg>
      <pc:sldChg chg="modSp add del mod">
        <pc:chgData name="Divya BIS" userId="cf951f8e756f201d" providerId="LiveId" clId="{52C4D22A-1DCA-4DC5-957D-BC241E0AE62C}" dt="2024-09-04T05:51:54.497" v="151" actId="2696"/>
        <pc:sldMkLst>
          <pc:docMk/>
          <pc:sldMk cId="1523485252" sldId="318"/>
        </pc:sldMkLst>
        <pc:graphicFrameChg chg="modGraphic">
          <ac:chgData name="Divya BIS" userId="cf951f8e756f201d" providerId="LiveId" clId="{52C4D22A-1DCA-4DC5-957D-BC241E0AE62C}" dt="2024-09-04T05:45:41.477" v="60" actId="6549"/>
          <ac:graphicFrameMkLst>
            <pc:docMk/>
            <pc:sldMk cId="1523485252" sldId="318"/>
            <ac:graphicFrameMk id="4" creationId="{315EFA9E-F610-CC13-BE7A-756849E349C4}"/>
          </ac:graphicFrameMkLst>
        </pc:graphicFrameChg>
      </pc:sldChg>
      <pc:sldChg chg="addSp delSp modSp add mod addAnim delAnim modAnim">
        <pc:chgData name="Divya BIS" userId="cf951f8e756f201d" providerId="LiveId" clId="{52C4D22A-1DCA-4DC5-957D-BC241E0AE62C}" dt="2024-09-04T05:59:36.752" v="251" actId="27636"/>
        <pc:sldMkLst>
          <pc:docMk/>
          <pc:sldMk cId="3994118228" sldId="318"/>
        </pc:sldMkLst>
        <pc:spChg chg="mod">
          <ac:chgData name="Divya BIS" userId="cf951f8e756f201d" providerId="LiveId" clId="{52C4D22A-1DCA-4DC5-957D-BC241E0AE62C}" dt="2024-09-04T05:55:00.644" v="183" actId="1035"/>
          <ac:spMkLst>
            <pc:docMk/>
            <pc:sldMk cId="3994118228" sldId="318"/>
            <ac:spMk id="2" creationId="{742ED2AB-3451-480A-B4C5-A56B922E4183}"/>
          </ac:spMkLst>
        </pc:spChg>
        <pc:spChg chg="add del mod">
          <ac:chgData name="Divya BIS" userId="cf951f8e756f201d" providerId="LiveId" clId="{52C4D22A-1DCA-4DC5-957D-BC241E0AE62C}" dt="2024-09-04T05:59:36.752" v="251" actId="27636"/>
          <ac:spMkLst>
            <pc:docMk/>
            <pc:sldMk cId="3994118228" sldId="318"/>
            <ac:spMk id="3" creationId="{BC285D79-773E-4FD9-AED2-E862D8778AC9}"/>
          </ac:spMkLst>
        </pc:spChg>
        <pc:spChg chg="add">
          <ac:chgData name="Divya BIS" userId="cf951f8e756f201d" providerId="LiveId" clId="{52C4D22A-1DCA-4DC5-957D-BC241E0AE62C}" dt="2024-09-04T05:54:16.668" v="153"/>
          <ac:spMkLst>
            <pc:docMk/>
            <pc:sldMk cId="3994118228" sldId="318"/>
            <ac:spMk id="4" creationId="{44D7447E-74BB-28F9-6C78-B7C0FA873924}"/>
          </ac:spMkLst>
        </pc:spChg>
        <pc:spChg chg="add del mod">
          <ac:chgData name="Divya BIS" userId="cf951f8e756f201d" providerId="LiveId" clId="{52C4D22A-1DCA-4DC5-957D-BC241E0AE62C}" dt="2024-09-04T05:54:33.290" v="155" actId="478"/>
          <ac:spMkLst>
            <pc:docMk/>
            <pc:sldMk cId="3994118228" sldId="318"/>
            <ac:spMk id="6" creationId="{74685331-D0E4-17F4-DC14-5305DAC0A886}"/>
          </ac:spMkLst>
        </pc:spChg>
      </pc:sldChg>
      <pc:sldChg chg="modSp add mod modAnim">
        <pc:chgData name="Divya BIS" userId="cf951f8e756f201d" providerId="LiveId" clId="{52C4D22A-1DCA-4DC5-957D-BC241E0AE62C}" dt="2024-09-04T05:59:45.210" v="253" actId="27636"/>
        <pc:sldMkLst>
          <pc:docMk/>
          <pc:sldMk cId="2715082584" sldId="319"/>
        </pc:sldMkLst>
        <pc:spChg chg="mod">
          <ac:chgData name="Divya BIS" userId="cf951f8e756f201d" providerId="LiveId" clId="{52C4D22A-1DCA-4DC5-957D-BC241E0AE62C}" dt="2024-09-04T05:59:45.210" v="253" actId="27636"/>
          <ac:spMkLst>
            <pc:docMk/>
            <pc:sldMk cId="2715082584" sldId="319"/>
            <ac:spMk id="3" creationId="{BC285D79-773E-4FD9-AED2-E862D8778AC9}"/>
          </ac:spMkLst>
        </pc:spChg>
      </pc:sldChg>
      <pc:sldChg chg="new del">
        <pc:chgData name="Divya BIS" userId="cf951f8e756f201d" providerId="LiveId" clId="{52C4D22A-1DCA-4DC5-957D-BC241E0AE62C}" dt="2024-09-04T06:05:34.082" v="257" actId="2696"/>
        <pc:sldMkLst>
          <pc:docMk/>
          <pc:sldMk cId="3056030818" sldId="320"/>
        </pc:sldMkLst>
      </pc:sldChg>
      <pc:sldChg chg="addSp delSp modSp add mod delAnim">
        <pc:chgData name="Divya BIS" userId="cf951f8e756f201d" providerId="LiveId" clId="{52C4D22A-1DCA-4DC5-957D-BC241E0AE62C}" dt="2024-09-04T06:06:23.748" v="268" actId="1076"/>
        <pc:sldMkLst>
          <pc:docMk/>
          <pc:sldMk cId="80176405" sldId="321"/>
        </pc:sldMkLst>
        <pc:spChg chg="mod">
          <ac:chgData name="Divya BIS" userId="cf951f8e756f201d" providerId="LiveId" clId="{52C4D22A-1DCA-4DC5-957D-BC241E0AE62C}" dt="2024-09-04T06:05:58.659" v="263" actId="1076"/>
          <ac:spMkLst>
            <pc:docMk/>
            <pc:sldMk cId="80176405" sldId="321"/>
            <ac:spMk id="2" creationId="{1B716E9D-1813-4B47-88D1-117C67FF8AAE}"/>
          </ac:spMkLst>
        </pc:spChg>
        <pc:spChg chg="del">
          <ac:chgData name="Divya BIS" userId="cf951f8e756f201d" providerId="LiveId" clId="{52C4D22A-1DCA-4DC5-957D-BC241E0AE62C}" dt="2024-09-04T06:05:37.668" v="258" actId="478"/>
          <ac:spMkLst>
            <pc:docMk/>
            <pc:sldMk cId="80176405" sldId="321"/>
            <ac:spMk id="3" creationId="{E08D1E60-5A64-4879-92DA-CDEA0C5D9A81}"/>
          </ac:spMkLst>
        </pc:spChg>
        <pc:spChg chg="add del mod">
          <ac:chgData name="Divya BIS" userId="cf951f8e756f201d" providerId="LiveId" clId="{52C4D22A-1DCA-4DC5-957D-BC241E0AE62C}" dt="2024-09-04T06:05:41.503" v="259"/>
          <ac:spMkLst>
            <pc:docMk/>
            <pc:sldMk cId="80176405" sldId="321"/>
            <ac:spMk id="5" creationId="{CF4FD1A2-CA8C-CD50-C481-B267352C5E71}"/>
          </ac:spMkLst>
        </pc:spChg>
        <pc:spChg chg="add del mod">
          <ac:chgData name="Divya BIS" userId="cf951f8e756f201d" providerId="LiveId" clId="{52C4D22A-1DCA-4DC5-957D-BC241E0AE62C}" dt="2024-09-04T06:05:49.404" v="260"/>
          <ac:spMkLst>
            <pc:docMk/>
            <pc:sldMk cId="80176405" sldId="321"/>
            <ac:spMk id="6" creationId="{D9F1EA80-AEA3-5F78-8C42-0E84F220BA06}"/>
          </ac:spMkLst>
        </pc:spChg>
        <pc:picChg chg="add mod">
          <ac:chgData name="Divya BIS" userId="cf951f8e756f201d" providerId="LiveId" clId="{52C4D22A-1DCA-4DC5-957D-BC241E0AE62C}" dt="2024-09-04T06:06:23.748" v="268" actId="1076"/>
          <ac:picMkLst>
            <pc:docMk/>
            <pc:sldMk cId="80176405" sldId="321"/>
            <ac:picMk id="7" creationId="{B619C4EE-5A6B-CA8F-9B17-19C81788DDD5}"/>
          </ac:picMkLst>
        </pc:picChg>
      </pc:sldChg>
      <pc:sldChg chg="addSp delSp modSp add mod">
        <pc:chgData name="Divya BIS" userId="cf951f8e756f201d" providerId="LiveId" clId="{52C4D22A-1DCA-4DC5-957D-BC241E0AE62C}" dt="2024-09-04T06:14:32.491" v="372" actId="255"/>
        <pc:sldMkLst>
          <pc:docMk/>
          <pc:sldMk cId="710245011" sldId="322"/>
        </pc:sldMkLst>
        <pc:spChg chg="mod">
          <ac:chgData name="Divya BIS" userId="cf951f8e756f201d" providerId="LiveId" clId="{52C4D22A-1DCA-4DC5-957D-BC241E0AE62C}" dt="2024-09-04T06:13:11.018" v="347" actId="14100"/>
          <ac:spMkLst>
            <pc:docMk/>
            <pc:sldMk cId="710245011" sldId="322"/>
            <ac:spMk id="2" creationId="{A71FCCEB-2A15-40B7-B9B6-A9948A732249}"/>
          </ac:spMkLst>
        </pc:spChg>
        <pc:spChg chg="add mod">
          <ac:chgData name="Divya BIS" userId="cf951f8e756f201d" providerId="LiveId" clId="{52C4D22A-1DCA-4DC5-957D-BC241E0AE62C}" dt="2024-09-04T06:14:32.491" v="372" actId="255"/>
          <ac:spMkLst>
            <pc:docMk/>
            <pc:sldMk cId="710245011" sldId="322"/>
            <ac:spMk id="3" creationId="{D69BC8C1-DA33-1704-760F-53B3DCFE3D12}"/>
          </ac:spMkLst>
        </pc:spChg>
        <pc:spChg chg="del mod">
          <ac:chgData name="Divya BIS" userId="cf951f8e756f201d" providerId="LiveId" clId="{52C4D22A-1DCA-4DC5-957D-BC241E0AE62C}" dt="2024-09-04T06:11:55.292" v="331"/>
          <ac:spMkLst>
            <pc:docMk/>
            <pc:sldMk cId="710245011" sldId="322"/>
            <ac:spMk id="6" creationId="{81686BF8-046C-9596-0470-BE71DED508E0}"/>
          </ac:spMkLst>
        </pc:spChg>
        <pc:picChg chg="del">
          <ac:chgData name="Divya BIS" userId="cf951f8e756f201d" providerId="LiveId" clId="{52C4D22A-1DCA-4DC5-957D-BC241E0AE62C}" dt="2024-09-04T06:11:31.304" v="325" actId="478"/>
          <ac:picMkLst>
            <pc:docMk/>
            <pc:sldMk cId="710245011" sldId="322"/>
            <ac:picMk id="5" creationId="{55E36864-E279-AB99-42C4-0A8989A72135}"/>
          </ac:picMkLst>
        </pc:picChg>
      </pc:sldChg>
      <pc:sldChg chg="addSp delSp modSp new mod ord">
        <pc:chgData name="Divya BIS" userId="cf951f8e756f201d" providerId="LiveId" clId="{52C4D22A-1DCA-4DC5-957D-BC241E0AE62C}" dt="2024-09-04T06:22:26.308" v="418" actId="1076"/>
        <pc:sldMkLst>
          <pc:docMk/>
          <pc:sldMk cId="3831565638" sldId="323"/>
        </pc:sldMkLst>
        <pc:spChg chg="mod">
          <ac:chgData name="Divya BIS" userId="cf951f8e756f201d" providerId="LiveId" clId="{52C4D22A-1DCA-4DC5-957D-BC241E0AE62C}" dt="2024-09-04T06:22:24.440" v="417" actId="27636"/>
          <ac:spMkLst>
            <pc:docMk/>
            <pc:sldMk cId="3831565638" sldId="323"/>
            <ac:spMk id="2" creationId="{E7A56E30-A2C6-7F88-C5FC-AE9F7A74AA5C}"/>
          </ac:spMkLst>
        </pc:spChg>
        <pc:spChg chg="del">
          <ac:chgData name="Divya BIS" userId="cf951f8e756f201d" providerId="LiveId" clId="{52C4D22A-1DCA-4DC5-957D-BC241E0AE62C}" dt="2024-09-04T06:22:06.082" v="408"/>
          <ac:spMkLst>
            <pc:docMk/>
            <pc:sldMk cId="3831565638" sldId="323"/>
            <ac:spMk id="3" creationId="{15ECDDCD-7D2E-D15C-E7EB-96F22CD5B9FE}"/>
          </ac:spMkLst>
        </pc:spChg>
        <pc:picChg chg="add mod">
          <ac:chgData name="Divya BIS" userId="cf951f8e756f201d" providerId="LiveId" clId="{52C4D22A-1DCA-4DC5-957D-BC241E0AE62C}" dt="2024-09-04T06:22:26.308" v="418" actId="1076"/>
          <ac:picMkLst>
            <pc:docMk/>
            <pc:sldMk cId="3831565638" sldId="323"/>
            <ac:picMk id="5" creationId="{A2B611B1-C7A1-4188-9545-994FE836EEAF}"/>
          </ac:picMkLst>
        </pc:picChg>
      </pc:sldChg>
      <pc:sldChg chg="addSp delSp modSp add mod">
        <pc:chgData name="Divya BIS" userId="cf951f8e756f201d" providerId="LiveId" clId="{52C4D22A-1DCA-4DC5-957D-BC241E0AE62C}" dt="2024-09-04T06:44:33.980" v="442" actId="1076"/>
        <pc:sldMkLst>
          <pc:docMk/>
          <pc:sldMk cId="2908265312" sldId="324"/>
        </pc:sldMkLst>
        <pc:spChg chg="mod">
          <ac:chgData name="Divya BIS" userId="cf951f8e756f201d" providerId="LiveId" clId="{52C4D22A-1DCA-4DC5-957D-BC241E0AE62C}" dt="2024-09-04T06:44:33.980" v="442" actId="1076"/>
          <ac:spMkLst>
            <pc:docMk/>
            <pc:sldMk cId="2908265312" sldId="324"/>
            <ac:spMk id="2" creationId="{E7A56E30-A2C6-7F88-C5FC-AE9F7A74AA5C}"/>
          </ac:spMkLst>
        </pc:spChg>
        <pc:spChg chg="add del mod">
          <ac:chgData name="Divya BIS" userId="cf951f8e756f201d" providerId="LiveId" clId="{52C4D22A-1DCA-4DC5-957D-BC241E0AE62C}" dt="2024-09-04T06:43:30.287" v="425"/>
          <ac:spMkLst>
            <pc:docMk/>
            <pc:sldMk cId="2908265312" sldId="324"/>
            <ac:spMk id="4" creationId="{70CB3516-4448-8E5F-436A-4955498E7C4D}"/>
          </ac:spMkLst>
        </pc:spChg>
        <pc:spChg chg="add mod">
          <ac:chgData name="Divya BIS" userId="cf951f8e756f201d" providerId="LiveId" clId="{52C4D22A-1DCA-4DC5-957D-BC241E0AE62C}" dt="2024-09-04T06:44:27.639" v="441" actId="207"/>
          <ac:spMkLst>
            <pc:docMk/>
            <pc:sldMk cId="2908265312" sldId="324"/>
            <ac:spMk id="6" creationId="{1D7CCE5A-0A74-FED6-0256-7E1EB10EC3BA}"/>
          </ac:spMkLst>
        </pc:spChg>
        <pc:picChg chg="del">
          <ac:chgData name="Divya BIS" userId="cf951f8e756f201d" providerId="LiveId" clId="{52C4D22A-1DCA-4DC5-957D-BC241E0AE62C}" dt="2024-09-04T06:22:36.714" v="420" actId="478"/>
          <ac:picMkLst>
            <pc:docMk/>
            <pc:sldMk cId="2908265312" sldId="324"/>
            <ac:picMk id="5" creationId="{A2B611B1-C7A1-4188-9545-994FE836EEAF}"/>
          </ac:picMkLst>
        </pc:picChg>
      </pc:sldChg>
      <pc:sldChg chg="new del">
        <pc:chgData name="Divya BIS" userId="cf951f8e756f201d" providerId="LiveId" clId="{52C4D22A-1DCA-4DC5-957D-BC241E0AE62C}" dt="2024-09-04T06:49:02.831" v="496" actId="47"/>
        <pc:sldMkLst>
          <pc:docMk/>
          <pc:sldMk cId="1949006205" sldId="325"/>
        </pc:sldMkLst>
      </pc:sldChg>
      <pc:sldChg chg="addSp delSp modSp add mod">
        <pc:chgData name="Divya BIS" userId="cf951f8e756f201d" providerId="LiveId" clId="{52C4D22A-1DCA-4DC5-957D-BC241E0AE62C}" dt="2024-09-04T06:46:49.396" v="494" actId="20577"/>
        <pc:sldMkLst>
          <pc:docMk/>
          <pc:sldMk cId="2459186509" sldId="326"/>
        </pc:sldMkLst>
        <pc:spChg chg="del">
          <ac:chgData name="Divya BIS" userId="cf951f8e756f201d" providerId="LiveId" clId="{52C4D22A-1DCA-4DC5-957D-BC241E0AE62C}" dt="2024-09-04T06:45:28.108" v="456" actId="478"/>
          <ac:spMkLst>
            <pc:docMk/>
            <pc:sldMk cId="2459186509" sldId="326"/>
            <ac:spMk id="2" creationId="{E7A56E30-A2C6-7F88-C5FC-AE9F7A74AA5C}"/>
          </ac:spMkLst>
        </pc:spChg>
        <pc:spChg chg="add mod">
          <ac:chgData name="Divya BIS" userId="cf951f8e756f201d" providerId="LiveId" clId="{52C4D22A-1DCA-4DC5-957D-BC241E0AE62C}" dt="2024-09-04T06:46:49.396" v="494" actId="20577"/>
          <ac:spMkLst>
            <pc:docMk/>
            <pc:sldMk cId="2459186509" sldId="326"/>
            <ac:spMk id="3" creationId="{A9869303-1311-2C61-8EA2-ED3FA0D4CEC1}"/>
          </ac:spMkLst>
        </pc:spChg>
        <pc:spChg chg="add del mod">
          <ac:chgData name="Divya BIS" userId="cf951f8e756f201d" providerId="LiveId" clId="{52C4D22A-1DCA-4DC5-957D-BC241E0AE62C}" dt="2024-09-04T06:45:32.050" v="457" actId="478"/>
          <ac:spMkLst>
            <pc:docMk/>
            <pc:sldMk cId="2459186509" sldId="326"/>
            <ac:spMk id="5" creationId="{5D24175C-2ED8-7971-AA8B-367407C0D74F}"/>
          </ac:spMkLst>
        </pc:spChg>
        <pc:spChg chg="del mod">
          <ac:chgData name="Divya BIS" userId="cf951f8e756f201d" providerId="LiveId" clId="{52C4D22A-1DCA-4DC5-957D-BC241E0AE62C}" dt="2024-09-04T06:44:56.890" v="446"/>
          <ac:spMkLst>
            <pc:docMk/>
            <pc:sldMk cId="2459186509" sldId="326"/>
            <ac:spMk id="6" creationId="{1D7CCE5A-0A74-FED6-0256-7E1EB10EC3BA}"/>
          </ac:spMkLst>
        </pc:spChg>
      </pc:sldChg>
      <pc:sldChg chg="add del">
        <pc:chgData name="Divya BIS" userId="cf951f8e756f201d" providerId="LiveId" clId="{52C4D22A-1DCA-4DC5-957D-BC241E0AE62C}" dt="2024-09-04T06:49:02.831" v="496" actId="47"/>
        <pc:sldMkLst>
          <pc:docMk/>
          <pc:sldMk cId="206824975" sldId="327"/>
        </pc:sldMkLst>
      </pc:sldChg>
      <pc:sldChg chg="modSp new del mod">
        <pc:chgData name="Divya BIS" userId="cf951f8e756f201d" providerId="LiveId" clId="{52C4D22A-1DCA-4DC5-957D-BC241E0AE62C}" dt="2024-09-04T07:07:22.793" v="600" actId="47"/>
        <pc:sldMkLst>
          <pc:docMk/>
          <pc:sldMk cId="2209155532" sldId="327"/>
        </pc:sldMkLst>
        <pc:spChg chg="mod">
          <ac:chgData name="Divya BIS" userId="cf951f8e756f201d" providerId="LiveId" clId="{52C4D22A-1DCA-4DC5-957D-BC241E0AE62C}" dt="2024-09-04T07:01:40.905" v="548" actId="1076"/>
          <ac:spMkLst>
            <pc:docMk/>
            <pc:sldMk cId="2209155532" sldId="327"/>
            <ac:spMk id="2" creationId="{0FC5503A-432A-3B05-4B48-72678FDF6D13}"/>
          </ac:spMkLst>
        </pc:spChg>
        <pc:spChg chg="mod">
          <ac:chgData name="Divya BIS" userId="cf951f8e756f201d" providerId="LiveId" clId="{52C4D22A-1DCA-4DC5-957D-BC241E0AE62C}" dt="2024-09-04T07:02:02.556" v="555" actId="15"/>
          <ac:spMkLst>
            <pc:docMk/>
            <pc:sldMk cId="2209155532" sldId="327"/>
            <ac:spMk id="3" creationId="{27EB4729-BB32-B5C1-B3C9-A08A29D658E1}"/>
          </ac:spMkLst>
        </pc:spChg>
      </pc:sldChg>
      <pc:sldChg chg="addSp delSp modSp add del mod">
        <pc:chgData name="Divya BIS" userId="cf951f8e756f201d" providerId="LiveId" clId="{52C4D22A-1DCA-4DC5-957D-BC241E0AE62C}" dt="2024-09-04T07:07:47.028" v="603" actId="47"/>
        <pc:sldMkLst>
          <pc:docMk/>
          <pc:sldMk cId="3265792925" sldId="328"/>
        </pc:sldMkLst>
        <pc:spChg chg="mod">
          <ac:chgData name="Divya BIS" userId="cf951f8e756f201d" providerId="LiveId" clId="{52C4D22A-1DCA-4DC5-957D-BC241E0AE62C}" dt="2024-09-04T07:02:55.908" v="564" actId="14100"/>
          <ac:spMkLst>
            <pc:docMk/>
            <pc:sldMk cId="3265792925" sldId="328"/>
            <ac:spMk id="3" creationId="{27EB4729-BB32-B5C1-B3C9-A08A29D658E1}"/>
          </ac:spMkLst>
        </pc:spChg>
        <pc:spChg chg="add">
          <ac:chgData name="Divya BIS" userId="cf951f8e756f201d" providerId="LiveId" clId="{52C4D22A-1DCA-4DC5-957D-BC241E0AE62C}" dt="2024-09-04T07:02:29.883" v="557"/>
          <ac:spMkLst>
            <pc:docMk/>
            <pc:sldMk cId="3265792925" sldId="328"/>
            <ac:spMk id="4" creationId="{C8B61601-8F7C-610E-CFBA-0780E9BF4288}"/>
          </ac:spMkLst>
        </pc:spChg>
        <pc:spChg chg="add">
          <ac:chgData name="Divya BIS" userId="cf951f8e756f201d" providerId="LiveId" clId="{52C4D22A-1DCA-4DC5-957D-BC241E0AE62C}" dt="2024-09-04T07:02:34.577" v="559"/>
          <ac:spMkLst>
            <pc:docMk/>
            <pc:sldMk cId="3265792925" sldId="328"/>
            <ac:spMk id="5" creationId="{1FA6CBA9-C3FB-5AAB-72D3-377CDFFDD73D}"/>
          </ac:spMkLst>
        </pc:spChg>
        <pc:spChg chg="add del mod">
          <ac:chgData name="Divya BIS" userId="cf951f8e756f201d" providerId="LiveId" clId="{52C4D22A-1DCA-4DC5-957D-BC241E0AE62C}" dt="2024-09-04T07:04:45.312" v="587" actId="14100"/>
          <ac:spMkLst>
            <pc:docMk/>
            <pc:sldMk cId="3265792925" sldId="328"/>
            <ac:spMk id="6" creationId="{0779F93E-A2E7-786C-60BA-9691B66AFBBE}"/>
          </ac:spMkLst>
        </pc:spChg>
        <pc:spChg chg="add">
          <ac:chgData name="Divya BIS" userId="cf951f8e756f201d" providerId="LiveId" clId="{52C4D22A-1DCA-4DC5-957D-BC241E0AE62C}" dt="2024-09-04T07:03:05.296" v="566"/>
          <ac:spMkLst>
            <pc:docMk/>
            <pc:sldMk cId="3265792925" sldId="328"/>
            <ac:spMk id="7" creationId="{329C536F-44AC-8256-3364-E51D8020DA37}"/>
          </ac:spMkLst>
        </pc:spChg>
        <pc:spChg chg="add">
          <ac:chgData name="Divya BIS" userId="cf951f8e756f201d" providerId="LiveId" clId="{52C4D22A-1DCA-4DC5-957D-BC241E0AE62C}" dt="2024-09-04T07:03:35.063" v="572"/>
          <ac:spMkLst>
            <pc:docMk/>
            <pc:sldMk cId="3265792925" sldId="328"/>
            <ac:spMk id="8" creationId="{59847F9D-C3D9-DBB0-CAE7-53CC0C1F696E}"/>
          </ac:spMkLst>
        </pc:spChg>
      </pc:sldChg>
      <pc:sldChg chg="addSp modSp add mod ord setBg">
        <pc:chgData name="Divya BIS" userId="cf951f8e756f201d" providerId="LiveId" clId="{52C4D22A-1DCA-4DC5-957D-BC241E0AE62C}" dt="2024-09-04T07:07:17.563" v="599" actId="1076"/>
        <pc:sldMkLst>
          <pc:docMk/>
          <pc:sldMk cId="3385633075" sldId="329"/>
        </pc:sldMkLst>
        <pc:spChg chg="mod">
          <ac:chgData name="Divya BIS" userId="cf951f8e756f201d" providerId="LiveId" clId="{52C4D22A-1DCA-4DC5-957D-BC241E0AE62C}" dt="2024-09-04T07:07:17.563" v="599" actId="1076"/>
          <ac:spMkLst>
            <pc:docMk/>
            <pc:sldMk cId="3385633075" sldId="329"/>
            <ac:spMk id="2" creationId="{0FC5503A-432A-3B05-4B48-72678FDF6D13}"/>
          </ac:spMkLst>
        </pc:spChg>
        <pc:spChg chg="mod">
          <ac:chgData name="Divya BIS" userId="cf951f8e756f201d" providerId="LiveId" clId="{52C4D22A-1DCA-4DC5-957D-BC241E0AE62C}" dt="2024-09-04T07:06:48.941" v="593" actId="26606"/>
          <ac:spMkLst>
            <pc:docMk/>
            <pc:sldMk cId="3385633075" sldId="329"/>
            <ac:spMk id="3" creationId="{27EB4729-BB32-B5C1-B3C9-A08A29D658E1}"/>
          </ac:spMkLst>
        </pc:spChg>
        <pc:spChg chg="mod">
          <ac:chgData name="Divya BIS" userId="cf951f8e756f201d" providerId="LiveId" clId="{52C4D22A-1DCA-4DC5-957D-BC241E0AE62C}" dt="2024-09-04T07:06:48.941" v="593" actId="26606"/>
          <ac:spMkLst>
            <pc:docMk/>
            <pc:sldMk cId="3385633075" sldId="329"/>
            <ac:spMk id="6" creationId="{0779F93E-A2E7-786C-60BA-9691B66AFBBE}"/>
          </ac:spMkLst>
        </pc:spChg>
        <pc:spChg chg="add mod">
          <ac:chgData name="Divya BIS" userId="cf951f8e756f201d" providerId="LiveId" clId="{52C4D22A-1DCA-4DC5-957D-BC241E0AE62C}" dt="2024-09-04T07:07:13.053" v="598"/>
          <ac:spMkLst>
            <pc:docMk/>
            <pc:sldMk cId="3385633075" sldId="329"/>
            <ac:spMk id="7" creationId="{2768DA3F-DFD3-779C-DA2E-CFD4C8CA9D8B}"/>
          </ac:spMkLst>
        </pc:spChg>
        <pc:picChg chg="add mod ord">
          <ac:chgData name="Divya BIS" userId="cf951f8e756f201d" providerId="LiveId" clId="{52C4D22A-1DCA-4DC5-957D-BC241E0AE62C}" dt="2024-09-04T07:06:53.020" v="595" actId="962"/>
          <ac:picMkLst>
            <pc:docMk/>
            <pc:sldMk cId="3385633075" sldId="329"/>
            <ac:picMk id="5" creationId="{02B6BF5D-BD3B-A5D6-0842-E406D4114F82}"/>
          </ac:picMkLst>
        </pc:picChg>
      </pc:sldChg>
      <pc:sldChg chg="addSp delSp modSp add mod">
        <pc:chgData name="Divya BIS" userId="cf951f8e756f201d" providerId="LiveId" clId="{52C4D22A-1DCA-4DC5-957D-BC241E0AE62C}" dt="2024-09-04T07:11:53.047" v="606" actId="1032"/>
        <pc:sldMkLst>
          <pc:docMk/>
          <pc:sldMk cId="2407317299" sldId="330"/>
        </pc:sldMkLst>
        <pc:spChg chg="mod">
          <ac:chgData name="Divya BIS" userId="cf951f8e756f201d" providerId="LiveId" clId="{52C4D22A-1DCA-4DC5-957D-BC241E0AE62C}" dt="2024-09-04T07:07:42.696" v="602"/>
          <ac:spMkLst>
            <pc:docMk/>
            <pc:sldMk cId="2407317299" sldId="330"/>
            <ac:spMk id="7" creationId="{2768DA3F-DFD3-779C-DA2E-CFD4C8CA9D8B}"/>
          </ac:spMkLst>
        </pc:spChg>
        <pc:graphicFrameChg chg="add del modGraphic">
          <ac:chgData name="Divya BIS" userId="cf951f8e756f201d" providerId="LiveId" clId="{52C4D22A-1DCA-4DC5-957D-BC241E0AE62C}" dt="2024-09-04T07:11:53.047" v="606" actId="1032"/>
          <ac:graphicFrameMkLst>
            <pc:docMk/>
            <pc:sldMk cId="2407317299" sldId="330"/>
            <ac:graphicFrameMk id="4" creationId="{F7A5B3E6-7B95-B1AC-21F9-AAD932744D95}"/>
          </ac:graphicFrameMkLst>
        </pc:graphicFrameChg>
      </pc:sldChg>
      <pc:sldChg chg="modSp new mod">
        <pc:chgData name="Divya BIS" userId="cf951f8e756f201d" providerId="LiveId" clId="{52C4D22A-1DCA-4DC5-957D-BC241E0AE62C}" dt="2024-09-04T07:35:28.331" v="751" actId="1076"/>
        <pc:sldMkLst>
          <pc:docMk/>
          <pc:sldMk cId="966372305" sldId="331"/>
        </pc:sldMkLst>
        <pc:spChg chg="mod">
          <ac:chgData name="Divya BIS" userId="cf951f8e756f201d" providerId="LiveId" clId="{52C4D22A-1DCA-4DC5-957D-BC241E0AE62C}" dt="2024-09-04T07:35:28.331" v="751" actId="1076"/>
          <ac:spMkLst>
            <pc:docMk/>
            <pc:sldMk cId="966372305" sldId="331"/>
            <ac:spMk id="2" creationId="{617E48A0-3539-647C-E658-7BAB49AF7318}"/>
          </ac:spMkLst>
        </pc:spChg>
        <pc:spChg chg="mod">
          <ac:chgData name="Divya BIS" userId="cf951f8e756f201d" providerId="LiveId" clId="{52C4D22A-1DCA-4DC5-957D-BC241E0AE62C}" dt="2024-09-04T07:35:22.287" v="750" actId="27636"/>
          <ac:spMkLst>
            <pc:docMk/>
            <pc:sldMk cId="966372305" sldId="331"/>
            <ac:spMk id="3" creationId="{25A9A2BB-F85F-86E5-F841-D565648D4B40}"/>
          </ac:spMkLst>
        </pc:spChg>
      </pc:sldChg>
      <pc:sldChg chg="modSp add mod">
        <pc:chgData name="Divya BIS" userId="cf951f8e756f201d" providerId="LiveId" clId="{52C4D22A-1DCA-4DC5-957D-BC241E0AE62C}" dt="2024-09-04T07:38:02.517" v="762" actId="15"/>
        <pc:sldMkLst>
          <pc:docMk/>
          <pc:sldMk cId="1095899481" sldId="332"/>
        </pc:sldMkLst>
        <pc:spChg chg="mod">
          <ac:chgData name="Divya BIS" userId="cf951f8e756f201d" providerId="LiveId" clId="{52C4D22A-1DCA-4DC5-957D-BC241E0AE62C}" dt="2024-09-04T07:38:02.517" v="762" actId="15"/>
          <ac:spMkLst>
            <pc:docMk/>
            <pc:sldMk cId="1095899481" sldId="332"/>
            <ac:spMk id="3" creationId="{25A9A2BB-F85F-86E5-F841-D565648D4B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D01546-198A-4195-BCF8-F0FF54C90E5E}" type="datetimeFigureOut">
              <a:rPr lang="en-US" smtClean="0"/>
              <a:t>9/4/2024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3AEA074-24A7-4657-AE02-A51F68EA6AA2}" type="slidenum">
              <a:rPr lang="en-US">
                <a:solidFill>
                  <a:prstClr val="black"/>
                </a:solidFill>
                <a:latin typeface="Calibri" panose="020F0502020204030204"/>
              </a:rPr>
              <a:pPr defTabSz="93177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8148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3AEA074-24A7-4657-AE02-A51F68EA6AA2}" type="slidenum">
              <a:rPr lang="en-US">
                <a:solidFill>
                  <a:prstClr val="black"/>
                </a:solidFill>
                <a:latin typeface="Calibri" panose="020F0502020204030204"/>
              </a:rPr>
              <a:pPr defTabSz="931774">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7382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9/4/2024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9/4/2024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ced@bis.gov.in" TargetMode="External"/><Relationship Id="rId4" Type="http://schemas.openxmlformats.org/officeDocument/2006/relationships/hyperlink" Target="http://www.bis.gov.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404979" y="2135413"/>
            <a:ext cx="3485073" cy="2420504"/>
          </a:xfrm>
        </p:spPr>
        <p:txBody>
          <a:bodyPr>
            <a:normAutofit/>
          </a:bodyPr>
          <a:lstStyle/>
          <a:p>
            <a:pPr algn="l"/>
            <a:r>
              <a:rPr lang="en-US" sz="4000" dirty="0"/>
              <a:t>Types of Concrete</a:t>
            </a:r>
          </a:p>
        </p:txBody>
      </p:sp>
      <p:sp>
        <p:nvSpPr>
          <p:cNvPr id="3" name="TextBox 2">
            <a:extLst>
              <a:ext uri="{FF2B5EF4-FFF2-40B4-BE49-F238E27FC236}">
                <a16:creationId xmlns:a16="http://schemas.microsoft.com/office/drawing/2014/main" id="{C572BFE6-43AF-40B3-974A-3F3D6E6D3246}"/>
              </a:ext>
            </a:extLst>
          </p:cNvPr>
          <p:cNvSpPr txBox="1"/>
          <p:nvPr/>
        </p:nvSpPr>
        <p:spPr>
          <a:xfrm>
            <a:off x="7464829" y="4819241"/>
            <a:ext cx="3981797" cy="369332"/>
          </a:xfrm>
          <a:prstGeom prst="rect">
            <a:avLst/>
          </a:prstGeom>
          <a:noFill/>
        </p:spPr>
        <p:txBody>
          <a:bodyPr wrap="square" rtlCol="0">
            <a:spAutoFit/>
          </a:bodyPr>
          <a:lstStyle/>
          <a:p>
            <a:r>
              <a:rPr lang="en-IN" dirty="0"/>
              <a:t>BUREAU OF INDIAN STANDARDS</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FCCEB-2A15-40B7-B9B6-A9948A732249}"/>
              </a:ext>
            </a:extLst>
          </p:cNvPr>
          <p:cNvSpPr>
            <a:spLocks noGrp="1"/>
          </p:cNvSpPr>
          <p:nvPr>
            <p:ph type="title"/>
          </p:nvPr>
        </p:nvSpPr>
        <p:spPr>
          <a:xfrm>
            <a:off x="5146160" y="104774"/>
            <a:ext cx="5978072" cy="1505804"/>
          </a:xfrm>
        </p:spPr>
        <p:txBody>
          <a:bodyPr>
            <a:normAutofit/>
          </a:bodyPr>
          <a:lstStyle/>
          <a:p>
            <a:r>
              <a:rPr lang="en-IN" sz="3900" dirty="0"/>
              <a:t>High strength concrete(HSC)</a:t>
            </a:r>
          </a:p>
        </p:txBody>
      </p:sp>
      <p:pic>
        <p:nvPicPr>
          <p:cNvPr id="5" name="Picture 4" descr="Person opening laptop">
            <a:extLst>
              <a:ext uri="{FF2B5EF4-FFF2-40B4-BE49-F238E27FC236}">
                <a16:creationId xmlns:a16="http://schemas.microsoft.com/office/drawing/2014/main" id="{55E36864-E279-AB99-42C4-0A8989A72135}"/>
              </a:ext>
            </a:extLst>
          </p:cNvPr>
          <p:cNvPicPr>
            <a:picLocks noChangeAspect="1"/>
          </p:cNvPicPr>
          <p:nvPr/>
        </p:nvPicPr>
        <p:blipFill>
          <a:blip r:embed="rId3"/>
          <a:srcRect l="34313" r="21190" b="-2"/>
          <a:stretch/>
        </p:blipFill>
        <p:spPr>
          <a:xfrm>
            <a:off x="-10649" y="1"/>
            <a:ext cx="4571649" cy="6858000"/>
          </a:xfrm>
          <a:prstGeom prst="rect">
            <a:avLst/>
          </a:prstGeom>
        </p:spPr>
      </p:pic>
      <p:pic>
        <p:nvPicPr>
          <p:cNvPr id="11" name="Picture 1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6" name="Content Placeholder 5">
            <a:extLst>
              <a:ext uri="{FF2B5EF4-FFF2-40B4-BE49-F238E27FC236}">
                <a16:creationId xmlns:a16="http://schemas.microsoft.com/office/drawing/2014/main" id="{81686BF8-046C-9596-0470-BE71DED508E0}"/>
              </a:ext>
            </a:extLst>
          </p:cNvPr>
          <p:cNvSpPr>
            <a:spLocks noGrp="1"/>
          </p:cNvSpPr>
          <p:nvPr>
            <p:ph idx="1"/>
          </p:nvPr>
        </p:nvSpPr>
        <p:spPr>
          <a:xfrm>
            <a:off x="5146159" y="1253068"/>
            <a:ext cx="6673308" cy="5147732"/>
          </a:xfrm>
        </p:spPr>
        <p:txBody>
          <a:bodyPr>
            <a:normAutofit fontScale="85000" lnSpcReduction="10000"/>
          </a:bodyPr>
          <a:lstStyle/>
          <a:p>
            <a:r>
              <a:rPr lang="en-US" dirty="0"/>
              <a:t>Compressive Strength:</a:t>
            </a:r>
          </a:p>
          <a:p>
            <a:pPr lvl="1"/>
            <a:r>
              <a:rPr lang="en-US" dirty="0"/>
              <a:t>HSC Definition: As per Indian </a:t>
            </a:r>
            <a:r>
              <a:rPr lang="en-US" dirty="0">
                <a:effectLst>
                  <a:outerShdw blurRad="38100" dist="38100" dir="2700000" algn="tl">
                    <a:srgbClr val="000000">
                      <a:alpha val="43137"/>
                    </a:srgbClr>
                  </a:outerShdw>
                </a:effectLst>
              </a:rPr>
              <a:t>practices</a:t>
            </a:r>
            <a:r>
              <a:rPr lang="en-US" dirty="0"/>
              <a:t>, concrete is usually categorized as HSC when its compressive strength exceeds 60 MPa. This can include grades like M60, M70, M80, and higher.</a:t>
            </a:r>
          </a:p>
          <a:p>
            <a:pPr lvl="1"/>
            <a:r>
              <a:rPr lang="en-US" dirty="0"/>
              <a:t>IS 456 (Code of Practice for Plain and Reinforced Concrete): While this standard provides general guidelines for concrete up to M60, for higher grades, more specialized considerations are required.</a:t>
            </a:r>
          </a:p>
          <a:p>
            <a:r>
              <a:rPr lang="en-US" dirty="0"/>
              <a:t>Design Considerations: </a:t>
            </a:r>
          </a:p>
          <a:p>
            <a:pPr lvl="1"/>
            <a:r>
              <a:rPr lang="en-US" dirty="0"/>
              <a:t>IS 10262 (Concrete Mix Proportioning – Guidelines):This standard provides guidelines for mix design of concrete, including HSC. However, for very high-strength concrete (above M60), additional considerations such as admixtures, precise aggregate grading, and lower water-cement ratios are necessary.</a:t>
            </a:r>
          </a:p>
          <a:p>
            <a:pPr lvl="1"/>
            <a:r>
              <a:rPr lang="en-US" dirty="0"/>
              <a:t>Use of Admixtures: The mix design often requires high-quality superplasticizers and other chemical admixtures to achieve the necessary workability and strength.</a:t>
            </a:r>
            <a:endParaRPr lang="en-IN" dirty="0"/>
          </a:p>
        </p:txBody>
      </p:sp>
    </p:spTree>
    <p:extLst>
      <p:ext uri="{BB962C8B-B14F-4D97-AF65-F5344CB8AC3E}">
        <p14:creationId xmlns:p14="http://schemas.microsoft.com/office/powerpoint/2010/main" val="159418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FCCEB-2A15-40B7-B9B6-A9948A732249}"/>
              </a:ext>
            </a:extLst>
          </p:cNvPr>
          <p:cNvSpPr>
            <a:spLocks noGrp="1"/>
          </p:cNvSpPr>
          <p:nvPr>
            <p:ph type="title"/>
          </p:nvPr>
        </p:nvSpPr>
        <p:spPr>
          <a:xfrm>
            <a:off x="372533" y="-943428"/>
            <a:ext cx="10751699" cy="2399696"/>
          </a:xfrm>
        </p:spPr>
        <p:txBody>
          <a:bodyPr>
            <a:normAutofit/>
          </a:bodyPr>
          <a:lstStyle/>
          <a:p>
            <a:r>
              <a:rPr lang="en-IN" sz="3900" dirty="0"/>
              <a:t>High strength concrete(HSC)</a:t>
            </a:r>
          </a:p>
        </p:txBody>
      </p:sp>
      <p:pic>
        <p:nvPicPr>
          <p:cNvPr id="11" name="Picture 1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3" name="Rectangle 1">
            <a:extLst>
              <a:ext uri="{FF2B5EF4-FFF2-40B4-BE49-F238E27FC236}">
                <a16:creationId xmlns:a16="http://schemas.microsoft.com/office/drawing/2014/main" id="{D69BC8C1-DA33-1704-760F-53B3DCFE3D12}"/>
              </a:ext>
            </a:extLst>
          </p:cNvPr>
          <p:cNvSpPr>
            <a:spLocks noGrp="1" noChangeArrowheads="1"/>
          </p:cNvSpPr>
          <p:nvPr>
            <p:ph idx="1"/>
          </p:nvPr>
        </p:nvSpPr>
        <p:spPr bwMode="auto">
          <a:xfrm>
            <a:off x="101600" y="872015"/>
            <a:ext cx="11974286"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outerShdw blurRad="38100" dist="38100" dir="2700000" algn="tl">
                    <a:srgbClr val="000000">
                      <a:alpha val="43137"/>
                    </a:srgbClr>
                  </a:outerShdw>
                </a:effectLst>
              </a:rPr>
              <a:t>Materials</a:t>
            </a:r>
            <a:r>
              <a:rPr kumimoji="0" lang="en-US" altLang="en-US" sz="1800" b="0" i="0" u="none" strike="noStrike" cap="none" normalizeH="0" baseline="0" dirty="0">
                <a:ln>
                  <a:noFill/>
                </a:ln>
                <a:effectLst>
                  <a:outerShdw blurRad="38100" dist="38100" dir="2700000" algn="tl">
                    <a:srgbClr val="000000">
                      <a:alpha val="43137"/>
                    </a:srgbClr>
                  </a:outerShdw>
                </a:effectLst>
              </a:rPr>
              <a:t>:</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outerShdw blurRad="38100" dist="38100" dir="2700000" algn="tl">
                    <a:srgbClr val="000000">
                      <a:alpha val="43137"/>
                    </a:srgbClr>
                  </a:outerShdw>
                </a:effectLst>
              </a:rPr>
              <a:t>Cement</a:t>
            </a:r>
            <a:r>
              <a:rPr kumimoji="0" lang="en-US" altLang="en-US" sz="1800" b="0" i="0" u="none" strike="noStrike" cap="none" normalizeH="0" baseline="0" dirty="0">
                <a:ln>
                  <a:noFill/>
                </a:ln>
                <a:effectLst>
                  <a:outerShdw blurRad="38100" dist="38100" dir="2700000" algn="tl">
                    <a:srgbClr val="000000">
                      <a:alpha val="43137"/>
                    </a:srgbClr>
                  </a:outerShdw>
                </a:effectLst>
              </a:rPr>
              <a:t>: Higher grades of cement such as 53 Grade OPC (IS 269) are commonly used for HSC to achieve the required early strength.</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outerShdw blurRad="38100" dist="38100" dir="2700000" algn="tl">
                    <a:srgbClr val="000000">
                      <a:alpha val="43137"/>
                    </a:srgbClr>
                  </a:outerShdw>
                </a:effectLst>
              </a:rPr>
              <a:t>Aggregates</a:t>
            </a:r>
            <a:r>
              <a:rPr kumimoji="0" lang="en-US" altLang="en-US" sz="1800" b="0" i="0" u="none" strike="noStrike" cap="none" normalizeH="0" baseline="0" dirty="0">
                <a:ln>
                  <a:noFill/>
                </a:ln>
                <a:effectLst>
                  <a:outerShdw blurRad="38100" dist="38100" dir="2700000" algn="tl">
                    <a:srgbClr val="000000">
                      <a:alpha val="43137"/>
                    </a:srgbClr>
                  </a:outerShdw>
                </a:effectLst>
              </a:rPr>
              <a:t>: The quality, grading, and strength of aggregates are critical. Aggregates used for HSC need to be of high strength and should be well-graded to reduce voids.</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outerShdw blurRad="38100" dist="38100" dir="2700000" algn="tl">
                    <a:srgbClr val="000000">
                      <a:alpha val="43137"/>
                    </a:srgbClr>
                  </a:outerShdw>
                </a:effectLst>
              </a:rPr>
              <a:t>Water-Cement Ratio</a:t>
            </a:r>
            <a:r>
              <a:rPr kumimoji="0" lang="en-US" altLang="en-US" sz="1800" b="0" i="0" u="none" strike="noStrike" cap="none" normalizeH="0" baseline="0" dirty="0">
                <a:ln>
                  <a:noFill/>
                </a:ln>
                <a:effectLst>
                  <a:outerShdw blurRad="38100" dist="38100" dir="2700000" algn="tl">
                    <a:srgbClr val="000000">
                      <a:alpha val="43137"/>
                    </a:srgbClr>
                  </a:outerShdw>
                </a:effectLst>
              </a:rPr>
              <a:t>: For HSC, the water-cement ratio is generally lower, sometimes below 0.30, to reduce porosity and increase strength.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outerShdw blurRad="38100" dist="38100" dir="2700000" algn="tl">
                    <a:srgbClr val="000000">
                      <a:alpha val="43137"/>
                    </a:srgbClr>
                  </a:outerShdw>
                </a:effectLst>
              </a:rPr>
              <a:t>Durability</a:t>
            </a:r>
            <a:r>
              <a:rPr kumimoji="0" lang="en-US" altLang="en-US" sz="1800" b="0" i="0" u="none" strike="noStrike" cap="none" normalizeH="0" baseline="0" dirty="0">
                <a:ln>
                  <a:noFill/>
                </a:ln>
                <a:effectLst>
                  <a:outerShdw blurRad="38100" dist="38100" dir="2700000" algn="tl">
                    <a:srgbClr val="000000">
                      <a:alpha val="43137"/>
                    </a:srgbClr>
                  </a:outerShdw>
                </a:effectLst>
              </a:rPr>
              <a:t>:</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outerShdw blurRad="38100" dist="38100" dir="2700000" algn="tl">
                    <a:srgbClr val="000000">
                      <a:alpha val="43137"/>
                    </a:srgbClr>
                  </a:outerShdw>
                </a:effectLst>
              </a:rPr>
              <a:t>IS 456</a:t>
            </a:r>
            <a:r>
              <a:rPr kumimoji="0" lang="en-US" altLang="en-US" sz="1800" b="0" i="0" u="none" strike="noStrike" cap="none" normalizeH="0" baseline="0" dirty="0">
                <a:ln>
                  <a:noFill/>
                </a:ln>
                <a:effectLst>
                  <a:outerShdw blurRad="38100" dist="38100" dir="2700000" algn="tl">
                    <a:srgbClr val="000000">
                      <a:alpha val="43137"/>
                    </a:srgbClr>
                  </a:outerShdw>
                </a:effectLst>
              </a:rPr>
              <a:t> emphasizes the importance of durability, especially for HSC, which might be used in aggressive environments. This includes considerations for carbonation, chloride penetration, and sulfate attack.</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outerShdw blurRad="38100" dist="38100" dir="2700000" algn="tl">
                    <a:srgbClr val="000000">
                      <a:alpha val="43137"/>
                    </a:srgbClr>
                  </a:outerShdw>
                </a:effectLst>
              </a:rPr>
              <a:t>Curing</a:t>
            </a:r>
            <a:r>
              <a:rPr kumimoji="0" lang="en-US" altLang="en-US" sz="1800" b="0" i="0" u="none" strike="noStrike" cap="none" normalizeH="0" baseline="0" dirty="0">
                <a:ln>
                  <a:noFill/>
                </a:ln>
                <a:effectLst>
                  <a:outerShdw blurRad="38100" dist="38100" dir="2700000" algn="tl">
                    <a:srgbClr val="000000">
                      <a:alpha val="43137"/>
                    </a:srgbClr>
                  </a:outerShdw>
                </a:effectLst>
              </a:rPr>
              <a:t>: Proper and prolonged curing is essential to achieve the desired strength and durability.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outerShdw blurRad="38100" dist="38100" dir="2700000" algn="tl">
                    <a:srgbClr val="000000">
                      <a:alpha val="43137"/>
                    </a:srgbClr>
                  </a:outerShdw>
                </a:effectLst>
              </a:rPr>
              <a:t>Seismic Considerations</a:t>
            </a:r>
            <a:r>
              <a:rPr kumimoji="0" lang="en-US" altLang="en-US" sz="1800" b="0" i="0" u="none" strike="noStrike" cap="none" normalizeH="0" baseline="0" dirty="0">
                <a:ln>
                  <a:noFill/>
                </a:ln>
                <a:effectLst>
                  <a:outerShdw blurRad="38100" dist="38100" dir="2700000" algn="tl">
                    <a:srgbClr val="000000">
                      <a:alpha val="43137"/>
                    </a:srgbClr>
                  </a:outerShdw>
                </a:effectLst>
              </a:rPr>
              <a:t>:</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outerShdw blurRad="38100" dist="38100" dir="2700000" algn="tl">
                    <a:srgbClr val="000000">
                      <a:alpha val="43137"/>
                    </a:srgbClr>
                  </a:outerShdw>
                </a:effectLst>
              </a:rPr>
              <a:t>IS 13920 (Ductile Design and Detailing of Reinforced Concrete Structures Subjected to Seismic Forces)</a:t>
            </a:r>
            <a:r>
              <a:rPr kumimoji="0" lang="en-US" altLang="en-US" sz="1800" b="0" i="0" u="none" strike="noStrike" cap="none" normalizeH="0" baseline="0" dirty="0">
                <a:ln>
                  <a:noFill/>
                </a:ln>
                <a:effectLst>
                  <a:outerShdw blurRad="38100" dist="38100" dir="2700000" algn="tl">
                    <a:srgbClr val="000000">
                      <a:alpha val="43137"/>
                    </a:srgbClr>
                  </a:outerShdw>
                </a:effectLst>
              </a:rPr>
              <a:t>: While this standard focuses on seismic design, in the context of HSC, it is important to ensure that the concrete does not become too brittle, maintaining adequate ductility.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outerShdw blurRad="38100" dist="38100" dir="2700000" algn="tl">
                    <a:srgbClr val="000000">
                      <a:alpha val="43137"/>
                    </a:srgbClr>
                  </a:outerShdw>
                </a:effectLst>
              </a:rPr>
              <a:t>Applications</a:t>
            </a:r>
            <a:r>
              <a:rPr kumimoji="0" lang="en-US" altLang="en-US" sz="1800" b="0" i="0" u="none" strike="noStrike" cap="none" normalizeH="0" baseline="0" dirty="0">
                <a:ln>
                  <a:noFill/>
                </a:ln>
                <a:effectLst>
                  <a:outerShdw blurRad="38100" dist="38100" dir="2700000" algn="tl">
                    <a:srgbClr val="000000">
                      <a:alpha val="43137"/>
                    </a:srgbClr>
                  </a:outerShdw>
                </a:effectLst>
              </a:rPr>
              <a:t>:</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outerShdw blurRad="38100" dist="38100" dir="2700000" algn="tl">
                    <a:srgbClr val="000000">
                      <a:alpha val="43137"/>
                    </a:srgbClr>
                  </a:outerShdw>
                </a:effectLst>
              </a:rPr>
              <a:t>High-Rise Buildings</a:t>
            </a:r>
            <a:r>
              <a:rPr kumimoji="0" lang="en-US" altLang="en-US" sz="1800" b="0" i="0" u="none" strike="noStrike" cap="none" normalizeH="0" baseline="0" dirty="0">
                <a:ln>
                  <a:noFill/>
                </a:ln>
                <a:effectLst>
                  <a:outerShdw blurRad="38100" dist="38100" dir="2700000" algn="tl">
                    <a:srgbClr val="000000">
                      <a:alpha val="43137"/>
                    </a:srgbClr>
                  </a:outerShdw>
                </a:effectLst>
              </a:rPr>
              <a:t>: HSC is often used in high-rise buildings where reducing the size of structural elements without compromising strength is critical.</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outerShdw blurRad="38100" dist="38100" dir="2700000" algn="tl">
                    <a:srgbClr val="000000">
                      <a:alpha val="43137"/>
                    </a:srgbClr>
                  </a:outerShdw>
                </a:effectLst>
              </a:rPr>
              <a:t>Bridges and Infrastructure</a:t>
            </a:r>
            <a:r>
              <a:rPr kumimoji="0" lang="en-US" altLang="en-US" sz="1800" b="0" i="0" u="none" strike="noStrike" cap="none" normalizeH="0" baseline="0" dirty="0">
                <a:ln>
                  <a:noFill/>
                </a:ln>
                <a:effectLst>
                  <a:outerShdw blurRad="38100" dist="38100" dir="2700000" algn="tl">
                    <a:srgbClr val="000000">
                      <a:alpha val="43137"/>
                    </a:srgbClr>
                  </a:outerShdw>
                </a:effectLst>
              </a:rPr>
              <a:t>: HSC is used in long-span bridges and infrastructure projects that require high load-bearing capacities.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024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6E30-A2C6-7F88-C5FC-AE9F7A74AA5C}"/>
              </a:ext>
            </a:extLst>
          </p:cNvPr>
          <p:cNvSpPr>
            <a:spLocks noGrp="1"/>
          </p:cNvSpPr>
          <p:nvPr>
            <p:ph type="title"/>
          </p:nvPr>
        </p:nvSpPr>
        <p:spPr>
          <a:xfrm>
            <a:off x="913795" y="609600"/>
            <a:ext cx="4029680" cy="1257300"/>
          </a:xfrm>
        </p:spPr>
        <p:txBody>
          <a:bodyPr>
            <a:normAutofit fontScale="90000"/>
          </a:bodyPr>
          <a:lstStyle/>
          <a:p>
            <a:r>
              <a:rPr lang="en-IN" dirty="0"/>
              <a:t>Self compacting concrete</a:t>
            </a:r>
          </a:p>
        </p:txBody>
      </p:sp>
      <p:pic>
        <p:nvPicPr>
          <p:cNvPr id="5" name="Content Placeholder 4" descr="A group of people standing around cement">
            <a:extLst>
              <a:ext uri="{FF2B5EF4-FFF2-40B4-BE49-F238E27FC236}">
                <a16:creationId xmlns:a16="http://schemas.microsoft.com/office/drawing/2014/main" id="{A2B611B1-C7A1-4188-9545-994FE836EEAF}"/>
              </a:ext>
            </a:extLst>
          </p:cNvPr>
          <p:cNvPicPr>
            <a:picLocks noGrp="1" noChangeAspect="1"/>
          </p:cNvPicPr>
          <p:nvPr>
            <p:ph idx="1"/>
          </p:nvPr>
        </p:nvPicPr>
        <p:blipFill>
          <a:blip r:embed="rId2"/>
          <a:stretch>
            <a:fillRect/>
          </a:stretch>
        </p:blipFill>
        <p:spPr>
          <a:xfrm>
            <a:off x="5353050" y="209550"/>
            <a:ext cx="6438900" cy="6438900"/>
          </a:xfrm>
        </p:spPr>
      </p:pic>
    </p:spTree>
    <p:extLst>
      <p:ext uri="{BB962C8B-B14F-4D97-AF65-F5344CB8AC3E}">
        <p14:creationId xmlns:p14="http://schemas.microsoft.com/office/powerpoint/2010/main" val="383156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6E30-A2C6-7F88-C5FC-AE9F7A74AA5C}"/>
              </a:ext>
            </a:extLst>
          </p:cNvPr>
          <p:cNvSpPr>
            <a:spLocks noGrp="1"/>
          </p:cNvSpPr>
          <p:nvPr>
            <p:ph type="title"/>
          </p:nvPr>
        </p:nvSpPr>
        <p:spPr>
          <a:xfrm>
            <a:off x="919119" y="0"/>
            <a:ext cx="10353762" cy="1257300"/>
          </a:xfrm>
        </p:spPr>
        <p:txBody>
          <a:bodyPr>
            <a:normAutofit/>
          </a:bodyPr>
          <a:lstStyle/>
          <a:p>
            <a:r>
              <a:rPr lang="en-IN" dirty="0"/>
              <a:t>Self compacting concrete</a:t>
            </a:r>
          </a:p>
        </p:txBody>
      </p:sp>
      <p:sp>
        <p:nvSpPr>
          <p:cNvPr id="6" name="Rectangle 1">
            <a:extLst>
              <a:ext uri="{FF2B5EF4-FFF2-40B4-BE49-F238E27FC236}">
                <a16:creationId xmlns:a16="http://schemas.microsoft.com/office/drawing/2014/main" id="{1D7CCE5A-0A74-FED6-0256-7E1EB10EC3BA}"/>
              </a:ext>
            </a:extLst>
          </p:cNvPr>
          <p:cNvSpPr>
            <a:spLocks noGrp="1" noChangeArrowheads="1"/>
          </p:cNvSpPr>
          <p:nvPr>
            <p:ph idx="1"/>
          </p:nvPr>
        </p:nvSpPr>
        <p:spPr bwMode="auto">
          <a:xfrm>
            <a:off x="383458" y="979168"/>
            <a:ext cx="11503741"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rPr>
              <a:t>Definition</a:t>
            </a:r>
            <a:r>
              <a:rPr kumimoji="0" lang="en-US" altLang="en-US" sz="1800" b="0" i="0" u="none" strike="noStrike" cap="none" normalizeH="0" baseline="0" dirty="0">
                <a:ln>
                  <a:noFill/>
                </a:ln>
                <a:effectLst/>
              </a:rPr>
              <a:t>:</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rPr>
              <a:t>SCC Characteristics</a:t>
            </a:r>
            <a:r>
              <a:rPr kumimoji="0" lang="en-US" altLang="en-US" sz="1800" b="0" i="0" u="none" strike="noStrike" cap="none" normalizeH="0" baseline="0" dirty="0">
                <a:ln>
                  <a:noFill/>
                </a:ln>
                <a:effectLst/>
              </a:rPr>
              <a:t>: SCC is a highly flowable concrete mix that spreads into place, fills formwork, and encapsulates reinforcements without requiring any mechanical compaction or vibration.</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rPr>
              <a:t>Workability</a:t>
            </a:r>
            <a:r>
              <a:rPr kumimoji="0" lang="en-US" altLang="en-US" sz="1800" b="0" i="0" u="none" strike="noStrike" cap="none" normalizeH="0" baseline="0" dirty="0">
                <a:ln>
                  <a:noFill/>
                </a:ln>
                <a:effectLst/>
              </a:rPr>
              <a:t>: The primary characteristic of SCC is its excellent workability, achieved through the use of superplasticizers and viscosity-modifying agents (VMAs).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rPr>
              <a:t>Relevant Indian Standards</a:t>
            </a:r>
            <a:r>
              <a:rPr kumimoji="0" lang="en-US" altLang="en-US" sz="1800" b="0" i="0" u="none" strike="noStrike" cap="none" normalizeH="0" baseline="0" dirty="0">
                <a:ln>
                  <a:noFill/>
                </a:ln>
                <a:effectLst/>
              </a:rPr>
              <a:t>:</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rPr>
              <a:t>IS 456:2000 (Code of Practice for Plain and Reinforced Concrete)</a:t>
            </a:r>
            <a:r>
              <a:rPr kumimoji="0" lang="en-US" altLang="en-US" sz="1800" b="0" i="0" u="none" strike="noStrike" cap="none" normalizeH="0" baseline="0" dirty="0">
                <a:ln>
                  <a:noFill/>
                </a:ln>
                <a:effectLst/>
              </a:rPr>
              <a:t>:</a:t>
            </a:r>
          </a:p>
          <a:p>
            <a:pPr marL="763200" lvl="2" indent="0" defTabSz="914400" eaLnBrk="0" fontAlgn="base" hangingPunct="0">
              <a:spcBef>
                <a:spcPct val="0"/>
              </a:spcBef>
              <a:spcAft>
                <a:spcPct val="0"/>
              </a:spcAft>
              <a:buClrTx/>
              <a:buSzTx/>
              <a:buFontTx/>
              <a:buChar char="•"/>
            </a:pPr>
            <a:r>
              <a:rPr kumimoji="0" lang="en-US" altLang="en-US" b="0" i="0" u="none" strike="noStrike" cap="none" normalizeH="0" baseline="0" dirty="0">
                <a:ln>
                  <a:noFill/>
                </a:ln>
                <a:effectLst/>
              </a:rPr>
              <a:t>While IS 456:2000 provides general guidelines for concrete, it doesn't specifically cover SCC. However, it is referred to in conjunction with international standards and guidelines tailored for SCC.</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rPr>
              <a:t>IS 10262:2019 (Concrete Mix Proportioning – Guidelines)</a:t>
            </a:r>
            <a:r>
              <a:rPr kumimoji="0" lang="en-US" altLang="en-US" sz="1800" b="0" i="0" u="none" strike="noStrike" cap="none" normalizeH="0" baseline="0" dirty="0">
                <a:ln>
                  <a:noFill/>
                </a:ln>
                <a:effectLst/>
              </a:rPr>
              <a:t>:</a:t>
            </a:r>
          </a:p>
          <a:p>
            <a:pPr marL="763200" lvl="2" indent="0" defTabSz="914400" eaLnBrk="0" fontAlgn="base" hangingPunct="0">
              <a:spcBef>
                <a:spcPct val="0"/>
              </a:spcBef>
              <a:spcAft>
                <a:spcPct val="0"/>
              </a:spcAft>
              <a:buClrTx/>
              <a:buSzTx/>
              <a:buFontTx/>
              <a:buChar char="•"/>
            </a:pPr>
            <a:r>
              <a:rPr kumimoji="0" lang="en-US" altLang="en-US" b="0" i="0" u="none" strike="noStrike" cap="none" normalizeH="0" baseline="0" dirty="0">
                <a:ln>
                  <a:noFill/>
                </a:ln>
                <a:effectLst/>
              </a:rPr>
              <a:t>This standard includes provisions for the mix design of SCC. It provides guidelines on achieving the desired workability, strength, and durability specific to SCC.</a:t>
            </a:r>
          </a:p>
          <a:p>
            <a:pPr marL="763200" lvl="2" indent="0" defTabSz="914400" eaLnBrk="0" fontAlgn="base" hangingPunct="0">
              <a:spcBef>
                <a:spcPct val="0"/>
              </a:spcBef>
              <a:spcAft>
                <a:spcPct val="0"/>
              </a:spcAft>
              <a:buClrTx/>
              <a:buSzTx/>
              <a:buFontTx/>
              <a:buChar char="•"/>
            </a:pPr>
            <a:r>
              <a:rPr kumimoji="0" lang="en-US" altLang="en-US" b="0" i="0" u="none" strike="noStrike" cap="none" normalizeH="0" baseline="0" dirty="0">
                <a:ln>
                  <a:noFill/>
                </a:ln>
                <a:effectLst/>
              </a:rPr>
              <a:t>The mix design must ensure that SCC achieves the necessary self-</a:t>
            </a:r>
            <a:r>
              <a:rPr kumimoji="0" lang="en-US" altLang="en-US" b="0" i="0" u="none" strike="noStrike" cap="none" normalizeH="0" baseline="0" dirty="0" err="1">
                <a:ln>
                  <a:noFill/>
                </a:ln>
                <a:effectLst/>
              </a:rPr>
              <a:t>compactability</a:t>
            </a:r>
            <a:r>
              <a:rPr kumimoji="0" lang="en-US" altLang="en-US" b="0" i="0" u="none" strike="noStrike" cap="none" normalizeH="0" baseline="0" dirty="0">
                <a:ln>
                  <a:noFill/>
                </a:ln>
                <a:effectLst/>
              </a:rPr>
              <a:t>, stability, and strength.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rPr>
              <a:t>Properties and Mix Design</a:t>
            </a:r>
            <a:r>
              <a:rPr kumimoji="0" lang="en-US" altLang="en-US" sz="1800" b="0" i="0" u="none" strike="noStrike" cap="none" normalizeH="0" baseline="0" dirty="0">
                <a:ln>
                  <a:noFill/>
                </a:ln>
                <a:effectLst/>
              </a:rPr>
              <a:t>:</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rPr>
              <a:t>High Flowability</a:t>
            </a:r>
            <a:r>
              <a:rPr kumimoji="0" lang="en-US" altLang="en-US" sz="1800" b="0" i="0" u="none" strike="noStrike" cap="none" normalizeH="0" baseline="0" dirty="0">
                <a:ln>
                  <a:noFill/>
                </a:ln>
                <a:effectLst/>
              </a:rPr>
              <a:t>: SCC has a slump flow typically ranging from 650 to 800 mm. The mix design ensures the concrete is highly flowable without segregation.</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rPr>
              <a:t>Passing Ability</a:t>
            </a:r>
            <a:r>
              <a:rPr kumimoji="0" lang="en-US" altLang="en-US" sz="1800" b="0" i="0" u="none" strike="noStrike" cap="none" normalizeH="0" baseline="0" dirty="0">
                <a:ln>
                  <a:noFill/>
                </a:ln>
                <a:effectLst/>
              </a:rPr>
              <a:t>: SCC can pass through densely packed reinforcement without getting blocked, which is essential in structures with complex geometries or congested reinforcement.</a:t>
            </a:r>
          </a:p>
          <a:p>
            <a:pPr marL="377100" lvl="1" indent="0" defTabSz="914400" eaLnBrk="0" fontAlgn="base" hangingPunct="0">
              <a:spcBef>
                <a:spcPct val="0"/>
              </a:spcBef>
              <a:spcAft>
                <a:spcPct val="0"/>
              </a:spcAft>
              <a:buClrTx/>
              <a:buSzTx/>
              <a:buFontTx/>
              <a:buChar char="•"/>
            </a:pPr>
            <a:r>
              <a:rPr kumimoji="0" lang="en-US" altLang="en-US" sz="1800" b="1" i="0" u="none" strike="noStrike" cap="none" normalizeH="0" baseline="0" dirty="0">
                <a:ln>
                  <a:noFill/>
                </a:ln>
                <a:effectLst/>
              </a:rPr>
              <a:t>Filling Ability</a:t>
            </a:r>
            <a:r>
              <a:rPr kumimoji="0" lang="en-US" altLang="en-US" sz="1800" b="0" i="0" u="none" strike="noStrike" cap="none" normalizeH="0" baseline="0" dirty="0">
                <a:ln>
                  <a:noFill/>
                </a:ln>
                <a:effectLst/>
              </a:rPr>
              <a:t>: SCC can fill intricate formwork completely and uniformly, reducing the likelihood of voids or honeycombing.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8265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A9869303-1311-2C61-8EA2-ED3FA0D4CEC1}"/>
              </a:ext>
            </a:extLst>
          </p:cNvPr>
          <p:cNvSpPr>
            <a:spLocks noGrp="1" noChangeArrowheads="1"/>
          </p:cNvSpPr>
          <p:nvPr>
            <p:ph idx="1"/>
          </p:nvPr>
        </p:nvSpPr>
        <p:spPr bwMode="auto">
          <a:xfrm>
            <a:off x="0" y="548581"/>
            <a:ext cx="12366171"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rPr>
              <a:t>Admixtures</a:t>
            </a:r>
            <a:r>
              <a:rPr kumimoji="0" lang="en-US" altLang="en-US" sz="1800" b="0" i="0" u="none" strike="noStrike" cap="none" normalizeH="0" baseline="0" dirty="0">
                <a:ln>
                  <a:noFill/>
                </a:ln>
                <a:effectLst/>
              </a:rPr>
              <a:t>:</a:t>
            </a:r>
          </a:p>
          <a:p>
            <a:pPr marL="377100" lvl="1" indent="0" defTabSz="914400" eaLnBrk="0" fontAlgn="base" hangingPunct="0">
              <a:spcBef>
                <a:spcPct val="0"/>
              </a:spcBef>
              <a:spcAft>
                <a:spcPct val="0"/>
              </a:spcAft>
              <a:buClrTx/>
              <a:buSzTx/>
              <a:buFontTx/>
              <a:buChar char="•"/>
            </a:pPr>
            <a:r>
              <a:rPr kumimoji="0" lang="en-US" altLang="en-US" sz="1600" b="1" i="0" u="none" strike="noStrike" cap="none" normalizeH="0" baseline="0" dirty="0">
                <a:ln>
                  <a:noFill/>
                </a:ln>
                <a:effectLst/>
              </a:rPr>
              <a:t>Superplasticizers</a:t>
            </a:r>
            <a:r>
              <a:rPr kumimoji="0" lang="en-US" altLang="en-US" sz="1600" b="0" i="0" u="none" strike="noStrike" cap="none" normalizeH="0" baseline="0" dirty="0">
                <a:ln>
                  <a:noFill/>
                </a:ln>
                <a:effectLst/>
              </a:rPr>
              <a:t>: These are essential in SCC to reduce water content while maintaining workability.</a:t>
            </a:r>
          </a:p>
          <a:p>
            <a:pPr marL="377100" lvl="1" indent="0" defTabSz="914400" eaLnBrk="0" fontAlgn="base" hangingPunct="0">
              <a:spcBef>
                <a:spcPct val="0"/>
              </a:spcBef>
              <a:spcAft>
                <a:spcPct val="0"/>
              </a:spcAft>
              <a:buClrTx/>
              <a:buSzTx/>
              <a:buFontTx/>
              <a:buChar char="•"/>
            </a:pPr>
            <a:r>
              <a:rPr kumimoji="0" lang="en-US" altLang="en-US" sz="1600" b="1" i="0" u="none" strike="noStrike" cap="none" normalizeH="0" baseline="0" dirty="0">
                <a:ln>
                  <a:noFill/>
                </a:ln>
                <a:effectLst/>
              </a:rPr>
              <a:t>Viscosity-Modifying Agents (VMAs)</a:t>
            </a:r>
            <a:r>
              <a:rPr kumimoji="0" lang="en-US" altLang="en-US" sz="1600" b="0" i="0" u="none" strike="noStrike" cap="none" normalizeH="0" baseline="0" dirty="0">
                <a:ln>
                  <a:noFill/>
                </a:ln>
                <a:effectLst/>
              </a:rPr>
              <a:t>: Used to enhance the stability of the mix by controlling segregation and bleeding, especially important in SCC.</a:t>
            </a:r>
          </a:p>
          <a:p>
            <a:pPr marL="377100" lvl="1" indent="0" defTabSz="914400" eaLnBrk="0" fontAlgn="base" hangingPunct="0">
              <a:spcBef>
                <a:spcPct val="0"/>
              </a:spcBef>
              <a:spcAft>
                <a:spcPct val="0"/>
              </a:spcAft>
              <a:buClrTx/>
              <a:buSzTx/>
              <a:buFontTx/>
              <a:buChar char="•"/>
            </a:pPr>
            <a:r>
              <a:rPr kumimoji="0" lang="en-US" altLang="en-US" sz="1600" b="1" i="0" u="none" strike="noStrike" cap="none" normalizeH="0" baseline="0" dirty="0">
                <a:ln>
                  <a:noFill/>
                </a:ln>
                <a:effectLst/>
              </a:rPr>
              <a:t>Air-Entraining Agents</a:t>
            </a:r>
            <a:r>
              <a:rPr kumimoji="0" lang="en-US" altLang="en-US" sz="1600" b="0" i="0" u="none" strike="noStrike" cap="none" normalizeH="0" baseline="0" dirty="0">
                <a:ln>
                  <a:noFill/>
                </a:ln>
                <a:effectLst/>
              </a:rPr>
              <a:t>: Sometimes used to improve the freeze-thaw resistance of SCC, though typically not required for general applications.</a:t>
            </a:r>
          </a:p>
          <a:p>
            <a:pPr marL="377100" lvl="1" indent="0" defTabSz="914400" eaLnBrk="0" fontAlgn="base" hangingPunct="0">
              <a:spcBef>
                <a:spcPct val="0"/>
              </a:spcBef>
              <a:spcAft>
                <a:spcPct val="0"/>
              </a:spcAft>
              <a:buClrTx/>
              <a:buSzTx/>
              <a:buFontTx/>
              <a:buChar char="•"/>
            </a:pPr>
            <a:endParaRPr kumimoji="0" lang="en-US" altLang="en-US" sz="1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rPr>
              <a:t>Applications</a:t>
            </a:r>
            <a:r>
              <a:rPr kumimoji="0" lang="en-US" altLang="en-US" sz="1800" b="0" i="0" u="none" strike="noStrike" cap="none" normalizeH="0" baseline="0" dirty="0">
                <a:ln>
                  <a:noFill/>
                </a:ln>
                <a:effectLst/>
              </a:rPr>
              <a:t>:</a:t>
            </a:r>
          </a:p>
          <a:p>
            <a:pPr marL="377100" lvl="1" indent="0" defTabSz="914400" eaLnBrk="0" fontAlgn="base" hangingPunct="0">
              <a:spcBef>
                <a:spcPct val="0"/>
              </a:spcBef>
              <a:spcAft>
                <a:spcPct val="0"/>
              </a:spcAft>
              <a:buClrTx/>
              <a:buSzTx/>
              <a:buFontTx/>
              <a:buChar char="•"/>
            </a:pPr>
            <a:r>
              <a:rPr kumimoji="0" lang="en-US" altLang="en-US" sz="1600" b="1" i="0" u="none" strike="noStrike" cap="none" normalizeH="0" baseline="0" dirty="0">
                <a:ln>
                  <a:noFill/>
                </a:ln>
                <a:effectLst/>
              </a:rPr>
              <a:t>Complex Structures</a:t>
            </a:r>
            <a:r>
              <a:rPr kumimoji="0" lang="en-US" altLang="en-US" sz="1600" b="0" i="0" u="none" strike="noStrike" cap="none" normalizeH="0" baseline="0" dirty="0">
                <a:ln>
                  <a:noFill/>
                </a:ln>
                <a:effectLst/>
              </a:rPr>
              <a:t>: SCC is ideal for casting in situations with complex formwork, dense reinforcement, or inaccessible areas where conventional vibration methods would be difficult or impossible.</a:t>
            </a:r>
          </a:p>
          <a:p>
            <a:pPr marL="377100" lvl="1" indent="0" defTabSz="914400" eaLnBrk="0" fontAlgn="base" hangingPunct="0">
              <a:spcBef>
                <a:spcPct val="0"/>
              </a:spcBef>
              <a:spcAft>
                <a:spcPct val="0"/>
              </a:spcAft>
              <a:buClrTx/>
              <a:buSzTx/>
              <a:buFontTx/>
              <a:buChar char="•"/>
            </a:pPr>
            <a:r>
              <a:rPr kumimoji="0" lang="en-US" altLang="en-US" sz="1600" b="1" i="0" u="none" strike="noStrike" cap="none" normalizeH="0" baseline="0" dirty="0">
                <a:ln>
                  <a:noFill/>
                </a:ln>
                <a:effectLst/>
              </a:rPr>
              <a:t>Precast Concrete</a:t>
            </a:r>
            <a:r>
              <a:rPr kumimoji="0" lang="en-US" altLang="en-US" sz="1600" b="0" i="0" u="none" strike="noStrike" cap="none" normalizeH="0" baseline="0" dirty="0">
                <a:ln>
                  <a:noFill/>
                </a:ln>
                <a:effectLst/>
              </a:rPr>
              <a:t>: SCC is widely used in the precast concrete industry due to its ability to produce smooth, defect-free surfaces without the need for additional finishing.</a:t>
            </a:r>
          </a:p>
          <a:p>
            <a:pPr marL="377100" lvl="1" indent="0" defTabSz="914400" eaLnBrk="0" fontAlgn="base" hangingPunct="0">
              <a:spcBef>
                <a:spcPct val="0"/>
              </a:spcBef>
              <a:spcAft>
                <a:spcPct val="0"/>
              </a:spcAft>
              <a:buClrTx/>
              <a:buSzTx/>
              <a:buFontTx/>
              <a:buChar char="•"/>
            </a:pPr>
            <a:r>
              <a:rPr kumimoji="0" lang="en-US" altLang="en-US" sz="1600" b="1" i="0" u="none" strike="noStrike" cap="none" normalizeH="0" baseline="0" dirty="0">
                <a:ln>
                  <a:noFill/>
                </a:ln>
                <a:effectLst/>
              </a:rPr>
              <a:t>Repair and Rehabilitation</a:t>
            </a:r>
            <a:r>
              <a:rPr kumimoji="0" lang="en-US" altLang="en-US" sz="1600" b="0" i="0" u="none" strike="noStrike" cap="none" normalizeH="0" baseline="0" dirty="0">
                <a:ln>
                  <a:noFill/>
                </a:ln>
                <a:effectLst/>
              </a:rPr>
              <a:t>: SCC's ability to flow into and fill voids makes it suitable for repairing and rehabilitating existing structures.</a:t>
            </a:r>
          </a:p>
          <a:p>
            <a:pPr marL="377100" lvl="1" indent="0" defTabSz="914400" eaLnBrk="0" fontAlgn="base" hangingPunct="0">
              <a:spcBef>
                <a:spcPct val="0"/>
              </a:spcBef>
              <a:spcAft>
                <a:spcPct val="0"/>
              </a:spcAft>
              <a:buClrTx/>
              <a:buSzTx/>
              <a:buFontTx/>
              <a:buChar char="•"/>
            </a:pPr>
            <a:endParaRPr kumimoji="0" lang="en-US" altLang="en-US" sz="1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rPr>
              <a:t>Testing and Quality Control</a:t>
            </a:r>
            <a:r>
              <a:rPr kumimoji="0" lang="en-US" altLang="en-US" sz="1800" b="0" i="0" u="none" strike="noStrike" cap="none" normalizeH="0" baseline="0" dirty="0">
                <a:ln>
                  <a:noFill/>
                </a:ln>
                <a:effectLst/>
              </a:rPr>
              <a:t>:</a:t>
            </a:r>
          </a:p>
          <a:p>
            <a:pPr marL="377100" lvl="1" indent="0" defTabSz="914400" eaLnBrk="0" fontAlgn="base" hangingPunct="0">
              <a:spcBef>
                <a:spcPct val="0"/>
              </a:spcBef>
              <a:spcAft>
                <a:spcPct val="0"/>
              </a:spcAft>
              <a:buClrTx/>
              <a:buSzTx/>
              <a:buFontTx/>
              <a:buChar char="•"/>
            </a:pPr>
            <a:r>
              <a:rPr kumimoji="0" lang="en-US" altLang="en-US" sz="1600" b="1" i="0" u="none" strike="noStrike" cap="none" normalizeH="0" baseline="0" dirty="0">
                <a:ln>
                  <a:noFill/>
                </a:ln>
                <a:effectLst/>
              </a:rPr>
              <a:t>Slump Flow Test</a:t>
            </a:r>
            <a:r>
              <a:rPr kumimoji="0" lang="en-US" altLang="en-US" sz="1600" b="0" i="0" u="none" strike="noStrike" cap="none" normalizeH="0" baseline="0" dirty="0">
                <a:ln>
                  <a:noFill/>
                </a:ln>
                <a:effectLst/>
              </a:rPr>
              <a:t>: Measures the horizontal spread of SCC when it is released from a slump cone, indicating its flowability.</a:t>
            </a:r>
          </a:p>
          <a:p>
            <a:pPr marL="377100" lvl="1" indent="0" defTabSz="914400" eaLnBrk="0" fontAlgn="base" hangingPunct="0">
              <a:spcBef>
                <a:spcPct val="0"/>
              </a:spcBef>
              <a:spcAft>
                <a:spcPct val="0"/>
              </a:spcAft>
              <a:buClrTx/>
              <a:buSzTx/>
              <a:buFontTx/>
              <a:buChar char="•"/>
            </a:pPr>
            <a:r>
              <a:rPr kumimoji="0" lang="en-US" altLang="en-US" sz="1600" b="1" i="0" u="none" strike="noStrike" cap="none" normalizeH="0" baseline="0" dirty="0">
                <a:ln>
                  <a:noFill/>
                </a:ln>
                <a:effectLst/>
              </a:rPr>
              <a:t>L-Box Test</a:t>
            </a:r>
            <a:r>
              <a:rPr kumimoji="0" lang="en-US" altLang="en-US" sz="1600" b="0" i="0" u="none" strike="noStrike" cap="none" normalizeH="0" baseline="0" dirty="0">
                <a:ln>
                  <a:noFill/>
                </a:ln>
                <a:effectLst/>
              </a:rPr>
              <a:t>: Assesses the passing ability of SCC through reinforcements.</a:t>
            </a:r>
          </a:p>
          <a:p>
            <a:pPr marL="377100" lvl="1" indent="0" defTabSz="914400" eaLnBrk="0" fontAlgn="base" hangingPunct="0">
              <a:spcBef>
                <a:spcPct val="0"/>
              </a:spcBef>
              <a:spcAft>
                <a:spcPct val="0"/>
              </a:spcAft>
              <a:buClrTx/>
              <a:buSzTx/>
              <a:buFontTx/>
              <a:buChar char="•"/>
            </a:pPr>
            <a:r>
              <a:rPr kumimoji="0" lang="en-US" altLang="en-US" sz="1600" b="1" i="0" u="none" strike="noStrike" cap="none" normalizeH="0" baseline="0" dirty="0">
                <a:ln>
                  <a:noFill/>
                </a:ln>
                <a:effectLst/>
              </a:rPr>
              <a:t>V-Funnel Test</a:t>
            </a:r>
            <a:r>
              <a:rPr kumimoji="0" lang="en-US" altLang="en-US" sz="1600" b="0" i="0" u="none" strike="noStrike" cap="none" normalizeH="0" baseline="0" dirty="0">
                <a:ln>
                  <a:noFill/>
                </a:ln>
                <a:effectLst/>
              </a:rPr>
              <a:t>: Measures the time it takes for SCC to flow through a narrow opening, indicating its viscosity and flow rate.</a:t>
            </a:r>
          </a:p>
          <a:p>
            <a:pPr marL="377100" lvl="1" indent="0" defTabSz="914400" eaLnBrk="0" fontAlgn="base" hangingPunct="0">
              <a:spcBef>
                <a:spcPct val="0"/>
              </a:spcBef>
              <a:spcAft>
                <a:spcPct val="0"/>
              </a:spcAft>
              <a:buClrTx/>
              <a:buSzTx/>
              <a:buFontTx/>
              <a:buChar char="•"/>
            </a:pPr>
            <a:r>
              <a:rPr kumimoji="0" lang="en-US" altLang="en-US" sz="1600" b="1" i="0" u="none" strike="noStrike" cap="none" normalizeH="0" baseline="0" dirty="0">
                <a:ln>
                  <a:noFill/>
                </a:ln>
                <a:effectLst/>
              </a:rPr>
              <a:t>Compressive Strength</a:t>
            </a:r>
            <a:r>
              <a:rPr kumimoji="0" lang="en-US" altLang="en-US" sz="1600" b="0" i="0" u="none" strike="noStrike" cap="none" normalizeH="0" baseline="0" dirty="0">
                <a:ln>
                  <a:noFill/>
                </a:ln>
                <a:effectLst/>
              </a:rPr>
              <a:t>: Like conventional concrete, SCC is tested for compressive strength, </a:t>
            </a:r>
          </a:p>
          <a:p>
            <a:pPr marL="377100" lvl="1" indent="0" defTabSz="914400" eaLnBrk="0" fontAlgn="base" hangingPunct="0">
              <a:spcBef>
                <a:spcPct val="0"/>
              </a:spcBef>
              <a:spcAft>
                <a:spcPct val="0"/>
              </a:spcAft>
              <a:buClrTx/>
              <a:buSzTx/>
              <a:buFontTx/>
              <a:buChar char="•"/>
            </a:pPr>
            <a:r>
              <a:rPr kumimoji="0" lang="en-US" altLang="en-US" sz="1600" b="0" i="0" u="none" strike="noStrike" cap="none" normalizeH="0" baseline="0" dirty="0">
                <a:ln>
                  <a:noFill/>
                </a:ln>
                <a:effectLst/>
              </a:rPr>
              <a:t>These standard test methods are outlined in IS 516.</a:t>
            </a:r>
          </a:p>
          <a:p>
            <a:pPr marL="377100" lvl="1" indent="0" defTabSz="914400" eaLnBrk="0" fontAlgn="base" hangingPunct="0">
              <a:spcBef>
                <a:spcPct val="0"/>
              </a:spcBef>
              <a:spcAft>
                <a:spcPct val="0"/>
              </a:spcAft>
              <a:buClrTx/>
              <a:buSzTx/>
              <a:buFontTx/>
              <a:buChar char="•"/>
            </a:pPr>
            <a:endParaRPr kumimoji="0" lang="en-US" altLang="en-US" sz="1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rPr>
              <a:t>Durability Considerations</a:t>
            </a:r>
            <a:r>
              <a:rPr kumimoji="0" lang="en-US" altLang="en-US" sz="1800" b="0" i="0" u="none" strike="noStrike" cap="none" normalizeH="0" baseline="0" dirty="0">
                <a:ln>
                  <a:noFill/>
                </a:ln>
                <a:effectLst/>
              </a:rPr>
              <a:t>:</a:t>
            </a:r>
          </a:p>
          <a:p>
            <a:pPr marL="377100" lvl="1" indent="0" defTabSz="914400" eaLnBrk="0" fontAlgn="base" hangingPunct="0">
              <a:spcBef>
                <a:spcPct val="0"/>
              </a:spcBef>
              <a:spcAft>
                <a:spcPct val="0"/>
              </a:spcAft>
              <a:buClrTx/>
              <a:buSzTx/>
              <a:buFontTx/>
              <a:buChar char="•"/>
            </a:pPr>
            <a:r>
              <a:rPr kumimoji="0" lang="en-US" altLang="en-US" sz="1600" b="1" i="0" u="none" strike="noStrike" cap="none" normalizeH="0" baseline="0" dirty="0">
                <a:ln>
                  <a:noFill/>
                </a:ln>
                <a:effectLst/>
              </a:rPr>
              <a:t>Segregation Resistance</a:t>
            </a:r>
            <a:r>
              <a:rPr kumimoji="0" lang="en-US" altLang="en-US" sz="1600" b="0" i="0" u="none" strike="noStrike" cap="none" normalizeH="0" baseline="0" dirty="0">
                <a:ln>
                  <a:noFill/>
                </a:ln>
                <a:effectLst/>
              </a:rPr>
              <a:t>: SCC must resist segregation to ensure uniform strength and durability throughout the structure.</a:t>
            </a:r>
          </a:p>
          <a:p>
            <a:pPr marL="377100" lvl="1" indent="0" defTabSz="914400" eaLnBrk="0" fontAlgn="base" hangingPunct="0">
              <a:spcBef>
                <a:spcPct val="0"/>
              </a:spcBef>
              <a:spcAft>
                <a:spcPct val="0"/>
              </a:spcAft>
              <a:buClrTx/>
              <a:buSzTx/>
              <a:buFontTx/>
              <a:buChar char="•"/>
            </a:pPr>
            <a:r>
              <a:rPr kumimoji="0" lang="en-US" altLang="en-US" sz="1600" b="1" i="0" u="none" strike="noStrike" cap="none" normalizeH="0" baseline="0" dirty="0">
                <a:ln>
                  <a:noFill/>
                </a:ln>
                <a:effectLst/>
              </a:rPr>
              <a:t>Curing</a:t>
            </a:r>
            <a:r>
              <a:rPr kumimoji="0" lang="en-US" altLang="en-US" sz="1600" b="0" i="0" u="none" strike="noStrike" cap="none" normalizeH="0" baseline="0" dirty="0">
                <a:ln>
                  <a:noFill/>
                </a:ln>
                <a:effectLst/>
              </a:rPr>
              <a:t>: Proper curing is critical to maintaining the desired properties of SCC, similar to conventional concrete.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endParaRPr>
          </a:p>
        </p:txBody>
      </p:sp>
    </p:spTree>
    <p:extLst>
      <p:ext uri="{BB962C8B-B14F-4D97-AF65-F5344CB8AC3E}">
        <p14:creationId xmlns:p14="http://schemas.microsoft.com/office/powerpoint/2010/main" val="2459186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uck pouring cement into a dam">
            <a:extLst>
              <a:ext uri="{FF2B5EF4-FFF2-40B4-BE49-F238E27FC236}">
                <a16:creationId xmlns:a16="http://schemas.microsoft.com/office/drawing/2014/main" id="{02B6BF5D-BD3B-A5D6-0842-E406D4114F82}"/>
              </a:ext>
            </a:extLst>
          </p:cNvPr>
          <p:cNvPicPr>
            <a:picLocks noChangeAspect="1"/>
          </p:cNvPicPr>
          <p:nvPr/>
        </p:nvPicPr>
        <p:blipFill>
          <a:blip r:embed="rId2">
            <a:alphaModFix amt="25000"/>
          </a:blip>
          <a:srcRect t="16520" b="272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FC5503A-432A-3B05-4B48-72678FDF6D13}"/>
              </a:ext>
            </a:extLst>
          </p:cNvPr>
          <p:cNvSpPr>
            <a:spLocks noGrp="1"/>
          </p:cNvSpPr>
          <p:nvPr>
            <p:ph type="title"/>
          </p:nvPr>
        </p:nvSpPr>
        <p:spPr>
          <a:xfrm>
            <a:off x="894809" y="25400"/>
            <a:ext cx="10353762" cy="1257300"/>
          </a:xfrm>
        </p:spPr>
        <p:txBody>
          <a:bodyPr>
            <a:normAutofit/>
          </a:bodyPr>
          <a:lstStyle/>
          <a:p>
            <a:r>
              <a:rPr lang="en-IN" dirty="0"/>
              <a:t>Mass Concreting</a:t>
            </a:r>
          </a:p>
        </p:txBody>
      </p:sp>
      <p:sp>
        <p:nvSpPr>
          <p:cNvPr id="3" name="Content Placeholder 2">
            <a:extLst>
              <a:ext uri="{FF2B5EF4-FFF2-40B4-BE49-F238E27FC236}">
                <a16:creationId xmlns:a16="http://schemas.microsoft.com/office/drawing/2014/main" id="{27EB4729-BB32-B5C1-B3C9-A08A29D658E1}"/>
              </a:ext>
            </a:extLst>
          </p:cNvPr>
          <p:cNvSpPr>
            <a:spLocks noGrp="1"/>
          </p:cNvSpPr>
          <p:nvPr>
            <p:ph idx="1"/>
          </p:nvPr>
        </p:nvSpPr>
        <p:spPr>
          <a:xfrm>
            <a:off x="913795" y="2076450"/>
            <a:ext cx="10353762" cy="3714749"/>
          </a:xfrm>
        </p:spPr>
        <p:txBody>
          <a:bodyPr anchor="ctr">
            <a:normAutofit/>
          </a:bodyPr>
          <a:lstStyle/>
          <a:p>
            <a:pPr>
              <a:buFont typeface="Arial" panose="020B0604020202020204" pitchFamily="34" charset="0"/>
              <a:buChar char="•"/>
            </a:pPr>
            <a:endParaRPr lang="en-US" dirty="0"/>
          </a:p>
          <a:p>
            <a:endParaRPr lang="en-IN" dirty="0"/>
          </a:p>
        </p:txBody>
      </p:sp>
      <p:sp>
        <p:nvSpPr>
          <p:cNvPr id="6" name="TextBox 5">
            <a:extLst>
              <a:ext uri="{FF2B5EF4-FFF2-40B4-BE49-F238E27FC236}">
                <a16:creationId xmlns:a16="http://schemas.microsoft.com/office/drawing/2014/main" id="{0779F93E-A2E7-786C-60BA-9691B66AFBBE}"/>
              </a:ext>
            </a:extLst>
          </p:cNvPr>
          <p:cNvSpPr txBox="1"/>
          <p:nvPr/>
        </p:nvSpPr>
        <p:spPr>
          <a:xfrm>
            <a:off x="580571" y="1494971"/>
            <a:ext cx="10668000" cy="723275"/>
          </a:xfrm>
          <a:prstGeom prst="rect">
            <a:avLst/>
          </a:prstGeom>
          <a:noFill/>
        </p:spPr>
        <p:txBody>
          <a:bodyPr wrap="square" rtlCol="0">
            <a:spAutoFit/>
          </a:bodyPr>
          <a:lstStyle/>
          <a:p>
            <a:pPr>
              <a:spcAft>
                <a:spcPts val="600"/>
              </a:spcAft>
              <a:buFont typeface="Arial" panose="020B0604020202020204" pitchFamily="34" charset="0"/>
              <a:buChar char="•"/>
            </a:pPr>
            <a:endParaRPr lang="en-US"/>
          </a:p>
          <a:p>
            <a:pPr>
              <a:spcAft>
                <a:spcPts val="600"/>
              </a:spcAft>
            </a:pPr>
            <a:endParaRPr lang="en-IN"/>
          </a:p>
        </p:txBody>
      </p:sp>
      <p:sp>
        <p:nvSpPr>
          <p:cNvPr id="7" name="Content Placeholder 2">
            <a:extLst>
              <a:ext uri="{FF2B5EF4-FFF2-40B4-BE49-F238E27FC236}">
                <a16:creationId xmlns:a16="http://schemas.microsoft.com/office/drawing/2014/main" id="{2768DA3F-DFD3-779C-DA2E-CFD4C8CA9D8B}"/>
              </a:ext>
            </a:extLst>
          </p:cNvPr>
          <p:cNvSpPr txBox="1">
            <a:spLocks/>
          </p:cNvSpPr>
          <p:nvPr/>
        </p:nvSpPr>
        <p:spPr>
          <a:xfrm>
            <a:off x="82614" y="1070428"/>
            <a:ext cx="12210986" cy="5787572"/>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a:t>IS 457: 2000 is the Indian Standard for "Code of Practice for General Construction of Reinforced Concrete for Buildings." This standard includes guidelines for constructing reinforced concrete structures, and it provides specific provisions relevant to mass concrete.</a:t>
            </a:r>
          </a:p>
          <a:p>
            <a:pPr>
              <a:buFont typeface="Arial" panose="020B0604020202020204" pitchFamily="34" charset="0"/>
              <a:buChar char="•"/>
            </a:pPr>
            <a:r>
              <a:rPr lang="en-US"/>
              <a:t>IS 457 emphasizes the importance of controlling the temperature of mass concrete. High temperatures can lead to excessive thermal stresses and potential cracking. Recommendations include: </a:t>
            </a:r>
          </a:p>
          <a:p>
            <a:pPr lvl="1">
              <a:buFont typeface="Arial" panose="020B0604020202020204" pitchFamily="34" charset="0"/>
              <a:buChar char="•"/>
            </a:pPr>
            <a:r>
              <a:rPr lang="en-US"/>
              <a:t>Using low heat cement or blended cements to reduce heat generation.</a:t>
            </a:r>
          </a:p>
          <a:p>
            <a:pPr lvl="1">
              <a:buFont typeface="Arial" panose="020B0604020202020204" pitchFamily="34" charset="0"/>
              <a:buChar char="•"/>
            </a:pPr>
            <a:r>
              <a:rPr lang="en-US"/>
              <a:t>Cooling the mixing water or aggregates.</a:t>
            </a:r>
          </a:p>
          <a:p>
            <a:pPr lvl="1">
              <a:buFont typeface="Arial" panose="020B0604020202020204" pitchFamily="34" charset="0"/>
              <a:buChar char="•"/>
            </a:pPr>
            <a:r>
              <a:rPr lang="en-US"/>
              <a:t>Using insulation or shading to protect the concrete from direct sunlight.</a:t>
            </a:r>
          </a:p>
          <a:p>
            <a:r>
              <a:rPr lang="en-US" b="1"/>
              <a:t>Mix Design:</a:t>
            </a:r>
            <a:endParaRPr lang="en-US"/>
          </a:p>
          <a:p>
            <a:pPr lvl="1">
              <a:buFont typeface="Arial" panose="020B0604020202020204" pitchFamily="34" charset="0"/>
              <a:buChar char="•"/>
            </a:pPr>
            <a:r>
              <a:rPr lang="en-US"/>
              <a:t>The standard suggests using a mix design that minimizes the heat of hydration. This could involve optimizing the cement content and using supplementary materials such as fly ash or slag.</a:t>
            </a:r>
          </a:p>
          <a:p>
            <a:pPr>
              <a:buFont typeface="Arial" panose="020B0604020202020204" pitchFamily="34" charset="0"/>
              <a:buChar char="•"/>
            </a:pPr>
            <a:endParaRPr lang="en-US"/>
          </a:p>
          <a:p>
            <a:endParaRPr lang="en-IN" dirty="0"/>
          </a:p>
        </p:txBody>
      </p:sp>
    </p:spTree>
    <p:extLst>
      <p:ext uri="{BB962C8B-B14F-4D97-AF65-F5344CB8AC3E}">
        <p14:creationId xmlns:p14="http://schemas.microsoft.com/office/powerpoint/2010/main" val="338563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uck pouring cement into a dam">
            <a:extLst>
              <a:ext uri="{FF2B5EF4-FFF2-40B4-BE49-F238E27FC236}">
                <a16:creationId xmlns:a16="http://schemas.microsoft.com/office/drawing/2014/main" id="{02B6BF5D-BD3B-A5D6-0842-E406D4114F82}"/>
              </a:ext>
            </a:extLst>
          </p:cNvPr>
          <p:cNvPicPr>
            <a:picLocks noChangeAspect="1"/>
          </p:cNvPicPr>
          <p:nvPr/>
        </p:nvPicPr>
        <p:blipFill>
          <a:blip r:embed="rId2">
            <a:alphaModFix amt="25000"/>
          </a:blip>
          <a:srcRect t="16520" b="272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FC5503A-432A-3B05-4B48-72678FDF6D13}"/>
              </a:ext>
            </a:extLst>
          </p:cNvPr>
          <p:cNvSpPr>
            <a:spLocks noGrp="1"/>
          </p:cNvSpPr>
          <p:nvPr>
            <p:ph type="title"/>
          </p:nvPr>
        </p:nvSpPr>
        <p:spPr>
          <a:xfrm>
            <a:off x="894809" y="25400"/>
            <a:ext cx="10353762" cy="1257300"/>
          </a:xfrm>
        </p:spPr>
        <p:txBody>
          <a:bodyPr>
            <a:normAutofit/>
          </a:bodyPr>
          <a:lstStyle/>
          <a:p>
            <a:r>
              <a:rPr lang="en-IN" dirty="0"/>
              <a:t>Mass Concreting</a:t>
            </a:r>
          </a:p>
        </p:txBody>
      </p:sp>
      <p:sp>
        <p:nvSpPr>
          <p:cNvPr id="3" name="Content Placeholder 2">
            <a:extLst>
              <a:ext uri="{FF2B5EF4-FFF2-40B4-BE49-F238E27FC236}">
                <a16:creationId xmlns:a16="http://schemas.microsoft.com/office/drawing/2014/main" id="{27EB4729-BB32-B5C1-B3C9-A08A29D658E1}"/>
              </a:ext>
            </a:extLst>
          </p:cNvPr>
          <p:cNvSpPr>
            <a:spLocks noGrp="1"/>
          </p:cNvSpPr>
          <p:nvPr>
            <p:ph idx="1"/>
          </p:nvPr>
        </p:nvSpPr>
        <p:spPr>
          <a:xfrm>
            <a:off x="913795" y="2076450"/>
            <a:ext cx="10353762" cy="3714749"/>
          </a:xfrm>
        </p:spPr>
        <p:txBody>
          <a:bodyPr anchor="ctr">
            <a:normAutofit/>
          </a:bodyPr>
          <a:lstStyle/>
          <a:p>
            <a:pPr>
              <a:buFont typeface="Arial" panose="020B0604020202020204" pitchFamily="34" charset="0"/>
              <a:buChar char="•"/>
            </a:pPr>
            <a:endParaRPr lang="en-US" dirty="0"/>
          </a:p>
          <a:p>
            <a:endParaRPr lang="en-IN" dirty="0"/>
          </a:p>
        </p:txBody>
      </p:sp>
      <p:sp>
        <p:nvSpPr>
          <p:cNvPr id="6" name="TextBox 5">
            <a:extLst>
              <a:ext uri="{FF2B5EF4-FFF2-40B4-BE49-F238E27FC236}">
                <a16:creationId xmlns:a16="http://schemas.microsoft.com/office/drawing/2014/main" id="{0779F93E-A2E7-786C-60BA-9691B66AFBBE}"/>
              </a:ext>
            </a:extLst>
          </p:cNvPr>
          <p:cNvSpPr txBox="1"/>
          <p:nvPr/>
        </p:nvSpPr>
        <p:spPr>
          <a:xfrm>
            <a:off x="580571" y="1494971"/>
            <a:ext cx="10668000" cy="723275"/>
          </a:xfrm>
          <a:prstGeom prst="rect">
            <a:avLst/>
          </a:prstGeom>
          <a:noFill/>
        </p:spPr>
        <p:txBody>
          <a:bodyPr wrap="square" rtlCol="0">
            <a:spAutoFit/>
          </a:bodyPr>
          <a:lstStyle/>
          <a:p>
            <a:pPr>
              <a:spcAft>
                <a:spcPts val="600"/>
              </a:spcAft>
              <a:buFont typeface="Arial" panose="020B0604020202020204" pitchFamily="34" charset="0"/>
              <a:buChar char="•"/>
            </a:pPr>
            <a:endParaRPr lang="en-US"/>
          </a:p>
          <a:p>
            <a:pPr>
              <a:spcAft>
                <a:spcPts val="600"/>
              </a:spcAft>
            </a:pPr>
            <a:endParaRPr lang="en-IN"/>
          </a:p>
        </p:txBody>
      </p:sp>
      <p:sp>
        <p:nvSpPr>
          <p:cNvPr id="7" name="Content Placeholder 2">
            <a:extLst>
              <a:ext uri="{FF2B5EF4-FFF2-40B4-BE49-F238E27FC236}">
                <a16:creationId xmlns:a16="http://schemas.microsoft.com/office/drawing/2014/main" id="{2768DA3F-DFD3-779C-DA2E-CFD4C8CA9D8B}"/>
              </a:ext>
            </a:extLst>
          </p:cNvPr>
          <p:cNvSpPr txBox="1">
            <a:spLocks/>
          </p:cNvSpPr>
          <p:nvPr/>
        </p:nvSpPr>
        <p:spPr>
          <a:xfrm>
            <a:off x="82614" y="1070428"/>
            <a:ext cx="12210986" cy="5787572"/>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b="1" dirty="0">
                <a:solidFill>
                  <a:schemeClr val="tx2"/>
                </a:solidFill>
              </a:rPr>
              <a:t>Curing</a:t>
            </a:r>
            <a:endParaRPr lang="en-US" dirty="0">
              <a:solidFill>
                <a:schemeClr val="tx2"/>
              </a:solidFill>
            </a:endParaRPr>
          </a:p>
          <a:p>
            <a:pPr lvl="1">
              <a:buFont typeface="Arial" panose="020B0604020202020204" pitchFamily="34" charset="0"/>
              <a:buChar char="•"/>
            </a:pPr>
            <a:r>
              <a:rPr lang="en-US" dirty="0">
                <a:solidFill>
                  <a:schemeClr val="tx2"/>
                </a:solidFill>
              </a:rPr>
              <a:t>Proper curing is critical to prevent drying shrinkage and to maintain adequate moisture for hydration. IS 457 outlines methods such as continuous wet curing or covering the concrete with moisture-retaining materials.</a:t>
            </a:r>
          </a:p>
          <a:p>
            <a:pPr lvl="1">
              <a:buFont typeface="Arial" panose="020B0604020202020204" pitchFamily="34" charset="0"/>
              <a:buChar char="•"/>
            </a:pPr>
            <a:endParaRPr lang="en-US" dirty="0">
              <a:solidFill>
                <a:schemeClr val="tx2"/>
              </a:solidFill>
            </a:endParaRPr>
          </a:p>
          <a:p>
            <a:r>
              <a:rPr lang="en-US" b="1" dirty="0">
                <a:solidFill>
                  <a:schemeClr val="tx2"/>
                </a:solidFill>
              </a:rPr>
              <a:t>Placement and Compaction:</a:t>
            </a:r>
            <a:endParaRPr lang="en-US" dirty="0">
              <a:solidFill>
                <a:schemeClr val="tx2"/>
              </a:solidFill>
            </a:endParaRPr>
          </a:p>
          <a:p>
            <a:pPr lvl="1">
              <a:buFont typeface="Arial" panose="020B0604020202020204" pitchFamily="34" charset="0"/>
              <a:buChar char="•"/>
            </a:pPr>
            <a:r>
              <a:rPr lang="en-US" dirty="0">
                <a:solidFill>
                  <a:schemeClr val="tx2"/>
                </a:solidFill>
              </a:rPr>
              <a:t>Guidelines are provided for the proper placement and compaction of concrete to ensure uniformity and reduce the risk of voids or segregation. This includes recommendations for handling large volumes and ensuring that the concrete is compacted thoroughly.</a:t>
            </a:r>
          </a:p>
          <a:p>
            <a:pPr lvl="1">
              <a:buFont typeface="Arial" panose="020B0604020202020204" pitchFamily="34" charset="0"/>
              <a:buChar char="•"/>
            </a:pPr>
            <a:endParaRPr lang="en-US" dirty="0">
              <a:solidFill>
                <a:schemeClr val="tx2"/>
              </a:solidFill>
            </a:endParaRPr>
          </a:p>
          <a:p>
            <a:r>
              <a:rPr lang="en-US" b="1" dirty="0">
                <a:solidFill>
                  <a:schemeClr val="tx2"/>
                </a:solidFill>
              </a:rPr>
              <a:t>Monitoring and Testing:</a:t>
            </a:r>
            <a:endParaRPr lang="en-US" dirty="0">
              <a:solidFill>
                <a:schemeClr val="tx2"/>
              </a:solidFill>
            </a:endParaRPr>
          </a:p>
          <a:p>
            <a:pPr lvl="1">
              <a:buFont typeface="Arial" panose="020B0604020202020204" pitchFamily="34" charset="0"/>
              <a:buChar char="•"/>
            </a:pPr>
            <a:r>
              <a:rPr lang="en-US" dirty="0">
                <a:solidFill>
                  <a:schemeClr val="tx2"/>
                </a:solidFill>
              </a:rPr>
              <a:t>IS 457 stresses the need for regular monitoring of temperature and conducting tests to ensure that the concrete is achieving the desired strength and durability.</a:t>
            </a:r>
          </a:p>
          <a:p>
            <a:pPr>
              <a:buFont typeface="Arial" panose="020B0604020202020204" pitchFamily="34" charset="0"/>
              <a:buChar char="•"/>
            </a:pPr>
            <a:endParaRPr lang="en-US" dirty="0"/>
          </a:p>
          <a:p>
            <a:endParaRPr lang="en-IN" dirty="0"/>
          </a:p>
        </p:txBody>
      </p:sp>
    </p:spTree>
    <p:extLst>
      <p:ext uri="{BB962C8B-B14F-4D97-AF65-F5344CB8AC3E}">
        <p14:creationId xmlns:p14="http://schemas.microsoft.com/office/powerpoint/2010/main" val="240731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295F-CBAC-4122-AD8A-C4EA8433EEB4}"/>
              </a:ext>
            </a:extLst>
          </p:cNvPr>
          <p:cNvSpPr>
            <a:spLocks noGrp="1"/>
          </p:cNvSpPr>
          <p:nvPr>
            <p:ph type="title"/>
          </p:nvPr>
        </p:nvSpPr>
        <p:spPr/>
        <p:txBody>
          <a:bodyPr/>
          <a:lstStyle/>
          <a:p>
            <a:r>
              <a:rPr lang="en-IN" dirty="0"/>
              <a:t>Ready Mix Concrete</a:t>
            </a:r>
          </a:p>
        </p:txBody>
      </p:sp>
      <p:sp>
        <p:nvSpPr>
          <p:cNvPr id="3" name="Content Placeholder 2">
            <a:extLst>
              <a:ext uri="{FF2B5EF4-FFF2-40B4-BE49-F238E27FC236}">
                <a16:creationId xmlns:a16="http://schemas.microsoft.com/office/drawing/2014/main" id="{1727B971-D86F-4C0B-8CB1-1B05532F70D7}"/>
              </a:ext>
            </a:extLst>
          </p:cNvPr>
          <p:cNvSpPr>
            <a:spLocks noGrp="1"/>
          </p:cNvSpPr>
          <p:nvPr>
            <p:ph idx="1"/>
          </p:nvPr>
        </p:nvSpPr>
        <p:spPr/>
        <p:txBody>
          <a:bodyPr/>
          <a:lstStyle/>
          <a:p>
            <a:r>
              <a:rPr lang="en-US" dirty="0"/>
              <a:t>IS 4926 is the key standard for "Ready-Mixed Concrete - Specification" in India. It provides detailed guidelines for the production, transportation, and use of ready-mixed concrete (RMC). </a:t>
            </a:r>
          </a:p>
          <a:p>
            <a:r>
              <a:rPr lang="en-US" dirty="0"/>
              <a:t>IS 4926 covers all aspects of RMC production, including materials, equipment, and procedures.</a:t>
            </a:r>
            <a:endParaRPr lang="en-IN" dirty="0"/>
          </a:p>
        </p:txBody>
      </p:sp>
    </p:spTree>
    <p:extLst>
      <p:ext uri="{BB962C8B-B14F-4D97-AF65-F5344CB8AC3E}">
        <p14:creationId xmlns:p14="http://schemas.microsoft.com/office/powerpoint/2010/main" val="421161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48A0-3539-647C-E658-7BAB49AF7318}"/>
              </a:ext>
            </a:extLst>
          </p:cNvPr>
          <p:cNvSpPr>
            <a:spLocks noGrp="1"/>
          </p:cNvSpPr>
          <p:nvPr>
            <p:ph type="title"/>
          </p:nvPr>
        </p:nvSpPr>
        <p:spPr>
          <a:xfrm>
            <a:off x="919119" y="326570"/>
            <a:ext cx="10353762" cy="1257300"/>
          </a:xfrm>
        </p:spPr>
        <p:txBody>
          <a:bodyPr/>
          <a:lstStyle/>
          <a:p>
            <a:r>
              <a:rPr lang="en-IN" dirty="0"/>
              <a:t>Alkali Activated Concrete</a:t>
            </a:r>
          </a:p>
        </p:txBody>
      </p:sp>
      <p:sp>
        <p:nvSpPr>
          <p:cNvPr id="3" name="Content Placeholder 2">
            <a:extLst>
              <a:ext uri="{FF2B5EF4-FFF2-40B4-BE49-F238E27FC236}">
                <a16:creationId xmlns:a16="http://schemas.microsoft.com/office/drawing/2014/main" id="{25A9A2BB-F85F-86E5-F841-D565648D4B40}"/>
              </a:ext>
            </a:extLst>
          </p:cNvPr>
          <p:cNvSpPr>
            <a:spLocks noGrp="1"/>
          </p:cNvSpPr>
          <p:nvPr>
            <p:ph idx="1"/>
          </p:nvPr>
        </p:nvSpPr>
        <p:spPr>
          <a:xfrm>
            <a:off x="362858" y="1349830"/>
            <a:ext cx="11727542" cy="5181600"/>
          </a:xfrm>
        </p:spPr>
        <p:txBody>
          <a:bodyPr>
            <a:normAutofit/>
          </a:bodyPr>
          <a:lstStyle/>
          <a:p>
            <a:r>
              <a:rPr lang="en-US" dirty="0"/>
              <a:t>IS 17452"Alkali-Activated Concrete – Specification"  provides guidelines for the composition, properties, and application of alkali-activated concrete (AAC). </a:t>
            </a:r>
          </a:p>
          <a:p>
            <a:r>
              <a:rPr lang="en-US" b="1" dirty="0"/>
              <a:t>Alkali-Activated Concrete (AAC):</a:t>
            </a:r>
            <a:r>
              <a:rPr lang="en-US" dirty="0"/>
              <a:t> AAC is a type of concrete where traditional Portland cement is replaced with an alkali-activated binder, such as fly ash, slag, or metakaolin, activated by alkaline solutions.</a:t>
            </a:r>
          </a:p>
          <a:p>
            <a:r>
              <a:rPr lang="en-IN" b="1" dirty="0"/>
              <a:t>Binder Materials:</a:t>
            </a:r>
            <a:endParaRPr lang="en-IN" dirty="0"/>
          </a:p>
          <a:p>
            <a:pPr lvl="1">
              <a:buFont typeface="Arial" panose="020B0604020202020204" pitchFamily="34" charset="0"/>
              <a:buChar char="•"/>
            </a:pPr>
            <a:r>
              <a:rPr lang="en-IN" b="1" dirty="0"/>
              <a:t>Types:</a:t>
            </a:r>
            <a:r>
              <a:rPr lang="en-IN" dirty="0"/>
              <a:t> Fly ash, slag, metakaolin.</a:t>
            </a:r>
          </a:p>
          <a:p>
            <a:pPr lvl="1">
              <a:buFont typeface="Arial" panose="020B0604020202020204" pitchFamily="34" charset="0"/>
              <a:buChar char="•"/>
            </a:pPr>
            <a:r>
              <a:rPr lang="en-IN" b="1" dirty="0"/>
              <a:t>Activation:</a:t>
            </a:r>
            <a:r>
              <a:rPr lang="en-IN" dirty="0"/>
              <a:t> Use of alkaline solutions (sodium hydroxide, potassium hydroxide, soluble silicates).</a:t>
            </a:r>
          </a:p>
          <a:p>
            <a:r>
              <a:rPr lang="en-US" b="1" dirty="0"/>
              <a:t>Mix Design:</a:t>
            </a:r>
            <a:endParaRPr lang="en-US" dirty="0"/>
          </a:p>
          <a:p>
            <a:pPr lvl="1">
              <a:buFont typeface="Arial" panose="020B0604020202020204" pitchFamily="34" charset="0"/>
              <a:buChar char="•"/>
            </a:pPr>
            <a:r>
              <a:rPr lang="en-US" b="1" dirty="0"/>
              <a:t>Proportioning:</a:t>
            </a:r>
            <a:r>
              <a:rPr lang="en-US" dirty="0"/>
              <a:t> Based on binder type, activator concentration, and binder-to-aggregate ratio.</a:t>
            </a:r>
          </a:p>
          <a:p>
            <a:pPr lvl="1">
              <a:buFont typeface="Arial" panose="020B0604020202020204" pitchFamily="34" charset="0"/>
              <a:buChar char="•"/>
            </a:pPr>
            <a:r>
              <a:rPr lang="en-US" b="1" dirty="0"/>
              <a:t>Activator Solution:</a:t>
            </a:r>
            <a:r>
              <a:rPr lang="en-US" dirty="0"/>
              <a:t> Concentration and type must be controlled for desired performance.</a:t>
            </a:r>
          </a:p>
          <a:p>
            <a:pPr>
              <a:buFont typeface="Arial" panose="020B0604020202020204" pitchFamily="34" charset="0"/>
              <a:buChar char="•"/>
            </a:pPr>
            <a:endParaRPr lang="en-IN" dirty="0"/>
          </a:p>
          <a:p>
            <a:endParaRPr lang="en-IN" dirty="0"/>
          </a:p>
        </p:txBody>
      </p:sp>
    </p:spTree>
    <p:extLst>
      <p:ext uri="{BB962C8B-B14F-4D97-AF65-F5344CB8AC3E}">
        <p14:creationId xmlns:p14="http://schemas.microsoft.com/office/powerpoint/2010/main" val="966372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48A0-3539-647C-E658-7BAB49AF7318}"/>
              </a:ext>
            </a:extLst>
          </p:cNvPr>
          <p:cNvSpPr>
            <a:spLocks noGrp="1"/>
          </p:cNvSpPr>
          <p:nvPr>
            <p:ph type="title"/>
          </p:nvPr>
        </p:nvSpPr>
        <p:spPr>
          <a:xfrm>
            <a:off x="919119" y="326570"/>
            <a:ext cx="10353762" cy="1257300"/>
          </a:xfrm>
        </p:spPr>
        <p:txBody>
          <a:bodyPr/>
          <a:lstStyle/>
          <a:p>
            <a:r>
              <a:rPr lang="en-IN" dirty="0"/>
              <a:t>Alkali Activated Concrete</a:t>
            </a:r>
          </a:p>
        </p:txBody>
      </p:sp>
      <p:sp>
        <p:nvSpPr>
          <p:cNvPr id="3" name="Content Placeholder 2">
            <a:extLst>
              <a:ext uri="{FF2B5EF4-FFF2-40B4-BE49-F238E27FC236}">
                <a16:creationId xmlns:a16="http://schemas.microsoft.com/office/drawing/2014/main" id="{25A9A2BB-F85F-86E5-F841-D565648D4B40}"/>
              </a:ext>
            </a:extLst>
          </p:cNvPr>
          <p:cNvSpPr>
            <a:spLocks noGrp="1"/>
          </p:cNvSpPr>
          <p:nvPr>
            <p:ph idx="1"/>
          </p:nvPr>
        </p:nvSpPr>
        <p:spPr>
          <a:xfrm>
            <a:off x="362858" y="1349830"/>
            <a:ext cx="11727542" cy="5181600"/>
          </a:xfrm>
        </p:spPr>
        <p:txBody>
          <a:bodyPr>
            <a:normAutofit/>
          </a:bodyPr>
          <a:lstStyle/>
          <a:p>
            <a:r>
              <a:rPr lang="en-US" b="1" dirty="0"/>
              <a:t>Properties:</a:t>
            </a:r>
            <a:endParaRPr lang="en-US" dirty="0"/>
          </a:p>
          <a:p>
            <a:pPr lvl="1">
              <a:buFont typeface="Arial" panose="020B0604020202020204" pitchFamily="34" charset="0"/>
              <a:buChar char="•"/>
            </a:pPr>
            <a:r>
              <a:rPr lang="en-US" b="1" dirty="0"/>
              <a:t>Strength:</a:t>
            </a:r>
            <a:r>
              <a:rPr lang="en-US" dirty="0"/>
              <a:t> Must meet specified compressive strength requirements.</a:t>
            </a:r>
          </a:p>
          <a:p>
            <a:pPr lvl="1">
              <a:buFont typeface="Arial" panose="020B0604020202020204" pitchFamily="34" charset="0"/>
              <a:buChar char="•"/>
            </a:pPr>
            <a:r>
              <a:rPr lang="en-US" b="1" dirty="0"/>
              <a:t>Durability:</a:t>
            </a:r>
            <a:r>
              <a:rPr lang="en-US" dirty="0"/>
              <a:t> Includes resistance to chemical attack and stability.</a:t>
            </a:r>
          </a:p>
          <a:p>
            <a:pPr lvl="1">
              <a:buFont typeface="Arial" panose="020B0604020202020204" pitchFamily="34" charset="0"/>
              <a:buChar char="•"/>
            </a:pPr>
            <a:r>
              <a:rPr lang="en-US" b="1" dirty="0"/>
              <a:t>Workability:</a:t>
            </a:r>
            <a:r>
              <a:rPr lang="en-US" dirty="0"/>
              <a:t> Ensuring ease of mixing and placement.</a:t>
            </a:r>
          </a:p>
          <a:p>
            <a:r>
              <a:rPr lang="en-US" b="1" dirty="0"/>
              <a:t>Quality Control:</a:t>
            </a:r>
            <a:endParaRPr lang="en-US" dirty="0"/>
          </a:p>
          <a:p>
            <a:pPr lvl="1">
              <a:buFont typeface="Arial" panose="020B0604020202020204" pitchFamily="34" charset="0"/>
              <a:buChar char="•"/>
            </a:pPr>
            <a:r>
              <a:rPr lang="en-US" b="1" dirty="0"/>
              <a:t>Testing:</a:t>
            </a:r>
            <a:r>
              <a:rPr lang="en-US" dirty="0"/>
              <a:t> Compressive strength, workability, and durability tests.</a:t>
            </a:r>
          </a:p>
          <a:p>
            <a:pPr lvl="1">
              <a:buFont typeface="Arial" panose="020B0604020202020204" pitchFamily="34" charset="0"/>
              <a:buChar char="•"/>
            </a:pPr>
            <a:r>
              <a:rPr lang="en-US" b="1" dirty="0"/>
              <a:t>Documentation:</a:t>
            </a:r>
            <a:r>
              <a:rPr lang="en-US" dirty="0"/>
              <a:t> Maintain records of mix design, activator concentrations, and test results.</a:t>
            </a:r>
          </a:p>
          <a:p>
            <a:r>
              <a:rPr lang="en-US" b="1" dirty="0"/>
              <a:t>Application:</a:t>
            </a:r>
            <a:endParaRPr lang="en-US" dirty="0"/>
          </a:p>
          <a:p>
            <a:pPr lvl="1">
              <a:buFont typeface="Arial" panose="020B0604020202020204" pitchFamily="34" charset="0"/>
              <a:buChar char="•"/>
            </a:pPr>
            <a:r>
              <a:rPr lang="en-US" b="1" dirty="0"/>
              <a:t>Use:</a:t>
            </a:r>
            <a:r>
              <a:rPr lang="en-US" dirty="0"/>
              <a:t> Suitable for structural elements, pavements, and precast products, offering reduced carbon footprint and enhanced durability.</a:t>
            </a:r>
          </a:p>
          <a:p>
            <a:pPr>
              <a:buFont typeface="Arial" panose="020B0604020202020204" pitchFamily="34" charset="0"/>
              <a:buChar char="•"/>
            </a:pPr>
            <a:endParaRPr lang="en-IN" dirty="0"/>
          </a:p>
          <a:p>
            <a:endParaRPr lang="en-IN" dirty="0"/>
          </a:p>
        </p:txBody>
      </p:sp>
    </p:spTree>
    <p:extLst>
      <p:ext uri="{BB962C8B-B14F-4D97-AF65-F5344CB8AC3E}">
        <p14:creationId xmlns:p14="http://schemas.microsoft.com/office/powerpoint/2010/main" val="109589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2" y="0"/>
            <a:ext cx="4538124" cy="970450"/>
          </a:xfrm>
        </p:spPr>
        <p:txBody>
          <a:bodyPr anchor="b">
            <a:normAutofit/>
          </a:bodyPr>
          <a:lstStyle/>
          <a:p>
            <a:pPr algn="l"/>
            <a:r>
              <a:rPr lang="en-US" sz="4000" dirty="0"/>
              <a:t>Types of Concrete</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257025" y="1342185"/>
            <a:ext cx="5537199" cy="5667417"/>
          </a:xfrm>
        </p:spPr>
        <p:txBody>
          <a:bodyPr anchor="t">
            <a:normAutofit/>
          </a:bodyPr>
          <a:lstStyle/>
          <a:p>
            <a:r>
              <a:rPr lang="en-US" sz="2400" dirty="0"/>
              <a:t>Plain Cement Concrete</a:t>
            </a:r>
          </a:p>
          <a:p>
            <a:r>
              <a:rPr lang="en-US" sz="2400" dirty="0"/>
              <a:t>Reinforced Cement Concrete</a:t>
            </a:r>
          </a:p>
          <a:p>
            <a:r>
              <a:rPr lang="en-US" sz="2400" dirty="0"/>
              <a:t>High Strength Concrete</a:t>
            </a:r>
          </a:p>
          <a:p>
            <a:r>
              <a:rPr lang="en-US" sz="2400" dirty="0"/>
              <a:t>Self compacting concrete</a:t>
            </a:r>
          </a:p>
          <a:p>
            <a:r>
              <a:rPr lang="en-US" sz="2400" dirty="0"/>
              <a:t>Mass concrete</a:t>
            </a:r>
          </a:p>
          <a:p>
            <a:r>
              <a:rPr lang="en-US" sz="2400" dirty="0"/>
              <a:t>Ready mixed concrete</a:t>
            </a:r>
          </a:p>
          <a:p>
            <a:r>
              <a:rPr lang="en-US" sz="2400" dirty="0"/>
              <a:t>Alkali Activated Concrete</a:t>
            </a:r>
          </a:p>
          <a:p>
            <a:endParaRPr lang="en-US" sz="2400" dirty="0"/>
          </a:p>
        </p:txBody>
      </p:sp>
    </p:spTree>
    <p:extLst>
      <p:ext uri="{BB962C8B-B14F-4D97-AF65-F5344CB8AC3E}">
        <p14:creationId xmlns:p14="http://schemas.microsoft.com/office/powerpoint/2010/main" val="114544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fade">
                                      <p:cBhvr>
                                        <p:cTn id="27" dur="50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xEl>
                                              <p:pRg st="5" end="5"/>
                                            </p:txEl>
                                          </p:spTgt>
                                        </p:tgtEl>
                                        <p:attrNameLst>
                                          <p:attrName>style.visibility</p:attrName>
                                        </p:attrNameLst>
                                      </p:cBhvr>
                                      <p:to>
                                        <p:strVal val="visible"/>
                                      </p:to>
                                    </p:set>
                                    <p:animEffect transition="in" filter="fade">
                                      <p:cBhvr>
                                        <p:cTn id="32" dur="500"/>
                                        <p:tgtEl>
                                          <p:spTgt spid="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xEl>
                                              <p:pRg st="6" end="6"/>
                                            </p:txEl>
                                          </p:spTgt>
                                        </p:tgtEl>
                                        <p:attrNameLst>
                                          <p:attrName>style.visibility</p:attrName>
                                        </p:attrNameLst>
                                      </p:cBhvr>
                                      <p:to>
                                        <p:strVal val="visible"/>
                                      </p:to>
                                    </p:set>
                                    <p:animEffect transition="in" filter="fade">
                                      <p:cBhvr>
                                        <p:cTn id="37"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0E73-A344-7A36-708C-BB013B2A7429}"/>
              </a:ext>
            </a:extLst>
          </p:cNvPr>
          <p:cNvSpPr>
            <a:spLocks noGrp="1"/>
          </p:cNvSpPr>
          <p:nvPr>
            <p:ph type="ctrTitle"/>
          </p:nvPr>
        </p:nvSpPr>
        <p:spPr>
          <a:xfrm>
            <a:off x="762000" y="1668449"/>
            <a:ext cx="5861437" cy="3521102"/>
          </a:xfrm>
        </p:spPr>
        <p:txBody>
          <a:bodyPr anchor="ctr">
            <a:normAutofit fontScale="90000"/>
          </a:bodyPr>
          <a:lstStyle/>
          <a:p>
            <a:pPr algn="r"/>
            <a:r>
              <a:rPr lang="en-IN" sz="8000" dirty="0"/>
              <a:t>Concrete Mix Proportioning</a:t>
            </a:r>
            <a:br>
              <a:rPr lang="en-IN" sz="8000" dirty="0"/>
            </a:br>
            <a:endParaRPr lang="en-IN" sz="8000" dirty="0"/>
          </a:p>
        </p:txBody>
      </p:sp>
      <p:sp>
        <p:nvSpPr>
          <p:cNvPr id="3" name="Subtitle 2">
            <a:extLst>
              <a:ext uri="{FF2B5EF4-FFF2-40B4-BE49-F238E27FC236}">
                <a16:creationId xmlns:a16="http://schemas.microsoft.com/office/drawing/2014/main" id="{5B982A7D-3233-6A71-490A-8566E2724BE0}"/>
              </a:ext>
            </a:extLst>
          </p:cNvPr>
          <p:cNvSpPr>
            <a:spLocks noGrp="1"/>
          </p:cNvSpPr>
          <p:nvPr>
            <p:ph type="subTitle" idx="1"/>
          </p:nvPr>
        </p:nvSpPr>
        <p:spPr>
          <a:xfrm>
            <a:off x="8129872" y="1668449"/>
            <a:ext cx="3300126" cy="3521102"/>
          </a:xfrm>
        </p:spPr>
        <p:txBody>
          <a:bodyPr anchor="ctr">
            <a:normAutofit/>
          </a:bodyPr>
          <a:lstStyle/>
          <a:p>
            <a:pPr algn="l"/>
            <a:endParaRPr lang="en-IN" dirty="0"/>
          </a:p>
        </p:txBody>
      </p:sp>
    </p:spTree>
    <p:extLst>
      <p:ext uri="{BB962C8B-B14F-4D97-AF65-F5344CB8AC3E}">
        <p14:creationId xmlns:p14="http://schemas.microsoft.com/office/powerpoint/2010/main" val="88912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nodePh="1">
                                  <p:stCondLst>
                                    <p:cond delay="1000"/>
                                  </p:stCondLst>
                                  <p:endCondLst>
                                    <p:cond evt="begin" delay="0">
                                      <p:tn val="8"/>
                                    </p:cond>
                                  </p:end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06E1-CC99-A44B-9198-63147A19AD4F}"/>
              </a:ext>
            </a:extLst>
          </p:cNvPr>
          <p:cNvSpPr>
            <a:spLocks noGrp="1"/>
          </p:cNvSpPr>
          <p:nvPr>
            <p:ph type="title"/>
          </p:nvPr>
        </p:nvSpPr>
        <p:spPr>
          <a:xfrm>
            <a:off x="762001" y="2560319"/>
            <a:ext cx="3937220" cy="3331597"/>
          </a:xfrm>
        </p:spPr>
        <p:txBody>
          <a:bodyPr anchor="b">
            <a:normAutofit/>
          </a:bodyPr>
          <a:lstStyle/>
          <a:p>
            <a:r>
              <a:rPr lang="en-IN" dirty="0"/>
              <a:t>What is concrete mix proportioning?</a:t>
            </a:r>
          </a:p>
        </p:txBody>
      </p:sp>
      <p:sp>
        <p:nvSpPr>
          <p:cNvPr id="4" name="Rectangle 1">
            <a:extLst>
              <a:ext uri="{FF2B5EF4-FFF2-40B4-BE49-F238E27FC236}">
                <a16:creationId xmlns:a16="http://schemas.microsoft.com/office/drawing/2014/main" id="{F8FC637E-4EB8-39F5-0803-C763B168FA16}"/>
              </a:ext>
            </a:extLst>
          </p:cNvPr>
          <p:cNvSpPr>
            <a:spLocks noGrp="1" noChangeArrowheads="1"/>
          </p:cNvSpPr>
          <p:nvPr>
            <p:ph idx="1"/>
          </p:nvPr>
        </p:nvSpPr>
        <p:spPr bwMode="auto">
          <a:xfrm>
            <a:off x="6464592" y="655487"/>
            <a:ext cx="4850498"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Definition: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lvl="1" indent="0" eaLnBrk="0" fontAlgn="base" hangingPunct="0">
              <a:lnSpc>
                <a:spcPct val="100000"/>
              </a:lnSpc>
              <a:spcBef>
                <a:spcPct val="0"/>
              </a:spcBef>
              <a:spcAft>
                <a:spcPct val="0"/>
              </a:spcAft>
              <a:buFontTx/>
              <a:buChar char="•"/>
            </a:pPr>
            <a:r>
              <a:rPr kumimoji="0" lang="en-US" altLang="en-US" sz="1400" b="0" i="0" u="none" strike="noStrike" cap="none" normalizeH="0" baseline="0" dirty="0">
                <a:ln>
                  <a:noFill/>
                </a:ln>
                <a:solidFill>
                  <a:schemeClr val="tx1"/>
                </a:solidFill>
                <a:effectLst/>
                <a:latin typeface="Arial" panose="020B0604020202020204" pitchFamily="34" charset="0"/>
              </a:rPr>
              <a:t>Process of determining the right proportions of cement, aggregates, water, and admixtures.</a:t>
            </a:r>
          </a:p>
          <a:p>
            <a:pPr marL="457200" lvl="1" indent="0" eaLnBrk="0" fontAlgn="base" hangingPunct="0">
              <a:lnSpc>
                <a:spcPct val="100000"/>
              </a:lnSpc>
              <a:spcBef>
                <a:spcPct val="0"/>
              </a:spcBef>
              <a:spcAft>
                <a:spcPct val="0"/>
              </a:spcAft>
              <a:buFontTx/>
              <a:buChar char="•"/>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Purpose: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lvl="1" indent="0" eaLnBrk="0" fontAlgn="base" hangingPunct="0">
              <a:lnSpc>
                <a:spcPct val="100000"/>
              </a:lnSpc>
              <a:spcBef>
                <a:spcPct val="0"/>
              </a:spcBef>
              <a:spcAft>
                <a:spcPct val="0"/>
              </a:spcAft>
              <a:buFontTx/>
              <a:buChar char="•"/>
            </a:pPr>
            <a:r>
              <a:rPr kumimoji="0" lang="en-US" altLang="en-US" sz="1400" b="0" i="0" u="none" strike="noStrike" cap="none" normalizeH="0" baseline="0" dirty="0">
                <a:ln>
                  <a:noFill/>
                </a:ln>
                <a:solidFill>
                  <a:schemeClr val="tx1"/>
                </a:solidFill>
                <a:effectLst/>
                <a:latin typeface="Arial" panose="020B0604020202020204" pitchFamily="34" charset="0"/>
              </a:rPr>
              <a:t>Achieve desired strength, workability, and durability.</a:t>
            </a:r>
          </a:p>
          <a:p>
            <a:pPr marL="457200" lvl="1" indent="0" eaLnBrk="0" fontAlgn="base" hangingPunct="0">
              <a:lnSpc>
                <a:spcPct val="100000"/>
              </a:lnSpc>
              <a:spcBef>
                <a:spcPct val="0"/>
              </a:spcBef>
              <a:spcAft>
                <a:spcPct val="0"/>
              </a:spcAft>
              <a:buFontTx/>
              <a:buChar char="•"/>
            </a:pPr>
            <a:r>
              <a:rPr kumimoji="0" lang="en-US" altLang="en-US" sz="1400" b="0" i="0" u="none" strike="noStrike" cap="none" normalizeH="0" baseline="0" dirty="0">
                <a:ln>
                  <a:noFill/>
                </a:ln>
                <a:solidFill>
                  <a:schemeClr val="tx1"/>
                </a:solidFill>
                <a:effectLst/>
                <a:latin typeface="Arial" panose="020B0604020202020204" pitchFamily="34" charset="0"/>
              </a:rPr>
              <a:t>Ensure economical use of materials.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construction site with a concrete block&#10;&#10;Description automatically generated with medium confidence">
            <a:extLst>
              <a:ext uri="{FF2B5EF4-FFF2-40B4-BE49-F238E27FC236}">
                <a16:creationId xmlns:a16="http://schemas.microsoft.com/office/drawing/2014/main" id="{B0E78412-D293-3DAB-7201-677100A9D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299" y="2567617"/>
            <a:ext cx="4331763" cy="4331763"/>
          </a:xfrm>
          <a:prstGeom prst="rect">
            <a:avLst/>
          </a:prstGeom>
        </p:spPr>
      </p:pic>
    </p:spTree>
    <p:extLst>
      <p:ext uri="{BB962C8B-B14F-4D97-AF65-F5344CB8AC3E}">
        <p14:creationId xmlns:p14="http://schemas.microsoft.com/office/powerpoint/2010/main" val="146754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06E1-CC99-A44B-9198-63147A19AD4F}"/>
              </a:ext>
            </a:extLst>
          </p:cNvPr>
          <p:cNvSpPr>
            <a:spLocks noGrp="1"/>
          </p:cNvSpPr>
          <p:nvPr>
            <p:ph type="title"/>
          </p:nvPr>
        </p:nvSpPr>
        <p:spPr>
          <a:xfrm>
            <a:off x="762001" y="2560319"/>
            <a:ext cx="3937220" cy="3331597"/>
          </a:xfrm>
        </p:spPr>
        <p:txBody>
          <a:bodyPr anchor="b">
            <a:normAutofit/>
          </a:bodyPr>
          <a:lstStyle/>
          <a:p>
            <a:r>
              <a:rPr lang="en-IN" dirty="0"/>
              <a:t>Factors Influencing Proportioning?</a:t>
            </a:r>
          </a:p>
        </p:txBody>
      </p:sp>
      <p:sp>
        <p:nvSpPr>
          <p:cNvPr id="4" name="Rectangle 1">
            <a:extLst>
              <a:ext uri="{FF2B5EF4-FFF2-40B4-BE49-F238E27FC236}">
                <a16:creationId xmlns:a16="http://schemas.microsoft.com/office/drawing/2014/main" id="{F8FC637E-4EB8-39F5-0803-C763B168FA16}"/>
              </a:ext>
            </a:extLst>
          </p:cNvPr>
          <p:cNvSpPr>
            <a:spLocks noGrp="1" noChangeArrowheads="1"/>
          </p:cNvSpPr>
          <p:nvPr>
            <p:ph idx="1"/>
          </p:nvPr>
        </p:nvSpPr>
        <p:spPr bwMode="auto">
          <a:xfrm>
            <a:off x="6464592" y="640101"/>
            <a:ext cx="485049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Strength requirements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Workability</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Durability</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660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06E1-CC99-A44B-9198-63147A19AD4F}"/>
              </a:ext>
            </a:extLst>
          </p:cNvPr>
          <p:cNvSpPr>
            <a:spLocks noGrp="1"/>
          </p:cNvSpPr>
          <p:nvPr>
            <p:ph type="title"/>
          </p:nvPr>
        </p:nvSpPr>
        <p:spPr>
          <a:xfrm>
            <a:off x="762001" y="2560319"/>
            <a:ext cx="3937220" cy="3331597"/>
          </a:xfrm>
        </p:spPr>
        <p:txBody>
          <a:bodyPr anchor="b">
            <a:normAutofit/>
          </a:bodyPr>
          <a:lstStyle/>
          <a:p>
            <a:r>
              <a:rPr lang="en-IN" dirty="0"/>
              <a:t>Key Components of Concrete?</a:t>
            </a:r>
          </a:p>
        </p:txBody>
      </p:sp>
      <p:sp>
        <p:nvSpPr>
          <p:cNvPr id="4" name="Rectangle 1">
            <a:extLst>
              <a:ext uri="{FF2B5EF4-FFF2-40B4-BE49-F238E27FC236}">
                <a16:creationId xmlns:a16="http://schemas.microsoft.com/office/drawing/2014/main" id="{F8FC637E-4EB8-39F5-0803-C763B168FA16}"/>
              </a:ext>
            </a:extLst>
          </p:cNvPr>
          <p:cNvSpPr>
            <a:spLocks noGrp="1" noChangeArrowheads="1"/>
          </p:cNvSpPr>
          <p:nvPr>
            <p:ph idx="1"/>
          </p:nvPr>
        </p:nvSpPr>
        <p:spPr bwMode="auto">
          <a:xfrm>
            <a:off x="6348214" y="1221993"/>
            <a:ext cx="485049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Cement</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b="1" dirty="0">
                <a:latin typeface="Arial" panose="020B0604020202020204" pitchFamily="34" charset="0"/>
              </a:rPr>
              <a:t>Aggregates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Water</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b="1" dirty="0">
                <a:latin typeface="Arial" panose="020B0604020202020204" pitchFamily="34" charset="0"/>
              </a:rPr>
              <a:t>Admixtures</a:t>
            </a: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685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06E1-CC99-A44B-9198-63147A19AD4F}"/>
              </a:ext>
            </a:extLst>
          </p:cNvPr>
          <p:cNvSpPr>
            <a:spLocks noGrp="1"/>
          </p:cNvSpPr>
          <p:nvPr>
            <p:ph type="title"/>
          </p:nvPr>
        </p:nvSpPr>
        <p:spPr>
          <a:xfrm>
            <a:off x="762001" y="2560319"/>
            <a:ext cx="3937220" cy="3331597"/>
          </a:xfrm>
        </p:spPr>
        <p:txBody>
          <a:bodyPr anchor="b">
            <a:normAutofit/>
          </a:bodyPr>
          <a:lstStyle/>
          <a:p>
            <a:r>
              <a:rPr lang="en-IN" dirty="0"/>
              <a:t>Indian Standard?</a:t>
            </a:r>
          </a:p>
        </p:txBody>
      </p:sp>
      <p:sp>
        <p:nvSpPr>
          <p:cNvPr id="4" name="Rectangle 1">
            <a:extLst>
              <a:ext uri="{FF2B5EF4-FFF2-40B4-BE49-F238E27FC236}">
                <a16:creationId xmlns:a16="http://schemas.microsoft.com/office/drawing/2014/main" id="{F8FC637E-4EB8-39F5-0803-C763B168FA16}"/>
              </a:ext>
            </a:extLst>
          </p:cNvPr>
          <p:cNvSpPr>
            <a:spLocks noGrp="1" noChangeArrowheads="1"/>
          </p:cNvSpPr>
          <p:nvPr>
            <p:ph idx="1"/>
          </p:nvPr>
        </p:nvSpPr>
        <p:spPr bwMode="auto">
          <a:xfrm>
            <a:off x="6348214" y="160168"/>
            <a:ext cx="485049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defTabSz="914400" eaLnBrk="0" fontAlgn="base" hangingPunct="0">
              <a:lnSpc>
                <a:spcPct val="100000"/>
              </a:lnSpc>
              <a:spcBef>
                <a:spcPct val="0"/>
              </a:spcBef>
              <a:spcAft>
                <a:spcPct val="0"/>
              </a:spcAft>
              <a:buClrTx/>
              <a:buSzTx/>
              <a:buFontTx/>
              <a:buChar char="•"/>
            </a:pPr>
            <a:r>
              <a:rPr kumimoji="0" lang="en-US" altLang="en-US" sz="1800" b="1" i="0" u="none" strike="noStrike" cap="none" normalizeH="0" baseline="0" dirty="0">
                <a:ln>
                  <a:noFill/>
                </a:ln>
                <a:solidFill>
                  <a:schemeClr val="tx1"/>
                </a:solidFill>
                <a:effectLst/>
                <a:latin typeface="Arial" panose="020B0604020202020204" pitchFamily="34" charset="0"/>
              </a:rPr>
              <a:t>IS 10262 --</a:t>
            </a:r>
            <a:r>
              <a:rPr lang="en-IN" sz="1800" dirty="0"/>
              <a:t>Concrete Mix Proportioning – Guidelines</a:t>
            </a:r>
          </a:p>
          <a:p>
            <a:pPr marL="457200" lvl="1" indent="0" eaLnBrk="0" fontAlgn="base" hangingPunct="0">
              <a:lnSpc>
                <a:spcPct val="100000"/>
              </a:lnSpc>
              <a:spcBef>
                <a:spcPct val="0"/>
              </a:spcBef>
              <a:spcAft>
                <a:spcPct val="0"/>
              </a:spcAft>
              <a:buFontTx/>
              <a:buChar char="•"/>
            </a:pPr>
            <a:r>
              <a:rPr kumimoji="0" lang="en-US" altLang="en-US" sz="1400" b="1" i="0" u="none" strike="noStrike" cap="none" normalizeH="0" baseline="0" dirty="0">
                <a:ln>
                  <a:noFill/>
                </a:ln>
                <a:solidFill>
                  <a:schemeClr val="tx1"/>
                </a:solidFill>
                <a:effectLst/>
                <a:latin typeface="Arial" panose="020B0604020202020204" pitchFamily="34" charset="0"/>
              </a:rPr>
              <a:t>Provides guidelines for proportioning concrete mixes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Key areas</a:t>
            </a:r>
          </a:p>
          <a:p>
            <a:pPr marL="457200" lvl="1" indent="0" eaLnBrk="0" fontAlgn="base" hangingPunct="0">
              <a:lnSpc>
                <a:spcPct val="100000"/>
              </a:lnSpc>
              <a:spcBef>
                <a:spcPct val="0"/>
              </a:spcBef>
              <a:spcAft>
                <a:spcPct val="0"/>
              </a:spcAft>
              <a:buFontTx/>
              <a:buChar char="•"/>
            </a:pPr>
            <a:r>
              <a:rPr kumimoji="0" lang="en-US" altLang="en-US" sz="1400" b="1" i="0" u="none" strike="noStrike" cap="none" normalizeH="0" baseline="0" dirty="0">
                <a:ln>
                  <a:noFill/>
                </a:ln>
                <a:solidFill>
                  <a:schemeClr val="tx1"/>
                </a:solidFill>
                <a:effectLst/>
                <a:latin typeface="Arial" panose="020B0604020202020204" pitchFamily="34" charset="0"/>
              </a:rPr>
              <a:t>Design Criteria – Provides guidelines for proportioning concrete mixes</a:t>
            </a:r>
          </a:p>
          <a:p>
            <a:pPr marL="457200" lvl="1" indent="0" eaLnBrk="0" fontAlgn="base" hangingPunct="0">
              <a:lnSpc>
                <a:spcPct val="100000"/>
              </a:lnSpc>
              <a:spcBef>
                <a:spcPct val="0"/>
              </a:spcBef>
              <a:spcAft>
                <a:spcPct val="0"/>
              </a:spcAft>
              <a:buFontTx/>
              <a:buChar char="•"/>
            </a:pPr>
            <a:r>
              <a:rPr lang="en-US" altLang="en-US" sz="1400" b="1" dirty="0">
                <a:latin typeface="Arial" panose="020B0604020202020204" pitchFamily="34" charset="0"/>
              </a:rPr>
              <a:t>Materials selection – Quality standards for cement, aggregates and water</a:t>
            </a:r>
          </a:p>
          <a:p>
            <a:pPr marL="0" indent="0" eaLnBrk="0" fontAlgn="base" hangingPunct="0">
              <a:lnSpc>
                <a:spcPct val="100000"/>
              </a:lnSpc>
              <a:spcBef>
                <a:spcPct val="0"/>
              </a:spcBef>
              <a:spcAft>
                <a:spcPct val="0"/>
              </a:spcAft>
              <a:buFontTx/>
              <a:buChar char="•"/>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Water cement ratio</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725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06E1-CC99-A44B-9198-63147A19AD4F}"/>
              </a:ext>
            </a:extLst>
          </p:cNvPr>
          <p:cNvSpPr>
            <a:spLocks noGrp="1"/>
          </p:cNvSpPr>
          <p:nvPr>
            <p:ph type="title"/>
          </p:nvPr>
        </p:nvSpPr>
        <p:spPr>
          <a:xfrm>
            <a:off x="762001" y="2560319"/>
            <a:ext cx="3937220" cy="3331597"/>
          </a:xfrm>
        </p:spPr>
        <p:txBody>
          <a:bodyPr anchor="b">
            <a:normAutofit/>
          </a:bodyPr>
          <a:lstStyle/>
          <a:p>
            <a:r>
              <a:rPr lang="en-IN" dirty="0"/>
              <a:t>Mix Design Procedure?</a:t>
            </a:r>
          </a:p>
        </p:txBody>
      </p:sp>
      <p:sp>
        <p:nvSpPr>
          <p:cNvPr id="4" name="Rectangle 1">
            <a:extLst>
              <a:ext uri="{FF2B5EF4-FFF2-40B4-BE49-F238E27FC236}">
                <a16:creationId xmlns:a16="http://schemas.microsoft.com/office/drawing/2014/main" id="{F8FC637E-4EB8-39F5-0803-C763B168FA16}"/>
              </a:ext>
            </a:extLst>
          </p:cNvPr>
          <p:cNvSpPr>
            <a:spLocks noGrp="1" noChangeArrowheads="1"/>
          </p:cNvSpPr>
          <p:nvPr>
            <p:ph idx="1"/>
          </p:nvPr>
        </p:nvSpPr>
        <p:spPr bwMode="auto">
          <a:xfrm>
            <a:off x="6464592" y="812965"/>
            <a:ext cx="4850498"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Determine Design Criteria:</a:t>
            </a:r>
          </a:p>
          <a:p>
            <a:pPr marL="457200" lvl="1" indent="0" eaLnBrk="0" fontAlgn="base" hangingPunct="0">
              <a:lnSpc>
                <a:spcPct val="100000"/>
              </a:lnSpc>
              <a:spcBef>
                <a:spcPct val="0"/>
              </a:spcBef>
              <a:spcAft>
                <a:spcPct val="0"/>
              </a:spcAft>
              <a:buFontTx/>
              <a:buChar char="•"/>
            </a:pPr>
            <a:r>
              <a:rPr lang="en-US" altLang="en-US" sz="1400" b="1" dirty="0">
                <a:latin typeface="Arial" panose="020B0604020202020204" pitchFamily="34" charset="0"/>
              </a:rPr>
              <a:t>Specify strength, workability, and durability.</a:t>
            </a:r>
          </a:p>
          <a:p>
            <a:pPr marL="457200" lvl="1" indent="0" eaLnBrk="0" fontAlgn="base" hangingPunct="0">
              <a:lnSpc>
                <a:spcPct val="100000"/>
              </a:lnSpc>
              <a:spcBef>
                <a:spcPct val="0"/>
              </a:spcBef>
              <a:spcAft>
                <a:spcPct val="0"/>
              </a:spcAft>
              <a:buFontTx/>
              <a:buChar char="•"/>
            </a:pPr>
            <a:endParaRPr lang="en-US" altLang="en-US" sz="1400" b="1" dirty="0">
              <a:latin typeface="Arial" panose="020B0604020202020204" pitchFamily="34" charset="0"/>
            </a:endParaRPr>
          </a:p>
          <a:p>
            <a:pPr mar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Select Materials</a:t>
            </a:r>
          </a:p>
          <a:p>
            <a:pPr marL="457200" lvl="1" indent="0" eaLnBrk="0" fontAlgn="base" hangingPunct="0">
              <a:lnSpc>
                <a:spcPct val="100000"/>
              </a:lnSpc>
              <a:spcBef>
                <a:spcPct val="0"/>
              </a:spcBef>
              <a:spcAft>
                <a:spcPct val="0"/>
              </a:spcAft>
              <a:buFontTx/>
              <a:buChar char="•"/>
            </a:pPr>
            <a:r>
              <a:rPr lang="en-US" altLang="en-US" sz="1400" b="1" dirty="0">
                <a:latin typeface="Arial" panose="020B0604020202020204" pitchFamily="34" charset="0"/>
              </a:rPr>
              <a:t>Cement, aggregates, water, and optional admixtures.</a:t>
            </a:r>
          </a:p>
          <a:p>
            <a:pPr marL="457200" lvl="1" indent="0" eaLnBrk="0" fontAlgn="base" hangingPunct="0">
              <a:lnSpc>
                <a:spcPct val="100000"/>
              </a:lnSpc>
              <a:spcBef>
                <a:spcPct val="0"/>
              </a:spcBef>
              <a:spcAft>
                <a:spcPct val="0"/>
              </a:spcAft>
              <a:buFontTx/>
              <a:buChar char="•"/>
            </a:pPr>
            <a:endParaRPr lang="en-US" altLang="en-US" sz="1400" b="1" dirty="0">
              <a:latin typeface="Arial" panose="020B0604020202020204" pitchFamily="34" charset="0"/>
            </a:endParaRPr>
          </a:p>
          <a:p>
            <a:pPr mar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Calculate Proportions</a:t>
            </a:r>
          </a:p>
          <a:p>
            <a:pPr marL="457200" lvl="1" indent="0" eaLnBrk="0" fontAlgn="base" hangingPunct="0">
              <a:lnSpc>
                <a:spcPct val="100000"/>
              </a:lnSpc>
              <a:spcBef>
                <a:spcPct val="0"/>
              </a:spcBef>
              <a:spcAft>
                <a:spcPct val="0"/>
              </a:spcAft>
              <a:buFontTx/>
              <a:buChar char="•"/>
            </a:pPr>
            <a:r>
              <a:rPr lang="en-US" altLang="en-US" sz="1400" b="1" dirty="0">
                <a:latin typeface="Arial" panose="020B0604020202020204" pitchFamily="34" charset="0"/>
              </a:rPr>
              <a:t>Use IS 10262 for calculations based on target mean strength.</a:t>
            </a:r>
          </a:p>
          <a:p>
            <a:pPr marL="457200" lvl="1" indent="0" eaLnBrk="0" fontAlgn="base" hangingPunct="0">
              <a:lnSpc>
                <a:spcPct val="100000"/>
              </a:lnSpc>
              <a:spcBef>
                <a:spcPct val="0"/>
              </a:spcBef>
              <a:spcAft>
                <a:spcPct val="0"/>
              </a:spcAft>
              <a:buFontTx/>
              <a:buChar char="•"/>
            </a:pPr>
            <a:endParaRPr lang="en-US" altLang="en-US" sz="1400" b="1" dirty="0">
              <a:latin typeface="Arial" panose="020B0604020202020204" pitchFamily="34" charset="0"/>
            </a:endParaRPr>
          </a:p>
          <a:p>
            <a:pPr mar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Conduct Trial Mixes</a:t>
            </a:r>
          </a:p>
          <a:p>
            <a:pPr marL="457200" lvl="1" indent="0" eaLnBrk="0" fontAlgn="base" hangingPunct="0">
              <a:lnSpc>
                <a:spcPct val="100000"/>
              </a:lnSpc>
              <a:spcBef>
                <a:spcPct val="0"/>
              </a:spcBef>
              <a:spcAft>
                <a:spcPct val="0"/>
              </a:spcAft>
              <a:buFontTx/>
              <a:buChar char="•"/>
            </a:pPr>
            <a:r>
              <a:rPr lang="en-US" altLang="en-US" sz="1400" b="1" dirty="0">
                <a:latin typeface="Arial" panose="020B0604020202020204" pitchFamily="34" charset="0"/>
              </a:rPr>
              <a:t>Prepare and test mixes to verify performance.</a:t>
            </a:r>
          </a:p>
          <a:p>
            <a:pPr marL="457200" lvl="1" indent="0" eaLnBrk="0" fontAlgn="base" hangingPunct="0">
              <a:lnSpc>
                <a:spcPct val="100000"/>
              </a:lnSpc>
              <a:spcBef>
                <a:spcPct val="0"/>
              </a:spcBef>
              <a:spcAft>
                <a:spcPct val="0"/>
              </a:spcAft>
              <a:buFontTx/>
              <a:buChar char="•"/>
            </a:pPr>
            <a:endParaRPr lang="en-US" altLang="en-US" sz="1400" b="1" dirty="0">
              <a:latin typeface="Arial" panose="020B0604020202020204" pitchFamily="34" charset="0"/>
            </a:endParaRPr>
          </a:p>
          <a:p>
            <a:pPr mar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Adjust Proportions:</a:t>
            </a:r>
          </a:p>
          <a:p>
            <a:pPr marL="457200" lvl="1" indent="0" eaLnBrk="0" fontAlgn="base" hangingPunct="0">
              <a:lnSpc>
                <a:spcPct val="100000"/>
              </a:lnSpc>
              <a:spcBef>
                <a:spcPct val="0"/>
              </a:spcBef>
              <a:spcAft>
                <a:spcPct val="0"/>
              </a:spcAft>
              <a:buFontTx/>
              <a:buChar char="•"/>
            </a:pPr>
            <a:r>
              <a:rPr lang="en-US" altLang="en-US" sz="1400" b="1" dirty="0">
                <a:latin typeface="Arial" panose="020B0604020202020204" pitchFamily="34" charset="0"/>
              </a:rPr>
              <a:t>Refine mix based on trial results. </a:t>
            </a:r>
            <a:endParaRPr kumimoji="0" lang="en-US" altLang="en-US"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951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06E1-CC99-A44B-9198-63147A19AD4F}"/>
              </a:ext>
            </a:extLst>
          </p:cNvPr>
          <p:cNvSpPr>
            <a:spLocks noGrp="1"/>
          </p:cNvSpPr>
          <p:nvPr>
            <p:ph type="title"/>
          </p:nvPr>
        </p:nvSpPr>
        <p:spPr>
          <a:xfrm>
            <a:off x="762001" y="2560319"/>
            <a:ext cx="3937220" cy="3331597"/>
          </a:xfrm>
        </p:spPr>
        <p:txBody>
          <a:bodyPr anchor="b">
            <a:normAutofit/>
          </a:bodyPr>
          <a:lstStyle/>
          <a:p>
            <a:r>
              <a:rPr lang="en-IN" dirty="0"/>
              <a:t>mix proportion calculation methodology?</a:t>
            </a:r>
          </a:p>
        </p:txBody>
      </p:sp>
      <p:sp>
        <p:nvSpPr>
          <p:cNvPr id="4" name="Rectangle 1">
            <a:extLst>
              <a:ext uri="{FF2B5EF4-FFF2-40B4-BE49-F238E27FC236}">
                <a16:creationId xmlns:a16="http://schemas.microsoft.com/office/drawing/2014/main" id="{F8FC637E-4EB8-39F5-0803-C763B168FA16}"/>
              </a:ext>
            </a:extLst>
          </p:cNvPr>
          <p:cNvSpPr>
            <a:spLocks noGrp="1" noChangeArrowheads="1"/>
          </p:cNvSpPr>
          <p:nvPr>
            <p:ph idx="1"/>
          </p:nvPr>
        </p:nvSpPr>
        <p:spPr bwMode="auto">
          <a:xfrm>
            <a:off x="6464592" y="1582410"/>
            <a:ext cx="485049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Target mean strength – required strength plus quality control margin</a:t>
            </a:r>
          </a:p>
          <a:p>
            <a:pPr marL="0" lvl="0" indent="0" eaLnBrk="0" fontAlgn="base" hangingPunct="0">
              <a:lnSpc>
                <a:spcPct val="100000"/>
              </a:lnSpc>
              <a:spcBef>
                <a:spcPct val="0"/>
              </a:spcBef>
              <a:spcAft>
                <a:spcPct val="0"/>
              </a:spcAft>
              <a:buFontTx/>
              <a:buChar char="•"/>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Workability – adjust based on type of work</a:t>
            </a:r>
          </a:p>
          <a:p>
            <a:pPr marL="0" lvl="0" indent="0" eaLnBrk="0" fontAlgn="base" hangingPunct="0">
              <a:lnSpc>
                <a:spcPct val="100000"/>
              </a:lnSpc>
              <a:spcBef>
                <a:spcPct val="0"/>
              </a:spcBef>
              <a:spcAft>
                <a:spcPct val="0"/>
              </a:spcAft>
              <a:buFontTx/>
              <a:buChar char="•"/>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Trial mixes – Validate proportions and performance</a:t>
            </a:r>
            <a:endParaRPr kumimoji="0" lang="en-US" altLang="en-US"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2942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06E1-CC99-A44B-9198-63147A19AD4F}"/>
              </a:ext>
            </a:extLst>
          </p:cNvPr>
          <p:cNvSpPr>
            <a:spLocks noGrp="1"/>
          </p:cNvSpPr>
          <p:nvPr>
            <p:ph type="title"/>
          </p:nvPr>
        </p:nvSpPr>
        <p:spPr>
          <a:xfrm>
            <a:off x="762001" y="2560319"/>
            <a:ext cx="3937220" cy="3331597"/>
          </a:xfrm>
        </p:spPr>
        <p:txBody>
          <a:bodyPr anchor="b">
            <a:normAutofit/>
          </a:bodyPr>
          <a:lstStyle/>
          <a:p>
            <a:r>
              <a:rPr lang="en-IN" dirty="0"/>
              <a:t>mix proportion calculation methodology?</a:t>
            </a:r>
          </a:p>
        </p:txBody>
      </p:sp>
      <p:sp>
        <p:nvSpPr>
          <p:cNvPr id="4" name="Rectangle 1">
            <a:extLst>
              <a:ext uri="{FF2B5EF4-FFF2-40B4-BE49-F238E27FC236}">
                <a16:creationId xmlns:a16="http://schemas.microsoft.com/office/drawing/2014/main" id="{F8FC637E-4EB8-39F5-0803-C763B168FA16}"/>
              </a:ext>
            </a:extLst>
          </p:cNvPr>
          <p:cNvSpPr>
            <a:spLocks noGrp="1" noChangeArrowheads="1"/>
          </p:cNvSpPr>
          <p:nvPr>
            <p:ph idx="1"/>
          </p:nvPr>
        </p:nvSpPr>
        <p:spPr bwMode="auto">
          <a:xfrm>
            <a:off x="6464592" y="1582410"/>
            <a:ext cx="485049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Target mean strength – required strength plus quality control margin</a:t>
            </a:r>
          </a:p>
          <a:p>
            <a:pPr marL="0" lvl="0" indent="0" eaLnBrk="0" fontAlgn="base" hangingPunct="0">
              <a:lnSpc>
                <a:spcPct val="100000"/>
              </a:lnSpc>
              <a:spcBef>
                <a:spcPct val="0"/>
              </a:spcBef>
              <a:spcAft>
                <a:spcPct val="0"/>
              </a:spcAft>
              <a:buFontTx/>
              <a:buChar char="•"/>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Workability – adjust based on type of work</a:t>
            </a:r>
          </a:p>
          <a:p>
            <a:pPr marL="0" lvl="0" indent="0" eaLnBrk="0" fontAlgn="base" hangingPunct="0">
              <a:lnSpc>
                <a:spcPct val="100000"/>
              </a:lnSpc>
              <a:spcBef>
                <a:spcPct val="0"/>
              </a:spcBef>
              <a:spcAft>
                <a:spcPct val="0"/>
              </a:spcAft>
              <a:buFontTx/>
              <a:buChar char="•"/>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800" b="1" dirty="0">
                <a:latin typeface="Arial" panose="020B0604020202020204" pitchFamily="34" charset="0"/>
              </a:rPr>
              <a:t>Trial mixes – Validate proportions and performance</a:t>
            </a:r>
            <a:endParaRPr kumimoji="0" lang="en-US" altLang="en-US"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5770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2" y="0"/>
            <a:ext cx="4538124" cy="970450"/>
          </a:xfrm>
        </p:spPr>
        <p:txBody>
          <a:bodyPr anchor="b">
            <a:normAutofit/>
          </a:bodyPr>
          <a:lstStyle/>
          <a:p>
            <a:pPr algn="l"/>
            <a:r>
              <a:rPr lang="en-US" sz="4000" dirty="0"/>
              <a:t>Thank You</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400800" y="970450"/>
            <a:ext cx="5537199" cy="5667417"/>
          </a:xfrm>
        </p:spPr>
        <p:txBody>
          <a:bodyPr anchor="t">
            <a:normAutofit/>
          </a:bodyPr>
          <a:lstStyle/>
          <a:p>
            <a:endParaRPr lang="en-US" sz="2400" dirty="0"/>
          </a:p>
          <a:p>
            <a:r>
              <a:rPr lang="en-US" sz="2400" dirty="0">
                <a:hlinkClick r:id="rId4"/>
              </a:rPr>
              <a:t>www.bis.gov.in</a:t>
            </a:r>
            <a:endParaRPr lang="en-US" sz="2400" dirty="0"/>
          </a:p>
          <a:p>
            <a:r>
              <a:rPr lang="en-US" sz="2400">
                <a:hlinkClick r:id="rId5"/>
              </a:rPr>
              <a:t>ced@bis.gov.in</a:t>
            </a:r>
            <a:endParaRPr lang="en-US" sz="2400"/>
          </a:p>
          <a:p>
            <a:endParaRPr lang="en-US" sz="2400" dirty="0"/>
          </a:p>
        </p:txBody>
      </p:sp>
    </p:spTree>
    <p:extLst>
      <p:ext uri="{BB962C8B-B14F-4D97-AF65-F5344CB8AC3E}">
        <p14:creationId xmlns:p14="http://schemas.microsoft.com/office/powerpoint/2010/main" val="9813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6E9D-1813-4B47-88D1-117C67FF8AAE}"/>
              </a:ext>
            </a:extLst>
          </p:cNvPr>
          <p:cNvSpPr>
            <a:spLocks noGrp="1"/>
          </p:cNvSpPr>
          <p:nvPr>
            <p:ph type="title"/>
          </p:nvPr>
        </p:nvSpPr>
        <p:spPr/>
        <p:txBody>
          <a:bodyPr/>
          <a:lstStyle/>
          <a:p>
            <a:r>
              <a:rPr lang="en-IN" dirty="0"/>
              <a:t>Plain  Cement concrete</a:t>
            </a:r>
          </a:p>
        </p:txBody>
      </p:sp>
      <p:sp>
        <p:nvSpPr>
          <p:cNvPr id="3" name="Content Placeholder 2">
            <a:extLst>
              <a:ext uri="{FF2B5EF4-FFF2-40B4-BE49-F238E27FC236}">
                <a16:creationId xmlns:a16="http://schemas.microsoft.com/office/drawing/2014/main" id="{E08D1E60-5A64-4879-92DA-CDEA0C5D9A81}"/>
              </a:ext>
            </a:extLst>
          </p:cNvPr>
          <p:cNvSpPr>
            <a:spLocks noGrp="1"/>
          </p:cNvSpPr>
          <p:nvPr>
            <p:ph idx="1"/>
          </p:nvPr>
        </p:nvSpPr>
        <p:spPr>
          <a:xfrm>
            <a:off x="475129" y="1550894"/>
            <a:ext cx="11528612" cy="5109882"/>
          </a:xfrm>
        </p:spPr>
        <p:txBody>
          <a:bodyPr>
            <a:normAutofit fontScale="85000" lnSpcReduction="20000"/>
          </a:bodyPr>
          <a:lstStyle/>
          <a:p>
            <a:r>
              <a:rPr lang="en-IN" dirty="0"/>
              <a:t>Main components ?</a:t>
            </a:r>
          </a:p>
          <a:p>
            <a:pPr lvl="1"/>
            <a:r>
              <a:rPr lang="en-IN" dirty="0"/>
              <a:t>cement, coarse aggregates and sand with specific amount of water.</a:t>
            </a:r>
          </a:p>
          <a:p>
            <a:r>
              <a:rPr lang="en-IN" dirty="0"/>
              <a:t>Common mix proportions</a:t>
            </a:r>
          </a:p>
          <a:p>
            <a:pPr lvl="1"/>
            <a:r>
              <a:rPr lang="en-IN" dirty="0"/>
              <a:t>1:2:4, 1:3:6 and 1:4:8</a:t>
            </a:r>
          </a:p>
          <a:p>
            <a:r>
              <a:rPr lang="en-IN" dirty="0"/>
              <a:t>Density ?</a:t>
            </a:r>
          </a:p>
          <a:p>
            <a:pPr lvl="1"/>
            <a:r>
              <a:rPr lang="en-IN" dirty="0"/>
              <a:t>usually 220 kg/m3 to 2500 kg/m cube</a:t>
            </a:r>
          </a:p>
          <a:p>
            <a:r>
              <a:rPr lang="en-IN" dirty="0"/>
              <a:t>Compressive strength ?</a:t>
            </a:r>
          </a:p>
          <a:p>
            <a:pPr lvl="1"/>
            <a:r>
              <a:rPr lang="en-IN" dirty="0"/>
              <a:t>M10, M15 and M 20 are commonly used</a:t>
            </a:r>
          </a:p>
          <a:p>
            <a:r>
              <a:rPr lang="en-IN" dirty="0"/>
              <a:t>High durability</a:t>
            </a:r>
          </a:p>
          <a:p>
            <a:r>
              <a:rPr lang="en-US" b="1" dirty="0"/>
              <a:t>Indian Standards</a:t>
            </a:r>
            <a:r>
              <a:rPr lang="en-US" dirty="0"/>
              <a:t>:</a:t>
            </a:r>
          </a:p>
          <a:p>
            <a:pPr lvl="1"/>
            <a:r>
              <a:rPr lang="en-US" dirty="0"/>
              <a:t>The relevant standards for PCC in India are mentioned in </a:t>
            </a:r>
            <a:r>
              <a:rPr lang="en-US" b="1" dirty="0"/>
              <a:t>IS 456:2000</a:t>
            </a:r>
            <a:r>
              <a:rPr lang="en-US" dirty="0"/>
              <a:t> (Code of Practice for Plain and Reinforced Concrete).</a:t>
            </a:r>
          </a:p>
          <a:p>
            <a:pPr lvl="1"/>
            <a:r>
              <a:rPr lang="en-US" b="1" dirty="0"/>
              <a:t>IS 383</a:t>
            </a:r>
            <a:r>
              <a:rPr lang="en-US" dirty="0"/>
              <a:t> specifies the quality and grading of aggregates used.</a:t>
            </a:r>
          </a:p>
          <a:p>
            <a:pPr lvl="1"/>
            <a:r>
              <a:rPr lang="en-US" b="1" dirty="0"/>
              <a:t>IS 10262</a:t>
            </a:r>
            <a:r>
              <a:rPr lang="en-US" dirty="0"/>
              <a:t> provides guidelines for concrete mix design.</a:t>
            </a:r>
          </a:p>
        </p:txBody>
      </p:sp>
    </p:spTree>
    <p:extLst>
      <p:ext uri="{BB962C8B-B14F-4D97-AF65-F5344CB8AC3E}">
        <p14:creationId xmlns:p14="http://schemas.microsoft.com/office/powerpoint/2010/main" val="323689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6E9D-1813-4B47-88D1-117C67FF8AAE}"/>
              </a:ext>
            </a:extLst>
          </p:cNvPr>
          <p:cNvSpPr>
            <a:spLocks noGrp="1"/>
          </p:cNvSpPr>
          <p:nvPr>
            <p:ph type="title"/>
          </p:nvPr>
        </p:nvSpPr>
        <p:spPr>
          <a:xfrm>
            <a:off x="-2405150" y="-304799"/>
            <a:ext cx="10353762" cy="1257300"/>
          </a:xfrm>
        </p:spPr>
        <p:txBody>
          <a:bodyPr/>
          <a:lstStyle/>
          <a:p>
            <a:r>
              <a:rPr lang="en-IN" dirty="0"/>
              <a:t>Plain  Cement concrete</a:t>
            </a:r>
          </a:p>
        </p:txBody>
      </p:sp>
      <p:pic>
        <p:nvPicPr>
          <p:cNvPr id="7" name="Content Placeholder 6">
            <a:extLst>
              <a:ext uri="{FF2B5EF4-FFF2-40B4-BE49-F238E27FC236}">
                <a16:creationId xmlns:a16="http://schemas.microsoft.com/office/drawing/2014/main" id="{B619C4EE-5A6B-CA8F-9B17-19C81788DDD5}"/>
              </a:ext>
            </a:extLst>
          </p:cNvPr>
          <p:cNvPicPr>
            <a:picLocks noGrp="1" noChangeAspect="1"/>
          </p:cNvPicPr>
          <p:nvPr>
            <p:ph idx="1"/>
          </p:nvPr>
        </p:nvPicPr>
        <p:blipFill>
          <a:blip r:embed="rId2"/>
          <a:stretch>
            <a:fillRect/>
          </a:stretch>
        </p:blipFill>
        <p:spPr>
          <a:xfrm>
            <a:off x="3013447" y="692894"/>
            <a:ext cx="6165106" cy="6165106"/>
          </a:xfrm>
          <a:prstGeom prst="rect">
            <a:avLst/>
          </a:prstGeom>
        </p:spPr>
      </p:pic>
    </p:spTree>
    <p:extLst>
      <p:ext uri="{BB962C8B-B14F-4D97-AF65-F5344CB8AC3E}">
        <p14:creationId xmlns:p14="http://schemas.microsoft.com/office/powerpoint/2010/main" val="8017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6E9D-1813-4B47-88D1-117C67FF8AAE}"/>
              </a:ext>
            </a:extLst>
          </p:cNvPr>
          <p:cNvSpPr>
            <a:spLocks noGrp="1"/>
          </p:cNvSpPr>
          <p:nvPr>
            <p:ph type="title"/>
          </p:nvPr>
        </p:nvSpPr>
        <p:spPr>
          <a:xfrm>
            <a:off x="919119" y="-270382"/>
            <a:ext cx="10353762" cy="1257300"/>
          </a:xfrm>
        </p:spPr>
        <p:txBody>
          <a:bodyPr/>
          <a:lstStyle/>
          <a:p>
            <a:r>
              <a:rPr lang="en-IN" dirty="0"/>
              <a:t>Plain  Cement concrete</a:t>
            </a:r>
          </a:p>
        </p:txBody>
      </p:sp>
      <p:graphicFrame>
        <p:nvGraphicFramePr>
          <p:cNvPr id="4" name="Content Placeholder 3">
            <a:extLst>
              <a:ext uri="{FF2B5EF4-FFF2-40B4-BE49-F238E27FC236}">
                <a16:creationId xmlns:a16="http://schemas.microsoft.com/office/drawing/2014/main" id="{315EFA9E-F610-CC13-BE7A-756849E349C4}"/>
              </a:ext>
            </a:extLst>
          </p:cNvPr>
          <p:cNvGraphicFramePr>
            <a:graphicFrameLocks noGrp="1"/>
          </p:cNvGraphicFramePr>
          <p:nvPr>
            <p:ph idx="1"/>
            <p:extLst>
              <p:ext uri="{D42A27DB-BD31-4B8C-83A1-F6EECF244321}">
                <p14:modId xmlns:p14="http://schemas.microsoft.com/office/powerpoint/2010/main" val="3237236111"/>
              </p:ext>
            </p:extLst>
          </p:nvPr>
        </p:nvGraphicFramePr>
        <p:xfrm>
          <a:off x="291064" y="699051"/>
          <a:ext cx="11609872" cy="7889240"/>
        </p:xfrm>
        <a:graphic>
          <a:graphicData uri="http://schemas.openxmlformats.org/drawingml/2006/table">
            <a:tbl>
              <a:tblPr firstRow="1" bandRow="1">
                <a:tableStyleId>{D27102A9-8310-4765-A935-A1911B00CA55}</a:tableStyleId>
              </a:tblPr>
              <a:tblGrid>
                <a:gridCol w="5804936">
                  <a:extLst>
                    <a:ext uri="{9D8B030D-6E8A-4147-A177-3AD203B41FA5}">
                      <a16:colId xmlns:a16="http://schemas.microsoft.com/office/drawing/2014/main" val="4024635676"/>
                    </a:ext>
                  </a:extLst>
                </a:gridCol>
                <a:gridCol w="5804936">
                  <a:extLst>
                    <a:ext uri="{9D8B030D-6E8A-4147-A177-3AD203B41FA5}">
                      <a16:colId xmlns:a16="http://schemas.microsoft.com/office/drawing/2014/main" val="858995714"/>
                    </a:ext>
                  </a:extLst>
                </a:gridCol>
              </a:tblGrid>
              <a:tr h="370840">
                <a:tc>
                  <a:txBody>
                    <a:bodyPr/>
                    <a:lstStyle/>
                    <a:p>
                      <a:r>
                        <a:rPr lang="en-US" b="1" dirty="0"/>
                        <a:t>IS 456 (Code of Practice for Plain and Reinforced Concrete)</a:t>
                      </a:r>
                    </a:p>
                    <a:p>
                      <a:r>
                        <a:rPr lang="en-US" dirty="0"/>
                        <a:t>IS 456:2000 is the key standard that governs the design, construction, and material requirements for plain cement concrete and reinforced concrete structures in India.</a:t>
                      </a:r>
                      <a:endParaRPr lang="en-IN" dirty="0"/>
                    </a:p>
                  </a:txBody>
                  <a:tcPr/>
                </a:tc>
                <a:tc>
                  <a:txBody>
                    <a:bodyPr/>
                    <a:lstStyle/>
                    <a:p>
                      <a:pPr>
                        <a:tabLst>
                          <a:tab pos="4927600" algn="l"/>
                        </a:tabLst>
                      </a:pPr>
                      <a:r>
                        <a:rPr lang="en-US" b="1" dirty="0"/>
                        <a:t>Mix Proportions</a:t>
                      </a:r>
                      <a:r>
                        <a:rPr lang="en-US" dirty="0"/>
                        <a:t>: The standard outlines the mix proportions for different grades of concrete, including those used in PCC. The standard emphasizes the importance of proper mix design to achieve the desired strength and durability. </a:t>
                      </a:r>
                      <a:r>
                        <a:rPr lang="en-US" b="1" dirty="0"/>
                        <a:t>Workmanship and Construction</a:t>
                      </a:r>
                      <a:r>
                        <a:rPr lang="en-US" dirty="0"/>
                        <a:t>: IS 456:2000 provides guidelines on the mixing, placing, compaction, and curing of concrete. It emphasizes the importance of proper compaction and curing to achieve the desired strength and longevity of the PCC.</a:t>
                      </a:r>
                      <a:endParaRPr lang="en-IN" dirty="0"/>
                    </a:p>
                  </a:txBody>
                  <a:tcPr/>
                </a:tc>
                <a:extLst>
                  <a:ext uri="{0D108BD9-81ED-4DB2-BD59-A6C34878D82A}">
                    <a16:rowId xmlns:a16="http://schemas.microsoft.com/office/drawing/2014/main" val="852582067"/>
                  </a:ext>
                </a:extLst>
              </a:tr>
              <a:tr h="370840">
                <a:tc>
                  <a:txBody>
                    <a:bodyPr/>
                    <a:lstStyle/>
                    <a:p>
                      <a:r>
                        <a:rPr lang="en-US" dirty="0"/>
                        <a:t>IS 383 (Specification for Coarse and Fine Aggregates from Natural Sources for Concrete)</a:t>
                      </a:r>
                    </a:p>
                    <a:p>
                      <a:r>
                        <a:rPr lang="en-US" dirty="0"/>
                        <a:t>This standard specifies the quality and grading of coarse and fine aggregates used in concrete, including PCC. It ensures that the aggregates used are of suitable quality to produce durable concrete.</a:t>
                      </a:r>
                      <a:endParaRPr lang="en-IN" dirty="0"/>
                    </a:p>
                  </a:txBody>
                  <a:tcPr/>
                </a:tc>
                <a:tc>
                  <a:txBody>
                    <a:bodyPr/>
                    <a:lstStyle/>
                    <a:p>
                      <a:r>
                        <a:rPr lang="en-IN" b="1" dirty="0"/>
                        <a:t>Grading Requirements</a:t>
                      </a:r>
                      <a:r>
                        <a:rPr lang="en-IN" dirty="0"/>
                        <a:t>: </a:t>
                      </a:r>
                      <a:r>
                        <a:rPr lang="en-US" dirty="0"/>
                        <a:t>IS 383 provides details on the grading of aggregates to be used in PCC. Proper grading is crucial to achieve good workability and minimize voids in the concrete mix.</a:t>
                      </a:r>
                      <a:endParaRPr lang="en-IN" dirty="0"/>
                    </a:p>
                  </a:txBody>
                  <a:tcPr/>
                </a:tc>
                <a:extLst>
                  <a:ext uri="{0D108BD9-81ED-4DB2-BD59-A6C34878D82A}">
                    <a16:rowId xmlns:a16="http://schemas.microsoft.com/office/drawing/2014/main" val="856423926"/>
                  </a:ext>
                </a:extLst>
              </a:tr>
              <a:tr h="370840">
                <a:tc>
                  <a:txBody>
                    <a:bodyPr/>
                    <a:lstStyle/>
                    <a:p>
                      <a:r>
                        <a:rPr lang="en-US" dirty="0"/>
                        <a:t>IS 10262 (Concrete Mix Proportioning – Guidelines)</a:t>
                      </a:r>
                    </a:p>
                    <a:p>
                      <a:r>
                        <a:rPr lang="en-US" dirty="0"/>
                        <a:t>This standard provides guidelines for the proportioning of concrete mixes, including those used for PCC. It includes methods for determining the appropriate mix based on the specific requirements of the project, such as workability, strength, and durability.</a:t>
                      </a:r>
                      <a:endParaRPr lang="en-IN" dirty="0"/>
                    </a:p>
                  </a:txBody>
                  <a:tcPr/>
                </a:tc>
                <a:tc>
                  <a:txBody>
                    <a:bodyPr/>
                    <a:lstStyle/>
                    <a:p>
                      <a:r>
                        <a:rPr lang="en-US" b="1" dirty="0"/>
                        <a:t>Nominal Mix Proportions</a:t>
                      </a:r>
                      <a:r>
                        <a:rPr lang="en-US" dirty="0"/>
                        <a:t>: IS 10262 also provides guidance on nominal mix proportions (e.g., 1:2:4 for M15 grade concrete) that are commonly used in construction.</a:t>
                      </a:r>
                      <a:endParaRPr lang="en-IN" dirty="0"/>
                    </a:p>
                  </a:txBody>
                  <a:tcPr/>
                </a:tc>
                <a:extLst>
                  <a:ext uri="{0D108BD9-81ED-4DB2-BD59-A6C34878D82A}">
                    <a16:rowId xmlns:a16="http://schemas.microsoft.com/office/drawing/2014/main" val="439603111"/>
                  </a:ext>
                </a:extLst>
              </a:tr>
              <a:tr h="370840">
                <a:tc>
                  <a:txBody>
                    <a:bodyPr/>
                    <a:lstStyle/>
                    <a:p>
                      <a:endParaRPr lang="en-IN" dirty="0"/>
                    </a:p>
                  </a:txBody>
                  <a:tcPr/>
                </a:tc>
                <a:tc>
                  <a:txBody>
                    <a:bodyPr/>
                    <a:lstStyle/>
                    <a:p>
                      <a:endParaRPr lang="en-IN"/>
                    </a:p>
                  </a:txBody>
                  <a:tcPr/>
                </a:tc>
                <a:extLst>
                  <a:ext uri="{0D108BD9-81ED-4DB2-BD59-A6C34878D82A}">
                    <a16:rowId xmlns:a16="http://schemas.microsoft.com/office/drawing/2014/main" val="503965766"/>
                  </a:ext>
                </a:extLst>
              </a:tr>
              <a:tr h="370840">
                <a:tc>
                  <a:txBody>
                    <a:bodyPr/>
                    <a:lstStyle/>
                    <a:p>
                      <a:endParaRPr lang="en-IN" dirty="0"/>
                    </a:p>
                  </a:txBody>
                  <a:tcPr/>
                </a:tc>
                <a:tc>
                  <a:txBody>
                    <a:bodyPr/>
                    <a:lstStyle/>
                    <a:p>
                      <a:endParaRPr lang="en-IN"/>
                    </a:p>
                  </a:txBody>
                  <a:tcPr/>
                </a:tc>
                <a:extLst>
                  <a:ext uri="{0D108BD9-81ED-4DB2-BD59-A6C34878D82A}">
                    <a16:rowId xmlns:a16="http://schemas.microsoft.com/office/drawing/2014/main" val="3302938171"/>
                  </a:ext>
                </a:extLst>
              </a:tr>
              <a:tr h="370840">
                <a:tc>
                  <a:txBody>
                    <a:bodyPr/>
                    <a:lstStyle/>
                    <a:p>
                      <a:endParaRPr lang="en-IN" dirty="0"/>
                    </a:p>
                  </a:txBody>
                  <a:tcPr/>
                </a:tc>
                <a:tc>
                  <a:txBody>
                    <a:bodyPr/>
                    <a:lstStyle/>
                    <a:p>
                      <a:endParaRPr lang="en-IN"/>
                    </a:p>
                  </a:txBody>
                  <a:tcPr/>
                </a:tc>
                <a:extLst>
                  <a:ext uri="{0D108BD9-81ED-4DB2-BD59-A6C34878D82A}">
                    <a16:rowId xmlns:a16="http://schemas.microsoft.com/office/drawing/2014/main" val="3963882687"/>
                  </a:ext>
                </a:extLst>
              </a:tr>
              <a:tr h="370840">
                <a:tc>
                  <a:txBody>
                    <a:bodyPr/>
                    <a:lstStyle/>
                    <a:p>
                      <a:endParaRPr lang="en-IN" dirty="0"/>
                    </a:p>
                  </a:txBody>
                  <a:tcPr/>
                </a:tc>
                <a:tc>
                  <a:txBody>
                    <a:bodyPr/>
                    <a:lstStyle/>
                    <a:p>
                      <a:endParaRPr lang="en-IN"/>
                    </a:p>
                  </a:txBody>
                  <a:tcPr/>
                </a:tc>
                <a:extLst>
                  <a:ext uri="{0D108BD9-81ED-4DB2-BD59-A6C34878D82A}">
                    <a16:rowId xmlns:a16="http://schemas.microsoft.com/office/drawing/2014/main" val="1736180187"/>
                  </a:ext>
                </a:extLst>
              </a:tr>
              <a:tr h="370840">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739328892"/>
                  </a:ext>
                </a:extLst>
              </a:tr>
            </a:tbl>
          </a:graphicData>
        </a:graphic>
      </p:graphicFrame>
    </p:spTree>
    <p:extLst>
      <p:ext uri="{BB962C8B-B14F-4D97-AF65-F5344CB8AC3E}">
        <p14:creationId xmlns:p14="http://schemas.microsoft.com/office/powerpoint/2010/main" val="13149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6E9D-1813-4B47-88D1-117C67FF8AAE}"/>
              </a:ext>
            </a:extLst>
          </p:cNvPr>
          <p:cNvSpPr>
            <a:spLocks noGrp="1"/>
          </p:cNvSpPr>
          <p:nvPr>
            <p:ph type="title"/>
          </p:nvPr>
        </p:nvSpPr>
        <p:spPr/>
        <p:txBody>
          <a:bodyPr/>
          <a:lstStyle/>
          <a:p>
            <a:r>
              <a:rPr lang="en-IN" dirty="0"/>
              <a:t>Plain or ordinary concrete — Applications</a:t>
            </a:r>
          </a:p>
        </p:txBody>
      </p:sp>
      <p:sp>
        <p:nvSpPr>
          <p:cNvPr id="3" name="Content Placeholder 2">
            <a:extLst>
              <a:ext uri="{FF2B5EF4-FFF2-40B4-BE49-F238E27FC236}">
                <a16:creationId xmlns:a16="http://schemas.microsoft.com/office/drawing/2014/main" id="{E08D1E60-5A64-4879-92DA-CDEA0C5D9A81}"/>
              </a:ext>
            </a:extLst>
          </p:cNvPr>
          <p:cNvSpPr>
            <a:spLocks noGrp="1"/>
          </p:cNvSpPr>
          <p:nvPr>
            <p:ph idx="1"/>
          </p:nvPr>
        </p:nvSpPr>
        <p:spPr>
          <a:xfrm>
            <a:off x="795262" y="1571625"/>
            <a:ext cx="10353762" cy="3714749"/>
          </a:xfrm>
        </p:spPr>
        <p:txBody>
          <a:bodyPr/>
          <a:lstStyle/>
          <a:p>
            <a:r>
              <a:rPr lang="en-IN" dirty="0"/>
              <a:t>Used if very high tensile strength is not required</a:t>
            </a:r>
          </a:p>
          <a:p>
            <a:r>
              <a:rPr lang="en-US" dirty="0"/>
              <a:t>PCC is often used as a foundation bed for RCC (Reinforced Cement Concrete) structures, pavements, or as a base layer in roads. It is also employed in minor structural work where reinforcement is not necessary.</a:t>
            </a:r>
            <a:endParaRPr lang="en-IN" dirty="0"/>
          </a:p>
          <a:p>
            <a:pPr lvl="1"/>
            <a:endParaRPr lang="en-IN" dirty="0"/>
          </a:p>
        </p:txBody>
      </p:sp>
      <p:pic>
        <p:nvPicPr>
          <p:cNvPr id="5" name="Picture 4">
            <a:extLst>
              <a:ext uri="{FF2B5EF4-FFF2-40B4-BE49-F238E27FC236}">
                <a16:creationId xmlns:a16="http://schemas.microsoft.com/office/drawing/2014/main" id="{A6C73510-B9E9-423F-AAF3-D009DFD82628}"/>
              </a:ext>
            </a:extLst>
          </p:cNvPr>
          <p:cNvPicPr>
            <a:picLocks noChangeAspect="1"/>
          </p:cNvPicPr>
          <p:nvPr/>
        </p:nvPicPr>
        <p:blipFill>
          <a:blip r:embed="rId2"/>
          <a:stretch>
            <a:fillRect/>
          </a:stretch>
        </p:blipFill>
        <p:spPr>
          <a:xfrm>
            <a:off x="6488251" y="3428999"/>
            <a:ext cx="5582429" cy="3324689"/>
          </a:xfrm>
          <a:prstGeom prst="rect">
            <a:avLst/>
          </a:prstGeom>
        </p:spPr>
      </p:pic>
    </p:spTree>
    <p:extLst>
      <p:ext uri="{BB962C8B-B14F-4D97-AF65-F5344CB8AC3E}">
        <p14:creationId xmlns:p14="http://schemas.microsoft.com/office/powerpoint/2010/main" val="362981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D2AB-3451-480A-B4C5-A56B922E4183}"/>
              </a:ext>
            </a:extLst>
          </p:cNvPr>
          <p:cNvSpPr>
            <a:spLocks noGrp="1"/>
          </p:cNvSpPr>
          <p:nvPr>
            <p:ph type="title"/>
          </p:nvPr>
        </p:nvSpPr>
        <p:spPr>
          <a:xfrm>
            <a:off x="913795" y="-321732"/>
            <a:ext cx="10353762" cy="1257300"/>
          </a:xfrm>
        </p:spPr>
        <p:txBody>
          <a:bodyPr/>
          <a:lstStyle/>
          <a:p>
            <a:r>
              <a:rPr lang="en-IN" dirty="0"/>
              <a:t>Reinforced Cement Concrete</a:t>
            </a:r>
          </a:p>
        </p:txBody>
      </p:sp>
      <p:sp>
        <p:nvSpPr>
          <p:cNvPr id="3" name="Content Placeholder 2">
            <a:extLst>
              <a:ext uri="{FF2B5EF4-FFF2-40B4-BE49-F238E27FC236}">
                <a16:creationId xmlns:a16="http://schemas.microsoft.com/office/drawing/2014/main" id="{BC285D79-773E-4FD9-AED2-E862D8778AC9}"/>
              </a:ext>
            </a:extLst>
          </p:cNvPr>
          <p:cNvSpPr>
            <a:spLocks noGrp="1"/>
          </p:cNvSpPr>
          <p:nvPr>
            <p:ph idx="1"/>
          </p:nvPr>
        </p:nvSpPr>
        <p:spPr>
          <a:xfrm>
            <a:off x="169333" y="626533"/>
            <a:ext cx="12022667" cy="6079067"/>
          </a:xfrm>
        </p:spPr>
        <p:txBody>
          <a:bodyPr>
            <a:normAutofit fontScale="85000" lnSpcReduction="10000"/>
          </a:bodyPr>
          <a:lstStyle/>
          <a:p>
            <a:r>
              <a:rPr lang="en-US" dirty="0"/>
              <a:t>Material Composition:</a:t>
            </a:r>
          </a:p>
          <a:p>
            <a:pPr lvl="1"/>
            <a:r>
              <a:rPr lang="en-US" dirty="0"/>
              <a:t>Concrete: A mixture of cement, sand, aggregates, and water.</a:t>
            </a:r>
          </a:p>
          <a:p>
            <a:pPr lvl="1"/>
            <a:r>
              <a:rPr lang="en-US" dirty="0"/>
              <a:t>Steel Reinforcement: High-strength deformed steel bars or mild steel bars embedded in the concrete to resist tensile stresses.</a:t>
            </a:r>
          </a:p>
          <a:p>
            <a:r>
              <a:rPr lang="en-US" dirty="0"/>
              <a:t>Primary Indian Standard: </a:t>
            </a:r>
          </a:p>
          <a:p>
            <a:pPr lvl="1"/>
            <a:r>
              <a:rPr lang="en-US" dirty="0"/>
              <a:t>IS 456:2000 (Code of Practice for Plain and Reinforced Concrete):</a:t>
            </a:r>
          </a:p>
          <a:p>
            <a:pPr lvl="2"/>
            <a:r>
              <a:rPr lang="en-US" dirty="0"/>
              <a:t>This is the main code that governs the design, construction, and material requirements for RCC in India.</a:t>
            </a:r>
          </a:p>
          <a:p>
            <a:pPr lvl="2"/>
            <a:r>
              <a:rPr lang="en-US" dirty="0"/>
              <a:t>It covers the design philosophy (limit state method), specifications for materials, construction practices, and quality control measures.</a:t>
            </a:r>
          </a:p>
          <a:p>
            <a:r>
              <a:rPr lang="en-US" dirty="0"/>
              <a:t>Design Guidelines: </a:t>
            </a:r>
          </a:p>
          <a:p>
            <a:pPr lvl="1"/>
            <a:r>
              <a:rPr lang="en-US" dirty="0"/>
              <a:t>Limit State Design: IS 456:2000 provides guidelines for designing RCC structures based on the limit state method, ensuring safety and serviceability.</a:t>
            </a:r>
          </a:p>
          <a:p>
            <a:pPr lvl="1"/>
            <a:r>
              <a:rPr lang="en-US" dirty="0"/>
              <a:t>Structural Elements: Guidelines are provided for the design of various RCC elements like beams, columns, slabs, and foundations.</a:t>
            </a:r>
          </a:p>
          <a:p>
            <a:r>
              <a:rPr lang="en-US" dirty="0"/>
              <a:t>Material Specifications: </a:t>
            </a:r>
          </a:p>
          <a:p>
            <a:pPr lvl="1"/>
            <a:r>
              <a:rPr lang="en-US" dirty="0"/>
              <a:t>Cement: Must conform to IS standards like IS 269 (Ordinary Portland Cement).Aggregates: </a:t>
            </a:r>
          </a:p>
          <a:p>
            <a:pPr lvl="1"/>
            <a:r>
              <a:rPr lang="en-US" dirty="0"/>
              <a:t>Quality and grading as per IS 383:2016.</a:t>
            </a:r>
          </a:p>
          <a:p>
            <a:pPr lvl="1"/>
            <a:r>
              <a:rPr lang="en-US" dirty="0"/>
              <a:t>Steel Reinforcement: Must comply with IS 1786:2008 (for high-strength deformed bars) or IS 432 (for mild steel).</a:t>
            </a:r>
          </a:p>
        </p:txBody>
      </p:sp>
    </p:spTree>
    <p:extLst>
      <p:ext uri="{BB962C8B-B14F-4D97-AF65-F5344CB8AC3E}">
        <p14:creationId xmlns:p14="http://schemas.microsoft.com/office/powerpoint/2010/main" val="399411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D2AB-3451-480A-B4C5-A56B922E4183}"/>
              </a:ext>
            </a:extLst>
          </p:cNvPr>
          <p:cNvSpPr>
            <a:spLocks noGrp="1"/>
          </p:cNvSpPr>
          <p:nvPr>
            <p:ph type="title"/>
          </p:nvPr>
        </p:nvSpPr>
        <p:spPr>
          <a:xfrm>
            <a:off x="913795" y="-321732"/>
            <a:ext cx="10353762" cy="1257300"/>
          </a:xfrm>
        </p:spPr>
        <p:txBody>
          <a:bodyPr/>
          <a:lstStyle/>
          <a:p>
            <a:r>
              <a:rPr lang="en-IN" dirty="0"/>
              <a:t>Reinforced Cement Concrete</a:t>
            </a:r>
          </a:p>
        </p:txBody>
      </p:sp>
      <p:sp>
        <p:nvSpPr>
          <p:cNvPr id="3" name="Content Placeholder 2">
            <a:extLst>
              <a:ext uri="{FF2B5EF4-FFF2-40B4-BE49-F238E27FC236}">
                <a16:creationId xmlns:a16="http://schemas.microsoft.com/office/drawing/2014/main" id="{BC285D79-773E-4FD9-AED2-E862D8778AC9}"/>
              </a:ext>
            </a:extLst>
          </p:cNvPr>
          <p:cNvSpPr>
            <a:spLocks noGrp="1"/>
          </p:cNvSpPr>
          <p:nvPr>
            <p:ph idx="1"/>
          </p:nvPr>
        </p:nvSpPr>
        <p:spPr>
          <a:xfrm>
            <a:off x="169333" y="626533"/>
            <a:ext cx="12022667" cy="6079067"/>
          </a:xfrm>
        </p:spPr>
        <p:txBody>
          <a:bodyPr>
            <a:normAutofit/>
          </a:bodyPr>
          <a:lstStyle/>
          <a:p>
            <a:r>
              <a:rPr lang="en-US" dirty="0"/>
              <a:t>Concrete Grades:</a:t>
            </a:r>
          </a:p>
          <a:p>
            <a:pPr lvl="1"/>
            <a:r>
              <a:rPr lang="en-US" dirty="0"/>
              <a:t>Concrete used in RCC is classified by its grade (e.g., M20, M25), which indicates the compressive strength of the concrete mix in MPa after 28 days.</a:t>
            </a:r>
          </a:p>
          <a:p>
            <a:r>
              <a:rPr lang="en-US" dirty="0"/>
              <a:t>Construction Practices:</a:t>
            </a:r>
          </a:p>
          <a:p>
            <a:pPr lvl="1"/>
            <a:r>
              <a:rPr lang="en-US" dirty="0"/>
              <a:t>Mixing, Placing, and Curing: Detailed in IS 456:2000 to ensure uniformity and strength in RCC construction.</a:t>
            </a:r>
          </a:p>
          <a:p>
            <a:pPr lvl="1"/>
            <a:r>
              <a:rPr lang="en-US" dirty="0"/>
              <a:t>Quality Control: Emphasizes the need for stringent quality control at all stages of RCC construction, from material selection to the finished structure.</a:t>
            </a:r>
          </a:p>
          <a:p>
            <a:r>
              <a:rPr lang="en-US" dirty="0"/>
              <a:t>Seismic Considerations:</a:t>
            </a:r>
          </a:p>
          <a:p>
            <a:pPr lvl="1"/>
            <a:r>
              <a:rPr lang="en-US" dirty="0"/>
              <a:t>IS 13920:2016 provides additional guidelines for the ductile detailing of RCC structures in seismic zones to ensure they can withstand earthquake forces.</a:t>
            </a:r>
            <a:endParaRPr lang="en-IN" dirty="0"/>
          </a:p>
        </p:txBody>
      </p:sp>
    </p:spTree>
    <p:extLst>
      <p:ext uri="{BB962C8B-B14F-4D97-AF65-F5344CB8AC3E}">
        <p14:creationId xmlns:p14="http://schemas.microsoft.com/office/powerpoint/2010/main" val="271508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D2AB-3451-480A-B4C5-A56B922E4183}"/>
              </a:ext>
            </a:extLst>
          </p:cNvPr>
          <p:cNvSpPr>
            <a:spLocks noGrp="1"/>
          </p:cNvSpPr>
          <p:nvPr>
            <p:ph type="title"/>
          </p:nvPr>
        </p:nvSpPr>
        <p:spPr>
          <a:xfrm>
            <a:off x="914356" y="-190500"/>
            <a:ext cx="10353762" cy="1257300"/>
          </a:xfrm>
        </p:spPr>
        <p:txBody>
          <a:bodyPr/>
          <a:lstStyle/>
          <a:p>
            <a:r>
              <a:rPr lang="en-IN" dirty="0"/>
              <a:t>Reinforced Cement Concrete</a:t>
            </a:r>
          </a:p>
        </p:txBody>
      </p:sp>
      <p:pic>
        <p:nvPicPr>
          <p:cNvPr id="7" name="Content Placeholder 6">
            <a:extLst>
              <a:ext uri="{FF2B5EF4-FFF2-40B4-BE49-F238E27FC236}">
                <a16:creationId xmlns:a16="http://schemas.microsoft.com/office/drawing/2014/main" id="{C7A556EB-6A78-735B-81E0-89BAE7EDAAF5}"/>
              </a:ext>
            </a:extLst>
          </p:cNvPr>
          <p:cNvPicPr>
            <a:picLocks noGrp="1" noChangeAspect="1"/>
          </p:cNvPicPr>
          <p:nvPr>
            <p:ph idx="1"/>
          </p:nvPr>
        </p:nvPicPr>
        <p:blipFill>
          <a:blip r:embed="rId2"/>
          <a:stretch>
            <a:fillRect/>
          </a:stretch>
        </p:blipFill>
        <p:spPr>
          <a:xfrm>
            <a:off x="3336324" y="683354"/>
            <a:ext cx="6005384" cy="6005384"/>
          </a:xfrm>
          <a:prstGeom prst="rect">
            <a:avLst/>
          </a:prstGeom>
        </p:spPr>
      </p:pic>
    </p:spTree>
    <p:extLst>
      <p:ext uri="{BB962C8B-B14F-4D97-AF65-F5344CB8AC3E}">
        <p14:creationId xmlns:p14="http://schemas.microsoft.com/office/powerpoint/2010/main" val="37164731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4C00F4-06E9-43E3-AD97-88A857CEFA82}">
  <ds:schemaRefs>
    <ds:schemaRef ds:uri="http://schemas.openxmlformats.org/package/2006/metadata/core-properties"/>
    <ds:schemaRef ds:uri="http://purl.org/dc/term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 ds:uri="http://schemas.microsoft.com/office/infopath/2007/PartnerControl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{BB308A42-782E-4C6A-8AC8-B1FA33BB9BA0}tf55705232_win32</Template>
  <TotalTime>689</TotalTime>
  <Words>2445</Words>
  <Application>Microsoft Office PowerPoint</Application>
  <PresentationFormat>Widescreen</PresentationFormat>
  <Paragraphs>223</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Goudy Old Style</vt:lpstr>
      <vt:lpstr>Wingdings 2</vt:lpstr>
      <vt:lpstr>SlateVTI</vt:lpstr>
      <vt:lpstr>Types of Concrete</vt:lpstr>
      <vt:lpstr>Types of Concrete</vt:lpstr>
      <vt:lpstr>Plain  Cement concrete</vt:lpstr>
      <vt:lpstr>Plain  Cement concrete</vt:lpstr>
      <vt:lpstr>Plain  Cement concrete</vt:lpstr>
      <vt:lpstr>Plain or ordinary concrete — Applications</vt:lpstr>
      <vt:lpstr>Reinforced Cement Concrete</vt:lpstr>
      <vt:lpstr>Reinforced Cement Concrete</vt:lpstr>
      <vt:lpstr>Reinforced Cement Concrete</vt:lpstr>
      <vt:lpstr>High strength concrete(HSC)</vt:lpstr>
      <vt:lpstr>High strength concrete(HSC)</vt:lpstr>
      <vt:lpstr>Self compacting concrete</vt:lpstr>
      <vt:lpstr>Self compacting concrete</vt:lpstr>
      <vt:lpstr>PowerPoint Presentation</vt:lpstr>
      <vt:lpstr>Mass Concreting</vt:lpstr>
      <vt:lpstr>Mass Concreting</vt:lpstr>
      <vt:lpstr>Ready Mix Concrete</vt:lpstr>
      <vt:lpstr>Alkali Activated Concrete</vt:lpstr>
      <vt:lpstr>Alkali Activated Concrete</vt:lpstr>
      <vt:lpstr>Concrete Mix Proportioning </vt:lpstr>
      <vt:lpstr>What is concrete mix proportioning?</vt:lpstr>
      <vt:lpstr>Factors Influencing Proportioning?</vt:lpstr>
      <vt:lpstr>Key Components of Concrete?</vt:lpstr>
      <vt:lpstr>Indian Standard?</vt:lpstr>
      <vt:lpstr>Mix Design Procedure?</vt:lpstr>
      <vt:lpstr>mix proportion calculation methodology?</vt:lpstr>
      <vt:lpstr>mix proportion calculation methodology?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Concrete Essentials: Mastering Production, Mix design, and Testing Standards</dc:title>
  <dc:creator>Divya BIS</dc:creator>
  <cp:lastModifiedBy>Divya BIS</cp:lastModifiedBy>
  <cp:revision>24</cp:revision>
  <cp:lastPrinted>2024-08-28T07:53:05Z</cp:lastPrinted>
  <dcterms:created xsi:type="dcterms:W3CDTF">2024-07-15T04:40:36Z</dcterms:created>
  <dcterms:modified xsi:type="dcterms:W3CDTF">2024-09-04T09:32:54Z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