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 id="311" r:id="rId9"/>
    <p:sldId id="264" r:id="rId10"/>
    <p:sldId id="312" r:id="rId11"/>
    <p:sldId id="263" r:id="rId12"/>
    <p:sldId id="265" r:id="rId13"/>
    <p:sldId id="266" r:id="rId14"/>
    <p:sldId id="313" r:id="rId15"/>
    <p:sldId id="267" r:id="rId16"/>
    <p:sldId id="314" r:id="rId17"/>
    <p:sldId id="268" r:id="rId18"/>
    <p:sldId id="269" r:id="rId19"/>
    <p:sldId id="270" r:id="rId20"/>
    <p:sldId id="271" r:id="rId21"/>
    <p:sldId id="274" r:id="rId22"/>
    <p:sldId id="272" r:id="rId23"/>
    <p:sldId id="275" r:id="rId24"/>
    <p:sldId id="276" r:id="rId25"/>
    <p:sldId id="277" r:id="rId26"/>
    <p:sldId id="315" r:id="rId27"/>
    <p:sldId id="278" r:id="rId28"/>
    <p:sldId id="279" r:id="rId29"/>
    <p:sldId id="316" r:id="rId30"/>
    <p:sldId id="280" r:id="rId31"/>
    <p:sldId id="281" r:id="rId32"/>
    <p:sldId id="317" r:id="rId33"/>
    <p:sldId id="285" r:id="rId34"/>
    <p:sldId id="282" r:id="rId35"/>
    <p:sldId id="287" r:id="rId36"/>
    <p:sldId id="283" r:id="rId37"/>
    <p:sldId id="288" r:id="rId38"/>
    <p:sldId id="284" r:id="rId39"/>
    <p:sldId id="289" r:id="rId40"/>
    <p:sldId id="293" r:id="rId41"/>
    <p:sldId id="294" r:id="rId42"/>
    <p:sldId id="291" r:id="rId43"/>
    <p:sldId id="295" r:id="rId44"/>
    <p:sldId id="292" r:id="rId45"/>
    <p:sldId id="296" r:id="rId46"/>
    <p:sldId id="297" r:id="rId47"/>
    <p:sldId id="304" r:id="rId48"/>
    <p:sldId id="298" r:id="rId49"/>
    <p:sldId id="305" r:id="rId50"/>
    <p:sldId id="299" r:id="rId51"/>
    <p:sldId id="306" r:id="rId52"/>
    <p:sldId id="300" r:id="rId53"/>
    <p:sldId id="307" r:id="rId54"/>
    <p:sldId id="301" r:id="rId55"/>
    <p:sldId id="308" r:id="rId56"/>
    <p:sldId id="302" r:id="rId57"/>
    <p:sldId id="309" r:id="rId58"/>
    <p:sldId id="303" r:id="rId59"/>
    <p:sldId id="310" r:id="rId6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96" y="11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8/28/2024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8/28/2024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8/28/2024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8/28/2024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8/28/2024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8/28/2024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Fresh and Hardened Concrete ― Tests</a:t>
            </a:r>
          </a:p>
        </p:txBody>
      </p:sp>
      <p:sp>
        <p:nvSpPr>
          <p:cNvPr id="3" name="Subtitle 2"/>
          <p:cNvSpPr>
            <a:spLocks noGrp="1"/>
          </p:cNvSpPr>
          <p:nvPr>
            <p:ph type="subTitle" idx="1"/>
          </p:nvPr>
        </p:nvSpPr>
        <p:spPr/>
        <p:txBody>
          <a:bodyPr/>
          <a:lstStyle/>
          <a:p>
            <a:r>
              <a:rPr lang="en-IN" dirty="0"/>
              <a:t>BUREAU OF INDIAN STANDARDS</a:t>
            </a:r>
          </a:p>
        </p:txBody>
      </p:sp>
    </p:spTree>
    <p:extLst>
      <p:ext uri="{BB962C8B-B14F-4D97-AF65-F5344CB8AC3E}">
        <p14:creationId xmlns:p14="http://schemas.microsoft.com/office/powerpoint/2010/main" val="185707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84DF-09AE-4F80-8D5A-0E45BD4F4DFD}"/>
              </a:ext>
            </a:extLst>
          </p:cNvPr>
          <p:cNvSpPr>
            <a:spLocks noGrp="1"/>
          </p:cNvSpPr>
          <p:nvPr>
            <p:ph type="title"/>
          </p:nvPr>
        </p:nvSpPr>
        <p:spPr/>
        <p:txBody>
          <a:bodyPr/>
          <a:lstStyle/>
          <a:p>
            <a:r>
              <a:rPr lang="en-IN" dirty="0"/>
              <a:t>Compressive Strength test</a:t>
            </a:r>
          </a:p>
        </p:txBody>
      </p:sp>
      <p:sp>
        <p:nvSpPr>
          <p:cNvPr id="3" name="TextBox 2">
            <a:extLst>
              <a:ext uri="{FF2B5EF4-FFF2-40B4-BE49-F238E27FC236}">
                <a16:creationId xmlns:a16="http://schemas.microsoft.com/office/drawing/2014/main" id="{55B3EFA8-7923-C5D6-DC25-0DC1610C2EE5}"/>
              </a:ext>
            </a:extLst>
          </p:cNvPr>
          <p:cNvSpPr txBox="1"/>
          <p:nvPr/>
        </p:nvSpPr>
        <p:spPr>
          <a:xfrm>
            <a:off x="4080294" y="1716657"/>
            <a:ext cx="7177178" cy="923330"/>
          </a:xfrm>
          <a:prstGeom prst="rect">
            <a:avLst/>
          </a:prstGeom>
          <a:noFill/>
        </p:spPr>
        <p:txBody>
          <a:bodyPr wrap="square" rtlCol="0">
            <a:spAutoFit/>
          </a:bodyPr>
          <a:lstStyle/>
          <a:p>
            <a:r>
              <a:rPr lang="en-IN" dirty="0"/>
              <a:t>Have you observed any other failure patterns?</a:t>
            </a:r>
          </a:p>
          <a:p>
            <a:endParaRPr lang="en-IN" dirty="0"/>
          </a:p>
          <a:p>
            <a:r>
              <a:rPr lang="en-IN" dirty="0"/>
              <a:t>Can you draw them ?</a:t>
            </a:r>
          </a:p>
        </p:txBody>
      </p:sp>
      <mc:AlternateContent xmlns:mc="http://schemas.openxmlformats.org/markup-compatibility/2006">
        <mc:Choice xmlns:am3d="http://schemas.microsoft.com/office/drawing/2017/model3d" Requires="am3d">
          <p:graphicFrame>
            <p:nvGraphicFramePr>
              <p:cNvPr id="4" name="3D Model 3" descr="Reversible Freestanding Chalkboard">
                <a:extLst>
                  <a:ext uri="{FF2B5EF4-FFF2-40B4-BE49-F238E27FC236}">
                    <a16:creationId xmlns:a16="http://schemas.microsoft.com/office/drawing/2014/main" id="{4FD5666C-5D72-C74C-6C45-0FA935EF4579}"/>
                  </a:ext>
                </a:extLst>
              </p:cNvPr>
              <p:cNvGraphicFramePr>
                <a:graphicFrameLocks noChangeAspect="1"/>
              </p:cNvGraphicFramePr>
              <p:nvPr>
                <p:extLst>
                  <p:ext uri="{D42A27DB-BD31-4B8C-83A1-F6EECF244321}">
                    <p14:modId xmlns:p14="http://schemas.microsoft.com/office/powerpoint/2010/main" val="998541581"/>
                  </p:ext>
                </p:extLst>
              </p:nvPr>
            </p:nvGraphicFramePr>
            <p:xfrm>
              <a:off x="7808671" y="1859253"/>
              <a:ext cx="3644200" cy="4543685"/>
            </p:xfrm>
            <a:graphic>
              <a:graphicData uri="http://schemas.microsoft.com/office/drawing/2017/model3d">
                <am3d:model3d r:embed="rId2">
                  <am3d:spPr>
                    <a:xfrm>
                      <a:off x="0" y="0"/>
                      <a:ext cx="3644200" cy="4543685"/>
                    </a:xfrm>
                    <a:prstGeom prst="rect">
                      <a:avLst/>
                    </a:prstGeom>
                  </am3d:spPr>
                  <am3d:camera>
                    <am3d:pos x="0" y="0" z="65799775"/>
                    <am3d:up dx="0" dy="36000000" dz="0"/>
                    <am3d:lookAt x="0" y="0" z="0"/>
                    <am3d:perspective fov="2700000"/>
                  </am3d:camera>
                  <am3d:trans>
                    <am3d:meterPerModelUnit n="495143" d="1000000"/>
                    <am3d:preTrans dx="0" dy="3749941" dz="0"/>
                    <am3d:scale>
                      <am3d:sx n="1000000" d="1000000"/>
                      <am3d:sy n="1000000" d="1000000"/>
                      <am3d:sz n="1000000" d="1000000"/>
                    </am3d:scale>
                    <am3d:rot ax="-94919" ay="-2268113" az="58193"/>
                    <am3d:postTrans dx="0" dy="0" dz="0"/>
                  </am3d:trans>
                  <am3d:raster rName="Office3DRenderer" rVer="16.0.8326">
                    <am3d:blip r:embed="rId3"/>
                  </am3d:raster>
                  <am3d:objViewport viewportSz="541866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Reversible Freestanding Chalkboard">
                <a:extLst>
                  <a:ext uri="{FF2B5EF4-FFF2-40B4-BE49-F238E27FC236}">
                    <a16:creationId xmlns:a16="http://schemas.microsoft.com/office/drawing/2014/main" id="{4FD5666C-5D72-C74C-6C45-0FA935EF4579}"/>
                  </a:ext>
                </a:extLst>
              </p:cNvPr>
              <p:cNvPicPr>
                <a:picLocks noGrp="1" noRot="1" noChangeAspect="1" noMove="1" noResize="1" noEditPoints="1" noAdjustHandles="1" noChangeArrowheads="1" noChangeShapeType="1" noCrop="1"/>
              </p:cNvPicPr>
              <p:nvPr/>
            </p:nvPicPr>
            <p:blipFill>
              <a:blip r:embed="rId3"/>
              <a:stretch>
                <a:fillRect/>
              </a:stretch>
            </p:blipFill>
            <p:spPr>
              <a:xfrm>
                <a:off x="7808671" y="1859253"/>
                <a:ext cx="3644200" cy="4543685"/>
              </a:xfrm>
              <a:prstGeom prst="rect">
                <a:avLst/>
              </a:prstGeom>
            </p:spPr>
          </p:pic>
        </mc:Fallback>
      </mc:AlternateContent>
    </p:spTree>
    <p:extLst>
      <p:ext uri="{BB962C8B-B14F-4D97-AF65-F5344CB8AC3E}">
        <p14:creationId xmlns:p14="http://schemas.microsoft.com/office/powerpoint/2010/main" val="3162664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84DF-09AE-4F80-8D5A-0E45BD4F4DFD}"/>
              </a:ext>
            </a:extLst>
          </p:cNvPr>
          <p:cNvSpPr>
            <a:spLocks noGrp="1"/>
          </p:cNvSpPr>
          <p:nvPr>
            <p:ph type="title"/>
          </p:nvPr>
        </p:nvSpPr>
        <p:spPr/>
        <p:txBody>
          <a:bodyPr/>
          <a:lstStyle/>
          <a:p>
            <a:r>
              <a:rPr lang="en-IN" dirty="0"/>
              <a:t>Compressive Strength test</a:t>
            </a:r>
          </a:p>
        </p:txBody>
      </p:sp>
      <p:pic>
        <p:nvPicPr>
          <p:cNvPr id="8" name="Content Placeholder 7">
            <a:extLst>
              <a:ext uri="{FF2B5EF4-FFF2-40B4-BE49-F238E27FC236}">
                <a16:creationId xmlns:a16="http://schemas.microsoft.com/office/drawing/2014/main" id="{98446D9B-C186-4A96-A851-F25B684D6DF7}"/>
              </a:ext>
            </a:extLst>
          </p:cNvPr>
          <p:cNvPicPr>
            <a:picLocks noGrp="1" noChangeAspect="1"/>
          </p:cNvPicPr>
          <p:nvPr>
            <p:ph idx="1"/>
          </p:nvPr>
        </p:nvPicPr>
        <p:blipFill>
          <a:blip r:embed="rId2"/>
          <a:stretch>
            <a:fillRect/>
          </a:stretch>
        </p:blipFill>
        <p:spPr>
          <a:xfrm>
            <a:off x="5080681" y="863600"/>
            <a:ext cx="4891314" cy="5121275"/>
          </a:xfrm>
        </p:spPr>
      </p:pic>
    </p:spTree>
    <p:extLst>
      <p:ext uri="{BB962C8B-B14F-4D97-AF65-F5344CB8AC3E}">
        <p14:creationId xmlns:p14="http://schemas.microsoft.com/office/powerpoint/2010/main" val="385739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84DF-09AE-4F80-8D5A-0E45BD4F4DFD}"/>
              </a:ext>
            </a:extLst>
          </p:cNvPr>
          <p:cNvSpPr>
            <a:spLocks noGrp="1"/>
          </p:cNvSpPr>
          <p:nvPr>
            <p:ph type="title"/>
          </p:nvPr>
        </p:nvSpPr>
        <p:spPr/>
        <p:txBody>
          <a:bodyPr/>
          <a:lstStyle/>
          <a:p>
            <a:r>
              <a:rPr lang="en-IN" dirty="0"/>
              <a:t>Compressive Strength test</a:t>
            </a:r>
          </a:p>
        </p:txBody>
      </p:sp>
      <p:pic>
        <p:nvPicPr>
          <p:cNvPr id="5" name="Picture 4">
            <a:extLst>
              <a:ext uri="{FF2B5EF4-FFF2-40B4-BE49-F238E27FC236}">
                <a16:creationId xmlns:a16="http://schemas.microsoft.com/office/drawing/2014/main" id="{84EA2000-F2C8-40F3-A1F0-6A6057933D80}"/>
              </a:ext>
            </a:extLst>
          </p:cNvPr>
          <p:cNvPicPr>
            <a:picLocks noChangeAspect="1"/>
          </p:cNvPicPr>
          <p:nvPr/>
        </p:nvPicPr>
        <p:blipFill>
          <a:blip r:embed="rId2"/>
          <a:stretch>
            <a:fillRect/>
          </a:stretch>
        </p:blipFill>
        <p:spPr>
          <a:xfrm>
            <a:off x="5164259" y="0"/>
            <a:ext cx="4725217" cy="6858000"/>
          </a:xfrm>
          <a:prstGeom prst="rect">
            <a:avLst/>
          </a:prstGeom>
        </p:spPr>
      </p:pic>
    </p:spTree>
    <p:extLst>
      <p:ext uri="{BB962C8B-B14F-4D97-AF65-F5344CB8AC3E}">
        <p14:creationId xmlns:p14="http://schemas.microsoft.com/office/powerpoint/2010/main" val="372098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84DF-09AE-4F80-8D5A-0E45BD4F4DFD}"/>
              </a:ext>
            </a:extLst>
          </p:cNvPr>
          <p:cNvSpPr>
            <a:spLocks noGrp="1"/>
          </p:cNvSpPr>
          <p:nvPr>
            <p:ph type="title"/>
          </p:nvPr>
        </p:nvSpPr>
        <p:spPr/>
        <p:txBody>
          <a:bodyPr/>
          <a:lstStyle/>
          <a:p>
            <a:r>
              <a:rPr lang="en-IN" dirty="0"/>
              <a:t>Flexural Strength test</a:t>
            </a:r>
          </a:p>
        </p:txBody>
      </p:sp>
      <p:sp>
        <p:nvSpPr>
          <p:cNvPr id="4" name="Content Placeholder 3">
            <a:extLst>
              <a:ext uri="{FF2B5EF4-FFF2-40B4-BE49-F238E27FC236}">
                <a16:creationId xmlns:a16="http://schemas.microsoft.com/office/drawing/2014/main" id="{DE0D3BF0-840D-4501-964D-BDAE4FF6D18D}"/>
              </a:ext>
            </a:extLst>
          </p:cNvPr>
          <p:cNvSpPr>
            <a:spLocks noGrp="1"/>
          </p:cNvSpPr>
          <p:nvPr>
            <p:ph idx="1"/>
          </p:nvPr>
        </p:nvSpPr>
        <p:spPr/>
        <p:txBody>
          <a:bodyPr/>
          <a:lstStyle/>
          <a:p>
            <a:r>
              <a:rPr lang="en-IN" dirty="0"/>
              <a:t>Specimen – Usually Prism as per IS 1199 Part 5</a:t>
            </a:r>
          </a:p>
          <a:p>
            <a:r>
              <a:rPr lang="en-IN" dirty="0"/>
              <a:t>Test usually carried out at 7 or 28 days</a:t>
            </a:r>
          </a:p>
          <a:p>
            <a:r>
              <a:rPr lang="en-IN" dirty="0" err="1"/>
              <a:t>Atleast</a:t>
            </a:r>
            <a:r>
              <a:rPr lang="en-IN" dirty="0"/>
              <a:t> 3 specimens</a:t>
            </a:r>
          </a:p>
          <a:p>
            <a:r>
              <a:rPr lang="en-IN" dirty="0"/>
              <a:t>Loading rate – 0.7 N/mm2/min</a:t>
            </a:r>
          </a:p>
          <a:p>
            <a:endParaRPr lang="en-IN" dirty="0"/>
          </a:p>
        </p:txBody>
      </p:sp>
    </p:spTree>
    <p:extLst>
      <p:ext uri="{BB962C8B-B14F-4D97-AF65-F5344CB8AC3E}">
        <p14:creationId xmlns:p14="http://schemas.microsoft.com/office/powerpoint/2010/main" val="166455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84DF-09AE-4F80-8D5A-0E45BD4F4DFD}"/>
              </a:ext>
            </a:extLst>
          </p:cNvPr>
          <p:cNvSpPr>
            <a:spLocks noGrp="1"/>
          </p:cNvSpPr>
          <p:nvPr>
            <p:ph type="title"/>
          </p:nvPr>
        </p:nvSpPr>
        <p:spPr/>
        <p:txBody>
          <a:bodyPr/>
          <a:lstStyle/>
          <a:p>
            <a:r>
              <a:rPr lang="en-IN" dirty="0"/>
              <a:t>Flexural Strength test</a:t>
            </a:r>
          </a:p>
        </p:txBody>
      </p:sp>
      <p:sp>
        <p:nvSpPr>
          <p:cNvPr id="4" name="Content Placeholder 3">
            <a:extLst>
              <a:ext uri="{FF2B5EF4-FFF2-40B4-BE49-F238E27FC236}">
                <a16:creationId xmlns:a16="http://schemas.microsoft.com/office/drawing/2014/main" id="{DE0D3BF0-840D-4501-964D-BDAE4FF6D18D}"/>
              </a:ext>
            </a:extLst>
          </p:cNvPr>
          <p:cNvSpPr>
            <a:spLocks noGrp="1"/>
          </p:cNvSpPr>
          <p:nvPr>
            <p:ph idx="1"/>
          </p:nvPr>
        </p:nvSpPr>
        <p:spPr/>
        <p:txBody>
          <a:bodyPr/>
          <a:lstStyle/>
          <a:p>
            <a:endParaRPr lang="en-IN"/>
          </a:p>
        </p:txBody>
      </p:sp>
      <p:pic>
        <p:nvPicPr>
          <p:cNvPr id="6" name="Picture 5">
            <a:extLst>
              <a:ext uri="{FF2B5EF4-FFF2-40B4-BE49-F238E27FC236}">
                <a16:creationId xmlns:a16="http://schemas.microsoft.com/office/drawing/2014/main" id="{04BEFE94-C8DF-4D12-836E-E7CF58E4F713}"/>
              </a:ext>
            </a:extLst>
          </p:cNvPr>
          <p:cNvPicPr>
            <a:picLocks noChangeAspect="1"/>
          </p:cNvPicPr>
          <p:nvPr/>
        </p:nvPicPr>
        <p:blipFill>
          <a:blip r:embed="rId2"/>
          <a:stretch>
            <a:fillRect/>
          </a:stretch>
        </p:blipFill>
        <p:spPr>
          <a:xfrm>
            <a:off x="4590192" y="1123837"/>
            <a:ext cx="6087325" cy="4286848"/>
          </a:xfrm>
          <a:prstGeom prst="rect">
            <a:avLst/>
          </a:prstGeom>
        </p:spPr>
      </p:pic>
    </p:spTree>
    <p:extLst>
      <p:ext uri="{BB962C8B-B14F-4D97-AF65-F5344CB8AC3E}">
        <p14:creationId xmlns:p14="http://schemas.microsoft.com/office/powerpoint/2010/main" val="182618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84DF-09AE-4F80-8D5A-0E45BD4F4DFD}"/>
              </a:ext>
            </a:extLst>
          </p:cNvPr>
          <p:cNvSpPr>
            <a:spLocks noGrp="1"/>
          </p:cNvSpPr>
          <p:nvPr>
            <p:ph type="title"/>
          </p:nvPr>
        </p:nvSpPr>
        <p:spPr/>
        <p:txBody>
          <a:bodyPr/>
          <a:lstStyle/>
          <a:p>
            <a:r>
              <a:rPr lang="en-IN" dirty="0"/>
              <a:t>Flexural Strength test</a:t>
            </a:r>
          </a:p>
        </p:txBody>
      </p:sp>
      <p:pic>
        <p:nvPicPr>
          <p:cNvPr id="5" name="Content Placeholder 4">
            <a:extLst>
              <a:ext uri="{FF2B5EF4-FFF2-40B4-BE49-F238E27FC236}">
                <a16:creationId xmlns:a16="http://schemas.microsoft.com/office/drawing/2014/main" id="{68A00932-BDC0-4D29-9264-28AB5F0BC9F3}"/>
              </a:ext>
            </a:extLst>
          </p:cNvPr>
          <p:cNvPicPr>
            <a:picLocks noGrp="1" noChangeAspect="1"/>
          </p:cNvPicPr>
          <p:nvPr>
            <p:ph idx="1"/>
          </p:nvPr>
        </p:nvPicPr>
        <p:blipFill>
          <a:blip r:embed="rId2"/>
          <a:stretch>
            <a:fillRect/>
          </a:stretch>
        </p:blipFill>
        <p:spPr>
          <a:xfrm>
            <a:off x="4225465" y="1080760"/>
            <a:ext cx="6601746" cy="4686954"/>
          </a:xfrm>
        </p:spPr>
      </p:pic>
    </p:spTree>
    <p:extLst>
      <p:ext uri="{BB962C8B-B14F-4D97-AF65-F5344CB8AC3E}">
        <p14:creationId xmlns:p14="http://schemas.microsoft.com/office/powerpoint/2010/main" val="294546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84DF-09AE-4F80-8D5A-0E45BD4F4DFD}"/>
              </a:ext>
            </a:extLst>
          </p:cNvPr>
          <p:cNvSpPr>
            <a:spLocks noGrp="1"/>
          </p:cNvSpPr>
          <p:nvPr>
            <p:ph type="title"/>
          </p:nvPr>
        </p:nvSpPr>
        <p:spPr/>
        <p:txBody>
          <a:bodyPr/>
          <a:lstStyle/>
          <a:p>
            <a:r>
              <a:rPr lang="en-IN" dirty="0"/>
              <a:t>Flexural Strength test</a:t>
            </a:r>
          </a:p>
        </p:txBody>
      </p:sp>
      <p:pic>
        <p:nvPicPr>
          <p:cNvPr id="5" name="Content Placeholder 4">
            <a:extLst>
              <a:ext uri="{FF2B5EF4-FFF2-40B4-BE49-F238E27FC236}">
                <a16:creationId xmlns:a16="http://schemas.microsoft.com/office/drawing/2014/main" id="{68A00932-BDC0-4D29-9264-28AB5F0BC9F3}"/>
              </a:ext>
            </a:extLst>
          </p:cNvPr>
          <p:cNvPicPr>
            <a:picLocks noGrp="1" noChangeAspect="1"/>
          </p:cNvPicPr>
          <p:nvPr>
            <p:ph idx="1"/>
          </p:nvPr>
        </p:nvPicPr>
        <p:blipFill>
          <a:blip r:embed="rId2"/>
          <a:stretch>
            <a:fillRect/>
          </a:stretch>
        </p:blipFill>
        <p:spPr>
          <a:xfrm>
            <a:off x="4241507" y="358865"/>
            <a:ext cx="6601746" cy="4686954"/>
          </a:xfrm>
        </p:spPr>
      </p:pic>
      <p:sp>
        <p:nvSpPr>
          <p:cNvPr id="3" name="TextBox 2">
            <a:extLst>
              <a:ext uri="{FF2B5EF4-FFF2-40B4-BE49-F238E27FC236}">
                <a16:creationId xmlns:a16="http://schemas.microsoft.com/office/drawing/2014/main" id="{A794C13E-634E-56CB-4CCF-C145A1F73FC4}"/>
              </a:ext>
            </a:extLst>
          </p:cNvPr>
          <p:cNvSpPr txBox="1"/>
          <p:nvPr/>
        </p:nvSpPr>
        <p:spPr>
          <a:xfrm>
            <a:off x="3946358" y="5550568"/>
            <a:ext cx="6737684" cy="369332"/>
          </a:xfrm>
          <a:prstGeom prst="rect">
            <a:avLst/>
          </a:prstGeom>
          <a:noFill/>
        </p:spPr>
        <p:txBody>
          <a:bodyPr wrap="square" rtlCol="0">
            <a:spAutoFit/>
          </a:bodyPr>
          <a:lstStyle/>
          <a:p>
            <a:r>
              <a:rPr lang="en-IN" dirty="0"/>
              <a:t>What if the failure falls outside this zone?</a:t>
            </a:r>
          </a:p>
        </p:txBody>
      </p:sp>
    </p:spTree>
    <p:extLst>
      <p:ext uri="{BB962C8B-B14F-4D97-AF65-F5344CB8AC3E}">
        <p14:creationId xmlns:p14="http://schemas.microsoft.com/office/powerpoint/2010/main" val="5280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D104-F116-4115-A35E-34821F8EDF35}"/>
              </a:ext>
            </a:extLst>
          </p:cNvPr>
          <p:cNvSpPr>
            <a:spLocks noGrp="1"/>
          </p:cNvSpPr>
          <p:nvPr>
            <p:ph type="title"/>
          </p:nvPr>
        </p:nvSpPr>
        <p:spPr/>
        <p:txBody>
          <a:bodyPr/>
          <a:lstStyle/>
          <a:p>
            <a:r>
              <a:rPr lang="en-IN" dirty="0"/>
              <a:t>Split tensile strength</a:t>
            </a:r>
          </a:p>
        </p:txBody>
      </p:sp>
      <p:pic>
        <p:nvPicPr>
          <p:cNvPr id="5" name="Content Placeholder 4">
            <a:extLst>
              <a:ext uri="{FF2B5EF4-FFF2-40B4-BE49-F238E27FC236}">
                <a16:creationId xmlns:a16="http://schemas.microsoft.com/office/drawing/2014/main" id="{FD692D1F-08A7-45E0-823C-1FAFA2EBDBD4}"/>
              </a:ext>
            </a:extLst>
          </p:cNvPr>
          <p:cNvPicPr>
            <a:picLocks noGrp="1" noChangeAspect="1"/>
          </p:cNvPicPr>
          <p:nvPr>
            <p:ph idx="1"/>
          </p:nvPr>
        </p:nvPicPr>
        <p:blipFill>
          <a:blip r:embed="rId2"/>
          <a:stretch>
            <a:fillRect/>
          </a:stretch>
        </p:blipFill>
        <p:spPr>
          <a:xfrm>
            <a:off x="6589921" y="127184"/>
            <a:ext cx="4690450" cy="5857882"/>
          </a:xfrm>
        </p:spPr>
      </p:pic>
      <p:sp>
        <p:nvSpPr>
          <p:cNvPr id="6" name="TextBox 5">
            <a:extLst>
              <a:ext uri="{FF2B5EF4-FFF2-40B4-BE49-F238E27FC236}">
                <a16:creationId xmlns:a16="http://schemas.microsoft.com/office/drawing/2014/main" id="{8DD4FCE8-5B94-4F46-B7FF-296B21DDD7A5}"/>
              </a:ext>
            </a:extLst>
          </p:cNvPr>
          <p:cNvSpPr txBox="1"/>
          <p:nvPr/>
        </p:nvSpPr>
        <p:spPr>
          <a:xfrm>
            <a:off x="3823855" y="789709"/>
            <a:ext cx="2766066" cy="4247317"/>
          </a:xfrm>
          <a:prstGeom prst="rect">
            <a:avLst/>
          </a:prstGeom>
          <a:noFill/>
        </p:spPr>
        <p:txBody>
          <a:bodyPr wrap="square" rtlCol="0">
            <a:spAutoFit/>
          </a:bodyPr>
          <a:lstStyle/>
          <a:p>
            <a:pPr algn="just"/>
            <a:r>
              <a:rPr lang="en-US" b="0" i="0" dirty="0">
                <a:solidFill>
                  <a:srgbClr val="001D35"/>
                </a:solidFill>
                <a:effectLst/>
                <a:latin typeface="Google Sans"/>
              </a:rPr>
              <a:t>Split tensile strength is a simple way to measure concrete's ability to resist tensile forces.</a:t>
            </a:r>
          </a:p>
          <a:p>
            <a:pPr algn="just"/>
            <a:endParaRPr lang="en-US" dirty="0">
              <a:solidFill>
                <a:srgbClr val="001D35"/>
              </a:solidFill>
              <a:latin typeface="Google Sans"/>
            </a:endParaRPr>
          </a:p>
          <a:p>
            <a:pPr algn="just"/>
            <a:r>
              <a:rPr lang="en-US" b="0" i="0" dirty="0">
                <a:solidFill>
                  <a:srgbClr val="001D35"/>
                </a:solidFill>
                <a:effectLst/>
                <a:latin typeface="Google Sans"/>
              </a:rPr>
              <a:t>It's </a:t>
            </a:r>
            <a:r>
              <a:rPr lang="en-US" dirty="0"/>
              <a:t>an important parameter for estimating cracking failure and structural integrity.</a:t>
            </a:r>
          </a:p>
          <a:p>
            <a:pPr algn="just"/>
            <a:endParaRPr lang="en-US" dirty="0"/>
          </a:p>
          <a:p>
            <a:pPr algn="just"/>
            <a:r>
              <a:rPr lang="en-US" dirty="0"/>
              <a:t>Testing machine shall be as per IS 14858.</a:t>
            </a:r>
          </a:p>
          <a:p>
            <a:pPr algn="just"/>
            <a:endParaRPr lang="en-US" dirty="0"/>
          </a:p>
          <a:p>
            <a:pPr algn="just"/>
            <a:r>
              <a:rPr lang="en-US" dirty="0"/>
              <a:t>Loading rate is 1.2 to 2.4 N/mm2/min</a:t>
            </a:r>
            <a:endParaRPr lang="en-IN" dirty="0"/>
          </a:p>
        </p:txBody>
      </p:sp>
    </p:spTree>
    <p:extLst>
      <p:ext uri="{BB962C8B-B14F-4D97-AF65-F5344CB8AC3E}">
        <p14:creationId xmlns:p14="http://schemas.microsoft.com/office/powerpoint/2010/main" val="3552006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2 </a:t>
            </a:r>
            <a:r>
              <a:rPr lang="en-IN" sz="1800" b="0" i="0" u="none" strike="noStrike" kern="1200" dirty="0">
                <a:solidFill>
                  <a:srgbClr val="1A616F"/>
                </a:solidFill>
                <a:effectLst/>
                <a:latin typeface="Bookman Old Style" panose="02050604050505020204" pitchFamily="18" charset="0"/>
              </a:rPr>
              <a:t>Sec 1</a:t>
            </a:r>
            <a:br>
              <a:rPr lang="en-IN" sz="1800" b="0" i="0" u="none" strike="noStrike" dirty="0">
                <a:effectLst/>
                <a:latin typeface="Arial" panose="020B0604020202020204" pitchFamily="34" charset="0"/>
              </a:rPr>
            </a:br>
            <a:r>
              <a:rPr lang="en-US" sz="1800" b="1" kern="1200" dirty="0">
                <a:solidFill>
                  <a:schemeClr val="bg1"/>
                </a:solidFill>
                <a:effectLst/>
                <a:latin typeface="Bookman Old Style" panose="02050604050505020204" pitchFamily="18" charset="0"/>
                <a:ea typeface="+mn-ea"/>
                <a:cs typeface="+mn-cs"/>
              </a:rPr>
              <a:t>Properties of Hardened Concrete other than strength</a:t>
            </a:r>
            <a:br>
              <a:rPr lang="en-IN" sz="1800" dirty="0">
                <a:solidFill>
                  <a:schemeClr val="bg1"/>
                </a:solidFill>
                <a:latin typeface="Bookman Old Style" panose="02050604050505020204" pitchFamily="18" charset="0"/>
              </a:rPr>
            </a:br>
            <a:r>
              <a:rPr lang="en-US" sz="1800" b="1" i="0" u="none" strike="noStrike" kern="1200" dirty="0">
                <a:solidFill>
                  <a:srgbClr val="FFFFFF"/>
                </a:solidFill>
                <a:effectLst/>
                <a:latin typeface="Bookman Old Style" panose="02050604050505020204" pitchFamily="18" charset="0"/>
              </a:rPr>
              <a:t>― </a:t>
            </a:r>
            <a:r>
              <a:rPr lang="en-US" sz="1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Density of hardened concrete &amp; Depth of water penetration </a:t>
            </a:r>
            <a:endParaRPr lang="en-IN"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516 (Part 2/Sec1)</a:t>
            </a:r>
          </a:p>
        </p:txBody>
      </p:sp>
    </p:spTree>
    <p:extLst>
      <p:ext uri="{BB962C8B-B14F-4D97-AF65-F5344CB8AC3E}">
        <p14:creationId xmlns:p14="http://schemas.microsoft.com/office/powerpoint/2010/main" val="2073806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221B-56B2-462F-9499-67BAD64410A8}"/>
              </a:ext>
            </a:extLst>
          </p:cNvPr>
          <p:cNvSpPr>
            <a:spLocks noGrp="1"/>
          </p:cNvSpPr>
          <p:nvPr>
            <p:ph type="title"/>
          </p:nvPr>
        </p:nvSpPr>
        <p:spPr/>
        <p:txBody>
          <a:bodyPr/>
          <a:lstStyle/>
          <a:p>
            <a:r>
              <a:rPr lang="en-IN" dirty="0"/>
              <a:t>Density of hardened concrete</a:t>
            </a:r>
          </a:p>
        </p:txBody>
      </p:sp>
      <p:pic>
        <p:nvPicPr>
          <p:cNvPr id="5" name="Content Placeholder 4">
            <a:extLst>
              <a:ext uri="{FF2B5EF4-FFF2-40B4-BE49-F238E27FC236}">
                <a16:creationId xmlns:a16="http://schemas.microsoft.com/office/drawing/2014/main" id="{67016E80-343F-4049-8371-E1C5DDFF9C01}"/>
              </a:ext>
            </a:extLst>
          </p:cNvPr>
          <p:cNvPicPr>
            <a:picLocks noGrp="1" noChangeAspect="1"/>
          </p:cNvPicPr>
          <p:nvPr>
            <p:ph idx="1"/>
          </p:nvPr>
        </p:nvPicPr>
        <p:blipFill>
          <a:blip r:embed="rId2"/>
          <a:stretch>
            <a:fillRect/>
          </a:stretch>
        </p:blipFill>
        <p:spPr>
          <a:xfrm>
            <a:off x="7057320" y="702837"/>
            <a:ext cx="4296375" cy="4029637"/>
          </a:xfrm>
        </p:spPr>
      </p:pic>
      <p:sp>
        <p:nvSpPr>
          <p:cNvPr id="6" name="TextBox 5">
            <a:extLst>
              <a:ext uri="{FF2B5EF4-FFF2-40B4-BE49-F238E27FC236}">
                <a16:creationId xmlns:a16="http://schemas.microsoft.com/office/drawing/2014/main" id="{56BB369B-B101-4A00-A800-8FC94B4AC6A3}"/>
              </a:ext>
            </a:extLst>
          </p:cNvPr>
          <p:cNvSpPr txBox="1"/>
          <p:nvPr/>
        </p:nvSpPr>
        <p:spPr>
          <a:xfrm>
            <a:off x="3732416" y="764771"/>
            <a:ext cx="2947482" cy="5262979"/>
          </a:xfrm>
          <a:prstGeom prst="rect">
            <a:avLst/>
          </a:prstGeom>
          <a:noFill/>
        </p:spPr>
        <p:txBody>
          <a:bodyPr wrap="square" rtlCol="0">
            <a:spAutoFit/>
          </a:bodyPr>
          <a:lstStyle/>
          <a:p>
            <a:pPr algn="just"/>
            <a:r>
              <a:rPr lang="en-US" sz="1400" dirty="0">
                <a:latin typeface="Bookman Old Style" panose="02050604050505020204" pitchFamily="18" charset="0"/>
              </a:rPr>
              <a:t>This test method is applicable to normal-weight and</a:t>
            </a:r>
          </a:p>
          <a:p>
            <a:pPr algn="just"/>
            <a:r>
              <a:rPr lang="en-US" sz="1400" dirty="0">
                <a:latin typeface="Bookman Old Style" panose="02050604050505020204" pitchFamily="18" charset="0"/>
              </a:rPr>
              <a:t>heavy-weight concrete. It differentiates hardened</a:t>
            </a:r>
          </a:p>
          <a:p>
            <a:pPr algn="just"/>
            <a:r>
              <a:rPr lang="en-US" sz="1400" dirty="0">
                <a:latin typeface="Bookman Old Style" panose="02050604050505020204" pitchFamily="18" charset="0"/>
              </a:rPr>
              <a:t>concrete in the following states: as received, saturated</a:t>
            </a:r>
          </a:p>
          <a:p>
            <a:pPr algn="just"/>
            <a:r>
              <a:rPr lang="en-US" sz="1400" dirty="0">
                <a:latin typeface="Bookman Old Style" panose="02050604050505020204" pitchFamily="18" charset="0"/>
              </a:rPr>
              <a:t>and oven-dried.</a:t>
            </a:r>
          </a:p>
          <a:p>
            <a:pPr algn="just"/>
            <a:endParaRPr lang="en-US" sz="1400" dirty="0">
              <a:latin typeface="Bookman Old Style" panose="02050604050505020204" pitchFamily="18" charset="0"/>
            </a:endParaRPr>
          </a:p>
          <a:p>
            <a:pPr algn="just"/>
            <a:r>
              <a:rPr lang="en-US" sz="1400" dirty="0">
                <a:latin typeface="Bookman Old Style" panose="02050604050505020204" pitchFamily="18" charset="0"/>
              </a:rPr>
              <a:t>Calculate the density using the value determined for</a:t>
            </a:r>
          </a:p>
          <a:p>
            <a:pPr algn="just"/>
            <a:r>
              <a:rPr lang="en-US" sz="1400" dirty="0">
                <a:latin typeface="Bookman Old Style" panose="02050604050505020204" pitchFamily="18" charset="0"/>
              </a:rPr>
              <a:t>the mass of specimen and its volume, using the following</a:t>
            </a:r>
          </a:p>
          <a:p>
            <a:pPr algn="just"/>
            <a:r>
              <a:rPr lang="en-US" sz="1400" dirty="0">
                <a:latin typeface="Bookman Old Style" panose="02050604050505020204" pitchFamily="18" charset="0"/>
              </a:rPr>
              <a:t>equation:</a:t>
            </a:r>
          </a:p>
          <a:p>
            <a:pPr algn="just"/>
            <a:r>
              <a:rPr lang="en-US" sz="1400" dirty="0">
                <a:latin typeface="Bookman Old Style" panose="02050604050505020204" pitchFamily="18" charset="0"/>
              </a:rPr>
              <a:t>D = m/V;</a:t>
            </a:r>
          </a:p>
          <a:p>
            <a:pPr algn="just"/>
            <a:r>
              <a:rPr lang="en-US" sz="1400" dirty="0">
                <a:latin typeface="Bookman Old Style" panose="02050604050505020204" pitchFamily="18" charset="0"/>
              </a:rPr>
              <a:t>where</a:t>
            </a:r>
          </a:p>
          <a:p>
            <a:pPr algn="just"/>
            <a:r>
              <a:rPr lang="en-US" sz="1400" dirty="0">
                <a:latin typeface="Bookman Old Style" panose="02050604050505020204" pitchFamily="18" charset="0"/>
              </a:rPr>
              <a:t> D = density related to the conditions of the specimen and the method of determining the volume, in kg/ m3;</a:t>
            </a:r>
          </a:p>
          <a:p>
            <a:pPr algn="just"/>
            <a:r>
              <a:rPr lang="en-US" sz="1400" dirty="0">
                <a:latin typeface="Bookman Old Style" panose="02050604050505020204" pitchFamily="18" charset="0"/>
              </a:rPr>
              <a:t>m=mass of the specimen in its condition at the time of the test, in kg;</a:t>
            </a:r>
          </a:p>
          <a:p>
            <a:pPr algn="just"/>
            <a:r>
              <a:rPr lang="en-US" sz="1400" dirty="0">
                <a:latin typeface="Bookman Old Style" panose="02050604050505020204" pitchFamily="18" charset="0"/>
              </a:rPr>
              <a:t>V = volume determined by the particular method, in m3.</a:t>
            </a:r>
            <a:endParaRPr lang="en-IN" sz="1400" dirty="0">
              <a:latin typeface="Bookman Old Style" panose="02050604050505020204" pitchFamily="18" charset="0"/>
            </a:endParaRPr>
          </a:p>
        </p:txBody>
      </p:sp>
    </p:spTree>
    <p:extLst>
      <p:ext uri="{BB962C8B-B14F-4D97-AF65-F5344CB8AC3E}">
        <p14:creationId xmlns:p14="http://schemas.microsoft.com/office/powerpoint/2010/main" val="2666314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IS 516 </a:t>
            </a:r>
            <a:r>
              <a:rPr lang="en-US" dirty="0"/>
              <a:t>Hardened Concrete ‒ Methods of Test</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2050863"/>
              </p:ext>
            </p:extLst>
          </p:nvPr>
        </p:nvGraphicFramePr>
        <p:xfrm>
          <a:off x="3706857" y="757867"/>
          <a:ext cx="7315200" cy="5656644"/>
        </p:xfrm>
        <a:graphic>
          <a:graphicData uri="http://schemas.openxmlformats.org/drawingml/2006/table">
            <a:tbl>
              <a:tblPr lastCol="1" bandRow="1">
                <a:tableStyleId>{5C22544A-7EE6-4342-B048-85BDC9FD1C3A}</a:tableStyleId>
              </a:tblPr>
              <a:tblGrid>
                <a:gridCol w="1425157">
                  <a:extLst>
                    <a:ext uri="{9D8B030D-6E8A-4147-A177-3AD203B41FA5}">
                      <a16:colId xmlns:a16="http://schemas.microsoft.com/office/drawing/2014/main" val="3740489325"/>
                    </a:ext>
                  </a:extLst>
                </a:gridCol>
                <a:gridCol w="5890043">
                  <a:extLst>
                    <a:ext uri="{9D8B030D-6E8A-4147-A177-3AD203B41FA5}">
                      <a16:colId xmlns:a16="http://schemas.microsoft.com/office/drawing/2014/main" val="2895137507"/>
                    </a:ext>
                  </a:extLst>
                </a:gridCol>
              </a:tblGrid>
              <a:tr h="370840">
                <a:tc>
                  <a:txBody>
                    <a:bodyPr/>
                    <a:lstStyle/>
                    <a:p>
                      <a:r>
                        <a:rPr lang="en-IN" sz="1200" b="1" dirty="0">
                          <a:solidFill>
                            <a:schemeClr val="accent1">
                              <a:lumMod val="50000"/>
                            </a:schemeClr>
                          </a:solidFill>
                          <a:latin typeface="Bookman Old Style" panose="02050604050505020204" pitchFamily="18" charset="0"/>
                        </a:rPr>
                        <a:t>Part 1 </a:t>
                      </a:r>
                      <a:r>
                        <a:rPr lang="en-IN" sz="1200" dirty="0">
                          <a:solidFill>
                            <a:schemeClr val="accent1">
                              <a:lumMod val="50000"/>
                            </a:schemeClr>
                          </a:solidFill>
                          <a:latin typeface="Bookman Old Style" panose="02050604050505020204" pitchFamily="18" charset="0"/>
                        </a:rPr>
                        <a:t>Sec 1</a:t>
                      </a:r>
                    </a:p>
                  </a:txBody>
                  <a:tcPr/>
                </a:tc>
                <a:tc>
                  <a:txBody>
                    <a:bodyPr/>
                    <a:lstStyle/>
                    <a:p>
                      <a:r>
                        <a:rPr lang="en-US" sz="1200" b="1" kern="1200" dirty="0">
                          <a:solidFill>
                            <a:schemeClr val="bg1"/>
                          </a:solidFill>
                          <a:effectLst/>
                          <a:latin typeface="Bookman Old Style" panose="02050604050505020204" pitchFamily="18" charset="0"/>
                          <a:ea typeface="+mn-ea"/>
                          <a:cs typeface="+mn-cs"/>
                        </a:rPr>
                        <a:t>Determination of strength of hardened concrete ― Compressive, Flexural &amp; Split Tensile Strength of Concrete</a:t>
                      </a:r>
                      <a:endParaRPr lang="en-IN" sz="1200" dirty="0">
                        <a:solidFill>
                          <a:schemeClr val="bg1"/>
                        </a:solidFill>
                        <a:latin typeface="Bookman Old Style" panose="02050604050505020204" pitchFamily="18" charset="0"/>
                      </a:endParaRPr>
                    </a:p>
                  </a:txBody>
                  <a:tcPr/>
                </a:tc>
                <a:extLst>
                  <a:ext uri="{0D108BD9-81ED-4DB2-BD59-A6C34878D82A}">
                    <a16:rowId xmlns:a16="http://schemas.microsoft.com/office/drawing/2014/main" val="1485843993"/>
                  </a:ext>
                </a:extLst>
              </a:tr>
              <a:tr h="370840">
                <a:tc>
                  <a:txBody>
                    <a:bodyPr/>
                    <a:lstStyle/>
                    <a:p>
                      <a:r>
                        <a:rPr lang="en-US" sz="1200" b="1" kern="1200" dirty="0">
                          <a:solidFill>
                            <a:schemeClr val="accent1">
                              <a:lumMod val="50000"/>
                            </a:schemeClr>
                          </a:solidFill>
                          <a:effectLst/>
                          <a:latin typeface="Bookman Old Style" panose="02050604050505020204" pitchFamily="18" charset="0"/>
                          <a:ea typeface="+mn-ea"/>
                          <a:cs typeface="+mn-cs"/>
                        </a:rPr>
                        <a:t>Part 2 </a:t>
                      </a:r>
                      <a:endParaRPr lang="en-IN" sz="1200" dirty="0">
                        <a:solidFill>
                          <a:schemeClr val="accent1">
                            <a:lumMod val="50000"/>
                          </a:schemeClr>
                        </a:solidFill>
                        <a:latin typeface="Bookman Old Style" panose="02050604050505020204" pitchFamily="18" charset="0"/>
                      </a:endParaRPr>
                    </a:p>
                  </a:txBody>
                  <a:tcPr/>
                </a:tc>
                <a:tc>
                  <a:txBody>
                    <a:bodyPr/>
                    <a:lstStyle/>
                    <a:p>
                      <a:r>
                        <a:rPr lang="en-US" sz="1200" b="1" kern="1200" dirty="0">
                          <a:solidFill>
                            <a:schemeClr val="bg1"/>
                          </a:solidFill>
                          <a:effectLst/>
                          <a:latin typeface="Bookman Old Style" panose="02050604050505020204" pitchFamily="18" charset="0"/>
                          <a:ea typeface="+mn-ea"/>
                          <a:cs typeface="+mn-cs"/>
                        </a:rPr>
                        <a:t>Properties of Hardened Concrete other than strength</a:t>
                      </a:r>
                      <a:endParaRPr lang="en-IN" sz="1200" dirty="0">
                        <a:solidFill>
                          <a:schemeClr val="bg1"/>
                        </a:solidFill>
                        <a:latin typeface="Bookman Old Style" panose="02050604050505020204" pitchFamily="18" charset="0"/>
                      </a:endParaRPr>
                    </a:p>
                  </a:txBody>
                  <a:tcPr/>
                </a:tc>
                <a:extLst>
                  <a:ext uri="{0D108BD9-81ED-4DB2-BD59-A6C34878D82A}">
                    <a16:rowId xmlns:a16="http://schemas.microsoft.com/office/drawing/2014/main" val="4256307337"/>
                  </a:ext>
                </a:extLst>
              </a:tr>
              <a:tr h="370840">
                <a:tc>
                  <a:txBody>
                    <a:bodyPr/>
                    <a:lstStyle/>
                    <a:p>
                      <a:pPr algn="r">
                        <a:lnSpc>
                          <a:spcPct val="107000"/>
                        </a:lnSpc>
                        <a:spcAft>
                          <a:spcPts val="0"/>
                        </a:spcAft>
                        <a:tabLst>
                          <a:tab pos="2133600" algn="l"/>
                        </a:tabLst>
                      </a:pPr>
                      <a:r>
                        <a:rPr lang="en-US"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Sec 1 </a:t>
                      </a:r>
                      <a:endParaRPr lang="en-IN"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Density of hardened concrete &amp; Depth of water penetration </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5729250"/>
                  </a:ext>
                </a:extLst>
              </a:tr>
              <a:tr h="370840">
                <a:tc>
                  <a:txBody>
                    <a:bodyPr/>
                    <a:lstStyle/>
                    <a:p>
                      <a:pPr algn="r">
                        <a:lnSpc>
                          <a:spcPct val="107000"/>
                        </a:lnSpc>
                        <a:spcAft>
                          <a:spcPts val="0"/>
                        </a:spcAft>
                        <a:tabLst>
                          <a:tab pos="2133600" algn="l"/>
                        </a:tabLst>
                      </a:pPr>
                      <a:r>
                        <a:rPr lang="en-US"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Sec 2 </a:t>
                      </a:r>
                      <a:endParaRPr lang="en-IN"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Initial Surface Absorption</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979736748"/>
                  </a:ext>
                </a:extLst>
              </a:tr>
              <a:tr h="370840">
                <a:tc>
                  <a:txBody>
                    <a:bodyPr/>
                    <a:lstStyle/>
                    <a:p>
                      <a:pPr algn="r">
                        <a:lnSpc>
                          <a:spcPct val="107000"/>
                        </a:lnSpc>
                        <a:spcAft>
                          <a:spcPts val="0"/>
                        </a:spcAft>
                        <a:tabLst>
                          <a:tab pos="2133600" algn="l"/>
                        </a:tabLst>
                      </a:pPr>
                      <a:r>
                        <a:rPr lang="en-US"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Sec 3 </a:t>
                      </a:r>
                      <a:endParaRPr lang="en-IN"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Oxygen Permeability of Concrete</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148510234"/>
                  </a:ext>
                </a:extLst>
              </a:tr>
              <a:tr h="370840">
                <a:tc>
                  <a:txBody>
                    <a:bodyPr/>
                    <a:lstStyle/>
                    <a:p>
                      <a:pPr algn="r">
                        <a:lnSpc>
                          <a:spcPct val="107000"/>
                        </a:lnSpc>
                        <a:spcAft>
                          <a:spcPts val="0"/>
                        </a:spcAft>
                        <a:tabLst>
                          <a:tab pos="2133600" algn="l"/>
                        </a:tabLst>
                      </a:pPr>
                      <a:r>
                        <a:rPr lang="en-US"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Sec 4 </a:t>
                      </a:r>
                      <a:endParaRPr lang="en-IN"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Carbonation resistance by Accelerated carbonation method</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83274746"/>
                  </a:ext>
                </a:extLst>
              </a:tr>
              <a:tr h="370840">
                <a:tc>
                  <a:txBody>
                    <a:bodyPr/>
                    <a:lstStyle/>
                    <a:p>
                      <a:r>
                        <a:rPr lang="en-IN" sz="1200" b="1" dirty="0">
                          <a:solidFill>
                            <a:schemeClr val="accent1">
                              <a:lumMod val="50000"/>
                            </a:schemeClr>
                          </a:solidFill>
                          <a:latin typeface="Bookman Old Style" panose="02050604050505020204" pitchFamily="18" charset="0"/>
                        </a:rPr>
                        <a:t>Part 4</a:t>
                      </a:r>
                    </a:p>
                  </a:txBody>
                  <a:tcPr/>
                </a:tc>
                <a:tc>
                  <a:txBody>
                    <a:bodyPr/>
                    <a:lstStyle/>
                    <a:p>
                      <a:r>
                        <a:rPr lang="en-US" sz="1200" b="1" kern="1200" dirty="0">
                          <a:solidFill>
                            <a:schemeClr val="bg1"/>
                          </a:solidFill>
                          <a:effectLst/>
                          <a:latin typeface="Bookman Old Style" panose="02050604050505020204" pitchFamily="18" charset="0"/>
                          <a:ea typeface="+mn-ea"/>
                          <a:cs typeface="+mn-cs"/>
                        </a:rPr>
                        <a:t>Sampling, preparing and testing of concrete cores</a:t>
                      </a:r>
                      <a:endParaRPr lang="en-IN" sz="1200" dirty="0">
                        <a:solidFill>
                          <a:schemeClr val="bg1"/>
                        </a:solidFill>
                        <a:latin typeface="Bookman Old Style" panose="02050604050505020204" pitchFamily="18" charset="0"/>
                      </a:endParaRPr>
                    </a:p>
                  </a:txBody>
                  <a:tcPr/>
                </a:tc>
                <a:extLst>
                  <a:ext uri="{0D108BD9-81ED-4DB2-BD59-A6C34878D82A}">
                    <a16:rowId xmlns:a16="http://schemas.microsoft.com/office/drawing/2014/main" val="72019193"/>
                  </a:ext>
                </a:extLst>
              </a:tr>
              <a:tr h="370840">
                <a:tc>
                  <a:txBody>
                    <a:bodyPr/>
                    <a:lstStyle/>
                    <a:p>
                      <a:r>
                        <a:rPr lang="en-IN" sz="1200" b="1" dirty="0">
                          <a:solidFill>
                            <a:schemeClr val="accent1">
                              <a:lumMod val="50000"/>
                            </a:schemeClr>
                          </a:solidFill>
                          <a:latin typeface="Bookman Old Style" panose="02050604050505020204" pitchFamily="18" charset="0"/>
                        </a:rPr>
                        <a:t>Part 5</a:t>
                      </a:r>
                    </a:p>
                  </a:txBody>
                  <a:tcPr/>
                </a:tc>
                <a:tc>
                  <a:txBody>
                    <a:bodyPr/>
                    <a:lstStyle/>
                    <a:p>
                      <a:r>
                        <a:rPr lang="en-US" sz="1200" b="1" kern="1200" dirty="0">
                          <a:solidFill>
                            <a:schemeClr val="bg1"/>
                          </a:solidFill>
                          <a:effectLst/>
                          <a:latin typeface="Bookman Old Style" panose="02050604050505020204" pitchFamily="18" charset="0"/>
                          <a:ea typeface="+mn-ea"/>
                          <a:cs typeface="+mn-cs"/>
                        </a:rPr>
                        <a:t>Non-destructive testing of hardened concrete</a:t>
                      </a:r>
                      <a:endParaRPr lang="en-IN" sz="1200" dirty="0">
                        <a:solidFill>
                          <a:schemeClr val="bg1"/>
                        </a:solidFill>
                        <a:latin typeface="Bookman Old Style" panose="02050604050505020204" pitchFamily="18" charset="0"/>
                      </a:endParaRPr>
                    </a:p>
                  </a:txBody>
                  <a:tcPr/>
                </a:tc>
                <a:extLst>
                  <a:ext uri="{0D108BD9-81ED-4DB2-BD59-A6C34878D82A}">
                    <a16:rowId xmlns:a16="http://schemas.microsoft.com/office/drawing/2014/main" val="3471930186"/>
                  </a:ext>
                </a:extLst>
              </a:tr>
              <a:tr h="370840">
                <a:tc>
                  <a:txBody>
                    <a:bodyPr/>
                    <a:lstStyle/>
                    <a:p>
                      <a:pPr algn="r">
                        <a:lnSpc>
                          <a:spcPct val="107000"/>
                        </a:lnSpc>
                        <a:spcAft>
                          <a:spcPts val="0"/>
                        </a:spcAft>
                        <a:tabLst>
                          <a:tab pos="2133600" algn="l"/>
                        </a:tabLst>
                      </a:pPr>
                      <a:r>
                        <a:rPr lang="en-US"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Sec 1 </a:t>
                      </a:r>
                      <a:endParaRPr lang="en-IN"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Ultrasonic Pulse Velocity testing</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2442578"/>
                  </a:ext>
                </a:extLst>
              </a:tr>
              <a:tr h="370840">
                <a:tc>
                  <a:txBody>
                    <a:bodyPr/>
                    <a:lstStyle/>
                    <a:p>
                      <a:pPr algn="r">
                        <a:lnSpc>
                          <a:spcPct val="107000"/>
                        </a:lnSpc>
                        <a:spcAft>
                          <a:spcPts val="0"/>
                        </a:spcAft>
                        <a:tabLst>
                          <a:tab pos="2133600" algn="l"/>
                        </a:tabLst>
                      </a:pPr>
                      <a:r>
                        <a:rPr lang="en-US"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Sec 2 </a:t>
                      </a:r>
                      <a:endParaRPr lang="en-IN"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Half-cell potentials of uncoated reinforcing steel in concrete</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74812988"/>
                  </a:ext>
                </a:extLst>
              </a:tr>
              <a:tr h="370840">
                <a:tc>
                  <a:txBody>
                    <a:bodyPr/>
                    <a:lstStyle/>
                    <a:p>
                      <a:pPr algn="r">
                        <a:lnSpc>
                          <a:spcPct val="107000"/>
                        </a:lnSpc>
                        <a:spcAft>
                          <a:spcPts val="0"/>
                        </a:spcAft>
                        <a:tabLst>
                          <a:tab pos="2133600" algn="l"/>
                        </a:tabLst>
                      </a:pPr>
                      <a:r>
                        <a:rPr lang="en-US"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Sec 3 </a:t>
                      </a:r>
                      <a:endParaRPr lang="en-IN"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Carbonation Depth Test</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00274141"/>
                  </a:ext>
                </a:extLst>
              </a:tr>
              <a:tr h="370840">
                <a:tc>
                  <a:txBody>
                    <a:bodyPr/>
                    <a:lstStyle/>
                    <a:p>
                      <a:pPr algn="r">
                        <a:lnSpc>
                          <a:spcPct val="107000"/>
                        </a:lnSpc>
                        <a:spcAft>
                          <a:spcPts val="0"/>
                        </a:spcAft>
                        <a:tabLst>
                          <a:tab pos="2133600" algn="l"/>
                        </a:tabLst>
                      </a:pPr>
                      <a:r>
                        <a:rPr lang="en-US"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Sec 4 </a:t>
                      </a:r>
                      <a:endParaRPr lang="en-IN"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Rebound Hammer test</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08873776"/>
                  </a:ext>
                </a:extLst>
              </a:tr>
              <a:tr h="370840">
                <a:tc>
                  <a:txBody>
                    <a:bodyPr/>
                    <a:lstStyle/>
                    <a:p>
                      <a:pPr algn="l">
                        <a:lnSpc>
                          <a:spcPct val="107000"/>
                        </a:lnSpc>
                        <a:spcAft>
                          <a:spcPts val="0"/>
                        </a:spcAft>
                        <a:tabLst>
                          <a:tab pos="2133600" algn="l"/>
                        </a:tabLst>
                      </a:pPr>
                      <a:r>
                        <a:rPr lang="en-IN" sz="1200" b="1"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Part 6</a:t>
                      </a:r>
                    </a:p>
                  </a:txBody>
                  <a:tcPr marL="68580" marR="68580" marT="0" marB="0"/>
                </a:tc>
                <a:tc>
                  <a:txBody>
                    <a:bodyPr/>
                    <a:lstStyle/>
                    <a:p>
                      <a:pPr>
                        <a:lnSpc>
                          <a:spcPct val="107000"/>
                        </a:lnSpc>
                        <a:spcAft>
                          <a:spcPts val="0"/>
                        </a:spcAft>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Drying shrinkage &amp; moisture movement of concrete samples</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63176051"/>
                  </a:ext>
                </a:extLst>
              </a:tr>
              <a:tr h="370840">
                <a:tc>
                  <a:txBody>
                    <a:bodyPr/>
                    <a:lstStyle/>
                    <a:p>
                      <a:pPr algn="l">
                        <a:lnSpc>
                          <a:spcPct val="107000"/>
                        </a:lnSpc>
                        <a:spcAft>
                          <a:spcPts val="0"/>
                        </a:spcAft>
                        <a:tabLst>
                          <a:tab pos="2133600" algn="l"/>
                        </a:tabLst>
                      </a:pPr>
                      <a:r>
                        <a:rPr lang="en-IN" sz="1200" b="1"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Part 8 </a:t>
                      </a:r>
                      <a:r>
                        <a:rPr lang="en-IN"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Sec 1 </a:t>
                      </a:r>
                    </a:p>
                  </a:txBody>
                  <a:tcPr marL="68580" marR="68580" marT="0" marB="0"/>
                </a:tc>
                <a:tc>
                  <a:txBody>
                    <a:bodyPr/>
                    <a:lstStyle/>
                    <a:p>
                      <a:pPr>
                        <a:lnSpc>
                          <a:spcPct val="107000"/>
                        </a:lnSpc>
                        <a:spcAft>
                          <a:spcPts val="0"/>
                        </a:spcAft>
                      </a:pPr>
                      <a:r>
                        <a:rPr lang="en-US" sz="1200" b="1" kern="1200" dirty="0">
                          <a:solidFill>
                            <a:schemeClr val="bg1"/>
                          </a:solidFill>
                          <a:effectLst/>
                          <a:latin typeface="Bookman Old Style" panose="02050604050505020204" pitchFamily="18" charset="0"/>
                          <a:ea typeface="+mn-ea"/>
                          <a:cs typeface="+mn-cs"/>
                        </a:rPr>
                        <a:t>Determination of modulus of elasticity  ― Static modulus of elasticity &amp; Poisson's ratio in compression</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14417661"/>
                  </a:ext>
                </a:extLst>
              </a:tr>
              <a:tr h="370840">
                <a:tc>
                  <a:txBody>
                    <a:bodyPr/>
                    <a:lstStyle/>
                    <a:p>
                      <a:pPr algn="l">
                        <a:lnSpc>
                          <a:spcPct val="107000"/>
                        </a:lnSpc>
                        <a:spcAft>
                          <a:spcPts val="0"/>
                        </a:spcAft>
                        <a:tabLst>
                          <a:tab pos="2133600" algn="l"/>
                        </a:tabLst>
                      </a:pPr>
                      <a:r>
                        <a:rPr lang="en-IN" sz="1200" b="1"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Part 11</a:t>
                      </a:r>
                    </a:p>
                  </a:txBody>
                  <a:tcPr marL="68580" marR="68580" marT="0" marB="0"/>
                </a:tc>
                <a:tc>
                  <a:txBody>
                    <a:bodyPr/>
                    <a:lstStyle/>
                    <a:p>
                      <a:pPr>
                        <a:lnSpc>
                          <a:spcPct val="107000"/>
                        </a:lnSpc>
                        <a:spcAft>
                          <a:spcPts val="0"/>
                        </a:spcAft>
                      </a:pPr>
                      <a:r>
                        <a:rPr lang="en-US" sz="1200" b="1" kern="1200" dirty="0">
                          <a:solidFill>
                            <a:schemeClr val="bg1"/>
                          </a:solidFill>
                          <a:effectLst/>
                          <a:latin typeface="Bookman Old Style" panose="02050604050505020204" pitchFamily="18" charset="0"/>
                          <a:ea typeface="+mn-ea"/>
                          <a:cs typeface="+mn-cs"/>
                        </a:rPr>
                        <a:t>Portland cement content of hardened hydraulic cement concrete</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67454323"/>
                  </a:ext>
                </a:extLst>
              </a:tr>
            </a:tbl>
          </a:graphicData>
        </a:graphic>
      </p:graphicFrame>
      <p:sp>
        <p:nvSpPr>
          <p:cNvPr id="3" name="TextBox 2">
            <a:extLst>
              <a:ext uri="{FF2B5EF4-FFF2-40B4-BE49-F238E27FC236}">
                <a16:creationId xmlns:a16="http://schemas.microsoft.com/office/drawing/2014/main" id="{80BA3B6C-86E4-47E8-9792-6DA07CAE308F}"/>
              </a:ext>
            </a:extLst>
          </p:cNvPr>
          <p:cNvSpPr txBox="1"/>
          <p:nvPr/>
        </p:nvSpPr>
        <p:spPr>
          <a:xfrm>
            <a:off x="3706857" y="174567"/>
            <a:ext cx="7315200" cy="369332"/>
          </a:xfrm>
          <a:prstGeom prst="rect">
            <a:avLst/>
          </a:prstGeom>
          <a:noFill/>
        </p:spPr>
        <p:txBody>
          <a:bodyPr wrap="square" rtlCol="0">
            <a:spAutoFit/>
          </a:bodyPr>
          <a:lstStyle/>
          <a:p>
            <a:r>
              <a:rPr lang="en-IN" dirty="0"/>
              <a:t>Existing standards………</a:t>
            </a:r>
          </a:p>
        </p:txBody>
      </p:sp>
    </p:spTree>
    <p:extLst>
      <p:ext uri="{BB962C8B-B14F-4D97-AF65-F5344CB8AC3E}">
        <p14:creationId xmlns:p14="http://schemas.microsoft.com/office/powerpoint/2010/main" val="547166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221B-56B2-462F-9499-67BAD64410A8}"/>
              </a:ext>
            </a:extLst>
          </p:cNvPr>
          <p:cNvSpPr>
            <a:spLocks noGrp="1"/>
          </p:cNvSpPr>
          <p:nvPr>
            <p:ph type="title"/>
          </p:nvPr>
        </p:nvSpPr>
        <p:spPr/>
        <p:txBody>
          <a:bodyPr/>
          <a:lstStyle/>
          <a:p>
            <a:r>
              <a:rPr lang="en-IN" dirty="0"/>
              <a:t>Depth of water penetration</a:t>
            </a:r>
          </a:p>
        </p:txBody>
      </p:sp>
      <p:sp>
        <p:nvSpPr>
          <p:cNvPr id="3" name="Content Placeholder 2">
            <a:extLst>
              <a:ext uri="{FF2B5EF4-FFF2-40B4-BE49-F238E27FC236}">
                <a16:creationId xmlns:a16="http://schemas.microsoft.com/office/drawing/2014/main" id="{F1D3E280-B122-49DE-B43C-76C1BC35DCB8}"/>
              </a:ext>
            </a:extLst>
          </p:cNvPr>
          <p:cNvSpPr>
            <a:spLocks noGrp="1"/>
          </p:cNvSpPr>
          <p:nvPr>
            <p:ph sz="half" idx="2"/>
          </p:nvPr>
        </p:nvSpPr>
        <p:spPr/>
        <p:txBody>
          <a:bodyPr/>
          <a:lstStyle/>
          <a:p>
            <a:pPr algn="just"/>
            <a:r>
              <a:rPr lang="en-US" dirty="0"/>
              <a:t>The method determines the depth of penetration of water under pressure in hardened concrete that has been water cured.</a:t>
            </a:r>
          </a:p>
          <a:p>
            <a:pPr algn="just"/>
            <a:r>
              <a:rPr lang="en-US" dirty="0"/>
              <a:t>Water is applied under pressure to the surface of hardened concrete. The specimen shall then be split and the depth of penetration of the water front is recorded and measured.</a:t>
            </a:r>
            <a:endParaRPr lang="en-IN" dirty="0"/>
          </a:p>
        </p:txBody>
      </p:sp>
      <p:pic>
        <p:nvPicPr>
          <p:cNvPr id="9" name="Content Placeholder 8">
            <a:extLst>
              <a:ext uri="{FF2B5EF4-FFF2-40B4-BE49-F238E27FC236}">
                <a16:creationId xmlns:a16="http://schemas.microsoft.com/office/drawing/2014/main" id="{E7D6C6C7-7A9A-419E-8311-E45169897B94}"/>
              </a:ext>
            </a:extLst>
          </p:cNvPr>
          <p:cNvPicPr>
            <a:picLocks noGrp="1" noChangeAspect="1"/>
          </p:cNvPicPr>
          <p:nvPr>
            <p:ph sz="half" idx="1"/>
          </p:nvPr>
        </p:nvPicPr>
        <p:blipFill>
          <a:blip r:embed="rId2"/>
          <a:stretch>
            <a:fillRect/>
          </a:stretch>
        </p:blipFill>
        <p:spPr>
          <a:xfrm>
            <a:off x="3582785" y="487456"/>
            <a:ext cx="4106487" cy="5505242"/>
          </a:xfrm>
        </p:spPr>
      </p:pic>
    </p:spTree>
    <p:extLst>
      <p:ext uri="{BB962C8B-B14F-4D97-AF65-F5344CB8AC3E}">
        <p14:creationId xmlns:p14="http://schemas.microsoft.com/office/powerpoint/2010/main" val="3336529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2 </a:t>
            </a:r>
            <a:r>
              <a:rPr lang="en-IN" sz="1800" b="0" i="0" u="none" strike="noStrike" kern="1200" dirty="0">
                <a:solidFill>
                  <a:srgbClr val="1A616F"/>
                </a:solidFill>
                <a:effectLst/>
                <a:latin typeface="Bookman Old Style" panose="02050604050505020204" pitchFamily="18" charset="0"/>
              </a:rPr>
              <a:t>Sec 2</a:t>
            </a:r>
            <a:br>
              <a:rPr lang="en-IN" sz="1800" b="0" i="0" u="none" strike="noStrike" dirty="0">
                <a:effectLst/>
                <a:latin typeface="Arial" panose="020B0604020202020204" pitchFamily="34" charset="0"/>
              </a:rPr>
            </a:br>
            <a:r>
              <a:rPr lang="en-US" sz="1800" b="1" kern="1200" dirty="0">
                <a:solidFill>
                  <a:schemeClr val="bg1"/>
                </a:solidFill>
                <a:effectLst/>
                <a:latin typeface="Bookman Old Style" panose="02050604050505020204" pitchFamily="18" charset="0"/>
                <a:ea typeface="+mn-ea"/>
                <a:cs typeface="+mn-cs"/>
              </a:rPr>
              <a:t>Properties of Hardened Concrete other than strength</a:t>
            </a:r>
            <a:br>
              <a:rPr lang="en-IN" sz="1800" dirty="0">
                <a:solidFill>
                  <a:schemeClr val="bg1"/>
                </a:solidFill>
                <a:latin typeface="Bookman Old Style" panose="02050604050505020204" pitchFamily="18" charset="0"/>
              </a:rPr>
            </a:br>
            <a:r>
              <a:rPr lang="en-US" sz="1800" b="1" i="0" u="none" strike="noStrike" kern="1200" dirty="0">
                <a:solidFill>
                  <a:srgbClr val="FFFFFF"/>
                </a:solidFill>
                <a:effectLst/>
                <a:latin typeface="Bookman Old Style" panose="02050604050505020204" pitchFamily="18" charset="0"/>
              </a:rPr>
              <a:t>― </a:t>
            </a:r>
            <a:r>
              <a:rPr lang="en-US" sz="1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Initial Surface Absorption</a:t>
            </a:r>
            <a:endParaRPr lang="en-IN"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516 (Part 2/Sec2)</a:t>
            </a:r>
          </a:p>
        </p:txBody>
      </p:sp>
    </p:spTree>
    <p:extLst>
      <p:ext uri="{BB962C8B-B14F-4D97-AF65-F5344CB8AC3E}">
        <p14:creationId xmlns:p14="http://schemas.microsoft.com/office/powerpoint/2010/main" val="2991195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0D8FD-8DEF-4C0B-8F84-DEE3A75C1EB4}"/>
              </a:ext>
            </a:extLst>
          </p:cNvPr>
          <p:cNvSpPr>
            <a:spLocks noGrp="1"/>
          </p:cNvSpPr>
          <p:nvPr>
            <p:ph type="title"/>
          </p:nvPr>
        </p:nvSpPr>
        <p:spPr/>
        <p:txBody>
          <a:bodyPr/>
          <a:lstStyle/>
          <a:p>
            <a:r>
              <a:rPr lang="en-IN" dirty="0"/>
              <a:t>Initial surface absorption</a:t>
            </a:r>
          </a:p>
        </p:txBody>
      </p:sp>
      <p:sp>
        <p:nvSpPr>
          <p:cNvPr id="5" name="Content Placeholder 4">
            <a:extLst>
              <a:ext uri="{FF2B5EF4-FFF2-40B4-BE49-F238E27FC236}">
                <a16:creationId xmlns:a16="http://schemas.microsoft.com/office/drawing/2014/main" id="{D9E72A6E-A128-489E-A323-34DAFFB52AF4}"/>
              </a:ext>
            </a:extLst>
          </p:cNvPr>
          <p:cNvSpPr>
            <a:spLocks noGrp="1"/>
          </p:cNvSpPr>
          <p:nvPr>
            <p:ph sz="half" idx="1"/>
          </p:nvPr>
        </p:nvSpPr>
        <p:spPr>
          <a:xfrm>
            <a:off x="3609474" y="868680"/>
            <a:ext cx="3733158" cy="5120640"/>
          </a:xfrm>
        </p:spPr>
        <p:txBody>
          <a:bodyPr>
            <a:normAutofit fontScale="70000" lnSpcReduction="20000"/>
          </a:bodyPr>
          <a:lstStyle/>
          <a:p>
            <a:pPr algn="just">
              <a:lnSpc>
                <a:spcPct val="120000"/>
              </a:lnSpc>
            </a:pPr>
            <a:r>
              <a:rPr lang="en-US" dirty="0"/>
              <a:t>This test method gives data for assessing the uniaxial water penetration characteristics of a concrete surface.</a:t>
            </a:r>
          </a:p>
          <a:p>
            <a:pPr algn="just">
              <a:lnSpc>
                <a:spcPct val="120000"/>
              </a:lnSpc>
            </a:pPr>
            <a:r>
              <a:rPr lang="en-US" dirty="0"/>
              <a:t>The results may be considered to be related to the quality of finish and durability of the surface under the effects of natural weathering. The results are of little relevance to the </a:t>
            </a:r>
            <a:r>
              <a:rPr lang="en-IN" dirty="0"/>
              <a:t>behaviour</a:t>
            </a:r>
            <a:r>
              <a:rPr lang="en-US" dirty="0"/>
              <a:t> of concrete under higher water pressures and cannot be used to assess the permeability of the concrete.</a:t>
            </a:r>
          </a:p>
          <a:p>
            <a:pPr algn="just">
              <a:lnSpc>
                <a:spcPct val="120000"/>
              </a:lnSpc>
            </a:pPr>
            <a:r>
              <a:rPr lang="en-US" dirty="0"/>
              <a:t>This test method can also be applied to exposed aggregate or profiled surfaces provided that a watertight seal can be obtained with the apparatus. The test is not applicable to specimens or areas showing obvious porosity, honeycombing or cracking. Misleading results can also be obtained when tests are performed on thin concrete sections through which water could penetrate during the test. Tests shall not be repeated at locations within an area affected by previous tests.</a:t>
            </a:r>
            <a:endParaRPr lang="en-IN" dirty="0"/>
          </a:p>
        </p:txBody>
      </p:sp>
      <p:pic>
        <p:nvPicPr>
          <p:cNvPr id="8" name="Content Placeholder 7">
            <a:extLst>
              <a:ext uri="{FF2B5EF4-FFF2-40B4-BE49-F238E27FC236}">
                <a16:creationId xmlns:a16="http://schemas.microsoft.com/office/drawing/2014/main" id="{F69F54C6-9535-42FB-A3E3-0C7C47C687A2}"/>
              </a:ext>
            </a:extLst>
          </p:cNvPr>
          <p:cNvPicPr>
            <a:picLocks noGrp="1" noChangeAspect="1"/>
          </p:cNvPicPr>
          <p:nvPr>
            <p:ph sz="half" idx="2"/>
          </p:nvPr>
        </p:nvPicPr>
        <p:blipFill>
          <a:blip r:embed="rId2"/>
          <a:stretch>
            <a:fillRect/>
          </a:stretch>
        </p:blipFill>
        <p:spPr>
          <a:xfrm>
            <a:off x="7818438" y="1777711"/>
            <a:ext cx="3475037" cy="3302578"/>
          </a:xfrm>
        </p:spPr>
      </p:pic>
    </p:spTree>
    <p:extLst>
      <p:ext uri="{BB962C8B-B14F-4D97-AF65-F5344CB8AC3E}">
        <p14:creationId xmlns:p14="http://schemas.microsoft.com/office/powerpoint/2010/main" val="2664905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2 </a:t>
            </a:r>
            <a:r>
              <a:rPr lang="en-IN" sz="1800" b="0" i="0" u="none" strike="noStrike" kern="1200" dirty="0">
                <a:solidFill>
                  <a:srgbClr val="1A616F"/>
                </a:solidFill>
                <a:effectLst/>
                <a:latin typeface="Bookman Old Style" panose="02050604050505020204" pitchFamily="18" charset="0"/>
              </a:rPr>
              <a:t>Sec 3</a:t>
            </a:r>
            <a:br>
              <a:rPr lang="en-IN" sz="1800" b="0" i="0" u="none" strike="noStrike" dirty="0">
                <a:effectLst/>
                <a:latin typeface="Arial" panose="020B0604020202020204" pitchFamily="34" charset="0"/>
              </a:rPr>
            </a:br>
            <a:r>
              <a:rPr lang="en-US" sz="1800" b="1" kern="1200" dirty="0">
                <a:solidFill>
                  <a:schemeClr val="bg1"/>
                </a:solidFill>
                <a:effectLst/>
                <a:latin typeface="Bookman Old Style" panose="02050604050505020204" pitchFamily="18" charset="0"/>
                <a:ea typeface="+mn-ea"/>
                <a:cs typeface="+mn-cs"/>
              </a:rPr>
              <a:t>Properties of Hardened Concrete other than strength</a:t>
            </a:r>
            <a:br>
              <a:rPr lang="en-IN" sz="1800" dirty="0">
                <a:solidFill>
                  <a:schemeClr val="bg1"/>
                </a:solidFill>
                <a:latin typeface="Bookman Old Style" panose="02050604050505020204" pitchFamily="18" charset="0"/>
              </a:rPr>
            </a:br>
            <a:r>
              <a:rPr lang="en-US" sz="1800" b="1" i="0" u="none" strike="noStrike" kern="1200" dirty="0">
                <a:solidFill>
                  <a:srgbClr val="FFFFFF"/>
                </a:solidFill>
                <a:effectLst/>
                <a:latin typeface="Bookman Old Style" panose="02050604050505020204" pitchFamily="18" charset="0"/>
              </a:rPr>
              <a:t>― </a:t>
            </a:r>
            <a:r>
              <a:rPr lang="en-US" sz="1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Oxygen Permeability of Concrete</a:t>
            </a:r>
            <a:endParaRPr lang="en-IN"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516 (Part 2/Sec 3)</a:t>
            </a:r>
          </a:p>
        </p:txBody>
      </p:sp>
    </p:spTree>
    <p:extLst>
      <p:ext uri="{BB962C8B-B14F-4D97-AF65-F5344CB8AC3E}">
        <p14:creationId xmlns:p14="http://schemas.microsoft.com/office/powerpoint/2010/main" val="34566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0D8FD-8DEF-4C0B-8F84-DEE3A75C1EB4}"/>
              </a:ext>
            </a:extLst>
          </p:cNvPr>
          <p:cNvSpPr>
            <a:spLocks noGrp="1"/>
          </p:cNvSpPr>
          <p:nvPr>
            <p:ph type="title"/>
          </p:nvPr>
        </p:nvSpPr>
        <p:spPr/>
        <p:txBody>
          <a:bodyPr/>
          <a:lstStyle/>
          <a:p>
            <a:r>
              <a:rPr lang="en-US" sz="36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Oxygen Permeability of Concrete</a:t>
            </a:r>
            <a:br>
              <a:rPr lang="en-IN" sz="36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br>
            <a:endParaRPr lang="en-IN" dirty="0"/>
          </a:p>
        </p:txBody>
      </p:sp>
      <p:sp>
        <p:nvSpPr>
          <p:cNvPr id="5" name="Content Placeholder 4">
            <a:extLst>
              <a:ext uri="{FF2B5EF4-FFF2-40B4-BE49-F238E27FC236}">
                <a16:creationId xmlns:a16="http://schemas.microsoft.com/office/drawing/2014/main" id="{D9E72A6E-A128-489E-A323-34DAFFB52AF4}"/>
              </a:ext>
            </a:extLst>
          </p:cNvPr>
          <p:cNvSpPr>
            <a:spLocks noGrp="1"/>
          </p:cNvSpPr>
          <p:nvPr>
            <p:ph sz="half" idx="1"/>
          </p:nvPr>
        </p:nvSpPr>
        <p:spPr/>
        <p:txBody>
          <a:bodyPr>
            <a:normAutofit/>
          </a:bodyPr>
          <a:lstStyle/>
          <a:p>
            <a:pPr marL="0" indent="0" algn="just">
              <a:buNone/>
            </a:pPr>
            <a:r>
              <a:rPr lang="en-US" dirty="0"/>
              <a:t>This test determines the gas permeability of concrete through the use of oxygen gas, where oxygen permeability index is defined as the negative log of the coefficient of permeability. It consists of measuring the pressure decay of oxygen passed through a 30 mm oven-dried thick slice (representing the cover concrete) of a (typically) 70 mm diameter concrete core placed in a falling head permeability apparatus.</a:t>
            </a:r>
            <a:endParaRPr lang="en-IN" dirty="0"/>
          </a:p>
        </p:txBody>
      </p:sp>
      <p:pic>
        <p:nvPicPr>
          <p:cNvPr id="10" name="Content Placeholder 9">
            <a:extLst>
              <a:ext uri="{FF2B5EF4-FFF2-40B4-BE49-F238E27FC236}">
                <a16:creationId xmlns:a16="http://schemas.microsoft.com/office/drawing/2014/main" id="{AB883C71-1DB3-43B5-8092-8B626B5E7E0C}"/>
              </a:ext>
            </a:extLst>
          </p:cNvPr>
          <p:cNvPicPr>
            <a:picLocks noGrp="1" noChangeAspect="1"/>
          </p:cNvPicPr>
          <p:nvPr>
            <p:ph sz="half" idx="2"/>
          </p:nvPr>
        </p:nvPicPr>
        <p:blipFill>
          <a:blip r:embed="rId2"/>
          <a:stretch>
            <a:fillRect/>
          </a:stretch>
        </p:blipFill>
        <p:spPr>
          <a:xfrm>
            <a:off x="7431514" y="1916282"/>
            <a:ext cx="3861961" cy="3362300"/>
          </a:xfrm>
        </p:spPr>
      </p:pic>
    </p:spTree>
    <p:extLst>
      <p:ext uri="{BB962C8B-B14F-4D97-AF65-F5344CB8AC3E}">
        <p14:creationId xmlns:p14="http://schemas.microsoft.com/office/powerpoint/2010/main" val="2059507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2 </a:t>
            </a:r>
            <a:r>
              <a:rPr lang="en-IN" sz="1800" b="0" i="0" u="none" strike="noStrike" kern="1200" dirty="0">
                <a:solidFill>
                  <a:srgbClr val="1A616F"/>
                </a:solidFill>
                <a:effectLst/>
                <a:latin typeface="Bookman Old Style" panose="02050604050505020204" pitchFamily="18" charset="0"/>
              </a:rPr>
              <a:t>Sec 4</a:t>
            </a:r>
            <a:br>
              <a:rPr lang="en-IN" sz="1800" b="0" i="0" u="none" strike="noStrike" dirty="0">
                <a:effectLst/>
                <a:latin typeface="Arial" panose="020B0604020202020204" pitchFamily="34" charset="0"/>
              </a:rPr>
            </a:br>
            <a:r>
              <a:rPr lang="en-US" sz="1800" b="1" kern="1200" dirty="0">
                <a:solidFill>
                  <a:schemeClr val="bg1"/>
                </a:solidFill>
                <a:effectLst/>
                <a:latin typeface="Bookman Old Style" panose="02050604050505020204" pitchFamily="18" charset="0"/>
                <a:ea typeface="+mn-ea"/>
                <a:cs typeface="+mn-cs"/>
              </a:rPr>
              <a:t>Properties of Hardened Concrete other than strength</a:t>
            </a:r>
            <a:br>
              <a:rPr lang="en-IN" sz="1800" dirty="0">
                <a:solidFill>
                  <a:schemeClr val="bg1"/>
                </a:solidFill>
                <a:latin typeface="Bookman Old Style" panose="02050604050505020204" pitchFamily="18" charset="0"/>
              </a:rPr>
            </a:br>
            <a:r>
              <a:rPr lang="en-US" sz="1800" b="1" i="0" u="none" strike="noStrike" kern="1200" dirty="0">
                <a:solidFill>
                  <a:srgbClr val="FFFFFF"/>
                </a:solidFill>
                <a:effectLst/>
                <a:latin typeface="Bookman Old Style" panose="02050604050505020204" pitchFamily="18" charset="0"/>
              </a:rPr>
              <a:t>― </a:t>
            </a:r>
            <a:r>
              <a:rPr lang="en-US" sz="1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Carbonation resistance by Accelerated carbonation method</a:t>
            </a:r>
            <a:endParaRPr lang="en-IN"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516 (Part 2/Sec 4)</a:t>
            </a:r>
          </a:p>
        </p:txBody>
      </p:sp>
    </p:spTree>
    <p:extLst>
      <p:ext uri="{BB962C8B-B14F-4D97-AF65-F5344CB8AC3E}">
        <p14:creationId xmlns:p14="http://schemas.microsoft.com/office/powerpoint/2010/main" val="2548199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a:xfrm>
            <a:off x="1069848" y="1298448"/>
            <a:ext cx="7315200" cy="1059741"/>
          </a:xfrm>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2 </a:t>
            </a:r>
            <a:r>
              <a:rPr lang="en-IN" sz="1800" b="0" i="0" u="none" strike="noStrike" kern="1200" dirty="0">
                <a:solidFill>
                  <a:srgbClr val="1A616F"/>
                </a:solidFill>
                <a:effectLst/>
                <a:latin typeface="Bookman Old Style" panose="02050604050505020204" pitchFamily="18" charset="0"/>
              </a:rPr>
              <a:t>Sec 4</a:t>
            </a:r>
            <a:br>
              <a:rPr lang="en-IN" sz="1800" b="0" i="0" u="none" strike="noStrike" dirty="0">
                <a:effectLst/>
                <a:latin typeface="Arial" panose="020B0604020202020204" pitchFamily="34" charset="0"/>
              </a:rPr>
            </a:br>
            <a:r>
              <a:rPr lang="en-US" sz="1800" b="1" kern="1200" dirty="0">
                <a:solidFill>
                  <a:schemeClr val="bg1"/>
                </a:solidFill>
                <a:effectLst/>
                <a:latin typeface="Bookman Old Style" panose="02050604050505020204" pitchFamily="18" charset="0"/>
                <a:ea typeface="+mn-ea"/>
                <a:cs typeface="+mn-cs"/>
              </a:rPr>
              <a:t>Properties of Hardened Concrete other than strength</a:t>
            </a:r>
            <a:br>
              <a:rPr lang="en-IN" sz="1800" dirty="0">
                <a:solidFill>
                  <a:schemeClr val="bg1"/>
                </a:solidFill>
                <a:latin typeface="Bookman Old Style" panose="02050604050505020204" pitchFamily="18" charset="0"/>
              </a:rPr>
            </a:br>
            <a:r>
              <a:rPr lang="en-US" sz="1800" b="1" i="0" u="none" strike="noStrike" kern="1200" dirty="0">
                <a:solidFill>
                  <a:srgbClr val="FFFFFF"/>
                </a:solidFill>
                <a:effectLst/>
                <a:latin typeface="Bookman Old Style" panose="02050604050505020204" pitchFamily="18" charset="0"/>
              </a:rPr>
              <a:t>― </a:t>
            </a:r>
            <a:r>
              <a:rPr lang="en-US" sz="18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Carbonation resistance by Accelerated carbonation method</a:t>
            </a:r>
            <a:endParaRPr lang="en-IN"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a:xfrm>
            <a:off x="1069848" y="2435421"/>
            <a:ext cx="7315200" cy="3756832"/>
          </a:xfrm>
        </p:spPr>
        <p:txBody>
          <a:bodyPr>
            <a:normAutofit/>
          </a:bodyPr>
          <a:lstStyle/>
          <a:p>
            <a:r>
              <a:rPr lang="en-IN" dirty="0"/>
              <a:t>IS 516 (Part 2/Sec 4)</a:t>
            </a:r>
          </a:p>
          <a:p>
            <a:endParaRPr lang="en-IN" dirty="0"/>
          </a:p>
          <a:p>
            <a:r>
              <a:rPr lang="en-IN" dirty="0"/>
              <a:t>What is carbonation?</a:t>
            </a:r>
          </a:p>
          <a:p>
            <a:r>
              <a:rPr lang="en-IN" dirty="0"/>
              <a:t>What causes carbonation?</a:t>
            </a:r>
          </a:p>
          <a:p>
            <a:r>
              <a:rPr lang="en-IN" dirty="0"/>
              <a:t>So what do we do?</a:t>
            </a:r>
          </a:p>
          <a:p>
            <a:endParaRPr lang="en-IN" dirty="0"/>
          </a:p>
        </p:txBody>
      </p:sp>
    </p:spTree>
    <p:extLst>
      <p:ext uri="{BB962C8B-B14F-4D97-AF65-F5344CB8AC3E}">
        <p14:creationId xmlns:p14="http://schemas.microsoft.com/office/powerpoint/2010/main" val="1535314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0D8FD-8DEF-4C0B-8F84-DEE3A75C1EB4}"/>
              </a:ext>
            </a:extLst>
          </p:cNvPr>
          <p:cNvSpPr>
            <a:spLocks noGrp="1"/>
          </p:cNvSpPr>
          <p:nvPr>
            <p:ph type="title"/>
          </p:nvPr>
        </p:nvSpPr>
        <p:spPr/>
        <p:txBody>
          <a:bodyPr/>
          <a:lstStyle/>
          <a:p>
            <a:r>
              <a:rPr lang="en-US" sz="36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Carbonation resistance by Accelerated carbonation method</a:t>
            </a:r>
            <a:endParaRPr lang="en-IN" dirty="0"/>
          </a:p>
        </p:txBody>
      </p:sp>
      <p:pic>
        <p:nvPicPr>
          <p:cNvPr id="7" name="Content Placeholder 6">
            <a:extLst>
              <a:ext uri="{FF2B5EF4-FFF2-40B4-BE49-F238E27FC236}">
                <a16:creationId xmlns:a16="http://schemas.microsoft.com/office/drawing/2014/main" id="{4E45B4FD-C65F-4424-91E5-704124C3C8EA}"/>
              </a:ext>
            </a:extLst>
          </p:cNvPr>
          <p:cNvPicPr>
            <a:picLocks noGrp="1" noChangeAspect="1"/>
          </p:cNvPicPr>
          <p:nvPr>
            <p:ph sz="half" idx="1"/>
          </p:nvPr>
        </p:nvPicPr>
        <p:blipFill>
          <a:blip r:embed="rId2"/>
          <a:stretch>
            <a:fillRect/>
          </a:stretch>
        </p:blipFill>
        <p:spPr>
          <a:xfrm>
            <a:off x="3445342" y="1995055"/>
            <a:ext cx="4526564" cy="2971636"/>
          </a:xfrm>
        </p:spPr>
      </p:pic>
      <p:sp>
        <p:nvSpPr>
          <p:cNvPr id="3" name="Content Placeholder 2">
            <a:extLst>
              <a:ext uri="{FF2B5EF4-FFF2-40B4-BE49-F238E27FC236}">
                <a16:creationId xmlns:a16="http://schemas.microsoft.com/office/drawing/2014/main" id="{DA0907D1-8F4B-4005-AD09-BB54F9D74068}"/>
              </a:ext>
            </a:extLst>
          </p:cNvPr>
          <p:cNvSpPr>
            <a:spLocks noGrp="1"/>
          </p:cNvSpPr>
          <p:nvPr>
            <p:ph sz="half" idx="2"/>
          </p:nvPr>
        </p:nvSpPr>
        <p:spPr>
          <a:xfrm>
            <a:off x="7818120" y="304800"/>
            <a:ext cx="3474720" cy="5684520"/>
          </a:xfrm>
        </p:spPr>
        <p:txBody>
          <a:bodyPr>
            <a:normAutofit fontScale="47500" lnSpcReduction="20000"/>
          </a:bodyPr>
          <a:lstStyle/>
          <a:p>
            <a:pPr algn="just">
              <a:lnSpc>
                <a:spcPct val="170000"/>
              </a:lnSpc>
            </a:pPr>
            <a:r>
              <a:rPr lang="en-US" dirty="0"/>
              <a:t>Two concrete cubes are cast and cured for 28 days in accordance with IS 1199 (Part 5). The two concrete cubes are then conditioned in a laboratory air environment for 14 days prior to sealing the top, bottom, and two opposite side faces. After sealing of all but two faces, the cubes are placed in a storage chamber meeting the conditions specified in 5.4 and having a carbon dioxide level of 3.0 ± 0.5 percent for a period of 70 days. After 70 days of exposure, the cubes shall be split in half, perpendicular to the exposed faces, and the depth of carbonation measured in accordance with the procedure given in 7.</a:t>
            </a:r>
          </a:p>
          <a:p>
            <a:pPr algn="just">
              <a:lnSpc>
                <a:spcPct val="170000"/>
              </a:lnSpc>
            </a:pPr>
            <a:r>
              <a:rPr lang="en-US" dirty="0"/>
              <a:t>The test under reference conditions takes therefore a minimum of 112 days period that comprises a minimum age of the specimen of 28 days prior to conditioning, a minimum conditioning period of 14 days, and a minimum exposure to increased carbon dioxide levels of 70 days. In case of concretes made with blended cements or having mineral admixtures, extended curing and drying times are allowed and the same should be reported.</a:t>
            </a:r>
            <a:endParaRPr lang="en-IN" dirty="0"/>
          </a:p>
        </p:txBody>
      </p:sp>
    </p:spTree>
    <p:extLst>
      <p:ext uri="{BB962C8B-B14F-4D97-AF65-F5344CB8AC3E}">
        <p14:creationId xmlns:p14="http://schemas.microsoft.com/office/powerpoint/2010/main" val="1915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a:xfrm>
            <a:off x="1069848" y="1298448"/>
            <a:ext cx="7315200" cy="3257510"/>
          </a:xfrm>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4</a:t>
            </a:r>
            <a:br>
              <a:rPr lang="en-IN" sz="1800" b="0" i="0" u="none" strike="noStrike" dirty="0">
                <a:effectLst/>
                <a:latin typeface="Arial" panose="020B0604020202020204" pitchFamily="34" charset="0"/>
              </a:rPr>
            </a:br>
            <a:r>
              <a:rPr lang="en-US" sz="1800" b="1" kern="1200" dirty="0">
                <a:solidFill>
                  <a:schemeClr val="bg1"/>
                </a:solidFill>
                <a:effectLst/>
                <a:latin typeface="Bookman Old Style" panose="02050604050505020204" pitchFamily="18" charset="0"/>
                <a:ea typeface="+mn-ea"/>
                <a:cs typeface="+mn-cs"/>
              </a:rPr>
              <a:t>Sampling, preparing and testing of concrete cores</a:t>
            </a:r>
            <a:endParaRPr lang="en-IN"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516 (Part 4)</a:t>
            </a:r>
          </a:p>
        </p:txBody>
      </p:sp>
    </p:spTree>
    <p:extLst>
      <p:ext uri="{BB962C8B-B14F-4D97-AF65-F5344CB8AC3E}">
        <p14:creationId xmlns:p14="http://schemas.microsoft.com/office/powerpoint/2010/main" val="2688275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a:xfrm>
            <a:off x="1069848" y="1298448"/>
            <a:ext cx="7315200" cy="578478"/>
          </a:xfrm>
        </p:spPr>
        <p:txBody>
          <a:bodyPr>
            <a:normAutofit fontScale="90000"/>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4</a:t>
            </a:r>
            <a:br>
              <a:rPr lang="en-IN" sz="1800" b="0" i="0" u="none" strike="noStrike" dirty="0">
                <a:effectLst/>
                <a:latin typeface="Arial" panose="020B0604020202020204" pitchFamily="34" charset="0"/>
              </a:rPr>
            </a:br>
            <a:r>
              <a:rPr lang="en-US" sz="1800" b="1" kern="1200" dirty="0">
                <a:solidFill>
                  <a:schemeClr val="bg1"/>
                </a:solidFill>
                <a:effectLst/>
                <a:latin typeface="Bookman Old Style" panose="02050604050505020204" pitchFamily="18" charset="0"/>
                <a:ea typeface="+mn-ea"/>
                <a:cs typeface="+mn-cs"/>
              </a:rPr>
              <a:t>Sampling, preparing and testing of concrete cores</a:t>
            </a:r>
            <a:endParaRPr lang="en-IN"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a:xfrm>
            <a:off x="1069848" y="2007256"/>
            <a:ext cx="7315200" cy="4024575"/>
          </a:xfrm>
        </p:spPr>
        <p:txBody>
          <a:bodyPr>
            <a:normAutofit/>
          </a:bodyPr>
          <a:lstStyle/>
          <a:p>
            <a:r>
              <a:rPr lang="en-IN" dirty="0"/>
              <a:t>IS 516 (Part 4)</a:t>
            </a:r>
          </a:p>
          <a:p>
            <a:endParaRPr lang="en-IN" dirty="0"/>
          </a:p>
          <a:p>
            <a:r>
              <a:rPr lang="en-IN" dirty="0"/>
              <a:t>What are concrete cores?</a:t>
            </a:r>
          </a:p>
          <a:p>
            <a:endParaRPr lang="en-IN" dirty="0"/>
          </a:p>
          <a:p>
            <a:r>
              <a:rPr lang="en-IN" dirty="0"/>
              <a:t>Why do we take concrete cores?</a:t>
            </a:r>
          </a:p>
          <a:p>
            <a:endParaRPr lang="en-IN" dirty="0"/>
          </a:p>
          <a:p>
            <a:endParaRPr lang="en-IN" dirty="0"/>
          </a:p>
        </p:txBody>
      </p:sp>
    </p:spTree>
    <p:extLst>
      <p:ext uri="{BB962C8B-B14F-4D97-AF65-F5344CB8AC3E}">
        <p14:creationId xmlns:p14="http://schemas.microsoft.com/office/powerpoint/2010/main" val="2837469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IS 516 </a:t>
            </a:r>
            <a:r>
              <a:rPr lang="en-US" dirty="0"/>
              <a:t>Hardened Concrete ‒ Methods of Test</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1609252"/>
              </p:ext>
            </p:extLst>
          </p:nvPr>
        </p:nvGraphicFramePr>
        <p:xfrm>
          <a:off x="3765047" y="757867"/>
          <a:ext cx="7315200" cy="4544124"/>
        </p:xfrm>
        <a:graphic>
          <a:graphicData uri="http://schemas.openxmlformats.org/drawingml/2006/table">
            <a:tbl>
              <a:tblPr lastCol="1" bandRow="1">
                <a:tableStyleId>{5C22544A-7EE6-4342-B048-85BDC9FD1C3A}</a:tableStyleId>
              </a:tblPr>
              <a:tblGrid>
                <a:gridCol w="1425157">
                  <a:extLst>
                    <a:ext uri="{9D8B030D-6E8A-4147-A177-3AD203B41FA5}">
                      <a16:colId xmlns:a16="http://schemas.microsoft.com/office/drawing/2014/main" val="3740489325"/>
                    </a:ext>
                  </a:extLst>
                </a:gridCol>
                <a:gridCol w="5890043">
                  <a:extLst>
                    <a:ext uri="{9D8B030D-6E8A-4147-A177-3AD203B41FA5}">
                      <a16:colId xmlns:a16="http://schemas.microsoft.com/office/drawing/2014/main" val="2895137507"/>
                    </a:ext>
                  </a:extLst>
                </a:gridCol>
              </a:tblGrid>
              <a:tr h="370840">
                <a:tc>
                  <a:txBody>
                    <a:bodyPr/>
                    <a:lstStyle/>
                    <a:p>
                      <a:pPr marL="0" algn="l" defTabSz="914400" rtl="0" eaLnBrk="1" latinLnBrk="0" hangingPunct="1"/>
                      <a:r>
                        <a:rPr lang="en-US" sz="1200" b="1" kern="1200" dirty="0">
                          <a:solidFill>
                            <a:schemeClr val="accent1">
                              <a:lumMod val="50000"/>
                            </a:schemeClr>
                          </a:solidFill>
                          <a:effectLst/>
                          <a:latin typeface="Bookman Old Style" panose="02050604050505020204" pitchFamily="18" charset="0"/>
                          <a:ea typeface="+mn-ea"/>
                          <a:cs typeface="+mn-cs"/>
                        </a:rPr>
                        <a:t>Part 2 </a:t>
                      </a:r>
                      <a:endParaRPr lang="en-IN" sz="1200" b="1" kern="1200" dirty="0">
                        <a:solidFill>
                          <a:schemeClr val="accent1">
                            <a:lumMod val="50000"/>
                          </a:schemeClr>
                        </a:solidFill>
                        <a:effectLst/>
                        <a:latin typeface="Bookman Old Style" panose="02050604050505020204" pitchFamily="18" charset="0"/>
                        <a:ea typeface="+mn-ea"/>
                        <a:cs typeface="+mn-cs"/>
                      </a:endParaRPr>
                    </a:p>
                  </a:txBody>
                  <a:tcPr/>
                </a:tc>
                <a:tc>
                  <a:txBody>
                    <a:bodyPr/>
                    <a:lstStyle/>
                    <a:p>
                      <a:pPr marL="0" algn="l" defTabSz="914400" rtl="0" eaLnBrk="1" latinLnBrk="0" hangingPunct="1"/>
                      <a:r>
                        <a:rPr lang="en-US" sz="1200" b="1" kern="1200" dirty="0">
                          <a:solidFill>
                            <a:schemeClr val="bg1"/>
                          </a:solidFill>
                          <a:effectLst/>
                          <a:latin typeface="Bookman Old Style" panose="02050604050505020204" pitchFamily="18" charset="0"/>
                          <a:ea typeface="+mn-ea"/>
                          <a:cs typeface="+mn-cs"/>
                        </a:rPr>
                        <a:t>Properties of Hardened Concrete other than strength</a:t>
                      </a:r>
                      <a:endParaRPr lang="en-IN" sz="1200" b="1" kern="1200" dirty="0">
                        <a:solidFill>
                          <a:schemeClr val="bg1"/>
                        </a:solidFill>
                        <a:effectLst/>
                        <a:latin typeface="Bookman Old Style" panose="02050604050505020204" pitchFamily="18" charset="0"/>
                        <a:ea typeface="+mn-ea"/>
                        <a:cs typeface="+mn-cs"/>
                      </a:endParaRPr>
                    </a:p>
                  </a:txBody>
                  <a:tcPr/>
                </a:tc>
                <a:extLst>
                  <a:ext uri="{0D108BD9-81ED-4DB2-BD59-A6C34878D82A}">
                    <a16:rowId xmlns:a16="http://schemas.microsoft.com/office/drawing/2014/main" val="4256307337"/>
                  </a:ext>
                </a:extLst>
              </a:tr>
              <a:tr h="370840">
                <a:tc>
                  <a:txBody>
                    <a:bodyPr/>
                    <a:lstStyle/>
                    <a:p>
                      <a:pPr marL="0" algn="r" defTabSz="914400" rtl="0" eaLnBrk="1" latinLnBrk="0" hangingPunct="1">
                        <a:lnSpc>
                          <a:spcPct val="107000"/>
                        </a:lnSpc>
                        <a:spcAft>
                          <a:spcPts val="0"/>
                        </a:spcAft>
                        <a:tabLst>
                          <a:tab pos="2133600" algn="l"/>
                        </a:tabLst>
                      </a:pPr>
                      <a:r>
                        <a:rPr lang="en-US" sz="1200" b="0" kern="1200" dirty="0">
                          <a:solidFill>
                            <a:schemeClr val="accent1">
                              <a:lumMod val="50000"/>
                            </a:schemeClr>
                          </a:solidFill>
                          <a:effectLst/>
                          <a:latin typeface="Bookman Old Style" panose="02050604050505020204" pitchFamily="18" charset="0"/>
                          <a:ea typeface="+mn-ea"/>
                          <a:cs typeface="+mn-cs"/>
                        </a:rPr>
                        <a:t>Sec 5</a:t>
                      </a:r>
                      <a:endParaRPr lang="en-IN" sz="1200" b="0" kern="1200" dirty="0">
                        <a:solidFill>
                          <a:schemeClr val="accent1">
                            <a:lumMod val="50000"/>
                          </a:schemeClr>
                        </a:solidFill>
                        <a:effectLst/>
                        <a:latin typeface="Bookman Old Style" panose="02050604050505020204" pitchFamily="18" charset="0"/>
                        <a:ea typeface="+mn-ea"/>
                        <a:cs typeface="+mn-cs"/>
                      </a:endParaRPr>
                    </a:p>
                  </a:txBody>
                  <a:tcPr marL="68580" marR="68580" marT="0" marB="0"/>
                </a:tc>
                <a:tc>
                  <a:txBody>
                    <a:bodyPr/>
                    <a:lstStyle/>
                    <a:p>
                      <a:pPr marL="0" algn="l" defTabSz="914400" rtl="0" eaLnBrk="1" latinLnBrk="0" hangingPunct="1">
                        <a:lnSpc>
                          <a:spcPct val="107000"/>
                        </a:lnSpc>
                        <a:spcAft>
                          <a:spcPts val="0"/>
                        </a:spcAft>
                      </a:pPr>
                      <a:r>
                        <a:rPr lang="en-US" sz="1200" b="1" kern="1200" dirty="0">
                          <a:solidFill>
                            <a:schemeClr val="bg1"/>
                          </a:solidFill>
                          <a:effectLst/>
                          <a:latin typeface="Bookman Old Style" panose="02050604050505020204" pitchFamily="18" charset="0"/>
                          <a:ea typeface="+mn-ea"/>
                          <a:cs typeface="+mn-cs"/>
                        </a:rPr>
                        <a:t>Surface and bulk resistivity of concrete ─ IITD</a:t>
                      </a:r>
                      <a:endParaRPr lang="en-IN" sz="1200" b="1" kern="1200" dirty="0">
                        <a:solidFill>
                          <a:schemeClr val="bg1"/>
                        </a:solidFill>
                        <a:effectLst/>
                        <a:latin typeface="Bookman Old Style" panose="02050604050505020204" pitchFamily="18" charset="0"/>
                        <a:ea typeface="+mn-ea"/>
                        <a:cs typeface="+mn-cs"/>
                      </a:endParaRPr>
                    </a:p>
                  </a:txBody>
                  <a:tcPr marL="68580" marR="68580" marT="0" marB="0" anchor="b"/>
                </a:tc>
                <a:extLst>
                  <a:ext uri="{0D108BD9-81ED-4DB2-BD59-A6C34878D82A}">
                    <a16:rowId xmlns:a16="http://schemas.microsoft.com/office/drawing/2014/main" val="45729250"/>
                  </a:ext>
                </a:extLst>
              </a:tr>
              <a:tr h="370840">
                <a:tc>
                  <a:txBody>
                    <a:bodyPr/>
                    <a:lstStyle/>
                    <a:p>
                      <a:pPr marL="0" algn="r" defTabSz="914400" rtl="0" eaLnBrk="1" latinLnBrk="0" hangingPunct="1">
                        <a:lnSpc>
                          <a:spcPct val="107000"/>
                        </a:lnSpc>
                        <a:spcAft>
                          <a:spcPts val="0"/>
                        </a:spcAft>
                        <a:tabLst>
                          <a:tab pos="2133600" algn="l"/>
                        </a:tabLst>
                      </a:pPr>
                      <a:r>
                        <a:rPr lang="en-US" sz="1200" b="0" kern="1200" dirty="0">
                          <a:solidFill>
                            <a:schemeClr val="accent1">
                              <a:lumMod val="50000"/>
                            </a:schemeClr>
                          </a:solidFill>
                          <a:effectLst/>
                          <a:latin typeface="Bookman Old Style" panose="02050604050505020204" pitchFamily="18" charset="0"/>
                          <a:ea typeface="+mn-ea"/>
                          <a:cs typeface="+mn-cs"/>
                        </a:rPr>
                        <a:t>Sec 6</a:t>
                      </a:r>
                      <a:endParaRPr lang="en-IN" sz="1200" b="0" kern="1200" dirty="0">
                        <a:solidFill>
                          <a:schemeClr val="accent1">
                            <a:lumMod val="50000"/>
                          </a:schemeClr>
                        </a:solidFill>
                        <a:effectLst/>
                        <a:latin typeface="Bookman Old Style" panose="02050604050505020204" pitchFamily="18" charset="0"/>
                        <a:ea typeface="+mn-ea"/>
                        <a:cs typeface="+mn-cs"/>
                      </a:endParaRPr>
                    </a:p>
                  </a:txBody>
                  <a:tcPr marL="68580" marR="68580" marT="0" marB="0"/>
                </a:tc>
                <a:tc>
                  <a:txBody>
                    <a:bodyPr/>
                    <a:lstStyle/>
                    <a:p>
                      <a:pPr marL="0" algn="l" defTabSz="914400" rtl="0" eaLnBrk="1" latinLnBrk="0" hangingPunct="1">
                        <a:lnSpc>
                          <a:spcPct val="107000"/>
                        </a:lnSpc>
                        <a:spcAft>
                          <a:spcPts val="0"/>
                        </a:spcAft>
                      </a:pPr>
                      <a:r>
                        <a:rPr lang="en-US" sz="1200" b="1" kern="1200" dirty="0">
                          <a:solidFill>
                            <a:schemeClr val="bg1"/>
                          </a:solidFill>
                          <a:effectLst/>
                          <a:latin typeface="Bookman Old Style" panose="02050604050505020204" pitchFamily="18" charset="0"/>
                          <a:ea typeface="+mn-ea"/>
                          <a:cs typeface="+mn-cs"/>
                        </a:rPr>
                        <a:t>Volume of permeable voids and determination of permeability ─ NCB</a:t>
                      </a:r>
                      <a:endParaRPr lang="en-IN" sz="1200" b="1" kern="1200" dirty="0">
                        <a:solidFill>
                          <a:schemeClr val="bg1"/>
                        </a:solidFill>
                        <a:effectLst/>
                        <a:latin typeface="Bookman Old Style" panose="02050604050505020204" pitchFamily="18" charset="0"/>
                        <a:ea typeface="+mn-ea"/>
                        <a:cs typeface="+mn-cs"/>
                      </a:endParaRPr>
                    </a:p>
                  </a:txBody>
                  <a:tcPr marL="68580" marR="68580" marT="0" marB="0" anchor="b"/>
                </a:tc>
                <a:extLst>
                  <a:ext uri="{0D108BD9-81ED-4DB2-BD59-A6C34878D82A}">
                    <a16:rowId xmlns:a16="http://schemas.microsoft.com/office/drawing/2014/main" val="3979736748"/>
                  </a:ext>
                </a:extLst>
              </a:tr>
              <a:tr h="370840">
                <a:tc>
                  <a:txBody>
                    <a:bodyPr/>
                    <a:lstStyle/>
                    <a:p>
                      <a:pPr marL="0" algn="r" defTabSz="914400" rtl="0" eaLnBrk="1" latinLnBrk="0" hangingPunct="1">
                        <a:lnSpc>
                          <a:spcPct val="107000"/>
                        </a:lnSpc>
                        <a:spcAft>
                          <a:spcPts val="0"/>
                        </a:spcAft>
                        <a:tabLst>
                          <a:tab pos="2133600" algn="l"/>
                        </a:tabLst>
                      </a:pPr>
                      <a:r>
                        <a:rPr lang="en-US" sz="1200" b="0" kern="1200" dirty="0">
                          <a:solidFill>
                            <a:schemeClr val="accent1">
                              <a:lumMod val="50000"/>
                            </a:schemeClr>
                          </a:solidFill>
                          <a:effectLst/>
                          <a:latin typeface="Bookman Old Style" panose="02050604050505020204" pitchFamily="18" charset="0"/>
                          <a:ea typeface="+mn-ea"/>
                          <a:cs typeface="+mn-cs"/>
                        </a:rPr>
                        <a:t>Sec 7 </a:t>
                      </a:r>
                      <a:endParaRPr lang="en-IN" sz="1200" b="0" kern="1200" dirty="0">
                        <a:solidFill>
                          <a:schemeClr val="accent1">
                            <a:lumMod val="50000"/>
                          </a:schemeClr>
                        </a:solidFill>
                        <a:effectLst/>
                        <a:latin typeface="Bookman Old Style" panose="02050604050505020204" pitchFamily="18" charset="0"/>
                        <a:ea typeface="+mn-ea"/>
                        <a:cs typeface="+mn-cs"/>
                      </a:endParaRPr>
                    </a:p>
                  </a:txBody>
                  <a:tcPr marL="68580" marR="68580" marT="0" marB="0"/>
                </a:tc>
                <a:tc>
                  <a:txBody>
                    <a:bodyPr/>
                    <a:lstStyle/>
                    <a:p>
                      <a:pPr marL="0" algn="l" defTabSz="914400" rtl="0" eaLnBrk="1" latinLnBrk="0" hangingPunct="1">
                        <a:lnSpc>
                          <a:spcPct val="107000"/>
                        </a:lnSpc>
                        <a:spcAft>
                          <a:spcPts val="0"/>
                        </a:spcAft>
                      </a:pPr>
                      <a:r>
                        <a:rPr lang="en-US" sz="1200" b="1" kern="1200" dirty="0">
                          <a:solidFill>
                            <a:schemeClr val="bg1"/>
                          </a:solidFill>
                          <a:effectLst/>
                          <a:latin typeface="Bookman Old Style" panose="02050604050505020204" pitchFamily="18" charset="0"/>
                          <a:ea typeface="+mn-ea"/>
                          <a:cs typeface="+mn-cs"/>
                        </a:rPr>
                        <a:t>Rapid Chloride Penetration Test</a:t>
                      </a:r>
                      <a:endParaRPr lang="en-IN" sz="1200" b="1" kern="1200" dirty="0">
                        <a:solidFill>
                          <a:schemeClr val="bg1"/>
                        </a:solidFill>
                        <a:effectLst/>
                        <a:latin typeface="Bookman Old Style" panose="02050604050505020204" pitchFamily="18" charset="0"/>
                        <a:ea typeface="+mn-ea"/>
                        <a:cs typeface="+mn-cs"/>
                      </a:endParaRPr>
                    </a:p>
                  </a:txBody>
                  <a:tcPr marL="68580" marR="68580" marT="0" marB="0" anchor="b"/>
                </a:tc>
                <a:extLst>
                  <a:ext uri="{0D108BD9-81ED-4DB2-BD59-A6C34878D82A}">
                    <a16:rowId xmlns:a16="http://schemas.microsoft.com/office/drawing/2014/main" val="4148510234"/>
                  </a:ext>
                </a:extLst>
              </a:tr>
              <a:tr h="370840">
                <a:tc>
                  <a:txBody>
                    <a:bodyPr/>
                    <a:lstStyle/>
                    <a:p>
                      <a:pPr marL="0" algn="l" defTabSz="914400" rtl="0" eaLnBrk="1" latinLnBrk="0" hangingPunct="1"/>
                      <a:r>
                        <a:rPr lang="en-IN" sz="1200" b="1" kern="1200" dirty="0">
                          <a:solidFill>
                            <a:schemeClr val="accent1">
                              <a:lumMod val="50000"/>
                            </a:schemeClr>
                          </a:solidFill>
                          <a:effectLst/>
                          <a:latin typeface="Bookman Old Style" panose="02050604050505020204" pitchFamily="18" charset="0"/>
                          <a:ea typeface="+mn-ea"/>
                          <a:cs typeface="+mn-cs"/>
                        </a:rPr>
                        <a:t>Part 3</a:t>
                      </a:r>
                    </a:p>
                  </a:txBody>
                  <a:tcPr/>
                </a:tc>
                <a:tc>
                  <a:txBody>
                    <a:bodyPr/>
                    <a:lstStyle/>
                    <a:p>
                      <a:pPr marL="0" algn="l" defTabSz="914400" rtl="0" eaLnBrk="1" latinLnBrk="0" hangingPunct="1"/>
                      <a:r>
                        <a:rPr lang="en-US" sz="1200" b="1" kern="1200" dirty="0">
                          <a:solidFill>
                            <a:schemeClr val="bg1"/>
                          </a:solidFill>
                          <a:effectLst/>
                          <a:latin typeface="Bookman Old Style" panose="02050604050505020204" pitchFamily="18" charset="0"/>
                          <a:ea typeface="+mn-ea"/>
                          <a:cs typeface="+mn-cs"/>
                        </a:rPr>
                        <a:t>Making, curing and determining compressive strength of accelerated cured concrete test specimens</a:t>
                      </a:r>
                      <a:endParaRPr lang="en-IN" sz="1200" b="1" kern="1200" dirty="0">
                        <a:solidFill>
                          <a:schemeClr val="bg1"/>
                        </a:solidFill>
                        <a:effectLst/>
                        <a:latin typeface="Bookman Old Style" panose="02050604050505020204" pitchFamily="18" charset="0"/>
                        <a:ea typeface="+mn-ea"/>
                        <a:cs typeface="+mn-cs"/>
                      </a:endParaRPr>
                    </a:p>
                  </a:txBody>
                  <a:tcPr/>
                </a:tc>
                <a:extLst>
                  <a:ext uri="{0D108BD9-81ED-4DB2-BD59-A6C34878D82A}">
                    <a16:rowId xmlns:a16="http://schemas.microsoft.com/office/drawing/2014/main" val="72019193"/>
                  </a:ext>
                </a:extLst>
              </a:tr>
              <a:tr h="370840">
                <a:tc>
                  <a:txBody>
                    <a:bodyPr/>
                    <a:lstStyle/>
                    <a:p>
                      <a:pPr marL="0" algn="l" defTabSz="914400" rtl="0" eaLnBrk="1" latinLnBrk="0" hangingPunct="1"/>
                      <a:r>
                        <a:rPr lang="en-IN" sz="1200" b="1" kern="1200" dirty="0">
                          <a:solidFill>
                            <a:schemeClr val="accent1">
                              <a:lumMod val="50000"/>
                            </a:schemeClr>
                          </a:solidFill>
                          <a:effectLst/>
                          <a:latin typeface="Bookman Old Style" panose="02050604050505020204" pitchFamily="18" charset="0"/>
                          <a:ea typeface="+mn-ea"/>
                          <a:cs typeface="+mn-cs"/>
                        </a:rPr>
                        <a:t>Part 7</a:t>
                      </a:r>
                    </a:p>
                  </a:txBody>
                  <a:tcPr/>
                </a:tc>
                <a:tc>
                  <a:txBody>
                    <a:bodyPr/>
                    <a:lstStyle/>
                    <a:p>
                      <a:pPr marL="0" algn="l" defTabSz="914400" rtl="0" eaLnBrk="1" latinLnBrk="0" hangingPunct="1"/>
                      <a:r>
                        <a:rPr lang="en-US" sz="1200" b="1" kern="1200" dirty="0">
                          <a:solidFill>
                            <a:schemeClr val="bg1"/>
                          </a:solidFill>
                          <a:effectLst/>
                          <a:latin typeface="Bookman Old Style" panose="02050604050505020204" pitchFamily="18" charset="0"/>
                          <a:ea typeface="+mn-ea"/>
                          <a:cs typeface="+mn-cs"/>
                        </a:rPr>
                        <a:t>Creep of concrete cylinders in compression</a:t>
                      </a:r>
                      <a:endParaRPr lang="en-IN" sz="1200" b="1" kern="1200" dirty="0">
                        <a:solidFill>
                          <a:schemeClr val="bg1"/>
                        </a:solidFill>
                        <a:effectLst/>
                        <a:latin typeface="Bookman Old Style" panose="02050604050505020204" pitchFamily="18" charset="0"/>
                        <a:ea typeface="+mn-ea"/>
                        <a:cs typeface="+mn-cs"/>
                      </a:endParaRPr>
                    </a:p>
                  </a:txBody>
                  <a:tcPr/>
                </a:tc>
                <a:extLst>
                  <a:ext uri="{0D108BD9-81ED-4DB2-BD59-A6C34878D82A}">
                    <a16:rowId xmlns:a16="http://schemas.microsoft.com/office/drawing/2014/main" val="3471930186"/>
                  </a:ext>
                </a:extLst>
              </a:tr>
              <a:tr h="370840">
                <a:tc>
                  <a:txBody>
                    <a:bodyPr/>
                    <a:lstStyle/>
                    <a:p>
                      <a:pPr marL="0" algn="l" defTabSz="914400" rtl="0" eaLnBrk="1" latinLnBrk="0" hangingPunct="1">
                        <a:lnSpc>
                          <a:spcPct val="107000"/>
                        </a:lnSpc>
                        <a:spcAft>
                          <a:spcPts val="0"/>
                        </a:spcAft>
                        <a:tabLst>
                          <a:tab pos="2133600" algn="l"/>
                        </a:tabLst>
                      </a:pPr>
                      <a:r>
                        <a:rPr lang="en-IN" sz="1200" b="1" kern="1200" dirty="0">
                          <a:solidFill>
                            <a:schemeClr val="accent1">
                              <a:lumMod val="50000"/>
                            </a:schemeClr>
                          </a:solidFill>
                          <a:effectLst/>
                          <a:latin typeface="Bookman Old Style" panose="02050604050505020204" pitchFamily="18" charset="0"/>
                          <a:ea typeface="+mn-ea"/>
                          <a:cs typeface="+mn-cs"/>
                        </a:rPr>
                        <a:t>Part 8 </a:t>
                      </a:r>
                      <a:r>
                        <a:rPr lang="en-IN" sz="1200" b="0" kern="1200" dirty="0">
                          <a:solidFill>
                            <a:schemeClr val="accent1">
                              <a:lumMod val="50000"/>
                            </a:schemeClr>
                          </a:solidFill>
                          <a:effectLst/>
                          <a:latin typeface="Bookman Old Style" panose="02050604050505020204" pitchFamily="18" charset="0"/>
                          <a:ea typeface="+mn-ea"/>
                          <a:cs typeface="+mn-cs"/>
                        </a:rPr>
                        <a:t>Sec 2</a:t>
                      </a:r>
                    </a:p>
                  </a:txBody>
                  <a:tcPr marL="68580" marR="68580" marT="0" marB="0"/>
                </a:tc>
                <a:tc>
                  <a:txBody>
                    <a:bodyPr/>
                    <a:lstStyle/>
                    <a:p>
                      <a:pPr marL="0" algn="l" defTabSz="914400" rtl="0" eaLnBrk="1" latinLnBrk="0" hangingPunct="1">
                        <a:lnSpc>
                          <a:spcPct val="107000"/>
                        </a:lnSpc>
                        <a:spcAft>
                          <a:spcPts val="0"/>
                        </a:spcAft>
                      </a:pPr>
                      <a:r>
                        <a:rPr lang="en-US" sz="1200" b="1" kern="1200" dirty="0">
                          <a:solidFill>
                            <a:schemeClr val="bg1"/>
                          </a:solidFill>
                          <a:effectLst/>
                          <a:latin typeface="Bookman Old Style" panose="02050604050505020204" pitchFamily="18" charset="0"/>
                          <a:ea typeface="+mn-ea"/>
                          <a:cs typeface="+mn-cs"/>
                        </a:rPr>
                        <a:t>Determination of modulus of elasticity  ― Modulus of elasticity by electrodynamic method **</a:t>
                      </a:r>
                      <a:endParaRPr lang="en-IN" sz="1200" b="1" kern="1200" dirty="0">
                        <a:solidFill>
                          <a:schemeClr val="bg1"/>
                        </a:solidFill>
                        <a:effectLst/>
                        <a:latin typeface="Bookman Old Style" panose="02050604050505020204" pitchFamily="18" charset="0"/>
                        <a:ea typeface="+mn-ea"/>
                        <a:cs typeface="+mn-cs"/>
                      </a:endParaRPr>
                    </a:p>
                  </a:txBody>
                  <a:tcPr marL="68580" marR="68580" marT="0" marB="0" anchor="b"/>
                </a:tc>
                <a:extLst>
                  <a:ext uri="{0D108BD9-81ED-4DB2-BD59-A6C34878D82A}">
                    <a16:rowId xmlns:a16="http://schemas.microsoft.com/office/drawing/2014/main" val="2014417661"/>
                  </a:ext>
                </a:extLst>
              </a:tr>
              <a:tr h="370840">
                <a:tc>
                  <a:txBody>
                    <a:bodyPr/>
                    <a:lstStyle/>
                    <a:p>
                      <a:pPr marL="0" algn="l" defTabSz="914400" rtl="0" eaLnBrk="1" latinLnBrk="0" hangingPunct="1">
                        <a:lnSpc>
                          <a:spcPct val="107000"/>
                        </a:lnSpc>
                        <a:spcAft>
                          <a:spcPts val="0"/>
                        </a:spcAft>
                        <a:tabLst>
                          <a:tab pos="2133600" algn="l"/>
                        </a:tabLst>
                      </a:pPr>
                      <a:r>
                        <a:rPr lang="en-IN" sz="1200" b="1" kern="1200" dirty="0">
                          <a:solidFill>
                            <a:schemeClr val="accent1">
                              <a:lumMod val="50000"/>
                            </a:schemeClr>
                          </a:solidFill>
                          <a:effectLst/>
                          <a:latin typeface="Bookman Old Style" panose="02050604050505020204" pitchFamily="18" charset="0"/>
                          <a:ea typeface="+mn-ea"/>
                          <a:cs typeface="+mn-cs"/>
                        </a:rPr>
                        <a:t>Part 9</a:t>
                      </a:r>
                    </a:p>
                  </a:txBody>
                  <a:tcPr marL="68580" marR="68580" marT="0" marB="0"/>
                </a:tc>
                <a:tc>
                  <a:txBody>
                    <a:bodyPr/>
                    <a:lstStyle/>
                    <a:p>
                      <a:pPr marL="0" algn="l" defTabSz="914400" rtl="0" eaLnBrk="1" latinLnBrk="0" hangingPunct="1">
                        <a:lnSpc>
                          <a:spcPct val="107000"/>
                        </a:lnSpc>
                        <a:spcAft>
                          <a:spcPts val="0"/>
                        </a:spcAft>
                      </a:pPr>
                      <a:r>
                        <a:rPr lang="en-US" sz="1200" b="1" kern="1200" dirty="0">
                          <a:solidFill>
                            <a:schemeClr val="bg1"/>
                          </a:solidFill>
                          <a:effectLst/>
                          <a:latin typeface="Bookman Old Style" panose="02050604050505020204" pitchFamily="18" charset="0"/>
                          <a:ea typeface="+mn-ea"/>
                          <a:cs typeface="+mn-cs"/>
                        </a:rPr>
                        <a:t>Determination of wear resistance</a:t>
                      </a:r>
                      <a:endParaRPr lang="en-IN" sz="1200" b="1" kern="1200" dirty="0">
                        <a:solidFill>
                          <a:schemeClr val="bg1"/>
                        </a:solidFill>
                        <a:effectLst/>
                        <a:latin typeface="Bookman Old Style" panose="02050604050505020204" pitchFamily="18" charset="0"/>
                        <a:ea typeface="+mn-ea"/>
                        <a:cs typeface="+mn-cs"/>
                      </a:endParaRPr>
                    </a:p>
                  </a:txBody>
                  <a:tcPr marL="68580" marR="68580" marT="0" marB="0" anchor="b"/>
                </a:tc>
                <a:extLst>
                  <a:ext uri="{0D108BD9-81ED-4DB2-BD59-A6C34878D82A}">
                    <a16:rowId xmlns:a16="http://schemas.microsoft.com/office/drawing/2014/main" val="1967454323"/>
                  </a:ext>
                </a:extLst>
              </a:tr>
              <a:tr h="370840">
                <a:tc>
                  <a:txBody>
                    <a:bodyPr/>
                    <a:lstStyle/>
                    <a:p>
                      <a:pPr marL="0" algn="l" defTabSz="914400" rtl="0" eaLnBrk="1" latinLnBrk="0" hangingPunct="1">
                        <a:lnSpc>
                          <a:spcPct val="107000"/>
                        </a:lnSpc>
                        <a:spcAft>
                          <a:spcPts val="0"/>
                        </a:spcAft>
                        <a:tabLst>
                          <a:tab pos="2133600" algn="l"/>
                        </a:tabLst>
                      </a:pPr>
                      <a:r>
                        <a:rPr lang="en-IN" sz="1200" b="1" kern="1200" dirty="0">
                          <a:solidFill>
                            <a:schemeClr val="accent1">
                              <a:lumMod val="50000"/>
                            </a:schemeClr>
                          </a:solidFill>
                          <a:effectLst/>
                          <a:latin typeface="Bookman Old Style" panose="02050604050505020204" pitchFamily="18" charset="0"/>
                          <a:ea typeface="+mn-ea"/>
                          <a:cs typeface="+mn-cs"/>
                        </a:rPr>
                        <a:t>Part 10</a:t>
                      </a:r>
                    </a:p>
                  </a:txBody>
                  <a:tcPr marL="68580" marR="68580" marT="0" marB="0"/>
                </a:tc>
                <a:tc>
                  <a:txBody>
                    <a:bodyPr/>
                    <a:lstStyle/>
                    <a:p>
                      <a:pPr marL="0" algn="l" defTabSz="914400" rtl="0" eaLnBrk="1" latinLnBrk="0" hangingPunct="1">
                        <a:lnSpc>
                          <a:spcPct val="107000"/>
                        </a:lnSpc>
                        <a:spcAft>
                          <a:spcPts val="0"/>
                        </a:spcAft>
                      </a:pPr>
                      <a:r>
                        <a:rPr lang="en-US" sz="1200" b="1" kern="1200" dirty="0">
                          <a:solidFill>
                            <a:schemeClr val="bg1"/>
                          </a:solidFill>
                          <a:effectLst/>
                          <a:latin typeface="Bookman Old Style" panose="02050604050505020204" pitchFamily="18" charset="0"/>
                          <a:ea typeface="+mn-ea"/>
                          <a:cs typeface="+mn-cs"/>
                        </a:rPr>
                        <a:t>Bond in reinforced concrete</a:t>
                      </a:r>
                      <a:endParaRPr lang="en-IN" sz="1200" b="1" kern="1200" dirty="0">
                        <a:solidFill>
                          <a:schemeClr val="bg1"/>
                        </a:solidFill>
                        <a:effectLst/>
                        <a:latin typeface="Bookman Old Style" panose="02050604050505020204" pitchFamily="18" charset="0"/>
                        <a:ea typeface="+mn-ea"/>
                        <a:cs typeface="+mn-cs"/>
                      </a:endParaRPr>
                    </a:p>
                  </a:txBody>
                  <a:tcPr marL="68580" marR="68580" marT="0" marB="0" anchor="b"/>
                </a:tc>
                <a:extLst>
                  <a:ext uri="{0D108BD9-81ED-4DB2-BD59-A6C34878D82A}">
                    <a16:rowId xmlns:a16="http://schemas.microsoft.com/office/drawing/2014/main" val="934609276"/>
                  </a:ext>
                </a:extLst>
              </a:tr>
              <a:tr h="370840">
                <a:tc>
                  <a:txBody>
                    <a:bodyPr/>
                    <a:lstStyle/>
                    <a:p>
                      <a:pPr marL="0" algn="l" defTabSz="914400" rtl="0" eaLnBrk="1" latinLnBrk="0" hangingPunct="1">
                        <a:lnSpc>
                          <a:spcPct val="107000"/>
                        </a:lnSpc>
                        <a:spcAft>
                          <a:spcPts val="0"/>
                        </a:spcAft>
                        <a:tabLst>
                          <a:tab pos="2133600" algn="l"/>
                        </a:tabLst>
                      </a:pPr>
                      <a:r>
                        <a:rPr lang="en-US" sz="1200" b="1" kern="1200" dirty="0">
                          <a:solidFill>
                            <a:schemeClr val="accent1">
                              <a:lumMod val="50000"/>
                            </a:schemeClr>
                          </a:solidFill>
                          <a:effectLst/>
                          <a:latin typeface="Bookman Old Style" panose="02050604050505020204" pitchFamily="18" charset="0"/>
                          <a:ea typeface="+mn-ea"/>
                          <a:cs typeface="+mn-cs"/>
                        </a:rPr>
                        <a:t>Part 12</a:t>
                      </a:r>
                      <a:endParaRPr lang="en-IN" sz="1200" b="1" kern="1200" dirty="0">
                        <a:solidFill>
                          <a:schemeClr val="accent1">
                            <a:lumMod val="50000"/>
                          </a:schemeClr>
                        </a:solidFill>
                        <a:effectLst/>
                        <a:latin typeface="Bookman Old Style" panose="02050604050505020204" pitchFamily="18" charset="0"/>
                        <a:ea typeface="+mn-ea"/>
                        <a:cs typeface="+mn-cs"/>
                      </a:endParaRPr>
                    </a:p>
                  </a:txBody>
                  <a:tcPr marL="68580" marR="68580" marT="0" marB="0" anchor="ctr"/>
                </a:tc>
                <a:tc>
                  <a:txBody>
                    <a:bodyPr/>
                    <a:lstStyle/>
                    <a:p>
                      <a:pPr marL="0" algn="l" defTabSz="914400" rtl="0" eaLnBrk="1" latinLnBrk="0" hangingPunct="1">
                        <a:lnSpc>
                          <a:spcPct val="107000"/>
                        </a:lnSpc>
                        <a:spcAft>
                          <a:spcPts val="0"/>
                        </a:spcAft>
                      </a:pPr>
                      <a:r>
                        <a:rPr lang="en-US" sz="1200" b="1" kern="1200" dirty="0">
                          <a:solidFill>
                            <a:schemeClr val="bg1"/>
                          </a:solidFill>
                          <a:effectLst/>
                          <a:latin typeface="Bookman Old Style" panose="02050604050505020204" pitchFamily="18" charset="0"/>
                          <a:ea typeface="+mn-ea"/>
                          <a:cs typeface="+mn-cs"/>
                        </a:rPr>
                        <a:t>Water soluble &amp; acid soluble chlorides in hardened mortar &amp; concrete</a:t>
                      </a:r>
                      <a:endParaRPr lang="en-IN" sz="1200" b="1" kern="1200" dirty="0">
                        <a:solidFill>
                          <a:schemeClr val="bg1"/>
                        </a:solidFill>
                        <a:effectLst/>
                        <a:latin typeface="Bookman Old Style" panose="02050604050505020204" pitchFamily="18" charset="0"/>
                        <a:ea typeface="+mn-ea"/>
                        <a:cs typeface="+mn-cs"/>
                      </a:endParaRPr>
                    </a:p>
                  </a:txBody>
                  <a:tcPr marL="68580" marR="68580" marT="0" marB="0" anchor="b"/>
                </a:tc>
                <a:extLst>
                  <a:ext uri="{0D108BD9-81ED-4DB2-BD59-A6C34878D82A}">
                    <a16:rowId xmlns:a16="http://schemas.microsoft.com/office/drawing/2014/main" val="3389882320"/>
                  </a:ext>
                </a:extLst>
              </a:tr>
              <a:tr h="370840">
                <a:tc>
                  <a:txBody>
                    <a:bodyPr/>
                    <a:lstStyle/>
                    <a:p>
                      <a:pPr marL="0" algn="r" defTabSz="914400" rtl="0" eaLnBrk="1" latinLnBrk="0" hangingPunct="1">
                        <a:lnSpc>
                          <a:spcPct val="107000"/>
                        </a:lnSpc>
                        <a:spcAft>
                          <a:spcPts val="0"/>
                        </a:spcAft>
                        <a:tabLst>
                          <a:tab pos="2133600" algn="l"/>
                        </a:tabLst>
                      </a:pPr>
                      <a:r>
                        <a:rPr lang="en-IN" sz="1200" b="0" kern="1200" dirty="0">
                          <a:solidFill>
                            <a:schemeClr val="accent1">
                              <a:lumMod val="50000"/>
                            </a:schemeClr>
                          </a:solidFill>
                          <a:effectLst/>
                          <a:latin typeface="Bookman Old Style" panose="02050604050505020204" pitchFamily="18" charset="0"/>
                          <a:ea typeface="+mn-ea"/>
                          <a:cs typeface="+mn-cs"/>
                        </a:rPr>
                        <a:t>Sec 1</a:t>
                      </a:r>
                    </a:p>
                  </a:txBody>
                  <a:tcPr marL="68580" marR="68580" marT="0" marB="0"/>
                </a:tc>
                <a:tc>
                  <a:txBody>
                    <a:bodyPr/>
                    <a:lstStyle/>
                    <a:p>
                      <a:pPr marL="0" algn="l" defTabSz="914400" rtl="0" eaLnBrk="1" latinLnBrk="0" hangingPunct="1">
                        <a:lnSpc>
                          <a:spcPct val="107000"/>
                        </a:lnSpc>
                        <a:spcAft>
                          <a:spcPts val="0"/>
                        </a:spcAft>
                      </a:pPr>
                      <a:r>
                        <a:rPr lang="en-IN" sz="1200" b="1" kern="1200" dirty="0">
                          <a:solidFill>
                            <a:schemeClr val="bg1"/>
                          </a:solidFill>
                          <a:effectLst/>
                          <a:latin typeface="Bookman Old Style" panose="02050604050505020204" pitchFamily="18" charset="0"/>
                          <a:ea typeface="+mn-ea"/>
                          <a:cs typeface="+mn-cs"/>
                        </a:rPr>
                        <a:t>Determination of total chlorides</a:t>
                      </a:r>
                    </a:p>
                  </a:txBody>
                  <a:tcPr marL="68580" marR="68580" marT="0" marB="0" anchor="b"/>
                </a:tc>
                <a:extLst>
                  <a:ext uri="{0D108BD9-81ED-4DB2-BD59-A6C34878D82A}">
                    <a16:rowId xmlns:a16="http://schemas.microsoft.com/office/drawing/2014/main" val="2846048467"/>
                  </a:ext>
                </a:extLst>
              </a:tr>
              <a:tr h="370840">
                <a:tc>
                  <a:txBody>
                    <a:bodyPr/>
                    <a:lstStyle/>
                    <a:p>
                      <a:pPr marL="0" algn="r" defTabSz="914400" rtl="0" eaLnBrk="1" latinLnBrk="0" hangingPunct="1">
                        <a:lnSpc>
                          <a:spcPct val="107000"/>
                        </a:lnSpc>
                        <a:spcAft>
                          <a:spcPts val="0"/>
                        </a:spcAft>
                        <a:tabLst>
                          <a:tab pos="2133600" algn="l"/>
                        </a:tabLst>
                      </a:pPr>
                      <a:r>
                        <a:rPr lang="en-IN" sz="1200" b="0" kern="1200" dirty="0">
                          <a:solidFill>
                            <a:schemeClr val="accent1">
                              <a:lumMod val="50000"/>
                            </a:schemeClr>
                          </a:solidFill>
                          <a:effectLst/>
                          <a:latin typeface="Bookman Old Style" panose="02050604050505020204" pitchFamily="18" charset="0"/>
                          <a:ea typeface="+mn-ea"/>
                          <a:cs typeface="+mn-cs"/>
                        </a:rPr>
                        <a:t>Sec 2</a:t>
                      </a:r>
                    </a:p>
                  </a:txBody>
                  <a:tcPr marL="68580" marR="68580" marT="0" marB="0"/>
                </a:tc>
                <a:tc>
                  <a:txBody>
                    <a:bodyPr/>
                    <a:lstStyle/>
                    <a:p>
                      <a:pPr marL="0" algn="l" defTabSz="914400" rtl="0" eaLnBrk="1" latinLnBrk="0" hangingPunct="1">
                        <a:lnSpc>
                          <a:spcPct val="107000"/>
                        </a:lnSpc>
                        <a:spcAft>
                          <a:spcPts val="0"/>
                        </a:spcAft>
                      </a:pPr>
                      <a:r>
                        <a:rPr lang="en-IN" sz="1200" b="1" kern="1200" dirty="0">
                          <a:solidFill>
                            <a:schemeClr val="bg1"/>
                          </a:solidFill>
                          <a:effectLst/>
                          <a:latin typeface="Bookman Old Style" panose="02050604050505020204" pitchFamily="18" charset="0"/>
                          <a:ea typeface="+mn-ea"/>
                          <a:cs typeface="+mn-cs"/>
                        </a:rPr>
                        <a:t>Determination of chloride profile</a:t>
                      </a:r>
                    </a:p>
                  </a:txBody>
                  <a:tcPr marL="68580" marR="68580" marT="0" marB="0" anchor="b"/>
                </a:tc>
                <a:extLst>
                  <a:ext uri="{0D108BD9-81ED-4DB2-BD59-A6C34878D82A}">
                    <a16:rowId xmlns:a16="http://schemas.microsoft.com/office/drawing/2014/main" val="2809587140"/>
                  </a:ext>
                </a:extLst>
              </a:tr>
            </a:tbl>
          </a:graphicData>
        </a:graphic>
      </p:graphicFrame>
      <p:sp>
        <p:nvSpPr>
          <p:cNvPr id="3" name="TextBox 2">
            <a:extLst>
              <a:ext uri="{FF2B5EF4-FFF2-40B4-BE49-F238E27FC236}">
                <a16:creationId xmlns:a16="http://schemas.microsoft.com/office/drawing/2014/main" id="{F4459CBE-9948-4D3A-BAF7-2F3FBB4618A3}"/>
              </a:ext>
            </a:extLst>
          </p:cNvPr>
          <p:cNvSpPr txBox="1"/>
          <p:nvPr/>
        </p:nvSpPr>
        <p:spPr>
          <a:xfrm>
            <a:off x="3765047" y="324196"/>
            <a:ext cx="7199440" cy="369332"/>
          </a:xfrm>
          <a:prstGeom prst="rect">
            <a:avLst/>
          </a:prstGeom>
          <a:noFill/>
        </p:spPr>
        <p:txBody>
          <a:bodyPr wrap="square" rtlCol="0">
            <a:spAutoFit/>
          </a:bodyPr>
          <a:lstStyle/>
          <a:p>
            <a:r>
              <a:rPr lang="en-IN" dirty="0"/>
              <a:t>In the pipeline…..</a:t>
            </a:r>
          </a:p>
        </p:txBody>
      </p:sp>
      <p:sp>
        <p:nvSpPr>
          <p:cNvPr id="5" name="TextBox 4">
            <a:extLst>
              <a:ext uri="{FF2B5EF4-FFF2-40B4-BE49-F238E27FC236}">
                <a16:creationId xmlns:a16="http://schemas.microsoft.com/office/drawing/2014/main" id="{77170106-950B-434F-A485-521646AE9A77}"/>
              </a:ext>
            </a:extLst>
          </p:cNvPr>
          <p:cNvSpPr txBox="1"/>
          <p:nvPr/>
        </p:nvSpPr>
        <p:spPr>
          <a:xfrm>
            <a:off x="3765047" y="5552902"/>
            <a:ext cx="7315200" cy="369332"/>
          </a:xfrm>
          <a:prstGeom prst="rect">
            <a:avLst/>
          </a:prstGeom>
          <a:noFill/>
        </p:spPr>
        <p:txBody>
          <a:bodyPr wrap="square" rtlCol="0">
            <a:spAutoFit/>
          </a:bodyPr>
          <a:lstStyle/>
          <a:p>
            <a:r>
              <a:rPr lang="en-IN" dirty="0"/>
              <a:t>** available in clause 10 of  IS 516: 1959 </a:t>
            </a:r>
          </a:p>
        </p:txBody>
      </p:sp>
    </p:spTree>
    <p:extLst>
      <p:ext uri="{BB962C8B-B14F-4D97-AF65-F5344CB8AC3E}">
        <p14:creationId xmlns:p14="http://schemas.microsoft.com/office/powerpoint/2010/main" val="1485040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0D8FD-8DEF-4C0B-8F84-DEE3A75C1EB4}"/>
              </a:ext>
            </a:extLst>
          </p:cNvPr>
          <p:cNvSpPr>
            <a:spLocks noGrp="1"/>
          </p:cNvSpPr>
          <p:nvPr>
            <p:ph type="title"/>
          </p:nvPr>
        </p:nvSpPr>
        <p:spPr/>
        <p:txBody>
          <a:bodyPr/>
          <a:lstStyle/>
          <a:p>
            <a:r>
              <a:rPr lang="en-US" sz="3600" b="1" kern="1200" dirty="0">
                <a:solidFill>
                  <a:schemeClr val="bg1"/>
                </a:solidFill>
                <a:effectLst/>
                <a:latin typeface="Bookman Old Style" panose="02050604050505020204" pitchFamily="18" charset="0"/>
                <a:ea typeface="+mn-ea"/>
                <a:cs typeface="+mn-cs"/>
              </a:rPr>
              <a:t>Sampling, preparing and testing of concrete cores</a:t>
            </a:r>
            <a:endParaRPr lang="en-IN" dirty="0"/>
          </a:p>
        </p:txBody>
      </p:sp>
      <p:pic>
        <p:nvPicPr>
          <p:cNvPr id="8" name="Picture 7">
            <a:extLst>
              <a:ext uri="{FF2B5EF4-FFF2-40B4-BE49-F238E27FC236}">
                <a16:creationId xmlns:a16="http://schemas.microsoft.com/office/drawing/2014/main" id="{61476E5C-38BE-975B-AE16-A51D16AE138D}"/>
              </a:ext>
            </a:extLst>
          </p:cNvPr>
          <p:cNvPicPr>
            <a:picLocks noChangeAspect="1"/>
          </p:cNvPicPr>
          <p:nvPr/>
        </p:nvPicPr>
        <p:blipFill>
          <a:blip r:embed="rId2"/>
          <a:stretch>
            <a:fillRect/>
          </a:stretch>
        </p:blipFill>
        <p:spPr>
          <a:xfrm>
            <a:off x="4606485" y="504715"/>
            <a:ext cx="5981303" cy="6003663"/>
          </a:xfrm>
          <a:prstGeom prst="rect">
            <a:avLst/>
          </a:prstGeom>
        </p:spPr>
      </p:pic>
    </p:spTree>
    <p:extLst>
      <p:ext uri="{BB962C8B-B14F-4D97-AF65-F5344CB8AC3E}">
        <p14:creationId xmlns:p14="http://schemas.microsoft.com/office/powerpoint/2010/main" val="4130282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5/Sec 1</a:t>
            </a:r>
            <a:br>
              <a:rPr lang="en-IN" sz="1800" b="0" i="0" u="none" strike="noStrike" dirty="0">
                <a:effectLst/>
                <a:latin typeface="Arial" panose="020B0604020202020204" pitchFamily="34" charset="0"/>
              </a:rPr>
            </a:br>
            <a:r>
              <a:rPr lang="en-US" sz="1800" b="1" i="0" u="none" strike="noStrike" kern="1200" dirty="0">
                <a:solidFill>
                  <a:srgbClr val="FFFFFF"/>
                </a:solidFill>
                <a:effectLst/>
                <a:latin typeface="Bookman Old Style" panose="02050604050505020204" pitchFamily="18" charset="0"/>
              </a:rPr>
              <a:t> </a:t>
            </a:r>
            <a:r>
              <a:rPr lang="en-US" sz="1800" b="1" kern="1200" dirty="0">
                <a:solidFill>
                  <a:schemeClr val="accent1">
                    <a:lumMod val="50000"/>
                  </a:schemeClr>
                </a:solidFill>
                <a:effectLst/>
                <a:latin typeface="Bookman Old Style" panose="02050604050505020204" pitchFamily="18" charset="0"/>
                <a:ea typeface="+mn-ea"/>
                <a:cs typeface="+mn-cs"/>
              </a:rPr>
              <a:t>Non-destructive testing of hardened concrete —</a:t>
            </a:r>
            <a:br>
              <a:rPr lang="en-US" sz="1800" b="1" kern="1200" dirty="0">
                <a:solidFill>
                  <a:schemeClr val="accent1">
                    <a:lumMod val="50000"/>
                  </a:schemeClr>
                </a:solidFill>
                <a:effectLst/>
                <a:latin typeface="Bookman Old Style" panose="02050604050505020204" pitchFamily="18" charset="0"/>
                <a:ea typeface="+mn-ea"/>
                <a:cs typeface="+mn-cs"/>
              </a:rPr>
            </a:br>
            <a:r>
              <a:rPr lang="en-US" sz="1800" b="1" kern="1200" dirty="0">
                <a:solidFill>
                  <a:schemeClr val="bg1"/>
                </a:solidFill>
                <a:effectLst/>
                <a:latin typeface="Bookman Old Style" panose="02050604050505020204" pitchFamily="18" charset="0"/>
                <a:ea typeface="+mn-ea"/>
                <a:cs typeface="+mn-cs"/>
              </a:rPr>
              <a:t>Ultrasonic Pulse Velocity testing</a:t>
            </a:r>
            <a:endParaRPr lang="en-IN"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516 (Part 5/Sec 1)</a:t>
            </a:r>
          </a:p>
        </p:txBody>
      </p:sp>
    </p:spTree>
    <p:extLst>
      <p:ext uri="{BB962C8B-B14F-4D97-AF65-F5344CB8AC3E}">
        <p14:creationId xmlns:p14="http://schemas.microsoft.com/office/powerpoint/2010/main" val="1715383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a:xfrm>
            <a:off x="1069848" y="1298448"/>
            <a:ext cx="7315200" cy="1075784"/>
          </a:xfrm>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5/Sec 1</a:t>
            </a:r>
            <a:br>
              <a:rPr lang="en-IN" sz="1800" b="0" i="0" u="none" strike="noStrike" dirty="0">
                <a:effectLst/>
                <a:latin typeface="Arial" panose="020B0604020202020204" pitchFamily="34" charset="0"/>
              </a:rPr>
            </a:br>
            <a:r>
              <a:rPr lang="en-US" sz="1800" b="1" i="0" u="none" strike="noStrike" kern="1200" dirty="0">
                <a:solidFill>
                  <a:srgbClr val="FFFFFF"/>
                </a:solidFill>
                <a:effectLst/>
                <a:latin typeface="Bookman Old Style" panose="02050604050505020204" pitchFamily="18" charset="0"/>
              </a:rPr>
              <a:t> </a:t>
            </a:r>
            <a:r>
              <a:rPr lang="en-US" sz="1800" b="1" kern="1200" dirty="0">
                <a:solidFill>
                  <a:schemeClr val="accent1">
                    <a:lumMod val="50000"/>
                  </a:schemeClr>
                </a:solidFill>
                <a:effectLst/>
                <a:latin typeface="Bookman Old Style" panose="02050604050505020204" pitchFamily="18" charset="0"/>
                <a:ea typeface="+mn-ea"/>
                <a:cs typeface="+mn-cs"/>
              </a:rPr>
              <a:t>Non-destructive testing of hardened concrete —</a:t>
            </a:r>
            <a:br>
              <a:rPr lang="en-US" sz="1800" b="1" kern="1200" dirty="0">
                <a:solidFill>
                  <a:schemeClr val="accent1">
                    <a:lumMod val="50000"/>
                  </a:schemeClr>
                </a:solidFill>
                <a:effectLst/>
                <a:latin typeface="Bookman Old Style" panose="02050604050505020204" pitchFamily="18" charset="0"/>
                <a:ea typeface="+mn-ea"/>
                <a:cs typeface="+mn-cs"/>
              </a:rPr>
            </a:br>
            <a:r>
              <a:rPr lang="en-US" sz="1800" b="1" kern="1200" dirty="0">
                <a:solidFill>
                  <a:schemeClr val="bg1"/>
                </a:solidFill>
                <a:effectLst/>
                <a:latin typeface="Bookman Old Style" panose="02050604050505020204" pitchFamily="18" charset="0"/>
                <a:ea typeface="+mn-ea"/>
                <a:cs typeface="+mn-cs"/>
              </a:rPr>
              <a:t>Ultrasonic Pulse Velocity testing</a:t>
            </a:r>
            <a:endParaRPr lang="en-IN"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a:xfrm>
            <a:off x="1069848" y="2427331"/>
            <a:ext cx="7315200" cy="914400"/>
          </a:xfrm>
        </p:spPr>
        <p:txBody>
          <a:bodyPr/>
          <a:lstStyle/>
          <a:p>
            <a:r>
              <a:rPr lang="en-IN" dirty="0"/>
              <a:t>IS 516 (Part 5/Sec 1)</a:t>
            </a:r>
          </a:p>
        </p:txBody>
      </p:sp>
      <p:sp>
        <p:nvSpPr>
          <p:cNvPr id="2" name="TextBox 1">
            <a:extLst>
              <a:ext uri="{FF2B5EF4-FFF2-40B4-BE49-F238E27FC236}">
                <a16:creationId xmlns:a16="http://schemas.microsoft.com/office/drawing/2014/main" id="{EAF9CE7E-5C3C-6080-6B21-D8C652F889F3}"/>
              </a:ext>
            </a:extLst>
          </p:cNvPr>
          <p:cNvSpPr txBox="1"/>
          <p:nvPr/>
        </p:nvSpPr>
        <p:spPr>
          <a:xfrm>
            <a:off x="1251284" y="3192379"/>
            <a:ext cx="6593305" cy="923330"/>
          </a:xfrm>
          <a:prstGeom prst="rect">
            <a:avLst/>
          </a:prstGeom>
          <a:noFill/>
        </p:spPr>
        <p:txBody>
          <a:bodyPr wrap="square" rtlCol="0">
            <a:spAutoFit/>
          </a:bodyPr>
          <a:lstStyle/>
          <a:p>
            <a:r>
              <a:rPr lang="en-IN" dirty="0"/>
              <a:t>What is non destructive testing of concrete?</a:t>
            </a:r>
          </a:p>
          <a:p>
            <a:endParaRPr lang="en-IN" dirty="0"/>
          </a:p>
          <a:p>
            <a:r>
              <a:rPr lang="en-IN" dirty="0"/>
              <a:t>Examples?</a:t>
            </a:r>
          </a:p>
        </p:txBody>
      </p:sp>
    </p:spTree>
    <p:extLst>
      <p:ext uri="{BB962C8B-B14F-4D97-AF65-F5344CB8AC3E}">
        <p14:creationId xmlns:p14="http://schemas.microsoft.com/office/powerpoint/2010/main" val="286588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0D8FD-8DEF-4C0B-8F84-DEE3A75C1EB4}"/>
              </a:ext>
            </a:extLst>
          </p:cNvPr>
          <p:cNvSpPr>
            <a:spLocks noGrp="1"/>
          </p:cNvSpPr>
          <p:nvPr>
            <p:ph type="title"/>
          </p:nvPr>
        </p:nvSpPr>
        <p:spPr/>
        <p:txBody>
          <a:bodyPr/>
          <a:lstStyle/>
          <a:p>
            <a:r>
              <a:rPr lang="en-US" sz="3600" b="1" kern="1200" dirty="0">
                <a:solidFill>
                  <a:schemeClr val="bg1"/>
                </a:solidFill>
                <a:effectLst/>
                <a:latin typeface="Bookman Old Style" panose="02050604050505020204" pitchFamily="18" charset="0"/>
                <a:ea typeface="+mn-ea"/>
                <a:cs typeface="+mn-cs"/>
              </a:rPr>
              <a:t>Ultrasonic Pulse Velocity testing</a:t>
            </a:r>
            <a:endParaRPr lang="en-IN" dirty="0"/>
          </a:p>
        </p:txBody>
      </p:sp>
      <p:sp>
        <p:nvSpPr>
          <p:cNvPr id="3" name="Content Placeholder 2">
            <a:extLst>
              <a:ext uri="{FF2B5EF4-FFF2-40B4-BE49-F238E27FC236}">
                <a16:creationId xmlns:a16="http://schemas.microsoft.com/office/drawing/2014/main" id="{6690B02B-39B0-4B19-8A27-B609047A4D83}"/>
              </a:ext>
            </a:extLst>
          </p:cNvPr>
          <p:cNvSpPr>
            <a:spLocks noGrp="1"/>
          </p:cNvSpPr>
          <p:nvPr>
            <p:ph sz="half" idx="1"/>
          </p:nvPr>
        </p:nvSpPr>
        <p:spPr>
          <a:xfrm>
            <a:off x="3867912" y="868680"/>
            <a:ext cx="7653528" cy="2705793"/>
          </a:xfrm>
        </p:spPr>
        <p:txBody>
          <a:bodyPr>
            <a:normAutofit fontScale="70000" lnSpcReduction="20000"/>
          </a:bodyPr>
          <a:lstStyle/>
          <a:p>
            <a:pPr algn="just"/>
            <a:r>
              <a:rPr lang="en-US" dirty="0"/>
              <a:t>The ultrasonic pulse is generated by an </a:t>
            </a:r>
            <a:r>
              <a:rPr lang="en-US" dirty="0" err="1"/>
              <a:t>electroacoustical</a:t>
            </a:r>
            <a:r>
              <a:rPr lang="en-US" dirty="0"/>
              <a:t> transducer. When the pulse is induced into the concrete from a transducer, it undergoes multiple reflections at the boundaries of the different material phases within the concrete. A complex system of stress waves is developed which includes longitudinal (compressional), shear (transverse) and surface (Raleigh) waves. The receiving transducer detects the onset of the longitudinal waves, which is the fastest. Because the velocity of the pulses is almost independent of the geometry of the material through which they pass and depends only on its elastic properties, pulse velocity method is a convenient technique for investigating in-situ concrete. </a:t>
            </a:r>
          </a:p>
          <a:p>
            <a:pPr algn="just"/>
            <a:r>
              <a:rPr lang="en-US" dirty="0"/>
              <a:t>The underlying principle of assessing the quality of concrete is that comparatively higher velocities are obtained when the quality of concrete in terms of density, homogeneity and uniformity is good. In case of poorer quality, lower velocities are obtained. If there is a crack, void or flaw inside the concrete which comes in the way of transmission of the pulses, the pulse strength is attenuated and it passes around the discontinuity, thereby making the path length longer. Consequently, lower velocities are obtained. The actual pulse velocity obtained depends primarily upon the materials and mix proportions of concrete. Density and modulus of elasticity of aggregate also significantly affect the pulse velocity.</a:t>
            </a:r>
          </a:p>
          <a:p>
            <a:endParaRPr lang="en-IN" dirty="0"/>
          </a:p>
        </p:txBody>
      </p:sp>
      <p:pic>
        <p:nvPicPr>
          <p:cNvPr id="8" name="Content Placeholder 7">
            <a:extLst>
              <a:ext uri="{FF2B5EF4-FFF2-40B4-BE49-F238E27FC236}">
                <a16:creationId xmlns:a16="http://schemas.microsoft.com/office/drawing/2014/main" id="{35575396-64F7-4B80-BED5-2C499AD462CB}"/>
              </a:ext>
            </a:extLst>
          </p:cNvPr>
          <p:cNvPicPr>
            <a:picLocks noGrp="1" noChangeAspect="1"/>
          </p:cNvPicPr>
          <p:nvPr>
            <p:ph sz="half" idx="2"/>
          </p:nvPr>
        </p:nvPicPr>
        <p:blipFill>
          <a:blip r:embed="rId2"/>
          <a:stretch>
            <a:fillRect/>
          </a:stretch>
        </p:blipFill>
        <p:spPr>
          <a:xfrm>
            <a:off x="4942234" y="3574211"/>
            <a:ext cx="5747933" cy="2150809"/>
          </a:xfrm>
        </p:spPr>
      </p:pic>
    </p:spTree>
    <p:extLst>
      <p:ext uri="{BB962C8B-B14F-4D97-AF65-F5344CB8AC3E}">
        <p14:creationId xmlns:p14="http://schemas.microsoft.com/office/powerpoint/2010/main" val="69899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5 Sec 2</a:t>
            </a:r>
            <a:br>
              <a:rPr lang="en-IN" sz="1800" b="0" i="0" u="none" strike="noStrike" dirty="0">
                <a:effectLst/>
                <a:latin typeface="Arial" panose="020B0604020202020204" pitchFamily="34" charset="0"/>
              </a:rPr>
            </a:br>
            <a:r>
              <a:rPr lang="en-US" sz="1800" b="1" i="0" u="none" strike="noStrike" kern="1200" dirty="0">
                <a:solidFill>
                  <a:srgbClr val="FFFFFF"/>
                </a:solidFill>
                <a:effectLst/>
                <a:latin typeface="Bookman Old Style" panose="02050604050505020204" pitchFamily="18" charset="0"/>
              </a:rPr>
              <a:t> </a:t>
            </a:r>
            <a:r>
              <a:rPr lang="en-US" sz="1800" b="1" kern="1200" dirty="0">
                <a:solidFill>
                  <a:schemeClr val="accent1">
                    <a:lumMod val="50000"/>
                  </a:schemeClr>
                </a:solidFill>
                <a:effectLst/>
                <a:latin typeface="Bookman Old Style" panose="02050604050505020204" pitchFamily="18" charset="0"/>
                <a:ea typeface="+mn-ea"/>
                <a:cs typeface="+mn-cs"/>
              </a:rPr>
              <a:t>Non-destructive testing of hardened concrete —</a:t>
            </a:r>
            <a:br>
              <a:rPr lang="en-US" sz="1800" kern="1200" dirty="0">
                <a:solidFill>
                  <a:schemeClr val="accent1">
                    <a:lumMod val="50000"/>
                  </a:schemeClr>
                </a:solidFill>
                <a:effectLst/>
                <a:latin typeface="Bookman Old Style" panose="02050604050505020204" pitchFamily="18" charset="0"/>
                <a:ea typeface="+mn-ea"/>
                <a:cs typeface="+mn-cs"/>
              </a:rPr>
            </a:br>
            <a:r>
              <a:rPr lang="en-US" sz="18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Half-cell potentials of uncoated reinforcing steel in concrete</a:t>
            </a:r>
            <a:endParaRPr lang="en-IN" b="1"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516 (Part 5/Sec 2)</a:t>
            </a:r>
          </a:p>
        </p:txBody>
      </p:sp>
    </p:spTree>
    <p:extLst>
      <p:ext uri="{BB962C8B-B14F-4D97-AF65-F5344CB8AC3E}">
        <p14:creationId xmlns:p14="http://schemas.microsoft.com/office/powerpoint/2010/main" val="999758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0D8FD-8DEF-4C0B-8F84-DEE3A75C1EB4}"/>
              </a:ext>
            </a:extLst>
          </p:cNvPr>
          <p:cNvSpPr>
            <a:spLocks noGrp="1"/>
          </p:cNvSpPr>
          <p:nvPr>
            <p:ph type="title"/>
          </p:nvPr>
        </p:nvSpPr>
        <p:spPr/>
        <p:txBody>
          <a:bodyPr/>
          <a:lstStyle/>
          <a:p>
            <a:r>
              <a:rPr lang="en-US" sz="36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Half-cell potentials of uncoated reinforcing steel in concrete</a:t>
            </a:r>
            <a:endParaRPr lang="en-IN" dirty="0"/>
          </a:p>
        </p:txBody>
      </p:sp>
      <p:sp>
        <p:nvSpPr>
          <p:cNvPr id="3" name="Content Placeholder 2">
            <a:extLst>
              <a:ext uri="{FF2B5EF4-FFF2-40B4-BE49-F238E27FC236}">
                <a16:creationId xmlns:a16="http://schemas.microsoft.com/office/drawing/2014/main" id="{6690B02B-39B0-4B19-8A27-B609047A4D83}"/>
              </a:ext>
            </a:extLst>
          </p:cNvPr>
          <p:cNvSpPr>
            <a:spLocks noGrp="1"/>
          </p:cNvSpPr>
          <p:nvPr>
            <p:ph sz="half" idx="1"/>
          </p:nvPr>
        </p:nvSpPr>
        <p:spPr>
          <a:xfrm>
            <a:off x="3441470" y="739833"/>
            <a:ext cx="4256116" cy="5361709"/>
          </a:xfrm>
        </p:spPr>
        <p:txBody>
          <a:bodyPr>
            <a:normAutofit fontScale="70000" lnSpcReduction="20000"/>
          </a:bodyPr>
          <a:lstStyle/>
          <a:p>
            <a:pPr algn="just"/>
            <a:r>
              <a:rPr lang="en-US" dirty="0"/>
              <a:t>The corrosion potential </a:t>
            </a:r>
            <a:r>
              <a:rPr lang="en-US" dirty="0" err="1"/>
              <a:t>Ecorr</a:t>
            </a:r>
            <a:r>
              <a:rPr lang="en-US" dirty="0"/>
              <a:t> (half-cell rebar/concrete) is measured as potential difference (or voltage) against a reference electrode (half-cell). The numerical value of the measured potential difference between the steel in concrete and the reference electrode will depend on the type of reference electrode used and on the corrosion condition of the steel in concrete. It is therefore, important to indicate the reference electrode being used for the half-cell potential measurements. Corrosion of a metal implies separate anodic and cathodic processes occurring simultaneously on the same metal surface. Corroding steel in concrete acts as a mixed electrode with coupled anodic and cathodic reactions taking place simultaneously on its surface. At the corroding site (the anode), iron is dissolved and oxidized to iron ions leaving electrons in the steel. Due to the condition of electro neutrality, these electrons have to be consumed by the cathodic reaction at the steel surface, where oxygen is reduced and hydroxyl ions are produced. </a:t>
            </a:r>
          </a:p>
          <a:p>
            <a:pPr algn="just"/>
            <a:r>
              <a:rPr lang="en-US" dirty="0"/>
              <a:t>Depending on the spatial distribution of anodic and cathodic reactions on the surface of the steel and the conductivity of the medium, following two different types of corrosion can take place:  </a:t>
            </a:r>
          </a:p>
          <a:p>
            <a:pPr algn="just"/>
            <a:r>
              <a:rPr lang="en-US" dirty="0"/>
              <a:t>a) Uniform corrosion, in which anodic and cathodic reactions are coupled to form numerous  micro-cells on the steel surface and occur on the same areas.  </a:t>
            </a:r>
          </a:p>
          <a:p>
            <a:pPr algn="just"/>
            <a:r>
              <a:rPr lang="en-US" dirty="0"/>
              <a:t>b) Macro-cell corrosion or localized corrosion, in which the anodic and cathodic areas of the corrosion process are separated in space with significant potential drop. </a:t>
            </a:r>
            <a:endParaRPr lang="en-IN" dirty="0"/>
          </a:p>
        </p:txBody>
      </p:sp>
      <p:pic>
        <p:nvPicPr>
          <p:cNvPr id="7" name="Content Placeholder 6">
            <a:extLst>
              <a:ext uri="{FF2B5EF4-FFF2-40B4-BE49-F238E27FC236}">
                <a16:creationId xmlns:a16="http://schemas.microsoft.com/office/drawing/2014/main" id="{58726FE1-3D03-4C71-9285-80A1D194C55B}"/>
              </a:ext>
            </a:extLst>
          </p:cNvPr>
          <p:cNvPicPr>
            <a:picLocks noGrp="1" noChangeAspect="1"/>
          </p:cNvPicPr>
          <p:nvPr>
            <p:ph sz="half" idx="2"/>
          </p:nvPr>
        </p:nvPicPr>
        <p:blipFill>
          <a:blip r:embed="rId2"/>
          <a:stretch>
            <a:fillRect/>
          </a:stretch>
        </p:blipFill>
        <p:spPr>
          <a:xfrm>
            <a:off x="7818438" y="498770"/>
            <a:ext cx="3969009" cy="5285741"/>
          </a:xfrm>
        </p:spPr>
      </p:pic>
    </p:spTree>
    <p:extLst>
      <p:ext uri="{BB962C8B-B14F-4D97-AF65-F5344CB8AC3E}">
        <p14:creationId xmlns:p14="http://schemas.microsoft.com/office/powerpoint/2010/main" val="4249077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5 Sec 3</a:t>
            </a:r>
            <a:br>
              <a:rPr lang="en-IN" sz="1800" b="0" i="0" u="none" strike="noStrike" dirty="0">
                <a:effectLst/>
                <a:latin typeface="Arial" panose="020B0604020202020204" pitchFamily="34" charset="0"/>
              </a:rPr>
            </a:br>
            <a:r>
              <a:rPr lang="en-US" sz="1800" b="1" i="0" u="none" strike="noStrike" kern="1200" dirty="0">
                <a:solidFill>
                  <a:srgbClr val="FFFFFF"/>
                </a:solidFill>
                <a:effectLst/>
                <a:latin typeface="Bookman Old Style" panose="02050604050505020204" pitchFamily="18" charset="0"/>
              </a:rPr>
              <a:t> </a:t>
            </a:r>
            <a:r>
              <a:rPr lang="en-US" sz="1800" b="1" kern="1200" dirty="0">
                <a:solidFill>
                  <a:schemeClr val="accent1">
                    <a:lumMod val="50000"/>
                  </a:schemeClr>
                </a:solidFill>
                <a:effectLst/>
                <a:latin typeface="Bookman Old Style" panose="02050604050505020204" pitchFamily="18" charset="0"/>
                <a:ea typeface="+mn-ea"/>
                <a:cs typeface="+mn-cs"/>
              </a:rPr>
              <a:t>Non-destructive testing of hardened concrete —</a:t>
            </a:r>
            <a:br>
              <a:rPr lang="en-US" sz="1800" kern="1200" dirty="0">
                <a:solidFill>
                  <a:schemeClr val="accent1">
                    <a:lumMod val="50000"/>
                  </a:schemeClr>
                </a:solidFill>
                <a:effectLst/>
                <a:latin typeface="Bookman Old Style" panose="02050604050505020204" pitchFamily="18" charset="0"/>
                <a:ea typeface="+mn-ea"/>
                <a:cs typeface="+mn-cs"/>
              </a:rPr>
            </a:br>
            <a:r>
              <a:rPr lang="en-US" sz="18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Carbonation Depth Test</a:t>
            </a:r>
            <a:endParaRPr lang="en-IN" b="1"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516 (Part 5/Sec 3)</a:t>
            </a:r>
          </a:p>
        </p:txBody>
      </p:sp>
    </p:spTree>
    <p:extLst>
      <p:ext uri="{BB962C8B-B14F-4D97-AF65-F5344CB8AC3E}">
        <p14:creationId xmlns:p14="http://schemas.microsoft.com/office/powerpoint/2010/main" val="269811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0D8FD-8DEF-4C0B-8F84-DEE3A75C1EB4}"/>
              </a:ext>
            </a:extLst>
          </p:cNvPr>
          <p:cNvSpPr>
            <a:spLocks noGrp="1"/>
          </p:cNvSpPr>
          <p:nvPr>
            <p:ph type="title"/>
          </p:nvPr>
        </p:nvSpPr>
        <p:spPr>
          <a:xfrm>
            <a:off x="252919" y="1123837"/>
            <a:ext cx="3188550" cy="4601183"/>
          </a:xfrm>
        </p:spPr>
        <p:txBody>
          <a:bodyPr/>
          <a:lstStyle/>
          <a:p>
            <a:r>
              <a:rPr lang="en-US" sz="36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Carbonation Depth Test</a:t>
            </a:r>
            <a:endParaRPr lang="en-IN" dirty="0"/>
          </a:p>
        </p:txBody>
      </p:sp>
      <p:sp>
        <p:nvSpPr>
          <p:cNvPr id="3" name="Content Placeholder 2">
            <a:extLst>
              <a:ext uri="{FF2B5EF4-FFF2-40B4-BE49-F238E27FC236}">
                <a16:creationId xmlns:a16="http://schemas.microsoft.com/office/drawing/2014/main" id="{6690B02B-39B0-4B19-8A27-B609047A4D83}"/>
              </a:ext>
            </a:extLst>
          </p:cNvPr>
          <p:cNvSpPr>
            <a:spLocks noGrp="1"/>
          </p:cNvSpPr>
          <p:nvPr>
            <p:ph sz="half" idx="1"/>
          </p:nvPr>
        </p:nvSpPr>
        <p:spPr>
          <a:xfrm>
            <a:off x="3441469" y="2901909"/>
            <a:ext cx="8246225" cy="3199634"/>
          </a:xfrm>
        </p:spPr>
        <p:txBody>
          <a:bodyPr>
            <a:normAutofit lnSpcReduction="10000"/>
          </a:bodyPr>
          <a:lstStyle/>
          <a:p>
            <a:pPr algn="just"/>
            <a:r>
              <a:rPr lang="en-US" dirty="0"/>
              <a:t>Carbonation is a process in which carbon dioxide from the atmosphere diffuses through the porous cover concrete and may reduce the pH to 8 or 9, at which the passivating/oxide film is no longer stable. Carbonation process involves the following two stages: First, the atmospheric carbon dioxide (CO2) reacts with water in the concrete pores to form carbonic acid (H2CO3).</a:t>
            </a:r>
          </a:p>
          <a:p>
            <a:pPr algn="just"/>
            <a:r>
              <a:rPr lang="en-US" dirty="0"/>
              <a:t>This is followed by reaction of the carbonic acid with calcium hydroxide [Ca(OH)2] to form calcium carbonate(CaCO3). This process leads to cause a reduction in the pH value of the pore solution from 12.5 to 13.5 to around 8 to 9, which causes </a:t>
            </a:r>
            <a:r>
              <a:rPr lang="en-US" dirty="0" err="1"/>
              <a:t>depassivation</a:t>
            </a:r>
            <a:r>
              <a:rPr lang="en-US" dirty="0"/>
              <a:t> of protective layer </a:t>
            </a:r>
            <a:r>
              <a:rPr lang="en-US" dirty="0" err="1"/>
              <a:t>ofthe</a:t>
            </a:r>
            <a:r>
              <a:rPr lang="en-US" dirty="0"/>
              <a:t> reinforcement bars and initiates their corrosion.</a:t>
            </a:r>
          </a:p>
        </p:txBody>
      </p:sp>
      <p:pic>
        <p:nvPicPr>
          <p:cNvPr id="8" name="Content Placeholder 7">
            <a:extLst>
              <a:ext uri="{FF2B5EF4-FFF2-40B4-BE49-F238E27FC236}">
                <a16:creationId xmlns:a16="http://schemas.microsoft.com/office/drawing/2014/main" id="{BE2A9177-E541-41DE-9238-B951029D0DB8}"/>
              </a:ext>
            </a:extLst>
          </p:cNvPr>
          <p:cNvPicPr>
            <a:picLocks noGrp="1" noChangeAspect="1"/>
          </p:cNvPicPr>
          <p:nvPr>
            <p:ph sz="half" idx="2"/>
          </p:nvPr>
        </p:nvPicPr>
        <p:blipFill>
          <a:blip r:embed="rId2"/>
          <a:stretch>
            <a:fillRect/>
          </a:stretch>
        </p:blipFill>
        <p:spPr>
          <a:xfrm>
            <a:off x="4875733" y="756458"/>
            <a:ext cx="5398798" cy="2145450"/>
          </a:xfrm>
        </p:spPr>
      </p:pic>
    </p:spTree>
    <p:extLst>
      <p:ext uri="{BB962C8B-B14F-4D97-AF65-F5344CB8AC3E}">
        <p14:creationId xmlns:p14="http://schemas.microsoft.com/office/powerpoint/2010/main" val="2208440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5 Sec 4</a:t>
            </a:r>
            <a:br>
              <a:rPr lang="en-IN" sz="1800" b="0" i="0" u="none" strike="noStrike" dirty="0">
                <a:effectLst/>
                <a:latin typeface="Arial" panose="020B0604020202020204" pitchFamily="34" charset="0"/>
              </a:rPr>
            </a:br>
            <a:r>
              <a:rPr lang="en-US" sz="1800" b="1" i="0" u="none" strike="noStrike" kern="1200" dirty="0">
                <a:solidFill>
                  <a:srgbClr val="FFFFFF"/>
                </a:solidFill>
                <a:effectLst/>
                <a:latin typeface="Bookman Old Style" panose="02050604050505020204" pitchFamily="18" charset="0"/>
              </a:rPr>
              <a:t> </a:t>
            </a:r>
            <a:r>
              <a:rPr lang="en-US" sz="1800" b="1" kern="1200" dirty="0">
                <a:solidFill>
                  <a:schemeClr val="accent1">
                    <a:lumMod val="50000"/>
                  </a:schemeClr>
                </a:solidFill>
                <a:effectLst/>
                <a:latin typeface="Bookman Old Style" panose="02050604050505020204" pitchFamily="18" charset="0"/>
                <a:ea typeface="+mn-ea"/>
                <a:cs typeface="+mn-cs"/>
              </a:rPr>
              <a:t>Non-destructive testing of hardened concrete —</a:t>
            </a:r>
            <a:br>
              <a:rPr lang="en-US" sz="1800" kern="1200" dirty="0">
                <a:solidFill>
                  <a:schemeClr val="accent1">
                    <a:lumMod val="50000"/>
                  </a:schemeClr>
                </a:solidFill>
                <a:effectLst/>
                <a:latin typeface="Bookman Old Style" panose="02050604050505020204" pitchFamily="18" charset="0"/>
                <a:ea typeface="+mn-ea"/>
                <a:cs typeface="+mn-cs"/>
              </a:rPr>
            </a:br>
            <a:r>
              <a:rPr lang="en-US" sz="18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Rebound Hammer test</a:t>
            </a:r>
            <a:endParaRPr lang="en-IN" b="1"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516 (Part 5/Sec 4)</a:t>
            </a:r>
          </a:p>
        </p:txBody>
      </p:sp>
    </p:spTree>
    <p:extLst>
      <p:ext uri="{BB962C8B-B14F-4D97-AF65-F5344CB8AC3E}">
        <p14:creationId xmlns:p14="http://schemas.microsoft.com/office/powerpoint/2010/main" val="1200942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0D8FD-8DEF-4C0B-8F84-DEE3A75C1EB4}"/>
              </a:ext>
            </a:extLst>
          </p:cNvPr>
          <p:cNvSpPr>
            <a:spLocks noGrp="1"/>
          </p:cNvSpPr>
          <p:nvPr>
            <p:ph type="title"/>
          </p:nvPr>
        </p:nvSpPr>
        <p:spPr>
          <a:xfrm>
            <a:off x="252919" y="1123837"/>
            <a:ext cx="3188550" cy="4601183"/>
          </a:xfrm>
        </p:spPr>
        <p:txBody>
          <a:bodyPr/>
          <a:lstStyle/>
          <a:p>
            <a:r>
              <a:rPr lang="en-US" sz="36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Rebound Hammer test</a:t>
            </a:r>
            <a:endParaRPr lang="en-IN" dirty="0"/>
          </a:p>
        </p:txBody>
      </p:sp>
      <p:sp>
        <p:nvSpPr>
          <p:cNvPr id="3" name="Content Placeholder 2">
            <a:extLst>
              <a:ext uri="{FF2B5EF4-FFF2-40B4-BE49-F238E27FC236}">
                <a16:creationId xmlns:a16="http://schemas.microsoft.com/office/drawing/2014/main" id="{6690B02B-39B0-4B19-8A27-B609047A4D83}"/>
              </a:ext>
            </a:extLst>
          </p:cNvPr>
          <p:cNvSpPr>
            <a:spLocks noGrp="1"/>
          </p:cNvSpPr>
          <p:nvPr>
            <p:ph sz="half" idx="1"/>
          </p:nvPr>
        </p:nvSpPr>
        <p:spPr>
          <a:xfrm>
            <a:off x="3607723" y="735260"/>
            <a:ext cx="4376651" cy="5378336"/>
          </a:xfrm>
        </p:spPr>
        <p:txBody>
          <a:bodyPr>
            <a:normAutofit fontScale="92500" lnSpcReduction="10000"/>
          </a:bodyPr>
          <a:lstStyle/>
          <a:p>
            <a:pPr marL="0" indent="0" algn="just">
              <a:buNone/>
            </a:pPr>
            <a:r>
              <a:rPr lang="en-US" dirty="0"/>
              <a:t>When the plunger of rebound hammer is pressed against the surface of the concrete, the spring-controlled mass rebounds and the extent of such rebound depends upon the surface hardness of concrete. Based on the rebound distance of the spring-controlled mass after it impacts the plunger or based on the ratio of the hammer speed after impact to the speed before impact, a rebound number is produced. Rebound number produced based on two measurement principles are not comparable. The surface hardness and therefore the rebound is taken to be related to the compressive strength of the concrete. The rebound is read off along a graduated scale, recording paper or an electronic display and is designated as the rebound number or rebound index.</a:t>
            </a:r>
          </a:p>
        </p:txBody>
      </p:sp>
      <p:sp>
        <p:nvSpPr>
          <p:cNvPr id="5" name="Content Placeholder 4">
            <a:extLst>
              <a:ext uri="{FF2B5EF4-FFF2-40B4-BE49-F238E27FC236}">
                <a16:creationId xmlns:a16="http://schemas.microsoft.com/office/drawing/2014/main" id="{6177F488-9F6D-4072-9317-E0213EE5B318}"/>
              </a:ext>
            </a:extLst>
          </p:cNvPr>
          <p:cNvSpPr>
            <a:spLocks noGrp="1"/>
          </p:cNvSpPr>
          <p:nvPr>
            <p:ph sz="half" idx="2"/>
          </p:nvPr>
        </p:nvSpPr>
        <p:spPr>
          <a:xfrm>
            <a:off x="8150629" y="852055"/>
            <a:ext cx="3474720" cy="5120640"/>
          </a:xfrm>
        </p:spPr>
        <p:txBody>
          <a:bodyPr>
            <a:normAutofit fontScale="92500" lnSpcReduction="10000"/>
          </a:bodyPr>
          <a:lstStyle/>
          <a:p>
            <a:pPr marL="0" indent="0" algn="just">
              <a:buNone/>
            </a:pPr>
            <a:r>
              <a:rPr lang="en-US" dirty="0"/>
              <a:t>The rebound hammer method could be used for,</a:t>
            </a:r>
          </a:p>
          <a:p>
            <a:pPr marL="457200" indent="-457200" algn="just">
              <a:buFont typeface="+mj-lt"/>
              <a:buAutoNum type="arabicPeriod"/>
            </a:pPr>
            <a:r>
              <a:rPr lang="en-US" dirty="0"/>
              <a:t>assessing the likely compressive strength of concrete with the help of suitable correlation between rebound index and compressive strength developed;</a:t>
            </a:r>
          </a:p>
          <a:p>
            <a:pPr marL="457200" indent="-457200" algn="just">
              <a:buFont typeface="+mj-lt"/>
              <a:buAutoNum type="arabicPeriod"/>
            </a:pPr>
            <a:r>
              <a:rPr lang="en-US" dirty="0"/>
              <a:t>assessing the uniformity of concrete quality;</a:t>
            </a:r>
          </a:p>
          <a:p>
            <a:pPr marL="457200" indent="-457200" algn="just">
              <a:buFont typeface="+mj-lt"/>
              <a:buAutoNum type="arabicPeriod"/>
            </a:pPr>
            <a:r>
              <a:rPr lang="en-US" dirty="0"/>
              <a:t>assessing the quality of the concrete in relation to standard requirements; and </a:t>
            </a:r>
          </a:p>
          <a:p>
            <a:pPr marL="457200" indent="-457200" algn="just">
              <a:buFont typeface="+mj-lt"/>
              <a:buAutoNum type="arabicPeriod"/>
            </a:pPr>
            <a:r>
              <a:rPr lang="en-US" dirty="0"/>
              <a:t>assessing the quality of one element of concrete in relation to another.</a:t>
            </a:r>
            <a:endParaRPr lang="en-IN" dirty="0"/>
          </a:p>
        </p:txBody>
      </p:sp>
    </p:spTree>
    <p:extLst>
      <p:ext uri="{BB962C8B-B14F-4D97-AF65-F5344CB8AC3E}">
        <p14:creationId xmlns:p14="http://schemas.microsoft.com/office/powerpoint/2010/main" val="351275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747B-79C9-4FA4-913B-BEA06B32BDF9}"/>
              </a:ext>
            </a:extLst>
          </p:cNvPr>
          <p:cNvSpPr>
            <a:spLocks noGrp="1"/>
          </p:cNvSpPr>
          <p:nvPr>
            <p:ph type="title"/>
          </p:nvPr>
        </p:nvSpPr>
        <p:spPr/>
        <p:txBody>
          <a:bodyPr/>
          <a:lstStyle/>
          <a:p>
            <a:pPr>
              <a:tabLst>
                <a:tab pos="2133600" algn="l"/>
              </a:tabLst>
            </a:pPr>
            <a:r>
              <a:rPr lang="en-US" dirty="0"/>
              <a:t>IS 1199</a:t>
            </a:r>
            <a:br>
              <a:rPr lang="en-IN" dirty="0"/>
            </a:br>
            <a:r>
              <a:rPr lang="en-US" dirty="0"/>
              <a:t>Fresh Concrete ‒ Methods of Sampling, Testing and Analysis</a:t>
            </a:r>
            <a:endParaRPr lang="en-IN" dirty="0"/>
          </a:p>
        </p:txBody>
      </p:sp>
      <p:graphicFrame>
        <p:nvGraphicFramePr>
          <p:cNvPr id="5" name="Table 5">
            <a:extLst>
              <a:ext uri="{FF2B5EF4-FFF2-40B4-BE49-F238E27FC236}">
                <a16:creationId xmlns:a16="http://schemas.microsoft.com/office/drawing/2014/main" id="{974498A1-98CD-422D-8350-42B53F811C07}"/>
              </a:ext>
            </a:extLst>
          </p:cNvPr>
          <p:cNvGraphicFramePr>
            <a:graphicFrameLocks noGrp="1"/>
          </p:cNvGraphicFramePr>
          <p:nvPr>
            <p:ph idx="1"/>
            <p:extLst>
              <p:ext uri="{D42A27DB-BD31-4B8C-83A1-F6EECF244321}">
                <p14:modId xmlns:p14="http://schemas.microsoft.com/office/powerpoint/2010/main" val="1451392464"/>
              </p:ext>
            </p:extLst>
          </p:nvPr>
        </p:nvGraphicFramePr>
        <p:xfrm>
          <a:off x="3802237" y="2126488"/>
          <a:ext cx="7315200" cy="2595880"/>
        </p:xfrm>
        <a:graphic>
          <a:graphicData uri="http://schemas.openxmlformats.org/drawingml/2006/table">
            <a:tbl>
              <a:tblPr lastCol="1" bandRow="1">
                <a:tableStyleId>{5C22544A-7EE6-4342-B048-85BDC9FD1C3A}</a:tableStyleId>
              </a:tblPr>
              <a:tblGrid>
                <a:gridCol w="1601037">
                  <a:extLst>
                    <a:ext uri="{9D8B030D-6E8A-4147-A177-3AD203B41FA5}">
                      <a16:colId xmlns:a16="http://schemas.microsoft.com/office/drawing/2014/main" val="3880991384"/>
                    </a:ext>
                  </a:extLst>
                </a:gridCol>
                <a:gridCol w="5714163">
                  <a:extLst>
                    <a:ext uri="{9D8B030D-6E8A-4147-A177-3AD203B41FA5}">
                      <a16:colId xmlns:a16="http://schemas.microsoft.com/office/drawing/2014/main" val="1827318168"/>
                    </a:ext>
                  </a:extLst>
                </a:gridCol>
              </a:tblGrid>
              <a:tr h="370840">
                <a:tc>
                  <a:txBody>
                    <a:bodyPr/>
                    <a:lstStyle/>
                    <a:p>
                      <a:pPr>
                        <a:lnSpc>
                          <a:spcPct val="107000"/>
                        </a:lnSpc>
                        <a:tabLst>
                          <a:tab pos="2133600" algn="l"/>
                        </a:tabLst>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Part 1</a:t>
                      </a:r>
                      <a:endParaRPr lang="en-IN"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Sampling of fresh concrete</a:t>
                      </a:r>
                      <a:endParaRPr lang="en-IN"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991153852"/>
                  </a:ext>
                </a:extLst>
              </a:tr>
              <a:tr h="370840">
                <a:tc>
                  <a:txBody>
                    <a:bodyPr/>
                    <a:lstStyle/>
                    <a:p>
                      <a:pPr>
                        <a:lnSpc>
                          <a:spcPct val="107000"/>
                        </a:lnSpc>
                        <a:tabLst>
                          <a:tab pos="2133600" algn="l"/>
                        </a:tabLst>
                      </a:pPr>
                      <a:r>
                        <a:rPr lang="en-US" sz="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Part 2</a:t>
                      </a:r>
                      <a:endParaRPr lang="en-IN"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Determination of consistency of fresh concrete</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05942515"/>
                  </a:ext>
                </a:extLst>
              </a:tr>
              <a:tr h="370840">
                <a:tc>
                  <a:txBody>
                    <a:bodyPr/>
                    <a:lstStyle/>
                    <a:p>
                      <a:pPr>
                        <a:lnSpc>
                          <a:spcPct val="107000"/>
                        </a:lnSpc>
                        <a:tabLst>
                          <a:tab pos="2133600" algn="l"/>
                        </a:tabLst>
                      </a:pPr>
                      <a:r>
                        <a:rPr lang="en-US" sz="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Part 3</a:t>
                      </a:r>
                      <a:endParaRPr lang="en-IN"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Determination of Density of Fresh Concrete</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93093871"/>
                  </a:ext>
                </a:extLst>
              </a:tr>
              <a:tr h="370840">
                <a:tc>
                  <a:txBody>
                    <a:bodyPr/>
                    <a:lstStyle/>
                    <a:p>
                      <a:pPr>
                        <a:lnSpc>
                          <a:spcPct val="107000"/>
                        </a:lnSpc>
                        <a:tabLst>
                          <a:tab pos="2133600" algn="l"/>
                        </a:tabLst>
                      </a:pPr>
                      <a:r>
                        <a:rPr lang="en-US" sz="120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Part 4</a:t>
                      </a:r>
                      <a:endParaRPr lang="en-IN" sz="120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Determination of Air Content of Fresh Concrete</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28131318"/>
                  </a:ext>
                </a:extLst>
              </a:tr>
              <a:tr h="370840">
                <a:tc>
                  <a:txBody>
                    <a:bodyPr/>
                    <a:lstStyle/>
                    <a:p>
                      <a:pPr>
                        <a:lnSpc>
                          <a:spcPct val="107000"/>
                        </a:lnSpc>
                        <a:tabLst>
                          <a:tab pos="2133600" algn="l"/>
                        </a:tabLst>
                      </a:pPr>
                      <a:r>
                        <a:rPr lang="en-US" sz="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Part 5</a:t>
                      </a:r>
                      <a:endParaRPr lang="en-IN"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Making and curing of test specimens</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831882077"/>
                  </a:ext>
                </a:extLst>
              </a:tr>
              <a:tr h="370840">
                <a:tc>
                  <a:txBody>
                    <a:bodyPr/>
                    <a:lstStyle/>
                    <a:p>
                      <a:pPr>
                        <a:lnSpc>
                          <a:spcPct val="107000"/>
                        </a:lnSpc>
                        <a:tabLst>
                          <a:tab pos="2133600" algn="l"/>
                        </a:tabLst>
                      </a:pPr>
                      <a:r>
                        <a:rPr lang="en-US" sz="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Part 6</a:t>
                      </a:r>
                      <a:endParaRPr lang="en-IN"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Tests on fresh Self Compacting Concrete</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33065779"/>
                  </a:ext>
                </a:extLst>
              </a:tr>
              <a:tr h="370840">
                <a:tc>
                  <a:txBody>
                    <a:bodyPr/>
                    <a:lstStyle/>
                    <a:p>
                      <a:pPr>
                        <a:lnSpc>
                          <a:spcPct val="107000"/>
                        </a:lnSpc>
                        <a:tabLst>
                          <a:tab pos="2133600" algn="l"/>
                        </a:tabLst>
                      </a:pPr>
                      <a:r>
                        <a:rPr lang="en-US" sz="1200" dirty="0">
                          <a:solidFill>
                            <a:srgbClr val="000000"/>
                          </a:solidFill>
                          <a:effectLst/>
                          <a:latin typeface="Bookman Old Style" panose="02050604050505020204" pitchFamily="18" charset="0"/>
                          <a:ea typeface="Times New Roman" panose="02020603050405020304" pitchFamily="18" charset="0"/>
                          <a:cs typeface="Times New Roman" panose="02020603050405020304" pitchFamily="18" charset="0"/>
                        </a:rPr>
                        <a:t>Part 7</a:t>
                      </a:r>
                      <a:endParaRPr lang="en-IN"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US"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Setting time of concrete by penetration resistance</a:t>
                      </a:r>
                      <a:endParaRPr lang="en-IN" sz="1200"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13713416"/>
                  </a:ext>
                </a:extLst>
              </a:tr>
            </a:tbl>
          </a:graphicData>
        </a:graphic>
      </p:graphicFrame>
      <p:sp>
        <p:nvSpPr>
          <p:cNvPr id="6" name="TextBox 5">
            <a:extLst>
              <a:ext uri="{FF2B5EF4-FFF2-40B4-BE49-F238E27FC236}">
                <a16:creationId xmlns:a16="http://schemas.microsoft.com/office/drawing/2014/main" id="{01DD0443-6123-4694-92B6-790EBDA65AFD}"/>
              </a:ext>
            </a:extLst>
          </p:cNvPr>
          <p:cNvSpPr txBox="1"/>
          <p:nvPr/>
        </p:nvSpPr>
        <p:spPr>
          <a:xfrm>
            <a:off x="3802237" y="939171"/>
            <a:ext cx="7315200" cy="369332"/>
          </a:xfrm>
          <a:prstGeom prst="rect">
            <a:avLst/>
          </a:prstGeom>
          <a:noFill/>
        </p:spPr>
        <p:txBody>
          <a:bodyPr wrap="square" rtlCol="0">
            <a:spAutoFit/>
          </a:bodyPr>
          <a:lstStyle/>
          <a:p>
            <a:r>
              <a:rPr lang="en-IN" dirty="0"/>
              <a:t>Existing standards………</a:t>
            </a:r>
          </a:p>
        </p:txBody>
      </p:sp>
    </p:spTree>
    <p:extLst>
      <p:ext uri="{BB962C8B-B14F-4D97-AF65-F5344CB8AC3E}">
        <p14:creationId xmlns:p14="http://schemas.microsoft.com/office/powerpoint/2010/main" val="3076974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6</a:t>
            </a:r>
            <a:r>
              <a:rPr lang="en-US" sz="1800" b="1" i="0" u="none" strike="noStrike" kern="1200" dirty="0">
                <a:solidFill>
                  <a:srgbClr val="FFFFFF"/>
                </a:solidFill>
                <a:effectLst/>
                <a:latin typeface="Bookman Old Style" panose="02050604050505020204" pitchFamily="18" charset="0"/>
              </a:rPr>
              <a:t> </a:t>
            </a:r>
            <a:br>
              <a:rPr lang="en-US" sz="1800" b="1" i="0" u="none" strike="noStrike" kern="1200" dirty="0">
                <a:solidFill>
                  <a:srgbClr val="FFFFFF"/>
                </a:solidFill>
                <a:effectLst/>
                <a:latin typeface="Bookman Old Style" panose="02050604050505020204" pitchFamily="18" charset="0"/>
              </a:rPr>
            </a:br>
            <a:r>
              <a:rPr lang="en-US" sz="18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Drying shrinkage &amp; moisture movement of concrete samples</a:t>
            </a:r>
            <a:endParaRPr lang="en-IN" b="1"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516 (Part 6)</a:t>
            </a:r>
          </a:p>
        </p:txBody>
      </p:sp>
    </p:spTree>
    <p:extLst>
      <p:ext uri="{BB962C8B-B14F-4D97-AF65-F5344CB8AC3E}">
        <p14:creationId xmlns:p14="http://schemas.microsoft.com/office/powerpoint/2010/main" val="550529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0D8FD-8DEF-4C0B-8F84-DEE3A75C1EB4}"/>
              </a:ext>
            </a:extLst>
          </p:cNvPr>
          <p:cNvSpPr>
            <a:spLocks noGrp="1"/>
          </p:cNvSpPr>
          <p:nvPr>
            <p:ph type="title"/>
          </p:nvPr>
        </p:nvSpPr>
        <p:spPr>
          <a:xfrm>
            <a:off x="252919" y="1123837"/>
            <a:ext cx="3188550" cy="4601183"/>
          </a:xfrm>
        </p:spPr>
        <p:txBody>
          <a:bodyPr/>
          <a:lstStyle/>
          <a:p>
            <a:r>
              <a:rPr lang="en-US" sz="36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Drying shrinkage &amp; moisture movement of concrete samples</a:t>
            </a:r>
            <a:endParaRPr lang="en-IN" dirty="0"/>
          </a:p>
        </p:txBody>
      </p:sp>
      <p:pic>
        <p:nvPicPr>
          <p:cNvPr id="10" name="Content Placeholder 9">
            <a:extLst>
              <a:ext uri="{FF2B5EF4-FFF2-40B4-BE49-F238E27FC236}">
                <a16:creationId xmlns:a16="http://schemas.microsoft.com/office/drawing/2014/main" id="{3A4A3C50-3243-4D0F-94F6-DDFDE68A8157}"/>
              </a:ext>
            </a:extLst>
          </p:cNvPr>
          <p:cNvPicPr>
            <a:picLocks noGrp="1" noChangeAspect="1"/>
          </p:cNvPicPr>
          <p:nvPr>
            <p:ph sz="half" idx="2"/>
          </p:nvPr>
        </p:nvPicPr>
        <p:blipFill>
          <a:blip r:embed="rId2"/>
          <a:stretch>
            <a:fillRect/>
          </a:stretch>
        </p:blipFill>
        <p:spPr>
          <a:xfrm>
            <a:off x="8150225" y="1214078"/>
            <a:ext cx="3475038" cy="4396507"/>
          </a:xfrm>
        </p:spPr>
      </p:pic>
      <p:pic>
        <p:nvPicPr>
          <p:cNvPr id="7" name="Content Placeholder 6">
            <a:extLst>
              <a:ext uri="{FF2B5EF4-FFF2-40B4-BE49-F238E27FC236}">
                <a16:creationId xmlns:a16="http://schemas.microsoft.com/office/drawing/2014/main" id="{03EAA493-265E-454F-BEE5-9591F055FCB2}"/>
              </a:ext>
            </a:extLst>
          </p:cNvPr>
          <p:cNvPicPr>
            <a:picLocks noGrp="1" noChangeAspect="1"/>
          </p:cNvPicPr>
          <p:nvPr>
            <p:ph sz="half" idx="1"/>
          </p:nvPr>
        </p:nvPicPr>
        <p:blipFill>
          <a:blip r:embed="rId3"/>
          <a:stretch>
            <a:fillRect/>
          </a:stretch>
        </p:blipFill>
        <p:spPr>
          <a:xfrm>
            <a:off x="4448072" y="738020"/>
            <a:ext cx="3201085" cy="916212"/>
          </a:xfrm>
          <a:prstGeom prst="rect">
            <a:avLst/>
          </a:prstGeom>
        </p:spPr>
      </p:pic>
      <p:sp>
        <p:nvSpPr>
          <p:cNvPr id="8" name="TextBox 7">
            <a:extLst>
              <a:ext uri="{FF2B5EF4-FFF2-40B4-BE49-F238E27FC236}">
                <a16:creationId xmlns:a16="http://schemas.microsoft.com/office/drawing/2014/main" id="{80BF269F-4514-46EF-9B4B-EA9611AB1AAB}"/>
              </a:ext>
            </a:extLst>
          </p:cNvPr>
          <p:cNvSpPr txBox="1"/>
          <p:nvPr/>
        </p:nvSpPr>
        <p:spPr>
          <a:xfrm>
            <a:off x="3909059" y="1654232"/>
            <a:ext cx="3773979" cy="4801314"/>
          </a:xfrm>
          <a:prstGeom prst="rect">
            <a:avLst/>
          </a:prstGeom>
          <a:noFill/>
        </p:spPr>
        <p:txBody>
          <a:bodyPr wrap="square" rtlCol="0">
            <a:spAutoFit/>
          </a:bodyPr>
          <a:lstStyle/>
          <a:p>
            <a:pPr algn="just"/>
            <a:r>
              <a:rPr lang="en-US" dirty="0"/>
              <a:t>For the determination of the moisture movement, the specimen shall first be tested for drying shrinkage as described above and the dry measurement determined. The specimen shall then be immersed in water at 27± 2°C in such a manner that one of the larger faces of the specimen just breaks surface in the water and shall be left so immersed for four days after which the ‘final wet measurement’ shall be determined. The moisture movement shall be calculated as the difference between</a:t>
            </a:r>
          </a:p>
          <a:p>
            <a:pPr algn="just"/>
            <a:r>
              <a:rPr lang="en-US" dirty="0"/>
              <a:t>the ‘dry measurement’ and ‘final wet measurement’ expressed as percentage of the ‘dry measurement’.</a:t>
            </a:r>
            <a:endParaRPr lang="en-IN" dirty="0"/>
          </a:p>
        </p:txBody>
      </p:sp>
    </p:spTree>
    <p:extLst>
      <p:ext uri="{BB962C8B-B14F-4D97-AF65-F5344CB8AC3E}">
        <p14:creationId xmlns:p14="http://schemas.microsoft.com/office/powerpoint/2010/main" val="18369145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8/Sec 1</a:t>
            </a:r>
            <a:r>
              <a:rPr lang="en-US" sz="1800" b="1" i="0" u="none" strike="noStrike" kern="1200" dirty="0">
                <a:solidFill>
                  <a:srgbClr val="FFFFFF"/>
                </a:solidFill>
                <a:effectLst/>
                <a:latin typeface="Bookman Old Style" panose="02050604050505020204" pitchFamily="18" charset="0"/>
              </a:rPr>
              <a:t> </a:t>
            </a:r>
            <a:br>
              <a:rPr lang="en-US" sz="1800" b="1" i="0" u="none" strike="noStrike" kern="1200" dirty="0">
                <a:solidFill>
                  <a:srgbClr val="FFFFFF"/>
                </a:solidFill>
                <a:effectLst/>
                <a:latin typeface="Bookman Old Style" panose="02050604050505020204" pitchFamily="18" charset="0"/>
              </a:rPr>
            </a:br>
            <a:r>
              <a:rPr lang="en-US" sz="1800" b="1" kern="1200" dirty="0">
                <a:solidFill>
                  <a:schemeClr val="accent1">
                    <a:lumMod val="50000"/>
                  </a:schemeClr>
                </a:solidFill>
                <a:effectLst/>
                <a:latin typeface="Bookman Old Style" panose="02050604050505020204" pitchFamily="18" charset="0"/>
                <a:ea typeface="+mn-ea"/>
                <a:cs typeface="+mn-cs"/>
              </a:rPr>
              <a:t>Determination of modulus of elasticity  ― </a:t>
            </a:r>
            <a:r>
              <a:rPr lang="en-US" sz="1800" b="1" kern="1200" dirty="0">
                <a:solidFill>
                  <a:schemeClr val="bg1"/>
                </a:solidFill>
                <a:effectLst/>
                <a:latin typeface="Bookman Old Style" panose="02050604050505020204" pitchFamily="18" charset="0"/>
                <a:ea typeface="+mn-ea"/>
                <a:cs typeface="+mn-cs"/>
              </a:rPr>
              <a:t>Static modulus of elasticity &amp; Poisson's ratio in compression</a:t>
            </a:r>
            <a:endParaRPr lang="en-IN" b="1"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516 (Part 8/Sec 1)</a:t>
            </a:r>
          </a:p>
        </p:txBody>
      </p:sp>
    </p:spTree>
    <p:extLst>
      <p:ext uri="{BB962C8B-B14F-4D97-AF65-F5344CB8AC3E}">
        <p14:creationId xmlns:p14="http://schemas.microsoft.com/office/powerpoint/2010/main" val="4185021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6F25823-435D-442C-82AA-0DA52E7BD83A}"/>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backgroundRemoval t="5830" b="99776" l="4808" r="97885">
                        <a14:foregroundMark x1="29231" y1="16816" x2="29231" y2="16816"/>
                        <a14:foregroundMark x1="33462" y1="13901" x2="33462" y2="13901"/>
                        <a14:foregroundMark x1="6538" y1="95291" x2="6538" y2="95291"/>
                        <a14:foregroundMark x1="8462" y1="95291" x2="8462" y2="95291"/>
                        <a14:foregroundMark x1="10577" y1="96637" x2="10577" y2="96637"/>
                        <a14:foregroundMark x1="5192" y1="94170" x2="97692" y2="95516"/>
                        <a14:foregroundMark x1="97692" y1="95516" x2="8462" y2="97982"/>
                        <a14:foregroundMark x1="8462" y1="97982" x2="6154" y2="95291"/>
                        <a14:foregroundMark x1="28462" y1="9865" x2="28462" y2="9865"/>
                        <a14:foregroundMark x1="29423" y1="23767" x2="29423" y2="23767"/>
                        <a14:foregroundMark x1="43077" y1="7399" x2="43077" y2="7399"/>
                        <a14:foregroundMark x1="34231" y1="14574" x2="34231" y2="14574"/>
                        <a14:foregroundMark x1="42115" y1="13004" x2="42115" y2="13004"/>
                        <a14:foregroundMark x1="6154" y1="95516" x2="7692" y2="99776"/>
                        <a14:foregroundMark x1="81346" y1="93274" x2="95000" y2="92601"/>
                        <a14:foregroundMark x1="95000" y1="92601" x2="86154" y2="98879"/>
                        <a14:foregroundMark x1="86154" y1="98879" x2="86923" y2="98879"/>
                        <a14:foregroundMark x1="97885" y1="95740" x2="91923" y2="98879"/>
                        <a14:foregroundMark x1="4808" y1="94395" x2="4808" y2="99552"/>
                        <a14:foregroundMark x1="22885" y1="5830" x2="23269" y2="36323"/>
                      </a14:backgroundRemoval>
                    </a14:imgEffect>
                  </a14:imgLayer>
                </a14:imgProps>
              </a:ext>
            </a:extLst>
          </a:blip>
          <a:stretch>
            <a:fillRect/>
          </a:stretch>
        </p:blipFill>
        <p:spPr>
          <a:xfrm>
            <a:off x="3232472" y="1222564"/>
            <a:ext cx="4794645" cy="4112330"/>
          </a:xfrm>
        </p:spPr>
      </p:pic>
      <p:sp>
        <p:nvSpPr>
          <p:cNvPr id="4" name="Title 3">
            <a:extLst>
              <a:ext uri="{FF2B5EF4-FFF2-40B4-BE49-F238E27FC236}">
                <a16:creationId xmlns:a16="http://schemas.microsoft.com/office/drawing/2014/main" id="{8F60D8FD-8DEF-4C0B-8F84-DEE3A75C1EB4}"/>
              </a:ext>
            </a:extLst>
          </p:cNvPr>
          <p:cNvSpPr>
            <a:spLocks noGrp="1"/>
          </p:cNvSpPr>
          <p:nvPr>
            <p:ph type="title"/>
          </p:nvPr>
        </p:nvSpPr>
        <p:spPr>
          <a:xfrm>
            <a:off x="252919" y="1123837"/>
            <a:ext cx="3188550" cy="4601183"/>
          </a:xfrm>
        </p:spPr>
        <p:txBody>
          <a:bodyPr/>
          <a:lstStyle/>
          <a:p>
            <a:r>
              <a:rPr lang="en-US" sz="3600" b="1" kern="1200" dirty="0">
                <a:solidFill>
                  <a:schemeClr val="bg1"/>
                </a:solidFill>
                <a:effectLst/>
                <a:latin typeface="Bookman Old Style" panose="02050604050505020204" pitchFamily="18" charset="0"/>
                <a:ea typeface="+mn-ea"/>
                <a:cs typeface="+mn-cs"/>
              </a:rPr>
              <a:t>Static modulus of elasticity &amp; Poisson's ratio in compression</a:t>
            </a:r>
            <a:endParaRPr lang="en-IN" dirty="0"/>
          </a:p>
        </p:txBody>
      </p:sp>
      <p:sp>
        <p:nvSpPr>
          <p:cNvPr id="6" name="Content Placeholder 5">
            <a:extLst>
              <a:ext uri="{FF2B5EF4-FFF2-40B4-BE49-F238E27FC236}">
                <a16:creationId xmlns:a16="http://schemas.microsoft.com/office/drawing/2014/main" id="{9AFC49A5-36EC-442D-80EF-CA30114A52D7}"/>
              </a:ext>
            </a:extLst>
          </p:cNvPr>
          <p:cNvSpPr>
            <a:spLocks noGrp="1"/>
          </p:cNvSpPr>
          <p:nvPr>
            <p:ph sz="half" idx="2"/>
          </p:nvPr>
        </p:nvSpPr>
        <p:spPr/>
        <p:txBody>
          <a:bodyPr>
            <a:normAutofit fontScale="77500" lnSpcReduction="20000"/>
          </a:bodyPr>
          <a:lstStyle/>
          <a:p>
            <a:pPr algn="just"/>
            <a:r>
              <a:rPr lang="en-US" b="0" i="0" dirty="0">
                <a:solidFill>
                  <a:srgbClr val="232F3A"/>
                </a:solidFill>
                <a:effectLst/>
                <a:latin typeface="Proxima Nova"/>
              </a:rPr>
              <a:t>This test method provides a stress to strain ratio value and a ratio of lateral to longitudinal strain for hardened concrete at whatever age and curing conditions may be designated.</a:t>
            </a:r>
          </a:p>
          <a:p>
            <a:pPr algn="just"/>
            <a:r>
              <a:rPr lang="en-US" b="0" i="0" dirty="0">
                <a:solidFill>
                  <a:srgbClr val="232F3A"/>
                </a:solidFill>
                <a:effectLst/>
                <a:latin typeface="Proxima Nova"/>
              </a:rPr>
              <a:t>The modulus of elasticity and Poisson's ratio values, applicable within the customary working stress range (0 to 40 % of ultimate concrete strength), are used in sizing of reinforced and nonreinforced structural members, establishing the quantity of reinforcement, and computing stress for observed strains.</a:t>
            </a:r>
          </a:p>
          <a:p>
            <a:pPr algn="just"/>
            <a:r>
              <a:rPr lang="en-US" b="0" i="0" dirty="0">
                <a:solidFill>
                  <a:srgbClr val="232F3A"/>
                </a:solidFill>
                <a:effectLst/>
                <a:latin typeface="Proxima Nova"/>
              </a:rPr>
              <a:t>The modulus of elasticity values obtained will usually be less than moduli derived under rapid load application (dynamic or seismic rates, for example), and will usually be greater than values under slow load application or extended load duration, given other test conditions being the same.</a:t>
            </a:r>
          </a:p>
          <a:p>
            <a:endParaRPr lang="en-IN" dirty="0"/>
          </a:p>
        </p:txBody>
      </p:sp>
    </p:spTree>
    <p:extLst>
      <p:ext uri="{BB962C8B-B14F-4D97-AF65-F5344CB8AC3E}">
        <p14:creationId xmlns:p14="http://schemas.microsoft.com/office/powerpoint/2010/main" val="465657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11</a:t>
            </a:r>
            <a:r>
              <a:rPr lang="en-US" sz="1800" b="1" i="0" u="none" strike="noStrike" kern="1200" dirty="0">
                <a:solidFill>
                  <a:srgbClr val="FFFFFF"/>
                </a:solidFill>
                <a:effectLst/>
                <a:latin typeface="Bookman Old Style" panose="02050604050505020204" pitchFamily="18" charset="0"/>
              </a:rPr>
              <a:t> </a:t>
            </a:r>
            <a:br>
              <a:rPr lang="en-US" sz="1800" b="1" i="0" u="none" strike="noStrike" kern="1200" dirty="0">
                <a:solidFill>
                  <a:srgbClr val="FFFFFF"/>
                </a:solidFill>
                <a:effectLst/>
                <a:latin typeface="Bookman Old Style" panose="02050604050505020204" pitchFamily="18" charset="0"/>
              </a:rPr>
            </a:br>
            <a:r>
              <a:rPr lang="en-US" sz="1800" b="1" kern="1200" dirty="0">
                <a:solidFill>
                  <a:schemeClr val="bg1"/>
                </a:solidFill>
                <a:effectLst/>
                <a:latin typeface="Bookman Old Style" panose="02050604050505020204" pitchFamily="18" charset="0"/>
                <a:ea typeface="+mn-ea"/>
                <a:cs typeface="+mn-cs"/>
              </a:rPr>
              <a:t>Portland cement content of hardened hydraulic cement concrete</a:t>
            </a:r>
            <a:endParaRPr lang="en-IN" b="1"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516 (Part 11)</a:t>
            </a:r>
          </a:p>
        </p:txBody>
      </p:sp>
    </p:spTree>
    <p:extLst>
      <p:ext uri="{BB962C8B-B14F-4D97-AF65-F5344CB8AC3E}">
        <p14:creationId xmlns:p14="http://schemas.microsoft.com/office/powerpoint/2010/main" val="210179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0D8FD-8DEF-4C0B-8F84-DEE3A75C1EB4}"/>
              </a:ext>
            </a:extLst>
          </p:cNvPr>
          <p:cNvSpPr>
            <a:spLocks noGrp="1"/>
          </p:cNvSpPr>
          <p:nvPr>
            <p:ph type="title"/>
          </p:nvPr>
        </p:nvSpPr>
        <p:spPr>
          <a:xfrm>
            <a:off x="252919" y="1123837"/>
            <a:ext cx="3188550" cy="4601183"/>
          </a:xfrm>
        </p:spPr>
        <p:txBody>
          <a:bodyPr/>
          <a:lstStyle/>
          <a:p>
            <a:r>
              <a:rPr lang="en-US" sz="3600" b="1" kern="1200" dirty="0">
                <a:solidFill>
                  <a:schemeClr val="bg1"/>
                </a:solidFill>
                <a:effectLst/>
                <a:latin typeface="Bookman Old Style" panose="02050604050505020204" pitchFamily="18" charset="0"/>
                <a:ea typeface="+mn-ea"/>
                <a:cs typeface="+mn-cs"/>
              </a:rPr>
              <a:t>Portland cement content of hardened hydraulic cement concrete</a:t>
            </a:r>
            <a:endParaRPr lang="en-IN" dirty="0"/>
          </a:p>
        </p:txBody>
      </p:sp>
      <p:sp>
        <p:nvSpPr>
          <p:cNvPr id="6" name="Content Placeholder 5">
            <a:extLst>
              <a:ext uri="{FF2B5EF4-FFF2-40B4-BE49-F238E27FC236}">
                <a16:creationId xmlns:a16="http://schemas.microsoft.com/office/drawing/2014/main" id="{9AFC49A5-36EC-442D-80EF-CA30114A52D7}"/>
              </a:ext>
            </a:extLst>
          </p:cNvPr>
          <p:cNvSpPr>
            <a:spLocks noGrp="1"/>
          </p:cNvSpPr>
          <p:nvPr>
            <p:ph sz="half" idx="2"/>
          </p:nvPr>
        </p:nvSpPr>
        <p:spPr>
          <a:xfrm>
            <a:off x="3641558" y="868680"/>
            <a:ext cx="7651282" cy="5120640"/>
          </a:xfrm>
        </p:spPr>
        <p:txBody>
          <a:bodyPr>
            <a:normAutofit/>
          </a:bodyPr>
          <a:lstStyle/>
          <a:p>
            <a:pPr algn="just"/>
            <a:r>
              <a:rPr lang="en-US" b="0" i="0" dirty="0">
                <a:solidFill>
                  <a:srgbClr val="232F3A"/>
                </a:solidFill>
                <a:effectLst/>
                <a:latin typeface="Proxima Nova"/>
              </a:rPr>
              <a:t>Only for concrete made with OPC</a:t>
            </a:r>
          </a:p>
          <a:p>
            <a:pPr algn="just"/>
            <a:r>
              <a:rPr lang="en-US" dirty="0">
                <a:solidFill>
                  <a:srgbClr val="232F3A"/>
                </a:solidFill>
                <a:latin typeface="Proxima Nova"/>
              </a:rPr>
              <a:t>2 procedures – soluble silica procedure and calcium oxide procedure.</a:t>
            </a:r>
            <a:endParaRPr lang="en-US" b="0" i="0" dirty="0">
              <a:solidFill>
                <a:srgbClr val="232F3A"/>
              </a:solidFill>
              <a:effectLst/>
              <a:latin typeface="Proxima Nova"/>
            </a:endParaRPr>
          </a:p>
          <a:p>
            <a:pPr algn="just"/>
            <a:r>
              <a:rPr lang="en-IN" dirty="0">
                <a:solidFill>
                  <a:srgbClr val="232F3A"/>
                </a:solidFill>
                <a:latin typeface="Proxima Nova"/>
              </a:rPr>
              <a:t>We find the percentage silica/calcium oxide in the concrete through chemical means and divide them by the known value of  these chemicals in cement.</a:t>
            </a:r>
          </a:p>
          <a:p>
            <a:pPr algn="just"/>
            <a:r>
              <a:rPr lang="en-US" dirty="0">
                <a:solidFill>
                  <a:srgbClr val="232F3A"/>
                </a:solidFill>
                <a:latin typeface="Proxima Nova"/>
              </a:rPr>
              <a:t>The cement content in the sample, mentioning the procedure used, shall be reported. If both procedures (soluble silica and calcium oxide) have been used, the lower of the two shall be reported and the procedure name shall be mentioned. All analysis shall be done in triplicate, and the average of the three values </a:t>
            </a:r>
            <a:r>
              <a:rPr lang="en-IN" dirty="0">
                <a:solidFill>
                  <a:srgbClr val="232F3A"/>
                </a:solidFill>
                <a:latin typeface="Proxima Nova"/>
              </a:rPr>
              <a:t>reported.</a:t>
            </a:r>
          </a:p>
        </p:txBody>
      </p:sp>
    </p:spTree>
    <p:extLst>
      <p:ext uri="{BB962C8B-B14F-4D97-AF65-F5344CB8AC3E}">
        <p14:creationId xmlns:p14="http://schemas.microsoft.com/office/powerpoint/2010/main" val="4275435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a:xfrm>
            <a:off x="1069847" y="1298448"/>
            <a:ext cx="7467323" cy="3255264"/>
          </a:xfrm>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Fresh Concrete ‒ Methods of Sampling, Testing and Analysis </a:t>
            </a:r>
            <a:br>
              <a:rPr lang="en-US" sz="1800" b="1" i="0" u="none" strike="noStrike" kern="1200" dirty="0">
                <a:solidFill>
                  <a:srgbClr val="1A616F"/>
                </a:solidFill>
                <a:effectLst/>
                <a:latin typeface="Bookman Old Style" panose="02050604050505020204" pitchFamily="18" charset="0"/>
              </a:rPr>
            </a:br>
            <a:r>
              <a:rPr lang="en-IN" sz="1800" b="1" i="0" u="none" strike="noStrike" kern="1200" dirty="0">
                <a:solidFill>
                  <a:srgbClr val="1A616F"/>
                </a:solidFill>
                <a:effectLst/>
                <a:latin typeface="Bookman Old Style" panose="02050604050505020204" pitchFamily="18" charset="0"/>
              </a:rPr>
              <a:t>Part 1</a:t>
            </a:r>
            <a:r>
              <a:rPr lang="en-IN" sz="1800" kern="1200" dirty="0">
                <a:solidFill>
                  <a:srgbClr val="1A616F"/>
                </a:solidFill>
                <a:latin typeface="Arial" panose="020B0604020202020204" pitchFamily="34" charset="0"/>
              </a:rPr>
              <a:t> </a:t>
            </a:r>
            <a:r>
              <a:rPr lang="en-US" sz="1800" b="1" dirty="0">
                <a:effectLst/>
                <a:latin typeface="Bookman Old Style" panose="02050604050505020204" pitchFamily="18" charset="0"/>
                <a:ea typeface="Times New Roman" panose="02020603050405020304" pitchFamily="18" charset="0"/>
                <a:cs typeface="Times New Roman" panose="02020603050405020304" pitchFamily="18" charset="0"/>
              </a:rPr>
              <a:t>Sampling of fresh concrete</a:t>
            </a:r>
            <a:endParaRPr lang="en-IN" b="1"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1199 (Part 1)</a:t>
            </a:r>
          </a:p>
        </p:txBody>
      </p:sp>
    </p:spTree>
    <p:extLst>
      <p:ext uri="{BB962C8B-B14F-4D97-AF65-F5344CB8AC3E}">
        <p14:creationId xmlns:p14="http://schemas.microsoft.com/office/powerpoint/2010/main" val="3312021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60D8FD-8DEF-4C0B-8F84-DEE3A75C1EB4}"/>
              </a:ext>
            </a:extLst>
          </p:cNvPr>
          <p:cNvSpPr>
            <a:spLocks noGrp="1"/>
          </p:cNvSpPr>
          <p:nvPr>
            <p:ph type="title"/>
          </p:nvPr>
        </p:nvSpPr>
        <p:spPr>
          <a:xfrm>
            <a:off x="252919" y="1123837"/>
            <a:ext cx="3188550" cy="4601183"/>
          </a:xfrm>
        </p:spPr>
        <p:txBody>
          <a:bodyPr/>
          <a:lstStyle/>
          <a:p>
            <a:r>
              <a:rPr lang="en-US" sz="3600" b="1" dirty="0">
                <a:effectLst/>
                <a:latin typeface="Bookman Old Style" panose="02050604050505020204" pitchFamily="18" charset="0"/>
                <a:ea typeface="Times New Roman" panose="02020603050405020304" pitchFamily="18" charset="0"/>
                <a:cs typeface="Times New Roman" panose="02020603050405020304" pitchFamily="18" charset="0"/>
              </a:rPr>
              <a:t>Sampling of fresh concrete</a:t>
            </a:r>
            <a:endParaRPr lang="en-IN" dirty="0"/>
          </a:p>
        </p:txBody>
      </p:sp>
      <p:sp>
        <p:nvSpPr>
          <p:cNvPr id="6" name="Content Placeholder 5">
            <a:extLst>
              <a:ext uri="{FF2B5EF4-FFF2-40B4-BE49-F238E27FC236}">
                <a16:creationId xmlns:a16="http://schemas.microsoft.com/office/drawing/2014/main" id="{9AFC49A5-36EC-442D-80EF-CA30114A52D7}"/>
              </a:ext>
            </a:extLst>
          </p:cNvPr>
          <p:cNvSpPr>
            <a:spLocks noGrp="1"/>
          </p:cNvSpPr>
          <p:nvPr>
            <p:ph sz="half" idx="2"/>
          </p:nvPr>
        </p:nvSpPr>
        <p:spPr/>
        <p:txBody>
          <a:bodyPr>
            <a:normAutofit/>
          </a:bodyPr>
          <a:lstStyle/>
          <a:p>
            <a:pPr marL="0" indent="0">
              <a:buNone/>
            </a:pPr>
            <a:r>
              <a:rPr lang="en-IN" dirty="0"/>
              <a:t>Spot Sample</a:t>
            </a:r>
          </a:p>
          <a:p>
            <a:r>
              <a:rPr lang="en-US" dirty="0"/>
              <a:t>Concrete is sampled from a stream of moving concrete or from a pile, at a single point. </a:t>
            </a:r>
          </a:p>
          <a:p>
            <a:r>
              <a:rPr lang="en-US" dirty="0"/>
              <a:t>Spot samples are not representative of the batch and should not be used to cast strength specimens.</a:t>
            </a:r>
            <a:endParaRPr lang="en-IN" dirty="0"/>
          </a:p>
        </p:txBody>
      </p:sp>
      <p:sp>
        <p:nvSpPr>
          <p:cNvPr id="3" name="Content Placeholder 2">
            <a:extLst>
              <a:ext uri="{FF2B5EF4-FFF2-40B4-BE49-F238E27FC236}">
                <a16:creationId xmlns:a16="http://schemas.microsoft.com/office/drawing/2014/main" id="{D66E4ED0-26DF-46FE-A5B0-2FD9FB2B241D}"/>
              </a:ext>
            </a:extLst>
          </p:cNvPr>
          <p:cNvSpPr>
            <a:spLocks noGrp="1"/>
          </p:cNvSpPr>
          <p:nvPr>
            <p:ph sz="half" idx="1"/>
          </p:nvPr>
        </p:nvSpPr>
        <p:spPr/>
        <p:txBody>
          <a:bodyPr/>
          <a:lstStyle/>
          <a:p>
            <a:pPr marL="0" indent="0">
              <a:buNone/>
            </a:pPr>
            <a:r>
              <a:rPr lang="en-IN" dirty="0"/>
              <a:t>Composite Sample</a:t>
            </a:r>
          </a:p>
          <a:p>
            <a:r>
              <a:rPr lang="en-US" dirty="0"/>
              <a:t>Concrete is sampled from a stream of moving concrete</a:t>
            </a:r>
            <a:r>
              <a:rPr lang="en-IN" dirty="0"/>
              <a:t> </a:t>
            </a:r>
            <a:r>
              <a:rPr lang="en-US" dirty="0"/>
              <a:t>or from a pile, in a series of increments </a:t>
            </a:r>
          </a:p>
          <a:p>
            <a:r>
              <a:rPr lang="en-US" dirty="0"/>
              <a:t>These increments are then thoroughly mixed together.</a:t>
            </a:r>
            <a:endParaRPr lang="en-IN" dirty="0"/>
          </a:p>
        </p:txBody>
      </p:sp>
    </p:spTree>
    <p:extLst>
      <p:ext uri="{BB962C8B-B14F-4D97-AF65-F5344CB8AC3E}">
        <p14:creationId xmlns:p14="http://schemas.microsoft.com/office/powerpoint/2010/main" val="1491508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a:xfrm>
            <a:off x="1069847" y="1298448"/>
            <a:ext cx="7467323" cy="3255264"/>
          </a:xfrm>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Fresh Concrete ‒ Methods of Sampling, Testing and Analysis </a:t>
            </a:r>
            <a:br>
              <a:rPr lang="en-US" sz="1800" b="1" i="0" u="none" strike="noStrike" kern="1200" dirty="0">
                <a:solidFill>
                  <a:srgbClr val="1A616F"/>
                </a:solidFill>
                <a:effectLst/>
                <a:latin typeface="Bookman Old Style" panose="02050604050505020204" pitchFamily="18" charset="0"/>
              </a:rPr>
            </a:br>
            <a:r>
              <a:rPr lang="en-IN" sz="1800" b="1" i="0" u="none" strike="noStrike" kern="1200" dirty="0">
                <a:solidFill>
                  <a:srgbClr val="1A616F"/>
                </a:solidFill>
                <a:effectLst/>
                <a:latin typeface="Bookman Old Style" panose="02050604050505020204" pitchFamily="18" charset="0"/>
              </a:rPr>
              <a:t>Part 2</a:t>
            </a:r>
            <a:r>
              <a:rPr lang="en-IN" sz="1800" kern="1200" dirty="0">
                <a:solidFill>
                  <a:srgbClr val="1A616F"/>
                </a:solidFill>
                <a:latin typeface="Arial" panose="020B0604020202020204" pitchFamily="34" charset="0"/>
              </a:rPr>
              <a:t> </a:t>
            </a:r>
            <a:r>
              <a:rPr lang="en-US" sz="18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Determination of consistency of fresh concrete</a:t>
            </a:r>
            <a:endParaRPr lang="en-IN" b="1"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1199 (Part 2)</a:t>
            </a:r>
          </a:p>
        </p:txBody>
      </p:sp>
    </p:spTree>
    <p:extLst>
      <p:ext uri="{BB962C8B-B14F-4D97-AF65-F5344CB8AC3E}">
        <p14:creationId xmlns:p14="http://schemas.microsoft.com/office/powerpoint/2010/main" val="3811583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6C7C4-7143-4004-A46C-FB301649A9F7}"/>
              </a:ext>
            </a:extLst>
          </p:cNvPr>
          <p:cNvSpPr>
            <a:spLocks noGrp="1"/>
          </p:cNvSpPr>
          <p:nvPr>
            <p:ph type="title"/>
          </p:nvPr>
        </p:nvSpPr>
        <p:spPr/>
        <p:txBody>
          <a:bodyPr/>
          <a:lstStyle/>
          <a:p>
            <a:r>
              <a:rPr lang="en-US" sz="36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Determination of consistency of fresh concrete</a:t>
            </a:r>
            <a:endParaRPr lang="en-IN" dirty="0"/>
          </a:p>
        </p:txBody>
      </p:sp>
      <p:sp>
        <p:nvSpPr>
          <p:cNvPr id="3" name="Content Placeholder 2">
            <a:extLst>
              <a:ext uri="{FF2B5EF4-FFF2-40B4-BE49-F238E27FC236}">
                <a16:creationId xmlns:a16="http://schemas.microsoft.com/office/drawing/2014/main" id="{DDEF83F3-B3DB-4A86-B3DC-487493191913}"/>
              </a:ext>
            </a:extLst>
          </p:cNvPr>
          <p:cNvSpPr>
            <a:spLocks noGrp="1"/>
          </p:cNvSpPr>
          <p:nvPr>
            <p:ph idx="1"/>
          </p:nvPr>
        </p:nvSpPr>
        <p:spPr/>
        <p:txBody>
          <a:bodyPr/>
          <a:lstStyle/>
          <a:p>
            <a:r>
              <a:rPr lang="en-US" dirty="0"/>
              <a:t>The consistency of the concrete can be determined by</a:t>
            </a:r>
          </a:p>
          <a:p>
            <a:r>
              <a:rPr lang="en-US" dirty="0"/>
              <a:t>any of the following tests:</a:t>
            </a:r>
          </a:p>
          <a:p>
            <a:r>
              <a:rPr lang="en-US" dirty="0"/>
              <a:t>a) Slump test,</a:t>
            </a:r>
          </a:p>
          <a:p>
            <a:r>
              <a:rPr lang="en-US" dirty="0"/>
              <a:t>b) Vee bee test,</a:t>
            </a:r>
          </a:p>
          <a:p>
            <a:r>
              <a:rPr lang="en-US" dirty="0"/>
              <a:t>c) Compacting factor test,</a:t>
            </a:r>
          </a:p>
          <a:p>
            <a:r>
              <a:rPr lang="en-US" dirty="0"/>
              <a:t>d) Degree of </a:t>
            </a:r>
            <a:r>
              <a:rPr lang="en-US" dirty="0" err="1"/>
              <a:t>compactability</a:t>
            </a:r>
            <a:r>
              <a:rPr lang="en-US" dirty="0"/>
              <a:t>,</a:t>
            </a:r>
          </a:p>
          <a:p>
            <a:r>
              <a:rPr lang="en-US" dirty="0"/>
              <a:t>e) Flow table test, and</a:t>
            </a:r>
          </a:p>
          <a:p>
            <a:r>
              <a:rPr lang="en-US" dirty="0"/>
              <a:t>f) Slump flow test for high fluidity concrete.</a:t>
            </a:r>
          </a:p>
          <a:p>
            <a:endParaRPr lang="en-IN" dirty="0"/>
          </a:p>
        </p:txBody>
      </p:sp>
    </p:spTree>
    <p:extLst>
      <p:ext uri="{BB962C8B-B14F-4D97-AF65-F5344CB8AC3E}">
        <p14:creationId xmlns:p14="http://schemas.microsoft.com/office/powerpoint/2010/main" val="13960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1199</a:t>
            </a:r>
            <a:br>
              <a:rPr lang="en-IN" dirty="0"/>
            </a:br>
            <a:r>
              <a:rPr lang="en-US" dirty="0"/>
              <a:t>Fresh Concrete ‒ Methods of Sampling, Testing and Analysis</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5981493"/>
              </p:ext>
            </p:extLst>
          </p:nvPr>
        </p:nvGraphicFramePr>
        <p:xfrm>
          <a:off x="3707167" y="1672267"/>
          <a:ext cx="7315200" cy="1112520"/>
        </p:xfrm>
        <a:graphic>
          <a:graphicData uri="http://schemas.openxmlformats.org/drawingml/2006/table">
            <a:tbl>
              <a:tblPr lastCol="1" bandRow="1">
                <a:tableStyleId>{5C22544A-7EE6-4342-B048-85BDC9FD1C3A}</a:tableStyleId>
              </a:tblPr>
              <a:tblGrid>
                <a:gridCol w="1425157">
                  <a:extLst>
                    <a:ext uri="{9D8B030D-6E8A-4147-A177-3AD203B41FA5}">
                      <a16:colId xmlns:a16="http://schemas.microsoft.com/office/drawing/2014/main" val="3740489325"/>
                    </a:ext>
                  </a:extLst>
                </a:gridCol>
                <a:gridCol w="5890043">
                  <a:extLst>
                    <a:ext uri="{9D8B030D-6E8A-4147-A177-3AD203B41FA5}">
                      <a16:colId xmlns:a16="http://schemas.microsoft.com/office/drawing/2014/main" val="2895137507"/>
                    </a:ext>
                  </a:extLst>
                </a:gridCol>
              </a:tblGrid>
              <a:tr h="370840">
                <a:tc>
                  <a:txBody>
                    <a:bodyPr/>
                    <a:lstStyle/>
                    <a:p>
                      <a:pPr>
                        <a:lnSpc>
                          <a:spcPct val="107000"/>
                        </a:lnSpc>
                        <a:tabLst>
                          <a:tab pos="2133600" algn="l"/>
                        </a:tabLst>
                      </a:pPr>
                      <a:r>
                        <a:rPr lang="en-US"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Part 8</a:t>
                      </a:r>
                      <a:endParaRPr lang="en-IN"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Water soluble &amp; acid soluble chlorides in mortar &amp; concrete </a:t>
                      </a:r>
                      <a:endParaRPr lang="en-IN"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256307337"/>
                  </a:ext>
                </a:extLst>
              </a:tr>
              <a:tr h="370840">
                <a:tc>
                  <a:txBody>
                    <a:bodyPr/>
                    <a:lstStyle/>
                    <a:p>
                      <a:pPr>
                        <a:lnSpc>
                          <a:spcPct val="107000"/>
                        </a:lnSpc>
                        <a:tabLst>
                          <a:tab pos="2133600" algn="l"/>
                        </a:tabLst>
                      </a:pPr>
                      <a:r>
                        <a:rPr lang="en-US"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Part 9**</a:t>
                      </a:r>
                      <a:endParaRPr lang="en-IN"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Analysis of freshly mixed concrete</a:t>
                      </a:r>
                      <a:endParaRPr lang="en-IN"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5729250"/>
                  </a:ext>
                </a:extLst>
              </a:tr>
              <a:tr h="370840">
                <a:tc>
                  <a:txBody>
                    <a:bodyPr/>
                    <a:lstStyle/>
                    <a:p>
                      <a:pPr>
                        <a:lnSpc>
                          <a:spcPct val="107000"/>
                        </a:lnSpc>
                        <a:tabLst>
                          <a:tab pos="2133600" algn="l"/>
                        </a:tabLst>
                      </a:pPr>
                      <a:r>
                        <a:rPr lang="en-US"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Part 10</a:t>
                      </a:r>
                      <a:endParaRPr lang="en-IN" sz="1200" dirty="0">
                        <a:solidFill>
                          <a:schemeClr val="accent1">
                            <a:lumMod val="50000"/>
                          </a:schemeClr>
                        </a:solidFill>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tabLst>
                          <a:tab pos="2133600" algn="l"/>
                        </a:tabLst>
                      </a:pPr>
                      <a:r>
                        <a:rPr lang="en-US" sz="1200" dirty="0">
                          <a:effectLst/>
                          <a:latin typeface="Bookman Old Style" panose="02050604050505020204" pitchFamily="18" charset="0"/>
                          <a:ea typeface="Times New Roman" panose="02020603050405020304" pitchFamily="18" charset="0"/>
                          <a:cs typeface="Times New Roman" panose="02020603050405020304" pitchFamily="18" charset="0"/>
                        </a:rPr>
                        <a:t>Field Tests for capturing heat signature and pumpability</a:t>
                      </a:r>
                      <a:endParaRPr lang="en-IN" sz="12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9736748"/>
                  </a:ext>
                </a:extLst>
              </a:tr>
            </a:tbl>
          </a:graphicData>
        </a:graphic>
      </p:graphicFrame>
      <p:sp>
        <p:nvSpPr>
          <p:cNvPr id="3" name="TextBox 2">
            <a:extLst>
              <a:ext uri="{FF2B5EF4-FFF2-40B4-BE49-F238E27FC236}">
                <a16:creationId xmlns:a16="http://schemas.microsoft.com/office/drawing/2014/main" id="{F4459CBE-9948-4D3A-BAF7-2F3FBB4618A3}"/>
              </a:ext>
            </a:extLst>
          </p:cNvPr>
          <p:cNvSpPr txBox="1"/>
          <p:nvPr/>
        </p:nvSpPr>
        <p:spPr>
          <a:xfrm>
            <a:off x="3765047" y="324196"/>
            <a:ext cx="7199440" cy="369332"/>
          </a:xfrm>
          <a:prstGeom prst="rect">
            <a:avLst/>
          </a:prstGeom>
          <a:noFill/>
        </p:spPr>
        <p:txBody>
          <a:bodyPr wrap="square" rtlCol="0">
            <a:spAutoFit/>
          </a:bodyPr>
          <a:lstStyle/>
          <a:p>
            <a:r>
              <a:rPr lang="en-IN" dirty="0"/>
              <a:t>In the pipeline…..</a:t>
            </a:r>
          </a:p>
        </p:txBody>
      </p:sp>
      <p:sp>
        <p:nvSpPr>
          <p:cNvPr id="5" name="TextBox 4">
            <a:extLst>
              <a:ext uri="{FF2B5EF4-FFF2-40B4-BE49-F238E27FC236}">
                <a16:creationId xmlns:a16="http://schemas.microsoft.com/office/drawing/2014/main" id="{77170106-950B-434F-A485-521646AE9A77}"/>
              </a:ext>
            </a:extLst>
          </p:cNvPr>
          <p:cNvSpPr txBox="1"/>
          <p:nvPr/>
        </p:nvSpPr>
        <p:spPr>
          <a:xfrm>
            <a:off x="3765047" y="5552902"/>
            <a:ext cx="7315200" cy="369332"/>
          </a:xfrm>
          <a:prstGeom prst="rect">
            <a:avLst/>
          </a:prstGeom>
          <a:noFill/>
        </p:spPr>
        <p:txBody>
          <a:bodyPr wrap="square" rtlCol="0">
            <a:spAutoFit/>
          </a:bodyPr>
          <a:lstStyle/>
          <a:p>
            <a:r>
              <a:rPr lang="en-IN" dirty="0"/>
              <a:t>** available in clause 6 of  IS 516: 1959 </a:t>
            </a:r>
          </a:p>
        </p:txBody>
      </p:sp>
    </p:spTree>
    <p:extLst>
      <p:ext uri="{BB962C8B-B14F-4D97-AF65-F5344CB8AC3E}">
        <p14:creationId xmlns:p14="http://schemas.microsoft.com/office/powerpoint/2010/main" val="3640888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a:xfrm>
            <a:off x="1069847" y="1298448"/>
            <a:ext cx="7467323" cy="3255264"/>
          </a:xfrm>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Fresh Concrete ‒ Methods of Sampling, Testing and Analysis </a:t>
            </a:r>
            <a:br>
              <a:rPr lang="en-US" sz="1800" b="1" i="0" u="none" strike="noStrike" kern="1200" dirty="0">
                <a:solidFill>
                  <a:srgbClr val="1A616F"/>
                </a:solidFill>
                <a:effectLst/>
                <a:latin typeface="Bookman Old Style" panose="02050604050505020204" pitchFamily="18" charset="0"/>
              </a:rPr>
            </a:br>
            <a:r>
              <a:rPr lang="en-IN" sz="1800" b="1" i="0" u="none" strike="noStrike" kern="1200" dirty="0">
                <a:solidFill>
                  <a:srgbClr val="1A616F"/>
                </a:solidFill>
                <a:effectLst/>
                <a:latin typeface="Bookman Old Style" panose="02050604050505020204" pitchFamily="18" charset="0"/>
              </a:rPr>
              <a:t>Part 3</a:t>
            </a:r>
            <a:r>
              <a:rPr lang="en-IN" sz="1800" kern="1200" dirty="0">
                <a:solidFill>
                  <a:srgbClr val="1A616F"/>
                </a:solidFill>
                <a:latin typeface="Arial" panose="020B0604020202020204" pitchFamily="34" charset="0"/>
              </a:rPr>
              <a:t> </a:t>
            </a:r>
            <a:r>
              <a:rPr lang="en-US" sz="18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Determination of Density of Fresh Concrete</a:t>
            </a:r>
            <a:endParaRPr lang="en-IN" b="1"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1199 (Part 3)</a:t>
            </a:r>
          </a:p>
        </p:txBody>
      </p:sp>
    </p:spTree>
    <p:extLst>
      <p:ext uri="{BB962C8B-B14F-4D97-AF65-F5344CB8AC3E}">
        <p14:creationId xmlns:p14="http://schemas.microsoft.com/office/powerpoint/2010/main" val="1554098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776AC7-DFF0-436F-9656-FCC4D3BD3449}"/>
              </a:ext>
            </a:extLst>
          </p:cNvPr>
          <p:cNvSpPr>
            <a:spLocks noGrp="1"/>
          </p:cNvSpPr>
          <p:nvPr>
            <p:ph type="title"/>
          </p:nvPr>
        </p:nvSpPr>
        <p:spPr/>
        <p:txBody>
          <a:bodyPr/>
          <a:lstStyle/>
          <a:p>
            <a:r>
              <a:rPr lang="en-US" sz="36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Determination of Density of Fresh Concrete</a:t>
            </a:r>
            <a:endParaRPr lang="en-IN" dirty="0"/>
          </a:p>
        </p:txBody>
      </p:sp>
      <p:sp>
        <p:nvSpPr>
          <p:cNvPr id="5" name="Content Placeholder 4">
            <a:extLst>
              <a:ext uri="{FF2B5EF4-FFF2-40B4-BE49-F238E27FC236}">
                <a16:creationId xmlns:a16="http://schemas.microsoft.com/office/drawing/2014/main" id="{C030B5DC-B709-4FB0-9B6F-C0F34B07D65A}"/>
              </a:ext>
            </a:extLst>
          </p:cNvPr>
          <p:cNvSpPr>
            <a:spLocks noGrp="1"/>
          </p:cNvSpPr>
          <p:nvPr>
            <p:ph sz="half" idx="1"/>
          </p:nvPr>
        </p:nvSpPr>
        <p:spPr>
          <a:xfrm>
            <a:off x="3867911" y="868680"/>
            <a:ext cx="7071637" cy="5120640"/>
          </a:xfrm>
        </p:spPr>
        <p:txBody>
          <a:bodyPr/>
          <a:lstStyle/>
          <a:p>
            <a:r>
              <a:rPr lang="en-US" dirty="0"/>
              <a:t>The fresh concrete is compacted into a calibrated rigid and watertight container and is then weighed.</a:t>
            </a:r>
          </a:p>
          <a:p>
            <a:r>
              <a:rPr lang="en-US" dirty="0"/>
              <a:t> This test method may not be applicable to aerated concrete or very stiff concrete that cannot be compacted by normal vibration and care is needed in its use with these concretes.</a:t>
            </a:r>
          </a:p>
          <a:p>
            <a:endParaRPr lang="en-IN" dirty="0"/>
          </a:p>
        </p:txBody>
      </p:sp>
    </p:spTree>
    <p:extLst>
      <p:ext uri="{BB962C8B-B14F-4D97-AF65-F5344CB8AC3E}">
        <p14:creationId xmlns:p14="http://schemas.microsoft.com/office/powerpoint/2010/main" val="35822724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a:xfrm>
            <a:off x="1069847" y="1298448"/>
            <a:ext cx="7467323" cy="3255264"/>
          </a:xfrm>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Fresh Concrete ‒ Methods of Sampling, Testing and Analysis </a:t>
            </a:r>
            <a:br>
              <a:rPr lang="en-US" sz="1800" b="1" i="0" u="none" strike="noStrike" kern="1200" dirty="0">
                <a:solidFill>
                  <a:srgbClr val="1A616F"/>
                </a:solidFill>
                <a:effectLst/>
                <a:latin typeface="Bookman Old Style" panose="02050604050505020204" pitchFamily="18" charset="0"/>
              </a:rPr>
            </a:br>
            <a:r>
              <a:rPr lang="en-IN" sz="1800" b="1" i="0" u="none" strike="noStrike" kern="1200" dirty="0">
                <a:solidFill>
                  <a:srgbClr val="1A616F"/>
                </a:solidFill>
                <a:effectLst/>
                <a:latin typeface="Bookman Old Style" panose="02050604050505020204" pitchFamily="18" charset="0"/>
              </a:rPr>
              <a:t>Part 4</a:t>
            </a:r>
            <a:r>
              <a:rPr lang="en-IN" sz="1800" kern="1200" dirty="0">
                <a:solidFill>
                  <a:srgbClr val="1A616F"/>
                </a:solidFill>
                <a:latin typeface="Arial" panose="020B0604020202020204" pitchFamily="34" charset="0"/>
              </a:rPr>
              <a:t> </a:t>
            </a:r>
            <a:r>
              <a:rPr lang="en-US" sz="18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Determination of Air Content of Fresh Concrete</a:t>
            </a:r>
            <a:endParaRPr lang="en-IN" b="1"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1199 (Part 4)</a:t>
            </a:r>
          </a:p>
        </p:txBody>
      </p:sp>
    </p:spTree>
    <p:extLst>
      <p:ext uri="{BB962C8B-B14F-4D97-AF65-F5344CB8AC3E}">
        <p14:creationId xmlns:p14="http://schemas.microsoft.com/office/powerpoint/2010/main" val="3873576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28C926-2667-4956-987F-A8A59566AA29}"/>
              </a:ext>
            </a:extLst>
          </p:cNvPr>
          <p:cNvSpPr>
            <a:spLocks noGrp="1"/>
          </p:cNvSpPr>
          <p:nvPr>
            <p:ph type="title"/>
          </p:nvPr>
        </p:nvSpPr>
        <p:spPr/>
        <p:txBody>
          <a:bodyPr/>
          <a:lstStyle/>
          <a:p>
            <a:r>
              <a:rPr lang="en-US" sz="36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Determination of Air Content of Fresh Concrete</a:t>
            </a:r>
            <a:endParaRPr lang="en-IN" dirty="0"/>
          </a:p>
        </p:txBody>
      </p:sp>
      <p:pic>
        <p:nvPicPr>
          <p:cNvPr id="8" name="Content Placeholder 7">
            <a:extLst>
              <a:ext uri="{FF2B5EF4-FFF2-40B4-BE49-F238E27FC236}">
                <a16:creationId xmlns:a16="http://schemas.microsoft.com/office/drawing/2014/main" id="{53710341-ABFE-43F0-A70C-108E3A6330BA}"/>
              </a:ext>
            </a:extLst>
          </p:cNvPr>
          <p:cNvPicPr>
            <a:picLocks noGrp="1" noChangeAspect="1"/>
          </p:cNvPicPr>
          <p:nvPr>
            <p:ph sz="half" idx="1"/>
          </p:nvPr>
        </p:nvPicPr>
        <p:blipFill>
          <a:blip r:embed="rId2"/>
          <a:stretch>
            <a:fillRect/>
          </a:stretch>
        </p:blipFill>
        <p:spPr>
          <a:xfrm>
            <a:off x="3867150" y="1118407"/>
            <a:ext cx="3951288" cy="4124107"/>
          </a:xfrm>
        </p:spPr>
      </p:pic>
      <p:pic>
        <p:nvPicPr>
          <p:cNvPr id="10" name="Content Placeholder 9">
            <a:extLst>
              <a:ext uri="{FF2B5EF4-FFF2-40B4-BE49-F238E27FC236}">
                <a16:creationId xmlns:a16="http://schemas.microsoft.com/office/drawing/2014/main" id="{A744C0DA-F741-44F9-8ED6-71A3F157486B}"/>
              </a:ext>
            </a:extLst>
          </p:cNvPr>
          <p:cNvPicPr>
            <a:picLocks noGrp="1" noChangeAspect="1"/>
          </p:cNvPicPr>
          <p:nvPr>
            <p:ph sz="half" idx="2"/>
          </p:nvPr>
        </p:nvPicPr>
        <p:blipFill>
          <a:blip r:embed="rId3"/>
          <a:stretch>
            <a:fillRect/>
          </a:stretch>
        </p:blipFill>
        <p:spPr>
          <a:xfrm>
            <a:off x="7818438" y="1812175"/>
            <a:ext cx="3980961" cy="2869037"/>
          </a:xfrm>
        </p:spPr>
      </p:pic>
    </p:spTree>
    <p:extLst>
      <p:ext uri="{BB962C8B-B14F-4D97-AF65-F5344CB8AC3E}">
        <p14:creationId xmlns:p14="http://schemas.microsoft.com/office/powerpoint/2010/main" val="707568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a:xfrm>
            <a:off x="1069847" y="1298448"/>
            <a:ext cx="7467323" cy="3255264"/>
          </a:xfrm>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Fresh Concrete ‒ Methods of Sampling, Testing and Analysis </a:t>
            </a:r>
            <a:br>
              <a:rPr lang="en-US" sz="1800" b="1" i="0" u="none" strike="noStrike" kern="1200" dirty="0">
                <a:solidFill>
                  <a:srgbClr val="1A616F"/>
                </a:solidFill>
                <a:effectLst/>
                <a:latin typeface="Bookman Old Style" panose="02050604050505020204" pitchFamily="18" charset="0"/>
              </a:rPr>
            </a:br>
            <a:r>
              <a:rPr lang="en-IN" sz="1800" b="1" i="0" u="none" strike="noStrike" kern="1200" dirty="0">
                <a:solidFill>
                  <a:srgbClr val="1A616F"/>
                </a:solidFill>
                <a:effectLst/>
                <a:latin typeface="Bookman Old Style" panose="02050604050505020204" pitchFamily="18" charset="0"/>
              </a:rPr>
              <a:t>Part 5</a:t>
            </a:r>
            <a:r>
              <a:rPr lang="en-IN" sz="1800" kern="1200" dirty="0">
                <a:solidFill>
                  <a:srgbClr val="1A616F"/>
                </a:solidFill>
                <a:latin typeface="Arial" panose="020B0604020202020204" pitchFamily="34" charset="0"/>
              </a:rPr>
              <a:t> </a:t>
            </a:r>
            <a:r>
              <a:rPr lang="en-US" sz="18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Making and curing of test specimens</a:t>
            </a:r>
            <a:endParaRPr lang="en-IN" b="1"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1199 (Part 5)</a:t>
            </a:r>
          </a:p>
        </p:txBody>
      </p:sp>
    </p:spTree>
    <p:extLst>
      <p:ext uri="{BB962C8B-B14F-4D97-AF65-F5344CB8AC3E}">
        <p14:creationId xmlns:p14="http://schemas.microsoft.com/office/powerpoint/2010/main" val="621301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7097-C242-4607-82F6-151619BFB450}"/>
              </a:ext>
            </a:extLst>
          </p:cNvPr>
          <p:cNvSpPr>
            <a:spLocks noGrp="1"/>
          </p:cNvSpPr>
          <p:nvPr>
            <p:ph type="title"/>
          </p:nvPr>
        </p:nvSpPr>
        <p:spPr/>
        <p:txBody>
          <a:bodyPr/>
          <a:lstStyle/>
          <a:p>
            <a:r>
              <a:rPr lang="en-US" sz="36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Making and curing of test specimens</a:t>
            </a:r>
            <a:endParaRPr lang="en-IN" dirty="0"/>
          </a:p>
        </p:txBody>
      </p:sp>
      <p:pic>
        <p:nvPicPr>
          <p:cNvPr id="5" name="Content Placeholder 4">
            <a:extLst>
              <a:ext uri="{FF2B5EF4-FFF2-40B4-BE49-F238E27FC236}">
                <a16:creationId xmlns:a16="http://schemas.microsoft.com/office/drawing/2014/main" id="{69207390-621A-4BF7-A3C1-9471DC1A3822}"/>
              </a:ext>
            </a:extLst>
          </p:cNvPr>
          <p:cNvPicPr>
            <a:picLocks noGrp="1" noChangeAspect="1"/>
          </p:cNvPicPr>
          <p:nvPr>
            <p:ph idx="1"/>
          </p:nvPr>
        </p:nvPicPr>
        <p:blipFill>
          <a:blip r:embed="rId2"/>
          <a:stretch>
            <a:fillRect/>
          </a:stretch>
        </p:blipFill>
        <p:spPr>
          <a:xfrm>
            <a:off x="3881805" y="965422"/>
            <a:ext cx="2600688" cy="2191056"/>
          </a:xfrm>
        </p:spPr>
      </p:pic>
      <p:pic>
        <p:nvPicPr>
          <p:cNvPr id="7" name="Picture 6">
            <a:extLst>
              <a:ext uri="{FF2B5EF4-FFF2-40B4-BE49-F238E27FC236}">
                <a16:creationId xmlns:a16="http://schemas.microsoft.com/office/drawing/2014/main" id="{CE632D14-DB31-4E4D-B770-902259B46D8D}"/>
              </a:ext>
            </a:extLst>
          </p:cNvPr>
          <p:cNvPicPr>
            <a:picLocks noChangeAspect="1"/>
          </p:cNvPicPr>
          <p:nvPr/>
        </p:nvPicPr>
        <p:blipFill>
          <a:blip r:embed="rId3"/>
          <a:stretch>
            <a:fillRect/>
          </a:stretch>
        </p:blipFill>
        <p:spPr>
          <a:xfrm>
            <a:off x="7945331" y="851106"/>
            <a:ext cx="2353003" cy="2419688"/>
          </a:xfrm>
          <a:prstGeom prst="rect">
            <a:avLst/>
          </a:prstGeom>
        </p:spPr>
      </p:pic>
      <p:pic>
        <p:nvPicPr>
          <p:cNvPr id="9" name="Picture 8">
            <a:extLst>
              <a:ext uri="{FF2B5EF4-FFF2-40B4-BE49-F238E27FC236}">
                <a16:creationId xmlns:a16="http://schemas.microsoft.com/office/drawing/2014/main" id="{2C563EA9-32BD-4D0F-8A42-0A1106CF714A}"/>
              </a:ext>
            </a:extLst>
          </p:cNvPr>
          <p:cNvPicPr>
            <a:picLocks noChangeAspect="1"/>
          </p:cNvPicPr>
          <p:nvPr/>
        </p:nvPicPr>
        <p:blipFill>
          <a:blip r:embed="rId4"/>
          <a:stretch>
            <a:fillRect/>
          </a:stretch>
        </p:blipFill>
        <p:spPr>
          <a:xfrm>
            <a:off x="5182149" y="3796786"/>
            <a:ext cx="4353533" cy="2095792"/>
          </a:xfrm>
          <a:prstGeom prst="rect">
            <a:avLst/>
          </a:prstGeom>
        </p:spPr>
      </p:pic>
    </p:spTree>
    <p:extLst>
      <p:ext uri="{BB962C8B-B14F-4D97-AF65-F5344CB8AC3E}">
        <p14:creationId xmlns:p14="http://schemas.microsoft.com/office/powerpoint/2010/main" val="3348988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a:xfrm>
            <a:off x="1069847" y="1298448"/>
            <a:ext cx="7467323" cy="3255264"/>
          </a:xfrm>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Fresh Concrete ‒ Methods of Sampling, Testing and Analysis </a:t>
            </a:r>
            <a:br>
              <a:rPr lang="en-US" sz="1800" b="1" i="0" u="none" strike="noStrike" kern="1200" dirty="0">
                <a:solidFill>
                  <a:srgbClr val="1A616F"/>
                </a:solidFill>
                <a:effectLst/>
                <a:latin typeface="Bookman Old Style" panose="02050604050505020204" pitchFamily="18" charset="0"/>
              </a:rPr>
            </a:br>
            <a:r>
              <a:rPr lang="en-IN" sz="1800" b="1" i="0" u="none" strike="noStrike" kern="1200" dirty="0">
                <a:solidFill>
                  <a:srgbClr val="1A616F"/>
                </a:solidFill>
                <a:effectLst/>
                <a:latin typeface="Bookman Old Style" panose="02050604050505020204" pitchFamily="18" charset="0"/>
              </a:rPr>
              <a:t>Part 6</a:t>
            </a:r>
            <a:r>
              <a:rPr lang="en-IN" sz="1800" kern="1200" dirty="0">
                <a:solidFill>
                  <a:srgbClr val="1A616F"/>
                </a:solidFill>
                <a:latin typeface="Arial" panose="020B0604020202020204" pitchFamily="34" charset="0"/>
              </a:rPr>
              <a:t> </a:t>
            </a:r>
            <a:r>
              <a:rPr lang="en-US" sz="18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Tests on fresh Self Compacting Concrete</a:t>
            </a:r>
            <a:endParaRPr lang="en-IN" b="1"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1199 (Part 6)</a:t>
            </a:r>
          </a:p>
        </p:txBody>
      </p:sp>
    </p:spTree>
    <p:extLst>
      <p:ext uri="{BB962C8B-B14F-4D97-AF65-F5344CB8AC3E}">
        <p14:creationId xmlns:p14="http://schemas.microsoft.com/office/powerpoint/2010/main" val="3852776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00A7-C117-4E26-8D9C-8C7C21AA059F}"/>
              </a:ext>
            </a:extLst>
          </p:cNvPr>
          <p:cNvSpPr>
            <a:spLocks noGrp="1"/>
          </p:cNvSpPr>
          <p:nvPr>
            <p:ph type="title"/>
          </p:nvPr>
        </p:nvSpPr>
        <p:spPr/>
        <p:txBody>
          <a:bodyPr/>
          <a:lstStyle/>
          <a:p>
            <a:r>
              <a:rPr lang="en-US" sz="36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Tests on fresh Self Compacting Concrete</a:t>
            </a:r>
            <a:endParaRPr lang="en-IN" dirty="0"/>
          </a:p>
        </p:txBody>
      </p:sp>
      <p:sp>
        <p:nvSpPr>
          <p:cNvPr id="3" name="Content Placeholder 2">
            <a:extLst>
              <a:ext uri="{FF2B5EF4-FFF2-40B4-BE49-F238E27FC236}">
                <a16:creationId xmlns:a16="http://schemas.microsoft.com/office/drawing/2014/main" id="{DA116829-4DE4-4F3B-B2B3-492441F121B2}"/>
              </a:ext>
            </a:extLst>
          </p:cNvPr>
          <p:cNvSpPr>
            <a:spLocks noGrp="1"/>
          </p:cNvSpPr>
          <p:nvPr>
            <p:ph idx="1"/>
          </p:nvPr>
        </p:nvSpPr>
        <p:spPr/>
        <p:txBody>
          <a:bodyPr>
            <a:normAutofit fontScale="92500" lnSpcReduction="10000"/>
          </a:bodyPr>
          <a:lstStyle/>
          <a:p>
            <a:pPr algn="just"/>
            <a:r>
              <a:rPr lang="en-US" dirty="0"/>
              <a:t>The slump-flow test is an indication of the flowability of self-compacting concrete in the absence of obstructions. It is based on the slump test described </a:t>
            </a:r>
            <a:r>
              <a:rPr lang="en-US" dirty="0" err="1"/>
              <a:t>inIS</a:t>
            </a:r>
            <a:r>
              <a:rPr lang="en-US" dirty="0"/>
              <a:t> 1199 (Part 2). The flowability is evaluated by measuring the maximum spreading diameter (</a:t>
            </a:r>
            <a:r>
              <a:rPr lang="en-US" dirty="0" err="1"/>
              <a:t>dmax</a:t>
            </a:r>
            <a:r>
              <a:rPr lang="en-US" dirty="0"/>
              <a:t>) and the time it reaches the spreading diameter of 500 mm(t500). </a:t>
            </a:r>
          </a:p>
          <a:p>
            <a:pPr algn="just"/>
            <a:r>
              <a:rPr lang="en-US" dirty="0"/>
              <a:t>The </a:t>
            </a:r>
            <a:r>
              <a:rPr lang="en-US" dirty="0" err="1"/>
              <a:t>dmax</a:t>
            </a:r>
            <a:r>
              <a:rPr lang="en-US" dirty="0"/>
              <a:t> of spreading is a measure of the self compacting concrete flow range when subjected to Load from its own weight. It is an indication of the yield stress of the self-compacting concrete. </a:t>
            </a:r>
          </a:p>
          <a:p>
            <a:pPr algn="just"/>
            <a:r>
              <a:rPr lang="en-US" dirty="0"/>
              <a:t>The t500  time is a measure of the speed of flow and an indication of the relative viscosity of the self-compacting concrete. The result is an indication of the filling ability of self compacting concrete. </a:t>
            </a:r>
          </a:p>
          <a:p>
            <a:pPr algn="just"/>
            <a:r>
              <a:rPr lang="en-US" dirty="0"/>
              <a:t>The fresh concrete is poured into a cone as used for the IS 1199 (Part 2) slump test. When the cone is withdrawn upwards the time from commencing upward movement of the cone to when the concrete has flowed to a diameter of 500 mm is measured; this is the t500  time. The largest diameter of the flow spread of the concrete and the diameter of the spread at right angles to it are then measured and the mean diameter is the slump flow.</a:t>
            </a:r>
            <a:endParaRPr lang="en-IN" dirty="0"/>
          </a:p>
        </p:txBody>
      </p:sp>
    </p:spTree>
    <p:extLst>
      <p:ext uri="{BB962C8B-B14F-4D97-AF65-F5344CB8AC3E}">
        <p14:creationId xmlns:p14="http://schemas.microsoft.com/office/powerpoint/2010/main" val="2295032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a:xfrm>
            <a:off x="1069847" y="1298448"/>
            <a:ext cx="7467323" cy="3255264"/>
          </a:xfrm>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Fresh Concrete ‒ Methods of Sampling, Testing and Analysis </a:t>
            </a:r>
            <a:br>
              <a:rPr lang="en-US" sz="1800" b="1" i="0" u="none" strike="noStrike" kern="1200" dirty="0">
                <a:solidFill>
                  <a:srgbClr val="1A616F"/>
                </a:solidFill>
                <a:effectLst/>
                <a:latin typeface="Bookman Old Style" panose="02050604050505020204" pitchFamily="18" charset="0"/>
              </a:rPr>
            </a:br>
            <a:r>
              <a:rPr lang="en-IN" sz="1800" b="1" i="0" u="none" strike="noStrike" kern="1200" dirty="0">
                <a:solidFill>
                  <a:srgbClr val="1A616F"/>
                </a:solidFill>
                <a:effectLst/>
                <a:latin typeface="Bookman Old Style" panose="02050604050505020204" pitchFamily="18" charset="0"/>
              </a:rPr>
              <a:t>Part 7</a:t>
            </a:r>
            <a:r>
              <a:rPr lang="en-IN" sz="1800" kern="1200" dirty="0">
                <a:solidFill>
                  <a:srgbClr val="1A616F"/>
                </a:solidFill>
                <a:latin typeface="Arial" panose="020B0604020202020204" pitchFamily="34" charset="0"/>
              </a:rPr>
              <a:t> </a:t>
            </a:r>
            <a:r>
              <a:rPr lang="en-US" sz="18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Setting time of concrete by penetration resistance</a:t>
            </a:r>
            <a:endParaRPr lang="en-IN" b="1"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1199 (Part 7)</a:t>
            </a:r>
          </a:p>
        </p:txBody>
      </p:sp>
    </p:spTree>
    <p:extLst>
      <p:ext uri="{BB962C8B-B14F-4D97-AF65-F5344CB8AC3E}">
        <p14:creationId xmlns:p14="http://schemas.microsoft.com/office/powerpoint/2010/main" val="160038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EC17-9C83-4598-B077-A840D5559CDD}"/>
              </a:ext>
            </a:extLst>
          </p:cNvPr>
          <p:cNvSpPr>
            <a:spLocks noGrp="1"/>
          </p:cNvSpPr>
          <p:nvPr>
            <p:ph type="title"/>
          </p:nvPr>
        </p:nvSpPr>
        <p:spPr/>
        <p:txBody>
          <a:bodyPr/>
          <a:lstStyle/>
          <a:p>
            <a:r>
              <a:rPr lang="en-US" sz="3600" b="1" dirty="0">
                <a:solidFill>
                  <a:schemeClr val="bg1"/>
                </a:solidFill>
                <a:effectLst/>
                <a:latin typeface="Bookman Old Style" panose="02050604050505020204" pitchFamily="18" charset="0"/>
                <a:ea typeface="Times New Roman" panose="02020603050405020304" pitchFamily="18" charset="0"/>
                <a:cs typeface="Times New Roman" panose="02020603050405020304" pitchFamily="18" charset="0"/>
              </a:rPr>
              <a:t>Setting time of concrete by penetration resistance</a:t>
            </a:r>
            <a:endParaRPr lang="en-IN" dirty="0"/>
          </a:p>
        </p:txBody>
      </p:sp>
      <p:sp>
        <p:nvSpPr>
          <p:cNvPr id="3" name="Content Placeholder 2">
            <a:extLst>
              <a:ext uri="{FF2B5EF4-FFF2-40B4-BE49-F238E27FC236}">
                <a16:creationId xmlns:a16="http://schemas.microsoft.com/office/drawing/2014/main" id="{44E299E9-DDB0-4844-8873-851FD5DF3EA8}"/>
              </a:ext>
            </a:extLst>
          </p:cNvPr>
          <p:cNvSpPr>
            <a:spLocks noGrp="1"/>
          </p:cNvSpPr>
          <p:nvPr>
            <p:ph idx="1"/>
          </p:nvPr>
        </p:nvSpPr>
        <p:spPr>
          <a:xfrm>
            <a:off x="3869268" y="864108"/>
            <a:ext cx="3257148" cy="5120640"/>
          </a:xfrm>
        </p:spPr>
        <p:txBody>
          <a:bodyPr/>
          <a:lstStyle/>
          <a:p>
            <a:pPr marL="0" indent="0" algn="just">
              <a:buNone/>
            </a:pPr>
            <a:r>
              <a:rPr lang="en-US" dirty="0"/>
              <a:t>The mortar sample is obtained by sieving a representative sample of fresh concrete. The mortar sample is placed in a container and stored at a specified ambient temperature. At regular time intervals, the resistance of the mortar to penetration by standard needles is measured. From a plot of penetration resistance versus elapsed time, the time of initial and final setting are determined.</a:t>
            </a:r>
            <a:endParaRPr lang="en-IN" dirty="0"/>
          </a:p>
        </p:txBody>
      </p:sp>
      <p:pic>
        <p:nvPicPr>
          <p:cNvPr id="5" name="Picture 4">
            <a:extLst>
              <a:ext uri="{FF2B5EF4-FFF2-40B4-BE49-F238E27FC236}">
                <a16:creationId xmlns:a16="http://schemas.microsoft.com/office/drawing/2014/main" id="{9ACB9BF7-9042-4F3E-9990-FF1328F39FA9}"/>
              </a:ext>
            </a:extLst>
          </p:cNvPr>
          <p:cNvPicPr>
            <a:picLocks noChangeAspect="1"/>
          </p:cNvPicPr>
          <p:nvPr/>
        </p:nvPicPr>
        <p:blipFill>
          <a:blip r:embed="rId2"/>
          <a:stretch>
            <a:fillRect/>
          </a:stretch>
        </p:blipFill>
        <p:spPr>
          <a:xfrm>
            <a:off x="7126416" y="721704"/>
            <a:ext cx="5065584" cy="5405448"/>
          </a:xfrm>
          <a:prstGeom prst="rect">
            <a:avLst/>
          </a:prstGeom>
        </p:spPr>
      </p:pic>
    </p:spTree>
    <p:extLst>
      <p:ext uri="{BB962C8B-B14F-4D97-AF65-F5344CB8AC3E}">
        <p14:creationId xmlns:p14="http://schemas.microsoft.com/office/powerpoint/2010/main" val="415632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9102CF-F0DF-4E86-B3FB-D513455329FB}"/>
              </a:ext>
            </a:extLst>
          </p:cNvPr>
          <p:cNvSpPr>
            <a:spLocks noGrp="1"/>
          </p:cNvSpPr>
          <p:nvPr>
            <p:ph type="ctrTitle"/>
          </p:nvPr>
        </p:nvSpPr>
        <p:spPr/>
        <p:txBody>
          <a:bodyPr/>
          <a:lstStyle/>
          <a:p>
            <a:pPr fontAlgn="t">
              <a:spcBef>
                <a:spcPts val="0"/>
              </a:spcBef>
            </a:pPr>
            <a:r>
              <a:rPr lang="en-US" sz="1800" b="1" i="0" u="none" strike="noStrike" kern="1200" dirty="0">
                <a:solidFill>
                  <a:srgbClr val="1A616F"/>
                </a:solidFill>
                <a:effectLst/>
                <a:latin typeface="Bookman Old Style" panose="02050604050505020204" pitchFamily="18" charset="0"/>
              </a:rPr>
              <a:t>Hardened Concrete ‒ Methods of Test </a:t>
            </a:r>
            <a:r>
              <a:rPr lang="en-IN" sz="1800" b="1" i="0" u="none" strike="noStrike" kern="1200" dirty="0">
                <a:solidFill>
                  <a:srgbClr val="1A616F"/>
                </a:solidFill>
                <a:effectLst/>
                <a:latin typeface="Bookman Old Style" panose="02050604050505020204" pitchFamily="18" charset="0"/>
              </a:rPr>
              <a:t>Part 1 </a:t>
            </a:r>
            <a:r>
              <a:rPr lang="en-IN" sz="1800" b="0" i="0" u="none" strike="noStrike" kern="1200" dirty="0">
                <a:solidFill>
                  <a:srgbClr val="1A616F"/>
                </a:solidFill>
                <a:effectLst/>
                <a:latin typeface="Bookman Old Style" panose="02050604050505020204" pitchFamily="18" charset="0"/>
              </a:rPr>
              <a:t>Sec 1</a:t>
            </a:r>
            <a:br>
              <a:rPr lang="en-IN" sz="1800" b="0" i="0" u="none" strike="noStrike" dirty="0">
                <a:effectLst/>
                <a:latin typeface="Arial" panose="020B0604020202020204" pitchFamily="34" charset="0"/>
              </a:rPr>
            </a:br>
            <a:r>
              <a:rPr lang="en-US" sz="1800" b="1" kern="1200" dirty="0">
                <a:solidFill>
                  <a:schemeClr val="bg1"/>
                </a:solidFill>
                <a:effectLst/>
                <a:latin typeface="Bookman Old Style" panose="02050604050505020204" pitchFamily="18" charset="0"/>
                <a:ea typeface="+mn-ea"/>
                <a:cs typeface="+mn-cs"/>
              </a:rPr>
              <a:t>Determination of strength of hardened concrete </a:t>
            </a:r>
            <a:br>
              <a:rPr lang="en-IN" sz="1800" dirty="0">
                <a:solidFill>
                  <a:schemeClr val="bg1"/>
                </a:solidFill>
                <a:latin typeface="Bookman Old Style" panose="02050604050505020204" pitchFamily="18" charset="0"/>
              </a:rPr>
            </a:br>
            <a:r>
              <a:rPr lang="en-US" sz="1800" b="1" i="0" u="none" strike="noStrike" kern="1200" dirty="0">
                <a:solidFill>
                  <a:srgbClr val="FFFFFF"/>
                </a:solidFill>
                <a:effectLst/>
                <a:latin typeface="Bookman Old Style" panose="02050604050505020204" pitchFamily="18" charset="0"/>
              </a:rPr>
              <a:t>― Compressive, Flexural &amp; Split Tensile Strength of Concrete</a:t>
            </a:r>
            <a:endParaRPr lang="en-IN" dirty="0"/>
          </a:p>
        </p:txBody>
      </p:sp>
      <p:sp>
        <p:nvSpPr>
          <p:cNvPr id="5" name="Subtitle 4">
            <a:extLst>
              <a:ext uri="{FF2B5EF4-FFF2-40B4-BE49-F238E27FC236}">
                <a16:creationId xmlns:a16="http://schemas.microsoft.com/office/drawing/2014/main" id="{91FFA18D-E82C-49B8-BD96-3707CA5B64D1}"/>
              </a:ext>
            </a:extLst>
          </p:cNvPr>
          <p:cNvSpPr>
            <a:spLocks noGrp="1"/>
          </p:cNvSpPr>
          <p:nvPr>
            <p:ph type="subTitle" idx="1"/>
          </p:nvPr>
        </p:nvSpPr>
        <p:spPr/>
        <p:txBody>
          <a:bodyPr/>
          <a:lstStyle/>
          <a:p>
            <a:r>
              <a:rPr lang="en-IN" dirty="0"/>
              <a:t>IS 516 (Part 1/Sec1)</a:t>
            </a:r>
          </a:p>
        </p:txBody>
      </p:sp>
    </p:spTree>
    <p:extLst>
      <p:ext uri="{BB962C8B-B14F-4D97-AF65-F5344CB8AC3E}">
        <p14:creationId xmlns:p14="http://schemas.microsoft.com/office/powerpoint/2010/main" val="198001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84DF-09AE-4F80-8D5A-0E45BD4F4DFD}"/>
              </a:ext>
            </a:extLst>
          </p:cNvPr>
          <p:cNvSpPr>
            <a:spLocks noGrp="1"/>
          </p:cNvSpPr>
          <p:nvPr>
            <p:ph type="title"/>
          </p:nvPr>
        </p:nvSpPr>
        <p:spPr/>
        <p:txBody>
          <a:bodyPr/>
          <a:lstStyle/>
          <a:p>
            <a:r>
              <a:rPr lang="en-IN" dirty="0"/>
              <a:t>Compressive Strength test</a:t>
            </a:r>
          </a:p>
        </p:txBody>
      </p:sp>
      <p:sp>
        <p:nvSpPr>
          <p:cNvPr id="3" name="Content Placeholder 2">
            <a:extLst>
              <a:ext uri="{FF2B5EF4-FFF2-40B4-BE49-F238E27FC236}">
                <a16:creationId xmlns:a16="http://schemas.microsoft.com/office/drawing/2014/main" id="{65646394-DE11-49FE-ACAE-91BC3EA3542C}"/>
              </a:ext>
            </a:extLst>
          </p:cNvPr>
          <p:cNvSpPr>
            <a:spLocks noGrp="1"/>
          </p:cNvSpPr>
          <p:nvPr>
            <p:ph idx="1"/>
          </p:nvPr>
        </p:nvSpPr>
        <p:spPr>
          <a:xfrm>
            <a:off x="3869267" y="224288"/>
            <a:ext cx="7793645" cy="5736566"/>
          </a:xfrm>
        </p:spPr>
        <p:txBody>
          <a:bodyPr>
            <a:normAutofit/>
          </a:bodyPr>
          <a:lstStyle/>
          <a:p>
            <a:r>
              <a:rPr lang="en-US" b="0" i="0" dirty="0">
                <a:solidFill>
                  <a:srgbClr val="4D5156"/>
                </a:solidFill>
                <a:effectLst/>
                <a:latin typeface="Google Sans"/>
              </a:rPr>
              <a:t>Compressive strength testing is </a:t>
            </a:r>
            <a:r>
              <a:rPr lang="en-US" b="0" i="0" dirty="0">
                <a:solidFill>
                  <a:srgbClr val="040C28"/>
                </a:solidFill>
                <a:effectLst/>
                <a:latin typeface="Google Sans"/>
              </a:rPr>
              <a:t>essential for working out the capacity of concrete to withstand a load and determine at which point it will experience failure</a:t>
            </a:r>
            <a:r>
              <a:rPr lang="en-US" b="0" i="0" dirty="0">
                <a:solidFill>
                  <a:srgbClr val="4D5156"/>
                </a:solidFill>
                <a:effectLst/>
                <a:latin typeface="Google Sans"/>
              </a:rPr>
              <a:t>.</a:t>
            </a:r>
          </a:p>
          <a:p>
            <a:r>
              <a:rPr lang="en-US" dirty="0">
                <a:solidFill>
                  <a:srgbClr val="4D5156"/>
                </a:solidFill>
                <a:latin typeface="Google Sans"/>
              </a:rPr>
              <a:t>Compression testing machine as per IS 14858 may be used for testing.</a:t>
            </a:r>
          </a:p>
          <a:p>
            <a:r>
              <a:rPr lang="en-US" dirty="0">
                <a:solidFill>
                  <a:srgbClr val="4D5156"/>
                </a:solidFill>
                <a:latin typeface="Google Sans"/>
              </a:rPr>
              <a:t>The testing is usually carried out at 7 or 28 days after casting</a:t>
            </a:r>
          </a:p>
          <a:p>
            <a:r>
              <a:rPr lang="en-US" dirty="0">
                <a:solidFill>
                  <a:srgbClr val="4D5156"/>
                </a:solidFill>
                <a:latin typeface="Google Sans"/>
              </a:rPr>
              <a:t>At least 3 samples may be chosen, and they may be cured, wiped clean, dimensions measured. (as per IS 10086) </a:t>
            </a:r>
          </a:p>
          <a:p>
            <a:r>
              <a:rPr lang="en-US" b="0" i="0" dirty="0">
                <a:solidFill>
                  <a:srgbClr val="4D5156"/>
                </a:solidFill>
                <a:effectLst/>
                <a:latin typeface="Google Sans"/>
              </a:rPr>
              <a:t>Load is applied at 14N/mm2 per minute.</a:t>
            </a:r>
          </a:p>
          <a:p>
            <a:r>
              <a:rPr lang="en-US" b="0" i="0" dirty="0">
                <a:solidFill>
                  <a:srgbClr val="4D5156"/>
                </a:solidFill>
                <a:effectLst/>
                <a:latin typeface="Google Sans"/>
              </a:rPr>
              <a:t>Wat will happen?</a:t>
            </a:r>
          </a:p>
          <a:p>
            <a:endParaRPr lang="en-IN" dirty="0"/>
          </a:p>
        </p:txBody>
      </p:sp>
    </p:spTree>
    <p:extLst>
      <p:ext uri="{BB962C8B-B14F-4D97-AF65-F5344CB8AC3E}">
        <p14:creationId xmlns:p14="http://schemas.microsoft.com/office/powerpoint/2010/main" val="396128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84DF-09AE-4F80-8D5A-0E45BD4F4DFD}"/>
              </a:ext>
            </a:extLst>
          </p:cNvPr>
          <p:cNvSpPr>
            <a:spLocks noGrp="1"/>
          </p:cNvSpPr>
          <p:nvPr>
            <p:ph type="title"/>
          </p:nvPr>
        </p:nvSpPr>
        <p:spPr/>
        <p:txBody>
          <a:bodyPr/>
          <a:lstStyle/>
          <a:p>
            <a:r>
              <a:rPr lang="en-IN" dirty="0"/>
              <a:t>Compressive Strength test</a:t>
            </a:r>
          </a:p>
        </p:txBody>
      </p:sp>
      <p:pic>
        <p:nvPicPr>
          <p:cNvPr id="5" name="Picture 4">
            <a:extLst>
              <a:ext uri="{FF2B5EF4-FFF2-40B4-BE49-F238E27FC236}">
                <a16:creationId xmlns:a16="http://schemas.microsoft.com/office/drawing/2014/main" id="{30C40D09-78D2-4EB8-A655-F833E90F91D0}"/>
              </a:ext>
            </a:extLst>
          </p:cNvPr>
          <p:cNvPicPr>
            <a:picLocks noChangeAspect="1"/>
          </p:cNvPicPr>
          <p:nvPr/>
        </p:nvPicPr>
        <p:blipFill>
          <a:blip r:embed="rId2"/>
          <a:stretch>
            <a:fillRect/>
          </a:stretch>
        </p:blipFill>
        <p:spPr>
          <a:xfrm>
            <a:off x="4049258" y="1795549"/>
            <a:ext cx="6955220" cy="3054972"/>
          </a:xfrm>
          <a:prstGeom prst="rect">
            <a:avLst/>
          </a:prstGeom>
        </p:spPr>
      </p:pic>
    </p:spTree>
    <p:extLst>
      <p:ext uri="{BB962C8B-B14F-4D97-AF65-F5344CB8AC3E}">
        <p14:creationId xmlns:p14="http://schemas.microsoft.com/office/powerpoint/2010/main" val="360876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F84DF-09AE-4F80-8D5A-0E45BD4F4DFD}"/>
              </a:ext>
            </a:extLst>
          </p:cNvPr>
          <p:cNvSpPr>
            <a:spLocks noGrp="1"/>
          </p:cNvSpPr>
          <p:nvPr>
            <p:ph type="title"/>
          </p:nvPr>
        </p:nvSpPr>
        <p:spPr/>
        <p:txBody>
          <a:bodyPr/>
          <a:lstStyle/>
          <a:p>
            <a:r>
              <a:rPr lang="en-IN" dirty="0"/>
              <a:t>Compressive Strength test</a:t>
            </a:r>
          </a:p>
        </p:txBody>
      </p:sp>
      <p:pic>
        <p:nvPicPr>
          <p:cNvPr id="6" name="Picture 5">
            <a:extLst>
              <a:ext uri="{FF2B5EF4-FFF2-40B4-BE49-F238E27FC236}">
                <a16:creationId xmlns:a16="http://schemas.microsoft.com/office/drawing/2014/main" id="{4E53EBB8-591B-4178-8322-36D349B24E4E}"/>
              </a:ext>
            </a:extLst>
          </p:cNvPr>
          <p:cNvPicPr>
            <a:picLocks noChangeAspect="1"/>
          </p:cNvPicPr>
          <p:nvPr/>
        </p:nvPicPr>
        <p:blipFill>
          <a:blip r:embed="rId2"/>
          <a:stretch>
            <a:fillRect/>
          </a:stretch>
        </p:blipFill>
        <p:spPr>
          <a:xfrm>
            <a:off x="5564122" y="873252"/>
            <a:ext cx="4239217" cy="5144218"/>
          </a:xfrm>
          <a:prstGeom prst="rect">
            <a:avLst/>
          </a:prstGeom>
        </p:spPr>
      </p:pic>
    </p:spTree>
    <p:extLst>
      <p:ext uri="{BB962C8B-B14F-4D97-AF65-F5344CB8AC3E}">
        <p14:creationId xmlns:p14="http://schemas.microsoft.com/office/powerpoint/2010/main" val="32122541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727</TotalTime>
  <Words>3703</Words>
  <Application>Microsoft Office PowerPoint</Application>
  <PresentationFormat>Widescreen</PresentationFormat>
  <Paragraphs>260</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Bookman Old Style</vt:lpstr>
      <vt:lpstr>Corbel</vt:lpstr>
      <vt:lpstr>Google Sans</vt:lpstr>
      <vt:lpstr>Proxima Nova</vt:lpstr>
      <vt:lpstr>Wingdings 2</vt:lpstr>
      <vt:lpstr>Frame</vt:lpstr>
      <vt:lpstr>Fresh and Hardened Concrete ― Tests</vt:lpstr>
      <vt:lpstr>IS 516 Hardened Concrete ‒ Methods of Test</vt:lpstr>
      <vt:lpstr>IS 516 Hardened Concrete ‒ Methods of Test</vt:lpstr>
      <vt:lpstr>IS 1199 Fresh Concrete ‒ Methods of Sampling, Testing and Analysis</vt:lpstr>
      <vt:lpstr>IS 1199 Fresh Concrete ‒ Methods of Sampling, Testing and Analysis</vt:lpstr>
      <vt:lpstr>Hardened Concrete ‒ Methods of Test Part 1 Sec 1 Determination of strength of hardened concrete  ― Compressive, Flexural &amp; Split Tensile Strength of Concrete</vt:lpstr>
      <vt:lpstr>Compressive Strength test</vt:lpstr>
      <vt:lpstr>Compressive Strength test</vt:lpstr>
      <vt:lpstr>Compressive Strength test</vt:lpstr>
      <vt:lpstr>Compressive Strength test</vt:lpstr>
      <vt:lpstr>Compressive Strength test</vt:lpstr>
      <vt:lpstr>Compressive Strength test</vt:lpstr>
      <vt:lpstr>Flexural Strength test</vt:lpstr>
      <vt:lpstr>Flexural Strength test</vt:lpstr>
      <vt:lpstr>Flexural Strength test</vt:lpstr>
      <vt:lpstr>Flexural Strength test</vt:lpstr>
      <vt:lpstr>Split tensile strength</vt:lpstr>
      <vt:lpstr>Hardened Concrete ‒ Methods of Test Part 2 Sec 1 Properties of Hardened Concrete other than strength ― Density of hardened concrete &amp; Depth of water penetration </vt:lpstr>
      <vt:lpstr>Density of hardened concrete</vt:lpstr>
      <vt:lpstr>Depth of water penetration</vt:lpstr>
      <vt:lpstr>Hardened Concrete ‒ Methods of Test Part 2 Sec 2 Properties of Hardened Concrete other than strength ― Initial Surface Absorption</vt:lpstr>
      <vt:lpstr>Initial surface absorption</vt:lpstr>
      <vt:lpstr>Hardened Concrete ‒ Methods of Test Part 2 Sec 3 Properties of Hardened Concrete other than strength ― Oxygen Permeability of Concrete</vt:lpstr>
      <vt:lpstr>Oxygen Permeability of Concrete </vt:lpstr>
      <vt:lpstr>Hardened Concrete ‒ Methods of Test Part 2 Sec 4 Properties of Hardened Concrete other than strength ― Carbonation resistance by Accelerated carbonation method</vt:lpstr>
      <vt:lpstr>Hardened Concrete ‒ Methods of Test Part 2 Sec 4 Properties of Hardened Concrete other than strength ― Carbonation resistance by Accelerated carbonation method</vt:lpstr>
      <vt:lpstr>Carbonation resistance by Accelerated carbonation method</vt:lpstr>
      <vt:lpstr>Hardened Concrete ‒ Methods of Test Part 4 Sampling, preparing and testing of concrete cores</vt:lpstr>
      <vt:lpstr>Hardened Concrete ‒ Methods of Test Part 4 Sampling, preparing and testing of concrete cores</vt:lpstr>
      <vt:lpstr>Sampling, preparing and testing of concrete cores</vt:lpstr>
      <vt:lpstr>Hardened Concrete ‒ Methods of Test Part 5/Sec 1  Non-destructive testing of hardened concrete — Ultrasonic Pulse Velocity testing</vt:lpstr>
      <vt:lpstr>Hardened Concrete ‒ Methods of Test Part 5/Sec 1  Non-destructive testing of hardened concrete — Ultrasonic Pulse Velocity testing</vt:lpstr>
      <vt:lpstr>Ultrasonic Pulse Velocity testing</vt:lpstr>
      <vt:lpstr>Hardened Concrete ‒ Methods of Test Part 5 Sec 2  Non-destructive testing of hardened concrete — Half-cell potentials of uncoated reinforcing steel in concrete</vt:lpstr>
      <vt:lpstr>Half-cell potentials of uncoated reinforcing steel in concrete</vt:lpstr>
      <vt:lpstr>Hardened Concrete ‒ Methods of Test Part 5 Sec 3  Non-destructive testing of hardened concrete — Carbonation Depth Test</vt:lpstr>
      <vt:lpstr>Carbonation Depth Test</vt:lpstr>
      <vt:lpstr>Hardened Concrete ‒ Methods of Test Part 5 Sec 4  Non-destructive testing of hardened concrete — Rebound Hammer test</vt:lpstr>
      <vt:lpstr>Rebound Hammer test</vt:lpstr>
      <vt:lpstr>Hardened Concrete ‒ Methods of Test Part 6  Drying shrinkage &amp; moisture movement of concrete samples</vt:lpstr>
      <vt:lpstr>Drying shrinkage &amp; moisture movement of concrete samples</vt:lpstr>
      <vt:lpstr>Hardened Concrete ‒ Methods of Test Part 8/Sec 1  Determination of modulus of elasticity  ― Static modulus of elasticity &amp; Poisson's ratio in compression</vt:lpstr>
      <vt:lpstr>Static modulus of elasticity &amp; Poisson's ratio in compression</vt:lpstr>
      <vt:lpstr>Hardened Concrete ‒ Methods of Test Part 11  Portland cement content of hardened hydraulic cement concrete</vt:lpstr>
      <vt:lpstr>Portland cement content of hardened hydraulic cement concrete</vt:lpstr>
      <vt:lpstr>Fresh Concrete ‒ Methods of Sampling, Testing and Analysis  Part 1 Sampling of fresh concrete</vt:lpstr>
      <vt:lpstr>Sampling of fresh concrete</vt:lpstr>
      <vt:lpstr>Fresh Concrete ‒ Methods of Sampling, Testing and Analysis  Part 2 Determination of consistency of fresh concrete</vt:lpstr>
      <vt:lpstr>Determination of consistency of fresh concrete</vt:lpstr>
      <vt:lpstr>Fresh Concrete ‒ Methods of Sampling, Testing and Analysis  Part 3 Determination of Density of Fresh Concrete</vt:lpstr>
      <vt:lpstr>Determination of Density of Fresh Concrete</vt:lpstr>
      <vt:lpstr>Fresh Concrete ‒ Methods of Sampling, Testing and Analysis  Part 4 Determination of Air Content of Fresh Concrete</vt:lpstr>
      <vt:lpstr>Determination of Air Content of Fresh Concrete</vt:lpstr>
      <vt:lpstr>Fresh Concrete ‒ Methods of Sampling, Testing and Analysis  Part 5 Making and curing of test specimens</vt:lpstr>
      <vt:lpstr>Making and curing of test specimens</vt:lpstr>
      <vt:lpstr>Fresh Concrete ‒ Methods of Sampling, Testing and Analysis  Part 6 Tests on fresh Self Compacting Concrete</vt:lpstr>
      <vt:lpstr>Tests on fresh Self Compacting Concrete</vt:lpstr>
      <vt:lpstr>Fresh Concrete ‒ Methods of Sampling, Testing and Analysis  Part 7 Setting time of concrete by penetration resistance</vt:lpstr>
      <vt:lpstr>Setting time of concrete by penetration resistance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and Hardened Concrete ― Tests</dc:title>
  <dc:creator>DIVYA</dc:creator>
  <cp:lastModifiedBy>Divya BIS</cp:lastModifiedBy>
  <cp:revision>37</cp:revision>
  <cp:lastPrinted>2024-08-28T07:52:16Z</cp:lastPrinted>
  <dcterms:created xsi:type="dcterms:W3CDTF">2024-07-19T07:25:36Z</dcterms:created>
  <dcterms:modified xsi:type="dcterms:W3CDTF">2024-08-28T11:52:53Z</dcterms:modified>
</cp:coreProperties>
</file>