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98" r:id="rId3"/>
    <p:sldId id="297" r:id="rId4"/>
    <p:sldId id="301" r:id="rId5"/>
    <p:sldId id="261" r:id="rId6"/>
    <p:sldId id="257" r:id="rId7"/>
    <p:sldId id="280" r:id="rId8"/>
    <p:sldId id="289" r:id="rId9"/>
    <p:sldId id="281" r:id="rId10"/>
    <p:sldId id="283" r:id="rId11"/>
    <p:sldId id="278" r:id="rId12"/>
    <p:sldId id="284" r:id="rId13"/>
    <p:sldId id="285" r:id="rId14"/>
    <p:sldId id="286" r:id="rId15"/>
    <p:sldId id="287" r:id="rId16"/>
    <p:sldId id="288" r:id="rId17"/>
    <p:sldId id="290" r:id="rId18"/>
    <p:sldId id="258" r:id="rId19"/>
    <p:sldId id="266" r:id="rId20"/>
    <p:sldId id="277" r:id="rId21"/>
    <p:sldId id="263" r:id="rId22"/>
    <p:sldId id="267" r:id="rId23"/>
    <p:sldId id="265" r:id="rId24"/>
    <p:sldId id="268" r:id="rId25"/>
    <p:sldId id="270" r:id="rId26"/>
    <p:sldId id="259" r:id="rId27"/>
    <p:sldId id="260" r:id="rId28"/>
    <p:sldId id="302" r:id="rId29"/>
    <p:sldId id="303" r:id="rId30"/>
    <p:sldId id="304" r:id="rId31"/>
    <p:sldId id="271" r:id="rId32"/>
    <p:sldId id="291" r:id="rId33"/>
    <p:sldId id="273" r:id="rId34"/>
    <p:sldId id="292" r:id="rId35"/>
    <p:sldId id="293" r:id="rId36"/>
    <p:sldId id="274" r:id="rId37"/>
    <p:sldId id="294" r:id="rId38"/>
    <p:sldId id="275" r:id="rId39"/>
    <p:sldId id="276" r:id="rId40"/>
    <p:sldId id="307" r:id="rId41"/>
    <p:sldId id="308" r:id="rId42"/>
    <p:sldId id="309" r:id="rId43"/>
    <p:sldId id="310" r:id="rId44"/>
    <p:sldId id="295" r:id="rId45"/>
    <p:sldId id="296" r:id="rId46"/>
    <p:sldId id="299" r:id="rId47"/>
    <p:sldId id="300" r:id="rId48"/>
    <p:sldId id="305" r:id="rId49"/>
    <p:sldId id="306" r:id="rId50"/>
    <p:sldId id="311"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61165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8925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607A8-7C84-46E7-8428-BFB3BAA573DD}"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407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3375440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607A8-7C84-46E7-8428-BFB3BAA573DD}"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6506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226766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358715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29533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235889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DD6F42-FA3F-43DB-8084-25062BAF028D}" type="datetimeFigureOut">
              <a:rPr lang="en-IN" smtClean="0"/>
              <a:t>29-08-2024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327883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241851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DD6F42-FA3F-43DB-8084-25062BAF028D}" type="datetimeFigureOut">
              <a:rPr lang="en-IN" smtClean="0"/>
              <a:t>29-08-2024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120375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DD6F42-FA3F-43DB-8084-25062BAF028D}" type="datetimeFigureOut">
              <a:rPr lang="en-IN" smtClean="0"/>
              <a:t>29-08-2024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1150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D6F42-FA3F-43DB-8084-25062BAF028D}" type="datetimeFigureOut">
              <a:rPr lang="en-IN" smtClean="0"/>
              <a:t>29-08-2024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29741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322261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DD6F42-FA3F-43DB-8084-25062BAF028D}" type="datetimeFigureOut">
              <a:rPr lang="en-IN" smtClean="0"/>
              <a:t>29-08-2024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607A8-7C84-46E7-8428-BFB3BAA573DD}" type="slidenum">
              <a:rPr lang="en-IN" smtClean="0"/>
              <a:t>‹#›</a:t>
            </a:fld>
            <a:endParaRPr lang="en-IN"/>
          </a:p>
        </p:txBody>
      </p:sp>
    </p:spTree>
    <p:extLst>
      <p:ext uri="{BB962C8B-B14F-4D97-AF65-F5344CB8AC3E}">
        <p14:creationId xmlns:p14="http://schemas.microsoft.com/office/powerpoint/2010/main" val="174497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DD6F42-FA3F-43DB-8084-25062BAF028D}" type="datetimeFigureOut">
              <a:rPr lang="en-IN" smtClean="0"/>
              <a:t>29-08-2024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6607A8-7C84-46E7-8428-BFB3BAA573DD}" type="slidenum">
              <a:rPr lang="en-IN" smtClean="0"/>
              <a:t>‹#›</a:t>
            </a:fld>
            <a:endParaRPr lang="en-IN"/>
          </a:p>
        </p:txBody>
      </p:sp>
    </p:spTree>
    <p:extLst>
      <p:ext uri="{BB962C8B-B14F-4D97-AF65-F5344CB8AC3E}">
        <p14:creationId xmlns:p14="http://schemas.microsoft.com/office/powerpoint/2010/main" val="23051487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IS%2010446.pdf" TargetMode="External"/><Relationship Id="rId2" Type="http://schemas.openxmlformats.org/officeDocument/2006/relationships/hyperlink" Target="SP%2035-Water%20supply%20and%20drainag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SP%2035-Water%20supply%20and%20drainag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SP%2035-Water%20supply%20and%20drainag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18" Type="http://schemas.openxmlformats.org/officeDocument/2006/relationships/image" Target="../media/image39.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17" Type="http://schemas.openxmlformats.org/officeDocument/2006/relationships/image" Target="../media/image38.jpg"/><Relationship Id="rId2" Type="http://schemas.openxmlformats.org/officeDocument/2006/relationships/image" Target="../media/image23.jpg"/><Relationship Id="rId16"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 Id="rId1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hyperlink" Target="https://goodbeeplumbinganddrains.com/what-is-a-water-backflow-preventer-and-why-do-i-need-o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Committee%20composition%20of%20CED-3.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634143"/>
            <a:ext cx="10058400" cy="964477"/>
          </a:xfrm>
        </p:spPr>
        <p:txBody>
          <a:bodyPr>
            <a:normAutofit/>
          </a:bodyPr>
          <a:lstStyle/>
          <a:p>
            <a:pPr algn="r">
              <a:spcBef>
                <a:spcPts val="0"/>
              </a:spcBef>
              <a:spcAft>
                <a:spcPts val="0"/>
              </a:spcAft>
            </a:pPr>
            <a:r>
              <a:rPr lang="en-IN" dirty="0"/>
              <a:t>By </a:t>
            </a:r>
          </a:p>
          <a:p>
            <a:pPr algn="r">
              <a:spcBef>
                <a:spcPts val="0"/>
              </a:spcBef>
              <a:spcAft>
                <a:spcPts val="0"/>
              </a:spcAft>
            </a:pPr>
            <a:r>
              <a:rPr lang="en-IN" sz="1900" b="1" dirty="0"/>
              <a:t>R K </a:t>
            </a:r>
            <a:r>
              <a:rPr lang="en-IN" sz="1900" b="1" dirty="0" err="1"/>
              <a:t>Kain</a:t>
            </a:r>
            <a:endParaRPr lang="en-IN" sz="1900" b="1" dirty="0"/>
          </a:p>
          <a:p>
            <a:pPr algn="r">
              <a:spcBef>
                <a:spcPts val="0"/>
              </a:spcBef>
              <a:spcAft>
                <a:spcPts val="0"/>
              </a:spcAft>
            </a:pPr>
            <a:r>
              <a:rPr lang="en-IN" sz="1800" b="1" dirty="0" err="1"/>
              <a:t>Sc</a:t>
            </a:r>
            <a:r>
              <a:rPr lang="en-IN" sz="1800" b="1" dirty="0"/>
              <a:t>-F &amp; Head CSMD/PMWD</a:t>
            </a:r>
          </a:p>
        </p:txBody>
      </p:sp>
      <p:pic>
        <p:nvPicPr>
          <p:cNvPr id="4"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66" y="148089"/>
            <a:ext cx="83820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47692" y="1345681"/>
            <a:ext cx="9898359"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Introduction to Indian Standards for Sanitary Appliances and Water Fittings </a:t>
            </a:r>
          </a:p>
        </p:txBody>
      </p:sp>
      <p:pic>
        <p:nvPicPr>
          <p:cNvPr id="7" name="Picture 5" descr="is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953" y="137419"/>
            <a:ext cx="6667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739" y="455434"/>
            <a:ext cx="8911687" cy="636519"/>
          </a:xfrm>
        </p:spPr>
        <p:txBody>
          <a:bodyPr>
            <a:normAutofit fontScale="90000"/>
          </a:bodyPr>
          <a:lstStyle/>
          <a:p>
            <a:r>
              <a:rPr lang="en-IN" b="1" dirty="0"/>
              <a:t>General Specification….</a:t>
            </a:r>
          </a:p>
        </p:txBody>
      </p:sp>
      <p:sp>
        <p:nvSpPr>
          <p:cNvPr id="3" name="Content Placeholder 2"/>
          <p:cNvSpPr>
            <a:spLocks noGrp="1"/>
          </p:cNvSpPr>
          <p:nvPr>
            <p:ph idx="1"/>
          </p:nvPr>
        </p:nvSpPr>
        <p:spPr>
          <a:xfrm>
            <a:off x="1944210" y="1278384"/>
            <a:ext cx="9427237" cy="5175682"/>
          </a:xfrm>
        </p:spPr>
        <p:txBody>
          <a:bodyPr>
            <a:normAutofit fontScale="92500" lnSpcReduction="10000"/>
          </a:bodyPr>
          <a:lstStyle/>
          <a:p>
            <a:r>
              <a:rPr lang="en-US" dirty="0"/>
              <a:t>IS 2556 (Part-1) provides general requirements relating to material, manufacture, quality, dimensional tolerances and performance requirements as applicable to all concerned vitreous China sanitary appliances, and also details the methods of test by which their properties may be assessed. This Standard lays down acceptable criteria to general requirements common to all types of vitreous China sanitary appliances, such as: </a:t>
            </a:r>
          </a:p>
          <a:p>
            <a:r>
              <a:rPr lang="en-IN" dirty="0"/>
              <a:t>Materials &amp; Manufacture</a:t>
            </a:r>
          </a:p>
          <a:p>
            <a:r>
              <a:rPr lang="en-IN" dirty="0"/>
              <a:t>Glazing, permissible blemishes &amp; Defects</a:t>
            </a:r>
          </a:p>
          <a:p>
            <a:r>
              <a:rPr lang="en-IN" dirty="0"/>
              <a:t>Minimum Thickness &amp; Tolerances in dimensions</a:t>
            </a:r>
          </a:p>
          <a:p>
            <a:r>
              <a:rPr lang="en-IN" dirty="0"/>
              <a:t>Performance requirements like Warpage, Crazing, Water absorption, Modulus of rupture (MOR), Chemical resistance, Resistance to staining &amp; Burning, </a:t>
            </a:r>
            <a:r>
              <a:rPr lang="en-IN" dirty="0" err="1"/>
              <a:t>etc</a:t>
            </a:r>
            <a:endParaRPr lang="en-IN" dirty="0"/>
          </a:p>
          <a:p>
            <a:r>
              <a:rPr lang="en-IN" dirty="0"/>
              <a:t>For example Modulus of rupture, it is an important property which signifies strength of  any ceramic ware. It is the resistance of a ceramic bar to breaking (flexural Strength)  when supported on two points and subjected to an increasing force at its midpoint. </a:t>
            </a:r>
            <a:r>
              <a:rPr lang="en-US" dirty="0"/>
              <a:t>The average modulus of rupture of ten samples when tested by the method described in 10.4 of </a:t>
            </a:r>
            <a:r>
              <a:rPr lang="en-US" b="1" dirty="0"/>
              <a:t>IS 2556, Part-1 </a:t>
            </a:r>
            <a:r>
              <a:rPr lang="en-US" dirty="0"/>
              <a:t>shall not be less than 60 </a:t>
            </a:r>
            <a:r>
              <a:rPr lang="en-US" dirty="0" err="1"/>
              <a:t>Mpa</a:t>
            </a:r>
            <a:r>
              <a:rPr lang="en-US" dirty="0"/>
              <a:t>. </a:t>
            </a:r>
            <a:endParaRPr lang="en-IN" dirty="0"/>
          </a:p>
          <a:p>
            <a:r>
              <a:rPr lang="en-IN" dirty="0"/>
              <a:t>Similarly, IS 2556 Part-1 lays down the permissible value for all quality parameters below which any sanitary appliance will be sub-standard and cannot be ISI marked. </a:t>
            </a:r>
          </a:p>
        </p:txBody>
      </p:sp>
    </p:spTree>
    <p:extLst>
      <p:ext uri="{BB962C8B-B14F-4D97-AF65-F5344CB8AC3E}">
        <p14:creationId xmlns:p14="http://schemas.microsoft.com/office/powerpoint/2010/main" val="287782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8474"/>
            <a:ext cx="10058400" cy="656948"/>
          </a:xfrm>
        </p:spPr>
        <p:txBody>
          <a:bodyPr>
            <a:normAutofit/>
          </a:bodyPr>
          <a:lstStyle/>
          <a:p>
            <a:pPr algn="ctr"/>
            <a:r>
              <a:rPr lang="en-IN" dirty="0"/>
              <a:t>PLUMBING SYSTEM IN BUILDINGS</a:t>
            </a:r>
          </a:p>
        </p:txBody>
      </p:sp>
      <p:sp>
        <p:nvSpPr>
          <p:cNvPr id="3" name="Content Placeholder 2"/>
          <p:cNvSpPr>
            <a:spLocks noGrp="1"/>
          </p:cNvSpPr>
          <p:nvPr>
            <p:ph idx="1"/>
          </p:nvPr>
        </p:nvSpPr>
        <p:spPr>
          <a:xfrm>
            <a:off x="1097280" y="1099397"/>
            <a:ext cx="10058400" cy="5364288"/>
          </a:xfrm>
        </p:spPr>
        <p:txBody>
          <a:bodyPr>
            <a:normAutofit/>
          </a:bodyPr>
          <a:lstStyle/>
          <a:p>
            <a:pPr algn="just">
              <a:spcBef>
                <a:spcPts val="0"/>
              </a:spcBef>
              <a:spcAft>
                <a:spcPts val="0"/>
              </a:spcAft>
            </a:pPr>
            <a:r>
              <a:rPr lang="en-IN" dirty="0"/>
              <a:t>Plumbing, in general, </a:t>
            </a:r>
            <a:r>
              <a:rPr lang="en-US" dirty="0"/>
              <a:t>refers to the system as well as the material fixtures and the apparatus used inside a building for supplying water, removing the used water with other liquid and water-borne wastes as also the connected ventilating system. In practice, it also includes the system of storm water or roof drainage and exterior system components connecting to a source, such as a public or a private water system or a point of disposal of waste or used water, a public sewer system or an </a:t>
            </a:r>
            <a:r>
              <a:rPr lang="en-IN" dirty="0"/>
              <a:t>individual disposal system, namely, a domestic </a:t>
            </a:r>
            <a:r>
              <a:rPr lang="en-US" dirty="0"/>
              <a:t>septic tank with arrangement for disposal of its effluent through a leaching cesspool or a collecting well with arrangements for removal of its contents by means of a vacuum car.</a:t>
            </a:r>
          </a:p>
          <a:p>
            <a:pPr marL="0" indent="0" algn="just">
              <a:spcBef>
                <a:spcPts val="0"/>
              </a:spcBef>
              <a:spcAft>
                <a:spcPts val="0"/>
              </a:spcAft>
              <a:buNone/>
            </a:pPr>
            <a:endParaRPr lang="en-US" dirty="0"/>
          </a:p>
          <a:p>
            <a:pPr algn="just">
              <a:spcBef>
                <a:spcPts val="0"/>
              </a:spcBef>
            </a:pPr>
            <a:r>
              <a:rPr lang="en-US" dirty="0"/>
              <a:t>The plumbing system consists of the entire </a:t>
            </a:r>
          </a:p>
          <a:p>
            <a:pPr marL="0" indent="0" algn="just">
              <a:spcBef>
                <a:spcPts val="0"/>
              </a:spcBef>
              <a:buNone/>
            </a:pPr>
            <a:r>
              <a:rPr lang="en-US" dirty="0"/>
              <a:t>      system of piping, fixtures and appliances </a:t>
            </a:r>
          </a:p>
          <a:p>
            <a:pPr marL="0" indent="0" algn="just">
              <a:spcBef>
                <a:spcPts val="0"/>
              </a:spcBef>
              <a:buNone/>
            </a:pPr>
            <a:r>
              <a:rPr lang="en-US" dirty="0"/>
              <a:t>      used for water supply and drainage. </a:t>
            </a:r>
          </a:p>
          <a:p>
            <a:pPr marL="0" indent="0" algn="just">
              <a:spcBef>
                <a:spcPts val="0"/>
              </a:spcBef>
              <a:buNone/>
            </a:pPr>
            <a:r>
              <a:rPr lang="en-US" dirty="0"/>
              <a:t>      The </a:t>
            </a:r>
            <a:r>
              <a:rPr lang="en-US" b="1" dirty="0"/>
              <a:t>plumbing water supply system</a:t>
            </a:r>
            <a:r>
              <a:rPr lang="en-US" dirty="0"/>
              <a:t> consists </a:t>
            </a:r>
          </a:p>
          <a:p>
            <a:pPr marL="0" indent="0" algn="just">
              <a:spcBef>
                <a:spcPts val="0"/>
              </a:spcBef>
              <a:buNone/>
            </a:pPr>
            <a:r>
              <a:rPr lang="en-US" dirty="0"/>
              <a:t>      of water supply and distribution pipes, </a:t>
            </a:r>
          </a:p>
          <a:p>
            <a:pPr marL="0" indent="0" algn="just">
              <a:spcBef>
                <a:spcPts val="0"/>
              </a:spcBef>
              <a:buNone/>
            </a:pPr>
            <a:r>
              <a:rPr lang="en-US" dirty="0"/>
              <a:t>      taps, valves, storage tanks etc., while </a:t>
            </a:r>
          </a:p>
          <a:p>
            <a:pPr marL="0" indent="0" algn="just">
              <a:spcBef>
                <a:spcPts val="0"/>
              </a:spcBef>
              <a:buNone/>
            </a:pPr>
            <a:r>
              <a:rPr lang="en-US" b="1" dirty="0"/>
              <a:t>      plumbing drainage system</a:t>
            </a:r>
            <a:r>
              <a:rPr lang="en-US" dirty="0"/>
              <a:t> consists of wash basins, </a:t>
            </a:r>
          </a:p>
          <a:p>
            <a:pPr marL="0" indent="0" algn="just">
              <a:spcBef>
                <a:spcPts val="0"/>
              </a:spcBef>
              <a:buNone/>
            </a:pPr>
            <a:r>
              <a:rPr lang="en-US" dirty="0"/>
              <a:t>      water closets, urinals, traps, soil waste pipes, </a:t>
            </a:r>
          </a:p>
          <a:p>
            <a:pPr marL="0" indent="0" algn="just">
              <a:spcBef>
                <a:spcPts val="0"/>
              </a:spcBef>
              <a:buNone/>
            </a:pPr>
            <a:r>
              <a:rPr lang="en-US" dirty="0"/>
              <a:t>      vent pipes, septic tanks etc.</a:t>
            </a:r>
            <a:endParaRPr lang="en-IN" dirty="0"/>
          </a:p>
          <a:p>
            <a:pPr algn="just">
              <a:spcBef>
                <a:spcPts val="0"/>
              </a:spcBef>
              <a:spcAft>
                <a:spcPts val="0"/>
              </a:spcAft>
            </a:pP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301" y="3696510"/>
            <a:ext cx="4057096" cy="3005091"/>
          </a:xfrm>
          <a:prstGeom prst="rect">
            <a:avLst/>
          </a:prstGeom>
        </p:spPr>
      </p:pic>
    </p:spTree>
    <p:extLst>
      <p:ext uri="{BB962C8B-B14F-4D97-AF65-F5344CB8AC3E}">
        <p14:creationId xmlns:p14="http://schemas.microsoft.com/office/powerpoint/2010/main" val="71610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FBBC-A28B-3B50-57F8-239630E0E5EE}"/>
              </a:ext>
            </a:extLst>
          </p:cNvPr>
          <p:cNvSpPr>
            <a:spLocks noGrp="1"/>
          </p:cNvSpPr>
          <p:nvPr>
            <p:ph type="title"/>
          </p:nvPr>
        </p:nvSpPr>
        <p:spPr>
          <a:xfrm>
            <a:off x="1889966" y="412377"/>
            <a:ext cx="9614648" cy="693702"/>
          </a:xfrm>
        </p:spPr>
        <p:txBody>
          <a:bodyPr/>
          <a:lstStyle/>
          <a:p>
            <a:pPr algn="ctr"/>
            <a:r>
              <a:rPr lang="en-IN" b="1" dirty="0"/>
              <a:t>Water-Closets (WC)</a:t>
            </a:r>
          </a:p>
        </p:txBody>
      </p:sp>
      <p:sp>
        <p:nvSpPr>
          <p:cNvPr id="3" name="Content Placeholder 2">
            <a:extLst>
              <a:ext uri="{FF2B5EF4-FFF2-40B4-BE49-F238E27FC236}">
                <a16:creationId xmlns:a16="http://schemas.microsoft.com/office/drawing/2014/main" id="{98E1BD2E-B34B-2F8E-DE12-57F956C30983}"/>
              </a:ext>
            </a:extLst>
          </p:cNvPr>
          <p:cNvSpPr>
            <a:spLocks noGrp="1"/>
          </p:cNvSpPr>
          <p:nvPr>
            <p:ph idx="1"/>
          </p:nvPr>
        </p:nvSpPr>
        <p:spPr>
          <a:xfrm>
            <a:off x="1889967" y="1183341"/>
            <a:ext cx="9614647" cy="5405718"/>
          </a:xfrm>
        </p:spPr>
        <p:txBody>
          <a:bodyPr>
            <a:normAutofit lnSpcReduction="10000"/>
          </a:bodyPr>
          <a:lstStyle/>
          <a:p>
            <a:pPr marL="0" indent="0">
              <a:buNone/>
            </a:pPr>
            <a:r>
              <a:rPr lang="en-IN" dirty="0"/>
              <a:t>A water-closet consists </a:t>
            </a:r>
            <a:r>
              <a:rPr lang="en-US" dirty="0"/>
              <a:t>of: </a:t>
            </a:r>
          </a:p>
          <a:p>
            <a:pPr marL="0" indent="0">
              <a:buNone/>
            </a:pPr>
            <a:r>
              <a:rPr lang="en-US" dirty="0"/>
              <a:t>(a) the closet proper consisting of the basin and the trap, and </a:t>
            </a:r>
          </a:p>
          <a:p>
            <a:pPr marL="0" indent="0">
              <a:buNone/>
            </a:pPr>
            <a:r>
              <a:rPr lang="en-US" dirty="0"/>
              <a:t>(b) the flushing apparatus. </a:t>
            </a:r>
          </a:p>
          <a:p>
            <a:pPr marL="0" indent="0">
              <a:buNone/>
            </a:pPr>
            <a:r>
              <a:rPr lang="en-US" dirty="0"/>
              <a:t>The following varieties of water-closets are in common </a:t>
            </a:r>
            <a:r>
              <a:rPr lang="en-IN" dirty="0"/>
              <a:t>use.</a:t>
            </a:r>
          </a:p>
          <a:p>
            <a:pPr marL="0" indent="0">
              <a:buNone/>
            </a:pPr>
            <a:endParaRPr lang="en-IN" dirty="0"/>
          </a:p>
          <a:p>
            <a:pPr marL="0" indent="0" algn="just">
              <a:buNone/>
            </a:pPr>
            <a:r>
              <a:rPr lang="en-US" dirty="0" err="1"/>
              <a:t>i</a:t>
            </a:r>
            <a:r>
              <a:rPr lang="en-US" dirty="0"/>
              <a:t>. The squatting or the Indian type Squatting pans shall be made in any one of the </a:t>
            </a:r>
            <a:r>
              <a:rPr lang="en-IN" dirty="0"/>
              <a:t>following patterns and sizes.</a:t>
            </a:r>
          </a:p>
          <a:p>
            <a:pPr marL="0" indent="0">
              <a:buNone/>
            </a:pPr>
            <a:r>
              <a:rPr lang="en-IN" i="1" dirty="0"/>
              <a:t>Pattern                                           Sizes in mm</a:t>
            </a:r>
          </a:p>
          <a:p>
            <a:pPr marL="0" indent="0">
              <a:buNone/>
            </a:pPr>
            <a:r>
              <a:rPr lang="en-US" dirty="0"/>
              <a:t>Long pan                                        580 and 630</a:t>
            </a:r>
          </a:p>
          <a:p>
            <a:pPr marL="0" indent="0">
              <a:buNone/>
            </a:pPr>
            <a:r>
              <a:rPr lang="fi-FI" dirty="0"/>
              <a:t>Orissa                                             580 X 440 and 630 X 450</a:t>
            </a:r>
          </a:p>
          <a:p>
            <a:pPr marL="0" indent="0">
              <a:buNone/>
            </a:pPr>
            <a:r>
              <a:rPr lang="en-IN" dirty="0"/>
              <a:t>Rural                                               425</a:t>
            </a:r>
          </a:p>
          <a:p>
            <a:pPr marL="0" indent="0">
              <a:buNone/>
            </a:pPr>
            <a:r>
              <a:rPr lang="en-IN" dirty="0"/>
              <a:t>Integrated                                     500</a:t>
            </a:r>
          </a:p>
          <a:p>
            <a:pPr marL="0" indent="0" algn="just">
              <a:buNone/>
            </a:pPr>
            <a:r>
              <a:rPr lang="en-US" b="1" dirty="0"/>
              <a:t>IS : 2556 (Part 3)-1981 </a:t>
            </a:r>
            <a:r>
              <a:rPr lang="en-US" dirty="0"/>
              <a:t>deals with the specific requirements of squatting pans and traps made of vitreous </a:t>
            </a:r>
            <a:r>
              <a:rPr lang="en-US" dirty="0" err="1"/>
              <a:t>china</a:t>
            </a:r>
            <a:r>
              <a:rPr lang="en-US" dirty="0"/>
              <a:t>. </a:t>
            </a:r>
            <a:r>
              <a:rPr lang="en-US" b="1" dirty="0"/>
              <a:t>IS : 2556 (Part 14)-1974 </a:t>
            </a:r>
            <a:r>
              <a:rPr lang="en-US" dirty="0"/>
              <a:t>deals with specific requirements of integrated squatting pans</a:t>
            </a:r>
            <a:endParaRPr lang="en-IN" dirty="0"/>
          </a:p>
          <a:p>
            <a:endParaRPr lang="en-IN" dirty="0"/>
          </a:p>
        </p:txBody>
      </p:sp>
    </p:spTree>
    <p:extLst>
      <p:ext uri="{BB962C8B-B14F-4D97-AF65-F5344CB8AC3E}">
        <p14:creationId xmlns:p14="http://schemas.microsoft.com/office/powerpoint/2010/main" val="428493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5FF5-5CC4-E7C7-8509-ADA7A782002D}"/>
              </a:ext>
            </a:extLst>
          </p:cNvPr>
          <p:cNvSpPr>
            <a:spLocks noGrp="1"/>
          </p:cNvSpPr>
          <p:nvPr>
            <p:ph type="title"/>
          </p:nvPr>
        </p:nvSpPr>
        <p:spPr>
          <a:xfrm>
            <a:off x="2189514" y="429597"/>
            <a:ext cx="8911687" cy="711631"/>
          </a:xfrm>
        </p:spPr>
        <p:txBody>
          <a:bodyPr/>
          <a:lstStyle/>
          <a:p>
            <a:r>
              <a:rPr lang="en-US" b="1" dirty="0"/>
              <a:t>WC- The squatting or the Indian type</a:t>
            </a:r>
            <a:endParaRPr lang="en-IN" b="1" dirty="0"/>
          </a:p>
        </p:txBody>
      </p:sp>
      <p:sp>
        <p:nvSpPr>
          <p:cNvPr id="3" name="Content Placeholder 2">
            <a:extLst>
              <a:ext uri="{FF2B5EF4-FFF2-40B4-BE49-F238E27FC236}">
                <a16:creationId xmlns:a16="http://schemas.microsoft.com/office/drawing/2014/main" id="{0CE3071E-6042-FBCF-B75F-3542A3CC2264}"/>
              </a:ext>
            </a:extLst>
          </p:cNvPr>
          <p:cNvSpPr>
            <a:spLocks noGrp="1"/>
          </p:cNvSpPr>
          <p:nvPr>
            <p:ph idx="1"/>
          </p:nvPr>
        </p:nvSpPr>
        <p:spPr>
          <a:xfrm>
            <a:off x="2189514" y="1255059"/>
            <a:ext cx="9155859" cy="5307106"/>
          </a:xfrm>
        </p:spPr>
        <p:txBody>
          <a:bodyPr>
            <a:normAutofit lnSpcReduction="10000"/>
          </a:bodyPr>
          <a:lstStyle/>
          <a:p>
            <a:pPr marL="0" indent="0">
              <a:buNone/>
            </a:pPr>
            <a:r>
              <a:rPr lang="en-US" sz="2400" dirty="0"/>
              <a:t>In India people use the closet in a squatting posture and therefore the seat arrangement is modified to have two foot rests on either side of the pan proper, the pan with the trap being placed flush with the floor of the closet apartment. The floor and the foot rests may be made with cement concrete. Separate squatting plates made of vitreous </a:t>
            </a:r>
            <a:r>
              <a:rPr lang="en-US" sz="2400" dirty="0" err="1"/>
              <a:t>china</a:t>
            </a:r>
            <a:r>
              <a:rPr lang="en-US" sz="2400" dirty="0"/>
              <a:t> may be fixed on the floor and finished with cement mortar. The pan and foot rests may be made integral in vitreous </a:t>
            </a:r>
            <a:r>
              <a:rPr lang="en-US" sz="2400" dirty="0" err="1"/>
              <a:t>china</a:t>
            </a:r>
            <a:r>
              <a:rPr lang="en-US" sz="2400" dirty="0"/>
              <a:t> as in the case of ‘Orissa’ pattern and in the case of ‘universal’ pattern of closet pans.</a:t>
            </a:r>
          </a:p>
          <a:p>
            <a:pPr marL="0" indent="0">
              <a:buNone/>
            </a:pPr>
            <a:r>
              <a:rPr lang="en-US" sz="2400" dirty="0"/>
              <a:t>The pan may have a flushing rim and connected to a flushing apparatus. In the case of the ‘hand pour flushed’ type, as in the case of the rural pattern, there is no flushing rim.</a:t>
            </a:r>
            <a:endParaRPr lang="en-IN" sz="2400" dirty="0"/>
          </a:p>
          <a:p>
            <a:endParaRPr lang="en-IN" dirty="0"/>
          </a:p>
        </p:txBody>
      </p:sp>
    </p:spTree>
    <p:extLst>
      <p:ext uri="{BB962C8B-B14F-4D97-AF65-F5344CB8AC3E}">
        <p14:creationId xmlns:p14="http://schemas.microsoft.com/office/powerpoint/2010/main" val="139547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4E36-62C0-A1FC-4545-2ABEA0308F74}"/>
              </a:ext>
            </a:extLst>
          </p:cNvPr>
          <p:cNvSpPr>
            <a:spLocks noGrp="1"/>
          </p:cNvSpPr>
          <p:nvPr>
            <p:ph type="title"/>
          </p:nvPr>
        </p:nvSpPr>
        <p:spPr>
          <a:xfrm>
            <a:off x="2042365" y="328275"/>
            <a:ext cx="8911687" cy="702666"/>
          </a:xfrm>
        </p:spPr>
        <p:txBody>
          <a:bodyPr/>
          <a:lstStyle/>
          <a:p>
            <a:r>
              <a:rPr lang="en-IN" dirty="0"/>
              <a:t>WC - Washdown type (Western Style)</a:t>
            </a:r>
          </a:p>
        </p:txBody>
      </p:sp>
      <p:sp>
        <p:nvSpPr>
          <p:cNvPr id="3" name="Content Placeholder 2">
            <a:extLst>
              <a:ext uri="{FF2B5EF4-FFF2-40B4-BE49-F238E27FC236}">
                <a16:creationId xmlns:a16="http://schemas.microsoft.com/office/drawing/2014/main" id="{C8910649-209B-8FD8-1C77-AA34A8369C31}"/>
              </a:ext>
            </a:extLst>
          </p:cNvPr>
          <p:cNvSpPr>
            <a:spLocks noGrp="1"/>
          </p:cNvSpPr>
          <p:nvPr>
            <p:ph idx="1"/>
          </p:nvPr>
        </p:nvSpPr>
        <p:spPr>
          <a:xfrm>
            <a:off x="2042365" y="1141936"/>
            <a:ext cx="9522106" cy="5387789"/>
          </a:xfrm>
        </p:spPr>
        <p:txBody>
          <a:bodyPr>
            <a:normAutofit fontScale="70000" lnSpcReduction="20000"/>
          </a:bodyPr>
          <a:lstStyle/>
          <a:p>
            <a:pPr marL="0" indent="0">
              <a:buNone/>
            </a:pPr>
            <a:r>
              <a:rPr lang="en-US" dirty="0"/>
              <a:t>ii. </a:t>
            </a:r>
            <a:r>
              <a:rPr lang="en-IN" dirty="0"/>
              <a:t>Washdown water-closet (WC)-</a:t>
            </a:r>
            <a:endParaRPr lang="en-US" dirty="0"/>
          </a:p>
          <a:p>
            <a:pPr marL="0" indent="0">
              <a:buNone/>
            </a:pPr>
            <a:r>
              <a:rPr lang="en-US" dirty="0"/>
              <a:t>Washdown water-closets shall be one of the </a:t>
            </a:r>
            <a:r>
              <a:rPr lang="en-IN" dirty="0"/>
              <a:t>following patterns:</a:t>
            </a:r>
          </a:p>
          <a:p>
            <a:pPr marL="0" indent="0">
              <a:buNone/>
            </a:pPr>
            <a:r>
              <a:rPr lang="en-US" dirty="0"/>
              <a:t>a) Pattern I - Height 390 mm front and rear</a:t>
            </a:r>
          </a:p>
          <a:p>
            <a:pPr marL="0" indent="0">
              <a:buNone/>
            </a:pPr>
            <a:r>
              <a:rPr lang="en-US" dirty="0"/>
              <a:t>b) Pattern 2 - Height 390 mm front and rear</a:t>
            </a:r>
          </a:p>
          <a:p>
            <a:pPr marL="0" indent="0">
              <a:buNone/>
            </a:pPr>
            <a:r>
              <a:rPr lang="en-IN" dirty="0"/>
              <a:t>This is </a:t>
            </a:r>
            <a:r>
              <a:rPr lang="en-US" dirty="0"/>
              <a:t>also called the European water-closet and is used in a sitting posture over a wooden or plastic seat hinged to the closet structure. Another wooden or plastic cover is also hinged to close the pan from view. The closet is a pedestal fitting with basin and trap in one piece. The pan consists of a short inverted cone, the back of which is almost vertical so that the excreta may fall directly on the water in the trap without fouling the sides. It is always provided with a flushing rim and attached to a flushing apparatus which is usually a low level flushing cistern. It has an efficient water seal, small water content but large water area every sense a self-cleansing fitting.</a:t>
            </a:r>
          </a:p>
          <a:p>
            <a:pPr marL="0" indent="0">
              <a:buNone/>
            </a:pPr>
            <a:r>
              <a:rPr lang="en-US" dirty="0"/>
              <a:t>A washdown fitting, but without the designed to be built into and supported </a:t>
            </a:r>
            <a:r>
              <a:rPr lang="en-IN" dirty="0"/>
              <a:t>and is in pedestal, from the </a:t>
            </a:r>
            <a:r>
              <a:rPr lang="en-US" dirty="0"/>
              <a:t>wall is called a washdown closet with corbel or bracket fitting. Being free of the floor, with the space below visible and accessible for cleaning, this fitting is particularly suitable for institutional and factory use. When not in use, the seat and the cover are folded back and the closet used as a </a:t>
            </a:r>
            <a:r>
              <a:rPr lang="en-IN" dirty="0"/>
              <a:t>urinal.</a:t>
            </a:r>
            <a:r>
              <a:rPr lang="en-US" dirty="0"/>
              <a:t> wall is called a washdown closet with corbel or bracket fitting. Being free of the floor, with the space below visible and accessible for cleaning, this fitting is particularly suitable for institutional and factory use. When not in use, the seat and the cover are folded back and the closet used as a </a:t>
            </a:r>
            <a:r>
              <a:rPr lang="en-IN" dirty="0"/>
              <a:t>urinal.</a:t>
            </a:r>
            <a:endParaRPr lang="en-US" dirty="0"/>
          </a:p>
          <a:p>
            <a:pPr marL="0" indent="0">
              <a:buNone/>
            </a:pPr>
            <a:r>
              <a:rPr lang="en-US" dirty="0"/>
              <a:t>Water-closets shall be of one piece construction. Each water-closet shall be provided with two floor fixing holes having a minimum diameter of 6.5 mm and shall have an integral flushing rim of the box or open type. It shall have an inlet or supply horn for connecting the flushing pipe. The flushing rim and the inlet shall be of the self-draining type and a weep hole shall be provided at the flushing inlet of the water-closet.</a:t>
            </a:r>
          </a:p>
          <a:p>
            <a:pPr marL="0" indent="0">
              <a:buNone/>
            </a:pPr>
            <a:r>
              <a:rPr lang="en-US" dirty="0"/>
              <a:t>Each water-closet shall have an integral trap with either P or S outlet conforming to Fig. 24 or Fig. 25. For P trap, the slope of outlet shall be 14’. Where required by the sanitation authority having jurisdiction over the area of installation, each water-closet shall have anti-siphonage vent horn on the outlet side of the trap as per details given in Fig. 26. The water-closets shall satisfy the requirements of the tests given in </a:t>
            </a:r>
            <a:r>
              <a:rPr lang="en-US" b="1" dirty="0"/>
              <a:t>IS : 2556 </a:t>
            </a:r>
            <a:r>
              <a:rPr lang="en-IN" b="1" dirty="0"/>
              <a:t>(Part 2)-1973</a:t>
            </a:r>
            <a:r>
              <a:rPr lang="en-IN" dirty="0"/>
              <a:t>.</a:t>
            </a:r>
          </a:p>
          <a:p>
            <a:pPr marL="0" indent="0">
              <a:buNone/>
            </a:pPr>
            <a:r>
              <a:rPr lang="en-US" dirty="0"/>
              <a:t>There are two patterns, namely, the single trap and the double trap patterns with S or P trap.</a:t>
            </a:r>
            <a:endParaRPr lang="en-IN" dirty="0"/>
          </a:p>
          <a:p>
            <a:endParaRPr lang="en-IN" dirty="0"/>
          </a:p>
        </p:txBody>
      </p:sp>
    </p:spTree>
    <p:extLst>
      <p:ext uri="{BB962C8B-B14F-4D97-AF65-F5344CB8AC3E}">
        <p14:creationId xmlns:p14="http://schemas.microsoft.com/office/powerpoint/2010/main" val="323593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C3F7-72CC-AEC4-CFE8-5F71406CC9C7}"/>
              </a:ext>
            </a:extLst>
          </p:cNvPr>
          <p:cNvSpPr>
            <a:spLocks noGrp="1"/>
          </p:cNvSpPr>
          <p:nvPr>
            <p:ph type="title"/>
          </p:nvPr>
        </p:nvSpPr>
        <p:spPr>
          <a:xfrm>
            <a:off x="2064008" y="387015"/>
            <a:ext cx="8911687" cy="640445"/>
          </a:xfrm>
        </p:spPr>
        <p:txBody>
          <a:bodyPr/>
          <a:lstStyle/>
          <a:p>
            <a:r>
              <a:rPr lang="en-IN" dirty="0"/>
              <a:t>WC - Washdown type (Western Style)</a:t>
            </a:r>
          </a:p>
        </p:txBody>
      </p:sp>
      <p:sp>
        <p:nvSpPr>
          <p:cNvPr id="3" name="Content Placeholder 2">
            <a:extLst>
              <a:ext uri="{FF2B5EF4-FFF2-40B4-BE49-F238E27FC236}">
                <a16:creationId xmlns:a16="http://schemas.microsoft.com/office/drawing/2014/main" id="{DDD2A7C3-F92E-0DA7-1611-1333357358F9}"/>
              </a:ext>
            </a:extLst>
          </p:cNvPr>
          <p:cNvSpPr>
            <a:spLocks noGrp="1"/>
          </p:cNvSpPr>
          <p:nvPr>
            <p:ph idx="1"/>
          </p:nvPr>
        </p:nvSpPr>
        <p:spPr>
          <a:xfrm>
            <a:off x="2064008" y="1264023"/>
            <a:ext cx="9339098" cy="5298141"/>
          </a:xfrm>
        </p:spPr>
        <p:txBody>
          <a:bodyPr>
            <a:normAutofit fontScale="92500" lnSpcReduction="20000"/>
          </a:bodyPr>
          <a:lstStyle/>
          <a:p>
            <a:pPr marL="0" indent="0">
              <a:buNone/>
            </a:pPr>
            <a:r>
              <a:rPr lang="en-US" dirty="0"/>
              <a:t>In the single trap pattern with S trap, the inlet from the trap is first enlarged and then somewhat suddenly contracted. The effect of this is to cause the discharge from the basin to mix with the air in the outlet and carry some of it away in its flow. ‘Then, while the pressure of the atmosphere remains normal in the inlet, it is subnormal in the outlet and the atmosphere simply pushes the contents of the basin. In the double trap pattern, the first trap being an ‘S’ one and the second trap being a ‘P’ one. In this pattern the space between the two traps is closed save for a small ’pipe which is connected to an injector in the flushing pipe immediately below the cistern. The action is simple and very effective. Immediately the flushing cistern is operated, water passing at a high rate of speed down the flushing pipe acting on the injector rarifies the air contained in the space between the two traps with the result that the full pressure of the atmosphere on the exposed </a:t>
            </a:r>
            <a:r>
              <a:rPr lang="en-IN" dirty="0"/>
              <a:t>water in the </a:t>
            </a:r>
            <a:r>
              <a:rPr lang="en-US" dirty="0"/>
              <a:t>basin is not adequately resisted and </a:t>
            </a:r>
            <a:r>
              <a:rPr lang="en-IN" dirty="0"/>
              <a:t>movement is inevitable.  The action is so efficient that the contents of the basin may actually begin to move out before the first flushing water reaches it. Utilization of the pressure of the atmosphere permits the use of water seals of greater depth in siphonic closets than is practicable in fittings which depend entirely upon the flushing power of water delivered from an ordinary flushing cistern.</a:t>
            </a:r>
          </a:p>
          <a:p>
            <a:pPr marL="0" indent="0">
              <a:buNone/>
            </a:pPr>
            <a:r>
              <a:rPr lang="en-IN" b="1" dirty="0"/>
              <a:t>IS : 2556 (Part 8)-1973 </a:t>
            </a:r>
            <a:r>
              <a:rPr lang="en-IN" dirty="0"/>
              <a:t>lays down the specific requirements of siphonic washdown water-closets of vitreous </a:t>
            </a:r>
            <a:r>
              <a:rPr lang="en-IN" dirty="0" err="1"/>
              <a:t>china</a:t>
            </a:r>
            <a:r>
              <a:rPr lang="en-IN" dirty="0"/>
              <a:t> for the two patterns. The depth of seal for single trap and for each seal in the case of double trap shall not be less than 50 mm. </a:t>
            </a:r>
          </a:p>
          <a:p>
            <a:pPr marL="0" indent="0">
              <a:buNone/>
            </a:pPr>
            <a:r>
              <a:rPr lang="en-IN" dirty="0"/>
              <a:t>The flushing cistern shall be of low level type and shall conform to the requirements specified in </a:t>
            </a:r>
            <a:r>
              <a:rPr lang="en-IN" b="1" dirty="0"/>
              <a:t>IS : 774-1971 </a:t>
            </a:r>
            <a:r>
              <a:rPr lang="en-IN" dirty="0"/>
              <a:t>except that there will be no separate flush pipe and the discharge capacity of cistern shall be not less than IO litres.</a:t>
            </a:r>
          </a:p>
          <a:p>
            <a:endParaRPr lang="en-IN" dirty="0"/>
          </a:p>
        </p:txBody>
      </p:sp>
    </p:spTree>
    <p:extLst>
      <p:ext uri="{BB962C8B-B14F-4D97-AF65-F5344CB8AC3E}">
        <p14:creationId xmlns:p14="http://schemas.microsoft.com/office/powerpoint/2010/main" val="178245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722F-7A38-15EC-8422-EBDFA71EE94C}"/>
              </a:ext>
            </a:extLst>
          </p:cNvPr>
          <p:cNvSpPr>
            <a:spLocks noGrp="1"/>
          </p:cNvSpPr>
          <p:nvPr>
            <p:ph type="title"/>
          </p:nvPr>
        </p:nvSpPr>
        <p:spPr>
          <a:xfrm>
            <a:off x="2198478" y="453780"/>
            <a:ext cx="8911687" cy="630949"/>
          </a:xfrm>
        </p:spPr>
        <p:txBody>
          <a:bodyPr>
            <a:normAutofit fontScale="90000"/>
          </a:bodyPr>
          <a:lstStyle/>
          <a:p>
            <a:pPr algn="ctr"/>
            <a:r>
              <a:rPr lang="en-IN" b="1" dirty="0"/>
              <a:t>Wash Basins</a:t>
            </a:r>
          </a:p>
        </p:txBody>
      </p:sp>
      <p:sp>
        <p:nvSpPr>
          <p:cNvPr id="3" name="Content Placeholder 2">
            <a:extLst>
              <a:ext uri="{FF2B5EF4-FFF2-40B4-BE49-F238E27FC236}">
                <a16:creationId xmlns:a16="http://schemas.microsoft.com/office/drawing/2014/main" id="{BDC3F889-B58D-E860-14F0-3E610B137385}"/>
              </a:ext>
            </a:extLst>
          </p:cNvPr>
          <p:cNvSpPr>
            <a:spLocks noGrp="1"/>
          </p:cNvSpPr>
          <p:nvPr>
            <p:ph idx="1"/>
          </p:nvPr>
        </p:nvSpPr>
        <p:spPr>
          <a:xfrm>
            <a:off x="1882587" y="1084729"/>
            <a:ext cx="9697455" cy="5549153"/>
          </a:xfrm>
        </p:spPr>
        <p:txBody>
          <a:bodyPr>
            <a:normAutofit/>
          </a:bodyPr>
          <a:lstStyle/>
          <a:p>
            <a:pPr marL="0" indent="0">
              <a:buNone/>
            </a:pPr>
            <a:r>
              <a:rPr lang="en-IN" dirty="0"/>
              <a:t>Before the advent of indoor plumbing, basin and pitcher sets provided a way for people to wash their faces and brush their teeth in the bedroom or bathroom. Wash Basins are type of sink which are fixed in bathrooms/bed rooms/dinning rooms/hand washing places  for washing of face, hands, brushing of teeth, shaving, etc </a:t>
            </a:r>
            <a:endParaRPr lang="en-US" dirty="0"/>
          </a:p>
          <a:p>
            <a:pPr marL="0" indent="0">
              <a:buNone/>
            </a:pPr>
            <a:r>
              <a:rPr lang="en-US" b="1" dirty="0"/>
              <a:t>Various Types of Washbasins</a:t>
            </a:r>
          </a:p>
          <a:p>
            <a:r>
              <a:rPr lang="en-IN" b="1" dirty="0"/>
              <a:t>Counter Top Washbasin </a:t>
            </a:r>
          </a:p>
          <a:p>
            <a:r>
              <a:rPr lang="en-IN" b="1" dirty="0"/>
              <a:t>Full Pedestal Washbasin</a:t>
            </a:r>
          </a:p>
          <a:p>
            <a:r>
              <a:rPr lang="en-IN" b="1" dirty="0"/>
              <a:t>Half Pedestal Washbasin</a:t>
            </a:r>
          </a:p>
          <a:p>
            <a:r>
              <a:rPr lang="en-IN" b="1" dirty="0"/>
              <a:t>Wall-Mounted Washbasin:</a:t>
            </a:r>
          </a:p>
          <a:p>
            <a:r>
              <a:rPr lang="en-IN" b="1" dirty="0"/>
              <a:t>Corner Washbasin</a:t>
            </a:r>
          </a:p>
          <a:p>
            <a:r>
              <a:rPr lang="en-IN" b="1" dirty="0"/>
              <a:t>Under-Mount Washbasin</a:t>
            </a:r>
          </a:p>
          <a:p>
            <a:pPr algn="l"/>
            <a:r>
              <a:rPr lang="en-IN" b="1" dirty="0"/>
              <a:t>IS 2556 Part-4 </a:t>
            </a:r>
            <a:r>
              <a:rPr lang="en-IN" dirty="0"/>
              <a:t>specifies requirements of wash basins </a:t>
            </a:r>
            <a:r>
              <a:rPr lang="en-IN" sz="1800" b="0" i="0" u="none" strike="noStrike" baseline="0" dirty="0"/>
              <a:t>covers the requirements, </a:t>
            </a:r>
            <a:r>
              <a:rPr lang="en-US" sz="1800" b="0" i="0" u="none" strike="noStrike" baseline="0" dirty="0"/>
              <a:t>patterns and sizes, dimensions and tolerances, construction, finish, fixing arrangements </a:t>
            </a:r>
            <a:r>
              <a:rPr lang="en-IN" sz="1800" b="0" i="0" u="none" strike="noStrike" baseline="0" dirty="0"/>
              <a:t>for vitreous wash basins. </a:t>
            </a:r>
            <a:endParaRPr lang="en-IN" dirty="0"/>
          </a:p>
          <a:p>
            <a:endParaRPr lang="en-US" b="1" dirty="0"/>
          </a:p>
          <a:p>
            <a:endParaRPr lang="en-IN" dirty="0"/>
          </a:p>
        </p:txBody>
      </p:sp>
      <p:pic>
        <p:nvPicPr>
          <p:cNvPr id="7" name="Picture 6">
            <a:extLst>
              <a:ext uri="{FF2B5EF4-FFF2-40B4-BE49-F238E27FC236}">
                <a16:creationId xmlns:a16="http://schemas.microsoft.com/office/drawing/2014/main" id="{AB754EF8-1AC5-9E74-2607-302877630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314" y="2319085"/>
            <a:ext cx="3792070" cy="2737009"/>
          </a:xfrm>
          <a:prstGeom prst="rect">
            <a:avLst/>
          </a:prstGeom>
        </p:spPr>
      </p:pic>
    </p:spTree>
    <p:extLst>
      <p:ext uri="{BB962C8B-B14F-4D97-AF65-F5344CB8AC3E}">
        <p14:creationId xmlns:p14="http://schemas.microsoft.com/office/powerpoint/2010/main" val="246894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44EA-AE86-2B4E-9587-9B93085CC1F5}"/>
              </a:ext>
            </a:extLst>
          </p:cNvPr>
          <p:cNvSpPr>
            <a:spLocks noGrp="1"/>
          </p:cNvSpPr>
          <p:nvPr>
            <p:ph type="title"/>
          </p:nvPr>
        </p:nvSpPr>
        <p:spPr>
          <a:xfrm>
            <a:off x="1873625" y="251013"/>
            <a:ext cx="9630988" cy="559231"/>
          </a:xfrm>
        </p:spPr>
        <p:txBody>
          <a:bodyPr>
            <a:normAutofit fontScale="90000"/>
          </a:bodyPr>
          <a:lstStyle/>
          <a:p>
            <a:pPr algn="ctr"/>
            <a:r>
              <a:rPr lang="en-IN" b="1" dirty="0"/>
              <a:t>Wash Basin – Construction specification</a:t>
            </a:r>
          </a:p>
        </p:txBody>
      </p:sp>
      <p:sp>
        <p:nvSpPr>
          <p:cNvPr id="3" name="Content Placeholder 2">
            <a:extLst>
              <a:ext uri="{FF2B5EF4-FFF2-40B4-BE49-F238E27FC236}">
                <a16:creationId xmlns:a16="http://schemas.microsoft.com/office/drawing/2014/main" id="{0E72AAEE-FA05-AE9D-4830-05B42334C956}"/>
              </a:ext>
            </a:extLst>
          </p:cNvPr>
          <p:cNvSpPr>
            <a:spLocks noGrp="1"/>
          </p:cNvSpPr>
          <p:nvPr>
            <p:ph idx="1"/>
          </p:nvPr>
        </p:nvSpPr>
        <p:spPr>
          <a:xfrm>
            <a:off x="1873625" y="896471"/>
            <a:ext cx="9941857" cy="5880845"/>
          </a:xfrm>
        </p:spPr>
        <p:txBody>
          <a:bodyPr>
            <a:normAutofit fontScale="62500" lnSpcReduction="20000"/>
          </a:bodyPr>
          <a:lstStyle/>
          <a:p>
            <a:pPr algn="l"/>
            <a:r>
              <a:rPr lang="en-US" sz="1800" b="0" i="0" u="none" strike="noStrike" baseline="0" dirty="0"/>
              <a:t>The wash basin shall be of one piece construction</a:t>
            </a:r>
            <a:r>
              <a:rPr lang="en-US" dirty="0"/>
              <a:t> </a:t>
            </a:r>
            <a:r>
              <a:rPr lang="en-US" sz="1800" b="0" i="0" u="none" strike="noStrike" baseline="0" dirty="0"/>
              <a:t>with/without combined overflow and soap holder(s). All internal angles shall be such as to facilitate easy cleaning.</a:t>
            </a:r>
          </a:p>
          <a:p>
            <a:pPr algn="l"/>
            <a:r>
              <a:rPr lang="en-US" sz="1800" b="0" i="0" u="none" strike="noStrike" baseline="0" dirty="0"/>
              <a:t>Wash basin for use in surgeon's room and operation theatre shall not be provided with soap holder recess and combined overflow.</a:t>
            </a:r>
          </a:p>
          <a:p>
            <a:pPr algn="l"/>
            <a:r>
              <a:rPr lang="en-US" sz="1800" b="0" i="0" u="none" strike="noStrike" baseline="0" dirty="0"/>
              <a:t>Wash basins shall be provided with five, three, two or single tap hole, round in shape and symmetrical about the </a:t>
            </a:r>
            <a:r>
              <a:rPr lang="en-US" sz="1800" b="0" i="0" u="none" strike="noStrike" baseline="0" dirty="0" err="1"/>
              <a:t>centre</a:t>
            </a:r>
            <a:r>
              <a:rPr lang="en-US" sz="1800" b="0" i="0" u="none" strike="noStrike" baseline="0" dirty="0"/>
              <a:t> line of the basin and either fully punched or semi-punched. The tap holes shall be suitable for fixing pillar taps conforming to IS 1795 or to IS 8931. The level of the top of the platform which accommodates the taps shall not be below the spillover level of the basin irrespective of the overflow arrangement. For angle back basin, provision shall be made for one or two tap holes in any suitable position in accordance with the design of the manufacturer.</a:t>
            </a:r>
          </a:p>
          <a:p>
            <a:pPr algn="l"/>
            <a:r>
              <a:rPr lang="en-US" sz="1800" b="0" i="0" u="none" strike="noStrike" baseline="0" dirty="0"/>
              <a:t>Each basin shall have a circular waste hole of dimension as per the details given in 5.2.4. The waste hole shall accommodate a waste fitting having a flange diameter of 64 mm </a:t>
            </a:r>
            <a:r>
              <a:rPr lang="en-US" sz="1800" b="0" i="1" u="none" strike="noStrike" baseline="0" dirty="0"/>
              <a:t>(see </a:t>
            </a:r>
            <a:r>
              <a:rPr lang="en-US" sz="1800" b="0" i="0" u="none" strike="noStrike" baseline="0" dirty="0"/>
              <a:t>IS 2963).</a:t>
            </a:r>
          </a:p>
          <a:p>
            <a:pPr algn="l"/>
            <a:r>
              <a:rPr lang="en-US" sz="1800" b="0" i="0" u="none" strike="noStrike" baseline="0" dirty="0"/>
              <a:t>Any provision to receive the brackets on the underside of the wash basin shall be capable for receiving a bracket stud </a:t>
            </a:r>
            <a:r>
              <a:rPr lang="en-US" sz="1800" b="0" i="1" u="none" strike="noStrike" baseline="0" dirty="0"/>
              <a:t>(see </a:t>
            </a:r>
            <a:r>
              <a:rPr lang="en-US" sz="1800" b="0" i="0" u="none" strike="noStrike" baseline="0" dirty="0"/>
              <a:t>IS 775) not exceeding 13 mm in diameter,8 mm high and 305 mm from the back of the basin to the </a:t>
            </a:r>
            <a:r>
              <a:rPr lang="en-US" sz="1800" b="0" i="0" u="none" strike="noStrike" baseline="0" dirty="0" err="1"/>
              <a:t>centre</a:t>
            </a:r>
            <a:r>
              <a:rPr lang="en-US" sz="1800" b="0" i="0" u="none" strike="noStrike" baseline="0" dirty="0"/>
              <a:t> of the stud. Horizontal distance between two stud provisions shall be A-50 </a:t>
            </a:r>
            <a:r>
              <a:rPr lang="en-US" sz="1800" b="0" i="0" u="none" strike="noStrike" baseline="0" dirty="0" err="1"/>
              <a:t>mrn</a:t>
            </a:r>
            <a:r>
              <a:rPr lang="en-US" sz="1800" b="0" i="0" u="none" strike="noStrike" baseline="0" dirty="0"/>
              <a:t>, where A is length in mm of wash basin.</a:t>
            </a:r>
          </a:p>
          <a:p>
            <a:pPr algn="l"/>
            <a:r>
              <a:rPr lang="en-US" sz="1800" b="0" i="0" u="none" strike="noStrike" baseline="0" dirty="0"/>
              <a:t>For flat back wash basins of size up to 450 mm x 300 mm and of angle back wash basins of size up to 400 mm x 400 mm, screw-fixing holes (minimum two) shall be provided at a suitable distance and location. The screwing hole diameter shall be 6.5 mm </a:t>
            </a:r>
            <a:r>
              <a:rPr lang="en-IN" sz="1800" b="0" i="0" u="none" strike="noStrike" baseline="0" dirty="0"/>
              <a:t>minimum.</a:t>
            </a:r>
          </a:p>
          <a:p>
            <a:pPr algn="l"/>
            <a:r>
              <a:rPr lang="en-US" sz="1800" b="0" i="0" u="none" strike="noStrike" baseline="0" dirty="0"/>
              <a:t>Additional/alternate provision for fixing the wash basin on rag bolts may be provided at the back of the basin and shall not be visible from outside when installed in its normal position. The rag bolt holes shall be of dimensions given in Table 6, suitable for a </a:t>
            </a:r>
            <a:r>
              <a:rPr lang="en-IN" sz="1800" b="0" i="0" u="none" strike="noStrike" baseline="0" dirty="0"/>
              <a:t>minimum M8 size bolt.</a:t>
            </a:r>
          </a:p>
          <a:p>
            <a:pPr algn="l"/>
            <a:r>
              <a:rPr lang="en-US" sz="1800" b="0" i="0" u="none" strike="noStrike" baseline="0" dirty="0"/>
              <a:t>An overflow slot, if provided, shall have a horizontal dimension not larger than 64 mm and an area not less </a:t>
            </a:r>
            <a:r>
              <a:rPr lang="en-IN" sz="1800" b="0" i="0" u="none" strike="noStrike" baseline="0" dirty="0"/>
              <a:t>than 500 mm2 </a:t>
            </a:r>
            <a:r>
              <a:rPr lang="en-US" sz="1800" b="0" i="0" u="none" strike="noStrike" baseline="0" dirty="0"/>
              <a:t>A round overflow of the same area can </a:t>
            </a:r>
            <a:r>
              <a:rPr lang="en-IN" sz="1800" b="0" i="0" u="none" strike="noStrike" baseline="0" dirty="0"/>
              <a:t>be an alternate design.</a:t>
            </a:r>
            <a:r>
              <a:rPr lang="en-US" sz="1800" b="0" i="0" u="none" strike="noStrike" baseline="0" dirty="0"/>
              <a:t> The wash basins shall be installed in a stand with a pop up waste fitting. The rate of water supply shall be adjusted to 9.5I1min. The waste outlet shall be closed. The elapsed time from the onset of water flowing into the overflow of opening until the water begins to overflow the flood level shall be measured. The fixture shall drain for 5 min without overflowing.</a:t>
            </a:r>
            <a:endParaRPr lang="en-IN" sz="1800" b="0" i="0" u="none" strike="noStrike" baseline="0" dirty="0"/>
          </a:p>
          <a:p>
            <a:pPr algn="l"/>
            <a:r>
              <a:rPr lang="en-US" sz="1800" b="0" i="0" u="none" strike="noStrike" baseline="0" dirty="0"/>
              <a:t>The soap recess(es) shall have adequate provision for </a:t>
            </a:r>
            <a:r>
              <a:rPr lang="en-IN" sz="1800" b="0" i="0" u="none" strike="noStrike" baseline="0" dirty="0"/>
              <a:t>draining into the bowl.</a:t>
            </a:r>
          </a:p>
          <a:p>
            <a:pPr algn="l"/>
            <a:r>
              <a:rPr lang="en-US" sz="1800" b="0" i="0" u="none" strike="noStrike" baseline="0" dirty="0"/>
              <a:t>The wall hung wash basins of 500 mm and above length shall be installed on rag bolts or brackets. A load of 110 ~ </a:t>
            </a:r>
            <a:r>
              <a:rPr lang="en-US" sz="1800" b="0" i="0" u="none" strike="noStrike" baseline="0" dirty="0" err="1"/>
              <a:t>gkg</a:t>
            </a:r>
            <a:r>
              <a:rPr lang="en-US" sz="1800" b="0" i="0" u="none" strike="noStrike" baseline="0" dirty="0"/>
              <a:t> or a force of 1.1 : 8.05 </a:t>
            </a:r>
            <a:r>
              <a:rPr lang="en-US" sz="1800" b="0" i="0" u="none" strike="noStrike" baseline="0" dirty="0" err="1"/>
              <a:t>kN</a:t>
            </a:r>
            <a:r>
              <a:rPr lang="en-US" sz="1800" b="0" i="0" u="none" strike="noStrike" baseline="0" dirty="0"/>
              <a:t> shall be applied for a period of 1 h by placing it on a wooden beam with a cross-section of 100 mm x 100 mm positioned across the </a:t>
            </a:r>
            <a:r>
              <a:rPr lang="en-US" sz="1800" b="0" i="0" u="none" strike="noStrike" baseline="0" dirty="0" err="1"/>
              <a:t>centre</a:t>
            </a:r>
            <a:r>
              <a:rPr lang="en-US" sz="1800" b="0" i="0" u="none" strike="noStrike" baseline="0" dirty="0"/>
              <a:t> of the opening of the top surface of the wash basin. No damage or defect shall occur to the wash basin and the fastenings.</a:t>
            </a:r>
          </a:p>
          <a:p>
            <a:pPr algn="l"/>
            <a:r>
              <a:rPr lang="en-US" sz="1800" b="0" i="0" u="none" strike="noStrike" baseline="0" dirty="0"/>
              <a:t>The chain stay hole, where provided shall be 10mm diameter and shall be completely above the level of the top of the overflow hole/slot.</a:t>
            </a:r>
          </a:p>
          <a:p>
            <a:pPr algn="l"/>
            <a:r>
              <a:rPr lang="en-US" sz="1800" b="0" i="0" u="none" strike="noStrike" baseline="0" dirty="0"/>
              <a:t>Glazed pedestals for wash basins, if required by the purchaser, shall be supplied. The quality and thickness of the ware and the quality of the glaze of the pedestals shall not be less than that of the basins with which it is to be installed. They shall be suitably recessed at the back for the reception of supply and waste pipe and fittings. They shall be so constructed as to support the basins rigidly and adequately and shall be so designed as to make the height from the floor to top of the rim of basin between 750 to 850 mm</a:t>
            </a:r>
          </a:p>
          <a:p>
            <a:pPr algn="l"/>
            <a:r>
              <a:rPr lang="en-US" sz="1800" b="0" i="0" u="none" strike="noStrike" baseline="0" dirty="0"/>
              <a:t>Finish - Inside surface of wash basins shall be glazed uniform and smooth in order to ensure efficient draining.</a:t>
            </a:r>
            <a:endParaRPr lang="en-IN" sz="1800" b="0" i="0" u="none" strike="noStrike" baseline="0" dirty="0"/>
          </a:p>
        </p:txBody>
      </p:sp>
    </p:spTree>
    <p:extLst>
      <p:ext uri="{BB962C8B-B14F-4D97-AF65-F5344CB8AC3E}">
        <p14:creationId xmlns:p14="http://schemas.microsoft.com/office/powerpoint/2010/main" val="223055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022" y="473035"/>
            <a:ext cx="9415657" cy="593765"/>
          </a:xfrm>
        </p:spPr>
        <p:txBody>
          <a:bodyPr>
            <a:normAutofit fontScale="90000"/>
          </a:bodyPr>
          <a:lstStyle/>
          <a:p>
            <a:pPr algn="ctr"/>
            <a:r>
              <a:rPr lang="en-IN" b="1" dirty="0"/>
              <a:t>Main References</a:t>
            </a:r>
            <a:br>
              <a:rPr lang="en-IN" b="1" dirty="0"/>
            </a:br>
            <a:endParaRPr lang="en-IN" b="1" dirty="0"/>
          </a:p>
        </p:txBody>
      </p:sp>
      <p:sp>
        <p:nvSpPr>
          <p:cNvPr id="3" name="Content Placeholder 2"/>
          <p:cNvSpPr>
            <a:spLocks noGrp="1"/>
          </p:cNvSpPr>
          <p:nvPr>
            <p:ph idx="1"/>
          </p:nvPr>
        </p:nvSpPr>
        <p:spPr>
          <a:xfrm>
            <a:off x="1811044" y="1219200"/>
            <a:ext cx="9744462" cy="5378824"/>
          </a:xfrm>
        </p:spPr>
        <p:txBody>
          <a:bodyPr>
            <a:normAutofit/>
          </a:bodyPr>
          <a:lstStyle/>
          <a:p>
            <a:pPr>
              <a:spcBef>
                <a:spcPts val="0"/>
              </a:spcBef>
              <a:spcAft>
                <a:spcPts val="0"/>
              </a:spcAft>
            </a:pPr>
            <a:r>
              <a:rPr lang="en-US" dirty="0"/>
              <a:t>National Building Code of India (NBC) 2016, Section-9</a:t>
            </a:r>
          </a:p>
          <a:p>
            <a:pPr>
              <a:spcBef>
                <a:spcPts val="0"/>
              </a:spcBef>
              <a:spcAft>
                <a:spcPts val="0"/>
              </a:spcAft>
            </a:pPr>
            <a:r>
              <a:rPr lang="en-US" dirty="0"/>
              <a:t>SP 35:1987 - Handbook on Water Supply and Drainage. </a:t>
            </a:r>
          </a:p>
          <a:p>
            <a:pPr>
              <a:spcBef>
                <a:spcPts val="0"/>
              </a:spcBef>
              <a:spcAft>
                <a:spcPts val="0"/>
              </a:spcAft>
            </a:pPr>
            <a:r>
              <a:rPr lang="en-US" dirty="0"/>
              <a:t>IS 2556 series of Standards for ceramic sanitary appliances</a:t>
            </a:r>
          </a:p>
          <a:p>
            <a:pPr>
              <a:spcBef>
                <a:spcPts val="0"/>
              </a:spcBef>
              <a:spcAft>
                <a:spcPts val="0"/>
              </a:spcAft>
            </a:pPr>
            <a:r>
              <a:rPr lang="en-US" dirty="0"/>
              <a:t>IS 774 for flushing cisterns</a:t>
            </a:r>
          </a:p>
          <a:p>
            <a:pPr>
              <a:spcBef>
                <a:spcPts val="0"/>
              </a:spcBef>
              <a:spcAft>
                <a:spcPts val="0"/>
              </a:spcAft>
            </a:pPr>
            <a:r>
              <a:rPr lang="en-US" dirty="0"/>
              <a:t>IS 1742 : 1983 - Code of practice for building drainage (second revision)</a:t>
            </a:r>
          </a:p>
          <a:p>
            <a:pPr>
              <a:spcBef>
                <a:spcPts val="0"/>
              </a:spcBef>
              <a:spcAft>
                <a:spcPts val="0"/>
              </a:spcAft>
            </a:pPr>
            <a:r>
              <a:rPr lang="en-US" dirty="0"/>
              <a:t>-IS 4111 (Part 1) : 1986 - Code of practice for ancillary structures in sewage system: Part 1 Manholes (first </a:t>
            </a:r>
            <a:r>
              <a:rPr lang="en-IN" dirty="0"/>
              <a:t>revision)</a:t>
            </a:r>
          </a:p>
          <a:p>
            <a:pPr>
              <a:spcBef>
                <a:spcPts val="0"/>
              </a:spcBef>
              <a:spcAft>
                <a:spcPts val="0"/>
              </a:spcAft>
            </a:pPr>
            <a:r>
              <a:rPr lang="en-US" dirty="0"/>
              <a:t>IS 5329 : 1983 - Code of practice for sanitary pipe work above ground for buildings (first revision)</a:t>
            </a:r>
          </a:p>
          <a:p>
            <a:pPr>
              <a:spcBef>
                <a:spcPts val="0"/>
              </a:spcBef>
              <a:spcAft>
                <a:spcPts val="0"/>
              </a:spcAft>
            </a:pPr>
            <a:r>
              <a:rPr lang="en-US" dirty="0"/>
              <a:t>IS 6295 : 1986 - Code of practice for water supply and drainage in high altitudes and or sub-zero </a:t>
            </a:r>
            <a:r>
              <a:rPr lang="en-IN" dirty="0"/>
              <a:t>temperature regions (first revision)</a:t>
            </a:r>
          </a:p>
          <a:p>
            <a:pPr>
              <a:spcBef>
                <a:spcPts val="0"/>
              </a:spcBef>
            </a:pPr>
            <a:r>
              <a:rPr lang="en-US" dirty="0"/>
              <a:t>International Plumbing Code 2015, International Code Council, and</a:t>
            </a:r>
            <a:r>
              <a:rPr lang="en-IN" dirty="0"/>
              <a:t> </a:t>
            </a:r>
          </a:p>
          <a:p>
            <a:pPr>
              <a:spcBef>
                <a:spcPts val="0"/>
              </a:spcBef>
            </a:pPr>
            <a:r>
              <a:rPr lang="en-US" dirty="0"/>
              <a:t>Uniform Plumbing Code 2015, International Association of Plumbing and Mechanical Officials</a:t>
            </a:r>
          </a:p>
          <a:p>
            <a:pPr>
              <a:spcBef>
                <a:spcPts val="0"/>
              </a:spcBef>
              <a:spcAft>
                <a:spcPts val="0"/>
              </a:spcAft>
            </a:pPr>
            <a:endParaRPr lang="en-IN" dirty="0"/>
          </a:p>
        </p:txBody>
      </p:sp>
    </p:spTree>
    <p:extLst>
      <p:ext uri="{BB962C8B-B14F-4D97-AF65-F5344CB8AC3E}">
        <p14:creationId xmlns:p14="http://schemas.microsoft.com/office/powerpoint/2010/main" val="218552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9" y="473189"/>
            <a:ext cx="8911687" cy="432333"/>
          </a:xfrm>
        </p:spPr>
        <p:txBody>
          <a:bodyPr>
            <a:normAutofit fontScale="90000"/>
          </a:bodyPr>
          <a:lstStyle/>
          <a:p>
            <a:r>
              <a:rPr lang="en-IN" sz="2400" b="1" dirty="0" smtClean="0"/>
              <a:t>Installation of wash basins as per Standards</a:t>
            </a:r>
            <a:endParaRPr lang="en-IN" sz="2400" b="1" dirty="0"/>
          </a:p>
        </p:txBody>
      </p:sp>
      <p:pic>
        <p:nvPicPr>
          <p:cNvPr id="4" name="Content Placeholder 3"/>
          <p:cNvPicPr>
            <a:picLocks noGrp="1" noChangeAspect="1"/>
          </p:cNvPicPr>
          <p:nvPr>
            <p:ph idx="1"/>
          </p:nvPr>
        </p:nvPicPr>
        <p:blipFill>
          <a:blip r:embed="rId2"/>
          <a:stretch>
            <a:fillRect/>
          </a:stretch>
        </p:blipFill>
        <p:spPr>
          <a:xfrm>
            <a:off x="1651246" y="1509379"/>
            <a:ext cx="4648732" cy="5068974"/>
          </a:xfrm>
          <a:prstGeom prst="rect">
            <a:avLst/>
          </a:prstGeom>
        </p:spPr>
      </p:pic>
      <p:pic>
        <p:nvPicPr>
          <p:cNvPr id="7" name="Content Placeholder 4"/>
          <p:cNvPicPr>
            <a:picLocks noChangeAspect="1"/>
          </p:cNvPicPr>
          <p:nvPr/>
        </p:nvPicPr>
        <p:blipFill>
          <a:blip r:embed="rId3"/>
          <a:stretch>
            <a:fillRect/>
          </a:stretch>
        </p:blipFill>
        <p:spPr>
          <a:xfrm>
            <a:off x="6299978" y="1509379"/>
            <a:ext cx="5313233" cy="5068974"/>
          </a:xfrm>
          <a:prstGeom prst="rect">
            <a:avLst/>
          </a:prstGeom>
        </p:spPr>
      </p:pic>
    </p:spTree>
    <p:extLst>
      <p:ext uri="{BB962C8B-B14F-4D97-AF65-F5344CB8AC3E}">
        <p14:creationId xmlns:p14="http://schemas.microsoft.com/office/powerpoint/2010/main" val="94928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7403-4032-4E10-B53B-C49A9469195A}"/>
              </a:ext>
            </a:extLst>
          </p:cNvPr>
          <p:cNvSpPr>
            <a:spLocks noGrp="1"/>
          </p:cNvSpPr>
          <p:nvPr>
            <p:ph type="title"/>
          </p:nvPr>
        </p:nvSpPr>
        <p:spPr>
          <a:xfrm>
            <a:off x="2592925" y="624110"/>
            <a:ext cx="8911687" cy="676053"/>
          </a:xfrm>
        </p:spPr>
        <p:txBody>
          <a:bodyPr/>
          <a:lstStyle/>
          <a:p>
            <a:pPr algn="ctr"/>
            <a:r>
              <a:rPr lang="en-US" b="1" dirty="0"/>
              <a:t>STANDARDIZATION</a:t>
            </a:r>
            <a:endParaRPr lang="en-IN" b="1" dirty="0"/>
          </a:p>
        </p:txBody>
      </p:sp>
      <p:sp>
        <p:nvSpPr>
          <p:cNvPr id="3" name="Content Placeholder 2">
            <a:extLst>
              <a:ext uri="{FF2B5EF4-FFF2-40B4-BE49-F238E27FC236}">
                <a16:creationId xmlns:a16="http://schemas.microsoft.com/office/drawing/2014/main" id="{50CF2909-D728-4F36-B2C0-56ED4404FADE}"/>
              </a:ext>
            </a:extLst>
          </p:cNvPr>
          <p:cNvSpPr>
            <a:spLocks noGrp="1"/>
          </p:cNvSpPr>
          <p:nvPr>
            <p:ph idx="1"/>
          </p:nvPr>
        </p:nvSpPr>
        <p:spPr>
          <a:xfrm>
            <a:off x="2589212" y="1543050"/>
            <a:ext cx="8915400" cy="4690840"/>
          </a:xfrm>
        </p:spPr>
        <p:txBody>
          <a:bodyPr/>
          <a:lstStyle/>
          <a:p>
            <a:r>
              <a:rPr lang="en-IN" sz="2800" b="1" dirty="0">
                <a:solidFill>
                  <a:schemeClr val="tx1"/>
                </a:solidFill>
              </a:rPr>
              <a:t>Standardization</a:t>
            </a:r>
            <a:r>
              <a:rPr lang="en-IN" sz="2800" dirty="0">
                <a:solidFill>
                  <a:schemeClr val="tx1"/>
                </a:solidFill>
              </a:rPr>
              <a:t> is the process of implementing and developing technical standards based on the consensus of different parties that include firms, users, interest groups, standards organizations and governments.  </a:t>
            </a:r>
          </a:p>
          <a:p>
            <a:r>
              <a:rPr lang="en-IN" sz="2800" dirty="0">
                <a:solidFill>
                  <a:schemeClr val="tx1"/>
                </a:solidFill>
              </a:rPr>
              <a:t>Standardization can help maximize compatibility, interoperability, safety, repeatability, or quality. It can also facilitate a normalization of formerly custom processes.</a:t>
            </a:r>
          </a:p>
          <a:p>
            <a:endParaRPr lang="en-IN" dirty="0"/>
          </a:p>
        </p:txBody>
      </p:sp>
    </p:spTree>
    <p:extLst>
      <p:ext uri="{BB962C8B-B14F-4D97-AF65-F5344CB8AC3E}">
        <p14:creationId xmlns:p14="http://schemas.microsoft.com/office/powerpoint/2010/main" val="101207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866" y="446558"/>
            <a:ext cx="8983465" cy="396822"/>
          </a:xfrm>
        </p:spPr>
        <p:txBody>
          <a:bodyPr>
            <a:noAutofit/>
          </a:bodyPr>
          <a:lstStyle/>
          <a:p>
            <a:r>
              <a:rPr lang="en-IN" sz="2800" b="1" dirty="0" err="1" smtClean="0"/>
              <a:t>Intallation</a:t>
            </a:r>
            <a:r>
              <a:rPr lang="en-IN" sz="2800" b="1" dirty="0" smtClean="0"/>
              <a:t> of Sinks as per Standards/NBC</a:t>
            </a:r>
            <a:endParaRPr lang="en-IN" sz="2800" b="1" dirty="0"/>
          </a:p>
        </p:txBody>
      </p:sp>
      <p:pic>
        <p:nvPicPr>
          <p:cNvPr id="8" name="Content Placeholder 4"/>
          <p:cNvPicPr>
            <a:picLocks noChangeAspect="1"/>
          </p:cNvPicPr>
          <p:nvPr/>
        </p:nvPicPr>
        <p:blipFill>
          <a:blip r:embed="rId2"/>
          <a:stretch>
            <a:fillRect/>
          </a:stretch>
        </p:blipFill>
        <p:spPr>
          <a:xfrm>
            <a:off x="3915052" y="1216240"/>
            <a:ext cx="5362113" cy="5353235"/>
          </a:xfrm>
          <a:prstGeom prst="rect">
            <a:avLst/>
          </a:prstGeom>
        </p:spPr>
      </p:pic>
    </p:spTree>
    <p:extLst>
      <p:ext uri="{BB962C8B-B14F-4D97-AF65-F5344CB8AC3E}">
        <p14:creationId xmlns:p14="http://schemas.microsoft.com/office/powerpoint/2010/main" val="64765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818" y="313390"/>
            <a:ext cx="8911687" cy="503355"/>
          </a:xfrm>
        </p:spPr>
        <p:txBody>
          <a:bodyPr>
            <a:noAutofit/>
          </a:bodyPr>
          <a:lstStyle/>
          <a:p>
            <a:r>
              <a:rPr lang="en-IN" sz="2800" b="1" dirty="0" smtClean="0"/>
              <a:t>Installation of Water closets as per Standards</a:t>
            </a:r>
            <a:endParaRPr lang="en-IN" sz="2800" b="1" dirty="0"/>
          </a:p>
        </p:txBody>
      </p:sp>
      <p:pic>
        <p:nvPicPr>
          <p:cNvPr id="8" name="Content Placeholder 3"/>
          <p:cNvPicPr>
            <a:picLocks noGrp="1" noChangeAspect="1"/>
          </p:cNvPicPr>
          <p:nvPr>
            <p:ph idx="1"/>
          </p:nvPr>
        </p:nvPicPr>
        <p:blipFill>
          <a:blip r:embed="rId2"/>
          <a:stretch>
            <a:fillRect/>
          </a:stretch>
        </p:blipFill>
        <p:spPr>
          <a:xfrm>
            <a:off x="2401763" y="1109710"/>
            <a:ext cx="4438835" cy="5450888"/>
          </a:xfrm>
          <a:prstGeom prst="rect">
            <a:avLst/>
          </a:prstGeom>
        </p:spPr>
      </p:pic>
      <p:pic>
        <p:nvPicPr>
          <p:cNvPr id="9" name="Content Placeholder 3"/>
          <p:cNvPicPr>
            <a:picLocks noChangeAspect="1"/>
          </p:cNvPicPr>
          <p:nvPr/>
        </p:nvPicPr>
        <p:blipFill>
          <a:blip r:embed="rId3"/>
          <a:stretch>
            <a:fillRect/>
          </a:stretch>
        </p:blipFill>
        <p:spPr>
          <a:xfrm>
            <a:off x="6840598" y="1109710"/>
            <a:ext cx="4203223" cy="5450888"/>
          </a:xfrm>
          <a:prstGeom prst="rect">
            <a:avLst/>
          </a:prstGeom>
        </p:spPr>
      </p:pic>
    </p:spTree>
    <p:extLst>
      <p:ext uri="{BB962C8B-B14F-4D97-AF65-F5344CB8AC3E}">
        <p14:creationId xmlns:p14="http://schemas.microsoft.com/office/powerpoint/2010/main" val="358667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113" y="499823"/>
            <a:ext cx="8911687" cy="396822"/>
          </a:xfrm>
        </p:spPr>
        <p:txBody>
          <a:bodyPr>
            <a:noAutofit/>
          </a:bodyPr>
          <a:lstStyle/>
          <a:p>
            <a:r>
              <a:rPr lang="en-IN" sz="2400" b="1" dirty="0" smtClean="0"/>
              <a:t>Installation of WC &amp; </a:t>
            </a:r>
            <a:r>
              <a:rPr lang="en-IN" sz="2400" b="1" dirty="0" err="1" smtClean="0"/>
              <a:t>Squating</a:t>
            </a:r>
            <a:r>
              <a:rPr lang="en-IN" sz="2400" b="1" dirty="0" smtClean="0"/>
              <a:t> pan (</a:t>
            </a:r>
            <a:r>
              <a:rPr lang="en-IN" sz="2400" b="1" dirty="0" err="1" smtClean="0"/>
              <a:t>orrisa</a:t>
            </a:r>
            <a:r>
              <a:rPr lang="en-IN" sz="2400" b="1" dirty="0" smtClean="0"/>
              <a:t> Pan)</a:t>
            </a:r>
            <a:endParaRPr lang="en-IN" sz="2400" b="1" dirty="0"/>
          </a:p>
        </p:txBody>
      </p:sp>
      <p:pic>
        <p:nvPicPr>
          <p:cNvPr id="7" name="Content Placeholder 3"/>
          <p:cNvPicPr>
            <a:picLocks noGrp="1" noChangeAspect="1"/>
          </p:cNvPicPr>
          <p:nvPr>
            <p:ph idx="1"/>
          </p:nvPr>
        </p:nvPicPr>
        <p:blipFill>
          <a:blip r:embed="rId2"/>
          <a:stretch>
            <a:fillRect/>
          </a:stretch>
        </p:blipFill>
        <p:spPr>
          <a:xfrm>
            <a:off x="2541113" y="1367161"/>
            <a:ext cx="4543267" cy="5184559"/>
          </a:xfrm>
          <a:prstGeom prst="rect">
            <a:avLst/>
          </a:prstGeom>
        </p:spPr>
      </p:pic>
      <p:pic>
        <p:nvPicPr>
          <p:cNvPr id="8" name="Content Placeholder 3"/>
          <p:cNvPicPr>
            <a:picLocks noChangeAspect="1"/>
          </p:cNvPicPr>
          <p:nvPr/>
        </p:nvPicPr>
        <p:blipFill>
          <a:blip r:embed="rId3"/>
          <a:stretch>
            <a:fillRect/>
          </a:stretch>
        </p:blipFill>
        <p:spPr>
          <a:xfrm>
            <a:off x="7204985" y="1367161"/>
            <a:ext cx="4380374" cy="5113538"/>
          </a:xfrm>
          <a:prstGeom prst="rect">
            <a:avLst/>
          </a:prstGeom>
        </p:spPr>
      </p:pic>
    </p:spTree>
    <p:extLst>
      <p:ext uri="{BB962C8B-B14F-4D97-AF65-F5344CB8AC3E}">
        <p14:creationId xmlns:p14="http://schemas.microsoft.com/office/powerpoint/2010/main" val="150029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23455"/>
          </a:xfrm>
        </p:spPr>
        <p:txBody>
          <a:bodyPr>
            <a:noAutofit/>
          </a:bodyPr>
          <a:lstStyle/>
          <a:p>
            <a:r>
              <a:rPr lang="en-IN" sz="2400" dirty="0" smtClean="0"/>
              <a:t> </a:t>
            </a:r>
            <a:r>
              <a:rPr lang="en-IN" sz="2400" b="1" dirty="0" smtClean="0"/>
              <a:t>Installation of Urinals and Shower</a:t>
            </a:r>
            <a:endParaRPr lang="en-IN" sz="2400" b="1" dirty="0"/>
          </a:p>
        </p:txBody>
      </p:sp>
      <p:pic>
        <p:nvPicPr>
          <p:cNvPr id="6" name="Content Placeholder 3"/>
          <p:cNvPicPr>
            <a:picLocks noGrp="1" noChangeAspect="1"/>
          </p:cNvPicPr>
          <p:nvPr>
            <p:ph idx="1"/>
          </p:nvPr>
        </p:nvPicPr>
        <p:blipFill>
          <a:blip r:embed="rId2"/>
          <a:stretch>
            <a:fillRect/>
          </a:stretch>
        </p:blipFill>
        <p:spPr>
          <a:xfrm>
            <a:off x="2592925" y="1189608"/>
            <a:ext cx="4473700" cy="5513033"/>
          </a:xfrm>
          <a:prstGeom prst="rect">
            <a:avLst/>
          </a:prstGeom>
        </p:spPr>
      </p:pic>
      <p:pic>
        <p:nvPicPr>
          <p:cNvPr id="7" name="Content Placeholder 3"/>
          <p:cNvPicPr>
            <a:picLocks noChangeAspect="1"/>
          </p:cNvPicPr>
          <p:nvPr/>
        </p:nvPicPr>
        <p:blipFill>
          <a:blip r:embed="rId3"/>
          <a:stretch>
            <a:fillRect/>
          </a:stretch>
        </p:blipFill>
        <p:spPr>
          <a:xfrm>
            <a:off x="7172309" y="1189607"/>
            <a:ext cx="4332303" cy="5513033"/>
          </a:xfrm>
          <a:prstGeom prst="rect">
            <a:avLst/>
          </a:prstGeom>
        </p:spPr>
      </p:pic>
    </p:spTree>
    <p:extLst>
      <p:ext uri="{BB962C8B-B14F-4D97-AF65-F5344CB8AC3E}">
        <p14:creationId xmlns:p14="http://schemas.microsoft.com/office/powerpoint/2010/main" val="179878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96822"/>
          </a:xfrm>
        </p:spPr>
        <p:txBody>
          <a:bodyPr>
            <a:normAutofit fontScale="90000"/>
          </a:bodyPr>
          <a:lstStyle/>
          <a:p>
            <a:endParaRPr lang="en-IN" dirty="0"/>
          </a:p>
        </p:txBody>
      </p:sp>
      <p:pic>
        <p:nvPicPr>
          <p:cNvPr id="6" name="Content Placeholder 3"/>
          <p:cNvPicPr>
            <a:picLocks noGrp="1" noChangeAspect="1"/>
          </p:cNvPicPr>
          <p:nvPr>
            <p:ph idx="1"/>
          </p:nvPr>
        </p:nvPicPr>
        <p:blipFill>
          <a:blip r:embed="rId2"/>
          <a:stretch>
            <a:fillRect/>
          </a:stretch>
        </p:blipFill>
        <p:spPr>
          <a:xfrm>
            <a:off x="3300689" y="1251751"/>
            <a:ext cx="4004712" cy="5184560"/>
          </a:xfrm>
          <a:prstGeom prst="rect">
            <a:avLst/>
          </a:prstGeom>
        </p:spPr>
      </p:pic>
      <p:pic>
        <p:nvPicPr>
          <p:cNvPr id="7" name="Content Placeholder 3"/>
          <p:cNvPicPr>
            <a:picLocks noChangeAspect="1"/>
          </p:cNvPicPr>
          <p:nvPr/>
        </p:nvPicPr>
        <p:blipFill>
          <a:blip r:embed="rId3"/>
          <a:stretch>
            <a:fillRect/>
          </a:stretch>
        </p:blipFill>
        <p:spPr>
          <a:xfrm>
            <a:off x="7305402" y="1251751"/>
            <a:ext cx="4024568" cy="5184559"/>
          </a:xfrm>
          <a:prstGeom prst="rect">
            <a:avLst/>
          </a:prstGeom>
        </p:spPr>
      </p:pic>
    </p:spTree>
    <p:extLst>
      <p:ext uri="{BB962C8B-B14F-4D97-AF65-F5344CB8AC3E}">
        <p14:creationId xmlns:p14="http://schemas.microsoft.com/office/powerpoint/2010/main" val="343002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429" y="221940"/>
            <a:ext cx="10058400" cy="504201"/>
          </a:xfrm>
        </p:spPr>
        <p:txBody>
          <a:bodyPr>
            <a:noAutofit/>
          </a:bodyPr>
          <a:lstStyle/>
          <a:p>
            <a:r>
              <a:rPr lang="en-IN" sz="3200" dirty="0"/>
              <a:t>Updates  in NBC 2016 on Plumbing services</a:t>
            </a:r>
          </a:p>
        </p:txBody>
      </p:sp>
      <p:sp>
        <p:nvSpPr>
          <p:cNvPr id="5" name="Content Placeholder 4"/>
          <p:cNvSpPr>
            <a:spLocks noGrp="1"/>
          </p:cNvSpPr>
          <p:nvPr>
            <p:ph idx="1"/>
          </p:nvPr>
        </p:nvSpPr>
        <p:spPr>
          <a:xfrm>
            <a:off x="1371181" y="851125"/>
            <a:ext cx="10576611" cy="5890334"/>
          </a:xfrm>
        </p:spPr>
        <p:txBody>
          <a:bodyPr>
            <a:normAutofit fontScale="77500" lnSpcReduction="20000"/>
          </a:bodyPr>
          <a:lstStyle/>
          <a:p>
            <a:pPr>
              <a:spcBef>
                <a:spcPts val="0"/>
              </a:spcBef>
              <a:spcAft>
                <a:spcPts val="0"/>
              </a:spcAft>
            </a:pPr>
            <a:r>
              <a:rPr lang="en-US" dirty="0"/>
              <a:t>1) Various tables on the requirements for fitments for drainage and sanitation for various occupancies have</a:t>
            </a:r>
          </a:p>
          <a:p>
            <a:pPr>
              <a:spcBef>
                <a:spcPts val="0"/>
              </a:spcBef>
              <a:spcAft>
                <a:spcPts val="0"/>
              </a:spcAft>
            </a:pPr>
            <a:r>
              <a:rPr lang="en-US" dirty="0"/>
              <a:t>been updated, and a new table for shopping malls and retail buildings has been included.</a:t>
            </a:r>
          </a:p>
          <a:p>
            <a:pPr>
              <a:spcBef>
                <a:spcPts val="0"/>
              </a:spcBef>
              <a:spcAft>
                <a:spcPts val="0"/>
              </a:spcAft>
            </a:pPr>
            <a:r>
              <a:rPr lang="en-US" dirty="0"/>
              <a:t>2) Enabling provisions for use of corrugated pipes, low noise pipes and under slung pipes have been included.</a:t>
            </a:r>
          </a:p>
          <a:p>
            <a:pPr>
              <a:spcBef>
                <a:spcPts val="0"/>
              </a:spcBef>
              <a:spcAft>
                <a:spcPts val="0"/>
              </a:spcAft>
            </a:pPr>
            <a:r>
              <a:rPr lang="en-US" dirty="0"/>
              <a:t>3) Information about bio-toilets has been added.</a:t>
            </a:r>
          </a:p>
          <a:p>
            <a:pPr>
              <a:spcBef>
                <a:spcPts val="0"/>
              </a:spcBef>
              <a:spcAft>
                <a:spcPts val="0"/>
              </a:spcAft>
            </a:pPr>
            <a:r>
              <a:rPr lang="en-US" dirty="0"/>
              <a:t>4) Typical mounting arrangements for various plumbing fixtures, including drainage systems and ventilation </a:t>
            </a:r>
            <a:r>
              <a:rPr lang="en-IN" dirty="0"/>
              <a:t>have been illustrated.</a:t>
            </a:r>
          </a:p>
          <a:p>
            <a:pPr>
              <a:spcBef>
                <a:spcPts val="0"/>
              </a:spcBef>
              <a:spcAft>
                <a:spcPts val="0"/>
              </a:spcAft>
            </a:pPr>
            <a:r>
              <a:rPr lang="en-US" dirty="0"/>
              <a:t>5) A new table for calculation of single stack sizing has been included.</a:t>
            </a:r>
          </a:p>
          <a:p>
            <a:pPr>
              <a:spcBef>
                <a:spcPts val="0"/>
              </a:spcBef>
              <a:spcAft>
                <a:spcPts val="0"/>
              </a:spcAft>
            </a:pPr>
            <a:r>
              <a:rPr lang="en-US" dirty="0"/>
              <a:t>6) Various additional requirements relating to layout of drainage and sanitation system have been added.</a:t>
            </a:r>
          </a:p>
          <a:p>
            <a:pPr>
              <a:spcBef>
                <a:spcPts val="0"/>
              </a:spcBef>
              <a:spcAft>
                <a:spcPts val="0"/>
              </a:spcAft>
            </a:pPr>
            <a:r>
              <a:rPr lang="en-US" dirty="0"/>
              <a:t>7) Venting system for high rise buildings, along with a comprehensive table on size and developed length of stack vents and vent stacks, has been included.</a:t>
            </a:r>
          </a:p>
          <a:p>
            <a:pPr>
              <a:spcBef>
                <a:spcPts val="0"/>
              </a:spcBef>
              <a:spcAft>
                <a:spcPts val="0"/>
              </a:spcAft>
            </a:pPr>
            <a:r>
              <a:rPr lang="en-US" dirty="0"/>
              <a:t>8) General provisions on design of drainage pipes have been elaborated.</a:t>
            </a:r>
          </a:p>
          <a:p>
            <a:pPr>
              <a:spcBef>
                <a:spcPts val="0"/>
              </a:spcBef>
              <a:spcAft>
                <a:spcPts val="0"/>
              </a:spcAft>
            </a:pPr>
            <a:r>
              <a:rPr lang="en-US" dirty="0"/>
              <a:t>9) Provisions relating to gradients of drainage pipes have been elaborated.</a:t>
            </a:r>
          </a:p>
          <a:p>
            <a:pPr>
              <a:spcBef>
                <a:spcPts val="0"/>
              </a:spcBef>
              <a:spcAft>
                <a:spcPts val="0"/>
              </a:spcAft>
            </a:pPr>
            <a:r>
              <a:rPr lang="en-US" dirty="0"/>
              <a:t>10) The table on fixture unit for different types of fixtures has been updated.</a:t>
            </a:r>
          </a:p>
          <a:p>
            <a:pPr>
              <a:spcBef>
                <a:spcPts val="0"/>
              </a:spcBef>
              <a:spcAft>
                <a:spcPts val="0"/>
              </a:spcAft>
            </a:pPr>
            <a:r>
              <a:rPr lang="en-US" dirty="0"/>
              <a:t>11) The tables on maximum number of fixture units that can be connected to branches and stacks, and to building drains and sewers, have been updated.</a:t>
            </a:r>
          </a:p>
          <a:p>
            <a:pPr>
              <a:spcBef>
                <a:spcPts val="0"/>
              </a:spcBef>
              <a:spcAft>
                <a:spcPts val="0"/>
              </a:spcAft>
            </a:pPr>
            <a:r>
              <a:rPr lang="en-US" dirty="0"/>
              <a:t>12) New provisions on design requirement for high rise buildings drainage system have been included.</a:t>
            </a:r>
          </a:p>
          <a:p>
            <a:pPr>
              <a:spcBef>
                <a:spcPts val="0"/>
              </a:spcBef>
              <a:spcAft>
                <a:spcPts val="0"/>
              </a:spcAft>
            </a:pPr>
            <a:r>
              <a:rPr lang="en-US" dirty="0"/>
              <a:t>13) The minimum diameter for floor drains outlets before connecting to floor trap has been included.</a:t>
            </a:r>
          </a:p>
          <a:p>
            <a:pPr>
              <a:spcBef>
                <a:spcPts val="0"/>
              </a:spcBef>
              <a:spcAft>
                <a:spcPts val="0"/>
              </a:spcAft>
            </a:pPr>
            <a:r>
              <a:rPr lang="en-US" dirty="0"/>
              <a:t>14) Provisions related to manhole covers and recommended locations have been included.</a:t>
            </a:r>
          </a:p>
          <a:p>
            <a:pPr>
              <a:spcBef>
                <a:spcPts val="0"/>
              </a:spcBef>
              <a:spcAft>
                <a:spcPts val="0"/>
              </a:spcAft>
            </a:pPr>
            <a:r>
              <a:rPr lang="en-US" dirty="0"/>
              <a:t>15) Provision for estimation of storm water runoff and coefficient of runoff for various surfaces have been </a:t>
            </a:r>
            <a:r>
              <a:rPr lang="en-IN" dirty="0"/>
              <a:t>included.</a:t>
            </a:r>
          </a:p>
          <a:p>
            <a:pPr>
              <a:spcBef>
                <a:spcPts val="0"/>
              </a:spcBef>
              <a:spcAft>
                <a:spcPts val="0"/>
              </a:spcAft>
            </a:pPr>
            <a:r>
              <a:rPr lang="en-US" dirty="0"/>
              <a:t>16) The table on sizing of rainwater pipes for roof drainage has been updated.</a:t>
            </a:r>
          </a:p>
          <a:p>
            <a:pPr>
              <a:spcBef>
                <a:spcPts val="0"/>
              </a:spcBef>
              <a:spcAft>
                <a:spcPts val="0"/>
              </a:spcAft>
            </a:pPr>
            <a:r>
              <a:rPr lang="en-US" dirty="0"/>
              <a:t>17) The illustration on artificial ground water recharge structure has been detailed.</a:t>
            </a:r>
          </a:p>
          <a:p>
            <a:pPr>
              <a:spcBef>
                <a:spcPts val="0"/>
              </a:spcBef>
              <a:spcAft>
                <a:spcPts val="0"/>
              </a:spcAft>
            </a:pPr>
            <a:r>
              <a:rPr lang="en-US" dirty="0"/>
              <a:t>18) Guidelines relating to </a:t>
            </a:r>
            <a:r>
              <a:rPr lang="en-US" dirty="0" err="1"/>
              <a:t>siphonic</a:t>
            </a:r>
            <a:r>
              <a:rPr lang="en-US" dirty="0"/>
              <a:t> drainage system for large roofs have been included.</a:t>
            </a:r>
          </a:p>
          <a:p>
            <a:pPr>
              <a:spcBef>
                <a:spcPts val="0"/>
              </a:spcBef>
              <a:spcAft>
                <a:spcPts val="0"/>
              </a:spcAft>
            </a:pPr>
            <a:r>
              <a:rPr lang="en-US" dirty="0"/>
              <a:t>19) Provisions on rainwater harvesting for plotted/group housing developments and deep well/bore well </a:t>
            </a:r>
            <a:r>
              <a:rPr lang="en-IN" dirty="0"/>
              <a:t>recharging, have been included.</a:t>
            </a:r>
          </a:p>
          <a:p>
            <a:pPr>
              <a:spcBef>
                <a:spcPts val="0"/>
              </a:spcBef>
              <a:spcAft>
                <a:spcPts val="0"/>
              </a:spcAft>
            </a:pPr>
            <a:r>
              <a:rPr lang="en-US" dirty="0"/>
              <a:t>20) Clarifications and recommendations on use of septic tanks have been made.</a:t>
            </a:r>
          </a:p>
          <a:p>
            <a:pPr>
              <a:spcBef>
                <a:spcPts val="0"/>
              </a:spcBef>
              <a:spcAft>
                <a:spcPts val="0"/>
              </a:spcAft>
            </a:pPr>
            <a:r>
              <a:rPr lang="en-US" dirty="0"/>
              <a:t>21) New provisions related to pumping and treatment of sewage have been included.</a:t>
            </a:r>
          </a:p>
          <a:p>
            <a:pPr>
              <a:spcBef>
                <a:spcPts val="0"/>
              </a:spcBef>
              <a:spcAft>
                <a:spcPts val="0"/>
              </a:spcAft>
            </a:pPr>
            <a:r>
              <a:rPr lang="en-US" dirty="0"/>
              <a:t>22) A provision on treatment of waste water and usage of recycled water has been included through cross- reference to Section 1 .Water supply. of this Part of the Code.</a:t>
            </a:r>
          </a:p>
          <a:p>
            <a:pPr>
              <a:spcBef>
                <a:spcPts val="0"/>
              </a:spcBef>
              <a:spcAft>
                <a:spcPts val="0"/>
              </a:spcAft>
            </a:pPr>
            <a:r>
              <a:rPr lang="en-US" dirty="0"/>
              <a:t>23) Provisions have been reviewed and updated from the point of view of accessibility by elderly and persons with disabilities, also, in this context, duly giving cross-reference to 13 of Part 3 .Development Control Rules and General Building Requirements. of the Code.</a:t>
            </a:r>
          </a:p>
          <a:p>
            <a:pPr>
              <a:spcBef>
                <a:spcPts val="0"/>
              </a:spcBef>
              <a:spcAft>
                <a:spcPts val="0"/>
              </a:spcAft>
            </a:pPr>
            <a:r>
              <a:rPr lang="en-US" dirty="0"/>
              <a:t>24) Certain terminologies have been included and some have been updated.</a:t>
            </a:r>
            <a:endParaRPr lang="en-IN" dirty="0"/>
          </a:p>
        </p:txBody>
      </p:sp>
    </p:spTree>
    <p:extLst>
      <p:ext uri="{BB962C8B-B14F-4D97-AF65-F5344CB8AC3E}">
        <p14:creationId xmlns:p14="http://schemas.microsoft.com/office/powerpoint/2010/main" val="647015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656" y="351222"/>
            <a:ext cx="10058400" cy="745492"/>
          </a:xfrm>
        </p:spPr>
        <p:txBody>
          <a:bodyPr>
            <a:normAutofit/>
          </a:bodyPr>
          <a:lstStyle/>
          <a:p>
            <a:pPr algn="ctr"/>
            <a:r>
              <a:rPr lang="en-IN" dirty="0"/>
              <a:t>NBC 2016 (Part-9) - Plumbing Services</a:t>
            </a:r>
          </a:p>
        </p:txBody>
      </p:sp>
      <p:sp>
        <p:nvSpPr>
          <p:cNvPr id="3" name="Content Placeholder 2"/>
          <p:cNvSpPr>
            <a:spLocks noGrp="1"/>
          </p:cNvSpPr>
          <p:nvPr>
            <p:ph idx="1"/>
          </p:nvPr>
        </p:nvSpPr>
        <p:spPr>
          <a:xfrm>
            <a:off x="1509656" y="1225238"/>
            <a:ext cx="10058400" cy="5465453"/>
          </a:xfrm>
        </p:spPr>
        <p:txBody>
          <a:bodyPr>
            <a:normAutofit fontScale="92500" lnSpcReduction="20000"/>
          </a:bodyPr>
          <a:lstStyle/>
          <a:p>
            <a:r>
              <a:rPr lang="en-IN" b="1" dirty="0"/>
              <a:t>Water Supply Requirements of Buildings – Section-1</a:t>
            </a:r>
          </a:p>
          <a:p>
            <a:pPr algn="just"/>
            <a:r>
              <a:rPr lang="en-US" dirty="0"/>
              <a:t>National Building Code of India (NBC) 2016, Part 9/Section 1 covers the basic requirements of water supply for residential, business and other types of buildings, including traffic terminal stations.  This  Section  also  deals  with  general requirements of plumbing connected to public water supply and design of water supply systems along with general guidelines about expansion in piping systems, </a:t>
            </a:r>
            <a:r>
              <a:rPr lang="en-IN" dirty="0"/>
              <a:t>and swimming pools.</a:t>
            </a:r>
          </a:p>
          <a:p>
            <a:pPr algn="just"/>
            <a:r>
              <a:rPr lang="en-US" dirty="0"/>
              <a:t>This Section does not take into consideration the requirements of water supply for industrial plants and processes, which have to be provided for separately. It also does not provide the requirements of water supply for other purposes, such as firefighting and street </a:t>
            </a:r>
            <a:r>
              <a:rPr lang="en-IN" dirty="0"/>
              <a:t>cleaning.</a:t>
            </a:r>
          </a:p>
          <a:p>
            <a:pPr algn="just"/>
            <a:r>
              <a:rPr lang="en-IN" b="1" dirty="0"/>
              <a:t>This section covers </a:t>
            </a:r>
          </a:p>
          <a:p>
            <a:pPr algn="just">
              <a:spcBef>
                <a:spcPts val="0"/>
              </a:spcBef>
              <a:spcAft>
                <a:spcPts val="0"/>
              </a:spcAft>
            </a:pPr>
            <a:r>
              <a:rPr lang="en-IN" dirty="0" err="1"/>
              <a:t>i</a:t>
            </a:r>
            <a:r>
              <a:rPr lang="en-IN" dirty="0"/>
              <a:t>. Scope</a:t>
            </a:r>
          </a:p>
          <a:p>
            <a:pPr algn="just">
              <a:spcBef>
                <a:spcPts val="0"/>
              </a:spcBef>
              <a:spcAft>
                <a:spcPts val="0"/>
              </a:spcAft>
            </a:pPr>
            <a:endParaRPr lang="en-IN" dirty="0"/>
          </a:p>
          <a:p>
            <a:pPr algn="just">
              <a:spcBef>
                <a:spcPts val="0"/>
              </a:spcBef>
              <a:spcAft>
                <a:spcPts val="0"/>
              </a:spcAft>
            </a:pPr>
            <a:r>
              <a:rPr lang="en-IN" dirty="0"/>
              <a:t>ii. Terminology – </a:t>
            </a:r>
            <a:r>
              <a:rPr lang="en-IN" dirty="0">
                <a:hlinkClick r:id="rId2" action="ppaction://hlinkfile"/>
              </a:rPr>
              <a:t>Definitions</a:t>
            </a:r>
            <a:r>
              <a:rPr lang="en-IN" dirty="0"/>
              <a:t> relating to water supply ( as given in </a:t>
            </a:r>
            <a:r>
              <a:rPr lang="en-IN" dirty="0">
                <a:hlinkClick r:id="rId3" action="ppaction://hlinkfile"/>
              </a:rPr>
              <a:t>IS 10446: 1983</a:t>
            </a:r>
            <a:r>
              <a:rPr lang="en-IN" dirty="0"/>
              <a:t>)</a:t>
            </a:r>
          </a:p>
          <a:p>
            <a:pPr>
              <a:spcBef>
                <a:spcPts val="0"/>
              </a:spcBef>
              <a:spcAft>
                <a:spcPts val="0"/>
              </a:spcAft>
            </a:pPr>
            <a:endParaRPr lang="en-IN" dirty="0"/>
          </a:p>
          <a:p>
            <a:pPr>
              <a:spcBef>
                <a:spcPts val="0"/>
              </a:spcBef>
              <a:spcAft>
                <a:spcPts val="0"/>
              </a:spcAft>
            </a:pPr>
            <a:r>
              <a:rPr lang="en-IN" dirty="0"/>
              <a:t>iii. Basic Principles-</a:t>
            </a:r>
            <a:r>
              <a:rPr lang="en-US" dirty="0"/>
              <a:t>The design of water supply takes the following into </a:t>
            </a:r>
            <a:r>
              <a:rPr lang="en-IN" dirty="0"/>
              <a:t>consideration:</a:t>
            </a:r>
          </a:p>
          <a:p>
            <a:pPr>
              <a:spcBef>
                <a:spcPts val="0"/>
              </a:spcBef>
              <a:spcAft>
                <a:spcPts val="0"/>
              </a:spcAft>
            </a:pPr>
            <a:r>
              <a:rPr lang="en-IN" dirty="0"/>
              <a:t>     a) Number of occupants;</a:t>
            </a:r>
          </a:p>
          <a:p>
            <a:pPr>
              <a:spcBef>
                <a:spcPts val="0"/>
              </a:spcBef>
              <a:spcAft>
                <a:spcPts val="0"/>
              </a:spcAft>
            </a:pPr>
            <a:r>
              <a:rPr lang="en-US" dirty="0"/>
              <a:t>     b) Minimum water requirements for different </a:t>
            </a:r>
            <a:r>
              <a:rPr lang="en-IN" dirty="0"/>
              <a:t>purposes;</a:t>
            </a:r>
          </a:p>
          <a:p>
            <a:pPr>
              <a:spcBef>
                <a:spcPts val="0"/>
              </a:spcBef>
              <a:spcAft>
                <a:spcPts val="0"/>
              </a:spcAft>
            </a:pPr>
            <a:r>
              <a:rPr lang="en-US" dirty="0"/>
              <a:t>c) Treatment of water based on the quality of </a:t>
            </a:r>
            <a:r>
              <a:rPr lang="en-IN" dirty="0"/>
              <a:t>water;</a:t>
            </a:r>
          </a:p>
          <a:p>
            <a:pPr>
              <a:spcBef>
                <a:spcPts val="0"/>
              </a:spcBef>
              <a:spcAft>
                <a:spcPts val="0"/>
              </a:spcAft>
            </a:pPr>
            <a:r>
              <a:rPr lang="en-US" dirty="0"/>
              <a:t>d) Quantity of water stored; and</a:t>
            </a:r>
          </a:p>
          <a:p>
            <a:pPr>
              <a:spcBef>
                <a:spcPts val="0"/>
              </a:spcBef>
              <a:spcAft>
                <a:spcPts val="0"/>
              </a:spcAft>
            </a:pPr>
            <a:r>
              <a:rPr lang="en-IN" dirty="0"/>
              <a:t>e) Sizing of pipes.</a:t>
            </a:r>
          </a:p>
          <a:p>
            <a:pPr>
              <a:spcBef>
                <a:spcPts val="0"/>
              </a:spcBef>
              <a:spcAft>
                <a:spcPts val="0"/>
              </a:spcAft>
            </a:pPr>
            <a:r>
              <a:rPr lang="en-US" dirty="0"/>
              <a:t>The basic principles of water supply, drainage and sanitation are given below, and the design of water supply should in general be guided by the applicable </a:t>
            </a:r>
            <a:r>
              <a:rPr lang="en-IN" dirty="0"/>
              <a:t>principles.</a:t>
            </a:r>
          </a:p>
        </p:txBody>
      </p:sp>
    </p:spTree>
    <p:extLst>
      <p:ext uri="{BB962C8B-B14F-4D97-AF65-F5344CB8AC3E}">
        <p14:creationId xmlns:p14="http://schemas.microsoft.com/office/powerpoint/2010/main" val="50175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61" y="657795"/>
            <a:ext cx="10058400" cy="735999"/>
          </a:xfrm>
        </p:spPr>
        <p:txBody>
          <a:bodyPr/>
          <a:lstStyle/>
          <a:p>
            <a:pPr algn="ctr"/>
            <a:r>
              <a:rPr lang="en-IN" dirty="0"/>
              <a:t>NBC 2016 (Part-9) - Plumbing Services</a:t>
            </a:r>
          </a:p>
        </p:txBody>
      </p:sp>
      <p:sp>
        <p:nvSpPr>
          <p:cNvPr id="3" name="Content Placeholder 2"/>
          <p:cNvSpPr>
            <a:spLocks noGrp="1"/>
          </p:cNvSpPr>
          <p:nvPr>
            <p:ph idx="1"/>
          </p:nvPr>
        </p:nvSpPr>
        <p:spPr>
          <a:xfrm>
            <a:off x="1097280" y="1746146"/>
            <a:ext cx="10058400" cy="4419264"/>
          </a:xfrm>
        </p:spPr>
        <p:txBody>
          <a:bodyPr>
            <a:normAutofit fontScale="85000" lnSpcReduction="20000"/>
          </a:bodyPr>
          <a:lstStyle/>
          <a:p>
            <a:pPr>
              <a:spcBef>
                <a:spcPts val="0"/>
              </a:spcBef>
              <a:spcAft>
                <a:spcPts val="0"/>
              </a:spcAft>
            </a:pPr>
            <a:r>
              <a:rPr lang="en-IN" dirty="0"/>
              <a:t>Water supply connections</a:t>
            </a:r>
          </a:p>
          <a:p>
            <a:pPr>
              <a:spcBef>
                <a:spcPts val="0"/>
              </a:spcBef>
              <a:spcAft>
                <a:spcPts val="0"/>
              </a:spcAft>
            </a:pPr>
            <a:r>
              <a:rPr lang="en-IN" dirty="0"/>
              <a:t>Licensing/Registration of Plumbers</a:t>
            </a:r>
          </a:p>
          <a:p>
            <a:pPr>
              <a:spcBef>
                <a:spcPts val="0"/>
              </a:spcBef>
              <a:spcAft>
                <a:spcPts val="0"/>
              </a:spcAft>
            </a:pPr>
            <a:r>
              <a:rPr lang="en-US" dirty="0"/>
              <a:t>Water Supply Requirements for Buildings</a:t>
            </a:r>
          </a:p>
          <a:p>
            <a:pPr>
              <a:spcBef>
                <a:spcPts val="0"/>
              </a:spcBef>
              <a:spcAft>
                <a:spcPts val="0"/>
              </a:spcAft>
            </a:pPr>
            <a:r>
              <a:rPr lang="en-US" dirty="0"/>
              <a:t>Water Supply Requirements for Buildings</a:t>
            </a:r>
          </a:p>
          <a:p>
            <a:pPr>
              <a:spcBef>
                <a:spcPts val="0"/>
              </a:spcBef>
              <a:spcAft>
                <a:spcPts val="0"/>
              </a:spcAft>
            </a:pPr>
            <a:r>
              <a:rPr lang="en-IN" dirty="0"/>
              <a:t>Estimate of Demand Load</a:t>
            </a:r>
          </a:p>
          <a:p>
            <a:pPr>
              <a:spcBef>
                <a:spcPts val="0"/>
              </a:spcBef>
              <a:spcAft>
                <a:spcPts val="0"/>
              </a:spcAft>
            </a:pPr>
            <a:r>
              <a:rPr lang="en-IN" dirty="0"/>
              <a:t>Storage of Water</a:t>
            </a:r>
          </a:p>
          <a:p>
            <a:pPr>
              <a:spcBef>
                <a:spcPts val="0"/>
              </a:spcBef>
              <a:spcAft>
                <a:spcPts val="0"/>
              </a:spcAft>
            </a:pPr>
            <a:r>
              <a:rPr lang="en-IN" dirty="0"/>
              <a:t>Protection of Water Supply</a:t>
            </a:r>
          </a:p>
          <a:p>
            <a:pPr>
              <a:spcBef>
                <a:spcPts val="0"/>
              </a:spcBef>
              <a:spcAft>
                <a:spcPts val="0"/>
              </a:spcAft>
            </a:pPr>
            <a:r>
              <a:rPr lang="en-IN" dirty="0"/>
              <a:t>Materials, Fittings and Appliances</a:t>
            </a:r>
          </a:p>
          <a:p>
            <a:pPr>
              <a:spcBef>
                <a:spcPts val="0"/>
              </a:spcBef>
              <a:spcAft>
                <a:spcPts val="0"/>
              </a:spcAft>
            </a:pPr>
            <a:r>
              <a:rPr lang="en-IN" dirty="0"/>
              <a:t>Design of Distribution Systems</a:t>
            </a:r>
          </a:p>
          <a:p>
            <a:pPr>
              <a:spcBef>
                <a:spcPts val="0"/>
              </a:spcBef>
              <a:spcAft>
                <a:spcPts val="0"/>
              </a:spcAft>
            </a:pPr>
            <a:r>
              <a:rPr lang="en-IN" dirty="0"/>
              <a:t>Distribution  Systems  in Multi-Storeyed Buildings</a:t>
            </a:r>
          </a:p>
          <a:p>
            <a:pPr>
              <a:spcBef>
                <a:spcPts val="0"/>
              </a:spcBef>
              <a:spcAft>
                <a:spcPts val="0"/>
              </a:spcAft>
            </a:pPr>
            <a:r>
              <a:rPr lang="en-US" dirty="0"/>
              <a:t>General Requirements for Pipe Work</a:t>
            </a:r>
          </a:p>
          <a:p>
            <a:pPr>
              <a:spcBef>
                <a:spcPts val="0"/>
              </a:spcBef>
              <a:spcAft>
                <a:spcPts val="0"/>
              </a:spcAft>
            </a:pPr>
            <a:r>
              <a:rPr lang="en-IN" dirty="0"/>
              <a:t>Jointing of Pipe</a:t>
            </a:r>
          </a:p>
          <a:p>
            <a:pPr>
              <a:spcBef>
                <a:spcPts val="0"/>
              </a:spcBef>
              <a:spcAft>
                <a:spcPts val="0"/>
              </a:spcAft>
            </a:pPr>
            <a:r>
              <a:rPr lang="en-IN" dirty="0"/>
              <a:t>Backflow Prevention</a:t>
            </a:r>
          </a:p>
          <a:p>
            <a:pPr>
              <a:spcBef>
                <a:spcPts val="0"/>
              </a:spcBef>
              <a:spcAft>
                <a:spcPts val="0"/>
              </a:spcAft>
            </a:pPr>
            <a:r>
              <a:rPr lang="en-US" dirty="0"/>
              <a:t>Conveyance and Distribution of Water Within </a:t>
            </a:r>
            <a:r>
              <a:rPr lang="en-IN" dirty="0"/>
              <a:t>the Premises</a:t>
            </a:r>
          </a:p>
          <a:p>
            <a:pPr>
              <a:spcBef>
                <a:spcPts val="0"/>
              </a:spcBef>
              <a:spcAft>
                <a:spcPts val="0"/>
              </a:spcAft>
            </a:pPr>
            <a:r>
              <a:rPr lang="en-US" dirty="0"/>
              <a:t>Laying of Mains and Pipes on Site</a:t>
            </a:r>
          </a:p>
          <a:p>
            <a:pPr>
              <a:spcBef>
                <a:spcPts val="0"/>
              </a:spcBef>
              <a:spcAft>
                <a:spcPts val="0"/>
              </a:spcAft>
            </a:pPr>
            <a:r>
              <a:rPr lang="en-IN" dirty="0"/>
              <a:t>Hot Water Supply Installations</a:t>
            </a:r>
          </a:p>
          <a:p>
            <a:pPr>
              <a:spcBef>
                <a:spcPts val="0"/>
              </a:spcBef>
              <a:spcAft>
                <a:spcPts val="0"/>
              </a:spcAft>
            </a:pPr>
            <a:r>
              <a:rPr lang="en-IN" dirty="0"/>
              <a:t>Inspection and Testing</a:t>
            </a:r>
          </a:p>
          <a:p>
            <a:pPr>
              <a:spcBef>
                <a:spcPts val="0"/>
              </a:spcBef>
              <a:spcAft>
                <a:spcPts val="0"/>
              </a:spcAft>
            </a:pPr>
            <a:r>
              <a:rPr lang="en-US" dirty="0"/>
              <a:t>Cleaning and Disinfection of the Supply System</a:t>
            </a:r>
          </a:p>
          <a:p>
            <a:pPr>
              <a:spcBef>
                <a:spcPts val="0"/>
              </a:spcBef>
              <a:spcAft>
                <a:spcPts val="0"/>
              </a:spcAft>
            </a:pPr>
            <a:r>
              <a:rPr lang="en-US" dirty="0"/>
              <a:t>Water Supply Systems in High Altitudes and/</a:t>
            </a:r>
            <a:r>
              <a:rPr lang="en-IN" dirty="0"/>
              <a:t>or Sub-Zero Temperature Regions</a:t>
            </a:r>
          </a:p>
          <a:p>
            <a:pPr>
              <a:spcBef>
                <a:spcPts val="0"/>
              </a:spcBef>
              <a:spcAft>
                <a:spcPts val="0"/>
              </a:spcAft>
            </a:pPr>
            <a:r>
              <a:rPr lang="en-IN" dirty="0"/>
              <a:t>Guidelines to Maintenance</a:t>
            </a:r>
          </a:p>
          <a:p>
            <a:pPr>
              <a:spcBef>
                <a:spcPts val="0"/>
              </a:spcBef>
              <a:spcAft>
                <a:spcPts val="0"/>
              </a:spcAft>
            </a:pPr>
            <a:r>
              <a:rPr lang="en-IN" dirty="0"/>
              <a:t>Swimming Pools</a:t>
            </a:r>
          </a:p>
          <a:p>
            <a:pPr>
              <a:spcBef>
                <a:spcPts val="0"/>
              </a:spcBef>
              <a:spcAft>
                <a:spcPts val="0"/>
              </a:spcAft>
            </a:pPr>
            <a:r>
              <a:rPr lang="en-IN" dirty="0"/>
              <a:t>Allowance for Expansion</a:t>
            </a:r>
          </a:p>
          <a:p>
            <a:pPr>
              <a:spcBef>
                <a:spcPts val="0"/>
              </a:spcBef>
              <a:spcAft>
                <a:spcPts val="0"/>
              </a:spcAft>
            </a:pPr>
            <a:r>
              <a:rPr lang="en-US" dirty="0" err="1"/>
              <a:t>Colour</a:t>
            </a:r>
            <a:r>
              <a:rPr lang="en-US" dirty="0"/>
              <a:t> Codes for Different Types of Water </a:t>
            </a:r>
            <a:r>
              <a:rPr lang="en-IN" dirty="0"/>
              <a:t>Pipes</a:t>
            </a:r>
          </a:p>
        </p:txBody>
      </p:sp>
    </p:spTree>
    <p:extLst>
      <p:ext uri="{BB962C8B-B14F-4D97-AF65-F5344CB8AC3E}">
        <p14:creationId xmlns:p14="http://schemas.microsoft.com/office/powerpoint/2010/main" val="189879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D0BD-F439-4D1B-B0A6-1FD97F9BE486}"/>
              </a:ext>
            </a:extLst>
          </p:cNvPr>
          <p:cNvSpPr>
            <a:spLocks noGrp="1"/>
          </p:cNvSpPr>
          <p:nvPr>
            <p:ph type="title"/>
          </p:nvPr>
        </p:nvSpPr>
        <p:spPr>
          <a:xfrm>
            <a:off x="2564350" y="409797"/>
            <a:ext cx="8911687" cy="633190"/>
          </a:xfrm>
        </p:spPr>
        <p:txBody>
          <a:bodyPr>
            <a:normAutofit fontScale="90000"/>
          </a:bodyPr>
          <a:lstStyle/>
          <a:p>
            <a:pPr algn="ctr"/>
            <a:r>
              <a:rPr lang="en-US" b="1" dirty="0"/>
              <a:t>DEFINITION OF PLUMBING</a:t>
            </a:r>
            <a:endParaRPr lang="en-IN" b="1" dirty="0"/>
          </a:p>
        </p:txBody>
      </p:sp>
      <p:sp>
        <p:nvSpPr>
          <p:cNvPr id="3" name="Content Placeholder 2">
            <a:extLst>
              <a:ext uri="{FF2B5EF4-FFF2-40B4-BE49-F238E27FC236}">
                <a16:creationId xmlns:a16="http://schemas.microsoft.com/office/drawing/2014/main" id="{9B8DC069-88D1-4868-A2ED-F127B304C4A8}"/>
              </a:ext>
            </a:extLst>
          </p:cNvPr>
          <p:cNvSpPr>
            <a:spLocks noGrp="1"/>
          </p:cNvSpPr>
          <p:nvPr>
            <p:ph idx="1"/>
          </p:nvPr>
        </p:nvSpPr>
        <p:spPr>
          <a:xfrm>
            <a:off x="2174875" y="1371601"/>
            <a:ext cx="9301162" cy="4790852"/>
          </a:xfrm>
        </p:spPr>
        <p:txBody>
          <a:bodyPr>
            <a:normAutofit lnSpcReduction="10000"/>
          </a:bodyPr>
          <a:lstStyle/>
          <a:p>
            <a:pPr algn="just"/>
            <a:r>
              <a:rPr lang="en-IN" sz="2400" dirty="0"/>
              <a:t>Plumbing, in general, </a:t>
            </a:r>
            <a:r>
              <a:rPr lang="en-US" sz="2400" dirty="0"/>
              <a:t>refers to the system as well as the material fixtures and the apparatus used inside a building for supplying water, removing the used water with other liquid and water-borne wastes as also the connected ventilating system. In practice, it also includes the system of storm water or roof drainage and exterior system components connecting to a source, such as a public or’ a private water system or a point of disposal of waste or used water, a public sewer system or an </a:t>
            </a:r>
            <a:r>
              <a:rPr lang="en-IN" sz="2400" dirty="0"/>
              <a:t>individual disposal system, namely, a domestic </a:t>
            </a:r>
            <a:r>
              <a:rPr lang="en-US" sz="2400" dirty="0"/>
              <a:t>septic tank with arrangement for disposal of its effluent through a leaching cesspool or a collecting well with arrangements for removal of its contents by means of a vacuum car. As per Special Publication </a:t>
            </a:r>
            <a:r>
              <a:rPr lang="en-US" sz="2400" dirty="0">
                <a:hlinkClick r:id="rId2" action="ppaction://hlinkfile"/>
              </a:rPr>
              <a:t>SP-35</a:t>
            </a:r>
            <a:r>
              <a:rPr lang="en-US" sz="2400" dirty="0"/>
              <a:t> for Water supply &amp; Drainage</a:t>
            </a:r>
            <a:endParaRPr lang="en-IN" sz="2400" dirty="0"/>
          </a:p>
        </p:txBody>
      </p:sp>
    </p:spTree>
    <p:extLst>
      <p:ext uri="{BB962C8B-B14F-4D97-AF65-F5344CB8AC3E}">
        <p14:creationId xmlns:p14="http://schemas.microsoft.com/office/powerpoint/2010/main" val="422522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43CE-34ED-4636-AD20-06D973B5A77E}"/>
              </a:ext>
            </a:extLst>
          </p:cNvPr>
          <p:cNvSpPr>
            <a:spLocks noGrp="1"/>
          </p:cNvSpPr>
          <p:nvPr>
            <p:ph type="title"/>
          </p:nvPr>
        </p:nvSpPr>
        <p:spPr>
          <a:xfrm>
            <a:off x="1800224" y="238347"/>
            <a:ext cx="10101263" cy="576041"/>
          </a:xfrm>
        </p:spPr>
        <p:txBody>
          <a:bodyPr>
            <a:normAutofit/>
          </a:bodyPr>
          <a:lstStyle/>
          <a:p>
            <a:pPr algn="ctr"/>
            <a:r>
              <a:rPr lang="en-US" sz="2800" b="1" dirty="0"/>
              <a:t>Special Publication, SP-35, on Water Supply &amp; drainage </a:t>
            </a:r>
            <a:endParaRPr lang="en-IN" sz="2800" b="1" dirty="0"/>
          </a:p>
        </p:txBody>
      </p:sp>
      <p:sp>
        <p:nvSpPr>
          <p:cNvPr id="3" name="Content Placeholder 2">
            <a:extLst>
              <a:ext uri="{FF2B5EF4-FFF2-40B4-BE49-F238E27FC236}">
                <a16:creationId xmlns:a16="http://schemas.microsoft.com/office/drawing/2014/main" id="{015CAA54-25E9-49A4-8B50-AF4F16D21F1C}"/>
              </a:ext>
            </a:extLst>
          </p:cNvPr>
          <p:cNvSpPr>
            <a:spLocks noGrp="1"/>
          </p:cNvSpPr>
          <p:nvPr>
            <p:ph idx="1"/>
          </p:nvPr>
        </p:nvSpPr>
        <p:spPr>
          <a:xfrm>
            <a:off x="2185989" y="871538"/>
            <a:ext cx="9529762" cy="5986462"/>
          </a:xfrm>
        </p:spPr>
        <p:txBody>
          <a:bodyPr>
            <a:normAutofit fontScale="92500" lnSpcReduction="20000"/>
          </a:bodyPr>
          <a:lstStyle/>
          <a:p>
            <a:pPr marL="0" indent="0" algn="just">
              <a:buNone/>
            </a:pPr>
            <a:r>
              <a:rPr lang="en-US" dirty="0">
                <a:hlinkClick r:id="rId2" action="ppaction://hlinkfile"/>
              </a:rPr>
              <a:t>SP-35</a:t>
            </a:r>
            <a:r>
              <a:rPr lang="en-US" dirty="0"/>
              <a:t> is the Handbook on water supply and drainage services as a single referral document as Compendium of around 220 relevant Indian Standards listed in </a:t>
            </a:r>
            <a:r>
              <a:rPr lang="en-US" b="1" dirty="0"/>
              <a:t>Appendix F</a:t>
            </a:r>
            <a:r>
              <a:rPr lang="en-US" dirty="0"/>
              <a:t> </a:t>
            </a:r>
            <a:endParaRPr lang="en-IN" dirty="0"/>
          </a:p>
          <a:p>
            <a:pPr marL="0" indent="0">
              <a:buNone/>
            </a:pPr>
            <a:r>
              <a:rPr lang="en-IN" dirty="0"/>
              <a:t>THE LIST OF INDIAN </a:t>
            </a:r>
            <a:r>
              <a:rPr lang="en-US" dirty="0"/>
              <a:t>STANDARDS RELATING TO WATER SUPPLY, DRAINAGE AND</a:t>
            </a:r>
            <a:r>
              <a:rPr lang="en-IN" dirty="0"/>
              <a:t>SANITATION ARE COMPREHENSIVELY GIVEN IN  APPENDIX-F  of SP-35, subject wise, covering:</a:t>
            </a:r>
          </a:p>
          <a:p>
            <a:r>
              <a:rPr lang="en-US" b="1" dirty="0"/>
              <a:t>Generals</a:t>
            </a:r>
          </a:p>
          <a:p>
            <a:r>
              <a:rPr lang="en-US" b="1" dirty="0"/>
              <a:t>Pipes, Specials, Fittings and Laying</a:t>
            </a:r>
          </a:p>
          <a:p>
            <a:r>
              <a:rPr lang="en-IN" b="1" dirty="0"/>
              <a:t>Sluice Valves, Sluice Gates, Ball Valves, </a:t>
            </a:r>
            <a:r>
              <a:rPr lang="en-US" b="1" dirty="0"/>
              <a:t>Foot Valves, Mixing Valves and Landing Valves</a:t>
            </a:r>
          </a:p>
          <a:p>
            <a:r>
              <a:rPr lang="en-IN" b="1" dirty="0"/>
              <a:t>Meters</a:t>
            </a:r>
          </a:p>
          <a:p>
            <a:r>
              <a:rPr lang="en-IN" b="1" dirty="0"/>
              <a:t>Sanitary Fittings</a:t>
            </a:r>
          </a:p>
          <a:p>
            <a:r>
              <a:rPr lang="en-IN" b="1" dirty="0"/>
              <a:t>Vitreous Ware</a:t>
            </a:r>
          </a:p>
          <a:p>
            <a:r>
              <a:rPr lang="en-US" b="1" dirty="0"/>
              <a:t>Fire Fighting</a:t>
            </a:r>
            <a:endParaRPr lang="en-IN" b="1" dirty="0"/>
          </a:p>
          <a:p>
            <a:r>
              <a:rPr lang="en-US" b="1" dirty="0"/>
              <a:t>Ancillary Structures in Sewerage System</a:t>
            </a:r>
          </a:p>
          <a:p>
            <a:r>
              <a:rPr lang="en-IN" b="1" dirty="0"/>
              <a:t>Public Health Engineering Equipment</a:t>
            </a:r>
          </a:p>
          <a:p>
            <a:r>
              <a:rPr lang="en-IN" b="1" dirty="0"/>
              <a:t>Pumps</a:t>
            </a:r>
          </a:p>
          <a:p>
            <a:r>
              <a:rPr lang="en-IN" b="1" dirty="0"/>
              <a:t>Fluid Flow Measurement</a:t>
            </a:r>
          </a:p>
          <a:p>
            <a:r>
              <a:rPr lang="en-IN" b="1" dirty="0"/>
              <a:t>Quality Tolerances</a:t>
            </a:r>
          </a:p>
          <a:p>
            <a:r>
              <a:rPr lang="en-IN" b="1" dirty="0"/>
              <a:t>Chemicals</a:t>
            </a:r>
          </a:p>
          <a:p>
            <a:r>
              <a:rPr lang="en-IN" b="1" dirty="0"/>
              <a:t>Hand Tools</a:t>
            </a:r>
            <a:endParaRPr lang="en-US" b="1" dirty="0"/>
          </a:p>
        </p:txBody>
      </p:sp>
    </p:spTree>
    <p:extLst>
      <p:ext uri="{BB962C8B-B14F-4D97-AF65-F5344CB8AC3E}">
        <p14:creationId xmlns:p14="http://schemas.microsoft.com/office/powerpoint/2010/main" val="298213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B0CA-AAB5-434A-95F6-2AC946D71A21}"/>
              </a:ext>
            </a:extLst>
          </p:cNvPr>
          <p:cNvSpPr>
            <a:spLocks noGrp="1"/>
          </p:cNvSpPr>
          <p:nvPr>
            <p:ph type="title"/>
          </p:nvPr>
        </p:nvSpPr>
        <p:spPr>
          <a:xfrm>
            <a:off x="2402156" y="395511"/>
            <a:ext cx="8911687" cy="576040"/>
          </a:xfrm>
        </p:spPr>
        <p:txBody>
          <a:bodyPr>
            <a:normAutofit fontScale="90000"/>
          </a:bodyPr>
          <a:lstStyle/>
          <a:p>
            <a:pPr algn="ctr"/>
            <a:r>
              <a:rPr lang="en-US" b="1" dirty="0"/>
              <a:t>Major Benefits of Standardization</a:t>
            </a:r>
            <a:endParaRPr lang="en-IN" b="1" dirty="0"/>
          </a:p>
        </p:txBody>
      </p:sp>
      <p:sp>
        <p:nvSpPr>
          <p:cNvPr id="3" name="Content Placeholder 2">
            <a:extLst>
              <a:ext uri="{FF2B5EF4-FFF2-40B4-BE49-F238E27FC236}">
                <a16:creationId xmlns:a16="http://schemas.microsoft.com/office/drawing/2014/main" id="{D685E88D-17BA-4557-8468-E995C5D1ED77}"/>
              </a:ext>
            </a:extLst>
          </p:cNvPr>
          <p:cNvSpPr>
            <a:spLocks noGrp="1"/>
          </p:cNvSpPr>
          <p:nvPr>
            <p:ph idx="1"/>
          </p:nvPr>
        </p:nvSpPr>
        <p:spPr>
          <a:xfrm>
            <a:off x="2057400" y="1171575"/>
            <a:ext cx="9601200" cy="5086350"/>
          </a:xfrm>
        </p:spPr>
        <p:txBody>
          <a:bodyPr>
            <a:normAutofit/>
          </a:bodyPr>
          <a:lstStyle/>
          <a:p>
            <a:r>
              <a:rPr lang="en-IN" sz="2400" dirty="0"/>
              <a:t>Improvement in universal technical communication and mutual understanding;</a:t>
            </a:r>
          </a:p>
          <a:p>
            <a:r>
              <a:rPr lang="en-US" sz="2400" dirty="0"/>
              <a:t>Facilitation of international exchange of goods and </a:t>
            </a:r>
            <a:r>
              <a:rPr lang="en-IN" sz="2400" dirty="0"/>
              <a:t>services;</a:t>
            </a:r>
          </a:p>
          <a:p>
            <a:r>
              <a:rPr lang="en-US" sz="2400" dirty="0"/>
              <a:t>Removal of technical barriers to trade;</a:t>
            </a:r>
          </a:p>
          <a:p>
            <a:r>
              <a:rPr lang="en-IN" sz="2400" dirty="0"/>
              <a:t>Transfer of technology.</a:t>
            </a:r>
          </a:p>
          <a:p>
            <a:r>
              <a:rPr lang="en-IN" sz="2400" dirty="0"/>
              <a:t>Uniform terminology is created</a:t>
            </a:r>
          </a:p>
          <a:p>
            <a:r>
              <a:rPr lang="en-US" sz="2400" dirty="0"/>
              <a:t>Sizes and dimensions are </a:t>
            </a:r>
            <a:r>
              <a:rPr lang="en-US" sz="2400" dirty="0" err="1"/>
              <a:t>co-ordinated</a:t>
            </a:r>
            <a:r>
              <a:rPr lang="en-US" sz="2400" dirty="0"/>
              <a:t> and adapted</a:t>
            </a:r>
          </a:p>
          <a:p>
            <a:r>
              <a:rPr lang="en-IN" sz="2400" dirty="0"/>
              <a:t>Variety is reduced</a:t>
            </a:r>
          </a:p>
          <a:p>
            <a:r>
              <a:rPr lang="en-IN" sz="2400" dirty="0"/>
              <a:t>Function requirements and characteristics are specified</a:t>
            </a:r>
          </a:p>
          <a:p>
            <a:r>
              <a:rPr lang="en-IN" sz="2400" dirty="0"/>
              <a:t>Unambiguous testing methods are established</a:t>
            </a:r>
          </a:p>
        </p:txBody>
      </p:sp>
    </p:spTree>
    <p:extLst>
      <p:ext uri="{BB962C8B-B14F-4D97-AF65-F5344CB8AC3E}">
        <p14:creationId xmlns:p14="http://schemas.microsoft.com/office/powerpoint/2010/main" val="865180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9492-63A7-404F-9580-DE45F54469D3}"/>
              </a:ext>
            </a:extLst>
          </p:cNvPr>
          <p:cNvSpPr>
            <a:spLocks noGrp="1"/>
          </p:cNvSpPr>
          <p:nvPr>
            <p:ph type="title"/>
          </p:nvPr>
        </p:nvSpPr>
        <p:spPr>
          <a:xfrm>
            <a:off x="2203449" y="238346"/>
            <a:ext cx="9297450" cy="690340"/>
          </a:xfrm>
        </p:spPr>
        <p:txBody>
          <a:bodyPr/>
          <a:lstStyle/>
          <a:p>
            <a:pPr algn="ctr"/>
            <a:r>
              <a:rPr lang="en-US" b="1" dirty="0"/>
              <a:t>Coverage under SP-35 Handbook </a:t>
            </a:r>
            <a:endParaRPr lang="en-IN" b="1" dirty="0"/>
          </a:p>
        </p:txBody>
      </p:sp>
      <p:sp>
        <p:nvSpPr>
          <p:cNvPr id="3" name="Content Placeholder 2">
            <a:extLst>
              <a:ext uri="{FF2B5EF4-FFF2-40B4-BE49-F238E27FC236}">
                <a16:creationId xmlns:a16="http://schemas.microsoft.com/office/drawing/2014/main" id="{4C612719-B41B-4A43-9533-587207528327}"/>
              </a:ext>
            </a:extLst>
          </p:cNvPr>
          <p:cNvSpPr>
            <a:spLocks noGrp="1"/>
          </p:cNvSpPr>
          <p:nvPr>
            <p:ph idx="1"/>
          </p:nvPr>
        </p:nvSpPr>
        <p:spPr>
          <a:xfrm>
            <a:off x="2203449" y="1028699"/>
            <a:ext cx="9297450" cy="5700714"/>
          </a:xfrm>
        </p:spPr>
        <p:txBody>
          <a:bodyPr>
            <a:normAutofit fontScale="85000" lnSpcReduction="10000"/>
          </a:bodyPr>
          <a:lstStyle/>
          <a:p>
            <a:r>
              <a:rPr lang="en-IN" b="1" dirty="0"/>
              <a:t>SECTION </a:t>
            </a:r>
            <a:r>
              <a:rPr lang="en-IN" dirty="0"/>
              <a:t>1 : </a:t>
            </a:r>
            <a:r>
              <a:rPr lang="en-IN" b="1" dirty="0"/>
              <a:t>INTRODUCTION</a:t>
            </a:r>
            <a:endParaRPr lang="en-US" dirty="0"/>
          </a:p>
          <a:p>
            <a:r>
              <a:rPr lang="en-IN" b="1" dirty="0"/>
              <a:t>SECTION 2 : TERMINOLOGY</a:t>
            </a:r>
            <a:endParaRPr lang="en-US" b="1" dirty="0"/>
          </a:p>
          <a:p>
            <a:r>
              <a:rPr lang="en-IN" b="1" dirty="0"/>
              <a:t>SECTION 3 : PLUMBING</a:t>
            </a:r>
          </a:p>
          <a:p>
            <a:r>
              <a:rPr lang="en-IN" b="1" dirty="0"/>
              <a:t>SECTION 4 : HYDRAULICS AND PNEUMATICS</a:t>
            </a:r>
            <a:endParaRPr lang="en-US" dirty="0"/>
          </a:p>
          <a:p>
            <a:r>
              <a:rPr lang="en-IN" b="1" dirty="0"/>
              <a:t>SECTION 5 : WATER SUPPLY</a:t>
            </a:r>
            <a:endParaRPr lang="en-US" b="1" dirty="0"/>
          </a:p>
          <a:p>
            <a:r>
              <a:rPr lang="en-IN" b="1" dirty="0"/>
              <a:t>SECTION 6 : DRAINAGE</a:t>
            </a:r>
            <a:endParaRPr lang="en-US" b="1" dirty="0"/>
          </a:p>
          <a:p>
            <a:r>
              <a:rPr lang="en-IN" b="1" dirty="0"/>
              <a:t>SECTION 7 : MEASUREMENT OF WATER SUPPLY, DRAINAGE AND &amp;NITARY WORKS</a:t>
            </a:r>
          </a:p>
          <a:p>
            <a:r>
              <a:rPr lang="en-IN" dirty="0"/>
              <a:t>Appendix A : </a:t>
            </a:r>
            <a:r>
              <a:rPr lang="en-US" dirty="0"/>
              <a:t>Procedure Adopted by the Madras Metropolitan Water Supply and Sewerage Board for the Grant of Water Connections for Domestic Consumption and Use</a:t>
            </a:r>
          </a:p>
          <a:p>
            <a:r>
              <a:rPr lang="en-IN" dirty="0"/>
              <a:t>Appendix B </a:t>
            </a:r>
            <a:r>
              <a:rPr lang="en-US" dirty="0"/>
              <a:t>Procedure Adopted by the Madras Metropolitan Water Supply and Sewerage Board for the Grant of Sewer </a:t>
            </a:r>
            <a:r>
              <a:rPr lang="en-IN" dirty="0"/>
              <a:t>Connections</a:t>
            </a:r>
          </a:p>
          <a:p>
            <a:r>
              <a:rPr lang="en-IN" dirty="0"/>
              <a:t>Appendix C : </a:t>
            </a:r>
            <a:r>
              <a:rPr lang="en-US" dirty="0"/>
              <a:t>Rules Regarding Grant of </a:t>
            </a:r>
            <a:r>
              <a:rPr lang="en-US" dirty="0" err="1"/>
              <a:t>Licence</a:t>
            </a:r>
            <a:r>
              <a:rPr lang="en-US" dirty="0"/>
              <a:t> and Service Conditions of Plumbers Followed by the Madras Metropolitan Water Supply and Sewerage Board</a:t>
            </a:r>
          </a:p>
          <a:p>
            <a:r>
              <a:rPr lang="en-IN" dirty="0"/>
              <a:t>Appendix D : </a:t>
            </a:r>
            <a:r>
              <a:rPr lang="en-US" dirty="0"/>
              <a:t>Design of a Water Supply System in the Building of a Four </a:t>
            </a:r>
            <a:r>
              <a:rPr lang="en-US" dirty="0" err="1"/>
              <a:t>Storeyed</a:t>
            </a:r>
            <a:r>
              <a:rPr lang="en-US" dirty="0"/>
              <a:t> Block of Twin Apartments with Water Supply from an Overhead Tank on the Building</a:t>
            </a:r>
          </a:p>
          <a:p>
            <a:r>
              <a:rPr lang="en-IN" dirty="0"/>
              <a:t>Appendix E : </a:t>
            </a:r>
            <a:r>
              <a:rPr lang="en-US" dirty="0"/>
              <a:t>Typical Design of a Septic Tank Installation with Soil Absorption System for the Four </a:t>
            </a:r>
            <a:r>
              <a:rPr lang="en-US" dirty="0" err="1"/>
              <a:t>Storeyed</a:t>
            </a:r>
            <a:r>
              <a:rPr lang="en-US" dirty="0"/>
              <a:t> Block of </a:t>
            </a:r>
            <a:r>
              <a:rPr lang="en-IN" dirty="0"/>
              <a:t>Twin Apartments</a:t>
            </a:r>
          </a:p>
          <a:p>
            <a:r>
              <a:rPr lang="en-IN" dirty="0"/>
              <a:t>Appendix F : </a:t>
            </a:r>
            <a:r>
              <a:rPr lang="en-US" dirty="0"/>
              <a:t>List of Indian Standards Relating to Water Supply, </a:t>
            </a:r>
            <a:r>
              <a:rPr lang="en-IN" dirty="0"/>
              <a:t>Drainage and Sanitation</a:t>
            </a:r>
          </a:p>
        </p:txBody>
      </p:sp>
    </p:spTree>
    <p:extLst>
      <p:ext uri="{BB962C8B-B14F-4D97-AF65-F5344CB8AC3E}">
        <p14:creationId xmlns:p14="http://schemas.microsoft.com/office/powerpoint/2010/main" val="1849675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1" y="624110"/>
            <a:ext cx="9390062" cy="1280890"/>
          </a:xfrm>
        </p:spPr>
        <p:txBody>
          <a:bodyPr/>
          <a:lstStyle/>
          <a:p>
            <a:r>
              <a:rPr lang="en-IN" dirty="0"/>
              <a:t>Cross section of Valves and Cocks/Taps</a:t>
            </a:r>
          </a:p>
        </p:txBody>
      </p:sp>
      <p:pic>
        <p:nvPicPr>
          <p:cNvPr id="4" name="Content Placeholder 3">
            <a:extLst>
              <a:ext uri="{FF2B5EF4-FFF2-40B4-BE49-F238E27FC236}">
                <a16:creationId xmlns:a16="http://schemas.microsoft.com/office/drawing/2014/main" id="{FC0510C3-93C3-9091-5A3D-4A28C0F5C656}"/>
              </a:ext>
            </a:extLst>
          </p:cNvPr>
          <p:cNvPicPr>
            <a:picLocks noGrp="1" noChangeAspect="1"/>
          </p:cNvPicPr>
          <p:nvPr>
            <p:ph idx="1"/>
          </p:nvPr>
        </p:nvPicPr>
        <p:blipFill>
          <a:blip r:embed="rId2"/>
          <a:stretch>
            <a:fillRect/>
          </a:stretch>
        </p:blipFill>
        <p:spPr>
          <a:xfrm>
            <a:off x="2114551" y="1528763"/>
            <a:ext cx="9390062" cy="5057775"/>
          </a:xfrm>
        </p:spPr>
      </p:pic>
    </p:spTree>
    <p:extLst>
      <p:ext uri="{BB962C8B-B14F-4D97-AF65-F5344CB8AC3E}">
        <p14:creationId xmlns:p14="http://schemas.microsoft.com/office/powerpoint/2010/main" val="273512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4E4A-0A68-ED6A-93A6-2EB29338170A}"/>
              </a:ext>
            </a:extLst>
          </p:cNvPr>
          <p:cNvSpPr>
            <a:spLocks noGrp="1"/>
          </p:cNvSpPr>
          <p:nvPr>
            <p:ph type="title"/>
          </p:nvPr>
        </p:nvSpPr>
        <p:spPr>
          <a:xfrm>
            <a:off x="1971675" y="624110"/>
            <a:ext cx="9744075" cy="833215"/>
          </a:xfrm>
        </p:spPr>
        <p:txBody>
          <a:bodyPr/>
          <a:lstStyle/>
          <a:p>
            <a:r>
              <a:rPr lang="en-US" dirty="0"/>
              <a:t>Cross section of Drain-off cock &amp; Pillar Taps</a:t>
            </a:r>
            <a:endParaRPr lang="en-IN" dirty="0"/>
          </a:p>
        </p:txBody>
      </p:sp>
      <p:pic>
        <p:nvPicPr>
          <p:cNvPr id="5" name="Content Placeholder 4">
            <a:extLst>
              <a:ext uri="{FF2B5EF4-FFF2-40B4-BE49-F238E27FC236}">
                <a16:creationId xmlns:a16="http://schemas.microsoft.com/office/drawing/2014/main" id="{76012FFC-EE9A-D401-7DA5-3F2484EB43D1}"/>
              </a:ext>
            </a:extLst>
          </p:cNvPr>
          <p:cNvPicPr>
            <a:picLocks noGrp="1" noChangeAspect="1"/>
          </p:cNvPicPr>
          <p:nvPr>
            <p:ph idx="1"/>
          </p:nvPr>
        </p:nvPicPr>
        <p:blipFill>
          <a:blip r:embed="rId2"/>
          <a:stretch>
            <a:fillRect/>
          </a:stretch>
        </p:blipFill>
        <p:spPr>
          <a:xfrm>
            <a:off x="2228850" y="1457325"/>
            <a:ext cx="9275761" cy="4972049"/>
          </a:xfrm>
        </p:spPr>
      </p:pic>
    </p:spTree>
    <p:extLst>
      <p:ext uri="{BB962C8B-B14F-4D97-AF65-F5344CB8AC3E}">
        <p14:creationId xmlns:p14="http://schemas.microsoft.com/office/powerpoint/2010/main" val="154218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00" y="320316"/>
            <a:ext cx="8123068" cy="514046"/>
          </a:xfrm>
        </p:spPr>
        <p:txBody>
          <a:bodyPr>
            <a:normAutofit fontScale="90000"/>
          </a:bodyPr>
          <a:lstStyle/>
          <a:p>
            <a:pPr algn="ctr"/>
            <a:r>
              <a:rPr lang="en-IN" sz="2800" b="1" dirty="0"/>
              <a:t>Water Supply fittings</a:t>
            </a:r>
          </a:p>
        </p:txBody>
      </p:sp>
      <p:pic>
        <p:nvPicPr>
          <p:cNvPr id="4" name="Content Placeholder 3">
            <a:extLst>
              <a:ext uri="{FF2B5EF4-FFF2-40B4-BE49-F238E27FC236}">
                <a16:creationId xmlns:a16="http://schemas.microsoft.com/office/drawing/2014/main" id="{0F21DFFC-78F0-3FE2-80E6-E758E0DEFE9B}"/>
              </a:ext>
            </a:extLst>
          </p:cNvPr>
          <p:cNvPicPr>
            <a:picLocks noGrp="1" noChangeAspect="1"/>
          </p:cNvPicPr>
          <p:nvPr>
            <p:ph idx="1"/>
          </p:nvPr>
        </p:nvPicPr>
        <p:blipFill>
          <a:blip r:embed="rId2"/>
          <a:stretch>
            <a:fillRect/>
          </a:stretch>
        </p:blipFill>
        <p:spPr>
          <a:xfrm>
            <a:off x="2200275" y="2507176"/>
            <a:ext cx="9229725" cy="4211498"/>
          </a:xfrm>
        </p:spPr>
      </p:pic>
      <p:pic>
        <p:nvPicPr>
          <p:cNvPr id="7" name="Picture 6">
            <a:extLst>
              <a:ext uri="{FF2B5EF4-FFF2-40B4-BE49-F238E27FC236}">
                <a16:creationId xmlns:a16="http://schemas.microsoft.com/office/drawing/2014/main" id="{FB041833-2FF0-7291-E2AF-A42B2E4BD221}"/>
              </a:ext>
            </a:extLst>
          </p:cNvPr>
          <p:cNvPicPr>
            <a:picLocks noChangeAspect="1"/>
          </p:cNvPicPr>
          <p:nvPr/>
        </p:nvPicPr>
        <p:blipFill>
          <a:blip r:embed="rId3"/>
          <a:stretch>
            <a:fillRect/>
          </a:stretch>
        </p:blipFill>
        <p:spPr>
          <a:xfrm>
            <a:off x="2200275" y="998668"/>
            <a:ext cx="9229725" cy="1508507"/>
          </a:xfrm>
          <a:prstGeom prst="rect">
            <a:avLst/>
          </a:prstGeom>
        </p:spPr>
      </p:pic>
    </p:spTree>
    <p:extLst>
      <p:ext uri="{BB962C8B-B14F-4D97-AF65-F5344CB8AC3E}">
        <p14:creationId xmlns:p14="http://schemas.microsoft.com/office/powerpoint/2010/main" val="140354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16B5-F2B5-1B48-9202-273B589D1CCA}"/>
              </a:ext>
            </a:extLst>
          </p:cNvPr>
          <p:cNvSpPr>
            <a:spLocks noGrp="1"/>
          </p:cNvSpPr>
          <p:nvPr>
            <p:ph type="title"/>
          </p:nvPr>
        </p:nvSpPr>
        <p:spPr>
          <a:xfrm>
            <a:off x="2478625" y="208391"/>
            <a:ext cx="8911687" cy="467843"/>
          </a:xfrm>
        </p:spPr>
        <p:txBody>
          <a:bodyPr>
            <a:normAutofit fontScale="90000"/>
          </a:bodyPr>
          <a:lstStyle/>
          <a:p>
            <a:pPr algn="ctr"/>
            <a:r>
              <a:rPr lang="en-IN" b="1" dirty="0"/>
              <a:t>Water Supply Fittings</a:t>
            </a:r>
          </a:p>
        </p:txBody>
      </p:sp>
      <p:pic>
        <p:nvPicPr>
          <p:cNvPr id="5" name="Content Placeholder 4">
            <a:extLst>
              <a:ext uri="{FF2B5EF4-FFF2-40B4-BE49-F238E27FC236}">
                <a16:creationId xmlns:a16="http://schemas.microsoft.com/office/drawing/2014/main" id="{4D8F10EC-1870-21D1-9CFC-1B5E8FA74733}"/>
              </a:ext>
            </a:extLst>
          </p:cNvPr>
          <p:cNvPicPr>
            <a:picLocks noGrp="1" noChangeAspect="1"/>
          </p:cNvPicPr>
          <p:nvPr>
            <p:ph idx="1"/>
          </p:nvPr>
        </p:nvPicPr>
        <p:blipFill>
          <a:blip r:embed="rId2"/>
          <a:stretch>
            <a:fillRect/>
          </a:stretch>
        </p:blipFill>
        <p:spPr>
          <a:xfrm>
            <a:off x="2207442" y="895061"/>
            <a:ext cx="9372600" cy="1305214"/>
          </a:xfrm>
        </p:spPr>
      </p:pic>
      <p:pic>
        <p:nvPicPr>
          <p:cNvPr id="7" name="Picture 6">
            <a:extLst>
              <a:ext uri="{FF2B5EF4-FFF2-40B4-BE49-F238E27FC236}">
                <a16:creationId xmlns:a16="http://schemas.microsoft.com/office/drawing/2014/main" id="{CBC5F318-2880-DC43-7E0D-CDF83A230251}"/>
              </a:ext>
            </a:extLst>
          </p:cNvPr>
          <p:cNvPicPr>
            <a:picLocks noChangeAspect="1"/>
          </p:cNvPicPr>
          <p:nvPr/>
        </p:nvPicPr>
        <p:blipFill>
          <a:blip r:embed="rId3"/>
          <a:stretch>
            <a:fillRect/>
          </a:stretch>
        </p:blipFill>
        <p:spPr>
          <a:xfrm>
            <a:off x="2207442" y="2200275"/>
            <a:ext cx="9372600" cy="4449334"/>
          </a:xfrm>
          <a:prstGeom prst="rect">
            <a:avLst/>
          </a:prstGeom>
        </p:spPr>
      </p:pic>
    </p:spTree>
    <p:extLst>
      <p:ext uri="{BB962C8B-B14F-4D97-AF65-F5344CB8AC3E}">
        <p14:creationId xmlns:p14="http://schemas.microsoft.com/office/powerpoint/2010/main" val="221714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4B65-501A-329A-584C-389D401BF816}"/>
              </a:ext>
            </a:extLst>
          </p:cNvPr>
          <p:cNvSpPr>
            <a:spLocks noGrp="1"/>
          </p:cNvSpPr>
          <p:nvPr>
            <p:ph type="title"/>
          </p:nvPr>
        </p:nvSpPr>
        <p:spPr>
          <a:xfrm>
            <a:off x="2010219" y="633075"/>
            <a:ext cx="8911687" cy="556533"/>
          </a:xfrm>
        </p:spPr>
        <p:txBody>
          <a:bodyPr>
            <a:normAutofit fontScale="90000"/>
          </a:bodyPr>
          <a:lstStyle/>
          <a:p>
            <a:pPr algn="ctr"/>
            <a:r>
              <a:rPr lang="en-IN" dirty="0"/>
              <a:t>Water Supply Fittings</a:t>
            </a:r>
          </a:p>
        </p:txBody>
      </p:sp>
      <p:pic>
        <p:nvPicPr>
          <p:cNvPr id="5" name="Picture 4">
            <a:extLst>
              <a:ext uri="{FF2B5EF4-FFF2-40B4-BE49-F238E27FC236}">
                <a16:creationId xmlns:a16="http://schemas.microsoft.com/office/drawing/2014/main" id="{D0EAFEA7-1812-8A35-F62B-119ACF0694BA}"/>
              </a:ext>
            </a:extLst>
          </p:cNvPr>
          <p:cNvPicPr>
            <a:picLocks noChangeAspect="1"/>
          </p:cNvPicPr>
          <p:nvPr/>
        </p:nvPicPr>
        <p:blipFill>
          <a:blip r:embed="rId2"/>
          <a:stretch>
            <a:fillRect/>
          </a:stretch>
        </p:blipFill>
        <p:spPr>
          <a:xfrm>
            <a:off x="2006506" y="2031872"/>
            <a:ext cx="8915400" cy="3879350"/>
          </a:xfrm>
          <a:prstGeom prst="rect">
            <a:avLst/>
          </a:prstGeom>
        </p:spPr>
      </p:pic>
    </p:spTree>
    <p:extLst>
      <p:ext uri="{BB962C8B-B14F-4D97-AF65-F5344CB8AC3E}">
        <p14:creationId xmlns:p14="http://schemas.microsoft.com/office/powerpoint/2010/main" val="357493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398" y="230818"/>
            <a:ext cx="8911687" cy="606129"/>
          </a:xfrm>
        </p:spPr>
        <p:txBody>
          <a:bodyPr>
            <a:normAutofit fontScale="90000"/>
          </a:bodyPr>
          <a:lstStyle/>
          <a:p>
            <a:r>
              <a:rPr lang="en-IN" dirty="0"/>
              <a:t>Examples of Valves &amp; Taps</a:t>
            </a:r>
          </a:p>
        </p:txBody>
      </p:sp>
      <p:pic>
        <p:nvPicPr>
          <p:cNvPr id="4" name="Content Placeholder 3">
            <a:extLst>
              <a:ext uri="{FF2B5EF4-FFF2-40B4-BE49-F238E27FC236}">
                <a16:creationId xmlns:a16="http://schemas.microsoft.com/office/drawing/2014/main" id="{EAD3E725-92AD-2EAD-4338-C8B2A3793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966" y="1421826"/>
            <a:ext cx="1549960" cy="1872890"/>
          </a:xfrm>
        </p:spPr>
      </p:pic>
      <p:pic>
        <p:nvPicPr>
          <p:cNvPr id="7" name="Picture 6">
            <a:extLst>
              <a:ext uri="{FF2B5EF4-FFF2-40B4-BE49-F238E27FC236}">
                <a16:creationId xmlns:a16="http://schemas.microsoft.com/office/drawing/2014/main" id="{C7F31869-4054-E659-73D5-A1AD76CF6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395" y="1170922"/>
            <a:ext cx="1417073" cy="970990"/>
          </a:xfrm>
          <a:prstGeom prst="rect">
            <a:avLst/>
          </a:prstGeom>
        </p:spPr>
      </p:pic>
      <p:pic>
        <p:nvPicPr>
          <p:cNvPr id="9" name="Picture 8">
            <a:extLst>
              <a:ext uri="{FF2B5EF4-FFF2-40B4-BE49-F238E27FC236}">
                <a16:creationId xmlns:a16="http://schemas.microsoft.com/office/drawing/2014/main" id="{D50CA91A-3D6C-F6DE-19F3-8FEE6553B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395" y="2135427"/>
            <a:ext cx="1613646" cy="1280890"/>
          </a:xfrm>
          <a:prstGeom prst="rect">
            <a:avLst/>
          </a:prstGeom>
        </p:spPr>
      </p:pic>
      <p:pic>
        <p:nvPicPr>
          <p:cNvPr id="11" name="Picture 10">
            <a:extLst>
              <a:ext uri="{FF2B5EF4-FFF2-40B4-BE49-F238E27FC236}">
                <a16:creationId xmlns:a16="http://schemas.microsoft.com/office/drawing/2014/main" id="{D93180A4-88EE-EED2-D01A-D84A61BD7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256" y="1911577"/>
            <a:ext cx="1197069" cy="1280891"/>
          </a:xfrm>
          <a:prstGeom prst="rect">
            <a:avLst/>
          </a:prstGeom>
        </p:spPr>
      </p:pic>
      <p:pic>
        <p:nvPicPr>
          <p:cNvPr id="13" name="Picture 12">
            <a:extLst>
              <a:ext uri="{FF2B5EF4-FFF2-40B4-BE49-F238E27FC236}">
                <a16:creationId xmlns:a16="http://schemas.microsoft.com/office/drawing/2014/main" id="{44E50E9D-F116-1C37-36BF-6DF0D5400B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2182" y="1066010"/>
            <a:ext cx="1882586" cy="1851212"/>
          </a:xfrm>
          <a:prstGeom prst="rect">
            <a:avLst/>
          </a:prstGeom>
        </p:spPr>
      </p:pic>
      <p:pic>
        <p:nvPicPr>
          <p:cNvPr id="17" name="Picture 16">
            <a:extLst>
              <a:ext uri="{FF2B5EF4-FFF2-40B4-BE49-F238E27FC236}">
                <a16:creationId xmlns:a16="http://schemas.microsoft.com/office/drawing/2014/main" id="{F52CC66F-48D2-41F0-A755-C9C11B67E8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0011" y="3453325"/>
            <a:ext cx="1322575" cy="1346668"/>
          </a:xfrm>
          <a:prstGeom prst="rect">
            <a:avLst/>
          </a:prstGeom>
        </p:spPr>
      </p:pic>
      <p:pic>
        <p:nvPicPr>
          <p:cNvPr id="19" name="Picture 18">
            <a:extLst>
              <a:ext uri="{FF2B5EF4-FFF2-40B4-BE49-F238E27FC236}">
                <a16:creationId xmlns:a16="http://schemas.microsoft.com/office/drawing/2014/main" id="{B06DB28C-967A-45CD-A02C-CF619660B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8164" y="3294716"/>
            <a:ext cx="1517802" cy="1518898"/>
          </a:xfrm>
          <a:prstGeom prst="rect">
            <a:avLst/>
          </a:prstGeom>
        </p:spPr>
      </p:pic>
      <p:pic>
        <p:nvPicPr>
          <p:cNvPr id="21" name="Picture 20">
            <a:extLst>
              <a:ext uri="{FF2B5EF4-FFF2-40B4-BE49-F238E27FC236}">
                <a16:creationId xmlns:a16="http://schemas.microsoft.com/office/drawing/2014/main" id="{5957C60F-19D4-169E-5339-0ED14BB6EA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8715" y="3207067"/>
            <a:ext cx="1322576" cy="1280891"/>
          </a:xfrm>
          <a:prstGeom prst="rect">
            <a:avLst/>
          </a:prstGeom>
        </p:spPr>
      </p:pic>
      <p:pic>
        <p:nvPicPr>
          <p:cNvPr id="23" name="Picture 22">
            <a:extLst>
              <a:ext uri="{FF2B5EF4-FFF2-40B4-BE49-F238E27FC236}">
                <a16:creationId xmlns:a16="http://schemas.microsoft.com/office/drawing/2014/main" id="{C64B0C83-E929-3B79-7A6E-CBBDE2D02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0784" y="3267850"/>
            <a:ext cx="1873385" cy="1815131"/>
          </a:xfrm>
          <a:prstGeom prst="rect">
            <a:avLst/>
          </a:prstGeom>
        </p:spPr>
      </p:pic>
      <p:pic>
        <p:nvPicPr>
          <p:cNvPr id="25" name="Picture 24">
            <a:extLst>
              <a:ext uri="{FF2B5EF4-FFF2-40B4-BE49-F238E27FC236}">
                <a16:creationId xmlns:a16="http://schemas.microsoft.com/office/drawing/2014/main" id="{BED9486A-F240-B8B2-B8A6-3D148B05F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0711" y="660823"/>
            <a:ext cx="2143125" cy="2143125"/>
          </a:xfrm>
          <a:prstGeom prst="rect">
            <a:avLst/>
          </a:prstGeom>
        </p:spPr>
      </p:pic>
      <p:pic>
        <p:nvPicPr>
          <p:cNvPr id="27" name="Picture 26">
            <a:extLst>
              <a:ext uri="{FF2B5EF4-FFF2-40B4-BE49-F238E27FC236}">
                <a16:creationId xmlns:a16="http://schemas.microsoft.com/office/drawing/2014/main" id="{35334B98-1499-5148-537C-94B0FCB28B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00298" y="2815854"/>
            <a:ext cx="1432069" cy="1385888"/>
          </a:xfrm>
          <a:prstGeom prst="rect">
            <a:avLst/>
          </a:prstGeom>
        </p:spPr>
      </p:pic>
      <p:pic>
        <p:nvPicPr>
          <p:cNvPr id="29" name="Picture 28">
            <a:extLst>
              <a:ext uri="{FF2B5EF4-FFF2-40B4-BE49-F238E27FC236}">
                <a16:creationId xmlns:a16="http://schemas.microsoft.com/office/drawing/2014/main" id="{8961BF47-FF82-1B27-372A-AA10F532CD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4952" y="4832541"/>
            <a:ext cx="1622631" cy="1439338"/>
          </a:xfrm>
          <a:prstGeom prst="rect">
            <a:avLst/>
          </a:prstGeom>
        </p:spPr>
      </p:pic>
      <p:pic>
        <p:nvPicPr>
          <p:cNvPr id="31" name="Picture 30">
            <a:extLst>
              <a:ext uri="{FF2B5EF4-FFF2-40B4-BE49-F238E27FC236}">
                <a16:creationId xmlns:a16="http://schemas.microsoft.com/office/drawing/2014/main" id="{01A549BB-148C-3445-ECBA-C7B0C81108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54592" y="4490947"/>
            <a:ext cx="1433548" cy="1780932"/>
          </a:xfrm>
          <a:prstGeom prst="rect">
            <a:avLst/>
          </a:prstGeom>
        </p:spPr>
      </p:pic>
      <p:pic>
        <p:nvPicPr>
          <p:cNvPr id="33" name="Picture 32">
            <a:extLst>
              <a:ext uri="{FF2B5EF4-FFF2-40B4-BE49-F238E27FC236}">
                <a16:creationId xmlns:a16="http://schemas.microsoft.com/office/drawing/2014/main" id="{55B097C8-6F92-1350-423B-6597CA462C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75565" y="4906304"/>
            <a:ext cx="1433548" cy="1373331"/>
          </a:xfrm>
          <a:prstGeom prst="rect">
            <a:avLst/>
          </a:prstGeom>
        </p:spPr>
      </p:pic>
      <p:pic>
        <p:nvPicPr>
          <p:cNvPr id="35" name="Picture 34">
            <a:extLst>
              <a:ext uri="{FF2B5EF4-FFF2-40B4-BE49-F238E27FC236}">
                <a16:creationId xmlns:a16="http://schemas.microsoft.com/office/drawing/2014/main" id="{35841DA6-F159-1778-B567-6FE64C531B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09113" y="5085982"/>
            <a:ext cx="1057879" cy="1193653"/>
          </a:xfrm>
          <a:prstGeom prst="rect">
            <a:avLst/>
          </a:prstGeom>
        </p:spPr>
      </p:pic>
      <p:pic>
        <p:nvPicPr>
          <p:cNvPr id="37" name="Picture 36">
            <a:extLst>
              <a:ext uri="{FF2B5EF4-FFF2-40B4-BE49-F238E27FC236}">
                <a16:creationId xmlns:a16="http://schemas.microsoft.com/office/drawing/2014/main" id="{59967031-EC3A-01DB-44C5-74CC6A633D0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10711" y="4195653"/>
            <a:ext cx="2143125" cy="2143125"/>
          </a:xfrm>
          <a:prstGeom prst="rect">
            <a:avLst/>
          </a:prstGeom>
        </p:spPr>
      </p:pic>
      <p:pic>
        <p:nvPicPr>
          <p:cNvPr id="39" name="Picture 38">
            <a:extLst>
              <a:ext uri="{FF2B5EF4-FFF2-40B4-BE49-F238E27FC236}">
                <a16:creationId xmlns:a16="http://schemas.microsoft.com/office/drawing/2014/main" id="{5B836826-3BAF-5370-05B9-34FDA2CB372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59234" y="4794687"/>
            <a:ext cx="1537972" cy="1514200"/>
          </a:xfrm>
          <a:prstGeom prst="rect">
            <a:avLst/>
          </a:prstGeom>
        </p:spPr>
      </p:pic>
    </p:spTree>
    <p:extLst>
      <p:ext uri="{BB962C8B-B14F-4D97-AF65-F5344CB8AC3E}">
        <p14:creationId xmlns:p14="http://schemas.microsoft.com/office/powerpoint/2010/main" val="161670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76AF-421D-2D94-44BA-123A745AA9A0}"/>
              </a:ext>
            </a:extLst>
          </p:cNvPr>
          <p:cNvSpPr>
            <a:spLocks noGrp="1"/>
          </p:cNvSpPr>
          <p:nvPr>
            <p:ph type="title"/>
          </p:nvPr>
        </p:nvSpPr>
        <p:spPr>
          <a:xfrm>
            <a:off x="2064006" y="256557"/>
            <a:ext cx="8911687" cy="523372"/>
          </a:xfrm>
          <a:noFill/>
        </p:spPr>
        <p:txBody>
          <a:bodyPr>
            <a:noAutofit/>
          </a:bodyPr>
          <a:lstStyle/>
          <a:p>
            <a:r>
              <a:rPr lang="en-IN" sz="1400" b="1" dirty="0"/>
              <a:t>What are Fittings?</a:t>
            </a:r>
            <a:r>
              <a:rPr lang="en-IN" sz="1400" dirty="0"/>
              <a:t> </a:t>
            </a:r>
            <a:r>
              <a:rPr lang="en-US" sz="1400" dirty="0"/>
              <a:t>Fittings control and guide water flow. Think of faucets, shower heads, shutoff valves, and shower valves</a:t>
            </a:r>
            <a:r>
              <a:rPr lang="en-IN" dirty="0"/>
              <a:t/>
            </a:r>
            <a:br>
              <a:rPr lang="en-IN" dirty="0"/>
            </a:br>
            <a:endParaRPr lang="en-IN" sz="2400" dirty="0"/>
          </a:p>
        </p:txBody>
      </p:sp>
      <p:sp>
        <p:nvSpPr>
          <p:cNvPr id="3" name="Content Placeholder 2">
            <a:extLst>
              <a:ext uri="{FF2B5EF4-FFF2-40B4-BE49-F238E27FC236}">
                <a16:creationId xmlns:a16="http://schemas.microsoft.com/office/drawing/2014/main" id="{D51E67A2-3999-693C-8977-C288BE140695}"/>
              </a:ext>
            </a:extLst>
          </p:cNvPr>
          <p:cNvSpPr>
            <a:spLocks noGrp="1"/>
          </p:cNvSpPr>
          <p:nvPr>
            <p:ph idx="1"/>
          </p:nvPr>
        </p:nvSpPr>
        <p:spPr>
          <a:xfrm>
            <a:off x="2064006" y="896470"/>
            <a:ext cx="9545287" cy="5961530"/>
          </a:xfrm>
          <a:noFill/>
        </p:spPr>
        <p:txBody>
          <a:bodyPr>
            <a:normAutofit fontScale="55000" lnSpcReduction="20000"/>
          </a:bodyPr>
          <a:lstStyle/>
          <a:p>
            <a:pPr lvl="0"/>
            <a:r>
              <a:rPr lang="en-US" dirty="0"/>
              <a:t>Water Line Fittings While PVC, CPVC, copper, and galvanized steel are still used for water lines, PEX is quickly rising in the ranks of top materials. PEX is flexible so that it can bend around corners, doesn’t require gluing or soldering or even screwing them together, all you have to do is put the pipes and fittings together. Here are the top fittings used when assembling or repairing water liens. </a:t>
            </a:r>
            <a:endParaRPr lang="en-IN" dirty="0"/>
          </a:p>
          <a:p>
            <a:pPr lvl="0"/>
            <a:r>
              <a:rPr lang="en-US" b="1" dirty="0"/>
              <a:t>Couplings</a:t>
            </a:r>
            <a:r>
              <a:rPr lang="en-US" dirty="0"/>
              <a:t> </a:t>
            </a:r>
            <a:r>
              <a:rPr lang="en-US" dirty="0" err="1"/>
              <a:t>Couplings</a:t>
            </a:r>
            <a:r>
              <a:rPr lang="en-US" dirty="0"/>
              <a:t> connect pipes of the same diameter. You can get a coupling in regular or compression format. </a:t>
            </a:r>
            <a:endParaRPr lang="en-IN" dirty="0"/>
          </a:p>
          <a:p>
            <a:pPr lvl="0"/>
            <a:r>
              <a:rPr lang="en-US" b="1" dirty="0"/>
              <a:t>Tee Type</a:t>
            </a:r>
            <a:r>
              <a:rPr lang="en-US" dirty="0"/>
              <a:t> Shaped like the letter T, this fitting has two inlets that are 90 degrees and serve as a connection to the mainline. </a:t>
            </a:r>
            <a:endParaRPr lang="en-IN" dirty="0"/>
          </a:p>
          <a:p>
            <a:pPr lvl="0"/>
            <a:r>
              <a:rPr lang="en-US" b="1" dirty="0"/>
              <a:t>Bends</a:t>
            </a:r>
            <a:r>
              <a:rPr lang="en-US" dirty="0"/>
              <a:t> Pipe elbows change the direction of water flow and typically come in 90 and 45-degree angles.</a:t>
            </a:r>
            <a:endParaRPr lang="en-IN" dirty="0"/>
          </a:p>
          <a:p>
            <a:pPr lvl="0"/>
            <a:r>
              <a:rPr lang="en-US" b="1" dirty="0"/>
              <a:t>Unions</a:t>
            </a:r>
            <a:r>
              <a:rPr lang="en-US" dirty="0"/>
              <a:t> This fitting is similar to couplings but can be removed when they are not needed, unlike couplings which are fixed. Unions also rely on their own nut to create the seal between the pipe ends. </a:t>
            </a:r>
            <a:endParaRPr lang="en-IN" dirty="0"/>
          </a:p>
          <a:p>
            <a:pPr lvl="0"/>
            <a:r>
              <a:rPr lang="en-US" b="1" dirty="0"/>
              <a:t>Adaptors</a:t>
            </a:r>
            <a:r>
              <a:rPr lang="en-US" dirty="0"/>
              <a:t> </a:t>
            </a:r>
            <a:r>
              <a:rPr lang="en-US" dirty="0" err="1"/>
              <a:t>Adaptors</a:t>
            </a:r>
            <a:r>
              <a:rPr lang="en-US" dirty="0"/>
              <a:t> are commonly used with copper or PVC plumbing and change the end of a non-threaded pipe to male or female ends. </a:t>
            </a:r>
            <a:endParaRPr lang="en-IN" dirty="0"/>
          </a:p>
          <a:p>
            <a:pPr lvl="0"/>
            <a:r>
              <a:rPr lang="en-US" b="1" dirty="0"/>
              <a:t>Compression</a:t>
            </a:r>
            <a:r>
              <a:rPr lang="en-US" dirty="0"/>
              <a:t> </a:t>
            </a:r>
            <a:r>
              <a:rPr lang="en-US" dirty="0" err="1"/>
              <a:t>Compression</a:t>
            </a:r>
            <a:r>
              <a:rPr lang="en-US" dirty="0"/>
              <a:t> fittings allow you to join plastic or copper together without glue or smoldering. Most feature a ring in the center that tightens to the fitting. </a:t>
            </a:r>
            <a:endParaRPr lang="en-IN" dirty="0"/>
          </a:p>
          <a:p>
            <a:pPr lvl="0"/>
            <a:r>
              <a:rPr lang="en-US" b="1" dirty="0"/>
              <a:t>Reducer</a:t>
            </a:r>
            <a:r>
              <a:rPr lang="en-US" dirty="0"/>
              <a:t> This type of fitting is used to connect pipes with different diameters, and as the diameter changes, water flow does too. As in the name of the fitting, this will reduce the diameter and overall water flow.  Waste and Drain Fittings Most drains are made with PVC or ABS plastic. Below are the standard drain fittings. We did not include couplers and ordinary bends since they are listed above for water pipes and serve the same use for waste and drain installations and repairs. </a:t>
            </a:r>
            <a:endParaRPr lang="en-IN" dirty="0"/>
          </a:p>
          <a:p>
            <a:pPr lvl="0"/>
            <a:r>
              <a:rPr lang="en-US" b="1" dirty="0"/>
              <a:t>Long-Sweep Elbow</a:t>
            </a:r>
            <a:r>
              <a:rPr lang="en-US" dirty="0"/>
              <a:t> The bend is longer than a traditional elbow for smoother water flow. Long-sweep elbows are traditionally used to connect vertical drains to horizontal ones. </a:t>
            </a:r>
            <a:endParaRPr lang="en-IN" dirty="0"/>
          </a:p>
          <a:p>
            <a:pPr lvl="0"/>
            <a:r>
              <a:rPr lang="en-US" b="1" dirty="0"/>
              <a:t>Straight Tee</a:t>
            </a:r>
            <a:r>
              <a:rPr lang="en-US" dirty="0"/>
              <a:t> These fittings perform the same function as tees but are typically used for vents and tying horizontal pipes to vertical stacks. </a:t>
            </a:r>
            <a:endParaRPr lang="en-IN" dirty="0"/>
          </a:p>
          <a:p>
            <a:pPr lvl="0"/>
            <a:r>
              <a:rPr lang="en-US" b="1" dirty="0"/>
              <a:t>Sanitary Tee</a:t>
            </a:r>
            <a:r>
              <a:rPr lang="en-US" dirty="0"/>
              <a:t> Also called a Santee; these fittings connect horizontal waste to vertical ones but never the other way around.  </a:t>
            </a:r>
            <a:endParaRPr lang="en-IN" dirty="0"/>
          </a:p>
          <a:p>
            <a:pPr lvl="0"/>
            <a:r>
              <a:rPr lang="en-US" b="1" dirty="0"/>
              <a:t>Wye</a:t>
            </a:r>
            <a:r>
              <a:rPr lang="en-US" dirty="0"/>
              <a:t> Shaped like the letter Y, they do the same function as the above but with less chance of </a:t>
            </a:r>
            <a:r>
              <a:rPr lang="en-US" u="sng" dirty="0">
                <a:hlinkClick r:id="rId2"/>
              </a:rPr>
              <a:t>backflow</a:t>
            </a:r>
            <a:r>
              <a:rPr lang="en-US" dirty="0"/>
              <a:t>. For these fittings, you need to connect the vertical drain to the sewer. You can also connect a horizontal pipe to a vertical one using a Wye. </a:t>
            </a:r>
            <a:endParaRPr lang="en-IN" dirty="0"/>
          </a:p>
          <a:p>
            <a:pPr lvl="0"/>
            <a:r>
              <a:rPr lang="en-US" b="1" dirty="0"/>
              <a:t>Double Wye</a:t>
            </a:r>
            <a:r>
              <a:rPr lang="en-US" dirty="0"/>
              <a:t> Same function as a Wye but with two ports instead of one.  Transition Fittings You’ll typically always need transition fittings. Sometimes you can use threaded adapters of different materials and screw them together, but your best bet is to use adaptors specifically for the transition. </a:t>
            </a:r>
            <a:endParaRPr lang="en-IN" dirty="0"/>
          </a:p>
          <a:p>
            <a:pPr lvl="0"/>
            <a:r>
              <a:rPr lang="en-US" b="1" dirty="0"/>
              <a:t>Plastic to Copper Slip Adapter</a:t>
            </a:r>
            <a:r>
              <a:rPr lang="en-US" dirty="0"/>
              <a:t> This fitting has male copper threads on one end, and a PVC or a CPVC slip joint on the other. You need to solder a female thread adaptor to the copper pipe, screw in this adaptor, and glue the plastic pipe to the slip joint. </a:t>
            </a:r>
            <a:endParaRPr lang="en-IN" dirty="0"/>
          </a:p>
          <a:p>
            <a:pPr lvl="0"/>
            <a:r>
              <a:rPr lang="en-US" b="1" dirty="0"/>
              <a:t>Dielectric Union</a:t>
            </a:r>
            <a:r>
              <a:rPr lang="en-US" dirty="0"/>
              <a:t> This fitting is used to connect copper or brass to galvanized steel and prevent corrosion. This is most commonly utilized when installing water heaters. </a:t>
            </a:r>
            <a:endParaRPr lang="en-IN" dirty="0"/>
          </a:p>
          <a:p>
            <a:pPr lvl="0"/>
            <a:r>
              <a:rPr lang="en-US" b="1" dirty="0"/>
              <a:t>Cast Iron to Plastic Coupling</a:t>
            </a:r>
            <a:r>
              <a:rPr lang="en-US" dirty="0"/>
              <a:t> Also known as </a:t>
            </a:r>
            <a:r>
              <a:rPr lang="en-US" dirty="0" err="1"/>
              <a:t>Fernco</a:t>
            </a:r>
            <a:r>
              <a:rPr lang="en-US" dirty="0"/>
              <a:t> couplings, they consist of a rubber cylinder surrounded by stainless steel and two or more pipe clamps that must be tightened with a screwdriver. </a:t>
            </a:r>
            <a:endParaRPr lang="en-IN" dirty="0"/>
          </a:p>
          <a:p>
            <a:pPr lvl="0"/>
            <a:r>
              <a:rPr lang="en-US" dirty="0"/>
              <a:t>The common types of fitting connections include - Butt weld, Compression, Grooved end, Flanged, Flare, Threaded, Push on / Push to Connect, Socket Weld, Solder Joint </a:t>
            </a:r>
            <a:endParaRPr lang="en-IN" dirty="0"/>
          </a:p>
        </p:txBody>
      </p:sp>
    </p:spTree>
    <p:extLst>
      <p:ext uri="{BB962C8B-B14F-4D97-AF65-F5344CB8AC3E}">
        <p14:creationId xmlns:p14="http://schemas.microsoft.com/office/powerpoint/2010/main" val="2646342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336" y="459264"/>
            <a:ext cx="8911687" cy="487514"/>
          </a:xfrm>
        </p:spPr>
        <p:txBody>
          <a:bodyPr>
            <a:normAutofit fontScale="90000"/>
          </a:bodyPr>
          <a:lstStyle/>
          <a:p>
            <a:r>
              <a:rPr lang="en-US" dirty="0"/>
              <a:t>Bib taps and water service stop valves</a:t>
            </a:r>
            <a:endParaRPr lang="en-IN" dirty="0"/>
          </a:p>
        </p:txBody>
      </p:sp>
      <p:sp>
        <p:nvSpPr>
          <p:cNvPr id="6" name="Content Placeholder 5"/>
          <p:cNvSpPr>
            <a:spLocks noGrp="1"/>
          </p:cNvSpPr>
          <p:nvPr>
            <p:ph idx="1"/>
          </p:nvPr>
        </p:nvSpPr>
        <p:spPr>
          <a:xfrm>
            <a:off x="2230623" y="1111623"/>
            <a:ext cx="9262130" cy="5585012"/>
          </a:xfrm>
        </p:spPr>
        <p:txBody>
          <a:bodyPr>
            <a:normAutofit fontScale="85000" lnSpcReduction="20000"/>
          </a:bodyPr>
          <a:lstStyle/>
          <a:p>
            <a:r>
              <a:rPr lang="en-US" b="1" dirty="0"/>
              <a:t>IS 781: 1984 </a:t>
            </a:r>
            <a:r>
              <a:rPr lang="en-US" dirty="0"/>
              <a:t>covers cast copper alloy screw down bib taps and water service stop valves. This standard specifies the requirements for copper alloy screw down bib taps and stop valves that are suitable for cold non-shock working pressures of up to 1.0 MPa. The male inlet on bib taps must be screwed, and stop valves must have screwed female, male, or mixed ends. </a:t>
            </a:r>
          </a:p>
          <a:p>
            <a:r>
              <a:rPr lang="en-US" dirty="0"/>
              <a:t>The nominal sizes of bib taps and stop valves must be per standard. The nominal bore of the socket or pipe outlet to which the tap or valve is normally fitted shall be used to determine the nominal size of the bib tap and stop valves.</a:t>
            </a:r>
          </a:p>
          <a:p>
            <a:r>
              <a:rPr lang="en-US" dirty="0"/>
              <a:t>The materials used in the manufacture of various components of bib taps and stop valves must meet the requirements specified in the standard. The dimensions of bib tap and stop valves and their components must be in accordance with the standard. All castings must be sound and free of laps, blow holes, and pitting, and both the external and internal surfaces must be clean, smooth, and sand-free. Bib taps must be built in such a way that the water stream does not break or spread excessively.</a:t>
            </a:r>
          </a:p>
          <a:p>
            <a:r>
              <a:rPr lang="en-US" dirty="0"/>
              <a:t>The bib taps and stop valves must have a minimum finished mass as specified in the standard. The bib taps must always be brightly polished.</a:t>
            </a:r>
          </a:p>
          <a:p>
            <a:r>
              <a:rPr lang="en-US" b="1" dirty="0"/>
              <a:t>TESTS</a:t>
            </a:r>
          </a:p>
          <a:p>
            <a:r>
              <a:rPr lang="en-US" dirty="0"/>
              <a:t>Every bib tap or stop valve complete with its components shall be tested in accordance with the method specified. </a:t>
            </a:r>
          </a:p>
          <a:p>
            <a:pPr>
              <a:buFont typeface="Arial" panose="020B0604020202020204" pitchFamily="34" charset="0"/>
              <a:buChar char="•"/>
            </a:pPr>
            <a:r>
              <a:rPr lang="en-US" dirty="0"/>
              <a:t>Dimensions and tolerances</a:t>
            </a:r>
          </a:p>
          <a:p>
            <a:pPr>
              <a:buFont typeface="Arial" panose="020B0604020202020204" pitchFamily="34" charset="0"/>
              <a:buChar char="•"/>
            </a:pPr>
            <a:r>
              <a:rPr lang="en-US" dirty="0"/>
              <a:t>Construction and workmanship</a:t>
            </a:r>
          </a:p>
          <a:p>
            <a:pPr>
              <a:buFont typeface="Arial" panose="020B0604020202020204" pitchFamily="34" charset="0"/>
              <a:buChar char="•"/>
            </a:pPr>
            <a:r>
              <a:rPr lang="en-US" dirty="0"/>
              <a:t>Finish</a:t>
            </a:r>
          </a:p>
          <a:p>
            <a:pPr>
              <a:buFont typeface="Arial" panose="020B0604020202020204" pitchFamily="34" charset="0"/>
              <a:buChar char="•"/>
            </a:pPr>
            <a:r>
              <a:rPr lang="en-US" dirty="0"/>
              <a:t>Hydrostatic pressure testing</a:t>
            </a:r>
          </a:p>
          <a:p>
            <a:endParaRPr lang="en-IN" dirty="0"/>
          </a:p>
        </p:txBody>
      </p:sp>
    </p:spTree>
    <p:extLst>
      <p:ext uri="{BB962C8B-B14F-4D97-AF65-F5344CB8AC3E}">
        <p14:creationId xmlns:p14="http://schemas.microsoft.com/office/powerpoint/2010/main" val="2812603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785" y="384413"/>
            <a:ext cx="9311828" cy="716418"/>
          </a:xfrm>
        </p:spPr>
        <p:txBody>
          <a:bodyPr/>
          <a:lstStyle/>
          <a:p>
            <a:r>
              <a:rPr lang="en-IN" dirty="0"/>
              <a:t>Indian Standards on Taps and Valves</a:t>
            </a:r>
          </a:p>
        </p:txBody>
      </p:sp>
      <p:sp>
        <p:nvSpPr>
          <p:cNvPr id="5" name="Content Placeholder 4"/>
          <p:cNvSpPr>
            <a:spLocks noGrp="1"/>
          </p:cNvSpPr>
          <p:nvPr>
            <p:ph idx="1"/>
          </p:nvPr>
        </p:nvSpPr>
        <p:spPr>
          <a:xfrm>
            <a:off x="1846556" y="1100831"/>
            <a:ext cx="9658057" cy="5007006"/>
          </a:xfrm>
        </p:spPr>
        <p:txBody>
          <a:bodyPr/>
          <a:lstStyle/>
          <a:p>
            <a:pPr algn="l"/>
            <a:r>
              <a:rPr lang="en-US" sz="1800" b="0" i="0" u="none" strike="noStrike" baseline="0" dirty="0">
                <a:latin typeface="Times New Roman" panose="02020603050405020304" pitchFamily="18" charset="0"/>
              </a:rPr>
              <a:t>Cast copper alloy screw down bib taps and stop valves have been covered in IS </a:t>
            </a:r>
            <a:r>
              <a:rPr lang="en-US" sz="1800" b="1" i="0" u="none" strike="noStrike" baseline="0" dirty="0">
                <a:latin typeface="Times New Roman" panose="02020603050405020304" pitchFamily="18" charset="0"/>
              </a:rPr>
              <a:t>781: 1984 </a:t>
            </a:r>
            <a:r>
              <a:rPr lang="en-US" sz="1800" b="0" i="0" u="none" strike="noStrike" baseline="0" dirty="0">
                <a:latin typeface="Times New Roman" panose="02020603050405020304" pitchFamily="18" charset="0"/>
              </a:rPr>
              <a:t>‘Specification for cast copper alloy screw down bib taps and stop valves for water services (third </a:t>
            </a:r>
            <a:r>
              <a:rPr lang="en-US" sz="1800" b="0" i="1" u="none" strike="noStrike" baseline="0" dirty="0">
                <a:latin typeface="Times New Roman" panose="02020603050405020304" pitchFamily="18" charset="0"/>
              </a:rPr>
              <a:t>revision)’ </a:t>
            </a:r>
            <a:r>
              <a:rPr lang="en-US" sz="1800" b="0" i="0" u="none" strike="noStrike" baseline="0" dirty="0">
                <a:latin typeface="Times New Roman" panose="02020603050405020304" pitchFamily="18" charset="0"/>
              </a:rPr>
              <a:t>and cast copper alloy fancy bib taps and stop valves have been covered in </a:t>
            </a:r>
            <a:r>
              <a:rPr lang="en-US" sz="1800" b="1" i="0" u="none" strike="noStrike" baseline="0" dirty="0">
                <a:latin typeface="Times New Roman" panose="02020603050405020304" pitchFamily="18" charset="0"/>
              </a:rPr>
              <a:t>IS 8931:1993 </a:t>
            </a:r>
            <a:r>
              <a:rPr lang="en-US" sz="1800" b="0" i="0" u="none" strike="noStrike" baseline="0" dirty="0">
                <a:latin typeface="Times New Roman" panose="02020603050405020304" pitchFamily="18" charset="0"/>
              </a:rPr>
              <a:t>‘Specification for copper alloy fancy single taps, combination top assembly and stop valves for water services </a:t>
            </a:r>
          </a:p>
          <a:p>
            <a:pPr algn="l"/>
            <a:r>
              <a:rPr lang="en-IN" sz="1800" b="1" i="0" u="none" strike="noStrike" baseline="0" dirty="0" smtClean="0">
                <a:latin typeface="Times New Roman" panose="02020603050405020304" pitchFamily="18" charset="0"/>
              </a:rPr>
              <a:t>IS </a:t>
            </a:r>
            <a:r>
              <a:rPr lang="en-IN" sz="1800" b="1" i="0" u="none" strike="noStrike" baseline="0" dirty="0">
                <a:latin typeface="Times New Roman" panose="02020603050405020304" pitchFamily="18" charset="0"/>
              </a:rPr>
              <a:t>9763:2000 </a:t>
            </a:r>
            <a:r>
              <a:rPr lang="en-US" sz="1800" b="0" i="0" u="none" strike="noStrike" baseline="0" dirty="0">
                <a:latin typeface="Times New Roman" panose="02020603050405020304" pitchFamily="18" charset="0"/>
              </a:rPr>
              <a:t>standard lays down the requirements regarding material, dimensions, construction, finish, and testing of plastic bib taps, pillar taps, stop valves and angle valves for hot and cold water services</a:t>
            </a:r>
            <a:r>
              <a:rPr lang="en-US" sz="1800" b="0" i="0" u="none" strike="noStrike" baseline="0" dirty="0" smtClean="0">
                <a:latin typeface="Times New Roman" panose="02020603050405020304" pitchFamily="18" charset="0"/>
              </a:rPr>
              <a:t>.</a:t>
            </a:r>
          </a:p>
          <a:p>
            <a:pPr marL="0" indent="0" algn="ctr">
              <a:spcBef>
                <a:spcPts val="0"/>
              </a:spcBef>
              <a:buNone/>
            </a:pPr>
            <a:r>
              <a:rPr lang="en-IN" b="1" dirty="0" smtClean="0"/>
              <a:t>Materials specified in IS 9763: 2000 for Plastic Taps/valves</a:t>
            </a:r>
            <a:endParaRPr lang="en-IN" b="1" dirty="0"/>
          </a:p>
        </p:txBody>
      </p:sp>
      <p:graphicFrame>
        <p:nvGraphicFramePr>
          <p:cNvPr id="3" name="Table 2"/>
          <p:cNvGraphicFramePr>
            <a:graphicFrameLocks noGrp="1"/>
          </p:cNvGraphicFramePr>
          <p:nvPr>
            <p:extLst>
              <p:ext uri="{D42A27DB-BD31-4B8C-83A1-F6EECF244321}">
                <p14:modId xmlns:p14="http://schemas.microsoft.com/office/powerpoint/2010/main" val="1108928346"/>
              </p:ext>
            </p:extLst>
          </p:nvPr>
        </p:nvGraphicFramePr>
        <p:xfrm>
          <a:off x="2192785" y="3932806"/>
          <a:ext cx="9001958" cy="2476873"/>
        </p:xfrm>
        <a:graphic>
          <a:graphicData uri="http://schemas.openxmlformats.org/drawingml/2006/table">
            <a:tbl>
              <a:tblPr firstRow="1" firstCol="1" bandRow="1">
                <a:tableStyleId>{5C22544A-7EE6-4342-B048-85BDC9FD1C3A}</a:tableStyleId>
              </a:tblPr>
              <a:tblGrid>
                <a:gridCol w="2152692">
                  <a:extLst>
                    <a:ext uri="{9D8B030D-6E8A-4147-A177-3AD203B41FA5}">
                      <a16:colId xmlns:a16="http://schemas.microsoft.com/office/drawing/2014/main" val="2188493088"/>
                    </a:ext>
                  </a:extLst>
                </a:gridCol>
                <a:gridCol w="4322177">
                  <a:extLst>
                    <a:ext uri="{9D8B030D-6E8A-4147-A177-3AD203B41FA5}">
                      <a16:colId xmlns:a16="http://schemas.microsoft.com/office/drawing/2014/main" val="2666505147"/>
                    </a:ext>
                  </a:extLst>
                </a:gridCol>
                <a:gridCol w="2527089">
                  <a:extLst>
                    <a:ext uri="{9D8B030D-6E8A-4147-A177-3AD203B41FA5}">
                      <a16:colId xmlns:a16="http://schemas.microsoft.com/office/drawing/2014/main" val="2514600921"/>
                    </a:ext>
                  </a:extLst>
                </a:gridCol>
              </a:tblGrid>
              <a:tr h="229998">
                <a:tc>
                  <a:txBody>
                    <a:bodyPr/>
                    <a:lstStyle/>
                    <a:p>
                      <a:pPr>
                        <a:lnSpc>
                          <a:spcPct val="107000"/>
                        </a:lnSpc>
                        <a:spcAft>
                          <a:spcPts val="0"/>
                        </a:spcAft>
                      </a:pPr>
                      <a:r>
                        <a:rPr lang="en-IN" sz="1400" dirty="0">
                          <a:effectLst/>
                        </a:rPr>
                        <a:t>Component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dirty="0">
                          <a:effectLst/>
                        </a:rPr>
                        <a:t>Recommended Material</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dirty="0">
                          <a:effectLst/>
                        </a:rPr>
                        <a:t>Reference to IS No.</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161604046"/>
                  </a:ext>
                </a:extLst>
              </a:tr>
              <a:tr h="467331">
                <a:tc>
                  <a:txBody>
                    <a:bodyPr/>
                    <a:lstStyle/>
                    <a:p>
                      <a:pPr>
                        <a:lnSpc>
                          <a:spcPct val="107000"/>
                        </a:lnSpc>
                        <a:spcAft>
                          <a:spcPts val="0"/>
                        </a:spcAft>
                      </a:pPr>
                      <a:r>
                        <a:rPr lang="en-IN" sz="1200" dirty="0">
                          <a:effectLst/>
                        </a:rPr>
                        <a:t>Body of tap/valve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PP Copolymer, Nylon 66, PBT, Nylon 66</a:t>
                      </a:r>
                    </a:p>
                    <a:p>
                      <a:pPr>
                        <a:lnSpc>
                          <a:spcPct val="107000"/>
                        </a:lnSpc>
                        <a:spcAft>
                          <a:spcPts val="0"/>
                        </a:spcAft>
                      </a:pPr>
                      <a:r>
                        <a:rPr lang="en-IN" sz="1200" dirty="0">
                          <a:effectLst/>
                        </a:rPr>
                        <a:t>GF, Poly-</a:t>
                      </a:r>
                      <a:r>
                        <a:rPr lang="en-IN" sz="1200" dirty="0" err="1">
                          <a:effectLst/>
                        </a:rPr>
                        <a:t>Acetal</a:t>
                      </a:r>
                      <a:r>
                        <a:rPr lang="en-IN" sz="1200" dirty="0">
                          <a:effectLst/>
                        </a:rPr>
                        <a:t>, ABS , ABS-PC Alloy, PVC</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a:effectLst/>
                        </a:rPr>
                        <a:t>PP – IS 10910: 1984</a:t>
                      </a:r>
                    </a:p>
                    <a:p>
                      <a:pPr>
                        <a:lnSpc>
                          <a:spcPct val="107000"/>
                        </a:lnSpc>
                        <a:spcAft>
                          <a:spcPts val="0"/>
                        </a:spcAft>
                      </a:pPr>
                      <a:r>
                        <a:rPr lang="en-IN" sz="1200">
                          <a:effectLst/>
                        </a:rPr>
                        <a:t>PET/PBT - 1S 13193 : 1992</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536766194"/>
                  </a:ext>
                </a:extLst>
              </a:tr>
              <a:tr h="444886">
                <a:tc>
                  <a:txBody>
                    <a:bodyPr/>
                    <a:lstStyle/>
                    <a:p>
                      <a:pPr>
                        <a:lnSpc>
                          <a:spcPct val="107000"/>
                        </a:lnSpc>
                        <a:spcAft>
                          <a:spcPts val="0"/>
                        </a:spcAft>
                      </a:pPr>
                      <a:r>
                        <a:rPr lang="en-IN" sz="1200" dirty="0">
                          <a:effectLst/>
                        </a:rPr>
                        <a:t>Bonnet of tap/valve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PP Copolymer, Nylon 66, PBT, Nylon 66 GF, Nylon 66</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a:effectLst/>
                        </a:rPr>
                        <a:t>Nylon 66 – IS 13464: 1992</a:t>
                      </a:r>
                    </a:p>
                    <a:p>
                      <a:pPr>
                        <a:lnSpc>
                          <a:spcPct val="107000"/>
                        </a:lnSpc>
                        <a:spcAft>
                          <a:spcPts val="0"/>
                        </a:spcAft>
                      </a:pPr>
                      <a:r>
                        <a:rPr lang="en-IN" sz="1200">
                          <a:effectLst/>
                        </a:rPr>
                        <a:t>PVC - IS 9766: 1992</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617815781"/>
                  </a:ext>
                </a:extLst>
              </a:tr>
              <a:tr h="444886">
                <a:tc>
                  <a:txBody>
                    <a:bodyPr/>
                    <a:lstStyle/>
                    <a:p>
                      <a:pPr>
                        <a:lnSpc>
                          <a:spcPct val="107000"/>
                        </a:lnSpc>
                        <a:spcAft>
                          <a:spcPts val="0"/>
                        </a:spcAft>
                      </a:pPr>
                      <a:r>
                        <a:rPr lang="en-IN" sz="1200">
                          <a:effectLst/>
                        </a:rPr>
                        <a:t>Spindle of tap/valve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PP Copolymer, Nylon 66, PBT, Nylon 66 GF,</a:t>
                      </a:r>
                    </a:p>
                    <a:p>
                      <a:pPr>
                        <a:lnSpc>
                          <a:spcPct val="107000"/>
                        </a:lnSpc>
                        <a:spcAft>
                          <a:spcPts val="0"/>
                        </a:spcAft>
                      </a:pPr>
                      <a:r>
                        <a:rPr lang="en-IN" sz="1200" dirty="0">
                          <a:effectLst/>
                        </a:rPr>
                        <a:t>Poly-</a:t>
                      </a:r>
                      <a:r>
                        <a:rPr lang="en-IN" sz="1200" dirty="0" err="1">
                          <a:effectLst/>
                        </a:rPr>
                        <a:t>Acetal</a:t>
                      </a:r>
                      <a:r>
                        <a:rPr lang="en-IN" sz="1200" dirty="0">
                          <a:effectLst/>
                        </a:rPr>
                        <a:t>, ABS , ABS-PC Alloy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a:effectLst/>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168307960"/>
                  </a:ext>
                </a:extLst>
              </a:tr>
              <a:tr h="444886">
                <a:tc>
                  <a:txBody>
                    <a:bodyPr/>
                    <a:lstStyle/>
                    <a:p>
                      <a:pPr>
                        <a:lnSpc>
                          <a:spcPct val="107000"/>
                        </a:lnSpc>
                        <a:spcAft>
                          <a:spcPts val="0"/>
                        </a:spcAft>
                      </a:pPr>
                      <a:r>
                        <a:rPr lang="en-IN" sz="1200">
                          <a:effectLst/>
                        </a:rPr>
                        <a:t>Handle of tap/valve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PP Copolymer, PBT, Poly-</a:t>
                      </a:r>
                      <a:r>
                        <a:rPr lang="en-IN" sz="1200" dirty="0" err="1">
                          <a:effectLst/>
                        </a:rPr>
                        <a:t>Acetal</a:t>
                      </a:r>
                      <a:r>
                        <a:rPr lang="en-IN" sz="1200" dirty="0">
                          <a:effectLst/>
                        </a:rPr>
                        <a:t>, ABS,</a:t>
                      </a:r>
                    </a:p>
                    <a:p>
                      <a:pPr>
                        <a:lnSpc>
                          <a:spcPct val="107000"/>
                        </a:lnSpc>
                        <a:spcAft>
                          <a:spcPts val="0"/>
                        </a:spcAft>
                      </a:pPr>
                      <a:r>
                        <a:rPr lang="en-IN" sz="1200" dirty="0">
                          <a:effectLst/>
                        </a:rPr>
                        <a:t>ABS-PC Alloy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a:effectLst/>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395410459"/>
                  </a:ext>
                </a:extLst>
              </a:tr>
              <a:tr h="444886">
                <a:tc>
                  <a:txBody>
                    <a:bodyPr/>
                    <a:lstStyle/>
                    <a:p>
                      <a:pPr>
                        <a:lnSpc>
                          <a:spcPct val="107000"/>
                        </a:lnSpc>
                        <a:spcAft>
                          <a:spcPts val="0"/>
                        </a:spcAft>
                      </a:pPr>
                      <a:r>
                        <a:rPr lang="en-IN" sz="1200">
                          <a:effectLst/>
                        </a:rPr>
                        <a:t>Seal of tap/valve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Rubber, Nitrile PVC, Thermoplastic polyester</a:t>
                      </a:r>
                    </a:p>
                    <a:p>
                      <a:pPr>
                        <a:lnSpc>
                          <a:spcPct val="107000"/>
                        </a:lnSpc>
                        <a:spcAft>
                          <a:spcPts val="0"/>
                        </a:spcAft>
                      </a:pPr>
                      <a:r>
                        <a:rPr lang="en-IN" sz="1200" dirty="0">
                          <a:effectLst/>
                        </a:rPr>
                        <a:t>based elastomer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200" dirty="0">
                          <a:effectLst/>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501087618"/>
                  </a:ext>
                </a:extLst>
              </a:tr>
            </a:tbl>
          </a:graphicData>
        </a:graphic>
      </p:graphicFrame>
    </p:spTree>
    <p:extLst>
      <p:ext uri="{BB962C8B-B14F-4D97-AF65-F5344CB8AC3E}">
        <p14:creationId xmlns:p14="http://schemas.microsoft.com/office/powerpoint/2010/main" val="309417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E13C-6520-4CDC-9946-C1FEC61F50BA}"/>
              </a:ext>
            </a:extLst>
          </p:cNvPr>
          <p:cNvSpPr>
            <a:spLocks noGrp="1"/>
          </p:cNvSpPr>
          <p:nvPr>
            <p:ph type="title"/>
          </p:nvPr>
        </p:nvSpPr>
        <p:spPr/>
        <p:txBody>
          <a:bodyPr/>
          <a:lstStyle/>
          <a:p>
            <a:pPr algn="ctr"/>
            <a:r>
              <a:rPr lang="en-US" dirty="0"/>
              <a:t>Other Benefits also include</a:t>
            </a:r>
            <a:endParaRPr lang="en-IN" dirty="0"/>
          </a:p>
        </p:txBody>
      </p:sp>
      <p:sp>
        <p:nvSpPr>
          <p:cNvPr id="3" name="Content Placeholder 2">
            <a:extLst>
              <a:ext uri="{FF2B5EF4-FFF2-40B4-BE49-F238E27FC236}">
                <a16:creationId xmlns:a16="http://schemas.microsoft.com/office/drawing/2014/main" id="{C68CE045-E182-4AA7-B311-DE76C08F5545}"/>
              </a:ext>
            </a:extLst>
          </p:cNvPr>
          <p:cNvSpPr>
            <a:spLocks noGrp="1"/>
          </p:cNvSpPr>
          <p:nvPr>
            <p:ph idx="1"/>
          </p:nvPr>
        </p:nvSpPr>
        <p:spPr>
          <a:xfrm>
            <a:off x="2589212" y="1714500"/>
            <a:ext cx="8915400" cy="4043363"/>
          </a:xfrm>
        </p:spPr>
        <p:txBody>
          <a:bodyPr>
            <a:normAutofit/>
          </a:bodyPr>
          <a:lstStyle/>
          <a:p>
            <a:r>
              <a:rPr lang="en-IN" sz="2800" dirty="0"/>
              <a:t>Economic benefits</a:t>
            </a:r>
          </a:p>
          <a:p>
            <a:r>
              <a:rPr lang="en-IN" sz="2800" dirty="0"/>
              <a:t>Technical Benefits</a:t>
            </a:r>
          </a:p>
          <a:p>
            <a:r>
              <a:rPr lang="en-IN" sz="2800" dirty="0"/>
              <a:t>Social benefits</a:t>
            </a:r>
          </a:p>
          <a:p>
            <a:r>
              <a:rPr lang="en-IN" sz="2800" dirty="0"/>
              <a:t>Political benefits</a:t>
            </a:r>
          </a:p>
          <a:p>
            <a:r>
              <a:rPr lang="en-IN" sz="2800" dirty="0"/>
              <a:t>Management benefits</a:t>
            </a:r>
          </a:p>
        </p:txBody>
      </p:sp>
    </p:spTree>
    <p:extLst>
      <p:ext uri="{BB962C8B-B14F-4D97-AF65-F5344CB8AC3E}">
        <p14:creationId xmlns:p14="http://schemas.microsoft.com/office/powerpoint/2010/main" val="1750311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46557"/>
            <a:ext cx="8911687" cy="556620"/>
          </a:xfrm>
        </p:spPr>
        <p:txBody>
          <a:bodyPr>
            <a:normAutofit/>
          </a:bodyPr>
          <a:lstStyle/>
          <a:p>
            <a:r>
              <a:rPr lang="en-IN" sz="2400" b="1" dirty="0" smtClean="0"/>
              <a:t>IS 9763: 2000, Indian Standard for Plastic Tap/valve</a:t>
            </a:r>
            <a:endParaRPr lang="en-IN" sz="2400" b="1" dirty="0"/>
          </a:p>
        </p:txBody>
      </p:sp>
      <p:sp>
        <p:nvSpPr>
          <p:cNvPr id="3" name="Content Placeholder 2"/>
          <p:cNvSpPr>
            <a:spLocks noGrp="1"/>
          </p:cNvSpPr>
          <p:nvPr>
            <p:ph idx="1"/>
          </p:nvPr>
        </p:nvSpPr>
        <p:spPr>
          <a:xfrm>
            <a:off x="2393903" y="1162975"/>
            <a:ext cx="8915400" cy="5086905"/>
          </a:xfrm>
        </p:spPr>
        <p:txBody>
          <a:bodyPr>
            <a:normAutofit/>
          </a:bodyPr>
          <a:lstStyle/>
          <a:p>
            <a:r>
              <a:rPr lang="en-IN" dirty="0" smtClean="0"/>
              <a:t>To standardize the product from the point of view of interchangeability, safety, performance, Identification for cold &amp; Hot water supply, this standard lays down following other requirements for compliance and uniformity:</a:t>
            </a:r>
          </a:p>
          <a:p>
            <a:pPr marL="0" indent="0">
              <a:buNone/>
            </a:pPr>
            <a:r>
              <a:rPr lang="en-IN" b="1" dirty="0" err="1" smtClean="0"/>
              <a:t>i</a:t>
            </a:r>
            <a:r>
              <a:rPr lang="en-IN" b="1" dirty="0" smtClean="0"/>
              <a:t>.</a:t>
            </a:r>
            <a:r>
              <a:rPr lang="en-IN" dirty="0" smtClean="0"/>
              <a:t> Terminology : </a:t>
            </a:r>
            <a:r>
              <a:rPr lang="en-US" b="1" dirty="0" smtClean="0"/>
              <a:t>Obturator </a:t>
            </a:r>
            <a:r>
              <a:rPr lang="en-US" b="1" dirty="0"/>
              <a:t>— </a:t>
            </a:r>
            <a:r>
              <a:rPr lang="en-US" dirty="0"/>
              <a:t>It is the complete top assembly </a:t>
            </a:r>
            <a:r>
              <a:rPr lang="en-US" dirty="0" smtClean="0"/>
              <a:t>of the </a:t>
            </a:r>
            <a:r>
              <a:rPr lang="en-US" dirty="0"/>
              <a:t>tap consisting of the bonnet, spindle, </a:t>
            </a:r>
            <a:r>
              <a:rPr lang="en-US" dirty="0" smtClean="0"/>
              <a:t>carriage, </a:t>
            </a:r>
            <a:r>
              <a:rPr lang="en-US" dirty="0" err="1" smtClean="0"/>
              <a:t>O’rings</a:t>
            </a:r>
            <a:r>
              <a:rPr lang="en-US" dirty="0"/>
              <a:t>, seals, which controls the flow and </a:t>
            </a:r>
            <a:r>
              <a:rPr lang="en-US" dirty="0" smtClean="0"/>
              <a:t>stoppage </a:t>
            </a:r>
            <a:r>
              <a:rPr lang="en-IN" dirty="0" smtClean="0"/>
              <a:t>of water.</a:t>
            </a:r>
          </a:p>
          <a:p>
            <a:pPr marL="0" indent="0">
              <a:buNone/>
            </a:pPr>
            <a:r>
              <a:rPr lang="en-IN" b="1" dirty="0" smtClean="0"/>
              <a:t>ii.</a:t>
            </a:r>
            <a:r>
              <a:rPr lang="en-IN" dirty="0" smtClean="0"/>
              <a:t> </a:t>
            </a:r>
            <a:r>
              <a:rPr lang="en-IN" b="1" dirty="0"/>
              <a:t>Chemical and Hygiene Requirements</a:t>
            </a:r>
          </a:p>
          <a:p>
            <a:r>
              <a:rPr lang="en-US" dirty="0"/>
              <a:t>All plastic materials given in 4.1 coming into </a:t>
            </a:r>
            <a:r>
              <a:rPr lang="en-US" dirty="0" smtClean="0"/>
              <a:t>contact with </a:t>
            </a:r>
            <a:r>
              <a:rPr lang="en-US" dirty="0"/>
              <a:t>water indented for human consumption shall </a:t>
            </a:r>
            <a:r>
              <a:rPr lang="en-US" dirty="0" smtClean="0"/>
              <a:t>not present </a:t>
            </a:r>
            <a:r>
              <a:rPr lang="en-US" dirty="0"/>
              <a:t>any health risk </a:t>
            </a:r>
            <a:r>
              <a:rPr lang="en-US" dirty="0" err="1"/>
              <a:t>upto</a:t>
            </a:r>
            <a:r>
              <a:rPr lang="en-US" dirty="0"/>
              <a:t> a temperature of 90°C</a:t>
            </a:r>
            <a:r>
              <a:rPr lang="en-US" dirty="0" smtClean="0"/>
              <a:t>. </a:t>
            </a:r>
            <a:r>
              <a:rPr lang="en-US" dirty="0"/>
              <a:t>They shall not cause any change to the drinking </a:t>
            </a:r>
            <a:r>
              <a:rPr lang="en-US" dirty="0" smtClean="0"/>
              <a:t>water in </a:t>
            </a:r>
            <a:r>
              <a:rPr lang="en-US" dirty="0"/>
              <a:t>terms of quality, appearance, smell or taste. </a:t>
            </a:r>
            <a:r>
              <a:rPr lang="en-US" dirty="0" smtClean="0"/>
              <a:t>Materials shall </a:t>
            </a:r>
            <a:r>
              <a:rPr lang="en-US" dirty="0"/>
              <a:t>be resistant to corrosion. Within the </a:t>
            </a:r>
            <a:r>
              <a:rPr lang="en-US" dirty="0" smtClean="0"/>
              <a:t>recommended limit </a:t>
            </a:r>
            <a:r>
              <a:rPr lang="en-US" dirty="0"/>
              <a:t>for current operation given in Table </a:t>
            </a:r>
            <a:r>
              <a:rPr lang="en-US" dirty="0" smtClean="0"/>
              <a:t>2, the </a:t>
            </a:r>
            <a:r>
              <a:rPr lang="en-US" dirty="0"/>
              <a:t>material shall not undergo any change that </a:t>
            </a:r>
            <a:r>
              <a:rPr lang="en-US" dirty="0" smtClean="0"/>
              <a:t>would impair </a:t>
            </a:r>
            <a:r>
              <a:rPr lang="en-US" dirty="0"/>
              <a:t>the performance of the taps. Parts subjected </a:t>
            </a:r>
            <a:r>
              <a:rPr lang="en-US" dirty="0" smtClean="0"/>
              <a:t>to the </a:t>
            </a:r>
            <a:r>
              <a:rPr lang="en-US" dirty="0"/>
              <a:t>pressure shall withstand the maximum </a:t>
            </a:r>
            <a:r>
              <a:rPr lang="en-US" dirty="0" smtClean="0"/>
              <a:t>operating pressures </a:t>
            </a:r>
            <a:r>
              <a:rPr lang="en-US" dirty="0"/>
              <a:t>given in Table </a:t>
            </a:r>
            <a:r>
              <a:rPr lang="en-US" dirty="0" smtClean="0"/>
              <a:t>2 of the ISS.</a:t>
            </a:r>
            <a:endParaRPr lang="en-IN" dirty="0"/>
          </a:p>
        </p:txBody>
      </p:sp>
    </p:spTree>
    <p:extLst>
      <p:ext uri="{BB962C8B-B14F-4D97-AF65-F5344CB8AC3E}">
        <p14:creationId xmlns:p14="http://schemas.microsoft.com/office/powerpoint/2010/main" val="281914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439" y="455434"/>
            <a:ext cx="9214173" cy="609886"/>
          </a:xfrm>
        </p:spPr>
        <p:txBody>
          <a:bodyPr>
            <a:normAutofit/>
          </a:bodyPr>
          <a:lstStyle/>
          <a:p>
            <a:r>
              <a:rPr lang="en-IN" sz="2400" b="1" dirty="0"/>
              <a:t>IS 9763: 2000, Indian Standard for Plastic </a:t>
            </a:r>
            <a:r>
              <a:rPr lang="en-IN" sz="2400" b="1" dirty="0" smtClean="0"/>
              <a:t>Tap/valve….Cont.</a:t>
            </a:r>
            <a:endParaRPr lang="en-IN" sz="2400" dirty="0"/>
          </a:p>
        </p:txBody>
      </p:sp>
      <p:sp>
        <p:nvSpPr>
          <p:cNvPr id="3" name="Content Placeholder 2"/>
          <p:cNvSpPr>
            <a:spLocks noGrp="1"/>
          </p:cNvSpPr>
          <p:nvPr>
            <p:ph idx="1"/>
          </p:nvPr>
        </p:nvSpPr>
        <p:spPr>
          <a:xfrm>
            <a:off x="2290438" y="1065320"/>
            <a:ext cx="9214173" cy="5513033"/>
          </a:xfrm>
        </p:spPr>
        <p:txBody>
          <a:bodyPr>
            <a:normAutofit fontScale="85000" lnSpcReduction="20000"/>
          </a:bodyPr>
          <a:lstStyle/>
          <a:p>
            <a:pPr marL="0" indent="0">
              <a:buNone/>
            </a:pPr>
            <a:r>
              <a:rPr lang="en-IN" b="1" dirty="0" smtClean="0"/>
              <a:t>iii.</a:t>
            </a:r>
            <a:r>
              <a:rPr lang="en-IN" dirty="0" smtClean="0"/>
              <a:t> </a:t>
            </a:r>
            <a:r>
              <a:rPr lang="en-IN" sz="1600" b="1" dirty="0"/>
              <a:t>NOMINAL </a:t>
            </a:r>
            <a:r>
              <a:rPr lang="en-IN" sz="1600" b="1" dirty="0" smtClean="0"/>
              <a:t>SIZES &amp; Dimensions</a:t>
            </a:r>
            <a:r>
              <a:rPr lang="en-IN" b="1" dirty="0" smtClean="0"/>
              <a:t>: </a:t>
            </a:r>
            <a:r>
              <a:rPr lang="en-US" dirty="0"/>
              <a:t>Plastic taps and stop valves shall be of </a:t>
            </a:r>
            <a:r>
              <a:rPr lang="en-US" dirty="0" smtClean="0"/>
              <a:t>the </a:t>
            </a:r>
            <a:r>
              <a:rPr lang="en-IN" dirty="0" smtClean="0"/>
              <a:t>nominal sizes: </a:t>
            </a:r>
            <a:r>
              <a:rPr lang="en-US" dirty="0" smtClean="0"/>
              <a:t>15 </a:t>
            </a:r>
            <a:r>
              <a:rPr lang="en-US" dirty="0"/>
              <a:t>mm (1/2” and 20 mm (3/4</a:t>
            </a:r>
            <a:r>
              <a:rPr lang="en-US" dirty="0" smtClean="0"/>
              <a:t>”). The dimensions along with cross sectional diagrams are given in tables 3 to 6 of the standards for ensuring interchangeability and uniform fixing methodology.</a:t>
            </a:r>
          </a:p>
          <a:p>
            <a:pPr marL="0" indent="0">
              <a:spcBef>
                <a:spcPts val="0"/>
              </a:spcBef>
              <a:buNone/>
            </a:pPr>
            <a:endParaRPr lang="en-US" dirty="0" smtClean="0"/>
          </a:p>
          <a:p>
            <a:pPr marL="0" indent="0">
              <a:spcBef>
                <a:spcPts val="0"/>
              </a:spcBef>
              <a:buNone/>
            </a:pPr>
            <a:r>
              <a:rPr lang="en-US" b="1" dirty="0" smtClean="0"/>
              <a:t>iv</a:t>
            </a:r>
            <a:r>
              <a:rPr lang="en-US" sz="1600" b="1" dirty="0" smtClean="0"/>
              <a:t>. I</a:t>
            </a:r>
            <a:r>
              <a:rPr lang="en-IN" sz="1600" b="1" dirty="0" smtClean="0"/>
              <a:t>DENTIFICATION : </a:t>
            </a:r>
            <a:r>
              <a:rPr lang="en-US" dirty="0"/>
              <a:t>The control devices for taps shall be </a:t>
            </a:r>
            <a:r>
              <a:rPr lang="en-US" dirty="0" smtClean="0"/>
              <a:t>identified </a:t>
            </a:r>
            <a:r>
              <a:rPr lang="en-IN" dirty="0" smtClean="0"/>
              <a:t>by:</a:t>
            </a:r>
          </a:p>
          <a:p>
            <a:pPr>
              <a:spcBef>
                <a:spcPts val="0"/>
              </a:spcBef>
            </a:pPr>
            <a:r>
              <a:rPr lang="en-US" dirty="0" smtClean="0"/>
              <a:t>a)The </a:t>
            </a:r>
            <a:r>
              <a:rPr lang="en-US" dirty="0" err="1"/>
              <a:t>colour</a:t>
            </a:r>
            <a:r>
              <a:rPr lang="en-US" dirty="0"/>
              <a:t> blue, preferably, or the letter C </a:t>
            </a:r>
            <a:r>
              <a:rPr lang="en-US" dirty="0" smtClean="0"/>
              <a:t>for </a:t>
            </a:r>
            <a:r>
              <a:rPr lang="en-IN" dirty="0" smtClean="0"/>
              <a:t>cold </a:t>
            </a:r>
            <a:r>
              <a:rPr lang="en-IN" dirty="0"/>
              <a:t>water</a:t>
            </a:r>
            <a:r>
              <a:rPr lang="en-IN" dirty="0" smtClean="0"/>
              <a:t>:</a:t>
            </a:r>
          </a:p>
          <a:p>
            <a:pPr>
              <a:spcBef>
                <a:spcPts val="0"/>
              </a:spcBef>
            </a:pPr>
            <a:r>
              <a:rPr lang="en-IN" sz="1600" dirty="0"/>
              <a:t>b</a:t>
            </a:r>
            <a:r>
              <a:rPr lang="en-IN" sz="1600" dirty="0" smtClean="0"/>
              <a:t>) </a:t>
            </a:r>
            <a:r>
              <a:rPr lang="en-US" dirty="0"/>
              <a:t>The </a:t>
            </a:r>
            <a:r>
              <a:rPr lang="en-US" dirty="0" err="1"/>
              <a:t>colour</a:t>
            </a:r>
            <a:r>
              <a:rPr lang="en-US" dirty="0"/>
              <a:t> red, preferably, or the letter H for </a:t>
            </a:r>
            <a:r>
              <a:rPr lang="en-US" dirty="0" smtClean="0"/>
              <a:t>hot</a:t>
            </a:r>
          </a:p>
          <a:p>
            <a:pPr>
              <a:spcBef>
                <a:spcPts val="0"/>
              </a:spcBef>
            </a:pPr>
            <a:r>
              <a:rPr lang="en-US" dirty="0"/>
              <a:t>The cold water control device shall be on </a:t>
            </a:r>
            <a:r>
              <a:rPr lang="en-US" dirty="0" smtClean="0"/>
              <a:t>the right </a:t>
            </a:r>
            <a:r>
              <a:rPr lang="en-US" dirty="0"/>
              <a:t>and hot water control device on the left, </a:t>
            </a:r>
            <a:r>
              <a:rPr lang="en-US" dirty="0" smtClean="0"/>
              <a:t>when </a:t>
            </a:r>
            <a:r>
              <a:rPr lang="en-IN" dirty="0" smtClean="0"/>
              <a:t>viewed </a:t>
            </a:r>
            <a:r>
              <a:rPr lang="en-IN" dirty="0"/>
              <a:t>from the front.</a:t>
            </a:r>
            <a:endParaRPr lang="en-US" sz="1600" dirty="0" smtClean="0"/>
          </a:p>
          <a:p>
            <a:pPr marL="0" indent="0">
              <a:spcBef>
                <a:spcPts val="0"/>
              </a:spcBef>
              <a:buNone/>
            </a:pPr>
            <a:endParaRPr lang="en-US" dirty="0" smtClean="0"/>
          </a:p>
          <a:p>
            <a:pPr marL="0" indent="0">
              <a:spcBef>
                <a:spcPts val="0"/>
              </a:spcBef>
              <a:buNone/>
            </a:pPr>
            <a:r>
              <a:rPr lang="en-US" b="1" dirty="0" smtClean="0"/>
              <a:t>v.</a:t>
            </a:r>
            <a:r>
              <a:rPr lang="en-US" dirty="0" smtClean="0"/>
              <a:t> </a:t>
            </a:r>
            <a:r>
              <a:rPr lang="en-IN" sz="1600" b="1" dirty="0"/>
              <a:t>CONSTRUCTTON, WORKMANSHIP </a:t>
            </a:r>
            <a:r>
              <a:rPr lang="en-IN" sz="1600" b="1" dirty="0" smtClean="0"/>
              <a:t>AND FINISH</a:t>
            </a:r>
          </a:p>
          <a:p>
            <a:pPr marL="0" indent="0">
              <a:buNone/>
            </a:pPr>
            <a:r>
              <a:rPr lang="en-IN" sz="1600" b="1" dirty="0"/>
              <a:t> </a:t>
            </a:r>
            <a:r>
              <a:rPr lang="en-IN" sz="1600" b="1" dirty="0" smtClean="0"/>
              <a:t> </a:t>
            </a:r>
            <a:r>
              <a:rPr lang="en-US" dirty="0" smtClean="0"/>
              <a:t>Taps </a:t>
            </a:r>
            <a:r>
              <a:rPr lang="en-US" dirty="0"/>
              <a:t>and valves shall be supplied in the </a:t>
            </a:r>
            <a:r>
              <a:rPr lang="en-US" dirty="0" smtClean="0"/>
              <a:t>following </a:t>
            </a:r>
            <a:r>
              <a:rPr lang="en-IN" dirty="0" smtClean="0"/>
              <a:t>conditions:</a:t>
            </a:r>
          </a:p>
          <a:p>
            <a:pPr>
              <a:spcBef>
                <a:spcPts val="0"/>
              </a:spcBef>
            </a:pPr>
            <a:r>
              <a:rPr lang="en-US" dirty="0"/>
              <a:t>a</a:t>
            </a:r>
            <a:r>
              <a:rPr lang="en-US" dirty="0" smtClean="0"/>
              <a:t>) </a:t>
            </a:r>
            <a:r>
              <a:rPr lang="en-US" dirty="0"/>
              <a:t>As </a:t>
            </a:r>
            <a:r>
              <a:rPr lang="en-US" dirty="0" err="1"/>
              <a:t>coloured</a:t>
            </a:r>
            <a:r>
              <a:rPr lang="en-US" dirty="0"/>
              <a:t> </a:t>
            </a:r>
            <a:r>
              <a:rPr lang="en-US" dirty="0" err="1"/>
              <a:t>moulded</a:t>
            </a:r>
            <a:r>
              <a:rPr lang="en-US" dirty="0"/>
              <a:t> </a:t>
            </a:r>
            <a:r>
              <a:rPr lang="en-US" dirty="0" smtClean="0"/>
              <a:t>plastic</a:t>
            </a:r>
          </a:p>
          <a:p>
            <a:pPr>
              <a:spcBef>
                <a:spcPts val="0"/>
              </a:spcBef>
            </a:pPr>
            <a:r>
              <a:rPr lang="en-US" dirty="0" smtClean="0"/>
              <a:t>b) </a:t>
            </a:r>
            <a:r>
              <a:rPr lang="en-US" dirty="0" err="1"/>
              <a:t>Moulded</a:t>
            </a:r>
            <a:r>
              <a:rPr lang="en-US" dirty="0"/>
              <a:t> plastic with chromium plating or </a:t>
            </a:r>
            <a:r>
              <a:rPr lang="en-US" dirty="0" smtClean="0"/>
              <a:t>gold plating </a:t>
            </a:r>
            <a:r>
              <a:rPr lang="en-US" dirty="0"/>
              <a:t>or silver plating </a:t>
            </a:r>
            <a:r>
              <a:rPr lang="en-US" dirty="0" smtClean="0"/>
              <a:t>or </a:t>
            </a:r>
            <a:r>
              <a:rPr lang="en-US" dirty="0" err="1" smtClean="0"/>
              <a:t>vapour</a:t>
            </a:r>
            <a:r>
              <a:rPr lang="en-US" dirty="0" smtClean="0"/>
              <a:t> </a:t>
            </a:r>
            <a:r>
              <a:rPr lang="en-US" dirty="0"/>
              <a:t>curing </a:t>
            </a:r>
            <a:r>
              <a:rPr lang="en-US" dirty="0" smtClean="0"/>
              <a:t>or powder </a:t>
            </a:r>
            <a:r>
              <a:rPr lang="en-US" dirty="0"/>
              <a:t>coating, etc. All </a:t>
            </a:r>
            <a:r>
              <a:rPr lang="en-US" dirty="0" err="1" smtClean="0"/>
              <a:t>moulded</a:t>
            </a:r>
            <a:r>
              <a:rPr lang="en-US" dirty="0" smtClean="0"/>
              <a:t> </a:t>
            </a:r>
            <a:r>
              <a:rPr lang="en-US" dirty="0"/>
              <a:t>parts shall </a:t>
            </a:r>
            <a:r>
              <a:rPr lang="en-US" dirty="0" smtClean="0"/>
              <a:t>be sound </a:t>
            </a:r>
            <a:r>
              <a:rPr lang="en-US" dirty="0"/>
              <a:t>and free from cracks, spots and blowholes</a:t>
            </a:r>
            <a:r>
              <a:rPr lang="en-US" dirty="0" smtClean="0"/>
              <a:t>. </a:t>
            </a:r>
          </a:p>
          <a:p>
            <a:pPr>
              <a:spcBef>
                <a:spcPts val="0"/>
              </a:spcBef>
            </a:pPr>
            <a:r>
              <a:rPr lang="en-US" dirty="0"/>
              <a:t>c</a:t>
            </a:r>
            <a:r>
              <a:rPr lang="en-US" dirty="0" smtClean="0"/>
              <a:t>) However </a:t>
            </a:r>
            <a:r>
              <a:rPr lang="en-US" dirty="0"/>
              <a:t>shrinkage marks appearing on </a:t>
            </a:r>
            <a:r>
              <a:rPr lang="en-US" dirty="0" smtClean="0"/>
              <a:t>certain </a:t>
            </a:r>
            <a:r>
              <a:rPr lang="en-US" dirty="0"/>
              <a:t>position of the surface due to </a:t>
            </a:r>
            <a:r>
              <a:rPr lang="en-US" dirty="0" err="1"/>
              <a:t>moulding</a:t>
            </a:r>
            <a:r>
              <a:rPr lang="en-US" dirty="0"/>
              <a:t> process </a:t>
            </a:r>
            <a:r>
              <a:rPr lang="en-US" dirty="0" smtClean="0"/>
              <a:t>is permissible</a:t>
            </a:r>
            <a:r>
              <a:rPr lang="en-US" dirty="0"/>
              <a:t>. The internal surface shall be clean </a:t>
            </a:r>
            <a:r>
              <a:rPr lang="en-US" dirty="0" smtClean="0"/>
              <a:t>and </a:t>
            </a:r>
            <a:r>
              <a:rPr lang="en-IN" dirty="0" smtClean="0"/>
              <a:t>smooth.</a:t>
            </a:r>
          </a:p>
          <a:p>
            <a:pPr>
              <a:spcBef>
                <a:spcPts val="0"/>
              </a:spcBef>
            </a:pPr>
            <a:r>
              <a:rPr lang="en-US" dirty="0"/>
              <a:t>d</a:t>
            </a:r>
            <a:r>
              <a:rPr lang="en-US" dirty="0" smtClean="0"/>
              <a:t>) The </a:t>
            </a:r>
            <a:r>
              <a:rPr lang="en-US" dirty="0"/>
              <a:t>bodies, bonnets, spindles and other parts </a:t>
            </a:r>
            <a:r>
              <a:rPr lang="en-US" dirty="0" smtClean="0"/>
              <a:t>shall be </a:t>
            </a:r>
            <a:r>
              <a:rPr lang="en-US" dirty="0" err="1"/>
              <a:t>moulded</a:t>
            </a:r>
            <a:r>
              <a:rPr lang="en-US" dirty="0"/>
              <a:t> in such a way that when assembled </a:t>
            </a:r>
            <a:r>
              <a:rPr lang="en-US" dirty="0" smtClean="0"/>
              <a:t>the parts </a:t>
            </a:r>
            <a:r>
              <a:rPr lang="en-US" dirty="0"/>
              <a:t>shall be axial, parallel and cylindrical </a:t>
            </a:r>
            <a:r>
              <a:rPr lang="en-US" dirty="0" smtClean="0"/>
              <a:t>with surfaces </a:t>
            </a:r>
            <a:r>
              <a:rPr lang="en-US" dirty="0"/>
              <a:t>smoothly finished within the limits of </a:t>
            </a:r>
            <a:r>
              <a:rPr lang="en-US" dirty="0" smtClean="0"/>
              <a:t>dimensions</a:t>
            </a:r>
            <a:r>
              <a:rPr lang="en-IN" dirty="0" smtClean="0"/>
              <a:t>specified </a:t>
            </a:r>
            <a:r>
              <a:rPr lang="en-IN" dirty="0"/>
              <a:t>for various components</a:t>
            </a:r>
            <a:r>
              <a:rPr lang="en-IN" dirty="0" smtClean="0"/>
              <a:t>.</a:t>
            </a:r>
          </a:p>
          <a:p>
            <a:r>
              <a:rPr lang="en-IN" dirty="0"/>
              <a:t>e</a:t>
            </a:r>
            <a:r>
              <a:rPr lang="en-IN" dirty="0" smtClean="0"/>
              <a:t>)</a:t>
            </a:r>
            <a:r>
              <a:rPr lang="en-US" b="1" dirty="0" smtClean="0"/>
              <a:t> </a:t>
            </a:r>
            <a:r>
              <a:rPr lang="en-IN" b="1" dirty="0"/>
              <a:t>Minimum </a:t>
            </a:r>
            <a:r>
              <a:rPr lang="en-IN" b="1" dirty="0" smtClean="0"/>
              <a:t>Thickness:</a:t>
            </a:r>
            <a:r>
              <a:rPr lang="en-US" b="1" dirty="0" smtClean="0"/>
              <a:t> </a:t>
            </a:r>
            <a:r>
              <a:rPr lang="en-US" dirty="0" smtClean="0"/>
              <a:t>The </a:t>
            </a:r>
            <a:r>
              <a:rPr lang="en-US" dirty="0"/>
              <a:t>thickness in any portion </a:t>
            </a:r>
            <a:r>
              <a:rPr lang="en-US" dirty="0" smtClean="0"/>
              <a:t>of the </a:t>
            </a:r>
            <a:r>
              <a:rPr lang="en-US" dirty="0"/>
              <a:t>body and </a:t>
            </a:r>
            <a:r>
              <a:rPr lang="en-US" dirty="0" smtClean="0"/>
              <a:t>bonnet shall </a:t>
            </a:r>
            <a:r>
              <a:rPr lang="en-US" dirty="0"/>
              <a:t>not.be less than 2.5 mm for all sizes</a:t>
            </a:r>
            <a:r>
              <a:rPr lang="en-US" dirty="0" smtClean="0"/>
              <a:t>.</a:t>
            </a:r>
          </a:p>
          <a:p>
            <a:r>
              <a:rPr lang="en-US" dirty="0"/>
              <a:t>f</a:t>
            </a:r>
            <a:r>
              <a:rPr lang="en-US" dirty="0" smtClean="0"/>
              <a:t>) </a:t>
            </a:r>
            <a:r>
              <a:rPr lang="en-IN" b="1" dirty="0" smtClean="0"/>
              <a:t>Finish : </a:t>
            </a:r>
            <a:r>
              <a:rPr lang="en-US" dirty="0"/>
              <a:t>The taps and valves may be in any </a:t>
            </a:r>
            <a:r>
              <a:rPr lang="en-US" dirty="0" err="1" smtClean="0"/>
              <a:t>colour</a:t>
            </a:r>
            <a:r>
              <a:rPr lang="en-US" dirty="0"/>
              <a:t>/</a:t>
            </a:r>
            <a:r>
              <a:rPr lang="en-US" dirty="0" smtClean="0"/>
              <a:t>coating as per (ii) above</a:t>
            </a:r>
            <a:r>
              <a:rPr lang="en-US" b="1" dirty="0" smtClean="0"/>
              <a:t>,</a:t>
            </a:r>
            <a:r>
              <a:rPr lang="en-US" dirty="0" smtClean="0"/>
              <a:t> </a:t>
            </a:r>
            <a:r>
              <a:rPr lang="en-US" dirty="0"/>
              <a:t>as agreed to between the manufacturer </a:t>
            </a:r>
            <a:r>
              <a:rPr lang="en-US" dirty="0" smtClean="0"/>
              <a:t>and purchaser</a:t>
            </a:r>
            <a:r>
              <a:rPr lang="en-US" dirty="0"/>
              <a:t>. Only plastic materials impervious </a:t>
            </a:r>
            <a:r>
              <a:rPr lang="en-US" dirty="0" smtClean="0"/>
              <a:t>to plating </a:t>
            </a:r>
            <a:r>
              <a:rPr lang="en-US" dirty="0"/>
              <a:t>solutions shall be allowed to come in </a:t>
            </a:r>
            <a:r>
              <a:rPr lang="en-US" dirty="0" smtClean="0"/>
              <a:t>to contact </a:t>
            </a:r>
            <a:r>
              <a:rPr lang="en-US" dirty="0"/>
              <a:t>with solution during plating.</a:t>
            </a:r>
            <a:endParaRPr lang="en-IN" b="1" dirty="0" smtClean="0"/>
          </a:p>
        </p:txBody>
      </p:sp>
    </p:spTree>
    <p:extLst>
      <p:ext uri="{BB962C8B-B14F-4D97-AF65-F5344CB8AC3E}">
        <p14:creationId xmlns:p14="http://schemas.microsoft.com/office/powerpoint/2010/main" val="860737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694" y="277881"/>
            <a:ext cx="9454073" cy="467843"/>
          </a:xfrm>
        </p:spPr>
        <p:txBody>
          <a:bodyPr>
            <a:noAutofit/>
          </a:bodyPr>
          <a:lstStyle/>
          <a:p>
            <a:r>
              <a:rPr lang="en-IN" sz="2400" b="1" dirty="0"/>
              <a:t>IS 9763: 2000, Indian Standard for Plastic Tap/valve….Cont.</a:t>
            </a:r>
            <a:endParaRPr lang="en-IN" sz="2400" dirty="0"/>
          </a:p>
        </p:txBody>
      </p:sp>
      <p:sp>
        <p:nvSpPr>
          <p:cNvPr id="3" name="Content Placeholder 2"/>
          <p:cNvSpPr>
            <a:spLocks noGrp="1"/>
          </p:cNvSpPr>
          <p:nvPr>
            <p:ph idx="1"/>
          </p:nvPr>
        </p:nvSpPr>
        <p:spPr>
          <a:xfrm>
            <a:off x="2246695" y="949911"/>
            <a:ext cx="9454073" cy="5415378"/>
          </a:xfrm>
        </p:spPr>
        <p:txBody>
          <a:bodyPr>
            <a:normAutofit/>
          </a:bodyPr>
          <a:lstStyle/>
          <a:p>
            <a:pPr marL="0" indent="0">
              <a:spcBef>
                <a:spcPts val="0"/>
              </a:spcBef>
              <a:buNone/>
            </a:pPr>
            <a:r>
              <a:rPr lang="en-IN" b="1" dirty="0" smtClean="0"/>
              <a:t>vi. TESTS</a:t>
            </a:r>
            <a:r>
              <a:rPr lang="en-IN" dirty="0" smtClean="0"/>
              <a:t>  include following :</a:t>
            </a:r>
          </a:p>
          <a:p>
            <a:pPr>
              <a:spcBef>
                <a:spcPts val="0"/>
              </a:spcBef>
            </a:pPr>
            <a:r>
              <a:rPr lang="en-US" b="1" dirty="0"/>
              <a:t>Resistance to Residual Chlorine in </a:t>
            </a:r>
            <a:r>
              <a:rPr lang="en-US" b="1" dirty="0" smtClean="0"/>
              <a:t>Water </a:t>
            </a:r>
            <a:r>
              <a:rPr lang="en-US" dirty="0" smtClean="0"/>
              <a:t>means</a:t>
            </a:r>
            <a:r>
              <a:rPr lang="en-US" b="1" dirty="0" smtClean="0"/>
              <a:t> </a:t>
            </a:r>
            <a:r>
              <a:rPr lang="en-US" dirty="0" smtClean="0"/>
              <a:t>Plastic </a:t>
            </a:r>
            <a:r>
              <a:rPr lang="en-US" dirty="0"/>
              <a:t>taps and valves shall remain unaffected </a:t>
            </a:r>
            <a:r>
              <a:rPr lang="en-US" dirty="0" smtClean="0"/>
              <a:t>after being </a:t>
            </a:r>
            <a:r>
              <a:rPr lang="en-US" dirty="0"/>
              <a:t>immersed in a 10 percent solution of </a:t>
            </a:r>
            <a:r>
              <a:rPr lang="en-US" dirty="0" smtClean="0"/>
              <a:t>hydrochloric </a:t>
            </a:r>
            <a:r>
              <a:rPr lang="en-IN" dirty="0" smtClean="0"/>
              <a:t>acid </a:t>
            </a:r>
            <a:r>
              <a:rPr lang="en-IN" dirty="0"/>
              <a:t>for 24 h.</a:t>
            </a:r>
            <a:endParaRPr lang="en-US" b="1" dirty="0" smtClean="0"/>
          </a:p>
          <a:p>
            <a:pPr>
              <a:spcBef>
                <a:spcPts val="0"/>
              </a:spcBef>
            </a:pPr>
            <a:r>
              <a:rPr lang="en-IN" b="1" dirty="0"/>
              <a:t>Drip </a:t>
            </a:r>
            <a:r>
              <a:rPr lang="en-IN" b="1" dirty="0" err="1"/>
              <a:t>Proofness</a:t>
            </a:r>
            <a:r>
              <a:rPr lang="en-IN" b="1" dirty="0"/>
              <a:t> </a:t>
            </a:r>
            <a:r>
              <a:rPr lang="en-IN" b="1" dirty="0" smtClean="0"/>
              <a:t>Test </a:t>
            </a:r>
            <a:r>
              <a:rPr lang="en-IN" dirty="0" smtClean="0"/>
              <a:t>means</a:t>
            </a:r>
            <a:r>
              <a:rPr lang="en-IN" b="1" dirty="0" smtClean="0"/>
              <a:t> </a:t>
            </a:r>
            <a:r>
              <a:rPr lang="en-US" dirty="0"/>
              <a:t>no leakage </a:t>
            </a:r>
            <a:r>
              <a:rPr lang="en-US" dirty="0" smtClean="0"/>
              <a:t>of </a:t>
            </a:r>
            <a:r>
              <a:rPr lang="en-US" dirty="0"/>
              <a:t>water </a:t>
            </a:r>
            <a:r>
              <a:rPr lang="en-IN" dirty="0" smtClean="0"/>
              <a:t>at </a:t>
            </a:r>
            <a:r>
              <a:rPr lang="en-IN" dirty="0"/>
              <a:t>a </a:t>
            </a:r>
            <a:r>
              <a:rPr lang="en-IN" dirty="0" smtClean="0"/>
              <a:t>hydraulic </a:t>
            </a:r>
            <a:r>
              <a:rPr lang="en-US" dirty="0" smtClean="0"/>
              <a:t>pressure </a:t>
            </a:r>
            <a:r>
              <a:rPr lang="en-US" dirty="0"/>
              <a:t>of </a:t>
            </a:r>
            <a:r>
              <a:rPr lang="en-US" dirty="0" smtClean="0"/>
              <a:t>0.1 MPa or 0.04 </a:t>
            </a:r>
            <a:r>
              <a:rPr lang="en-US" dirty="0"/>
              <a:t>MPa </a:t>
            </a:r>
            <a:r>
              <a:rPr lang="en-US" dirty="0" smtClean="0"/>
              <a:t>of </a:t>
            </a:r>
            <a:r>
              <a:rPr lang="en-IN" dirty="0" smtClean="0"/>
              <a:t>pneumatic pressure </a:t>
            </a:r>
            <a:r>
              <a:rPr lang="en-US" dirty="0"/>
              <a:t>maintained for 15 min</a:t>
            </a:r>
            <a:r>
              <a:rPr lang="en-IN" dirty="0" smtClean="0"/>
              <a:t>.</a:t>
            </a:r>
            <a:endParaRPr lang="en-IN" b="1" dirty="0" smtClean="0"/>
          </a:p>
          <a:p>
            <a:pPr>
              <a:spcBef>
                <a:spcPts val="0"/>
              </a:spcBef>
            </a:pPr>
            <a:r>
              <a:rPr lang="en-IN" b="1" dirty="0"/>
              <a:t>Thermal Shock </a:t>
            </a:r>
            <a:r>
              <a:rPr lang="en-IN" b="1" dirty="0" smtClean="0"/>
              <a:t>Test </a:t>
            </a:r>
            <a:r>
              <a:rPr lang="en-IN" dirty="0" smtClean="0"/>
              <a:t>means</a:t>
            </a:r>
            <a:r>
              <a:rPr lang="en-IN" b="1" dirty="0" smtClean="0"/>
              <a:t> </a:t>
            </a:r>
            <a:r>
              <a:rPr lang="en-US" dirty="0" smtClean="0"/>
              <a:t>there </a:t>
            </a:r>
            <a:r>
              <a:rPr lang="en-US" dirty="0"/>
              <a:t>shall be no defect </a:t>
            </a:r>
            <a:r>
              <a:rPr lang="en-US" dirty="0" smtClean="0"/>
              <a:t>in </a:t>
            </a:r>
            <a:r>
              <a:rPr lang="en-IN" dirty="0" smtClean="0"/>
              <a:t>the </a:t>
            </a:r>
            <a:r>
              <a:rPr lang="en-IN" dirty="0"/>
              <a:t>tap or </a:t>
            </a:r>
            <a:r>
              <a:rPr lang="en-IN" dirty="0" smtClean="0"/>
              <a:t>valve when dipped </a:t>
            </a:r>
            <a:r>
              <a:rPr lang="en-US" dirty="0" smtClean="0"/>
              <a:t>in </a:t>
            </a:r>
            <a:r>
              <a:rPr lang="en-US" dirty="0"/>
              <a:t>water maintained at a temperature not more </a:t>
            </a:r>
            <a:r>
              <a:rPr lang="en-US" dirty="0" smtClean="0"/>
              <a:t>than 65 ± 2 °C</a:t>
            </a:r>
            <a:r>
              <a:rPr lang="en-US" b="1" dirty="0" smtClean="0"/>
              <a:t> </a:t>
            </a:r>
            <a:r>
              <a:rPr lang="en-US" dirty="0"/>
              <a:t>for </a:t>
            </a:r>
            <a:r>
              <a:rPr lang="en-US" dirty="0" smtClean="0"/>
              <a:t>one hour </a:t>
            </a:r>
            <a:r>
              <a:rPr lang="en-US" dirty="0"/>
              <a:t>and then suddenly quenching in </a:t>
            </a:r>
            <a:r>
              <a:rPr lang="en-US" dirty="0" smtClean="0"/>
              <a:t>water with </a:t>
            </a:r>
            <a:r>
              <a:rPr lang="en-US" dirty="0"/>
              <a:t>temperature not more than 15°C and </a:t>
            </a:r>
            <a:r>
              <a:rPr lang="en-US" dirty="0" smtClean="0"/>
              <a:t>repeating the </a:t>
            </a:r>
            <a:r>
              <a:rPr lang="en-US" dirty="0"/>
              <a:t>operation for 10 times</a:t>
            </a:r>
            <a:r>
              <a:rPr lang="en-US" dirty="0" smtClean="0"/>
              <a:t>.</a:t>
            </a:r>
          </a:p>
          <a:p>
            <a:pPr>
              <a:spcBef>
                <a:spcPts val="0"/>
              </a:spcBef>
            </a:pPr>
            <a:r>
              <a:rPr lang="en-IN" b="1" dirty="0"/>
              <a:t>Hydraulic Pressure </a:t>
            </a:r>
            <a:r>
              <a:rPr lang="en-IN" b="1" dirty="0" smtClean="0"/>
              <a:t>Test  </a:t>
            </a:r>
            <a:r>
              <a:rPr lang="en-IN" dirty="0" smtClean="0"/>
              <a:t>means </a:t>
            </a:r>
            <a:r>
              <a:rPr lang="en-US" dirty="0" smtClean="0"/>
              <a:t>there </a:t>
            </a:r>
            <a:r>
              <a:rPr lang="en-US" dirty="0"/>
              <a:t>shall not be any </a:t>
            </a:r>
            <a:r>
              <a:rPr lang="en-US" dirty="0" smtClean="0"/>
              <a:t>leak, sweat</a:t>
            </a:r>
            <a:r>
              <a:rPr lang="en-US" dirty="0"/>
              <a:t>, bulge or pressure </a:t>
            </a:r>
            <a:r>
              <a:rPr lang="en-US" dirty="0" smtClean="0"/>
              <a:t>drop in Taps/Valves when </a:t>
            </a:r>
            <a:r>
              <a:rPr lang="en-IN" dirty="0"/>
              <a:t>tested under </a:t>
            </a:r>
            <a:r>
              <a:rPr lang="en-IN" dirty="0" smtClean="0"/>
              <a:t>an </a:t>
            </a:r>
            <a:r>
              <a:rPr lang="en-US" dirty="0" smtClean="0"/>
              <a:t>internal </a:t>
            </a:r>
            <a:r>
              <a:rPr lang="en-US" dirty="0"/>
              <a:t>pressure of 1.6 MPa for a minimum period </a:t>
            </a:r>
            <a:r>
              <a:rPr lang="en-US" dirty="0" smtClean="0"/>
              <a:t>of </a:t>
            </a:r>
            <a:r>
              <a:rPr lang="en-IN" dirty="0" smtClean="0"/>
              <a:t>60 s and </a:t>
            </a:r>
            <a:r>
              <a:rPr lang="en-IN" dirty="0"/>
              <a:t>the </a:t>
            </a:r>
            <a:r>
              <a:rPr lang="en-IN" dirty="0" smtClean="0"/>
              <a:t>components as well </a:t>
            </a:r>
            <a:r>
              <a:rPr lang="en-US" dirty="0" smtClean="0"/>
              <a:t>may be </a:t>
            </a:r>
            <a:r>
              <a:rPr lang="en-US" dirty="0"/>
              <a:t>tested at 0.6 MPa of air </a:t>
            </a:r>
            <a:r>
              <a:rPr lang="en-US" dirty="0" smtClean="0"/>
              <a:t>pressure for </a:t>
            </a:r>
            <a:r>
              <a:rPr lang="en-US" dirty="0"/>
              <a:t>a minimum period of </a:t>
            </a:r>
            <a:r>
              <a:rPr lang="en-US" dirty="0" smtClean="0"/>
              <a:t>20s. </a:t>
            </a:r>
            <a:r>
              <a:rPr lang="en-IN" dirty="0" smtClean="0"/>
              <a:t>Test </a:t>
            </a:r>
            <a:r>
              <a:rPr lang="en-IN" dirty="0"/>
              <a:t>procedure is </a:t>
            </a:r>
            <a:r>
              <a:rPr lang="en-IN" dirty="0" smtClean="0"/>
              <a:t>given in </a:t>
            </a:r>
            <a:r>
              <a:rPr lang="en-IN" dirty="0"/>
              <a:t>Annex </a:t>
            </a:r>
            <a:r>
              <a:rPr lang="en-IN" dirty="0" smtClean="0"/>
              <a:t>A of IS 9763.</a:t>
            </a:r>
          </a:p>
          <a:p>
            <a:pPr>
              <a:spcBef>
                <a:spcPts val="0"/>
              </a:spcBef>
            </a:pPr>
            <a:r>
              <a:rPr lang="en-IN" b="1" dirty="0"/>
              <a:t>Mechanical Strength </a:t>
            </a:r>
            <a:r>
              <a:rPr lang="en-IN" b="1" dirty="0" smtClean="0"/>
              <a:t>Characteristics </a:t>
            </a:r>
            <a:r>
              <a:rPr lang="en-IN" dirty="0" smtClean="0"/>
              <a:t>means </a:t>
            </a:r>
            <a:r>
              <a:rPr lang="en-US" dirty="0"/>
              <a:t>there shall be no </a:t>
            </a:r>
            <a:r>
              <a:rPr lang="en-US" dirty="0" smtClean="0"/>
              <a:t>deformation or </a:t>
            </a:r>
            <a:r>
              <a:rPr lang="en-US" dirty="0"/>
              <a:t>loosening of any part of the tap or </a:t>
            </a:r>
            <a:r>
              <a:rPr lang="en-US" dirty="0" smtClean="0"/>
              <a:t>valve when tested in vertical position at a </a:t>
            </a:r>
            <a:r>
              <a:rPr lang="en-US" dirty="0"/>
              <a:t>torque of not less </a:t>
            </a:r>
            <a:r>
              <a:rPr lang="en-US" dirty="0" smtClean="0"/>
              <a:t>than 6Nm </a:t>
            </a:r>
            <a:r>
              <a:rPr lang="en-US" dirty="0"/>
              <a:t>shall be applied to the operating </a:t>
            </a:r>
            <a:r>
              <a:rPr lang="en-US" dirty="0" smtClean="0"/>
              <a:t>mechanism using </a:t>
            </a:r>
            <a:r>
              <a:rPr lang="en-US" dirty="0"/>
              <a:t>a torque wrench in closing direction for </a:t>
            </a:r>
            <a:r>
              <a:rPr lang="en-US" dirty="0" smtClean="0"/>
              <a:t>a </a:t>
            </a:r>
            <a:r>
              <a:rPr lang="en-IN" dirty="0" smtClean="0"/>
              <a:t>period </a:t>
            </a:r>
            <a:r>
              <a:rPr lang="en-IN" dirty="0"/>
              <a:t>of 5 </a:t>
            </a:r>
            <a:r>
              <a:rPr lang="en-IN" dirty="0" smtClean="0"/>
              <a:t>min</a:t>
            </a:r>
            <a:r>
              <a:rPr lang="en-US" dirty="0" smtClean="0"/>
              <a:t>.</a:t>
            </a:r>
            <a:endParaRPr lang="en-IN" dirty="0"/>
          </a:p>
        </p:txBody>
      </p:sp>
    </p:spTree>
    <p:extLst>
      <p:ext uri="{BB962C8B-B14F-4D97-AF65-F5344CB8AC3E}">
        <p14:creationId xmlns:p14="http://schemas.microsoft.com/office/powerpoint/2010/main" val="4211169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572" y="304513"/>
            <a:ext cx="8911687" cy="441210"/>
          </a:xfrm>
        </p:spPr>
        <p:txBody>
          <a:bodyPr>
            <a:normAutofit fontScale="90000"/>
          </a:bodyPr>
          <a:lstStyle/>
          <a:p>
            <a:r>
              <a:rPr lang="en-IN" sz="2400" b="1" dirty="0"/>
              <a:t>IS 9763: 2000, Indian Standard for Plastic Tap/valve….Cont.</a:t>
            </a:r>
            <a:endParaRPr lang="en-IN" sz="2400" dirty="0"/>
          </a:p>
        </p:txBody>
      </p:sp>
      <p:sp>
        <p:nvSpPr>
          <p:cNvPr id="3" name="Content Placeholder 2"/>
          <p:cNvSpPr>
            <a:spLocks noGrp="1"/>
          </p:cNvSpPr>
          <p:nvPr>
            <p:ph idx="1"/>
          </p:nvPr>
        </p:nvSpPr>
        <p:spPr>
          <a:xfrm>
            <a:off x="2127572" y="967666"/>
            <a:ext cx="9653095" cy="5575177"/>
          </a:xfrm>
        </p:spPr>
        <p:txBody>
          <a:bodyPr>
            <a:normAutofit fontScale="92500" lnSpcReduction="20000"/>
          </a:bodyPr>
          <a:lstStyle/>
          <a:p>
            <a:r>
              <a:rPr lang="en-IN" dirty="0" smtClean="0"/>
              <a:t>Since this product is an item of mass production, the requirement of testing has been classified into three categories namely:</a:t>
            </a:r>
          </a:p>
          <a:p>
            <a:r>
              <a:rPr lang="en-IN" b="1" dirty="0" smtClean="0"/>
              <a:t>TYPE TESTS </a:t>
            </a:r>
            <a:r>
              <a:rPr lang="en-US" dirty="0"/>
              <a:t>The type tests shall consist of resistance to </a:t>
            </a:r>
            <a:r>
              <a:rPr lang="en-US" dirty="0" smtClean="0"/>
              <a:t>residual chlorine </a:t>
            </a:r>
            <a:r>
              <a:rPr lang="en-US" dirty="0"/>
              <a:t>in water, thermal shock test and </a:t>
            </a:r>
            <a:r>
              <a:rPr lang="en-US" dirty="0" smtClean="0"/>
              <a:t>endurance </a:t>
            </a:r>
            <a:r>
              <a:rPr lang="en-IN" dirty="0" smtClean="0"/>
              <a:t>test.</a:t>
            </a:r>
          </a:p>
          <a:p>
            <a:r>
              <a:rPr lang="en-US" dirty="0"/>
              <a:t>In the beginning of </a:t>
            </a:r>
            <a:r>
              <a:rPr lang="en-US" dirty="0" smtClean="0"/>
              <a:t>production </a:t>
            </a:r>
            <a:r>
              <a:rPr lang="en-US" dirty="0"/>
              <a:t>and </a:t>
            </a:r>
            <a:r>
              <a:rPr lang="en-US" dirty="0" smtClean="0"/>
              <a:t>subsequently whenever </a:t>
            </a:r>
            <a:r>
              <a:rPr lang="en-US" dirty="0"/>
              <a:t>a substantial change is made </a:t>
            </a:r>
            <a:r>
              <a:rPr lang="en-US" dirty="0" smtClean="0"/>
              <a:t>in respect </a:t>
            </a:r>
            <a:r>
              <a:rPr lang="en-US" dirty="0"/>
              <a:t>of materials, design or method of </a:t>
            </a:r>
            <a:r>
              <a:rPr lang="en-US" dirty="0" smtClean="0"/>
              <a:t>manufacture, two </a:t>
            </a:r>
            <a:r>
              <a:rPr lang="en-US" dirty="0"/>
              <a:t>pieces from the first batch of manufacture </a:t>
            </a:r>
            <a:r>
              <a:rPr lang="en-US" dirty="0" smtClean="0"/>
              <a:t>of taps </a:t>
            </a:r>
            <a:r>
              <a:rPr lang="en-US" dirty="0"/>
              <a:t>or valves of each nominal size shall be </a:t>
            </a:r>
            <a:r>
              <a:rPr lang="en-US" dirty="0" smtClean="0"/>
              <a:t>subjected to </a:t>
            </a:r>
            <a:r>
              <a:rPr lang="en-US" dirty="0"/>
              <a:t>these tests. The production shall be continued </a:t>
            </a:r>
            <a:r>
              <a:rPr lang="en-US" dirty="0" smtClean="0"/>
              <a:t>only when </a:t>
            </a:r>
            <a:r>
              <a:rPr lang="en-US" dirty="0"/>
              <a:t>both test results in each of these </a:t>
            </a:r>
            <a:r>
              <a:rPr lang="en-US" dirty="0" smtClean="0"/>
              <a:t>requirements </a:t>
            </a:r>
            <a:r>
              <a:rPr lang="en-IN" dirty="0" smtClean="0"/>
              <a:t>are </a:t>
            </a:r>
            <a:r>
              <a:rPr lang="en-IN" dirty="0"/>
              <a:t>found satisfactory.</a:t>
            </a:r>
            <a:endParaRPr lang="en-IN" b="1" dirty="0" smtClean="0"/>
          </a:p>
          <a:p>
            <a:r>
              <a:rPr lang="en-IN" b="1" dirty="0" smtClean="0"/>
              <a:t>PRODUCTION ROUTINE TESTS </a:t>
            </a:r>
            <a:r>
              <a:rPr lang="en-US" dirty="0"/>
              <a:t>The following .tests shall be considered as </a:t>
            </a:r>
            <a:r>
              <a:rPr lang="en-US" dirty="0" smtClean="0"/>
              <a:t>production routine </a:t>
            </a:r>
            <a:r>
              <a:rPr lang="en-US" dirty="0"/>
              <a:t>tests and they shall be conducted by the </a:t>
            </a:r>
            <a:r>
              <a:rPr lang="en-US" dirty="0" smtClean="0"/>
              <a:t>manufacturer according </a:t>
            </a:r>
            <a:r>
              <a:rPr lang="en-US" dirty="0"/>
              <a:t>to the sampling plan given </a:t>
            </a:r>
            <a:r>
              <a:rPr lang="en-US" dirty="0" smtClean="0"/>
              <a:t>in </a:t>
            </a:r>
            <a:r>
              <a:rPr lang="en-IN" dirty="0" smtClean="0"/>
              <a:t>Annex </a:t>
            </a:r>
            <a:r>
              <a:rPr lang="en-IN" dirty="0"/>
              <a:t>B.</a:t>
            </a:r>
          </a:p>
          <a:p>
            <a:pPr>
              <a:spcBef>
                <a:spcPts val="0"/>
              </a:spcBef>
            </a:pPr>
            <a:r>
              <a:rPr lang="en-IN" dirty="0"/>
              <a:t>a) Drip </a:t>
            </a:r>
            <a:r>
              <a:rPr lang="en-IN" dirty="0" err="1"/>
              <a:t>proofness</a:t>
            </a:r>
            <a:r>
              <a:rPr lang="en-IN" dirty="0"/>
              <a:t> test,</a:t>
            </a:r>
          </a:p>
          <a:p>
            <a:pPr>
              <a:spcBef>
                <a:spcPts val="0"/>
              </a:spcBef>
            </a:pPr>
            <a:r>
              <a:rPr lang="en-US" dirty="0"/>
              <a:t>b) Hydraulic pressure test, and</a:t>
            </a:r>
          </a:p>
          <a:p>
            <a:pPr>
              <a:spcBef>
                <a:spcPts val="0"/>
              </a:spcBef>
            </a:pPr>
            <a:r>
              <a:rPr lang="en-IN" dirty="0"/>
              <a:t>c) Mechanical strength characteristics.</a:t>
            </a:r>
            <a:endParaRPr lang="en-IN" b="1" dirty="0" smtClean="0"/>
          </a:p>
          <a:p>
            <a:r>
              <a:rPr lang="en-IN" b="1" dirty="0" smtClean="0"/>
              <a:t>ACCEPTANCE TEST </a:t>
            </a:r>
            <a:r>
              <a:rPr lang="en-US" dirty="0"/>
              <a:t>These shall consist of all the tests and </a:t>
            </a:r>
            <a:r>
              <a:rPr lang="en-US" dirty="0" smtClean="0"/>
              <a:t>requirements specified </a:t>
            </a:r>
            <a:r>
              <a:rPr lang="en-US" dirty="0"/>
              <a:t>in this </a:t>
            </a:r>
            <a:r>
              <a:rPr lang="en-US" dirty="0" smtClean="0"/>
              <a:t>standard for acceptance tests as per </a:t>
            </a:r>
            <a:r>
              <a:rPr lang="en-US" dirty="0"/>
              <a:t>the sampling and criteria for </a:t>
            </a:r>
            <a:r>
              <a:rPr lang="en-US" dirty="0" smtClean="0"/>
              <a:t>conformity given in Annex B if the standard.</a:t>
            </a:r>
          </a:p>
          <a:p>
            <a:pPr marL="0" indent="0">
              <a:buNone/>
            </a:pPr>
            <a:r>
              <a:rPr lang="en-US" b="1" dirty="0" smtClean="0"/>
              <a:t>vii. MARKING: </a:t>
            </a:r>
            <a:r>
              <a:rPr lang="en-US" dirty="0" smtClean="0"/>
              <a:t>Standard also specified marking requirements and way of marking </a:t>
            </a:r>
            <a:r>
              <a:rPr lang="en-US" dirty="0"/>
              <a:t>manufacturer’s name or brand name, </a:t>
            </a:r>
            <a:r>
              <a:rPr lang="en-US" dirty="0" smtClean="0"/>
              <a:t>nominal size</a:t>
            </a:r>
            <a:r>
              <a:rPr lang="en-US" dirty="0"/>
              <a:t>, batch No./ date of manufacture on the body, </a:t>
            </a:r>
            <a:r>
              <a:rPr lang="en-US" dirty="0" smtClean="0"/>
              <a:t>an </a:t>
            </a:r>
            <a:r>
              <a:rPr lang="en-US" dirty="0"/>
              <a:t>arrow for direction of flow for stop </a:t>
            </a:r>
            <a:r>
              <a:rPr lang="en-US" dirty="0" smtClean="0"/>
              <a:t>valve and       </a:t>
            </a:r>
            <a:r>
              <a:rPr lang="en-IN" dirty="0" smtClean="0"/>
              <a:t>the-BIS </a:t>
            </a:r>
            <a:r>
              <a:rPr lang="en-IN" dirty="0"/>
              <a:t>Standard Mark</a:t>
            </a:r>
            <a:r>
              <a:rPr lang="en-IN" dirty="0" smtClean="0"/>
              <a:t>.</a:t>
            </a:r>
            <a:r>
              <a:rPr lang="en-US" dirty="0" smtClean="0"/>
              <a:t> </a:t>
            </a:r>
            <a:endParaRPr lang="en-IN" dirty="0"/>
          </a:p>
        </p:txBody>
      </p:sp>
      <p:pic>
        <p:nvPicPr>
          <p:cNvPr id="4" name="Picture 5" descr="isi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758" y="5774740"/>
            <a:ext cx="361427" cy="24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88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E5B4-0422-319F-CB53-F0389EE640AE}"/>
              </a:ext>
            </a:extLst>
          </p:cNvPr>
          <p:cNvSpPr>
            <a:spLocks noGrp="1"/>
          </p:cNvSpPr>
          <p:nvPr>
            <p:ph type="title"/>
          </p:nvPr>
        </p:nvSpPr>
        <p:spPr>
          <a:xfrm>
            <a:off x="2286001" y="271462"/>
            <a:ext cx="9215438" cy="627641"/>
          </a:xfrm>
        </p:spPr>
        <p:txBody>
          <a:bodyPr>
            <a:normAutofit fontScale="90000"/>
          </a:bodyPr>
          <a:lstStyle/>
          <a:p>
            <a:pPr algn="ctr"/>
            <a:r>
              <a:rPr lang="en-IN" b="1" dirty="0"/>
              <a:t>Fixtures</a:t>
            </a:r>
          </a:p>
        </p:txBody>
      </p:sp>
      <p:sp>
        <p:nvSpPr>
          <p:cNvPr id="3" name="Content Placeholder 2">
            <a:extLst>
              <a:ext uri="{FF2B5EF4-FFF2-40B4-BE49-F238E27FC236}">
                <a16:creationId xmlns:a16="http://schemas.microsoft.com/office/drawing/2014/main" id="{8B55B129-F261-EF16-B268-49D3DA43EFE7}"/>
              </a:ext>
            </a:extLst>
          </p:cNvPr>
          <p:cNvSpPr>
            <a:spLocks noGrp="1"/>
          </p:cNvSpPr>
          <p:nvPr>
            <p:ph idx="1"/>
          </p:nvPr>
        </p:nvSpPr>
        <p:spPr>
          <a:xfrm>
            <a:off x="2286000" y="941965"/>
            <a:ext cx="9215438" cy="5601709"/>
          </a:xfrm>
        </p:spPr>
        <p:txBody>
          <a:bodyPr>
            <a:normAutofit fontScale="92500" lnSpcReduction="20000"/>
          </a:bodyPr>
          <a:lstStyle/>
          <a:p>
            <a:pPr lvl="0"/>
            <a:r>
              <a:rPr lang="en-IN" b="1" dirty="0"/>
              <a:t>What are Fixtures? </a:t>
            </a:r>
            <a:endParaRPr lang="en-IN" dirty="0"/>
          </a:p>
          <a:p>
            <a:pPr lvl="0"/>
            <a:r>
              <a:rPr lang="en-US" dirty="0"/>
              <a:t>A fixture is a device for receiving water and waste matter that then directs the substances into a sanitary drainage system. Examples of fixtures include toilets, sinks, bathtubs, and show receptors. </a:t>
            </a:r>
            <a:endParaRPr lang="en-IN" dirty="0"/>
          </a:p>
          <a:p>
            <a:pPr lvl="0"/>
            <a:r>
              <a:rPr lang="en-US" dirty="0"/>
              <a:t>Types of Plumbing Fixtures - Fixtures are often made with durable materials such as PVC, fiberglass, tile, marble, glass, stainless steel, or copper. Below are the common types of fixtures. </a:t>
            </a:r>
            <a:endParaRPr lang="en-IN" dirty="0"/>
          </a:p>
          <a:p>
            <a:pPr lvl="0"/>
            <a:r>
              <a:rPr lang="en-US" dirty="0"/>
              <a:t>Toilets - Toilets are integral to day-to-day life. The design consists of a water tank with a curved drain at the bottom. The toilet is mounted to the floor, and the drain pipe is connected over the sewer pipe. In addition, there are flush toilets, composting toilets, urinals, high-tech toilets, and more. </a:t>
            </a:r>
            <a:endParaRPr lang="en-IN" dirty="0"/>
          </a:p>
          <a:p>
            <a:pPr lvl="0"/>
            <a:r>
              <a:rPr lang="en-US" dirty="0"/>
              <a:t>Bathtubs - Modern tubs feature overflows, drains, and faucets to regulate how water flows and drains. Common tub styles include Western, Eastern, claw-foot, whirlpool, and hot tubs. </a:t>
            </a:r>
            <a:endParaRPr lang="en-IN" dirty="0"/>
          </a:p>
          <a:p>
            <a:pPr lvl="0"/>
            <a:r>
              <a:rPr lang="en-US" dirty="0"/>
              <a:t>Sinks - Sinks are in bathrooms, kitchens, powder rooms, and even outdoors! They typically have both hot and cold water features, with the hot water temperature depending on the user’s needs. Sink types include self-rimming, bottom-mount, solid surface, butler, and stand-alone. </a:t>
            </a:r>
            <a:endParaRPr lang="en-IN" dirty="0"/>
          </a:p>
          <a:p>
            <a:pPr lvl="0"/>
            <a:r>
              <a:rPr lang="en-US" dirty="0"/>
              <a:t>Showers - Despite the type of nozzle or showerhead a shower has, they all have the same function – to produce hot or cold water over a particular space. Varieties include water showers, electric showers, air showers, steam showers, bucket showers, beach showers, and more. </a:t>
            </a:r>
            <a:endParaRPr lang="en-IN" dirty="0"/>
          </a:p>
          <a:p>
            <a:endParaRPr lang="en-IN" dirty="0"/>
          </a:p>
        </p:txBody>
      </p:sp>
    </p:spTree>
    <p:extLst>
      <p:ext uri="{BB962C8B-B14F-4D97-AF65-F5344CB8AC3E}">
        <p14:creationId xmlns:p14="http://schemas.microsoft.com/office/powerpoint/2010/main" val="3313149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615" y="428800"/>
            <a:ext cx="8911687" cy="528463"/>
          </a:xfrm>
        </p:spPr>
        <p:txBody>
          <a:bodyPr>
            <a:noAutofit/>
          </a:bodyPr>
          <a:lstStyle/>
          <a:p>
            <a:pPr algn="ctr"/>
            <a:r>
              <a:rPr lang="en-US" sz="2400" b="1" dirty="0"/>
              <a:t>Important publications by BIS in Civil Engineering sector</a:t>
            </a:r>
            <a:endParaRPr lang="en-IN" sz="2400" b="1" dirty="0"/>
          </a:p>
        </p:txBody>
      </p:sp>
      <p:sp>
        <p:nvSpPr>
          <p:cNvPr id="3" name="Content Placeholder 2"/>
          <p:cNvSpPr>
            <a:spLocks noGrp="1"/>
          </p:cNvSpPr>
          <p:nvPr>
            <p:ph idx="1"/>
          </p:nvPr>
        </p:nvSpPr>
        <p:spPr>
          <a:xfrm>
            <a:off x="2269615" y="1313894"/>
            <a:ext cx="9155946" cy="5184559"/>
          </a:xfrm>
        </p:spPr>
        <p:txBody>
          <a:bodyPr>
            <a:normAutofit fontScale="85000" lnSpcReduction="10000"/>
          </a:bodyPr>
          <a:lstStyle/>
          <a:p>
            <a:r>
              <a:rPr lang="en-US" dirty="0"/>
              <a:t>Design Aids for Reinforced Concrete to IS : 456-1978 (SP : lh-1980)</a:t>
            </a:r>
          </a:p>
          <a:p>
            <a:r>
              <a:rPr lang="en-US" dirty="0"/>
              <a:t>Explanatory Handbook on Masonry Code (SP : 20-1981)</a:t>
            </a:r>
          </a:p>
          <a:p>
            <a:r>
              <a:rPr lang="en-US" dirty="0"/>
              <a:t>Explanatory Handbook on Codes of Earthquake Engineering (IS : 1893-1975 and </a:t>
            </a:r>
            <a:r>
              <a:rPr lang="en-IN" dirty="0"/>
              <a:t>IS : 432h-1976) (SP : 22-1982)</a:t>
            </a:r>
          </a:p>
          <a:p>
            <a:r>
              <a:rPr lang="en-US" dirty="0"/>
              <a:t>Handbook on Concrete Mixes (SP : 23-1982)</a:t>
            </a:r>
          </a:p>
          <a:p>
            <a:r>
              <a:rPr lang="en-US" dirty="0"/>
              <a:t>Explanatory Handbook on Indian Standard Code of Practice for Plain and Reinforced </a:t>
            </a:r>
            <a:r>
              <a:rPr lang="en-IN" dirty="0"/>
              <a:t>Concrete (IS : 456-1978) (SP : 24-1983)</a:t>
            </a:r>
          </a:p>
          <a:p>
            <a:r>
              <a:rPr lang="en-US" dirty="0"/>
              <a:t>Handbook on Causes and Prevention of Cracks in Buildings (SP : 25-1984)</a:t>
            </a:r>
          </a:p>
          <a:p>
            <a:r>
              <a:rPr lang="en-US" dirty="0"/>
              <a:t>Summaries of Indian Standards for Building Materials (SP : 21-1983)</a:t>
            </a:r>
          </a:p>
          <a:p>
            <a:r>
              <a:rPr lang="en-US" dirty="0"/>
              <a:t>Handbook on Functional Requirements of Industrial Buildings (SP : 32-1986)</a:t>
            </a:r>
          </a:p>
          <a:p>
            <a:r>
              <a:rPr lang="en-US" dirty="0"/>
              <a:t>Handbook on Timber Engineering (SP : 33-1986)</a:t>
            </a:r>
          </a:p>
          <a:p>
            <a:r>
              <a:rPr lang="en-US" dirty="0"/>
              <a:t>Handbook on Concrete Reinforcement and Detailing (SP : 34-1987)</a:t>
            </a:r>
          </a:p>
          <a:p>
            <a:r>
              <a:rPr lang="en-US" dirty="0"/>
              <a:t>Handbook on</a:t>
            </a:r>
            <a:r>
              <a:rPr lang="en-US" b="1" dirty="0"/>
              <a:t> </a:t>
            </a:r>
            <a:r>
              <a:rPr lang="en-US" dirty="0"/>
              <a:t>Water Supply and Drainage with Special Emphasis on Plumbing </a:t>
            </a:r>
            <a:r>
              <a:rPr lang="en-IN" dirty="0"/>
              <a:t>(SP : 35-1987)</a:t>
            </a:r>
          </a:p>
          <a:p>
            <a:r>
              <a:rPr lang="en-US" dirty="0"/>
              <a:t>Functional Requirements of Buildings (Other than Industrial Buildings)(SP : 41-1987)</a:t>
            </a:r>
          </a:p>
          <a:p>
            <a:r>
              <a:rPr lang="en-IN" dirty="0"/>
              <a:t>Foundation of Buildings, Steel Code (IS : 800), Building Construction Practices, Bulk Storage Structures in Steel, Formwork, Fire Safety, Construction Safety Practices, Tall Buildings, </a:t>
            </a:r>
            <a:r>
              <a:rPr lang="en-US" dirty="0"/>
              <a:t>Inspection of Different Items of Building Work, </a:t>
            </a:r>
            <a:r>
              <a:rPr lang="en-IN" dirty="0"/>
              <a:t>Loading Code, Prefabrication</a:t>
            </a:r>
          </a:p>
        </p:txBody>
      </p:sp>
    </p:spTree>
    <p:extLst>
      <p:ext uri="{BB962C8B-B14F-4D97-AF65-F5344CB8AC3E}">
        <p14:creationId xmlns:p14="http://schemas.microsoft.com/office/powerpoint/2010/main" val="3348845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EF0B-4B0E-411E-A9FC-4471189905A6}"/>
              </a:ext>
            </a:extLst>
          </p:cNvPr>
          <p:cNvSpPr>
            <a:spLocks noGrp="1"/>
          </p:cNvSpPr>
          <p:nvPr>
            <p:ph type="title"/>
          </p:nvPr>
        </p:nvSpPr>
        <p:spPr>
          <a:xfrm>
            <a:off x="2028825" y="581248"/>
            <a:ext cx="9372601" cy="833215"/>
          </a:xfrm>
        </p:spPr>
        <p:txBody>
          <a:bodyPr/>
          <a:lstStyle/>
          <a:p>
            <a:pPr algn="ctr"/>
            <a:r>
              <a:rPr lang="en-US" b="1" dirty="0"/>
              <a:t>Do the need for Standardization meet</a:t>
            </a:r>
            <a:endParaRPr lang="en-IN" b="1" dirty="0"/>
          </a:p>
        </p:txBody>
      </p:sp>
      <p:sp>
        <p:nvSpPr>
          <p:cNvPr id="3" name="Content Placeholder 2">
            <a:extLst>
              <a:ext uri="{FF2B5EF4-FFF2-40B4-BE49-F238E27FC236}">
                <a16:creationId xmlns:a16="http://schemas.microsoft.com/office/drawing/2014/main" id="{F2263E29-6390-452F-9D07-E0A13AEFD72F}"/>
              </a:ext>
            </a:extLst>
          </p:cNvPr>
          <p:cNvSpPr>
            <a:spLocks noGrp="1"/>
          </p:cNvSpPr>
          <p:nvPr>
            <p:ph idx="1"/>
          </p:nvPr>
        </p:nvSpPr>
        <p:spPr>
          <a:xfrm>
            <a:off x="2589212" y="1414463"/>
            <a:ext cx="8915400" cy="4496759"/>
          </a:xfrm>
        </p:spPr>
        <p:txBody>
          <a:bodyPr>
            <a:normAutofit/>
          </a:bodyPr>
          <a:lstStyle/>
          <a:p>
            <a:r>
              <a:rPr lang="en-US" sz="2800" dirty="0"/>
              <a:t>Users, consumers, and producers of standards, are looking in the same direction?</a:t>
            </a:r>
          </a:p>
          <a:p>
            <a:r>
              <a:rPr lang="en-US" sz="2800" dirty="0"/>
              <a:t>Are NSBs offering all available standards?</a:t>
            </a:r>
          </a:p>
          <a:p>
            <a:r>
              <a:rPr lang="en-US" sz="2800" dirty="0"/>
              <a:t>Do they know in detail the Universe of </a:t>
            </a:r>
            <a:r>
              <a:rPr lang="en-IN" sz="2800" dirty="0"/>
              <a:t>Standardization?</a:t>
            </a:r>
          </a:p>
          <a:p>
            <a:r>
              <a:rPr lang="en-US" sz="2800" dirty="0"/>
              <a:t>Do they try to adjust their offer to the real needs of the specific user and consumer?</a:t>
            </a:r>
          </a:p>
          <a:p>
            <a:r>
              <a:rPr lang="en-US" sz="2800" dirty="0"/>
              <a:t>Do they know the universe of available standards for each sector of the economy?</a:t>
            </a:r>
            <a:endParaRPr lang="en-IN" sz="2800" dirty="0"/>
          </a:p>
        </p:txBody>
      </p:sp>
    </p:spTree>
    <p:extLst>
      <p:ext uri="{BB962C8B-B14F-4D97-AF65-F5344CB8AC3E}">
        <p14:creationId xmlns:p14="http://schemas.microsoft.com/office/powerpoint/2010/main" val="720725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3043-E0EA-443B-9925-07E239767825}"/>
              </a:ext>
            </a:extLst>
          </p:cNvPr>
          <p:cNvSpPr>
            <a:spLocks noGrp="1"/>
          </p:cNvSpPr>
          <p:nvPr>
            <p:ph type="title"/>
          </p:nvPr>
        </p:nvSpPr>
        <p:spPr>
          <a:xfrm>
            <a:off x="2589212" y="314325"/>
            <a:ext cx="8911687" cy="676053"/>
          </a:xfrm>
        </p:spPr>
        <p:txBody>
          <a:bodyPr>
            <a:normAutofit fontScale="90000"/>
          </a:bodyPr>
          <a:lstStyle/>
          <a:p>
            <a:pPr algn="ctr"/>
            <a:r>
              <a:rPr lang="en-IN" b="1" dirty="0"/>
              <a:t>Levels of potential demand for Standards</a:t>
            </a:r>
          </a:p>
        </p:txBody>
      </p:sp>
      <p:sp>
        <p:nvSpPr>
          <p:cNvPr id="3" name="Content Placeholder 2">
            <a:extLst>
              <a:ext uri="{FF2B5EF4-FFF2-40B4-BE49-F238E27FC236}">
                <a16:creationId xmlns:a16="http://schemas.microsoft.com/office/drawing/2014/main" id="{DDC1EDCA-A135-4A0D-982C-6A9BDD006552}"/>
              </a:ext>
            </a:extLst>
          </p:cNvPr>
          <p:cNvSpPr>
            <a:spLocks noGrp="1"/>
          </p:cNvSpPr>
          <p:nvPr>
            <p:ph idx="1"/>
          </p:nvPr>
        </p:nvSpPr>
        <p:spPr>
          <a:xfrm>
            <a:off x="2589212" y="1300163"/>
            <a:ext cx="8915400" cy="5186362"/>
          </a:xfrm>
        </p:spPr>
        <p:txBody>
          <a:bodyPr>
            <a:normAutofit fontScale="92500" lnSpcReduction="20000"/>
          </a:bodyPr>
          <a:lstStyle/>
          <a:p>
            <a:r>
              <a:rPr lang="en-IN" dirty="0"/>
              <a:t>Government</a:t>
            </a:r>
          </a:p>
          <a:p>
            <a:r>
              <a:rPr lang="en-IN" dirty="0"/>
              <a:t>Entrepreneurial community</a:t>
            </a:r>
          </a:p>
          <a:p>
            <a:r>
              <a:rPr lang="en-IN" dirty="0"/>
              <a:t>Exporters and importers</a:t>
            </a:r>
          </a:p>
          <a:p>
            <a:pPr marL="0" indent="0">
              <a:buNone/>
            </a:pPr>
            <a:r>
              <a:rPr lang="en-US" b="1" dirty="0"/>
              <a:t>For Government</a:t>
            </a:r>
            <a:endParaRPr lang="en-IN" b="1" dirty="0"/>
          </a:p>
          <a:p>
            <a:pPr marL="0" indent="0">
              <a:buNone/>
            </a:pPr>
            <a:r>
              <a:rPr lang="en-IN" dirty="0"/>
              <a:t>• Regulatory activities</a:t>
            </a:r>
          </a:p>
          <a:p>
            <a:pPr marL="0" indent="0">
              <a:buNone/>
            </a:pPr>
            <a:r>
              <a:rPr lang="en-IN" dirty="0"/>
              <a:t>• Public procurement</a:t>
            </a:r>
          </a:p>
          <a:p>
            <a:pPr marL="0" indent="0">
              <a:buNone/>
            </a:pPr>
            <a:r>
              <a:rPr lang="en-IN" dirty="0"/>
              <a:t>• Public works projects</a:t>
            </a:r>
          </a:p>
          <a:p>
            <a:pPr marL="0" indent="0">
              <a:buNone/>
            </a:pPr>
            <a:r>
              <a:rPr lang="en-IN" dirty="0"/>
              <a:t>• Communications</a:t>
            </a:r>
          </a:p>
          <a:p>
            <a:pPr marL="0" indent="0">
              <a:buNone/>
            </a:pPr>
            <a:r>
              <a:rPr lang="en-US" dirty="0"/>
              <a:t>• Technical support to social projects</a:t>
            </a:r>
            <a:endParaRPr lang="en-IN" dirty="0"/>
          </a:p>
          <a:p>
            <a:pPr marL="0" indent="0">
              <a:buNone/>
            </a:pPr>
            <a:r>
              <a:rPr lang="en-US" b="1" dirty="0"/>
              <a:t>For consumers</a:t>
            </a:r>
          </a:p>
          <a:p>
            <a:r>
              <a:rPr lang="en-IN" dirty="0"/>
              <a:t>• A source of information</a:t>
            </a:r>
          </a:p>
          <a:p>
            <a:r>
              <a:rPr lang="en-US" dirty="0"/>
              <a:t>• The application of the performance approach</a:t>
            </a:r>
          </a:p>
          <a:p>
            <a:r>
              <a:rPr lang="en-IN" dirty="0"/>
              <a:t>• Comparative analysis</a:t>
            </a:r>
          </a:p>
          <a:p>
            <a:r>
              <a:rPr lang="en-IN" dirty="0"/>
              <a:t>• Source for complaints</a:t>
            </a:r>
          </a:p>
          <a:p>
            <a:r>
              <a:rPr lang="en-IN" dirty="0"/>
              <a:t>• More balanced technical regulations</a:t>
            </a:r>
          </a:p>
        </p:txBody>
      </p:sp>
    </p:spTree>
    <p:extLst>
      <p:ext uri="{BB962C8B-B14F-4D97-AF65-F5344CB8AC3E}">
        <p14:creationId xmlns:p14="http://schemas.microsoft.com/office/powerpoint/2010/main" val="4100574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E0B9-7E62-497B-BB8C-E5B4B07F5570}"/>
              </a:ext>
            </a:extLst>
          </p:cNvPr>
          <p:cNvSpPr>
            <a:spLocks noGrp="1"/>
          </p:cNvSpPr>
          <p:nvPr>
            <p:ph type="title"/>
          </p:nvPr>
        </p:nvSpPr>
        <p:spPr/>
        <p:txBody>
          <a:bodyPr/>
          <a:lstStyle/>
          <a:p>
            <a:r>
              <a:rPr lang="en-US" dirty="0"/>
              <a:t>Aspects of Standards </a:t>
            </a:r>
            <a:endParaRPr lang="en-IN" dirty="0"/>
          </a:p>
        </p:txBody>
      </p:sp>
      <p:sp>
        <p:nvSpPr>
          <p:cNvPr id="3" name="Content Placeholder 2">
            <a:extLst>
              <a:ext uri="{FF2B5EF4-FFF2-40B4-BE49-F238E27FC236}">
                <a16:creationId xmlns:a16="http://schemas.microsoft.com/office/drawing/2014/main" id="{80775763-F2AE-4019-9E42-4A5C60D54EFD}"/>
              </a:ext>
            </a:extLst>
          </p:cNvPr>
          <p:cNvSpPr>
            <a:spLocks noGrp="1"/>
          </p:cNvSpPr>
          <p:nvPr>
            <p:ph idx="1"/>
          </p:nvPr>
        </p:nvSpPr>
        <p:spPr>
          <a:xfrm>
            <a:off x="2589212" y="1557338"/>
            <a:ext cx="8915400" cy="4676552"/>
          </a:xfrm>
        </p:spPr>
        <p:txBody>
          <a:bodyPr/>
          <a:lstStyle/>
          <a:p>
            <a:r>
              <a:rPr lang="en-US" sz="2400" dirty="0"/>
              <a:t>Product Specifications</a:t>
            </a:r>
          </a:p>
          <a:p>
            <a:r>
              <a:rPr lang="en-US" sz="2400" dirty="0"/>
              <a:t>Coe of practice</a:t>
            </a:r>
          </a:p>
          <a:p>
            <a:r>
              <a:rPr lang="en-US" sz="2400" dirty="0"/>
              <a:t>Method of Tests</a:t>
            </a:r>
          </a:p>
          <a:p>
            <a:r>
              <a:rPr lang="en-US" sz="2400" dirty="0"/>
              <a:t>Terminology</a:t>
            </a:r>
          </a:p>
          <a:p>
            <a:r>
              <a:rPr lang="en-US" sz="2400" dirty="0"/>
              <a:t>Dimensions </a:t>
            </a:r>
          </a:p>
          <a:p>
            <a:r>
              <a:rPr lang="en-US" sz="2400" dirty="0"/>
              <a:t>Safety Standards</a:t>
            </a:r>
          </a:p>
          <a:p>
            <a:r>
              <a:rPr lang="en-US" sz="2400" dirty="0"/>
              <a:t>System Standards</a:t>
            </a:r>
          </a:p>
          <a:p>
            <a:r>
              <a:rPr lang="en-US" sz="2400" dirty="0"/>
              <a:t>Service specifications</a:t>
            </a:r>
          </a:p>
          <a:p>
            <a:r>
              <a:rPr lang="en-US" sz="2400" dirty="0"/>
              <a:t>Process specifications</a:t>
            </a:r>
          </a:p>
          <a:p>
            <a:endParaRPr lang="en-IN" dirty="0"/>
          </a:p>
        </p:txBody>
      </p:sp>
    </p:spTree>
    <p:extLst>
      <p:ext uri="{BB962C8B-B14F-4D97-AF65-F5344CB8AC3E}">
        <p14:creationId xmlns:p14="http://schemas.microsoft.com/office/powerpoint/2010/main" val="3773837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FB6A-93B1-426E-8AD6-866BEBE93D95}"/>
              </a:ext>
            </a:extLst>
          </p:cNvPr>
          <p:cNvSpPr>
            <a:spLocks noGrp="1"/>
          </p:cNvSpPr>
          <p:nvPr>
            <p:ph type="title"/>
          </p:nvPr>
        </p:nvSpPr>
        <p:spPr>
          <a:xfrm>
            <a:off x="2057400" y="188448"/>
            <a:ext cx="8911687" cy="661765"/>
          </a:xfrm>
        </p:spPr>
        <p:txBody>
          <a:bodyPr/>
          <a:lstStyle/>
          <a:p>
            <a:pPr algn="ctr"/>
            <a:r>
              <a:rPr lang="en-US" dirty="0"/>
              <a:t>Technical Committee</a:t>
            </a:r>
            <a:endParaRPr lang="en-IN" dirty="0"/>
          </a:p>
        </p:txBody>
      </p:sp>
      <p:sp>
        <p:nvSpPr>
          <p:cNvPr id="3" name="Content Placeholder 2">
            <a:extLst>
              <a:ext uri="{FF2B5EF4-FFF2-40B4-BE49-F238E27FC236}">
                <a16:creationId xmlns:a16="http://schemas.microsoft.com/office/drawing/2014/main" id="{D945AD4C-2DC2-4EFC-BDBA-0F0C7F22F982}"/>
              </a:ext>
            </a:extLst>
          </p:cNvPr>
          <p:cNvSpPr>
            <a:spLocks noGrp="1"/>
          </p:cNvSpPr>
          <p:nvPr>
            <p:ph idx="1"/>
          </p:nvPr>
        </p:nvSpPr>
        <p:spPr>
          <a:xfrm>
            <a:off x="2057400" y="955598"/>
            <a:ext cx="9447212" cy="5356425"/>
          </a:xfrm>
        </p:spPr>
        <p:txBody>
          <a:bodyPr/>
          <a:lstStyle/>
          <a:p>
            <a:r>
              <a:rPr lang="en-US" dirty="0"/>
              <a:t>CED-3 is the technical committee for the management Standards of Sanitary Appliances and Water fittings.</a:t>
            </a:r>
          </a:p>
          <a:p>
            <a:r>
              <a:rPr lang="en-IN" b="1" dirty="0" smtClean="0"/>
              <a:t>Scope </a:t>
            </a:r>
            <a:r>
              <a:rPr lang="en-IN" b="1" dirty="0"/>
              <a:t>: </a:t>
            </a:r>
            <a:r>
              <a:rPr lang="en-IN" dirty="0"/>
              <a:t>Glazed Earthenware and Vitreous Sanitary Appliances, Including Water Closets, Flushing Cisterns, Bath Tubs, Non-ferrous Waste Fittings for Wash Basins and Sinks, Traps, Waste Plugs and Accessories for Wash Basins, Manhole Covers for Use in Drainage Works (Except Concrete), Taps and Valves, Ball Valves, Copper and Plastic Floats for Ball Valves, Caulking Lead, Ferrules, Plug Cocks, Foot Valves, Surface Boxes, Stoneware Pipes, Water Meters, Water Meter Boxes, Sluice Valves, and Stainless Steel and Plastic Water Tanks.</a:t>
            </a:r>
            <a:endParaRPr lang="en-US" dirty="0"/>
          </a:p>
          <a:p>
            <a:r>
              <a:rPr lang="en-US" dirty="0">
                <a:hlinkClick r:id="rId2" action="ppaction://hlinkfile"/>
              </a:rPr>
              <a:t>Members</a:t>
            </a:r>
            <a:endParaRPr lang="en-US" dirty="0"/>
          </a:p>
          <a:p>
            <a:r>
              <a:rPr lang="en-US" dirty="0"/>
              <a:t>Member Secretary</a:t>
            </a:r>
            <a:endParaRPr lang="en-IN" dirty="0"/>
          </a:p>
        </p:txBody>
      </p:sp>
    </p:spTree>
    <p:extLst>
      <p:ext uri="{BB962C8B-B14F-4D97-AF65-F5344CB8AC3E}">
        <p14:creationId xmlns:p14="http://schemas.microsoft.com/office/powerpoint/2010/main" val="38987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599" y="624110"/>
            <a:ext cx="9516014" cy="716418"/>
          </a:xfrm>
        </p:spPr>
        <p:txBody>
          <a:bodyPr/>
          <a:lstStyle/>
          <a:p>
            <a:r>
              <a:rPr lang="en-IN" dirty="0"/>
              <a:t>NBC 2016 (Part-9) - Plumbing Services</a:t>
            </a:r>
          </a:p>
        </p:txBody>
      </p:sp>
      <p:sp>
        <p:nvSpPr>
          <p:cNvPr id="3" name="Content Placeholder 2"/>
          <p:cNvSpPr>
            <a:spLocks noGrp="1"/>
          </p:cNvSpPr>
          <p:nvPr>
            <p:ph idx="1"/>
          </p:nvPr>
        </p:nvSpPr>
        <p:spPr>
          <a:xfrm>
            <a:off x="2092063" y="1500326"/>
            <a:ext cx="8915400" cy="4589756"/>
          </a:xfrm>
        </p:spPr>
        <p:txBody>
          <a:bodyPr>
            <a:normAutofit/>
          </a:bodyPr>
          <a:lstStyle/>
          <a:p>
            <a:pPr>
              <a:spcBef>
                <a:spcPts val="0"/>
              </a:spcBef>
              <a:spcAft>
                <a:spcPts val="0"/>
              </a:spcAft>
            </a:pPr>
            <a:r>
              <a:rPr lang="en-US" b="1" dirty="0"/>
              <a:t>Plumbing Systems -</a:t>
            </a:r>
            <a:r>
              <a:rPr lang="en-US" dirty="0"/>
              <a:t>The plumbing systems </a:t>
            </a:r>
            <a:r>
              <a:rPr lang="en-IN" dirty="0"/>
              <a:t>include:</a:t>
            </a:r>
          </a:p>
          <a:p>
            <a:pPr>
              <a:spcBef>
                <a:spcPts val="0"/>
              </a:spcBef>
              <a:spcAft>
                <a:spcPts val="0"/>
              </a:spcAft>
            </a:pPr>
            <a:endParaRPr lang="en-IN" dirty="0"/>
          </a:p>
          <a:p>
            <a:pPr>
              <a:spcBef>
                <a:spcPts val="0"/>
              </a:spcBef>
              <a:spcAft>
                <a:spcPts val="0"/>
              </a:spcAft>
            </a:pPr>
            <a:r>
              <a:rPr lang="en-US" dirty="0"/>
              <a:t>a) water supply and distributing pipes from a public water system or a private water system or a private water supply system from a bore well or other source,</a:t>
            </a:r>
          </a:p>
          <a:p>
            <a:pPr>
              <a:spcBef>
                <a:spcPts val="0"/>
              </a:spcBef>
              <a:spcAft>
                <a:spcPts val="0"/>
              </a:spcAft>
            </a:pPr>
            <a:r>
              <a:rPr lang="en-US" dirty="0"/>
              <a:t>b) plumbing fixtures for the use in water supply as well as the collection and disposal of used </a:t>
            </a:r>
            <a:r>
              <a:rPr lang="en-IN" dirty="0"/>
              <a:t>waters,</a:t>
            </a:r>
          </a:p>
          <a:p>
            <a:pPr>
              <a:spcBef>
                <a:spcPts val="0"/>
              </a:spcBef>
              <a:spcAft>
                <a:spcPts val="0"/>
              </a:spcAft>
            </a:pPr>
            <a:r>
              <a:rPr lang="en-US" dirty="0"/>
              <a:t>sanitary drainage system to carry the wastes from the plumbing fixtures to the public or </a:t>
            </a:r>
            <a:r>
              <a:rPr lang="en-IN" dirty="0"/>
              <a:t>private disposal system,</a:t>
            </a:r>
          </a:p>
          <a:p>
            <a:pPr>
              <a:spcBef>
                <a:spcPts val="0"/>
              </a:spcBef>
              <a:spcAft>
                <a:spcPts val="0"/>
              </a:spcAft>
            </a:pPr>
            <a:r>
              <a:rPr lang="en-US" dirty="0"/>
              <a:t>c) Anti-</a:t>
            </a:r>
            <a:r>
              <a:rPr lang="en-US" dirty="0" err="1"/>
              <a:t>siphonage</a:t>
            </a:r>
            <a:r>
              <a:rPr lang="en-US" dirty="0"/>
              <a:t> system which carry only the air for the purpose of ventilation and preventing the failure of the water seals in traps thereby preventing the entry of foul air from the public or private drainage system </a:t>
            </a:r>
            <a:r>
              <a:rPr lang="en-IN" dirty="0"/>
              <a:t>into the building, and</a:t>
            </a:r>
          </a:p>
          <a:p>
            <a:pPr>
              <a:spcBef>
                <a:spcPts val="0"/>
              </a:spcBef>
              <a:spcAft>
                <a:spcPts val="0"/>
              </a:spcAft>
            </a:pPr>
            <a:r>
              <a:rPr lang="en-US" dirty="0"/>
              <a:t>d) Storm water drainage system to collect and carry rain water or water not used by occupants of the building to a public storm water drain or to a local garden or a pond.</a:t>
            </a:r>
            <a:endParaRPr lang="en-IN" dirty="0"/>
          </a:p>
        </p:txBody>
      </p:sp>
    </p:spTree>
    <p:extLst>
      <p:ext uri="{BB962C8B-B14F-4D97-AF65-F5344CB8AC3E}">
        <p14:creationId xmlns:p14="http://schemas.microsoft.com/office/powerpoint/2010/main" val="1331972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6659"/>
            <a:ext cx="8911687" cy="494476"/>
          </a:xfrm>
        </p:spPr>
        <p:txBody>
          <a:bodyPr>
            <a:normAutofit fontScale="90000"/>
          </a:bodyPr>
          <a:lstStyle/>
          <a:p>
            <a:r>
              <a:rPr lang="en-IN" sz="2800" b="1" dirty="0"/>
              <a:t>The benefits of standardization in manufacturing </a:t>
            </a:r>
            <a:endParaRPr lang="en-IN" sz="2800" dirty="0"/>
          </a:p>
        </p:txBody>
      </p:sp>
      <p:sp>
        <p:nvSpPr>
          <p:cNvPr id="3" name="Content Placeholder 2"/>
          <p:cNvSpPr>
            <a:spLocks noGrp="1"/>
          </p:cNvSpPr>
          <p:nvPr>
            <p:ph idx="1"/>
          </p:nvPr>
        </p:nvSpPr>
        <p:spPr>
          <a:xfrm>
            <a:off x="2589212" y="941033"/>
            <a:ext cx="8915400" cy="5415379"/>
          </a:xfrm>
        </p:spPr>
        <p:txBody>
          <a:bodyPr>
            <a:normAutofit fontScale="77500" lnSpcReduction="20000"/>
          </a:bodyPr>
          <a:lstStyle/>
          <a:p>
            <a:pPr>
              <a:spcBef>
                <a:spcPts val="0"/>
              </a:spcBef>
            </a:pPr>
            <a:r>
              <a:rPr lang="en-IN" b="1" dirty="0"/>
              <a:t>1</a:t>
            </a:r>
            <a:r>
              <a:rPr lang="en-IN" b="1" dirty="0" smtClean="0"/>
              <a:t>. </a:t>
            </a:r>
            <a:r>
              <a:rPr lang="en-IN" b="1" dirty="0"/>
              <a:t>Greater clarity &amp; </a:t>
            </a:r>
            <a:r>
              <a:rPr lang="en-IN" b="1" dirty="0" smtClean="0"/>
              <a:t>predictability</a:t>
            </a:r>
          </a:p>
          <a:p>
            <a:pPr marL="0" indent="0">
              <a:spcBef>
                <a:spcPts val="0"/>
              </a:spcBef>
              <a:buNone/>
            </a:pPr>
            <a:r>
              <a:rPr lang="en-IN" dirty="0"/>
              <a:t>Standardization helps </a:t>
            </a:r>
            <a:r>
              <a:rPr lang="en-IN" dirty="0" smtClean="0"/>
              <a:t>avoid </a:t>
            </a:r>
            <a:r>
              <a:rPr lang="en-IN" dirty="0"/>
              <a:t>unpleasant surprises in </a:t>
            </a:r>
            <a:r>
              <a:rPr lang="en-IN" dirty="0" smtClean="0"/>
              <a:t>manufacturing. Processes </a:t>
            </a:r>
            <a:r>
              <a:rPr lang="en-IN" dirty="0"/>
              <a:t>will become predictable, allowing </a:t>
            </a:r>
            <a:r>
              <a:rPr lang="en-IN" dirty="0" smtClean="0"/>
              <a:t>one </a:t>
            </a:r>
            <a:r>
              <a:rPr lang="en-IN" dirty="0"/>
              <a:t>to plan and work within them more easily. </a:t>
            </a:r>
            <a:r>
              <a:rPr lang="en-IN" dirty="0" smtClean="0"/>
              <a:t>One </a:t>
            </a:r>
            <a:r>
              <a:rPr lang="en-IN" dirty="0"/>
              <a:t>will know exactly how they’re configured, the steps that comprise them, and how much time they take.</a:t>
            </a:r>
            <a:endParaRPr lang="en-IN" b="1" dirty="0" smtClean="0"/>
          </a:p>
          <a:p>
            <a:pPr>
              <a:spcBef>
                <a:spcPts val="0"/>
              </a:spcBef>
            </a:pPr>
            <a:r>
              <a:rPr lang="en-IN" b="1" dirty="0"/>
              <a:t>2. Knowledge </a:t>
            </a:r>
            <a:r>
              <a:rPr lang="en-IN" b="1" dirty="0" smtClean="0"/>
              <a:t>retention</a:t>
            </a:r>
          </a:p>
          <a:p>
            <a:pPr>
              <a:spcBef>
                <a:spcPts val="0"/>
              </a:spcBef>
            </a:pPr>
            <a:endParaRPr lang="en-IN" b="1" dirty="0" smtClean="0"/>
          </a:p>
          <a:p>
            <a:pPr marL="0" indent="0">
              <a:spcBef>
                <a:spcPts val="0"/>
              </a:spcBef>
              <a:buNone/>
            </a:pPr>
            <a:r>
              <a:rPr lang="en-IN" dirty="0"/>
              <a:t>By standardizing processes and tasks, </a:t>
            </a:r>
            <a:r>
              <a:rPr lang="en-IN" dirty="0" smtClean="0"/>
              <a:t>one </a:t>
            </a:r>
            <a:r>
              <a:rPr lang="en-IN" dirty="0"/>
              <a:t>can more easily document and retain knowledge about </a:t>
            </a:r>
            <a:r>
              <a:rPr lang="en-IN" dirty="0" smtClean="0"/>
              <a:t>their </a:t>
            </a:r>
            <a:r>
              <a:rPr lang="en-IN" dirty="0"/>
              <a:t>processes. Standardization involves drafting clear instructions, which means it’s far less likely that </a:t>
            </a:r>
            <a:r>
              <a:rPr lang="en-IN" dirty="0" smtClean="0"/>
              <a:t>one may </a:t>
            </a:r>
            <a:r>
              <a:rPr lang="en-IN" dirty="0"/>
              <a:t>lose important knowledge when someone leaves the company, or is off sick. It also helps </a:t>
            </a:r>
            <a:r>
              <a:rPr lang="en-IN" dirty="0" smtClean="0">
                <a:solidFill>
                  <a:schemeClr val="tx1"/>
                </a:solidFill>
              </a:rPr>
              <a:t>on board new employees quickly.</a:t>
            </a:r>
          </a:p>
          <a:p>
            <a:pPr marL="0" indent="0">
              <a:spcBef>
                <a:spcPts val="0"/>
              </a:spcBef>
              <a:buNone/>
            </a:pPr>
            <a:endParaRPr lang="en-IN" dirty="0">
              <a:solidFill>
                <a:schemeClr val="tx1"/>
              </a:solidFill>
            </a:endParaRPr>
          </a:p>
          <a:p>
            <a:pPr>
              <a:spcBef>
                <a:spcPts val="0"/>
              </a:spcBef>
            </a:pPr>
            <a:r>
              <a:rPr lang="en-IN" b="1" dirty="0"/>
              <a:t>3. Greater </a:t>
            </a:r>
            <a:r>
              <a:rPr lang="en-IN" b="1" dirty="0" smtClean="0"/>
              <a:t>flexibility</a:t>
            </a:r>
          </a:p>
          <a:p>
            <a:pPr marL="0" indent="0">
              <a:spcBef>
                <a:spcPts val="0"/>
              </a:spcBef>
              <a:buNone/>
            </a:pPr>
            <a:r>
              <a:rPr lang="en-IN" dirty="0" smtClean="0"/>
              <a:t>Standardization </a:t>
            </a:r>
            <a:r>
              <a:rPr lang="en-IN" dirty="0"/>
              <a:t>allows </a:t>
            </a:r>
            <a:r>
              <a:rPr lang="en-IN" dirty="0" smtClean="0"/>
              <a:t>one </a:t>
            </a:r>
            <a:r>
              <a:rPr lang="en-IN" dirty="0"/>
              <a:t>to be more flexible in terms of building teams and employee rotation. This is because all employees involved in a standardized process will have a clear blueprint to guide them. Additionally, if </a:t>
            </a:r>
            <a:r>
              <a:rPr lang="en-IN" dirty="0" smtClean="0"/>
              <a:t>one standardizes </a:t>
            </a:r>
            <a:r>
              <a:rPr lang="en-IN" dirty="0"/>
              <a:t>products and tools, </a:t>
            </a:r>
            <a:r>
              <a:rPr lang="en-IN" dirty="0" smtClean="0"/>
              <a:t>can </a:t>
            </a:r>
            <a:r>
              <a:rPr lang="en-IN" dirty="0"/>
              <a:t>reduce the time needed to find the right replacement components or parts when or if something breaks</a:t>
            </a:r>
            <a:r>
              <a:rPr lang="en-IN" dirty="0" smtClean="0"/>
              <a:t>.</a:t>
            </a:r>
          </a:p>
          <a:p>
            <a:pPr marL="0" indent="0">
              <a:spcBef>
                <a:spcPts val="0"/>
              </a:spcBef>
              <a:buNone/>
            </a:pPr>
            <a:endParaRPr lang="en-IN" dirty="0"/>
          </a:p>
          <a:p>
            <a:pPr>
              <a:spcBef>
                <a:spcPts val="0"/>
              </a:spcBef>
            </a:pPr>
            <a:r>
              <a:rPr lang="en-IN" b="1" dirty="0" smtClean="0"/>
              <a:t>4</a:t>
            </a:r>
            <a:r>
              <a:rPr lang="en-IN" b="1" dirty="0"/>
              <a:t>. Consistent </a:t>
            </a:r>
            <a:r>
              <a:rPr lang="en-IN" b="1" dirty="0" smtClean="0"/>
              <a:t>quality</a:t>
            </a:r>
          </a:p>
          <a:p>
            <a:pPr marL="0" indent="0">
              <a:spcBef>
                <a:spcPts val="0"/>
              </a:spcBef>
              <a:buNone/>
            </a:pPr>
            <a:r>
              <a:rPr lang="en-IN" dirty="0"/>
              <a:t>When </a:t>
            </a:r>
            <a:r>
              <a:rPr lang="en-IN" dirty="0" smtClean="0"/>
              <a:t>employees </a:t>
            </a:r>
            <a:r>
              <a:rPr lang="en-IN" dirty="0"/>
              <a:t>are completing a task in the same way, </a:t>
            </a:r>
            <a:r>
              <a:rPr lang="en-IN" dirty="0" smtClean="0"/>
              <a:t>the </a:t>
            </a:r>
            <a:r>
              <a:rPr lang="en-IN" dirty="0"/>
              <a:t>end product will be more consistent in quality. This can help you create an internal method of quality control quality that can help </a:t>
            </a:r>
            <a:r>
              <a:rPr lang="en-IN" dirty="0" smtClean="0"/>
              <a:t>gain </a:t>
            </a:r>
            <a:r>
              <a:rPr lang="en-IN" dirty="0"/>
              <a:t>a competitive edge.</a:t>
            </a:r>
          </a:p>
          <a:p>
            <a:pPr marL="0" indent="0">
              <a:spcBef>
                <a:spcPts val="0"/>
              </a:spcBef>
              <a:buNone/>
            </a:pPr>
            <a:endParaRPr lang="en-IN" dirty="0"/>
          </a:p>
          <a:p>
            <a:pPr>
              <a:spcBef>
                <a:spcPts val="0"/>
              </a:spcBef>
            </a:pPr>
            <a:r>
              <a:rPr lang="en-IN" b="1" dirty="0"/>
              <a:t>5. Regulatory </a:t>
            </a:r>
            <a:r>
              <a:rPr lang="en-IN" b="1" dirty="0" smtClean="0"/>
              <a:t>compliance</a:t>
            </a:r>
          </a:p>
          <a:p>
            <a:pPr marL="0" indent="0">
              <a:spcBef>
                <a:spcPts val="0"/>
              </a:spcBef>
              <a:buNone/>
            </a:pPr>
            <a:r>
              <a:rPr lang="en-IN" dirty="0"/>
              <a:t>Most manufacturers have to comply with specific standards set by third-party or governmental organizations. In these cases, standardization acts as a control mechanism to help </a:t>
            </a:r>
            <a:r>
              <a:rPr lang="en-IN" dirty="0" smtClean="0"/>
              <a:t>comply </a:t>
            </a:r>
            <a:r>
              <a:rPr lang="en-IN" dirty="0"/>
              <a:t>with rules, regulations, and requirements – and avoid costly penalties or other legal ramifications.</a:t>
            </a:r>
          </a:p>
          <a:p>
            <a:pPr>
              <a:spcBef>
                <a:spcPts val="0"/>
              </a:spcBef>
            </a:pPr>
            <a:endParaRPr lang="en-IN" dirty="0"/>
          </a:p>
          <a:p>
            <a:pPr>
              <a:spcBef>
                <a:spcPts val="0"/>
              </a:spcBef>
            </a:pPr>
            <a:r>
              <a:rPr lang="en-IN" b="1" dirty="0"/>
              <a:t>6. Reduced waste</a:t>
            </a:r>
            <a:endParaRPr lang="en-IN" dirty="0"/>
          </a:p>
          <a:p>
            <a:pPr marL="0" indent="0">
              <a:spcBef>
                <a:spcPts val="0"/>
              </a:spcBef>
              <a:buNone/>
            </a:pPr>
            <a:r>
              <a:rPr lang="en-IN" dirty="0"/>
              <a:t>Standardization </a:t>
            </a:r>
            <a:r>
              <a:rPr lang="en-IN" dirty="0" smtClean="0"/>
              <a:t>helps, identify </a:t>
            </a:r>
            <a:r>
              <a:rPr lang="en-IN" dirty="0"/>
              <a:t>and resolve bottlenecks or other inefficiencies in </a:t>
            </a:r>
            <a:r>
              <a:rPr lang="en-IN" dirty="0" smtClean="0"/>
              <a:t>production </a:t>
            </a:r>
            <a:r>
              <a:rPr lang="en-IN" dirty="0"/>
              <a:t>processes. This can result in </a:t>
            </a:r>
            <a:r>
              <a:rPr lang="en-IN" dirty="0" smtClean="0"/>
              <a:t>organization </a:t>
            </a:r>
            <a:r>
              <a:rPr lang="en-IN" dirty="0"/>
              <a:t>becoming more efficient with its materials, energy, manpower, and other resources.</a:t>
            </a:r>
          </a:p>
          <a:p>
            <a:pPr marL="0" indent="0">
              <a:spcBef>
                <a:spcPts val="0"/>
              </a:spcBef>
              <a:buNone/>
            </a:pPr>
            <a:endParaRPr lang="en-IN" dirty="0"/>
          </a:p>
        </p:txBody>
      </p:sp>
    </p:spTree>
    <p:extLst>
      <p:ext uri="{BB962C8B-B14F-4D97-AF65-F5344CB8AC3E}">
        <p14:creationId xmlns:p14="http://schemas.microsoft.com/office/powerpoint/2010/main" val="55782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557"/>
            <a:ext cx="8911687" cy="503354"/>
          </a:xfrm>
        </p:spPr>
        <p:txBody>
          <a:bodyPr>
            <a:normAutofit/>
          </a:bodyPr>
          <a:lstStyle/>
          <a:p>
            <a:r>
              <a:rPr lang="en-IN" sz="2400" b="1" dirty="0"/>
              <a:t>Pitfalls to avoid in standardization in manufacturing </a:t>
            </a:r>
            <a:endParaRPr lang="en-IN" sz="2400" b="1" dirty="0"/>
          </a:p>
        </p:txBody>
      </p:sp>
      <p:sp>
        <p:nvSpPr>
          <p:cNvPr id="3" name="Content Placeholder 2"/>
          <p:cNvSpPr>
            <a:spLocks noGrp="1"/>
          </p:cNvSpPr>
          <p:nvPr>
            <p:ph idx="1"/>
          </p:nvPr>
        </p:nvSpPr>
        <p:spPr>
          <a:xfrm>
            <a:off x="2589212" y="1056443"/>
            <a:ext cx="8915400" cy="5433134"/>
          </a:xfrm>
        </p:spPr>
        <p:txBody>
          <a:bodyPr/>
          <a:lstStyle/>
          <a:p>
            <a:pPr marL="0" indent="0">
              <a:buNone/>
            </a:pPr>
            <a:r>
              <a:rPr lang="en-IN" dirty="0"/>
              <a:t>When standardizing a manufacturing process, </a:t>
            </a:r>
            <a:r>
              <a:rPr lang="en-IN" dirty="0" smtClean="0"/>
              <a:t>one </a:t>
            </a:r>
            <a:r>
              <a:rPr lang="en-IN" dirty="0"/>
              <a:t>will need to take steps to avoid pitfalls that may result in delays, inefficiencies, production errors, or lapses in safety. Here are a few common pitfalls </a:t>
            </a:r>
            <a:r>
              <a:rPr lang="en-IN" dirty="0" smtClean="0"/>
              <a:t>one </a:t>
            </a:r>
            <a:r>
              <a:rPr lang="en-IN" dirty="0"/>
              <a:t>may encounter when implementing a new method of standardization</a:t>
            </a:r>
            <a:r>
              <a:rPr lang="en-IN" dirty="0" smtClean="0"/>
              <a:t>.</a:t>
            </a:r>
            <a:endParaRPr lang="en-IN" dirty="0"/>
          </a:p>
          <a:p>
            <a:pPr lvl="0"/>
            <a:r>
              <a:rPr lang="en-IN" b="1" dirty="0"/>
              <a:t>Lack of choice. </a:t>
            </a:r>
            <a:r>
              <a:rPr lang="en-IN" dirty="0"/>
              <a:t>Standardizing a process may limit product variety. This may work very well for some organizations, but for others – especially those offering custom products, for example – standardization may prove challenging.</a:t>
            </a:r>
          </a:p>
          <a:p>
            <a:pPr lvl="0"/>
            <a:r>
              <a:rPr lang="en-IN" b="1" dirty="0"/>
              <a:t>Decreased agility.</a:t>
            </a:r>
            <a:r>
              <a:rPr lang="en-IN" dirty="0"/>
              <a:t> A commitment to a specific method of standardization may limit </a:t>
            </a:r>
            <a:r>
              <a:rPr lang="en-IN" dirty="0" smtClean="0"/>
              <a:t>ability </a:t>
            </a:r>
            <a:r>
              <a:rPr lang="en-IN" dirty="0"/>
              <a:t>to adjust to new technologies or methods of manufacturing. To avoid this, take a flexible approach to standardization that allows for periodic re-evaluation.</a:t>
            </a:r>
          </a:p>
          <a:p>
            <a:pPr lvl="0"/>
            <a:r>
              <a:rPr lang="en-IN" b="1" dirty="0"/>
              <a:t>Product stagnation. </a:t>
            </a:r>
            <a:r>
              <a:rPr lang="en-IN" dirty="0"/>
              <a:t>Standardizing a product or process may result in difficulties improving or innovating on them. Again, this may be well suited to time-tested processes or products, but </a:t>
            </a:r>
            <a:r>
              <a:rPr lang="en-IN" dirty="0" smtClean="0"/>
              <a:t>one </a:t>
            </a:r>
            <a:r>
              <a:rPr lang="en-IN" dirty="0"/>
              <a:t>should also leave room for the integration of new ways of working or technologies.</a:t>
            </a:r>
          </a:p>
          <a:p>
            <a:endParaRPr lang="en-IN" dirty="0"/>
          </a:p>
        </p:txBody>
      </p:sp>
    </p:spTree>
    <p:extLst>
      <p:ext uri="{BB962C8B-B14F-4D97-AF65-F5344CB8AC3E}">
        <p14:creationId xmlns:p14="http://schemas.microsoft.com/office/powerpoint/2010/main" val="126858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997" y="210359"/>
            <a:ext cx="10058400" cy="605429"/>
          </a:xfrm>
        </p:spPr>
        <p:txBody>
          <a:bodyPr>
            <a:normAutofit/>
          </a:bodyPr>
          <a:lstStyle/>
          <a:p>
            <a:pPr algn="ctr"/>
            <a:r>
              <a:rPr lang="en-IN" sz="3200" b="1" dirty="0"/>
              <a:t>NBC 2016 (Part-9)– Plumbing Services</a:t>
            </a:r>
          </a:p>
        </p:txBody>
      </p:sp>
      <p:sp>
        <p:nvSpPr>
          <p:cNvPr id="3" name="Content Placeholder 2"/>
          <p:cNvSpPr>
            <a:spLocks noGrp="1"/>
          </p:cNvSpPr>
          <p:nvPr>
            <p:ph idx="1"/>
          </p:nvPr>
        </p:nvSpPr>
        <p:spPr>
          <a:xfrm>
            <a:off x="1455867" y="1109474"/>
            <a:ext cx="10323755" cy="5538167"/>
          </a:xfrm>
        </p:spPr>
        <p:txBody>
          <a:bodyPr>
            <a:normAutofit fontScale="77500" lnSpcReduction="20000"/>
          </a:bodyPr>
          <a:lstStyle/>
          <a:p>
            <a:r>
              <a:rPr lang="en-US" sz="2000" b="1" dirty="0"/>
              <a:t>Drainage and sanitation requirements of buildings-Section 2</a:t>
            </a:r>
          </a:p>
          <a:p>
            <a:pPr algn="just"/>
            <a:r>
              <a:rPr lang="en-US" sz="2000" dirty="0"/>
              <a:t>Part 9/Section 2 of National Building Code (NBC) 2016 covers the drainage and sanitation requirements of buildings, design, layout, construction and maintenance of drains inside buildings and from the buildings up to the connection to public sewer, private sewer, individual sewage disposal system, cesspool, or to other approved point of disposal/treatment work. It also covers drainage systems peculiar to high altitudes and/or sub-zero temperature regions of the country</a:t>
            </a:r>
          </a:p>
          <a:p>
            <a:pPr algn="just"/>
            <a:endParaRPr lang="en-US" sz="2000" dirty="0"/>
          </a:p>
          <a:p>
            <a:pPr>
              <a:spcBef>
                <a:spcPts val="0"/>
              </a:spcBef>
              <a:spcAft>
                <a:spcPts val="0"/>
              </a:spcAft>
            </a:pPr>
            <a:r>
              <a:rPr lang="en-IN" sz="2000" dirty="0"/>
              <a:t>Scope</a:t>
            </a:r>
          </a:p>
          <a:p>
            <a:pPr>
              <a:spcBef>
                <a:spcPts val="0"/>
              </a:spcBef>
              <a:spcAft>
                <a:spcPts val="0"/>
              </a:spcAft>
            </a:pPr>
            <a:r>
              <a:rPr lang="en-IN" sz="2000" dirty="0"/>
              <a:t>Terminology – Definitions relating to Sanitation and Drainage </a:t>
            </a:r>
          </a:p>
          <a:p>
            <a:pPr>
              <a:spcBef>
                <a:spcPts val="0"/>
              </a:spcBef>
              <a:spcAft>
                <a:spcPts val="0"/>
              </a:spcAft>
            </a:pPr>
            <a:r>
              <a:rPr lang="en-IN" sz="2000" dirty="0"/>
              <a:t>Basic Principles</a:t>
            </a:r>
          </a:p>
          <a:p>
            <a:pPr>
              <a:spcBef>
                <a:spcPts val="0"/>
              </a:spcBef>
              <a:spcAft>
                <a:spcPts val="0"/>
              </a:spcAft>
            </a:pPr>
            <a:r>
              <a:rPr lang="en-IN" sz="2000" dirty="0"/>
              <a:t>Drainage and Sanitation</a:t>
            </a:r>
          </a:p>
          <a:p>
            <a:pPr>
              <a:spcBef>
                <a:spcPts val="0"/>
              </a:spcBef>
              <a:spcAft>
                <a:spcPts val="0"/>
              </a:spcAft>
            </a:pPr>
            <a:r>
              <a:rPr lang="en-IN" sz="2000" dirty="0"/>
              <a:t>Licensing/Registration of Plumbers</a:t>
            </a:r>
          </a:p>
          <a:p>
            <a:pPr>
              <a:spcBef>
                <a:spcPts val="0"/>
              </a:spcBef>
              <a:spcAft>
                <a:spcPts val="0"/>
              </a:spcAft>
            </a:pPr>
            <a:r>
              <a:rPr lang="en-IN" sz="2000" dirty="0"/>
              <a:t>Types of Sanitary Appliances</a:t>
            </a:r>
          </a:p>
          <a:p>
            <a:pPr>
              <a:spcBef>
                <a:spcPts val="0"/>
              </a:spcBef>
              <a:spcAft>
                <a:spcPts val="0"/>
              </a:spcAft>
            </a:pPr>
            <a:r>
              <a:rPr lang="en-IN" sz="2000" dirty="0"/>
              <a:t>Drainage and Sanitation Requirements</a:t>
            </a:r>
          </a:p>
          <a:p>
            <a:pPr>
              <a:spcBef>
                <a:spcPts val="0"/>
              </a:spcBef>
              <a:spcAft>
                <a:spcPts val="0"/>
              </a:spcAft>
            </a:pPr>
            <a:r>
              <a:rPr lang="en-IN" sz="2000" dirty="0"/>
              <a:t>Materials, Fittings and Appliances</a:t>
            </a:r>
          </a:p>
          <a:p>
            <a:pPr>
              <a:spcBef>
                <a:spcPts val="0"/>
              </a:spcBef>
              <a:spcAft>
                <a:spcPts val="0"/>
              </a:spcAft>
            </a:pPr>
            <a:r>
              <a:rPr lang="en-IN" sz="2000" dirty="0"/>
              <a:t>Preliminary Data for Design</a:t>
            </a:r>
          </a:p>
          <a:p>
            <a:pPr>
              <a:spcBef>
                <a:spcPts val="0"/>
              </a:spcBef>
              <a:spcAft>
                <a:spcPts val="0"/>
              </a:spcAft>
            </a:pPr>
            <a:r>
              <a:rPr lang="en-IN" sz="2000" dirty="0"/>
              <a:t>Planning and Design Considerations </a:t>
            </a:r>
          </a:p>
          <a:p>
            <a:pPr>
              <a:spcBef>
                <a:spcPts val="0"/>
              </a:spcBef>
              <a:spcAft>
                <a:spcPts val="0"/>
              </a:spcAft>
            </a:pPr>
            <a:r>
              <a:rPr lang="en-US" sz="2000" dirty="0"/>
              <a:t>Construction  Relating  to  Conveyance  of </a:t>
            </a:r>
            <a:r>
              <a:rPr lang="en-IN" sz="2000" dirty="0"/>
              <a:t>Sanitary Wastes</a:t>
            </a:r>
          </a:p>
          <a:p>
            <a:pPr>
              <a:spcBef>
                <a:spcPts val="0"/>
              </a:spcBef>
              <a:spcAft>
                <a:spcPts val="0"/>
              </a:spcAft>
            </a:pPr>
            <a:r>
              <a:rPr lang="en-US" sz="2000" dirty="0"/>
              <a:t>Construction Relating to Conveyance of Rain </a:t>
            </a:r>
            <a:r>
              <a:rPr lang="en-IN" sz="2000" dirty="0"/>
              <a:t>or Storm Water</a:t>
            </a:r>
          </a:p>
          <a:p>
            <a:pPr>
              <a:spcBef>
                <a:spcPts val="0"/>
              </a:spcBef>
              <a:spcAft>
                <a:spcPts val="0"/>
              </a:spcAft>
            </a:pPr>
            <a:r>
              <a:rPr lang="en-US" sz="2000" dirty="0"/>
              <a:t>Selection and Installation of Sanitary Appliances</a:t>
            </a:r>
          </a:p>
          <a:p>
            <a:pPr>
              <a:spcBef>
                <a:spcPts val="0"/>
              </a:spcBef>
              <a:spcAft>
                <a:spcPts val="0"/>
              </a:spcAft>
            </a:pPr>
            <a:r>
              <a:rPr lang="en-IN" sz="2000" dirty="0"/>
              <a:t>Refuse Chute System</a:t>
            </a:r>
          </a:p>
          <a:p>
            <a:pPr>
              <a:spcBef>
                <a:spcPts val="0"/>
              </a:spcBef>
              <a:spcAft>
                <a:spcPts val="0"/>
              </a:spcAft>
            </a:pPr>
            <a:r>
              <a:rPr lang="en-IN" sz="2000" dirty="0"/>
              <a:t>Inspection and Testing</a:t>
            </a:r>
          </a:p>
          <a:p>
            <a:pPr>
              <a:spcBef>
                <a:spcPts val="0"/>
              </a:spcBef>
              <a:spcAft>
                <a:spcPts val="0"/>
              </a:spcAft>
            </a:pPr>
            <a:r>
              <a:rPr lang="en-IN" sz="2000" dirty="0"/>
              <a:t>Maintenance</a:t>
            </a:r>
          </a:p>
          <a:p>
            <a:pPr>
              <a:spcBef>
                <a:spcPts val="0"/>
              </a:spcBef>
              <a:spcAft>
                <a:spcPts val="0"/>
              </a:spcAft>
            </a:pPr>
            <a:r>
              <a:rPr lang="en-IN" sz="2000" dirty="0"/>
              <a:t>Pumping of Sewage</a:t>
            </a:r>
          </a:p>
          <a:p>
            <a:pPr>
              <a:spcBef>
                <a:spcPts val="0"/>
              </a:spcBef>
              <a:spcAft>
                <a:spcPts val="0"/>
              </a:spcAft>
            </a:pPr>
            <a:r>
              <a:rPr lang="en-IN" sz="2000" dirty="0"/>
              <a:t>Sewage Treatment Systems</a:t>
            </a:r>
          </a:p>
          <a:p>
            <a:pPr>
              <a:spcBef>
                <a:spcPts val="0"/>
              </a:spcBef>
              <a:spcAft>
                <a:spcPts val="0"/>
              </a:spcAft>
            </a:pPr>
            <a:r>
              <a:rPr lang="en-US" sz="2000" dirty="0"/>
              <a:t>Treatment  of Waste Water  and Usage  of </a:t>
            </a:r>
            <a:r>
              <a:rPr lang="en-IN" sz="2000" dirty="0"/>
              <a:t>Recycled Waste</a:t>
            </a:r>
          </a:p>
          <a:p>
            <a:pPr algn="just"/>
            <a:endParaRPr lang="en-IN" sz="2000" dirty="0"/>
          </a:p>
        </p:txBody>
      </p:sp>
    </p:spTree>
    <p:extLst>
      <p:ext uri="{BB962C8B-B14F-4D97-AF65-F5344CB8AC3E}">
        <p14:creationId xmlns:p14="http://schemas.microsoft.com/office/powerpoint/2010/main" val="400048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433" y="348903"/>
            <a:ext cx="9649179" cy="672030"/>
          </a:xfrm>
        </p:spPr>
        <p:txBody>
          <a:bodyPr>
            <a:normAutofit fontScale="90000"/>
          </a:bodyPr>
          <a:lstStyle/>
          <a:p>
            <a:r>
              <a:rPr lang="en-US" b="1" dirty="0"/>
              <a:t>Sanitary Appliances and their Specifications</a:t>
            </a:r>
            <a:endParaRPr lang="en-IN" dirty="0"/>
          </a:p>
        </p:txBody>
      </p:sp>
      <p:sp>
        <p:nvSpPr>
          <p:cNvPr id="3" name="Content Placeholder 2"/>
          <p:cNvSpPr>
            <a:spLocks noGrp="1"/>
          </p:cNvSpPr>
          <p:nvPr>
            <p:ph idx="1"/>
          </p:nvPr>
        </p:nvSpPr>
        <p:spPr>
          <a:xfrm>
            <a:off x="1793289" y="1020933"/>
            <a:ext cx="9773466" cy="5477521"/>
          </a:xfrm>
        </p:spPr>
        <p:txBody>
          <a:bodyPr>
            <a:normAutofit fontScale="92500" lnSpcReduction="10000"/>
          </a:bodyPr>
          <a:lstStyle/>
          <a:p>
            <a:pPr algn="just"/>
            <a:r>
              <a:rPr lang="en-US" dirty="0"/>
              <a:t>Sanitary appliances are fittings used for collection and discharge of soil or waste matter. These appliances may be grouped under soil appliances and waste water appliances. Soil appliances are used for collection and discharge of excreta matter including water closet, urinal etc.</a:t>
            </a:r>
          </a:p>
          <a:p>
            <a:r>
              <a:rPr lang="en-US" dirty="0"/>
              <a:t>A sanitary appliance for the collection and discharge of excretory matter is called a soil appliance.</a:t>
            </a:r>
            <a:endParaRPr lang="en-IN" dirty="0"/>
          </a:p>
          <a:p>
            <a:r>
              <a:rPr lang="en-US" dirty="0"/>
              <a:t>A sanitary appliance for the collection and discharge of, water after use for ablutionary, culinary and other domestic purposes, is called a </a:t>
            </a:r>
            <a:r>
              <a:rPr lang="en-IN" dirty="0"/>
              <a:t>waste appliance.</a:t>
            </a:r>
          </a:p>
          <a:p>
            <a:r>
              <a:rPr lang="en-US" dirty="0"/>
              <a:t>The soil appliances are the several kinds of water-closets, urinals, bidets and slop sinks.</a:t>
            </a:r>
          </a:p>
          <a:p>
            <a:r>
              <a:rPr lang="en-US" dirty="0"/>
              <a:t>The waste appliances are drinking fountains, wash basins, kitchen sinks, laboratory sinks and </a:t>
            </a:r>
            <a:r>
              <a:rPr lang="en-IN" dirty="0"/>
              <a:t>bath tubs.</a:t>
            </a:r>
          </a:p>
          <a:p>
            <a:r>
              <a:rPr lang="en-US" dirty="0"/>
              <a:t>BIS has published Special Publication, </a:t>
            </a:r>
            <a:r>
              <a:rPr lang="en-US" b="1" dirty="0"/>
              <a:t>SP 35  </a:t>
            </a:r>
            <a:r>
              <a:rPr lang="en-US" dirty="0"/>
              <a:t>as The Handbook on Water Supply and Drainage with Special Emphasis on Plumbing, which is one of the handbooks in the series, deals with the design, construction, maintenance, etc. of all water supply systems and waste water disposal systems with special reference to water supply systems within the premises and waste water collection. transportation and disposal from domestic sanitary appliances. It gives details for design of small individual disposal systems and broad outlines for the design of large scale transportation, treatment and disposal systems for sewage. It forms compendium of all Indian Standards related to water supply &amp; drainage system at one place.</a:t>
            </a:r>
            <a:endParaRPr lang="en-IN" dirty="0"/>
          </a:p>
        </p:txBody>
      </p:sp>
    </p:spTree>
    <p:extLst>
      <p:ext uri="{BB962C8B-B14F-4D97-AF65-F5344CB8AC3E}">
        <p14:creationId xmlns:p14="http://schemas.microsoft.com/office/powerpoint/2010/main" val="286202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B701-F364-A736-5D0F-887E470D258B}"/>
              </a:ext>
            </a:extLst>
          </p:cNvPr>
          <p:cNvSpPr>
            <a:spLocks noGrp="1"/>
          </p:cNvSpPr>
          <p:nvPr>
            <p:ph type="title"/>
          </p:nvPr>
        </p:nvSpPr>
        <p:spPr>
          <a:xfrm>
            <a:off x="2144690" y="337240"/>
            <a:ext cx="8911687" cy="609538"/>
          </a:xfrm>
        </p:spPr>
        <p:txBody>
          <a:bodyPr>
            <a:normAutofit/>
          </a:bodyPr>
          <a:lstStyle/>
          <a:p>
            <a:r>
              <a:rPr lang="en-US" sz="2800" b="1" i="0" u="none" strike="noStrike" baseline="0" dirty="0">
                <a:latin typeface="TimesNewRomanPS-BoldMT"/>
              </a:rPr>
              <a:t>Design and Construction of Sanitary Appliances</a:t>
            </a:r>
            <a:endParaRPr lang="en-IN" sz="4800" dirty="0"/>
          </a:p>
        </p:txBody>
      </p:sp>
      <p:sp>
        <p:nvSpPr>
          <p:cNvPr id="3" name="Content Placeholder 2">
            <a:extLst>
              <a:ext uri="{FF2B5EF4-FFF2-40B4-BE49-F238E27FC236}">
                <a16:creationId xmlns:a16="http://schemas.microsoft.com/office/drawing/2014/main" id="{8C762D82-6DA8-81A0-5B07-13324D0F56E6}"/>
              </a:ext>
            </a:extLst>
          </p:cNvPr>
          <p:cNvSpPr>
            <a:spLocks noGrp="1"/>
          </p:cNvSpPr>
          <p:nvPr>
            <p:ph idx="1"/>
          </p:nvPr>
        </p:nvSpPr>
        <p:spPr>
          <a:xfrm>
            <a:off x="2144690" y="1299882"/>
            <a:ext cx="8915400" cy="4652683"/>
          </a:xfrm>
        </p:spPr>
        <p:txBody>
          <a:bodyPr>
            <a:normAutofit/>
          </a:bodyPr>
          <a:lstStyle/>
          <a:p>
            <a:pPr algn="l"/>
            <a:r>
              <a:rPr lang="en-IN" sz="2400" b="0" i="0" u="none" strike="noStrike" baseline="0" dirty="0">
                <a:latin typeface="TimesNewRomanPSMT"/>
              </a:rPr>
              <a:t>1. Durable (long lasting).</a:t>
            </a:r>
          </a:p>
          <a:p>
            <a:pPr algn="l"/>
            <a:r>
              <a:rPr lang="en-US" sz="2400" b="0" i="0" u="none" strike="noStrike" baseline="0" dirty="0">
                <a:latin typeface="TimesNewRomanPSMT"/>
              </a:rPr>
              <a:t>2. Impervious to water (it must not absorb water).</a:t>
            </a:r>
          </a:p>
          <a:p>
            <a:pPr algn="l"/>
            <a:r>
              <a:rPr lang="en-US" sz="2400" b="0" i="0" u="none" strike="noStrike" baseline="0" dirty="0">
                <a:latin typeface="TimesNewRomanPSMT"/>
              </a:rPr>
              <a:t>3. Resistant to corrosion (in order to make it long lasting and to be hygienic).</a:t>
            </a:r>
          </a:p>
          <a:p>
            <a:pPr algn="l"/>
            <a:r>
              <a:rPr lang="en-US" sz="2400" b="0" i="0" u="none" strike="noStrike" baseline="0" dirty="0">
                <a:latin typeface="TimesNewRomanPSMT"/>
              </a:rPr>
              <a:t>4. Simple in outline (so that there will be no crannies to hold dirt).</a:t>
            </a:r>
          </a:p>
          <a:p>
            <a:pPr algn="l"/>
            <a:r>
              <a:rPr lang="en-US" sz="2400" b="0" i="0" u="none" strike="noStrike" baseline="0" dirty="0">
                <a:latin typeface="TimesNewRomanPSMT"/>
              </a:rPr>
              <a:t>5. Smooth surfaced inside and out (for ease of cleaning and to be largely self cleansing    internally as flushed in use).</a:t>
            </a:r>
          </a:p>
          <a:p>
            <a:pPr algn="l"/>
            <a:r>
              <a:rPr lang="en-US" sz="2400" b="0" i="0" u="none" strike="noStrike" baseline="0" dirty="0">
                <a:latin typeface="TimesNewRomanPSMT"/>
              </a:rPr>
              <a:t>6. With the inside so designed that the water will drain naturally to the outlet.</a:t>
            </a:r>
            <a:endParaRPr lang="en-IN" sz="2400" dirty="0"/>
          </a:p>
        </p:txBody>
      </p:sp>
    </p:spTree>
    <p:extLst>
      <p:ext uri="{BB962C8B-B14F-4D97-AF65-F5344CB8AC3E}">
        <p14:creationId xmlns:p14="http://schemas.microsoft.com/office/powerpoint/2010/main" val="84776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454" y="295636"/>
            <a:ext cx="9578158" cy="716418"/>
          </a:xfrm>
        </p:spPr>
        <p:txBody>
          <a:bodyPr/>
          <a:lstStyle/>
          <a:p>
            <a:r>
              <a:rPr lang="en-US" b="1" dirty="0"/>
              <a:t>General Specifications of Sanitary Ware</a:t>
            </a:r>
            <a:endParaRPr lang="en-IN" dirty="0"/>
          </a:p>
        </p:txBody>
      </p:sp>
      <p:sp>
        <p:nvSpPr>
          <p:cNvPr id="3" name="Content Placeholder 2"/>
          <p:cNvSpPr>
            <a:spLocks noGrp="1"/>
          </p:cNvSpPr>
          <p:nvPr>
            <p:ph idx="1"/>
          </p:nvPr>
        </p:nvSpPr>
        <p:spPr>
          <a:xfrm>
            <a:off x="1926454" y="1118586"/>
            <a:ext cx="9578158" cy="5459767"/>
          </a:xfrm>
        </p:spPr>
        <p:txBody>
          <a:bodyPr>
            <a:normAutofit/>
          </a:bodyPr>
          <a:lstStyle/>
          <a:p>
            <a:r>
              <a:rPr lang="en-US" sz="2000" dirty="0"/>
              <a:t>At the time of purchase it should be checked that all exposed surface of sanitary ware is coated with an impervious non crazing, vitreous, glaze finish which is thoroughly fused with body and should possess an impervious surface. The glaze finished on sanitary ware is generally white but it may be finished in glaze of any color. It should have high gloss. The glaze should be of such thickness as gives uniform color and finish to surface. Its surface should not have wavy finish, warpage, discoloration, blisters or pinholes, bubbles etc. and these should not be visible to naked eye. </a:t>
            </a:r>
          </a:p>
          <a:p>
            <a:r>
              <a:rPr lang="en-US" sz="2000" dirty="0"/>
              <a:t>Connecting dimensions should be standardized to ensure interchangeability.</a:t>
            </a:r>
          </a:p>
          <a:p>
            <a:r>
              <a:rPr lang="en-US" sz="2000" dirty="0"/>
              <a:t>Functional dimension should be such that it is performance oriented and not prescriptive, means provide tolerances on shapes &amp; dimensions.</a:t>
            </a:r>
          </a:p>
          <a:p>
            <a:r>
              <a:rPr lang="en-US" sz="2000" dirty="0"/>
              <a:t>Keeping in view above mentioned quality aspects for selection of sanitary wares the Indian Standard </a:t>
            </a:r>
            <a:r>
              <a:rPr lang="en-US" sz="2000" b="1" dirty="0"/>
              <a:t>IS 2556 series </a:t>
            </a:r>
            <a:r>
              <a:rPr lang="en-US" sz="2000" dirty="0"/>
              <a:t>are published by BIS.</a:t>
            </a:r>
          </a:p>
          <a:p>
            <a:endParaRPr lang="en-IN" dirty="0"/>
          </a:p>
        </p:txBody>
      </p:sp>
    </p:spTree>
    <p:extLst>
      <p:ext uri="{BB962C8B-B14F-4D97-AF65-F5344CB8AC3E}">
        <p14:creationId xmlns:p14="http://schemas.microsoft.com/office/powerpoint/2010/main" val="13686187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1373</TotalTime>
  <Words>7382</Words>
  <Application>Microsoft Office PowerPoint</Application>
  <PresentationFormat>Widescreen</PresentationFormat>
  <Paragraphs>445</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Century Gothic</vt:lpstr>
      <vt:lpstr>Mangal</vt:lpstr>
      <vt:lpstr>Times New Roman</vt:lpstr>
      <vt:lpstr>TimesNewRomanPS-BoldMT</vt:lpstr>
      <vt:lpstr>TimesNewRomanPSMT</vt:lpstr>
      <vt:lpstr>Wingdings 3</vt:lpstr>
      <vt:lpstr>Wisp</vt:lpstr>
      <vt:lpstr>PowerPoint Presentation</vt:lpstr>
      <vt:lpstr>STANDARDIZATION</vt:lpstr>
      <vt:lpstr>Major Benefits of Standardization</vt:lpstr>
      <vt:lpstr>Other Benefits also include</vt:lpstr>
      <vt:lpstr>NBC 2016 (Part-9) - Plumbing Services</vt:lpstr>
      <vt:lpstr>NBC 2016 (Part-9)– Plumbing Services</vt:lpstr>
      <vt:lpstr>Sanitary Appliances and their Specifications</vt:lpstr>
      <vt:lpstr>Design and Construction of Sanitary Appliances</vt:lpstr>
      <vt:lpstr>General Specifications of Sanitary Ware</vt:lpstr>
      <vt:lpstr>General Specification….</vt:lpstr>
      <vt:lpstr>PLUMBING SYSTEM IN BUILDINGS</vt:lpstr>
      <vt:lpstr>Water-Closets (WC)</vt:lpstr>
      <vt:lpstr>WC- The squatting or the Indian type</vt:lpstr>
      <vt:lpstr>WC - Washdown type (Western Style)</vt:lpstr>
      <vt:lpstr>WC - Washdown type (Western Style)</vt:lpstr>
      <vt:lpstr>Wash Basins</vt:lpstr>
      <vt:lpstr>Wash Basin – Construction specification</vt:lpstr>
      <vt:lpstr>Main References </vt:lpstr>
      <vt:lpstr>Installation of wash basins as per Standards</vt:lpstr>
      <vt:lpstr>Intallation of Sinks as per Standards/NBC</vt:lpstr>
      <vt:lpstr>Installation of Water closets as per Standards</vt:lpstr>
      <vt:lpstr>Installation of WC &amp; Squating pan (orrisa Pan)</vt:lpstr>
      <vt:lpstr> Installation of Urinals and Shower</vt:lpstr>
      <vt:lpstr>PowerPoint Presentation</vt:lpstr>
      <vt:lpstr>Updates  in NBC 2016 on Plumbing services</vt:lpstr>
      <vt:lpstr>NBC 2016 (Part-9) - Plumbing Services</vt:lpstr>
      <vt:lpstr>NBC 2016 (Part-9) - Plumbing Services</vt:lpstr>
      <vt:lpstr>DEFINITION OF PLUMBING</vt:lpstr>
      <vt:lpstr>Special Publication, SP-35, on Water Supply &amp; drainage </vt:lpstr>
      <vt:lpstr>Coverage under SP-35 Handbook </vt:lpstr>
      <vt:lpstr>Cross section of Valves and Cocks/Taps</vt:lpstr>
      <vt:lpstr>Cross section of Drain-off cock &amp; Pillar Taps</vt:lpstr>
      <vt:lpstr>Water Supply fittings</vt:lpstr>
      <vt:lpstr>Water Supply Fittings</vt:lpstr>
      <vt:lpstr>Water Supply Fittings</vt:lpstr>
      <vt:lpstr>Examples of Valves &amp; Taps</vt:lpstr>
      <vt:lpstr>What are Fittings? Fittings control and guide water flow. Think of faucets, shower heads, shutoff valves, and shower valves </vt:lpstr>
      <vt:lpstr>Bib taps and water service stop valves</vt:lpstr>
      <vt:lpstr>Indian Standards on Taps and Valves</vt:lpstr>
      <vt:lpstr>IS 9763: 2000, Indian Standard for Plastic Tap/valve</vt:lpstr>
      <vt:lpstr>IS 9763: 2000, Indian Standard for Plastic Tap/valve….Cont.</vt:lpstr>
      <vt:lpstr>IS 9763: 2000, Indian Standard for Plastic Tap/valve….Cont.</vt:lpstr>
      <vt:lpstr>IS 9763: 2000, Indian Standard for Plastic Tap/valve….Cont.</vt:lpstr>
      <vt:lpstr>Fixtures</vt:lpstr>
      <vt:lpstr>Important publications by BIS in Civil Engineering sector</vt:lpstr>
      <vt:lpstr>Do the need for Standardization meet</vt:lpstr>
      <vt:lpstr>Levels of potential demand for Standards</vt:lpstr>
      <vt:lpstr>Aspects of Standards </vt:lpstr>
      <vt:lpstr>Technical Committee</vt:lpstr>
      <vt:lpstr>The benefits of standardization in manufacturing </vt:lpstr>
      <vt:lpstr>Pitfalls to avoid in standardization in manufacturing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Indian Standards for Sanitary Appliances and Water Fittings  </dc:title>
  <dc:creator>BIS</dc:creator>
  <cp:lastModifiedBy>BIS</cp:lastModifiedBy>
  <cp:revision>100</cp:revision>
  <dcterms:created xsi:type="dcterms:W3CDTF">2024-07-22T06:19:59Z</dcterms:created>
  <dcterms:modified xsi:type="dcterms:W3CDTF">2024-08-29T04:35:29Z</dcterms:modified>
</cp:coreProperties>
</file>