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0"/>
  </p:notesMasterIdLst>
  <p:sldIdLst>
    <p:sldId id="256" r:id="rId2"/>
    <p:sldId id="311" r:id="rId3"/>
    <p:sldId id="258" r:id="rId4"/>
    <p:sldId id="309" r:id="rId5"/>
    <p:sldId id="312" r:id="rId6"/>
    <p:sldId id="274" r:id="rId7"/>
    <p:sldId id="294" r:id="rId8"/>
    <p:sldId id="305" r:id="rId9"/>
    <p:sldId id="259" r:id="rId10"/>
    <p:sldId id="261" r:id="rId11"/>
    <p:sldId id="265" r:id="rId12"/>
    <p:sldId id="262" r:id="rId13"/>
    <p:sldId id="310" r:id="rId14"/>
    <p:sldId id="264" r:id="rId15"/>
    <p:sldId id="269" r:id="rId16"/>
    <p:sldId id="270" r:id="rId17"/>
    <p:sldId id="313" r:id="rId18"/>
    <p:sldId id="268" r:id="rId19"/>
    <p:sldId id="275" r:id="rId20"/>
    <p:sldId id="276" r:id="rId21"/>
    <p:sldId id="314" r:id="rId22"/>
    <p:sldId id="277" r:id="rId23"/>
    <p:sldId id="278" r:id="rId24"/>
    <p:sldId id="280" r:id="rId25"/>
    <p:sldId id="281" r:id="rId26"/>
    <p:sldId id="283" r:id="rId27"/>
    <p:sldId id="307" r:id="rId28"/>
    <p:sldId id="282" r:id="rId29"/>
    <p:sldId id="284" r:id="rId30"/>
    <p:sldId id="286" r:id="rId31"/>
    <p:sldId id="315" r:id="rId32"/>
    <p:sldId id="285" r:id="rId33"/>
    <p:sldId id="299" r:id="rId34"/>
    <p:sldId id="300" r:id="rId35"/>
    <p:sldId id="301" r:id="rId36"/>
    <p:sldId id="287" r:id="rId37"/>
    <p:sldId id="295" r:id="rId38"/>
    <p:sldId id="288" r:id="rId39"/>
    <p:sldId id="289" r:id="rId40"/>
    <p:sldId id="290" r:id="rId41"/>
    <p:sldId id="297" r:id="rId42"/>
    <p:sldId id="298" r:id="rId43"/>
    <p:sldId id="304" r:id="rId44"/>
    <p:sldId id="308" r:id="rId45"/>
    <p:sldId id="303" r:id="rId46"/>
    <p:sldId id="292" r:id="rId47"/>
    <p:sldId id="316" r:id="rId48"/>
    <p:sldId id="30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5"/>
    <p:restoredTop sz="88956" autoAdjust="0"/>
  </p:normalViewPr>
  <p:slideViewPr>
    <p:cSldViewPr snapToGrid="0">
      <p:cViewPr varScale="1">
        <p:scale>
          <a:sx n="61" d="100"/>
          <a:sy n="61"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35502-5DAF-485D-B08B-D3500C9B7B0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1B9F78CC-92BE-422C-896D-74F808D4437D}">
      <dgm:prSet/>
      <dgm:spPr/>
      <dgm:t>
        <a:bodyPr/>
        <a:lstStyle/>
        <a:p>
          <a:r>
            <a:rPr lang="en-US" b="0" i="0"/>
            <a:t>They are class of copolymer or a physical mix of polymers ( usually a plastic and a rubber) which consist of materials with both thermoplastic and elastomeric properties.</a:t>
          </a:r>
          <a:endParaRPr lang="en-IN"/>
        </a:p>
      </dgm:t>
    </dgm:pt>
    <dgm:pt modelId="{3F466F5C-9134-4C19-9F19-7850EC9AA7ED}" type="parTrans" cxnId="{7F7C2C47-203B-4775-8FBF-06A7CCD66370}">
      <dgm:prSet/>
      <dgm:spPr/>
      <dgm:t>
        <a:bodyPr/>
        <a:lstStyle/>
        <a:p>
          <a:endParaRPr lang="en-IN"/>
        </a:p>
      </dgm:t>
    </dgm:pt>
    <dgm:pt modelId="{06C9020B-F3FB-47D9-8F0A-2C6E6CC0C662}" type="sibTrans" cxnId="{7F7C2C47-203B-4775-8FBF-06A7CCD66370}">
      <dgm:prSet/>
      <dgm:spPr/>
      <dgm:t>
        <a:bodyPr/>
        <a:lstStyle/>
        <a:p>
          <a:endParaRPr lang="en-IN"/>
        </a:p>
      </dgm:t>
    </dgm:pt>
    <dgm:pt modelId="{F85B6A72-248C-43FB-A235-521117447C24}">
      <dgm:prSet/>
      <dgm:spPr/>
      <dgm:t>
        <a:bodyPr/>
        <a:lstStyle/>
        <a:p>
          <a:pPr algn="just"/>
          <a:r>
            <a:rPr lang="en-US" b="0" i="0" dirty="0"/>
            <a:t>Thermoplastic elastomers are processed using a variety of plastic manufacturing equipment such as, injection molding, extrusion, and blow molding. The benefit of using thermoplastic elastomers is the ability to stretch to moderate elongations and return to its near original shape creating a longer life and better physical range than other materials.</a:t>
          </a:r>
          <a:endParaRPr lang="en-IN" dirty="0"/>
        </a:p>
      </dgm:t>
    </dgm:pt>
    <dgm:pt modelId="{4E9FD5D7-26A2-4F04-856E-F951A493D639}" type="sibTrans" cxnId="{42218E43-A796-4009-9CDE-D29968E386CB}">
      <dgm:prSet/>
      <dgm:spPr/>
      <dgm:t>
        <a:bodyPr/>
        <a:lstStyle/>
        <a:p>
          <a:endParaRPr lang="en-IN"/>
        </a:p>
      </dgm:t>
    </dgm:pt>
    <dgm:pt modelId="{3DF053F3-DF5D-4492-A740-4AC9A88710F1}" type="parTrans" cxnId="{42218E43-A796-4009-9CDE-D29968E386CB}">
      <dgm:prSet/>
      <dgm:spPr/>
      <dgm:t>
        <a:bodyPr/>
        <a:lstStyle/>
        <a:p>
          <a:endParaRPr lang="en-IN"/>
        </a:p>
      </dgm:t>
    </dgm:pt>
    <dgm:pt modelId="{5375F94B-70B6-42BA-9223-EE4D64AE9782}" type="pres">
      <dgm:prSet presAssocID="{93635502-5DAF-485D-B08B-D3500C9B7B01}" presName="linear" presStyleCnt="0">
        <dgm:presLayoutVars>
          <dgm:animLvl val="lvl"/>
          <dgm:resizeHandles val="exact"/>
        </dgm:presLayoutVars>
      </dgm:prSet>
      <dgm:spPr/>
      <dgm:t>
        <a:bodyPr/>
        <a:lstStyle/>
        <a:p>
          <a:endParaRPr lang="en-IN"/>
        </a:p>
      </dgm:t>
    </dgm:pt>
    <dgm:pt modelId="{DDA6C8BA-C0B0-4EDC-A4AA-9F10AAF33491}" type="pres">
      <dgm:prSet presAssocID="{1B9F78CC-92BE-422C-896D-74F808D4437D}" presName="parentText" presStyleLbl="node1" presStyleIdx="0" presStyleCnt="2">
        <dgm:presLayoutVars>
          <dgm:chMax val="0"/>
          <dgm:bulletEnabled val="1"/>
        </dgm:presLayoutVars>
      </dgm:prSet>
      <dgm:spPr/>
      <dgm:t>
        <a:bodyPr/>
        <a:lstStyle/>
        <a:p>
          <a:endParaRPr lang="en-IN"/>
        </a:p>
      </dgm:t>
    </dgm:pt>
    <dgm:pt modelId="{3B3D571F-8444-4790-8946-6AC5581D7538}" type="pres">
      <dgm:prSet presAssocID="{06C9020B-F3FB-47D9-8F0A-2C6E6CC0C662}" presName="spacer" presStyleCnt="0"/>
      <dgm:spPr/>
    </dgm:pt>
    <dgm:pt modelId="{926EAAEB-0794-44FE-AD2C-A057256506B5}" type="pres">
      <dgm:prSet presAssocID="{F85B6A72-248C-43FB-A235-521117447C24}" presName="parentText" presStyleLbl="node1" presStyleIdx="1" presStyleCnt="2" custLinFactY="19875" custLinFactNeighborX="764" custLinFactNeighborY="100000">
        <dgm:presLayoutVars>
          <dgm:chMax val="0"/>
          <dgm:bulletEnabled val="1"/>
        </dgm:presLayoutVars>
      </dgm:prSet>
      <dgm:spPr/>
      <dgm:t>
        <a:bodyPr/>
        <a:lstStyle/>
        <a:p>
          <a:endParaRPr lang="en-IN"/>
        </a:p>
      </dgm:t>
    </dgm:pt>
  </dgm:ptLst>
  <dgm:cxnLst>
    <dgm:cxn modelId="{3964DD8F-C9FE-4876-8417-BC44912D0606}" type="presOf" srcId="{F85B6A72-248C-43FB-A235-521117447C24}" destId="{926EAAEB-0794-44FE-AD2C-A057256506B5}" srcOrd="0" destOrd="0" presId="urn:microsoft.com/office/officeart/2005/8/layout/vList2"/>
    <dgm:cxn modelId="{2947DAC2-550C-4C49-AF70-6603FCC4083B}" type="presOf" srcId="{1B9F78CC-92BE-422C-896D-74F808D4437D}" destId="{DDA6C8BA-C0B0-4EDC-A4AA-9F10AAF33491}" srcOrd="0" destOrd="0" presId="urn:microsoft.com/office/officeart/2005/8/layout/vList2"/>
    <dgm:cxn modelId="{42218E43-A796-4009-9CDE-D29968E386CB}" srcId="{93635502-5DAF-485D-B08B-D3500C9B7B01}" destId="{F85B6A72-248C-43FB-A235-521117447C24}" srcOrd="1" destOrd="0" parTransId="{3DF053F3-DF5D-4492-A740-4AC9A88710F1}" sibTransId="{4E9FD5D7-26A2-4F04-856E-F951A493D639}"/>
    <dgm:cxn modelId="{BDA54318-99D5-4531-8D26-C4B3B591B5C2}" type="presOf" srcId="{93635502-5DAF-485D-B08B-D3500C9B7B01}" destId="{5375F94B-70B6-42BA-9223-EE4D64AE9782}" srcOrd="0" destOrd="0" presId="urn:microsoft.com/office/officeart/2005/8/layout/vList2"/>
    <dgm:cxn modelId="{7F7C2C47-203B-4775-8FBF-06A7CCD66370}" srcId="{93635502-5DAF-485D-B08B-D3500C9B7B01}" destId="{1B9F78CC-92BE-422C-896D-74F808D4437D}" srcOrd="0" destOrd="0" parTransId="{3F466F5C-9134-4C19-9F19-7850EC9AA7ED}" sibTransId="{06C9020B-F3FB-47D9-8F0A-2C6E6CC0C662}"/>
    <dgm:cxn modelId="{37718B4F-D8B6-499B-95BB-B92FE731EC26}" type="presParOf" srcId="{5375F94B-70B6-42BA-9223-EE4D64AE9782}" destId="{DDA6C8BA-C0B0-4EDC-A4AA-9F10AAF33491}" srcOrd="0" destOrd="0" presId="urn:microsoft.com/office/officeart/2005/8/layout/vList2"/>
    <dgm:cxn modelId="{EF17A9C9-63B1-4561-B340-9B6B9642BC64}" type="presParOf" srcId="{5375F94B-70B6-42BA-9223-EE4D64AE9782}" destId="{3B3D571F-8444-4790-8946-6AC5581D7538}" srcOrd="1" destOrd="0" presId="urn:microsoft.com/office/officeart/2005/8/layout/vList2"/>
    <dgm:cxn modelId="{187B376D-2C00-4DB2-8C49-08E1DE170C2D}" type="presParOf" srcId="{5375F94B-70B6-42BA-9223-EE4D64AE9782}" destId="{926EAAEB-0794-44FE-AD2C-A057256506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6C8BA-C0B0-4EDC-A4AA-9F10AAF33491}">
      <dsp:nvSpPr>
        <dsp:cNvPr id="0" name=""/>
        <dsp:cNvSpPr/>
      </dsp:nvSpPr>
      <dsp:spPr>
        <a:xfrm>
          <a:off x="0" y="372674"/>
          <a:ext cx="10515600" cy="193050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a:t>They are class of copolymer or a physical mix of polymers ( usually a plastic and a rubber) which consist of materials with both thermoplastic and elastomeric properties.</a:t>
          </a:r>
          <a:endParaRPr lang="en-IN" sz="2200" kern="1200"/>
        </a:p>
      </dsp:txBody>
      <dsp:txXfrm>
        <a:off x="94239" y="466913"/>
        <a:ext cx="10327122" cy="1742022"/>
      </dsp:txXfrm>
    </dsp:sp>
    <dsp:sp modelId="{926EAAEB-0794-44FE-AD2C-A057256506B5}">
      <dsp:nvSpPr>
        <dsp:cNvPr id="0" name=""/>
        <dsp:cNvSpPr/>
      </dsp:nvSpPr>
      <dsp:spPr>
        <a:xfrm>
          <a:off x="0" y="2739209"/>
          <a:ext cx="10515600" cy="193050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i="0" kern="1200" dirty="0"/>
            <a:t>Thermoplastic elastomers are processed using a variety of plastic manufacturing equipment such as, injection molding, extrusion, and blow molding. The benefit of using thermoplastic elastomers is the ability to stretch to moderate elongations and return to its near original shape creating a longer life and better physical range than other materials.</a:t>
          </a:r>
          <a:endParaRPr lang="en-IN" sz="2200" kern="1200" dirty="0"/>
        </a:p>
      </dsp:txBody>
      <dsp:txXfrm>
        <a:off x="94239" y="2833448"/>
        <a:ext cx="10327122" cy="17420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1DD42-7C96-2F47-A29A-059C712052C1}"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B696-8112-4141-9870-235E0DB6B2D2}" type="slidenum">
              <a:rPr lang="en-US" smtClean="0"/>
              <a:t>‹#›</a:t>
            </a:fld>
            <a:endParaRPr lang="en-US"/>
          </a:p>
        </p:txBody>
      </p:sp>
    </p:spTree>
    <p:extLst>
      <p:ext uri="{BB962C8B-B14F-4D97-AF65-F5344CB8AC3E}">
        <p14:creationId xmlns:p14="http://schemas.microsoft.com/office/powerpoint/2010/main" val="364898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7BB696-8112-4141-9870-235E0DB6B2D2}" type="slidenum">
              <a:rPr lang="en-US" smtClean="0"/>
              <a:t>33</a:t>
            </a:fld>
            <a:endParaRPr lang="en-US"/>
          </a:p>
        </p:txBody>
      </p:sp>
    </p:spTree>
    <p:extLst>
      <p:ext uri="{BB962C8B-B14F-4D97-AF65-F5344CB8AC3E}">
        <p14:creationId xmlns:p14="http://schemas.microsoft.com/office/powerpoint/2010/main" val="358283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9994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3E7C635-FAB7-451C-A8BE-A0A57D70879A}" type="datetimeFigureOut">
              <a:rPr lang="en-IN" smtClean="0"/>
              <a:t>27-08-2024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164774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279241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668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28959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55732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961226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139969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6891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10241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3394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3E7C635-FAB7-451C-A8BE-A0A57D70879A}" type="datetimeFigureOut">
              <a:rPr lang="en-IN" smtClean="0"/>
              <a:t>27-08-2024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55622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3E7C635-FAB7-451C-A8BE-A0A57D70879A}" type="datetimeFigureOut">
              <a:rPr lang="en-IN" smtClean="0"/>
              <a:t>27-08-2024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10038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38176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422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3E7C635-FAB7-451C-A8BE-A0A57D70879A}" type="datetimeFigureOut">
              <a:rPr lang="en-IN" smtClean="0"/>
              <a:t>27-08-2024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90143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3E7C635-FAB7-451C-A8BE-A0A57D70879A}" type="datetimeFigureOut">
              <a:rPr lang="en-IN" smtClean="0"/>
              <a:t>27-08-2024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C0305-165C-45ED-B826-8C3F4CE47162}" type="slidenum">
              <a:rPr lang="en-IN" smtClean="0"/>
              <a:t>‹#›</a:t>
            </a:fld>
            <a:endParaRPr lang="en-IN"/>
          </a:p>
        </p:txBody>
      </p:sp>
    </p:spTree>
    <p:extLst>
      <p:ext uri="{BB962C8B-B14F-4D97-AF65-F5344CB8AC3E}">
        <p14:creationId xmlns:p14="http://schemas.microsoft.com/office/powerpoint/2010/main" val="138215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E7C635-FAB7-451C-A8BE-A0A57D70879A}" type="datetimeFigureOut">
              <a:rPr lang="en-IN" smtClean="0"/>
              <a:t>27-08-2024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27C0305-165C-45ED-B826-8C3F4CE47162}" type="slidenum">
              <a:rPr lang="en-IN" smtClean="0"/>
              <a:t>‹#›</a:t>
            </a:fld>
            <a:endParaRPr lang="en-IN"/>
          </a:p>
        </p:txBody>
      </p:sp>
    </p:spTree>
    <p:extLst>
      <p:ext uri="{BB962C8B-B14F-4D97-AF65-F5344CB8AC3E}">
        <p14:creationId xmlns:p14="http://schemas.microsoft.com/office/powerpoint/2010/main" val="398156872"/>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Creep_(deformation)" TargetMode="External"/><Relationship Id="rId2" Type="http://schemas.openxmlformats.org/officeDocument/2006/relationships/hyperlink" Target="https://en.wikipedia.org/wiki/Cross-lin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7930C6-4038-4F86-A8EA-744DA685B9B5}"/>
              </a:ext>
            </a:extLst>
          </p:cNvPr>
          <p:cNvSpPr>
            <a:spLocks noGrp="1"/>
          </p:cNvSpPr>
          <p:nvPr>
            <p:ph type="ctrTitle"/>
          </p:nvPr>
        </p:nvSpPr>
        <p:spPr>
          <a:xfrm>
            <a:off x="603504" y="870857"/>
            <a:ext cx="10427353" cy="2477180"/>
          </a:xfrm>
        </p:spPr>
        <p:txBody>
          <a:bodyPr/>
          <a:lstStyle/>
          <a:p>
            <a:r>
              <a:rPr lang="en-US" b="1" dirty="0">
                <a:latin typeface="Algerian" panose="04020705040A02060702" pitchFamily="82" charset="0"/>
              </a:rPr>
              <a:t>TECHNOLOGY OF  ELASTOMERS </a:t>
            </a:r>
            <a:endParaRPr lang="en-IN" b="1" dirty="0">
              <a:latin typeface="Algerian" panose="04020705040A02060702" pitchFamily="82" charset="0"/>
            </a:endParaRPr>
          </a:p>
        </p:txBody>
      </p:sp>
      <p:sp>
        <p:nvSpPr>
          <p:cNvPr id="3" name="Subtitle 2">
            <a:extLst>
              <a:ext uri="{FF2B5EF4-FFF2-40B4-BE49-F238E27FC236}">
                <a16:creationId xmlns="" xmlns:a16="http://schemas.microsoft.com/office/drawing/2014/main" id="{1CEFD10A-E252-4472-A1D6-C8A2E821C7FE}"/>
              </a:ext>
            </a:extLst>
          </p:cNvPr>
          <p:cNvSpPr>
            <a:spLocks noGrp="1"/>
          </p:cNvSpPr>
          <p:nvPr>
            <p:ph type="subTitle" idx="1"/>
          </p:nvPr>
        </p:nvSpPr>
        <p:spPr>
          <a:xfrm>
            <a:off x="5265336" y="3509962"/>
            <a:ext cx="6330462" cy="2880789"/>
          </a:xfrm>
        </p:spPr>
        <p:txBody>
          <a:bodyPr>
            <a:normAutofit fontScale="25000" lnSpcReduction="20000"/>
          </a:bodyPr>
          <a:lstStyle/>
          <a:p>
            <a:endParaRPr lang="en-US" dirty="0"/>
          </a:p>
          <a:p>
            <a:endParaRPr lang="en-US" dirty="0"/>
          </a:p>
          <a:p>
            <a:r>
              <a:rPr lang="en-US" sz="11200" dirty="0"/>
              <a:t>LESSON PLAN                       </a:t>
            </a:r>
          </a:p>
          <a:p>
            <a:endParaRPr lang="en-US" dirty="0"/>
          </a:p>
          <a:p>
            <a:pPr algn="r"/>
            <a:r>
              <a:rPr lang="en-US" sz="9600" dirty="0">
                <a:latin typeface="Times New Roman" panose="02020603050405020304" pitchFamily="18" charset="0"/>
                <a:cs typeface="Times New Roman" panose="02020603050405020304" pitchFamily="18" charset="0"/>
              </a:rPr>
              <a:t>                                                                        PREPARED by </a:t>
            </a:r>
          </a:p>
          <a:p>
            <a:pPr algn="r"/>
            <a:r>
              <a:rPr lang="en-US" sz="9600" dirty="0">
                <a:latin typeface="Times New Roman" panose="02020603050405020304" pitchFamily="18" charset="0"/>
                <a:cs typeface="Times New Roman" panose="02020603050405020304" pitchFamily="18" charset="0"/>
              </a:rPr>
              <a:t>                                  VISHANT RAWAT                     		               	</a:t>
            </a:r>
          </a:p>
          <a:p>
            <a:pPr algn="r"/>
            <a:r>
              <a:rPr lang="en-US" sz="5100" dirty="0"/>
              <a:t>		                                                                                                            </a:t>
            </a:r>
            <a:r>
              <a:rPr lang="en-US" sz="5900" dirty="0"/>
              <a:t>                                                                                        </a:t>
            </a:r>
            <a:r>
              <a:rPr lang="en-US" sz="4600" dirty="0"/>
              <a:t>							</a:t>
            </a:r>
            <a:endParaRPr lang="en-IN" sz="4600" dirty="0"/>
          </a:p>
        </p:txBody>
      </p:sp>
    </p:spTree>
    <p:extLst>
      <p:ext uri="{BB962C8B-B14F-4D97-AF65-F5344CB8AC3E}">
        <p14:creationId xmlns:p14="http://schemas.microsoft.com/office/powerpoint/2010/main" val="2436438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72255-10D7-4916-9AE4-ADFD5C2BF2FB}"/>
              </a:ext>
            </a:extLst>
          </p:cNvPr>
          <p:cNvSpPr>
            <a:spLocks noGrp="1"/>
          </p:cNvSpPr>
          <p:nvPr>
            <p:ph type="title"/>
          </p:nvPr>
        </p:nvSpPr>
        <p:spPr>
          <a:xfrm>
            <a:off x="562710" y="1751528"/>
            <a:ext cx="5533290" cy="3567448"/>
          </a:xfrm>
        </p:spPr>
        <p:txBody>
          <a:bodyPr>
            <a:normAutofit/>
          </a:bodyPr>
          <a:lstStyle/>
          <a:p>
            <a:pPr algn="just"/>
            <a:r>
              <a:rPr lang="en-US" sz="2400" dirty="0">
                <a:latin typeface="Times New Roman" panose="02020603050405020304" pitchFamily="18" charset="0"/>
                <a:cs typeface="Times New Roman" panose="02020603050405020304" pitchFamily="18" charset="0"/>
              </a:rPr>
              <a:t>(A) is an unstressed polymer; (B) is the same polymer under stress. When the stress is removed, it will return to the A configuration. (The dots represent cross-links)</a:t>
            </a:r>
            <a:endParaRPr lang="en-IN"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338B6F97-08D7-487A-8DA2-D4633FD3F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0148" y="352369"/>
            <a:ext cx="3365679" cy="6201330"/>
          </a:xfrm>
        </p:spPr>
      </p:pic>
    </p:spTree>
    <p:extLst>
      <p:ext uri="{BB962C8B-B14F-4D97-AF65-F5344CB8AC3E}">
        <p14:creationId xmlns:p14="http://schemas.microsoft.com/office/powerpoint/2010/main" val="180469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3E770-AEDD-4D2F-9614-0514844724CD}"/>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CROSS LINKING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B48CEB64-6779-47B5-8889-36D92E01FA10}"/>
              </a:ext>
            </a:extLst>
          </p:cNvPr>
          <p:cNvSpPr>
            <a:spLocks noGrp="1"/>
          </p:cNvSpPr>
          <p:nvPr>
            <p:ph idx="1"/>
          </p:nvPr>
        </p:nvSpPr>
        <p:spPr>
          <a:xfrm>
            <a:off x="872836" y="1278082"/>
            <a:ext cx="10598728" cy="5392881"/>
          </a:xfrm>
        </p:spPr>
        <p:txBody>
          <a:bodyPr>
            <a:normAutofit/>
          </a:bodyPr>
          <a:lstStyle/>
          <a:p>
            <a:pPr algn="just"/>
            <a:r>
              <a:rPr lang="en-US" sz="2400" dirty="0">
                <a:latin typeface="Times New Roman" panose="02020603050405020304" pitchFamily="18" charset="0"/>
                <a:cs typeface="Times New Roman" panose="02020603050405020304" pitchFamily="18" charset="0"/>
              </a:rPr>
              <a:t>Cross linking means that different chains of polymers molecules have all been linked </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When polymer chains are </a:t>
            </a:r>
            <a:r>
              <a:rPr lang="en-US" sz="2400" dirty="0" err="1">
                <a:latin typeface="Times New Roman" panose="02020603050405020304" pitchFamily="18" charset="0"/>
                <a:cs typeface="Times New Roman" panose="02020603050405020304" pitchFamily="18" charset="0"/>
              </a:rPr>
              <a:t>crosslinked</a:t>
            </a:r>
            <a:r>
              <a:rPr lang="en-US" sz="2400" dirty="0">
                <a:latin typeface="Times New Roman" panose="02020603050405020304" pitchFamily="18" charset="0"/>
                <a:cs typeface="Times New Roman" panose="02020603050405020304" pitchFamily="18" charset="0"/>
              </a:rPr>
              <a:t>, the material becomes more rigid. The mechanical properties of a polymer depend strongly on the cross-link density.</a:t>
            </a:r>
            <a:endParaRPr lang="en-US"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21FDE762-3AEA-42E6-9508-F6CD1252F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204" y="3387215"/>
            <a:ext cx="7164932" cy="3204569"/>
          </a:xfrm>
          <a:prstGeom prst="rect">
            <a:avLst/>
          </a:prstGeom>
        </p:spPr>
      </p:pic>
    </p:spTree>
    <p:extLst>
      <p:ext uri="{BB962C8B-B14F-4D97-AF65-F5344CB8AC3E}">
        <p14:creationId xmlns:p14="http://schemas.microsoft.com/office/powerpoint/2010/main" val="76794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B9D2A7-51F2-43AC-B464-E7767A03CA4B}"/>
              </a:ext>
            </a:extLst>
          </p:cNvPr>
          <p:cNvSpPr>
            <a:spLocks noGrp="1"/>
          </p:cNvSpPr>
          <p:nvPr>
            <p:ph type="title"/>
          </p:nvPr>
        </p:nvSpPr>
        <p:spPr>
          <a:xfrm>
            <a:off x="646111" y="452718"/>
            <a:ext cx="9704897" cy="1400530"/>
          </a:xfrm>
        </p:spPr>
        <p:txBody>
          <a:bodyPr/>
          <a:lstStyle/>
          <a:p>
            <a:r>
              <a:rPr lang="en-US" sz="4000" dirty="0">
                <a:latin typeface="Times New Roman" panose="02020603050405020304" pitchFamily="18" charset="0"/>
                <a:cs typeface="Times New Roman" panose="02020603050405020304" pitchFamily="18" charset="0"/>
              </a:rPr>
              <a:t>PROPERTIES OF ELASTOMERS</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11C7794-F9F6-4506-A67C-0CDD7D5D6D67}"/>
              </a:ext>
            </a:extLst>
          </p:cNvPr>
          <p:cNvSpPr>
            <a:spLocks noGrp="1"/>
          </p:cNvSpPr>
          <p:nvPr>
            <p:ph idx="1"/>
          </p:nvPr>
        </p:nvSpPr>
        <p:spPr>
          <a:xfrm>
            <a:off x="646112" y="1517904"/>
            <a:ext cx="9403742" cy="4821935"/>
          </a:xfrm>
        </p:spPr>
        <p:txBody>
          <a:bodyPr>
            <a:normAutofit fontScale="85000" lnSpcReduction="20000"/>
          </a:bodyPr>
          <a:lstStyle/>
          <a:p>
            <a:pPr algn="just"/>
            <a:r>
              <a:rPr lang="en-US" sz="2400" dirty="0">
                <a:latin typeface="Times New Roman" panose="02020603050405020304" pitchFamily="18" charset="0"/>
                <a:cs typeface="Times New Roman" panose="02020603050405020304" pitchFamily="18" charset="0"/>
              </a:rPr>
              <a:t>Hardness : It indicates an elastomer’s resistance to indentation or deformation under applied pressure. Elastomer with higher hardness value exhibit greater resistance to compression. For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Polyurethane find use in load bearing component where rigidity and durability are paramount.</a:t>
            </a:r>
          </a:p>
          <a:p>
            <a:pPr algn="just"/>
            <a:r>
              <a:rPr lang="en-US" sz="2400" dirty="0">
                <a:latin typeface="Times New Roman" panose="02020603050405020304" pitchFamily="18" charset="0"/>
                <a:cs typeface="Times New Roman" panose="02020603050405020304" pitchFamily="18" charset="0"/>
              </a:rPr>
              <a:t>Elongation at break : It is measure of materials ability to stretch before rupture. It reflects flexibility and resilience. Elastomers with high elongation at break values can under go deformation without failure.  Natural rubber and synthetic elastomer like polyurethane exhibit impressive elongation at break.</a:t>
            </a:r>
          </a:p>
          <a:p>
            <a:pPr algn="just"/>
            <a:r>
              <a:rPr lang="en-US" sz="2400" dirty="0">
                <a:latin typeface="Times New Roman" panose="02020603050405020304" pitchFamily="18" charset="0"/>
                <a:cs typeface="Times New Roman" panose="02020603050405020304" pitchFamily="18" charset="0"/>
              </a:rPr>
              <a:t> Abrasion Resistance: It’s is measure of  elastomer ability to withstand surface wear and erosion caused by frictional forces. The polymer’s molecular structure , filler content  and surface finish influence its abrasion resistance. For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Nitrile rubber is </a:t>
            </a:r>
            <a:r>
              <a:rPr lang="en-US" sz="2400" dirty="0" err="1">
                <a:latin typeface="Times New Roman" panose="02020603050405020304" pitchFamily="18" charset="0"/>
                <a:cs typeface="Times New Roman" panose="02020603050405020304" pitchFamily="18" charset="0"/>
              </a:rPr>
              <a:t>renowed</a:t>
            </a:r>
            <a:r>
              <a:rPr lang="en-US" sz="2400" dirty="0">
                <a:latin typeface="Times New Roman" panose="02020603050405020304" pitchFamily="18" charset="0"/>
                <a:cs typeface="Times New Roman" panose="02020603050405020304" pitchFamily="18" charset="0"/>
              </a:rPr>
              <a:t> for its excellent abrasion resistance. </a:t>
            </a:r>
          </a:p>
          <a:p>
            <a:pPr algn="just"/>
            <a:r>
              <a:rPr lang="en-US" sz="2400" dirty="0">
                <a:latin typeface="Times New Roman" panose="02020603050405020304" pitchFamily="18" charset="0"/>
                <a:cs typeface="Times New Roman" panose="02020603050405020304" pitchFamily="18" charset="0"/>
              </a:rPr>
              <a:t>Tear Resistance: Tear resistance evaluates the materials resistance to tearing or propagation of cracks under applied stress. Elastomer like Ethylene- propylene – diene- monomer (EPDM)  and neoprene demonstrate superior tear resistance making them indispensable in cable insulation and roofing membrane.</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622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9C1EC0-2BB1-E74F-7348-657ABA3749D7}"/>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PROPERTIES OF ELASTOMERS</a:t>
            </a:r>
            <a:endParaRPr lang="en-IN" dirty="0"/>
          </a:p>
        </p:txBody>
      </p:sp>
      <p:sp>
        <p:nvSpPr>
          <p:cNvPr id="3" name="Content Placeholder 2">
            <a:extLst>
              <a:ext uri="{FF2B5EF4-FFF2-40B4-BE49-F238E27FC236}">
                <a16:creationId xmlns="" xmlns:a16="http://schemas.microsoft.com/office/drawing/2014/main" id="{C6E82E4F-2422-BDFF-47A9-29D1BF555A96}"/>
              </a:ext>
            </a:extLst>
          </p:cNvPr>
          <p:cNvSpPr>
            <a:spLocks noGrp="1"/>
          </p:cNvSpPr>
          <p:nvPr>
            <p:ph idx="1"/>
          </p:nvPr>
        </p:nvSpPr>
        <p:spPr>
          <a:xfrm>
            <a:off x="841248" y="1536192"/>
            <a:ext cx="9208605" cy="4712207"/>
          </a:xfrm>
        </p:spPr>
        <p:txBody>
          <a:bodyPr/>
          <a:lstStyle/>
          <a:p>
            <a:pPr algn="just"/>
            <a:r>
              <a:rPr lang="en-US" sz="2000" dirty="0">
                <a:latin typeface="Times New Roman" panose="02020603050405020304" pitchFamily="18" charset="0"/>
                <a:cs typeface="Times New Roman" panose="02020603050405020304" pitchFamily="18" charset="0"/>
              </a:rPr>
              <a:t>Thermal Properties: Heat resistance is crucial in determining an elastomer performance at elevated temperature.  Silicone elastomer renowned for their exceptional thermal stability can withstand temperature from – 60 C to 200 C without losing mechanical properties.</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Chemical Resistance : Chemical resistance is another critical property of elastomers, ensuring their resilience in various acids and solvents. Nitrile rubber known for its excellent oil and fuel resistance finds widespread use in Automotive seals, gaskets. Fluorocarbon Elastomers resist a broad spectrum of chemicals, including acid , bases, and organic solvent.</a:t>
            </a:r>
          </a:p>
          <a:p>
            <a:pPr algn="just"/>
            <a:endParaRPr lang="en-IN" dirty="0"/>
          </a:p>
        </p:txBody>
      </p:sp>
    </p:spTree>
    <p:extLst>
      <p:ext uri="{BB962C8B-B14F-4D97-AF65-F5344CB8AC3E}">
        <p14:creationId xmlns:p14="http://schemas.microsoft.com/office/powerpoint/2010/main" val="204655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83C62F-5BB0-46CF-BEC7-A43212CC43F3}"/>
              </a:ext>
            </a:extLst>
          </p:cNvPr>
          <p:cNvSpPr>
            <a:spLocks noGrp="1"/>
          </p:cNvSpPr>
          <p:nvPr>
            <p:ph type="title"/>
          </p:nvPr>
        </p:nvSpPr>
        <p:spPr>
          <a:xfrm>
            <a:off x="838200" y="681037"/>
            <a:ext cx="10114503" cy="100965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STRETCHING : </a:t>
            </a:r>
            <a:endParaRPr lang="en-IN" sz="4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5381A3D-C5E1-49FD-9F34-E0173782148B}"/>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Elastomers can be stretched to </a:t>
            </a:r>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times their original length.</a:t>
            </a:r>
          </a:p>
          <a:p>
            <a:pPr algn="just"/>
            <a:endParaRPr lang="en-US" sz="2400" dirty="0">
              <a:latin typeface="Times New Roman" panose="02020603050405020304" pitchFamily="18" charset="0"/>
              <a:cs typeface="Times New Roman" panose="02020603050405020304" pitchFamily="18" charset="0"/>
            </a:endParaRPr>
          </a:p>
          <a:p>
            <a:pPr algn="just"/>
            <a:r>
              <a:rPr lang="en-US" sz="2400" u="sng" dirty="0" smtClean="0">
                <a:latin typeface="Times New Roman" panose="02020603050405020304" pitchFamily="18" charset="0"/>
                <a:cs typeface="Times New Roman" panose="02020603050405020304" pitchFamily="18" charset="0"/>
              </a:rPr>
              <a:t>BOUNCING</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Elastomers can return back into their original shape without permanent deformation.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33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C0623-DB8B-477B-9245-24AEFDE8A2BD}"/>
              </a:ext>
            </a:extLst>
          </p:cNvPr>
          <p:cNvSpPr>
            <a:spLocks noGrp="1"/>
          </p:cNvSpPr>
          <p:nvPr>
            <p:ph type="title"/>
          </p:nvPr>
        </p:nvSpPr>
        <p:spPr>
          <a:xfrm>
            <a:off x="838200" y="156216"/>
            <a:ext cx="10515600" cy="1225296"/>
          </a:xfrm>
        </p:spPr>
        <p:txBody>
          <a:bodyPr/>
          <a:lstStyle/>
          <a:p>
            <a:r>
              <a:rPr lang="en-US" dirty="0"/>
              <a:t>VULCANIZATION</a:t>
            </a:r>
            <a:endParaRPr lang="en-IN" dirty="0"/>
          </a:p>
        </p:txBody>
      </p:sp>
      <p:sp>
        <p:nvSpPr>
          <p:cNvPr id="3" name="Content Placeholder 2">
            <a:extLst>
              <a:ext uri="{FF2B5EF4-FFF2-40B4-BE49-F238E27FC236}">
                <a16:creationId xmlns="" xmlns:a16="http://schemas.microsoft.com/office/drawing/2014/main" id="{BC1FF2AA-40A5-401A-A9AF-ED5AE6E887BD}"/>
              </a:ext>
            </a:extLst>
          </p:cNvPr>
          <p:cNvSpPr>
            <a:spLocks noGrp="1"/>
          </p:cNvSpPr>
          <p:nvPr>
            <p:ph idx="1"/>
          </p:nvPr>
        </p:nvSpPr>
        <p:spPr>
          <a:xfrm>
            <a:off x="698422" y="1024128"/>
            <a:ext cx="10934934" cy="5116259"/>
          </a:xfrm>
        </p:spPr>
        <p:txBody>
          <a:bodyPr>
            <a:normAutofit/>
          </a:bodyPr>
          <a:lstStyle/>
          <a:p>
            <a:pPr algn="just"/>
            <a:r>
              <a:rPr lang="en-US" sz="2400" dirty="0">
                <a:latin typeface="Times New Roman" panose="02020603050405020304" pitchFamily="18" charset="0"/>
                <a:cs typeface="Times New Roman" panose="02020603050405020304" pitchFamily="18" charset="0"/>
              </a:rPr>
              <a:t>Vulcanization is a chemical process for converting rubber or related polymers into more durable materials via addition of Sulphur or other equivalent curatives. Charles Good year discovered the process of vulcanization.</a:t>
            </a:r>
          </a:p>
          <a:p>
            <a:pPr algn="just"/>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CFB57A12-497E-4A29-B746-9D3FFD027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22" y="2278401"/>
            <a:ext cx="10934934" cy="4147999"/>
          </a:xfrm>
          <a:prstGeom prst="rect">
            <a:avLst/>
          </a:prstGeom>
        </p:spPr>
      </p:pic>
    </p:spTree>
    <p:extLst>
      <p:ext uri="{BB962C8B-B14F-4D97-AF65-F5344CB8AC3E}">
        <p14:creationId xmlns:p14="http://schemas.microsoft.com/office/powerpoint/2010/main" val="255987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3F9A12-A2DC-47C0-A691-3AEF0F8E8A98}"/>
              </a:ext>
            </a:extLst>
          </p:cNvPr>
          <p:cNvSpPr>
            <a:spLocks noGrp="1"/>
          </p:cNvSpPr>
          <p:nvPr>
            <p:ph type="title"/>
          </p:nvPr>
        </p:nvSpPr>
        <p:spPr>
          <a:xfrm>
            <a:off x="566928" y="365125"/>
            <a:ext cx="10786872" cy="951611"/>
          </a:xfrm>
        </p:spPr>
        <p:txBody>
          <a:bodyPr>
            <a:normAutofit/>
          </a:bodyPr>
          <a:lstStyle/>
          <a:p>
            <a:r>
              <a:rPr lang="en-US" dirty="0">
                <a:latin typeface="Times New Roman" panose="02020603050405020304" pitchFamily="18" charset="0"/>
                <a:cs typeface="Times New Roman" panose="02020603050405020304" pitchFamily="18" charset="0"/>
              </a:rPr>
              <a:t>VULCANIZATION  </a:t>
            </a:r>
            <a:endParaRPr lang="en-IN"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3594BB0E-505A-43D9-B46D-DE6955DF62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568" y="1598898"/>
            <a:ext cx="9601200" cy="5073028"/>
          </a:xfrm>
        </p:spPr>
      </p:pic>
    </p:spTree>
    <p:extLst>
      <p:ext uri="{BB962C8B-B14F-4D97-AF65-F5344CB8AC3E}">
        <p14:creationId xmlns:p14="http://schemas.microsoft.com/office/powerpoint/2010/main" val="2931078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12CEA7-868F-49BC-9CD8-9BA56838F423}"/>
              </a:ext>
            </a:extLst>
          </p:cNvPr>
          <p:cNvSpPr>
            <a:spLocks noGrp="1"/>
          </p:cNvSpPr>
          <p:nvPr>
            <p:ph type="title"/>
          </p:nvPr>
        </p:nvSpPr>
        <p:spPr>
          <a:xfrm>
            <a:off x="128017" y="164592"/>
            <a:ext cx="1865376" cy="6473952"/>
          </a:xfrm>
        </p:spPr>
        <p:txBody>
          <a:bodyPr/>
          <a:lstStyle/>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RELATED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INDIAN STANDARD3400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(Part 1):2021</a:t>
            </a:r>
            <a:endParaRPr lang="en-IN"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A57BBD51-9D0A-AEEC-C1DA-11F237FD7F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0154" y="223548"/>
            <a:ext cx="4855599" cy="6327775"/>
          </a:xfrm>
        </p:spPr>
      </p:pic>
      <p:pic>
        <p:nvPicPr>
          <p:cNvPr id="7" name="Picture 6">
            <a:extLst>
              <a:ext uri="{FF2B5EF4-FFF2-40B4-BE49-F238E27FC236}">
                <a16:creationId xmlns="" xmlns:a16="http://schemas.microsoft.com/office/drawing/2014/main" id="{D7B3A494-4543-F59D-B645-6E193D010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2514" y="265111"/>
            <a:ext cx="4855599" cy="6327775"/>
          </a:xfrm>
          <a:prstGeom prst="rect">
            <a:avLst/>
          </a:prstGeom>
        </p:spPr>
      </p:pic>
    </p:spTree>
    <p:extLst>
      <p:ext uri="{BB962C8B-B14F-4D97-AF65-F5344CB8AC3E}">
        <p14:creationId xmlns:p14="http://schemas.microsoft.com/office/powerpoint/2010/main" val="27670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B1826-3394-471C-A1D2-22A02F75D534}"/>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EFFECTS OF VULCANIZATION ON RUBBER</a:t>
            </a:r>
            <a:endParaRPr lang="en-IN" sz="40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 xmlns:a16="http://schemas.microsoft.com/office/drawing/2014/main" id="{A44779DE-FF5C-4500-A9E4-5FDC96DB5D8D}"/>
              </a:ext>
            </a:extLst>
          </p:cNvPr>
          <p:cNvSpPr>
            <a:spLocks noGrp="1"/>
          </p:cNvSpPr>
          <p:nvPr>
            <p:ph idx="1"/>
          </p:nvPr>
        </p:nvSpPr>
        <p:spPr>
          <a:xfrm>
            <a:off x="1103312" y="2052918"/>
            <a:ext cx="10088944" cy="4201578"/>
          </a:xfrm>
        </p:spPr>
        <p:txBody>
          <a:bodyPr>
            <a:normAutofit fontScale="85000" lnSpcReduction="10000"/>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IS 3400 Part 1: 2021  deals with the Method of test of Vulcanized rubber. The test method defines to determine the property of tensile strength, elongation at break, elongation at yield, stress at yield.</a:t>
            </a:r>
          </a:p>
          <a:p>
            <a:pPr marL="0" indent="0" algn="just">
              <a:buNone/>
            </a:pP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Vulcanization causes mechanical property changes such as Tensile Strength, Tear Strength, Elastic recovery. </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Hysteresis reduced with increased cross – link formation. Vulcanization process cross links polymer chains, enhances tear resistance by creating network of molecular bonds. Hysteresis is the amount of plastic stretch that does not recover to final state. It is a measure of deformation energy which is not stored but converted to heat.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807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754972-7A29-446F-B13C-67F71551D05F}"/>
              </a:ext>
            </a:extLst>
          </p:cNvPr>
          <p:cNvSpPr>
            <a:spLocks noGrp="1"/>
          </p:cNvSpPr>
          <p:nvPr>
            <p:ph type="title"/>
          </p:nvPr>
        </p:nvSpPr>
        <p:spPr/>
        <p:txBody>
          <a:bodyPr/>
          <a:lstStyle/>
          <a:p>
            <a:r>
              <a:rPr lang="en-US" dirty="0"/>
              <a:t>NATURAL RUBBER</a:t>
            </a:r>
            <a:endParaRPr lang="en-IN" dirty="0"/>
          </a:p>
        </p:txBody>
      </p:sp>
      <p:sp>
        <p:nvSpPr>
          <p:cNvPr id="3" name="Content Placeholder 2">
            <a:extLst>
              <a:ext uri="{FF2B5EF4-FFF2-40B4-BE49-F238E27FC236}">
                <a16:creationId xmlns="" xmlns:a16="http://schemas.microsoft.com/office/drawing/2014/main" id="{D0FF406D-7962-4A3D-9017-6BFD26A23062}"/>
              </a:ext>
            </a:extLst>
          </p:cNvPr>
          <p:cNvSpPr>
            <a:spLocks noGrp="1"/>
          </p:cNvSpPr>
          <p:nvPr>
            <p:ph idx="1"/>
          </p:nvPr>
        </p:nvSpPr>
        <p:spPr>
          <a:xfrm>
            <a:off x="838200" y="1825625"/>
            <a:ext cx="6842760" cy="4351338"/>
          </a:xfrm>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Natural rubber is a natural polymer.</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Latex is a milk liquid that flows out after the bark of the rubber tree us cut. Latex is a mixture of rubber particles and water.</a:t>
            </a:r>
          </a:p>
          <a:p>
            <a:pPr algn="just"/>
            <a:r>
              <a:rPr lang="en-US" dirty="0">
                <a:solidFill>
                  <a:schemeClr val="tx1"/>
                </a:solidFill>
                <a:latin typeface="Times New Roman" panose="02020603050405020304" pitchFamily="18" charset="0"/>
                <a:cs typeface="Times New Roman" panose="02020603050405020304" pitchFamily="18" charset="0"/>
              </a:rPr>
              <a:t>Natural rubber is also known as cis-1,4 –poly (isoprene)</a:t>
            </a:r>
          </a:p>
          <a:p>
            <a:pPr marL="0" indent="0" algn="just">
              <a:buNone/>
            </a:pPr>
            <a:r>
              <a:rPr lang="en-US" dirty="0"/>
              <a:t> </a:t>
            </a:r>
            <a:endParaRPr lang="en-IN" dirty="0"/>
          </a:p>
        </p:txBody>
      </p:sp>
      <p:pic>
        <p:nvPicPr>
          <p:cNvPr id="5" name="Picture 4">
            <a:extLst>
              <a:ext uri="{FF2B5EF4-FFF2-40B4-BE49-F238E27FC236}">
                <a16:creationId xmlns="" xmlns:a16="http://schemas.microsoft.com/office/drawing/2014/main" id="{A37E71FB-6E3A-40DB-A7A4-994596FFB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0" y="1825624"/>
            <a:ext cx="4205287" cy="4351337"/>
          </a:xfrm>
          <a:prstGeom prst="rect">
            <a:avLst/>
          </a:prstGeom>
        </p:spPr>
      </p:pic>
    </p:spTree>
    <p:extLst>
      <p:ext uri="{BB962C8B-B14F-4D97-AF65-F5344CB8AC3E}">
        <p14:creationId xmlns:p14="http://schemas.microsoft.com/office/powerpoint/2010/main" val="37277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EC051-45D3-42F5-9529-F86C8BC7766D}"/>
              </a:ext>
            </a:extLst>
          </p:cNvPr>
          <p:cNvSpPr>
            <a:spLocks noGrp="1"/>
          </p:cNvSpPr>
          <p:nvPr>
            <p:ph type="title"/>
          </p:nvPr>
        </p:nvSpPr>
        <p:spPr>
          <a:xfrm>
            <a:off x="769257" y="609600"/>
            <a:ext cx="9861899" cy="1078523"/>
          </a:xfrm>
        </p:spPr>
        <p:txBody>
          <a:bodyPr/>
          <a:lstStyle/>
          <a:p>
            <a:r>
              <a:rPr lang="en-US" dirty="0"/>
              <a:t>CURRICULUM ACADEMIA</a:t>
            </a:r>
            <a:endParaRPr lang="en-IN" dirty="0"/>
          </a:p>
        </p:txBody>
      </p:sp>
      <p:sp>
        <p:nvSpPr>
          <p:cNvPr id="3" name="Content Placeholder 2">
            <a:extLst>
              <a:ext uri="{FF2B5EF4-FFF2-40B4-BE49-F238E27FC236}">
                <a16:creationId xmlns="" xmlns:a16="http://schemas.microsoft.com/office/drawing/2014/main" id="{28EC6033-063B-47A7-AED8-3F38521F197E}"/>
              </a:ext>
            </a:extLst>
          </p:cNvPr>
          <p:cNvSpPr>
            <a:spLocks noGrp="1"/>
          </p:cNvSpPr>
          <p:nvPr>
            <p:ph idx="1"/>
          </p:nvPr>
        </p:nvSpPr>
        <p:spPr>
          <a:xfrm>
            <a:off x="1103312" y="2052918"/>
            <a:ext cx="10351809" cy="4036383"/>
          </a:xfrm>
        </p:spPr>
        <p:txBody>
          <a:bodyPr/>
          <a:lstStyle/>
          <a:p>
            <a:pPr algn="just"/>
            <a:r>
              <a:rPr lang="en-US" dirty="0"/>
              <a:t> ELASTOMERS , TYPES , CLASSIFICATION </a:t>
            </a:r>
          </a:p>
          <a:p>
            <a:pPr marL="0" indent="0" algn="just">
              <a:buNone/>
            </a:pPr>
            <a:endParaRPr lang="en-US" dirty="0"/>
          </a:p>
          <a:p>
            <a:pPr algn="just"/>
            <a:r>
              <a:rPr lang="en-US" dirty="0"/>
              <a:t>  PROPERTIES AND  USES OF ELASTOMER</a:t>
            </a:r>
          </a:p>
          <a:p>
            <a:pPr marL="0" indent="0" algn="just">
              <a:buNone/>
            </a:pPr>
            <a:endParaRPr lang="en-US" dirty="0"/>
          </a:p>
          <a:p>
            <a:pPr algn="just"/>
            <a:r>
              <a:rPr lang="en-US" dirty="0"/>
              <a:t>PROCESSING OF PLASTICS </a:t>
            </a:r>
            <a:r>
              <a:rPr lang="en-US" dirty="0" err="1"/>
              <a:t>i.e</a:t>
            </a:r>
            <a:r>
              <a:rPr lang="en-US" dirty="0"/>
              <a:t> Compression </a:t>
            </a:r>
            <a:r>
              <a:rPr lang="en-US" dirty="0" err="1"/>
              <a:t>moulding</a:t>
            </a:r>
            <a:r>
              <a:rPr lang="en-US" dirty="0"/>
              <a:t> and Injection </a:t>
            </a:r>
            <a:r>
              <a:rPr lang="en-US" dirty="0" err="1"/>
              <a:t>moulding</a:t>
            </a:r>
            <a:r>
              <a:rPr lang="en-US" dirty="0"/>
              <a:t>.</a:t>
            </a:r>
          </a:p>
          <a:p>
            <a:pPr marL="0" indent="0" algn="just">
              <a:buNone/>
            </a:pPr>
            <a:endParaRPr lang="en-US" dirty="0"/>
          </a:p>
          <a:p>
            <a:pPr algn="just"/>
            <a:r>
              <a:rPr lang="en-US" dirty="0"/>
              <a:t>VULCANIZATION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algn="just"/>
            <a:endParaRPr lang="en-IN" dirty="0"/>
          </a:p>
        </p:txBody>
      </p:sp>
    </p:spTree>
    <p:extLst>
      <p:ext uri="{BB962C8B-B14F-4D97-AF65-F5344CB8AC3E}">
        <p14:creationId xmlns:p14="http://schemas.microsoft.com/office/powerpoint/2010/main" val="1888710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D17A7-16C5-4189-B807-441F51378755}"/>
              </a:ext>
            </a:extLst>
          </p:cNvPr>
          <p:cNvSpPr>
            <a:spLocks noGrp="1"/>
          </p:cNvSpPr>
          <p:nvPr>
            <p:ph type="title"/>
          </p:nvPr>
        </p:nvSpPr>
        <p:spPr/>
        <p:txBody>
          <a:bodyPr>
            <a:normAutofit/>
          </a:bodyPr>
          <a:lstStyle/>
          <a:p>
            <a:r>
              <a:rPr lang="en-US" dirty="0"/>
              <a:t>NATURAL RUBBER PRODUCTION PROCESS</a:t>
            </a:r>
            <a:endParaRPr lang="en-IN" dirty="0"/>
          </a:p>
        </p:txBody>
      </p:sp>
      <p:pic>
        <p:nvPicPr>
          <p:cNvPr id="5" name="Content Placeholder 4">
            <a:extLst>
              <a:ext uri="{FF2B5EF4-FFF2-40B4-BE49-F238E27FC236}">
                <a16:creationId xmlns="" xmlns:a16="http://schemas.microsoft.com/office/drawing/2014/main" id="{AF6607B6-B2AD-488A-9FEF-5B99B18410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3693" y="1793706"/>
            <a:ext cx="6551366" cy="4611576"/>
          </a:xfrm>
        </p:spPr>
      </p:pic>
    </p:spTree>
    <p:extLst>
      <p:ext uri="{BB962C8B-B14F-4D97-AF65-F5344CB8AC3E}">
        <p14:creationId xmlns:p14="http://schemas.microsoft.com/office/powerpoint/2010/main" val="2634475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8B5C8D-20D1-40FD-897F-073D6115D9D7}"/>
              </a:ext>
            </a:extLst>
          </p:cNvPr>
          <p:cNvSpPr>
            <a:spLocks noGrp="1"/>
          </p:cNvSpPr>
          <p:nvPr>
            <p:ph type="title"/>
          </p:nvPr>
        </p:nvSpPr>
        <p:spPr>
          <a:xfrm>
            <a:off x="646112" y="452718"/>
            <a:ext cx="3343084" cy="5827502"/>
          </a:xfrm>
        </p:spPr>
        <p:txBody>
          <a:bodyPr/>
          <a:lstStyle/>
          <a:p>
            <a:r>
              <a:rPr lang="en-US" dirty="0"/>
              <a:t>RELATED INDIAN STANDARD IS 5599:1999</a:t>
            </a:r>
            <a:endParaRPr lang="en-IN" dirty="0"/>
          </a:p>
        </p:txBody>
      </p:sp>
      <p:pic>
        <p:nvPicPr>
          <p:cNvPr id="5" name="Content Placeholder 4">
            <a:extLst>
              <a:ext uri="{FF2B5EF4-FFF2-40B4-BE49-F238E27FC236}">
                <a16:creationId xmlns="" xmlns:a16="http://schemas.microsoft.com/office/drawing/2014/main" id="{558EF996-6B1C-A8FA-E7E9-436EF67C8C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2726" y="261258"/>
            <a:ext cx="6625622" cy="6426062"/>
          </a:xfrm>
        </p:spPr>
      </p:pic>
    </p:spTree>
    <p:extLst>
      <p:ext uri="{BB962C8B-B14F-4D97-AF65-F5344CB8AC3E}">
        <p14:creationId xmlns:p14="http://schemas.microsoft.com/office/powerpoint/2010/main" val="272607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D03433-3DFE-46E1-B9B8-133CAB56A86D}"/>
              </a:ext>
            </a:extLst>
          </p:cNvPr>
          <p:cNvSpPr>
            <a:spLocks noGrp="1"/>
          </p:cNvSpPr>
          <p:nvPr>
            <p:ph type="title"/>
          </p:nvPr>
        </p:nvSpPr>
        <p:spPr>
          <a:xfrm>
            <a:off x="657224" y="499533"/>
            <a:ext cx="10753725" cy="1164675"/>
          </a:xfrm>
        </p:spPr>
        <p:txBody>
          <a:bodyPr/>
          <a:lstStyle/>
          <a:p>
            <a:r>
              <a:rPr lang="en-US" dirty="0"/>
              <a:t>PROPERTIES OF NATURAL RUBBER</a:t>
            </a:r>
            <a:endParaRPr lang="en-IN" dirty="0"/>
          </a:p>
        </p:txBody>
      </p:sp>
      <p:sp>
        <p:nvSpPr>
          <p:cNvPr id="3" name="Content Placeholder 2">
            <a:extLst>
              <a:ext uri="{FF2B5EF4-FFF2-40B4-BE49-F238E27FC236}">
                <a16:creationId xmlns="" xmlns:a16="http://schemas.microsoft.com/office/drawing/2014/main" id="{45B86008-B087-42F3-AAFE-0AA15EED7808}"/>
              </a:ext>
            </a:extLst>
          </p:cNvPr>
          <p:cNvSpPr>
            <a:spLocks noGrp="1"/>
          </p:cNvSpPr>
          <p:nvPr>
            <p:ph idx="1"/>
          </p:nvPr>
        </p:nvSpPr>
        <p:spPr/>
        <p:txBody>
          <a:bodyPr>
            <a:normAutofit/>
          </a:bodyPr>
          <a:lstStyle/>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High Tensile and Tear strength</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Resistance to wear , abrasion and fatigue.</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High molecular weight</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Rubber is water repellent.</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It shows resistance </a:t>
            </a:r>
            <a:r>
              <a:rPr lang="en-US" sz="2400" dirty="0" smtClean="0">
                <a:latin typeface="Times New Roman" panose="02020603050405020304" pitchFamily="18" charset="0"/>
                <a:cs typeface="Times New Roman" panose="02020603050405020304" pitchFamily="18" charset="0"/>
              </a:rPr>
              <a:t>against </a:t>
            </a:r>
            <a:r>
              <a:rPr lang="en-US" sz="2400" dirty="0" err="1">
                <a:latin typeface="Times New Roman" panose="02020603050405020304" pitchFamily="18" charset="0"/>
                <a:cs typeface="Times New Roman" panose="02020603050405020304" pitchFamily="18" charset="0"/>
              </a:rPr>
              <a:t>alkalies</a:t>
            </a:r>
            <a:r>
              <a:rPr lang="en-US" sz="2400" dirty="0">
                <a:latin typeface="Times New Roman" panose="02020603050405020304" pitchFamily="18" charset="0"/>
                <a:cs typeface="Times New Roman" panose="02020603050405020304" pitchFamily="18" charset="0"/>
              </a:rPr>
              <a:t> and weak acids.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96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030686-CDF3-BB54-6DF3-0F52F47F98A3}"/>
              </a:ext>
            </a:extLst>
          </p:cNvPr>
          <p:cNvSpPr>
            <a:spLocks noGrp="1"/>
          </p:cNvSpPr>
          <p:nvPr>
            <p:ph type="title"/>
          </p:nvPr>
        </p:nvSpPr>
        <p:spPr/>
        <p:txBody>
          <a:bodyPr/>
          <a:lstStyle/>
          <a:p>
            <a:r>
              <a:rPr lang="en-US" dirty="0"/>
              <a:t>POLY- BUTADIENE RUBBER (BR)</a:t>
            </a:r>
            <a:endParaRPr lang="en-IN" dirty="0"/>
          </a:p>
        </p:txBody>
      </p:sp>
      <p:sp>
        <p:nvSpPr>
          <p:cNvPr id="3" name="Content Placeholder 2">
            <a:extLst>
              <a:ext uri="{FF2B5EF4-FFF2-40B4-BE49-F238E27FC236}">
                <a16:creationId xmlns="" xmlns:a16="http://schemas.microsoft.com/office/drawing/2014/main" id="{D4D93C12-E6EB-B4BB-600F-E39D796CE919}"/>
              </a:ext>
            </a:extLst>
          </p:cNvPr>
          <p:cNvSpPr>
            <a:spLocks noGrp="1"/>
          </p:cNvSpPr>
          <p:nvPr>
            <p:ph idx="1"/>
          </p:nvPr>
        </p:nvSpPr>
        <p:spPr>
          <a:xfrm>
            <a:off x="786384" y="1517904"/>
            <a:ext cx="9263469" cy="4730495"/>
          </a:xfrm>
        </p:spPr>
        <p:txBody>
          <a:bodyPr/>
          <a:lstStyle/>
          <a:p>
            <a:pPr algn="just"/>
            <a:r>
              <a:rPr lang="en-US" dirty="0">
                <a:latin typeface="Times New Roman" panose="02020603050405020304" pitchFamily="18" charset="0"/>
                <a:cs typeface="Times New Roman" panose="02020603050405020304" pitchFamily="18" charset="0"/>
              </a:rPr>
              <a:t>Butadiene (CH2=CH-CH=CH2) is a reactive colorless gas produced by the dehydrogenation of butene or butane or by cracking of petroleum.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Polybutadiene (BR) is the second largest volume of synthetic rubber produced next to styrene – butadiene rubber. It is an important synthetic elastomer based on high content cis-1,4 polybutadiene and carbon backbone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polymer is noted for its high resistance to abrasion, low heat buildup, and resistance to cracking.</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6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52598-C2B5-6293-39D9-FB62C64CA6D8}"/>
              </a:ext>
            </a:extLst>
          </p:cNvPr>
          <p:cNvSpPr>
            <a:spLocks noGrp="1"/>
          </p:cNvSpPr>
          <p:nvPr>
            <p:ph type="title"/>
          </p:nvPr>
        </p:nvSpPr>
        <p:spPr>
          <a:xfrm>
            <a:off x="160421" y="112296"/>
            <a:ext cx="10752089" cy="952829"/>
          </a:xfrm>
        </p:spPr>
        <p:txBody>
          <a:bodyPr>
            <a:normAutofit fontScale="90000"/>
          </a:bodyPr>
          <a:lstStyle/>
          <a:p>
            <a:r>
              <a:rPr lang="en-US" dirty="0"/>
              <a:t>PROPERTIES AND APPLICATION OF BUTADIENE</a:t>
            </a:r>
            <a:endParaRPr lang="en-IN" dirty="0"/>
          </a:p>
        </p:txBody>
      </p:sp>
      <p:sp>
        <p:nvSpPr>
          <p:cNvPr id="3" name="Content Placeholder 2">
            <a:extLst>
              <a:ext uri="{FF2B5EF4-FFF2-40B4-BE49-F238E27FC236}">
                <a16:creationId xmlns="" xmlns:a16="http://schemas.microsoft.com/office/drawing/2014/main" id="{E728D023-D54D-6D58-306B-BB1973175CA3}"/>
              </a:ext>
            </a:extLst>
          </p:cNvPr>
          <p:cNvSpPr>
            <a:spLocks noGrp="1"/>
          </p:cNvSpPr>
          <p:nvPr>
            <p:ph idx="1"/>
          </p:nvPr>
        </p:nvSpPr>
        <p:spPr>
          <a:xfrm>
            <a:off x="160421" y="1347538"/>
            <a:ext cx="6722700" cy="5398166"/>
          </a:xfrm>
        </p:spPr>
        <p:txBody>
          <a:bodyPr>
            <a:normAutofit/>
          </a:bodyPr>
          <a:lstStyle/>
          <a:p>
            <a:pPr algn="just"/>
            <a:r>
              <a:rPr lang="en-IN" dirty="0">
                <a:latin typeface="Times New Roman" panose="02020603050405020304" pitchFamily="18" charset="0"/>
                <a:cs typeface="Times New Roman" panose="02020603050405020304" pitchFamily="18" charset="0"/>
              </a:rPr>
              <a:t>Good Abrasion resistance.</a:t>
            </a:r>
          </a:p>
          <a:p>
            <a:pPr algn="just"/>
            <a:r>
              <a:rPr lang="en-IN" dirty="0">
                <a:latin typeface="Times New Roman" panose="02020603050405020304" pitchFamily="18" charset="0"/>
                <a:cs typeface="Times New Roman" panose="02020603050405020304" pitchFamily="18" charset="0"/>
              </a:rPr>
              <a:t>Elasticity and cold properties.</a:t>
            </a:r>
          </a:p>
          <a:p>
            <a:pPr algn="just"/>
            <a:r>
              <a:rPr lang="en-IN" dirty="0">
                <a:latin typeface="Times New Roman" panose="02020603050405020304" pitchFamily="18" charset="0"/>
                <a:cs typeface="Times New Roman" panose="02020603050405020304" pitchFamily="18" charset="0"/>
              </a:rPr>
              <a:t>Low cost</a:t>
            </a:r>
          </a:p>
          <a:p>
            <a:pPr algn="just"/>
            <a:r>
              <a:rPr lang="en-IN" dirty="0">
                <a:latin typeface="Times New Roman" panose="02020603050405020304" pitchFamily="18" charset="0"/>
                <a:cs typeface="Times New Roman" panose="02020603050405020304" pitchFamily="18" charset="0"/>
              </a:rPr>
              <a:t>Widely used in tyres because of good abrasion resistance.</a:t>
            </a:r>
          </a:p>
          <a:p>
            <a:pPr algn="just"/>
            <a:r>
              <a:rPr lang="en-US" dirty="0">
                <a:latin typeface="Times New Roman" panose="02020603050405020304" pitchFamily="18" charset="0"/>
                <a:cs typeface="Times New Roman" panose="02020603050405020304" pitchFamily="18" charset="0"/>
              </a:rPr>
              <a:t>Polybutadiene also has major application as an impact modifier for polystyrene and acrylonitrile – butadiene resin (ABS).</a:t>
            </a:r>
            <a:r>
              <a:rPr lang="en-US" dirty="0">
                <a:solidFill>
                  <a:schemeClr val="accent3"/>
                </a:solidFill>
                <a:latin typeface="Times New Roman" panose="02020603050405020304" pitchFamily="18" charset="0"/>
                <a:cs typeface="Times New Roman" panose="02020603050405020304" pitchFamily="18" charset="0"/>
              </a:rPr>
              <a:t> IS 10016 (Part 6) : 2000 describes method of test for polybutadiene rubber.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standard prescribes standard materials, equipment and processing methods for evaluating vulcanization characteristics of solution-polymerized ~butadiene rubbers (BR), including oil-extended types (OEBR).</a:t>
            </a:r>
          </a:p>
          <a:p>
            <a:pPr algn="just"/>
            <a:endParaRPr lang="en-IN" dirty="0">
              <a:latin typeface="Times New Roman" panose="02020603050405020304" pitchFamily="18" charset="0"/>
              <a:cs typeface="Times New Roman" panose="02020603050405020304" pitchFamily="18" charset="0"/>
            </a:endParaRPr>
          </a:p>
        </p:txBody>
      </p:sp>
      <p:pic>
        <p:nvPicPr>
          <p:cNvPr id="2050" name="Picture 2" descr="Is Nitrile Butadiene Rubber a ...">
            <a:extLst>
              <a:ext uri="{FF2B5EF4-FFF2-40B4-BE49-F238E27FC236}">
                <a16:creationId xmlns="" xmlns:a16="http://schemas.microsoft.com/office/drawing/2014/main" id="{35794EC1-8978-4D99-09B7-4F8F9D303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121" y="1334951"/>
            <a:ext cx="5148458" cy="541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35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C90D06-8D07-AB70-EBC5-BE6EFBDCA9DA}"/>
              </a:ext>
            </a:extLst>
          </p:cNvPr>
          <p:cNvSpPr>
            <a:spLocks noGrp="1"/>
          </p:cNvSpPr>
          <p:nvPr>
            <p:ph type="title"/>
          </p:nvPr>
        </p:nvSpPr>
        <p:spPr>
          <a:xfrm>
            <a:off x="838200" y="365126"/>
            <a:ext cx="10515600" cy="699999"/>
          </a:xfrm>
        </p:spPr>
        <p:txBody>
          <a:bodyPr>
            <a:normAutofit fontScale="90000"/>
          </a:bodyPr>
          <a:lstStyle/>
          <a:p>
            <a:r>
              <a:rPr lang="en-US" dirty="0"/>
              <a:t>STYRENE BUTADIENE RUBBER</a:t>
            </a:r>
            <a:endParaRPr lang="en-IN" dirty="0"/>
          </a:p>
        </p:txBody>
      </p:sp>
      <p:sp>
        <p:nvSpPr>
          <p:cNvPr id="3" name="Content Placeholder 2">
            <a:extLst>
              <a:ext uri="{FF2B5EF4-FFF2-40B4-BE49-F238E27FC236}">
                <a16:creationId xmlns="" xmlns:a16="http://schemas.microsoft.com/office/drawing/2014/main" id="{93F1B16C-A80E-DDFF-A947-BAB67A5F8037}"/>
              </a:ext>
            </a:extLst>
          </p:cNvPr>
          <p:cNvSpPr>
            <a:spLocks noGrp="1"/>
          </p:cNvSpPr>
          <p:nvPr>
            <p:ph idx="1"/>
          </p:nvPr>
        </p:nvSpPr>
        <p:spPr>
          <a:xfrm>
            <a:off x="838200" y="1443790"/>
            <a:ext cx="10515600" cy="4733173"/>
          </a:xfrm>
        </p:spPr>
        <p:txBody>
          <a:bodyPr>
            <a:normAutofit/>
          </a:bodyPr>
          <a:lstStyle/>
          <a:p>
            <a:r>
              <a:rPr lang="en-US" dirty="0">
                <a:latin typeface="Times New Roman" panose="02020603050405020304" pitchFamily="18" charset="0"/>
                <a:cs typeface="Times New Roman" panose="02020603050405020304" pitchFamily="18" charset="0"/>
              </a:rPr>
              <a:t>SBR belongs to the family of synthetic rubber and is derived from two monomers , Styrene and butadiene. The mixture of these two monomer are polymerized by two basically different processes: from solution (S-SBR) or as an emulsion (E- SBR).</a:t>
            </a:r>
          </a:p>
          <a:p>
            <a:pPr marL="0" indent="0">
              <a:buNone/>
            </a:pPr>
            <a:r>
              <a:rPr lang="en-US" dirty="0">
                <a:latin typeface="Times New Roman" panose="02020603050405020304" pitchFamily="18" charset="0"/>
                <a:cs typeface="Times New Roman" panose="02020603050405020304" pitchFamily="18" charset="0"/>
              </a:rPr>
              <a:t>The material was initially marketed with the name Buna S where Bu stands for Butadiene and Na for Sodium and S for Styrene.</a:t>
            </a:r>
          </a:p>
          <a:p>
            <a:pPr marL="0" indent="0">
              <a:buNone/>
            </a:pPr>
            <a:r>
              <a:rPr lang="en-US" dirty="0">
                <a:latin typeface="Times New Roman" panose="02020603050405020304" pitchFamily="18" charset="0"/>
                <a:cs typeface="Times New Roman" panose="02020603050405020304" pitchFamily="18" charset="0"/>
              </a:rPr>
              <a:t>Indian Standard available on Styrene Butadiene Rubber is given below</a:t>
            </a:r>
          </a:p>
          <a:p>
            <a:pPr marL="0" indent="0">
              <a:buNone/>
            </a:pPr>
            <a:r>
              <a:rPr lang="en-US" dirty="0">
                <a:latin typeface="Times New Roman" panose="02020603050405020304" pitchFamily="18" charset="0"/>
                <a:cs typeface="Times New Roman" panose="02020603050405020304" pitchFamily="18" charset="0"/>
              </a:rPr>
              <a:t>IS 11356 Part 1: </a:t>
            </a:r>
            <a:r>
              <a:rPr lang="en-US" dirty="0" smtClean="0">
                <a:latin typeface="Times New Roman" panose="02020603050405020304" pitchFamily="18" charset="0"/>
                <a:cs typeface="Times New Roman" panose="02020603050405020304" pitchFamily="18" charset="0"/>
              </a:rPr>
              <a:t>2023 ----- </a:t>
            </a:r>
            <a:r>
              <a:rPr lang="en-US" dirty="0">
                <a:latin typeface="Times New Roman" panose="02020603050405020304" pitchFamily="18" charset="0"/>
                <a:cs typeface="Times New Roman" panose="02020603050405020304" pitchFamily="18" charset="0"/>
              </a:rPr>
              <a:t>Styrene Butadiene Rubber Latex Non </a:t>
            </a:r>
            <a:r>
              <a:rPr lang="en-US" dirty="0" err="1">
                <a:latin typeface="Times New Roman" panose="02020603050405020304" pitchFamily="18" charset="0"/>
                <a:cs typeface="Times New Roman" panose="02020603050405020304" pitchFamily="18" charset="0"/>
              </a:rPr>
              <a:t>carboxylated</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IS 11356 Part 2</a:t>
            </a:r>
            <a:r>
              <a:rPr lang="en-US" dirty="0" smtClean="0">
                <a:latin typeface="Times New Roman" panose="02020603050405020304" pitchFamily="18" charset="0"/>
                <a:cs typeface="Times New Roman" panose="02020603050405020304" pitchFamily="18" charset="0"/>
              </a:rPr>
              <a:t>: 2023 </a:t>
            </a:r>
            <a:r>
              <a:rPr lang="en-US" dirty="0">
                <a:latin typeface="Times New Roman" panose="02020603050405020304" pitchFamily="18" charset="0"/>
                <a:cs typeface="Times New Roman" panose="02020603050405020304" pitchFamily="18" charset="0"/>
              </a:rPr>
              <a:t>------ Styrene Butadiene Rubber Latex </a:t>
            </a:r>
            <a:r>
              <a:rPr lang="en-US" dirty="0" err="1">
                <a:latin typeface="Times New Roman" panose="02020603050405020304" pitchFamily="18" charset="0"/>
                <a:cs typeface="Times New Roman" panose="02020603050405020304" pitchFamily="18" charset="0"/>
              </a:rPr>
              <a:t>Carboxylated</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900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3C290-274E-F244-2412-8F58D410F5CF}"/>
              </a:ext>
            </a:extLst>
          </p:cNvPr>
          <p:cNvSpPr>
            <a:spLocks noGrp="1"/>
          </p:cNvSpPr>
          <p:nvPr>
            <p:ph type="title"/>
          </p:nvPr>
        </p:nvSpPr>
        <p:spPr>
          <a:xfrm>
            <a:off x="838200" y="240632"/>
            <a:ext cx="10086473" cy="1010652"/>
          </a:xfrm>
        </p:spPr>
        <p:txBody>
          <a:bodyPr>
            <a:normAutofit fontScale="90000"/>
          </a:bodyPr>
          <a:lstStyle/>
          <a:p>
            <a:r>
              <a:rPr lang="en-US" dirty="0"/>
              <a:t>SCOPE OF BIS STANDARDS ON SBR</a:t>
            </a:r>
            <a:br>
              <a:rPr lang="en-US" dirty="0"/>
            </a:br>
            <a:endParaRPr lang="en-IN" dirty="0"/>
          </a:p>
        </p:txBody>
      </p:sp>
      <p:sp>
        <p:nvSpPr>
          <p:cNvPr id="3" name="Content Placeholder 2">
            <a:extLst>
              <a:ext uri="{FF2B5EF4-FFF2-40B4-BE49-F238E27FC236}">
                <a16:creationId xmlns="" xmlns:a16="http://schemas.microsoft.com/office/drawing/2014/main" id="{DF6C40A4-F440-AFD7-4896-3ACFD31E0BA4}"/>
              </a:ext>
            </a:extLst>
          </p:cNvPr>
          <p:cNvSpPr>
            <a:spLocks noGrp="1"/>
          </p:cNvSpPr>
          <p:nvPr>
            <p:ph idx="1"/>
          </p:nvPr>
        </p:nvSpPr>
        <p:spPr>
          <a:xfrm>
            <a:off x="838200" y="1524000"/>
            <a:ext cx="10515599" cy="4652963"/>
          </a:xfrm>
        </p:spPr>
        <p:txBody>
          <a:bodyPr/>
          <a:lstStyle/>
          <a:p>
            <a:pPr algn="just"/>
            <a:r>
              <a:rPr lang="en-US" dirty="0">
                <a:latin typeface="Times New Roman" panose="02020603050405020304" pitchFamily="18" charset="0"/>
                <a:cs typeface="Times New Roman" panose="02020603050405020304" pitchFamily="18" charset="0"/>
              </a:rPr>
              <a:t>IS 11356 (Part 1) :2023 defines the requirement and methods of sampling and test for hot and cold polymerized non </a:t>
            </a:r>
            <a:r>
              <a:rPr lang="en-US" dirty="0" err="1">
                <a:latin typeface="Times New Roman" panose="02020603050405020304" pitchFamily="18" charset="0"/>
                <a:cs typeface="Times New Roman" panose="02020603050405020304" pitchFamily="18" charset="0"/>
              </a:rPr>
              <a:t>carboxylated</a:t>
            </a:r>
            <a:r>
              <a:rPr lang="en-US" dirty="0">
                <a:latin typeface="Times New Roman" panose="02020603050405020304" pitchFamily="18" charset="0"/>
                <a:cs typeface="Times New Roman" panose="02020603050405020304" pitchFamily="18" charset="0"/>
              </a:rPr>
              <a:t> styrene butadiene copolymer latex, emulsified with rosin acid and fatty acid soap emulsifier.</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IS 11356 (Part 2):2023 defines the requirement and methods of sampling and test for hot and cold polymerized  </a:t>
            </a:r>
            <a:r>
              <a:rPr lang="en-US" dirty="0" err="1">
                <a:latin typeface="Times New Roman" panose="02020603050405020304" pitchFamily="18" charset="0"/>
                <a:cs typeface="Times New Roman" panose="02020603050405020304" pitchFamily="18" charset="0"/>
              </a:rPr>
              <a:t>carboxylated</a:t>
            </a:r>
            <a:r>
              <a:rPr lang="en-US" dirty="0">
                <a:latin typeface="Times New Roman" panose="02020603050405020304" pitchFamily="18" charset="0"/>
                <a:cs typeface="Times New Roman" panose="02020603050405020304" pitchFamily="18" charset="0"/>
              </a:rPr>
              <a:t> styrene butadiene copolymer latex, emulsified with synthetic emulsifier.</a:t>
            </a: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70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A53A4D7-2839-2279-BC2C-FF83A904777C}"/>
              </a:ext>
            </a:extLst>
          </p:cNvPr>
          <p:cNvPicPr>
            <a:picLocks noChangeAspect="1"/>
          </p:cNvPicPr>
          <p:nvPr/>
        </p:nvPicPr>
        <p:blipFill rotWithShape="1">
          <a:blip r:embed="rId2">
            <a:extLst>
              <a:ext uri="{28A0092B-C50C-407E-A947-70E740481C1C}">
                <a14:useLocalDpi xmlns:a14="http://schemas.microsoft.com/office/drawing/2010/main" val="0"/>
              </a:ext>
            </a:extLst>
          </a:blip>
          <a:srcRect l="5858" r="7949" b="2167"/>
          <a:stretch/>
        </p:blipFill>
        <p:spPr>
          <a:xfrm>
            <a:off x="103032" y="374269"/>
            <a:ext cx="5306096" cy="6309575"/>
          </a:xfrm>
          <a:prstGeom prst="rect">
            <a:avLst/>
          </a:prstGeom>
        </p:spPr>
      </p:pic>
      <p:pic>
        <p:nvPicPr>
          <p:cNvPr id="6" name="Picture 5">
            <a:extLst>
              <a:ext uri="{FF2B5EF4-FFF2-40B4-BE49-F238E27FC236}">
                <a16:creationId xmlns="" xmlns:a16="http://schemas.microsoft.com/office/drawing/2014/main" id="{FFA24907-4127-9790-7482-798CB4046712}"/>
              </a:ext>
            </a:extLst>
          </p:cNvPr>
          <p:cNvPicPr>
            <a:picLocks noChangeAspect="1"/>
          </p:cNvPicPr>
          <p:nvPr/>
        </p:nvPicPr>
        <p:blipFill rotWithShape="1">
          <a:blip r:embed="rId3">
            <a:extLst>
              <a:ext uri="{28A0092B-C50C-407E-A947-70E740481C1C}">
                <a14:useLocalDpi xmlns:a14="http://schemas.microsoft.com/office/drawing/2010/main" val="0"/>
              </a:ext>
            </a:extLst>
          </a:blip>
          <a:srcRect l="11013" t="3142" r="9760" b="-2910"/>
          <a:stretch/>
        </p:blipFill>
        <p:spPr>
          <a:xfrm>
            <a:off x="5499278" y="374269"/>
            <a:ext cx="6589690" cy="6513244"/>
          </a:xfrm>
          <a:prstGeom prst="rect">
            <a:avLst/>
          </a:prstGeom>
        </p:spPr>
      </p:pic>
    </p:spTree>
    <p:extLst>
      <p:ext uri="{BB962C8B-B14F-4D97-AF65-F5344CB8AC3E}">
        <p14:creationId xmlns:p14="http://schemas.microsoft.com/office/powerpoint/2010/main" val="24537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60EB9-07BE-8D41-7C78-EF05EEE69369}"/>
              </a:ext>
            </a:extLst>
          </p:cNvPr>
          <p:cNvSpPr>
            <a:spLocks noGrp="1"/>
          </p:cNvSpPr>
          <p:nvPr>
            <p:ph type="title"/>
          </p:nvPr>
        </p:nvSpPr>
        <p:spPr>
          <a:xfrm>
            <a:off x="838200" y="365126"/>
            <a:ext cx="10515600" cy="850726"/>
          </a:xfrm>
        </p:spPr>
        <p:txBody>
          <a:bodyPr>
            <a:normAutofit/>
          </a:bodyPr>
          <a:lstStyle/>
          <a:p>
            <a:r>
              <a:rPr lang="en-US" b="1" dirty="0"/>
              <a:t>SBR (Styrene Butadiene Rubber)</a:t>
            </a:r>
            <a:endParaRPr lang="en-IN" b="1" dirty="0"/>
          </a:p>
        </p:txBody>
      </p:sp>
      <p:sp>
        <p:nvSpPr>
          <p:cNvPr id="3" name="Content Placeholder 2">
            <a:extLst>
              <a:ext uri="{FF2B5EF4-FFF2-40B4-BE49-F238E27FC236}">
                <a16:creationId xmlns="" xmlns:a16="http://schemas.microsoft.com/office/drawing/2014/main" id="{CE8CFBEE-0577-5197-FB79-92F99A50B697}"/>
              </a:ext>
            </a:extLst>
          </p:cNvPr>
          <p:cNvSpPr>
            <a:spLocks noGrp="1"/>
          </p:cNvSpPr>
          <p:nvPr>
            <p:ph idx="1"/>
          </p:nvPr>
        </p:nvSpPr>
        <p:spPr>
          <a:xfrm>
            <a:off x="753625" y="1326382"/>
            <a:ext cx="10600175" cy="4813161"/>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PROPERTIES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Good Abrasion and ageing properties when protected by additives.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Good heat and oil resistance.</a:t>
            </a:r>
          </a:p>
          <a:p>
            <a:pPr marL="0" indent="0" algn="just">
              <a:buNone/>
            </a:pPr>
            <a:r>
              <a:rPr lang="en-US" dirty="0">
                <a:latin typeface="Times New Roman" panose="02020603050405020304" pitchFamily="18" charset="0"/>
                <a:cs typeface="Times New Roman" panose="02020603050405020304" pitchFamily="18" charset="0"/>
              </a:rPr>
              <a:t> USES: </a:t>
            </a:r>
          </a:p>
          <a:p>
            <a:pPr marL="514350" indent="-514350" algn="just">
              <a:buAutoNum type="arabicPeriod"/>
            </a:pPr>
            <a:r>
              <a:rPr lang="en-US" dirty="0">
                <a:latin typeface="Times New Roman" panose="02020603050405020304" pitchFamily="18" charset="0"/>
                <a:cs typeface="Times New Roman" panose="02020603050405020304" pitchFamily="18" charset="0"/>
              </a:rPr>
              <a:t>Foot wear</a:t>
            </a:r>
          </a:p>
          <a:p>
            <a:pPr marL="514350" indent="-514350" algn="just">
              <a:buAutoNum type="arabicPeriod"/>
            </a:pPr>
            <a:r>
              <a:rPr lang="en-US" dirty="0">
                <a:latin typeface="Times New Roman" panose="02020603050405020304" pitchFamily="18" charset="0"/>
                <a:cs typeface="Times New Roman" panose="02020603050405020304" pitchFamily="18" charset="0"/>
              </a:rPr>
              <a:t>Adhesive </a:t>
            </a:r>
          </a:p>
          <a:p>
            <a:pPr marL="514350" indent="-514350" algn="just">
              <a:buAutoNum type="arabicPeriod"/>
            </a:pPr>
            <a:r>
              <a:rPr lang="en-US" dirty="0">
                <a:latin typeface="Times New Roman" panose="02020603050405020304" pitchFamily="18" charset="0"/>
                <a:cs typeface="Times New Roman" panose="02020603050405020304" pitchFamily="18" charset="0"/>
              </a:rPr>
              <a:t>Floor tiles</a:t>
            </a:r>
          </a:p>
          <a:p>
            <a:pPr marL="514350" indent="-514350" algn="just">
              <a:buAutoNum type="arabicPeriod"/>
            </a:pPr>
            <a:r>
              <a:rPr lang="en-US" dirty="0">
                <a:latin typeface="Times New Roman" panose="02020603050405020304" pitchFamily="18" charset="0"/>
                <a:cs typeface="Times New Roman" panose="02020603050405020304" pitchFamily="18" charset="0"/>
              </a:rPr>
              <a:t>Rubber goods</a:t>
            </a:r>
          </a:p>
          <a:p>
            <a:pPr marL="514350" indent="-514350" algn="just">
              <a:buAutoNum type="arabicPeriod"/>
            </a:pPr>
            <a:r>
              <a:rPr lang="en-US" dirty="0">
                <a:latin typeface="Times New Roman" panose="02020603050405020304" pitchFamily="18" charset="0"/>
                <a:cs typeface="Times New Roman" panose="02020603050405020304" pitchFamily="18" charset="0"/>
              </a:rPr>
              <a:t>Fire fighting hoses</a:t>
            </a: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014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AC190-55EF-AD5A-EF27-4FB3BAA57EBE}"/>
              </a:ext>
            </a:extLst>
          </p:cNvPr>
          <p:cNvSpPr>
            <a:spLocks noGrp="1"/>
          </p:cNvSpPr>
          <p:nvPr>
            <p:ph type="title"/>
          </p:nvPr>
        </p:nvSpPr>
        <p:spPr>
          <a:xfrm>
            <a:off x="838200" y="203200"/>
            <a:ext cx="10294257" cy="791412"/>
          </a:xfrm>
        </p:spPr>
        <p:txBody>
          <a:bodyPr>
            <a:normAutofit/>
          </a:bodyPr>
          <a:lstStyle/>
          <a:p>
            <a:r>
              <a:rPr lang="en-US" b="1" dirty="0"/>
              <a:t>ETHYLENE – VINYL ACETATE (EVA)</a:t>
            </a:r>
            <a:endParaRPr lang="en-IN" b="1" dirty="0"/>
          </a:p>
        </p:txBody>
      </p:sp>
      <p:sp>
        <p:nvSpPr>
          <p:cNvPr id="3" name="Content Placeholder 2">
            <a:extLst>
              <a:ext uri="{FF2B5EF4-FFF2-40B4-BE49-F238E27FC236}">
                <a16:creationId xmlns="" xmlns:a16="http://schemas.microsoft.com/office/drawing/2014/main" id="{ACB6DCB6-AEA6-8B20-FC6F-DE258467A370}"/>
              </a:ext>
            </a:extLst>
          </p:cNvPr>
          <p:cNvSpPr>
            <a:spLocks noGrp="1"/>
          </p:cNvSpPr>
          <p:nvPr>
            <p:ph idx="1"/>
          </p:nvPr>
        </p:nvSpPr>
        <p:spPr>
          <a:xfrm>
            <a:off x="711200" y="1117600"/>
            <a:ext cx="10522858" cy="5045456"/>
          </a:xfrm>
        </p:spPr>
        <p:txBody>
          <a:bodyPr>
            <a:normAutofit/>
          </a:bodyPr>
          <a:lstStyle/>
          <a:p>
            <a:pPr algn="just"/>
            <a:r>
              <a:rPr lang="en-US" dirty="0">
                <a:latin typeface="Times New Roman" panose="02020603050405020304" pitchFamily="18" charset="0"/>
                <a:cs typeface="Times New Roman" panose="02020603050405020304" pitchFamily="18" charset="0"/>
              </a:rPr>
              <a:t>It is commonly known as EVA </a:t>
            </a:r>
          </a:p>
          <a:p>
            <a:pPr algn="just"/>
            <a:r>
              <a:rPr lang="en-US" dirty="0">
                <a:latin typeface="Times New Roman" panose="02020603050405020304" pitchFamily="18" charset="0"/>
                <a:cs typeface="Times New Roman" panose="02020603050405020304" pitchFamily="18" charset="0"/>
              </a:rPr>
              <a:t>It is a copolymer of ethylene and vinyl acetate. Copolymers containing 50 % vinyl acetate are classified as thermoplastics.</a:t>
            </a:r>
          </a:p>
          <a:p>
            <a:pPr algn="just"/>
            <a:r>
              <a:rPr lang="en-US" dirty="0">
                <a:latin typeface="Times New Roman" panose="02020603050405020304" pitchFamily="18" charset="0"/>
                <a:cs typeface="Times New Roman" panose="02020603050405020304" pitchFamily="18" charset="0"/>
              </a:rPr>
              <a:t>EVA co polymer is an inert material and offers good flexibility and toughness even at low temperature , low sealing temperature , excellent stress crack resistance . </a:t>
            </a:r>
            <a:r>
              <a:rPr lang="en-US" dirty="0">
                <a:solidFill>
                  <a:schemeClr val="accent3"/>
                </a:solidFill>
                <a:latin typeface="Times New Roman" panose="02020603050405020304" pitchFamily="18" charset="0"/>
                <a:cs typeface="Times New Roman" panose="02020603050405020304" pitchFamily="18" charset="0"/>
              </a:rPr>
              <a:t>[ Extracted from the foreword of Indian Standard IS 13601: 1993]</a:t>
            </a:r>
          </a:p>
          <a:p>
            <a:pPr algn="just"/>
            <a:r>
              <a:rPr lang="en-US" dirty="0">
                <a:latin typeface="Times New Roman" panose="02020603050405020304" pitchFamily="18" charset="0"/>
                <a:cs typeface="Times New Roman" panose="02020603050405020304" pitchFamily="18" charset="0"/>
              </a:rPr>
              <a:t>The material has good clarity and gloss, low temperature toughness, stress crack resistance, hot-melt adhesive water proof properties and resistance to UV radiation.</a:t>
            </a:r>
          </a:p>
          <a:p>
            <a:pPr algn="just"/>
            <a:r>
              <a:rPr lang="en-US" dirty="0">
                <a:latin typeface="Times New Roman" panose="02020603050405020304" pitchFamily="18" charset="0"/>
                <a:cs typeface="Times New Roman" panose="02020603050405020304" pitchFamily="18" charset="0"/>
              </a:rPr>
              <a:t>Ethylene –vinyl acetate is recyclable , contributing to efforts to reduce environmental impact.</a:t>
            </a:r>
          </a:p>
          <a:p>
            <a:pPr algn="just"/>
            <a:r>
              <a:rPr lang="en-US" dirty="0">
                <a:latin typeface="Times New Roman" panose="02020603050405020304" pitchFamily="18" charset="0"/>
                <a:cs typeface="Times New Roman" panose="02020603050405020304" pitchFamily="18" charset="0"/>
              </a:rPr>
              <a:t>EVA copolymers may also be blended with other polymers like LDPE, HDPE, PP, PVC to improve properties such as impact, flexibility.</a:t>
            </a:r>
          </a:p>
        </p:txBody>
      </p:sp>
    </p:spTree>
    <p:extLst>
      <p:ext uri="{BB962C8B-B14F-4D97-AF65-F5344CB8AC3E}">
        <p14:creationId xmlns:p14="http://schemas.microsoft.com/office/powerpoint/2010/main" val="281348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13C01-3D0B-4AC4-A990-B33CE4DD0DAD}"/>
              </a:ext>
            </a:extLst>
          </p:cNvPr>
          <p:cNvSpPr>
            <a:spLocks noGrp="1"/>
          </p:cNvSpPr>
          <p:nvPr>
            <p:ph type="title"/>
          </p:nvPr>
        </p:nvSpPr>
        <p:spPr>
          <a:xfrm>
            <a:off x="657224" y="499533"/>
            <a:ext cx="10773157" cy="1237827"/>
          </a:xfrm>
        </p:spPr>
        <p:txBody>
          <a:bodyPr/>
          <a:lstStyle/>
          <a:p>
            <a:r>
              <a:rPr lang="en-US" sz="4000" dirty="0">
                <a:latin typeface="Times New Roman" panose="02020603050405020304" pitchFamily="18" charset="0"/>
                <a:cs typeface="Times New Roman" panose="02020603050405020304" pitchFamily="18" charset="0"/>
              </a:rPr>
              <a:t>DEFINATION OF ELASTOMERS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6FC987B4-7232-4C5D-B797-B4A1A9F631B2}"/>
              </a:ext>
            </a:extLst>
          </p:cNvPr>
          <p:cNvSpPr>
            <a:spLocks noGrp="1"/>
          </p:cNvSpPr>
          <p:nvPr>
            <p:ph idx="1"/>
          </p:nvPr>
        </p:nvSpPr>
        <p:spPr>
          <a:xfrm>
            <a:off x="761619" y="1567544"/>
            <a:ext cx="9135454" cy="4470400"/>
          </a:xfrm>
        </p:spPr>
        <p:txBody>
          <a:bodyPr>
            <a:normAutofit/>
          </a:bodyPr>
          <a:lstStyle/>
          <a:p>
            <a:pPr algn="just"/>
            <a:r>
              <a:rPr lang="en-US" sz="2400" dirty="0">
                <a:latin typeface="Times New Roman" panose="02020603050405020304" pitchFamily="18" charset="0"/>
                <a:cs typeface="Times New Roman" panose="02020603050405020304" pitchFamily="18" charset="0"/>
              </a:rPr>
              <a:t>An elastomer is a type of polymer with property of elasticity , generally having low Young’s Modulus and high Yield strain compared with other materials. They are known for their flexibility and </a:t>
            </a:r>
            <a:r>
              <a:rPr lang="en-US" sz="2400" dirty="0" err="1">
                <a:latin typeface="Times New Roman" panose="02020603050405020304" pitchFamily="18" charset="0"/>
                <a:cs typeface="Times New Roman" panose="02020603050405020304" pitchFamily="18" charset="0"/>
              </a:rPr>
              <a:t>resilence</a:t>
            </a:r>
            <a:r>
              <a:rPr lang="en-US" sz="2400" dirty="0">
                <a:latin typeface="Times New Roman" panose="02020603050405020304" pitchFamily="18" charset="0"/>
                <a:cs typeface="Times New Roman" panose="02020603050405020304" pitchFamily="18" charset="0"/>
              </a:rPr>
              <a:t>. They can withstand repeated stretching and compressing without losing their shape which make them ideal where rubber like material is required.</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Elastomer is a very big term , all it means is </a:t>
            </a:r>
            <a:r>
              <a:rPr lang="en-US" sz="2400" dirty="0" smtClean="0">
                <a:latin typeface="Times New Roman" panose="02020603050405020304" pitchFamily="18" charset="0"/>
                <a:cs typeface="Times New Roman" panose="02020603050405020304" pitchFamily="18" charset="0"/>
              </a:rPr>
              <a:t>rubber. Some </a:t>
            </a:r>
            <a:r>
              <a:rPr lang="en-US" sz="2400" dirty="0">
                <a:latin typeface="Times New Roman" panose="02020603050405020304" pitchFamily="18" charset="0"/>
                <a:cs typeface="Times New Roman" panose="02020603050405020304" pitchFamily="18" charset="0"/>
              </a:rPr>
              <a:t>polymers which are elastomers include polyisoprene or natural rubber, polybutadiene, polyisobutylene and polyurethanes.</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544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8A4F-F875-A478-94C9-CBCAFC598CF6}"/>
              </a:ext>
            </a:extLst>
          </p:cNvPr>
          <p:cNvSpPr>
            <a:spLocks noGrp="1"/>
          </p:cNvSpPr>
          <p:nvPr>
            <p:ph type="title"/>
          </p:nvPr>
        </p:nvSpPr>
        <p:spPr>
          <a:xfrm>
            <a:off x="256033" y="452718"/>
            <a:ext cx="11097768" cy="1101762"/>
          </a:xfrm>
        </p:spPr>
        <p:txBody>
          <a:bodyPr>
            <a:normAutofit/>
          </a:bodyPr>
          <a:lstStyle/>
          <a:p>
            <a:r>
              <a:rPr lang="en-IN" dirty="0">
                <a:solidFill>
                  <a:schemeClr val="tx1"/>
                </a:solidFill>
                <a:latin typeface="Times New Roman" panose="02020603050405020304" pitchFamily="18" charset="0"/>
                <a:cs typeface="Times New Roman" panose="02020603050405020304" pitchFamily="18" charset="0"/>
              </a:rPr>
              <a:t>  INDIAN STANDARDS RELATED TO EVA </a:t>
            </a:r>
          </a:p>
        </p:txBody>
      </p:sp>
      <p:sp>
        <p:nvSpPr>
          <p:cNvPr id="3" name="Content Placeholder 2">
            <a:extLst>
              <a:ext uri="{FF2B5EF4-FFF2-40B4-BE49-F238E27FC236}">
                <a16:creationId xmlns="" xmlns:a16="http://schemas.microsoft.com/office/drawing/2014/main" id="{7685B707-DF15-923E-C53C-776BAF36A04A}"/>
              </a:ext>
            </a:extLst>
          </p:cNvPr>
          <p:cNvSpPr>
            <a:spLocks noGrp="1"/>
          </p:cNvSpPr>
          <p:nvPr>
            <p:ph idx="1"/>
          </p:nvPr>
        </p:nvSpPr>
        <p:spPr>
          <a:xfrm>
            <a:off x="838200" y="1825625"/>
            <a:ext cx="10515600" cy="3853280"/>
          </a:xfrm>
        </p:spPr>
        <p:txBody>
          <a:bodyPr>
            <a:normAutofit lnSpcReduction="10000"/>
          </a:bodyPr>
          <a:lstStyle/>
          <a:p>
            <a:pPr algn="just"/>
            <a:r>
              <a:rPr lang="en-IN" b="1" dirty="0">
                <a:latin typeface="Times New Roman" panose="02020603050405020304" pitchFamily="18" charset="0"/>
                <a:cs typeface="Times New Roman" panose="02020603050405020304" pitchFamily="18" charset="0"/>
              </a:rPr>
              <a:t>IS 13601:1993  </a:t>
            </a:r>
            <a:r>
              <a:rPr lang="en-IN" dirty="0">
                <a:latin typeface="Times New Roman" panose="02020603050405020304" pitchFamily="18" charset="0"/>
                <a:cs typeface="Times New Roman" panose="02020603050405020304" pitchFamily="18" charset="0"/>
              </a:rPr>
              <a:t>-</a:t>
            </a:r>
            <a:r>
              <a:rPr lang="en-US" b="1" i="0" dirty="0">
                <a:effectLst/>
                <a:latin typeface="Times New Roman" panose="02020603050405020304" pitchFamily="18" charset="0"/>
                <a:cs typeface="Times New Roman" panose="02020603050405020304" pitchFamily="18" charset="0"/>
              </a:rPr>
              <a:t>Ethylene Vinyl </a:t>
            </a:r>
            <a:r>
              <a:rPr lang="en-US" b="1" dirty="0">
                <a:latin typeface="Times New Roman" panose="02020603050405020304" pitchFamily="18" charset="0"/>
                <a:cs typeface="Times New Roman" panose="02020603050405020304" pitchFamily="18" charset="0"/>
              </a:rPr>
              <a:t>A</a:t>
            </a:r>
            <a:r>
              <a:rPr lang="en-US" b="1" i="0" dirty="0">
                <a:effectLst/>
                <a:latin typeface="Times New Roman" panose="02020603050405020304" pitchFamily="18" charset="0"/>
                <a:cs typeface="Times New Roman" panose="02020603050405020304" pitchFamily="18" charset="0"/>
              </a:rPr>
              <a:t>cetate (EVA) copolymers for its safe use in contact with foodstuffs, pharmaceuticals and drinking water.</a:t>
            </a:r>
          </a:p>
          <a:p>
            <a:pPr algn="just"/>
            <a:endParaRPr lang="en-US" b="1" dirty="0">
              <a:latin typeface="Times New Roman" panose="02020603050405020304" pitchFamily="18" charset="0"/>
              <a:cs typeface="Times New Roman" panose="02020603050405020304" pitchFamily="18" charset="0"/>
            </a:endParaRPr>
          </a:p>
          <a:p>
            <a:pPr algn="just"/>
            <a:r>
              <a:rPr lang="en-US" b="1" i="0" dirty="0">
                <a:effectLst/>
                <a:latin typeface="Times New Roman" panose="02020603050405020304" pitchFamily="18" charset="0"/>
                <a:cs typeface="Times New Roman" panose="02020603050405020304" pitchFamily="18" charset="0"/>
              </a:rPr>
              <a:t> </a:t>
            </a:r>
            <a:r>
              <a:rPr lang="en-US" i="0" dirty="0">
                <a:effectLst/>
                <a:latin typeface="Times New Roman" panose="02020603050405020304" pitchFamily="18" charset="0"/>
                <a:cs typeface="Times New Roman" panose="02020603050405020304" pitchFamily="18" charset="0"/>
              </a:rPr>
              <a:t>The scope of standard covers </a:t>
            </a:r>
            <a:r>
              <a:rPr lang="en-US" dirty="0">
                <a:latin typeface="Times New Roman" panose="02020603050405020304" pitchFamily="18" charset="0"/>
                <a:cs typeface="Times New Roman" panose="02020603050405020304" pitchFamily="18" charset="0"/>
              </a:rPr>
              <a:t>the requirements and methods of sampling and test of Ethylene vinyl acetate ( EVA ) copolymer for the manufacture of plastic items used in contact with foodstuffs, pharmaceuticals and drinking water</a:t>
            </a:r>
            <a:r>
              <a:rPr lang="en-US" dirty="0">
                <a:solidFill>
                  <a:srgbClr val="C00000"/>
                </a:solidFill>
                <a:latin typeface="Times New Roman" panose="02020603050405020304" pitchFamily="18" charset="0"/>
                <a:cs typeface="Times New Roman" panose="02020603050405020304" pitchFamily="18" charset="0"/>
              </a:rPr>
              <a:t>.</a:t>
            </a:r>
          </a:p>
          <a:p>
            <a:pPr marL="0" indent="0" algn="just">
              <a:buNone/>
            </a:pP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Standard covers various requirements such as  Vinyl Acetate Content,  Over all migration,  Pigments and </a:t>
            </a:r>
            <a:r>
              <a:rPr lang="en-US" dirty="0" err="1">
                <a:latin typeface="Times New Roman" panose="02020603050405020304" pitchFamily="18" charset="0"/>
                <a:cs typeface="Times New Roman" panose="02020603050405020304" pitchFamily="18" charset="0"/>
              </a:rPr>
              <a:t>Colourants</a:t>
            </a:r>
            <a:r>
              <a:rPr lang="en-US" dirty="0">
                <a:latin typeface="Times New Roman" panose="02020603050405020304" pitchFamily="18" charset="0"/>
                <a:cs typeface="Times New Roman" panose="02020603050405020304" pitchFamily="18" charset="0"/>
              </a:rPr>
              <a:t>. As defined in the Standard IS 13601:1993  the VA content in the EVA Co polymer shall be between 3 % to 50 %. Test method is described in the Annex-B of IS 13601:1993.</a:t>
            </a:r>
            <a:endParaRPr lang="en-US" dirty="0">
              <a:solidFill>
                <a:srgbClr val="C00000"/>
              </a:solidFill>
              <a:latin typeface="Times New Roman" panose="02020603050405020304" pitchFamily="18" charset="0"/>
              <a:cs typeface="Times New Roman" panose="02020603050405020304" pitchFamily="18" charset="0"/>
            </a:endParaRPr>
          </a:p>
          <a:p>
            <a:pPr marL="0" indent="0" algn="just">
              <a:buNone/>
            </a:pPr>
            <a:endParaRPr lang="en-US" dirty="0">
              <a:solidFill>
                <a:srgbClr val="C00000"/>
              </a:solidFill>
              <a:latin typeface="Times New Roman" panose="02020603050405020304" pitchFamily="18" charset="0"/>
              <a:cs typeface="Times New Roman" panose="02020603050405020304" pitchFamily="18" charset="0"/>
            </a:endParaRPr>
          </a:p>
          <a:p>
            <a:pPr algn="just"/>
            <a:endParaRPr lang="en-IN"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557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6F285-FF42-495F-AD96-2783168A613B}"/>
              </a:ext>
            </a:extLst>
          </p:cNvPr>
          <p:cNvSpPr>
            <a:spLocks noGrp="1"/>
          </p:cNvSpPr>
          <p:nvPr>
            <p:ph type="title"/>
          </p:nvPr>
        </p:nvSpPr>
        <p:spPr>
          <a:xfrm>
            <a:off x="646112" y="452718"/>
            <a:ext cx="3694776" cy="5948082"/>
          </a:xfrm>
        </p:spPr>
        <p:txBody>
          <a:bodyPr/>
          <a:lstStyle/>
          <a:p>
            <a:r>
              <a:rPr lang="en-US" dirty="0"/>
              <a:t>RELATED INDIAN STANDARD 13601:1993</a:t>
            </a:r>
            <a:endParaRPr lang="en-IN" dirty="0"/>
          </a:p>
        </p:txBody>
      </p:sp>
      <p:pic>
        <p:nvPicPr>
          <p:cNvPr id="5" name="Content Placeholder 4">
            <a:extLst>
              <a:ext uri="{FF2B5EF4-FFF2-40B4-BE49-F238E27FC236}">
                <a16:creationId xmlns="" xmlns:a16="http://schemas.microsoft.com/office/drawing/2014/main" id="{808B0FD4-B5A7-799E-4AE7-19C7B17334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2098" y="271307"/>
            <a:ext cx="5677318" cy="6511332"/>
          </a:xfrm>
        </p:spPr>
      </p:pic>
    </p:spTree>
    <p:extLst>
      <p:ext uri="{BB962C8B-B14F-4D97-AF65-F5344CB8AC3E}">
        <p14:creationId xmlns:p14="http://schemas.microsoft.com/office/powerpoint/2010/main" val="230883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FACAB-CBEE-05BD-6F69-465A53E5E831}"/>
              </a:ext>
            </a:extLst>
          </p:cNvPr>
          <p:cNvSpPr>
            <a:spLocks noGrp="1"/>
          </p:cNvSpPr>
          <p:nvPr>
            <p:ph type="title"/>
          </p:nvPr>
        </p:nvSpPr>
        <p:spPr>
          <a:xfrm>
            <a:off x="838199" y="0"/>
            <a:ext cx="10631906" cy="818147"/>
          </a:xfrm>
        </p:spPr>
        <p:txBody>
          <a:bodyPr>
            <a:normAutofit/>
          </a:bodyPr>
          <a:lstStyle/>
          <a:p>
            <a:r>
              <a:rPr lang="en-US" b="1" dirty="0"/>
              <a:t>Applications and Uses</a:t>
            </a:r>
            <a:endParaRPr lang="en-IN" b="1" dirty="0"/>
          </a:p>
        </p:txBody>
      </p:sp>
      <p:sp>
        <p:nvSpPr>
          <p:cNvPr id="4" name="Content Placeholder 3">
            <a:extLst>
              <a:ext uri="{FF2B5EF4-FFF2-40B4-BE49-F238E27FC236}">
                <a16:creationId xmlns="" xmlns:a16="http://schemas.microsoft.com/office/drawing/2014/main" id="{08B8E9FE-B8F8-20BB-C120-EC1E6D4A2D3C}"/>
              </a:ext>
            </a:extLst>
          </p:cNvPr>
          <p:cNvSpPr>
            <a:spLocks noGrp="1"/>
          </p:cNvSpPr>
          <p:nvPr>
            <p:ph idx="1"/>
          </p:nvPr>
        </p:nvSpPr>
        <p:spPr>
          <a:xfrm>
            <a:off x="496764" y="818147"/>
            <a:ext cx="11186075" cy="5871140"/>
          </a:xfrm>
        </p:spPr>
        <p:txBody>
          <a:bodyPr/>
          <a:lstStyle/>
          <a:p>
            <a:r>
              <a:rPr lang="en-US" dirty="0"/>
              <a:t>EVA is also used as padding in various equipment ski boots, hockey pads, water ski boots,  shoes. EVA is </a:t>
            </a:r>
            <a:r>
              <a:rPr lang="en-US" dirty="0" smtClean="0"/>
              <a:t>popularly </a:t>
            </a:r>
            <a:r>
              <a:rPr lang="en-US" dirty="0"/>
              <a:t>used in  slipper and sandals being light weight and cheaper than natural rubber.</a:t>
            </a:r>
          </a:p>
          <a:p>
            <a:r>
              <a:rPr lang="en-US" dirty="0"/>
              <a:t>Due to its buoyancy , EVA finds it use in floating eye wear.</a:t>
            </a:r>
          </a:p>
          <a:p>
            <a:r>
              <a:rPr lang="en-US" dirty="0"/>
              <a:t>It is useful in Packaging Industry.</a:t>
            </a:r>
          </a:p>
          <a:p>
            <a:pPr marL="0" indent="0">
              <a:buNone/>
            </a:pPr>
            <a:endParaRPr lang="en-IN" dirty="0"/>
          </a:p>
          <a:p>
            <a:pPr marL="0" indent="0">
              <a:buNone/>
            </a:pPr>
            <a:r>
              <a:rPr lang="en-IN" dirty="0"/>
              <a:t>                                                                                                        Interlocking tiles </a:t>
            </a:r>
          </a:p>
          <a:p>
            <a:pPr marL="0" indent="0">
              <a:buNone/>
            </a:pPr>
            <a:r>
              <a:rPr lang="en-IN" dirty="0"/>
              <a:t> EVA  Foam Sheets                               EVA CROCS                      made from EVA foam.</a:t>
            </a:r>
          </a:p>
        </p:txBody>
      </p:sp>
      <p:pic>
        <p:nvPicPr>
          <p:cNvPr id="1028" name="Picture 4" descr="EVA foam sheets">
            <a:extLst>
              <a:ext uri="{FF2B5EF4-FFF2-40B4-BE49-F238E27FC236}">
                <a16:creationId xmlns="" xmlns:a16="http://schemas.microsoft.com/office/drawing/2014/main" id="{E98615F0-07F5-06CB-6543-88074D6D6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063" y="4131092"/>
            <a:ext cx="2312081" cy="2112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am crocs">
            <a:extLst>
              <a:ext uri="{FF2B5EF4-FFF2-40B4-BE49-F238E27FC236}">
                <a16:creationId xmlns="" xmlns:a16="http://schemas.microsoft.com/office/drawing/2014/main" id="{50E62C83-E6CE-A242-AC10-354DA5D5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640" y="4131092"/>
            <a:ext cx="2437263" cy="21122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locking floor tiles are often made from EVA foam">
            <a:extLst>
              <a:ext uri="{FF2B5EF4-FFF2-40B4-BE49-F238E27FC236}">
                <a16:creationId xmlns="" xmlns:a16="http://schemas.microsoft.com/office/drawing/2014/main" id="{BAF0AC3E-66B8-81FA-ED79-04678ECBA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537" y="4170947"/>
            <a:ext cx="2715302" cy="207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6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CA7E3-9D5F-49CB-88FD-BD60BB18F43E}"/>
              </a:ext>
            </a:extLst>
          </p:cNvPr>
          <p:cNvSpPr>
            <a:spLocks noGrp="1"/>
          </p:cNvSpPr>
          <p:nvPr>
            <p:ph type="title"/>
          </p:nvPr>
        </p:nvSpPr>
        <p:spPr>
          <a:xfrm>
            <a:off x="838200" y="365126"/>
            <a:ext cx="10463784" cy="989390"/>
          </a:xfrm>
        </p:spPr>
        <p:txBody>
          <a:bodyPr/>
          <a:lstStyle/>
          <a:p>
            <a:r>
              <a:rPr lang="en-US" b="1" dirty="0">
                <a:solidFill>
                  <a:schemeClr val="tx1"/>
                </a:solidFill>
              </a:rPr>
              <a:t>SILICONE RUBBER </a:t>
            </a:r>
            <a:endParaRPr lang="en-IN" b="1" dirty="0">
              <a:solidFill>
                <a:schemeClr val="tx1"/>
              </a:solidFill>
            </a:endParaRPr>
          </a:p>
        </p:txBody>
      </p:sp>
      <p:sp>
        <p:nvSpPr>
          <p:cNvPr id="3" name="Content Placeholder 2">
            <a:extLst>
              <a:ext uri="{FF2B5EF4-FFF2-40B4-BE49-F238E27FC236}">
                <a16:creationId xmlns="" xmlns:a16="http://schemas.microsoft.com/office/drawing/2014/main" id="{ECE65005-7002-428A-A348-2C12DF6C983B}"/>
              </a:ext>
            </a:extLst>
          </p:cNvPr>
          <p:cNvSpPr>
            <a:spLocks noGrp="1"/>
          </p:cNvSpPr>
          <p:nvPr>
            <p:ph idx="1"/>
          </p:nvPr>
        </p:nvSpPr>
        <p:spPr>
          <a:xfrm>
            <a:off x="838200" y="1825625"/>
            <a:ext cx="5123688" cy="4667250"/>
          </a:xfrm>
        </p:spPr>
        <p:txBody>
          <a:bodyPr>
            <a:noAutofit/>
          </a:bodyPr>
          <a:lstStyle/>
          <a:p>
            <a:r>
              <a:rPr lang="en-US" sz="2800" dirty="0">
                <a:latin typeface="Times New Roman" panose="02020603050405020304" pitchFamily="18" charset="0"/>
                <a:cs typeface="Times New Roman" panose="02020603050405020304" pitchFamily="18" charset="0"/>
              </a:rPr>
              <a:t>Silicone rubber is based on polymeric chains featuring the very stable, alternating combination of silicon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and oxygen (o) atoms in the backbone and a variety of organic side group.</a:t>
            </a:r>
          </a:p>
          <a:p>
            <a:r>
              <a:rPr lang="en-US" sz="2800" dirty="0">
                <a:latin typeface="Times New Roman" panose="02020603050405020304" pitchFamily="18" charset="0"/>
                <a:cs typeface="Times New Roman" panose="02020603050405020304" pitchFamily="18" charset="0"/>
              </a:rPr>
              <a:t>All Silicone rubber have predominantly methyl side groups -CH3</a:t>
            </a:r>
          </a:p>
          <a:p>
            <a:endParaRPr lang="en-IN" sz="2800" dirty="0"/>
          </a:p>
        </p:txBody>
      </p:sp>
      <p:pic>
        <p:nvPicPr>
          <p:cNvPr id="5" name="Picture 4">
            <a:extLst>
              <a:ext uri="{FF2B5EF4-FFF2-40B4-BE49-F238E27FC236}">
                <a16:creationId xmlns="" xmlns:a16="http://schemas.microsoft.com/office/drawing/2014/main" id="{65691C25-7F2A-4995-8FE6-040E335C9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706" y="1354515"/>
            <a:ext cx="4893306" cy="4667250"/>
          </a:xfrm>
          <a:prstGeom prst="rect">
            <a:avLst/>
          </a:prstGeom>
        </p:spPr>
      </p:pic>
    </p:spTree>
    <p:extLst>
      <p:ext uri="{BB962C8B-B14F-4D97-AF65-F5344CB8AC3E}">
        <p14:creationId xmlns:p14="http://schemas.microsoft.com/office/powerpoint/2010/main" val="101346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89BD4D-F537-446A-B6D0-160F6BA12238}"/>
              </a:ext>
            </a:extLst>
          </p:cNvPr>
          <p:cNvSpPr>
            <a:spLocks noGrp="1"/>
          </p:cNvSpPr>
          <p:nvPr>
            <p:ph type="title"/>
          </p:nvPr>
        </p:nvSpPr>
        <p:spPr>
          <a:xfrm>
            <a:off x="838200" y="365125"/>
            <a:ext cx="10515600" cy="915035"/>
          </a:xfrm>
        </p:spPr>
        <p:txBody>
          <a:bodyPr>
            <a:normAutofit/>
          </a:bodyPr>
          <a:lstStyle/>
          <a:p>
            <a:r>
              <a:rPr lang="en-US" dirty="0">
                <a:latin typeface="Times New Roman" panose="02020603050405020304" pitchFamily="18" charset="0"/>
                <a:cs typeface="Times New Roman" panose="02020603050405020304" pitchFamily="18" charset="0"/>
              </a:rPr>
              <a:t>PROPERTIES OF SILICONE RUBBER</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2F2EA53A-7DED-44BE-B328-2305ACBB3930}"/>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 Silicon rubber have very low glass transition temperatures.</a:t>
            </a:r>
          </a:p>
          <a:p>
            <a:r>
              <a:rPr lang="en-US" sz="3200" dirty="0">
                <a:latin typeface="Times New Roman" panose="02020603050405020304" pitchFamily="18" charset="0"/>
                <a:cs typeface="Times New Roman" panose="02020603050405020304" pitchFamily="18" charset="0"/>
              </a:rPr>
              <a:t>Very high temperature resistance.</a:t>
            </a:r>
          </a:p>
          <a:p>
            <a:r>
              <a:rPr lang="en-US" sz="3200" dirty="0">
                <a:latin typeface="Times New Roman" panose="02020603050405020304" pitchFamily="18" charset="0"/>
                <a:cs typeface="Times New Roman" panose="02020603050405020304" pitchFamily="18" charset="0"/>
              </a:rPr>
              <a:t>Low temperature flexibility</a:t>
            </a:r>
          </a:p>
          <a:p>
            <a:r>
              <a:rPr lang="en-US" sz="3200" dirty="0">
                <a:latin typeface="Times New Roman" panose="02020603050405020304" pitchFamily="18" charset="0"/>
                <a:cs typeface="Times New Roman" panose="02020603050405020304" pitchFamily="18" charset="0"/>
              </a:rPr>
              <a:t>Good Electrical resistance.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57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4D94C-EFA6-4F56-9F9C-FF51183E2B64}"/>
              </a:ext>
            </a:extLst>
          </p:cNvPr>
          <p:cNvSpPr>
            <a:spLocks noGrp="1"/>
          </p:cNvSpPr>
          <p:nvPr>
            <p:ph type="title"/>
          </p:nvPr>
        </p:nvSpPr>
        <p:spPr>
          <a:xfrm>
            <a:off x="326093" y="236972"/>
            <a:ext cx="10838848" cy="2020968"/>
          </a:xfrm>
          <a:solidFill>
            <a:srgbClr val="7030A0"/>
          </a:solidFill>
        </p:spPr>
        <p:txBody>
          <a:bodyPr>
            <a:normAutofit fontScale="90000"/>
          </a:bodyPr>
          <a:lstStyle/>
          <a:p>
            <a:r>
              <a:rPr lang="en-US" b="1" dirty="0">
                <a:latin typeface="Times New Roman" panose="02020603050405020304" pitchFamily="18" charset="0"/>
                <a:cs typeface="Times New Roman" panose="02020603050405020304" pitchFamily="18" charset="0"/>
              </a:rPr>
              <a:t>SILICONE APPLICATION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Silicon rubber is widely used in industry due to resistant to extreme  temperatures (-55 </a:t>
            </a:r>
            <a:r>
              <a:rPr lang="en-US" sz="4000" dirty="0">
                <a:latin typeface="Times New Roman" panose="02020603050405020304" pitchFamily="18" charset="0"/>
                <a:ea typeface="STZhongsong" panose="02010600040101010101" pitchFamily="2" charset="-122"/>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C TO 300 </a:t>
            </a:r>
            <a:r>
              <a:rPr lang="en-US" sz="4000" dirty="0">
                <a:latin typeface="Times New Roman" panose="02020603050405020304" pitchFamily="18" charset="0"/>
                <a:ea typeface="STZhongsong" panose="02010600040101010101" pitchFamily="2" charset="-122"/>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C )</a:t>
            </a:r>
            <a:endParaRPr lang="en-IN" sz="4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7760E122-0168-47BA-A3F7-842668B0C0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208" y="2386728"/>
            <a:ext cx="4431792" cy="3631589"/>
          </a:xfrm>
        </p:spPr>
      </p:pic>
      <p:pic>
        <p:nvPicPr>
          <p:cNvPr id="7" name="Picture 6">
            <a:extLst>
              <a:ext uri="{FF2B5EF4-FFF2-40B4-BE49-F238E27FC236}">
                <a16:creationId xmlns="" xmlns:a16="http://schemas.microsoft.com/office/drawing/2014/main" id="{CA625340-BEAF-459B-AB34-32D937D7E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107" y="2796502"/>
            <a:ext cx="4798989" cy="2159545"/>
          </a:xfrm>
          <a:prstGeom prst="rect">
            <a:avLst/>
          </a:prstGeom>
        </p:spPr>
      </p:pic>
    </p:spTree>
    <p:extLst>
      <p:ext uri="{BB962C8B-B14F-4D97-AF65-F5344CB8AC3E}">
        <p14:creationId xmlns:p14="http://schemas.microsoft.com/office/powerpoint/2010/main" val="3024083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291DB-0E90-8262-E519-6FC65A47E4BE}"/>
              </a:ext>
            </a:extLst>
          </p:cNvPr>
          <p:cNvSpPr>
            <a:spLocks noGrp="1"/>
          </p:cNvSpPr>
          <p:nvPr>
            <p:ph type="title"/>
          </p:nvPr>
        </p:nvSpPr>
        <p:spPr>
          <a:xfrm>
            <a:off x="838200" y="273685"/>
            <a:ext cx="10515600" cy="790435"/>
          </a:xfrm>
        </p:spPr>
        <p:txBody>
          <a:bodyPr>
            <a:normAutofit/>
          </a:bodyPr>
          <a:lstStyle/>
          <a:p>
            <a:r>
              <a:rPr lang="en-US" dirty="0"/>
              <a:t>THERMOPLASTIC ELASTOMER (TPE)</a:t>
            </a:r>
            <a:endParaRPr lang="en-IN" dirty="0"/>
          </a:p>
        </p:txBody>
      </p:sp>
      <p:graphicFrame>
        <p:nvGraphicFramePr>
          <p:cNvPr id="6" name="Content Placeholder 5">
            <a:extLst>
              <a:ext uri="{FF2B5EF4-FFF2-40B4-BE49-F238E27FC236}">
                <a16:creationId xmlns="" xmlns:a16="http://schemas.microsoft.com/office/drawing/2014/main" id="{0A1F2458-E8EE-1D7A-97C5-8B7286A2D5D0}"/>
              </a:ext>
            </a:extLst>
          </p:cNvPr>
          <p:cNvGraphicFramePr>
            <a:graphicFrameLocks noGrp="1"/>
          </p:cNvGraphicFramePr>
          <p:nvPr>
            <p:ph idx="1"/>
            <p:extLst>
              <p:ext uri="{D42A27DB-BD31-4B8C-83A1-F6EECF244321}">
                <p14:modId xmlns:p14="http://schemas.microsoft.com/office/powerpoint/2010/main" val="1249854332"/>
              </p:ext>
            </p:extLst>
          </p:nvPr>
        </p:nvGraphicFramePr>
        <p:xfrm>
          <a:off x="838200" y="1507253"/>
          <a:ext cx="10515600" cy="466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70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A58320-399A-40CA-9128-4F0BD7B55432}"/>
              </a:ext>
            </a:extLst>
          </p:cNvPr>
          <p:cNvSpPr>
            <a:spLocks noGrp="1"/>
          </p:cNvSpPr>
          <p:nvPr>
            <p:ph type="title"/>
          </p:nvPr>
        </p:nvSpPr>
        <p:spPr>
          <a:xfrm>
            <a:off x="838200" y="273685"/>
            <a:ext cx="10515600" cy="1325563"/>
          </a:xfrm>
        </p:spPr>
        <p:txBody>
          <a:bodyPr>
            <a:normAutofit fontScale="90000"/>
          </a:bodyPr>
          <a:lstStyle/>
          <a:p>
            <a:r>
              <a:rPr lang="en-US" b="1" dirty="0">
                <a:solidFill>
                  <a:schemeClr val="tx1"/>
                </a:solidFill>
              </a:rPr>
              <a:t>PROCESSING OF THERMOPLASTIC ELASTOMER</a:t>
            </a:r>
            <a:endParaRPr lang="en-IN" dirty="0">
              <a:solidFill>
                <a:schemeClr val="tx1"/>
              </a:solidFill>
            </a:endParaRPr>
          </a:p>
        </p:txBody>
      </p:sp>
      <p:sp>
        <p:nvSpPr>
          <p:cNvPr id="3" name="Content Placeholder 2">
            <a:extLst>
              <a:ext uri="{FF2B5EF4-FFF2-40B4-BE49-F238E27FC236}">
                <a16:creationId xmlns="" xmlns:a16="http://schemas.microsoft.com/office/drawing/2014/main" id="{03EFF989-3B82-489C-9243-18976338E100}"/>
              </a:ext>
            </a:extLst>
          </p:cNvPr>
          <p:cNvSpPr>
            <a:spLocks noGrp="1"/>
          </p:cNvSpPr>
          <p:nvPr>
            <p:ph idx="1"/>
          </p:nvPr>
        </p:nvSpPr>
        <p:spPr>
          <a:xfrm>
            <a:off x="838200" y="1825625"/>
            <a:ext cx="9951720" cy="4351338"/>
          </a:xfrm>
        </p:spPr>
        <p:txBody>
          <a:bodyPr/>
          <a:lstStyle/>
          <a:p>
            <a:endParaRPr lang="en-US" sz="3200" b="1" dirty="0"/>
          </a:p>
          <a:p>
            <a:r>
              <a:rPr lang="en-US" sz="3200" b="1" dirty="0"/>
              <a:t>Injection molding, extrusion, and </a:t>
            </a:r>
          </a:p>
          <a:p>
            <a:pPr marL="0" indent="0">
              <a:buNone/>
            </a:pPr>
            <a:r>
              <a:rPr lang="en-US" sz="3200" b="1" dirty="0"/>
              <a:t> blow molding</a:t>
            </a:r>
            <a:r>
              <a:rPr lang="en-US" sz="3200" dirty="0"/>
              <a:t>, are used to </a:t>
            </a:r>
          </a:p>
          <a:p>
            <a:pPr marL="0" indent="0">
              <a:buNone/>
            </a:pPr>
            <a:r>
              <a:rPr lang="en-US" sz="3200" dirty="0"/>
              <a:t>process thermoplastic </a:t>
            </a:r>
          </a:p>
          <a:p>
            <a:pPr marL="0" indent="0">
              <a:buNone/>
            </a:pPr>
            <a:r>
              <a:rPr lang="en-US" sz="3200" dirty="0"/>
              <a:t>Elastomers.</a:t>
            </a:r>
          </a:p>
          <a:p>
            <a:endParaRPr lang="en-US" dirty="0"/>
          </a:p>
          <a:p>
            <a:pPr marL="0" indent="0">
              <a:buNone/>
            </a:pPr>
            <a:endParaRPr lang="en-IN" dirty="0"/>
          </a:p>
        </p:txBody>
      </p:sp>
      <p:pic>
        <p:nvPicPr>
          <p:cNvPr id="7" name="Picture 2" descr="Hands holding plastic beads used to make TPE">
            <a:extLst>
              <a:ext uri="{FF2B5EF4-FFF2-40B4-BE49-F238E27FC236}">
                <a16:creationId xmlns="" xmlns:a16="http://schemas.microsoft.com/office/drawing/2014/main" id="{DE5B665B-35B3-4CC7-AD56-1792D6A46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88" y="1825625"/>
            <a:ext cx="3493008" cy="404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80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CBB645-CEAC-35AB-AF0F-7929B2AB4729}"/>
              </a:ext>
            </a:extLst>
          </p:cNvPr>
          <p:cNvSpPr>
            <a:spLocks noGrp="1"/>
          </p:cNvSpPr>
          <p:nvPr>
            <p:ph type="title"/>
          </p:nvPr>
        </p:nvSpPr>
        <p:spPr>
          <a:xfrm>
            <a:off x="703385" y="452718"/>
            <a:ext cx="9347449" cy="903809"/>
          </a:xfrm>
        </p:spPr>
        <p:txBody>
          <a:bodyPr/>
          <a:lstStyle/>
          <a:p>
            <a:r>
              <a:rPr lang="en-US" dirty="0"/>
              <a:t>THERMOPLASTIC ELASTOMER (TPE)</a:t>
            </a:r>
            <a:endParaRPr lang="en-IN" dirty="0"/>
          </a:p>
        </p:txBody>
      </p:sp>
      <p:sp>
        <p:nvSpPr>
          <p:cNvPr id="3" name="Content Placeholder 2">
            <a:extLst>
              <a:ext uri="{FF2B5EF4-FFF2-40B4-BE49-F238E27FC236}">
                <a16:creationId xmlns="" xmlns:a16="http://schemas.microsoft.com/office/drawing/2014/main" id="{2CB396EE-B1DD-E601-57F8-69C351DCEF61}"/>
              </a:ext>
            </a:extLst>
          </p:cNvPr>
          <p:cNvSpPr>
            <a:spLocks noGrp="1"/>
          </p:cNvSpPr>
          <p:nvPr>
            <p:ph idx="1"/>
          </p:nvPr>
        </p:nvSpPr>
        <p:spPr>
          <a:xfrm>
            <a:off x="1103312" y="2052919"/>
            <a:ext cx="10564432" cy="4165002"/>
          </a:xfrm>
        </p:spPr>
        <p:txBody>
          <a:bodyPr>
            <a:normAutofit/>
          </a:bodyPr>
          <a:lstStyle/>
          <a:p>
            <a:r>
              <a:rPr lang="en-US" b="0" i="0" dirty="0">
                <a:effectLst/>
                <a:latin typeface="Times New Roman" panose="02020603050405020304" pitchFamily="18" charset="0"/>
                <a:cs typeface="Times New Roman" panose="02020603050405020304" pitchFamily="18" charset="0"/>
              </a:rPr>
              <a:t>The principal difference between thermoset elastomers and thermoplastic elastomers is the type of </a:t>
            </a:r>
            <a:r>
              <a:rPr lang="en-US" b="0" i="0" u="none" strike="noStrike" dirty="0">
                <a:effectLst/>
                <a:latin typeface="Times New Roman" panose="02020603050405020304" pitchFamily="18" charset="0"/>
                <a:cs typeface="Times New Roman" panose="02020603050405020304" pitchFamily="18" charset="0"/>
                <a:hlinkClick r:id="rId2" tooltip="Cross-link">
                  <a:extLst>
                    <a:ext uri="{A12FA001-AC4F-418D-AE19-62706E023703}">
                      <ahyp:hlinkClr xmlns="" xmlns:ahyp="http://schemas.microsoft.com/office/drawing/2018/hyperlinkcolor" val="tx"/>
                    </a:ext>
                  </a:extLst>
                </a:hlinkClick>
              </a:rPr>
              <a:t>cross-linking</a:t>
            </a:r>
            <a:r>
              <a:rPr lang="en-US" b="0" i="0" dirty="0">
                <a:effectLst/>
                <a:latin typeface="Times New Roman" panose="02020603050405020304" pitchFamily="18" charset="0"/>
                <a:cs typeface="Times New Roman" panose="02020603050405020304" pitchFamily="18" charset="0"/>
              </a:rPr>
              <a:t> bond in their structures. In fact, crosslinking is a critical structural factor which imparts high elastic properties.</a:t>
            </a:r>
          </a:p>
          <a:p>
            <a:pPr algn="l"/>
            <a:r>
              <a:rPr lang="en-US" b="0" i="0" dirty="0">
                <a:effectLst/>
                <a:latin typeface="Times New Roman" panose="02020603050405020304" pitchFamily="18" charset="0"/>
                <a:cs typeface="Times New Roman" panose="02020603050405020304" pitchFamily="18" charset="0"/>
              </a:rPr>
              <a:t>In order to qualify as a thermoplastic elastomer, a material must have these three essential characteristics:</a:t>
            </a:r>
          </a:p>
          <a:p>
            <a:pPr marL="0" indent="0" algn="l">
              <a:buNone/>
            </a:pPr>
            <a:r>
              <a:rPr lang="en-US" b="0" i="0" dirty="0">
                <a:effectLst/>
                <a:latin typeface="Times New Roman" panose="02020603050405020304" pitchFamily="18" charset="0"/>
                <a:cs typeface="Times New Roman" panose="02020603050405020304" pitchFamily="18" charset="0"/>
              </a:rPr>
              <a:t>a) The ability to be stretched to moderate elongations and, upon the removal of stress, return to something close to its original shape.</a:t>
            </a:r>
          </a:p>
          <a:p>
            <a:pPr marL="0" indent="0" algn="l">
              <a:buNone/>
            </a:pPr>
            <a:r>
              <a:rPr lang="en-US" b="0" i="0" dirty="0">
                <a:effectLst/>
                <a:latin typeface="Times New Roman" panose="02020603050405020304" pitchFamily="18" charset="0"/>
                <a:cs typeface="Times New Roman" panose="02020603050405020304" pitchFamily="18" charset="0"/>
              </a:rPr>
              <a:t>b) Processable as a melt at elevated temperature.</a:t>
            </a:r>
          </a:p>
          <a:p>
            <a:pPr marL="0" indent="0" algn="l">
              <a:buNone/>
            </a:pPr>
            <a:r>
              <a:rPr lang="en-US" b="0" i="0" dirty="0">
                <a:effectLst/>
                <a:latin typeface="Times New Roman" panose="02020603050405020304" pitchFamily="18" charset="0"/>
                <a:cs typeface="Times New Roman" panose="02020603050405020304" pitchFamily="18" charset="0"/>
              </a:rPr>
              <a:t>c) Absence of significant </a:t>
            </a:r>
            <a:r>
              <a:rPr lang="en-US" b="0" i="0" u="none" strike="noStrike" dirty="0">
                <a:effectLst/>
                <a:latin typeface="Times New Roman" panose="02020603050405020304" pitchFamily="18" charset="0"/>
                <a:cs typeface="Times New Roman" panose="02020603050405020304" pitchFamily="18" charset="0"/>
                <a:hlinkClick r:id="rId3" tooltip="Creep (deformation)">
                  <a:extLst>
                    <a:ext uri="{A12FA001-AC4F-418D-AE19-62706E023703}">
                      <ahyp:hlinkClr xmlns="" xmlns:ahyp="http://schemas.microsoft.com/office/drawing/2018/hyperlinkcolor" val="tx"/>
                    </a:ext>
                  </a:extLst>
                </a:hlinkClick>
              </a:rPr>
              <a:t>creep</a:t>
            </a:r>
            <a:r>
              <a:rPr lang="en-US" b="0" i="0" u="none" strike="noStrike" dirty="0">
                <a:effectLst/>
                <a:latin typeface="Times New Roman" panose="02020603050405020304" pitchFamily="18" charset="0"/>
                <a:cs typeface="Times New Roman" panose="02020603050405020304" pitchFamily="18" charset="0"/>
              </a:rPr>
              <a:t>.</a:t>
            </a:r>
            <a:endParaRPr lang="en-US" b="0" i="0" dirty="0">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095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6FBC4-6628-A73D-C071-0823BE532394}"/>
              </a:ext>
            </a:extLst>
          </p:cNvPr>
          <p:cNvSpPr>
            <a:spLocks noGrp="1"/>
          </p:cNvSpPr>
          <p:nvPr>
            <p:ph type="title"/>
          </p:nvPr>
        </p:nvSpPr>
        <p:spPr/>
        <p:txBody>
          <a:bodyPr/>
          <a:lstStyle/>
          <a:p>
            <a:r>
              <a:rPr lang="en-US" dirty="0"/>
              <a:t>PROPERTIES OF TPE</a:t>
            </a:r>
            <a:endParaRPr lang="en-IN" dirty="0"/>
          </a:p>
        </p:txBody>
      </p:sp>
      <p:sp>
        <p:nvSpPr>
          <p:cNvPr id="3" name="Content Placeholder 2">
            <a:extLst>
              <a:ext uri="{FF2B5EF4-FFF2-40B4-BE49-F238E27FC236}">
                <a16:creationId xmlns="" xmlns:a16="http://schemas.microsoft.com/office/drawing/2014/main" id="{E5483ACD-2372-DA5D-1502-EC09F69154FB}"/>
              </a:ext>
            </a:extLst>
          </p:cNvPr>
          <p:cNvSpPr>
            <a:spLocks noGrp="1"/>
          </p:cNvSpPr>
          <p:nvPr>
            <p:ph idx="1"/>
          </p:nvPr>
        </p:nvSpPr>
        <p:spPr>
          <a:xfrm>
            <a:off x="1103312" y="1465944"/>
            <a:ext cx="8780917" cy="4782456"/>
          </a:xfrm>
        </p:spPr>
        <p:txBody>
          <a:bodyPr>
            <a:normAutofit/>
          </a:bodyPr>
          <a:lstStyle/>
          <a:p>
            <a:pPr>
              <a:buFont typeface="Wingdings" panose="05000000000000000000" pitchFamily="2" charset="2"/>
              <a:buChar char="q"/>
            </a:pPr>
            <a:r>
              <a:rPr lang="en-US" dirty="0"/>
              <a:t>High Elastic Properties.</a:t>
            </a:r>
          </a:p>
          <a:p>
            <a:pPr marL="0" indent="0">
              <a:buNone/>
            </a:pPr>
            <a:endParaRPr lang="en-US" dirty="0"/>
          </a:p>
          <a:p>
            <a:pPr>
              <a:buFont typeface="Wingdings" panose="05000000000000000000" pitchFamily="2" charset="2"/>
              <a:buChar char="q"/>
            </a:pPr>
            <a:r>
              <a:rPr lang="en-US" dirty="0"/>
              <a:t>Thermoplastic elastomer polymers is a weaker </a:t>
            </a:r>
            <a:r>
              <a:rPr lang="en-US" dirty="0" smtClean="0"/>
              <a:t>dipole </a:t>
            </a:r>
            <a:r>
              <a:rPr lang="en-US" dirty="0"/>
              <a:t>or hydrogen bonded.</a:t>
            </a:r>
          </a:p>
          <a:p>
            <a:pPr marL="0" indent="0">
              <a:buNone/>
            </a:pPr>
            <a:endParaRPr lang="en-US" dirty="0"/>
          </a:p>
          <a:p>
            <a:pPr>
              <a:buFont typeface="Wingdings" panose="05000000000000000000" pitchFamily="2" charset="2"/>
              <a:buChar char="q"/>
            </a:pPr>
            <a:r>
              <a:rPr lang="en-US" dirty="0"/>
              <a:t>High molecular weight.</a:t>
            </a:r>
          </a:p>
          <a:p>
            <a:pPr marL="0" indent="0">
              <a:buNone/>
            </a:pPr>
            <a:endParaRPr lang="en-US" dirty="0"/>
          </a:p>
          <a:p>
            <a:pPr>
              <a:buFont typeface="Wingdings" panose="05000000000000000000" pitchFamily="2" charset="2"/>
              <a:buChar char="q"/>
            </a:pPr>
            <a:r>
              <a:rPr lang="en-US" dirty="0"/>
              <a:t>High strength due to vulcanization.</a:t>
            </a:r>
            <a:endParaRPr lang="en-IN" dirty="0"/>
          </a:p>
        </p:txBody>
      </p:sp>
    </p:spTree>
    <p:extLst>
      <p:ext uri="{BB962C8B-B14F-4D97-AF65-F5344CB8AC3E}">
        <p14:creationId xmlns:p14="http://schemas.microsoft.com/office/powerpoint/2010/main" val="37956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378C6-72C1-7D24-0759-5BADBA7EE7EA}"/>
              </a:ext>
            </a:extLst>
          </p:cNvPr>
          <p:cNvSpPr>
            <a:spLocks noGrp="1"/>
          </p:cNvSpPr>
          <p:nvPr>
            <p:ph type="title"/>
          </p:nvPr>
        </p:nvSpPr>
        <p:spPr>
          <a:xfrm>
            <a:off x="646111" y="452718"/>
            <a:ext cx="9492676" cy="964100"/>
          </a:xfrm>
        </p:spPr>
        <p:txBody>
          <a:bodyPr/>
          <a:lstStyle/>
          <a:p>
            <a:r>
              <a:rPr lang="en-US" dirty="0">
                <a:latin typeface="Times New Roman" panose="02020603050405020304" pitchFamily="18" charset="0"/>
                <a:cs typeface="Times New Roman" panose="02020603050405020304" pitchFamily="18" charset="0"/>
              </a:rPr>
              <a:t>TYPES</a:t>
            </a:r>
            <a:r>
              <a:rPr lang="en-US" dirty="0"/>
              <a:t> OF ELASTOMERS</a:t>
            </a:r>
            <a:endParaRPr lang="en-IN" dirty="0"/>
          </a:p>
        </p:txBody>
      </p:sp>
      <p:sp>
        <p:nvSpPr>
          <p:cNvPr id="3" name="Content Placeholder 2">
            <a:extLst>
              <a:ext uri="{FF2B5EF4-FFF2-40B4-BE49-F238E27FC236}">
                <a16:creationId xmlns="" xmlns:a16="http://schemas.microsoft.com/office/drawing/2014/main" id="{24D5C3F9-39DD-005B-AF02-AF6ADF60289C}"/>
              </a:ext>
            </a:extLst>
          </p:cNvPr>
          <p:cNvSpPr>
            <a:spLocks noGrp="1"/>
          </p:cNvSpPr>
          <p:nvPr>
            <p:ph idx="1"/>
          </p:nvPr>
        </p:nvSpPr>
        <p:spPr>
          <a:xfrm>
            <a:off x="844061" y="1517301"/>
            <a:ext cx="10812027" cy="5024176"/>
          </a:xfrm>
        </p:spPr>
        <p:style>
          <a:lnRef idx="2">
            <a:schemeClr val="accent3">
              <a:shade val="15000"/>
            </a:schemeClr>
          </a:lnRef>
          <a:fillRef idx="1">
            <a:schemeClr val="accent3"/>
          </a:fillRef>
          <a:effectRef idx="0">
            <a:schemeClr val="accent3"/>
          </a:effectRef>
          <a:fontRef idx="minor">
            <a:schemeClr val="lt1"/>
          </a:fontRef>
        </p:style>
        <p:txBody>
          <a:bodyPr>
            <a:normAutofit lnSpcReduction="10000"/>
          </a:bodyPr>
          <a:lstStyle/>
          <a:p>
            <a:pPr marL="0" indent="0" algn="just">
              <a:buNone/>
            </a:pPr>
            <a:r>
              <a:rPr lang="en-US" sz="2400" dirty="0"/>
              <a:t> </a:t>
            </a:r>
          </a:p>
          <a:p>
            <a:pPr marL="0" indent="0" algn="just">
              <a:buNone/>
            </a:pPr>
            <a:endParaRPr lang="en-US" sz="2400" dirty="0"/>
          </a:p>
          <a:p>
            <a:pPr marL="0" indent="0" algn="just">
              <a:buNone/>
            </a:pPr>
            <a:r>
              <a:rPr lang="en-US" sz="2400" dirty="0"/>
              <a:t>Elastomers</a:t>
            </a:r>
            <a:r>
              <a:rPr lang="en-US" dirty="0"/>
              <a:t> are categorized into</a:t>
            </a:r>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Saturated Elastomer lacks double bond in their polymer chains, excel in stability and resistance to degradation. For </a:t>
            </a:r>
            <a:r>
              <a:rPr lang="en-US" dirty="0" err="1"/>
              <a:t>e.g</a:t>
            </a:r>
            <a:r>
              <a:rPr lang="en-US" dirty="0"/>
              <a:t> Silicon rubber which has exceptional thermal stability, electrical insulation &amp; biocompatibility. They cannot be treated with </a:t>
            </a:r>
            <a:r>
              <a:rPr lang="en-US" dirty="0" err="1"/>
              <a:t>Vulcanisation</a:t>
            </a:r>
            <a:r>
              <a:rPr lang="en-US" dirty="0"/>
              <a:t>.</a:t>
            </a:r>
          </a:p>
          <a:p>
            <a:pPr marL="0" indent="0" algn="just">
              <a:buNone/>
            </a:pPr>
            <a:r>
              <a:rPr lang="en-US" dirty="0"/>
              <a:t>Unsaturated Elastomer characterized by double bonds in their polymer chains offers exceptional elasticity and resilience. For </a:t>
            </a:r>
            <a:r>
              <a:rPr lang="en-US" dirty="0" err="1"/>
              <a:t>e.g</a:t>
            </a:r>
            <a:r>
              <a:rPr lang="en-US" dirty="0"/>
              <a:t> Natural rubber derived from the latex of rubber tree is iconic unsaturated elastomers. They can be </a:t>
            </a:r>
            <a:r>
              <a:rPr lang="en-US" dirty="0" err="1"/>
              <a:t>trated</a:t>
            </a:r>
            <a:r>
              <a:rPr lang="en-US" dirty="0"/>
              <a:t> with </a:t>
            </a:r>
            <a:r>
              <a:rPr lang="en-US" dirty="0" err="1"/>
              <a:t>Vulcanisation</a:t>
            </a:r>
            <a:r>
              <a:rPr lang="en-US" dirty="0"/>
              <a:t>.</a:t>
            </a:r>
          </a:p>
          <a:p>
            <a:pPr marL="0" indent="0" algn="just">
              <a:buNone/>
            </a:pPr>
            <a:endParaRPr lang="en-IN" dirty="0"/>
          </a:p>
        </p:txBody>
      </p:sp>
      <p:cxnSp>
        <p:nvCxnSpPr>
          <p:cNvPr id="5" name="Straight Arrow Connector 4">
            <a:extLst>
              <a:ext uri="{FF2B5EF4-FFF2-40B4-BE49-F238E27FC236}">
                <a16:creationId xmlns="" xmlns:a16="http://schemas.microsoft.com/office/drawing/2014/main" id="{6476C258-2731-41BD-2306-A87B9E8D365D}"/>
              </a:ext>
            </a:extLst>
          </p:cNvPr>
          <p:cNvCxnSpPr>
            <a:cxnSpLocks/>
          </p:cNvCxnSpPr>
          <p:nvPr/>
        </p:nvCxnSpPr>
        <p:spPr>
          <a:xfrm>
            <a:off x="5084715" y="2783479"/>
            <a:ext cx="1604303" cy="7774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 xmlns:a16="http://schemas.microsoft.com/office/drawing/2014/main" id="{A27B9273-0FC2-E92E-2ACA-8959E4EE3C34}"/>
              </a:ext>
            </a:extLst>
          </p:cNvPr>
          <p:cNvCxnSpPr>
            <a:cxnSpLocks/>
          </p:cNvCxnSpPr>
          <p:nvPr/>
        </p:nvCxnSpPr>
        <p:spPr>
          <a:xfrm flipV="1">
            <a:off x="5094513" y="2109653"/>
            <a:ext cx="1594505" cy="6280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 xmlns:a16="http://schemas.microsoft.com/office/drawing/2014/main" id="{9504EA7C-F3A5-C763-6187-880FD20AD4AB}"/>
              </a:ext>
            </a:extLst>
          </p:cNvPr>
          <p:cNvSpPr/>
          <p:nvPr/>
        </p:nvSpPr>
        <p:spPr>
          <a:xfrm>
            <a:off x="6689019" y="1929284"/>
            <a:ext cx="2907158" cy="78071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UNSATURATED ELASTOMERS</a:t>
            </a:r>
            <a:endParaRPr lang="en-IN" dirty="0"/>
          </a:p>
        </p:txBody>
      </p:sp>
      <p:sp>
        <p:nvSpPr>
          <p:cNvPr id="14" name="Rectangle 13">
            <a:extLst>
              <a:ext uri="{FF2B5EF4-FFF2-40B4-BE49-F238E27FC236}">
                <a16:creationId xmlns="" xmlns:a16="http://schemas.microsoft.com/office/drawing/2014/main" id="{8B1F92A5-3113-3083-9E91-7539268BAE8A}"/>
              </a:ext>
            </a:extLst>
          </p:cNvPr>
          <p:cNvSpPr/>
          <p:nvPr/>
        </p:nvSpPr>
        <p:spPr>
          <a:xfrm>
            <a:off x="6689018" y="3254992"/>
            <a:ext cx="2907158" cy="77740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SATURATED ELASTOMERS</a:t>
            </a:r>
            <a:endParaRPr lang="en-IN" dirty="0"/>
          </a:p>
        </p:txBody>
      </p:sp>
    </p:spTree>
    <p:extLst>
      <p:ext uri="{BB962C8B-B14F-4D97-AF65-F5344CB8AC3E}">
        <p14:creationId xmlns:p14="http://schemas.microsoft.com/office/powerpoint/2010/main" val="507811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A19AD6-3418-01EF-4D78-9E258740D967}"/>
              </a:ext>
            </a:extLst>
          </p:cNvPr>
          <p:cNvSpPr>
            <a:spLocks noGrp="1"/>
          </p:cNvSpPr>
          <p:nvPr>
            <p:ph type="title"/>
          </p:nvPr>
        </p:nvSpPr>
        <p:spPr>
          <a:xfrm>
            <a:off x="838200" y="365125"/>
            <a:ext cx="10405905" cy="770339"/>
          </a:xfrm>
        </p:spPr>
        <p:txBody>
          <a:bodyPr>
            <a:normAutofit/>
          </a:bodyPr>
          <a:lstStyle/>
          <a:p>
            <a:r>
              <a:rPr lang="en-US" b="1" dirty="0"/>
              <a:t>APPLICATIONS OF TPE</a:t>
            </a:r>
            <a:endParaRPr lang="en-IN" b="1" dirty="0"/>
          </a:p>
        </p:txBody>
      </p:sp>
      <p:sp>
        <p:nvSpPr>
          <p:cNvPr id="3" name="Content Placeholder 2">
            <a:extLst>
              <a:ext uri="{FF2B5EF4-FFF2-40B4-BE49-F238E27FC236}">
                <a16:creationId xmlns="" xmlns:a16="http://schemas.microsoft.com/office/drawing/2014/main" id="{1B2D773D-C4D3-C53A-6138-CF418718AE33}"/>
              </a:ext>
            </a:extLst>
          </p:cNvPr>
          <p:cNvSpPr>
            <a:spLocks noGrp="1"/>
          </p:cNvSpPr>
          <p:nvPr>
            <p:ph idx="1"/>
          </p:nvPr>
        </p:nvSpPr>
        <p:spPr>
          <a:xfrm>
            <a:off x="838199" y="1371600"/>
            <a:ext cx="10405905" cy="3895344"/>
          </a:xfrm>
        </p:spPr>
        <p:txBody>
          <a:bodyPr>
            <a:normAutofit/>
          </a:bodyPr>
          <a:lstStyle/>
          <a:p>
            <a:pPr marL="0" indent="0">
              <a:buNone/>
            </a:pPr>
            <a:endParaRPr lang="en-US" dirty="0"/>
          </a:p>
          <a:p>
            <a:pPr>
              <a:buFont typeface="Wingdings" panose="05000000000000000000" pitchFamily="2" charset="2"/>
              <a:buChar char="v"/>
            </a:pPr>
            <a:r>
              <a:rPr lang="en-US" dirty="0"/>
              <a:t>TPE is commonly used to make suspension bushing for automotive performance applications because of its greater resistance to deformation when compared to regular rubber bushings.</a:t>
            </a:r>
          </a:p>
          <a:p>
            <a:pPr marL="0" indent="0">
              <a:buNone/>
            </a:pPr>
            <a:endParaRPr lang="en-US" dirty="0"/>
          </a:p>
          <a:p>
            <a:pPr>
              <a:buFont typeface="Wingdings" panose="05000000000000000000" pitchFamily="2" charset="2"/>
              <a:buChar char="v"/>
            </a:pPr>
            <a:r>
              <a:rPr lang="en-US" dirty="0"/>
              <a:t>Used in Electric Cable Insulation.</a:t>
            </a:r>
          </a:p>
          <a:p>
            <a:pPr marL="0" indent="0">
              <a:buNone/>
            </a:pPr>
            <a:endParaRPr lang="en-US" dirty="0"/>
          </a:p>
          <a:p>
            <a:pPr>
              <a:buFont typeface="Wingdings" panose="05000000000000000000" pitchFamily="2" charset="2"/>
              <a:buChar char="v"/>
            </a:pPr>
            <a:r>
              <a:rPr lang="en-US" dirty="0"/>
              <a:t>Used in adhesive, paints (</a:t>
            </a:r>
            <a:r>
              <a:rPr lang="en-US" dirty="0" err="1"/>
              <a:t>e.g</a:t>
            </a:r>
            <a:r>
              <a:rPr lang="en-US" dirty="0"/>
              <a:t> car coatings).</a:t>
            </a:r>
          </a:p>
          <a:p>
            <a:pPr>
              <a:buFont typeface="Wingdings" panose="05000000000000000000" pitchFamily="2" charset="2"/>
              <a:buChar char="v"/>
            </a:pPr>
            <a:endParaRPr lang="en-IN" dirty="0"/>
          </a:p>
        </p:txBody>
      </p:sp>
      <p:sp>
        <p:nvSpPr>
          <p:cNvPr id="4" name="AutoShape 2" descr="Rubber bushings anti-roll bar silent blocks new in contrasting light on a black and white background Rubber bushings anti-roll bar silent blocks new in contrasting light on a black and white background. bushings stock pictures, royalty-free photos &amp; images">
            <a:extLst>
              <a:ext uri="{FF2B5EF4-FFF2-40B4-BE49-F238E27FC236}">
                <a16:creationId xmlns="" xmlns:a16="http://schemas.microsoft.com/office/drawing/2014/main" id="{4778BE94-FFF0-ED99-CD2C-09417BE39A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067865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BA404-2DD7-42FA-A7B6-0E8739BE7905}"/>
              </a:ext>
            </a:extLst>
          </p:cNvPr>
          <p:cNvSpPr>
            <a:spLocks noGrp="1"/>
          </p:cNvSpPr>
          <p:nvPr>
            <p:ph type="title"/>
          </p:nvPr>
        </p:nvSpPr>
        <p:spPr>
          <a:xfrm>
            <a:off x="676656" y="146305"/>
            <a:ext cx="11173968" cy="640080"/>
          </a:xfrm>
        </p:spPr>
        <p:txBody>
          <a:bodyPr>
            <a:normAutofit fontScale="90000"/>
          </a:bodyPr>
          <a:lstStyle/>
          <a:p>
            <a:r>
              <a:rPr lang="en-US" b="1" dirty="0"/>
              <a:t>ADVANTAGES OF TPE</a:t>
            </a:r>
            <a:endParaRPr lang="en-IN" b="1" dirty="0"/>
          </a:p>
        </p:txBody>
      </p:sp>
      <p:sp>
        <p:nvSpPr>
          <p:cNvPr id="3" name="Content Placeholder 2">
            <a:extLst>
              <a:ext uri="{FF2B5EF4-FFF2-40B4-BE49-F238E27FC236}">
                <a16:creationId xmlns="" xmlns:a16="http://schemas.microsoft.com/office/drawing/2014/main" id="{BE422486-BE72-427B-865E-C91E03ADA50C}"/>
              </a:ext>
            </a:extLst>
          </p:cNvPr>
          <p:cNvSpPr>
            <a:spLocks noGrp="1"/>
          </p:cNvSpPr>
          <p:nvPr>
            <p:ph idx="1"/>
          </p:nvPr>
        </p:nvSpPr>
        <p:spPr>
          <a:xfrm>
            <a:off x="493776" y="969264"/>
            <a:ext cx="11356848" cy="5523612"/>
          </a:xfrm>
        </p:spPr>
        <p:txBody>
          <a:bodyPr>
            <a:normAutofit fontScale="55000" lnSpcReduction="20000"/>
          </a:bodyPr>
          <a:lstStyle/>
          <a:p>
            <a:pPr>
              <a:buFont typeface="+mj-lt"/>
              <a:buAutoNum type="arabicPeriod"/>
            </a:pPr>
            <a:r>
              <a:rPr lang="en-US" sz="4200" b="1" dirty="0">
                <a:latin typeface="Times New Roman" panose="02020603050405020304" pitchFamily="18" charset="0"/>
                <a:cs typeface="Times New Roman" panose="02020603050405020304" pitchFamily="18" charset="0"/>
              </a:rPr>
              <a:t>Elasticity</a:t>
            </a:r>
            <a:r>
              <a:rPr lang="en-US" sz="4200" dirty="0">
                <a:latin typeface="Times New Roman" panose="02020603050405020304" pitchFamily="18" charset="0"/>
                <a:cs typeface="Times New Roman" panose="02020603050405020304" pitchFamily="18" charset="0"/>
              </a:rPr>
              <a:t>: TPEs have good elasticity and flexibility, which allows them to return to their original shape after being stretched or compressed.</a:t>
            </a:r>
          </a:p>
          <a:p>
            <a:pPr>
              <a:buFont typeface="+mj-lt"/>
              <a:buAutoNum type="arabicPeriod"/>
            </a:pPr>
            <a:r>
              <a:rPr lang="en-US" sz="4200" b="1" dirty="0">
                <a:latin typeface="Times New Roman" panose="02020603050405020304" pitchFamily="18" charset="0"/>
                <a:cs typeface="Times New Roman" panose="02020603050405020304" pitchFamily="18" charset="0"/>
              </a:rPr>
              <a:t>Tensile strength</a:t>
            </a:r>
            <a:r>
              <a:rPr lang="en-US" sz="4200" dirty="0">
                <a:latin typeface="Times New Roman" panose="02020603050405020304" pitchFamily="18" charset="0"/>
                <a:cs typeface="Times New Roman" panose="02020603050405020304" pitchFamily="18" charset="0"/>
              </a:rPr>
              <a:t>: TPEs have good tensile strength, meaning they can resist being stretched or pulled apart.</a:t>
            </a:r>
          </a:p>
          <a:p>
            <a:pPr>
              <a:buFont typeface="+mj-lt"/>
              <a:buAutoNum type="arabicPeriod"/>
            </a:pPr>
            <a:r>
              <a:rPr lang="en-US" sz="4200" b="1" dirty="0">
                <a:latin typeface="Times New Roman" panose="02020603050405020304" pitchFamily="18" charset="0"/>
                <a:cs typeface="Times New Roman" panose="02020603050405020304" pitchFamily="18" charset="0"/>
              </a:rPr>
              <a:t>Durability</a:t>
            </a:r>
            <a:r>
              <a:rPr lang="en-US" sz="4200" dirty="0">
                <a:latin typeface="Times New Roman" panose="02020603050405020304" pitchFamily="18" charset="0"/>
                <a:cs typeface="Times New Roman" panose="02020603050405020304" pitchFamily="18" charset="0"/>
              </a:rPr>
              <a:t>: TPEs are resistant to wear and tear, making them suitable for applications where parts are subjected to frequent stress.</a:t>
            </a:r>
          </a:p>
          <a:p>
            <a:pPr>
              <a:buFont typeface="+mj-lt"/>
              <a:buAutoNum type="arabicPeriod"/>
            </a:pPr>
            <a:r>
              <a:rPr lang="en-US" sz="4200" b="1" dirty="0">
                <a:latin typeface="Times New Roman" panose="02020603050405020304" pitchFamily="18" charset="0"/>
                <a:cs typeface="Times New Roman" panose="02020603050405020304" pitchFamily="18" charset="0"/>
              </a:rPr>
              <a:t>Chemical resistance</a:t>
            </a:r>
            <a:r>
              <a:rPr lang="en-US" sz="4200" dirty="0">
                <a:latin typeface="Times New Roman" panose="02020603050405020304" pitchFamily="18" charset="0"/>
                <a:cs typeface="Times New Roman" panose="02020603050405020304" pitchFamily="18" charset="0"/>
              </a:rPr>
              <a:t>: TPEs can be formulated to have varying levels of chemical resistance, making them suitable for use in a variety of environments.</a:t>
            </a:r>
          </a:p>
          <a:p>
            <a:pPr>
              <a:buFont typeface="+mj-lt"/>
              <a:buAutoNum type="arabicPeriod"/>
            </a:pPr>
            <a:r>
              <a:rPr lang="en-US" sz="4200" b="1" dirty="0">
                <a:latin typeface="Times New Roman" panose="02020603050405020304" pitchFamily="18" charset="0"/>
                <a:cs typeface="Times New Roman" panose="02020603050405020304" pitchFamily="18" charset="0"/>
              </a:rPr>
              <a:t>Temperature resistance</a:t>
            </a:r>
            <a:r>
              <a:rPr lang="en-US" sz="4200" dirty="0">
                <a:latin typeface="Times New Roman" panose="02020603050405020304" pitchFamily="18" charset="0"/>
                <a:cs typeface="Times New Roman" panose="02020603050405020304" pitchFamily="18" charset="0"/>
              </a:rPr>
              <a:t>: TPEs can be formulated to have varying levels of temperature resistance, with some TPEs suitable for use in high-temperature applications and others suitable for low-temperature applications.</a:t>
            </a:r>
          </a:p>
          <a:p>
            <a:pPr>
              <a:buFont typeface="+mj-lt"/>
              <a:buAutoNum type="arabicPeriod"/>
            </a:pPr>
            <a:r>
              <a:rPr lang="en-US" sz="4200" b="1" dirty="0">
                <a:latin typeface="Times New Roman" panose="02020603050405020304" pitchFamily="18" charset="0"/>
                <a:cs typeface="Times New Roman" panose="02020603050405020304" pitchFamily="18" charset="0"/>
              </a:rPr>
              <a:t>UV resistance</a:t>
            </a:r>
            <a:r>
              <a:rPr lang="en-US" sz="4200" dirty="0">
                <a:latin typeface="Times New Roman" panose="02020603050405020304" pitchFamily="18" charset="0"/>
                <a:cs typeface="Times New Roman" panose="02020603050405020304" pitchFamily="18" charset="0"/>
              </a:rPr>
              <a:t>: TPEs can be formulated to have varying levels of UV resistance, with some TPEs suitable for outdoor applications and others better suited for indoor applications.</a:t>
            </a:r>
          </a:p>
          <a:p>
            <a:pPr>
              <a:buFont typeface="+mj-lt"/>
              <a:buAutoNum type="arabicPeriod"/>
            </a:pPr>
            <a:r>
              <a:rPr lang="en-US" sz="4200" b="1" dirty="0">
                <a:latin typeface="Times New Roman" panose="02020603050405020304" pitchFamily="18" charset="0"/>
                <a:cs typeface="Times New Roman" panose="02020603050405020304" pitchFamily="18" charset="0"/>
              </a:rPr>
              <a:t>Surface finish</a:t>
            </a:r>
            <a:r>
              <a:rPr lang="en-US" sz="4200" dirty="0">
                <a:latin typeface="Times New Roman" panose="02020603050405020304" pitchFamily="18" charset="0"/>
                <a:cs typeface="Times New Roman" panose="02020603050405020304" pitchFamily="18" charset="0"/>
              </a:rPr>
              <a:t>: TPEs can have a variety of surface finishes, ranging from glossy to matte.</a:t>
            </a:r>
          </a:p>
          <a:p>
            <a:pPr>
              <a:buFont typeface="+mj-lt"/>
              <a:buAutoNum type="arabicPeriod"/>
            </a:pPr>
            <a:r>
              <a:rPr lang="en-US" sz="4200" b="1" dirty="0">
                <a:latin typeface="Times New Roman" panose="02020603050405020304" pitchFamily="18" charset="0"/>
                <a:cs typeface="Times New Roman" panose="02020603050405020304" pitchFamily="18" charset="0"/>
              </a:rPr>
              <a:t>Recyclability</a:t>
            </a:r>
            <a:r>
              <a:rPr lang="en-US" sz="4200" dirty="0">
                <a:latin typeface="Times New Roman" panose="02020603050405020304" pitchFamily="18" charset="0"/>
                <a:cs typeface="Times New Roman" panose="02020603050405020304" pitchFamily="18" charset="0"/>
              </a:rPr>
              <a:t>: TPEs can be melted down and re-processed into new parts, making them a more environmentally friendly option than some other materials.</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33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6B8207-5F81-4C98-B385-F3F3579807FF}"/>
              </a:ext>
            </a:extLst>
          </p:cNvPr>
          <p:cNvSpPr>
            <a:spLocks noGrp="1"/>
          </p:cNvSpPr>
          <p:nvPr>
            <p:ph type="title"/>
          </p:nvPr>
        </p:nvSpPr>
        <p:spPr>
          <a:xfrm>
            <a:off x="838200" y="273685"/>
            <a:ext cx="10043160" cy="750443"/>
          </a:xfrm>
        </p:spPr>
        <p:txBody>
          <a:bodyPr>
            <a:normAutofit/>
          </a:bodyPr>
          <a:lstStyle/>
          <a:p>
            <a:r>
              <a:rPr lang="en-US" b="1" dirty="0"/>
              <a:t>DISADVANTAGES OF TPE</a:t>
            </a:r>
            <a:endParaRPr lang="en-IN" b="1" dirty="0"/>
          </a:p>
        </p:txBody>
      </p:sp>
      <p:sp>
        <p:nvSpPr>
          <p:cNvPr id="3" name="Content Placeholder 2">
            <a:extLst>
              <a:ext uri="{FF2B5EF4-FFF2-40B4-BE49-F238E27FC236}">
                <a16:creationId xmlns="" xmlns:a16="http://schemas.microsoft.com/office/drawing/2014/main" id="{41D3653E-7DDD-4E2F-B8F1-F8E1D06B2CD5}"/>
              </a:ext>
            </a:extLst>
          </p:cNvPr>
          <p:cNvSpPr>
            <a:spLocks noGrp="1"/>
          </p:cNvSpPr>
          <p:nvPr>
            <p:ph idx="1"/>
          </p:nvPr>
        </p:nvSpPr>
        <p:spPr>
          <a:xfrm>
            <a:off x="838200" y="1170432"/>
            <a:ext cx="10866120" cy="5006531"/>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Thermoplastic elastomers (TPEs) have some disadvantages as well:</a:t>
            </a:r>
          </a:p>
          <a:p>
            <a:pPr algn="just">
              <a:buFont typeface="+mj-lt"/>
              <a:buAutoNum type="arabicPeriod"/>
            </a:pPr>
            <a:r>
              <a:rPr lang="en-US" b="1" dirty="0">
                <a:latin typeface="Times New Roman" panose="02020603050405020304" pitchFamily="18" charset="0"/>
                <a:cs typeface="Times New Roman" panose="02020603050405020304" pitchFamily="18" charset="0"/>
              </a:rPr>
              <a:t>Durability under high temperature</a:t>
            </a:r>
            <a:r>
              <a:rPr lang="en-US" dirty="0">
                <a:latin typeface="Times New Roman" panose="02020603050405020304" pitchFamily="18" charset="0"/>
                <a:cs typeface="Times New Roman" panose="02020603050405020304" pitchFamily="18" charset="0"/>
              </a:rPr>
              <a:t>: TPEs may have limited heat resistance compared to other materials, such as polypropylene or polycarbonate.</a:t>
            </a:r>
          </a:p>
          <a:p>
            <a:pPr algn="just">
              <a:buFont typeface="+mj-lt"/>
              <a:buAutoNum type="arabicPeriod"/>
            </a:pPr>
            <a:r>
              <a:rPr lang="en-US" b="1" dirty="0">
                <a:latin typeface="Times New Roman" panose="02020603050405020304" pitchFamily="18" charset="0"/>
                <a:cs typeface="Times New Roman" panose="02020603050405020304" pitchFamily="18" charset="0"/>
              </a:rPr>
              <a:t>Chemical resistance</a:t>
            </a:r>
            <a:r>
              <a:rPr lang="en-US" dirty="0">
                <a:latin typeface="Times New Roman" panose="02020603050405020304" pitchFamily="18" charset="0"/>
                <a:cs typeface="Times New Roman" panose="02020603050405020304" pitchFamily="18" charset="0"/>
              </a:rPr>
              <a:t>: TPEs are susceptible to degradation by certain chemicals, such as solvents and oils, which can reduce their lifespan.</a:t>
            </a:r>
          </a:p>
          <a:p>
            <a:pPr algn="just">
              <a:buFont typeface="+mj-lt"/>
              <a:buAutoNum type="arabicPeriod"/>
            </a:pPr>
            <a:r>
              <a:rPr lang="en-US" b="1" dirty="0">
                <a:latin typeface="Times New Roman" panose="02020603050405020304" pitchFamily="18" charset="0"/>
                <a:cs typeface="Times New Roman" panose="02020603050405020304" pitchFamily="18" charset="0"/>
              </a:rPr>
              <a:t>Surface finish</a:t>
            </a:r>
            <a:r>
              <a:rPr lang="en-US" dirty="0">
                <a:latin typeface="Times New Roman" panose="02020603050405020304" pitchFamily="18" charset="0"/>
                <a:cs typeface="Times New Roman" panose="02020603050405020304" pitchFamily="18" charset="0"/>
              </a:rPr>
              <a:t>: TPEs may not have the same high-quality surface finish as other materials, such as polycarbonate or acrylonitrile butadiene styrene (ABS), making them unsuitable for certain applications where appearance is important.</a:t>
            </a:r>
          </a:p>
          <a:p>
            <a:pPr algn="just">
              <a:buFont typeface="+mj-lt"/>
              <a:buAutoNum type="arabicPeriod"/>
            </a:pPr>
            <a:r>
              <a:rPr lang="en-US" b="1" dirty="0">
                <a:latin typeface="Times New Roman" panose="02020603050405020304" pitchFamily="18" charset="0"/>
                <a:cs typeface="Times New Roman" panose="02020603050405020304" pitchFamily="18" charset="0"/>
              </a:rPr>
              <a:t>Tear strength</a:t>
            </a:r>
            <a:r>
              <a:rPr lang="en-US" dirty="0">
                <a:latin typeface="Times New Roman" panose="02020603050405020304" pitchFamily="18" charset="0"/>
                <a:cs typeface="Times New Roman" panose="02020603050405020304" pitchFamily="18" charset="0"/>
              </a:rPr>
              <a:t>: TPEs have lower tear strength compared to other materials, making them unsuitable for applications that require high resistance to tearing.</a:t>
            </a:r>
          </a:p>
          <a:p>
            <a:pPr algn="just">
              <a:buFont typeface="+mj-lt"/>
              <a:buAutoNum type="arabicPeriod"/>
            </a:pPr>
            <a:r>
              <a:rPr lang="en-US" b="1" dirty="0">
                <a:latin typeface="Times New Roman" panose="02020603050405020304" pitchFamily="18" charset="0"/>
                <a:cs typeface="Times New Roman" panose="02020603050405020304" pitchFamily="18" charset="0"/>
              </a:rPr>
              <a:t>Cost</a:t>
            </a:r>
            <a:r>
              <a:rPr lang="en-US" dirty="0">
                <a:latin typeface="Times New Roman" panose="02020603050405020304" pitchFamily="18" charset="0"/>
                <a:cs typeface="Times New Roman" panose="02020603050405020304" pitchFamily="18" charset="0"/>
              </a:rPr>
              <a:t>: Depending on the specific application, TPEs may be more expensive than other materials, such as polyethylene or polyvinyl chloride (PVC).</a:t>
            </a:r>
          </a:p>
          <a:p>
            <a:pPr algn="just">
              <a:buFont typeface="+mj-lt"/>
              <a:buAutoNum type="arabicPeriod"/>
            </a:pPr>
            <a:r>
              <a:rPr lang="en-US" b="1" dirty="0">
                <a:latin typeface="Times New Roman" panose="02020603050405020304" pitchFamily="18" charset="0"/>
                <a:cs typeface="Times New Roman" panose="02020603050405020304" pitchFamily="18" charset="0"/>
              </a:rPr>
              <a:t>Part warping</a:t>
            </a:r>
            <a:r>
              <a:rPr lang="en-US" dirty="0">
                <a:latin typeface="Times New Roman" panose="02020603050405020304" pitchFamily="18" charset="0"/>
                <a:cs typeface="Times New Roman" panose="02020603050405020304" pitchFamily="18" charset="0"/>
              </a:rPr>
              <a:t>: TPEs are more prone to warping during the molding process compared to other materials, so they need more precise molding conditions to produce consistent, high-quality parts.</a:t>
            </a:r>
          </a:p>
          <a:p>
            <a:pPr algn="just"/>
            <a:endParaRPr lang="en-IN" dirty="0"/>
          </a:p>
        </p:txBody>
      </p:sp>
    </p:spTree>
    <p:extLst>
      <p:ext uri="{BB962C8B-B14F-4D97-AF65-F5344CB8AC3E}">
        <p14:creationId xmlns:p14="http://schemas.microsoft.com/office/powerpoint/2010/main" val="1569127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9FC289-8414-55DF-82BD-BCFE1B378691}"/>
              </a:ext>
            </a:extLst>
          </p:cNvPr>
          <p:cNvSpPr>
            <a:spLocks noGrp="1"/>
          </p:cNvSpPr>
          <p:nvPr>
            <p:ph type="title"/>
          </p:nvPr>
        </p:nvSpPr>
        <p:spPr>
          <a:xfrm>
            <a:off x="676655" y="221065"/>
            <a:ext cx="10396629" cy="1095269"/>
          </a:xfrm>
        </p:spPr>
        <p:txBody>
          <a:bodyPr>
            <a:normAutofit fontScale="90000"/>
          </a:bodyPr>
          <a:lstStyle/>
          <a:p>
            <a:r>
              <a:rPr lang="en-IN" dirty="0">
                <a:latin typeface="Times New Roman" panose="02020603050405020304" pitchFamily="18" charset="0"/>
                <a:cs typeface="Times New Roman" panose="02020603050405020304" pitchFamily="18" charset="0"/>
              </a:rPr>
              <a:t>GUIDELINES ON STORAGE OF RUBBER PRODUCTS AS PER IS 6713:2016 </a:t>
            </a:r>
          </a:p>
        </p:txBody>
      </p:sp>
      <p:sp>
        <p:nvSpPr>
          <p:cNvPr id="3" name="Content Placeholder 2">
            <a:extLst>
              <a:ext uri="{FF2B5EF4-FFF2-40B4-BE49-F238E27FC236}">
                <a16:creationId xmlns="" xmlns:a16="http://schemas.microsoft.com/office/drawing/2014/main" id="{2D4A258B-543E-0493-A82C-8F7AC5288082}"/>
              </a:ext>
            </a:extLst>
          </p:cNvPr>
          <p:cNvSpPr>
            <a:spLocks noGrp="1"/>
          </p:cNvSpPr>
          <p:nvPr>
            <p:ph idx="1"/>
          </p:nvPr>
        </p:nvSpPr>
        <p:spPr>
          <a:xfrm>
            <a:off x="676656" y="1758462"/>
            <a:ext cx="10753726" cy="4019403"/>
          </a:xfrm>
        </p:spPr>
        <p:txBody>
          <a:bodyPr>
            <a:normAutofit/>
          </a:bodyPr>
          <a:lstStyle/>
          <a:p>
            <a:pPr algn="just"/>
            <a:r>
              <a:rPr lang="en-IN" sz="2400" dirty="0">
                <a:latin typeface="Times New Roman" panose="02020603050405020304" pitchFamily="18" charset="0"/>
                <a:cs typeface="Times New Roman" panose="02020603050405020304" pitchFamily="18" charset="0"/>
              </a:rPr>
              <a:t>It classifies the rubber products in terms of susceptibility to deterioration of rubber type used.</a:t>
            </a:r>
          </a:p>
          <a:p>
            <a:pPr algn="just"/>
            <a:r>
              <a:rPr lang="en-IN" sz="2400" dirty="0">
                <a:latin typeface="Times New Roman" panose="02020603050405020304" pitchFamily="18" charset="0"/>
                <a:cs typeface="Times New Roman" panose="02020603050405020304" pitchFamily="18" charset="0"/>
              </a:rPr>
              <a:t>GROUP A -</a:t>
            </a:r>
            <a:r>
              <a:rPr lang="en-US" sz="2400" dirty="0">
                <a:latin typeface="Times New Roman" panose="02020603050405020304" pitchFamily="18" charset="0"/>
                <a:cs typeface="Times New Roman" panose="02020603050405020304" pitchFamily="18" charset="0"/>
              </a:rPr>
              <a:t>Rubbers with moderate susceptibility to deterioration by ageing.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Butadiene, Isoprene Natural &amp; Synthetic, SBR </a:t>
            </a:r>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GROUP B - </a:t>
            </a:r>
            <a:r>
              <a:rPr lang="en-US" sz="2400" dirty="0">
                <a:latin typeface="Times New Roman" panose="02020603050405020304" pitchFamily="18" charset="0"/>
                <a:cs typeface="Times New Roman" panose="02020603050405020304" pitchFamily="18" charset="0"/>
              </a:rPr>
              <a:t>Rubbers with low susceptibility to deterioration by ageing.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Acrylonitrile Butadiene, Chloroprene rubber, </a:t>
            </a:r>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GROUP C - </a:t>
            </a:r>
            <a:r>
              <a:rPr lang="en-US" sz="2400" dirty="0">
                <a:latin typeface="Times New Roman" panose="02020603050405020304" pitchFamily="18" charset="0"/>
                <a:cs typeface="Times New Roman" panose="02020603050405020304" pitchFamily="18" charset="0"/>
              </a:rPr>
              <a:t>Rubbers which are highly resistant to deterioration by ageing.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Silicone rubber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364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038EC95-5439-797D-C864-A5CA0B8A1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05" y="325233"/>
            <a:ext cx="4807338" cy="6207534"/>
          </a:xfrm>
          <a:prstGeom prst="rect">
            <a:avLst/>
          </a:prstGeom>
        </p:spPr>
      </p:pic>
      <p:pic>
        <p:nvPicPr>
          <p:cNvPr id="7" name="Picture 6">
            <a:extLst>
              <a:ext uri="{FF2B5EF4-FFF2-40B4-BE49-F238E27FC236}">
                <a16:creationId xmlns="" xmlns:a16="http://schemas.microsoft.com/office/drawing/2014/main" id="{CA9815EE-6646-40D2-F19D-D4E5EA974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683" y="325233"/>
            <a:ext cx="4924022" cy="6207534"/>
          </a:xfrm>
          <a:prstGeom prst="rect">
            <a:avLst/>
          </a:prstGeom>
        </p:spPr>
      </p:pic>
      <p:sp>
        <p:nvSpPr>
          <p:cNvPr id="8" name="TextBox 7">
            <a:extLst>
              <a:ext uri="{FF2B5EF4-FFF2-40B4-BE49-F238E27FC236}">
                <a16:creationId xmlns="" xmlns:a16="http://schemas.microsoft.com/office/drawing/2014/main" id="{2FDFA5F3-DA2E-0B62-1F83-7FFD690261AE}"/>
              </a:ext>
            </a:extLst>
          </p:cNvPr>
          <p:cNvSpPr txBox="1"/>
          <p:nvPr/>
        </p:nvSpPr>
        <p:spPr>
          <a:xfrm>
            <a:off x="193957" y="1803042"/>
            <a:ext cx="1982573"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RELEVANT</a:t>
            </a:r>
          </a:p>
          <a:p>
            <a:r>
              <a:rPr lang="en-US" sz="2400" dirty="0">
                <a:latin typeface="Times New Roman" panose="02020603050405020304" pitchFamily="18" charset="0"/>
                <a:cs typeface="Times New Roman" panose="02020603050405020304" pitchFamily="18" charset="0"/>
              </a:rPr>
              <a:t>INDIAN STANDARD</a:t>
            </a:r>
          </a:p>
        </p:txBody>
      </p:sp>
    </p:spTree>
    <p:extLst>
      <p:ext uri="{BB962C8B-B14F-4D97-AF65-F5344CB8AC3E}">
        <p14:creationId xmlns:p14="http://schemas.microsoft.com/office/powerpoint/2010/main" val="318226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55D1A8-3A12-48BD-A98D-267857211FFE}"/>
              </a:ext>
            </a:extLst>
          </p:cNvPr>
          <p:cNvSpPr>
            <a:spLocks noGrp="1"/>
          </p:cNvSpPr>
          <p:nvPr>
            <p:ph type="title"/>
          </p:nvPr>
        </p:nvSpPr>
        <p:spPr>
          <a:xfrm>
            <a:off x="657225" y="130629"/>
            <a:ext cx="11099346" cy="1597688"/>
          </a:xfrm>
        </p:spPr>
        <p:txBody>
          <a:bodyPr>
            <a:normAutofit/>
          </a:bodyPr>
          <a:lstStyle/>
          <a:p>
            <a:r>
              <a:rPr lang="en-IN" dirty="0"/>
              <a:t>GUIDELINES ON STORAGE OF RUBBER PRODUCTS AS PER IS 6713:2016 </a:t>
            </a:r>
          </a:p>
        </p:txBody>
      </p:sp>
      <p:sp>
        <p:nvSpPr>
          <p:cNvPr id="3" name="Content Placeholder 2">
            <a:extLst>
              <a:ext uri="{FF2B5EF4-FFF2-40B4-BE49-F238E27FC236}">
                <a16:creationId xmlns="" xmlns:a16="http://schemas.microsoft.com/office/drawing/2014/main" id="{D103DA39-C66E-1D9F-1711-1B4A9BAE8024}"/>
              </a:ext>
            </a:extLst>
          </p:cNvPr>
          <p:cNvSpPr>
            <a:spLocks noGrp="1"/>
          </p:cNvSpPr>
          <p:nvPr>
            <p:ph idx="1"/>
          </p:nvPr>
        </p:nvSpPr>
        <p:spPr/>
        <p:txBody>
          <a:bodyPr>
            <a:normAutofit fontScale="92500"/>
          </a:bodyPr>
          <a:lstStyle/>
          <a:p>
            <a:pPr algn="just"/>
            <a:r>
              <a:rPr lang="en-IN" sz="2600" dirty="0">
                <a:latin typeface="Times New Roman" panose="02020603050405020304" pitchFamily="18" charset="0"/>
                <a:cs typeface="Times New Roman" panose="02020603050405020304" pitchFamily="18" charset="0"/>
              </a:rPr>
              <a:t>Many rubber products  and components are stored for long periods before being put in service and thus it is important that they are stored in conditions that minimize unwanted changes in properties. Such changes may occur from degradation which may include excessive hardening, cracking , softening and surface effects.</a:t>
            </a:r>
          </a:p>
          <a:p>
            <a:pPr algn="just"/>
            <a:r>
              <a:rPr lang="en-US" sz="2600" dirty="0">
                <a:latin typeface="Times New Roman" panose="02020603050405020304" pitchFamily="18" charset="0"/>
                <a:cs typeface="Times New Roman" panose="02020603050405020304" pitchFamily="18" charset="0"/>
              </a:rPr>
              <a:t>It is recognized that some rubbers are more susceptible than others to deterioration by such factors as heat, light, ozone, oxygen and humidity. Exposure to these factors should therefore be minimized in order to extend storage life, and to do so a system of storage control, proper packaging and periodic inspection becomes necessary</a:t>
            </a:r>
            <a:endParaRPr lang="en-I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428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B4E94-00EC-4002-DA46-0FEACDFE35C8}"/>
              </a:ext>
            </a:extLst>
          </p:cNvPr>
          <p:cNvSpPr>
            <a:spLocks noGrp="1"/>
          </p:cNvSpPr>
          <p:nvPr>
            <p:ph type="title"/>
          </p:nvPr>
        </p:nvSpPr>
        <p:spPr>
          <a:xfrm>
            <a:off x="572757" y="0"/>
            <a:ext cx="9759964" cy="703386"/>
          </a:xfrm>
        </p:spPr>
        <p:txBody>
          <a:bodyPr/>
          <a:lstStyle/>
          <a:p>
            <a:r>
              <a:rPr lang="en-US" dirty="0">
                <a:solidFill>
                  <a:schemeClr val="accent3">
                    <a:lumMod val="60000"/>
                    <a:lumOff val="40000"/>
                  </a:schemeClr>
                </a:solidFill>
              </a:rPr>
              <a:t>   REFERENCES</a:t>
            </a:r>
            <a:endParaRPr lang="en-IN" dirty="0">
              <a:solidFill>
                <a:schemeClr val="accent3">
                  <a:lumMod val="60000"/>
                  <a:lumOff val="40000"/>
                </a:schemeClr>
              </a:solidFill>
            </a:endParaRPr>
          </a:p>
        </p:txBody>
      </p:sp>
      <p:sp>
        <p:nvSpPr>
          <p:cNvPr id="5" name="Content Placeholder 4">
            <a:extLst>
              <a:ext uri="{FF2B5EF4-FFF2-40B4-BE49-F238E27FC236}">
                <a16:creationId xmlns="" xmlns:a16="http://schemas.microsoft.com/office/drawing/2014/main" id="{7E628803-E8D7-0399-25FE-E25086DD1BFA}"/>
              </a:ext>
            </a:extLst>
          </p:cNvPr>
          <p:cNvSpPr>
            <a:spLocks noGrp="1"/>
          </p:cNvSpPr>
          <p:nvPr>
            <p:ph idx="1"/>
          </p:nvPr>
        </p:nvSpPr>
        <p:spPr>
          <a:xfrm>
            <a:off x="1018032" y="854111"/>
            <a:ext cx="10708394" cy="5857586"/>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IS 17138 : 2019 Thermoplastic elastomers - Nomenclature and abbreviated terms </a:t>
            </a:r>
          </a:p>
          <a:p>
            <a:r>
              <a:rPr lang="en-US" dirty="0">
                <a:latin typeface="Times New Roman" panose="02020603050405020304" pitchFamily="18" charset="0"/>
                <a:cs typeface="Times New Roman" panose="02020603050405020304" pitchFamily="18" charset="0"/>
              </a:rPr>
              <a:t> IS 6713 : 2016 Rubber products - Guidelines for storage (Second Revision) </a:t>
            </a:r>
          </a:p>
          <a:p>
            <a:r>
              <a:rPr lang="en-US" dirty="0">
                <a:latin typeface="Times New Roman" panose="02020603050405020304" pitchFamily="18" charset="0"/>
                <a:cs typeface="Times New Roman" panose="02020603050405020304" pitchFamily="18" charset="0"/>
              </a:rPr>
              <a:t>IS 3400:Part 1 :2021 Methods of Test for Vulcanized Rubber Part1 Tensile Stress Strain Properties)</a:t>
            </a:r>
          </a:p>
          <a:p>
            <a:r>
              <a:rPr lang="en-US" dirty="0">
                <a:latin typeface="Times New Roman" panose="02020603050405020304" pitchFamily="18" charset="0"/>
                <a:cs typeface="Times New Roman" panose="02020603050405020304" pitchFamily="18" charset="0"/>
              </a:rPr>
              <a:t>IS 3400 (Part 3):2021 Methods of Test for Vulcanized Rubbers Part 3 Abrasion Resistance using a Rotating Cylindrical Drum Device.</a:t>
            </a:r>
          </a:p>
          <a:p>
            <a:r>
              <a:rPr lang="en-US" dirty="0">
                <a:latin typeface="Times New Roman" panose="02020603050405020304" pitchFamily="18" charset="0"/>
                <a:cs typeface="Times New Roman" panose="02020603050405020304" pitchFamily="18" charset="0"/>
              </a:rPr>
              <a:t> IS 3400 (Part 5):2020 Methods of test for rubber, vulcanized or Thermoplastics Part 5 Adhesion of Rubber to Textile Fabrics</a:t>
            </a:r>
          </a:p>
          <a:p>
            <a:r>
              <a:rPr lang="en-US" dirty="0">
                <a:latin typeface="Times New Roman" panose="02020603050405020304" pitchFamily="18" charset="0"/>
                <a:cs typeface="Times New Roman" panose="02020603050405020304" pitchFamily="18" charset="0"/>
              </a:rPr>
              <a:t>IS 3400 (Part 27) : 2019 Methods of test for vulcanized rubbers: Part 27 resistance to ozone cracking - Reference and alternative methods for determining the ozone concentration in laboratory test chambers.</a:t>
            </a:r>
          </a:p>
          <a:p>
            <a:r>
              <a:rPr lang="en-US" dirty="0">
                <a:latin typeface="Times New Roman" panose="02020603050405020304" pitchFamily="18" charset="0"/>
                <a:cs typeface="Times New Roman" panose="02020603050405020304" pitchFamily="18" charset="0"/>
              </a:rPr>
              <a:t>IS 10016 (Part 1) : 1981 Methods of test for polybutadiene rubbers: Part 1 method of taking out test portions from sample bales. </a:t>
            </a:r>
          </a:p>
          <a:p>
            <a:r>
              <a:rPr lang="en-US" dirty="0">
                <a:latin typeface="Times New Roman" panose="02020603050405020304" pitchFamily="18" charset="0"/>
                <a:cs typeface="Times New Roman" panose="02020603050405020304" pitchFamily="18" charset="0"/>
              </a:rPr>
              <a:t>IS 13867:2021 Rubber - General Procedures for Preparing and Conditioning Test Pieces for Physical Test Methods (First Revision)</a:t>
            </a:r>
          </a:p>
          <a:p>
            <a:r>
              <a:rPr lang="en-IN" dirty="0">
                <a:latin typeface="Times New Roman" panose="02020603050405020304" pitchFamily="18" charset="0"/>
                <a:cs typeface="Times New Roman" panose="02020603050405020304" pitchFamily="18" charset="0"/>
              </a:rPr>
              <a:t>IS 13601:1993  -</a:t>
            </a:r>
            <a:r>
              <a:rPr lang="en-US" dirty="0">
                <a:latin typeface="Times New Roman" panose="02020603050405020304" pitchFamily="18" charset="0"/>
                <a:cs typeface="Times New Roman" panose="02020603050405020304" pitchFamily="18" charset="0"/>
              </a:rPr>
              <a:t>Ethylene Vinyl Acetate (EVA) copolymers for its safe use in contact with foodstuffs, pharmaceuticals and drinking water.</a:t>
            </a:r>
          </a:p>
          <a:p>
            <a:r>
              <a:rPr lang="en-US" dirty="0">
                <a:latin typeface="Times New Roman" panose="02020603050405020304" pitchFamily="18" charset="0"/>
                <a:cs typeface="Times New Roman" panose="02020603050405020304" pitchFamily="18" charset="0"/>
              </a:rPr>
              <a:t>IS 5599: 1999- Methods of Sampling and preparation of Rubber –Raw, Natural and Synthetic</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412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D729B-35EE-C541-032D-DD2DE18EAD7E}"/>
              </a:ext>
            </a:extLst>
          </p:cNvPr>
          <p:cNvSpPr>
            <a:spLocks noGrp="1"/>
          </p:cNvSpPr>
          <p:nvPr>
            <p:ph type="title"/>
          </p:nvPr>
        </p:nvSpPr>
        <p:spPr>
          <a:xfrm>
            <a:off x="646111" y="128016"/>
            <a:ext cx="10985057" cy="749808"/>
          </a:xfrm>
        </p:spPr>
        <p:txBody>
          <a:bodyPr/>
          <a:lstStyle/>
          <a:p>
            <a:r>
              <a:rPr lang="en-US" b="1" dirty="0"/>
              <a:t>ACCESS TO INDIAN STANDARD</a:t>
            </a:r>
            <a:endParaRPr lang="en-IN" b="1" dirty="0"/>
          </a:p>
        </p:txBody>
      </p:sp>
      <p:pic>
        <p:nvPicPr>
          <p:cNvPr id="5" name="Content Placeholder 4">
            <a:extLst>
              <a:ext uri="{FF2B5EF4-FFF2-40B4-BE49-F238E27FC236}">
                <a16:creationId xmlns="" xmlns:a16="http://schemas.microsoft.com/office/drawing/2014/main" id="{983A1DD6-B9D2-1F40-7E99-1C0ADB2C1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042416"/>
            <a:ext cx="10985057" cy="5362865"/>
          </a:xfrm>
        </p:spPr>
      </p:pic>
    </p:spTree>
    <p:extLst>
      <p:ext uri="{BB962C8B-B14F-4D97-AF65-F5344CB8AC3E}">
        <p14:creationId xmlns:p14="http://schemas.microsoft.com/office/powerpoint/2010/main" val="4285849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A073B5FD-D481-425A-B3CA-6A64B4EEC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576" y="128016"/>
            <a:ext cx="11542776" cy="6555058"/>
          </a:xfrm>
        </p:spPr>
      </p:pic>
    </p:spTree>
    <p:extLst>
      <p:ext uri="{BB962C8B-B14F-4D97-AF65-F5344CB8AC3E}">
        <p14:creationId xmlns:p14="http://schemas.microsoft.com/office/powerpoint/2010/main" val="266834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91715-77C8-7632-7DE9-C72A0BE1CE41}"/>
              </a:ext>
            </a:extLst>
          </p:cNvPr>
          <p:cNvSpPr>
            <a:spLocks noGrp="1"/>
          </p:cNvSpPr>
          <p:nvPr>
            <p:ph type="title"/>
          </p:nvPr>
        </p:nvSpPr>
        <p:spPr>
          <a:xfrm>
            <a:off x="646111" y="452718"/>
            <a:ext cx="9404723" cy="1103366"/>
          </a:xfrm>
        </p:spPr>
        <p:txBody>
          <a:bodyPr/>
          <a:lstStyle/>
          <a:p>
            <a:pPr algn="ct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 xmlns:a16="http://schemas.microsoft.com/office/drawing/2014/main" id="{33D98A6E-C805-9C86-BE14-77F5122C2124}"/>
              </a:ext>
            </a:extLst>
          </p:cNvPr>
          <p:cNvSpPr>
            <a:spLocks noGrp="1"/>
          </p:cNvSpPr>
          <p:nvPr>
            <p:ph idx="1"/>
          </p:nvPr>
        </p:nvSpPr>
        <p:spPr>
          <a:xfrm>
            <a:off x="219457" y="452718"/>
            <a:ext cx="11747954" cy="6204114"/>
          </a:xfrm>
        </p:spPr>
        <p:txBody>
          <a:bodyPr/>
          <a:lstStyle/>
          <a:p>
            <a:pPr marL="0" indent="0" algn="ctr">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TYPES OF ELASTOMERS</a:t>
            </a:r>
          </a:p>
          <a:p>
            <a:pPr marL="0" indent="0" algn="ctr">
              <a:buNone/>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GENERAL – PURPOSE ELASTOMERS</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SPECIALITY ELASTOMERS</a:t>
            </a:r>
            <a:r>
              <a:rPr lang="en-IN" dirty="0">
                <a:effectLst/>
                <a:latin typeface="Times New Roman" panose="02020603050405020304" pitchFamily="18" charset="0"/>
                <a:cs typeface="Times New Roman" panose="02020603050405020304" pitchFamily="18" charset="0"/>
              </a:rPr>
              <a:t>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THERMOPLASTIC (TPE)  ELASTOMERS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General purpose Elastomers includes: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Specialty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Elastomers includes</a:t>
            </a:r>
            <a:r>
              <a:rPr lang="en-IN" sz="1800" dirty="0">
                <a:effectLst/>
                <a:latin typeface="Times New Roman" panose="02020603050405020304" pitchFamily="18"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TPA</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STYRENE- BUTADIENE RUBBER (SBR) 	</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NITRILE RUBBER (NBR)                    ii) TPU</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ii. POLY BUTADIENE RUBBER (BR)				ii. BUTYL RUBBER (IIR)                        iii) TPO</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iii. POLYISOPRENE (PIR)						iii. SILICONE RUBBER                           iv) TPV</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iv. NATURAL RUBBER (NR) 					iv. FLUOROCARBONS RUBBERS</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v. SYNTHETIC RUBBER (SR) 					v. URETHANE RUBBERS (UR)</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 xmlns:a16="http://schemas.microsoft.com/office/drawing/2014/main" id="{57BE292F-02EB-0CC4-96C7-B66C2AE38325}"/>
              </a:ext>
            </a:extLst>
          </p:cNvPr>
          <p:cNvCxnSpPr/>
          <p:nvPr/>
        </p:nvCxnSpPr>
        <p:spPr>
          <a:xfrm>
            <a:off x="2807368" y="1395663"/>
            <a:ext cx="724346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46BD3A7D-0BCE-5CD9-3F18-A7DA440A22DE}"/>
              </a:ext>
            </a:extLst>
          </p:cNvPr>
          <p:cNvCxnSpPr/>
          <p:nvPr/>
        </p:nvCxnSpPr>
        <p:spPr>
          <a:xfrm>
            <a:off x="6096000" y="930442"/>
            <a:ext cx="0" cy="465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F910A50-65E7-FF74-97F4-CC4CCF506D60}"/>
              </a:ext>
            </a:extLst>
          </p:cNvPr>
          <p:cNvCxnSpPr/>
          <p:nvPr/>
        </p:nvCxnSpPr>
        <p:spPr>
          <a:xfrm>
            <a:off x="2807368" y="1395663"/>
            <a:ext cx="0" cy="83419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75753D88-DECF-7542-5ECF-111B1665FEEA}"/>
              </a:ext>
            </a:extLst>
          </p:cNvPr>
          <p:cNvCxnSpPr/>
          <p:nvPr/>
        </p:nvCxnSpPr>
        <p:spPr>
          <a:xfrm>
            <a:off x="6096000" y="1395663"/>
            <a:ext cx="0" cy="85023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2691B8DA-8A1A-A2A1-94D9-CFD41F29E33E}"/>
              </a:ext>
            </a:extLst>
          </p:cNvPr>
          <p:cNvCxnSpPr/>
          <p:nvPr/>
        </p:nvCxnSpPr>
        <p:spPr>
          <a:xfrm>
            <a:off x="10050834" y="1395663"/>
            <a:ext cx="0" cy="83419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D614C1BF-8AD5-29E9-8F6E-EB9E1CE20074}"/>
              </a:ext>
            </a:extLst>
          </p:cNvPr>
          <p:cNvCxnSpPr>
            <a:cxnSpLocks/>
          </p:cNvCxnSpPr>
          <p:nvPr/>
        </p:nvCxnSpPr>
        <p:spPr>
          <a:xfrm>
            <a:off x="2807368" y="2861590"/>
            <a:ext cx="0" cy="139951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5172D7A3-39CD-98FD-B088-23066FAAB8CD}"/>
              </a:ext>
            </a:extLst>
          </p:cNvPr>
          <p:cNvCxnSpPr>
            <a:cxnSpLocks/>
          </p:cNvCxnSpPr>
          <p:nvPr/>
        </p:nvCxnSpPr>
        <p:spPr>
          <a:xfrm>
            <a:off x="6096000" y="2790844"/>
            <a:ext cx="0" cy="144956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a16="http://schemas.microsoft.com/office/drawing/2014/main" id="{A1553294-EF40-43A8-A8B7-CA862ED6FB92}"/>
              </a:ext>
            </a:extLst>
          </p:cNvPr>
          <p:cNvCxnSpPr>
            <a:cxnSpLocks/>
          </p:cNvCxnSpPr>
          <p:nvPr/>
        </p:nvCxnSpPr>
        <p:spPr>
          <a:xfrm>
            <a:off x="10050834" y="2790844"/>
            <a:ext cx="0" cy="144956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7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0C9A5-0D8D-4C93-B594-51CECDF4DBC3}"/>
              </a:ext>
            </a:extLst>
          </p:cNvPr>
          <p:cNvSpPr>
            <a:spLocks noGrp="1"/>
          </p:cNvSpPr>
          <p:nvPr>
            <p:ph type="title"/>
          </p:nvPr>
        </p:nvSpPr>
        <p:spPr>
          <a:xfrm>
            <a:off x="657225" y="100485"/>
            <a:ext cx="10408920" cy="941932"/>
          </a:xfrm>
        </p:spPr>
        <p:txBody>
          <a:bodyPr>
            <a:normAutofit/>
          </a:bodyPr>
          <a:lstStyle/>
          <a:p>
            <a:r>
              <a:rPr lang="en-US" sz="4000" b="1" dirty="0">
                <a:latin typeface="Times New Roman" panose="02020603050405020304" pitchFamily="18" charset="0"/>
                <a:cs typeface="Times New Roman" panose="02020603050405020304" pitchFamily="18" charset="0"/>
              </a:rPr>
              <a:t>THERMOPLASTIC ELASTOMERS (TPE)</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728D9BE3-940E-413E-A6D6-ADB4EE98EA43}"/>
              </a:ext>
            </a:extLst>
          </p:cNvPr>
          <p:cNvSpPr>
            <a:spLocks noGrp="1"/>
          </p:cNvSpPr>
          <p:nvPr>
            <p:ph idx="1"/>
          </p:nvPr>
        </p:nvSpPr>
        <p:spPr>
          <a:xfrm>
            <a:off x="657225" y="859536"/>
            <a:ext cx="10737606" cy="5897979"/>
          </a:xfrm>
        </p:spPr>
        <p:txBody>
          <a:bodyPr>
            <a:noAutofit/>
          </a:bodyPr>
          <a:lstStyle/>
          <a:p>
            <a:pPr marL="0" indent="0" algn="just">
              <a:buNone/>
            </a:pPr>
            <a:endParaRPr lang="en-US" sz="1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As per the IS 17138:2019 thermoplastic elastomer is defined as polymer or blend of polymer that has properties at its service temperature similar to those of vulcanized rubber but can be processed and reprocessed at elevated temperature like thermoplastic. Thermoplastic rubber is a commonly used term for thermoplastic elastomer.</a:t>
            </a:r>
          </a:p>
          <a:p>
            <a:pPr marL="0" indent="0" algn="just">
              <a:buNone/>
            </a:pPr>
            <a:r>
              <a:rPr lang="en-US" b="1" dirty="0">
                <a:solidFill>
                  <a:schemeClr val="accent3"/>
                </a:solidFill>
                <a:latin typeface="Times New Roman" panose="02020603050405020304" pitchFamily="18" charset="0"/>
                <a:cs typeface="Times New Roman" panose="02020603050405020304" pitchFamily="18" charset="0"/>
              </a:rPr>
              <a:t>Clause 5.0 of IS 17138:2019 defines different categories of THERMOPLASTIC ELASTOMER which includes</a:t>
            </a:r>
          </a:p>
          <a:p>
            <a:pPr algn="just">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TPA – Polyamide thermoplastic elastomer, comprising a block polymer of alternating hard and soft segments with amide chemical linkages in the hard blocks and ether/ester linkages in the soft blocks.</a:t>
            </a:r>
            <a:endParaRPr lang="en-US" b="1" dirty="0">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TPC- Copolyester thermoplastic elastomer , consisting of a block copolymer of alternating hard segments and soft segments, the chemical linkages in the main chain being ester/ether.</a:t>
            </a:r>
          </a:p>
          <a:p>
            <a:pPr algn="just">
              <a:buFont typeface="Wingdings" panose="05000000000000000000" pitchFamily="2" charset="2"/>
              <a:buChar char="q"/>
            </a:pPr>
            <a:endParaRPr lang="en-US"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TPO- Olefin thermoplastic elastomer , consisting of a blend of a polyolefin and a conventional rubber, the rubber phase in the blend having little or no crosslinking. </a:t>
            </a:r>
          </a:p>
        </p:txBody>
      </p:sp>
    </p:spTree>
    <p:extLst>
      <p:ext uri="{BB962C8B-B14F-4D97-AF65-F5344CB8AC3E}">
        <p14:creationId xmlns:p14="http://schemas.microsoft.com/office/powerpoint/2010/main" val="163917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C6B82-EF91-42DF-8BB2-F1284ACCEE07}"/>
              </a:ext>
            </a:extLst>
          </p:cNvPr>
          <p:cNvSpPr>
            <a:spLocks noGrp="1"/>
          </p:cNvSpPr>
          <p:nvPr>
            <p:ph type="title"/>
          </p:nvPr>
        </p:nvSpPr>
        <p:spPr>
          <a:xfrm>
            <a:off x="838200" y="70338"/>
            <a:ext cx="10124552" cy="1191535"/>
          </a:xfrm>
        </p:spPr>
        <p:txBody>
          <a:bodyPr>
            <a:noAutofit/>
          </a:bodyPr>
          <a:lstStyle/>
          <a:p>
            <a:r>
              <a:rPr lang="en-US" sz="4000" b="1" dirty="0">
                <a:latin typeface="Times New Roman" panose="02020603050405020304" pitchFamily="18" charset="0"/>
                <a:cs typeface="Times New Roman" panose="02020603050405020304" pitchFamily="18" charset="0"/>
              </a:rPr>
              <a:t>CLASSIFICATION OF  TPE AS PER IS 17138:2019</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42E2710-4E3F-4A06-9549-4BEA383F66A3}"/>
              </a:ext>
            </a:extLst>
          </p:cNvPr>
          <p:cNvSpPr>
            <a:spLocks noGrp="1"/>
          </p:cNvSpPr>
          <p:nvPr>
            <p:ph idx="1"/>
          </p:nvPr>
        </p:nvSpPr>
        <p:spPr>
          <a:xfrm>
            <a:off x="838200" y="1408176"/>
            <a:ext cx="10427208" cy="5138927"/>
          </a:xfrm>
        </p:spPr>
        <p:txBody>
          <a:bodyPr>
            <a:noAutofit/>
          </a:bodyPr>
          <a:lstStyle/>
          <a:p>
            <a:pPr algn="just"/>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TPS- </a:t>
            </a:r>
            <a:r>
              <a:rPr lang="en-US" b="1" dirty="0" err="1">
                <a:latin typeface="Times New Roman" panose="02020603050405020304" pitchFamily="18" charset="0"/>
                <a:cs typeface="Times New Roman" panose="02020603050405020304" pitchFamily="18" charset="0"/>
              </a:rPr>
              <a:t>Styrenic</a:t>
            </a:r>
            <a:r>
              <a:rPr lang="en-US" b="1" dirty="0">
                <a:latin typeface="Times New Roman" panose="02020603050405020304" pitchFamily="18" charset="0"/>
                <a:cs typeface="Times New Roman" panose="02020603050405020304" pitchFamily="18" charset="0"/>
              </a:rPr>
              <a:t> Thermoplastic Elastomer</a:t>
            </a:r>
            <a:r>
              <a:rPr lang="en-US" dirty="0">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consisting of at least a triblock copolymer of styrene and specific diene, where the two end blocks are polystyrene and internal block is a </a:t>
            </a:r>
            <a:r>
              <a:rPr lang="en-US" b="1" dirty="0" err="1">
                <a:solidFill>
                  <a:schemeClr val="tx1"/>
                </a:solidFill>
                <a:latin typeface="Times New Roman" panose="02020603050405020304" pitchFamily="18" charset="0"/>
                <a:cs typeface="Times New Roman" panose="02020603050405020304" pitchFamily="18" charset="0"/>
              </a:rPr>
              <a:t>polydiene</a:t>
            </a:r>
            <a:r>
              <a:rPr lang="en-US" b="1"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TPU- Urethane Thermoplastic Elastomer consisting of a block copolymer of alternating hard and soft segments with urethanes chemical linkages in the hard blocks and ether or carbonate linkages in the soft blocks. USES : Protective casing, medical equipment , in line skate wheels.</a:t>
            </a: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TPV</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Thermoplastic rubber vulcanizate, consisting of a blend of a thermoplastic material and a conventional rubber in which the rubber has been crosslinked by the process of dynamic vulcanization during the blending and mixing step.</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USES : Automotive interior, dash , bumpers, roofing.</a:t>
            </a:r>
          </a:p>
        </p:txBody>
      </p:sp>
    </p:spTree>
    <p:extLst>
      <p:ext uri="{BB962C8B-B14F-4D97-AF65-F5344CB8AC3E}">
        <p14:creationId xmlns:p14="http://schemas.microsoft.com/office/powerpoint/2010/main" val="15180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208738C-89C8-1C85-82F8-0318F9741F6F}"/>
              </a:ext>
            </a:extLst>
          </p:cNvPr>
          <p:cNvPicPr>
            <a:picLocks noChangeAspect="1"/>
          </p:cNvPicPr>
          <p:nvPr/>
        </p:nvPicPr>
        <p:blipFill rotWithShape="1">
          <a:blip r:embed="rId2">
            <a:extLst>
              <a:ext uri="{28A0092B-C50C-407E-A947-70E740481C1C}">
                <a14:useLocalDpi xmlns:a14="http://schemas.microsoft.com/office/drawing/2010/main" val="0"/>
              </a:ext>
            </a:extLst>
          </a:blip>
          <a:srcRect l="1" r="3448"/>
          <a:stretch/>
        </p:blipFill>
        <p:spPr>
          <a:xfrm>
            <a:off x="2846231" y="197800"/>
            <a:ext cx="7443988" cy="6462399"/>
          </a:xfrm>
          <a:prstGeom prst="rect">
            <a:avLst/>
          </a:prstGeom>
        </p:spPr>
      </p:pic>
      <p:sp>
        <p:nvSpPr>
          <p:cNvPr id="6" name="TextBox 5">
            <a:extLst>
              <a:ext uri="{FF2B5EF4-FFF2-40B4-BE49-F238E27FC236}">
                <a16:creationId xmlns="" xmlns:a16="http://schemas.microsoft.com/office/drawing/2014/main" id="{231FCAE6-8AB1-36AB-1474-FFC7245FB454}"/>
              </a:ext>
            </a:extLst>
          </p:cNvPr>
          <p:cNvSpPr txBox="1"/>
          <p:nvPr/>
        </p:nvSpPr>
        <p:spPr>
          <a:xfrm>
            <a:off x="218941" y="1609859"/>
            <a:ext cx="2335749"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Relevant </a:t>
            </a:r>
          </a:p>
          <a:p>
            <a:r>
              <a:rPr lang="en-US" sz="3600" dirty="0">
                <a:latin typeface="Times New Roman" panose="02020603050405020304" pitchFamily="18" charset="0"/>
                <a:cs typeface="Times New Roman" panose="02020603050405020304" pitchFamily="18" charset="0"/>
              </a:rPr>
              <a:t>Indian</a:t>
            </a:r>
          </a:p>
          <a:p>
            <a:r>
              <a:rPr lang="en-US" sz="3600" dirty="0">
                <a:latin typeface="Times New Roman" panose="02020603050405020304" pitchFamily="18" charset="0"/>
                <a:cs typeface="Times New Roman" panose="02020603050405020304" pitchFamily="18" charset="0"/>
              </a:rPr>
              <a:t>Standard</a:t>
            </a:r>
          </a:p>
        </p:txBody>
      </p:sp>
    </p:spTree>
    <p:extLst>
      <p:ext uri="{BB962C8B-B14F-4D97-AF65-F5344CB8AC3E}">
        <p14:creationId xmlns:p14="http://schemas.microsoft.com/office/powerpoint/2010/main" val="122160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468A7-21D7-4B6A-AF5F-46636DEECDC6}"/>
              </a:ext>
            </a:extLst>
          </p:cNvPr>
          <p:cNvSpPr>
            <a:spLocks noGrp="1"/>
          </p:cNvSpPr>
          <p:nvPr>
            <p:ph type="title"/>
          </p:nvPr>
        </p:nvSpPr>
        <p:spPr>
          <a:xfrm>
            <a:off x="657224" y="408093"/>
            <a:ext cx="10753725" cy="1128099"/>
          </a:xfrm>
        </p:spPr>
        <p:txBody>
          <a:bodyPr/>
          <a:lstStyle/>
          <a:p>
            <a:r>
              <a:rPr lang="en-US" sz="4000" dirty="0">
                <a:latin typeface="Times New Roman" panose="02020603050405020304" pitchFamily="18" charset="0"/>
                <a:cs typeface="Times New Roman" panose="02020603050405020304" pitchFamily="18" charset="0"/>
              </a:rPr>
              <a:t>WHY ELASTOMERS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71A8B682-FC90-4B7A-8528-6AB4987DBA80}"/>
              </a:ext>
            </a:extLst>
          </p:cNvPr>
          <p:cNvSpPr>
            <a:spLocks noGrp="1"/>
          </p:cNvSpPr>
          <p:nvPr>
            <p:ph idx="1"/>
          </p:nvPr>
        </p:nvSpPr>
        <p:spPr>
          <a:xfrm>
            <a:off x="657224" y="1536192"/>
            <a:ext cx="10753725" cy="4712207"/>
          </a:xfrm>
        </p:spPr>
        <p:txBody>
          <a:bodyPr>
            <a:normAutofit/>
          </a:bodyPr>
          <a:lstStyle/>
          <a:p>
            <a:pPr algn="just"/>
            <a:r>
              <a:rPr lang="en-US" sz="2400" dirty="0">
                <a:highlight>
                  <a:srgbClr val="FF0000"/>
                </a:highlight>
                <a:latin typeface="Times New Roman" panose="02020603050405020304" pitchFamily="18" charset="0"/>
                <a:cs typeface="Times New Roman" panose="02020603050405020304" pitchFamily="18" charset="0"/>
              </a:rPr>
              <a:t>HIGH ENERGY DENSITY </a:t>
            </a:r>
          </a:p>
          <a:p>
            <a:pPr algn="just">
              <a:buFontTx/>
              <a:buChar char="-"/>
            </a:pPr>
            <a:r>
              <a:rPr lang="en-US" sz="2400" dirty="0">
                <a:latin typeface="Times New Roman" panose="02020603050405020304" pitchFamily="18" charset="0"/>
                <a:cs typeface="Times New Roman" panose="02020603050405020304" pitchFamily="18" charset="0"/>
              </a:rPr>
              <a:t>Capable of storing large amounts of energy with small </a:t>
            </a:r>
            <a:r>
              <a:rPr lang="en-US" sz="2400" dirty="0" smtClean="0">
                <a:latin typeface="Times New Roman" panose="02020603050405020304" pitchFamily="18" charset="0"/>
                <a:cs typeface="Times New Roman" panose="02020603050405020304" pitchFamily="18" charset="0"/>
              </a:rPr>
              <a:t>area </a:t>
            </a:r>
            <a:r>
              <a:rPr lang="en-US" sz="2400" dirty="0">
                <a:latin typeface="Times New Roman" panose="02020603050405020304" pitchFamily="18" charset="0"/>
                <a:cs typeface="Times New Roman" panose="02020603050405020304" pitchFamily="18" charset="0"/>
              </a:rPr>
              <a:t>and volume. They can easily be stretched and rapidly recover their original dimension when applied stress is released. </a:t>
            </a:r>
          </a:p>
          <a:p>
            <a:pPr algn="just">
              <a:buFontTx/>
              <a:buChar char="-"/>
            </a:pPr>
            <a:r>
              <a:rPr lang="en-US" sz="2400" dirty="0">
                <a:latin typeface="Times New Roman" panose="02020603050405020304" pitchFamily="18" charset="0"/>
                <a:cs typeface="Times New Roman" panose="02020603050405020304" pitchFamily="18" charset="0"/>
              </a:rPr>
              <a:t>The elasticity is derived from the ability of long chain to reconfigure themselves to distribute an applied stress.</a:t>
            </a:r>
          </a:p>
          <a:p>
            <a:pPr algn="just"/>
            <a:r>
              <a:rPr lang="en-US" sz="2400" dirty="0">
                <a:highlight>
                  <a:srgbClr val="FF0000"/>
                </a:highlight>
                <a:latin typeface="Times New Roman" panose="02020603050405020304" pitchFamily="18" charset="0"/>
                <a:cs typeface="Times New Roman" panose="02020603050405020304" pitchFamily="18" charset="0"/>
              </a:rPr>
              <a:t>LOW STRAINS </a:t>
            </a:r>
          </a:p>
          <a:p>
            <a:pPr marL="0" indent="0" algn="just">
              <a:buNone/>
            </a:pPr>
            <a:r>
              <a:rPr lang="en-US" sz="2400" dirty="0">
                <a:latin typeface="Times New Roman" panose="02020603050405020304" pitchFamily="18" charset="0"/>
                <a:cs typeface="Times New Roman" panose="02020603050405020304" pitchFamily="18" charset="0"/>
              </a:rPr>
              <a:t>- Stress /strain profile suitable for low power electrostatic actuators with large displacements.  </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415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{D3B69FE4-01A0-C549-9899-7E7CCA0E3C80}tf10001062</Template>
  <TotalTime>2379</TotalTime>
  <Words>2970</Words>
  <Application>Microsoft Office PowerPoint</Application>
  <PresentationFormat>Widescreen</PresentationFormat>
  <Paragraphs>248</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Algerian</vt:lpstr>
      <vt:lpstr>Arial</vt:lpstr>
      <vt:lpstr>Calibri</vt:lpstr>
      <vt:lpstr>Century Gothic</vt:lpstr>
      <vt:lpstr>STZhongsong</vt:lpstr>
      <vt:lpstr>Times New Roman</vt:lpstr>
      <vt:lpstr>Wingdings</vt:lpstr>
      <vt:lpstr>Wingdings 3</vt:lpstr>
      <vt:lpstr>Ion</vt:lpstr>
      <vt:lpstr>TECHNOLOGY OF  ELASTOMERS </vt:lpstr>
      <vt:lpstr>CURRICULUM ACADEMIA</vt:lpstr>
      <vt:lpstr>DEFINATION OF ELASTOMERS </vt:lpstr>
      <vt:lpstr>TYPES OF ELASTOMERS</vt:lpstr>
      <vt:lpstr> </vt:lpstr>
      <vt:lpstr>THERMOPLASTIC ELASTOMERS (TPE)</vt:lpstr>
      <vt:lpstr>CLASSIFICATION OF  TPE AS PER IS 17138:2019</vt:lpstr>
      <vt:lpstr>PowerPoint Presentation</vt:lpstr>
      <vt:lpstr>WHY ELASTOMERS </vt:lpstr>
      <vt:lpstr>(A) is an unstressed polymer; (B) is the same polymer under stress. When the stress is removed, it will return to the A configuration. (The dots represent cross-links)</vt:lpstr>
      <vt:lpstr>CROSS LINKING </vt:lpstr>
      <vt:lpstr>PROPERTIES OF ELASTOMERS</vt:lpstr>
      <vt:lpstr>PROPERTIES OF ELASTOMERS</vt:lpstr>
      <vt:lpstr>STRETCHING : </vt:lpstr>
      <vt:lpstr>VULCANIZATION</vt:lpstr>
      <vt:lpstr>VULCANIZATION  </vt:lpstr>
      <vt:lpstr>    RELATED INDIAN STANDARD3400  (Part 1):2021</vt:lpstr>
      <vt:lpstr>EFFECTS OF VULCANIZATION ON RUBBER</vt:lpstr>
      <vt:lpstr>NATURAL RUBBER</vt:lpstr>
      <vt:lpstr>NATURAL RUBBER PRODUCTION PROCESS</vt:lpstr>
      <vt:lpstr>RELATED INDIAN STANDARD IS 5599:1999</vt:lpstr>
      <vt:lpstr>PROPERTIES OF NATURAL RUBBER</vt:lpstr>
      <vt:lpstr>POLY- BUTADIENE RUBBER (BR)</vt:lpstr>
      <vt:lpstr>PROPERTIES AND APPLICATION OF BUTADIENE</vt:lpstr>
      <vt:lpstr>STYRENE BUTADIENE RUBBER</vt:lpstr>
      <vt:lpstr>SCOPE OF BIS STANDARDS ON SBR </vt:lpstr>
      <vt:lpstr>PowerPoint Presentation</vt:lpstr>
      <vt:lpstr>SBR (Styrene Butadiene Rubber)</vt:lpstr>
      <vt:lpstr>ETHYLENE – VINYL ACETATE (EVA)</vt:lpstr>
      <vt:lpstr>  INDIAN STANDARDS RELATED TO EVA </vt:lpstr>
      <vt:lpstr>RELATED INDIAN STANDARD 13601:1993</vt:lpstr>
      <vt:lpstr>Applications and Uses</vt:lpstr>
      <vt:lpstr>SILICONE RUBBER </vt:lpstr>
      <vt:lpstr>PROPERTIES OF SILICONE RUBBER</vt:lpstr>
      <vt:lpstr>SILICONE APPLICATION Silicon rubber is widely used in industry due to resistant to extreme  temperatures (-55 ˚C TO 300 ˚C )</vt:lpstr>
      <vt:lpstr>THERMOPLASTIC ELASTOMER (TPE)</vt:lpstr>
      <vt:lpstr>PROCESSING OF THERMOPLASTIC ELASTOMER</vt:lpstr>
      <vt:lpstr>THERMOPLASTIC ELASTOMER (TPE)</vt:lpstr>
      <vt:lpstr>PROPERTIES OF TPE</vt:lpstr>
      <vt:lpstr>APPLICATIONS OF TPE</vt:lpstr>
      <vt:lpstr>ADVANTAGES OF TPE</vt:lpstr>
      <vt:lpstr>DISADVANTAGES OF TPE</vt:lpstr>
      <vt:lpstr>GUIDELINES ON STORAGE OF RUBBER PRODUCTS AS PER IS 6713:2016 </vt:lpstr>
      <vt:lpstr>PowerPoint Presentation</vt:lpstr>
      <vt:lpstr>GUIDELINES ON STORAGE OF RUBBER PRODUCTS AS PER IS 6713:2016 </vt:lpstr>
      <vt:lpstr>   REFERENCES</vt:lpstr>
      <vt:lpstr>ACCESS TO INDIAN STANDARD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174</cp:revision>
  <dcterms:created xsi:type="dcterms:W3CDTF">2024-07-19T10:59:18Z</dcterms:created>
  <dcterms:modified xsi:type="dcterms:W3CDTF">2024-08-27T01:21:23Z</dcterms:modified>
</cp:coreProperties>
</file>