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75" r:id="rId3"/>
    <p:sldId id="297" r:id="rId4"/>
    <p:sldId id="276" r:id="rId5"/>
    <p:sldId id="664" r:id="rId6"/>
    <p:sldId id="657" r:id="rId7"/>
    <p:sldId id="258" r:id="rId8"/>
    <p:sldId id="654" r:id="rId9"/>
    <p:sldId id="663" r:id="rId10"/>
    <p:sldId id="684" r:id="rId11"/>
    <p:sldId id="365" r:id="rId12"/>
    <p:sldId id="364" r:id="rId13"/>
    <p:sldId id="371" r:id="rId14"/>
    <p:sldId id="268" r:id="rId15"/>
    <p:sldId id="294" r:id="rId16"/>
    <p:sldId id="369" r:id="rId17"/>
    <p:sldId id="658" r:id="rId18"/>
    <p:sldId id="259" r:id="rId19"/>
    <p:sldId id="376" r:id="rId20"/>
    <p:sldId id="374" r:id="rId21"/>
    <p:sldId id="375" r:id="rId22"/>
    <p:sldId id="286" r:id="rId23"/>
    <p:sldId id="378" r:id="rId24"/>
    <p:sldId id="377" r:id="rId25"/>
    <p:sldId id="260" r:id="rId26"/>
    <p:sldId id="383" r:id="rId27"/>
    <p:sldId id="288" r:id="rId28"/>
    <p:sldId id="384" r:id="rId29"/>
    <p:sldId id="263" r:id="rId30"/>
    <p:sldId id="379" r:id="rId31"/>
    <p:sldId id="267" r:id="rId32"/>
    <p:sldId id="380" r:id="rId33"/>
    <p:sldId id="289" r:id="rId34"/>
    <p:sldId id="381" r:id="rId35"/>
    <p:sldId id="290" r:id="rId36"/>
    <p:sldId id="372" r:id="rId37"/>
    <p:sldId id="373" r:id="rId38"/>
    <p:sldId id="368" r:id="rId39"/>
    <p:sldId id="262" r:id="rId40"/>
    <p:sldId id="291" r:id="rId41"/>
    <p:sldId id="382" r:id="rId42"/>
    <p:sldId id="295" r:id="rId43"/>
    <p:sldId id="342" r:id="rId44"/>
    <p:sldId id="661" r:id="rId45"/>
    <p:sldId id="309" r:id="rId46"/>
    <p:sldId id="310" r:id="rId47"/>
    <p:sldId id="312" r:id="rId48"/>
    <p:sldId id="313" r:id="rId49"/>
    <p:sldId id="314" r:id="rId50"/>
    <p:sldId id="315" r:id="rId51"/>
    <p:sldId id="316" r:id="rId52"/>
    <p:sldId id="317" r:id="rId53"/>
    <p:sldId id="319" r:id="rId54"/>
    <p:sldId id="320" r:id="rId55"/>
    <p:sldId id="343" r:id="rId56"/>
    <p:sldId id="344" r:id="rId57"/>
    <p:sldId id="345" r:id="rId58"/>
    <p:sldId id="346" r:id="rId59"/>
    <p:sldId id="347" r:id="rId60"/>
    <p:sldId id="348" r:id="rId61"/>
    <p:sldId id="349" r:id="rId62"/>
    <p:sldId id="350" r:id="rId63"/>
    <p:sldId id="357" r:id="rId64"/>
    <p:sldId id="354" r:id="rId65"/>
    <p:sldId id="353" r:id="rId66"/>
    <p:sldId id="352" r:id="rId67"/>
    <p:sldId id="351" r:id="rId68"/>
    <p:sldId id="358" r:id="rId69"/>
    <p:sldId id="359" r:id="rId70"/>
    <p:sldId id="360" r:id="rId71"/>
    <p:sldId id="361" r:id="rId72"/>
    <p:sldId id="284" r:id="rId73"/>
    <p:sldId id="287" r:id="rId74"/>
    <p:sldId id="296" r:id="rId75"/>
    <p:sldId id="261" r:id="rId76"/>
    <p:sldId id="264" r:id="rId77"/>
    <p:sldId id="265" r:id="rId78"/>
    <p:sldId id="266" r:id="rId79"/>
    <p:sldId id="269" r:id="rId80"/>
    <p:sldId id="270" r:id="rId81"/>
    <p:sldId id="662" r:id="rId82"/>
    <p:sldId id="271" r:id="rId83"/>
    <p:sldId id="682" r:id="rId84"/>
    <p:sldId id="683" r:id="rId85"/>
    <p:sldId id="272" r:id="rId86"/>
    <p:sldId id="631" r:id="rId8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E7B509-890A-4CE6-BF8C-23AE97FA9526}" type="datetimeFigureOut">
              <a:rPr lang="en-IN" smtClean="0"/>
              <a:t>23-08-2024</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32243F-9BE5-4DE0-AC8C-DA997C87E245}" type="slidenum">
              <a:rPr lang="en-IN" smtClean="0"/>
              <a:t>‹#›</a:t>
            </a:fld>
            <a:endParaRPr lang="en-IN"/>
          </a:p>
        </p:txBody>
      </p:sp>
    </p:spTree>
    <p:extLst>
      <p:ext uri="{BB962C8B-B14F-4D97-AF65-F5344CB8AC3E}">
        <p14:creationId xmlns:p14="http://schemas.microsoft.com/office/powerpoint/2010/main" val="371354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532243F-9BE5-4DE0-AC8C-DA997C87E245}" type="slidenum">
              <a:rPr lang="en-IN" smtClean="0"/>
              <a:t>2</a:t>
            </a:fld>
            <a:endParaRPr lang="en-IN"/>
          </a:p>
        </p:txBody>
      </p:sp>
    </p:spTree>
    <p:extLst>
      <p:ext uri="{BB962C8B-B14F-4D97-AF65-F5344CB8AC3E}">
        <p14:creationId xmlns:p14="http://schemas.microsoft.com/office/powerpoint/2010/main" val="149073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532243F-9BE5-4DE0-AC8C-DA997C87E245}" type="slidenum">
              <a:rPr lang="en-IN" smtClean="0"/>
              <a:t>4</a:t>
            </a:fld>
            <a:endParaRPr lang="en-IN"/>
          </a:p>
        </p:txBody>
      </p:sp>
    </p:spTree>
    <p:extLst>
      <p:ext uri="{BB962C8B-B14F-4D97-AF65-F5344CB8AC3E}">
        <p14:creationId xmlns:p14="http://schemas.microsoft.com/office/powerpoint/2010/main" val="357128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532243F-9BE5-4DE0-AC8C-DA997C87E245}" type="slidenum">
              <a:rPr lang="en-IN" smtClean="0"/>
              <a:t>5</a:t>
            </a:fld>
            <a:endParaRPr lang="en-IN"/>
          </a:p>
        </p:txBody>
      </p:sp>
    </p:spTree>
    <p:extLst>
      <p:ext uri="{BB962C8B-B14F-4D97-AF65-F5344CB8AC3E}">
        <p14:creationId xmlns:p14="http://schemas.microsoft.com/office/powerpoint/2010/main" val="225996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338670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236303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89D254-0B45-4EB4-96F9-7661779E025A}"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464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DE3814-215C-46C9-83AE-CA81AFC5353C}" type="datetimeFigureOut">
              <a:rPr lang="en-IN" smtClean="0"/>
              <a:t>23-08-2024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240644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DE3814-215C-46C9-83AE-CA81AFC5353C}" type="datetimeFigureOut">
              <a:rPr lang="en-IN" smtClean="0"/>
              <a:t>23-08-2024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89D254-0B45-4EB4-96F9-7661779E025A}"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684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DE3814-215C-46C9-83AE-CA81AFC5353C}" type="datetimeFigureOut">
              <a:rPr lang="en-IN" smtClean="0"/>
              <a:t>23-08-2024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3192206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3765051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94245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93124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E3814-215C-46C9-83AE-CA81AFC5353C}" type="datetimeFigureOut">
              <a:rPr lang="en-IN" smtClean="0"/>
              <a:t>23-08-2024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98485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DE3814-215C-46C9-83AE-CA81AFC5353C}" type="datetimeFigureOut">
              <a:rPr lang="en-IN" smtClean="0"/>
              <a:t>23-08-2024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64053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DE3814-215C-46C9-83AE-CA81AFC5353C}" type="datetimeFigureOut">
              <a:rPr lang="en-IN" smtClean="0"/>
              <a:t>23-08-2024</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250189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DE3814-215C-46C9-83AE-CA81AFC5353C}" type="datetimeFigureOut">
              <a:rPr lang="en-IN" smtClean="0"/>
              <a:t>23-08-2024</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2910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E3814-215C-46C9-83AE-CA81AFC5353C}" type="datetimeFigureOut">
              <a:rPr lang="en-IN" smtClean="0"/>
              <a:t>23-08-2024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274863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E3814-215C-46C9-83AE-CA81AFC5353C}" type="datetimeFigureOut">
              <a:rPr lang="en-IN" smtClean="0"/>
              <a:t>23-08-2024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392271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E3814-215C-46C9-83AE-CA81AFC5353C}" type="datetimeFigureOut">
              <a:rPr lang="en-IN" smtClean="0"/>
              <a:t>23-08-2024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89D254-0B45-4EB4-96F9-7661779E025A}" type="slidenum">
              <a:rPr lang="en-IN" smtClean="0"/>
              <a:t>‹#›</a:t>
            </a:fld>
            <a:endParaRPr lang="en-IN"/>
          </a:p>
        </p:txBody>
      </p:sp>
    </p:spTree>
    <p:extLst>
      <p:ext uri="{BB962C8B-B14F-4D97-AF65-F5344CB8AC3E}">
        <p14:creationId xmlns:p14="http://schemas.microsoft.com/office/powerpoint/2010/main" val="416240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4DE3814-215C-46C9-83AE-CA81AFC5353C}" type="datetimeFigureOut">
              <a:rPr lang="en-IN" smtClean="0"/>
              <a:t>23-08-2024</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E89D254-0B45-4EB4-96F9-7661779E025A}" type="slidenum">
              <a:rPr lang="en-IN" smtClean="0"/>
              <a:t>‹#›</a:t>
            </a:fld>
            <a:endParaRPr lang="en-IN"/>
          </a:p>
        </p:txBody>
      </p:sp>
    </p:spTree>
    <p:extLst>
      <p:ext uri="{BB962C8B-B14F-4D97-AF65-F5344CB8AC3E}">
        <p14:creationId xmlns:p14="http://schemas.microsoft.com/office/powerpoint/2010/main" val="2297281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hyperlink" Target="https://standardsbis.bsbedge.com/BIS_SearchStandard.aspx?Standard_Number=IS%209806&amp;id=17344"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s://www.manit.ac.in/content/materials-metallurgical-engineering" TargetMode="External"/><Relationship Id="rId2" Type="http://schemas.openxmlformats.org/officeDocument/2006/relationships/hyperlink" Target="http://www.bis.gov.in/"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www.manit.ac.in/content/materials-metallurgical-engineering" TargetMode="External"/><Relationship Id="rId2" Type="http://schemas.openxmlformats.org/officeDocument/2006/relationships/hyperlink" Target="http://www.bis.gov.in/"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C8B8-3EEE-4182-6385-D1B8343C503E}"/>
              </a:ext>
            </a:extLst>
          </p:cNvPr>
          <p:cNvSpPr>
            <a:spLocks noGrp="1"/>
          </p:cNvSpPr>
          <p:nvPr>
            <p:ph type="ctrTitle"/>
          </p:nvPr>
        </p:nvSpPr>
        <p:spPr>
          <a:xfrm>
            <a:off x="2175255" y="531090"/>
            <a:ext cx="8915399" cy="882073"/>
          </a:xfrm>
        </p:spPr>
        <p:txBody>
          <a:bodyPr anchor="ctr">
            <a:normAutofit fontScale="90000"/>
          </a:bodyPr>
          <a:lstStyle/>
          <a:p>
            <a:pPr algn="ctr"/>
            <a:r>
              <a:rPr lang="en-IN" dirty="0">
                <a:latin typeface="Times New Roman" panose="02020603050405020304" pitchFamily="18" charset="0"/>
                <a:cs typeface="Times New Roman" panose="02020603050405020304" pitchFamily="18" charset="0"/>
              </a:rPr>
              <a:t>Ceramic Raw Materials </a:t>
            </a:r>
          </a:p>
        </p:txBody>
      </p:sp>
      <p:sp>
        <p:nvSpPr>
          <p:cNvPr id="5" name="TextBox 4">
            <a:extLst>
              <a:ext uri="{FF2B5EF4-FFF2-40B4-BE49-F238E27FC236}">
                <a16:creationId xmlns:a16="http://schemas.microsoft.com/office/drawing/2014/main" id="{88685860-0284-A102-5696-FA6C7B7558FD}"/>
              </a:ext>
            </a:extLst>
          </p:cNvPr>
          <p:cNvSpPr txBox="1"/>
          <p:nvPr/>
        </p:nvSpPr>
        <p:spPr>
          <a:xfrm>
            <a:off x="2392005" y="3105833"/>
            <a:ext cx="7973568" cy="646331"/>
          </a:xfrm>
          <a:prstGeom prst="rect">
            <a:avLst/>
          </a:prstGeom>
          <a:noFill/>
        </p:spPr>
        <p:txBody>
          <a:bodyPr wrap="square">
            <a:spAutoFit/>
          </a:bodyPr>
          <a:lstStyle/>
          <a:p>
            <a:pPr algn="ctr"/>
            <a:r>
              <a:rPr lang="en-IN" b="1" dirty="0">
                <a:latin typeface="Times New Roman" panose="02020603050405020304" pitchFamily="18" charset="0"/>
                <a:cs typeface="Times New Roman" panose="02020603050405020304" pitchFamily="18" charset="0"/>
              </a:rPr>
              <a:t>Standards on Raw Materials for Ceramic and</a:t>
            </a:r>
          </a:p>
          <a:p>
            <a:pPr algn="ctr"/>
            <a:r>
              <a:rPr lang="en-IN" b="1" dirty="0">
                <a:latin typeface="Times New Roman" panose="02020603050405020304" pitchFamily="18" charset="0"/>
                <a:cs typeface="Times New Roman" panose="02020603050405020304" pitchFamily="18" charset="0"/>
              </a:rPr>
              <a:t>Method of Test for Ceramic</a:t>
            </a:r>
          </a:p>
        </p:txBody>
      </p:sp>
      <p:pic>
        <p:nvPicPr>
          <p:cNvPr id="11" name="Picture 10">
            <a:extLst>
              <a:ext uri="{FF2B5EF4-FFF2-40B4-BE49-F238E27FC236}">
                <a16:creationId xmlns:a16="http://schemas.microsoft.com/office/drawing/2014/main" id="{FB48E830-E9E0-B68C-FCFF-3CB70E6423AB}"/>
              </a:ext>
            </a:extLst>
          </p:cNvPr>
          <p:cNvPicPr>
            <a:picLocks noChangeAspect="1"/>
          </p:cNvPicPr>
          <p:nvPr/>
        </p:nvPicPr>
        <p:blipFill>
          <a:blip r:embed="rId2">
            <a:alphaModFix amt="20000"/>
          </a:blip>
          <a:stretch>
            <a:fillRect/>
          </a:stretch>
        </p:blipFill>
        <p:spPr>
          <a:xfrm>
            <a:off x="4052602" y="423702"/>
            <a:ext cx="4258269" cy="1783789"/>
          </a:xfrm>
          <a:prstGeom prst="rect">
            <a:avLst/>
          </a:prstGeom>
        </p:spPr>
      </p:pic>
      <p:pic>
        <p:nvPicPr>
          <p:cNvPr id="16" name="Picture 15">
            <a:extLst>
              <a:ext uri="{FF2B5EF4-FFF2-40B4-BE49-F238E27FC236}">
                <a16:creationId xmlns:a16="http://schemas.microsoft.com/office/drawing/2014/main" id="{DBDDF84D-F64C-B993-D075-CD0CF64C598B}"/>
              </a:ext>
            </a:extLst>
          </p:cNvPr>
          <p:cNvPicPr>
            <a:picLocks noChangeAspect="1"/>
          </p:cNvPicPr>
          <p:nvPr/>
        </p:nvPicPr>
        <p:blipFill>
          <a:blip r:embed="rId3">
            <a:alphaModFix amt="20000"/>
          </a:blip>
          <a:stretch>
            <a:fillRect/>
          </a:stretch>
        </p:blipFill>
        <p:spPr>
          <a:xfrm>
            <a:off x="1081729" y="2791974"/>
            <a:ext cx="4258269" cy="2105319"/>
          </a:xfrm>
          <a:prstGeom prst="rect">
            <a:avLst/>
          </a:prstGeom>
        </p:spPr>
      </p:pic>
      <p:pic>
        <p:nvPicPr>
          <p:cNvPr id="18" name="Picture 17">
            <a:extLst>
              <a:ext uri="{FF2B5EF4-FFF2-40B4-BE49-F238E27FC236}">
                <a16:creationId xmlns:a16="http://schemas.microsoft.com/office/drawing/2014/main" id="{736050E9-4666-A9C1-82E7-5A8D4E918C6F}"/>
              </a:ext>
            </a:extLst>
          </p:cNvPr>
          <p:cNvPicPr>
            <a:picLocks noChangeAspect="1"/>
          </p:cNvPicPr>
          <p:nvPr/>
        </p:nvPicPr>
        <p:blipFill>
          <a:blip r:embed="rId4">
            <a:alphaModFix amt="20000"/>
          </a:blip>
          <a:stretch>
            <a:fillRect/>
          </a:stretch>
        </p:blipFill>
        <p:spPr>
          <a:xfrm>
            <a:off x="7469312" y="2834506"/>
            <a:ext cx="4258269" cy="2020253"/>
          </a:xfrm>
          <a:prstGeom prst="rect">
            <a:avLst/>
          </a:prstGeom>
        </p:spPr>
      </p:pic>
      <p:pic>
        <p:nvPicPr>
          <p:cNvPr id="1028" name="Picture 4" descr="Old Pottery Jugs Photos, Images ...">
            <a:extLst>
              <a:ext uri="{FF2B5EF4-FFF2-40B4-BE49-F238E27FC236}">
                <a16:creationId xmlns:a16="http://schemas.microsoft.com/office/drawing/2014/main" id="{7A6A26A1-4494-0A1D-F3EF-F6EBA7EDBF99}"/>
              </a:ext>
            </a:extLst>
          </p:cNvPr>
          <p:cNvPicPr>
            <a:picLocks noChangeAspect="1" noChangeArrowheads="1"/>
          </p:cNvPicPr>
          <p:nvPr/>
        </p:nvPicPr>
        <p:blipFill rotWithShape="1">
          <a:blip r:embed="rId5">
            <a:alphaModFix amt="20000"/>
            <a:extLst>
              <a:ext uri="{28A0092B-C50C-407E-A947-70E740481C1C}">
                <a14:useLocalDpi xmlns:a14="http://schemas.microsoft.com/office/drawing/2010/main" val="0"/>
              </a:ext>
            </a:extLst>
          </a:blip>
          <a:srcRect l="2116" b="7018"/>
          <a:stretch/>
        </p:blipFill>
        <p:spPr bwMode="auto">
          <a:xfrm>
            <a:off x="4322313" y="5168618"/>
            <a:ext cx="4258269" cy="138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1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917E-B661-FDFD-EF45-A2D5A61DEF4F}"/>
              </a:ext>
            </a:extLst>
          </p:cNvPr>
          <p:cNvSpPr>
            <a:spLocks noGrp="1"/>
          </p:cNvSpPr>
          <p:nvPr>
            <p:ph type="title"/>
          </p:nvPr>
        </p:nvSpPr>
        <p:spPr>
          <a:xfrm>
            <a:off x="244117" y="1160456"/>
            <a:ext cx="3457814" cy="4851349"/>
          </a:xfrm>
        </p:spPr>
        <p:txBody>
          <a:bodyPr>
            <a:normAutofit/>
          </a:bodyPr>
          <a:lstStyle/>
          <a:p>
            <a:r>
              <a:rPr lang="en-IN" dirty="0">
                <a:latin typeface="Times New Roman" panose="02020603050405020304" pitchFamily="18" charset="0"/>
                <a:cs typeface="Times New Roman" panose="02020603050405020304" pitchFamily="18" charset="0"/>
              </a:rPr>
              <a:t>Important Terminologies</a:t>
            </a:r>
            <a:br>
              <a:rPr lang="en-IN"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(IS 17936 : 2022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ISO 20507 : 2014)</a:t>
            </a:r>
          </a:p>
        </p:txBody>
      </p:sp>
      <p:sp>
        <p:nvSpPr>
          <p:cNvPr id="3" name="Content Placeholder 2">
            <a:extLst>
              <a:ext uri="{FF2B5EF4-FFF2-40B4-BE49-F238E27FC236}">
                <a16:creationId xmlns:a16="http://schemas.microsoft.com/office/drawing/2014/main" id="{4F6B65B8-881E-EF92-5601-C3A171D39049}"/>
              </a:ext>
            </a:extLst>
          </p:cNvPr>
          <p:cNvSpPr>
            <a:spLocks noGrp="1"/>
          </p:cNvSpPr>
          <p:nvPr>
            <p:ph idx="1"/>
          </p:nvPr>
        </p:nvSpPr>
        <p:spPr>
          <a:xfrm>
            <a:off x="3099816" y="549748"/>
            <a:ext cx="8491451" cy="5943600"/>
          </a:xfrm>
        </p:spPr>
        <p:txBody>
          <a:bodyPr>
            <a:noAutofit/>
          </a:bodyPr>
          <a:lstStyle/>
          <a:p>
            <a:pPr algn="just">
              <a:lnSpc>
                <a:spcPct val="90000"/>
              </a:lnSpc>
            </a:pPr>
            <a:r>
              <a:rPr lang="en-US" sz="1600" b="1" dirty="0"/>
              <a:t>Advanced ceramic/ advanced technical ceramic/ fine ceramic</a:t>
            </a:r>
            <a:r>
              <a:rPr lang="en-US" sz="1600" dirty="0"/>
              <a:t>- highly engineered, high performance, predominately non-metallic, inorganic, ceramic material having specific functional attributes</a:t>
            </a:r>
          </a:p>
          <a:p>
            <a:pPr algn="just">
              <a:lnSpc>
                <a:spcPct val="90000"/>
              </a:lnSpc>
            </a:pPr>
            <a:r>
              <a:rPr lang="en-US" sz="1600" b="1" dirty="0"/>
              <a:t>Antibacterial ceramic- </a:t>
            </a:r>
            <a:r>
              <a:rPr lang="en-US" sz="1600" dirty="0"/>
              <a:t>fine ceramic that reveals surface antibacterial activity, usually associated with an antibacterial agent or photocatalytic </a:t>
            </a:r>
            <a:r>
              <a:rPr lang="en-US" sz="1600" dirty="0" err="1"/>
              <a:t>behaviour</a:t>
            </a:r>
            <a:r>
              <a:rPr lang="en-US" sz="1600" dirty="0"/>
              <a:t>, and is widely used for sanitary ware, tiles, and various kinds of apparatus</a:t>
            </a:r>
          </a:p>
          <a:p>
            <a:pPr algn="just">
              <a:lnSpc>
                <a:spcPct val="90000"/>
              </a:lnSpc>
            </a:pPr>
            <a:r>
              <a:rPr lang="en-US" sz="1600" b="1" dirty="0" err="1"/>
              <a:t>Bioceramic</a:t>
            </a:r>
            <a:r>
              <a:rPr lang="en-US" sz="1600" b="1" dirty="0"/>
              <a:t>-</a:t>
            </a:r>
            <a:r>
              <a:rPr lang="en-US" sz="1600" dirty="0"/>
              <a:t> fine ceramic employed in or used as a medical device which is intended to interact with biological systems</a:t>
            </a:r>
          </a:p>
          <a:p>
            <a:pPr algn="just">
              <a:lnSpc>
                <a:spcPct val="90000"/>
              </a:lnSpc>
            </a:pPr>
            <a:r>
              <a:rPr lang="en-US" sz="1600" b="1" dirty="0"/>
              <a:t>Ceramic capacitor -</a:t>
            </a:r>
            <a:r>
              <a:rPr lang="en-US" sz="1600" dirty="0"/>
              <a:t>capacitor in which the dielectric material is a ceramic</a:t>
            </a:r>
          </a:p>
          <a:p>
            <a:pPr algn="just">
              <a:lnSpc>
                <a:spcPct val="90000"/>
              </a:lnSpc>
            </a:pPr>
            <a:r>
              <a:rPr lang="en-US" sz="1600" b="1" dirty="0"/>
              <a:t>Calcination</a:t>
            </a:r>
            <a:r>
              <a:rPr lang="en-US" sz="1600" dirty="0"/>
              <a:t> process for changing the chemical composition and/or phases of a powder or powder compact by the action of heat and atmosphere, prior to consolidation and processing</a:t>
            </a:r>
          </a:p>
          <a:p>
            <a:pPr algn="just">
              <a:lnSpc>
                <a:spcPct val="90000"/>
              </a:lnSpc>
            </a:pPr>
            <a:r>
              <a:rPr lang="en-US" sz="1600" b="1" dirty="0"/>
              <a:t>Ferromagnetic ceramic- </a:t>
            </a:r>
            <a:r>
              <a:rPr lang="en-US" sz="1600" dirty="0"/>
              <a:t>fine ceramic that exhibits a spontaneous magnetization without an applied external magnetic field, in which unpaired electrons with a small magnetic field of their own, align with each other and show a large net magnetic moment</a:t>
            </a:r>
          </a:p>
          <a:p>
            <a:pPr algn="just">
              <a:lnSpc>
                <a:spcPct val="90000"/>
              </a:lnSpc>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25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DA8A-C64F-2081-FDAD-8DB4F6BECD73}"/>
              </a:ext>
            </a:extLst>
          </p:cNvPr>
          <p:cNvSpPr>
            <a:spLocks noGrp="1"/>
          </p:cNvSpPr>
          <p:nvPr>
            <p:ph type="title"/>
          </p:nvPr>
        </p:nvSpPr>
        <p:spPr>
          <a:xfrm>
            <a:off x="1545022" y="245738"/>
            <a:ext cx="9943826" cy="842083"/>
          </a:xfrm>
        </p:spPr>
        <p:txBody>
          <a:bodyPr/>
          <a:lstStyle/>
          <a:p>
            <a:r>
              <a:rPr lang="en-IN" dirty="0">
                <a:latin typeface="Times New Roman" panose="02020603050405020304" pitchFamily="18" charset="0"/>
                <a:cs typeface="Times New Roman" panose="02020603050405020304" pitchFamily="18" charset="0"/>
              </a:rPr>
              <a:t>Indian Standards on Ceramic Raw Materials</a:t>
            </a:r>
          </a:p>
        </p:txBody>
      </p:sp>
      <p:graphicFrame>
        <p:nvGraphicFramePr>
          <p:cNvPr id="4" name="Content Placeholder 3">
            <a:extLst>
              <a:ext uri="{FF2B5EF4-FFF2-40B4-BE49-F238E27FC236}">
                <a16:creationId xmlns:a16="http://schemas.microsoft.com/office/drawing/2014/main" id="{A0BADF3E-98F7-4121-9377-252AEB1420FC}"/>
              </a:ext>
            </a:extLst>
          </p:cNvPr>
          <p:cNvGraphicFramePr>
            <a:graphicFrameLocks noGrp="1"/>
          </p:cNvGraphicFramePr>
          <p:nvPr>
            <p:ph idx="1"/>
            <p:extLst>
              <p:ext uri="{D42A27DB-BD31-4B8C-83A1-F6EECF244321}">
                <p14:modId xmlns:p14="http://schemas.microsoft.com/office/powerpoint/2010/main" val="183563302"/>
              </p:ext>
            </p:extLst>
          </p:nvPr>
        </p:nvGraphicFramePr>
        <p:xfrm>
          <a:off x="1867692" y="1442128"/>
          <a:ext cx="8456615" cy="5037642"/>
        </p:xfrm>
        <a:graphic>
          <a:graphicData uri="http://schemas.openxmlformats.org/drawingml/2006/table">
            <a:tbl>
              <a:tblPr firstRow="1" bandRow="1">
                <a:tableStyleId>{5C22544A-7EE6-4342-B048-85BDC9FD1C3A}</a:tableStyleId>
              </a:tblPr>
              <a:tblGrid>
                <a:gridCol w="2063425">
                  <a:extLst>
                    <a:ext uri="{9D8B030D-6E8A-4147-A177-3AD203B41FA5}">
                      <a16:colId xmlns:a16="http://schemas.microsoft.com/office/drawing/2014/main" val="121827968"/>
                    </a:ext>
                  </a:extLst>
                </a:gridCol>
                <a:gridCol w="6393190">
                  <a:extLst>
                    <a:ext uri="{9D8B030D-6E8A-4147-A177-3AD203B41FA5}">
                      <a16:colId xmlns:a16="http://schemas.microsoft.com/office/drawing/2014/main" val="3424005304"/>
                    </a:ext>
                  </a:extLst>
                </a:gridCol>
              </a:tblGrid>
              <a:tr h="370840">
                <a:tc>
                  <a:txBody>
                    <a:bodyPr/>
                    <a:lstStyle/>
                    <a:p>
                      <a:pPr algn="ctr"/>
                      <a:r>
                        <a:rPr lang="en-US" b="0" dirty="0"/>
                        <a:t>IS No </a:t>
                      </a:r>
                      <a:endParaRPr lang="en-IN"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algn="ctr"/>
                      <a:r>
                        <a:rPr lang="en-US" sz="1800" b="0" kern="1200" dirty="0">
                          <a:solidFill>
                            <a:srgbClr val="212529"/>
                          </a:solidFill>
                        </a:rPr>
                        <a:t>Title</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3124623637"/>
                  </a:ext>
                </a:extLst>
              </a:tr>
              <a:tr h="370840">
                <a:tc>
                  <a:txBody>
                    <a:bodyPr/>
                    <a:lstStyle/>
                    <a:p>
                      <a:r>
                        <a:rPr lang="en-US" b="0" dirty="0">
                          <a:solidFill>
                            <a:srgbClr val="212529"/>
                          </a:solidFill>
                        </a:rPr>
                        <a:t>IS  9749 : 2020</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Potash Feldspar &amp; Soda Feldspar For Glass &amp;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3810640092"/>
                  </a:ext>
                </a:extLst>
              </a:tr>
              <a:tr h="430082">
                <a:tc>
                  <a:txBody>
                    <a:bodyPr/>
                    <a:lstStyle/>
                    <a:p>
                      <a:r>
                        <a:rPr lang="en-IN" b="0" dirty="0">
                          <a:solidFill>
                            <a:srgbClr val="212529"/>
                          </a:solidFill>
                        </a:rPr>
                        <a:t>IS 2840 : 2021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China Clay For Ceramic Industry </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410431192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0" dirty="0">
                          <a:solidFill>
                            <a:srgbClr val="212529"/>
                          </a:solidFill>
                        </a:rPr>
                        <a:t>IS  10429:2011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Powdered Talc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2366634476"/>
                  </a:ext>
                </a:extLst>
              </a:tr>
              <a:tr h="370840">
                <a:tc>
                  <a:txBody>
                    <a:bodyPr/>
                    <a:lstStyle/>
                    <a:p>
                      <a:r>
                        <a:rPr lang="en-US" sz="1800" b="0" dirty="0"/>
                        <a:t>IS 11464:2021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IN" sz="1800" b="0" kern="1200" dirty="0">
                          <a:solidFill>
                            <a:srgbClr val="212529"/>
                          </a:solidFill>
                        </a:rPr>
                        <a:t>Quartz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3040330361"/>
                  </a:ext>
                </a:extLst>
              </a:tr>
              <a:tr h="304560">
                <a:tc>
                  <a:txBody>
                    <a:bodyPr/>
                    <a:lstStyle/>
                    <a:p>
                      <a:r>
                        <a:rPr lang="en-US" sz="1800" b="0" dirty="0"/>
                        <a:t>IS 11477:2011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IN" sz="1800" b="0" kern="1200" dirty="0">
                          <a:solidFill>
                            <a:srgbClr val="212529"/>
                          </a:solidFill>
                        </a:rPr>
                        <a:t>Pyrophyllite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3921186522"/>
                  </a:ext>
                </a:extLst>
              </a:tr>
              <a:tr h="370840">
                <a:tc>
                  <a:txBody>
                    <a:bodyPr/>
                    <a:lstStyle/>
                    <a:p>
                      <a:r>
                        <a:rPr lang="en-IN" sz="1800" b="0" dirty="0">
                          <a:solidFill>
                            <a:srgbClr val="212529"/>
                          </a:solidFill>
                        </a:rPr>
                        <a:t>IS 12621 : 1988</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Bentonite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164319273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0" dirty="0">
                          <a:solidFill>
                            <a:srgbClr val="212529"/>
                          </a:solidFill>
                        </a:rPr>
                        <a:t>IS 14721 : 1999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Zinc Oxide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2017500140"/>
                  </a:ext>
                </a:extLst>
              </a:tr>
              <a:tr h="370840">
                <a:tc>
                  <a:txBody>
                    <a:bodyPr/>
                    <a:lstStyle/>
                    <a:p>
                      <a:r>
                        <a:rPr lang="en-IN" b="0" dirty="0">
                          <a:solidFill>
                            <a:srgbClr val="212529"/>
                          </a:solidFill>
                        </a:rPr>
                        <a:t>IS 15751 : 2024</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Calcite For Ceramic Industry </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15928363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b="0" dirty="0">
                          <a:solidFill>
                            <a:srgbClr val="212529"/>
                          </a:solidFill>
                        </a:rPr>
                        <a:t>IS 15752 : 2007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Sericite  For Ceramic Industry </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305910083"/>
                  </a:ext>
                </a:extLst>
              </a:tr>
              <a:tr h="370840">
                <a:tc>
                  <a:txBody>
                    <a:bodyPr/>
                    <a:lstStyle/>
                    <a:p>
                      <a:r>
                        <a:rPr lang="en-IN" sz="1800" b="0" dirty="0">
                          <a:solidFill>
                            <a:srgbClr val="212529"/>
                          </a:solidFill>
                        </a:rPr>
                        <a:t>IS 2333 : 1992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Plaster Of Paris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1129947222"/>
                  </a:ext>
                </a:extLst>
              </a:tr>
              <a:tr h="370840">
                <a:tc>
                  <a:txBody>
                    <a:bodyPr/>
                    <a:lstStyle/>
                    <a:p>
                      <a:r>
                        <a:rPr lang="en-IN" b="0" dirty="0">
                          <a:solidFill>
                            <a:srgbClr val="212529"/>
                          </a:solidFill>
                        </a:rPr>
                        <a:t>IS 4589 : 2022–</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r>
                        <a:rPr lang="en-US" sz="1800" b="0" kern="1200" dirty="0">
                          <a:solidFill>
                            <a:srgbClr val="212529"/>
                          </a:solidFill>
                        </a:rPr>
                        <a:t>Plastic Clay And Washed Plastic Clay For Ceramic Industry</a:t>
                      </a:r>
                      <a:endParaRPr lang="en-IN" sz="1800" b="0" kern="1200" dirty="0">
                        <a:solidFill>
                          <a:srgbClr val="212529"/>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extLst>
                  <a:ext uri="{0D108BD9-81ED-4DB2-BD59-A6C34878D82A}">
                    <a16:rowId xmlns:a16="http://schemas.microsoft.com/office/drawing/2014/main" val="2455671069"/>
                  </a:ext>
                </a:extLst>
              </a:tr>
            </a:tbl>
          </a:graphicData>
        </a:graphic>
      </p:graphicFrame>
    </p:spTree>
    <p:extLst>
      <p:ext uri="{BB962C8B-B14F-4D97-AF65-F5344CB8AC3E}">
        <p14:creationId xmlns:p14="http://schemas.microsoft.com/office/powerpoint/2010/main" val="274667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150472" y="80416"/>
            <a:ext cx="8911687" cy="656050"/>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48640" y="736466"/>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dirty="0">
                <a:latin typeface="Times New Roman" panose="02020603050405020304" pitchFamily="18" charset="0"/>
                <a:cs typeface="Times New Roman" panose="02020603050405020304" pitchFamily="18" charset="0"/>
              </a:rPr>
              <a:t> </a:t>
            </a:r>
            <a:r>
              <a:rPr lang="en-US" sz="1600"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Potash Feldspar and Soda Feldspar</a:t>
            </a:r>
          </a:p>
          <a:p>
            <a:pPr marL="0" indent="0">
              <a:buNone/>
            </a:pPr>
            <a:r>
              <a:rPr lang="en-US" dirty="0">
                <a:solidFill>
                  <a:srgbClr val="212529"/>
                </a:solidFill>
                <a:latin typeface="Times New Roman" panose="02020603050405020304" pitchFamily="18" charset="0"/>
                <a:cs typeface="Times New Roman" panose="02020603050405020304" pitchFamily="18" charset="0"/>
              </a:rPr>
              <a:t>         - IS  9749 : 2020    - POTASH FELDSPAR AND SODA FELDSPAR FOR GLASS AND CERAMIC INDUSTRY</a:t>
            </a:r>
            <a:endParaRPr lang="en-IN" dirty="0">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-P</a:t>
            </a:r>
            <a:r>
              <a:rPr lang="en-US" dirty="0" err="1">
                <a:latin typeface="Times New Roman" panose="02020603050405020304" pitchFamily="18" charset="0"/>
                <a:cs typeface="Times New Roman" panose="02020603050405020304" pitchFamily="18" charset="0"/>
              </a:rPr>
              <a:t>rescribes</a:t>
            </a:r>
            <a:r>
              <a:rPr lang="en-US" dirty="0">
                <a:latin typeface="Times New Roman" panose="02020603050405020304" pitchFamily="18" charset="0"/>
                <a:cs typeface="Times New Roman" panose="02020603050405020304" pitchFamily="18" charset="0"/>
              </a:rPr>
              <a:t> the requirements and the methods of sampling and test for soda feldspar and potash feldspar for glass and ceramic industry. Grade 1, Grade 2, Grade 3, Garde 4</a:t>
            </a:r>
            <a:endParaRPr lang="en-US" u="sng" dirty="0">
              <a:latin typeface="Times New Roman" panose="02020603050405020304" pitchFamily="18" charset="0"/>
              <a:cs typeface="Times New Roman" panose="02020603050405020304" pitchFamily="18" charset="0"/>
            </a:endParaRPr>
          </a:p>
          <a:p>
            <a:pPr marL="457200" lvl="1" indent="0">
              <a:buNone/>
            </a:pPr>
            <a:r>
              <a:rPr lang="en-US" sz="1800" b="1" dirty="0">
                <a:latin typeface="Times New Roman" panose="02020603050405020304" pitchFamily="18" charset="0"/>
                <a:cs typeface="Times New Roman" panose="02020603050405020304" pitchFamily="18" charset="0"/>
              </a:rPr>
              <a:t>Requirements: </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dirty="0">
                <a:solidFill>
                  <a:srgbClr val="212529"/>
                </a:solidFill>
                <a:latin typeface="Times New Roman" panose="02020603050405020304" pitchFamily="18" charset="0"/>
                <a:cs typeface="Times New Roman" panose="02020603050405020304" pitchFamily="18" charset="0"/>
              </a:rPr>
              <a:t>         -Moisture content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-Size grading (by Stirrer, Shaker)</a:t>
            </a:r>
          </a:p>
          <a:p>
            <a:pPr marL="0" indent="0">
              <a:buNone/>
            </a:pPr>
            <a:r>
              <a:rPr lang="en-IN" dirty="0">
                <a:solidFill>
                  <a:srgbClr val="212529"/>
                </a:solidFill>
                <a:latin typeface="Times New Roman" panose="02020603050405020304" pitchFamily="18" charset="0"/>
                <a:cs typeface="Times New Roman" panose="02020603050405020304" pitchFamily="18" charset="0"/>
              </a:rPr>
              <a:t>	-Particle size distribution (by Anderson pipette)</a:t>
            </a:r>
          </a:p>
          <a:p>
            <a:pPr marL="0" indent="0">
              <a:buNone/>
            </a:pPr>
            <a:r>
              <a:rPr lang="en-IN" dirty="0">
                <a:solidFill>
                  <a:srgbClr val="212529"/>
                </a:solidFill>
                <a:latin typeface="Times New Roman" panose="02020603050405020304" pitchFamily="18" charset="0"/>
                <a:cs typeface="Times New Roman" panose="02020603050405020304" pitchFamily="18" charset="0"/>
              </a:rPr>
              <a:t>	- True Specific gravity (by </a:t>
            </a:r>
            <a:r>
              <a:rPr lang="en-IN" dirty="0" err="1">
                <a:solidFill>
                  <a:srgbClr val="212529"/>
                </a:solidFill>
                <a:latin typeface="Times New Roman" panose="02020603050405020304" pitchFamily="18" charset="0"/>
                <a:cs typeface="Times New Roman" panose="02020603050405020304" pitchFamily="18" charset="0"/>
              </a:rPr>
              <a:t>Pyknometer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Reaction with Water (by difference in pH</a:t>
            </a:r>
          </a:p>
          <a:p>
            <a:pPr marL="0" indent="0">
              <a:buNone/>
            </a:pPr>
            <a:r>
              <a:rPr lang="en-IN" dirty="0">
                <a:latin typeface="Times New Roman" panose="02020603050405020304" pitchFamily="18" charset="0"/>
                <a:cs typeface="Times New Roman" panose="02020603050405020304" pitchFamily="18" charset="0"/>
              </a:rPr>
              <a:t>	-Limit of Sodium (</a:t>
            </a:r>
            <a:r>
              <a:rPr lang="en-US" dirty="0">
                <a:latin typeface="Times New Roman" panose="02020603050405020304" pitchFamily="18" charset="0"/>
                <a:cs typeface="Times New Roman" panose="02020603050405020304" pitchFamily="18" charset="0"/>
              </a:rPr>
              <a:t>Estimation of Sodium Salts in ppm Na)</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-Fusibility (</a:t>
            </a:r>
            <a:r>
              <a:rPr lang="en-US" dirty="0">
                <a:latin typeface="Times New Roman" panose="02020603050405020304" pitchFamily="18" charset="0"/>
                <a:cs typeface="Times New Roman" panose="02020603050405020304" pitchFamily="18" charset="0"/>
              </a:rPr>
              <a:t>fusibility of feldspar in terms of Orton Standard Pyrometric Cone Equivalent (PCE).</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-Chemical composition (Alumina, Silica, Magnesia, Iron oxide, Calcium Oxide, Loss on </a:t>
            </a:r>
            <a:r>
              <a:rPr lang="en-IN" dirty="0" err="1">
                <a:solidFill>
                  <a:srgbClr val="212529"/>
                </a:solidFill>
                <a:latin typeface="Times New Roman" panose="02020603050405020304" pitchFamily="18" charset="0"/>
                <a:cs typeface="Times New Roman" panose="02020603050405020304" pitchFamily="18" charset="0"/>
              </a:rPr>
              <a:t>ignition,Alkalis</a:t>
            </a:r>
            <a:r>
              <a:rPr lang="en-IN" dirty="0">
                <a:solidFill>
                  <a:srgbClr val="212529"/>
                </a:solidFill>
                <a:latin typeface="Times New Roman" panose="02020603050405020304" pitchFamily="18" charset="0"/>
                <a:cs typeface="Times New Roman" panose="02020603050405020304" pitchFamily="18" charset="0"/>
              </a:rPr>
              <a:t>-Gravimetric, Titrimetric   method analysis by using Furnace, Platinum crucible, Balance, Reagents etc. Alkalis by Flame photometer )</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US" sz="1600"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755" y="2284770"/>
            <a:ext cx="4248404" cy="2803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579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2E3-1304-4A12-B65F-0033F05F9763}"/>
              </a:ext>
            </a:extLst>
          </p:cNvPr>
          <p:cNvSpPr>
            <a:spLocks noGrp="1"/>
          </p:cNvSpPr>
          <p:nvPr>
            <p:ph type="title"/>
          </p:nvPr>
        </p:nvSpPr>
        <p:spPr/>
        <p:txBody>
          <a:bodyPr>
            <a:normAutofit fontScale="90000"/>
          </a:bodyPr>
          <a:lstStyle/>
          <a:p>
            <a:r>
              <a:rPr lang="en-US" sz="2200" dirty="0"/>
              <a:t>Requirements of Potash and Soda Feldspar for Glass and Ceramics</a:t>
            </a:r>
            <a:br>
              <a:rPr lang="en-IN" b="1" dirty="0"/>
            </a:br>
            <a:endParaRPr lang="en-IN" dirty="0"/>
          </a:p>
        </p:txBody>
      </p:sp>
      <p:pic>
        <p:nvPicPr>
          <p:cNvPr id="4" name="Picture 3">
            <a:extLst>
              <a:ext uri="{FF2B5EF4-FFF2-40B4-BE49-F238E27FC236}">
                <a16:creationId xmlns:a16="http://schemas.microsoft.com/office/drawing/2014/main" id="{9F451DF4-FD1B-4D35-A204-FEB39D1244DB}"/>
              </a:ext>
            </a:extLst>
          </p:cNvPr>
          <p:cNvPicPr>
            <a:picLocks noChangeAspect="1"/>
          </p:cNvPicPr>
          <p:nvPr/>
        </p:nvPicPr>
        <p:blipFill rotWithShape="1">
          <a:blip r:embed="rId2"/>
          <a:srcRect l="29224" t="23204" r="22931" b="34246"/>
          <a:stretch/>
        </p:blipFill>
        <p:spPr>
          <a:xfrm>
            <a:off x="2230318" y="1686911"/>
            <a:ext cx="9057792" cy="4162096"/>
          </a:xfrm>
          <a:prstGeom prst="rect">
            <a:avLst/>
          </a:prstGeom>
        </p:spPr>
      </p:pic>
    </p:spTree>
    <p:extLst>
      <p:ext uri="{BB962C8B-B14F-4D97-AF65-F5344CB8AC3E}">
        <p14:creationId xmlns:p14="http://schemas.microsoft.com/office/powerpoint/2010/main" val="399048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150472" y="80416"/>
            <a:ext cx="8911687" cy="656050"/>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48640" y="736466"/>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dirty="0">
                <a:latin typeface="Times New Roman" panose="02020603050405020304" pitchFamily="18" charset="0"/>
                <a:cs typeface="Times New Roman" panose="02020603050405020304" pitchFamily="18" charset="0"/>
              </a:rPr>
              <a:t> </a:t>
            </a:r>
            <a:r>
              <a:rPr lang="en-US" sz="1600"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Potash Feldspar and Soda Feldspar</a:t>
            </a:r>
          </a:p>
          <a:p>
            <a:r>
              <a:rPr lang="en-US" dirty="0">
                <a:solidFill>
                  <a:srgbClr val="212529"/>
                </a:solidFill>
                <a:latin typeface="Times New Roman" panose="02020603050405020304" pitchFamily="18" charset="0"/>
                <a:cs typeface="Times New Roman" panose="02020603050405020304" pitchFamily="18" charset="0"/>
              </a:rPr>
              <a:t>Tests</a:t>
            </a:r>
          </a:p>
          <a:p>
            <a:pPr marL="0" indent="0">
              <a:buNone/>
            </a:pPr>
            <a:r>
              <a:rPr lang="en-US" dirty="0">
                <a:solidFill>
                  <a:srgbClr val="212529"/>
                </a:solidFill>
                <a:latin typeface="Times New Roman" panose="02020603050405020304" pitchFamily="18" charset="0"/>
                <a:cs typeface="Times New Roman" panose="02020603050405020304" pitchFamily="18" charset="0"/>
              </a:rPr>
              <a:t>         -</a:t>
            </a:r>
            <a:r>
              <a:rPr lang="en-IN" dirty="0">
                <a:solidFill>
                  <a:srgbClr val="212529"/>
                </a:solidFill>
                <a:latin typeface="Times New Roman" panose="02020603050405020304" pitchFamily="18" charset="0"/>
                <a:cs typeface="Times New Roman" panose="02020603050405020304" pitchFamily="18" charset="0"/>
              </a:rPr>
              <a:t>-Moisture content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-Size grading (by Stirrer, Shaker)</a:t>
            </a:r>
          </a:p>
          <a:p>
            <a:pPr marL="0" indent="0">
              <a:buNone/>
            </a:pPr>
            <a:r>
              <a:rPr lang="en-IN" dirty="0">
                <a:solidFill>
                  <a:srgbClr val="212529"/>
                </a:solidFill>
                <a:latin typeface="Times New Roman" panose="02020603050405020304" pitchFamily="18" charset="0"/>
                <a:cs typeface="Times New Roman" panose="02020603050405020304" pitchFamily="18" charset="0"/>
              </a:rPr>
              <a:t>	-Particle size distribution (by Anderson pipette)</a:t>
            </a:r>
          </a:p>
          <a:p>
            <a:pPr marL="0" indent="0">
              <a:buNone/>
            </a:pPr>
            <a:r>
              <a:rPr lang="en-IN" dirty="0">
                <a:solidFill>
                  <a:srgbClr val="212529"/>
                </a:solidFill>
                <a:latin typeface="Times New Roman" panose="02020603050405020304" pitchFamily="18" charset="0"/>
                <a:cs typeface="Times New Roman" panose="02020603050405020304" pitchFamily="18" charset="0"/>
              </a:rPr>
              <a:t>	- True Specific gravity (by </a:t>
            </a:r>
            <a:r>
              <a:rPr lang="en-IN" dirty="0" err="1">
                <a:solidFill>
                  <a:srgbClr val="212529"/>
                </a:solidFill>
                <a:latin typeface="Times New Roman" panose="02020603050405020304" pitchFamily="18" charset="0"/>
                <a:cs typeface="Times New Roman" panose="02020603050405020304" pitchFamily="18" charset="0"/>
              </a:rPr>
              <a:t>Pyknometer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Reaction with Water (by difference in pH</a:t>
            </a:r>
          </a:p>
          <a:p>
            <a:pPr marL="0" indent="0">
              <a:buNone/>
            </a:pPr>
            <a:r>
              <a:rPr lang="en-IN" dirty="0">
                <a:latin typeface="Times New Roman" panose="02020603050405020304" pitchFamily="18" charset="0"/>
                <a:cs typeface="Times New Roman" panose="02020603050405020304" pitchFamily="18" charset="0"/>
              </a:rPr>
              <a:t>	-Limit of Sodium (</a:t>
            </a:r>
            <a:r>
              <a:rPr lang="en-US" dirty="0">
                <a:latin typeface="Times New Roman" panose="02020603050405020304" pitchFamily="18" charset="0"/>
                <a:cs typeface="Times New Roman" panose="02020603050405020304" pitchFamily="18" charset="0"/>
              </a:rPr>
              <a:t>Estimation of Sodium Salts in ppm Na)</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-Fusibility (</a:t>
            </a:r>
            <a:r>
              <a:rPr lang="en-US" dirty="0">
                <a:latin typeface="Times New Roman" panose="02020603050405020304" pitchFamily="18" charset="0"/>
                <a:cs typeface="Times New Roman" panose="02020603050405020304" pitchFamily="18" charset="0"/>
              </a:rPr>
              <a:t>fusibility of feldspar in terms of Orton Standard Pyrometric Cone Equivalent (PCE).</a:t>
            </a:r>
          </a:p>
          <a:p>
            <a:pPr marL="0" indent="0">
              <a:buNone/>
            </a:pP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-Chemical composition (Alumina, Silica, Magnesia, Iron oxide, Calcium Oxide, Loss on </a:t>
            </a:r>
            <a:r>
              <a:rPr lang="en-IN" dirty="0" err="1">
                <a:solidFill>
                  <a:srgbClr val="212529"/>
                </a:solidFill>
                <a:latin typeface="Times New Roman" panose="02020603050405020304" pitchFamily="18" charset="0"/>
                <a:cs typeface="Times New Roman" panose="02020603050405020304" pitchFamily="18" charset="0"/>
              </a:rPr>
              <a:t>ignition,Alkalis</a:t>
            </a:r>
            <a:r>
              <a:rPr lang="en-IN" dirty="0">
                <a:solidFill>
                  <a:srgbClr val="212529"/>
                </a:solidFill>
                <a:latin typeface="Times New Roman" panose="02020603050405020304" pitchFamily="18" charset="0"/>
                <a:cs typeface="Times New Roman" panose="02020603050405020304" pitchFamily="18" charset="0"/>
              </a:rPr>
              <a:t>-Gravimetric, Titrimetric   method analysis by using Furnace, Platinum crucible, Balance, Reagents etc. Alkalis by Flame photometer )</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US" sz="1600"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07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137494" y="114912"/>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778125" y="1896221"/>
            <a:ext cx="11852787"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dirty="0">
                <a:latin typeface="Times New Roman" panose="02020603050405020304" pitchFamily="18" charset="0"/>
                <a:cs typeface="Times New Roman" panose="02020603050405020304" pitchFamily="18" charset="0"/>
              </a:rPr>
              <a:t>  </a:t>
            </a:r>
            <a:r>
              <a:rPr lang="en-US" b="1" dirty="0">
                <a:solidFill>
                  <a:srgbClr val="212529"/>
                </a:solidFill>
                <a:latin typeface="Times New Roman" panose="02020603050405020304" pitchFamily="18" charset="0"/>
                <a:cs typeface="Times New Roman" panose="02020603050405020304" pitchFamily="18" charset="0"/>
              </a:rPr>
              <a:t>China Clay</a:t>
            </a:r>
            <a:endParaRPr lang="en-IN" b="1" dirty="0">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-IS 2840 : 2021–</a:t>
            </a:r>
            <a:r>
              <a:rPr lang="en-US" dirty="0">
                <a:solidFill>
                  <a:srgbClr val="212529"/>
                </a:solidFill>
                <a:latin typeface="Times New Roman" panose="02020603050405020304" pitchFamily="18" charset="0"/>
                <a:cs typeface="Times New Roman" panose="02020603050405020304" pitchFamily="18" charset="0"/>
              </a:rPr>
              <a:t>China Clay for Ceramic Industry </a:t>
            </a:r>
          </a:p>
          <a:p>
            <a:pPr marL="0" indent="0">
              <a:buNone/>
            </a:pPr>
            <a:r>
              <a:rPr lang="en-US" dirty="0">
                <a:latin typeface="Times New Roman" panose="02020603050405020304" pitchFamily="18" charset="0"/>
                <a:cs typeface="Times New Roman" panose="02020603050405020304" pitchFamily="18" charset="0"/>
              </a:rPr>
              <a:t>	Prescribes requirements, and methods of sampling and test for china clay for use in ceramic industry. </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material shall be of three grades, namely, Grade 1, Grade 2 and Grade 3 </a:t>
            </a:r>
          </a:p>
          <a:p>
            <a:pPr marL="0" indent="0">
              <a:buNone/>
            </a:pPr>
            <a:r>
              <a:rPr lang="en-US" dirty="0">
                <a:latin typeface="Times New Roman" panose="02020603050405020304" pitchFamily="18" charset="0"/>
                <a:cs typeface="Times New Roman" panose="02020603050405020304" pitchFamily="18" charset="0"/>
              </a:rPr>
              <a:t>	The material shall be the natural mineral consisting essentially of hydrated </a:t>
            </a:r>
            <a:r>
              <a:rPr lang="en-US" dirty="0" err="1">
                <a:latin typeface="Times New Roman" panose="02020603050405020304" pitchFamily="18" charset="0"/>
                <a:cs typeface="Times New Roman" panose="02020603050405020304" pitchFamily="18" charset="0"/>
              </a:rPr>
              <a:t>aluminium</a:t>
            </a:r>
            <a:r>
              <a:rPr lang="en-US" dirty="0">
                <a:latin typeface="Times New Roman" panose="02020603050405020304" pitchFamily="18" charset="0"/>
                <a:cs typeface="Times New Roman" panose="02020603050405020304" pitchFamily="18" charset="0"/>
              </a:rPr>
              <a:t> silicate,</a:t>
            </a:r>
          </a:p>
          <a:p>
            <a:pPr marL="0" indent="0">
              <a:buNone/>
            </a:pPr>
            <a:r>
              <a:rPr lang="en-US" dirty="0">
                <a:latin typeface="Times New Roman" panose="02020603050405020304" pitchFamily="18" charset="0"/>
                <a:cs typeface="Times New Roman" panose="02020603050405020304" pitchFamily="18" charset="0"/>
              </a:rPr>
              <a:t>	 suitably beneficiated to 	remove extraneous substances</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US" dirty="0">
                <a:solidFill>
                  <a:srgbClr val="212529"/>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pic>
        <p:nvPicPr>
          <p:cNvPr id="8194" name="Picture 2" descr="undefined">
            <a:extLst>
              <a:ext uri="{FF2B5EF4-FFF2-40B4-BE49-F238E27FC236}">
                <a16:creationId xmlns:a16="http://schemas.microsoft.com/office/drawing/2014/main" id="{76D074D9-E168-3B5D-E0C6-4515A46F02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3648" y="981274"/>
            <a:ext cx="2794819" cy="147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E799-A7F5-47B3-B6AC-6408EDCB6CCB}"/>
              </a:ext>
            </a:extLst>
          </p:cNvPr>
          <p:cNvSpPr>
            <a:spLocks noGrp="1"/>
          </p:cNvSpPr>
          <p:nvPr>
            <p:ph type="title"/>
          </p:nvPr>
        </p:nvSpPr>
        <p:spPr/>
        <p:txBody>
          <a:bodyPr>
            <a:normAutofit/>
          </a:bodyPr>
          <a:lstStyle/>
          <a:p>
            <a:r>
              <a:rPr lang="en-IN" sz="2000" dirty="0"/>
              <a:t>Requirements </a:t>
            </a:r>
          </a:p>
        </p:txBody>
      </p:sp>
      <p:pic>
        <p:nvPicPr>
          <p:cNvPr id="7" name="Picture 6">
            <a:extLst>
              <a:ext uri="{FF2B5EF4-FFF2-40B4-BE49-F238E27FC236}">
                <a16:creationId xmlns:a16="http://schemas.microsoft.com/office/drawing/2014/main" id="{3DEE71B3-64B7-4938-B1E9-BB3CD34875CD}"/>
              </a:ext>
            </a:extLst>
          </p:cNvPr>
          <p:cNvPicPr>
            <a:picLocks noChangeAspect="1"/>
          </p:cNvPicPr>
          <p:nvPr/>
        </p:nvPicPr>
        <p:blipFill rotWithShape="1">
          <a:blip r:embed="rId2"/>
          <a:srcRect l="26008" t="16348" r="19314" b="11164"/>
          <a:stretch/>
        </p:blipFill>
        <p:spPr>
          <a:xfrm>
            <a:off x="2364829" y="1008994"/>
            <a:ext cx="8056178" cy="5580993"/>
          </a:xfrm>
          <a:prstGeom prst="rect">
            <a:avLst/>
          </a:prstGeom>
        </p:spPr>
      </p:pic>
    </p:spTree>
    <p:extLst>
      <p:ext uri="{BB962C8B-B14F-4D97-AF65-F5344CB8AC3E}">
        <p14:creationId xmlns:p14="http://schemas.microsoft.com/office/powerpoint/2010/main" val="54311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6395158" y="153197"/>
            <a:ext cx="5769617" cy="1033625"/>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a:lnSpc>
                <a:spcPct val="90000"/>
              </a:lnSpc>
            </a:pPr>
            <a:r>
              <a:rPr lang="en-US" sz="2800" b="0" i="0">
                <a:solidFill>
                  <a:schemeClr val="tx1">
                    <a:lumMod val="85000"/>
                    <a:lumOff val="15000"/>
                  </a:schemeClr>
                </a:solidFill>
                <a:effectLst/>
                <a:highlight>
                  <a:srgbClr val="FFFFFF"/>
                </a:highlight>
                <a:latin typeface="+mj-lt"/>
                <a:ea typeface="+mj-ea"/>
                <a:cs typeface="+mj-cs"/>
              </a:rPr>
              <a:t> </a:t>
            </a:r>
            <a:r>
              <a:rPr lang="en-US" sz="2800">
                <a:solidFill>
                  <a:schemeClr val="tx1">
                    <a:lumMod val="85000"/>
                    <a:lumOff val="15000"/>
                  </a:schemeClr>
                </a:solidFill>
                <a:highlight>
                  <a:srgbClr val="FFFFFF"/>
                </a:highlight>
                <a:latin typeface="+mj-lt"/>
                <a:ea typeface="+mj-ea"/>
                <a:cs typeface="+mj-cs"/>
              </a:rPr>
              <a:t> Indian Standards on Raw Materials for Ceramic</a:t>
            </a:r>
            <a:endParaRPr lang="en-US" sz="2800">
              <a:solidFill>
                <a:schemeClr val="tx1">
                  <a:lumMod val="85000"/>
                  <a:lumOff val="15000"/>
                </a:schemeClr>
              </a:solidFill>
              <a:latin typeface="+mj-lt"/>
              <a:ea typeface="+mj-ea"/>
              <a:cs typeface="+mj-cs"/>
            </a:endParaRPr>
          </a:p>
        </p:txBody>
      </p:sp>
      <p:pic>
        <p:nvPicPr>
          <p:cNvPr id="5" name="Picture 4" descr="Vaccine storage and manufacturing">
            <a:extLst>
              <a:ext uri="{FF2B5EF4-FFF2-40B4-BE49-F238E27FC236}">
                <a16:creationId xmlns:a16="http://schemas.microsoft.com/office/drawing/2014/main" id="{2B3FBDD6-8A61-7CCC-BC8C-471AB2300701}"/>
              </a:ext>
            </a:extLst>
          </p:cNvPr>
          <p:cNvPicPr>
            <a:picLocks noChangeAspect="1"/>
          </p:cNvPicPr>
          <p:nvPr/>
        </p:nvPicPr>
        <p:blipFill>
          <a:blip r:embed="rId2"/>
          <a:srcRect l="31677" r="22858" b="-2"/>
          <a:stretch/>
        </p:blipFill>
        <p:spPr>
          <a:xfrm>
            <a:off x="-1555" y="1731"/>
            <a:ext cx="4593344" cy="6858000"/>
          </a:xfrm>
          <a:prstGeom prst="rect">
            <a:avLst/>
          </a:prstGeom>
        </p:spPr>
      </p:pic>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387344" y="1399025"/>
            <a:ext cx="5527063" cy="46016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1600" b="1" dirty="0">
                <a:latin typeface="Times New Roman" panose="02020603050405020304" pitchFamily="18" charset="0"/>
                <a:cs typeface="Times New Roman" panose="02020603050405020304" pitchFamily="18" charset="0"/>
              </a:rPr>
              <a:t>Tests</a:t>
            </a:r>
          </a:p>
          <a:p>
            <a:pPr marL="0" indent="0">
              <a:lnSpc>
                <a:spcPct val="90000"/>
              </a:lnSpc>
            </a:pPr>
            <a:r>
              <a:rPr lang="en-US" sz="1600" dirty="0">
                <a:latin typeface="Times New Roman" panose="02020603050405020304" pitchFamily="18" charset="0"/>
                <a:cs typeface="Times New Roman" panose="02020603050405020304" pitchFamily="18" charset="0"/>
              </a:rPr>
              <a:t> Grit content /Fineness (by Sieves) </a:t>
            </a:r>
          </a:p>
          <a:p>
            <a:pPr marL="0" indent="0">
              <a:lnSpc>
                <a:spcPct val="90000"/>
              </a:lnSpc>
            </a:pPr>
            <a:r>
              <a:rPr lang="en-US" sz="1600" dirty="0">
                <a:latin typeface="Times New Roman" panose="02020603050405020304" pitchFamily="18" charset="0"/>
                <a:cs typeface="Times New Roman" panose="02020603050405020304" pitchFamily="18" charset="0"/>
              </a:rPr>
              <a:t> Particle size distribution (by Anderson pipette)</a:t>
            </a:r>
          </a:p>
          <a:p>
            <a:pPr marL="0" indent="0">
              <a:lnSpc>
                <a:spcPct val="90000"/>
              </a:lnSpc>
            </a:pPr>
            <a:r>
              <a:rPr lang="en-US" sz="1600" dirty="0">
                <a:latin typeface="Times New Roman" panose="02020603050405020304" pitchFamily="18" charset="0"/>
                <a:cs typeface="Times New Roman" panose="02020603050405020304" pitchFamily="18" charset="0"/>
              </a:rPr>
              <a:t> Plasticity by hand feel test /Water of plasticity (by plastic consistency)</a:t>
            </a:r>
          </a:p>
          <a:p>
            <a:pPr marL="0" indent="0">
              <a:lnSpc>
                <a:spcPct val="90000"/>
              </a:lnSpc>
            </a:pPr>
            <a:r>
              <a:rPr lang="en-US" sz="1600" dirty="0">
                <a:latin typeface="Times New Roman" panose="02020603050405020304" pitchFamily="18" charset="0"/>
                <a:cs typeface="Times New Roman" panose="02020603050405020304" pitchFamily="18" charset="0"/>
              </a:rPr>
              <a:t> Atterberg number [The difference in water contents between the lower limit of mobility (liquid limit) and the rolling limit</a:t>
            </a:r>
          </a:p>
          <a:p>
            <a:pPr marL="0" indent="0">
              <a:lnSpc>
                <a:spcPct val="90000"/>
              </a:lnSpc>
            </a:pPr>
            <a:r>
              <a:rPr lang="en-US" sz="1600" dirty="0">
                <a:latin typeface="Times New Roman" panose="02020603050405020304" pitchFamily="18" charset="0"/>
                <a:cs typeface="Times New Roman" panose="02020603050405020304" pitchFamily="18" charset="0"/>
              </a:rPr>
              <a:t> (plastic limit) of the clay is determined by Mechanical Liquid Limit Device]</a:t>
            </a:r>
          </a:p>
          <a:p>
            <a:pPr marL="0" indent="0">
              <a:lnSpc>
                <a:spcPct val="90000"/>
              </a:lnSpc>
            </a:pPr>
            <a:r>
              <a:rPr lang="en-US" sz="1600" dirty="0">
                <a:latin typeface="Times New Roman" panose="02020603050405020304" pitchFamily="18" charset="0"/>
                <a:cs typeface="Times New Roman" panose="02020603050405020304" pitchFamily="18" charset="0"/>
              </a:rPr>
              <a:t> Apparent porosity (determination of total volume of open pores in the bulk)</a:t>
            </a:r>
          </a:p>
          <a:p>
            <a:pPr marL="0" indent="0">
              <a:lnSpc>
                <a:spcPct val="90000"/>
              </a:lnSpc>
            </a:pPr>
            <a:r>
              <a:rPr lang="en-US" sz="1600" dirty="0">
                <a:latin typeface="Times New Roman" panose="02020603050405020304" pitchFamily="18" charset="0"/>
                <a:cs typeface="Times New Roman" panose="02020603050405020304" pitchFamily="18" charset="0"/>
              </a:rPr>
              <a:t> Dry linear shrinkage  (by </a:t>
            </a:r>
            <a:r>
              <a:rPr lang="en-US" sz="1600" dirty="0" err="1">
                <a:latin typeface="Times New Roman" panose="02020603050405020304" pitchFamily="18" charset="0"/>
                <a:cs typeface="Times New Roman" panose="02020603050405020304" pitchFamily="18" charset="0"/>
              </a:rPr>
              <a:t>moulds</a:t>
            </a:r>
            <a:r>
              <a:rPr lang="en-US" sz="1600" dirty="0">
                <a:latin typeface="Times New Roman" panose="02020603050405020304" pitchFamily="18" charset="0"/>
                <a:cs typeface="Times New Roman" panose="02020603050405020304" pitchFamily="18" charset="0"/>
              </a:rPr>
              <a:t>)</a:t>
            </a:r>
          </a:p>
          <a:p>
            <a:pPr marL="457200" lvl="1" indent="0">
              <a:lnSpc>
                <a:spcPct val="90000"/>
              </a:lnSpc>
            </a:pPr>
            <a:endParaRPr lang="en-US" sz="1300" u="sng" dirty="0"/>
          </a:p>
          <a:p>
            <a:pPr marL="457200" lvl="1" indent="0">
              <a:lnSpc>
                <a:spcPct val="90000"/>
              </a:lnSpc>
            </a:pPr>
            <a:endParaRPr lang="en-US" sz="1300" u="sng" dirty="0"/>
          </a:p>
          <a:p>
            <a:pPr marL="457200" lvl="1" indent="0">
              <a:lnSpc>
                <a:spcPct val="90000"/>
              </a:lnSpc>
            </a:pPr>
            <a:endParaRPr lang="en-US" sz="1300" u="sng" dirty="0"/>
          </a:p>
          <a:p>
            <a:pPr marL="457200" lvl="1" indent="0">
              <a:lnSpc>
                <a:spcPct val="90000"/>
              </a:lnSpc>
            </a:pPr>
            <a:endParaRPr lang="en-US" sz="1300" u="sng" dirty="0"/>
          </a:p>
        </p:txBody>
      </p:sp>
    </p:spTree>
    <p:extLst>
      <p:ext uri="{BB962C8B-B14F-4D97-AF65-F5344CB8AC3E}">
        <p14:creationId xmlns:p14="http://schemas.microsoft.com/office/powerpoint/2010/main" val="290188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883505" y="23337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Indian Standards on Raw Materials for Ceramic</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06770" y="1449462"/>
            <a:ext cx="11705302"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b="1" dirty="0">
                <a:solidFill>
                  <a:srgbClr val="212529"/>
                </a:solidFill>
                <a:latin typeface="Times New Roman" panose="02020603050405020304" pitchFamily="18" charset="0"/>
                <a:cs typeface="Times New Roman" panose="02020603050405020304" pitchFamily="18" charset="0"/>
              </a:rPr>
              <a:t>IS  10429:2011-</a:t>
            </a:r>
            <a:r>
              <a:rPr lang="en-US" b="1" dirty="0">
                <a:solidFill>
                  <a:srgbClr val="212529"/>
                </a:solidFill>
                <a:latin typeface="Times New Roman" panose="02020603050405020304" pitchFamily="18" charset="0"/>
                <a:cs typeface="Times New Roman" panose="02020603050405020304" pitchFamily="18" charset="0"/>
              </a:rPr>
              <a:t>POWDERED TALC FOR CERAMIC INDUSTRY</a:t>
            </a:r>
          </a:p>
          <a:p>
            <a:pPr marL="0" indent="0">
              <a:buNone/>
            </a:pPr>
            <a:r>
              <a:rPr lang="en-US" dirty="0">
                <a:latin typeface="Times New Roman" panose="02020603050405020304" pitchFamily="18" charset="0"/>
                <a:cs typeface="Times New Roman" panose="02020603050405020304" pitchFamily="18" charset="0"/>
              </a:rPr>
              <a:t>	Prescribes requirements and methods of sampling and test for talc suitable for use in ceramic insulator industry and pottery industry.</a:t>
            </a:r>
          </a:p>
          <a:p>
            <a:pPr marL="0" indent="0">
              <a:buNone/>
            </a:pPr>
            <a:r>
              <a:rPr lang="en-US" dirty="0">
                <a:latin typeface="Times New Roman" panose="02020603050405020304" pitchFamily="18" charset="0"/>
                <a:cs typeface="Times New Roman" panose="02020603050405020304" pitchFamily="18" charset="0"/>
              </a:rPr>
              <a:t>GRADES </a:t>
            </a:r>
          </a:p>
          <a:p>
            <a:pPr>
              <a:buAutoNum type="alphaLcParenR"/>
            </a:pPr>
            <a:r>
              <a:rPr lang="en-US" dirty="0">
                <a:latin typeface="Times New Roman" panose="02020603050405020304" pitchFamily="18" charset="0"/>
                <a:cs typeface="Times New Roman" panose="02020603050405020304" pitchFamily="18" charset="0"/>
              </a:rPr>
              <a:t>Grade I — Suitable for ceramic insulator industry, </a:t>
            </a:r>
          </a:p>
          <a:p>
            <a:pPr>
              <a:buAutoNum type="alphaLcParenR"/>
            </a:pPr>
            <a:r>
              <a:rPr lang="en-US" dirty="0">
                <a:latin typeface="Times New Roman" panose="02020603050405020304" pitchFamily="18" charset="0"/>
                <a:cs typeface="Times New Roman" panose="02020603050405020304" pitchFamily="18" charset="0"/>
              </a:rPr>
              <a:t>Grade II — Suitable for pottery industry.</a:t>
            </a:r>
          </a:p>
          <a:p>
            <a:pPr marL="0" indent="0">
              <a:buNone/>
            </a:pPr>
            <a:r>
              <a:rPr lang="en-IN" b="0" i="0" dirty="0">
                <a:solidFill>
                  <a:srgbClr val="212529"/>
                </a:solidFill>
                <a:effectLst/>
                <a:latin typeface="Times New Roman" panose="02020603050405020304" pitchFamily="18" charset="0"/>
                <a:cs typeface="Times New Roman" panose="02020603050405020304" pitchFamily="18" charset="0"/>
              </a:rPr>
              <a:t>         </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p:txBody>
      </p:sp>
      <p:pic>
        <p:nvPicPr>
          <p:cNvPr id="4098" name="Picture 2" descr="Ceramic Grade Talc Powder, 20Kg And Also Available In 25,50 Kg at Rs  10000/ton in Udaipur">
            <a:extLst>
              <a:ext uri="{FF2B5EF4-FFF2-40B4-BE49-F238E27FC236}">
                <a16:creationId xmlns:a16="http://schemas.microsoft.com/office/drawing/2014/main" id="{8E9A2050-D731-6C6E-D64B-C5EDE0155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391" y="2410782"/>
            <a:ext cx="2277839" cy="123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8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883505" y="23337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Indian Standards on Raw Materials for Ceramic</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486697" y="1356778"/>
            <a:ext cx="11705302" cy="452375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b="0" i="0" dirty="0">
                <a:solidFill>
                  <a:srgbClr val="212529"/>
                </a:solidFill>
                <a:effectLst/>
                <a:latin typeface="Times New Roman" panose="02020603050405020304" pitchFamily="18" charset="0"/>
                <a:cs typeface="Times New Roman" panose="02020603050405020304" pitchFamily="18" charset="0"/>
              </a:rPr>
              <a:t>    </a:t>
            </a:r>
          </a:p>
          <a:p>
            <a:pPr marL="0" indent="0">
              <a:buNone/>
            </a:pPr>
            <a:r>
              <a:rPr lang="en-IN" b="1" i="0" dirty="0">
                <a:solidFill>
                  <a:srgbClr val="212529"/>
                </a:solidFill>
                <a:effectLst/>
                <a:latin typeface="Times New Roman" panose="02020603050405020304" pitchFamily="18" charset="0"/>
                <a:cs typeface="Times New Roman" panose="02020603050405020304" pitchFamily="18" charset="0"/>
              </a:rPr>
              <a:t>Requirements:</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b="0" i="0" dirty="0">
                <a:solidFill>
                  <a:srgbClr val="212529"/>
                </a:solidFill>
                <a:effectLst/>
                <a:latin typeface="Times New Roman" panose="02020603050405020304" pitchFamily="18" charset="0"/>
                <a:cs typeface="Times New Roman" panose="02020603050405020304" pitchFamily="18" charset="0"/>
              </a:rPr>
              <a:t>         -Moisture content (</a:t>
            </a:r>
            <a:r>
              <a:rPr lang="en-IN" dirty="0">
                <a:solidFill>
                  <a:srgbClr val="212529"/>
                </a:solidFill>
                <a:latin typeface="Times New Roman" panose="02020603050405020304" pitchFamily="18" charset="0"/>
                <a:cs typeface="Times New Roman" panose="02020603050405020304" pitchFamily="18" charset="0"/>
              </a:rPr>
              <a:t>(Specified limit - 1%  max </a:t>
            </a:r>
            <a:r>
              <a:rPr lang="en-IN" b="0" i="0" dirty="0">
                <a:solidFill>
                  <a:srgbClr val="212529"/>
                </a:solidFill>
                <a:effectLst/>
                <a:latin typeface="Times New Roman" panose="02020603050405020304" pitchFamily="18" charset="0"/>
                <a:cs typeface="Times New Roman" panose="02020603050405020304" pitchFamily="18" charset="0"/>
              </a:rPr>
              <a:t>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-Size grading (pass thro 75 micron &gt;99%; pass thro 45 micron &gt;80% IS Sieve or </a:t>
            </a:r>
            <a:r>
              <a:rPr lang="en-US" dirty="0">
                <a:solidFill>
                  <a:srgbClr val="212529"/>
                </a:solidFill>
                <a:latin typeface="Times New Roman" panose="02020603050405020304" pitchFamily="18" charset="0"/>
                <a:cs typeface="Times New Roman" panose="02020603050405020304" pitchFamily="18" charset="0"/>
              </a:rPr>
              <a:t>as agreed to between the purchaser 			and the supplier, </a:t>
            </a:r>
            <a:r>
              <a:rPr lang="en-IN" dirty="0">
                <a:solidFill>
                  <a:srgbClr val="212529"/>
                </a:solidFill>
                <a:latin typeface="Times New Roman" panose="02020603050405020304" pitchFamily="18" charset="0"/>
                <a:cs typeface="Times New Roman" panose="02020603050405020304" pitchFamily="18" charset="0"/>
              </a:rPr>
              <a:t>by Sieve, Shaker)</a:t>
            </a:r>
          </a:p>
          <a:p>
            <a:pPr marL="0" indent="0">
              <a:buNone/>
            </a:pPr>
            <a:r>
              <a:rPr lang="en-IN" b="0" i="0" dirty="0">
                <a:solidFill>
                  <a:srgbClr val="212529"/>
                </a:solidFill>
                <a:effectLst/>
                <a:latin typeface="Times New Roman" panose="02020603050405020304" pitchFamily="18" charset="0"/>
                <a:cs typeface="Times New Roman" panose="02020603050405020304" pitchFamily="18" charset="0"/>
              </a:rPr>
              <a:t>	-Specific gravity (2.7-2.8 by </a:t>
            </a:r>
            <a:r>
              <a:rPr lang="en-IN" b="0" i="0" dirty="0" err="1">
                <a:solidFill>
                  <a:srgbClr val="212529"/>
                </a:solidFill>
                <a:effectLst/>
                <a:latin typeface="Times New Roman" panose="02020603050405020304" pitchFamily="18" charset="0"/>
                <a:cs typeface="Times New Roman" panose="02020603050405020304" pitchFamily="18" charset="0"/>
              </a:rPr>
              <a:t>Pyknometer</a:t>
            </a:r>
            <a:r>
              <a:rPr lang="en-IN" b="0" i="0" dirty="0">
                <a:solidFill>
                  <a:srgbClr val="212529"/>
                </a:solidFill>
                <a:effectLst/>
                <a:latin typeface="Times New Roman" panose="02020603050405020304" pitchFamily="18" charset="0"/>
                <a:cs typeface="Times New Roman" panose="02020603050405020304" pitchFamily="18" charset="0"/>
              </a:rPr>
              <a:t>)</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r>
              <a:rPr lang="en-IN" dirty="0">
                <a:solidFill>
                  <a:srgbClr val="212529"/>
                </a:solidFill>
                <a:latin typeface="Times New Roman" panose="02020603050405020304" pitchFamily="18" charset="0"/>
                <a:cs typeface="Times New Roman" panose="02020603050405020304" pitchFamily="18" charset="0"/>
              </a:rPr>
              <a:t>Fired colour (</a:t>
            </a:r>
            <a:r>
              <a:rPr lang="en-US" dirty="0">
                <a:solidFill>
                  <a:srgbClr val="212529"/>
                </a:solidFill>
                <a:latin typeface="Times New Roman" panose="02020603050405020304" pitchFamily="18" charset="0"/>
                <a:cs typeface="Times New Roman" panose="02020603050405020304" pitchFamily="18" charset="0"/>
              </a:rPr>
              <a:t>The object of this test is to determine the fired </a:t>
            </a:r>
            <a:r>
              <a:rPr lang="en-US" dirty="0" err="1">
                <a:solidFill>
                  <a:srgbClr val="212529"/>
                </a:solidFill>
                <a:latin typeface="Times New Roman" panose="02020603050405020304" pitchFamily="18" charset="0"/>
                <a:cs typeface="Times New Roman" panose="02020603050405020304" pitchFamily="18" charset="0"/>
              </a:rPr>
              <a:t>colour</a:t>
            </a:r>
            <a:r>
              <a:rPr lang="en-US" dirty="0">
                <a:solidFill>
                  <a:srgbClr val="212529"/>
                </a:solidFill>
                <a:latin typeface="Times New Roman" panose="02020603050405020304" pitchFamily="18" charset="0"/>
                <a:cs typeface="Times New Roman" panose="02020603050405020304" pitchFamily="18" charset="0"/>
              </a:rPr>
              <a:t> of a plaque made from the material by heating in a</a:t>
            </a:r>
          </a:p>
          <a:p>
            <a:pPr marL="0" indent="0">
              <a:buNone/>
            </a:pPr>
            <a:r>
              <a:rPr lang="en-US" dirty="0">
                <a:solidFill>
                  <a:srgbClr val="212529"/>
                </a:solidFill>
                <a:latin typeface="Times New Roman" panose="02020603050405020304" pitchFamily="18" charset="0"/>
                <a:cs typeface="Times New Roman" panose="02020603050405020304" pitchFamily="18" charset="0"/>
              </a:rPr>
              <a:t>				suitable furnace at a definite rate of rise of temperature)</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-Fusibility (</a:t>
            </a:r>
            <a:r>
              <a:rPr lang="en-US" dirty="0">
                <a:solidFill>
                  <a:srgbClr val="212529"/>
                </a:solidFill>
                <a:latin typeface="Times New Roman" panose="02020603050405020304" pitchFamily="18" charset="0"/>
                <a:cs typeface="Times New Roman" panose="02020603050405020304" pitchFamily="18" charset="0"/>
              </a:rPr>
              <a:t>The object of this test is to determine the softening point of talc by comparing the test cones prepared from 	the material under test with standard pyrometric cones heated in a suitable furnace at a definite rate of rise of 	temperature.)</a:t>
            </a:r>
          </a:p>
          <a:p>
            <a:pPr marL="0" indent="0">
              <a:buNone/>
            </a:pP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11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8682" y="1248806"/>
            <a:ext cx="5953138" cy="46651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just">
              <a:lnSpc>
                <a:spcPct val="115000"/>
              </a:lnSpc>
              <a:spcBef>
                <a:spcPts val="0"/>
              </a:spcBef>
              <a:spcAft>
                <a:spcPts val="0"/>
              </a:spcAft>
              <a:buFont typeface="Wingdings" panose="05000000000000000000" pitchFamily="2" charset="2"/>
              <a:buChar cha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The term “ceramics” comes from the Greek word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keramikos</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which means “of or for pottery” </a:t>
            </a:r>
          </a:p>
          <a:p>
            <a:pPr marL="342900" marR="0" lvl="0" indent="-342900" algn="just">
              <a:lnSpc>
                <a:spcPct val="115000"/>
              </a:lnSpc>
              <a:spcBef>
                <a:spcPts val="0"/>
              </a:spcBef>
              <a:spcAft>
                <a:spcPts val="0"/>
              </a:spcAft>
              <a:buFont typeface="Wingdings" panose="05000000000000000000" pitchFamily="2" charset="2"/>
              <a:buChar cha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Ceramic materials are inorganic, non-metallic material and things made from them.</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They may be crystalline or partly crystalline</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They are formed by the action of heat and subsequent cooling.</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Clay was one of the earliest materials used to produce ceramics, but may different ceramic materials are now used in domestic, industrial and building products.</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A wide-ranging group of materials whose ingredients are clays, sand and feldspar.</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154680" y="0"/>
            <a:ext cx="6620256" cy="612219"/>
          </a:xfrm>
          <a:prstGeom prst="rect">
            <a:avLst/>
          </a:prstGeom>
        </p:spPr>
        <p:txBody>
          <a:bodyPr wrap="square">
            <a:spAutoFit/>
          </a:bodyPr>
          <a:lstStyle/>
          <a:p>
            <a:pPr marL="270510" marR="0" algn="ctr">
              <a:lnSpc>
                <a:spcPct val="115000"/>
              </a:lnSpc>
              <a:spcBef>
                <a:spcPts val="0"/>
              </a:spcBef>
              <a:spcAft>
                <a:spcPts val="0"/>
              </a:spcAft>
            </a:pPr>
            <a:r>
              <a:rPr lang="en-IN" sz="32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Introduction </a:t>
            </a:r>
            <a:endParaRPr lang="en-US" sz="3200" b="1" dirty="0">
              <a:solidFill>
                <a:schemeClr val="tx1">
                  <a:lumMod val="85000"/>
                  <a:lumOff val="15000"/>
                </a:schemeClr>
              </a:solidFill>
              <a:latin typeface="Times New Roman" panose="02020603050405020304" pitchFamily="18" charset="0"/>
              <a:ea typeface="+mj-ea"/>
              <a:cs typeface="Times New Roman" panose="02020603050405020304" pitchFamily="18" charset="0"/>
            </a:endParaRPr>
          </a:p>
        </p:txBody>
      </p:sp>
      <p:sp>
        <p:nvSpPr>
          <p:cNvPr id="2" name="AutoShape 2" descr="Types OF Ceramics &amp; Their Uses In our Modern Times">
            <a:extLst>
              <a:ext uri="{FF2B5EF4-FFF2-40B4-BE49-F238E27FC236}">
                <a16:creationId xmlns:a16="http://schemas.microsoft.com/office/drawing/2014/main" id="{06F1AD33-BD1B-75CF-55BC-3FC94F4F0D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0" name="Picture 2" descr="Ceramic tiles for functional and ...">
            <a:extLst>
              <a:ext uri="{FF2B5EF4-FFF2-40B4-BE49-F238E27FC236}">
                <a16:creationId xmlns:a16="http://schemas.microsoft.com/office/drawing/2014/main" id="{28BCFE5F-5133-8B78-C91D-C5A91847F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750" y="3739898"/>
            <a:ext cx="2724150" cy="2068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ing Crockery Items">
            <a:extLst>
              <a:ext uri="{FF2B5EF4-FFF2-40B4-BE49-F238E27FC236}">
                <a16:creationId xmlns:a16="http://schemas.microsoft.com/office/drawing/2014/main" id="{2C9EDB65-BE0C-BFF1-6B1A-F8C868235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742" y="1184798"/>
            <a:ext cx="2724150" cy="19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7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B727A4-F5EA-4103-8C69-CD4B9BE91184}"/>
              </a:ext>
            </a:extLst>
          </p:cNvPr>
          <p:cNvPicPr>
            <a:picLocks noChangeAspect="1"/>
          </p:cNvPicPr>
          <p:nvPr/>
        </p:nvPicPr>
        <p:blipFill rotWithShape="1">
          <a:blip r:embed="rId2"/>
          <a:srcRect l="25905" t="16032" r="49498" b="31378"/>
          <a:stretch/>
        </p:blipFill>
        <p:spPr>
          <a:xfrm>
            <a:off x="2522484" y="472967"/>
            <a:ext cx="5659820" cy="4572000"/>
          </a:xfrm>
          <a:prstGeom prst="rect">
            <a:avLst/>
          </a:prstGeom>
        </p:spPr>
      </p:pic>
      <p:sp>
        <p:nvSpPr>
          <p:cNvPr id="4" name="Rectangle 3">
            <a:extLst>
              <a:ext uri="{FF2B5EF4-FFF2-40B4-BE49-F238E27FC236}">
                <a16:creationId xmlns:a16="http://schemas.microsoft.com/office/drawing/2014/main" id="{E3C665C0-B9DA-4771-9989-D0F8F1B240B3}"/>
              </a:ext>
            </a:extLst>
          </p:cNvPr>
          <p:cNvSpPr/>
          <p:nvPr/>
        </p:nvSpPr>
        <p:spPr>
          <a:xfrm>
            <a:off x="3048000" y="5458768"/>
            <a:ext cx="6096000" cy="670120"/>
          </a:xfrm>
          <a:prstGeom prst="rect">
            <a:avLst/>
          </a:prstGeom>
        </p:spPr>
        <p:txBody>
          <a:bodyPr>
            <a:spAutoFit/>
          </a:bodyPr>
          <a:lstStyle/>
          <a:p>
            <a:pPr>
              <a:lnSpc>
                <a:spcPct val="107000"/>
              </a:lnSpc>
              <a:spcAft>
                <a:spcPts val="800"/>
              </a:spcAft>
            </a:pPr>
            <a:r>
              <a:rPr lang="en-IN" dirty="0">
                <a:solidFill>
                  <a:srgbClr val="040C28"/>
                </a:solidFill>
                <a:latin typeface="Arial" panose="020B0604020202020204" pitchFamily="34" charset="0"/>
                <a:ea typeface="Times New Roman" panose="02020603050405020304" pitchFamily="18" charset="0"/>
                <a:cs typeface="Mangal" panose="02040503050203030202" pitchFamily="18" charset="0"/>
              </a:rPr>
              <a:t>By Gravimetric, Titrimetric method analysis by using Furnace, Platinum crucible, Balance, Reagents etc</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5137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77C65-4424-4011-BBC7-6C06BE5AE396}"/>
              </a:ext>
            </a:extLst>
          </p:cNvPr>
          <p:cNvPicPr>
            <a:picLocks noChangeAspect="1"/>
          </p:cNvPicPr>
          <p:nvPr/>
        </p:nvPicPr>
        <p:blipFill rotWithShape="1">
          <a:blip r:embed="rId2"/>
          <a:srcRect l="49844" t="32405" r="22895" b="31485"/>
          <a:stretch/>
        </p:blipFill>
        <p:spPr>
          <a:xfrm>
            <a:off x="3231931" y="-91348"/>
            <a:ext cx="6243144" cy="4193272"/>
          </a:xfrm>
          <a:prstGeom prst="rect">
            <a:avLst/>
          </a:prstGeom>
        </p:spPr>
      </p:pic>
      <p:sp>
        <p:nvSpPr>
          <p:cNvPr id="5" name="Rectangle 4">
            <a:extLst>
              <a:ext uri="{FF2B5EF4-FFF2-40B4-BE49-F238E27FC236}">
                <a16:creationId xmlns:a16="http://schemas.microsoft.com/office/drawing/2014/main" id="{9E6808D5-8952-4DD8-ABEF-78052A889616}"/>
              </a:ext>
            </a:extLst>
          </p:cNvPr>
          <p:cNvSpPr/>
          <p:nvPr/>
        </p:nvSpPr>
        <p:spPr>
          <a:xfrm>
            <a:off x="804040" y="4101924"/>
            <a:ext cx="10231821" cy="2756076"/>
          </a:xfrm>
          <a:prstGeom prst="rect">
            <a:avLst/>
          </a:prstGeom>
        </p:spPr>
        <p:txBody>
          <a:bodyPr wrap="square">
            <a:spAutoFit/>
          </a:bodyPr>
          <a:lstStyle/>
          <a:p>
            <a:pPr marL="400050" indent="-400050" algn="just">
              <a:lnSpc>
                <a:spcPct val="107000"/>
              </a:lnSpc>
              <a:spcAft>
                <a:spcPts val="800"/>
              </a:spcAft>
              <a:buAutoNum type="romanLcParenBoth"/>
            </a:pP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Water </a:t>
            </a:r>
            <a:r>
              <a:rPr lang="en-US" dirty="0" err="1">
                <a:solidFill>
                  <a:srgbClr val="040C28"/>
                </a:solidFill>
                <a:latin typeface="Arial" panose="020B0604020202020204" pitchFamily="34" charset="0"/>
                <a:ea typeface="Times New Roman" panose="02020603050405020304" pitchFamily="18" charset="0"/>
                <a:cs typeface="Mangal" panose="02040503050203030202" pitchFamily="18" charset="0"/>
              </a:rPr>
              <a:t>Absoprtion</a:t>
            </a: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 Determined by soaking the fired discs in water.</a:t>
            </a:r>
          </a:p>
          <a:p>
            <a:pPr marL="400050" indent="-400050" algn="just">
              <a:lnSpc>
                <a:spcPct val="107000"/>
              </a:lnSpc>
              <a:spcAft>
                <a:spcPts val="800"/>
              </a:spcAft>
              <a:buAutoNum type="romanLcParenBoth"/>
            </a:pP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Linear Shrinkage-Determined by measuring the decrease in one dimension of aplastic mass upon drying and expressing it as percentage on plastic basis.</a:t>
            </a:r>
          </a:p>
          <a:p>
            <a:pPr marL="400050" indent="-400050" algn="just">
              <a:lnSpc>
                <a:spcPct val="107000"/>
              </a:lnSpc>
              <a:spcAft>
                <a:spcPts val="800"/>
              </a:spcAft>
              <a:buAutoNum type="romanLcParenBoth"/>
            </a:pP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Fire </a:t>
            </a:r>
            <a:r>
              <a:rPr lang="en-US" dirty="0" err="1">
                <a:solidFill>
                  <a:srgbClr val="040C28"/>
                </a:solidFill>
                <a:latin typeface="Arial" panose="020B0604020202020204" pitchFamily="34" charset="0"/>
                <a:ea typeface="Times New Roman" panose="02020603050405020304" pitchFamily="18" charset="0"/>
                <a:cs typeface="Mangal" panose="02040503050203030202" pitchFamily="18" charset="0"/>
              </a:rPr>
              <a:t>Modulous</a:t>
            </a: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-The decrease in one dimension of a clay specimen in plastic state, when dried and heated to the required temperature, is measured.</a:t>
            </a:r>
          </a:p>
          <a:p>
            <a:pPr algn="just">
              <a:lnSpc>
                <a:spcPct val="107000"/>
              </a:lnSpc>
              <a:spcAft>
                <a:spcPts val="800"/>
              </a:spcAft>
            </a:pP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(iv)Loss Factor: As per IS  4486:1967 Recommended methods for the determination of the permittivity and dielectric dissipation factor of electrical insulating materials at power, audio and radio frequencies including </a:t>
            </a:r>
            <a:r>
              <a:rPr lang="en-US" dirty="0" err="1">
                <a:solidFill>
                  <a:srgbClr val="040C28"/>
                </a:solidFill>
                <a:latin typeface="Arial" panose="020B0604020202020204" pitchFamily="34" charset="0"/>
                <a:ea typeface="Times New Roman" panose="02020603050405020304" pitchFamily="18" charset="0"/>
                <a:cs typeface="Mangal" panose="02040503050203030202" pitchFamily="18" charset="0"/>
              </a:rPr>
              <a:t>metre</a:t>
            </a:r>
            <a:r>
              <a:rPr lang="en-US" dirty="0">
                <a:solidFill>
                  <a:srgbClr val="040C28"/>
                </a:solidFill>
                <a:latin typeface="Arial" panose="020B0604020202020204" pitchFamily="34" charset="0"/>
                <a:ea typeface="Times New Roman" panose="02020603050405020304" pitchFamily="18" charset="0"/>
                <a:cs typeface="Mangal" panose="02040503050203030202" pitchFamily="18" charset="0"/>
              </a:rPr>
              <a:t> wavelengths)</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2280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964768" y="513597"/>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Indian Standards on Raw Materials for Ceramic</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14855" y="2078505"/>
            <a:ext cx="8617635"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b="0" i="0" dirty="0">
                <a:solidFill>
                  <a:srgbClr val="212529"/>
                </a:solidFill>
                <a:effectLst/>
                <a:latin typeface="Times New Roman" panose="02020603050405020304" pitchFamily="18" charset="0"/>
                <a:cs typeface="Times New Roman" panose="02020603050405020304" pitchFamily="18" charset="0"/>
              </a:rPr>
              <a:t>                            </a:t>
            </a:r>
          </a:p>
          <a:p>
            <a:r>
              <a:rPr lang="en-IN" sz="1600" b="0" i="0" dirty="0">
                <a:solidFill>
                  <a:srgbClr val="212529"/>
                </a:solidFill>
                <a:effectLst/>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Quartz</a:t>
            </a:r>
            <a:endParaRPr lang="en-US" b="1" u="sng"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IS 11464:2021-</a:t>
            </a:r>
            <a:r>
              <a:rPr lang="en-IN" sz="1800" b="1" dirty="0">
                <a:latin typeface="Times New Roman" panose="02020603050405020304" pitchFamily="18" charset="0"/>
                <a:cs typeface="Times New Roman" panose="02020603050405020304" pitchFamily="18" charset="0"/>
              </a:rPr>
              <a:t>QUARTZ FOR CERAMIC INDUSTRY</a:t>
            </a:r>
          </a:p>
          <a:p>
            <a:pPr marL="457200" lvl="1" indent="0">
              <a:buNone/>
            </a:pPr>
            <a:r>
              <a:rPr lang="en-IN" sz="1800" dirty="0">
                <a:latin typeface="Times New Roman" panose="02020603050405020304" pitchFamily="18" charset="0"/>
                <a:cs typeface="Times New Roman" panose="02020603050405020304" pitchFamily="18" charset="0"/>
              </a:rPr>
              <a:t> P</a:t>
            </a:r>
            <a:r>
              <a:rPr lang="en-US" sz="1800" dirty="0" err="1">
                <a:latin typeface="Times New Roman" panose="02020603050405020304" pitchFamily="18" charset="0"/>
                <a:cs typeface="Times New Roman" panose="02020603050405020304" pitchFamily="18" charset="0"/>
              </a:rPr>
              <a:t>rescribes</a:t>
            </a:r>
            <a:r>
              <a:rPr lang="en-US" sz="1800" dirty="0">
                <a:latin typeface="Times New Roman" panose="02020603050405020304" pitchFamily="18" charset="0"/>
                <a:cs typeface="Times New Roman" panose="02020603050405020304" pitchFamily="18" charset="0"/>
              </a:rPr>
              <a:t> requirements and the methods of sampling and test for quartz used in ceramic industry</a:t>
            </a:r>
          </a:p>
          <a:p>
            <a:pPr marL="0" indent="0">
              <a:buNone/>
            </a:pPr>
            <a:r>
              <a:rPr lang="en-US" dirty="0">
                <a:latin typeface="Times New Roman" panose="02020603050405020304" pitchFamily="18" charset="0"/>
                <a:cs typeface="Times New Roman" panose="02020603050405020304" pitchFamily="18" charset="0"/>
              </a:rPr>
              <a:t>GRADES </a:t>
            </a:r>
          </a:p>
          <a:p>
            <a:pPr marL="0" indent="0">
              <a:buNone/>
            </a:pPr>
            <a:r>
              <a:rPr lang="en-US" dirty="0">
                <a:latin typeface="Times New Roman" panose="02020603050405020304" pitchFamily="18" charset="0"/>
                <a:cs typeface="Times New Roman" panose="02020603050405020304" pitchFamily="18" charset="0"/>
              </a:rPr>
              <a:t> a) Grade 1 — Suitable for white opaque, transparent glaze and whiteware body with transparent glaze; </a:t>
            </a:r>
          </a:p>
          <a:p>
            <a:pPr marL="0" indent="0">
              <a:buNone/>
            </a:pPr>
            <a:r>
              <a:rPr lang="en-US" dirty="0">
                <a:latin typeface="Times New Roman" panose="02020603050405020304" pitchFamily="18" charset="0"/>
                <a:cs typeface="Times New Roman" panose="02020603050405020304" pitchFamily="18" charset="0"/>
              </a:rPr>
              <a:t> b) Grade 2 — Suitable for ceramic body for which fired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is not of much relevance and for which the body is coated with opaque glaze.</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490" y="1379959"/>
            <a:ext cx="2787445" cy="2587357"/>
          </a:xfrm>
          <a:prstGeom prst="rect">
            <a:avLst/>
          </a:prstGeom>
        </p:spPr>
      </p:pic>
    </p:spTree>
    <p:extLst>
      <p:ext uri="{BB962C8B-B14F-4D97-AF65-F5344CB8AC3E}">
        <p14:creationId xmlns:p14="http://schemas.microsoft.com/office/powerpoint/2010/main" val="407412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964768" y="513597"/>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Indian Standards on Raw Materials for Ceramic</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1229710" y="1955094"/>
            <a:ext cx="9646745"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b="0" i="0" dirty="0">
                <a:solidFill>
                  <a:srgbClr val="212529"/>
                </a:solidFill>
                <a:effectLst/>
                <a:latin typeface="Times New Roman" panose="02020603050405020304" pitchFamily="18" charset="0"/>
                <a:cs typeface="Times New Roman" panose="02020603050405020304" pitchFamily="18" charset="0"/>
              </a:rPr>
              <a:t>                            </a:t>
            </a:r>
          </a:p>
          <a:p>
            <a:pPr marL="0" indent="0">
              <a:buNone/>
            </a:pP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Requirements:</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dirty="0">
                <a:solidFill>
                  <a:srgbClr val="212529"/>
                </a:solidFill>
                <a:latin typeface="Times New Roman" panose="02020603050405020304" pitchFamily="18" charset="0"/>
                <a:cs typeface="Times New Roman" panose="02020603050405020304" pitchFamily="18" charset="0"/>
              </a:rPr>
              <a:t>         -Moisture content (Specified limit - 2%  max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-Grain Size (</a:t>
            </a:r>
            <a:r>
              <a:rPr lang="en-US" dirty="0">
                <a:solidFill>
                  <a:srgbClr val="212529"/>
                </a:solidFill>
                <a:latin typeface="Times New Roman" panose="02020603050405020304" pitchFamily="18" charset="0"/>
                <a:cs typeface="Times New Roman" panose="02020603050405020304" pitchFamily="18" charset="0"/>
              </a:rPr>
              <a:t>as agreed to between the purchaser and the supplier)</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-Specific gravity (2.5- 2.7 by </a:t>
            </a:r>
            <a:r>
              <a:rPr lang="en-IN" dirty="0" err="1">
                <a:solidFill>
                  <a:srgbClr val="212529"/>
                </a:solidFill>
                <a:latin typeface="Times New Roman" panose="02020603050405020304" pitchFamily="18" charset="0"/>
                <a:cs typeface="Times New Roman" panose="02020603050405020304" pitchFamily="18" charset="0"/>
              </a:rPr>
              <a:t>Pyknometer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-Fired colour  (</a:t>
            </a:r>
            <a:r>
              <a:rPr lang="en-US" dirty="0">
                <a:solidFill>
                  <a:srgbClr val="212529"/>
                </a:solidFill>
                <a:latin typeface="Times New Roman" panose="02020603050405020304" pitchFamily="18" charset="0"/>
                <a:cs typeface="Times New Roman" panose="02020603050405020304" pitchFamily="18" charset="0"/>
              </a:rPr>
              <a:t>The </a:t>
            </a:r>
            <a:r>
              <a:rPr lang="en-US" dirty="0" err="1">
                <a:solidFill>
                  <a:srgbClr val="212529"/>
                </a:solidFill>
                <a:latin typeface="Times New Roman" panose="02020603050405020304" pitchFamily="18" charset="0"/>
                <a:cs typeface="Times New Roman" panose="02020603050405020304" pitchFamily="18" charset="0"/>
              </a:rPr>
              <a:t>colour</a:t>
            </a:r>
            <a:r>
              <a:rPr lang="en-US" dirty="0">
                <a:solidFill>
                  <a:srgbClr val="212529"/>
                </a:solidFill>
                <a:latin typeface="Times New Roman" panose="02020603050405020304" pitchFamily="18" charset="0"/>
                <a:cs typeface="Times New Roman" panose="02020603050405020304" pitchFamily="18" charset="0"/>
              </a:rPr>
              <a:t> of the material may be white and free from any </a:t>
            </a:r>
            <a:r>
              <a:rPr lang="en-US" dirty="0" err="1">
                <a:solidFill>
                  <a:srgbClr val="212529"/>
                </a:solidFill>
                <a:latin typeface="Times New Roman" panose="02020603050405020304" pitchFamily="18" charset="0"/>
                <a:cs typeface="Times New Roman" panose="02020603050405020304" pitchFamily="18" charset="0"/>
              </a:rPr>
              <a:t>coloured</a:t>
            </a:r>
            <a:r>
              <a:rPr lang="en-US" dirty="0">
                <a:solidFill>
                  <a:srgbClr val="212529"/>
                </a:solidFill>
                <a:latin typeface="Times New Roman" panose="02020603050405020304" pitchFamily="18" charset="0"/>
                <a:cs typeface="Times New Roman" panose="02020603050405020304" pitchFamily="18" charset="0"/>
              </a:rPr>
              <a:t> specks when     </a:t>
            </a:r>
          </a:p>
          <a:p>
            <a:pPr marL="0" indent="0">
              <a:buNone/>
            </a:pPr>
            <a:r>
              <a:rPr lang="en-US" dirty="0">
                <a:solidFill>
                  <a:srgbClr val="212529"/>
                </a:solidFill>
                <a:latin typeface="Times New Roman" panose="02020603050405020304" pitchFamily="18" charset="0"/>
                <a:cs typeface="Times New Roman" panose="02020603050405020304" pitchFamily="18" charset="0"/>
              </a:rPr>
              <a:t>          fired at 1 200 °C in an oxidizing condition.)</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89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EA8122-0F78-4542-B972-96DCA12F266C}"/>
              </a:ext>
            </a:extLst>
          </p:cNvPr>
          <p:cNvPicPr>
            <a:picLocks noChangeAspect="1"/>
          </p:cNvPicPr>
          <p:nvPr/>
        </p:nvPicPr>
        <p:blipFill rotWithShape="1">
          <a:blip r:embed="rId2"/>
          <a:srcRect l="25992" t="34280" r="25108" b="34986"/>
          <a:stretch/>
        </p:blipFill>
        <p:spPr>
          <a:xfrm>
            <a:off x="2554014" y="898634"/>
            <a:ext cx="7580585" cy="3163614"/>
          </a:xfrm>
          <a:prstGeom prst="rect">
            <a:avLst/>
          </a:prstGeom>
        </p:spPr>
      </p:pic>
      <p:sp>
        <p:nvSpPr>
          <p:cNvPr id="5" name="Rectangle 4">
            <a:extLst>
              <a:ext uri="{FF2B5EF4-FFF2-40B4-BE49-F238E27FC236}">
                <a16:creationId xmlns:a16="http://schemas.microsoft.com/office/drawing/2014/main" id="{237B0ACC-9149-4CD7-8CE3-71ECFFAE60DE}"/>
              </a:ext>
            </a:extLst>
          </p:cNvPr>
          <p:cNvSpPr/>
          <p:nvPr/>
        </p:nvSpPr>
        <p:spPr>
          <a:xfrm>
            <a:off x="3489433" y="4755242"/>
            <a:ext cx="6096000" cy="892552"/>
          </a:xfrm>
          <a:prstGeom prst="rect">
            <a:avLst/>
          </a:prstGeom>
        </p:spPr>
        <p:txBody>
          <a:bodyPr>
            <a:spAutoFit/>
          </a:bodyPr>
          <a:lstStyle/>
          <a:p>
            <a:r>
              <a:rPr lang="en-IN" dirty="0">
                <a:solidFill>
                  <a:srgbClr val="212529"/>
                </a:solidFill>
                <a:latin typeface="Times New Roman" panose="02020603050405020304" pitchFamily="18" charset="0"/>
                <a:cs typeface="Times New Roman" panose="02020603050405020304" pitchFamily="18" charset="0"/>
              </a:rPr>
              <a:t>By  Gravimetric, Titrimetric  method analysis by using Furnace, Platinum crucible, Balance, Reagents etc)</a:t>
            </a:r>
          </a:p>
          <a:p>
            <a:r>
              <a:rPr lang="en-IN" sz="1600" dirty="0">
                <a:solidFill>
                  <a:srgbClr val="212529"/>
                </a:solidFill>
                <a:latin typeface="Times New Roman" panose="02020603050405020304" pitchFamily="18" charset="0"/>
                <a:cs typeface="Times New Roman" panose="02020603050405020304" pitchFamily="18" charset="0"/>
              </a:rPr>
              <a:t>	</a:t>
            </a:r>
            <a:endParaRPr lang="en-IN"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72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21208" y="725801"/>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b="0" i="0" dirty="0">
                <a:solidFill>
                  <a:srgbClr val="212529"/>
                </a:solidFill>
                <a:effectLst/>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PYROPHYLLITE</a:t>
            </a:r>
            <a:endParaRPr lang="en-US" sz="1600" b="1" u="sng"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-IS 11477:2011-</a:t>
            </a:r>
            <a:r>
              <a:rPr lang="en-IN" sz="1800" dirty="0">
                <a:latin typeface="Times New Roman" panose="02020603050405020304" pitchFamily="18" charset="0"/>
                <a:cs typeface="Times New Roman" panose="02020603050405020304" pitchFamily="18" charset="0"/>
              </a:rPr>
              <a:t>PYROPHYLLITE FOR CERAMIC INDUSTRY</a:t>
            </a:r>
          </a:p>
          <a:p>
            <a:pPr marL="457200" lvl="1" indent="0">
              <a:buNone/>
            </a:pPr>
            <a:r>
              <a:rPr lang="en-IN" sz="1800" dirty="0">
                <a:latin typeface="Times New Roman" panose="02020603050405020304" pitchFamily="18" charset="0"/>
                <a:cs typeface="Times New Roman" panose="02020603050405020304" pitchFamily="18" charset="0"/>
              </a:rPr>
              <a:t> P</a:t>
            </a:r>
            <a:r>
              <a:rPr lang="en-US" sz="1800" dirty="0" err="1">
                <a:latin typeface="Times New Roman" panose="02020603050405020304" pitchFamily="18" charset="0"/>
                <a:cs typeface="Times New Roman" panose="02020603050405020304" pitchFamily="18" charset="0"/>
              </a:rPr>
              <a:t>rescribes</a:t>
            </a:r>
            <a:r>
              <a:rPr lang="en-US" sz="1800" dirty="0">
                <a:latin typeface="Times New Roman" panose="02020603050405020304" pitchFamily="18" charset="0"/>
                <a:cs typeface="Times New Roman" panose="02020603050405020304" pitchFamily="18" charset="0"/>
              </a:rPr>
              <a:t> the requirements and the methods of sampling and test for pyrophyllite suitable for use in ceramic industry.</a:t>
            </a:r>
          </a:p>
          <a:p>
            <a:pPr marL="457200" lvl="1" indent="0">
              <a:buNone/>
            </a:pPr>
            <a:r>
              <a:rPr lang="en-US" sz="1800" dirty="0">
                <a:latin typeface="Times New Roman" panose="02020603050405020304" pitchFamily="18" charset="0"/>
                <a:cs typeface="Times New Roman" panose="02020603050405020304" pitchFamily="18" charset="0"/>
              </a:rPr>
              <a:t>Grades:</a:t>
            </a:r>
          </a:p>
          <a:p>
            <a:pPr marL="457200" lvl="1" indent="0">
              <a:buNone/>
            </a:pPr>
            <a:r>
              <a:rPr lang="en-US" sz="1800" i="1" dirty="0">
                <a:latin typeface="Times New Roman" panose="02020603050405020304" pitchFamily="18" charset="0"/>
                <a:cs typeface="Times New Roman" panose="02020603050405020304" pitchFamily="18" charset="0"/>
              </a:rPr>
              <a:t>Grade </a:t>
            </a:r>
            <a:r>
              <a:rPr lang="en-US" sz="1800" dirty="0">
                <a:latin typeface="Times New Roman" panose="02020603050405020304" pitchFamily="18" charset="0"/>
                <a:cs typeface="Times New Roman" panose="02020603050405020304" pitchFamily="18" charset="0"/>
              </a:rPr>
              <a:t>1 — Suitable for whiteware and insulator industry; and</a:t>
            </a:r>
            <a:endParaRPr lang="en-IN" sz="1800" dirty="0">
              <a:latin typeface="Times New Roman" panose="02020603050405020304" pitchFamily="18" charset="0"/>
              <a:cs typeface="Times New Roman" panose="02020603050405020304" pitchFamily="18" charset="0"/>
            </a:endParaRPr>
          </a:p>
          <a:p>
            <a:pPr marL="457200" lvl="1" indent="0">
              <a:buNone/>
            </a:pPr>
            <a:r>
              <a:rPr lang="en-US" sz="1800" i="1" dirty="0">
                <a:latin typeface="Times New Roman" panose="02020603050405020304" pitchFamily="18" charset="0"/>
                <a:cs typeface="Times New Roman" panose="02020603050405020304" pitchFamily="18" charset="0"/>
              </a:rPr>
              <a:t>Grade </a:t>
            </a:r>
            <a:r>
              <a:rPr lang="en-US" sz="1800" dirty="0">
                <a:latin typeface="Times New Roman" panose="02020603050405020304" pitchFamily="18" charset="0"/>
                <a:cs typeface="Times New Roman" panose="02020603050405020304" pitchFamily="18" charset="0"/>
              </a:rPr>
              <a:t>2 — Suitable for other ceramic industries.</a:t>
            </a:r>
            <a:endParaRPr lang="en-IN" sz="1800" dirty="0">
              <a:latin typeface="Times New Roman" panose="02020603050405020304" pitchFamily="18" charset="0"/>
              <a:cs typeface="Times New Roman" panose="02020603050405020304" pitchFamily="18" charset="0"/>
            </a:endParaRPr>
          </a:p>
          <a:p>
            <a:pPr marL="0" indent="0">
              <a:buNone/>
            </a:pPr>
            <a:r>
              <a:rPr lang="en-IN" b="1" dirty="0">
                <a:solidFill>
                  <a:srgbClr val="212529"/>
                </a:solidFill>
                <a:latin typeface="Times New Roman" panose="02020603050405020304" pitchFamily="18" charset="0"/>
                <a:cs typeface="Times New Roman" panose="02020603050405020304" pitchFamily="18" charset="0"/>
              </a:rPr>
              <a:t>Requirements:</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dirty="0">
                <a:solidFill>
                  <a:srgbClr val="212529"/>
                </a:solidFill>
                <a:latin typeface="Times New Roman" panose="02020603050405020304" pitchFamily="18" charset="0"/>
                <a:cs typeface="Times New Roman" panose="02020603050405020304" pitchFamily="18" charset="0"/>
              </a:rPr>
              <a:t>         -Moisture content (Specified limit -2% max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-Grain Size (</a:t>
            </a:r>
            <a:r>
              <a:rPr lang="en-US" dirty="0">
                <a:solidFill>
                  <a:srgbClr val="212529"/>
                </a:solidFill>
                <a:latin typeface="Times New Roman" panose="02020603050405020304" pitchFamily="18" charset="0"/>
                <a:cs typeface="Times New Roman" panose="02020603050405020304" pitchFamily="18" charset="0"/>
              </a:rPr>
              <a:t>as agreed to between the purchaser and the supplier)</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-Specific gravity (2.8- 2.9 by </a:t>
            </a:r>
            <a:r>
              <a:rPr lang="en-IN" dirty="0" err="1">
                <a:solidFill>
                  <a:srgbClr val="212529"/>
                </a:solidFill>
                <a:latin typeface="Times New Roman" panose="02020603050405020304" pitchFamily="18" charset="0"/>
                <a:cs typeface="Times New Roman" panose="02020603050405020304" pitchFamily="18" charset="0"/>
              </a:rPr>
              <a:t>Pyknometer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IN" dirty="0" err="1">
                <a:solidFill>
                  <a:srgbClr val="212529"/>
                </a:solidFill>
                <a:latin typeface="Times New Roman" panose="02020603050405020304" pitchFamily="18" charset="0"/>
                <a:cs typeface="Times New Roman" panose="02020603050405020304" pitchFamily="18" charset="0"/>
              </a:rPr>
              <a:t>Fusability</a:t>
            </a:r>
            <a:r>
              <a:rPr lang="en-IN"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The object of this test is to determine the softening point of pyrophyllite by comparing the test cones prepared from the material under test with standard pyrometric cones heated in a suitable furnace at a definite rate of rise of temperature</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-Fired colour  (</a:t>
            </a:r>
            <a:r>
              <a:rPr lang="en-US" dirty="0">
                <a:solidFill>
                  <a:srgbClr val="212529"/>
                </a:solidFill>
                <a:latin typeface="Times New Roman" panose="02020603050405020304" pitchFamily="18" charset="0"/>
                <a:cs typeface="Times New Roman" panose="02020603050405020304" pitchFamily="18" charset="0"/>
              </a:rPr>
              <a:t>The </a:t>
            </a:r>
            <a:r>
              <a:rPr lang="en-US" dirty="0" err="1">
                <a:solidFill>
                  <a:srgbClr val="212529"/>
                </a:solidFill>
                <a:latin typeface="Times New Roman" panose="02020603050405020304" pitchFamily="18" charset="0"/>
                <a:cs typeface="Times New Roman" panose="02020603050405020304" pitchFamily="18" charset="0"/>
              </a:rPr>
              <a:t>colour</a:t>
            </a:r>
            <a:r>
              <a:rPr lang="en-US" dirty="0">
                <a:solidFill>
                  <a:srgbClr val="212529"/>
                </a:solidFill>
                <a:latin typeface="Times New Roman" panose="02020603050405020304" pitchFamily="18" charset="0"/>
                <a:cs typeface="Times New Roman" panose="02020603050405020304" pitchFamily="18" charset="0"/>
              </a:rPr>
              <a:t> of fired pyrophyllite shall be greenish white for Grade 1 and greyish brown or black for Grade 2..)</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u="sng"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6B8E5F3-0007-420E-B3CC-B782CF9DE942}"/>
              </a:ext>
            </a:extLst>
          </p:cNvPr>
          <p:cNvSpPr txBox="1">
            <a:spLocks/>
          </p:cNvSpPr>
          <p:nvPr/>
        </p:nvSpPr>
        <p:spPr>
          <a:xfrm>
            <a:off x="1964768" y="0"/>
            <a:ext cx="8911687" cy="72580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rgbClr val="212529"/>
                </a:solidFill>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pic>
        <p:nvPicPr>
          <p:cNvPr id="5122" name="Picture 2">
            <a:extLst>
              <a:ext uri="{FF2B5EF4-FFF2-40B4-BE49-F238E27FC236}">
                <a16:creationId xmlns:a16="http://schemas.microsoft.com/office/drawing/2014/main" id="{30D2B68D-EA1C-04A6-D215-7765725C4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292" y="2056828"/>
            <a:ext cx="24765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0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99B7A-A411-4B7D-B7CA-DBE96C4C6F33}"/>
              </a:ext>
            </a:extLst>
          </p:cNvPr>
          <p:cNvPicPr>
            <a:picLocks noChangeAspect="1"/>
          </p:cNvPicPr>
          <p:nvPr/>
        </p:nvPicPr>
        <p:blipFill rotWithShape="1">
          <a:blip r:embed="rId2"/>
          <a:srcRect l="26897" t="17686" r="23448" b="50000"/>
          <a:stretch/>
        </p:blipFill>
        <p:spPr>
          <a:xfrm>
            <a:off x="2333297" y="693683"/>
            <a:ext cx="6999889" cy="3128380"/>
          </a:xfrm>
          <a:prstGeom prst="rect">
            <a:avLst/>
          </a:prstGeom>
        </p:spPr>
      </p:pic>
      <p:sp>
        <p:nvSpPr>
          <p:cNvPr id="4" name="Rectangle 3">
            <a:extLst>
              <a:ext uri="{FF2B5EF4-FFF2-40B4-BE49-F238E27FC236}">
                <a16:creationId xmlns:a16="http://schemas.microsoft.com/office/drawing/2014/main" id="{9321117C-E912-4DCB-ABFF-8D97ED225DBE}"/>
              </a:ext>
            </a:extLst>
          </p:cNvPr>
          <p:cNvSpPr/>
          <p:nvPr/>
        </p:nvSpPr>
        <p:spPr>
          <a:xfrm>
            <a:off x="2333298" y="3822063"/>
            <a:ext cx="7709336" cy="1200329"/>
          </a:xfrm>
          <a:prstGeom prst="rect">
            <a:avLst/>
          </a:prstGeom>
        </p:spPr>
        <p:txBody>
          <a:bodyPr wrap="square">
            <a:spAutoFit/>
          </a:bodyPr>
          <a:lstStyle/>
          <a:p>
            <a:pPr algn="just"/>
            <a:r>
              <a:rPr lang="en-IN" dirty="0">
                <a:solidFill>
                  <a:srgbClr val="212529"/>
                </a:solidFill>
                <a:latin typeface="Times New Roman" panose="02020603050405020304" pitchFamily="18" charset="0"/>
                <a:cs typeface="Times New Roman" panose="02020603050405020304" pitchFamily="18" charset="0"/>
              </a:rPr>
              <a:t>-Chemical composition (except Potassium Oxide, Sodium Oxide ) by Gravimetric,   Titrimetric method analysis by using Furnace, Platinum crucible, Balance, Reagents etc.   </a:t>
            </a:r>
          </a:p>
          <a:p>
            <a:r>
              <a:rPr lang="en-IN" dirty="0">
                <a:solidFill>
                  <a:srgbClr val="212529"/>
                </a:solidFill>
                <a:latin typeface="Times New Roman" panose="02020603050405020304" pitchFamily="18" charset="0"/>
                <a:cs typeface="Times New Roman" panose="02020603050405020304" pitchFamily="18" charset="0"/>
              </a:rPr>
              <a:t> -Potassium Oxide, Sodium Oxide by Flame photometer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087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30692" y="0"/>
            <a:ext cx="8911687" cy="640080"/>
          </a:xfrm>
        </p:spPr>
        <p:style>
          <a:lnRef idx="2">
            <a:schemeClr val="dk1"/>
          </a:lnRef>
          <a:fillRef idx="1">
            <a:schemeClr val="lt1"/>
          </a:fillRef>
          <a:effectRef idx="0">
            <a:schemeClr val="dk1"/>
          </a:effectRef>
          <a:fontRef idx="minor">
            <a:schemeClr val="dk1"/>
          </a:fontRef>
        </p:style>
        <p:txBody>
          <a:bodyPr>
            <a:normAutofit fontScale="90000"/>
          </a:bodyPr>
          <a:lstStyle/>
          <a:p>
            <a:r>
              <a:rPr lang="en-IN" dirty="0">
                <a:solidFill>
                  <a:srgbClr val="212529"/>
                </a:solidFill>
                <a:highlight>
                  <a:srgbClr val="FFFFFF"/>
                </a:highlight>
                <a:latin typeface="Times New Roman" panose="02020603050405020304" pitchFamily="18" charset="0"/>
                <a:cs typeface="Times New Roman" panose="02020603050405020304" pitchFamily="18" charset="0"/>
              </a:rPr>
              <a:t>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138143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dirty="0">
                <a:latin typeface="Times New Roman" panose="02020603050405020304" pitchFamily="18" charset="0"/>
                <a:cs typeface="Times New Roman" panose="02020603050405020304" pitchFamily="18" charset="0"/>
              </a:rPr>
              <a:t>BENTONITE</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-IS 12621 : 1988 -</a:t>
            </a:r>
            <a:r>
              <a:rPr lang="en-US" sz="1600" dirty="0">
                <a:solidFill>
                  <a:srgbClr val="212529"/>
                </a:solidFill>
                <a:latin typeface="Times New Roman" panose="02020603050405020304" pitchFamily="18" charset="0"/>
                <a:cs typeface="Times New Roman" panose="02020603050405020304" pitchFamily="18" charset="0"/>
              </a:rPr>
              <a:t>BENTONITE FOR CERAMIC INDUSTRY</a:t>
            </a:r>
          </a:p>
          <a:p>
            <a:pPr marL="0" indent="0">
              <a:buNone/>
            </a:pPr>
            <a:r>
              <a:rPr lang="en-US" sz="1600" dirty="0">
                <a:latin typeface="Times New Roman" panose="02020603050405020304" pitchFamily="18" charset="0"/>
                <a:cs typeface="Times New Roman" panose="02020603050405020304" pitchFamily="18" charset="0"/>
              </a:rPr>
              <a:t>	Prescribes the requirements and methods of sampling and test for bentonite of least swelling type for use in ceramic industry</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IN" sz="1600" b="0" i="0" dirty="0">
                <a:solidFill>
                  <a:srgbClr val="212529"/>
                </a:solidFill>
                <a:effectLst/>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IN" sz="1600" dirty="0">
                <a:solidFill>
                  <a:srgbClr val="212529"/>
                </a:solidFill>
                <a:latin typeface="Times New Roman" panose="02020603050405020304" pitchFamily="18" charset="0"/>
                <a:cs typeface="Times New Roman" panose="02020603050405020304" pitchFamily="18" charset="0"/>
              </a:rPr>
              <a:t> Requirements:</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-Free Moisture content (by Air oven)</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-Residue on 106 micron  IS sieve ( Sieve shaker)</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-Grit content on micron  IS sieve ( Sieve shaker)</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-Chemical requirements (Alumina, Silica,  Iron oxide, Loss on ignition, Magnesium oxide, Calcium oxide, Titanium dioxide, 				Potassium oxide &amp; Sodium oxide- Gravimetric, Titrimetric  method analysis by using Furnace, Platinum crucible, 				Balance, Reagents etc. Alkalis by Flame photometer)</a:t>
            </a:r>
          </a:p>
          <a:p>
            <a:pPr marL="0" indent="0">
              <a:buNone/>
            </a:pPr>
            <a:r>
              <a:rPr lang="en-IN" sz="1600" dirty="0">
                <a:solidFill>
                  <a:srgbClr val="212529"/>
                </a:solidFill>
                <a:latin typeface="Times New Roman" panose="02020603050405020304" pitchFamily="18" charset="0"/>
                <a:cs typeface="Times New Roman" panose="02020603050405020304" pitchFamily="18" charset="0"/>
              </a:rPr>
              <a:t>        -Water </a:t>
            </a:r>
            <a:r>
              <a:rPr lang="en-IN" sz="1600" dirty="0" err="1">
                <a:solidFill>
                  <a:srgbClr val="212529"/>
                </a:solidFill>
                <a:latin typeface="Times New Roman" panose="02020603050405020304" pitchFamily="18" charset="0"/>
                <a:cs typeface="Times New Roman" panose="02020603050405020304" pitchFamily="18" charset="0"/>
              </a:rPr>
              <a:t>plascticity</a:t>
            </a:r>
            <a:r>
              <a:rPr lang="en-IN" sz="1600" dirty="0">
                <a:solidFill>
                  <a:srgbClr val="212529"/>
                </a:solidFill>
                <a:latin typeface="Times New Roman" panose="02020603050405020304" pitchFamily="18" charset="0"/>
                <a:cs typeface="Times New Roman" panose="02020603050405020304" pitchFamily="18" charset="0"/>
              </a:rPr>
              <a:t>: </a:t>
            </a:r>
            <a:r>
              <a:rPr lang="en-US" sz="1600" dirty="0">
                <a:solidFill>
                  <a:srgbClr val="212529"/>
                </a:solidFill>
                <a:latin typeface="Times New Roman" panose="02020603050405020304" pitchFamily="18" charset="0"/>
                <a:cs typeface="Times New Roman" panose="02020603050405020304" pitchFamily="18" charset="0"/>
              </a:rPr>
              <a:t>The water content of bentonite at the point of maximum workability is determined. </a:t>
            </a:r>
            <a:endParaRPr lang="en-IN" sz="1600" dirty="0">
              <a:solidFill>
                <a:srgbClr val="212529"/>
              </a:solidFill>
              <a:latin typeface="Times New Roman" panose="02020603050405020304" pitchFamily="18" charset="0"/>
              <a:cs typeface="Times New Roman" panose="02020603050405020304" pitchFamily="18" charset="0"/>
            </a:endParaRPr>
          </a:p>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r>
              <a:rPr lang="en-US" sz="1600" dirty="0">
                <a:solidFill>
                  <a:srgbClr val="212529"/>
                </a:solidFill>
                <a:latin typeface="Times New Roman" panose="02020603050405020304" pitchFamily="18" charset="0"/>
                <a:cs typeface="Times New Roman" panose="02020603050405020304" pitchFamily="18" charset="0"/>
              </a:rPr>
              <a:t>Swelling power after 24 hours : determined by difference of volume</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	-Viscosity at 30°C, centipoise: by Direct Indicating Torsion Viscometer</a:t>
            </a:r>
            <a:endParaRPr lang="en-IN" sz="1600" dirty="0">
              <a:solidFill>
                <a:srgbClr val="212529"/>
              </a:solidFill>
              <a:latin typeface="Times New Roman" panose="02020603050405020304" pitchFamily="18" charset="0"/>
              <a:cs typeface="Times New Roman" panose="02020603050405020304" pitchFamily="18" charset="0"/>
            </a:endParaRPr>
          </a:p>
          <a:p>
            <a:endParaRPr lang="en-US" sz="1600" u="sng" dirty="0">
              <a:latin typeface="Times New Roman" panose="02020603050405020304" pitchFamily="18" charset="0"/>
              <a:cs typeface="Times New Roman" panose="02020603050405020304" pitchFamily="18" charset="0"/>
            </a:endParaRPr>
          </a:p>
          <a:p>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pic>
        <p:nvPicPr>
          <p:cNvPr id="3074" name="Picture 2" descr="undefined">
            <a:extLst>
              <a:ext uri="{FF2B5EF4-FFF2-40B4-BE49-F238E27FC236}">
                <a16:creationId xmlns:a16="http://schemas.microsoft.com/office/drawing/2014/main" id="{EA82C346-B55B-1BEA-5C54-5EE8F8CA9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2649" y="866362"/>
            <a:ext cx="164973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16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B2427-7EE2-4B38-B9C5-5BBD0B6089B1}"/>
              </a:ext>
            </a:extLst>
          </p:cNvPr>
          <p:cNvPicPr>
            <a:picLocks noChangeAspect="1"/>
          </p:cNvPicPr>
          <p:nvPr/>
        </p:nvPicPr>
        <p:blipFill rotWithShape="1">
          <a:blip r:embed="rId2"/>
          <a:srcRect l="24957" t="31715" r="28233" b="11015"/>
          <a:stretch/>
        </p:blipFill>
        <p:spPr>
          <a:xfrm>
            <a:off x="2270234" y="520263"/>
            <a:ext cx="7662042" cy="4745420"/>
          </a:xfrm>
          <a:prstGeom prst="rect">
            <a:avLst/>
          </a:prstGeom>
        </p:spPr>
      </p:pic>
    </p:spTree>
    <p:extLst>
      <p:ext uri="{BB962C8B-B14F-4D97-AF65-F5344CB8AC3E}">
        <p14:creationId xmlns:p14="http://schemas.microsoft.com/office/powerpoint/2010/main" val="2205225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83196" y="358934"/>
            <a:ext cx="8911687" cy="692626"/>
          </a:xfrm>
        </p:spPr>
        <p:style>
          <a:lnRef idx="2">
            <a:schemeClr val="dk1"/>
          </a:lnRef>
          <a:fillRef idx="1">
            <a:schemeClr val="lt1"/>
          </a:fillRef>
          <a:effectRef idx="0">
            <a:schemeClr val="dk1"/>
          </a:effectRef>
          <a:fontRef idx="minor">
            <a:schemeClr val="dk1"/>
          </a:fontRef>
        </p:style>
        <p:txBody>
          <a:bodyPr>
            <a:normAutofit fontScale="90000"/>
          </a:bodyPr>
          <a:lstStyle/>
          <a:p>
            <a:r>
              <a:rPr lang="en-IN" dirty="0">
                <a:solidFill>
                  <a:srgbClr val="212529"/>
                </a:solidFill>
                <a:highlight>
                  <a:srgbClr val="FFFFFF"/>
                </a:highlight>
                <a:latin typeface="Times New Roman" panose="02020603050405020304" pitchFamily="18" charset="0"/>
                <a:cs typeface="Times New Roman" panose="02020603050405020304" pitchFamily="18" charset="0"/>
              </a:rPr>
              <a:t>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1322439"/>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b="0" i="0" dirty="0">
                <a:solidFill>
                  <a:srgbClr val="212529"/>
                </a:solidFill>
                <a:effectLst/>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ZINC OXIDE</a:t>
            </a:r>
          </a:p>
          <a:p>
            <a:pPr marL="0" indent="0">
              <a:buNone/>
            </a:pPr>
            <a:r>
              <a:rPr lang="en-IN" dirty="0">
                <a:solidFill>
                  <a:srgbClr val="212529"/>
                </a:solidFill>
                <a:latin typeface="Times New Roman" panose="02020603050405020304" pitchFamily="18" charset="0"/>
                <a:cs typeface="Times New Roman" panose="02020603050405020304" pitchFamily="18" charset="0"/>
              </a:rPr>
              <a:t>       -IS 14721 : 1999 -</a:t>
            </a:r>
            <a:r>
              <a:rPr lang="en-US" dirty="0">
                <a:solidFill>
                  <a:srgbClr val="212529"/>
                </a:solidFill>
                <a:latin typeface="Times New Roman" panose="02020603050405020304" pitchFamily="18" charset="0"/>
                <a:cs typeface="Times New Roman" panose="02020603050405020304" pitchFamily="18" charset="0"/>
              </a:rPr>
              <a:t>ZINC OXIDE FOR CERAMIC INDUSTRY</a:t>
            </a:r>
          </a:p>
          <a:p>
            <a:pPr marL="0" indent="0">
              <a:buNone/>
            </a:pPr>
            <a:r>
              <a:rPr lang="en-US" dirty="0">
                <a:latin typeface="Times New Roman" panose="02020603050405020304" pitchFamily="18" charset="0"/>
                <a:cs typeface="Times New Roman" panose="02020603050405020304" pitchFamily="18" charset="0"/>
              </a:rPr>
              <a:t>	Prescribes the requirements and methods of sampling and test for zinc oxide for ceramic industry.</a:t>
            </a:r>
          </a:p>
          <a:p>
            <a:pPr marL="0" indent="0">
              <a:buNone/>
            </a:pPr>
            <a:r>
              <a:rPr lang="en-IN" dirty="0">
                <a:solidFill>
                  <a:srgbClr val="212529"/>
                </a:solidFill>
                <a:latin typeface="Times New Roman" panose="02020603050405020304" pitchFamily="18" charset="0"/>
                <a:cs typeface="Times New Roman" panose="02020603050405020304" pitchFamily="18" charset="0"/>
              </a:rPr>
              <a:t>Requirements:</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dirty="0">
                <a:solidFill>
                  <a:srgbClr val="212529"/>
                </a:solidFill>
                <a:latin typeface="Times New Roman" panose="02020603050405020304" pitchFamily="18" charset="0"/>
                <a:cs typeface="Times New Roman" panose="02020603050405020304" pitchFamily="18" charset="0"/>
              </a:rPr>
              <a:t>	-Moisture content (Specified limit - 0.5% max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-Residue on 45 micron  IS sieve (0.1% max by </a:t>
            </a:r>
            <a:r>
              <a:rPr lang="en-IN" dirty="0" err="1">
                <a:solidFill>
                  <a:srgbClr val="212529"/>
                </a:solidFill>
                <a:latin typeface="Times New Roman" panose="02020603050405020304" pitchFamily="18" charset="0"/>
                <a:cs typeface="Times New Roman" panose="02020603050405020304" pitchFamily="18" charset="0"/>
              </a:rPr>
              <a:t>Gallie</a:t>
            </a:r>
            <a:r>
              <a:rPr lang="en-IN" dirty="0">
                <a:solidFill>
                  <a:srgbClr val="212529"/>
                </a:solidFill>
                <a:latin typeface="Times New Roman" panose="02020603050405020304" pitchFamily="18" charset="0"/>
                <a:cs typeface="Times New Roman" panose="02020603050405020304" pitchFamily="18" charset="0"/>
              </a:rPr>
              <a:t> Porritt Sieve)</a:t>
            </a:r>
          </a:p>
          <a:p>
            <a:pPr marL="0" indent="0">
              <a:buNone/>
            </a:pPr>
            <a:r>
              <a:rPr lang="en-IN" dirty="0">
                <a:solidFill>
                  <a:srgbClr val="212529"/>
                </a:solidFill>
                <a:latin typeface="Times New Roman" panose="02020603050405020304" pitchFamily="18" charset="0"/>
                <a:cs typeface="Times New Roman" panose="02020603050405020304" pitchFamily="18" charset="0"/>
              </a:rPr>
              <a:t>	-Powder Density (Limit 5.5-5.65)</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IN" u="sng" dirty="0">
              <a:latin typeface="Times New Roman" panose="02020603050405020304" pitchFamily="18" charset="0"/>
              <a:cs typeface="Times New Roman" panose="02020603050405020304" pitchFamily="18" charset="0"/>
            </a:endParaRPr>
          </a:p>
        </p:txBody>
      </p:sp>
      <p:pic>
        <p:nvPicPr>
          <p:cNvPr id="1026" name="Picture 2" descr="Zinc Oxide">
            <a:extLst>
              <a:ext uri="{FF2B5EF4-FFF2-40B4-BE49-F238E27FC236}">
                <a16:creationId xmlns:a16="http://schemas.microsoft.com/office/drawing/2014/main" id="{B73F115E-AEF6-D08F-473B-A7ABDDF58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33" y="1322439"/>
            <a:ext cx="14763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8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B820-0587-86B7-E7EF-547D8D086232}"/>
              </a:ext>
            </a:extLst>
          </p:cNvPr>
          <p:cNvSpPr>
            <a:spLocks noGrp="1"/>
          </p:cNvSpPr>
          <p:nvPr>
            <p:ph type="title"/>
          </p:nvPr>
        </p:nvSpPr>
        <p:spPr>
          <a:xfrm>
            <a:off x="4297841" y="84967"/>
            <a:ext cx="3785455" cy="536033"/>
          </a:xfrm>
        </p:spPr>
        <p:style>
          <a:lnRef idx="2">
            <a:schemeClr val="dk1"/>
          </a:lnRef>
          <a:fillRef idx="1">
            <a:schemeClr val="lt1"/>
          </a:fillRef>
          <a:effectRef idx="0">
            <a:schemeClr val="dk1"/>
          </a:effectRef>
          <a:fontRef idx="minor">
            <a:schemeClr val="dk1"/>
          </a:fontRef>
        </p:style>
        <p:txBody>
          <a:bodyPr>
            <a:noAutofit/>
          </a:bodyPr>
          <a:lstStyle/>
          <a:p>
            <a:r>
              <a:rPr lang="en-US" sz="3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History of Ceramics</a:t>
            </a:r>
            <a:br>
              <a:rPr lang="en-IN" sz="32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
        <p:nvSpPr>
          <p:cNvPr id="3" name="AutoShape 17">
            <a:extLst>
              <a:ext uri="{FF2B5EF4-FFF2-40B4-BE49-F238E27FC236}">
                <a16:creationId xmlns:a16="http://schemas.microsoft.com/office/drawing/2014/main" id="{F8C11F19-3BD1-3F0B-B537-5AFEB4F5ED77}"/>
              </a:ext>
            </a:extLst>
          </p:cNvPr>
          <p:cNvSpPr>
            <a:spLocks noChangeArrowheads="1"/>
          </p:cNvSpPr>
          <p:nvPr/>
        </p:nvSpPr>
        <p:spPr bwMode="auto">
          <a:xfrm>
            <a:off x="1792605" y="767306"/>
            <a:ext cx="3093339" cy="167109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26,000 B.C.</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Early man discovered that clay, consisting of mammoth fat &amp; bone mixed with bone ash &amp; local loess, can be molded &amp; dried in sun to form brittle &amp; heat resistant material.</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AutoShape 16">
            <a:extLst>
              <a:ext uri="{FF2B5EF4-FFF2-40B4-BE49-F238E27FC236}">
                <a16:creationId xmlns:a16="http://schemas.microsoft.com/office/drawing/2014/main" id="{B3CCD7C3-317A-9E4B-AE45-3035523B5F9C}"/>
              </a:ext>
            </a:extLst>
          </p:cNvPr>
          <p:cNvSpPr>
            <a:spLocks noChangeArrowheads="1"/>
          </p:cNvSpPr>
          <p:nvPr/>
        </p:nvSpPr>
        <p:spPr bwMode="auto">
          <a:xfrm>
            <a:off x="8733077" y="767307"/>
            <a:ext cx="2619200" cy="135982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1965</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development of photovoltaic cells which convert light into electricity opens a ne way to access solar energy.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AutoShape 15">
            <a:extLst>
              <a:ext uri="{FF2B5EF4-FFF2-40B4-BE49-F238E27FC236}">
                <a16:creationId xmlns:a16="http://schemas.microsoft.com/office/drawing/2014/main" id="{65D5D93F-8476-1304-52E2-E163397A5030}"/>
              </a:ext>
            </a:extLst>
          </p:cNvPr>
          <p:cNvSpPr>
            <a:spLocks noChangeArrowheads="1"/>
          </p:cNvSpPr>
          <p:nvPr/>
        </p:nvSpPr>
        <p:spPr bwMode="auto">
          <a:xfrm>
            <a:off x="5311808" y="767306"/>
            <a:ext cx="2862153" cy="162823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1960</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Discovery of fiber optic cable</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which allows laser light pulse to carry large amount of information with extremely low energy loss.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utoShape 14">
            <a:extLst>
              <a:ext uri="{FF2B5EF4-FFF2-40B4-BE49-F238E27FC236}">
                <a16:creationId xmlns:a16="http://schemas.microsoft.com/office/drawing/2014/main" id="{648B6A71-A4AE-E657-0220-05E70C18923B}"/>
              </a:ext>
            </a:extLst>
          </p:cNvPr>
          <p:cNvSpPr>
            <a:spLocks noChangeArrowheads="1"/>
          </p:cNvSpPr>
          <p:nvPr/>
        </p:nvSpPr>
        <p:spPr bwMode="auto">
          <a:xfrm>
            <a:off x="1701166" y="2790827"/>
            <a:ext cx="3234308" cy="152285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4,000 B.C.</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Glass was discovered in ancient Egypt.</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This glass consisted of a silicate glaze over a sintered quartz body.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It was initially used in jewelry.</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AutoShape 13">
            <a:extLst>
              <a:ext uri="{FF2B5EF4-FFF2-40B4-BE49-F238E27FC236}">
                <a16:creationId xmlns:a16="http://schemas.microsoft.com/office/drawing/2014/main" id="{6E9E474D-9A68-7EC5-3A20-A20BE2CC2589}"/>
              </a:ext>
            </a:extLst>
          </p:cNvPr>
          <p:cNvSpPr>
            <a:spLocks noChangeArrowheads="1"/>
          </p:cNvSpPr>
          <p:nvPr/>
        </p:nvSpPr>
        <p:spPr bwMode="auto">
          <a:xfrm>
            <a:off x="5288950" y="2738625"/>
            <a:ext cx="3004278" cy="161851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Mid 1800’s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Thomas Edison has tried various types ceramics for resistivity towards his newly discovered carbon microphone.</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Discovered of Porcelain electrical insulation an incandescent light bulb</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AutoShape 12">
            <a:extLst>
              <a:ext uri="{FF2B5EF4-FFF2-40B4-BE49-F238E27FC236}">
                <a16:creationId xmlns:a16="http://schemas.microsoft.com/office/drawing/2014/main" id="{79E0E276-D6F9-F28E-A1B3-A5F9BD5E91FF}"/>
              </a:ext>
            </a:extLst>
          </p:cNvPr>
          <p:cNvSpPr>
            <a:spLocks noChangeArrowheads="1"/>
          </p:cNvSpPr>
          <p:nvPr/>
        </p:nvSpPr>
        <p:spPr bwMode="auto">
          <a:xfrm>
            <a:off x="8650224" y="2622994"/>
            <a:ext cx="2866070" cy="186767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1987</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Discovery of semiconducting ceramic oxide with a critical temperature of 72 K.</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potential application of ceramic superconductor is in integrated circuit in new high speed computers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AutoShape 11">
            <a:extLst>
              <a:ext uri="{FF2B5EF4-FFF2-40B4-BE49-F238E27FC236}">
                <a16:creationId xmlns:a16="http://schemas.microsoft.com/office/drawing/2014/main" id="{21C84576-342A-585E-B397-B25BB150DE95}"/>
              </a:ext>
            </a:extLst>
          </p:cNvPr>
          <p:cNvSpPr>
            <a:spLocks noChangeArrowheads="1"/>
          </p:cNvSpPr>
          <p:nvPr/>
        </p:nvSpPr>
        <p:spPr bwMode="auto">
          <a:xfrm>
            <a:off x="8663368" y="4804601"/>
            <a:ext cx="2866071" cy="164147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2000</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Certain ceramics known as “smart materials”, “nanoceramics” are published.</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AutoShape 10">
            <a:extLst>
              <a:ext uri="{FF2B5EF4-FFF2-40B4-BE49-F238E27FC236}">
                <a16:creationId xmlns:a16="http://schemas.microsoft.com/office/drawing/2014/main" id="{A353684B-B32F-49E7-E102-EB4A42A0865A}"/>
              </a:ext>
            </a:extLst>
          </p:cNvPr>
          <p:cNvSpPr>
            <a:spLocks noChangeArrowheads="1"/>
          </p:cNvSpPr>
          <p:nvPr/>
        </p:nvSpPr>
        <p:spPr bwMode="auto">
          <a:xfrm>
            <a:off x="5288949" y="4700232"/>
            <a:ext cx="3123531" cy="186471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600 -1500A.D.</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200" dirty="0" err="1">
                <a:solidFill>
                  <a:schemeClr val="tx1">
                    <a:lumMod val="75000"/>
                    <a:lumOff val="25000"/>
                  </a:schemeClr>
                </a:solidFill>
                <a:latin typeface="Times New Roman" panose="02020603050405020304" pitchFamily="18" charset="0"/>
                <a:cs typeface="Times New Roman" panose="02020603050405020304" pitchFamily="18" charset="0"/>
              </a:rPr>
              <a:t>Iznik</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pottery flourished, especially with the introduction of glazed ceramics and intricate tilework, during the Ottoman Empire (Turkey).</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Porcelain (first ceramic composite) is created by the Chinese. This material is made by firing clay along with feldspar and quartz</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AutoShape 9">
            <a:extLst>
              <a:ext uri="{FF2B5EF4-FFF2-40B4-BE49-F238E27FC236}">
                <a16:creationId xmlns:a16="http://schemas.microsoft.com/office/drawing/2014/main" id="{39DB56C6-004F-6BFD-2A6C-72AAF8A6E959}"/>
              </a:ext>
            </a:extLst>
          </p:cNvPr>
          <p:cNvSpPr>
            <a:spLocks noChangeArrowheads="1"/>
          </p:cNvSpPr>
          <p:nvPr/>
        </p:nvSpPr>
        <p:spPr bwMode="auto">
          <a:xfrm>
            <a:off x="1825371" y="4758322"/>
            <a:ext cx="2914839" cy="168873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50 B.C.- 50 A.D.</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Production of optical glasses (Lenses &amp; mirrors). Window glasses begins in Rome.</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AutoShape 8">
            <a:extLst>
              <a:ext uri="{FF2B5EF4-FFF2-40B4-BE49-F238E27FC236}">
                <a16:creationId xmlns:a16="http://schemas.microsoft.com/office/drawing/2014/main" id="{F76D40FC-5A4B-C4F4-7E37-B24722B3040B}"/>
              </a:ext>
            </a:extLst>
          </p:cNvPr>
          <p:cNvSpPr>
            <a:spLocks noChangeShapeType="1"/>
          </p:cNvSpPr>
          <p:nvPr/>
        </p:nvSpPr>
        <p:spPr bwMode="auto">
          <a:xfrm flipH="1">
            <a:off x="3329749" y="2456307"/>
            <a:ext cx="9525" cy="333375"/>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3" name="AutoShape 7">
            <a:extLst>
              <a:ext uri="{FF2B5EF4-FFF2-40B4-BE49-F238E27FC236}">
                <a16:creationId xmlns:a16="http://schemas.microsoft.com/office/drawing/2014/main" id="{6DD21E93-744F-A2D4-9FAC-C34EA3877B2A}"/>
              </a:ext>
            </a:extLst>
          </p:cNvPr>
          <p:cNvSpPr>
            <a:spLocks noChangeShapeType="1"/>
          </p:cNvSpPr>
          <p:nvPr/>
        </p:nvSpPr>
        <p:spPr bwMode="auto">
          <a:xfrm>
            <a:off x="3378323" y="4306253"/>
            <a:ext cx="45719" cy="452069"/>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4" name="AutoShape 6">
            <a:extLst>
              <a:ext uri="{FF2B5EF4-FFF2-40B4-BE49-F238E27FC236}">
                <a16:creationId xmlns:a16="http://schemas.microsoft.com/office/drawing/2014/main" id="{4A03CF76-7756-B70E-9BD9-E0CE242B37FA}"/>
              </a:ext>
            </a:extLst>
          </p:cNvPr>
          <p:cNvSpPr>
            <a:spLocks noChangeShapeType="1"/>
          </p:cNvSpPr>
          <p:nvPr/>
        </p:nvSpPr>
        <p:spPr bwMode="auto">
          <a:xfrm flipH="1">
            <a:off x="6668165" y="2395537"/>
            <a:ext cx="9525" cy="333375"/>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5" name="AutoShape 5">
            <a:extLst>
              <a:ext uri="{FF2B5EF4-FFF2-40B4-BE49-F238E27FC236}">
                <a16:creationId xmlns:a16="http://schemas.microsoft.com/office/drawing/2014/main" id="{CD3ADCFE-99BE-985D-DE35-096A4DA8F351}"/>
              </a:ext>
            </a:extLst>
          </p:cNvPr>
          <p:cNvSpPr>
            <a:spLocks noChangeShapeType="1"/>
          </p:cNvSpPr>
          <p:nvPr/>
        </p:nvSpPr>
        <p:spPr bwMode="auto">
          <a:xfrm flipH="1">
            <a:off x="6699651" y="4357142"/>
            <a:ext cx="45719" cy="415835"/>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6" name="AutoShape 4">
            <a:extLst>
              <a:ext uri="{FF2B5EF4-FFF2-40B4-BE49-F238E27FC236}">
                <a16:creationId xmlns:a16="http://schemas.microsoft.com/office/drawing/2014/main" id="{DBEA9FF1-0F12-102D-15B1-FDAFD4D57323}"/>
              </a:ext>
            </a:extLst>
          </p:cNvPr>
          <p:cNvSpPr>
            <a:spLocks noChangeShapeType="1"/>
          </p:cNvSpPr>
          <p:nvPr/>
        </p:nvSpPr>
        <p:spPr bwMode="auto">
          <a:xfrm>
            <a:off x="10019915" y="2160285"/>
            <a:ext cx="45719" cy="456057"/>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7" name="AutoShape 3">
            <a:extLst>
              <a:ext uri="{FF2B5EF4-FFF2-40B4-BE49-F238E27FC236}">
                <a16:creationId xmlns:a16="http://schemas.microsoft.com/office/drawing/2014/main" id="{547A346E-EA46-BBB8-2E29-2437E2321F09}"/>
              </a:ext>
            </a:extLst>
          </p:cNvPr>
          <p:cNvSpPr>
            <a:spLocks noChangeShapeType="1"/>
          </p:cNvSpPr>
          <p:nvPr/>
        </p:nvSpPr>
        <p:spPr bwMode="auto">
          <a:xfrm>
            <a:off x="10014585" y="4506278"/>
            <a:ext cx="0" cy="266700"/>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8" name="AutoShape 2">
            <a:extLst>
              <a:ext uri="{FF2B5EF4-FFF2-40B4-BE49-F238E27FC236}">
                <a16:creationId xmlns:a16="http://schemas.microsoft.com/office/drawing/2014/main" id="{69A4054E-7285-916B-03A0-DCFFD73B6141}"/>
              </a:ext>
            </a:extLst>
          </p:cNvPr>
          <p:cNvSpPr>
            <a:spLocks noChangeShapeType="1"/>
          </p:cNvSpPr>
          <p:nvPr/>
        </p:nvSpPr>
        <p:spPr bwMode="auto">
          <a:xfrm flipV="1">
            <a:off x="4761110" y="5616285"/>
            <a:ext cx="571598" cy="45719"/>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19" name="AutoShape 1">
            <a:extLst>
              <a:ext uri="{FF2B5EF4-FFF2-40B4-BE49-F238E27FC236}">
                <a16:creationId xmlns:a16="http://schemas.microsoft.com/office/drawing/2014/main" id="{2E170287-0F99-246E-70FB-EF106E8F6264}"/>
              </a:ext>
            </a:extLst>
          </p:cNvPr>
          <p:cNvSpPr>
            <a:spLocks noChangeShapeType="1"/>
          </p:cNvSpPr>
          <p:nvPr/>
        </p:nvSpPr>
        <p:spPr bwMode="auto">
          <a:xfrm flipV="1">
            <a:off x="8173961" y="1490313"/>
            <a:ext cx="559116" cy="45719"/>
          </a:xfrm>
          <a:prstGeom prst="straightConnector1">
            <a:avLst/>
          </a:prstGeom>
          <a:noFill/>
          <a:ln w="76200">
            <a:pattFill prst="pct50">
              <a:fgClr>
                <a:srgbClr val="FF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400">
              <a:latin typeface="Times New Roman" panose="02020603050405020304" pitchFamily="18" charset="0"/>
              <a:cs typeface="Times New Roman" panose="02020603050405020304" pitchFamily="18" charset="0"/>
            </a:endParaRPr>
          </a:p>
        </p:txBody>
      </p:sp>
      <p:sp>
        <p:nvSpPr>
          <p:cNvPr id="21" name="Rectangle 28">
            <a:extLst>
              <a:ext uri="{FF2B5EF4-FFF2-40B4-BE49-F238E27FC236}">
                <a16:creationId xmlns:a16="http://schemas.microsoft.com/office/drawing/2014/main" id="{400BB802-D568-8E6F-75FB-24BF01F95A47}"/>
              </a:ext>
            </a:extLst>
          </p:cNvPr>
          <p:cNvSpPr>
            <a:spLocks noChangeArrowheads="1"/>
          </p:cNvSpPr>
          <p:nvPr/>
        </p:nvSpPr>
        <p:spPr bwMode="auto">
          <a:xfrm>
            <a:off x="2935224" y="170234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67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4E420-D7B1-470E-9671-1155B8F726A0}"/>
              </a:ext>
            </a:extLst>
          </p:cNvPr>
          <p:cNvPicPr>
            <a:picLocks noChangeAspect="1"/>
          </p:cNvPicPr>
          <p:nvPr/>
        </p:nvPicPr>
        <p:blipFill rotWithShape="1">
          <a:blip r:embed="rId2"/>
          <a:srcRect l="21078" t="45285" r="24999" b="18375"/>
          <a:stretch/>
        </p:blipFill>
        <p:spPr>
          <a:xfrm>
            <a:off x="2638095" y="809608"/>
            <a:ext cx="7751381" cy="3904282"/>
          </a:xfrm>
          <a:prstGeom prst="rect">
            <a:avLst/>
          </a:prstGeom>
        </p:spPr>
      </p:pic>
      <p:sp>
        <p:nvSpPr>
          <p:cNvPr id="4" name="Rectangle 3">
            <a:extLst>
              <a:ext uri="{FF2B5EF4-FFF2-40B4-BE49-F238E27FC236}">
                <a16:creationId xmlns:a16="http://schemas.microsoft.com/office/drawing/2014/main" id="{2773E0DF-FDD9-4FF5-A1A7-330D41B0411E}"/>
              </a:ext>
            </a:extLst>
          </p:cNvPr>
          <p:cNvSpPr/>
          <p:nvPr/>
        </p:nvSpPr>
        <p:spPr>
          <a:xfrm>
            <a:off x="2638095" y="4848063"/>
            <a:ext cx="7909035" cy="1200329"/>
          </a:xfrm>
          <a:prstGeom prst="rect">
            <a:avLst/>
          </a:prstGeom>
        </p:spPr>
        <p:txBody>
          <a:bodyPr wrap="square">
            <a:spAutoFit/>
          </a:bodyPr>
          <a:lstStyle/>
          <a:p>
            <a:r>
              <a:rPr lang="en-IN" dirty="0">
                <a:solidFill>
                  <a:srgbClr val="212529"/>
                </a:solidFill>
                <a:latin typeface="Times New Roman" panose="02020603050405020304" pitchFamily="18" charset="0"/>
                <a:cs typeface="Times New Roman" panose="02020603050405020304" pitchFamily="18" charset="0"/>
              </a:rPr>
              <a:t>By Gravimetric, Titrimetric  method analysis by using Furnace, Platinum crucible, Balance, Reagents etc.)</a:t>
            </a:r>
          </a:p>
          <a:p>
            <a:r>
              <a:rPr lang="en-IN" dirty="0">
                <a:solidFill>
                  <a:srgbClr val="212529"/>
                </a:solidFill>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a:p>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88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64908" y="338176"/>
            <a:ext cx="8911687" cy="768247"/>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82549" y="2481444"/>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b="0" i="0" dirty="0">
                <a:solidFill>
                  <a:srgbClr val="212529"/>
                </a:solidFill>
                <a:effectLst/>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CALCITE </a:t>
            </a:r>
          </a:p>
          <a:p>
            <a:pPr marL="0" indent="0">
              <a:buNone/>
            </a:pPr>
            <a:r>
              <a:rPr lang="en-IN" dirty="0">
                <a:solidFill>
                  <a:srgbClr val="212529"/>
                </a:solidFill>
                <a:latin typeface="Times New Roman" panose="02020603050405020304" pitchFamily="18" charset="0"/>
                <a:cs typeface="Times New Roman" panose="02020603050405020304" pitchFamily="18" charset="0"/>
              </a:rPr>
              <a:t>       -IS 15751 : 2024 -</a:t>
            </a:r>
            <a:r>
              <a:rPr lang="en-US" dirty="0">
                <a:solidFill>
                  <a:srgbClr val="212529"/>
                </a:solidFill>
                <a:latin typeface="Times New Roman" panose="02020603050405020304" pitchFamily="18" charset="0"/>
                <a:cs typeface="Times New Roman" panose="02020603050405020304" pitchFamily="18" charset="0"/>
              </a:rPr>
              <a:t>CALCITE FOR CERAMIC INDUSTRY </a:t>
            </a:r>
          </a:p>
          <a:p>
            <a:pPr marL="0" indent="0">
              <a:buNone/>
            </a:pPr>
            <a:r>
              <a:rPr lang="en-US" dirty="0">
                <a:latin typeface="Times New Roman" panose="02020603050405020304" pitchFamily="18" charset="0"/>
                <a:cs typeface="Times New Roman" panose="02020603050405020304" pitchFamily="18" charset="0"/>
              </a:rPr>
              <a:t>	Prescribes the requirements and the methods of sampling and test for calcite suitable for use in ceramic industry.</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IN" b="1" dirty="0">
                <a:solidFill>
                  <a:srgbClr val="212529"/>
                </a:solidFill>
                <a:latin typeface="Times New Roman" panose="02020603050405020304" pitchFamily="18" charset="0"/>
                <a:cs typeface="Times New Roman" panose="02020603050405020304" pitchFamily="18" charset="0"/>
              </a:rPr>
              <a:t>Requirements</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dirty="0">
                <a:solidFill>
                  <a:srgbClr val="212529"/>
                </a:solidFill>
                <a:latin typeface="Times New Roman" panose="02020603050405020304" pitchFamily="18" charset="0"/>
                <a:cs typeface="Times New Roman" panose="02020603050405020304" pitchFamily="18" charset="0"/>
              </a:rPr>
              <a:t>         -Moisture content ((Specified limit - 2%  max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-Size  (</a:t>
            </a:r>
            <a:r>
              <a:rPr lang="en-US" dirty="0">
                <a:solidFill>
                  <a:srgbClr val="212529"/>
                </a:solidFill>
                <a:latin typeface="Times New Roman" panose="02020603050405020304" pitchFamily="18" charset="0"/>
                <a:cs typeface="Times New Roman" panose="02020603050405020304" pitchFamily="18" charset="0"/>
              </a:rPr>
              <a:t>as agreed to between the purchaser and the supplier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--Fired colour (</a:t>
            </a:r>
            <a:r>
              <a:rPr lang="en-US" dirty="0">
                <a:solidFill>
                  <a:srgbClr val="212529"/>
                </a:solidFill>
                <a:latin typeface="Times New Roman" panose="02020603050405020304" pitchFamily="18" charset="0"/>
                <a:cs typeface="Times New Roman" panose="02020603050405020304" pitchFamily="18" charset="0"/>
              </a:rPr>
              <a:t>The </a:t>
            </a:r>
            <a:r>
              <a:rPr lang="en-US" dirty="0" err="1">
                <a:solidFill>
                  <a:srgbClr val="212529"/>
                </a:solidFill>
                <a:latin typeface="Times New Roman" panose="02020603050405020304" pitchFamily="18" charset="0"/>
                <a:cs typeface="Times New Roman" panose="02020603050405020304" pitchFamily="18" charset="0"/>
              </a:rPr>
              <a:t>colour</a:t>
            </a:r>
            <a:r>
              <a:rPr lang="en-US" dirty="0">
                <a:solidFill>
                  <a:srgbClr val="212529"/>
                </a:solidFill>
                <a:latin typeface="Times New Roman" panose="02020603050405020304" pitchFamily="18" charset="0"/>
                <a:cs typeface="Times New Roman" panose="02020603050405020304" pitchFamily="18" charset="0"/>
              </a:rPr>
              <a:t> of fired calcite shall be white or off white)</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US" sz="1600" u="sng"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pic>
        <p:nvPicPr>
          <p:cNvPr id="2050" name="Picture 2" descr="undefined">
            <a:extLst>
              <a:ext uri="{FF2B5EF4-FFF2-40B4-BE49-F238E27FC236}">
                <a16:creationId xmlns:a16="http://schemas.microsoft.com/office/drawing/2014/main" id="{D8CC1D13-6848-E0BA-4F26-01E572B07A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312" y="1472451"/>
            <a:ext cx="2255139" cy="161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24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090F3-24DB-4CD5-B006-474D423747D1}"/>
              </a:ext>
            </a:extLst>
          </p:cNvPr>
          <p:cNvPicPr>
            <a:picLocks noChangeAspect="1"/>
          </p:cNvPicPr>
          <p:nvPr/>
        </p:nvPicPr>
        <p:blipFill rotWithShape="1">
          <a:blip r:embed="rId2"/>
          <a:srcRect l="23716" t="23752" r="21697" b="23039"/>
          <a:stretch/>
        </p:blipFill>
        <p:spPr>
          <a:xfrm>
            <a:off x="1781504" y="425669"/>
            <a:ext cx="9002110" cy="4661338"/>
          </a:xfrm>
          <a:prstGeom prst="rect">
            <a:avLst/>
          </a:prstGeom>
        </p:spPr>
      </p:pic>
      <p:sp>
        <p:nvSpPr>
          <p:cNvPr id="5" name="Rectangle 4">
            <a:extLst>
              <a:ext uri="{FF2B5EF4-FFF2-40B4-BE49-F238E27FC236}">
                <a16:creationId xmlns:a16="http://schemas.microsoft.com/office/drawing/2014/main" id="{27BCA0B8-E7D4-4E4D-93A0-015CBE8101CF}"/>
              </a:ext>
            </a:extLst>
          </p:cNvPr>
          <p:cNvSpPr/>
          <p:nvPr/>
        </p:nvSpPr>
        <p:spPr>
          <a:xfrm>
            <a:off x="3234559" y="5675274"/>
            <a:ext cx="6096000" cy="646331"/>
          </a:xfrm>
          <a:prstGeom prst="rect">
            <a:avLst/>
          </a:prstGeom>
        </p:spPr>
        <p:txBody>
          <a:bodyPr>
            <a:spAutoFit/>
          </a:bodyPr>
          <a:lstStyle/>
          <a:p>
            <a:r>
              <a:rPr lang="en-IN" dirty="0">
                <a:solidFill>
                  <a:srgbClr val="212529"/>
                </a:solidFill>
                <a:latin typeface="Times New Roman" panose="02020603050405020304" pitchFamily="18" charset="0"/>
                <a:cs typeface="Times New Roman" panose="02020603050405020304" pitchFamily="18" charset="0"/>
              </a:rPr>
              <a:t>By Gravimetric, Titrimetric  method analysis by using Furnace, Platinum crucible, 	Platinum dish,  Balance, Reagents etc</a:t>
            </a:r>
          </a:p>
        </p:txBody>
      </p:sp>
    </p:spTree>
    <p:extLst>
      <p:ext uri="{BB962C8B-B14F-4D97-AF65-F5344CB8AC3E}">
        <p14:creationId xmlns:p14="http://schemas.microsoft.com/office/powerpoint/2010/main" val="338209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503958" y="395510"/>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776355" y="126187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b="0" i="0" dirty="0">
                <a:solidFill>
                  <a:srgbClr val="212529"/>
                </a:solidFill>
                <a:effectLst/>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SERICITE  </a:t>
            </a:r>
          </a:p>
          <a:p>
            <a:pPr marL="0" indent="0">
              <a:buNone/>
            </a:pPr>
            <a:r>
              <a:rPr lang="en-IN" dirty="0">
                <a:solidFill>
                  <a:srgbClr val="212529"/>
                </a:solidFill>
                <a:latin typeface="Times New Roman" panose="02020603050405020304" pitchFamily="18" charset="0"/>
                <a:cs typeface="Times New Roman" panose="02020603050405020304" pitchFamily="18" charset="0"/>
              </a:rPr>
              <a:t>       -IS 15752 : 2007 -</a:t>
            </a:r>
            <a:r>
              <a:rPr lang="en-US" dirty="0">
                <a:solidFill>
                  <a:srgbClr val="212529"/>
                </a:solidFill>
                <a:latin typeface="Times New Roman" panose="02020603050405020304" pitchFamily="18" charset="0"/>
                <a:cs typeface="Times New Roman" panose="02020603050405020304" pitchFamily="18" charset="0"/>
              </a:rPr>
              <a:t>SERICITE  FOR CERAMIC INDUSTRY </a:t>
            </a:r>
          </a:p>
          <a:p>
            <a:pPr marL="0" indent="0">
              <a:buNone/>
            </a:pPr>
            <a:r>
              <a:rPr lang="en-US" dirty="0">
                <a:latin typeface="Times New Roman" panose="02020603050405020304" pitchFamily="18" charset="0"/>
                <a:cs typeface="Times New Roman" panose="02020603050405020304" pitchFamily="18" charset="0"/>
              </a:rPr>
              <a:t>	Prescribes the requirements and the methods of sampling and test for calcite suitable for use in ceramic industry.</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GRADES</a:t>
            </a:r>
          </a:p>
          <a:p>
            <a:pPr marL="0" indent="0">
              <a:buNone/>
            </a:pPr>
            <a:r>
              <a:rPr lang="en-US" dirty="0">
                <a:solidFill>
                  <a:srgbClr val="212529"/>
                </a:solidFill>
                <a:latin typeface="Times New Roman" panose="02020603050405020304" pitchFamily="18" charset="0"/>
                <a:cs typeface="Times New Roman" panose="02020603050405020304" pitchFamily="18" charset="0"/>
              </a:rPr>
              <a:t>a) Grade 1 — Suitable for low maturing crockery, </a:t>
            </a:r>
            <a:r>
              <a:rPr lang="en-US" dirty="0" err="1">
                <a:solidFill>
                  <a:srgbClr val="212529"/>
                </a:solidFill>
                <a:latin typeface="Times New Roman" panose="02020603050405020304" pitchFamily="18" charset="0"/>
                <a:cs typeface="Times New Roman" panose="02020603050405020304" pitchFamily="18" charset="0"/>
              </a:rPr>
              <a:t>sanitarywares</a:t>
            </a:r>
            <a:r>
              <a:rPr lang="en-US" dirty="0">
                <a:solidFill>
                  <a:srgbClr val="212529"/>
                </a:solidFill>
                <a:latin typeface="Times New Roman" panose="02020603050405020304" pitchFamily="18" charset="0"/>
                <a:cs typeface="Times New Roman" panose="02020603050405020304" pitchFamily="18" charset="0"/>
              </a:rPr>
              <a:t> and vitreous wares.</a:t>
            </a:r>
          </a:p>
          <a:p>
            <a:pPr marL="0" indent="0">
              <a:buNone/>
            </a:pPr>
            <a:r>
              <a:rPr lang="en-US" dirty="0">
                <a:solidFill>
                  <a:srgbClr val="212529"/>
                </a:solidFill>
                <a:latin typeface="Times New Roman" panose="02020603050405020304" pitchFamily="18" charset="0"/>
                <a:cs typeface="Times New Roman" panose="02020603050405020304" pitchFamily="18" charset="0"/>
              </a:rPr>
              <a:t>b) Grade 2 — Suitable for whiteware and insulator industry.</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Requirements</a:t>
            </a:r>
          </a:p>
          <a:p>
            <a:pPr marL="0" indent="0">
              <a:buNone/>
            </a:pPr>
            <a:r>
              <a:rPr lang="en-IN" dirty="0">
                <a:solidFill>
                  <a:srgbClr val="212529"/>
                </a:solidFill>
                <a:latin typeface="Times New Roman" panose="02020603050405020304" pitchFamily="18" charset="0"/>
                <a:cs typeface="Times New Roman" panose="02020603050405020304" pitchFamily="18" charset="0"/>
              </a:rPr>
              <a:t>	-Description</a:t>
            </a:r>
          </a:p>
          <a:p>
            <a:pPr marL="0" indent="0">
              <a:buNone/>
            </a:pPr>
            <a:r>
              <a:rPr lang="en-IN" dirty="0">
                <a:solidFill>
                  <a:srgbClr val="212529"/>
                </a:solidFill>
                <a:latin typeface="Times New Roman" panose="02020603050405020304" pitchFamily="18" charset="0"/>
                <a:cs typeface="Times New Roman" panose="02020603050405020304" pitchFamily="18" charset="0"/>
              </a:rPr>
              <a:t>         -Moisture content ((Specified limit - 2%  max by Air oven)</a:t>
            </a:r>
          </a:p>
          <a:p>
            <a:pPr marL="0" indent="0">
              <a:buNone/>
            </a:pPr>
            <a:r>
              <a:rPr lang="en-IN" dirty="0">
                <a:solidFill>
                  <a:srgbClr val="212529"/>
                </a:solidFill>
                <a:latin typeface="Times New Roman" panose="02020603050405020304" pitchFamily="18" charset="0"/>
                <a:cs typeface="Times New Roman" panose="02020603050405020304" pitchFamily="18" charset="0"/>
              </a:rPr>
              <a:t>         -Size grading  (</a:t>
            </a:r>
            <a:r>
              <a:rPr lang="en-US" dirty="0">
                <a:solidFill>
                  <a:srgbClr val="212529"/>
                </a:solidFill>
                <a:latin typeface="Times New Roman" panose="02020603050405020304" pitchFamily="18" charset="0"/>
                <a:cs typeface="Times New Roman" panose="02020603050405020304" pitchFamily="18" charset="0"/>
              </a:rPr>
              <a:t>as agreed to between the purchaser and the supplier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-Specific Gravity (2.8-2.9 by </a:t>
            </a:r>
            <a:r>
              <a:rPr lang="en-IN" dirty="0" err="1">
                <a:solidFill>
                  <a:srgbClr val="212529"/>
                </a:solidFill>
                <a:latin typeface="Times New Roman" panose="02020603050405020304" pitchFamily="18" charset="0"/>
                <a:cs typeface="Times New Roman" panose="02020603050405020304" pitchFamily="18" charset="0"/>
              </a:rPr>
              <a:t>Pyknometer</a:t>
            </a:r>
            <a:r>
              <a:rPr lang="en-IN" dirty="0">
                <a:solidFill>
                  <a:srgbClr val="212529"/>
                </a:solidFill>
                <a:latin typeface="Times New Roman" panose="02020603050405020304" pitchFamily="18" charset="0"/>
                <a:cs typeface="Times New Roman" panose="02020603050405020304" pitchFamily="18" charset="0"/>
              </a:rPr>
              <a:t>)</a:t>
            </a:r>
          </a:p>
          <a:p>
            <a:pPr marL="0" indent="0">
              <a:buNone/>
            </a:pPr>
            <a:r>
              <a:rPr lang="en-IN" dirty="0">
                <a:solidFill>
                  <a:srgbClr val="212529"/>
                </a:solidFill>
                <a:latin typeface="Times New Roman" panose="02020603050405020304" pitchFamily="18" charset="0"/>
                <a:cs typeface="Times New Roman" panose="02020603050405020304" pitchFamily="18" charset="0"/>
              </a:rPr>
              <a:t>	-Fusibility-</a:t>
            </a:r>
            <a:r>
              <a:rPr lang="en-US" dirty="0">
                <a:solidFill>
                  <a:srgbClr val="212529"/>
                </a:solidFill>
                <a:latin typeface="Times New Roman" panose="02020603050405020304" pitchFamily="18" charset="0"/>
                <a:cs typeface="Times New Roman" panose="02020603050405020304" pitchFamily="18" charset="0"/>
              </a:rPr>
              <a:t>The fusion characteristics of sericite is expressed in terms of Orton Standard Pyrometric Cone Equivalent (PCE). (Determined by Furnace)</a:t>
            </a:r>
            <a:endParaRPr lang="en-IN" dirty="0">
              <a:solidFill>
                <a:srgbClr val="212529"/>
              </a:solidFill>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0B79791C-92B9-0FA9-40B4-CE1C66685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138" y="2764920"/>
            <a:ext cx="209550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511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4A2119-490F-4EAF-BA34-DCE36EA0B4EB}"/>
              </a:ext>
            </a:extLst>
          </p:cNvPr>
          <p:cNvPicPr>
            <a:picLocks noChangeAspect="1"/>
          </p:cNvPicPr>
          <p:nvPr/>
        </p:nvPicPr>
        <p:blipFill rotWithShape="1">
          <a:blip r:embed="rId2"/>
          <a:srcRect l="22888" t="29876" r="53060" b="22514"/>
          <a:stretch/>
        </p:blipFill>
        <p:spPr>
          <a:xfrm>
            <a:off x="3793598" y="963289"/>
            <a:ext cx="5341165" cy="3720663"/>
          </a:xfrm>
          <a:prstGeom prst="rect">
            <a:avLst/>
          </a:prstGeom>
        </p:spPr>
      </p:pic>
      <p:sp>
        <p:nvSpPr>
          <p:cNvPr id="5" name="Rectangle 4">
            <a:extLst>
              <a:ext uri="{FF2B5EF4-FFF2-40B4-BE49-F238E27FC236}">
                <a16:creationId xmlns:a16="http://schemas.microsoft.com/office/drawing/2014/main" id="{681D5093-CAA0-4614-8806-E5AC5F943058}"/>
              </a:ext>
            </a:extLst>
          </p:cNvPr>
          <p:cNvSpPr/>
          <p:nvPr/>
        </p:nvSpPr>
        <p:spPr>
          <a:xfrm>
            <a:off x="1986455" y="5097591"/>
            <a:ext cx="8513379" cy="1169551"/>
          </a:xfrm>
          <a:prstGeom prst="rect">
            <a:avLst/>
          </a:prstGeom>
        </p:spPr>
        <p:txBody>
          <a:bodyPr wrap="square">
            <a:spAutoFit/>
          </a:bodyPr>
          <a:lstStyle/>
          <a:p>
            <a:r>
              <a:rPr lang="en-IN" dirty="0">
                <a:solidFill>
                  <a:srgbClr val="212529"/>
                </a:solidFill>
                <a:latin typeface="Times New Roman" panose="02020603050405020304" pitchFamily="18" charset="0"/>
                <a:cs typeface="Times New Roman" panose="02020603050405020304" pitchFamily="18" charset="0"/>
              </a:rPr>
              <a:t>-Chemical composition (except Potassium Oxide, Sodium Oxide ) by Gravimetric,   Titrimetric method analysis by using Furnace, Platinum crucible, Balance, Reagents etc.   </a:t>
            </a:r>
          </a:p>
          <a:p>
            <a:r>
              <a:rPr lang="en-IN" dirty="0">
                <a:solidFill>
                  <a:srgbClr val="212529"/>
                </a:solidFill>
                <a:latin typeface="Times New Roman" panose="02020603050405020304" pitchFamily="18" charset="0"/>
                <a:cs typeface="Times New Roman" panose="02020603050405020304" pitchFamily="18" charset="0"/>
              </a:rPr>
              <a:t> -Potassium Oxide, Sodium Oxide by Flame photometer</a:t>
            </a:r>
            <a:endParaRPr lang="en-US" dirty="0">
              <a:latin typeface="Times New Roman" panose="02020603050405020304" pitchFamily="18" charset="0"/>
              <a:cs typeface="Times New Roman" panose="02020603050405020304" pitchFamily="18" charset="0"/>
            </a:endParaRPr>
          </a:p>
          <a:p>
            <a:endParaRPr lang="en-US" sz="1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085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538060" y="44132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3781" y="1749124"/>
            <a:ext cx="11542776" cy="299629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sz="1600" dirty="0">
                <a:latin typeface="Times New Roman" panose="02020603050405020304" pitchFamily="18" charset="0"/>
                <a:cs typeface="Times New Roman" panose="02020603050405020304" pitchFamily="18" charset="0"/>
              </a:rPr>
              <a:t> </a:t>
            </a:r>
            <a:r>
              <a:rPr lang="en-IN" sz="2000" dirty="0">
                <a:solidFill>
                  <a:srgbClr val="212529"/>
                </a:solidFill>
                <a:latin typeface="Times New Roman" panose="02020603050405020304" pitchFamily="18" charset="0"/>
                <a:cs typeface="Times New Roman" panose="02020603050405020304" pitchFamily="18" charset="0"/>
              </a:rPr>
              <a:t>IS 2333 : 1992 –</a:t>
            </a:r>
            <a:r>
              <a:rPr lang="en-US" sz="2000" dirty="0">
                <a:solidFill>
                  <a:srgbClr val="212529"/>
                </a:solidFill>
                <a:latin typeface="Times New Roman" panose="02020603050405020304" pitchFamily="18" charset="0"/>
                <a:cs typeface="Times New Roman" panose="02020603050405020304" pitchFamily="18" charset="0"/>
              </a:rPr>
              <a:t>PLASTER OF PARIS FOR CERAMIC INDUSTRY</a:t>
            </a:r>
          </a:p>
          <a:p>
            <a:pPr marL="0" indent="0">
              <a:buNone/>
            </a:pPr>
            <a:r>
              <a:rPr lang="en-US" sz="2000" dirty="0">
                <a:latin typeface="Times New Roman" panose="02020603050405020304" pitchFamily="18" charset="0"/>
                <a:cs typeface="Times New Roman" panose="02020603050405020304" pitchFamily="18" charset="0"/>
              </a:rPr>
              <a:t>Prescribes requirements and method of sampling and test for plaster of </a:t>
            </a:r>
            <a:r>
              <a:rPr lang="en-US" sz="2000" dirty="0" err="1">
                <a:latin typeface="Times New Roman" panose="02020603050405020304" pitchFamily="18" charset="0"/>
                <a:cs typeface="Times New Roman" panose="02020603050405020304" pitchFamily="18" charset="0"/>
              </a:rPr>
              <a:t>paris</a:t>
            </a:r>
            <a:r>
              <a:rPr lang="en-US" sz="2000" dirty="0">
                <a:latin typeface="Times New Roman" panose="02020603050405020304" pitchFamily="18" charset="0"/>
                <a:cs typeface="Times New Roman" panose="02020603050405020304" pitchFamily="18" charset="0"/>
              </a:rPr>
              <a:t> for use in ceramic, optics industries, jiggering and Roller head for  automatic machines. .</a:t>
            </a:r>
          </a:p>
          <a:p>
            <a:pPr marL="0" indent="0">
              <a:buNone/>
            </a:pPr>
            <a:r>
              <a:rPr lang="en-IN" sz="2000" b="1" dirty="0">
                <a:solidFill>
                  <a:srgbClr val="212529"/>
                </a:solidFill>
                <a:latin typeface="Times New Roman" panose="02020603050405020304" pitchFamily="18" charset="0"/>
                <a:cs typeface="Times New Roman" panose="02020603050405020304" pitchFamily="18" charset="0"/>
              </a:rPr>
              <a:t>Types</a:t>
            </a:r>
          </a:p>
          <a:p>
            <a:pPr marL="0" indent="0">
              <a:buNone/>
            </a:pPr>
            <a:r>
              <a:rPr lang="en-IN" sz="2000" dirty="0">
                <a:solidFill>
                  <a:srgbClr val="212529"/>
                </a:solidFill>
                <a:latin typeface="Times New Roman" panose="02020603050405020304" pitchFamily="18" charset="0"/>
                <a:cs typeface="Times New Roman" panose="02020603050405020304" pitchFamily="18" charset="0"/>
              </a:rPr>
              <a:t>a) Type 1 - Suitable for moulds for slip casting ;</a:t>
            </a:r>
          </a:p>
          <a:p>
            <a:pPr marL="0" indent="0">
              <a:buNone/>
            </a:pPr>
            <a:r>
              <a:rPr lang="en-IN" sz="2000" dirty="0">
                <a:solidFill>
                  <a:srgbClr val="212529"/>
                </a:solidFill>
                <a:latin typeface="Times New Roman" panose="02020603050405020304" pitchFamily="18" charset="0"/>
                <a:cs typeface="Times New Roman" panose="02020603050405020304" pitchFamily="18" charset="0"/>
              </a:rPr>
              <a:t>b) Type 2 - Suitable for moulds for jiggering  case and block making;</a:t>
            </a:r>
          </a:p>
          <a:p>
            <a:pPr marL="0" indent="0">
              <a:buNone/>
            </a:pPr>
            <a:r>
              <a:rPr lang="en-IN" sz="2000" dirty="0">
                <a:solidFill>
                  <a:srgbClr val="212529"/>
                </a:solidFill>
                <a:latin typeface="Times New Roman" panose="02020603050405020304" pitchFamily="18" charset="0"/>
                <a:cs typeface="Times New Roman" panose="02020603050405020304" pitchFamily="18" charset="0"/>
              </a:rPr>
              <a:t>c) Type 3 - Suitable for  mounting optical glass items; and</a:t>
            </a:r>
          </a:p>
          <a:p>
            <a:pPr marL="0" indent="0">
              <a:buNone/>
            </a:pPr>
            <a:r>
              <a:rPr lang="en-IN" sz="2000" dirty="0">
                <a:solidFill>
                  <a:srgbClr val="212529"/>
                </a:solidFill>
                <a:latin typeface="Times New Roman" panose="02020603050405020304" pitchFamily="18" charset="0"/>
                <a:cs typeface="Times New Roman" panose="02020603050405020304" pitchFamily="18" charset="0"/>
              </a:rPr>
              <a:t>d) Type 4 -~ Suitable for automatic machine jiggering and for roller head.</a:t>
            </a:r>
          </a:p>
          <a:p>
            <a:pPr marL="0" indent="0">
              <a:buNone/>
            </a:pPr>
            <a:endParaRPr lang="en-IN" sz="1600" dirty="0">
              <a:solidFill>
                <a:srgbClr val="212529"/>
              </a:solidFill>
              <a:latin typeface="Times New Roman" panose="02020603050405020304" pitchFamily="18" charset="0"/>
              <a:cs typeface="Times New Roman" panose="02020603050405020304" pitchFamily="18" charset="0"/>
            </a:endParaRPr>
          </a:p>
          <a:p>
            <a:pPr marL="0" indent="0">
              <a:buNone/>
            </a:pPr>
            <a:endParaRPr lang="en-IN" sz="1600" dirty="0">
              <a:solidFill>
                <a:srgbClr val="212529"/>
              </a:solidFill>
              <a:latin typeface="Times New Roman" panose="02020603050405020304" pitchFamily="18" charset="0"/>
              <a:cs typeface="Times New Roman" panose="02020603050405020304" pitchFamily="18" charset="0"/>
            </a:endParaRPr>
          </a:p>
          <a:p>
            <a:pPr marL="0" indent="0">
              <a:buNone/>
            </a:pPr>
            <a:endParaRPr lang="en-IN" sz="1600" dirty="0">
              <a:solidFill>
                <a:srgbClr val="212529"/>
              </a:solidFill>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u="sng"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pic>
        <p:nvPicPr>
          <p:cNvPr id="7170" name="Picture 2" descr="Plaster of Paris (POP)| Uses ...">
            <a:extLst>
              <a:ext uri="{FF2B5EF4-FFF2-40B4-BE49-F238E27FC236}">
                <a16:creationId xmlns:a16="http://schemas.microsoft.com/office/drawing/2014/main" id="{A4ED2D1D-99F2-F2AD-B05E-FB048D14D9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70"/>
          <a:stretch/>
        </p:blipFill>
        <p:spPr bwMode="auto">
          <a:xfrm>
            <a:off x="9566560" y="2594393"/>
            <a:ext cx="2139314" cy="166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2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9F9972-BFB7-4B28-B12B-E36231E928E9}"/>
              </a:ext>
            </a:extLst>
          </p:cNvPr>
          <p:cNvPicPr>
            <a:picLocks noChangeAspect="1"/>
          </p:cNvPicPr>
          <p:nvPr/>
        </p:nvPicPr>
        <p:blipFill rotWithShape="1">
          <a:blip r:embed="rId2"/>
          <a:srcRect l="24440" t="22285" r="24871" b="9080"/>
          <a:stretch/>
        </p:blipFill>
        <p:spPr>
          <a:xfrm>
            <a:off x="2144110" y="536028"/>
            <a:ext cx="8040413" cy="5990895"/>
          </a:xfrm>
          <a:prstGeom prst="rect">
            <a:avLst/>
          </a:prstGeom>
        </p:spPr>
      </p:pic>
    </p:spTree>
    <p:extLst>
      <p:ext uri="{BB962C8B-B14F-4D97-AF65-F5344CB8AC3E}">
        <p14:creationId xmlns:p14="http://schemas.microsoft.com/office/powerpoint/2010/main" val="111583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7585E-C7C9-4692-9D38-82C6C7C02B67}"/>
              </a:ext>
            </a:extLst>
          </p:cNvPr>
          <p:cNvPicPr>
            <a:picLocks noChangeAspect="1"/>
          </p:cNvPicPr>
          <p:nvPr/>
        </p:nvPicPr>
        <p:blipFill rotWithShape="1">
          <a:blip r:embed="rId2"/>
          <a:srcRect l="25727" t="23449" r="26923" b="35402"/>
          <a:stretch/>
        </p:blipFill>
        <p:spPr>
          <a:xfrm>
            <a:off x="1521372" y="626956"/>
            <a:ext cx="9149255" cy="5454869"/>
          </a:xfrm>
          <a:prstGeom prst="rect">
            <a:avLst/>
          </a:prstGeom>
        </p:spPr>
      </p:pic>
    </p:spTree>
    <p:extLst>
      <p:ext uri="{BB962C8B-B14F-4D97-AF65-F5344CB8AC3E}">
        <p14:creationId xmlns:p14="http://schemas.microsoft.com/office/powerpoint/2010/main" val="4363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7CF0-CE90-4E9A-B70F-D398E7846FE4}"/>
              </a:ext>
            </a:extLst>
          </p:cNvPr>
          <p:cNvSpPr>
            <a:spLocks noGrp="1"/>
          </p:cNvSpPr>
          <p:nvPr>
            <p:ph type="title"/>
          </p:nvPr>
        </p:nvSpPr>
        <p:spPr/>
        <p:txBody>
          <a:bodyPr>
            <a:normAutofit/>
          </a:bodyPr>
          <a:lstStyle/>
          <a:p>
            <a:r>
              <a:rPr lang="en-US" sz="2400" dirty="0">
                <a:solidFill>
                  <a:srgbClr val="212529"/>
                </a:solidFill>
                <a:latin typeface="Times New Roman" panose="02020603050405020304" pitchFamily="18" charset="0"/>
                <a:cs typeface="Times New Roman" panose="02020603050405020304" pitchFamily="18" charset="0"/>
              </a:rPr>
              <a:t>PLASTER OF PARIS</a:t>
            </a:r>
            <a:endParaRPr lang="en-IN" sz="2400" dirty="0"/>
          </a:p>
        </p:txBody>
      </p:sp>
      <p:sp>
        <p:nvSpPr>
          <p:cNvPr id="3" name="Rectangle 2">
            <a:extLst>
              <a:ext uri="{FF2B5EF4-FFF2-40B4-BE49-F238E27FC236}">
                <a16:creationId xmlns:a16="http://schemas.microsoft.com/office/drawing/2014/main" id="{BABB5BA4-8FBF-4221-B8F8-4F01A50FC0EC}"/>
              </a:ext>
            </a:extLst>
          </p:cNvPr>
          <p:cNvSpPr/>
          <p:nvPr/>
        </p:nvSpPr>
        <p:spPr>
          <a:xfrm>
            <a:off x="687389" y="1264555"/>
            <a:ext cx="11262873" cy="5170646"/>
          </a:xfrm>
          <a:prstGeom prst="rect">
            <a:avLst/>
          </a:prstGeom>
        </p:spPr>
        <p:txBody>
          <a:bodyPr wrap="square">
            <a:spAutoFit/>
          </a:bodyPr>
          <a:lstStyle/>
          <a:p>
            <a:r>
              <a:rPr lang="en-IN" sz="2400" b="1" dirty="0">
                <a:solidFill>
                  <a:srgbClr val="212529"/>
                </a:solidFill>
                <a:latin typeface="Times New Roman" panose="02020603050405020304" pitchFamily="18" charset="0"/>
                <a:cs typeface="Times New Roman" panose="02020603050405020304" pitchFamily="18" charset="0"/>
              </a:rPr>
              <a:t>	Tests</a:t>
            </a:r>
          </a:p>
          <a:p>
            <a:r>
              <a:rPr lang="en-IN" sz="2400" b="1" dirty="0">
                <a:solidFill>
                  <a:srgbClr val="212529"/>
                </a:solidFill>
                <a:latin typeface="Times New Roman" panose="02020603050405020304" pitchFamily="18" charset="0"/>
                <a:cs typeface="Times New Roman" panose="02020603050405020304" pitchFamily="18" charset="0"/>
              </a:rPr>
              <a:t>      Physical:</a:t>
            </a:r>
          </a:p>
          <a:p>
            <a:r>
              <a:rPr lang="en-IN" sz="2400" dirty="0">
                <a:solidFill>
                  <a:srgbClr val="212529"/>
                </a:solidFill>
                <a:latin typeface="Times New Roman" panose="02020603050405020304" pitchFamily="18" charset="0"/>
                <a:cs typeface="Times New Roman" panose="02020603050405020304" pitchFamily="18" charset="0"/>
              </a:rPr>
              <a:t>	-Fineness (by Sieves) </a:t>
            </a:r>
          </a:p>
          <a:p>
            <a:r>
              <a:rPr lang="en-IN" sz="2400" dirty="0">
                <a:solidFill>
                  <a:srgbClr val="212529"/>
                </a:solidFill>
                <a:latin typeface="Times New Roman" panose="02020603050405020304" pitchFamily="18" charset="0"/>
                <a:cs typeface="Times New Roman" panose="02020603050405020304" pitchFamily="18" charset="0"/>
              </a:rPr>
              <a:t>	-Normal Consistency (Water plaster ratio by </a:t>
            </a:r>
            <a:r>
              <a:rPr lang="en-IN" sz="2400" dirty="0" err="1">
                <a:solidFill>
                  <a:srgbClr val="212529"/>
                </a:solidFill>
                <a:latin typeface="Times New Roman" panose="02020603050405020304" pitchFamily="18" charset="0"/>
                <a:cs typeface="Times New Roman" panose="02020603050405020304" pitchFamily="18" charset="0"/>
              </a:rPr>
              <a:t>Vicat</a:t>
            </a:r>
            <a:r>
              <a:rPr lang="en-IN" sz="2400" dirty="0">
                <a:solidFill>
                  <a:srgbClr val="212529"/>
                </a:solidFill>
                <a:latin typeface="Times New Roman" panose="02020603050405020304" pitchFamily="18" charset="0"/>
                <a:cs typeface="Times New Roman" panose="02020603050405020304" pitchFamily="18" charset="0"/>
              </a:rPr>
              <a:t> Apparatus)</a:t>
            </a:r>
          </a:p>
          <a:p>
            <a:r>
              <a:rPr lang="en-IN" sz="2400" dirty="0">
                <a:solidFill>
                  <a:srgbClr val="212529"/>
                </a:solidFill>
                <a:latin typeface="Times New Roman" panose="02020603050405020304" pitchFamily="18" charset="0"/>
                <a:cs typeface="Times New Roman" panose="02020603050405020304" pitchFamily="18" charset="0"/>
              </a:rPr>
              <a:t>	-Setting Time / Expansion after setting time (by </a:t>
            </a:r>
            <a:r>
              <a:rPr lang="en-IN" sz="2400" dirty="0" err="1">
                <a:solidFill>
                  <a:srgbClr val="212529"/>
                </a:solidFill>
                <a:latin typeface="Times New Roman" panose="02020603050405020304" pitchFamily="18" charset="0"/>
                <a:cs typeface="Times New Roman" panose="02020603050405020304" pitchFamily="18" charset="0"/>
              </a:rPr>
              <a:t>Vicat</a:t>
            </a:r>
            <a:r>
              <a:rPr lang="en-IN" sz="2400" dirty="0">
                <a:solidFill>
                  <a:srgbClr val="212529"/>
                </a:solidFill>
                <a:latin typeface="Times New Roman" panose="02020603050405020304" pitchFamily="18" charset="0"/>
                <a:cs typeface="Times New Roman" panose="02020603050405020304" pitchFamily="18" charset="0"/>
              </a:rPr>
              <a:t> Apparatus, Apparatus for linear 	expansion of setting)</a:t>
            </a:r>
          </a:p>
          <a:p>
            <a:r>
              <a:rPr lang="en-IN" sz="2400" dirty="0">
                <a:solidFill>
                  <a:srgbClr val="212529"/>
                </a:solidFill>
                <a:latin typeface="Times New Roman" panose="02020603050405020304" pitchFamily="18" charset="0"/>
                <a:cs typeface="Times New Roman" panose="02020603050405020304" pitchFamily="18" charset="0"/>
              </a:rPr>
              <a:t>	-</a:t>
            </a:r>
            <a:r>
              <a:rPr lang="en-IN" sz="2400" dirty="0" err="1">
                <a:solidFill>
                  <a:srgbClr val="212529"/>
                </a:solidFill>
                <a:latin typeface="Times New Roman" panose="02020603050405020304" pitchFamily="18" charset="0"/>
                <a:cs typeface="Times New Roman" panose="02020603050405020304" pitchFamily="18" charset="0"/>
              </a:rPr>
              <a:t>Modulous</a:t>
            </a:r>
            <a:r>
              <a:rPr lang="en-IN" sz="2400" dirty="0">
                <a:solidFill>
                  <a:srgbClr val="212529"/>
                </a:solidFill>
                <a:latin typeface="Times New Roman" panose="02020603050405020304" pitchFamily="18" charset="0"/>
                <a:cs typeface="Times New Roman" panose="02020603050405020304" pitchFamily="18" charset="0"/>
              </a:rPr>
              <a:t> of rupture (by MOR testing assembly)</a:t>
            </a:r>
          </a:p>
          <a:p>
            <a:r>
              <a:rPr lang="en-IN" sz="2400" dirty="0">
                <a:solidFill>
                  <a:srgbClr val="212529"/>
                </a:solidFill>
                <a:latin typeface="Times New Roman" panose="02020603050405020304" pitchFamily="18" charset="0"/>
                <a:cs typeface="Times New Roman" panose="02020603050405020304" pitchFamily="18" charset="0"/>
              </a:rPr>
              <a:t>	-Dry Compressive Strength (CST test assembly)</a:t>
            </a:r>
          </a:p>
          <a:p>
            <a:r>
              <a:rPr lang="en-IN" sz="2400" dirty="0">
                <a:solidFill>
                  <a:srgbClr val="212529"/>
                </a:solidFill>
                <a:latin typeface="Times New Roman" panose="02020603050405020304" pitchFamily="18" charset="0"/>
                <a:cs typeface="Times New Roman" panose="02020603050405020304" pitchFamily="18" charset="0"/>
              </a:rPr>
              <a:t>      -Water absorption  (  by Vacuum desiccator, vacuum oven) </a:t>
            </a:r>
          </a:p>
          <a:p>
            <a:r>
              <a:rPr lang="en-IN" sz="2400" dirty="0">
                <a:solidFill>
                  <a:srgbClr val="212529"/>
                </a:solidFill>
                <a:latin typeface="Times New Roman" panose="02020603050405020304" pitchFamily="18" charset="0"/>
                <a:cs typeface="Times New Roman" panose="02020603050405020304" pitchFamily="18" charset="0"/>
              </a:rPr>
              <a:t>        </a:t>
            </a:r>
            <a:r>
              <a:rPr lang="en-IN" sz="2400" b="1" dirty="0">
                <a:solidFill>
                  <a:srgbClr val="212529"/>
                </a:solidFill>
                <a:latin typeface="Times New Roman" panose="02020603050405020304" pitchFamily="18" charset="0"/>
                <a:cs typeface="Times New Roman" panose="02020603050405020304" pitchFamily="18" charset="0"/>
              </a:rPr>
              <a:t>Chemical:</a:t>
            </a:r>
          </a:p>
          <a:p>
            <a:r>
              <a:rPr lang="en-IN" sz="2400" dirty="0">
                <a:solidFill>
                  <a:srgbClr val="212529"/>
                </a:solidFill>
                <a:latin typeface="Times New Roman" panose="02020603050405020304" pitchFamily="18" charset="0"/>
                <a:cs typeface="Times New Roman" panose="02020603050405020304" pitchFamily="18" charset="0"/>
              </a:rPr>
              <a:t>	-Chemical composition (Free moisture by Air oven,  Carbonate by Evolution/ 	Volumetric method, Matter insoluble in HCl by Evaporation,  Calcium sulphate-85%  	min by Ignition, Compound water- by fusion)</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536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67813" y="1320149"/>
            <a:ext cx="11852787"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Green MOR (by MOR test assembly)</a:t>
            </a:r>
          </a:p>
          <a:p>
            <a:pPr marL="0" indent="0">
              <a:buNone/>
            </a:pPr>
            <a:r>
              <a:rPr lang="en-US" dirty="0">
                <a:solidFill>
                  <a:srgbClr val="212529"/>
                </a:solidFill>
                <a:latin typeface="Times New Roman" panose="02020603050405020304" pitchFamily="18" charset="0"/>
                <a:cs typeface="Times New Roman" panose="02020603050405020304" pitchFamily="18" charset="0"/>
              </a:rPr>
              <a:t>	-Fired characteristic at 1 200 °C  /Fired </a:t>
            </a:r>
            <a:r>
              <a:rPr lang="en-US" dirty="0" err="1">
                <a:solidFill>
                  <a:srgbClr val="212529"/>
                </a:solidFill>
                <a:latin typeface="Times New Roman" panose="02020603050405020304" pitchFamily="18" charset="0"/>
                <a:cs typeface="Times New Roman" panose="02020603050405020304" pitchFamily="18" charset="0"/>
              </a:rPr>
              <a:t>colour</a:t>
            </a:r>
            <a:r>
              <a:rPr lang="en-US" dirty="0">
                <a:solidFill>
                  <a:srgbClr val="212529"/>
                </a:solidFill>
                <a:latin typeface="Times New Roman" panose="02020603050405020304" pitchFamily="18" charset="0"/>
                <a:cs typeface="Times New Roman" panose="02020603050405020304" pitchFamily="18" charset="0"/>
              </a:rPr>
              <a:t> -Should be free from black speck/spots and cracks /White, cream, Light buff</a:t>
            </a:r>
          </a:p>
          <a:p>
            <a:pPr marL="0" indent="0">
              <a:buNone/>
            </a:pPr>
            <a:r>
              <a:rPr lang="en-US" dirty="0">
                <a:solidFill>
                  <a:srgbClr val="212529"/>
                </a:solidFill>
                <a:latin typeface="Times New Roman" panose="02020603050405020304" pitchFamily="18" charset="0"/>
                <a:cs typeface="Times New Roman" panose="02020603050405020304" pitchFamily="18" charset="0"/>
              </a:rPr>
              <a:t>	-CE value in Orton -determine the PCE value of china clay by comparing the test cones prepared from the material under test with 	standard pyrometric cones heated in a suitable furnace at a definite rate of rise of temperature</a:t>
            </a:r>
          </a:p>
          <a:p>
            <a:pPr marL="0" indent="0">
              <a:buNone/>
            </a:pPr>
            <a:r>
              <a:rPr lang="en-US" dirty="0">
                <a:solidFill>
                  <a:srgbClr val="212529"/>
                </a:solidFill>
                <a:latin typeface="Times New Roman" panose="02020603050405020304" pitchFamily="18" charset="0"/>
                <a:cs typeface="Times New Roman" panose="02020603050405020304" pitchFamily="18" charset="0"/>
              </a:rPr>
              <a:t>	-Water absorption (Maturity)-Discs of china clay are fired to a temperature of 1 200 °C and the water absorption is determined by soaking the fired discs in water</a:t>
            </a:r>
          </a:p>
          <a:p>
            <a:pPr marL="0" indent="0">
              <a:buNone/>
            </a:pPr>
            <a:r>
              <a:rPr lang="en-IN" dirty="0">
                <a:solidFill>
                  <a:srgbClr val="212529"/>
                </a:solidFill>
                <a:latin typeface="Times New Roman" panose="02020603050405020304" pitchFamily="18" charset="0"/>
                <a:cs typeface="Times New Roman" panose="02020603050405020304" pitchFamily="18" charset="0"/>
              </a:rPr>
              <a:t>	-Chemical composition (Loss on ignition, Alumina, Oxide of Iron, Titanium dioxide, Calcium oxide- Gravimetric, Titrimetric method analysis by using Furnace, Platinum crucible, Balance, Reagents etc.)</a:t>
            </a:r>
          </a:p>
          <a:p>
            <a:pPr marL="0" indent="0">
              <a:buNone/>
            </a:pPr>
            <a:endParaRPr lang="en-US" sz="1600"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7300CA9A-FE0A-4F0A-93CC-62B5189F3FB7}"/>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394135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 name="Rectangle 2086"/>
          <p:cNvSpPr/>
          <p:nvPr/>
        </p:nvSpPr>
        <p:spPr>
          <a:xfrm>
            <a:off x="3212820" y="43424"/>
            <a:ext cx="6397905" cy="613245"/>
          </a:xfrm>
          <a:prstGeom prst="rect">
            <a:avLst/>
          </a:prstGeom>
        </p:spPr>
        <p:txBody>
          <a:bodyPr wrap="none">
            <a:spAutoFit/>
          </a:bodyPr>
          <a:lstStyle/>
          <a:p>
            <a:pPr marR="0" lvl="0">
              <a:lnSpc>
                <a:spcPct val="115000"/>
              </a:lnSpc>
              <a:spcBef>
                <a:spcPts val="0"/>
              </a:spcBef>
              <a:spcAft>
                <a:spcPts val="1000"/>
              </a:spcAft>
            </a:pPr>
            <a:r>
              <a:rPr lang="en-IN" sz="3200" b="1" kern="100" dirty="0">
                <a:latin typeface="Times New Roman" panose="02020603050405020304" pitchFamily="18" charset="0"/>
                <a:ea typeface="Calibri" panose="020F0502020204030204" pitchFamily="34" charset="0"/>
                <a:cs typeface="Times New Roman" panose="02020603050405020304" pitchFamily="18" charset="0"/>
              </a:rPr>
              <a:t>Classification of Ceramic Materials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AutoShape 97">
            <a:extLst>
              <a:ext uri="{FF2B5EF4-FFF2-40B4-BE49-F238E27FC236}">
                <a16:creationId xmlns:a16="http://schemas.microsoft.com/office/drawing/2014/main" id="{A51F4F79-82FE-EBCD-5DAF-72AD0FC73831}"/>
              </a:ext>
            </a:extLst>
          </p:cNvPr>
          <p:cNvSpPr>
            <a:spLocks noChangeArrowheads="1"/>
          </p:cNvSpPr>
          <p:nvPr/>
        </p:nvSpPr>
        <p:spPr bwMode="auto">
          <a:xfrm>
            <a:off x="2233612" y="763588"/>
            <a:ext cx="2191632" cy="368300"/>
          </a:xfrm>
          <a:prstGeom prst="roundRect">
            <a:avLst>
              <a:gd name="adj" fmla="val 16667"/>
            </a:avLst>
          </a:prstGeom>
          <a:solidFill>
            <a:srgbClr val="FFFFFF"/>
          </a:solidFill>
          <a:ln w="12700">
            <a:solidFill>
              <a:srgbClr val="5F497A"/>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Traditional ceramics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1" name="AutoShape 61">
            <a:extLst>
              <a:ext uri="{FF2B5EF4-FFF2-40B4-BE49-F238E27FC236}">
                <a16:creationId xmlns:a16="http://schemas.microsoft.com/office/drawing/2014/main" id="{B4CF2354-F5F7-9087-6970-5F081317DEA8}"/>
              </a:ext>
            </a:extLst>
          </p:cNvPr>
          <p:cNvSpPr>
            <a:spLocks noChangeArrowheads="1"/>
          </p:cNvSpPr>
          <p:nvPr/>
        </p:nvSpPr>
        <p:spPr bwMode="auto">
          <a:xfrm>
            <a:off x="6172200" y="738657"/>
            <a:ext cx="3028240" cy="404345"/>
          </a:xfrm>
          <a:prstGeom prst="roundRect">
            <a:avLst>
              <a:gd name="adj" fmla="val 16667"/>
            </a:avLst>
          </a:prstGeom>
          <a:solidFill>
            <a:srgbClr val="FFFFFF"/>
          </a:solidFill>
          <a:ln w="12700">
            <a:solidFill>
              <a:srgbClr val="5F497A"/>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Advanced Ceramics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52" name="AutoShape 73">
            <a:extLst>
              <a:ext uri="{FF2B5EF4-FFF2-40B4-BE49-F238E27FC236}">
                <a16:creationId xmlns:a16="http://schemas.microsoft.com/office/drawing/2014/main" id="{EABFE849-395C-3581-45AA-CDE86C97A242}"/>
              </a:ext>
            </a:extLst>
          </p:cNvPr>
          <p:cNvSpPr>
            <a:spLocks noChangeArrowheads="1"/>
          </p:cNvSpPr>
          <p:nvPr/>
        </p:nvSpPr>
        <p:spPr bwMode="auto">
          <a:xfrm>
            <a:off x="5669545" y="1772355"/>
            <a:ext cx="1634080" cy="427920"/>
          </a:xfrm>
          <a:prstGeom prst="roundRect">
            <a:avLst>
              <a:gd name="adj" fmla="val 16667"/>
            </a:avLst>
          </a:prstGeom>
          <a:solidFill>
            <a:srgbClr val="FFFFFF"/>
          </a:solidFill>
          <a:ln w="9525">
            <a:solidFill>
              <a:srgbClr val="76923C"/>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Electroceramics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3" name="AutoShape 83">
            <a:extLst>
              <a:ext uri="{FF2B5EF4-FFF2-40B4-BE49-F238E27FC236}">
                <a16:creationId xmlns:a16="http://schemas.microsoft.com/office/drawing/2014/main" id="{02F283D1-9506-14D3-F755-A30B44D9D0C5}"/>
              </a:ext>
            </a:extLst>
          </p:cNvPr>
          <p:cNvSpPr>
            <a:spLocks noChangeArrowheads="1"/>
          </p:cNvSpPr>
          <p:nvPr/>
        </p:nvSpPr>
        <p:spPr bwMode="auto">
          <a:xfrm>
            <a:off x="7878233" y="1706386"/>
            <a:ext cx="2110319" cy="493889"/>
          </a:xfrm>
          <a:prstGeom prst="roundRect">
            <a:avLst>
              <a:gd name="adj" fmla="val 16667"/>
            </a:avLst>
          </a:prstGeom>
          <a:solidFill>
            <a:srgbClr val="FFFFFF"/>
          </a:solidFill>
          <a:ln w="12700">
            <a:solidFill>
              <a:srgbClr val="76923C"/>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Advanced Structural                Ceramics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4" name="AutoShape 72">
            <a:extLst>
              <a:ext uri="{FF2B5EF4-FFF2-40B4-BE49-F238E27FC236}">
                <a16:creationId xmlns:a16="http://schemas.microsoft.com/office/drawing/2014/main" id="{89F32690-2B3E-32A6-4487-7D0592B2D99E}"/>
              </a:ext>
            </a:extLst>
          </p:cNvPr>
          <p:cNvSpPr>
            <a:spLocks noChangeArrowheads="1"/>
          </p:cNvSpPr>
          <p:nvPr/>
        </p:nvSpPr>
        <p:spPr bwMode="auto">
          <a:xfrm>
            <a:off x="6096000" y="2538806"/>
            <a:ext cx="1362075" cy="354012"/>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Electronic Substrate, Package Ceramics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AutoShape 71">
            <a:extLst>
              <a:ext uri="{FF2B5EF4-FFF2-40B4-BE49-F238E27FC236}">
                <a16:creationId xmlns:a16="http://schemas.microsoft.com/office/drawing/2014/main" id="{13EC879B-387E-19DB-A7F8-0D60C39B3A78}"/>
              </a:ext>
            </a:extLst>
          </p:cNvPr>
          <p:cNvSpPr>
            <a:spLocks noChangeArrowheads="1"/>
          </p:cNvSpPr>
          <p:nvPr/>
        </p:nvSpPr>
        <p:spPr bwMode="auto">
          <a:xfrm>
            <a:off x="6078008" y="3034755"/>
            <a:ext cx="1362075" cy="36195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Capacitor Dielectric, Piezoelectric ceramics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AutoShape 70">
            <a:extLst>
              <a:ext uri="{FF2B5EF4-FFF2-40B4-BE49-F238E27FC236}">
                <a16:creationId xmlns:a16="http://schemas.microsoft.com/office/drawing/2014/main" id="{B537E6B2-BB43-FA2B-91F7-6FA57505A439}"/>
              </a:ext>
            </a:extLst>
          </p:cNvPr>
          <p:cNvSpPr>
            <a:spLocks noChangeArrowheads="1"/>
          </p:cNvSpPr>
          <p:nvPr/>
        </p:nvSpPr>
        <p:spPr bwMode="auto">
          <a:xfrm>
            <a:off x="6095999" y="3566074"/>
            <a:ext cx="1362075" cy="287338"/>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Magnetic Ceramics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AutoShape 69">
            <a:extLst>
              <a:ext uri="{FF2B5EF4-FFF2-40B4-BE49-F238E27FC236}">
                <a16:creationId xmlns:a16="http://schemas.microsoft.com/office/drawing/2014/main" id="{E7344380-3DCD-A30D-3670-937BF22EC0F9}"/>
              </a:ext>
            </a:extLst>
          </p:cNvPr>
          <p:cNvSpPr>
            <a:spLocks noChangeArrowheads="1"/>
          </p:cNvSpPr>
          <p:nvPr/>
        </p:nvSpPr>
        <p:spPr bwMode="auto">
          <a:xfrm>
            <a:off x="6078007" y="4429126"/>
            <a:ext cx="1362075"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Conductive Ceramics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AutoShape 82">
            <a:extLst>
              <a:ext uri="{FF2B5EF4-FFF2-40B4-BE49-F238E27FC236}">
                <a16:creationId xmlns:a16="http://schemas.microsoft.com/office/drawing/2014/main" id="{299C1B8D-EB58-6C24-86A4-C425692CECF5}"/>
              </a:ext>
            </a:extLst>
          </p:cNvPr>
          <p:cNvSpPr>
            <a:spLocks noChangeArrowheads="1"/>
          </p:cNvSpPr>
          <p:nvPr/>
        </p:nvSpPr>
        <p:spPr bwMode="auto">
          <a:xfrm>
            <a:off x="7878233" y="4176536"/>
            <a:ext cx="1361018" cy="32911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Automotive Ceramics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9" name="AutoShape 81">
            <a:extLst>
              <a:ext uri="{FF2B5EF4-FFF2-40B4-BE49-F238E27FC236}">
                <a16:creationId xmlns:a16="http://schemas.microsoft.com/office/drawing/2014/main" id="{5739C3FD-3BD7-736C-5D95-922ED39EA4A7}"/>
              </a:ext>
            </a:extLst>
          </p:cNvPr>
          <p:cNvSpPr>
            <a:spLocks noChangeArrowheads="1"/>
          </p:cNvSpPr>
          <p:nvPr/>
        </p:nvSpPr>
        <p:spPr bwMode="auto">
          <a:xfrm>
            <a:off x="7906807" y="3522986"/>
            <a:ext cx="1361018" cy="433063"/>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Tribological (Wear- Resistant) Ceramics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0" name="AutoShape 80">
            <a:extLst>
              <a:ext uri="{FF2B5EF4-FFF2-40B4-BE49-F238E27FC236}">
                <a16:creationId xmlns:a16="http://schemas.microsoft.com/office/drawing/2014/main" id="{F257E528-B88C-9B88-AF73-A88F6851875A}"/>
              </a:ext>
            </a:extLst>
          </p:cNvPr>
          <p:cNvSpPr>
            <a:spLocks noChangeArrowheads="1"/>
          </p:cNvSpPr>
          <p:nvPr/>
        </p:nvSpPr>
        <p:spPr bwMode="auto">
          <a:xfrm>
            <a:off x="7878233" y="3051175"/>
            <a:ext cx="1362075" cy="32911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Bioceramics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1" name="AutoShape 79">
            <a:extLst>
              <a:ext uri="{FF2B5EF4-FFF2-40B4-BE49-F238E27FC236}">
                <a16:creationId xmlns:a16="http://schemas.microsoft.com/office/drawing/2014/main" id="{C9578C62-A1BD-E843-FA68-AA8A7C9DBC4A}"/>
              </a:ext>
            </a:extLst>
          </p:cNvPr>
          <p:cNvSpPr>
            <a:spLocks noChangeArrowheads="1"/>
          </p:cNvSpPr>
          <p:nvPr/>
        </p:nvSpPr>
        <p:spPr bwMode="auto">
          <a:xfrm>
            <a:off x="7906807" y="2516909"/>
            <a:ext cx="1333501" cy="32911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Nuclear Ceramics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2" name="AutoShape 68">
            <a:extLst>
              <a:ext uri="{FF2B5EF4-FFF2-40B4-BE49-F238E27FC236}">
                <a16:creationId xmlns:a16="http://schemas.microsoft.com/office/drawing/2014/main" id="{41147DDB-F136-A6F2-64C0-3447B6A8DC0D}"/>
              </a:ext>
            </a:extLst>
          </p:cNvPr>
          <p:cNvSpPr>
            <a:spLocks noChangeArrowheads="1"/>
          </p:cNvSpPr>
          <p:nvPr/>
        </p:nvSpPr>
        <p:spPr bwMode="auto">
          <a:xfrm>
            <a:off x="6088945" y="4022781"/>
            <a:ext cx="1362075"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Optical Ceramics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AutoShape 96">
            <a:extLst>
              <a:ext uri="{FF2B5EF4-FFF2-40B4-BE49-F238E27FC236}">
                <a16:creationId xmlns:a16="http://schemas.microsoft.com/office/drawing/2014/main" id="{BFD8C545-B51F-EDBC-CE1E-F547385AF182}"/>
              </a:ext>
            </a:extLst>
          </p:cNvPr>
          <p:cNvSpPr>
            <a:spLocks noChangeArrowheads="1"/>
          </p:cNvSpPr>
          <p:nvPr/>
        </p:nvSpPr>
        <p:spPr bwMode="auto">
          <a:xfrm>
            <a:off x="3257341" y="2310206"/>
            <a:ext cx="1035258"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Whitewares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AutoShape 95">
            <a:extLst>
              <a:ext uri="{FF2B5EF4-FFF2-40B4-BE49-F238E27FC236}">
                <a16:creationId xmlns:a16="http://schemas.microsoft.com/office/drawing/2014/main" id="{123DCB62-87C0-6692-4639-E7863E18A631}"/>
              </a:ext>
            </a:extLst>
          </p:cNvPr>
          <p:cNvSpPr>
            <a:spLocks noChangeArrowheads="1"/>
          </p:cNvSpPr>
          <p:nvPr/>
        </p:nvSpPr>
        <p:spPr bwMode="auto">
          <a:xfrm>
            <a:off x="3245233" y="2736056"/>
            <a:ext cx="1047366" cy="401638"/>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Structural Clay Products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AutoShape 94">
            <a:extLst>
              <a:ext uri="{FF2B5EF4-FFF2-40B4-BE49-F238E27FC236}">
                <a16:creationId xmlns:a16="http://schemas.microsoft.com/office/drawing/2014/main" id="{CE7D840A-2F4A-3E49-5D37-8AA29B38E352}"/>
              </a:ext>
            </a:extLst>
          </p:cNvPr>
          <p:cNvSpPr>
            <a:spLocks noChangeArrowheads="1"/>
          </p:cNvSpPr>
          <p:nvPr/>
        </p:nvSpPr>
        <p:spPr bwMode="auto">
          <a:xfrm>
            <a:off x="3263899" y="3336925"/>
            <a:ext cx="1028700"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Brick and Tile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AutoShape 93">
            <a:extLst>
              <a:ext uri="{FF2B5EF4-FFF2-40B4-BE49-F238E27FC236}">
                <a16:creationId xmlns:a16="http://schemas.microsoft.com/office/drawing/2014/main" id="{6F65F4D2-14E9-D9A6-C305-EC0AC7808E98}"/>
              </a:ext>
            </a:extLst>
          </p:cNvPr>
          <p:cNvSpPr>
            <a:spLocks noChangeArrowheads="1"/>
          </p:cNvSpPr>
          <p:nvPr/>
        </p:nvSpPr>
        <p:spPr bwMode="auto">
          <a:xfrm>
            <a:off x="3245232" y="3844925"/>
            <a:ext cx="1028700"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Abrasives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AutoShape 92">
            <a:extLst>
              <a:ext uri="{FF2B5EF4-FFF2-40B4-BE49-F238E27FC236}">
                <a16:creationId xmlns:a16="http://schemas.microsoft.com/office/drawing/2014/main" id="{BAC2015F-C777-EAD0-F82A-97A950D40918}"/>
              </a:ext>
            </a:extLst>
          </p:cNvPr>
          <p:cNvSpPr>
            <a:spLocks noChangeArrowheads="1"/>
          </p:cNvSpPr>
          <p:nvPr/>
        </p:nvSpPr>
        <p:spPr bwMode="auto">
          <a:xfrm>
            <a:off x="3245232" y="4288521"/>
            <a:ext cx="1028700"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Refractories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AutoShape 91">
            <a:extLst>
              <a:ext uri="{FF2B5EF4-FFF2-40B4-BE49-F238E27FC236}">
                <a16:creationId xmlns:a16="http://schemas.microsoft.com/office/drawing/2014/main" id="{D794EFCB-F2F0-D286-C902-2CB8D388A029}"/>
              </a:ext>
            </a:extLst>
          </p:cNvPr>
          <p:cNvSpPr>
            <a:spLocks noChangeArrowheads="1"/>
          </p:cNvSpPr>
          <p:nvPr/>
        </p:nvSpPr>
        <p:spPr bwMode="auto">
          <a:xfrm>
            <a:off x="3243820" y="4764143"/>
            <a:ext cx="1028700" cy="228600"/>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Cement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AutoShape 90">
            <a:extLst>
              <a:ext uri="{FF2B5EF4-FFF2-40B4-BE49-F238E27FC236}">
                <a16:creationId xmlns:a16="http://schemas.microsoft.com/office/drawing/2014/main" id="{256E570D-66C4-3F34-21FA-AEB30DA46E6E}"/>
              </a:ext>
            </a:extLst>
          </p:cNvPr>
          <p:cNvSpPr>
            <a:spLocks noChangeShapeType="1"/>
          </p:cNvSpPr>
          <p:nvPr/>
        </p:nvSpPr>
        <p:spPr bwMode="auto">
          <a:xfrm flipH="1">
            <a:off x="2843770" y="1178758"/>
            <a:ext cx="45719" cy="374483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1" name="AutoShape 88">
            <a:extLst>
              <a:ext uri="{FF2B5EF4-FFF2-40B4-BE49-F238E27FC236}">
                <a16:creationId xmlns:a16="http://schemas.microsoft.com/office/drawing/2014/main" id="{43D1635F-9E13-9BF4-A6BB-31FD55C69E63}"/>
              </a:ext>
            </a:extLst>
          </p:cNvPr>
          <p:cNvSpPr>
            <a:spLocks noChangeShapeType="1"/>
          </p:cNvSpPr>
          <p:nvPr/>
        </p:nvSpPr>
        <p:spPr bwMode="auto">
          <a:xfrm>
            <a:off x="2889489" y="2936875"/>
            <a:ext cx="3238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3" name="AutoShape 87">
            <a:extLst>
              <a:ext uri="{FF2B5EF4-FFF2-40B4-BE49-F238E27FC236}">
                <a16:creationId xmlns:a16="http://schemas.microsoft.com/office/drawing/2014/main" id="{D4842325-F602-494D-4F64-0309EA588ECB}"/>
              </a:ext>
            </a:extLst>
          </p:cNvPr>
          <p:cNvSpPr>
            <a:spLocks noChangeShapeType="1"/>
          </p:cNvSpPr>
          <p:nvPr/>
        </p:nvSpPr>
        <p:spPr bwMode="auto">
          <a:xfrm flipV="1">
            <a:off x="2867336" y="3446462"/>
            <a:ext cx="400050" cy="9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4" name="AutoShape 86">
            <a:extLst>
              <a:ext uri="{FF2B5EF4-FFF2-40B4-BE49-F238E27FC236}">
                <a16:creationId xmlns:a16="http://schemas.microsoft.com/office/drawing/2014/main" id="{E70AFA96-B083-5F73-D67B-726C69013AEB}"/>
              </a:ext>
            </a:extLst>
          </p:cNvPr>
          <p:cNvSpPr>
            <a:spLocks noChangeShapeType="1"/>
          </p:cNvSpPr>
          <p:nvPr/>
        </p:nvSpPr>
        <p:spPr bwMode="auto">
          <a:xfrm>
            <a:off x="2853295" y="3956049"/>
            <a:ext cx="3905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5" name="AutoShape 85">
            <a:extLst>
              <a:ext uri="{FF2B5EF4-FFF2-40B4-BE49-F238E27FC236}">
                <a16:creationId xmlns:a16="http://schemas.microsoft.com/office/drawing/2014/main" id="{7AB15694-F7C7-5288-1D02-B86D13088EAC}"/>
              </a:ext>
            </a:extLst>
          </p:cNvPr>
          <p:cNvSpPr>
            <a:spLocks noChangeShapeType="1"/>
          </p:cNvSpPr>
          <p:nvPr/>
        </p:nvSpPr>
        <p:spPr bwMode="auto">
          <a:xfrm>
            <a:off x="2863849" y="4413781"/>
            <a:ext cx="400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6" name="AutoShape 84">
            <a:extLst>
              <a:ext uri="{FF2B5EF4-FFF2-40B4-BE49-F238E27FC236}">
                <a16:creationId xmlns:a16="http://schemas.microsoft.com/office/drawing/2014/main" id="{97CB75CD-6708-38E6-E976-1A888C5E15DC}"/>
              </a:ext>
            </a:extLst>
          </p:cNvPr>
          <p:cNvSpPr>
            <a:spLocks noChangeShapeType="1"/>
          </p:cNvSpPr>
          <p:nvPr/>
        </p:nvSpPr>
        <p:spPr bwMode="auto">
          <a:xfrm>
            <a:off x="2853295" y="4908540"/>
            <a:ext cx="3905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7" name="AutoShape 67">
            <a:extLst>
              <a:ext uri="{FF2B5EF4-FFF2-40B4-BE49-F238E27FC236}">
                <a16:creationId xmlns:a16="http://schemas.microsoft.com/office/drawing/2014/main" id="{73F7438F-EC52-79D0-E717-329B38439987}"/>
              </a:ext>
            </a:extLst>
          </p:cNvPr>
          <p:cNvSpPr>
            <a:spLocks noChangeShapeType="1"/>
          </p:cNvSpPr>
          <p:nvPr/>
        </p:nvSpPr>
        <p:spPr bwMode="auto">
          <a:xfrm>
            <a:off x="5812717" y="2220914"/>
            <a:ext cx="45719" cy="228473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8" name="AutoShape 66">
            <a:extLst>
              <a:ext uri="{FF2B5EF4-FFF2-40B4-BE49-F238E27FC236}">
                <a16:creationId xmlns:a16="http://schemas.microsoft.com/office/drawing/2014/main" id="{58AD9D4B-5A0B-6B6C-6F13-A56B5CB3DA2F}"/>
              </a:ext>
            </a:extLst>
          </p:cNvPr>
          <p:cNvSpPr>
            <a:spLocks noChangeShapeType="1"/>
          </p:cNvSpPr>
          <p:nvPr/>
        </p:nvSpPr>
        <p:spPr bwMode="auto">
          <a:xfrm>
            <a:off x="5849407" y="2714740"/>
            <a:ext cx="228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9" name="AutoShape 65">
            <a:extLst>
              <a:ext uri="{FF2B5EF4-FFF2-40B4-BE49-F238E27FC236}">
                <a16:creationId xmlns:a16="http://schemas.microsoft.com/office/drawing/2014/main" id="{F47A9D13-8758-993F-F1DA-DA645E0C21DE}"/>
              </a:ext>
            </a:extLst>
          </p:cNvPr>
          <p:cNvSpPr>
            <a:spLocks noChangeShapeType="1"/>
          </p:cNvSpPr>
          <p:nvPr/>
        </p:nvSpPr>
        <p:spPr bwMode="auto">
          <a:xfrm>
            <a:off x="5822244" y="3222625"/>
            <a:ext cx="228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0" name="AutoShape 64">
            <a:extLst>
              <a:ext uri="{FF2B5EF4-FFF2-40B4-BE49-F238E27FC236}">
                <a16:creationId xmlns:a16="http://schemas.microsoft.com/office/drawing/2014/main" id="{93AF03CE-1942-8C43-75A3-9624C364D4CE}"/>
              </a:ext>
            </a:extLst>
          </p:cNvPr>
          <p:cNvSpPr>
            <a:spLocks noChangeShapeType="1"/>
          </p:cNvSpPr>
          <p:nvPr/>
        </p:nvSpPr>
        <p:spPr bwMode="auto">
          <a:xfrm>
            <a:off x="5849407" y="3727450"/>
            <a:ext cx="228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1" name="AutoShape 63">
            <a:extLst>
              <a:ext uri="{FF2B5EF4-FFF2-40B4-BE49-F238E27FC236}">
                <a16:creationId xmlns:a16="http://schemas.microsoft.com/office/drawing/2014/main" id="{C4A203D8-954A-3F70-D6DA-DC17E1641B70}"/>
              </a:ext>
            </a:extLst>
          </p:cNvPr>
          <p:cNvSpPr>
            <a:spLocks noChangeShapeType="1"/>
          </p:cNvSpPr>
          <p:nvPr/>
        </p:nvSpPr>
        <p:spPr bwMode="auto">
          <a:xfrm>
            <a:off x="5860345" y="4160717"/>
            <a:ext cx="228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2" name="AutoShape 62">
            <a:extLst>
              <a:ext uri="{FF2B5EF4-FFF2-40B4-BE49-F238E27FC236}">
                <a16:creationId xmlns:a16="http://schemas.microsoft.com/office/drawing/2014/main" id="{B9F5DD15-7DBC-B062-4BBB-EDB46DDAA2BA}"/>
              </a:ext>
            </a:extLst>
          </p:cNvPr>
          <p:cNvSpPr>
            <a:spLocks noChangeShapeType="1"/>
          </p:cNvSpPr>
          <p:nvPr/>
        </p:nvSpPr>
        <p:spPr bwMode="auto">
          <a:xfrm>
            <a:off x="5867399" y="4517121"/>
            <a:ext cx="228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5" name="AutoShape 76">
            <a:extLst>
              <a:ext uri="{FF2B5EF4-FFF2-40B4-BE49-F238E27FC236}">
                <a16:creationId xmlns:a16="http://schemas.microsoft.com/office/drawing/2014/main" id="{63A35AB8-E26D-70B4-3A3F-B1364FA4CE11}"/>
              </a:ext>
            </a:extLst>
          </p:cNvPr>
          <p:cNvSpPr>
            <a:spLocks noChangeShapeType="1"/>
          </p:cNvSpPr>
          <p:nvPr/>
        </p:nvSpPr>
        <p:spPr bwMode="auto">
          <a:xfrm flipH="1">
            <a:off x="9267825" y="2714740"/>
            <a:ext cx="3429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7" name="AutoShape 74">
            <a:extLst>
              <a:ext uri="{FF2B5EF4-FFF2-40B4-BE49-F238E27FC236}">
                <a16:creationId xmlns:a16="http://schemas.microsoft.com/office/drawing/2014/main" id="{3B6BB6FA-3D46-3C6F-252B-69F8313CF886}"/>
              </a:ext>
            </a:extLst>
          </p:cNvPr>
          <p:cNvSpPr>
            <a:spLocks noChangeShapeType="1"/>
          </p:cNvSpPr>
          <p:nvPr/>
        </p:nvSpPr>
        <p:spPr bwMode="auto">
          <a:xfrm flipH="1">
            <a:off x="9267825" y="3775075"/>
            <a:ext cx="400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9" name="Rectangle 118">
            <a:extLst>
              <a:ext uri="{FF2B5EF4-FFF2-40B4-BE49-F238E27FC236}">
                <a16:creationId xmlns:a16="http://schemas.microsoft.com/office/drawing/2014/main" id="{C879A38D-7992-7D96-EFD3-1EFA2C5E3B38}"/>
              </a:ext>
            </a:extLst>
          </p:cNvPr>
          <p:cNvSpPr>
            <a:spLocks noChangeArrowheads="1"/>
          </p:cNvSpPr>
          <p:nvPr/>
        </p:nvSpPr>
        <p:spPr bwMode="auto">
          <a:xfrm>
            <a:off x="1876425" y="6048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1" name="Straight Connector 90">
            <a:extLst>
              <a:ext uri="{FF2B5EF4-FFF2-40B4-BE49-F238E27FC236}">
                <a16:creationId xmlns:a16="http://schemas.microsoft.com/office/drawing/2014/main" id="{FDEAE795-A5D3-CD70-FA06-80B50AC2D0C7}"/>
              </a:ext>
            </a:extLst>
          </p:cNvPr>
          <p:cNvCxnSpPr/>
          <p:nvPr/>
        </p:nvCxnSpPr>
        <p:spPr>
          <a:xfrm>
            <a:off x="9674577" y="2220913"/>
            <a:ext cx="0" cy="2175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AutoShape 74">
            <a:extLst>
              <a:ext uri="{FF2B5EF4-FFF2-40B4-BE49-F238E27FC236}">
                <a16:creationId xmlns:a16="http://schemas.microsoft.com/office/drawing/2014/main" id="{F0A7E128-1079-EE44-E42E-6858E3EE48EB}"/>
              </a:ext>
            </a:extLst>
          </p:cNvPr>
          <p:cNvSpPr>
            <a:spLocks noChangeShapeType="1"/>
          </p:cNvSpPr>
          <p:nvPr/>
        </p:nvSpPr>
        <p:spPr bwMode="auto">
          <a:xfrm flipH="1">
            <a:off x="9267825" y="3203133"/>
            <a:ext cx="400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3" name="AutoShape 74">
            <a:extLst>
              <a:ext uri="{FF2B5EF4-FFF2-40B4-BE49-F238E27FC236}">
                <a16:creationId xmlns:a16="http://schemas.microsoft.com/office/drawing/2014/main" id="{737BCBB7-E9EF-0573-C8CB-C56F503C6595}"/>
              </a:ext>
            </a:extLst>
          </p:cNvPr>
          <p:cNvSpPr>
            <a:spLocks noChangeShapeType="1"/>
          </p:cNvSpPr>
          <p:nvPr/>
        </p:nvSpPr>
        <p:spPr bwMode="auto">
          <a:xfrm flipH="1">
            <a:off x="9267825" y="4372043"/>
            <a:ext cx="400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4" name="AutoShape 87">
            <a:extLst>
              <a:ext uri="{FF2B5EF4-FFF2-40B4-BE49-F238E27FC236}">
                <a16:creationId xmlns:a16="http://schemas.microsoft.com/office/drawing/2014/main" id="{B8FD5BD8-417C-21C6-26DC-24937390EB50}"/>
              </a:ext>
            </a:extLst>
          </p:cNvPr>
          <p:cNvSpPr>
            <a:spLocks noChangeShapeType="1"/>
          </p:cNvSpPr>
          <p:nvPr/>
        </p:nvSpPr>
        <p:spPr bwMode="auto">
          <a:xfrm flipV="1">
            <a:off x="2848532" y="2403585"/>
            <a:ext cx="400050" cy="9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947604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74937" y="80416"/>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16458" y="2167400"/>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Plastic Clay and Washed Plastic Clay</a:t>
            </a:r>
            <a:endParaRPr lang="en-IN" dirty="0">
              <a:latin typeface="Times New Roman" panose="02020603050405020304" pitchFamily="18" charset="0"/>
              <a:cs typeface="Times New Roman" panose="02020603050405020304" pitchFamily="18" charset="0"/>
            </a:endParaRPr>
          </a:p>
          <a:p>
            <a:pPr marL="0" indent="0">
              <a:buNone/>
            </a:pPr>
            <a:r>
              <a:rPr lang="en-IN" dirty="0">
                <a:solidFill>
                  <a:srgbClr val="212529"/>
                </a:solidFill>
                <a:latin typeface="Times New Roman" panose="02020603050405020304" pitchFamily="18" charset="0"/>
                <a:cs typeface="Times New Roman" panose="02020603050405020304" pitchFamily="18" charset="0"/>
              </a:rPr>
              <a:t>       -IS 4589 : 2022–</a:t>
            </a:r>
            <a:r>
              <a:rPr lang="en-US" dirty="0">
                <a:solidFill>
                  <a:srgbClr val="212529"/>
                </a:solidFill>
                <a:latin typeface="Times New Roman" panose="02020603050405020304" pitchFamily="18" charset="0"/>
                <a:cs typeface="Times New Roman" panose="02020603050405020304" pitchFamily="18" charset="0"/>
              </a:rPr>
              <a:t>PLASTIC CLAY AND WASHED PLASTIC CLAY FOR CERAMIC INDUSTRY</a:t>
            </a:r>
          </a:p>
          <a:p>
            <a:pPr marL="0" indent="0">
              <a:buNone/>
            </a:pPr>
            <a:r>
              <a:rPr lang="en-US" dirty="0">
                <a:latin typeface="Times New Roman" panose="02020603050405020304" pitchFamily="18" charset="0"/>
                <a:cs typeface="Times New Roman" panose="02020603050405020304" pitchFamily="18" charset="0"/>
              </a:rPr>
              <a:t>Prescribes the requirements, methods of sampling and test for plastic clays for use in ceramic industry. </a:t>
            </a:r>
          </a:p>
          <a:p>
            <a:pPr marL="0" lvl="0" indent="0">
              <a:buNone/>
            </a:pPr>
            <a:r>
              <a:rPr lang="en-IN" dirty="0">
                <a:latin typeface="Times New Roman" panose="02020603050405020304" pitchFamily="18" charset="0"/>
                <a:cs typeface="Times New Roman" panose="02020603050405020304" pitchFamily="18" charset="0"/>
              </a:rPr>
              <a:t>	-Types &amp; grades</a:t>
            </a:r>
          </a:p>
          <a:p>
            <a:pPr marL="0" indent="0">
              <a:buNone/>
            </a:pPr>
            <a:r>
              <a:rPr lang="en-US"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Type </a:t>
            </a:r>
            <a:r>
              <a:rPr lang="en-US" sz="1800" dirty="0">
                <a:latin typeface="Times New Roman" panose="02020603050405020304" pitchFamily="18" charset="0"/>
                <a:cs typeface="Times New Roman" panose="02020603050405020304" pitchFamily="18" charset="0"/>
              </a:rPr>
              <a:t>1— Unwashed plastic clay, and</a:t>
            </a:r>
            <a:endParaRPr lang="en-IN" sz="1800" dirty="0">
              <a:latin typeface="Times New Roman" panose="02020603050405020304" pitchFamily="18" charset="0"/>
              <a:cs typeface="Times New Roman" panose="02020603050405020304" pitchFamily="18" charset="0"/>
            </a:endParaRPr>
          </a:p>
          <a:p>
            <a:pPr marL="914400" lvl="2" indent="0">
              <a:buNone/>
            </a:pPr>
            <a:r>
              <a:rPr lang="en-US" sz="1800" i="1" dirty="0">
                <a:latin typeface="Times New Roman" panose="02020603050405020304" pitchFamily="18" charset="0"/>
                <a:cs typeface="Times New Roman" panose="02020603050405020304" pitchFamily="18" charset="0"/>
              </a:rPr>
              <a:t>Type </a:t>
            </a:r>
            <a:r>
              <a:rPr lang="en-US" sz="1800" dirty="0">
                <a:latin typeface="Times New Roman" panose="02020603050405020304" pitchFamily="18" charset="0"/>
                <a:cs typeface="Times New Roman" panose="02020603050405020304" pitchFamily="18" charset="0"/>
              </a:rPr>
              <a:t>2 — Washed plastic clay</a:t>
            </a:r>
            <a:endParaRPr lang="en-IN" sz="1800"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Type 1 shall have three grades, namely, Grade 1, Grade 2 and Grade 3.</a:t>
            </a:r>
          </a:p>
          <a:p>
            <a:pPr marL="457200" lvl="1" indent="0">
              <a:buNone/>
            </a:pPr>
            <a:endParaRPr lang="en-IN" sz="1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761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DDBE1-BC9D-421A-A15C-940BE4082D04}"/>
              </a:ext>
            </a:extLst>
          </p:cNvPr>
          <p:cNvPicPr>
            <a:picLocks noChangeAspect="1"/>
          </p:cNvPicPr>
          <p:nvPr/>
        </p:nvPicPr>
        <p:blipFill rotWithShape="1">
          <a:blip r:embed="rId2"/>
          <a:srcRect l="24390" t="14466" r="24566" b="7336"/>
          <a:stretch/>
        </p:blipFill>
        <p:spPr>
          <a:xfrm>
            <a:off x="2446282" y="409904"/>
            <a:ext cx="7299435" cy="5360275"/>
          </a:xfrm>
          <a:prstGeom prst="rect">
            <a:avLst/>
          </a:prstGeom>
        </p:spPr>
      </p:pic>
    </p:spTree>
    <p:extLst>
      <p:ext uri="{BB962C8B-B14F-4D97-AF65-F5344CB8AC3E}">
        <p14:creationId xmlns:p14="http://schemas.microsoft.com/office/powerpoint/2010/main" val="2062210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74937" y="80416"/>
            <a:ext cx="8911687" cy="866362"/>
          </a:xfrm>
        </p:spPr>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454972" y="741403"/>
            <a:ext cx="11542776" cy="537519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solidFill>
                  <a:srgbClr val="212529"/>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Tests </a:t>
            </a:r>
          </a:p>
          <a:p>
            <a:pPr marL="0" indent="0">
              <a:buNone/>
            </a:pPr>
            <a:r>
              <a:rPr lang="en-IN" dirty="0">
                <a:solidFill>
                  <a:srgbClr val="212529"/>
                </a:solidFill>
                <a:latin typeface="Times New Roman" panose="02020603050405020304" pitchFamily="18" charset="0"/>
                <a:cs typeface="Times New Roman" panose="02020603050405020304" pitchFamily="18" charset="0"/>
              </a:rPr>
              <a:t>	-Grit content /Fineness (by Sieves) </a:t>
            </a:r>
          </a:p>
          <a:p>
            <a:pPr marL="0" indent="0">
              <a:buNone/>
            </a:pPr>
            <a:r>
              <a:rPr lang="en-IN" dirty="0">
                <a:solidFill>
                  <a:srgbClr val="212529"/>
                </a:solidFill>
                <a:latin typeface="Times New Roman" panose="02020603050405020304" pitchFamily="18" charset="0"/>
                <a:cs typeface="Times New Roman" panose="02020603050405020304" pitchFamily="18" charset="0"/>
              </a:rPr>
              <a:t>	-Particle size distribution (by Anderson pipette)</a:t>
            </a:r>
          </a:p>
          <a:p>
            <a:pPr marL="0" indent="0">
              <a:buNone/>
            </a:pPr>
            <a:r>
              <a:rPr lang="en-IN"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Plasticity by hand feel test /Water of plasticity (by </a:t>
            </a:r>
            <a:r>
              <a:rPr lang="en-US" dirty="0" err="1">
                <a:solidFill>
                  <a:srgbClr val="212529"/>
                </a:solidFill>
                <a:latin typeface="Times New Roman" panose="02020603050405020304" pitchFamily="18" charset="0"/>
                <a:cs typeface="Times New Roman" panose="02020603050405020304" pitchFamily="18" charset="0"/>
              </a:rPr>
              <a:t>plasctic</a:t>
            </a:r>
            <a:r>
              <a:rPr lang="en-US" dirty="0">
                <a:solidFill>
                  <a:srgbClr val="212529"/>
                </a:solidFill>
                <a:latin typeface="Times New Roman" panose="02020603050405020304" pitchFamily="18" charset="0"/>
                <a:cs typeface="Times New Roman" panose="02020603050405020304" pitchFamily="18" charset="0"/>
              </a:rPr>
              <a:t> consistency)</a:t>
            </a:r>
          </a:p>
          <a:p>
            <a:pPr marL="0" indent="0">
              <a:buNone/>
            </a:pPr>
            <a:r>
              <a:rPr lang="en-US" dirty="0">
                <a:solidFill>
                  <a:srgbClr val="212529"/>
                </a:solidFill>
                <a:latin typeface="Times New Roman" panose="02020603050405020304" pitchFamily="18" charset="0"/>
                <a:cs typeface="Times New Roman" panose="02020603050405020304" pitchFamily="18" charset="0"/>
              </a:rPr>
              <a:t>	-Atterberg number [The difference in water contents between the lower limit of mobility (liquid limit) and the rolling limit	(plastic limit) of the clay is determined by Mechanical Liquid Limit Device]</a:t>
            </a:r>
          </a:p>
          <a:p>
            <a:pPr marL="0" indent="0">
              <a:buNone/>
            </a:pPr>
            <a:r>
              <a:rPr lang="en-US" dirty="0">
                <a:solidFill>
                  <a:srgbClr val="212529"/>
                </a:solidFill>
                <a:latin typeface="Times New Roman" panose="02020603050405020304" pitchFamily="18" charset="0"/>
                <a:cs typeface="Times New Roman" panose="02020603050405020304" pitchFamily="18" charset="0"/>
              </a:rPr>
              <a:t>	-Apparent porosity (determination of total volume of open pores in the bulk)</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	</a:t>
            </a:r>
            <a:r>
              <a:rPr lang="en-US" dirty="0">
                <a:solidFill>
                  <a:srgbClr val="212529"/>
                </a:solidFill>
                <a:latin typeface="Times New Roman" panose="02020603050405020304" pitchFamily="18" charset="0"/>
                <a:cs typeface="Times New Roman" panose="02020603050405020304" pitchFamily="18" charset="0"/>
              </a:rPr>
              <a:t>-Dry linear shrinkage  (by </a:t>
            </a:r>
            <a:r>
              <a:rPr lang="en-US" dirty="0" err="1">
                <a:solidFill>
                  <a:srgbClr val="212529"/>
                </a:solidFill>
                <a:latin typeface="Times New Roman" panose="02020603050405020304" pitchFamily="18" charset="0"/>
                <a:cs typeface="Times New Roman" panose="02020603050405020304" pitchFamily="18" charset="0"/>
              </a:rPr>
              <a:t>moulds</a:t>
            </a:r>
            <a:r>
              <a:rPr lang="en-US" dirty="0">
                <a:solidFill>
                  <a:srgbClr val="212529"/>
                </a:solidFill>
                <a:latin typeface="Times New Roman" panose="02020603050405020304" pitchFamily="18" charset="0"/>
                <a:cs typeface="Times New Roman" panose="02020603050405020304" pitchFamily="18" charset="0"/>
              </a:rPr>
              <a:t>)</a:t>
            </a:r>
          </a:p>
          <a:p>
            <a:pPr marL="0" indent="0">
              <a:buNone/>
            </a:pPr>
            <a:r>
              <a:rPr lang="en-US" dirty="0">
                <a:solidFill>
                  <a:srgbClr val="212529"/>
                </a:solidFill>
                <a:latin typeface="Times New Roman" panose="02020603050405020304" pitchFamily="18" charset="0"/>
                <a:cs typeface="Times New Roman" panose="02020603050405020304" pitchFamily="18" charset="0"/>
              </a:rPr>
              <a:t>	-Green MOR (by MOR test assembly)</a:t>
            </a:r>
          </a:p>
          <a:p>
            <a:pPr marL="0" indent="0">
              <a:buNone/>
            </a:pPr>
            <a:r>
              <a:rPr lang="en-US" dirty="0">
                <a:solidFill>
                  <a:srgbClr val="212529"/>
                </a:solidFill>
                <a:latin typeface="Times New Roman" panose="02020603050405020304" pitchFamily="18" charset="0"/>
                <a:cs typeface="Times New Roman" panose="02020603050405020304" pitchFamily="18" charset="0"/>
              </a:rPr>
              <a:t>	-Fired characteristic at 1 200 °C  /Fired </a:t>
            </a:r>
            <a:r>
              <a:rPr lang="en-US" dirty="0" err="1">
                <a:solidFill>
                  <a:srgbClr val="212529"/>
                </a:solidFill>
                <a:latin typeface="Times New Roman" panose="02020603050405020304" pitchFamily="18" charset="0"/>
                <a:cs typeface="Times New Roman" panose="02020603050405020304" pitchFamily="18" charset="0"/>
              </a:rPr>
              <a:t>colour</a:t>
            </a:r>
            <a:r>
              <a:rPr lang="en-US" dirty="0">
                <a:solidFill>
                  <a:srgbClr val="212529"/>
                </a:solidFill>
                <a:latin typeface="Times New Roman" panose="02020603050405020304" pitchFamily="18" charset="0"/>
                <a:cs typeface="Times New Roman" panose="02020603050405020304" pitchFamily="18" charset="0"/>
              </a:rPr>
              <a:t> -Should be free from black speck/spots and cracks /White, cream, Light buff</a:t>
            </a:r>
          </a:p>
          <a:p>
            <a:pPr marL="0" indent="0">
              <a:buNone/>
            </a:pPr>
            <a:r>
              <a:rPr lang="en-US" dirty="0">
                <a:solidFill>
                  <a:srgbClr val="212529"/>
                </a:solidFill>
                <a:latin typeface="Times New Roman" panose="02020603050405020304" pitchFamily="18" charset="0"/>
                <a:cs typeface="Times New Roman" panose="02020603050405020304" pitchFamily="18" charset="0"/>
              </a:rPr>
              <a:t>	-CE value in Orton -determine the PCE value of china clay by comparing the test cones prepared from the material under test with standard pyrometric cones heated in a suitable furnace at a definite rate of rise of temperature</a:t>
            </a:r>
          </a:p>
          <a:p>
            <a:pPr marL="0" indent="0">
              <a:buNone/>
            </a:pPr>
            <a:r>
              <a:rPr lang="en-US" dirty="0">
                <a:solidFill>
                  <a:srgbClr val="212529"/>
                </a:solidFill>
                <a:latin typeface="Times New Roman" panose="02020603050405020304" pitchFamily="18" charset="0"/>
                <a:cs typeface="Times New Roman" panose="02020603050405020304" pitchFamily="18" charset="0"/>
              </a:rPr>
              <a:t>	-Water absorption (Maturity)-Discs of china clay are fired to a temperature of 1 200 °C and the water absorption is determined by soaking the fired discs in water</a:t>
            </a:r>
          </a:p>
          <a:p>
            <a:pPr marL="0" indent="0">
              <a:buNone/>
            </a:pPr>
            <a:r>
              <a:rPr lang="en-IN" dirty="0">
                <a:solidFill>
                  <a:srgbClr val="212529"/>
                </a:solidFill>
                <a:latin typeface="Times New Roman" panose="02020603050405020304" pitchFamily="18" charset="0"/>
                <a:cs typeface="Times New Roman" panose="02020603050405020304" pitchFamily="18" charset="0"/>
              </a:rPr>
              <a:t>	-Chemical composition (Loss on ignition, Alumina, Oxide of Iron, Titanium dioxide, Calcium oxide- Gravimetric, Titrimetric method analysis by using Furnace, Platinum crucible, Balance, Reagents etc.)</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1600" u="sng"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 </a:t>
            </a:r>
            <a:r>
              <a:rPr lang="en-US" sz="1600" dirty="0">
                <a:solidFill>
                  <a:srgbClr val="212529"/>
                </a:solidFill>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019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99EE-5870-7F1B-92AB-FB8F71FF1007}"/>
              </a:ext>
            </a:extLst>
          </p:cNvPr>
          <p:cNvSpPr>
            <a:spLocks noGrp="1"/>
          </p:cNvSpPr>
          <p:nvPr>
            <p:ph type="title"/>
          </p:nvPr>
        </p:nvSpPr>
        <p:spPr>
          <a:xfrm>
            <a:off x="1376772" y="240062"/>
            <a:ext cx="8911687" cy="1280890"/>
          </a:xfrm>
        </p:spPr>
        <p:txBody>
          <a:bodyPr>
            <a:normAutofit/>
          </a:bodyPr>
          <a:lstStyle/>
          <a:p>
            <a:pPr algn="ctr"/>
            <a:r>
              <a:rPr lang="en-US" sz="3200" b="1" u="sng" dirty="0">
                <a:latin typeface="Times New Roman" panose="02020603050405020304" pitchFamily="18" charset="0"/>
                <a:cs typeface="Times New Roman" panose="02020603050405020304" pitchFamily="18" charset="0"/>
              </a:rPr>
              <a:t>Various tests related to Ceramics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(In Engineering course curriculum)</a:t>
            </a:r>
            <a:endParaRPr lang="en-I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26FFDB-E9E2-AA40-78FA-57572C41C459}"/>
              </a:ext>
            </a:extLst>
          </p:cNvPr>
          <p:cNvSpPr txBox="1"/>
          <p:nvPr/>
        </p:nvSpPr>
        <p:spPr>
          <a:xfrm>
            <a:off x="2144868" y="2435352"/>
            <a:ext cx="7822092" cy="1754326"/>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IN" b="1"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Porosity and bulk density </a:t>
            </a:r>
          </a:p>
          <a:p>
            <a:r>
              <a:rPr lang="en-IN" sz="2000" b="1" dirty="0">
                <a:latin typeface="Times New Roman" panose="02020603050405020304" pitchFamily="18" charset="0"/>
                <a:cs typeface="Times New Roman" panose="02020603050405020304" pitchFamily="18" charset="0"/>
              </a:rPr>
              <a:t>-Hardness</a:t>
            </a:r>
          </a:p>
          <a:p>
            <a:r>
              <a:rPr lang="en-IN" sz="2000" b="1" dirty="0">
                <a:latin typeface="Times New Roman" panose="02020603050405020304" pitchFamily="18" charset="0"/>
                <a:cs typeface="Times New Roman" panose="02020603050405020304" pitchFamily="18" charset="0"/>
              </a:rPr>
              <a:t>-Thermal expansion</a:t>
            </a:r>
          </a:p>
          <a:p>
            <a:r>
              <a:rPr lang="en-IN" sz="20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Flexural Strength, </a:t>
            </a:r>
            <a:r>
              <a:rPr lang="en-US" sz="2000" b="1" dirty="0" err="1">
                <a:latin typeface="Times New Roman" panose="02020603050405020304" pitchFamily="18" charset="0"/>
                <a:cs typeface="Times New Roman" panose="02020603050405020304" pitchFamily="18" charset="0"/>
              </a:rPr>
              <a:t>Modulous</a:t>
            </a:r>
            <a:r>
              <a:rPr lang="en-US" sz="2000" b="1" dirty="0">
                <a:latin typeface="Times New Roman" panose="02020603050405020304" pitchFamily="18" charset="0"/>
                <a:cs typeface="Times New Roman" panose="02020603050405020304" pitchFamily="18" charset="0"/>
              </a:rPr>
              <a:t> of Rupture </a:t>
            </a:r>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t>
            </a:r>
            <a:r>
              <a:rPr lang="en-IN" sz="2800" b="1" dirty="0">
                <a:latin typeface="Times New Roman" panose="02020603050405020304" pitchFamily="18" charset="0"/>
                <a:cs typeface="Times New Roman" panose="02020603050405020304" pitchFamily="18" charset="0"/>
              </a:rPr>
              <a:t>Testing of various parameters of Ceramic tiles</a:t>
            </a:r>
            <a:endParaRPr lang="en-IN" sz="2800" b="1" dirty="0"/>
          </a:p>
        </p:txBody>
      </p:sp>
    </p:spTree>
    <p:extLst>
      <p:ext uri="{BB962C8B-B14F-4D97-AF65-F5344CB8AC3E}">
        <p14:creationId xmlns:p14="http://schemas.microsoft.com/office/powerpoint/2010/main" val="1614336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DA8A-C64F-2081-FDAD-8DB4F6BECD73}"/>
              </a:ext>
            </a:extLst>
          </p:cNvPr>
          <p:cNvSpPr>
            <a:spLocks noGrp="1"/>
          </p:cNvSpPr>
          <p:nvPr>
            <p:ph type="title"/>
          </p:nvPr>
        </p:nvSpPr>
        <p:spPr>
          <a:xfrm>
            <a:off x="2756876" y="117723"/>
            <a:ext cx="9943826" cy="357766"/>
          </a:xfrm>
        </p:spPr>
        <p:txBody>
          <a:bodyPr>
            <a:noAutofit/>
          </a:bodyPr>
          <a:lstStyle/>
          <a:p>
            <a:r>
              <a:rPr lang="en-IN" sz="2800" dirty="0">
                <a:latin typeface="Times New Roman" panose="02020603050405020304" pitchFamily="18" charset="0"/>
                <a:cs typeface="Times New Roman" panose="02020603050405020304" pitchFamily="18" charset="0"/>
              </a:rPr>
              <a:t>Indian Standards on testing of Ceramics</a:t>
            </a:r>
          </a:p>
        </p:txBody>
      </p:sp>
      <p:graphicFrame>
        <p:nvGraphicFramePr>
          <p:cNvPr id="4" name="Content Placeholder 3">
            <a:extLst>
              <a:ext uri="{FF2B5EF4-FFF2-40B4-BE49-F238E27FC236}">
                <a16:creationId xmlns:a16="http://schemas.microsoft.com/office/drawing/2014/main" id="{A0BADF3E-98F7-4121-9377-252AEB1420FC}"/>
              </a:ext>
            </a:extLst>
          </p:cNvPr>
          <p:cNvGraphicFramePr>
            <a:graphicFrameLocks noGrp="1"/>
          </p:cNvGraphicFramePr>
          <p:nvPr>
            <p:ph idx="1"/>
            <p:extLst>
              <p:ext uri="{D42A27DB-BD31-4B8C-83A1-F6EECF244321}">
                <p14:modId xmlns:p14="http://schemas.microsoft.com/office/powerpoint/2010/main" val="1956270589"/>
              </p:ext>
            </p:extLst>
          </p:nvPr>
        </p:nvGraphicFramePr>
        <p:xfrm>
          <a:off x="374904" y="582592"/>
          <a:ext cx="11622024" cy="5908040"/>
        </p:xfrm>
        <a:graphic>
          <a:graphicData uri="http://schemas.openxmlformats.org/drawingml/2006/table">
            <a:tbl>
              <a:tblPr firstRow="1" bandRow="1">
                <a:tableStyleId>{BC89EF96-8CEA-46FF-86C4-4CE0E7609802}</a:tableStyleId>
              </a:tblPr>
              <a:tblGrid>
                <a:gridCol w="3393224">
                  <a:extLst>
                    <a:ext uri="{9D8B030D-6E8A-4147-A177-3AD203B41FA5}">
                      <a16:colId xmlns:a16="http://schemas.microsoft.com/office/drawing/2014/main" val="121827968"/>
                    </a:ext>
                  </a:extLst>
                </a:gridCol>
                <a:gridCol w="8228800">
                  <a:extLst>
                    <a:ext uri="{9D8B030D-6E8A-4147-A177-3AD203B41FA5}">
                      <a16:colId xmlns:a16="http://schemas.microsoft.com/office/drawing/2014/main" val="3424005304"/>
                    </a:ext>
                  </a:extLst>
                </a:gridCol>
              </a:tblGrid>
              <a:tr h="370840">
                <a:tc>
                  <a:txBody>
                    <a:bodyPr/>
                    <a:lstStyle/>
                    <a:p>
                      <a:pPr algn="ctr"/>
                      <a:r>
                        <a:rPr lang="en-US" sz="1600" b="1" dirty="0">
                          <a:effectLst/>
                          <a:latin typeface="Times New Roman" panose="02020603050405020304" pitchFamily="18" charset="0"/>
                          <a:cs typeface="Times New Roman" panose="02020603050405020304" pitchFamily="18" charset="0"/>
                        </a:rPr>
                        <a:t>IS No </a:t>
                      </a:r>
                      <a:endParaRPr lang="en-IN" sz="1600" b="1" dirty="0">
                        <a:effectLst/>
                        <a:latin typeface="Times New Roman" panose="02020603050405020304" pitchFamily="18" charset="0"/>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en-US" sz="1600" b="1" kern="1200" dirty="0">
                          <a:solidFill>
                            <a:srgbClr val="212529"/>
                          </a:solidFill>
                          <a:effectLst/>
                          <a:latin typeface="Times New Roman" panose="02020603050405020304" pitchFamily="18" charset="0"/>
                          <a:cs typeface="Times New Roman" panose="02020603050405020304" pitchFamily="18" charset="0"/>
                        </a:rPr>
                        <a:t>Title</a:t>
                      </a:r>
                      <a:endParaRPr lang="en-IN" sz="1600" b="1"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124623637"/>
                  </a:ext>
                </a:extLst>
              </a:tr>
              <a:tr h="370840">
                <a:tc>
                  <a:txBody>
                    <a:bodyPr/>
                    <a:lstStyle/>
                    <a:p>
                      <a:r>
                        <a:rPr lang="nl-NL" sz="1600" b="0" dirty="0">
                          <a:effectLst/>
                          <a:latin typeface="Times New Roman" panose="02020603050405020304" pitchFamily="18" charset="0"/>
                          <a:cs typeface="Times New Roman" panose="02020603050405020304" pitchFamily="18" charset="0"/>
                        </a:rPr>
                        <a:t>IS 17935 : 2022 /ISO 18754 : 2020 </a:t>
                      </a:r>
                      <a:endParaRPr lang="en-IN" sz="1600" b="0" dirty="0">
                        <a:effectLst/>
                        <a:latin typeface="Times New Roman" panose="02020603050405020304" pitchFamily="18" charset="0"/>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600" b="0" dirty="0">
                          <a:effectLst/>
                          <a:latin typeface="Times New Roman" panose="02020603050405020304" pitchFamily="18" charset="0"/>
                          <a:cs typeface="Times New Roman" panose="02020603050405020304" pitchFamily="18" charset="0"/>
                        </a:rPr>
                        <a:t>F</a:t>
                      </a:r>
                      <a:r>
                        <a:rPr lang="en-US" sz="1600" b="0" dirty="0" err="1">
                          <a:effectLst/>
                          <a:latin typeface="Times New Roman" panose="02020603050405020304" pitchFamily="18" charset="0"/>
                          <a:cs typeface="Times New Roman" panose="02020603050405020304" pitchFamily="18" charset="0"/>
                        </a:rPr>
                        <a:t>ine</a:t>
                      </a:r>
                      <a:r>
                        <a:rPr lang="en-US" sz="1600" b="0" dirty="0">
                          <a:effectLst/>
                          <a:latin typeface="Times New Roman" panose="02020603050405020304" pitchFamily="18" charset="0"/>
                          <a:cs typeface="Times New Roman" panose="02020603050405020304" pitchFamily="18" charset="0"/>
                        </a:rPr>
                        <a:t> Ceramics ( Advanced Ceramics, Advanced Technical Ceramics) — Determination of Density and Apparent Porosity</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810640092"/>
                  </a:ext>
                </a:extLst>
              </a:tr>
              <a:tr h="430082">
                <a:tc>
                  <a:txBody>
                    <a:bodyPr/>
                    <a:lstStyle/>
                    <a:p>
                      <a:r>
                        <a:rPr lang="nl-NL" sz="1600" b="0" dirty="0">
                          <a:solidFill>
                            <a:schemeClr val="tx1">
                              <a:lumMod val="65000"/>
                              <a:lumOff val="35000"/>
                            </a:schemeClr>
                          </a:solidFill>
                          <a:effectLst/>
                          <a:latin typeface="Times New Roman" panose="02020603050405020304" pitchFamily="18" charset="0"/>
                          <a:cs typeface="Times New Roman" panose="02020603050405020304" pitchFamily="18" charset="0"/>
                        </a:rPr>
                        <a:t>IS 17991 : 2022/ISO 14705 : 2016</a:t>
                      </a:r>
                      <a:endParaRPr lang="en-IN" sz="1600" b="0" dirty="0">
                        <a:effectLst/>
                        <a:latin typeface="Times New Roman" panose="02020603050405020304" pitchFamily="18" charset="0"/>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sz="1600" b="0" dirty="0">
                          <a:solidFill>
                            <a:schemeClr val="tx1">
                              <a:lumMod val="65000"/>
                              <a:lumOff val="35000"/>
                            </a:schemeClr>
                          </a:solidFill>
                          <a:effectLst/>
                          <a:latin typeface="Times New Roman" panose="02020603050405020304" pitchFamily="18" charset="0"/>
                          <a:cs typeface="Times New Roman" panose="02020603050405020304" pitchFamily="18" charset="0"/>
                        </a:rPr>
                        <a:t>Fine Ceramics (Advanced Ceramics, Advanced Technical Ceramics) —</a:t>
                      </a:r>
                    </a:p>
                    <a:p>
                      <a:r>
                        <a:rPr lang="en-US" sz="1600" b="0" dirty="0">
                          <a:solidFill>
                            <a:schemeClr val="tx1">
                              <a:lumMod val="65000"/>
                              <a:lumOff val="35000"/>
                            </a:schemeClr>
                          </a:solidFill>
                          <a:effectLst/>
                          <a:latin typeface="Times New Roman" panose="02020603050405020304" pitchFamily="18" charset="0"/>
                          <a:cs typeface="Times New Roman" panose="02020603050405020304" pitchFamily="18" charset="0"/>
                        </a:rPr>
                        <a:t>Test Method for Hardness of Monolithic Ceramics at Room Temperature</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410431192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dirty="0">
                          <a:ln w="0"/>
                          <a:solidFill>
                            <a:schemeClr val="tx1"/>
                          </a:solidFill>
                          <a:effectLst/>
                          <a:latin typeface="Times New Roman" panose="02020603050405020304" pitchFamily="18" charset="0"/>
                          <a:cs typeface="Times New Roman" panose="02020603050405020304" pitchFamily="18" charset="0"/>
                        </a:rPr>
                        <a:t>IS 17933 : 2022/ISO 14704 : 2016</a:t>
                      </a:r>
                      <a:endParaRPr lang="en-IN" sz="1600" b="0" dirty="0">
                        <a:effectLst/>
                        <a:latin typeface="Times New Roman" panose="02020603050405020304" pitchFamily="18" charset="0"/>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n w="0"/>
                          <a:solidFill>
                            <a:schemeClr val="tx1"/>
                          </a:solidFill>
                          <a:effectLst/>
                          <a:latin typeface="Times New Roman" panose="02020603050405020304" pitchFamily="18" charset="0"/>
                          <a:cs typeface="Times New Roman" panose="02020603050405020304" pitchFamily="18" charset="0"/>
                        </a:rPr>
                        <a:t>Fine Ceramics (Advanced Ceramics, Advanced Technical Ceramics) — Test Method for Flexural Strength of Monolithic Ceramics at Room Temperature</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366634476"/>
                  </a:ext>
                </a:extLst>
              </a:tr>
              <a:tr h="370840">
                <a:tc>
                  <a:txBody>
                    <a:bodyPr/>
                    <a:lstStyle/>
                    <a:p>
                      <a:r>
                        <a:rPr lang="en-IN" sz="1600" b="0" dirty="0">
                          <a:effectLst/>
                          <a:latin typeface="Times New Roman" panose="02020603050405020304" pitchFamily="18" charset="0"/>
                          <a:cs typeface="Times New Roman" panose="02020603050405020304" pitchFamily="18" charset="0"/>
                        </a:rPr>
                        <a:t>IS 13630 : 2019 (Part 1 to 16)</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sz="1600" b="0" dirty="0">
                          <a:effectLst/>
                          <a:latin typeface="Times New Roman" panose="02020603050405020304" pitchFamily="18" charset="0"/>
                          <a:cs typeface="Times New Roman" panose="02020603050405020304" pitchFamily="18" charset="0"/>
                        </a:rPr>
                        <a:t>Ceramic Tiles — Methods of Test, Sampling and Basis for Acceptance</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040330361"/>
                  </a:ext>
                </a:extLst>
              </a:tr>
              <a:tr h="370840">
                <a:tc>
                  <a:txBody>
                    <a:bodyPr/>
                    <a:lstStyle/>
                    <a:p>
                      <a:r>
                        <a:rPr lang="en-IN" sz="1600" b="0" dirty="0">
                          <a:effectLst/>
                          <a:latin typeface="Times New Roman" panose="02020603050405020304" pitchFamily="18" charset="0"/>
                          <a:cs typeface="Times New Roman" panose="02020603050405020304" pitchFamily="18" charset="0"/>
                        </a:rPr>
                        <a:t>IS 14179:1999 </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effectLst/>
                          <a:latin typeface="Times New Roman" panose="02020603050405020304" pitchFamily="18" charset="0"/>
                          <a:cs typeface="Times New Roman" panose="02020603050405020304" pitchFamily="18" charset="0"/>
                        </a:rPr>
                        <a:t>Methods of Test For Ceramic Tableware</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403810928"/>
                  </a:ext>
                </a:extLst>
              </a:tr>
              <a:tr h="370840">
                <a:tc>
                  <a:txBody>
                    <a:bodyPr/>
                    <a:lstStyle/>
                    <a:p>
                      <a:r>
                        <a:rPr lang="en-IN" sz="1600" b="0" dirty="0">
                          <a:solidFill>
                            <a:srgbClr val="212529"/>
                          </a:solidFill>
                          <a:effectLst/>
                          <a:latin typeface="Times New Roman" panose="02020603050405020304" pitchFamily="18" charset="0"/>
                          <a:cs typeface="Times New Roman" panose="02020603050405020304" pitchFamily="18" charset="0"/>
                        </a:rPr>
                        <a:t>IS 11475:2002</a:t>
                      </a:r>
                      <a:endParaRPr lang="en-IN" sz="1600" b="0" dirty="0">
                        <a:effectLst/>
                        <a:latin typeface="Times New Roman" panose="02020603050405020304" pitchFamily="18" charset="0"/>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sz="1600" b="0" dirty="0">
                          <a:solidFill>
                            <a:srgbClr val="212529"/>
                          </a:solidFill>
                          <a:effectLst/>
                          <a:latin typeface="Times New Roman" panose="02020603050405020304" pitchFamily="18" charset="0"/>
                          <a:cs typeface="Times New Roman" panose="02020603050405020304" pitchFamily="18" charset="0"/>
                        </a:rPr>
                        <a:t>Stoneware Crockeryware </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4216730717"/>
                  </a:ext>
                </a:extLst>
              </a:tr>
              <a:tr h="370840">
                <a:tc>
                  <a:txBody>
                    <a:bodyPr/>
                    <a:lstStyle/>
                    <a:p>
                      <a:r>
                        <a:rPr lang="en-IN" sz="1600" dirty="0">
                          <a:latin typeface="Times New Roman" panose="02020603050405020304" pitchFamily="18" charset="0"/>
                          <a:cs typeface="Times New Roman" panose="02020603050405020304" pitchFamily="18" charset="0"/>
                        </a:rPr>
                        <a:t>IS </a:t>
                      </a:r>
                      <a:r>
                        <a:rPr lang="en-US" sz="1600" dirty="0">
                          <a:solidFill>
                            <a:srgbClr val="212529"/>
                          </a:solidFill>
                          <a:latin typeface="Times New Roman" panose="02020603050405020304" pitchFamily="18" charset="0"/>
                          <a:cs typeface="Times New Roman" panose="02020603050405020304" pitchFamily="18" charset="0"/>
                        </a:rPr>
                        <a:t>12038 (Part 1):2007 /  ISO 4531-1:1998</a:t>
                      </a:r>
                      <a:endParaRPr lang="en-IN" sz="1600" b="0" dirty="0">
                        <a:effectLst/>
                        <a:latin typeface="Times New Roman" panose="02020603050405020304" pitchFamily="18" charset="0"/>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212529"/>
                          </a:solidFill>
                          <a:latin typeface="Times New Roman" panose="02020603050405020304" pitchFamily="18" charset="0"/>
                          <a:cs typeface="Times New Roman" panose="02020603050405020304" pitchFamily="18" charset="0"/>
                        </a:rPr>
                        <a:t>Vitreous and porcelain enamels —Release of lead and cadmium from </a:t>
                      </a:r>
                      <a:r>
                        <a:rPr lang="en-US" sz="1600" dirty="0" err="1">
                          <a:solidFill>
                            <a:srgbClr val="212529"/>
                          </a:solidFill>
                          <a:latin typeface="Times New Roman" panose="02020603050405020304" pitchFamily="18" charset="0"/>
                          <a:cs typeface="Times New Roman" panose="02020603050405020304" pitchFamily="18" charset="0"/>
                        </a:rPr>
                        <a:t>Enamelled</a:t>
                      </a:r>
                      <a:r>
                        <a:rPr lang="en-US" sz="1600" dirty="0">
                          <a:solidFill>
                            <a:srgbClr val="212529"/>
                          </a:solidFill>
                          <a:latin typeface="Times New Roman" panose="02020603050405020304" pitchFamily="18" charset="0"/>
                          <a:cs typeface="Times New Roman" panose="02020603050405020304" pitchFamily="18" charset="0"/>
                        </a:rPr>
                        <a:t> ware in contact with food</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2812581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dirty="0">
                          <a:latin typeface="Times New Roman" panose="02020603050405020304" pitchFamily="18" charset="0"/>
                          <a:cs typeface="Times New Roman" panose="02020603050405020304" pitchFamily="18" charset="0"/>
                        </a:rPr>
                        <a:t>IS </a:t>
                      </a:r>
                      <a:r>
                        <a:rPr lang="en-US" sz="1600" dirty="0">
                          <a:solidFill>
                            <a:srgbClr val="212529"/>
                          </a:solidFill>
                          <a:latin typeface="Times New Roman" panose="02020603050405020304" pitchFamily="18" charset="0"/>
                          <a:cs typeface="Times New Roman" panose="02020603050405020304" pitchFamily="18" charset="0"/>
                        </a:rPr>
                        <a:t>17502 :2008 </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buNone/>
                      </a:pPr>
                      <a:r>
                        <a:rPr lang="en-US" sz="1600" dirty="0">
                          <a:solidFill>
                            <a:srgbClr val="212529"/>
                          </a:solidFill>
                          <a:latin typeface="Times New Roman" panose="02020603050405020304" pitchFamily="18" charset="0"/>
                          <a:cs typeface="Times New Roman" panose="02020603050405020304" pitchFamily="18" charset="0"/>
                        </a:rPr>
                        <a:t>Methylene Blue Index of Clay</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656726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dirty="0">
                          <a:latin typeface="Times New Roman" panose="02020603050405020304" pitchFamily="18" charset="0"/>
                          <a:cs typeface="Times New Roman" panose="02020603050405020304" pitchFamily="18" charset="0"/>
                        </a:rPr>
                        <a:t>IS  7935 : 2022/ ISO 18754 : 2020</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buNone/>
                      </a:pPr>
                      <a:r>
                        <a:rPr lang="en-US" sz="1600" dirty="0">
                          <a:solidFill>
                            <a:srgbClr val="212529"/>
                          </a:solidFill>
                          <a:latin typeface="Times New Roman" panose="02020603050405020304" pitchFamily="18" charset="0"/>
                          <a:cs typeface="Times New Roman" panose="02020603050405020304" pitchFamily="18" charset="0"/>
                        </a:rPr>
                        <a:t>Fine Ceramics ( Advanced Ceramics, Advanced Technical Ceramics ) —Determination of Density and Apparent Porosity</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3445491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dirty="0">
                          <a:latin typeface="Times New Roman" panose="02020603050405020304" pitchFamily="18" charset="0"/>
                          <a:cs typeface="Times New Roman" panose="02020603050405020304" pitchFamily="18" charset="0"/>
                        </a:rPr>
                        <a:t>IS 18221 : 2023/ ISO 17562 : 2016</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212529"/>
                          </a:solidFill>
                          <a:latin typeface="Times New Roman" panose="02020603050405020304" pitchFamily="18" charset="0"/>
                          <a:cs typeface="Times New Roman" panose="02020603050405020304" pitchFamily="18" charset="0"/>
                        </a:rPr>
                        <a:t>Fine Ceramics (Advanced Ceramics, Advanced Technical Ceramics) —Test Method for Linear Thermal Expansion of Monolithic Ceramics by Push-Rod Technique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312407710"/>
                  </a:ext>
                </a:extLst>
              </a:tr>
              <a:tr h="370840">
                <a:tc>
                  <a:txBody>
                    <a:bodyPr/>
                    <a:lstStyle/>
                    <a:p>
                      <a:r>
                        <a:rPr lang="en-IN" sz="1600" b="0" dirty="0">
                          <a:effectLst/>
                          <a:latin typeface="Times New Roman" panose="02020603050405020304" pitchFamily="18" charset="0"/>
                          <a:cs typeface="Times New Roman" panose="02020603050405020304" pitchFamily="18" charset="0"/>
                        </a:rPr>
                        <a:t>IS 9806 : 2001</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sz="1600" b="0" kern="1200" dirty="0">
                          <a:solidFill>
                            <a:srgbClr val="212529"/>
                          </a:solidFill>
                          <a:effectLst/>
                          <a:latin typeface="Times New Roman" panose="02020603050405020304" pitchFamily="18" charset="0"/>
                          <a:cs typeface="Times New Roman" panose="02020603050405020304" pitchFamily="18" charset="0"/>
                        </a:rPr>
                        <a:t>Methods of test for and permissible limits of toxic materials released from ceramicware, vitreous enamelware, glassware and glass - Ceramicware in contact with food</a:t>
                      </a:r>
                      <a:endParaRPr lang="en-IN" sz="1600" b="0" kern="1200" dirty="0">
                        <a:solidFill>
                          <a:srgbClr val="212529"/>
                        </a:solidFill>
                        <a:effectLst/>
                        <a:latin typeface="Times New Roman" panose="02020603050405020304" pitchFamily="18" charset="0"/>
                        <a:ea typeface="+mn-ea"/>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2855560"/>
                  </a:ext>
                </a:extLst>
              </a:tr>
            </a:tbl>
          </a:graphicData>
        </a:graphic>
      </p:graphicFrame>
    </p:spTree>
    <p:extLst>
      <p:ext uri="{BB962C8B-B14F-4D97-AF65-F5344CB8AC3E}">
        <p14:creationId xmlns:p14="http://schemas.microsoft.com/office/powerpoint/2010/main" val="3131966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B07B-C620-2612-963C-BF5618B8C6D9}"/>
              </a:ext>
            </a:extLst>
          </p:cNvPr>
          <p:cNvSpPr>
            <a:spLocks noGrp="1"/>
          </p:cNvSpPr>
          <p:nvPr>
            <p:ph type="title"/>
          </p:nvPr>
        </p:nvSpPr>
        <p:spPr>
          <a:xfrm>
            <a:off x="1106424" y="211662"/>
            <a:ext cx="10131552" cy="547290"/>
          </a:xfrm>
        </p:spPr>
        <p:txBody>
          <a:bodyPr>
            <a:noAutofit/>
          </a:bodyPr>
          <a:lstStyle/>
          <a:p>
            <a:pPr algn="ctr"/>
            <a:r>
              <a:rPr lang="en-IN" sz="2800" b="1" u="sng" dirty="0">
                <a:latin typeface="Times New Roman" panose="02020603050405020304" pitchFamily="18" charset="0"/>
                <a:cs typeface="Times New Roman" panose="02020603050405020304" pitchFamily="18" charset="0"/>
              </a:rPr>
              <a:t>Indian Standard on </a:t>
            </a:r>
            <a:r>
              <a:rPr lang="en-US" sz="2800" b="1" u="sng" dirty="0">
                <a:latin typeface="Times New Roman" panose="02020603050405020304" pitchFamily="18" charset="0"/>
                <a:cs typeface="Times New Roman" panose="02020603050405020304" pitchFamily="18" charset="0"/>
              </a:rPr>
              <a:t>Determination of Density and Porosity</a:t>
            </a:r>
            <a:endParaRPr lang="en-IN" sz="2800" b="1" u="sng"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F57E0E9-0355-2808-5436-02E8758947FA}"/>
              </a:ext>
            </a:extLst>
          </p:cNvPr>
          <p:cNvSpPr>
            <a:spLocks noGrp="1"/>
          </p:cNvSpPr>
          <p:nvPr>
            <p:ph type="body" idx="1"/>
          </p:nvPr>
        </p:nvSpPr>
        <p:spPr>
          <a:xfrm>
            <a:off x="1337278" y="978409"/>
            <a:ext cx="10367042" cy="649224"/>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p:spPr>
        <p:style>
          <a:lnRef idx="2">
            <a:schemeClr val="accent2">
              <a:shade val="15000"/>
            </a:schemeClr>
          </a:lnRef>
          <a:fillRef idx="1">
            <a:schemeClr val="accent2"/>
          </a:fillRef>
          <a:effectRef idx="0">
            <a:schemeClr val="accent2"/>
          </a:effectRef>
          <a:fontRef idx="minor">
            <a:schemeClr val="lt1"/>
          </a:fontRef>
        </p:style>
        <p:txBody>
          <a:bodyPr>
            <a:noAutofit/>
          </a:bodyPr>
          <a:lstStyle/>
          <a:p>
            <a:r>
              <a:rPr lang="nl-NL" sz="1800" b="1" dirty="0">
                <a:latin typeface="Times New Roman" panose="02020603050405020304" pitchFamily="18" charset="0"/>
                <a:cs typeface="Times New Roman" panose="02020603050405020304" pitchFamily="18" charset="0"/>
              </a:rPr>
              <a:t>IS 17935 : 2022 /ISO 18754 : 2020 F</a:t>
            </a:r>
            <a:r>
              <a:rPr lang="en-US" sz="1800" b="1" dirty="0" err="1">
                <a:latin typeface="Times New Roman" panose="02020603050405020304" pitchFamily="18" charset="0"/>
                <a:cs typeface="Times New Roman" panose="02020603050405020304" pitchFamily="18" charset="0"/>
              </a:rPr>
              <a:t>ine</a:t>
            </a:r>
            <a:r>
              <a:rPr lang="en-US" sz="1800" b="1" dirty="0">
                <a:latin typeface="Times New Roman" panose="02020603050405020304" pitchFamily="18" charset="0"/>
                <a:cs typeface="Times New Roman" panose="02020603050405020304" pitchFamily="18" charset="0"/>
              </a:rPr>
              <a:t> Ceramics ( Advanced Ceramics, Advanced Technical Ceramics) — Determination of Density and Apparent Porosity</a:t>
            </a:r>
          </a:p>
          <a:p>
            <a:endParaRPr lang="en-IN" sz="1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560D47D-FCF9-C0A6-DBDB-CEFC736135FB}"/>
              </a:ext>
            </a:extLst>
          </p:cNvPr>
          <p:cNvSpPr txBox="1"/>
          <p:nvPr/>
        </p:nvSpPr>
        <p:spPr>
          <a:xfrm>
            <a:off x="1618488" y="1778705"/>
            <a:ext cx="10085832"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latin typeface="Times New Roman" panose="02020603050405020304" pitchFamily="18" charset="0"/>
                <a:cs typeface="Times New Roman" panose="02020603050405020304" pitchFamily="18" charset="0"/>
              </a:rPr>
              <a:t>Specifies methods for the determination of the apparent solid density, bulk density, apparent porosity and geometric bulk density of fine ceramics, including all ceramic matrix composites. </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Method A: Determination of bulk density, apparent solid density and apparent porosity by liquid</a:t>
            </a:r>
          </a:p>
          <a:p>
            <a:r>
              <a:rPr lang="en-US" sz="1800" dirty="0">
                <a:latin typeface="Times New Roman" panose="02020603050405020304" pitchFamily="18" charset="0"/>
                <a:cs typeface="Times New Roman" panose="02020603050405020304" pitchFamily="18" charset="0"/>
              </a:rPr>
              <a:t>displacement (Archimedes' method).</a:t>
            </a:r>
          </a:p>
          <a:p>
            <a:r>
              <a:rPr lang="en-US" sz="1800" dirty="0">
                <a:latin typeface="Times New Roman" panose="02020603050405020304" pitchFamily="18" charset="0"/>
                <a:cs typeface="Times New Roman" panose="02020603050405020304" pitchFamily="18" charset="0"/>
              </a:rPr>
              <a:t>Method B: Determination of bulk density only, by measurement of geometric dimensions and mass.</a:t>
            </a:r>
          </a:p>
          <a:p>
            <a:r>
              <a:rPr lang="en-US" sz="1800" b="1" dirty="0">
                <a:latin typeface="Times New Roman" panose="02020603050405020304" pitchFamily="18" charset="0"/>
                <a:cs typeface="Times New Roman" panose="02020603050405020304" pitchFamily="18" charset="0"/>
              </a:rPr>
              <a:t>Method by liquid displacement (Method A)</a:t>
            </a:r>
          </a:p>
          <a:p>
            <a:r>
              <a:rPr lang="en-US" sz="1800" dirty="0">
                <a:latin typeface="Times New Roman" panose="02020603050405020304" pitchFamily="18" charset="0"/>
                <a:cs typeface="Times New Roman" panose="02020603050405020304" pitchFamily="18" charset="0"/>
              </a:rPr>
              <a:t>Principle</a:t>
            </a:r>
          </a:p>
          <a:p>
            <a:pPr algn="just"/>
            <a:r>
              <a:rPr lang="en-US" sz="1800" dirty="0">
                <a:latin typeface="Times New Roman" panose="02020603050405020304" pitchFamily="18" charset="0"/>
                <a:cs typeface="Times New Roman" panose="02020603050405020304" pitchFamily="18" charset="0"/>
              </a:rPr>
              <a:t>The mass of the dry test piece, then its apparent mass when immersed in a liquid with which it has been</a:t>
            </a:r>
          </a:p>
          <a:p>
            <a:pPr algn="just"/>
            <a:r>
              <a:rPr lang="en-US" sz="1800" dirty="0">
                <a:latin typeface="Times New Roman" panose="02020603050405020304" pitchFamily="18" charset="0"/>
                <a:cs typeface="Times New Roman" panose="02020603050405020304" pitchFamily="18" charset="0"/>
              </a:rPr>
              <a:t>impregnated, and finally its mass in air while still soaked with the impregnation liquid are determined</a:t>
            </a:r>
          </a:p>
          <a:p>
            <a:pPr algn="just"/>
            <a:r>
              <a:rPr lang="en-US" sz="1800" dirty="0">
                <a:latin typeface="Times New Roman" panose="02020603050405020304" pitchFamily="18" charset="0"/>
                <a:cs typeface="Times New Roman" panose="02020603050405020304" pitchFamily="18" charset="0"/>
              </a:rPr>
              <a:t>by weighing. From the masses above, the bulk density, the apparent solid density and the apparent</a:t>
            </a:r>
          </a:p>
          <a:p>
            <a:pPr algn="just"/>
            <a:r>
              <a:rPr lang="en-US" sz="1800" dirty="0">
                <a:latin typeface="Times New Roman" panose="02020603050405020304" pitchFamily="18" charset="0"/>
                <a:cs typeface="Times New Roman" panose="02020603050405020304" pitchFamily="18" charset="0"/>
              </a:rPr>
              <a:t>porosity are determined by calculation.</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Impregnation of the test piece can be achieved either by maintaining it in a liquid under boiling</a:t>
            </a:r>
          </a:p>
          <a:p>
            <a:pPr algn="just"/>
            <a:r>
              <a:rPr lang="en-US" sz="1800" dirty="0">
                <a:latin typeface="Times New Roman" panose="02020603050405020304" pitchFamily="18" charset="0"/>
                <a:cs typeface="Times New Roman" panose="02020603050405020304" pitchFamily="18" charset="0"/>
              </a:rPr>
              <a:t>conditions (Method A1) or under vacuum (Method A2)</a:t>
            </a:r>
          </a:p>
        </p:txBody>
      </p:sp>
    </p:spTree>
    <p:extLst>
      <p:ext uri="{BB962C8B-B14F-4D97-AF65-F5344CB8AC3E}">
        <p14:creationId xmlns:p14="http://schemas.microsoft.com/office/powerpoint/2010/main" val="1940457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F8D8A1-3313-4E46-48B5-CF64AD32402F}"/>
                  </a:ext>
                </a:extLst>
              </p:cNvPr>
              <p:cNvSpPr>
                <a:spLocks noGrp="1"/>
              </p:cNvSpPr>
              <p:nvPr>
                <p:ph type="body" idx="1"/>
              </p:nvPr>
            </p:nvSpPr>
            <p:spPr>
              <a:xfrm>
                <a:off x="1179577" y="165137"/>
                <a:ext cx="10588752" cy="2632927"/>
              </a:xfrm>
            </p:spPr>
            <p:style>
              <a:lnRef idx="2">
                <a:schemeClr val="dk1"/>
              </a:lnRef>
              <a:fillRef idx="1">
                <a:schemeClr val="lt1"/>
              </a:fillRef>
              <a:effectRef idx="0">
                <a:schemeClr val="dk1"/>
              </a:effectRef>
              <a:fontRef idx="minor">
                <a:schemeClr val="dk1"/>
              </a:fontRef>
            </p:style>
            <p:txBody>
              <a:bodyPr>
                <a:noAutofit/>
              </a:bodyPr>
              <a:lstStyle/>
              <a:p>
                <a:r>
                  <a:rPr lang="en-US" sz="1800" b="1" dirty="0">
                    <a:latin typeface="Times New Roman" panose="02020603050405020304" pitchFamily="18" charset="0"/>
                    <a:cs typeface="Times New Roman" panose="02020603050405020304" pitchFamily="18" charset="0"/>
                  </a:rPr>
                  <a:t>Apparent solid density</a:t>
                </a:r>
              </a:p>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IN" b="0" i="1" smtClean="0">
                            <a:latin typeface="Cambria Math" panose="02040503050406030204" pitchFamily="18" charset="0"/>
                            <a:cs typeface="Times New Roman" panose="02020603050405020304" pitchFamily="18" charset="0"/>
                          </a:rPr>
                          <m:t>𝑎</m:t>
                        </m:r>
                      </m:sub>
                    </m:sSub>
                    <m:r>
                      <a:rPr lang="en-IN" b="0" i="1" smtClean="0">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𝑚</m:t>
                            </m:r>
                          </m:e>
                          <m:sub>
                            <m:r>
                              <a:rPr lang="en-IN" b="0" i="1" smtClean="0">
                                <a:latin typeface="Cambria Math" panose="02040503050406030204" pitchFamily="18" charset="0"/>
                                <a:ea typeface="Cambria Math" panose="02040503050406030204" pitchFamily="18" charset="0"/>
                                <a:cs typeface="Times New Roman" panose="02020603050405020304" pitchFamily="18" charset="0"/>
                              </a:rPr>
                              <m:t>1</m:t>
                            </m:r>
                          </m:sub>
                        </m:sSub>
                      </m:num>
                      <m:den>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i="1">
                                <a:latin typeface="Cambria Math" panose="02040503050406030204" pitchFamily="18" charset="0"/>
                                <a:ea typeface="Cambria Math" panose="02040503050406030204" pitchFamily="18" charset="0"/>
                                <a:cs typeface="Times New Roman" panose="02020603050405020304" pitchFamily="18" charset="0"/>
                              </a:rPr>
                              <m:t>1</m:t>
                            </m:r>
                          </m:sub>
                        </m:sSub>
                        <m:r>
                          <a:rPr lang="en-I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b="0" i="1" smtClean="0">
                                <a:latin typeface="Cambria Math" panose="02040503050406030204" pitchFamily="18" charset="0"/>
                                <a:cs typeface="Times New Roman" panose="02020603050405020304" pitchFamily="18" charset="0"/>
                              </a:rPr>
                              <m:t>2</m:t>
                            </m:r>
                          </m:sub>
                        </m:sSub>
                      </m:den>
                    </m:f>
                    <m:r>
                      <a:rPr lang="en-IN" b="0"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m:rPr>
                            <m:nor/>
                          </m:rPr>
                          <a:rPr lang="en-US" dirty="0">
                            <a:latin typeface="Times New Roman" panose="02020603050405020304" pitchFamily="18" charset="0"/>
                            <a:cs typeface="Times New Roman" panose="02020603050405020304" pitchFamily="18" charset="0"/>
                          </a:rPr>
                          <m:t>ρ</m:t>
                        </m:r>
                      </m:e>
                      <m:sub>
                        <m:r>
                          <a:rPr lang="en-IN" i="1">
                            <a:latin typeface="Cambria Math" panose="02040503050406030204" pitchFamily="18" charset="0"/>
                            <a:ea typeface="Cambria Math" panose="02040503050406030204" pitchFamily="18" charset="0"/>
                            <a:cs typeface="Times New Roman" panose="02020603050405020304" pitchFamily="18" charset="0"/>
                          </a:rPr>
                          <m:t>1</m:t>
                        </m:r>
                      </m:sub>
                    </m:sSub>
                  </m:oMath>
                </a14:m>
                <a:endParaRPr lang="en-US" sz="1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US" sz="180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IN" sz="1800" b="0" i="1" smtClean="0">
                            <a:latin typeface="Cambria Math" panose="02040503050406030204" pitchFamily="18" charset="0"/>
                            <a:cs typeface="Times New Roman" panose="02020603050405020304" pitchFamily="18" charset="0"/>
                          </a:rPr>
                          <m:t>𝑎</m:t>
                        </m:r>
                      </m:sub>
                    </m:sSub>
                  </m:oMath>
                </a14:m>
                <a:r>
                  <a:rPr lang="en-US" sz="1800" dirty="0">
                    <a:latin typeface="Times New Roman" panose="02020603050405020304" pitchFamily="18" charset="0"/>
                    <a:cs typeface="Times New Roman" panose="02020603050405020304" pitchFamily="18" charset="0"/>
                  </a:rPr>
                  <a:t> is the apparent solid density, expressed in kilograms per cubic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(kg/m3);</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b="0" i="1" smtClean="0">
                            <a:latin typeface="Cambria Math" panose="02040503050406030204" pitchFamily="18" charset="0"/>
                            <a:cs typeface="Times New Roman" panose="02020603050405020304" pitchFamily="18" charset="0"/>
                          </a:rPr>
                          <m:t>𝑚</m:t>
                        </m:r>
                      </m:e>
                      <m:sub>
                        <m:r>
                          <a:rPr lang="en-IN" sz="1800" b="0" i="1" smtClean="0">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1800" dirty="0">
                    <a:latin typeface="Times New Roman" panose="02020603050405020304" pitchFamily="18" charset="0"/>
                    <a:cs typeface="Times New Roman" panose="02020603050405020304" pitchFamily="18" charset="0"/>
                  </a:rPr>
                  <a:t> is the mass of the dry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𝑚</m:t>
                        </m:r>
                      </m:e>
                      <m:sub>
                        <m:r>
                          <a:rPr lang="en-IN" sz="1800" b="0" i="1" smtClean="0">
                            <a:latin typeface="Cambria Math" panose="02040503050406030204" pitchFamily="18" charset="0"/>
                            <a:cs typeface="Times New Roman" panose="02020603050405020304" pitchFamily="18" charset="0"/>
                          </a:rPr>
                          <m:t>2</m:t>
                        </m:r>
                      </m:sub>
                    </m:sSub>
                  </m:oMath>
                </a14:m>
                <a:r>
                  <a:rPr lang="en-US" sz="1800" dirty="0">
                    <a:latin typeface="Times New Roman" panose="02020603050405020304" pitchFamily="18" charset="0"/>
                    <a:cs typeface="Times New Roman" panose="02020603050405020304" pitchFamily="18" charset="0"/>
                  </a:rPr>
                  <a:t> is the apparent mass of the immersed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m:rPr>
                            <m:nor/>
                          </m:rPr>
                          <a:rPr lang="en-US" sz="1800" dirty="0">
                            <a:latin typeface="Times New Roman" panose="02020603050405020304" pitchFamily="18" charset="0"/>
                            <a:cs typeface="Times New Roman" panose="02020603050405020304" pitchFamily="18" charset="0"/>
                          </a:rPr>
                          <m:t>ρ</m:t>
                        </m:r>
                      </m:e>
                      <m:sub>
                        <m:r>
                          <a:rPr lang="en-IN" sz="1800" i="1">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1800" dirty="0">
                    <a:latin typeface="Times New Roman" panose="02020603050405020304" pitchFamily="18" charset="0"/>
                    <a:cs typeface="Times New Roman" panose="02020603050405020304" pitchFamily="18" charset="0"/>
                  </a:rPr>
                  <a:t> is the density of the immersion liquid at the temperature of the test, expressed in kg per cubic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(kg/m3).</a:t>
                </a:r>
                <a:endParaRPr lang="en-IN" sz="1800" dirty="0">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68F8D8A1-3313-4E46-48B5-CF64AD32402F}"/>
                  </a:ext>
                </a:extLst>
              </p:cNvPr>
              <p:cNvSpPr>
                <a:spLocks noGrp="1" noRot="1" noChangeAspect="1" noMove="1" noResize="1" noEditPoints="1" noAdjustHandles="1" noChangeArrowheads="1" noChangeShapeType="1" noTextEdit="1"/>
              </p:cNvSpPr>
              <p:nvPr>
                <p:ph type="body" idx="1"/>
              </p:nvPr>
            </p:nvSpPr>
            <p:spPr>
              <a:xfrm>
                <a:off x="1179577" y="165137"/>
                <a:ext cx="10588752" cy="2632927"/>
              </a:xfrm>
              <a:blipFill>
                <a:blip r:embed="rId2"/>
                <a:stretch>
                  <a:fillRect l="-460" t="-9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Text Placeholder 2">
                <a:extLst>
                  <a:ext uri="{FF2B5EF4-FFF2-40B4-BE49-F238E27FC236}">
                    <a16:creationId xmlns:a16="http://schemas.microsoft.com/office/drawing/2014/main" id="{68F8D8A1-3313-4E46-48B5-CF64AD32402F}"/>
                  </a:ext>
                </a:extLst>
              </p:cNvPr>
              <p:cNvSpPr txBox="1">
                <a:spLocks/>
              </p:cNvSpPr>
              <p:nvPr/>
            </p:nvSpPr>
            <p:spPr>
              <a:xfrm>
                <a:off x="1179577" y="2890049"/>
                <a:ext cx="10588752" cy="319071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r>
                  <a:rPr lang="en-US" sz="1800" b="1" dirty="0">
                    <a:latin typeface="Times New Roman" panose="02020603050405020304" pitchFamily="18" charset="0"/>
                    <a:cs typeface="Times New Roman" panose="02020603050405020304" pitchFamily="18" charset="0"/>
                  </a:rPr>
                  <a:t>Bulk density</a:t>
                </a:r>
              </a:p>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IN" i="1" smtClean="0">
                            <a:latin typeface="Cambria Math" panose="02040503050406030204" pitchFamily="18" charset="0"/>
                            <a:ea typeface="Cambria Math" panose="02040503050406030204" pitchFamily="18" charset="0"/>
                            <a:cs typeface="Times New Roman" panose="02020603050405020304" pitchFamily="18" charset="0"/>
                          </a:rPr>
                          <m:t>𝑏</m:t>
                        </m:r>
                      </m:sub>
                    </m:sSub>
                    <m:r>
                      <a:rPr lang="en-IN" i="1" smtClean="0">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IN" i="1" smtClean="0">
                                <a:latin typeface="Cambria Math" panose="02040503050406030204" pitchFamily="18" charset="0"/>
                                <a:cs typeface="Times New Roman" panose="02020603050405020304" pitchFamily="18" charset="0"/>
                              </a:rPr>
                              <m:t>𝑚</m:t>
                            </m:r>
                          </m:e>
                          <m:sub>
                            <m:r>
                              <a:rPr lang="en-IN" i="1" smtClean="0">
                                <a:latin typeface="Cambria Math" panose="02040503050406030204" pitchFamily="18" charset="0"/>
                                <a:ea typeface="Cambria Math" panose="02040503050406030204" pitchFamily="18" charset="0"/>
                                <a:cs typeface="Times New Roman" panose="02020603050405020304" pitchFamily="18" charset="0"/>
                              </a:rPr>
                              <m:t>1</m:t>
                            </m:r>
                          </m:sub>
                        </m:sSub>
                      </m:num>
                      <m:den>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i="1" smtClean="0">
                                <a:latin typeface="Cambria Math" panose="02040503050406030204" pitchFamily="18" charset="0"/>
                                <a:cs typeface="Times New Roman" panose="02020603050405020304" pitchFamily="18" charset="0"/>
                              </a:rPr>
                              <m:t>3</m:t>
                            </m:r>
                          </m:sub>
                        </m:sSub>
                        <m:r>
                          <a:rPr lang="en-IN"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i="1" smtClean="0">
                                <a:latin typeface="Cambria Math" panose="02040503050406030204" pitchFamily="18" charset="0"/>
                                <a:cs typeface="Times New Roman" panose="02020603050405020304" pitchFamily="18" charset="0"/>
                              </a:rPr>
                              <m:t>2</m:t>
                            </m:r>
                          </m:sub>
                        </m:sSub>
                      </m:den>
                    </m:f>
                    <m:r>
                      <a:rPr lang="en-IN" i="1" smtClean="0">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m:rPr>
                            <m:nor/>
                          </m:rPr>
                          <a:rPr lang="en-US" dirty="0">
                            <a:latin typeface="Times New Roman" panose="02020603050405020304" pitchFamily="18" charset="0"/>
                            <a:cs typeface="Times New Roman" panose="02020603050405020304" pitchFamily="18" charset="0"/>
                          </a:rPr>
                          <m:t>ρ</m:t>
                        </m:r>
                      </m:e>
                      <m:sub>
                        <m:r>
                          <a:rPr lang="en-IN" i="1">
                            <a:latin typeface="Cambria Math" panose="02040503050406030204" pitchFamily="18" charset="0"/>
                            <a:ea typeface="Cambria Math" panose="02040503050406030204" pitchFamily="18" charset="0"/>
                            <a:cs typeface="Times New Roman" panose="02020603050405020304" pitchFamily="18" charset="0"/>
                          </a:rPr>
                          <m:t>1</m:t>
                        </m:r>
                      </m:sub>
                    </m:sSub>
                  </m:oMath>
                </a14:m>
                <a:endParaRPr lang="en-US" sz="1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US" sz="180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IN" sz="1800" i="1" smtClean="0">
                            <a:latin typeface="Cambria Math" panose="02040503050406030204" pitchFamily="18" charset="0"/>
                            <a:ea typeface="Cambria Math" panose="02040503050406030204" pitchFamily="18" charset="0"/>
                            <a:cs typeface="Times New Roman" panose="02020603050405020304" pitchFamily="18" charset="0"/>
                          </a:rPr>
                          <m:t>𝑏</m:t>
                        </m:r>
                      </m:sub>
                    </m:sSub>
                  </m:oMath>
                </a14:m>
                <a:r>
                  <a:rPr lang="en-US" sz="1800" dirty="0">
                    <a:latin typeface="Times New Roman" panose="02020603050405020304" pitchFamily="18" charset="0"/>
                    <a:cs typeface="Times New Roman" panose="02020603050405020304" pitchFamily="18" charset="0"/>
                  </a:rPr>
                  <a:t> is the bulk density, expressed in kilograms per cubic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(kg/m3);</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i="1" smtClean="0">
                            <a:latin typeface="Cambria Math" panose="02040503050406030204" pitchFamily="18" charset="0"/>
                            <a:cs typeface="Times New Roman" panose="02020603050405020304" pitchFamily="18" charset="0"/>
                          </a:rPr>
                          <m:t>𝑚</m:t>
                        </m:r>
                      </m:e>
                      <m:sub>
                        <m:r>
                          <a:rPr lang="en-IN" sz="1800" i="1" smtClean="0">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1800" dirty="0">
                    <a:latin typeface="Times New Roman" panose="02020603050405020304" pitchFamily="18" charset="0"/>
                    <a:cs typeface="Times New Roman" panose="02020603050405020304" pitchFamily="18" charset="0"/>
                  </a:rPr>
                  <a:t> is the mass of the dry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𝑚</m:t>
                        </m:r>
                      </m:e>
                      <m:sub>
                        <m:r>
                          <a:rPr lang="en-IN" sz="1800" i="1" smtClean="0">
                            <a:latin typeface="Cambria Math" panose="02040503050406030204" pitchFamily="18" charset="0"/>
                            <a:cs typeface="Times New Roman" panose="02020603050405020304" pitchFamily="18" charset="0"/>
                          </a:rPr>
                          <m:t>2</m:t>
                        </m:r>
                      </m:sub>
                    </m:sSub>
                  </m:oMath>
                </a14:m>
                <a:r>
                  <a:rPr lang="en-US" sz="1800" dirty="0">
                    <a:latin typeface="Times New Roman" panose="02020603050405020304" pitchFamily="18" charset="0"/>
                    <a:cs typeface="Times New Roman" panose="02020603050405020304" pitchFamily="18" charset="0"/>
                  </a:rPr>
                  <a:t> is the apparent mass of the immersed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𝑚</m:t>
                        </m:r>
                      </m:e>
                      <m:sub>
                        <m:r>
                          <a:rPr lang="en-IN" sz="1800" i="1" smtClean="0">
                            <a:latin typeface="Cambria Math" panose="02040503050406030204" pitchFamily="18" charset="0"/>
                            <a:cs typeface="Times New Roman" panose="02020603050405020304" pitchFamily="18" charset="0"/>
                          </a:rPr>
                          <m:t>3</m:t>
                        </m:r>
                      </m:sub>
                    </m:sSub>
                  </m:oMath>
                </a14:m>
                <a:r>
                  <a:rPr lang="en-US" sz="1800" dirty="0">
                    <a:latin typeface="Times New Roman" panose="02020603050405020304" pitchFamily="18" charset="0"/>
                    <a:cs typeface="Times New Roman" panose="02020603050405020304" pitchFamily="18" charset="0"/>
                  </a:rPr>
                  <a:t> is the mass of the soaked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m:rPr>
                            <m:nor/>
                          </m:rPr>
                          <a:rPr lang="en-US" sz="1800" dirty="0">
                            <a:latin typeface="Times New Roman" panose="02020603050405020304" pitchFamily="18" charset="0"/>
                            <a:cs typeface="Times New Roman" panose="02020603050405020304" pitchFamily="18" charset="0"/>
                          </a:rPr>
                          <m:t>ρ</m:t>
                        </m:r>
                      </m:e>
                      <m:sub>
                        <m:r>
                          <a:rPr lang="en-IN" sz="1800" i="1">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1800" dirty="0">
                    <a:latin typeface="Times New Roman" panose="02020603050405020304" pitchFamily="18" charset="0"/>
                    <a:cs typeface="Times New Roman" panose="02020603050405020304" pitchFamily="18" charset="0"/>
                  </a:rPr>
                  <a:t> is the density of the immersion liquid at the temperature of the test, expressed in kg per cubic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(kg/m3).</a:t>
                </a:r>
                <a:endParaRPr lang="en-IN" sz="1800" dirty="0">
                  <a:latin typeface="Times New Roman" panose="02020603050405020304" pitchFamily="18" charset="0"/>
                  <a:cs typeface="Times New Roman" panose="02020603050405020304" pitchFamily="18" charset="0"/>
                </a:endParaRPr>
              </a:p>
            </p:txBody>
          </p:sp>
        </mc:Choice>
        <mc:Fallback xmlns="">
          <p:sp>
            <p:nvSpPr>
              <p:cNvPr id="2" name="Text Placeholder 2">
                <a:extLst>
                  <a:ext uri="{FF2B5EF4-FFF2-40B4-BE49-F238E27FC236}">
                    <a16:creationId xmlns:a16="http://schemas.microsoft.com/office/drawing/2014/main" id="{68F8D8A1-3313-4E46-48B5-CF64AD32402F}"/>
                  </a:ext>
                </a:extLst>
              </p:cNvPr>
              <p:cNvSpPr txBox="1">
                <a:spLocks noRot="1" noChangeAspect="1" noMove="1" noResize="1" noEditPoints="1" noAdjustHandles="1" noChangeArrowheads="1" noChangeShapeType="1" noTextEdit="1"/>
              </p:cNvSpPr>
              <p:nvPr/>
            </p:nvSpPr>
            <p:spPr>
              <a:xfrm>
                <a:off x="1179577" y="2890049"/>
                <a:ext cx="10588752" cy="3190712"/>
              </a:xfrm>
              <a:prstGeom prst="rect">
                <a:avLst/>
              </a:prstGeom>
              <a:blipFill>
                <a:blip r:embed="rId3"/>
                <a:stretch>
                  <a:fillRect l="-460" t="-759"/>
                </a:stretch>
              </a:blipFill>
            </p:spPr>
            <p:txBody>
              <a:bodyPr/>
              <a:lstStyle/>
              <a:p>
                <a:r>
                  <a:rPr lang="en-IN">
                    <a:noFill/>
                  </a:rPr>
                  <a:t> </a:t>
                </a:r>
              </a:p>
            </p:txBody>
          </p:sp>
        </mc:Fallback>
      </mc:AlternateContent>
    </p:spTree>
    <p:extLst>
      <p:ext uri="{BB962C8B-B14F-4D97-AF65-F5344CB8AC3E}">
        <p14:creationId xmlns:p14="http://schemas.microsoft.com/office/powerpoint/2010/main" val="3960723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F8D8A1-3313-4E46-48B5-CF64AD32402F}"/>
                  </a:ext>
                </a:extLst>
              </p:cNvPr>
              <p:cNvSpPr>
                <a:spLocks noGrp="1"/>
              </p:cNvSpPr>
              <p:nvPr>
                <p:ph type="body" idx="1"/>
              </p:nvPr>
            </p:nvSpPr>
            <p:spPr>
              <a:xfrm>
                <a:off x="1638300" y="585760"/>
                <a:ext cx="8915399" cy="4315423"/>
              </a:xfrm>
            </p:spPr>
            <p:style>
              <a:lnRef idx="2">
                <a:schemeClr val="dk1"/>
              </a:lnRef>
              <a:fillRef idx="1">
                <a:schemeClr val="lt1"/>
              </a:fillRef>
              <a:effectRef idx="0">
                <a:schemeClr val="dk1"/>
              </a:effectRef>
              <a:fontRef idx="minor">
                <a:schemeClr val="dk1"/>
              </a:fontRef>
            </p:style>
            <p:txBody>
              <a:bodyPr>
                <a:noAutofit/>
              </a:bodyPr>
              <a:lstStyle/>
              <a:p>
                <a:r>
                  <a:rPr lang="en-US" sz="1800" b="1" dirty="0">
                    <a:latin typeface="Times New Roman" panose="02020603050405020304" pitchFamily="18" charset="0"/>
                    <a:cs typeface="Times New Roman" panose="02020603050405020304" pitchFamily="18" charset="0"/>
                  </a:rPr>
                  <a:t>Apparent porosity</a:t>
                </a:r>
              </a:p>
              <a:p>
                <a:endParaRPr lang="en-US" sz="1800" b="1"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en-IN" b="0" i="1" smtClean="0">
                            <a:latin typeface="Cambria Math" panose="02040503050406030204" pitchFamily="18" charset="0"/>
                            <a:ea typeface="Cambria Math" panose="02040503050406030204" pitchFamily="18" charset="0"/>
                            <a:cs typeface="Times New Roman" panose="02020603050405020304" pitchFamily="18" charset="0"/>
                          </a:rPr>
                          <m:t>𝑎</m:t>
                        </m:r>
                      </m:sub>
                    </m:sSub>
                    <m:r>
                      <a:rPr lang="en-IN" b="0" i="1" smtClean="0">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𝑚</m:t>
                            </m:r>
                          </m:e>
                          <m:sub>
                            <m:r>
                              <a:rPr lang="en-IN" b="0" i="1" smtClean="0">
                                <a:latin typeface="Cambria Math" panose="02040503050406030204" pitchFamily="18" charset="0"/>
                                <a:cs typeface="Times New Roman" panose="02020603050405020304" pitchFamily="18" charset="0"/>
                              </a:rPr>
                              <m:t>3</m:t>
                            </m:r>
                            <m:r>
                              <a:rPr lang="en-IN" b="0" i="1" smtClean="0">
                                <a:latin typeface="Cambria Math" panose="02040503050406030204" pitchFamily="18" charset="0"/>
                                <a:ea typeface="Cambria Math" panose="02040503050406030204" pitchFamily="18" charset="0"/>
                                <a:cs typeface="Times New Roman" panose="02020603050405020304" pitchFamily="18" charset="0"/>
                              </a:rPr>
                              <m:t>−</m:t>
                            </m:r>
                          </m:sub>
                        </m:sSub>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i="1">
                                <a:latin typeface="Cambria Math" panose="02040503050406030204" pitchFamily="18" charset="0"/>
                                <a:ea typeface="Cambria Math" panose="02040503050406030204" pitchFamily="18" charset="0"/>
                                <a:cs typeface="Times New Roman" panose="02020603050405020304" pitchFamily="18" charset="0"/>
                              </a:rPr>
                              <m:t>1</m:t>
                            </m:r>
                          </m:sub>
                        </m:sSub>
                      </m:num>
                      <m:den>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b="0" i="1" smtClean="0">
                                <a:latin typeface="Cambria Math" panose="02040503050406030204" pitchFamily="18" charset="0"/>
                                <a:cs typeface="Times New Roman" panose="02020603050405020304" pitchFamily="18" charset="0"/>
                              </a:rPr>
                              <m:t>3</m:t>
                            </m:r>
                          </m:sub>
                        </m:sSub>
                        <m:r>
                          <a:rPr lang="en-I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IN" i="1">
                                <a:latin typeface="Cambria Math" panose="02040503050406030204" pitchFamily="18" charset="0"/>
                                <a:cs typeface="Times New Roman" panose="02020603050405020304" pitchFamily="18" charset="0"/>
                              </a:rPr>
                              <m:t>𝑚</m:t>
                            </m:r>
                          </m:e>
                          <m:sub>
                            <m:r>
                              <a:rPr lang="en-IN" b="0" i="1" smtClean="0">
                                <a:latin typeface="Cambria Math" panose="02040503050406030204" pitchFamily="18" charset="0"/>
                                <a:cs typeface="Times New Roman" panose="02020603050405020304" pitchFamily="18" charset="0"/>
                              </a:rPr>
                              <m:t>2</m:t>
                            </m:r>
                          </m:sub>
                        </m:sSub>
                      </m:den>
                    </m:f>
                    <m:r>
                      <a:rPr lang="en-IN" b="0" i="1" smtClean="0">
                        <a:latin typeface="Cambria Math" panose="02040503050406030204" pitchFamily="18" charset="0"/>
                        <a:cs typeface="Times New Roman" panose="02020603050405020304" pitchFamily="18" charset="0"/>
                      </a:rPr>
                      <m:t>×100</m:t>
                    </m:r>
                  </m:oMath>
                </a14:m>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US" sz="1800"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en-IN" sz="1800" b="0" i="1" smtClean="0">
                            <a:latin typeface="Cambria Math" panose="02040503050406030204" pitchFamily="18" charset="0"/>
                            <a:ea typeface="Cambria Math" panose="02040503050406030204" pitchFamily="18" charset="0"/>
                            <a:cs typeface="Times New Roman" panose="02020603050405020304" pitchFamily="18" charset="0"/>
                          </a:rPr>
                          <m:t>𝑎</m:t>
                        </m:r>
                      </m:sub>
                    </m:sSub>
                    <m:r>
                      <a:rPr lang="en-IN" sz="1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latin typeface="Times New Roman" panose="02020603050405020304" pitchFamily="18" charset="0"/>
                    <a:cs typeface="Times New Roman" panose="02020603050405020304" pitchFamily="18" charset="0"/>
                  </a:rPr>
                  <a:t>𝑖𝑠 𝑡ℎ𝑒 𝑎𝑝𝑝𝑎𝑟𝑒𝑛𝑡 𝑝𝑜𝑟𝑜𝑠𝑖𝑡𝑦, 𝑒𝑥𝑝𝑟𝑒𝑠𝑠𝑒𝑑 𝑎𝑠 𝑎 𝑝𝑒𝑟𝑐𝑒𝑛𝑡𝑎𝑔𝑒 𝑏𝑦 𝑣𝑜𝑙𝑢𝑚𝑒</a:t>
                </a:r>
              </a:p>
              <a:p>
                <a14:m>
                  <m:oMath xmlns:m="http://schemas.openxmlformats.org/officeDocument/2006/math">
                    <m:sSub>
                      <m:sSubPr>
                        <m:ctrlPr>
                          <a:rPr lang="en-US" sz="1800" i="1">
                            <a:latin typeface="Cambria Math" panose="02040503050406030204" pitchFamily="18" charset="0"/>
                            <a:cs typeface="Times New Roman" panose="02020603050405020304" pitchFamily="18" charset="0"/>
                          </a:rPr>
                        </m:ctrlPr>
                      </m:sSubPr>
                      <m:e>
                        <m:r>
                          <m:rPr>
                            <m:sty m:val="p"/>
                          </m:rPr>
                          <a:rPr lang="en-IN" sz="1800">
                            <a:latin typeface="Cambria Math" panose="02040503050406030204" pitchFamily="18" charset="0"/>
                            <a:cs typeface="Times New Roman" panose="02020603050405020304" pitchFamily="18" charset="0"/>
                          </a:rPr>
                          <m:t>m</m:t>
                        </m:r>
                      </m:e>
                      <m:sub>
                        <m:r>
                          <a:rPr lang="en-IN" sz="1800">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1800" dirty="0">
                    <a:latin typeface="Times New Roman" panose="02020603050405020304" pitchFamily="18" charset="0"/>
                    <a:cs typeface="Times New Roman" panose="02020603050405020304" pitchFamily="18" charset="0"/>
                  </a:rPr>
                  <a:t> is the mass of the dry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𝑚</m:t>
                        </m:r>
                      </m:e>
                      <m:sub>
                        <m:r>
                          <a:rPr lang="en-IN" sz="1800" b="0" i="1" smtClean="0">
                            <a:latin typeface="Cambria Math" panose="02040503050406030204" pitchFamily="18" charset="0"/>
                            <a:cs typeface="Times New Roman" panose="02020603050405020304" pitchFamily="18" charset="0"/>
                          </a:rPr>
                          <m:t>2</m:t>
                        </m:r>
                      </m:sub>
                    </m:sSub>
                  </m:oMath>
                </a14:m>
                <a:r>
                  <a:rPr lang="en-US" sz="1800" dirty="0">
                    <a:latin typeface="Times New Roman" panose="02020603050405020304" pitchFamily="18" charset="0"/>
                    <a:cs typeface="Times New Roman" panose="02020603050405020304" pitchFamily="18" charset="0"/>
                  </a:rPr>
                  <a:t> is the apparent mass of the immersed test specimen, expressed in kilograms (kg);</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i="1">
                            <a:latin typeface="Cambria Math" panose="02040503050406030204" pitchFamily="18" charset="0"/>
                            <a:cs typeface="Times New Roman" panose="02020603050405020304" pitchFamily="18" charset="0"/>
                          </a:rPr>
                          <m:t>𝑚</m:t>
                        </m:r>
                      </m:e>
                      <m:sub>
                        <m:r>
                          <a:rPr lang="en-IN" sz="1800" b="0" i="1" smtClean="0">
                            <a:latin typeface="Cambria Math" panose="02040503050406030204" pitchFamily="18" charset="0"/>
                            <a:cs typeface="Times New Roman" panose="02020603050405020304" pitchFamily="18" charset="0"/>
                          </a:rPr>
                          <m:t>3</m:t>
                        </m:r>
                      </m:sub>
                    </m:sSub>
                  </m:oMath>
                </a14:m>
                <a:r>
                  <a:rPr lang="en-US" sz="1800" dirty="0">
                    <a:latin typeface="Times New Roman" panose="02020603050405020304" pitchFamily="18" charset="0"/>
                    <a:cs typeface="Times New Roman" panose="02020603050405020304" pitchFamily="18" charset="0"/>
                  </a:rPr>
                  <a:t> is the mass of the soaked test specimen, expressed in kilograms (kg);</a:t>
                </a:r>
                <a:endParaRPr lang="en-IN" sz="1800" dirty="0">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68F8D8A1-3313-4E46-48B5-CF64AD32402F}"/>
                  </a:ext>
                </a:extLst>
              </p:cNvPr>
              <p:cNvSpPr>
                <a:spLocks noGrp="1" noRot="1" noChangeAspect="1" noMove="1" noResize="1" noEditPoints="1" noAdjustHandles="1" noChangeArrowheads="1" noChangeShapeType="1" noTextEdit="1"/>
              </p:cNvSpPr>
              <p:nvPr>
                <p:ph type="body" idx="1"/>
              </p:nvPr>
            </p:nvSpPr>
            <p:spPr>
              <a:xfrm>
                <a:off x="1638300" y="585760"/>
                <a:ext cx="8915399" cy="4315423"/>
              </a:xfrm>
              <a:blipFill>
                <a:blip r:embed="rId2"/>
                <a:stretch>
                  <a:fillRect l="-546" t="-563"/>
                </a:stretch>
              </a:blipFill>
            </p:spPr>
            <p:txBody>
              <a:bodyPr/>
              <a:lstStyle/>
              <a:p>
                <a:r>
                  <a:rPr lang="en-IN">
                    <a:noFill/>
                  </a:rPr>
                  <a:t> </a:t>
                </a:r>
              </a:p>
            </p:txBody>
          </p:sp>
        </mc:Fallback>
      </mc:AlternateContent>
    </p:spTree>
    <p:extLst>
      <p:ext uri="{BB962C8B-B14F-4D97-AF65-F5344CB8AC3E}">
        <p14:creationId xmlns:p14="http://schemas.microsoft.com/office/powerpoint/2010/main" val="1545288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5BEA97C-62D4-7EEC-15DF-D723B852A7E9}"/>
                  </a:ext>
                </a:extLst>
              </p:cNvPr>
              <p:cNvSpPr>
                <a:spLocks noGrp="1"/>
              </p:cNvSpPr>
              <p:nvPr>
                <p:ph type="body" idx="1"/>
              </p:nvPr>
            </p:nvSpPr>
            <p:spPr>
              <a:xfrm>
                <a:off x="1720531" y="540040"/>
                <a:ext cx="8915399" cy="4871857"/>
              </a:xfrm>
            </p:spPr>
            <p:style>
              <a:lnRef idx="2">
                <a:schemeClr val="dk1"/>
              </a:lnRef>
              <a:fillRef idx="1">
                <a:schemeClr val="lt1"/>
              </a:fillRef>
              <a:effectRef idx="0">
                <a:schemeClr val="dk1"/>
              </a:effectRef>
              <a:fontRef idx="minor">
                <a:schemeClr val="dk1"/>
              </a:fontRef>
            </p:style>
            <p:txBody>
              <a:bodyPr>
                <a:noAutofit/>
              </a:bodyPr>
              <a:lstStyle/>
              <a:p>
                <a:r>
                  <a:rPr lang="en-US" sz="1800" b="1" dirty="0">
                    <a:latin typeface="Times New Roman" panose="02020603050405020304" pitchFamily="18" charset="0"/>
                    <a:cs typeface="Times New Roman" panose="02020603050405020304" pitchFamily="18" charset="0"/>
                  </a:rPr>
                  <a:t>Method by measurement of dimensions and mass (Method B)</a:t>
                </a:r>
              </a:p>
              <a:p>
                <a:r>
                  <a:rPr lang="en-US" sz="1800" b="1" dirty="0">
                    <a:latin typeface="Times New Roman" panose="02020603050405020304" pitchFamily="18" charset="0"/>
                    <a:cs typeface="Times New Roman" panose="02020603050405020304" pitchFamily="18" charset="0"/>
                  </a:rPr>
                  <a:t>Principle</a:t>
                </a:r>
              </a:p>
              <a:p>
                <a:r>
                  <a:rPr lang="en-US" sz="1800" dirty="0">
                    <a:latin typeface="Times New Roman" panose="02020603050405020304" pitchFamily="18" charset="0"/>
                    <a:cs typeface="Times New Roman" panose="02020603050405020304" pitchFamily="18" charset="0"/>
                  </a:rPr>
                  <a:t>A test piece of uniform geometry within specified tolerances is dried and weighed. Its volume is determined by measurement of the appropriate dimensions. The geometric bulk density (see 3.9) is calculated as mass per unit volume.</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Calculate the geometric volume of each test piece from its mean dimensions.</a:t>
                </a:r>
              </a:p>
              <a:p>
                <a:r>
                  <a:rPr lang="en-US" sz="1800" dirty="0">
                    <a:latin typeface="Times New Roman" panose="02020603050405020304" pitchFamily="18" charset="0"/>
                    <a:cs typeface="Times New Roman" panose="02020603050405020304" pitchFamily="18" charset="0"/>
                  </a:rPr>
                  <a:t>The bulk density, </a:t>
                </a:r>
                <a:r>
                  <a:rPr lang="en-US" sz="1800" dirty="0" err="1">
                    <a:latin typeface="Times New Roman" panose="02020603050405020304" pitchFamily="18" charset="0"/>
                    <a:cs typeface="Times New Roman" panose="02020603050405020304" pitchFamily="18" charset="0"/>
                  </a:rPr>
                  <a:t>ρb</a:t>
                </a:r>
                <a:r>
                  <a:rPr lang="en-US" sz="1800" dirty="0">
                    <a:latin typeface="Times New Roman" panose="02020603050405020304" pitchFamily="18" charset="0"/>
                    <a:cs typeface="Times New Roman" panose="02020603050405020304" pitchFamily="18" charset="0"/>
                  </a:rPr>
                  <a:t>, expressed in kilograms per cubic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kg/m3, shall be calculated to the second decimal place according to</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US" sz="180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IN" sz="1800" b="0" i="1" smtClean="0">
                            <a:latin typeface="Cambria Math" panose="02040503050406030204" pitchFamily="18" charset="0"/>
                            <a:ea typeface="Cambria Math" panose="02040503050406030204" pitchFamily="18" charset="0"/>
                            <a:cs typeface="Times New Roman" panose="02020603050405020304" pitchFamily="18" charset="0"/>
                          </a:rPr>
                          <m:t>𝑏</m:t>
                        </m:r>
                      </m:sub>
                    </m:sSub>
                    <m:r>
                      <a:rPr lang="en-IN"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sSub>
                          <m:sSubPr>
                            <m:ctrlPr>
                              <a:rPr lang="en-US" sz="1800" i="1">
                                <a:latin typeface="Cambria Math" panose="02040503050406030204" pitchFamily="18" charset="0"/>
                                <a:cs typeface="Times New Roman" panose="02020603050405020304" pitchFamily="18" charset="0"/>
                              </a:rPr>
                            </m:ctrlPr>
                          </m:sSubPr>
                          <m:e>
                            <m:r>
                              <a:rPr lang="en-IN" sz="1800" b="0" i="1" smtClean="0">
                                <a:latin typeface="Cambria Math" panose="02040503050406030204" pitchFamily="18" charset="0"/>
                                <a:cs typeface="Times New Roman" panose="02020603050405020304" pitchFamily="18" charset="0"/>
                              </a:rPr>
                              <m:t>𝑚</m:t>
                            </m:r>
                          </m:e>
                          <m:sub>
                            <m:r>
                              <a:rPr lang="en-IN" sz="1800" b="0" i="1" smtClean="0">
                                <a:latin typeface="Cambria Math" panose="02040503050406030204" pitchFamily="18" charset="0"/>
                                <a:ea typeface="Cambria Math" panose="02040503050406030204" pitchFamily="18" charset="0"/>
                                <a:cs typeface="Times New Roman" panose="02020603050405020304" pitchFamily="18" charset="0"/>
                              </a:rPr>
                              <m:t>1</m:t>
                            </m:r>
                          </m:sub>
                        </m:sSub>
                      </m:num>
                      <m:den>
                        <m:sSub>
                          <m:sSubPr>
                            <m:ctrlPr>
                              <a:rPr lang="en-US" sz="1800" i="1" smtClean="0">
                                <a:latin typeface="Cambria Math" panose="02040503050406030204" pitchFamily="18" charset="0"/>
                                <a:cs typeface="Times New Roman" panose="02020603050405020304" pitchFamily="18" charset="0"/>
                              </a:rPr>
                            </m:ctrlPr>
                          </m:sSubPr>
                          <m:e>
                            <m:r>
                              <a:rPr lang="en-IN" sz="1800" b="0" i="1" smtClean="0">
                                <a:latin typeface="Cambria Math" panose="02040503050406030204" pitchFamily="18" charset="0"/>
                                <a:cs typeface="Times New Roman" panose="02020603050405020304" pitchFamily="18" charset="0"/>
                              </a:rPr>
                              <m:t>𝑉</m:t>
                            </m:r>
                          </m:e>
                          <m:sub>
                            <m:r>
                              <a:rPr lang="en-IN" sz="1800" b="0" i="1" smtClean="0">
                                <a:latin typeface="Cambria Math" panose="02040503050406030204" pitchFamily="18" charset="0"/>
                                <a:cs typeface="Times New Roman" panose="02020603050405020304" pitchFamily="18" charset="0"/>
                              </a:rPr>
                              <m:t>𝑏</m:t>
                            </m:r>
                          </m:sub>
                        </m:sSub>
                      </m:den>
                    </m:f>
                  </m:oMath>
                </a14:m>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where</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b="0" i="1" smtClean="0">
                            <a:latin typeface="Cambria Math" panose="02040503050406030204" pitchFamily="18" charset="0"/>
                            <a:cs typeface="Times New Roman" panose="02020603050405020304" pitchFamily="18" charset="0"/>
                          </a:rPr>
                          <m:t>𝑚</m:t>
                        </m:r>
                      </m:e>
                      <m:sub>
                        <m:r>
                          <a:rPr lang="en-IN" sz="1800" b="0" i="1" smtClean="0">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1800" dirty="0">
                    <a:latin typeface="Times New Roman" panose="02020603050405020304" pitchFamily="18" charset="0"/>
                    <a:cs typeface="Times New Roman" panose="02020603050405020304" pitchFamily="18" charset="0"/>
                  </a:rPr>
                  <a:t> is the dry mass of the test piece;</a:t>
                </a:r>
              </a:p>
              <a:p>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IN" sz="1800" b="0" i="1" smtClean="0">
                            <a:latin typeface="Cambria Math" panose="02040503050406030204" pitchFamily="18" charset="0"/>
                            <a:cs typeface="Times New Roman" panose="02020603050405020304" pitchFamily="18" charset="0"/>
                          </a:rPr>
                          <m:t>𝑉</m:t>
                        </m:r>
                      </m:e>
                      <m:sub>
                        <m:r>
                          <a:rPr lang="en-IN" sz="1800" b="0" i="1" smtClean="0">
                            <a:latin typeface="Cambria Math" panose="02040503050406030204" pitchFamily="18" charset="0"/>
                            <a:cs typeface="Times New Roman" panose="02020603050405020304" pitchFamily="18" charset="0"/>
                          </a:rPr>
                          <m:t>𝑏</m:t>
                        </m:r>
                      </m:sub>
                    </m:sSub>
                  </m:oMath>
                </a14:m>
                <a:r>
                  <a:rPr lang="en-US" sz="1800" dirty="0">
                    <a:latin typeface="Times New Roman" panose="02020603050405020304" pitchFamily="18" charset="0"/>
                    <a:cs typeface="Times New Roman" panose="02020603050405020304" pitchFamily="18" charset="0"/>
                  </a:rPr>
                  <a:t> is the bulk volume of the test piece taken as its geometric volume.</a:t>
                </a:r>
              </a:p>
              <a:p>
                <a:endParaRPr lang="en-IN" sz="1800" dirty="0">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85BEA97C-62D4-7EEC-15DF-D723B852A7E9}"/>
                  </a:ext>
                </a:extLst>
              </p:cNvPr>
              <p:cNvSpPr>
                <a:spLocks noGrp="1" noRot="1" noChangeAspect="1" noMove="1" noResize="1" noEditPoints="1" noAdjustHandles="1" noChangeArrowheads="1" noChangeShapeType="1" noTextEdit="1"/>
              </p:cNvSpPr>
              <p:nvPr>
                <p:ph type="body" idx="1"/>
              </p:nvPr>
            </p:nvSpPr>
            <p:spPr>
              <a:xfrm>
                <a:off x="1720531" y="540040"/>
                <a:ext cx="8915399" cy="4871857"/>
              </a:xfrm>
              <a:blipFill>
                <a:blip r:embed="rId2"/>
                <a:stretch>
                  <a:fillRect l="-477" t="-623" r="-68" b="-2993"/>
                </a:stretch>
              </a:blipFill>
            </p:spPr>
            <p:txBody>
              <a:bodyPr/>
              <a:lstStyle/>
              <a:p>
                <a:r>
                  <a:rPr lang="en-IN">
                    <a:noFill/>
                  </a:rPr>
                  <a:t> </a:t>
                </a:r>
              </a:p>
            </p:txBody>
          </p:sp>
        </mc:Fallback>
      </mc:AlternateContent>
    </p:spTree>
    <p:extLst>
      <p:ext uri="{BB962C8B-B14F-4D97-AF65-F5344CB8AC3E}">
        <p14:creationId xmlns:p14="http://schemas.microsoft.com/office/powerpoint/2010/main" val="4049270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94D-ECB4-9875-2120-D7B8FEAA1548}"/>
              </a:ext>
            </a:extLst>
          </p:cNvPr>
          <p:cNvSpPr>
            <a:spLocks noGrp="1"/>
          </p:cNvSpPr>
          <p:nvPr>
            <p:ph type="title"/>
          </p:nvPr>
        </p:nvSpPr>
        <p:spPr>
          <a:xfrm>
            <a:off x="2455764" y="75470"/>
            <a:ext cx="8911687" cy="866362"/>
          </a:xfrm>
        </p:spPr>
        <p:txBody>
          <a:bodyPr>
            <a:normAutofit/>
          </a:bodyPr>
          <a:lstStyle/>
          <a:p>
            <a:r>
              <a:rPr lang="en-IN" sz="2800" dirty="0">
                <a:latin typeface="Times New Roman" panose="02020603050405020304" pitchFamily="18" charset="0"/>
                <a:cs typeface="Times New Roman" panose="02020603050405020304" pitchFamily="18" charset="0"/>
              </a:rPr>
              <a:t>Indian Standard on </a:t>
            </a:r>
            <a:r>
              <a:rPr lang="en-US" sz="2800" dirty="0">
                <a:latin typeface="Times New Roman" panose="02020603050405020304" pitchFamily="18" charset="0"/>
                <a:cs typeface="Times New Roman" panose="02020603050405020304" pitchFamily="18" charset="0"/>
              </a:rPr>
              <a:t>Test method for Hardness of Ceramics </a:t>
            </a:r>
            <a:endParaRPr lang="en-IN"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8778AEA-FD6F-B704-B91C-CA131195A022}"/>
              </a:ext>
            </a:extLst>
          </p:cNvPr>
          <p:cNvSpPr txBox="1"/>
          <p:nvPr/>
        </p:nvSpPr>
        <p:spPr>
          <a:xfrm>
            <a:off x="1344168" y="1283925"/>
            <a:ext cx="10707624" cy="64633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nl-NL" b="1" dirty="0">
                <a:solidFill>
                  <a:schemeClr val="tx1">
                    <a:lumMod val="65000"/>
                    <a:lumOff val="35000"/>
                  </a:schemeClr>
                </a:solidFill>
                <a:latin typeface="Times New Roman" panose="02020603050405020304" pitchFamily="18" charset="0"/>
                <a:cs typeface="Times New Roman" panose="02020603050405020304" pitchFamily="18" charset="0"/>
              </a:rPr>
              <a:t>IS 17991 : 2022/ISO 14705 : 2016-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Fine Ceramics (Advanced Ceramics, Advanced Technical Ceramics) —</a:t>
            </a:r>
          </a:p>
          <a:p>
            <a:r>
              <a:rPr lang="en-US" b="1" dirty="0">
                <a:solidFill>
                  <a:schemeClr val="tx1">
                    <a:lumMod val="65000"/>
                    <a:lumOff val="35000"/>
                  </a:schemeClr>
                </a:solidFill>
                <a:latin typeface="Times New Roman" panose="02020603050405020304" pitchFamily="18" charset="0"/>
                <a:cs typeface="Times New Roman" panose="02020603050405020304" pitchFamily="18" charset="0"/>
              </a:rPr>
              <a:t>Test Method for Hardness of Monolithic Ceramics at Room Temperature</a:t>
            </a:r>
            <a:endParaRPr lang="nl-NL"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CA500D-20EE-3A94-ECDB-6FFF87D3DE44}"/>
                  </a:ext>
                </a:extLst>
              </p:cNvPr>
              <p:cNvSpPr txBox="1"/>
              <p:nvPr/>
            </p:nvSpPr>
            <p:spPr>
              <a:xfrm>
                <a:off x="1568196" y="2130427"/>
                <a:ext cx="10259568" cy="35786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IN" b="1" dirty="0">
                    <a:latin typeface="Times New Roman" panose="02020603050405020304" pitchFamily="18" charset="0"/>
                    <a:cs typeface="Times New Roman" panose="02020603050405020304" pitchFamily="18" charset="0"/>
                  </a:rPr>
                  <a:t>Vickers hardness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Principle</a:t>
                </a:r>
              </a:p>
              <a:p>
                <a:r>
                  <a:rPr lang="en-IN" dirty="0">
                    <a:latin typeface="Times New Roman" panose="02020603050405020304" pitchFamily="18" charset="0"/>
                    <a:cs typeface="Times New Roman" panose="02020603050405020304" pitchFamily="18" charset="0"/>
                  </a:rPr>
                  <a:t>Forcing a diamond indenter in the form of a right-angle pyramid with a square base, and with a specified angle between opposite faces at the vertex into the surface of a test piece and measuring the length of the diagonals of the indentation left in the surface after removal of the test force</a:t>
                </a:r>
              </a:p>
              <a:p>
                <a:r>
                  <a:rPr lang="en-IN" dirty="0">
                    <a:latin typeface="Times New Roman" panose="02020603050405020304" pitchFamily="18" charset="0"/>
                    <a:cs typeface="Times New Roman" panose="02020603050405020304" pitchFamily="18" charset="0"/>
                  </a:rPr>
                  <a:t>Vickers hardness=</a:t>
                </a:r>
                <a14:m>
                  <m:oMath xmlns:m="http://schemas.openxmlformats.org/officeDocument/2006/math">
                    <m:r>
                      <a:rPr lang="en-IN" i="1">
                        <a:latin typeface="Cambria Math" panose="02040503050406030204" pitchFamily="18" charset="0"/>
                      </a:rPr>
                      <m:t>𝐶𝑜𝑛𝑠𝑡𝑎𝑛𝑡</m:t>
                    </m:r>
                    <m:r>
                      <a:rPr lang="en-IN" i="1" smtClean="0">
                        <a:latin typeface="Cambria Math" panose="02040503050406030204" pitchFamily="18" charset="0"/>
                      </a:rPr>
                      <m:t>×</m:t>
                    </m:r>
                    <m:f>
                      <m:fPr>
                        <m:ctrlPr>
                          <a:rPr lang="en-IN" i="1" smtClean="0">
                            <a:latin typeface="Cambria Math" panose="02040503050406030204" pitchFamily="18" charset="0"/>
                          </a:rPr>
                        </m:ctrlPr>
                      </m:fPr>
                      <m:num>
                        <m:r>
                          <a:rPr lang="en-IN" i="1">
                            <a:latin typeface="Cambria Math" panose="02040503050406030204" pitchFamily="18" charset="0"/>
                          </a:rPr>
                          <m:t>𝑇𝑒𝑠𝑡</m:t>
                        </m:r>
                        <m:r>
                          <a:rPr lang="en-IN" i="1">
                            <a:latin typeface="Cambria Math" panose="02040503050406030204" pitchFamily="18" charset="0"/>
                          </a:rPr>
                          <m:t> </m:t>
                        </m:r>
                        <m:r>
                          <a:rPr lang="en-IN" i="1">
                            <a:latin typeface="Cambria Math" panose="02040503050406030204" pitchFamily="18" charset="0"/>
                          </a:rPr>
                          <m:t>𝑓𝑜𝑟𝑐𝑒</m:t>
                        </m:r>
                      </m:num>
                      <m:den>
                        <m:r>
                          <a:rPr lang="en-IN" i="1">
                            <a:latin typeface="Cambria Math" panose="02040503050406030204" pitchFamily="18" charset="0"/>
                          </a:rPr>
                          <m:t>𝑆𝑢𝑟𝑓𝑎𝑐𝑒</m:t>
                        </m:r>
                        <m:r>
                          <a:rPr lang="en-IN" i="1">
                            <a:latin typeface="Cambria Math" panose="02040503050406030204" pitchFamily="18" charset="0"/>
                          </a:rPr>
                          <m:t> </m:t>
                        </m:r>
                        <m:r>
                          <a:rPr lang="en-IN" i="1">
                            <a:latin typeface="Cambria Math" panose="02040503050406030204" pitchFamily="18" charset="0"/>
                          </a:rPr>
                          <m:t>𝑎𝑟𝑒𝑎</m:t>
                        </m:r>
                        <m:r>
                          <a:rPr lang="en-IN" i="1">
                            <a:latin typeface="Cambria Math" panose="02040503050406030204" pitchFamily="18" charset="0"/>
                          </a:rPr>
                          <m:t> </m:t>
                        </m:r>
                        <m:r>
                          <a:rPr lang="en-IN" i="1">
                            <a:latin typeface="Cambria Math" panose="02040503050406030204" pitchFamily="18" charset="0"/>
                          </a:rPr>
                          <m:t>𝑜𝑓</m:t>
                        </m:r>
                        <m:r>
                          <a:rPr lang="en-IN" i="1">
                            <a:latin typeface="Cambria Math" panose="02040503050406030204" pitchFamily="18" charset="0"/>
                          </a:rPr>
                          <m:t> </m:t>
                        </m:r>
                        <m:r>
                          <a:rPr lang="en-IN" i="1">
                            <a:latin typeface="Cambria Math" panose="02040503050406030204" pitchFamily="18" charset="0"/>
                          </a:rPr>
                          <m:t>𝑖𝑛𝑑𝑒𝑛𝑡𝑎𝑡𝑖𝑜𝑛</m:t>
                        </m:r>
                      </m:den>
                    </m:f>
                  </m:oMath>
                </a14:m>
                <a:endParaRPr lang="en-IN" dirty="0">
                  <a:latin typeface="Times New Roman" panose="02020603050405020304" pitchFamily="18" charset="0"/>
                  <a:cs typeface="Times New Roman" panose="02020603050405020304" pitchFamily="18" charset="0"/>
                </a:endParaRPr>
              </a:p>
              <a:p>
                <a:pPr marL="342900" indent="-342900">
                  <a:buAutoNum type="alphaLcParenR"/>
                </a:pPr>
                <a:r>
                  <a:rPr lang="en-IN" dirty="0">
                    <a:latin typeface="Times New Roman" panose="02020603050405020304" pitchFamily="18" charset="0"/>
                    <a:cs typeface="Times New Roman" panose="02020603050405020304" pitchFamily="18" charset="0"/>
                  </a:rPr>
                  <a:t>Units of </a:t>
                </a:r>
                <a:r>
                  <a:rPr lang="en-IN" dirty="0" err="1">
                    <a:latin typeface="Times New Roman" panose="02020603050405020304" pitchFamily="18" charset="0"/>
                    <a:cs typeface="Times New Roman" panose="02020603050405020304" pitchFamily="18" charset="0"/>
                  </a:rPr>
                  <a:t>Gpa</a:t>
                </a:r>
                <a:r>
                  <a:rPr lang="en-IN" dirty="0">
                    <a:latin typeface="Times New Roman" panose="02020603050405020304" pitchFamily="18" charset="0"/>
                    <a:cs typeface="Times New Roman" panose="02020603050405020304" pitchFamily="18" charset="0"/>
                  </a:rPr>
                  <a:t> = 0.001</a:t>
                </a:r>
                <a14:m>
                  <m:oMath xmlns:m="http://schemas.openxmlformats.org/officeDocument/2006/math">
                    <m:f>
                      <m:fPr>
                        <m:ctrlPr>
                          <a:rPr lang="en-IN" i="1" smtClean="0">
                            <a:latin typeface="Cambria Math" panose="02040503050406030204" pitchFamily="18" charset="0"/>
                          </a:rPr>
                        </m:ctrlPr>
                      </m:fPr>
                      <m:num>
                        <m:r>
                          <a:rPr lang="en-IN" b="0" i="1" smtClean="0">
                            <a:latin typeface="Cambria Math" panose="02040503050406030204" pitchFamily="18" charset="0"/>
                          </a:rPr>
                          <m:t>2</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𝑠𝑖𝑛</m:t>
                        </m:r>
                        <m:f>
                          <m:fPr>
                            <m:ctrlPr>
                              <a:rPr lang="en-IN" i="1" smtClean="0">
                                <a:latin typeface="Cambria Math" panose="02040503050406030204" pitchFamily="18" charset="0"/>
                              </a:rPr>
                            </m:ctrlPr>
                          </m:fPr>
                          <m:num>
                            <m:sSup>
                              <m:sSupPr>
                                <m:ctrlPr>
                                  <a:rPr lang="en-IN" i="1" smtClean="0">
                                    <a:latin typeface="Cambria Math" panose="02040503050406030204" pitchFamily="18" charset="0"/>
                                  </a:rPr>
                                </m:ctrlPr>
                              </m:sSupPr>
                              <m:e>
                                <m:r>
                                  <a:rPr lang="en-IN" b="0" i="1" smtClean="0">
                                    <a:latin typeface="Cambria Math" panose="02040503050406030204" pitchFamily="18" charset="0"/>
                                  </a:rPr>
                                  <m:t>136</m:t>
                                </m:r>
                              </m:e>
                              <m:sup>
                                <m:r>
                                  <a:rPr lang="en-IN" b="0" i="1" smtClean="0">
                                    <a:latin typeface="Cambria Math" panose="02040503050406030204" pitchFamily="18" charset="0"/>
                                  </a:rPr>
                                  <m:t>0</m:t>
                                </m:r>
                              </m:sup>
                            </m:sSup>
                          </m:num>
                          <m:den>
                            <m:r>
                              <a:rPr lang="en-IN" b="0" i="1" smtClean="0">
                                <a:latin typeface="Cambria Math" panose="02040503050406030204" pitchFamily="18" charset="0"/>
                              </a:rPr>
                              <m:t>2</m:t>
                            </m:r>
                          </m:den>
                        </m:f>
                      </m:num>
                      <m:den>
                        <m:sSup>
                          <m:sSupPr>
                            <m:ctrlPr>
                              <a:rPr lang="en-IN" i="1" smtClean="0">
                                <a:latin typeface="Cambria Math" panose="02040503050406030204" pitchFamily="18" charset="0"/>
                              </a:rPr>
                            </m:ctrlPr>
                          </m:sSupPr>
                          <m:e>
                            <m:r>
                              <a:rPr lang="en-IN" b="0" i="1" smtClean="0">
                                <a:latin typeface="Cambria Math" panose="02040503050406030204" pitchFamily="18" charset="0"/>
                              </a:rPr>
                              <m:t>𝑑</m:t>
                            </m:r>
                          </m:e>
                          <m:sup>
                            <m:r>
                              <a:rPr lang="en-IN" b="0" i="1" smtClean="0">
                                <a:latin typeface="Cambria Math" panose="02040503050406030204" pitchFamily="18" charset="0"/>
                              </a:rPr>
                              <m:t>2</m:t>
                            </m:r>
                          </m:sup>
                        </m:sSup>
                      </m:den>
                    </m:f>
                  </m:oMath>
                </a14:m>
                <a:r>
                  <a:rPr lang="en-IN" dirty="0">
                    <a:latin typeface="Times New Roman" panose="02020603050405020304" pitchFamily="18" charset="0"/>
                    <a:cs typeface="Times New Roman" panose="02020603050405020304" pitchFamily="18" charset="0"/>
                  </a:rPr>
                  <a:t>= 0.001 </a:t>
                </a:r>
                <a14:m>
                  <m:oMath xmlns:m="http://schemas.openxmlformats.org/officeDocument/2006/math">
                    <m:r>
                      <a:rPr lang="en-IN" b="0" i="0" smtClean="0">
                        <a:latin typeface="Cambria Math" panose="02040503050406030204" pitchFamily="18" charset="0"/>
                      </a:rPr>
                      <m:t>854</m:t>
                    </m:r>
                    <m:f>
                      <m:fPr>
                        <m:ctrlPr>
                          <a:rPr lang="en-IN" i="1">
                            <a:latin typeface="Cambria Math" panose="02040503050406030204" pitchFamily="18" charset="0"/>
                          </a:rPr>
                        </m:ctrlPr>
                      </m:fPr>
                      <m:num>
                        <m:r>
                          <a:rPr lang="en-IN" i="1">
                            <a:latin typeface="Cambria Math" panose="02040503050406030204" pitchFamily="18" charset="0"/>
                          </a:rPr>
                          <m:t>𝐹</m:t>
                        </m:r>
                        <m:r>
                          <a:rPr lang="en-IN" i="1">
                            <a:latin typeface="Cambria Math" panose="02040503050406030204" pitchFamily="18" charset="0"/>
                          </a:rPr>
                          <m:t> </m:t>
                        </m:r>
                      </m:num>
                      <m:den>
                        <m:sSup>
                          <m:sSupPr>
                            <m:ctrlPr>
                              <a:rPr lang="en-IN" i="1">
                                <a:latin typeface="Cambria Math" panose="02040503050406030204" pitchFamily="18" charset="0"/>
                              </a:rPr>
                            </m:ctrlPr>
                          </m:sSupPr>
                          <m:e>
                            <m:r>
                              <a:rPr lang="en-IN" i="1">
                                <a:latin typeface="Cambria Math" panose="02040503050406030204" pitchFamily="18" charset="0"/>
                              </a:rPr>
                              <m:t>𝑑</m:t>
                            </m:r>
                          </m:e>
                          <m:sup>
                            <m:r>
                              <a:rPr lang="en-IN" i="1">
                                <a:latin typeface="Cambria Math" panose="02040503050406030204" pitchFamily="18" charset="0"/>
                              </a:rPr>
                              <m:t>2</m:t>
                            </m:r>
                          </m:sup>
                        </m:sSup>
                      </m:den>
                    </m:f>
                  </m:oMath>
                </a14:m>
                <a:endParaRPr lang="en-IN" dirty="0">
                  <a:latin typeface="Times New Roman" panose="02020603050405020304" pitchFamily="18" charset="0"/>
                  <a:cs typeface="Times New Roman" panose="02020603050405020304" pitchFamily="18" charset="0"/>
                </a:endParaRPr>
              </a:p>
              <a:p>
                <a:pPr marL="342900" indent="-342900">
                  <a:buAutoNum type="alphaLcParenR"/>
                </a:pPr>
                <a:r>
                  <a:rPr lang="en-US" dirty="0">
                    <a:latin typeface="Times New Roman" panose="02020603050405020304" pitchFamily="18" charset="0"/>
                    <a:cs typeface="Times New Roman" panose="02020603050405020304" pitchFamily="18" charset="0"/>
                  </a:rPr>
                  <a:t>Hardness number (no units specified)</a:t>
                </a:r>
              </a:p>
              <a:p>
                <a:r>
                  <a:rPr lang="en-IN" dirty="0">
                    <a:latin typeface="Times New Roman" panose="02020603050405020304" pitchFamily="18" charset="0"/>
                    <a:cs typeface="Times New Roman" panose="02020603050405020304" pitchFamily="18" charset="0"/>
                  </a:rPr>
                  <a:t>				   0.102</a:t>
                </a:r>
                <a14:m>
                  <m:oMath xmlns:m="http://schemas.openxmlformats.org/officeDocument/2006/math">
                    <m:f>
                      <m:fPr>
                        <m:ctrlPr>
                          <a:rPr lang="en-IN" i="1" smtClean="0">
                            <a:latin typeface="Cambria Math" panose="02040503050406030204" pitchFamily="18" charset="0"/>
                          </a:rPr>
                        </m:ctrlPr>
                      </m:fPr>
                      <m:num>
                        <m:r>
                          <a:rPr lang="en-IN" b="0" i="1" smtClean="0">
                            <a:latin typeface="Cambria Math" panose="02040503050406030204" pitchFamily="18" charset="0"/>
                          </a:rPr>
                          <m:t>2</m:t>
                        </m:r>
                        <m:r>
                          <a:rPr lang="en-IN" b="0" i="1" smtClean="0">
                            <a:latin typeface="Cambria Math" panose="02040503050406030204" pitchFamily="18" charset="0"/>
                          </a:rPr>
                          <m:t>𝐹</m:t>
                        </m:r>
                        <m:r>
                          <a:rPr lang="en-IN" b="0" i="1" smtClean="0">
                            <a:latin typeface="Cambria Math" panose="02040503050406030204" pitchFamily="18" charset="0"/>
                          </a:rPr>
                          <m:t> </m:t>
                        </m:r>
                        <m:r>
                          <a:rPr lang="en-IN" b="0" i="1" smtClean="0">
                            <a:latin typeface="Cambria Math" panose="02040503050406030204" pitchFamily="18" charset="0"/>
                          </a:rPr>
                          <m:t>𝑠𝑖𝑛</m:t>
                        </m:r>
                        <m:f>
                          <m:fPr>
                            <m:ctrlPr>
                              <a:rPr lang="en-IN" i="1" smtClean="0">
                                <a:latin typeface="Cambria Math" panose="02040503050406030204" pitchFamily="18" charset="0"/>
                              </a:rPr>
                            </m:ctrlPr>
                          </m:fPr>
                          <m:num>
                            <m:sSup>
                              <m:sSupPr>
                                <m:ctrlPr>
                                  <a:rPr lang="en-IN" i="1" smtClean="0">
                                    <a:latin typeface="Cambria Math" panose="02040503050406030204" pitchFamily="18" charset="0"/>
                                  </a:rPr>
                                </m:ctrlPr>
                              </m:sSupPr>
                              <m:e>
                                <m:r>
                                  <a:rPr lang="en-IN" b="0" i="1" smtClean="0">
                                    <a:latin typeface="Cambria Math" panose="02040503050406030204" pitchFamily="18" charset="0"/>
                                  </a:rPr>
                                  <m:t>136</m:t>
                                </m:r>
                              </m:e>
                              <m:sup>
                                <m:r>
                                  <a:rPr lang="en-IN" b="0" i="1" smtClean="0">
                                    <a:latin typeface="Cambria Math" panose="02040503050406030204" pitchFamily="18" charset="0"/>
                                  </a:rPr>
                                  <m:t>0</m:t>
                                </m:r>
                              </m:sup>
                            </m:sSup>
                          </m:num>
                          <m:den>
                            <m:r>
                              <a:rPr lang="en-IN" b="0" i="1" smtClean="0">
                                <a:latin typeface="Cambria Math" panose="02040503050406030204" pitchFamily="18" charset="0"/>
                              </a:rPr>
                              <m:t>2</m:t>
                            </m:r>
                          </m:den>
                        </m:f>
                      </m:num>
                      <m:den>
                        <m:sSup>
                          <m:sSupPr>
                            <m:ctrlPr>
                              <a:rPr lang="en-IN" i="1" smtClean="0">
                                <a:latin typeface="Cambria Math" panose="02040503050406030204" pitchFamily="18" charset="0"/>
                              </a:rPr>
                            </m:ctrlPr>
                          </m:sSupPr>
                          <m:e>
                            <m:r>
                              <a:rPr lang="en-IN" b="0" i="1" smtClean="0">
                                <a:latin typeface="Cambria Math" panose="02040503050406030204" pitchFamily="18" charset="0"/>
                              </a:rPr>
                              <m:t>𝑑</m:t>
                            </m:r>
                          </m:e>
                          <m:sup>
                            <m:r>
                              <a:rPr lang="en-IN" b="0" i="1" smtClean="0">
                                <a:latin typeface="Cambria Math" panose="02040503050406030204" pitchFamily="18" charset="0"/>
                              </a:rPr>
                              <m:t>2</m:t>
                            </m:r>
                          </m:sup>
                        </m:sSup>
                      </m:den>
                    </m:f>
                  </m:oMath>
                </a14:m>
                <a:r>
                  <a:rPr lang="en-IN" dirty="0">
                    <a:latin typeface="Times New Roman" panose="02020603050405020304" pitchFamily="18" charset="0"/>
                    <a:cs typeface="Times New Roman" panose="02020603050405020304" pitchFamily="18" charset="0"/>
                  </a:rPr>
                  <a:t>= 0</a:t>
                </a:r>
                <a14:m>
                  <m:oMath xmlns:m="http://schemas.openxmlformats.org/officeDocument/2006/math">
                    <m:r>
                      <a:rPr lang="en-IN" b="0" i="0" smtClean="0">
                        <a:latin typeface="Cambria Math" panose="02040503050406030204" pitchFamily="18" charset="0"/>
                      </a:rPr>
                      <m:t>.1891</m:t>
                    </m:r>
                    <m:f>
                      <m:fPr>
                        <m:ctrlPr>
                          <a:rPr lang="en-IN" i="1">
                            <a:latin typeface="Cambria Math" panose="02040503050406030204" pitchFamily="18" charset="0"/>
                          </a:rPr>
                        </m:ctrlPr>
                      </m:fPr>
                      <m:num>
                        <m:r>
                          <a:rPr lang="en-IN" i="1">
                            <a:latin typeface="Cambria Math" panose="02040503050406030204" pitchFamily="18" charset="0"/>
                          </a:rPr>
                          <m:t>𝐹</m:t>
                        </m:r>
                        <m:r>
                          <a:rPr lang="en-IN" i="1">
                            <a:latin typeface="Cambria Math" panose="02040503050406030204" pitchFamily="18" charset="0"/>
                          </a:rPr>
                          <m:t> </m:t>
                        </m:r>
                      </m:num>
                      <m:den>
                        <m:sSup>
                          <m:sSupPr>
                            <m:ctrlPr>
                              <a:rPr lang="en-IN" i="1">
                                <a:latin typeface="Cambria Math" panose="02040503050406030204" pitchFamily="18" charset="0"/>
                              </a:rPr>
                            </m:ctrlPr>
                          </m:sSupPr>
                          <m:e>
                            <m:r>
                              <a:rPr lang="en-IN" i="1">
                                <a:latin typeface="Cambria Math" panose="02040503050406030204" pitchFamily="18" charset="0"/>
                              </a:rPr>
                              <m:t>𝑑</m:t>
                            </m:r>
                          </m:e>
                          <m:sup>
                            <m:r>
                              <a:rPr lang="en-IN" i="1">
                                <a:latin typeface="Cambria Math" panose="02040503050406030204" pitchFamily="18" charset="0"/>
                              </a:rPr>
                              <m:t>2</m:t>
                            </m:r>
                          </m:sup>
                        </m:sSup>
                      </m:den>
                    </m:f>
                  </m:oMath>
                </a14:m>
                <a:endParaRPr lang="en-IN"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7CA500D-20EE-3A94-ECDB-6FFF87D3DE44}"/>
                  </a:ext>
                </a:extLst>
              </p:cNvPr>
              <p:cNvSpPr txBox="1">
                <a:spLocks noRot="1" noChangeAspect="1" noMove="1" noResize="1" noEditPoints="1" noAdjustHandles="1" noChangeArrowheads="1" noChangeShapeType="1" noTextEdit="1"/>
              </p:cNvSpPr>
              <p:nvPr/>
            </p:nvSpPr>
            <p:spPr>
              <a:xfrm>
                <a:off x="1568196" y="2130427"/>
                <a:ext cx="10259568" cy="3578672"/>
              </a:xfrm>
              <a:prstGeom prst="rect">
                <a:avLst/>
              </a:prstGeom>
              <a:blipFill>
                <a:blip r:embed="rId2"/>
                <a:stretch>
                  <a:fillRect l="-415" t="-677"/>
                </a:stretch>
              </a:blipFill>
            </p:spPr>
            <p:txBody>
              <a:bodyPr/>
              <a:lstStyle/>
              <a:p>
                <a:r>
                  <a:rPr lang="en-IN">
                    <a:noFill/>
                  </a:rPr>
                  <a:t> </a:t>
                </a:r>
              </a:p>
            </p:txBody>
          </p:sp>
        </mc:Fallback>
      </mc:AlternateContent>
    </p:spTree>
    <p:extLst>
      <p:ext uri="{BB962C8B-B14F-4D97-AF65-F5344CB8AC3E}">
        <p14:creationId xmlns:p14="http://schemas.microsoft.com/office/powerpoint/2010/main" val="164697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54EE-DD8D-2899-6D6E-ACB6BA2C5711}"/>
              </a:ext>
            </a:extLst>
          </p:cNvPr>
          <p:cNvSpPr>
            <a:spLocks noGrp="1"/>
          </p:cNvSpPr>
          <p:nvPr>
            <p:ph type="title"/>
          </p:nvPr>
        </p:nvSpPr>
        <p:spPr>
          <a:xfrm>
            <a:off x="4302853" y="349790"/>
            <a:ext cx="4969164" cy="537178"/>
          </a:xfrm>
        </p:spPr>
        <p:txBody>
          <a:bodyPr>
            <a:normAutofit fontScale="90000"/>
          </a:bodyPr>
          <a:lstStyle/>
          <a:p>
            <a:r>
              <a:rPr lang="en-IN" dirty="0"/>
              <a:t>Properties of ceramics</a:t>
            </a:r>
          </a:p>
        </p:txBody>
      </p:sp>
      <p:graphicFrame>
        <p:nvGraphicFramePr>
          <p:cNvPr id="3" name="Table 2">
            <a:extLst>
              <a:ext uri="{FF2B5EF4-FFF2-40B4-BE49-F238E27FC236}">
                <a16:creationId xmlns:a16="http://schemas.microsoft.com/office/drawing/2014/main" id="{460B8997-BEBA-94E6-1720-594016B23265}"/>
              </a:ext>
            </a:extLst>
          </p:cNvPr>
          <p:cNvGraphicFramePr>
            <a:graphicFrameLocks noGrp="1"/>
          </p:cNvGraphicFramePr>
          <p:nvPr>
            <p:extLst>
              <p:ext uri="{D42A27DB-BD31-4B8C-83A1-F6EECF244321}">
                <p14:modId xmlns:p14="http://schemas.microsoft.com/office/powerpoint/2010/main" val="3211349789"/>
              </p:ext>
            </p:extLst>
          </p:nvPr>
        </p:nvGraphicFramePr>
        <p:xfrm>
          <a:off x="1017016" y="2910840"/>
          <a:ext cx="2969768" cy="53717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537178">
                <a:tc>
                  <a:txBody>
                    <a:bodyPr/>
                    <a:lstStyle/>
                    <a:p>
                      <a:r>
                        <a:rPr lang="en-IN" dirty="0"/>
                        <a:t>Properties of ceramics</a:t>
                      </a:r>
                    </a:p>
                  </a:txBody>
                  <a:tcPr/>
                </a:tc>
                <a:extLst>
                  <a:ext uri="{0D108BD9-81ED-4DB2-BD59-A6C34878D82A}">
                    <a16:rowId xmlns:a16="http://schemas.microsoft.com/office/drawing/2014/main" val="3312598518"/>
                  </a:ext>
                </a:extLst>
              </a:tr>
            </a:tbl>
          </a:graphicData>
        </a:graphic>
      </p:graphicFrame>
      <p:graphicFrame>
        <p:nvGraphicFramePr>
          <p:cNvPr id="4" name="Table 3">
            <a:extLst>
              <a:ext uri="{FF2B5EF4-FFF2-40B4-BE49-F238E27FC236}">
                <a16:creationId xmlns:a16="http://schemas.microsoft.com/office/drawing/2014/main" id="{88783ABD-F256-A23D-CC24-F3B342ED9087}"/>
              </a:ext>
            </a:extLst>
          </p:cNvPr>
          <p:cNvGraphicFramePr>
            <a:graphicFrameLocks noGrp="1"/>
          </p:cNvGraphicFramePr>
          <p:nvPr>
            <p:extLst>
              <p:ext uri="{D42A27DB-BD31-4B8C-83A1-F6EECF244321}">
                <p14:modId xmlns:p14="http://schemas.microsoft.com/office/powerpoint/2010/main" val="3011936569"/>
              </p:ext>
            </p:extLst>
          </p:nvPr>
        </p:nvGraphicFramePr>
        <p:xfrm>
          <a:off x="4918456" y="2072275"/>
          <a:ext cx="1491488" cy="537178"/>
        </p:xfrm>
        <a:graphic>
          <a:graphicData uri="http://schemas.openxmlformats.org/drawingml/2006/table">
            <a:tbl>
              <a:tblPr firstRow="1" bandRow="1">
                <a:tableStyleId>{5C22544A-7EE6-4342-B048-85BDC9FD1C3A}</a:tableStyleId>
              </a:tblPr>
              <a:tblGrid>
                <a:gridCol w="1491488">
                  <a:extLst>
                    <a:ext uri="{9D8B030D-6E8A-4147-A177-3AD203B41FA5}">
                      <a16:colId xmlns:a16="http://schemas.microsoft.com/office/drawing/2014/main" val="37264178"/>
                    </a:ext>
                  </a:extLst>
                </a:gridCol>
              </a:tblGrid>
              <a:tr h="537178">
                <a:tc>
                  <a:txBody>
                    <a:bodyPr/>
                    <a:lstStyle/>
                    <a:p>
                      <a:r>
                        <a:rPr lang="en-IN" dirty="0"/>
                        <a:t>Physical </a:t>
                      </a:r>
                    </a:p>
                  </a:txBody>
                  <a:tcPr/>
                </a:tc>
                <a:extLst>
                  <a:ext uri="{0D108BD9-81ED-4DB2-BD59-A6C34878D82A}">
                    <a16:rowId xmlns:a16="http://schemas.microsoft.com/office/drawing/2014/main" val="3312598518"/>
                  </a:ext>
                </a:extLst>
              </a:tr>
            </a:tbl>
          </a:graphicData>
        </a:graphic>
      </p:graphicFrame>
      <p:graphicFrame>
        <p:nvGraphicFramePr>
          <p:cNvPr id="5" name="Table 4">
            <a:extLst>
              <a:ext uri="{FF2B5EF4-FFF2-40B4-BE49-F238E27FC236}">
                <a16:creationId xmlns:a16="http://schemas.microsoft.com/office/drawing/2014/main" id="{B1B4F3B4-CBBA-DC9D-DE8E-2C9775632E08}"/>
              </a:ext>
            </a:extLst>
          </p:cNvPr>
          <p:cNvGraphicFramePr>
            <a:graphicFrameLocks noGrp="1"/>
          </p:cNvGraphicFramePr>
          <p:nvPr>
            <p:extLst>
              <p:ext uri="{D42A27DB-BD31-4B8C-83A1-F6EECF244321}">
                <p14:modId xmlns:p14="http://schemas.microsoft.com/office/powerpoint/2010/main" val="1324806374"/>
              </p:ext>
            </p:extLst>
          </p:nvPr>
        </p:nvGraphicFramePr>
        <p:xfrm>
          <a:off x="4881880" y="3794760"/>
          <a:ext cx="1564640" cy="414528"/>
        </p:xfrm>
        <a:graphic>
          <a:graphicData uri="http://schemas.openxmlformats.org/drawingml/2006/table">
            <a:tbl>
              <a:tblPr firstRow="1" bandRow="1">
                <a:tableStyleId>{5C22544A-7EE6-4342-B048-85BDC9FD1C3A}</a:tableStyleId>
              </a:tblPr>
              <a:tblGrid>
                <a:gridCol w="1564640">
                  <a:extLst>
                    <a:ext uri="{9D8B030D-6E8A-4147-A177-3AD203B41FA5}">
                      <a16:colId xmlns:a16="http://schemas.microsoft.com/office/drawing/2014/main" val="37264178"/>
                    </a:ext>
                  </a:extLst>
                </a:gridCol>
              </a:tblGrid>
              <a:tr h="414528">
                <a:tc>
                  <a:txBody>
                    <a:bodyPr/>
                    <a:lstStyle/>
                    <a:p>
                      <a:r>
                        <a:rPr lang="en-IN" dirty="0"/>
                        <a:t>Chemical</a:t>
                      </a:r>
                    </a:p>
                  </a:txBody>
                  <a:tcPr/>
                </a:tc>
                <a:extLst>
                  <a:ext uri="{0D108BD9-81ED-4DB2-BD59-A6C34878D82A}">
                    <a16:rowId xmlns:a16="http://schemas.microsoft.com/office/drawing/2014/main" val="3312598518"/>
                  </a:ext>
                </a:extLst>
              </a:tr>
            </a:tbl>
          </a:graphicData>
        </a:graphic>
      </p:graphicFrame>
      <p:graphicFrame>
        <p:nvGraphicFramePr>
          <p:cNvPr id="6" name="Table 5">
            <a:extLst>
              <a:ext uri="{FF2B5EF4-FFF2-40B4-BE49-F238E27FC236}">
                <a16:creationId xmlns:a16="http://schemas.microsoft.com/office/drawing/2014/main" id="{DE69EC32-C004-910A-5F57-36AD2D7DFE93}"/>
              </a:ext>
            </a:extLst>
          </p:cNvPr>
          <p:cNvGraphicFramePr>
            <a:graphicFrameLocks noGrp="1"/>
          </p:cNvGraphicFramePr>
          <p:nvPr>
            <p:extLst>
              <p:ext uri="{D42A27DB-BD31-4B8C-83A1-F6EECF244321}">
                <p14:modId xmlns:p14="http://schemas.microsoft.com/office/powerpoint/2010/main" val="2080335763"/>
              </p:ext>
            </p:extLst>
          </p:nvPr>
        </p:nvGraphicFramePr>
        <p:xfrm>
          <a:off x="8448040" y="1252728"/>
          <a:ext cx="2969768" cy="41452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414528">
                <a:tc>
                  <a:txBody>
                    <a:bodyPr/>
                    <a:lstStyle/>
                    <a:p>
                      <a:r>
                        <a:rPr lang="en-IN" dirty="0"/>
                        <a:t>Density</a:t>
                      </a:r>
                    </a:p>
                  </a:txBody>
                  <a:tcPr/>
                </a:tc>
                <a:extLst>
                  <a:ext uri="{0D108BD9-81ED-4DB2-BD59-A6C34878D82A}">
                    <a16:rowId xmlns:a16="http://schemas.microsoft.com/office/drawing/2014/main" val="3312598518"/>
                  </a:ext>
                </a:extLst>
              </a:tr>
            </a:tbl>
          </a:graphicData>
        </a:graphic>
      </p:graphicFrame>
      <p:graphicFrame>
        <p:nvGraphicFramePr>
          <p:cNvPr id="7" name="Table 6">
            <a:extLst>
              <a:ext uri="{FF2B5EF4-FFF2-40B4-BE49-F238E27FC236}">
                <a16:creationId xmlns:a16="http://schemas.microsoft.com/office/drawing/2014/main" id="{1E29DF10-5019-5770-FE77-D1BF37610309}"/>
              </a:ext>
            </a:extLst>
          </p:cNvPr>
          <p:cNvGraphicFramePr>
            <a:graphicFrameLocks noGrp="1"/>
          </p:cNvGraphicFramePr>
          <p:nvPr>
            <p:extLst>
              <p:ext uri="{D42A27DB-BD31-4B8C-83A1-F6EECF244321}">
                <p14:modId xmlns:p14="http://schemas.microsoft.com/office/powerpoint/2010/main" val="21712873"/>
              </p:ext>
            </p:extLst>
          </p:nvPr>
        </p:nvGraphicFramePr>
        <p:xfrm>
          <a:off x="8448040" y="2097025"/>
          <a:ext cx="2969768" cy="41452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414528">
                <a:tc>
                  <a:txBody>
                    <a:bodyPr/>
                    <a:lstStyle/>
                    <a:p>
                      <a:r>
                        <a:rPr lang="en-IN" dirty="0"/>
                        <a:t>Porosity</a:t>
                      </a:r>
                    </a:p>
                  </a:txBody>
                  <a:tcPr/>
                </a:tc>
                <a:extLst>
                  <a:ext uri="{0D108BD9-81ED-4DB2-BD59-A6C34878D82A}">
                    <a16:rowId xmlns:a16="http://schemas.microsoft.com/office/drawing/2014/main" val="3312598518"/>
                  </a:ext>
                </a:extLst>
              </a:tr>
            </a:tbl>
          </a:graphicData>
        </a:graphic>
      </p:graphicFrame>
      <p:graphicFrame>
        <p:nvGraphicFramePr>
          <p:cNvPr id="8" name="Table 7">
            <a:extLst>
              <a:ext uri="{FF2B5EF4-FFF2-40B4-BE49-F238E27FC236}">
                <a16:creationId xmlns:a16="http://schemas.microsoft.com/office/drawing/2014/main" id="{A13F4252-4858-6CA1-B31D-F4A0BBA9D601}"/>
              </a:ext>
            </a:extLst>
          </p:cNvPr>
          <p:cNvGraphicFramePr>
            <a:graphicFrameLocks noGrp="1"/>
          </p:cNvGraphicFramePr>
          <p:nvPr>
            <p:extLst>
              <p:ext uri="{D42A27DB-BD31-4B8C-83A1-F6EECF244321}">
                <p14:modId xmlns:p14="http://schemas.microsoft.com/office/powerpoint/2010/main" val="3660728147"/>
              </p:ext>
            </p:extLst>
          </p:nvPr>
        </p:nvGraphicFramePr>
        <p:xfrm>
          <a:off x="8448040" y="2913888"/>
          <a:ext cx="2969768" cy="41452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414528">
                <a:tc>
                  <a:txBody>
                    <a:bodyPr/>
                    <a:lstStyle/>
                    <a:p>
                      <a:r>
                        <a:rPr lang="en-IN" dirty="0"/>
                        <a:t>Mechanical properties</a:t>
                      </a:r>
                    </a:p>
                  </a:txBody>
                  <a:tcPr/>
                </a:tc>
                <a:extLst>
                  <a:ext uri="{0D108BD9-81ED-4DB2-BD59-A6C34878D82A}">
                    <a16:rowId xmlns:a16="http://schemas.microsoft.com/office/drawing/2014/main" val="3312598518"/>
                  </a:ext>
                </a:extLst>
              </a:tr>
            </a:tbl>
          </a:graphicData>
        </a:graphic>
      </p:graphicFrame>
      <p:graphicFrame>
        <p:nvGraphicFramePr>
          <p:cNvPr id="9" name="Table 8">
            <a:extLst>
              <a:ext uri="{FF2B5EF4-FFF2-40B4-BE49-F238E27FC236}">
                <a16:creationId xmlns:a16="http://schemas.microsoft.com/office/drawing/2014/main" id="{0D59BCE8-67BB-7C3B-4CBC-6ABB179AB471}"/>
              </a:ext>
            </a:extLst>
          </p:cNvPr>
          <p:cNvGraphicFramePr>
            <a:graphicFrameLocks noGrp="1"/>
          </p:cNvGraphicFramePr>
          <p:nvPr>
            <p:extLst>
              <p:ext uri="{D42A27DB-BD31-4B8C-83A1-F6EECF244321}">
                <p14:modId xmlns:p14="http://schemas.microsoft.com/office/powerpoint/2010/main" val="743361510"/>
              </p:ext>
            </p:extLst>
          </p:nvPr>
        </p:nvGraphicFramePr>
        <p:xfrm>
          <a:off x="8448040" y="3724656"/>
          <a:ext cx="2969768" cy="41452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414528">
                <a:tc>
                  <a:txBody>
                    <a:bodyPr/>
                    <a:lstStyle/>
                    <a:p>
                      <a:r>
                        <a:rPr lang="en-IN" dirty="0"/>
                        <a:t>Thermal Properties</a:t>
                      </a:r>
                    </a:p>
                  </a:txBody>
                  <a:tcPr/>
                </a:tc>
                <a:extLst>
                  <a:ext uri="{0D108BD9-81ED-4DB2-BD59-A6C34878D82A}">
                    <a16:rowId xmlns:a16="http://schemas.microsoft.com/office/drawing/2014/main" val="3312598518"/>
                  </a:ext>
                </a:extLst>
              </a:tr>
            </a:tbl>
          </a:graphicData>
        </a:graphic>
      </p:graphicFrame>
      <p:graphicFrame>
        <p:nvGraphicFramePr>
          <p:cNvPr id="10" name="Table 9">
            <a:extLst>
              <a:ext uri="{FF2B5EF4-FFF2-40B4-BE49-F238E27FC236}">
                <a16:creationId xmlns:a16="http://schemas.microsoft.com/office/drawing/2014/main" id="{F02521D0-0809-58B4-82C7-8BDD9A449FE0}"/>
              </a:ext>
            </a:extLst>
          </p:cNvPr>
          <p:cNvGraphicFramePr>
            <a:graphicFrameLocks noGrp="1"/>
          </p:cNvGraphicFramePr>
          <p:nvPr>
            <p:extLst>
              <p:ext uri="{D42A27DB-BD31-4B8C-83A1-F6EECF244321}">
                <p14:modId xmlns:p14="http://schemas.microsoft.com/office/powerpoint/2010/main" val="1125830368"/>
              </p:ext>
            </p:extLst>
          </p:nvPr>
        </p:nvGraphicFramePr>
        <p:xfrm>
          <a:off x="8448040" y="4636008"/>
          <a:ext cx="2969768" cy="41452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414528">
                <a:tc>
                  <a:txBody>
                    <a:bodyPr/>
                    <a:lstStyle/>
                    <a:p>
                      <a:r>
                        <a:rPr lang="en-IN" dirty="0"/>
                        <a:t>Magnetic properties</a:t>
                      </a:r>
                    </a:p>
                  </a:txBody>
                  <a:tcPr/>
                </a:tc>
                <a:extLst>
                  <a:ext uri="{0D108BD9-81ED-4DB2-BD59-A6C34878D82A}">
                    <a16:rowId xmlns:a16="http://schemas.microsoft.com/office/drawing/2014/main" val="3312598518"/>
                  </a:ext>
                </a:extLst>
              </a:tr>
            </a:tbl>
          </a:graphicData>
        </a:graphic>
      </p:graphicFrame>
      <p:graphicFrame>
        <p:nvGraphicFramePr>
          <p:cNvPr id="11" name="Table 10">
            <a:extLst>
              <a:ext uri="{FF2B5EF4-FFF2-40B4-BE49-F238E27FC236}">
                <a16:creationId xmlns:a16="http://schemas.microsoft.com/office/drawing/2014/main" id="{8E4116E8-AF14-A406-4697-E8964D53B39B}"/>
              </a:ext>
            </a:extLst>
          </p:cNvPr>
          <p:cNvGraphicFramePr>
            <a:graphicFrameLocks noGrp="1"/>
          </p:cNvGraphicFramePr>
          <p:nvPr>
            <p:extLst>
              <p:ext uri="{D42A27DB-BD31-4B8C-83A1-F6EECF244321}">
                <p14:modId xmlns:p14="http://schemas.microsoft.com/office/powerpoint/2010/main" val="2906153390"/>
              </p:ext>
            </p:extLst>
          </p:nvPr>
        </p:nvGraphicFramePr>
        <p:xfrm>
          <a:off x="8448040" y="5340096"/>
          <a:ext cx="2969768" cy="414528"/>
        </p:xfrm>
        <a:graphic>
          <a:graphicData uri="http://schemas.openxmlformats.org/drawingml/2006/table">
            <a:tbl>
              <a:tblPr firstRow="1" bandRow="1">
                <a:tableStyleId>{5C22544A-7EE6-4342-B048-85BDC9FD1C3A}</a:tableStyleId>
              </a:tblPr>
              <a:tblGrid>
                <a:gridCol w="2969768">
                  <a:extLst>
                    <a:ext uri="{9D8B030D-6E8A-4147-A177-3AD203B41FA5}">
                      <a16:colId xmlns:a16="http://schemas.microsoft.com/office/drawing/2014/main" val="37264178"/>
                    </a:ext>
                  </a:extLst>
                </a:gridCol>
              </a:tblGrid>
              <a:tr h="414528">
                <a:tc>
                  <a:txBody>
                    <a:bodyPr/>
                    <a:lstStyle/>
                    <a:p>
                      <a:r>
                        <a:rPr lang="en-IN" dirty="0"/>
                        <a:t>Electrical Properties</a:t>
                      </a:r>
                    </a:p>
                  </a:txBody>
                  <a:tcPr/>
                </a:tc>
                <a:extLst>
                  <a:ext uri="{0D108BD9-81ED-4DB2-BD59-A6C34878D82A}">
                    <a16:rowId xmlns:a16="http://schemas.microsoft.com/office/drawing/2014/main" val="3312598518"/>
                  </a:ext>
                </a:extLst>
              </a:tr>
            </a:tbl>
          </a:graphicData>
        </a:graphic>
      </p:graphicFrame>
      <p:cxnSp>
        <p:nvCxnSpPr>
          <p:cNvPr id="13" name="Straight Connector 12">
            <a:extLst>
              <a:ext uri="{FF2B5EF4-FFF2-40B4-BE49-F238E27FC236}">
                <a16:creationId xmlns:a16="http://schemas.microsoft.com/office/drawing/2014/main" id="{DB3EF2C3-7FCF-8851-E150-2FDAD8EB29B5}"/>
              </a:ext>
            </a:extLst>
          </p:cNvPr>
          <p:cNvCxnSpPr>
            <a:cxnSpLocks/>
          </p:cNvCxnSpPr>
          <p:nvPr/>
        </p:nvCxnSpPr>
        <p:spPr>
          <a:xfrm flipV="1">
            <a:off x="4645152" y="2338181"/>
            <a:ext cx="273304" cy="26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1D5537-59A9-140A-13EB-3A438366D70E}"/>
              </a:ext>
            </a:extLst>
          </p:cNvPr>
          <p:cNvCxnSpPr>
            <a:cxnSpLocks/>
          </p:cNvCxnSpPr>
          <p:nvPr/>
        </p:nvCxnSpPr>
        <p:spPr>
          <a:xfrm>
            <a:off x="4645152" y="2340864"/>
            <a:ext cx="0" cy="17198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4EB9EF-02D0-8E33-03F8-0B0A63A80DE6}"/>
              </a:ext>
            </a:extLst>
          </p:cNvPr>
          <p:cNvCxnSpPr>
            <a:cxnSpLocks/>
          </p:cNvCxnSpPr>
          <p:nvPr/>
        </p:nvCxnSpPr>
        <p:spPr>
          <a:xfrm flipV="1">
            <a:off x="4645152" y="4060666"/>
            <a:ext cx="273304" cy="26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8A52D7-AF02-BD4E-EAC5-B8307E520C41}"/>
              </a:ext>
            </a:extLst>
          </p:cNvPr>
          <p:cNvCxnSpPr>
            <a:cxnSpLocks/>
          </p:cNvCxnSpPr>
          <p:nvPr/>
        </p:nvCxnSpPr>
        <p:spPr>
          <a:xfrm>
            <a:off x="3985768" y="3203448"/>
            <a:ext cx="6410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D96DB4-E029-56C7-1AE3-59EF2D0D5E28}"/>
              </a:ext>
            </a:extLst>
          </p:cNvPr>
          <p:cNvCxnSpPr>
            <a:cxnSpLocks/>
          </p:cNvCxnSpPr>
          <p:nvPr/>
        </p:nvCxnSpPr>
        <p:spPr>
          <a:xfrm>
            <a:off x="6409944" y="2338181"/>
            <a:ext cx="1251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96D17F7-18C9-6E2B-3166-07B418092E12}"/>
              </a:ext>
            </a:extLst>
          </p:cNvPr>
          <p:cNvCxnSpPr>
            <a:cxnSpLocks/>
          </p:cNvCxnSpPr>
          <p:nvPr/>
        </p:nvCxnSpPr>
        <p:spPr>
          <a:xfrm flipH="1">
            <a:off x="7623048" y="1459992"/>
            <a:ext cx="76200" cy="40873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D5E9EC-26BE-4B79-037A-08D78DFF0087}"/>
              </a:ext>
            </a:extLst>
          </p:cNvPr>
          <p:cNvCxnSpPr>
            <a:cxnSpLocks/>
            <a:endCxn id="6" idx="1"/>
          </p:cNvCxnSpPr>
          <p:nvPr/>
        </p:nvCxnSpPr>
        <p:spPr>
          <a:xfrm>
            <a:off x="7699248" y="1459992"/>
            <a:ext cx="7487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6B2F4D-7D4D-C154-BE72-83F71389590B}"/>
              </a:ext>
            </a:extLst>
          </p:cNvPr>
          <p:cNvCxnSpPr>
            <a:cxnSpLocks/>
          </p:cNvCxnSpPr>
          <p:nvPr/>
        </p:nvCxnSpPr>
        <p:spPr>
          <a:xfrm>
            <a:off x="7699248" y="2332085"/>
            <a:ext cx="7487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E57051-602D-634E-C683-0780DDC149B8}"/>
              </a:ext>
            </a:extLst>
          </p:cNvPr>
          <p:cNvCxnSpPr>
            <a:cxnSpLocks/>
          </p:cNvCxnSpPr>
          <p:nvPr/>
        </p:nvCxnSpPr>
        <p:spPr>
          <a:xfrm>
            <a:off x="7699248" y="3139440"/>
            <a:ext cx="7487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35BF5A-A4C6-4240-30B7-8A743C8B988F}"/>
              </a:ext>
            </a:extLst>
          </p:cNvPr>
          <p:cNvCxnSpPr>
            <a:cxnSpLocks/>
          </p:cNvCxnSpPr>
          <p:nvPr/>
        </p:nvCxnSpPr>
        <p:spPr>
          <a:xfrm>
            <a:off x="7661148" y="3956304"/>
            <a:ext cx="7487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EBC7BA-5DAD-46F6-FE0C-8D5AB5B7FE8D}"/>
              </a:ext>
            </a:extLst>
          </p:cNvPr>
          <p:cNvCxnSpPr>
            <a:cxnSpLocks/>
          </p:cNvCxnSpPr>
          <p:nvPr/>
        </p:nvCxnSpPr>
        <p:spPr>
          <a:xfrm>
            <a:off x="7661148" y="4855464"/>
            <a:ext cx="7487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66B351-A545-0C39-B2E7-07E32604956B}"/>
              </a:ext>
            </a:extLst>
          </p:cNvPr>
          <p:cNvCxnSpPr>
            <a:cxnSpLocks/>
          </p:cNvCxnSpPr>
          <p:nvPr/>
        </p:nvCxnSpPr>
        <p:spPr>
          <a:xfrm>
            <a:off x="7641336" y="5556504"/>
            <a:ext cx="74879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396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A8F9-39CE-DCC3-388E-4A13FE5829A9}"/>
              </a:ext>
            </a:extLst>
          </p:cNvPr>
          <p:cNvSpPr>
            <a:spLocks noGrp="1"/>
          </p:cNvSpPr>
          <p:nvPr>
            <p:ph type="title"/>
          </p:nvPr>
        </p:nvSpPr>
        <p:spPr/>
        <p:txBody>
          <a:bodyPr>
            <a:normAutofit/>
          </a:bodyPr>
          <a:lstStyle/>
          <a:p>
            <a:r>
              <a:rPr lang="en-US" sz="3200" b="1" u="sng" kern="100" dirty="0">
                <a:effectLst/>
                <a:latin typeface="Times New Roman" panose="02020603050405020304" pitchFamily="18" charset="0"/>
                <a:ea typeface="Calibri" panose="020F0502020204030204" pitchFamily="34" charset="0"/>
                <a:cs typeface="Mangal" panose="02040503050203030202" pitchFamily="18" charset="0"/>
              </a:rPr>
              <a:t>Thermal expansion coefficient</a:t>
            </a:r>
            <a:endParaRPr lang="en-IN" sz="3200" dirty="0"/>
          </a:p>
        </p:txBody>
      </p:sp>
      <p:sp>
        <p:nvSpPr>
          <p:cNvPr id="4" name="TextBox 3">
            <a:extLst>
              <a:ext uri="{FF2B5EF4-FFF2-40B4-BE49-F238E27FC236}">
                <a16:creationId xmlns:a16="http://schemas.microsoft.com/office/drawing/2014/main" id="{F5093F15-1CB1-9066-3402-2D86FA3185E9}"/>
              </a:ext>
            </a:extLst>
          </p:cNvPr>
          <p:cNvSpPr txBox="1"/>
          <p:nvPr/>
        </p:nvSpPr>
        <p:spPr>
          <a:xfrm>
            <a:off x="1858518" y="1423048"/>
            <a:ext cx="6094476" cy="383265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nSpc>
                <a:spcPct val="115000"/>
              </a:lnSpc>
              <a:buFont typeface="Wingdings" panose="05000000000000000000" pitchFamily="2" charset="2"/>
              <a:buChar char=""/>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The coefficient ratio of thermal expansion indicates how much  a material expands per unit rise in temperature.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Wingdings" panose="05000000000000000000" pitchFamily="2" charset="2"/>
              <a:buChar char=""/>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The coefficients of thermal expansion depend also on the bond strength between the atoms that make up the material.</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buFont typeface="Wingdings" panose="05000000000000000000" pitchFamily="2" charset="2"/>
              <a:buChar char=""/>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Thermal expansion of ceramic material is generally lower, than that of metals.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Applications parts for high-precision measuring equipment.</a:t>
            </a:r>
          </a:p>
          <a:p>
            <a:pPr marL="342900" lvl="0" indent="-342900">
              <a:lnSpc>
                <a:spcPct val="115000"/>
              </a:lnSpc>
              <a:spcAft>
                <a:spcPts val="1000"/>
              </a:spcAft>
              <a:buFont typeface="Wingdings" panose="05000000000000000000" pitchFamily="2" charset="2"/>
              <a:buChar char=""/>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Strong bonding (Fine ceramics: silicon carbide, silicon nitrite, alumina) have low thermal expansion coefficient.</a:t>
            </a:r>
            <a:endParaRPr lang="en-IN" kern="1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Weak bonding (stainless steel) have higher thermal expansion in comparison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103316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BB24-FD8E-F430-2B29-7FAAF830D439}"/>
              </a:ext>
            </a:extLst>
          </p:cNvPr>
          <p:cNvSpPr>
            <a:spLocks noGrp="1"/>
          </p:cNvSpPr>
          <p:nvPr>
            <p:ph type="title"/>
          </p:nvPr>
        </p:nvSpPr>
        <p:spPr>
          <a:xfrm>
            <a:off x="2373468" y="163816"/>
            <a:ext cx="8911687" cy="674338"/>
          </a:xfrm>
        </p:spPr>
        <p:txBody>
          <a:bodyPr>
            <a:normAutofit fontScale="90000"/>
          </a:bodyPr>
          <a:lstStyle/>
          <a:p>
            <a:r>
              <a:rPr lang="en-IN" sz="2400" b="1" dirty="0">
                <a:latin typeface="Times New Roman" panose="02020603050405020304" pitchFamily="18" charset="0"/>
                <a:cs typeface="Times New Roman" panose="02020603050405020304" pitchFamily="18" charset="0"/>
              </a:rPr>
              <a:t>Indian Standard on </a:t>
            </a:r>
            <a:r>
              <a:rPr lang="en-US" sz="2400" b="1" dirty="0">
                <a:latin typeface="Times New Roman" panose="02020603050405020304" pitchFamily="18" charset="0"/>
                <a:cs typeface="Times New Roman" panose="02020603050405020304" pitchFamily="18" charset="0"/>
              </a:rPr>
              <a:t>Test method for Thermal Expansion of Ceramics</a:t>
            </a:r>
            <a:endParaRPr lang="en-IN" sz="2400" b="1" dirty="0"/>
          </a:p>
        </p:txBody>
      </p:sp>
      <p:sp>
        <p:nvSpPr>
          <p:cNvPr id="5" name="TextBox 4">
            <a:extLst>
              <a:ext uri="{FF2B5EF4-FFF2-40B4-BE49-F238E27FC236}">
                <a16:creationId xmlns:a16="http://schemas.microsoft.com/office/drawing/2014/main" id="{CC59C469-D62B-1F33-F8DC-EB999883DAFE}"/>
              </a:ext>
            </a:extLst>
          </p:cNvPr>
          <p:cNvSpPr txBox="1"/>
          <p:nvPr/>
        </p:nvSpPr>
        <p:spPr>
          <a:xfrm>
            <a:off x="1593723" y="1170188"/>
            <a:ext cx="9873234" cy="64633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nl-NL"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18221 : 2023/ISO 17562 : 2016- </a:t>
            </a: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Fine Ceramics (Advanced Ceramics, Advanced Technical Ceramics) —Test Method for Linear Thermal Expansion of Monolithic Ceramics by Push-Rod Technique</a:t>
            </a:r>
            <a:endParaRPr lang="nl-NL"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BF9BEA-C421-65C4-B0E5-8FF555F65E0D}"/>
              </a:ext>
            </a:extLst>
          </p:cNvPr>
          <p:cNvSpPr txBox="1"/>
          <p:nvPr/>
        </p:nvSpPr>
        <p:spPr>
          <a:xfrm>
            <a:off x="1731961" y="2355575"/>
            <a:ext cx="955319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IN" sz="2000" b="1" dirty="0">
                <a:latin typeface="Times New Roman" panose="02020603050405020304" pitchFamily="18" charset="0"/>
                <a:cs typeface="Times New Roman" panose="02020603050405020304" pitchFamily="18" charset="0"/>
              </a:rPr>
              <a:t>Principle</a:t>
            </a:r>
          </a:p>
          <a:p>
            <a:pPr algn="just"/>
            <a:r>
              <a:rPr lang="en-IN" sz="2000" dirty="0">
                <a:latin typeface="Times New Roman" panose="02020603050405020304" pitchFamily="18" charset="0"/>
                <a:cs typeface="Times New Roman" panose="02020603050405020304" pitchFamily="18" charset="0"/>
              </a:rPr>
              <a:t>A specimen of known size is heated/cooled to a specific temperature at a controlled temperature rate in a known atmosphere under a minimal load. During the heating and cooling, the length and the temperature of the specimen are monitored. The change in dimension of the specimen across a given temperature region is used to calculate a linear thermal expansion coefficient or an instantaneous linear thermal expansion coefficient against temperature</a:t>
            </a:r>
          </a:p>
          <a:p>
            <a:pPr algn="just"/>
            <a:endParaRPr lang="en-IN" sz="2000" dirty="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76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5A8E509-00AD-7F02-47DF-93C4E7F5A36D}"/>
                  </a:ext>
                </a:extLst>
              </p:cNvPr>
              <p:cNvSpPr txBox="1"/>
              <p:nvPr/>
            </p:nvSpPr>
            <p:spPr>
              <a:xfrm>
                <a:off x="850392" y="2822125"/>
                <a:ext cx="11026237" cy="32489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IN" dirty="0">
                    <a:latin typeface="Times New Roman" panose="02020603050405020304" pitchFamily="18" charset="0"/>
                    <a:cs typeface="Times New Roman" panose="02020603050405020304" pitchFamily="18" charset="0"/>
                  </a:rPr>
                  <a:t>where</a:t>
                </a:r>
              </a:p>
              <a:p>
                <a14:m>
                  <m:oMath xmlns:m="http://schemas.openxmlformats.org/officeDocument/2006/math">
                    <m:r>
                      <a:rPr lang="en-IN" i="1" smtClean="0">
                        <a:latin typeface="Cambria Math" panose="02040503050406030204" pitchFamily="18" charset="0"/>
                        <a:ea typeface="Cambria Math" panose="02040503050406030204" pitchFamily="18" charset="0"/>
                      </a:rPr>
                      <m:t>∆</m:t>
                    </m:r>
                    <m:sSub>
                      <m:sSubPr>
                        <m:ctrlPr>
                          <a:rPr lang="en-IN"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𝐿</m:t>
                        </m:r>
                      </m:e>
                      <m:sub>
                        <m:r>
                          <a:rPr lang="en-IN" b="0" i="1" smtClean="0">
                            <a:latin typeface="Cambria Math" panose="02040503050406030204" pitchFamily="18" charset="0"/>
                            <a:ea typeface="Cambria Math" panose="02040503050406030204" pitchFamily="18" charset="0"/>
                          </a:rPr>
                          <m:t>𝑠𝑝</m:t>
                        </m:r>
                      </m:sub>
                    </m:sSub>
                  </m:oMath>
                </a14:m>
                <a:r>
                  <a:rPr lang="en-IN" dirty="0">
                    <a:latin typeface="Times New Roman" panose="02020603050405020304" pitchFamily="18" charset="0"/>
                    <a:cs typeface="Times New Roman" panose="02020603050405020304" pitchFamily="18" charset="0"/>
                  </a:rPr>
                  <a:t> is the change of length of the specimen between </a:t>
                </a:r>
                <a14:m>
                  <m:oMath xmlns:m="http://schemas.openxmlformats.org/officeDocument/2006/math">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b="0" i="1" smtClean="0">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𝐿</m:t>
                        </m:r>
                      </m:e>
                      <m:sub>
                        <m:r>
                          <a:rPr lang="en-IN" i="1">
                            <a:latin typeface="Cambria Math" panose="02040503050406030204" pitchFamily="18" charset="0"/>
                          </a:rPr>
                          <m:t>0</m:t>
                        </m:r>
                      </m:sub>
                    </m:sSub>
                  </m:oMath>
                </a14:m>
                <a:r>
                  <a:rPr lang="en-IN" dirty="0">
                    <a:latin typeface="Times New Roman" panose="02020603050405020304" pitchFamily="18" charset="0"/>
                    <a:cs typeface="Times New Roman" panose="02020603050405020304" pitchFamily="18" charset="0"/>
                  </a:rPr>
                  <a:t> is the specimen length at room temperature;</a:t>
                </a:r>
              </a:p>
              <a:p>
                <a14:m>
                  <m:oMath xmlns:m="http://schemas.openxmlformats.org/officeDocument/2006/math">
                    <m:r>
                      <a:rPr lang="en-IN" i="1" smtClean="0">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i="1">
                            <a:latin typeface="Cambria Math" panose="02040503050406030204" pitchFamily="18" charset="0"/>
                            <a:ea typeface="Cambria Math" panose="02040503050406030204" pitchFamily="18" charset="0"/>
                          </a:rPr>
                          <m:t>𝑠𝑝</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𝑚</m:t>
                        </m:r>
                      </m:sub>
                    </m:sSub>
                    <m:r>
                      <a:rPr lang="en-IN" b="0" i="1" smtClean="0">
                        <a:latin typeface="Cambria Math" panose="02040503050406030204" pitchFamily="18" charset="0"/>
                        <a:ea typeface="Cambria Math" panose="02040503050406030204" pitchFamily="18" charset="0"/>
                      </a:rPr>
                      <m:t> </m:t>
                    </m:r>
                  </m:oMath>
                </a14:m>
                <a:r>
                  <a:rPr lang="en-IN" dirty="0">
                    <a:latin typeface="Times New Roman" panose="02020603050405020304" pitchFamily="18" charset="0"/>
                    <a:cs typeface="Times New Roman" panose="02020603050405020304" pitchFamily="18" charset="0"/>
                  </a:rPr>
                  <a:t>is the difference of indication of displacement measuring device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when the</a:t>
                </a:r>
              </a:p>
              <a:p>
                <a:r>
                  <a:rPr lang="en-IN" dirty="0">
                    <a:latin typeface="Times New Roman" panose="02020603050405020304" pitchFamily="18" charset="0"/>
                    <a:cs typeface="Times New Roman" panose="02020603050405020304" pitchFamily="18" charset="0"/>
                  </a:rPr>
                  <a:t>specimen is measured;</a:t>
                </a:r>
              </a:p>
              <a:p>
                <a14:m>
                  <m:oMath xmlns:m="http://schemas.openxmlformats.org/officeDocument/2006/math">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b="0" i="1" smtClean="0">
                            <a:latin typeface="Cambria Math" panose="02040503050406030204" pitchFamily="18" charset="0"/>
                            <a:ea typeface="Cambria Math" panose="02040503050406030204" pitchFamily="18" charset="0"/>
                          </a:rPr>
                          <m:t>𝑟𝑒𝑓</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𝑚</m:t>
                        </m:r>
                      </m:sub>
                    </m:sSub>
                    <m:r>
                      <a:rPr lang="en-IN" b="0" i="1" smtClean="0">
                        <a:latin typeface="Cambria Math" panose="02040503050406030204" pitchFamily="18" charset="0"/>
                        <a:ea typeface="Cambria Math" panose="02040503050406030204" pitchFamily="18" charset="0"/>
                      </a:rPr>
                      <m:t> </m:t>
                    </m:r>
                  </m:oMath>
                </a14:m>
                <a:r>
                  <a:rPr lang="en-IN" dirty="0">
                    <a:latin typeface="Times New Roman" panose="02020603050405020304" pitchFamily="18" charset="0"/>
                    <a:cs typeface="Times New Roman" panose="02020603050405020304" pitchFamily="18" charset="0"/>
                  </a:rPr>
                  <a:t>is the difference of indication of displacement measuring device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when the reference specimen is measured;</a:t>
                </a:r>
              </a:p>
              <a:p>
                <a14:m>
                  <m:oMath xmlns:m="http://schemas.openxmlformats.org/officeDocument/2006/math">
                    <m:r>
                      <a:rPr lang="en-IN" i="1" smtClean="0">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i="1">
                            <a:latin typeface="Cambria Math" panose="02040503050406030204" pitchFamily="18" charset="0"/>
                            <a:ea typeface="Cambria Math" panose="02040503050406030204" pitchFamily="18" charset="0"/>
                          </a:rPr>
                          <m:t>𝑟𝑒𝑓</m:t>
                        </m:r>
                      </m:sub>
                    </m:sSub>
                  </m:oMath>
                </a14:m>
                <a:r>
                  <a:rPr lang="en-IN" dirty="0">
                    <a:latin typeface="Times New Roman" panose="02020603050405020304" pitchFamily="18" charset="0"/>
                    <a:cs typeface="Times New Roman" panose="02020603050405020304" pitchFamily="18" charset="0"/>
                  </a:rPr>
                  <a:t> is the calculated length change of the reference specimen between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a:t>
                </a:r>
              </a:p>
              <a:p>
                <a14:m>
                  <m:oMath xmlns:m="http://schemas.openxmlformats.org/officeDocument/2006/math">
                    <m:bar>
                      <m:barPr>
                        <m:pos m:val="top"/>
                        <m:ctrlPr>
                          <a:rPr lang="en-IN" i="1" smtClean="0">
                            <a:latin typeface="Cambria Math" panose="02040503050406030204" pitchFamily="18" charset="0"/>
                          </a:rPr>
                        </m:ctrlPr>
                      </m:barPr>
                      <m:e>
                        <m:r>
                          <a:rPr lang="en-IN" i="1" smtClean="0">
                            <a:latin typeface="Cambria Math" panose="02040503050406030204" pitchFamily="18" charset="0"/>
                            <a:ea typeface="Cambria Math" panose="02040503050406030204" pitchFamily="18" charset="0"/>
                          </a:rPr>
                          <m:t>𝛼</m:t>
                        </m:r>
                      </m:e>
                    </m:bar>
                  </m:oMath>
                </a14:m>
                <a:r>
                  <a:rPr lang="en-IN" dirty="0">
                    <a:latin typeface="Times New Roman" panose="02020603050405020304" pitchFamily="18" charset="0"/>
                    <a:cs typeface="Times New Roman" panose="02020603050405020304" pitchFamily="18" charset="0"/>
                  </a:rPr>
                  <a:t> is the mean linear thermal expansion coefficient of specimen between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𝐾</m:t>
                        </m:r>
                      </m:e>
                      <m:sup>
                        <m:r>
                          <a:rPr lang="en-IN" i="1">
                            <a:latin typeface="Cambria Math" panose="02040503050406030204" pitchFamily="18" charset="0"/>
                          </a:rPr>
                          <m:t>−1</m:t>
                        </m:r>
                      </m:sup>
                    </m:sSup>
                  </m:oMath>
                </a14:m>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ΔT is the temperature change of specimen </a:t>
                </a:r>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b="0" i="1" smtClean="0">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in degrees Celsius;</a:t>
                </a:r>
              </a:p>
              <a:p>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bar>
                          <m:barPr>
                            <m:pos m:val="top"/>
                            <m:ctrlPr>
                              <a:rPr lang="en-IN" i="1">
                                <a:latin typeface="Cambria Math" panose="02040503050406030204" pitchFamily="18" charset="0"/>
                              </a:rPr>
                            </m:ctrlPr>
                          </m:barPr>
                          <m:e>
                            <m:r>
                              <a:rPr lang="en-IN" i="1">
                                <a:latin typeface="Cambria Math" panose="02040503050406030204" pitchFamily="18" charset="0"/>
                                <a:ea typeface="Cambria Math" panose="02040503050406030204" pitchFamily="18" charset="0"/>
                              </a:rPr>
                              <m:t>𝛼</m:t>
                            </m:r>
                          </m:e>
                        </m:bar>
                      </m:e>
                      <m:sub>
                        <m:r>
                          <a:rPr lang="en-IN" i="1">
                            <a:latin typeface="Cambria Math" panose="02040503050406030204" pitchFamily="18" charset="0"/>
                            <a:ea typeface="Cambria Math" panose="02040503050406030204" pitchFamily="18" charset="0"/>
                          </a:rPr>
                          <m:t>𝑟𝑒𝑓</m:t>
                        </m:r>
                      </m:sub>
                    </m:sSub>
                    <m:r>
                      <a:rPr lang="en-IN" i="1">
                        <a:latin typeface="Cambria Math" panose="02040503050406030204" pitchFamily="18" charset="0"/>
                        <a:ea typeface="Cambria Math" panose="02040503050406030204" pitchFamily="18" charset="0"/>
                      </a:rPr>
                      <m:t> </m:t>
                    </m:r>
                  </m:oMath>
                </a14:m>
                <a:r>
                  <a:rPr lang="en-IN" dirty="0">
                    <a:latin typeface="Times New Roman" panose="02020603050405020304" pitchFamily="18" charset="0"/>
                    <a:cs typeface="Times New Roman" panose="02020603050405020304" pitchFamily="18" charset="0"/>
                  </a:rPr>
                  <a:t>is the calculated mean linear thermal expansion coefficient of the reference specimen between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oMath>
                </a14:m>
                <a:r>
                  <a:rPr lang="en-I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oMath>
                </a14:m>
                <a:r>
                  <a:rPr lang="en-IN"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i="1" smtClean="0">
                            <a:latin typeface="Cambria Math" panose="02040503050406030204" pitchFamily="18" charset="0"/>
                          </a:rPr>
                        </m:ctrlPr>
                      </m:sSupPr>
                      <m:e>
                        <m:r>
                          <a:rPr lang="en-IN" b="0" i="1" smtClean="0">
                            <a:latin typeface="Cambria Math" panose="02040503050406030204" pitchFamily="18" charset="0"/>
                          </a:rPr>
                          <m:t>𝐾</m:t>
                        </m:r>
                      </m:e>
                      <m:sup>
                        <m:r>
                          <a:rPr lang="en-IN" b="0" i="1" smtClean="0">
                            <a:latin typeface="Cambria Math" panose="02040503050406030204" pitchFamily="18" charset="0"/>
                          </a:rPr>
                          <m:t>−1</m:t>
                        </m:r>
                      </m:sup>
                    </m:sSup>
                  </m:oMath>
                </a14:m>
                <a:r>
                  <a:rPr lang="en-IN" dirty="0">
                    <a:latin typeface="Times New Roman" panose="020206030504050203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E5A8E509-00AD-7F02-47DF-93C4E7F5A36D}"/>
                  </a:ext>
                </a:extLst>
              </p:cNvPr>
              <p:cNvSpPr txBox="1">
                <a:spLocks noRot="1" noChangeAspect="1" noMove="1" noResize="1" noEditPoints="1" noAdjustHandles="1" noChangeArrowheads="1" noChangeShapeType="1" noTextEdit="1"/>
              </p:cNvSpPr>
              <p:nvPr/>
            </p:nvSpPr>
            <p:spPr>
              <a:xfrm>
                <a:off x="850392" y="2822125"/>
                <a:ext cx="11026237" cy="3248903"/>
              </a:xfrm>
              <a:prstGeom prst="rect">
                <a:avLst/>
              </a:prstGeom>
              <a:blipFill>
                <a:blip r:embed="rId2"/>
                <a:stretch>
                  <a:fillRect l="-442" t="-933" b="-9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9D575E-8D6B-9A35-8B4C-06B0259CF38E}"/>
                  </a:ext>
                </a:extLst>
              </p:cNvPr>
              <p:cNvSpPr txBox="1"/>
              <p:nvPr/>
            </p:nvSpPr>
            <p:spPr>
              <a:xfrm>
                <a:off x="1719072" y="678843"/>
                <a:ext cx="9601200" cy="19732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14:m>
                  <m:oMath xmlns:m="http://schemas.openxmlformats.org/officeDocument/2006/math">
                    <m:r>
                      <a:rPr lang="en-IN" i="1" smtClean="0">
                        <a:latin typeface="Cambria Math" panose="02040503050406030204" pitchFamily="18" charset="0"/>
                        <a:ea typeface="Cambria Math" panose="02040503050406030204" pitchFamily="18" charset="0"/>
                      </a:rPr>
                      <m:t>∆</m:t>
                    </m:r>
                    <m:sSub>
                      <m:sSubPr>
                        <m:ctrlPr>
                          <a:rPr lang="en-IN"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𝐿</m:t>
                        </m:r>
                      </m:e>
                      <m:sub>
                        <m:r>
                          <a:rPr lang="en-IN" b="0" i="1" smtClean="0">
                            <a:latin typeface="Cambria Math" panose="02040503050406030204" pitchFamily="18" charset="0"/>
                            <a:ea typeface="Cambria Math" panose="02040503050406030204" pitchFamily="18" charset="0"/>
                          </a:rPr>
                          <m:t>𝑠𝑝</m:t>
                        </m:r>
                      </m:sub>
                    </m:sSub>
                    <m:r>
                      <a:rPr lang="en-IN" b="0" i="1" smtClean="0">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𝐿</m:t>
                        </m:r>
                      </m:e>
                      <m:sub>
                        <m:r>
                          <a:rPr lang="en-IN" i="1">
                            <a:latin typeface="Cambria Math" panose="02040503050406030204" pitchFamily="18" charset="0"/>
                          </a:rPr>
                          <m:t>0</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bar>
                      <m:barPr>
                        <m:pos m:val="top"/>
                        <m:ctrlPr>
                          <a:rPr lang="en-IN" i="1" smtClean="0">
                            <a:latin typeface="Cambria Math" panose="02040503050406030204" pitchFamily="18" charset="0"/>
                          </a:rPr>
                        </m:ctrlPr>
                      </m:barPr>
                      <m:e>
                        <m:r>
                          <a:rPr lang="en-IN" i="1" smtClean="0">
                            <a:latin typeface="Cambria Math" panose="02040503050406030204" pitchFamily="18" charset="0"/>
                            <a:ea typeface="Cambria Math" panose="02040503050406030204" pitchFamily="18" charset="0"/>
                          </a:rPr>
                          <m:t>𝛼</m:t>
                        </m:r>
                      </m:e>
                    </m:bar>
                  </m:oMath>
                </a14:m>
                <a:r>
                  <a:rPr lang="en-US" dirty="0">
                    <a:latin typeface="Times New Roman" panose="02020603050405020304" pitchFamily="18" charset="0"/>
                    <a:cs typeface="Times New Roman" panose="02020603050405020304" pitchFamily="18" charset="0"/>
                  </a:rPr>
                  <a:t> between temperatures (T1 , T2) shall be calculated from Formulae</a:t>
                </a:r>
                <a:endParaRPr lang="en-IN" dirty="0">
                  <a:latin typeface="Times New Roman" panose="02020603050405020304" pitchFamily="18" charset="0"/>
                  <a:cs typeface="Times New Roman" panose="02020603050405020304" pitchFamily="18" charset="0"/>
                </a:endParaRPr>
              </a:p>
              <a:p>
                <a:pPr algn="just"/>
                <a:endParaRPr lang="en-IN" i="1"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a:rPr lang="en-IN" i="1" smtClean="0">
                              <a:latin typeface="Cambria Math" panose="02040503050406030204" pitchFamily="18" charset="0"/>
                              <a:ea typeface="Cambria Math" panose="02040503050406030204" pitchFamily="18" charset="0"/>
                            </a:rPr>
                            <m:t>∆</m:t>
                          </m:r>
                          <m:sSub>
                            <m:sSubPr>
                              <m:ctrlPr>
                                <a:rPr lang="en-IN"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𝐿</m:t>
                              </m:r>
                            </m:e>
                            <m:sub>
                              <m:r>
                                <a:rPr lang="en-IN" b="0" i="1" smtClean="0">
                                  <a:latin typeface="Cambria Math" panose="02040503050406030204" pitchFamily="18" charset="0"/>
                                  <a:ea typeface="Cambria Math" panose="02040503050406030204" pitchFamily="18" charset="0"/>
                                </a:rPr>
                                <m:t>𝑠𝑝</m:t>
                              </m:r>
                            </m:sub>
                          </m:sSub>
                        </m:num>
                        <m:den>
                          <m:sSub>
                            <m:sSubPr>
                              <m:ctrlPr>
                                <a:rPr lang="en-IN" i="1" smtClean="0">
                                  <a:latin typeface="Cambria Math" panose="02040503050406030204" pitchFamily="18" charset="0"/>
                                </a:rPr>
                              </m:ctrlPr>
                            </m:sSubPr>
                            <m:e>
                              <m:r>
                                <a:rPr lang="en-IN" b="0" i="1" smtClean="0">
                                  <a:latin typeface="Cambria Math" panose="02040503050406030204" pitchFamily="18" charset="0"/>
                                </a:rPr>
                                <m:t>𝐿</m:t>
                              </m:r>
                            </m:e>
                            <m:sub>
                              <m:r>
                                <a:rPr lang="en-IN" b="0" i="1" smtClean="0">
                                  <a:latin typeface="Cambria Math" panose="02040503050406030204" pitchFamily="18" charset="0"/>
                                </a:rPr>
                                <m:t>0</m:t>
                              </m:r>
                            </m:sub>
                          </m:sSub>
                        </m:den>
                      </m:f>
                      <m:r>
                        <a:rPr lang="en-IN" b="0" i="1" smtClean="0">
                          <a:latin typeface="Cambria Math" panose="02040503050406030204" pitchFamily="18" charset="0"/>
                        </a:rPr>
                        <m:t>=</m:t>
                      </m:r>
                      <m:f>
                        <m:fPr>
                          <m:ctrlPr>
                            <a:rPr lang="en-IN" i="1" smtClean="0">
                              <a:latin typeface="Cambria Math" panose="02040503050406030204" pitchFamily="18" charset="0"/>
                            </a:rPr>
                          </m:ctrlPr>
                        </m:fPr>
                        <m:num>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i="1">
                                  <a:latin typeface="Cambria Math" panose="02040503050406030204" pitchFamily="18" charset="0"/>
                                  <a:ea typeface="Cambria Math" panose="02040503050406030204" pitchFamily="18" charset="0"/>
                                </a:rPr>
                                <m:t>𝑠𝑝</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𝑚</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b="0" i="1" smtClean="0">
                                  <a:latin typeface="Cambria Math" panose="02040503050406030204" pitchFamily="18" charset="0"/>
                                  <a:ea typeface="Cambria Math" panose="02040503050406030204" pitchFamily="18" charset="0"/>
                                </a:rPr>
                                <m:t>𝑟𝑒𝑓</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𝑚</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i="1">
                                  <a:latin typeface="Cambria Math" panose="02040503050406030204" pitchFamily="18" charset="0"/>
                                  <a:ea typeface="Cambria Math" panose="02040503050406030204" pitchFamily="18" charset="0"/>
                                </a:rPr>
                                <m:t>𝑟𝑒𝑓</m:t>
                              </m:r>
                            </m:sub>
                          </m:sSub>
                        </m:num>
                        <m:den>
                          <m:sSub>
                            <m:sSubPr>
                              <m:ctrlPr>
                                <a:rPr lang="en-IN" i="1">
                                  <a:latin typeface="Cambria Math" panose="02040503050406030204" pitchFamily="18" charset="0"/>
                                </a:rPr>
                              </m:ctrlPr>
                            </m:sSubPr>
                            <m:e>
                              <m:r>
                                <a:rPr lang="en-IN" i="1">
                                  <a:latin typeface="Cambria Math" panose="02040503050406030204" pitchFamily="18" charset="0"/>
                                </a:rPr>
                                <m:t>𝐿</m:t>
                              </m:r>
                            </m:e>
                            <m:sub>
                              <m:r>
                                <a:rPr lang="en-IN" i="1">
                                  <a:latin typeface="Cambria Math" panose="02040503050406030204" pitchFamily="18" charset="0"/>
                                </a:rPr>
                                <m:t>0</m:t>
                              </m:r>
                            </m:sub>
                          </m:sSub>
                        </m:den>
                      </m:f>
                    </m:oMath>
                  </m:oMathPara>
                </a14:m>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							</a:t>
                </a:r>
              </a:p>
              <a:p>
                <a:pPr algn="just"/>
                <a:r>
                  <a:rPr lang="en-IN" dirty="0">
                    <a:latin typeface="Times New Roman" panose="02020603050405020304" pitchFamily="18" charset="0"/>
                    <a:cs typeface="Times New Roman" panose="02020603050405020304" pitchFamily="18" charset="0"/>
                  </a:rPr>
                  <a:t>							</a:t>
                </a:r>
                <a14:m>
                  <m:oMath xmlns:m="http://schemas.openxmlformats.org/officeDocument/2006/math">
                    <m:bar>
                      <m:barPr>
                        <m:pos m:val="top"/>
                        <m:ctrlPr>
                          <a:rPr lang="en-IN" i="1" smtClean="0">
                            <a:latin typeface="Cambria Math" panose="02040503050406030204" pitchFamily="18" charset="0"/>
                          </a:rPr>
                        </m:ctrlPr>
                      </m:barPr>
                      <m:e>
                        <m:r>
                          <a:rPr lang="en-IN" i="1" smtClean="0">
                            <a:latin typeface="Cambria Math" panose="02040503050406030204" pitchFamily="18" charset="0"/>
                            <a:ea typeface="Cambria Math" panose="02040503050406030204" pitchFamily="18" charset="0"/>
                          </a:rPr>
                          <m:t>𝛼</m:t>
                        </m:r>
                      </m:e>
                    </m:bar>
                    <m:r>
                      <a:rPr lang="en-IN" b="0" i="1" smtClean="0">
                        <a:latin typeface="Cambria Math" panose="02040503050406030204" pitchFamily="18" charset="0"/>
                      </a:rPr>
                      <m:t>=</m:t>
                    </m:r>
                    <m:f>
                      <m:fPr>
                        <m:ctrlPr>
                          <a:rPr lang="en-IN" i="1" smtClean="0">
                            <a:latin typeface="Cambria Math" panose="02040503050406030204" pitchFamily="18" charset="0"/>
                          </a:rPr>
                        </m:ctrlPr>
                      </m:fPr>
                      <m:num>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i="1">
                                <a:latin typeface="Cambria Math" panose="02040503050406030204" pitchFamily="18" charset="0"/>
                                <a:ea typeface="Cambria Math" panose="02040503050406030204" pitchFamily="18" charset="0"/>
                              </a:rPr>
                              <m:t>𝑠𝑝</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𝑚</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b="0" i="1" smtClean="0">
                                <a:latin typeface="Cambria Math" panose="02040503050406030204" pitchFamily="18" charset="0"/>
                                <a:ea typeface="Cambria Math" panose="02040503050406030204" pitchFamily="18" charset="0"/>
                              </a:rPr>
                              <m:t>𝑟𝑒𝑓</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𝑚</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𝐿</m:t>
                            </m:r>
                          </m:e>
                          <m:sub>
                            <m:r>
                              <a:rPr lang="en-IN" i="1">
                                <a:latin typeface="Cambria Math" panose="02040503050406030204" pitchFamily="18" charset="0"/>
                                <a:ea typeface="Cambria Math" panose="02040503050406030204" pitchFamily="18" charset="0"/>
                              </a:rPr>
                              <m:t>𝑟𝑒𝑓</m:t>
                            </m:r>
                          </m:sub>
                        </m:sSub>
                      </m:num>
                      <m:den>
                        <m:sSub>
                          <m:sSubPr>
                            <m:ctrlPr>
                              <a:rPr lang="en-IN" i="1">
                                <a:latin typeface="Cambria Math" panose="02040503050406030204" pitchFamily="18" charset="0"/>
                              </a:rPr>
                            </m:ctrlPr>
                          </m:sSubPr>
                          <m:e>
                            <m:r>
                              <a:rPr lang="en-IN" i="1">
                                <a:latin typeface="Cambria Math" panose="02040503050406030204" pitchFamily="18" charset="0"/>
                              </a:rPr>
                              <m:t>𝐿</m:t>
                            </m:r>
                          </m:e>
                          <m:sub>
                            <m:r>
                              <a:rPr lang="en-IN" i="1">
                                <a:latin typeface="Cambria Math" panose="02040503050406030204" pitchFamily="18" charset="0"/>
                              </a:rPr>
                              <m:t>0</m:t>
                            </m:r>
                          </m:sub>
                        </m:sSub>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𝑇</m:t>
                        </m:r>
                      </m:den>
                    </m:f>
                    <m:r>
                      <a:rPr lang="en-IN" b="0" i="1" smtClean="0">
                        <a:latin typeface="Cambria Math" panose="02040503050406030204" pitchFamily="18" charset="0"/>
                      </a:rPr>
                      <m:t>+</m:t>
                    </m:r>
                  </m:oMath>
                </a14:m>
                <a:r>
                  <a:rPr lang="en-IN"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bar>
                          <m:barPr>
                            <m:pos m:val="top"/>
                            <m:ctrlPr>
                              <a:rPr lang="en-IN" i="1">
                                <a:latin typeface="Cambria Math" panose="02040503050406030204" pitchFamily="18" charset="0"/>
                              </a:rPr>
                            </m:ctrlPr>
                          </m:barPr>
                          <m:e>
                            <m:r>
                              <a:rPr lang="en-IN" i="1">
                                <a:latin typeface="Cambria Math" panose="02040503050406030204" pitchFamily="18" charset="0"/>
                                <a:ea typeface="Cambria Math" panose="02040503050406030204" pitchFamily="18" charset="0"/>
                              </a:rPr>
                              <m:t>𝛼</m:t>
                            </m:r>
                          </m:e>
                        </m:bar>
                      </m:e>
                      <m:sub>
                        <m:r>
                          <a:rPr lang="en-IN" i="1">
                            <a:latin typeface="Cambria Math" panose="02040503050406030204" pitchFamily="18" charset="0"/>
                            <a:ea typeface="Cambria Math" panose="02040503050406030204" pitchFamily="18" charset="0"/>
                          </a:rPr>
                          <m:t>𝑟𝑒𝑓</m:t>
                        </m:r>
                      </m:sub>
                    </m:sSub>
                  </m:oMath>
                </a14:m>
                <a:endParaRPr lang="en-IN"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29D575E-8D6B-9A35-8B4C-06B0259CF38E}"/>
                  </a:ext>
                </a:extLst>
              </p:cNvPr>
              <p:cNvSpPr txBox="1">
                <a:spLocks noRot="1" noChangeAspect="1" noMove="1" noResize="1" noEditPoints="1" noAdjustHandles="1" noChangeArrowheads="1" noChangeShapeType="1" noTextEdit="1"/>
              </p:cNvSpPr>
              <p:nvPr/>
            </p:nvSpPr>
            <p:spPr>
              <a:xfrm>
                <a:off x="1719072" y="678843"/>
                <a:ext cx="9601200" cy="1973232"/>
              </a:xfrm>
              <a:prstGeom prst="rect">
                <a:avLst/>
              </a:prstGeom>
              <a:blipFill>
                <a:blip r:embed="rId3"/>
                <a:stretch>
                  <a:fillRect t="-1223"/>
                </a:stretch>
              </a:blipFill>
            </p:spPr>
            <p:txBody>
              <a:bodyPr/>
              <a:lstStyle/>
              <a:p>
                <a:r>
                  <a:rPr lang="en-IN">
                    <a:noFill/>
                  </a:rPr>
                  <a:t> </a:t>
                </a:r>
              </a:p>
            </p:txBody>
          </p:sp>
        </mc:Fallback>
      </mc:AlternateContent>
    </p:spTree>
    <p:extLst>
      <p:ext uri="{BB962C8B-B14F-4D97-AF65-F5344CB8AC3E}">
        <p14:creationId xmlns:p14="http://schemas.microsoft.com/office/powerpoint/2010/main" val="2791332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A5B1-DF8C-F99F-2BA8-10345A0ED3CF}"/>
              </a:ext>
            </a:extLst>
          </p:cNvPr>
          <p:cNvSpPr>
            <a:spLocks noGrp="1"/>
          </p:cNvSpPr>
          <p:nvPr>
            <p:ph type="title"/>
          </p:nvPr>
        </p:nvSpPr>
        <p:spPr>
          <a:xfrm>
            <a:off x="1728216" y="75470"/>
            <a:ext cx="9611803" cy="1280890"/>
          </a:xfrm>
        </p:spPr>
        <p:txBody>
          <a:bodyPr>
            <a:normAutofit/>
          </a:bodyPr>
          <a:lstStyle/>
          <a:p>
            <a:r>
              <a:rPr lang="en-IN" sz="2800" dirty="0">
                <a:latin typeface="Times New Roman" panose="02020603050405020304" pitchFamily="18" charset="0"/>
                <a:cs typeface="Times New Roman" panose="02020603050405020304" pitchFamily="18" charset="0"/>
              </a:rPr>
              <a:t>Indian Standard on </a:t>
            </a:r>
            <a:r>
              <a:rPr lang="en-US" sz="2800" dirty="0">
                <a:latin typeface="Times New Roman" panose="02020603050405020304" pitchFamily="18" charset="0"/>
                <a:cs typeface="Times New Roman" panose="02020603050405020304" pitchFamily="18" charset="0"/>
              </a:rPr>
              <a:t>Test method for flexural strength of Ceramics </a:t>
            </a:r>
            <a:endParaRPr lang="en-IN" sz="2800" dirty="0"/>
          </a:p>
        </p:txBody>
      </p:sp>
      <p:sp>
        <p:nvSpPr>
          <p:cNvPr id="5" name="TextBox 4">
            <a:extLst>
              <a:ext uri="{FF2B5EF4-FFF2-40B4-BE49-F238E27FC236}">
                <a16:creationId xmlns:a16="http://schemas.microsoft.com/office/drawing/2014/main" id="{E9FABBD8-416C-66B1-D8F6-FF3DA2ACD091}"/>
              </a:ext>
            </a:extLst>
          </p:cNvPr>
          <p:cNvSpPr txBox="1"/>
          <p:nvPr/>
        </p:nvSpPr>
        <p:spPr>
          <a:xfrm>
            <a:off x="2205989" y="1356360"/>
            <a:ext cx="8911687" cy="64633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just"/>
            <a:r>
              <a:rPr lang="nl-NL"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17933 : 2022/ISO 14704 : 2016- </a:t>
            </a: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Fine Ceramics (Advanced Ceramics, Advanced Technical Ceramics) — Test Method for Flexural Strength of Monolithic Ceramics at Room Temperature</a:t>
            </a:r>
            <a:endParaRPr lang="nl-NL"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CA62553-BB94-AFFC-0B1B-C59462D0F8A2}"/>
              </a:ext>
            </a:extLst>
          </p:cNvPr>
          <p:cNvSpPr txBox="1"/>
          <p:nvPr/>
        </p:nvSpPr>
        <p:spPr>
          <a:xfrm>
            <a:off x="2066544" y="2270266"/>
            <a:ext cx="9144000" cy="1754326"/>
          </a:xfrm>
          <a:prstGeom prst="rect">
            <a:avLst/>
          </a:prstGeom>
          <a:noFill/>
        </p:spPr>
        <p:txBody>
          <a:bodyPr wrap="square">
            <a:spAutoFit/>
          </a:bodyPr>
          <a:lstStyle/>
          <a:p>
            <a:r>
              <a:rPr lang="en-IN" b="1" dirty="0">
                <a:latin typeface="Times New Roman" panose="02020603050405020304" pitchFamily="18" charset="0"/>
                <a:cs typeface="Times New Roman" panose="02020603050405020304" pitchFamily="18" charset="0"/>
              </a:rPr>
              <a:t>Principle</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 beam test piece with a rectangular cross-section is loaded in flexure until fracture. The load at fracture, the test fixture and test piece dimensions are used to compute the flexural strength which is often used in substitute for uniaxial tensile strength of a ceramic. The material is assumed to be isotropic and linearly elastic.</a:t>
            </a:r>
          </a:p>
        </p:txBody>
      </p:sp>
    </p:spTree>
    <p:extLst>
      <p:ext uri="{BB962C8B-B14F-4D97-AF65-F5344CB8AC3E}">
        <p14:creationId xmlns:p14="http://schemas.microsoft.com/office/powerpoint/2010/main" val="1173757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A5B1-DF8C-F99F-2BA8-10345A0ED3CF}"/>
              </a:ext>
            </a:extLst>
          </p:cNvPr>
          <p:cNvSpPr>
            <a:spLocks noGrp="1"/>
          </p:cNvSpPr>
          <p:nvPr>
            <p:ph type="title"/>
          </p:nvPr>
        </p:nvSpPr>
        <p:spPr>
          <a:xfrm>
            <a:off x="502920" y="237744"/>
            <a:ext cx="11689080" cy="1043146"/>
          </a:xfrm>
        </p:spPr>
        <p:txBody>
          <a:bodyPr>
            <a:normAutofit/>
          </a:bodyPr>
          <a:lstStyle/>
          <a:p>
            <a:r>
              <a:rPr lang="en-IN" sz="3200" b="1" dirty="0">
                <a:latin typeface="Times New Roman" panose="02020603050405020304" pitchFamily="18" charset="0"/>
                <a:cs typeface="Times New Roman" panose="02020603050405020304" pitchFamily="18" charset="0"/>
              </a:rPr>
              <a:t>Indian Standard on </a:t>
            </a:r>
            <a:r>
              <a:rPr lang="en-US" sz="3200" b="1" dirty="0">
                <a:latin typeface="Times New Roman" panose="02020603050405020304" pitchFamily="18" charset="0"/>
                <a:cs typeface="Times New Roman" panose="02020603050405020304" pitchFamily="18" charset="0"/>
              </a:rPr>
              <a:t>Test method for flexural strength of Ceramics </a:t>
            </a:r>
            <a:endParaRPr lang="en-IN" sz="3200"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340F69-31D3-7036-B24D-3E1D5D003170}"/>
                  </a:ext>
                </a:extLst>
              </p:cNvPr>
              <p:cNvSpPr txBox="1"/>
              <p:nvPr/>
            </p:nvSpPr>
            <p:spPr>
              <a:xfrm>
                <a:off x="1840230" y="1731625"/>
                <a:ext cx="8984838" cy="906595"/>
              </a:xfrm>
              <a:prstGeom prst="rect">
                <a:avLst/>
              </a:prstGeom>
              <a:noFill/>
            </p:spPr>
            <p:txBody>
              <a:bodyPr wrap="square">
                <a:spAutoFit/>
              </a:bodyPr>
              <a:lstStyle/>
              <a:p>
                <a:r>
                  <a:rPr lang="en-IN" dirty="0"/>
                  <a:t>The standard formula for the flexural strength in four-point flexure is</a:t>
                </a:r>
              </a:p>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rPr>
                            <m:t>𝑓</m:t>
                          </m:r>
                        </m:sub>
                      </m:sSub>
                      <m:r>
                        <a:rPr lang="en-IN" b="0" i="1" smtClean="0">
                          <a:latin typeface="Cambria Math" panose="02040503050406030204" pitchFamily="18" charset="0"/>
                        </a:rPr>
                        <m:t>=</m:t>
                      </m:r>
                      <m:f>
                        <m:fPr>
                          <m:ctrlPr>
                            <a:rPr lang="en-IN" b="0" i="1" smtClean="0">
                              <a:latin typeface="Cambria Math" panose="02040503050406030204" pitchFamily="18" charset="0"/>
                            </a:rPr>
                          </m:ctrlPr>
                        </m:fPr>
                        <m:num>
                          <m:r>
                            <a:rPr lang="en-IN" b="0" i="1" smtClean="0">
                              <a:latin typeface="Cambria Math" panose="02040503050406030204" pitchFamily="18" charset="0"/>
                            </a:rPr>
                            <m:t>3</m:t>
                          </m:r>
                          <m:r>
                            <a:rPr lang="en-IN" b="0" i="1" smtClean="0">
                              <a:latin typeface="Cambria Math" panose="02040503050406030204" pitchFamily="18" charset="0"/>
                            </a:rPr>
                            <m:t>𝐹𝑎</m:t>
                          </m:r>
                        </m:num>
                        <m:den>
                          <m:r>
                            <a:rPr lang="en-IN" b="0" i="1" smtClean="0">
                              <a:latin typeface="Cambria Math" panose="02040503050406030204" pitchFamily="18" charset="0"/>
                            </a:rPr>
                            <m:t>𝑏</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𝑑</m:t>
                              </m:r>
                            </m:e>
                            <m:sup>
                              <m:r>
                                <a:rPr lang="en-IN" b="0" i="1" smtClean="0">
                                  <a:latin typeface="Cambria Math" panose="02040503050406030204" pitchFamily="18" charset="0"/>
                                </a:rPr>
                                <m:t>2</m:t>
                              </m:r>
                            </m:sup>
                          </m:sSup>
                        </m:den>
                      </m:f>
                    </m:oMath>
                  </m:oMathPara>
                </a14:m>
                <a:endParaRPr lang="en-IN" dirty="0"/>
              </a:p>
            </p:txBody>
          </p:sp>
        </mc:Choice>
        <mc:Fallback xmlns="">
          <p:sp>
            <p:nvSpPr>
              <p:cNvPr id="9" name="TextBox 8">
                <a:extLst>
                  <a:ext uri="{FF2B5EF4-FFF2-40B4-BE49-F238E27FC236}">
                    <a16:creationId xmlns:a16="http://schemas.microsoft.com/office/drawing/2014/main" id="{E8340F69-31D3-7036-B24D-3E1D5D003170}"/>
                  </a:ext>
                </a:extLst>
              </p:cNvPr>
              <p:cNvSpPr txBox="1">
                <a:spLocks noRot="1" noChangeAspect="1" noMove="1" noResize="1" noEditPoints="1" noAdjustHandles="1" noChangeArrowheads="1" noChangeShapeType="1" noTextEdit="1"/>
              </p:cNvSpPr>
              <p:nvPr/>
            </p:nvSpPr>
            <p:spPr>
              <a:xfrm>
                <a:off x="1840230" y="1731625"/>
                <a:ext cx="8984838" cy="906595"/>
              </a:xfrm>
              <a:prstGeom prst="rect">
                <a:avLst/>
              </a:prstGeom>
              <a:blipFill>
                <a:blip r:embed="rId2"/>
                <a:stretch>
                  <a:fillRect l="-611" t="-33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EE4997-668C-C5E9-5D86-5AFC4AA89A07}"/>
                  </a:ext>
                </a:extLst>
              </p:cNvPr>
              <p:cNvSpPr txBox="1"/>
              <p:nvPr/>
            </p:nvSpPr>
            <p:spPr>
              <a:xfrm>
                <a:off x="2203704" y="3013485"/>
                <a:ext cx="8403336" cy="1776577"/>
              </a:xfrm>
              <a:prstGeom prst="rect">
                <a:avLst/>
              </a:prstGeom>
              <a:noFill/>
            </p:spPr>
            <p:txBody>
              <a:bodyPr wrap="square">
                <a:spAutoFit/>
              </a:bodyPr>
              <a:lstStyle/>
              <a:p>
                <a:r>
                  <a:rPr lang="en-IN" dirty="0">
                    <a:latin typeface="Times New Roman" panose="02020603050405020304" pitchFamily="18" charset="0"/>
                    <a:cs typeface="Times New Roman" panose="02020603050405020304" pitchFamily="18" charset="0"/>
                  </a:rPr>
                  <a:t>where</a:t>
                </a:r>
              </a:p>
              <a:p>
                <a14:m>
                  <m:oMath xmlns:m="http://schemas.openxmlformats.org/officeDocument/2006/math">
                    <m:sSub>
                      <m:sSubPr>
                        <m:ctrlPr>
                          <a:rPr lang="en-IN" i="1" smtClean="0">
                            <a:latin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rPr>
                          <m:t>𝑓</m:t>
                        </m:r>
                      </m:sub>
                    </m:sSub>
                  </m:oMath>
                </a14:m>
                <a:r>
                  <a:rPr lang="en-IN" dirty="0">
                    <a:latin typeface="Times New Roman" panose="02020603050405020304" pitchFamily="18" charset="0"/>
                    <a:cs typeface="Times New Roman" panose="02020603050405020304" pitchFamily="18" charset="0"/>
                  </a:rPr>
                  <a:t> is the flexural strength, in MPa;</a:t>
                </a:r>
              </a:p>
              <a:p>
                <a14:m>
                  <m:oMath xmlns:m="http://schemas.openxmlformats.org/officeDocument/2006/math">
                    <m:r>
                      <a:rPr lang="en-IN" b="0" i="1" smtClean="0">
                        <a:latin typeface="Cambria Math" panose="02040503050406030204" pitchFamily="18" charset="0"/>
                      </a:rPr>
                      <m:t>𝐹</m:t>
                    </m:r>
                  </m:oMath>
                </a14:m>
                <a:r>
                  <a:rPr lang="en-IN" dirty="0">
                    <a:latin typeface="Times New Roman" panose="02020603050405020304" pitchFamily="18" charset="0"/>
                    <a:cs typeface="Times New Roman" panose="02020603050405020304" pitchFamily="18" charset="0"/>
                  </a:rPr>
                  <a:t> is the fracture load, in N;</a:t>
                </a:r>
              </a:p>
              <a:p>
                <a:r>
                  <a:rPr lang="en-IN" i="1" dirty="0">
                    <a:latin typeface="Times New Roman" panose="02020603050405020304" pitchFamily="18" charset="0"/>
                    <a:cs typeface="Times New Roman" panose="02020603050405020304" pitchFamily="18" charset="0"/>
                  </a:rPr>
                  <a:t>a</a:t>
                </a:r>
                <a:r>
                  <a:rPr lang="en-IN" dirty="0">
                    <a:latin typeface="Times New Roman" panose="02020603050405020304" pitchFamily="18" charset="0"/>
                    <a:cs typeface="Times New Roman" panose="02020603050405020304" pitchFamily="18" charset="0"/>
                  </a:rPr>
                  <a:t> is the length of the fixture moment arm (10 mm);</a:t>
                </a:r>
              </a:p>
              <a:p>
                <a:r>
                  <a:rPr lang="en-IN" i="1" dirty="0">
                    <a:latin typeface="Times New Roman" panose="02020603050405020304" pitchFamily="18" charset="0"/>
                    <a:cs typeface="Times New Roman" panose="02020603050405020304" pitchFamily="18" charset="0"/>
                  </a:rPr>
                  <a:t>b</a:t>
                </a:r>
                <a:r>
                  <a:rPr lang="en-IN" dirty="0">
                    <a:latin typeface="Times New Roman" panose="02020603050405020304" pitchFamily="18" charset="0"/>
                    <a:cs typeface="Times New Roman" panose="02020603050405020304" pitchFamily="18" charset="0"/>
                  </a:rPr>
                  <a:t> is the test piece width, in mm;</a:t>
                </a:r>
              </a:p>
              <a:p>
                <a:r>
                  <a:rPr lang="en-IN" i="1" dirty="0">
                    <a:latin typeface="Times New Roman" panose="02020603050405020304" pitchFamily="18" charset="0"/>
                    <a:cs typeface="Times New Roman" panose="02020603050405020304" pitchFamily="18" charset="0"/>
                  </a:rPr>
                  <a:t>d</a:t>
                </a:r>
                <a:r>
                  <a:rPr lang="en-IN" dirty="0">
                    <a:latin typeface="Times New Roman" panose="02020603050405020304" pitchFamily="18" charset="0"/>
                    <a:cs typeface="Times New Roman" panose="02020603050405020304" pitchFamily="18" charset="0"/>
                  </a:rPr>
                  <a:t> is the test piece thickness, parallel to the direction of test force, in mm.</a:t>
                </a:r>
              </a:p>
            </p:txBody>
          </p:sp>
        </mc:Choice>
        <mc:Fallback xmlns="">
          <p:sp>
            <p:nvSpPr>
              <p:cNvPr id="11" name="TextBox 10">
                <a:extLst>
                  <a:ext uri="{FF2B5EF4-FFF2-40B4-BE49-F238E27FC236}">
                    <a16:creationId xmlns:a16="http://schemas.microsoft.com/office/drawing/2014/main" id="{8DEE4997-668C-C5E9-5D86-5AFC4AA89A07}"/>
                  </a:ext>
                </a:extLst>
              </p:cNvPr>
              <p:cNvSpPr txBox="1">
                <a:spLocks noRot="1" noChangeAspect="1" noMove="1" noResize="1" noEditPoints="1" noAdjustHandles="1" noChangeArrowheads="1" noChangeShapeType="1" noTextEdit="1"/>
              </p:cNvSpPr>
              <p:nvPr/>
            </p:nvSpPr>
            <p:spPr>
              <a:xfrm>
                <a:off x="2203704" y="3013485"/>
                <a:ext cx="8403336" cy="1776577"/>
              </a:xfrm>
              <a:prstGeom prst="rect">
                <a:avLst/>
              </a:prstGeom>
              <a:blipFill>
                <a:blip r:embed="rId3"/>
                <a:stretch>
                  <a:fillRect l="-653" t="-1712" b="-4452"/>
                </a:stretch>
              </a:blipFill>
            </p:spPr>
            <p:txBody>
              <a:bodyPr/>
              <a:lstStyle/>
              <a:p>
                <a:r>
                  <a:rPr lang="en-IN">
                    <a:noFill/>
                  </a:rPr>
                  <a:t> </a:t>
                </a:r>
              </a:p>
            </p:txBody>
          </p:sp>
        </mc:Fallback>
      </mc:AlternateContent>
    </p:spTree>
    <p:extLst>
      <p:ext uri="{BB962C8B-B14F-4D97-AF65-F5344CB8AC3E}">
        <p14:creationId xmlns:p14="http://schemas.microsoft.com/office/powerpoint/2010/main" val="4080698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30294" y="27432"/>
            <a:ext cx="9791438" cy="594360"/>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1530294" y="773827"/>
            <a:ext cx="10317282" cy="587154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Various parts of </a:t>
            </a:r>
            <a:r>
              <a:rPr lang="en-IN" sz="1600" b="1" dirty="0">
                <a:latin typeface="Times New Roman" panose="02020603050405020304" pitchFamily="18" charset="0"/>
                <a:cs typeface="Times New Roman" panose="02020603050405020304" pitchFamily="18" charset="0"/>
              </a:rPr>
              <a:t>IS 13630 : 2019- </a:t>
            </a:r>
            <a:r>
              <a:rPr lang="en-US" sz="1600" b="1" dirty="0">
                <a:latin typeface="Times New Roman" panose="02020603050405020304" pitchFamily="18" charset="0"/>
                <a:cs typeface="Times New Roman" panose="02020603050405020304" pitchFamily="18" charset="0"/>
              </a:rPr>
              <a:t>Ceramic Tiles — Methods of Test, Sampling and Basis for Acceptance</a:t>
            </a:r>
          </a:p>
          <a:p>
            <a:pPr marL="0" indent="0">
              <a:buNone/>
            </a:pPr>
            <a:r>
              <a:rPr lang="en-US" sz="1600" dirty="0">
                <a:latin typeface="Times New Roman" panose="02020603050405020304" pitchFamily="18" charset="0"/>
                <a:cs typeface="Times New Roman" panose="02020603050405020304" pitchFamily="18" charset="0"/>
              </a:rPr>
              <a:t>Part 1 Determination of dimensions and surface quality </a:t>
            </a:r>
          </a:p>
          <a:p>
            <a:pPr marL="0" indent="0">
              <a:buNone/>
            </a:pPr>
            <a:r>
              <a:rPr lang="en-US" sz="1600" dirty="0">
                <a:latin typeface="Times New Roman" panose="02020603050405020304" pitchFamily="18" charset="0"/>
                <a:cs typeface="Times New Roman" panose="02020603050405020304" pitchFamily="18" charset="0"/>
              </a:rPr>
              <a:t>Part 2 Determination of water absorption and bulk density </a:t>
            </a:r>
          </a:p>
          <a:p>
            <a:pPr marL="0" indent="0">
              <a:buNone/>
            </a:pPr>
            <a:r>
              <a:rPr lang="en-US" sz="1600" dirty="0">
                <a:latin typeface="Times New Roman" panose="02020603050405020304" pitchFamily="18" charset="0"/>
                <a:cs typeface="Times New Roman" panose="02020603050405020304" pitchFamily="18" charset="0"/>
              </a:rPr>
              <a:t>Part 3 Determination of moisture expansion using boiling water </a:t>
            </a:r>
          </a:p>
          <a:p>
            <a:pPr marL="0" indent="0">
              <a:buNone/>
            </a:pPr>
            <a:r>
              <a:rPr lang="en-US" sz="1600" dirty="0">
                <a:latin typeface="Times New Roman" panose="02020603050405020304" pitchFamily="18" charset="0"/>
                <a:cs typeface="Times New Roman" panose="02020603050405020304" pitchFamily="18" charset="0"/>
              </a:rPr>
              <a:t>Part 4 Determination of linear thermal expansion </a:t>
            </a:r>
          </a:p>
          <a:p>
            <a:pPr marL="0" indent="0">
              <a:buNone/>
            </a:pPr>
            <a:r>
              <a:rPr lang="en-US" sz="1600" dirty="0">
                <a:latin typeface="Times New Roman" panose="02020603050405020304" pitchFamily="18" charset="0"/>
                <a:cs typeface="Times New Roman" panose="02020603050405020304" pitchFamily="18" charset="0"/>
              </a:rPr>
              <a:t>Part 5 Determination of resistance to thermal shock </a:t>
            </a:r>
          </a:p>
          <a:p>
            <a:pPr marL="0" indent="0">
              <a:buNone/>
            </a:pPr>
            <a:r>
              <a:rPr lang="en-US" sz="1600" dirty="0">
                <a:latin typeface="Times New Roman" panose="02020603050405020304" pitchFamily="18" charset="0"/>
                <a:cs typeface="Times New Roman" panose="02020603050405020304" pitchFamily="18" charset="0"/>
              </a:rPr>
              <a:t>Part 6 Determination of modulus of rupture and breaking strength </a:t>
            </a:r>
          </a:p>
          <a:p>
            <a:pPr marL="0" indent="0">
              <a:buNone/>
            </a:pPr>
            <a:r>
              <a:rPr lang="en-US" sz="1600" dirty="0">
                <a:latin typeface="Times New Roman" panose="02020603050405020304" pitchFamily="18" charset="0"/>
                <a:cs typeface="Times New Roman" panose="02020603050405020304" pitchFamily="18" charset="0"/>
              </a:rPr>
              <a:t>Part 7 Determination of stain and chemical resistance of unglazed tiles </a:t>
            </a:r>
          </a:p>
          <a:p>
            <a:pPr marL="0" indent="0">
              <a:buNone/>
            </a:pPr>
            <a:r>
              <a:rPr lang="en-US" sz="1600" dirty="0">
                <a:latin typeface="Times New Roman" panose="02020603050405020304" pitchFamily="18" charset="0"/>
                <a:cs typeface="Times New Roman" panose="02020603050405020304" pitchFamily="18" charset="0"/>
              </a:rPr>
              <a:t>Part 8 Determination of stain and chemical resistance of glazed tiles </a:t>
            </a:r>
          </a:p>
          <a:p>
            <a:pPr marL="0" indent="0">
              <a:buNone/>
            </a:pPr>
            <a:r>
              <a:rPr lang="en-US" sz="1600" dirty="0">
                <a:latin typeface="Times New Roman" panose="02020603050405020304" pitchFamily="18" charset="0"/>
                <a:cs typeface="Times New Roman" panose="02020603050405020304" pitchFamily="18" charset="0"/>
              </a:rPr>
              <a:t>Part 9 Determination of crazing resistance of glazed tiles </a:t>
            </a:r>
          </a:p>
          <a:p>
            <a:pPr marL="0" indent="0">
              <a:buNone/>
            </a:pPr>
            <a:r>
              <a:rPr lang="en-US" sz="1600" dirty="0">
                <a:latin typeface="Times New Roman" panose="02020603050405020304" pitchFamily="18" charset="0"/>
                <a:cs typeface="Times New Roman" panose="02020603050405020304" pitchFamily="18" charset="0"/>
              </a:rPr>
              <a:t>Part 10 Determination of frost resistance </a:t>
            </a:r>
          </a:p>
          <a:p>
            <a:pPr marL="0" indent="0">
              <a:buNone/>
            </a:pPr>
            <a:r>
              <a:rPr lang="en-US" sz="1600" dirty="0">
                <a:latin typeface="Times New Roman" panose="02020603050405020304" pitchFamily="18" charset="0"/>
                <a:cs typeface="Times New Roman" panose="02020603050405020304" pitchFamily="18" charset="0"/>
              </a:rPr>
              <a:t>Part 12 Determination of resistance to deep abrasion of unglazed tiles </a:t>
            </a:r>
          </a:p>
          <a:p>
            <a:pPr marL="0" indent="0">
              <a:buNone/>
            </a:pPr>
            <a:r>
              <a:rPr lang="en-US" sz="1600" dirty="0">
                <a:latin typeface="Times New Roman" panose="02020603050405020304" pitchFamily="18" charset="0"/>
                <a:cs typeface="Times New Roman" panose="02020603050405020304" pitchFamily="18" charset="0"/>
              </a:rPr>
              <a:t>Part 13 Determination of scratch hardness of surface according to Mohs’ scale</a:t>
            </a:r>
          </a:p>
          <a:p>
            <a:pPr marL="0" indent="0">
              <a:buNone/>
            </a:pPr>
            <a:r>
              <a:rPr lang="en-US" sz="1600" dirty="0">
                <a:latin typeface="Times New Roman" panose="02020603050405020304" pitchFamily="18" charset="0"/>
                <a:cs typeface="Times New Roman" panose="02020603050405020304" pitchFamily="18" charset="0"/>
              </a:rPr>
              <a:t> Part 14 Determination of impact resistance by measurement of coefficient of restitution </a:t>
            </a:r>
          </a:p>
          <a:p>
            <a:pPr marL="0" indent="0">
              <a:buNone/>
            </a:pPr>
            <a:r>
              <a:rPr lang="en-US" sz="1600" dirty="0">
                <a:latin typeface="Times New Roman" panose="02020603050405020304" pitchFamily="18" charset="0"/>
                <a:cs typeface="Times New Roman" panose="02020603050405020304" pitchFamily="18" charset="0"/>
              </a:rPr>
              <a:t>Part 15 Sampling and basis for acceptance </a:t>
            </a:r>
          </a:p>
          <a:p>
            <a:pPr marL="0" indent="0">
              <a:buNone/>
            </a:pPr>
            <a:r>
              <a:rPr lang="en-US" sz="1600" dirty="0">
                <a:latin typeface="Times New Roman" panose="02020603050405020304" pitchFamily="18" charset="0"/>
                <a:cs typeface="Times New Roman" panose="02020603050405020304" pitchFamily="18" charset="0"/>
              </a:rPr>
              <a:t>Part 16 Determinations of lead and cadmium given off by glazed tiles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986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68348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88848" y="1143001"/>
            <a:ext cx="7824216" cy="521208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 1) : 2019- Ceramic Tiles — Methods of Test, Sampling and Basis for Acceptance Part 1 </a:t>
            </a:r>
            <a:r>
              <a:rPr lang="en-US" b="1" dirty="0">
                <a:latin typeface="Times New Roman" panose="02020603050405020304" pitchFamily="18" charset="0"/>
                <a:cs typeface="Times New Roman" panose="02020603050405020304" pitchFamily="18" charset="0"/>
              </a:rPr>
              <a:t>Determination of Dimensions and Surface Quality </a:t>
            </a:r>
          </a:p>
          <a:p>
            <a:pPr>
              <a:buFontTx/>
              <a:buChar char="-"/>
            </a:pPr>
            <a:r>
              <a:rPr lang="en-US" dirty="0">
                <a:latin typeface="Times New Roman" panose="02020603050405020304" pitchFamily="18" charset="0"/>
                <a:cs typeface="Times New Roman" panose="02020603050405020304" pitchFamily="18" charset="0"/>
              </a:rPr>
              <a:t>covers methods for determining the dimensional characteristics (length, width, thickness, straightness of sides, rectangularity, surface flatness) and the surface quality of all ceramic tiles.</a:t>
            </a:r>
          </a:p>
          <a:p>
            <a:pPr>
              <a:buFontTx/>
              <a:buChar char="-"/>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Vernier </a:t>
            </a:r>
            <a:r>
              <a:rPr lang="en-IN" dirty="0" err="1">
                <a:latin typeface="Times New Roman" panose="02020603050405020304" pitchFamily="18" charset="0"/>
                <a:cs typeface="Times New Roman" panose="02020603050405020304" pitchFamily="18" charset="0"/>
              </a:rPr>
              <a:t>calipers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Micrometer</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Apparatus for Measurement of Straightness of Sides and Rectangularity    </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Apparatus for Measurement of Surface Flatness</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Fluorescent Lighting of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Temperature 6 000 K to 6 500 K </a:t>
            </a:r>
          </a:p>
          <a:p>
            <a:pPr marL="0" indent="0">
              <a:buNone/>
            </a:pPr>
            <a:r>
              <a:rPr lang="en-US" dirty="0">
                <a:latin typeface="Times New Roman" panose="02020603050405020304" pitchFamily="18" charset="0"/>
                <a:cs typeface="Times New Roman" panose="02020603050405020304" pitchFamily="18" charset="0"/>
              </a:rPr>
              <a:t>             -Meter Rule or Other Suitable Means of Measuring Distance </a:t>
            </a:r>
          </a:p>
          <a:p>
            <a:pPr marL="0" indent="0">
              <a:buNone/>
            </a:pPr>
            <a:r>
              <a:rPr lang="en-US" dirty="0">
                <a:latin typeface="Times New Roman" panose="02020603050405020304" pitchFamily="18" charset="0"/>
                <a:cs typeface="Times New Roman" panose="02020603050405020304" pitchFamily="18" charset="0"/>
              </a:rPr>
              <a:t>             -Light Meter    </a:t>
            </a:r>
          </a:p>
        </p:txBody>
      </p:sp>
      <p:pic>
        <p:nvPicPr>
          <p:cNvPr id="5" name="Picture 4">
            <a:extLst>
              <a:ext uri="{FF2B5EF4-FFF2-40B4-BE49-F238E27FC236}">
                <a16:creationId xmlns:a16="http://schemas.microsoft.com/office/drawing/2014/main" id="{13E537B4-5B57-395C-1E3C-8B79EB581338}"/>
              </a:ext>
            </a:extLst>
          </p:cNvPr>
          <p:cNvPicPr>
            <a:picLocks noChangeAspect="1"/>
          </p:cNvPicPr>
          <p:nvPr/>
        </p:nvPicPr>
        <p:blipFill>
          <a:blip r:embed="rId2"/>
          <a:stretch>
            <a:fillRect/>
          </a:stretch>
        </p:blipFill>
        <p:spPr>
          <a:xfrm>
            <a:off x="9010833" y="3542997"/>
            <a:ext cx="2838846" cy="2172003"/>
          </a:xfrm>
          <a:prstGeom prst="rect">
            <a:avLst/>
          </a:prstGeom>
        </p:spPr>
      </p:pic>
    </p:spTree>
    <p:extLst>
      <p:ext uri="{BB962C8B-B14F-4D97-AF65-F5344CB8AC3E}">
        <p14:creationId xmlns:p14="http://schemas.microsoft.com/office/powerpoint/2010/main" val="1558939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986457"/>
            <a:ext cx="5660136" cy="527718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 2) : 2019- Ceramic Tiles — Methods of Test, Sampling and Basis for Acceptance Part 2 </a:t>
            </a:r>
            <a:r>
              <a:rPr lang="en-US" b="1" dirty="0">
                <a:latin typeface="Times New Roman" panose="02020603050405020304" pitchFamily="18" charset="0"/>
                <a:cs typeface="Times New Roman" panose="02020603050405020304" pitchFamily="18" charset="0"/>
              </a:rPr>
              <a:t>Determination of Water Absorption and Bulk Density</a:t>
            </a:r>
          </a:p>
          <a:p>
            <a:pPr>
              <a:buFontTx/>
              <a:buChar char="-"/>
            </a:pPr>
            <a:r>
              <a:rPr lang="en-US" dirty="0">
                <a:latin typeface="Times New Roman" panose="02020603050405020304" pitchFamily="18" charset="0"/>
                <a:cs typeface="Times New Roman" panose="02020603050405020304" pitchFamily="18" charset="0"/>
              </a:rPr>
              <a:t>This standard (Part 2) covers methods of test for determining the water absorption and bulk density of all ceramic tiles. 1.2 There are two methods of obtaining impregnation with water of the tile’s open pores: a) Boiling, and b) Immersion under vacuum. </a:t>
            </a:r>
          </a:p>
          <a:p>
            <a:pPr>
              <a:buFontTx/>
              <a:buChar char="-"/>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Drying Oven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Balance </a:t>
            </a:r>
          </a:p>
          <a:p>
            <a:pPr marL="0" indent="0">
              <a:buNone/>
            </a:pPr>
            <a:r>
              <a:rPr lang="en-IN" dirty="0">
                <a:latin typeface="Times New Roman" panose="02020603050405020304" pitchFamily="18" charset="0"/>
                <a:cs typeface="Times New Roman" panose="02020603050405020304" pitchFamily="18" charset="0"/>
              </a:rPr>
              <a:t>             		-Heating Apparatus</a:t>
            </a:r>
          </a:p>
          <a:p>
            <a:pPr marL="0" indent="0">
              <a:buNone/>
            </a:pP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Vacuum Chamber and Vacuum System</a:t>
            </a:r>
          </a:p>
          <a:p>
            <a:pPr marL="0" indent="0">
              <a:buNone/>
            </a:pPr>
            <a:endParaRPr lang="en-US" dirty="0"/>
          </a:p>
        </p:txBody>
      </p:sp>
      <p:pic>
        <p:nvPicPr>
          <p:cNvPr id="5" name="Picture 4">
            <a:extLst>
              <a:ext uri="{FF2B5EF4-FFF2-40B4-BE49-F238E27FC236}">
                <a16:creationId xmlns:a16="http://schemas.microsoft.com/office/drawing/2014/main" id="{DF854BE4-3316-BD94-7454-CB45C3EB9C1B}"/>
              </a:ext>
            </a:extLst>
          </p:cNvPr>
          <p:cNvPicPr>
            <a:picLocks noChangeAspect="1"/>
          </p:cNvPicPr>
          <p:nvPr/>
        </p:nvPicPr>
        <p:blipFill>
          <a:blip r:embed="rId2"/>
          <a:stretch>
            <a:fillRect/>
          </a:stretch>
        </p:blipFill>
        <p:spPr>
          <a:xfrm>
            <a:off x="7379208" y="1837944"/>
            <a:ext cx="3575304" cy="3337559"/>
          </a:xfrm>
          <a:prstGeom prst="rect">
            <a:avLst/>
          </a:prstGeom>
        </p:spPr>
      </p:pic>
      <p:sp>
        <p:nvSpPr>
          <p:cNvPr id="4" name="Title 1">
            <a:extLst>
              <a:ext uri="{FF2B5EF4-FFF2-40B4-BE49-F238E27FC236}">
                <a16:creationId xmlns:a16="http://schemas.microsoft.com/office/drawing/2014/main" id="{AA17C11D-6F9E-3EF7-FD6D-32AFD9AF949F}"/>
              </a:ext>
            </a:extLst>
          </p:cNvPr>
          <p:cNvSpPr txBox="1">
            <a:spLocks/>
          </p:cNvSpPr>
          <p:nvPr/>
        </p:nvSpPr>
        <p:spPr>
          <a:xfrm>
            <a:off x="1466286" y="210312"/>
            <a:ext cx="9791438" cy="6812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IN" dirty="0">
                <a:solidFill>
                  <a:srgbClr val="212529"/>
                </a:solidFill>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a:t>
            </a:r>
            <a:r>
              <a:rPr lang="en-US" dirty="0" err="1">
                <a:latin typeface="Times New Roman" panose="02020603050405020304" pitchFamily="18" charset="0"/>
                <a:cs typeface="Times New Roman" panose="02020603050405020304" pitchFamily="18" charset="0"/>
              </a:rPr>
              <a:t>Tiles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13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200281" y="304070"/>
            <a:ext cx="9791438" cy="86636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466344" y="1489377"/>
            <a:ext cx="6382512" cy="4490799"/>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 3) : 2019- Ceramic Tiles — Methods of Test, Sampling and Basis for Acceptance Part 3 </a:t>
            </a:r>
            <a:r>
              <a:rPr lang="en-US" b="1" dirty="0">
                <a:latin typeface="Times New Roman" panose="02020603050405020304" pitchFamily="18" charset="0"/>
                <a:cs typeface="Times New Roman" panose="02020603050405020304" pitchFamily="18" charset="0"/>
              </a:rPr>
              <a:t>Determination of Moisture Expansion Using Boiling Water </a:t>
            </a:r>
          </a:p>
          <a:p>
            <a:pPr>
              <a:buFontTx/>
              <a:buChar char="-"/>
            </a:pPr>
            <a:r>
              <a:rPr lang="en-US" dirty="0">
                <a:latin typeface="Times New Roman" panose="02020603050405020304" pitchFamily="18" charset="0"/>
                <a:cs typeface="Times New Roman" panose="02020603050405020304" pitchFamily="18" charset="0"/>
              </a:rPr>
              <a:t>This standard (Part 3) covers methods of test for determining the moisture expansion of both glazed and unglazed ceramic tiles. </a:t>
            </a:r>
          </a:p>
          <a:p>
            <a:pPr>
              <a:buFontTx/>
              <a:buChar char="-"/>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-Kiln, capable of firing up to 600 °C</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Vernier </a:t>
            </a:r>
            <a:r>
              <a:rPr lang="en-IN" dirty="0" err="1">
                <a:latin typeface="Times New Roman" panose="02020603050405020304" pitchFamily="18" charset="0"/>
                <a:cs typeface="Times New Roman" panose="02020603050405020304" pitchFamily="18" charset="0"/>
              </a:rPr>
              <a:t>calipers</a:t>
            </a:r>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apparatus for maintaining the specimens in boiling water for    </a:t>
            </a:r>
          </a:p>
          <a:p>
            <a:pPr marL="0" indent="0">
              <a:buNone/>
            </a:pPr>
            <a:r>
              <a:rPr lang="en-US" dirty="0">
                <a:latin typeface="Times New Roman" panose="02020603050405020304" pitchFamily="18" charset="0"/>
                <a:cs typeface="Times New Roman" panose="02020603050405020304" pitchFamily="18" charset="0"/>
              </a:rPr>
              <a:t>       24 h.</a:t>
            </a:r>
          </a:p>
        </p:txBody>
      </p:sp>
      <p:pic>
        <p:nvPicPr>
          <p:cNvPr id="5" name="Picture 4">
            <a:extLst>
              <a:ext uri="{FF2B5EF4-FFF2-40B4-BE49-F238E27FC236}">
                <a16:creationId xmlns:a16="http://schemas.microsoft.com/office/drawing/2014/main" id="{76F74B15-FFE3-F439-9E4C-A9ADB9ECFFA4}"/>
              </a:ext>
            </a:extLst>
          </p:cNvPr>
          <p:cNvPicPr>
            <a:picLocks noChangeAspect="1"/>
          </p:cNvPicPr>
          <p:nvPr/>
        </p:nvPicPr>
        <p:blipFill>
          <a:blip r:embed="rId2"/>
          <a:stretch>
            <a:fillRect/>
          </a:stretch>
        </p:blipFill>
        <p:spPr>
          <a:xfrm>
            <a:off x="7432712" y="1903290"/>
            <a:ext cx="3105583" cy="2667372"/>
          </a:xfrm>
          <a:prstGeom prst="rect">
            <a:avLst/>
          </a:prstGeom>
        </p:spPr>
      </p:pic>
    </p:spTree>
    <p:extLst>
      <p:ext uri="{BB962C8B-B14F-4D97-AF65-F5344CB8AC3E}">
        <p14:creationId xmlns:p14="http://schemas.microsoft.com/office/powerpoint/2010/main" val="2266819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573754"/>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1234440"/>
            <a:ext cx="5501640" cy="5346922"/>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IS 13630 (Part4) : 2019- Ceramic Tiles — Methods of Test, Sampling and Basis for Acceptance Part 4 </a:t>
            </a:r>
            <a:r>
              <a:rPr lang="en-US" b="1" dirty="0">
                <a:latin typeface="Times New Roman" panose="02020603050405020304" pitchFamily="18" charset="0"/>
                <a:cs typeface="Times New Roman" panose="02020603050405020304" pitchFamily="18" charset="0"/>
              </a:rPr>
              <a:t>Determination of Linear Thermal Expansion</a:t>
            </a:r>
          </a:p>
          <a:p>
            <a:pPr>
              <a:buFontTx/>
              <a:buChar char="-"/>
            </a:pPr>
            <a:r>
              <a:rPr lang="en-US" dirty="0">
                <a:latin typeface="Times New Roman" panose="02020603050405020304" pitchFamily="18" charset="0"/>
                <a:cs typeface="Times New Roman" panose="02020603050405020304" pitchFamily="18" charset="0"/>
              </a:rPr>
              <a:t>This standard (Part 4) covers a method of test for determining the coefficient of linear thermal expansion of all ceramic tiles. The coefficient of linear thermal expansion is determined for the temperature range from ambient temperature to 100°C.</a:t>
            </a:r>
          </a:p>
          <a:p>
            <a:pPr>
              <a:buFontTx/>
              <a:buChar char="-"/>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-Suitable Calibrated Thermal Expansion Apparatus</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Vernier </a:t>
            </a:r>
            <a:r>
              <a:rPr lang="en-IN" dirty="0" err="1">
                <a:latin typeface="Times New Roman" panose="02020603050405020304" pitchFamily="18" charset="0"/>
                <a:cs typeface="Times New Roman" panose="02020603050405020304" pitchFamily="18" charset="0"/>
              </a:rPr>
              <a:t>calipers</a:t>
            </a:r>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-Drying Oven</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CD11C-917B-2933-0BFA-89D88594CEBE}"/>
              </a:ext>
            </a:extLst>
          </p:cNvPr>
          <p:cNvPicPr>
            <a:picLocks noChangeAspect="1"/>
          </p:cNvPicPr>
          <p:nvPr/>
        </p:nvPicPr>
        <p:blipFill>
          <a:blip r:embed="rId2"/>
          <a:stretch>
            <a:fillRect/>
          </a:stretch>
        </p:blipFill>
        <p:spPr>
          <a:xfrm>
            <a:off x="6462589" y="1812519"/>
            <a:ext cx="5582429" cy="3481858"/>
          </a:xfrm>
          <a:prstGeom prst="rect">
            <a:avLst/>
          </a:prstGeom>
        </p:spPr>
      </p:pic>
    </p:spTree>
    <p:extLst>
      <p:ext uri="{BB962C8B-B14F-4D97-AF65-F5344CB8AC3E}">
        <p14:creationId xmlns:p14="http://schemas.microsoft.com/office/powerpoint/2010/main" val="313241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2CB3-AC18-77A6-82D6-1AB0D30AFBC3}"/>
              </a:ext>
            </a:extLst>
          </p:cNvPr>
          <p:cNvSpPr>
            <a:spLocks noGrp="1"/>
          </p:cNvSpPr>
          <p:nvPr>
            <p:ph type="title"/>
          </p:nvPr>
        </p:nvSpPr>
        <p:spPr>
          <a:xfrm>
            <a:off x="838200" y="269876"/>
            <a:ext cx="10515600" cy="810780"/>
          </a:xfrm>
        </p:spPr>
        <p:txBody>
          <a:bodyPr>
            <a:normAutofit fontScale="90000"/>
          </a:bodyPr>
          <a:lstStyle/>
          <a:p>
            <a:pPr algn="ctr"/>
            <a:br>
              <a:rPr lang="en-US" sz="2800" dirty="0">
                <a:solidFill>
                  <a:srgbClr val="002060"/>
                </a:solidFill>
              </a:rPr>
            </a:br>
            <a:r>
              <a:rPr lang="en-IN" sz="2400" dirty="0"/>
              <a:t>Ceramics: A Comprehensive Overview for Students</a:t>
            </a:r>
            <a:br>
              <a:rPr lang="en-IN" sz="2400" dirty="0"/>
            </a:br>
            <a:r>
              <a:rPr lang="en-IN" sz="2700" dirty="0"/>
              <a:t>Essential Topics in Ceramic Studies</a:t>
            </a:r>
            <a:br>
              <a:rPr lang="en-IN" sz="2400" dirty="0"/>
            </a:br>
            <a:br>
              <a:rPr lang="en-US" sz="4400" dirty="0">
                <a:solidFill>
                  <a:srgbClr val="002060"/>
                </a:solidFill>
              </a:rPr>
            </a:br>
            <a:r>
              <a:rPr lang="en-US" sz="4400" dirty="0">
                <a:solidFill>
                  <a:srgbClr val="002060"/>
                </a:solidFill>
              </a:rPr>
              <a:t> </a:t>
            </a:r>
            <a:endParaRPr lang="en-US" dirty="0"/>
          </a:p>
        </p:txBody>
      </p:sp>
      <p:sp>
        <p:nvSpPr>
          <p:cNvPr id="3" name="Content Placeholder 2">
            <a:extLst>
              <a:ext uri="{FF2B5EF4-FFF2-40B4-BE49-F238E27FC236}">
                <a16:creationId xmlns:a16="http://schemas.microsoft.com/office/drawing/2014/main" id="{EAF20F09-0656-E6D0-0C34-9B8564B10047}"/>
              </a:ext>
            </a:extLst>
          </p:cNvPr>
          <p:cNvSpPr>
            <a:spLocks noGrp="1"/>
          </p:cNvSpPr>
          <p:nvPr>
            <p:ph idx="1"/>
          </p:nvPr>
        </p:nvSpPr>
        <p:spPr>
          <a:xfrm>
            <a:off x="838200" y="1842517"/>
            <a:ext cx="10515600" cy="5096307"/>
          </a:xfrm>
        </p:spPr>
        <p:txBody>
          <a:bodyPr>
            <a:normAutofit/>
          </a:bodyPr>
          <a:lstStyle/>
          <a:p>
            <a:pPr marL="0" indent="0">
              <a:buNone/>
            </a:pPr>
            <a:r>
              <a:rPr lang="en-US" b="1" dirty="0"/>
              <a:t>Ceramic Science &amp; Technology </a:t>
            </a:r>
            <a:r>
              <a:rPr lang="en-US" dirty="0"/>
              <a:t>Syllabus covers :</a:t>
            </a:r>
          </a:p>
          <a:p>
            <a:pPr marL="0" indent="0">
              <a:buNone/>
            </a:pPr>
            <a:r>
              <a:rPr lang="en-US" dirty="0"/>
              <a:t>- Ceramic materials</a:t>
            </a:r>
          </a:p>
          <a:p>
            <a:pPr marL="0" indent="0">
              <a:buNone/>
            </a:pPr>
            <a:r>
              <a:rPr lang="en-US" dirty="0"/>
              <a:t>- Classification of Ceramics</a:t>
            </a:r>
          </a:p>
          <a:p>
            <a:pPr marL="0" indent="0">
              <a:buNone/>
            </a:pPr>
            <a:r>
              <a:rPr lang="en-US" dirty="0"/>
              <a:t>- Properties and applications of ceramic materials</a:t>
            </a:r>
          </a:p>
          <a:p>
            <a:pPr marL="0" indent="0">
              <a:buNone/>
            </a:pPr>
            <a:r>
              <a:rPr lang="en-US" dirty="0"/>
              <a:t>-Testing of Ceramics in Lab</a:t>
            </a:r>
          </a:p>
          <a:p>
            <a:pPr marL="400050" lvl="1" indent="0">
              <a:buNone/>
            </a:pPr>
            <a:r>
              <a:rPr lang="en-US" dirty="0"/>
              <a:t>-Porosity and bulk density </a:t>
            </a:r>
          </a:p>
          <a:p>
            <a:pPr marL="400050" lvl="1" indent="0">
              <a:buNone/>
            </a:pPr>
            <a:r>
              <a:rPr lang="en-US" dirty="0"/>
              <a:t>-Hardness</a:t>
            </a:r>
          </a:p>
          <a:p>
            <a:pPr marL="400050" lvl="1" indent="0">
              <a:buNone/>
            </a:pPr>
            <a:r>
              <a:rPr lang="en-US" dirty="0"/>
              <a:t>-Thermal expansion</a:t>
            </a:r>
          </a:p>
          <a:p>
            <a:pPr marL="400050" lvl="1" indent="0">
              <a:buNone/>
            </a:pPr>
            <a:r>
              <a:rPr lang="en-US" dirty="0"/>
              <a:t>-Flexural Strength, </a:t>
            </a:r>
            <a:r>
              <a:rPr lang="en-US" dirty="0" err="1"/>
              <a:t>Modulous</a:t>
            </a:r>
            <a:r>
              <a:rPr lang="en-US" dirty="0"/>
              <a:t> of Rupture </a:t>
            </a:r>
          </a:p>
          <a:p>
            <a:pPr marL="400050" lvl="1" indent="0">
              <a:buNone/>
            </a:pPr>
            <a:r>
              <a:rPr lang="en-US" dirty="0"/>
              <a:t>-Testing of various parameters of Ceramic tiles</a:t>
            </a:r>
          </a:p>
          <a:p>
            <a:pPr marL="0" indent="0">
              <a:buNone/>
            </a:pPr>
            <a:endParaRPr lang="en-US" dirty="0"/>
          </a:p>
        </p:txBody>
      </p:sp>
      <p:pic>
        <p:nvPicPr>
          <p:cNvPr id="5" name="Picture 4">
            <a:extLst>
              <a:ext uri="{FF2B5EF4-FFF2-40B4-BE49-F238E27FC236}">
                <a16:creationId xmlns:a16="http://schemas.microsoft.com/office/drawing/2014/main" id="{DF5E93B9-4F07-572A-A5E1-7EF4081C3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517904"/>
            <a:ext cx="3770375" cy="2057400"/>
          </a:xfrm>
          <a:prstGeom prst="rect">
            <a:avLst/>
          </a:prstGeom>
        </p:spPr>
      </p:pic>
      <p:pic>
        <p:nvPicPr>
          <p:cNvPr id="10" name="Picture 9">
            <a:extLst>
              <a:ext uri="{FF2B5EF4-FFF2-40B4-BE49-F238E27FC236}">
                <a16:creationId xmlns:a16="http://schemas.microsoft.com/office/drawing/2014/main" id="{D022E8E7-435D-A99D-3665-3760E873E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088" y="3575304"/>
            <a:ext cx="3675887" cy="2901696"/>
          </a:xfrm>
          <a:prstGeom prst="rect">
            <a:avLst/>
          </a:prstGeom>
        </p:spPr>
      </p:pic>
    </p:spTree>
    <p:extLst>
      <p:ext uri="{BB962C8B-B14F-4D97-AF65-F5344CB8AC3E}">
        <p14:creationId xmlns:p14="http://schemas.microsoft.com/office/powerpoint/2010/main" val="1937846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86636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1339660"/>
            <a:ext cx="6400800" cy="523146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(Part5) : 2019- Ceramic Tiles — Methods of Test, Sampling and Basis for Acceptance Part 5 </a:t>
            </a:r>
            <a:r>
              <a:rPr lang="en-US" b="1" dirty="0">
                <a:latin typeface="Times New Roman" panose="02020603050405020304" pitchFamily="18" charset="0"/>
                <a:cs typeface="Times New Roman" panose="02020603050405020304" pitchFamily="18" charset="0"/>
              </a:rPr>
              <a:t>Determination of Resistance to Thermal Shock</a:t>
            </a:r>
          </a:p>
          <a:p>
            <a:pPr>
              <a:buFontTx/>
              <a:buChar char="-"/>
            </a:pPr>
            <a:r>
              <a:rPr lang="en-US" dirty="0">
                <a:latin typeface="Times New Roman" panose="02020603050405020304" pitchFamily="18" charset="0"/>
                <a:cs typeface="Times New Roman" panose="02020603050405020304" pitchFamily="18" charset="0"/>
              </a:rPr>
              <a:t>This standard (Part 5) covers a method of test for determining the resistance to thermal shock of all ceramic tiles in normal conditions of use. </a:t>
            </a:r>
          </a:p>
          <a:p>
            <a:pPr>
              <a:buFontTx/>
              <a:buChar char="-"/>
            </a:pPr>
            <a:r>
              <a:rPr lang="en-US" dirty="0">
                <a:latin typeface="Times New Roman" panose="02020603050405020304" pitchFamily="18" charset="0"/>
                <a:cs typeface="Times New Roman" panose="02020603050405020304" pitchFamily="18" charset="0"/>
              </a:rPr>
              <a:t>Principle: Determination of resistance to thermal shock of a whole tile by cycling 10 times between the temperature of cold water and a temperature just above that of boiling water. Usually tests are carried out between 15 °C and 145 °C.</a:t>
            </a:r>
          </a:p>
          <a:p>
            <a:pPr>
              <a:buFontTx/>
              <a:buChar char="-"/>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Low Temperature Bath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-Oven</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45420ED-3F6E-9559-401E-D2D107159AF6}"/>
              </a:ext>
            </a:extLst>
          </p:cNvPr>
          <p:cNvPicPr>
            <a:picLocks noChangeAspect="1"/>
          </p:cNvPicPr>
          <p:nvPr/>
        </p:nvPicPr>
        <p:blipFill>
          <a:blip r:embed="rId2"/>
          <a:stretch>
            <a:fillRect/>
          </a:stretch>
        </p:blipFill>
        <p:spPr>
          <a:xfrm>
            <a:off x="6995160" y="1980998"/>
            <a:ext cx="4725059" cy="3295090"/>
          </a:xfrm>
          <a:prstGeom prst="rect">
            <a:avLst/>
          </a:prstGeom>
        </p:spPr>
      </p:pic>
    </p:spTree>
    <p:extLst>
      <p:ext uri="{BB962C8B-B14F-4D97-AF65-F5344CB8AC3E}">
        <p14:creationId xmlns:p14="http://schemas.microsoft.com/office/powerpoint/2010/main" val="4069657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555466"/>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57784" y="1105329"/>
            <a:ext cx="6071616" cy="559490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(Part6) : 2019- Ceramic Tiles — Methods of Test, Sampling and Basis for Acceptance Part 6 </a:t>
            </a:r>
            <a:r>
              <a:rPr lang="en-US" b="1" dirty="0">
                <a:latin typeface="Times New Roman" panose="02020603050405020304" pitchFamily="18" charset="0"/>
                <a:cs typeface="Times New Roman" panose="02020603050405020304" pitchFamily="18" charset="0"/>
              </a:rPr>
              <a:t>Determination of Modulus of Rupture and Breaking Strength</a:t>
            </a:r>
          </a:p>
          <a:p>
            <a:pPr marL="0" indent="0">
              <a:buNone/>
            </a:pPr>
            <a:r>
              <a:rPr lang="en-US" dirty="0">
                <a:latin typeface="Times New Roman" panose="02020603050405020304" pitchFamily="18" charset="0"/>
                <a:cs typeface="Times New Roman" panose="02020603050405020304" pitchFamily="18" charset="0"/>
              </a:rPr>
              <a:t>This standard (Part 6) covers a method of test for determining the modulus of rupture and breaking strength of all ceramic tiles.</a:t>
            </a:r>
          </a:p>
          <a:p>
            <a:pPr marL="0" indent="0">
              <a:buNone/>
            </a:pPr>
            <a:r>
              <a:rPr lang="en-US" dirty="0">
                <a:latin typeface="Times New Roman" panose="02020603050405020304" pitchFamily="18" charset="0"/>
                <a:cs typeface="Times New Roman" panose="02020603050405020304" pitchFamily="18" charset="0"/>
              </a:rPr>
              <a:t>Principle: Determination of modulus of rupture and breaking strength of a whole tile by means of three-point loading, the central point being in contact with the proper surface of the tile.</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Drying Oven</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Apparatus for Measurement of modulus of rupture</a:t>
            </a:r>
            <a:endParaRPr lang="en-IN" dirty="0">
              <a:latin typeface="Times New Roman" panose="02020603050405020304" pitchFamily="18" charset="0"/>
              <a:cs typeface="Times New Roman" panose="02020603050405020304" pitchFamily="18" charset="0"/>
            </a:endParaRPr>
          </a:p>
          <a:p>
            <a:pPr marL="0" indent="0">
              <a:buNone/>
            </a:pPr>
            <a:endParaRPr lang="en-IN" dirty="0"/>
          </a:p>
          <a:p>
            <a:pPr marL="0" indent="0">
              <a:buNone/>
            </a:pPr>
            <a:endParaRPr lang="en-US" dirty="0"/>
          </a:p>
        </p:txBody>
      </p:sp>
      <p:pic>
        <p:nvPicPr>
          <p:cNvPr id="5" name="Picture 4">
            <a:extLst>
              <a:ext uri="{FF2B5EF4-FFF2-40B4-BE49-F238E27FC236}">
                <a16:creationId xmlns:a16="http://schemas.microsoft.com/office/drawing/2014/main" id="{514FC625-97C2-4EF4-A6AA-774B1ED91C38}"/>
              </a:ext>
            </a:extLst>
          </p:cNvPr>
          <p:cNvPicPr>
            <a:picLocks noChangeAspect="1"/>
          </p:cNvPicPr>
          <p:nvPr/>
        </p:nvPicPr>
        <p:blipFill>
          <a:blip r:embed="rId2"/>
          <a:stretch>
            <a:fillRect/>
          </a:stretch>
        </p:blipFill>
        <p:spPr>
          <a:xfrm>
            <a:off x="6815014" y="1199839"/>
            <a:ext cx="4525006" cy="4458322"/>
          </a:xfrm>
          <a:prstGeom prst="rect">
            <a:avLst/>
          </a:prstGeom>
        </p:spPr>
      </p:pic>
    </p:spTree>
    <p:extLst>
      <p:ext uri="{BB962C8B-B14F-4D97-AF65-F5344CB8AC3E}">
        <p14:creationId xmlns:p14="http://schemas.microsoft.com/office/powerpoint/2010/main" val="1680524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12006" y="203486"/>
            <a:ext cx="9791438" cy="59204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69089" y="1001517"/>
            <a:ext cx="5998464" cy="572846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(Part7) : 2019- Ceramic Tiles — Methods of Test, Sampling and Basis for Acceptance Part 7 </a:t>
            </a:r>
            <a:r>
              <a:rPr lang="en-US" b="1" dirty="0">
                <a:latin typeface="Times New Roman" panose="02020603050405020304" pitchFamily="18" charset="0"/>
                <a:cs typeface="Times New Roman" panose="02020603050405020304" pitchFamily="18" charset="0"/>
              </a:rPr>
              <a:t>Determination of Stain and Chemical Resistance of Unglazed Tiles</a:t>
            </a:r>
          </a:p>
          <a:p>
            <a:pPr marL="0" indent="0">
              <a:buNone/>
            </a:pPr>
            <a:r>
              <a:rPr lang="en-US" dirty="0">
                <a:latin typeface="Times New Roman" panose="02020603050405020304" pitchFamily="18" charset="0"/>
                <a:cs typeface="Times New Roman" panose="02020603050405020304" pitchFamily="18" charset="0"/>
              </a:rPr>
              <a:t>This standard (Part 7) covers a method of test for determining the stain and chemical resistance of the proper surface of all unglazed ceramic tiles. </a:t>
            </a:r>
          </a:p>
          <a:p>
            <a:pPr marL="0" indent="0">
              <a:buNone/>
            </a:pPr>
            <a:r>
              <a:rPr lang="en-US" dirty="0">
                <a:latin typeface="Times New Roman" panose="02020603050405020304" pitchFamily="18" charset="0"/>
                <a:cs typeface="Times New Roman" panose="02020603050405020304" pitchFamily="18" charset="0"/>
              </a:rPr>
              <a:t>Principle: Determining the resistance to stains by maintaining test solutions in contact with the proper surface of the tiles for a certain duration. The surfaces are then subjected to defined cleaning methods and inspected for visual changes.</a:t>
            </a:r>
          </a:p>
          <a:p>
            <a:pPr marL="0" indent="0">
              <a:buNone/>
            </a:pPr>
            <a:r>
              <a:rPr lang="en-US" dirty="0">
                <a:latin typeface="Times New Roman" panose="02020603050405020304" pitchFamily="18" charset="0"/>
                <a:cs typeface="Times New Roman" panose="02020603050405020304" pitchFamily="18" charset="0"/>
              </a:rPr>
              <a:t>Major equipment/ reagents-</a:t>
            </a:r>
          </a:p>
          <a:p>
            <a:pPr marL="0" indent="0">
              <a:buNone/>
            </a:pPr>
            <a:r>
              <a:rPr lang="en-US" dirty="0">
                <a:latin typeface="Times New Roman" panose="02020603050405020304" pitchFamily="18" charset="0"/>
                <a:cs typeface="Times New Roman" panose="02020603050405020304" pitchFamily="18" charset="0"/>
              </a:rPr>
              <a:t>      -Vessel with lid made of borosilicate glass or any other suitable material.</a:t>
            </a:r>
          </a:p>
          <a:p>
            <a:pPr marL="0" indent="0">
              <a:buNone/>
            </a:pPr>
            <a:r>
              <a:rPr lang="en-IN" dirty="0">
                <a:latin typeface="Times New Roman" panose="02020603050405020304" pitchFamily="18" charset="0"/>
                <a:cs typeface="Times New Roman" panose="02020603050405020304" pitchFamily="18" charset="0"/>
              </a:rPr>
              <a:t>      -Drying Oven, Balance, </a:t>
            </a:r>
            <a:r>
              <a:rPr lang="en-US" dirty="0">
                <a:latin typeface="Times New Roman" panose="02020603050405020304" pitchFamily="18" charset="0"/>
                <a:cs typeface="Times New Roman" panose="02020603050405020304" pitchFamily="18" charset="0"/>
              </a:rPr>
              <a:t>Electric lamp of 40 W</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Chemical Resistance Test set up, Staining Agents</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Household Chemicals, Acids and Alkalis</a:t>
            </a:r>
          </a:p>
          <a:p>
            <a:pPr marL="0" indent="0">
              <a:buNone/>
            </a:pPr>
            <a:r>
              <a:rPr lang="en-IN" dirty="0"/>
              <a:t>                     </a:t>
            </a:r>
            <a:endParaRPr lang="en-US" dirty="0"/>
          </a:p>
        </p:txBody>
      </p:sp>
      <p:pic>
        <p:nvPicPr>
          <p:cNvPr id="4" name="Picture 3">
            <a:extLst>
              <a:ext uri="{FF2B5EF4-FFF2-40B4-BE49-F238E27FC236}">
                <a16:creationId xmlns:a16="http://schemas.microsoft.com/office/drawing/2014/main" id="{E3C529A7-4931-9870-7ABC-29FAA01EC74F}"/>
              </a:ext>
            </a:extLst>
          </p:cNvPr>
          <p:cNvPicPr>
            <a:picLocks noChangeAspect="1"/>
          </p:cNvPicPr>
          <p:nvPr/>
        </p:nvPicPr>
        <p:blipFill>
          <a:blip r:embed="rId2"/>
          <a:stretch>
            <a:fillRect/>
          </a:stretch>
        </p:blipFill>
        <p:spPr>
          <a:xfrm>
            <a:off x="7097905" y="1281752"/>
            <a:ext cx="4525006" cy="4853872"/>
          </a:xfrm>
          <a:prstGeom prst="rect">
            <a:avLst/>
          </a:prstGeom>
        </p:spPr>
      </p:pic>
    </p:spTree>
    <p:extLst>
      <p:ext uri="{BB962C8B-B14F-4D97-AF65-F5344CB8AC3E}">
        <p14:creationId xmlns:p14="http://schemas.microsoft.com/office/powerpoint/2010/main" val="2164395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39438" y="137160"/>
            <a:ext cx="9791438" cy="66751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484632" y="1078992"/>
            <a:ext cx="6400800" cy="550237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IS 13630 (Part8) : 2019- Ceramic Tiles — Methods of Test, Sampling and Basis for Acceptance Part 8 </a:t>
            </a:r>
            <a:r>
              <a:rPr lang="en-US" b="1" dirty="0">
                <a:latin typeface="Times New Roman" panose="02020603050405020304" pitchFamily="18" charset="0"/>
                <a:cs typeface="Times New Roman" panose="02020603050405020304" pitchFamily="18" charset="0"/>
              </a:rPr>
              <a:t>Determination of Stain and Chemical Resistance of Glazed Tiles</a:t>
            </a:r>
          </a:p>
          <a:p>
            <a:pPr marL="0" indent="0">
              <a:buNone/>
            </a:pPr>
            <a:r>
              <a:rPr lang="en-US" dirty="0">
                <a:latin typeface="Times New Roman" panose="02020603050405020304" pitchFamily="18" charset="0"/>
                <a:cs typeface="Times New Roman" panose="02020603050405020304" pitchFamily="18" charset="0"/>
              </a:rPr>
              <a:t>This standard (Part 8) covers a method of test for determining the stain and chemical resistance of the proper surface of all glazed ceramic tiles. </a:t>
            </a:r>
          </a:p>
          <a:p>
            <a:pPr marL="0" indent="0">
              <a:buNone/>
            </a:pPr>
            <a:r>
              <a:rPr lang="en-US" dirty="0">
                <a:latin typeface="Times New Roman" panose="02020603050405020304" pitchFamily="18" charset="0"/>
                <a:cs typeface="Times New Roman" panose="02020603050405020304" pitchFamily="18" charset="0"/>
              </a:rPr>
              <a:t>Principle: For testing the resistance to staining, the test solutions are maintained in contact with the proper surface of the tiles for a suitable length of time. They are then subjected to defined cleaning methods, and finally inspected for visual changes.</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-Vessel with lid made of borosilicate glass or any other suitable material.</a:t>
            </a:r>
          </a:p>
          <a:p>
            <a:pPr marL="0" indent="0">
              <a:buNone/>
            </a:pPr>
            <a:r>
              <a:rPr lang="en-IN" dirty="0">
                <a:latin typeface="Times New Roman" panose="02020603050405020304" pitchFamily="18" charset="0"/>
                <a:cs typeface="Times New Roman" panose="02020603050405020304" pitchFamily="18" charset="0"/>
              </a:rPr>
              <a:t>       -Drying Oven, Balance, </a:t>
            </a:r>
            <a:r>
              <a:rPr lang="en-US" dirty="0">
                <a:latin typeface="Times New Roman" panose="02020603050405020304" pitchFamily="18" charset="0"/>
                <a:cs typeface="Times New Roman" panose="02020603050405020304" pitchFamily="18" charset="0"/>
              </a:rPr>
              <a:t>Electric lamp of 40 W</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Chemical Resistance Test set up, Staining Agents</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Household Chemicals, Acids and Alkalis</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9AFF73-2A11-AE06-2966-E8021DCA484C}"/>
              </a:ext>
            </a:extLst>
          </p:cNvPr>
          <p:cNvPicPr>
            <a:picLocks noChangeAspect="1"/>
          </p:cNvPicPr>
          <p:nvPr/>
        </p:nvPicPr>
        <p:blipFill>
          <a:blip r:embed="rId2"/>
          <a:stretch>
            <a:fillRect/>
          </a:stretch>
        </p:blipFill>
        <p:spPr>
          <a:xfrm>
            <a:off x="7097905" y="1281752"/>
            <a:ext cx="4525006" cy="4853872"/>
          </a:xfrm>
          <a:prstGeom prst="rect">
            <a:avLst/>
          </a:prstGeom>
        </p:spPr>
      </p:pic>
    </p:spTree>
    <p:extLst>
      <p:ext uri="{BB962C8B-B14F-4D97-AF65-F5344CB8AC3E}">
        <p14:creationId xmlns:p14="http://schemas.microsoft.com/office/powerpoint/2010/main" val="3346699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72920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94944" y="1443657"/>
            <a:ext cx="5897880" cy="465932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(Part9) : 2019- Ceramic Tiles — Methods of Test, Sampling and Basis for Acceptance Part 9 </a:t>
            </a:r>
            <a:r>
              <a:rPr lang="en-US" b="1" dirty="0">
                <a:latin typeface="Times New Roman" panose="02020603050405020304" pitchFamily="18" charset="0"/>
                <a:cs typeface="Times New Roman" panose="02020603050405020304" pitchFamily="18" charset="0"/>
              </a:rPr>
              <a:t>Determination of Crazing Resistance of Glazed Tiles </a:t>
            </a:r>
          </a:p>
          <a:p>
            <a:pPr marL="0" indent="0">
              <a:buNone/>
            </a:pPr>
            <a:r>
              <a:rPr lang="en-US" dirty="0">
                <a:latin typeface="Times New Roman" panose="02020603050405020304" pitchFamily="18" charset="0"/>
                <a:cs typeface="Times New Roman" panose="02020603050405020304" pitchFamily="18" charset="0"/>
              </a:rPr>
              <a:t>This standard (Part 9) covers a method of test for determining the crazing resistance of all glazed tiles except when the crazing is an inherent feature of the product.</a:t>
            </a:r>
          </a:p>
          <a:p>
            <a:pPr marL="0" indent="0">
              <a:buNone/>
            </a:pPr>
            <a:r>
              <a:rPr lang="en-US" dirty="0">
                <a:latin typeface="Times New Roman" panose="02020603050405020304" pitchFamily="18" charset="0"/>
                <a:cs typeface="Times New Roman" panose="02020603050405020304" pitchFamily="18" charset="0"/>
              </a:rPr>
              <a:t>Principle: The resistance to the formation of crazes is determined by subjecting whole tiles to steam at high pressure in an autoclave and then examining the tiles for crazes after applying a stain to the glazed faces.</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Autoclave</a:t>
            </a:r>
          </a:p>
          <a:p>
            <a:pPr marL="0" indent="0">
              <a:buNone/>
            </a:pPr>
            <a:endParaRPr lang="en-IN" dirty="0"/>
          </a:p>
          <a:p>
            <a:pPr marL="0" indent="0">
              <a:buNone/>
            </a:pPr>
            <a:endParaRPr lang="en-US" dirty="0"/>
          </a:p>
        </p:txBody>
      </p:sp>
      <p:pic>
        <p:nvPicPr>
          <p:cNvPr id="5" name="Picture 4">
            <a:extLst>
              <a:ext uri="{FF2B5EF4-FFF2-40B4-BE49-F238E27FC236}">
                <a16:creationId xmlns:a16="http://schemas.microsoft.com/office/drawing/2014/main" id="{64E743BD-6F6C-ED58-55E0-7F0722543976}"/>
              </a:ext>
            </a:extLst>
          </p:cNvPr>
          <p:cNvPicPr>
            <a:picLocks noChangeAspect="1"/>
          </p:cNvPicPr>
          <p:nvPr/>
        </p:nvPicPr>
        <p:blipFill rotWithShape="1">
          <a:blip r:embed="rId2"/>
          <a:srcRect r="25113" b="1098"/>
          <a:stretch/>
        </p:blipFill>
        <p:spPr>
          <a:xfrm>
            <a:off x="7909560" y="1527048"/>
            <a:ext cx="3026664" cy="4118734"/>
          </a:xfrm>
          <a:prstGeom prst="rect">
            <a:avLst/>
          </a:prstGeom>
        </p:spPr>
      </p:pic>
    </p:spTree>
    <p:extLst>
      <p:ext uri="{BB962C8B-B14F-4D97-AF65-F5344CB8AC3E}">
        <p14:creationId xmlns:p14="http://schemas.microsoft.com/office/powerpoint/2010/main" val="2134994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109728"/>
            <a:ext cx="9791438" cy="731520"/>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986457"/>
            <a:ext cx="6528816" cy="576181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(Part10) : 2019- Ceramic Tiles — Methods of Test, Sampling and Basis for Acceptance Part 10 </a:t>
            </a:r>
            <a:r>
              <a:rPr lang="en-IN" b="1" dirty="0">
                <a:latin typeface="Times New Roman" panose="02020603050405020304" pitchFamily="18" charset="0"/>
                <a:cs typeface="Times New Roman" panose="02020603050405020304" pitchFamily="18" charset="0"/>
              </a:rPr>
              <a:t>Determination of Frost Resistance</a:t>
            </a: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This standard (Part 10) covers a method of test for evaluating the frost resistance of all ceramic tiles intended for use in conditions of frost in the presence of water. </a:t>
            </a:r>
          </a:p>
          <a:p>
            <a:pPr marL="0" indent="0">
              <a:buNone/>
            </a:pPr>
            <a:r>
              <a:rPr lang="en-US" dirty="0">
                <a:latin typeface="Times New Roman" panose="02020603050405020304" pitchFamily="18" charset="0"/>
                <a:cs typeface="Times New Roman" panose="02020603050405020304" pitchFamily="18" charset="0"/>
              </a:rPr>
              <a:t>Principle: After impregnation with water tiles are cycled between +5 °C and -5 °C, all sides of tiles are exposed to freezing during 100 freeze thaw cycles. </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Drying Oven</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Balance</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Apparatus for impregnation with water after evacuation by</a:t>
            </a:r>
          </a:p>
          <a:p>
            <a:pPr marL="0" indent="0">
              <a:buNone/>
            </a:pPr>
            <a:r>
              <a:rPr lang="en-US" dirty="0">
                <a:latin typeface="Times New Roman" panose="02020603050405020304" pitchFamily="18" charset="0"/>
                <a:cs typeface="Times New Roman" panose="02020603050405020304" pitchFamily="18" charset="0"/>
              </a:rPr>
              <a:t>          means of a vacuum pump</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Freezer </a:t>
            </a: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marL="0" indent="0">
              <a:buNone/>
            </a:pPr>
            <a:r>
              <a:rPr lang="en-IN" dirty="0"/>
              <a:t> </a:t>
            </a:r>
          </a:p>
          <a:p>
            <a:pPr marL="0" indent="0">
              <a:buNone/>
            </a:pPr>
            <a:endParaRPr lang="en-IN" dirty="0"/>
          </a:p>
          <a:p>
            <a:pPr marL="0" indent="0">
              <a:buNone/>
            </a:pPr>
            <a:endParaRPr lang="en-US" dirty="0"/>
          </a:p>
        </p:txBody>
      </p:sp>
      <p:pic>
        <p:nvPicPr>
          <p:cNvPr id="5" name="Picture 4">
            <a:extLst>
              <a:ext uri="{FF2B5EF4-FFF2-40B4-BE49-F238E27FC236}">
                <a16:creationId xmlns:a16="http://schemas.microsoft.com/office/drawing/2014/main" id="{D4B45D9D-FB8C-23DA-595D-59B8209612D6}"/>
              </a:ext>
            </a:extLst>
          </p:cNvPr>
          <p:cNvPicPr>
            <a:picLocks noChangeAspect="1"/>
          </p:cNvPicPr>
          <p:nvPr/>
        </p:nvPicPr>
        <p:blipFill>
          <a:blip r:embed="rId2"/>
          <a:stretch>
            <a:fillRect/>
          </a:stretch>
        </p:blipFill>
        <p:spPr>
          <a:xfrm>
            <a:off x="7507224" y="1956816"/>
            <a:ext cx="4351726" cy="4242816"/>
          </a:xfrm>
          <a:prstGeom prst="rect">
            <a:avLst/>
          </a:prstGeom>
        </p:spPr>
      </p:pic>
    </p:spTree>
    <p:extLst>
      <p:ext uri="{BB962C8B-B14F-4D97-AF65-F5344CB8AC3E}">
        <p14:creationId xmlns:p14="http://schemas.microsoft.com/office/powerpoint/2010/main" val="4247133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164592"/>
            <a:ext cx="9791438" cy="694944"/>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986457"/>
            <a:ext cx="6528816" cy="559490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(Part11) : 2019- Ceramic Tiles — Methods of Test, Sampling and Basis for Acceptance Part 11 </a:t>
            </a:r>
            <a:r>
              <a:rPr lang="en-US" b="1" dirty="0">
                <a:latin typeface="Times New Roman" panose="02020603050405020304" pitchFamily="18" charset="0"/>
                <a:cs typeface="Times New Roman" panose="02020603050405020304" pitchFamily="18" charset="0"/>
              </a:rPr>
              <a:t>Determination of Resistance to Surface Abrasion of Glazed Tiles</a:t>
            </a:r>
          </a:p>
          <a:p>
            <a:pPr marL="0" indent="0">
              <a:buNone/>
            </a:pPr>
            <a:r>
              <a:rPr lang="en-US" dirty="0">
                <a:latin typeface="Times New Roman" panose="02020603050405020304" pitchFamily="18" charset="0"/>
                <a:cs typeface="Times New Roman" panose="02020603050405020304" pitchFamily="18" charset="0"/>
              </a:rPr>
              <a:t>This standard (Part 11) covers methods of test for determining the resistance to surface abrasion of all glazed ceramic tiles used for floor covering. </a:t>
            </a:r>
          </a:p>
          <a:p>
            <a:pPr marL="0" indent="0">
              <a:buNone/>
            </a:pPr>
            <a:r>
              <a:rPr lang="en-US" dirty="0">
                <a:latin typeface="Times New Roman" panose="02020603050405020304" pitchFamily="18" charset="0"/>
                <a:cs typeface="Times New Roman" panose="02020603050405020304" pitchFamily="18" charset="0"/>
              </a:rPr>
              <a:t>Principle: Determination of the abrasion resistance of the glaze of tiles by rotation of an abrasive load on the surface and assessment of the wear by means of visual comparison of abraded test specimens and non-abraded tiles. </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Abrasion Apparatus</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 Apparatus for Visual Assessment</a:t>
            </a:r>
          </a:p>
          <a:p>
            <a:pPr marL="0" indent="0">
              <a:buNone/>
            </a:pPr>
            <a:r>
              <a:rPr lang="en-IN" dirty="0">
                <a:latin typeface="Times New Roman" panose="02020603050405020304" pitchFamily="18" charset="0"/>
                <a:cs typeface="Times New Roman" panose="02020603050405020304" pitchFamily="18" charset="0"/>
              </a:rPr>
              <a:t>                  - Drying Oven </a:t>
            </a:r>
          </a:p>
          <a:p>
            <a:pPr marL="0" indent="0">
              <a:buNone/>
            </a:pPr>
            <a:r>
              <a:rPr lang="en-IN" dirty="0">
                <a:latin typeface="Times New Roman" panose="02020603050405020304" pitchFamily="18" charset="0"/>
                <a:cs typeface="Times New Roman" panose="02020603050405020304" pitchFamily="18" charset="0"/>
              </a:rPr>
              <a:t>                  -Balance</a:t>
            </a:r>
          </a:p>
          <a:p>
            <a:pPr marL="0" indent="0">
              <a:buNone/>
            </a:pPr>
            <a:endParaRPr lang="en-IN" dirty="0"/>
          </a:p>
          <a:p>
            <a:pPr marL="0" indent="0">
              <a:buNone/>
            </a:pPr>
            <a:endParaRPr lang="en-US" dirty="0"/>
          </a:p>
        </p:txBody>
      </p:sp>
      <p:pic>
        <p:nvPicPr>
          <p:cNvPr id="5" name="Picture 4">
            <a:extLst>
              <a:ext uri="{FF2B5EF4-FFF2-40B4-BE49-F238E27FC236}">
                <a16:creationId xmlns:a16="http://schemas.microsoft.com/office/drawing/2014/main" id="{5243E1B0-4E46-BA62-D3B6-68B19F6262EA}"/>
              </a:ext>
            </a:extLst>
          </p:cNvPr>
          <p:cNvPicPr>
            <a:picLocks noChangeAspect="1"/>
          </p:cNvPicPr>
          <p:nvPr/>
        </p:nvPicPr>
        <p:blipFill>
          <a:blip r:embed="rId2"/>
          <a:stretch>
            <a:fillRect/>
          </a:stretch>
        </p:blipFill>
        <p:spPr>
          <a:xfrm>
            <a:off x="7516368" y="1673827"/>
            <a:ext cx="4398552" cy="4220164"/>
          </a:xfrm>
          <a:prstGeom prst="rect">
            <a:avLst/>
          </a:prstGeom>
        </p:spPr>
      </p:pic>
    </p:spTree>
    <p:extLst>
      <p:ext uri="{BB962C8B-B14F-4D97-AF65-F5344CB8AC3E}">
        <p14:creationId xmlns:p14="http://schemas.microsoft.com/office/powerpoint/2010/main" val="725935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182880"/>
            <a:ext cx="9791438" cy="66751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986457"/>
            <a:ext cx="6281928" cy="550578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(Part12) : 2019- Ceramic Tiles — Methods of Test, Sampling and Basis for Acceptance Part 12 </a:t>
            </a:r>
            <a:r>
              <a:rPr lang="en-US" b="1" dirty="0">
                <a:latin typeface="Times New Roman" panose="02020603050405020304" pitchFamily="18" charset="0"/>
                <a:cs typeface="Times New Roman" panose="02020603050405020304" pitchFamily="18" charset="0"/>
              </a:rPr>
              <a:t>Determination of Resistance to Deep Abrasion of Unglazed Tiles</a:t>
            </a:r>
          </a:p>
          <a:p>
            <a:pPr marL="0" indent="0">
              <a:buNone/>
            </a:pPr>
            <a:r>
              <a:rPr lang="en-US" dirty="0">
                <a:latin typeface="Times New Roman" panose="02020603050405020304" pitchFamily="18" charset="0"/>
                <a:cs typeface="Times New Roman" panose="02020603050405020304" pitchFamily="18" charset="0"/>
              </a:rPr>
              <a:t>This standard (Part 12) covers a method of test for determining the resistance to deep abrasion of all unglazed ceramic tiles used for floor coverings. </a:t>
            </a:r>
          </a:p>
          <a:p>
            <a:pPr marL="0" indent="0">
              <a:buNone/>
            </a:pPr>
            <a:r>
              <a:rPr lang="en-US" dirty="0">
                <a:latin typeface="Times New Roman" panose="02020603050405020304" pitchFamily="18" charset="0"/>
                <a:cs typeface="Times New Roman" panose="02020603050405020304" pitchFamily="18" charset="0"/>
              </a:rPr>
              <a:t>Principle: Determination of the abrasion resistance of unglazed ceramic tiles by measuring the length of the groove produced in the proper surface by means of a rotating disc under given conditions and with the use of abrasive material. </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Abrasion Apparatus</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 Measuring Gauge</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E0C15A5-08CB-FC61-192F-A0904939F51D}"/>
              </a:ext>
            </a:extLst>
          </p:cNvPr>
          <p:cNvPicPr>
            <a:picLocks noChangeAspect="1"/>
          </p:cNvPicPr>
          <p:nvPr/>
        </p:nvPicPr>
        <p:blipFill>
          <a:blip r:embed="rId2"/>
          <a:stretch>
            <a:fillRect/>
          </a:stretch>
        </p:blipFill>
        <p:spPr>
          <a:xfrm>
            <a:off x="7081751" y="1777472"/>
            <a:ext cx="4258269" cy="3924848"/>
          </a:xfrm>
          <a:prstGeom prst="rect">
            <a:avLst/>
          </a:prstGeom>
        </p:spPr>
      </p:pic>
    </p:spTree>
    <p:extLst>
      <p:ext uri="{BB962C8B-B14F-4D97-AF65-F5344CB8AC3E}">
        <p14:creationId xmlns:p14="http://schemas.microsoft.com/office/powerpoint/2010/main" val="2852160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610330"/>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39496" y="1696730"/>
            <a:ext cx="6007608" cy="423978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(Part13) : 2019- Ceramic Tiles — Methods of Test, Sampling and Basis for Acceptance Part 13 </a:t>
            </a:r>
            <a:r>
              <a:rPr lang="en-US" b="1" dirty="0">
                <a:latin typeface="Times New Roman" panose="02020603050405020304" pitchFamily="18" charset="0"/>
                <a:cs typeface="Times New Roman" panose="02020603050405020304" pitchFamily="18" charset="0"/>
              </a:rPr>
              <a:t>Determination of Scratch Hardness of Surface According to Mohs’ Scale</a:t>
            </a:r>
          </a:p>
          <a:p>
            <a:pPr marL="0" indent="0">
              <a:buNone/>
            </a:pPr>
            <a:r>
              <a:rPr lang="en-US" dirty="0">
                <a:latin typeface="Times New Roman" panose="02020603050405020304" pitchFamily="18" charset="0"/>
                <a:cs typeface="Times New Roman" panose="02020603050405020304" pitchFamily="18" charset="0"/>
              </a:rPr>
              <a:t>This standard (Part 13) covers a method of test for determining the scratch hardness of the surface of all ceramic tiles.</a:t>
            </a:r>
          </a:p>
          <a:p>
            <a:pPr marL="0" indent="0">
              <a:buNone/>
            </a:pPr>
            <a:r>
              <a:rPr lang="en-US" dirty="0">
                <a:latin typeface="Times New Roman" panose="02020603050405020304" pitchFamily="18" charset="0"/>
                <a:cs typeface="Times New Roman" panose="02020603050405020304" pitchFamily="18" charset="0"/>
              </a:rPr>
              <a:t>Principle: Determination of the scratch hardness on Mohs’ scale by drawing minerals of defined hardness by hand over the surface. </a:t>
            </a:r>
            <a:endParaRPr lang="en-IN" dirty="0"/>
          </a:p>
          <a:p>
            <a:pPr marL="0" indent="0">
              <a:buNone/>
            </a:pPr>
            <a:endParaRPr lang="en-US" dirty="0"/>
          </a:p>
        </p:txBody>
      </p:sp>
      <p:pic>
        <p:nvPicPr>
          <p:cNvPr id="5" name="Picture 4">
            <a:extLst>
              <a:ext uri="{FF2B5EF4-FFF2-40B4-BE49-F238E27FC236}">
                <a16:creationId xmlns:a16="http://schemas.microsoft.com/office/drawing/2014/main" id="{BC3E4B4D-497F-D509-62FC-F9F4A2654E1F}"/>
              </a:ext>
            </a:extLst>
          </p:cNvPr>
          <p:cNvPicPr>
            <a:picLocks noChangeAspect="1"/>
          </p:cNvPicPr>
          <p:nvPr/>
        </p:nvPicPr>
        <p:blipFill>
          <a:blip r:embed="rId2"/>
          <a:stretch>
            <a:fillRect/>
          </a:stretch>
        </p:blipFill>
        <p:spPr>
          <a:xfrm>
            <a:off x="6858000" y="1442760"/>
            <a:ext cx="4983480" cy="4327104"/>
          </a:xfrm>
          <a:prstGeom prst="rect">
            <a:avLst/>
          </a:prstGeom>
        </p:spPr>
      </p:pic>
    </p:spTree>
    <p:extLst>
      <p:ext uri="{BB962C8B-B14F-4D97-AF65-F5344CB8AC3E}">
        <p14:creationId xmlns:p14="http://schemas.microsoft.com/office/powerpoint/2010/main" val="3970488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109728"/>
            <a:ext cx="9791438" cy="658368"/>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986457"/>
            <a:ext cx="6227064" cy="587154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(Part14) : 2019- Ceramic Tiles — Methods of Test, Sampling and Basis for Acceptance Part 14 </a:t>
            </a:r>
            <a:r>
              <a:rPr lang="en-US" b="1" dirty="0">
                <a:latin typeface="Times New Roman" panose="02020603050405020304" pitchFamily="18" charset="0"/>
                <a:cs typeface="Times New Roman" panose="02020603050405020304" pitchFamily="18" charset="0"/>
              </a:rPr>
              <a:t>Determination of Impact Resistance by Measurement of Coefficient of Restitution</a:t>
            </a:r>
          </a:p>
          <a:p>
            <a:pPr marL="0" indent="0">
              <a:buNone/>
            </a:pPr>
            <a:r>
              <a:rPr lang="en-US" dirty="0">
                <a:latin typeface="Times New Roman" panose="02020603050405020304" pitchFamily="18" charset="0"/>
                <a:cs typeface="Times New Roman" panose="02020603050405020304" pitchFamily="18" charset="0"/>
              </a:rPr>
              <a:t>This standard (Part 14) defines a method of test for determining the impact resistance of ceramic tiles by measuring the coefficient of restitution.</a:t>
            </a:r>
          </a:p>
          <a:p>
            <a:pPr marL="0" indent="0">
              <a:buNone/>
            </a:pPr>
            <a:r>
              <a:rPr lang="en-US" dirty="0">
                <a:latin typeface="Times New Roman" panose="02020603050405020304" pitchFamily="18" charset="0"/>
                <a:cs typeface="Times New Roman" panose="02020603050405020304" pitchFamily="18" charset="0"/>
              </a:rPr>
              <a:t>Principle: Determination of coefficient of restitution by dropping a steel ball from a fixed height on to the test specimen and measuring the height of rebound. </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Ball Release Apparatus</a:t>
            </a:r>
          </a:p>
          <a:p>
            <a:pPr marL="0" indent="0">
              <a:buNone/>
            </a:pPr>
            <a:r>
              <a:rPr lang="en-IN" dirty="0">
                <a:latin typeface="Times New Roman" panose="02020603050405020304" pitchFamily="18" charset="0"/>
                <a:cs typeface="Times New Roman" panose="02020603050405020304" pitchFamily="18" charset="0"/>
              </a:rPr>
              <a:t>                      - Chrome Steel Ball </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 Electronic Timing Device </a:t>
            </a:r>
          </a:p>
          <a:p>
            <a:pPr marL="0" indent="0">
              <a:buNone/>
            </a:pPr>
            <a:r>
              <a:rPr lang="en-IN" dirty="0"/>
              <a:t>                  </a:t>
            </a:r>
            <a:endParaRPr lang="en-US" dirty="0"/>
          </a:p>
        </p:txBody>
      </p:sp>
      <p:pic>
        <p:nvPicPr>
          <p:cNvPr id="5" name="Picture 4">
            <a:extLst>
              <a:ext uri="{FF2B5EF4-FFF2-40B4-BE49-F238E27FC236}">
                <a16:creationId xmlns:a16="http://schemas.microsoft.com/office/drawing/2014/main" id="{68BCFB29-A03E-B773-3E99-0DE1AC802D24}"/>
              </a:ext>
            </a:extLst>
          </p:cNvPr>
          <p:cNvPicPr>
            <a:picLocks noChangeAspect="1"/>
          </p:cNvPicPr>
          <p:nvPr/>
        </p:nvPicPr>
        <p:blipFill>
          <a:blip r:embed="rId2"/>
          <a:stretch>
            <a:fillRect/>
          </a:stretch>
        </p:blipFill>
        <p:spPr>
          <a:xfrm>
            <a:off x="7775646" y="1037038"/>
            <a:ext cx="3067478" cy="5544324"/>
          </a:xfrm>
          <a:prstGeom prst="rect">
            <a:avLst/>
          </a:prstGeom>
        </p:spPr>
      </p:pic>
    </p:spTree>
    <p:extLst>
      <p:ext uri="{BB962C8B-B14F-4D97-AF65-F5344CB8AC3E}">
        <p14:creationId xmlns:p14="http://schemas.microsoft.com/office/powerpoint/2010/main" val="242259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B40A-3B83-E54D-4594-2C436D6315E7}"/>
              </a:ext>
            </a:extLst>
          </p:cNvPr>
          <p:cNvSpPr>
            <a:spLocks noGrp="1"/>
          </p:cNvSpPr>
          <p:nvPr>
            <p:ph type="title"/>
          </p:nvPr>
        </p:nvSpPr>
        <p:spPr>
          <a:xfrm>
            <a:off x="1385917" y="418744"/>
            <a:ext cx="8911687" cy="884650"/>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DEFINITION OF CERAMICS </a:t>
            </a:r>
            <a:br>
              <a:rPr lang="en-IN" sz="32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(as per IS 2781:2020)</a:t>
            </a:r>
          </a:p>
        </p:txBody>
      </p:sp>
      <p:sp>
        <p:nvSpPr>
          <p:cNvPr id="3" name="Content Placeholder 2">
            <a:extLst>
              <a:ext uri="{FF2B5EF4-FFF2-40B4-BE49-F238E27FC236}">
                <a16:creationId xmlns:a16="http://schemas.microsoft.com/office/drawing/2014/main" id="{919DDF47-C5C8-5C7B-CC0B-5A57E2398BBD}"/>
              </a:ext>
            </a:extLst>
          </p:cNvPr>
          <p:cNvSpPr>
            <a:spLocks noGrp="1"/>
          </p:cNvSpPr>
          <p:nvPr>
            <p:ph idx="1"/>
          </p:nvPr>
        </p:nvSpPr>
        <p:spPr>
          <a:xfrm>
            <a:off x="1638300" y="1950720"/>
            <a:ext cx="8915400" cy="1057656"/>
          </a:xfrm>
        </p:spPr>
        <p:style>
          <a:lnRef idx="1">
            <a:schemeClr val="accent1"/>
          </a:lnRef>
          <a:fillRef idx="2">
            <a:schemeClr val="accent1"/>
          </a:fillRef>
          <a:effectRef idx="1">
            <a:schemeClr val="accent1"/>
          </a:effectRef>
          <a:fontRef idx="minor">
            <a:schemeClr val="dk1"/>
          </a:fontRef>
        </p:style>
        <p:txBody>
          <a:bodyPr>
            <a:normAutofit/>
          </a:bodyPr>
          <a:lstStyle/>
          <a:p>
            <a:r>
              <a:rPr lang="en-US" sz="2000" dirty="0">
                <a:latin typeface="Times New Roman" panose="02020603050405020304" pitchFamily="18" charset="0"/>
                <a:cs typeface="Times New Roman" panose="02020603050405020304" pitchFamily="18" charset="0"/>
              </a:rPr>
              <a:t>A class of brittle, inorganic, nonmetallic materials produced by high-temperature processing. The term covers glass, refractories, enamels, whiteware, etc.</a:t>
            </a:r>
          </a:p>
        </p:txBody>
      </p:sp>
      <p:sp>
        <p:nvSpPr>
          <p:cNvPr id="5" name="TextBox 4">
            <a:extLst>
              <a:ext uri="{FF2B5EF4-FFF2-40B4-BE49-F238E27FC236}">
                <a16:creationId xmlns:a16="http://schemas.microsoft.com/office/drawing/2014/main" id="{2E8E87C9-0CCD-6286-3275-B84E7DE9C84A}"/>
              </a:ext>
            </a:extLst>
          </p:cNvPr>
          <p:cNvSpPr txBox="1"/>
          <p:nvPr/>
        </p:nvSpPr>
        <p:spPr>
          <a:xfrm>
            <a:off x="1638300" y="3655702"/>
            <a:ext cx="89154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generic term applied to the art or technique of producing articles by a ceramic process</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1D6C735-8ED8-E3E0-8083-4D46D6432161}"/>
              </a:ext>
            </a:extLst>
          </p:cNvPr>
          <p:cNvSpPr txBox="1"/>
          <p:nvPr/>
        </p:nvSpPr>
        <p:spPr>
          <a:xfrm>
            <a:off x="1505218" y="4846989"/>
            <a:ext cx="6094476"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 [ IS 2781:2020 Glossary of Terms Relating to Ceramicware]</a:t>
            </a:r>
            <a:endParaRPr lang="en-IN" dirty="0"/>
          </a:p>
        </p:txBody>
      </p:sp>
    </p:spTree>
    <p:extLst>
      <p:ext uri="{BB962C8B-B14F-4D97-AF65-F5344CB8AC3E}">
        <p14:creationId xmlns:p14="http://schemas.microsoft.com/office/powerpoint/2010/main" val="1332462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884650"/>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err="1">
                <a:latin typeface="Times New Roman" panose="02020603050405020304" pitchFamily="18" charset="0"/>
                <a:cs typeface="Times New Roman" panose="02020603050405020304" pitchFamily="18" charset="0"/>
              </a:rPr>
              <a:t>CeramicTiles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711013" y="1781985"/>
            <a:ext cx="11185332" cy="587154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(Part15) : 2019- Ceramic Tiles — Methods of Test, Sampling and Basis for Acceptance Part 15 </a:t>
            </a:r>
            <a:r>
              <a:rPr lang="en-US" b="1" dirty="0">
                <a:latin typeface="Times New Roman" panose="02020603050405020304" pitchFamily="18" charset="0"/>
                <a:cs typeface="Times New Roman" panose="02020603050405020304" pitchFamily="18" charset="0"/>
              </a:rPr>
              <a:t>Sampling And Basis For Acceptance</a:t>
            </a:r>
          </a:p>
          <a:p>
            <a:pPr marL="0" indent="0">
              <a:buNone/>
            </a:pPr>
            <a:r>
              <a:rPr lang="en-US" dirty="0">
                <a:latin typeface="Times New Roman" panose="02020603050405020304" pitchFamily="18" charset="0"/>
                <a:cs typeface="Times New Roman" panose="02020603050405020304" pitchFamily="18" charset="0"/>
              </a:rPr>
              <a:t>This standard (Part 15) defines rules for batching, sampling, inspection and acceptance/rejection. It applies to unfixed ceramic tiles that have been stored under cover.</a:t>
            </a:r>
          </a:p>
          <a:p>
            <a:pPr marL="0" indent="0">
              <a:buNone/>
            </a:pPr>
            <a:r>
              <a:rPr lang="en-US" dirty="0">
                <a:latin typeface="Times New Roman" panose="02020603050405020304" pitchFamily="18" charset="0"/>
                <a:cs typeface="Times New Roman" panose="02020603050405020304" pitchFamily="18" charset="0"/>
              </a:rPr>
              <a:t>Principle: This standard provides for a sampling inspection system with a double sampling plan, partly for the method of inspection by attributes (individual values) and partly for a method of inspection by average values (variables). The number of tiles to be tested varies for each property. </a:t>
            </a:r>
          </a:p>
          <a:p>
            <a:pPr marL="0" indent="0">
              <a:buNone/>
            </a:pPr>
            <a:r>
              <a:rPr lang="en-IN" dirty="0"/>
              <a:t>                 </a:t>
            </a:r>
            <a:endParaRPr lang="en-US" dirty="0"/>
          </a:p>
        </p:txBody>
      </p:sp>
    </p:spTree>
    <p:extLst>
      <p:ext uri="{BB962C8B-B14F-4D97-AF65-F5344CB8AC3E}">
        <p14:creationId xmlns:p14="http://schemas.microsoft.com/office/powerpoint/2010/main" val="2741712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866362"/>
          </a:xfrm>
        </p:spPr>
        <p:style>
          <a:lnRef idx="2">
            <a:schemeClr val="dk1"/>
          </a:lnRef>
          <a:fillRef idx="1">
            <a:schemeClr val="lt1"/>
          </a:fillRef>
          <a:effectRef idx="0">
            <a:schemeClr val="dk1"/>
          </a:effectRef>
          <a:fontRef idx="minor">
            <a:schemeClr val="dk1"/>
          </a:fontRef>
        </p:style>
        <p:txBody>
          <a:bodyPr>
            <a:normAutofit/>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Testing of </a:t>
            </a:r>
            <a:r>
              <a:rPr lang="en-US" sz="3600" dirty="0">
                <a:latin typeface="Times New Roman" panose="02020603050405020304" pitchFamily="18" charset="0"/>
                <a:cs typeface="Times New Roman" panose="02020603050405020304" pitchFamily="18" charset="0"/>
              </a:rPr>
              <a:t>Ceramic Tiles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594360" y="1499616"/>
            <a:ext cx="5797296" cy="5358384"/>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13630 (Part16) : 2019- Ceramic Tiles — Methods of Test, Sampling and Basis for Acceptance Part 16 </a:t>
            </a:r>
            <a:r>
              <a:rPr lang="en-US" b="1" dirty="0">
                <a:latin typeface="Times New Roman" panose="02020603050405020304" pitchFamily="18" charset="0"/>
                <a:cs typeface="Times New Roman" panose="02020603050405020304" pitchFamily="18" charset="0"/>
              </a:rPr>
              <a:t>Determination of Lead and Cadmium Given Off by Glazed Tiles</a:t>
            </a:r>
          </a:p>
          <a:p>
            <a:pPr marL="0" indent="0">
              <a:buNone/>
            </a:pPr>
            <a:r>
              <a:rPr lang="en-US" dirty="0">
                <a:latin typeface="Times New Roman" panose="02020603050405020304" pitchFamily="18" charset="0"/>
                <a:cs typeface="Times New Roman" panose="02020603050405020304" pitchFamily="18" charset="0"/>
              </a:rPr>
              <a:t>This standard (Part 16) specifies a method for the determination of lead and cadmium given off by the glaze of ceramic tiles.</a:t>
            </a:r>
          </a:p>
          <a:p>
            <a:pPr marL="0" indent="0">
              <a:buNone/>
            </a:pPr>
            <a:r>
              <a:rPr lang="en-US" dirty="0">
                <a:latin typeface="Times New Roman" panose="02020603050405020304" pitchFamily="18" charset="0"/>
                <a:cs typeface="Times New Roman" panose="02020603050405020304" pitchFamily="18" charset="0"/>
              </a:rPr>
              <a:t>Principle: Exposing the glazed surface of a ceramic tile to an acetic acid solution and determining the amount of lead and cadmium released into the solution by Atomic Absorption Spectrometry (AAS). </a:t>
            </a:r>
          </a:p>
          <a:p>
            <a:pPr marL="0" indent="0">
              <a:buNone/>
            </a:pPr>
            <a:r>
              <a:rPr lang="en-US" dirty="0">
                <a:latin typeface="Times New Roman" panose="02020603050405020304" pitchFamily="18" charset="0"/>
                <a:cs typeface="Times New Roman" panose="02020603050405020304" pitchFamily="18" charset="0"/>
              </a:rPr>
              <a:t>Major equipment-</a:t>
            </a:r>
          </a:p>
          <a:p>
            <a:pPr marL="0" indent="0">
              <a:buNone/>
            </a:pP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Atomic Absorption Spectrometer (AAS)</a:t>
            </a:r>
          </a:p>
          <a:p>
            <a:pPr marL="0" indent="0">
              <a:buNone/>
            </a:pPr>
            <a:r>
              <a:rPr lang="en-IN" dirty="0"/>
              <a:t>                                        </a:t>
            </a:r>
            <a:endParaRPr lang="en-US" dirty="0"/>
          </a:p>
        </p:txBody>
      </p:sp>
      <p:pic>
        <p:nvPicPr>
          <p:cNvPr id="5" name="Picture 4">
            <a:extLst>
              <a:ext uri="{FF2B5EF4-FFF2-40B4-BE49-F238E27FC236}">
                <a16:creationId xmlns:a16="http://schemas.microsoft.com/office/drawing/2014/main" id="{CB6B0355-AE25-F290-7552-19AB6DF5F505}"/>
              </a:ext>
            </a:extLst>
          </p:cNvPr>
          <p:cNvPicPr>
            <a:picLocks noChangeAspect="1"/>
          </p:cNvPicPr>
          <p:nvPr/>
        </p:nvPicPr>
        <p:blipFill>
          <a:blip r:embed="rId2"/>
          <a:stretch>
            <a:fillRect/>
          </a:stretch>
        </p:blipFill>
        <p:spPr>
          <a:xfrm>
            <a:off x="7299088" y="1728216"/>
            <a:ext cx="4450952" cy="4089598"/>
          </a:xfrm>
          <a:prstGeom prst="rect">
            <a:avLst/>
          </a:prstGeom>
        </p:spPr>
      </p:pic>
    </p:spTree>
    <p:extLst>
      <p:ext uri="{BB962C8B-B14F-4D97-AF65-F5344CB8AC3E}">
        <p14:creationId xmlns:p14="http://schemas.microsoft.com/office/powerpoint/2010/main" val="3419797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1548582" y="276638"/>
            <a:ext cx="9791438" cy="866362"/>
          </a:xfrm>
        </p:spPr>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Ceramicware and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356616" y="828691"/>
            <a:ext cx="11503152" cy="587154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IS 14179:1999 </a:t>
            </a:r>
            <a:r>
              <a:rPr lang="en-US" sz="1600" b="1" dirty="0">
                <a:latin typeface="Times New Roman" panose="02020603050405020304" pitchFamily="18" charset="0"/>
                <a:cs typeface="Times New Roman" panose="02020603050405020304" pitchFamily="18" charset="0"/>
              </a:rPr>
              <a:t>METHODS OF TEST FOR CERAMIC TABLEWARE</a:t>
            </a:r>
          </a:p>
          <a:p>
            <a:pPr marL="0" indent="0">
              <a:buNone/>
            </a:pPr>
            <a:r>
              <a:rPr lang="en-US" dirty="0">
                <a:latin typeface="Times New Roman" panose="02020603050405020304" pitchFamily="18" charset="0"/>
                <a:cs typeface="Times New Roman" panose="02020603050405020304" pitchFamily="18" charset="0"/>
              </a:rPr>
              <a:t>      This standard prescribes the methods of sampling test for ceramic tableware.</a:t>
            </a:r>
          </a:p>
          <a:p>
            <a:pPr marL="0" indent="0">
              <a:buNone/>
            </a:pPr>
            <a:r>
              <a:rPr lang="en-US" dirty="0">
                <a:latin typeface="Times New Roman" panose="02020603050405020304" pitchFamily="18" charset="0"/>
                <a:cs typeface="Times New Roman" panose="02020603050405020304" pitchFamily="18" charset="0"/>
              </a:rPr>
              <a:t>      Requirements: </a:t>
            </a:r>
          </a:p>
          <a:p>
            <a:pPr marL="0" indent="0">
              <a:buNone/>
            </a:pPr>
            <a:r>
              <a:rPr lang="en-US" dirty="0">
                <a:latin typeface="Times New Roman" panose="02020603050405020304" pitchFamily="18" charset="0"/>
                <a:cs typeface="Times New Roman" panose="02020603050405020304" pitchFamily="18" charset="0"/>
              </a:rPr>
              <a:t>    	 -Visual assessment</a:t>
            </a:r>
          </a:p>
          <a:p>
            <a:pPr marL="0" indent="0">
              <a:buNone/>
            </a:pPr>
            <a:r>
              <a:rPr lang="en-US" dirty="0">
                <a:latin typeface="Times New Roman" panose="02020603050405020304" pitchFamily="18" charset="0"/>
                <a:cs typeface="Times New Roman" panose="02020603050405020304" pitchFamily="18" charset="0"/>
              </a:rPr>
              <a:t>     	 -Test for warpage (by Dial indicator)</a:t>
            </a:r>
          </a:p>
          <a:p>
            <a:pPr marL="0" indent="0">
              <a:buNone/>
            </a:pPr>
            <a:r>
              <a:rPr lang="en-IN" dirty="0">
                <a:latin typeface="Times New Roman" panose="02020603050405020304" pitchFamily="18" charset="0"/>
                <a:cs typeface="Times New Roman" panose="02020603050405020304" pitchFamily="18" charset="0"/>
              </a:rPr>
              <a:t>    	 -Test for Crazing Resistance (</a:t>
            </a:r>
            <a:r>
              <a:rPr lang="en-US" dirty="0">
                <a:latin typeface="Times New Roman" panose="02020603050405020304" pitchFamily="18" charset="0"/>
                <a:cs typeface="Times New Roman" panose="02020603050405020304" pitchFamily="18" charset="0"/>
              </a:rPr>
              <a:t>by Autoclave)</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Test for Impact Strength and Chipping R</a:t>
            </a:r>
            <a:r>
              <a:rPr lang="en-IN" dirty="0" err="1">
                <a:latin typeface="Times New Roman" panose="02020603050405020304" pitchFamily="18" charset="0"/>
                <a:cs typeface="Times New Roman" panose="02020603050405020304" pitchFamily="18" charset="0"/>
              </a:rPr>
              <a:t>esistance</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Impact Tester)</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-Test for Water absorption  (</a:t>
            </a:r>
            <a:r>
              <a:rPr lang="en-US" dirty="0">
                <a:latin typeface="Times New Roman" panose="02020603050405020304" pitchFamily="18" charset="0"/>
                <a:cs typeface="Times New Roman" panose="02020603050405020304" pitchFamily="18" charset="0"/>
              </a:rPr>
              <a:t>determined by the amount of water absorbed by boiling the sample in distilled water 						and finding the increase in the mass)</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-Test for Resistance to detergents (</a:t>
            </a:r>
            <a:r>
              <a:rPr lang="en-US" dirty="0">
                <a:latin typeface="Times New Roman" panose="02020603050405020304" pitchFamily="18" charset="0"/>
                <a:cs typeface="Times New Roman" panose="02020603050405020304" pitchFamily="18" charset="0"/>
              </a:rPr>
              <a:t>The tableware articles are immersed into detergent solution at a temperature of 						60°C for 48 h and loss of gloss of the glaze is compared visually against untested sample.</a:t>
            </a:r>
          </a:p>
          <a:p>
            <a:pPr marL="0" indent="0">
              <a:buNone/>
            </a:pPr>
            <a:r>
              <a:rPr lang="en-IN" dirty="0">
                <a:latin typeface="Times New Roman" panose="02020603050405020304" pitchFamily="18" charset="0"/>
                <a:cs typeface="Times New Roman" panose="02020603050405020304" pitchFamily="18" charset="0"/>
              </a:rPr>
              <a:t>          -Test for Resistance to boiling Citric acid (</a:t>
            </a:r>
            <a:r>
              <a:rPr lang="en-US" dirty="0">
                <a:latin typeface="Times New Roman" panose="02020603050405020304" pitchFamily="18" charset="0"/>
                <a:cs typeface="Times New Roman" panose="02020603050405020304" pitchFamily="18" charset="0"/>
              </a:rPr>
              <a:t>The pieces of tableware articles are immersed into 10 percent citric acid                       			solution at 100 </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10</a:t>
            </a:r>
            <a:r>
              <a:rPr lang="en-I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C for 16h and loss of glaze of glaze is compared visually against untested sample)</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	 - Test for Resistance to abrasion   (determination of abrasion loss by apparatus as per ISS) </a:t>
            </a:r>
          </a:p>
          <a:p>
            <a:pPr marL="0" indent="0">
              <a:buNone/>
            </a:pPr>
            <a:endParaRPr lang="en-IN" dirty="0">
              <a:latin typeface="Times New Roman" panose="02020603050405020304" pitchFamily="18" charset="0"/>
              <a:cs typeface="Times New Roman" panose="02020603050405020304" pitchFamily="18" charset="0"/>
            </a:endParaRPr>
          </a:p>
        </p:txBody>
      </p:sp>
      <p:pic>
        <p:nvPicPr>
          <p:cNvPr id="9218" name="Picture 2" descr="Best Ceramic Tableware Brands In India ...">
            <a:extLst>
              <a:ext uri="{FF2B5EF4-FFF2-40B4-BE49-F238E27FC236}">
                <a16:creationId xmlns:a16="http://schemas.microsoft.com/office/drawing/2014/main" id="{B731769C-512E-2C28-C999-58E57E95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827"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787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383458" y="941831"/>
            <a:ext cx="11808540" cy="371778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r>
              <a:rPr lang="en-IN" sz="1600" b="1" dirty="0">
                <a:solidFill>
                  <a:srgbClr val="212529"/>
                </a:solidFill>
                <a:latin typeface="Times New Roman" panose="02020603050405020304" pitchFamily="18" charset="0"/>
                <a:cs typeface="Times New Roman" panose="02020603050405020304" pitchFamily="18" charset="0"/>
              </a:rPr>
              <a:t>IS 11475:2002-</a:t>
            </a:r>
            <a:r>
              <a:rPr lang="en-US" sz="1600" b="1" dirty="0">
                <a:solidFill>
                  <a:srgbClr val="212529"/>
                </a:solidFill>
                <a:latin typeface="Times New Roman" panose="02020603050405020304" pitchFamily="18" charset="0"/>
                <a:cs typeface="Times New Roman" panose="02020603050405020304" pitchFamily="18" charset="0"/>
              </a:rPr>
              <a:t>STONEWARE CROCKERYWARE </a:t>
            </a:r>
          </a:p>
          <a:p>
            <a:pPr marL="0" indent="0">
              <a:buNone/>
            </a:pPr>
            <a:r>
              <a:rPr lang="en-US" sz="1600" dirty="0">
                <a:latin typeface="Times New Roman" panose="02020603050405020304" pitchFamily="18" charset="0"/>
                <a:cs typeface="Times New Roman" panose="02020603050405020304" pitchFamily="18" charset="0"/>
              </a:rPr>
              <a:t>	-Prescribes requirements and methods of sampling and test for stoneware crockeryware</a:t>
            </a:r>
          </a:p>
          <a:p>
            <a:pPr marL="0" indent="0">
              <a:buNone/>
            </a:pPr>
            <a:r>
              <a:rPr lang="en-US" sz="1600" b="0" i="0" dirty="0">
                <a:solidFill>
                  <a:srgbClr val="212529"/>
                </a:solidFill>
                <a:effectLst/>
                <a:latin typeface="Times New Roman" panose="02020603050405020304" pitchFamily="18" charset="0"/>
                <a:cs typeface="Times New Roman" panose="02020603050405020304" pitchFamily="18" charset="0"/>
              </a:rPr>
              <a:t>  	-Requirements:</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                -Material</a:t>
            </a:r>
          </a:p>
          <a:p>
            <a:pPr marL="0" indent="0">
              <a:buNone/>
            </a:pPr>
            <a:r>
              <a:rPr lang="en-US" sz="1600" b="0" i="0" dirty="0">
                <a:solidFill>
                  <a:srgbClr val="212529"/>
                </a:solidFill>
                <a:effectLst/>
                <a:latin typeface="Times New Roman" panose="02020603050405020304" pitchFamily="18" charset="0"/>
                <a:cs typeface="Times New Roman" panose="02020603050405020304" pitchFamily="18" charset="0"/>
              </a:rPr>
              <a:t>	</a:t>
            </a:r>
            <a:r>
              <a:rPr lang="en-US" sz="1600" dirty="0">
                <a:solidFill>
                  <a:srgbClr val="212529"/>
                </a:solidFill>
                <a:latin typeface="Times New Roman" panose="02020603050405020304" pitchFamily="18" charset="0"/>
                <a:cs typeface="Times New Roman" panose="02020603050405020304" pitchFamily="18" charset="0"/>
              </a:rPr>
              <a:t>       -Workmanship, Finish</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-Warpage (as per IS 14179:1999-by Dial indicator)</a:t>
            </a:r>
          </a:p>
          <a:p>
            <a:pPr marL="0" indent="0">
              <a:buNone/>
            </a:pPr>
            <a:r>
              <a:rPr lang="en-IN" sz="1600" dirty="0">
                <a:latin typeface="Times New Roman" panose="02020603050405020304" pitchFamily="18" charset="0"/>
                <a:cs typeface="Times New Roman" panose="02020603050405020304" pitchFamily="18" charset="0"/>
              </a:rPr>
              <a:t>    	       - Release of Lead and Cadmium (Toxic element)- by Atomic Absorption Spectrophotometer (as per IS 9806:2021)</a:t>
            </a:r>
          </a:p>
          <a:p>
            <a:pPr marL="0" indent="0">
              <a:buNone/>
            </a:pPr>
            <a:r>
              <a:rPr lang="en-IN" sz="1600" dirty="0">
                <a:latin typeface="Times New Roman" panose="02020603050405020304" pitchFamily="18" charset="0"/>
                <a:cs typeface="Times New Roman" panose="02020603050405020304" pitchFamily="18" charset="0"/>
              </a:rPr>
              <a:t>    	       -Thermal shock resistance </a:t>
            </a:r>
            <a:r>
              <a:rPr lang="en-US" sz="1600" dirty="0">
                <a:latin typeface="Times New Roman" panose="02020603050405020304" pitchFamily="18" charset="0"/>
                <a:cs typeface="Times New Roman" panose="02020603050405020304" pitchFamily="18" charset="0"/>
              </a:rPr>
              <a:t>(as per IS 14179:1999-by Air Oven)</a:t>
            </a:r>
          </a:p>
          <a:p>
            <a:pPr marL="0" indent="0">
              <a:buNone/>
            </a:pPr>
            <a:r>
              <a:rPr lang="en-IN" sz="1600" dirty="0">
                <a:latin typeface="Times New Roman" panose="02020603050405020304" pitchFamily="18" charset="0"/>
                <a:cs typeface="Times New Roman" panose="02020603050405020304" pitchFamily="18" charset="0"/>
              </a:rPr>
              <a:t>	        - Water absorption </a:t>
            </a:r>
            <a:r>
              <a:rPr lang="en-US" sz="1600" dirty="0">
                <a:latin typeface="Times New Roman" panose="02020603050405020304" pitchFamily="18" charset="0"/>
                <a:cs typeface="Times New Roman" panose="02020603050405020304" pitchFamily="18" charset="0"/>
              </a:rPr>
              <a:t>(as per IS 14179:1999- determined by the amount of water absorbed by boiling the sample in distilled water 						and finding the increase in the mass)</a:t>
            </a:r>
            <a:endParaRPr lang="en-IN" sz="1600" dirty="0">
              <a:latin typeface="Times New Roman" panose="02020603050405020304" pitchFamily="18" charset="0"/>
              <a:cs typeface="Times New Roman" panose="02020603050405020304" pitchFamily="18" charset="0"/>
            </a:endParaRPr>
          </a:p>
          <a:p>
            <a:pPr marL="0" indent="0">
              <a:buNone/>
            </a:pPr>
            <a:r>
              <a:rPr lang="en-IN"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Impact Strength and Chipping R</a:t>
            </a:r>
            <a:r>
              <a:rPr lang="en-IN" sz="1600" dirty="0" err="1">
                <a:latin typeface="Times New Roman" panose="02020603050405020304" pitchFamily="18" charset="0"/>
                <a:cs typeface="Times New Roman" panose="02020603050405020304" pitchFamily="18" charset="0"/>
              </a:rPr>
              <a:t>esistance</a:t>
            </a:r>
            <a:r>
              <a:rPr lang="en-IN"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(as per IS 14179:1999-by Impact Tester)</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 	   - </a:t>
            </a:r>
            <a:r>
              <a:rPr lang="en-IN" sz="1600" dirty="0">
                <a:latin typeface="Times New Roman" panose="02020603050405020304" pitchFamily="18" charset="0"/>
                <a:cs typeface="Times New Roman" panose="02020603050405020304" pitchFamily="18" charset="0"/>
              </a:rPr>
              <a:t>Resistance to detergents </a:t>
            </a:r>
            <a:r>
              <a:rPr lang="en-US" sz="1600" dirty="0">
                <a:latin typeface="Times New Roman" panose="02020603050405020304" pitchFamily="18" charset="0"/>
                <a:cs typeface="Times New Roman" panose="02020603050405020304" pitchFamily="18" charset="0"/>
              </a:rPr>
              <a:t>(as per IS 14179:1999-The tableware articles are immersed into detergent solution at a temperature of 						60°C for 48 h and loss of gloss of the glaze is compared visually against untested sample)</a:t>
            </a:r>
          </a:p>
          <a:p>
            <a:pPr marL="0" indent="0">
              <a:buNone/>
            </a:pPr>
            <a:r>
              <a:rPr lang="en-IN" sz="1600" dirty="0">
                <a:latin typeface="Times New Roman" panose="02020603050405020304" pitchFamily="18" charset="0"/>
                <a:cs typeface="Times New Roman" panose="02020603050405020304" pitchFamily="18" charset="0"/>
              </a:rPr>
              <a:t>	- Resistance to  Citric acid </a:t>
            </a:r>
            <a:r>
              <a:rPr lang="en-US" sz="1600" dirty="0">
                <a:latin typeface="Times New Roman" panose="02020603050405020304" pitchFamily="18" charset="0"/>
                <a:cs typeface="Times New Roman" panose="02020603050405020304" pitchFamily="18" charset="0"/>
              </a:rPr>
              <a:t>(as per IS 14179:1999- The pieces of tableware articles are immersed into 10 percent citric acid solution 			at 100 </a:t>
            </a:r>
            <a:r>
              <a:rPr lang="en-IN"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10</a:t>
            </a:r>
            <a:r>
              <a:rPr lang="en-IN"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C for 16h and loss of glaze of glaze is compared visually against untested sample)</a:t>
            </a:r>
            <a:endParaRPr lang="en-IN" sz="1600" dirty="0">
              <a:latin typeface="Times New Roman" panose="02020603050405020304" pitchFamily="18" charset="0"/>
              <a:cs typeface="Times New Roman" panose="02020603050405020304" pitchFamily="18" charset="0"/>
            </a:endParaRPr>
          </a:p>
          <a:p>
            <a:pPr marL="0" indent="0">
              <a:buNone/>
            </a:pPr>
            <a:r>
              <a:rPr lang="en-US" sz="1600" dirty="0">
                <a:solidFill>
                  <a:srgbClr val="212529"/>
                </a:solidFill>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Crazing Resistance </a:t>
            </a:r>
            <a:r>
              <a:rPr lang="en-US" sz="1600" dirty="0">
                <a:latin typeface="Times New Roman" panose="02020603050405020304" pitchFamily="18" charset="0"/>
                <a:cs typeface="Times New Roman" panose="02020603050405020304" pitchFamily="18" charset="0"/>
              </a:rPr>
              <a:t>(as per IS 14179:1999- by Autoclave)</a:t>
            </a:r>
            <a:endParaRPr lang="en-IN" sz="1600" dirty="0">
              <a:latin typeface="Times New Roman" panose="02020603050405020304" pitchFamily="18" charset="0"/>
              <a:cs typeface="Times New Roman" panose="02020603050405020304" pitchFamily="18" charset="0"/>
            </a:endParaRPr>
          </a:p>
          <a:p>
            <a:pPr marL="0" indent="0">
              <a:buNone/>
            </a:pPr>
            <a:endParaRPr lang="en-US" sz="1600" dirty="0">
              <a:solidFill>
                <a:srgbClr val="212529"/>
              </a:solidFill>
              <a:latin typeface="Times New Roman" panose="02020603050405020304" pitchFamily="18" charset="0"/>
              <a:cs typeface="Times New Roman" panose="02020603050405020304" pitchFamily="18" charset="0"/>
            </a:endParaRP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6B8E5F3-0007-420E-B3CC-B782CF9DE942}"/>
              </a:ext>
            </a:extLst>
          </p:cNvPr>
          <p:cNvSpPr txBox="1">
            <a:spLocks/>
          </p:cNvSpPr>
          <p:nvPr/>
        </p:nvSpPr>
        <p:spPr>
          <a:xfrm>
            <a:off x="1964767" y="128016"/>
            <a:ext cx="8911687" cy="61138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rgbClr val="212529"/>
                </a:solidFill>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Ceramicware and Method of Test</a:t>
            </a:r>
            <a:endParaRPr lang="en-IN" dirty="0"/>
          </a:p>
        </p:txBody>
      </p:sp>
      <p:pic>
        <p:nvPicPr>
          <p:cNvPr id="10242" name="Picture 2" descr="Stoneware Crockery Sea Green | HORECA247">
            <a:extLst>
              <a:ext uri="{FF2B5EF4-FFF2-40B4-BE49-F238E27FC236}">
                <a16:creationId xmlns:a16="http://schemas.microsoft.com/office/drawing/2014/main" id="{A65E3966-2BBA-45DE-5216-BCDDA4A2D22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77" b="10432"/>
          <a:stretch/>
        </p:blipFill>
        <p:spPr bwMode="auto">
          <a:xfrm>
            <a:off x="8483475" y="739399"/>
            <a:ext cx="3487515" cy="245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9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347472" y="1310640"/>
            <a:ext cx="11844528"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IS </a:t>
            </a:r>
            <a:r>
              <a:rPr lang="en-US" dirty="0">
                <a:solidFill>
                  <a:srgbClr val="212529"/>
                </a:solidFill>
                <a:latin typeface="Times New Roman" panose="02020603050405020304" pitchFamily="18" charset="0"/>
                <a:cs typeface="Times New Roman" panose="02020603050405020304" pitchFamily="18" charset="0"/>
              </a:rPr>
              <a:t>12038 (Part 1):2007 /  ISO 4531-1:1998                                                                                                                                        Vitreous and porcelain enamels —Release of lead and cadmium from </a:t>
            </a:r>
            <a:r>
              <a:rPr lang="en-US" dirty="0" err="1">
                <a:solidFill>
                  <a:srgbClr val="212529"/>
                </a:solidFill>
                <a:latin typeface="Times New Roman" panose="02020603050405020304" pitchFamily="18" charset="0"/>
                <a:cs typeface="Times New Roman" panose="02020603050405020304" pitchFamily="18" charset="0"/>
              </a:rPr>
              <a:t>Enamelled</a:t>
            </a:r>
            <a:r>
              <a:rPr lang="en-US" dirty="0">
                <a:solidFill>
                  <a:srgbClr val="212529"/>
                </a:solidFill>
                <a:latin typeface="Times New Roman" panose="02020603050405020304" pitchFamily="18" charset="0"/>
                <a:cs typeface="Times New Roman" panose="02020603050405020304" pitchFamily="18" charset="0"/>
              </a:rPr>
              <a:t> ware in contact with food-Method of Test</a:t>
            </a:r>
          </a:p>
          <a:p>
            <a:pPr marL="0" indent="0">
              <a:buNone/>
            </a:pPr>
            <a:r>
              <a:rPr lang="en-US" dirty="0">
                <a:latin typeface="Times New Roman" panose="02020603050405020304" pitchFamily="18" charset="0"/>
                <a:cs typeface="Times New Roman" panose="02020603050405020304" pitchFamily="18" charset="0"/>
              </a:rPr>
              <a:t>Specifies a simulating method of test for determination of the release of lead and cadmium from </a:t>
            </a:r>
            <a:r>
              <a:rPr lang="en-US" dirty="0" err="1">
                <a:latin typeface="Times New Roman" panose="02020603050405020304" pitchFamily="18" charset="0"/>
                <a:cs typeface="Times New Roman" panose="02020603050405020304" pitchFamily="18" charset="0"/>
              </a:rPr>
              <a:t>enamelled</a:t>
            </a:r>
            <a:r>
              <a:rPr lang="en-US" dirty="0">
                <a:latin typeface="Times New Roman" panose="02020603050405020304" pitchFamily="18" charset="0"/>
                <a:cs typeface="Times New Roman" panose="02020603050405020304" pitchFamily="18" charset="0"/>
              </a:rPr>
              <a:t> ware which are intended to come into contact with food (including drinks).</a:t>
            </a:r>
          </a:p>
          <a:p>
            <a:pPr marL="0" indent="0">
              <a:buNone/>
            </a:pPr>
            <a:r>
              <a:rPr lang="en-US" dirty="0">
                <a:latin typeface="Times New Roman" panose="02020603050405020304" pitchFamily="18" charset="0"/>
                <a:cs typeface="Times New Roman" panose="02020603050405020304" pitchFamily="18" charset="0"/>
              </a:rPr>
              <a:t>	-Applicable to </a:t>
            </a:r>
            <a:r>
              <a:rPr lang="en-US" dirty="0" err="1">
                <a:latin typeface="Times New Roman" panose="02020603050405020304" pitchFamily="18" charset="0"/>
                <a:cs typeface="Times New Roman" panose="02020603050405020304" pitchFamily="18" charset="0"/>
              </a:rPr>
              <a:t>enamelled</a:t>
            </a:r>
            <a:r>
              <a:rPr lang="en-US" dirty="0">
                <a:latin typeface="Times New Roman" panose="02020603050405020304" pitchFamily="18" charset="0"/>
                <a:cs typeface="Times New Roman" panose="02020603050405020304" pitchFamily="18" charset="0"/>
              </a:rPr>
              <a:t> ware including tanks and vessels which are intended to be used for the preparation, serving and storage of food. </a:t>
            </a:r>
          </a:p>
          <a:p>
            <a:pPr marL="0" indent="0">
              <a:buNone/>
            </a:pPr>
            <a:r>
              <a:rPr lang="en-US" dirty="0">
                <a:latin typeface="Times New Roman" panose="02020603050405020304" pitchFamily="18" charset="0"/>
                <a:cs typeface="Times New Roman" panose="02020603050405020304" pitchFamily="18" charset="0"/>
              </a:rPr>
              <a:t>	-Applicable to </a:t>
            </a:r>
            <a:r>
              <a:rPr lang="en-US" dirty="0" err="1">
                <a:latin typeface="Times New Roman" panose="02020603050405020304" pitchFamily="18" charset="0"/>
                <a:cs typeface="Times New Roman" panose="02020603050405020304" pitchFamily="18" charset="0"/>
              </a:rPr>
              <a:t>enamelled</a:t>
            </a:r>
            <a:r>
              <a:rPr lang="en-US" dirty="0">
                <a:latin typeface="Times New Roman" panose="02020603050405020304" pitchFamily="18" charset="0"/>
                <a:cs typeface="Times New Roman" panose="02020603050405020304" pitchFamily="18" charset="0"/>
              </a:rPr>
              <a:t> ware including tanks and vessels which can be used for the preparation, serving and storage of food. </a:t>
            </a:r>
          </a:p>
          <a:p>
            <a:pPr marL="0" indent="0">
              <a:buNone/>
            </a:pPr>
            <a:r>
              <a:rPr lang="en-US" dirty="0">
                <a:latin typeface="Times New Roman" panose="02020603050405020304" pitchFamily="18" charset="0"/>
                <a:cs typeface="Times New Roman" panose="02020603050405020304" pitchFamily="18" charset="0"/>
              </a:rPr>
              <a:t>	-Also specifies a method of test for determining the release of lead and/or cadmium from a drinking rim. </a:t>
            </a:r>
          </a:p>
          <a:p>
            <a:pPr marL="0"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IN"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5665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83515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IS </a:t>
            </a:r>
            <a:r>
              <a:rPr lang="en-US" dirty="0">
                <a:solidFill>
                  <a:srgbClr val="212529"/>
                </a:solidFill>
                <a:latin typeface="Times New Roman" panose="02020603050405020304" pitchFamily="18" charset="0"/>
                <a:cs typeface="Times New Roman" panose="02020603050405020304" pitchFamily="18" charset="0"/>
              </a:rPr>
              <a:t>12038 (Part 2):2007 /  ISO 4531-2:1998                                                                                                                                        Vitreous and porcelain enamels —Release of lead and cadmium from </a:t>
            </a:r>
            <a:r>
              <a:rPr lang="en-US" dirty="0" err="1">
                <a:solidFill>
                  <a:srgbClr val="212529"/>
                </a:solidFill>
                <a:latin typeface="Times New Roman" panose="02020603050405020304" pitchFamily="18" charset="0"/>
                <a:cs typeface="Times New Roman" panose="02020603050405020304" pitchFamily="18" charset="0"/>
              </a:rPr>
              <a:t>Enamelled</a:t>
            </a:r>
            <a:r>
              <a:rPr lang="en-US" dirty="0">
                <a:solidFill>
                  <a:srgbClr val="212529"/>
                </a:solidFill>
                <a:latin typeface="Times New Roman" panose="02020603050405020304" pitchFamily="18" charset="0"/>
                <a:cs typeface="Times New Roman" panose="02020603050405020304" pitchFamily="18" charset="0"/>
              </a:rPr>
              <a:t> ware in contact with food- PERMISSIBLE LIMITS</a:t>
            </a:r>
          </a:p>
          <a:p>
            <a:pPr marL="0" indent="0">
              <a:buNone/>
            </a:pPr>
            <a:r>
              <a:rPr lang="en-US" dirty="0">
                <a:latin typeface="Times New Roman" panose="02020603050405020304" pitchFamily="18" charset="0"/>
                <a:cs typeface="Times New Roman" panose="02020603050405020304" pitchFamily="18" charset="0"/>
              </a:rPr>
              <a:t>Prescribes permissible limits for the release of lead and cadmium from </a:t>
            </a:r>
            <a:r>
              <a:rPr lang="en-US" dirty="0" err="1">
                <a:latin typeface="Times New Roman" panose="02020603050405020304" pitchFamily="18" charset="0"/>
                <a:cs typeface="Times New Roman" panose="02020603050405020304" pitchFamily="18" charset="0"/>
              </a:rPr>
              <a:t>enamelled</a:t>
            </a:r>
            <a:r>
              <a:rPr lang="en-US" dirty="0">
                <a:latin typeface="Times New Roman" panose="02020603050405020304" pitchFamily="18" charset="0"/>
                <a:cs typeface="Times New Roman" panose="02020603050405020304" pitchFamily="18" charset="0"/>
              </a:rPr>
              <a:t> ware intended for use in contact with food (including drinks)</a:t>
            </a:r>
          </a:p>
          <a:p>
            <a:pPr marL="0" indent="0">
              <a:buNone/>
            </a:pPr>
            <a:r>
              <a:rPr lang="en-US" dirty="0">
                <a:latin typeface="Times New Roman" panose="02020603050405020304" pitchFamily="18" charset="0"/>
                <a:cs typeface="Times New Roman" panose="02020603050405020304" pitchFamily="18" charset="0"/>
              </a:rPr>
              <a:t>-Applicable to </a:t>
            </a:r>
            <a:r>
              <a:rPr lang="en-US" dirty="0" err="1">
                <a:latin typeface="Times New Roman" panose="02020603050405020304" pitchFamily="18" charset="0"/>
                <a:cs typeface="Times New Roman" panose="02020603050405020304" pitchFamily="18" charset="0"/>
              </a:rPr>
              <a:t>enamelled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foodware</a:t>
            </a:r>
            <a:r>
              <a:rPr lang="en-US" dirty="0">
                <a:latin typeface="Times New Roman" panose="02020603050405020304" pitchFamily="18" charset="0"/>
                <a:cs typeface="Times New Roman" panose="02020603050405020304" pitchFamily="18" charset="0"/>
              </a:rPr>
              <a:t> including tanks and vessels which are intended to be used for the preparation, serving and storage of food. </a:t>
            </a:r>
          </a:p>
          <a:p>
            <a:pPr marL="0" indent="0">
              <a:buNone/>
            </a:pPr>
            <a:r>
              <a:rPr lang="en-US" dirty="0">
                <a:latin typeface="Times New Roman" panose="02020603050405020304" pitchFamily="18" charset="0"/>
                <a:cs typeface="Times New Roman" panose="02020603050405020304" pitchFamily="18" charset="0"/>
              </a:rPr>
              <a:t>-Also specifies permissible limits for the release of lead and cadmium from a drinking rim. It is not applicable to ceramic ware, nor to glassware and glass ceramic ware.</a:t>
            </a:r>
            <a:endParaRPr lang="en-US" u="sng" dirty="0">
              <a:latin typeface="Times New Roman" panose="02020603050405020304" pitchFamily="18" charset="0"/>
              <a:cs typeface="Times New Roman" panose="02020603050405020304" pitchFamily="18" charset="0"/>
            </a:endParaRPr>
          </a:p>
          <a:p>
            <a:pPr marL="457200" lvl="1" indent="0">
              <a:buNone/>
            </a:pPr>
            <a:endParaRPr lang="en-IN" sz="1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33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83515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IS </a:t>
            </a:r>
            <a:r>
              <a:rPr lang="en-US" dirty="0">
                <a:solidFill>
                  <a:srgbClr val="212529"/>
                </a:solidFill>
                <a:latin typeface="Times New Roman" panose="02020603050405020304" pitchFamily="18" charset="0"/>
                <a:cs typeface="Times New Roman" panose="02020603050405020304" pitchFamily="18" charset="0"/>
              </a:rPr>
              <a:t>17502 :2008 </a:t>
            </a:r>
          </a:p>
          <a:p>
            <a:pPr marL="0" indent="0">
              <a:buNone/>
            </a:pPr>
            <a:r>
              <a:rPr lang="en-US" dirty="0">
                <a:solidFill>
                  <a:srgbClr val="212529"/>
                </a:solidFill>
                <a:latin typeface="Times New Roman" panose="02020603050405020304" pitchFamily="18" charset="0"/>
                <a:cs typeface="Times New Roman" panose="02020603050405020304" pitchFamily="18" charset="0"/>
              </a:rPr>
              <a:t>Methylene Blue Index of Clay — Method of Test </a:t>
            </a:r>
          </a:p>
          <a:p>
            <a:pPr marL="0" indent="0">
              <a:buNone/>
            </a:pPr>
            <a:r>
              <a:rPr lang="en-US" dirty="0">
                <a:latin typeface="Times New Roman" panose="02020603050405020304" pitchFamily="18" charset="0"/>
                <a:cs typeface="Times New Roman" panose="02020603050405020304" pitchFamily="18" charset="0"/>
              </a:rPr>
              <a:t>Prescribes the method of test for the determination of methylene blue index of clay (using pH Meter).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-Determination of methylene blue index is based on the adsorption of methylene blue dye by clay. It is directly</a:t>
            </a:r>
          </a:p>
          <a:p>
            <a:pPr marL="0" indent="0">
              <a:buNone/>
            </a:pPr>
            <a:r>
              <a:rPr lang="en-US" dirty="0">
                <a:latin typeface="Times New Roman" panose="02020603050405020304" pitchFamily="18" charset="0"/>
                <a:cs typeface="Times New Roman" panose="02020603050405020304" pitchFamily="18" charset="0"/>
              </a:rPr>
              <a:t>related to fundamental properties like cation exchange capacity, dry bond strength and casting rate. Methylene</a:t>
            </a:r>
          </a:p>
          <a:p>
            <a:pPr marL="0" indent="0">
              <a:buNone/>
            </a:pPr>
            <a:r>
              <a:rPr lang="en-US" dirty="0">
                <a:latin typeface="Times New Roman" panose="02020603050405020304" pitchFamily="18" charset="0"/>
                <a:cs typeface="Times New Roman" panose="02020603050405020304" pitchFamily="18" charset="0"/>
              </a:rPr>
              <a:t>blue index correlates well with ceramic forming properties of clay. </a:t>
            </a:r>
          </a:p>
          <a:p>
            <a:pPr marL="457200" lvl="1" indent="0">
              <a:buNone/>
            </a:pPr>
            <a:r>
              <a:rPr lang="en-US" sz="1800" dirty="0">
                <a:latin typeface="Times New Roman" panose="02020603050405020304" pitchFamily="18" charset="0"/>
                <a:cs typeface="Times New Roman" panose="02020603050405020304" pitchFamily="18" charset="0"/>
              </a:rPr>
              <a:t>-</a:t>
            </a:r>
            <a:r>
              <a:rPr lang="en-US" sz="1800" dirty="0"/>
              <a:t>.</a:t>
            </a:r>
            <a:endParaRPr lang="en-IN" sz="1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698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83515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IS 17933 : 2022/ISO 14704 : 2016</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Fine Ceramics (Advanced Ceramics, Advanced Technical Ceramics) — Test Method for Flexural Strength of Monolithic Ceramics at</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Room Temperature</a:t>
            </a:r>
          </a:p>
          <a:p>
            <a:pPr marL="0" indent="0">
              <a:buNone/>
            </a:pPr>
            <a:r>
              <a:rPr lang="en-US" sz="1600" dirty="0">
                <a:latin typeface="Times New Roman" panose="02020603050405020304" pitchFamily="18" charset="0"/>
                <a:cs typeface="Times New Roman" panose="02020603050405020304" pitchFamily="18" charset="0"/>
              </a:rPr>
              <a:t>Specifies a test method for determining the flexural strength of monolithic fine ceramics, and whisker- or particulate-reinforced ceramic composites, at room temperature and applies to materials with grain size less than 200 µm. This test method may be used for materials development, quality control, characterization and design data-generation purposes.</a:t>
            </a:r>
          </a:p>
          <a:p>
            <a:r>
              <a:rPr lang="nl-NL" sz="1600" dirty="0">
                <a:latin typeface="Times New Roman" panose="02020603050405020304" pitchFamily="18" charset="0"/>
                <a:cs typeface="Times New Roman" panose="02020603050405020304" pitchFamily="18" charset="0"/>
              </a:rPr>
              <a:t>IS 17934 : 2022/ ISO 20501 : 2019 </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Fine Ceramics ( Advanced Ceramics, Advanced Technical Ceramics ) —Weibull Statistics for Strength Data</a:t>
            </a:r>
          </a:p>
          <a:p>
            <a:pPr marL="0" indent="0">
              <a:buNone/>
            </a:pPr>
            <a:r>
              <a:rPr lang="en-US" sz="1600" dirty="0">
                <a:latin typeface="Times New Roman" panose="02020603050405020304" pitchFamily="18" charset="0"/>
                <a:cs typeface="Times New Roman" panose="02020603050405020304" pitchFamily="18" charset="0"/>
              </a:rPr>
              <a:t>Covers the reporting of uniaxial strength data and the estimation of probability distribution parameters for advanced ceramics which fail in a brittle fashion. The failure strength of advanced ceramics is treated as a continuous random variable. Typically, a number of test specimens with well-defined geometry are brought to failure under well-defined isothermal loading conditions. The load at which each specimen fails is recorded. The resulting failure stresses are used to obtain parameter estimates associated with the underlying population distribution.</a:t>
            </a:r>
          </a:p>
        </p:txBody>
      </p:sp>
    </p:spTree>
    <p:extLst>
      <p:ext uri="{BB962C8B-B14F-4D97-AF65-F5344CB8AC3E}">
        <p14:creationId xmlns:p14="http://schemas.microsoft.com/office/powerpoint/2010/main" val="2667018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83515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IS  7935 : 2022/ ISO 18754 : 2020</a:t>
            </a:r>
          </a:p>
          <a:p>
            <a:pPr marL="0" indent="0">
              <a:buNone/>
            </a:pPr>
            <a:r>
              <a:rPr lang="en-US" dirty="0">
                <a:solidFill>
                  <a:srgbClr val="212529"/>
                </a:solidFill>
                <a:latin typeface="Times New Roman" panose="02020603050405020304" pitchFamily="18" charset="0"/>
                <a:cs typeface="Times New Roman" panose="02020603050405020304" pitchFamily="18" charset="0"/>
              </a:rPr>
              <a:t>Fine Ceramics ( Advanced Ceramics, Advanced Technical Ceramics ) —Determination of Density and Apparent Porosity</a:t>
            </a:r>
          </a:p>
          <a:p>
            <a:pPr marL="0" indent="0">
              <a:buNone/>
            </a:pPr>
            <a:r>
              <a:rPr lang="en-US" dirty="0">
                <a:latin typeface="Times New Roman" panose="02020603050405020304" pitchFamily="18" charset="0"/>
                <a:cs typeface="Times New Roman" panose="02020603050405020304" pitchFamily="18" charset="0"/>
              </a:rPr>
              <a:t>Specifies methods for the determination of the apparent solid density, bulk density, apparent porosity and geometric bulk density of fine ceramics, including all ceramic matrix composites.</a:t>
            </a:r>
          </a:p>
          <a:p>
            <a:pPr marL="0" indent="0">
              <a:buNone/>
            </a:pPr>
            <a:endParaRPr lang="en-US"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IS 17936 : 2022/ ISO 20507 : 2014</a:t>
            </a:r>
          </a:p>
          <a:p>
            <a:endParaRPr lang="nl-NL" dirty="0">
              <a:latin typeface="Times New Roman" panose="02020603050405020304" pitchFamily="18" charset="0"/>
              <a:cs typeface="Times New Roman" panose="02020603050405020304" pitchFamily="18" charset="0"/>
            </a:endParaRPr>
          </a:p>
          <a:p>
            <a:pPr marL="0" indent="0">
              <a:buNone/>
            </a:pPr>
            <a:r>
              <a:rPr lang="en-US" dirty="0">
                <a:solidFill>
                  <a:srgbClr val="212529"/>
                </a:solidFill>
                <a:latin typeface="Times New Roman" panose="02020603050405020304" pitchFamily="18" charset="0"/>
                <a:cs typeface="Times New Roman" panose="02020603050405020304" pitchFamily="18" charset="0"/>
              </a:rPr>
              <a:t>Fine Ceramics ( Advanced Ceramics, Advanced Technical Ceramics ) —Weibull Statistics for Strength Data</a:t>
            </a:r>
          </a:p>
          <a:p>
            <a:pPr marL="0" indent="0">
              <a:buNone/>
            </a:pPr>
            <a:r>
              <a:rPr lang="en-US" dirty="0">
                <a:latin typeface="Times New Roman" panose="02020603050405020304" pitchFamily="18" charset="0"/>
                <a:cs typeface="Times New Roman" panose="02020603050405020304" pitchFamily="18" charset="0"/>
              </a:rPr>
              <a:t>Covers the reporting of uniaxial strength data and the estimation of probability distribution parameters for advanced ceramics which fail in a brittle fashion. The failure strength of advanced ceramics is treated as a continuous random variable. Typically, a number of test specimens with well-defined geometry are brought to failure under well-defined isothermal loading conditions. The load at which each specimen fails is recorded. The resulting failure stresses are used to obtain parameter estimates associated with the underlying population distribution.</a:t>
            </a:r>
          </a:p>
        </p:txBody>
      </p:sp>
    </p:spTree>
    <p:extLst>
      <p:ext uri="{BB962C8B-B14F-4D97-AF65-F5344CB8AC3E}">
        <p14:creationId xmlns:p14="http://schemas.microsoft.com/office/powerpoint/2010/main" val="28117817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83515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IS 17975 : 2022/ ISO 14627 : 2012</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Fine Ceramics (Advanced Ceramics, Advanced Technical Ceramics) —Test Method for Fracture Resistance of Silicon Nitride Materials for Rolling Bearing Balls at Room Temperature by Indentation Fracture (IF) Method</a:t>
            </a:r>
          </a:p>
          <a:p>
            <a:pPr marL="0" indent="0">
              <a:buNone/>
            </a:pPr>
            <a:r>
              <a:rPr lang="en-US" sz="1600" dirty="0">
                <a:latin typeface="Times New Roman" panose="02020603050405020304" pitchFamily="18" charset="0"/>
                <a:cs typeface="Times New Roman" panose="02020603050405020304" pitchFamily="18" charset="0"/>
              </a:rPr>
              <a:t>Describes a test method that covers the determination of fracture resistance of silicon nitride bearing balls at room temperature by the indentation fracture (IF) method, as specified in ISO 26602. This International Standard is intended for use with monolithic silicon nitride ceramics for bearing balls. It does not include other ceramic materials.</a:t>
            </a: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IS 17981 : 2022/ ISO 17561 : 2016</a:t>
            </a:r>
          </a:p>
          <a:p>
            <a:pPr marL="0" indent="0">
              <a:buNone/>
            </a:pPr>
            <a:r>
              <a:rPr lang="en-US" sz="1600" dirty="0">
                <a:latin typeface="Times New Roman" panose="02020603050405020304" pitchFamily="18" charset="0"/>
                <a:cs typeface="Times New Roman" panose="02020603050405020304" pitchFamily="18" charset="0"/>
              </a:rPr>
              <a:t>Fine Ceramics (Advanced Ceramics, Advanced Technical Ceramics) — Test Method for Elastic Moduli of Monolithic Ceramics at Room Temperature by Sonic Resonance </a:t>
            </a:r>
            <a:endParaRPr lang="nl-NL"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95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917E-B661-FDFD-EF45-A2D5A61DEF4F}"/>
              </a:ext>
            </a:extLst>
          </p:cNvPr>
          <p:cNvSpPr>
            <a:spLocks noGrp="1"/>
          </p:cNvSpPr>
          <p:nvPr>
            <p:ph type="title"/>
          </p:nvPr>
        </p:nvSpPr>
        <p:spPr>
          <a:xfrm>
            <a:off x="988291" y="1059872"/>
            <a:ext cx="3457814" cy="4851349"/>
          </a:xfrm>
        </p:spPr>
        <p:txBody>
          <a:bodyPr>
            <a:normAutofit/>
          </a:bodyPr>
          <a:lstStyle/>
          <a:p>
            <a:r>
              <a:rPr lang="en-IN" dirty="0">
                <a:latin typeface="Times New Roman" panose="02020603050405020304" pitchFamily="18" charset="0"/>
                <a:cs typeface="Times New Roman" panose="02020603050405020304" pitchFamily="18" charset="0"/>
              </a:rPr>
              <a:t>Important Terminologies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(IS 2717:1979 &amp; IS 2781:2020)</a:t>
            </a:r>
          </a:p>
        </p:txBody>
      </p:sp>
      <p:sp>
        <p:nvSpPr>
          <p:cNvPr id="3" name="Content Placeholder 2">
            <a:extLst>
              <a:ext uri="{FF2B5EF4-FFF2-40B4-BE49-F238E27FC236}">
                <a16:creationId xmlns:a16="http://schemas.microsoft.com/office/drawing/2014/main" id="{4F6B65B8-881E-EF92-5601-C3A171D39049}"/>
              </a:ext>
            </a:extLst>
          </p:cNvPr>
          <p:cNvSpPr>
            <a:spLocks noGrp="1"/>
          </p:cNvSpPr>
          <p:nvPr>
            <p:ph idx="1"/>
          </p:nvPr>
        </p:nvSpPr>
        <p:spPr>
          <a:xfrm>
            <a:off x="4446105" y="568036"/>
            <a:ext cx="7565785" cy="5943600"/>
          </a:xfrm>
        </p:spPr>
        <p:txBody>
          <a:bodyPr>
            <a:normAutofit/>
          </a:bodyPr>
          <a:lstStyle/>
          <a:p>
            <a:pPr algn="just">
              <a:lnSpc>
                <a:spcPct val="90000"/>
              </a:lnSpc>
            </a:pPr>
            <a:r>
              <a:rPr lang="en-US" b="1" dirty="0">
                <a:latin typeface="Times New Roman" panose="02020603050405020304" pitchFamily="18" charset="0"/>
                <a:cs typeface="Times New Roman" panose="02020603050405020304" pitchFamily="18" charset="0"/>
              </a:rPr>
              <a:t>Bone China </a:t>
            </a:r>
            <a:r>
              <a:rPr lang="en-US" dirty="0">
                <a:latin typeface="Times New Roman" panose="02020603050405020304" pitchFamily="18" charset="0"/>
                <a:cs typeface="Times New Roman" panose="02020603050405020304" pitchFamily="18" charset="0"/>
              </a:rPr>
              <a:t>— A white translucent porcelain made from a ceramic body containing a minimum of 25 percent bone ash as the chief fluxing material.</a:t>
            </a:r>
          </a:p>
          <a:p>
            <a:pPr algn="just">
              <a:lnSpc>
                <a:spcPct val="90000"/>
              </a:lnSpc>
            </a:pPr>
            <a:r>
              <a:rPr lang="en-US" b="1" dirty="0">
                <a:latin typeface="Times New Roman" panose="02020603050405020304" pitchFamily="18" charset="0"/>
                <a:cs typeface="Times New Roman" panose="02020603050405020304" pitchFamily="18" charset="0"/>
              </a:rPr>
              <a:t>Chipping</a:t>
            </a:r>
            <a:r>
              <a:rPr lang="en-US" dirty="0">
                <a:latin typeface="Times New Roman" panose="02020603050405020304" pitchFamily="18" charset="0"/>
                <a:cs typeface="Times New Roman" panose="02020603050405020304" pitchFamily="18" charset="0"/>
              </a:rPr>
              <a:t> — Breaking off of chips from the edge of a glazed ceramicware.</a:t>
            </a:r>
          </a:p>
          <a:p>
            <a:pPr algn="just">
              <a:lnSpc>
                <a:spcPct val="90000"/>
              </a:lnSpc>
            </a:pPr>
            <a:r>
              <a:rPr lang="en-US" b="1" dirty="0">
                <a:latin typeface="Times New Roman" panose="02020603050405020304" pitchFamily="18" charset="0"/>
                <a:cs typeface="Times New Roman" panose="02020603050405020304" pitchFamily="18" charset="0"/>
              </a:rPr>
              <a:t>Clay</a:t>
            </a:r>
            <a:r>
              <a:rPr lang="en-US" dirty="0">
                <a:latin typeface="Times New Roman" panose="02020603050405020304" pitchFamily="18" charset="0"/>
                <a:cs typeface="Times New Roman" panose="02020603050405020304" pitchFamily="18" charset="0"/>
              </a:rPr>
              <a:t> — A natural mineral aggregate, consisting essentially of hydrous </a:t>
            </a:r>
            <a:r>
              <a:rPr lang="en-US" dirty="0" err="1">
                <a:latin typeface="Times New Roman" panose="02020603050405020304" pitchFamily="18" charset="0"/>
                <a:cs typeface="Times New Roman" panose="02020603050405020304" pitchFamily="18" charset="0"/>
              </a:rPr>
              <a:t>aluminium</a:t>
            </a:r>
            <a:r>
              <a:rPr lang="en-US" dirty="0">
                <a:latin typeface="Times New Roman" panose="02020603050405020304" pitchFamily="18" charset="0"/>
                <a:cs typeface="Times New Roman" panose="02020603050405020304" pitchFamily="18" charset="0"/>
              </a:rPr>
              <a:t> silicates. It is plastic when sufficiently wetted, rigid when dried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masse, and vitrified when fired to a sufficiently high </a:t>
            </a:r>
            <a:r>
              <a:rPr lang="en-US" dirty="0" err="1">
                <a:latin typeface="Times New Roman" panose="02020603050405020304" pitchFamily="18" charset="0"/>
                <a:cs typeface="Times New Roman" panose="02020603050405020304" pitchFamily="18" charset="0"/>
              </a:rPr>
              <a:t>temperature.one</a:t>
            </a:r>
            <a:r>
              <a:rPr lang="en-US" dirty="0">
                <a:latin typeface="Times New Roman" panose="02020603050405020304" pitchFamily="18" charset="0"/>
                <a:cs typeface="Times New Roman" panose="02020603050405020304" pitchFamily="18" charset="0"/>
              </a:rPr>
              <a:t> ash as the chief fluxing material.</a:t>
            </a:r>
          </a:p>
          <a:p>
            <a:pPr algn="just">
              <a:lnSpc>
                <a:spcPct val="90000"/>
              </a:lnSpc>
            </a:pPr>
            <a:r>
              <a:rPr lang="en-US" b="1" dirty="0">
                <a:latin typeface="Times New Roman" panose="02020603050405020304" pitchFamily="18" charset="0"/>
                <a:cs typeface="Times New Roman" panose="02020603050405020304" pitchFamily="18" charset="0"/>
              </a:rPr>
              <a:t>Crawling</a:t>
            </a:r>
            <a:r>
              <a:rPr lang="en-US" dirty="0">
                <a:latin typeface="Times New Roman" panose="02020603050405020304" pitchFamily="18" charset="0"/>
                <a:cs typeface="Times New Roman" panose="02020603050405020304" pitchFamily="18" charset="0"/>
              </a:rPr>
              <a:t> - A defect in the vitreous enamel appearing as agglomerates or irregularly shaped islands.</a:t>
            </a:r>
          </a:p>
          <a:p>
            <a:pPr algn="just">
              <a:lnSpc>
                <a:spcPct val="90000"/>
              </a:lnSpc>
            </a:pPr>
            <a:r>
              <a:rPr lang="en-US" b="1" dirty="0">
                <a:latin typeface="Times New Roman" panose="02020603050405020304" pitchFamily="18" charset="0"/>
                <a:cs typeface="Times New Roman" panose="02020603050405020304" pitchFamily="18" charset="0"/>
              </a:rPr>
              <a:t>Crazing (or Craze) </a:t>
            </a:r>
            <a:r>
              <a:rPr lang="en-US" dirty="0">
                <a:latin typeface="Times New Roman" panose="02020603050405020304" pitchFamily="18" charset="0"/>
                <a:cs typeface="Times New Roman" panose="02020603050405020304" pitchFamily="18" charset="0"/>
              </a:rPr>
              <a:t>— The hair like cracking which occurs in fired glazes or other ceramic coatings due to critical tensile stresses.</a:t>
            </a:r>
          </a:p>
          <a:p>
            <a:pPr algn="just">
              <a:lnSpc>
                <a:spcPct val="90000"/>
              </a:lnSpc>
            </a:pPr>
            <a:r>
              <a:rPr lang="en-US" b="1" dirty="0">
                <a:latin typeface="Times New Roman" panose="02020603050405020304" pitchFamily="18" charset="0"/>
                <a:cs typeface="Times New Roman" panose="02020603050405020304" pitchFamily="18" charset="0"/>
              </a:rPr>
              <a:t>Glaze</a:t>
            </a:r>
            <a:r>
              <a:rPr lang="en-US" dirty="0">
                <a:latin typeface="Times New Roman" panose="02020603050405020304" pitchFamily="18" charset="0"/>
                <a:cs typeface="Times New Roman" panose="02020603050405020304" pitchFamily="18" charset="0"/>
              </a:rPr>
              <a:t> — A ceramic coating matured to glassy state on a formed ceramic article, or the material or mixture from which the coating is made.</a:t>
            </a:r>
          </a:p>
          <a:p>
            <a:pPr algn="just">
              <a:lnSpc>
                <a:spcPct val="90000"/>
              </a:lnSpc>
            </a:pPr>
            <a:r>
              <a:rPr lang="en-US" b="1" dirty="0">
                <a:latin typeface="Times New Roman" panose="02020603050405020304" pitchFamily="18" charset="0"/>
                <a:cs typeface="Times New Roman" panose="02020603050405020304" pitchFamily="18" charset="0"/>
              </a:rPr>
              <a:t>Kaolin (China Clay</a:t>
            </a:r>
            <a:r>
              <a:rPr lang="en-US" dirty="0">
                <a:latin typeface="Times New Roman" panose="02020603050405020304" pitchFamily="18" charset="0"/>
                <a:cs typeface="Times New Roman" panose="02020603050405020304" pitchFamily="18" charset="0"/>
              </a:rPr>
              <a:t>) — A refractory clay consisting essentially of minerals of the kaolin group and which fires to a white or nearly white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a:t>
            </a:r>
          </a:p>
          <a:p>
            <a:pPr algn="just">
              <a:lnSpc>
                <a:spcPct val="90000"/>
              </a:lnSpc>
            </a:pPr>
            <a:r>
              <a:rPr lang="en-US" b="1" dirty="0">
                <a:latin typeface="Times New Roman" panose="02020603050405020304" pitchFamily="18" charset="0"/>
                <a:cs typeface="Times New Roman" panose="02020603050405020304" pitchFamily="18" charset="0"/>
              </a:rPr>
              <a:t>Tile </a:t>
            </a:r>
            <a:r>
              <a:rPr lang="en-US" dirty="0">
                <a:latin typeface="Times New Roman" panose="02020603050405020304" pitchFamily="18" charset="0"/>
                <a:cs typeface="Times New Roman" panose="02020603050405020304" pitchFamily="18" charset="0"/>
              </a:rPr>
              <a:t>— A ceramic surfacing unit, usually relatively thin in relation to facial area, made from clay or a mixture of clay and other ceramic materials, called the body of the tile, having either a ‘glazed’ or ‘unglazed’ face and fired above red heat in the course of manufacture to a temperature sufficiently high to produce specific physical properties and characteristics</a:t>
            </a:r>
            <a:r>
              <a:rPr lang="en-US" sz="1400" dirty="0">
                <a:latin typeface="Times New Roman" panose="02020603050405020304" pitchFamily="18" charset="0"/>
                <a:cs typeface="Times New Roman" panose="02020603050405020304" pitchFamily="18" charset="0"/>
              </a:rPr>
              <a:t>.</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9309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1740316"/>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IS 17985 : 2022/ISO 26602 : 2020 </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Fine Ceramics (Advanced Ceramics, Advanced Technical Ceramics) — Silicon Nitride Materials for Rolling Bearing Balls and Rollers </a:t>
            </a:r>
          </a:p>
          <a:p>
            <a:pPr marL="0" indent="0">
              <a:buNone/>
            </a:pPr>
            <a:r>
              <a:rPr lang="en-US" sz="1600" dirty="0">
                <a:latin typeface="Times New Roman" panose="02020603050405020304" pitchFamily="18" charset="0"/>
                <a:cs typeface="Times New Roman" panose="02020603050405020304" pitchFamily="18" charset="0"/>
              </a:rPr>
              <a:t>This document specifies the requirements for preprocessed silicon nitride materials for rolling bearing balls and rollers.</a:t>
            </a: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IS IS 17991 : 2022/ ISO 14705 : 2016</a:t>
            </a:r>
          </a:p>
          <a:p>
            <a:pPr marL="0" indent="0">
              <a:buNone/>
            </a:pPr>
            <a:r>
              <a:rPr lang="en-US" sz="1600" dirty="0">
                <a:solidFill>
                  <a:srgbClr val="212529"/>
                </a:solidFill>
                <a:latin typeface="Times New Roman" panose="02020603050405020304" pitchFamily="18" charset="0"/>
                <a:cs typeface="Times New Roman" panose="02020603050405020304" pitchFamily="18" charset="0"/>
              </a:rPr>
              <a:t>Fine Ceramics (Advanced Ceramics, Advanced Technical Ceramics) —Test Method for Hardness of  Monolithic Ceramics at Room Temperature</a:t>
            </a:r>
          </a:p>
          <a:p>
            <a:pPr marL="0" indent="0">
              <a:buNone/>
            </a:pPr>
            <a:r>
              <a:rPr lang="en-US" sz="1600" dirty="0">
                <a:latin typeface="Times New Roman" panose="02020603050405020304" pitchFamily="18" charset="0"/>
                <a:cs typeface="Times New Roman" panose="02020603050405020304" pitchFamily="18" charset="0"/>
              </a:rPr>
              <a:t>This document specifies a test method for determining the Vickers and Knoop hardness of monolithic fine ceramics at room temperature.</a:t>
            </a:r>
          </a:p>
        </p:txBody>
      </p:sp>
    </p:spTree>
    <p:extLst>
      <p:ext uri="{BB962C8B-B14F-4D97-AF65-F5344CB8AC3E}">
        <p14:creationId xmlns:p14="http://schemas.microsoft.com/office/powerpoint/2010/main" val="1516357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391756" y="87570"/>
            <a:ext cx="8911687" cy="708121"/>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Raw Materials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3" y="95393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hlinkClick r:id="rId2"/>
              </a:rPr>
              <a:t>IS 9806 : 2001 </a:t>
            </a:r>
            <a:r>
              <a:rPr lang="en-US" sz="1600" dirty="0">
                <a:latin typeface="Times New Roman" panose="02020603050405020304" pitchFamily="18" charset="0"/>
                <a:cs typeface="Times New Roman" panose="02020603050405020304" pitchFamily="18" charset="0"/>
              </a:rPr>
              <a:t>Methods of test for and permissible limits of toxic materials released from ceramicware, vitreous enamelware, glassware and glass - Ceramicware in contact with food (First Revision)</a:t>
            </a:r>
          </a:p>
          <a:p>
            <a:pPr marL="0" indent="0">
              <a:buNone/>
            </a:pPr>
            <a:r>
              <a:rPr lang="en-US" sz="1600" b="0" i="0" dirty="0">
                <a:solidFill>
                  <a:srgbClr val="212529"/>
                </a:solidFill>
                <a:effectLst/>
                <a:latin typeface="Times New Roman" panose="02020603050405020304" pitchFamily="18" charset="0"/>
                <a:cs typeface="Times New Roman" panose="02020603050405020304" pitchFamily="18" charset="0"/>
              </a:rPr>
              <a:t>This standard prescribes the methods of test for and permissible </a:t>
            </a:r>
            <a:r>
              <a:rPr lang="en-US" sz="1600" dirty="0">
                <a:solidFill>
                  <a:srgbClr val="212529"/>
                </a:solidFill>
                <a:latin typeface="Times New Roman" panose="02020603050405020304" pitchFamily="18" charset="0"/>
                <a:cs typeface="Times New Roman" panose="02020603050405020304" pitchFamily="18" charset="0"/>
              </a:rPr>
              <a:t>li</a:t>
            </a:r>
            <a:r>
              <a:rPr lang="en-US" sz="1600" b="0" i="0" dirty="0">
                <a:solidFill>
                  <a:srgbClr val="212529"/>
                </a:solidFill>
                <a:effectLst/>
                <a:latin typeface="Times New Roman" panose="02020603050405020304" pitchFamily="18" charset="0"/>
                <a:cs typeface="Times New Roman" panose="02020603050405020304" pitchFamily="18" charset="0"/>
              </a:rPr>
              <a:t>mits of toxic materials released from ceramicware, vitreous enamelware, glassware and glass-ceramicware used in preparation, storage, cooking or serving of food and beverages.</a:t>
            </a:r>
          </a:p>
          <a:p>
            <a:pPr marL="0" indent="0">
              <a:buNone/>
            </a:pPr>
            <a:endParaRPr lang="en-US" sz="1600" dirty="0">
              <a:solidFill>
                <a:srgbClr val="212529"/>
              </a:solidFill>
              <a:latin typeface="Times New Roman" panose="02020603050405020304" pitchFamily="18" charset="0"/>
              <a:cs typeface="Times New Roman" panose="02020603050405020304" pitchFamily="18" charset="0"/>
            </a:endParaRP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61F5EE1-5371-2571-FA8A-DA821B5C3D51}"/>
              </a:ext>
            </a:extLst>
          </p:cNvPr>
          <p:cNvGraphicFramePr>
            <a:graphicFrameLocks noGrp="1"/>
          </p:cNvGraphicFramePr>
          <p:nvPr>
            <p:extLst>
              <p:ext uri="{D42A27DB-BD31-4B8C-83A1-F6EECF244321}">
                <p14:modId xmlns:p14="http://schemas.microsoft.com/office/powerpoint/2010/main" val="3176661633"/>
              </p:ext>
            </p:extLst>
          </p:nvPr>
        </p:nvGraphicFramePr>
        <p:xfrm>
          <a:off x="1584165" y="2524277"/>
          <a:ext cx="9178323" cy="3126552"/>
        </p:xfrm>
        <a:graphic>
          <a:graphicData uri="http://schemas.openxmlformats.org/drawingml/2006/table">
            <a:tbl>
              <a:tblPr firstRow="1" firstCol="1" lastRow="1" lastCol="1" bandRow="1" bandCol="1">
                <a:tableStyleId>{69012ECD-51FC-41F1-AA8D-1B2483CD663E}</a:tableStyleId>
              </a:tblPr>
              <a:tblGrid>
                <a:gridCol w="862295">
                  <a:extLst>
                    <a:ext uri="{9D8B030D-6E8A-4147-A177-3AD203B41FA5}">
                      <a16:colId xmlns:a16="http://schemas.microsoft.com/office/drawing/2014/main" val="2900788922"/>
                    </a:ext>
                  </a:extLst>
                </a:gridCol>
                <a:gridCol w="2344273">
                  <a:extLst>
                    <a:ext uri="{9D8B030D-6E8A-4147-A177-3AD203B41FA5}">
                      <a16:colId xmlns:a16="http://schemas.microsoft.com/office/drawing/2014/main" val="2220005308"/>
                    </a:ext>
                  </a:extLst>
                </a:gridCol>
                <a:gridCol w="1359250">
                  <a:extLst>
                    <a:ext uri="{9D8B030D-6E8A-4147-A177-3AD203B41FA5}">
                      <a16:colId xmlns:a16="http://schemas.microsoft.com/office/drawing/2014/main" val="234556692"/>
                    </a:ext>
                  </a:extLst>
                </a:gridCol>
                <a:gridCol w="3034068">
                  <a:extLst>
                    <a:ext uri="{9D8B030D-6E8A-4147-A177-3AD203B41FA5}">
                      <a16:colId xmlns:a16="http://schemas.microsoft.com/office/drawing/2014/main" val="1473634418"/>
                    </a:ext>
                  </a:extLst>
                </a:gridCol>
                <a:gridCol w="1578437">
                  <a:extLst>
                    <a:ext uri="{9D8B030D-6E8A-4147-A177-3AD203B41FA5}">
                      <a16:colId xmlns:a16="http://schemas.microsoft.com/office/drawing/2014/main" val="2929456746"/>
                    </a:ext>
                  </a:extLst>
                </a:gridCol>
              </a:tblGrid>
              <a:tr h="565305">
                <a:tc>
                  <a:txBody>
                    <a:bodyPr/>
                    <a:lstStyle/>
                    <a:p>
                      <a:pPr marL="37465" marR="135255" indent="28575" algn="l">
                        <a:lnSpc>
                          <a:spcPct val="103000"/>
                        </a:lnSpc>
                        <a:spcAft>
                          <a:spcPts val="0"/>
                        </a:spcAft>
                      </a:pPr>
                      <a:r>
                        <a:rPr lang="en-US" sz="1200" kern="100" dirty="0" err="1">
                          <a:effectLst/>
                        </a:rPr>
                        <a:t>Sl</a:t>
                      </a:r>
                      <a:r>
                        <a:rPr lang="en-US" sz="1200" kern="100" spc="5" dirty="0">
                          <a:effectLst/>
                        </a:rPr>
                        <a:t> </a:t>
                      </a:r>
                      <a:r>
                        <a:rPr lang="en-US" sz="1200" kern="100" dirty="0">
                          <a:effectLst/>
                        </a:rPr>
                        <a:t>No.</a:t>
                      </a:r>
                      <a:endParaRPr lang="en-IN"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44475" marR="363220" indent="-47625" algn="l">
                        <a:lnSpc>
                          <a:spcPct val="102000"/>
                        </a:lnSpc>
                        <a:spcAft>
                          <a:spcPts val="0"/>
                        </a:spcAft>
                      </a:pPr>
                      <a:r>
                        <a:rPr lang="en-US" sz="1200" kern="100" spc="-15">
                          <a:effectLst/>
                        </a:rPr>
                        <a:t>Type of</a:t>
                      </a:r>
                      <a:r>
                        <a:rPr lang="en-US" sz="1200" kern="100" spc="-185">
                          <a:effectLst/>
                        </a:rPr>
                        <a:t> </a:t>
                      </a:r>
                      <a:r>
                        <a:rPr lang="en-US" sz="1200" kern="100">
                          <a:effectLst/>
                        </a:rPr>
                        <a:t>Ware</a:t>
                      </a:r>
                      <a:endParaRPr lang="en-IN"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0985" marR="222885" indent="33020" algn="l">
                        <a:lnSpc>
                          <a:spcPct val="102000"/>
                        </a:lnSpc>
                        <a:spcAft>
                          <a:spcPts val="0"/>
                        </a:spcAft>
                      </a:pPr>
                      <a:r>
                        <a:rPr lang="en-US" sz="1200" kern="100" dirty="0">
                          <a:effectLst/>
                        </a:rPr>
                        <a:t>Unit of</a:t>
                      </a:r>
                      <a:r>
                        <a:rPr lang="en-US" sz="1200" kern="100" spc="5" dirty="0">
                          <a:effectLst/>
                        </a:rPr>
                        <a:t> </a:t>
                      </a:r>
                      <a:r>
                        <a:rPr lang="en-US" sz="1200" kern="100" spc="-10" dirty="0">
                          <a:effectLst/>
                        </a:rPr>
                        <a:t>Measure</a:t>
                      </a:r>
                      <a:endParaRPr lang="en-IN"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035" marR="278130" indent="-3810" algn="ctr">
                        <a:lnSpc>
                          <a:spcPct val="103000"/>
                        </a:lnSpc>
                        <a:spcAft>
                          <a:spcPts val="0"/>
                        </a:spcAft>
                      </a:pPr>
                      <a:r>
                        <a:rPr lang="en-US" sz="1200" kern="100">
                          <a:effectLst/>
                        </a:rPr>
                        <a:t>Lead</a:t>
                      </a:r>
                      <a:r>
                        <a:rPr lang="en-US" sz="1200" kern="100" spc="5">
                          <a:effectLst/>
                        </a:rPr>
                        <a:t> </a:t>
                      </a:r>
                      <a:r>
                        <a:rPr lang="en-US" sz="1200" kern="100" spc="-5">
                          <a:effectLst/>
                        </a:rPr>
                        <a:t>Limit</a:t>
                      </a:r>
                      <a:endParaRPr lang="en-IN"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3680" marR="21590" indent="-97790" algn="l">
                        <a:lnSpc>
                          <a:spcPct val="102000"/>
                        </a:lnSpc>
                        <a:spcAft>
                          <a:spcPts val="0"/>
                        </a:spcAft>
                      </a:pPr>
                      <a:r>
                        <a:rPr lang="en-US" sz="1200" kern="100" spc="-5" dirty="0">
                          <a:effectLst/>
                        </a:rPr>
                        <a:t>Cadmium</a:t>
                      </a:r>
                      <a:r>
                        <a:rPr lang="en-US" sz="1200" kern="100" spc="-185" dirty="0">
                          <a:effectLst/>
                        </a:rPr>
                        <a:t> </a:t>
                      </a:r>
                      <a:r>
                        <a:rPr lang="en-US" sz="1200" kern="100" dirty="0">
                          <a:effectLst/>
                        </a:rPr>
                        <a:t>Limit</a:t>
                      </a:r>
                      <a:endParaRPr lang="en-IN"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271521"/>
                  </a:ext>
                </a:extLst>
              </a:tr>
              <a:tr h="282161">
                <a:tc>
                  <a:txBody>
                    <a:bodyPr/>
                    <a:lstStyle/>
                    <a:p>
                      <a:pPr marL="84455" algn="l">
                        <a:lnSpc>
                          <a:spcPts val="890"/>
                        </a:lnSpc>
                        <a:spcBef>
                          <a:spcPts val="395"/>
                        </a:spcBef>
                        <a:spcAft>
                          <a:spcPts val="0"/>
                        </a:spcAft>
                      </a:pPr>
                      <a:r>
                        <a:rPr lang="en-US" sz="1200" b="0" kern="100" dirty="0" err="1">
                          <a:effectLst/>
                        </a:rPr>
                        <a:t>i</a:t>
                      </a:r>
                      <a:r>
                        <a:rPr lang="en-US" sz="1200" b="0" kern="100" dirty="0">
                          <a:effectLst/>
                        </a:rPr>
                        <a:t>)</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2875" algn="l">
                        <a:lnSpc>
                          <a:spcPct val="107000"/>
                        </a:lnSpc>
                        <a:spcBef>
                          <a:spcPts val="285"/>
                        </a:spcBef>
                        <a:spcAft>
                          <a:spcPts val="0"/>
                        </a:spcAft>
                      </a:pPr>
                      <a:r>
                        <a:rPr lang="en-US" sz="1200" b="0" kern="100">
                          <a:effectLst/>
                        </a:rPr>
                        <a:t>Flatware</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9880" algn="r">
                        <a:lnSpc>
                          <a:spcPct val="107000"/>
                        </a:lnSpc>
                        <a:spcBef>
                          <a:spcPts val="300"/>
                        </a:spcBef>
                        <a:spcAft>
                          <a:spcPts val="0"/>
                        </a:spcAft>
                      </a:pPr>
                      <a:r>
                        <a:rPr lang="en-US" sz="1200" b="0" kern="100">
                          <a:effectLst/>
                        </a:rPr>
                        <a:t>mg/dm</a:t>
                      </a:r>
                      <a:r>
                        <a:rPr lang="en-US" sz="1200" b="0" kern="100" baseline="30000">
                          <a:effectLst/>
                        </a:rPr>
                        <a:t>2</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6055" marR="117475" algn="ctr">
                        <a:lnSpc>
                          <a:spcPct val="107000"/>
                        </a:lnSpc>
                        <a:spcBef>
                          <a:spcPts val="285"/>
                        </a:spcBef>
                        <a:spcAft>
                          <a:spcPts val="0"/>
                        </a:spcAft>
                      </a:pPr>
                      <a:r>
                        <a:rPr lang="en-US" sz="1200" b="0" kern="100">
                          <a:effectLst/>
                        </a:rPr>
                        <a:t>0.8</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3845" algn="l">
                        <a:lnSpc>
                          <a:spcPct val="107000"/>
                        </a:lnSpc>
                        <a:spcBef>
                          <a:spcPts val="285"/>
                        </a:spcBef>
                        <a:spcAft>
                          <a:spcPts val="0"/>
                        </a:spcAft>
                      </a:pPr>
                      <a:r>
                        <a:rPr lang="en-US" sz="1200" b="0" kern="100" dirty="0">
                          <a:effectLst/>
                        </a:rPr>
                        <a:t>0.07</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398528"/>
                  </a:ext>
                </a:extLst>
              </a:tr>
              <a:tr h="560583">
                <a:tc>
                  <a:txBody>
                    <a:bodyPr/>
                    <a:lstStyle/>
                    <a:p>
                      <a:pPr marL="59055" algn="l">
                        <a:lnSpc>
                          <a:spcPct val="107000"/>
                        </a:lnSpc>
                        <a:spcBef>
                          <a:spcPts val="195"/>
                        </a:spcBef>
                        <a:spcAft>
                          <a:spcPts val="0"/>
                        </a:spcAft>
                      </a:pPr>
                      <a:r>
                        <a:rPr lang="en-US" sz="1200" b="0" kern="100">
                          <a:effectLst/>
                        </a:rPr>
                        <a:t>ii)</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7320" marR="210820" indent="-3175" algn="l">
                        <a:lnSpc>
                          <a:spcPct val="102000"/>
                        </a:lnSpc>
                        <a:spcBef>
                          <a:spcPts val="125"/>
                        </a:spcBef>
                        <a:spcAft>
                          <a:spcPts val="0"/>
                        </a:spcAft>
                      </a:pPr>
                      <a:r>
                        <a:rPr lang="en-US" sz="1200" b="0" kern="100">
                          <a:effectLst/>
                        </a:rPr>
                        <a:t>Small</a:t>
                      </a:r>
                      <a:r>
                        <a:rPr lang="en-US" sz="1200" b="0" kern="100" spc="5">
                          <a:effectLst/>
                        </a:rPr>
                        <a:t> </a:t>
                      </a:r>
                      <a:r>
                        <a:rPr lang="en-US" sz="1200" b="0" kern="100" spc="-5">
                          <a:effectLst/>
                        </a:rPr>
                        <a:t>Hollow</a:t>
                      </a:r>
                      <a:r>
                        <a:rPr lang="en-US" sz="1200" b="0" kern="100" spc="-20">
                          <a:effectLst/>
                        </a:rPr>
                        <a:t> </a:t>
                      </a:r>
                      <a:r>
                        <a:rPr lang="en-US" sz="1200" b="0" kern="100" spc="-5">
                          <a:effectLst/>
                        </a:rPr>
                        <a:t>ware</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11785" algn="r">
                        <a:lnSpc>
                          <a:spcPct val="107000"/>
                        </a:lnSpc>
                        <a:spcBef>
                          <a:spcPts val="125"/>
                        </a:spcBef>
                        <a:spcAft>
                          <a:spcPts val="0"/>
                        </a:spcAft>
                      </a:pPr>
                      <a:r>
                        <a:rPr lang="en-US" sz="1200" b="0" kern="100">
                          <a:effectLst/>
                        </a:rPr>
                        <a:t>mg/1</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245" marR="117475" algn="ctr">
                        <a:lnSpc>
                          <a:spcPct val="107000"/>
                        </a:lnSpc>
                        <a:spcBef>
                          <a:spcPts val="150"/>
                        </a:spcBef>
                        <a:spcAft>
                          <a:spcPts val="0"/>
                        </a:spcAft>
                      </a:pPr>
                      <a:r>
                        <a:rPr lang="en-US" sz="1200" b="0" kern="100">
                          <a:effectLst/>
                        </a:rPr>
                        <a:t>2.0(1.5</a:t>
                      </a:r>
                      <a:r>
                        <a:rPr lang="en-US" sz="1200" b="0" kern="100" baseline="30000">
                          <a:effectLst/>
                        </a:rPr>
                        <a:t>1)</a:t>
                      </a:r>
                      <a:r>
                        <a:rPr lang="en-US" sz="1200" b="0" kern="100">
                          <a:effectLst/>
                        </a:rPr>
                        <a:t>)</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algn="l">
                        <a:lnSpc>
                          <a:spcPct val="107000"/>
                        </a:lnSpc>
                        <a:spcBef>
                          <a:spcPts val="160"/>
                        </a:spcBef>
                        <a:spcAft>
                          <a:spcPts val="0"/>
                        </a:spcAft>
                      </a:pPr>
                      <a:r>
                        <a:rPr lang="en-US" sz="1200" b="0" kern="100">
                          <a:effectLst/>
                        </a:rPr>
                        <a:t>0.50</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16565"/>
                  </a:ext>
                </a:extLst>
              </a:tr>
              <a:tr h="565404">
                <a:tc>
                  <a:txBody>
                    <a:bodyPr/>
                    <a:lstStyle/>
                    <a:p>
                      <a:pPr marL="31750" algn="l">
                        <a:lnSpc>
                          <a:spcPct val="107000"/>
                        </a:lnSpc>
                        <a:spcBef>
                          <a:spcPts val="275"/>
                        </a:spcBef>
                        <a:spcAft>
                          <a:spcPts val="0"/>
                        </a:spcAft>
                      </a:pPr>
                      <a:r>
                        <a:rPr lang="en-US" sz="1200" b="0" kern="100">
                          <a:effectLst/>
                        </a:rPr>
                        <a:t>iii)</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8590" marR="208280" indent="-1905" algn="l">
                        <a:lnSpc>
                          <a:spcPct val="103000"/>
                        </a:lnSpc>
                        <a:spcBef>
                          <a:spcPts val="200"/>
                        </a:spcBef>
                        <a:spcAft>
                          <a:spcPts val="0"/>
                        </a:spcAft>
                      </a:pPr>
                      <a:r>
                        <a:rPr lang="en-US" sz="1200" b="0" kern="100" dirty="0">
                          <a:effectLst/>
                        </a:rPr>
                        <a:t>Large</a:t>
                      </a:r>
                      <a:r>
                        <a:rPr lang="en-US" sz="1200" b="0" kern="100" spc="5" dirty="0">
                          <a:effectLst/>
                        </a:rPr>
                        <a:t> </a:t>
                      </a:r>
                      <a:r>
                        <a:rPr lang="en-US" sz="1200" b="0" kern="100" spc="-5" dirty="0">
                          <a:effectLst/>
                        </a:rPr>
                        <a:t>Hollow</a:t>
                      </a:r>
                      <a:r>
                        <a:rPr lang="en-US" sz="1200" b="0" kern="100" spc="-10" dirty="0">
                          <a:effectLst/>
                        </a:rPr>
                        <a:t> </a:t>
                      </a:r>
                      <a:r>
                        <a:rPr lang="en-US" sz="1200" b="0" kern="100" spc="-5" dirty="0">
                          <a:effectLst/>
                        </a:rPr>
                        <a:t>ware</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11150" algn="r">
                        <a:lnSpc>
                          <a:spcPct val="107000"/>
                        </a:lnSpc>
                        <a:spcBef>
                          <a:spcPts val="215"/>
                        </a:spcBef>
                        <a:spcAft>
                          <a:spcPts val="0"/>
                        </a:spcAft>
                      </a:pPr>
                      <a:r>
                        <a:rPr lang="en-US" sz="1200" b="0" kern="100">
                          <a:effectLst/>
                        </a:rPr>
                        <a:t>mg/1</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0820" marR="117475" algn="ctr">
                        <a:lnSpc>
                          <a:spcPct val="107000"/>
                        </a:lnSpc>
                        <a:spcBef>
                          <a:spcPts val="225"/>
                        </a:spcBef>
                        <a:spcAft>
                          <a:spcPts val="0"/>
                        </a:spcAft>
                      </a:pPr>
                      <a:r>
                        <a:rPr lang="en-US" sz="1200" b="0" kern="100" dirty="0">
                          <a:effectLst/>
                        </a:rPr>
                        <a:t>1.0(0.75</a:t>
                      </a:r>
                      <a:r>
                        <a:rPr lang="en-US" sz="1200" b="0" kern="100" baseline="30000" dirty="0">
                          <a:effectLst/>
                        </a:rPr>
                        <a:t>1)</a:t>
                      </a:r>
                      <a:r>
                        <a:rPr lang="en-US" sz="1200" b="0" kern="100" dirty="0">
                          <a:effectLst/>
                        </a:rPr>
                        <a:t>)</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algn="l">
                        <a:lnSpc>
                          <a:spcPct val="107000"/>
                        </a:lnSpc>
                        <a:spcBef>
                          <a:spcPts val="225"/>
                        </a:spcBef>
                        <a:spcAft>
                          <a:spcPts val="0"/>
                        </a:spcAft>
                      </a:pPr>
                      <a:r>
                        <a:rPr lang="en-US" sz="1200" b="0" kern="100">
                          <a:effectLst/>
                        </a:rPr>
                        <a:t>0.25</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329858"/>
                  </a:ext>
                </a:extLst>
              </a:tr>
              <a:tr h="585375">
                <a:tc>
                  <a:txBody>
                    <a:bodyPr/>
                    <a:lstStyle/>
                    <a:p>
                      <a:pPr marL="38735" algn="l">
                        <a:lnSpc>
                          <a:spcPct val="107000"/>
                        </a:lnSpc>
                        <a:spcBef>
                          <a:spcPts val="160"/>
                        </a:spcBef>
                        <a:spcAft>
                          <a:spcPts val="0"/>
                        </a:spcAft>
                      </a:pPr>
                      <a:r>
                        <a:rPr lang="en-US" sz="1200" b="0" kern="100">
                          <a:effectLst/>
                        </a:rPr>
                        <a:t>iv)</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8590" marR="208280" indent="-1905" algn="l">
                        <a:lnSpc>
                          <a:spcPct val="107000"/>
                        </a:lnSpc>
                        <a:spcBef>
                          <a:spcPts val="160"/>
                        </a:spcBef>
                        <a:spcAft>
                          <a:spcPts val="0"/>
                        </a:spcAft>
                      </a:pPr>
                      <a:r>
                        <a:rPr lang="en-US" sz="1200" b="0" kern="100">
                          <a:effectLst/>
                        </a:rPr>
                        <a:t>Storage</a:t>
                      </a:r>
                      <a:r>
                        <a:rPr lang="en-US" sz="1200" b="0" kern="100" spc="5">
                          <a:effectLst/>
                        </a:rPr>
                        <a:t> </a:t>
                      </a:r>
                      <a:r>
                        <a:rPr lang="en-US" sz="1200" b="0" kern="100" spc="-5">
                          <a:effectLst/>
                        </a:rPr>
                        <a:t>Hollow</a:t>
                      </a:r>
                      <a:r>
                        <a:rPr lang="en-US" sz="1200" b="0" kern="100" spc="-30">
                          <a:effectLst/>
                        </a:rPr>
                        <a:t> </a:t>
                      </a:r>
                      <a:r>
                        <a:rPr lang="en-US" sz="1200" b="0" kern="100">
                          <a:effectLst/>
                        </a:rPr>
                        <a:t>ware</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10515" algn="r">
                        <a:lnSpc>
                          <a:spcPct val="107000"/>
                        </a:lnSpc>
                        <a:spcBef>
                          <a:spcPts val="195"/>
                        </a:spcBef>
                        <a:spcAft>
                          <a:spcPts val="0"/>
                        </a:spcAft>
                      </a:pPr>
                      <a:r>
                        <a:rPr lang="en-US" sz="1200" b="0" kern="100" dirty="0">
                          <a:effectLst/>
                        </a:rPr>
                        <a:t>mg/1</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117475" algn="ctr">
                        <a:lnSpc>
                          <a:spcPct val="107000"/>
                        </a:lnSpc>
                        <a:spcBef>
                          <a:spcPts val="145"/>
                        </a:spcBef>
                        <a:spcAft>
                          <a:spcPts val="0"/>
                        </a:spcAft>
                      </a:pPr>
                      <a:r>
                        <a:rPr lang="en-US" sz="1200" b="0" kern="100">
                          <a:effectLst/>
                        </a:rPr>
                        <a:t>0.5</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7020" algn="l">
                        <a:lnSpc>
                          <a:spcPct val="107000"/>
                        </a:lnSpc>
                        <a:spcBef>
                          <a:spcPts val="160"/>
                        </a:spcBef>
                        <a:spcAft>
                          <a:spcPts val="0"/>
                        </a:spcAft>
                      </a:pPr>
                      <a:r>
                        <a:rPr lang="en-US" sz="1200" b="0" kern="100">
                          <a:effectLst/>
                        </a:rPr>
                        <a:t>0.25</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148277"/>
                  </a:ext>
                </a:extLst>
              </a:tr>
              <a:tr h="347347">
                <a:tc>
                  <a:txBody>
                    <a:bodyPr/>
                    <a:lstStyle/>
                    <a:p>
                      <a:pPr marL="67945" algn="l">
                        <a:lnSpc>
                          <a:spcPts val="635"/>
                        </a:lnSpc>
                        <a:spcBef>
                          <a:spcPts val="375"/>
                        </a:spcBef>
                        <a:spcAft>
                          <a:spcPts val="0"/>
                        </a:spcAft>
                      </a:pPr>
                      <a:r>
                        <a:rPr lang="en-US" sz="1200" b="0" kern="100">
                          <a:effectLst/>
                        </a:rPr>
                        <a:t>V)</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145" algn="l">
                        <a:lnSpc>
                          <a:spcPts val="870"/>
                        </a:lnSpc>
                        <a:spcBef>
                          <a:spcPts val="140"/>
                        </a:spcBef>
                        <a:spcAft>
                          <a:spcPts val="0"/>
                        </a:spcAft>
                      </a:pPr>
                      <a:r>
                        <a:rPr lang="en-US" sz="1200" b="0" kern="100">
                          <a:effectLst/>
                        </a:rPr>
                        <a:t>Cups and mugs</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11150" algn="r">
                        <a:lnSpc>
                          <a:spcPts val="855"/>
                        </a:lnSpc>
                        <a:spcBef>
                          <a:spcPts val="150"/>
                        </a:spcBef>
                        <a:spcAft>
                          <a:spcPts val="0"/>
                        </a:spcAft>
                      </a:pPr>
                      <a:r>
                        <a:rPr lang="en-US" sz="1200" b="0" kern="100" dirty="0">
                          <a:effectLst/>
                        </a:rPr>
                        <a:t>mg/1</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117475" algn="ctr">
                        <a:lnSpc>
                          <a:spcPts val="845"/>
                        </a:lnSpc>
                        <a:spcBef>
                          <a:spcPts val="165"/>
                        </a:spcBef>
                        <a:spcAft>
                          <a:spcPts val="0"/>
                        </a:spcAft>
                      </a:pPr>
                      <a:r>
                        <a:rPr lang="en-US" sz="1200" b="0" kern="100" dirty="0">
                          <a:effectLst/>
                        </a:rPr>
                        <a:t>0.5</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8290" algn="l">
                        <a:lnSpc>
                          <a:spcPts val="845"/>
                        </a:lnSpc>
                        <a:spcBef>
                          <a:spcPts val="165"/>
                        </a:spcBef>
                        <a:spcAft>
                          <a:spcPts val="0"/>
                        </a:spcAft>
                      </a:pPr>
                      <a:r>
                        <a:rPr lang="en-US" sz="1200" b="0" kern="100">
                          <a:effectLst/>
                        </a:rPr>
                        <a:t>0.25</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075761"/>
                  </a:ext>
                </a:extLst>
              </a:tr>
              <a:tr h="220377">
                <a:tc>
                  <a:txBody>
                    <a:bodyPr/>
                    <a:lstStyle/>
                    <a:p>
                      <a:pPr marL="37465" algn="l">
                        <a:lnSpc>
                          <a:spcPts val="830"/>
                        </a:lnSpc>
                        <a:spcBef>
                          <a:spcPts val="190"/>
                        </a:spcBef>
                        <a:spcAft>
                          <a:spcPts val="0"/>
                        </a:spcAft>
                      </a:pPr>
                      <a:r>
                        <a:rPr lang="en-US" sz="1200" b="0" kern="100">
                          <a:effectLst/>
                        </a:rPr>
                        <a:t>vi)</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5415" algn="l">
                        <a:lnSpc>
                          <a:spcPts val="845"/>
                        </a:lnSpc>
                        <a:spcBef>
                          <a:spcPts val="175"/>
                        </a:spcBef>
                        <a:spcAft>
                          <a:spcPts val="0"/>
                        </a:spcAft>
                      </a:pPr>
                      <a:r>
                        <a:rPr lang="en-US" sz="1200" b="0" kern="100">
                          <a:effectLst/>
                        </a:rPr>
                        <a:t>Cooking</a:t>
                      </a:r>
                      <a:r>
                        <a:rPr lang="en-US" sz="1200" b="0" kern="100" spc="25">
                          <a:effectLst/>
                        </a:rPr>
                        <a:t> </a:t>
                      </a:r>
                      <a:r>
                        <a:rPr lang="en-US" sz="1200" b="0" kern="100">
                          <a:effectLst/>
                        </a:rPr>
                        <a:t>ware</a:t>
                      </a:r>
                      <a:endParaRPr lang="en-IN" sz="12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1470" algn="r">
                        <a:lnSpc>
                          <a:spcPts val="830"/>
                        </a:lnSpc>
                        <a:spcBef>
                          <a:spcPts val="190"/>
                        </a:spcBef>
                        <a:spcAft>
                          <a:spcPts val="0"/>
                        </a:spcAft>
                      </a:pPr>
                      <a:r>
                        <a:rPr lang="en-US" sz="1200" b="0" kern="100" dirty="0">
                          <a:effectLst/>
                        </a:rPr>
                        <a:t>mg/l</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117475" algn="ctr">
                        <a:lnSpc>
                          <a:spcPts val="820"/>
                        </a:lnSpc>
                        <a:spcBef>
                          <a:spcPts val="200"/>
                        </a:spcBef>
                        <a:spcAft>
                          <a:spcPts val="0"/>
                        </a:spcAft>
                      </a:pPr>
                      <a:r>
                        <a:rPr lang="en-US" sz="1200" b="0" kern="100" dirty="0">
                          <a:effectLst/>
                        </a:rPr>
                        <a:t>0.5</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8290" algn="l">
                        <a:lnSpc>
                          <a:spcPts val="830"/>
                        </a:lnSpc>
                        <a:spcBef>
                          <a:spcPts val="185"/>
                        </a:spcBef>
                        <a:spcAft>
                          <a:spcPts val="0"/>
                        </a:spcAft>
                      </a:pPr>
                      <a:r>
                        <a:rPr lang="en-US" sz="1200" b="0" kern="100" dirty="0">
                          <a:effectLst/>
                        </a:rPr>
                        <a:t>0.05</a:t>
                      </a:r>
                      <a:endParaRPr lang="en-IN" sz="1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514341"/>
                  </a:ext>
                </a:extLst>
              </a:tr>
            </a:tbl>
          </a:graphicData>
        </a:graphic>
      </p:graphicFrame>
      <p:sp>
        <p:nvSpPr>
          <p:cNvPr id="8" name="TextBox 7">
            <a:extLst>
              <a:ext uri="{FF2B5EF4-FFF2-40B4-BE49-F238E27FC236}">
                <a16:creationId xmlns:a16="http://schemas.microsoft.com/office/drawing/2014/main" id="{1975C645-3AE1-079D-120C-D627D6AA7794}"/>
              </a:ext>
            </a:extLst>
          </p:cNvPr>
          <p:cNvSpPr txBox="1"/>
          <p:nvPr/>
        </p:nvSpPr>
        <p:spPr>
          <a:xfrm>
            <a:off x="1584165" y="5650829"/>
            <a:ext cx="6112764" cy="276999"/>
          </a:xfrm>
          <a:prstGeom prst="rect">
            <a:avLst/>
          </a:prstGeom>
          <a:noFill/>
        </p:spPr>
        <p:txBody>
          <a:bodyPr wrap="square">
            <a:spAutoFit/>
          </a:bodyPr>
          <a:lstStyle/>
          <a:p>
            <a:r>
              <a:rPr lang="en-IN" sz="1200" b="1" dirty="0">
                <a:latin typeface="Times New Roman" panose="02020603050405020304" pitchFamily="18" charset="0"/>
                <a:cs typeface="Times New Roman" panose="02020603050405020304" pitchFamily="18" charset="0"/>
              </a:rPr>
              <a:t>1) For glass hollow ware.</a:t>
            </a:r>
          </a:p>
        </p:txBody>
      </p:sp>
      <p:sp>
        <p:nvSpPr>
          <p:cNvPr id="10" name="TextBox 9">
            <a:extLst>
              <a:ext uri="{FF2B5EF4-FFF2-40B4-BE49-F238E27FC236}">
                <a16:creationId xmlns:a16="http://schemas.microsoft.com/office/drawing/2014/main" id="{4A3DF5F1-5154-75D5-AF5F-B90C0AD622EF}"/>
              </a:ext>
            </a:extLst>
          </p:cNvPr>
          <p:cNvSpPr txBox="1"/>
          <p:nvPr/>
        </p:nvSpPr>
        <p:spPr>
          <a:xfrm>
            <a:off x="1584164" y="6117233"/>
            <a:ext cx="8721123" cy="369332"/>
          </a:xfrm>
          <a:prstGeom prst="rect">
            <a:avLst/>
          </a:prstGeom>
          <a:noFill/>
        </p:spPr>
        <p:txBody>
          <a:bodyPr wrap="square">
            <a:spAutoFit/>
          </a:bodyPr>
          <a:lstStyle/>
          <a:p>
            <a:r>
              <a:rPr lang="en-IN" dirty="0">
                <a:latin typeface="Times New Roman" panose="02020603050405020304" pitchFamily="18" charset="0"/>
                <a:cs typeface="Times New Roman" panose="02020603050405020304" pitchFamily="18" charset="0"/>
              </a:rPr>
              <a:t>-Method of Test-By Atomic Absorption Spectrometer (AAS) </a:t>
            </a:r>
          </a:p>
        </p:txBody>
      </p:sp>
    </p:spTree>
    <p:extLst>
      <p:ext uri="{BB962C8B-B14F-4D97-AF65-F5344CB8AC3E}">
        <p14:creationId xmlns:p14="http://schemas.microsoft.com/office/powerpoint/2010/main" val="1407806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10E-C81D-9BC1-211F-C7AE60221CA3}"/>
              </a:ext>
            </a:extLst>
          </p:cNvPr>
          <p:cNvSpPr>
            <a:spLocks noGrp="1"/>
          </p:cNvSpPr>
          <p:nvPr>
            <p:ph type="title"/>
          </p:nvPr>
        </p:nvSpPr>
        <p:spPr>
          <a:xfrm>
            <a:off x="2428332" y="276638"/>
            <a:ext cx="8911687" cy="866362"/>
          </a:xfrm>
        </p:spPr>
        <p:style>
          <a:lnRef idx="2">
            <a:schemeClr val="dk1"/>
          </a:lnRef>
          <a:fillRef idx="1">
            <a:schemeClr val="lt1"/>
          </a:fillRef>
          <a:effectRef idx="0">
            <a:schemeClr val="dk1"/>
          </a:effectRef>
          <a:fontRef idx="minor">
            <a:schemeClr val="dk1"/>
          </a:fontRef>
        </p:style>
        <p:txBody>
          <a:bodyPr>
            <a:normAutofit fontScale="90000"/>
          </a:bodyPr>
          <a:lstStyle/>
          <a:p>
            <a:r>
              <a:rPr lang="en-IN" b="0" i="0" dirty="0">
                <a:solidFill>
                  <a:srgbClr val="212529"/>
                </a:solidFill>
                <a:effectLst/>
                <a:highlight>
                  <a:srgbClr val="FFFFFF"/>
                </a:highlight>
                <a:latin typeface="Source Sans Pro" panose="020B0503030403020204" pitchFamily="34" charset="0"/>
              </a:rPr>
              <a:t> </a:t>
            </a:r>
            <a:r>
              <a:rPr lang="en-IN" dirty="0">
                <a:solidFill>
                  <a:srgbClr val="212529"/>
                </a:solidFill>
                <a:highlight>
                  <a:srgbClr val="FFFFFF"/>
                </a:highlight>
                <a:latin typeface="Times New Roman" panose="02020603050405020304" pitchFamily="18" charset="0"/>
                <a:cs typeface="Times New Roman" panose="02020603050405020304" pitchFamily="18" charset="0"/>
              </a:rPr>
              <a:t> Indian Standards on </a:t>
            </a:r>
            <a:r>
              <a:rPr lang="en-IN" b="0" i="0" dirty="0">
                <a:solidFill>
                  <a:srgbClr val="212529"/>
                </a:solidFill>
                <a:effectLst/>
                <a:highlight>
                  <a:srgbClr val="FFFFFF"/>
                </a:highlight>
                <a:latin typeface="Times New Roman" panose="02020603050405020304" pitchFamily="18" charset="0"/>
                <a:cs typeface="Times New Roman" panose="02020603050405020304" pitchFamily="18" charset="0"/>
              </a:rPr>
              <a:t>Method of Test for Ceramic</a:t>
            </a:r>
            <a:endParaRPr lang="en-IN" dirty="0"/>
          </a:p>
        </p:txBody>
      </p:sp>
      <p:sp>
        <p:nvSpPr>
          <p:cNvPr id="3" name="Content Placeholder 2">
            <a:extLst>
              <a:ext uri="{FF2B5EF4-FFF2-40B4-BE49-F238E27FC236}">
                <a16:creationId xmlns:a16="http://schemas.microsoft.com/office/drawing/2014/main" id="{2341BBAA-F359-86B4-8521-CB86BFE4EB51}"/>
              </a:ext>
            </a:extLst>
          </p:cNvPr>
          <p:cNvSpPr txBox="1">
            <a:spLocks/>
          </p:cNvSpPr>
          <p:nvPr/>
        </p:nvSpPr>
        <p:spPr>
          <a:xfrm>
            <a:off x="649224" y="835152"/>
            <a:ext cx="11542776"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N" sz="1600" dirty="0">
                <a:solidFill>
                  <a:srgbClr val="212529"/>
                </a:solidFill>
                <a:latin typeface="Times New Roman" panose="02020603050405020304" pitchFamily="18" charset="0"/>
                <a:cs typeface="Times New Roman" panose="02020603050405020304" pitchFamily="18" charset="0"/>
              </a:rPr>
              <a:t>	</a:t>
            </a: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IS 18221 : 2023/ ISO 17562 : 2016</a:t>
            </a:r>
          </a:p>
          <a:p>
            <a:pPr marL="0" indent="0">
              <a:buNone/>
            </a:pPr>
            <a:r>
              <a:rPr lang="en-US" dirty="0">
                <a:solidFill>
                  <a:srgbClr val="212529"/>
                </a:solidFill>
                <a:latin typeface="Times New Roman" panose="02020603050405020304" pitchFamily="18" charset="0"/>
                <a:cs typeface="Times New Roman" panose="02020603050405020304" pitchFamily="18" charset="0"/>
              </a:rPr>
              <a:t>Fine Ceramics (Advanced Ceramics, Advanced Technical Ceramics) —Test Method for Linear Thermal Expansion of Monolithic Ceramics by Push-Rod Technique</a:t>
            </a:r>
          </a:p>
          <a:p>
            <a:pPr marL="0" indent="0">
              <a:buNone/>
            </a:pPr>
            <a:r>
              <a:rPr lang="en-US" dirty="0">
                <a:latin typeface="Times New Roman" panose="02020603050405020304" pitchFamily="18" charset="0"/>
                <a:cs typeface="Times New Roman" panose="02020603050405020304" pitchFamily="18" charset="0"/>
              </a:rPr>
              <a:t>Specifies a method for the determination of the linear thermal expansion and the linear thermal expansion coefficient of monolithic ceramics from near liquid nitrogen temperature up to a maximum temperature of 2 000 °C.</a:t>
            </a:r>
          </a:p>
          <a:p>
            <a:pPr marL="0" indent="0">
              <a:buNone/>
            </a:pPr>
            <a:endParaRPr lang="en-IN" sz="1600" b="0" i="0" dirty="0">
              <a:solidFill>
                <a:srgbClr val="212529"/>
              </a:solidFill>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 3972 (Part 1) : 2020/ ISO 28764 : 2015 </a:t>
            </a:r>
          </a:p>
          <a:p>
            <a:pPr marL="0" indent="0">
              <a:buNone/>
            </a:pPr>
            <a:r>
              <a:rPr lang="en-US" dirty="0">
                <a:solidFill>
                  <a:srgbClr val="212529"/>
                </a:solidFill>
                <a:latin typeface="Times New Roman" panose="02020603050405020304" pitchFamily="18" charset="0"/>
                <a:cs typeface="Times New Roman" panose="02020603050405020304" pitchFamily="18" charset="0"/>
              </a:rPr>
              <a:t>Methods of Test for Vitreous Enamelware Part 1 Production of Specimens for Testing </a:t>
            </a:r>
          </a:p>
          <a:p>
            <a:pPr marL="0" indent="0">
              <a:buNone/>
            </a:pPr>
            <a:r>
              <a:rPr lang="en-US" dirty="0">
                <a:latin typeface="Times New Roman" panose="02020603050405020304" pitchFamily="18" charset="0"/>
                <a:cs typeface="Times New Roman" panose="02020603050405020304" pitchFamily="18" charset="0"/>
              </a:rPr>
              <a:t>This International Standard specifies a method for the production of specimens suitable for testing vitreous and porcelain enamel coatings.</a:t>
            </a:r>
          </a:p>
          <a:p>
            <a:pPr marL="0" indent="0">
              <a:buNone/>
            </a:pPr>
            <a:r>
              <a:rPr lang="en-US" dirty="0">
                <a:latin typeface="Times New Roman" panose="02020603050405020304" pitchFamily="18" charset="0"/>
                <a:cs typeface="Times New Roman" panose="02020603050405020304" pitchFamily="18" charset="0"/>
              </a:rPr>
              <a:t>It specifies two different specimens:</a:t>
            </a:r>
          </a:p>
          <a:p>
            <a:pPr marL="0" indent="0">
              <a:buNone/>
            </a:pPr>
            <a:r>
              <a:rPr lang="en-US" dirty="0">
                <a:latin typeface="Times New Roman" panose="02020603050405020304" pitchFamily="18" charset="0"/>
                <a:cs typeface="Times New Roman" panose="02020603050405020304" pitchFamily="18" charset="0"/>
              </a:rPr>
              <a:t>— specimens taken from production articles;</a:t>
            </a:r>
          </a:p>
          <a:p>
            <a:pPr marL="0" indent="0">
              <a:buNone/>
            </a:pPr>
            <a:r>
              <a:rPr lang="en-US" dirty="0">
                <a:latin typeface="Times New Roman" panose="02020603050405020304" pitchFamily="18" charset="0"/>
                <a:cs typeface="Times New Roman" panose="02020603050405020304" pitchFamily="18" charset="0"/>
              </a:rPr>
              <a:t>— specially produced specimens</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8254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E322-6955-A067-A01D-DB3D0F307622}"/>
              </a:ext>
            </a:extLst>
          </p:cNvPr>
          <p:cNvSpPr>
            <a:spLocks noGrp="1"/>
          </p:cNvSpPr>
          <p:nvPr>
            <p:ph type="title"/>
          </p:nvPr>
        </p:nvSpPr>
        <p:spPr>
          <a:xfrm>
            <a:off x="832104" y="0"/>
            <a:ext cx="10735056" cy="1280890"/>
          </a:xfrm>
        </p:spPr>
        <p:txBody>
          <a:bodyPr>
            <a:normAutofit/>
          </a:bodyPr>
          <a:lstStyle/>
          <a:p>
            <a:pPr algn="ctr"/>
            <a:r>
              <a:rPr lang="en-US" sz="3100" dirty="0">
                <a:latin typeface="Times New Roman" panose="02020603050405020304" pitchFamily="18" charset="0"/>
                <a:cs typeface="Times New Roman" panose="02020603050405020304" pitchFamily="18" charset="0"/>
              </a:rPr>
              <a:t>Provisions in the standards ensure safety, durability and performance of the product</a:t>
            </a:r>
            <a:r>
              <a:rPr lang="en-US"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CA08CEA-F491-1867-5232-671E5C315985}"/>
              </a:ext>
            </a:extLst>
          </p:cNvPr>
          <p:cNvSpPr txBox="1"/>
          <p:nvPr/>
        </p:nvSpPr>
        <p:spPr>
          <a:xfrm>
            <a:off x="512064" y="1082040"/>
            <a:ext cx="11402568" cy="5632311"/>
          </a:xfrm>
          <a:prstGeom prst="rect">
            <a:avLst/>
          </a:prstGeom>
          <a:noFill/>
        </p:spPr>
        <p:txBody>
          <a:bodyPr wrap="square" rtlCol="0">
            <a:spAutoFit/>
          </a:bodyPr>
          <a:lstStyle/>
          <a:p>
            <a:pPr marL="0" indent="0">
              <a:buNone/>
            </a:pPr>
            <a:r>
              <a:rPr lang="en-IN" b="1" dirty="0"/>
              <a:t>1</a:t>
            </a:r>
            <a:r>
              <a:rPr lang="en-IN" b="1" dirty="0">
                <a:latin typeface="Times New Roman" panose="02020603050405020304" pitchFamily="18" charset="0"/>
                <a:cs typeface="Times New Roman" panose="02020603050405020304" pitchFamily="18" charset="0"/>
              </a:rPr>
              <a:t>. Safety 	</a:t>
            </a:r>
            <a:r>
              <a:rPr lang="en-IN" dirty="0">
                <a:latin typeface="Times New Roman" panose="02020603050405020304" pitchFamily="18" charset="0"/>
                <a:cs typeface="Times New Roman" panose="02020603050405020304" pitchFamily="18" charset="0"/>
              </a:rPr>
              <a:t> </a:t>
            </a:r>
          </a:p>
          <a:p>
            <a:r>
              <a:rPr lang="en-IN" b="1" dirty="0">
                <a:latin typeface="Times New Roman" panose="02020603050405020304" pitchFamily="18" charset="0"/>
                <a:cs typeface="Times New Roman" panose="02020603050405020304" pitchFamily="18" charset="0"/>
              </a:rPr>
              <a:t>Provisions: </a:t>
            </a:r>
            <a:r>
              <a:rPr lang="en-IN" dirty="0">
                <a:latin typeface="Times New Roman" panose="02020603050405020304" pitchFamily="18" charset="0"/>
                <a:cs typeface="Times New Roman" panose="02020603050405020304" pitchFamily="18" charset="0"/>
              </a:rPr>
              <a:t>Standards for tableware IS 14179:1999, </a:t>
            </a:r>
            <a:r>
              <a:rPr lang="en-US" dirty="0">
                <a:solidFill>
                  <a:srgbClr val="212529"/>
                </a:solidFill>
                <a:latin typeface="Times New Roman" panose="02020603050405020304" pitchFamily="18" charset="0"/>
                <a:cs typeface="Times New Roman" panose="02020603050405020304" pitchFamily="18" charset="0"/>
              </a:rPr>
              <a:t>Stoneware Crockeryware </a:t>
            </a:r>
            <a:r>
              <a:rPr lang="en-IN" sz="1800" dirty="0">
                <a:solidFill>
                  <a:srgbClr val="212529"/>
                </a:solidFill>
                <a:latin typeface="Times New Roman" panose="02020603050405020304" pitchFamily="18" charset="0"/>
                <a:cs typeface="Times New Roman" panose="02020603050405020304" pitchFamily="18" charset="0"/>
              </a:rPr>
              <a:t>IS 11475:2002 etc </a:t>
            </a:r>
            <a:r>
              <a:rPr lang="en-IN" dirty="0">
                <a:latin typeface="Times New Roman" panose="02020603050405020304" pitchFamily="18" charset="0"/>
                <a:cs typeface="Times New Roman" panose="02020603050405020304" pitchFamily="18" charset="0"/>
              </a:rPr>
              <a:t>specify the requirements of Resistance to abrasion,  </a:t>
            </a:r>
            <a:r>
              <a:rPr lang="en-US" dirty="0">
                <a:latin typeface="Times New Roman" panose="02020603050405020304" pitchFamily="18" charset="0"/>
                <a:cs typeface="Times New Roman" panose="02020603050405020304" pitchFamily="18" charset="0"/>
              </a:rPr>
              <a:t>Impact Strength, Chipping R</a:t>
            </a:r>
            <a:r>
              <a:rPr lang="en-IN" dirty="0" err="1">
                <a:latin typeface="Times New Roman" panose="02020603050405020304" pitchFamily="18" charset="0"/>
                <a:cs typeface="Times New Roman" panose="02020603050405020304" pitchFamily="18" charset="0"/>
              </a:rPr>
              <a:t>esistance</a:t>
            </a:r>
            <a:r>
              <a:rPr lang="en-IN" dirty="0">
                <a:latin typeface="Times New Roman" panose="02020603050405020304" pitchFamily="18" charset="0"/>
                <a:cs typeface="Times New Roman" panose="02020603050405020304" pitchFamily="18" charset="0"/>
              </a:rPr>
              <a:t>, Resistance to boiling Citric acid,  Release of</a:t>
            </a:r>
            <a:r>
              <a:rPr lang="en-IN" sz="1800" dirty="0">
                <a:latin typeface="Times New Roman" panose="02020603050405020304" pitchFamily="18" charset="0"/>
                <a:cs typeface="Times New Roman" panose="02020603050405020304" pitchFamily="18" charset="0"/>
              </a:rPr>
              <a:t> Toxic element </a:t>
            </a:r>
            <a:r>
              <a:rPr lang="en-IN" dirty="0">
                <a:latin typeface="Times New Roman" panose="02020603050405020304" pitchFamily="18" charset="0"/>
                <a:cs typeface="Times New Roman" panose="02020603050405020304" pitchFamily="18" charset="0"/>
              </a:rPr>
              <a:t> (e.g., lead and cadmium in ceramic)</a:t>
            </a:r>
          </a:p>
          <a:p>
            <a:pPr>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Impact: These provisions prevent health risks, such as toxic release from tableware/ crockerywares or breakage-related injuries from weak sanitaryware, thereby ensuring safe usage.</a:t>
            </a:r>
          </a:p>
          <a:p>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2. Durability</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Provisions:</a:t>
            </a:r>
            <a:r>
              <a:rPr lang="en-IN" dirty="0">
                <a:latin typeface="Times New Roman" panose="02020603050405020304" pitchFamily="18" charset="0"/>
                <a:cs typeface="Times New Roman" panose="02020603050405020304" pitchFamily="18" charset="0"/>
              </a:rPr>
              <a:t> Performance tests like Modulus of rupture and breaking strength, Resistance to abrasion,  thermal expansion  and Resistance to thermal shock and chemical resistance assess the long-term durability of ceramic products (e.g., ceramic tiles -IS 13712:2019).</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Impact:</a:t>
            </a:r>
            <a:r>
              <a:rPr lang="en-IN" dirty="0">
                <a:latin typeface="Times New Roman" panose="02020603050405020304" pitchFamily="18" charset="0"/>
                <a:cs typeface="Times New Roman" panose="02020603050405020304" pitchFamily="18" charset="0"/>
              </a:rPr>
              <a:t> By setting benchmarks for withstanding mechanical stress, temperature fluctuations, and corrosive environments, the standards ensure that ceramic products remain durable under regular use, thereby increasing their lifespan.</a:t>
            </a:r>
          </a:p>
          <a:p>
            <a:pPr>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0" indent="0">
              <a:buNone/>
            </a:pPr>
            <a:r>
              <a:rPr lang="en-IN" b="1" dirty="0">
                <a:latin typeface="Times New Roman" panose="02020603050405020304" pitchFamily="18" charset="0"/>
                <a:cs typeface="Times New Roman" panose="02020603050405020304" pitchFamily="18" charset="0"/>
              </a:rPr>
              <a:t>3. </a:t>
            </a:r>
            <a:r>
              <a:rPr lang="en-IN"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Performance</a:t>
            </a:r>
          </a:p>
          <a:p>
            <a:pPr>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Provisions: Performance is evaluated through tests for breaking strength, surface quality, glaze finish, and refractoriness, ensuring that ceramic products meet the intended functionality.</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Impact: </a:t>
            </a:r>
            <a:r>
              <a:rPr lang="en-IN" dirty="0">
                <a:latin typeface="Times New Roman" panose="02020603050405020304" pitchFamily="18" charset="0"/>
                <a:cs typeface="Times New Roman" panose="02020603050405020304" pitchFamily="18" charset="0"/>
              </a:rPr>
              <a:t>The standards ensure that ceramic products, whether used in construction, household, or industrial applications, consistently perform as expected, maintaining their structural and functional integrity over time.</a:t>
            </a:r>
          </a:p>
        </p:txBody>
      </p:sp>
    </p:spTree>
    <p:extLst>
      <p:ext uri="{BB962C8B-B14F-4D97-AF65-F5344CB8AC3E}">
        <p14:creationId xmlns:p14="http://schemas.microsoft.com/office/powerpoint/2010/main" val="18380901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BD1C-BECA-7F02-21B7-3FD995186922}"/>
              </a:ext>
            </a:extLst>
          </p:cNvPr>
          <p:cNvSpPr>
            <a:spLocks noGrp="1"/>
          </p:cNvSpPr>
          <p:nvPr>
            <p:ph type="title"/>
          </p:nvPr>
        </p:nvSpPr>
        <p:spPr>
          <a:xfrm>
            <a:off x="920288" y="230918"/>
            <a:ext cx="11350960" cy="1280890"/>
          </a:xfrm>
        </p:spPr>
        <p:txBody>
          <a:bodyPr>
            <a:normAutofit/>
          </a:bodyPr>
          <a:lstStyle/>
          <a:p>
            <a:r>
              <a:rPr lang="en-US" sz="3200" dirty="0">
                <a:latin typeface="Times New Roman" panose="02020603050405020304" pitchFamily="18" charset="0"/>
                <a:cs typeface="Times New Roman" panose="02020603050405020304" pitchFamily="18" charset="0"/>
              </a:rPr>
              <a:t>Risks associated with non-compliance of provisions of standards</a:t>
            </a:r>
          </a:p>
        </p:txBody>
      </p:sp>
      <p:sp>
        <p:nvSpPr>
          <p:cNvPr id="3" name="TextBox 2">
            <a:extLst>
              <a:ext uri="{FF2B5EF4-FFF2-40B4-BE49-F238E27FC236}">
                <a16:creationId xmlns:a16="http://schemas.microsoft.com/office/drawing/2014/main" id="{AD1DC70C-549E-3AD5-6B5D-E607997FD1FA}"/>
              </a:ext>
            </a:extLst>
          </p:cNvPr>
          <p:cNvSpPr txBox="1"/>
          <p:nvPr/>
        </p:nvSpPr>
        <p:spPr>
          <a:xfrm>
            <a:off x="920288" y="1511808"/>
            <a:ext cx="10710880" cy="3970318"/>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Safety Hazards:</a:t>
            </a:r>
            <a:r>
              <a:rPr lang="en-IN" dirty="0">
                <a:latin typeface="Times New Roman" panose="02020603050405020304" pitchFamily="18" charset="0"/>
                <a:cs typeface="Times New Roman" panose="02020603050405020304" pitchFamily="18" charset="0"/>
              </a:rPr>
              <a:t> Non-compliance with safety standards, such as limits on harmful substance release or insufficient mechanical strength, can result in health risks (e.g., lead contamination from tableware etc) or accidents (e.g., breaking of weak </a:t>
            </a:r>
            <a:r>
              <a:rPr lang="en-IN" dirty="0" err="1">
                <a:latin typeface="Times New Roman" panose="02020603050405020304" pitchFamily="18" charset="0"/>
                <a:cs typeface="Times New Roman" panose="02020603050405020304" pitchFamily="18" charset="0"/>
              </a:rPr>
              <a:t>sanitarywares</a:t>
            </a:r>
            <a:r>
              <a:rPr lang="en-IN" dirty="0">
                <a:latin typeface="Times New Roman" panose="02020603050405020304" pitchFamily="18" charset="0"/>
                <a:cs typeface="Times New Roman" panose="02020603050405020304" pitchFamily="18" charset="0"/>
              </a:rPr>
              <a:t>).</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Decreased Durability:</a:t>
            </a:r>
            <a:r>
              <a:rPr lang="en-IN" dirty="0">
                <a:latin typeface="Times New Roman" panose="02020603050405020304" pitchFamily="18" charset="0"/>
                <a:cs typeface="Times New Roman" panose="02020603050405020304" pitchFamily="18" charset="0"/>
              </a:rPr>
              <a:t> Products (Ceramic </a:t>
            </a:r>
            <a:r>
              <a:rPr lang="en-IN" dirty="0" err="1">
                <a:latin typeface="Times New Roman" panose="02020603050405020304" pitchFamily="18" charset="0"/>
                <a:cs typeface="Times New Roman" panose="02020603050405020304" pitchFamily="18" charset="0"/>
              </a:rPr>
              <a:t>Tiles,Tableware</a:t>
            </a:r>
            <a:r>
              <a:rPr lang="en-IN" dirty="0">
                <a:latin typeface="Times New Roman" panose="02020603050405020304" pitchFamily="18" charset="0"/>
                <a:cs typeface="Times New Roman" panose="02020603050405020304" pitchFamily="18" charset="0"/>
              </a:rPr>
              <a:t>, sanitaryware etc.)that fail to meet durability standards (e.g., impact strength or thermal shock resistance) may crack, wear out quickly, or fail under regular use, leading to frequent replacements/lesser service life.</a:t>
            </a:r>
          </a:p>
          <a:p>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Poor Performance:</a:t>
            </a:r>
            <a:r>
              <a:rPr lang="en-IN" dirty="0">
                <a:latin typeface="Times New Roman" panose="02020603050405020304" pitchFamily="18" charset="0"/>
                <a:cs typeface="Times New Roman" panose="02020603050405020304" pitchFamily="18" charset="0"/>
              </a:rPr>
              <a:t> Products (Ceramic </a:t>
            </a:r>
            <a:r>
              <a:rPr lang="en-IN" dirty="0" err="1">
                <a:latin typeface="Times New Roman" panose="02020603050405020304" pitchFamily="18" charset="0"/>
                <a:cs typeface="Times New Roman" panose="02020603050405020304" pitchFamily="18" charset="0"/>
              </a:rPr>
              <a:t>Tiles,Tableware</a:t>
            </a:r>
            <a:r>
              <a:rPr lang="en-IN" dirty="0">
                <a:latin typeface="Times New Roman" panose="02020603050405020304" pitchFamily="18" charset="0"/>
                <a:cs typeface="Times New Roman" panose="02020603050405020304" pitchFamily="18" charset="0"/>
              </a:rPr>
              <a:t>, sanitaryware etc.) that don't meet performance criteria may fail to function as intended, leading to operational issues, customer dissatisfaction</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Overall, non-compliance increases the likelihood of product failure, endangering users' safety and undermining the reliability of ceramic products in various applications.</a:t>
            </a:r>
          </a:p>
          <a:p>
            <a:endParaRPr lang="en-US" dirty="0"/>
          </a:p>
        </p:txBody>
      </p:sp>
    </p:spTree>
    <p:extLst>
      <p:ext uri="{BB962C8B-B14F-4D97-AF65-F5344CB8AC3E}">
        <p14:creationId xmlns:p14="http://schemas.microsoft.com/office/powerpoint/2010/main" val="892761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8C6D-F8F4-0737-3844-4C54B0840906}"/>
              </a:ext>
            </a:extLst>
          </p:cNvPr>
          <p:cNvSpPr>
            <a:spLocks noGrp="1"/>
          </p:cNvSpPr>
          <p:nvPr>
            <p:ph type="title"/>
          </p:nvPr>
        </p:nvSpPr>
        <p:spPr>
          <a:xfrm>
            <a:off x="1335024" y="1693958"/>
            <a:ext cx="9893808" cy="5694394"/>
          </a:xfrm>
        </p:spPr>
        <p:txBody>
          <a:bodyPr>
            <a:normAutofit/>
          </a:bodyPr>
          <a:lstStyle/>
          <a:p>
            <a:r>
              <a:rPr lang="en-US" sz="2400" b="1" dirty="0">
                <a:latin typeface="Times New Roman" panose="02020603050405020304" pitchFamily="18" charset="0"/>
                <a:cs typeface="Times New Roman" panose="02020603050405020304" pitchFamily="18" charset="0"/>
              </a:rPr>
              <a:t>Books</a:t>
            </a:r>
            <a:br>
              <a:rPr lang="en-US" sz="32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Introduction to Ceramic Materials – W. D. Kingery.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Refectories &amp; Ceramics – Norton.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Engineering Materials Vol I/ II – Jones.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Science &amp; Engineering of Materials -D. R. Askeland.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 Material Science &amp; Engineering – W. D. </a:t>
            </a:r>
            <a:r>
              <a:rPr lang="en-US" sz="2000" dirty="0" err="1">
                <a:latin typeface="Times New Roman" panose="02020603050405020304" pitchFamily="18" charset="0"/>
                <a:cs typeface="Times New Roman" panose="02020603050405020304" pitchFamily="18" charset="0"/>
              </a:rPr>
              <a:t>Callistor</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6. Refectories: Production &amp; Properties – Chester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Website</a:t>
            </a:r>
            <a:br>
              <a:rPr lang="en-US" sz="2000" dirty="0">
                <a:latin typeface="Times New Roman" panose="02020603050405020304" pitchFamily="18" charset="0"/>
                <a:cs typeface="Times New Roman" panose="02020603050405020304" pitchFamily="18" charset="0"/>
              </a:rPr>
            </a:br>
            <a:r>
              <a:rPr lang="en-US" sz="2000" u="sng"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www.bis.gov.in</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https://www.manit.ac.in/content/materials-metallurgical-engineering</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t>
            </a:r>
            <a:r>
              <a:rPr lang="en-US" sz="1100" b="1" i="0" dirty="0">
                <a:solidFill>
                  <a:srgbClr val="333333"/>
                </a:solidFill>
                <a:effectLst/>
                <a:highlight>
                  <a:srgbClr val="FFFFFF"/>
                </a:highlight>
                <a:latin typeface="Times New Roman" panose="02020603050405020304" pitchFamily="18" charset="0"/>
                <a:cs typeface="Times New Roman" panose="02020603050405020304" pitchFamily="18" charset="0"/>
              </a:rPr>
              <a:t>Department of Materials Science and Metallurgical Engineering, Maulana Azad National Institute of Technology, Bhopal)</a:t>
            </a: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D73CFD-296C-4F77-45FB-1477A1AFD8F7}"/>
              </a:ext>
            </a:extLst>
          </p:cNvPr>
          <p:cNvSpPr txBox="1"/>
          <p:nvPr/>
        </p:nvSpPr>
        <p:spPr>
          <a:xfrm>
            <a:off x="3339846" y="27873"/>
            <a:ext cx="609447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References</a:t>
            </a:r>
            <a:endParaRPr lang="en-IN" sz="3200" b="1" dirty="0"/>
          </a:p>
        </p:txBody>
      </p:sp>
    </p:spTree>
    <p:extLst>
      <p:ext uri="{BB962C8B-B14F-4D97-AF65-F5344CB8AC3E}">
        <p14:creationId xmlns:p14="http://schemas.microsoft.com/office/powerpoint/2010/main" val="1464517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8C6D-F8F4-0737-3844-4C54B0840906}"/>
              </a:ext>
            </a:extLst>
          </p:cNvPr>
          <p:cNvSpPr>
            <a:spLocks noGrp="1"/>
          </p:cNvSpPr>
          <p:nvPr>
            <p:ph type="title"/>
          </p:nvPr>
        </p:nvSpPr>
        <p:spPr>
          <a:xfrm>
            <a:off x="1335024" y="1693958"/>
            <a:ext cx="9893808" cy="5694394"/>
          </a:xfrm>
        </p:spPr>
        <p:txBody>
          <a:bodyPr>
            <a:normAutofit/>
          </a:bodyPr>
          <a:lstStyle/>
          <a:p>
            <a:r>
              <a:rPr lang="en-US" sz="2400" b="1" dirty="0">
                <a:latin typeface="Times New Roman" panose="02020603050405020304" pitchFamily="18" charset="0"/>
                <a:cs typeface="Times New Roman" panose="02020603050405020304" pitchFamily="18" charset="0"/>
              </a:rPr>
              <a:t>Books</a:t>
            </a:r>
            <a:br>
              <a:rPr lang="en-US" sz="32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Introduction to Ceramic Materials – W. D. Kingery.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Refectories &amp; Ceramics – Norton.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Engineering Materials Vol I/ II – Jones.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Science &amp; Engineering of Materials -D. R. Askeland.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 Material Science &amp; Engineering – W. D. </a:t>
            </a:r>
            <a:r>
              <a:rPr lang="en-US" sz="2000" dirty="0" err="1">
                <a:latin typeface="Times New Roman" panose="02020603050405020304" pitchFamily="18" charset="0"/>
                <a:cs typeface="Times New Roman" panose="02020603050405020304" pitchFamily="18" charset="0"/>
              </a:rPr>
              <a:t>Callistor</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6. Refectories: Production &amp; Properties – Chester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Website</a:t>
            </a:r>
            <a:br>
              <a:rPr lang="en-US" sz="2000" dirty="0">
                <a:latin typeface="Times New Roman" panose="02020603050405020304" pitchFamily="18" charset="0"/>
                <a:cs typeface="Times New Roman" panose="02020603050405020304" pitchFamily="18" charset="0"/>
              </a:rPr>
            </a:br>
            <a:r>
              <a:rPr lang="en-US" sz="2000" u="sng"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www.bis.gov.in</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https://www.manit.ac.in/content/materials-metallurgical-engineering</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t>
            </a:r>
            <a:r>
              <a:rPr lang="en-US" sz="1100" b="1" i="0" dirty="0">
                <a:solidFill>
                  <a:srgbClr val="333333"/>
                </a:solidFill>
                <a:effectLst/>
                <a:highlight>
                  <a:srgbClr val="FFFFFF"/>
                </a:highlight>
                <a:latin typeface="Times New Roman" panose="02020603050405020304" pitchFamily="18" charset="0"/>
                <a:cs typeface="Times New Roman" panose="02020603050405020304" pitchFamily="18" charset="0"/>
              </a:rPr>
              <a:t>Department of Materials Science and Metallurgical Engineering, Maulana Azad National Institute of Technology, Bhopal)</a:t>
            </a: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D73CFD-296C-4F77-45FB-1477A1AFD8F7}"/>
              </a:ext>
            </a:extLst>
          </p:cNvPr>
          <p:cNvSpPr txBox="1"/>
          <p:nvPr/>
        </p:nvSpPr>
        <p:spPr>
          <a:xfrm>
            <a:off x="3339846" y="27873"/>
            <a:ext cx="609447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References</a:t>
            </a:r>
            <a:endParaRPr lang="en-IN" sz="3200" b="1" dirty="0"/>
          </a:p>
        </p:txBody>
      </p:sp>
    </p:spTree>
    <p:extLst>
      <p:ext uri="{BB962C8B-B14F-4D97-AF65-F5344CB8AC3E}">
        <p14:creationId xmlns:p14="http://schemas.microsoft.com/office/powerpoint/2010/main" val="100709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917E-B661-FDFD-EF45-A2D5A61DEF4F}"/>
              </a:ext>
            </a:extLst>
          </p:cNvPr>
          <p:cNvSpPr>
            <a:spLocks noGrp="1"/>
          </p:cNvSpPr>
          <p:nvPr>
            <p:ph type="title"/>
          </p:nvPr>
        </p:nvSpPr>
        <p:spPr>
          <a:xfrm>
            <a:off x="244117" y="1160456"/>
            <a:ext cx="3457814" cy="4851349"/>
          </a:xfrm>
        </p:spPr>
        <p:txBody>
          <a:bodyPr>
            <a:normAutofit/>
          </a:bodyPr>
          <a:lstStyle/>
          <a:p>
            <a:r>
              <a:rPr lang="en-IN" dirty="0">
                <a:latin typeface="Times New Roman" panose="02020603050405020304" pitchFamily="18" charset="0"/>
                <a:cs typeface="Times New Roman" panose="02020603050405020304" pitchFamily="18" charset="0"/>
              </a:rPr>
              <a:t>Important Terminologies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(IS 2717:1979 &amp; IS 2781:2020)</a:t>
            </a:r>
          </a:p>
        </p:txBody>
      </p:sp>
      <p:sp>
        <p:nvSpPr>
          <p:cNvPr id="3" name="Content Placeholder 2">
            <a:extLst>
              <a:ext uri="{FF2B5EF4-FFF2-40B4-BE49-F238E27FC236}">
                <a16:creationId xmlns:a16="http://schemas.microsoft.com/office/drawing/2014/main" id="{4F6B65B8-881E-EF92-5601-C3A171D39049}"/>
              </a:ext>
            </a:extLst>
          </p:cNvPr>
          <p:cNvSpPr>
            <a:spLocks noGrp="1"/>
          </p:cNvSpPr>
          <p:nvPr>
            <p:ph idx="1"/>
          </p:nvPr>
        </p:nvSpPr>
        <p:spPr>
          <a:xfrm>
            <a:off x="3456432" y="138268"/>
            <a:ext cx="8491451" cy="5943600"/>
          </a:xfrm>
        </p:spPr>
        <p:txBody>
          <a:bodyPr>
            <a:noAutofit/>
          </a:bodyPr>
          <a:lstStyle/>
          <a:p>
            <a:pPr algn="just">
              <a:lnSpc>
                <a:spcPct val="90000"/>
              </a:lnSpc>
            </a:pPr>
            <a:r>
              <a:rPr lang="en-US" sz="1700" b="1" dirty="0">
                <a:latin typeface="Times New Roman" panose="02020603050405020304" pitchFamily="18" charset="0"/>
                <a:cs typeface="Times New Roman" panose="02020603050405020304" pitchFamily="18" charset="0"/>
              </a:rPr>
              <a:t>Porcelain — </a:t>
            </a:r>
            <a:r>
              <a:rPr lang="en-US" sz="1700" dirty="0">
                <a:latin typeface="Times New Roman" panose="02020603050405020304" pitchFamily="18" charset="0"/>
                <a:cs typeface="Times New Roman" panose="02020603050405020304" pitchFamily="18" charset="0"/>
              </a:rPr>
              <a:t>A glazed or unglazed vitreous whiteware. This term designates such products as electrical, chemical, mechanical, structural, thermal and </a:t>
            </a:r>
            <a:r>
              <a:rPr lang="en-US" sz="1700" dirty="0" err="1">
                <a:latin typeface="Times New Roman" panose="02020603050405020304" pitchFamily="18" charset="0"/>
                <a:cs typeface="Times New Roman" panose="02020603050405020304" pitchFamily="18" charset="0"/>
              </a:rPr>
              <a:t>tablewares</a:t>
            </a:r>
            <a:r>
              <a:rPr lang="en-US" sz="1700" dirty="0">
                <a:latin typeface="Times New Roman" panose="02020603050405020304" pitchFamily="18" charset="0"/>
                <a:cs typeface="Times New Roman" panose="02020603050405020304" pitchFamily="18" charset="0"/>
              </a:rPr>
              <a:t> when they are vitreous.</a:t>
            </a:r>
          </a:p>
          <a:p>
            <a:pPr algn="just">
              <a:lnSpc>
                <a:spcPct val="90000"/>
              </a:lnSpc>
            </a:pPr>
            <a:r>
              <a:rPr lang="en-US" sz="1700" b="1" dirty="0">
                <a:latin typeface="Times New Roman" panose="02020603050405020304" pitchFamily="18" charset="0"/>
                <a:cs typeface="Times New Roman" panose="02020603050405020304" pitchFamily="18" charset="0"/>
              </a:rPr>
              <a:t>Porosity, Apparent </a:t>
            </a:r>
            <a:r>
              <a:rPr lang="en-US" sz="1700" dirty="0">
                <a:latin typeface="Times New Roman" panose="02020603050405020304" pitchFamily="18" charset="0"/>
                <a:cs typeface="Times New Roman" panose="02020603050405020304" pitchFamily="18" charset="0"/>
              </a:rPr>
              <a:t>— The volume fraction of all pores, voids, and channels within a solid mass that are interconnected with each other and communicate with the external surface, and thus are measurable by gas or liquid penetration.</a:t>
            </a:r>
          </a:p>
          <a:p>
            <a:pPr algn="just">
              <a:lnSpc>
                <a:spcPct val="90000"/>
              </a:lnSpc>
            </a:pPr>
            <a:r>
              <a:rPr lang="en-US" sz="1700" b="1" dirty="0">
                <a:latin typeface="Times New Roman" panose="02020603050405020304" pitchFamily="18" charset="0"/>
                <a:cs typeface="Times New Roman" panose="02020603050405020304" pitchFamily="18" charset="0"/>
              </a:rPr>
              <a:t>Porosity, Closed </a:t>
            </a:r>
            <a:r>
              <a:rPr lang="en-US" sz="1700" dirty="0">
                <a:latin typeface="Times New Roman" panose="02020603050405020304" pitchFamily="18" charset="0"/>
                <a:cs typeface="Times New Roman" panose="02020603050405020304" pitchFamily="18" charset="0"/>
              </a:rPr>
              <a:t>— The volume fraction of all pores within a solid mass that are closed off by surrounding solid and, hence, are inaccessible to each other and to the external surface. They, thus, are not detectable by gas or liquid penetration.</a:t>
            </a:r>
          </a:p>
          <a:p>
            <a:pPr algn="just">
              <a:lnSpc>
                <a:spcPct val="90000"/>
              </a:lnSpc>
            </a:pPr>
            <a:r>
              <a:rPr lang="en-US" sz="1700" b="1" dirty="0">
                <a:latin typeface="Times New Roman" panose="02020603050405020304" pitchFamily="18" charset="0"/>
                <a:cs typeface="Times New Roman" panose="02020603050405020304" pitchFamily="18" charset="0"/>
              </a:rPr>
              <a:t>Porosity, Connected </a:t>
            </a:r>
            <a:r>
              <a:rPr lang="en-US" sz="1700" dirty="0">
                <a:latin typeface="Times New Roman" panose="02020603050405020304" pitchFamily="18" charset="0"/>
                <a:cs typeface="Times New Roman" panose="02020603050405020304" pitchFamily="18" charset="0"/>
              </a:rPr>
              <a:t>— The volume fraction of all pores, voids and channels within a solid mass that are interconnected with each other</a:t>
            </a:r>
          </a:p>
          <a:p>
            <a:pPr algn="just">
              <a:lnSpc>
                <a:spcPct val="90000"/>
              </a:lnSpc>
            </a:pPr>
            <a:r>
              <a:rPr lang="en-US" sz="1700" b="1" dirty="0">
                <a:latin typeface="Times New Roman" panose="02020603050405020304" pitchFamily="18" charset="0"/>
                <a:cs typeface="Times New Roman" panose="02020603050405020304" pitchFamily="18" charset="0"/>
              </a:rPr>
              <a:t>Pottery</a:t>
            </a:r>
            <a:r>
              <a:rPr lang="en-US" sz="1700" dirty="0">
                <a:latin typeface="Times New Roman" panose="02020603050405020304" pitchFamily="18" charset="0"/>
                <a:cs typeface="Times New Roman" panose="02020603050405020304" pitchFamily="18" charset="0"/>
              </a:rPr>
              <a:t> — All fired ceramicwares that contain clay when formed, except technical, structural, and refractory products</a:t>
            </a:r>
          </a:p>
          <a:p>
            <a:pPr algn="just">
              <a:lnSpc>
                <a:spcPct val="90000"/>
              </a:lnSpc>
            </a:pPr>
            <a:r>
              <a:rPr lang="en-US" sz="1700" b="1" dirty="0">
                <a:latin typeface="Times New Roman" panose="02020603050405020304" pitchFamily="18" charset="0"/>
                <a:cs typeface="Times New Roman" panose="02020603050405020304" pitchFamily="18" charset="0"/>
              </a:rPr>
              <a:t>Saggar</a:t>
            </a:r>
            <a:r>
              <a:rPr lang="en-US" sz="1700" dirty="0">
                <a:latin typeface="Times New Roman" panose="02020603050405020304" pitchFamily="18" charset="0"/>
                <a:cs typeface="Times New Roman" panose="02020603050405020304" pitchFamily="18" charset="0"/>
              </a:rPr>
              <a:t> — A fire clay container for keeping glazed ware for firing to protect it from smoke, dust and dirt of the kiln atmosphere.</a:t>
            </a:r>
          </a:p>
          <a:p>
            <a:pPr algn="just">
              <a:lnSpc>
                <a:spcPct val="90000"/>
              </a:lnSpc>
            </a:pPr>
            <a:r>
              <a:rPr lang="en-US" sz="1700" b="1" dirty="0">
                <a:latin typeface="Times New Roman" panose="02020603050405020304" pitchFamily="18" charset="0"/>
                <a:cs typeface="Times New Roman" panose="02020603050405020304" pitchFamily="18" charset="0"/>
              </a:rPr>
              <a:t>Vitreous (Vitrified) </a:t>
            </a:r>
            <a:r>
              <a:rPr lang="en-US" sz="1700" dirty="0">
                <a:latin typeface="Times New Roman" panose="02020603050405020304" pitchFamily="18" charset="0"/>
                <a:cs typeface="Times New Roman" panose="02020603050405020304" pitchFamily="18" charset="0"/>
              </a:rPr>
              <a:t>— That degree of vitrification evidenced by low water absorption. </a:t>
            </a:r>
          </a:p>
          <a:p>
            <a:pPr marL="0" indent="0" algn="just">
              <a:lnSpc>
                <a:spcPct val="90000"/>
              </a:lnSpc>
              <a:buNone/>
            </a:pPr>
            <a:r>
              <a:rPr lang="en-US" sz="1700" dirty="0">
                <a:latin typeface="Times New Roman" panose="02020603050405020304" pitchFamily="18" charset="0"/>
                <a:cs typeface="Times New Roman" panose="02020603050405020304" pitchFamily="18" charset="0"/>
              </a:rPr>
              <a:t>	(NOTE — The term ‘vitreous’ generally signifies less than 0.5 percent water absorption.)</a:t>
            </a:r>
          </a:p>
          <a:p>
            <a:pPr algn="just">
              <a:lnSpc>
                <a:spcPct val="90000"/>
              </a:lnSpc>
            </a:pPr>
            <a:r>
              <a:rPr lang="en-US" sz="1700" b="1" dirty="0">
                <a:latin typeface="Times New Roman" panose="02020603050405020304" pitchFamily="18" charset="0"/>
                <a:cs typeface="Times New Roman" panose="02020603050405020304" pitchFamily="18" charset="0"/>
              </a:rPr>
              <a:t>Vitrification — </a:t>
            </a:r>
            <a:r>
              <a:rPr lang="en-US" sz="1700" dirty="0">
                <a:latin typeface="Times New Roman" panose="02020603050405020304" pitchFamily="18" charset="0"/>
                <a:cs typeface="Times New Roman" panose="02020603050405020304" pitchFamily="18" charset="0"/>
              </a:rPr>
              <a:t>The progressive reduction in porosity of a ceramic composition as a result of heat treatment, or the process involved.</a:t>
            </a:r>
          </a:p>
          <a:p>
            <a:pPr algn="just">
              <a:lnSpc>
                <a:spcPct val="90000"/>
              </a:lnSpc>
            </a:pPr>
            <a:r>
              <a:rPr lang="en-US" sz="1700" b="1" dirty="0">
                <a:latin typeface="Times New Roman" panose="02020603050405020304" pitchFamily="18" charset="0"/>
                <a:cs typeface="Times New Roman" panose="02020603050405020304" pitchFamily="18" charset="0"/>
              </a:rPr>
              <a:t>Vitreous China </a:t>
            </a:r>
            <a:r>
              <a:rPr lang="en-US" sz="1700" dirty="0">
                <a:latin typeface="Times New Roman" panose="02020603050405020304" pitchFamily="18" charset="0"/>
                <a:cs typeface="Times New Roman" panose="02020603050405020304" pitchFamily="18" charset="0"/>
              </a:rPr>
              <a:t>— A while vitrified body </a:t>
            </a:r>
            <a:r>
              <a:rPr lang="en-US" sz="1700" dirty="0" err="1">
                <a:latin typeface="Times New Roman" panose="02020603050405020304" pitchFamily="18" charset="0"/>
                <a:cs typeface="Times New Roman" panose="02020603050405020304" pitchFamily="18" charset="0"/>
              </a:rPr>
              <a:t>biscuited</a:t>
            </a:r>
            <a:r>
              <a:rPr lang="en-US" sz="1700" dirty="0">
                <a:latin typeface="Times New Roman" panose="02020603050405020304" pitchFamily="18" charset="0"/>
                <a:cs typeface="Times New Roman" panose="02020603050405020304" pitchFamily="18" charset="0"/>
              </a:rPr>
              <a:t> at a high temperature and glost fired at a relatively lower temperature and having water absorption less than 0.5 percent by mass.</a:t>
            </a:r>
          </a:p>
          <a:p>
            <a:pPr marL="0" indent="0" algn="just">
              <a:lnSpc>
                <a:spcPct val="90000"/>
              </a:lnSpc>
              <a:buNone/>
            </a:pPr>
            <a:r>
              <a:rPr lang="en-US" sz="1700" dirty="0">
                <a:latin typeface="Times New Roman" panose="02020603050405020304" pitchFamily="18" charset="0"/>
                <a:cs typeface="Times New Roman" panose="02020603050405020304" pitchFamily="18" charset="0"/>
              </a:rPr>
              <a:t>	(NOTE — Vitreous </a:t>
            </a:r>
            <a:r>
              <a:rPr lang="en-US" sz="1700" dirty="0" err="1">
                <a:latin typeface="Times New Roman" panose="02020603050405020304" pitchFamily="18" charset="0"/>
                <a:cs typeface="Times New Roman" panose="02020603050405020304" pitchFamily="18" charset="0"/>
              </a:rPr>
              <a:t>china</a:t>
            </a:r>
            <a:r>
              <a:rPr lang="en-US" sz="1700" dirty="0">
                <a:latin typeface="Times New Roman" panose="02020603050405020304" pitchFamily="18" charset="0"/>
                <a:cs typeface="Times New Roman" panose="02020603050405020304" pitchFamily="18" charset="0"/>
              </a:rPr>
              <a:t> sanitaryware is fired only once.)  </a:t>
            </a:r>
            <a:endParaRPr lang="en-IN"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05617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2355</TotalTime>
  <Words>10142</Words>
  <Application>Microsoft Office PowerPoint</Application>
  <PresentationFormat>Widescreen</PresentationFormat>
  <Paragraphs>822</Paragraphs>
  <Slides>86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Calibri</vt:lpstr>
      <vt:lpstr>Cambria Math</vt:lpstr>
      <vt:lpstr>Century Gothic</vt:lpstr>
      <vt:lpstr>Source Sans Pro</vt:lpstr>
      <vt:lpstr>Times New Roman</vt:lpstr>
      <vt:lpstr>Wingdings</vt:lpstr>
      <vt:lpstr>Wingdings 3</vt:lpstr>
      <vt:lpstr>Wisp</vt:lpstr>
      <vt:lpstr>Ceramic Raw Materials </vt:lpstr>
      <vt:lpstr>PowerPoint Presentation</vt:lpstr>
      <vt:lpstr> History of Ceramics </vt:lpstr>
      <vt:lpstr>PowerPoint Presentation</vt:lpstr>
      <vt:lpstr>Properties of ceramics</vt:lpstr>
      <vt:lpstr> Ceramics: A Comprehensive Overview for Students Essential Topics in Ceramic Studies   </vt:lpstr>
      <vt:lpstr>DEFINITION OF CERAMICS  (as per IS 2781:2020)</vt:lpstr>
      <vt:lpstr>Important Terminologies (IS 2717:1979 &amp; IS 2781:2020)</vt:lpstr>
      <vt:lpstr>Important Terminologies (IS 2717:1979 &amp; IS 2781:2020)</vt:lpstr>
      <vt:lpstr>Important Terminologies (IS 17936 : 2022 / ISO 20507 : 2014)</vt:lpstr>
      <vt:lpstr>Indian Standards on Ceramic Raw Materials</vt:lpstr>
      <vt:lpstr>  Indian Standards on Raw Materials for Ceramic</vt:lpstr>
      <vt:lpstr>Requirements of Potash and Soda Feldspar for Glass and Ceramics </vt:lpstr>
      <vt:lpstr>  Indian Standards on Raw Materials for Ceramic</vt:lpstr>
      <vt:lpstr>  Indian Standards on Raw Materials for Ceramic</vt:lpstr>
      <vt:lpstr>Requirements </vt:lpstr>
      <vt:lpstr>  Indian Standards on Raw Materials for Ceramic</vt:lpstr>
      <vt:lpstr> Indian Standards on Raw Materials for Ceramic</vt:lpstr>
      <vt:lpstr> Indian Standards on Raw Materials for Ceramic</vt:lpstr>
      <vt:lpstr>PowerPoint Presentation</vt:lpstr>
      <vt:lpstr>PowerPoint Presentation</vt:lpstr>
      <vt:lpstr> Indian Standards on Raw Materials for Ceramic</vt:lpstr>
      <vt:lpstr> Indian Standards on Raw Materials for Ceramic</vt:lpstr>
      <vt:lpstr>PowerPoint Presentation</vt:lpstr>
      <vt:lpstr>PowerPoint Presentation</vt:lpstr>
      <vt:lpstr>PowerPoint Presentation</vt:lpstr>
      <vt:lpstr>Indian Standards on Raw Materials for Ceramic</vt:lpstr>
      <vt:lpstr>PowerPoint Presentation</vt:lpstr>
      <vt:lpstr>Indian Standards on Raw Materials for Ceramic</vt:lpstr>
      <vt:lpstr>PowerPoint Presentation</vt:lpstr>
      <vt:lpstr>  Indian Standards on Raw Materials for Ceramic</vt:lpstr>
      <vt:lpstr>PowerPoint Presentation</vt:lpstr>
      <vt:lpstr>  Indian Standards on Raw Materials for Ceramic</vt:lpstr>
      <vt:lpstr>PowerPoint Presentation</vt:lpstr>
      <vt:lpstr>  Indian Standards on Raw Materials for Ceramic</vt:lpstr>
      <vt:lpstr>PowerPoint Presentation</vt:lpstr>
      <vt:lpstr>PowerPoint Presentation</vt:lpstr>
      <vt:lpstr>PLASTER OF PARIS</vt:lpstr>
      <vt:lpstr>PowerPoint Presentation</vt:lpstr>
      <vt:lpstr>  Indian Standards on Raw Materials for Ceramic</vt:lpstr>
      <vt:lpstr>PowerPoint Presentation</vt:lpstr>
      <vt:lpstr>  Indian Standards on Raw Materials for Ceramic</vt:lpstr>
      <vt:lpstr>Various tests related to Ceramics (In Engineering course curriculum)</vt:lpstr>
      <vt:lpstr>Indian Standards on testing of Ceramics</vt:lpstr>
      <vt:lpstr>Indian Standard on Determination of Density and Porosity</vt:lpstr>
      <vt:lpstr>PowerPoint Presentation</vt:lpstr>
      <vt:lpstr>PowerPoint Presentation</vt:lpstr>
      <vt:lpstr>PowerPoint Presentation</vt:lpstr>
      <vt:lpstr>Indian Standard on Test method for Hardness of Ceramics </vt:lpstr>
      <vt:lpstr>Thermal expansion coefficient</vt:lpstr>
      <vt:lpstr>Indian Standard on Test method for Thermal Expansion of Ceramics</vt:lpstr>
      <vt:lpstr>PowerPoint Presentation</vt:lpstr>
      <vt:lpstr>Indian Standard on Test method for flexural strength of Ceramics </vt:lpstr>
      <vt:lpstr>Indian Standard on Test method for flexural strength of Ceramics </vt:lpstr>
      <vt:lpstr>  Indian Standards on Testing of Ceramic Tiles</vt:lpstr>
      <vt:lpstr>  Indian Standards on Testing of Ceramic Tiles</vt:lpstr>
      <vt:lpstr>PowerPoint Presentation</vt:lpstr>
      <vt:lpstr>  Indian Standards on Testing of CeramicTiles</vt:lpstr>
      <vt:lpstr>  Indian Standards on Testing of CeramicTiles</vt:lpstr>
      <vt:lpstr>  Indian Standards on Testing of Ceramic Tiles</vt:lpstr>
      <vt:lpstr>  Indian Standards on Testing of Ceramic Tiles</vt:lpstr>
      <vt:lpstr>  Indian Standards on Testing of Ceramic Tiles</vt:lpstr>
      <vt:lpstr>  Indian Standards on Testing of Ceramic Tiles</vt:lpstr>
      <vt:lpstr>  Indian Standards on Testing of Ceramic Tiles</vt:lpstr>
      <vt:lpstr>  Indian Standards on Testing of Ceramic Tiles</vt:lpstr>
      <vt:lpstr>  Indian Standards on Testing of Ceramic Tiles</vt:lpstr>
      <vt:lpstr>  Indian Standards on Testing of CeramicTiles</vt:lpstr>
      <vt:lpstr>  Indian Standards on Testing of CeramicTiles</vt:lpstr>
      <vt:lpstr>  Indian Standards on Testing of CeramicTiles</vt:lpstr>
      <vt:lpstr>  Indian Standards on Testing of CeramicTiles</vt:lpstr>
      <vt:lpstr>  Indian Standards on Testing of Ceramic Tiles</vt:lpstr>
      <vt:lpstr>  Indian Standards on Ceramicware and Method of Test</vt:lpstr>
      <vt:lpstr>PowerPoint Presentation</vt:lpstr>
      <vt:lpstr>  Indian Standards on Method of Test for Ceramic-</vt:lpstr>
      <vt:lpstr>  Indian Standards on Method of Test for Ceramic</vt:lpstr>
      <vt:lpstr>  Indian Standards on Method of Test for Ceramic</vt:lpstr>
      <vt:lpstr>  Indian Standards on Method of Test for Ceramic</vt:lpstr>
      <vt:lpstr>  Indian Standards on Method of Test for Ceramic</vt:lpstr>
      <vt:lpstr>  Indian Standards on Method of Test for Ceramic</vt:lpstr>
      <vt:lpstr>  Indian Standards on Raw Materials for Ceramic</vt:lpstr>
      <vt:lpstr>  Indian Standards on Raw Materials for Ceramic</vt:lpstr>
      <vt:lpstr>  Indian Standards on Method of Test for Ceramic</vt:lpstr>
      <vt:lpstr>Provisions in the standards ensure safety, durability and performance of the product.</vt:lpstr>
      <vt:lpstr>Risks associated with non-compliance of provisions of standards</vt:lpstr>
      <vt:lpstr>Books 1. Introduction to Ceramic Materials – W. D. Kingery. 2. Refectories &amp; Ceramics – Norton. 3. Engineering Materials Vol I/ II – Jones. 4. Science &amp; Engineering of Materials -D. R. Askeland. 5. Material Science &amp; Engineering – W. D. Callistor. 6. Refectories: Production &amp; Properties – Chester  Website www.bis.gov.in https://www.manit.ac.in/content/materials-metallurgical-engineering (Department of Materials Science and Metallurgical Engineering, Maulana Azad National Institute of Technology, Bhopal)</vt:lpstr>
      <vt:lpstr>Books 1. Introduction to Ceramic Materials – W. D. Kingery. 2. Refectories &amp; Ceramics – Norton. 3. Engineering Materials Vol I/ II – Jones. 4. Science &amp; Engineering of Materials -D. R. Askeland. 5. Material Science &amp; Engineering – W. D. Callistor. 6. Refectories: Production &amp; Properties – Chester  Website www.bis.gov.in https://www.manit.ac.in/content/materials-metallurgical-engineering (Department of Materials Science and Metallurgical Engineering, Maulana Azad National Institute of Technology, Bhopal)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 raw materials</dc:title>
  <dc:creator>bpbo bis</dc:creator>
  <cp:lastModifiedBy>bpbo bis</cp:lastModifiedBy>
  <cp:revision>604</cp:revision>
  <cp:lastPrinted>2024-07-15T10:15:21Z</cp:lastPrinted>
  <dcterms:created xsi:type="dcterms:W3CDTF">2024-07-11T08:36:47Z</dcterms:created>
  <dcterms:modified xsi:type="dcterms:W3CDTF">2024-08-23T08:42:36Z</dcterms:modified>
</cp:coreProperties>
</file>