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9" r:id="rId2"/>
    <p:sldId id="270" r:id="rId3"/>
    <p:sldId id="321" r:id="rId4"/>
    <p:sldId id="310" r:id="rId5"/>
    <p:sldId id="274" r:id="rId6"/>
    <p:sldId id="276" r:id="rId7"/>
    <p:sldId id="277" r:id="rId8"/>
    <p:sldId id="315" r:id="rId9"/>
    <p:sldId id="299" r:id="rId10"/>
    <p:sldId id="300" r:id="rId11"/>
    <p:sldId id="302" r:id="rId12"/>
    <p:sldId id="303" r:id="rId13"/>
    <p:sldId id="304" r:id="rId14"/>
    <p:sldId id="305" r:id="rId15"/>
    <p:sldId id="307" r:id="rId16"/>
    <p:sldId id="308" r:id="rId17"/>
    <p:sldId id="314" r:id="rId18"/>
    <p:sldId id="286" r:id="rId19"/>
    <p:sldId id="287" r:id="rId20"/>
    <p:sldId id="288" r:id="rId21"/>
    <p:sldId id="289" r:id="rId22"/>
    <p:sldId id="316" r:id="rId23"/>
    <p:sldId id="257" r:id="rId24"/>
    <p:sldId id="259" r:id="rId25"/>
    <p:sldId id="258" r:id="rId26"/>
    <p:sldId id="260" r:id="rId27"/>
    <p:sldId id="317" r:id="rId28"/>
    <p:sldId id="312" r:id="rId29"/>
    <p:sldId id="313" r:id="rId30"/>
    <p:sldId id="318" r:id="rId31"/>
    <p:sldId id="279" r:id="rId32"/>
    <p:sldId id="280" r:id="rId33"/>
    <p:sldId id="282" r:id="rId34"/>
    <p:sldId id="283" r:id="rId35"/>
    <p:sldId id="284" r:id="rId36"/>
    <p:sldId id="319" r:id="rId37"/>
    <p:sldId id="266" r:id="rId38"/>
    <p:sldId id="268" r:id="rId39"/>
    <p:sldId id="267" r:id="rId40"/>
    <p:sldId id="320" r:id="rId41"/>
    <p:sldId id="262" r:id="rId42"/>
    <p:sldId id="263" r:id="rId43"/>
    <p:sldId id="264" r:id="rId44"/>
    <p:sldId id="30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247" autoAdjust="0"/>
  </p:normalViewPr>
  <p:slideViewPr>
    <p:cSldViewPr snapToGrid="0">
      <p:cViewPr varScale="1">
        <p:scale>
          <a:sx n="82" d="100"/>
          <a:sy n="82" d="100"/>
        </p:scale>
        <p:origin x="11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4980C-B0DB-4D7A-A08A-7AFE313E5FF6}" type="datetimeFigureOut">
              <a:rPr lang="en-IN" smtClean="0"/>
              <a:t>26-08-2024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B896C-54A5-4199-B2CD-5848E52D8A44}" type="slidenum">
              <a:rPr lang="en-IN" smtClean="0"/>
              <a:t>‹#›</a:t>
            </a:fld>
            <a:endParaRPr lang="en-IN"/>
          </a:p>
        </p:txBody>
      </p:sp>
    </p:spTree>
    <p:extLst>
      <p:ext uri="{BB962C8B-B14F-4D97-AF65-F5344CB8AC3E}">
        <p14:creationId xmlns:p14="http://schemas.microsoft.com/office/powerpoint/2010/main" val="359822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7DF1-C60D-7AE5-21D5-9B2F5F5B3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F31ADD0-17E8-C7B6-CA22-D1AD53833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D2DB0EC-CB84-3053-B1EC-57AC913DA9F5}"/>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5" name="Footer Placeholder 4">
            <a:extLst>
              <a:ext uri="{FF2B5EF4-FFF2-40B4-BE49-F238E27FC236}">
                <a16:creationId xmlns:a16="http://schemas.microsoft.com/office/drawing/2014/main" id="{9167F9BE-4FB9-F187-E2EF-FD5A79C3EC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2A9BF6-FD4F-9F9D-5A43-EBB891BDC45A}"/>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418473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0499-B796-97CE-056F-FABF2759BD9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15C2348-4A27-9935-F22F-45AEFC98B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4ACA121-74DB-4FDC-64DB-03DBAF7E9F02}"/>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5" name="Footer Placeholder 4">
            <a:extLst>
              <a:ext uri="{FF2B5EF4-FFF2-40B4-BE49-F238E27FC236}">
                <a16:creationId xmlns:a16="http://schemas.microsoft.com/office/drawing/2014/main" id="{B407E53B-11A1-D60D-9360-3BFDEC77D3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A5F3382-300F-53A8-377C-A57A8E0AE815}"/>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127586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2D80D-DA39-29D5-8D3C-52DC3F75E0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4AD0D8-FC3F-3AEF-E754-04B9FEB19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1979C9-D98F-E797-EC64-CF8E960DB940}"/>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5" name="Footer Placeholder 4">
            <a:extLst>
              <a:ext uri="{FF2B5EF4-FFF2-40B4-BE49-F238E27FC236}">
                <a16:creationId xmlns:a16="http://schemas.microsoft.com/office/drawing/2014/main" id="{2E88CEE4-2086-642D-101A-A3A4FECC03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B6BB28-E5B9-4917-11D2-3EDE4FE4C2F1}"/>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226271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F810-5C49-0E2B-175D-EF3D8EC7752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A932898-041F-78D1-7118-3CF286F4A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9C97A2-F4DA-ACC1-38A7-D72EAAC40FF8}"/>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5" name="Footer Placeholder 4">
            <a:extLst>
              <a:ext uri="{FF2B5EF4-FFF2-40B4-BE49-F238E27FC236}">
                <a16:creationId xmlns:a16="http://schemas.microsoft.com/office/drawing/2014/main" id="{E9211A5F-85E8-D642-A077-874282600E4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939D747-5A73-157E-C10C-6F79BB432073}"/>
              </a:ext>
            </a:extLst>
          </p:cNvPr>
          <p:cNvSpPr>
            <a:spLocks noGrp="1"/>
          </p:cNvSpPr>
          <p:nvPr>
            <p:ph type="sldNum" sz="quarter" idx="12"/>
          </p:nvPr>
        </p:nvSpPr>
        <p:spPr/>
        <p:txBody>
          <a:bodyPr/>
          <a:lstStyle/>
          <a:p>
            <a:fld id="{14F3CAD1-2DE4-444F-A824-4B9D6A6D3563}" type="slidenum">
              <a:rPr lang="en-IN" smtClean="0"/>
              <a:pPr/>
              <a:t>‹#›</a:t>
            </a:fld>
            <a:endParaRPr lang="en-IN" dirty="0"/>
          </a:p>
        </p:txBody>
      </p:sp>
    </p:spTree>
    <p:extLst>
      <p:ext uri="{BB962C8B-B14F-4D97-AF65-F5344CB8AC3E}">
        <p14:creationId xmlns:p14="http://schemas.microsoft.com/office/powerpoint/2010/main" val="155554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2A0D-76DA-C8E8-6899-49F936E429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F45243A-F19C-7E82-0266-CFD0CE967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7CCCDE-91B6-71A6-75F6-0FC9FD0BE2BB}"/>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5" name="Footer Placeholder 4">
            <a:extLst>
              <a:ext uri="{FF2B5EF4-FFF2-40B4-BE49-F238E27FC236}">
                <a16:creationId xmlns:a16="http://schemas.microsoft.com/office/drawing/2014/main" id="{74ED518A-780D-004B-4AA7-A8AF7CD08A9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49656C-6BDD-2709-200E-A3DE5432F8E4}"/>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324160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F68E-5769-062E-453D-E4F6376363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6456FD-72A1-CD9E-86AA-384111DC32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173D977-3060-EE6F-F3EA-F200DF583F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5FD579E-13D3-BD28-A26E-2210799E38D7}"/>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6" name="Footer Placeholder 5">
            <a:extLst>
              <a:ext uri="{FF2B5EF4-FFF2-40B4-BE49-F238E27FC236}">
                <a16:creationId xmlns:a16="http://schemas.microsoft.com/office/drawing/2014/main" id="{E6138358-4AA6-9E2E-7DEB-02AA457C4E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DAEDA9-BD6A-378E-B90F-7F168A917B70}"/>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407043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5200-F505-24E3-636F-3FF1F69DA2E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FFB10E2-AC13-2D70-D24B-6B37083FF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462A3B-F39B-4AAE-4F2F-84B35503B9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DB28E9C-0D0C-CDD1-CD0A-AB7E246D8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35D37-7EAE-6E4F-E599-C6F656152F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E8D1B4A-6BD7-B11F-C4E2-439DA5839F4F}"/>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8" name="Footer Placeholder 7">
            <a:extLst>
              <a:ext uri="{FF2B5EF4-FFF2-40B4-BE49-F238E27FC236}">
                <a16:creationId xmlns:a16="http://schemas.microsoft.com/office/drawing/2014/main" id="{6674AF2F-2A41-7043-DEAC-66E03772153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71634AD-DCC1-5B0A-3AA8-211D4C651D54}"/>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246892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C484-81E6-055E-A450-D1DDD5FAE6D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F88BC22-29D2-FDD4-399B-76FC111F7225}"/>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4" name="Footer Placeholder 3">
            <a:extLst>
              <a:ext uri="{FF2B5EF4-FFF2-40B4-BE49-F238E27FC236}">
                <a16:creationId xmlns:a16="http://schemas.microsoft.com/office/drawing/2014/main" id="{13E5F2F2-9BC7-8427-635F-BBFDAFF5BD4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A7E5BA1-9204-6A09-FC51-040A92B82A1D}"/>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348519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39A88-F6E1-CA44-0BEA-59CBC96A27B0}"/>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3" name="Footer Placeholder 2">
            <a:extLst>
              <a:ext uri="{FF2B5EF4-FFF2-40B4-BE49-F238E27FC236}">
                <a16:creationId xmlns:a16="http://schemas.microsoft.com/office/drawing/2014/main" id="{80737AC0-A176-25CA-8278-71029F0C652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2CBBA4E-AA5D-6D7F-5334-28B54B7530B5}"/>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330806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135F-7CE9-FC5C-8E2A-98800F8D1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C205EA8-236A-60E2-8313-51671617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170B9BD-9D8E-DBEF-AF5C-8EB42C498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2910F-C160-5FC6-4F47-AE0E99505C99}"/>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6" name="Footer Placeholder 5">
            <a:extLst>
              <a:ext uri="{FF2B5EF4-FFF2-40B4-BE49-F238E27FC236}">
                <a16:creationId xmlns:a16="http://schemas.microsoft.com/office/drawing/2014/main" id="{F0D9B580-ACEE-9965-A4CB-D592BBB39FF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657E43A-B307-0BB0-38B6-8011129C94DC}"/>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34867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153A-0BD4-0FD3-4FC3-2665DFF4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EE5ED9D-9912-671F-C18A-22B10FE35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E9D81C-3C76-E83E-7B16-045753D2E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C7460-6EFF-211A-4B7E-1DF8CA5DAD89}"/>
              </a:ext>
            </a:extLst>
          </p:cNvPr>
          <p:cNvSpPr>
            <a:spLocks noGrp="1"/>
          </p:cNvSpPr>
          <p:nvPr>
            <p:ph type="dt" sz="half" idx="10"/>
          </p:nvPr>
        </p:nvSpPr>
        <p:spPr/>
        <p:txBody>
          <a:bodyPr/>
          <a:lstStyle/>
          <a:p>
            <a:fld id="{68213F4A-A865-47CD-8C3C-FED9FA403796}" type="datetimeFigureOut">
              <a:rPr lang="en-IN" smtClean="0"/>
              <a:t>26-08-2024</a:t>
            </a:fld>
            <a:endParaRPr lang="en-IN"/>
          </a:p>
        </p:txBody>
      </p:sp>
      <p:sp>
        <p:nvSpPr>
          <p:cNvPr id="6" name="Footer Placeholder 5">
            <a:extLst>
              <a:ext uri="{FF2B5EF4-FFF2-40B4-BE49-F238E27FC236}">
                <a16:creationId xmlns:a16="http://schemas.microsoft.com/office/drawing/2014/main" id="{BEB98C10-1B7D-4EC4-2C16-544BBB1F1CD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5ABFDD6-EC50-0338-9E06-17D6BCE4AB15}"/>
              </a:ext>
            </a:extLst>
          </p:cNvPr>
          <p:cNvSpPr>
            <a:spLocks noGrp="1"/>
          </p:cNvSpPr>
          <p:nvPr>
            <p:ph type="sldNum" sz="quarter" idx="12"/>
          </p:nvPr>
        </p:nvSpPr>
        <p:spPr/>
        <p:txBody>
          <a:bodyPr/>
          <a:lstStyle/>
          <a:p>
            <a:fld id="{14F3CAD1-2DE4-444F-A824-4B9D6A6D3563}" type="slidenum">
              <a:rPr lang="en-IN" smtClean="0"/>
              <a:t>‹#›</a:t>
            </a:fld>
            <a:endParaRPr lang="en-IN"/>
          </a:p>
        </p:txBody>
      </p:sp>
    </p:spTree>
    <p:extLst>
      <p:ext uri="{BB962C8B-B14F-4D97-AF65-F5344CB8AC3E}">
        <p14:creationId xmlns:p14="http://schemas.microsoft.com/office/powerpoint/2010/main" val="89822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49804"/>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A91766-15EB-A17A-3D80-F98AEDBF58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E2ED0DA-492A-929C-A565-3028BFAAF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CA61D691-FA46-7F0D-0EE9-2F83B74F25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13F4A-A865-47CD-8C3C-FED9FA403796}" type="datetimeFigureOut">
              <a:rPr lang="en-IN" smtClean="0"/>
              <a:t>26-08-2024</a:t>
            </a:fld>
            <a:endParaRPr lang="en-IN"/>
          </a:p>
        </p:txBody>
      </p:sp>
      <p:sp>
        <p:nvSpPr>
          <p:cNvPr id="5" name="Footer Placeholder 4">
            <a:extLst>
              <a:ext uri="{FF2B5EF4-FFF2-40B4-BE49-F238E27FC236}">
                <a16:creationId xmlns:a16="http://schemas.microsoft.com/office/drawing/2014/main" id="{F034416D-20A0-CE30-DA6C-61032F012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2BD52F1-11BE-CE0F-9D40-20A60E604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3CAD1-2DE4-444F-A824-4B9D6A6D3563}" type="slidenum">
              <a:rPr lang="en-IN" smtClean="0"/>
              <a:t>‹#›</a:t>
            </a:fld>
            <a:endParaRPr lang="en-IN"/>
          </a:p>
        </p:txBody>
      </p:sp>
      <p:pic>
        <p:nvPicPr>
          <p:cNvPr id="10" name="Picture 9">
            <a:extLst>
              <a:ext uri="{FF2B5EF4-FFF2-40B4-BE49-F238E27FC236}">
                <a16:creationId xmlns:a16="http://schemas.microsoft.com/office/drawing/2014/main" id="{7266FE76-3613-0568-DB56-7D449215B67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66254" y="47163"/>
            <a:ext cx="918556" cy="635924"/>
          </a:xfrm>
          <a:prstGeom prst="rect">
            <a:avLst/>
          </a:prstGeom>
        </p:spPr>
      </p:pic>
    </p:spTree>
    <p:extLst>
      <p:ext uri="{BB962C8B-B14F-4D97-AF65-F5344CB8AC3E}">
        <p14:creationId xmlns:p14="http://schemas.microsoft.com/office/powerpoint/2010/main" val="313806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434D-7670-2835-4273-7C883BCDD456}"/>
              </a:ext>
            </a:extLst>
          </p:cNvPr>
          <p:cNvSpPr>
            <a:spLocks noGrp="1"/>
          </p:cNvSpPr>
          <p:nvPr>
            <p:ph type="ctrTitle"/>
          </p:nvPr>
        </p:nvSpPr>
        <p:spPr/>
        <p:txBody>
          <a:bodyPr/>
          <a:lstStyle/>
          <a:p>
            <a:r>
              <a:rPr lang="en-US" dirty="0"/>
              <a:t>INDIAN STANDARD TEST METHODS FOR PLASTICS </a:t>
            </a:r>
            <a:endParaRPr lang="en-IN" dirty="0"/>
          </a:p>
        </p:txBody>
      </p:sp>
      <p:sp>
        <p:nvSpPr>
          <p:cNvPr id="3" name="Subtitle 2">
            <a:extLst>
              <a:ext uri="{FF2B5EF4-FFF2-40B4-BE49-F238E27FC236}">
                <a16:creationId xmlns:a16="http://schemas.microsoft.com/office/drawing/2014/main" id="{BA292C0B-4BA7-BEE1-1EA9-C90FF6428C0B}"/>
              </a:ext>
            </a:extLst>
          </p:cNvPr>
          <p:cNvSpPr>
            <a:spLocks noGrp="1"/>
          </p:cNvSpPr>
          <p:nvPr>
            <p:ph type="subTitle" idx="1"/>
          </p:nvPr>
        </p:nvSpPr>
        <p:spPr/>
        <p:txBody>
          <a:bodyPr/>
          <a:lstStyle/>
          <a:p>
            <a:pPr algn="r"/>
            <a:r>
              <a:rPr lang="en-US" dirty="0"/>
              <a:t>NAGAMANI.T</a:t>
            </a:r>
          </a:p>
          <a:p>
            <a:pPr algn="r"/>
            <a:r>
              <a:rPr lang="en-US" dirty="0"/>
              <a:t>Sc E/Director &amp; Head(BNBL)</a:t>
            </a:r>
          </a:p>
          <a:p>
            <a:pPr algn="r"/>
            <a:r>
              <a:rPr lang="en-US" dirty="0"/>
              <a:t>BUREAU OF INDIAN STANDARDS</a:t>
            </a:r>
            <a:endParaRPr lang="en-IN" dirty="0"/>
          </a:p>
        </p:txBody>
      </p:sp>
    </p:spTree>
    <p:extLst>
      <p:ext uri="{BB962C8B-B14F-4D97-AF65-F5344CB8AC3E}">
        <p14:creationId xmlns:p14="http://schemas.microsoft.com/office/powerpoint/2010/main" val="11125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43464"/>
          </a:xfrm>
        </p:spPr>
        <p:txBody>
          <a:bodyPr>
            <a:normAutofit fontScale="90000"/>
          </a:bodyPr>
          <a:lstStyle/>
          <a:p>
            <a:pPr algn="ctr"/>
            <a:r>
              <a:rPr lang="en-US" dirty="0"/>
              <a:t>Method A -Immersion Method</a:t>
            </a:r>
          </a:p>
        </p:txBody>
      </p:sp>
      <p:sp>
        <p:nvSpPr>
          <p:cNvPr id="3" name="Content Placeholder 2"/>
          <p:cNvSpPr>
            <a:spLocks noGrp="1"/>
          </p:cNvSpPr>
          <p:nvPr>
            <p:ph idx="1"/>
          </p:nvPr>
        </p:nvSpPr>
        <p:spPr>
          <a:xfrm>
            <a:off x="915837" y="785004"/>
            <a:ext cx="10515600" cy="5573114"/>
          </a:xfrm>
        </p:spPr>
        <p:txBody>
          <a:bodyPr>
            <a:normAutofit fontScale="92500" lnSpcReduction="20000"/>
          </a:bodyPr>
          <a:lstStyle/>
          <a:p>
            <a:pPr>
              <a:buFont typeface="Wingdings" panose="05000000000000000000" pitchFamily="2" charset="2"/>
              <a:buChar char="v"/>
            </a:pPr>
            <a:r>
              <a:rPr lang="en-US" b="1" dirty="0">
                <a:latin typeface="+mj-lt"/>
              </a:rPr>
              <a:t>APPARATUS</a:t>
            </a:r>
          </a:p>
          <a:p>
            <a:pPr lvl="1">
              <a:buFont typeface="Wingdings" panose="05000000000000000000" pitchFamily="2" charset="2"/>
              <a:buChar char="ü"/>
            </a:pPr>
            <a:r>
              <a:rPr lang="en-US" dirty="0">
                <a:latin typeface="+mj-lt"/>
              </a:rPr>
              <a:t>Analytical balance: Accurate to ±0.1 mg.</a:t>
            </a:r>
          </a:p>
          <a:p>
            <a:pPr lvl="1">
              <a:buFont typeface="Wingdings" panose="05000000000000000000" pitchFamily="2" charset="2"/>
              <a:buChar char="ü"/>
            </a:pPr>
            <a:r>
              <a:rPr lang="en-US" dirty="0">
                <a:latin typeface="+mj-lt"/>
              </a:rPr>
              <a:t>Immersion vessel: A beaker or other wide-mouthed container.</a:t>
            </a:r>
          </a:p>
          <a:p>
            <a:pPr lvl="1">
              <a:buFont typeface="Wingdings" panose="05000000000000000000" pitchFamily="2" charset="2"/>
              <a:buChar char="ü"/>
            </a:pPr>
            <a:r>
              <a:rPr lang="en-US" dirty="0">
                <a:latin typeface="+mj-lt"/>
              </a:rPr>
              <a:t>Stationary support: To hold the immersion vessel above the balance pan.</a:t>
            </a:r>
          </a:p>
          <a:p>
            <a:pPr lvl="1">
              <a:buFont typeface="Wingdings" panose="05000000000000000000" pitchFamily="2" charset="2"/>
              <a:buChar char="ü"/>
            </a:pPr>
            <a:r>
              <a:rPr lang="en-US" dirty="0">
                <a:latin typeface="+mj-lt"/>
              </a:rPr>
              <a:t>Thermometer: Graduated at 0.1°C intervals, covering the range 0°C to 30°C.</a:t>
            </a:r>
          </a:p>
          <a:p>
            <a:pPr lvl="1">
              <a:buFont typeface="Wingdings" panose="05000000000000000000" pitchFamily="2" charset="2"/>
              <a:buChar char="ü"/>
            </a:pPr>
            <a:r>
              <a:rPr lang="en-US" dirty="0">
                <a:latin typeface="+mj-lt"/>
              </a:rPr>
              <a:t>Wire: Corrosion-resistant, diameter not greater than 0.5 mm, for suspending specimens.</a:t>
            </a:r>
          </a:p>
          <a:p>
            <a:pPr lvl="1">
              <a:buFont typeface="Wingdings" panose="05000000000000000000" pitchFamily="2" charset="2"/>
              <a:buChar char="ü"/>
            </a:pPr>
            <a:r>
              <a:rPr lang="en-US" dirty="0">
                <a:latin typeface="+mj-lt"/>
              </a:rPr>
              <a:t>Sinker: Suitable mass to ensure complete immersion of the specimen, used when the density of the specimen is less than that of the immersion liquid.</a:t>
            </a:r>
          </a:p>
          <a:p>
            <a:pPr lvl="1">
              <a:buFont typeface="Wingdings" panose="05000000000000000000" pitchFamily="2" charset="2"/>
              <a:buChar char="ü"/>
            </a:pPr>
            <a:r>
              <a:rPr lang="en-US" dirty="0" err="1">
                <a:latin typeface="+mj-lt"/>
              </a:rPr>
              <a:t>Pyknometer</a:t>
            </a:r>
            <a:r>
              <a:rPr lang="en-US" dirty="0">
                <a:latin typeface="+mj-lt"/>
              </a:rPr>
              <a:t>: For determining the density of the immersion liquid if it's not water.</a:t>
            </a:r>
          </a:p>
          <a:p>
            <a:pPr lvl="1">
              <a:buFont typeface="Wingdings" panose="05000000000000000000" pitchFamily="2" charset="2"/>
              <a:buChar char="ü"/>
            </a:pPr>
            <a:r>
              <a:rPr lang="en-US" dirty="0">
                <a:latin typeface="+mj-lt"/>
              </a:rPr>
              <a:t>Liquid bath: Thermostatically controlled to within ±0.5°C.</a:t>
            </a:r>
          </a:p>
          <a:p>
            <a:pPr>
              <a:buFont typeface="Wingdings" panose="05000000000000000000" pitchFamily="2" charset="2"/>
              <a:buChar char="v"/>
            </a:pPr>
            <a:r>
              <a:rPr lang="en-US" b="1" dirty="0">
                <a:latin typeface="+mj-lt"/>
              </a:rPr>
              <a:t>Immersion Liquid</a:t>
            </a:r>
          </a:p>
          <a:p>
            <a:pPr lvl="1">
              <a:buFont typeface="Wingdings" panose="05000000000000000000" pitchFamily="2" charset="2"/>
              <a:buChar char="ü"/>
            </a:pPr>
            <a:r>
              <a:rPr lang="en-US" dirty="0">
                <a:latin typeface="+mj-lt"/>
              </a:rPr>
              <a:t>Use freshly distilled or deionized water, or another suitable liquid with no more than 0.1% of a wetting agent.</a:t>
            </a:r>
          </a:p>
          <a:p>
            <a:pPr>
              <a:buFont typeface="Wingdings" panose="05000000000000000000" pitchFamily="2" charset="2"/>
              <a:buChar char="v"/>
            </a:pPr>
            <a:r>
              <a:rPr lang="en-US" b="1" dirty="0">
                <a:latin typeface="+mj-lt"/>
              </a:rPr>
              <a:t>Specimens</a:t>
            </a:r>
          </a:p>
          <a:p>
            <a:pPr lvl="1">
              <a:buFont typeface="Wingdings" panose="05000000000000000000" pitchFamily="2" charset="2"/>
              <a:buChar char="ü"/>
            </a:pPr>
            <a:r>
              <a:rPr lang="en-US" dirty="0">
                <a:latin typeface="+mj-lt"/>
              </a:rPr>
              <a:t>Any void-free form except for powder, preferably at least 1 g in mass.</a:t>
            </a:r>
          </a:p>
          <a:p>
            <a:pPr lvl="1">
              <a:buFont typeface="Wingdings" panose="05000000000000000000" pitchFamily="2" charset="2"/>
              <a:buChar char="ü"/>
            </a:pPr>
            <a:r>
              <a:rPr lang="en-US" dirty="0">
                <a:latin typeface="+mj-lt"/>
              </a:rPr>
              <a:t>Smooth surface free from cavities to minimize air bubble entrapment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3245"/>
            <a:ext cx="10341634" cy="5227608"/>
          </a:xfrm>
        </p:spPr>
        <p:txBody>
          <a:bodyPr>
            <a:normAutofit fontScale="92500" lnSpcReduction="10000"/>
          </a:bodyPr>
          <a:lstStyle/>
          <a:p>
            <a:pPr>
              <a:buNone/>
            </a:pPr>
            <a:r>
              <a:rPr lang="en-US" b="1" dirty="0">
                <a:latin typeface="+mj-lt"/>
              </a:rPr>
              <a:t>Procedure</a:t>
            </a:r>
          </a:p>
          <a:p>
            <a:pPr lvl="1">
              <a:buFont typeface="Wingdings" panose="05000000000000000000" pitchFamily="2" charset="2"/>
              <a:buChar char="v"/>
            </a:pPr>
            <a:r>
              <a:rPr lang="en-US" dirty="0">
                <a:latin typeface="+mj-lt"/>
              </a:rPr>
              <a:t>Weigh the specimen in air using a wire (maximum diameter 0.5 mm). Record the mass.</a:t>
            </a:r>
          </a:p>
          <a:p>
            <a:pPr lvl="1">
              <a:buFont typeface="Wingdings" panose="05000000000000000000" pitchFamily="2" charset="2"/>
              <a:buChar char="v"/>
            </a:pPr>
            <a:r>
              <a:rPr lang="en-US" dirty="0">
                <a:latin typeface="+mj-lt"/>
              </a:rPr>
              <a:t>Immerse the specimen in the liquid and remove any air bubbles.</a:t>
            </a:r>
          </a:p>
          <a:p>
            <a:pPr lvl="1">
              <a:buFont typeface="Wingdings" panose="05000000000000000000" pitchFamily="2" charset="2"/>
              <a:buChar char="v"/>
            </a:pPr>
            <a:r>
              <a:rPr lang="en-US" dirty="0">
                <a:latin typeface="+mj-lt"/>
              </a:rPr>
              <a:t>Weigh the immersed specimen.</a:t>
            </a:r>
          </a:p>
          <a:p>
            <a:pPr lvl="1">
              <a:buFont typeface="Wingdings" panose="05000000000000000000" pitchFamily="2" charset="2"/>
              <a:buChar char="v"/>
            </a:pPr>
            <a:r>
              <a:rPr lang="en-US" dirty="0">
                <a:latin typeface="+mj-lt"/>
              </a:rPr>
              <a:t>Weigh the </a:t>
            </a:r>
            <a:r>
              <a:rPr lang="en-US" dirty="0" err="1">
                <a:latin typeface="+mj-lt"/>
              </a:rPr>
              <a:t>pyknometer</a:t>
            </a:r>
            <a:r>
              <a:rPr lang="en-US" dirty="0">
                <a:latin typeface="+mj-lt"/>
              </a:rPr>
              <a:t> empty and filled with distilled water at the test temperature.</a:t>
            </a:r>
          </a:p>
          <a:p>
            <a:pPr lvl="1">
              <a:buFont typeface="Wingdings" panose="05000000000000000000" pitchFamily="2" charset="2"/>
              <a:buChar char="v"/>
            </a:pPr>
            <a:r>
              <a:rPr lang="en-US" dirty="0">
                <a:latin typeface="+mj-lt"/>
              </a:rPr>
              <a:t>Weigh the </a:t>
            </a:r>
            <a:r>
              <a:rPr lang="en-US" dirty="0" err="1">
                <a:latin typeface="+mj-lt"/>
              </a:rPr>
              <a:t>pyknometer</a:t>
            </a:r>
            <a:r>
              <a:rPr lang="en-US" dirty="0">
                <a:latin typeface="+mj-lt"/>
              </a:rPr>
              <a:t> filled with the immersion liquid.</a:t>
            </a:r>
          </a:p>
          <a:p>
            <a:pPr lvl="1">
              <a:buFont typeface="Wingdings" panose="05000000000000000000" pitchFamily="2" charset="2"/>
              <a:buChar char="v"/>
            </a:pPr>
            <a:r>
              <a:rPr lang="en-US" dirty="0">
                <a:latin typeface="+mj-lt"/>
              </a:rPr>
              <a:t>Calculate the density of the immersion liquid as given below:</a:t>
            </a:r>
          </a:p>
          <a:p>
            <a:pPr lvl="1"/>
            <a:endParaRPr lang="en-US" dirty="0">
              <a:latin typeface="+mj-lt"/>
            </a:endParaRPr>
          </a:p>
          <a:p>
            <a:pPr lvl="1"/>
            <a:endParaRPr lang="en-US" dirty="0">
              <a:latin typeface="+mj-lt"/>
            </a:endParaRPr>
          </a:p>
          <a:p>
            <a:pPr lvl="2">
              <a:buFont typeface="Wingdings" panose="05000000000000000000" pitchFamily="2" charset="2"/>
              <a:buChar char="Ø"/>
            </a:pPr>
            <a:endParaRPr lang="en-US" dirty="0">
              <a:latin typeface="+mj-lt"/>
            </a:endParaRPr>
          </a:p>
          <a:p>
            <a:pPr marL="914400" lvl="2" indent="0">
              <a:buNone/>
            </a:pPr>
            <a:r>
              <a:rPr lang="en-US" dirty="0">
                <a:latin typeface="+mj-lt"/>
              </a:rPr>
              <a:t>where:</a:t>
            </a:r>
          </a:p>
          <a:p>
            <a:pPr lvl="2">
              <a:buFont typeface="Wingdings" panose="05000000000000000000" pitchFamily="2" charset="2"/>
              <a:buChar char="Ø"/>
            </a:pPr>
            <a:r>
              <a:rPr lang="en-US" dirty="0" err="1">
                <a:latin typeface="+mj-lt"/>
              </a:rPr>
              <a:t>mS,A</a:t>
            </a:r>
            <a:r>
              <a:rPr lang="en-US" dirty="0">
                <a:latin typeface="+mj-lt"/>
              </a:rPr>
              <a:t> = mass of the specimen in air.</a:t>
            </a:r>
          </a:p>
          <a:p>
            <a:pPr lvl="2">
              <a:buFont typeface="Wingdings" panose="05000000000000000000" pitchFamily="2" charset="2"/>
              <a:buChar char="Ø"/>
            </a:pPr>
            <a:r>
              <a:rPr lang="en-US" dirty="0" err="1">
                <a:latin typeface="+mj-lt"/>
              </a:rPr>
              <a:t>mS,IL</a:t>
            </a:r>
            <a:r>
              <a:rPr lang="en-US" dirty="0">
                <a:latin typeface="+mj-lt"/>
              </a:rPr>
              <a:t> = mass of the specimen in immersion liquid.</a:t>
            </a:r>
          </a:p>
          <a:p>
            <a:pPr lvl="2">
              <a:buFont typeface="Wingdings" panose="05000000000000000000" pitchFamily="2" charset="2"/>
              <a:buChar char="Ø"/>
            </a:pPr>
            <a:r>
              <a:rPr lang="en-US" dirty="0" err="1">
                <a:latin typeface="+mj-lt"/>
              </a:rPr>
              <a:t>ρIL</a:t>
            </a:r>
            <a:r>
              <a:rPr lang="en-US" dirty="0">
                <a:latin typeface="+mj-lt"/>
              </a:rPr>
              <a:t>= density of the immersion liquid.</a:t>
            </a:r>
          </a:p>
          <a:p>
            <a:pPr lvl="1">
              <a:buNone/>
            </a:pPr>
            <a:r>
              <a:rPr lang="en-US" dirty="0"/>
              <a:t> </a:t>
            </a:r>
          </a:p>
        </p:txBody>
      </p:sp>
      <p:pic>
        <p:nvPicPr>
          <p:cNvPr id="2051" name="Picture 3"/>
          <p:cNvPicPr>
            <a:picLocks noChangeAspect="1" noChangeArrowheads="1"/>
          </p:cNvPicPr>
          <p:nvPr/>
        </p:nvPicPr>
        <p:blipFill>
          <a:blip r:embed="rId2"/>
          <a:srcRect/>
          <a:stretch>
            <a:fillRect/>
          </a:stretch>
        </p:blipFill>
        <p:spPr bwMode="auto">
          <a:xfrm>
            <a:off x="2777616" y="3644483"/>
            <a:ext cx="2409825" cy="5524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7970"/>
            <a:ext cx="10515600" cy="5598993"/>
          </a:xfrm>
        </p:spPr>
        <p:txBody>
          <a:bodyPr>
            <a:normAutofit/>
          </a:bodyPr>
          <a:lstStyle/>
          <a:p>
            <a:pPr>
              <a:buFont typeface="Wingdings" panose="05000000000000000000" pitchFamily="2" charset="2"/>
              <a:buChar char="v"/>
            </a:pPr>
            <a:r>
              <a:rPr lang="en-US" b="1" dirty="0">
                <a:latin typeface="+mj-lt"/>
              </a:rPr>
              <a:t>For Specimens with Density Below Immersion Liquid</a:t>
            </a:r>
            <a:r>
              <a:rPr lang="en-US" dirty="0">
                <a:latin typeface="+mj-lt"/>
              </a:rPr>
              <a:t>:</a:t>
            </a:r>
          </a:p>
          <a:p>
            <a:pPr lvl="1">
              <a:buFont typeface="Wingdings" panose="05000000000000000000" pitchFamily="2" charset="2"/>
              <a:buChar char="ü"/>
            </a:pPr>
            <a:r>
              <a:rPr lang="en-US" dirty="0">
                <a:latin typeface="+mj-lt"/>
              </a:rPr>
              <a:t>Use a sinker and adjust the formula: </a:t>
            </a:r>
          </a:p>
          <a:p>
            <a:endParaRPr lang="en-US" dirty="0">
              <a:latin typeface="+mj-lt"/>
            </a:endParaRPr>
          </a:p>
          <a:p>
            <a:pPr>
              <a:buNone/>
            </a:pPr>
            <a:endParaRPr lang="en-US" dirty="0">
              <a:latin typeface="+mj-lt"/>
            </a:endParaRPr>
          </a:p>
          <a:p>
            <a:pPr>
              <a:buNone/>
            </a:pPr>
            <a:endParaRPr lang="en-US" dirty="0">
              <a:latin typeface="+mj-lt"/>
            </a:endParaRPr>
          </a:p>
          <a:p>
            <a:pPr lvl="2">
              <a:buNone/>
            </a:pPr>
            <a:r>
              <a:rPr lang="en-US" dirty="0">
                <a:latin typeface="+mj-lt"/>
              </a:rPr>
              <a:t>where:</a:t>
            </a:r>
          </a:p>
          <a:p>
            <a:pPr lvl="3">
              <a:buFont typeface="Wingdings" panose="05000000000000000000" pitchFamily="2" charset="2"/>
              <a:buChar char="Ø"/>
            </a:pPr>
            <a:r>
              <a:rPr lang="en-US" dirty="0" err="1">
                <a:latin typeface="+mj-lt"/>
              </a:rPr>
              <a:t>mK,IL</a:t>
            </a:r>
            <a:r>
              <a:rPr lang="en-US" dirty="0">
                <a:latin typeface="+mj-lt"/>
              </a:rPr>
              <a:t> = mass of the sinker in the immersion liquid.</a:t>
            </a:r>
          </a:p>
          <a:p>
            <a:pPr lvl="3">
              <a:buFont typeface="Wingdings" panose="05000000000000000000" pitchFamily="2" charset="2"/>
              <a:buChar char="Ø"/>
            </a:pPr>
            <a:r>
              <a:rPr lang="en-US" dirty="0" err="1">
                <a:latin typeface="+mj-lt"/>
              </a:rPr>
              <a:t>mS+K,IL</a:t>
            </a:r>
            <a:r>
              <a:rPr lang="en-US" dirty="0">
                <a:latin typeface="+mj-lt"/>
              </a:rPr>
              <a:t> = mass of the specimen and sinker in the immersion liquid.</a:t>
            </a:r>
          </a:p>
          <a:p>
            <a:pPr marL="1371600" lvl="3" indent="0">
              <a:buNone/>
            </a:pPr>
            <a:endParaRPr lang="en-US" dirty="0">
              <a:latin typeface="+mj-lt"/>
            </a:endParaRPr>
          </a:p>
          <a:p>
            <a:pPr>
              <a:buFont typeface="Wingdings" panose="05000000000000000000" pitchFamily="2" charset="2"/>
              <a:buChar char="v"/>
            </a:pPr>
            <a:r>
              <a:rPr lang="en-US" b="1" dirty="0">
                <a:latin typeface="+mj-lt"/>
              </a:rPr>
              <a:t>Repeat the Test</a:t>
            </a:r>
            <a:r>
              <a:rPr lang="en-US" dirty="0">
                <a:latin typeface="+mj-lt"/>
              </a:rPr>
              <a:t>:</a:t>
            </a:r>
          </a:p>
          <a:p>
            <a:pPr lvl="1">
              <a:buFont typeface="Wingdings" panose="05000000000000000000" pitchFamily="2" charset="2"/>
              <a:buChar char="q"/>
            </a:pPr>
            <a:r>
              <a:rPr lang="en-US" dirty="0">
                <a:latin typeface="+mj-lt"/>
              </a:rPr>
              <a:t>Perform the test on at least three specimens and calculate the mean result to three decimal places.</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3845045" y="1565155"/>
            <a:ext cx="3829050" cy="7429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960"/>
            <a:ext cx="10515600" cy="575154"/>
          </a:xfrm>
        </p:spPr>
        <p:txBody>
          <a:bodyPr>
            <a:normAutofit fontScale="90000"/>
          </a:bodyPr>
          <a:lstStyle/>
          <a:p>
            <a:pPr algn="ctr"/>
            <a:r>
              <a:rPr lang="en-US" dirty="0"/>
              <a:t>Method B -Liquid </a:t>
            </a:r>
            <a:r>
              <a:rPr lang="en-US" dirty="0" err="1"/>
              <a:t>Pyknometer</a:t>
            </a:r>
            <a:r>
              <a:rPr lang="en-US" dirty="0"/>
              <a:t> Method</a:t>
            </a:r>
          </a:p>
        </p:txBody>
      </p:sp>
      <p:sp>
        <p:nvSpPr>
          <p:cNvPr id="3" name="Content Placeholder 2"/>
          <p:cNvSpPr>
            <a:spLocks noGrp="1"/>
          </p:cNvSpPr>
          <p:nvPr>
            <p:ph idx="1"/>
          </p:nvPr>
        </p:nvSpPr>
        <p:spPr>
          <a:xfrm>
            <a:off x="838200" y="828136"/>
            <a:ext cx="10515600" cy="5607169"/>
          </a:xfrm>
        </p:spPr>
        <p:txBody>
          <a:bodyPr>
            <a:normAutofit lnSpcReduction="10000"/>
          </a:bodyPr>
          <a:lstStyle/>
          <a:p>
            <a:pPr>
              <a:buFont typeface="Wingdings" panose="05000000000000000000" pitchFamily="2" charset="2"/>
              <a:buChar char="v"/>
            </a:pPr>
            <a:r>
              <a:rPr lang="en-US" dirty="0">
                <a:latin typeface="+mj-lt"/>
              </a:rPr>
              <a:t>Apparatus</a:t>
            </a:r>
          </a:p>
          <a:p>
            <a:pPr lvl="1">
              <a:buFont typeface="Wingdings" panose="05000000000000000000" pitchFamily="2" charset="2"/>
              <a:buChar char="ü"/>
            </a:pPr>
            <a:r>
              <a:rPr lang="en-US" dirty="0">
                <a:latin typeface="+mj-lt"/>
              </a:rPr>
              <a:t>Balance: Accurate to ±0.1 mg.</a:t>
            </a:r>
          </a:p>
          <a:p>
            <a:pPr lvl="1">
              <a:buFont typeface="Wingdings" panose="05000000000000000000" pitchFamily="2" charset="2"/>
              <a:buChar char="ü"/>
            </a:pPr>
            <a:r>
              <a:rPr lang="en-US" dirty="0">
                <a:latin typeface="+mj-lt"/>
              </a:rPr>
              <a:t>Stationary support.</a:t>
            </a:r>
          </a:p>
          <a:p>
            <a:pPr lvl="1">
              <a:buFont typeface="Wingdings" panose="05000000000000000000" pitchFamily="2" charset="2"/>
              <a:buChar char="ü"/>
            </a:pPr>
            <a:r>
              <a:rPr lang="en-US" dirty="0" err="1">
                <a:latin typeface="+mj-lt"/>
              </a:rPr>
              <a:t>Pyknometer</a:t>
            </a:r>
            <a:r>
              <a:rPr lang="en-US" dirty="0">
                <a:latin typeface="+mj-lt"/>
              </a:rPr>
              <a:t>.</a:t>
            </a:r>
          </a:p>
          <a:p>
            <a:pPr lvl="1">
              <a:buFont typeface="Wingdings" panose="05000000000000000000" pitchFamily="2" charset="2"/>
              <a:buChar char="ü"/>
            </a:pPr>
            <a:r>
              <a:rPr lang="en-US" dirty="0">
                <a:latin typeface="+mj-lt"/>
              </a:rPr>
              <a:t>Liquid bath.</a:t>
            </a:r>
          </a:p>
          <a:p>
            <a:pPr lvl="1">
              <a:buFont typeface="Wingdings" panose="05000000000000000000" pitchFamily="2" charset="2"/>
              <a:buChar char="ü"/>
            </a:pPr>
            <a:r>
              <a:rPr lang="en-US" dirty="0" err="1">
                <a:latin typeface="+mj-lt"/>
              </a:rPr>
              <a:t>Desiccator</a:t>
            </a:r>
            <a:r>
              <a:rPr lang="en-US" dirty="0">
                <a:latin typeface="+mj-lt"/>
              </a:rPr>
              <a:t>: Connected to a vacuum system.</a:t>
            </a:r>
          </a:p>
          <a:p>
            <a:pPr>
              <a:buFont typeface="Wingdings" panose="05000000000000000000" pitchFamily="2" charset="2"/>
              <a:buChar char="v"/>
            </a:pPr>
            <a:r>
              <a:rPr lang="en-US" dirty="0">
                <a:latin typeface="+mj-lt"/>
              </a:rPr>
              <a:t>Immersion Liquid</a:t>
            </a:r>
          </a:p>
          <a:p>
            <a:pPr lvl="1">
              <a:buFont typeface="Wingdings" panose="05000000000000000000" pitchFamily="2" charset="2"/>
              <a:buChar char="Ø"/>
            </a:pPr>
            <a:r>
              <a:rPr lang="en-US" dirty="0">
                <a:latin typeface="+mj-lt"/>
              </a:rPr>
              <a:t>As specified in Clause 5.1.2 of IS 13360 (Part 3/Sec 10) : 2016 .</a:t>
            </a:r>
          </a:p>
          <a:p>
            <a:pPr>
              <a:buFont typeface="Wingdings" panose="05000000000000000000" pitchFamily="2" charset="2"/>
              <a:buChar char="v"/>
            </a:pPr>
            <a:r>
              <a:rPr lang="en-US" dirty="0">
                <a:latin typeface="+mj-lt"/>
              </a:rPr>
              <a:t>Specimens</a:t>
            </a:r>
          </a:p>
          <a:p>
            <a:pPr lvl="1">
              <a:buFont typeface="Wingdings" panose="05000000000000000000" pitchFamily="2" charset="2"/>
              <a:buChar char="ü"/>
            </a:pPr>
            <a:r>
              <a:rPr lang="en-US" dirty="0">
                <a:latin typeface="+mj-lt"/>
              </a:rPr>
              <a:t>Powders, granules, or flakes in the form received, mass between 1 g to 5 g.</a:t>
            </a:r>
          </a:p>
          <a:p>
            <a:pPr>
              <a:buFont typeface="Wingdings" panose="05000000000000000000" pitchFamily="2" charset="2"/>
              <a:buChar char="v"/>
            </a:pPr>
            <a:r>
              <a:rPr lang="en-US" dirty="0">
                <a:latin typeface="+mj-lt"/>
              </a:rPr>
              <a:t>Weigh the </a:t>
            </a:r>
            <a:r>
              <a:rPr lang="en-US" dirty="0" err="1">
                <a:latin typeface="+mj-lt"/>
              </a:rPr>
              <a:t>Pyknometer</a:t>
            </a:r>
            <a:endParaRPr lang="en-US" dirty="0">
              <a:latin typeface="+mj-lt"/>
            </a:endParaRPr>
          </a:p>
          <a:p>
            <a:pPr lvl="1">
              <a:buFont typeface="Wingdings" panose="05000000000000000000" pitchFamily="2" charset="2"/>
              <a:buChar char="ü"/>
            </a:pPr>
            <a:r>
              <a:rPr lang="en-US" dirty="0">
                <a:latin typeface="+mj-lt"/>
              </a:rPr>
              <a:t>Weigh the </a:t>
            </a:r>
            <a:r>
              <a:rPr lang="en-US" dirty="0" err="1">
                <a:latin typeface="+mj-lt"/>
              </a:rPr>
              <a:t>pyknometer</a:t>
            </a:r>
            <a:r>
              <a:rPr lang="en-US" dirty="0">
                <a:latin typeface="+mj-lt"/>
              </a:rPr>
              <a:t> empty and dry.</a:t>
            </a:r>
          </a:p>
          <a:p>
            <a:pPr lvl="1">
              <a:buFont typeface="Wingdings" panose="05000000000000000000" pitchFamily="2" charset="2"/>
              <a:buChar char="ü"/>
            </a:pPr>
            <a:r>
              <a:rPr lang="en-US" dirty="0">
                <a:latin typeface="+mj-lt"/>
              </a:rPr>
              <a:t>Weigh the </a:t>
            </a:r>
            <a:r>
              <a:rPr lang="en-US" dirty="0" err="1">
                <a:latin typeface="+mj-lt"/>
              </a:rPr>
              <a:t>pyknometer</a:t>
            </a:r>
            <a:r>
              <a:rPr lang="en-US" dirty="0">
                <a:latin typeface="+mj-lt"/>
              </a:rPr>
              <a:t> with the specimen and immersion liquid.</a:t>
            </a:r>
          </a:p>
          <a:p>
            <a:pPr lvl="1">
              <a:buFont typeface="Wingdings" panose="05000000000000000000" pitchFamily="2" charset="2"/>
              <a:buChar char="ü"/>
            </a:pPr>
            <a:r>
              <a:rPr lang="en-US" dirty="0">
                <a:latin typeface="+mj-lt"/>
              </a:rPr>
              <a:t>Remove air by vacuum.</a:t>
            </a:r>
          </a:p>
          <a:p>
            <a:pPr marL="0" inden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1706"/>
            <a:ext cx="10515600" cy="5685257"/>
          </a:xfrm>
        </p:spPr>
        <p:txBody>
          <a:bodyPr>
            <a:normAutofit fontScale="92500" lnSpcReduction="10000"/>
          </a:bodyPr>
          <a:lstStyle/>
          <a:p>
            <a:pPr>
              <a:buFont typeface="Wingdings" panose="05000000000000000000" pitchFamily="2" charset="2"/>
              <a:buChar char="v"/>
            </a:pPr>
            <a:r>
              <a:rPr lang="en-US" dirty="0">
                <a:latin typeface="+mj-lt"/>
              </a:rPr>
              <a:t>Determine Mass of Liquid</a:t>
            </a:r>
          </a:p>
          <a:p>
            <a:pPr lvl="1">
              <a:buFont typeface="Wingdings" panose="05000000000000000000" pitchFamily="2" charset="2"/>
              <a:buChar char="ü"/>
            </a:pPr>
            <a:r>
              <a:rPr lang="en-US" dirty="0">
                <a:latin typeface="+mj-lt"/>
              </a:rPr>
              <a:t>Fill the </a:t>
            </a:r>
            <a:r>
              <a:rPr lang="en-US" dirty="0" err="1">
                <a:latin typeface="+mj-lt"/>
              </a:rPr>
              <a:t>pyknometer</a:t>
            </a:r>
            <a:r>
              <a:rPr lang="en-US" dirty="0">
                <a:latin typeface="+mj-lt"/>
              </a:rPr>
              <a:t> with water, remove air, and weigh.</a:t>
            </a:r>
          </a:p>
          <a:p>
            <a:pPr lvl="1">
              <a:buFont typeface="Wingdings" panose="05000000000000000000" pitchFamily="2" charset="2"/>
              <a:buChar char="ü"/>
            </a:pPr>
            <a:r>
              <a:rPr lang="en-US" dirty="0">
                <a:latin typeface="+mj-lt"/>
              </a:rPr>
              <a:t>Repeat with the immersion liquid to determine its density.</a:t>
            </a:r>
          </a:p>
          <a:p>
            <a:pPr>
              <a:buFont typeface="Wingdings" panose="05000000000000000000" pitchFamily="2" charset="2"/>
              <a:buChar char="v"/>
            </a:pPr>
            <a:r>
              <a:rPr lang="en-US" dirty="0">
                <a:latin typeface="+mj-lt"/>
              </a:rPr>
              <a:t>Calculate Density of Specimen using</a:t>
            </a:r>
          </a:p>
          <a:p>
            <a:pPr marL="0" indent="0">
              <a:buNone/>
            </a:pPr>
            <a:endParaRPr lang="en-US" dirty="0"/>
          </a:p>
          <a:p>
            <a:pPr marL="0" indent="0">
              <a:buNone/>
            </a:pPr>
            <a:endParaRPr lang="en-US" dirty="0"/>
          </a:p>
          <a:p>
            <a:pPr lvl="2">
              <a:buNone/>
            </a:pPr>
            <a:r>
              <a:rPr lang="en-US" dirty="0"/>
              <a:t>where:</a:t>
            </a:r>
          </a:p>
          <a:p>
            <a:pPr lvl="2"/>
            <a:r>
              <a:rPr lang="en-US" dirty="0"/>
              <a:t>m</a:t>
            </a:r>
            <a:r>
              <a:rPr lang="en-US" baseline="-25000" dirty="0"/>
              <a:t>S</a:t>
            </a:r>
            <a:r>
              <a:rPr lang="en-US" dirty="0"/>
              <a:t>​ = mass of the specimen.</a:t>
            </a:r>
          </a:p>
          <a:p>
            <a:pPr lvl="2"/>
            <a:r>
              <a:rPr lang="en-US" dirty="0"/>
              <a:t>m</a:t>
            </a:r>
            <a:r>
              <a:rPr lang="en-US" baseline="-25000" dirty="0"/>
              <a:t>1</a:t>
            </a:r>
            <a:r>
              <a:rPr lang="en-US" dirty="0"/>
              <a:t>​ = mass of the liquid filling the empty </a:t>
            </a:r>
            <a:r>
              <a:rPr lang="en-US" dirty="0" err="1"/>
              <a:t>pyknometer</a:t>
            </a:r>
            <a:r>
              <a:rPr lang="en-US" dirty="0"/>
              <a:t>.</a:t>
            </a:r>
          </a:p>
          <a:p>
            <a:pPr lvl="2"/>
            <a:r>
              <a:rPr lang="en-US" dirty="0"/>
              <a:t>m</a:t>
            </a:r>
            <a:r>
              <a:rPr lang="en-US" baseline="-25000" dirty="0"/>
              <a:t>2</a:t>
            </a:r>
            <a:r>
              <a:rPr lang="en-US" dirty="0"/>
              <a:t>= mass of the liquid filling the </a:t>
            </a:r>
            <a:r>
              <a:rPr lang="en-US" dirty="0" err="1"/>
              <a:t>pyknometer</a:t>
            </a:r>
            <a:r>
              <a:rPr lang="en-US" dirty="0"/>
              <a:t> with the specimen.</a:t>
            </a:r>
          </a:p>
          <a:p>
            <a:pPr lvl="2"/>
            <a:r>
              <a:rPr lang="en-US" dirty="0" err="1"/>
              <a:t>ρ</a:t>
            </a:r>
            <a:r>
              <a:rPr lang="en-US" baseline="-25000" dirty="0" err="1"/>
              <a:t>IL</a:t>
            </a:r>
            <a:r>
              <a:rPr lang="en-US" dirty="0"/>
              <a:t>= density of the immersion liquid.</a:t>
            </a:r>
          </a:p>
          <a:p>
            <a:pPr>
              <a:buNone/>
            </a:pPr>
            <a:endParaRPr lang="en-US" dirty="0"/>
          </a:p>
          <a:p>
            <a:pPr>
              <a:buFont typeface="Wingdings" panose="05000000000000000000" pitchFamily="2" charset="2"/>
              <a:buChar char="v"/>
            </a:pPr>
            <a:r>
              <a:rPr lang="en-US" b="1" dirty="0">
                <a:latin typeface="+mj-lt"/>
              </a:rPr>
              <a:t>Repeat the Test</a:t>
            </a:r>
            <a:r>
              <a:rPr lang="en-US" dirty="0">
                <a:latin typeface="+mj-lt"/>
              </a:rPr>
              <a:t>:</a:t>
            </a:r>
          </a:p>
          <a:p>
            <a:pPr lvl="1">
              <a:buFont typeface="Wingdings" panose="05000000000000000000" pitchFamily="2" charset="2"/>
              <a:buChar char="Ø"/>
            </a:pPr>
            <a:r>
              <a:rPr lang="en-US" dirty="0">
                <a:latin typeface="+mj-lt"/>
              </a:rPr>
              <a:t>Perform the test on at least three specimens and calculate the mean result to three decimal places.</a:t>
            </a:r>
          </a:p>
          <a:p>
            <a:pPr>
              <a:buFont typeface="Wingdings" panose="05000000000000000000" pitchFamily="2" charset="2"/>
              <a:buChar char="v"/>
            </a:pPr>
            <a:endParaRPr lang="en-US" dirty="0"/>
          </a:p>
        </p:txBody>
      </p:sp>
      <p:pic>
        <p:nvPicPr>
          <p:cNvPr id="2" name="Picture 2">
            <a:extLst>
              <a:ext uri="{FF2B5EF4-FFF2-40B4-BE49-F238E27FC236}">
                <a16:creationId xmlns:a16="http://schemas.microsoft.com/office/drawing/2014/main" id="{7B886EB8-0D5C-6ADC-76EF-FD6B9AD65818}"/>
              </a:ext>
            </a:extLst>
          </p:cNvPr>
          <p:cNvPicPr>
            <a:picLocks noChangeAspect="1" noChangeArrowheads="1"/>
          </p:cNvPicPr>
          <p:nvPr/>
        </p:nvPicPr>
        <p:blipFill>
          <a:blip r:embed="rId2"/>
          <a:srcRect/>
          <a:stretch>
            <a:fillRect/>
          </a:stretch>
        </p:blipFill>
        <p:spPr bwMode="auto">
          <a:xfrm>
            <a:off x="4289126" y="2175565"/>
            <a:ext cx="2095500" cy="6953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650"/>
            <a:ext cx="10515600" cy="612476"/>
          </a:xfrm>
        </p:spPr>
        <p:txBody>
          <a:bodyPr>
            <a:normAutofit fontScale="90000"/>
          </a:bodyPr>
          <a:lstStyle/>
          <a:p>
            <a:pPr algn="ctr"/>
            <a:r>
              <a:rPr lang="en-US" dirty="0"/>
              <a:t>Method C -Titration Method</a:t>
            </a:r>
          </a:p>
        </p:txBody>
      </p:sp>
      <p:sp>
        <p:nvSpPr>
          <p:cNvPr id="3" name="Content Placeholder 2"/>
          <p:cNvSpPr>
            <a:spLocks noGrp="1"/>
          </p:cNvSpPr>
          <p:nvPr>
            <p:ph idx="1"/>
          </p:nvPr>
        </p:nvSpPr>
        <p:spPr>
          <a:xfrm>
            <a:off x="838200" y="1371600"/>
            <a:ext cx="10515600" cy="4805363"/>
          </a:xfrm>
        </p:spPr>
        <p:txBody>
          <a:bodyPr>
            <a:normAutofit lnSpcReduction="10000"/>
          </a:bodyPr>
          <a:lstStyle/>
          <a:p>
            <a:pPr>
              <a:buFont typeface="Wingdings" panose="05000000000000000000" pitchFamily="2" charset="2"/>
              <a:buChar char="v"/>
            </a:pPr>
            <a:r>
              <a:rPr lang="en-US" b="1" dirty="0">
                <a:latin typeface="+mj-lt"/>
              </a:rPr>
              <a:t>Apparatus</a:t>
            </a:r>
          </a:p>
          <a:p>
            <a:pPr lvl="1">
              <a:buFont typeface="Wingdings" panose="05000000000000000000" pitchFamily="2" charset="2"/>
              <a:buChar char="ü"/>
            </a:pPr>
            <a:r>
              <a:rPr lang="en-US" dirty="0">
                <a:latin typeface="+mj-lt"/>
              </a:rPr>
              <a:t>Liquid bath.</a:t>
            </a:r>
          </a:p>
          <a:p>
            <a:pPr lvl="1">
              <a:buFont typeface="Wingdings" panose="05000000000000000000" pitchFamily="2" charset="2"/>
              <a:buChar char="ü"/>
            </a:pPr>
            <a:r>
              <a:rPr lang="en-US" dirty="0">
                <a:latin typeface="+mj-lt"/>
              </a:rPr>
              <a:t>Glass cylinder: Capacity 250 ml.</a:t>
            </a:r>
          </a:p>
          <a:p>
            <a:pPr lvl="1">
              <a:buFont typeface="Wingdings" panose="05000000000000000000" pitchFamily="2" charset="2"/>
              <a:buChar char="ü"/>
            </a:pPr>
            <a:r>
              <a:rPr lang="en-US" dirty="0">
                <a:latin typeface="+mj-lt"/>
              </a:rPr>
              <a:t>Thermometer: Graduated at 0.1°C intervals.</a:t>
            </a:r>
          </a:p>
          <a:p>
            <a:pPr lvl="1">
              <a:buFont typeface="Wingdings" panose="05000000000000000000" pitchFamily="2" charset="2"/>
              <a:buChar char="ü"/>
            </a:pPr>
            <a:r>
              <a:rPr lang="en-US" dirty="0">
                <a:latin typeface="+mj-lt"/>
              </a:rPr>
              <a:t>Volumetric flask: Capacity 100 ml.</a:t>
            </a:r>
          </a:p>
          <a:p>
            <a:pPr lvl="1">
              <a:buFont typeface="Wingdings" panose="05000000000000000000" pitchFamily="2" charset="2"/>
              <a:buChar char="ü"/>
            </a:pPr>
            <a:r>
              <a:rPr lang="en-US" dirty="0">
                <a:latin typeface="+mj-lt"/>
              </a:rPr>
              <a:t>Flat-tipped glass rod stirrer.</a:t>
            </a:r>
          </a:p>
          <a:p>
            <a:pPr lvl="1">
              <a:buFont typeface="Wingdings" panose="05000000000000000000" pitchFamily="2" charset="2"/>
              <a:buChar char="ü"/>
            </a:pPr>
            <a:r>
              <a:rPr lang="en-US" dirty="0">
                <a:latin typeface="+mj-lt"/>
              </a:rPr>
              <a:t>Burette: Capacity 25 ml, dispensing 0.1 ml portions of liquid.</a:t>
            </a:r>
          </a:p>
          <a:p>
            <a:pPr>
              <a:buFont typeface="Wingdings" panose="05000000000000000000" pitchFamily="2" charset="2"/>
              <a:buChar char="v"/>
            </a:pPr>
            <a:r>
              <a:rPr lang="en-US" b="1" dirty="0">
                <a:latin typeface="+mj-lt"/>
              </a:rPr>
              <a:t>Immersion Liquids</a:t>
            </a:r>
          </a:p>
          <a:p>
            <a:pPr lvl="1">
              <a:buFont typeface="Wingdings" panose="05000000000000000000" pitchFamily="2" charset="2"/>
              <a:buChar char="ü"/>
            </a:pPr>
            <a:r>
              <a:rPr lang="en-US" dirty="0">
                <a:latin typeface="+mj-lt"/>
              </a:rPr>
              <a:t>Two miscible liquids of different densities. One with density below and one above the test material.</a:t>
            </a:r>
          </a:p>
          <a:p>
            <a:pPr>
              <a:buFont typeface="Wingdings" panose="05000000000000000000" pitchFamily="2" charset="2"/>
              <a:buChar char="v"/>
            </a:pPr>
            <a:r>
              <a:rPr lang="en-US" b="1" dirty="0">
                <a:latin typeface="+mj-lt"/>
              </a:rPr>
              <a:t>Specimens</a:t>
            </a:r>
          </a:p>
          <a:p>
            <a:pPr lvl="1">
              <a:buFont typeface="Wingdings" panose="05000000000000000000" pitchFamily="2" charset="2"/>
              <a:buChar char="ü"/>
            </a:pPr>
            <a:r>
              <a:rPr lang="en-US" dirty="0">
                <a:latin typeface="+mj-lt"/>
              </a:rPr>
              <a:t>In a suitable void-free form</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0045"/>
          </a:xfrm>
        </p:spPr>
        <p:txBody>
          <a:bodyPr>
            <a:normAutofit fontScale="90000"/>
          </a:bodyPr>
          <a:lstStyle/>
          <a:p>
            <a:r>
              <a:rPr lang="en-US" dirty="0"/>
              <a:t>Procedure</a:t>
            </a:r>
          </a:p>
        </p:txBody>
      </p:sp>
      <p:sp>
        <p:nvSpPr>
          <p:cNvPr id="3" name="Content Placeholder 2"/>
          <p:cNvSpPr>
            <a:spLocks noGrp="1"/>
          </p:cNvSpPr>
          <p:nvPr>
            <p:ph idx="1"/>
          </p:nvPr>
        </p:nvSpPr>
        <p:spPr>
          <a:xfrm>
            <a:off x="838200" y="1112808"/>
            <a:ext cx="10515600" cy="5064155"/>
          </a:xfrm>
        </p:spPr>
        <p:txBody>
          <a:bodyPr>
            <a:normAutofit/>
          </a:bodyPr>
          <a:lstStyle/>
          <a:p>
            <a:pPr lvl="1">
              <a:buFont typeface="Wingdings" panose="05000000000000000000" pitchFamily="2" charset="2"/>
              <a:buChar char="v"/>
            </a:pPr>
            <a:r>
              <a:rPr lang="en-US" dirty="0">
                <a:latin typeface="+mj-lt"/>
              </a:rPr>
              <a:t>Measure 100 ml of the less dense liquid into the cylinder and stabilize at the bath temperature.</a:t>
            </a:r>
          </a:p>
          <a:p>
            <a:pPr lvl="1">
              <a:buFont typeface="Wingdings" panose="05000000000000000000" pitchFamily="2" charset="2"/>
              <a:buChar char="v"/>
            </a:pPr>
            <a:r>
              <a:rPr lang="en-US" dirty="0">
                <a:latin typeface="+mj-lt"/>
              </a:rPr>
              <a:t>Add the test specimen and ensure no air bubbles. Stir and allow stabilization at the bath temperature.</a:t>
            </a:r>
          </a:p>
          <a:p>
            <a:pPr lvl="1">
              <a:buFont typeface="Wingdings" panose="05000000000000000000" pitchFamily="2" charset="2"/>
              <a:buChar char="v"/>
            </a:pPr>
            <a:r>
              <a:rPr lang="en-US" dirty="0">
                <a:latin typeface="+mj-lt"/>
              </a:rPr>
              <a:t>Add the denser liquid in small increments, stirring and observing the specimen.</a:t>
            </a:r>
          </a:p>
          <a:p>
            <a:pPr lvl="1">
              <a:buFont typeface="Wingdings" panose="05000000000000000000" pitchFamily="2" charset="2"/>
              <a:buChar char="v"/>
            </a:pPr>
            <a:r>
              <a:rPr lang="en-US" dirty="0">
                <a:latin typeface="+mj-lt"/>
              </a:rPr>
              <a:t>Note the amount of denser liquid when the specimen suspends in the liquid without moving for at least 1 minute.</a:t>
            </a:r>
          </a:p>
          <a:p>
            <a:pPr lvl="1">
              <a:buFont typeface="Wingdings" panose="05000000000000000000" pitchFamily="2" charset="2"/>
              <a:buChar char="v"/>
            </a:pPr>
            <a:r>
              <a:rPr lang="en-US" dirty="0">
                <a:latin typeface="+mj-lt"/>
              </a:rPr>
              <a:t>Establish the relationship between the amount of denser liquid added and the density of the resulting mixture using a graph.</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4AC6-BC4B-3B9B-C0B4-FC274C435A60}"/>
              </a:ext>
            </a:extLst>
          </p:cNvPr>
          <p:cNvSpPr>
            <a:spLocks noGrp="1"/>
          </p:cNvSpPr>
          <p:nvPr>
            <p:ph type="title"/>
          </p:nvPr>
        </p:nvSpPr>
        <p:spPr>
          <a:xfrm>
            <a:off x="1082350" y="718457"/>
            <a:ext cx="5094515" cy="1455575"/>
          </a:xfrm>
        </p:spPr>
        <p:txBody>
          <a:bodyPr>
            <a:normAutofit/>
          </a:bodyPr>
          <a:lstStyle/>
          <a:p>
            <a:pPr algn="ctr"/>
            <a:r>
              <a:rPr lang="en-US" dirty="0">
                <a:latin typeface="+mn-lt"/>
              </a:rPr>
              <a:t>IS 13360 (Part 4/Sec 1) : 2000</a:t>
            </a:r>
            <a:br>
              <a:rPr lang="en-US" dirty="0">
                <a:latin typeface="+mn-lt"/>
              </a:rPr>
            </a:br>
            <a:r>
              <a:rPr lang="en-US" dirty="0">
                <a:latin typeface="+mn-lt"/>
              </a:rPr>
              <a:t>ISO 1133:1997</a:t>
            </a:r>
            <a:endParaRPr lang="en-IN" dirty="0">
              <a:latin typeface="+mn-lt"/>
            </a:endParaRPr>
          </a:p>
        </p:txBody>
      </p:sp>
      <p:sp>
        <p:nvSpPr>
          <p:cNvPr id="4" name="Text Placeholder 3">
            <a:extLst>
              <a:ext uri="{FF2B5EF4-FFF2-40B4-BE49-F238E27FC236}">
                <a16:creationId xmlns:a16="http://schemas.microsoft.com/office/drawing/2014/main" id="{168BFA97-5FC7-50CF-5655-B7438270D677}"/>
              </a:ext>
            </a:extLst>
          </p:cNvPr>
          <p:cNvSpPr>
            <a:spLocks noGrp="1"/>
          </p:cNvSpPr>
          <p:nvPr>
            <p:ph type="body" sz="half" idx="2"/>
          </p:nvPr>
        </p:nvSpPr>
        <p:spPr>
          <a:xfrm>
            <a:off x="839788" y="2481942"/>
            <a:ext cx="5598334" cy="3387045"/>
          </a:xfrm>
        </p:spPr>
        <p:txBody>
          <a:bodyPr>
            <a:normAutofit lnSpcReduction="10000"/>
          </a:bodyPr>
          <a:lstStyle/>
          <a:p>
            <a:pPr algn="ctr"/>
            <a:r>
              <a:rPr lang="en-US" sz="3200" dirty="0"/>
              <a:t>Plastics — Methods of Testing</a:t>
            </a:r>
          </a:p>
          <a:p>
            <a:pPr algn="ctr"/>
            <a:r>
              <a:rPr lang="en-US" sz="3200" dirty="0"/>
              <a:t>Part 4 Rheological properties</a:t>
            </a:r>
          </a:p>
          <a:p>
            <a:pPr algn="ctr"/>
            <a:r>
              <a:rPr lang="en-US" sz="3200" b="1" dirty="0"/>
              <a:t>Section 1 Determination of the melt mass – Sub Section 2 Flow rate (MFI)And the Melt volume - Flow rate (MVR) of thermoplastics </a:t>
            </a:r>
            <a:endParaRPr lang="en-IN" sz="3200" b="1" dirty="0"/>
          </a:p>
          <a:p>
            <a:endParaRPr lang="en-IN" dirty="0"/>
          </a:p>
        </p:txBody>
      </p:sp>
      <p:pic>
        <p:nvPicPr>
          <p:cNvPr id="6" name="Picture 5">
            <a:extLst>
              <a:ext uri="{FF2B5EF4-FFF2-40B4-BE49-F238E27FC236}">
                <a16:creationId xmlns:a16="http://schemas.microsoft.com/office/drawing/2014/main" id="{A8067001-F1E2-C919-EC1B-07B85A8E28B7}"/>
              </a:ext>
            </a:extLst>
          </p:cNvPr>
          <p:cNvPicPr>
            <a:picLocks noChangeAspect="1"/>
          </p:cNvPicPr>
          <p:nvPr/>
        </p:nvPicPr>
        <p:blipFill>
          <a:blip r:embed="rId2"/>
          <a:stretch>
            <a:fillRect/>
          </a:stretch>
        </p:blipFill>
        <p:spPr>
          <a:xfrm>
            <a:off x="7070722" y="1531340"/>
            <a:ext cx="3947502" cy="4337648"/>
          </a:xfrm>
          <a:prstGeom prst="rect">
            <a:avLst/>
          </a:prstGeom>
        </p:spPr>
      </p:pic>
    </p:spTree>
    <p:extLst>
      <p:ext uri="{BB962C8B-B14F-4D97-AF65-F5344CB8AC3E}">
        <p14:creationId xmlns:p14="http://schemas.microsoft.com/office/powerpoint/2010/main" val="322687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93EFDF-291E-A5E5-2544-A4AD8B18DA58}"/>
              </a:ext>
            </a:extLst>
          </p:cNvPr>
          <p:cNvSpPr>
            <a:spLocks noGrp="1"/>
          </p:cNvSpPr>
          <p:nvPr>
            <p:ph idx="1"/>
          </p:nvPr>
        </p:nvSpPr>
        <p:spPr>
          <a:xfrm>
            <a:off x="838200" y="662473"/>
            <a:ext cx="10515600" cy="5833218"/>
          </a:xfrm>
        </p:spPr>
        <p:txBody>
          <a:bodyPr>
            <a:normAutofit/>
          </a:bodyPr>
          <a:lstStyle/>
          <a:p>
            <a:pPr>
              <a:buFont typeface="Wingdings" panose="05000000000000000000" pitchFamily="2" charset="2"/>
              <a:buChar char="v"/>
            </a:pPr>
            <a:r>
              <a:rPr lang="en-US" b="1" u="sng" dirty="0">
                <a:latin typeface="+mj-lt"/>
              </a:rPr>
              <a:t>Scope</a:t>
            </a:r>
          </a:p>
          <a:p>
            <a:pPr lvl="1">
              <a:buFont typeface="Wingdings" panose="05000000000000000000" pitchFamily="2" charset="2"/>
              <a:buChar char="ü"/>
            </a:pPr>
            <a:r>
              <a:rPr lang="en-US" dirty="0">
                <a:latin typeface="+mj-lt"/>
              </a:rPr>
              <a:t>The test measures the rate at which molten thermoplastic material flows through a capillary under controlled conditions of temperature and load. MFR is expressed in grams per 10 minutes, and MVR is expressed in cubic centimeters per 10 minutes.</a:t>
            </a:r>
          </a:p>
          <a:p>
            <a:pPr>
              <a:buFont typeface="Wingdings" panose="05000000000000000000" pitchFamily="2" charset="2"/>
              <a:buChar char="v"/>
            </a:pPr>
            <a:r>
              <a:rPr lang="en-US" dirty="0">
                <a:latin typeface="+mj-lt"/>
              </a:rPr>
              <a:t> </a:t>
            </a:r>
            <a:r>
              <a:rPr lang="en-US" sz="2400" dirty="0">
                <a:latin typeface="+mj-lt"/>
              </a:rPr>
              <a:t>It is an indirect method for knowing average molecular weight and thus to determine its processing and end-use application</a:t>
            </a:r>
          </a:p>
          <a:p>
            <a:pPr>
              <a:buFont typeface="Wingdings" panose="05000000000000000000" pitchFamily="2" charset="2"/>
              <a:buChar char="v"/>
            </a:pPr>
            <a:r>
              <a:rPr lang="en-IN" b="1" u="sng" dirty="0">
                <a:latin typeface="+mj-lt"/>
              </a:rPr>
              <a:t>Apparatus required </a:t>
            </a:r>
            <a:r>
              <a:rPr lang="en-IN" dirty="0">
                <a:latin typeface="+mj-lt"/>
              </a:rPr>
              <a:t>– </a:t>
            </a:r>
          </a:p>
          <a:p>
            <a:pPr lvl="1">
              <a:buFont typeface="Wingdings" panose="05000000000000000000" pitchFamily="2" charset="2"/>
              <a:buChar char="ü"/>
            </a:pPr>
            <a:r>
              <a:rPr lang="en-US" b="1" dirty="0">
                <a:latin typeface="+mj-lt"/>
              </a:rPr>
              <a:t>Melt Flow Indexer (MFI)</a:t>
            </a:r>
            <a:r>
              <a:rPr lang="en-US" dirty="0">
                <a:latin typeface="+mj-lt"/>
              </a:rPr>
              <a:t>: A device equipped with a temperature-controlled heating barrel, a piston, and a capillary die.</a:t>
            </a:r>
          </a:p>
          <a:p>
            <a:pPr lvl="1">
              <a:buFont typeface="Wingdings" panose="05000000000000000000" pitchFamily="2" charset="2"/>
              <a:buChar char="ü"/>
            </a:pPr>
            <a:r>
              <a:rPr lang="en-US" b="1" dirty="0">
                <a:latin typeface="+mj-lt"/>
              </a:rPr>
              <a:t>Weighing Balance</a:t>
            </a:r>
            <a:r>
              <a:rPr lang="en-US" dirty="0">
                <a:latin typeface="+mj-lt"/>
              </a:rPr>
              <a:t>: To measure the </a:t>
            </a:r>
            <a:r>
              <a:rPr lang="en-US" dirty="0" err="1">
                <a:latin typeface="+mj-lt"/>
              </a:rPr>
              <a:t>extrudate</a:t>
            </a:r>
            <a:r>
              <a:rPr lang="en-US" dirty="0">
                <a:latin typeface="+mj-lt"/>
              </a:rPr>
              <a:t> to the nearest 0.001 g.</a:t>
            </a:r>
          </a:p>
          <a:p>
            <a:pPr lvl="1">
              <a:buFont typeface="Wingdings" panose="05000000000000000000" pitchFamily="2" charset="2"/>
              <a:buChar char="ü"/>
            </a:pPr>
            <a:r>
              <a:rPr lang="en-US" b="1" dirty="0">
                <a:latin typeface="+mj-lt"/>
              </a:rPr>
              <a:t>Timer</a:t>
            </a:r>
            <a:r>
              <a:rPr lang="en-US" dirty="0">
                <a:latin typeface="+mj-lt"/>
              </a:rPr>
              <a:t>: To measure the flow time accurately.</a:t>
            </a:r>
          </a:p>
          <a:p>
            <a:pPr lvl="1">
              <a:buFont typeface="Wingdings" panose="05000000000000000000" pitchFamily="2" charset="2"/>
              <a:buChar char="ü"/>
            </a:pPr>
            <a:r>
              <a:rPr lang="en-US" b="1" dirty="0">
                <a:latin typeface="+mj-lt"/>
              </a:rPr>
              <a:t>Micrometer or Caliper</a:t>
            </a:r>
            <a:r>
              <a:rPr lang="en-US" dirty="0">
                <a:latin typeface="+mj-lt"/>
              </a:rPr>
              <a:t>: To measure the dimensions of the capillary die and extrudate.</a:t>
            </a:r>
          </a:p>
        </p:txBody>
      </p:sp>
    </p:spTree>
    <p:extLst>
      <p:ext uri="{BB962C8B-B14F-4D97-AF65-F5344CB8AC3E}">
        <p14:creationId xmlns:p14="http://schemas.microsoft.com/office/powerpoint/2010/main" val="83405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498"/>
            <a:ext cx="10515600" cy="5426465"/>
          </a:xfrm>
        </p:spPr>
        <p:txBody>
          <a:bodyPr/>
          <a:lstStyle/>
          <a:p>
            <a:pPr>
              <a:buFont typeface="Wingdings" panose="05000000000000000000" pitchFamily="2" charset="2"/>
              <a:buChar char="v"/>
            </a:pPr>
            <a:r>
              <a:rPr lang="en-US" dirty="0"/>
              <a:t>Test Specimen</a:t>
            </a:r>
            <a:endParaRPr lang="en-US" b="1" dirty="0">
              <a:latin typeface="+mj-lt"/>
            </a:endParaRPr>
          </a:p>
          <a:p>
            <a:pPr>
              <a:buFont typeface="Wingdings" panose="05000000000000000000" pitchFamily="2" charset="2"/>
              <a:buChar char="ü"/>
            </a:pPr>
            <a:r>
              <a:rPr lang="en-US" b="1" dirty="0">
                <a:latin typeface="+mj-lt"/>
              </a:rPr>
              <a:t>Material</a:t>
            </a:r>
            <a:r>
              <a:rPr lang="en-US" dirty="0">
                <a:latin typeface="+mj-lt"/>
              </a:rPr>
              <a:t>: Thermoplastic in granulated or powdered form.</a:t>
            </a:r>
          </a:p>
          <a:p>
            <a:pPr>
              <a:buFont typeface="Wingdings" panose="05000000000000000000" pitchFamily="2" charset="2"/>
              <a:buChar char="ü"/>
            </a:pPr>
            <a:r>
              <a:rPr lang="en-US" b="1" dirty="0">
                <a:latin typeface="+mj-lt"/>
              </a:rPr>
              <a:t>Mass</a:t>
            </a:r>
            <a:r>
              <a:rPr lang="en-US" dirty="0">
                <a:latin typeface="+mj-lt"/>
              </a:rPr>
              <a:t>: Typically around 4 to 6 grams, depending on the expected flow rate and specific requirements of the material.</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2104844" y="2898475"/>
            <a:ext cx="7660257" cy="2876281"/>
          </a:xfrm>
          <a:prstGeom prst="rect">
            <a:avLst/>
          </a:prstGeom>
          <a:noFill/>
          <a:ln w="9525">
            <a:noFill/>
            <a:miter lim="800000"/>
            <a:headEnd/>
            <a:tailEnd/>
          </a:ln>
          <a:effectLst/>
        </p:spPr>
      </p:pic>
    </p:spTree>
    <p:extLst>
      <p:ext uri="{BB962C8B-B14F-4D97-AF65-F5344CB8AC3E}">
        <p14:creationId xmlns:p14="http://schemas.microsoft.com/office/powerpoint/2010/main" val="217580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22EA-5043-5F7A-DE7D-892301697A58}"/>
              </a:ext>
            </a:extLst>
          </p:cNvPr>
          <p:cNvSpPr>
            <a:spLocks noGrp="1"/>
          </p:cNvSpPr>
          <p:nvPr>
            <p:ph type="title"/>
          </p:nvPr>
        </p:nvSpPr>
        <p:spPr>
          <a:xfrm>
            <a:off x="838200" y="365126"/>
            <a:ext cx="10515600" cy="575153"/>
          </a:xfrm>
        </p:spPr>
        <p:txBody>
          <a:bodyPr>
            <a:noAutofit/>
          </a:bodyPr>
          <a:lstStyle/>
          <a:p>
            <a:r>
              <a:rPr lang="en-US" sz="3600" dirty="0"/>
              <a:t>Properties of Plastics….</a:t>
            </a:r>
            <a:endParaRPr lang="en-IN" sz="3600" dirty="0"/>
          </a:p>
        </p:txBody>
      </p:sp>
      <p:sp>
        <p:nvSpPr>
          <p:cNvPr id="3" name="Content Placeholder 2">
            <a:extLst>
              <a:ext uri="{FF2B5EF4-FFF2-40B4-BE49-F238E27FC236}">
                <a16:creationId xmlns:a16="http://schemas.microsoft.com/office/drawing/2014/main" id="{8EC860CA-924B-F1CE-DABF-8D0A15CD8C21}"/>
              </a:ext>
            </a:extLst>
          </p:cNvPr>
          <p:cNvSpPr>
            <a:spLocks noGrp="1"/>
          </p:cNvSpPr>
          <p:nvPr>
            <p:ph idx="1"/>
          </p:nvPr>
        </p:nvSpPr>
        <p:spPr>
          <a:xfrm>
            <a:off x="838200" y="1035170"/>
            <a:ext cx="10515600" cy="5141793"/>
          </a:xfrm>
        </p:spPr>
        <p:txBody>
          <a:bodyPr>
            <a:normAutofit lnSpcReduction="10000"/>
          </a:bodyPr>
          <a:lstStyle/>
          <a:p>
            <a:pPr>
              <a:buClr>
                <a:schemeClr val="tx2"/>
              </a:buClr>
              <a:buFont typeface="Wingdings" panose="05000000000000000000" pitchFamily="2" charset="2"/>
              <a:buChar char="Ø"/>
            </a:pPr>
            <a:r>
              <a:rPr lang="en-IN" dirty="0">
                <a:latin typeface="+mj-lt"/>
              </a:rPr>
              <a:t>The term ‘Plastics’ is derived from Greek word ‘</a:t>
            </a:r>
            <a:r>
              <a:rPr lang="en-IN" dirty="0" err="1">
                <a:latin typeface="+mj-lt"/>
              </a:rPr>
              <a:t>Plastikos</a:t>
            </a:r>
            <a:r>
              <a:rPr lang="en-IN" dirty="0">
                <a:latin typeface="+mj-lt"/>
              </a:rPr>
              <a:t>’, meaning ‘to mould’</a:t>
            </a:r>
          </a:p>
          <a:p>
            <a:pPr>
              <a:buClr>
                <a:schemeClr val="tx2"/>
              </a:buClr>
              <a:buFont typeface="Wingdings" panose="05000000000000000000" pitchFamily="2" charset="2"/>
              <a:buChar char="Ø"/>
            </a:pPr>
            <a:r>
              <a:rPr lang="en-IN" dirty="0">
                <a:latin typeface="+mj-lt"/>
              </a:rPr>
              <a:t>Most of the plastics are organic polymers with long chains of hydrocarbons (aliphatic or aromatic base chains), linked with O, S, N based side chains/backbones, which have specific set of chemical and mechanical properties</a:t>
            </a:r>
          </a:p>
          <a:p>
            <a:pPr>
              <a:buClr>
                <a:schemeClr val="tx2"/>
              </a:buClr>
              <a:buFont typeface="Wingdings" panose="05000000000000000000" pitchFamily="2" charset="2"/>
              <a:buChar char="Ø"/>
            </a:pPr>
            <a:r>
              <a:rPr lang="en-IN" dirty="0">
                <a:latin typeface="+mj-lt"/>
              </a:rPr>
              <a:t>By mixing with additives, like colours for identification, fillers, adhesives, plasticisers, lubricants, etc, properties of plastics can be modified</a:t>
            </a:r>
          </a:p>
          <a:p>
            <a:pPr>
              <a:buClr>
                <a:schemeClr val="tx2"/>
              </a:buClr>
              <a:buFont typeface="Wingdings" panose="05000000000000000000" pitchFamily="2" charset="2"/>
              <a:buChar char="Ø"/>
            </a:pPr>
            <a:r>
              <a:rPr lang="en-IN" dirty="0">
                <a:latin typeface="+mj-lt"/>
              </a:rPr>
              <a:t>Of late, polymers are blended making them composite materials, reinforced plastics, etc</a:t>
            </a:r>
          </a:p>
          <a:p>
            <a:pPr lvl="1">
              <a:buClr>
                <a:schemeClr val="tx2"/>
              </a:buClr>
              <a:buFont typeface="Wingdings" panose="05000000000000000000" pitchFamily="2" charset="2"/>
              <a:buChar char="Ø"/>
            </a:pPr>
            <a:r>
              <a:rPr lang="en-IN" dirty="0">
                <a:latin typeface="+mj-lt"/>
              </a:rPr>
              <a:t>For each of such plastics, mechanical, chemical, electrical and optical properties may vary.</a:t>
            </a:r>
          </a:p>
        </p:txBody>
      </p:sp>
    </p:spTree>
    <p:extLst>
      <p:ext uri="{BB962C8B-B14F-4D97-AF65-F5344CB8AC3E}">
        <p14:creationId xmlns:p14="http://schemas.microsoft.com/office/powerpoint/2010/main" val="274773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370-D070-B711-AE99-E2B8F83AC71B}"/>
              </a:ext>
            </a:extLst>
          </p:cNvPr>
          <p:cNvSpPr>
            <a:spLocks noGrp="1"/>
          </p:cNvSpPr>
          <p:nvPr>
            <p:ph type="title"/>
          </p:nvPr>
        </p:nvSpPr>
        <p:spPr>
          <a:xfrm>
            <a:off x="838200" y="215661"/>
            <a:ext cx="10515600" cy="465376"/>
          </a:xfrm>
        </p:spPr>
        <p:txBody>
          <a:bodyPr>
            <a:normAutofit fontScale="90000"/>
          </a:bodyPr>
          <a:lstStyle/>
          <a:p>
            <a:r>
              <a:rPr lang="en-US" dirty="0"/>
              <a:t>Procedure</a:t>
            </a:r>
            <a:endParaRPr lang="en-IN" dirty="0"/>
          </a:p>
        </p:txBody>
      </p:sp>
      <p:sp>
        <p:nvSpPr>
          <p:cNvPr id="3" name="Content Placeholder 2">
            <a:extLst>
              <a:ext uri="{FF2B5EF4-FFF2-40B4-BE49-F238E27FC236}">
                <a16:creationId xmlns:a16="http://schemas.microsoft.com/office/drawing/2014/main" id="{162BF384-A524-5455-249E-AD1F1D240EDA}"/>
              </a:ext>
            </a:extLst>
          </p:cNvPr>
          <p:cNvSpPr>
            <a:spLocks noGrp="1"/>
          </p:cNvSpPr>
          <p:nvPr>
            <p:ph idx="1"/>
          </p:nvPr>
        </p:nvSpPr>
        <p:spPr>
          <a:xfrm>
            <a:off x="838200" y="819509"/>
            <a:ext cx="10515600" cy="5357454"/>
          </a:xfrm>
        </p:spPr>
        <p:txBody>
          <a:bodyPr>
            <a:normAutofit lnSpcReduction="10000"/>
          </a:bodyPr>
          <a:lstStyle/>
          <a:p>
            <a:pPr>
              <a:buFont typeface="Wingdings" panose="05000000000000000000" pitchFamily="2" charset="2"/>
              <a:buChar char="v"/>
            </a:pPr>
            <a:r>
              <a:rPr lang="en-US" dirty="0">
                <a:latin typeface="+mj-lt"/>
              </a:rPr>
              <a:t>Preheat the melt flow indexer to the test temperature specified for the material.</a:t>
            </a:r>
          </a:p>
          <a:p>
            <a:pPr>
              <a:buFont typeface="Wingdings" panose="05000000000000000000" pitchFamily="2" charset="2"/>
              <a:buChar char="v"/>
            </a:pPr>
            <a:r>
              <a:rPr lang="en-US" dirty="0">
                <a:latin typeface="+mj-lt"/>
              </a:rPr>
              <a:t>Load the test specimen into the heating barrel and allow it to preheat for a specified time to ensure complete melting.</a:t>
            </a:r>
          </a:p>
          <a:p>
            <a:pPr>
              <a:buFont typeface="Wingdings" panose="05000000000000000000" pitchFamily="2" charset="2"/>
              <a:buChar char="v"/>
            </a:pPr>
            <a:r>
              <a:rPr lang="en-US" dirty="0">
                <a:latin typeface="+mj-lt"/>
              </a:rPr>
              <a:t>Prepare the piston and load it with the specified weight.</a:t>
            </a:r>
          </a:p>
          <a:p>
            <a:pPr>
              <a:buFont typeface="Wingdings" panose="05000000000000000000" pitchFamily="2" charset="2"/>
              <a:buChar char="v"/>
            </a:pPr>
            <a:r>
              <a:rPr lang="en-US" dirty="0">
                <a:latin typeface="+mj-lt"/>
              </a:rPr>
              <a:t>Ensure that the capillary die dimensions comply with the standard requirements.</a:t>
            </a:r>
          </a:p>
          <a:p>
            <a:pPr>
              <a:buFont typeface="Wingdings" panose="05000000000000000000" pitchFamily="2" charset="2"/>
              <a:buChar char="v"/>
            </a:pPr>
            <a:r>
              <a:rPr lang="en-US" dirty="0">
                <a:latin typeface="+mj-lt"/>
              </a:rPr>
              <a:t>Once the preheating period is complete, start the timer and allow the piston to push the molten material through the capillary die.</a:t>
            </a:r>
          </a:p>
          <a:p>
            <a:pPr>
              <a:buFont typeface="Wingdings" panose="05000000000000000000" pitchFamily="2" charset="2"/>
              <a:buChar char="v"/>
            </a:pPr>
            <a:r>
              <a:rPr lang="en-US" dirty="0">
                <a:latin typeface="+mj-lt"/>
              </a:rPr>
              <a:t>Collect the extrudate for a specified time interval (typically 10 minutes). Weigh the extrudate collected during the specified time interval to the nearest 0.001 g for MFR.</a:t>
            </a:r>
          </a:p>
          <a:p>
            <a:pPr>
              <a:buFont typeface="Wingdings" panose="05000000000000000000" pitchFamily="2" charset="2"/>
              <a:buChar char="v"/>
            </a:pPr>
            <a:r>
              <a:rPr lang="en-US" dirty="0">
                <a:latin typeface="+mj-lt"/>
              </a:rPr>
              <a:t>Measure the volume of the extrudate for MVR.</a:t>
            </a:r>
          </a:p>
          <a:p>
            <a:pPr>
              <a:buFont typeface="Wingdings" panose="05000000000000000000" pitchFamily="2" charset="2"/>
              <a:buChar char="v"/>
            </a:pPr>
            <a:endParaRPr lang="en-US" dirty="0">
              <a:latin typeface="+mj-lt"/>
            </a:endParaRPr>
          </a:p>
          <a:p>
            <a:endParaRPr lang="en-US" dirty="0"/>
          </a:p>
          <a:p>
            <a:endParaRPr lang="en-US" dirty="0"/>
          </a:p>
          <a:p>
            <a:endParaRPr lang="en-IN" dirty="0"/>
          </a:p>
        </p:txBody>
      </p:sp>
    </p:spTree>
    <p:extLst>
      <p:ext uri="{BB962C8B-B14F-4D97-AF65-F5344CB8AC3E}">
        <p14:creationId xmlns:p14="http://schemas.microsoft.com/office/powerpoint/2010/main" val="3472353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1033"/>
          </a:xfrm>
        </p:spPr>
        <p:txBody>
          <a:bodyPr>
            <a:normAutofit fontScale="90000"/>
          </a:bodyPr>
          <a:lstStyle/>
          <a:p>
            <a:r>
              <a:rPr lang="en-US" dirty="0"/>
              <a:t>MVR and MFR</a:t>
            </a:r>
          </a:p>
        </p:txBody>
      </p:sp>
      <p:pic>
        <p:nvPicPr>
          <p:cNvPr id="1026" name="Picture 2"/>
          <p:cNvPicPr>
            <a:picLocks noGrp="1" noChangeAspect="1" noChangeArrowheads="1"/>
          </p:cNvPicPr>
          <p:nvPr>
            <p:ph idx="1"/>
          </p:nvPr>
        </p:nvPicPr>
        <p:blipFill>
          <a:blip r:embed="rId2"/>
          <a:srcRect/>
          <a:stretch>
            <a:fillRect/>
          </a:stretch>
        </p:blipFill>
        <p:spPr bwMode="auto">
          <a:xfrm>
            <a:off x="1225670" y="1052242"/>
            <a:ext cx="9896420" cy="5675129"/>
          </a:xfrm>
          <a:prstGeom prst="rect">
            <a:avLst/>
          </a:prstGeom>
          <a:noFill/>
          <a:ln w="9525">
            <a:noFill/>
            <a:miter lim="800000"/>
            <a:headEnd/>
            <a:tailEnd/>
          </a:ln>
          <a:effectLst/>
        </p:spPr>
      </p:pic>
    </p:spTree>
    <p:extLst>
      <p:ext uri="{BB962C8B-B14F-4D97-AF65-F5344CB8AC3E}">
        <p14:creationId xmlns:p14="http://schemas.microsoft.com/office/powerpoint/2010/main" val="19169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2B86-0364-62A1-12A5-DEC88866877E}"/>
              </a:ext>
            </a:extLst>
          </p:cNvPr>
          <p:cNvSpPr>
            <a:spLocks noGrp="1"/>
          </p:cNvSpPr>
          <p:nvPr>
            <p:ph type="title"/>
          </p:nvPr>
        </p:nvSpPr>
        <p:spPr>
          <a:xfrm>
            <a:off x="839788" y="699796"/>
            <a:ext cx="5607665" cy="1245637"/>
          </a:xfrm>
        </p:spPr>
        <p:txBody>
          <a:bodyPr/>
          <a:lstStyle/>
          <a:p>
            <a:pPr algn="ctr"/>
            <a:r>
              <a:rPr lang="en-US" dirty="0">
                <a:latin typeface="+mn-lt"/>
              </a:rPr>
              <a:t>IS 13360 (Part 5/Sec 2) : 2021</a:t>
            </a:r>
            <a:br>
              <a:rPr lang="en-US" dirty="0">
                <a:latin typeface="+mn-lt"/>
              </a:rPr>
            </a:br>
            <a:r>
              <a:rPr lang="en-US" dirty="0">
                <a:latin typeface="+mn-lt"/>
              </a:rPr>
              <a:t>ISO 527-1: 2019</a:t>
            </a:r>
            <a:endParaRPr lang="en-IN" dirty="0">
              <a:latin typeface="+mn-lt"/>
            </a:endParaRPr>
          </a:p>
        </p:txBody>
      </p:sp>
      <p:pic>
        <p:nvPicPr>
          <p:cNvPr id="6" name="Content Placeholder 5">
            <a:extLst>
              <a:ext uri="{FF2B5EF4-FFF2-40B4-BE49-F238E27FC236}">
                <a16:creationId xmlns:a16="http://schemas.microsoft.com/office/drawing/2014/main" id="{AC04070C-6B12-ED84-B5E4-88C92EC86A3E}"/>
              </a:ext>
            </a:extLst>
          </p:cNvPr>
          <p:cNvPicPr>
            <a:picLocks noGrp="1" noChangeAspect="1"/>
          </p:cNvPicPr>
          <p:nvPr>
            <p:ph idx="1"/>
          </p:nvPr>
        </p:nvPicPr>
        <p:blipFill>
          <a:blip r:embed="rId2"/>
          <a:stretch>
            <a:fillRect/>
          </a:stretch>
        </p:blipFill>
        <p:spPr>
          <a:xfrm>
            <a:off x="7333953" y="699796"/>
            <a:ext cx="3340267" cy="5561045"/>
          </a:xfrm>
        </p:spPr>
      </p:pic>
      <p:sp>
        <p:nvSpPr>
          <p:cNvPr id="4" name="Text Placeholder 3">
            <a:extLst>
              <a:ext uri="{FF2B5EF4-FFF2-40B4-BE49-F238E27FC236}">
                <a16:creationId xmlns:a16="http://schemas.microsoft.com/office/drawing/2014/main" id="{E23A574D-5E2E-5499-ABDB-B1FFD91FEFB8}"/>
              </a:ext>
            </a:extLst>
          </p:cNvPr>
          <p:cNvSpPr>
            <a:spLocks noGrp="1"/>
          </p:cNvSpPr>
          <p:nvPr>
            <p:ph type="body" sz="half" idx="2"/>
          </p:nvPr>
        </p:nvSpPr>
        <p:spPr>
          <a:xfrm>
            <a:off x="839788" y="2057400"/>
            <a:ext cx="5607665" cy="3811588"/>
          </a:xfrm>
        </p:spPr>
        <p:txBody>
          <a:bodyPr/>
          <a:lstStyle/>
          <a:p>
            <a:pPr algn="ctr"/>
            <a:r>
              <a:rPr lang="en-US" sz="3200" dirty="0"/>
              <a:t>Plastics — Methods of Testing</a:t>
            </a:r>
          </a:p>
          <a:p>
            <a:pPr algn="ctr"/>
            <a:r>
              <a:rPr lang="en-US" sz="3200" dirty="0"/>
              <a:t>Part 5 Mechanical Properties</a:t>
            </a:r>
          </a:p>
          <a:p>
            <a:pPr algn="ctr"/>
            <a:r>
              <a:rPr lang="en-US" sz="3200" b="1" dirty="0"/>
              <a:t>Section 2 Determination of tensile properties — Test conditions for </a:t>
            </a:r>
            <a:r>
              <a:rPr lang="en-US" sz="3200" b="1" dirty="0" err="1"/>
              <a:t>moulding</a:t>
            </a:r>
            <a:r>
              <a:rPr lang="en-US" sz="3200" b="1" dirty="0"/>
              <a:t> and extrusion plastics</a:t>
            </a:r>
            <a:endParaRPr lang="en-IN" sz="3200" b="1" dirty="0"/>
          </a:p>
          <a:p>
            <a:endParaRPr lang="en-IN" dirty="0"/>
          </a:p>
        </p:txBody>
      </p:sp>
    </p:spTree>
    <p:extLst>
      <p:ext uri="{BB962C8B-B14F-4D97-AF65-F5344CB8AC3E}">
        <p14:creationId xmlns:p14="http://schemas.microsoft.com/office/powerpoint/2010/main" val="160335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3788-C441-E77F-1F2A-2A940A82619A}"/>
              </a:ext>
            </a:extLst>
          </p:cNvPr>
          <p:cNvSpPr>
            <a:spLocks noGrp="1"/>
          </p:cNvSpPr>
          <p:nvPr>
            <p:ph type="title"/>
          </p:nvPr>
        </p:nvSpPr>
        <p:spPr>
          <a:xfrm>
            <a:off x="838200" y="365125"/>
            <a:ext cx="10515600" cy="506143"/>
          </a:xfrm>
        </p:spPr>
        <p:txBody>
          <a:bodyPr>
            <a:normAutofit fontScale="90000"/>
          </a:bodyPr>
          <a:lstStyle/>
          <a:p>
            <a:r>
              <a:rPr lang="en-US" dirty="0"/>
              <a:t>Scope</a:t>
            </a:r>
            <a:endParaRPr lang="en-IN" dirty="0"/>
          </a:p>
        </p:txBody>
      </p:sp>
      <p:sp>
        <p:nvSpPr>
          <p:cNvPr id="3" name="Content Placeholder 2">
            <a:extLst>
              <a:ext uri="{FF2B5EF4-FFF2-40B4-BE49-F238E27FC236}">
                <a16:creationId xmlns:a16="http://schemas.microsoft.com/office/drawing/2014/main" id="{B693EFDF-291E-A5E5-2544-A4AD8B18DA58}"/>
              </a:ext>
            </a:extLst>
          </p:cNvPr>
          <p:cNvSpPr>
            <a:spLocks noGrp="1"/>
          </p:cNvSpPr>
          <p:nvPr>
            <p:ph idx="1"/>
          </p:nvPr>
        </p:nvSpPr>
        <p:spPr>
          <a:xfrm>
            <a:off x="838200" y="1181819"/>
            <a:ext cx="10515600" cy="4995144"/>
          </a:xfrm>
        </p:spPr>
        <p:txBody>
          <a:bodyPr/>
          <a:lstStyle/>
          <a:p>
            <a:pPr>
              <a:buFont typeface="Wingdings" panose="05000000000000000000" pitchFamily="2" charset="2"/>
              <a:buChar char="v"/>
            </a:pPr>
            <a:r>
              <a:rPr lang="en-US" dirty="0">
                <a:latin typeface="+mj-lt"/>
              </a:rPr>
              <a:t>The test specimen is extended along its major longitudinal axis at a constant test speed until the specimen fractures or until the stress (load) or the strain (elongation) reaches some predetermined value. </a:t>
            </a:r>
          </a:p>
          <a:p>
            <a:pPr>
              <a:buFont typeface="Wingdings" panose="05000000000000000000" pitchFamily="2" charset="2"/>
              <a:buChar char="v"/>
            </a:pPr>
            <a:r>
              <a:rPr lang="en-US" dirty="0">
                <a:latin typeface="+mj-lt"/>
              </a:rPr>
              <a:t>During this procedure, the load sustained by the specimen and the elongation are measured</a:t>
            </a:r>
          </a:p>
          <a:p>
            <a:pPr>
              <a:buFont typeface="Wingdings" panose="05000000000000000000" pitchFamily="2" charset="2"/>
              <a:buChar char="v"/>
            </a:pPr>
            <a:r>
              <a:rPr lang="en-IN" b="1" u="sng" dirty="0">
                <a:latin typeface="+mj-lt"/>
              </a:rPr>
              <a:t>Apparatus required </a:t>
            </a:r>
            <a:r>
              <a:rPr lang="en-IN" dirty="0">
                <a:latin typeface="+mj-lt"/>
              </a:rPr>
              <a:t>– </a:t>
            </a:r>
          </a:p>
          <a:p>
            <a:pPr lvl="1">
              <a:buFont typeface="Wingdings" panose="05000000000000000000" pitchFamily="2" charset="2"/>
              <a:buChar char="ü"/>
            </a:pPr>
            <a:r>
              <a:rPr lang="en-IN" dirty="0">
                <a:latin typeface="+mj-lt"/>
              </a:rPr>
              <a:t>UTM/TTM, strain gauge/extensometer</a:t>
            </a:r>
          </a:p>
          <a:p>
            <a:pPr>
              <a:buFont typeface="Wingdings" panose="05000000000000000000" pitchFamily="2" charset="2"/>
              <a:buChar char="v"/>
            </a:pPr>
            <a:r>
              <a:rPr lang="en-IN" b="1" u="sng" dirty="0">
                <a:latin typeface="+mj-lt"/>
              </a:rPr>
              <a:t>Test specimen</a:t>
            </a:r>
            <a:r>
              <a:rPr lang="en-IN" b="1" dirty="0">
                <a:latin typeface="+mj-lt"/>
              </a:rPr>
              <a:t>-</a:t>
            </a:r>
          </a:p>
          <a:p>
            <a:pPr lvl="1">
              <a:buFont typeface="Wingdings" panose="05000000000000000000" pitchFamily="2" charset="2"/>
              <a:buChar char="ü"/>
            </a:pPr>
            <a:r>
              <a:rPr lang="en-IN" dirty="0">
                <a:latin typeface="+mj-lt"/>
              </a:rPr>
              <a:t>Dumbbell shape specimen(please see figure 1) with dimensions given in table-1</a:t>
            </a:r>
            <a:endParaRPr lang="en-US" dirty="0">
              <a:latin typeface="+mj-lt"/>
            </a:endParaRPr>
          </a:p>
        </p:txBody>
      </p:sp>
    </p:spTree>
    <p:extLst>
      <p:ext uri="{BB962C8B-B14F-4D97-AF65-F5344CB8AC3E}">
        <p14:creationId xmlns:p14="http://schemas.microsoft.com/office/powerpoint/2010/main" val="17833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2254EE-149F-43D3-D286-9BCC39A5E69D}"/>
              </a:ext>
            </a:extLst>
          </p:cNvPr>
          <p:cNvPicPr>
            <a:picLocks noChangeAspect="1"/>
          </p:cNvPicPr>
          <p:nvPr/>
        </p:nvPicPr>
        <p:blipFill rotWithShape="1">
          <a:blip r:embed="rId2">
            <a:extLst>
              <a:ext uri="{28A0092B-C50C-407E-A947-70E740481C1C}">
                <a14:useLocalDpi xmlns:a14="http://schemas.microsoft.com/office/drawing/2010/main" val="0"/>
              </a:ext>
            </a:extLst>
          </a:blip>
          <a:srcRect l="27072" t="24880" r="30941" b="23928"/>
          <a:stretch/>
        </p:blipFill>
        <p:spPr>
          <a:xfrm>
            <a:off x="7351456" y="227909"/>
            <a:ext cx="4483510" cy="30751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A9365484-8F71-B13D-F083-55875C21408E}"/>
              </a:ext>
            </a:extLst>
          </p:cNvPr>
          <p:cNvPicPr>
            <a:picLocks noChangeAspect="1"/>
          </p:cNvPicPr>
          <p:nvPr/>
        </p:nvPicPr>
        <p:blipFill rotWithShape="1">
          <a:blip r:embed="rId3">
            <a:extLst>
              <a:ext uri="{28A0092B-C50C-407E-A947-70E740481C1C}">
                <a14:useLocalDpi xmlns:a14="http://schemas.microsoft.com/office/drawing/2010/main" val="0"/>
              </a:ext>
            </a:extLst>
          </a:blip>
          <a:srcRect l="21452" t="18208" r="18387" b="16415"/>
          <a:stretch/>
        </p:blipFill>
        <p:spPr>
          <a:xfrm>
            <a:off x="357034" y="227909"/>
            <a:ext cx="6544987" cy="5511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9FBF92E-8C26-D62F-52DA-527592952C9D}"/>
              </a:ext>
            </a:extLst>
          </p:cNvPr>
          <p:cNvSpPr txBox="1"/>
          <p:nvPr/>
        </p:nvSpPr>
        <p:spPr>
          <a:xfrm>
            <a:off x="7629831" y="4709651"/>
            <a:ext cx="3991897" cy="1477328"/>
          </a:xfrm>
          <a:prstGeom prst="rect">
            <a:avLst/>
          </a:prstGeom>
          <a:noFill/>
        </p:spPr>
        <p:txBody>
          <a:bodyPr wrap="square" rtlCol="0">
            <a:spAutoFit/>
          </a:bodyPr>
          <a:lstStyle/>
          <a:p>
            <a:r>
              <a:rPr lang="en-US" i="1" dirty="0"/>
              <a:t>Type 1 A specimen</a:t>
            </a:r>
            <a:r>
              <a:rPr lang="en-US" dirty="0"/>
              <a:t>- For Directly injection-</a:t>
            </a:r>
            <a:r>
              <a:rPr lang="en-US" dirty="0" err="1"/>
              <a:t>moulded</a:t>
            </a:r>
            <a:r>
              <a:rPr lang="en-US" dirty="0"/>
              <a:t> test specimen</a:t>
            </a:r>
          </a:p>
          <a:p>
            <a:endParaRPr lang="en-US" dirty="0"/>
          </a:p>
          <a:p>
            <a:r>
              <a:rPr lang="en-US" i="1" dirty="0"/>
              <a:t>Type 1B specimen</a:t>
            </a:r>
            <a:r>
              <a:rPr lang="en-US" dirty="0"/>
              <a:t>- For machined specimens</a:t>
            </a:r>
            <a:endParaRPr lang="en-IN" dirty="0"/>
          </a:p>
        </p:txBody>
      </p:sp>
    </p:spTree>
    <p:extLst>
      <p:ext uri="{BB962C8B-B14F-4D97-AF65-F5344CB8AC3E}">
        <p14:creationId xmlns:p14="http://schemas.microsoft.com/office/powerpoint/2010/main" val="3122975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370-D070-B711-AE99-E2B8F83AC71B}"/>
              </a:ext>
            </a:extLst>
          </p:cNvPr>
          <p:cNvSpPr>
            <a:spLocks noGrp="1"/>
          </p:cNvSpPr>
          <p:nvPr>
            <p:ph type="title"/>
          </p:nvPr>
        </p:nvSpPr>
        <p:spPr>
          <a:xfrm>
            <a:off x="838200" y="365125"/>
            <a:ext cx="10515600" cy="557901"/>
          </a:xfrm>
        </p:spPr>
        <p:txBody>
          <a:bodyPr>
            <a:normAutofit fontScale="90000"/>
          </a:bodyPr>
          <a:lstStyle/>
          <a:p>
            <a:r>
              <a:rPr lang="en-US" dirty="0"/>
              <a:t>Procedure</a:t>
            </a:r>
            <a:endParaRPr lang="en-IN" dirty="0"/>
          </a:p>
        </p:txBody>
      </p:sp>
      <p:sp>
        <p:nvSpPr>
          <p:cNvPr id="3" name="Content Placeholder 2">
            <a:extLst>
              <a:ext uri="{FF2B5EF4-FFF2-40B4-BE49-F238E27FC236}">
                <a16:creationId xmlns:a16="http://schemas.microsoft.com/office/drawing/2014/main" id="{162BF384-A524-5455-249E-AD1F1D240EDA}"/>
              </a:ext>
            </a:extLst>
          </p:cNvPr>
          <p:cNvSpPr>
            <a:spLocks noGrp="1"/>
          </p:cNvSpPr>
          <p:nvPr>
            <p:ph idx="1"/>
          </p:nvPr>
        </p:nvSpPr>
        <p:spPr>
          <a:xfrm>
            <a:off x="838200" y="992038"/>
            <a:ext cx="10515600" cy="5184925"/>
          </a:xfrm>
        </p:spPr>
        <p:txBody>
          <a:bodyPr>
            <a:normAutofit/>
          </a:bodyPr>
          <a:lstStyle/>
          <a:p>
            <a:pPr>
              <a:buFont typeface="Wingdings" panose="05000000000000000000" pitchFamily="2" charset="2"/>
              <a:buChar char="v"/>
            </a:pPr>
            <a:r>
              <a:rPr lang="en-US" dirty="0">
                <a:latin typeface="+mj-lt"/>
              </a:rPr>
              <a:t>Shape and dimensions of test specimen shall be as given in figure 1 and table 1</a:t>
            </a:r>
          </a:p>
          <a:p>
            <a:pPr>
              <a:buFont typeface="Wingdings" panose="05000000000000000000" pitchFamily="2" charset="2"/>
              <a:buChar char="v"/>
            </a:pPr>
            <a:r>
              <a:rPr lang="en-US" dirty="0">
                <a:latin typeface="+mj-lt"/>
              </a:rPr>
              <a:t>Mark the gauge length( 75mm/50mm) on the specimen under test</a:t>
            </a:r>
          </a:p>
          <a:p>
            <a:pPr>
              <a:buFont typeface="Wingdings" panose="05000000000000000000" pitchFamily="2" charset="2"/>
              <a:buChar char="v"/>
            </a:pPr>
            <a:r>
              <a:rPr lang="en-US" dirty="0">
                <a:latin typeface="+mj-lt"/>
              </a:rPr>
              <a:t>Measure width( to the nearest 0.01 mm) and thickness of the specimen( to the nearest 0.001 mm)</a:t>
            </a:r>
          </a:p>
          <a:p>
            <a:pPr>
              <a:buFont typeface="Wingdings" panose="05000000000000000000" pitchFamily="2" charset="2"/>
              <a:buChar char="v"/>
            </a:pPr>
            <a:r>
              <a:rPr lang="en-US" dirty="0">
                <a:latin typeface="+mj-lt"/>
              </a:rPr>
              <a:t>Place the test specimen in the grips</a:t>
            </a:r>
          </a:p>
          <a:p>
            <a:pPr>
              <a:buFont typeface="Wingdings" panose="05000000000000000000" pitchFamily="2" charset="2"/>
              <a:buChar char="v"/>
            </a:pPr>
            <a:r>
              <a:rPr lang="en-US" dirty="0">
                <a:latin typeface="+mj-lt"/>
              </a:rPr>
              <a:t>Set and adjust an extensometer to the gauge length of the test specimen, or provide longitudinal strain gauge.</a:t>
            </a:r>
          </a:p>
          <a:p>
            <a:pPr>
              <a:buFont typeface="Wingdings" panose="05000000000000000000" pitchFamily="2" charset="2"/>
              <a:buChar char="v"/>
            </a:pPr>
            <a:r>
              <a:rPr lang="en-US" dirty="0">
                <a:latin typeface="+mj-lt"/>
              </a:rPr>
              <a:t>Apply uniaxial tensile stress on the specimen.</a:t>
            </a:r>
          </a:p>
          <a:p>
            <a:pPr>
              <a:buFont typeface="Wingdings" panose="05000000000000000000" pitchFamily="2" charset="2"/>
              <a:buChar char="v"/>
            </a:pPr>
            <a:r>
              <a:rPr lang="en-US" dirty="0">
                <a:latin typeface="+mj-lt"/>
              </a:rPr>
              <a:t>Measure Load and gauge length at yield point and breaking point.   </a:t>
            </a:r>
          </a:p>
          <a:p>
            <a:pPr>
              <a:buFont typeface="Wingdings" panose="05000000000000000000" pitchFamily="2" charset="2"/>
              <a:buChar char="v"/>
            </a:pPr>
            <a:endParaRPr lang="en-US" dirty="0"/>
          </a:p>
          <a:p>
            <a:endParaRPr lang="en-IN" dirty="0"/>
          </a:p>
        </p:txBody>
      </p:sp>
    </p:spTree>
    <p:extLst>
      <p:ext uri="{BB962C8B-B14F-4D97-AF65-F5344CB8AC3E}">
        <p14:creationId xmlns:p14="http://schemas.microsoft.com/office/powerpoint/2010/main" val="137128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230C-F37E-F4F0-453B-D125A9E67A65}"/>
              </a:ext>
            </a:extLst>
          </p:cNvPr>
          <p:cNvSpPr>
            <a:spLocks noGrp="1"/>
          </p:cNvSpPr>
          <p:nvPr>
            <p:ph type="title"/>
          </p:nvPr>
        </p:nvSpPr>
        <p:spPr>
          <a:xfrm>
            <a:off x="838200" y="365126"/>
            <a:ext cx="10515600" cy="652792"/>
          </a:xfrm>
        </p:spPr>
        <p:txBody>
          <a:bodyPr>
            <a:normAutofit fontScale="90000"/>
          </a:bodyPr>
          <a:lstStyle/>
          <a:p>
            <a:r>
              <a:rPr lang="en-US" dirty="0"/>
              <a:t>Cont.</a:t>
            </a:r>
            <a:endParaRPr lang="en-IN" dirty="0"/>
          </a:p>
        </p:txBody>
      </p:sp>
      <p:sp>
        <p:nvSpPr>
          <p:cNvPr id="3" name="Content Placeholder 2">
            <a:extLst>
              <a:ext uri="{FF2B5EF4-FFF2-40B4-BE49-F238E27FC236}">
                <a16:creationId xmlns:a16="http://schemas.microsoft.com/office/drawing/2014/main" id="{829B200D-9C07-7BAD-DA15-D618F5321673}"/>
              </a:ext>
            </a:extLst>
          </p:cNvPr>
          <p:cNvSpPr>
            <a:spLocks noGrp="1"/>
          </p:cNvSpPr>
          <p:nvPr>
            <p:ph idx="1"/>
          </p:nvPr>
        </p:nvSpPr>
        <p:spPr>
          <a:xfrm>
            <a:off x="838200" y="1017918"/>
            <a:ext cx="10515600" cy="5159045"/>
          </a:xfrm>
        </p:spPr>
        <p:txBody>
          <a:bodyPr/>
          <a:lstStyle/>
          <a:p>
            <a:pPr>
              <a:buFont typeface="Wingdings" panose="05000000000000000000" pitchFamily="2" charset="2"/>
              <a:buChar char="v"/>
            </a:pPr>
            <a:r>
              <a:rPr lang="en-US" dirty="0">
                <a:latin typeface="+mj-lt"/>
              </a:rPr>
              <a:t>Calculate tensile yield strength and tensile breaking strength by dividing Load and initial cross sectional area at respective points</a:t>
            </a:r>
          </a:p>
          <a:p>
            <a:pPr>
              <a:buFont typeface="Wingdings" panose="05000000000000000000" pitchFamily="2" charset="2"/>
              <a:buChar char="v"/>
            </a:pPr>
            <a:r>
              <a:rPr lang="en-US" dirty="0">
                <a:latin typeface="+mj-lt"/>
              </a:rPr>
              <a:t> Calculate elongation % at yield point and breaking load by dividing  elongation at these respective points by original gauge length</a:t>
            </a:r>
            <a:r>
              <a:rPr lang="en-US" dirty="0"/>
              <a:t>.</a:t>
            </a:r>
            <a:endParaRPr lang="en-IN" dirty="0"/>
          </a:p>
        </p:txBody>
      </p:sp>
      <p:pic>
        <p:nvPicPr>
          <p:cNvPr id="5" name="Picture 4">
            <a:extLst>
              <a:ext uri="{FF2B5EF4-FFF2-40B4-BE49-F238E27FC236}">
                <a16:creationId xmlns:a16="http://schemas.microsoft.com/office/drawing/2014/main" id="{EA1A1D04-529B-C412-E682-838C3211D025}"/>
              </a:ext>
            </a:extLst>
          </p:cNvPr>
          <p:cNvPicPr>
            <a:picLocks noChangeAspect="1"/>
          </p:cNvPicPr>
          <p:nvPr/>
        </p:nvPicPr>
        <p:blipFill rotWithShape="1">
          <a:blip r:embed="rId2">
            <a:extLst>
              <a:ext uri="{28A0092B-C50C-407E-A947-70E740481C1C}">
                <a14:useLocalDpi xmlns:a14="http://schemas.microsoft.com/office/drawing/2010/main" val="0"/>
              </a:ext>
            </a:extLst>
          </a:blip>
          <a:srcRect l="20564" t="38423" r="23145" b="35913"/>
          <a:stretch/>
        </p:blipFill>
        <p:spPr>
          <a:xfrm>
            <a:off x="838200" y="3049437"/>
            <a:ext cx="5257800" cy="2558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4E1AC4B-07F2-F6C1-C883-1386A4AAFEA6}"/>
              </a:ext>
            </a:extLst>
          </p:cNvPr>
          <p:cNvPicPr>
            <a:picLocks noChangeAspect="1"/>
          </p:cNvPicPr>
          <p:nvPr/>
        </p:nvPicPr>
        <p:blipFill rotWithShape="1">
          <a:blip r:embed="rId3">
            <a:extLst>
              <a:ext uri="{28A0092B-C50C-407E-A947-70E740481C1C}">
                <a14:useLocalDpi xmlns:a14="http://schemas.microsoft.com/office/drawing/2010/main" val="0"/>
              </a:ext>
            </a:extLst>
          </a:blip>
          <a:srcRect l="22741" t="65806" r="20968" b="7963"/>
          <a:stretch/>
        </p:blipFill>
        <p:spPr>
          <a:xfrm>
            <a:off x="6378676" y="3079630"/>
            <a:ext cx="4975124" cy="25282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87931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6539-307C-4D38-D8AC-524E391EC55D}"/>
              </a:ext>
            </a:extLst>
          </p:cNvPr>
          <p:cNvSpPr>
            <a:spLocks noGrp="1"/>
          </p:cNvSpPr>
          <p:nvPr>
            <p:ph type="title"/>
          </p:nvPr>
        </p:nvSpPr>
        <p:spPr>
          <a:xfrm>
            <a:off x="889187" y="1436914"/>
            <a:ext cx="5635657" cy="1180322"/>
          </a:xfrm>
        </p:spPr>
        <p:txBody>
          <a:bodyPr/>
          <a:lstStyle/>
          <a:p>
            <a:pPr algn="ctr"/>
            <a:r>
              <a:rPr lang="en-US" sz="3200" dirty="0">
                <a:latin typeface="+mn-lt"/>
              </a:rPr>
              <a:t>IS 13360 (Part 5/Sec 2) : 2021</a:t>
            </a:r>
            <a:br>
              <a:rPr lang="en-US" sz="3200" dirty="0">
                <a:latin typeface="+mn-lt"/>
              </a:rPr>
            </a:br>
            <a:r>
              <a:rPr lang="en-US" sz="3200" dirty="0">
                <a:latin typeface="+mn-lt"/>
              </a:rPr>
              <a:t>ISO 527-1: 2019</a:t>
            </a:r>
            <a:endParaRPr lang="en-IN" dirty="0">
              <a:latin typeface="+mn-lt"/>
            </a:endParaRPr>
          </a:p>
        </p:txBody>
      </p:sp>
      <p:pic>
        <p:nvPicPr>
          <p:cNvPr id="6" name="Content Placeholder 5">
            <a:extLst>
              <a:ext uri="{FF2B5EF4-FFF2-40B4-BE49-F238E27FC236}">
                <a16:creationId xmlns:a16="http://schemas.microsoft.com/office/drawing/2014/main" id="{922E937E-472F-4AAB-251E-F1E98B69FD49}"/>
              </a:ext>
            </a:extLst>
          </p:cNvPr>
          <p:cNvPicPr>
            <a:picLocks noGrp="1" noChangeAspect="1"/>
          </p:cNvPicPr>
          <p:nvPr>
            <p:ph idx="1"/>
          </p:nvPr>
        </p:nvPicPr>
        <p:blipFill>
          <a:blip r:embed="rId2"/>
          <a:stretch>
            <a:fillRect/>
          </a:stretch>
        </p:blipFill>
        <p:spPr>
          <a:xfrm>
            <a:off x="7162042" y="1184988"/>
            <a:ext cx="4575868" cy="4870580"/>
          </a:xfrm>
        </p:spPr>
      </p:pic>
      <p:sp>
        <p:nvSpPr>
          <p:cNvPr id="4" name="Text Placeholder 3">
            <a:extLst>
              <a:ext uri="{FF2B5EF4-FFF2-40B4-BE49-F238E27FC236}">
                <a16:creationId xmlns:a16="http://schemas.microsoft.com/office/drawing/2014/main" id="{9C28971B-82F2-3EAB-E95D-CDD8272F3D53}"/>
              </a:ext>
            </a:extLst>
          </p:cNvPr>
          <p:cNvSpPr>
            <a:spLocks noGrp="1"/>
          </p:cNvSpPr>
          <p:nvPr>
            <p:ph type="body" sz="half" idx="2"/>
          </p:nvPr>
        </p:nvSpPr>
        <p:spPr>
          <a:xfrm>
            <a:off x="889188" y="3116426"/>
            <a:ext cx="5635657" cy="2939142"/>
          </a:xfrm>
        </p:spPr>
        <p:txBody>
          <a:bodyPr>
            <a:normAutofit/>
          </a:bodyPr>
          <a:lstStyle/>
          <a:p>
            <a:pPr algn="ctr"/>
            <a:r>
              <a:rPr lang="en-US" sz="3200" dirty="0"/>
              <a:t>Plastics — Methods of Testing</a:t>
            </a:r>
          </a:p>
          <a:p>
            <a:pPr algn="ctr"/>
            <a:r>
              <a:rPr lang="en-US" sz="3200" dirty="0"/>
              <a:t>Part 5 Mechanical Properties</a:t>
            </a:r>
          </a:p>
          <a:p>
            <a:pPr algn="ctr"/>
            <a:r>
              <a:rPr lang="en-US" sz="3200" b="1" i="0" u="none" strike="noStrike" baseline="0" dirty="0">
                <a:solidFill>
                  <a:srgbClr val="000000"/>
                </a:solidFill>
              </a:rPr>
              <a:t>Section 4 Determination of Izod impact strength</a:t>
            </a:r>
            <a:endParaRPr lang="en-IN" sz="3200" dirty="0"/>
          </a:p>
        </p:txBody>
      </p:sp>
    </p:spTree>
    <p:extLst>
      <p:ext uri="{BB962C8B-B14F-4D97-AF65-F5344CB8AC3E}">
        <p14:creationId xmlns:p14="http://schemas.microsoft.com/office/powerpoint/2010/main" val="3718646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639F2-FBC7-1FAD-7FF3-55094F837BF1}"/>
              </a:ext>
            </a:extLst>
          </p:cNvPr>
          <p:cNvSpPr>
            <a:spLocks noGrp="1"/>
          </p:cNvSpPr>
          <p:nvPr>
            <p:ph idx="1"/>
          </p:nvPr>
        </p:nvSpPr>
        <p:spPr>
          <a:xfrm>
            <a:off x="838200" y="657434"/>
            <a:ext cx="10515600" cy="5519530"/>
          </a:xfrm>
        </p:spPr>
        <p:txBody>
          <a:bodyPr/>
          <a:lstStyle/>
          <a:p>
            <a:r>
              <a:rPr lang="en-US" u="sng" dirty="0"/>
              <a:t>Principle: </a:t>
            </a:r>
            <a:r>
              <a:rPr lang="en-US" sz="2800" b="0" i="0" u="none" strike="noStrike" baseline="0" dirty="0">
                <a:solidFill>
                  <a:srgbClr val="000000"/>
                </a:solidFill>
                <a:latin typeface="NJDMIX+Cambria"/>
              </a:rPr>
              <a:t>The test specimen, supported as a vertical cantilever beam, is broken by a single impact of a striker, with the line of impact a fixed distance from the specimen clamp and, in the case of notched specimens, </a:t>
            </a:r>
            <a:r>
              <a:rPr lang="en-US" sz="2800" b="0" i="0" u="none" strike="noStrike" baseline="0" dirty="0">
                <a:solidFill>
                  <a:srgbClr val="000000"/>
                </a:solidFill>
                <a:latin typeface="YKQAGB+Cambria"/>
              </a:rPr>
              <a:t>from the center line of the notch </a:t>
            </a:r>
          </a:p>
          <a:p>
            <a:r>
              <a:rPr lang="en-IN" u="sng" dirty="0"/>
              <a:t>Test apparatus</a:t>
            </a:r>
            <a:r>
              <a:rPr lang="en-IN" dirty="0"/>
              <a:t>: Test machine, micrometres and gauges</a:t>
            </a:r>
          </a:p>
          <a:p>
            <a:r>
              <a:rPr lang="en-IN" u="sng" dirty="0"/>
              <a:t>Test specimen: </a:t>
            </a:r>
          </a:p>
        </p:txBody>
      </p:sp>
      <p:pic>
        <p:nvPicPr>
          <p:cNvPr id="4" name="Picture 3">
            <a:extLst>
              <a:ext uri="{FF2B5EF4-FFF2-40B4-BE49-F238E27FC236}">
                <a16:creationId xmlns:a16="http://schemas.microsoft.com/office/drawing/2014/main" id="{E7754D99-DC7E-3693-58B3-DB15E2C750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925" t="33569" r="48394" b="12386"/>
          <a:stretch/>
        </p:blipFill>
        <p:spPr bwMode="auto">
          <a:xfrm>
            <a:off x="1106037" y="3316856"/>
            <a:ext cx="3526347" cy="2771567"/>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E1EB4A3-8E8C-7668-7ED5-0C1135FEF5EE}"/>
              </a:ext>
            </a:extLst>
          </p:cNvPr>
          <p:cNvSpPr txBox="1"/>
          <p:nvPr/>
        </p:nvSpPr>
        <p:spPr>
          <a:xfrm>
            <a:off x="5444392" y="6040314"/>
            <a:ext cx="5641571" cy="769441"/>
          </a:xfrm>
          <a:prstGeom prst="rect">
            <a:avLst/>
          </a:prstGeom>
          <a:noFill/>
        </p:spPr>
        <p:txBody>
          <a:bodyPr wrap="square" rtlCol="0">
            <a:spAutoFit/>
          </a:bodyPr>
          <a:lstStyle/>
          <a:p>
            <a:r>
              <a:rPr lang="en-US" sz="1600" dirty="0"/>
              <a:t>Placement of Izod test specimen in the testing machine</a:t>
            </a:r>
            <a:endParaRPr lang="en-IN" sz="1600" dirty="0"/>
          </a:p>
          <a:p>
            <a:endParaRPr lang="en-IN" sz="2800" dirty="0"/>
          </a:p>
        </p:txBody>
      </p:sp>
      <p:pic>
        <p:nvPicPr>
          <p:cNvPr id="6" name="Picture 5">
            <a:extLst>
              <a:ext uri="{FF2B5EF4-FFF2-40B4-BE49-F238E27FC236}">
                <a16:creationId xmlns:a16="http://schemas.microsoft.com/office/drawing/2014/main" id="{50A9D621-82CC-3C04-6982-6BFFA0A427E8}"/>
              </a:ext>
            </a:extLst>
          </p:cNvPr>
          <p:cNvPicPr>
            <a:picLocks noChangeAspect="1"/>
          </p:cNvPicPr>
          <p:nvPr/>
        </p:nvPicPr>
        <p:blipFill rotWithShape="1">
          <a:blip r:embed="rId3">
            <a:extLst>
              <a:ext uri="{28A0092B-C50C-407E-A947-70E740481C1C}">
                <a14:useLocalDpi xmlns:a14="http://schemas.microsoft.com/office/drawing/2010/main" val="0"/>
              </a:ext>
            </a:extLst>
          </a:blip>
          <a:srcRect l="24941" t="28725" r="28181" b="10207"/>
          <a:stretch/>
        </p:blipFill>
        <p:spPr bwMode="auto">
          <a:xfrm>
            <a:off x="5531165" y="3326818"/>
            <a:ext cx="5174726" cy="27616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535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6C70-7502-736A-D9DE-7566069C6A00}"/>
              </a:ext>
            </a:extLst>
          </p:cNvPr>
          <p:cNvSpPr>
            <a:spLocks noGrp="1"/>
          </p:cNvSpPr>
          <p:nvPr>
            <p:ph type="title"/>
          </p:nvPr>
        </p:nvSpPr>
        <p:spPr>
          <a:xfrm>
            <a:off x="838200" y="80005"/>
            <a:ext cx="10515600" cy="661868"/>
          </a:xfrm>
        </p:spPr>
        <p:txBody>
          <a:bodyPr>
            <a:normAutofit/>
          </a:bodyPr>
          <a:lstStyle/>
          <a:p>
            <a:r>
              <a:rPr lang="en-US" sz="4000" dirty="0"/>
              <a:t>Procedure</a:t>
            </a:r>
            <a:endParaRPr lang="en-IN" sz="4000" dirty="0"/>
          </a:p>
        </p:txBody>
      </p:sp>
      <p:sp>
        <p:nvSpPr>
          <p:cNvPr id="7" name="Content Placeholder 6">
            <a:extLst>
              <a:ext uri="{FF2B5EF4-FFF2-40B4-BE49-F238E27FC236}">
                <a16:creationId xmlns:a16="http://schemas.microsoft.com/office/drawing/2014/main" id="{CF589434-7BAE-C054-080E-9DA987B8582C}"/>
              </a:ext>
            </a:extLst>
          </p:cNvPr>
          <p:cNvSpPr>
            <a:spLocks noGrp="1"/>
          </p:cNvSpPr>
          <p:nvPr>
            <p:ph idx="1"/>
          </p:nvPr>
        </p:nvSpPr>
        <p:spPr>
          <a:xfrm>
            <a:off x="838200" y="741873"/>
            <a:ext cx="10515600" cy="5684805"/>
          </a:xfrm>
        </p:spPr>
        <p:txBody>
          <a:bodyPr>
            <a:normAutofit/>
          </a:bodyPr>
          <a:lstStyle/>
          <a:p>
            <a:pPr marL="294640" indent="-342900">
              <a:lnSpc>
                <a:spcPct val="107000"/>
              </a:lnSpc>
              <a:buFont typeface="Wingdings" panose="05000000000000000000" pitchFamily="2" charset="2"/>
              <a:buChar char="v"/>
            </a:pPr>
            <a:r>
              <a:rPr lang="en-US" sz="2000" b="0" i="0" u="none" strike="noStrike" baseline="0" dirty="0">
                <a:solidFill>
                  <a:srgbClr val="000000"/>
                </a:solidFill>
                <a:latin typeface="NJDMIX+Cambria"/>
              </a:rPr>
              <a:t>Lift the pendulum to the prescribed height and support it.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94640" indent="-342900">
              <a:lnSpc>
                <a:spcPct val="107000"/>
              </a:lnSpc>
              <a:buFont typeface="Wingdings" panose="05000000000000000000" pitchFamily="2" charset="2"/>
              <a:buChar char="v"/>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Fix the specimen inside the clamping device. The specimen should be held vertically as shown in Figure. Half of the V-notch should be above the horizontal surface. </a:t>
            </a:r>
          </a:p>
          <a:p>
            <a:pPr marL="294640" indent="-342900">
              <a:lnSpc>
                <a:spcPct val="107000"/>
              </a:lnSpc>
              <a:buFont typeface="Wingdings" panose="05000000000000000000" pitchFamily="2" charset="2"/>
              <a:buChar char="v"/>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Release the lever and the pendulum is swung such that specimen is impacted</a:t>
            </a:r>
          </a:p>
          <a:p>
            <a:pPr marL="294640" indent="-342900">
              <a:lnSpc>
                <a:spcPct val="107000"/>
              </a:lnSpc>
              <a:buFont typeface="Wingdings" panose="05000000000000000000" pitchFamily="2" charset="2"/>
              <a:buChar char="v"/>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Stop the swinging of the specimen by applying the brake.</a:t>
            </a:r>
          </a:p>
          <a:p>
            <a:pPr marL="294640" indent="-342900">
              <a:lnSpc>
                <a:spcPct val="107000"/>
              </a:lnSpc>
              <a:spcAft>
                <a:spcPts val="800"/>
              </a:spcAft>
              <a:buFont typeface="Wingdings" panose="05000000000000000000" pitchFamily="2" charset="2"/>
              <a:buChar char="v"/>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Note the readings on the dial gauge corresponding to the pointer. This value gives the impact energy directly in joules. </a:t>
            </a:r>
          </a:p>
          <a:p>
            <a:endParaRPr lang="en-IN" dirty="0"/>
          </a:p>
        </p:txBody>
      </p:sp>
      <p:pic>
        <p:nvPicPr>
          <p:cNvPr id="9" name="Picture 8">
            <a:extLst>
              <a:ext uri="{FF2B5EF4-FFF2-40B4-BE49-F238E27FC236}">
                <a16:creationId xmlns:a16="http://schemas.microsoft.com/office/drawing/2014/main" id="{122A4B76-FA5A-A9B3-252C-5181E2E87E8E}"/>
              </a:ext>
            </a:extLst>
          </p:cNvPr>
          <p:cNvPicPr>
            <a:picLocks noChangeAspect="1"/>
          </p:cNvPicPr>
          <p:nvPr/>
        </p:nvPicPr>
        <p:blipFill>
          <a:blip r:embed="rId2"/>
          <a:stretch>
            <a:fillRect/>
          </a:stretch>
        </p:blipFill>
        <p:spPr>
          <a:xfrm>
            <a:off x="1023794" y="3835258"/>
            <a:ext cx="9258893" cy="2448267"/>
          </a:xfrm>
          <a:prstGeom prst="rect">
            <a:avLst/>
          </a:prstGeom>
        </p:spPr>
      </p:pic>
    </p:spTree>
    <p:extLst>
      <p:ext uri="{BB962C8B-B14F-4D97-AF65-F5344CB8AC3E}">
        <p14:creationId xmlns:p14="http://schemas.microsoft.com/office/powerpoint/2010/main" val="92096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55C6-CF72-F6CE-1991-5C20B8CBBC97}"/>
              </a:ext>
            </a:extLst>
          </p:cNvPr>
          <p:cNvSpPr>
            <a:spLocks noGrp="1"/>
          </p:cNvSpPr>
          <p:nvPr>
            <p:ph type="title"/>
          </p:nvPr>
        </p:nvSpPr>
        <p:spPr>
          <a:xfrm>
            <a:off x="838200" y="365125"/>
            <a:ext cx="10515600" cy="698565"/>
          </a:xfrm>
        </p:spPr>
        <p:txBody>
          <a:bodyPr>
            <a:normAutofit/>
          </a:bodyPr>
          <a:lstStyle/>
          <a:p>
            <a:r>
              <a:rPr lang="en-US" sz="3600" dirty="0"/>
              <a:t>Properties of Plastics….</a:t>
            </a:r>
            <a:endParaRPr lang="en-IN" sz="3600" dirty="0"/>
          </a:p>
        </p:txBody>
      </p:sp>
      <p:sp>
        <p:nvSpPr>
          <p:cNvPr id="3" name="Content Placeholder 2">
            <a:extLst>
              <a:ext uri="{FF2B5EF4-FFF2-40B4-BE49-F238E27FC236}">
                <a16:creationId xmlns:a16="http://schemas.microsoft.com/office/drawing/2014/main" id="{2134BEE9-363D-660E-FC9E-55CC981DEA2C}"/>
              </a:ext>
            </a:extLst>
          </p:cNvPr>
          <p:cNvSpPr>
            <a:spLocks noGrp="1"/>
          </p:cNvSpPr>
          <p:nvPr>
            <p:ph idx="1"/>
          </p:nvPr>
        </p:nvSpPr>
        <p:spPr>
          <a:xfrm>
            <a:off x="838200" y="1063690"/>
            <a:ext cx="10515600" cy="5589037"/>
          </a:xfrm>
        </p:spPr>
        <p:txBody>
          <a:bodyPr>
            <a:normAutofit lnSpcReduction="10000"/>
          </a:bodyPr>
          <a:lstStyle/>
          <a:p>
            <a:pPr>
              <a:buFont typeface="Wingdings" panose="05000000000000000000" pitchFamily="2" charset="2"/>
              <a:buChar char="v"/>
            </a:pPr>
            <a:r>
              <a:rPr lang="en-IN" dirty="0"/>
              <a:t>Based on the procedure for manufacture of resin, it’s end application and the process of preparation of the article, properties of the plastics are generally decided</a:t>
            </a:r>
          </a:p>
          <a:p>
            <a:pPr>
              <a:buFont typeface="Wingdings" panose="05000000000000000000" pitchFamily="2" charset="2"/>
              <a:buChar char="v"/>
            </a:pPr>
            <a:r>
              <a:rPr lang="en-IN" dirty="0"/>
              <a:t>For example, </a:t>
            </a:r>
            <a:r>
              <a:rPr lang="en-IN" dirty="0" err="1"/>
              <a:t>Polyproylene</a:t>
            </a:r>
            <a:r>
              <a:rPr lang="en-IN" dirty="0"/>
              <a:t> (PP)</a:t>
            </a:r>
          </a:p>
          <a:p>
            <a:pPr lvl="1">
              <a:buFont typeface="Wingdings" panose="05000000000000000000" pitchFamily="2" charset="2"/>
              <a:buChar char="ü"/>
            </a:pPr>
            <a:r>
              <a:rPr lang="en-IN" dirty="0"/>
              <a:t>is used for making fibre, or for packaging purposes or for automobile parts will be tested for the properties applicable for intended end use. </a:t>
            </a:r>
          </a:p>
          <a:p>
            <a:pPr lvl="1">
              <a:buFont typeface="Wingdings" panose="05000000000000000000" pitchFamily="2" charset="2"/>
              <a:buChar char="ü"/>
            </a:pPr>
            <a:r>
              <a:rPr lang="en-IN" dirty="0"/>
              <a:t>Depending the process of it’s manufacture, PP can be hard or soft; opaque or transparent; light or heavy; insulating or conductive, etc.</a:t>
            </a:r>
          </a:p>
          <a:p>
            <a:pPr lvl="1">
              <a:buFont typeface="Wingdings" panose="05000000000000000000" pitchFamily="2" charset="2"/>
              <a:buChar char="ü"/>
            </a:pPr>
            <a:r>
              <a:rPr lang="en-IN" dirty="0"/>
              <a:t>Homopolymers and copolymers also vary in their properties. Homopolymers can be stiffer and stronger than copolymers; While copolymers are tougher and more durable than homopolymers</a:t>
            </a:r>
          </a:p>
          <a:p>
            <a:pPr lvl="1">
              <a:buFont typeface="Wingdings" panose="05000000000000000000" pitchFamily="2" charset="2"/>
              <a:buChar char="ü"/>
            </a:pPr>
            <a:r>
              <a:rPr lang="en-IN" dirty="0"/>
              <a:t>With different additives and fillers, different properties can be achieved and used for different applications</a:t>
            </a:r>
          </a:p>
          <a:p>
            <a:pPr>
              <a:buFont typeface="Wingdings" panose="05000000000000000000" pitchFamily="2" charset="2"/>
              <a:buChar char="v"/>
            </a:pPr>
            <a:r>
              <a:rPr lang="en-IN" dirty="0"/>
              <a:t>So, plastics are to be tested for different properties based on their end use </a:t>
            </a:r>
          </a:p>
          <a:p>
            <a:pPr marL="0" indent="0">
              <a:buNone/>
            </a:pPr>
            <a:endParaRPr lang="en-IN" dirty="0"/>
          </a:p>
          <a:p>
            <a:pPr>
              <a:buFont typeface="Wingdings" panose="05000000000000000000" pitchFamily="2" charset="2"/>
              <a:buChar char="v"/>
            </a:pPr>
            <a:endParaRPr lang="en-IN" dirty="0"/>
          </a:p>
        </p:txBody>
      </p:sp>
    </p:spTree>
    <p:extLst>
      <p:ext uri="{BB962C8B-B14F-4D97-AF65-F5344CB8AC3E}">
        <p14:creationId xmlns:p14="http://schemas.microsoft.com/office/powerpoint/2010/main" val="224098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3A62-5C1F-E42D-6969-FC30A4A47768}"/>
              </a:ext>
            </a:extLst>
          </p:cNvPr>
          <p:cNvSpPr>
            <a:spLocks noGrp="1"/>
          </p:cNvSpPr>
          <p:nvPr>
            <p:ph type="title"/>
          </p:nvPr>
        </p:nvSpPr>
        <p:spPr>
          <a:xfrm>
            <a:off x="839788" y="1229276"/>
            <a:ext cx="5374400" cy="1068387"/>
          </a:xfrm>
        </p:spPr>
        <p:txBody>
          <a:bodyPr/>
          <a:lstStyle/>
          <a:p>
            <a:pPr algn="ctr"/>
            <a:r>
              <a:rPr lang="en-US" dirty="0">
                <a:latin typeface="+mn-lt"/>
              </a:rPr>
              <a:t>IS </a:t>
            </a:r>
            <a:r>
              <a:rPr lang="fr-FR" dirty="0">
                <a:latin typeface="+mn-lt"/>
              </a:rPr>
              <a:t>13360 : Part 5 : Sec 7 : 2017</a:t>
            </a:r>
            <a:br>
              <a:rPr lang="en-US" dirty="0">
                <a:latin typeface="+mn-lt"/>
              </a:rPr>
            </a:br>
            <a:r>
              <a:rPr lang="en-US" dirty="0">
                <a:latin typeface="+mn-lt"/>
              </a:rPr>
              <a:t>ISO 178 : 2019</a:t>
            </a:r>
            <a:endParaRPr lang="en-IN" dirty="0">
              <a:latin typeface="+mn-lt"/>
            </a:endParaRPr>
          </a:p>
        </p:txBody>
      </p:sp>
      <p:pic>
        <p:nvPicPr>
          <p:cNvPr id="6" name="Content Placeholder 5">
            <a:extLst>
              <a:ext uri="{FF2B5EF4-FFF2-40B4-BE49-F238E27FC236}">
                <a16:creationId xmlns:a16="http://schemas.microsoft.com/office/drawing/2014/main" id="{DAAC68E0-751F-E169-4384-37DB24FAE600}"/>
              </a:ext>
            </a:extLst>
          </p:cNvPr>
          <p:cNvPicPr>
            <a:picLocks noGrp="1" noChangeAspect="1"/>
          </p:cNvPicPr>
          <p:nvPr>
            <p:ph idx="1"/>
          </p:nvPr>
        </p:nvPicPr>
        <p:blipFill>
          <a:blip r:embed="rId2"/>
          <a:stretch>
            <a:fillRect/>
          </a:stretch>
        </p:blipFill>
        <p:spPr>
          <a:xfrm>
            <a:off x="7143061" y="1257300"/>
            <a:ext cx="4099915" cy="4562511"/>
          </a:xfrm>
        </p:spPr>
      </p:pic>
      <p:sp>
        <p:nvSpPr>
          <p:cNvPr id="4" name="Text Placeholder 3">
            <a:extLst>
              <a:ext uri="{FF2B5EF4-FFF2-40B4-BE49-F238E27FC236}">
                <a16:creationId xmlns:a16="http://schemas.microsoft.com/office/drawing/2014/main" id="{2920896E-425F-870D-FE22-81C6AD2C03FB}"/>
              </a:ext>
            </a:extLst>
          </p:cNvPr>
          <p:cNvSpPr>
            <a:spLocks noGrp="1"/>
          </p:cNvSpPr>
          <p:nvPr>
            <p:ph type="body" sz="half" idx="2"/>
          </p:nvPr>
        </p:nvSpPr>
        <p:spPr>
          <a:xfrm>
            <a:off x="839788" y="2519264"/>
            <a:ext cx="5057159" cy="3349723"/>
          </a:xfrm>
        </p:spPr>
        <p:txBody>
          <a:bodyPr>
            <a:normAutofit/>
          </a:bodyPr>
          <a:lstStyle/>
          <a:p>
            <a:pPr algn="ctr"/>
            <a:r>
              <a:rPr lang="en-US" sz="3200" dirty="0"/>
              <a:t>Plastics — Methods of Testing</a:t>
            </a:r>
          </a:p>
          <a:p>
            <a:pPr algn="ctr"/>
            <a:r>
              <a:rPr lang="en-US" sz="3200" dirty="0"/>
              <a:t>Part 5 Mechanical Properties</a:t>
            </a:r>
          </a:p>
          <a:p>
            <a:pPr algn="ctr"/>
            <a:r>
              <a:rPr lang="en-US" sz="3200" b="1" dirty="0"/>
              <a:t>Section 7 Determination of Flexural Properties</a:t>
            </a:r>
            <a:endParaRPr lang="en-IN" sz="3200" dirty="0"/>
          </a:p>
        </p:txBody>
      </p:sp>
    </p:spTree>
    <p:extLst>
      <p:ext uri="{BB962C8B-B14F-4D97-AF65-F5344CB8AC3E}">
        <p14:creationId xmlns:p14="http://schemas.microsoft.com/office/powerpoint/2010/main" val="228707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3788-C441-E77F-1F2A-2A940A82619A}"/>
              </a:ext>
            </a:extLst>
          </p:cNvPr>
          <p:cNvSpPr>
            <a:spLocks noGrp="1"/>
          </p:cNvSpPr>
          <p:nvPr>
            <p:ph type="title"/>
          </p:nvPr>
        </p:nvSpPr>
        <p:spPr/>
        <p:txBody>
          <a:bodyPr/>
          <a:lstStyle/>
          <a:p>
            <a:r>
              <a:rPr lang="en-US" dirty="0"/>
              <a:t>Principle</a:t>
            </a:r>
            <a:endParaRPr lang="en-IN" dirty="0"/>
          </a:p>
        </p:txBody>
      </p:sp>
      <p:sp>
        <p:nvSpPr>
          <p:cNvPr id="3" name="Content Placeholder 2">
            <a:extLst>
              <a:ext uri="{FF2B5EF4-FFF2-40B4-BE49-F238E27FC236}">
                <a16:creationId xmlns:a16="http://schemas.microsoft.com/office/drawing/2014/main" id="{B693EFDF-291E-A5E5-2544-A4AD8B18DA58}"/>
              </a:ext>
            </a:extLst>
          </p:cNvPr>
          <p:cNvSpPr>
            <a:spLocks noGrp="1"/>
          </p:cNvSpPr>
          <p:nvPr>
            <p:ph idx="1"/>
          </p:nvPr>
        </p:nvSpPr>
        <p:spPr/>
        <p:txBody>
          <a:bodyPr>
            <a:normAutofit/>
          </a:bodyPr>
          <a:lstStyle/>
          <a:p>
            <a:pPr>
              <a:buFont typeface="Wingdings" panose="05000000000000000000" pitchFamily="2" charset="2"/>
              <a:buChar char="v"/>
            </a:pPr>
            <a:r>
              <a:rPr lang="en-US" dirty="0">
                <a:latin typeface="+mj-lt"/>
              </a:rPr>
              <a:t>The test specimen is subjected to a bending force until it fractures or reaches a predetermined deflection. The load and deflection are measured during the test.</a:t>
            </a:r>
          </a:p>
          <a:p>
            <a:pPr>
              <a:buFont typeface="Wingdings" panose="05000000000000000000" pitchFamily="2" charset="2"/>
              <a:buChar char="v"/>
            </a:pPr>
            <a:r>
              <a:rPr lang="en-IN" b="1" u="sng" dirty="0">
                <a:latin typeface="+mj-lt"/>
              </a:rPr>
              <a:t>Apparatus required </a:t>
            </a:r>
            <a:r>
              <a:rPr lang="en-IN" dirty="0">
                <a:latin typeface="+mj-lt"/>
              </a:rPr>
              <a:t>– </a:t>
            </a:r>
          </a:p>
          <a:p>
            <a:pPr lvl="1">
              <a:buFont typeface="Wingdings" panose="05000000000000000000" pitchFamily="2" charset="2"/>
              <a:buChar char="ü"/>
            </a:pPr>
            <a:r>
              <a:rPr lang="en-US" dirty="0">
                <a:latin typeface="+mj-lt"/>
              </a:rPr>
              <a:t>Universal Testing Machine (UTM) or Flexural Testing Machine: Used to apply a controlled bending force to the specimen.</a:t>
            </a:r>
          </a:p>
          <a:p>
            <a:pPr lvl="1">
              <a:buFont typeface="Wingdings" panose="05000000000000000000" pitchFamily="2" charset="2"/>
              <a:buChar char="ü"/>
            </a:pPr>
            <a:r>
              <a:rPr lang="en-US" dirty="0">
                <a:latin typeface="+mj-lt"/>
              </a:rPr>
              <a:t>Deflectometer: Used to measure the deflection of the specimen accurately.</a:t>
            </a:r>
            <a:endParaRPr lang="en-IN" dirty="0">
              <a:latin typeface="+mj-lt"/>
            </a:endParaRPr>
          </a:p>
          <a:p>
            <a:pPr>
              <a:buFont typeface="Wingdings" panose="05000000000000000000" pitchFamily="2" charset="2"/>
              <a:buChar char="v"/>
            </a:pPr>
            <a:r>
              <a:rPr lang="en-IN" b="1" u="sng" dirty="0">
                <a:latin typeface="+mj-lt"/>
              </a:rPr>
              <a:t>Test specimen</a:t>
            </a:r>
            <a:r>
              <a:rPr lang="en-IN" b="1" dirty="0">
                <a:latin typeface="+mj-lt"/>
              </a:rPr>
              <a:t>-</a:t>
            </a:r>
            <a:r>
              <a:rPr lang="en-US" dirty="0">
                <a:latin typeface="+mj-lt"/>
              </a:rPr>
              <a:t>As per Clause 6 of the standard.</a:t>
            </a:r>
          </a:p>
        </p:txBody>
      </p:sp>
    </p:spTree>
    <p:extLst>
      <p:ext uri="{BB962C8B-B14F-4D97-AF65-F5344CB8AC3E}">
        <p14:creationId xmlns:p14="http://schemas.microsoft.com/office/powerpoint/2010/main" val="390846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370-D070-B711-AE99-E2B8F83AC71B}"/>
              </a:ext>
            </a:extLst>
          </p:cNvPr>
          <p:cNvSpPr>
            <a:spLocks noGrp="1"/>
          </p:cNvSpPr>
          <p:nvPr>
            <p:ph type="title"/>
          </p:nvPr>
        </p:nvSpPr>
        <p:spPr/>
        <p:txBody>
          <a:bodyPr/>
          <a:lstStyle/>
          <a:p>
            <a:r>
              <a:rPr lang="en-US" dirty="0"/>
              <a:t>Procedure</a:t>
            </a:r>
            <a:endParaRPr lang="en-IN" dirty="0"/>
          </a:p>
        </p:txBody>
      </p:sp>
      <p:sp>
        <p:nvSpPr>
          <p:cNvPr id="3" name="Content Placeholder 2">
            <a:extLst>
              <a:ext uri="{FF2B5EF4-FFF2-40B4-BE49-F238E27FC236}">
                <a16:creationId xmlns:a16="http://schemas.microsoft.com/office/drawing/2014/main" id="{162BF384-A524-5455-249E-AD1F1D240EDA}"/>
              </a:ext>
            </a:extLst>
          </p:cNvPr>
          <p:cNvSpPr>
            <a:spLocks noGrp="1"/>
          </p:cNvSpPr>
          <p:nvPr>
            <p:ph idx="1"/>
          </p:nvPr>
        </p:nvSpPr>
        <p:spPr>
          <a:xfrm>
            <a:off x="838200" y="1396181"/>
            <a:ext cx="10515600" cy="4780782"/>
          </a:xfrm>
        </p:spPr>
        <p:txBody>
          <a:bodyPr>
            <a:normAutofit fontScale="92500" lnSpcReduction="10000"/>
          </a:bodyPr>
          <a:lstStyle/>
          <a:p>
            <a:pPr lvl="1">
              <a:buFont typeface="Wingdings" panose="05000000000000000000" pitchFamily="2" charset="2"/>
              <a:buChar char="v"/>
            </a:pPr>
            <a:r>
              <a:rPr lang="en-US" dirty="0">
                <a:latin typeface="+mj-lt"/>
              </a:rPr>
              <a:t>Ensure that the UTM/Flexural Testing Machine is calibrated and in proper working condition.</a:t>
            </a:r>
          </a:p>
          <a:p>
            <a:pPr lvl="1">
              <a:buFont typeface="Wingdings" panose="05000000000000000000" pitchFamily="2" charset="2"/>
              <a:buChar char="v"/>
            </a:pPr>
            <a:r>
              <a:rPr lang="en-US" dirty="0">
                <a:latin typeface="+mj-lt"/>
              </a:rPr>
              <a:t>Select and prepare the test specimen as per the dimensions given in Clause 6.  </a:t>
            </a:r>
          </a:p>
          <a:p>
            <a:pPr lvl="1">
              <a:buFont typeface="Wingdings" panose="05000000000000000000" pitchFamily="2" charset="2"/>
              <a:buChar char="v"/>
            </a:pPr>
            <a:r>
              <a:rPr lang="en-US" dirty="0">
                <a:latin typeface="+mj-lt"/>
              </a:rPr>
              <a:t>Mark the span length on the test specimen.</a:t>
            </a:r>
          </a:p>
          <a:p>
            <a:pPr lvl="1">
              <a:buFont typeface="Wingdings" panose="05000000000000000000" pitchFamily="2" charset="2"/>
              <a:buChar char="v"/>
            </a:pPr>
            <a:r>
              <a:rPr lang="en-US" dirty="0">
                <a:latin typeface="+mj-lt"/>
              </a:rPr>
              <a:t>Measure the width and thickness of the specimen to the nearest 0.01 mm.</a:t>
            </a:r>
          </a:p>
          <a:p>
            <a:pPr lvl="1">
              <a:buFont typeface="Wingdings" panose="05000000000000000000" pitchFamily="2" charset="2"/>
              <a:buChar char="v"/>
            </a:pPr>
            <a:r>
              <a:rPr lang="en-US" dirty="0">
                <a:latin typeface="+mj-lt"/>
              </a:rPr>
              <a:t>Place the test specimen on the supports of the testing machine, ensuring it is properly aligned.</a:t>
            </a:r>
          </a:p>
          <a:p>
            <a:pPr lvl="1">
              <a:buFont typeface="Wingdings" panose="05000000000000000000" pitchFamily="2" charset="2"/>
              <a:buChar char="v"/>
            </a:pPr>
            <a:r>
              <a:rPr lang="en-US" dirty="0">
                <a:latin typeface="+mj-lt"/>
              </a:rPr>
              <a:t>Attach the deflectometer to measure the deflection during the test.</a:t>
            </a:r>
          </a:p>
          <a:p>
            <a:pPr lvl="1">
              <a:buFont typeface="Wingdings" panose="05000000000000000000" pitchFamily="2" charset="2"/>
              <a:buChar char="v"/>
            </a:pPr>
            <a:r>
              <a:rPr lang="en-US" dirty="0">
                <a:latin typeface="+mj-lt"/>
              </a:rPr>
              <a:t>Apply a uniaxial bending force at a constant rate.</a:t>
            </a:r>
          </a:p>
          <a:p>
            <a:pPr lvl="1">
              <a:buFont typeface="Wingdings" panose="05000000000000000000" pitchFamily="2" charset="2"/>
              <a:buChar char="v"/>
            </a:pPr>
            <a:r>
              <a:rPr lang="en-US" dirty="0">
                <a:latin typeface="+mj-lt"/>
              </a:rPr>
              <a:t>Continue the test until the specimen fractures or reaches the predetermined deflection.</a:t>
            </a:r>
          </a:p>
          <a:p>
            <a:pPr lvl="1">
              <a:buFont typeface="Wingdings" panose="05000000000000000000" pitchFamily="2" charset="2"/>
              <a:buChar char="v"/>
            </a:pPr>
            <a:r>
              <a:rPr lang="en-US" dirty="0">
                <a:latin typeface="+mj-lt"/>
              </a:rPr>
              <a:t>Continuously record the load and deflection data during the </a:t>
            </a:r>
            <a:r>
              <a:rPr lang="en-US" dirty="0" err="1">
                <a:latin typeface="+mj-lt"/>
              </a:rPr>
              <a:t>test.Use</a:t>
            </a:r>
            <a:r>
              <a:rPr lang="en-US" dirty="0">
                <a:latin typeface="+mj-lt"/>
              </a:rPr>
              <a:t> the recorded data to calculate the flexural properties of the specimen.</a:t>
            </a:r>
          </a:p>
          <a:p>
            <a:pPr lvl="1">
              <a:buFont typeface="Wingdings" panose="05000000000000000000" pitchFamily="2" charset="2"/>
              <a:buChar char="v"/>
            </a:pPr>
            <a:r>
              <a:rPr lang="en-US" dirty="0">
                <a:latin typeface="+mj-lt"/>
              </a:rPr>
              <a:t>Determine the flexural stress and strain using the recorded data.</a:t>
            </a:r>
          </a:p>
          <a:p>
            <a:pPr lvl="2">
              <a:buFont typeface="Wingdings" panose="05000000000000000000" pitchFamily="2" charset="2"/>
              <a:buChar char="v"/>
            </a:pPr>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2998642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73458" y="267419"/>
            <a:ext cx="5374316" cy="427205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66821" y="814029"/>
            <a:ext cx="5372601" cy="3318024"/>
          </a:xfrm>
          <a:prstGeom prst="rect">
            <a:avLst/>
          </a:prstGeom>
          <a:noFill/>
          <a:ln w="9525">
            <a:noFill/>
            <a:miter lim="800000"/>
            <a:headEnd/>
            <a:tailEnd/>
          </a:ln>
          <a:effectLst/>
        </p:spPr>
      </p:pic>
    </p:spTree>
    <p:extLst>
      <p:ext uri="{BB962C8B-B14F-4D97-AF65-F5344CB8AC3E}">
        <p14:creationId xmlns:p14="http://schemas.microsoft.com/office/powerpoint/2010/main" val="1779521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5826"/>
            <a:ext cx="2267309" cy="379563"/>
          </a:xfrm>
        </p:spPr>
        <p:txBody>
          <a:bodyPr>
            <a:normAutofit/>
          </a:bodyPr>
          <a:lstStyle/>
          <a:p>
            <a:pPr>
              <a:buFont typeface="Wingdings" panose="05000000000000000000" pitchFamily="2" charset="2"/>
              <a:buChar char="v"/>
            </a:pPr>
            <a:r>
              <a:rPr lang="en-US" sz="1800" b="1" dirty="0"/>
              <a:t>Flexural stress</a:t>
            </a:r>
            <a:endParaRPr lang="en-US" sz="1800" dirty="0"/>
          </a:p>
        </p:txBody>
      </p:sp>
      <p:pic>
        <p:nvPicPr>
          <p:cNvPr id="1028" name="Picture 4"/>
          <p:cNvPicPr>
            <a:picLocks noChangeAspect="1" noChangeArrowheads="1"/>
          </p:cNvPicPr>
          <p:nvPr/>
        </p:nvPicPr>
        <p:blipFill>
          <a:blip r:embed="rId2"/>
          <a:srcRect/>
          <a:stretch>
            <a:fillRect/>
          </a:stretch>
        </p:blipFill>
        <p:spPr bwMode="auto">
          <a:xfrm>
            <a:off x="667019" y="860127"/>
            <a:ext cx="5457825" cy="27051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2618205" y="486883"/>
            <a:ext cx="387291" cy="322743"/>
          </a:xfrm>
          <a:prstGeom prst="rect">
            <a:avLst/>
          </a:prstGeom>
          <a:noFill/>
          <a:ln w="9525">
            <a:noFill/>
            <a:miter lim="800000"/>
            <a:headEnd/>
            <a:tailEnd/>
          </a:ln>
          <a:effectLst/>
        </p:spPr>
      </p:pic>
      <p:sp>
        <p:nvSpPr>
          <p:cNvPr id="8" name="Rectangle 7"/>
          <p:cNvSpPr/>
          <p:nvPr/>
        </p:nvSpPr>
        <p:spPr>
          <a:xfrm>
            <a:off x="1052333" y="3572137"/>
            <a:ext cx="2191199" cy="369332"/>
          </a:xfrm>
          <a:prstGeom prst="rect">
            <a:avLst/>
          </a:prstGeom>
        </p:spPr>
        <p:txBody>
          <a:bodyPr wrap="square">
            <a:spAutoFit/>
          </a:bodyPr>
          <a:lstStyle/>
          <a:p>
            <a:pPr marL="285750" indent="-285750">
              <a:buFont typeface="Wingdings" panose="05000000000000000000" pitchFamily="2" charset="2"/>
              <a:buChar char="v"/>
            </a:pPr>
            <a:r>
              <a:rPr lang="en-US" b="1" dirty="0"/>
              <a:t>Flexural strain</a:t>
            </a:r>
            <a:endParaRPr lang="en-US" dirty="0"/>
          </a:p>
        </p:txBody>
      </p:sp>
      <p:pic>
        <p:nvPicPr>
          <p:cNvPr id="1030" name="Picture 6"/>
          <p:cNvPicPr>
            <a:picLocks noChangeAspect="1" noChangeArrowheads="1"/>
          </p:cNvPicPr>
          <p:nvPr/>
        </p:nvPicPr>
        <p:blipFill>
          <a:blip r:embed="rId4"/>
          <a:srcRect/>
          <a:stretch>
            <a:fillRect/>
          </a:stretch>
        </p:blipFill>
        <p:spPr bwMode="auto">
          <a:xfrm>
            <a:off x="2905484" y="3652028"/>
            <a:ext cx="200025" cy="2095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1052333" y="3912079"/>
            <a:ext cx="5641765" cy="2550751"/>
          </a:xfrm>
          <a:prstGeom prst="rect">
            <a:avLst/>
          </a:prstGeom>
          <a:noFill/>
          <a:ln w="9525">
            <a:noFill/>
            <a:miter lim="800000"/>
            <a:headEnd/>
            <a:tailEnd/>
          </a:ln>
          <a:effectLst/>
        </p:spPr>
      </p:pic>
    </p:spTree>
    <p:extLst>
      <p:ext uri="{BB962C8B-B14F-4D97-AF65-F5344CB8AC3E}">
        <p14:creationId xmlns:p14="http://schemas.microsoft.com/office/powerpoint/2010/main" val="2878166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5826"/>
            <a:ext cx="10515600" cy="1966823"/>
          </a:xfrm>
        </p:spPr>
        <p:txBody>
          <a:bodyPr/>
          <a:lstStyle/>
          <a:p>
            <a:pPr>
              <a:buFont typeface="Wingdings" panose="05000000000000000000" pitchFamily="2" charset="2"/>
              <a:buChar char="v"/>
            </a:pPr>
            <a:r>
              <a:rPr lang="en-US" b="1" dirty="0"/>
              <a:t>Flexural modulus </a:t>
            </a:r>
            <a:r>
              <a:rPr lang="en-US" b="1" dirty="0" err="1"/>
              <a:t>Ef</a:t>
            </a:r>
            <a:r>
              <a:rPr lang="en-US" b="1" dirty="0"/>
              <a:t> :</a:t>
            </a:r>
            <a:endParaRPr lang="en-US" dirty="0"/>
          </a:p>
          <a:p>
            <a:pPr lvl="1">
              <a:buFont typeface="Wingdings" panose="05000000000000000000" pitchFamily="2" charset="2"/>
              <a:buChar char="ü"/>
            </a:pPr>
            <a:r>
              <a:rPr lang="en-US" dirty="0">
                <a:latin typeface="+mj-lt"/>
              </a:rPr>
              <a:t>To determine the flexural modulus, calculate the deflections </a:t>
            </a:r>
            <a:r>
              <a:rPr lang="en-US" i="1" dirty="0">
                <a:latin typeface="+mj-lt"/>
              </a:rPr>
              <a:t>s1 and s2 corresponding to the given values </a:t>
            </a:r>
            <a:r>
              <a:rPr lang="en-US" dirty="0">
                <a:latin typeface="+mj-lt"/>
              </a:rPr>
              <a:t>of the flexural strain </a:t>
            </a:r>
            <a:r>
              <a:rPr lang="en-US" i="1" dirty="0">
                <a:latin typeface="+mj-lt"/>
              </a:rPr>
              <a:t>εf1 = 0.000 5 and εf2 = 0.002 5</a:t>
            </a:r>
          </a:p>
          <a:p>
            <a:endParaRPr lang="en-US" i="1" dirty="0"/>
          </a:p>
          <a:p>
            <a:endParaRPr lang="en-US" dirty="0"/>
          </a:p>
        </p:txBody>
      </p:sp>
      <p:pic>
        <p:nvPicPr>
          <p:cNvPr id="2051" name="Picture 3"/>
          <p:cNvPicPr>
            <a:picLocks noChangeAspect="1" noChangeArrowheads="1"/>
          </p:cNvPicPr>
          <p:nvPr/>
        </p:nvPicPr>
        <p:blipFill>
          <a:blip r:embed="rId2"/>
          <a:srcRect/>
          <a:stretch>
            <a:fillRect/>
          </a:stretch>
        </p:blipFill>
        <p:spPr bwMode="auto">
          <a:xfrm>
            <a:off x="920444" y="2652713"/>
            <a:ext cx="9354848" cy="2471378"/>
          </a:xfrm>
          <a:prstGeom prst="rect">
            <a:avLst/>
          </a:prstGeom>
          <a:noFill/>
          <a:ln w="9525">
            <a:noFill/>
            <a:miter lim="800000"/>
            <a:headEnd/>
            <a:tailEnd/>
          </a:ln>
          <a:effectLst/>
        </p:spPr>
      </p:pic>
    </p:spTree>
    <p:extLst>
      <p:ext uri="{BB962C8B-B14F-4D97-AF65-F5344CB8AC3E}">
        <p14:creationId xmlns:p14="http://schemas.microsoft.com/office/powerpoint/2010/main" val="1910079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3068-879C-CB73-D0C3-7E6F4C380D04}"/>
              </a:ext>
            </a:extLst>
          </p:cNvPr>
          <p:cNvSpPr>
            <a:spLocks noGrp="1"/>
          </p:cNvSpPr>
          <p:nvPr>
            <p:ph type="title"/>
          </p:nvPr>
        </p:nvSpPr>
        <p:spPr>
          <a:xfrm>
            <a:off x="839788" y="1296954"/>
            <a:ext cx="5840930" cy="821095"/>
          </a:xfrm>
        </p:spPr>
        <p:txBody>
          <a:bodyPr/>
          <a:lstStyle/>
          <a:p>
            <a:r>
              <a:rPr lang="en-US" dirty="0">
                <a:latin typeface="+mn-lt"/>
              </a:rPr>
              <a:t>IS 13360 (Part 5/Sec 11) : 2013</a:t>
            </a:r>
            <a:endParaRPr lang="en-IN" dirty="0">
              <a:latin typeface="+mn-lt"/>
            </a:endParaRPr>
          </a:p>
        </p:txBody>
      </p:sp>
      <p:pic>
        <p:nvPicPr>
          <p:cNvPr id="6" name="Content Placeholder 5">
            <a:extLst>
              <a:ext uri="{FF2B5EF4-FFF2-40B4-BE49-F238E27FC236}">
                <a16:creationId xmlns:a16="http://schemas.microsoft.com/office/drawing/2014/main" id="{37333859-B9F3-DBE9-BE94-2A27AB25E5DD}"/>
              </a:ext>
            </a:extLst>
          </p:cNvPr>
          <p:cNvPicPr>
            <a:picLocks noGrp="1" noChangeAspect="1"/>
          </p:cNvPicPr>
          <p:nvPr>
            <p:ph idx="1"/>
          </p:nvPr>
        </p:nvPicPr>
        <p:blipFill>
          <a:blip r:embed="rId2"/>
          <a:stretch>
            <a:fillRect/>
          </a:stretch>
        </p:blipFill>
        <p:spPr>
          <a:xfrm>
            <a:off x="7915238" y="1620563"/>
            <a:ext cx="2833627" cy="4649608"/>
          </a:xfrm>
        </p:spPr>
      </p:pic>
      <p:sp>
        <p:nvSpPr>
          <p:cNvPr id="4" name="Text Placeholder 3">
            <a:extLst>
              <a:ext uri="{FF2B5EF4-FFF2-40B4-BE49-F238E27FC236}">
                <a16:creationId xmlns:a16="http://schemas.microsoft.com/office/drawing/2014/main" id="{862D6BE3-55D4-99CA-A36C-6DACEC4C4889}"/>
              </a:ext>
            </a:extLst>
          </p:cNvPr>
          <p:cNvSpPr>
            <a:spLocks noGrp="1"/>
          </p:cNvSpPr>
          <p:nvPr>
            <p:ph type="body" sz="half" idx="2"/>
          </p:nvPr>
        </p:nvSpPr>
        <p:spPr>
          <a:xfrm>
            <a:off x="839788" y="2519264"/>
            <a:ext cx="5840930" cy="3349723"/>
          </a:xfrm>
        </p:spPr>
        <p:txBody>
          <a:bodyPr/>
          <a:lstStyle/>
          <a:p>
            <a:pPr algn="ctr"/>
            <a:r>
              <a:rPr lang="en-IN" sz="3200" dirty="0"/>
              <a:t>Plastics- Methods of Testing</a:t>
            </a:r>
          </a:p>
          <a:p>
            <a:pPr algn="ctr"/>
            <a:r>
              <a:rPr lang="en-IN" sz="3200" dirty="0"/>
              <a:t>Part 5-Mechanical Properties</a:t>
            </a:r>
          </a:p>
          <a:p>
            <a:pPr algn="ctr"/>
            <a:r>
              <a:rPr lang="en-IN" sz="3200" b="1" dirty="0"/>
              <a:t>Sec 11- Determination of Indentation Hardness by means of Durometer(Shore Hardness)</a:t>
            </a:r>
          </a:p>
          <a:p>
            <a:endParaRPr lang="en-IN" dirty="0"/>
          </a:p>
        </p:txBody>
      </p:sp>
    </p:spTree>
    <p:extLst>
      <p:ext uri="{BB962C8B-B14F-4D97-AF65-F5344CB8AC3E}">
        <p14:creationId xmlns:p14="http://schemas.microsoft.com/office/powerpoint/2010/main" val="2609142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6837-4CC5-CF25-C855-8562D90AB2B4}"/>
              </a:ext>
            </a:extLst>
          </p:cNvPr>
          <p:cNvSpPr>
            <a:spLocks noGrp="1"/>
          </p:cNvSpPr>
          <p:nvPr>
            <p:ph type="title"/>
          </p:nvPr>
        </p:nvSpPr>
        <p:spPr>
          <a:xfrm>
            <a:off x="838200" y="365126"/>
            <a:ext cx="10515600" cy="695924"/>
          </a:xfrm>
        </p:spPr>
        <p:txBody>
          <a:bodyPr/>
          <a:lstStyle/>
          <a:p>
            <a:r>
              <a:rPr lang="en-IN" dirty="0"/>
              <a:t>Scope</a:t>
            </a:r>
          </a:p>
        </p:txBody>
      </p:sp>
      <p:sp>
        <p:nvSpPr>
          <p:cNvPr id="3" name="Content Placeholder 2">
            <a:extLst>
              <a:ext uri="{FF2B5EF4-FFF2-40B4-BE49-F238E27FC236}">
                <a16:creationId xmlns:a16="http://schemas.microsoft.com/office/drawing/2014/main" id="{63F52CCA-B90D-86CC-794E-831C3C01BBC2}"/>
              </a:ext>
            </a:extLst>
          </p:cNvPr>
          <p:cNvSpPr>
            <a:spLocks noGrp="1"/>
          </p:cNvSpPr>
          <p:nvPr>
            <p:ph idx="1"/>
          </p:nvPr>
        </p:nvSpPr>
        <p:spPr>
          <a:xfrm>
            <a:off x="838200" y="1138687"/>
            <a:ext cx="10515600" cy="3994030"/>
          </a:xfrm>
        </p:spPr>
        <p:txBody>
          <a:bodyPr>
            <a:normAutofit/>
          </a:bodyPr>
          <a:lstStyle/>
          <a:p>
            <a:pPr>
              <a:buFont typeface="Wingdings" panose="05000000000000000000" pitchFamily="2" charset="2"/>
              <a:buChar char="v"/>
            </a:pPr>
            <a:r>
              <a:rPr lang="en-US" dirty="0">
                <a:latin typeface="+mj-lt"/>
              </a:rPr>
              <a:t>A specified indenter is forced into the test material under specified conditions and the depth of penetration measured.</a:t>
            </a:r>
          </a:p>
          <a:p>
            <a:pPr>
              <a:buFont typeface="Wingdings" panose="05000000000000000000" pitchFamily="2" charset="2"/>
              <a:buChar char="v"/>
            </a:pPr>
            <a:r>
              <a:rPr lang="en-US" dirty="0">
                <a:latin typeface="+mj-lt"/>
              </a:rPr>
              <a:t>The indentation hardness is inversely related to the penetration and is dependent on the modulus of elasticity and the viscoelastic properties of the material</a:t>
            </a:r>
          </a:p>
          <a:p>
            <a:pPr>
              <a:buFont typeface="Wingdings" panose="05000000000000000000" pitchFamily="2" charset="2"/>
              <a:buChar char="v"/>
            </a:pPr>
            <a:r>
              <a:rPr lang="en-US" b="1" u="sng" dirty="0">
                <a:latin typeface="+mj-lt"/>
              </a:rPr>
              <a:t>Apparatus: </a:t>
            </a:r>
            <a:r>
              <a:rPr lang="en-US" u="sng" dirty="0">
                <a:latin typeface="+mj-lt"/>
              </a:rPr>
              <a:t> </a:t>
            </a:r>
            <a:r>
              <a:rPr lang="en-US" dirty="0">
                <a:latin typeface="+mj-lt"/>
              </a:rPr>
              <a:t> </a:t>
            </a:r>
          </a:p>
          <a:p>
            <a:pPr lvl="1">
              <a:buFont typeface="Wingdings" panose="05000000000000000000" pitchFamily="2" charset="2"/>
              <a:buChar char="ü"/>
            </a:pPr>
            <a:r>
              <a:rPr lang="en-US" dirty="0">
                <a:latin typeface="+mj-lt"/>
              </a:rPr>
              <a:t>Type A (for softer materials) / Type D ( for harder materials) Shore durometer </a:t>
            </a:r>
          </a:p>
          <a:p>
            <a:pPr>
              <a:buFont typeface="Wingdings" panose="05000000000000000000" pitchFamily="2" charset="2"/>
              <a:buChar char="v"/>
            </a:pPr>
            <a:r>
              <a:rPr lang="en-US" b="1" u="sng" dirty="0">
                <a:latin typeface="+mj-lt"/>
              </a:rPr>
              <a:t>Test specimen</a:t>
            </a:r>
            <a:r>
              <a:rPr lang="en-US" b="1" dirty="0">
                <a:latin typeface="+mj-lt"/>
              </a:rPr>
              <a:t> : </a:t>
            </a:r>
          </a:p>
          <a:p>
            <a:pPr lvl="1">
              <a:buFont typeface="Wingdings" panose="05000000000000000000" pitchFamily="2" charset="2"/>
              <a:buChar char="ü"/>
            </a:pPr>
            <a:r>
              <a:rPr lang="en-US" dirty="0">
                <a:latin typeface="+mj-lt"/>
              </a:rPr>
              <a:t>Test specimen shall be </a:t>
            </a:r>
            <a:r>
              <a:rPr lang="en-US" dirty="0" err="1">
                <a:latin typeface="+mj-lt"/>
              </a:rPr>
              <a:t>atleast</a:t>
            </a:r>
            <a:r>
              <a:rPr lang="en-US" dirty="0">
                <a:latin typeface="+mj-lt"/>
              </a:rPr>
              <a:t> 4mm thick</a:t>
            </a:r>
            <a:endParaRPr lang="en-IN" b="1" u="sng" dirty="0">
              <a:latin typeface="+mj-lt"/>
            </a:endParaRPr>
          </a:p>
        </p:txBody>
      </p:sp>
    </p:spTree>
    <p:extLst>
      <p:ext uri="{BB962C8B-B14F-4D97-AF65-F5344CB8AC3E}">
        <p14:creationId xmlns:p14="http://schemas.microsoft.com/office/powerpoint/2010/main" val="4040842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386F6-CD45-8920-8762-7D66983E957B}"/>
              </a:ext>
            </a:extLst>
          </p:cNvPr>
          <p:cNvPicPr>
            <a:picLocks noChangeAspect="1"/>
          </p:cNvPicPr>
          <p:nvPr/>
        </p:nvPicPr>
        <p:blipFill rotWithShape="1">
          <a:blip r:embed="rId2">
            <a:extLst>
              <a:ext uri="{28A0092B-C50C-407E-A947-70E740481C1C}">
                <a14:useLocalDpi xmlns:a14="http://schemas.microsoft.com/office/drawing/2010/main" val="0"/>
              </a:ext>
            </a:extLst>
          </a:blip>
          <a:srcRect l="31059" t="12754" r="32419" b="8985"/>
          <a:stretch/>
        </p:blipFill>
        <p:spPr>
          <a:xfrm>
            <a:off x="1643270" y="675859"/>
            <a:ext cx="4452730" cy="5367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170A65F6-6E6C-766B-76FD-5BFE95503E06}"/>
              </a:ext>
            </a:extLst>
          </p:cNvPr>
          <p:cNvPicPr>
            <a:picLocks noChangeAspect="1"/>
          </p:cNvPicPr>
          <p:nvPr/>
        </p:nvPicPr>
        <p:blipFill rotWithShape="1">
          <a:blip r:embed="rId3">
            <a:extLst>
              <a:ext uri="{28A0092B-C50C-407E-A947-70E740481C1C}">
                <a14:useLocalDpi xmlns:a14="http://schemas.microsoft.com/office/drawing/2010/main" val="0"/>
              </a:ext>
            </a:extLst>
          </a:blip>
          <a:srcRect l="34077" t="15074" r="29402" b="6665"/>
          <a:stretch/>
        </p:blipFill>
        <p:spPr>
          <a:xfrm>
            <a:off x="6858000" y="675858"/>
            <a:ext cx="4452730" cy="5367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02697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6F56-EC38-E310-076D-D9CF3CBCE834}"/>
              </a:ext>
            </a:extLst>
          </p:cNvPr>
          <p:cNvSpPr>
            <a:spLocks noGrp="1"/>
          </p:cNvSpPr>
          <p:nvPr>
            <p:ph type="title"/>
          </p:nvPr>
        </p:nvSpPr>
        <p:spPr>
          <a:xfrm>
            <a:off x="838200" y="132213"/>
            <a:ext cx="10515600" cy="609660"/>
          </a:xfrm>
        </p:spPr>
        <p:txBody>
          <a:bodyPr>
            <a:normAutofit fontScale="90000"/>
          </a:bodyPr>
          <a:lstStyle/>
          <a:p>
            <a:r>
              <a:rPr lang="en-IN" dirty="0"/>
              <a:t>Procedure</a:t>
            </a:r>
          </a:p>
        </p:txBody>
      </p:sp>
      <p:sp>
        <p:nvSpPr>
          <p:cNvPr id="3" name="Content Placeholder 2">
            <a:extLst>
              <a:ext uri="{FF2B5EF4-FFF2-40B4-BE49-F238E27FC236}">
                <a16:creationId xmlns:a16="http://schemas.microsoft.com/office/drawing/2014/main" id="{0C6C4683-E8F4-C023-DCE3-DB176B3F0E19}"/>
              </a:ext>
            </a:extLst>
          </p:cNvPr>
          <p:cNvSpPr>
            <a:spLocks noGrp="1"/>
          </p:cNvSpPr>
          <p:nvPr>
            <p:ph idx="1"/>
          </p:nvPr>
        </p:nvSpPr>
        <p:spPr>
          <a:xfrm>
            <a:off x="838200" y="1095555"/>
            <a:ext cx="10515600" cy="5081408"/>
          </a:xfrm>
        </p:spPr>
        <p:txBody>
          <a:bodyPr/>
          <a:lstStyle/>
          <a:p>
            <a:pPr>
              <a:buFont typeface="Wingdings" panose="05000000000000000000" pitchFamily="2" charset="2"/>
              <a:buChar char="v"/>
            </a:pPr>
            <a:r>
              <a:rPr lang="en-IN" dirty="0">
                <a:latin typeface="+mj-lt"/>
              </a:rPr>
              <a:t>Place the specimen on  a hard, horizontal, plane surface.</a:t>
            </a:r>
          </a:p>
          <a:p>
            <a:pPr>
              <a:buFont typeface="Wingdings" panose="05000000000000000000" pitchFamily="2" charset="2"/>
              <a:buChar char="v"/>
            </a:pPr>
            <a:r>
              <a:rPr lang="en-IN" dirty="0">
                <a:latin typeface="+mj-lt"/>
              </a:rPr>
              <a:t>Hold the durometer in vertical position on the test specimen and apply the pressure foot keeping it parallel to the surface of the specimen.</a:t>
            </a:r>
          </a:p>
          <a:p>
            <a:pPr>
              <a:buFont typeface="Wingdings" panose="05000000000000000000" pitchFamily="2" charset="2"/>
              <a:buChar char="v"/>
            </a:pPr>
            <a:r>
              <a:rPr lang="en-IN" dirty="0">
                <a:latin typeface="+mj-lt"/>
              </a:rPr>
              <a:t>Read the scale on the indicating device after 15+1s. If instantaneous reading is obtained, note it after 1 s of applying the pressure foot.</a:t>
            </a:r>
          </a:p>
          <a:p>
            <a:pPr>
              <a:buFont typeface="Wingdings" panose="05000000000000000000" pitchFamily="2" charset="2"/>
              <a:buChar char="v"/>
            </a:pPr>
            <a:r>
              <a:rPr lang="en-IN" dirty="0">
                <a:latin typeface="+mj-lt"/>
              </a:rPr>
              <a:t>Make five readings on the specimen at different positions which are at least 6mm apart and measure the mean value as Shore hardness value.</a:t>
            </a:r>
          </a:p>
          <a:p>
            <a:pPr lvl="1"/>
            <a:endParaRPr lang="en-IN" dirty="0"/>
          </a:p>
        </p:txBody>
      </p:sp>
    </p:spTree>
    <p:extLst>
      <p:ext uri="{BB962C8B-B14F-4D97-AF65-F5344CB8AC3E}">
        <p14:creationId xmlns:p14="http://schemas.microsoft.com/office/powerpoint/2010/main" val="39123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3DD4C-7239-04BF-2542-1B5C90EC069D}"/>
              </a:ext>
            </a:extLst>
          </p:cNvPr>
          <p:cNvSpPr>
            <a:spLocks noGrp="1"/>
          </p:cNvSpPr>
          <p:nvPr>
            <p:ph idx="1"/>
          </p:nvPr>
        </p:nvSpPr>
        <p:spPr>
          <a:xfrm>
            <a:off x="838200" y="465827"/>
            <a:ext cx="10515600" cy="6392174"/>
          </a:xfrm>
        </p:spPr>
        <p:txBody>
          <a:bodyPr>
            <a:normAutofit/>
          </a:bodyPr>
          <a:lstStyle/>
          <a:p>
            <a:pPr>
              <a:buFont typeface="Wingdings" panose="05000000000000000000" pitchFamily="2" charset="2"/>
              <a:buChar char="v"/>
            </a:pPr>
            <a:r>
              <a:rPr lang="en-US" dirty="0"/>
              <a:t>Polypropylene can be </a:t>
            </a:r>
          </a:p>
          <a:p>
            <a:pPr lvl="1">
              <a:buFont typeface="Wingdings" panose="05000000000000000000" pitchFamily="2" charset="2"/>
              <a:buChar char="ü"/>
            </a:pPr>
            <a:r>
              <a:rPr lang="en-US" dirty="0"/>
              <a:t>Polypropylene homopolymers</a:t>
            </a:r>
          </a:p>
          <a:p>
            <a:pPr lvl="1">
              <a:buFont typeface="Wingdings" panose="05000000000000000000" pitchFamily="2" charset="2"/>
              <a:buChar char="ü"/>
            </a:pPr>
            <a:r>
              <a:rPr lang="en-US" dirty="0"/>
              <a:t>Polypropylene random copolymers or terpolymer</a:t>
            </a:r>
          </a:p>
          <a:p>
            <a:pPr lvl="1">
              <a:buFont typeface="Wingdings" panose="05000000000000000000" pitchFamily="2" charset="2"/>
              <a:buChar char="ü"/>
            </a:pPr>
            <a:r>
              <a:rPr lang="en-IN" dirty="0"/>
              <a:t>Polypropylene impact co-polymers</a:t>
            </a:r>
          </a:p>
          <a:p>
            <a:pPr lvl="1">
              <a:buFont typeface="Wingdings" panose="05000000000000000000" pitchFamily="2" charset="2"/>
              <a:buChar char="ü"/>
            </a:pPr>
            <a:r>
              <a:rPr lang="en-IN" dirty="0"/>
              <a:t>Polypropylene based compounds</a:t>
            </a:r>
          </a:p>
          <a:p>
            <a:pPr>
              <a:buFont typeface="Wingdings" panose="05000000000000000000" pitchFamily="2" charset="2"/>
              <a:buChar char="v"/>
            </a:pPr>
            <a:r>
              <a:rPr lang="en-IN" dirty="0"/>
              <a:t>Tests for PP resin varies for each of the above as well as their end use application</a:t>
            </a:r>
          </a:p>
          <a:p>
            <a:pPr>
              <a:buFont typeface="Wingdings" panose="05000000000000000000" pitchFamily="2" charset="2"/>
              <a:buChar char="v"/>
            </a:pPr>
            <a:r>
              <a:rPr lang="en-IN" dirty="0"/>
              <a:t>PP resins are tested for MFI, Flexural modulus and Izod Impact tests</a:t>
            </a:r>
          </a:p>
          <a:p>
            <a:pPr>
              <a:buFont typeface="Wingdings" panose="05000000000000000000" pitchFamily="2" charset="2"/>
              <a:buChar char="v"/>
            </a:pPr>
            <a:r>
              <a:rPr lang="en-IN" dirty="0"/>
              <a:t>In case of </a:t>
            </a:r>
          </a:p>
          <a:p>
            <a:pPr lvl="1">
              <a:buFont typeface="Wingdings" panose="05000000000000000000" pitchFamily="2" charset="2"/>
              <a:buChar char="ü"/>
            </a:pPr>
            <a:r>
              <a:rPr lang="en-IN" dirty="0"/>
              <a:t>PP films, sheets, etc, to be tested for tensile strength &amp; strain at break; coefficient of water vapour transmission, etc</a:t>
            </a:r>
          </a:p>
          <a:p>
            <a:pPr lvl="1">
              <a:buFont typeface="Wingdings" panose="05000000000000000000" pitchFamily="2" charset="2"/>
              <a:buChar char="ü"/>
            </a:pPr>
            <a:r>
              <a:rPr lang="en-IN" dirty="0"/>
              <a:t>PP in electrical appliances (films/sheets), it need to be tested for dielectric strength, volume resistivity, dielectric constant, dissipation factor, </a:t>
            </a:r>
            <a:r>
              <a:rPr lang="en-IN" dirty="0" err="1"/>
              <a:t>also.It</a:t>
            </a:r>
            <a:r>
              <a:rPr lang="en-IN" dirty="0"/>
              <a:t> will be tested for breaking strength (warp &amp; weft) for its use as textile yarn.</a:t>
            </a:r>
          </a:p>
          <a:p>
            <a:endParaRPr lang="en-IN" dirty="0"/>
          </a:p>
        </p:txBody>
      </p:sp>
    </p:spTree>
    <p:extLst>
      <p:ext uri="{BB962C8B-B14F-4D97-AF65-F5344CB8AC3E}">
        <p14:creationId xmlns:p14="http://schemas.microsoft.com/office/powerpoint/2010/main" val="2443933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54DA-B6FF-20D8-4B0E-8B6EBE60A2F8}"/>
              </a:ext>
            </a:extLst>
          </p:cNvPr>
          <p:cNvSpPr>
            <a:spLocks noGrp="1"/>
          </p:cNvSpPr>
          <p:nvPr>
            <p:ph type="title"/>
          </p:nvPr>
        </p:nvSpPr>
        <p:spPr>
          <a:xfrm>
            <a:off x="839788" y="1091682"/>
            <a:ext cx="5256212" cy="965718"/>
          </a:xfrm>
        </p:spPr>
        <p:txBody>
          <a:bodyPr/>
          <a:lstStyle/>
          <a:p>
            <a:r>
              <a:rPr lang="en-IN" sz="3200" dirty="0">
                <a:latin typeface="+mn-lt"/>
              </a:rPr>
              <a:t>IS 13360 (Part 5/Sec 13) : 1992</a:t>
            </a:r>
            <a:endParaRPr lang="en-IN" dirty="0">
              <a:latin typeface="+mn-lt"/>
            </a:endParaRPr>
          </a:p>
        </p:txBody>
      </p:sp>
      <p:pic>
        <p:nvPicPr>
          <p:cNvPr id="6" name="Content Placeholder 5">
            <a:extLst>
              <a:ext uri="{FF2B5EF4-FFF2-40B4-BE49-F238E27FC236}">
                <a16:creationId xmlns:a16="http://schemas.microsoft.com/office/drawing/2014/main" id="{7D0BF19B-4509-83DE-A236-D7B5B58785AD}"/>
              </a:ext>
            </a:extLst>
          </p:cNvPr>
          <p:cNvPicPr>
            <a:picLocks noGrp="1" noChangeAspect="1"/>
          </p:cNvPicPr>
          <p:nvPr>
            <p:ph idx="1"/>
          </p:nvPr>
        </p:nvPicPr>
        <p:blipFill>
          <a:blip r:embed="rId2"/>
          <a:stretch>
            <a:fillRect/>
          </a:stretch>
        </p:blipFill>
        <p:spPr>
          <a:xfrm>
            <a:off x="6794690" y="989044"/>
            <a:ext cx="3842208" cy="5038531"/>
          </a:xfrm>
        </p:spPr>
      </p:pic>
      <p:sp>
        <p:nvSpPr>
          <p:cNvPr id="4" name="Text Placeholder 3">
            <a:extLst>
              <a:ext uri="{FF2B5EF4-FFF2-40B4-BE49-F238E27FC236}">
                <a16:creationId xmlns:a16="http://schemas.microsoft.com/office/drawing/2014/main" id="{0EC225E6-DF51-3711-208D-F7C6B41E9B7B}"/>
              </a:ext>
            </a:extLst>
          </p:cNvPr>
          <p:cNvSpPr>
            <a:spLocks noGrp="1"/>
          </p:cNvSpPr>
          <p:nvPr>
            <p:ph type="body" sz="half" idx="2"/>
          </p:nvPr>
        </p:nvSpPr>
        <p:spPr>
          <a:xfrm>
            <a:off x="839788" y="2239346"/>
            <a:ext cx="5256212" cy="3629641"/>
          </a:xfrm>
        </p:spPr>
        <p:txBody>
          <a:bodyPr>
            <a:normAutofit/>
          </a:bodyPr>
          <a:lstStyle/>
          <a:p>
            <a:pPr algn="ctr"/>
            <a:r>
              <a:rPr lang="en-IN" sz="4000" dirty="0"/>
              <a:t>PLASTICS-Methods of testing</a:t>
            </a:r>
          </a:p>
          <a:p>
            <a:pPr algn="ctr"/>
            <a:r>
              <a:rPr lang="en-IN" sz="3200" dirty="0"/>
              <a:t>Part 5- Mechanical Properties</a:t>
            </a:r>
          </a:p>
          <a:p>
            <a:pPr algn="ctr"/>
            <a:r>
              <a:rPr lang="en-IN" sz="3200" b="1" dirty="0"/>
              <a:t>Sec 13 Determination of Rockwell Hardness</a:t>
            </a:r>
          </a:p>
          <a:p>
            <a:endParaRPr lang="en-IN" sz="3200" dirty="0"/>
          </a:p>
        </p:txBody>
      </p:sp>
    </p:spTree>
    <p:extLst>
      <p:ext uri="{BB962C8B-B14F-4D97-AF65-F5344CB8AC3E}">
        <p14:creationId xmlns:p14="http://schemas.microsoft.com/office/powerpoint/2010/main" val="235994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2B00-4BC3-DAA6-7794-EC6F93F5097D}"/>
              </a:ext>
            </a:extLst>
          </p:cNvPr>
          <p:cNvSpPr>
            <a:spLocks noGrp="1"/>
          </p:cNvSpPr>
          <p:nvPr>
            <p:ph type="title"/>
          </p:nvPr>
        </p:nvSpPr>
        <p:spPr>
          <a:xfrm>
            <a:off x="838200" y="365126"/>
            <a:ext cx="10515600" cy="661418"/>
          </a:xfrm>
        </p:spPr>
        <p:txBody>
          <a:bodyPr>
            <a:normAutofit fontScale="90000"/>
          </a:bodyPr>
          <a:lstStyle/>
          <a:p>
            <a:r>
              <a:rPr lang="en-IN" dirty="0"/>
              <a:t>Principle</a:t>
            </a:r>
          </a:p>
        </p:txBody>
      </p:sp>
      <p:sp>
        <p:nvSpPr>
          <p:cNvPr id="3" name="Content Placeholder 2">
            <a:extLst>
              <a:ext uri="{FF2B5EF4-FFF2-40B4-BE49-F238E27FC236}">
                <a16:creationId xmlns:a16="http://schemas.microsoft.com/office/drawing/2014/main" id="{DFD42052-2881-D828-50B2-D1EFC69E599B}"/>
              </a:ext>
            </a:extLst>
          </p:cNvPr>
          <p:cNvSpPr>
            <a:spLocks noGrp="1"/>
          </p:cNvSpPr>
          <p:nvPr>
            <p:ph idx="1"/>
          </p:nvPr>
        </p:nvSpPr>
        <p:spPr>
          <a:xfrm>
            <a:off x="655608" y="1026544"/>
            <a:ext cx="10698192" cy="5150419"/>
          </a:xfrm>
        </p:spPr>
        <p:txBody>
          <a:bodyPr/>
          <a:lstStyle/>
          <a:p>
            <a:pPr>
              <a:buFont typeface="Wingdings" panose="05000000000000000000" pitchFamily="2" charset="2"/>
              <a:buChar char="v"/>
            </a:pPr>
            <a:r>
              <a:rPr lang="en-IN" dirty="0">
                <a:latin typeface="+mj-lt"/>
              </a:rPr>
              <a:t>A constant minor load is applied to a steel ball resting on the material to be tested, followed by the application of major load, and then returned to the minor load to determine the Rockwell hardness number (R, L and M scales)</a:t>
            </a:r>
          </a:p>
          <a:p>
            <a:pPr>
              <a:buFont typeface="Wingdings" panose="05000000000000000000" pitchFamily="2" charset="2"/>
              <a:buChar char="v"/>
            </a:pPr>
            <a:r>
              <a:rPr lang="en-IN" b="1" u="sng" dirty="0">
                <a:latin typeface="+mj-lt"/>
              </a:rPr>
              <a:t>Apparatus: </a:t>
            </a:r>
          </a:p>
          <a:p>
            <a:pPr lvl="1">
              <a:buFont typeface="Wingdings" panose="05000000000000000000" pitchFamily="2" charset="2"/>
              <a:buChar char="ü"/>
            </a:pPr>
            <a:r>
              <a:rPr lang="en-IN" dirty="0">
                <a:latin typeface="+mj-lt"/>
              </a:rPr>
              <a:t>Rockwell hardness tester,</a:t>
            </a:r>
          </a:p>
          <a:p>
            <a:pPr lvl="1">
              <a:buFont typeface="Wingdings" panose="05000000000000000000" pitchFamily="2" charset="2"/>
              <a:buChar char="ü"/>
            </a:pPr>
            <a:r>
              <a:rPr lang="en-IN" dirty="0">
                <a:latin typeface="+mj-lt"/>
              </a:rPr>
              <a:t> steel indenter</a:t>
            </a:r>
          </a:p>
          <a:p>
            <a:pPr>
              <a:buFont typeface="Wingdings" panose="05000000000000000000" pitchFamily="2" charset="2"/>
              <a:buChar char="v"/>
            </a:pPr>
            <a:r>
              <a:rPr lang="en-IN" b="1" u="sng" dirty="0">
                <a:latin typeface="+mj-lt"/>
              </a:rPr>
              <a:t>Test specimen: </a:t>
            </a:r>
            <a:r>
              <a:rPr lang="en-IN" dirty="0">
                <a:latin typeface="+mj-lt"/>
              </a:rPr>
              <a:t>Standard test specimen</a:t>
            </a:r>
          </a:p>
          <a:p>
            <a:pPr marL="0" indent="0">
              <a:buNone/>
            </a:pPr>
            <a:r>
              <a:rPr lang="en-IN" dirty="0">
                <a:latin typeface="+mj-lt"/>
              </a:rPr>
              <a:t>is a flat sheet at least 6 mm thick</a:t>
            </a:r>
          </a:p>
          <a:p>
            <a:endParaRPr lang="en-IN" dirty="0"/>
          </a:p>
          <a:p>
            <a:endParaRPr lang="en-IN" dirty="0"/>
          </a:p>
        </p:txBody>
      </p:sp>
      <p:pic>
        <p:nvPicPr>
          <p:cNvPr id="5" name="Picture 4">
            <a:extLst>
              <a:ext uri="{FF2B5EF4-FFF2-40B4-BE49-F238E27FC236}">
                <a16:creationId xmlns:a16="http://schemas.microsoft.com/office/drawing/2014/main" id="{7C98B11A-7CA7-8023-8CC3-A15108EF65C5}"/>
              </a:ext>
            </a:extLst>
          </p:cNvPr>
          <p:cNvPicPr>
            <a:picLocks noChangeAspect="1"/>
          </p:cNvPicPr>
          <p:nvPr/>
        </p:nvPicPr>
        <p:blipFill rotWithShape="1">
          <a:blip r:embed="rId2">
            <a:extLst>
              <a:ext uri="{28A0092B-C50C-407E-A947-70E740481C1C}">
                <a14:useLocalDpi xmlns:a14="http://schemas.microsoft.com/office/drawing/2010/main" val="0"/>
              </a:ext>
            </a:extLst>
          </a:blip>
          <a:srcRect l="16712" t="50000" r="51576" b="16087"/>
          <a:stretch/>
        </p:blipFill>
        <p:spPr>
          <a:xfrm>
            <a:off x="6611149" y="3213564"/>
            <a:ext cx="4581938" cy="2756232"/>
          </a:xfrm>
          <a:prstGeom prst="rect">
            <a:avLst/>
          </a:prstGeom>
        </p:spPr>
      </p:pic>
    </p:spTree>
    <p:extLst>
      <p:ext uri="{BB962C8B-B14F-4D97-AF65-F5344CB8AC3E}">
        <p14:creationId xmlns:p14="http://schemas.microsoft.com/office/powerpoint/2010/main" val="3419996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AC4A-6E60-DE16-4B47-A2AD5ABA4951}"/>
              </a:ext>
            </a:extLst>
          </p:cNvPr>
          <p:cNvSpPr>
            <a:spLocks noGrp="1"/>
          </p:cNvSpPr>
          <p:nvPr>
            <p:ph type="title"/>
          </p:nvPr>
        </p:nvSpPr>
        <p:spPr>
          <a:xfrm>
            <a:off x="838200" y="365125"/>
            <a:ext cx="10515600" cy="635539"/>
          </a:xfrm>
        </p:spPr>
        <p:txBody>
          <a:bodyPr>
            <a:normAutofit fontScale="90000"/>
          </a:bodyPr>
          <a:lstStyle/>
          <a:p>
            <a:r>
              <a:rPr lang="en-IN" dirty="0"/>
              <a:t>Procedure</a:t>
            </a:r>
          </a:p>
        </p:txBody>
      </p:sp>
      <p:sp>
        <p:nvSpPr>
          <p:cNvPr id="3" name="Content Placeholder 2">
            <a:extLst>
              <a:ext uri="{FF2B5EF4-FFF2-40B4-BE49-F238E27FC236}">
                <a16:creationId xmlns:a16="http://schemas.microsoft.com/office/drawing/2014/main" id="{4AD1ABEA-9375-78B2-0C81-0E4A6481982F}"/>
              </a:ext>
            </a:extLst>
          </p:cNvPr>
          <p:cNvSpPr>
            <a:spLocks noGrp="1"/>
          </p:cNvSpPr>
          <p:nvPr>
            <p:ph idx="1"/>
          </p:nvPr>
        </p:nvSpPr>
        <p:spPr>
          <a:xfrm>
            <a:off x="838200" y="1000664"/>
            <a:ext cx="10515600" cy="5176299"/>
          </a:xfrm>
        </p:spPr>
        <p:txBody>
          <a:bodyPr>
            <a:normAutofit/>
          </a:bodyPr>
          <a:lstStyle/>
          <a:p>
            <a:pPr>
              <a:buFont typeface="Wingdings" panose="05000000000000000000" pitchFamily="2" charset="2"/>
              <a:buChar char="v"/>
            </a:pPr>
            <a:r>
              <a:rPr lang="en-IN" dirty="0">
                <a:latin typeface="+mj-lt"/>
              </a:rPr>
              <a:t>Place the test specimen on the platform of the tester</a:t>
            </a:r>
          </a:p>
          <a:p>
            <a:pPr>
              <a:buFont typeface="Wingdings" panose="05000000000000000000" pitchFamily="2" charset="2"/>
              <a:buChar char="v"/>
            </a:pPr>
            <a:r>
              <a:rPr lang="en-IN" dirty="0">
                <a:latin typeface="+mj-lt"/>
              </a:rPr>
              <a:t>Apply minor load corresponding to the scale chosen. Within 10s of applying the minor load, apply major load. Remove major load after applying for 15+1s</a:t>
            </a:r>
          </a:p>
          <a:p>
            <a:pPr>
              <a:buFont typeface="Wingdings" panose="05000000000000000000" pitchFamily="2" charset="2"/>
              <a:buChar char="v"/>
            </a:pPr>
            <a:r>
              <a:rPr lang="en-IN" dirty="0">
                <a:latin typeface="+mj-lt"/>
              </a:rPr>
              <a:t>After 15s of the start of removing of major load, note the reading on the </a:t>
            </a:r>
            <a:r>
              <a:rPr lang="en-IN" dirty="0" err="1">
                <a:latin typeface="+mj-lt"/>
              </a:rPr>
              <a:t>dail</a:t>
            </a:r>
            <a:r>
              <a:rPr lang="en-IN" dirty="0">
                <a:latin typeface="+mj-lt"/>
              </a:rPr>
              <a:t> gauge ( one division = 0.0022 mm)</a:t>
            </a:r>
          </a:p>
          <a:p>
            <a:pPr>
              <a:buFont typeface="Wingdings" panose="05000000000000000000" pitchFamily="2" charset="2"/>
              <a:buChar char="v"/>
            </a:pPr>
            <a:r>
              <a:rPr lang="en-IN" dirty="0">
                <a:latin typeface="+mj-lt"/>
              </a:rPr>
              <a:t>Rockwell hardness(HR) is calculated by subtracting this reading(e) from 130.</a:t>
            </a:r>
          </a:p>
          <a:p>
            <a:pPr marL="0" indent="0">
              <a:buNone/>
            </a:pPr>
            <a:r>
              <a:rPr lang="en-IN" dirty="0">
                <a:latin typeface="+mj-lt"/>
              </a:rPr>
              <a:t>				HR= 130-e</a:t>
            </a:r>
            <a:r>
              <a:rPr lang="en-IN" dirty="0"/>
              <a:t>	</a:t>
            </a:r>
          </a:p>
        </p:txBody>
      </p:sp>
    </p:spTree>
    <p:extLst>
      <p:ext uri="{BB962C8B-B14F-4D97-AF65-F5344CB8AC3E}">
        <p14:creationId xmlns:p14="http://schemas.microsoft.com/office/powerpoint/2010/main" val="3180939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4566-0B4C-7C68-E9AC-B597FD6F79FD}"/>
              </a:ext>
            </a:extLst>
          </p:cNvPr>
          <p:cNvSpPr>
            <a:spLocks noGrp="1"/>
          </p:cNvSpPr>
          <p:nvPr>
            <p:ph type="title"/>
          </p:nvPr>
        </p:nvSpPr>
        <p:spPr>
          <a:xfrm>
            <a:off x="838200" y="365126"/>
            <a:ext cx="10515600" cy="704550"/>
          </a:xfrm>
        </p:spPr>
        <p:txBody>
          <a:bodyPr/>
          <a:lstStyle/>
          <a:p>
            <a:r>
              <a:rPr lang="en-IN" dirty="0"/>
              <a:t>Cont.</a:t>
            </a:r>
          </a:p>
        </p:txBody>
      </p:sp>
      <p:sp>
        <p:nvSpPr>
          <p:cNvPr id="3" name="Content Placeholder 2">
            <a:extLst>
              <a:ext uri="{FF2B5EF4-FFF2-40B4-BE49-F238E27FC236}">
                <a16:creationId xmlns:a16="http://schemas.microsoft.com/office/drawing/2014/main" id="{D3DD504A-436C-4E2D-F3F0-FA84E96F5B45}"/>
              </a:ext>
            </a:extLst>
          </p:cNvPr>
          <p:cNvSpPr>
            <a:spLocks noGrp="1"/>
          </p:cNvSpPr>
          <p:nvPr>
            <p:ph idx="1"/>
          </p:nvPr>
        </p:nvSpPr>
        <p:spPr>
          <a:xfrm>
            <a:off x="1110343" y="1250301"/>
            <a:ext cx="9853126" cy="4711959"/>
          </a:xfrm>
        </p:spPr>
        <p:txBody>
          <a:bodyPr>
            <a:normAutofit lnSpcReduction="10000"/>
          </a:bodyPr>
          <a:lstStyle/>
          <a:p>
            <a:pPr algn="just">
              <a:buFont typeface="Wingdings" panose="05000000000000000000" pitchFamily="2" charset="2"/>
              <a:buChar char="v"/>
            </a:pPr>
            <a:r>
              <a:rPr lang="en-IN" sz="3200" dirty="0">
                <a:latin typeface="+mj-lt"/>
              </a:rPr>
              <a:t>Make 5 more measurements on the same surface of the specimen. No reading shall be within 10 mm from the edge of the specimen and no two readings shall be taken within 10 mm apart.</a:t>
            </a:r>
          </a:p>
          <a:p>
            <a:pPr algn="just">
              <a:buFont typeface="Wingdings" panose="05000000000000000000" pitchFamily="2" charset="2"/>
              <a:buChar char="v"/>
            </a:pPr>
            <a:r>
              <a:rPr lang="en-IN" sz="3200" dirty="0">
                <a:latin typeface="+mj-lt"/>
              </a:rPr>
              <a:t>Ideally, Rockwell hardness numbers shall be within 50-115. Next severe / less severe scale shall be chosen if values are outside this range ( M is most severe, R is less severe)</a:t>
            </a:r>
          </a:p>
          <a:p>
            <a:pPr algn="just">
              <a:buFont typeface="Wingdings" panose="05000000000000000000" pitchFamily="2" charset="2"/>
              <a:buChar char="v"/>
            </a:pPr>
            <a:r>
              <a:rPr lang="en-IN" sz="3200" dirty="0">
                <a:latin typeface="+mj-lt"/>
              </a:rPr>
              <a:t>Express the Rockwell hardness number by prefixing it with letter of the scale chosen for testing. </a:t>
            </a:r>
          </a:p>
        </p:txBody>
      </p:sp>
    </p:spTree>
    <p:extLst>
      <p:ext uri="{BB962C8B-B14F-4D97-AF65-F5344CB8AC3E}">
        <p14:creationId xmlns:p14="http://schemas.microsoft.com/office/powerpoint/2010/main" val="836033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99A43-059A-6A12-8639-2E1C5968E9A4}"/>
              </a:ext>
            </a:extLst>
          </p:cNvPr>
          <p:cNvSpPr>
            <a:spLocks noGrp="1"/>
          </p:cNvSpPr>
          <p:nvPr>
            <p:ph idx="1"/>
          </p:nvPr>
        </p:nvSpPr>
        <p:spPr>
          <a:xfrm>
            <a:off x="838200" y="2941607"/>
            <a:ext cx="10515600" cy="1199071"/>
          </a:xfrm>
        </p:spPr>
        <p:txBody>
          <a:bodyPr>
            <a:noAutofit/>
          </a:bodyPr>
          <a:lstStyle/>
          <a:p>
            <a:pPr marL="0" indent="0" algn="ctr">
              <a:buNone/>
            </a:pPr>
            <a:r>
              <a:rPr lang="en-IN" sz="8800" b="1" dirty="0">
                <a:latin typeface="Bradley Hand ITC" panose="03070402050302030203" pitchFamily="66" charset="0"/>
              </a:rPr>
              <a:t>THANK YOU..</a:t>
            </a:r>
            <a:endParaRPr lang="en-IN" sz="8800" dirty="0"/>
          </a:p>
        </p:txBody>
      </p:sp>
    </p:spTree>
    <p:extLst>
      <p:ext uri="{BB962C8B-B14F-4D97-AF65-F5344CB8AC3E}">
        <p14:creationId xmlns:p14="http://schemas.microsoft.com/office/powerpoint/2010/main" val="188554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A049-0CB2-45A4-1457-7567E357B8EF}"/>
              </a:ext>
            </a:extLst>
          </p:cNvPr>
          <p:cNvSpPr>
            <a:spLocks noGrp="1"/>
          </p:cNvSpPr>
          <p:nvPr>
            <p:ph type="title"/>
          </p:nvPr>
        </p:nvSpPr>
        <p:spPr>
          <a:xfrm>
            <a:off x="838200" y="106334"/>
            <a:ext cx="10515600" cy="687298"/>
          </a:xfrm>
        </p:spPr>
        <p:txBody>
          <a:bodyPr>
            <a:normAutofit/>
          </a:bodyPr>
          <a:lstStyle/>
          <a:p>
            <a:r>
              <a:rPr lang="en-US" sz="3600" dirty="0"/>
              <a:t>IS 13360 series….</a:t>
            </a:r>
            <a:endParaRPr lang="en-IN" sz="3600" dirty="0"/>
          </a:p>
        </p:txBody>
      </p:sp>
      <p:sp>
        <p:nvSpPr>
          <p:cNvPr id="3" name="Content Placeholder 2">
            <a:extLst>
              <a:ext uri="{FF2B5EF4-FFF2-40B4-BE49-F238E27FC236}">
                <a16:creationId xmlns:a16="http://schemas.microsoft.com/office/drawing/2014/main" id="{1AF889C1-D428-B7A4-9B80-EDF05D7F6C86}"/>
              </a:ext>
            </a:extLst>
          </p:cNvPr>
          <p:cNvSpPr>
            <a:spLocks noGrp="1"/>
          </p:cNvSpPr>
          <p:nvPr>
            <p:ph idx="1"/>
          </p:nvPr>
        </p:nvSpPr>
        <p:spPr>
          <a:xfrm>
            <a:off x="838200" y="879894"/>
            <a:ext cx="10515600" cy="5297069"/>
          </a:xfrm>
        </p:spPr>
        <p:txBody>
          <a:bodyPr>
            <a:normAutofit/>
          </a:bodyPr>
          <a:lstStyle/>
          <a:p>
            <a:pPr>
              <a:buFont typeface="Wingdings" panose="05000000000000000000" pitchFamily="2" charset="2"/>
              <a:buChar char="v"/>
            </a:pPr>
            <a:r>
              <a:rPr lang="en-US" sz="2400" dirty="0">
                <a:latin typeface="+mj-lt"/>
              </a:rPr>
              <a:t>IS 13360 series of Indian Standards prescribes various test methods applicable for different plastics based on their intended uses</a:t>
            </a:r>
          </a:p>
          <a:p>
            <a:pPr>
              <a:buFont typeface="Wingdings" panose="05000000000000000000" pitchFamily="2" charset="2"/>
              <a:buChar char="v"/>
            </a:pPr>
            <a:r>
              <a:rPr lang="en-US" sz="2400" dirty="0">
                <a:latin typeface="+mj-lt"/>
              </a:rPr>
              <a:t>Around 110 standard test methods have been published by Test methods for plastics Sectional Committee, PCD 27</a:t>
            </a:r>
          </a:p>
          <a:p>
            <a:pPr>
              <a:buFont typeface="Wingdings" panose="05000000000000000000" pitchFamily="2" charset="2"/>
              <a:buChar char="v"/>
            </a:pPr>
            <a:r>
              <a:rPr lang="en-US" sz="2400" dirty="0">
                <a:latin typeface="+mj-lt"/>
              </a:rPr>
              <a:t>IS 13360 series is classified into 11 Parts based on the type of property </a:t>
            </a:r>
          </a:p>
          <a:p>
            <a:pPr>
              <a:buFont typeface="Wingdings" panose="05000000000000000000" pitchFamily="2" charset="2"/>
              <a:buChar char="v"/>
            </a:pPr>
            <a:r>
              <a:rPr lang="en-US" sz="2400" dirty="0">
                <a:latin typeface="+mj-lt"/>
              </a:rPr>
              <a:t>Parts are further classified into sections based on the test method</a:t>
            </a:r>
          </a:p>
          <a:p>
            <a:pPr>
              <a:buFont typeface="Wingdings" panose="05000000000000000000" pitchFamily="2" charset="2"/>
              <a:buChar char="v"/>
            </a:pPr>
            <a:r>
              <a:rPr lang="en-US" sz="2400" dirty="0">
                <a:latin typeface="+mj-lt"/>
              </a:rPr>
              <a:t>Most of them are adopted from ISO….internationally equivalent methods</a:t>
            </a:r>
          </a:p>
          <a:p>
            <a:pPr>
              <a:buFont typeface="Wingdings" panose="05000000000000000000" pitchFamily="2" charset="2"/>
              <a:buChar char="v"/>
            </a:pPr>
            <a:r>
              <a:rPr lang="en-US" sz="2400" dirty="0">
                <a:latin typeface="+mj-lt"/>
              </a:rPr>
              <a:t>IS 13360 (Part 1) specifies </a:t>
            </a:r>
            <a:r>
              <a:rPr lang="en-IN" sz="2400" b="0" i="0" u="none" strike="noStrike" baseline="0" dirty="0">
                <a:latin typeface="+mj-lt"/>
              </a:rPr>
              <a:t>a rationalized </a:t>
            </a:r>
            <a:r>
              <a:rPr lang="en-US" sz="2400" b="0" i="0" u="none" strike="noStrike" baseline="0" dirty="0">
                <a:latin typeface="+mj-lt"/>
              </a:rPr>
              <a:t>collection of methods for testing plastics materials and includes general guidance on</a:t>
            </a:r>
          </a:p>
          <a:p>
            <a:pPr lvl="1">
              <a:buFont typeface="Wingdings" panose="05000000000000000000" pitchFamily="2" charset="2"/>
              <a:buChar char="v"/>
            </a:pPr>
            <a:r>
              <a:rPr lang="en-US" sz="2000" dirty="0">
                <a:latin typeface="+mj-lt"/>
              </a:rPr>
              <a:t> </a:t>
            </a:r>
            <a:r>
              <a:rPr lang="en-US" sz="2000" b="0" i="0" u="none" strike="noStrike" baseline="0" dirty="0">
                <a:latin typeface="+mj-lt"/>
              </a:rPr>
              <a:t>preparation of samples and test pieces, number of test pieces;</a:t>
            </a:r>
          </a:p>
          <a:p>
            <a:pPr lvl="1">
              <a:buFont typeface="Wingdings" panose="05000000000000000000" pitchFamily="2" charset="2"/>
              <a:buChar char="v"/>
            </a:pPr>
            <a:r>
              <a:rPr lang="en-US" sz="2000" dirty="0">
                <a:latin typeface="+mj-lt"/>
              </a:rPr>
              <a:t>Standard atmosphere for conditioning and testing;</a:t>
            </a:r>
            <a:endParaRPr lang="en-US" sz="2000" b="0" i="0" u="none" strike="noStrike" baseline="0" dirty="0">
              <a:latin typeface="+mj-lt"/>
            </a:endParaRPr>
          </a:p>
          <a:p>
            <a:pPr lvl="1">
              <a:buFont typeface="Wingdings" panose="05000000000000000000" pitchFamily="2" charset="2"/>
              <a:buChar char="v"/>
            </a:pPr>
            <a:r>
              <a:rPr lang="en-US" sz="2000" b="0" i="0" u="none" strike="noStrike" baseline="0" dirty="0">
                <a:latin typeface="+mj-lt"/>
              </a:rPr>
              <a:t>tests that are applied to </a:t>
            </a:r>
            <a:r>
              <a:rPr lang="en-US" sz="2000" b="0" i="0" u="none" strike="noStrike" baseline="0" dirty="0" err="1">
                <a:latin typeface="+mj-lt"/>
              </a:rPr>
              <a:t>moulding</a:t>
            </a:r>
            <a:r>
              <a:rPr lang="en-US" sz="2000" b="0" i="0" u="none" strike="noStrike" baseline="0" dirty="0">
                <a:latin typeface="+mj-lt"/>
              </a:rPr>
              <a:t> and extrusion compounds, synthetic </a:t>
            </a:r>
            <a:r>
              <a:rPr lang="en-IN" sz="2000" b="0" i="0" u="none" strike="noStrike" baseline="0" dirty="0">
                <a:latin typeface="+mj-lt"/>
              </a:rPr>
              <a:t>resins, reinforced plastics, semi-fabricated </a:t>
            </a:r>
            <a:r>
              <a:rPr lang="en-US" sz="2000" b="0" i="0" u="none" strike="noStrike" baseline="0" dirty="0">
                <a:latin typeface="+mj-lt"/>
              </a:rPr>
              <a:t>products such as sheet, film, rod and tube and finished articles in the form of </a:t>
            </a:r>
            <a:r>
              <a:rPr lang="en-US" sz="2000" b="0" i="0" u="none" strike="noStrike" baseline="0" dirty="0" err="1">
                <a:latin typeface="+mj-lt"/>
              </a:rPr>
              <a:t>mouldings</a:t>
            </a:r>
            <a:r>
              <a:rPr lang="en-US" sz="2000" b="0" i="0" u="none" strike="noStrike" baseline="0" dirty="0">
                <a:latin typeface="+mj-lt"/>
              </a:rPr>
              <a:t> and </a:t>
            </a:r>
            <a:r>
              <a:rPr lang="en-IN" sz="2000" b="0" i="0" u="none" strike="noStrike" baseline="0" dirty="0">
                <a:latin typeface="+mj-lt"/>
              </a:rPr>
              <a:t>extrusions</a:t>
            </a:r>
          </a:p>
          <a:p>
            <a:pPr>
              <a:buFont typeface="Wingdings" panose="05000000000000000000" pitchFamily="2" charset="2"/>
              <a:buChar char="v"/>
            </a:pPr>
            <a:endParaRPr lang="en-IN" sz="2400" dirty="0">
              <a:latin typeface="+mj-lt"/>
            </a:endParaRPr>
          </a:p>
        </p:txBody>
      </p:sp>
    </p:spTree>
    <p:extLst>
      <p:ext uri="{BB962C8B-B14F-4D97-AF65-F5344CB8AC3E}">
        <p14:creationId xmlns:p14="http://schemas.microsoft.com/office/powerpoint/2010/main" val="267220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DA0F17-CBFA-BB5E-8771-360D5F5FA4F2}"/>
              </a:ext>
            </a:extLst>
          </p:cNvPr>
          <p:cNvGraphicFramePr>
            <a:graphicFrameLocks noGrp="1"/>
          </p:cNvGraphicFramePr>
          <p:nvPr>
            <p:extLst>
              <p:ext uri="{D42A27DB-BD31-4B8C-83A1-F6EECF244321}">
                <p14:modId xmlns:p14="http://schemas.microsoft.com/office/powerpoint/2010/main" val="3103096658"/>
              </p:ext>
            </p:extLst>
          </p:nvPr>
        </p:nvGraphicFramePr>
        <p:xfrm>
          <a:off x="1250830" y="905774"/>
          <a:ext cx="9213011" cy="5408769"/>
        </p:xfrm>
        <a:graphic>
          <a:graphicData uri="http://schemas.openxmlformats.org/drawingml/2006/table">
            <a:tbl>
              <a:tblPr firstRow="1" firstCol="1" bandRow="1">
                <a:tableStyleId>{5FD0F851-EC5A-4D38-B0AD-8093EC10F338}</a:tableStyleId>
              </a:tblPr>
              <a:tblGrid>
                <a:gridCol w="1923691">
                  <a:extLst>
                    <a:ext uri="{9D8B030D-6E8A-4147-A177-3AD203B41FA5}">
                      <a16:colId xmlns:a16="http://schemas.microsoft.com/office/drawing/2014/main" val="1815336573"/>
                    </a:ext>
                  </a:extLst>
                </a:gridCol>
                <a:gridCol w="5676181">
                  <a:extLst>
                    <a:ext uri="{9D8B030D-6E8A-4147-A177-3AD203B41FA5}">
                      <a16:colId xmlns:a16="http://schemas.microsoft.com/office/drawing/2014/main" val="3686725897"/>
                    </a:ext>
                  </a:extLst>
                </a:gridCol>
                <a:gridCol w="1613139">
                  <a:extLst>
                    <a:ext uri="{9D8B030D-6E8A-4147-A177-3AD203B41FA5}">
                      <a16:colId xmlns:a16="http://schemas.microsoft.com/office/drawing/2014/main" val="2447492165"/>
                    </a:ext>
                  </a:extLst>
                </a:gridCol>
              </a:tblGrid>
              <a:tr h="848312">
                <a:tc>
                  <a:txBody>
                    <a:bodyPr/>
                    <a:lstStyle/>
                    <a:p>
                      <a:pPr>
                        <a:lnSpc>
                          <a:spcPct val="107000"/>
                        </a:lnSpc>
                        <a:spcAft>
                          <a:spcPts val="800"/>
                        </a:spcAft>
                        <a:tabLst>
                          <a:tab pos="1571625" algn="l"/>
                        </a:tabLst>
                      </a:pPr>
                      <a:r>
                        <a:rPr lang="en-IN" sz="2000" kern="0" dirty="0">
                          <a:effectLst/>
                        </a:rPr>
                        <a:t>IS 13360 series number</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Title</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a:effectLst/>
                        </a:rPr>
                        <a:t>Number of sections</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4510902"/>
                  </a:ext>
                </a:extLst>
              </a:tr>
              <a:tr h="414587">
                <a:tc>
                  <a:txBody>
                    <a:bodyPr/>
                    <a:lstStyle/>
                    <a:p>
                      <a:pPr>
                        <a:lnSpc>
                          <a:spcPct val="107000"/>
                        </a:lnSpc>
                        <a:spcAft>
                          <a:spcPts val="800"/>
                        </a:spcAft>
                        <a:tabLst>
                          <a:tab pos="1571625" algn="l"/>
                        </a:tabLst>
                      </a:pPr>
                      <a:r>
                        <a:rPr lang="en-IN" sz="2000" kern="0">
                          <a:effectLst/>
                        </a:rPr>
                        <a:t>Part 1</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Plastics - Methods of testing Part 1 Introduction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a:effectLst/>
                        </a:rPr>
                        <a:t>--</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5904311"/>
                  </a:ext>
                </a:extLst>
              </a:tr>
              <a:tr h="414587">
                <a:tc>
                  <a:txBody>
                    <a:bodyPr/>
                    <a:lstStyle/>
                    <a:p>
                      <a:pPr>
                        <a:lnSpc>
                          <a:spcPct val="107000"/>
                        </a:lnSpc>
                        <a:spcAft>
                          <a:spcPts val="800"/>
                        </a:spcAft>
                        <a:tabLst>
                          <a:tab pos="1571625" algn="l"/>
                        </a:tabLst>
                      </a:pPr>
                      <a:r>
                        <a:rPr lang="en-IN" sz="2000" kern="0">
                          <a:effectLst/>
                        </a:rPr>
                        <a:t>Part 2</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Sampling and preparation of test specimen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a:effectLst/>
                        </a:rPr>
                        <a:t>11</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5397705"/>
                  </a:ext>
                </a:extLst>
              </a:tr>
              <a:tr h="414587">
                <a:tc>
                  <a:txBody>
                    <a:bodyPr/>
                    <a:lstStyle/>
                    <a:p>
                      <a:pPr>
                        <a:lnSpc>
                          <a:spcPct val="107000"/>
                        </a:lnSpc>
                        <a:spcAft>
                          <a:spcPts val="800"/>
                        </a:spcAft>
                        <a:tabLst>
                          <a:tab pos="1571625" algn="l"/>
                        </a:tabLst>
                      </a:pPr>
                      <a:r>
                        <a:rPr lang="en-IN" sz="2000" kern="0">
                          <a:effectLst/>
                        </a:rPr>
                        <a:t>Part 3</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Physical and dimensional properties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11</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356392"/>
                  </a:ext>
                </a:extLst>
              </a:tr>
              <a:tr h="414587">
                <a:tc>
                  <a:txBody>
                    <a:bodyPr/>
                    <a:lstStyle/>
                    <a:p>
                      <a:pPr>
                        <a:lnSpc>
                          <a:spcPct val="107000"/>
                        </a:lnSpc>
                        <a:spcAft>
                          <a:spcPts val="800"/>
                        </a:spcAft>
                        <a:tabLst>
                          <a:tab pos="1571625" algn="l"/>
                        </a:tabLst>
                      </a:pPr>
                      <a:r>
                        <a:rPr lang="en-IN" sz="2000" kern="0">
                          <a:effectLst/>
                        </a:rPr>
                        <a:t>Part 4</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Rheological properties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7</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8263804"/>
                  </a:ext>
                </a:extLst>
              </a:tr>
              <a:tr h="414587">
                <a:tc>
                  <a:txBody>
                    <a:bodyPr/>
                    <a:lstStyle/>
                    <a:p>
                      <a:pPr>
                        <a:lnSpc>
                          <a:spcPct val="107000"/>
                        </a:lnSpc>
                        <a:spcAft>
                          <a:spcPts val="800"/>
                        </a:spcAft>
                        <a:tabLst>
                          <a:tab pos="1571625" algn="l"/>
                        </a:tabLst>
                      </a:pPr>
                      <a:r>
                        <a:rPr lang="en-IN" sz="2000" kern="0">
                          <a:effectLst/>
                        </a:rPr>
                        <a:t>Part 5</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Mechanical properties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27</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6264112"/>
                  </a:ext>
                </a:extLst>
              </a:tr>
              <a:tr h="414587">
                <a:tc>
                  <a:txBody>
                    <a:bodyPr/>
                    <a:lstStyle/>
                    <a:p>
                      <a:pPr>
                        <a:lnSpc>
                          <a:spcPct val="107000"/>
                        </a:lnSpc>
                        <a:spcAft>
                          <a:spcPts val="800"/>
                        </a:spcAft>
                        <a:tabLst>
                          <a:tab pos="1571625" algn="l"/>
                        </a:tabLst>
                      </a:pPr>
                      <a:r>
                        <a:rPr lang="en-IN" sz="2000" kern="0">
                          <a:effectLst/>
                        </a:rPr>
                        <a:t>Part 6</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Thermal properties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19</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8705655"/>
                  </a:ext>
                </a:extLst>
              </a:tr>
              <a:tr h="414587">
                <a:tc>
                  <a:txBody>
                    <a:bodyPr/>
                    <a:lstStyle/>
                    <a:p>
                      <a:pPr>
                        <a:lnSpc>
                          <a:spcPct val="107000"/>
                        </a:lnSpc>
                        <a:spcAft>
                          <a:spcPts val="800"/>
                        </a:spcAft>
                        <a:tabLst>
                          <a:tab pos="1571625" algn="l"/>
                        </a:tabLst>
                      </a:pPr>
                      <a:r>
                        <a:rPr lang="en-IN" sz="2000" kern="0">
                          <a:effectLst/>
                        </a:rPr>
                        <a:t>Part 7</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a:effectLst/>
                        </a:rPr>
                        <a:t>Electrical properties</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01</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6609726"/>
                  </a:ext>
                </a:extLst>
              </a:tr>
              <a:tr h="414587">
                <a:tc>
                  <a:txBody>
                    <a:bodyPr/>
                    <a:lstStyle/>
                    <a:p>
                      <a:pPr>
                        <a:lnSpc>
                          <a:spcPct val="107000"/>
                        </a:lnSpc>
                        <a:spcAft>
                          <a:spcPts val="800"/>
                        </a:spcAft>
                        <a:tabLst>
                          <a:tab pos="1571625" algn="l"/>
                        </a:tabLst>
                      </a:pPr>
                      <a:r>
                        <a:rPr lang="en-IN" sz="2000" kern="0">
                          <a:effectLst/>
                        </a:rPr>
                        <a:t>Part 8</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a:effectLst/>
                        </a:rPr>
                        <a:t>ChemicaI permanence properties</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14</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4595767"/>
                  </a:ext>
                </a:extLst>
              </a:tr>
              <a:tr h="414587">
                <a:tc>
                  <a:txBody>
                    <a:bodyPr/>
                    <a:lstStyle/>
                    <a:p>
                      <a:pPr>
                        <a:lnSpc>
                          <a:spcPct val="107000"/>
                        </a:lnSpc>
                        <a:spcAft>
                          <a:spcPts val="800"/>
                        </a:spcAft>
                        <a:tabLst>
                          <a:tab pos="1571625" algn="l"/>
                        </a:tabLst>
                      </a:pPr>
                      <a:r>
                        <a:rPr lang="en-IN" sz="2000" kern="0">
                          <a:effectLst/>
                        </a:rPr>
                        <a:t>Part 9</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a:effectLst/>
                        </a:rPr>
                        <a:t>Optical properties</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10</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8909210"/>
                  </a:ext>
                </a:extLst>
              </a:tr>
              <a:tr h="414587">
                <a:tc>
                  <a:txBody>
                    <a:bodyPr/>
                    <a:lstStyle/>
                    <a:p>
                      <a:pPr>
                        <a:lnSpc>
                          <a:spcPct val="107000"/>
                        </a:lnSpc>
                        <a:spcAft>
                          <a:spcPts val="800"/>
                        </a:spcAft>
                        <a:tabLst>
                          <a:tab pos="1571625" algn="l"/>
                        </a:tabLst>
                      </a:pPr>
                      <a:r>
                        <a:rPr lang="en-IN" sz="2000" kern="0">
                          <a:effectLst/>
                        </a:rPr>
                        <a:t>Part 10</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a:effectLst/>
                        </a:rPr>
                        <a:t>Thermosetting (resin) properties</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4</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4516177"/>
                  </a:ext>
                </a:extLst>
              </a:tr>
              <a:tr h="414587">
                <a:tc>
                  <a:txBody>
                    <a:bodyPr/>
                    <a:lstStyle/>
                    <a:p>
                      <a:pPr>
                        <a:lnSpc>
                          <a:spcPct val="107000"/>
                        </a:lnSpc>
                        <a:spcAft>
                          <a:spcPts val="800"/>
                        </a:spcAft>
                        <a:tabLst>
                          <a:tab pos="1571625" algn="l"/>
                        </a:tabLst>
                      </a:pPr>
                      <a:r>
                        <a:rPr lang="en-IN" sz="2000" kern="0">
                          <a:effectLst/>
                        </a:rPr>
                        <a:t>Part 11</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a:effectLst/>
                        </a:rPr>
                        <a:t>Special properties</a:t>
                      </a:r>
                      <a:endParaRPr lang="en-IN"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571625" algn="l"/>
                        </a:tabLst>
                      </a:pPr>
                      <a:r>
                        <a:rPr lang="en-IN" sz="2000" kern="0" dirty="0">
                          <a:effectLst/>
                        </a:rPr>
                        <a:t>11</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7945573"/>
                  </a:ext>
                </a:extLst>
              </a:tr>
            </a:tbl>
          </a:graphicData>
        </a:graphic>
      </p:graphicFrame>
    </p:spTree>
    <p:extLst>
      <p:ext uri="{BB962C8B-B14F-4D97-AF65-F5344CB8AC3E}">
        <p14:creationId xmlns:p14="http://schemas.microsoft.com/office/powerpoint/2010/main" val="300889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F9DA69-11A2-91F0-CFE1-65CC1AAED52C}"/>
              </a:ext>
            </a:extLst>
          </p:cNvPr>
          <p:cNvSpPr>
            <a:spLocks noGrp="1"/>
          </p:cNvSpPr>
          <p:nvPr>
            <p:ph idx="1"/>
          </p:nvPr>
        </p:nvSpPr>
        <p:spPr>
          <a:xfrm>
            <a:off x="838200" y="810883"/>
            <a:ext cx="10515600" cy="5366080"/>
          </a:xfrm>
        </p:spPr>
        <p:txBody>
          <a:bodyPr/>
          <a:lstStyle/>
          <a:p>
            <a:pPr>
              <a:buFont typeface="Wingdings" panose="05000000000000000000" pitchFamily="2" charset="2"/>
              <a:buChar char="v"/>
            </a:pPr>
            <a:r>
              <a:rPr lang="en-US" dirty="0">
                <a:latin typeface="+mj-lt"/>
              </a:rPr>
              <a:t>Apart from IS 13360 series, the following important standard test methods are also published </a:t>
            </a:r>
          </a:p>
          <a:p>
            <a:pPr lvl="1">
              <a:buFont typeface="Wingdings" panose="05000000000000000000" pitchFamily="2" charset="2"/>
              <a:buChar char="ü"/>
            </a:pPr>
            <a:r>
              <a:rPr lang="en-US" dirty="0">
                <a:latin typeface="+mj-lt"/>
              </a:rPr>
              <a:t>15 test methods for assessing biodegradability, </a:t>
            </a:r>
          </a:p>
          <a:p>
            <a:pPr lvl="1">
              <a:buFont typeface="Wingdings" panose="05000000000000000000" pitchFamily="2" charset="2"/>
              <a:buChar char="ü"/>
            </a:pPr>
            <a:r>
              <a:rPr lang="en-US" dirty="0">
                <a:latin typeface="+mj-lt"/>
              </a:rPr>
              <a:t>4 standards for the d</a:t>
            </a:r>
            <a:r>
              <a:rPr lang="en-IN" dirty="0" err="1">
                <a:latin typeface="+mj-lt"/>
              </a:rPr>
              <a:t>etermination</a:t>
            </a:r>
            <a:r>
              <a:rPr lang="en-IN" dirty="0">
                <a:latin typeface="+mj-lt"/>
              </a:rPr>
              <a:t> of average molecular weight and molecular weight distribution of polymers</a:t>
            </a:r>
          </a:p>
          <a:p>
            <a:pPr lvl="1">
              <a:buFont typeface="Wingdings" panose="05000000000000000000" pitchFamily="2" charset="2"/>
              <a:buChar char="ü"/>
            </a:pPr>
            <a:r>
              <a:rPr lang="en-IN" dirty="0">
                <a:latin typeface="+mj-lt"/>
              </a:rPr>
              <a:t>5 standards on testing biobased content in plastics</a:t>
            </a:r>
          </a:p>
          <a:p>
            <a:pPr lvl="1">
              <a:buFont typeface="Wingdings" panose="05000000000000000000" pitchFamily="2" charset="2"/>
              <a:buChar char="ü"/>
            </a:pPr>
            <a:r>
              <a:rPr lang="en-IN" dirty="0">
                <a:latin typeface="+mj-lt"/>
              </a:rPr>
              <a:t>2 standards for determination of carbon footprint in biobased content of plastics </a:t>
            </a:r>
          </a:p>
          <a:p>
            <a:pPr>
              <a:buFont typeface="Wingdings" panose="05000000000000000000" pitchFamily="2" charset="2"/>
              <a:buChar char="v"/>
            </a:pPr>
            <a:r>
              <a:rPr lang="en-IN" dirty="0"/>
              <a:t>Few important test methods, generally used are mentioned in the next slides</a:t>
            </a:r>
          </a:p>
        </p:txBody>
      </p:sp>
    </p:spTree>
    <p:extLst>
      <p:ext uri="{BB962C8B-B14F-4D97-AF65-F5344CB8AC3E}">
        <p14:creationId xmlns:p14="http://schemas.microsoft.com/office/powerpoint/2010/main" val="9697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297F-E341-B170-4B11-6140F5B859EA}"/>
              </a:ext>
            </a:extLst>
          </p:cNvPr>
          <p:cNvSpPr>
            <a:spLocks noGrp="1"/>
          </p:cNvSpPr>
          <p:nvPr>
            <p:ph type="title"/>
          </p:nvPr>
        </p:nvSpPr>
        <p:spPr>
          <a:xfrm>
            <a:off x="839788" y="839754"/>
            <a:ext cx="6046204" cy="1217645"/>
          </a:xfrm>
        </p:spPr>
        <p:txBody>
          <a:bodyPr/>
          <a:lstStyle/>
          <a:p>
            <a:pPr algn="ctr"/>
            <a:r>
              <a:rPr lang="en-US" dirty="0">
                <a:latin typeface="+mn-lt"/>
              </a:rPr>
              <a:t>IS 13360 (Part 3/Sec 10) : 2021</a:t>
            </a:r>
            <a:br>
              <a:rPr lang="en-US" dirty="0">
                <a:latin typeface="+mn-lt"/>
              </a:rPr>
            </a:br>
            <a:r>
              <a:rPr lang="en-US" dirty="0">
                <a:latin typeface="+mn-lt"/>
              </a:rPr>
              <a:t>ISO 1183-1: 2019</a:t>
            </a:r>
            <a:endParaRPr lang="en-IN" dirty="0">
              <a:latin typeface="+mn-lt"/>
            </a:endParaRPr>
          </a:p>
        </p:txBody>
      </p:sp>
      <p:sp>
        <p:nvSpPr>
          <p:cNvPr id="4" name="Text Placeholder 3">
            <a:extLst>
              <a:ext uri="{FF2B5EF4-FFF2-40B4-BE49-F238E27FC236}">
                <a16:creationId xmlns:a16="http://schemas.microsoft.com/office/drawing/2014/main" id="{CC437BCF-38AA-3FDD-032A-695E6686A93A}"/>
              </a:ext>
            </a:extLst>
          </p:cNvPr>
          <p:cNvSpPr>
            <a:spLocks noGrp="1"/>
          </p:cNvSpPr>
          <p:nvPr>
            <p:ph type="body" sz="half" idx="2"/>
          </p:nvPr>
        </p:nvSpPr>
        <p:spPr>
          <a:xfrm>
            <a:off x="839788" y="2057399"/>
            <a:ext cx="6046204" cy="4201903"/>
          </a:xfrm>
        </p:spPr>
        <p:txBody>
          <a:bodyPr>
            <a:normAutofit/>
          </a:bodyPr>
          <a:lstStyle/>
          <a:p>
            <a:pPr algn="ctr"/>
            <a:r>
              <a:rPr lang="en-US" sz="3200" dirty="0"/>
              <a:t>Plastics — Methods of Testing</a:t>
            </a:r>
          </a:p>
          <a:p>
            <a:pPr algn="ctr"/>
            <a:r>
              <a:rPr lang="en-US" sz="3200" dirty="0"/>
              <a:t>Part 3 Physical and Dimensional Properties</a:t>
            </a:r>
          </a:p>
          <a:p>
            <a:pPr algn="ctr"/>
            <a:r>
              <a:rPr lang="en-US" sz="3200" b="1" dirty="0"/>
              <a:t>Section 10 Determination of Density of Non-cellular Plastics Immersion Method Liquid </a:t>
            </a:r>
            <a:r>
              <a:rPr lang="en-US" sz="3200" b="1" dirty="0" err="1"/>
              <a:t>Pyknometer</a:t>
            </a:r>
            <a:r>
              <a:rPr lang="en-US" sz="3200" b="1" dirty="0"/>
              <a:t> Method and Titration Method </a:t>
            </a:r>
            <a:endParaRPr lang="en-IN" sz="3200" b="1" dirty="0"/>
          </a:p>
          <a:p>
            <a:endParaRPr lang="en-IN" dirty="0"/>
          </a:p>
        </p:txBody>
      </p:sp>
      <p:pic>
        <p:nvPicPr>
          <p:cNvPr id="5" name="Content Placeholder 4">
            <a:extLst>
              <a:ext uri="{FF2B5EF4-FFF2-40B4-BE49-F238E27FC236}">
                <a16:creationId xmlns:a16="http://schemas.microsoft.com/office/drawing/2014/main" id="{5CE2287E-2BE3-2AFE-E1E9-A817FAB51742}"/>
              </a:ext>
            </a:extLst>
          </p:cNvPr>
          <p:cNvPicPr>
            <a:picLocks noGrp="1" noChangeAspect="1"/>
          </p:cNvPicPr>
          <p:nvPr>
            <p:ph idx="1"/>
          </p:nvPr>
        </p:nvPicPr>
        <p:blipFill rotWithShape="1">
          <a:blip r:embed="rId2"/>
          <a:srcRect l="4269" b="2691"/>
          <a:stretch/>
        </p:blipFill>
        <p:spPr>
          <a:xfrm>
            <a:off x="7770203" y="1601737"/>
            <a:ext cx="3582009" cy="4201904"/>
          </a:xfrm>
          <a:prstGeom prst="rect">
            <a:avLst/>
          </a:prstGeom>
        </p:spPr>
      </p:pic>
    </p:spTree>
    <p:extLst>
      <p:ext uri="{BB962C8B-B14F-4D97-AF65-F5344CB8AC3E}">
        <p14:creationId xmlns:p14="http://schemas.microsoft.com/office/powerpoint/2010/main" val="121167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3788-C441-E77F-1F2A-2A940A82619A}"/>
              </a:ext>
            </a:extLst>
          </p:cNvPr>
          <p:cNvSpPr>
            <a:spLocks noGrp="1"/>
          </p:cNvSpPr>
          <p:nvPr>
            <p:ph type="title"/>
          </p:nvPr>
        </p:nvSpPr>
        <p:spPr>
          <a:xfrm>
            <a:off x="838200" y="365125"/>
            <a:ext cx="10515600" cy="557901"/>
          </a:xfrm>
        </p:spPr>
        <p:txBody>
          <a:bodyPr>
            <a:normAutofit fontScale="90000"/>
          </a:bodyPr>
          <a:lstStyle/>
          <a:p>
            <a:r>
              <a:rPr lang="en-US" dirty="0"/>
              <a:t>Scope</a:t>
            </a:r>
            <a:endParaRPr lang="en-IN" dirty="0"/>
          </a:p>
        </p:txBody>
      </p:sp>
      <p:sp>
        <p:nvSpPr>
          <p:cNvPr id="3" name="Content Placeholder 2">
            <a:extLst>
              <a:ext uri="{FF2B5EF4-FFF2-40B4-BE49-F238E27FC236}">
                <a16:creationId xmlns:a16="http://schemas.microsoft.com/office/drawing/2014/main" id="{B693EFDF-291E-A5E5-2544-A4AD8B18DA58}"/>
              </a:ext>
            </a:extLst>
          </p:cNvPr>
          <p:cNvSpPr>
            <a:spLocks noGrp="1"/>
          </p:cNvSpPr>
          <p:nvPr>
            <p:ph idx="1"/>
          </p:nvPr>
        </p:nvSpPr>
        <p:spPr>
          <a:xfrm>
            <a:off x="838200" y="1147313"/>
            <a:ext cx="9849928" cy="5011947"/>
          </a:xfrm>
        </p:spPr>
        <p:txBody>
          <a:bodyPr>
            <a:normAutofit/>
          </a:bodyPr>
          <a:lstStyle/>
          <a:p>
            <a:pPr>
              <a:buFont typeface="Wingdings" panose="05000000000000000000" pitchFamily="2" charset="2"/>
              <a:buChar char="v"/>
            </a:pPr>
            <a:r>
              <a:rPr lang="en-US" dirty="0">
                <a:latin typeface="+mj-lt"/>
              </a:rPr>
              <a:t>Density of non-cellular plastics is determined by measuring the mass and volume of the specimen using different methods</a:t>
            </a:r>
          </a:p>
          <a:p>
            <a:pPr lvl="1">
              <a:buFont typeface="Wingdings" panose="05000000000000000000" pitchFamily="2" charset="2"/>
              <a:buChar char="ü"/>
            </a:pPr>
            <a:r>
              <a:rPr lang="en-US" dirty="0">
                <a:latin typeface="+mj-lt"/>
              </a:rPr>
              <a:t> Method A- immersion method, for solid plastics (except for powders) in void-free form; </a:t>
            </a:r>
          </a:p>
          <a:p>
            <a:pPr lvl="1">
              <a:buFont typeface="Wingdings" panose="05000000000000000000" pitchFamily="2" charset="2"/>
              <a:buChar char="ü"/>
            </a:pPr>
            <a:r>
              <a:rPr lang="en-US" dirty="0">
                <a:latin typeface="+mj-lt"/>
              </a:rPr>
              <a:t>Method B - liquid </a:t>
            </a:r>
            <a:r>
              <a:rPr lang="en-US" dirty="0" err="1">
                <a:latin typeface="+mj-lt"/>
              </a:rPr>
              <a:t>pyknometer</a:t>
            </a:r>
            <a:r>
              <a:rPr lang="en-US" dirty="0">
                <a:latin typeface="+mj-lt"/>
              </a:rPr>
              <a:t>, for articles, powders, flakes, granules or small pieces of finished parts; and </a:t>
            </a:r>
          </a:p>
          <a:p>
            <a:pPr lvl="1">
              <a:buFont typeface="Wingdings" panose="05000000000000000000" pitchFamily="2" charset="2"/>
              <a:buChar char="ü"/>
            </a:pPr>
            <a:r>
              <a:rPr lang="en-US" dirty="0">
                <a:latin typeface="+mj-lt"/>
              </a:rPr>
              <a:t>Method C – Titration, for plastics in any void-free form </a:t>
            </a:r>
          </a:p>
          <a:p>
            <a:pPr>
              <a:buFont typeface="Wingdings" panose="05000000000000000000" pitchFamily="2" charset="2"/>
              <a:buChar char="v"/>
            </a:pPr>
            <a:r>
              <a:rPr lang="en-US" dirty="0">
                <a:latin typeface="+mj-lt"/>
              </a:rPr>
              <a:t>Density is useful in assessing the uniformity of samples and specimens</a:t>
            </a:r>
          </a:p>
          <a:p>
            <a:pPr>
              <a:buFont typeface="Wingdings" panose="05000000000000000000" pitchFamily="2" charset="2"/>
              <a:buChar char="v"/>
            </a:pPr>
            <a:r>
              <a:rPr lang="en-US" dirty="0">
                <a:latin typeface="+mj-lt"/>
              </a:rPr>
              <a:t>Applicable for PP, PE, PC, PVC and other resins</a:t>
            </a:r>
          </a:p>
          <a:p>
            <a:pPr>
              <a:buFont typeface="Wingdings" panose="05000000000000000000" pitchFamily="2" charset="2"/>
              <a:buChar char="v"/>
            </a:pPr>
            <a:r>
              <a:rPr lang="en-US">
                <a:latin typeface="+mj-lt"/>
              </a:rPr>
              <a:t>Gives an </a:t>
            </a:r>
            <a:r>
              <a:rPr lang="en-US" dirty="0">
                <a:latin typeface="+mj-lt"/>
              </a:rPr>
              <a:t>idea of composition of different monomers present in </a:t>
            </a:r>
            <a:r>
              <a:rPr lang="en-US">
                <a:latin typeface="+mj-lt"/>
              </a:rPr>
              <a:t>the polymer</a:t>
            </a:r>
            <a:endParaRPr lang="en-US" dirty="0">
              <a:latin typeface="+mj-lt"/>
            </a:endParaRPr>
          </a:p>
          <a:p>
            <a:pPr>
              <a:buFont typeface="Wingdings" panose="05000000000000000000" pitchFamily="2" charset="2"/>
              <a:buChar char="v"/>
            </a:pPr>
            <a:endParaRPr lang="en-US" dirty="0">
              <a:latin typeface="+mj-lt"/>
            </a:endParaRPr>
          </a:p>
          <a:p>
            <a:pPr>
              <a:buFont typeface="Wingdings" panose="05000000000000000000" pitchFamily="2" charset="2"/>
              <a:buChar char="v"/>
            </a:pPr>
            <a:endParaRPr lang="en-US" dirty="0">
              <a:latin typeface="+mj-lt"/>
            </a:endParaRPr>
          </a:p>
          <a:p>
            <a:pPr marL="0" indent="0">
              <a:buNone/>
            </a:pPr>
            <a:endParaRPr lang="en-US" dirty="0">
              <a:latin typeface="+mj-lt"/>
            </a:endParaRPr>
          </a:p>
          <a:p>
            <a:pPr marL="0" indent="0">
              <a:buNone/>
            </a:pPr>
            <a:endParaRPr lang="en-IN" dirty="0"/>
          </a:p>
        </p:txBody>
      </p:sp>
    </p:spTree>
    <p:extLst>
      <p:ext uri="{BB962C8B-B14F-4D97-AF65-F5344CB8AC3E}">
        <p14:creationId xmlns:p14="http://schemas.microsoft.com/office/powerpoint/2010/main" val="309653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TotalTime>
  <Words>3148</Words>
  <Application>Microsoft Office PowerPoint</Application>
  <PresentationFormat>Widescreen</PresentationFormat>
  <Paragraphs>313</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Bradley Hand ITC</vt:lpstr>
      <vt:lpstr>Calibri</vt:lpstr>
      <vt:lpstr>Calibri Light</vt:lpstr>
      <vt:lpstr>NJDMIX+Cambria</vt:lpstr>
      <vt:lpstr>Wingdings</vt:lpstr>
      <vt:lpstr>YKQAGB+Cambria</vt:lpstr>
      <vt:lpstr>Office Theme</vt:lpstr>
      <vt:lpstr>INDIAN STANDARD TEST METHODS FOR PLASTICS </vt:lpstr>
      <vt:lpstr>Properties of Plastics….</vt:lpstr>
      <vt:lpstr>Properties of Plastics….</vt:lpstr>
      <vt:lpstr>PowerPoint Presentation</vt:lpstr>
      <vt:lpstr>IS 13360 series….</vt:lpstr>
      <vt:lpstr>PowerPoint Presentation</vt:lpstr>
      <vt:lpstr>PowerPoint Presentation</vt:lpstr>
      <vt:lpstr>IS 13360 (Part 3/Sec 10) : 2021 ISO 1183-1: 2019</vt:lpstr>
      <vt:lpstr>Scope</vt:lpstr>
      <vt:lpstr>Method A -Immersion Method</vt:lpstr>
      <vt:lpstr>PowerPoint Presentation</vt:lpstr>
      <vt:lpstr>PowerPoint Presentation</vt:lpstr>
      <vt:lpstr>Method B -Liquid Pyknometer Method</vt:lpstr>
      <vt:lpstr>PowerPoint Presentation</vt:lpstr>
      <vt:lpstr>Method C -Titration Method</vt:lpstr>
      <vt:lpstr>Procedure</vt:lpstr>
      <vt:lpstr>IS 13360 (Part 4/Sec 1) : 2000 ISO 1133:1997</vt:lpstr>
      <vt:lpstr>PowerPoint Presentation</vt:lpstr>
      <vt:lpstr>PowerPoint Presentation</vt:lpstr>
      <vt:lpstr>Procedure</vt:lpstr>
      <vt:lpstr>MVR and MFR</vt:lpstr>
      <vt:lpstr>IS 13360 (Part 5/Sec 2) : 2021 ISO 527-1: 2019</vt:lpstr>
      <vt:lpstr>Scope</vt:lpstr>
      <vt:lpstr>PowerPoint Presentation</vt:lpstr>
      <vt:lpstr>Procedure</vt:lpstr>
      <vt:lpstr>Cont.</vt:lpstr>
      <vt:lpstr>IS 13360 (Part 5/Sec 2) : 2021 ISO 527-1: 2019</vt:lpstr>
      <vt:lpstr>PowerPoint Presentation</vt:lpstr>
      <vt:lpstr>Procedure</vt:lpstr>
      <vt:lpstr>IS 13360 : Part 5 : Sec 7 : 2017 ISO 178 : 2019</vt:lpstr>
      <vt:lpstr>Principle</vt:lpstr>
      <vt:lpstr>Procedure</vt:lpstr>
      <vt:lpstr>PowerPoint Presentation</vt:lpstr>
      <vt:lpstr>PowerPoint Presentation</vt:lpstr>
      <vt:lpstr>PowerPoint Presentation</vt:lpstr>
      <vt:lpstr>IS 13360 (Part 5/Sec 11) : 2013</vt:lpstr>
      <vt:lpstr>Scope</vt:lpstr>
      <vt:lpstr>PowerPoint Presentation</vt:lpstr>
      <vt:lpstr>Procedure</vt:lpstr>
      <vt:lpstr>IS 13360 (Part 5/Sec 13) : 1992</vt:lpstr>
      <vt:lpstr>Principle</vt:lpstr>
      <vt:lpstr>Procedure</vt:lpstr>
      <vt:lpstr>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13360 (Part 5/Sec 2) : 2021 ISO 527-1: 2019</dc:title>
  <dc:creator>Nagamani T</dc:creator>
  <cp:lastModifiedBy>nagmani t</cp:lastModifiedBy>
  <cp:revision>34</cp:revision>
  <dcterms:created xsi:type="dcterms:W3CDTF">2024-07-22T04:49:03Z</dcterms:created>
  <dcterms:modified xsi:type="dcterms:W3CDTF">2024-08-26T16:43:49Z</dcterms:modified>
</cp:coreProperties>
</file>