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32"/>
  </p:notesMasterIdLst>
  <p:sldIdLst>
    <p:sldId id="256" r:id="rId2"/>
    <p:sldId id="286" r:id="rId3"/>
    <p:sldId id="266" r:id="rId4"/>
    <p:sldId id="267" r:id="rId5"/>
    <p:sldId id="268" r:id="rId6"/>
    <p:sldId id="269" r:id="rId7"/>
    <p:sldId id="270" r:id="rId8"/>
    <p:sldId id="289" r:id="rId9"/>
    <p:sldId id="290" r:id="rId10"/>
    <p:sldId id="291" r:id="rId11"/>
    <p:sldId id="292" r:id="rId12"/>
    <p:sldId id="293" r:id="rId13"/>
    <p:sldId id="272" r:id="rId14"/>
    <p:sldId id="274" r:id="rId15"/>
    <p:sldId id="275" r:id="rId16"/>
    <p:sldId id="276" r:id="rId17"/>
    <p:sldId id="277" r:id="rId18"/>
    <p:sldId id="278" r:id="rId19"/>
    <p:sldId id="273" r:id="rId20"/>
    <p:sldId id="271" r:id="rId21"/>
    <p:sldId id="279" r:id="rId22"/>
    <p:sldId id="288" r:id="rId23"/>
    <p:sldId id="294" r:id="rId24"/>
    <p:sldId id="280" r:id="rId25"/>
    <p:sldId id="281" r:id="rId26"/>
    <p:sldId id="282" r:id="rId27"/>
    <p:sldId id="283" r:id="rId28"/>
    <p:sldId id="285" r:id="rId29"/>
    <p:sldId id="284" r:id="rId30"/>
    <p:sldId id="26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2C6088-29E0-8D8C-B990-4813123ED567}" name="nagmani t" initials="nt" userId="7ec5e904893411e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9F2"/>
    <a:srgbClr val="FBF7F3"/>
    <a:srgbClr val="FDFBF9"/>
    <a:srgbClr val="FAF4EA"/>
    <a:srgbClr val="FCF9F6"/>
    <a:srgbClr val="FEFDFC"/>
    <a:srgbClr val="FCF8F2"/>
    <a:srgbClr val="FEFCF8"/>
    <a:srgbClr val="FFFFFF"/>
    <a:srgbClr val="F5E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99" autoAdjust="0"/>
    <p:restoredTop sz="96652" autoAdjust="0"/>
  </p:normalViewPr>
  <p:slideViewPr>
    <p:cSldViewPr snapToGrid="0">
      <p:cViewPr varScale="1">
        <p:scale>
          <a:sx n="111" d="100"/>
          <a:sy n="111" d="100"/>
        </p:scale>
        <p:origin x="8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BCEF6-78C5-4CF7-BF4D-789D3A875355}" type="doc">
      <dgm:prSet loTypeId="urn:microsoft.com/office/officeart/2005/8/layout/cycle4" loCatId="cycle" qsTypeId="urn:microsoft.com/office/officeart/2005/8/quickstyle/simple2" qsCatId="simple" csTypeId="urn:microsoft.com/office/officeart/2005/8/colors/accent1_2" csCatId="accent1" phldr="1"/>
      <dgm:spPr/>
      <dgm:t>
        <a:bodyPr/>
        <a:lstStyle/>
        <a:p>
          <a:endParaRPr lang="en-IN"/>
        </a:p>
      </dgm:t>
    </dgm:pt>
    <dgm:pt modelId="{A927ED41-1590-4838-80B0-39949D1C48C8}">
      <dgm:prSet phldrT="[Text]" custT="1"/>
      <dgm:spPr/>
      <dgm:t>
        <a:bodyPr/>
        <a:lstStyle/>
        <a:p>
          <a:r>
            <a:rPr lang="en-US" sz="2400" dirty="0"/>
            <a:t>Thermosetting</a:t>
          </a:r>
          <a:endParaRPr lang="en-IN" sz="2400" dirty="0"/>
        </a:p>
      </dgm:t>
    </dgm:pt>
    <dgm:pt modelId="{BCAB8595-64C8-43B8-BCA3-9F2B9308C6DF}" type="parTrans" cxnId="{44BFA73C-F609-4193-8F65-A0736E9C58A8}">
      <dgm:prSet/>
      <dgm:spPr/>
      <dgm:t>
        <a:bodyPr/>
        <a:lstStyle/>
        <a:p>
          <a:endParaRPr lang="en-IN"/>
        </a:p>
      </dgm:t>
    </dgm:pt>
    <dgm:pt modelId="{735EA67B-7541-49AE-88E4-B0215591E58D}" type="sibTrans" cxnId="{44BFA73C-F609-4193-8F65-A0736E9C58A8}">
      <dgm:prSet/>
      <dgm:spPr/>
      <dgm:t>
        <a:bodyPr/>
        <a:lstStyle/>
        <a:p>
          <a:endParaRPr lang="en-IN"/>
        </a:p>
      </dgm:t>
    </dgm:pt>
    <dgm:pt modelId="{EC86AAC5-9FF8-4C42-85AD-8093E554BFD3}">
      <dgm:prSet phldrT="[Text]" custT="1"/>
      <dgm:spPr/>
      <dgm:t>
        <a:bodyPr/>
        <a:lstStyle/>
        <a:p>
          <a:r>
            <a:rPr lang="en-US" sz="2400" dirty="0"/>
            <a:t>Thermoplastics</a:t>
          </a:r>
          <a:endParaRPr lang="en-IN" sz="2400" dirty="0"/>
        </a:p>
      </dgm:t>
    </dgm:pt>
    <dgm:pt modelId="{51B69973-75F8-422F-B3A6-8BA138600F92}" type="parTrans" cxnId="{F08D7010-8B1E-424A-9549-44674EDEB28A}">
      <dgm:prSet/>
      <dgm:spPr/>
      <dgm:t>
        <a:bodyPr/>
        <a:lstStyle/>
        <a:p>
          <a:endParaRPr lang="en-IN"/>
        </a:p>
      </dgm:t>
    </dgm:pt>
    <dgm:pt modelId="{BC28602C-98F3-41C1-9B45-92F82F19744D}" type="sibTrans" cxnId="{F08D7010-8B1E-424A-9549-44674EDEB28A}">
      <dgm:prSet/>
      <dgm:spPr/>
      <dgm:t>
        <a:bodyPr/>
        <a:lstStyle/>
        <a:p>
          <a:endParaRPr lang="en-IN"/>
        </a:p>
      </dgm:t>
    </dgm:pt>
    <dgm:pt modelId="{E8CE1902-E6C3-405B-839B-FAD36B9A9A9E}">
      <dgm:prSet phldrT="[Text]" custT="1"/>
      <dgm:spPr/>
      <dgm:t>
        <a:bodyPr/>
        <a:lstStyle/>
        <a:p>
          <a:r>
            <a:rPr lang="en-US" sz="2200" dirty="0"/>
            <a:t>Can be melted repeatedly and reused</a:t>
          </a:r>
          <a:endParaRPr lang="en-IN" sz="2200" dirty="0"/>
        </a:p>
      </dgm:t>
    </dgm:pt>
    <dgm:pt modelId="{5D61E8D9-1544-41D4-9A04-63D5B1544CF3}" type="parTrans" cxnId="{63F6D670-0F44-4F2B-9B99-236D1FDAEEF8}">
      <dgm:prSet/>
      <dgm:spPr/>
      <dgm:t>
        <a:bodyPr/>
        <a:lstStyle/>
        <a:p>
          <a:endParaRPr lang="en-IN"/>
        </a:p>
      </dgm:t>
    </dgm:pt>
    <dgm:pt modelId="{A57634EF-A475-4F71-9DEC-4C0A8DDC5652}" type="sibTrans" cxnId="{63F6D670-0F44-4F2B-9B99-236D1FDAEEF8}">
      <dgm:prSet/>
      <dgm:spPr/>
      <dgm:t>
        <a:bodyPr/>
        <a:lstStyle/>
        <a:p>
          <a:endParaRPr lang="en-IN"/>
        </a:p>
      </dgm:t>
    </dgm:pt>
    <dgm:pt modelId="{0007FBF5-C3EF-4F59-A31F-4C4F0718167F}">
      <dgm:prSet phldrT="[Text]" custT="1"/>
      <dgm:spPr/>
      <dgm:t>
        <a:bodyPr/>
        <a:lstStyle/>
        <a:p>
          <a:r>
            <a:rPr lang="en-US" sz="2400" dirty="0"/>
            <a:t>Fibers</a:t>
          </a:r>
          <a:endParaRPr lang="en-IN" sz="2400" dirty="0"/>
        </a:p>
      </dgm:t>
    </dgm:pt>
    <dgm:pt modelId="{A59C8D54-F4DE-4299-AB32-5534FE38D9B2}" type="parTrans" cxnId="{ABC44882-472B-49C9-A6DD-775682160558}">
      <dgm:prSet/>
      <dgm:spPr/>
      <dgm:t>
        <a:bodyPr/>
        <a:lstStyle/>
        <a:p>
          <a:endParaRPr lang="en-IN"/>
        </a:p>
      </dgm:t>
    </dgm:pt>
    <dgm:pt modelId="{CB70AC8C-2608-4FB6-A067-F312FD69A670}" type="sibTrans" cxnId="{ABC44882-472B-49C9-A6DD-775682160558}">
      <dgm:prSet/>
      <dgm:spPr/>
      <dgm:t>
        <a:bodyPr/>
        <a:lstStyle/>
        <a:p>
          <a:endParaRPr lang="en-IN"/>
        </a:p>
      </dgm:t>
    </dgm:pt>
    <dgm:pt modelId="{9D253751-BC8C-4D62-AF1F-0DFA5C9E87EF}">
      <dgm:prSet phldrT="[Text]" custT="1"/>
      <dgm:spPr/>
      <dgm:t>
        <a:bodyPr anchor="b"/>
        <a:lstStyle/>
        <a:p>
          <a:pPr>
            <a:lnSpc>
              <a:spcPct val="100000"/>
            </a:lnSpc>
          </a:pPr>
          <a:r>
            <a:rPr lang="en-US" sz="2200" dirty="0"/>
            <a:t>Threads having high tensile strength</a:t>
          </a:r>
          <a:endParaRPr lang="en-IN" sz="2200" dirty="0"/>
        </a:p>
      </dgm:t>
    </dgm:pt>
    <dgm:pt modelId="{CBF98C11-2F46-45D0-A9C9-E825C626CE3F}" type="parTrans" cxnId="{533811FF-8370-4AE6-87CC-4C0FDB67C82F}">
      <dgm:prSet/>
      <dgm:spPr/>
      <dgm:t>
        <a:bodyPr/>
        <a:lstStyle/>
        <a:p>
          <a:endParaRPr lang="en-IN"/>
        </a:p>
      </dgm:t>
    </dgm:pt>
    <dgm:pt modelId="{76BE87E2-F3E0-47F2-B30F-DAFFC0AB4683}" type="sibTrans" cxnId="{533811FF-8370-4AE6-87CC-4C0FDB67C82F}">
      <dgm:prSet/>
      <dgm:spPr/>
      <dgm:t>
        <a:bodyPr/>
        <a:lstStyle/>
        <a:p>
          <a:endParaRPr lang="en-IN"/>
        </a:p>
      </dgm:t>
    </dgm:pt>
    <dgm:pt modelId="{D5494EA0-4864-4178-A738-E42DB9BF2F68}">
      <dgm:prSet phldrT="[Text]" custT="1"/>
      <dgm:spPr/>
      <dgm:t>
        <a:bodyPr/>
        <a:lstStyle/>
        <a:p>
          <a:r>
            <a:rPr lang="en-US" sz="2400" dirty="0"/>
            <a:t>Elastomers</a:t>
          </a:r>
          <a:endParaRPr lang="en-IN" sz="2400" dirty="0"/>
        </a:p>
      </dgm:t>
    </dgm:pt>
    <dgm:pt modelId="{00F14AF3-9797-4EC5-B7DA-42042F0929B3}" type="parTrans" cxnId="{15721487-6D64-4B39-ACC2-39F0FF627FA2}">
      <dgm:prSet/>
      <dgm:spPr/>
      <dgm:t>
        <a:bodyPr/>
        <a:lstStyle/>
        <a:p>
          <a:endParaRPr lang="en-IN"/>
        </a:p>
      </dgm:t>
    </dgm:pt>
    <dgm:pt modelId="{9725E1AE-9250-4666-AA23-4C6D98722EFF}" type="sibTrans" cxnId="{15721487-6D64-4B39-ACC2-39F0FF627FA2}">
      <dgm:prSet/>
      <dgm:spPr/>
      <dgm:t>
        <a:bodyPr/>
        <a:lstStyle/>
        <a:p>
          <a:endParaRPr lang="en-IN"/>
        </a:p>
      </dgm:t>
    </dgm:pt>
    <dgm:pt modelId="{21E5982C-0BF2-45EF-8C13-A19EE8F432B2}">
      <dgm:prSet phldrT="[Text]" custT="1"/>
      <dgm:spPr/>
      <dgm:t>
        <a:bodyPr anchor="ctr"/>
        <a:lstStyle/>
        <a:p>
          <a:pPr>
            <a:lnSpc>
              <a:spcPct val="100000"/>
            </a:lnSpc>
          </a:pPr>
          <a:r>
            <a:rPr lang="en-US" sz="2400" dirty="0"/>
            <a:t>Resistant solids with elasticity</a:t>
          </a:r>
          <a:endParaRPr lang="en-IN" sz="2400" dirty="0"/>
        </a:p>
      </dgm:t>
    </dgm:pt>
    <dgm:pt modelId="{D3338202-5567-482D-8278-38613A1E2800}" type="parTrans" cxnId="{EAA4EE76-9F65-4D02-838C-F9C390465BCE}">
      <dgm:prSet/>
      <dgm:spPr/>
      <dgm:t>
        <a:bodyPr/>
        <a:lstStyle/>
        <a:p>
          <a:endParaRPr lang="en-IN"/>
        </a:p>
      </dgm:t>
    </dgm:pt>
    <dgm:pt modelId="{63D24FED-CBF7-46EC-8353-CFC3CD836116}" type="sibTrans" cxnId="{EAA4EE76-9F65-4D02-838C-F9C390465BCE}">
      <dgm:prSet/>
      <dgm:spPr/>
      <dgm:t>
        <a:bodyPr/>
        <a:lstStyle/>
        <a:p>
          <a:endParaRPr lang="en-IN"/>
        </a:p>
      </dgm:t>
    </dgm:pt>
    <dgm:pt modelId="{B71D5D10-45F0-44F2-954C-8E9C5145986F}">
      <dgm:prSet phldrT="[Text]" custT="1"/>
      <dgm:spPr/>
      <dgm:t>
        <a:bodyPr/>
        <a:lstStyle/>
        <a:p>
          <a:pPr>
            <a:lnSpc>
              <a:spcPct val="90000"/>
            </a:lnSpc>
          </a:pPr>
          <a:r>
            <a:rPr lang="en-US" sz="2200" dirty="0"/>
            <a:t>Cannot be reused …decomposes on heating-heat resistant</a:t>
          </a:r>
          <a:endParaRPr lang="en-IN" sz="2200" dirty="0"/>
        </a:p>
      </dgm:t>
    </dgm:pt>
    <dgm:pt modelId="{F4C71444-AC79-452E-9665-3AE99DCA2F9C}" type="parTrans" cxnId="{E9663B22-B9DF-49AB-AE7C-75682AAB060C}">
      <dgm:prSet/>
      <dgm:spPr/>
      <dgm:t>
        <a:bodyPr/>
        <a:lstStyle/>
        <a:p>
          <a:endParaRPr lang="en-IN"/>
        </a:p>
      </dgm:t>
    </dgm:pt>
    <dgm:pt modelId="{C7E41C86-C700-42CA-8E57-C6E3581478AB}" type="sibTrans" cxnId="{E9663B22-B9DF-49AB-AE7C-75682AAB060C}">
      <dgm:prSet/>
      <dgm:spPr/>
      <dgm:t>
        <a:bodyPr/>
        <a:lstStyle/>
        <a:p>
          <a:endParaRPr lang="en-IN"/>
        </a:p>
      </dgm:t>
    </dgm:pt>
    <dgm:pt modelId="{6F836747-E7E8-482B-82FC-A6E567327105}">
      <dgm:prSet phldrT="[Text]" custT="1"/>
      <dgm:spPr/>
      <dgm:t>
        <a:bodyPr anchor="ctr"/>
        <a:lstStyle/>
        <a:p>
          <a:pPr>
            <a:lnSpc>
              <a:spcPct val="90000"/>
            </a:lnSpc>
          </a:pPr>
          <a:endParaRPr lang="en-IN" sz="2400" dirty="0"/>
        </a:p>
      </dgm:t>
    </dgm:pt>
    <dgm:pt modelId="{190D420B-36B6-40C7-A547-FC42CAE1C88C}" type="parTrans" cxnId="{7548596B-43D2-498B-85A2-11B7C1A9CCFD}">
      <dgm:prSet/>
      <dgm:spPr/>
      <dgm:t>
        <a:bodyPr/>
        <a:lstStyle/>
        <a:p>
          <a:endParaRPr lang="en-IN"/>
        </a:p>
      </dgm:t>
    </dgm:pt>
    <dgm:pt modelId="{6E7D53A0-2A2E-4EEF-B6D8-EB299044EF2A}" type="sibTrans" cxnId="{7548596B-43D2-498B-85A2-11B7C1A9CCFD}">
      <dgm:prSet/>
      <dgm:spPr/>
      <dgm:t>
        <a:bodyPr/>
        <a:lstStyle/>
        <a:p>
          <a:endParaRPr lang="en-IN"/>
        </a:p>
      </dgm:t>
    </dgm:pt>
    <dgm:pt modelId="{55CACD49-6020-44DD-A90C-B1FD840256CE}">
      <dgm:prSet phldrT="[Text]" custT="1"/>
      <dgm:spPr/>
      <dgm:t>
        <a:bodyPr/>
        <a:lstStyle/>
        <a:p>
          <a:pPr>
            <a:lnSpc>
              <a:spcPct val="90000"/>
            </a:lnSpc>
          </a:pPr>
          <a:r>
            <a:rPr lang="en-US" sz="2200" dirty="0"/>
            <a:t>Phenol-formaldehyde, Urea-aldehydes, </a:t>
          </a:r>
          <a:r>
            <a:rPr lang="en-US" sz="2200" dirty="0" err="1"/>
            <a:t>etc</a:t>
          </a:r>
          <a:endParaRPr lang="en-IN" sz="2200" dirty="0"/>
        </a:p>
      </dgm:t>
    </dgm:pt>
    <dgm:pt modelId="{1FCB76CE-6A4F-474D-AA12-B796B378D4F1}" type="parTrans" cxnId="{11EA2066-9AC8-4CDE-A33F-958B9ABE305B}">
      <dgm:prSet/>
      <dgm:spPr/>
      <dgm:t>
        <a:bodyPr/>
        <a:lstStyle/>
        <a:p>
          <a:endParaRPr lang="en-IN"/>
        </a:p>
      </dgm:t>
    </dgm:pt>
    <dgm:pt modelId="{BFEB272F-1DE3-4452-8AB6-7AFFA2152961}" type="sibTrans" cxnId="{11EA2066-9AC8-4CDE-A33F-958B9ABE305B}">
      <dgm:prSet/>
      <dgm:spPr/>
      <dgm:t>
        <a:bodyPr/>
        <a:lstStyle/>
        <a:p>
          <a:endParaRPr lang="en-IN"/>
        </a:p>
      </dgm:t>
    </dgm:pt>
    <dgm:pt modelId="{C2879ABC-24B4-436F-9E5A-778B74F2AC03}">
      <dgm:prSet phldrT="[Text]" custT="1"/>
      <dgm:spPr/>
      <dgm:t>
        <a:bodyPr anchor="ctr"/>
        <a:lstStyle/>
        <a:p>
          <a:pPr>
            <a:lnSpc>
              <a:spcPct val="90000"/>
            </a:lnSpc>
          </a:pPr>
          <a:r>
            <a:rPr lang="en-US" sz="2400" dirty="0"/>
            <a:t>Butadiene &amp; its copolymers, silicones, </a:t>
          </a:r>
          <a:r>
            <a:rPr lang="en-US" sz="2400" dirty="0" err="1"/>
            <a:t>thiokols</a:t>
          </a:r>
          <a:r>
            <a:rPr lang="en-US" sz="2400" dirty="0"/>
            <a:t>, </a:t>
          </a:r>
          <a:r>
            <a:rPr lang="en-US" sz="2400" dirty="0" err="1"/>
            <a:t>etc</a:t>
          </a:r>
          <a:endParaRPr lang="en-IN" sz="2400" dirty="0"/>
        </a:p>
      </dgm:t>
    </dgm:pt>
    <dgm:pt modelId="{DA78A330-6A00-4F3F-86FA-772F44845727}" type="parTrans" cxnId="{D719007D-7242-446B-97EE-6F1D4C63DF78}">
      <dgm:prSet/>
      <dgm:spPr/>
      <dgm:t>
        <a:bodyPr/>
        <a:lstStyle/>
        <a:p>
          <a:endParaRPr lang="en-IN"/>
        </a:p>
      </dgm:t>
    </dgm:pt>
    <dgm:pt modelId="{94D2D12C-533F-4E6C-9ADA-CAC563C76AC8}" type="sibTrans" cxnId="{D719007D-7242-446B-97EE-6F1D4C63DF78}">
      <dgm:prSet/>
      <dgm:spPr/>
      <dgm:t>
        <a:bodyPr/>
        <a:lstStyle/>
        <a:p>
          <a:endParaRPr lang="en-IN"/>
        </a:p>
      </dgm:t>
    </dgm:pt>
    <dgm:pt modelId="{6FCBF6B4-18D7-4B40-B3D9-146B567A61C2}">
      <dgm:prSet custT="1"/>
      <dgm:spPr/>
      <dgm:t>
        <a:bodyPr/>
        <a:lstStyle/>
        <a:p>
          <a:r>
            <a:rPr lang="en-US" sz="2200" dirty="0" err="1"/>
            <a:t>Vinyls</a:t>
          </a:r>
          <a:r>
            <a:rPr lang="en-US" sz="2200" dirty="0"/>
            <a:t>, PEs, PPs, cellulose derivates, </a:t>
          </a:r>
          <a:r>
            <a:rPr lang="en-US" sz="2200" dirty="0" err="1"/>
            <a:t>etc</a:t>
          </a:r>
          <a:endParaRPr lang="en-IN" sz="2200" dirty="0"/>
        </a:p>
      </dgm:t>
    </dgm:pt>
    <dgm:pt modelId="{41078B64-EAB5-4E2D-A2D3-6EDE40BA8F96}" type="sibTrans" cxnId="{634568A5-F988-475B-A3E2-4E0706EC3F77}">
      <dgm:prSet/>
      <dgm:spPr/>
      <dgm:t>
        <a:bodyPr/>
        <a:lstStyle/>
        <a:p>
          <a:endParaRPr lang="en-IN"/>
        </a:p>
      </dgm:t>
    </dgm:pt>
    <dgm:pt modelId="{18660A30-D1CD-429A-B755-3B68FCB97132}" type="parTrans" cxnId="{634568A5-F988-475B-A3E2-4E0706EC3F77}">
      <dgm:prSet/>
      <dgm:spPr/>
      <dgm:t>
        <a:bodyPr/>
        <a:lstStyle/>
        <a:p>
          <a:endParaRPr lang="en-IN"/>
        </a:p>
      </dgm:t>
    </dgm:pt>
    <dgm:pt modelId="{FD91167C-9001-4834-A997-22DE1EE2D91E}">
      <dgm:prSet phldrT="[Text]" custT="1"/>
      <dgm:spPr/>
      <dgm:t>
        <a:bodyPr anchor="b"/>
        <a:lstStyle/>
        <a:p>
          <a:pPr>
            <a:lnSpc>
              <a:spcPct val="90000"/>
            </a:lnSpc>
          </a:pPr>
          <a:r>
            <a:rPr lang="en-US" sz="2200" dirty="0"/>
            <a:t>Polyamides, polyesters, polyurethanes, </a:t>
          </a:r>
          <a:r>
            <a:rPr lang="en-US" sz="2200" dirty="0" err="1"/>
            <a:t>etc</a:t>
          </a:r>
          <a:endParaRPr lang="en-IN" sz="2200" dirty="0"/>
        </a:p>
      </dgm:t>
    </dgm:pt>
    <dgm:pt modelId="{FDA5B4AA-54D5-4832-8D9B-F30D7B471401}" type="parTrans" cxnId="{541A11D6-5491-4C3A-BE40-0A4078080224}">
      <dgm:prSet/>
      <dgm:spPr/>
      <dgm:t>
        <a:bodyPr/>
        <a:lstStyle/>
        <a:p>
          <a:endParaRPr lang="en-IN"/>
        </a:p>
      </dgm:t>
    </dgm:pt>
    <dgm:pt modelId="{7C5798BC-4C47-4869-8DDA-4AA5311C466A}" type="sibTrans" cxnId="{541A11D6-5491-4C3A-BE40-0A4078080224}">
      <dgm:prSet/>
      <dgm:spPr/>
      <dgm:t>
        <a:bodyPr/>
        <a:lstStyle/>
        <a:p>
          <a:endParaRPr lang="en-IN"/>
        </a:p>
      </dgm:t>
    </dgm:pt>
    <dgm:pt modelId="{11A81542-82B7-4806-B5D6-CC812704C264}" type="pres">
      <dgm:prSet presAssocID="{176BCEF6-78C5-4CF7-BF4D-789D3A875355}" presName="cycleMatrixDiagram" presStyleCnt="0">
        <dgm:presLayoutVars>
          <dgm:chMax val="1"/>
          <dgm:dir/>
          <dgm:animLvl val="lvl"/>
          <dgm:resizeHandles val="exact"/>
        </dgm:presLayoutVars>
      </dgm:prSet>
      <dgm:spPr/>
    </dgm:pt>
    <dgm:pt modelId="{C1F00187-E71D-49BF-B7EF-53E9CEE95978}" type="pres">
      <dgm:prSet presAssocID="{176BCEF6-78C5-4CF7-BF4D-789D3A875355}" presName="children" presStyleCnt="0"/>
      <dgm:spPr/>
    </dgm:pt>
    <dgm:pt modelId="{EF574981-2F64-425D-B6A0-ECE17BB04E7D}" type="pres">
      <dgm:prSet presAssocID="{176BCEF6-78C5-4CF7-BF4D-789D3A875355}" presName="child1group" presStyleCnt="0"/>
      <dgm:spPr/>
    </dgm:pt>
    <dgm:pt modelId="{08DD3105-30E3-4548-B7A2-7CD82B20C372}" type="pres">
      <dgm:prSet presAssocID="{176BCEF6-78C5-4CF7-BF4D-789D3A875355}" presName="child1" presStyleLbl="bgAcc1" presStyleIdx="0" presStyleCnt="4" custScaleX="216897" custScaleY="134503" custLinFactNeighborX="-41572" custLinFactNeighborY="15569"/>
      <dgm:spPr/>
    </dgm:pt>
    <dgm:pt modelId="{DA679E75-4D11-433F-87F3-53697322CC1E}" type="pres">
      <dgm:prSet presAssocID="{176BCEF6-78C5-4CF7-BF4D-789D3A875355}" presName="child1Text" presStyleLbl="bgAcc1" presStyleIdx="0" presStyleCnt="4">
        <dgm:presLayoutVars>
          <dgm:bulletEnabled val="1"/>
        </dgm:presLayoutVars>
      </dgm:prSet>
      <dgm:spPr/>
    </dgm:pt>
    <dgm:pt modelId="{CCB4B742-FCA5-46BB-B541-6EDCC54B23C9}" type="pres">
      <dgm:prSet presAssocID="{176BCEF6-78C5-4CF7-BF4D-789D3A875355}" presName="child2group" presStyleCnt="0"/>
      <dgm:spPr/>
    </dgm:pt>
    <dgm:pt modelId="{8745554D-80D3-4D69-B527-5306D872CCE0}" type="pres">
      <dgm:prSet presAssocID="{176BCEF6-78C5-4CF7-BF4D-789D3A875355}" presName="child2" presStyleLbl="bgAcc1" presStyleIdx="1" presStyleCnt="4" custScaleX="206992" custScaleY="117856" custLinFactNeighborX="52645" custLinFactNeighborY="9209"/>
      <dgm:spPr/>
    </dgm:pt>
    <dgm:pt modelId="{E63DD0D1-FBFD-43A4-B9D4-A8FC798A2C95}" type="pres">
      <dgm:prSet presAssocID="{176BCEF6-78C5-4CF7-BF4D-789D3A875355}" presName="child2Text" presStyleLbl="bgAcc1" presStyleIdx="1" presStyleCnt="4">
        <dgm:presLayoutVars>
          <dgm:bulletEnabled val="1"/>
        </dgm:presLayoutVars>
      </dgm:prSet>
      <dgm:spPr/>
    </dgm:pt>
    <dgm:pt modelId="{6DD1E08C-A905-4A9D-81D2-4D2B856ED4CE}" type="pres">
      <dgm:prSet presAssocID="{176BCEF6-78C5-4CF7-BF4D-789D3A875355}" presName="child3group" presStyleCnt="0"/>
      <dgm:spPr/>
    </dgm:pt>
    <dgm:pt modelId="{796D78C7-6CF9-4061-94A3-B231A9F28EB0}" type="pres">
      <dgm:prSet presAssocID="{176BCEF6-78C5-4CF7-BF4D-789D3A875355}" presName="child3" presStyleLbl="bgAcc1" presStyleIdx="2" presStyleCnt="4" custScaleX="205487" custScaleY="138472" custLinFactNeighborX="51843" custLinFactNeighborY="-44500"/>
      <dgm:spPr/>
    </dgm:pt>
    <dgm:pt modelId="{4A797110-FF7B-433C-A548-438689622D0D}" type="pres">
      <dgm:prSet presAssocID="{176BCEF6-78C5-4CF7-BF4D-789D3A875355}" presName="child3Text" presStyleLbl="bgAcc1" presStyleIdx="2" presStyleCnt="4">
        <dgm:presLayoutVars>
          <dgm:bulletEnabled val="1"/>
        </dgm:presLayoutVars>
      </dgm:prSet>
      <dgm:spPr/>
    </dgm:pt>
    <dgm:pt modelId="{6CEA3ECD-5866-4FAE-9458-EFA9DA522535}" type="pres">
      <dgm:prSet presAssocID="{176BCEF6-78C5-4CF7-BF4D-789D3A875355}" presName="child4group" presStyleCnt="0"/>
      <dgm:spPr/>
    </dgm:pt>
    <dgm:pt modelId="{76A717B8-198B-4BA3-9D22-7D58C5F54D27}" type="pres">
      <dgm:prSet presAssocID="{176BCEF6-78C5-4CF7-BF4D-789D3A875355}" presName="child4" presStyleLbl="bgAcc1" presStyleIdx="3" presStyleCnt="4" custScaleX="216115" custScaleY="134918" custLinFactNeighborX="-40337" custLinFactNeighborY="-41021"/>
      <dgm:spPr/>
    </dgm:pt>
    <dgm:pt modelId="{F33A6722-391B-4D5C-B935-91F8D427294D}" type="pres">
      <dgm:prSet presAssocID="{176BCEF6-78C5-4CF7-BF4D-789D3A875355}" presName="child4Text" presStyleLbl="bgAcc1" presStyleIdx="3" presStyleCnt="4">
        <dgm:presLayoutVars>
          <dgm:bulletEnabled val="1"/>
        </dgm:presLayoutVars>
      </dgm:prSet>
      <dgm:spPr/>
    </dgm:pt>
    <dgm:pt modelId="{C240C4B9-4281-4CCE-8811-F7BAB8ADD4EC}" type="pres">
      <dgm:prSet presAssocID="{176BCEF6-78C5-4CF7-BF4D-789D3A875355}" presName="childPlaceholder" presStyleCnt="0"/>
      <dgm:spPr/>
    </dgm:pt>
    <dgm:pt modelId="{139E9C38-4695-43EB-998D-F26C62FD9939}" type="pres">
      <dgm:prSet presAssocID="{176BCEF6-78C5-4CF7-BF4D-789D3A875355}" presName="circle" presStyleCnt="0"/>
      <dgm:spPr/>
    </dgm:pt>
    <dgm:pt modelId="{B5D274B4-4A37-4A18-AB2D-8C5287032C18}" type="pres">
      <dgm:prSet presAssocID="{176BCEF6-78C5-4CF7-BF4D-789D3A875355}" presName="quadrant1" presStyleLbl="node1" presStyleIdx="0" presStyleCnt="4" custScaleX="102688">
        <dgm:presLayoutVars>
          <dgm:chMax val="1"/>
          <dgm:bulletEnabled val="1"/>
        </dgm:presLayoutVars>
      </dgm:prSet>
      <dgm:spPr/>
    </dgm:pt>
    <dgm:pt modelId="{245FC1BA-A70A-4A6E-8321-AB95A362118D}" type="pres">
      <dgm:prSet presAssocID="{176BCEF6-78C5-4CF7-BF4D-789D3A875355}" presName="quadrant2" presStyleLbl="node1" presStyleIdx="1" presStyleCnt="4">
        <dgm:presLayoutVars>
          <dgm:chMax val="1"/>
          <dgm:bulletEnabled val="1"/>
        </dgm:presLayoutVars>
      </dgm:prSet>
      <dgm:spPr/>
    </dgm:pt>
    <dgm:pt modelId="{9A579687-45F8-4B2C-B966-3FEBD79065BA}" type="pres">
      <dgm:prSet presAssocID="{176BCEF6-78C5-4CF7-BF4D-789D3A875355}" presName="quadrant3" presStyleLbl="node1" presStyleIdx="2" presStyleCnt="4">
        <dgm:presLayoutVars>
          <dgm:chMax val="1"/>
          <dgm:bulletEnabled val="1"/>
        </dgm:presLayoutVars>
      </dgm:prSet>
      <dgm:spPr/>
    </dgm:pt>
    <dgm:pt modelId="{B6C7A402-E870-4750-AE20-EE1677CDB276}" type="pres">
      <dgm:prSet presAssocID="{176BCEF6-78C5-4CF7-BF4D-789D3A875355}" presName="quadrant4" presStyleLbl="node1" presStyleIdx="3" presStyleCnt="4">
        <dgm:presLayoutVars>
          <dgm:chMax val="1"/>
          <dgm:bulletEnabled val="1"/>
        </dgm:presLayoutVars>
      </dgm:prSet>
      <dgm:spPr/>
    </dgm:pt>
    <dgm:pt modelId="{891320C2-322E-4180-A4C0-92146F01C0A4}" type="pres">
      <dgm:prSet presAssocID="{176BCEF6-78C5-4CF7-BF4D-789D3A875355}" presName="quadrantPlaceholder" presStyleCnt="0"/>
      <dgm:spPr/>
    </dgm:pt>
    <dgm:pt modelId="{9B36F44A-08F0-48B5-AE4C-8729779F809B}" type="pres">
      <dgm:prSet presAssocID="{176BCEF6-78C5-4CF7-BF4D-789D3A875355}" presName="center1" presStyleLbl="fgShp" presStyleIdx="0" presStyleCnt="2"/>
      <dgm:spPr/>
    </dgm:pt>
    <dgm:pt modelId="{18B8DBAF-06F4-4793-AACF-0CD0AF8423FF}" type="pres">
      <dgm:prSet presAssocID="{176BCEF6-78C5-4CF7-BF4D-789D3A875355}" presName="center2" presStyleLbl="fgShp" presStyleIdx="1" presStyleCnt="2"/>
      <dgm:spPr/>
    </dgm:pt>
  </dgm:ptLst>
  <dgm:cxnLst>
    <dgm:cxn modelId="{4E0D0D02-1C13-4FB6-972B-203AA68582D8}" type="presOf" srcId="{E8CE1902-E6C3-405B-839B-FAD36B9A9A9E}" destId="{8745554D-80D3-4D69-B527-5306D872CCE0}" srcOrd="0" destOrd="0" presId="urn:microsoft.com/office/officeart/2005/8/layout/cycle4"/>
    <dgm:cxn modelId="{F08D7010-8B1E-424A-9549-44674EDEB28A}" srcId="{176BCEF6-78C5-4CF7-BF4D-789D3A875355}" destId="{EC86AAC5-9FF8-4C42-85AD-8093E554BFD3}" srcOrd="1" destOrd="0" parTransId="{51B69973-75F8-422F-B3A6-8BA138600F92}" sibTransId="{BC28602C-98F3-41C1-9B45-92F82F19744D}"/>
    <dgm:cxn modelId="{50149E1C-4ECA-4B4C-812F-2DD262AC71BB}" type="presOf" srcId="{21E5982C-0BF2-45EF-8C13-A19EE8F432B2}" destId="{76A717B8-198B-4BA3-9D22-7D58C5F54D27}" srcOrd="0" destOrd="0" presId="urn:microsoft.com/office/officeart/2005/8/layout/cycle4"/>
    <dgm:cxn modelId="{E9663B22-B9DF-49AB-AE7C-75682AAB060C}" srcId="{A927ED41-1590-4838-80B0-39949D1C48C8}" destId="{B71D5D10-45F0-44F2-954C-8E9C5145986F}" srcOrd="0" destOrd="0" parTransId="{F4C71444-AC79-452E-9665-3AE99DCA2F9C}" sibTransId="{C7E41C86-C700-42CA-8E57-C6E3581478AB}"/>
    <dgm:cxn modelId="{E24B8D24-C418-4804-96B1-DD3B8620DF79}" type="presOf" srcId="{C2879ABC-24B4-436F-9E5A-778B74F2AC03}" destId="{F33A6722-391B-4D5C-B935-91F8D427294D}" srcOrd="1" destOrd="1" presId="urn:microsoft.com/office/officeart/2005/8/layout/cycle4"/>
    <dgm:cxn modelId="{217F2534-1FDD-414F-8421-F75CFEF64013}" type="presOf" srcId="{6F836747-E7E8-482B-82FC-A6E567327105}" destId="{76A717B8-198B-4BA3-9D22-7D58C5F54D27}" srcOrd="0" destOrd="2" presId="urn:microsoft.com/office/officeart/2005/8/layout/cycle4"/>
    <dgm:cxn modelId="{AF529C37-7D53-49D5-B1DB-57357A5D9E06}" type="presOf" srcId="{6FCBF6B4-18D7-4B40-B3D9-146B567A61C2}" destId="{8745554D-80D3-4D69-B527-5306D872CCE0}" srcOrd="0" destOrd="1" presId="urn:microsoft.com/office/officeart/2005/8/layout/cycle4"/>
    <dgm:cxn modelId="{44BFA73C-F609-4193-8F65-A0736E9C58A8}" srcId="{176BCEF6-78C5-4CF7-BF4D-789D3A875355}" destId="{A927ED41-1590-4838-80B0-39949D1C48C8}" srcOrd="0" destOrd="0" parTransId="{BCAB8595-64C8-43B8-BCA3-9F2B9308C6DF}" sibTransId="{735EA67B-7541-49AE-88E4-B0215591E58D}"/>
    <dgm:cxn modelId="{11EA2066-9AC8-4CDE-A33F-958B9ABE305B}" srcId="{A927ED41-1590-4838-80B0-39949D1C48C8}" destId="{55CACD49-6020-44DD-A90C-B1FD840256CE}" srcOrd="1" destOrd="0" parTransId="{1FCB76CE-6A4F-474D-AA12-B796B378D4F1}" sibTransId="{BFEB272F-1DE3-4452-8AB6-7AFFA2152961}"/>
    <dgm:cxn modelId="{35511649-CDEE-42E0-979E-5C1644754A77}" type="presOf" srcId="{21E5982C-0BF2-45EF-8C13-A19EE8F432B2}" destId="{F33A6722-391B-4D5C-B935-91F8D427294D}" srcOrd="1" destOrd="0" presId="urn:microsoft.com/office/officeart/2005/8/layout/cycle4"/>
    <dgm:cxn modelId="{A828726B-9CDB-474A-BF66-9E3F6A25AD20}" type="presOf" srcId="{176BCEF6-78C5-4CF7-BF4D-789D3A875355}" destId="{11A81542-82B7-4806-B5D6-CC812704C264}" srcOrd="0" destOrd="0" presId="urn:microsoft.com/office/officeart/2005/8/layout/cycle4"/>
    <dgm:cxn modelId="{7548596B-43D2-498B-85A2-11B7C1A9CCFD}" srcId="{D5494EA0-4864-4178-A738-E42DB9BF2F68}" destId="{6F836747-E7E8-482B-82FC-A6E567327105}" srcOrd="2" destOrd="0" parTransId="{190D420B-36B6-40C7-A547-FC42CAE1C88C}" sibTransId="{6E7D53A0-2A2E-4EEF-B6D8-EB299044EF2A}"/>
    <dgm:cxn modelId="{5D79D74F-ADA2-4228-A610-0F70CB275617}" type="presOf" srcId="{FD91167C-9001-4834-A997-22DE1EE2D91E}" destId="{4A797110-FF7B-433C-A548-438689622D0D}" srcOrd="1" destOrd="1" presId="urn:microsoft.com/office/officeart/2005/8/layout/cycle4"/>
    <dgm:cxn modelId="{63F6D670-0F44-4F2B-9B99-236D1FDAEEF8}" srcId="{EC86AAC5-9FF8-4C42-85AD-8093E554BFD3}" destId="{E8CE1902-E6C3-405B-839B-FAD36B9A9A9E}" srcOrd="0" destOrd="0" parTransId="{5D61E8D9-1544-41D4-9A04-63D5B1544CF3}" sibTransId="{A57634EF-A475-4F71-9DEC-4C0A8DDC5652}"/>
    <dgm:cxn modelId="{4C152A53-D4E2-4399-8A66-40674DFF4FF5}" type="presOf" srcId="{9D253751-BC8C-4D62-AF1F-0DFA5C9E87EF}" destId="{796D78C7-6CF9-4061-94A3-B231A9F28EB0}" srcOrd="0" destOrd="0" presId="urn:microsoft.com/office/officeart/2005/8/layout/cycle4"/>
    <dgm:cxn modelId="{64350B55-DB14-4E74-B45F-0112EF2A186F}" type="presOf" srcId="{B71D5D10-45F0-44F2-954C-8E9C5145986F}" destId="{DA679E75-4D11-433F-87F3-53697322CC1E}" srcOrd="1" destOrd="0" presId="urn:microsoft.com/office/officeart/2005/8/layout/cycle4"/>
    <dgm:cxn modelId="{B9343A75-C132-4D96-9821-B355A3C8955F}" type="presOf" srcId="{C2879ABC-24B4-436F-9E5A-778B74F2AC03}" destId="{76A717B8-198B-4BA3-9D22-7D58C5F54D27}" srcOrd="0" destOrd="1" presId="urn:microsoft.com/office/officeart/2005/8/layout/cycle4"/>
    <dgm:cxn modelId="{EAA4EE76-9F65-4D02-838C-F9C390465BCE}" srcId="{D5494EA0-4864-4178-A738-E42DB9BF2F68}" destId="{21E5982C-0BF2-45EF-8C13-A19EE8F432B2}" srcOrd="0" destOrd="0" parTransId="{D3338202-5567-482D-8278-38613A1E2800}" sibTransId="{63D24FED-CBF7-46EC-8353-CFC3CD836116}"/>
    <dgm:cxn modelId="{BBBD3259-59CE-44C3-BA42-F2E8ABA639EE}" type="presOf" srcId="{0007FBF5-C3EF-4F59-A31F-4C4F0718167F}" destId="{9A579687-45F8-4B2C-B966-3FEBD79065BA}" srcOrd="0" destOrd="0" presId="urn:microsoft.com/office/officeart/2005/8/layout/cycle4"/>
    <dgm:cxn modelId="{D719007D-7242-446B-97EE-6F1D4C63DF78}" srcId="{D5494EA0-4864-4178-A738-E42DB9BF2F68}" destId="{C2879ABC-24B4-436F-9E5A-778B74F2AC03}" srcOrd="1" destOrd="0" parTransId="{DA78A330-6A00-4F3F-86FA-772F44845727}" sibTransId="{94D2D12C-533F-4E6C-9ADA-CAC563C76AC8}"/>
    <dgm:cxn modelId="{ABC44882-472B-49C9-A6DD-775682160558}" srcId="{176BCEF6-78C5-4CF7-BF4D-789D3A875355}" destId="{0007FBF5-C3EF-4F59-A31F-4C4F0718167F}" srcOrd="2" destOrd="0" parTransId="{A59C8D54-F4DE-4299-AB32-5534FE38D9B2}" sibTransId="{CB70AC8C-2608-4FB6-A067-F312FD69A670}"/>
    <dgm:cxn modelId="{15721487-6D64-4B39-ACC2-39F0FF627FA2}" srcId="{176BCEF6-78C5-4CF7-BF4D-789D3A875355}" destId="{D5494EA0-4864-4178-A738-E42DB9BF2F68}" srcOrd="3" destOrd="0" parTransId="{00F14AF3-9797-4EC5-B7DA-42042F0929B3}" sibTransId="{9725E1AE-9250-4666-AA23-4C6D98722EFF}"/>
    <dgm:cxn modelId="{B0716F87-DB00-4D7B-BAEE-0D936FD9279E}" type="presOf" srcId="{9D253751-BC8C-4D62-AF1F-0DFA5C9E87EF}" destId="{4A797110-FF7B-433C-A548-438689622D0D}" srcOrd="1" destOrd="0" presId="urn:microsoft.com/office/officeart/2005/8/layout/cycle4"/>
    <dgm:cxn modelId="{AFE88492-71C9-4387-BA8C-62D2708A170E}" type="presOf" srcId="{6FCBF6B4-18D7-4B40-B3D9-146B567A61C2}" destId="{E63DD0D1-FBFD-43A4-B9D4-A8FC798A2C95}" srcOrd="1" destOrd="1" presId="urn:microsoft.com/office/officeart/2005/8/layout/cycle4"/>
    <dgm:cxn modelId="{3B3022A5-2B40-461A-AF84-AE7E2305EBEA}" type="presOf" srcId="{FD91167C-9001-4834-A997-22DE1EE2D91E}" destId="{796D78C7-6CF9-4061-94A3-B231A9F28EB0}" srcOrd="0" destOrd="1" presId="urn:microsoft.com/office/officeart/2005/8/layout/cycle4"/>
    <dgm:cxn modelId="{634568A5-F988-475B-A3E2-4E0706EC3F77}" srcId="{EC86AAC5-9FF8-4C42-85AD-8093E554BFD3}" destId="{6FCBF6B4-18D7-4B40-B3D9-146B567A61C2}" srcOrd="1" destOrd="0" parTransId="{18660A30-D1CD-429A-B755-3B68FCB97132}" sibTransId="{41078B64-EAB5-4E2D-A2D3-6EDE40BA8F96}"/>
    <dgm:cxn modelId="{40ACE5A6-6AE5-44CD-A03D-7C1D427BFAA5}" type="presOf" srcId="{A927ED41-1590-4838-80B0-39949D1C48C8}" destId="{B5D274B4-4A37-4A18-AB2D-8C5287032C18}" srcOrd="0" destOrd="0" presId="urn:microsoft.com/office/officeart/2005/8/layout/cycle4"/>
    <dgm:cxn modelId="{CE5497AA-8E73-40EF-9F64-9EBB138CB990}" type="presOf" srcId="{6F836747-E7E8-482B-82FC-A6E567327105}" destId="{F33A6722-391B-4D5C-B935-91F8D427294D}" srcOrd="1" destOrd="2" presId="urn:microsoft.com/office/officeart/2005/8/layout/cycle4"/>
    <dgm:cxn modelId="{F1CDCAAB-A111-4E5F-ADFF-B66E5DBD7E63}" type="presOf" srcId="{E8CE1902-E6C3-405B-839B-FAD36B9A9A9E}" destId="{E63DD0D1-FBFD-43A4-B9D4-A8FC798A2C95}" srcOrd="1" destOrd="0" presId="urn:microsoft.com/office/officeart/2005/8/layout/cycle4"/>
    <dgm:cxn modelId="{A94F29B6-2AD8-4228-83E0-7F6294ED6C34}" type="presOf" srcId="{EC86AAC5-9FF8-4C42-85AD-8093E554BFD3}" destId="{245FC1BA-A70A-4A6E-8321-AB95A362118D}" srcOrd="0" destOrd="0" presId="urn:microsoft.com/office/officeart/2005/8/layout/cycle4"/>
    <dgm:cxn modelId="{B17DBFB9-1EDB-40E8-9822-1DF88695C1D3}" type="presOf" srcId="{B71D5D10-45F0-44F2-954C-8E9C5145986F}" destId="{08DD3105-30E3-4548-B7A2-7CD82B20C372}" srcOrd="0" destOrd="0" presId="urn:microsoft.com/office/officeart/2005/8/layout/cycle4"/>
    <dgm:cxn modelId="{7F8E5FCE-1FC3-4E9C-A392-B61A18F51FAC}" type="presOf" srcId="{D5494EA0-4864-4178-A738-E42DB9BF2F68}" destId="{B6C7A402-E870-4750-AE20-EE1677CDB276}" srcOrd="0" destOrd="0" presId="urn:microsoft.com/office/officeart/2005/8/layout/cycle4"/>
    <dgm:cxn modelId="{CAA0E6D2-D3F2-422B-B188-5B1E6F30EAFA}" type="presOf" srcId="{55CACD49-6020-44DD-A90C-B1FD840256CE}" destId="{DA679E75-4D11-433F-87F3-53697322CC1E}" srcOrd="1" destOrd="1" presId="urn:microsoft.com/office/officeart/2005/8/layout/cycle4"/>
    <dgm:cxn modelId="{541A11D6-5491-4C3A-BE40-0A4078080224}" srcId="{0007FBF5-C3EF-4F59-A31F-4C4F0718167F}" destId="{FD91167C-9001-4834-A997-22DE1EE2D91E}" srcOrd="1" destOrd="0" parTransId="{FDA5B4AA-54D5-4832-8D9B-F30D7B471401}" sibTransId="{7C5798BC-4C47-4869-8DDA-4AA5311C466A}"/>
    <dgm:cxn modelId="{3A25E0E3-957B-463A-9420-964439C532F2}" type="presOf" srcId="{55CACD49-6020-44DD-A90C-B1FD840256CE}" destId="{08DD3105-30E3-4548-B7A2-7CD82B20C372}" srcOrd="0" destOrd="1" presId="urn:microsoft.com/office/officeart/2005/8/layout/cycle4"/>
    <dgm:cxn modelId="{533811FF-8370-4AE6-87CC-4C0FDB67C82F}" srcId="{0007FBF5-C3EF-4F59-A31F-4C4F0718167F}" destId="{9D253751-BC8C-4D62-AF1F-0DFA5C9E87EF}" srcOrd="0" destOrd="0" parTransId="{CBF98C11-2F46-45D0-A9C9-E825C626CE3F}" sibTransId="{76BE87E2-F3E0-47F2-B30F-DAFFC0AB4683}"/>
    <dgm:cxn modelId="{4FA485F6-7A37-4F85-A8FB-70078658699A}" type="presParOf" srcId="{11A81542-82B7-4806-B5D6-CC812704C264}" destId="{C1F00187-E71D-49BF-B7EF-53E9CEE95978}" srcOrd="0" destOrd="0" presId="urn:microsoft.com/office/officeart/2005/8/layout/cycle4"/>
    <dgm:cxn modelId="{59E3D924-4D7F-4944-9732-9A47B1F00CFF}" type="presParOf" srcId="{C1F00187-E71D-49BF-B7EF-53E9CEE95978}" destId="{EF574981-2F64-425D-B6A0-ECE17BB04E7D}" srcOrd="0" destOrd="0" presId="urn:microsoft.com/office/officeart/2005/8/layout/cycle4"/>
    <dgm:cxn modelId="{47FAF781-916D-4B01-A5D6-586CCF9FDF1F}" type="presParOf" srcId="{EF574981-2F64-425D-B6A0-ECE17BB04E7D}" destId="{08DD3105-30E3-4548-B7A2-7CD82B20C372}" srcOrd="0" destOrd="0" presId="urn:microsoft.com/office/officeart/2005/8/layout/cycle4"/>
    <dgm:cxn modelId="{303BFBBD-AFC3-4287-82A0-EC228E07EBEC}" type="presParOf" srcId="{EF574981-2F64-425D-B6A0-ECE17BB04E7D}" destId="{DA679E75-4D11-433F-87F3-53697322CC1E}" srcOrd="1" destOrd="0" presId="urn:microsoft.com/office/officeart/2005/8/layout/cycle4"/>
    <dgm:cxn modelId="{9F6C12FB-80CC-45D2-8523-1B69634E64A3}" type="presParOf" srcId="{C1F00187-E71D-49BF-B7EF-53E9CEE95978}" destId="{CCB4B742-FCA5-46BB-B541-6EDCC54B23C9}" srcOrd="1" destOrd="0" presId="urn:microsoft.com/office/officeart/2005/8/layout/cycle4"/>
    <dgm:cxn modelId="{54159775-EECF-4C35-984C-391B2210A25E}" type="presParOf" srcId="{CCB4B742-FCA5-46BB-B541-6EDCC54B23C9}" destId="{8745554D-80D3-4D69-B527-5306D872CCE0}" srcOrd="0" destOrd="0" presId="urn:microsoft.com/office/officeart/2005/8/layout/cycle4"/>
    <dgm:cxn modelId="{B0140834-0605-4A87-B6C5-8D7EF0B55195}" type="presParOf" srcId="{CCB4B742-FCA5-46BB-B541-6EDCC54B23C9}" destId="{E63DD0D1-FBFD-43A4-B9D4-A8FC798A2C95}" srcOrd="1" destOrd="0" presId="urn:microsoft.com/office/officeart/2005/8/layout/cycle4"/>
    <dgm:cxn modelId="{E3001F59-F34E-4698-B443-6F1DBD084F71}" type="presParOf" srcId="{C1F00187-E71D-49BF-B7EF-53E9CEE95978}" destId="{6DD1E08C-A905-4A9D-81D2-4D2B856ED4CE}" srcOrd="2" destOrd="0" presId="urn:microsoft.com/office/officeart/2005/8/layout/cycle4"/>
    <dgm:cxn modelId="{6C82B916-CA99-429D-807E-713D252E1C0E}" type="presParOf" srcId="{6DD1E08C-A905-4A9D-81D2-4D2B856ED4CE}" destId="{796D78C7-6CF9-4061-94A3-B231A9F28EB0}" srcOrd="0" destOrd="0" presId="urn:microsoft.com/office/officeart/2005/8/layout/cycle4"/>
    <dgm:cxn modelId="{058E9E84-B60F-4FFC-B4D9-48E4DA9185A1}" type="presParOf" srcId="{6DD1E08C-A905-4A9D-81D2-4D2B856ED4CE}" destId="{4A797110-FF7B-433C-A548-438689622D0D}" srcOrd="1" destOrd="0" presId="urn:microsoft.com/office/officeart/2005/8/layout/cycle4"/>
    <dgm:cxn modelId="{F54B05FA-DBA0-4208-BF26-C1DD5B0EDB76}" type="presParOf" srcId="{C1F00187-E71D-49BF-B7EF-53E9CEE95978}" destId="{6CEA3ECD-5866-4FAE-9458-EFA9DA522535}" srcOrd="3" destOrd="0" presId="urn:microsoft.com/office/officeart/2005/8/layout/cycle4"/>
    <dgm:cxn modelId="{B5AAB768-4EF9-4A7C-9EBF-5DA597AD1F96}" type="presParOf" srcId="{6CEA3ECD-5866-4FAE-9458-EFA9DA522535}" destId="{76A717B8-198B-4BA3-9D22-7D58C5F54D27}" srcOrd="0" destOrd="0" presId="urn:microsoft.com/office/officeart/2005/8/layout/cycle4"/>
    <dgm:cxn modelId="{921319E7-D5CA-41A3-B906-498B5B3107F8}" type="presParOf" srcId="{6CEA3ECD-5866-4FAE-9458-EFA9DA522535}" destId="{F33A6722-391B-4D5C-B935-91F8D427294D}" srcOrd="1" destOrd="0" presId="urn:microsoft.com/office/officeart/2005/8/layout/cycle4"/>
    <dgm:cxn modelId="{C68A4224-4925-431B-B609-D89A7FC2B676}" type="presParOf" srcId="{C1F00187-E71D-49BF-B7EF-53E9CEE95978}" destId="{C240C4B9-4281-4CCE-8811-F7BAB8ADD4EC}" srcOrd="4" destOrd="0" presId="urn:microsoft.com/office/officeart/2005/8/layout/cycle4"/>
    <dgm:cxn modelId="{058B7B71-B429-40CC-A906-516F3F187547}" type="presParOf" srcId="{11A81542-82B7-4806-B5D6-CC812704C264}" destId="{139E9C38-4695-43EB-998D-F26C62FD9939}" srcOrd="1" destOrd="0" presId="urn:microsoft.com/office/officeart/2005/8/layout/cycle4"/>
    <dgm:cxn modelId="{4C1C1FF2-7287-421F-BFFB-15C9F5843B29}" type="presParOf" srcId="{139E9C38-4695-43EB-998D-F26C62FD9939}" destId="{B5D274B4-4A37-4A18-AB2D-8C5287032C18}" srcOrd="0" destOrd="0" presId="urn:microsoft.com/office/officeart/2005/8/layout/cycle4"/>
    <dgm:cxn modelId="{E117C2F8-D67F-467F-96BB-A8A2E56BB812}" type="presParOf" srcId="{139E9C38-4695-43EB-998D-F26C62FD9939}" destId="{245FC1BA-A70A-4A6E-8321-AB95A362118D}" srcOrd="1" destOrd="0" presId="urn:microsoft.com/office/officeart/2005/8/layout/cycle4"/>
    <dgm:cxn modelId="{A9B14A22-E498-4EEF-8F11-35E143018522}" type="presParOf" srcId="{139E9C38-4695-43EB-998D-F26C62FD9939}" destId="{9A579687-45F8-4B2C-B966-3FEBD79065BA}" srcOrd="2" destOrd="0" presId="urn:microsoft.com/office/officeart/2005/8/layout/cycle4"/>
    <dgm:cxn modelId="{110BBE68-11CA-43F9-83A0-49F35FBB6278}" type="presParOf" srcId="{139E9C38-4695-43EB-998D-F26C62FD9939}" destId="{B6C7A402-E870-4750-AE20-EE1677CDB276}" srcOrd="3" destOrd="0" presId="urn:microsoft.com/office/officeart/2005/8/layout/cycle4"/>
    <dgm:cxn modelId="{D09BD7D5-EF05-48B9-966E-CAEC869E78BE}" type="presParOf" srcId="{139E9C38-4695-43EB-998D-F26C62FD9939}" destId="{891320C2-322E-4180-A4C0-92146F01C0A4}" srcOrd="4" destOrd="0" presId="urn:microsoft.com/office/officeart/2005/8/layout/cycle4"/>
    <dgm:cxn modelId="{AA301AD8-B63D-48C3-A5F9-63903FCC2B34}" type="presParOf" srcId="{11A81542-82B7-4806-B5D6-CC812704C264}" destId="{9B36F44A-08F0-48B5-AE4C-8729779F809B}" srcOrd="2" destOrd="0" presId="urn:microsoft.com/office/officeart/2005/8/layout/cycle4"/>
    <dgm:cxn modelId="{B335E798-B3D3-4A42-AC80-10FD030F9B71}" type="presParOf" srcId="{11A81542-82B7-4806-B5D6-CC812704C264}" destId="{18B8DBAF-06F4-4793-AACF-0CD0AF8423F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D78C7-6CF9-4061-94A3-B231A9F28EB0}">
      <dsp:nvSpPr>
        <dsp:cNvPr id="0" name=""/>
        <dsp:cNvSpPr/>
      </dsp:nvSpPr>
      <dsp:spPr>
        <a:xfrm>
          <a:off x="5968224" y="2057989"/>
          <a:ext cx="4403087" cy="19220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b" anchorCtr="0">
          <a:noAutofit/>
        </a:bodyPr>
        <a:lstStyle/>
        <a:p>
          <a:pPr marL="228600" lvl="1" indent="-228600" algn="l" defTabSz="977900">
            <a:lnSpc>
              <a:spcPct val="100000"/>
            </a:lnSpc>
            <a:spcBef>
              <a:spcPct val="0"/>
            </a:spcBef>
            <a:spcAft>
              <a:spcPct val="15000"/>
            </a:spcAft>
            <a:buChar char="•"/>
          </a:pPr>
          <a:r>
            <a:rPr lang="en-US" sz="2200" kern="1200" dirty="0"/>
            <a:t>Threads having high tensile strength</a:t>
          </a:r>
          <a:endParaRPr lang="en-IN" sz="2200" kern="1200" dirty="0"/>
        </a:p>
        <a:p>
          <a:pPr marL="228600" lvl="1" indent="-228600" algn="l" defTabSz="977900">
            <a:lnSpc>
              <a:spcPct val="90000"/>
            </a:lnSpc>
            <a:spcBef>
              <a:spcPct val="0"/>
            </a:spcBef>
            <a:spcAft>
              <a:spcPct val="15000"/>
            </a:spcAft>
            <a:buChar char="•"/>
          </a:pPr>
          <a:r>
            <a:rPr lang="en-US" sz="2200" kern="1200" dirty="0"/>
            <a:t>Polyamides, polyesters, polyurethanes, </a:t>
          </a:r>
          <a:r>
            <a:rPr lang="en-US" sz="2200" kern="1200" dirty="0" err="1"/>
            <a:t>etc</a:t>
          </a:r>
          <a:endParaRPr lang="en-IN" sz="2200" kern="1200" dirty="0"/>
        </a:p>
      </dsp:txBody>
      <dsp:txXfrm>
        <a:off x="7331371" y="2580715"/>
        <a:ext cx="2997719" cy="1357073"/>
      </dsp:txXfrm>
    </dsp:sp>
    <dsp:sp modelId="{76A717B8-198B-4BA3-9D22-7D58C5F54D27}">
      <dsp:nvSpPr>
        <dsp:cNvPr id="0" name=""/>
        <dsp:cNvSpPr/>
      </dsp:nvSpPr>
      <dsp:spPr>
        <a:xfrm>
          <a:off x="383087" y="2130943"/>
          <a:ext cx="4630819" cy="18726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100000"/>
            </a:lnSpc>
            <a:spcBef>
              <a:spcPct val="0"/>
            </a:spcBef>
            <a:spcAft>
              <a:spcPct val="15000"/>
            </a:spcAft>
            <a:buChar char="•"/>
          </a:pPr>
          <a:r>
            <a:rPr lang="en-US" sz="2400" kern="1200" dirty="0"/>
            <a:t>Resistant solids with elasticity</a:t>
          </a:r>
          <a:endParaRPr lang="en-IN" sz="2400" kern="1200" dirty="0"/>
        </a:p>
        <a:p>
          <a:pPr marL="228600" lvl="1" indent="-228600" algn="l" defTabSz="1066800">
            <a:lnSpc>
              <a:spcPct val="90000"/>
            </a:lnSpc>
            <a:spcBef>
              <a:spcPct val="0"/>
            </a:spcBef>
            <a:spcAft>
              <a:spcPct val="15000"/>
            </a:spcAft>
            <a:buChar char="•"/>
          </a:pPr>
          <a:r>
            <a:rPr lang="en-US" sz="2400" kern="1200" dirty="0"/>
            <a:t>Butadiene &amp; its copolymers, silicones, </a:t>
          </a:r>
          <a:r>
            <a:rPr lang="en-US" sz="2400" kern="1200" dirty="0" err="1"/>
            <a:t>thiokols</a:t>
          </a:r>
          <a:r>
            <a:rPr lang="en-US" sz="2400" kern="1200" dirty="0"/>
            <a:t>, </a:t>
          </a:r>
          <a:r>
            <a:rPr lang="en-US" sz="2400" kern="1200" dirty="0" err="1"/>
            <a:t>etc</a:t>
          </a:r>
          <a:endParaRPr lang="en-IN" sz="2400" kern="1200" dirty="0"/>
        </a:p>
        <a:p>
          <a:pPr marL="228600" lvl="1" indent="-228600" algn="l" defTabSz="1066800">
            <a:lnSpc>
              <a:spcPct val="90000"/>
            </a:lnSpc>
            <a:spcBef>
              <a:spcPct val="0"/>
            </a:spcBef>
            <a:spcAft>
              <a:spcPct val="15000"/>
            </a:spcAft>
            <a:buChar char="•"/>
          </a:pPr>
          <a:endParaRPr lang="en-IN" sz="2400" kern="1200" dirty="0"/>
        </a:p>
      </dsp:txBody>
      <dsp:txXfrm>
        <a:off x="424224" y="2640253"/>
        <a:ext cx="3159299" cy="1322243"/>
      </dsp:txXfrm>
    </dsp:sp>
    <dsp:sp modelId="{8745554D-80D3-4D69-B527-5306D872CCE0}">
      <dsp:nvSpPr>
        <dsp:cNvPr id="0" name=""/>
        <dsp:cNvSpPr/>
      </dsp:nvSpPr>
      <dsp:spPr>
        <a:xfrm>
          <a:off x="5969285" y="-2985"/>
          <a:ext cx="4435336" cy="163586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Can be melted repeatedly and reused</a:t>
          </a:r>
          <a:endParaRPr lang="en-IN" sz="2200" kern="1200" dirty="0"/>
        </a:p>
        <a:p>
          <a:pPr marL="228600" lvl="1" indent="-228600" algn="l" defTabSz="977900">
            <a:lnSpc>
              <a:spcPct val="90000"/>
            </a:lnSpc>
            <a:spcBef>
              <a:spcPct val="0"/>
            </a:spcBef>
            <a:spcAft>
              <a:spcPct val="15000"/>
            </a:spcAft>
            <a:buChar char="•"/>
          </a:pPr>
          <a:r>
            <a:rPr lang="en-US" sz="2200" kern="1200" dirty="0" err="1"/>
            <a:t>Vinyls</a:t>
          </a:r>
          <a:r>
            <a:rPr lang="en-US" sz="2200" kern="1200" dirty="0"/>
            <a:t>, PEs, PPs, cellulose derivates, </a:t>
          </a:r>
          <a:r>
            <a:rPr lang="en-US" sz="2200" kern="1200" dirty="0" err="1"/>
            <a:t>etc</a:t>
          </a:r>
          <a:endParaRPr lang="en-IN" sz="2200" kern="1200" dirty="0"/>
        </a:p>
      </dsp:txBody>
      <dsp:txXfrm>
        <a:off x="7335821" y="32950"/>
        <a:ext cx="3032865" cy="1155029"/>
      </dsp:txXfrm>
    </dsp:sp>
    <dsp:sp modelId="{08DD3105-30E3-4548-B7A2-7CD82B20C372}">
      <dsp:nvSpPr>
        <dsp:cNvPr id="0" name=""/>
        <dsp:cNvSpPr/>
      </dsp:nvSpPr>
      <dsp:spPr>
        <a:xfrm>
          <a:off x="348245" y="-30239"/>
          <a:ext cx="4647576" cy="1866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Cannot be reused …decomposes on heating-heat resistant</a:t>
          </a:r>
          <a:endParaRPr lang="en-IN" sz="2200" kern="1200" dirty="0"/>
        </a:p>
        <a:p>
          <a:pPr marL="228600" lvl="1" indent="-228600" algn="l" defTabSz="977900">
            <a:lnSpc>
              <a:spcPct val="90000"/>
            </a:lnSpc>
            <a:spcBef>
              <a:spcPct val="0"/>
            </a:spcBef>
            <a:spcAft>
              <a:spcPct val="15000"/>
            </a:spcAft>
            <a:buChar char="•"/>
          </a:pPr>
          <a:r>
            <a:rPr lang="en-US" sz="2200" kern="1200" dirty="0"/>
            <a:t>Phenol-formaldehyde, Urea-aldehydes, </a:t>
          </a:r>
          <a:r>
            <a:rPr lang="en-US" sz="2200" kern="1200" dirty="0" err="1"/>
            <a:t>etc</a:t>
          </a:r>
          <a:endParaRPr lang="en-IN" sz="2200" kern="1200" dirty="0"/>
        </a:p>
      </dsp:txBody>
      <dsp:txXfrm>
        <a:off x="389255" y="10771"/>
        <a:ext cx="3171283" cy="1318177"/>
      </dsp:txXfrm>
    </dsp:sp>
    <dsp:sp modelId="{B5D274B4-4A37-4A18-AB2D-8C5287032C18}">
      <dsp:nvSpPr>
        <dsp:cNvPr id="0" name=""/>
        <dsp:cNvSpPr/>
      </dsp:nvSpPr>
      <dsp:spPr>
        <a:xfrm>
          <a:off x="3311015" y="254127"/>
          <a:ext cx="1928650" cy="1878165"/>
        </a:xfrm>
        <a:prstGeom prst="pieWedg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Thermosetting</a:t>
          </a:r>
          <a:endParaRPr lang="en-IN" sz="2400" kern="1200" dirty="0"/>
        </a:p>
      </dsp:txBody>
      <dsp:txXfrm>
        <a:off x="3875904" y="804229"/>
        <a:ext cx="1363761" cy="1328063"/>
      </dsp:txXfrm>
    </dsp:sp>
    <dsp:sp modelId="{245FC1BA-A70A-4A6E-8321-AB95A362118D}">
      <dsp:nvSpPr>
        <dsp:cNvPr id="0" name=""/>
        <dsp:cNvSpPr/>
      </dsp:nvSpPr>
      <dsp:spPr>
        <a:xfrm rot="5400000">
          <a:off x="5301175" y="254127"/>
          <a:ext cx="1878165" cy="1878165"/>
        </a:xfrm>
        <a:prstGeom prst="pieWedg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Thermoplastics</a:t>
          </a:r>
          <a:endParaRPr lang="en-IN" sz="2400" kern="1200" dirty="0"/>
        </a:p>
      </dsp:txBody>
      <dsp:txXfrm rot="-5400000">
        <a:off x="5301175" y="804229"/>
        <a:ext cx="1328063" cy="1328063"/>
      </dsp:txXfrm>
    </dsp:sp>
    <dsp:sp modelId="{9A579687-45F8-4B2C-B966-3FEBD79065BA}">
      <dsp:nvSpPr>
        <dsp:cNvPr id="0" name=""/>
        <dsp:cNvSpPr/>
      </dsp:nvSpPr>
      <dsp:spPr>
        <a:xfrm rot="10800000">
          <a:off x="5301175" y="2219044"/>
          <a:ext cx="1878165" cy="1878165"/>
        </a:xfrm>
        <a:prstGeom prst="pieWedg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Fibers</a:t>
          </a:r>
          <a:endParaRPr lang="en-IN" sz="2400" kern="1200" dirty="0"/>
        </a:p>
      </dsp:txBody>
      <dsp:txXfrm rot="10800000">
        <a:off x="5301175" y="2219044"/>
        <a:ext cx="1328063" cy="1328063"/>
      </dsp:txXfrm>
    </dsp:sp>
    <dsp:sp modelId="{B6C7A402-E870-4750-AE20-EE1677CDB276}">
      <dsp:nvSpPr>
        <dsp:cNvPr id="0" name=""/>
        <dsp:cNvSpPr/>
      </dsp:nvSpPr>
      <dsp:spPr>
        <a:xfrm rot="16200000">
          <a:off x="3336258" y="2219044"/>
          <a:ext cx="1878165" cy="1878165"/>
        </a:xfrm>
        <a:prstGeom prst="pieWedg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Elastomers</a:t>
          </a:r>
          <a:endParaRPr lang="en-IN" sz="2400" kern="1200" dirty="0"/>
        </a:p>
      </dsp:txBody>
      <dsp:txXfrm rot="5400000">
        <a:off x="3886360" y="2219044"/>
        <a:ext cx="1328063" cy="1328063"/>
      </dsp:txXfrm>
    </dsp:sp>
    <dsp:sp modelId="{9B36F44A-08F0-48B5-AE4C-8729779F809B}">
      <dsp:nvSpPr>
        <dsp:cNvPr id="0" name=""/>
        <dsp:cNvSpPr/>
      </dsp:nvSpPr>
      <dsp:spPr>
        <a:xfrm>
          <a:off x="4933566" y="1785288"/>
          <a:ext cx="648466" cy="563883"/>
        </a:xfrm>
        <a:prstGeom prst="circularArrow">
          <a:avLst/>
        </a:prstGeom>
        <a:solidFill>
          <a:schemeClr val="accent1">
            <a:tint val="6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18B8DBAF-06F4-4793-AACF-0CD0AF8423FF}">
      <dsp:nvSpPr>
        <dsp:cNvPr id="0" name=""/>
        <dsp:cNvSpPr/>
      </dsp:nvSpPr>
      <dsp:spPr>
        <a:xfrm rot="10800000">
          <a:off x="4933566" y="2002166"/>
          <a:ext cx="648466" cy="563883"/>
        </a:xfrm>
        <a:prstGeom prst="circularArrow">
          <a:avLst/>
        </a:prstGeom>
        <a:solidFill>
          <a:schemeClr val="accent1">
            <a:tint val="6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3B0A5-4800-43E2-8CDC-DF76DFCBCAE7}" type="datetimeFigureOut">
              <a:rPr lang="en-IN" smtClean="0"/>
              <a:t>26-07-2024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20671-37DC-41EC-9BD5-88120CEF2725}" type="slidenum">
              <a:rPr lang="en-IN" smtClean="0"/>
              <a:t>‹#›</a:t>
            </a:fld>
            <a:endParaRPr lang="en-IN"/>
          </a:p>
        </p:txBody>
      </p:sp>
    </p:spTree>
    <p:extLst>
      <p:ext uri="{BB962C8B-B14F-4D97-AF65-F5344CB8AC3E}">
        <p14:creationId xmlns:p14="http://schemas.microsoft.com/office/powerpoint/2010/main" val="203068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AA274D-3F64-4892-8A23-3D36E2C04C9C}" type="datetime1">
              <a:rPr lang="en-IN" smtClean="0"/>
              <a:t>26-07-2024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179101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9F6D50-4405-4D0B-9072-925B7A1057A4}" type="datetime1">
              <a:rPr lang="en-IN" smtClean="0"/>
              <a:t>26-07-2024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14357176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9F6D50-4405-4D0B-9072-925B7A1057A4}" type="datetime1">
              <a:rPr lang="en-IN" smtClean="0"/>
              <a:t>26-07-2024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31326883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9F6D50-4405-4D0B-9072-925B7A1057A4}" type="datetime1">
              <a:rPr lang="en-IN" smtClean="0"/>
              <a:t>26-07-2024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645025-FDC6-48D3-9D8B-AA0C42850A53}" type="slidenum">
              <a:rPr lang="en-IN" smtClean="0"/>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489792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9F6D50-4405-4D0B-9072-925B7A1057A4}" type="datetime1">
              <a:rPr lang="en-IN" smtClean="0"/>
              <a:t>26-07-2024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213426053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9F6D50-4405-4D0B-9072-925B7A1057A4}" type="datetime1">
              <a:rPr lang="en-IN" smtClean="0"/>
              <a:t>26-07-2024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93058965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9F6D50-4405-4D0B-9072-925B7A1057A4}" type="datetime1">
              <a:rPr lang="en-IN" smtClean="0"/>
              <a:t>26-07-2024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327831417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9F6D50-4405-4D0B-9072-925B7A1057A4}" type="datetime1">
              <a:rPr lang="en-IN" smtClean="0"/>
              <a:t>26-07-2024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3744818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9F6D50-4405-4D0B-9072-925B7A1057A4}" type="datetime1">
              <a:rPr lang="en-IN" smtClean="0"/>
              <a:t>26-07-2024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127435291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AAE41-30D4-430D-B708-331C3F1F2463}" type="datetime1">
              <a:rPr lang="en-IN" smtClean="0"/>
              <a:t>26-07-2024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2736588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FAB1C2-971E-4CE4-84A8-58EB837C374A}" type="datetime1">
              <a:rPr lang="en-IN" smtClean="0"/>
              <a:t>26-07-2024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26138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9F6D50-4405-4D0B-9072-925B7A1057A4}" type="datetime1">
              <a:rPr lang="en-IN" smtClean="0"/>
              <a:t>26-07-2024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4261799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A56502-DDBF-4EBF-A8C3-C582332EE86D}" type="datetime1">
              <a:rPr lang="en-IN" smtClean="0"/>
              <a:t>26-07-2024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404066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F6D50-4405-4D0B-9072-925B7A1057A4}" type="datetime1">
              <a:rPr lang="en-IN" smtClean="0"/>
              <a:t>26-07-2024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131049939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9F6D50-4405-4D0B-9072-925B7A1057A4}" type="datetime1">
              <a:rPr lang="en-IN" smtClean="0"/>
              <a:t>26-07-2024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164716362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591FD7-441A-4537-B11F-BA5B213A9034}" type="datetime1">
              <a:rPr lang="en-IN" smtClean="0"/>
              <a:t>26-07-2024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110939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73CD67A-68DB-4B5A-B8E2-6BF0C141F52C}" type="datetime1">
              <a:rPr lang="en-IN" smtClean="0"/>
              <a:t>26-07-2024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250964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9F6D50-4405-4D0B-9072-925B7A1057A4}" type="datetime1">
              <a:rPr lang="en-IN" smtClean="0"/>
              <a:t>26-07-2024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173537377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0389C9-3C6E-4254-9CCC-54C69810F229}" type="datetime1">
              <a:rPr lang="en-IN" smtClean="0"/>
              <a:t>26-07-2024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645025-FDC6-48D3-9D8B-AA0C42850A53}" type="slidenum">
              <a:rPr lang="en-IN" smtClean="0"/>
              <a:t>‹#›</a:t>
            </a:fld>
            <a:endParaRPr lang="en-IN"/>
          </a:p>
        </p:txBody>
      </p:sp>
    </p:spTree>
    <p:extLst>
      <p:ext uri="{BB962C8B-B14F-4D97-AF65-F5344CB8AC3E}">
        <p14:creationId xmlns:p14="http://schemas.microsoft.com/office/powerpoint/2010/main" val="20498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CF9F2"/>
            </a:gs>
            <a:gs pos="24000">
              <a:schemeClr val="accent4">
                <a:lumMod val="20000"/>
                <a:lumOff val="80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A9F6D50-4405-4D0B-9072-925B7A1057A4}" type="datetime1">
              <a:rPr lang="en-IN" smtClean="0"/>
              <a:t>26-07-2024</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8645025-FDC6-48D3-9D8B-AA0C42850A53}" type="slidenum">
              <a:rPr lang="en-IN" smtClean="0"/>
              <a:t>‹#›</a:t>
            </a:fld>
            <a:endParaRPr lang="en-IN"/>
          </a:p>
        </p:txBody>
      </p:sp>
      <p:pic>
        <p:nvPicPr>
          <p:cNvPr id="7" name="Picture 2" descr="BIS Recruitment 2019 - Apply Online 115 Laboratory Officer, Upper ...">
            <a:extLst>
              <a:ext uri="{FF2B5EF4-FFF2-40B4-BE49-F238E27FC236}">
                <a16:creationId xmlns:a16="http://schemas.microsoft.com/office/drawing/2014/main" id="{20C5C882-C04D-FFD7-55AD-B40602BE9216}"/>
              </a:ext>
            </a:extLst>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11321988" y="75106"/>
            <a:ext cx="634868" cy="523920"/>
          </a:xfrm>
          <a:prstGeom prst="rect">
            <a:avLst/>
          </a:prstGeom>
          <a:noFill/>
        </p:spPr>
      </p:pic>
    </p:spTree>
    <p:extLst>
      <p:ext uri="{BB962C8B-B14F-4D97-AF65-F5344CB8AC3E}">
        <p14:creationId xmlns:p14="http://schemas.microsoft.com/office/powerpoint/2010/main" val="371064092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9D82-6C88-EDAC-31F3-BBCF8C0C808D}"/>
              </a:ext>
            </a:extLst>
          </p:cNvPr>
          <p:cNvSpPr>
            <a:spLocks noGrp="1"/>
          </p:cNvSpPr>
          <p:nvPr>
            <p:ph type="ctrTitle"/>
          </p:nvPr>
        </p:nvSpPr>
        <p:spPr>
          <a:xfrm>
            <a:off x="1524000" y="1122363"/>
            <a:ext cx="9144000" cy="1276708"/>
          </a:xfrm>
        </p:spPr>
        <p:txBody>
          <a:bodyPr>
            <a:normAutofit/>
          </a:bodyPr>
          <a:lstStyle/>
          <a:p>
            <a:r>
              <a:rPr lang="en-US" sz="4400" dirty="0">
                <a:latin typeface="Cambria" panose="02040503050406030204" pitchFamily="18" charset="0"/>
                <a:ea typeface="Cambria" panose="02040503050406030204" pitchFamily="18" charset="0"/>
              </a:rPr>
              <a:t>INDIAN STANDARDS FOR POLYMERS</a:t>
            </a:r>
            <a:endParaRPr lang="en-IN" sz="4400" dirty="0">
              <a:latin typeface="Cambria" panose="02040503050406030204" pitchFamily="18" charset="0"/>
              <a:ea typeface="Cambria" panose="02040503050406030204" pitchFamily="18" charset="0"/>
            </a:endParaRPr>
          </a:p>
        </p:txBody>
      </p:sp>
      <p:sp>
        <p:nvSpPr>
          <p:cNvPr id="3" name="Subtitle 2">
            <a:extLst>
              <a:ext uri="{FF2B5EF4-FFF2-40B4-BE49-F238E27FC236}">
                <a16:creationId xmlns:a16="http://schemas.microsoft.com/office/drawing/2014/main" id="{EEDE090E-B237-77C9-C06C-03975CDFD82B}"/>
              </a:ext>
            </a:extLst>
          </p:cNvPr>
          <p:cNvSpPr>
            <a:spLocks noGrp="1"/>
          </p:cNvSpPr>
          <p:nvPr>
            <p:ph type="subTitle" idx="1"/>
          </p:nvPr>
        </p:nvSpPr>
        <p:spPr/>
        <p:txBody>
          <a:bodyPr>
            <a:normAutofit fontScale="92500" lnSpcReduction="10000"/>
          </a:bodyPr>
          <a:lstStyle/>
          <a:p>
            <a:pPr algn="r"/>
            <a:r>
              <a:rPr lang="en-US" dirty="0">
                <a:latin typeface="Cambria" panose="02040503050406030204" pitchFamily="18" charset="0"/>
                <a:ea typeface="Cambria" panose="02040503050406030204" pitchFamily="18" charset="0"/>
              </a:rPr>
              <a:t>NAGAMANI.T,</a:t>
            </a:r>
          </a:p>
          <a:p>
            <a:pPr algn="r"/>
            <a:r>
              <a:rPr lang="en-US" dirty="0">
                <a:latin typeface="Cambria" panose="02040503050406030204" pitchFamily="18" charset="0"/>
                <a:ea typeface="Cambria" panose="02040503050406030204" pitchFamily="18" charset="0"/>
              </a:rPr>
              <a:t>Scientist E/Director &amp; Head(BNBL),</a:t>
            </a:r>
          </a:p>
          <a:p>
            <a:pPr algn="r"/>
            <a:r>
              <a:rPr lang="en-US" dirty="0">
                <a:latin typeface="Cambria" panose="02040503050406030204" pitchFamily="18" charset="0"/>
                <a:ea typeface="Cambria" panose="02040503050406030204" pitchFamily="18" charset="0"/>
              </a:rPr>
              <a:t>BUREAU OF INDIAN STANDARDS</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8864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AE7F8-B54D-3B21-9F7A-AC62E74FF034}"/>
              </a:ext>
            </a:extLst>
          </p:cNvPr>
          <p:cNvSpPr>
            <a:spLocks noGrp="1"/>
          </p:cNvSpPr>
          <p:nvPr>
            <p:ph type="title"/>
          </p:nvPr>
        </p:nvSpPr>
        <p:spPr>
          <a:xfrm>
            <a:off x="913775" y="83977"/>
            <a:ext cx="10364451" cy="690464"/>
          </a:xfrm>
        </p:spPr>
        <p:txBody>
          <a:bodyPr/>
          <a:lstStyle/>
          <a:p>
            <a:r>
              <a:rPr lang="en-US" dirty="0"/>
              <a:t>polymers in contact with food stuff</a:t>
            </a:r>
            <a:endParaRPr lang="en-IN" dirty="0"/>
          </a:p>
        </p:txBody>
      </p:sp>
      <p:graphicFrame>
        <p:nvGraphicFramePr>
          <p:cNvPr id="5" name="Content Placeholder 4">
            <a:extLst>
              <a:ext uri="{FF2B5EF4-FFF2-40B4-BE49-F238E27FC236}">
                <a16:creationId xmlns:a16="http://schemas.microsoft.com/office/drawing/2014/main" id="{C63717E8-2727-CF42-D7AE-07513D0CB845}"/>
              </a:ext>
            </a:extLst>
          </p:cNvPr>
          <p:cNvGraphicFramePr>
            <a:graphicFrameLocks noGrp="1"/>
          </p:cNvGraphicFramePr>
          <p:nvPr>
            <p:ph sz="quarter" idx="13"/>
            <p:extLst>
              <p:ext uri="{D42A27DB-BD31-4B8C-83A1-F6EECF244321}">
                <p14:modId xmlns:p14="http://schemas.microsoft.com/office/powerpoint/2010/main" val="679050330"/>
              </p:ext>
            </p:extLst>
          </p:nvPr>
        </p:nvGraphicFramePr>
        <p:xfrm>
          <a:off x="511628" y="774441"/>
          <a:ext cx="11168744" cy="5852160"/>
        </p:xfrm>
        <a:graphic>
          <a:graphicData uri="http://schemas.openxmlformats.org/drawingml/2006/table">
            <a:tbl>
              <a:tblPr firstRow="1" bandRow="1">
                <a:tableStyleId>{5C22544A-7EE6-4342-B048-85BDC9FD1C3A}</a:tableStyleId>
              </a:tblPr>
              <a:tblGrid>
                <a:gridCol w="5584372">
                  <a:extLst>
                    <a:ext uri="{9D8B030D-6E8A-4147-A177-3AD203B41FA5}">
                      <a16:colId xmlns:a16="http://schemas.microsoft.com/office/drawing/2014/main" val="2695935785"/>
                    </a:ext>
                  </a:extLst>
                </a:gridCol>
                <a:gridCol w="5584372">
                  <a:extLst>
                    <a:ext uri="{9D8B030D-6E8A-4147-A177-3AD203B41FA5}">
                      <a16:colId xmlns:a16="http://schemas.microsoft.com/office/drawing/2014/main" val="1517579442"/>
                    </a:ext>
                  </a:extLst>
                </a:gridCol>
              </a:tblGrid>
              <a:tr h="5206482">
                <a:tc>
                  <a:txBody>
                    <a:bodyPr/>
                    <a:lstStyle/>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10142 - Polystyrene crystal and high impact for its safe use in contact with foodstuffs pharmaceuticals and drinking water – Specification</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10146 - Specification for polyethylene for its safe use in contact with foodstuffs pharmaceuticals and drinking water</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10151- Polyvinyl chloride (PVC) and its copolymers for its safe use in contact with foodstuffs pharmaceuticals and drinking water - Specification </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10910 - Specification for polypropylene and its copolymers for its safe use in contact with foodstuffs pharmaceuticals and drinking water</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11434 - Specification for ionomer resins for its safe use in contact with foodstuffs pharmaceuticals and drinking water</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11704 - Specification for ethylene acrylic acid EAA copolymers for their safe use in contact with food - Stuffs pharmaceuticals and drinking water.</a:t>
                      </a:r>
                      <a:endParaRPr lang="en-IN" sz="1800" b="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800" b="0" kern="1200" dirty="0">
                          <a:solidFill>
                            <a:schemeClr val="tx1"/>
                          </a:solidFill>
                          <a:effectLst/>
                          <a:latin typeface="+mn-lt"/>
                          <a:ea typeface="+mn-ea"/>
                          <a:cs typeface="+mn-cs"/>
                        </a:rPr>
                        <a:t>IS 12247 - Specification for nylon-6 polymer for its safe use in contact with foodstuffs pharmaceuticals and drinking water.</a:t>
                      </a:r>
                      <a:endParaRPr lang="en-IN" sz="1800" b="0" kern="1200" dirty="0">
                        <a:solidFill>
                          <a:schemeClr val="tx1"/>
                        </a:solidFill>
                        <a:effectLst/>
                        <a:latin typeface="+mn-lt"/>
                        <a:ea typeface="+mn-ea"/>
                        <a:cs typeface="+mn-cs"/>
                      </a:endParaRPr>
                    </a:p>
                  </a:txBody>
                  <a:tcPr>
                    <a:lnR w="12700" cap="flat" cmpd="sng" algn="ctr">
                      <a:solidFill>
                        <a:schemeClr val="tx1"/>
                      </a:solidFill>
                      <a:prstDash val="solid"/>
                      <a:round/>
                      <a:headEnd type="none" w="med" len="med"/>
                      <a:tailEnd type="none" w="med" len="med"/>
                    </a:lnR>
                    <a:solidFill>
                      <a:srgbClr val="FCF8F2">
                        <a:alpha val="40000"/>
                      </a:srgbClr>
                    </a:solidFill>
                  </a:tcPr>
                </a:tc>
                <a:tc>
                  <a:txBody>
                    <a:bodyPr/>
                    <a:lstStyle/>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12252 - </a:t>
                      </a:r>
                      <a:r>
                        <a:rPr lang="en-US" sz="1800" b="0" kern="1200" dirty="0" err="1">
                          <a:solidFill>
                            <a:schemeClr val="tx1"/>
                          </a:solidFill>
                          <a:effectLst/>
                          <a:latin typeface="+mn-lt"/>
                          <a:ea typeface="+mn-ea"/>
                          <a:cs typeface="+mn-cs"/>
                        </a:rPr>
                        <a:t>Polyalkylene</a:t>
                      </a:r>
                      <a:r>
                        <a:rPr lang="en-US" sz="1800" b="0" kern="1200" dirty="0">
                          <a:solidFill>
                            <a:schemeClr val="tx1"/>
                          </a:solidFill>
                          <a:effectLst/>
                          <a:latin typeface="+mn-lt"/>
                          <a:ea typeface="+mn-ea"/>
                          <a:cs typeface="+mn-cs"/>
                        </a:rPr>
                        <a:t> terephthalates, PET and PBT, their copolymers and list of constituents in raw materials and end products for their safe use in contact with foodstuffs and pharmaceuticals </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13576 - Ethylene methacrylic acid (EMAA) copolymers and terpolymers for their safe use in contact with foodstuffs pharmaceuticals and drinking water – Specification</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13601 - Ethylene vinyl acetate (EVA) copolymers for its safe use in contact with foodstuffs pharmaceuticals and drinking water – Specification</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14971 - Polycarbonate resins for its safe use in contact with foodstuffs pharmaceuticals and drinking water – Specification</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14997 - Modified poly phenylene oxide </a:t>
                      </a:r>
                      <a:r>
                        <a:rPr lang="en-US" sz="1800" b="0" kern="1200" dirty="0" err="1">
                          <a:solidFill>
                            <a:schemeClr val="tx1"/>
                          </a:solidFill>
                          <a:effectLst/>
                          <a:latin typeface="+mn-lt"/>
                          <a:ea typeface="+mn-ea"/>
                          <a:cs typeface="+mn-cs"/>
                        </a:rPr>
                        <a:t>ppo</a:t>
                      </a:r>
                      <a:r>
                        <a:rPr lang="en-US" sz="1800" b="0" kern="1200" dirty="0">
                          <a:solidFill>
                            <a:schemeClr val="tx1"/>
                          </a:solidFill>
                          <a:effectLst/>
                          <a:latin typeface="+mn-lt"/>
                          <a:ea typeface="+mn-ea"/>
                          <a:cs typeface="+mn-cs"/>
                        </a:rPr>
                        <a:t> resins for its safe use in contact with foodstuffs pharmaceuticals and drinking water – Specification</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14999 - Melamine-formaldehyde resins for its safe use in contact with foodstuffs pharmaceuticals and drinking water - Specification</a:t>
                      </a:r>
                      <a:endParaRPr lang="en-IN" sz="1800" b="0" kern="1200" dirty="0">
                        <a:solidFill>
                          <a:schemeClr val="tx1"/>
                        </a:solidFill>
                        <a:effectLst/>
                        <a:latin typeface="+mn-lt"/>
                        <a:ea typeface="+mn-ea"/>
                        <a:cs typeface="+mn-cs"/>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solidFill>
                      <a:srgbClr val="FCF9F6">
                        <a:alpha val="40000"/>
                      </a:srgbClr>
                    </a:solidFill>
                  </a:tcPr>
                </a:tc>
                <a:extLst>
                  <a:ext uri="{0D108BD9-81ED-4DB2-BD59-A6C34878D82A}">
                    <a16:rowId xmlns:a16="http://schemas.microsoft.com/office/drawing/2014/main" val="3999605786"/>
                  </a:ext>
                </a:extLst>
              </a:tr>
            </a:tbl>
          </a:graphicData>
        </a:graphic>
      </p:graphicFrame>
      <p:sp>
        <p:nvSpPr>
          <p:cNvPr id="4" name="Slide Number Placeholder 3">
            <a:extLst>
              <a:ext uri="{FF2B5EF4-FFF2-40B4-BE49-F238E27FC236}">
                <a16:creationId xmlns:a16="http://schemas.microsoft.com/office/drawing/2014/main" id="{B5BBE16A-D459-862C-19BC-07A541893162}"/>
              </a:ext>
            </a:extLst>
          </p:cNvPr>
          <p:cNvSpPr>
            <a:spLocks noGrp="1"/>
          </p:cNvSpPr>
          <p:nvPr>
            <p:ph type="sldNum" sz="quarter" idx="12"/>
          </p:nvPr>
        </p:nvSpPr>
        <p:spPr/>
        <p:txBody>
          <a:bodyPr/>
          <a:lstStyle/>
          <a:p>
            <a:fld id="{B8645025-FDC6-48D3-9D8B-AA0C42850A53}" type="slidenum">
              <a:rPr lang="en-IN" smtClean="0"/>
              <a:t>10</a:t>
            </a:fld>
            <a:endParaRPr lang="en-IN"/>
          </a:p>
        </p:txBody>
      </p:sp>
    </p:spTree>
    <p:extLst>
      <p:ext uri="{BB962C8B-B14F-4D97-AF65-F5344CB8AC3E}">
        <p14:creationId xmlns:p14="http://schemas.microsoft.com/office/powerpoint/2010/main" val="190094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AE7F8-B54D-3B21-9F7A-AC62E74FF034}"/>
              </a:ext>
            </a:extLst>
          </p:cNvPr>
          <p:cNvSpPr>
            <a:spLocks noGrp="1"/>
          </p:cNvSpPr>
          <p:nvPr>
            <p:ph type="title"/>
          </p:nvPr>
        </p:nvSpPr>
        <p:spPr>
          <a:xfrm>
            <a:off x="913775" y="83977"/>
            <a:ext cx="10364451" cy="690464"/>
          </a:xfrm>
        </p:spPr>
        <p:txBody>
          <a:bodyPr>
            <a:normAutofit fontScale="90000"/>
          </a:bodyPr>
          <a:lstStyle/>
          <a:p>
            <a:r>
              <a:rPr lang="en-US" dirty="0"/>
              <a:t>LISTS of constituents in polymers in contact with food stuff</a:t>
            </a:r>
            <a:endParaRPr lang="en-IN" dirty="0"/>
          </a:p>
        </p:txBody>
      </p:sp>
      <p:graphicFrame>
        <p:nvGraphicFramePr>
          <p:cNvPr id="5" name="Content Placeholder 4">
            <a:extLst>
              <a:ext uri="{FF2B5EF4-FFF2-40B4-BE49-F238E27FC236}">
                <a16:creationId xmlns:a16="http://schemas.microsoft.com/office/drawing/2014/main" id="{C63717E8-2727-CF42-D7AE-07513D0CB845}"/>
              </a:ext>
            </a:extLst>
          </p:cNvPr>
          <p:cNvGraphicFramePr>
            <a:graphicFrameLocks noGrp="1"/>
          </p:cNvGraphicFramePr>
          <p:nvPr>
            <p:ph sz="quarter" idx="13"/>
            <p:extLst>
              <p:ext uri="{D42A27DB-BD31-4B8C-83A1-F6EECF244321}">
                <p14:modId xmlns:p14="http://schemas.microsoft.com/office/powerpoint/2010/main" val="2079810995"/>
              </p:ext>
            </p:extLst>
          </p:nvPr>
        </p:nvGraphicFramePr>
        <p:xfrm>
          <a:off x="194710" y="867747"/>
          <a:ext cx="11615058" cy="5577840"/>
        </p:xfrm>
        <a:graphic>
          <a:graphicData uri="http://schemas.openxmlformats.org/drawingml/2006/table">
            <a:tbl>
              <a:tblPr firstRow="1" bandRow="1">
                <a:tableStyleId>{5C22544A-7EE6-4342-B048-85BDC9FD1C3A}</a:tableStyleId>
              </a:tblPr>
              <a:tblGrid>
                <a:gridCol w="5807529">
                  <a:extLst>
                    <a:ext uri="{9D8B030D-6E8A-4147-A177-3AD203B41FA5}">
                      <a16:colId xmlns:a16="http://schemas.microsoft.com/office/drawing/2014/main" val="2695935785"/>
                    </a:ext>
                  </a:extLst>
                </a:gridCol>
                <a:gridCol w="5807529">
                  <a:extLst>
                    <a:ext uri="{9D8B030D-6E8A-4147-A177-3AD203B41FA5}">
                      <a16:colId xmlns:a16="http://schemas.microsoft.com/office/drawing/2014/main" val="1517579442"/>
                    </a:ext>
                  </a:extLst>
                </a:gridCol>
              </a:tblGrid>
              <a:tr h="5206482">
                <a:tc>
                  <a:txBody>
                    <a:bodyPr/>
                    <a:lstStyle/>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9833 - List of </a:t>
                      </a:r>
                      <a:r>
                        <a:rPr lang="en-US" sz="1800" b="0" kern="1200" dirty="0" err="1">
                          <a:solidFill>
                            <a:schemeClr val="tx1"/>
                          </a:solidFill>
                          <a:effectLst/>
                          <a:latin typeface="+mn-lt"/>
                          <a:ea typeface="+mn-ea"/>
                          <a:cs typeface="+mn-cs"/>
                        </a:rPr>
                        <a:t>colourants</a:t>
                      </a:r>
                      <a:r>
                        <a:rPr lang="en-US" sz="1800" b="0" kern="1200" dirty="0">
                          <a:solidFill>
                            <a:schemeClr val="tx1"/>
                          </a:solidFill>
                          <a:effectLst/>
                          <a:latin typeface="+mn-lt"/>
                          <a:ea typeface="+mn-ea"/>
                          <a:cs typeface="+mn-cs"/>
                        </a:rPr>
                        <a:t> for use in plastics in contact with foodstuffs and pharmaceuticals</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10148 - Positive list of constituents of polyvinyl chloride (PVC) and its copolymers in contact with foodstuffs pharmaceuticals and drinking water </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10149 - Positive list of constituents of styrene polymers in contact with foodstuffs pharmaceuticals and drinking water.</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12248 - Positive list of constituents of nylon-6 polymer for its safe use in contact with foodstuffs pharmaceuticals and drinking water.</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11435 - Positive list of constituents of ionomer resins for its safe use in contact with foodstuffs pharmaceuticals and drinking water</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11705 - Positive list of constituents of ethylene acrylic acid (EAA) copolymers for their safe use in contact with foodstuffs pharmaceuticals and drinking water </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13449 -Positive list of constituents of ethylene vinyl acetate (EVA) copolymers in contact with foodstuffs pharmaceuticals and drinking water</a:t>
                      </a:r>
                      <a:endParaRPr lang="en-IN" sz="1800" b="0" kern="1200" dirty="0">
                        <a:solidFill>
                          <a:schemeClr val="tx1"/>
                        </a:solidFill>
                        <a:effectLst/>
                        <a:latin typeface="+mn-lt"/>
                        <a:ea typeface="+mn-ea"/>
                        <a:cs typeface="+mn-cs"/>
                      </a:endParaRPr>
                    </a:p>
                  </a:txBody>
                  <a:tcPr>
                    <a:lnR w="12700" cap="flat" cmpd="sng" algn="ctr">
                      <a:solidFill>
                        <a:schemeClr val="tx1"/>
                      </a:solidFill>
                      <a:prstDash val="solid"/>
                      <a:round/>
                      <a:headEnd type="none" w="med" len="med"/>
                      <a:tailEnd type="none" w="med" len="med"/>
                    </a:lnR>
                    <a:solidFill>
                      <a:srgbClr val="FCF8F2">
                        <a:alpha val="40000"/>
                      </a:srgb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800" b="0" kern="1200" dirty="0">
                          <a:solidFill>
                            <a:schemeClr val="tx1"/>
                          </a:solidFill>
                          <a:effectLst/>
                          <a:latin typeface="+mn-lt"/>
                          <a:ea typeface="+mn-ea"/>
                          <a:cs typeface="+mn-cs"/>
                        </a:rPr>
                        <a:t>IS 13577 - Positive list of constituents of ethylene methacrylic acid (EMAA) copolymers and terpolymers in contact with foodstuffs pharmaceuticals and drinking water.</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14972 - Positive list of constituents of polycarbonate resins in contact with foodstuffs pharmaceuticals and drinking water</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14996 - Positive list of constituents of modified poly phenylene oxide </a:t>
                      </a:r>
                      <a:r>
                        <a:rPr lang="en-US" sz="1800" b="0" kern="1200" dirty="0" err="1">
                          <a:solidFill>
                            <a:schemeClr val="tx1"/>
                          </a:solidFill>
                          <a:effectLst/>
                          <a:latin typeface="+mn-lt"/>
                          <a:ea typeface="+mn-ea"/>
                          <a:cs typeface="+mn-cs"/>
                        </a:rPr>
                        <a:t>ppo</a:t>
                      </a:r>
                      <a:r>
                        <a:rPr lang="en-US" sz="1800" b="0" kern="1200" dirty="0">
                          <a:solidFill>
                            <a:schemeClr val="tx1"/>
                          </a:solidFill>
                          <a:effectLst/>
                          <a:latin typeface="+mn-lt"/>
                          <a:ea typeface="+mn-ea"/>
                          <a:cs typeface="+mn-cs"/>
                        </a:rPr>
                        <a:t> in contact with foodstuffs pharmaceuticals and drinking water</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14998 - Positive list of constituents of melamine-formaldehyde resins in contact with foodstuffs pharmaceuticals and drinking water</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16621 - Positive list of constituents of polyethylene and polypropylene in contact with foodstuffs pharmaceuticals and drinking water</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16738 - Positive list of constituents for polypropylene polyethylene and their copolymers for its safe use in contact with foodstuffs and pharmaceuticals.</a:t>
                      </a:r>
                      <a:endParaRPr lang="en-IN" sz="1800" b="0" kern="1200" dirty="0">
                        <a:solidFill>
                          <a:schemeClr val="tx1"/>
                        </a:solidFill>
                        <a:effectLst/>
                        <a:latin typeface="+mn-lt"/>
                        <a:ea typeface="+mn-ea"/>
                        <a:cs typeface="+mn-cs"/>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solidFill>
                      <a:srgbClr val="FCF9F6">
                        <a:alpha val="40000"/>
                      </a:srgbClr>
                    </a:solidFill>
                  </a:tcPr>
                </a:tc>
                <a:extLst>
                  <a:ext uri="{0D108BD9-81ED-4DB2-BD59-A6C34878D82A}">
                    <a16:rowId xmlns:a16="http://schemas.microsoft.com/office/drawing/2014/main" val="3999605786"/>
                  </a:ext>
                </a:extLst>
              </a:tr>
            </a:tbl>
          </a:graphicData>
        </a:graphic>
      </p:graphicFrame>
      <p:sp>
        <p:nvSpPr>
          <p:cNvPr id="4" name="Slide Number Placeholder 3">
            <a:extLst>
              <a:ext uri="{FF2B5EF4-FFF2-40B4-BE49-F238E27FC236}">
                <a16:creationId xmlns:a16="http://schemas.microsoft.com/office/drawing/2014/main" id="{B5BBE16A-D459-862C-19BC-07A541893162}"/>
              </a:ext>
            </a:extLst>
          </p:cNvPr>
          <p:cNvSpPr>
            <a:spLocks noGrp="1"/>
          </p:cNvSpPr>
          <p:nvPr>
            <p:ph type="sldNum" sz="quarter" idx="12"/>
          </p:nvPr>
        </p:nvSpPr>
        <p:spPr/>
        <p:txBody>
          <a:bodyPr/>
          <a:lstStyle/>
          <a:p>
            <a:fld id="{B8645025-FDC6-48D3-9D8B-AA0C42850A53}" type="slidenum">
              <a:rPr lang="en-IN" smtClean="0"/>
              <a:t>11</a:t>
            </a:fld>
            <a:endParaRPr lang="en-IN"/>
          </a:p>
        </p:txBody>
      </p:sp>
    </p:spTree>
    <p:extLst>
      <p:ext uri="{BB962C8B-B14F-4D97-AF65-F5344CB8AC3E}">
        <p14:creationId xmlns:p14="http://schemas.microsoft.com/office/powerpoint/2010/main" val="55093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04E9-6AA0-3269-E282-73F11FBDCD81}"/>
              </a:ext>
            </a:extLst>
          </p:cNvPr>
          <p:cNvSpPr>
            <a:spLocks noGrp="1"/>
          </p:cNvSpPr>
          <p:nvPr>
            <p:ph type="title"/>
          </p:nvPr>
        </p:nvSpPr>
        <p:spPr/>
        <p:txBody>
          <a:bodyPr/>
          <a:lstStyle/>
          <a:p>
            <a:r>
              <a:rPr lang="en-US" dirty="0"/>
              <a:t>Contents in an Indian standard for polymer material for extrusion and </a:t>
            </a:r>
            <a:r>
              <a:rPr lang="en-US" dirty="0" err="1"/>
              <a:t>moulding</a:t>
            </a:r>
            <a:r>
              <a:rPr lang="en-US" dirty="0"/>
              <a:t> purposes</a:t>
            </a:r>
            <a:endParaRPr lang="en-IN" dirty="0"/>
          </a:p>
        </p:txBody>
      </p:sp>
      <p:sp>
        <p:nvSpPr>
          <p:cNvPr id="3" name="Text Placeholder 2">
            <a:extLst>
              <a:ext uri="{FF2B5EF4-FFF2-40B4-BE49-F238E27FC236}">
                <a16:creationId xmlns:a16="http://schemas.microsoft.com/office/drawing/2014/main" id="{8318F1C2-9419-4C1C-9876-FB0BFB46F46D}"/>
              </a:ext>
            </a:extLst>
          </p:cNvPr>
          <p:cNvSpPr>
            <a:spLocks noGrp="1"/>
          </p:cNvSpPr>
          <p:nvPr>
            <p:ph type="body" idx="1"/>
          </p:nvPr>
        </p:nvSpPr>
        <p:spPr/>
        <p:txBody>
          <a:bodyPr>
            <a:normAutofit/>
          </a:bodyPr>
          <a:lstStyle/>
          <a:p>
            <a:r>
              <a:rPr lang="en-US" sz="3200" b="1" dirty="0"/>
              <a:t>IS 7328 SPECIFICATION FOR POLYETHYLENE MATERIAL FOR MOULDING AND EXTRUSION</a:t>
            </a:r>
            <a:endParaRPr lang="en-IN" sz="3200" dirty="0"/>
          </a:p>
        </p:txBody>
      </p:sp>
      <p:sp>
        <p:nvSpPr>
          <p:cNvPr id="4" name="Slide Number Placeholder 3">
            <a:extLst>
              <a:ext uri="{FF2B5EF4-FFF2-40B4-BE49-F238E27FC236}">
                <a16:creationId xmlns:a16="http://schemas.microsoft.com/office/drawing/2014/main" id="{48BEB27C-DD01-E76F-B600-F69F73BCCA6A}"/>
              </a:ext>
            </a:extLst>
          </p:cNvPr>
          <p:cNvSpPr>
            <a:spLocks noGrp="1"/>
          </p:cNvSpPr>
          <p:nvPr>
            <p:ph type="sldNum" sz="quarter" idx="12"/>
          </p:nvPr>
        </p:nvSpPr>
        <p:spPr/>
        <p:txBody>
          <a:bodyPr/>
          <a:lstStyle/>
          <a:p>
            <a:fld id="{B8645025-FDC6-48D3-9D8B-AA0C42850A53}" type="slidenum">
              <a:rPr lang="en-IN" smtClean="0"/>
              <a:t>12</a:t>
            </a:fld>
            <a:endParaRPr lang="en-IN"/>
          </a:p>
        </p:txBody>
      </p:sp>
    </p:spTree>
    <p:extLst>
      <p:ext uri="{BB962C8B-B14F-4D97-AF65-F5344CB8AC3E}">
        <p14:creationId xmlns:p14="http://schemas.microsoft.com/office/powerpoint/2010/main" val="4277773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CFA8C6-15F7-A9ED-3255-2A53768E3E0E}"/>
              </a:ext>
            </a:extLst>
          </p:cNvPr>
          <p:cNvSpPr>
            <a:spLocks noGrp="1"/>
          </p:cNvSpPr>
          <p:nvPr>
            <p:ph type="sldNum" sz="quarter" idx="12"/>
          </p:nvPr>
        </p:nvSpPr>
        <p:spPr/>
        <p:txBody>
          <a:bodyPr>
            <a:normAutofit/>
          </a:bodyPr>
          <a:lstStyle/>
          <a:p>
            <a:fld id="{B8645025-FDC6-48D3-9D8B-AA0C42850A53}" type="slidenum">
              <a:rPr lang="en-IN" smtClean="0"/>
              <a:t>13</a:t>
            </a:fld>
            <a:endParaRPr lang="en-IN"/>
          </a:p>
        </p:txBody>
      </p:sp>
      <p:pic>
        <p:nvPicPr>
          <p:cNvPr id="6" name="Content Placeholder 5">
            <a:extLst>
              <a:ext uri="{FF2B5EF4-FFF2-40B4-BE49-F238E27FC236}">
                <a16:creationId xmlns:a16="http://schemas.microsoft.com/office/drawing/2014/main" id="{26A9A0D2-57A9-149F-28F8-804C5C821B90}"/>
              </a:ext>
            </a:extLst>
          </p:cNvPr>
          <p:cNvPicPr>
            <a:picLocks noGrp="1" noChangeAspect="1"/>
          </p:cNvPicPr>
          <p:nvPr>
            <p:ph sz="half" idx="4294967295"/>
          </p:nvPr>
        </p:nvPicPr>
        <p:blipFill>
          <a:blip r:embed="rId2"/>
          <a:stretch>
            <a:fillRect/>
          </a:stretch>
        </p:blipFill>
        <p:spPr>
          <a:xfrm>
            <a:off x="5133527" y="893763"/>
            <a:ext cx="5978525" cy="5884863"/>
          </a:xfrm>
          <a:effectLst>
            <a:softEdge rad="152400"/>
          </a:effectLst>
        </p:spPr>
      </p:pic>
      <p:sp>
        <p:nvSpPr>
          <p:cNvPr id="3" name="Content Placeholder 2">
            <a:extLst>
              <a:ext uri="{FF2B5EF4-FFF2-40B4-BE49-F238E27FC236}">
                <a16:creationId xmlns:a16="http://schemas.microsoft.com/office/drawing/2014/main" id="{C8192DD1-90D6-2BD9-7AEA-F928F1883D8C}"/>
              </a:ext>
            </a:extLst>
          </p:cNvPr>
          <p:cNvSpPr>
            <a:spLocks noGrp="1"/>
          </p:cNvSpPr>
          <p:nvPr>
            <p:ph sz="half" idx="4294967295"/>
          </p:nvPr>
        </p:nvSpPr>
        <p:spPr>
          <a:xfrm>
            <a:off x="690114" y="1189831"/>
            <a:ext cx="4443413" cy="5233987"/>
          </a:xfrm>
          <a:ln>
            <a:solidFill>
              <a:srgbClr val="7496C0"/>
            </a:solidFill>
          </a:ln>
          <a:effectLst/>
        </p:spPr>
        <p:txBody>
          <a:bodyPr/>
          <a:lstStyle/>
          <a:p>
            <a:pPr>
              <a:buClr>
                <a:srgbClr val="C00000"/>
              </a:buClr>
              <a:buFont typeface="Wingdings" panose="05000000000000000000" pitchFamily="2" charset="2"/>
              <a:buChar char="Ø"/>
            </a:pPr>
            <a:r>
              <a:rPr lang="en-US" dirty="0"/>
              <a:t> </a:t>
            </a:r>
            <a:r>
              <a:rPr lang="en-US" cap="none" dirty="0" err="1"/>
              <a:t>Polyethylenes</a:t>
            </a:r>
            <a:r>
              <a:rPr lang="en-US" cap="none" dirty="0"/>
              <a:t> are most commonly used  polymers</a:t>
            </a:r>
          </a:p>
          <a:p>
            <a:pPr>
              <a:buClr>
                <a:srgbClr val="C00000"/>
              </a:buClr>
              <a:buFont typeface="Wingdings" panose="05000000000000000000" pitchFamily="2" charset="2"/>
              <a:buChar char="Ø"/>
            </a:pPr>
            <a:r>
              <a:rPr lang="en-US" cap="none" dirty="0"/>
              <a:t>1974 version of IS 7328 is for HDPE &amp; IS 3395 for LDPE, which were merged into a single standard, IS 7328</a:t>
            </a:r>
          </a:p>
          <a:p>
            <a:pPr>
              <a:buClr>
                <a:srgbClr val="C00000"/>
              </a:buClr>
              <a:buFont typeface="Wingdings" panose="05000000000000000000" pitchFamily="2" charset="2"/>
              <a:buChar char="Ø"/>
            </a:pPr>
            <a:r>
              <a:rPr lang="en-US" cap="none" dirty="0"/>
              <a:t>Aligned designations with ISO 17855-1 : 2014 plastics — polyethylene (PE) </a:t>
            </a:r>
            <a:r>
              <a:rPr lang="en-US" cap="none" dirty="0" err="1"/>
              <a:t>moulding</a:t>
            </a:r>
            <a:r>
              <a:rPr lang="en-US" cap="none" dirty="0"/>
              <a:t> and extrusion materials — part 1: designation system and basis for specifications</a:t>
            </a:r>
          </a:p>
          <a:p>
            <a:pPr>
              <a:buClr>
                <a:srgbClr val="C00000"/>
              </a:buClr>
              <a:buFont typeface="Wingdings" panose="05000000000000000000" pitchFamily="2" charset="2"/>
              <a:buChar char="Ø"/>
            </a:pPr>
            <a:endParaRPr lang="en-US" dirty="0"/>
          </a:p>
          <a:p>
            <a:pPr>
              <a:buClr>
                <a:srgbClr val="C00000"/>
              </a:buClr>
              <a:buFont typeface="Wingdings" panose="05000000000000000000" pitchFamily="2" charset="2"/>
              <a:buChar char="Ø"/>
            </a:pPr>
            <a:endParaRPr lang="en-US" dirty="0"/>
          </a:p>
          <a:p>
            <a:pPr>
              <a:buClr>
                <a:srgbClr val="C00000"/>
              </a:buClr>
              <a:buFont typeface="Wingdings" panose="05000000000000000000" pitchFamily="2" charset="2"/>
              <a:buChar char="Ø"/>
            </a:pPr>
            <a:endParaRPr lang="en-IN" dirty="0"/>
          </a:p>
        </p:txBody>
      </p:sp>
      <p:sp>
        <p:nvSpPr>
          <p:cNvPr id="2" name="Title 1">
            <a:extLst>
              <a:ext uri="{FF2B5EF4-FFF2-40B4-BE49-F238E27FC236}">
                <a16:creationId xmlns:a16="http://schemas.microsoft.com/office/drawing/2014/main" id="{7F050506-3B23-F271-7546-8E6EAE18B71B}"/>
              </a:ext>
            </a:extLst>
          </p:cNvPr>
          <p:cNvSpPr>
            <a:spLocks noGrp="1"/>
          </p:cNvSpPr>
          <p:nvPr>
            <p:ph type="title" idx="4294967295"/>
          </p:nvPr>
        </p:nvSpPr>
        <p:spPr>
          <a:xfrm>
            <a:off x="0" y="138113"/>
            <a:ext cx="10515600" cy="755650"/>
          </a:xfrm>
        </p:spPr>
        <p:txBody>
          <a:bodyPr>
            <a:normAutofit/>
          </a:bodyPr>
          <a:lstStyle/>
          <a:p>
            <a:pPr algn="ctr"/>
            <a:r>
              <a:rPr lang="en-US" sz="3600" b="1" dirty="0"/>
              <a:t>IS 7328 ...</a:t>
            </a:r>
            <a:endParaRPr lang="en-IN" sz="3600" dirty="0"/>
          </a:p>
        </p:txBody>
      </p:sp>
      <p:sp>
        <p:nvSpPr>
          <p:cNvPr id="5" name="TextBox 4">
            <a:extLst>
              <a:ext uri="{FF2B5EF4-FFF2-40B4-BE49-F238E27FC236}">
                <a16:creationId xmlns:a16="http://schemas.microsoft.com/office/drawing/2014/main" id="{046B80C4-4DE1-FB1E-8272-93C954C81187}"/>
              </a:ext>
            </a:extLst>
          </p:cNvPr>
          <p:cNvSpPr txBox="1"/>
          <p:nvPr/>
        </p:nvSpPr>
        <p:spPr>
          <a:xfrm>
            <a:off x="2230452" y="640935"/>
            <a:ext cx="828942" cy="452927"/>
          </a:xfrm>
          <a:prstGeom prst="rect">
            <a:avLst/>
          </a:prstGeom>
          <a:noFill/>
        </p:spPr>
        <p:txBody>
          <a:bodyPr wrap="square" rtlCol="0">
            <a:spAutoFit/>
          </a:bodyPr>
          <a:lstStyle/>
          <a:p>
            <a:endParaRPr lang="en-IN" dirty="0"/>
          </a:p>
        </p:txBody>
      </p:sp>
    </p:spTree>
    <p:extLst>
      <p:ext uri="{BB962C8B-B14F-4D97-AF65-F5344CB8AC3E}">
        <p14:creationId xmlns:p14="http://schemas.microsoft.com/office/powerpoint/2010/main" val="3054572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56FBFE-ED9C-C6F1-4115-3AED895957CE}"/>
              </a:ext>
            </a:extLst>
          </p:cNvPr>
          <p:cNvSpPr>
            <a:spLocks noGrp="1"/>
          </p:cNvSpPr>
          <p:nvPr>
            <p:ph type="sldNum" sz="quarter" idx="12"/>
          </p:nvPr>
        </p:nvSpPr>
        <p:spPr/>
        <p:txBody>
          <a:bodyPr>
            <a:normAutofit/>
          </a:bodyPr>
          <a:lstStyle/>
          <a:p>
            <a:fld id="{B8645025-FDC6-48D3-9D8B-AA0C42850A53}" type="slidenum">
              <a:rPr lang="en-IN" smtClean="0"/>
              <a:t>14</a:t>
            </a:fld>
            <a:endParaRPr lang="en-IN"/>
          </a:p>
        </p:txBody>
      </p:sp>
      <p:sp>
        <p:nvSpPr>
          <p:cNvPr id="4" name="Content Placeholder 3">
            <a:extLst>
              <a:ext uri="{FF2B5EF4-FFF2-40B4-BE49-F238E27FC236}">
                <a16:creationId xmlns:a16="http://schemas.microsoft.com/office/drawing/2014/main" id="{CE35A744-D1BE-D1F0-9F45-E4B65BF2E144}"/>
              </a:ext>
            </a:extLst>
          </p:cNvPr>
          <p:cNvSpPr>
            <a:spLocks noGrp="1"/>
          </p:cNvSpPr>
          <p:nvPr>
            <p:ph sz="half" idx="4294967295"/>
          </p:nvPr>
        </p:nvSpPr>
        <p:spPr>
          <a:xfrm>
            <a:off x="5077723" y="1034122"/>
            <a:ext cx="6345237" cy="5421312"/>
          </a:xfrm>
          <a:solidFill>
            <a:schemeClr val="lt1">
              <a:alpha val="40000"/>
            </a:schemeClr>
          </a:solidFill>
          <a:ln>
            <a:solidFill>
              <a:srgbClr val="7496C0"/>
            </a:solidFill>
          </a:ln>
        </p:spPr>
        <p:txBody>
          <a:bodyPr>
            <a:normAutofit/>
          </a:bodyPr>
          <a:lstStyle/>
          <a:p>
            <a:pPr>
              <a:buClr>
                <a:srgbClr val="C00000"/>
              </a:buClr>
              <a:buFont typeface="Wingdings" panose="05000000000000000000" pitchFamily="2" charset="2"/>
              <a:buChar char="Ø"/>
            </a:pPr>
            <a:r>
              <a:rPr lang="en-US" dirty="0"/>
              <a:t> Block 1 --- IS 7328</a:t>
            </a:r>
          </a:p>
          <a:p>
            <a:pPr>
              <a:buClr>
                <a:srgbClr val="C00000"/>
              </a:buClr>
              <a:buFont typeface="Wingdings" panose="05000000000000000000" pitchFamily="2" charset="2"/>
              <a:buChar char="Ø"/>
            </a:pPr>
            <a:r>
              <a:rPr lang="en-US" dirty="0"/>
              <a:t> Block 2 --- ‘1</a:t>
            </a:r>
            <a:r>
              <a:rPr lang="en-US" cap="none" dirty="0"/>
              <a:t>’ For LDPE; ‘2’ for LLDPE;</a:t>
            </a:r>
          </a:p>
          <a:p>
            <a:pPr marL="0" indent="0">
              <a:buClr>
                <a:srgbClr val="C00000"/>
              </a:buClr>
              <a:buNone/>
            </a:pPr>
            <a:r>
              <a:rPr lang="en-US" cap="none" dirty="0"/>
              <a:t>                        ‘3’ for HDPE; ‘4’ for   </a:t>
            </a:r>
          </a:p>
          <a:p>
            <a:pPr marL="0" indent="0">
              <a:buClr>
                <a:srgbClr val="C00000"/>
              </a:buClr>
              <a:buNone/>
            </a:pPr>
            <a:r>
              <a:rPr lang="en-US" cap="none" dirty="0"/>
              <a:t>                         compounded materials;</a:t>
            </a:r>
          </a:p>
          <a:p>
            <a:pPr>
              <a:buClr>
                <a:srgbClr val="C00000"/>
              </a:buClr>
              <a:buFont typeface="Wingdings" panose="05000000000000000000" pitchFamily="2" charset="2"/>
              <a:buChar char="ü"/>
            </a:pPr>
            <a:r>
              <a:rPr lang="en-US" cap="none" dirty="0"/>
              <a:t> Co-monomer used -‘B’ for butene-1, ‘H’ for hexene-1, ‘O’ for octene-1 and ‘P’ for propylene and ‘Z’ for any other co-monomer</a:t>
            </a:r>
          </a:p>
          <a:p>
            <a:pPr>
              <a:buClr>
                <a:srgbClr val="C00000"/>
              </a:buClr>
              <a:buFont typeface="Wingdings" panose="05000000000000000000" pitchFamily="2" charset="2"/>
              <a:buChar char="Ø"/>
            </a:pPr>
            <a:r>
              <a:rPr lang="en-US" dirty="0"/>
              <a:t> Block 3 --- </a:t>
            </a:r>
            <a:r>
              <a:rPr lang="en-US" cap="none" dirty="0"/>
              <a:t>Method of process or intended application (A to Z) followed by additives &amp; supple</a:t>
            </a:r>
            <a:endParaRPr lang="en-IN" cap="none" dirty="0"/>
          </a:p>
          <a:p>
            <a:pPr>
              <a:buClr>
                <a:srgbClr val="C00000"/>
              </a:buClr>
              <a:buFont typeface="Wingdings" panose="05000000000000000000" pitchFamily="2" charset="2"/>
              <a:buChar char="Ø"/>
            </a:pPr>
            <a:r>
              <a:rPr lang="en-IN" cap="none" dirty="0"/>
              <a:t>………..</a:t>
            </a:r>
            <a:r>
              <a:rPr lang="en-US" cap="none" dirty="0" err="1"/>
              <a:t>mentary</a:t>
            </a:r>
            <a:r>
              <a:rPr lang="en-US" cap="none" dirty="0"/>
              <a:t> information (A to Z)</a:t>
            </a:r>
          </a:p>
          <a:p>
            <a:pPr>
              <a:buClr>
                <a:srgbClr val="C00000"/>
              </a:buClr>
              <a:buFont typeface="Wingdings" panose="05000000000000000000" pitchFamily="2" charset="2"/>
              <a:buChar char="Ø"/>
            </a:pPr>
            <a:r>
              <a:rPr lang="en-US" dirty="0"/>
              <a:t>Block 4 --- </a:t>
            </a:r>
            <a:r>
              <a:rPr lang="en-US" cap="none" dirty="0"/>
              <a:t>MFI (A to H) and density (A to T)</a:t>
            </a:r>
          </a:p>
          <a:p>
            <a:pPr>
              <a:buClr>
                <a:srgbClr val="C00000"/>
              </a:buClr>
              <a:buFont typeface="Wingdings" panose="05000000000000000000" pitchFamily="2" charset="2"/>
              <a:buChar char="Ø"/>
            </a:pPr>
            <a:endParaRPr lang="en-IN" dirty="0"/>
          </a:p>
        </p:txBody>
      </p:sp>
      <p:pic>
        <p:nvPicPr>
          <p:cNvPr id="6" name="Content Placeholder 5">
            <a:extLst>
              <a:ext uri="{FF2B5EF4-FFF2-40B4-BE49-F238E27FC236}">
                <a16:creationId xmlns:a16="http://schemas.microsoft.com/office/drawing/2014/main" id="{51AE2D12-2224-708C-92D3-E8C29A353E7D}"/>
              </a:ext>
            </a:extLst>
          </p:cNvPr>
          <p:cNvPicPr>
            <a:picLocks noGrp="1" noChangeAspect="1"/>
          </p:cNvPicPr>
          <p:nvPr>
            <p:ph sz="half" idx="4294967295"/>
          </p:nvPr>
        </p:nvPicPr>
        <p:blipFill>
          <a:blip r:embed="rId2"/>
          <a:stretch>
            <a:fillRect/>
          </a:stretch>
        </p:blipFill>
        <p:spPr>
          <a:xfrm>
            <a:off x="448573" y="1177925"/>
            <a:ext cx="4629150" cy="4502150"/>
          </a:xfrm>
          <a:prstGeom prst="rect">
            <a:avLst/>
          </a:prstGeom>
          <a:ln>
            <a:noFill/>
          </a:ln>
          <a:effectLst>
            <a:softEdge rad="139700"/>
          </a:effectLst>
        </p:spPr>
      </p:pic>
      <p:sp>
        <p:nvSpPr>
          <p:cNvPr id="2" name="Title 1">
            <a:extLst>
              <a:ext uri="{FF2B5EF4-FFF2-40B4-BE49-F238E27FC236}">
                <a16:creationId xmlns:a16="http://schemas.microsoft.com/office/drawing/2014/main" id="{DADCBA7E-2701-8EA9-4A81-DB9592BBD65D}"/>
              </a:ext>
            </a:extLst>
          </p:cNvPr>
          <p:cNvSpPr>
            <a:spLocks noGrp="1"/>
          </p:cNvSpPr>
          <p:nvPr>
            <p:ph type="title" idx="4294967295"/>
          </p:nvPr>
        </p:nvSpPr>
        <p:spPr>
          <a:xfrm>
            <a:off x="0" y="76200"/>
            <a:ext cx="10515600" cy="679450"/>
          </a:xfrm>
        </p:spPr>
        <p:txBody>
          <a:bodyPr>
            <a:normAutofit/>
          </a:bodyPr>
          <a:lstStyle/>
          <a:p>
            <a:r>
              <a:rPr lang="en-US" dirty="0"/>
              <a:t>Classification of PE materials…</a:t>
            </a:r>
            <a:endParaRPr lang="en-IN" dirty="0"/>
          </a:p>
        </p:txBody>
      </p:sp>
    </p:spTree>
    <p:extLst>
      <p:ext uri="{BB962C8B-B14F-4D97-AF65-F5344CB8AC3E}">
        <p14:creationId xmlns:p14="http://schemas.microsoft.com/office/powerpoint/2010/main" val="222956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9AA165-AD4C-F983-6D67-1A88CE7BC38B}"/>
              </a:ext>
            </a:extLst>
          </p:cNvPr>
          <p:cNvSpPr>
            <a:spLocks noGrp="1"/>
          </p:cNvSpPr>
          <p:nvPr>
            <p:ph type="sldNum" sz="quarter" idx="12"/>
          </p:nvPr>
        </p:nvSpPr>
        <p:spPr/>
        <p:txBody>
          <a:bodyPr>
            <a:normAutofit/>
          </a:bodyPr>
          <a:lstStyle/>
          <a:p>
            <a:fld id="{B8645025-FDC6-48D3-9D8B-AA0C42850A53}" type="slidenum">
              <a:rPr lang="en-IN" smtClean="0"/>
              <a:t>15</a:t>
            </a:fld>
            <a:endParaRPr lang="en-IN"/>
          </a:p>
        </p:txBody>
      </p:sp>
      <p:sp>
        <p:nvSpPr>
          <p:cNvPr id="4" name="Content Placeholder 3">
            <a:extLst>
              <a:ext uri="{FF2B5EF4-FFF2-40B4-BE49-F238E27FC236}">
                <a16:creationId xmlns:a16="http://schemas.microsoft.com/office/drawing/2014/main" id="{84038947-3B00-7997-7552-FEE60E908D51}"/>
              </a:ext>
            </a:extLst>
          </p:cNvPr>
          <p:cNvSpPr>
            <a:spLocks noGrp="1"/>
          </p:cNvSpPr>
          <p:nvPr>
            <p:ph sz="half" idx="4294967295"/>
          </p:nvPr>
        </p:nvSpPr>
        <p:spPr>
          <a:xfrm>
            <a:off x="5401523" y="636588"/>
            <a:ext cx="5950840" cy="5825706"/>
          </a:xfrm>
          <a:solidFill>
            <a:schemeClr val="lt1"/>
          </a:solidFill>
          <a:ln>
            <a:noFill/>
          </a:ln>
          <a:effectLst>
            <a:outerShdw blurRad="44450" dist="27940" dir="5400000" algn="ctr">
              <a:srgbClr val="000000">
                <a:alpha val="32000"/>
              </a:srgbClr>
            </a:outerShdw>
          </a:effectLst>
        </p:spPr>
        <p:style>
          <a:lnRef idx="2">
            <a:schemeClr val="accent3"/>
          </a:lnRef>
          <a:fillRef idx="1">
            <a:schemeClr val="lt1"/>
          </a:fillRef>
          <a:effectRef idx="0">
            <a:schemeClr val="accent3"/>
          </a:effectRef>
          <a:fontRef idx="minor">
            <a:schemeClr val="dk1"/>
          </a:fontRef>
        </p:style>
        <p:txBody>
          <a:bodyPr/>
          <a:lstStyle/>
          <a:p>
            <a:pPr>
              <a:buClr>
                <a:srgbClr val="C00000"/>
              </a:buClr>
              <a:buFont typeface="Wingdings" panose="05000000000000000000" pitchFamily="2" charset="2"/>
              <a:buChar char="Ø"/>
            </a:pPr>
            <a:r>
              <a:rPr lang="en-US" dirty="0"/>
              <a:t>Block 5 --- </a:t>
            </a:r>
            <a:r>
              <a:rPr lang="en-IN" cap="none" dirty="0"/>
              <a:t>Filler or reinforcing material and it’s physical form; and mass content of fillers &amp; reinforcing materials</a:t>
            </a:r>
            <a:endParaRPr lang="en-IN" dirty="0"/>
          </a:p>
          <a:p>
            <a:pPr marL="0" indent="0">
              <a:buClr>
                <a:srgbClr val="C00000"/>
              </a:buClr>
              <a:buNone/>
            </a:pPr>
            <a:r>
              <a:rPr lang="en-US" dirty="0"/>
              <a:t> </a:t>
            </a:r>
            <a:endParaRPr lang="en-IN" dirty="0"/>
          </a:p>
        </p:txBody>
      </p:sp>
      <p:pic>
        <p:nvPicPr>
          <p:cNvPr id="6" name="Content Placeholder 5">
            <a:extLst>
              <a:ext uri="{FF2B5EF4-FFF2-40B4-BE49-F238E27FC236}">
                <a16:creationId xmlns:a16="http://schemas.microsoft.com/office/drawing/2014/main" id="{7FED14DB-6D25-1156-D46D-C961053DC3D2}"/>
              </a:ext>
            </a:extLst>
          </p:cNvPr>
          <p:cNvPicPr>
            <a:picLocks noGrp="1" noChangeAspect="1"/>
          </p:cNvPicPr>
          <p:nvPr>
            <p:ph sz="half" idx="4294967295"/>
          </p:nvPr>
        </p:nvPicPr>
        <p:blipFill>
          <a:blip r:embed="rId2"/>
          <a:stretch>
            <a:fillRect/>
          </a:stretch>
        </p:blipFill>
        <p:spPr>
          <a:xfrm>
            <a:off x="715962" y="1254125"/>
            <a:ext cx="4541838" cy="4994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3AFCD85F-225A-7022-E117-F0C8280D7FC2}"/>
              </a:ext>
            </a:extLst>
          </p:cNvPr>
          <p:cNvSpPr>
            <a:spLocks noGrp="1"/>
          </p:cNvSpPr>
          <p:nvPr>
            <p:ph type="title" idx="4294967295"/>
          </p:nvPr>
        </p:nvSpPr>
        <p:spPr>
          <a:xfrm>
            <a:off x="0" y="42863"/>
            <a:ext cx="10515600" cy="593725"/>
          </a:xfrm>
        </p:spPr>
        <p:txBody>
          <a:bodyPr>
            <a:normAutofit/>
          </a:bodyPr>
          <a:lstStyle/>
          <a:p>
            <a:r>
              <a:rPr lang="en-US" sz="3600" dirty="0"/>
              <a:t>Compounds classification…</a:t>
            </a:r>
            <a:endParaRPr lang="en-IN" sz="3600" dirty="0"/>
          </a:p>
        </p:txBody>
      </p:sp>
      <p:pic>
        <p:nvPicPr>
          <p:cNvPr id="8" name="Picture 7">
            <a:extLst>
              <a:ext uri="{FF2B5EF4-FFF2-40B4-BE49-F238E27FC236}">
                <a16:creationId xmlns:a16="http://schemas.microsoft.com/office/drawing/2014/main" id="{6277F869-6984-C683-B890-A2D0C4721ADD}"/>
              </a:ext>
            </a:extLst>
          </p:cNvPr>
          <p:cNvPicPr>
            <a:picLocks noChangeAspect="1"/>
          </p:cNvPicPr>
          <p:nvPr/>
        </p:nvPicPr>
        <p:blipFill>
          <a:blip r:embed="rId3"/>
          <a:stretch>
            <a:fillRect/>
          </a:stretch>
        </p:blipFill>
        <p:spPr>
          <a:xfrm>
            <a:off x="5804828" y="1701735"/>
            <a:ext cx="5277678" cy="4546665"/>
          </a:xfrm>
          <a:prstGeom prst="rect">
            <a:avLst/>
          </a:prstGeom>
        </p:spPr>
      </p:pic>
    </p:spTree>
    <p:extLst>
      <p:ext uri="{BB962C8B-B14F-4D97-AF65-F5344CB8AC3E}">
        <p14:creationId xmlns:p14="http://schemas.microsoft.com/office/powerpoint/2010/main" val="25174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CBB779-83E4-C18D-4532-32450ADDA5D6}"/>
              </a:ext>
            </a:extLst>
          </p:cNvPr>
          <p:cNvSpPr>
            <a:spLocks noGrp="1"/>
          </p:cNvSpPr>
          <p:nvPr>
            <p:ph type="sldNum" sz="quarter" idx="12"/>
          </p:nvPr>
        </p:nvSpPr>
        <p:spPr/>
        <p:txBody>
          <a:bodyPr>
            <a:normAutofit/>
          </a:bodyPr>
          <a:lstStyle/>
          <a:p>
            <a:fld id="{B8645025-FDC6-48D3-9D8B-AA0C42850A53}" type="slidenum">
              <a:rPr lang="en-IN" smtClean="0"/>
              <a:t>16</a:t>
            </a:fld>
            <a:endParaRPr lang="en-IN"/>
          </a:p>
        </p:txBody>
      </p:sp>
      <p:pic>
        <p:nvPicPr>
          <p:cNvPr id="5" name="Content Placeholder 4">
            <a:extLst>
              <a:ext uri="{FF2B5EF4-FFF2-40B4-BE49-F238E27FC236}">
                <a16:creationId xmlns:a16="http://schemas.microsoft.com/office/drawing/2014/main" id="{CCD90F18-5347-664C-25A0-10930ADBD9CA}"/>
              </a:ext>
            </a:extLst>
          </p:cNvPr>
          <p:cNvPicPr>
            <a:picLocks noGrp="1" noChangeAspect="1"/>
          </p:cNvPicPr>
          <p:nvPr>
            <p:ph idx="4294967295"/>
          </p:nvPr>
        </p:nvPicPr>
        <p:blipFill>
          <a:blip r:embed="rId2"/>
          <a:stretch>
            <a:fillRect/>
          </a:stretch>
        </p:blipFill>
        <p:spPr>
          <a:xfrm>
            <a:off x="1147313" y="1424946"/>
            <a:ext cx="9223375" cy="5199062"/>
          </a:xfrm>
          <a:prstGeom prst="rect">
            <a:avLst/>
          </a:prstGeom>
          <a:ln w="88900" cap="sq" cmpd="thickThin">
            <a:solidFill>
              <a:srgbClr val="000000"/>
            </a:solidFill>
            <a:prstDash val="solid"/>
            <a:miter lim="800000"/>
          </a:ln>
          <a:effectLst>
            <a:innerShdw blurRad="76200">
              <a:srgbClr val="000000"/>
            </a:innerShdw>
          </a:effectLst>
        </p:spPr>
      </p:pic>
      <p:sp>
        <p:nvSpPr>
          <p:cNvPr id="2" name="Title 1">
            <a:extLst>
              <a:ext uri="{FF2B5EF4-FFF2-40B4-BE49-F238E27FC236}">
                <a16:creationId xmlns:a16="http://schemas.microsoft.com/office/drawing/2014/main" id="{8FEFF594-F364-6ECF-112B-188712AF7265}"/>
              </a:ext>
            </a:extLst>
          </p:cNvPr>
          <p:cNvSpPr>
            <a:spLocks noGrp="1"/>
          </p:cNvSpPr>
          <p:nvPr>
            <p:ph type="title" idx="4294967295"/>
          </p:nvPr>
        </p:nvSpPr>
        <p:spPr>
          <a:xfrm>
            <a:off x="0" y="425450"/>
            <a:ext cx="10515600" cy="708025"/>
          </a:xfrm>
        </p:spPr>
        <p:txBody>
          <a:bodyPr>
            <a:normAutofit/>
          </a:bodyPr>
          <a:lstStyle/>
          <a:p>
            <a:r>
              <a:rPr lang="en-US" sz="3600" dirty="0"/>
              <a:t>Number of letters in designatory codes</a:t>
            </a:r>
            <a:endParaRPr lang="en-IN" sz="3600" dirty="0"/>
          </a:p>
        </p:txBody>
      </p:sp>
    </p:spTree>
    <p:extLst>
      <p:ext uri="{BB962C8B-B14F-4D97-AF65-F5344CB8AC3E}">
        <p14:creationId xmlns:p14="http://schemas.microsoft.com/office/powerpoint/2010/main" val="241954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7F3A39-E7DF-8DC7-9479-1BF228BA013F}"/>
              </a:ext>
            </a:extLst>
          </p:cNvPr>
          <p:cNvSpPr>
            <a:spLocks noGrp="1"/>
          </p:cNvSpPr>
          <p:nvPr>
            <p:ph type="sldNum" sz="quarter" idx="12"/>
          </p:nvPr>
        </p:nvSpPr>
        <p:spPr/>
        <p:txBody>
          <a:bodyPr>
            <a:normAutofit/>
          </a:bodyPr>
          <a:lstStyle/>
          <a:p>
            <a:fld id="{B8645025-FDC6-48D3-9D8B-AA0C42850A53}" type="slidenum">
              <a:rPr lang="en-IN" smtClean="0"/>
              <a:t>17</a:t>
            </a:fld>
            <a:endParaRPr lang="en-IN"/>
          </a:p>
        </p:txBody>
      </p:sp>
      <p:sp>
        <p:nvSpPr>
          <p:cNvPr id="3" name="Content Placeholder 2">
            <a:extLst>
              <a:ext uri="{FF2B5EF4-FFF2-40B4-BE49-F238E27FC236}">
                <a16:creationId xmlns:a16="http://schemas.microsoft.com/office/drawing/2014/main" id="{BEB22873-0843-2CD3-9799-5EBE44C1E9D8}"/>
              </a:ext>
            </a:extLst>
          </p:cNvPr>
          <p:cNvSpPr>
            <a:spLocks noGrp="1"/>
          </p:cNvSpPr>
          <p:nvPr>
            <p:ph idx="4294967295"/>
          </p:nvPr>
        </p:nvSpPr>
        <p:spPr>
          <a:xfrm>
            <a:off x="1220787" y="1263650"/>
            <a:ext cx="9750425" cy="4984750"/>
          </a:xfrm>
          <a:ln>
            <a:solidFill>
              <a:srgbClr val="7496C0"/>
            </a:solidFill>
          </a:ln>
        </p:spPr>
        <p:txBody>
          <a:bodyPr/>
          <a:lstStyle/>
          <a:p>
            <a:pPr>
              <a:buClr>
                <a:srgbClr val="C00000"/>
              </a:buClr>
              <a:buFont typeface="Wingdings" panose="05000000000000000000" pitchFamily="2" charset="2"/>
              <a:buChar char="Ø"/>
            </a:pPr>
            <a:r>
              <a:rPr lang="en-US" cap="none" dirty="0"/>
              <a:t>A low density polyethylene (1) for production of blown film (F) having additive formulation of antioxidant (B) and no slip and no </a:t>
            </a:r>
            <a:r>
              <a:rPr lang="en-US" cap="none" dirty="0" err="1"/>
              <a:t>antiblock</a:t>
            </a:r>
            <a:r>
              <a:rPr lang="en-US" cap="none" dirty="0"/>
              <a:t> (E) with density at 23°C is 918.0 kg/m3 (B) and melt flow rate of resin at 190ᴼ C/2.16 kg (D) is 0.50 g/10 minutes (A) shall be designated as</a:t>
            </a:r>
            <a:r>
              <a:rPr lang="en-US" dirty="0"/>
              <a:t>:</a:t>
            </a:r>
          </a:p>
          <a:p>
            <a:pPr marL="0" indent="0">
              <a:buNone/>
            </a:pPr>
            <a:endParaRPr lang="en-IN" dirty="0"/>
          </a:p>
        </p:txBody>
      </p:sp>
      <p:sp>
        <p:nvSpPr>
          <p:cNvPr id="2" name="Title 1">
            <a:extLst>
              <a:ext uri="{FF2B5EF4-FFF2-40B4-BE49-F238E27FC236}">
                <a16:creationId xmlns:a16="http://schemas.microsoft.com/office/drawing/2014/main" id="{C6605C37-34B1-3B0F-EDA0-4F165A481B1F}"/>
              </a:ext>
            </a:extLst>
          </p:cNvPr>
          <p:cNvSpPr>
            <a:spLocks noGrp="1"/>
          </p:cNvSpPr>
          <p:nvPr>
            <p:ph type="title" idx="4294967295"/>
          </p:nvPr>
        </p:nvSpPr>
        <p:spPr>
          <a:xfrm>
            <a:off x="1492370" y="365125"/>
            <a:ext cx="9023229" cy="688975"/>
          </a:xfrm>
        </p:spPr>
        <p:txBody>
          <a:bodyPr>
            <a:normAutofit/>
          </a:bodyPr>
          <a:lstStyle/>
          <a:p>
            <a:r>
              <a:rPr lang="en-US" sz="3600" dirty="0"/>
              <a:t>Examples</a:t>
            </a:r>
            <a:endParaRPr lang="en-IN" sz="3600" dirty="0"/>
          </a:p>
        </p:txBody>
      </p:sp>
      <p:graphicFrame>
        <p:nvGraphicFramePr>
          <p:cNvPr id="4" name="Table 3">
            <a:extLst>
              <a:ext uri="{FF2B5EF4-FFF2-40B4-BE49-F238E27FC236}">
                <a16:creationId xmlns:a16="http://schemas.microsoft.com/office/drawing/2014/main" id="{9D702578-963C-0E65-5E7E-587B1F825285}"/>
              </a:ext>
            </a:extLst>
          </p:cNvPr>
          <p:cNvGraphicFramePr>
            <a:graphicFrameLocks noGrp="1"/>
          </p:cNvGraphicFramePr>
          <p:nvPr>
            <p:extLst>
              <p:ext uri="{D42A27DB-BD31-4B8C-83A1-F6EECF244321}">
                <p14:modId xmlns:p14="http://schemas.microsoft.com/office/powerpoint/2010/main" val="4083951711"/>
              </p:ext>
            </p:extLst>
          </p:nvPr>
        </p:nvGraphicFramePr>
        <p:xfrm>
          <a:off x="1341780" y="3221531"/>
          <a:ext cx="9293089" cy="1848680"/>
        </p:xfrm>
        <a:graphic>
          <a:graphicData uri="http://schemas.openxmlformats.org/drawingml/2006/table">
            <a:tbl>
              <a:tblPr firstRow="1" firstCol="1" bandRow="1">
                <a:tableStyleId>{5C22544A-7EE6-4342-B048-85BDC9FD1C3A}</a:tableStyleId>
              </a:tblPr>
              <a:tblGrid>
                <a:gridCol w="2446298">
                  <a:extLst>
                    <a:ext uri="{9D8B030D-6E8A-4147-A177-3AD203B41FA5}">
                      <a16:colId xmlns:a16="http://schemas.microsoft.com/office/drawing/2014/main" val="1062006582"/>
                    </a:ext>
                  </a:extLst>
                </a:gridCol>
                <a:gridCol w="2046190">
                  <a:extLst>
                    <a:ext uri="{9D8B030D-6E8A-4147-A177-3AD203B41FA5}">
                      <a16:colId xmlns:a16="http://schemas.microsoft.com/office/drawing/2014/main" val="2527176608"/>
                    </a:ext>
                  </a:extLst>
                </a:gridCol>
                <a:gridCol w="1530626">
                  <a:extLst>
                    <a:ext uri="{9D8B030D-6E8A-4147-A177-3AD203B41FA5}">
                      <a16:colId xmlns:a16="http://schemas.microsoft.com/office/drawing/2014/main" val="1625597840"/>
                    </a:ext>
                  </a:extLst>
                </a:gridCol>
                <a:gridCol w="1630017">
                  <a:extLst>
                    <a:ext uri="{9D8B030D-6E8A-4147-A177-3AD203B41FA5}">
                      <a16:colId xmlns:a16="http://schemas.microsoft.com/office/drawing/2014/main" val="4251667291"/>
                    </a:ext>
                  </a:extLst>
                </a:gridCol>
                <a:gridCol w="1639958">
                  <a:extLst>
                    <a:ext uri="{9D8B030D-6E8A-4147-A177-3AD203B41FA5}">
                      <a16:colId xmlns:a16="http://schemas.microsoft.com/office/drawing/2014/main" val="3784844997"/>
                    </a:ext>
                  </a:extLst>
                </a:gridCol>
              </a:tblGrid>
              <a:tr h="585818">
                <a:tc>
                  <a:txBody>
                    <a:bodyPr/>
                    <a:lstStyle/>
                    <a:p>
                      <a:pPr>
                        <a:lnSpc>
                          <a:spcPct val="107000"/>
                        </a:lnSpc>
                        <a:spcAft>
                          <a:spcPts val="800"/>
                        </a:spcAft>
                      </a:pPr>
                      <a:r>
                        <a:rPr lang="en-IN" sz="2400" kern="100" dirty="0">
                          <a:effectLst/>
                        </a:rPr>
                        <a:t>Data Block</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Block 1</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Block 2</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Block 3</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Block 4</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3051911"/>
                  </a:ext>
                </a:extLst>
              </a:tr>
              <a:tr h="570844">
                <a:tc>
                  <a:txBody>
                    <a:bodyPr/>
                    <a:lstStyle/>
                    <a:p>
                      <a:pPr>
                        <a:lnSpc>
                          <a:spcPct val="107000"/>
                        </a:lnSpc>
                        <a:spcAft>
                          <a:spcPts val="800"/>
                        </a:spcAft>
                      </a:pPr>
                      <a:r>
                        <a:rPr lang="en-IN" sz="2400" kern="100">
                          <a:effectLst/>
                        </a:rPr>
                        <a:t>Terminology</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IS 7328</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1</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FBE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BDA</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7899229"/>
                  </a:ext>
                </a:extLst>
              </a:tr>
              <a:tr h="692018">
                <a:tc>
                  <a:txBody>
                    <a:bodyPr/>
                    <a:lstStyle/>
                    <a:p>
                      <a:pPr>
                        <a:lnSpc>
                          <a:spcPct val="107000"/>
                        </a:lnSpc>
                        <a:spcAft>
                          <a:spcPts val="800"/>
                        </a:spcAft>
                      </a:pPr>
                      <a:r>
                        <a:rPr lang="en-IN" sz="2400" kern="100" dirty="0">
                          <a:effectLst/>
                        </a:rPr>
                        <a:t>Designation code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nSpc>
                          <a:spcPct val="107000"/>
                        </a:lnSpc>
                        <a:spcAft>
                          <a:spcPts val="800"/>
                        </a:spcAft>
                      </a:pPr>
                      <a:r>
                        <a:rPr lang="en-IN" sz="2400" kern="100" dirty="0">
                          <a:effectLst/>
                        </a:rPr>
                        <a:t>IS 7328 – 1-FBE-BDA</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310968092"/>
                  </a:ext>
                </a:extLst>
              </a:tr>
            </a:tbl>
          </a:graphicData>
        </a:graphic>
      </p:graphicFrame>
    </p:spTree>
    <p:extLst>
      <p:ext uri="{BB962C8B-B14F-4D97-AF65-F5344CB8AC3E}">
        <p14:creationId xmlns:p14="http://schemas.microsoft.com/office/powerpoint/2010/main" val="344243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C30D37-B2AF-4BC6-D2A9-6CCD5BA57446}"/>
              </a:ext>
            </a:extLst>
          </p:cNvPr>
          <p:cNvSpPr>
            <a:spLocks noGrp="1"/>
          </p:cNvSpPr>
          <p:nvPr>
            <p:ph type="sldNum" sz="quarter" idx="12"/>
          </p:nvPr>
        </p:nvSpPr>
        <p:spPr/>
        <p:txBody>
          <a:bodyPr>
            <a:normAutofit/>
          </a:bodyPr>
          <a:lstStyle/>
          <a:p>
            <a:fld id="{B8645025-FDC6-48D3-9D8B-AA0C42850A53}" type="slidenum">
              <a:rPr lang="en-IN" smtClean="0"/>
              <a:t>18</a:t>
            </a:fld>
            <a:endParaRPr lang="en-IN"/>
          </a:p>
        </p:txBody>
      </p:sp>
      <p:sp>
        <p:nvSpPr>
          <p:cNvPr id="3" name="Content Placeholder 2">
            <a:extLst>
              <a:ext uri="{FF2B5EF4-FFF2-40B4-BE49-F238E27FC236}">
                <a16:creationId xmlns:a16="http://schemas.microsoft.com/office/drawing/2014/main" id="{550F9258-4A0F-05F7-24EC-32961BEB87B4}"/>
              </a:ext>
            </a:extLst>
          </p:cNvPr>
          <p:cNvSpPr>
            <a:spLocks noGrp="1"/>
          </p:cNvSpPr>
          <p:nvPr>
            <p:ph idx="4294967295"/>
          </p:nvPr>
        </p:nvSpPr>
        <p:spPr>
          <a:xfrm>
            <a:off x="1276709" y="1235075"/>
            <a:ext cx="10515600" cy="5013325"/>
          </a:xfrm>
          <a:ln>
            <a:solidFill>
              <a:srgbClr val="7496C0"/>
            </a:solidFill>
          </a:ln>
        </p:spPr>
        <p:txBody>
          <a:bodyPr/>
          <a:lstStyle/>
          <a:p>
            <a:pPr>
              <a:buClr>
                <a:srgbClr val="C00000"/>
              </a:buClr>
              <a:buFont typeface="Wingdings" panose="05000000000000000000" pitchFamily="2" charset="2"/>
              <a:buChar char="Ø"/>
            </a:pPr>
            <a:r>
              <a:rPr lang="en-IN" cap="none" dirty="0"/>
              <a:t>A linear low density polyethylene (with butene -1 co-monomer, B) based compound (4) for injection moulding application (M) having antioxidant (B), antistatic agent (J), with density at 27°C, 927.0 kg/m3 (M) and melt flow rate (190°C/2.16 kg) (D) of 25 g/ 10 minutes (E) and having chalk (K) filler in powder form (B) of 22 percent (20)</a:t>
            </a:r>
          </a:p>
          <a:p>
            <a:pPr marL="0" indent="0">
              <a:buClr>
                <a:srgbClr val="C00000"/>
              </a:buClr>
              <a:buNone/>
            </a:pPr>
            <a:r>
              <a:rPr lang="en-IN" dirty="0"/>
              <a:t>     </a:t>
            </a:r>
          </a:p>
        </p:txBody>
      </p:sp>
      <p:sp>
        <p:nvSpPr>
          <p:cNvPr id="2" name="Title 1">
            <a:extLst>
              <a:ext uri="{FF2B5EF4-FFF2-40B4-BE49-F238E27FC236}">
                <a16:creationId xmlns:a16="http://schemas.microsoft.com/office/drawing/2014/main" id="{E33A79E7-3F77-307B-FC3F-68999176970D}"/>
              </a:ext>
            </a:extLst>
          </p:cNvPr>
          <p:cNvSpPr>
            <a:spLocks noGrp="1"/>
          </p:cNvSpPr>
          <p:nvPr>
            <p:ph type="title" idx="4294967295"/>
          </p:nvPr>
        </p:nvSpPr>
        <p:spPr>
          <a:xfrm>
            <a:off x="1276708" y="161925"/>
            <a:ext cx="9238891" cy="668338"/>
          </a:xfrm>
        </p:spPr>
        <p:txBody>
          <a:bodyPr>
            <a:normAutofit/>
          </a:bodyPr>
          <a:lstStyle/>
          <a:p>
            <a:r>
              <a:rPr lang="en-US" sz="3200" dirty="0" err="1">
                <a:latin typeface="Calibri" panose="020F0502020204030204" pitchFamily="34" charset="0"/>
                <a:ea typeface="Calibri" panose="020F0502020204030204" pitchFamily="34" charset="0"/>
                <a:cs typeface="Calibri" panose="020F0502020204030204" pitchFamily="34" charset="0"/>
              </a:rPr>
              <a:t>exampleS</a:t>
            </a:r>
            <a:endParaRPr lang="en-IN" sz="3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0975E9B5-7CAD-7E39-4996-AD580D29E902}"/>
              </a:ext>
            </a:extLst>
          </p:cNvPr>
          <p:cNvGraphicFramePr>
            <a:graphicFrameLocks noGrp="1"/>
          </p:cNvGraphicFramePr>
          <p:nvPr>
            <p:extLst>
              <p:ext uri="{D42A27DB-BD31-4B8C-83A1-F6EECF244321}">
                <p14:modId xmlns:p14="http://schemas.microsoft.com/office/powerpoint/2010/main" val="1506918425"/>
              </p:ext>
            </p:extLst>
          </p:nvPr>
        </p:nvGraphicFramePr>
        <p:xfrm>
          <a:off x="1620078" y="3508514"/>
          <a:ext cx="8726559" cy="2335697"/>
        </p:xfrm>
        <a:graphic>
          <a:graphicData uri="http://schemas.openxmlformats.org/drawingml/2006/table">
            <a:tbl>
              <a:tblPr firstRow="1" firstCol="1" bandRow="1">
                <a:tableStyleId>{5C22544A-7EE6-4342-B048-85BDC9FD1C3A}</a:tableStyleId>
              </a:tblPr>
              <a:tblGrid>
                <a:gridCol w="2176669">
                  <a:extLst>
                    <a:ext uri="{9D8B030D-6E8A-4147-A177-3AD203B41FA5}">
                      <a16:colId xmlns:a16="http://schemas.microsoft.com/office/drawing/2014/main" val="2177886880"/>
                    </a:ext>
                  </a:extLst>
                </a:gridCol>
                <a:gridCol w="1311966">
                  <a:extLst>
                    <a:ext uri="{9D8B030D-6E8A-4147-A177-3AD203B41FA5}">
                      <a16:colId xmlns:a16="http://schemas.microsoft.com/office/drawing/2014/main" val="4190483474"/>
                    </a:ext>
                  </a:extLst>
                </a:gridCol>
                <a:gridCol w="1351721">
                  <a:extLst>
                    <a:ext uri="{9D8B030D-6E8A-4147-A177-3AD203B41FA5}">
                      <a16:colId xmlns:a16="http://schemas.microsoft.com/office/drawing/2014/main" val="2130801437"/>
                    </a:ext>
                  </a:extLst>
                </a:gridCol>
                <a:gridCol w="1429079">
                  <a:extLst>
                    <a:ext uri="{9D8B030D-6E8A-4147-A177-3AD203B41FA5}">
                      <a16:colId xmlns:a16="http://schemas.microsoft.com/office/drawing/2014/main" val="1624197959"/>
                    </a:ext>
                  </a:extLst>
                </a:gridCol>
                <a:gridCol w="1228562">
                  <a:extLst>
                    <a:ext uri="{9D8B030D-6E8A-4147-A177-3AD203B41FA5}">
                      <a16:colId xmlns:a16="http://schemas.microsoft.com/office/drawing/2014/main" val="2992623459"/>
                    </a:ext>
                  </a:extLst>
                </a:gridCol>
                <a:gridCol w="1228562">
                  <a:extLst>
                    <a:ext uri="{9D8B030D-6E8A-4147-A177-3AD203B41FA5}">
                      <a16:colId xmlns:a16="http://schemas.microsoft.com/office/drawing/2014/main" val="11137606"/>
                    </a:ext>
                  </a:extLst>
                </a:gridCol>
              </a:tblGrid>
              <a:tr h="636760">
                <a:tc>
                  <a:txBody>
                    <a:bodyPr/>
                    <a:lstStyle/>
                    <a:p>
                      <a:pPr>
                        <a:lnSpc>
                          <a:spcPct val="107000"/>
                        </a:lnSpc>
                        <a:spcAft>
                          <a:spcPts val="800"/>
                        </a:spcAft>
                      </a:pPr>
                      <a:r>
                        <a:rPr lang="en-IN" sz="2400" kern="100" dirty="0">
                          <a:effectLst/>
                        </a:rPr>
                        <a:t>Data Block</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Block 1</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Block 2</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Block 3</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Block 4</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Block 5</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7449549"/>
                  </a:ext>
                </a:extLst>
              </a:tr>
              <a:tr h="617859">
                <a:tc>
                  <a:txBody>
                    <a:bodyPr/>
                    <a:lstStyle/>
                    <a:p>
                      <a:pPr>
                        <a:lnSpc>
                          <a:spcPct val="107000"/>
                        </a:lnSpc>
                        <a:spcAft>
                          <a:spcPts val="800"/>
                        </a:spcAft>
                      </a:pPr>
                      <a:r>
                        <a:rPr lang="en-IN" sz="2400" kern="100" dirty="0">
                          <a:effectLst/>
                        </a:rPr>
                        <a:t>Terminology</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IS 7328</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4B</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a:effectLst/>
                        </a:rPr>
                        <a:t>MBJ</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dirty="0">
                          <a:effectLst/>
                        </a:rPr>
                        <a:t>MDE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400" kern="100">
                          <a:effectLst/>
                        </a:rPr>
                        <a:t>KB20</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3370824"/>
                  </a:ext>
                </a:extLst>
              </a:tr>
              <a:tr h="1081078">
                <a:tc>
                  <a:txBody>
                    <a:bodyPr/>
                    <a:lstStyle/>
                    <a:p>
                      <a:pPr>
                        <a:lnSpc>
                          <a:spcPct val="107000"/>
                        </a:lnSpc>
                        <a:spcAft>
                          <a:spcPts val="800"/>
                        </a:spcAft>
                      </a:pPr>
                      <a:r>
                        <a:rPr lang="en-IN" sz="2400" kern="100" dirty="0">
                          <a:effectLst/>
                        </a:rPr>
                        <a:t>Designation code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5">
                  <a:txBody>
                    <a:bodyPr/>
                    <a:lstStyle/>
                    <a:p>
                      <a:pPr>
                        <a:lnSpc>
                          <a:spcPct val="107000"/>
                        </a:lnSpc>
                        <a:spcAft>
                          <a:spcPts val="800"/>
                        </a:spcAft>
                      </a:pPr>
                      <a:r>
                        <a:rPr lang="en-IN" sz="2400" kern="100" dirty="0">
                          <a:effectLst/>
                        </a:rPr>
                        <a:t>IS 7328 – 4B-MBJ-MDE-KB20</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591048354"/>
                  </a:ext>
                </a:extLst>
              </a:tr>
            </a:tbl>
          </a:graphicData>
        </a:graphic>
      </p:graphicFrame>
    </p:spTree>
    <p:extLst>
      <p:ext uri="{BB962C8B-B14F-4D97-AF65-F5344CB8AC3E}">
        <p14:creationId xmlns:p14="http://schemas.microsoft.com/office/powerpoint/2010/main" val="59658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49BA33-0BDF-AD0A-43C6-508258DD41C0}"/>
              </a:ext>
            </a:extLst>
          </p:cNvPr>
          <p:cNvSpPr>
            <a:spLocks noGrp="1"/>
          </p:cNvSpPr>
          <p:nvPr>
            <p:ph type="sldNum" sz="quarter" idx="12"/>
          </p:nvPr>
        </p:nvSpPr>
        <p:spPr/>
        <p:txBody>
          <a:bodyPr>
            <a:normAutofit/>
          </a:bodyPr>
          <a:lstStyle/>
          <a:p>
            <a:fld id="{B8645025-FDC6-48D3-9D8B-AA0C42850A53}" type="slidenum">
              <a:rPr lang="en-IN" smtClean="0"/>
              <a:t>19</a:t>
            </a:fld>
            <a:endParaRPr lang="en-IN"/>
          </a:p>
        </p:txBody>
      </p:sp>
      <p:pic>
        <p:nvPicPr>
          <p:cNvPr id="5" name="Content Placeholder 4">
            <a:extLst>
              <a:ext uri="{FF2B5EF4-FFF2-40B4-BE49-F238E27FC236}">
                <a16:creationId xmlns:a16="http://schemas.microsoft.com/office/drawing/2014/main" id="{57F5D5AF-242B-8D5A-9680-C96CA31F330B}"/>
              </a:ext>
            </a:extLst>
          </p:cNvPr>
          <p:cNvPicPr>
            <a:picLocks noGrp="1" noChangeAspect="1"/>
          </p:cNvPicPr>
          <p:nvPr>
            <p:ph idx="4294967295"/>
          </p:nvPr>
        </p:nvPicPr>
        <p:blipFill>
          <a:blip r:embed="rId2"/>
          <a:stretch>
            <a:fillRect/>
          </a:stretch>
        </p:blipFill>
        <p:spPr>
          <a:xfrm>
            <a:off x="1483744" y="689245"/>
            <a:ext cx="10156825" cy="5834062"/>
          </a:xfrm>
        </p:spPr>
      </p:pic>
    </p:spTree>
    <p:extLst>
      <p:ext uri="{BB962C8B-B14F-4D97-AF65-F5344CB8AC3E}">
        <p14:creationId xmlns:p14="http://schemas.microsoft.com/office/powerpoint/2010/main" val="1756278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D115A-0663-CD88-3143-D7E1148E0D4E}"/>
              </a:ext>
            </a:extLst>
          </p:cNvPr>
          <p:cNvSpPr>
            <a:spLocks noGrp="1"/>
          </p:cNvSpPr>
          <p:nvPr>
            <p:ph type="title"/>
          </p:nvPr>
        </p:nvSpPr>
        <p:spPr>
          <a:xfrm>
            <a:off x="913775" y="618517"/>
            <a:ext cx="10364451" cy="885543"/>
          </a:xfrm>
        </p:spPr>
        <p:txBody>
          <a:bodyPr/>
          <a:lstStyle/>
          <a:p>
            <a:r>
              <a:rPr lang="en-US" b="1" dirty="0"/>
              <a:t>POLYMER</a:t>
            </a:r>
            <a:endParaRPr lang="en-IN" dirty="0"/>
          </a:p>
        </p:txBody>
      </p:sp>
      <p:sp>
        <p:nvSpPr>
          <p:cNvPr id="3" name="Content Placeholder 2">
            <a:extLst>
              <a:ext uri="{FF2B5EF4-FFF2-40B4-BE49-F238E27FC236}">
                <a16:creationId xmlns:a16="http://schemas.microsoft.com/office/drawing/2014/main" id="{2A84DB43-EFFA-EA14-1107-FE3B34475C70}"/>
              </a:ext>
            </a:extLst>
          </p:cNvPr>
          <p:cNvSpPr>
            <a:spLocks noGrp="1"/>
          </p:cNvSpPr>
          <p:nvPr>
            <p:ph sz="quarter" idx="13"/>
          </p:nvPr>
        </p:nvSpPr>
        <p:spPr>
          <a:xfrm>
            <a:off x="913774" y="1649338"/>
            <a:ext cx="10363826" cy="4141861"/>
          </a:xfrm>
        </p:spPr>
        <p:txBody>
          <a:bodyPr>
            <a:normAutofit lnSpcReduction="10000"/>
          </a:bodyPr>
          <a:lstStyle/>
          <a:p>
            <a:pPr>
              <a:buClr>
                <a:srgbClr val="C00000"/>
              </a:buClr>
              <a:buFont typeface="Wingdings" panose="05000000000000000000" pitchFamily="2" charset="2"/>
              <a:buChar char="Ø"/>
            </a:pPr>
            <a:r>
              <a:rPr lang="en-US" cap="none" dirty="0"/>
              <a:t>Coined from two </a:t>
            </a:r>
            <a:r>
              <a:rPr lang="en-US" cap="none" dirty="0" err="1"/>
              <a:t>greek</a:t>
            </a:r>
            <a:r>
              <a:rPr lang="en-US" cap="none" dirty="0"/>
              <a:t> words</a:t>
            </a:r>
          </a:p>
          <a:p>
            <a:pPr lvl="1">
              <a:buClr>
                <a:srgbClr val="C00000"/>
              </a:buClr>
              <a:buFont typeface="Wingdings" panose="05000000000000000000" pitchFamily="2" charset="2"/>
              <a:buChar char="ü"/>
            </a:pPr>
            <a:r>
              <a:rPr lang="en-US" i="1" u="sng" cap="none" dirty="0"/>
              <a:t>Poly</a:t>
            </a:r>
            <a:r>
              <a:rPr lang="en-US" cap="none" dirty="0"/>
              <a:t> means many and </a:t>
            </a:r>
          </a:p>
          <a:p>
            <a:pPr lvl="1">
              <a:buClr>
                <a:srgbClr val="C00000"/>
              </a:buClr>
              <a:buFont typeface="Wingdings" panose="05000000000000000000" pitchFamily="2" charset="2"/>
              <a:buChar char="ü"/>
            </a:pPr>
            <a:r>
              <a:rPr lang="en-US" u="sng" cap="none" dirty="0"/>
              <a:t>Mer</a:t>
            </a:r>
            <a:r>
              <a:rPr lang="en-US" cap="none" dirty="0"/>
              <a:t> means unit or part</a:t>
            </a:r>
          </a:p>
          <a:p>
            <a:pPr>
              <a:buClr>
                <a:srgbClr val="C00000"/>
              </a:buClr>
              <a:buFont typeface="Wingdings" panose="05000000000000000000" pitchFamily="2" charset="2"/>
              <a:buChar char="Ø"/>
            </a:pPr>
            <a:r>
              <a:rPr lang="en-US" cap="none" dirty="0"/>
              <a:t> By definition, POLYMER means</a:t>
            </a:r>
          </a:p>
          <a:p>
            <a:pPr lvl="1">
              <a:buClr>
                <a:srgbClr val="C00000"/>
              </a:buClr>
              <a:buFont typeface="Wingdings" panose="05000000000000000000" pitchFamily="2" charset="2"/>
              <a:buChar char="ü"/>
            </a:pPr>
            <a:r>
              <a:rPr lang="en-US" cap="none" dirty="0"/>
              <a:t> A large molecule (macromolecule) built up by repetitive bonding (covalent) of smaller molecules (monomers)</a:t>
            </a:r>
          </a:p>
          <a:p>
            <a:pPr>
              <a:buClr>
                <a:srgbClr val="C00000"/>
              </a:buClr>
              <a:buFont typeface="Wingdings" panose="05000000000000000000" pitchFamily="2" charset="2"/>
              <a:buChar char="Ø"/>
            </a:pPr>
            <a:r>
              <a:rPr lang="en-US" cap="none" dirty="0"/>
              <a:t> Can be classified based on the number of functional groups, physical structure and also based on the type of chemical reaction they are formed by as well as based on physical properties</a:t>
            </a:r>
          </a:p>
          <a:p>
            <a:pPr>
              <a:buClr>
                <a:srgbClr val="C00000"/>
              </a:buClr>
              <a:buFont typeface="Wingdings" panose="05000000000000000000" pitchFamily="2" charset="2"/>
              <a:buChar char="Ø"/>
            </a:pPr>
            <a:r>
              <a:rPr lang="en-US" cap="none" dirty="0"/>
              <a:t>Polymers exists in every field, with vast varieties and new possibilities always exist….More scope for R&amp;D</a:t>
            </a:r>
          </a:p>
          <a:p>
            <a:endParaRPr lang="en-IN" dirty="0"/>
          </a:p>
        </p:txBody>
      </p:sp>
      <p:sp>
        <p:nvSpPr>
          <p:cNvPr id="4" name="Slide Number Placeholder 3">
            <a:extLst>
              <a:ext uri="{FF2B5EF4-FFF2-40B4-BE49-F238E27FC236}">
                <a16:creationId xmlns:a16="http://schemas.microsoft.com/office/drawing/2014/main" id="{2F15C15F-7329-E75C-DECE-A22D5490023F}"/>
              </a:ext>
            </a:extLst>
          </p:cNvPr>
          <p:cNvSpPr>
            <a:spLocks noGrp="1"/>
          </p:cNvSpPr>
          <p:nvPr>
            <p:ph type="sldNum" sz="quarter" idx="12"/>
          </p:nvPr>
        </p:nvSpPr>
        <p:spPr/>
        <p:txBody>
          <a:bodyPr/>
          <a:lstStyle/>
          <a:p>
            <a:fld id="{B8645025-FDC6-48D3-9D8B-AA0C42850A53}" type="slidenum">
              <a:rPr lang="en-IN" smtClean="0"/>
              <a:t>2</a:t>
            </a:fld>
            <a:endParaRPr lang="en-IN"/>
          </a:p>
        </p:txBody>
      </p:sp>
    </p:spTree>
    <p:extLst>
      <p:ext uri="{BB962C8B-B14F-4D97-AF65-F5344CB8AC3E}">
        <p14:creationId xmlns:p14="http://schemas.microsoft.com/office/powerpoint/2010/main" val="195998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332278-17DE-38DD-3974-8B36CF33D27B}"/>
              </a:ext>
            </a:extLst>
          </p:cNvPr>
          <p:cNvSpPr>
            <a:spLocks noGrp="1"/>
          </p:cNvSpPr>
          <p:nvPr>
            <p:ph type="sldNum" sz="quarter" idx="12"/>
          </p:nvPr>
        </p:nvSpPr>
        <p:spPr/>
        <p:txBody>
          <a:bodyPr>
            <a:normAutofit/>
          </a:bodyPr>
          <a:lstStyle/>
          <a:p>
            <a:fld id="{B8645025-FDC6-48D3-9D8B-AA0C42850A53}" type="slidenum">
              <a:rPr lang="en-IN" smtClean="0"/>
              <a:t>20</a:t>
            </a:fld>
            <a:endParaRPr lang="en-IN"/>
          </a:p>
        </p:txBody>
      </p:sp>
      <p:sp>
        <p:nvSpPr>
          <p:cNvPr id="3" name="Content Placeholder 2">
            <a:extLst>
              <a:ext uri="{FF2B5EF4-FFF2-40B4-BE49-F238E27FC236}">
                <a16:creationId xmlns:a16="http://schemas.microsoft.com/office/drawing/2014/main" id="{0DA43469-92DE-6D67-5F0C-1D3E02A89671}"/>
              </a:ext>
            </a:extLst>
          </p:cNvPr>
          <p:cNvSpPr>
            <a:spLocks noGrp="1"/>
          </p:cNvSpPr>
          <p:nvPr>
            <p:ph idx="4294967295"/>
          </p:nvPr>
        </p:nvSpPr>
        <p:spPr>
          <a:xfrm>
            <a:off x="622300" y="815975"/>
            <a:ext cx="10773194" cy="5953125"/>
          </a:xfrm>
          <a:ln>
            <a:solidFill>
              <a:srgbClr val="7496C0"/>
            </a:solidFill>
          </a:ln>
        </p:spPr>
        <p:txBody>
          <a:bodyPr>
            <a:normAutofit fontScale="92500" lnSpcReduction="10000"/>
          </a:bodyPr>
          <a:lstStyle/>
          <a:p>
            <a:pPr>
              <a:buClr>
                <a:srgbClr val="C00000"/>
              </a:buClr>
              <a:buFont typeface="Wingdings" panose="05000000000000000000" pitchFamily="2" charset="2"/>
              <a:buChar char="Ø"/>
            </a:pPr>
            <a:r>
              <a:rPr lang="en-US" i="1" dirty="0"/>
              <a:t>Mechanical properties</a:t>
            </a:r>
          </a:p>
          <a:p>
            <a:pPr lvl="1">
              <a:buClr>
                <a:srgbClr val="C00000"/>
              </a:buClr>
              <a:buFont typeface="Wingdings" panose="05000000000000000000" pitchFamily="2" charset="2"/>
              <a:buChar char="ü"/>
            </a:pPr>
            <a:r>
              <a:rPr lang="en-US" cap="none" dirty="0"/>
              <a:t>Tensile strength; elongation; flexural modulus; tear strength; dart impact strength; </a:t>
            </a:r>
            <a:r>
              <a:rPr lang="en-US" cap="none" dirty="0" err="1"/>
              <a:t>izod</a:t>
            </a:r>
            <a:r>
              <a:rPr lang="en-US" cap="none" dirty="0"/>
              <a:t>/</a:t>
            </a:r>
            <a:r>
              <a:rPr lang="en-US" cap="none" dirty="0" err="1"/>
              <a:t>charpy</a:t>
            </a:r>
            <a:r>
              <a:rPr lang="en-US" cap="none" dirty="0"/>
              <a:t> impact strength; shore A or D hardness; coefficient of friction</a:t>
            </a:r>
          </a:p>
          <a:p>
            <a:pPr>
              <a:buClr>
                <a:srgbClr val="C00000"/>
              </a:buClr>
              <a:buFont typeface="Wingdings" panose="05000000000000000000" pitchFamily="2" charset="2"/>
              <a:buChar char="Ø"/>
            </a:pPr>
            <a:r>
              <a:rPr lang="en-US" dirty="0"/>
              <a:t> </a:t>
            </a:r>
            <a:r>
              <a:rPr lang="en-US" i="1" dirty="0"/>
              <a:t>Thermal properties</a:t>
            </a:r>
          </a:p>
          <a:p>
            <a:pPr lvl="1">
              <a:buClr>
                <a:srgbClr val="C00000"/>
              </a:buClr>
              <a:buFont typeface="Wingdings" panose="05000000000000000000" pitchFamily="2" charset="2"/>
              <a:buChar char="ü"/>
            </a:pPr>
            <a:r>
              <a:rPr lang="en-US" cap="none" dirty="0"/>
              <a:t>Head deflection temperature; </a:t>
            </a:r>
            <a:r>
              <a:rPr lang="en-US" cap="none" dirty="0" err="1"/>
              <a:t>Vicat</a:t>
            </a:r>
            <a:r>
              <a:rPr lang="en-US" cap="none" dirty="0"/>
              <a:t> softening point; brittleness temperature; oxidation induction time</a:t>
            </a:r>
            <a:endParaRPr lang="en-US" dirty="0"/>
          </a:p>
          <a:p>
            <a:pPr>
              <a:buClr>
                <a:srgbClr val="C00000"/>
              </a:buClr>
              <a:buFont typeface="Wingdings" panose="05000000000000000000" pitchFamily="2" charset="2"/>
              <a:buChar char="Ø"/>
            </a:pPr>
            <a:r>
              <a:rPr lang="en-US" dirty="0"/>
              <a:t> </a:t>
            </a:r>
            <a:r>
              <a:rPr lang="en-US" i="1" dirty="0"/>
              <a:t>Electrical properties</a:t>
            </a:r>
          </a:p>
          <a:p>
            <a:pPr lvl="1">
              <a:buClr>
                <a:srgbClr val="C00000"/>
              </a:buClr>
              <a:buFont typeface="Wingdings" panose="05000000000000000000" pitchFamily="2" charset="2"/>
              <a:buChar char="ü"/>
            </a:pPr>
            <a:r>
              <a:rPr lang="en-IN" cap="none" dirty="0"/>
              <a:t>Surface resistivity; volume resistivity; dielectric strength; dissipation factor; relative permittivity</a:t>
            </a:r>
          </a:p>
          <a:p>
            <a:pPr>
              <a:buClr>
                <a:srgbClr val="C00000"/>
              </a:buClr>
              <a:buFont typeface="Wingdings" panose="05000000000000000000" pitchFamily="2" charset="2"/>
              <a:buChar char="Ø"/>
            </a:pPr>
            <a:r>
              <a:rPr lang="en-IN" i="1" dirty="0"/>
              <a:t>Permeation Properties</a:t>
            </a:r>
          </a:p>
          <a:p>
            <a:pPr lvl="1">
              <a:buClr>
                <a:srgbClr val="C00000"/>
              </a:buClr>
              <a:buFont typeface="Wingdings" panose="05000000000000000000" pitchFamily="2" charset="2"/>
              <a:buChar char="ü"/>
            </a:pPr>
            <a:r>
              <a:rPr lang="en-IN" cap="none" dirty="0"/>
              <a:t>Water absorption; environmental stress crack resistance; volatile content; gas permeability; oxygen gas transmission rate; water vapour transmission rate</a:t>
            </a:r>
          </a:p>
          <a:p>
            <a:pPr>
              <a:buClr>
                <a:srgbClr val="C00000"/>
              </a:buClr>
              <a:buFont typeface="Wingdings" panose="05000000000000000000" pitchFamily="2" charset="2"/>
              <a:buChar char="Ø"/>
            </a:pPr>
            <a:r>
              <a:rPr lang="en-IN" i="1" dirty="0"/>
              <a:t>Ageing properties</a:t>
            </a:r>
          </a:p>
          <a:p>
            <a:pPr lvl="1">
              <a:buClr>
                <a:srgbClr val="C00000"/>
              </a:buClr>
              <a:buFont typeface="Wingdings" panose="05000000000000000000" pitchFamily="2" charset="2"/>
              <a:buChar char="ü"/>
            </a:pPr>
            <a:r>
              <a:rPr lang="en-IN" cap="none" dirty="0"/>
              <a:t>Oven ageing; natural/artificial weathering</a:t>
            </a:r>
          </a:p>
          <a:p>
            <a:pPr>
              <a:buClr>
                <a:srgbClr val="C00000"/>
              </a:buClr>
              <a:buFont typeface="Wingdings" panose="05000000000000000000" pitchFamily="2" charset="2"/>
              <a:buChar char="Ø"/>
            </a:pPr>
            <a:r>
              <a:rPr lang="en-IN" i="1" dirty="0"/>
              <a:t>Optical Properties</a:t>
            </a:r>
          </a:p>
          <a:p>
            <a:pPr lvl="1">
              <a:buClr>
                <a:srgbClr val="C00000"/>
              </a:buClr>
              <a:buFont typeface="Wingdings" panose="05000000000000000000" pitchFamily="2" charset="2"/>
              <a:buChar char="ü"/>
            </a:pPr>
            <a:r>
              <a:rPr lang="en-US" cap="none" dirty="0"/>
              <a:t>Haze and/or luminous transmittance; </a:t>
            </a:r>
            <a:r>
              <a:rPr lang="en-IN" cap="none" dirty="0"/>
              <a:t>specular gloss; transparency; </a:t>
            </a:r>
            <a:r>
              <a:rPr lang="en-US" cap="none" dirty="0"/>
              <a:t>yellowness index and/or whiteness index; </a:t>
            </a:r>
            <a:r>
              <a:rPr lang="en-IN" cap="none" dirty="0"/>
              <a:t>colour fastness to daylight; colour bleeding</a:t>
            </a:r>
            <a:endParaRPr lang="en-US" cap="none" dirty="0"/>
          </a:p>
        </p:txBody>
      </p:sp>
      <p:sp>
        <p:nvSpPr>
          <p:cNvPr id="2" name="Title 1">
            <a:extLst>
              <a:ext uri="{FF2B5EF4-FFF2-40B4-BE49-F238E27FC236}">
                <a16:creationId xmlns:a16="http://schemas.microsoft.com/office/drawing/2014/main" id="{0B19635F-0C35-6F66-0968-BEBD3D8DAB45}"/>
              </a:ext>
            </a:extLst>
          </p:cNvPr>
          <p:cNvSpPr>
            <a:spLocks noGrp="1"/>
          </p:cNvSpPr>
          <p:nvPr>
            <p:ph type="title" idx="4294967295"/>
          </p:nvPr>
        </p:nvSpPr>
        <p:spPr>
          <a:xfrm>
            <a:off x="622300" y="0"/>
            <a:ext cx="9893300" cy="681038"/>
          </a:xfrm>
        </p:spPr>
        <p:txBody>
          <a:bodyPr>
            <a:no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Additional Properties for PE materials include</a:t>
            </a:r>
            <a:endParaRPr lang="en-IN" sz="32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6842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403FB8-F8E0-E506-FA07-2B1AC4A00A71}"/>
              </a:ext>
            </a:extLst>
          </p:cNvPr>
          <p:cNvSpPr>
            <a:spLocks noGrp="1"/>
          </p:cNvSpPr>
          <p:nvPr>
            <p:ph type="sldNum" sz="quarter" idx="12"/>
          </p:nvPr>
        </p:nvSpPr>
        <p:spPr/>
        <p:txBody>
          <a:bodyPr>
            <a:normAutofit/>
          </a:bodyPr>
          <a:lstStyle/>
          <a:p>
            <a:fld id="{B8645025-FDC6-48D3-9D8B-AA0C42850A53}" type="slidenum">
              <a:rPr lang="en-IN" smtClean="0"/>
              <a:t>21</a:t>
            </a:fld>
            <a:endParaRPr lang="en-IN"/>
          </a:p>
        </p:txBody>
      </p:sp>
      <p:sp>
        <p:nvSpPr>
          <p:cNvPr id="3" name="Content Placeholder 2">
            <a:extLst>
              <a:ext uri="{FF2B5EF4-FFF2-40B4-BE49-F238E27FC236}">
                <a16:creationId xmlns:a16="http://schemas.microsoft.com/office/drawing/2014/main" id="{33694652-E325-20E0-20D7-9D9F8EB223B5}"/>
              </a:ext>
            </a:extLst>
          </p:cNvPr>
          <p:cNvSpPr>
            <a:spLocks noGrp="1"/>
          </p:cNvSpPr>
          <p:nvPr>
            <p:ph idx="4294967295"/>
          </p:nvPr>
        </p:nvSpPr>
        <p:spPr>
          <a:xfrm>
            <a:off x="1242204" y="1335866"/>
            <a:ext cx="10515600" cy="4905375"/>
          </a:xfrm>
          <a:ln>
            <a:solidFill>
              <a:srgbClr val="7496C0"/>
            </a:solidFill>
          </a:ln>
        </p:spPr>
        <p:txBody>
          <a:bodyPr/>
          <a:lstStyle/>
          <a:p>
            <a:pPr>
              <a:buClr>
                <a:srgbClr val="C00000"/>
              </a:buClr>
              <a:buFont typeface="Wingdings" panose="05000000000000000000" pitchFamily="2" charset="2"/>
              <a:buChar char="Ø"/>
            </a:pPr>
            <a:r>
              <a:rPr lang="en-US" cap="none" dirty="0"/>
              <a:t>Packed in suitable form</a:t>
            </a:r>
          </a:p>
          <a:p>
            <a:pPr>
              <a:buClr>
                <a:srgbClr val="C00000"/>
              </a:buClr>
              <a:buFont typeface="Wingdings" panose="05000000000000000000" pitchFamily="2" charset="2"/>
              <a:buChar char="Ø"/>
            </a:pPr>
            <a:r>
              <a:rPr lang="en-US" cap="none" dirty="0"/>
              <a:t>Marking shall be</a:t>
            </a:r>
            <a:r>
              <a:rPr lang="en-US" dirty="0"/>
              <a:t>:</a:t>
            </a:r>
          </a:p>
          <a:p>
            <a:pPr lvl="1">
              <a:buClr>
                <a:srgbClr val="C00000"/>
              </a:buClr>
              <a:buFont typeface="Wingdings" panose="05000000000000000000" pitchFamily="2" charset="2"/>
              <a:buChar char="Ø"/>
            </a:pPr>
            <a:r>
              <a:rPr lang="en-US" dirty="0"/>
              <a:t>a) </a:t>
            </a:r>
            <a:r>
              <a:rPr lang="en-US" cap="none" dirty="0"/>
              <a:t>Name and type of the material, </a:t>
            </a:r>
          </a:p>
          <a:p>
            <a:pPr lvl="1">
              <a:buClr>
                <a:srgbClr val="C00000"/>
              </a:buClr>
              <a:buFont typeface="Wingdings" panose="05000000000000000000" pitchFamily="2" charset="2"/>
              <a:buChar char="Ø"/>
            </a:pPr>
            <a:r>
              <a:rPr lang="en-US" cap="none" dirty="0"/>
              <a:t>B) Designation code </a:t>
            </a:r>
          </a:p>
          <a:p>
            <a:pPr lvl="1">
              <a:buClr>
                <a:srgbClr val="C00000"/>
              </a:buClr>
              <a:buFont typeface="Wingdings" panose="05000000000000000000" pitchFamily="2" charset="2"/>
              <a:buChar char="Ø"/>
            </a:pPr>
            <a:r>
              <a:rPr lang="en-US" cap="none" dirty="0"/>
              <a:t>C) Net mass of the material, </a:t>
            </a:r>
          </a:p>
          <a:p>
            <a:pPr lvl="1">
              <a:buClr>
                <a:srgbClr val="C00000"/>
              </a:buClr>
              <a:buFont typeface="Wingdings" panose="05000000000000000000" pitchFamily="2" charset="2"/>
              <a:buChar char="Ø"/>
            </a:pPr>
            <a:r>
              <a:rPr lang="en-US" cap="none" dirty="0"/>
              <a:t>D) Batch number/ lot number, </a:t>
            </a:r>
          </a:p>
          <a:p>
            <a:pPr lvl="1">
              <a:buClr>
                <a:srgbClr val="C00000"/>
              </a:buClr>
              <a:buFont typeface="Wingdings" panose="05000000000000000000" pitchFamily="2" charset="2"/>
              <a:buChar char="Ø"/>
            </a:pPr>
            <a:r>
              <a:rPr lang="en-US" cap="none" dirty="0"/>
              <a:t>E) Month and year of manufacture of the material, and </a:t>
            </a:r>
          </a:p>
          <a:p>
            <a:pPr marL="457200" lvl="1" indent="0">
              <a:buClr>
                <a:srgbClr val="C00000"/>
              </a:buClr>
              <a:buNone/>
            </a:pPr>
            <a:r>
              <a:rPr lang="en-US" sz="1800" cap="none" dirty="0"/>
              <a:t>NOTE — batch number/ lot number should reflect month and year of manufacture of the material. If not, it has to be printed separately as mentioned in (e). </a:t>
            </a:r>
          </a:p>
          <a:p>
            <a:pPr lvl="1">
              <a:buClr>
                <a:srgbClr val="C00000"/>
              </a:buClr>
              <a:buFont typeface="Wingdings" panose="05000000000000000000" pitchFamily="2" charset="2"/>
              <a:buChar char="Ø"/>
            </a:pPr>
            <a:r>
              <a:rPr lang="en-US" cap="none" dirty="0"/>
              <a:t>F) Name of the manufacturer and trade mark; if any;</a:t>
            </a:r>
          </a:p>
          <a:p>
            <a:pPr>
              <a:buClr>
                <a:srgbClr val="C00000"/>
              </a:buClr>
              <a:buFont typeface="Wingdings" panose="05000000000000000000" pitchFamily="2" charset="2"/>
              <a:buChar char="Ø"/>
            </a:pPr>
            <a:r>
              <a:rPr lang="en-US" dirty="0"/>
              <a:t>PACKAGING &amp; MARKING -- </a:t>
            </a:r>
            <a:r>
              <a:rPr lang="en-US" b="1" cap="none" dirty="0"/>
              <a:t>Details </a:t>
            </a:r>
            <a:r>
              <a:rPr lang="en-US" sz="1800" b="1" cap="none" dirty="0"/>
              <a:t>remains same for all polymers</a:t>
            </a:r>
            <a:endParaRPr lang="en-IN" sz="1800" b="1" cap="none" dirty="0"/>
          </a:p>
        </p:txBody>
      </p:sp>
      <p:sp>
        <p:nvSpPr>
          <p:cNvPr id="2" name="Title 1">
            <a:extLst>
              <a:ext uri="{FF2B5EF4-FFF2-40B4-BE49-F238E27FC236}">
                <a16:creationId xmlns:a16="http://schemas.microsoft.com/office/drawing/2014/main" id="{389393E9-975C-8451-32EB-BE4A142DAEF9}"/>
              </a:ext>
            </a:extLst>
          </p:cNvPr>
          <p:cNvSpPr>
            <a:spLocks noGrp="1"/>
          </p:cNvSpPr>
          <p:nvPr>
            <p:ph type="title" idx="4294967295"/>
          </p:nvPr>
        </p:nvSpPr>
        <p:spPr>
          <a:xfrm>
            <a:off x="1242204" y="365125"/>
            <a:ext cx="9273396" cy="768350"/>
          </a:xfrm>
        </p:spPr>
        <p:txBody>
          <a:bodyPr>
            <a:norm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Packaging and Marking</a:t>
            </a:r>
            <a:endParaRPr lang="en-IN"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4571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B48C65-F7FC-3270-8104-F2F88CB807F8}"/>
              </a:ext>
            </a:extLst>
          </p:cNvPr>
          <p:cNvSpPr>
            <a:spLocks noGrp="1"/>
          </p:cNvSpPr>
          <p:nvPr>
            <p:ph type="sldNum" sz="quarter" idx="12"/>
          </p:nvPr>
        </p:nvSpPr>
        <p:spPr/>
        <p:txBody>
          <a:bodyPr/>
          <a:lstStyle/>
          <a:p>
            <a:fld id="{B8645025-FDC6-48D3-9D8B-AA0C42850A53}" type="slidenum">
              <a:rPr lang="en-IN" smtClean="0"/>
              <a:t>22</a:t>
            </a:fld>
            <a:endParaRPr lang="en-IN"/>
          </a:p>
        </p:txBody>
      </p:sp>
      <p:sp>
        <p:nvSpPr>
          <p:cNvPr id="3" name="Content Placeholder 2">
            <a:extLst>
              <a:ext uri="{FF2B5EF4-FFF2-40B4-BE49-F238E27FC236}">
                <a16:creationId xmlns:a16="http://schemas.microsoft.com/office/drawing/2014/main" id="{F70DB413-EB9F-DDA6-C9B2-3988393C7B08}"/>
              </a:ext>
            </a:extLst>
          </p:cNvPr>
          <p:cNvSpPr>
            <a:spLocks noGrp="1"/>
          </p:cNvSpPr>
          <p:nvPr>
            <p:ph idx="4294967295"/>
          </p:nvPr>
        </p:nvSpPr>
        <p:spPr>
          <a:xfrm>
            <a:off x="810883" y="1546944"/>
            <a:ext cx="10363200" cy="4603750"/>
          </a:xfrm>
        </p:spPr>
        <p:txBody>
          <a:bodyPr>
            <a:normAutofit/>
          </a:bodyPr>
          <a:lstStyle/>
          <a:p>
            <a:pPr algn="l">
              <a:lnSpc>
                <a:spcPct val="100000"/>
              </a:lnSpc>
              <a:buClr>
                <a:srgbClr val="C00000"/>
              </a:buClr>
              <a:buFont typeface="Wingdings" panose="05000000000000000000" pitchFamily="2" charset="2"/>
              <a:buChar char="Ø"/>
            </a:pPr>
            <a:r>
              <a:rPr lang="en-US" sz="2200" b="0" i="0" u="none" strike="noStrike" cap="none" baseline="0" dirty="0">
                <a:latin typeface="Calibri" panose="020F0502020204030204" pitchFamily="34" charset="0"/>
                <a:ea typeface="Calibri" panose="020F0502020204030204" pitchFamily="34" charset="0"/>
                <a:cs typeface="Calibri" panose="020F0502020204030204" pitchFamily="34" charset="0"/>
              </a:rPr>
              <a:t>All additives used in the material meant for usage in contact with foodstuffs, pharmaceuticals and drinking water are given in </a:t>
            </a:r>
            <a:r>
              <a:rPr lang="en-US" sz="2200" b="1" i="0" u="none" strike="noStrike" cap="none" baseline="0" dirty="0">
                <a:latin typeface="Calibri" panose="020F0502020204030204" pitchFamily="34" charset="0"/>
                <a:ea typeface="Calibri" panose="020F0502020204030204" pitchFamily="34" charset="0"/>
                <a:cs typeface="Calibri" panose="020F0502020204030204" pitchFamily="34" charset="0"/>
              </a:rPr>
              <a:t>IS 16738</a:t>
            </a:r>
          </a:p>
          <a:p>
            <a:pPr algn="l">
              <a:lnSpc>
                <a:spcPct val="100000"/>
              </a:lnSpc>
              <a:buClr>
                <a:srgbClr val="C00000"/>
              </a:buClr>
              <a:buFont typeface="Wingdings" panose="05000000000000000000" pitchFamily="2" charset="2"/>
              <a:buChar char="Ø"/>
            </a:pPr>
            <a:r>
              <a:rPr lang="en-US" sz="2200" b="1" cap="none" dirty="0" err="1">
                <a:latin typeface="Calibri" panose="020F0502020204030204" pitchFamily="34" charset="0"/>
                <a:ea typeface="Calibri" panose="020F0502020204030204" pitchFamily="34" charset="0"/>
                <a:cs typeface="Calibri" panose="020F0502020204030204" pitchFamily="34" charset="0"/>
              </a:rPr>
              <a:t>Colourants</a:t>
            </a:r>
            <a:r>
              <a:rPr lang="en-US" sz="2200" b="1" cap="none" dirty="0">
                <a:latin typeface="Calibri" panose="020F0502020204030204" pitchFamily="34" charset="0"/>
                <a:ea typeface="Calibri" panose="020F0502020204030204" pitchFamily="34" charset="0"/>
                <a:cs typeface="Calibri" panose="020F0502020204030204" pitchFamily="34" charset="0"/>
              </a:rPr>
              <a:t> as per IS 9833</a:t>
            </a:r>
            <a:endParaRPr lang="en-US" sz="2200" b="1" i="0" u="none" strike="noStrike" cap="none" baseline="0" dirty="0">
              <a:latin typeface="Calibri" panose="020F0502020204030204" pitchFamily="34" charset="0"/>
              <a:ea typeface="Calibri" panose="020F0502020204030204" pitchFamily="34" charset="0"/>
              <a:cs typeface="Calibri" panose="020F0502020204030204" pitchFamily="34" charset="0"/>
            </a:endParaRPr>
          </a:p>
          <a:p>
            <a:pPr algn="l">
              <a:lnSpc>
                <a:spcPct val="100000"/>
              </a:lnSpc>
              <a:buClr>
                <a:srgbClr val="C00000"/>
              </a:buClr>
              <a:buFont typeface="Wingdings" panose="05000000000000000000" pitchFamily="2" charset="2"/>
              <a:buChar char="Ø"/>
            </a:pPr>
            <a:r>
              <a:rPr lang="en-US" sz="2200" cap="none" dirty="0">
                <a:latin typeface="Calibri" panose="020F0502020204030204" pitchFamily="34" charset="0"/>
                <a:ea typeface="Calibri" panose="020F0502020204030204" pitchFamily="34" charset="0"/>
                <a:cs typeface="Calibri" panose="020F0502020204030204" pitchFamily="34" charset="0"/>
              </a:rPr>
              <a:t>When the products are used in contact with foodstuffs, pharmaceuticals and drinking water, its requirements with respect to the material shall also be met as per 3.3, 3.4 and 3.5 of </a:t>
            </a:r>
            <a:r>
              <a:rPr lang="en-US" sz="2200" b="1" cap="none" dirty="0">
                <a:latin typeface="Calibri" panose="020F0502020204030204" pitchFamily="34" charset="0"/>
                <a:ea typeface="Calibri" panose="020F0502020204030204" pitchFamily="34" charset="0"/>
                <a:cs typeface="Calibri" panose="020F0502020204030204" pitchFamily="34" charset="0"/>
              </a:rPr>
              <a:t>IS 10146 </a:t>
            </a:r>
          </a:p>
          <a:p>
            <a:pPr lvl="1">
              <a:lnSpc>
                <a:spcPct val="100000"/>
              </a:lnSpc>
              <a:buClr>
                <a:srgbClr val="C00000"/>
              </a:buClr>
              <a:buFont typeface="Wingdings" panose="05000000000000000000" pitchFamily="2" charset="2"/>
              <a:buChar char="ü"/>
            </a:pPr>
            <a:r>
              <a:rPr lang="en-US" sz="2000" cap="none" dirty="0">
                <a:latin typeface="Calibri" panose="020F0502020204030204" pitchFamily="34" charset="0"/>
                <a:ea typeface="Calibri" panose="020F0502020204030204" pitchFamily="34" charset="0"/>
                <a:cs typeface="Calibri" panose="020F0502020204030204" pitchFamily="34" charset="0"/>
              </a:rPr>
              <a:t>These requirements include </a:t>
            </a:r>
            <a:r>
              <a:rPr lang="en-IN" sz="2200" cap="none" dirty="0">
                <a:latin typeface="Calibri" panose="020F0502020204030204" pitchFamily="34" charset="0"/>
                <a:ea typeface="Calibri" panose="020F0502020204030204" pitchFamily="34" charset="0"/>
                <a:cs typeface="Calibri" panose="020F0502020204030204" pitchFamily="34" charset="0"/>
              </a:rPr>
              <a:t>pigments and colourants, overall migration limits and heavy metals</a:t>
            </a:r>
          </a:p>
          <a:p>
            <a:pPr>
              <a:lnSpc>
                <a:spcPct val="100000"/>
              </a:lnSpc>
              <a:buClr>
                <a:srgbClr val="C00000"/>
              </a:buClr>
              <a:buFont typeface="Wingdings" panose="05000000000000000000" pitchFamily="2" charset="2"/>
              <a:buChar char="Ø"/>
            </a:pPr>
            <a:r>
              <a:rPr lang="en-IN" sz="2400" cap="none" dirty="0">
                <a:latin typeface="Calibri" panose="020F0502020204030204" pitchFamily="34" charset="0"/>
                <a:ea typeface="Calibri" panose="020F0502020204030204" pitchFamily="34" charset="0"/>
                <a:cs typeface="Calibri" panose="020F0502020204030204" pitchFamily="34" charset="0"/>
              </a:rPr>
              <a:t> </a:t>
            </a:r>
            <a:r>
              <a:rPr lang="en-IN" sz="2400" i="1" cap="none" dirty="0">
                <a:latin typeface="Calibri" panose="020F0502020204030204" pitchFamily="34" charset="0"/>
                <a:ea typeface="Calibri" panose="020F0502020204030204" pitchFamily="34" charset="0"/>
                <a:cs typeface="Calibri" panose="020F0502020204030204" pitchFamily="34" charset="0"/>
              </a:rPr>
              <a:t>These are common requirements for all polymers used for </a:t>
            </a:r>
            <a:r>
              <a:rPr lang="en-IN" sz="2400" i="1" cap="none" dirty="0" err="1">
                <a:latin typeface="Calibri" panose="020F0502020204030204" pitchFamily="34" charset="0"/>
                <a:ea typeface="Calibri" panose="020F0502020204030204" pitchFamily="34" charset="0"/>
                <a:cs typeface="Calibri" panose="020F0502020204030204" pitchFamily="34" charset="0"/>
              </a:rPr>
              <a:t>molding</a:t>
            </a:r>
            <a:r>
              <a:rPr lang="en-IN" sz="2400" i="1" cap="none" dirty="0">
                <a:latin typeface="Calibri" panose="020F0502020204030204" pitchFamily="34" charset="0"/>
                <a:ea typeface="Calibri" panose="020F0502020204030204" pitchFamily="34" charset="0"/>
                <a:cs typeface="Calibri" panose="020F0502020204030204" pitchFamily="34" charset="0"/>
              </a:rPr>
              <a:t> or extrusion articles in contact with food stuffs, pharmaceuticals and drinking water</a:t>
            </a:r>
          </a:p>
        </p:txBody>
      </p:sp>
      <p:sp>
        <p:nvSpPr>
          <p:cNvPr id="2" name="Title 1">
            <a:extLst>
              <a:ext uri="{FF2B5EF4-FFF2-40B4-BE49-F238E27FC236}">
                <a16:creationId xmlns:a16="http://schemas.microsoft.com/office/drawing/2014/main" id="{E8D20A0B-AD0F-38C8-065C-3C05FA866579}"/>
              </a:ext>
            </a:extLst>
          </p:cNvPr>
          <p:cNvSpPr>
            <a:spLocks noGrp="1"/>
          </p:cNvSpPr>
          <p:nvPr>
            <p:ph type="title" idx="4294967295"/>
          </p:nvPr>
        </p:nvSpPr>
        <p:spPr>
          <a:xfrm>
            <a:off x="1259456" y="438150"/>
            <a:ext cx="9103743" cy="841375"/>
          </a:xfrm>
        </p:spPr>
        <p:txBody>
          <a:bodyPr>
            <a:normAutofit/>
          </a:bodyPr>
          <a:lstStyle/>
          <a:p>
            <a:r>
              <a:rPr lang="en-US" sz="1800" b="1" i="0" u="none" strike="noStrike" baseline="0" dirty="0">
                <a:latin typeface="Calibri" panose="020F0502020204030204" pitchFamily="34" charset="0"/>
                <a:ea typeface="Calibri" panose="020F0502020204030204" pitchFamily="34" charset="0"/>
                <a:cs typeface="Calibri" panose="020F0502020204030204" pitchFamily="34" charset="0"/>
              </a:rPr>
              <a:t>Special Requirements of Polymer Used for</a:t>
            </a:r>
            <a:br>
              <a:rPr lang="en-US" sz="1800" b="1" i="0" u="none" strike="noStrike" baseline="0" dirty="0">
                <a:latin typeface="Calibri" panose="020F0502020204030204" pitchFamily="34" charset="0"/>
                <a:ea typeface="Calibri" panose="020F0502020204030204" pitchFamily="34" charset="0"/>
                <a:cs typeface="Calibri" panose="020F0502020204030204" pitchFamily="34" charset="0"/>
              </a:rPr>
            </a:br>
            <a:r>
              <a:rPr lang="en-US" sz="1800" b="1" i="0" u="none" strike="noStrike" baseline="0" dirty="0">
                <a:latin typeface="Calibri" panose="020F0502020204030204" pitchFamily="34" charset="0"/>
                <a:ea typeface="Calibri" panose="020F0502020204030204" pitchFamily="34" charset="0"/>
                <a:cs typeface="Calibri" panose="020F0502020204030204" pitchFamily="34" charset="0"/>
              </a:rPr>
              <a:t>Molding or Extrusion Articles in Contact with Food</a:t>
            </a:r>
            <a:br>
              <a:rPr lang="en-US" sz="1800" b="1" i="0" u="none" strike="noStrike" baseline="0" dirty="0">
                <a:latin typeface="Calibri" panose="020F0502020204030204" pitchFamily="34" charset="0"/>
                <a:ea typeface="Calibri" panose="020F0502020204030204" pitchFamily="34" charset="0"/>
                <a:cs typeface="Calibri" panose="020F0502020204030204" pitchFamily="34" charset="0"/>
              </a:rPr>
            </a:br>
            <a:r>
              <a:rPr lang="en-US" sz="1800" b="1" i="0" u="none" strike="noStrike" baseline="0" dirty="0">
                <a:latin typeface="Calibri" panose="020F0502020204030204" pitchFamily="34" charset="0"/>
                <a:ea typeface="Calibri" panose="020F0502020204030204" pitchFamily="34" charset="0"/>
                <a:cs typeface="Calibri" panose="020F0502020204030204" pitchFamily="34" charset="0"/>
              </a:rPr>
              <a:t>Stuffs, Pharmaceutical and Drinking Water</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0103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718A-378B-76F6-4742-79C81FEA66E2}"/>
              </a:ext>
            </a:extLst>
          </p:cNvPr>
          <p:cNvSpPr>
            <a:spLocks noGrp="1"/>
          </p:cNvSpPr>
          <p:nvPr>
            <p:ph type="title"/>
          </p:nvPr>
        </p:nvSpPr>
        <p:spPr/>
        <p:txBody>
          <a:bodyPr/>
          <a:lstStyle/>
          <a:p>
            <a:r>
              <a:rPr lang="en-US" dirty="0"/>
              <a:t>ANOTHER INDIAN STANDARD FOR RECAP OF THE CONCEPT ON CLASSIFICATION CODES OF POLYMERS</a:t>
            </a:r>
            <a:endParaRPr lang="en-IN" dirty="0"/>
          </a:p>
        </p:txBody>
      </p:sp>
      <p:sp>
        <p:nvSpPr>
          <p:cNvPr id="3" name="Text Placeholder 2">
            <a:extLst>
              <a:ext uri="{FF2B5EF4-FFF2-40B4-BE49-F238E27FC236}">
                <a16:creationId xmlns:a16="http://schemas.microsoft.com/office/drawing/2014/main" id="{39D66436-D316-759E-093A-8C162666DF9F}"/>
              </a:ext>
            </a:extLst>
          </p:cNvPr>
          <p:cNvSpPr>
            <a:spLocks noGrp="1"/>
          </p:cNvSpPr>
          <p:nvPr>
            <p:ph type="body" idx="1"/>
          </p:nvPr>
        </p:nvSpPr>
        <p:spPr/>
        <p:txBody>
          <a:bodyPr>
            <a:noAutofit/>
          </a:bodyPr>
          <a:lstStyle/>
          <a:p>
            <a:r>
              <a:rPr lang="en-US" sz="4000" dirty="0"/>
              <a:t>IS 10951 </a:t>
            </a:r>
            <a:r>
              <a:rPr lang="en-IN" sz="4000" dirty="0"/>
              <a:t>Specification for polypropylene PP materials for moulding and extrusion</a:t>
            </a:r>
          </a:p>
        </p:txBody>
      </p:sp>
      <p:sp>
        <p:nvSpPr>
          <p:cNvPr id="4" name="Slide Number Placeholder 3">
            <a:extLst>
              <a:ext uri="{FF2B5EF4-FFF2-40B4-BE49-F238E27FC236}">
                <a16:creationId xmlns:a16="http://schemas.microsoft.com/office/drawing/2014/main" id="{2164E9F1-670B-641D-6D00-2FE9C3DA3FBA}"/>
              </a:ext>
            </a:extLst>
          </p:cNvPr>
          <p:cNvSpPr>
            <a:spLocks noGrp="1"/>
          </p:cNvSpPr>
          <p:nvPr>
            <p:ph type="sldNum" sz="quarter" idx="12"/>
          </p:nvPr>
        </p:nvSpPr>
        <p:spPr/>
        <p:txBody>
          <a:bodyPr/>
          <a:lstStyle/>
          <a:p>
            <a:fld id="{B8645025-FDC6-48D3-9D8B-AA0C42850A53}" type="slidenum">
              <a:rPr lang="en-IN" smtClean="0"/>
              <a:t>23</a:t>
            </a:fld>
            <a:endParaRPr lang="en-IN"/>
          </a:p>
        </p:txBody>
      </p:sp>
    </p:spTree>
    <p:extLst>
      <p:ext uri="{BB962C8B-B14F-4D97-AF65-F5344CB8AC3E}">
        <p14:creationId xmlns:p14="http://schemas.microsoft.com/office/powerpoint/2010/main" val="304160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1A0B95-D4F4-1BAA-FA42-C8A838E8E720}"/>
              </a:ext>
            </a:extLst>
          </p:cNvPr>
          <p:cNvSpPr>
            <a:spLocks noGrp="1"/>
          </p:cNvSpPr>
          <p:nvPr>
            <p:ph type="sldNum" sz="quarter" idx="12"/>
          </p:nvPr>
        </p:nvSpPr>
        <p:spPr/>
        <p:txBody>
          <a:bodyPr>
            <a:normAutofit/>
          </a:bodyPr>
          <a:lstStyle/>
          <a:p>
            <a:fld id="{B8645025-FDC6-48D3-9D8B-AA0C42850A53}" type="slidenum">
              <a:rPr lang="en-IN" smtClean="0"/>
              <a:t>24</a:t>
            </a:fld>
            <a:endParaRPr lang="en-IN"/>
          </a:p>
        </p:txBody>
      </p:sp>
      <p:sp>
        <p:nvSpPr>
          <p:cNvPr id="3" name="Content Placeholder 2">
            <a:extLst>
              <a:ext uri="{FF2B5EF4-FFF2-40B4-BE49-F238E27FC236}">
                <a16:creationId xmlns:a16="http://schemas.microsoft.com/office/drawing/2014/main" id="{0B872276-4682-6834-E3B2-051B0706CFAE}"/>
              </a:ext>
            </a:extLst>
          </p:cNvPr>
          <p:cNvSpPr>
            <a:spLocks noGrp="1"/>
          </p:cNvSpPr>
          <p:nvPr>
            <p:ph idx="4294967295"/>
          </p:nvPr>
        </p:nvSpPr>
        <p:spPr>
          <a:xfrm>
            <a:off x="1448612" y="1329187"/>
            <a:ext cx="9829614" cy="4914900"/>
          </a:xfrm>
        </p:spPr>
        <p:txBody>
          <a:bodyPr>
            <a:normAutofit/>
          </a:bodyPr>
          <a:lstStyle/>
          <a:p>
            <a:pPr>
              <a:buClr>
                <a:srgbClr val="C00000"/>
              </a:buClr>
              <a:buFont typeface="Wingdings" panose="05000000000000000000" pitchFamily="2" charset="2"/>
              <a:buChar char="Ø"/>
            </a:pPr>
            <a:r>
              <a:rPr lang="en-US" sz="2400" cap="none" dirty="0">
                <a:latin typeface="Calibri" panose="020F0502020204030204" pitchFamily="34" charset="0"/>
                <a:ea typeface="Calibri" panose="020F0502020204030204" pitchFamily="34" charset="0"/>
                <a:cs typeface="Calibri" panose="020F0502020204030204" pitchFamily="34" charset="0"/>
              </a:rPr>
              <a:t>Scope is similar in most of these standards</a:t>
            </a:r>
          </a:p>
          <a:p>
            <a:pPr lvl="1">
              <a:buClr>
                <a:srgbClr val="C00000"/>
              </a:buClr>
              <a:buFont typeface="Wingdings" panose="05000000000000000000" pitchFamily="2" charset="2"/>
              <a:buChar char="§"/>
            </a:pPr>
            <a:r>
              <a:rPr lang="en-US" sz="2200" cap="none" dirty="0">
                <a:latin typeface="Calibri" panose="020F0502020204030204" pitchFamily="34" charset="0"/>
                <a:ea typeface="Calibri" panose="020F0502020204030204" pitchFamily="34" charset="0"/>
                <a:cs typeface="Calibri" panose="020F0502020204030204" pitchFamily="34" charset="0"/>
              </a:rPr>
              <a:t>prescribes the designation system, requirements, methods of sampling and tests for polypropylene (PP) thermoplastics material. </a:t>
            </a:r>
          </a:p>
          <a:p>
            <a:pPr lvl="1">
              <a:buClr>
                <a:srgbClr val="C00000"/>
              </a:buClr>
              <a:buFont typeface="Wingdings" panose="05000000000000000000" pitchFamily="2" charset="2"/>
              <a:buChar char="§"/>
            </a:pPr>
            <a:r>
              <a:rPr lang="en-US" sz="2200" cap="none" dirty="0">
                <a:latin typeface="Calibri" panose="020F0502020204030204" pitchFamily="34" charset="0"/>
                <a:ea typeface="Calibri" panose="020F0502020204030204" pitchFamily="34" charset="0"/>
                <a:cs typeface="Calibri" panose="020F0502020204030204" pitchFamily="34" charset="0"/>
              </a:rPr>
              <a:t>applies to the material ready for normal use in the form of powder, granules or pellets and to materials unmodified or modified by additives, fillers, </a:t>
            </a:r>
            <a:r>
              <a:rPr lang="en-US" sz="2200" cap="none" dirty="0" err="1">
                <a:latin typeface="Calibri" panose="020F0502020204030204" pitchFamily="34" charset="0"/>
                <a:ea typeface="Calibri" panose="020F0502020204030204" pitchFamily="34" charset="0"/>
                <a:cs typeface="Calibri" panose="020F0502020204030204" pitchFamily="34" charset="0"/>
              </a:rPr>
              <a:t>etc</a:t>
            </a:r>
            <a:endParaRPr lang="en-US" sz="2200" cap="none" dirty="0">
              <a:latin typeface="Calibri" panose="020F0502020204030204" pitchFamily="34" charset="0"/>
              <a:ea typeface="Calibri" panose="020F0502020204030204" pitchFamily="34" charset="0"/>
              <a:cs typeface="Calibri" panose="020F0502020204030204" pitchFamily="34" charset="0"/>
            </a:endParaRPr>
          </a:p>
          <a:p>
            <a:pPr lvl="1">
              <a:buClr>
                <a:srgbClr val="C00000"/>
              </a:buClr>
              <a:buFont typeface="Wingdings" panose="05000000000000000000" pitchFamily="2" charset="2"/>
              <a:buChar char="§"/>
            </a:pPr>
            <a:r>
              <a:rPr lang="en-US" sz="2200" cap="none" dirty="0">
                <a:latin typeface="Calibri" panose="020F0502020204030204" pitchFamily="34" charset="0"/>
                <a:ea typeface="Calibri" panose="020F0502020204030204" pitchFamily="34" charset="0"/>
                <a:cs typeface="Calibri" panose="020F0502020204030204" pitchFamily="34" charset="0"/>
              </a:rPr>
              <a:t>applicable to all propylene homopolymers and to copolymers of propylene</a:t>
            </a:r>
          </a:p>
          <a:p>
            <a:pPr lvl="1">
              <a:buClr>
                <a:srgbClr val="C00000"/>
              </a:buClr>
              <a:buFont typeface="Wingdings" panose="05000000000000000000" pitchFamily="2" charset="2"/>
              <a:buChar char="§"/>
            </a:pPr>
            <a:r>
              <a:rPr lang="en-US" sz="2200" cap="none" dirty="0">
                <a:latin typeface="Calibri" panose="020F0502020204030204" pitchFamily="34" charset="0"/>
                <a:ea typeface="Calibri" panose="020F0502020204030204" pitchFamily="34" charset="0"/>
                <a:cs typeface="Calibri" panose="020F0502020204030204" pitchFamily="34" charset="0"/>
              </a:rPr>
              <a:t>does not cover master batches</a:t>
            </a:r>
          </a:p>
          <a:p>
            <a:pPr>
              <a:buClr>
                <a:srgbClr val="C00000"/>
              </a:buClr>
              <a:buFont typeface="Wingdings" panose="05000000000000000000" pitchFamily="2" charset="2"/>
              <a:buChar char="Ø"/>
            </a:pPr>
            <a:r>
              <a:rPr lang="en-US" sz="2400" cap="none" dirty="0">
                <a:latin typeface="Calibri" panose="020F0502020204030204" pitchFamily="34" charset="0"/>
                <a:ea typeface="Calibri" panose="020F0502020204030204" pitchFamily="34" charset="0"/>
                <a:cs typeface="Calibri" panose="020F0502020204030204" pitchFamily="34" charset="0"/>
              </a:rPr>
              <a:t> Designated properties are </a:t>
            </a:r>
            <a:r>
              <a:rPr lang="en-US" sz="2200" cap="none" dirty="0">
                <a:latin typeface="Calibri" panose="020F0502020204030204" pitchFamily="34" charset="0"/>
                <a:ea typeface="Calibri" panose="020F0502020204030204" pitchFamily="34" charset="0"/>
                <a:cs typeface="Calibri" panose="020F0502020204030204" pitchFamily="34" charset="0"/>
              </a:rPr>
              <a:t>MFI (IS 13360 (Part 4/Sec 1)/ASTM D1238) and flexural modulus (IS 13360 (Part 5/Sec 7)/ASTM D 790); and in some cases, includes Izod impact test also (IS 13360 (Part 5/Sec 4)/ASTM D 256) </a:t>
            </a:r>
            <a:endParaRPr lang="en-IN" sz="2200" cap="none" dirty="0">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6F36CBDD-E5BE-6B4F-7B88-33189ABD4835}"/>
              </a:ext>
            </a:extLst>
          </p:cNvPr>
          <p:cNvSpPr>
            <a:spLocks noGrp="1"/>
          </p:cNvSpPr>
          <p:nvPr>
            <p:ph type="title" idx="4294967295"/>
          </p:nvPr>
        </p:nvSpPr>
        <p:spPr>
          <a:xfrm>
            <a:off x="0" y="365125"/>
            <a:ext cx="10515600" cy="827088"/>
          </a:xfrm>
        </p:spPr>
        <p:txBody>
          <a:bodyPr>
            <a:noAutofit/>
          </a:bodyPr>
          <a:lstStyle/>
          <a:p>
            <a:r>
              <a:rPr lang="en-US" sz="3200" dirty="0"/>
              <a:t>IS 10951…</a:t>
            </a:r>
            <a:endParaRPr lang="en-IN" sz="3200" dirty="0"/>
          </a:p>
        </p:txBody>
      </p:sp>
    </p:spTree>
    <p:extLst>
      <p:ext uri="{BB962C8B-B14F-4D97-AF65-F5344CB8AC3E}">
        <p14:creationId xmlns:p14="http://schemas.microsoft.com/office/powerpoint/2010/main" val="2740804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4B2D-B068-4DBF-1F19-4504D75C493A}"/>
              </a:ext>
            </a:extLst>
          </p:cNvPr>
          <p:cNvSpPr>
            <a:spLocks noGrp="1"/>
          </p:cNvSpPr>
          <p:nvPr>
            <p:ph type="title"/>
          </p:nvPr>
        </p:nvSpPr>
        <p:spPr>
          <a:xfrm>
            <a:off x="913775" y="618518"/>
            <a:ext cx="10364451" cy="630180"/>
          </a:xfrm>
        </p:spPr>
        <p:txBody>
          <a:bodyPr>
            <a:normAutofit/>
          </a:bodyPr>
          <a:lstStyle/>
          <a:p>
            <a:r>
              <a:rPr lang="en-US" sz="3200" dirty="0"/>
              <a:t>Classification codes</a:t>
            </a:r>
            <a:endParaRPr lang="en-IN" sz="3200" dirty="0"/>
          </a:p>
        </p:txBody>
      </p:sp>
      <p:sp>
        <p:nvSpPr>
          <p:cNvPr id="3" name="Content Placeholder 2">
            <a:extLst>
              <a:ext uri="{FF2B5EF4-FFF2-40B4-BE49-F238E27FC236}">
                <a16:creationId xmlns:a16="http://schemas.microsoft.com/office/drawing/2014/main" id="{35F4A288-DFA8-5205-CF6E-32FD333BAD9B}"/>
              </a:ext>
            </a:extLst>
          </p:cNvPr>
          <p:cNvSpPr>
            <a:spLocks noGrp="1"/>
          </p:cNvSpPr>
          <p:nvPr>
            <p:ph sz="quarter" idx="13"/>
          </p:nvPr>
        </p:nvSpPr>
        <p:spPr>
          <a:xfrm>
            <a:off x="913773" y="1248698"/>
            <a:ext cx="10471981" cy="4999702"/>
          </a:xfrm>
          <a:ln>
            <a:solidFill>
              <a:srgbClr val="7496C0"/>
            </a:solidFill>
          </a:ln>
        </p:spPr>
        <p:txBody>
          <a:bodyPr>
            <a:normAutofit/>
          </a:bodyPr>
          <a:lstStyle/>
          <a:p>
            <a:pPr>
              <a:buClr>
                <a:srgbClr val="C00000"/>
              </a:buClr>
              <a:buFont typeface="Wingdings" panose="05000000000000000000" pitchFamily="2" charset="2"/>
              <a:buChar char="Ø"/>
            </a:pPr>
            <a:r>
              <a:rPr lang="en-US" sz="2400" cap="none" dirty="0">
                <a:latin typeface="Calibri" panose="020F0502020204030204" pitchFamily="34" charset="0"/>
                <a:ea typeface="Calibri" panose="020F0502020204030204" pitchFamily="34" charset="0"/>
                <a:cs typeface="Calibri" panose="020F0502020204030204" pitchFamily="34" charset="0"/>
              </a:rPr>
              <a:t>Similar coding, with few distinguish changes</a:t>
            </a:r>
          </a:p>
          <a:p>
            <a:pPr>
              <a:buClr>
                <a:srgbClr val="C00000"/>
              </a:buClr>
              <a:buFont typeface="Wingdings" panose="05000000000000000000" pitchFamily="2" charset="2"/>
              <a:buChar char="Ø"/>
            </a:pPr>
            <a:r>
              <a:rPr lang="en-US" sz="2400" cap="none" dirty="0">
                <a:latin typeface="Calibri" panose="020F0502020204030204" pitchFamily="34" charset="0"/>
                <a:ea typeface="Calibri" panose="020F0502020204030204" pitchFamily="34" charset="0"/>
                <a:cs typeface="Calibri" panose="020F0502020204030204" pitchFamily="34" charset="0"/>
              </a:rPr>
              <a:t>For PP materials,</a:t>
            </a:r>
          </a:p>
          <a:p>
            <a:pPr marL="0" indent="0">
              <a:buClr>
                <a:srgbClr val="C00000"/>
              </a:buClr>
              <a:buNone/>
            </a:pPr>
            <a:endParaRPr lang="en-US" sz="2400" cap="none" dirty="0">
              <a:latin typeface="Calibri" panose="020F0502020204030204" pitchFamily="34" charset="0"/>
              <a:ea typeface="Calibri" panose="020F0502020204030204" pitchFamily="34" charset="0"/>
              <a:cs typeface="Calibri" panose="020F0502020204030204" pitchFamily="34" charset="0"/>
            </a:endParaRPr>
          </a:p>
          <a:p>
            <a:pPr marL="0" indent="0">
              <a:buClr>
                <a:srgbClr val="C00000"/>
              </a:buClr>
              <a:buNone/>
            </a:pPr>
            <a:endParaRPr lang="en-IN" sz="2400" cap="none"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5DDDD5B-4831-7962-013F-91DB3283B1FB}"/>
              </a:ext>
            </a:extLst>
          </p:cNvPr>
          <p:cNvSpPr>
            <a:spLocks noGrp="1"/>
          </p:cNvSpPr>
          <p:nvPr>
            <p:ph type="sldNum" sz="quarter" idx="12"/>
          </p:nvPr>
        </p:nvSpPr>
        <p:spPr/>
        <p:txBody>
          <a:bodyPr/>
          <a:lstStyle/>
          <a:p>
            <a:fld id="{B8645025-FDC6-48D3-9D8B-AA0C42850A53}" type="slidenum">
              <a:rPr lang="en-IN" smtClean="0"/>
              <a:t>25</a:t>
            </a:fld>
            <a:endParaRPr lang="en-IN"/>
          </a:p>
        </p:txBody>
      </p:sp>
      <p:graphicFrame>
        <p:nvGraphicFramePr>
          <p:cNvPr id="5" name="Table 4">
            <a:extLst>
              <a:ext uri="{FF2B5EF4-FFF2-40B4-BE49-F238E27FC236}">
                <a16:creationId xmlns:a16="http://schemas.microsoft.com/office/drawing/2014/main" id="{D0D60623-28E6-DCD5-CE79-BC38696283E6}"/>
              </a:ext>
            </a:extLst>
          </p:cNvPr>
          <p:cNvGraphicFramePr>
            <a:graphicFrameLocks noGrp="1"/>
          </p:cNvGraphicFramePr>
          <p:nvPr>
            <p:extLst>
              <p:ext uri="{D42A27DB-BD31-4B8C-83A1-F6EECF244321}">
                <p14:modId xmlns:p14="http://schemas.microsoft.com/office/powerpoint/2010/main" val="504987020"/>
              </p:ext>
            </p:extLst>
          </p:nvPr>
        </p:nvGraphicFramePr>
        <p:xfrm>
          <a:off x="1294580" y="2407427"/>
          <a:ext cx="9432412" cy="3739701"/>
        </p:xfrm>
        <a:graphic>
          <a:graphicData uri="http://schemas.openxmlformats.org/drawingml/2006/table">
            <a:tbl>
              <a:tblPr firstRow="1" bandRow="1">
                <a:tableStyleId>{5C22544A-7EE6-4342-B048-85BDC9FD1C3A}</a:tableStyleId>
              </a:tblPr>
              <a:tblGrid>
                <a:gridCol w="2358103">
                  <a:extLst>
                    <a:ext uri="{9D8B030D-6E8A-4147-A177-3AD203B41FA5}">
                      <a16:colId xmlns:a16="http://schemas.microsoft.com/office/drawing/2014/main" val="234200953"/>
                    </a:ext>
                  </a:extLst>
                </a:gridCol>
                <a:gridCol w="2358103">
                  <a:extLst>
                    <a:ext uri="{9D8B030D-6E8A-4147-A177-3AD203B41FA5}">
                      <a16:colId xmlns:a16="http://schemas.microsoft.com/office/drawing/2014/main" val="384311876"/>
                    </a:ext>
                  </a:extLst>
                </a:gridCol>
                <a:gridCol w="2680930">
                  <a:extLst>
                    <a:ext uri="{9D8B030D-6E8A-4147-A177-3AD203B41FA5}">
                      <a16:colId xmlns:a16="http://schemas.microsoft.com/office/drawing/2014/main" val="1901664182"/>
                    </a:ext>
                  </a:extLst>
                </a:gridCol>
                <a:gridCol w="2035276">
                  <a:extLst>
                    <a:ext uri="{9D8B030D-6E8A-4147-A177-3AD203B41FA5}">
                      <a16:colId xmlns:a16="http://schemas.microsoft.com/office/drawing/2014/main" val="377757994"/>
                    </a:ext>
                  </a:extLst>
                </a:gridCol>
              </a:tblGrid>
              <a:tr h="630741">
                <a:tc>
                  <a:txBody>
                    <a:bodyPr/>
                    <a:lstStyle/>
                    <a:p>
                      <a:r>
                        <a:rPr lang="en-US" sz="2200" dirty="0">
                          <a:latin typeface="Calibri" panose="020F0502020204030204" pitchFamily="34" charset="0"/>
                          <a:ea typeface="Calibri" panose="020F0502020204030204" pitchFamily="34" charset="0"/>
                          <a:cs typeface="Calibri" panose="020F0502020204030204" pitchFamily="34" charset="0"/>
                        </a:rPr>
                        <a:t>Data Block 1</a:t>
                      </a:r>
                      <a:endParaRPr lang="en-IN" sz="2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200" dirty="0">
                          <a:latin typeface="Calibri" panose="020F0502020204030204" pitchFamily="34" charset="0"/>
                          <a:ea typeface="Calibri" panose="020F0502020204030204" pitchFamily="34" charset="0"/>
                          <a:cs typeface="Calibri" panose="020F0502020204030204" pitchFamily="34" charset="0"/>
                        </a:rPr>
                        <a:t>Block 2</a:t>
                      </a:r>
                      <a:endParaRPr lang="en-IN" sz="2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200" dirty="0">
                          <a:latin typeface="Calibri" panose="020F0502020204030204" pitchFamily="34" charset="0"/>
                          <a:ea typeface="Calibri" panose="020F0502020204030204" pitchFamily="34" charset="0"/>
                          <a:cs typeface="Calibri" panose="020F0502020204030204" pitchFamily="34" charset="0"/>
                        </a:rPr>
                        <a:t>Block 3</a:t>
                      </a:r>
                      <a:endParaRPr lang="en-IN" sz="2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200" dirty="0">
                          <a:latin typeface="Calibri" panose="020F0502020204030204" pitchFamily="34" charset="0"/>
                          <a:ea typeface="Calibri" panose="020F0502020204030204" pitchFamily="34" charset="0"/>
                          <a:cs typeface="Calibri" panose="020F0502020204030204" pitchFamily="34" charset="0"/>
                        </a:rPr>
                        <a:t>Block 4</a:t>
                      </a:r>
                      <a:endParaRPr lang="en-IN" sz="2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8194280"/>
                  </a:ext>
                </a:extLst>
              </a:tr>
              <a:tr h="910221">
                <a:tc>
                  <a:txBody>
                    <a:bodyPr/>
                    <a:lstStyle/>
                    <a:p>
                      <a:r>
                        <a:rPr lang="en-US" sz="2200" dirty="0">
                          <a:latin typeface="Calibri" panose="020F0502020204030204" pitchFamily="34" charset="0"/>
                          <a:ea typeface="Calibri" panose="020F0502020204030204" pitchFamily="34" charset="0"/>
                          <a:cs typeface="Calibri" panose="020F0502020204030204" pitchFamily="34" charset="0"/>
                        </a:rPr>
                        <a:t>IS 10951</a:t>
                      </a:r>
                      <a:endParaRPr lang="en-IN" sz="2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200" dirty="0">
                          <a:latin typeface="Calibri" panose="020F0502020204030204" pitchFamily="34" charset="0"/>
                          <a:ea typeface="Calibri" panose="020F0502020204030204" pitchFamily="34" charset="0"/>
                          <a:cs typeface="Calibri" panose="020F0502020204030204" pitchFamily="34" charset="0"/>
                        </a:rPr>
                        <a:t>Identification of the resin by its symbol and information about the composition of the polymer (</a:t>
                      </a:r>
                      <a:r>
                        <a:rPr lang="en-US" sz="2200" i="1" dirty="0">
                          <a:latin typeface="Calibri" panose="020F0502020204030204" pitchFamily="34" charset="0"/>
                          <a:ea typeface="Calibri" panose="020F0502020204030204" pitchFamily="34" charset="0"/>
                          <a:cs typeface="Calibri" panose="020F0502020204030204" pitchFamily="34" charset="0"/>
                        </a:rPr>
                        <a:t>see</a:t>
                      </a:r>
                      <a:r>
                        <a:rPr lang="en-US" sz="2200" dirty="0">
                          <a:latin typeface="Calibri" panose="020F0502020204030204" pitchFamily="34" charset="0"/>
                          <a:ea typeface="Calibri" panose="020F0502020204030204" pitchFamily="34" charset="0"/>
                          <a:cs typeface="Calibri" panose="020F0502020204030204" pitchFamily="34" charset="0"/>
                        </a:rPr>
                        <a:t> 3.3)</a:t>
                      </a:r>
                      <a:endParaRPr lang="en-IN" sz="2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200" dirty="0">
                          <a:latin typeface="Calibri" panose="020F0502020204030204" pitchFamily="34" charset="0"/>
                          <a:ea typeface="Calibri" panose="020F0502020204030204" pitchFamily="34" charset="0"/>
                          <a:cs typeface="Calibri" panose="020F0502020204030204" pitchFamily="34" charset="0"/>
                        </a:rPr>
                        <a:t>Position 1: Intended application or method of processing (</a:t>
                      </a:r>
                      <a:r>
                        <a:rPr lang="en-US" sz="2200" i="1" dirty="0">
                          <a:latin typeface="Calibri" panose="020F0502020204030204" pitchFamily="34" charset="0"/>
                          <a:ea typeface="Calibri" panose="020F0502020204030204" pitchFamily="34" charset="0"/>
                          <a:cs typeface="Calibri" panose="020F0502020204030204" pitchFamily="34" charset="0"/>
                        </a:rPr>
                        <a:t>see</a:t>
                      </a:r>
                      <a:r>
                        <a:rPr lang="en-US" sz="2200" dirty="0">
                          <a:latin typeface="Calibri" panose="020F0502020204030204" pitchFamily="34" charset="0"/>
                          <a:ea typeface="Calibri" panose="020F0502020204030204" pitchFamily="34" charset="0"/>
                          <a:cs typeface="Calibri" panose="020F0502020204030204" pitchFamily="34" charset="0"/>
                        </a:rPr>
                        <a:t> 3.4). Positions 2 to 3: Important characteristics, additives and supplementary information (</a:t>
                      </a:r>
                      <a:r>
                        <a:rPr lang="en-US" sz="2200" i="1" dirty="0">
                          <a:latin typeface="Calibri" panose="020F0502020204030204" pitchFamily="34" charset="0"/>
                          <a:ea typeface="Calibri" panose="020F0502020204030204" pitchFamily="34" charset="0"/>
                          <a:cs typeface="Calibri" panose="020F0502020204030204" pitchFamily="34" charset="0"/>
                        </a:rPr>
                        <a:t>see</a:t>
                      </a:r>
                      <a:r>
                        <a:rPr lang="en-US" sz="2200" dirty="0">
                          <a:latin typeface="Calibri" panose="020F0502020204030204" pitchFamily="34" charset="0"/>
                          <a:ea typeface="Calibri" panose="020F0502020204030204" pitchFamily="34" charset="0"/>
                          <a:cs typeface="Calibri" panose="020F0502020204030204" pitchFamily="34" charset="0"/>
                        </a:rPr>
                        <a:t> 3.4).</a:t>
                      </a:r>
                      <a:endParaRPr lang="en-IN" sz="2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IN" sz="2200" dirty="0">
                          <a:latin typeface="Calibri" panose="020F0502020204030204" pitchFamily="34" charset="0"/>
                          <a:ea typeface="Calibri" panose="020F0502020204030204" pitchFamily="34" charset="0"/>
                          <a:cs typeface="Calibri" panose="020F0502020204030204" pitchFamily="34" charset="0"/>
                        </a:rPr>
                        <a:t>Designator properties (</a:t>
                      </a:r>
                      <a:r>
                        <a:rPr lang="en-IN" sz="2200" i="1" dirty="0">
                          <a:latin typeface="Calibri" panose="020F0502020204030204" pitchFamily="34" charset="0"/>
                          <a:ea typeface="Calibri" panose="020F0502020204030204" pitchFamily="34" charset="0"/>
                          <a:cs typeface="Calibri" panose="020F0502020204030204" pitchFamily="34" charset="0"/>
                        </a:rPr>
                        <a:t>see</a:t>
                      </a:r>
                      <a:r>
                        <a:rPr lang="en-IN" sz="2200" dirty="0">
                          <a:latin typeface="Calibri" panose="020F0502020204030204" pitchFamily="34" charset="0"/>
                          <a:ea typeface="Calibri" panose="020F0502020204030204" pitchFamily="34" charset="0"/>
                          <a:cs typeface="Calibri" panose="020F0502020204030204" pitchFamily="34" charset="0"/>
                        </a:rPr>
                        <a:t> 3.5)</a:t>
                      </a:r>
                    </a:p>
                  </a:txBody>
                  <a:tcPr/>
                </a:tc>
                <a:extLst>
                  <a:ext uri="{0D108BD9-81ED-4DB2-BD59-A6C34878D82A}">
                    <a16:rowId xmlns:a16="http://schemas.microsoft.com/office/drawing/2014/main" val="240472656"/>
                  </a:ext>
                </a:extLst>
              </a:tr>
            </a:tbl>
          </a:graphicData>
        </a:graphic>
      </p:graphicFrame>
    </p:spTree>
    <p:extLst>
      <p:ext uri="{BB962C8B-B14F-4D97-AF65-F5344CB8AC3E}">
        <p14:creationId xmlns:p14="http://schemas.microsoft.com/office/powerpoint/2010/main" val="1029825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B911-0112-2A31-9A72-D3766BC68B83}"/>
              </a:ext>
            </a:extLst>
          </p:cNvPr>
          <p:cNvSpPr>
            <a:spLocks noGrp="1"/>
          </p:cNvSpPr>
          <p:nvPr>
            <p:ph type="title"/>
          </p:nvPr>
        </p:nvSpPr>
        <p:spPr>
          <a:xfrm>
            <a:off x="1311215" y="605557"/>
            <a:ext cx="8997351" cy="738334"/>
          </a:xfrm>
        </p:spPr>
        <p:txBody>
          <a:bodyPr/>
          <a:lstStyle/>
          <a:p>
            <a:pPr algn="l"/>
            <a:r>
              <a:rPr lang="en-US" cap="none" dirty="0">
                <a:latin typeface="Calibri" panose="020F0502020204030204" pitchFamily="34" charset="0"/>
                <a:ea typeface="Calibri" panose="020F0502020204030204" pitchFamily="34" charset="0"/>
                <a:cs typeface="Calibri" panose="020F0502020204030204" pitchFamily="34" charset="0"/>
              </a:rPr>
              <a:t>For PP compounds….</a:t>
            </a:r>
            <a:endParaRPr lang="en-IN" cap="none"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08EEAA31-1865-7446-0EA2-B667664B7BAF}"/>
              </a:ext>
            </a:extLst>
          </p:cNvPr>
          <p:cNvGraphicFramePr>
            <a:graphicFrameLocks noGrp="1"/>
          </p:cNvGraphicFramePr>
          <p:nvPr>
            <p:ph sz="quarter" idx="13"/>
            <p:extLst>
              <p:ext uri="{D42A27DB-BD31-4B8C-83A1-F6EECF244321}">
                <p14:modId xmlns:p14="http://schemas.microsoft.com/office/powerpoint/2010/main" val="3033286927"/>
              </p:ext>
            </p:extLst>
          </p:nvPr>
        </p:nvGraphicFramePr>
        <p:xfrm>
          <a:off x="785004" y="1638471"/>
          <a:ext cx="10837652" cy="3581057"/>
        </p:xfrm>
        <a:graphic>
          <a:graphicData uri="http://schemas.openxmlformats.org/drawingml/2006/table">
            <a:tbl>
              <a:tblPr firstRow="1" bandRow="1">
                <a:tableStyleId>{5C22544A-7EE6-4342-B048-85BDC9FD1C3A}</a:tableStyleId>
              </a:tblPr>
              <a:tblGrid>
                <a:gridCol w="1690777">
                  <a:extLst>
                    <a:ext uri="{9D8B030D-6E8A-4147-A177-3AD203B41FA5}">
                      <a16:colId xmlns:a16="http://schemas.microsoft.com/office/drawing/2014/main" val="2581407635"/>
                    </a:ext>
                  </a:extLst>
                </a:gridCol>
                <a:gridCol w="1664898">
                  <a:extLst>
                    <a:ext uri="{9D8B030D-6E8A-4147-A177-3AD203B41FA5}">
                      <a16:colId xmlns:a16="http://schemas.microsoft.com/office/drawing/2014/main" val="2937651384"/>
                    </a:ext>
                  </a:extLst>
                </a:gridCol>
                <a:gridCol w="2063149">
                  <a:extLst>
                    <a:ext uri="{9D8B030D-6E8A-4147-A177-3AD203B41FA5}">
                      <a16:colId xmlns:a16="http://schemas.microsoft.com/office/drawing/2014/main" val="180058365"/>
                    </a:ext>
                  </a:extLst>
                </a:gridCol>
                <a:gridCol w="1806276">
                  <a:extLst>
                    <a:ext uri="{9D8B030D-6E8A-4147-A177-3AD203B41FA5}">
                      <a16:colId xmlns:a16="http://schemas.microsoft.com/office/drawing/2014/main" val="4100956631"/>
                    </a:ext>
                  </a:extLst>
                </a:gridCol>
                <a:gridCol w="1806276">
                  <a:extLst>
                    <a:ext uri="{9D8B030D-6E8A-4147-A177-3AD203B41FA5}">
                      <a16:colId xmlns:a16="http://schemas.microsoft.com/office/drawing/2014/main" val="4058121408"/>
                    </a:ext>
                  </a:extLst>
                </a:gridCol>
                <a:gridCol w="1806276">
                  <a:extLst>
                    <a:ext uri="{9D8B030D-6E8A-4147-A177-3AD203B41FA5}">
                      <a16:colId xmlns:a16="http://schemas.microsoft.com/office/drawing/2014/main" val="3000236508"/>
                    </a:ext>
                  </a:extLst>
                </a:gridCol>
              </a:tblGrid>
              <a:tr h="746417">
                <a:tc>
                  <a:txBody>
                    <a:bodyPr/>
                    <a:lstStyle/>
                    <a:p>
                      <a:r>
                        <a:rPr lang="en-US" sz="2000" dirty="0"/>
                        <a:t>Data Block 1</a:t>
                      </a:r>
                      <a:endParaRPr lang="en-IN" sz="2000" dirty="0"/>
                    </a:p>
                  </a:txBody>
                  <a:tcPr/>
                </a:tc>
                <a:tc>
                  <a:txBody>
                    <a:bodyPr/>
                    <a:lstStyle/>
                    <a:p>
                      <a:r>
                        <a:rPr lang="en-US" sz="2000" dirty="0"/>
                        <a:t>Block 2</a:t>
                      </a:r>
                      <a:endParaRPr lang="en-IN" sz="2000" dirty="0"/>
                    </a:p>
                  </a:txBody>
                  <a:tcPr/>
                </a:tc>
                <a:tc>
                  <a:txBody>
                    <a:bodyPr/>
                    <a:lstStyle/>
                    <a:p>
                      <a:r>
                        <a:rPr lang="en-US" sz="2000" dirty="0"/>
                        <a:t>Block 3</a:t>
                      </a:r>
                      <a:endParaRPr lang="en-IN" sz="2000" dirty="0"/>
                    </a:p>
                  </a:txBody>
                  <a:tcPr/>
                </a:tc>
                <a:tc>
                  <a:txBody>
                    <a:bodyPr/>
                    <a:lstStyle/>
                    <a:p>
                      <a:r>
                        <a:rPr lang="en-US" sz="2000" dirty="0"/>
                        <a:t>Block 4</a:t>
                      </a:r>
                      <a:endParaRPr lang="en-IN" sz="2000" dirty="0"/>
                    </a:p>
                  </a:txBody>
                  <a:tcPr/>
                </a:tc>
                <a:tc>
                  <a:txBody>
                    <a:bodyPr/>
                    <a:lstStyle/>
                    <a:p>
                      <a:r>
                        <a:rPr lang="en-US" sz="2000" dirty="0"/>
                        <a:t>Block 5</a:t>
                      </a:r>
                      <a:endParaRPr lang="en-IN" sz="2000" dirty="0"/>
                    </a:p>
                  </a:txBody>
                  <a:tcPr/>
                </a:tc>
                <a:tc>
                  <a:txBody>
                    <a:bodyPr/>
                    <a:lstStyle/>
                    <a:p>
                      <a:r>
                        <a:rPr lang="en-US" sz="2000" dirty="0"/>
                        <a:t>Block 6</a:t>
                      </a:r>
                      <a:endParaRPr lang="en-IN" sz="2000" dirty="0"/>
                    </a:p>
                  </a:txBody>
                  <a:tcPr/>
                </a:tc>
                <a:extLst>
                  <a:ext uri="{0D108BD9-81ED-4DB2-BD59-A6C34878D82A}">
                    <a16:rowId xmlns:a16="http://schemas.microsoft.com/office/drawing/2014/main" val="4258957315"/>
                  </a:ext>
                </a:extLst>
              </a:tr>
              <a:tr h="1332271">
                <a:tc>
                  <a:txBody>
                    <a:bodyPr/>
                    <a:lstStyle/>
                    <a:p>
                      <a:r>
                        <a:rPr lang="en-US" dirty="0"/>
                        <a:t>IS 10951</a:t>
                      </a:r>
                      <a:endParaRPr lang="en-IN" dirty="0"/>
                    </a:p>
                  </a:txBody>
                  <a:tcPr/>
                </a:tc>
                <a:tc>
                  <a:txBody>
                    <a:bodyPr/>
                    <a:lstStyle/>
                    <a:p>
                      <a:r>
                        <a:rPr lang="en-US" dirty="0"/>
                        <a:t>Identification of the Compounds by its symbol and information about the composition of the polymer (see 3.3)</a:t>
                      </a:r>
                      <a:endParaRPr lang="en-IN" dirty="0"/>
                    </a:p>
                  </a:txBody>
                  <a:tcPr/>
                </a:tc>
                <a:tc>
                  <a:txBody>
                    <a:bodyPr/>
                    <a:lstStyle/>
                    <a:p>
                      <a:r>
                        <a:rPr lang="en-US" dirty="0"/>
                        <a:t>Position 1: Intended application or method of processing (see 3.4). Positions 2 to 3: Important characteristics, additives and supplementary information (see 3.4)</a:t>
                      </a:r>
                      <a:endParaRPr lang="en-IN" dirty="0"/>
                    </a:p>
                  </a:txBody>
                  <a:tcPr/>
                </a:tc>
                <a:tc>
                  <a:txBody>
                    <a:bodyPr/>
                    <a:lstStyle/>
                    <a:p>
                      <a:r>
                        <a:rPr lang="en-IN" dirty="0"/>
                        <a:t>Designator properties (see 3.5)</a:t>
                      </a:r>
                    </a:p>
                  </a:txBody>
                  <a:tcPr/>
                </a:tc>
                <a:tc>
                  <a:txBody>
                    <a:bodyPr/>
                    <a:lstStyle/>
                    <a:p>
                      <a:r>
                        <a:rPr lang="en-US" dirty="0"/>
                        <a:t>Fillers or reinforcing materials and their nominal content (see 3.6)</a:t>
                      </a:r>
                      <a:endParaRPr lang="en-IN" dirty="0"/>
                    </a:p>
                  </a:txBody>
                  <a:tcPr/>
                </a:tc>
                <a:tc>
                  <a:txBody>
                    <a:bodyPr/>
                    <a:lstStyle/>
                    <a:p>
                      <a:r>
                        <a:rPr lang="en-US" dirty="0"/>
                        <a:t>An optional sixth block may be added containing additional information</a:t>
                      </a:r>
                      <a:endParaRPr lang="en-IN" dirty="0"/>
                    </a:p>
                  </a:txBody>
                  <a:tcPr/>
                </a:tc>
                <a:extLst>
                  <a:ext uri="{0D108BD9-81ED-4DB2-BD59-A6C34878D82A}">
                    <a16:rowId xmlns:a16="http://schemas.microsoft.com/office/drawing/2014/main" val="701164616"/>
                  </a:ext>
                </a:extLst>
              </a:tr>
            </a:tbl>
          </a:graphicData>
        </a:graphic>
      </p:graphicFrame>
      <p:sp>
        <p:nvSpPr>
          <p:cNvPr id="4" name="Slide Number Placeholder 3">
            <a:extLst>
              <a:ext uri="{FF2B5EF4-FFF2-40B4-BE49-F238E27FC236}">
                <a16:creationId xmlns:a16="http://schemas.microsoft.com/office/drawing/2014/main" id="{88F1FC19-E512-D225-4D30-873B5342E2DF}"/>
              </a:ext>
            </a:extLst>
          </p:cNvPr>
          <p:cNvSpPr>
            <a:spLocks noGrp="1"/>
          </p:cNvSpPr>
          <p:nvPr>
            <p:ph type="sldNum" sz="quarter" idx="12"/>
          </p:nvPr>
        </p:nvSpPr>
        <p:spPr/>
        <p:txBody>
          <a:bodyPr/>
          <a:lstStyle/>
          <a:p>
            <a:fld id="{B8645025-FDC6-48D3-9D8B-AA0C42850A53}" type="slidenum">
              <a:rPr lang="en-IN" smtClean="0"/>
              <a:t>26</a:t>
            </a:fld>
            <a:endParaRPr lang="en-IN"/>
          </a:p>
        </p:txBody>
      </p:sp>
    </p:spTree>
    <p:extLst>
      <p:ext uri="{BB962C8B-B14F-4D97-AF65-F5344CB8AC3E}">
        <p14:creationId xmlns:p14="http://schemas.microsoft.com/office/powerpoint/2010/main" val="4180566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97CB-52DE-020C-9277-030E7ACADF37}"/>
              </a:ext>
            </a:extLst>
          </p:cNvPr>
          <p:cNvSpPr>
            <a:spLocks noGrp="1"/>
          </p:cNvSpPr>
          <p:nvPr>
            <p:ph type="title"/>
          </p:nvPr>
        </p:nvSpPr>
        <p:spPr>
          <a:xfrm>
            <a:off x="913149" y="126905"/>
            <a:ext cx="10364451" cy="787496"/>
          </a:xfrm>
        </p:spPr>
        <p:txBody>
          <a:bodyPr/>
          <a:lstStyle/>
          <a:p>
            <a:r>
              <a:rPr lang="en-US" dirty="0"/>
              <a:t>examples</a:t>
            </a:r>
            <a:endParaRPr lang="en-IN" dirty="0"/>
          </a:p>
        </p:txBody>
      </p:sp>
      <p:sp>
        <p:nvSpPr>
          <p:cNvPr id="3" name="Content Placeholder 2">
            <a:extLst>
              <a:ext uri="{FF2B5EF4-FFF2-40B4-BE49-F238E27FC236}">
                <a16:creationId xmlns:a16="http://schemas.microsoft.com/office/drawing/2014/main" id="{9C18B2EA-3260-5463-12DB-4C454944C194}"/>
              </a:ext>
            </a:extLst>
          </p:cNvPr>
          <p:cNvSpPr>
            <a:spLocks noGrp="1"/>
          </p:cNvSpPr>
          <p:nvPr>
            <p:ph sz="quarter" idx="13"/>
          </p:nvPr>
        </p:nvSpPr>
        <p:spPr>
          <a:xfrm>
            <a:off x="913774" y="993058"/>
            <a:ext cx="10363826" cy="4798141"/>
          </a:xfrm>
        </p:spPr>
        <p:txBody>
          <a:bodyPr>
            <a:normAutofit/>
          </a:bodyPr>
          <a:lstStyle/>
          <a:p>
            <a:pPr>
              <a:buClr>
                <a:srgbClr val="C00000"/>
              </a:buClr>
              <a:buFont typeface="Wingdings" panose="05000000000000000000" pitchFamily="2" charset="2"/>
              <a:buChar char="Ø"/>
            </a:pPr>
            <a:r>
              <a:rPr lang="en-US" sz="2400" cap="none" dirty="0">
                <a:latin typeface="Calibri" panose="020F0502020204030204" pitchFamily="34" charset="0"/>
                <a:ea typeface="Calibri" panose="020F0502020204030204" pitchFamily="34" charset="0"/>
                <a:cs typeface="Calibri" panose="020F0502020204030204" pitchFamily="34" charset="0"/>
              </a:rPr>
              <a:t>A polypropylene homopolymers (1) intended for film extrusion (F), which is stabilized with antioxidant (B) and additionally slip and </a:t>
            </a:r>
            <a:r>
              <a:rPr lang="en-US" sz="2400" cap="none" dirty="0" err="1">
                <a:latin typeface="Calibri" panose="020F0502020204030204" pitchFamily="34" charset="0"/>
                <a:ea typeface="Calibri" panose="020F0502020204030204" pitchFamily="34" charset="0"/>
                <a:cs typeface="Calibri" panose="020F0502020204030204" pitchFamily="34" charset="0"/>
              </a:rPr>
              <a:t>antiblock</a:t>
            </a:r>
            <a:r>
              <a:rPr lang="en-US" sz="2400" cap="none" dirty="0">
                <a:latin typeface="Calibri" panose="020F0502020204030204" pitchFamily="34" charset="0"/>
                <a:ea typeface="Calibri" panose="020F0502020204030204" pitchFamily="34" charset="0"/>
                <a:cs typeface="Calibri" panose="020F0502020204030204" pitchFamily="34" charset="0"/>
              </a:rPr>
              <a:t> (H) is added having melt flow rate of 10 g/10 min (B)</a:t>
            </a:r>
          </a:p>
          <a:p>
            <a:pPr marL="0" indent="0">
              <a:buClr>
                <a:srgbClr val="C00000"/>
              </a:buClr>
              <a:buNone/>
            </a:pP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7823CB1-D9D0-527E-8844-6050D682DE05}"/>
              </a:ext>
            </a:extLst>
          </p:cNvPr>
          <p:cNvSpPr>
            <a:spLocks noGrp="1"/>
          </p:cNvSpPr>
          <p:nvPr>
            <p:ph type="sldNum" sz="quarter" idx="12"/>
          </p:nvPr>
        </p:nvSpPr>
        <p:spPr/>
        <p:txBody>
          <a:bodyPr/>
          <a:lstStyle/>
          <a:p>
            <a:fld id="{B8645025-FDC6-48D3-9D8B-AA0C42850A53}" type="slidenum">
              <a:rPr lang="en-IN" smtClean="0"/>
              <a:t>27</a:t>
            </a:fld>
            <a:endParaRPr lang="en-IN"/>
          </a:p>
        </p:txBody>
      </p:sp>
      <p:graphicFrame>
        <p:nvGraphicFramePr>
          <p:cNvPr id="6" name="Table 5">
            <a:extLst>
              <a:ext uri="{FF2B5EF4-FFF2-40B4-BE49-F238E27FC236}">
                <a16:creationId xmlns:a16="http://schemas.microsoft.com/office/drawing/2014/main" id="{22246086-FFE4-199B-7156-C0837FB49CC2}"/>
              </a:ext>
            </a:extLst>
          </p:cNvPr>
          <p:cNvGraphicFramePr>
            <a:graphicFrameLocks noGrp="1"/>
          </p:cNvGraphicFramePr>
          <p:nvPr>
            <p:extLst>
              <p:ext uri="{D42A27DB-BD31-4B8C-83A1-F6EECF244321}">
                <p14:modId xmlns:p14="http://schemas.microsoft.com/office/powerpoint/2010/main" val="3621487748"/>
              </p:ext>
            </p:extLst>
          </p:nvPr>
        </p:nvGraphicFramePr>
        <p:xfrm>
          <a:off x="1747876" y="2887627"/>
          <a:ext cx="8694995" cy="2571874"/>
        </p:xfrm>
        <a:graphic>
          <a:graphicData uri="http://schemas.openxmlformats.org/drawingml/2006/table">
            <a:tbl>
              <a:tblPr firstRow="1" bandRow="1">
                <a:tableStyleId>{5C22544A-7EE6-4342-B048-85BDC9FD1C3A}</a:tableStyleId>
              </a:tblPr>
              <a:tblGrid>
                <a:gridCol w="1738999">
                  <a:extLst>
                    <a:ext uri="{9D8B030D-6E8A-4147-A177-3AD203B41FA5}">
                      <a16:colId xmlns:a16="http://schemas.microsoft.com/office/drawing/2014/main" val="3036561741"/>
                    </a:ext>
                  </a:extLst>
                </a:gridCol>
                <a:gridCol w="1738999">
                  <a:extLst>
                    <a:ext uri="{9D8B030D-6E8A-4147-A177-3AD203B41FA5}">
                      <a16:colId xmlns:a16="http://schemas.microsoft.com/office/drawing/2014/main" val="2845821571"/>
                    </a:ext>
                  </a:extLst>
                </a:gridCol>
                <a:gridCol w="1738999">
                  <a:extLst>
                    <a:ext uri="{9D8B030D-6E8A-4147-A177-3AD203B41FA5}">
                      <a16:colId xmlns:a16="http://schemas.microsoft.com/office/drawing/2014/main" val="1937755161"/>
                    </a:ext>
                  </a:extLst>
                </a:gridCol>
                <a:gridCol w="1738999">
                  <a:extLst>
                    <a:ext uri="{9D8B030D-6E8A-4147-A177-3AD203B41FA5}">
                      <a16:colId xmlns:a16="http://schemas.microsoft.com/office/drawing/2014/main" val="2336712519"/>
                    </a:ext>
                  </a:extLst>
                </a:gridCol>
                <a:gridCol w="1738999">
                  <a:extLst>
                    <a:ext uri="{9D8B030D-6E8A-4147-A177-3AD203B41FA5}">
                      <a16:colId xmlns:a16="http://schemas.microsoft.com/office/drawing/2014/main" val="3462338908"/>
                    </a:ext>
                  </a:extLst>
                </a:gridCol>
              </a:tblGrid>
              <a:tr h="582185">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Data Block </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Block 1</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Block 2</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Block 3</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Block 4</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69604276"/>
                  </a:ext>
                </a:extLst>
              </a:tr>
              <a:tr h="787837">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Terminology</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IS 10951</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1</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FBH</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B</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37380134"/>
                  </a:ext>
                </a:extLst>
              </a:tr>
              <a:tr h="1201852">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Designation code</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gridSpan="4">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IS 10951-1-FBH-B</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009219695"/>
                  </a:ext>
                </a:extLst>
              </a:tr>
            </a:tbl>
          </a:graphicData>
        </a:graphic>
      </p:graphicFrame>
    </p:spTree>
    <p:extLst>
      <p:ext uri="{BB962C8B-B14F-4D97-AF65-F5344CB8AC3E}">
        <p14:creationId xmlns:p14="http://schemas.microsoft.com/office/powerpoint/2010/main" val="1163562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4FF8-6FDC-F041-42EA-0A2DFC275E8E}"/>
              </a:ext>
            </a:extLst>
          </p:cNvPr>
          <p:cNvSpPr>
            <a:spLocks noGrp="1"/>
          </p:cNvSpPr>
          <p:nvPr>
            <p:ph type="title"/>
          </p:nvPr>
        </p:nvSpPr>
        <p:spPr>
          <a:xfrm>
            <a:off x="913775" y="618518"/>
            <a:ext cx="10364451" cy="640012"/>
          </a:xfrm>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examples</a:t>
            </a:r>
            <a:endParaRPr lang="en-IN" sz="32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7ACAA9D-59C7-2132-3CDC-0B39F669A11E}"/>
              </a:ext>
            </a:extLst>
          </p:cNvPr>
          <p:cNvSpPr>
            <a:spLocks noGrp="1"/>
          </p:cNvSpPr>
          <p:nvPr>
            <p:ph sz="quarter" idx="13"/>
          </p:nvPr>
        </p:nvSpPr>
        <p:spPr>
          <a:xfrm>
            <a:off x="913774" y="1435510"/>
            <a:ext cx="10363826" cy="4355689"/>
          </a:xfrm>
        </p:spPr>
        <p:txBody>
          <a:bodyPr/>
          <a:lstStyle/>
          <a:p>
            <a:pPr>
              <a:buClr>
                <a:srgbClr val="C00000"/>
              </a:buClr>
              <a:buFont typeface="Wingdings" panose="05000000000000000000" pitchFamily="2" charset="2"/>
              <a:buChar char="Ø"/>
            </a:pPr>
            <a:r>
              <a:rPr lang="en-US" sz="2200" cap="none" dirty="0">
                <a:latin typeface="Calibri" panose="020F0502020204030204" pitchFamily="34" charset="0"/>
                <a:ea typeface="Calibri" panose="020F0502020204030204" pitchFamily="34" charset="0"/>
                <a:cs typeface="Calibri" panose="020F0502020204030204" pitchFamily="34" charset="0"/>
              </a:rPr>
              <a:t>A propylene compound (4) for injection </a:t>
            </a:r>
            <a:r>
              <a:rPr lang="en-US" sz="2200" cap="none" dirty="0" err="1">
                <a:latin typeface="Calibri" panose="020F0502020204030204" pitchFamily="34" charset="0"/>
                <a:ea typeface="Calibri" panose="020F0502020204030204" pitchFamily="34" charset="0"/>
                <a:cs typeface="Calibri" panose="020F0502020204030204" pitchFamily="34" charset="0"/>
              </a:rPr>
              <a:t>moulding</a:t>
            </a:r>
            <a:r>
              <a:rPr lang="en-US" sz="2200" cap="none" dirty="0">
                <a:latin typeface="Calibri" panose="020F0502020204030204" pitchFamily="34" charset="0"/>
                <a:ea typeface="Calibri" panose="020F0502020204030204" pitchFamily="34" charset="0"/>
                <a:cs typeface="Calibri" panose="020F0502020204030204" pitchFamily="34" charset="0"/>
              </a:rPr>
              <a:t> application (M), with nucleating agent (L) and impact modifier (S) having a melt flow rate of 3.5 g/10 min (A), flexural modulus of 1200 MPa (C) and an impact strength of 225 J/m (E). This is also modified with </a:t>
            </a:r>
            <a:r>
              <a:rPr lang="en-IN" sz="2200" cap="none" dirty="0">
                <a:latin typeface="Calibri" panose="020F0502020204030204" pitchFamily="34" charset="0"/>
                <a:ea typeface="Calibri" panose="020F0502020204030204" pitchFamily="34" charset="0"/>
                <a:cs typeface="Calibri" panose="020F0502020204030204" pitchFamily="34" charset="0"/>
              </a:rPr>
              <a:t>15 percent talc (T) in powder form (D)</a:t>
            </a:r>
          </a:p>
          <a:p>
            <a:pPr marL="0" indent="0">
              <a:buClr>
                <a:srgbClr val="C00000"/>
              </a:buClr>
              <a:buNone/>
            </a:pPr>
            <a:endParaRPr lang="en-IN" sz="2200" cap="none"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25C7FD1-DDBB-9CF8-83EC-FC0BB836A0AA}"/>
              </a:ext>
            </a:extLst>
          </p:cNvPr>
          <p:cNvSpPr>
            <a:spLocks noGrp="1"/>
          </p:cNvSpPr>
          <p:nvPr>
            <p:ph type="sldNum" sz="quarter" idx="12"/>
          </p:nvPr>
        </p:nvSpPr>
        <p:spPr/>
        <p:txBody>
          <a:bodyPr/>
          <a:lstStyle/>
          <a:p>
            <a:fld id="{B8645025-FDC6-48D3-9D8B-AA0C42850A53}" type="slidenum">
              <a:rPr lang="en-IN" smtClean="0"/>
              <a:t>28</a:t>
            </a:fld>
            <a:endParaRPr lang="en-IN"/>
          </a:p>
        </p:txBody>
      </p:sp>
      <p:graphicFrame>
        <p:nvGraphicFramePr>
          <p:cNvPr id="5" name="Table 4">
            <a:extLst>
              <a:ext uri="{FF2B5EF4-FFF2-40B4-BE49-F238E27FC236}">
                <a16:creationId xmlns:a16="http://schemas.microsoft.com/office/drawing/2014/main" id="{28B0E3AA-39BE-AF5E-08AA-FD7D275801AA}"/>
              </a:ext>
            </a:extLst>
          </p:cNvPr>
          <p:cNvGraphicFramePr>
            <a:graphicFrameLocks noGrp="1"/>
          </p:cNvGraphicFramePr>
          <p:nvPr>
            <p:extLst>
              <p:ext uri="{D42A27DB-BD31-4B8C-83A1-F6EECF244321}">
                <p14:modId xmlns:p14="http://schemas.microsoft.com/office/powerpoint/2010/main" val="1411750582"/>
              </p:ext>
            </p:extLst>
          </p:nvPr>
        </p:nvGraphicFramePr>
        <p:xfrm>
          <a:off x="1388853" y="3320390"/>
          <a:ext cx="8944004" cy="1963110"/>
        </p:xfrm>
        <a:graphic>
          <a:graphicData uri="http://schemas.openxmlformats.org/drawingml/2006/table">
            <a:tbl>
              <a:tblPr firstRow="1" bandRow="1">
                <a:tableStyleId>{5C22544A-7EE6-4342-B048-85BDC9FD1C3A}</a:tableStyleId>
              </a:tblPr>
              <a:tblGrid>
                <a:gridCol w="1747334">
                  <a:extLst>
                    <a:ext uri="{9D8B030D-6E8A-4147-A177-3AD203B41FA5}">
                      <a16:colId xmlns:a16="http://schemas.microsoft.com/office/drawing/2014/main" val="1252530710"/>
                    </a:ext>
                  </a:extLst>
                </a:gridCol>
                <a:gridCol w="1439334">
                  <a:extLst>
                    <a:ext uri="{9D8B030D-6E8A-4147-A177-3AD203B41FA5}">
                      <a16:colId xmlns:a16="http://schemas.microsoft.com/office/drawing/2014/main" val="2797795061"/>
                    </a:ext>
                  </a:extLst>
                </a:gridCol>
                <a:gridCol w="1439334">
                  <a:extLst>
                    <a:ext uri="{9D8B030D-6E8A-4147-A177-3AD203B41FA5}">
                      <a16:colId xmlns:a16="http://schemas.microsoft.com/office/drawing/2014/main" val="321843896"/>
                    </a:ext>
                  </a:extLst>
                </a:gridCol>
                <a:gridCol w="1439334">
                  <a:extLst>
                    <a:ext uri="{9D8B030D-6E8A-4147-A177-3AD203B41FA5}">
                      <a16:colId xmlns:a16="http://schemas.microsoft.com/office/drawing/2014/main" val="639428134"/>
                    </a:ext>
                  </a:extLst>
                </a:gridCol>
                <a:gridCol w="1439334">
                  <a:extLst>
                    <a:ext uri="{9D8B030D-6E8A-4147-A177-3AD203B41FA5}">
                      <a16:colId xmlns:a16="http://schemas.microsoft.com/office/drawing/2014/main" val="659908970"/>
                    </a:ext>
                  </a:extLst>
                </a:gridCol>
                <a:gridCol w="1439334">
                  <a:extLst>
                    <a:ext uri="{9D8B030D-6E8A-4147-A177-3AD203B41FA5}">
                      <a16:colId xmlns:a16="http://schemas.microsoft.com/office/drawing/2014/main" val="235461801"/>
                    </a:ext>
                  </a:extLst>
                </a:gridCol>
              </a:tblGrid>
              <a:tr h="509642">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Data Block </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Block 1</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Block 2</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Block 3</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Block 4</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Block 5</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38274191"/>
                  </a:ext>
                </a:extLst>
              </a:tr>
              <a:tr h="630508">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Terminology</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IS 10951</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4</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MLS</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ACE</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TD15</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4234399"/>
                  </a:ext>
                </a:extLst>
              </a:tr>
              <a:tr h="370840">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Designation code</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gridSpan="5">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IS 10951-4-MLS-ACE-TD5</a:t>
                      </a:r>
                      <a:endParaRPr lang="en-IN" sz="24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887917539"/>
                  </a:ext>
                </a:extLst>
              </a:tr>
            </a:tbl>
          </a:graphicData>
        </a:graphic>
      </p:graphicFrame>
    </p:spTree>
    <p:extLst>
      <p:ext uri="{BB962C8B-B14F-4D97-AF65-F5344CB8AC3E}">
        <p14:creationId xmlns:p14="http://schemas.microsoft.com/office/powerpoint/2010/main" val="198414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E78F60-D2B4-E72B-0C30-9A8CD5478F3F}"/>
              </a:ext>
            </a:extLst>
          </p:cNvPr>
          <p:cNvSpPr>
            <a:spLocks noGrp="1"/>
          </p:cNvSpPr>
          <p:nvPr>
            <p:ph type="sldNum" sz="quarter" idx="12"/>
          </p:nvPr>
        </p:nvSpPr>
        <p:spPr/>
        <p:txBody>
          <a:bodyPr/>
          <a:lstStyle/>
          <a:p>
            <a:fld id="{B8645025-FDC6-48D3-9D8B-AA0C42850A53}" type="slidenum">
              <a:rPr lang="en-IN" smtClean="0"/>
              <a:t>29</a:t>
            </a:fld>
            <a:endParaRPr lang="en-IN"/>
          </a:p>
        </p:txBody>
      </p:sp>
      <p:pic>
        <p:nvPicPr>
          <p:cNvPr id="5" name="Picture 4">
            <a:extLst>
              <a:ext uri="{FF2B5EF4-FFF2-40B4-BE49-F238E27FC236}">
                <a16:creationId xmlns:a16="http://schemas.microsoft.com/office/drawing/2014/main" id="{33D74C16-938F-BF9D-DEBF-A7B5AF966B99}"/>
              </a:ext>
            </a:extLst>
          </p:cNvPr>
          <p:cNvPicPr>
            <a:picLocks noChangeAspect="1"/>
          </p:cNvPicPr>
          <p:nvPr/>
        </p:nvPicPr>
        <p:blipFill>
          <a:blip r:embed="rId2"/>
          <a:stretch>
            <a:fillRect/>
          </a:stretch>
        </p:blipFill>
        <p:spPr>
          <a:xfrm>
            <a:off x="1347019" y="68826"/>
            <a:ext cx="9438968" cy="6636774"/>
          </a:xfrm>
          <a:prstGeom prst="rect">
            <a:avLst/>
          </a:prstGeom>
          <a:ln w="38100" cap="sq">
            <a:solidFill>
              <a:srgbClr val="7496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0173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C41E-896A-B3A9-2A3F-15FD97F8A854}"/>
              </a:ext>
            </a:extLst>
          </p:cNvPr>
          <p:cNvSpPr>
            <a:spLocks noGrp="1"/>
          </p:cNvSpPr>
          <p:nvPr>
            <p:ph type="ctrTitle"/>
          </p:nvPr>
        </p:nvSpPr>
        <p:spPr>
          <a:xfrm>
            <a:off x="2829988" y="146820"/>
            <a:ext cx="6532024" cy="788858"/>
          </a:xfrm>
        </p:spPr>
        <p:txBody>
          <a:bodyPr>
            <a:normAutofit/>
          </a:bodyPr>
          <a:lstStyle/>
          <a:p>
            <a:r>
              <a:rPr lang="en-US" sz="3200" b="1" dirty="0"/>
              <a:t>Classification of polymers</a:t>
            </a:r>
            <a:endParaRPr lang="en-IN" sz="3200" b="1" dirty="0"/>
          </a:p>
        </p:txBody>
      </p:sp>
      <p:sp>
        <p:nvSpPr>
          <p:cNvPr id="4" name="Subtitle 3">
            <a:extLst>
              <a:ext uri="{FF2B5EF4-FFF2-40B4-BE49-F238E27FC236}">
                <a16:creationId xmlns:a16="http://schemas.microsoft.com/office/drawing/2014/main" id="{0E27B59D-9C3B-E477-B628-BEC62FE3A3F4}"/>
              </a:ext>
            </a:extLst>
          </p:cNvPr>
          <p:cNvSpPr>
            <a:spLocks noGrp="1"/>
          </p:cNvSpPr>
          <p:nvPr>
            <p:ph type="subTitle" idx="1"/>
          </p:nvPr>
        </p:nvSpPr>
        <p:spPr/>
        <p:txBody>
          <a:bodyPr/>
          <a:lstStyle/>
          <a:p>
            <a:endParaRPr lang="en-IN"/>
          </a:p>
        </p:txBody>
      </p:sp>
      <p:sp>
        <p:nvSpPr>
          <p:cNvPr id="3" name="Slide Number Placeholder 2">
            <a:extLst>
              <a:ext uri="{FF2B5EF4-FFF2-40B4-BE49-F238E27FC236}">
                <a16:creationId xmlns:a16="http://schemas.microsoft.com/office/drawing/2014/main" id="{7A36E2F4-096A-4D17-3879-A10ED361025A}"/>
              </a:ext>
            </a:extLst>
          </p:cNvPr>
          <p:cNvSpPr>
            <a:spLocks noGrp="1"/>
          </p:cNvSpPr>
          <p:nvPr>
            <p:ph type="sldNum" sz="quarter" idx="12"/>
          </p:nvPr>
        </p:nvSpPr>
        <p:spPr/>
        <p:txBody>
          <a:bodyPr>
            <a:normAutofit/>
          </a:bodyPr>
          <a:lstStyle/>
          <a:p>
            <a:fld id="{B8645025-FDC6-48D3-9D8B-AA0C42850A53}" type="slidenum">
              <a:rPr lang="en-IN" smtClean="0"/>
              <a:t>3</a:t>
            </a:fld>
            <a:endParaRPr lang="en-IN"/>
          </a:p>
        </p:txBody>
      </p:sp>
      <p:grpSp>
        <p:nvGrpSpPr>
          <p:cNvPr id="7" name="Group 6">
            <a:extLst>
              <a:ext uri="{FF2B5EF4-FFF2-40B4-BE49-F238E27FC236}">
                <a16:creationId xmlns:a16="http://schemas.microsoft.com/office/drawing/2014/main" id="{44D7D92F-47AE-07C2-8D58-7E67CBCE4277}"/>
              </a:ext>
            </a:extLst>
          </p:cNvPr>
          <p:cNvGrpSpPr/>
          <p:nvPr/>
        </p:nvGrpSpPr>
        <p:grpSpPr>
          <a:xfrm>
            <a:off x="840734" y="1150374"/>
            <a:ext cx="10672839" cy="5026589"/>
            <a:chOff x="840735" y="1150374"/>
            <a:chExt cx="7836252" cy="5026589"/>
          </a:xfrm>
        </p:grpSpPr>
        <p:sp>
          <p:nvSpPr>
            <p:cNvPr id="8" name="Freeform: Shape 7">
              <a:extLst>
                <a:ext uri="{FF2B5EF4-FFF2-40B4-BE49-F238E27FC236}">
                  <a16:creationId xmlns:a16="http://schemas.microsoft.com/office/drawing/2014/main" id="{49CAB3F7-E2C5-DC01-8E6C-037F273EFDEA}"/>
                </a:ext>
              </a:extLst>
            </p:cNvPr>
            <p:cNvSpPr/>
            <p:nvPr/>
          </p:nvSpPr>
          <p:spPr>
            <a:xfrm>
              <a:off x="840735" y="1150374"/>
              <a:ext cx="2487699" cy="5026589"/>
            </a:xfrm>
            <a:custGeom>
              <a:avLst/>
              <a:gdLst>
                <a:gd name="connsiteX0" fmla="*/ 0 w 2487699"/>
                <a:gd name="connsiteY0" fmla="*/ 248770 h 5026589"/>
                <a:gd name="connsiteX1" fmla="*/ 248770 w 2487699"/>
                <a:gd name="connsiteY1" fmla="*/ 0 h 5026589"/>
                <a:gd name="connsiteX2" fmla="*/ 2238929 w 2487699"/>
                <a:gd name="connsiteY2" fmla="*/ 0 h 5026589"/>
                <a:gd name="connsiteX3" fmla="*/ 2487699 w 2487699"/>
                <a:gd name="connsiteY3" fmla="*/ 248770 h 5026589"/>
                <a:gd name="connsiteX4" fmla="*/ 2487699 w 2487699"/>
                <a:gd name="connsiteY4" fmla="*/ 4777819 h 5026589"/>
                <a:gd name="connsiteX5" fmla="*/ 2238929 w 2487699"/>
                <a:gd name="connsiteY5" fmla="*/ 5026589 h 5026589"/>
                <a:gd name="connsiteX6" fmla="*/ 248770 w 2487699"/>
                <a:gd name="connsiteY6" fmla="*/ 5026589 h 5026589"/>
                <a:gd name="connsiteX7" fmla="*/ 0 w 2487699"/>
                <a:gd name="connsiteY7" fmla="*/ 4777819 h 5026589"/>
                <a:gd name="connsiteX8" fmla="*/ 0 w 2487699"/>
                <a:gd name="connsiteY8" fmla="*/ 248770 h 502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699" h="5026589">
                  <a:moveTo>
                    <a:pt x="0" y="248770"/>
                  </a:moveTo>
                  <a:cubicBezTo>
                    <a:pt x="0" y="111378"/>
                    <a:pt x="111378" y="0"/>
                    <a:pt x="248770" y="0"/>
                  </a:cubicBezTo>
                  <a:lnTo>
                    <a:pt x="2238929" y="0"/>
                  </a:lnTo>
                  <a:cubicBezTo>
                    <a:pt x="2376321" y="0"/>
                    <a:pt x="2487699" y="111378"/>
                    <a:pt x="2487699" y="248770"/>
                  </a:cubicBezTo>
                  <a:lnTo>
                    <a:pt x="2487699" y="4777819"/>
                  </a:lnTo>
                  <a:cubicBezTo>
                    <a:pt x="2487699" y="4915211"/>
                    <a:pt x="2376321" y="5026589"/>
                    <a:pt x="2238929" y="5026589"/>
                  </a:cubicBezTo>
                  <a:lnTo>
                    <a:pt x="248770" y="5026589"/>
                  </a:lnTo>
                  <a:cubicBezTo>
                    <a:pt x="111378" y="5026589"/>
                    <a:pt x="0" y="4915211"/>
                    <a:pt x="0" y="4777819"/>
                  </a:cubicBezTo>
                  <a:lnTo>
                    <a:pt x="0" y="248770"/>
                  </a:lnTo>
                  <a:close/>
                </a:path>
              </a:pathLst>
            </a:custGeom>
            <a:solidFill>
              <a:schemeClr val="accent1">
                <a:lumMod val="20000"/>
                <a:lumOff val="80000"/>
              </a:schemeClr>
            </a:solidFill>
            <a:ln>
              <a:solidFill>
                <a:schemeClr val="accent1">
                  <a:lumMod val="75000"/>
                </a:schemeClr>
              </a:solidFill>
            </a:ln>
          </p:spPr>
          <p:style>
            <a:lnRef idx="0">
              <a:schemeClr val="dk1">
                <a:hueOff val="0"/>
                <a:satOff val="0"/>
                <a:lumOff val="0"/>
                <a:alphaOff val="0"/>
              </a:schemeClr>
            </a:lnRef>
            <a:fillRef idx="1">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610053" numCol="1" spcCol="1270" anchor="ctr" anchorCtr="0">
              <a:noAutofit/>
            </a:bodyPr>
            <a:lstStyle/>
            <a:p>
              <a:pPr marL="0" lvl="0" indent="0" algn="ctr" defTabSz="1066800">
                <a:lnSpc>
                  <a:spcPct val="90000"/>
                </a:lnSpc>
                <a:spcBef>
                  <a:spcPct val="0"/>
                </a:spcBef>
                <a:spcAft>
                  <a:spcPct val="35000"/>
                </a:spcAft>
                <a:buNone/>
              </a:pPr>
              <a:r>
                <a:rPr lang="en-US" sz="2400" b="1" kern="1200" dirty="0"/>
                <a:t>Based on functionality</a:t>
              </a:r>
              <a:endParaRPr lang="en-IN" sz="2400" b="1" kern="1200" dirty="0"/>
            </a:p>
          </p:txBody>
        </p:sp>
        <p:sp>
          <p:nvSpPr>
            <p:cNvPr id="9" name="Freeform: Shape 8">
              <a:extLst>
                <a:ext uri="{FF2B5EF4-FFF2-40B4-BE49-F238E27FC236}">
                  <a16:creationId xmlns:a16="http://schemas.microsoft.com/office/drawing/2014/main" id="{EE42EF07-669A-1D43-47F1-AFE45AD628C2}"/>
                </a:ext>
              </a:extLst>
            </p:cNvPr>
            <p:cNvSpPr/>
            <p:nvPr/>
          </p:nvSpPr>
          <p:spPr>
            <a:xfrm>
              <a:off x="1089505" y="2658780"/>
              <a:ext cx="1990159" cy="987523"/>
            </a:xfrm>
            <a:custGeom>
              <a:avLst/>
              <a:gdLst>
                <a:gd name="connsiteX0" fmla="*/ 0 w 1990159"/>
                <a:gd name="connsiteY0" fmla="*/ 98752 h 987523"/>
                <a:gd name="connsiteX1" fmla="*/ 98752 w 1990159"/>
                <a:gd name="connsiteY1" fmla="*/ 0 h 987523"/>
                <a:gd name="connsiteX2" fmla="*/ 1891407 w 1990159"/>
                <a:gd name="connsiteY2" fmla="*/ 0 h 987523"/>
                <a:gd name="connsiteX3" fmla="*/ 1990159 w 1990159"/>
                <a:gd name="connsiteY3" fmla="*/ 98752 h 987523"/>
                <a:gd name="connsiteX4" fmla="*/ 1990159 w 1990159"/>
                <a:gd name="connsiteY4" fmla="*/ 888771 h 987523"/>
                <a:gd name="connsiteX5" fmla="*/ 1891407 w 1990159"/>
                <a:gd name="connsiteY5" fmla="*/ 987523 h 987523"/>
                <a:gd name="connsiteX6" fmla="*/ 98752 w 1990159"/>
                <a:gd name="connsiteY6" fmla="*/ 987523 h 987523"/>
                <a:gd name="connsiteX7" fmla="*/ 0 w 1990159"/>
                <a:gd name="connsiteY7" fmla="*/ 888771 h 987523"/>
                <a:gd name="connsiteX8" fmla="*/ 0 w 1990159"/>
                <a:gd name="connsiteY8" fmla="*/ 98752 h 98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987523">
                  <a:moveTo>
                    <a:pt x="0" y="98752"/>
                  </a:moveTo>
                  <a:cubicBezTo>
                    <a:pt x="0" y="44213"/>
                    <a:pt x="44213" y="0"/>
                    <a:pt x="98752" y="0"/>
                  </a:cubicBezTo>
                  <a:lnTo>
                    <a:pt x="1891407" y="0"/>
                  </a:lnTo>
                  <a:cubicBezTo>
                    <a:pt x="1945946" y="0"/>
                    <a:pt x="1990159" y="44213"/>
                    <a:pt x="1990159" y="98752"/>
                  </a:cubicBezTo>
                  <a:lnTo>
                    <a:pt x="1990159" y="888771"/>
                  </a:lnTo>
                  <a:cubicBezTo>
                    <a:pt x="1990159" y="943310"/>
                    <a:pt x="1945946" y="987523"/>
                    <a:pt x="1891407" y="987523"/>
                  </a:cubicBezTo>
                  <a:lnTo>
                    <a:pt x="98752" y="987523"/>
                  </a:lnTo>
                  <a:cubicBezTo>
                    <a:pt x="44213" y="987523"/>
                    <a:pt x="0" y="943310"/>
                    <a:pt x="0" y="888771"/>
                  </a:cubicBezTo>
                  <a:lnTo>
                    <a:pt x="0" y="98752"/>
                  </a:lnTo>
                  <a:close/>
                </a:path>
              </a:pathLst>
            </a:custGeom>
            <a:solidFill>
              <a:schemeClr val="accent1">
                <a:lumMod val="75000"/>
              </a:schemeClr>
            </a:solidFill>
            <a:ln>
              <a:solidFill>
                <a:schemeClr val="accent1">
                  <a:lumMod val="60000"/>
                  <a:lumOff val="40000"/>
                </a:schemeClr>
              </a:solidFill>
            </a:ln>
          </p:spPr>
          <p:style>
            <a:lnRef idx="0">
              <a:schemeClr val="lt1">
                <a:hueOff val="0"/>
                <a:satOff val="0"/>
                <a:lumOff val="0"/>
                <a:alphaOff val="0"/>
              </a:schemeClr>
            </a:lnRef>
            <a:fillRef idx="3">
              <a:schemeClr val="accent5">
                <a:alpha val="90000"/>
                <a:hueOff val="0"/>
                <a:satOff val="0"/>
                <a:lumOff val="0"/>
                <a:alphaOff val="0"/>
              </a:schemeClr>
            </a:fillRef>
            <a:effectRef idx="3">
              <a:schemeClr val="accent5">
                <a:alpha val="90000"/>
                <a:hueOff val="0"/>
                <a:satOff val="0"/>
                <a:lumOff val="0"/>
                <a:alphaOff val="0"/>
              </a:schemeClr>
            </a:effectRef>
            <a:fontRef idx="minor">
              <a:schemeClr val="lt1"/>
            </a:fontRef>
          </p:style>
          <p:txBody>
            <a:bodyPr spcFirstLastPara="0" vert="horz" wrap="square" lIns="89884" tIns="74644" rIns="89884" bIns="74644" numCol="1" spcCol="1270" anchor="ctr" anchorCtr="0">
              <a:noAutofit/>
            </a:bodyPr>
            <a:lstStyle/>
            <a:p>
              <a:pPr marL="0" lvl="0" indent="0" algn="ctr" defTabSz="1066800">
                <a:lnSpc>
                  <a:spcPct val="90000"/>
                </a:lnSpc>
                <a:spcBef>
                  <a:spcPct val="0"/>
                </a:spcBef>
                <a:spcAft>
                  <a:spcPct val="35000"/>
                </a:spcAft>
                <a:buNone/>
              </a:pPr>
              <a:r>
                <a:rPr lang="en-US" sz="2400" kern="1200" dirty="0"/>
                <a:t>Monofunctional</a:t>
              </a:r>
              <a:endParaRPr lang="en-IN" sz="2400" kern="1200" dirty="0"/>
            </a:p>
          </p:txBody>
        </p:sp>
        <p:sp>
          <p:nvSpPr>
            <p:cNvPr id="10" name="Freeform: Shape 9">
              <a:extLst>
                <a:ext uri="{FF2B5EF4-FFF2-40B4-BE49-F238E27FC236}">
                  <a16:creationId xmlns:a16="http://schemas.microsoft.com/office/drawing/2014/main" id="{95D913F1-DFDC-3464-2CA5-375AA4D55959}"/>
                </a:ext>
              </a:extLst>
            </p:cNvPr>
            <p:cNvSpPr/>
            <p:nvPr/>
          </p:nvSpPr>
          <p:spPr>
            <a:xfrm>
              <a:off x="1089505" y="3798230"/>
              <a:ext cx="1990159" cy="987523"/>
            </a:xfrm>
            <a:custGeom>
              <a:avLst/>
              <a:gdLst>
                <a:gd name="connsiteX0" fmla="*/ 0 w 1990159"/>
                <a:gd name="connsiteY0" fmla="*/ 98752 h 987523"/>
                <a:gd name="connsiteX1" fmla="*/ 98752 w 1990159"/>
                <a:gd name="connsiteY1" fmla="*/ 0 h 987523"/>
                <a:gd name="connsiteX2" fmla="*/ 1891407 w 1990159"/>
                <a:gd name="connsiteY2" fmla="*/ 0 h 987523"/>
                <a:gd name="connsiteX3" fmla="*/ 1990159 w 1990159"/>
                <a:gd name="connsiteY3" fmla="*/ 98752 h 987523"/>
                <a:gd name="connsiteX4" fmla="*/ 1990159 w 1990159"/>
                <a:gd name="connsiteY4" fmla="*/ 888771 h 987523"/>
                <a:gd name="connsiteX5" fmla="*/ 1891407 w 1990159"/>
                <a:gd name="connsiteY5" fmla="*/ 987523 h 987523"/>
                <a:gd name="connsiteX6" fmla="*/ 98752 w 1990159"/>
                <a:gd name="connsiteY6" fmla="*/ 987523 h 987523"/>
                <a:gd name="connsiteX7" fmla="*/ 0 w 1990159"/>
                <a:gd name="connsiteY7" fmla="*/ 888771 h 987523"/>
                <a:gd name="connsiteX8" fmla="*/ 0 w 1990159"/>
                <a:gd name="connsiteY8" fmla="*/ 98752 h 98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987523">
                  <a:moveTo>
                    <a:pt x="0" y="98752"/>
                  </a:moveTo>
                  <a:cubicBezTo>
                    <a:pt x="0" y="44213"/>
                    <a:pt x="44213" y="0"/>
                    <a:pt x="98752" y="0"/>
                  </a:cubicBezTo>
                  <a:lnTo>
                    <a:pt x="1891407" y="0"/>
                  </a:lnTo>
                  <a:cubicBezTo>
                    <a:pt x="1945946" y="0"/>
                    <a:pt x="1990159" y="44213"/>
                    <a:pt x="1990159" y="98752"/>
                  </a:cubicBezTo>
                  <a:lnTo>
                    <a:pt x="1990159" y="888771"/>
                  </a:lnTo>
                  <a:cubicBezTo>
                    <a:pt x="1990159" y="943310"/>
                    <a:pt x="1945946" y="987523"/>
                    <a:pt x="1891407" y="987523"/>
                  </a:cubicBezTo>
                  <a:lnTo>
                    <a:pt x="98752" y="987523"/>
                  </a:lnTo>
                  <a:cubicBezTo>
                    <a:pt x="44213" y="987523"/>
                    <a:pt x="0" y="943310"/>
                    <a:pt x="0" y="888771"/>
                  </a:cubicBezTo>
                  <a:lnTo>
                    <a:pt x="0" y="98752"/>
                  </a:lnTo>
                  <a:close/>
                </a:path>
              </a:pathLst>
            </a:custGeom>
            <a:solidFill>
              <a:schemeClr val="accent1">
                <a:lumMod val="75000"/>
              </a:schemeClr>
            </a:solidFill>
            <a:ln>
              <a:solidFill>
                <a:schemeClr val="accent1">
                  <a:lumMod val="60000"/>
                  <a:lumOff val="40000"/>
                </a:schemeClr>
              </a:solidFill>
            </a:ln>
          </p:spPr>
          <p:style>
            <a:lnRef idx="0">
              <a:schemeClr val="lt1">
                <a:hueOff val="0"/>
                <a:satOff val="0"/>
                <a:lumOff val="0"/>
                <a:alphaOff val="0"/>
              </a:schemeClr>
            </a:lnRef>
            <a:fillRef idx="3">
              <a:schemeClr val="accent5">
                <a:alpha val="90000"/>
                <a:hueOff val="0"/>
                <a:satOff val="0"/>
                <a:lumOff val="0"/>
                <a:alphaOff val="-5714"/>
              </a:schemeClr>
            </a:fillRef>
            <a:effectRef idx="3">
              <a:schemeClr val="accent5">
                <a:alpha val="90000"/>
                <a:hueOff val="0"/>
                <a:satOff val="0"/>
                <a:lumOff val="0"/>
                <a:alphaOff val="-5714"/>
              </a:schemeClr>
            </a:effectRef>
            <a:fontRef idx="minor">
              <a:schemeClr val="lt1"/>
            </a:fontRef>
          </p:style>
          <p:txBody>
            <a:bodyPr spcFirstLastPara="0" vert="horz" wrap="square" lIns="161004" tIns="127984" rIns="161004" bIns="127984" numCol="1" spcCol="1270" anchor="ctr" anchorCtr="0">
              <a:noAutofit/>
            </a:bodyPr>
            <a:lstStyle/>
            <a:p>
              <a:pPr marL="0" lvl="0" indent="0" algn="ctr" defTabSz="2311400">
                <a:lnSpc>
                  <a:spcPct val="90000"/>
                </a:lnSpc>
                <a:spcBef>
                  <a:spcPct val="0"/>
                </a:spcBef>
                <a:spcAft>
                  <a:spcPct val="35000"/>
                </a:spcAft>
                <a:buNone/>
              </a:pPr>
              <a:endParaRPr lang="en-IN" sz="5200" kern="1200" dirty="0"/>
            </a:p>
          </p:txBody>
        </p:sp>
        <p:sp>
          <p:nvSpPr>
            <p:cNvPr id="11" name="Freeform: Shape 10">
              <a:extLst>
                <a:ext uri="{FF2B5EF4-FFF2-40B4-BE49-F238E27FC236}">
                  <a16:creationId xmlns:a16="http://schemas.microsoft.com/office/drawing/2014/main" id="{50F5F0F3-4CCF-993A-2C49-8ECBAE15AA5D}"/>
                </a:ext>
              </a:extLst>
            </p:cNvPr>
            <p:cNvSpPr/>
            <p:nvPr/>
          </p:nvSpPr>
          <p:spPr>
            <a:xfrm>
              <a:off x="1089505" y="4937680"/>
              <a:ext cx="1990159" cy="987523"/>
            </a:xfrm>
            <a:custGeom>
              <a:avLst/>
              <a:gdLst>
                <a:gd name="connsiteX0" fmla="*/ 0 w 1990159"/>
                <a:gd name="connsiteY0" fmla="*/ 98752 h 987523"/>
                <a:gd name="connsiteX1" fmla="*/ 98752 w 1990159"/>
                <a:gd name="connsiteY1" fmla="*/ 0 h 987523"/>
                <a:gd name="connsiteX2" fmla="*/ 1891407 w 1990159"/>
                <a:gd name="connsiteY2" fmla="*/ 0 h 987523"/>
                <a:gd name="connsiteX3" fmla="*/ 1990159 w 1990159"/>
                <a:gd name="connsiteY3" fmla="*/ 98752 h 987523"/>
                <a:gd name="connsiteX4" fmla="*/ 1990159 w 1990159"/>
                <a:gd name="connsiteY4" fmla="*/ 888771 h 987523"/>
                <a:gd name="connsiteX5" fmla="*/ 1891407 w 1990159"/>
                <a:gd name="connsiteY5" fmla="*/ 987523 h 987523"/>
                <a:gd name="connsiteX6" fmla="*/ 98752 w 1990159"/>
                <a:gd name="connsiteY6" fmla="*/ 987523 h 987523"/>
                <a:gd name="connsiteX7" fmla="*/ 0 w 1990159"/>
                <a:gd name="connsiteY7" fmla="*/ 888771 h 987523"/>
                <a:gd name="connsiteX8" fmla="*/ 0 w 1990159"/>
                <a:gd name="connsiteY8" fmla="*/ 98752 h 98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987523">
                  <a:moveTo>
                    <a:pt x="0" y="98752"/>
                  </a:moveTo>
                  <a:cubicBezTo>
                    <a:pt x="0" y="44213"/>
                    <a:pt x="44213" y="0"/>
                    <a:pt x="98752" y="0"/>
                  </a:cubicBezTo>
                  <a:lnTo>
                    <a:pt x="1891407" y="0"/>
                  </a:lnTo>
                  <a:cubicBezTo>
                    <a:pt x="1945946" y="0"/>
                    <a:pt x="1990159" y="44213"/>
                    <a:pt x="1990159" y="98752"/>
                  </a:cubicBezTo>
                  <a:lnTo>
                    <a:pt x="1990159" y="888771"/>
                  </a:lnTo>
                  <a:cubicBezTo>
                    <a:pt x="1990159" y="943310"/>
                    <a:pt x="1945946" y="987523"/>
                    <a:pt x="1891407" y="987523"/>
                  </a:cubicBezTo>
                  <a:lnTo>
                    <a:pt x="98752" y="987523"/>
                  </a:lnTo>
                  <a:cubicBezTo>
                    <a:pt x="44213" y="987523"/>
                    <a:pt x="0" y="943310"/>
                    <a:pt x="0" y="888771"/>
                  </a:cubicBezTo>
                  <a:lnTo>
                    <a:pt x="0" y="98752"/>
                  </a:lnTo>
                  <a:close/>
                </a:path>
              </a:pathLst>
            </a:custGeom>
            <a:solidFill>
              <a:schemeClr val="accent1">
                <a:lumMod val="75000"/>
              </a:schemeClr>
            </a:solidFill>
            <a:ln>
              <a:solidFill>
                <a:schemeClr val="accent1">
                  <a:lumMod val="60000"/>
                  <a:lumOff val="40000"/>
                </a:schemeClr>
              </a:solidFill>
            </a:ln>
          </p:spPr>
          <p:style>
            <a:lnRef idx="0">
              <a:schemeClr val="lt1">
                <a:hueOff val="0"/>
                <a:satOff val="0"/>
                <a:lumOff val="0"/>
                <a:alphaOff val="0"/>
              </a:schemeClr>
            </a:lnRef>
            <a:fillRef idx="3">
              <a:schemeClr val="accent5">
                <a:alpha val="90000"/>
                <a:hueOff val="0"/>
                <a:satOff val="0"/>
                <a:lumOff val="0"/>
                <a:alphaOff val="-11429"/>
              </a:schemeClr>
            </a:fillRef>
            <a:effectRef idx="3">
              <a:schemeClr val="accent5">
                <a:alpha val="90000"/>
                <a:hueOff val="0"/>
                <a:satOff val="0"/>
                <a:lumOff val="0"/>
                <a:alphaOff val="-11429"/>
              </a:schemeClr>
            </a:effectRef>
            <a:fontRef idx="minor">
              <a:schemeClr val="lt1"/>
            </a:fontRef>
          </p:style>
          <p:txBody>
            <a:bodyPr spcFirstLastPara="0" vert="horz" wrap="square" lIns="89884" tIns="74644" rIns="89884" bIns="74644" numCol="1" spcCol="1270" anchor="ctr" anchorCtr="0">
              <a:noAutofit/>
            </a:bodyPr>
            <a:lstStyle/>
            <a:p>
              <a:pPr marL="0" lvl="0" indent="0" algn="ctr" defTabSz="1066800">
                <a:lnSpc>
                  <a:spcPct val="90000"/>
                </a:lnSpc>
                <a:spcBef>
                  <a:spcPct val="0"/>
                </a:spcBef>
                <a:spcAft>
                  <a:spcPct val="35000"/>
                </a:spcAft>
                <a:buNone/>
              </a:pPr>
              <a:r>
                <a:rPr lang="en-US" sz="2400" kern="1200" dirty="0"/>
                <a:t>Trifunctional</a:t>
              </a:r>
              <a:endParaRPr lang="en-IN" sz="2400" kern="1200" dirty="0"/>
            </a:p>
          </p:txBody>
        </p:sp>
        <p:sp>
          <p:nvSpPr>
            <p:cNvPr id="12" name="Freeform: Shape 11">
              <a:extLst>
                <a:ext uri="{FF2B5EF4-FFF2-40B4-BE49-F238E27FC236}">
                  <a16:creationId xmlns:a16="http://schemas.microsoft.com/office/drawing/2014/main" id="{837D6F80-0564-A25D-8F92-966DB1A89271}"/>
                </a:ext>
              </a:extLst>
            </p:cNvPr>
            <p:cNvSpPr/>
            <p:nvPr/>
          </p:nvSpPr>
          <p:spPr>
            <a:xfrm>
              <a:off x="3515011" y="1150374"/>
              <a:ext cx="2487699" cy="5026589"/>
            </a:xfrm>
            <a:custGeom>
              <a:avLst/>
              <a:gdLst>
                <a:gd name="connsiteX0" fmla="*/ 0 w 2487699"/>
                <a:gd name="connsiteY0" fmla="*/ 248770 h 5026589"/>
                <a:gd name="connsiteX1" fmla="*/ 248770 w 2487699"/>
                <a:gd name="connsiteY1" fmla="*/ 0 h 5026589"/>
                <a:gd name="connsiteX2" fmla="*/ 2238929 w 2487699"/>
                <a:gd name="connsiteY2" fmla="*/ 0 h 5026589"/>
                <a:gd name="connsiteX3" fmla="*/ 2487699 w 2487699"/>
                <a:gd name="connsiteY3" fmla="*/ 248770 h 5026589"/>
                <a:gd name="connsiteX4" fmla="*/ 2487699 w 2487699"/>
                <a:gd name="connsiteY4" fmla="*/ 4777819 h 5026589"/>
                <a:gd name="connsiteX5" fmla="*/ 2238929 w 2487699"/>
                <a:gd name="connsiteY5" fmla="*/ 5026589 h 5026589"/>
                <a:gd name="connsiteX6" fmla="*/ 248770 w 2487699"/>
                <a:gd name="connsiteY6" fmla="*/ 5026589 h 5026589"/>
                <a:gd name="connsiteX7" fmla="*/ 0 w 2487699"/>
                <a:gd name="connsiteY7" fmla="*/ 4777819 h 5026589"/>
                <a:gd name="connsiteX8" fmla="*/ 0 w 2487699"/>
                <a:gd name="connsiteY8" fmla="*/ 248770 h 502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699" h="5026589">
                  <a:moveTo>
                    <a:pt x="0" y="248770"/>
                  </a:moveTo>
                  <a:cubicBezTo>
                    <a:pt x="0" y="111378"/>
                    <a:pt x="111378" y="0"/>
                    <a:pt x="248770" y="0"/>
                  </a:cubicBezTo>
                  <a:lnTo>
                    <a:pt x="2238929" y="0"/>
                  </a:lnTo>
                  <a:cubicBezTo>
                    <a:pt x="2376321" y="0"/>
                    <a:pt x="2487699" y="111378"/>
                    <a:pt x="2487699" y="248770"/>
                  </a:cubicBezTo>
                  <a:lnTo>
                    <a:pt x="2487699" y="4777819"/>
                  </a:lnTo>
                  <a:cubicBezTo>
                    <a:pt x="2487699" y="4915211"/>
                    <a:pt x="2376321" y="5026589"/>
                    <a:pt x="2238929" y="5026589"/>
                  </a:cubicBezTo>
                  <a:lnTo>
                    <a:pt x="248770" y="5026589"/>
                  </a:lnTo>
                  <a:cubicBezTo>
                    <a:pt x="111378" y="5026589"/>
                    <a:pt x="0" y="4915211"/>
                    <a:pt x="0" y="4777819"/>
                  </a:cubicBezTo>
                  <a:lnTo>
                    <a:pt x="0" y="248770"/>
                  </a:lnTo>
                  <a:close/>
                </a:path>
              </a:pathLst>
            </a:custGeom>
            <a:solidFill>
              <a:schemeClr val="accent1">
                <a:lumMod val="20000"/>
                <a:lumOff val="80000"/>
              </a:schemeClr>
            </a:solidFill>
            <a:ln>
              <a:solidFill>
                <a:schemeClr val="accent1">
                  <a:lumMod val="75000"/>
                </a:schemeClr>
              </a:solidFill>
            </a:ln>
          </p:spPr>
          <p:style>
            <a:lnRef idx="0">
              <a:schemeClr val="dk1">
                <a:hueOff val="0"/>
                <a:satOff val="0"/>
                <a:lumOff val="0"/>
                <a:alphaOff val="0"/>
              </a:schemeClr>
            </a:lnRef>
            <a:fillRef idx="1">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610053" numCol="1" spcCol="1270" anchor="ctr" anchorCtr="0">
              <a:noAutofit/>
            </a:bodyPr>
            <a:lstStyle/>
            <a:p>
              <a:pPr marL="0" lvl="0" indent="0" algn="ctr" defTabSz="1066800">
                <a:lnSpc>
                  <a:spcPct val="90000"/>
                </a:lnSpc>
                <a:spcBef>
                  <a:spcPct val="0"/>
                </a:spcBef>
                <a:spcAft>
                  <a:spcPct val="35000"/>
                </a:spcAft>
                <a:buNone/>
              </a:pPr>
              <a:r>
                <a:rPr lang="en-US" sz="2400" b="1" kern="1200" dirty="0"/>
                <a:t>Based on physical structure</a:t>
              </a:r>
              <a:endParaRPr lang="en-IN" sz="2400" b="1" kern="1200" dirty="0"/>
            </a:p>
          </p:txBody>
        </p:sp>
        <p:sp>
          <p:nvSpPr>
            <p:cNvPr id="13" name="Freeform: Shape 12">
              <a:extLst>
                <a:ext uri="{FF2B5EF4-FFF2-40B4-BE49-F238E27FC236}">
                  <a16:creationId xmlns:a16="http://schemas.microsoft.com/office/drawing/2014/main" id="{C7FB16B2-7847-7BD4-C2A1-9BBBF5ABCE72}"/>
                </a:ext>
              </a:extLst>
            </p:cNvPr>
            <p:cNvSpPr/>
            <p:nvPr/>
          </p:nvSpPr>
          <p:spPr>
            <a:xfrm>
              <a:off x="3763781" y="2658780"/>
              <a:ext cx="1990159" cy="987523"/>
            </a:xfrm>
            <a:custGeom>
              <a:avLst/>
              <a:gdLst>
                <a:gd name="connsiteX0" fmla="*/ 0 w 1990159"/>
                <a:gd name="connsiteY0" fmla="*/ 98752 h 987523"/>
                <a:gd name="connsiteX1" fmla="*/ 98752 w 1990159"/>
                <a:gd name="connsiteY1" fmla="*/ 0 h 987523"/>
                <a:gd name="connsiteX2" fmla="*/ 1891407 w 1990159"/>
                <a:gd name="connsiteY2" fmla="*/ 0 h 987523"/>
                <a:gd name="connsiteX3" fmla="*/ 1990159 w 1990159"/>
                <a:gd name="connsiteY3" fmla="*/ 98752 h 987523"/>
                <a:gd name="connsiteX4" fmla="*/ 1990159 w 1990159"/>
                <a:gd name="connsiteY4" fmla="*/ 888771 h 987523"/>
                <a:gd name="connsiteX5" fmla="*/ 1891407 w 1990159"/>
                <a:gd name="connsiteY5" fmla="*/ 987523 h 987523"/>
                <a:gd name="connsiteX6" fmla="*/ 98752 w 1990159"/>
                <a:gd name="connsiteY6" fmla="*/ 987523 h 987523"/>
                <a:gd name="connsiteX7" fmla="*/ 0 w 1990159"/>
                <a:gd name="connsiteY7" fmla="*/ 888771 h 987523"/>
                <a:gd name="connsiteX8" fmla="*/ 0 w 1990159"/>
                <a:gd name="connsiteY8" fmla="*/ 98752 h 98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987523">
                  <a:moveTo>
                    <a:pt x="0" y="98752"/>
                  </a:moveTo>
                  <a:cubicBezTo>
                    <a:pt x="0" y="44213"/>
                    <a:pt x="44213" y="0"/>
                    <a:pt x="98752" y="0"/>
                  </a:cubicBezTo>
                  <a:lnTo>
                    <a:pt x="1891407" y="0"/>
                  </a:lnTo>
                  <a:cubicBezTo>
                    <a:pt x="1945946" y="0"/>
                    <a:pt x="1990159" y="44213"/>
                    <a:pt x="1990159" y="98752"/>
                  </a:cubicBezTo>
                  <a:lnTo>
                    <a:pt x="1990159" y="888771"/>
                  </a:lnTo>
                  <a:cubicBezTo>
                    <a:pt x="1990159" y="943310"/>
                    <a:pt x="1945946" y="987523"/>
                    <a:pt x="1891407" y="987523"/>
                  </a:cubicBezTo>
                  <a:lnTo>
                    <a:pt x="98752" y="987523"/>
                  </a:lnTo>
                  <a:cubicBezTo>
                    <a:pt x="44213" y="987523"/>
                    <a:pt x="0" y="943310"/>
                    <a:pt x="0" y="888771"/>
                  </a:cubicBezTo>
                  <a:lnTo>
                    <a:pt x="0" y="98752"/>
                  </a:lnTo>
                  <a:close/>
                </a:path>
              </a:pathLst>
            </a:custGeom>
            <a:solidFill>
              <a:schemeClr val="accent1">
                <a:lumMod val="75000"/>
              </a:schemeClr>
            </a:solidFill>
            <a:ln>
              <a:solidFill>
                <a:schemeClr val="accent1">
                  <a:lumMod val="75000"/>
                </a:schemeClr>
              </a:solidFill>
            </a:ln>
          </p:spPr>
          <p:style>
            <a:lnRef idx="0">
              <a:schemeClr val="lt1">
                <a:hueOff val="0"/>
                <a:satOff val="0"/>
                <a:lumOff val="0"/>
                <a:alphaOff val="0"/>
              </a:schemeClr>
            </a:lnRef>
            <a:fillRef idx="3">
              <a:schemeClr val="accent5">
                <a:alpha val="90000"/>
                <a:hueOff val="0"/>
                <a:satOff val="0"/>
                <a:lumOff val="0"/>
                <a:alphaOff val="-17143"/>
              </a:schemeClr>
            </a:fillRef>
            <a:effectRef idx="3">
              <a:schemeClr val="accent5">
                <a:alpha val="90000"/>
                <a:hueOff val="0"/>
                <a:satOff val="0"/>
                <a:lumOff val="0"/>
                <a:alphaOff val="-17143"/>
              </a:schemeClr>
            </a:effectRef>
            <a:fontRef idx="minor">
              <a:schemeClr val="lt1"/>
            </a:fontRef>
          </p:style>
          <p:txBody>
            <a:bodyPr spcFirstLastPara="0" vert="horz" wrap="square" lIns="89884" tIns="74644" rIns="89884" bIns="74644" numCol="1" spcCol="1270" anchor="ctr" anchorCtr="0">
              <a:noAutofit/>
            </a:bodyPr>
            <a:lstStyle/>
            <a:p>
              <a:pPr marL="0" lvl="0" indent="0" algn="ctr" defTabSz="1066800">
                <a:lnSpc>
                  <a:spcPct val="90000"/>
                </a:lnSpc>
                <a:spcBef>
                  <a:spcPct val="0"/>
                </a:spcBef>
                <a:spcAft>
                  <a:spcPct val="35000"/>
                </a:spcAft>
                <a:buNone/>
              </a:pPr>
              <a:r>
                <a:rPr lang="en-US" sz="2400" kern="1200" dirty="0"/>
                <a:t>Linear</a:t>
              </a:r>
              <a:endParaRPr lang="en-IN" sz="2400" kern="1200" dirty="0"/>
            </a:p>
          </p:txBody>
        </p:sp>
        <p:sp>
          <p:nvSpPr>
            <p:cNvPr id="14" name="Freeform: Shape 13">
              <a:extLst>
                <a:ext uri="{FF2B5EF4-FFF2-40B4-BE49-F238E27FC236}">
                  <a16:creationId xmlns:a16="http://schemas.microsoft.com/office/drawing/2014/main" id="{A4A7F223-89BC-BC94-91D4-7D7AC6575DD9}"/>
                </a:ext>
              </a:extLst>
            </p:cNvPr>
            <p:cNvSpPr/>
            <p:nvPr/>
          </p:nvSpPr>
          <p:spPr>
            <a:xfrm>
              <a:off x="3763781" y="3798230"/>
              <a:ext cx="1990159" cy="987523"/>
            </a:xfrm>
            <a:custGeom>
              <a:avLst/>
              <a:gdLst>
                <a:gd name="connsiteX0" fmla="*/ 0 w 1990159"/>
                <a:gd name="connsiteY0" fmla="*/ 98752 h 987523"/>
                <a:gd name="connsiteX1" fmla="*/ 98752 w 1990159"/>
                <a:gd name="connsiteY1" fmla="*/ 0 h 987523"/>
                <a:gd name="connsiteX2" fmla="*/ 1891407 w 1990159"/>
                <a:gd name="connsiteY2" fmla="*/ 0 h 987523"/>
                <a:gd name="connsiteX3" fmla="*/ 1990159 w 1990159"/>
                <a:gd name="connsiteY3" fmla="*/ 98752 h 987523"/>
                <a:gd name="connsiteX4" fmla="*/ 1990159 w 1990159"/>
                <a:gd name="connsiteY4" fmla="*/ 888771 h 987523"/>
                <a:gd name="connsiteX5" fmla="*/ 1891407 w 1990159"/>
                <a:gd name="connsiteY5" fmla="*/ 987523 h 987523"/>
                <a:gd name="connsiteX6" fmla="*/ 98752 w 1990159"/>
                <a:gd name="connsiteY6" fmla="*/ 987523 h 987523"/>
                <a:gd name="connsiteX7" fmla="*/ 0 w 1990159"/>
                <a:gd name="connsiteY7" fmla="*/ 888771 h 987523"/>
                <a:gd name="connsiteX8" fmla="*/ 0 w 1990159"/>
                <a:gd name="connsiteY8" fmla="*/ 98752 h 98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987523">
                  <a:moveTo>
                    <a:pt x="0" y="98752"/>
                  </a:moveTo>
                  <a:cubicBezTo>
                    <a:pt x="0" y="44213"/>
                    <a:pt x="44213" y="0"/>
                    <a:pt x="98752" y="0"/>
                  </a:cubicBezTo>
                  <a:lnTo>
                    <a:pt x="1891407" y="0"/>
                  </a:lnTo>
                  <a:cubicBezTo>
                    <a:pt x="1945946" y="0"/>
                    <a:pt x="1990159" y="44213"/>
                    <a:pt x="1990159" y="98752"/>
                  </a:cubicBezTo>
                  <a:lnTo>
                    <a:pt x="1990159" y="888771"/>
                  </a:lnTo>
                  <a:cubicBezTo>
                    <a:pt x="1990159" y="943310"/>
                    <a:pt x="1945946" y="987523"/>
                    <a:pt x="1891407" y="987523"/>
                  </a:cubicBezTo>
                  <a:lnTo>
                    <a:pt x="98752" y="987523"/>
                  </a:lnTo>
                  <a:cubicBezTo>
                    <a:pt x="44213" y="987523"/>
                    <a:pt x="0" y="943310"/>
                    <a:pt x="0" y="888771"/>
                  </a:cubicBezTo>
                  <a:lnTo>
                    <a:pt x="0" y="98752"/>
                  </a:lnTo>
                  <a:close/>
                </a:path>
              </a:pathLst>
            </a:custGeom>
            <a:solidFill>
              <a:schemeClr val="accent1">
                <a:lumMod val="75000"/>
              </a:schemeClr>
            </a:solidFill>
            <a:ln>
              <a:solidFill>
                <a:schemeClr val="accent1">
                  <a:lumMod val="75000"/>
                </a:schemeClr>
              </a:solidFill>
            </a:ln>
          </p:spPr>
          <p:style>
            <a:lnRef idx="0">
              <a:schemeClr val="lt1">
                <a:hueOff val="0"/>
                <a:satOff val="0"/>
                <a:lumOff val="0"/>
                <a:alphaOff val="0"/>
              </a:schemeClr>
            </a:lnRef>
            <a:fillRef idx="3">
              <a:schemeClr val="accent5">
                <a:alpha val="90000"/>
                <a:hueOff val="0"/>
                <a:satOff val="0"/>
                <a:lumOff val="0"/>
                <a:alphaOff val="-22857"/>
              </a:schemeClr>
            </a:fillRef>
            <a:effectRef idx="3">
              <a:schemeClr val="accent5">
                <a:alpha val="90000"/>
                <a:hueOff val="0"/>
                <a:satOff val="0"/>
                <a:lumOff val="0"/>
                <a:alphaOff val="-22857"/>
              </a:schemeClr>
            </a:effectRef>
            <a:fontRef idx="minor">
              <a:schemeClr val="lt1"/>
            </a:fontRef>
          </p:style>
          <p:txBody>
            <a:bodyPr spcFirstLastPara="0" vert="horz" wrap="square" lIns="89884" tIns="74644" rIns="89884" bIns="74644" numCol="1" spcCol="1270" anchor="ctr" anchorCtr="0">
              <a:noAutofit/>
            </a:bodyPr>
            <a:lstStyle/>
            <a:p>
              <a:pPr marL="0" lvl="0" indent="0" algn="ctr" defTabSz="1066800">
                <a:lnSpc>
                  <a:spcPct val="90000"/>
                </a:lnSpc>
                <a:spcBef>
                  <a:spcPct val="0"/>
                </a:spcBef>
                <a:spcAft>
                  <a:spcPct val="35000"/>
                </a:spcAft>
                <a:buNone/>
              </a:pPr>
              <a:r>
                <a:rPr lang="en-US" sz="2400" kern="1200" dirty="0"/>
                <a:t>Crosslinked</a:t>
              </a:r>
              <a:endParaRPr lang="en-IN" sz="2400" kern="1200" dirty="0"/>
            </a:p>
          </p:txBody>
        </p:sp>
        <p:sp>
          <p:nvSpPr>
            <p:cNvPr id="15" name="Freeform: Shape 14">
              <a:extLst>
                <a:ext uri="{FF2B5EF4-FFF2-40B4-BE49-F238E27FC236}">
                  <a16:creationId xmlns:a16="http://schemas.microsoft.com/office/drawing/2014/main" id="{67424C87-AE9E-F1E5-B9A7-BB3393F90197}"/>
                </a:ext>
              </a:extLst>
            </p:cNvPr>
            <p:cNvSpPr/>
            <p:nvPr/>
          </p:nvSpPr>
          <p:spPr>
            <a:xfrm>
              <a:off x="3763781" y="4937680"/>
              <a:ext cx="1990159" cy="987523"/>
            </a:xfrm>
            <a:custGeom>
              <a:avLst/>
              <a:gdLst>
                <a:gd name="connsiteX0" fmla="*/ 0 w 1990159"/>
                <a:gd name="connsiteY0" fmla="*/ 98752 h 987523"/>
                <a:gd name="connsiteX1" fmla="*/ 98752 w 1990159"/>
                <a:gd name="connsiteY1" fmla="*/ 0 h 987523"/>
                <a:gd name="connsiteX2" fmla="*/ 1891407 w 1990159"/>
                <a:gd name="connsiteY2" fmla="*/ 0 h 987523"/>
                <a:gd name="connsiteX3" fmla="*/ 1990159 w 1990159"/>
                <a:gd name="connsiteY3" fmla="*/ 98752 h 987523"/>
                <a:gd name="connsiteX4" fmla="*/ 1990159 w 1990159"/>
                <a:gd name="connsiteY4" fmla="*/ 888771 h 987523"/>
                <a:gd name="connsiteX5" fmla="*/ 1891407 w 1990159"/>
                <a:gd name="connsiteY5" fmla="*/ 987523 h 987523"/>
                <a:gd name="connsiteX6" fmla="*/ 98752 w 1990159"/>
                <a:gd name="connsiteY6" fmla="*/ 987523 h 987523"/>
                <a:gd name="connsiteX7" fmla="*/ 0 w 1990159"/>
                <a:gd name="connsiteY7" fmla="*/ 888771 h 987523"/>
                <a:gd name="connsiteX8" fmla="*/ 0 w 1990159"/>
                <a:gd name="connsiteY8" fmla="*/ 98752 h 98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987523">
                  <a:moveTo>
                    <a:pt x="0" y="98752"/>
                  </a:moveTo>
                  <a:cubicBezTo>
                    <a:pt x="0" y="44213"/>
                    <a:pt x="44213" y="0"/>
                    <a:pt x="98752" y="0"/>
                  </a:cubicBezTo>
                  <a:lnTo>
                    <a:pt x="1891407" y="0"/>
                  </a:lnTo>
                  <a:cubicBezTo>
                    <a:pt x="1945946" y="0"/>
                    <a:pt x="1990159" y="44213"/>
                    <a:pt x="1990159" y="98752"/>
                  </a:cubicBezTo>
                  <a:lnTo>
                    <a:pt x="1990159" y="888771"/>
                  </a:lnTo>
                  <a:cubicBezTo>
                    <a:pt x="1990159" y="943310"/>
                    <a:pt x="1945946" y="987523"/>
                    <a:pt x="1891407" y="987523"/>
                  </a:cubicBezTo>
                  <a:lnTo>
                    <a:pt x="98752" y="987523"/>
                  </a:lnTo>
                  <a:cubicBezTo>
                    <a:pt x="44213" y="987523"/>
                    <a:pt x="0" y="943310"/>
                    <a:pt x="0" y="888771"/>
                  </a:cubicBezTo>
                  <a:lnTo>
                    <a:pt x="0" y="98752"/>
                  </a:lnTo>
                  <a:close/>
                </a:path>
              </a:pathLst>
            </a:custGeom>
            <a:solidFill>
              <a:schemeClr val="accent1">
                <a:lumMod val="75000"/>
              </a:schemeClr>
            </a:solidFill>
            <a:ln>
              <a:solidFill>
                <a:schemeClr val="accent1">
                  <a:lumMod val="75000"/>
                </a:schemeClr>
              </a:solidFill>
            </a:ln>
          </p:spPr>
          <p:style>
            <a:lnRef idx="0">
              <a:schemeClr val="lt1">
                <a:hueOff val="0"/>
                <a:satOff val="0"/>
                <a:lumOff val="0"/>
                <a:alphaOff val="0"/>
              </a:schemeClr>
            </a:lnRef>
            <a:fillRef idx="3">
              <a:schemeClr val="accent5">
                <a:alpha val="90000"/>
                <a:hueOff val="0"/>
                <a:satOff val="0"/>
                <a:lumOff val="0"/>
                <a:alphaOff val="-28571"/>
              </a:schemeClr>
            </a:fillRef>
            <a:effectRef idx="3">
              <a:schemeClr val="accent5">
                <a:alpha val="90000"/>
                <a:hueOff val="0"/>
                <a:satOff val="0"/>
                <a:lumOff val="0"/>
                <a:alphaOff val="-28571"/>
              </a:schemeClr>
            </a:effectRef>
            <a:fontRef idx="minor">
              <a:schemeClr val="lt1"/>
            </a:fontRef>
          </p:style>
          <p:txBody>
            <a:bodyPr spcFirstLastPara="0" vert="horz" wrap="square" lIns="89884" tIns="74644" rIns="89884" bIns="74644" numCol="1" spcCol="1270" anchor="ctr" anchorCtr="0">
              <a:noAutofit/>
            </a:bodyPr>
            <a:lstStyle/>
            <a:p>
              <a:pPr marL="0" lvl="0" indent="0" algn="ctr" defTabSz="1066800">
                <a:lnSpc>
                  <a:spcPct val="90000"/>
                </a:lnSpc>
                <a:spcBef>
                  <a:spcPct val="0"/>
                </a:spcBef>
                <a:spcAft>
                  <a:spcPct val="35000"/>
                </a:spcAft>
                <a:buNone/>
              </a:pPr>
              <a:r>
                <a:rPr lang="en-US" sz="2400" kern="1200" dirty="0"/>
                <a:t>Branch chained</a:t>
              </a:r>
              <a:endParaRPr lang="en-IN" sz="2400" kern="1200" dirty="0"/>
            </a:p>
          </p:txBody>
        </p:sp>
        <p:sp>
          <p:nvSpPr>
            <p:cNvPr id="16" name="Freeform: Shape 15">
              <a:extLst>
                <a:ext uri="{FF2B5EF4-FFF2-40B4-BE49-F238E27FC236}">
                  <a16:creationId xmlns:a16="http://schemas.microsoft.com/office/drawing/2014/main" id="{65F9330F-EE34-61D4-5426-0F0C00D2234C}"/>
                </a:ext>
              </a:extLst>
            </p:cNvPr>
            <p:cNvSpPr/>
            <p:nvPr/>
          </p:nvSpPr>
          <p:spPr>
            <a:xfrm>
              <a:off x="6189288" y="1150374"/>
              <a:ext cx="2487699" cy="5026589"/>
            </a:xfrm>
            <a:custGeom>
              <a:avLst/>
              <a:gdLst>
                <a:gd name="connsiteX0" fmla="*/ 0 w 2487699"/>
                <a:gd name="connsiteY0" fmla="*/ 248770 h 5026589"/>
                <a:gd name="connsiteX1" fmla="*/ 248770 w 2487699"/>
                <a:gd name="connsiteY1" fmla="*/ 0 h 5026589"/>
                <a:gd name="connsiteX2" fmla="*/ 2238929 w 2487699"/>
                <a:gd name="connsiteY2" fmla="*/ 0 h 5026589"/>
                <a:gd name="connsiteX3" fmla="*/ 2487699 w 2487699"/>
                <a:gd name="connsiteY3" fmla="*/ 248770 h 5026589"/>
                <a:gd name="connsiteX4" fmla="*/ 2487699 w 2487699"/>
                <a:gd name="connsiteY4" fmla="*/ 4777819 h 5026589"/>
                <a:gd name="connsiteX5" fmla="*/ 2238929 w 2487699"/>
                <a:gd name="connsiteY5" fmla="*/ 5026589 h 5026589"/>
                <a:gd name="connsiteX6" fmla="*/ 248770 w 2487699"/>
                <a:gd name="connsiteY6" fmla="*/ 5026589 h 5026589"/>
                <a:gd name="connsiteX7" fmla="*/ 0 w 2487699"/>
                <a:gd name="connsiteY7" fmla="*/ 4777819 h 5026589"/>
                <a:gd name="connsiteX8" fmla="*/ 0 w 2487699"/>
                <a:gd name="connsiteY8" fmla="*/ 248770 h 502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699" h="5026589">
                  <a:moveTo>
                    <a:pt x="0" y="248770"/>
                  </a:moveTo>
                  <a:cubicBezTo>
                    <a:pt x="0" y="111378"/>
                    <a:pt x="111378" y="0"/>
                    <a:pt x="248770" y="0"/>
                  </a:cubicBezTo>
                  <a:lnTo>
                    <a:pt x="2238929" y="0"/>
                  </a:lnTo>
                  <a:cubicBezTo>
                    <a:pt x="2376321" y="0"/>
                    <a:pt x="2487699" y="111378"/>
                    <a:pt x="2487699" y="248770"/>
                  </a:cubicBezTo>
                  <a:lnTo>
                    <a:pt x="2487699" y="4777819"/>
                  </a:lnTo>
                  <a:cubicBezTo>
                    <a:pt x="2487699" y="4915211"/>
                    <a:pt x="2376321" y="5026589"/>
                    <a:pt x="2238929" y="5026589"/>
                  </a:cubicBezTo>
                  <a:lnTo>
                    <a:pt x="248770" y="5026589"/>
                  </a:lnTo>
                  <a:cubicBezTo>
                    <a:pt x="111378" y="5026589"/>
                    <a:pt x="0" y="4915211"/>
                    <a:pt x="0" y="4777819"/>
                  </a:cubicBezTo>
                  <a:lnTo>
                    <a:pt x="0" y="248770"/>
                  </a:lnTo>
                  <a:close/>
                </a:path>
              </a:pathLst>
            </a:custGeom>
            <a:solidFill>
              <a:schemeClr val="accent1">
                <a:lumMod val="20000"/>
                <a:lumOff val="80000"/>
              </a:schemeClr>
            </a:solidFill>
            <a:ln>
              <a:solidFill>
                <a:schemeClr val="accent1">
                  <a:lumMod val="75000"/>
                </a:schemeClr>
              </a:solidFill>
            </a:ln>
          </p:spPr>
          <p:style>
            <a:lnRef idx="0">
              <a:schemeClr val="dk1">
                <a:hueOff val="0"/>
                <a:satOff val="0"/>
                <a:lumOff val="0"/>
                <a:alphaOff val="0"/>
              </a:schemeClr>
            </a:lnRef>
            <a:fillRef idx="1">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610053" numCol="1" spcCol="1270" anchor="ctr" anchorCtr="0">
              <a:noAutofit/>
            </a:bodyPr>
            <a:lstStyle/>
            <a:p>
              <a:pPr marL="0" lvl="0" indent="0" algn="ctr" defTabSz="1066800">
                <a:lnSpc>
                  <a:spcPct val="90000"/>
                </a:lnSpc>
                <a:spcBef>
                  <a:spcPct val="0"/>
                </a:spcBef>
                <a:spcAft>
                  <a:spcPct val="35000"/>
                </a:spcAft>
                <a:buNone/>
              </a:pPr>
              <a:r>
                <a:rPr lang="en-US" sz="2400" b="1" kern="1200" dirty="0"/>
                <a:t>Based on chemical reaction</a:t>
              </a:r>
              <a:endParaRPr lang="en-IN" sz="2400" b="1" kern="1200" dirty="0"/>
            </a:p>
          </p:txBody>
        </p:sp>
        <p:sp>
          <p:nvSpPr>
            <p:cNvPr id="17" name="Freeform: Shape 16">
              <a:extLst>
                <a:ext uri="{FF2B5EF4-FFF2-40B4-BE49-F238E27FC236}">
                  <a16:creationId xmlns:a16="http://schemas.microsoft.com/office/drawing/2014/main" id="{1F344170-65A4-F53E-468D-D929D6813F0D}"/>
                </a:ext>
              </a:extLst>
            </p:cNvPr>
            <p:cNvSpPr/>
            <p:nvPr/>
          </p:nvSpPr>
          <p:spPr>
            <a:xfrm>
              <a:off x="6438058" y="2659823"/>
              <a:ext cx="1990159" cy="1515585"/>
            </a:xfrm>
            <a:custGeom>
              <a:avLst/>
              <a:gdLst>
                <a:gd name="connsiteX0" fmla="*/ 0 w 1990159"/>
                <a:gd name="connsiteY0" fmla="*/ 151559 h 1515585"/>
                <a:gd name="connsiteX1" fmla="*/ 151559 w 1990159"/>
                <a:gd name="connsiteY1" fmla="*/ 0 h 1515585"/>
                <a:gd name="connsiteX2" fmla="*/ 1838601 w 1990159"/>
                <a:gd name="connsiteY2" fmla="*/ 0 h 1515585"/>
                <a:gd name="connsiteX3" fmla="*/ 1990160 w 1990159"/>
                <a:gd name="connsiteY3" fmla="*/ 151559 h 1515585"/>
                <a:gd name="connsiteX4" fmla="*/ 1990159 w 1990159"/>
                <a:gd name="connsiteY4" fmla="*/ 1364027 h 1515585"/>
                <a:gd name="connsiteX5" fmla="*/ 1838600 w 1990159"/>
                <a:gd name="connsiteY5" fmla="*/ 1515586 h 1515585"/>
                <a:gd name="connsiteX6" fmla="*/ 151559 w 1990159"/>
                <a:gd name="connsiteY6" fmla="*/ 1515585 h 1515585"/>
                <a:gd name="connsiteX7" fmla="*/ 0 w 1990159"/>
                <a:gd name="connsiteY7" fmla="*/ 1364026 h 1515585"/>
                <a:gd name="connsiteX8" fmla="*/ 0 w 1990159"/>
                <a:gd name="connsiteY8" fmla="*/ 151559 h 151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1515585">
                  <a:moveTo>
                    <a:pt x="0" y="151559"/>
                  </a:moveTo>
                  <a:cubicBezTo>
                    <a:pt x="0" y="67855"/>
                    <a:pt x="67855" y="0"/>
                    <a:pt x="151559" y="0"/>
                  </a:cubicBezTo>
                  <a:lnTo>
                    <a:pt x="1838601" y="0"/>
                  </a:lnTo>
                  <a:cubicBezTo>
                    <a:pt x="1922305" y="0"/>
                    <a:pt x="1990160" y="67855"/>
                    <a:pt x="1990160" y="151559"/>
                  </a:cubicBezTo>
                  <a:cubicBezTo>
                    <a:pt x="1990160" y="555715"/>
                    <a:pt x="1990159" y="959871"/>
                    <a:pt x="1990159" y="1364027"/>
                  </a:cubicBezTo>
                  <a:cubicBezTo>
                    <a:pt x="1990159" y="1447731"/>
                    <a:pt x="1922304" y="1515586"/>
                    <a:pt x="1838600" y="1515586"/>
                  </a:cubicBezTo>
                  <a:lnTo>
                    <a:pt x="151559" y="1515585"/>
                  </a:lnTo>
                  <a:cubicBezTo>
                    <a:pt x="67855" y="1515585"/>
                    <a:pt x="0" y="1447730"/>
                    <a:pt x="0" y="1364026"/>
                  </a:cubicBezTo>
                  <a:lnTo>
                    <a:pt x="0" y="151559"/>
                  </a:lnTo>
                  <a:close/>
                </a:path>
              </a:pathLst>
            </a:custGeom>
            <a:solidFill>
              <a:schemeClr val="accent1">
                <a:lumMod val="75000"/>
              </a:schemeClr>
            </a:solidFill>
            <a:ln>
              <a:solidFill>
                <a:schemeClr val="accent1">
                  <a:lumMod val="75000"/>
                </a:schemeClr>
              </a:solidFill>
            </a:ln>
          </p:spPr>
          <p:style>
            <a:lnRef idx="0">
              <a:schemeClr val="lt1">
                <a:hueOff val="0"/>
                <a:satOff val="0"/>
                <a:lumOff val="0"/>
                <a:alphaOff val="0"/>
              </a:schemeClr>
            </a:lnRef>
            <a:fillRef idx="3">
              <a:schemeClr val="accent5">
                <a:alpha val="90000"/>
                <a:hueOff val="0"/>
                <a:satOff val="0"/>
                <a:lumOff val="0"/>
                <a:alphaOff val="-34286"/>
              </a:schemeClr>
            </a:fillRef>
            <a:effectRef idx="3">
              <a:schemeClr val="accent5">
                <a:alpha val="90000"/>
                <a:hueOff val="0"/>
                <a:satOff val="0"/>
                <a:lumOff val="0"/>
                <a:alphaOff val="-34286"/>
              </a:schemeClr>
            </a:effectRef>
            <a:fontRef idx="minor">
              <a:schemeClr val="lt1"/>
            </a:fontRef>
          </p:style>
          <p:txBody>
            <a:bodyPr spcFirstLastPara="0" vert="horz" wrap="square" lIns="105350" tIns="90110" rIns="105350" bIns="90110" numCol="1" spcCol="1270" anchor="ctr" anchorCtr="0">
              <a:noAutofit/>
            </a:bodyPr>
            <a:lstStyle/>
            <a:p>
              <a:pPr marL="0" lvl="0" indent="0" algn="ctr" defTabSz="1066800">
                <a:lnSpc>
                  <a:spcPct val="90000"/>
                </a:lnSpc>
                <a:spcBef>
                  <a:spcPct val="0"/>
                </a:spcBef>
                <a:spcAft>
                  <a:spcPct val="35000"/>
                </a:spcAft>
                <a:buNone/>
              </a:pPr>
              <a:r>
                <a:rPr lang="en-US" sz="2400" kern="1200" dirty="0"/>
                <a:t>Polycondensation reaction</a:t>
              </a:r>
              <a:endParaRPr lang="en-IN" sz="2400" kern="1200" dirty="0"/>
            </a:p>
          </p:txBody>
        </p:sp>
        <p:sp>
          <p:nvSpPr>
            <p:cNvPr id="18" name="Freeform: Shape 17">
              <a:extLst>
                <a:ext uri="{FF2B5EF4-FFF2-40B4-BE49-F238E27FC236}">
                  <a16:creationId xmlns:a16="http://schemas.microsoft.com/office/drawing/2014/main" id="{3D8F89EC-0B94-8480-6D83-018E106F3873}"/>
                </a:ext>
              </a:extLst>
            </p:cNvPr>
            <p:cNvSpPr/>
            <p:nvPr/>
          </p:nvSpPr>
          <p:spPr>
            <a:xfrm>
              <a:off x="6438058" y="4408575"/>
              <a:ext cx="1990159" cy="1515585"/>
            </a:xfrm>
            <a:custGeom>
              <a:avLst/>
              <a:gdLst>
                <a:gd name="connsiteX0" fmla="*/ 0 w 1990159"/>
                <a:gd name="connsiteY0" fmla="*/ 151559 h 1515585"/>
                <a:gd name="connsiteX1" fmla="*/ 151559 w 1990159"/>
                <a:gd name="connsiteY1" fmla="*/ 0 h 1515585"/>
                <a:gd name="connsiteX2" fmla="*/ 1838601 w 1990159"/>
                <a:gd name="connsiteY2" fmla="*/ 0 h 1515585"/>
                <a:gd name="connsiteX3" fmla="*/ 1990160 w 1990159"/>
                <a:gd name="connsiteY3" fmla="*/ 151559 h 1515585"/>
                <a:gd name="connsiteX4" fmla="*/ 1990159 w 1990159"/>
                <a:gd name="connsiteY4" fmla="*/ 1364027 h 1515585"/>
                <a:gd name="connsiteX5" fmla="*/ 1838600 w 1990159"/>
                <a:gd name="connsiteY5" fmla="*/ 1515586 h 1515585"/>
                <a:gd name="connsiteX6" fmla="*/ 151559 w 1990159"/>
                <a:gd name="connsiteY6" fmla="*/ 1515585 h 1515585"/>
                <a:gd name="connsiteX7" fmla="*/ 0 w 1990159"/>
                <a:gd name="connsiteY7" fmla="*/ 1364026 h 1515585"/>
                <a:gd name="connsiteX8" fmla="*/ 0 w 1990159"/>
                <a:gd name="connsiteY8" fmla="*/ 151559 h 151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159" h="1515585">
                  <a:moveTo>
                    <a:pt x="0" y="151559"/>
                  </a:moveTo>
                  <a:cubicBezTo>
                    <a:pt x="0" y="67855"/>
                    <a:pt x="67855" y="0"/>
                    <a:pt x="151559" y="0"/>
                  </a:cubicBezTo>
                  <a:lnTo>
                    <a:pt x="1838601" y="0"/>
                  </a:lnTo>
                  <a:cubicBezTo>
                    <a:pt x="1922305" y="0"/>
                    <a:pt x="1990160" y="67855"/>
                    <a:pt x="1990160" y="151559"/>
                  </a:cubicBezTo>
                  <a:cubicBezTo>
                    <a:pt x="1990160" y="555715"/>
                    <a:pt x="1990159" y="959871"/>
                    <a:pt x="1990159" y="1364027"/>
                  </a:cubicBezTo>
                  <a:cubicBezTo>
                    <a:pt x="1990159" y="1447731"/>
                    <a:pt x="1922304" y="1515586"/>
                    <a:pt x="1838600" y="1515586"/>
                  </a:cubicBezTo>
                  <a:lnTo>
                    <a:pt x="151559" y="1515585"/>
                  </a:lnTo>
                  <a:cubicBezTo>
                    <a:pt x="67855" y="1515585"/>
                    <a:pt x="0" y="1447730"/>
                    <a:pt x="0" y="1364026"/>
                  </a:cubicBezTo>
                  <a:lnTo>
                    <a:pt x="0" y="151559"/>
                  </a:lnTo>
                  <a:close/>
                </a:path>
              </a:pathLst>
            </a:custGeom>
            <a:solidFill>
              <a:schemeClr val="accent1">
                <a:lumMod val="75000"/>
              </a:schemeClr>
            </a:solidFill>
            <a:ln>
              <a:solidFill>
                <a:schemeClr val="accent1">
                  <a:lumMod val="75000"/>
                </a:schemeClr>
              </a:solidFill>
            </a:ln>
          </p:spPr>
          <p:style>
            <a:lnRef idx="0">
              <a:schemeClr val="lt1">
                <a:hueOff val="0"/>
                <a:satOff val="0"/>
                <a:lumOff val="0"/>
                <a:alphaOff val="0"/>
              </a:schemeClr>
            </a:lnRef>
            <a:fillRef idx="3">
              <a:schemeClr val="accent5">
                <a:alpha val="90000"/>
                <a:hueOff val="0"/>
                <a:satOff val="0"/>
                <a:lumOff val="0"/>
                <a:alphaOff val="-40000"/>
              </a:schemeClr>
            </a:fillRef>
            <a:effectRef idx="3">
              <a:schemeClr val="accent5">
                <a:alpha val="90000"/>
                <a:hueOff val="0"/>
                <a:satOff val="0"/>
                <a:lumOff val="0"/>
                <a:alphaOff val="-40000"/>
              </a:schemeClr>
            </a:effectRef>
            <a:fontRef idx="minor">
              <a:schemeClr val="lt1"/>
            </a:fontRef>
          </p:style>
          <p:txBody>
            <a:bodyPr spcFirstLastPara="0" vert="horz" wrap="square" lIns="105350" tIns="90110" rIns="105350" bIns="90110" numCol="1" spcCol="1270" anchor="ctr" anchorCtr="0">
              <a:noAutofit/>
            </a:bodyPr>
            <a:lstStyle/>
            <a:p>
              <a:pPr marL="0" lvl="0" indent="0" algn="ctr" defTabSz="1066800">
                <a:lnSpc>
                  <a:spcPct val="90000"/>
                </a:lnSpc>
                <a:spcBef>
                  <a:spcPct val="0"/>
                </a:spcBef>
                <a:spcAft>
                  <a:spcPct val="35000"/>
                </a:spcAft>
                <a:buNone/>
              </a:pPr>
              <a:r>
                <a:rPr lang="en-US" sz="2400" kern="1200" dirty="0"/>
                <a:t>Addition reactions (steps, chains and ionic)</a:t>
              </a:r>
              <a:endParaRPr lang="en-IN" sz="2400" kern="1200" dirty="0"/>
            </a:p>
          </p:txBody>
        </p:sp>
      </p:grpSp>
      <p:sp>
        <p:nvSpPr>
          <p:cNvPr id="5" name="TextBox 4">
            <a:extLst>
              <a:ext uri="{FF2B5EF4-FFF2-40B4-BE49-F238E27FC236}">
                <a16:creationId xmlns:a16="http://schemas.microsoft.com/office/drawing/2014/main" id="{0E6C4FA5-2142-9183-99BB-DF5CF9FD6561}"/>
              </a:ext>
            </a:extLst>
          </p:cNvPr>
          <p:cNvSpPr txBox="1"/>
          <p:nvPr/>
        </p:nvSpPr>
        <p:spPr>
          <a:xfrm>
            <a:off x="1474839" y="3923073"/>
            <a:ext cx="2202425" cy="461665"/>
          </a:xfrm>
          <a:prstGeom prst="rect">
            <a:avLst/>
          </a:prstGeom>
          <a:noFill/>
        </p:spPr>
        <p:txBody>
          <a:bodyPr wrap="square" rtlCol="0">
            <a:spAutoFit/>
          </a:bodyPr>
          <a:lstStyle/>
          <a:p>
            <a:pPr algn="ctr"/>
            <a:r>
              <a:rPr lang="en-US" sz="2400" dirty="0">
                <a:solidFill>
                  <a:prstClr val="white"/>
                </a:solidFill>
                <a:latin typeface="Calibri" panose="020F0502020204030204"/>
              </a:rPr>
              <a:t>Bifunctional</a:t>
            </a:r>
            <a:endParaRPr lang="en-IN" sz="2400" dirty="0">
              <a:solidFill>
                <a:prstClr val="white"/>
              </a:solidFill>
              <a:latin typeface="Calibri" panose="020F0502020204030204"/>
            </a:endParaRPr>
          </a:p>
        </p:txBody>
      </p:sp>
      <p:sp>
        <p:nvSpPr>
          <p:cNvPr id="21" name="TextBox 20">
            <a:extLst>
              <a:ext uri="{FF2B5EF4-FFF2-40B4-BE49-F238E27FC236}">
                <a16:creationId xmlns:a16="http://schemas.microsoft.com/office/drawing/2014/main" id="{657CECBA-4BAB-2C55-AFA9-56AB441DFABC}"/>
              </a:ext>
            </a:extLst>
          </p:cNvPr>
          <p:cNvSpPr txBox="1"/>
          <p:nvPr/>
        </p:nvSpPr>
        <p:spPr>
          <a:xfrm>
            <a:off x="9183329" y="2658780"/>
            <a:ext cx="1828799" cy="1043687"/>
          </a:xfrm>
          <a:prstGeom prst="rect">
            <a:avLst/>
          </a:prstGeom>
          <a:noFill/>
        </p:spPr>
        <p:txBody>
          <a:bodyPr wrap="square" rtlCol="0">
            <a:spAutoFit/>
          </a:bodyPr>
          <a:lstStyle/>
          <a:p>
            <a:endParaRPr lang="en-IN" dirty="0"/>
          </a:p>
        </p:txBody>
      </p:sp>
    </p:spTree>
    <p:extLst>
      <p:ext uri="{BB962C8B-B14F-4D97-AF65-F5344CB8AC3E}">
        <p14:creationId xmlns:p14="http://schemas.microsoft.com/office/powerpoint/2010/main" val="432402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B5B60A-4C24-1FFF-68E9-38A1A7FF2ECC}"/>
              </a:ext>
            </a:extLst>
          </p:cNvPr>
          <p:cNvSpPr>
            <a:spLocks noGrp="1"/>
          </p:cNvSpPr>
          <p:nvPr>
            <p:ph type="sldNum" sz="quarter" idx="12"/>
          </p:nvPr>
        </p:nvSpPr>
        <p:spPr/>
        <p:txBody>
          <a:bodyPr>
            <a:normAutofit/>
          </a:bodyPr>
          <a:lstStyle/>
          <a:p>
            <a:fld id="{B8645025-FDC6-48D3-9D8B-AA0C42850A53}" type="slidenum">
              <a:rPr lang="en-IN" smtClean="0"/>
              <a:t>30</a:t>
            </a:fld>
            <a:endParaRPr lang="en-IN"/>
          </a:p>
        </p:txBody>
      </p:sp>
      <p:sp>
        <p:nvSpPr>
          <p:cNvPr id="3" name="Content Placeholder 2">
            <a:extLst>
              <a:ext uri="{FF2B5EF4-FFF2-40B4-BE49-F238E27FC236}">
                <a16:creationId xmlns:a16="http://schemas.microsoft.com/office/drawing/2014/main" id="{7ED3BFF9-26C0-0F3A-6337-FC421EECF5E9}"/>
              </a:ext>
            </a:extLst>
          </p:cNvPr>
          <p:cNvSpPr>
            <a:spLocks noGrp="1"/>
          </p:cNvSpPr>
          <p:nvPr>
            <p:ph idx="4294967295"/>
          </p:nvPr>
        </p:nvSpPr>
        <p:spPr>
          <a:xfrm>
            <a:off x="1923690" y="2366963"/>
            <a:ext cx="8439509" cy="1609814"/>
          </a:xfrm>
        </p:spPr>
        <p:txBody>
          <a:bodyPr>
            <a:normAutofit/>
          </a:bodyPr>
          <a:lstStyle/>
          <a:p>
            <a:pPr marL="0" indent="0" algn="ctr">
              <a:buNone/>
            </a:pPr>
            <a:r>
              <a:rPr lang="en-US" sz="7200" dirty="0">
                <a:latin typeface="Harrington" panose="04040505050A02020702" pitchFamily="82" charset="0"/>
              </a:rPr>
              <a:t>Thank you</a:t>
            </a:r>
            <a:endParaRPr lang="en-IN" sz="7200" dirty="0">
              <a:latin typeface="Harrington" panose="04040505050A02020702" pitchFamily="82" charset="0"/>
            </a:endParaRPr>
          </a:p>
        </p:txBody>
      </p:sp>
    </p:spTree>
    <p:extLst>
      <p:ext uri="{BB962C8B-B14F-4D97-AF65-F5344CB8AC3E}">
        <p14:creationId xmlns:p14="http://schemas.microsoft.com/office/powerpoint/2010/main" val="104176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B2C572-98E8-D77B-3BE6-205E102FDA4C}"/>
              </a:ext>
            </a:extLst>
          </p:cNvPr>
          <p:cNvSpPr>
            <a:spLocks noGrp="1"/>
          </p:cNvSpPr>
          <p:nvPr>
            <p:ph type="sldNum" sz="quarter" idx="12"/>
          </p:nvPr>
        </p:nvSpPr>
        <p:spPr/>
        <p:txBody>
          <a:bodyPr>
            <a:normAutofit/>
          </a:bodyPr>
          <a:lstStyle/>
          <a:p>
            <a:fld id="{B8645025-FDC6-48D3-9D8B-AA0C42850A53}" type="slidenum">
              <a:rPr lang="en-IN" smtClean="0"/>
              <a:t>4</a:t>
            </a:fld>
            <a:endParaRPr lang="en-IN"/>
          </a:p>
        </p:txBody>
      </p:sp>
      <p:graphicFrame>
        <p:nvGraphicFramePr>
          <p:cNvPr id="4" name="Content Placeholder 3">
            <a:extLst>
              <a:ext uri="{FF2B5EF4-FFF2-40B4-BE49-F238E27FC236}">
                <a16:creationId xmlns:a16="http://schemas.microsoft.com/office/drawing/2014/main" id="{C321800D-B7C2-0E90-C755-41DB53781B80}"/>
              </a:ext>
            </a:extLst>
          </p:cNvPr>
          <p:cNvGraphicFramePr>
            <a:graphicFrameLocks noGrp="1"/>
          </p:cNvGraphicFramePr>
          <p:nvPr>
            <p:ph idx="4294967295"/>
            <p:extLst>
              <p:ext uri="{D42A27DB-BD31-4B8C-83A1-F6EECF244321}">
                <p14:modId xmlns:p14="http://schemas.microsoft.com/office/powerpoint/2010/main" val="783404759"/>
              </p:ext>
            </p:extLst>
          </p:nvPr>
        </p:nvGraphicFramePr>
        <p:xfrm>
          <a:off x="838200" y="153193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332B1D0-C8DA-ACC2-1507-6758A32CED09}"/>
              </a:ext>
            </a:extLst>
          </p:cNvPr>
          <p:cNvSpPr>
            <a:spLocks noGrp="1"/>
          </p:cNvSpPr>
          <p:nvPr>
            <p:ph type="title" idx="4294967295"/>
          </p:nvPr>
        </p:nvSpPr>
        <p:spPr>
          <a:xfrm>
            <a:off x="1053378" y="187325"/>
            <a:ext cx="9842740" cy="844550"/>
          </a:xfrm>
        </p:spPr>
        <p:txBody>
          <a:bodyPr>
            <a:normAutofit fontScale="90000"/>
          </a:bodyPr>
          <a:lstStyle/>
          <a:p>
            <a:r>
              <a:rPr lang="en-US" b="1" dirty="0"/>
              <a:t>Classification based on physical properties</a:t>
            </a:r>
            <a:endParaRPr lang="en-IN" b="1" dirty="0"/>
          </a:p>
        </p:txBody>
      </p:sp>
    </p:spTree>
    <p:extLst>
      <p:ext uri="{BB962C8B-B14F-4D97-AF65-F5344CB8AC3E}">
        <p14:creationId xmlns:p14="http://schemas.microsoft.com/office/powerpoint/2010/main" val="38876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A424-7ECE-462F-A651-FE9FA4C20A9D}"/>
              </a:ext>
            </a:extLst>
          </p:cNvPr>
          <p:cNvSpPr>
            <a:spLocks noGrp="1"/>
          </p:cNvSpPr>
          <p:nvPr>
            <p:ph type="title"/>
          </p:nvPr>
        </p:nvSpPr>
        <p:spPr>
          <a:xfrm>
            <a:off x="913774" y="268712"/>
            <a:ext cx="10364451" cy="1596177"/>
          </a:xfrm>
        </p:spPr>
        <p:txBody>
          <a:bodyPr>
            <a:normAutofit/>
          </a:bodyPr>
          <a:lstStyle/>
          <a:p>
            <a:r>
              <a:rPr lang="en-US" sz="3200" b="1" dirty="0"/>
              <a:t>DO YOU KNOW…..</a:t>
            </a:r>
            <a:endParaRPr lang="en-IN" sz="3200" b="1" dirty="0"/>
          </a:p>
        </p:txBody>
      </p:sp>
      <p:sp>
        <p:nvSpPr>
          <p:cNvPr id="3" name="Content Placeholder 2">
            <a:extLst>
              <a:ext uri="{FF2B5EF4-FFF2-40B4-BE49-F238E27FC236}">
                <a16:creationId xmlns:a16="http://schemas.microsoft.com/office/drawing/2014/main" id="{2CC51302-A68B-6BDD-728E-288F0C8E9793}"/>
              </a:ext>
            </a:extLst>
          </p:cNvPr>
          <p:cNvSpPr>
            <a:spLocks noGrp="1"/>
          </p:cNvSpPr>
          <p:nvPr>
            <p:ph sz="quarter" idx="13"/>
          </p:nvPr>
        </p:nvSpPr>
        <p:spPr>
          <a:xfrm>
            <a:off x="913774" y="1864890"/>
            <a:ext cx="10363826" cy="3926310"/>
          </a:xfrm>
          <a:solidFill>
            <a:srgbClr val="FFFCF3"/>
          </a:solidFill>
          <a:ln>
            <a:solidFill>
              <a:srgbClr val="7496C0"/>
            </a:solidFill>
          </a:ln>
        </p:spPr>
        <p:style>
          <a:lnRef idx="2">
            <a:schemeClr val="accent3"/>
          </a:lnRef>
          <a:fillRef idx="1">
            <a:schemeClr val="lt1"/>
          </a:fillRef>
          <a:effectRef idx="0">
            <a:schemeClr val="accent3"/>
          </a:effectRef>
          <a:fontRef idx="minor">
            <a:schemeClr val="dk1"/>
          </a:fontRef>
        </p:style>
        <p:txBody>
          <a:bodyPr/>
          <a:lstStyle/>
          <a:p>
            <a:pPr>
              <a:buClr>
                <a:srgbClr val="C00000"/>
              </a:buClr>
              <a:buFont typeface="Wingdings" panose="05000000000000000000" pitchFamily="2" charset="2"/>
              <a:buChar char="q"/>
            </a:pPr>
            <a:r>
              <a:rPr lang="en-US" sz="2400" cap="none" dirty="0"/>
              <a:t>Polymers are generally </a:t>
            </a:r>
            <a:r>
              <a:rPr lang="en-US" sz="2400" cap="none" dirty="0" err="1"/>
              <a:t>colourless</a:t>
            </a:r>
            <a:r>
              <a:rPr lang="en-US" sz="2400" cap="none" dirty="0"/>
              <a:t>/transparent</a:t>
            </a:r>
          </a:p>
          <a:p>
            <a:pPr>
              <a:buClr>
                <a:srgbClr val="C00000"/>
              </a:buClr>
              <a:buFont typeface="Wingdings" panose="05000000000000000000" pitchFamily="2" charset="2"/>
              <a:buChar char="q"/>
            </a:pPr>
            <a:r>
              <a:rPr lang="en-US" sz="2400" cap="none" dirty="0"/>
              <a:t> Most of these polymers are sold primarily as resins or pellets or powder</a:t>
            </a:r>
          </a:p>
          <a:p>
            <a:pPr>
              <a:buClr>
                <a:srgbClr val="C00000"/>
              </a:buClr>
              <a:buFont typeface="Wingdings" panose="05000000000000000000" pitchFamily="2" charset="2"/>
              <a:buChar char="q"/>
            </a:pPr>
            <a:r>
              <a:rPr lang="en-US" sz="2400" cap="none" dirty="0"/>
              <a:t>Polymer producers can be different from polymer material manufacturers</a:t>
            </a:r>
          </a:p>
          <a:p>
            <a:pPr>
              <a:buClr>
                <a:srgbClr val="C00000"/>
              </a:buClr>
              <a:buFont typeface="Wingdings" panose="05000000000000000000" pitchFamily="2" charset="2"/>
              <a:buChar char="q"/>
            </a:pPr>
            <a:r>
              <a:rPr lang="en-US" sz="2400" cap="none" dirty="0"/>
              <a:t>A single type of polymer can be used in different industries for different purposes </a:t>
            </a:r>
          </a:p>
          <a:p>
            <a:pPr>
              <a:buClr>
                <a:srgbClr val="C00000"/>
              </a:buClr>
              <a:buFont typeface="Wingdings" panose="05000000000000000000" pitchFamily="2" charset="2"/>
              <a:buChar char="q"/>
            </a:pPr>
            <a:r>
              <a:rPr lang="en-US" sz="2400" cap="none" dirty="0"/>
              <a:t>Polymers can be blended once again through various chemical processes</a:t>
            </a:r>
          </a:p>
          <a:p>
            <a:pPr marL="0" indent="0">
              <a:buClr>
                <a:srgbClr val="C00000"/>
              </a:buClr>
              <a:buNone/>
            </a:pPr>
            <a:endParaRPr lang="en-US" dirty="0"/>
          </a:p>
          <a:p>
            <a:pPr>
              <a:buClr>
                <a:srgbClr val="C00000"/>
              </a:buClr>
              <a:buFont typeface="Wingdings" panose="05000000000000000000" pitchFamily="2" charset="2"/>
              <a:buChar char="q"/>
            </a:pPr>
            <a:endParaRPr lang="en-US" dirty="0"/>
          </a:p>
          <a:p>
            <a:pPr>
              <a:buClr>
                <a:srgbClr val="C00000"/>
              </a:buClr>
              <a:buFont typeface="Wingdings" panose="05000000000000000000" pitchFamily="2" charset="2"/>
              <a:buChar char="q"/>
            </a:pPr>
            <a:endParaRPr lang="en-US" dirty="0"/>
          </a:p>
          <a:p>
            <a:pPr>
              <a:buClr>
                <a:srgbClr val="C00000"/>
              </a:buClr>
              <a:buFont typeface="Wingdings" panose="05000000000000000000" pitchFamily="2" charset="2"/>
              <a:buChar char="q"/>
            </a:pPr>
            <a:endParaRPr lang="en-IN" dirty="0"/>
          </a:p>
        </p:txBody>
      </p:sp>
      <p:sp>
        <p:nvSpPr>
          <p:cNvPr id="4" name="Slide Number Placeholder 3">
            <a:extLst>
              <a:ext uri="{FF2B5EF4-FFF2-40B4-BE49-F238E27FC236}">
                <a16:creationId xmlns:a16="http://schemas.microsoft.com/office/drawing/2014/main" id="{DDA46660-B1F7-4ECE-539E-8FCF3315B033}"/>
              </a:ext>
            </a:extLst>
          </p:cNvPr>
          <p:cNvSpPr>
            <a:spLocks noGrp="1"/>
          </p:cNvSpPr>
          <p:nvPr>
            <p:ph type="sldNum" sz="quarter" idx="12"/>
          </p:nvPr>
        </p:nvSpPr>
        <p:spPr/>
        <p:txBody>
          <a:bodyPr>
            <a:normAutofit/>
          </a:bodyPr>
          <a:lstStyle/>
          <a:p>
            <a:fld id="{B8645025-FDC6-48D3-9D8B-AA0C42850A53}" type="slidenum">
              <a:rPr lang="en-IN" smtClean="0"/>
              <a:t>5</a:t>
            </a:fld>
            <a:endParaRPr lang="en-IN"/>
          </a:p>
        </p:txBody>
      </p:sp>
    </p:spTree>
    <p:extLst>
      <p:ext uri="{BB962C8B-B14F-4D97-AF65-F5344CB8AC3E}">
        <p14:creationId xmlns:p14="http://schemas.microsoft.com/office/powerpoint/2010/main" val="350003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0F052-5919-FC13-DD89-594F3E5B49CF}"/>
              </a:ext>
            </a:extLst>
          </p:cNvPr>
          <p:cNvSpPr>
            <a:spLocks noGrp="1"/>
          </p:cNvSpPr>
          <p:nvPr>
            <p:ph type="title"/>
          </p:nvPr>
        </p:nvSpPr>
        <p:spPr>
          <a:xfrm>
            <a:off x="991413" y="268712"/>
            <a:ext cx="10364451" cy="1596177"/>
          </a:xfrm>
        </p:spPr>
        <p:txBody>
          <a:bodyPr>
            <a:normAutofit/>
          </a:bodyPr>
          <a:lstStyle/>
          <a:p>
            <a:r>
              <a:rPr lang="en-US" b="1" dirty="0"/>
              <a:t>Then, how to differentiate &amp; identify polymers</a:t>
            </a:r>
            <a:endParaRPr lang="en-IN" b="1" dirty="0"/>
          </a:p>
        </p:txBody>
      </p:sp>
      <p:sp>
        <p:nvSpPr>
          <p:cNvPr id="3" name="Content Placeholder 2">
            <a:extLst>
              <a:ext uri="{FF2B5EF4-FFF2-40B4-BE49-F238E27FC236}">
                <a16:creationId xmlns:a16="http://schemas.microsoft.com/office/drawing/2014/main" id="{26FB3849-4540-3145-A76E-8964ACF8EB07}"/>
              </a:ext>
            </a:extLst>
          </p:cNvPr>
          <p:cNvSpPr>
            <a:spLocks noGrp="1"/>
          </p:cNvSpPr>
          <p:nvPr>
            <p:ph sz="quarter" idx="13"/>
          </p:nvPr>
        </p:nvSpPr>
        <p:spPr>
          <a:xfrm>
            <a:off x="913774" y="1751162"/>
            <a:ext cx="10363826" cy="4040037"/>
          </a:xfrm>
          <a:ln>
            <a:solidFill>
              <a:srgbClr val="7496C0"/>
            </a:solidFill>
          </a:ln>
        </p:spPr>
        <p:txBody>
          <a:bodyPr>
            <a:normAutofit fontScale="92500"/>
          </a:bodyPr>
          <a:lstStyle/>
          <a:p>
            <a:pPr>
              <a:buClr>
                <a:srgbClr val="C00000"/>
              </a:buClr>
              <a:buFont typeface="Wingdings" panose="05000000000000000000" pitchFamily="2" charset="2"/>
              <a:buChar char="v"/>
            </a:pPr>
            <a:r>
              <a:rPr lang="en-US" sz="2400" cap="none" dirty="0"/>
              <a:t>Any </a:t>
            </a:r>
            <a:r>
              <a:rPr lang="en-US" sz="2400" cap="none" dirty="0" err="1"/>
              <a:t>colours</a:t>
            </a:r>
            <a:r>
              <a:rPr lang="en-US" sz="2400" cap="none" dirty="0"/>
              <a:t> to be added?</a:t>
            </a:r>
          </a:p>
          <a:p>
            <a:pPr>
              <a:buClr>
                <a:srgbClr val="C00000"/>
              </a:buClr>
              <a:buFont typeface="Wingdings" panose="05000000000000000000" pitchFamily="2" charset="2"/>
              <a:buChar char="v"/>
            </a:pPr>
            <a:r>
              <a:rPr lang="en-US" sz="2400" cap="none" dirty="0"/>
              <a:t>Any additives to be added for gaining special properties?</a:t>
            </a:r>
          </a:p>
          <a:p>
            <a:pPr>
              <a:buClr>
                <a:srgbClr val="C00000"/>
              </a:buClr>
              <a:buFont typeface="Wingdings" panose="05000000000000000000" pitchFamily="2" charset="2"/>
              <a:buChar char="v"/>
            </a:pPr>
            <a:r>
              <a:rPr lang="en-US" sz="2400" cap="none" dirty="0"/>
              <a:t>Any special tests for identifying different plastics?</a:t>
            </a:r>
          </a:p>
          <a:p>
            <a:pPr>
              <a:buClr>
                <a:srgbClr val="C00000"/>
              </a:buClr>
              <a:buFont typeface="Wingdings" panose="05000000000000000000" pitchFamily="2" charset="2"/>
              <a:buChar char="v"/>
            </a:pPr>
            <a:r>
              <a:rPr lang="en-US" sz="2400" cap="none" dirty="0"/>
              <a:t>Or just to believe the resin manufacturer’s claims????</a:t>
            </a:r>
          </a:p>
          <a:p>
            <a:pPr marL="0" indent="0">
              <a:buClr>
                <a:srgbClr val="C00000"/>
              </a:buClr>
              <a:buNone/>
            </a:pPr>
            <a:endParaRPr lang="en-US" sz="2400" cap="none" dirty="0"/>
          </a:p>
          <a:p>
            <a:pPr>
              <a:buClr>
                <a:srgbClr val="C00000"/>
              </a:buClr>
              <a:buFont typeface="Wingdings" panose="05000000000000000000" pitchFamily="2" charset="2"/>
              <a:buChar char="q"/>
            </a:pPr>
            <a:r>
              <a:rPr lang="en-US" sz="2400" cap="none" dirty="0"/>
              <a:t> There can be chances of mis-identification or getting wrong type of plastic pellets/ powder/ resin….Then… </a:t>
            </a:r>
          </a:p>
          <a:p>
            <a:pPr lvl="1">
              <a:buClr>
                <a:srgbClr val="C00000"/>
              </a:buClr>
              <a:buFont typeface="Wingdings" panose="05000000000000000000" pitchFamily="2" charset="2"/>
              <a:buChar char="Ø"/>
            </a:pPr>
            <a:r>
              <a:rPr lang="en-US" sz="2400" cap="none" dirty="0"/>
              <a:t>How to identify what is the resin to be purchased and what are it’s aimed usages????</a:t>
            </a:r>
          </a:p>
          <a:p>
            <a:pPr>
              <a:buClr>
                <a:srgbClr val="C00000"/>
              </a:buClr>
              <a:buFont typeface="Wingdings" panose="05000000000000000000" pitchFamily="2" charset="2"/>
              <a:buChar char="q"/>
            </a:pPr>
            <a:endParaRPr lang="en-IN" dirty="0"/>
          </a:p>
        </p:txBody>
      </p:sp>
      <p:sp>
        <p:nvSpPr>
          <p:cNvPr id="4" name="Slide Number Placeholder 3">
            <a:extLst>
              <a:ext uri="{FF2B5EF4-FFF2-40B4-BE49-F238E27FC236}">
                <a16:creationId xmlns:a16="http://schemas.microsoft.com/office/drawing/2014/main" id="{7DA529DD-0CB4-3DD2-176E-EF73E616A08A}"/>
              </a:ext>
            </a:extLst>
          </p:cNvPr>
          <p:cNvSpPr>
            <a:spLocks noGrp="1"/>
          </p:cNvSpPr>
          <p:nvPr>
            <p:ph type="sldNum" sz="quarter" idx="12"/>
          </p:nvPr>
        </p:nvSpPr>
        <p:spPr/>
        <p:txBody>
          <a:bodyPr>
            <a:normAutofit/>
          </a:bodyPr>
          <a:lstStyle/>
          <a:p>
            <a:fld id="{B8645025-FDC6-48D3-9D8B-AA0C42850A53}" type="slidenum">
              <a:rPr lang="en-IN" smtClean="0"/>
              <a:t>6</a:t>
            </a:fld>
            <a:endParaRPr lang="en-IN"/>
          </a:p>
        </p:txBody>
      </p:sp>
    </p:spTree>
    <p:extLst>
      <p:ext uri="{BB962C8B-B14F-4D97-AF65-F5344CB8AC3E}">
        <p14:creationId xmlns:p14="http://schemas.microsoft.com/office/powerpoint/2010/main" val="52297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2C794F2-38AA-0DD5-7720-A6B77B3F2AE4}"/>
              </a:ext>
            </a:extLst>
          </p:cNvPr>
          <p:cNvSpPr>
            <a:spLocks noGrp="1"/>
          </p:cNvSpPr>
          <p:nvPr>
            <p:ph type="title"/>
          </p:nvPr>
        </p:nvSpPr>
        <p:spPr>
          <a:xfrm>
            <a:off x="913149" y="23004"/>
            <a:ext cx="10364451" cy="1596177"/>
          </a:xfrm>
        </p:spPr>
        <p:txBody>
          <a:bodyPr>
            <a:normAutofit/>
          </a:bodyPr>
          <a:lstStyle/>
          <a:p>
            <a:r>
              <a:rPr lang="en-US" sz="3600" dirty="0">
                <a:solidFill>
                  <a:srgbClr val="C00000"/>
                </a:solidFill>
              </a:rPr>
              <a:t>Standards are solutions for such repetitive problems…..</a:t>
            </a:r>
            <a:endParaRPr lang="en-IN" sz="3600" dirty="0">
              <a:solidFill>
                <a:srgbClr val="C00000"/>
              </a:solidFill>
            </a:endParaRPr>
          </a:p>
        </p:txBody>
      </p:sp>
      <p:sp>
        <p:nvSpPr>
          <p:cNvPr id="3" name="Content Placeholder 2">
            <a:extLst>
              <a:ext uri="{FF2B5EF4-FFF2-40B4-BE49-F238E27FC236}">
                <a16:creationId xmlns:a16="http://schemas.microsoft.com/office/drawing/2014/main" id="{C7581210-57C5-13AD-E535-9B620B48F1CF}"/>
              </a:ext>
            </a:extLst>
          </p:cNvPr>
          <p:cNvSpPr>
            <a:spLocks noGrp="1"/>
          </p:cNvSpPr>
          <p:nvPr>
            <p:ph sz="quarter" idx="13"/>
          </p:nvPr>
        </p:nvSpPr>
        <p:spPr>
          <a:xfrm>
            <a:off x="913774" y="1708030"/>
            <a:ext cx="10363826" cy="4459857"/>
          </a:xfrm>
          <a:ln>
            <a:solidFill>
              <a:srgbClr val="7496C0"/>
            </a:solidFill>
          </a:ln>
        </p:spPr>
        <p:txBody>
          <a:bodyPr>
            <a:normAutofit fontScale="85000" lnSpcReduction="20000"/>
          </a:bodyPr>
          <a:lstStyle/>
          <a:p>
            <a:pPr>
              <a:buClr>
                <a:srgbClr val="C00000"/>
              </a:buClr>
              <a:buFont typeface="Wingdings" panose="05000000000000000000" pitchFamily="2" charset="2"/>
              <a:buChar char="Ø"/>
            </a:pPr>
            <a:r>
              <a:rPr lang="en-US" dirty="0"/>
              <a:t> </a:t>
            </a:r>
            <a:r>
              <a:rPr lang="en-US" sz="2100" cap="none" dirty="0"/>
              <a:t>Indian standards for various plastic resins/pellets/powder are available</a:t>
            </a:r>
          </a:p>
          <a:p>
            <a:pPr>
              <a:buClr>
                <a:srgbClr val="C00000"/>
              </a:buClr>
              <a:buFont typeface="Wingdings" panose="05000000000000000000" pitchFamily="2" charset="2"/>
              <a:buChar char="Ø"/>
            </a:pPr>
            <a:r>
              <a:rPr lang="en-US" sz="2100" cap="none" dirty="0"/>
              <a:t>These ISs are revised from time to time, as required by various users/ stakeholders, enabling their implementation</a:t>
            </a:r>
          </a:p>
          <a:p>
            <a:pPr>
              <a:buClr>
                <a:srgbClr val="C00000"/>
              </a:buClr>
              <a:buFont typeface="Wingdings" panose="05000000000000000000" pitchFamily="2" charset="2"/>
              <a:buChar char="Ø"/>
            </a:pPr>
            <a:r>
              <a:rPr lang="en-US" sz="2100" cap="none" dirty="0"/>
              <a:t> They clearly mention the characteristic parameters that are specific for the polymers, </a:t>
            </a:r>
            <a:r>
              <a:rPr lang="en-US" sz="2100" cap="none" dirty="0" err="1"/>
              <a:t>i.E.</a:t>
            </a:r>
            <a:r>
              <a:rPr lang="en-US" sz="2100" cap="none" dirty="0"/>
              <a:t> Designated properties</a:t>
            </a:r>
          </a:p>
          <a:p>
            <a:pPr>
              <a:buClr>
                <a:srgbClr val="C00000"/>
              </a:buClr>
              <a:buFont typeface="Wingdings" panose="05000000000000000000" pitchFamily="2" charset="2"/>
              <a:buChar char="Ø"/>
            </a:pPr>
            <a:r>
              <a:rPr lang="en-US" sz="2100" cap="none" dirty="0"/>
              <a:t>Apart from designated properties, the standards also include the information about</a:t>
            </a:r>
          </a:p>
          <a:p>
            <a:pPr lvl="1">
              <a:buClr>
                <a:srgbClr val="C00000"/>
              </a:buClr>
              <a:buFont typeface="Wingdings" panose="05000000000000000000" pitchFamily="2" charset="2"/>
              <a:buChar char="ü"/>
            </a:pPr>
            <a:r>
              <a:rPr lang="en-US" sz="2100" cap="none" dirty="0"/>
              <a:t>Probable additives, </a:t>
            </a:r>
            <a:r>
              <a:rPr lang="en-US" sz="2100" cap="none" dirty="0" err="1"/>
              <a:t>colourants</a:t>
            </a:r>
            <a:r>
              <a:rPr lang="en-US" sz="2100" cap="none" dirty="0"/>
              <a:t> that will be mixed with resins for extruding or </a:t>
            </a:r>
            <a:r>
              <a:rPr lang="en-US" sz="2100" cap="none" dirty="0" err="1"/>
              <a:t>moulding</a:t>
            </a:r>
            <a:r>
              <a:rPr lang="en-US" sz="2100" cap="none" dirty="0"/>
              <a:t> purposes</a:t>
            </a:r>
          </a:p>
          <a:p>
            <a:pPr lvl="1">
              <a:buClr>
                <a:srgbClr val="C00000"/>
              </a:buClr>
              <a:buFont typeface="Wingdings" panose="05000000000000000000" pitchFamily="2" charset="2"/>
              <a:buChar char="ü"/>
            </a:pPr>
            <a:r>
              <a:rPr lang="en-US" sz="2100" cap="none" dirty="0"/>
              <a:t>The combination of additives/ fillers/ compounds/reinforced materials that can be used for various end-uses</a:t>
            </a:r>
          </a:p>
          <a:p>
            <a:pPr lvl="1">
              <a:buClr>
                <a:srgbClr val="C00000"/>
              </a:buClr>
              <a:buFont typeface="Wingdings" panose="05000000000000000000" pitchFamily="2" charset="2"/>
              <a:buChar char="ü"/>
            </a:pPr>
            <a:r>
              <a:rPr lang="en-US" sz="2100" cap="none" dirty="0"/>
              <a:t>Intended application of the polymer &amp;/or</a:t>
            </a:r>
          </a:p>
          <a:p>
            <a:pPr lvl="1">
              <a:buClr>
                <a:srgbClr val="C00000"/>
              </a:buClr>
              <a:buFont typeface="Wingdings" panose="05000000000000000000" pitchFamily="2" charset="2"/>
              <a:buChar char="ü"/>
            </a:pPr>
            <a:r>
              <a:rPr lang="en-US" sz="2100" cap="none" dirty="0"/>
              <a:t>Method of processing</a:t>
            </a:r>
          </a:p>
          <a:p>
            <a:pPr>
              <a:buClr>
                <a:srgbClr val="C00000"/>
              </a:buClr>
              <a:buFont typeface="Wingdings" panose="05000000000000000000" pitchFamily="2" charset="2"/>
              <a:buChar char="q"/>
            </a:pPr>
            <a:r>
              <a:rPr lang="en-US" sz="2100" cap="none" dirty="0"/>
              <a:t> The above details forms basis for classifying/coding various plastic pellets/resins/ powders…. Which help end-user to choose right material for their intended application, for the required quality of output.</a:t>
            </a:r>
            <a:endParaRPr lang="en-IN" sz="2100" cap="none" dirty="0"/>
          </a:p>
        </p:txBody>
      </p:sp>
      <p:sp>
        <p:nvSpPr>
          <p:cNvPr id="4" name="Slide Number Placeholder 3">
            <a:extLst>
              <a:ext uri="{FF2B5EF4-FFF2-40B4-BE49-F238E27FC236}">
                <a16:creationId xmlns:a16="http://schemas.microsoft.com/office/drawing/2014/main" id="{5B5A71CD-9AA8-8B2D-2BCD-16871F928A0B}"/>
              </a:ext>
            </a:extLst>
          </p:cNvPr>
          <p:cNvSpPr>
            <a:spLocks noGrp="1"/>
          </p:cNvSpPr>
          <p:nvPr>
            <p:ph type="sldNum" sz="quarter" idx="12"/>
          </p:nvPr>
        </p:nvSpPr>
        <p:spPr/>
        <p:txBody>
          <a:bodyPr>
            <a:normAutofit/>
          </a:bodyPr>
          <a:lstStyle/>
          <a:p>
            <a:fld id="{B8645025-FDC6-48D3-9D8B-AA0C42850A53}" type="slidenum">
              <a:rPr lang="en-IN" smtClean="0"/>
              <a:t>7</a:t>
            </a:fld>
            <a:endParaRPr lang="en-IN" dirty="0"/>
          </a:p>
        </p:txBody>
      </p:sp>
    </p:spTree>
    <p:extLst>
      <p:ext uri="{BB962C8B-B14F-4D97-AF65-F5344CB8AC3E}">
        <p14:creationId xmlns:p14="http://schemas.microsoft.com/office/powerpoint/2010/main" val="1726247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6209-53F2-BA44-EAFA-143DC62E2086}"/>
              </a:ext>
            </a:extLst>
          </p:cNvPr>
          <p:cNvSpPr>
            <a:spLocks noGrp="1"/>
          </p:cNvSpPr>
          <p:nvPr>
            <p:ph type="title"/>
          </p:nvPr>
        </p:nvSpPr>
        <p:spPr>
          <a:xfrm>
            <a:off x="913774" y="138528"/>
            <a:ext cx="10364451" cy="448283"/>
          </a:xfrm>
        </p:spPr>
        <p:txBody>
          <a:bodyPr>
            <a:normAutofit fontScale="90000"/>
          </a:bodyPr>
          <a:lstStyle/>
          <a:p>
            <a:r>
              <a:rPr lang="en-US" dirty="0">
                <a:latin typeface="Calibri" panose="020F0502020204030204" pitchFamily="34" charset="0"/>
                <a:ea typeface="Calibri" panose="020F0502020204030204" pitchFamily="34" charset="0"/>
                <a:cs typeface="Calibri" panose="020F0502020204030204" pitchFamily="34" charset="0"/>
              </a:rPr>
              <a:t>Indian standards on plastics</a:t>
            </a:r>
            <a:endParaRPr lang="en-IN"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E25A9EF-971E-519E-BA22-36390B0C7A5C}"/>
              </a:ext>
            </a:extLst>
          </p:cNvPr>
          <p:cNvSpPr>
            <a:spLocks noGrp="1"/>
          </p:cNvSpPr>
          <p:nvPr>
            <p:ph sz="quarter" idx="13"/>
          </p:nvPr>
        </p:nvSpPr>
        <p:spPr>
          <a:xfrm>
            <a:off x="913774" y="752030"/>
            <a:ext cx="10363826" cy="5039169"/>
          </a:xfrm>
        </p:spPr>
        <p:txBody>
          <a:bodyPr>
            <a:normAutofit/>
          </a:bodyPr>
          <a:lstStyle/>
          <a:p>
            <a:pPr>
              <a:buClr>
                <a:srgbClr val="C00000"/>
              </a:buCl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 Plastics sectional committee, pcd12 -</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cap="none" dirty="0">
                <a:latin typeface="Calibri" panose="020F0502020204030204" pitchFamily="34" charset="0"/>
                <a:ea typeface="Calibri" panose="020F0502020204030204" pitchFamily="34" charset="0"/>
                <a:cs typeface="Calibri" panose="020F0502020204030204" pitchFamily="34" charset="0"/>
              </a:rPr>
              <a:t>published around 141 Indian Standards</a:t>
            </a:r>
          </a:p>
          <a:p>
            <a:pPr lvl="1">
              <a:buClr>
                <a:srgbClr val="C00000"/>
              </a:buClr>
              <a:buFont typeface="Wingdings" panose="05000000000000000000" pitchFamily="2" charset="2"/>
              <a:buChar char="ü"/>
            </a:pPr>
            <a:r>
              <a:rPr lang="en-IN" sz="2200" cap="none" dirty="0">
                <a:latin typeface="Calibri" panose="020F0502020204030204" pitchFamily="34" charset="0"/>
                <a:ea typeface="Calibri" panose="020F0502020204030204" pitchFamily="34" charset="0"/>
                <a:cs typeface="Calibri" panose="020F0502020204030204" pitchFamily="34" charset="0"/>
              </a:rPr>
              <a:t>24 among them are for polymer materials only</a:t>
            </a:r>
            <a:endParaRPr lang="en-US" sz="2200" cap="none"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4CB4400-13EB-03F2-0553-871B8FCBF39D}"/>
              </a:ext>
            </a:extLst>
          </p:cNvPr>
          <p:cNvSpPr>
            <a:spLocks noGrp="1"/>
          </p:cNvSpPr>
          <p:nvPr>
            <p:ph type="sldNum" sz="quarter" idx="12"/>
          </p:nvPr>
        </p:nvSpPr>
        <p:spPr/>
        <p:txBody>
          <a:bodyPr/>
          <a:lstStyle/>
          <a:p>
            <a:fld id="{B8645025-FDC6-48D3-9D8B-AA0C42850A53}" type="slidenum">
              <a:rPr lang="en-IN" smtClean="0"/>
              <a:t>8</a:t>
            </a:fld>
            <a:endParaRPr lang="en-IN"/>
          </a:p>
        </p:txBody>
      </p:sp>
      <p:graphicFrame>
        <p:nvGraphicFramePr>
          <p:cNvPr id="6" name="Table 5">
            <a:extLst>
              <a:ext uri="{FF2B5EF4-FFF2-40B4-BE49-F238E27FC236}">
                <a16:creationId xmlns:a16="http://schemas.microsoft.com/office/drawing/2014/main" id="{B260A061-1122-2B71-52EA-44F7C1DDA41B}"/>
              </a:ext>
            </a:extLst>
          </p:cNvPr>
          <p:cNvGraphicFramePr>
            <a:graphicFrameLocks noGrp="1"/>
          </p:cNvGraphicFramePr>
          <p:nvPr>
            <p:extLst>
              <p:ext uri="{D42A27DB-BD31-4B8C-83A1-F6EECF244321}">
                <p14:modId xmlns:p14="http://schemas.microsoft.com/office/powerpoint/2010/main" val="4178283247"/>
              </p:ext>
            </p:extLst>
          </p:nvPr>
        </p:nvGraphicFramePr>
        <p:xfrm>
          <a:off x="989044" y="1750178"/>
          <a:ext cx="10440956" cy="4206240"/>
        </p:xfrm>
        <a:graphic>
          <a:graphicData uri="http://schemas.openxmlformats.org/drawingml/2006/table">
            <a:tbl>
              <a:tblPr firstRow="1" bandRow="1">
                <a:tableStyleId>{5C22544A-7EE6-4342-B048-85BDC9FD1C3A}</a:tableStyleId>
              </a:tblPr>
              <a:tblGrid>
                <a:gridCol w="5220478">
                  <a:extLst>
                    <a:ext uri="{9D8B030D-6E8A-4147-A177-3AD203B41FA5}">
                      <a16:colId xmlns:a16="http://schemas.microsoft.com/office/drawing/2014/main" val="3868357283"/>
                    </a:ext>
                  </a:extLst>
                </a:gridCol>
                <a:gridCol w="5220478">
                  <a:extLst>
                    <a:ext uri="{9D8B030D-6E8A-4147-A177-3AD203B41FA5}">
                      <a16:colId xmlns:a16="http://schemas.microsoft.com/office/drawing/2014/main" val="2207457466"/>
                    </a:ext>
                  </a:extLst>
                </a:gridCol>
              </a:tblGrid>
              <a:tr h="3441352">
                <a:tc>
                  <a:txBody>
                    <a:bodyPr/>
                    <a:lstStyle/>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2267(Part 1) - Polystyrene (PS) </a:t>
                      </a:r>
                      <a:r>
                        <a:rPr lang="en-US" sz="1800" b="0" kern="1200" dirty="0" err="1">
                          <a:solidFill>
                            <a:schemeClr val="tx1"/>
                          </a:solidFill>
                          <a:effectLst/>
                          <a:latin typeface="+mn-lt"/>
                          <a:ea typeface="+mn-ea"/>
                          <a:cs typeface="+mn-cs"/>
                        </a:rPr>
                        <a:t>moulding</a:t>
                      </a:r>
                      <a:r>
                        <a:rPr lang="en-US" sz="1800" b="0" kern="1200" dirty="0">
                          <a:solidFill>
                            <a:schemeClr val="tx1"/>
                          </a:solidFill>
                          <a:effectLst/>
                          <a:latin typeface="+mn-lt"/>
                          <a:ea typeface="+mn-ea"/>
                          <a:cs typeface="+mn-cs"/>
                        </a:rPr>
                        <a:t> and extrusion materials Part 1 designation system and basis for specification </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2543 - Cellulose secondary acetate materials for </a:t>
                      </a:r>
                      <a:r>
                        <a:rPr lang="en-US" sz="1800" b="0" kern="1200" dirty="0" err="1">
                          <a:solidFill>
                            <a:schemeClr val="tx1"/>
                          </a:solidFill>
                          <a:effectLst/>
                          <a:latin typeface="+mn-lt"/>
                          <a:ea typeface="+mn-ea"/>
                          <a:cs typeface="+mn-cs"/>
                        </a:rPr>
                        <a:t>moulding</a:t>
                      </a:r>
                      <a:r>
                        <a:rPr lang="en-US" sz="1800" b="0" kern="1200" dirty="0">
                          <a:solidFill>
                            <a:schemeClr val="tx1"/>
                          </a:solidFill>
                          <a:effectLst/>
                          <a:latin typeface="+mn-lt"/>
                          <a:ea typeface="+mn-ea"/>
                          <a:cs typeface="+mn-cs"/>
                        </a:rPr>
                        <a:t> and extrusion - Specification </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3389 - Urea-formaldehyde </a:t>
                      </a:r>
                      <a:r>
                        <a:rPr lang="en-US" sz="1800" b="0" kern="1200" dirty="0" err="1">
                          <a:solidFill>
                            <a:schemeClr val="tx1"/>
                          </a:solidFill>
                          <a:effectLst/>
                          <a:latin typeface="+mn-lt"/>
                          <a:ea typeface="+mn-ea"/>
                          <a:cs typeface="+mn-cs"/>
                        </a:rPr>
                        <a:t>moulding</a:t>
                      </a:r>
                      <a:r>
                        <a:rPr lang="en-US" sz="1800" b="0" kern="1200" dirty="0">
                          <a:solidFill>
                            <a:schemeClr val="tx1"/>
                          </a:solidFill>
                          <a:effectLst/>
                          <a:latin typeface="+mn-lt"/>
                          <a:ea typeface="+mn-ea"/>
                          <a:cs typeface="+mn-cs"/>
                        </a:rPr>
                        <a:t> materials - Specification </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3669 - Melamine-formaldehyde </a:t>
                      </a:r>
                      <a:r>
                        <a:rPr lang="en-US" sz="1800" b="0" kern="1200" dirty="0" err="1">
                          <a:solidFill>
                            <a:schemeClr val="tx1"/>
                          </a:solidFill>
                          <a:effectLst/>
                          <a:latin typeface="+mn-lt"/>
                          <a:ea typeface="+mn-ea"/>
                          <a:cs typeface="+mn-cs"/>
                        </a:rPr>
                        <a:t>moulding</a:t>
                      </a:r>
                      <a:r>
                        <a:rPr lang="en-US" sz="1800" b="0" kern="1200" dirty="0">
                          <a:solidFill>
                            <a:schemeClr val="tx1"/>
                          </a:solidFill>
                          <a:effectLst/>
                          <a:latin typeface="+mn-lt"/>
                          <a:ea typeface="+mn-ea"/>
                          <a:cs typeface="+mn-cs"/>
                        </a:rPr>
                        <a:t> materials - Specification </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6746 - Unsaturated polyester resin systems - Specification </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7166 - Specification for cellulose secondary acetate flakes </a:t>
                      </a:r>
                      <a:br>
                        <a:rPr lang="en-US" sz="1800" b="0" u="none" strike="noStrike" kern="1200" dirty="0">
                          <a:solidFill>
                            <a:schemeClr val="tx1"/>
                          </a:solidFill>
                          <a:effectLst/>
                          <a:latin typeface="+mn-lt"/>
                          <a:ea typeface="+mn-ea"/>
                          <a:cs typeface="+mn-cs"/>
                        </a:rPr>
                      </a:br>
                      <a:r>
                        <a:rPr lang="en-US" sz="1800" b="0" u="none" strike="noStrike" kern="1200" dirty="0">
                          <a:solidFill>
                            <a:schemeClr val="tx1"/>
                          </a:solidFill>
                          <a:effectLst/>
                          <a:latin typeface="+mn-lt"/>
                          <a:ea typeface="+mn-ea"/>
                          <a:cs typeface="+mn-cs"/>
                        </a:rPr>
                        <a:t>IS 7328 - Specification for polyethylene material for </a:t>
                      </a:r>
                      <a:r>
                        <a:rPr lang="en-US" sz="1800" b="0" u="none" strike="noStrike" kern="1200" dirty="0" err="1">
                          <a:solidFill>
                            <a:schemeClr val="tx1"/>
                          </a:solidFill>
                          <a:effectLst/>
                          <a:latin typeface="+mn-lt"/>
                          <a:ea typeface="+mn-ea"/>
                          <a:cs typeface="+mn-cs"/>
                        </a:rPr>
                        <a:t>moulding</a:t>
                      </a:r>
                      <a:r>
                        <a:rPr lang="en-US" sz="1800" b="0" u="none" strike="noStrike" kern="1200" dirty="0">
                          <a:solidFill>
                            <a:schemeClr val="tx1"/>
                          </a:solidFill>
                          <a:effectLst/>
                          <a:latin typeface="+mn-lt"/>
                          <a:ea typeface="+mn-ea"/>
                          <a:cs typeface="+mn-cs"/>
                        </a:rPr>
                        <a:t> and extrusion </a:t>
                      </a:r>
                      <a:endParaRPr lang="en-IN" b="0" dirty="0">
                        <a:solidFill>
                          <a:schemeClr val="tx1"/>
                        </a:solidFill>
                      </a:endParaRPr>
                    </a:p>
                  </a:txBody>
                  <a:tcPr>
                    <a:lnR w="12700" cap="flat" cmpd="sng" algn="ctr">
                      <a:solidFill>
                        <a:schemeClr val="tx1"/>
                      </a:solidFill>
                      <a:prstDash val="solid"/>
                      <a:round/>
                      <a:headEnd type="none" w="med" len="med"/>
                      <a:tailEnd type="none" w="med" len="med"/>
                    </a:lnR>
                    <a:solidFill>
                      <a:srgbClr val="FEFDFC">
                        <a:alpha val="36863"/>
                      </a:srgbClr>
                    </a:solidFill>
                  </a:tcPr>
                </a:tc>
                <a:tc>
                  <a:txBody>
                    <a:bodyPr/>
                    <a:lstStyle/>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10951- Specification for polypropylene (PP) materials for </a:t>
                      </a:r>
                      <a:r>
                        <a:rPr lang="en-US" sz="1800" b="0" kern="1200" dirty="0" err="1">
                          <a:solidFill>
                            <a:schemeClr val="tx1"/>
                          </a:solidFill>
                          <a:effectLst/>
                          <a:latin typeface="+mn-lt"/>
                          <a:ea typeface="+mn-ea"/>
                          <a:cs typeface="+mn-cs"/>
                        </a:rPr>
                        <a:t>moulding</a:t>
                      </a:r>
                      <a:r>
                        <a:rPr lang="en-US" sz="1800" b="0" kern="1200" dirty="0">
                          <a:solidFill>
                            <a:schemeClr val="tx1"/>
                          </a:solidFill>
                          <a:effectLst/>
                          <a:latin typeface="+mn-lt"/>
                          <a:ea typeface="+mn-ea"/>
                          <a:cs typeface="+mn-cs"/>
                        </a:rPr>
                        <a:t> and extrusion </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13193 - </a:t>
                      </a:r>
                      <a:r>
                        <a:rPr lang="en-US" sz="1800" b="0" kern="1200" dirty="0" err="1">
                          <a:solidFill>
                            <a:schemeClr val="tx1"/>
                          </a:solidFill>
                          <a:effectLst/>
                          <a:latin typeface="+mn-lt"/>
                          <a:ea typeface="+mn-ea"/>
                          <a:cs typeface="+mn-cs"/>
                        </a:rPr>
                        <a:t>Polyalkylene</a:t>
                      </a:r>
                      <a:r>
                        <a:rPr lang="en-US" sz="1800" b="0" kern="1200" dirty="0">
                          <a:solidFill>
                            <a:schemeClr val="tx1"/>
                          </a:solidFill>
                          <a:effectLst/>
                          <a:latin typeface="+mn-lt"/>
                          <a:ea typeface="+mn-ea"/>
                          <a:cs typeface="+mn-cs"/>
                        </a:rPr>
                        <a:t> terephthalates PET and PBT for </a:t>
                      </a:r>
                      <a:r>
                        <a:rPr lang="en-US" sz="1800" b="0" kern="1200" dirty="0" err="1">
                          <a:solidFill>
                            <a:schemeClr val="tx1"/>
                          </a:solidFill>
                          <a:effectLst/>
                          <a:latin typeface="+mn-lt"/>
                          <a:ea typeface="+mn-ea"/>
                          <a:cs typeface="+mn-cs"/>
                        </a:rPr>
                        <a:t>moulding</a:t>
                      </a:r>
                      <a:r>
                        <a:rPr lang="en-US" sz="1800" b="0" kern="1200" dirty="0">
                          <a:solidFill>
                            <a:schemeClr val="tx1"/>
                          </a:solidFill>
                          <a:effectLst/>
                          <a:latin typeface="+mn-lt"/>
                          <a:ea typeface="+mn-ea"/>
                          <a:cs typeface="+mn-cs"/>
                        </a:rPr>
                        <a:t> and extrusion – Specification</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13463 - Polyamide 6 materials for </a:t>
                      </a:r>
                      <a:r>
                        <a:rPr lang="en-US" sz="1800" b="0" kern="1200" dirty="0" err="1">
                          <a:solidFill>
                            <a:schemeClr val="tx1"/>
                          </a:solidFill>
                          <a:effectLst/>
                          <a:latin typeface="+mn-lt"/>
                          <a:ea typeface="+mn-ea"/>
                          <a:cs typeface="+mn-cs"/>
                        </a:rPr>
                        <a:t>moulding</a:t>
                      </a:r>
                      <a:r>
                        <a:rPr lang="en-US" sz="1800" b="0" kern="1200" dirty="0">
                          <a:solidFill>
                            <a:schemeClr val="tx1"/>
                          </a:solidFill>
                          <a:effectLst/>
                          <a:latin typeface="+mn-lt"/>
                          <a:ea typeface="+mn-ea"/>
                          <a:cs typeface="+mn-cs"/>
                        </a:rPr>
                        <a:t> and extrusion – Specification</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13464 - Polyamide nylon 66 materials for </a:t>
                      </a:r>
                      <a:r>
                        <a:rPr lang="en-US" sz="1800" b="0" kern="1200" dirty="0" err="1">
                          <a:solidFill>
                            <a:schemeClr val="tx1"/>
                          </a:solidFill>
                          <a:effectLst/>
                          <a:latin typeface="+mn-lt"/>
                          <a:ea typeface="+mn-ea"/>
                          <a:cs typeface="+mn-cs"/>
                        </a:rPr>
                        <a:t>moulding</a:t>
                      </a:r>
                      <a:r>
                        <a:rPr lang="en-US" sz="1800" b="0" kern="1200" dirty="0">
                          <a:solidFill>
                            <a:schemeClr val="tx1"/>
                          </a:solidFill>
                          <a:effectLst/>
                          <a:latin typeface="+mn-lt"/>
                          <a:ea typeface="+mn-ea"/>
                          <a:cs typeface="+mn-cs"/>
                        </a:rPr>
                        <a:t> and extrusion – Specification</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14421 - Plasticizer esters – Specification</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14426 - Chlorinated paraffins cp – Specification</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14434 - Polycarbonate </a:t>
                      </a:r>
                      <a:r>
                        <a:rPr lang="en-US" sz="1800" b="0" kern="1200" dirty="0" err="1">
                          <a:solidFill>
                            <a:schemeClr val="tx1"/>
                          </a:solidFill>
                          <a:effectLst/>
                          <a:latin typeface="+mn-lt"/>
                          <a:ea typeface="+mn-ea"/>
                          <a:cs typeface="+mn-cs"/>
                        </a:rPr>
                        <a:t>moulding</a:t>
                      </a:r>
                      <a:r>
                        <a:rPr lang="en-US" sz="1800" b="0" kern="1200" dirty="0">
                          <a:solidFill>
                            <a:schemeClr val="tx1"/>
                          </a:solidFill>
                          <a:effectLst/>
                          <a:latin typeface="+mn-lt"/>
                          <a:ea typeface="+mn-ea"/>
                          <a:cs typeface="+mn-cs"/>
                        </a:rPr>
                        <a:t> and extrusion materials - Specification</a:t>
                      </a:r>
                      <a:endParaRPr lang="en-IN" sz="1800" b="0" kern="1200" dirty="0">
                        <a:solidFill>
                          <a:schemeClr val="tx1"/>
                        </a:solidFill>
                        <a:effectLst/>
                        <a:latin typeface="+mn-lt"/>
                        <a:ea typeface="+mn-ea"/>
                        <a:cs typeface="+mn-cs"/>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solidFill>
                      <a:srgbClr val="FCF9F6">
                        <a:alpha val="41000"/>
                      </a:srgbClr>
                    </a:solidFill>
                  </a:tcPr>
                </a:tc>
                <a:extLst>
                  <a:ext uri="{0D108BD9-81ED-4DB2-BD59-A6C34878D82A}">
                    <a16:rowId xmlns:a16="http://schemas.microsoft.com/office/drawing/2014/main" val="2815237612"/>
                  </a:ext>
                </a:extLst>
              </a:tr>
            </a:tbl>
          </a:graphicData>
        </a:graphic>
      </p:graphicFrame>
    </p:spTree>
    <p:extLst>
      <p:ext uri="{BB962C8B-B14F-4D97-AF65-F5344CB8AC3E}">
        <p14:creationId xmlns:p14="http://schemas.microsoft.com/office/powerpoint/2010/main" val="287582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94FCB8E-6319-9B5C-1C11-AB7AA4882FB9}"/>
              </a:ext>
            </a:extLst>
          </p:cNvPr>
          <p:cNvGraphicFramePr>
            <a:graphicFrameLocks noGrp="1"/>
          </p:cNvGraphicFramePr>
          <p:nvPr>
            <p:ph sz="quarter" idx="13"/>
            <p:extLst>
              <p:ext uri="{D42A27DB-BD31-4B8C-83A1-F6EECF244321}">
                <p14:modId xmlns:p14="http://schemas.microsoft.com/office/powerpoint/2010/main" val="1121841172"/>
              </p:ext>
            </p:extLst>
          </p:nvPr>
        </p:nvGraphicFramePr>
        <p:xfrm>
          <a:off x="914400" y="1175657"/>
          <a:ext cx="10363200" cy="5150498"/>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3830408293"/>
                    </a:ext>
                  </a:extLst>
                </a:gridCol>
                <a:gridCol w="5181600">
                  <a:extLst>
                    <a:ext uri="{9D8B030D-6E8A-4147-A177-3AD203B41FA5}">
                      <a16:colId xmlns:a16="http://schemas.microsoft.com/office/drawing/2014/main" val="3311129141"/>
                    </a:ext>
                  </a:extLst>
                </a:gridCol>
              </a:tblGrid>
              <a:tr h="5150498">
                <a:tc>
                  <a:txBody>
                    <a:bodyPr/>
                    <a:lstStyle/>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16591 (Part 1) - Plastics - Mixtures of polypropylene (PP) and polyethylene (PE) </a:t>
                      </a:r>
                      <a:r>
                        <a:rPr lang="en-US" sz="1800" b="0" kern="1200" dirty="0" err="1">
                          <a:solidFill>
                            <a:schemeClr val="tx1"/>
                          </a:solidFill>
                          <a:effectLst/>
                          <a:latin typeface="+mn-lt"/>
                          <a:ea typeface="+mn-ea"/>
                          <a:cs typeface="+mn-cs"/>
                        </a:rPr>
                        <a:t>recyclate</a:t>
                      </a:r>
                      <a:r>
                        <a:rPr lang="en-US" sz="1800" b="0" kern="1200" dirty="0">
                          <a:solidFill>
                            <a:schemeClr val="tx1"/>
                          </a:solidFill>
                          <a:effectLst/>
                          <a:latin typeface="+mn-lt"/>
                          <a:ea typeface="+mn-ea"/>
                          <a:cs typeface="+mn-cs"/>
                        </a:rPr>
                        <a:t> derived from PP and PE used for flexible and rigid consumer packaging Part 1 Designation system and basis for specification.</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14635 (Part 1) - Fluoropolymer dispersions and </a:t>
                      </a:r>
                      <a:r>
                        <a:rPr lang="en-US" sz="1800" b="0" kern="1200" dirty="0" err="1">
                          <a:solidFill>
                            <a:schemeClr val="tx1"/>
                          </a:solidFill>
                          <a:effectLst/>
                          <a:latin typeface="+mn-lt"/>
                          <a:ea typeface="+mn-ea"/>
                          <a:cs typeface="+mn-cs"/>
                        </a:rPr>
                        <a:t>moulding</a:t>
                      </a:r>
                      <a:r>
                        <a:rPr lang="en-US" sz="1800" b="0" kern="1200" dirty="0">
                          <a:solidFill>
                            <a:schemeClr val="tx1"/>
                          </a:solidFill>
                          <a:effectLst/>
                          <a:latin typeface="+mn-lt"/>
                          <a:ea typeface="+mn-ea"/>
                          <a:cs typeface="+mn-cs"/>
                        </a:rPr>
                        <a:t> and extrusion materials Part 1 Designation system </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16635 - Plastics - Post-consumer poly ethylene terephthalate pet bottle </a:t>
                      </a:r>
                      <a:r>
                        <a:rPr lang="en-US" sz="1800" b="0" kern="1200" dirty="0" err="1">
                          <a:solidFill>
                            <a:schemeClr val="tx1"/>
                          </a:solidFill>
                          <a:effectLst/>
                          <a:latin typeface="+mn-lt"/>
                          <a:ea typeface="+mn-ea"/>
                          <a:cs typeface="+mn-cs"/>
                        </a:rPr>
                        <a:t>recyclates</a:t>
                      </a:r>
                      <a:r>
                        <a:rPr lang="en-US" sz="1800" b="0" kern="1200" dirty="0">
                          <a:solidFill>
                            <a:schemeClr val="tx1"/>
                          </a:solidFill>
                          <a:effectLst/>
                          <a:latin typeface="+mn-lt"/>
                          <a:ea typeface="+mn-ea"/>
                          <a:cs typeface="+mn-cs"/>
                        </a:rPr>
                        <a:t> Part 1 Designation system and basis for specifications</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17397(Part 1) - Plastics - Thermoplastic polyurethanes for </a:t>
                      </a:r>
                      <a:r>
                        <a:rPr lang="en-US" sz="1800" b="0" kern="1200" dirty="0" err="1">
                          <a:solidFill>
                            <a:schemeClr val="tx1"/>
                          </a:solidFill>
                          <a:effectLst/>
                          <a:latin typeface="+mn-lt"/>
                          <a:ea typeface="+mn-ea"/>
                          <a:cs typeface="+mn-cs"/>
                        </a:rPr>
                        <a:t>moulding</a:t>
                      </a:r>
                      <a:r>
                        <a:rPr lang="en-US" sz="1800" b="0" kern="1200" dirty="0">
                          <a:solidFill>
                            <a:schemeClr val="tx1"/>
                          </a:solidFill>
                          <a:effectLst/>
                          <a:latin typeface="+mn-lt"/>
                          <a:ea typeface="+mn-ea"/>
                          <a:cs typeface="+mn-cs"/>
                        </a:rPr>
                        <a:t> and extrusion Part 1 Designation system and specifications</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17658 - Polyvinyl chloride PVC homopolymers – Specification.</a:t>
                      </a:r>
                      <a:endParaRPr lang="en-IN" sz="1800" b="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800" b="0" kern="1200" dirty="0">
                          <a:solidFill>
                            <a:schemeClr val="tx1"/>
                          </a:solidFill>
                          <a:effectLst/>
                          <a:latin typeface="+mn-lt"/>
                          <a:ea typeface="+mn-ea"/>
                          <a:cs typeface="+mn-cs"/>
                        </a:rPr>
                        <a:t>IS 17659 - Polyester polyol - Specification</a:t>
                      </a:r>
                      <a:endParaRPr lang="en-IN" sz="1800" b="0" kern="1200" dirty="0">
                        <a:solidFill>
                          <a:schemeClr val="tx1"/>
                        </a:solidFill>
                        <a:effectLst/>
                        <a:latin typeface="+mn-lt"/>
                        <a:ea typeface="+mn-ea"/>
                        <a:cs typeface="+mn-cs"/>
                      </a:endParaRPr>
                    </a:p>
                    <a:p>
                      <a:endParaRPr lang="en-IN"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FDFC">
                        <a:alpha val="42745"/>
                      </a:srgbClr>
                    </a:solidFill>
                  </a:tcPr>
                </a:tc>
                <a:tc>
                  <a:txBody>
                    <a:bodyPr/>
                    <a:lstStyle/>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17077(Part 1) - Plastics - Acrylonitrile-</a:t>
                      </a:r>
                      <a:r>
                        <a:rPr lang="en-US" sz="1800" b="0" kern="1200" dirty="0" err="1">
                          <a:solidFill>
                            <a:schemeClr val="tx1"/>
                          </a:solidFill>
                          <a:effectLst/>
                          <a:latin typeface="+mn-lt"/>
                          <a:ea typeface="+mn-ea"/>
                          <a:cs typeface="+mn-cs"/>
                        </a:rPr>
                        <a:t>butadienestyrene</a:t>
                      </a:r>
                      <a:r>
                        <a:rPr lang="en-US" sz="1800" b="0" kern="1200" dirty="0">
                          <a:solidFill>
                            <a:schemeClr val="tx1"/>
                          </a:solidFill>
                          <a:effectLst/>
                          <a:latin typeface="+mn-lt"/>
                          <a:ea typeface="+mn-ea"/>
                          <a:cs typeface="+mn-cs"/>
                        </a:rPr>
                        <a:t> (ABS) </a:t>
                      </a:r>
                      <a:r>
                        <a:rPr lang="en-US" sz="1800" b="0" kern="1200" dirty="0" err="1">
                          <a:solidFill>
                            <a:schemeClr val="tx1"/>
                          </a:solidFill>
                          <a:effectLst/>
                          <a:latin typeface="+mn-lt"/>
                          <a:ea typeface="+mn-ea"/>
                          <a:cs typeface="+mn-cs"/>
                        </a:rPr>
                        <a:t>moulding</a:t>
                      </a:r>
                      <a:r>
                        <a:rPr lang="en-US" sz="1800" b="0" kern="1200" dirty="0">
                          <a:solidFill>
                            <a:schemeClr val="tx1"/>
                          </a:solidFill>
                          <a:effectLst/>
                          <a:latin typeface="+mn-lt"/>
                          <a:ea typeface="+mn-ea"/>
                          <a:cs typeface="+mn-cs"/>
                        </a:rPr>
                        <a:t> and extrusion materials Part 1 designation system and specifications</a:t>
                      </a: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17927 (Part 1) - Plastics - Ethylene-vinyl acetate (EVA) </a:t>
                      </a:r>
                      <a:r>
                        <a:rPr lang="en-US" sz="1800" b="0" kern="1200" dirty="0" err="1">
                          <a:solidFill>
                            <a:schemeClr val="tx1"/>
                          </a:solidFill>
                          <a:effectLst/>
                          <a:latin typeface="+mn-lt"/>
                          <a:ea typeface="+mn-ea"/>
                          <a:cs typeface="+mn-cs"/>
                        </a:rPr>
                        <a:t>moulding</a:t>
                      </a:r>
                      <a:r>
                        <a:rPr lang="en-US" sz="1800" b="0" kern="1200" dirty="0">
                          <a:solidFill>
                            <a:schemeClr val="tx1"/>
                          </a:solidFill>
                          <a:effectLst/>
                          <a:latin typeface="+mn-lt"/>
                          <a:ea typeface="+mn-ea"/>
                          <a:cs typeface="+mn-cs"/>
                        </a:rPr>
                        <a:t> and extrusion materials Part 1 Designation system and specification</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17928(Part 1) - Plastics - Poly methyl methacrylate (PMMA) </a:t>
                      </a:r>
                      <a:r>
                        <a:rPr lang="en-US" sz="1800" b="0" kern="1200" dirty="0" err="1">
                          <a:solidFill>
                            <a:schemeClr val="tx1"/>
                          </a:solidFill>
                          <a:effectLst/>
                          <a:latin typeface="+mn-lt"/>
                          <a:ea typeface="+mn-ea"/>
                          <a:cs typeface="+mn-cs"/>
                        </a:rPr>
                        <a:t>moulding</a:t>
                      </a:r>
                      <a:r>
                        <a:rPr lang="en-US" sz="1800" b="0" kern="1200" dirty="0">
                          <a:solidFill>
                            <a:schemeClr val="tx1"/>
                          </a:solidFill>
                          <a:effectLst/>
                          <a:latin typeface="+mn-lt"/>
                          <a:ea typeface="+mn-ea"/>
                          <a:cs typeface="+mn-cs"/>
                        </a:rPr>
                        <a:t> and extrusion materials Part 1 designation system and specifications</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17988 - Chlorinated polyvinyl chloride (CPVC) resin - Specification</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17992 - Superabsorbent polymer - Sodium polyacrylate resin for hygiene products – Specification</a:t>
                      </a:r>
                      <a:endParaRPr lang="en-IN" sz="1800" b="0" kern="1200" dirty="0">
                        <a:solidFill>
                          <a:schemeClr val="tx1"/>
                        </a:solidFill>
                        <a:effectLst/>
                        <a:latin typeface="+mn-lt"/>
                        <a:ea typeface="+mn-ea"/>
                        <a:cs typeface="+mn-cs"/>
                      </a:endParaRPr>
                    </a:p>
                    <a:p>
                      <a:pPr marL="285750" indent="-285750">
                        <a:buClr>
                          <a:srgbClr val="C00000"/>
                        </a:buClr>
                        <a:buFont typeface="Wingdings" panose="05000000000000000000" pitchFamily="2" charset="2"/>
                        <a:buChar char="§"/>
                      </a:pPr>
                      <a:r>
                        <a:rPr lang="en-US" sz="1800" b="0" kern="1200" dirty="0">
                          <a:solidFill>
                            <a:schemeClr val="tx1"/>
                          </a:solidFill>
                          <a:effectLst/>
                          <a:latin typeface="+mn-lt"/>
                          <a:ea typeface="+mn-ea"/>
                          <a:cs typeface="+mn-cs"/>
                        </a:rPr>
                        <a:t>IS 18103 - Plastics - Polyacrylamide materials - Designation system and specification</a:t>
                      </a:r>
                      <a:endParaRPr lang="en-IN" b="0" dirty="0">
                        <a:solidFill>
                          <a:schemeClr val="tx1"/>
                        </a:solidFill>
                      </a:endParaRPr>
                    </a:p>
                  </a:txBody>
                  <a:tcPr>
                    <a:lnL w="12700" cap="flat" cmpd="sng" algn="ctr">
                      <a:solidFill>
                        <a:schemeClr val="tx1"/>
                      </a:solidFill>
                      <a:prstDash val="solid"/>
                      <a:round/>
                      <a:headEnd type="none" w="med" len="med"/>
                      <a:tailEnd type="none" w="med" len="med"/>
                    </a:lnL>
                    <a:solidFill>
                      <a:srgbClr val="FEFCF8">
                        <a:alpha val="35686"/>
                      </a:srgbClr>
                    </a:solidFill>
                  </a:tcPr>
                </a:tc>
                <a:extLst>
                  <a:ext uri="{0D108BD9-81ED-4DB2-BD59-A6C34878D82A}">
                    <a16:rowId xmlns:a16="http://schemas.microsoft.com/office/drawing/2014/main" val="1507553976"/>
                  </a:ext>
                </a:extLst>
              </a:tr>
            </a:tbl>
          </a:graphicData>
        </a:graphic>
      </p:graphicFrame>
      <p:sp>
        <p:nvSpPr>
          <p:cNvPr id="4" name="Slide Number Placeholder 3">
            <a:extLst>
              <a:ext uri="{FF2B5EF4-FFF2-40B4-BE49-F238E27FC236}">
                <a16:creationId xmlns:a16="http://schemas.microsoft.com/office/drawing/2014/main" id="{9E06455C-7AC1-5C7C-2CF8-85F49AC85608}"/>
              </a:ext>
            </a:extLst>
          </p:cNvPr>
          <p:cNvSpPr>
            <a:spLocks noGrp="1"/>
          </p:cNvSpPr>
          <p:nvPr>
            <p:ph type="sldNum" sz="quarter" idx="12"/>
          </p:nvPr>
        </p:nvSpPr>
        <p:spPr/>
        <p:txBody>
          <a:bodyPr/>
          <a:lstStyle/>
          <a:p>
            <a:fld id="{B8645025-FDC6-48D3-9D8B-AA0C42850A53}" type="slidenum">
              <a:rPr lang="en-IN" smtClean="0"/>
              <a:t>9</a:t>
            </a:fld>
            <a:endParaRPr lang="en-IN"/>
          </a:p>
        </p:txBody>
      </p:sp>
    </p:spTree>
    <p:extLst>
      <p:ext uri="{BB962C8B-B14F-4D97-AF65-F5344CB8AC3E}">
        <p14:creationId xmlns:p14="http://schemas.microsoft.com/office/powerpoint/2010/main" val="1731090633"/>
      </p:ext>
    </p:extLst>
  </p:cSld>
  <p:clrMapOvr>
    <a:masterClrMapping/>
  </p:clrMapOvr>
</p:sld>
</file>

<file path=ppt/theme/theme1.xml><?xml version="1.0" encoding="utf-8"?>
<a:theme xmlns:a="http://schemas.openxmlformats.org/drawingml/2006/main" name="Drople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2222</TotalTime>
  <Words>2847</Words>
  <Application>Microsoft Office PowerPoint</Application>
  <PresentationFormat>Widescreen</PresentationFormat>
  <Paragraphs>293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Cambria</vt:lpstr>
      <vt:lpstr>Harrington</vt:lpstr>
      <vt:lpstr>Tw Cen MT</vt:lpstr>
      <vt:lpstr>Wingdings</vt:lpstr>
      <vt:lpstr>Droplet</vt:lpstr>
      <vt:lpstr>INDIAN STANDARDS FOR POLYMERS</vt:lpstr>
      <vt:lpstr>POLYMER</vt:lpstr>
      <vt:lpstr>Classification of polymers</vt:lpstr>
      <vt:lpstr>Classification based on physical properties</vt:lpstr>
      <vt:lpstr>DO YOU KNOW…..</vt:lpstr>
      <vt:lpstr>Then, how to differentiate &amp; identify polymers</vt:lpstr>
      <vt:lpstr>Standards are solutions for such repetitive problems…..</vt:lpstr>
      <vt:lpstr>Indian standards on plastics</vt:lpstr>
      <vt:lpstr>PowerPoint Presentation</vt:lpstr>
      <vt:lpstr>polymers in contact with food stuff</vt:lpstr>
      <vt:lpstr>LISTS of constituents in polymers in contact with food stuff</vt:lpstr>
      <vt:lpstr>Contents in an Indian standard for polymer material for extrusion and moulding purposes</vt:lpstr>
      <vt:lpstr>IS 7328 ...</vt:lpstr>
      <vt:lpstr>Classification of PE materials…</vt:lpstr>
      <vt:lpstr>Compounds classification…</vt:lpstr>
      <vt:lpstr>Number of letters in designatory codes</vt:lpstr>
      <vt:lpstr>Examples</vt:lpstr>
      <vt:lpstr>exampleS</vt:lpstr>
      <vt:lpstr>PowerPoint Presentation</vt:lpstr>
      <vt:lpstr>Additional Properties for PE materials include</vt:lpstr>
      <vt:lpstr>Packaging and Marking</vt:lpstr>
      <vt:lpstr>Special Requirements of Polymer Used for Molding or Extrusion Articles in Contact with Food Stuffs, Pharmaceutical and Drinking Water</vt:lpstr>
      <vt:lpstr>ANOTHER INDIAN STANDARD FOR RECAP OF THE CONCEPT ON CLASSIFICATION CODES OF POLYMERS</vt:lpstr>
      <vt:lpstr>IS 10951…</vt:lpstr>
      <vt:lpstr>Classification codes</vt:lpstr>
      <vt:lpstr>For PP compounds….</vt:lpstr>
      <vt:lpstr>examples</vt:lpstr>
      <vt:lpstr>examples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STANDARDS FOR POLYMERS</dc:title>
  <dc:creator>nagmani t</dc:creator>
  <cp:lastModifiedBy>bis_1N13520MR4@outlook.com</cp:lastModifiedBy>
  <cp:revision>75</cp:revision>
  <dcterms:created xsi:type="dcterms:W3CDTF">2024-07-15T10:21:26Z</dcterms:created>
  <dcterms:modified xsi:type="dcterms:W3CDTF">2024-07-26T08:27:32Z</dcterms:modified>
</cp:coreProperties>
</file>