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Poppins Medium" panose="020B0604020202020204" charset="0"/>
      <p:regular r:id="rId34"/>
    </p:embeddedFont>
    <p:embeddedFont>
      <p:font typeface="Poppins" panose="020B0604020202020204" charset="0"/>
      <p:regular r:id="rId35"/>
    </p:embeddedFont>
    <p:embeddedFont>
      <p:font typeface="Poppins Ultra-Bold" panose="020B0604020202020204" charset="0"/>
      <p:regular r:id="rId36"/>
    </p:embeddedFont>
    <p:embeddedFont>
      <p:font typeface="Barlow" panose="020B0604020202020204" charset="0"/>
      <p:regular r:id="rId37"/>
    </p:embeddedFont>
    <p:embeddedFont>
      <p:font typeface="Gothic A1 Light" panose="020B0604020202020204" charset="-127"/>
      <p:regular r:id="rId38"/>
    </p:embeddedFont>
    <p:embeddedFont>
      <p:font typeface="Montserrat Bold" panose="020B0604020202020204" charset="0"/>
      <p:regular r:id="rId39"/>
    </p:embeddedFont>
    <p:embeddedFont>
      <p:font typeface="Clear Sans" panose="020B0604020202020204" charset="0"/>
      <p:regular r:id="rId40"/>
    </p:embeddedFont>
    <p:embeddedFont>
      <p:font typeface="Barlow Bold" panose="020B0604020202020204" charset="0"/>
      <p:regular r:id="rId41"/>
    </p:embeddedFont>
    <p:embeddedFont>
      <p:font typeface="Helvetica World Bold" panose="020B0604020202020204" charset="-128"/>
      <p:regular r:id="rId42"/>
    </p:embeddedFont>
    <p:embeddedFont>
      <p:font typeface="Montserrat" panose="020B0604020202020204" charset="0"/>
      <p:regular r:id="rId43"/>
    </p:embeddedFont>
    <p:embeddedFont>
      <p:font typeface="Poppins Bold" panose="020B0604020202020204" charset="0"/>
      <p:regular r:id="rId44"/>
    </p:embeddedFont>
    <p:embeddedFont>
      <p:font typeface="League Spartan"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44.png"/><Relationship Id="rId4" Type="http://schemas.openxmlformats.org/officeDocument/2006/relationships/image" Target="../media/image78.sv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8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86.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44.png"/><Relationship Id="rId4" Type="http://schemas.openxmlformats.org/officeDocument/2006/relationships/image" Target="../media/image78.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7.png"/><Relationship Id="rId19"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94.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svg"/><Relationship Id="rId3" Type="http://schemas.openxmlformats.org/officeDocument/2006/relationships/image" Target="../media/image6.svg"/><Relationship Id="rId7" Type="http://schemas.openxmlformats.org/officeDocument/2006/relationships/image" Target="../media/image22.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svg"/><Relationship Id="rId5" Type="http://schemas.openxmlformats.org/officeDocument/2006/relationships/image" Target="../media/image10.svg"/><Relationship Id="rId1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4.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1.svg"/><Relationship Id="rId18" Type="http://schemas.openxmlformats.org/officeDocument/2006/relationships/image" Target="../media/image20.png"/><Relationship Id="rId3" Type="http://schemas.openxmlformats.org/officeDocument/2006/relationships/image" Target="../media/image29.svg"/><Relationship Id="rId21" Type="http://schemas.openxmlformats.org/officeDocument/2006/relationships/image" Target="../media/image39.svg"/><Relationship Id="rId7" Type="http://schemas.openxmlformats.org/officeDocument/2006/relationships/image" Target="../media/image10.svg"/><Relationship Id="rId12" Type="http://schemas.openxmlformats.org/officeDocument/2006/relationships/image" Target="../media/image17.png"/><Relationship Id="rId17" Type="http://schemas.openxmlformats.org/officeDocument/2006/relationships/image" Target="../media/image35.svg"/><Relationship Id="rId25" Type="http://schemas.openxmlformats.org/officeDocument/2006/relationships/image" Target="../media/image43.svg"/><Relationship Id="rId2" Type="http://schemas.openxmlformats.org/officeDocument/2006/relationships/image" Target="../media/image16.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svg"/><Relationship Id="rId24" Type="http://schemas.openxmlformats.org/officeDocument/2006/relationships/image" Target="../media/image23.png"/><Relationship Id="rId5" Type="http://schemas.openxmlformats.org/officeDocument/2006/relationships/image" Target="../media/image8.svg"/><Relationship Id="rId15" Type="http://schemas.openxmlformats.org/officeDocument/2006/relationships/image" Target="../media/image33.svg"/><Relationship Id="rId23" Type="http://schemas.openxmlformats.org/officeDocument/2006/relationships/image" Target="../media/image41.svg"/><Relationship Id="rId10" Type="http://schemas.openxmlformats.org/officeDocument/2006/relationships/image" Target="../media/image3.png"/><Relationship Id="rId19" Type="http://schemas.openxmlformats.org/officeDocument/2006/relationships/image" Target="../media/image37.svg"/><Relationship Id="rId4" Type="http://schemas.openxmlformats.org/officeDocument/2006/relationships/image" Target="../media/image5.png"/><Relationship Id="rId9" Type="http://schemas.openxmlformats.org/officeDocument/2006/relationships/image" Target="../media/image6.svg"/><Relationship Id="rId14" Type="http://schemas.openxmlformats.org/officeDocument/2006/relationships/image" Target="../media/image1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7.svg"/><Relationship Id="rId18" Type="http://schemas.openxmlformats.org/officeDocument/2006/relationships/image" Target="../media/image28.png"/><Relationship Id="rId3" Type="http://schemas.openxmlformats.org/officeDocument/2006/relationships/image" Target="../media/image8.svg"/><Relationship Id="rId7" Type="http://schemas.openxmlformats.org/officeDocument/2006/relationships/image" Target="../media/image6.svg"/><Relationship Id="rId12" Type="http://schemas.openxmlformats.org/officeDocument/2006/relationships/image" Target="../media/image25.png"/><Relationship Id="rId17" Type="http://schemas.openxmlformats.org/officeDocument/2006/relationships/image" Target="../media/image51.svg"/><Relationship Id="rId2" Type="http://schemas.openxmlformats.org/officeDocument/2006/relationships/image" Target="../media/image5.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49.svg"/><Relationship Id="rId10" Type="http://schemas.openxmlformats.org/officeDocument/2006/relationships/image" Target="../media/image3.png"/><Relationship Id="rId19" Type="http://schemas.openxmlformats.org/officeDocument/2006/relationships/image" Target="../media/image53.svg"/><Relationship Id="rId4" Type="http://schemas.openxmlformats.org/officeDocument/2006/relationships/image" Target="../media/image6.png"/><Relationship Id="rId9" Type="http://schemas.openxmlformats.org/officeDocument/2006/relationships/image" Target="../media/image45.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2.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70.sv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72.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7878004" y="837288"/>
            <a:ext cx="10409996" cy="9449712"/>
          </a:xfrm>
          <a:custGeom>
            <a:avLst/>
            <a:gdLst/>
            <a:ahLst/>
            <a:cxnLst/>
            <a:rect l="l" t="t" r="r" b="b"/>
            <a:pathLst>
              <a:path w="10409996" h="9449712">
                <a:moveTo>
                  <a:pt x="0" y="0"/>
                </a:moveTo>
                <a:lnTo>
                  <a:pt x="10409996" y="0"/>
                </a:lnTo>
                <a:lnTo>
                  <a:pt x="10409996" y="9449712"/>
                </a:lnTo>
                <a:lnTo>
                  <a:pt x="0" y="9449712"/>
                </a:lnTo>
                <a:lnTo>
                  <a:pt x="0" y="0"/>
                </a:lnTo>
                <a:close/>
              </a:path>
            </a:pathLst>
          </a:custGeom>
          <a:blipFill>
            <a:blip r:embed="rId3"/>
            <a:stretch>
              <a:fillRect l="-51678" r="-1940"/>
            </a:stretch>
          </a:blipFill>
        </p:spPr>
      </p:sp>
      <p:sp>
        <p:nvSpPr>
          <p:cNvPr id="4" name="TextBox 4"/>
          <p:cNvSpPr txBox="1"/>
          <p:nvPr/>
        </p:nvSpPr>
        <p:spPr>
          <a:xfrm>
            <a:off x="-758404" y="276225"/>
            <a:ext cx="3828679" cy="304800"/>
          </a:xfrm>
          <a:prstGeom prst="rect">
            <a:avLst/>
          </a:prstGeom>
        </p:spPr>
        <p:txBody>
          <a:bodyPr lIns="0" tIns="0" rIns="0" bIns="0" rtlCol="0" anchor="t">
            <a:spAutoFit/>
          </a:bodyPr>
          <a:lstStyle/>
          <a:p>
            <a:pPr algn="r">
              <a:lnSpc>
                <a:spcPts val="2285"/>
              </a:lnSpc>
            </a:pPr>
            <a:r>
              <a:rPr lang="en-US" sz="1904">
                <a:solidFill>
                  <a:srgbClr val="FFFFFF"/>
                </a:solidFill>
                <a:latin typeface="Helvetica World Bold"/>
                <a:ea typeface="Helvetica World Bold"/>
                <a:cs typeface="Helvetica World Bold"/>
                <a:sym typeface="Helvetica World Bold"/>
              </a:rPr>
              <a:t> COURSE MATERIAL</a:t>
            </a:r>
          </a:p>
        </p:txBody>
      </p:sp>
      <p:sp>
        <p:nvSpPr>
          <p:cNvPr id="5" name="TextBox 5"/>
          <p:cNvSpPr txBox="1"/>
          <p:nvPr/>
        </p:nvSpPr>
        <p:spPr>
          <a:xfrm>
            <a:off x="813" y="7211920"/>
            <a:ext cx="7675496" cy="1567891"/>
          </a:xfrm>
          <a:prstGeom prst="rect">
            <a:avLst/>
          </a:prstGeom>
        </p:spPr>
        <p:txBody>
          <a:bodyPr lIns="0" tIns="0" rIns="0" bIns="0" rtlCol="0" anchor="t">
            <a:spAutoFit/>
          </a:bodyPr>
          <a:lstStyle/>
          <a:p>
            <a:pPr algn="ctr">
              <a:lnSpc>
                <a:spcPts val="3602"/>
              </a:lnSpc>
            </a:pPr>
            <a:r>
              <a:rPr lang="en-US" sz="3602">
                <a:solidFill>
                  <a:srgbClr val="FFFFFF"/>
                </a:solidFill>
                <a:latin typeface="Helvetica World Bold"/>
                <a:ea typeface="Helvetica World Bold"/>
                <a:cs typeface="Helvetica World Bold"/>
                <a:sym typeface="Helvetica World Bold"/>
              </a:rPr>
              <a:t>D P KUMAR</a:t>
            </a:r>
          </a:p>
          <a:p>
            <a:pPr algn="ctr">
              <a:lnSpc>
                <a:spcPts val="3602"/>
              </a:lnSpc>
            </a:pPr>
            <a:r>
              <a:rPr lang="en-US" sz="3602">
                <a:solidFill>
                  <a:srgbClr val="FFFFFF"/>
                </a:solidFill>
                <a:latin typeface="Helvetica World Bold"/>
                <a:ea typeface="Helvetica World Bold"/>
                <a:cs typeface="Helvetica World Bold"/>
                <a:sym typeface="Helvetica World Bold"/>
              </a:rPr>
              <a:t>SCIENTIST- E/ DIRECTOR &amp; HEAD HUBO </a:t>
            </a:r>
          </a:p>
        </p:txBody>
      </p:sp>
      <p:sp>
        <p:nvSpPr>
          <p:cNvPr id="6" name="TextBox 6"/>
          <p:cNvSpPr txBox="1"/>
          <p:nvPr/>
        </p:nvSpPr>
        <p:spPr>
          <a:xfrm>
            <a:off x="560017" y="866775"/>
            <a:ext cx="6557087" cy="6334124"/>
          </a:xfrm>
          <a:prstGeom prst="rect">
            <a:avLst/>
          </a:prstGeom>
        </p:spPr>
        <p:txBody>
          <a:bodyPr lIns="0" tIns="0" rIns="0" bIns="0" rtlCol="0" anchor="t">
            <a:spAutoFit/>
          </a:bodyPr>
          <a:lstStyle/>
          <a:p>
            <a:pPr algn="l">
              <a:lnSpc>
                <a:spcPts val="8999"/>
              </a:lnSpc>
            </a:pPr>
            <a:r>
              <a:rPr lang="en-US" sz="9999" spc="-299">
                <a:solidFill>
                  <a:srgbClr val="FFFFFF"/>
                </a:solidFill>
                <a:latin typeface="Helvetica World Bold"/>
                <a:ea typeface="Helvetica World Bold"/>
                <a:cs typeface="Helvetica World Bold"/>
                <a:sym typeface="Helvetica World Bold"/>
              </a:rPr>
              <a:t>Safety and Hazards in Process Industries</a:t>
            </a:r>
          </a:p>
          <a:p>
            <a:pPr algn="l">
              <a:lnSpc>
                <a:spcPts val="8999"/>
              </a:lnSpc>
            </a:pPr>
            <a:endParaRPr lang="en-US" sz="9999" spc="-299">
              <a:solidFill>
                <a:srgbClr val="FFFFFF"/>
              </a:solidFill>
              <a:latin typeface="Helvetica World Bold"/>
              <a:ea typeface="Helvetica World Bold"/>
              <a:cs typeface="Helvetica World Bold"/>
              <a:sym typeface="Helvetica World Bold"/>
            </a:endParaRPr>
          </a:p>
        </p:txBody>
      </p:sp>
      <p:sp>
        <p:nvSpPr>
          <p:cNvPr id="7" name="TextBox 7"/>
          <p:cNvSpPr txBox="1"/>
          <p:nvPr/>
        </p:nvSpPr>
        <p:spPr>
          <a:xfrm>
            <a:off x="-435011" y="6757898"/>
            <a:ext cx="5529634" cy="387347"/>
          </a:xfrm>
          <a:prstGeom prst="rect">
            <a:avLst/>
          </a:prstGeom>
        </p:spPr>
        <p:txBody>
          <a:bodyPr lIns="0" tIns="0" rIns="0" bIns="0" rtlCol="0" anchor="t">
            <a:spAutoFit/>
          </a:bodyPr>
          <a:lstStyle/>
          <a:p>
            <a:pPr algn="r">
              <a:lnSpc>
                <a:spcPts val="2674"/>
              </a:lnSpc>
            </a:pPr>
            <a:r>
              <a:rPr lang="en-US" sz="2228">
                <a:solidFill>
                  <a:srgbClr val="FFFFFF"/>
                </a:solidFill>
                <a:latin typeface="Gothic A1 Light"/>
                <a:ea typeface="Gothic A1 Light"/>
                <a:cs typeface="Gothic A1 Light"/>
                <a:sym typeface="Gothic A1 Light"/>
              </a:rPr>
              <a:t>Presentation by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3" name="Group 3"/>
          <p:cNvGrpSpPr/>
          <p:nvPr/>
        </p:nvGrpSpPr>
        <p:grpSpPr>
          <a:xfrm>
            <a:off x="1174101" y="430173"/>
            <a:ext cx="7363723" cy="4116845"/>
            <a:chOff x="0" y="0"/>
            <a:chExt cx="2054096" cy="1148385"/>
          </a:xfrm>
        </p:grpSpPr>
        <p:sp>
          <p:nvSpPr>
            <p:cNvPr id="4" name="Freeform 4"/>
            <p:cNvSpPr/>
            <p:nvPr/>
          </p:nvSpPr>
          <p:spPr>
            <a:xfrm>
              <a:off x="0" y="0"/>
              <a:ext cx="2054096" cy="1148385"/>
            </a:xfrm>
            <a:custGeom>
              <a:avLst/>
              <a:gdLst/>
              <a:ahLst/>
              <a:cxnLst/>
              <a:rect l="l" t="t" r="r" b="b"/>
              <a:pathLst>
                <a:path w="2054096" h="1148385">
                  <a:moveTo>
                    <a:pt x="26284" y="0"/>
                  </a:moveTo>
                  <a:lnTo>
                    <a:pt x="2027812" y="0"/>
                  </a:lnTo>
                  <a:cubicBezTo>
                    <a:pt x="2042328" y="0"/>
                    <a:pt x="2054096" y="11768"/>
                    <a:pt x="2054096" y="26284"/>
                  </a:cubicBezTo>
                  <a:lnTo>
                    <a:pt x="2054096" y="1122101"/>
                  </a:lnTo>
                  <a:cubicBezTo>
                    <a:pt x="2054096" y="1136618"/>
                    <a:pt x="2042328" y="1148385"/>
                    <a:pt x="2027812" y="1148385"/>
                  </a:cubicBezTo>
                  <a:lnTo>
                    <a:pt x="26284" y="1148385"/>
                  </a:lnTo>
                  <a:cubicBezTo>
                    <a:pt x="11768" y="1148385"/>
                    <a:pt x="0" y="1136618"/>
                    <a:pt x="0" y="1122101"/>
                  </a:cubicBezTo>
                  <a:lnTo>
                    <a:pt x="0" y="26284"/>
                  </a:lnTo>
                  <a:cubicBezTo>
                    <a:pt x="0" y="11768"/>
                    <a:pt x="11768" y="0"/>
                    <a:pt x="26284" y="0"/>
                  </a:cubicBezTo>
                  <a:close/>
                </a:path>
              </a:pathLst>
            </a:custGeom>
            <a:solidFill>
              <a:srgbClr val="FFBC00"/>
            </a:solidFill>
          </p:spPr>
        </p:sp>
        <p:sp>
          <p:nvSpPr>
            <p:cNvPr id="5" name="TextBox 5"/>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172599" y="0"/>
            <a:ext cx="5366727" cy="946712"/>
            <a:chOff x="0" y="0"/>
            <a:chExt cx="1413459" cy="249340"/>
          </a:xfrm>
        </p:grpSpPr>
        <p:sp>
          <p:nvSpPr>
            <p:cNvPr id="7" name="Freeform 7"/>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8" name="TextBox 8"/>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1642533" y="193321"/>
            <a:ext cx="6426859" cy="483871"/>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Poppins Bold"/>
                <a:ea typeface="Poppins Bold"/>
                <a:cs typeface="Poppins Bold"/>
                <a:sym typeface="Poppins Bold"/>
              </a:rPr>
              <a:t>RISK MANAGEMENT</a:t>
            </a:r>
          </a:p>
        </p:txBody>
      </p:sp>
      <p:sp>
        <p:nvSpPr>
          <p:cNvPr id="12" name="TextBox 12"/>
          <p:cNvSpPr txBox="1"/>
          <p:nvPr/>
        </p:nvSpPr>
        <p:spPr>
          <a:xfrm>
            <a:off x="1421156" y="1201308"/>
            <a:ext cx="6869615" cy="2912064"/>
          </a:xfrm>
          <a:prstGeom prst="rect">
            <a:avLst/>
          </a:prstGeom>
        </p:spPr>
        <p:txBody>
          <a:bodyPr lIns="0" tIns="0" rIns="0" bIns="0" rtlCol="0" anchor="t">
            <a:spAutoFit/>
          </a:bodyPr>
          <a:lstStyle/>
          <a:p>
            <a:pPr algn="ctr">
              <a:lnSpc>
                <a:spcPts val="3304"/>
              </a:lnSpc>
              <a:spcBef>
                <a:spcPct val="0"/>
              </a:spcBef>
            </a:pPr>
            <a:r>
              <a:rPr lang="en-US" sz="2360">
                <a:solidFill>
                  <a:srgbClr val="000000"/>
                </a:solidFill>
                <a:latin typeface="Poppins"/>
                <a:ea typeface="Poppins"/>
                <a:cs typeface="Poppins"/>
                <a:sym typeface="Poppins"/>
              </a:rPr>
              <a:t>Risk Management is the systematic process of identifying, assessing, and controlling risks that could potentially harm people, property, or the environment. It involves evaluating the likelihood and impact of risks and taking proactive steps to minimize or eliminate them.</a:t>
            </a:r>
          </a:p>
        </p:txBody>
      </p:sp>
      <p:grpSp>
        <p:nvGrpSpPr>
          <p:cNvPr id="13" name="Group 13"/>
          <p:cNvGrpSpPr/>
          <p:nvPr/>
        </p:nvGrpSpPr>
        <p:grpSpPr>
          <a:xfrm>
            <a:off x="8755535" y="2488596"/>
            <a:ext cx="8881560" cy="688755"/>
            <a:chOff x="0" y="0"/>
            <a:chExt cx="3927078" cy="304540"/>
          </a:xfrm>
        </p:grpSpPr>
        <p:sp>
          <p:nvSpPr>
            <p:cNvPr id="14" name="Freeform 14"/>
            <p:cNvSpPr/>
            <p:nvPr/>
          </p:nvSpPr>
          <p:spPr>
            <a:xfrm>
              <a:off x="0" y="0"/>
              <a:ext cx="3927078" cy="304540"/>
            </a:xfrm>
            <a:custGeom>
              <a:avLst/>
              <a:gdLst/>
              <a:ahLst/>
              <a:cxnLst/>
              <a:rect l="l" t="t" r="r" b="b"/>
              <a:pathLst>
                <a:path w="3927078" h="304540">
                  <a:moveTo>
                    <a:pt x="80195" y="0"/>
                  </a:moveTo>
                  <a:lnTo>
                    <a:pt x="3846883" y="0"/>
                  </a:lnTo>
                  <a:cubicBezTo>
                    <a:pt x="3891173" y="0"/>
                    <a:pt x="3927078" y="35905"/>
                    <a:pt x="3927078" y="80195"/>
                  </a:cubicBezTo>
                  <a:lnTo>
                    <a:pt x="3927078" y="224345"/>
                  </a:lnTo>
                  <a:cubicBezTo>
                    <a:pt x="3927078" y="268636"/>
                    <a:pt x="3891173" y="304540"/>
                    <a:pt x="3846883" y="304540"/>
                  </a:cubicBezTo>
                  <a:lnTo>
                    <a:pt x="80195" y="304540"/>
                  </a:lnTo>
                  <a:cubicBezTo>
                    <a:pt x="58926" y="304540"/>
                    <a:pt x="38528" y="296091"/>
                    <a:pt x="23489" y="281052"/>
                  </a:cubicBezTo>
                  <a:cubicBezTo>
                    <a:pt x="8449" y="266012"/>
                    <a:pt x="0" y="245614"/>
                    <a:pt x="0" y="224345"/>
                  </a:cubicBezTo>
                  <a:lnTo>
                    <a:pt x="0" y="80195"/>
                  </a:lnTo>
                  <a:cubicBezTo>
                    <a:pt x="0" y="35905"/>
                    <a:pt x="35905" y="0"/>
                    <a:pt x="80195" y="0"/>
                  </a:cubicBezTo>
                  <a:close/>
                </a:path>
              </a:pathLst>
            </a:custGeom>
            <a:solidFill>
              <a:srgbClr val="FFBC00"/>
            </a:solidFill>
          </p:spPr>
        </p:sp>
        <p:sp>
          <p:nvSpPr>
            <p:cNvPr id="15" name="TextBox 15"/>
            <p:cNvSpPr txBox="1"/>
            <p:nvPr/>
          </p:nvSpPr>
          <p:spPr>
            <a:xfrm>
              <a:off x="0" y="-57150"/>
              <a:ext cx="3927078" cy="36169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8755535" y="2692845"/>
            <a:ext cx="9274659" cy="408499"/>
          </a:xfrm>
          <a:prstGeom prst="rect">
            <a:avLst/>
          </a:prstGeom>
        </p:spPr>
        <p:txBody>
          <a:bodyPr lIns="0" tIns="0" rIns="0" bIns="0" rtlCol="0" anchor="t">
            <a:spAutoFit/>
          </a:bodyPr>
          <a:lstStyle/>
          <a:p>
            <a:pPr algn="ctr">
              <a:lnSpc>
                <a:spcPts val="3216"/>
              </a:lnSpc>
            </a:pPr>
            <a:r>
              <a:rPr lang="en-US" sz="2680">
                <a:solidFill>
                  <a:srgbClr val="000000"/>
                </a:solidFill>
                <a:latin typeface="League Spartan"/>
                <a:ea typeface="League Spartan"/>
                <a:cs typeface="League Spartan"/>
                <a:sym typeface="League Spartan"/>
              </a:rPr>
              <a:t>KEY STEPS IN RISK MANAGEMENT</a:t>
            </a:r>
          </a:p>
        </p:txBody>
      </p:sp>
      <p:grpSp>
        <p:nvGrpSpPr>
          <p:cNvPr id="17" name="Group 17"/>
          <p:cNvGrpSpPr/>
          <p:nvPr/>
        </p:nvGrpSpPr>
        <p:grpSpPr>
          <a:xfrm>
            <a:off x="7995607" y="3662352"/>
            <a:ext cx="4950625" cy="2767751"/>
            <a:chOff x="0" y="0"/>
            <a:chExt cx="2054096" cy="1148385"/>
          </a:xfrm>
        </p:grpSpPr>
        <p:sp>
          <p:nvSpPr>
            <p:cNvPr id="18" name="Freeform 18"/>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19" name="TextBox 19"/>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8767614" y="3387016"/>
            <a:ext cx="3406611" cy="600940"/>
            <a:chOff x="0" y="0"/>
            <a:chExt cx="1413459" cy="249340"/>
          </a:xfrm>
        </p:grpSpPr>
        <p:sp>
          <p:nvSpPr>
            <p:cNvPr id="21" name="Freeform 21"/>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22" name="TextBox 22"/>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8755535" y="3452527"/>
            <a:ext cx="3591143" cy="403244"/>
          </a:xfrm>
          <a:prstGeom prst="rect">
            <a:avLst/>
          </a:prstGeom>
        </p:spPr>
        <p:txBody>
          <a:bodyPr lIns="0" tIns="0" rIns="0" bIns="0" rtlCol="0" anchor="t">
            <a:spAutoFit/>
          </a:bodyPr>
          <a:lstStyle/>
          <a:p>
            <a:pPr algn="ctr">
              <a:lnSpc>
                <a:spcPts val="3110"/>
              </a:lnSpc>
              <a:spcBef>
                <a:spcPct val="0"/>
              </a:spcBef>
            </a:pPr>
            <a:r>
              <a:rPr lang="en-US" sz="2221">
                <a:solidFill>
                  <a:srgbClr val="FFFFFF"/>
                </a:solidFill>
                <a:latin typeface="Poppins Bold"/>
                <a:ea typeface="Poppins Bold"/>
                <a:cs typeface="Poppins Bold"/>
                <a:sym typeface="Poppins Bold"/>
              </a:rPr>
              <a:t>RISK IDENTIFICATION</a:t>
            </a:r>
          </a:p>
        </p:txBody>
      </p:sp>
      <p:sp>
        <p:nvSpPr>
          <p:cNvPr id="24" name="TextBox 24"/>
          <p:cNvSpPr txBox="1"/>
          <p:nvPr/>
        </p:nvSpPr>
        <p:spPr>
          <a:xfrm>
            <a:off x="8161701" y="4184389"/>
            <a:ext cx="4618436" cy="1676052"/>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Identifying potential hazards that could cause harm.</a:t>
            </a:r>
          </a:p>
          <a:p>
            <a:pPr algn="ctr">
              <a:lnSpc>
                <a:spcPts val="2221"/>
              </a:lnSpc>
            </a:pPr>
            <a:r>
              <a:rPr lang="en-US" sz="1586" spc="-47">
                <a:solidFill>
                  <a:srgbClr val="000000"/>
                </a:solidFill>
                <a:latin typeface="Poppins"/>
                <a:ea typeface="Poppins"/>
                <a:cs typeface="Poppins"/>
                <a:sym typeface="Poppins"/>
              </a:rPr>
              <a:t> </a:t>
            </a:r>
          </a:p>
          <a:p>
            <a:pPr algn="ctr">
              <a:lnSpc>
                <a:spcPts val="2221"/>
              </a:lnSpc>
            </a:pPr>
            <a:r>
              <a:rPr lang="en-US" sz="1586" spc="-47">
                <a:solidFill>
                  <a:srgbClr val="000000"/>
                </a:solidFill>
                <a:latin typeface="Poppins"/>
                <a:ea typeface="Poppins"/>
                <a:cs typeface="Poppins"/>
                <a:sym typeface="Poppins"/>
              </a:rPr>
              <a:t> Involves analyzing processes, equipment, materials, and working conditions.</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25" name="Group 25"/>
          <p:cNvGrpSpPr/>
          <p:nvPr/>
        </p:nvGrpSpPr>
        <p:grpSpPr>
          <a:xfrm>
            <a:off x="13079569" y="3662352"/>
            <a:ext cx="4950625" cy="2767751"/>
            <a:chOff x="0" y="0"/>
            <a:chExt cx="2054096" cy="1148385"/>
          </a:xfrm>
        </p:grpSpPr>
        <p:sp>
          <p:nvSpPr>
            <p:cNvPr id="26" name="Freeform 26"/>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27" name="TextBox 27"/>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3851576" y="3387016"/>
            <a:ext cx="3406611" cy="600940"/>
            <a:chOff x="0" y="0"/>
            <a:chExt cx="1413459" cy="249340"/>
          </a:xfrm>
        </p:grpSpPr>
        <p:sp>
          <p:nvSpPr>
            <p:cNvPr id="29" name="Freeform 29"/>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30" name="TextBox 30"/>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13851576" y="3427392"/>
            <a:ext cx="3676380" cy="403244"/>
          </a:xfrm>
          <a:prstGeom prst="rect">
            <a:avLst/>
          </a:prstGeom>
        </p:spPr>
        <p:txBody>
          <a:bodyPr lIns="0" tIns="0" rIns="0" bIns="0" rtlCol="0" anchor="t">
            <a:spAutoFit/>
          </a:bodyPr>
          <a:lstStyle/>
          <a:p>
            <a:pPr algn="ctr">
              <a:lnSpc>
                <a:spcPts val="3110"/>
              </a:lnSpc>
              <a:spcBef>
                <a:spcPct val="0"/>
              </a:spcBef>
            </a:pPr>
            <a:r>
              <a:rPr lang="en-US" sz="2221">
                <a:solidFill>
                  <a:srgbClr val="FFFFFF"/>
                </a:solidFill>
                <a:latin typeface="Poppins Bold"/>
                <a:ea typeface="Poppins Bold"/>
                <a:cs typeface="Poppins Bold"/>
                <a:sym typeface="Poppins Bold"/>
              </a:rPr>
              <a:t>Risk Assessment</a:t>
            </a:r>
          </a:p>
        </p:txBody>
      </p:sp>
      <p:sp>
        <p:nvSpPr>
          <p:cNvPr id="32" name="TextBox 32"/>
          <p:cNvSpPr txBox="1"/>
          <p:nvPr/>
        </p:nvSpPr>
        <p:spPr>
          <a:xfrm>
            <a:off x="13245663" y="4184389"/>
            <a:ext cx="4618436" cy="1397929"/>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Evaluating the likelihood of the hazard causing harm and the potential severity of the outcome.</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Prioritizing risks based on their level of threat.</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33" name="Group 33"/>
          <p:cNvGrpSpPr/>
          <p:nvPr/>
        </p:nvGrpSpPr>
        <p:grpSpPr>
          <a:xfrm>
            <a:off x="13079569" y="7088291"/>
            <a:ext cx="4950625" cy="2767751"/>
            <a:chOff x="0" y="0"/>
            <a:chExt cx="2054096" cy="1148385"/>
          </a:xfrm>
        </p:grpSpPr>
        <p:sp>
          <p:nvSpPr>
            <p:cNvPr id="34" name="Freeform 34"/>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35" name="TextBox 35"/>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851576" y="6812955"/>
            <a:ext cx="3406611" cy="600940"/>
            <a:chOff x="0" y="0"/>
            <a:chExt cx="1413459" cy="249340"/>
          </a:xfrm>
        </p:grpSpPr>
        <p:sp>
          <p:nvSpPr>
            <p:cNvPr id="37" name="Freeform 37"/>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38" name="TextBox 38"/>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3585903" y="6782407"/>
            <a:ext cx="4071781" cy="649055"/>
          </a:xfrm>
          <a:prstGeom prst="rect">
            <a:avLst/>
          </a:prstGeom>
        </p:spPr>
        <p:txBody>
          <a:bodyPr lIns="0" tIns="0" rIns="0" bIns="0" rtlCol="0" anchor="t">
            <a:spAutoFit/>
          </a:bodyPr>
          <a:lstStyle/>
          <a:p>
            <a:pPr algn="ctr">
              <a:lnSpc>
                <a:spcPts val="2550"/>
              </a:lnSpc>
              <a:spcBef>
                <a:spcPct val="0"/>
              </a:spcBef>
            </a:pPr>
            <a:r>
              <a:rPr lang="en-US" sz="1821">
                <a:solidFill>
                  <a:srgbClr val="FFFFFF"/>
                </a:solidFill>
                <a:latin typeface="Poppins Bold"/>
                <a:ea typeface="Poppins Bold"/>
                <a:cs typeface="Poppins Bold"/>
                <a:sym typeface="Poppins Bold"/>
              </a:rPr>
              <a:t>COMMUNICATION AND CONSULTATION</a:t>
            </a:r>
          </a:p>
        </p:txBody>
      </p:sp>
      <p:sp>
        <p:nvSpPr>
          <p:cNvPr id="40" name="TextBox 40"/>
          <p:cNvSpPr txBox="1"/>
          <p:nvPr/>
        </p:nvSpPr>
        <p:spPr>
          <a:xfrm>
            <a:off x="13245663" y="7610328"/>
            <a:ext cx="4618436" cy="1954174"/>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Engaging with employees, stakeholders, and experts to identify and manage risks effectively.</a:t>
            </a:r>
          </a:p>
          <a:p>
            <a:pPr algn="ctr">
              <a:lnSpc>
                <a:spcPts val="2221"/>
              </a:lnSpc>
            </a:pPr>
            <a:r>
              <a:rPr lang="en-US" sz="1586" spc="-47">
                <a:solidFill>
                  <a:srgbClr val="000000"/>
                </a:solidFill>
                <a:latin typeface="Poppins"/>
                <a:ea typeface="Poppins"/>
                <a:cs typeface="Poppins"/>
                <a:sym typeface="Poppins"/>
              </a:rPr>
              <a:t> </a:t>
            </a:r>
          </a:p>
          <a:p>
            <a:pPr algn="ctr">
              <a:lnSpc>
                <a:spcPts val="2221"/>
              </a:lnSpc>
            </a:pPr>
            <a:r>
              <a:rPr lang="en-US" sz="1586" spc="-47">
                <a:solidFill>
                  <a:srgbClr val="000000"/>
                </a:solidFill>
                <a:latin typeface="Poppins"/>
                <a:ea typeface="Poppins"/>
                <a:cs typeface="Poppins"/>
                <a:sym typeface="Poppins"/>
              </a:rPr>
              <a:t>Ensuring clear communication of risk management practices throughout the organization.</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41" name="Group 41"/>
          <p:cNvGrpSpPr/>
          <p:nvPr/>
        </p:nvGrpSpPr>
        <p:grpSpPr>
          <a:xfrm>
            <a:off x="2438986" y="7050191"/>
            <a:ext cx="4950625" cy="2767751"/>
            <a:chOff x="0" y="0"/>
            <a:chExt cx="2054096" cy="1148385"/>
          </a:xfrm>
        </p:grpSpPr>
        <p:sp>
          <p:nvSpPr>
            <p:cNvPr id="42" name="Freeform 42"/>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43" name="TextBox 43"/>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3210993" y="6774855"/>
            <a:ext cx="3406611" cy="600940"/>
            <a:chOff x="0" y="0"/>
            <a:chExt cx="1413459" cy="249340"/>
          </a:xfrm>
        </p:grpSpPr>
        <p:sp>
          <p:nvSpPr>
            <p:cNvPr id="45" name="Freeform 45"/>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46" name="TextBox 46"/>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47" name="TextBox 47"/>
          <p:cNvSpPr txBox="1"/>
          <p:nvPr/>
        </p:nvSpPr>
        <p:spPr>
          <a:xfrm>
            <a:off x="3210993" y="6909781"/>
            <a:ext cx="3406611" cy="308695"/>
          </a:xfrm>
          <a:prstGeom prst="rect">
            <a:avLst/>
          </a:prstGeom>
        </p:spPr>
        <p:txBody>
          <a:bodyPr lIns="0" tIns="0" rIns="0" bIns="0" rtlCol="0" anchor="t">
            <a:spAutoFit/>
          </a:bodyPr>
          <a:lstStyle/>
          <a:p>
            <a:pPr algn="ctr">
              <a:lnSpc>
                <a:spcPts val="2410"/>
              </a:lnSpc>
              <a:spcBef>
                <a:spcPct val="0"/>
              </a:spcBef>
            </a:pPr>
            <a:r>
              <a:rPr lang="en-US" sz="1721">
                <a:solidFill>
                  <a:srgbClr val="FFFFFF"/>
                </a:solidFill>
                <a:latin typeface="Poppins Bold"/>
                <a:ea typeface="Poppins Bold"/>
                <a:cs typeface="Poppins Bold"/>
                <a:sym typeface="Poppins Bold"/>
              </a:rPr>
              <a:t>Risk Control</a:t>
            </a:r>
          </a:p>
        </p:txBody>
      </p:sp>
      <p:sp>
        <p:nvSpPr>
          <p:cNvPr id="48" name="TextBox 48"/>
          <p:cNvSpPr txBox="1"/>
          <p:nvPr/>
        </p:nvSpPr>
        <p:spPr>
          <a:xfrm>
            <a:off x="2605080" y="7572228"/>
            <a:ext cx="4618436" cy="1954174"/>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implementing measures to eliminate or reduce risks to an acceptable level.</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 Controls can include engineering solutions, administrative actions, or personal protective equipment (PPE).</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49" name="Group 49"/>
          <p:cNvGrpSpPr/>
          <p:nvPr/>
        </p:nvGrpSpPr>
        <p:grpSpPr>
          <a:xfrm>
            <a:off x="7689042" y="7088291"/>
            <a:ext cx="4950625" cy="2767751"/>
            <a:chOff x="0" y="0"/>
            <a:chExt cx="2054096" cy="1148385"/>
          </a:xfrm>
        </p:grpSpPr>
        <p:sp>
          <p:nvSpPr>
            <p:cNvPr id="50" name="Freeform 50"/>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51" name="TextBox 51"/>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52" name="Group 52"/>
          <p:cNvGrpSpPr/>
          <p:nvPr/>
        </p:nvGrpSpPr>
        <p:grpSpPr>
          <a:xfrm>
            <a:off x="8461049" y="6812955"/>
            <a:ext cx="3406611" cy="600940"/>
            <a:chOff x="0" y="0"/>
            <a:chExt cx="1413459" cy="249340"/>
          </a:xfrm>
        </p:grpSpPr>
        <p:sp>
          <p:nvSpPr>
            <p:cNvPr id="53" name="Freeform 53"/>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54" name="TextBox 54"/>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55" name="TextBox 55"/>
          <p:cNvSpPr txBox="1"/>
          <p:nvPr/>
        </p:nvSpPr>
        <p:spPr>
          <a:xfrm>
            <a:off x="8174795" y="6872381"/>
            <a:ext cx="3830750" cy="325205"/>
          </a:xfrm>
          <a:prstGeom prst="rect">
            <a:avLst/>
          </a:prstGeom>
        </p:spPr>
        <p:txBody>
          <a:bodyPr lIns="0" tIns="0" rIns="0" bIns="0" rtlCol="0" anchor="t">
            <a:spAutoFit/>
          </a:bodyPr>
          <a:lstStyle/>
          <a:p>
            <a:pPr algn="ctr">
              <a:lnSpc>
                <a:spcPts val="2550"/>
              </a:lnSpc>
              <a:spcBef>
                <a:spcPct val="0"/>
              </a:spcBef>
            </a:pPr>
            <a:r>
              <a:rPr lang="en-US" sz="1821">
                <a:solidFill>
                  <a:srgbClr val="FFFFFF"/>
                </a:solidFill>
                <a:latin typeface="Poppins Bold"/>
                <a:ea typeface="Poppins Bold"/>
                <a:cs typeface="Poppins Bold"/>
                <a:sym typeface="Poppins Bold"/>
              </a:rPr>
              <a:t>MONITORING AND REVIEW</a:t>
            </a:r>
          </a:p>
        </p:txBody>
      </p:sp>
      <p:sp>
        <p:nvSpPr>
          <p:cNvPr id="56" name="TextBox 56"/>
          <p:cNvSpPr txBox="1"/>
          <p:nvPr/>
        </p:nvSpPr>
        <p:spPr>
          <a:xfrm>
            <a:off x="7855137" y="7610328"/>
            <a:ext cx="4618436" cy="1676052"/>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Continuously monitoring the effectiveness of risk controls.</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 Reviewing risk management strategies and updating them as necessary</a:t>
            </a:r>
          </a:p>
          <a:p>
            <a:pPr algn="ctr">
              <a:lnSpc>
                <a:spcPts val="2221"/>
              </a:lnSpc>
              <a:spcBef>
                <a:spcPct val="0"/>
              </a:spcBef>
            </a:pPr>
            <a:endParaRPr lang="en-US" sz="1586" spc="-47">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3" name="Group 3"/>
          <p:cNvGrpSpPr/>
          <p:nvPr/>
        </p:nvGrpSpPr>
        <p:grpSpPr>
          <a:xfrm>
            <a:off x="1083213" y="6145616"/>
            <a:ext cx="3782726" cy="4903384"/>
            <a:chOff x="0" y="0"/>
            <a:chExt cx="996273" cy="1291426"/>
          </a:xfrm>
        </p:grpSpPr>
        <p:sp>
          <p:nvSpPr>
            <p:cNvPr id="4" name="Freeform 4"/>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5" name="TextBox 5"/>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214334" y="6145616"/>
            <a:ext cx="3782726" cy="4903384"/>
            <a:chOff x="0" y="0"/>
            <a:chExt cx="996273" cy="1291426"/>
          </a:xfrm>
        </p:grpSpPr>
        <p:sp>
          <p:nvSpPr>
            <p:cNvPr id="7" name="Freeform 7"/>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8" name="TextBox 8"/>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45454" y="6145616"/>
            <a:ext cx="3782726" cy="4903384"/>
            <a:chOff x="0" y="0"/>
            <a:chExt cx="996273" cy="1291426"/>
          </a:xfrm>
        </p:grpSpPr>
        <p:sp>
          <p:nvSpPr>
            <p:cNvPr id="10" name="Freeform 10"/>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11" name="TextBox 11"/>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3476574" y="6145616"/>
            <a:ext cx="3782726" cy="4903384"/>
            <a:chOff x="0" y="0"/>
            <a:chExt cx="996273" cy="1291426"/>
          </a:xfrm>
        </p:grpSpPr>
        <p:sp>
          <p:nvSpPr>
            <p:cNvPr id="13" name="Freeform 13"/>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14" name="TextBox 14"/>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79223" y="5550262"/>
            <a:ext cx="1190707" cy="119070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510343" y="5550262"/>
            <a:ext cx="1190707" cy="11907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641463" y="5550262"/>
            <a:ext cx="1190707" cy="119070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4772584" y="5550262"/>
            <a:ext cx="1190707" cy="11907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5605034" y="4723697"/>
            <a:ext cx="7500667" cy="731315"/>
          </a:xfrm>
          <a:custGeom>
            <a:avLst/>
            <a:gdLst/>
            <a:ahLst/>
            <a:cxnLst/>
            <a:rect l="l" t="t" r="r" b="b"/>
            <a:pathLst>
              <a:path w="7500667" h="731315">
                <a:moveTo>
                  <a:pt x="0" y="0"/>
                </a:moveTo>
                <a:lnTo>
                  <a:pt x="7500666" y="0"/>
                </a:lnTo>
                <a:lnTo>
                  <a:pt x="7500666" y="731315"/>
                </a:lnTo>
                <a:lnTo>
                  <a:pt x="0" y="731315"/>
                </a:lnTo>
                <a:lnTo>
                  <a:pt x="0" y="0"/>
                </a:lnTo>
                <a:close/>
              </a:path>
            </a:pathLst>
          </a:custGeom>
          <a:blipFill>
            <a:blip r:embed="rId3"/>
            <a:stretch>
              <a:fillRect/>
            </a:stretch>
          </a:blipFill>
        </p:spPr>
      </p:sp>
      <p:grpSp>
        <p:nvGrpSpPr>
          <p:cNvPr id="28" name="Group 28"/>
          <p:cNvGrpSpPr/>
          <p:nvPr/>
        </p:nvGrpSpPr>
        <p:grpSpPr>
          <a:xfrm>
            <a:off x="5145061" y="3889822"/>
            <a:ext cx="8400786" cy="1565112"/>
            <a:chOff x="0" y="0"/>
            <a:chExt cx="2780033" cy="517935"/>
          </a:xfrm>
        </p:grpSpPr>
        <p:sp>
          <p:nvSpPr>
            <p:cNvPr id="29" name="Freeform 29"/>
            <p:cNvSpPr/>
            <p:nvPr/>
          </p:nvSpPr>
          <p:spPr>
            <a:xfrm>
              <a:off x="0" y="0"/>
              <a:ext cx="2780033" cy="517935"/>
            </a:xfrm>
            <a:custGeom>
              <a:avLst/>
              <a:gdLst/>
              <a:ahLst/>
              <a:cxnLst/>
              <a:rect l="l" t="t" r="r" b="b"/>
              <a:pathLst>
                <a:path w="2780033" h="517935">
                  <a:moveTo>
                    <a:pt x="84785" y="0"/>
                  </a:moveTo>
                  <a:lnTo>
                    <a:pt x="2695249" y="0"/>
                  </a:lnTo>
                  <a:cubicBezTo>
                    <a:pt x="2717735" y="0"/>
                    <a:pt x="2739300" y="8933"/>
                    <a:pt x="2755200" y="24833"/>
                  </a:cubicBezTo>
                  <a:cubicBezTo>
                    <a:pt x="2771101" y="40733"/>
                    <a:pt x="2780033" y="62298"/>
                    <a:pt x="2780033" y="84785"/>
                  </a:cubicBezTo>
                  <a:lnTo>
                    <a:pt x="2780033" y="433151"/>
                  </a:lnTo>
                  <a:cubicBezTo>
                    <a:pt x="2780033" y="479976"/>
                    <a:pt x="2742074" y="517935"/>
                    <a:pt x="2695249" y="517935"/>
                  </a:cubicBezTo>
                  <a:lnTo>
                    <a:pt x="84785" y="517935"/>
                  </a:lnTo>
                  <a:cubicBezTo>
                    <a:pt x="62298" y="517935"/>
                    <a:pt x="40733" y="509002"/>
                    <a:pt x="24833" y="493102"/>
                  </a:cubicBezTo>
                  <a:cubicBezTo>
                    <a:pt x="8933" y="477202"/>
                    <a:pt x="0" y="455637"/>
                    <a:pt x="0" y="433151"/>
                  </a:cubicBezTo>
                  <a:lnTo>
                    <a:pt x="0" y="84785"/>
                  </a:lnTo>
                  <a:cubicBezTo>
                    <a:pt x="0" y="37959"/>
                    <a:pt x="37959" y="0"/>
                    <a:pt x="84785" y="0"/>
                  </a:cubicBezTo>
                  <a:close/>
                </a:path>
              </a:pathLst>
            </a:custGeom>
            <a:solidFill>
              <a:srgbClr val="FFBC00"/>
            </a:solidFill>
          </p:spPr>
        </p:sp>
        <p:sp>
          <p:nvSpPr>
            <p:cNvPr id="30" name="TextBox 30"/>
            <p:cNvSpPr txBox="1"/>
            <p:nvPr/>
          </p:nvSpPr>
          <p:spPr>
            <a:xfrm>
              <a:off x="0" y="-57150"/>
              <a:ext cx="2780033" cy="575085"/>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5494865" y="4162726"/>
            <a:ext cx="7634395" cy="894521"/>
          </a:xfrm>
          <a:prstGeom prst="rect">
            <a:avLst/>
          </a:prstGeom>
        </p:spPr>
        <p:txBody>
          <a:bodyPr lIns="0" tIns="0" rIns="0" bIns="0" rtlCol="0" anchor="t">
            <a:spAutoFit/>
          </a:bodyPr>
          <a:lstStyle/>
          <a:p>
            <a:pPr algn="ctr">
              <a:lnSpc>
                <a:spcPts val="3533"/>
              </a:lnSpc>
            </a:pPr>
            <a:r>
              <a:rPr lang="en-US" sz="2944">
                <a:solidFill>
                  <a:srgbClr val="000000"/>
                </a:solidFill>
                <a:latin typeface="League Spartan"/>
                <a:ea typeface="League Spartan"/>
                <a:cs typeface="League Spartan"/>
                <a:sym typeface="League Spartan"/>
              </a:rPr>
              <a:t>BENEFITS OF INTEGRATING SAFETY AND RISK MANAGEMENT</a:t>
            </a:r>
          </a:p>
        </p:txBody>
      </p:sp>
      <p:sp>
        <p:nvSpPr>
          <p:cNvPr id="32" name="TextBox 32"/>
          <p:cNvSpPr txBox="1"/>
          <p:nvPr/>
        </p:nvSpPr>
        <p:spPr>
          <a:xfrm>
            <a:off x="1504924" y="6898114"/>
            <a:ext cx="2939305" cy="7823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Bold"/>
                <a:ea typeface="Poppins Bold"/>
                <a:cs typeface="Poppins Bold"/>
                <a:sym typeface="Poppins Bold"/>
              </a:rPr>
              <a:t>PROACTIVE PREVENTION</a:t>
            </a:r>
          </a:p>
        </p:txBody>
      </p:sp>
      <p:sp>
        <p:nvSpPr>
          <p:cNvPr id="33" name="TextBox 33"/>
          <p:cNvSpPr txBox="1"/>
          <p:nvPr/>
        </p:nvSpPr>
        <p:spPr>
          <a:xfrm>
            <a:off x="2642568" y="5434764"/>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ea typeface="Poppins Bold"/>
                <a:cs typeface="Poppins Bold"/>
                <a:sym typeface="Poppins Bold"/>
              </a:rPr>
              <a:t>1</a:t>
            </a:r>
          </a:p>
        </p:txBody>
      </p:sp>
      <p:sp>
        <p:nvSpPr>
          <p:cNvPr id="34" name="TextBox 34"/>
          <p:cNvSpPr txBox="1"/>
          <p:nvPr/>
        </p:nvSpPr>
        <p:spPr>
          <a:xfrm>
            <a:off x="6773689" y="5434764"/>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ea typeface="Poppins Bold"/>
                <a:cs typeface="Poppins Bold"/>
                <a:sym typeface="Poppins Bold"/>
              </a:rPr>
              <a:t>2</a:t>
            </a:r>
          </a:p>
        </p:txBody>
      </p:sp>
      <p:sp>
        <p:nvSpPr>
          <p:cNvPr id="35" name="TextBox 35"/>
          <p:cNvSpPr txBox="1"/>
          <p:nvPr/>
        </p:nvSpPr>
        <p:spPr>
          <a:xfrm>
            <a:off x="10904809" y="5434764"/>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ea typeface="Poppins Bold"/>
                <a:cs typeface="Poppins Bold"/>
                <a:sym typeface="Poppins Bold"/>
              </a:rPr>
              <a:t>3</a:t>
            </a:r>
          </a:p>
        </p:txBody>
      </p:sp>
      <p:sp>
        <p:nvSpPr>
          <p:cNvPr id="36" name="TextBox 36"/>
          <p:cNvSpPr txBox="1"/>
          <p:nvPr/>
        </p:nvSpPr>
        <p:spPr>
          <a:xfrm>
            <a:off x="15033180" y="5434764"/>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ea typeface="Poppins Bold"/>
                <a:cs typeface="Poppins Bold"/>
                <a:sym typeface="Poppins Bold"/>
              </a:rPr>
              <a:t>4</a:t>
            </a:r>
          </a:p>
        </p:txBody>
      </p:sp>
      <p:sp>
        <p:nvSpPr>
          <p:cNvPr id="37" name="TextBox 37"/>
          <p:cNvSpPr txBox="1"/>
          <p:nvPr/>
        </p:nvSpPr>
        <p:spPr>
          <a:xfrm>
            <a:off x="5605034" y="6800959"/>
            <a:ext cx="2939305" cy="8794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ea typeface="Poppins Bold"/>
                <a:cs typeface="Poppins Bold"/>
                <a:sym typeface="Poppins Bold"/>
              </a:rPr>
              <a:t> IMPROVED COMPLIANCE</a:t>
            </a:r>
          </a:p>
        </p:txBody>
      </p:sp>
      <p:sp>
        <p:nvSpPr>
          <p:cNvPr id="38" name="TextBox 38"/>
          <p:cNvSpPr txBox="1"/>
          <p:nvPr/>
        </p:nvSpPr>
        <p:spPr>
          <a:xfrm>
            <a:off x="9767164" y="6898115"/>
            <a:ext cx="2939305" cy="7823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Bold"/>
                <a:ea typeface="Poppins Bold"/>
                <a:cs typeface="Poppins Bold"/>
                <a:sym typeface="Poppins Bold"/>
              </a:rPr>
              <a:t>ENHANCED SAFETY CULTURE</a:t>
            </a:r>
          </a:p>
        </p:txBody>
      </p:sp>
      <p:sp>
        <p:nvSpPr>
          <p:cNvPr id="39" name="TextBox 39"/>
          <p:cNvSpPr txBox="1"/>
          <p:nvPr/>
        </p:nvSpPr>
        <p:spPr>
          <a:xfrm>
            <a:off x="13898285" y="7076549"/>
            <a:ext cx="2939305" cy="391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Poppins Bold"/>
                <a:ea typeface="Poppins Bold"/>
                <a:cs typeface="Poppins Bold"/>
                <a:sym typeface="Poppins Bold"/>
              </a:rPr>
              <a:t>COST SAVINGS</a:t>
            </a:r>
          </a:p>
        </p:txBody>
      </p:sp>
      <p:sp>
        <p:nvSpPr>
          <p:cNvPr id="40" name="TextBox 40"/>
          <p:cNvSpPr txBox="1"/>
          <p:nvPr/>
        </p:nvSpPr>
        <p:spPr>
          <a:xfrm>
            <a:off x="5440020" y="7832835"/>
            <a:ext cx="3331353" cy="1342390"/>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Ensures that organizations meet regulatory and legal requirements related to workplace safety</a:t>
            </a:r>
          </a:p>
        </p:txBody>
      </p:sp>
      <p:sp>
        <p:nvSpPr>
          <p:cNvPr id="41" name="TextBox 41"/>
          <p:cNvSpPr txBox="1"/>
          <p:nvPr/>
        </p:nvSpPr>
        <p:spPr>
          <a:xfrm>
            <a:off x="9571140" y="7832835"/>
            <a:ext cx="3331353" cy="167576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 Promotes a culture of safety where employees are aware of risks and take active steps to manage them</a:t>
            </a:r>
          </a:p>
        </p:txBody>
      </p:sp>
      <p:sp>
        <p:nvSpPr>
          <p:cNvPr id="42" name="TextBox 42"/>
          <p:cNvSpPr txBox="1"/>
          <p:nvPr/>
        </p:nvSpPr>
        <p:spPr>
          <a:xfrm>
            <a:off x="13699511" y="7623285"/>
            <a:ext cx="3331353" cy="10090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Reduces costs associated with workplace injuries, illnesses, and incidents</a:t>
            </a:r>
          </a:p>
        </p:txBody>
      </p:sp>
      <p:sp>
        <p:nvSpPr>
          <p:cNvPr id="43" name="TextBox 43"/>
          <p:cNvSpPr txBox="1"/>
          <p:nvPr/>
        </p:nvSpPr>
        <p:spPr>
          <a:xfrm>
            <a:off x="1308899" y="7832835"/>
            <a:ext cx="3331353" cy="1342390"/>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Identifying risks before they result in accidents allows for proactive measures to be taken</a:t>
            </a:r>
          </a:p>
        </p:txBody>
      </p:sp>
      <p:sp>
        <p:nvSpPr>
          <p:cNvPr id="44" name="Freeform 44"/>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Freeform 45"/>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6" name="TextBox 46"/>
          <p:cNvSpPr txBox="1"/>
          <p:nvPr/>
        </p:nvSpPr>
        <p:spPr>
          <a:xfrm>
            <a:off x="2557332" y="466281"/>
            <a:ext cx="13789376" cy="2457069"/>
          </a:xfrm>
          <a:prstGeom prst="rect">
            <a:avLst/>
          </a:prstGeom>
        </p:spPr>
        <p:txBody>
          <a:bodyPr lIns="0" tIns="0" rIns="0" bIns="0" rtlCol="0" anchor="t">
            <a:spAutoFit/>
          </a:bodyPr>
          <a:lstStyle/>
          <a:p>
            <a:pPr algn="ctr">
              <a:lnSpc>
                <a:spcPts val="3671"/>
              </a:lnSpc>
            </a:pPr>
            <a:r>
              <a:rPr lang="en-US" sz="3399" spc="-84">
                <a:solidFill>
                  <a:srgbClr val="112D4E"/>
                </a:solidFill>
                <a:latin typeface="Barlow Bold"/>
                <a:ea typeface="Barlow Bold"/>
                <a:cs typeface="Barlow Bold"/>
                <a:sym typeface="Barlow Bold"/>
              </a:rPr>
              <a:t>INTEGRATION OF SAFETY AND RISK MANAGEMENT</a:t>
            </a:r>
          </a:p>
          <a:p>
            <a:pPr algn="l">
              <a:lnSpc>
                <a:spcPts val="3671"/>
              </a:lnSpc>
            </a:pPr>
            <a:endParaRPr lang="en-US" sz="3399" spc="-84">
              <a:solidFill>
                <a:srgbClr val="112D4E"/>
              </a:solidFill>
              <a:latin typeface="Barlow Bold"/>
              <a:ea typeface="Barlow Bold"/>
              <a:cs typeface="Barlow Bold"/>
              <a:sym typeface="Barlow Bold"/>
            </a:endParaRPr>
          </a:p>
          <a:p>
            <a:pPr algn="just">
              <a:lnSpc>
                <a:spcPts val="3023"/>
              </a:lnSpc>
            </a:pPr>
            <a:r>
              <a:rPr lang="en-US" sz="2799" spc="-69">
                <a:solidFill>
                  <a:srgbClr val="112D4E"/>
                </a:solidFill>
                <a:latin typeface="Barlow"/>
                <a:ea typeface="Barlow"/>
                <a:cs typeface="Barlow"/>
                <a:sym typeface="Barlow"/>
              </a:rPr>
              <a:t>Effective safety management cannot exist without risk management, as managing risks is central to ensuring safety. By identifying and controlling risks, organizations can create safer work environments, comply with legal requirements, and protect their workforce from harm.</a:t>
            </a:r>
          </a:p>
          <a:p>
            <a:pPr marL="0" lvl="0" indent="0" algn="just">
              <a:lnSpc>
                <a:spcPts val="3023"/>
              </a:lnSpc>
            </a:pPr>
            <a:endParaRPr lang="en-US" sz="2799" spc="-69">
              <a:solidFill>
                <a:srgbClr val="112D4E"/>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sp>
      </p:grpSp>
      <p:sp>
        <p:nvSpPr>
          <p:cNvPr id="11" name="Freeform 11"/>
          <p:cNvSpPr/>
          <p:nvPr/>
        </p:nvSpPr>
        <p:spPr>
          <a:xfrm>
            <a:off x="131017" y="8105798"/>
            <a:ext cx="2370342" cy="1665165"/>
          </a:xfrm>
          <a:custGeom>
            <a:avLst/>
            <a:gdLst/>
            <a:ahLst/>
            <a:cxnLst/>
            <a:rect l="l" t="t" r="r" b="b"/>
            <a:pathLst>
              <a:path w="2370342" h="1665165">
                <a:moveTo>
                  <a:pt x="0" y="0"/>
                </a:moveTo>
                <a:lnTo>
                  <a:pt x="2370342" y="0"/>
                </a:lnTo>
                <a:lnTo>
                  <a:pt x="2370342" y="1665165"/>
                </a:lnTo>
                <a:lnTo>
                  <a:pt x="0" y="16651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3263071" y="7281533"/>
            <a:ext cx="1675054" cy="1685589"/>
          </a:xfrm>
          <a:custGeom>
            <a:avLst/>
            <a:gdLst/>
            <a:ahLst/>
            <a:cxnLst/>
            <a:rect l="l" t="t" r="r" b="b"/>
            <a:pathLst>
              <a:path w="1675054" h="1685589">
                <a:moveTo>
                  <a:pt x="0" y="0"/>
                </a:moveTo>
                <a:lnTo>
                  <a:pt x="1675053" y="0"/>
                </a:lnTo>
                <a:lnTo>
                  <a:pt x="1675053" y="1685588"/>
                </a:lnTo>
                <a:lnTo>
                  <a:pt x="0" y="168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5906089" y="6386037"/>
            <a:ext cx="1701411" cy="1701411"/>
          </a:xfrm>
          <a:custGeom>
            <a:avLst/>
            <a:gdLst/>
            <a:ahLst/>
            <a:cxnLst/>
            <a:rect l="l" t="t" r="r" b="b"/>
            <a:pathLst>
              <a:path w="1701411" h="1701411">
                <a:moveTo>
                  <a:pt x="0" y="0"/>
                </a:moveTo>
                <a:lnTo>
                  <a:pt x="1701411" y="0"/>
                </a:lnTo>
                <a:lnTo>
                  <a:pt x="1701411" y="1701410"/>
                </a:lnTo>
                <a:lnTo>
                  <a:pt x="0" y="17014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14" name="Group 14"/>
          <p:cNvGrpSpPr/>
          <p:nvPr/>
        </p:nvGrpSpPr>
        <p:grpSpPr>
          <a:xfrm>
            <a:off x="9978186" y="1194548"/>
            <a:ext cx="626542" cy="62654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978186" y="3984070"/>
            <a:ext cx="626542" cy="62654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31017" y="1198826"/>
            <a:ext cx="9501974" cy="3262936"/>
          </a:xfrm>
          <a:prstGeom prst="rect">
            <a:avLst/>
          </a:prstGeom>
        </p:spPr>
        <p:txBody>
          <a:bodyPr lIns="0" tIns="0" rIns="0" bIns="0" rtlCol="0" anchor="t">
            <a:spAutoFit/>
          </a:bodyPr>
          <a:lstStyle/>
          <a:p>
            <a:pPr algn="ctr">
              <a:lnSpc>
                <a:spcPts val="8481"/>
              </a:lnSpc>
            </a:pPr>
            <a:r>
              <a:rPr lang="en-US" sz="7853" spc="-196">
                <a:solidFill>
                  <a:srgbClr val="112D4E"/>
                </a:solidFill>
                <a:latin typeface="Barlow Bold"/>
                <a:ea typeface="Barlow Bold"/>
                <a:cs typeface="Barlow Bold"/>
                <a:sym typeface="Barlow Bold"/>
              </a:rPr>
              <a:t>REGULATORY BODIES</a:t>
            </a:r>
          </a:p>
          <a:p>
            <a:pPr algn="ctr">
              <a:lnSpc>
                <a:spcPts val="8481"/>
              </a:lnSpc>
            </a:pPr>
            <a:r>
              <a:rPr lang="en-US" sz="7853" spc="-196">
                <a:solidFill>
                  <a:srgbClr val="112D4E"/>
                </a:solidFill>
                <a:latin typeface="Barlow Bold"/>
                <a:ea typeface="Barlow Bold"/>
                <a:cs typeface="Barlow Bold"/>
                <a:sym typeface="Barlow Bold"/>
              </a:rPr>
              <a:t> &amp; </a:t>
            </a:r>
          </a:p>
          <a:p>
            <a:pPr marL="0" lvl="0" indent="0" algn="ctr">
              <a:lnSpc>
                <a:spcPts val="8481"/>
              </a:lnSpc>
            </a:pPr>
            <a:r>
              <a:rPr lang="en-US" sz="7853" spc="-196">
                <a:solidFill>
                  <a:srgbClr val="112D4E"/>
                </a:solidFill>
                <a:latin typeface="Barlow Bold"/>
                <a:ea typeface="Barlow Bold"/>
                <a:cs typeface="Barlow Bold"/>
                <a:sym typeface="Barlow Bold"/>
              </a:rPr>
              <a:t>STANDARDS IN INDIA</a:t>
            </a:r>
          </a:p>
        </p:txBody>
      </p:sp>
      <p:sp>
        <p:nvSpPr>
          <p:cNvPr id="21" name="TextBox 21"/>
          <p:cNvSpPr txBox="1"/>
          <p:nvPr/>
        </p:nvSpPr>
        <p:spPr>
          <a:xfrm>
            <a:off x="10990286" y="1932876"/>
            <a:ext cx="7678714" cy="2026396"/>
          </a:xfrm>
          <a:prstGeom prst="rect">
            <a:avLst/>
          </a:prstGeom>
        </p:spPr>
        <p:txBody>
          <a:bodyPr lIns="0" tIns="0" rIns="0" bIns="0" rtlCol="0" anchor="t">
            <a:spAutoFit/>
          </a:bodyPr>
          <a:lstStyle/>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Bureau of Indian Standards (BIS)</a:t>
            </a: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Central Pollution Control Board (CPCB)</a:t>
            </a: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Directorate General of Factory Advice Service and Labor Institutes (GGFASLI) </a:t>
            </a:r>
          </a:p>
          <a:p>
            <a:pPr marL="0" lvl="0" indent="0" algn="l">
              <a:lnSpc>
                <a:spcPts val="3283"/>
              </a:lnSpc>
            </a:pPr>
            <a:endParaRPr lang="en-US" sz="2345" spc="-44">
              <a:solidFill>
                <a:srgbClr val="000000"/>
              </a:solidFill>
              <a:latin typeface="Clear Sans"/>
              <a:ea typeface="Clear Sans"/>
              <a:cs typeface="Clear Sans"/>
              <a:sym typeface="Clear Sans"/>
            </a:endParaRPr>
          </a:p>
        </p:txBody>
      </p:sp>
      <p:sp>
        <p:nvSpPr>
          <p:cNvPr id="22" name="TextBox 22"/>
          <p:cNvSpPr txBox="1"/>
          <p:nvPr/>
        </p:nvSpPr>
        <p:spPr>
          <a:xfrm>
            <a:off x="10990286" y="4706374"/>
            <a:ext cx="6650014" cy="3664696"/>
          </a:xfrm>
          <a:prstGeom prst="rect">
            <a:avLst/>
          </a:prstGeom>
        </p:spPr>
        <p:txBody>
          <a:bodyPr lIns="0" tIns="0" rIns="0" bIns="0" rtlCol="0" anchor="t">
            <a:spAutoFit/>
          </a:bodyPr>
          <a:lstStyle/>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IS 14489: 2018  Code of Practice on Occupational Safety and Health Audit.</a:t>
            </a:r>
          </a:p>
          <a:p>
            <a:pPr algn="l">
              <a:lnSpc>
                <a:spcPts val="3283"/>
              </a:lnSpc>
            </a:pPr>
            <a:endParaRPr lang="en-US" sz="2345" spc="-44">
              <a:solidFill>
                <a:srgbClr val="000000"/>
              </a:solidFill>
              <a:latin typeface="Clear Sans"/>
              <a:ea typeface="Clear Sans"/>
              <a:cs typeface="Clear Sans"/>
              <a:sym typeface="Clear Sans"/>
            </a:endParaRP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IS 18001: 2007  Occupational Health and Safety Management Systems.</a:t>
            </a:r>
          </a:p>
          <a:p>
            <a:pPr algn="l">
              <a:lnSpc>
                <a:spcPts val="3283"/>
              </a:lnSpc>
            </a:pPr>
            <a:endParaRPr lang="en-US" sz="2345" spc="-44">
              <a:solidFill>
                <a:srgbClr val="000000"/>
              </a:solidFill>
              <a:latin typeface="Clear Sans"/>
              <a:ea typeface="Clear Sans"/>
              <a:cs typeface="Clear Sans"/>
              <a:sym typeface="Clear Sans"/>
            </a:endParaRP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IS 16957 : 2018: Hazard and operability studies (Hazop Studies) </a:t>
            </a:r>
          </a:p>
          <a:p>
            <a:pPr marL="0" lvl="0" indent="0" algn="l">
              <a:lnSpc>
                <a:spcPts val="3283"/>
              </a:lnSpc>
            </a:pPr>
            <a:endParaRPr lang="en-US" sz="2345" spc="-44">
              <a:solidFill>
                <a:srgbClr val="000000"/>
              </a:solidFill>
              <a:latin typeface="Clear Sans"/>
              <a:ea typeface="Clear Sans"/>
              <a:cs typeface="Clear Sans"/>
              <a:sym typeface="Clear Sans"/>
            </a:endParaRPr>
          </a:p>
        </p:txBody>
      </p:sp>
      <p:sp>
        <p:nvSpPr>
          <p:cNvPr id="23" name="TextBox 23"/>
          <p:cNvSpPr txBox="1"/>
          <p:nvPr/>
        </p:nvSpPr>
        <p:spPr>
          <a:xfrm>
            <a:off x="10990286" y="1232648"/>
            <a:ext cx="5788393" cy="519000"/>
          </a:xfrm>
          <a:prstGeom prst="rect">
            <a:avLst/>
          </a:prstGeom>
        </p:spPr>
        <p:txBody>
          <a:bodyPr lIns="0" tIns="0" rIns="0" bIns="0" rtlCol="0" anchor="t">
            <a:spAutoFit/>
          </a:bodyPr>
          <a:lstStyle/>
          <a:p>
            <a:pPr marL="0" lvl="0" indent="0" algn="l">
              <a:lnSpc>
                <a:spcPts val="3949"/>
              </a:lnSpc>
            </a:pPr>
            <a:r>
              <a:rPr lang="en-US" sz="3656" spc="-91">
                <a:solidFill>
                  <a:srgbClr val="112D4E"/>
                </a:solidFill>
                <a:latin typeface="Barlow Bold"/>
                <a:ea typeface="Barlow Bold"/>
                <a:cs typeface="Barlow Bold"/>
                <a:sym typeface="Barlow Bold"/>
              </a:rPr>
              <a:t>Key Organization </a:t>
            </a:r>
          </a:p>
        </p:txBody>
      </p:sp>
      <p:sp>
        <p:nvSpPr>
          <p:cNvPr id="24" name="TextBox 24"/>
          <p:cNvSpPr txBox="1"/>
          <p:nvPr/>
        </p:nvSpPr>
        <p:spPr>
          <a:xfrm>
            <a:off x="10990286" y="4023612"/>
            <a:ext cx="5104286" cy="519000"/>
          </a:xfrm>
          <a:prstGeom prst="rect">
            <a:avLst/>
          </a:prstGeom>
        </p:spPr>
        <p:txBody>
          <a:bodyPr lIns="0" tIns="0" rIns="0" bIns="0" rtlCol="0" anchor="t">
            <a:spAutoFit/>
          </a:bodyPr>
          <a:lstStyle/>
          <a:p>
            <a:pPr marL="0" lvl="0" indent="0" algn="l">
              <a:lnSpc>
                <a:spcPts val="3949"/>
              </a:lnSpc>
            </a:pPr>
            <a:r>
              <a:rPr lang="en-US" sz="3656" spc="-91">
                <a:solidFill>
                  <a:srgbClr val="112D4E"/>
                </a:solidFill>
                <a:latin typeface="Barlow Bold"/>
                <a:ea typeface="Barlow Bold"/>
                <a:cs typeface="Barlow Bold"/>
                <a:sym typeface="Barlow Bold"/>
              </a:rPr>
              <a:t>Important Standards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716642" y="3113560"/>
            <a:ext cx="9542658" cy="2790958"/>
            <a:chOff x="0" y="0"/>
            <a:chExt cx="2779071" cy="812800"/>
          </a:xfrm>
        </p:grpSpPr>
        <p:sp>
          <p:nvSpPr>
            <p:cNvPr id="4" name="Freeform 4"/>
            <p:cNvSpPr/>
            <p:nvPr/>
          </p:nvSpPr>
          <p:spPr>
            <a:xfrm>
              <a:off x="0" y="0"/>
              <a:ext cx="2779071" cy="812800"/>
            </a:xfrm>
            <a:custGeom>
              <a:avLst/>
              <a:gdLst/>
              <a:ahLst/>
              <a:cxnLst/>
              <a:rect l="l" t="t" r="r" b="b"/>
              <a:pathLst>
                <a:path w="2779071" h="812800">
                  <a:moveTo>
                    <a:pt x="81130" y="0"/>
                  </a:moveTo>
                  <a:lnTo>
                    <a:pt x="2697942" y="0"/>
                  </a:lnTo>
                  <a:cubicBezTo>
                    <a:pt x="2719459" y="0"/>
                    <a:pt x="2740094" y="8548"/>
                    <a:pt x="2755309" y="23762"/>
                  </a:cubicBezTo>
                  <a:cubicBezTo>
                    <a:pt x="2770524" y="38977"/>
                    <a:pt x="2779071" y="59613"/>
                    <a:pt x="2779071" y="81130"/>
                  </a:cubicBezTo>
                  <a:lnTo>
                    <a:pt x="2779071" y="731670"/>
                  </a:lnTo>
                  <a:cubicBezTo>
                    <a:pt x="2779071" y="753187"/>
                    <a:pt x="2770524" y="773823"/>
                    <a:pt x="2755309" y="789038"/>
                  </a:cubicBezTo>
                  <a:cubicBezTo>
                    <a:pt x="2740094" y="804252"/>
                    <a:pt x="2719459" y="812800"/>
                    <a:pt x="2697942" y="812800"/>
                  </a:cubicBezTo>
                  <a:lnTo>
                    <a:pt x="81130" y="812800"/>
                  </a:lnTo>
                  <a:cubicBezTo>
                    <a:pt x="59613" y="812800"/>
                    <a:pt x="38977" y="804252"/>
                    <a:pt x="23762" y="789038"/>
                  </a:cubicBezTo>
                  <a:cubicBezTo>
                    <a:pt x="8548" y="773823"/>
                    <a:pt x="0" y="753187"/>
                    <a:pt x="0" y="731670"/>
                  </a:cubicBezTo>
                  <a:lnTo>
                    <a:pt x="0" y="81130"/>
                  </a:lnTo>
                  <a:cubicBezTo>
                    <a:pt x="0" y="59613"/>
                    <a:pt x="8548" y="38977"/>
                    <a:pt x="23762" y="23762"/>
                  </a:cubicBezTo>
                  <a:cubicBezTo>
                    <a:pt x="38977" y="8548"/>
                    <a:pt x="59613" y="0"/>
                    <a:pt x="81130" y="0"/>
                  </a:cubicBezTo>
                  <a:close/>
                </a:path>
              </a:pathLst>
            </a:custGeom>
            <a:gradFill rotWithShape="1">
              <a:gsLst>
                <a:gs pos="0">
                  <a:srgbClr val="003780">
                    <a:alpha val="100000"/>
                  </a:srgbClr>
                </a:gs>
                <a:gs pos="100000">
                  <a:srgbClr val="011F47">
                    <a:alpha val="100000"/>
                  </a:srgbClr>
                </a:gs>
              </a:gsLst>
              <a:lin ang="5400000"/>
            </a:gradFill>
          </p:spPr>
        </p:sp>
        <p:sp>
          <p:nvSpPr>
            <p:cNvPr id="5" name="TextBox 5"/>
            <p:cNvSpPr txBox="1"/>
            <p:nvPr/>
          </p:nvSpPr>
          <p:spPr>
            <a:xfrm>
              <a:off x="0" y="-38100"/>
              <a:ext cx="2779071"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716642" y="6467342"/>
            <a:ext cx="9542658" cy="2790958"/>
            <a:chOff x="0" y="0"/>
            <a:chExt cx="2779071" cy="812800"/>
          </a:xfrm>
        </p:grpSpPr>
        <p:sp>
          <p:nvSpPr>
            <p:cNvPr id="7" name="Freeform 7"/>
            <p:cNvSpPr/>
            <p:nvPr/>
          </p:nvSpPr>
          <p:spPr>
            <a:xfrm>
              <a:off x="0" y="0"/>
              <a:ext cx="2779071" cy="812800"/>
            </a:xfrm>
            <a:custGeom>
              <a:avLst/>
              <a:gdLst/>
              <a:ahLst/>
              <a:cxnLst/>
              <a:rect l="l" t="t" r="r" b="b"/>
              <a:pathLst>
                <a:path w="2779071" h="812800">
                  <a:moveTo>
                    <a:pt x="81130" y="0"/>
                  </a:moveTo>
                  <a:lnTo>
                    <a:pt x="2697942" y="0"/>
                  </a:lnTo>
                  <a:cubicBezTo>
                    <a:pt x="2719459" y="0"/>
                    <a:pt x="2740094" y="8548"/>
                    <a:pt x="2755309" y="23762"/>
                  </a:cubicBezTo>
                  <a:cubicBezTo>
                    <a:pt x="2770524" y="38977"/>
                    <a:pt x="2779071" y="59613"/>
                    <a:pt x="2779071" y="81130"/>
                  </a:cubicBezTo>
                  <a:lnTo>
                    <a:pt x="2779071" y="731670"/>
                  </a:lnTo>
                  <a:cubicBezTo>
                    <a:pt x="2779071" y="753187"/>
                    <a:pt x="2770524" y="773823"/>
                    <a:pt x="2755309" y="789038"/>
                  </a:cubicBezTo>
                  <a:cubicBezTo>
                    <a:pt x="2740094" y="804252"/>
                    <a:pt x="2719459" y="812800"/>
                    <a:pt x="2697942" y="812800"/>
                  </a:cubicBezTo>
                  <a:lnTo>
                    <a:pt x="81130" y="812800"/>
                  </a:lnTo>
                  <a:cubicBezTo>
                    <a:pt x="59613" y="812800"/>
                    <a:pt x="38977" y="804252"/>
                    <a:pt x="23762" y="789038"/>
                  </a:cubicBezTo>
                  <a:cubicBezTo>
                    <a:pt x="8548" y="773823"/>
                    <a:pt x="0" y="753187"/>
                    <a:pt x="0" y="731670"/>
                  </a:cubicBezTo>
                  <a:lnTo>
                    <a:pt x="0" y="81130"/>
                  </a:lnTo>
                  <a:cubicBezTo>
                    <a:pt x="0" y="59613"/>
                    <a:pt x="8548" y="38977"/>
                    <a:pt x="23762" y="23762"/>
                  </a:cubicBezTo>
                  <a:cubicBezTo>
                    <a:pt x="38977" y="8548"/>
                    <a:pt x="59613" y="0"/>
                    <a:pt x="81130" y="0"/>
                  </a:cubicBezTo>
                  <a:close/>
                </a:path>
              </a:pathLst>
            </a:custGeom>
            <a:gradFill rotWithShape="1">
              <a:gsLst>
                <a:gs pos="0">
                  <a:srgbClr val="003780">
                    <a:alpha val="100000"/>
                  </a:srgbClr>
                </a:gs>
                <a:gs pos="100000">
                  <a:srgbClr val="011F47">
                    <a:alpha val="100000"/>
                  </a:srgbClr>
                </a:gs>
              </a:gsLst>
              <a:lin ang="5400000"/>
            </a:gradFill>
          </p:spPr>
        </p:sp>
        <p:sp>
          <p:nvSpPr>
            <p:cNvPr id="8" name="TextBox 8"/>
            <p:cNvSpPr txBox="1"/>
            <p:nvPr/>
          </p:nvSpPr>
          <p:spPr>
            <a:xfrm>
              <a:off x="0" y="-38100"/>
              <a:ext cx="2779071"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028700" y="2741116"/>
            <a:ext cx="6351615" cy="6326804"/>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36568" r="-36568"/>
              </a:stretch>
            </a:blipFill>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1">
              <a:gsLst>
                <a:gs pos="0">
                  <a:srgbClr val="FFCF01">
                    <a:alpha val="100000"/>
                  </a:srgbClr>
                </a:gs>
                <a:gs pos="100000">
                  <a:srgbClr val="FF8A01">
                    <a:alpha val="100000"/>
                  </a:srgbClr>
                </a:gs>
              </a:gsLst>
              <a:lin ang="5400000"/>
            </a:gradFill>
          </p:spPr>
        </p:sp>
      </p:grpSp>
      <p:grpSp>
        <p:nvGrpSpPr>
          <p:cNvPr id="12" name="Group 12"/>
          <p:cNvGrpSpPr/>
          <p:nvPr/>
        </p:nvGrpSpPr>
        <p:grpSpPr>
          <a:xfrm>
            <a:off x="8951475" y="2776622"/>
            <a:ext cx="7068211" cy="673875"/>
            <a:chOff x="0" y="0"/>
            <a:chExt cx="1861587" cy="177481"/>
          </a:xfrm>
        </p:grpSpPr>
        <p:sp>
          <p:nvSpPr>
            <p:cNvPr id="13" name="Freeform 13"/>
            <p:cNvSpPr/>
            <p:nvPr/>
          </p:nvSpPr>
          <p:spPr>
            <a:xfrm>
              <a:off x="0" y="0"/>
              <a:ext cx="1861587" cy="177481"/>
            </a:xfrm>
            <a:custGeom>
              <a:avLst/>
              <a:gdLst/>
              <a:ahLst/>
              <a:cxnLst/>
              <a:rect l="l" t="t" r="r" b="b"/>
              <a:pathLst>
                <a:path w="1861587" h="177481">
                  <a:moveTo>
                    <a:pt x="88741" y="0"/>
                  </a:moveTo>
                  <a:lnTo>
                    <a:pt x="1772846" y="0"/>
                  </a:lnTo>
                  <a:cubicBezTo>
                    <a:pt x="1821856" y="0"/>
                    <a:pt x="1861587" y="39731"/>
                    <a:pt x="1861587" y="88741"/>
                  </a:cubicBezTo>
                  <a:lnTo>
                    <a:pt x="1861587" y="88741"/>
                  </a:lnTo>
                  <a:cubicBezTo>
                    <a:pt x="1861587" y="112276"/>
                    <a:pt x="1852237" y="134848"/>
                    <a:pt x="1835595" y="151490"/>
                  </a:cubicBezTo>
                  <a:cubicBezTo>
                    <a:pt x="1818953" y="168132"/>
                    <a:pt x="1796381" y="177481"/>
                    <a:pt x="1772846" y="177481"/>
                  </a:cubicBezTo>
                  <a:lnTo>
                    <a:pt x="88741" y="177481"/>
                  </a:lnTo>
                  <a:cubicBezTo>
                    <a:pt x="65205" y="177481"/>
                    <a:pt x="42634" y="168132"/>
                    <a:pt x="25992" y="151490"/>
                  </a:cubicBezTo>
                  <a:cubicBezTo>
                    <a:pt x="9349" y="134848"/>
                    <a:pt x="0" y="112276"/>
                    <a:pt x="0" y="88741"/>
                  </a:cubicBezTo>
                  <a:lnTo>
                    <a:pt x="0" y="88741"/>
                  </a:lnTo>
                  <a:cubicBezTo>
                    <a:pt x="0" y="65205"/>
                    <a:pt x="9349" y="42634"/>
                    <a:pt x="25992" y="25992"/>
                  </a:cubicBezTo>
                  <a:cubicBezTo>
                    <a:pt x="42634" y="9349"/>
                    <a:pt x="65205" y="0"/>
                    <a:pt x="88741" y="0"/>
                  </a:cubicBezTo>
                  <a:close/>
                </a:path>
              </a:pathLst>
            </a:custGeom>
            <a:gradFill rotWithShape="1">
              <a:gsLst>
                <a:gs pos="0">
                  <a:srgbClr val="FFCF01">
                    <a:alpha val="100000"/>
                  </a:srgbClr>
                </a:gs>
                <a:gs pos="100000">
                  <a:srgbClr val="FF8A01">
                    <a:alpha val="100000"/>
                  </a:srgbClr>
                </a:gs>
              </a:gsLst>
              <a:lin ang="5400000"/>
            </a:gradFill>
          </p:spPr>
        </p:sp>
        <p:sp>
          <p:nvSpPr>
            <p:cNvPr id="14" name="TextBox 14"/>
            <p:cNvSpPr txBox="1"/>
            <p:nvPr/>
          </p:nvSpPr>
          <p:spPr>
            <a:xfrm>
              <a:off x="0" y="-38100"/>
              <a:ext cx="1861587" cy="21558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951475" y="6130404"/>
            <a:ext cx="7068211" cy="673875"/>
            <a:chOff x="0" y="0"/>
            <a:chExt cx="1861587" cy="177481"/>
          </a:xfrm>
        </p:grpSpPr>
        <p:sp>
          <p:nvSpPr>
            <p:cNvPr id="16" name="Freeform 16"/>
            <p:cNvSpPr/>
            <p:nvPr/>
          </p:nvSpPr>
          <p:spPr>
            <a:xfrm>
              <a:off x="0" y="0"/>
              <a:ext cx="1861587" cy="177481"/>
            </a:xfrm>
            <a:custGeom>
              <a:avLst/>
              <a:gdLst/>
              <a:ahLst/>
              <a:cxnLst/>
              <a:rect l="l" t="t" r="r" b="b"/>
              <a:pathLst>
                <a:path w="1861587" h="177481">
                  <a:moveTo>
                    <a:pt x="88741" y="0"/>
                  </a:moveTo>
                  <a:lnTo>
                    <a:pt x="1772846" y="0"/>
                  </a:lnTo>
                  <a:cubicBezTo>
                    <a:pt x="1821856" y="0"/>
                    <a:pt x="1861587" y="39731"/>
                    <a:pt x="1861587" y="88741"/>
                  </a:cubicBezTo>
                  <a:lnTo>
                    <a:pt x="1861587" y="88741"/>
                  </a:lnTo>
                  <a:cubicBezTo>
                    <a:pt x="1861587" y="112276"/>
                    <a:pt x="1852237" y="134848"/>
                    <a:pt x="1835595" y="151490"/>
                  </a:cubicBezTo>
                  <a:cubicBezTo>
                    <a:pt x="1818953" y="168132"/>
                    <a:pt x="1796381" y="177481"/>
                    <a:pt x="1772846" y="177481"/>
                  </a:cubicBezTo>
                  <a:lnTo>
                    <a:pt x="88741" y="177481"/>
                  </a:lnTo>
                  <a:cubicBezTo>
                    <a:pt x="65205" y="177481"/>
                    <a:pt x="42634" y="168132"/>
                    <a:pt x="25992" y="151490"/>
                  </a:cubicBezTo>
                  <a:cubicBezTo>
                    <a:pt x="9349" y="134848"/>
                    <a:pt x="0" y="112276"/>
                    <a:pt x="0" y="88741"/>
                  </a:cubicBezTo>
                  <a:lnTo>
                    <a:pt x="0" y="88741"/>
                  </a:lnTo>
                  <a:cubicBezTo>
                    <a:pt x="0" y="65205"/>
                    <a:pt x="9349" y="42634"/>
                    <a:pt x="25992" y="25992"/>
                  </a:cubicBezTo>
                  <a:cubicBezTo>
                    <a:pt x="42634" y="9349"/>
                    <a:pt x="65205" y="0"/>
                    <a:pt x="88741" y="0"/>
                  </a:cubicBezTo>
                  <a:close/>
                </a:path>
              </a:pathLst>
            </a:custGeom>
            <a:gradFill rotWithShape="1">
              <a:gsLst>
                <a:gs pos="0">
                  <a:srgbClr val="FFCF01">
                    <a:alpha val="100000"/>
                  </a:srgbClr>
                </a:gs>
                <a:gs pos="100000">
                  <a:srgbClr val="FF8A01">
                    <a:alpha val="100000"/>
                  </a:srgbClr>
                </a:gs>
              </a:gsLst>
              <a:lin ang="5400000"/>
            </a:gradFill>
          </p:spPr>
        </p:sp>
        <p:sp>
          <p:nvSpPr>
            <p:cNvPr id="17" name="TextBox 17"/>
            <p:cNvSpPr txBox="1"/>
            <p:nvPr/>
          </p:nvSpPr>
          <p:spPr>
            <a:xfrm>
              <a:off x="0" y="-38100"/>
              <a:ext cx="1861587" cy="215581"/>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705391" y="1065364"/>
            <a:ext cx="13314296" cy="828027"/>
          </a:xfrm>
          <a:prstGeom prst="rect">
            <a:avLst/>
          </a:prstGeom>
        </p:spPr>
        <p:txBody>
          <a:bodyPr lIns="0" tIns="0" rIns="0" bIns="0" rtlCol="0" anchor="t">
            <a:spAutoFit/>
          </a:bodyPr>
          <a:lstStyle/>
          <a:p>
            <a:pPr algn="ctr">
              <a:lnSpc>
                <a:spcPts val="6860"/>
              </a:lnSpc>
            </a:pPr>
            <a:r>
              <a:rPr lang="en-US" sz="4900">
                <a:solidFill>
                  <a:srgbClr val="003780"/>
                </a:solidFill>
                <a:latin typeface="Montserrat Bold"/>
                <a:ea typeface="Montserrat Bold"/>
                <a:cs typeface="Montserrat Bold"/>
                <a:sym typeface="Montserrat Bold"/>
              </a:rPr>
              <a:t>RISK ASSESSMENT AND MANAGEMENT</a:t>
            </a:r>
          </a:p>
        </p:txBody>
      </p:sp>
      <p:sp>
        <p:nvSpPr>
          <p:cNvPr id="19" name="TextBox 19"/>
          <p:cNvSpPr txBox="1"/>
          <p:nvPr/>
        </p:nvSpPr>
        <p:spPr>
          <a:xfrm>
            <a:off x="8477724" y="3930871"/>
            <a:ext cx="8781576" cy="1353185"/>
          </a:xfrm>
          <a:prstGeom prst="rect">
            <a:avLst/>
          </a:prstGeom>
        </p:spPr>
        <p:txBody>
          <a:bodyPr lIns="0" tIns="0" rIns="0" bIns="0" rtlCol="0" anchor="t">
            <a:spAutoFit/>
          </a:bodyPr>
          <a:lstStyle/>
          <a:p>
            <a:pPr algn="l">
              <a:lnSpc>
                <a:spcPts val="3639"/>
              </a:lnSpc>
            </a:pPr>
            <a:r>
              <a:rPr lang="en-US" sz="2599">
                <a:solidFill>
                  <a:srgbClr val="FFFFFF"/>
                </a:solidFill>
                <a:latin typeface="Montserrat Bold"/>
                <a:ea typeface="Montserrat Bold"/>
                <a:cs typeface="Montserrat Bold"/>
                <a:sym typeface="Montserrat Bold"/>
              </a:rPr>
              <a:t>Hazard Identification and Risk Assessment (HIRA)</a:t>
            </a:r>
          </a:p>
          <a:p>
            <a:pPr algn="ctr">
              <a:lnSpc>
                <a:spcPts val="3639"/>
              </a:lnSpc>
            </a:pPr>
            <a:endParaRPr lang="en-US" sz="2599">
              <a:solidFill>
                <a:srgbClr val="FFFFFF"/>
              </a:solidFill>
              <a:latin typeface="Montserrat Bold"/>
              <a:ea typeface="Montserrat Bold"/>
              <a:cs typeface="Montserrat Bold"/>
              <a:sym typeface="Montserrat Bold"/>
            </a:endParaRPr>
          </a:p>
          <a:p>
            <a:pPr algn="l">
              <a:lnSpc>
                <a:spcPts val="3639"/>
              </a:lnSpc>
            </a:pPr>
            <a:r>
              <a:rPr lang="en-US" sz="2599">
                <a:solidFill>
                  <a:srgbClr val="FFFFFF"/>
                </a:solidFill>
                <a:latin typeface="Montserrat Bold"/>
                <a:ea typeface="Montserrat Bold"/>
                <a:cs typeface="Montserrat Bold"/>
                <a:sym typeface="Montserrat Bold"/>
              </a:rPr>
              <a:t>Process Hazard Analysis (PHA)</a:t>
            </a:r>
          </a:p>
        </p:txBody>
      </p:sp>
      <p:sp>
        <p:nvSpPr>
          <p:cNvPr id="20" name="TextBox 20"/>
          <p:cNvSpPr txBox="1"/>
          <p:nvPr/>
        </p:nvSpPr>
        <p:spPr>
          <a:xfrm>
            <a:off x="8097183" y="7172778"/>
            <a:ext cx="8781576" cy="1517016"/>
          </a:xfrm>
          <a:prstGeom prst="rect">
            <a:avLst/>
          </a:prstGeom>
        </p:spPr>
        <p:txBody>
          <a:bodyPr lIns="0" tIns="0" rIns="0" bIns="0" rtlCol="0" anchor="t">
            <a:spAutoFit/>
          </a:bodyPr>
          <a:lstStyle/>
          <a:p>
            <a:pPr algn="ctr">
              <a:lnSpc>
                <a:spcPts val="4059"/>
              </a:lnSpc>
            </a:pPr>
            <a:r>
              <a:rPr lang="en-US" sz="2899">
                <a:solidFill>
                  <a:srgbClr val="FFFFFF"/>
                </a:solidFill>
                <a:latin typeface="Montserrat Bold"/>
                <a:ea typeface="Montserrat Bold"/>
                <a:cs typeface="Montserrat Bold"/>
                <a:sym typeface="Montserrat Bold"/>
              </a:rPr>
              <a:t>IS 15656:2006  Hazard Identification and Risk Assessment</a:t>
            </a:r>
          </a:p>
          <a:p>
            <a:pPr algn="ctr">
              <a:lnSpc>
                <a:spcPts val="4059"/>
              </a:lnSpc>
            </a:pPr>
            <a:endParaRPr lang="en-US" sz="2899">
              <a:solidFill>
                <a:srgbClr val="FFFFFF"/>
              </a:solidFill>
              <a:latin typeface="Montserrat Bold"/>
              <a:ea typeface="Montserrat Bold"/>
              <a:cs typeface="Montserrat Bold"/>
              <a:sym typeface="Montserrat Bold"/>
            </a:endParaRPr>
          </a:p>
        </p:txBody>
      </p:sp>
      <p:sp>
        <p:nvSpPr>
          <p:cNvPr id="21" name="TextBox 21"/>
          <p:cNvSpPr txBox="1"/>
          <p:nvPr/>
        </p:nvSpPr>
        <p:spPr>
          <a:xfrm>
            <a:off x="9777245" y="2916392"/>
            <a:ext cx="5416671" cy="356235"/>
          </a:xfrm>
          <a:prstGeom prst="rect">
            <a:avLst/>
          </a:prstGeom>
        </p:spPr>
        <p:txBody>
          <a:bodyPr lIns="0" tIns="0" rIns="0" bIns="0" rtlCol="0" anchor="t">
            <a:spAutoFit/>
          </a:bodyPr>
          <a:lstStyle/>
          <a:p>
            <a:pPr algn="ctr">
              <a:lnSpc>
                <a:spcPts val="2940"/>
              </a:lnSpc>
            </a:pPr>
            <a:r>
              <a:rPr lang="en-US" sz="2100">
                <a:solidFill>
                  <a:srgbClr val="000000"/>
                </a:solidFill>
                <a:latin typeface="Montserrat Bold"/>
                <a:ea typeface="Montserrat Bold"/>
                <a:cs typeface="Montserrat Bold"/>
                <a:sym typeface="Montserrat Bold"/>
              </a:rPr>
              <a:t>Key Concepts</a:t>
            </a:r>
          </a:p>
        </p:txBody>
      </p:sp>
      <p:sp>
        <p:nvSpPr>
          <p:cNvPr id="22" name="TextBox 22"/>
          <p:cNvSpPr txBox="1"/>
          <p:nvPr/>
        </p:nvSpPr>
        <p:spPr>
          <a:xfrm>
            <a:off x="9026248" y="6270174"/>
            <a:ext cx="6923446" cy="356235"/>
          </a:xfrm>
          <a:prstGeom prst="rect">
            <a:avLst/>
          </a:prstGeom>
        </p:spPr>
        <p:txBody>
          <a:bodyPr lIns="0" tIns="0" rIns="0" bIns="0" rtlCol="0" anchor="t">
            <a:spAutoFit/>
          </a:bodyPr>
          <a:lstStyle/>
          <a:p>
            <a:pPr algn="ctr">
              <a:lnSpc>
                <a:spcPts val="2940"/>
              </a:lnSpc>
            </a:pPr>
            <a:r>
              <a:rPr lang="en-US" sz="2100">
                <a:solidFill>
                  <a:srgbClr val="000000"/>
                </a:solidFill>
                <a:latin typeface="Montserrat Bold"/>
                <a:ea typeface="Montserrat Bold"/>
                <a:cs typeface="Montserrat Bold"/>
                <a:sym typeface="Montserrat Bold"/>
              </a:rPr>
              <a:t>Standards Referenced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4039" y="3217924"/>
            <a:ext cx="10518039" cy="10244806"/>
            <a:chOff x="0" y="0"/>
            <a:chExt cx="834478" cy="812800"/>
          </a:xfrm>
        </p:grpSpPr>
        <p:sp>
          <p:nvSpPr>
            <p:cNvPr id="3" name="Freeform 3"/>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id="4" name="TextBox 4"/>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3217924"/>
            <a:ext cx="10518039" cy="10244806"/>
            <a:chOff x="0" y="0"/>
            <a:chExt cx="834478" cy="812800"/>
          </a:xfrm>
        </p:grpSpPr>
        <p:sp>
          <p:nvSpPr>
            <p:cNvPr id="6" name="Freeform 6"/>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id="7" name="TextBox 7"/>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414848"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2695105" y="3953624"/>
            <a:ext cx="2379751" cy="23797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2733096"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a:off x="13013353" y="3953624"/>
            <a:ext cx="2379751" cy="23797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247614" y="4506133"/>
            <a:ext cx="1274733" cy="1274733"/>
          </a:xfrm>
          <a:custGeom>
            <a:avLst/>
            <a:gdLst/>
            <a:ahLst/>
            <a:cxnLst/>
            <a:rect l="l" t="t" r="r" b="b"/>
            <a:pathLst>
              <a:path w="1274733" h="1274733">
                <a:moveTo>
                  <a:pt x="0" y="0"/>
                </a:moveTo>
                <a:lnTo>
                  <a:pt x="1274733" y="0"/>
                </a:lnTo>
                <a:lnTo>
                  <a:pt x="1274733" y="1274734"/>
                </a:lnTo>
                <a:lnTo>
                  <a:pt x="0" y="12747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13435472" y="4409333"/>
            <a:ext cx="1535512" cy="1468334"/>
          </a:xfrm>
          <a:custGeom>
            <a:avLst/>
            <a:gdLst/>
            <a:ahLst/>
            <a:cxnLst/>
            <a:rect l="l" t="t" r="r" b="b"/>
            <a:pathLst>
              <a:path w="1535512" h="1468334">
                <a:moveTo>
                  <a:pt x="0" y="0"/>
                </a:moveTo>
                <a:lnTo>
                  <a:pt x="1535513" y="0"/>
                </a:lnTo>
                <a:lnTo>
                  <a:pt x="1535513" y="1468334"/>
                </a:lnTo>
                <a:lnTo>
                  <a:pt x="0" y="14683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TextBox 18"/>
          <p:cNvSpPr txBox="1"/>
          <p:nvPr/>
        </p:nvSpPr>
        <p:spPr>
          <a:xfrm>
            <a:off x="2293629" y="971550"/>
            <a:ext cx="13700743" cy="978505"/>
          </a:xfrm>
          <a:prstGeom prst="rect">
            <a:avLst/>
          </a:prstGeom>
        </p:spPr>
        <p:txBody>
          <a:bodyPr lIns="0" tIns="0" rIns="0" bIns="0" rtlCol="0" anchor="t">
            <a:spAutoFit/>
          </a:bodyPr>
          <a:lstStyle/>
          <a:p>
            <a:pPr algn="ctr">
              <a:lnSpc>
                <a:spcPts val="7380"/>
              </a:lnSpc>
            </a:pPr>
            <a:r>
              <a:rPr lang="en-US" sz="6150">
                <a:solidFill>
                  <a:srgbClr val="D6801C"/>
                </a:solidFill>
                <a:latin typeface="Poppins Ultra-Bold"/>
                <a:ea typeface="Poppins Ultra-Bold"/>
                <a:cs typeface="Poppins Ultra-Bold"/>
                <a:sym typeface="Poppins Ultra-Bold"/>
              </a:rPr>
              <a:t>PROCESS SAFETY MANAGEMENT</a:t>
            </a:r>
          </a:p>
        </p:txBody>
      </p:sp>
      <p:sp>
        <p:nvSpPr>
          <p:cNvPr id="19" name="TextBox 19"/>
          <p:cNvSpPr txBox="1"/>
          <p:nvPr/>
        </p:nvSpPr>
        <p:spPr>
          <a:xfrm>
            <a:off x="11223439" y="7460921"/>
            <a:ext cx="5959579" cy="1355062"/>
          </a:xfrm>
          <a:prstGeom prst="rect">
            <a:avLst/>
          </a:prstGeom>
        </p:spPr>
        <p:txBody>
          <a:bodyPr lIns="0" tIns="0" rIns="0" bIns="0" rtlCol="0" anchor="t">
            <a:spAutoFit/>
          </a:bodyPr>
          <a:lstStyle/>
          <a:p>
            <a:pPr algn="just">
              <a:lnSpc>
                <a:spcPts val="3536"/>
              </a:lnSpc>
            </a:pPr>
            <a:r>
              <a:rPr lang="en-US" sz="2526">
                <a:solidFill>
                  <a:srgbClr val="FFFFFF"/>
                </a:solidFill>
                <a:latin typeface="Poppins Medium"/>
                <a:ea typeface="Poppins Medium"/>
                <a:cs typeface="Poppins Medium"/>
                <a:sym typeface="Poppins Medium"/>
              </a:rPr>
              <a:t>IS 14489 :2018- Occupational Health and Safety Audit - Code of Practice</a:t>
            </a:r>
          </a:p>
          <a:p>
            <a:pPr algn="just">
              <a:lnSpc>
                <a:spcPts val="3536"/>
              </a:lnSpc>
              <a:spcBef>
                <a:spcPct val="0"/>
              </a:spcBef>
            </a:pPr>
            <a:endParaRPr lang="en-US" sz="2526">
              <a:solidFill>
                <a:srgbClr val="FFFFFF"/>
              </a:solidFill>
              <a:latin typeface="Poppins Medium"/>
              <a:ea typeface="Poppins Medium"/>
              <a:cs typeface="Poppins Medium"/>
              <a:sym typeface="Poppins Medium"/>
            </a:endParaRPr>
          </a:p>
        </p:txBody>
      </p:sp>
      <p:sp>
        <p:nvSpPr>
          <p:cNvPr id="20" name="TextBox 20"/>
          <p:cNvSpPr txBox="1"/>
          <p:nvPr/>
        </p:nvSpPr>
        <p:spPr>
          <a:xfrm>
            <a:off x="1028700" y="7924847"/>
            <a:ext cx="5959579" cy="2059277"/>
          </a:xfrm>
          <a:prstGeom prst="rect">
            <a:avLst/>
          </a:prstGeom>
        </p:spPr>
        <p:txBody>
          <a:bodyPr lIns="0" tIns="0" rIns="0" bIns="0" rtlCol="0" anchor="t">
            <a:spAutoFit/>
          </a:bodyPr>
          <a:lstStyle/>
          <a:p>
            <a:pPr marL="523797" lvl="1" indent="-261898" algn="l">
              <a:lnSpc>
                <a:spcPts val="3396"/>
              </a:lnSpc>
              <a:buFont typeface="Arial"/>
              <a:buChar char="•"/>
            </a:pPr>
            <a:r>
              <a:rPr lang="en-US" sz="2426">
                <a:solidFill>
                  <a:srgbClr val="FFFFFF"/>
                </a:solidFill>
                <a:latin typeface="Poppins Medium"/>
                <a:ea typeface="Poppins Medium"/>
                <a:cs typeface="Poppins Medium"/>
                <a:sym typeface="Poppins Medium"/>
              </a:rPr>
              <a:t>Process safety information</a:t>
            </a:r>
          </a:p>
          <a:p>
            <a:pPr marL="523797" lvl="1" indent="-261898" algn="l">
              <a:lnSpc>
                <a:spcPts val="3396"/>
              </a:lnSpc>
              <a:buFont typeface="Arial"/>
              <a:buChar char="•"/>
            </a:pPr>
            <a:r>
              <a:rPr lang="en-US" sz="2426">
                <a:solidFill>
                  <a:srgbClr val="FFFFFF"/>
                </a:solidFill>
                <a:latin typeface="Poppins Medium"/>
                <a:ea typeface="Poppins Medium"/>
                <a:cs typeface="Poppins Medium"/>
                <a:sym typeface="Poppins Medium"/>
              </a:rPr>
              <a:t>Process hazard analysis</a:t>
            </a:r>
          </a:p>
          <a:p>
            <a:pPr marL="523797" lvl="1" indent="-261898" algn="l">
              <a:lnSpc>
                <a:spcPts val="3396"/>
              </a:lnSpc>
              <a:buFont typeface="Arial"/>
              <a:buChar char="•"/>
            </a:pPr>
            <a:r>
              <a:rPr lang="en-US" sz="2426">
                <a:solidFill>
                  <a:srgbClr val="FFFFFF"/>
                </a:solidFill>
                <a:latin typeface="Poppins Medium"/>
                <a:ea typeface="Poppins Medium"/>
                <a:cs typeface="Poppins Medium"/>
                <a:sym typeface="Poppins Medium"/>
              </a:rPr>
              <a:t>Operating procedures</a:t>
            </a:r>
          </a:p>
          <a:p>
            <a:pPr marL="523797" lvl="1" indent="-261898" algn="l">
              <a:lnSpc>
                <a:spcPts val="3396"/>
              </a:lnSpc>
              <a:buFont typeface="Arial"/>
              <a:buChar char="•"/>
            </a:pPr>
            <a:r>
              <a:rPr lang="en-US" sz="2426">
                <a:solidFill>
                  <a:srgbClr val="FFFFFF"/>
                </a:solidFill>
                <a:latin typeface="Poppins Medium"/>
                <a:ea typeface="Poppins Medium"/>
                <a:cs typeface="Poppins Medium"/>
                <a:sym typeface="Poppins Medium"/>
              </a:rPr>
              <a:t>Training</a:t>
            </a:r>
          </a:p>
          <a:p>
            <a:pPr algn="ctr">
              <a:lnSpc>
                <a:spcPts val="2696"/>
              </a:lnSpc>
              <a:spcBef>
                <a:spcPct val="0"/>
              </a:spcBef>
            </a:pPr>
            <a:endParaRPr lang="en-US" sz="2426">
              <a:solidFill>
                <a:srgbClr val="FFFFFF"/>
              </a:solidFill>
              <a:latin typeface="Poppins Medium"/>
              <a:ea typeface="Poppins Medium"/>
              <a:cs typeface="Poppins Medium"/>
              <a:sym typeface="Poppins Medium"/>
            </a:endParaRPr>
          </a:p>
        </p:txBody>
      </p:sp>
      <p:sp>
        <p:nvSpPr>
          <p:cNvPr id="21" name="TextBox 21"/>
          <p:cNvSpPr txBox="1"/>
          <p:nvPr/>
        </p:nvSpPr>
        <p:spPr>
          <a:xfrm>
            <a:off x="0" y="6594733"/>
            <a:ext cx="8582958" cy="1247918"/>
          </a:xfrm>
          <a:prstGeom prst="rect">
            <a:avLst/>
          </a:prstGeom>
        </p:spPr>
        <p:txBody>
          <a:bodyPr lIns="0" tIns="0" rIns="0" bIns="0" rtlCol="0" anchor="t">
            <a:spAutoFit/>
          </a:bodyPr>
          <a:lstStyle/>
          <a:p>
            <a:pPr algn="ctr">
              <a:lnSpc>
                <a:spcPts val="4782"/>
              </a:lnSpc>
            </a:pPr>
            <a:r>
              <a:rPr lang="en-US" sz="3985">
                <a:solidFill>
                  <a:srgbClr val="FFFFFF"/>
                </a:solidFill>
                <a:latin typeface="Poppins Ultra-Bold"/>
                <a:ea typeface="Poppins Ultra-Bold"/>
                <a:cs typeface="Poppins Ultra-Bold"/>
                <a:sym typeface="Poppins Ultra-Bold"/>
              </a:rPr>
              <a:t>Elements of Process Safety Management (PSM)</a:t>
            </a:r>
          </a:p>
        </p:txBody>
      </p:sp>
      <p:sp>
        <p:nvSpPr>
          <p:cNvPr id="22" name="TextBox 22"/>
          <p:cNvSpPr txBox="1"/>
          <p:nvPr/>
        </p:nvSpPr>
        <p:spPr>
          <a:xfrm>
            <a:off x="10244147" y="6594733"/>
            <a:ext cx="7140435" cy="643009"/>
          </a:xfrm>
          <a:prstGeom prst="rect">
            <a:avLst/>
          </a:prstGeom>
        </p:spPr>
        <p:txBody>
          <a:bodyPr lIns="0" tIns="0" rIns="0" bIns="0" rtlCol="0" anchor="t">
            <a:spAutoFit/>
          </a:bodyPr>
          <a:lstStyle/>
          <a:p>
            <a:pPr algn="ctr">
              <a:lnSpc>
                <a:spcPts val="4782"/>
              </a:lnSpc>
            </a:pPr>
            <a:r>
              <a:rPr lang="en-US" sz="3985">
                <a:solidFill>
                  <a:srgbClr val="FFFFFF"/>
                </a:solidFill>
                <a:latin typeface="Poppins Ultra-Bold"/>
                <a:ea typeface="Poppins Ultra-Bold"/>
                <a:cs typeface="Poppins Ultra-Bold"/>
                <a:sym typeface="Poppins Ultra-Bold"/>
              </a:rPr>
              <a:t>Relevant Indian Standard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59591" y="158047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D6801C"/>
            </a:solidFill>
          </p:spPr>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835684"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5745960" y="2594986"/>
            <a:ext cx="13583489" cy="1142614"/>
            <a:chOff x="0" y="0"/>
            <a:chExt cx="3049338" cy="256504"/>
          </a:xfrm>
        </p:grpSpPr>
        <p:sp>
          <p:nvSpPr>
            <p:cNvPr id="12" name="Freeform 12"/>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D6801C"/>
            </a:solidFill>
          </p:spPr>
        </p:sp>
        <p:sp>
          <p:nvSpPr>
            <p:cNvPr id="13" name="TextBox 13"/>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85263" y="667989"/>
            <a:ext cx="17765607" cy="2586734"/>
          </a:xfrm>
          <a:prstGeom prst="rect">
            <a:avLst/>
          </a:prstGeom>
        </p:spPr>
        <p:txBody>
          <a:bodyPr lIns="0" tIns="0" rIns="0" bIns="0" rtlCol="0" anchor="t">
            <a:spAutoFit/>
          </a:bodyPr>
          <a:lstStyle/>
          <a:p>
            <a:pPr algn="r">
              <a:lnSpc>
                <a:spcPts val="10134"/>
              </a:lnSpc>
            </a:pPr>
            <a:r>
              <a:rPr lang="en-US" sz="7238">
                <a:solidFill>
                  <a:srgbClr val="D6801C"/>
                </a:solidFill>
                <a:latin typeface="Poppins Ultra-Bold"/>
                <a:ea typeface="Poppins Ultra-Bold"/>
                <a:cs typeface="Poppins Ultra-Bold"/>
                <a:sym typeface="Poppins Ultra-Bold"/>
              </a:rPr>
              <a:t>SAFETY EQUIPMENT AND CONTROLS</a:t>
            </a:r>
          </a:p>
          <a:p>
            <a:pPr algn="r">
              <a:lnSpc>
                <a:spcPts val="10134"/>
              </a:lnSpc>
              <a:spcBef>
                <a:spcPct val="0"/>
              </a:spcBef>
            </a:pPr>
            <a:endParaRPr lang="en-US" sz="7238">
              <a:solidFill>
                <a:srgbClr val="D6801C"/>
              </a:solidFill>
              <a:latin typeface="Poppins Ultra-Bold"/>
              <a:ea typeface="Poppins Ultra-Bold"/>
              <a:cs typeface="Poppins Ultra-Bold"/>
              <a:sym typeface="Poppins Ultra-Bold"/>
            </a:endParaRPr>
          </a:p>
        </p:txBody>
      </p:sp>
      <p:grpSp>
        <p:nvGrpSpPr>
          <p:cNvPr id="15" name="Group 15"/>
          <p:cNvGrpSpPr/>
          <p:nvPr/>
        </p:nvGrpSpPr>
        <p:grpSpPr>
          <a:xfrm>
            <a:off x="4639207" y="2059539"/>
            <a:ext cx="2213507" cy="2213507"/>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5745960" y="6189110"/>
            <a:ext cx="13583489" cy="1142614"/>
            <a:chOff x="0" y="0"/>
            <a:chExt cx="3049338" cy="256504"/>
          </a:xfrm>
        </p:grpSpPr>
        <p:sp>
          <p:nvSpPr>
            <p:cNvPr id="19" name="Freeform 19"/>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D6801C"/>
            </a:solidFill>
          </p:spPr>
        </p:sp>
        <p:sp>
          <p:nvSpPr>
            <p:cNvPr id="20" name="TextBox 20"/>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4639207" y="5653663"/>
            <a:ext cx="2213507" cy="2213507"/>
            <a:chOff x="0" y="0"/>
            <a:chExt cx="812800" cy="812800"/>
          </a:xfrm>
        </p:grpSpPr>
        <p:sp>
          <p:nvSpPr>
            <p:cNvPr id="22" name="Freeform 22"/>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24" name="Freeform 24"/>
          <p:cNvSpPr/>
          <p:nvPr/>
        </p:nvSpPr>
        <p:spPr>
          <a:xfrm>
            <a:off x="5238526" y="2502694"/>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5352829" y="6259903"/>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TextBox 26"/>
          <p:cNvSpPr txBox="1"/>
          <p:nvPr/>
        </p:nvSpPr>
        <p:spPr>
          <a:xfrm>
            <a:off x="7045361" y="2622207"/>
            <a:ext cx="11005509" cy="810754"/>
          </a:xfrm>
          <a:prstGeom prst="rect">
            <a:avLst/>
          </a:prstGeom>
        </p:spPr>
        <p:txBody>
          <a:bodyPr lIns="0" tIns="0" rIns="0" bIns="0" rtlCol="0" anchor="t">
            <a:spAutoFit/>
          </a:bodyPr>
          <a:lstStyle/>
          <a:p>
            <a:pPr algn="just">
              <a:lnSpc>
                <a:spcPts val="6237"/>
              </a:lnSpc>
              <a:spcBef>
                <a:spcPct val="0"/>
              </a:spcBef>
            </a:pPr>
            <a:r>
              <a:rPr lang="en-US" sz="4455">
                <a:solidFill>
                  <a:srgbClr val="FFFFFF"/>
                </a:solidFill>
                <a:latin typeface="Poppins Medium"/>
                <a:ea typeface="Poppins Medium"/>
                <a:cs typeface="Poppins Medium"/>
                <a:sym typeface="Poppins Medium"/>
              </a:rPr>
              <a:t>Personal Protective Equipment (PPE)</a:t>
            </a:r>
          </a:p>
        </p:txBody>
      </p:sp>
      <p:sp>
        <p:nvSpPr>
          <p:cNvPr id="27" name="TextBox 27"/>
          <p:cNvSpPr txBox="1"/>
          <p:nvPr/>
        </p:nvSpPr>
        <p:spPr>
          <a:xfrm>
            <a:off x="7045361" y="6197281"/>
            <a:ext cx="9682275"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ea typeface="Poppins Medium"/>
                <a:cs typeface="Poppins Medium"/>
                <a:sym typeface="Poppins Medium"/>
              </a:rPr>
              <a:t>Engineering Controls</a:t>
            </a:r>
          </a:p>
        </p:txBody>
      </p:sp>
      <p:sp>
        <p:nvSpPr>
          <p:cNvPr id="28" name="TextBox 28"/>
          <p:cNvSpPr txBox="1"/>
          <p:nvPr/>
        </p:nvSpPr>
        <p:spPr>
          <a:xfrm>
            <a:off x="6613452" y="3756849"/>
            <a:ext cx="11674548" cy="2697103"/>
          </a:xfrm>
          <a:prstGeom prst="rect">
            <a:avLst/>
          </a:prstGeom>
        </p:spPr>
        <p:txBody>
          <a:bodyPr lIns="0" tIns="0" rIns="0" bIns="0" rtlCol="0" anchor="t">
            <a:spAutoFit/>
          </a:bodyPr>
          <a:lstStyle/>
          <a:p>
            <a:pPr algn="l">
              <a:lnSpc>
                <a:spcPts val="3590"/>
              </a:lnSpc>
            </a:pPr>
            <a:r>
              <a:rPr lang="en-US" sz="2564">
                <a:solidFill>
                  <a:srgbClr val="000000"/>
                </a:solidFill>
                <a:latin typeface="Poppins Bold"/>
                <a:ea typeface="Poppins Bold"/>
                <a:cs typeface="Poppins Bold"/>
                <a:sym typeface="Poppins Bold"/>
              </a:rPr>
              <a:t>Standards for PPE in process industries </a:t>
            </a:r>
          </a:p>
          <a:p>
            <a:pPr algn="l">
              <a:lnSpc>
                <a:spcPts val="3590"/>
              </a:lnSpc>
            </a:pPr>
            <a:endParaRPr lang="en-US" sz="2564">
              <a:solidFill>
                <a:srgbClr val="000000"/>
              </a:solidFill>
              <a:latin typeface="Poppins Bold"/>
              <a:ea typeface="Poppins Bold"/>
              <a:cs typeface="Poppins Bold"/>
              <a:sym typeface="Poppins Bold"/>
            </a:endParaRPr>
          </a:p>
          <a:p>
            <a:pPr algn="l">
              <a:lnSpc>
                <a:spcPts val="3590"/>
              </a:lnSpc>
            </a:pPr>
            <a:r>
              <a:rPr lang="en-US" sz="2564">
                <a:solidFill>
                  <a:srgbClr val="000000"/>
                </a:solidFill>
                <a:latin typeface="Poppins Bold"/>
                <a:ea typeface="Poppins Bold"/>
                <a:cs typeface="Poppins Bold"/>
                <a:sym typeface="Poppins Bold"/>
              </a:rPr>
              <a:t>IS 2925: 1984 Specification for Industrial safety Helmets to protect workers from head injuries </a:t>
            </a:r>
          </a:p>
          <a:p>
            <a:pPr algn="l">
              <a:lnSpc>
                <a:spcPts val="3590"/>
              </a:lnSpc>
            </a:pPr>
            <a:endParaRPr lang="en-US" sz="2564">
              <a:solidFill>
                <a:srgbClr val="000000"/>
              </a:solidFill>
              <a:latin typeface="Poppins Bold"/>
              <a:ea typeface="Poppins Bold"/>
              <a:cs typeface="Poppins Bold"/>
              <a:sym typeface="Poppins Bold"/>
            </a:endParaRPr>
          </a:p>
          <a:p>
            <a:pPr algn="l">
              <a:lnSpc>
                <a:spcPts val="3590"/>
              </a:lnSpc>
              <a:spcBef>
                <a:spcPct val="0"/>
              </a:spcBef>
            </a:pPr>
            <a:endParaRPr lang="en-US" sz="2564">
              <a:solidFill>
                <a:srgbClr val="000000"/>
              </a:solidFill>
              <a:latin typeface="Poppins Bold"/>
              <a:ea typeface="Poppins Bold"/>
              <a:cs typeface="Poppins Bold"/>
              <a:sym typeface="Poppins Bold"/>
            </a:endParaRPr>
          </a:p>
        </p:txBody>
      </p:sp>
      <p:sp>
        <p:nvSpPr>
          <p:cNvPr id="29" name="TextBox 29"/>
          <p:cNvSpPr txBox="1"/>
          <p:nvPr/>
        </p:nvSpPr>
        <p:spPr>
          <a:xfrm>
            <a:off x="7045361" y="7659382"/>
            <a:ext cx="9836996" cy="2204343"/>
          </a:xfrm>
          <a:prstGeom prst="rect">
            <a:avLst/>
          </a:prstGeom>
        </p:spPr>
        <p:txBody>
          <a:bodyPr lIns="0" tIns="0" rIns="0" bIns="0" rtlCol="0" anchor="t">
            <a:spAutoFit/>
          </a:bodyPr>
          <a:lstStyle/>
          <a:p>
            <a:pPr algn="l">
              <a:lnSpc>
                <a:spcPts val="3450"/>
              </a:lnSpc>
            </a:pPr>
            <a:r>
              <a:rPr lang="en-US" sz="2464">
                <a:solidFill>
                  <a:srgbClr val="000000"/>
                </a:solidFill>
                <a:latin typeface="Poppins Bold"/>
                <a:ea typeface="Poppins Bold"/>
                <a:cs typeface="Poppins Bold"/>
                <a:sym typeface="Poppins Bold"/>
              </a:rPr>
              <a:t>Ventilation systems, alarm systems, and emergency shutdown systems.</a:t>
            </a:r>
          </a:p>
          <a:p>
            <a:pPr algn="l">
              <a:lnSpc>
                <a:spcPts val="3450"/>
              </a:lnSpc>
            </a:pPr>
            <a:endParaRPr lang="en-US" sz="2464">
              <a:solidFill>
                <a:srgbClr val="000000"/>
              </a:solidFill>
              <a:latin typeface="Poppins Bold"/>
              <a:ea typeface="Poppins Bold"/>
              <a:cs typeface="Poppins Bold"/>
              <a:sym typeface="Poppins Bold"/>
            </a:endParaRPr>
          </a:p>
          <a:p>
            <a:pPr algn="l">
              <a:lnSpc>
                <a:spcPts val="3450"/>
              </a:lnSpc>
            </a:pPr>
            <a:r>
              <a:rPr lang="en-US" sz="2464">
                <a:solidFill>
                  <a:srgbClr val="000000"/>
                </a:solidFill>
                <a:latin typeface="Poppins Bold"/>
                <a:ea typeface="Poppins Bold"/>
                <a:cs typeface="Poppins Bold"/>
                <a:sym typeface="Poppins Bold"/>
              </a:rPr>
              <a:t>IS 61511: -1:2017 Safety Instrumented systems.</a:t>
            </a:r>
          </a:p>
          <a:p>
            <a:pPr algn="l">
              <a:lnSpc>
                <a:spcPts val="3450"/>
              </a:lnSpc>
              <a:spcBef>
                <a:spcPct val="0"/>
              </a:spcBef>
            </a:pPr>
            <a:endParaRPr lang="en-US" sz="2464">
              <a:solidFill>
                <a:srgbClr val="000000"/>
              </a:solidFill>
              <a:latin typeface="Poppins Bold"/>
              <a:ea typeface="Poppins Bold"/>
              <a:cs typeface="Poppins Bold"/>
              <a:sym typeface="Poppins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12995" y="1028700"/>
            <a:ext cx="12862010" cy="1456507"/>
            <a:chOff x="0" y="0"/>
            <a:chExt cx="3387525" cy="383607"/>
          </a:xfrm>
        </p:grpSpPr>
        <p:sp>
          <p:nvSpPr>
            <p:cNvPr id="4" name="Freeform 4"/>
            <p:cNvSpPr/>
            <p:nvPr/>
          </p:nvSpPr>
          <p:spPr>
            <a:xfrm>
              <a:off x="0" y="0"/>
              <a:ext cx="3387525" cy="383607"/>
            </a:xfrm>
            <a:custGeom>
              <a:avLst/>
              <a:gdLst/>
              <a:ahLst/>
              <a:cxnLst/>
              <a:rect l="l" t="t" r="r" b="b"/>
              <a:pathLst>
                <a:path w="3387525" h="383607">
                  <a:moveTo>
                    <a:pt x="60192" y="0"/>
                  </a:moveTo>
                  <a:lnTo>
                    <a:pt x="3327333" y="0"/>
                  </a:lnTo>
                  <a:cubicBezTo>
                    <a:pt x="3343297" y="0"/>
                    <a:pt x="3358607" y="6342"/>
                    <a:pt x="3369895" y="17630"/>
                  </a:cubicBezTo>
                  <a:cubicBezTo>
                    <a:pt x="3381184" y="28918"/>
                    <a:pt x="3387525" y="44228"/>
                    <a:pt x="3387525" y="60192"/>
                  </a:cubicBezTo>
                  <a:lnTo>
                    <a:pt x="3387525" y="323415"/>
                  </a:lnTo>
                  <a:cubicBezTo>
                    <a:pt x="3387525" y="339379"/>
                    <a:pt x="3381184" y="354689"/>
                    <a:pt x="3369895" y="365977"/>
                  </a:cubicBezTo>
                  <a:cubicBezTo>
                    <a:pt x="3358607" y="377265"/>
                    <a:pt x="3343297" y="383607"/>
                    <a:pt x="3327333" y="383607"/>
                  </a:cubicBezTo>
                  <a:lnTo>
                    <a:pt x="60192" y="383607"/>
                  </a:lnTo>
                  <a:cubicBezTo>
                    <a:pt x="44228" y="383607"/>
                    <a:pt x="28918" y="377265"/>
                    <a:pt x="17630" y="365977"/>
                  </a:cubicBezTo>
                  <a:cubicBezTo>
                    <a:pt x="6342" y="354689"/>
                    <a:pt x="0" y="339379"/>
                    <a:pt x="0" y="323415"/>
                  </a:cubicBezTo>
                  <a:lnTo>
                    <a:pt x="0" y="60192"/>
                  </a:lnTo>
                  <a:cubicBezTo>
                    <a:pt x="0" y="44228"/>
                    <a:pt x="6342" y="28918"/>
                    <a:pt x="17630" y="17630"/>
                  </a:cubicBezTo>
                  <a:cubicBezTo>
                    <a:pt x="28918" y="6342"/>
                    <a:pt x="44228" y="0"/>
                    <a:pt x="60192" y="0"/>
                  </a:cubicBezTo>
                  <a:close/>
                </a:path>
              </a:pathLst>
            </a:custGeom>
            <a:gradFill rotWithShape="1">
              <a:gsLst>
                <a:gs pos="0">
                  <a:srgbClr val="003780">
                    <a:alpha val="100000"/>
                  </a:srgbClr>
                </a:gs>
                <a:gs pos="100000">
                  <a:srgbClr val="011F47">
                    <a:alpha val="100000"/>
                  </a:srgbClr>
                </a:gs>
              </a:gsLst>
              <a:lin ang="5400000"/>
            </a:gradFill>
          </p:spPr>
        </p:sp>
        <p:sp>
          <p:nvSpPr>
            <p:cNvPr id="5" name="TextBox 5"/>
            <p:cNvSpPr txBox="1"/>
            <p:nvPr/>
          </p:nvSpPr>
          <p:spPr>
            <a:xfrm>
              <a:off x="0" y="-38100"/>
              <a:ext cx="3387525" cy="42170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080530" y="1064903"/>
            <a:ext cx="12126940" cy="1151909"/>
          </a:xfrm>
          <a:prstGeom prst="rect">
            <a:avLst/>
          </a:prstGeom>
        </p:spPr>
        <p:txBody>
          <a:bodyPr lIns="0" tIns="0" rIns="0" bIns="0" rtlCol="0" anchor="t">
            <a:spAutoFit/>
          </a:bodyPr>
          <a:lstStyle/>
          <a:p>
            <a:pPr algn="ctr">
              <a:lnSpc>
                <a:spcPts val="9483"/>
              </a:lnSpc>
            </a:pPr>
            <a:r>
              <a:rPr lang="en-US" sz="6774">
                <a:solidFill>
                  <a:srgbClr val="FFCF01"/>
                </a:solidFill>
                <a:latin typeface="Montserrat Bold"/>
                <a:ea typeface="Montserrat Bold"/>
                <a:cs typeface="Montserrat Bold"/>
                <a:sym typeface="Montserrat Bold"/>
              </a:rPr>
              <a:t>STORAGE AND HANDLING</a:t>
            </a:r>
          </a:p>
        </p:txBody>
      </p:sp>
      <p:sp>
        <p:nvSpPr>
          <p:cNvPr id="7" name="TextBox 7"/>
          <p:cNvSpPr txBox="1"/>
          <p:nvPr/>
        </p:nvSpPr>
        <p:spPr>
          <a:xfrm>
            <a:off x="888146" y="4094217"/>
            <a:ext cx="8888892" cy="2257750"/>
          </a:xfrm>
          <a:prstGeom prst="rect">
            <a:avLst/>
          </a:prstGeom>
        </p:spPr>
        <p:txBody>
          <a:bodyPr lIns="0" tIns="0" rIns="0" bIns="0" rtlCol="0" anchor="t">
            <a:spAutoFit/>
          </a:bodyPr>
          <a:lstStyle/>
          <a:p>
            <a:pPr marL="705293" lvl="1" indent="-352646" algn="just">
              <a:lnSpc>
                <a:spcPts val="4573"/>
              </a:lnSpc>
              <a:buFont typeface="Arial"/>
              <a:buChar char="•"/>
            </a:pPr>
            <a:r>
              <a:rPr lang="en-US" sz="3266">
                <a:solidFill>
                  <a:srgbClr val="000000"/>
                </a:solidFill>
                <a:latin typeface="Montserrat"/>
                <a:ea typeface="Montserrat"/>
                <a:cs typeface="Montserrat"/>
                <a:sym typeface="Montserrat"/>
              </a:rPr>
              <a:t>Safe Storage methods</a:t>
            </a:r>
          </a:p>
          <a:p>
            <a:pPr marL="705293" lvl="1" indent="-352646" algn="just">
              <a:lnSpc>
                <a:spcPts val="4573"/>
              </a:lnSpc>
              <a:buFont typeface="Arial"/>
              <a:buChar char="•"/>
            </a:pPr>
            <a:r>
              <a:rPr lang="en-US" sz="3266">
                <a:solidFill>
                  <a:srgbClr val="000000"/>
                </a:solidFill>
                <a:latin typeface="Montserrat"/>
                <a:ea typeface="Montserrat"/>
                <a:cs typeface="Montserrat"/>
                <a:sym typeface="Montserrat"/>
              </a:rPr>
              <a:t>Proper labeling and signage</a:t>
            </a:r>
          </a:p>
          <a:p>
            <a:pPr marL="705293" lvl="1" indent="-352646" algn="just">
              <a:lnSpc>
                <a:spcPts val="4573"/>
              </a:lnSpc>
              <a:buFont typeface="Arial"/>
              <a:buChar char="•"/>
            </a:pPr>
            <a:r>
              <a:rPr lang="en-US" sz="3266">
                <a:solidFill>
                  <a:srgbClr val="000000"/>
                </a:solidFill>
                <a:latin typeface="Montserrat"/>
                <a:ea typeface="Montserrat"/>
                <a:cs typeface="Montserrat"/>
                <a:sym typeface="Montserrat"/>
              </a:rPr>
              <a:t>Handling procedures</a:t>
            </a:r>
          </a:p>
          <a:p>
            <a:pPr algn="just">
              <a:lnSpc>
                <a:spcPts val="4573"/>
              </a:lnSpc>
            </a:pPr>
            <a:endParaRPr lang="en-US" sz="3266">
              <a:solidFill>
                <a:srgbClr val="000000"/>
              </a:solidFill>
              <a:latin typeface="Montserrat"/>
              <a:ea typeface="Montserrat"/>
              <a:cs typeface="Montserrat"/>
              <a:sym typeface="Montserrat"/>
            </a:endParaRPr>
          </a:p>
        </p:txBody>
      </p:sp>
      <p:sp>
        <p:nvSpPr>
          <p:cNvPr id="8" name="TextBox 8"/>
          <p:cNvSpPr txBox="1"/>
          <p:nvPr/>
        </p:nvSpPr>
        <p:spPr>
          <a:xfrm>
            <a:off x="9164881" y="3145539"/>
            <a:ext cx="9792075" cy="739873"/>
          </a:xfrm>
          <a:prstGeom prst="rect">
            <a:avLst/>
          </a:prstGeom>
        </p:spPr>
        <p:txBody>
          <a:bodyPr lIns="0" tIns="0" rIns="0" bIns="0" rtlCol="0" anchor="t">
            <a:spAutoFit/>
          </a:bodyPr>
          <a:lstStyle/>
          <a:p>
            <a:pPr algn="l">
              <a:lnSpc>
                <a:spcPts val="6098"/>
              </a:lnSpc>
            </a:pPr>
            <a:r>
              <a:rPr lang="en-US" sz="4355">
                <a:solidFill>
                  <a:srgbClr val="003780"/>
                </a:solidFill>
                <a:latin typeface="Montserrat Bold"/>
                <a:ea typeface="Montserrat Bold"/>
                <a:cs typeface="Montserrat Bold"/>
                <a:sym typeface="Montserrat Bold"/>
              </a:rPr>
              <a:t>Key Standards</a:t>
            </a:r>
          </a:p>
        </p:txBody>
      </p:sp>
      <p:sp>
        <p:nvSpPr>
          <p:cNvPr id="9" name="TextBox 9"/>
          <p:cNvSpPr txBox="1"/>
          <p:nvPr/>
        </p:nvSpPr>
        <p:spPr>
          <a:xfrm>
            <a:off x="9164881" y="4083845"/>
            <a:ext cx="8652760" cy="1366370"/>
          </a:xfrm>
          <a:prstGeom prst="rect">
            <a:avLst/>
          </a:prstGeom>
        </p:spPr>
        <p:txBody>
          <a:bodyPr lIns="0" tIns="0" rIns="0" bIns="0" rtlCol="0" anchor="t">
            <a:spAutoFit/>
          </a:bodyPr>
          <a:lstStyle/>
          <a:p>
            <a:pPr algn="l">
              <a:lnSpc>
                <a:spcPts val="3668"/>
              </a:lnSpc>
            </a:pPr>
            <a:r>
              <a:rPr lang="en-US" sz="2620">
                <a:solidFill>
                  <a:srgbClr val="003780"/>
                </a:solidFill>
                <a:latin typeface="Montserrat"/>
                <a:ea typeface="Montserrat"/>
                <a:cs typeface="Montserrat"/>
                <a:sym typeface="Montserrat"/>
              </a:rPr>
              <a:t>IS 3594: 1991 Code of Practice for Fire Safety of </a:t>
            </a:r>
          </a:p>
          <a:p>
            <a:pPr algn="l">
              <a:lnSpc>
                <a:spcPts val="3668"/>
              </a:lnSpc>
            </a:pPr>
            <a:r>
              <a:rPr lang="en-US" sz="2620">
                <a:solidFill>
                  <a:srgbClr val="003780"/>
                </a:solidFill>
                <a:latin typeface="Montserrat"/>
                <a:ea typeface="Montserrat"/>
                <a:cs typeface="Montserrat"/>
                <a:sym typeface="Montserrat"/>
              </a:rPr>
              <a:t>Industrial Buildings: General Storage and Warehousing Including cold storage </a:t>
            </a:r>
          </a:p>
        </p:txBody>
      </p:sp>
      <p:sp>
        <p:nvSpPr>
          <p:cNvPr id="10" name="TextBox 10"/>
          <p:cNvSpPr txBox="1"/>
          <p:nvPr/>
        </p:nvSpPr>
        <p:spPr>
          <a:xfrm>
            <a:off x="1216704" y="3145539"/>
            <a:ext cx="7868061" cy="609470"/>
          </a:xfrm>
          <a:prstGeom prst="rect">
            <a:avLst/>
          </a:prstGeom>
        </p:spPr>
        <p:txBody>
          <a:bodyPr lIns="0" tIns="0" rIns="0" bIns="0" rtlCol="0" anchor="t">
            <a:spAutoFit/>
          </a:bodyPr>
          <a:lstStyle/>
          <a:p>
            <a:pPr algn="l">
              <a:lnSpc>
                <a:spcPts val="4900"/>
              </a:lnSpc>
            </a:pPr>
            <a:r>
              <a:rPr lang="en-US" sz="3500">
                <a:solidFill>
                  <a:srgbClr val="003780"/>
                </a:solidFill>
                <a:latin typeface="Montserrat Bold"/>
                <a:ea typeface="Montserrat Bold"/>
                <a:cs typeface="Montserrat Bold"/>
                <a:sym typeface="Montserrat Bold"/>
              </a:rPr>
              <a:t>Best Practices </a:t>
            </a:r>
          </a:p>
        </p:txBody>
      </p:sp>
      <p:sp>
        <p:nvSpPr>
          <p:cNvPr id="11" name="TextBox 11"/>
          <p:cNvSpPr txBox="1"/>
          <p:nvPr/>
        </p:nvSpPr>
        <p:spPr>
          <a:xfrm>
            <a:off x="9164881" y="6042504"/>
            <a:ext cx="8652760" cy="2289907"/>
          </a:xfrm>
          <a:prstGeom prst="rect">
            <a:avLst/>
          </a:prstGeom>
        </p:spPr>
        <p:txBody>
          <a:bodyPr lIns="0" tIns="0" rIns="0" bIns="0" rtlCol="0" anchor="t">
            <a:spAutoFit/>
          </a:bodyPr>
          <a:lstStyle/>
          <a:p>
            <a:pPr algn="l">
              <a:lnSpc>
                <a:spcPts val="3668"/>
              </a:lnSpc>
            </a:pPr>
            <a:r>
              <a:rPr lang="en-US" sz="2620">
                <a:solidFill>
                  <a:srgbClr val="003780"/>
                </a:solidFill>
                <a:latin typeface="Montserrat"/>
                <a:ea typeface="Montserrat"/>
                <a:cs typeface="Montserrat"/>
                <a:sym typeface="Montserrat"/>
              </a:rPr>
              <a:t>IS 6044 (Part 1) : 2018 Liquefied petroleum gas storage installations - Code of practice: Part 1 residential, commercial and industrial cylinder installations</a:t>
            </a:r>
          </a:p>
          <a:p>
            <a:pPr algn="l">
              <a:lnSpc>
                <a:spcPts val="3668"/>
              </a:lnSpc>
            </a:pPr>
            <a:endParaRPr lang="en-US" sz="2620">
              <a:solidFill>
                <a:srgbClr val="00378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33876" y="450372"/>
            <a:ext cx="12862010" cy="1456507"/>
            <a:chOff x="0" y="0"/>
            <a:chExt cx="3387525" cy="383607"/>
          </a:xfrm>
        </p:grpSpPr>
        <p:sp>
          <p:nvSpPr>
            <p:cNvPr id="4" name="Freeform 4"/>
            <p:cNvSpPr/>
            <p:nvPr/>
          </p:nvSpPr>
          <p:spPr>
            <a:xfrm>
              <a:off x="0" y="0"/>
              <a:ext cx="3387525" cy="383607"/>
            </a:xfrm>
            <a:custGeom>
              <a:avLst/>
              <a:gdLst/>
              <a:ahLst/>
              <a:cxnLst/>
              <a:rect l="l" t="t" r="r" b="b"/>
              <a:pathLst>
                <a:path w="3387525" h="383607">
                  <a:moveTo>
                    <a:pt x="60192" y="0"/>
                  </a:moveTo>
                  <a:lnTo>
                    <a:pt x="3327333" y="0"/>
                  </a:lnTo>
                  <a:cubicBezTo>
                    <a:pt x="3343297" y="0"/>
                    <a:pt x="3358607" y="6342"/>
                    <a:pt x="3369895" y="17630"/>
                  </a:cubicBezTo>
                  <a:cubicBezTo>
                    <a:pt x="3381184" y="28918"/>
                    <a:pt x="3387525" y="44228"/>
                    <a:pt x="3387525" y="60192"/>
                  </a:cubicBezTo>
                  <a:lnTo>
                    <a:pt x="3387525" y="323415"/>
                  </a:lnTo>
                  <a:cubicBezTo>
                    <a:pt x="3387525" y="339379"/>
                    <a:pt x="3381184" y="354689"/>
                    <a:pt x="3369895" y="365977"/>
                  </a:cubicBezTo>
                  <a:cubicBezTo>
                    <a:pt x="3358607" y="377265"/>
                    <a:pt x="3343297" y="383607"/>
                    <a:pt x="3327333" y="383607"/>
                  </a:cubicBezTo>
                  <a:lnTo>
                    <a:pt x="60192" y="383607"/>
                  </a:lnTo>
                  <a:cubicBezTo>
                    <a:pt x="44228" y="383607"/>
                    <a:pt x="28918" y="377265"/>
                    <a:pt x="17630" y="365977"/>
                  </a:cubicBezTo>
                  <a:cubicBezTo>
                    <a:pt x="6342" y="354689"/>
                    <a:pt x="0" y="339379"/>
                    <a:pt x="0" y="323415"/>
                  </a:cubicBezTo>
                  <a:lnTo>
                    <a:pt x="0" y="60192"/>
                  </a:lnTo>
                  <a:cubicBezTo>
                    <a:pt x="0" y="44228"/>
                    <a:pt x="6342" y="28918"/>
                    <a:pt x="17630" y="17630"/>
                  </a:cubicBezTo>
                  <a:cubicBezTo>
                    <a:pt x="28918" y="6342"/>
                    <a:pt x="44228" y="0"/>
                    <a:pt x="60192" y="0"/>
                  </a:cubicBezTo>
                  <a:close/>
                </a:path>
              </a:pathLst>
            </a:custGeom>
            <a:gradFill rotWithShape="1">
              <a:gsLst>
                <a:gs pos="0">
                  <a:srgbClr val="003780">
                    <a:alpha val="100000"/>
                  </a:srgbClr>
                </a:gs>
                <a:gs pos="100000">
                  <a:srgbClr val="011F47">
                    <a:alpha val="100000"/>
                  </a:srgbClr>
                </a:gs>
              </a:gsLst>
              <a:lin ang="5400000"/>
            </a:gradFill>
          </p:spPr>
        </p:sp>
        <p:sp>
          <p:nvSpPr>
            <p:cNvPr id="5" name="TextBox 5"/>
            <p:cNvSpPr txBox="1"/>
            <p:nvPr/>
          </p:nvSpPr>
          <p:spPr>
            <a:xfrm>
              <a:off x="0" y="-38100"/>
              <a:ext cx="3387525" cy="42170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101411" y="486575"/>
            <a:ext cx="12126940" cy="1151909"/>
          </a:xfrm>
          <a:prstGeom prst="rect">
            <a:avLst/>
          </a:prstGeom>
        </p:spPr>
        <p:txBody>
          <a:bodyPr lIns="0" tIns="0" rIns="0" bIns="0" rtlCol="0" anchor="t">
            <a:spAutoFit/>
          </a:bodyPr>
          <a:lstStyle/>
          <a:p>
            <a:pPr algn="ctr">
              <a:lnSpc>
                <a:spcPts val="9483"/>
              </a:lnSpc>
            </a:pPr>
            <a:r>
              <a:rPr lang="en-US" sz="6774">
                <a:solidFill>
                  <a:srgbClr val="FFCF01"/>
                </a:solidFill>
                <a:latin typeface="Montserrat Bold"/>
                <a:ea typeface="Montserrat Bold"/>
                <a:cs typeface="Montserrat Bold"/>
                <a:sym typeface="Montserrat Bold"/>
              </a:rPr>
              <a:t>Some References</a:t>
            </a:r>
          </a:p>
        </p:txBody>
      </p:sp>
      <p:sp>
        <p:nvSpPr>
          <p:cNvPr id="7" name="TextBox 7"/>
          <p:cNvSpPr txBox="1"/>
          <p:nvPr/>
        </p:nvSpPr>
        <p:spPr>
          <a:xfrm>
            <a:off x="202303" y="2245589"/>
            <a:ext cx="8652760" cy="8210663"/>
          </a:xfrm>
          <a:prstGeom prst="rect">
            <a:avLst/>
          </a:prstGeom>
        </p:spPr>
        <p:txBody>
          <a:bodyPr lIns="0" tIns="0" rIns="0" bIns="0" rtlCol="0" anchor="t">
            <a:spAutoFit/>
          </a:bodyPr>
          <a:lstStyle/>
          <a:p>
            <a:pPr algn="l">
              <a:lnSpc>
                <a:spcPts val="3668"/>
              </a:lnSpc>
            </a:pPr>
            <a:r>
              <a:rPr lang="en-US" sz="2620">
                <a:solidFill>
                  <a:srgbClr val="003780"/>
                </a:solidFill>
                <a:latin typeface="Montserrat Bold"/>
                <a:ea typeface="Montserrat Bold"/>
                <a:cs typeface="Montserrat Bold"/>
                <a:sym typeface="Montserrat Bold"/>
              </a:rPr>
              <a:t>IS 4560: 1968</a:t>
            </a:r>
            <a:r>
              <a:rPr lang="en-US" sz="2620">
                <a:solidFill>
                  <a:srgbClr val="003780"/>
                </a:solidFill>
                <a:latin typeface="Montserrat"/>
                <a:ea typeface="Montserrat"/>
                <a:cs typeface="Montserrat"/>
                <a:sym typeface="Montserrat"/>
              </a:rPr>
              <a:t> - Code of Safety for Nitric Acid: Provides safety requirements for the handling, storage, and transportation of nitric acid.</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6164: 2023 </a:t>
            </a:r>
            <a:r>
              <a:rPr lang="en-US" sz="2620">
                <a:solidFill>
                  <a:srgbClr val="003780"/>
                </a:solidFill>
                <a:latin typeface="Montserrat"/>
                <a:ea typeface="Montserrat"/>
                <a:cs typeface="Montserrat"/>
                <a:sym typeface="Montserrat"/>
              </a:rPr>
              <a:t>- Code of Practice for Safe Handling and Use of Hydrochloric Acid: Specifies safety measures for handling, storage, and use of hydrochloric acid.</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6818: 1973</a:t>
            </a:r>
            <a:r>
              <a:rPr lang="en-US" sz="2620">
                <a:solidFill>
                  <a:srgbClr val="003780"/>
                </a:solidFill>
                <a:latin typeface="Montserrat"/>
                <a:ea typeface="Montserrat"/>
                <a:cs typeface="Montserrat"/>
                <a:sym typeface="Montserrat"/>
              </a:rPr>
              <a:t> - Code of Safety for Phosphoric Acid: Provides safety guidelines for handling, storage, and transportation of phosphoric acid.</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15201: 2022 </a:t>
            </a:r>
            <a:r>
              <a:rPr lang="en-US" sz="2620">
                <a:solidFill>
                  <a:srgbClr val="003780"/>
                </a:solidFill>
                <a:latin typeface="Montserrat"/>
                <a:ea typeface="Montserrat"/>
                <a:cs typeface="Montserrat"/>
                <a:sym typeface="Montserrat"/>
              </a:rPr>
              <a:t>- Code of Safety for Hydrogen: Provides guidelines for safe handling, storage, and use of hydrogen gas.</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endParaRPr lang="en-US" sz="2620">
              <a:solidFill>
                <a:srgbClr val="003780"/>
              </a:solidFill>
              <a:latin typeface="Montserrat"/>
              <a:ea typeface="Montserrat"/>
              <a:cs typeface="Montserrat"/>
              <a:sym typeface="Montserrat"/>
            </a:endParaRPr>
          </a:p>
        </p:txBody>
      </p:sp>
      <p:sp>
        <p:nvSpPr>
          <p:cNvPr id="8" name="TextBox 8"/>
          <p:cNvSpPr txBox="1"/>
          <p:nvPr/>
        </p:nvSpPr>
        <p:spPr>
          <a:xfrm>
            <a:off x="9635240" y="2369516"/>
            <a:ext cx="8652760" cy="7296263"/>
          </a:xfrm>
          <a:prstGeom prst="rect">
            <a:avLst/>
          </a:prstGeom>
        </p:spPr>
        <p:txBody>
          <a:bodyPr lIns="0" tIns="0" rIns="0" bIns="0" rtlCol="0" anchor="t">
            <a:spAutoFit/>
          </a:bodyPr>
          <a:lstStyle/>
          <a:p>
            <a:pPr algn="l">
              <a:lnSpc>
                <a:spcPts val="3668"/>
              </a:lnSpc>
            </a:pPr>
            <a:r>
              <a:rPr lang="en-US" sz="2620">
                <a:solidFill>
                  <a:srgbClr val="003780"/>
                </a:solidFill>
                <a:latin typeface="Montserrat Bold"/>
                <a:ea typeface="Montserrat Bold"/>
                <a:cs typeface="Montserrat Bold"/>
                <a:sym typeface="Montserrat Bold"/>
              </a:rPr>
              <a:t>IS 4544: 2000</a:t>
            </a:r>
            <a:r>
              <a:rPr lang="en-US" sz="2620">
                <a:solidFill>
                  <a:srgbClr val="003780"/>
                </a:solidFill>
                <a:latin typeface="Montserrat"/>
                <a:ea typeface="Montserrat"/>
                <a:cs typeface="Montserrat"/>
                <a:sym typeface="Montserrat"/>
              </a:rPr>
              <a:t> - Code of Safety for Ammonia: Specifies safety requirements for the handling, storage, and use of ammonia.</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4263: 1967</a:t>
            </a:r>
            <a:r>
              <a:rPr lang="en-US" sz="2620">
                <a:solidFill>
                  <a:srgbClr val="003780"/>
                </a:solidFill>
                <a:latin typeface="Montserrat"/>
                <a:ea typeface="Montserrat"/>
                <a:cs typeface="Montserrat"/>
                <a:sym typeface="Montserrat"/>
              </a:rPr>
              <a:t> - Code of Safety for Chlorine: Specifies safety measures for the handling, storage, and use of chlorine</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6269: 1971</a:t>
            </a:r>
            <a:r>
              <a:rPr lang="en-US" sz="2620">
                <a:solidFill>
                  <a:srgbClr val="003780"/>
                </a:solidFill>
                <a:latin typeface="Montserrat"/>
                <a:ea typeface="Montserrat"/>
                <a:cs typeface="Montserrat"/>
                <a:sym typeface="Montserrat"/>
              </a:rPr>
              <a:t> - Code of Safety for Ethylene Oxide: Specifies safety requirements for handling, storage, and use of ethylene oxide.</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9786: 1981</a:t>
            </a:r>
            <a:r>
              <a:rPr lang="en-US" sz="2620">
                <a:solidFill>
                  <a:srgbClr val="003780"/>
                </a:solidFill>
                <a:latin typeface="Montserrat"/>
                <a:ea typeface="Montserrat"/>
                <a:cs typeface="Montserrat"/>
                <a:sym typeface="Montserrat"/>
              </a:rPr>
              <a:t> - Code of Safety for Vinyl Chloride: Provides safety guidelines for the handling, storage, and use of vinyl chloride</a:t>
            </a:r>
          </a:p>
          <a:p>
            <a:pPr algn="l">
              <a:lnSpc>
                <a:spcPts val="3668"/>
              </a:lnSpc>
            </a:pPr>
            <a:endParaRPr lang="en-US" sz="2620">
              <a:solidFill>
                <a:srgbClr val="00378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sp>
      </p:grpSp>
      <p:sp>
        <p:nvSpPr>
          <p:cNvPr id="11" name="Freeform 11"/>
          <p:cNvSpPr/>
          <p:nvPr/>
        </p:nvSpPr>
        <p:spPr>
          <a:xfrm>
            <a:off x="131017" y="8105798"/>
            <a:ext cx="2370342" cy="1665165"/>
          </a:xfrm>
          <a:custGeom>
            <a:avLst/>
            <a:gdLst/>
            <a:ahLst/>
            <a:cxnLst/>
            <a:rect l="l" t="t" r="r" b="b"/>
            <a:pathLst>
              <a:path w="2370342" h="1665165">
                <a:moveTo>
                  <a:pt x="0" y="0"/>
                </a:moveTo>
                <a:lnTo>
                  <a:pt x="2370342" y="0"/>
                </a:lnTo>
                <a:lnTo>
                  <a:pt x="2370342" y="1665165"/>
                </a:lnTo>
                <a:lnTo>
                  <a:pt x="0" y="16651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3263071" y="7281533"/>
            <a:ext cx="1675054" cy="1685589"/>
          </a:xfrm>
          <a:custGeom>
            <a:avLst/>
            <a:gdLst/>
            <a:ahLst/>
            <a:cxnLst/>
            <a:rect l="l" t="t" r="r" b="b"/>
            <a:pathLst>
              <a:path w="1675054" h="1685589">
                <a:moveTo>
                  <a:pt x="0" y="0"/>
                </a:moveTo>
                <a:lnTo>
                  <a:pt x="1675053" y="0"/>
                </a:lnTo>
                <a:lnTo>
                  <a:pt x="1675053" y="1685588"/>
                </a:lnTo>
                <a:lnTo>
                  <a:pt x="0" y="168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5906089" y="6386037"/>
            <a:ext cx="1701411" cy="1701411"/>
          </a:xfrm>
          <a:custGeom>
            <a:avLst/>
            <a:gdLst/>
            <a:ahLst/>
            <a:cxnLst/>
            <a:rect l="l" t="t" r="r" b="b"/>
            <a:pathLst>
              <a:path w="1701411" h="1701411">
                <a:moveTo>
                  <a:pt x="0" y="0"/>
                </a:moveTo>
                <a:lnTo>
                  <a:pt x="1701411" y="0"/>
                </a:lnTo>
                <a:lnTo>
                  <a:pt x="1701411" y="1701410"/>
                </a:lnTo>
                <a:lnTo>
                  <a:pt x="0" y="17014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14" name="Group 14"/>
          <p:cNvGrpSpPr/>
          <p:nvPr/>
        </p:nvGrpSpPr>
        <p:grpSpPr>
          <a:xfrm>
            <a:off x="9978186" y="1194548"/>
            <a:ext cx="626542" cy="62654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978186" y="3984070"/>
            <a:ext cx="626542" cy="62654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31017" y="1198826"/>
            <a:ext cx="9501974" cy="4339261"/>
          </a:xfrm>
          <a:prstGeom prst="rect">
            <a:avLst/>
          </a:prstGeom>
        </p:spPr>
        <p:txBody>
          <a:bodyPr lIns="0" tIns="0" rIns="0" bIns="0" rtlCol="0" anchor="t">
            <a:spAutoFit/>
          </a:bodyPr>
          <a:lstStyle/>
          <a:p>
            <a:pPr algn="ctr">
              <a:lnSpc>
                <a:spcPts val="8481"/>
              </a:lnSpc>
            </a:pPr>
            <a:r>
              <a:rPr lang="en-US" sz="7853" spc="-196">
                <a:solidFill>
                  <a:srgbClr val="112D4E"/>
                </a:solidFill>
                <a:latin typeface="Barlow Bold"/>
                <a:ea typeface="Barlow Bold"/>
                <a:cs typeface="Barlow Bold"/>
                <a:sym typeface="Barlow Bold"/>
              </a:rPr>
              <a:t>EMERGENCY RESPONSE PLANNING.</a:t>
            </a:r>
          </a:p>
          <a:p>
            <a:pPr marL="0" lvl="0" indent="0" algn="ctr">
              <a:lnSpc>
                <a:spcPts val="8481"/>
              </a:lnSpc>
            </a:pPr>
            <a:endParaRPr lang="en-US" sz="7853" spc="-196">
              <a:solidFill>
                <a:srgbClr val="112D4E"/>
              </a:solidFill>
              <a:latin typeface="Barlow Bold"/>
              <a:ea typeface="Barlow Bold"/>
              <a:cs typeface="Barlow Bold"/>
              <a:sym typeface="Barlow Bold"/>
            </a:endParaRPr>
          </a:p>
        </p:txBody>
      </p:sp>
      <p:sp>
        <p:nvSpPr>
          <p:cNvPr id="21" name="TextBox 21"/>
          <p:cNvSpPr txBox="1"/>
          <p:nvPr/>
        </p:nvSpPr>
        <p:spPr>
          <a:xfrm>
            <a:off x="10990286" y="1932876"/>
            <a:ext cx="7678714" cy="1616821"/>
          </a:xfrm>
          <a:prstGeom prst="rect">
            <a:avLst/>
          </a:prstGeom>
        </p:spPr>
        <p:txBody>
          <a:bodyPr lIns="0" tIns="0" rIns="0" bIns="0" rtlCol="0" anchor="t">
            <a:spAutoFit/>
          </a:bodyPr>
          <a:lstStyle/>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Emergency response teams</a:t>
            </a: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Evacuation procedures</a:t>
            </a: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Communication plans</a:t>
            </a:r>
          </a:p>
          <a:p>
            <a:pPr marL="0" lvl="0" indent="0" algn="l">
              <a:lnSpc>
                <a:spcPts val="3283"/>
              </a:lnSpc>
            </a:pPr>
            <a:endParaRPr lang="en-US" sz="2345" spc="-44">
              <a:solidFill>
                <a:srgbClr val="000000"/>
              </a:solidFill>
              <a:latin typeface="Clear Sans"/>
              <a:ea typeface="Clear Sans"/>
              <a:cs typeface="Clear Sans"/>
              <a:sym typeface="Clear Sans"/>
            </a:endParaRPr>
          </a:p>
        </p:txBody>
      </p:sp>
      <p:sp>
        <p:nvSpPr>
          <p:cNvPr id="22" name="TextBox 22"/>
          <p:cNvSpPr txBox="1"/>
          <p:nvPr/>
        </p:nvSpPr>
        <p:spPr>
          <a:xfrm>
            <a:off x="10990286" y="4706374"/>
            <a:ext cx="6650014" cy="3664696"/>
          </a:xfrm>
          <a:prstGeom prst="rect">
            <a:avLst/>
          </a:prstGeom>
        </p:spPr>
        <p:txBody>
          <a:bodyPr lIns="0" tIns="0" rIns="0" bIns="0" rtlCol="0" anchor="t">
            <a:spAutoFit/>
          </a:bodyPr>
          <a:lstStyle/>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 IS 18001:2007 - Occupational Health and Safety Management Systems - Requirements with Guidance for Use.</a:t>
            </a:r>
          </a:p>
          <a:p>
            <a:pPr algn="l">
              <a:lnSpc>
                <a:spcPts val="3283"/>
              </a:lnSpc>
            </a:pPr>
            <a:endParaRPr lang="en-US" sz="2345" spc="-44">
              <a:solidFill>
                <a:srgbClr val="000000"/>
              </a:solidFill>
              <a:latin typeface="Clear Sans"/>
              <a:ea typeface="Clear Sans"/>
              <a:cs typeface="Clear Sans"/>
              <a:sym typeface="Clear Sans"/>
            </a:endParaRPr>
          </a:p>
          <a:p>
            <a:pPr marL="506420" lvl="1" indent="-253210" algn="l">
              <a:lnSpc>
                <a:spcPts val="3283"/>
              </a:lnSpc>
              <a:buFont typeface="Arial"/>
              <a:buChar char="•"/>
            </a:pPr>
            <a:r>
              <a:rPr lang="en-US" sz="2345" spc="-44">
                <a:solidFill>
                  <a:srgbClr val="000000"/>
                </a:solidFill>
                <a:latin typeface="Clear Sans"/>
                <a:ea typeface="Clear Sans"/>
                <a:cs typeface="Clear Sans"/>
                <a:sym typeface="Clear Sans"/>
              </a:rPr>
              <a:t>IS 14489: 2018 - Code of Practice on Occupational Safety and Health Audit: Provides guidelines for conducting safety audits in processing facilities</a:t>
            </a:r>
          </a:p>
          <a:p>
            <a:pPr marL="0" lvl="0" indent="0" algn="l">
              <a:lnSpc>
                <a:spcPts val="3283"/>
              </a:lnSpc>
            </a:pPr>
            <a:endParaRPr lang="en-US" sz="2345" spc="-44">
              <a:solidFill>
                <a:srgbClr val="000000"/>
              </a:solidFill>
              <a:latin typeface="Clear Sans"/>
              <a:ea typeface="Clear Sans"/>
              <a:cs typeface="Clear Sans"/>
              <a:sym typeface="Clear Sans"/>
            </a:endParaRPr>
          </a:p>
        </p:txBody>
      </p:sp>
      <p:sp>
        <p:nvSpPr>
          <p:cNvPr id="23" name="TextBox 23"/>
          <p:cNvSpPr txBox="1"/>
          <p:nvPr/>
        </p:nvSpPr>
        <p:spPr>
          <a:xfrm>
            <a:off x="10990286" y="1232648"/>
            <a:ext cx="6986357" cy="519000"/>
          </a:xfrm>
          <a:prstGeom prst="rect">
            <a:avLst/>
          </a:prstGeom>
        </p:spPr>
        <p:txBody>
          <a:bodyPr lIns="0" tIns="0" rIns="0" bIns="0" rtlCol="0" anchor="t">
            <a:spAutoFit/>
          </a:bodyPr>
          <a:lstStyle/>
          <a:p>
            <a:pPr marL="0" lvl="0" indent="0" algn="l">
              <a:lnSpc>
                <a:spcPts val="3949"/>
              </a:lnSpc>
            </a:pPr>
            <a:r>
              <a:rPr lang="en-US" sz="3656" spc="-91">
                <a:solidFill>
                  <a:srgbClr val="112D4E"/>
                </a:solidFill>
                <a:latin typeface="Barlow Bold"/>
                <a:ea typeface="Barlow Bold"/>
                <a:cs typeface="Barlow Bold"/>
                <a:sym typeface="Barlow Bold"/>
              </a:rPr>
              <a:t>Components of an Effective Plan</a:t>
            </a:r>
          </a:p>
        </p:txBody>
      </p:sp>
      <p:sp>
        <p:nvSpPr>
          <p:cNvPr id="24" name="TextBox 24"/>
          <p:cNvSpPr txBox="1"/>
          <p:nvPr/>
        </p:nvSpPr>
        <p:spPr>
          <a:xfrm>
            <a:off x="10990286" y="4023612"/>
            <a:ext cx="5104286" cy="519000"/>
          </a:xfrm>
          <a:prstGeom prst="rect">
            <a:avLst/>
          </a:prstGeom>
        </p:spPr>
        <p:txBody>
          <a:bodyPr lIns="0" tIns="0" rIns="0" bIns="0" rtlCol="0" anchor="t">
            <a:spAutoFit/>
          </a:bodyPr>
          <a:lstStyle/>
          <a:p>
            <a:pPr marL="0" lvl="0" indent="0" algn="l">
              <a:lnSpc>
                <a:spcPts val="3949"/>
              </a:lnSpc>
            </a:pPr>
            <a:r>
              <a:rPr lang="en-US" sz="3656" spc="-91">
                <a:solidFill>
                  <a:srgbClr val="112D4E"/>
                </a:solidFill>
                <a:latin typeface="Barlow Bold"/>
                <a:ea typeface="Barlow Bold"/>
                <a:cs typeface="Barlow Bold"/>
                <a:sym typeface="Barlow Bold"/>
              </a:rPr>
              <a:t>Relevant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99290" y="4566029"/>
            <a:ext cx="2689420" cy="2689420"/>
          </a:xfrm>
          <a:custGeom>
            <a:avLst/>
            <a:gdLst/>
            <a:ahLst/>
            <a:cxnLst/>
            <a:rect l="l" t="t" r="r" b="b"/>
            <a:pathLst>
              <a:path w="2689420" h="2689420">
                <a:moveTo>
                  <a:pt x="0" y="0"/>
                </a:moveTo>
                <a:lnTo>
                  <a:pt x="2689420" y="0"/>
                </a:lnTo>
                <a:lnTo>
                  <a:pt x="2689420" y="2689420"/>
                </a:lnTo>
                <a:lnTo>
                  <a:pt x="0" y="26894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68295" y="2576284"/>
            <a:ext cx="1881225" cy="1881225"/>
          </a:xfrm>
          <a:custGeom>
            <a:avLst/>
            <a:gdLst/>
            <a:ahLst/>
            <a:cxnLst/>
            <a:rect l="l" t="t" r="r" b="b"/>
            <a:pathLst>
              <a:path w="1881225" h="1881225">
                <a:moveTo>
                  <a:pt x="0" y="0"/>
                </a:moveTo>
                <a:lnTo>
                  <a:pt x="1881225" y="0"/>
                </a:lnTo>
                <a:lnTo>
                  <a:pt x="1881225" y="1881225"/>
                </a:lnTo>
                <a:lnTo>
                  <a:pt x="0" y="18812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369472" y="4970126"/>
            <a:ext cx="1881225" cy="1881225"/>
          </a:xfrm>
          <a:custGeom>
            <a:avLst/>
            <a:gdLst/>
            <a:ahLst/>
            <a:cxnLst/>
            <a:rect l="l" t="t" r="r" b="b"/>
            <a:pathLst>
              <a:path w="1881225" h="1881225">
                <a:moveTo>
                  <a:pt x="0" y="0"/>
                </a:moveTo>
                <a:lnTo>
                  <a:pt x="1881225" y="0"/>
                </a:lnTo>
                <a:lnTo>
                  <a:pt x="1881225" y="1881225"/>
                </a:lnTo>
                <a:lnTo>
                  <a:pt x="0" y="18812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6575614" y="2576284"/>
            <a:ext cx="1881225" cy="1881225"/>
          </a:xfrm>
          <a:custGeom>
            <a:avLst/>
            <a:gdLst/>
            <a:ahLst/>
            <a:cxnLst/>
            <a:rect l="l" t="t" r="r" b="b"/>
            <a:pathLst>
              <a:path w="1881225" h="1881225">
                <a:moveTo>
                  <a:pt x="0" y="0"/>
                </a:moveTo>
                <a:lnTo>
                  <a:pt x="1881225" y="0"/>
                </a:lnTo>
                <a:lnTo>
                  <a:pt x="1881225" y="1881225"/>
                </a:lnTo>
                <a:lnTo>
                  <a:pt x="0" y="18812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1039365" y="4970126"/>
            <a:ext cx="1881225" cy="1881225"/>
          </a:xfrm>
          <a:custGeom>
            <a:avLst/>
            <a:gdLst/>
            <a:ahLst/>
            <a:cxnLst/>
            <a:rect l="l" t="t" r="r" b="b"/>
            <a:pathLst>
              <a:path w="1881225" h="1881225">
                <a:moveTo>
                  <a:pt x="0" y="0"/>
                </a:moveTo>
                <a:lnTo>
                  <a:pt x="1881225" y="0"/>
                </a:lnTo>
                <a:lnTo>
                  <a:pt x="1881225" y="1881225"/>
                </a:lnTo>
                <a:lnTo>
                  <a:pt x="0" y="18812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7971677" y="4726244"/>
            <a:ext cx="2368990" cy="2368990"/>
          </a:xfrm>
          <a:custGeom>
            <a:avLst/>
            <a:gdLst/>
            <a:ahLst/>
            <a:cxnLst/>
            <a:rect l="l" t="t" r="r" b="b"/>
            <a:pathLst>
              <a:path w="2368990" h="2368990">
                <a:moveTo>
                  <a:pt x="0" y="0"/>
                </a:moveTo>
                <a:lnTo>
                  <a:pt x="2368990" y="0"/>
                </a:lnTo>
                <a:lnTo>
                  <a:pt x="2368990" y="2368990"/>
                </a:lnTo>
                <a:lnTo>
                  <a:pt x="0" y="23689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888878" y="2688353"/>
            <a:ext cx="1657087" cy="1657087"/>
          </a:xfrm>
          <a:custGeom>
            <a:avLst/>
            <a:gdLst/>
            <a:ahLst/>
            <a:cxnLst/>
            <a:rect l="l" t="t" r="r" b="b"/>
            <a:pathLst>
              <a:path w="1657087" h="1657087">
                <a:moveTo>
                  <a:pt x="0" y="0"/>
                </a:moveTo>
                <a:lnTo>
                  <a:pt x="1657087" y="0"/>
                </a:lnTo>
                <a:lnTo>
                  <a:pt x="1657087" y="1657087"/>
                </a:lnTo>
                <a:lnTo>
                  <a:pt x="0" y="16570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5490055" y="5082195"/>
            <a:ext cx="1657087" cy="1657087"/>
          </a:xfrm>
          <a:custGeom>
            <a:avLst/>
            <a:gdLst/>
            <a:ahLst/>
            <a:cxnLst/>
            <a:rect l="l" t="t" r="r" b="b"/>
            <a:pathLst>
              <a:path w="1657087" h="1657087">
                <a:moveTo>
                  <a:pt x="0" y="0"/>
                </a:moveTo>
                <a:lnTo>
                  <a:pt x="1657087" y="0"/>
                </a:lnTo>
                <a:lnTo>
                  <a:pt x="1657087" y="1657087"/>
                </a:lnTo>
                <a:lnTo>
                  <a:pt x="0" y="16570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6696197" y="2688353"/>
            <a:ext cx="1657087" cy="1657087"/>
          </a:xfrm>
          <a:custGeom>
            <a:avLst/>
            <a:gdLst/>
            <a:ahLst/>
            <a:cxnLst/>
            <a:rect l="l" t="t" r="r" b="b"/>
            <a:pathLst>
              <a:path w="1657087" h="1657087">
                <a:moveTo>
                  <a:pt x="0" y="0"/>
                </a:moveTo>
                <a:lnTo>
                  <a:pt x="1657087" y="0"/>
                </a:lnTo>
                <a:lnTo>
                  <a:pt x="1657087" y="1657087"/>
                </a:lnTo>
                <a:lnTo>
                  <a:pt x="0" y="16570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1159948" y="5082195"/>
            <a:ext cx="1657087" cy="1657087"/>
          </a:xfrm>
          <a:custGeom>
            <a:avLst/>
            <a:gdLst/>
            <a:ahLst/>
            <a:cxnLst/>
            <a:rect l="l" t="t" r="r" b="b"/>
            <a:pathLst>
              <a:path w="1657087" h="1657087">
                <a:moveTo>
                  <a:pt x="0" y="0"/>
                </a:moveTo>
                <a:lnTo>
                  <a:pt x="1657087" y="0"/>
                </a:lnTo>
                <a:lnTo>
                  <a:pt x="1657087" y="1657087"/>
                </a:lnTo>
                <a:lnTo>
                  <a:pt x="0" y="16570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2816745">
            <a:off x="16201008" y="-69536"/>
            <a:ext cx="4802674" cy="1510659"/>
          </a:xfrm>
          <a:custGeom>
            <a:avLst/>
            <a:gdLst/>
            <a:ahLst/>
            <a:cxnLst/>
            <a:rect l="l" t="t" r="r" b="b"/>
            <a:pathLst>
              <a:path w="4802674" h="1510659">
                <a:moveTo>
                  <a:pt x="0" y="0"/>
                </a:moveTo>
                <a:lnTo>
                  <a:pt x="4802675" y="0"/>
                </a:lnTo>
                <a:lnTo>
                  <a:pt x="4802675" y="1510660"/>
                </a:lnTo>
                <a:lnTo>
                  <a:pt x="0" y="15106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2906905" flipH="1">
            <a:off x="-2486805" y="-270124"/>
            <a:ext cx="4802674" cy="1510659"/>
          </a:xfrm>
          <a:custGeom>
            <a:avLst/>
            <a:gdLst/>
            <a:ahLst/>
            <a:cxnLst/>
            <a:rect l="l" t="t" r="r" b="b"/>
            <a:pathLst>
              <a:path w="4802674" h="1510659">
                <a:moveTo>
                  <a:pt x="4802675" y="0"/>
                </a:moveTo>
                <a:lnTo>
                  <a:pt x="0" y="0"/>
                </a:lnTo>
                <a:lnTo>
                  <a:pt x="0" y="1510659"/>
                </a:lnTo>
                <a:lnTo>
                  <a:pt x="4802675" y="1510659"/>
                </a:lnTo>
                <a:lnTo>
                  <a:pt x="480267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2816745">
            <a:off x="15173184" y="788078"/>
            <a:ext cx="4213366" cy="481243"/>
          </a:xfrm>
          <a:custGeom>
            <a:avLst/>
            <a:gdLst/>
            <a:ahLst/>
            <a:cxnLst/>
            <a:rect l="l" t="t" r="r" b="b"/>
            <a:pathLst>
              <a:path w="4213366" h="481243">
                <a:moveTo>
                  <a:pt x="0" y="0"/>
                </a:moveTo>
                <a:lnTo>
                  <a:pt x="4213365" y="0"/>
                </a:lnTo>
                <a:lnTo>
                  <a:pt x="4213365" y="481244"/>
                </a:lnTo>
                <a:lnTo>
                  <a:pt x="0" y="481244"/>
                </a:lnTo>
                <a:lnTo>
                  <a:pt x="0" y="0"/>
                </a:lnTo>
                <a:close/>
              </a:path>
            </a:pathLst>
          </a:custGeom>
          <a:blipFill>
            <a:blip r:embed="rId8">
              <a:extLst>
                <a:ext uri="{96DAC541-7B7A-43D3-8B79-37D633B846F1}">
                  <asvg:svgBlip xmlns:asvg="http://schemas.microsoft.com/office/drawing/2016/SVG/main" xmlns="" r:embed="rId9"/>
                </a:ext>
              </a:extLst>
            </a:blip>
            <a:stretch>
              <a:fillRect t="-80318" b="-95070"/>
            </a:stretch>
          </a:blipFill>
        </p:spPr>
      </p:sp>
      <p:sp>
        <p:nvSpPr>
          <p:cNvPr id="15" name="Freeform 15"/>
          <p:cNvSpPr/>
          <p:nvPr/>
        </p:nvSpPr>
        <p:spPr>
          <a:xfrm rot="-2942733" flipH="1">
            <a:off x="-1058091" y="742968"/>
            <a:ext cx="4213366" cy="481243"/>
          </a:xfrm>
          <a:custGeom>
            <a:avLst/>
            <a:gdLst/>
            <a:ahLst/>
            <a:cxnLst/>
            <a:rect l="l" t="t" r="r" b="b"/>
            <a:pathLst>
              <a:path w="4213366" h="481243">
                <a:moveTo>
                  <a:pt x="4213365" y="0"/>
                </a:moveTo>
                <a:lnTo>
                  <a:pt x="0" y="0"/>
                </a:lnTo>
                <a:lnTo>
                  <a:pt x="0" y="481244"/>
                </a:lnTo>
                <a:lnTo>
                  <a:pt x="4213365" y="481244"/>
                </a:lnTo>
                <a:lnTo>
                  <a:pt x="4213365" y="0"/>
                </a:lnTo>
                <a:close/>
              </a:path>
            </a:pathLst>
          </a:custGeom>
          <a:blipFill>
            <a:blip r:embed="rId8">
              <a:extLst>
                <a:ext uri="{96DAC541-7B7A-43D3-8B79-37D633B846F1}">
                  <asvg:svgBlip xmlns:asvg="http://schemas.microsoft.com/office/drawing/2016/SVG/main" xmlns="" r:embed="rId9"/>
                </a:ext>
              </a:extLst>
            </a:blip>
            <a:stretch>
              <a:fillRect t="-80318" b="-95070"/>
            </a:stretch>
          </a:blipFill>
        </p:spPr>
      </p:sp>
      <p:sp>
        <p:nvSpPr>
          <p:cNvPr id="16" name="Freeform 16"/>
          <p:cNvSpPr/>
          <p:nvPr/>
        </p:nvSpPr>
        <p:spPr>
          <a:xfrm>
            <a:off x="16293027" y="374679"/>
            <a:ext cx="654021" cy="654021"/>
          </a:xfrm>
          <a:custGeom>
            <a:avLst/>
            <a:gdLst/>
            <a:ahLst/>
            <a:cxnLst/>
            <a:rect l="l" t="t" r="r" b="b"/>
            <a:pathLst>
              <a:path w="654021" h="654021">
                <a:moveTo>
                  <a:pt x="0" y="0"/>
                </a:moveTo>
                <a:lnTo>
                  <a:pt x="654021" y="0"/>
                </a:lnTo>
                <a:lnTo>
                  <a:pt x="654021" y="654021"/>
                </a:lnTo>
                <a:lnTo>
                  <a:pt x="0" y="6540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1351886" y="374679"/>
            <a:ext cx="654021" cy="654021"/>
          </a:xfrm>
          <a:custGeom>
            <a:avLst/>
            <a:gdLst/>
            <a:ahLst/>
            <a:cxnLst/>
            <a:rect l="l" t="t" r="r" b="b"/>
            <a:pathLst>
              <a:path w="654021" h="654021">
                <a:moveTo>
                  <a:pt x="0" y="0"/>
                </a:moveTo>
                <a:lnTo>
                  <a:pt x="654022" y="0"/>
                </a:lnTo>
                <a:lnTo>
                  <a:pt x="654022" y="654021"/>
                </a:lnTo>
                <a:lnTo>
                  <a:pt x="0" y="6540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0214038" y="3013513"/>
            <a:ext cx="1006768" cy="1006768"/>
          </a:xfrm>
          <a:custGeom>
            <a:avLst/>
            <a:gdLst/>
            <a:ahLst/>
            <a:cxnLst/>
            <a:rect l="l" t="t" r="r" b="b"/>
            <a:pathLst>
              <a:path w="1006768" h="1006768">
                <a:moveTo>
                  <a:pt x="0" y="0"/>
                </a:moveTo>
                <a:lnTo>
                  <a:pt x="1006768" y="0"/>
                </a:lnTo>
                <a:lnTo>
                  <a:pt x="1006768" y="1006768"/>
                </a:lnTo>
                <a:lnTo>
                  <a:pt x="0" y="10067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9" name="Freeform 19"/>
          <p:cNvSpPr/>
          <p:nvPr/>
        </p:nvSpPr>
        <p:spPr>
          <a:xfrm>
            <a:off x="11516337" y="5382550"/>
            <a:ext cx="944309" cy="944309"/>
          </a:xfrm>
          <a:custGeom>
            <a:avLst/>
            <a:gdLst/>
            <a:ahLst/>
            <a:cxnLst/>
            <a:rect l="l" t="t" r="r" b="b"/>
            <a:pathLst>
              <a:path w="944309" h="944309">
                <a:moveTo>
                  <a:pt x="0" y="0"/>
                </a:moveTo>
                <a:lnTo>
                  <a:pt x="944309" y="0"/>
                </a:lnTo>
                <a:lnTo>
                  <a:pt x="944309" y="944309"/>
                </a:lnTo>
                <a:lnTo>
                  <a:pt x="0" y="9443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0" name="Freeform 20"/>
          <p:cNvSpPr/>
          <p:nvPr/>
        </p:nvSpPr>
        <p:spPr>
          <a:xfrm>
            <a:off x="5911183" y="5433382"/>
            <a:ext cx="969253" cy="954714"/>
          </a:xfrm>
          <a:custGeom>
            <a:avLst/>
            <a:gdLst/>
            <a:ahLst/>
            <a:cxnLst/>
            <a:rect l="l" t="t" r="r" b="b"/>
            <a:pathLst>
              <a:path w="969253" h="954714">
                <a:moveTo>
                  <a:pt x="0" y="0"/>
                </a:moveTo>
                <a:lnTo>
                  <a:pt x="969252" y="0"/>
                </a:lnTo>
                <a:lnTo>
                  <a:pt x="969252" y="954714"/>
                </a:lnTo>
                <a:lnTo>
                  <a:pt x="0" y="9547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1" name="Freeform 21"/>
          <p:cNvSpPr/>
          <p:nvPr/>
        </p:nvSpPr>
        <p:spPr>
          <a:xfrm>
            <a:off x="8353284" y="5026161"/>
            <a:ext cx="1452919" cy="1769156"/>
          </a:xfrm>
          <a:custGeom>
            <a:avLst/>
            <a:gdLst/>
            <a:ahLst/>
            <a:cxnLst/>
            <a:rect l="l" t="t" r="r" b="b"/>
            <a:pathLst>
              <a:path w="1452919" h="1769156">
                <a:moveTo>
                  <a:pt x="0" y="0"/>
                </a:moveTo>
                <a:lnTo>
                  <a:pt x="1452919" y="0"/>
                </a:lnTo>
                <a:lnTo>
                  <a:pt x="1452919" y="1769156"/>
                </a:lnTo>
                <a:lnTo>
                  <a:pt x="0" y="176915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2" name="Freeform 22"/>
          <p:cNvSpPr/>
          <p:nvPr/>
        </p:nvSpPr>
        <p:spPr>
          <a:xfrm>
            <a:off x="6924061" y="2956126"/>
            <a:ext cx="1047616" cy="900949"/>
          </a:xfrm>
          <a:custGeom>
            <a:avLst/>
            <a:gdLst/>
            <a:ahLst/>
            <a:cxnLst/>
            <a:rect l="l" t="t" r="r" b="b"/>
            <a:pathLst>
              <a:path w="1047616" h="900949">
                <a:moveTo>
                  <a:pt x="0" y="0"/>
                </a:moveTo>
                <a:lnTo>
                  <a:pt x="1047616" y="0"/>
                </a:lnTo>
                <a:lnTo>
                  <a:pt x="1047616" y="900949"/>
                </a:lnTo>
                <a:lnTo>
                  <a:pt x="0" y="90094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3" name="TextBox 23"/>
          <p:cNvSpPr txBox="1"/>
          <p:nvPr/>
        </p:nvSpPr>
        <p:spPr>
          <a:xfrm>
            <a:off x="3075682" y="801208"/>
            <a:ext cx="12413575" cy="1964055"/>
          </a:xfrm>
          <a:prstGeom prst="rect">
            <a:avLst/>
          </a:prstGeom>
        </p:spPr>
        <p:txBody>
          <a:bodyPr lIns="0" tIns="0" rIns="0" bIns="0" rtlCol="0" anchor="t">
            <a:spAutoFit/>
          </a:bodyPr>
          <a:lstStyle/>
          <a:p>
            <a:pPr algn="ctr">
              <a:lnSpc>
                <a:spcPts val="5084"/>
              </a:lnSpc>
            </a:pPr>
            <a:r>
              <a:rPr lang="en-US" sz="4500" spc="-135">
                <a:solidFill>
                  <a:srgbClr val="000000"/>
                </a:solidFill>
                <a:latin typeface="Poppins Bold"/>
                <a:ea typeface="Poppins Bold"/>
                <a:cs typeface="Poppins Bold"/>
                <a:sym typeface="Poppins Bold"/>
              </a:rPr>
              <a:t> Ensuring safety and Compliance in Process Industries </a:t>
            </a:r>
          </a:p>
          <a:p>
            <a:pPr algn="ctr">
              <a:lnSpc>
                <a:spcPts val="5084"/>
              </a:lnSpc>
            </a:pPr>
            <a:endParaRPr lang="en-US" sz="4500" spc="-135">
              <a:solidFill>
                <a:srgbClr val="000000"/>
              </a:solidFill>
              <a:latin typeface="Poppins Bold"/>
              <a:ea typeface="Poppins Bold"/>
              <a:cs typeface="Poppins Bold"/>
              <a:sym typeface="Poppins Bold"/>
            </a:endParaRPr>
          </a:p>
        </p:txBody>
      </p:sp>
      <p:sp>
        <p:nvSpPr>
          <p:cNvPr id="24" name="TextBox 24"/>
          <p:cNvSpPr txBox="1"/>
          <p:nvPr/>
        </p:nvSpPr>
        <p:spPr>
          <a:xfrm>
            <a:off x="1786354" y="3310139"/>
            <a:ext cx="5464343" cy="736600"/>
          </a:xfrm>
          <a:prstGeom prst="rect">
            <a:avLst/>
          </a:prstGeom>
        </p:spPr>
        <p:txBody>
          <a:bodyPr lIns="0" tIns="0" rIns="0" bIns="0" rtlCol="0" anchor="t">
            <a:spAutoFit/>
          </a:bodyPr>
          <a:lstStyle/>
          <a:p>
            <a:pPr algn="l">
              <a:lnSpc>
                <a:spcPts val="2824"/>
              </a:lnSpc>
            </a:pPr>
            <a:r>
              <a:rPr lang="en-US" sz="2499" spc="-74">
                <a:solidFill>
                  <a:srgbClr val="000000"/>
                </a:solidFill>
                <a:latin typeface="Poppins Bold"/>
                <a:ea typeface="Poppins Bold"/>
                <a:cs typeface="Poppins Bold"/>
                <a:sym typeface="Poppins Bold"/>
              </a:rPr>
              <a:t>HAZARD, ACCIDENT, RISK AND SAFETY</a:t>
            </a:r>
          </a:p>
        </p:txBody>
      </p:sp>
      <p:sp>
        <p:nvSpPr>
          <p:cNvPr id="25" name="TextBox 25"/>
          <p:cNvSpPr txBox="1"/>
          <p:nvPr/>
        </p:nvSpPr>
        <p:spPr>
          <a:xfrm>
            <a:off x="10488710" y="3120475"/>
            <a:ext cx="6242239" cy="736600"/>
          </a:xfrm>
          <a:prstGeom prst="rect">
            <a:avLst/>
          </a:prstGeom>
        </p:spPr>
        <p:txBody>
          <a:bodyPr lIns="0" tIns="0" rIns="0" bIns="0" rtlCol="0" anchor="t">
            <a:spAutoFit/>
          </a:bodyPr>
          <a:lstStyle/>
          <a:p>
            <a:pPr algn="r">
              <a:lnSpc>
                <a:spcPts val="2824"/>
              </a:lnSpc>
            </a:pPr>
            <a:r>
              <a:rPr lang="en-US" sz="2499" spc="-74">
                <a:solidFill>
                  <a:srgbClr val="000000"/>
                </a:solidFill>
                <a:latin typeface="Poppins Bold"/>
                <a:ea typeface="Poppins Bold"/>
                <a:cs typeface="Poppins Bold"/>
                <a:sym typeface="Poppins Bold"/>
              </a:rPr>
              <a:t>SAFETY AND RISK MANAGEMENT PRINCIPLES</a:t>
            </a:r>
          </a:p>
        </p:txBody>
      </p:sp>
      <p:sp>
        <p:nvSpPr>
          <p:cNvPr id="26" name="TextBox 26"/>
          <p:cNvSpPr txBox="1"/>
          <p:nvPr/>
        </p:nvSpPr>
        <p:spPr>
          <a:xfrm>
            <a:off x="13130140" y="5845179"/>
            <a:ext cx="5157860" cy="736600"/>
          </a:xfrm>
          <a:prstGeom prst="rect">
            <a:avLst/>
          </a:prstGeom>
        </p:spPr>
        <p:txBody>
          <a:bodyPr lIns="0" tIns="0" rIns="0" bIns="0" rtlCol="0" anchor="t">
            <a:spAutoFit/>
          </a:bodyPr>
          <a:lstStyle/>
          <a:p>
            <a:pPr algn="l">
              <a:lnSpc>
                <a:spcPts val="2824"/>
              </a:lnSpc>
            </a:pPr>
            <a:r>
              <a:rPr lang="en-US" sz="2499" spc="-74">
                <a:solidFill>
                  <a:srgbClr val="000000"/>
                </a:solidFill>
                <a:latin typeface="Poppins Bold"/>
                <a:ea typeface="Poppins Bold"/>
                <a:cs typeface="Poppins Bold"/>
                <a:sym typeface="Poppins Bold"/>
              </a:rPr>
              <a:t> UTILITY OF SAFETY AND RISK ANALYTICS</a:t>
            </a:r>
          </a:p>
        </p:txBody>
      </p:sp>
      <p:sp>
        <p:nvSpPr>
          <p:cNvPr id="27" name="TextBox 27"/>
          <p:cNvSpPr txBox="1"/>
          <p:nvPr/>
        </p:nvSpPr>
        <p:spPr>
          <a:xfrm>
            <a:off x="59774" y="5590259"/>
            <a:ext cx="5102772" cy="736600"/>
          </a:xfrm>
          <a:prstGeom prst="rect">
            <a:avLst/>
          </a:prstGeom>
        </p:spPr>
        <p:txBody>
          <a:bodyPr lIns="0" tIns="0" rIns="0" bIns="0" rtlCol="0" anchor="t">
            <a:spAutoFit/>
          </a:bodyPr>
          <a:lstStyle/>
          <a:p>
            <a:pPr algn="r">
              <a:lnSpc>
                <a:spcPts val="2824"/>
              </a:lnSpc>
            </a:pPr>
            <a:r>
              <a:rPr lang="en-US" sz="2499" spc="-74">
                <a:solidFill>
                  <a:srgbClr val="000000"/>
                </a:solidFill>
                <a:latin typeface="Poppins Bold"/>
                <a:ea typeface="Poppins Bold"/>
                <a:cs typeface="Poppins Bold"/>
                <a:sym typeface="Poppins Bold"/>
              </a:rPr>
              <a:t>ELEMENTS OF SAFETY AND RISK MANAGEMENT 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1991468"/>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IS 18001:2007 - Occupational Health and Safety Management Systems (OHSAS)</a:t>
            </a:r>
          </a:p>
          <a:p>
            <a:pPr algn="ctr">
              <a:lnSpc>
                <a:spcPts val="5229"/>
              </a:lnSpc>
            </a:pPr>
            <a:endParaRPr lang="en-US" sz="4669">
              <a:solidFill>
                <a:srgbClr val="00357B"/>
              </a:solidFill>
              <a:latin typeface="Montserrat Bold"/>
              <a:ea typeface="Montserrat Bold"/>
              <a:cs typeface="Montserrat Bold"/>
              <a:sym typeface="Montserrat Bold"/>
            </a:endParaRPr>
          </a:p>
        </p:txBody>
      </p:sp>
      <p:sp>
        <p:nvSpPr>
          <p:cNvPr id="4" name="TextBox 4"/>
          <p:cNvSpPr txBox="1"/>
          <p:nvPr/>
        </p:nvSpPr>
        <p:spPr>
          <a:xfrm>
            <a:off x="725818" y="5361388"/>
            <a:ext cx="5927558" cy="537804"/>
          </a:xfrm>
          <a:prstGeom prst="rect">
            <a:avLst/>
          </a:prstGeom>
        </p:spPr>
        <p:txBody>
          <a:bodyPr lIns="0" tIns="0" rIns="0" bIns="0" rtlCol="0" anchor="t">
            <a:spAutoFit/>
          </a:bodyPr>
          <a:lstStyle/>
          <a:p>
            <a:pPr algn="l">
              <a:lnSpc>
                <a:spcPts val="4482"/>
              </a:lnSpc>
            </a:pPr>
            <a:r>
              <a:rPr lang="en-US" sz="3201">
                <a:solidFill>
                  <a:srgbClr val="00357B"/>
                </a:solidFill>
                <a:latin typeface="Montserrat Bold"/>
                <a:ea typeface="Montserrat Bold"/>
                <a:cs typeface="Montserrat Bold"/>
                <a:sym typeface="Montserrat Bold"/>
              </a:rPr>
              <a:t>Key Elements</a:t>
            </a:r>
          </a:p>
        </p:txBody>
      </p:sp>
      <p:sp>
        <p:nvSpPr>
          <p:cNvPr id="5" name="TextBox 5"/>
          <p:cNvSpPr txBox="1"/>
          <p:nvPr/>
        </p:nvSpPr>
        <p:spPr>
          <a:xfrm>
            <a:off x="725818" y="5937292"/>
            <a:ext cx="17390839" cy="4668520"/>
          </a:xfrm>
          <a:prstGeom prst="rect">
            <a:avLst/>
          </a:prstGeom>
        </p:spPr>
        <p:txBody>
          <a:bodyPr lIns="0" tIns="0" rIns="0" bIns="0" rtlCol="0" anchor="t">
            <a:spAutoFit/>
          </a:bodyPr>
          <a:lstStyle/>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Hazard Identification:</a:t>
            </a:r>
            <a:r>
              <a:rPr lang="en-US" sz="2199">
                <a:solidFill>
                  <a:srgbClr val="000000"/>
                </a:solidFill>
                <a:latin typeface="Montserrat"/>
                <a:ea typeface="Montserrat"/>
                <a:cs typeface="Montserrat"/>
                <a:sym typeface="Montserrat"/>
              </a:rPr>
              <a:t> Systematic process to identify potential hazards.</a:t>
            </a:r>
          </a:p>
          <a:p>
            <a:pPr algn="l">
              <a:lnSpc>
                <a:spcPts val="3079"/>
              </a:lnSpc>
            </a:pPr>
            <a:endParaRPr lang="en-US" sz="2199">
              <a:solidFill>
                <a:srgbClr val="000000"/>
              </a:solidFill>
              <a:latin typeface="Montserrat"/>
              <a:ea typeface="Montserrat"/>
              <a:cs typeface="Montserrat"/>
              <a:sym typeface="Montserrat"/>
            </a:endParaRPr>
          </a:p>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Risk Assessment</a:t>
            </a:r>
            <a:r>
              <a:rPr lang="en-US" sz="2199">
                <a:solidFill>
                  <a:srgbClr val="000000"/>
                </a:solidFill>
                <a:latin typeface="Montserrat"/>
                <a:ea typeface="Montserrat"/>
                <a:cs typeface="Montserrat"/>
                <a:sym typeface="Montserrat"/>
              </a:rPr>
              <a:t>: Evaluating risks associated with identified hazards.</a:t>
            </a:r>
          </a:p>
          <a:p>
            <a:pPr algn="l">
              <a:lnSpc>
                <a:spcPts val="3079"/>
              </a:lnSpc>
            </a:pPr>
            <a:endParaRPr lang="en-US" sz="2199">
              <a:solidFill>
                <a:srgbClr val="000000"/>
              </a:solidFill>
              <a:latin typeface="Montserrat"/>
              <a:ea typeface="Montserrat"/>
              <a:cs typeface="Montserrat"/>
              <a:sym typeface="Montserrat"/>
            </a:endParaRPr>
          </a:p>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Control Measures:</a:t>
            </a:r>
            <a:r>
              <a:rPr lang="en-US" sz="2199">
                <a:solidFill>
                  <a:srgbClr val="000000"/>
                </a:solidFill>
                <a:latin typeface="Montserrat"/>
                <a:ea typeface="Montserrat"/>
                <a:cs typeface="Montserrat"/>
                <a:sym typeface="Montserrat"/>
              </a:rPr>
              <a:t> Implementing measures to mitigate identified risks.</a:t>
            </a:r>
          </a:p>
          <a:p>
            <a:pPr algn="l">
              <a:lnSpc>
                <a:spcPts val="3079"/>
              </a:lnSpc>
            </a:pPr>
            <a:endParaRPr lang="en-US" sz="2199">
              <a:solidFill>
                <a:srgbClr val="000000"/>
              </a:solidFill>
              <a:latin typeface="Montserrat"/>
              <a:ea typeface="Montserrat"/>
              <a:cs typeface="Montserrat"/>
              <a:sym typeface="Montserrat"/>
            </a:endParaRPr>
          </a:p>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Legal Compliance:</a:t>
            </a:r>
            <a:r>
              <a:rPr lang="en-US" sz="2199">
                <a:solidFill>
                  <a:srgbClr val="000000"/>
                </a:solidFill>
                <a:latin typeface="Montserrat"/>
                <a:ea typeface="Montserrat"/>
                <a:cs typeface="Montserrat"/>
                <a:sym typeface="Montserrat"/>
              </a:rPr>
              <a:t> Ensuring adherence to applicable OHS legislation and standards.</a:t>
            </a:r>
          </a:p>
          <a:p>
            <a:pPr algn="l">
              <a:lnSpc>
                <a:spcPts val="3079"/>
              </a:lnSpc>
            </a:pPr>
            <a:endParaRPr lang="en-US" sz="2199">
              <a:solidFill>
                <a:srgbClr val="000000"/>
              </a:solidFill>
              <a:latin typeface="Montserrat"/>
              <a:ea typeface="Montserrat"/>
              <a:cs typeface="Montserrat"/>
              <a:sym typeface="Montserrat"/>
            </a:endParaRPr>
          </a:p>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Training and Awareness</a:t>
            </a:r>
            <a:r>
              <a:rPr lang="en-US" sz="2199">
                <a:solidFill>
                  <a:srgbClr val="000000"/>
                </a:solidFill>
                <a:latin typeface="Montserrat"/>
                <a:ea typeface="Montserrat"/>
                <a:cs typeface="Montserrat"/>
                <a:sym typeface="Montserrat"/>
              </a:rPr>
              <a:t>: Providing necessary training to employees about OHS policies and procedures.</a:t>
            </a:r>
          </a:p>
          <a:p>
            <a:pPr algn="l">
              <a:lnSpc>
                <a:spcPts val="3079"/>
              </a:lnSpc>
            </a:pPr>
            <a:endParaRPr lang="en-US" sz="2199">
              <a:solidFill>
                <a:srgbClr val="000000"/>
              </a:solidFill>
              <a:latin typeface="Montserrat"/>
              <a:ea typeface="Montserrat"/>
              <a:cs typeface="Montserrat"/>
              <a:sym typeface="Montserrat"/>
            </a:endParaRPr>
          </a:p>
          <a:p>
            <a:pPr marL="474978" lvl="1" indent="-237489" algn="l">
              <a:lnSpc>
                <a:spcPts val="3079"/>
              </a:lnSpc>
              <a:buFont typeface="Arial"/>
              <a:buChar char="•"/>
            </a:pPr>
            <a:r>
              <a:rPr lang="en-US" sz="2199">
                <a:solidFill>
                  <a:srgbClr val="000000"/>
                </a:solidFill>
                <a:latin typeface="Montserrat Bold"/>
                <a:ea typeface="Montserrat Bold"/>
                <a:cs typeface="Montserrat Bold"/>
                <a:sym typeface="Montserrat Bold"/>
              </a:rPr>
              <a:t>Emergency Preparedness: </a:t>
            </a:r>
            <a:r>
              <a:rPr lang="en-US" sz="2199">
                <a:solidFill>
                  <a:srgbClr val="000000"/>
                </a:solidFill>
                <a:latin typeface="Montserrat"/>
                <a:ea typeface="Montserrat"/>
                <a:cs typeface="Montserrat"/>
                <a:sym typeface="Montserrat"/>
              </a:rPr>
              <a:t>Planning and preparing for potential emergency situations</a:t>
            </a:r>
          </a:p>
          <a:p>
            <a:pPr algn="l">
              <a:lnSpc>
                <a:spcPts val="3079"/>
              </a:lnSpc>
            </a:pPr>
            <a:endParaRPr lang="en-US" sz="2199">
              <a:solidFill>
                <a:srgbClr val="000000"/>
              </a:solidFill>
              <a:latin typeface="Montserrat"/>
              <a:ea typeface="Montserrat"/>
              <a:cs typeface="Montserrat"/>
              <a:sym typeface="Montserrat"/>
            </a:endParaRPr>
          </a:p>
        </p:txBody>
      </p:sp>
      <p:sp>
        <p:nvSpPr>
          <p:cNvPr id="6" name="TextBox 6"/>
          <p:cNvSpPr txBox="1"/>
          <p:nvPr/>
        </p:nvSpPr>
        <p:spPr>
          <a:xfrm>
            <a:off x="725818" y="1948803"/>
            <a:ext cx="17083472" cy="3392426"/>
          </a:xfrm>
          <a:prstGeom prst="rect">
            <a:avLst/>
          </a:prstGeom>
        </p:spPr>
        <p:txBody>
          <a:bodyPr lIns="0" tIns="0" rIns="0" bIns="0" rtlCol="0" anchor="t">
            <a:spAutoFit/>
          </a:bodyPr>
          <a:lstStyle/>
          <a:p>
            <a:pPr algn="l">
              <a:lnSpc>
                <a:spcPts val="2280"/>
              </a:lnSpc>
            </a:pPr>
            <a:r>
              <a:rPr lang="en-US" sz="2054">
                <a:solidFill>
                  <a:srgbClr val="000000"/>
                </a:solidFill>
                <a:latin typeface="Montserrat Bold"/>
                <a:ea typeface="Montserrat Bold"/>
                <a:cs typeface="Montserrat Bold"/>
                <a:sym typeface="Montserrat Bold"/>
              </a:rPr>
              <a:t>Objective:</a:t>
            </a:r>
            <a:r>
              <a:rPr lang="en-US" sz="2054">
                <a:solidFill>
                  <a:srgbClr val="000000"/>
                </a:solidFill>
                <a:latin typeface="Montserrat"/>
                <a:ea typeface="Montserrat"/>
                <a:cs typeface="Montserrat"/>
                <a:sym typeface="Montserrat"/>
              </a:rPr>
              <a:t> To provide a framework for managing occupational health and safety (OHS) responsibilities in a systematic manner.</a:t>
            </a:r>
          </a:p>
          <a:p>
            <a:pPr algn="l">
              <a:lnSpc>
                <a:spcPts val="2280"/>
              </a:lnSpc>
            </a:pPr>
            <a:endParaRPr lang="en-US" sz="2054">
              <a:solidFill>
                <a:srgbClr val="000000"/>
              </a:solidFill>
              <a:latin typeface="Montserrat"/>
              <a:ea typeface="Montserrat"/>
              <a:cs typeface="Montserrat"/>
              <a:sym typeface="Montserrat"/>
            </a:endParaRPr>
          </a:p>
          <a:p>
            <a:pPr algn="l">
              <a:lnSpc>
                <a:spcPts val="2280"/>
              </a:lnSpc>
            </a:pPr>
            <a:r>
              <a:rPr lang="en-US" sz="2054">
                <a:solidFill>
                  <a:srgbClr val="000000"/>
                </a:solidFill>
                <a:latin typeface="Montserrat Bold"/>
                <a:ea typeface="Montserrat Bold"/>
                <a:cs typeface="Montserrat Bold"/>
                <a:sym typeface="Montserrat Bold"/>
              </a:rPr>
              <a:t>Structure: </a:t>
            </a:r>
            <a:r>
              <a:rPr lang="en-US" sz="2054">
                <a:solidFill>
                  <a:srgbClr val="000000"/>
                </a:solidFill>
                <a:latin typeface="Montserrat"/>
                <a:ea typeface="Montserrat"/>
                <a:cs typeface="Montserrat"/>
                <a:sym typeface="Montserrat"/>
              </a:rPr>
              <a:t>Based on the Plan-Do-Check-Act (PDCA) model.</a:t>
            </a:r>
          </a:p>
          <a:p>
            <a:pPr algn="l">
              <a:lnSpc>
                <a:spcPts val="2280"/>
              </a:lnSpc>
            </a:pPr>
            <a:endParaRPr lang="en-US" sz="2054">
              <a:solidFill>
                <a:srgbClr val="000000"/>
              </a:solidFill>
              <a:latin typeface="Montserrat"/>
              <a:ea typeface="Montserrat"/>
              <a:cs typeface="Montserrat"/>
              <a:sym typeface="Montserrat"/>
            </a:endParaRPr>
          </a:p>
          <a:p>
            <a:pPr algn="l">
              <a:lnSpc>
                <a:spcPts val="2280"/>
              </a:lnSpc>
            </a:pPr>
            <a:r>
              <a:rPr lang="en-US" sz="2054">
                <a:solidFill>
                  <a:srgbClr val="000000"/>
                </a:solidFill>
                <a:latin typeface="Montserrat Bold"/>
                <a:ea typeface="Montserrat Bold"/>
                <a:cs typeface="Montserrat Bold"/>
                <a:sym typeface="Montserrat Bold"/>
              </a:rPr>
              <a:t>Plan:</a:t>
            </a:r>
            <a:r>
              <a:rPr lang="en-US" sz="2054">
                <a:solidFill>
                  <a:srgbClr val="000000"/>
                </a:solidFill>
                <a:latin typeface="Montserrat"/>
                <a:ea typeface="Montserrat"/>
                <a:cs typeface="Montserrat"/>
                <a:sym typeface="Montserrat"/>
              </a:rPr>
              <a:t> Establish objectives and processes necessary to deliver results in accordance with the organization’s OHS policy.</a:t>
            </a:r>
          </a:p>
          <a:p>
            <a:pPr algn="l">
              <a:lnSpc>
                <a:spcPts val="2280"/>
              </a:lnSpc>
            </a:pPr>
            <a:endParaRPr lang="en-US" sz="2054">
              <a:solidFill>
                <a:srgbClr val="000000"/>
              </a:solidFill>
              <a:latin typeface="Montserrat"/>
              <a:ea typeface="Montserrat"/>
              <a:cs typeface="Montserrat"/>
              <a:sym typeface="Montserrat"/>
            </a:endParaRPr>
          </a:p>
          <a:p>
            <a:pPr algn="l">
              <a:lnSpc>
                <a:spcPts val="2280"/>
              </a:lnSpc>
            </a:pPr>
            <a:r>
              <a:rPr lang="en-US" sz="2054">
                <a:solidFill>
                  <a:srgbClr val="000000"/>
                </a:solidFill>
                <a:latin typeface="Montserrat Bold"/>
                <a:ea typeface="Montserrat Bold"/>
                <a:cs typeface="Montserrat Bold"/>
                <a:sym typeface="Montserrat Bold"/>
              </a:rPr>
              <a:t>Do</a:t>
            </a:r>
            <a:r>
              <a:rPr lang="en-US" sz="2054">
                <a:solidFill>
                  <a:srgbClr val="000000"/>
                </a:solidFill>
                <a:latin typeface="Montserrat"/>
                <a:ea typeface="Montserrat"/>
                <a:cs typeface="Montserrat"/>
                <a:sym typeface="Montserrat"/>
              </a:rPr>
              <a:t>: Implement the processes.</a:t>
            </a:r>
          </a:p>
          <a:p>
            <a:pPr algn="l">
              <a:lnSpc>
                <a:spcPts val="2280"/>
              </a:lnSpc>
            </a:pPr>
            <a:endParaRPr lang="en-US" sz="2054">
              <a:solidFill>
                <a:srgbClr val="000000"/>
              </a:solidFill>
              <a:latin typeface="Montserrat"/>
              <a:ea typeface="Montserrat"/>
              <a:cs typeface="Montserrat"/>
              <a:sym typeface="Montserrat"/>
            </a:endParaRPr>
          </a:p>
          <a:p>
            <a:pPr algn="l">
              <a:lnSpc>
                <a:spcPts val="2280"/>
              </a:lnSpc>
            </a:pPr>
            <a:r>
              <a:rPr lang="en-US" sz="2054">
                <a:solidFill>
                  <a:srgbClr val="000000"/>
                </a:solidFill>
                <a:latin typeface="Montserrat Bold"/>
                <a:ea typeface="Montserrat Bold"/>
                <a:cs typeface="Montserrat Bold"/>
                <a:sym typeface="Montserrat Bold"/>
              </a:rPr>
              <a:t>Check</a:t>
            </a:r>
            <a:r>
              <a:rPr lang="en-US" sz="2054">
                <a:solidFill>
                  <a:srgbClr val="000000"/>
                </a:solidFill>
                <a:latin typeface="Montserrat"/>
                <a:ea typeface="Montserrat"/>
                <a:cs typeface="Montserrat"/>
                <a:sym typeface="Montserrat"/>
              </a:rPr>
              <a:t>: Monitor and measure processes against OHS policy, objectives, and legal requirements.</a:t>
            </a:r>
          </a:p>
          <a:p>
            <a:pPr algn="l">
              <a:lnSpc>
                <a:spcPts val="2280"/>
              </a:lnSpc>
            </a:pPr>
            <a:endParaRPr lang="en-US" sz="2054">
              <a:solidFill>
                <a:srgbClr val="000000"/>
              </a:solidFill>
              <a:latin typeface="Montserrat"/>
              <a:ea typeface="Montserrat"/>
              <a:cs typeface="Montserrat"/>
              <a:sym typeface="Montserrat"/>
            </a:endParaRPr>
          </a:p>
          <a:p>
            <a:pPr algn="l">
              <a:lnSpc>
                <a:spcPts val="2280"/>
              </a:lnSpc>
            </a:pPr>
            <a:r>
              <a:rPr lang="en-US" sz="2054">
                <a:solidFill>
                  <a:srgbClr val="000000"/>
                </a:solidFill>
                <a:latin typeface="Montserrat Bold"/>
                <a:ea typeface="Montserrat Bold"/>
                <a:cs typeface="Montserrat Bold"/>
                <a:sym typeface="Montserrat Bold"/>
              </a:rPr>
              <a:t>Act</a:t>
            </a:r>
            <a:r>
              <a:rPr lang="en-US" sz="2054">
                <a:solidFill>
                  <a:srgbClr val="000000"/>
                </a:solidFill>
                <a:latin typeface="Montserrat"/>
                <a:ea typeface="Montserrat"/>
                <a:cs typeface="Montserrat"/>
                <a:sym typeface="Montserrat"/>
              </a:rPr>
              <a:t>: Take actions to continually improve OHS performance.</a:t>
            </a:r>
          </a:p>
          <a:p>
            <a:pPr algn="l">
              <a:lnSpc>
                <a:spcPts val="2175"/>
              </a:lnSpc>
            </a:pPr>
            <a:endParaRPr lang="en-US" sz="2054">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1991468"/>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IS 14489:2018 - Occupational Safety and Health Audit- Code of Practice </a:t>
            </a:r>
          </a:p>
          <a:p>
            <a:pPr algn="ctr">
              <a:lnSpc>
                <a:spcPts val="5229"/>
              </a:lnSpc>
            </a:pPr>
            <a:endParaRPr lang="en-US" sz="4669">
              <a:solidFill>
                <a:srgbClr val="00357B"/>
              </a:solidFill>
              <a:latin typeface="Montserrat Bold"/>
              <a:ea typeface="Montserrat Bold"/>
              <a:cs typeface="Montserrat Bold"/>
              <a:sym typeface="Montserrat Bold"/>
            </a:endParaRPr>
          </a:p>
        </p:txBody>
      </p:sp>
      <p:sp>
        <p:nvSpPr>
          <p:cNvPr id="4" name="TextBox 4"/>
          <p:cNvSpPr txBox="1"/>
          <p:nvPr/>
        </p:nvSpPr>
        <p:spPr>
          <a:xfrm>
            <a:off x="188799" y="2389981"/>
            <a:ext cx="17517218" cy="5535613"/>
          </a:xfrm>
          <a:prstGeom prst="rect">
            <a:avLst/>
          </a:prstGeom>
        </p:spPr>
        <p:txBody>
          <a:bodyPr lIns="0" tIns="0" rIns="0" bIns="0" rtlCol="0" anchor="t">
            <a:spAutoFit/>
          </a:bodyPr>
          <a:lstStyle/>
          <a:p>
            <a:pPr algn="l">
              <a:lnSpc>
                <a:spcPts val="2774"/>
              </a:lnSpc>
            </a:pPr>
            <a:r>
              <a:rPr lang="en-US" sz="2499">
                <a:solidFill>
                  <a:srgbClr val="000000"/>
                </a:solidFill>
                <a:latin typeface="Montserrat Bold"/>
                <a:ea typeface="Montserrat Bold"/>
                <a:cs typeface="Montserrat Bold"/>
                <a:sym typeface="Montserrat Bold"/>
              </a:rPr>
              <a:t>Objective: To provide guidelines for auditing occupational safety and health practices in process industries.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Scope: Covers all elements of safety management, including policy, organization, planning, implementation, and review.</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Audit Process: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Planning: Includes understanding the scope, objectives, and resources required.</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Execution: Conducting the audit through interviews, document reviews, and site inspections.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Reporting: Documenting findings, observations, and providing recommendations.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Follow-up: Ensuring corrective actions are implemented.</a:t>
            </a:r>
          </a:p>
          <a:p>
            <a:pPr algn="l">
              <a:lnSpc>
                <a:spcPts val="3499"/>
              </a:lnSpc>
            </a:pPr>
            <a:endParaRPr lang="en-US" sz="2499">
              <a:solidFill>
                <a:srgbClr val="000000"/>
              </a:solidFill>
              <a:latin typeface="Montserrat Bold"/>
              <a:ea typeface="Montserrat Bold"/>
              <a:cs typeface="Montserrat Bold"/>
              <a:sym typeface="Montserrat Bo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2652177"/>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IS 15126:2002 –Natural Gas - Standard reference conditions</a:t>
            </a:r>
          </a:p>
          <a:p>
            <a:pPr algn="ctr">
              <a:lnSpc>
                <a:spcPts val="5229"/>
              </a:lnSpc>
            </a:pPr>
            <a:endParaRPr lang="en-US" sz="4669">
              <a:solidFill>
                <a:srgbClr val="00357B"/>
              </a:solidFill>
              <a:latin typeface="Montserrat Bold"/>
              <a:ea typeface="Montserrat Bold"/>
              <a:cs typeface="Montserrat Bold"/>
              <a:sym typeface="Montserrat Bold"/>
            </a:endParaRPr>
          </a:p>
          <a:p>
            <a:pPr algn="ctr">
              <a:lnSpc>
                <a:spcPts val="5229"/>
              </a:lnSpc>
            </a:pPr>
            <a:endParaRPr lang="en-US" sz="4669">
              <a:solidFill>
                <a:srgbClr val="00357B"/>
              </a:solidFill>
              <a:latin typeface="Montserrat Bold"/>
              <a:ea typeface="Montserrat Bold"/>
              <a:cs typeface="Montserrat Bold"/>
              <a:sym typeface="Montserrat Bold"/>
            </a:endParaRPr>
          </a:p>
        </p:txBody>
      </p:sp>
      <p:sp>
        <p:nvSpPr>
          <p:cNvPr id="4" name="TextBox 4"/>
          <p:cNvSpPr txBox="1"/>
          <p:nvPr/>
        </p:nvSpPr>
        <p:spPr>
          <a:xfrm>
            <a:off x="188799" y="1832308"/>
            <a:ext cx="18099201" cy="8278813"/>
          </a:xfrm>
          <a:prstGeom prst="rect">
            <a:avLst/>
          </a:prstGeom>
        </p:spPr>
        <p:txBody>
          <a:bodyPr lIns="0" tIns="0" rIns="0" bIns="0" rtlCol="0" anchor="t">
            <a:spAutoFit/>
          </a:bodyPr>
          <a:lstStyle/>
          <a:p>
            <a:pPr algn="l">
              <a:lnSpc>
                <a:spcPts val="2774"/>
              </a:lnSpc>
            </a:pPr>
            <a:endParaRPr/>
          </a:p>
          <a:p>
            <a:pPr algn="l">
              <a:lnSpc>
                <a:spcPts val="2774"/>
              </a:lnSpc>
            </a:pPr>
            <a:r>
              <a:rPr lang="en-US" sz="2499">
                <a:solidFill>
                  <a:srgbClr val="000000"/>
                </a:solidFill>
                <a:latin typeface="Montserrat Bold"/>
                <a:ea typeface="Montserrat Bold"/>
                <a:cs typeface="Montserrat Bold"/>
                <a:sym typeface="Montserrat Bold"/>
              </a:rPr>
              <a:t>Objective: To provide guidance on conducting Hazard and Operability Studies (HAZOP) for identifying potential hazards and operability problems in chemical processes.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HAZOP Process:</a:t>
            </a:r>
          </a:p>
          <a:p>
            <a:pPr algn="l">
              <a:lnSpc>
                <a:spcPts val="2774"/>
              </a:lnSpc>
            </a:pPr>
            <a:r>
              <a:rPr lang="en-US" sz="2499">
                <a:solidFill>
                  <a:srgbClr val="000000"/>
                </a:solidFill>
                <a:latin typeface="Montserrat Bold"/>
                <a:ea typeface="Montserrat Bold"/>
                <a:cs typeface="Montserrat Bold"/>
                <a:sym typeface="Montserrat Bold"/>
              </a:rPr>
              <a:t>Preparation: Define the scope and objectives of the study, form the HAZOP team, and gather necessary information.</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Examination: Systematic examination of the process using guidewords (e.g., No, More, Less, As Well As) to identify deviations.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Analysis: Evaluate the consequences of deviations and identify causes.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Recommendations: Propose measures to mitigate identified hazards and operability issues.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Documentation: Record findings, recommendations, and follow-up actions.</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Benefits:</a:t>
            </a:r>
          </a:p>
          <a:p>
            <a:pPr algn="l">
              <a:lnSpc>
                <a:spcPts val="2774"/>
              </a:lnSpc>
            </a:pPr>
            <a:r>
              <a:rPr lang="en-US" sz="2499">
                <a:solidFill>
                  <a:srgbClr val="000000"/>
                </a:solidFill>
                <a:latin typeface="Montserrat Bold"/>
                <a:ea typeface="Montserrat Bold"/>
                <a:cs typeface="Montserrat Bold"/>
                <a:sym typeface="Montserrat Bold"/>
              </a:rPr>
              <a:t>Improved Safety: Early identification of potential hazards and operability issue </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Cost Savings: Prevention of accidents and downtime.</a:t>
            </a:r>
          </a:p>
          <a:p>
            <a:pPr algn="l">
              <a:lnSpc>
                <a:spcPts val="2774"/>
              </a:lnSpc>
            </a:pPr>
            <a:endParaRPr lang="en-US" sz="2499">
              <a:solidFill>
                <a:srgbClr val="000000"/>
              </a:solidFill>
              <a:latin typeface="Montserrat Bold"/>
              <a:ea typeface="Montserrat Bold"/>
              <a:cs typeface="Montserrat Bold"/>
              <a:sym typeface="Montserrat Bold"/>
            </a:endParaRPr>
          </a:p>
          <a:p>
            <a:pPr algn="l">
              <a:lnSpc>
                <a:spcPts val="2774"/>
              </a:lnSpc>
            </a:pPr>
            <a:r>
              <a:rPr lang="en-US" sz="2499">
                <a:solidFill>
                  <a:srgbClr val="000000"/>
                </a:solidFill>
                <a:latin typeface="Montserrat Bold"/>
                <a:ea typeface="Montserrat Bold"/>
                <a:cs typeface="Montserrat Bold"/>
                <a:sym typeface="Montserrat Bold"/>
              </a:rPr>
              <a:t>Compliance: Ensuring compliance with safety regulations and standards.</a:t>
            </a:r>
          </a:p>
          <a:p>
            <a:pPr algn="l">
              <a:lnSpc>
                <a:spcPts val="3499"/>
              </a:lnSpc>
            </a:pPr>
            <a:endParaRPr lang="en-US" sz="2499">
              <a:solidFill>
                <a:srgbClr val="000000"/>
              </a:solidFill>
              <a:latin typeface="Montserrat Bold"/>
              <a:ea typeface="Montserrat Bold"/>
              <a:cs typeface="Montserrat Bold"/>
              <a:sym typeface="Montserrat Bo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1330758"/>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IS 15656:2006 - Hazard Identification and Risk Analysis (HIRA)</a:t>
            </a:r>
          </a:p>
        </p:txBody>
      </p:sp>
      <p:sp>
        <p:nvSpPr>
          <p:cNvPr id="4" name="TextBox 4"/>
          <p:cNvSpPr txBox="1"/>
          <p:nvPr/>
        </p:nvSpPr>
        <p:spPr>
          <a:xfrm>
            <a:off x="94400" y="871640"/>
            <a:ext cx="18099201" cy="9650413"/>
          </a:xfrm>
          <a:prstGeom prst="rect">
            <a:avLst/>
          </a:prstGeom>
        </p:spPr>
        <p:txBody>
          <a:bodyPr lIns="0" tIns="0" rIns="0" bIns="0" rtlCol="0" anchor="t">
            <a:spAutoFit/>
          </a:bodyPr>
          <a:lstStyle/>
          <a:p>
            <a:pPr algn="l">
              <a:lnSpc>
                <a:spcPts val="2774"/>
              </a:lnSpc>
            </a:pPr>
            <a:endParaRPr/>
          </a:p>
          <a:p>
            <a:pPr algn="l">
              <a:lnSpc>
                <a:spcPts val="2774"/>
              </a:lnSpc>
            </a:pPr>
            <a:endParaRPr/>
          </a:p>
          <a:p>
            <a:pPr algn="l">
              <a:lnSpc>
                <a:spcPts val="2774"/>
              </a:lnSpc>
            </a:pPr>
            <a:r>
              <a:rPr lang="en-US" sz="2499">
                <a:solidFill>
                  <a:srgbClr val="000000"/>
                </a:solidFill>
                <a:latin typeface="Montserrat Bold"/>
                <a:ea typeface="Montserrat Bold"/>
                <a:cs typeface="Montserrat Bold"/>
                <a:sym typeface="Montserrat Bold"/>
              </a:rPr>
              <a:t>Objective</a:t>
            </a:r>
            <a:r>
              <a:rPr lang="en-US" sz="2499">
                <a:solidFill>
                  <a:srgbClr val="000000"/>
                </a:solidFill>
                <a:latin typeface="Montserrat"/>
                <a:ea typeface="Montserrat"/>
                <a:cs typeface="Montserrat"/>
                <a:sym typeface="Montserrat"/>
              </a:rPr>
              <a:t>: To provide a systematic approach for identifying hazards and assessing risks in chemical process industries.</a:t>
            </a:r>
          </a:p>
          <a:p>
            <a:pPr algn="l">
              <a:lnSpc>
                <a:spcPts val="2774"/>
              </a:lnSpc>
            </a:pPr>
            <a:endParaRPr lang="en-US" sz="2499">
              <a:solidFill>
                <a:srgbClr val="000000"/>
              </a:solidFill>
              <a:latin typeface="Montserrat"/>
              <a:ea typeface="Montserrat"/>
              <a:cs typeface="Montserrat"/>
              <a:sym typeface="Montserrat"/>
            </a:endParaRPr>
          </a:p>
          <a:p>
            <a:pPr algn="l">
              <a:lnSpc>
                <a:spcPts val="2774"/>
              </a:lnSpc>
            </a:pPr>
            <a:r>
              <a:rPr lang="en-US" sz="2499">
                <a:solidFill>
                  <a:srgbClr val="000000"/>
                </a:solidFill>
                <a:latin typeface="Montserrat Bold"/>
                <a:ea typeface="Montserrat Bold"/>
                <a:cs typeface="Montserrat Bold"/>
                <a:sym typeface="Montserrat Bold"/>
              </a:rPr>
              <a:t>HIRA Process:</a:t>
            </a:r>
          </a:p>
          <a:p>
            <a:pPr algn="l">
              <a:lnSpc>
                <a:spcPts val="2774"/>
              </a:lnSpc>
            </a:pPr>
            <a:endParaRPr lang="en-US" sz="2499">
              <a:solidFill>
                <a:srgbClr val="000000"/>
              </a:solidFill>
              <a:latin typeface="Montserrat Bold"/>
              <a:ea typeface="Montserrat Bold"/>
              <a:cs typeface="Montserrat Bold"/>
              <a:sym typeface="Montserrat Bold"/>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Identification: Systematic identification of hazards in the workplace.</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Risk Analysis: Assessing the likelihood and consequences of identified hazards.</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Risk Evaluation: Determining the significance of risks and prioritizing them for control.</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Control Measures: Implementing measures to mitigate significant risks.</a:t>
            </a:r>
          </a:p>
          <a:p>
            <a:pPr algn="l">
              <a:lnSpc>
                <a:spcPts val="2774"/>
              </a:lnSpc>
            </a:pPr>
            <a:endParaRPr lang="en-US" sz="2499">
              <a:solidFill>
                <a:srgbClr val="000000"/>
              </a:solidFill>
              <a:latin typeface="Montserrat"/>
              <a:ea typeface="Montserrat"/>
              <a:cs typeface="Montserrat"/>
              <a:sym typeface="Montserrat"/>
            </a:endParaRPr>
          </a:p>
          <a:p>
            <a:pPr algn="l">
              <a:lnSpc>
                <a:spcPts val="2774"/>
              </a:lnSpc>
            </a:pPr>
            <a:r>
              <a:rPr lang="en-US" sz="2499">
                <a:solidFill>
                  <a:srgbClr val="000000"/>
                </a:solidFill>
                <a:latin typeface="Montserrat Bold"/>
                <a:ea typeface="Montserrat Bold"/>
                <a:cs typeface="Montserrat Bold"/>
                <a:sym typeface="Montserrat Bold"/>
              </a:rPr>
              <a:t>Techniques Used:</a:t>
            </a:r>
          </a:p>
          <a:p>
            <a:pPr algn="l">
              <a:lnSpc>
                <a:spcPts val="2774"/>
              </a:lnSpc>
            </a:pPr>
            <a:endParaRPr lang="en-US" sz="2499">
              <a:solidFill>
                <a:srgbClr val="000000"/>
              </a:solidFill>
              <a:latin typeface="Montserrat Bold"/>
              <a:ea typeface="Montserrat Bold"/>
              <a:cs typeface="Montserrat Bold"/>
              <a:sym typeface="Montserrat Bold"/>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Checklists: Using standardized checklists to identify hazards.</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What-If Analysis: Posing "What-If" questions to identify potential hazards.</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Failure Modes and Effects Analysis (FMEA): Analyzing potential failure modes and their effects.</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Event Tree Analysis (ETA): Analyzing the probability of different outcomes following an initiating event.</a:t>
            </a:r>
          </a:p>
          <a:p>
            <a:pPr algn="l">
              <a:lnSpc>
                <a:spcPts val="2774"/>
              </a:lnSpc>
            </a:pPr>
            <a:endParaRPr lang="en-US" sz="2499">
              <a:solidFill>
                <a:srgbClr val="000000"/>
              </a:solidFill>
              <a:latin typeface="Montserrat"/>
              <a:ea typeface="Montserrat"/>
              <a:cs typeface="Montserrat"/>
              <a:sym typeface="Montserrat"/>
            </a:endParaRPr>
          </a:p>
          <a:p>
            <a:pPr marL="539749" lvl="1" indent="-269875" algn="l">
              <a:lnSpc>
                <a:spcPts val="2774"/>
              </a:lnSpc>
              <a:buFont typeface="Arial"/>
              <a:buChar char="•"/>
            </a:pPr>
            <a:r>
              <a:rPr lang="en-US" sz="2499">
                <a:solidFill>
                  <a:srgbClr val="000000"/>
                </a:solidFill>
                <a:latin typeface="Montserrat"/>
                <a:ea typeface="Montserrat"/>
                <a:cs typeface="Montserrat"/>
                <a:sym typeface="Montserrat"/>
              </a:rPr>
              <a:t>Documentation and Review: Keeping detailed records of the HIRA process and periodically reviewing and updating the risk assessment.</a:t>
            </a:r>
          </a:p>
          <a:p>
            <a:pPr algn="l">
              <a:lnSpc>
                <a:spcPts val="3499"/>
              </a:lnSpc>
            </a:pPr>
            <a:endParaRPr lang="en-US" sz="2499">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33876" y="450372"/>
            <a:ext cx="12862010" cy="1456507"/>
            <a:chOff x="0" y="0"/>
            <a:chExt cx="3387525" cy="383607"/>
          </a:xfrm>
        </p:grpSpPr>
        <p:sp>
          <p:nvSpPr>
            <p:cNvPr id="4" name="Freeform 4"/>
            <p:cNvSpPr/>
            <p:nvPr/>
          </p:nvSpPr>
          <p:spPr>
            <a:xfrm>
              <a:off x="0" y="0"/>
              <a:ext cx="3387525" cy="383607"/>
            </a:xfrm>
            <a:custGeom>
              <a:avLst/>
              <a:gdLst/>
              <a:ahLst/>
              <a:cxnLst/>
              <a:rect l="l" t="t" r="r" b="b"/>
              <a:pathLst>
                <a:path w="3387525" h="383607">
                  <a:moveTo>
                    <a:pt x="60192" y="0"/>
                  </a:moveTo>
                  <a:lnTo>
                    <a:pt x="3327333" y="0"/>
                  </a:lnTo>
                  <a:cubicBezTo>
                    <a:pt x="3343297" y="0"/>
                    <a:pt x="3358607" y="6342"/>
                    <a:pt x="3369895" y="17630"/>
                  </a:cubicBezTo>
                  <a:cubicBezTo>
                    <a:pt x="3381184" y="28918"/>
                    <a:pt x="3387525" y="44228"/>
                    <a:pt x="3387525" y="60192"/>
                  </a:cubicBezTo>
                  <a:lnTo>
                    <a:pt x="3387525" y="323415"/>
                  </a:lnTo>
                  <a:cubicBezTo>
                    <a:pt x="3387525" y="339379"/>
                    <a:pt x="3381184" y="354689"/>
                    <a:pt x="3369895" y="365977"/>
                  </a:cubicBezTo>
                  <a:cubicBezTo>
                    <a:pt x="3358607" y="377265"/>
                    <a:pt x="3343297" y="383607"/>
                    <a:pt x="3327333" y="383607"/>
                  </a:cubicBezTo>
                  <a:lnTo>
                    <a:pt x="60192" y="383607"/>
                  </a:lnTo>
                  <a:cubicBezTo>
                    <a:pt x="44228" y="383607"/>
                    <a:pt x="28918" y="377265"/>
                    <a:pt x="17630" y="365977"/>
                  </a:cubicBezTo>
                  <a:cubicBezTo>
                    <a:pt x="6342" y="354689"/>
                    <a:pt x="0" y="339379"/>
                    <a:pt x="0" y="323415"/>
                  </a:cubicBezTo>
                  <a:lnTo>
                    <a:pt x="0" y="60192"/>
                  </a:lnTo>
                  <a:cubicBezTo>
                    <a:pt x="0" y="44228"/>
                    <a:pt x="6342" y="28918"/>
                    <a:pt x="17630" y="17630"/>
                  </a:cubicBezTo>
                  <a:cubicBezTo>
                    <a:pt x="28918" y="6342"/>
                    <a:pt x="44228" y="0"/>
                    <a:pt x="60192" y="0"/>
                  </a:cubicBezTo>
                  <a:close/>
                </a:path>
              </a:pathLst>
            </a:custGeom>
            <a:gradFill rotWithShape="1">
              <a:gsLst>
                <a:gs pos="0">
                  <a:srgbClr val="003780">
                    <a:alpha val="100000"/>
                  </a:srgbClr>
                </a:gs>
                <a:gs pos="100000">
                  <a:srgbClr val="011F47">
                    <a:alpha val="100000"/>
                  </a:srgbClr>
                </a:gs>
              </a:gsLst>
              <a:lin ang="5400000"/>
            </a:gradFill>
          </p:spPr>
        </p:sp>
        <p:sp>
          <p:nvSpPr>
            <p:cNvPr id="5" name="TextBox 5"/>
            <p:cNvSpPr txBox="1"/>
            <p:nvPr/>
          </p:nvSpPr>
          <p:spPr>
            <a:xfrm>
              <a:off x="0" y="-38100"/>
              <a:ext cx="3387525" cy="42170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101411" y="486575"/>
            <a:ext cx="12126940" cy="1151909"/>
          </a:xfrm>
          <a:prstGeom prst="rect">
            <a:avLst/>
          </a:prstGeom>
        </p:spPr>
        <p:txBody>
          <a:bodyPr lIns="0" tIns="0" rIns="0" bIns="0" rtlCol="0" anchor="t">
            <a:spAutoFit/>
          </a:bodyPr>
          <a:lstStyle/>
          <a:p>
            <a:pPr algn="ctr">
              <a:lnSpc>
                <a:spcPts val="9483"/>
              </a:lnSpc>
            </a:pPr>
            <a:r>
              <a:rPr lang="en-US" sz="6774">
                <a:solidFill>
                  <a:srgbClr val="FFCF01"/>
                </a:solidFill>
                <a:latin typeface="Montserrat Bold"/>
                <a:ea typeface="Montserrat Bold"/>
                <a:cs typeface="Montserrat Bold"/>
                <a:sym typeface="Montserrat Bold"/>
              </a:rPr>
              <a:t>Some References</a:t>
            </a:r>
          </a:p>
        </p:txBody>
      </p:sp>
      <p:sp>
        <p:nvSpPr>
          <p:cNvPr id="7" name="TextBox 7"/>
          <p:cNvSpPr txBox="1"/>
          <p:nvPr/>
        </p:nvSpPr>
        <p:spPr>
          <a:xfrm>
            <a:off x="2019904" y="2410825"/>
            <a:ext cx="8652760" cy="6381863"/>
          </a:xfrm>
          <a:prstGeom prst="rect">
            <a:avLst/>
          </a:prstGeom>
        </p:spPr>
        <p:txBody>
          <a:bodyPr lIns="0" tIns="0" rIns="0" bIns="0" rtlCol="0" anchor="t">
            <a:spAutoFit/>
          </a:bodyPr>
          <a:lstStyle/>
          <a:p>
            <a:pPr algn="l">
              <a:lnSpc>
                <a:spcPts val="3668"/>
              </a:lnSpc>
            </a:pPr>
            <a:r>
              <a:rPr lang="en-US" sz="2620">
                <a:solidFill>
                  <a:srgbClr val="003780"/>
                </a:solidFill>
                <a:latin typeface="Montserrat Bold"/>
                <a:ea typeface="Montserrat Bold"/>
                <a:cs typeface="Montserrat Bold"/>
                <a:sym typeface="Montserrat Bold"/>
              </a:rPr>
              <a:t>IS 818: 1968 - </a:t>
            </a:r>
            <a:r>
              <a:rPr lang="en-US" sz="2620">
                <a:solidFill>
                  <a:srgbClr val="003780"/>
                </a:solidFill>
                <a:latin typeface="Montserrat"/>
                <a:ea typeface="Montserrat"/>
                <a:cs typeface="Montserrat"/>
                <a:sym typeface="Montserrat"/>
              </a:rPr>
              <a:t>Code of Practice for Safety and Health Requirements in Electric and Gas Welding and Cutting Operations: Provides safety guidelines for welding and cutting operations, which are often used in chemical processing facilities.</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3034: 1993 </a:t>
            </a:r>
            <a:r>
              <a:rPr lang="en-US" sz="2620">
                <a:solidFill>
                  <a:srgbClr val="003780"/>
                </a:solidFill>
                <a:latin typeface="Montserrat"/>
                <a:ea typeface="Montserrat"/>
                <a:cs typeface="Montserrat"/>
                <a:sym typeface="Montserrat"/>
              </a:rPr>
              <a:t>- Code of Practice for Fire Safety of Industrial Buildings – Electrical Generating and Distributing Stations</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r>
              <a:rPr lang="en-US" sz="2620">
                <a:solidFill>
                  <a:srgbClr val="003780"/>
                </a:solidFill>
                <a:latin typeface="Montserrat Bold"/>
                <a:ea typeface="Montserrat Bold"/>
                <a:cs typeface="Montserrat Bold"/>
                <a:sym typeface="Montserrat Bold"/>
              </a:rPr>
              <a:t>IS 7689 : 1989 </a:t>
            </a:r>
            <a:r>
              <a:rPr lang="en-US" sz="2620">
                <a:solidFill>
                  <a:srgbClr val="003780"/>
                </a:solidFill>
                <a:latin typeface="Montserrat"/>
                <a:ea typeface="Montserrat"/>
                <a:cs typeface="Montserrat"/>
                <a:sym typeface="Montserrat"/>
              </a:rPr>
              <a:t>- Guide for control of undesirable static electricity</a:t>
            </a:r>
          </a:p>
          <a:p>
            <a:pPr algn="l">
              <a:lnSpc>
                <a:spcPts val="3668"/>
              </a:lnSpc>
            </a:pPr>
            <a:endParaRPr lang="en-US" sz="2620">
              <a:solidFill>
                <a:srgbClr val="003780"/>
              </a:solidFill>
              <a:latin typeface="Montserrat"/>
              <a:ea typeface="Montserrat"/>
              <a:cs typeface="Montserrat"/>
              <a:sym typeface="Montserrat"/>
            </a:endParaRPr>
          </a:p>
          <a:p>
            <a:pPr algn="l">
              <a:lnSpc>
                <a:spcPts val="3668"/>
              </a:lnSpc>
            </a:pPr>
            <a:endParaRPr lang="en-US" sz="2620">
              <a:solidFill>
                <a:srgbClr val="00378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1991468"/>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Open Discussion on CASE STUDIES AND BEST PRACTICES</a:t>
            </a:r>
          </a:p>
          <a:p>
            <a:pPr algn="ctr">
              <a:lnSpc>
                <a:spcPts val="5229"/>
              </a:lnSpc>
            </a:pPr>
            <a:endParaRPr lang="en-US" sz="4669">
              <a:solidFill>
                <a:srgbClr val="00357B"/>
              </a:solidFill>
              <a:latin typeface="Montserrat Bold"/>
              <a:ea typeface="Montserrat Bold"/>
              <a:cs typeface="Montserrat Bold"/>
              <a:sym typeface="Montserrat Bold"/>
            </a:endParaRPr>
          </a:p>
        </p:txBody>
      </p:sp>
      <p:sp>
        <p:nvSpPr>
          <p:cNvPr id="4" name="TextBox 4"/>
          <p:cNvSpPr txBox="1"/>
          <p:nvPr/>
        </p:nvSpPr>
        <p:spPr>
          <a:xfrm>
            <a:off x="188799" y="2216778"/>
            <a:ext cx="18099201" cy="2998470"/>
          </a:xfrm>
          <a:prstGeom prst="rect">
            <a:avLst/>
          </a:prstGeom>
        </p:spPr>
        <p:txBody>
          <a:bodyPr lIns="0" tIns="0" rIns="0" bIns="0" rtlCol="0" anchor="t">
            <a:spAutoFit/>
          </a:bodyPr>
          <a:lstStyle/>
          <a:p>
            <a:pPr algn="l">
              <a:lnSpc>
                <a:spcPts val="3330"/>
              </a:lnSpc>
            </a:pPr>
            <a:r>
              <a:rPr lang="en-US" sz="3000">
                <a:solidFill>
                  <a:srgbClr val="000000"/>
                </a:solidFill>
                <a:latin typeface="Montserrat Bold"/>
                <a:ea typeface="Montserrat Bold"/>
                <a:cs typeface="Montserrat Bold"/>
                <a:sym typeface="Montserrat Bold"/>
              </a:rPr>
              <a:t>Examples of Implementation:</a:t>
            </a:r>
          </a:p>
          <a:p>
            <a:pPr algn="l">
              <a:lnSpc>
                <a:spcPts val="3330"/>
              </a:lnSpc>
            </a:pPr>
            <a:endParaRPr lang="en-US" sz="3000">
              <a:solidFill>
                <a:srgbClr val="000000"/>
              </a:solidFill>
              <a:latin typeface="Montserrat Bold"/>
              <a:ea typeface="Montserrat Bold"/>
              <a:cs typeface="Montserrat Bold"/>
              <a:sym typeface="Montserrat Bold"/>
            </a:endParaRPr>
          </a:p>
          <a:p>
            <a:pPr algn="l">
              <a:lnSpc>
                <a:spcPts val="3330"/>
              </a:lnSpc>
            </a:pPr>
            <a:r>
              <a:rPr lang="en-US" sz="3000">
                <a:solidFill>
                  <a:srgbClr val="000000"/>
                </a:solidFill>
                <a:latin typeface="Montserrat"/>
                <a:ea typeface="Montserrat"/>
                <a:cs typeface="Montserrat"/>
                <a:sym typeface="Montserrat"/>
              </a:rPr>
              <a:t>Successful safety practices in Indian process industries.</a:t>
            </a:r>
          </a:p>
          <a:p>
            <a:pPr algn="l">
              <a:lnSpc>
                <a:spcPts val="3330"/>
              </a:lnSpc>
            </a:pPr>
            <a:r>
              <a:rPr lang="en-US" sz="3000">
                <a:solidFill>
                  <a:srgbClr val="000000"/>
                </a:solidFill>
                <a:latin typeface="Montserrat"/>
                <a:ea typeface="Montserrat"/>
                <a:cs typeface="Montserrat"/>
                <a:sym typeface="Montserrat"/>
              </a:rPr>
              <a:t>Lessons learned from past incidents.</a:t>
            </a:r>
          </a:p>
          <a:p>
            <a:pPr algn="l">
              <a:lnSpc>
                <a:spcPts val="3330"/>
              </a:lnSpc>
            </a:pPr>
            <a:endParaRPr lang="en-US" sz="3000">
              <a:solidFill>
                <a:srgbClr val="000000"/>
              </a:solidFill>
              <a:latin typeface="Montserrat"/>
              <a:ea typeface="Montserrat"/>
              <a:cs typeface="Montserrat"/>
              <a:sym typeface="Montserrat"/>
            </a:endParaRPr>
          </a:p>
          <a:p>
            <a:pPr algn="l">
              <a:lnSpc>
                <a:spcPts val="3330"/>
              </a:lnSpc>
            </a:pPr>
            <a:r>
              <a:rPr lang="en-US" sz="3000">
                <a:solidFill>
                  <a:srgbClr val="000000"/>
                </a:solidFill>
                <a:latin typeface="Montserrat Bold"/>
                <a:ea typeface="Montserrat Bold"/>
                <a:cs typeface="Montserrat Bold"/>
                <a:sym typeface="Montserrat Bold"/>
              </a:rPr>
              <a:t>Standard References:</a:t>
            </a:r>
          </a:p>
          <a:p>
            <a:pPr algn="l">
              <a:lnSpc>
                <a:spcPts val="4200"/>
              </a:lnSpc>
            </a:pPr>
            <a:r>
              <a:rPr lang="en-US" sz="3000">
                <a:solidFill>
                  <a:srgbClr val="000000"/>
                </a:solidFill>
                <a:latin typeface="Montserrat"/>
                <a:ea typeface="Montserrat"/>
                <a:cs typeface="Montserrat"/>
                <a:sym typeface="Montserrat"/>
              </a:rPr>
              <a:t>Integration of standards in daily operations.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0" y="196736"/>
            <a:ext cx="17332231" cy="1991468"/>
          </a:xfrm>
          <a:prstGeom prst="rect">
            <a:avLst/>
          </a:prstGeom>
        </p:spPr>
        <p:txBody>
          <a:bodyPr lIns="0" tIns="0" rIns="0" bIns="0" rtlCol="0" anchor="t">
            <a:spAutoFit/>
          </a:bodyPr>
          <a:lstStyle/>
          <a:p>
            <a:pPr algn="ctr">
              <a:lnSpc>
                <a:spcPts val="5229"/>
              </a:lnSpc>
            </a:pPr>
            <a:r>
              <a:rPr lang="en-US" sz="4669">
                <a:solidFill>
                  <a:srgbClr val="00357B"/>
                </a:solidFill>
                <a:latin typeface="Montserrat Bold"/>
                <a:ea typeface="Montserrat Bold"/>
                <a:cs typeface="Montserrat Bold"/>
                <a:sym typeface="Montserrat Bold"/>
              </a:rPr>
              <a:t>Open Discussion on CASE STUDIES AND BEST PRACTICES</a:t>
            </a:r>
          </a:p>
          <a:p>
            <a:pPr algn="ctr">
              <a:lnSpc>
                <a:spcPts val="5229"/>
              </a:lnSpc>
            </a:pPr>
            <a:endParaRPr lang="en-US" sz="4669">
              <a:solidFill>
                <a:srgbClr val="00357B"/>
              </a:solidFill>
              <a:latin typeface="Montserrat Bold"/>
              <a:ea typeface="Montserrat Bold"/>
              <a:cs typeface="Montserrat Bold"/>
              <a:sym typeface="Montserrat Bold"/>
            </a:endParaRPr>
          </a:p>
        </p:txBody>
      </p:sp>
      <p:sp>
        <p:nvSpPr>
          <p:cNvPr id="4" name="TextBox 4"/>
          <p:cNvSpPr txBox="1"/>
          <p:nvPr/>
        </p:nvSpPr>
        <p:spPr>
          <a:xfrm>
            <a:off x="188799" y="2216778"/>
            <a:ext cx="18099201" cy="2998470"/>
          </a:xfrm>
          <a:prstGeom prst="rect">
            <a:avLst/>
          </a:prstGeom>
        </p:spPr>
        <p:txBody>
          <a:bodyPr lIns="0" tIns="0" rIns="0" bIns="0" rtlCol="0" anchor="t">
            <a:spAutoFit/>
          </a:bodyPr>
          <a:lstStyle/>
          <a:p>
            <a:pPr algn="l">
              <a:lnSpc>
                <a:spcPts val="3330"/>
              </a:lnSpc>
            </a:pPr>
            <a:r>
              <a:rPr lang="en-US" sz="3000">
                <a:solidFill>
                  <a:srgbClr val="000000"/>
                </a:solidFill>
                <a:latin typeface="Montserrat Bold"/>
                <a:ea typeface="Montserrat Bold"/>
                <a:cs typeface="Montserrat Bold"/>
                <a:sym typeface="Montserrat Bold"/>
              </a:rPr>
              <a:t>Examples of Implementation:</a:t>
            </a:r>
          </a:p>
          <a:p>
            <a:pPr algn="l">
              <a:lnSpc>
                <a:spcPts val="3330"/>
              </a:lnSpc>
            </a:pPr>
            <a:endParaRPr lang="en-US" sz="3000">
              <a:solidFill>
                <a:srgbClr val="000000"/>
              </a:solidFill>
              <a:latin typeface="Montserrat Bold"/>
              <a:ea typeface="Montserrat Bold"/>
              <a:cs typeface="Montserrat Bold"/>
              <a:sym typeface="Montserrat Bold"/>
            </a:endParaRPr>
          </a:p>
          <a:p>
            <a:pPr algn="l">
              <a:lnSpc>
                <a:spcPts val="3330"/>
              </a:lnSpc>
            </a:pPr>
            <a:r>
              <a:rPr lang="en-US" sz="3000">
                <a:solidFill>
                  <a:srgbClr val="000000"/>
                </a:solidFill>
                <a:latin typeface="Montserrat"/>
                <a:ea typeface="Montserrat"/>
                <a:cs typeface="Montserrat"/>
                <a:sym typeface="Montserrat"/>
              </a:rPr>
              <a:t>Successful safety practices in Indian process industries.</a:t>
            </a:r>
          </a:p>
          <a:p>
            <a:pPr algn="l">
              <a:lnSpc>
                <a:spcPts val="3330"/>
              </a:lnSpc>
            </a:pPr>
            <a:r>
              <a:rPr lang="en-US" sz="3000">
                <a:solidFill>
                  <a:srgbClr val="000000"/>
                </a:solidFill>
                <a:latin typeface="Montserrat"/>
                <a:ea typeface="Montserrat"/>
                <a:cs typeface="Montserrat"/>
                <a:sym typeface="Montserrat"/>
              </a:rPr>
              <a:t>Lessons learned from past incidents.</a:t>
            </a:r>
          </a:p>
          <a:p>
            <a:pPr algn="l">
              <a:lnSpc>
                <a:spcPts val="3330"/>
              </a:lnSpc>
            </a:pPr>
            <a:endParaRPr lang="en-US" sz="3000">
              <a:solidFill>
                <a:srgbClr val="000000"/>
              </a:solidFill>
              <a:latin typeface="Montserrat"/>
              <a:ea typeface="Montserrat"/>
              <a:cs typeface="Montserrat"/>
              <a:sym typeface="Montserrat"/>
            </a:endParaRPr>
          </a:p>
          <a:p>
            <a:pPr algn="l">
              <a:lnSpc>
                <a:spcPts val="3330"/>
              </a:lnSpc>
            </a:pPr>
            <a:r>
              <a:rPr lang="en-US" sz="3000">
                <a:solidFill>
                  <a:srgbClr val="000000"/>
                </a:solidFill>
                <a:latin typeface="Montserrat Bold"/>
                <a:ea typeface="Montserrat Bold"/>
                <a:cs typeface="Montserrat Bold"/>
                <a:sym typeface="Montserrat Bold"/>
              </a:rPr>
              <a:t>Standard References:</a:t>
            </a:r>
          </a:p>
          <a:p>
            <a:pPr algn="l">
              <a:lnSpc>
                <a:spcPts val="4200"/>
              </a:lnSpc>
            </a:pPr>
            <a:r>
              <a:rPr lang="en-US" sz="3000">
                <a:solidFill>
                  <a:srgbClr val="000000"/>
                </a:solidFill>
                <a:latin typeface="Montserrat"/>
                <a:ea typeface="Montserrat"/>
                <a:cs typeface="Montserrat"/>
                <a:sym typeface="Montserrat"/>
              </a:rPr>
              <a:t>Integration of standards in daily operations.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42298" y="1028700"/>
            <a:ext cx="9886298" cy="1809068"/>
            <a:chOff x="0" y="0"/>
            <a:chExt cx="2896812" cy="530080"/>
          </a:xfrm>
        </p:grpSpPr>
        <p:sp>
          <p:nvSpPr>
            <p:cNvPr id="4" name="Freeform 4"/>
            <p:cNvSpPr/>
            <p:nvPr/>
          </p:nvSpPr>
          <p:spPr>
            <a:xfrm>
              <a:off x="0" y="0"/>
              <a:ext cx="2896813" cy="530080"/>
            </a:xfrm>
            <a:custGeom>
              <a:avLst/>
              <a:gdLst/>
              <a:ahLst/>
              <a:cxnLst/>
              <a:rect l="l" t="t" r="r" b="b"/>
              <a:pathLst>
                <a:path w="2896813" h="530080">
                  <a:moveTo>
                    <a:pt x="78310" y="0"/>
                  </a:moveTo>
                  <a:lnTo>
                    <a:pt x="2818503" y="0"/>
                  </a:lnTo>
                  <a:cubicBezTo>
                    <a:pt x="2839272" y="0"/>
                    <a:pt x="2859190" y="8250"/>
                    <a:pt x="2873876" y="22936"/>
                  </a:cubicBezTo>
                  <a:cubicBezTo>
                    <a:pt x="2888562" y="37622"/>
                    <a:pt x="2896813" y="57541"/>
                    <a:pt x="2896813" y="78310"/>
                  </a:cubicBezTo>
                  <a:lnTo>
                    <a:pt x="2896813" y="451771"/>
                  </a:lnTo>
                  <a:cubicBezTo>
                    <a:pt x="2896813" y="472540"/>
                    <a:pt x="2888562" y="492458"/>
                    <a:pt x="2873876" y="507144"/>
                  </a:cubicBezTo>
                  <a:cubicBezTo>
                    <a:pt x="2859190" y="521830"/>
                    <a:pt x="2839272" y="530080"/>
                    <a:pt x="2818503" y="530080"/>
                  </a:cubicBezTo>
                  <a:lnTo>
                    <a:pt x="78310" y="530080"/>
                  </a:lnTo>
                  <a:cubicBezTo>
                    <a:pt x="57541" y="530080"/>
                    <a:pt x="37622" y="521830"/>
                    <a:pt x="22936" y="507144"/>
                  </a:cubicBezTo>
                  <a:cubicBezTo>
                    <a:pt x="8250" y="492458"/>
                    <a:pt x="0" y="472540"/>
                    <a:pt x="0" y="451771"/>
                  </a:cubicBezTo>
                  <a:lnTo>
                    <a:pt x="0" y="78310"/>
                  </a:lnTo>
                  <a:cubicBezTo>
                    <a:pt x="0" y="57541"/>
                    <a:pt x="8250" y="37622"/>
                    <a:pt x="22936" y="22936"/>
                  </a:cubicBezTo>
                  <a:cubicBezTo>
                    <a:pt x="37622" y="8250"/>
                    <a:pt x="57541" y="0"/>
                    <a:pt x="78310" y="0"/>
                  </a:cubicBezTo>
                  <a:close/>
                </a:path>
              </a:pathLst>
            </a:custGeom>
            <a:gradFill rotWithShape="1">
              <a:gsLst>
                <a:gs pos="0">
                  <a:srgbClr val="FFCF01">
                    <a:alpha val="100000"/>
                  </a:srgbClr>
                </a:gs>
                <a:gs pos="100000">
                  <a:srgbClr val="FF8A01">
                    <a:alpha val="100000"/>
                  </a:srgbClr>
                </a:gs>
              </a:gsLst>
              <a:lin ang="2700000"/>
            </a:gradFill>
          </p:spPr>
        </p:sp>
        <p:sp>
          <p:nvSpPr>
            <p:cNvPr id="5" name="TextBox 5"/>
            <p:cNvSpPr txBox="1"/>
            <p:nvPr/>
          </p:nvSpPr>
          <p:spPr>
            <a:xfrm>
              <a:off x="0" y="-38100"/>
              <a:ext cx="2896812" cy="56818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0" y="6978117"/>
            <a:ext cx="15540217" cy="3464173"/>
          </a:xfrm>
          <a:custGeom>
            <a:avLst/>
            <a:gdLst/>
            <a:ahLst/>
            <a:cxnLst/>
            <a:rect l="l" t="t" r="r" b="b"/>
            <a:pathLst>
              <a:path w="15540217" h="3464173">
                <a:moveTo>
                  <a:pt x="15540217" y="0"/>
                </a:moveTo>
                <a:lnTo>
                  <a:pt x="0" y="0"/>
                </a:lnTo>
                <a:lnTo>
                  <a:pt x="0" y="3464174"/>
                </a:lnTo>
                <a:lnTo>
                  <a:pt x="15540217" y="3464174"/>
                </a:lnTo>
                <a:lnTo>
                  <a:pt x="1554021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1028700" y="3114456"/>
            <a:ext cx="15661929" cy="3387979"/>
          </a:xfrm>
          <a:prstGeom prst="rect">
            <a:avLst/>
          </a:prstGeom>
        </p:spPr>
        <p:txBody>
          <a:bodyPr lIns="0" tIns="0" rIns="0" bIns="0" rtlCol="0" anchor="t">
            <a:spAutoFit/>
          </a:bodyPr>
          <a:lstStyle/>
          <a:p>
            <a:pPr algn="l">
              <a:lnSpc>
                <a:spcPts val="3836"/>
              </a:lnSpc>
            </a:pPr>
            <a:r>
              <a:rPr lang="en-US" sz="2740">
                <a:solidFill>
                  <a:srgbClr val="000000"/>
                </a:solidFill>
                <a:latin typeface="Montserrat Bold"/>
                <a:ea typeface="Montserrat Bold"/>
                <a:cs typeface="Montserrat Bold"/>
                <a:sym typeface="Montserrat Bold"/>
              </a:rPr>
              <a:t>Summary:</a:t>
            </a:r>
          </a:p>
          <a:p>
            <a:pPr algn="l">
              <a:lnSpc>
                <a:spcPts val="3836"/>
              </a:lnSpc>
            </a:pPr>
            <a:r>
              <a:rPr lang="en-US" sz="2740">
                <a:solidFill>
                  <a:srgbClr val="000000"/>
                </a:solidFill>
                <a:latin typeface="Montserrat"/>
                <a:ea typeface="Montserrat"/>
                <a:cs typeface="Montserrat"/>
                <a:sym typeface="Montserrat"/>
              </a:rPr>
              <a:t>Recap of key standards and practices.</a:t>
            </a:r>
          </a:p>
          <a:p>
            <a:pPr algn="l">
              <a:lnSpc>
                <a:spcPts val="3836"/>
              </a:lnSpc>
            </a:pPr>
            <a:r>
              <a:rPr lang="en-US" sz="2740">
                <a:solidFill>
                  <a:srgbClr val="000000"/>
                </a:solidFill>
                <a:latin typeface="Montserrat"/>
                <a:ea typeface="Montserrat"/>
                <a:cs typeface="Montserrat"/>
                <a:sym typeface="Montserrat"/>
              </a:rPr>
              <a:t>Importance of continuous improvement in safety measures.</a:t>
            </a:r>
          </a:p>
          <a:p>
            <a:pPr algn="l">
              <a:lnSpc>
                <a:spcPts val="3836"/>
              </a:lnSpc>
            </a:pPr>
            <a:endParaRPr lang="en-US" sz="2740">
              <a:solidFill>
                <a:srgbClr val="000000"/>
              </a:solidFill>
              <a:latin typeface="Montserrat"/>
              <a:ea typeface="Montserrat"/>
              <a:cs typeface="Montserrat"/>
              <a:sym typeface="Montserrat"/>
            </a:endParaRPr>
          </a:p>
          <a:p>
            <a:pPr algn="l">
              <a:lnSpc>
                <a:spcPts val="3836"/>
              </a:lnSpc>
            </a:pPr>
            <a:r>
              <a:rPr lang="en-US" sz="2740">
                <a:solidFill>
                  <a:srgbClr val="000000"/>
                </a:solidFill>
                <a:latin typeface="Montserrat Bold"/>
                <a:ea typeface="Montserrat Bold"/>
                <a:cs typeface="Montserrat Bold"/>
                <a:sym typeface="Montserrat Bold"/>
              </a:rPr>
              <a:t>Call to Action:</a:t>
            </a:r>
          </a:p>
          <a:p>
            <a:pPr algn="l">
              <a:lnSpc>
                <a:spcPts val="3836"/>
              </a:lnSpc>
            </a:pPr>
            <a:r>
              <a:rPr lang="en-US" sz="2740">
                <a:solidFill>
                  <a:srgbClr val="000000"/>
                </a:solidFill>
                <a:latin typeface="Montserrat"/>
                <a:ea typeface="Montserrat"/>
                <a:cs typeface="Montserrat"/>
                <a:sym typeface="Montserrat"/>
              </a:rPr>
              <a:t>Encouraging adherence to standards and regular safety audits.</a:t>
            </a:r>
          </a:p>
          <a:p>
            <a:pPr algn="l">
              <a:lnSpc>
                <a:spcPts val="3836"/>
              </a:lnSpc>
            </a:pPr>
            <a:endParaRPr lang="en-US" sz="2740">
              <a:solidFill>
                <a:srgbClr val="000000"/>
              </a:solidFill>
              <a:latin typeface="Montserrat"/>
              <a:ea typeface="Montserrat"/>
              <a:cs typeface="Montserrat"/>
              <a:sym typeface="Montserrat"/>
            </a:endParaRPr>
          </a:p>
        </p:txBody>
      </p:sp>
      <p:sp>
        <p:nvSpPr>
          <p:cNvPr id="8" name="TextBox 8"/>
          <p:cNvSpPr txBox="1"/>
          <p:nvPr/>
        </p:nvSpPr>
        <p:spPr>
          <a:xfrm>
            <a:off x="1070307" y="1153844"/>
            <a:ext cx="7070688" cy="1406380"/>
          </a:xfrm>
          <a:prstGeom prst="rect">
            <a:avLst/>
          </a:prstGeom>
        </p:spPr>
        <p:txBody>
          <a:bodyPr lIns="0" tIns="0" rIns="0" bIns="0" rtlCol="0" anchor="t">
            <a:spAutoFit/>
          </a:bodyPr>
          <a:lstStyle/>
          <a:p>
            <a:pPr algn="l">
              <a:lnSpc>
                <a:spcPts val="11577"/>
              </a:lnSpc>
            </a:pPr>
            <a:r>
              <a:rPr lang="en-US" sz="8269">
                <a:solidFill>
                  <a:srgbClr val="00357B"/>
                </a:solidFill>
                <a:latin typeface="Montserrat Bold"/>
                <a:ea typeface="Montserrat Bold"/>
                <a:cs typeface="Montserrat Bold"/>
                <a:sym typeface="Montserrat Bold"/>
              </a:rPr>
              <a:t>Conclusion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1140" y="927448"/>
            <a:ext cx="8553615" cy="8553615"/>
          </a:xfrm>
          <a:custGeom>
            <a:avLst/>
            <a:gdLst/>
            <a:ahLst/>
            <a:cxnLst/>
            <a:rect l="l" t="t" r="r" b="b"/>
            <a:pathLst>
              <a:path w="8553615" h="8553615">
                <a:moveTo>
                  <a:pt x="0" y="0"/>
                </a:moveTo>
                <a:lnTo>
                  <a:pt x="8553615" y="0"/>
                </a:lnTo>
                <a:lnTo>
                  <a:pt x="8553615" y="8553615"/>
                </a:lnTo>
                <a:lnTo>
                  <a:pt x="0" y="8553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901713" flipH="1">
            <a:off x="369264" y="-14654"/>
            <a:ext cx="9769056" cy="3072812"/>
          </a:xfrm>
          <a:custGeom>
            <a:avLst/>
            <a:gdLst/>
            <a:ahLst/>
            <a:cxnLst/>
            <a:rect l="l" t="t" r="r" b="b"/>
            <a:pathLst>
              <a:path w="9769056" h="3072812">
                <a:moveTo>
                  <a:pt x="9769056" y="0"/>
                </a:moveTo>
                <a:lnTo>
                  <a:pt x="0" y="0"/>
                </a:lnTo>
                <a:lnTo>
                  <a:pt x="0" y="3072812"/>
                </a:lnTo>
                <a:lnTo>
                  <a:pt x="9769056" y="3072812"/>
                </a:lnTo>
                <a:lnTo>
                  <a:pt x="976905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901713">
            <a:off x="-1456491" y="7699667"/>
            <a:ext cx="9769056" cy="3072812"/>
          </a:xfrm>
          <a:custGeom>
            <a:avLst/>
            <a:gdLst/>
            <a:ahLst/>
            <a:cxnLst/>
            <a:rect l="l" t="t" r="r" b="b"/>
            <a:pathLst>
              <a:path w="9769056" h="3072812">
                <a:moveTo>
                  <a:pt x="0" y="0"/>
                </a:moveTo>
                <a:lnTo>
                  <a:pt x="9769056" y="0"/>
                </a:lnTo>
                <a:lnTo>
                  <a:pt x="9769056" y="3072812"/>
                </a:lnTo>
                <a:lnTo>
                  <a:pt x="0" y="30728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885646">
            <a:off x="5439295" y="1114148"/>
            <a:ext cx="5461122" cy="815209"/>
          </a:xfrm>
          <a:custGeom>
            <a:avLst/>
            <a:gdLst/>
            <a:ahLst/>
            <a:cxnLst/>
            <a:rect l="l" t="t" r="r" b="b"/>
            <a:pathLst>
              <a:path w="5461122" h="815209">
                <a:moveTo>
                  <a:pt x="0" y="0"/>
                </a:moveTo>
                <a:lnTo>
                  <a:pt x="5461122" y="0"/>
                </a:lnTo>
                <a:lnTo>
                  <a:pt x="5461122" y="815208"/>
                </a:lnTo>
                <a:lnTo>
                  <a:pt x="0" y="815208"/>
                </a:lnTo>
                <a:lnTo>
                  <a:pt x="0" y="0"/>
                </a:lnTo>
                <a:close/>
              </a:path>
            </a:pathLst>
          </a:custGeom>
          <a:blipFill>
            <a:blip r:embed="rId8">
              <a:extLst>
                <a:ext uri="{96DAC541-7B7A-43D3-8B79-37D633B846F1}">
                  <asvg:svgBlip xmlns:asvg="http://schemas.microsoft.com/office/drawing/2016/SVG/main" xmlns="" r:embed="rId9"/>
                </a:ext>
              </a:extLst>
            </a:blip>
            <a:stretch>
              <a:fillRect t="-42143" b="-68571"/>
            </a:stretch>
          </a:blipFill>
        </p:spPr>
      </p:sp>
      <p:sp>
        <p:nvSpPr>
          <p:cNvPr id="6" name="Freeform 6"/>
          <p:cNvSpPr/>
          <p:nvPr/>
        </p:nvSpPr>
        <p:spPr>
          <a:xfrm rot="7885646" flipH="1">
            <a:off x="-1701861" y="8200655"/>
            <a:ext cx="5461122" cy="815209"/>
          </a:xfrm>
          <a:custGeom>
            <a:avLst/>
            <a:gdLst/>
            <a:ahLst/>
            <a:cxnLst/>
            <a:rect l="l" t="t" r="r" b="b"/>
            <a:pathLst>
              <a:path w="5461122" h="815209">
                <a:moveTo>
                  <a:pt x="5461122" y="0"/>
                </a:moveTo>
                <a:lnTo>
                  <a:pt x="0" y="0"/>
                </a:lnTo>
                <a:lnTo>
                  <a:pt x="0" y="815208"/>
                </a:lnTo>
                <a:lnTo>
                  <a:pt x="5461122" y="815208"/>
                </a:lnTo>
                <a:lnTo>
                  <a:pt x="5461122" y="0"/>
                </a:lnTo>
                <a:close/>
              </a:path>
            </a:pathLst>
          </a:custGeom>
          <a:blipFill>
            <a:blip r:embed="rId10">
              <a:extLst>
                <a:ext uri="{96DAC541-7B7A-43D3-8B79-37D633B846F1}">
                  <asvg:svgBlip xmlns:asvg="http://schemas.microsoft.com/office/drawing/2016/SVG/main" xmlns="" r:embed="rId11"/>
                </a:ext>
              </a:extLst>
            </a:blip>
            <a:stretch>
              <a:fillRect t="-42143" b="-68571"/>
            </a:stretch>
          </a:blipFill>
        </p:spPr>
      </p:sp>
      <p:sp>
        <p:nvSpPr>
          <p:cNvPr id="7" name="Freeform 7"/>
          <p:cNvSpPr/>
          <p:nvPr/>
        </p:nvSpPr>
        <p:spPr>
          <a:xfrm>
            <a:off x="670923" y="1377231"/>
            <a:ext cx="7654049" cy="7654049"/>
          </a:xfrm>
          <a:custGeom>
            <a:avLst/>
            <a:gdLst/>
            <a:ahLst/>
            <a:cxnLst/>
            <a:rect l="l" t="t" r="r" b="b"/>
            <a:pathLst>
              <a:path w="7654049" h="7654049">
                <a:moveTo>
                  <a:pt x="0" y="0"/>
                </a:moveTo>
                <a:lnTo>
                  <a:pt x="7654049" y="0"/>
                </a:lnTo>
                <a:lnTo>
                  <a:pt x="7654049" y="7654049"/>
                </a:lnTo>
                <a:lnTo>
                  <a:pt x="0" y="7654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093944" y="1800252"/>
            <a:ext cx="6808007" cy="6808007"/>
          </a:xfrm>
          <a:custGeom>
            <a:avLst/>
            <a:gdLst/>
            <a:ahLst/>
            <a:cxnLst/>
            <a:rect l="l" t="t" r="r" b="b"/>
            <a:pathLst>
              <a:path w="6808007" h="6808007">
                <a:moveTo>
                  <a:pt x="0" y="0"/>
                </a:moveTo>
                <a:lnTo>
                  <a:pt x="6808007" y="0"/>
                </a:lnTo>
                <a:lnTo>
                  <a:pt x="6808007" y="6808007"/>
                </a:lnTo>
                <a:lnTo>
                  <a:pt x="0" y="680800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522651" y="805937"/>
            <a:ext cx="1142588" cy="1142588"/>
          </a:xfrm>
          <a:custGeom>
            <a:avLst/>
            <a:gdLst/>
            <a:ahLst/>
            <a:cxnLst/>
            <a:rect l="l" t="t" r="r" b="b"/>
            <a:pathLst>
              <a:path w="1142588" h="1142588">
                <a:moveTo>
                  <a:pt x="0" y="0"/>
                </a:moveTo>
                <a:lnTo>
                  <a:pt x="1142587" y="0"/>
                </a:lnTo>
                <a:lnTo>
                  <a:pt x="1142587" y="1142588"/>
                </a:lnTo>
                <a:lnTo>
                  <a:pt x="0" y="11425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7323616" y="7606902"/>
            <a:ext cx="1001357" cy="1001357"/>
          </a:xfrm>
          <a:custGeom>
            <a:avLst/>
            <a:gdLst/>
            <a:ahLst/>
            <a:cxnLst/>
            <a:rect l="l" t="t" r="r" b="b"/>
            <a:pathLst>
              <a:path w="1001357" h="1001357">
                <a:moveTo>
                  <a:pt x="0" y="0"/>
                </a:moveTo>
                <a:lnTo>
                  <a:pt x="1001356" y="0"/>
                </a:lnTo>
                <a:lnTo>
                  <a:pt x="1001356" y="1001357"/>
                </a:lnTo>
                <a:lnTo>
                  <a:pt x="0" y="100135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1" name="Group 11"/>
          <p:cNvGrpSpPr/>
          <p:nvPr/>
        </p:nvGrpSpPr>
        <p:grpSpPr>
          <a:xfrm>
            <a:off x="1326424" y="2032744"/>
            <a:ext cx="6343048" cy="6343022"/>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6"/>
              <a:stretch>
                <a:fillRect l="-30320" r="-30320"/>
              </a:stretch>
            </a:blipFill>
          </p:spPr>
        </p:sp>
      </p:grpSp>
      <p:sp>
        <p:nvSpPr>
          <p:cNvPr id="13" name="TextBox 13"/>
          <p:cNvSpPr txBox="1"/>
          <p:nvPr/>
        </p:nvSpPr>
        <p:spPr>
          <a:xfrm>
            <a:off x="9268197" y="1858462"/>
            <a:ext cx="7991103" cy="5899531"/>
          </a:xfrm>
          <a:prstGeom prst="rect">
            <a:avLst/>
          </a:prstGeom>
        </p:spPr>
        <p:txBody>
          <a:bodyPr lIns="0" tIns="0" rIns="0" bIns="0" rtlCol="0" anchor="t">
            <a:spAutoFit/>
          </a:bodyPr>
          <a:lstStyle/>
          <a:p>
            <a:pPr algn="just">
              <a:lnSpc>
                <a:spcPts val="3331"/>
              </a:lnSpc>
            </a:pPr>
            <a:r>
              <a:rPr lang="en-US" sz="2799">
                <a:solidFill>
                  <a:srgbClr val="000000"/>
                </a:solidFill>
                <a:latin typeface="Poppins"/>
                <a:ea typeface="Poppins"/>
                <a:cs typeface="Poppins"/>
                <a:sym typeface="Poppins"/>
              </a:rPr>
              <a:t>Importance of Safety and Hazard Management in process industries</a:t>
            </a:r>
          </a:p>
          <a:p>
            <a:pPr algn="just">
              <a:lnSpc>
                <a:spcPts val="3331"/>
              </a:lnSpc>
            </a:pPr>
            <a:r>
              <a:rPr lang="en-US" sz="2799">
                <a:solidFill>
                  <a:srgbClr val="000000"/>
                </a:solidFill>
                <a:latin typeface="Poppins"/>
                <a:ea typeface="Poppins"/>
                <a:cs typeface="Poppins"/>
                <a:sym typeface="Poppins"/>
              </a:rPr>
              <a:t>Role of Indian standards in ensuring safety and mitigation of hazards.</a:t>
            </a:r>
          </a:p>
          <a:p>
            <a:pPr algn="just">
              <a:lnSpc>
                <a:spcPts val="3331"/>
              </a:lnSpc>
            </a:pPr>
            <a:endParaRPr lang="en-US" sz="2799">
              <a:solidFill>
                <a:srgbClr val="000000"/>
              </a:solidFill>
              <a:latin typeface="Poppins"/>
              <a:ea typeface="Poppins"/>
              <a:cs typeface="Poppins"/>
              <a:sym typeface="Poppins"/>
            </a:endParaRPr>
          </a:p>
          <a:p>
            <a:pPr algn="just">
              <a:lnSpc>
                <a:spcPts val="3331"/>
              </a:lnSpc>
            </a:pPr>
            <a:r>
              <a:rPr lang="en-US" sz="2799">
                <a:solidFill>
                  <a:srgbClr val="000000"/>
                </a:solidFill>
                <a:latin typeface="Poppins"/>
                <a:ea typeface="Poppins"/>
                <a:cs typeface="Poppins"/>
                <a:sym typeface="Poppins"/>
              </a:rPr>
              <a:t>The Indian Standards (IS) related to safety and hazards in process industries are formulated by the Bureau of Indian Standards (BIS). These standards aim to ensure safety in the design, operation, and maintenance of industries, preventing accidents and ensuring the well-being of workers and the environment</a:t>
            </a:r>
          </a:p>
          <a:p>
            <a:pPr algn="just">
              <a:lnSpc>
                <a:spcPts val="3331"/>
              </a:lnSpc>
            </a:pPr>
            <a:endParaRPr lang="en-US" sz="2799">
              <a:solidFill>
                <a:srgbClr val="000000"/>
              </a:solidFill>
              <a:latin typeface="Poppins"/>
              <a:ea typeface="Poppins"/>
              <a:cs typeface="Poppins"/>
              <a:sym typeface="Poppins"/>
            </a:endParaRPr>
          </a:p>
        </p:txBody>
      </p:sp>
      <p:sp>
        <p:nvSpPr>
          <p:cNvPr id="14" name="TextBox 14"/>
          <p:cNvSpPr txBox="1"/>
          <p:nvPr/>
        </p:nvSpPr>
        <p:spPr>
          <a:xfrm>
            <a:off x="12048882" y="1019175"/>
            <a:ext cx="5210418" cy="687705"/>
          </a:xfrm>
          <a:prstGeom prst="rect">
            <a:avLst/>
          </a:prstGeom>
        </p:spPr>
        <p:txBody>
          <a:bodyPr lIns="0" tIns="0" rIns="0" bIns="0" rtlCol="0" anchor="t">
            <a:spAutoFit/>
          </a:bodyPr>
          <a:lstStyle/>
          <a:p>
            <a:pPr algn="r">
              <a:lnSpc>
                <a:spcPts val="5084"/>
              </a:lnSpc>
            </a:pPr>
            <a:r>
              <a:rPr lang="en-US" sz="4499" spc="-134">
                <a:solidFill>
                  <a:srgbClr val="000000"/>
                </a:solidFill>
                <a:latin typeface="Poppins Bold"/>
                <a:ea typeface="Poppins Bold"/>
                <a:cs typeface="Poppins Bold"/>
                <a:sym typeface="Poppins Bold"/>
              </a:rPr>
              <a:t>INTRODUCTION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750858" y="2020239"/>
            <a:ext cx="6786283" cy="7689839"/>
          </a:xfrm>
          <a:custGeom>
            <a:avLst/>
            <a:gdLst/>
            <a:ahLst/>
            <a:cxnLst/>
            <a:rect l="l" t="t" r="r" b="b"/>
            <a:pathLst>
              <a:path w="6786283" h="7689839">
                <a:moveTo>
                  <a:pt x="0" y="0"/>
                </a:moveTo>
                <a:lnTo>
                  <a:pt x="6786284" y="0"/>
                </a:lnTo>
                <a:lnTo>
                  <a:pt x="6786284" y="7689839"/>
                </a:lnTo>
                <a:lnTo>
                  <a:pt x="0" y="76898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816745">
            <a:off x="16201008" y="-69536"/>
            <a:ext cx="4802674" cy="1510659"/>
          </a:xfrm>
          <a:custGeom>
            <a:avLst/>
            <a:gdLst/>
            <a:ahLst/>
            <a:cxnLst/>
            <a:rect l="l" t="t" r="r" b="b"/>
            <a:pathLst>
              <a:path w="4802674" h="1510659">
                <a:moveTo>
                  <a:pt x="0" y="0"/>
                </a:moveTo>
                <a:lnTo>
                  <a:pt x="4802675" y="0"/>
                </a:lnTo>
                <a:lnTo>
                  <a:pt x="4802675" y="1510660"/>
                </a:lnTo>
                <a:lnTo>
                  <a:pt x="0" y="15106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906905" flipH="1">
            <a:off x="-2486805" y="-270124"/>
            <a:ext cx="4802674" cy="1510659"/>
          </a:xfrm>
          <a:custGeom>
            <a:avLst/>
            <a:gdLst/>
            <a:ahLst/>
            <a:cxnLst/>
            <a:rect l="l" t="t" r="r" b="b"/>
            <a:pathLst>
              <a:path w="4802674" h="1510659">
                <a:moveTo>
                  <a:pt x="4802675" y="0"/>
                </a:moveTo>
                <a:lnTo>
                  <a:pt x="0" y="0"/>
                </a:lnTo>
                <a:lnTo>
                  <a:pt x="0" y="1510659"/>
                </a:lnTo>
                <a:lnTo>
                  <a:pt x="4802675" y="1510659"/>
                </a:lnTo>
                <a:lnTo>
                  <a:pt x="480267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2816745">
            <a:off x="15173184" y="788078"/>
            <a:ext cx="4213366" cy="481243"/>
          </a:xfrm>
          <a:custGeom>
            <a:avLst/>
            <a:gdLst/>
            <a:ahLst/>
            <a:cxnLst/>
            <a:rect l="l" t="t" r="r" b="b"/>
            <a:pathLst>
              <a:path w="4213366" h="481243">
                <a:moveTo>
                  <a:pt x="0" y="0"/>
                </a:moveTo>
                <a:lnTo>
                  <a:pt x="4213365" y="0"/>
                </a:lnTo>
                <a:lnTo>
                  <a:pt x="4213365" y="481244"/>
                </a:lnTo>
                <a:lnTo>
                  <a:pt x="0" y="481244"/>
                </a:lnTo>
                <a:lnTo>
                  <a:pt x="0" y="0"/>
                </a:lnTo>
                <a:close/>
              </a:path>
            </a:pathLst>
          </a:custGeom>
          <a:blipFill>
            <a:blip r:embed="rId6">
              <a:extLst>
                <a:ext uri="{96DAC541-7B7A-43D3-8B79-37D633B846F1}">
                  <asvg:svgBlip xmlns:asvg="http://schemas.microsoft.com/office/drawing/2016/SVG/main" xmlns="" r:embed="rId7"/>
                </a:ext>
              </a:extLst>
            </a:blip>
            <a:stretch>
              <a:fillRect t="-80318" b="-95070"/>
            </a:stretch>
          </a:blipFill>
        </p:spPr>
      </p:sp>
      <p:sp>
        <p:nvSpPr>
          <p:cNvPr id="6" name="Freeform 6"/>
          <p:cNvSpPr/>
          <p:nvPr/>
        </p:nvSpPr>
        <p:spPr>
          <a:xfrm rot="-2942733" flipH="1">
            <a:off x="-1058091" y="742968"/>
            <a:ext cx="4213366" cy="481243"/>
          </a:xfrm>
          <a:custGeom>
            <a:avLst/>
            <a:gdLst/>
            <a:ahLst/>
            <a:cxnLst/>
            <a:rect l="l" t="t" r="r" b="b"/>
            <a:pathLst>
              <a:path w="4213366" h="481243">
                <a:moveTo>
                  <a:pt x="4213365" y="0"/>
                </a:moveTo>
                <a:lnTo>
                  <a:pt x="0" y="0"/>
                </a:lnTo>
                <a:lnTo>
                  <a:pt x="0" y="481244"/>
                </a:lnTo>
                <a:lnTo>
                  <a:pt x="4213365" y="481244"/>
                </a:lnTo>
                <a:lnTo>
                  <a:pt x="4213365" y="0"/>
                </a:lnTo>
                <a:close/>
              </a:path>
            </a:pathLst>
          </a:custGeom>
          <a:blipFill>
            <a:blip r:embed="rId6">
              <a:extLst>
                <a:ext uri="{96DAC541-7B7A-43D3-8B79-37D633B846F1}">
                  <asvg:svgBlip xmlns:asvg="http://schemas.microsoft.com/office/drawing/2016/SVG/main" xmlns="" r:embed="rId7"/>
                </a:ext>
              </a:extLst>
            </a:blip>
            <a:stretch>
              <a:fillRect t="-80318" b="-95070"/>
            </a:stretch>
          </a:blipFill>
        </p:spPr>
      </p:sp>
      <p:sp>
        <p:nvSpPr>
          <p:cNvPr id="7" name="Freeform 7"/>
          <p:cNvSpPr/>
          <p:nvPr/>
        </p:nvSpPr>
        <p:spPr>
          <a:xfrm>
            <a:off x="16293027" y="374679"/>
            <a:ext cx="654021" cy="654021"/>
          </a:xfrm>
          <a:custGeom>
            <a:avLst/>
            <a:gdLst/>
            <a:ahLst/>
            <a:cxnLst/>
            <a:rect l="l" t="t" r="r" b="b"/>
            <a:pathLst>
              <a:path w="654021" h="654021">
                <a:moveTo>
                  <a:pt x="0" y="0"/>
                </a:moveTo>
                <a:lnTo>
                  <a:pt x="654021" y="0"/>
                </a:lnTo>
                <a:lnTo>
                  <a:pt x="654021" y="654021"/>
                </a:lnTo>
                <a:lnTo>
                  <a:pt x="0" y="6540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7835807" y="4511550"/>
            <a:ext cx="2592917" cy="2592917"/>
          </a:xfrm>
          <a:custGeom>
            <a:avLst/>
            <a:gdLst/>
            <a:ahLst/>
            <a:cxnLst/>
            <a:rect l="l" t="t" r="r" b="b"/>
            <a:pathLst>
              <a:path w="2592917" h="2592917">
                <a:moveTo>
                  <a:pt x="0" y="0"/>
                </a:moveTo>
                <a:lnTo>
                  <a:pt x="2592916" y="0"/>
                </a:lnTo>
                <a:lnTo>
                  <a:pt x="2592916" y="2592917"/>
                </a:lnTo>
                <a:lnTo>
                  <a:pt x="0" y="259291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8002008" y="4666016"/>
            <a:ext cx="2283985" cy="2283985"/>
          </a:xfrm>
          <a:custGeom>
            <a:avLst/>
            <a:gdLst/>
            <a:ahLst/>
            <a:cxnLst/>
            <a:rect l="l" t="t" r="r" b="b"/>
            <a:pathLst>
              <a:path w="2283985" h="2283985">
                <a:moveTo>
                  <a:pt x="0" y="0"/>
                </a:moveTo>
                <a:lnTo>
                  <a:pt x="2283984" y="0"/>
                </a:lnTo>
                <a:lnTo>
                  <a:pt x="2283984" y="2283985"/>
                </a:lnTo>
                <a:lnTo>
                  <a:pt x="0" y="22839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351886" y="374679"/>
            <a:ext cx="654021" cy="654021"/>
          </a:xfrm>
          <a:custGeom>
            <a:avLst/>
            <a:gdLst/>
            <a:ahLst/>
            <a:cxnLst/>
            <a:rect l="l" t="t" r="r" b="b"/>
            <a:pathLst>
              <a:path w="654021" h="654021">
                <a:moveTo>
                  <a:pt x="0" y="0"/>
                </a:moveTo>
                <a:lnTo>
                  <a:pt x="654022" y="0"/>
                </a:lnTo>
                <a:lnTo>
                  <a:pt x="654022" y="654021"/>
                </a:lnTo>
                <a:lnTo>
                  <a:pt x="0" y="6540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85992" y="2840854"/>
            <a:ext cx="792905" cy="792905"/>
          </a:xfrm>
          <a:custGeom>
            <a:avLst/>
            <a:gdLst/>
            <a:ahLst/>
            <a:cxnLst/>
            <a:rect l="l" t="t" r="r" b="b"/>
            <a:pathLst>
              <a:path w="792905" h="792905">
                <a:moveTo>
                  <a:pt x="0" y="0"/>
                </a:moveTo>
                <a:lnTo>
                  <a:pt x="792905" y="0"/>
                </a:lnTo>
                <a:lnTo>
                  <a:pt x="792905" y="792905"/>
                </a:lnTo>
                <a:lnTo>
                  <a:pt x="0" y="79290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7215888" y="2783310"/>
            <a:ext cx="755837" cy="850450"/>
          </a:xfrm>
          <a:custGeom>
            <a:avLst/>
            <a:gdLst/>
            <a:ahLst/>
            <a:cxnLst/>
            <a:rect l="l" t="t" r="r" b="b"/>
            <a:pathLst>
              <a:path w="755837" h="850450">
                <a:moveTo>
                  <a:pt x="0" y="0"/>
                </a:moveTo>
                <a:lnTo>
                  <a:pt x="755837" y="0"/>
                </a:lnTo>
                <a:lnTo>
                  <a:pt x="755837" y="850449"/>
                </a:lnTo>
                <a:lnTo>
                  <a:pt x="0" y="85044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5702245" y="5416939"/>
            <a:ext cx="736188" cy="782139"/>
          </a:xfrm>
          <a:custGeom>
            <a:avLst/>
            <a:gdLst/>
            <a:ahLst/>
            <a:cxnLst/>
            <a:rect l="l" t="t" r="r" b="b"/>
            <a:pathLst>
              <a:path w="736188" h="782139">
                <a:moveTo>
                  <a:pt x="0" y="0"/>
                </a:moveTo>
                <a:lnTo>
                  <a:pt x="736188" y="0"/>
                </a:lnTo>
                <a:lnTo>
                  <a:pt x="736188" y="782139"/>
                </a:lnTo>
                <a:lnTo>
                  <a:pt x="0" y="78213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a:off x="11779329" y="5382245"/>
            <a:ext cx="851526" cy="851526"/>
          </a:xfrm>
          <a:custGeom>
            <a:avLst/>
            <a:gdLst/>
            <a:ahLst/>
            <a:cxnLst/>
            <a:rect l="l" t="t" r="r" b="b"/>
            <a:pathLst>
              <a:path w="851526" h="851526">
                <a:moveTo>
                  <a:pt x="0" y="0"/>
                </a:moveTo>
                <a:lnTo>
                  <a:pt x="851526" y="0"/>
                </a:lnTo>
                <a:lnTo>
                  <a:pt x="851526" y="851527"/>
                </a:lnTo>
                <a:lnTo>
                  <a:pt x="0" y="85152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5" name="Freeform 15"/>
          <p:cNvSpPr/>
          <p:nvPr/>
        </p:nvSpPr>
        <p:spPr>
          <a:xfrm>
            <a:off x="10222015" y="8020335"/>
            <a:ext cx="856882" cy="851526"/>
          </a:xfrm>
          <a:custGeom>
            <a:avLst/>
            <a:gdLst/>
            <a:ahLst/>
            <a:cxnLst/>
            <a:rect l="l" t="t" r="r" b="b"/>
            <a:pathLst>
              <a:path w="856882" h="851526">
                <a:moveTo>
                  <a:pt x="0" y="0"/>
                </a:moveTo>
                <a:lnTo>
                  <a:pt x="856882" y="0"/>
                </a:lnTo>
                <a:lnTo>
                  <a:pt x="856882" y="851526"/>
                </a:lnTo>
                <a:lnTo>
                  <a:pt x="0" y="85152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6" name="Freeform 16"/>
          <p:cNvSpPr/>
          <p:nvPr/>
        </p:nvSpPr>
        <p:spPr>
          <a:xfrm>
            <a:off x="8283131" y="4962069"/>
            <a:ext cx="1721737" cy="1500063"/>
          </a:xfrm>
          <a:custGeom>
            <a:avLst/>
            <a:gdLst/>
            <a:ahLst/>
            <a:cxnLst/>
            <a:rect l="l" t="t" r="r" b="b"/>
            <a:pathLst>
              <a:path w="1721737" h="1500063">
                <a:moveTo>
                  <a:pt x="0" y="0"/>
                </a:moveTo>
                <a:lnTo>
                  <a:pt x="1721738" y="0"/>
                </a:lnTo>
                <a:lnTo>
                  <a:pt x="1721738" y="1500063"/>
                </a:lnTo>
                <a:lnTo>
                  <a:pt x="0" y="1500063"/>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a:off x="7275591" y="8098031"/>
            <a:ext cx="696134" cy="696134"/>
          </a:xfrm>
          <a:custGeom>
            <a:avLst/>
            <a:gdLst/>
            <a:ahLst/>
            <a:cxnLst/>
            <a:rect l="l" t="t" r="r" b="b"/>
            <a:pathLst>
              <a:path w="696134" h="696134">
                <a:moveTo>
                  <a:pt x="0" y="0"/>
                </a:moveTo>
                <a:lnTo>
                  <a:pt x="696134" y="0"/>
                </a:lnTo>
                <a:lnTo>
                  <a:pt x="696134" y="696134"/>
                </a:lnTo>
                <a:lnTo>
                  <a:pt x="0" y="69613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8" name="TextBox 18"/>
          <p:cNvSpPr txBox="1"/>
          <p:nvPr/>
        </p:nvSpPr>
        <p:spPr>
          <a:xfrm>
            <a:off x="2611160" y="636232"/>
            <a:ext cx="13306610" cy="1197610"/>
          </a:xfrm>
          <a:prstGeom prst="rect">
            <a:avLst/>
          </a:prstGeom>
        </p:spPr>
        <p:txBody>
          <a:bodyPr lIns="0" tIns="0" rIns="0" bIns="0" rtlCol="0" anchor="t">
            <a:spAutoFit/>
          </a:bodyPr>
          <a:lstStyle/>
          <a:p>
            <a:pPr algn="ctr">
              <a:lnSpc>
                <a:spcPts val="4519"/>
              </a:lnSpc>
            </a:pPr>
            <a:r>
              <a:rPr lang="en-US" sz="3999" spc="-119">
                <a:solidFill>
                  <a:srgbClr val="000000"/>
                </a:solidFill>
                <a:latin typeface="Poppins Bold"/>
                <a:ea typeface="Poppins Bold"/>
                <a:cs typeface="Poppins Bold"/>
                <a:sym typeface="Poppins Bold"/>
              </a:rPr>
              <a:t>Importance of Safety Standards in Process Industries</a:t>
            </a:r>
          </a:p>
          <a:p>
            <a:pPr algn="ctr">
              <a:lnSpc>
                <a:spcPts val="4519"/>
              </a:lnSpc>
            </a:pPr>
            <a:endParaRPr lang="en-US" sz="3999" spc="-119">
              <a:solidFill>
                <a:srgbClr val="000000"/>
              </a:solidFill>
              <a:latin typeface="Poppins Bold"/>
              <a:ea typeface="Poppins Bold"/>
              <a:cs typeface="Poppins Bold"/>
              <a:sym typeface="Poppins Bold"/>
            </a:endParaRPr>
          </a:p>
        </p:txBody>
      </p:sp>
      <p:sp>
        <p:nvSpPr>
          <p:cNvPr id="19" name="TextBox 19"/>
          <p:cNvSpPr txBox="1"/>
          <p:nvPr/>
        </p:nvSpPr>
        <p:spPr>
          <a:xfrm>
            <a:off x="12040922" y="2608917"/>
            <a:ext cx="6146444" cy="2448776"/>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Legal Requirements: Safety standards often reflect legal requirements. Compliance helps companies avoid penalties, legal action, and potential shutdowns imposed by regulatory authorities.</a:t>
            </a:r>
          </a:p>
          <a:p>
            <a:pPr algn="just">
              <a:lnSpc>
                <a:spcPts val="1937"/>
              </a:lnSpc>
            </a:pPr>
            <a:endParaRPr lang="en-US" sz="1628">
              <a:solidFill>
                <a:srgbClr val="000000"/>
              </a:solidFill>
              <a:latin typeface="Poppins"/>
              <a:ea typeface="Poppins"/>
              <a:cs typeface="Poppins"/>
              <a:sym typeface="Poppins"/>
            </a:endParaRPr>
          </a:p>
          <a:p>
            <a:pPr algn="just">
              <a:lnSpc>
                <a:spcPts val="1937"/>
              </a:lnSpc>
            </a:pPr>
            <a:r>
              <a:rPr lang="en-US" sz="1628">
                <a:solidFill>
                  <a:srgbClr val="000000"/>
                </a:solidFill>
                <a:latin typeface="Poppins"/>
                <a:ea typeface="Poppins"/>
                <a:cs typeface="Poppins"/>
                <a:sym typeface="Poppins"/>
              </a:rPr>
              <a:t>    Global Standards: For companies operating internationally, adherence to globally recognized safety standards ensures compliance across different jurisdictions.</a:t>
            </a:r>
          </a:p>
          <a:p>
            <a:pPr algn="just">
              <a:lnSpc>
                <a:spcPts val="1937"/>
              </a:lnSpc>
            </a:pPr>
            <a:endParaRPr lang="en-US" sz="1628">
              <a:solidFill>
                <a:srgbClr val="000000"/>
              </a:solidFill>
              <a:latin typeface="Poppins"/>
              <a:ea typeface="Poppins"/>
              <a:cs typeface="Poppins"/>
              <a:sym typeface="Poppins"/>
            </a:endParaRPr>
          </a:p>
        </p:txBody>
      </p:sp>
      <p:sp>
        <p:nvSpPr>
          <p:cNvPr id="20" name="TextBox 20"/>
          <p:cNvSpPr txBox="1"/>
          <p:nvPr/>
        </p:nvSpPr>
        <p:spPr>
          <a:xfrm>
            <a:off x="12602278" y="7125266"/>
            <a:ext cx="4169620" cy="2692494"/>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Corporate Reputation: Companies known for strict adherence to safety standards build a positive reputation. This can attract investors, customers, and top talent.</a:t>
            </a:r>
          </a:p>
          <a:p>
            <a:pPr algn="just">
              <a:lnSpc>
                <a:spcPts val="1937"/>
              </a:lnSpc>
            </a:pPr>
            <a:r>
              <a:rPr lang="en-US" sz="1628">
                <a:solidFill>
                  <a:srgbClr val="000000"/>
                </a:solidFill>
                <a:latin typeface="Poppins"/>
                <a:ea typeface="Poppins"/>
                <a:cs typeface="Poppins"/>
                <a:sym typeface="Poppins"/>
              </a:rPr>
              <a:t>    </a:t>
            </a:r>
          </a:p>
          <a:p>
            <a:pPr algn="just">
              <a:lnSpc>
                <a:spcPts val="1937"/>
              </a:lnSpc>
            </a:pPr>
            <a:r>
              <a:rPr lang="en-US" sz="1628">
                <a:solidFill>
                  <a:srgbClr val="000000"/>
                </a:solidFill>
                <a:latin typeface="Poppins"/>
                <a:ea typeface="Poppins"/>
                <a:cs typeface="Poppins"/>
                <a:sym typeface="Poppins"/>
              </a:rPr>
              <a:t>Community Relations: Maintaining high safety standards fosters trust and good relations with the local community and other stakeholders.</a:t>
            </a:r>
          </a:p>
          <a:p>
            <a:pPr algn="just">
              <a:lnSpc>
                <a:spcPts val="1937"/>
              </a:lnSpc>
            </a:pPr>
            <a:endParaRPr lang="en-US" sz="1628">
              <a:solidFill>
                <a:srgbClr val="000000"/>
              </a:solidFill>
              <a:latin typeface="Poppins"/>
              <a:ea typeface="Poppins"/>
              <a:cs typeface="Poppins"/>
              <a:sym typeface="Poppins"/>
            </a:endParaRPr>
          </a:p>
        </p:txBody>
      </p:sp>
      <p:sp>
        <p:nvSpPr>
          <p:cNvPr id="21" name="TextBox 21"/>
          <p:cNvSpPr txBox="1"/>
          <p:nvPr/>
        </p:nvSpPr>
        <p:spPr>
          <a:xfrm>
            <a:off x="176956" y="5540145"/>
            <a:ext cx="4916547" cy="2205058"/>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 Preventing Pollution: Safety standards help prevent the release of hazardous substances into the environment, protecting air, water, and soil from contamination.</a:t>
            </a:r>
          </a:p>
          <a:p>
            <a:pPr algn="just">
              <a:lnSpc>
                <a:spcPts val="1937"/>
              </a:lnSpc>
            </a:pPr>
            <a:endParaRPr lang="en-US" sz="1628">
              <a:solidFill>
                <a:srgbClr val="000000"/>
              </a:solidFill>
              <a:latin typeface="Poppins"/>
              <a:ea typeface="Poppins"/>
              <a:cs typeface="Poppins"/>
              <a:sym typeface="Poppins"/>
            </a:endParaRPr>
          </a:p>
          <a:p>
            <a:pPr algn="just">
              <a:lnSpc>
                <a:spcPts val="1937"/>
              </a:lnSpc>
            </a:pPr>
            <a:r>
              <a:rPr lang="en-US" sz="1628">
                <a:solidFill>
                  <a:srgbClr val="000000"/>
                </a:solidFill>
                <a:latin typeface="Poppins"/>
                <a:ea typeface="Poppins"/>
                <a:cs typeface="Poppins"/>
                <a:sym typeface="Poppins"/>
              </a:rPr>
              <a:t>Sustainable Operations: Adhering to safety standards promotes sustainable industrial practices that minimize environmental impact.</a:t>
            </a:r>
          </a:p>
          <a:p>
            <a:pPr algn="just">
              <a:lnSpc>
                <a:spcPts val="1937"/>
              </a:lnSpc>
            </a:pPr>
            <a:endParaRPr lang="en-US" sz="1628">
              <a:solidFill>
                <a:srgbClr val="000000"/>
              </a:solidFill>
              <a:latin typeface="Poppins"/>
              <a:ea typeface="Poppins"/>
              <a:cs typeface="Poppins"/>
              <a:sym typeface="Poppins"/>
            </a:endParaRPr>
          </a:p>
        </p:txBody>
      </p:sp>
      <p:sp>
        <p:nvSpPr>
          <p:cNvPr id="22" name="TextBox 22"/>
          <p:cNvSpPr txBox="1"/>
          <p:nvPr/>
        </p:nvSpPr>
        <p:spPr>
          <a:xfrm>
            <a:off x="356902" y="2462492"/>
            <a:ext cx="5901357" cy="2448776"/>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Primary Concern: The foremost goal of safety standards is to protect workers, the public, and first responders from the dangers associated with process industries. This includes preventing accidents that could lead to injuries, fatalities, or long-term health issues.</a:t>
            </a:r>
          </a:p>
          <a:p>
            <a:pPr algn="just">
              <a:lnSpc>
                <a:spcPts val="1937"/>
              </a:lnSpc>
            </a:pPr>
            <a:endParaRPr lang="en-US" sz="1628">
              <a:solidFill>
                <a:srgbClr val="000000"/>
              </a:solidFill>
              <a:latin typeface="Poppins"/>
              <a:ea typeface="Poppins"/>
              <a:cs typeface="Poppins"/>
              <a:sym typeface="Poppins"/>
            </a:endParaRPr>
          </a:p>
          <a:p>
            <a:pPr algn="just">
              <a:lnSpc>
                <a:spcPts val="1937"/>
              </a:lnSpc>
            </a:pPr>
            <a:r>
              <a:rPr lang="en-US" sz="1628">
                <a:solidFill>
                  <a:srgbClr val="000000"/>
                </a:solidFill>
                <a:latin typeface="Poppins"/>
                <a:ea typeface="Poppins"/>
                <a:cs typeface="Poppins"/>
                <a:sym typeface="Poppins"/>
              </a:rPr>
              <a:t>Reducing Risk: Implementing safety standards ensures that risks are identified, assessed, and mitigated, thus reducing the likelihood of accidents and incidents.</a:t>
            </a:r>
          </a:p>
          <a:p>
            <a:pPr algn="just">
              <a:lnSpc>
                <a:spcPts val="1937"/>
              </a:lnSpc>
            </a:pPr>
            <a:endParaRPr lang="en-US" sz="1628">
              <a:solidFill>
                <a:srgbClr val="000000"/>
              </a:solidFill>
              <a:latin typeface="Poppins"/>
              <a:ea typeface="Poppins"/>
              <a:cs typeface="Poppins"/>
              <a:sym typeface="Poppins"/>
            </a:endParaRPr>
          </a:p>
        </p:txBody>
      </p:sp>
      <p:sp>
        <p:nvSpPr>
          <p:cNvPr id="23" name="TextBox 23"/>
          <p:cNvSpPr txBox="1"/>
          <p:nvPr/>
        </p:nvSpPr>
        <p:spPr>
          <a:xfrm>
            <a:off x="176956" y="8436573"/>
            <a:ext cx="6657132" cy="1961339"/>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cost Savings: By preventing accidents, companies avoid costs related to medical expenses, legal fees, fines, and compensation claims. They also save on costs associated with production downtime and equipment damage.</a:t>
            </a:r>
          </a:p>
          <a:p>
            <a:pPr algn="just">
              <a:lnSpc>
                <a:spcPts val="1937"/>
              </a:lnSpc>
            </a:pPr>
            <a:r>
              <a:rPr lang="en-US" sz="1628">
                <a:solidFill>
                  <a:srgbClr val="000000"/>
                </a:solidFill>
                <a:latin typeface="Poppins"/>
                <a:ea typeface="Poppins"/>
                <a:cs typeface="Poppins"/>
                <a:sym typeface="Poppins"/>
              </a:rPr>
              <a:t> </a:t>
            </a:r>
          </a:p>
          <a:p>
            <a:pPr algn="just">
              <a:lnSpc>
                <a:spcPts val="1937"/>
              </a:lnSpc>
            </a:pPr>
            <a:r>
              <a:rPr lang="en-US" sz="1628">
                <a:solidFill>
                  <a:srgbClr val="000000"/>
                </a:solidFill>
                <a:latin typeface="Poppins"/>
                <a:ea typeface="Poppins"/>
                <a:cs typeface="Poppins"/>
                <a:sym typeface="Poppins"/>
              </a:rPr>
              <a:t>Insurance: Compliance with safety standards can lead to lower insurance premiums due to reduced risk.</a:t>
            </a:r>
          </a:p>
          <a:p>
            <a:pPr algn="just">
              <a:lnSpc>
                <a:spcPts val="1937"/>
              </a:lnSpc>
            </a:pPr>
            <a:endParaRPr lang="en-US" sz="1628">
              <a:solidFill>
                <a:srgbClr val="000000"/>
              </a:solidFill>
              <a:latin typeface="Poppins"/>
              <a:ea typeface="Poppins"/>
              <a:cs typeface="Poppins"/>
              <a:sym typeface="Poppins"/>
            </a:endParaRPr>
          </a:p>
        </p:txBody>
      </p:sp>
      <p:sp>
        <p:nvSpPr>
          <p:cNvPr id="24" name="TextBox 24"/>
          <p:cNvSpPr txBox="1"/>
          <p:nvPr/>
        </p:nvSpPr>
        <p:spPr>
          <a:xfrm>
            <a:off x="12040922" y="2127173"/>
            <a:ext cx="4462510" cy="713681"/>
          </a:xfrm>
          <a:prstGeom prst="rect">
            <a:avLst/>
          </a:prstGeom>
        </p:spPr>
        <p:txBody>
          <a:bodyPr lIns="0" tIns="0" rIns="0" bIns="0" rtlCol="0" anchor="t">
            <a:spAutoFit/>
          </a:bodyPr>
          <a:lstStyle/>
          <a:p>
            <a:pPr algn="l">
              <a:lnSpc>
                <a:spcPts val="2735"/>
              </a:lnSpc>
            </a:pPr>
            <a:r>
              <a:rPr lang="en-US" sz="2421" spc="-72">
                <a:solidFill>
                  <a:srgbClr val="000000"/>
                </a:solidFill>
                <a:latin typeface="Poppins Bold"/>
                <a:ea typeface="Poppins Bold"/>
                <a:cs typeface="Poppins Bold"/>
                <a:sym typeface="Poppins Bold"/>
              </a:rPr>
              <a:t>Regulatory Compliance</a:t>
            </a:r>
          </a:p>
          <a:p>
            <a:pPr algn="l">
              <a:lnSpc>
                <a:spcPts val="2735"/>
              </a:lnSpc>
            </a:pPr>
            <a:endParaRPr lang="en-US" sz="2421" spc="-72">
              <a:solidFill>
                <a:srgbClr val="000000"/>
              </a:solidFill>
              <a:latin typeface="Poppins Bold"/>
              <a:ea typeface="Poppins Bold"/>
              <a:cs typeface="Poppins Bold"/>
              <a:sym typeface="Poppins Bold"/>
            </a:endParaRPr>
          </a:p>
        </p:txBody>
      </p:sp>
      <p:sp>
        <p:nvSpPr>
          <p:cNvPr id="25" name="TextBox 25"/>
          <p:cNvSpPr txBox="1"/>
          <p:nvPr/>
        </p:nvSpPr>
        <p:spPr>
          <a:xfrm>
            <a:off x="12602278" y="6637911"/>
            <a:ext cx="4344770" cy="372365"/>
          </a:xfrm>
          <a:prstGeom prst="rect">
            <a:avLst/>
          </a:prstGeom>
        </p:spPr>
        <p:txBody>
          <a:bodyPr lIns="0" tIns="0" rIns="0" bIns="0" rtlCol="0" anchor="t">
            <a:spAutoFit/>
          </a:bodyPr>
          <a:lstStyle/>
          <a:p>
            <a:pPr algn="l">
              <a:lnSpc>
                <a:spcPts val="2735"/>
              </a:lnSpc>
            </a:pPr>
            <a:r>
              <a:rPr lang="en-US" sz="2421" spc="-72">
                <a:solidFill>
                  <a:srgbClr val="000000"/>
                </a:solidFill>
                <a:latin typeface="Poppins Bold"/>
                <a:ea typeface="Poppins Bold"/>
                <a:cs typeface="Poppins Bold"/>
                <a:sym typeface="Poppins Bold"/>
              </a:rPr>
              <a:t>Reputation and Trust</a:t>
            </a:r>
          </a:p>
        </p:txBody>
      </p:sp>
      <p:sp>
        <p:nvSpPr>
          <p:cNvPr id="26" name="TextBox 26"/>
          <p:cNvSpPr txBox="1"/>
          <p:nvPr/>
        </p:nvSpPr>
        <p:spPr>
          <a:xfrm>
            <a:off x="802015" y="4998566"/>
            <a:ext cx="4291489" cy="373949"/>
          </a:xfrm>
          <a:prstGeom prst="rect">
            <a:avLst/>
          </a:prstGeom>
        </p:spPr>
        <p:txBody>
          <a:bodyPr lIns="0" tIns="0" rIns="0" bIns="0" rtlCol="0" anchor="t">
            <a:spAutoFit/>
          </a:bodyPr>
          <a:lstStyle/>
          <a:p>
            <a:pPr algn="r">
              <a:lnSpc>
                <a:spcPts val="2735"/>
              </a:lnSpc>
            </a:pPr>
            <a:r>
              <a:rPr lang="en-US" sz="2421" spc="-72">
                <a:solidFill>
                  <a:srgbClr val="000000"/>
                </a:solidFill>
                <a:latin typeface="Poppins Bold"/>
                <a:ea typeface="Poppins Bold"/>
                <a:cs typeface="Poppins Bold"/>
                <a:sym typeface="Poppins Bold"/>
              </a:rPr>
              <a:t>Environmental Protection</a:t>
            </a:r>
          </a:p>
        </p:txBody>
      </p:sp>
      <p:sp>
        <p:nvSpPr>
          <p:cNvPr id="27" name="TextBox 27"/>
          <p:cNvSpPr txBox="1"/>
          <p:nvPr/>
        </p:nvSpPr>
        <p:spPr>
          <a:xfrm>
            <a:off x="2005908" y="2015490"/>
            <a:ext cx="4451575" cy="716849"/>
          </a:xfrm>
          <a:prstGeom prst="rect">
            <a:avLst/>
          </a:prstGeom>
        </p:spPr>
        <p:txBody>
          <a:bodyPr lIns="0" tIns="0" rIns="0" bIns="0" rtlCol="0" anchor="t">
            <a:spAutoFit/>
          </a:bodyPr>
          <a:lstStyle/>
          <a:p>
            <a:pPr algn="r">
              <a:lnSpc>
                <a:spcPts val="2735"/>
              </a:lnSpc>
            </a:pPr>
            <a:r>
              <a:rPr lang="en-US" sz="2421" spc="-72">
                <a:solidFill>
                  <a:srgbClr val="000000"/>
                </a:solidFill>
                <a:latin typeface="Poppins Bold"/>
                <a:ea typeface="Poppins Bold"/>
                <a:cs typeface="Poppins Bold"/>
                <a:sym typeface="Poppins Bold"/>
              </a:rPr>
              <a:t> Protection of Human Life</a:t>
            </a:r>
          </a:p>
          <a:p>
            <a:pPr algn="r">
              <a:lnSpc>
                <a:spcPts val="2735"/>
              </a:lnSpc>
            </a:pPr>
            <a:endParaRPr lang="en-US" sz="2421" spc="-72">
              <a:solidFill>
                <a:srgbClr val="000000"/>
              </a:solidFill>
              <a:latin typeface="Poppins Bold"/>
              <a:ea typeface="Poppins Bold"/>
              <a:cs typeface="Poppins Bold"/>
              <a:sym typeface="Poppins Bold"/>
            </a:endParaRPr>
          </a:p>
        </p:txBody>
      </p:sp>
      <p:sp>
        <p:nvSpPr>
          <p:cNvPr id="28" name="TextBox 28"/>
          <p:cNvSpPr txBox="1"/>
          <p:nvPr/>
        </p:nvSpPr>
        <p:spPr>
          <a:xfrm>
            <a:off x="1256050" y="8010810"/>
            <a:ext cx="5428214" cy="373949"/>
          </a:xfrm>
          <a:prstGeom prst="rect">
            <a:avLst/>
          </a:prstGeom>
        </p:spPr>
        <p:txBody>
          <a:bodyPr lIns="0" tIns="0" rIns="0" bIns="0" rtlCol="0" anchor="t">
            <a:spAutoFit/>
          </a:bodyPr>
          <a:lstStyle/>
          <a:p>
            <a:pPr algn="r">
              <a:lnSpc>
                <a:spcPts val="2735"/>
              </a:lnSpc>
            </a:pPr>
            <a:r>
              <a:rPr lang="en-US" sz="2421" spc="-72">
                <a:solidFill>
                  <a:srgbClr val="000000"/>
                </a:solidFill>
                <a:latin typeface="Poppins Bold"/>
                <a:ea typeface="Poppins Bold"/>
                <a:cs typeface="Poppins Bold"/>
                <a:sym typeface="Poppins Bold"/>
              </a:rPr>
              <a:t>Economic Benefits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816745">
            <a:off x="16201008" y="-69536"/>
            <a:ext cx="4802674" cy="1510659"/>
          </a:xfrm>
          <a:custGeom>
            <a:avLst/>
            <a:gdLst/>
            <a:ahLst/>
            <a:cxnLst/>
            <a:rect l="l" t="t" r="r" b="b"/>
            <a:pathLst>
              <a:path w="4802674" h="1510659">
                <a:moveTo>
                  <a:pt x="0" y="0"/>
                </a:moveTo>
                <a:lnTo>
                  <a:pt x="4802675" y="0"/>
                </a:lnTo>
                <a:lnTo>
                  <a:pt x="4802675" y="1510660"/>
                </a:lnTo>
                <a:lnTo>
                  <a:pt x="0" y="15106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906905" flipH="1">
            <a:off x="-2486805" y="-270124"/>
            <a:ext cx="4802674" cy="1510659"/>
          </a:xfrm>
          <a:custGeom>
            <a:avLst/>
            <a:gdLst/>
            <a:ahLst/>
            <a:cxnLst/>
            <a:rect l="l" t="t" r="r" b="b"/>
            <a:pathLst>
              <a:path w="4802674" h="1510659">
                <a:moveTo>
                  <a:pt x="4802675" y="0"/>
                </a:moveTo>
                <a:lnTo>
                  <a:pt x="0" y="0"/>
                </a:lnTo>
                <a:lnTo>
                  <a:pt x="0" y="1510659"/>
                </a:lnTo>
                <a:lnTo>
                  <a:pt x="4802675" y="1510659"/>
                </a:lnTo>
                <a:lnTo>
                  <a:pt x="48026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2816745">
            <a:off x="15173184" y="788078"/>
            <a:ext cx="4213366" cy="481243"/>
          </a:xfrm>
          <a:custGeom>
            <a:avLst/>
            <a:gdLst/>
            <a:ahLst/>
            <a:cxnLst/>
            <a:rect l="l" t="t" r="r" b="b"/>
            <a:pathLst>
              <a:path w="4213366" h="481243">
                <a:moveTo>
                  <a:pt x="0" y="0"/>
                </a:moveTo>
                <a:lnTo>
                  <a:pt x="4213365" y="0"/>
                </a:lnTo>
                <a:lnTo>
                  <a:pt x="4213365" y="481244"/>
                </a:lnTo>
                <a:lnTo>
                  <a:pt x="0" y="481244"/>
                </a:lnTo>
                <a:lnTo>
                  <a:pt x="0" y="0"/>
                </a:lnTo>
                <a:close/>
              </a:path>
            </a:pathLst>
          </a:custGeom>
          <a:blipFill>
            <a:blip r:embed="rId4">
              <a:extLst>
                <a:ext uri="{96DAC541-7B7A-43D3-8B79-37D633B846F1}">
                  <asvg:svgBlip xmlns:asvg="http://schemas.microsoft.com/office/drawing/2016/SVG/main" xmlns="" r:embed="rId5"/>
                </a:ext>
              </a:extLst>
            </a:blip>
            <a:stretch>
              <a:fillRect t="-80318" b="-95070"/>
            </a:stretch>
          </a:blipFill>
        </p:spPr>
      </p:sp>
      <p:sp>
        <p:nvSpPr>
          <p:cNvPr id="5" name="Freeform 5"/>
          <p:cNvSpPr/>
          <p:nvPr/>
        </p:nvSpPr>
        <p:spPr>
          <a:xfrm rot="-2942733" flipH="1">
            <a:off x="-1058091" y="742968"/>
            <a:ext cx="4213366" cy="481243"/>
          </a:xfrm>
          <a:custGeom>
            <a:avLst/>
            <a:gdLst/>
            <a:ahLst/>
            <a:cxnLst/>
            <a:rect l="l" t="t" r="r" b="b"/>
            <a:pathLst>
              <a:path w="4213366" h="481243">
                <a:moveTo>
                  <a:pt x="4213365" y="0"/>
                </a:moveTo>
                <a:lnTo>
                  <a:pt x="0" y="0"/>
                </a:lnTo>
                <a:lnTo>
                  <a:pt x="0" y="481244"/>
                </a:lnTo>
                <a:lnTo>
                  <a:pt x="4213365" y="481244"/>
                </a:lnTo>
                <a:lnTo>
                  <a:pt x="4213365" y="0"/>
                </a:lnTo>
                <a:close/>
              </a:path>
            </a:pathLst>
          </a:custGeom>
          <a:blipFill>
            <a:blip r:embed="rId4">
              <a:extLst>
                <a:ext uri="{96DAC541-7B7A-43D3-8B79-37D633B846F1}">
                  <asvg:svgBlip xmlns:asvg="http://schemas.microsoft.com/office/drawing/2016/SVG/main" xmlns="" r:embed="rId5"/>
                </a:ext>
              </a:extLst>
            </a:blip>
            <a:stretch>
              <a:fillRect t="-80318" b="-95070"/>
            </a:stretch>
          </a:blipFill>
        </p:spPr>
      </p:sp>
      <p:sp>
        <p:nvSpPr>
          <p:cNvPr id="6" name="Freeform 6"/>
          <p:cNvSpPr/>
          <p:nvPr/>
        </p:nvSpPr>
        <p:spPr>
          <a:xfrm>
            <a:off x="16293027" y="374679"/>
            <a:ext cx="654021" cy="654021"/>
          </a:xfrm>
          <a:custGeom>
            <a:avLst/>
            <a:gdLst/>
            <a:ahLst/>
            <a:cxnLst/>
            <a:rect l="l" t="t" r="r" b="b"/>
            <a:pathLst>
              <a:path w="654021" h="654021">
                <a:moveTo>
                  <a:pt x="0" y="0"/>
                </a:moveTo>
                <a:lnTo>
                  <a:pt x="654021" y="0"/>
                </a:lnTo>
                <a:lnTo>
                  <a:pt x="654021" y="654021"/>
                </a:lnTo>
                <a:lnTo>
                  <a:pt x="0" y="6540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351886" y="374679"/>
            <a:ext cx="654021" cy="654021"/>
          </a:xfrm>
          <a:custGeom>
            <a:avLst/>
            <a:gdLst/>
            <a:ahLst/>
            <a:cxnLst/>
            <a:rect l="l" t="t" r="r" b="b"/>
            <a:pathLst>
              <a:path w="654021" h="654021">
                <a:moveTo>
                  <a:pt x="0" y="0"/>
                </a:moveTo>
                <a:lnTo>
                  <a:pt x="654022" y="0"/>
                </a:lnTo>
                <a:lnTo>
                  <a:pt x="654022" y="654021"/>
                </a:lnTo>
                <a:lnTo>
                  <a:pt x="0" y="6540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580877">
            <a:off x="5753477" y="1753720"/>
            <a:ext cx="6781046" cy="6806571"/>
          </a:xfrm>
          <a:custGeom>
            <a:avLst/>
            <a:gdLst/>
            <a:ahLst/>
            <a:cxnLst/>
            <a:rect l="l" t="t" r="r" b="b"/>
            <a:pathLst>
              <a:path w="6781046" h="6806571">
                <a:moveTo>
                  <a:pt x="0" y="0"/>
                </a:moveTo>
                <a:lnTo>
                  <a:pt x="6781046" y="0"/>
                </a:lnTo>
                <a:lnTo>
                  <a:pt x="6781046" y="6806571"/>
                </a:lnTo>
                <a:lnTo>
                  <a:pt x="0" y="68065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072597" y="2444588"/>
            <a:ext cx="1803687" cy="1803687"/>
          </a:xfrm>
          <a:custGeom>
            <a:avLst/>
            <a:gdLst/>
            <a:ahLst/>
            <a:cxnLst/>
            <a:rect l="l" t="t" r="r" b="b"/>
            <a:pathLst>
              <a:path w="1803687" h="1803687">
                <a:moveTo>
                  <a:pt x="0" y="0"/>
                </a:moveTo>
                <a:lnTo>
                  <a:pt x="1803687" y="0"/>
                </a:lnTo>
                <a:lnTo>
                  <a:pt x="1803687" y="1803687"/>
                </a:lnTo>
                <a:lnTo>
                  <a:pt x="0" y="1803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0072597" y="6069934"/>
            <a:ext cx="1803687" cy="1803687"/>
          </a:xfrm>
          <a:custGeom>
            <a:avLst/>
            <a:gdLst/>
            <a:ahLst/>
            <a:cxnLst/>
            <a:rect l="l" t="t" r="r" b="b"/>
            <a:pathLst>
              <a:path w="1803687" h="1803687">
                <a:moveTo>
                  <a:pt x="0" y="0"/>
                </a:moveTo>
                <a:lnTo>
                  <a:pt x="1803687" y="0"/>
                </a:lnTo>
                <a:lnTo>
                  <a:pt x="1803687" y="1803686"/>
                </a:lnTo>
                <a:lnTo>
                  <a:pt x="0" y="18036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6411716" y="2444588"/>
            <a:ext cx="1803687" cy="1803687"/>
          </a:xfrm>
          <a:custGeom>
            <a:avLst/>
            <a:gdLst/>
            <a:ahLst/>
            <a:cxnLst/>
            <a:rect l="l" t="t" r="r" b="b"/>
            <a:pathLst>
              <a:path w="1803687" h="1803687">
                <a:moveTo>
                  <a:pt x="0" y="0"/>
                </a:moveTo>
                <a:lnTo>
                  <a:pt x="1803687" y="0"/>
                </a:lnTo>
                <a:lnTo>
                  <a:pt x="1803687" y="1803687"/>
                </a:lnTo>
                <a:lnTo>
                  <a:pt x="0" y="18036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6411716" y="6069934"/>
            <a:ext cx="1803687" cy="1803687"/>
          </a:xfrm>
          <a:custGeom>
            <a:avLst/>
            <a:gdLst/>
            <a:ahLst/>
            <a:cxnLst/>
            <a:rect l="l" t="t" r="r" b="b"/>
            <a:pathLst>
              <a:path w="1803687" h="1803687">
                <a:moveTo>
                  <a:pt x="0" y="0"/>
                </a:moveTo>
                <a:lnTo>
                  <a:pt x="1803687" y="0"/>
                </a:lnTo>
                <a:lnTo>
                  <a:pt x="1803687" y="1803686"/>
                </a:lnTo>
                <a:lnTo>
                  <a:pt x="0" y="18036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0188210" y="2552038"/>
            <a:ext cx="1588787" cy="1588787"/>
          </a:xfrm>
          <a:custGeom>
            <a:avLst/>
            <a:gdLst/>
            <a:ahLst/>
            <a:cxnLst/>
            <a:rect l="l" t="t" r="r" b="b"/>
            <a:pathLst>
              <a:path w="1588787" h="1588787">
                <a:moveTo>
                  <a:pt x="0" y="0"/>
                </a:moveTo>
                <a:lnTo>
                  <a:pt x="1588787" y="0"/>
                </a:lnTo>
                <a:lnTo>
                  <a:pt x="1588787" y="1588788"/>
                </a:lnTo>
                <a:lnTo>
                  <a:pt x="0" y="15887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6527329" y="2552038"/>
            <a:ext cx="1588787" cy="1588787"/>
          </a:xfrm>
          <a:custGeom>
            <a:avLst/>
            <a:gdLst/>
            <a:ahLst/>
            <a:cxnLst/>
            <a:rect l="l" t="t" r="r" b="b"/>
            <a:pathLst>
              <a:path w="1588787" h="1588787">
                <a:moveTo>
                  <a:pt x="0" y="0"/>
                </a:moveTo>
                <a:lnTo>
                  <a:pt x="1588787" y="0"/>
                </a:lnTo>
                <a:lnTo>
                  <a:pt x="1588787" y="1588788"/>
                </a:lnTo>
                <a:lnTo>
                  <a:pt x="0" y="15887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6527329" y="6177383"/>
            <a:ext cx="1588787" cy="1588787"/>
          </a:xfrm>
          <a:custGeom>
            <a:avLst/>
            <a:gdLst/>
            <a:ahLst/>
            <a:cxnLst/>
            <a:rect l="l" t="t" r="r" b="b"/>
            <a:pathLst>
              <a:path w="1588787" h="1588787">
                <a:moveTo>
                  <a:pt x="0" y="0"/>
                </a:moveTo>
                <a:lnTo>
                  <a:pt x="1588787" y="0"/>
                </a:lnTo>
                <a:lnTo>
                  <a:pt x="1588787" y="1588788"/>
                </a:lnTo>
                <a:lnTo>
                  <a:pt x="0" y="15887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a:off x="6861487" y="2880723"/>
            <a:ext cx="904144" cy="873629"/>
          </a:xfrm>
          <a:custGeom>
            <a:avLst/>
            <a:gdLst/>
            <a:ahLst/>
            <a:cxnLst/>
            <a:rect l="l" t="t" r="r" b="b"/>
            <a:pathLst>
              <a:path w="904144" h="873629">
                <a:moveTo>
                  <a:pt x="0" y="0"/>
                </a:moveTo>
                <a:lnTo>
                  <a:pt x="904144" y="0"/>
                </a:lnTo>
                <a:lnTo>
                  <a:pt x="904144" y="873629"/>
                </a:lnTo>
                <a:lnTo>
                  <a:pt x="0" y="87362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Freeform 17"/>
          <p:cNvSpPr/>
          <p:nvPr/>
        </p:nvSpPr>
        <p:spPr>
          <a:xfrm>
            <a:off x="6783072" y="6480497"/>
            <a:ext cx="982559" cy="982559"/>
          </a:xfrm>
          <a:custGeom>
            <a:avLst/>
            <a:gdLst/>
            <a:ahLst/>
            <a:cxnLst/>
            <a:rect l="l" t="t" r="r" b="b"/>
            <a:pathLst>
              <a:path w="982559" h="982559">
                <a:moveTo>
                  <a:pt x="0" y="0"/>
                </a:moveTo>
                <a:lnTo>
                  <a:pt x="982559" y="0"/>
                </a:lnTo>
                <a:lnTo>
                  <a:pt x="982559" y="982560"/>
                </a:lnTo>
                <a:lnTo>
                  <a:pt x="0" y="98256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a:off x="7926233" y="3939239"/>
            <a:ext cx="2435533" cy="2435533"/>
          </a:xfrm>
          <a:custGeom>
            <a:avLst/>
            <a:gdLst/>
            <a:ahLst/>
            <a:cxnLst/>
            <a:rect l="l" t="t" r="r" b="b"/>
            <a:pathLst>
              <a:path w="2435533" h="2435533">
                <a:moveTo>
                  <a:pt x="0" y="0"/>
                </a:moveTo>
                <a:lnTo>
                  <a:pt x="2435534" y="0"/>
                </a:lnTo>
                <a:lnTo>
                  <a:pt x="2435534" y="2435533"/>
                </a:lnTo>
                <a:lnTo>
                  <a:pt x="0" y="24355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9" name="Freeform 19"/>
          <p:cNvSpPr/>
          <p:nvPr/>
        </p:nvSpPr>
        <p:spPr>
          <a:xfrm>
            <a:off x="8082346" y="4084329"/>
            <a:ext cx="2145352" cy="2145352"/>
          </a:xfrm>
          <a:custGeom>
            <a:avLst/>
            <a:gdLst/>
            <a:ahLst/>
            <a:cxnLst/>
            <a:rect l="l" t="t" r="r" b="b"/>
            <a:pathLst>
              <a:path w="2145352" h="2145352">
                <a:moveTo>
                  <a:pt x="0" y="0"/>
                </a:moveTo>
                <a:lnTo>
                  <a:pt x="2145353" y="0"/>
                </a:lnTo>
                <a:lnTo>
                  <a:pt x="2145353" y="2145353"/>
                </a:lnTo>
                <a:lnTo>
                  <a:pt x="0" y="21453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a:off x="8604675" y="4550225"/>
            <a:ext cx="1213560" cy="1213560"/>
          </a:xfrm>
          <a:custGeom>
            <a:avLst/>
            <a:gdLst/>
            <a:ahLst/>
            <a:cxnLst/>
            <a:rect l="l" t="t" r="r" b="b"/>
            <a:pathLst>
              <a:path w="1213560" h="1213560">
                <a:moveTo>
                  <a:pt x="0" y="0"/>
                </a:moveTo>
                <a:lnTo>
                  <a:pt x="1213560" y="0"/>
                </a:lnTo>
                <a:lnTo>
                  <a:pt x="1213560" y="1213561"/>
                </a:lnTo>
                <a:lnTo>
                  <a:pt x="0" y="121356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a:off x="10295492" y="2667483"/>
            <a:ext cx="1357898" cy="1357898"/>
          </a:xfrm>
          <a:custGeom>
            <a:avLst/>
            <a:gdLst/>
            <a:ahLst/>
            <a:cxnLst/>
            <a:rect l="l" t="t" r="r" b="b"/>
            <a:pathLst>
              <a:path w="1357898" h="1357898">
                <a:moveTo>
                  <a:pt x="0" y="0"/>
                </a:moveTo>
                <a:lnTo>
                  <a:pt x="1357898" y="0"/>
                </a:lnTo>
                <a:lnTo>
                  <a:pt x="1357898" y="1357898"/>
                </a:lnTo>
                <a:lnTo>
                  <a:pt x="0" y="1357898"/>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a:off x="8762800" y="6971777"/>
            <a:ext cx="9657085" cy="3342777"/>
          </a:xfrm>
          <a:custGeom>
            <a:avLst/>
            <a:gdLst/>
            <a:ahLst/>
            <a:cxnLst/>
            <a:rect l="l" t="t" r="r" b="b"/>
            <a:pathLst>
              <a:path w="9657085" h="3342777">
                <a:moveTo>
                  <a:pt x="0" y="0"/>
                </a:moveTo>
                <a:lnTo>
                  <a:pt x="9657085" y="0"/>
                </a:lnTo>
                <a:lnTo>
                  <a:pt x="9657085" y="3342777"/>
                </a:lnTo>
                <a:lnTo>
                  <a:pt x="0" y="3342777"/>
                </a:lnTo>
                <a:lnTo>
                  <a:pt x="0" y="0"/>
                </a:lnTo>
                <a:close/>
              </a:path>
            </a:pathLst>
          </a:custGeom>
          <a:blipFill>
            <a:blip r:embed="rId20"/>
            <a:stretch>
              <a:fillRect b="-2553"/>
            </a:stretch>
          </a:blipFill>
        </p:spPr>
      </p:sp>
      <p:sp>
        <p:nvSpPr>
          <p:cNvPr id="23" name="TextBox 23"/>
          <p:cNvSpPr txBox="1"/>
          <p:nvPr/>
        </p:nvSpPr>
        <p:spPr>
          <a:xfrm>
            <a:off x="12572359" y="3083957"/>
            <a:ext cx="5494738" cy="2448776"/>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On-going Enhancement: Safety standards promote a culture of continuous improvement. Regular audits, reviews, and updates to safety practices ensure that the latest knowledge and technologies are applied.</a:t>
            </a:r>
          </a:p>
          <a:p>
            <a:pPr algn="just">
              <a:lnSpc>
                <a:spcPts val="1937"/>
              </a:lnSpc>
            </a:pPr>
            <a:endParaRPr lang="en-US" sz="1628">
              <a:solidFill>
                <a:srgbClr val="000000"/>
              </a:solidFill>
              <a:latin typeface="Poppins"/>
              <a:ea typeface="Poppins"/>
              <a:cs typeface="Poppins"/>
              <a:sym typeface="Poppins"/>
            </a:endParaRPr>
          </a:p>
          <a:p>
            <a:pPr algn="just">
              <a:lnSpc>
                <a:spcPts val="1937"/>
              </a:lnSpc>
            </a:pPr>
            <a:r>
              <a:rPr lang="en-US" sz="1628">
                <a:solidFill>
                  <a:srgbClr val="000000"/>
                </a:solidFill>
                <a:latin typeface="Poppins"/>
                <a:ea typeface="Poppins"/>
                <a:cs typeface="Poppins"/>
                <a:sym typeface="Poppins"/>
              </a:rPr>
              <a:t>Learning from Incidents: Standards often require thorough investigation of incidents and near-misses, allowing companies to learn and improve from past experiences.</a:t>
            </a:r>
          </a:p>
          <a:p>
            <a:pPr algn="just">
              <a:lnSpc>
                <a:spcPts val="1937"/>
              </a:lnSpc>
            </a:pPr>
            <a:endParaRPr lang="en-US" sz="1628">
              <a:solidFill>
                <a:srgbClr val="000000"/>
              </a:solidFill>
              <a:latin typeface="Poppins"/>
              <a:ea typeface="Poppins"/>
              <a:cs typeface="Poppins"/>
              <a:sym typeface="Poppins"/>
            </a:endParaRPr>
          </a:p>
        </p:txBody>
      </p:sp>
      <p:sp>
        <p:nvSpPr>
          <p:cNvPr id="24" name="TextBox 24"/>
          <p:cNvSpPr txBox="1"/>
          <p:nvPr/>
        </p:nvSpPr>
        <p:spPr>
          <a:xfrm>
            <a:off x="196848" y="3083957"/>
            <a:ext cx="5544195" cy="2205058"/>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Minimized Downtime: Fewer accidents and incidents mean less disruption to operations, leading to higher efficiency and productivity.</a:t>
            </a:r>
          </a:p>
          <a:p>
            <a:pPr algn="just">
              <a:lnSpc>
                <a:spcPts val="1937"/>
              </a:lnSpc>
            </a:pPr>
            <a:r>
              <a:rPr lang="en-US" sz="1628">
                <a:solidFill>
                  <a:srgbClr val="000000"/>
                </a:solidFill>
                <a:latin typeface="Poppins"/>
                <a:ea typeface="Poppins"/>
                <a:cs typeface="Poppins"/>
                <a:sym typeface="Poppins"/>
              </a:rPr>
              <a:t>    </a:t>
            </a:r>
          </a:p>
          <a:p>
            <a:pPr algn="just">
              <a:lnSpc>
                <a:spcPts val="1937"/>
              </a:lnSpc>
            </a:pPr>
            <a:r>
              <a:rPr lang="en-US" sz="1628">
                <a:solidFill>
                  <a:srgbClr val="000000"/>
                </a:solidFill>
                <a:latin typeface="Poppins"/>
                <a:ea typeface="Poppins"/>
                <a:cs typeface="Poppins"/>
                <a:sym typeface="Poppins"/>
              </a:rPr>
              <a:t>Maintenance and Reliability: Regular maintenance and inspections mandated by safety standards ensure that equipment is in good working condition, reducing the likelihood of breakdowns.</a:t>
            </a:r>
          </a:p>
          <a:p>
            <a:pPr algn="just">
              <a:lnSpc>
                <a:spcPts val="1937"/>
              </a:lnSpc>
            </a:pPr>
            <a:endParaRPr lang="en-US" sz="1628">
              <a:solidFill>
                <a:srgbClr val="000000"/>
              </a:solidFill>
              <a:latin typeface="Poppins"/>
              <a:ea typeface="Poppins"/>
              <a:cs typeface="Poppins"/>
              <a:sym typeface="Poppins"/>
            </a:endParaRPr>
          </a:p>
        </p:txBody>
      </p:sp>
      <p:sp>
        <p:nvSpPr>
          <p:cNvPr id="25" name="TextBox 25"/>
          <p:cNvSpPr txBox="1"/>
          <p:nvPr/>
        </p:nvSpPr>
        <p:spPr>
          <a:xfrm>
            <a:off x="312248" y="6709302"/>
            <a:ext cx="5428796" cy="1717621"/>
          </a:xfrm>
          <a:prstGeom prst="rect">
            <a:avLst/>
          </a:prstGeom>
        </p:spPr>
        <p:txBody>
          <a:bodyPr lIns="0" tIns="0" rIns="0" bIns="0" rtlCol="0" anchor="t">
            <a:spAutoFit/>
          </a:bodyPr>
          <a:lstStyle/>
          <a:p>
            <a:pPr algn="just">
              <a:lnSpc>
                <a:spcPts val="1937"/>
              </a:lnSpc>
            </a:pPr>
            <a:r>
              <a:rPr lang="en-US" sz="1628">
                <a:solidFill>
                  <a:srgbClr val="000000"/>
                </a:solidFill>
                <a:latin typeface="Poppins"/>
                <a:ea typeface="Poppins"/>
                <a:cs typeface="Poppins"/>
                <a:sym typeface="Poppins"/>
              </a:rPr>
              <a:t>Safe Work Environment: A commitment to safety standards creates a safer, more comfortable work environment, which boosts employee morale.</a:t>
            </a:r>
          </a:p>
          <a:p>
            <a:pPr algn="just">
              <a:lnSpc>
                <a:spcPts val="1937"/>
              </a:lnSpc>
            </a:pPr>
            <a:endParaRPr lang="en-US" sz="1628">
              <a:solidFill>
                <a:srgbClr val="000000"/>
              </a:solidFill>
              <a:latin typeface="Poppins"/>
              <a:ea typeface="Poppins"/>
              <a:cs typeface="Poppins"/>
              <a:sym typeface="Poppins"/>
            </a:endParaRPr>
          </a:p>
          <a:p>
            <a:pPr algn="just">
              <a:lnSpc>
                <a:spcPts val="1937"/>
              </a:lnSpc>
            </a:pPr>
            <a:r>
              <a:rPr lang="en-US" sz="1628">
                <a:solidFill>
                  <a:srgbClr val="000000"/>
                </a:solidFill>
                <a:latin typeface="Poppins"/>
                <a:ea typeface="Poppins"/>
                <a:cs typeface="Poppins"/>
                <a:sym typeface="Poppins"/>
              </a:rPr>
              <a:t>Increased Engagement: Employees who feel safe and valued are more likely to be engaged and productive.</a:t>
            </a:r>
          </a:p>
          <a:p>
            <a:pPr algn="just">
              <a:lnSpc>
                <a:spcPts val="1937"/>
              </a:lnSpc>
            </a:pPr>
            <a:endParaRPr lang="en-US" sz="1628">
              <a:solidFill>
                <a:srgbClr val="000000"/>
              </a:solidFill>
              <a:latin typeface="Poppins"/>
              <a:ea typeface="Poppins"/>
              <a:cs typeface="Poppins"/>
              <a:sym typeface="Poppins"/>
            </a:endParaRPr>
          </a:p>
        </p:txBody>
      </p:sp>
      <p:sp>
        <p:nvSpPr>
          <p:cNvPr id="26" name="TextBox 26"/>
          <p:cNvSpPr txBox="1"/>
          <p:nvPr/>
        </p:nvSpPr>
        <p:spPr>
          <a:xfrm>
            <a:off x="12566848" y="2552038"/>
            <a:ext cx="4548367" cy="394777"/>
          </a:xfrm>
          <a:prstGeom prst="rect">
            <a:avLst/>
          </a:prstGeom>
        </p:spPr>
        <p:txBody>
          <a:bodyPr lIns="0" tIns="0" rIns="0" bIns="0" rtlCol="0" anchor="t">
            <a:spAutoFit/>
          </a:bodyPr>
          <a:lstStyle/>
          <a:p>
            <a:pPr algn="l">
              <a:lnSpc>
                <a:spcPts val="2961"/>
              </a:lnSpc>
            </a:pPr>
            <a:r>
              <a:rPr lang="en-US" sz="2621" spc="-78">
                <a:solidFill>
                  <a:srgbClr val="000000"/>
                </a:solidFill>
                <a:latin typeface="Poppins Bold"/>
                <a:ea typeface="Poppins Bold"/>
                <a:cs typeface="Poppins Bold"/>
                <a:sym typeface="Poppins Bold"/>
              </a:rPr>
              <a:t>Continuous Improvement</a:t>
            </a:r>
          </a:p>
        </p:txBody>
      </p:sp>
      <p:sp>
        <p:nvSpPr>
          <p:cNvPr id="27" name="TextBox 27"/>
          <p:cNvSpPr txBox="1"/>
          <p:nvPr/>
        </p:nvSpPr>
        <p:spPr>
          <a:xfrm>
            <a:off x="1351886" y="2552038"/>
            <a:ext cx="4389157" cy="766252"/>
          </a:xfrm>
          <a:prstGeom prst="rect">
            <a:avLst/>
          </a:prstGeom>
        </p:spPr>
        <p:txBody>
          <a:bodyPr lIns="0" tIns="0" rIns="0" bIns="0" rtlCol="0" anchor="t">
            <a:spAutoFit/>
          </a:bodyPr>
          <a:lstStyle/>
          <a:p>
            <a:pPr algn="r">
              <a:lnSpc>
                <a:spcPts val="2961"/>
              </a:lnSpc>
            </a:pPr>
            <a:r>
              <a:rPr lang="en-US" sz="2621" spc="-78">
                <a:solidFill>
                  <a:srgbClr val="000000"/>
                </a:solidFill>
                <a:latin typeface="Poppins Bold"/>
                <a:ea typeface="Poppins Bold"/>
                <a:cs typeface="Poppins Bold"/>
                <a:sym typeface="Poppins Bold"/>
              </a:rPr>
              <a:t>Operational Efficiency</a:t>
            </a:r>
          </a:p>
          <a:p>
            <a:pPr algn="r">
              <a:lnSpc>
                <a:spcPts val="2961"/>
              </a:lnSpc>
            </a:pPr>
            <a:endParaRPr lang="en-US" sz="2621" spc="-78">
              <a:solidFill>
                <a:srgbClr val="000000"/>
              </a:solidFill>
              <a:latin typeface="Poppins Bold"/>
              <a:ea typeface="Poppins Bold"/>
              <a:cs typeface="Poppins Bold"/>
              <a:sym typeface="Poppins Bold"/>
            </a:endParaRPr>
          </a:p>
        </p:txBody>
      </p:sp>
      <p:sp>
        <p:nvSpPr>
          <p:cNvPr id="28" name="TextBox 28"/>
          <p:cNvSpPr txBox="1"/>
          <p:nvPr/>
        </p:nvSpPr>
        <p:spPr>
          <a:xfrm>
            <a:off x="-85468" y="6177383"/>
            <a:ext cx="5826511" cy="766252"/>
          </a:xfrm>
          <a:prstGeom prst="rect">
            <a:avLst/>
          </a:prstGeom>
        </p:spPr>
        <p:txBody>
          <a:bodyPr lIns="0" tIns="0" rIns="0" bIns="0" rtlCol="0" anchor="t">
            <a:spAutoFit/>
          </a:bodyPr>
          <a:lstStyle/>
          <a:p>
            <a:pPr algn="r">
              <a:lnSpc>
                <a:spcPts val="2961"/>
              </a:lnSpc>
            </a:pPr>
            <a:r>
              <a:rPr lang="en-US" sz="2621" spc="-78">
                <a:solidFill>
                  <a:srgbClr val="000000"/>
                </a:solidFill>
                <a:latin typeface="Poppins Bold"/>
                <a:ea typeface="Poppins Bold"/>
                <a:cs typeface="Poppins Bold"/>
                <a:sym typeface="Poppins Bold"/>
              </a:rPr>
              <a:t>Employee Morale and Productivity</a:t>
            </a:r>
          </a:p>
          <a:p>
            <a:pPr algn="r">
              <a:lnSpc>
                <a:spcPts val="2961"/>
              </a:lnSpc>
            </a:pPr>
            <a:endParaRPr lang="en-US" sz="2621" spc="-78">
              <a:solidFill>
                <a:srgbClr val="000000"/>
              </a:solidFill>
              <a:latin typeface="Poppins Bold"/>
              <a:ea typeface="Poppins Bold"/>
              <a:cs typeface="Poppins Bold"/>
              <a:sym typeface="Poppins Bold"/>
            </a:endParaRPr>
          </a:p>
        </p:txBody>
      </p:sp>
      <p:sp>
        <p:nvSpPr>
          <p:cNvPr id="29" name="TextBox 29"/>
          <p:cNvSpPr txBox="1"/>
          <p:nvPr/>
        </p:nvSpPr>
        <p:spPr>
          <a:xfrm>
            <a:off x="2611160" y="954988"/>
            <a:ext cx="13306610" cy="1197610"/>
          </a:xfrm>
          <a:prstGeom prst="rect">
            <a:avLst/>
          </a:prstGeom>
        </p:spPr>
        <p:txBody>
          <a:bodyPr lIns="0" tIns="0" rIns="0" bIns="0" rtlCol="0" anchor="t">
            <a:spAutoFit/>
          </a:bodyPr>
          <a:lstStyle/>
          <a:p>
            <a:pPr algn="ctr">
              <a:lnSpc>
                <a:spcPts val="4519"/>
              </a:lnSpc>
            </a:pPr>
            <a:r>
              <a:rPr lang="en-US" sz="3999" spc="-119">
                <a:solidFill>
                  <a:srgbClr val="000000"/>
                </a:solidFill>
                <a:latin typeface="Poppins Bold"/>
                <a:ea typeface="Poppins Bold"/>
                <a:cs typeface="Poppins Bold"/>
                <a:sym typeface="Poppins Bold"/>
              </a:rPr>
              <a:t>Importance of Safety Standards in Process Industries</a:t>
            </a:r>
          </a:p>
          <a:p>
            <a:pPr algn="ctr">
              <a:lnSpc>
                <a:spcPts val="4519"/>
              </a:lnSpc>
            </a:pPr>
            <a:endParaRPr lang="en-US" sz="3999" spc="-119">
              <a:solidFill>
                <a:srgbClr val="000000"/>
              </a:solidFill>
              <a:latin typeface="Poppins Bold"/>
              <a:ea typeface="Poppins Bold"/>
              <a:cs typeface="Poppins Bold"/>
              <a:sym typeface="Poppi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9427" y="3107193"/>
            <a:ext cx="2138934" cy="213893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759856" y="3107193"/>
            <a:ext cx="2138934" cy="213893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471961" y="3107193"/>
            <a:ext cx="2138934" cy="213893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246965" y="3107193"/>
            <a:ext cx="2138934" cy="213893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5556129" y="3045379"/>
            <a:ext cx="2138934" cy="213893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4959646" y="3304532"/>
            <a:ext cx="1739355" cy="1771565"/>
          </a:xfrm>
          <a:custGeom>
            <a:avLst/>
            <a:gdLst/>
            <a:ahLst/>
            <a:cxnLst/>
            <a:rect l="l" t="t" r="r" b="b"/>
            <a:pathLst>
              <a:path w="1739355" h="1771565">
                <a:moveTo>
                  <a:pt x="0" y="0"/>
                </a:moveTo>
                <a:lnTo>
                  <a:pt x="1739355" y="0"/>
                </a:lnTo>
                <a:lnTo>
                  <a:pt x="1739355" y="1771565"/>
                </a:lnTo>
                <a:lnTo>
                  <a:pt x="0" y="17715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1292882" y="3304532"/>
            <a:ext cx="1679722" cy="1484454"/>
          </a:xfrm>
          <a:custGeom>
            <a:avLst/>
            <a:gdLst/>
            <a:ahLst/>
            <a:cxnLst/>
            <a:rect l="l" t="t" r="r" b="b"/>
            <a:pathLst>
              <a:path w="1679722" h="1484454">
                <a:moveTo>
                  <a:pt x="0" y="0"/>
                </a:moveTo>
                <a:lnTo>
                  <a:pt x="1679722" y="0"/>
                </a:lnTo>
                <a:lnTo>
                  <a:pt x="1679722" y="1484454"/>
                </a:lnTo>
                <a:lnTo>
                  <a:pt x="0" y="14844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8889516" y="3406124"/>
            <a:ext cx="1582226" cy="1568381"/>
          </a:xfrm>
          <a:custGeom>
            <a:avLst/>
            <a:gdLst/>
            <a:ahLst/>
            <a:cxnLst/>
            <a:rect l="l" t="t" r="r" b="b"/>
            <a:pathLst>
              <a:path w="1582226" h="1568381">
                <a:moveTo>
                  <a:pt x="0" y="0"/>
                </a:moveTo>
                <a:lnTo>
                  <a:pt x="1582226" y="0"/>
                </a:lnTo>
                <a:lnTo>
                  <a:pt x="1582226" y="1568381"/>
                </a:lnTo>
                <a:lnTo>
                  <a:pt x="0" y="156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a:off x="12439367" y="3375585"/>
            <a:ext cx="1683618" cy="1478523"/>
          </a:xfrm>
          <a:custGeom>
            <a:avLst/>
            <a:gdLst/>
            <a:ahLst/>
            <a:cxnLst/>
            <a:rect l="l" t="t" r="r" b="b"/>
            <a:pathLst>
              <a:path w="1683618" h="1478523">
                <a:moveTo>
                  <a:pt x="0" y="0"/>
                </a:moveTo>
                <a:lnTo>
                  <a:pt x="1683618" y="0"/>
                </a:lnTo>
                <a:lnTo>
                  <a:pt x="1683618" y="1478523"/>
                </a:lnTo>
                <a:lnTo>
                  <a:pt x="0" y="14785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a:off x="16030764" y="3627108"/>
            <a:ext cx="1228536" cy="1227000"/>
          </a:xfrm>
          <a:custGeom>
            <a:avLst/>
            <a:gdLst/>
            <a:ahLst/>
            <a:cxnLst/>
            <a:rect l="l" t="t" r="r" b="b"/>
            <a:pathLst>
              <a:path w="1228536" h="1227000">
                <a:moveTo>
                  <a:pt x="0" y="0"/>
                </a:moveTo>
                <a:lnTo>
                  <a:pt x="1228536" y="0"/>
                </a:lnTo>
                <a:lnTo>
                  <a:pt x="1228536" y="1227000"/>
                </a:lnTo>
                <a:lnTo>
                  <a:pt x="0" y="12270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2" name="TextBox 22"/>
          <p:cNvSpPr txBox="1"/>
          <p:nvPr/>
        </p:nvSpPr>
        <p:spPr>
          <a:xfrm>
            <a:off x="1225129" y="771525"/>
            <a:ext cx="15691752" cy="1857375"/>
          </a:xfrm>
          <a:prstGeom prst="rect">
            <a:avLst/>
          </a:prstGeom>
        </p:spPr>
        <p:txBody>
          <a:bodyPr lIns="0" tIns="0" rIns="0" bIns="0" rtlCol="0" anchor="t">
            <a:spAutoFit/>
          </a:bodyPr>
          <a:lstStyle/>
          <a:p>
            <a:pPr algn="ctr">
              <a:lnSpc>
                <a:spcPts val="3600"/>
              </a:lnSpc>
            </a:pPr>
            <a:r>
              <a:rPr lang="en-US" sz="3000" spc="-89">
                <a:solidFill>
                  <a:srgbClr val="D6801C"/>
                </a:solidFill>
                <a:latin typeface="Poppins Ultra-Bold"/>
                <a:ea typeface="Poppins Ultra-Bold"/>
                <a:cs typeface="Poppins Ultra-Bold"/>
                <a:sym typeface="Poppins Ultra-Bold"/>
              </a:rPr>
              <a:t>A hazard is any source of potential harm, damage, or adverse health effects on something or someone. In the workplace, hazards can take many forms, including:</a:t>
            </a:r>
          </a:p>
          <a:p>
            <a:pPr algn="ctr">
              <a:lnSpc>
                <a:spcPts val="3600"/>
              </a:lnSpc>
            </a:pPr>
            <a:r>
              <a:rPr lang="en-US" sz="3000" spc="-89">
                <a:solidFill>
                  <a:srgbClr val="D6801C"/>
                </a:solidFill>
                <a:latin typeface="Poppins Ultra-Bold"/>
                <a:ea typeface="Poppins Ultra-Bold"/>
                <a:cs typeface="Poppins Ultra-Bold"/>
                <a:sym typeface="Poppins Ultra-Bold"/>
              </a:rPr>
              <a:t>Common Hazards in Process Industries</a:t>
            </a:r>
          </a:p>
          <a:p>
            <a:pPr algn="ctr">
              <a:lnSpc>
                <a:spcPts val="3600"/>
              </a:lnSpc>
            </a:pPr>
            <a:endParaRPr lang="en-US" sz="3000" spc="-89">
              <a:solidFill>
                <a:srgbClr val="D6801C"/>
              </a:solidFill>
              <a:latin typeface="Poppins Ultra-Bold"/>
              <a:ea typeface="Poppins Ultra-Bold"/>
              <a:cs typeface="Poppins Ultra-Bold"/>
              <a:sym typeface="Poppins Ultra-Bold"/>
            </a:endParaRPr>
          </a:p>
        </p:txBody>
      </p:sp>
      <p:sp>
        <p:nvSpPr>
          <p:cNvPr id="23" name="TextBox 23"/>
          <p:cNvSpPr txBox="1"/>
          <p:nvPr/>
        </p:nvSpPr>
        <p:spPr>
          <a:xfrm>
            <a:off x="145573" y="6234511"/>
            <a:ext cx="3454930" cy="3346195"/>
          </a:xfrm>
          <a:prstGeom prst="rect">
            <a:avLst/>
          </a:prstGeom>
        </p:spPr>
        <p:txBody>
          <a:bodyPr lIns="0" tIns="0" rIns="0" bIns="0" rtlCol="0" anchor="t">
            <a:spAutoFit/>
          </a:bodyPr>
          <a:lstStyle/>
          <a:p>
            <a:pPr algn="just">
              <a:lnSpc>
                <a:spcPts val="1939"/>
              </a:lnSpc>
            </a:pPr>
            <a:r>
              <a:rPr lang="en-US" sz="1385" spc="-41">
                <a:solidFill>
                  <a:srgbClr val="292828"/>
                </a:solidFill>
                <a:latin typeface="Poppins Bold"/>
                <a:ea typeface="Poppins Bold"/>
                <a:cs typeface="Poppins Bold"/>
                <a:sym typeface="Poppins Bold"/>
              </a:rPr>
              <a:t>Toxicity: </a:t>
            </a:r>
            <a:r>
              <a:rPr lang="en-US" sz="1385" spc="-41">
                <a:solidFill>
                  <a:srgbClr val="292828"/>
                </a:solidFill>
                <a:latin typeface="Poppins Medium"/>
                <a:ea typeface="Poppins Medium"/>
                <a:cs typeface="Poppins Medium"/>
                <a:sym typeface="Poppins Medium"/>
              </a:rPr>
              <a:t>Exposure to toxic chemicals can cause acute or chronic health effects.</a:t>
            </a:r>
          </a:p>
          <a:p>
            <a:pPr algn="just">
              <a:lnSpc>
                <a:spcPts val="1939"/>
              </a:lnSpc>
            </a:pPr>
            <a:endParaRPr lang="en-US" sz="1385" spc="-41">
              <a:solidFill>
                <a:srgbClr val="292828"/>
              </a:solidFill>
              <a:latin typeface="Poppins Medium"/>
              <a:ea typeface="Poppins Medium"/>
              <a:cs typeface="Poppins Medium"/>
              <a:sym typeface="Poppins Medium"/>
            </a:endParaRPr>
          </a:p>
          <a:p>
            <a:pPr algn="just">
              <a:lnSpc>
                <a:spcPts val="1939"/>
              </a:lnSpc>
            </a:pPr>
            <a:r>
              <a:rPr lang="en-US" sz="1385" spc="-41">
                <a:solidFill>
                  <a:srgbClr val="292828"/>
                </a:solidFill>
                <a:latin typeface="Poppins Bold"/>
                <a:ea typeface="Poppins Bold"/>
                <a:cs typeface="Poppins Bold"/>
                <a:sym typeface="Poppins Bold"/>
              </a:rPr>
              <a:t>Corrosiveness</a:t>
            </a:r>
            <a:r>
              <a:rPr lang="en-US" sz="1385" spc="-41">
                <a:solidFill>
                  <a:srgbClr val="292828"/>
                </a:solidFill>
                <a:latin typeface="Poppins Medium"/>
                <a:ea typeface="Poppins Medium"/>
                <a:cs typeface="Poppins Medium"/>
                <a:sym typeface="Poppins Medium"/>
              </a:rPr>
              <a:t>: Corrosive substances can damage materials and human tissues.</a:t>
            </a:r>
          </a:p>
          <a:p>
            <a:pPr algn="just">
              <a:lnSpc>
                <a:spcPts val="1939"/>
              </a:lnSpc>
            </a:pPr>
            <a:endParaRPr lang="en-US" sz="1385" spc="-41">
              <a:solidFill>
                <a:srgbClr val="292828"/>
              </a:solidFill>
              <a:latin typeface="Poppins Medium"/>
              <a:ea typeface="Poppins Medium"/>
              <a:cs typeface="Poppins Medium"/>
              <a:sym typeface="Poppins Medium"/>
            </a:endParaRPr>
          </a:p>
          <a:p>
            <a:pPr algn="just">
              <a:lnSpc>
                <a:spcPts val="1939"/>
              </a:lnSpc>
            </a:pPr>
            <a:r>
              <a:rPr lang="en-US" sz="1385" spc="-41">
                <a:solidFill>
                  <a:srgbClr val="292828"/>
                </a:solidFill>
                <a:latin typeface="Poppins Bold"/>
                <a:ea typeface="Poppins Bold"/>
                <a:cs typeface="Poppins Bold"/>
                <a:sym typeface="Poppins Bold"/>
              </a:rPr>
              <a:t>Flammability</a:t>
            </a:r>
            <a:r>
              <a:rPr lang="en-US" sz="1385" spc="-41">
                <a:solidFill>
                  <a:srgbClr val="292828"/>
                </a:solidFill>
                <a:latin typeface="Poppins Medium"/>
                <a:ea typeface="Poppins Medium"/>
                <a:cs typeface="Poppins Medium"/>
                <a:sym typeface="Poppins Medium"/>
              </a:rPr>
              <a:t>: Flammable chemicals pose fire and explosion risks.</a:t>
            </a:r>
          </a:p>
          <a:p>
            <a:pPr algn="just">
              <a:lnSpc>
                <a:spcPts val="1939"/>
              </a:lnSpc>
            </a:pPr>
            <a:endParaRPr lang="en-US" sz="1385" spc="-41">
              <a:solidFill>
                <a:srgbClr val="292828"/>
              </a:solidFill>
              <a:latin typeface="Poppins Medium"/>
              <a:ea typeface="Poppins Medium"/>
              <a:cs typeface="Poppins Medium"/>
              <a:sym typeface="Poppins Medium"/>
            </a:endParaRPr>
          </a:p>
          <a:p>
            <a:pPr algn="just">
              <a:lnSpc>
                <a:spcPts val="1939"/>
              </a:lnSpc>
            </a:pPr>
            <a:r>
              <a:rPr lang="en-US" sz="1385" spc="-41">
                <a:solidFill>
                  <a:srgbClr val="292828"/>
                </a:solidFill>
                <a:latin typeface="Poppins Bold"/>
                <a:ea typeface="Poppins Bold"/>
                <a:cs typeface="Poppins Bold"/>
                <a:sym typeface="Poppins Bold"/>
              </a:rPr>
              <a:t>Reactivity</a:t>
            </a:r>
            <a:r>
              <a:rPr lang="en-US" sz="1385" spc="-41">
                <a:solidFill>
                  <a:srgbClr val="292828"/>
                </a:solidFill>
                <a:latin typeface="Poppins Medium"/>
                <a:ea typeface="Poppins Medium"/>
                <a:cs typeface="Poppins Medium"/>
                <a:sym typeface="Poppins Medium"/>
              </a:rPr>
              <a:t>: Reactive chemicals can cause dangerous reactions, including explosions.</a:t>
            </a:r>
          </a:p>
          <a:p>
            <a:pPr algn="just">
              <a:lnSpc>
                <a:spcPts val="1939"/>
              </a:lnSpc>
              <a:spcBef>
                <a:spcPct val="0"/>
              </a:spcBef>
            </a:pPr>
            <a:endParaRPr lang="en-US" sz="1385" spc="-41">
              <a:solidFill>
                <a:srgbClr val="292828"/>
              </a:solidFill>
              <a:latin typeface="Poppins Medium"/>
              <a:ea typeface="Poppins Medium"/>
              <a:cs typeface="Poppins Medium"/>
              <a:sym typeface="Poppins Medium"/>
            </a:endParaRPr>
          </a:p>
        </p:txBody>
      </p:sp>
      <p:sp>
        <p:nvSpPr>
          <p:cNvPr id="24" name="TextBox 24"/>
          <p:cNvSpPr txBox="1"/>
          <p:nvPr/>
        </p:nvSpPr>
        <p:spPr>
          <a:xfrm>
            <a:off x="170496" y="5626106"/>
            <a:ext cx="343000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ea typeface="Poppins Ultra-Bold"/>
                <a:cs typeface="Poppins Ultra-Bold"/>
                <a:sym typeface="Poppins Ultra-Bold"/>
              </a:rPr>
              <a:t>Chemical Hazards</a:t>
            </a:r>
          </a:p>
        </p:txBody>
      </p:sp>
      <p:sp>
        <p:nvSpPr>
          <p:cNvPr id="25" name="TextBox 25"/>
          <p:cNvSpPr txBox="1"/>
          <p:nvPr/>
        </p:nvSpPr>
        <p:spPr>
          <a:xfrm>
            <a:off x="1292882" y="266700"/>
            <a:ext cx="15691752" cy="485775"/>
          </a:xfrm>
          <a:prstGeom prst="rect">
            <a:avLst/>
          </a:prstGeom>
        </p:spPr>
        <p:txBody>
          <a:bodyPr lIns="0" tIns="0" rIns="0" bIns="0" rtlCol="0" anchor="t">
            <a:spAutoFit/>
          </a:bodyPr>
          <a:lstStyle/>
          <a:p>
            <a:pPr algn="ctr">
              <a:lnSpc>
                <a:spcPts val="3600"/>
              </a:lnSpc>
            </a:pPr>
            <a:r>
              <a:rPr lang="en-US" sz="3000" u="sng" spc="-89">
                <a:solidFill>
                  <a:srgbClr val="D6801C"/>
                </a:solidFill>
                <a:latin typeface="Poppins Bold"/>
                <a:ea typeface="Poppins Bold"/>
                <a:cs typeface="Poppins Bold"/>
                <a:sym typeface="Poppins Bold"/>
              </a:rPr>
              <a:t>HAZARD</a:t>
            </a:r>
          </a:p>
        </p:txBody>
      </p:sp>
      <p:sp>
        <p:nvSpPr>
          <p:cNvPr id="26" name="TextBox 26"/>
          <p:cNvSpPr txBox="1"/>
          <p:nvPr/>
        </p:nvSpPr>
        <p:spPr>
          <a:xfrm>
            <a:off x="3866002" y="6234511"/>
            <a:ext cx="3454930" cy="3584320"/>
          </a:xfrm>
          <a:prstGeom prst="rect">
            <a:avLst/>
          </a:prstGeom>
        </p:spPr>
        <p:txBody>
          <a:bodyPr lIns="0" tIns="0" rIns="0" bIns="0" rtlCol="0" anchor="t">
            <a:spAutoFit/>
          </a:bodyPr>
          <a:lstStyle/>
          <a:p>
            <a:pPr algn="just">
              <a:lnSpc>
                <a:spcPts val="1939"/>
              </a:lnSpc>
            </a:pPr>
            <a:r>
              <a:rPr lang="en-US" sz="1385" spc="-41">
                <a:solidFill>
                  <a:srgbClr val="292828"/>
                </a:solidFill>
                <a:latin typeface="Poppins Bold"/>
                <a:ea typeface="Poppins Bold"/>
                <a:cs typeface="Poppins Bold"/>
                <a:sym typeface="Poppins Bold"/>
              </a:rPr>
              <a:t>High Pressure: </a:t>
            </a:r>
            <a:r>
              <a:rPr lang="en-US" sz="1385" spc="-41">
                <a:solidFill>
                  <a:srgbClr val="292828"/>
                </a:solidFill>
                <a:latin typeface="Poppins"/>
                <a:ea typeface="Poppins"/>
                <a:cs typeface="Poppins"/>
                <a:sym typeface="Poppins"/>
              </a:rPr>
              <a:t>Equipment operating under high pressure can lead to explosions if containment fails.</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High Temperature: </a:t>
            </a:r>
            <a:r>
              <a:rPr lang="en-US" sz="1385" spc="-41">
                <a:solidFill>
                  <a:srgbClr val="292828"/>
                </a:solidFill>
                <a:latin typeface="Poppins"/>
                <a:ea typeface="Poppins"/>
                <a:cs typeface="Poppins"/>
                <a:sym typeface="Poppins"/>
              </a:rPr>
              <a:t>Processes involving high temperatures can cause burns and equipment damage.</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Noise: </a:t>
            </a:r>
            <a:r>
              <a:rPr lang="en-US" sz="1385" spc="-41">
                <a:solidFill>
                  <a:srgbClr val="292828"/>
                </a:solidFill>
                <a:latin typeface="Poppins"/>
                <a:ea typeface="Poppins"/>
                <a:cs typeface="Poppins"/>
                <a:sym typeface="Poppins"/>
              </a:rPr>
              <a:t>High noise levels can cause hearing loss and stress.</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Radiation: </a:t>
            </a:r>
            <a:r>
              <a:rPr lang="en-US" sz="1385" spc="-41">
                <a:solidFill>
                  <a:srgbClr val="292828"/>
                </a:solidFill>
                <a:latin typeface="Poppins"/>
                <a:ea typeface="Poppins"/>
                <a:cs typeface="Poppins"/>
                <a:sym typeface="Poppins"/>
              </a:rPr>
              <a:t>Exposure to ionizing and non-ionizing radiation can cause health issues.</a:t>
            </a:r>
          </a:p>
          <a:p>
            <a:pPr algn="just">
              <a:lnSpc>
                <a:spcPts val="1939"/>
              </a:lnSpc>
              <a:spcBef>
                <a:spcPct val="0"/>
              </a:spcBef>
            </a:pPr>
            <a:endParaRPr lang="en-US" sz="1385" spc="-41">
              <a:solidFill>
                <a:srgbClr val="292828"/>
              </a:solidFill>
              <a:latin typeface="Poppins"/>
              <a:ea typeface="Poppins"/>
              <a:cs typeface="Poppins"/>
              <a:sym typeface="Poppins"/>
            </a:endParaRPr>
          </a:p>
        </p:txBody>
      </p:sp>
      <p:sp>
        <p:nvSpPr>
          <p:cNvPr id="27" name="TextBox 27"/>
          <p:cNvSpPr txBox="1"/>
          <p:nvPr/>
        </p:nvSpPr>
        <p:spPr>
          <a:xfrm>
            <a:off x="3890925" y="5626106"/>
            <a:ext cx="3430007"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ea typeface="Poppins Ultra-Bold"/>
                <a:cs typeface="Poppins Ultra-Bold"/>
                <a:sym typeface="Poppins Ultra-Bold"/>
              </a:rPr>
              <a:t>Physical Hazards</a:t>
            </a:r>
          </a:p>
        </p:txBody>
      </p:sp>
      <p:sp>
        <p:nvSpPr>
          <p:cNvPr id="28" name="TextBox 28"/>
          <p:cNvSpPr txBox="1"/>
          <p:nvPr/>
        </p:nvSpPr>
        <p:spPr>
          <a:xfrm>
            <a:off x="7609556" y="6188006"/>
            <a:ext cx="3454930" cy="1441195"/>
          </a:xfrm>
          <a:prstGeom prst="rect">
            <a:avLst/>
          </a:prstGeom>
        </p:spPr>
        <p:txBody>
          <a:bodyPr lIns="0" tIns="0" rIns="0" bIns="0" rtlCol="0" anchor="t">
            <a:spAutoFit/>
          </a:bodyPr>
          <a:lstStyle/>
          <a:p>
            <a:pPr algn="just">
              <a:lnSpc>
                <a:spcPts val="1939"/>
              </a:lnSpc>
            </a:pPr>
            <a:r>
              <a:rPr lang="en-US" sz="1385" spc="-41">
                <a:solidFill>
                  <a:srgbClr val="292828"/>
                </a:solidFill>
                <a:latin typeface="Poppins Bold"/>
                <a:ea typeface="Poppins Bold"/>
                <a:cs typeface="Poppins Bold"/>
                <a:sym typeface="Poppins Bold"/>
              </a:rPr>
              <a:t>Moving Machinery: </a:t>
            </a:r>
            <a:r>
              <a:rPr lang="en-US" sz="1385" spc="-41">
                <a:solidFill>
                  <a:srgbClr val="292828"/>
                </a:solidFill>
                <a:latin typeface="Poppins"/>
                <a:ea typeface="Poppins"/>
                <a:cs typeface="Poppins"/>
                <a:sym typeface="Poppins"/>
              </a:rPr>
              <a:t>Can cause injuries such as cuts, bruises, or amputations.</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Falling Objects: </a:t>
            </a:r>
            <a:r>
              <a:rPr lang="en-US" sz="1385" spc="-41">
                <a:solidFill>
                  <a:srgbClr val="292828"/>
                </a:solidFill>
                <a:latin typeface="Poppins"/>
                <a:ea typeface="Poppins"/>
                <a:cs typeface="Poppins"/>
                <a:sym typeface="Poppins"/>
              </a:rPr>
              <a:t>Risk of injury from objects falling from height.</a:t>
            </a:r>
          </a:p>
          <a:p>
            <a:pPr algn="just">
              <a:lnSpc>
                <a:spcPts val="1939"/>
              </a:lnSpc>
              <a:spcBef>
                <a:spcPct val="0"/>
              </a:spcBef>
            </a:pPr>
            <a:endParaRPr lang="en-US" sz="1385" spc="-41">
              <a:solidFill>
                <a:srgbClr val="292828"/>
              </a:solidFill>
              <a:latin typeface="Poppins"/>
              <a:ea typeface="Poppins"/>
              <a:cs typeface="Poppins"/>
              <a:sym typeface="Poppins"/>
            </a:endParaRPr>
          </a:p>
        </p:txBody>
      </p:sp>
      <p:sp>
        <p:nvSpPr>
          <p:cNvPr id="29" name="TextBox 29"/>
          <p:cNvSpPr txBox="1"/>
          <p:nvPr/>
        </p:nvSpPr>
        <p:spPr>
          <a:xfrm>
            <a:off x="7603030" y="5626106"/>
            <a:ext cx="3670229" cy="475055"/>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ea typeface="Poppins Ultra-Bold"/>
                <a:cs typeface="Poppins Ultra-Bold"/>
                <a:sym typeface="Poppins Ultra-Bold"/>
              </a:rPr>
              <a:t>Mechanical Hazards</a:t>
            </a:r>
          </a:p>
        </p:txBody>
      </p:sp>
      <p:sp>
        <p:nvSpPr>
          <p:cNvPr id="30" name="TextBox 30"/>
          <p:cNvSpPr txBox="1"/>
          <p:nvPr/>
        </p:nvSpPr>
        <p:spPr>
          <a:xfrm>
            <a:off x="11353111" y="6234511"/>
            <a:ext cx="3454930" cy="1441195"/>
          </a:xfrm>
          <a:prstGeom prst="rect">
            <a:avLst/>
          </a:prstGeom>
        </p:spPr>
        <p:txBody>
          <a:bodyPr lIns="0" tIns="0" rIns="0" bIns="0" rtlCol="0" anchor="t">
            <a:spAutoFit/>
          </a:bodyPr>
          <a:lstStyle/>
          <a:p>
            <a:pPr algn="just">
              <a:lnSpc>
                <a:spcPts val="1939"/>
              </a:lnSpc>
            </a:pPr>
            <a:r>
              <a:rPr lang="en-US" sz="1385" spc="-41">
                <a:solidFill>
                  <a:srgbClr val="292828"/>
                </a:solidFill>
                <a:latin typeface="Poppins Bold"/>
                <a:ea typeface="Poppins Bold"/>
                <a:cs typeface="Poppins Bold"/>
                <a:sym typeface="Poppins Bold"/>
              </a:rPr>
              <a:t>Repetitive Motion: </a:t>
            </a:r>
            <a:r>
              <a:rPr lang="en-US" sz="1385" spc="-41">
                <a:solidFill>
                  <a:srgbClr val="292828"/>
                </a:solidFill>
                <a:latin typeface="Poppins"/>
                <a:ea typeface="Poppins"/>
                <a:cs typeface="Poppins"/>
                <a:sym typeface="Poppins"/>
              </a:rPr>
              <a:t>Can lead to musculoskeletal disorders.</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Manual Handling: </a:t>
            </a:r>
            <a:r>
              <a:rPr lang="en-US" sz="1385" spc="-41">
                <a:solidFill>
                  <a:srgbClr val="292828"/>
                </a:solidFill>
                <a:latin typeface="Poppins"/>
                <a:ea typeface="Poppins"/>
                <a:cs typeface="Poppins"/>
                <a:sym typeface="Poppins"/>
              </a:rPr>
              <a:t>Improper lifting techniques can cause injuries.</a:t>
            </a:r>
          </a:p>
          <a:p>
            <a:pPr algn="just">
              <a:lnSpc>
                <a:spcPts val="1939"/>
              </a:lnSpc>
              <a:spcBef>
                <a:spcPct val="0"/>
              </a:spcBef>
            </a:pPr>
            <a:endParaRPr lang="en-US" sz="1385" spc="-41">
              <a:solidFill>
                <a:srgbClr val="292828"/>
              </a:solidFill>
              <a:latin typeface="Poppins"/>
              <a:ea typeface="Poppins"/>
              <a:cs typeface="Poppins"/>
              <a:sym typeface="Poppins"/>
            </a:endParaRPr>
          </a:p>
        </p:txBody>
      </p:sp>
      <p:sp>
        <p:nvSpPr>
          <p:cNvPr id="31" name="TextBox 31"/>
          <p:cNvSpPr txBox="1"/>
          <p:nvPr/>
        </p:nvSpPr>
        <p:spPr>
          <a:xfrm>
            <a:off x="15065216" y="6053536"/>
            <a:ext cx="3222784" cy="1441195"/>
          </a:xfrm>
          <a:prstGeom prst="rect">
            <a:avLst/>
          </a:prstGeom>
        </p:spPr>
        <p:txBody>
          <a:bodyPr lIns="0" tIns="0" rIns="0" bIns="0" rtlCol="0" anchor="t">
            <a:spAutoFit/>
          </a:bodyPr>
          <a:lstStyle/>
          <a:p>
            <a:pPr algn="just">
              <a:lnSpc>
                <a:spcPts val="1939"/>
              </a:lnSpc>
            </a:pPr>
            <a:r>
              <a:rPr lang="en-US" sz="1385" spc="-41">
                <a:solidFill>
                  <a:srgbClr val="292828"/>
                </a:solidFill>
                <a:latin typeface="Poppins Bold"/>
                <a:ea typeface="Poppins Bold"/>
                <a:cs typeface="Poppins Bold"/>
                <a:sym typeface="Poppins Bold"/>
              </a:rPr>
              <a:t> Spills and Leaks: </a:t>
            </a:r>
            <a:r>
              <a:rPr lang="en-US" sz="1385" spc="-41">
                <a:solidFill>
                  <a:srgbClr val="292828"/>
                </a:solidFill>
                <a:latin typeface="Poppins"/>
                <a:ea typeface="Poppins"/>
                <a:cs typeface="Poppins"/>
                <a:sym typeface="Poppins"/>
              </a:rPr>
              <a:t>Can lead to soil and water contamination.</a:t>
            </a:r>
          </a:p>
          <a:p>
            <a:pPr algn="just">
              <a:lnSpc>
                <a:spcPts val="1939"/>
              </a:lnSpc>
            </a:pPr>
            <a:endParaRPr lang="en-US" sz="1385" spc="-41">
              <a:solidFill>
                <a:srgbClr val="292828"/>
              </a:solidFill>
              <a:latin typeface="Poppins"/>
              <a:ea typeface="Poppins"/>
              <a:cs typeface="Poppins"/>
              <a:sym typeface="Poppins"/>
            </a:endParaRPr>
          </a:p>
          <a:p>
            <a:pPr algn="just">
              <a:lnSpc>
                <a:spcPts val="1939"/>
              </a:lnSpc>
            </a:pPr>
            <a:r>
              <a:rPr lang="en-US" sz="1385" spc="-41">
                <a:solidFill>
                  <a:srgbClr val="292828"/>
                </a:solidFill>
                <a:latin typeface="Poppins Bold"/>
                <a:ea typeface="Poppins Bold"/>
                <a:cs typeface="Poppins Bold"/>
                <a:sym typeface="Poppins Bold"/>
              </a:rPr>
              <a:t> Air Emissions: </a:t>
            </a:r>
            <a:r>
              <a:rPr lang="en-US" sz="1385" spc="-41">
                <a:solidFill>
                  <a:srgbClr val="292828"/>
                </a:solidFill>
                <a:latin typeface="Poppins"/>
                <a:ea typeface="Poppins"/>
                <a:cs typeface="Poppins"/>
                <a:sym typeface="Poppins"/>
              </a:rPr>
              <a:t>Release of hazardous substances into the atmosphere.</a:t>
            </a:r>
          </a:p>
          <a:p>
            <a:pPr algn="just">
              <a:lnSpc>
                <a:spcPts val="1939"/>
              </a:lnSpc>
              <a:spcBef>
                <a:spcPct val="0"/>
              </a:spcBef>
            </a:pPr>
            <a:endParaRPr lang="en-US" sz="1385" spc="-41">
              <a:solidFill>
                <a:srgbClr val="292828"/>
              </a:solidFill>
              <a:latin typeface="Poppins"/>
              <a:ea typeface="Poppins"/>
              <a:cs typeface="Poppins"/>
              <a:sym typeface="Poppins"/>
            </a:endParaRPr>
          </a:p>
        </p:txBody>
      </p:sp>
      <p:sp>
        <p:nvSpPr>
          <p:cNvPr id="32" name="TextBox 32"/>
          <p:cNvSpPr txBox="1"/>
          <p:nvPr/>
        </p:nvSpPr>
        <p:spPr>
          <a:xfrm>
            <a:off x="11378034" y="5293851"/>
            <a:ext cx="3430007" cy="941780"/>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ea typeface="Poppins Ultra-Bold"/>
                <a:cs typeface="Poppins Ultra-Bold"/>
                <a:sym typeface="Poppins Ultra-Bold"/>
              </a:rPr>
              <a:t>Ergonomic Hazards</a:t>
            </a:r>
          </a:p>
        </p:txBody>
      </p:sp>
      <p:sp>
        <p:nvSpPr>
          <p:cNvPr id="33" name="TextBox 33"/>
          <p:cNvSpPr txBox="1"/>
          <p:nvPr/>
        </p:nvSpPr>
        <p:spPr>
          <a:xfrm>
            <a:off x="14912816" y="5133747"/>
            <a:ext cx="3430007" cy="941780"/>
          </a:xfrm>
          <a:prstGeom prst="rect">
            <a:avLst/>
          </a:prstGeom>
        </p:spPr>
        <p:txBody>
          <a:bodyPr lIns="0" tIns="0" rIns="0" bIns="0" rtlCol="0" anchor="t">
            <a:spAutoFit/>
          </a:bodyPr>
          <a:lstStyle/>
          <a:p>
            <a:pPr algn="ctr">
              <a:lnSpc>
                <a:spcPts val="3740"/>
              </a:lnSpc>
              <a:spcBef>
                <a:spcPct val="0"/>
              </a:spcBef>
            </a:pPr>
            <a:r>
              <a:rPr lang="en-US" sz="2672">
                <a:solidFill>
                  <a:srgbClr val="D6801C"/>
                </a:solidFill>
                <a:latin typeface="Poppins Ultra-Bold"/>
                <a:ea typeface="Poppins Ultra-Bold"/>
                <a:cs typeface="Poppins Ultra-Bold"/>
                <a:sym typeface="Poppins Ultra-Bold"/>
              </a:rPr>
              <a:t>Environmental  Hazards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4297191" y="816330"/>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3"/>
            <a:stretch>
              <a:fillRect/>
            </a:stretch>
          </a:blipFill>
        </p:spPr>
      </p:sp>
      <p:grpSp>
        <p:nvGrpSpPr>
          <p:cNvPr id="4" name="Group 4"/>
          <p:cNvGrpSpPr/>
          <p:nvPr/>
        </p:nvGrpSpPr>
        <p:grpSpPr>
          <a:xfrm>
            <a:off x="3865375" y="34150"/>
            <a:ext cx="10233278" cy="1156302"/>
            <a:chOff x="0" y="0"/>
            <a:chExt cx="2695184" cy="304540"/>
          </a:xfrm>
        </p:grpSpPr>
        <p:sp>
          <p:nvSpPr>
            <p:cNvPr id="5" name="Freeform 5"/>
            <p:cNvSpPr/>
            <p:nvPr/>
          </p:nvSpPr>
          <p:spPr>
            <a:xfrm>
              <a:off x="0" y="0"/>
              <a:ext cx="2695185" cy="304540"/>
            </a:xfrm>
            <a:custGeom>
              <a:avLst/>
              <a:gdLst/>
              <a:ahLst/>
              <a:cxnLst/>
              <a:rect l="l" t="t" r="r" b="b"/>
              <a:pathLst>
                <a:path w="2695185" h="304540">
                  <a:moveTo>
                    <a:pt x="69602" y="0"/>
                  </a:moveTo>
                  <a:lnTo>
                    <a:pt x="2625583" y="0"/>
                  </a:lnTo>
                  <a:cubicBezTo>
                    <a:pt x="2644042" y="0"/>
                    <a:pt x="2661746" y="7333"/>
                    <a:pt x="2674799" y="20386"/>
                  </a:cubicBezTo>
                  <a:cubicBezTo>
                    <a:pt x="2687851" y="33439"/>
                    <a:pt x="2695185" y="51142"/>
                    <a:pt x="2695185" y="69602"/>
                  </a:cubicBezTo>
                  <a:lnTo>
                    <a:pt x="2695185" y="234938"/>
                  </a:lnTo>
                  <a:cubicBezTo>
                    <a:pt x="2695185" y="253398"/>
                    <a:pt x="2687851" y="271101"/>
                    <a:pt x="2674799" y="284154"/>
                  </a:cubicBezTo>
                  <a:cubicBezTo>
                    <a:pt x="2661746" y="297207"/>
                    <a:pt x="2644042" y="304540"/>
                    <a:pt x="2625583" y="304540"/>
                  </a:cubicBezTo>
                  <a:lnTo>
                    <a:pt x="69602" y="304540"/>
                  </a:lnTo>
                  <a:cubicBezTo>
                    <a:pt x="51142" y="304540"/>
                    <a:pt x="33439" y="297207"/>
                    <a:pt x="20386" y="284154"/>
                  </a:cubicBezTo>
                  <a:cubicBezTo>
                    <a:pt x="7333" y="271101"/>
                    <a:pt x="0" y="253398"/>
                    <a:pt x="0" y="234938"/>
                  </a:cubicBezTo>
                  <a:lnTo>
                    <a:pt x="0" y="69602"/>
                  </a:lnTo>
                  <a:cubicBezTo>
                    <a:pt x="0" y="51142"/>
                    <a:pt x="7333" y="33439"/>
                    <a:pt x="20386" y="20386"/>
                  </a:cubicBezTo>
                  <a:cubicBezTo>
                    <a:pt x="33439" y="7333"/>
                    <a:pt x="51142" y="0"/>
                    <a:pt x="69602" y="0"/>
                  </a:cubicBezTo>
                  <a:close/>
                </a:path>
              </a:pathLst>
            </a:custGeom>
            <a:solidFill>
              <a:srgbClr val="FFBC00"/>
            </a:solidFill>
          </p:spPr>
        </p:sp>
        <p:sp>
          <p:nvSpPr>
            <p:cNvPr id="6" name="TextBox 6"/>
            <p:cNvSpPr txBox="1"/>
            <p:nvPr/>
          </p:nvSpPr>
          <p:spPr>
            <a:xfrm>
              <a:off x="0" y="-57150"/>
              <a:ext cx="2695184" cy="36169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597518" y="1787776"/>
            <a:ext cx="2517067" cy="25170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312955" y="1787776"/>
            <a:ext cx="2517067" cy="251706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839916" y="1787776"/>
            <a:ext cx="2517067" cy="25170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8" name="Group 18"/>
          <p:cNvGrpSpPr/>
          <p:nvPr/>
        </p:nvGrpSpPr>
        <p:grpSpPr>
          <a:xfrm>
            <a:off x="-499604" y="9685064"/>
            <a:ext cx="19491312" cy="592411"/>
            <a:chOff x="0" y="0"/>
            <a:chExt cx="5133514" cy="156026"/>
          </a:xfrm>
        </p:grpSpPr>
        <p:sp>
          <p:nvSpPr>
            <p:cNvPr id="19" name="Freeform 19"/>
            <p:cNvSpPr/>
            <p:nvPr/>
          </p:nvSpPr>
          <p:spPr>
            <a:xfrm>
              <a:off x="0" y="0"/>
              <a:ext cx="5133514" cy="156026"/>
            </a:xfrm>
            <a:custGeom>
              <a:avLst/>
              <a:gdLst/>
              <a:ahLst/>
              <a:cxnLst/>
              <a:rect l="l" t="t" r="r" b="b"/>
              <a:pathLst>
                <a:path w="5133514" h="156026">
                  <a:moveTo>
                    <a:pt x="0" y="0"/>
                  </a:moveTo>
                  <a:lnTo>
                    <a:pt x="5133514" y="0"/>
                  </a:lnTo>
                  <a:lnTo>
                    <a:pt x="5133514" y="156026"/>
                  </a:lnTo>
                  <a:lnTo>
                    <a:pt x="0" y="156026"/>
                  </a:lnTo>
                  <a:close/>
                </a:path>
              </a:pathLst>
            </a:custGeom>
            <a:solidFill>
              <a:srgbClr val="FFBC00"/>
            </a:solidFill>
          </p:spPr>
        </p:sp>
        <p:sp>
          <p:nvSpPr>
            <p:cNvPr id="20" name="TextBox 20"/>
            <p:cNvSpPr txBox="1"/>
            <p:nvPr/>
          </p:nvSpPr>
          <p:spPr>
            <a:xfrm>
              <a:off x="0" y="-57150"/>
              <a:ext cx="5133514" cy="213176"/>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2104135" y="2280920"/>
            <a:ext cx="1646576" cy="1646576"/>
          </a:xfrm>
          <a:custGeom>
            <a:avLst/>
            <a:gdLst/>
            <a:ahLst/>
            <a:cxnLst/>
            <a:rect l="l" t="t" r="r" b="b"/>
            <a:pathLst>
              <a:path w="1646576" h="1646576">
                <a:moveTo>
                  <a:pt x="0" y="0"/>
                </a:moveTo>
                <a:lnTo>
                  <a:pt x="1646576" y="0"/>
                </a:lnTo>
                <a:lnTo>
                  <a:pt x="1646576" y="1646576"/>
                </a:lnTo>
                <a:lnTo>
                  <a:pt x="0" y="16465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a:off x="7526427" y="2159853"/>
            <a:ext cx="2091934" cy="1772914"/>
          </a:xfrm>
          <a:custGeom>
            <a:avLst/>
            <a:gdLst/>
            <a:ahLst/>
            <a:cxnLst/>
            <a:rect l="l" t="t" r="r" b="b"/>
            <a:pathLst>
              <a:path w="2091934" h="1772914">
                <a:moveTo>
                  <a:pt x="0" y="0"/>
                </a:moveTo>
                <a:lnTo>
                  <a:pt x="2091934" y="0"/>
                </a:lnTo>
                <a:lnTo>
                  <a:pt x="2091934" y="1772914"/>
                </a:lnTo>
                <a:lnTo>
                  <a:pt x="0" y="17729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3" name="Freeform 23"/>
          <p:cNvSpPr/>
          <p:nvPr/>
        </p:nvSpPr>
        <p:spPr>
          <a:xfrm>
            <a:off x="13244599" y="2128340"/>
            <a:ext cx="1707700" cy="2055219"/>
          </a:xfrm>
          <a:custGeom>
            <a:avLst/>
            <a:gdLst/>
            <a:ahLst/>
            <a:cxnLst/>
            <a:rect l="l" t="t" r="r" b="b"/>
            <a:pathLst>
              <a:path w="1707700" h="2055219">
                <a:moveTo>
                  <a:pt x="0" y="0"/>
                </a:moveTo>
                <a:lnTo>
                  <a:pt x="1707700" y="0"/>
                </a:lnTo>
                <a:lnTo>
                  <a:pt x="1707700" y="2055219"/>
                </a:lnTo>
                <a:lnTo>
                  <a:pt x="0" y="20552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4" name="TextBox 24"/>
          <p:cNvSpPr txBox="1"/>
          <p:nvPr/>
        </p:nvSpPr>
        <p:spPr>
          <a:xfrm>
            <a:off x="5308306" y="367525"/>
            <a:ext cx="7402224" cy="6953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a:ea typeface="League Spartan"/>
                <a:cs typeface="League Spartan"/>
                <a:sym typeface="League Spartan"/>
              </a:rPr>
              <a:t>DEFINITIONS </a:t>
            </a:r>
          </a:p>
        </p:txBody>
      </p:sp>
      <p:sp>
        <p:nvSpPr>
          <p:cNvPr id="25" name="TextBox 25"/>
          <p:cNvSpPr txBox="1"/>
          <p:nvPr/>
        </p:nvSpPr>
        <p:spPr>
          <a:xfrm>
            <a:off x="1386399" y="4432321"/>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ea typeface="Poppins Bold"/>
                <a:cs typeface="Poppins Bold"/>
                <a:sym typeface="Poppins Bold"/>
              </a:rPr>
              <a:t>ACCIDENT</a:t>
            </a:r>
          </a:p>
        </p:txBody>
      </p:sp>
      <p:sp>
        <p:nvSpPr>
          <p:cNvPr id="26" name="TextBox 26"/>
          <p:cNvSpPr txBox="1"/>
          <p:nvPr/>
        </p:nvSpPr>
        <p:spPr>
          <a:xfrm>
            <a:off x="7101836" y="4286451"/>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ea typeface="Poppins Bold"/>
                <a:cs typeface="Poppins Bold"/>
                <a:sym typeface="Poppins Bold"/>
              </a:rPr>
              <a:t>RISK</a:t>
            </a:r>
          </a:p>
        </p:txBody>
      </p:sp>
      <p:sp>
        <p:nvSpPr>
          <p:cNvPr id="27" name="TextBox 27"/>
          <p:cNvSpPr txBox="1"/>
          <p:nvPr/>
        </p:nvSpPr>
        <p:spPr>
          <a:xfrm>
            <a:off x="12628797" y="4353784"/>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ea typeface="Poppins Bold"/>
                <a:cs typeface="Poppins Bold"/>
                <a:sym typeface="Poppins Bold"/>
              </a:rPr>
              <a:t>SAFETY</a:t>
            </a:r>
          </a:p>
        </p:txBody>
      </p:sp>
      <p:sp>
        <p:nvSpPr>
          <p:cNvPr id="28" name="TextBox 28"/>
          <p:cNvSpPr txBox="1"/>
          <p:nvPr/>
        </p:nvSpPr>
        <p:spPr>
          <a:xfrm>
            <a:off x="526011" y="5080536"/>
            <a:ext cx="4660080" cy="3237865"/>
          </a:xfrm>
          <a:prstGeom prst="rect">
            <a:avLst/>
          </a:prstGeom>
        </p:spPr>
        <p:txBody>
          <a:bodyPr lIns="0" tIns="0" rIns="0" bIns="0" rtlCol="0" anchor="t">
            <a:spAutoFit/>
          </a:bodyPr>
          <a:lstStyle/>
          <a:p>
            <a:pPr algn="just">
              <a:lnSpc>
                <a:spcPts val="2659"/>
              </a:lnSpc>
            </a:pPr>
            <a:r>
              <a:rPr lang="en-US" sz="1899" spc="-56">
                <a:solidFill>
                  <a:srgbClr val="000000"/>
                </a:solidFill>
                <a:latin typeface="Poppins"/>
                <a:ea typeface="Poppins"/>
                <a:cs typeface="Poppins"/>
                <a:sym typeface="Poppins"/>
              </a:rPr>
              <a:t>An accident is an unplanned and uncontrolled event that results in injury, illness, damage to property, or some other loss. Accidents are often caused by unsafe acts, unsafe conditions, or a combination of both.</a:t>
            </a:r>
          </a:p>
          <a:p>
            <a:pPr algn="just">
              <a:lnSpc>
                <a:spcPts val="1820"/>
              </a:lnSpc>
            </a:pPr>
            <a:endParaRPr lang="en-US" sz="1899" spc="-56">
              <a:solidFill>
                <a:srgbClr val="000000"/>
              </a:solidFill>
              <a:latin typeface="Poppins"/>
              <a:ea typeface="Poppins"/>
              <a:cs typeface="Poppins"/>
              <a:sym typeface="Poppins"/>
            </a:endParaRPr>
          </a:p>
          <a:p>
            <a:pPr algn="just">
              <a:lnSpc>
                <a:spcPts val="2659"/>
              </a:lnSpc>
            </a:pPr>
            <a:r>
              <a:rPr lang="en-US" sz="1899" spc="-56">
                <a:solidFill>
                  <a:srgbClr val="000000"/>
                </a:solidFill>
                <a:latin typeface="Poppins"/>
                <a:ea typeface="Poppins"/>
                <a:cs typeface="Poppins"/>
                <a:sym typeface="Poppins"/>
              </a:rPr>
              <a:t>Example: A worker slipping on a wet floor and breaking a leg is an accident.</a:t>
            </a:r>
          </a:p>
          <a:p>
            <a:pPr algn="just">
              <a:lnSpc>
                <a:spcPts val="2659"/>
              </a:lnSpc>
              <a:spcBef>
                <a:spcPct val="0"/>
              </a:spcBef>
            </a:pPr>
            <a:endParaRPr lang="en-US" sz="1899" spc="-56">
              <a:solidFill>
                <a:srgbClr val="000000"/>
              </a:solidFill>
              <a:latin typeface="Poppins"/>
              <a:ea typeface="Poppins"/>
              <a:cs typeface="Poppins"/>
              <a:sym typeface="Poppins"/>
            </a:endParaRPr>
          </a:p>
        </p:txBody>
      </p:sp>
      <p:sp>
        <p:nvSpPr>
          <p:cNvPr id="29" name="TextBox 29"/>
          <p:cNvSpPr txBox="1"/>
          <p:nvPr/>
        </p:nvSpPr>
        <p:spPr>
          <a:xfrm>
            <a:off x="5976772" y="4764745"/>
            <a:ext cx="5138164" cy="4486757"/>
          </a:xfrm>
          <a:prstGeom prst="rect">
            <a:avLst/>
          </a:prstGeom>
        </p:spPr>
        <p:txBody>
          <a:bodyPr lIns="0" tIns="0" rIns="0" bIns="0" rtlCol="0" anchor="t">
            <a:spAutoFit/>
          </a:bodyPr>
          <a:lstStyle/>
          <a:p>
            <a:pPr algn="just">
              <a:lnSpc>
                <a:spcPts val="2660"/>
              </a:lnSpc>
            </a:pPr>
            <a:r>
              <a:rPr lang="en-US" sz="1900" spc="-57">
                <a:solidFill>
                  <a:srgbClr val="000000"/>
                </a:solidFill>
                <a:latin typeface="Poppins"/>
                <a:ea typeface="Poppins"/>
                <a:cs typeface="Poppins"/>
                <a:sym typeface="Poppins"/>
              </a:rPr>
              <a:t>Risk is the likelihood that a hazard will cause harm or have an adverse effect, combined with the severity of that harm. Risk is typically assessed by evaluating both the probability of occurrence and the potential impact.</a:t>
            </a:r>
          </a:p>
          <a:p>
            <a:pPr algn="just">
              <a:lnSpc>
                <a:spcPts val="560"/>
              </a:lnSpc>
            </a:pPr>
            <a:endParaRPr lang="en-US" sz="1900" spc="-57">
              <a:solidFill>
                <a:srgbClr val="000000"/>
              </a:solidFill>
              <a:latin typeface="Poppins"/>
              <a:ea typeface="Poppins"/>
              <a:cs typeface="Poppins"/>
              <a:sym typeface="Poppins"/>
            </a:endParaRPr>
          </a:p>
          <a:p>
            <a:pPr algn="just">
              <a:lnSpc>
                <a:spcPts val="2660"/>
              </a:lnSpc>
            </a:pPr>
            <a:r>
              <a:rPr lang="en-US" sz="1900" spc="-57">
                <a:solidFill>
                  <a:srgbClr val="000000"/>
                </a:solidFill>
                <a:latin typeface="Poppins Bold"/>
                <a:ea typeface="Poppins Bold"/>
                <a:cs typeface="Poppins Bold"/>
                <a:sym typeface="Poppins Bold"/>
              </a:rPr>
              <a:t>Formula:</a:t>
            </a:r>
          </a:p>
          <a:p>
            <a:pPr algn="just">
              <a:lnSpc>
                <a:spcPts val="2660"/>
              </a:lnSpc>
            </a:pPr>
            <a:r>
              <a:rPr lang="en-US" sz="1900" spc="-57">
                <a:solidFill>
                  <a:srgbClr val="000000"/>
                </a:solidFill>
                <a:latin typeface="Poppins"/>
                <a:ea typeface="Poppins"/>
                <a:cs typeface="Poppins"/>
                <a:sym typeface="Poppins"/>
              </a:rPr>
              <a:t>Risk=Probability of Occurrence × Severity of Consequence</a:t>
            </a:r>
          </a:p>
          <a:p>
            <a:pPr algn="just">
              <a:lnSpc>
                <a:spcPts val="2660"/>
              </a:lnSpc>
            </a:pPr>
            <a:endParaRPr lang="en-US" sz="1900" spc="-57">
              <a:solidFill>
                <a:srgbClr val="000000"/>
              </a:solidFill>
              <a:latin typeface="Poppins"/>
              <a:ea typeface="Poppins"/>
              <a:cs typeface="Poppins"/>
              <a:sym typeface="Poppins"/>
            </a:endParaRPr>
          </a:p>
          <a:p>
            <a:pPr algn="just">
              <a:lnSpc>
                <a:spcPts val="140"/>
              </a:lnSpc>
            </a:pPr>
            <a:endParaRPr lang="en-US" sz="1900" spc="-57">
              <a:solidFill>
                <a:srgbClr val="000000"/>
              </a:solidFill>
              <a:latin typeface="Poppins"/>
              <a:ea typeface="Poppins"/>
              <a:cs typeface="Poppins"/>
              <a:sym typeface="Poppins"/>
            </a:endParaRPr>
          </a:p>
          <a:p>
            <a:pPr algn="just">
              <a:lnSpc>
                <a:spcPts val="2660"/>
              </a:lnSpc>
            </a:pPr>
            <a:r>
              <a:rPr lang="en-US" sz="1900" spc="-57">
                <a:solidFill>
                  <a:srgbClr val="000000"/>
                </a:solidFill>
                <a:latin typeface="Poppins"/>
                <a:ea typeface="Poppins"/>
                <a:cs typeface="Poppins"/>
                <a:sym typeface="Poppins"/>
              </a:rPr>
              <a:t>Example: The risk of an employee getting injured from a fall increases if there are no safety rails on a high platform.</a:t>
            </a:r>
          </a:p>
          <a:p>
            <a:pPr algn="just">
              <a:lnSpc>
                <a:spcPts val="2660"/>
              </a:lnSpc>
              <a:spcBef>
                <a:spcPct val="0"/>
              </a:spcBef>
            </a:pPr>
            <a:endParaRPr lang="en-US" sz="1900" spc="-57">
              <a:solidFill>
                <a:srgbClr val="000000"/>
              </a:solidFill>
              <a:latin typeface="Poppins"/>
              <a:ea typeface="Poppins"/>
              <a:cs typeface="Poppins"/>
              <a:sym typeface="Poppins"/>
            </a:endParaRPr>
          </a:p>
        </p:txBody>
      </p:sp>
      <p:sp>
        <p:nvSpPr>
          <p:cNvPr id="30" name="TextBox 30"/>
          <p:cNvSpPr txBox="1"/>
          <p:nvPr/>
        </p:nvSpPr>
        <p:spPr>
          <a:xfrm>
            <a:off x="11715117" y="4739207"/>
            <a:ext cx="6209731" cy="5009515"/>
          </a:xfrm>
          <a:prstGeom prst="rect">
            <a:avLst/>
          </a:prstGeom>
        </p:spPr>
        <p:txBody>
          <a:bodyPr lIns="0" tIns="0" rIns="0" bIns="0" rtlCol="0" anchor="t">
            <a:spAutoFit/>
          </a:bodyPr>
          <a:lstStyle/>
          <a:p>
            <a:pPr algn="just">
              <a:lnSpc>
                <a:spcPts val="2659"/>
              </a:lnSpc>
            </a:pPr>
            <a:r>
              <a:rPr lang="en-US" sz="1899" spc="-56">
                <a:solidFill>
                  <a:srgbClr val="000000"/>
                </a:solidFill>
                <a:latin typeface="Poppins"/>
                <a:ea typeface="Poppins"/>
                <a:cs typeface="Poppins"/>
                <a:sym typeface="Poppins"/>
              </a:rPr>
              <a:t>Safety refers to the condition of being protected from or unlikely to cause danger, risk, or injury. In the workplace context, safety is the state in which risks are managed to acceptable levels through the identification and control of hazards.</a:t>
            </a:r>
          </a:p>
          <a:p>
            <a:pPr algn="just">
              <a:lnSpc>
                <a:spcPts val="2659"/>
              </a:lnSpc>
            </a:pPr>
            <a:endParaRPr lang="en-US" sz="1899" spc="-56">
              <a:solidFill>
                <a:srgbClr val="000000"/>
              </a:solidFill>
              <a:latin typeface="Poppins"/>
              <a:ea typeface="Poppins"/>
              <a:cs typeface="Poppins"/>
              <a:sym typeface="Poppins"/>
            </a:endParaRPr>
          </a:p>
          <a:p>
            <a:pPr algn="just">
              <a:lnSpc>
                <a:spcPts val="2659"/>
              </a:lnSpc>
            </a:pPr>
            <a:r>
              <a:rPr lang="en-US" sz="1899" spc="-56">
                <a:solidFill>
                  <a:srgbClr val="000000"/>
                </a:solidFill>
                <a:latin typeface="Poppins"/>
                <a:ea typeface="Poppins"/>
                <a:cs typeface="Poppins"/>
                <a:sym typeface="Poppins"/>
              </a:rPr>
              <a:t>Example: Implementing safety measures like installing guardrails and providing proper training ensures safety on a construction site.</a:t>
            </a:r>
          </a:p>
          <a:p>
            <a:pPr algn="just">
              <a:lnSpc>
                <a:spcPts val="2659"/>
              </a:lnSpc>
            </a:pPr>
            <a:endParaRPr lang="en-US" sz="1899" spc="-56">
              <a:solidFill>
                <a:srgbClr val="000000"/>
              </a:solidFill>
              <a:latin typeface="Poppins"/>
              <a:ea typeface="Poppins"/>
              <a:cs typeface="Poppins"/>
              <a:sym typeface="Poppins"/>
            </a:endParaRPr>
          </a:p>
          <a:p>
            <a:pPr algn="just">
              <a:lnSpc>
                <a:spcPts val="2659"/>
              </a:lnSpc>
            </a:pPr>
            <a:r>
              <a:rPr lang="en-US" sz="1899" spc="-56">
                <a:solidFill>
                  <a:srgbClr val="000000"/>
                </a:solidFill>
                <a:latin typeface="Poppins"/>
                <a:ea typeface="Poppins"/>
                <a:cs typeface="Poppins"/>
                <a:sym typeface="Poppins"/>
              </a:rPr>
              <a:t>Understanding these concepts is fundamental to managing workplace safety effectively, as they are interrelated and form the foundation of safety practices.</a:t>
            </a:r>
          </a:p>
          <a:p>
            <a:pPr algn="just">
              <a:lnSpc>
                <a:spcPts val="2659"/>
              </a:lnSpc>
              <a:spcBef>
                <a:spcPct val="0"/>
              </a:spcBef>
            </a:pPr>
            <a:endParaRPr lang="en-US" sz="1899" spc="-56">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3" name="Group 3"/>
          <p:cNvGrpSpPr/>
          <p:nvPr/>
        </p:nvGrpSpPr>
        <p:grpSpPr>
          <a:xfrm>
            <a:off x="956391" y="2243510"/>
            <a:ext cx="7799144" cy="4360276"/>
            <a:chOff x="0" y="0"/>
            <a:chExt cx="2054096" cy="1148385"/>
          </a:xfrm>
        </p:grpSpPr>
        <p:sp>
          <p:nvSpPr>
            <p:cNvPr id="4" name="Freeform 4"/>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BC00"/>
            </a:solidFill>
          </p:spPr>
        </p:sp>
        <p:sp>
          <p:nvSpPr>
            <p:cNvPr id="5" name="TextBox 5"/>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172599" y="1809750"/>
            <a:ext cx="5366727" cy="946712"/>
            <a:chOff x="0" y="0"/>
            <a:chExt cx="1413459" cy="249340"/>
          </a:xfrm>
        </p:grpSpPr>
        <p:sp>
          <p:nvSpPr>
            <p:cNvPr id="7" name="Freeform 7"/>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8" name="TextBox 8"/>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1642533" y="2003071"/>
            <a:ext cx="6426859" cy="483871"/>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Poppins Bold"/>
                <a:ea typeface="Poppins Bold"/>
                <a:cs typeface="Poppins Bold"/>
                <a:sym typeface="Poppins Bold"/>
              </a:rPr>
              <a:t>SAFETY &amp; RISK MANAGEMENT</a:t>
            </a:r>
          </a:p>
        </p:txBody>
      </p:sp>
      <p:sp>
        <p:nvSpPr>
          <p:cNvPr id="12" name="TextBox 12"/>
          <p:cNvSpPr txBox="1"/>
          <p:nvPr/>
        </p:nvSpPr>
        <p:spPr>
          <a:xfrm>
            <a:off x="1218054" y="3074273"/>
            <a:ext cx="7275819" cy="26320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Safety and Risk Management are closely intertwined concepts that focus on preventing harm and managing potential risks in various settings, particularly in workplaces. Below is an overview of both concepts and how they are integrated.</a:t>
            </a:r>
          </a:p>
        </p:txBody>
      </p:sp>
      <p:grpSp>
        <p:nvGrpSpPr>
          <p:cNvPr id="13" name="Group 13"/>
          <p:cNvGrpSpPr/>
          <p:nvPr/>
        </p:nvGrpSpPr>
        <p:grpSpPr>
          <a:xfrm>
            <a:off x="9498143" y="5249020"/>
            <a:ext cx="7799144" cy="4360276"/>
            <a:chOff x="0" y="0"/>
            <a:chExt cx="2054096" cy="1148385"/>
          </a:xfrm>
        </p:grpSpPr>
        <p:sp>
          <p:nvSpPr>
            <p:cNvPr id="14" name="Freeform 14"/>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BC00"/>
            </a:solidFill>
          </p:spPr>
        </p:sp>
        <p:sp>
          <p:nvSpPr>
            <p:cNvPr id="15" name="TextBox 15"/>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714351" y="4815260"/>
            <a:ext cx="5366727" cy="946712"/>
            <a:chOff x="0" y="0"/>
            <a:chExt cx="1413459" cy="249340"/>
          </a:xfrm>
        </p:grpSpPr>
        <p:sp>
          <p:nvSpPr>
            <p:cNvPr id="17" name="Freeform 17"/>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18" name="TextBox 18"/>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184285" y="5008581"/>
            <a:ext cx="6426859" cy="483871"/>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Poppins Bold"/>
                <a:ea typeface="Poppins Bold"/>
                <a:cs typeface="Poppins Bold"/>
                <a:sym typeface="Poppins Bold"/>
              </a:rPr>
              <a:t>SAFETY MANAGEMENT</a:t>
            </a:r>
          </a:p>
        </p:txBody>
      </p:sp>
      <p:sp>
        <p:nvSpPr>
          <p:cNvPr id="20" name="TextBox 20"/>
          <p:cNvSpPr txBox="1"/>
          <p:nvPr/>
        </p:nvSpPr>
        <p:spPr>
          <a:xfrm>
            <a:off x="9759805" y="6079783"/>
            <a:ext cx="7275819" cy="30702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Safety Management involves the development, implementation, and continuous improvement of policies, procedures, and practices that protect the health and safety of workers. The goal is to create a safe working environment by preventing accidents, injuries, and illnesses.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0959" y="1693223"/>
            <a:ext cx="4950625" cy="2767751"/>
            <a:chOff x="0" y="0"/>
            <a:chExt cx="2054096" cy="1148385"/>
          </a:xfrm>
        </p:grpSpPr>
        <p:sp>
          <p:nvSpPr>
            <p:cNvPr id="3" name="Freeform 3"/>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4" name="TextBox 4"/>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92966" y="1417888"/>
            <a:ext cx="3406611" cy="600940"/>
            <a:chOff x="0" y="0"/>
            <a:chExt cx="1413459" cy="249340"/>
          </a:xfrm>
        </p:grpSpPr>
        <p:sp>
          <p:nvSpPr>
            <p:cNvPr id="6" name="Freeform 6"/>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7" name="TextBox 7"/>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35953" y="1483398"/>
            <a:ext cx="2445955" cy="403244"/>
          </a:xfrm>
          <a:prstGeom prst="rect">
            <a:avLst/>
          </a:prstGeom>
        </p:spPr>
        <p:txBody>
          <a:bodyPr lIns="0" tIns="0" rIns="0" bIns="0" rtlCol="0" anchor="t">
            <a:spAutoFit/>
          </a:bodyPr>
          <a:lstStyle/>
          <a:p>
            <a:pPr algn="ctr">
              <a:lnSpc>
                <a:spcPts val="3110"/>
              </a:lnSpc>
              <a:spcBef>
                <a:spcPct val="0"/>
              </a:spcBef>
            </a:pPr>
            <a:r>
              <a:rPr lang="en-US" sz="2221">
                <a:solidFill>
                  <a:srgbClr val="FFFFFF"/>
                </a:solidFill>
                <a:latin typeface="Poppins Bold"/>
                <a:ea typeface="Poppins Bold"/>
                <a:cs typeface="Poppins Bold"/>
                <a:sym typeface="Poppins Bold"/>
              </a:rPr>
              <a:t>SAFETY POLICY</a:t>
            </a:r>
          </a:p>
        </p:txBody>
      </p:sp>
      <p:sp>
        <p:nvSpPr>
          <p:cNvPr id="9" name="TextBox 9"/>
          <p:cNvSpPr txBox="1"/>
          <p:nvPr/>
        </p:nvSpPr>
        <p:spPr>
          <a:xfrm>
            <a:off x="1387053" y="2215261"/>
            <a:ext cx="4618436" cy="1676052"/>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 A formal statement outlining the organization’s commitment to safety.</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Defines roles and responsibilities for safety within the organization.</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10" name="Group 10"/>
          <p:cNvGrpSpPr/>
          <p:nvPr/>
        </p:nvGrpSpPr>
        <p:grpSpPr>
          <a:xfrm>
            <a:off x="4886370" y="404837"/>
            <a:ext cx="8881560" cy="688755"/>
            <a:chOff x="0" y="0"/>
            <a:chExt cx="3927078" cy="304540"/>
          </a:xfrm>
        </p:grpSpPr>
        <p:sp>
          <p:nvSpPr>
            <p:cNvPr id="11" name="Freeform 11"/>
            <p:cNvSpPr/>
            <p:nvPr/>
          </p:nvSpPr>
          <p:spPr>
            <a:xfrm>
              <a:off x="0" y="0"/>
              <a:ext cx="3927078" cy="304540"/>
            </a:xfrm>
            <a:custGeom>
              <a:avLst/>
              <a:gdLst/>
              <a:ahLst/>
              <a:cxnLst/>
              <a:rect l="l" t="t" r="r" b="b"/>
              <a:pathLst>
                <a:path w="3927078" h="304540">
                  <a:moveTo>
                    <a:pt x="80195" y="0"/>
                  </a:moveTo>
                  <a:lnTo>
                    <a:pt x="3846883" y="0"/>
                  </a:lnTo>
                  <a:cubicBezTo>
                    <a:pt x="3891173" y="0"/>
                    <a:pt x="3927078" y="35905"/>
                    <a:pt x="3927078" y="80195"/>
                  </a:cubicBezTo>
                  <a:lnTo>
                    <a:pt x="3927078" y="224345"/>
                  </a:lnTo>
                  <a:cubicBezTo>
                    <a:pt x="3927078" y="268636"/>
                    <a:pt x="3891173" y="304540"/>
                    <a:pt x="3846883" y="304540"/>
                  </a:cubicBezTo>
                  <a:lnTo>
                    <a:pt x="80195" y="304540"/>
                  </a:lnTo>
                  <a:cubicBezTo>
                    <a:pt x="58926" y="304540"/>
                    <a:pt x="38528" y="296091"/>
                    <a:pt x="23489" y="281052"/>
                  </a:cubicBezTo>
                  <a:cubicBezTo>
                    <a:pt x="8449" y="266012"/>
                    <a:pt x="0" y="245614"/>
                    <a:pt x="0" y="224345"/>
                  </a:cubicBezTo>
                  <a:lnTo>
                    <a:pt x="0" y="80195"/>
                  </a:lnTo>
                  <a:cubicBezTo>
                    <a:pt x="0" y="35905"/>
                    <a:pt x="35905" y="0"/>
                    <a:pt x="80195" y="0"/>
                  </a:cubicBezTo>
                  <a:close/>
                </a:path>
              </a:pathLst>
            </a:custGeom>
            <a:solidFill>
              <a:srgbClr val="FFBC00"/>
            </a:solidFill>
          </p:spPr>
        </p:sp>
        <p:sp>
          <p:nvSpPr>
            <p:cNvPr id="12" name="TextBox 12"/>
            <p:cNvSpPr txBox="1"/>
            <p:nvPr/>
          </p:nvSpPr>
          <p:spPr>
            <a:xfrm>
              <a:off x="0" y="-57150"/>
              <a:ext cx="3927078" cy="36169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886370" y="609087"/>
            <a:ext cx="9274659" cy="408499"/>
          </a:xfrm>
          <a:prstGeom prst="rect">
            <a:avLst/>
          </a:prstGeom>
        </p:spPr>
        <p:txBody>
          <a:bodyPr lIns="0" tIns="0" rIns="0" bIns="0" rtlCol="0" anchor="t">
            <a:spAutoFit/>
          </a:bodyPr>
          <a:lstStyle/>
          <a:p>
            <a:pPr algn="ctr">
              <a:lnSpc>
                <a:spcPts val="3216"/>
              </a:lnSpc>
            </a:pPr>
            <a:r>
              <a:rPr lang="en-US" sz="2680">
                <a:solidFill>
                  <a:srgbClr val="000000"/>
                </a:solidFill>
                <a:latin typeface="League Spartan"/>
                <a:ea typeface="League Spartan"/>
                <a:cs typeface="League Spartan"/>
                <a:sym typeface="League Spartan"/>
              </a:rPr>
              <a:t>KEY COMPONENTS OF SAFETY MANAGEMENT</a:t>
            </a:r>
          </a:p>
        </p:txBody>
      </p:sp>
      <p:grpSp>
        <p:nvGrpSpPr>
          <p:cNvPr id="14" name="Group 14"/>
          <p:cNvGrpSpPr/>
          <p:nvPr/>
        </p:nvGrpSpPr>
        <p:grpSpPr>
          <a:xfrm>
            <a:off x="6434455" y="1693223"/>
            <a:ext cx="4950625" cy="2767751"/>
            <a:chOff x="0" y="0"/>
            <a:chExt cx="2054096" cy="1148385"/>
          </a:xfrm>
        </p:grpSpPr>
        <p:sp>
          <p:nvSpPr>
            <p:cNvPr id="15" name="Freeform 15"/>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16" name="TextBox 16"/>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206462" y="1417888"/>
            <a:ext cx="3406611" cy="600940"/>
            <a:chOff x="0" y="0"/>
            <a:chExt cx="1413459" cy="249340"/>
          </a:xfrm>
        </p:grpSpPr>
        <p:sp>
          <p:nvSpPr>
            <p:cNvPr id="18" name="Freeform 18"/>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19" name="TextBox 19"/>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7206462" y="1458264"/>
            <a:ext cx="3676380" cy="403244"/>
          </a:xfrm>
          <a:prstGeom prst="rect">
            <a:avLst/>
          </a:prstGeom>
        </p:spPr>
        <p:txBody>
          <a:bodyPr lIns="0" tIns="0" rIns="0" bIns="0" rtlCol="0" anchor="t">
            <a:spAutoFit/>
          </a:bodyPr>
          <a:lstStyle/>
          <a:p>
            <a:pPr algn="ctr">
              <a:lnSpc>
                <a:spcPts val="3110"/>
              </a:lnSpc>
              <a:spcBef>
                <a:spcPct val="0"/>
              </a:spcBef>
            </a:pPr>
            <a:r>
              <a:rPr lang="en-US" sz="2221">
                <a:solidFill>
                  <a:srgbClr val="FFFFFF"/>
                </a:solidFill>
                <a:latin typeface="Poppins Bold"/>
                <a:ea typeface="Poppins Bold"/>
                <a:cs typeface="Poppins Bold"/>
                <a:sym typeface="Poppins Bold"/>
              </a:rPr>
              <a:t>Safety Planning</a:t>
            </a:r>
          </a:p>
        </p:txBody>
      </p:sp>
      <p:sp>
        <p:nvSpPr>
          <p:cNvPr id="21" name="TextBox 21"/>
          <p:cNvSpPr txBox="1"/>
          <p:nvPr/>
        </p:nvSpPr>
        <p:spPr>
          <a:xfrm>
            <a:off x="6600549" y="2215261"/>
            <a:ext cx="4618436" cy="1397929"/>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 Identification of potential hazards and development of safety measures.</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  Establishment of safety objectives and targets.</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22" name="Group 22"/>
          <p:cNvGrpSpPr/>
          <p:nvPr/>
        </p:nvGrpSpPr>
        <p:grpSpPr>
          <a:xfrm>
            <a:off x="11647951" y="1693223"/>
            <a:ext cx="4950625" cy="2767751"/>
            <a:chOff x="0" y="0"/>
            <a:chExt cx="2054096" cy="1148385"/>
          </a:xfrm>
        </p:grpSpPr>
        <p:sp>
          <p:nvSpPr>
            <p:cNvPr id="23" name="Freeform 23"/>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24" name="TextBox 24"/>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2419957" y="1417888"/>
            <a:ext cx="3406611" cy="600940"/>
            <a:chOff x="0" y="0"/>
            <a:chExt cx="1413459" cy="249340"/>
          </a:xfrm>
        </p:grpSpPr>
        <p:sp>
          <p:nvSpPr>
            <p:cNvPr id="26" name="Freeform 26"/>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27" name="TextBox 27"/>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12133703" y="1458264"/>
            <a:ext cx="3830750" cy="403244"/>
          </a:xfrm>
          <a:prstGeom prst="rect">
            <a:avLst/>
          </a:prstGeom>
        </p:spPr>
        <p:txBody>
          <a:bodyPr lIns="0" tIns="0" rIns="0" bIns="0" rtlCol="0" anchor="t">
            <a:spAutoFit/>
          </a:bodyPr>
          <a:lstStyle/>
          <a:p>
            <a:pPr algn="ctr">
              <a:lnSpc>
                <a:spcPts val="3110"/>
              </a:lnSpc>
              <a:spcBef>
                <a:spcPct val="0"/>
              </a:spcBef>
            </a:pPr>
            <a:r>
              <a:rPr lang="en-US" sz="2221">
                <a:solidFill>
                  <a:srgbClr val="FFFFFF"/>
                </a:solidFill>
                <a:latin typeface="Poppins Bold"/>
                <a:ea typeface="Poppins Bold"/>
                <a:cs typeface="Poppins Bold"/>
                <a:sym typeface="Poppins Bold"/>
              </a:rPr>
              <a:t>SAFETY PROCEDURES</a:t>
            </a:r>
          </a:p>
        </p:txBody>
      </p:sp>
      <p:sp>
        <p:nvSpPr>
          <p:cNvPr id="29" name="TextBox 29"/>
          <p:cNvSpPr txBox="1"/>
          <p:nvPr/>
        </p:nvSpPr>
        <p:spPr>
          <a:xfrm>
            <a:off x="11814045" y="2215261"/>
            <a:ext cx="4618436" cy="1676052"/>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  Detailed guidelines on how to perform tasks safely.</a:t>
            </a:r>
          </a:p>
          <a:p>
            <a:pPr algn="ctr">
              <a:lnSpc>
                <a:spcPts val="2221"/>
              </a:lnSpc>
            </a:pPr>
            <a:r>
              <a:rPr lang="en-US" sz="1586" spc="-47">
                <a:solidFill>
                  <a:srgbClr val="000000"/>
                </a:solidFill>
                <a:latin typeface="Poppins"/>
                <a:ea typeface="Poppins"/>
                <a:cs typeface="Poppins"/>
                <a:sym typeface="Poppins"/>
              </a:rPr>
              <a:t> </a:t>
            </a:r>
          </a:p>
          <a:p>
            <a:pPr algn="ctr">
              <a:lnSpc>
                <a:spcPts val="2221"/>
              </a:lnSpc>
            </a:pPr>
            <a:r>
              <a:rPr lang="en-US" sz="1586" spc="-47">
                <a:solidFill>
                  <a:srgbClr val="000000"/>
                </a:solidFill>
                <a:latin typeface="Poppins"/>
                <a:ea typeface="Poppins"/>
                <a:cs typeface="Poppins"/>
                <a:sym typeface="Poppins"/>
              </a:rPr>
              <a:t>Emergency response procedures for incidents such as fires, spills, or medical emergencies.</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30" name="Group 30"/>
          <p:cNvGrpSpPr/>
          <p:nvPr/>
        </p:nvGrpSpPr>
        <p:grpSpPr>
          <a:xfrm>
            <a:off x="1028700" y="5752723"/>
            <a:ext cx="4950625" cy="2767751"/>
            <a:chOff x="0" y="0"/>
            <a:chExt cx="2054096" cy="1148385"/>
          </a:xfrm>
        </p:grpSpPr>
        <p:sp>
          <p:nvSpPr>
            <p:cNvPr id="31" name="Freeform 31"/>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32" name="TextBox 32"/>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800707" y="5477388"/>
            <a:ext cx="3406611" cy="600940"/>
            <a:chOff x="0" y="0"/>
            <a:chExt cx="1413459" cy="249340"/>
          </a:xfrm>
        </p:grpSpPr>
        <p:sp>
          <p:nvSpPr>
            <p:cNvPr id="34" name="Freeform 34"/>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35" name="TextBox 35"/>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582660" y="5595803"/>
            <a:ext cx="3816918" cy="325205"/>
          </a:xfrm>
          <a:prstGeom prst="rect">
            <a:avLst/>
          </a:prstGeom>
        </p:spPr>
        <p:txBody>
          <a:bodyPr lIns="0" tIns="0" rIns="0" bIns="0" rtlCol="0" anchor="t">
            <a:spAutoFit/>
          </a:bodyPr>
          <a:lstStyle/>
          <a:p>
            <a:pPr algn="ctr">
              <a:lnSpc>
                <a:spcPts val="2550"/>
              </a:lnSpc>
              <a:spcBef>
                <a:spcPct val="0"/>
              </a:spcBef>
            </a:pPr>
            <a:r>
              <a:rPr lang="en-US" sz="1821">
                <a:solidFill>
                  <a:srgbClr val="FFFFFF"/>
                </a:solidFill>
                <a:latin typeface="Poppins Bold"/>
                <a:ea typeface="Poppins Bold"/>
                <a:cs typeface="Poppins Bold"/>
                <a:sym typeface="Poppins Bold"/>
              </a:rPr>
              <a:t>TRAINING AND EDUCATION</a:t>
            </a:r>
          </a:p>
        </p:txBody>
      </p:sp>
      <p:sp>
        <p:nvSpPr>
          <p:cNvPr id="37" name="TextBox 37"/>
          <p:cNvSpPr txBox="1"/>
          <p:nvPr/>
        </p:nvSpPr>
        <p:spPr>
          <a:xfrm>
            <a:off x="1194794" y="6274761"/>
            <a:ext cx="4618436" cy="1676052"/>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 Regular training programs to ensure employees are aware of safety practices and how to use safety equipment.</a:t>
            </a:r>
          </a:p>
          <a:p>
            <a:pPr algn="ctr">
              <a:lnSpc>
                <a:spcPts val="2221"/>
              </a:lnSpc>
            </a:pPr>
            <a:r>
              <a:rPr lang="en-US" sz="1586" spc="-47">
                <a:solidFill>
                  <a:srgbClr val="000000"/>
                </a:solidFill>
                <a:latin typeface="Poppins"/>
                <a:ea typeface="Poppins"/>
                <a:cs typeface="Poppins"/>
                <a:sym typeface="Poppins"/>
              </a:rPr>
              <a:t> </a:t>
            </a:r>
          </a:p>
          <a:p>
            <a:pPr algn="ctr">
              <a:lnSpc>
                <a:spcPts val="2221"/>
              </a:lnSpc>
            </a:pPr>
            <a:r>
              <a:rPr lang="en-US" sz="1586" spc="-47">
                <a:solidFill>
                  <a:srgbClr val="000000"/>
                </a:solidFill>
                <a:latin typeface="Poppins"/>
                <a:ea typeface="Poppins"/>
                <a:cs typeface="Poppins"/>
                <a:sym typeface="Poppins"/>
              </a:rPr>
              <a:t>Induction training for new employees.</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38" name="Group 38"/>
          <p:cNvGrpSpPr/>
          <p:nvPr/>
        </p:nvGrpSpPr>
        <p:grpSpPr>
          <a:xfrm>
            <a:off x="6242196" y="5752723"/>
            <a:ext cx="4950625" cy="2767751"/>
            <a:chOff x="0" y="0"/>
            <a:chExt cx="2054096" cy="1148385"/>
          </a:xfrm>
        </p:grpSpPr>
        <p:sp>
          <p:nvSpPr>
            <p:cNvPr id="39" name="Freeform 39"/>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40" name="TextBox 40"/>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7014203" y="5477388"/>
            <a:ext cx="3406611" cy="600940"/>
            <a:chOff x="0" y="0"/>
            <a:chExt cx="1413459" cy="249340"/>
          </a:xfrm>
        </p:grpSpPr>
        <p:sp>
          <p:nvSpPr>
            <p:cNvPr id="42" name="Freeform 42"/>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43" name="TextBox 43"/>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7014203" y="5612313"/>
            <a:ext cx="3406611" cy="308695"/>
          </a:xfrm>
          <a:prstGeom prst="rect">
            <a:avLst/>
          </a:prstGeom>
        </p:spPr>
        <p:txBody>
          <a:bodyPr lIns="0" tIns="0" rIns="0" bIns="0" rtlCol="0" anchor="t">
            <a:spAutoFit/>
          </a:bodyPr>
          <a:lstStyle/>
          <a:p>
            <a:pPr algn="ctr">
              <a:lnSpc>
                <a:spcPts val="2410"/>
              </a:lnSpc>
              <a:spcBef>
                <a:spcPct val="0"/>
              </a:spcBef>
            </a:pPr>
            <a:r>
              <a:rPr lang="en-US" sz="1721">
                <a:solidFill>
                  <a:srgbClr val="FFFFFF"/>
                </a:solidFill>
                <a:latin typeface="Poppins Bold"/>
                <a:ea typeface="Poppins Bold"/>
                <a:cs typeface="Poppins Bold"/>
                <a:sym typeface="Poppins Bold"/>
              </a:rPr>
              <a:t>Monitoring and Reporting</a:t>
            </a:r>
          </a:p>
        </p:txBody>
      </p:sp>
      <p:sp>
        <p:nvSpPr>
          <p:cNvPr id="45" name="TextBox 45"/>
          <p:cNvSpPr txBox="1"/>
          <p:nvPr/>
        </p:nvSpPr>
        <p:spPr>
          <a:xfrm>
            <a:off x="6408290" y="6274761"/>
            <a:ext cx="4618436" cy="1397929"/>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Continuous monitoring of safety performance.</a:t>
            </a:r>
          </a:p>
          <a:p>
            <a:pPr algn="ctr">
              <a:lnSpc>
                <a:spcPts val="2221"/>
              </a:lnSpc>
            </a:pPr>
            <a:r>
              <a:rPr lang="en-US" sz="1586" spc="-47">
                <a:solidFill>
                  <a:srgbClr val="000000"/>
                </a:solidFill>
                <a:latin typeface="Poppins"/>
                <a:ea typeface="Poppins"/>
                <a:cs typeface="Poppins"/>
                <a:sym typeface="Poppins"/>
              </a:rPr>
              <a:t> </a:t>
            </a:r>
          </a:p>
          <a:p>
            <a:pPr algn="ctr">
              <a:lnSpc>
                <a:spcPts val="2221"/>
              </a:lnSpc>
            </a:pPr>
            <a:r>
              <a:rPr lang="en-US" sz="1586" spc="-47">
                <a:solidFill>
                  <a:srgbClr val="000000"/>
                </a:solidFill>
                <a:latin typeface="Poppins"/>
                <a:ea typeface="Poppins"/>
                <a:cs typeface="Poppins"/>
                <a:sym typeface="Poppins"/>
              </a:rPr>
              <a:t>Reporting of accidents, near misses, and unsafe conditions.</a:t>
            </a:r>
          </a:p>
          <a:p>
            <a:pPr algn="ctr">
              <a:lnSpc>
                <a:spcPts val="2221"/>
              </a:lnSpc>
              <a:spcBef>
                <a:spcPct val="0"/>
              </a:spcBef>
            </a:pPr>
            <a:endParaRPr lang="en-US" sz="1586" spc="-47">
              <a:solidFill>
                <a:srgbClr val="000000"/>
              </a:solidFill>
              <a:latin typeface="Poppins"/>
              <a:ea typeface="Poppins"/>
              <a:cs typeface="Poppins"/>
              <a:sym typeface="Poppins"/>
            </a:endParaRPr>
          </a:p>
        </p:txBody>
      </p:sp>
      <p:grpSp>
        <p:nvGrpSpPr>
          <p:cNvPr id="46" name="Group 46"/>
          <p:cNvGrpSpPr/>
          <p:nvPr/>
        </p:nvGrpSpPr>
        <p:grpSpPr>
          <a:xfrm>
            <a:off x="11455692" y="5752723"/>
            <a:ext cx="4950625" cy="2767751"/>
            <a:chOff x="0" y="0"/>
            <a:chExt cx="2054096" cy="1148385"/>
          </a:xfrm>
        </p:grpSpPr>
        <p:sp>
          <p:nvSpPr>
            <p:cNvPr id="47" name="Freeform 47"/>
            <p:cNvSpPr/>
            <p:nvPr/>
          </p:nvSpPr>
          <p:spPr>
            <a:xfrm>
              <a:off x="0" y="0"/>
              <a:ext cx="2054096" cy="1148385"/>
            </a:xfrm>
            <a:custGeom>
              <a:avLst/>
              <a:gdLst/>
              <a:ahLst/>
              <a:cxnLst/>
              <a:rect l="l" t="t" r="r" b="b"/>
              <a:pathLst>
                <a:path w="2054096" h="1148385">
                  <a:moveTo>
                    <a:pt x="39096" y="0"/>
                  </a:moveTo>
                  <a:lnTo>
                    <a:pt x="2015000" y="0"/>
                  </a:lnTo>
                  <a:cubicBezTo>
                    <a:pt x="2036592" y="0"/>
                    <a:pt x="2054096" y="17504"/>
                    <a:pt x="2054096" y="39096"/>
                  </a:cubicBezTo>
                  <a:lnTo>
                    <a:pt x="2054096" y="1109290"/>
                  </a:lnTo>
                  <a:cubicBezTo>
                    <a:pt x="2054096" y="1130882"/>
                    <a:pt x="2036592" y="1148385"/>
                    <a:pt x="2015000" y="1148385"/>
                  </a:cubicBezTo>
                  <a:lnTo>
                    <a:pt x="39096" y="1148385"/>
                  </a:lnTo>
                  <a:cubicBezTo>
                    <a:pt x="17504" y="1148385"/>
                    <a:pt x="0" y="1130882"/>
                    <a:pt x="0" y="1109290"/>
                  </a:cubicBezTo>
                  <a:lnTo>
                    <a:pt x="0" y="39096"/>
                  </a:lnTo>
                  <a:cubicBezTo>
                    <a:pt x="0" y="17504"/>
                    <a:pt x="17504" y="0"/>
                    <a:pt x="39096" y="0"/>
                  </a:cubicBezTo>
                  <a:close/>
                </a:path>
              </a:pathLst>
            </a:custGeom>
            <a:solidFill>
              <a:srgbClr val="FFBC00"/>
            </a:solidFill>
          </p:spPr>
        </p:sp>
        <p:sp>
          <p:nvSpPr>
            <p:cNvPr id="48" name="TextBox 48"/>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49" name="Group 49"/>
          <p:cNvGrpSpPr/>
          <p:nvPr/>
        </p:nvGrpSpPr>
        <p:grpSpPr>
          <a:xfrm>
            <a:off x="12227699" y="5477388"/>
            <a:ext cx="3406611" cy="600940"/>
            <a:chOff x="0" y="0"/>
            <a:chExt cx="1413459" cy="249340"/>
          </a:xfrm>
        </p:grpSpPr>
        <p:sp>
          <p:nvSpPr>
            <p:cNvPr id="50" name="Freeform 50"/>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sp>
        <p:sp>
          <p:nvSpPr>
            <p:cNvPr id="51" name="TextBox 51"/>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sp>
        <p:nvSpPr>
          <p:cNvPr id="52" name="TextBox 52"/>
          <p:cNvSpPr txBox="1"/>
          <p:nvPr/>
        </p:nvSpPr>
        <p:spPr>
          <a:xfrm>
            <a:off x="11941444" y="5536814"/>
            <a:ext cx="3830750" cy="325205"/>
          </a:xfrm>
          <a:prstGeom prst="rect">
            <a:avLst/>
          </a:prstGeom>
        </p:spPr>
        <p:txBody>
          <a:bodyPr lIns="0" tIns="0" rIns="0" bIns="0" rtlCol="0" anchor="t">
            <a:spAutoFit/>
          </a:bodyPr>
          <a:lstStyle/>
          <a:p>
            <a:pPr algn="ctr">
              <a:lnSpc>
                <a:spcPts val="2550"/>
              </a:lnSpc>
              <a:spcBef>
                <a:spcPct val="0"/>
              </a:spcBef>
            </a:pPr>
            <a:r>
              <a:rPr lang="en-US" sz="1821">
                <a:solidFill>
                  <a:srgbClr val="FFFFFF"/>
                </a:solidFill>
                <a:latin typeface="Poppins Bold"/>
                <a:ea typeface="Poppins Bold"/>
                <a:cs typeface="Poppins Bold"/>
                <a:sym typeface="Poppins Bold"/>
              </a:rPr>
              <a:t>AUDITS AND INSPECTIONS</a:t>
            </a:r>
          </a:p>
        </p:txBody>
      </p:sp>
      <p:sp>
        <p:nvSpPr>
          <p:cNvPr id="53" name="TextBox 53"/>
          <p:cNvSpPr txBox="1"/>
          <p:nvPr/>
        </p:nvSpPr>
        <p:spPr>
          <a:xfrm>
            <a:off x="11621786" y="6274761"/>
            <a:ext cx="4618436" cy="1397929"/>
          </a:xfrm>
          <a:prstGeom prst="rect">
            <a:avLst/>
          </a:prstGeom>
        </p:spPr>
        <p:txBody>
          <a:bodyPr lIns="0" tIns="0" rIns="0" bIns="0" rtlCol="0" anchor="t">
            <a:spAutoFit/>
          </a:bodyPr>
          <a:lstStyle/>
          <a:p>
            <a:pPr algn="ctr">
              <a:lnSpc>
                <a:spcPts val="2221"/>
              </a:lnSpc>
            </a:pPr>
            <a:r>
              <a:rPr lang="en-US" sz="1586" spc="-47">
                <a:solidFill>
                  <a:srgbClr val="000000"/>
                </a:solidFill>
                <a:latin typeface="Poppins"/>
                <a:ea typeface="Poppins"/>
                <a:cs typeface="Poppins"/>
                <a:sym typeface="Poppins"/>
              </a:rPr>
              <a:t> Regular safety audits and inspections to ensure compliance with safety policies and regulations.</a:t>
            </a:r>
          </a:p>
          <a:p>
            <a:pPr algn="ctr">
              <a:lnSpc>
                <a:spcPts val="2221"/>
              </a:lnSpc>
            </a:pPr>
            <a:endParaRPr lang="en-US" sz="1586" spc="-47">
              <a:solidFill>
                <a:srgbClr val="000000"/>
              </a:solidFill>
              <a:latin typeface="Poppins"/>
              <a:ea typeface="Poppins"/>
              <a:cs typeface="Poppins"/>
              <a:sym typeface="Poppins"/>
            </a:endParaRPr>
          </a:p>
          <a:p>
            <a:pPr algn="ctr">
              <a:lnSpc>
                <a:spcPts val="2221"/>
              </a:lnSpc>
            </a:pPr>
            <a:r>
              <a:rPr lang="en-US" sz="1586" spc="-47">
                <a:solidFill>
                  <a:srgbClr val="000000"/>
                </a:solidFill>
                <a:latin typeface="Poppins"/>
                <a:ea typeface="Poppins"/>
                <a:cs typeface="Poppins"/>
                <a:sym typeface="Poppins"/>
              </a:rPr>
              <a:t> Identification of areas for improvement.</a:t>
            </a:r>
          </a:p>
          <a:p>
            <a:pPr algn="ctr">
              <a:lnSpc>
                <a:spcPts val="2221"/>
              </a:lnSpc>
              <a:spcBef>
                <a:spcPct val="0"/>
              </a:spcBef>
            </a:pPr>
            <a:endParaRPr lang="en-US" sz="1586" spc="-47">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2843</Words>
  <Application>Microsoft Office PowerPoint</Application>
  <PresentationFormat>Custom</PresentationFormat>
  <Paragraphs>351</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Calibri</vt:lpstr>
      <vt:lpstr>Poppins Medium</vt:lpstr>
      <vt:lpstr>Poppins</vt:lpstr>
      <vt:lpstr>Poppins Ultra-Bold</vt:lpstr>
      <vt:lpstr>Barlow</vt:lpstr>
      <vt:lpstr>Gothic A1 Light</vt:lpstr>
      <vt:lpstr>Montserrat Bold</vt:lpstr>
      <vt:lpstr>Clear Sans</vt:lpstr>
      <vt:lpstr>Barlow Bold</vt:lpstr>
      <vt:lpstr>Helvetica World Bold</vt:lpstr>
      <vt:lpstr>Montserrat</vt:lpstr>
      <vt:lpstr>Poppins Bold</vt:lpstr>
      <vt:lpstr>Arial</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dc:title>
  <cp:lastModifiedBy>hp</cp:lastModifiedBy>
  <cp:revision>1</cp:revision>
  <dcterms:created xsi:type="dcterms:W3CDTF">2006-08-16T00:00:00Z</dcterms:created>
  <dcterms:modified xsi:type="dcterms:W3CDTF">2024-08-27T05:21:01Z</dcterms:modified>
  <dc:identifier>DAGO7gQjfD4</dc:identifier>
</cp:coreProperties>
</file>