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308" r:id="rId2"/>
    <p:sldId id="309" r:id="rId3"/>
    <p:sldId id="310" r:id="rId4"/>
    <p:sldId id="327" r:id="rId5"/>
    <p:sldId id="328" r:id="rId6"/>
    <p:sldId id="311" r:id="rId7"/>
    <p:sldId id="349" r:id="rId8"/>
    <p:sldId id="366" r:id="rId9"/>
    <p:sldId id="367" r:id="rId10"/>
    <p:sldId id="368" r:id="rId11"/>
    <p:sldId id="369" r:id="rId12"/>
    <p:sldId id="313" r:id="rId13"/>
    <p:sldId id="314" r:id="rId14"/>
    <p:sldId id="315" r:id="rId15"/>
    <p:sldId id="324" r:id="rId16"/>
    <p:sldId id="316" r:id="rId17"/>
    <p:sldId id="350" r:id="rId18"/>
    <p:sldId id="317" r:id="rId19"/>
    <p:sldId id="318" r:id="rId20"/>
    <p:sldId id="319" r:id="rId21"/>
    <p:sldId id="320" r:id="rId22"/>
    <p:sldId id="355" r:id="rId23"/>
    <p:sldId id="356" r:id="rId24"/>
    <p:sldId id="357" r:id="rId25"/>
    <p:sldId id="323" r:id="rId26"/>
    <p:sldId id="358" r:id="rId27"/>
    <p:sldId id="351" r:id="rId28"/>
    <p:sldId id="352" r:id="rId29"/>
    <p:sldId id="359" r:id="rId30"/>
    <p:sldId id="360" r:id="rId31"/>
    <p:sldId id="332" r:id="rId32"/>
    <p:sldId id="333" r:id="rId33"/>
    <p:sldId id="336" r:id="rId34"/>
    <p:sldId id="258" r:id="rId35"/>
    <p:sldId id="259" r:id="rId36"/>
    <p:sldId id="260" r:id="rId37"/>
    <p:sldId id="329" r:id="rId38"/>
    <p:sldId id="330" r:id="rId39"/>
    <p:sldId id="334" r:id="rId40"/>
    <p:sldId id="331" r:id="rId41"/>
    <p:sldId id="335" r:id="rId42"/>
    <p:sldId id="337" r:id="rId43"/>
    <p:sldId id="338" r:id="rId44"/>
    <p:sldId id="339" r:id="rId45"/>
    <p:sldId id="340" r:id="rId46"/>
    <p:sldId id="261" r:id="rId47"/>
    <p:sldId id="262" r:id="rId48"/>
    <p:sldId id="263" r:id="rId49"/>
    <p:sldId id="265" r:id="rId50"/>
    <p:sldId id="266" r:id="rId51"/>
    <p:sldId id="267" r:id="rId52"/>
    <p:sldId id="268" r:id="rId53"/>
    <p:sldId id="269" r:id="rId54"/>
    <p:sldId id="271" r:id="rId55"/>
    <p:sldId id="274" r:id="rId56"/>
    <p:sldId id="276" r:id="rId57"/>
    <p:sldId id="277" r:id="rId58"/>
    <p:sldId id="279" r:id="rId59"/>
    <p:sldId id="281" r:id="rId60"/>
    <p:sldId id="284" r:id="rId61"/>
    <p:sldId id="285" r:id="rId62"/>
    <p:sldId id="286" r:id="rId63"/>
    <p:sldId id="288" r:id="rId64"/>
    <p:sldId id="289" r:id="rId65"/>
    <p:sldId id="290" r:id="rId66"/>
    <p:sldId id="291" r:id="rId67"/>
    <p:sldId id="292" r:id="rId68"/>
    <p:sldId id="293" r:id="rId69"/>
    <p:sldId id="295" r:id="rId70"/>
    <p:sldId id="296" r:id="rId71"/>
    <p:sldId id="298" r:id="rId72"/>
    <p:sldId id="299" r:id="rId73"/>
    <p:sldId id="300" r:id="rId74"/>
    <p:sldId id="301" r:id="rId75"/>
    <p:sldId id="302" r:id="rId76"/>
    <p:sldId id="303" r:id="rId77"/>
    <p:sldId id="348" r:id="rId78"/>
    <p:sldId id="365" r:id="rId79"/>
    <p:sldId id="343" r:id="rId80"/>
    <p:sldId id="344" r:id="rId81"/>
    <p:sldId id="345" r:id="rId82"/>
    <p:sldId id="346" r:id="rId83"/>
    <p:sldId id="347" r:id="rId84"/>
    <p:sldId id="325" r:id="rId8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s" initials="B" lastIdx="1" clrIdx="0">
    <p:extLst>
      <p:ext uri="{19B8F6BF-5375-455C-9EA6-DF929625EA0E}">
        <p15:presenceInfo xmlns:p15="http://schemas.microsoft.com/office/powerpoint/2012/main" userId="B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196" autoAdjust="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88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13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36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506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0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57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13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56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62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5435-9C37-4F15-5806-C59711BD4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46BE5-2977-4DA3-DCD3-E78708A2C4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3B407-318E-6A28-4D15-86179F137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D110-F60E-4415-A9E1-82BEB30E43D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01972-08D7-169F-6C69-FA808AC7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53628-20E1-F401-8539-EFD4F864E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1FAE-0F39-4E39-AD3E-9B5418C2631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114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40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31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33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00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530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6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8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30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4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  <p:sldLayoutId id="214748380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1544440" y="2960440"/>
            <a:ext cx="8640960" cy="807996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3600" b="1" kern="100" dirty="0">
                <a:solidFill>
                  <a:schemeClr val="bg2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Petroleum Product and their test methods</a:t>
            </a:r>
          </a:p>
          <a:p>
            <a:pPr marL="0" indent="0">
              <a:buNone/>
            </a:pPr>
            <a:endParaRPr lang="en-IN" sz="1700" b="1" kern="10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  <a:p>
            <a:pPr marL="3657600" lvl="8" indent="0"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07408" y="4096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1484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84C5C-0E84-4F82-D007-5C450D49E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Bridge this Gap (Academia-Industry)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2228-F92B-558F-2C77-B743F59EF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154" y="2435469"/>
            <a:ext cx="10386646" cy="41763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Visits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Training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Internship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Literature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184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527A8-90F3-DAE8-D820-845BE09C4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Standards as a Bridge between Academia and Industry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5B099-A300-1F20-FCC1-8E873BF2C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3" y="2822331"/>
            <a:ext cx="10580077" cy="33546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Standards Development is a collaborative process involving wide stakeholder consultations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Latest in the technology which are accepted both by manufacturers and Users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purest form of knowledge which have been demonstrated as practicable and implementable</a:t>
            </a:r>
          </a:p>
        </p:txBody>
      </p:sp>
    </p:spTree>
    <p:extLst>
      <p:ext uri="{BB962C8B-B14F-4D97-AF65-F5344CB8AC3E}">
        <p14:creationId xmlns:p14="http://schemas.microsoft.com/office/powerpoint/2010/main" val="56591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808" y="2599267"/>
            <a:ext cx="8761413" cy="706964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en-IN" b="1" dirty="0"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Methods of Sampling</a:t>
            </a:r>
          </a:p>
        </p:txBody>
      </p:sp>
    </p:spTree>
    <p:extLst>
      <p:ext uri="{BB962C8B-B14F-4D97-AF65-F5344CB8AC3E}">
        <p14:creationId xmlns:p14="http://schemas.microsoft.com/office/powerpoint/2010/main" val="206080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IS 1447 (Part 1) - Manual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Methods of sampling of petroleum and its products (Part 1)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- Covers </a:t>
            </a:r>
            <a:r>
              <a:rPr lang="en-IN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procedures and equipment for manual sampling of liquid petroleum products, </a:t>
            </a:r>
            <a:r>
              <a:rPr lang="en-IN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intermediate </a:t>
            </a:r>
            <a:r>
              <a:rPr lang="en-IN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products, and crude oils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- Excludes sampling of electrical insulating oils and fluid power hydraulic fluids</a:t>
            </a:r>
          </a:p>
          <a:p>
            <a:pPr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4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62" y="903330"/>
            <a:ext cx="8761413" cy="706964"/>
          </a:xfrm>
        </p:spPr>
        <p:txBody>
          <a:bodyPr>
            <a:no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Sampling Procedures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Pre-cooled bottle sampling</a:t>
            </a:r>
          </a:p>
          <a:p>
            <a:pPr>
              <a:lnSpc>
                <a:spcPct val="150000"/>
              </a:lnSpc>
            </a:pPr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Cooler tap sampling</a:t>
            </a:r>
          </a:p>
          <a:p>
            <a:pPr>
              <a:lnSpc>
                <a:spcPct val="150000"/>
              </a:lnSpc>
            </a:pPr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Bottle sampling</a:t>
            </a:r>
          </a:p>
          <a:p>
            <a:pPr>
              <a:lnSpc>
                <a:spcPct val="150000"/>
              </a:lnSpc>
            </a:pPr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Tap sampling</a:t>
            </a:r>
          </a:p>
          <a:p>
            <a:pPr>
              <a:lnSpc>
                <a:spcPct val="150000"/>
              </a:lnSpc>
            </a:pPr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In-line sampling</a:t>
            </a:r>
          </a:p>
          <a:p>
            <a:pPr>
              <a:lnSpc>
                <a:spcPct val="150000"/>
              </a:lnSpc>
            </a:pPr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Dipper sampling</a:t>
            </a:r>
          </a:p>
        </p:txBody>
      </p:sp>
    </p:spTree>
    <p:extLst>
      <p:ext uri="{BB962C8B-B14F-4D97-AF65-F5344CB8AC3E}">
        <p14:creationId xmlns:p14="http://schemas.microsoft.com/office/powerpoint/2010/main" val="2402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Sampling Procedures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Tube sampling</a:t>
            </a:r>
          </a:p>
          <a:p>
            <a:pPr>
              <a:lnSpc>
                <a:spcPct val="160000"/>
              </a:lnSpc>
            </a:pPr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Thief sampling</a:t>
            </a:r>
          </a:p>
          <a:p>
            <a:pPr algn="just">
              <a:lnSpc>
                <a:spcPct val="160000"/>
              </a:lnSpc>
            </a:pPr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Grab </a:t>
            </a:r>
            <a:r>
              <a:rPr lang="en-IN" b="1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sampling </a:t>
            </a:r>
            <a:r>
              <a:rPr lang="en-IN" b="1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(</a:t>
            </a:r>
            <a:r>
              <a:rPr lang="en-US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Grab sampling, also known as lab sampling or spot sampling, is the collecting of a sample of liquid or gas in a pipeline, tank, or system with the intent of transporting the sample to a laboratory for </a:t>
            </a:r>
            <a:r>
              <a:rPr lang="en-US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analysis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b="1" kern="10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Grease sampling</a:t>
            </a:r>
          </a:p>
          <a:p>
            <a:pPr>
              <a:lnSpc>
                <a:spcPct val="160000"/>
              </a:lnSpc>
            </a:pPr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Extended-tube sampling</a:t>
            </a:r>
          </a:p>
          <a:p>
            <a:endParaRPr lang="en-IN" sz="1700" b="1" kern="10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557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IS 1447 (Part 2) - Liquefied Petroleum Gases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54954" y="2356338"/>
            <a:ext cx="9176008" cy="366346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IN" sz="72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Methods of sampling of petroleum and its products (Part 2)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IN" sz="72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 </a:t>
            </a:r>
            <a:r>
              <a:rPr lang="en-IN" sz="72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     Covers </a:t>
            </a:r>
            <a:r>
              <a:rPr lang="en-IN" sz="72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procedure for obtaining samples of unrefrigerated liquefied petroleum gases </a:t>
            </a:r>
            <a:r>
              <a:rPr lang="en-IN" sz="72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    	(LPG)Suitable </a:t>
            </a:r>
            <a:r>
              <a:rPr lang="en-IN" sz="72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for sampling from bulk </a:t>
            </a:r>
            <a:r>
              <a:rPr lang="en-IN" sz="72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containers.</a:t>
            </a:r>
          </a:p>
          <a:p>
            <a:pPr marL="0" indent="0">
              <a:lnSpc>
                <a:spcPct val="120000"/>
              </a:lnSpc>
              <a:buNone/>
            </a:pPr>
            <a:endParaRPr lang="en-IN" sz="7200" kern="10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  <a:p>
            <a:pPr>
              <a:lnSpc>
                <a:spcPct val="120000"/>
              </a:lnSpc>
            </a:pPr>
            <a:r>
              <a:rPr lang="en-IN" sz="7200" b="1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	Principle </a:t>
            </a:r>
            <a:r>
              <a:rPr lang="en-IN" sz="72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and General Considerations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IN" sz="72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	Liquid sample transferred from source into sample container through transfer </a:t>
            </a:r>
            <a:r>
              <a:rPr lang="en-IN" sz="72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line.</a:t>
            </a:r>
            <a:endParaRPr lang="en-IN" sz="7200" kern="10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IN" sz="72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	Great care required to obtain a representative sample, especially for mixtures of liquefied </a:t>
            </a:r>
            <a:r>
              <a:rPr lang="en-IN" sz="72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   	gases</a:t>
            </a:r>
            <a:endParaRPr lang="en-IN" sz="7200" kern="10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  <a:p>
            <a:pPr marL="0" indent="0"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44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Factors to consider: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IN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Take </a:t>
            </a:r>
            <a:r>
              <a:rPr lang="en-IN" sz="18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samples from liquid phase </a:t>
            </a:r>
            <a:r>
              <a:rPr lang="en-IN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only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IN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Avoid </a:t>
            </a:r>
            <a:r>
              <a:rPr lang="en-IN" sz="18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sampling from bottom of </a:t>
            </a:r>
            <a:r>
              <a:rPr lang="en-IN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vessel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IN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Ensure </a:t>
            </a:r>
            <a:r>
              <a:rPr lang="en-IN" sz="18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homogeneity of </a:t>
            </a:r>
            <a:r>
              <a:rPr lang="en-IN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contents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IN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Permit </a:t>
            </a:r>
            <a:r>
              <a:rPr lang="en-IN" sz="18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settling of aqueous material and dissipation of static charge</a:t>
            </a:r>
          </a:p>
          <a:p>
            <a:pPr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5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itchFamily="18" charset="0"/>
                <a:cs typeface="Times New Roman" pitchFamily="18" charset="0"/>
              </a:rPr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General Safety Precautions</a:t>
            </a:r>
          </a:p>
          <a:p>
            <a:pPr>
              <a:lnSpc>
                <a:spcPct val="150000"/>
              </a:lnSpc>
            </a:pPr>
            <a:r>
              <a:rPr lang="en-IN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Hazards involved in sampling liquefied gases</a:t>
            </a:r>
          </a:p>
          <a:p>
            <a:pPr>
              <a:lnSpc>
                <a:spcPct val="150000"/>
              </a:lnSpc>
            </a:pPr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Safety considerations: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IN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Safety </a:t>
            </a:r>
            <a:r>
              <a:rPr lang="en-IN" sz="18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at sampling </a:t>
            </a:r>
            <a:r>
              <a:rPr lang="en-IN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point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IN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Safety </a:t>
            </a:r>
            <a:r>
              <a:rPr lang="en-IN" sz="18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of </a:t>
            </a:r>
            <a:r>
              <a:rPr lang="en-IN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container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IN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Safety </a:t>
            </a:r>
            <a:r>
              <a:rPr lang="en-IN" sz="18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during transport</a:t>
            </a:r>
          </a:p>
          <a:p>
            <a:pPr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78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48" y="580293"/>
            <a:ext cx="11194752" cy="1117924"/>
          </a:xfrm>
        </p:spPr>
        <p:txBody>
          <a:bodyPr>
            <a:no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IS 1447 (Part 3) - Semi-Solid and Solid Petroleum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54954" y="2603499"/>
            <a:ext cx="8825659" cy="3814885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Methods of sampling of petroleum and its products (Part 3)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IN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	Covers methods for obtaining representative samples of semi-solid and solid petroleum </a:t>
            </a:r>
            <a:r>
              <a:rPr lang="en-IN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  	and </a:t>
            </a:r>
            <a:r>
              <a:rPr lang="en-IN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its products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Boring Sample, Grab Sample, and Grease Sample</a:t>
            </a:r>
          </a:p>
          <a:p>
            <a:pPr>
              <a:lnSpc>
                <a:spcPct val="160000"/>
              </a:lnSpc>
            </a:pPr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Boring sample: </a:t>
            </a:r>
            <a:r>
              <a:rPr lang="en-IN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Collecting chips made by boring holes with a ship auger</a:t>
            </a:r>
          </a:p>
          <a:p>
            <a:pPr>
              <a:lnSpc>
                <a:spcPct val="160000"/>
              </a:lnSpc>
            </a:pPr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Grab sample: </a:t>
            </a:r>
            <a:r>
              <a:rPr lang="en-IN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Collecting loose solids in equal quantities from each part or package</a:t>
            </a:r>
          </a:p>
          <a:p>
            <a:pPr>
              <a:lnSpc>
                <a:spcPct val="160000"/>
              </a:lnSpc>
            </a:pPr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Grease sample: </a:t>
            </a:r>
            <a:r>
              <a:rPr lang="en-IN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Scooping or dipping a quantity of soft or semi-liquid material</a:t>
            </a:r>
          </a:p>
          <a:p>
            <a:pPr marL="0" indent="0">
              <a:buNone/>
            </a:pPr>
            <a:endParaRPr lang="en-IN" b="1" dirty="0">
              <a:latin typeface="Times New Roman" panose="02020603050405020304" pitchFamily="18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53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What</a:t>
            </a:r>
            <a:r>
              <a:rPr lang="en-IN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is</a:t>
            </a:r>
            <a:r>
              <a:rPr lang="en-IN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Petroleum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54954" y="2603500"/>
            <a:ext cx="9422192" cy="210917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Petroleum, </a:t>
            </a:r>
            <a:r>
              <a:rPr lang="en-IN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often referred to as crude oil, is a naturally occurring, flammable liquid found beneath the Earth's surface. It consists primarily of hydrocarbons, which are organic compounds composed of hydrogen and carbon atoms. Petroleum is a vital energy source and serves as the raw material for many everyday products such as gasoline, diesel fuel, and plastics</a:t>
            </a:r>
            <a:r>
              <a:rPr lang="en-IN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. </a:t>
            </a:r>
            <a:endParaRPr lang="en-IN" kern="10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735" y="4554418"/>
            <a:ext cx="2705100" cy="17914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769" y="4554418"/>
            <a:ext cx="2302852" cy="179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IS 1447 (Part 4) - Petroleum Coke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7877" y="2655276"/>
            <a:ext cx="10287000" cy="387740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n-IN" sz="72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Methods of sampling of petroleum and its products (Part 4)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IN" sz="72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	Covers procedure for collection and preparation of petroleum coke samples for laboratory </a:t>
            </a:r>
            <a:r>
              <a:rPr lang="en-IN" sz="72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analysis</a:t>
            </a:r>
            <a:endParaRPr lang="en-IN" sz="7200" kern="10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  <a:p>
            <a:pPr>
              <a:lnSpc>
                <a:spcPct val="170000"/>
              </a:lnSpc>
            </a:pPr>
            <a:r>
              <a:rPr lang="en-IN" sz="72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Gross Samples, Bulk Samples, and Analytical Samples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IN" sz="72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	Gross sample: </a:t>
            </a:r>
            <a:r>
              <a:rPr lang="en-IN" sz="72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Original sample representing one lot of petroleum coke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IN" sz="72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	Bulk sample: </a:t>
            </a:r>
            <a:r>
              <a:rPr lang="en-IN" sz="72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Representative portion of gross sample prepared for ease of handling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IN" sz="72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	Analytical sample: </a:t>
            </a:r>
            <a:r>
              <a:rPr lang="en-IN" sz="72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Quantity of petroleum coke sample delivered to laboratory for further </a:t>
            </a:r>
            <a:r>
              <a:rPr lang="en-IN" sz="72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preparation 	and </a:t>
            </a:r>
            <a:r>
              <a:rPr lang="en-IN" sz="72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analysis</a:t>
            </a:r>
          </a:p>
          <a:p>
            <a:pPr>
              <a:lnSpc>
                <a:spcPct val="170000"/>
              </a:lnSpc>
            </a:pPr>
            <a:endParaRPr lang="en-IN" sz="3600" b="1" kern="10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  <a:p>
            <a:pPr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97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IS 1447 (Part 5) - Lubricating Greases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Methods of sampling of petroleum and its products (Part 5)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	Covers methods for obtaining samples of lubricating grease from production lots or </a:t>
            </a:r>
            <a:r>
              <a:rPr lang="en-IN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	shipments Gives </a:t>
            </a:r>
            <a:r>
              <a:rPr lang="en-IN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instructions for inspecting greases in sales packages</a:t>
            </a:r>
          </a:p>
          <a:p>
            <a:pPr>
              <a:buNone/>
            </a:pPr>
            <a:endParaRPr lang="en-IN" b="1" dirty="0">
              <a:latin typeface="Times New Roman" panose="02020603050405020304" pitchFamily="18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40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202384" cy="706964"/>
          </a:xfrm>
        </p:spPr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Indian Standards For Petroleum Products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9008954" cy="368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Liquid fuels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US" sz="1800" b="1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	-IS </a:t>
            </a:r>
            <a:r>
              <a:rPr lang="en-US" sz="18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2796:2017 </a:t>
            </a:r>
            <a:r>
              <a:rPr lang="en-US" sz="18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Motor </a:t>
            </a:r>
            <a:r>
              <a:rPr lang="en-US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Gasoline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US" sz="1800" b="1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	-</a:t>
            </a:r>
            <a:r>
              <a:rPr lang="en-US" sz="18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IS 1460:2017 </a:t>
            </a:r>
            <a:r>
              <a:rPr lang="en-US" sz="18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Automotive Diesel Fuel</a:t>
            </a:r>
            <a:endParaRPr lang="en-US" sz="1800" kern="100" dirty="0" smtClean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  <a:p>
            <a:pPr marL="0" lvl="1" indent="0">
              <a:lnSpc>
                <a:spcPct val="150000"/>
              </a:lnSpc>
              <a:buNone/>
            </a:pPr>
            <a:r>
              <a:rPr lang="en-US" sz="1800" b="1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	-</a:t>
            </a:r>
            <a:r>
              <a:rPr lang="en-US" sz="18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IS 1587 : 2017 </a:t>
            </a:r>
            <a:r>
              <a:rPr lang="en-US" sz="18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Aviation </a:t>
            </a:r>
            <a:r>
              <a:rPr lang="en-US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Turbine </a:t>
            </a:r>
            <a:r>
              <a:rPr lang="en-US" sz="18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fuel, high flash point type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US" sz="1800" b="1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	-IS </a:t>
            </a:r>
            <a:r>
              <a:rPr lang="en-US" sz="18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1571 : 2018 </a:t>
            </a:r>
            <a:r>
              <a:rPr lang="en-US" sz="18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Aviation Turbine Fuels </a:t>
            </a:r>
            <a:r>
              <a:rPr lang="en-US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Kerosene </a:t>
            </a:r>
            <a:r>
              <a:rPr lang="en-US" sz="18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Type </a:t>
            </a:r>
            <a:r>
              <a:rPr lang="en-US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Jet- A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US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	</a:t>
            </a:r>
            <a:r>
              <a:rPr lang="en-US" sz="1800" b="1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-IS </a:t>
            </a:r>
            <a:r>
              <a:rPr lang="en-US" sz="18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1604 : </a:t>
            </a:r>
            <a:r>
              <a:rPr lang="en-US" sz="1800" b="1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2022 </a:t>
            </a:r>
            <a:r>
              <a:rPr lang="en-US" sz="18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Aviation </a:t>
            </a:r>
            <a:r>
              <a:rPr lang="en-US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gasoline</a:t>
            </a:r>
            <a:endParaRPr lang="en-US" sz="1800" kern="10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  <a:p>
            <a:pPr marL="0" lvl="1" indent="0">
              <a:buNone/>
            </a:pPr>
            <a:endParaRPr lang="en-IN" sz="2300" b="1" kern="10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74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202384" cy="706964"/>
          </a:xfrm>
        </p:spPr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Indian Standards For Petroleum Products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7610355" cy="3269762"/>
          </a:xfrm>
        </p:spPr>
        <p:txBody>
          <a:bodyPr>
            <a:normAutofit lnSpcReduction="10000"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en-US" sz="2300" b="1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	-</a:t>
            </a:r>
            <a:r>
              <a:rPr lang="en-US" sz="1800" b="1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IS </a:t>
            </a:r>
            <a:r>
              <a:rPr lang="en-US" sz="18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1459:2018 </a:t>
            </a:r>
            <a:r>
              <a:rPr lang="en-US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Kerosene</a:t>
            </a:r>
            <a:endParaRPr lang="en-US" sz="1800" kern="10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  <a:p>
            <a:pPr marL="457200" lvl="1" indent="0" algn="just">
              <a:lnSpc>
                <a:spcPct val="150000"/>
              </a:lnSpc>
              <a:buClr>
                <a:srgbClr val="FF0000"/>
              </a:buClr>
              <a:buNone/>
            </a:pPr>
            <a:r>
              <a:rPr lang="en-US" sz="1800" b="1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-IS </a:t>
            </a:r>
            <a:r>
              <a:rPr lang="en-US" sz="18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1593:2018 </a:t>
            </a:r>
            <a:r>
              <a:rPr lang="en-US" sz="18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Fuel </a:t>
            </a:r>
            <a:r>
              <a:rPr lang="en-US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Oils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US" sz="1800" b="1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	-</a:t>
            </a:r>
            <a:r>
              <a:rPr lang="en-US" sz="18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IS 11489:1985 </a:t>
            </a:r>
            <a:r>
              <a:rPr lang="en-US" sz="18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Heavy Petroleum stock (HPS)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US" sz="18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	-IS 15770:2008 </a:t>
            </a:r>
            <a:r>
              <a:rPr lang="en-US" sz="18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Light Diesel Oil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US" sz="18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	-IS 16861 : 2018 </a:t>
            </a:r>
            <a:r>
              <a:rPr lang="en-US" sz="18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High Flash High Speed Diesel Fuel</a:t>
            </a:r>
          </a:p>
          <a:p>
            <a:pPr marL="457200" lvl="1" indent="0" algn="just">
              <a:lnSpc>
                <a:spcPct val="150000"/>
              </a:lnSpc>
              <a:buClr>
                <a:srgbClr val="FF0000"/>
              </a:buClr>
              <a:buNone/>
            </a:pPr>
            <a:r>
              <a:rPr lang="en-US" sz="1800" b="1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-IS </a:t>
            </a:r>
            <a:r>
              <a:rPr lang="en-US" sz="18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15217:2002 </a:t>
            </a:r>
            <a:r>
              <a:rPr lang="en-US" sz="18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Fuel Oil for Diesel Generating Sets </a:t>
            </a:r>
          </a:p>
          <a:p>
            <a:pPr marL="0" lvl="1" indent="0">
              <a:buNone/>
            </a:pPr>
            <a:endParaRPr lang="en-US" sz="2300" b="1" kern="10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  <a:p>
            <a:pPr marL="342900" lvl="1" indent="-342900"/>
            <a:endParaRPr lang="en-IN" sz="2300" b="1" kern="10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1562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202384" cy="706964"/>
          </a:xfrm>
        </p:spPr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Indian Standards For Petroleum Products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956200" cy="36390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3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	</a:t>
            </a:r>
            <a:r>
              <a:rPr lang="en-US" b="1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Gaseous fuels </a:t>
            </a:r>
          </a:p>
          <a:p>
            <a:pPr marL="457200" lvl="1" indent="0" algn="just">
              <a:lnSpc>
                <a:spcPct val="150000"/>
              </a:lnSpc>
              <a:buClr>
                <a:srgbClr val="FF0000"/>
              </a:buClr>
              <a:buNone/>
            </a:pPr>
            <a:r>
              <a:rPr lang="en-US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-</a:t>
            </a:r>
            <a:r>
              <a:rPr lang="en-US" sz="1800" b="1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IS </a:t>
            </a:r>
            <a:r>
              <a:rPr lang="en-US" sz="18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4576: 2018 </a:t>
            </a:r>
            <a:r>
              <a:rPr lang="en-US" sz="18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Liquefied Petroleum </a:t>
            </a:r>
            <a:r>
              <a:rPr lang="en-US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Gases</a:t>
            </a:r>
            <a:endParaRPr lang="en-US" sz="1800" kern="10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  <a:p>
            <a:pPr marL="457200" lvl="1" indent="0" algn="just">
              <a:lnSpc>
                <a:spcPct val="150000"/>
              </a:lnSpc>
              <a:buClr>
                <a:srgbClr val="FF0000"/>
              </a:buClr>
              <a:buNone/>
            </a:pPr>
            <a:r>
              <a:rPr lang="en-US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-</a:t>
            </a:r>
            <a:r>
              <a:rPr lang="en-US" sz="1800" b="1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IS </a:t>
            </a:r>
            <a:r>
              <a:rPr lang="en-US" sz="18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14861 : 2000 </a:t>
            </a:r>
            <a:r>
              <a:rPr lang="en-US" sz="18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Liquefied Petroleum Gases LPG for Automotive Purposes</a:t>
            </a:r>
          </a:p>
          <a:p>
            <a:pPr marL="457200" lvl="1" indent="0" algn="just">
              <a:lnSpc>
                <a:spcPct val="150000"/>
              </a:lnSpc>
              <a:buClr>
                <a:srgbClr val="FF0000"/>
              </a:buClr>
              <a:buNone/>
            </a:pPr>
            <a:r>
              <a:rPr lang="en-US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-</a:t>
            </a:r>
            <a:r>
              <a:rPr lang="en-US" sz="1800" b="1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IS </a:t>
            </a:r>
            <a:r>
              <a:rPr lang="en-US" sz="18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15958 : 2012 </a:t>
            </a:r>
            <a:r>
              <a:rPr lang="en-US" sz="18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Compressed natural gas CNG for Automotive </a:t>
            </a:r>
            <a:r>
              <a:rPr lang="en-US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Purposes</a:t>
            </a:r>
            <a:endParaRPr lang="en-US" sz="1800" kern="10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  <a:p>
            <a:pPr marL="457200" lvl="1" indent="0" algn="just">
              <a:lnSpc>
                <a:spcPct val="150000"/>
              </a:lnSpc>
              <a:buClr>
                <a:srgbClr val="FF0000"/>
              </a:buClr>
              <a:buNone/>
            </a:pPr>
            <a:r>
              <a:rPr lang="en-US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-</a:t>
            </a:r>
            <a:r>
              <a:rPr lang="en-US" sz="1800" b="1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IS </a:t>
            </a:r>
            <a:r>
              <a:rPr lang="en-US" sz="18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17314 : 2019 </a:t>
            </a:r>
            <a:r>
              <a:rPr lang="en-US" sz="18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Hydrogen Enriched Compressed Natural Gas HCNG for Automotive </a:t>
            </a:r>
            <a:r>
              <a:rPr lang="en-US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Purposes</a:t>
            </a:r>
            <a:endParaRPr lang="en-US" sz="1800" kern="10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  <a:p>
            <a:pPr marL="0" lvl="1" indent="0">
              <a:buNone/>
            </a:pPr>
            <a:endParaRPr lang="en-US" sz="2300" kern="10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  <a:p>
            <a:pPr marL="342900" lvl="1" indent="-342900"/>
            <a:endParaRPr lang="en-IN" sz="2300" kern="10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711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712338" cy="706964"/>
          </a:xfrm>
        </p:spPr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Indian Standards For Petroleum Products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044" y="2612291"/>
            <a:ext cx="9176009" cy="320821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b="1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Bitumen </a:t>
            </a:r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and Asphalt: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IN" sz="18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IS 73</a:t>
            </a:r>
            <a:r>
              <a:rPr lang="en-IN" sz="1800" b="1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 2013 </a:t>
            </a:r>
            <a:r>
              <a:rPr lang="en-IN" sz="18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Paving Bitumen.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IN" sz="18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IS 702 </a:t>
            </a:r>
            <a:r>
              <a:rPr lang="en-IN" sz="18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 </a:t>
            </a:r>
            <a:r>
              <a:rPr lang="en-IN" sz="1800" b="1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2022</a:t>
            </a:r>
            <a:r>
              <a:rPr lang="en-IN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 Industrial </a:t>
            </a:r>
            <a:r>
              <a:rPr lang="en-IN" sz="18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Bitumen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IN" sz="18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IS 8887</a:t>
            </a:r>
            <a:r>
              <a:rPr lang="en-IN" sz="18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</a:t>
            </a:r>
            <a:r>
              <a:rPr lang="en-IN" sz="18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 </a:t>
            </a:r>
            <a:r>
              <a:rPr lang="en-IN" sz="1800" b="1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2018 </a:t>
            </a:r>
            <a:r>
              <a:rPr lang="en-US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Bitumen </a:t>
            </a:r>
            <a:r>
              <a:rPr lang="en-US" sz="18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emulsion for roads (Cationic Type)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8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IS 3117 </a:t>
            </a:r>
            <a:r>
              <a:rPr lang="en-US" sz="18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 </a:t>
            </a:r>
            <a:r>
              <a:rPr lang="en-US" sz="1800" b="1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2004</a:t>
            </a:r>
            <a:r>
              <a:rPr lang="en-US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 Bitumen </a:t>
            </a:r>
            <a:r>
              <a:rPr lang="en-US" sz="18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emulsion for roads and allied </a:t>
            </a:r>
            <a:r>
              <a:rPr lang="en-US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applications (Anionic </a:t>
            </a:r>
            <a:r>
              <a:rPr lang="en-US" sz="18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Type)</a:t>
            </a:r>
            <a:endParaRPr lang="en-IN" sz="1800" kern="10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  <a:p>
            <a:endParaRPr lang="en-IN" sz="1700" kern="10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598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712338" cy="706964"/>
          </a:xfrm>
        </p:spPr>
        <p:txBody>
          <a:bodyPr/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Indian Standards For Petroleum Products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3" y="2603499"/>
            <a:ext cx="9369439" cy="39727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b="1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E Fuels</a:t>
            </a:r>
          </a:p>
          <a:p>
            <a:pPr marL="0" lvl="2" indent="0" algn="just">
              <a:lnSpc>
                <a:spcPct val="150000"/>
              </a:lnSpc>
              <a:buNone/>
            </a:pPr>
            <a:r>
              <a:rPr lang="en-US" sz="1800" b="1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	-IS </a:t>
            </a:r>
            <a:r>
              <a:rPr lang="en-US" sz="18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17021:2018 E 20 Fuel - </a:t>
            </a:r>
            <a:r>
              <a:rPr lang="en-US" sz="18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Admixture of anhydrous Ethanol and Gasoline -as </a:t>
            </a:r>
            <a:r>
              <a:rPr lang="en-US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	fuel </a:t>
            </a:r>
            <a:r>
              <a:rPr lang="en-US" sz="18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for </a:t>
            </a:r>
            <a:r>
              <a:rPr lang="en-US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spark 	ignited engine</a:t>
            </a:r>
            <a:endParaRPr lang="en-IN" sz="1800" kern="10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  <a:p>
            <a:pPr marL="0" lvl="2" indent="0" algn="just">
              <a:lnSpc>
                <a:spcPct val="150000"/>
              </a:lnSpc>
              <a:buNone/>
            </a:pPr>
            <a:r>
              <a:rPr lang="en-IN" sz="1800" b="1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	-IS </a:t>
            </a:r>
            <a:r>
              <a:rPr lang="en-IN" sz="18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17943 : 2022 </a:t>
            </a:r>
            <a:r>
              <a:rPr lang="en-IN" sz="1800" b="1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- </a:t>
            </a:r>
            <a:r>
              <a:rPr lang="en-US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E20 </a:t>
            </a:r>
            <a:r>
              <a:rPr lang="en-US" sz="18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Reference Fuel </a:t>
            </a:r>
            <a:r>
              <a:rPr lang="en-US" sz="18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-</a:t>
            </a:r>
            <a:r>
              <a:rPr lang="en-US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Admixture </a:t>
            </a:r>
            <a:r>
              <a:rPr lang="en-US" sz="18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of Anhydrous Ethanol and </a:t>
            </a:r>
            <a:r>
              <a:rPr lang="en-US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Motor 	Gasoline </a:t>
            </a:r>
          </a:p>
          <a:p>
            <a:pPr marL="0" lvl="2" indent="0" algn="just">
              <a:lnSpc>
                <a:spcPct val="150000"/>
              </a:lnSpc>
              <a:buNone/>
            </a:pPr>
            <a:r>
              <a:rPr lang="en-US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	</a:t>
            </a:r>
            <a:r>
              <a:rPr lang="en-US" sz="1800" b="1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-IS </a:t>
            </a:r>
            <a:r>
              <a:rPr lang="en-IN" sz="18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17586 : </a:t>
            </a:r>
            <a:r>
              <a:rPr lang="en-IN" sz="1800" b="1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2021- E12 </a:t>
            </a:r>
            <a:r>
              <a:rPr lang="en-IN" sz="18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and E15 Fuel </a:t>
            </a:r>
            <a:r>
              <a:rPr lang="en-IN" sz="1800" b="1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- </a:t>
            </a:r>
            <a:r>
              <a:rPr lang="en-IN" sz="18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Admixture of Anhydrous Ethanol and </a:t>
            </a:r>
            <a:r>
              <a:rPr lang="en-IN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Motor Gasoline- 	For Positive </a:t>
            </a:r>
            <a:r>
              <a:rPr lang="en-IN" sz="18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Ignition </a:t>
            </a:r>
            <a:r>
              <a:rPr lang="en-IN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Engine </a:t>
            </a:r>
            <a:r>
              <a:rPr lang="en-IN" sz="18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Powered </a:t>
            </a:r>
            <a:r>
              <a:rPr lang="en-IN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Vehicles</a:t>
            </a:r>
            <a:endParaRPr lang="en-IN" sz="1800" b="1" kern="10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91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44083-3023-8806-A6D6-2F97F077D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9782677" cy="70696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Properties of Petroleum Products and their tests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AC294-A670-18AC-DDFB-D0B326E76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3" y="2603499"/>
            <a:ext cx="9571661" cy="412261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R="0" lvl="0" rtl="0">
              <a:lnSpc>
                <a:spcPct val="150000"/>
              </a:lnSpc>
            </a:pPr>
            <a:r>
              <a:rPr lang="fr-FR" sz="2000" b="1" i="0" u="none" strike="noStrike" kern="100" baseline="0" dirty="0" err="1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Appearence</a:t>
            </a:r>
            <a:r>
              <a:rPr lang="fr-FR" sz="2000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 </a:t>
            </a:r>
            <a:r>
              <a:rPr lang="fr-FR" sz="200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Visual, Colour, Particulate Contamination</a:t>
            </a:r>
          </a:p>
          <a:p>
            <a:pPr marR="0" lvl="0" rtl="0">
              <a:lnSpc>
                <a:spcPct val="150000"/>
              </a:lnSpc>
            </a:pPr>
            <a:r>
              <a:rPr lang="en-US" sz="2000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Composition: </a:t>
            </a:r>
            <a:r>
              <a:rPr lang="en-US" sz="200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Acidity, Aromatics, Olefins, Sulfur</a:t>
            </a:r>
          </a:p>
          <a:p>
            <a:pPr marR="0" lvl="0" rtl="0">
              <a:lnSpc>
                <a:spcPct val="150000"/>
              </a:lnSpc>
            </a:pPr>
            <a:r>
              <a:rPr lang="en-US" sz="2000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Volatility: </a:t>
            </a:r>
            <a:r>
              <a:rPr lang="en-US" sz="200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Density, Distillation, Vapor Pressure, Flash Point/Fire Point</a:t>
            </a:r>
          </a:p>
          <a:p>
            <a:pPr marR="0" lvl="0" rtl="0">
              <a:lnSpc>
                <a:spcPct val="150000"/>
              </a:lnSpc>
            </a:pPr>
            <a:r>
              <a:rPr lang="en-US" sz="2000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Combustion: </a:t>
            </a:r>
            <a:r>
              <a:rPr lang="en-US" sz="200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Antiknock Quality (RON/MON), Ignition Quality (Cetane No), Burning Quality (Calorific Value)</a:t>
            </a:r>
          </a:p>
          <a:p>
            <a:pPr marR="0" lvl="0" rtl="0">
              <a:lnSpc>
                <a:spcPct val="150000"/>
              </a:lnSpc>
            </a:pPr>
            <a:r>
              <a:rPr lang="en-US" sz="2000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Fluidity: </a:t>
            </a:r>
            <a:r>
              <a:rPr lang="en-US" sz="200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Viscosity, Viscosity Index, Penetration</a:t>
            </a:r>
          </a:p>
          <a:p>
            <a:pPr marR="0" lvl="0" rtl="0">
              <a:lnSpc>
                <a:spcPct val="150000"/>
              </a:lnSpc>
            </a:pPr>
            <a:r>
              <a:rPr lang="en-US" sz="2000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Stability: </a:t>
            </a:r>
            <a:r>
              <a:rPr lang="en-US" sz="200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Induction Period, Gum </a:t>
            </a:r>
            <a:r>
              <a:rPr lang="en-US" sz="2000" i="0" u="none" strike="noStrike" kern="100" baseline="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Conte</a:t>
            </a:r>
            <a:r>
              <a:rPr lang="en-US" i="0" u="none" strike="noStrike" kern="100" baseline="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nt</a:t>
            </a:r>
            <a:endParaRPr lang="en-US" i="0" u="none" strike="noStrike" kern="100" baseline="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966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44083-3023-8806-A6D6-2F97F077D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773884" cy="70696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Properties of Petroleum Products and their tests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AC294-A670-18AC-DDFB-D0B326E76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507792" cy="245207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R="0" lvl="0" rtl="0">
              <a:lnSpc>
                <a:spcPct val="150000"/>
              </a:lnSpc>
            </a:pPr>
            <a:r>
              <a:rPr lang="en-US" b="1" i="0" u="none" strike="noStrike" kern="100" baseline="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Change </a:t>
            </a:r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of State: </a:t>
            </a:r>
            <a:r>
              <a:rPr lang="en-US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Freezing Point, Pour Point, Cloud Point, Drop Point (Grease), Softening Point</a:t>
            </a:r>
          </a:p>
          <a:p>
            <a:pPr marR="0" lvl="0" rtl="0">
              <a:lnSpc>
                <a:spcPct val="150000"/>
              </a:lnSpc>
            </a:pPr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Corrosivity: </a:t>
            </a:r>
            <a:r>
              <a:rPr lang="en-US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Total Sulphur, Doctor Test, Acidity/Alkalinity, Copper/Silver Corrosion</a:t>
            </a:r>
          </a:p>
          <a:p>
            <a:pPr marR="0" lvl="0" rtl="0">
              <a:lnSpc>
                <a:spcPct val="150000"/>
              </a:lnSpc>
            </a:pPr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Others: </a:t>
            </a:r>
            <a:r>
              <a:rPr lang="en-IN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Ash/Sediments/Carbon Residue, Asphaltenes, Water Tolerance, Metal Content, Benzene/Aromatics, Olefins/PAH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6C274F-C6B6-A1D5-D1D0-DD89127B2455}"/>
              </a:ext>
            </a:extLst>
          </p:cNvPr>
          <p:cNvSpPr txBox="1"/>
          <p:nvPr/>
        </p:nvSpPr>
        <p:spPr>
          <a:xfrm>
            <a:off x="1106596" y="5243267"/>
            <a:ext cx="860450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i="1" dirty="0"/>
              <a:t>How are these tests performed 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i="1" dirty="0"/>
              <a:t>Test Method Standards – IS </a:t>
            </a:r>
            <a:r>
              <a:rPr lang="en-US" sz="2400" i="1" dirty="0" smtClean="0"/>
              <a:t>1448 series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9541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03A44-2E58-7B9E-F9B5-B90562330A2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Method Standards -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653A3-9F43-C42C-99C0-9777ECA80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638" y="2734408"/>
            <a:ext cx="8122993" cy="27168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Standard Test Methods – so that test results are acceptable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Repeatability and Reproducibility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Uniformity of test and environment conditions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Uniformity in reporting of test results</a:t>
            </a:r>
          </a:p>
        </p:txBody>
      </p:sp>
    </p:spTree>
    <p:extLst>
      <p:ext uri="{BB962C8B-B14F-4D97-AF65-F5344CB8AC3E}">
        <p14:creationId xmlns:p14="http://schemas.microsoft.com/office/powerpoint/2010/main" val="223103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itchFamily="18" charset="0"/>
              </a:rPr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93285" y="2603500"/>
            <a:ext cx="9867438" cy="34163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Petroleum or crude oil: </a:t>
            </a:r>
            <a:r>
              <a:rPr lang="en-IN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A naturally occurring yellowish-black liquid mixture of mainly </a:t>
            </a:r>
            <a:r>
              <a:rPr lang="en-IN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hydrocarbons.</a:t>
            </a:r>
            <a:endParaRPr lang="en-IN" kern="10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IN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 	- Found </a:t>
            </a:r>
            <a:r>
              <a:rPr lang="en-IN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in geological formations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	- Covers </a:t>
            </a:r>
            <a:r>
              <a:rPr lang="en-IN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both naturally occurring unprocessed crude oil and petroleum products that </a:t>
            </a:r>
            <a:r>
              <a:rPr lang="en-IN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consist </a:t>
            </a:r>
            <a:r>
              <a:rPr lang="en-IN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of </a:t>
            </a:r>
            <a:r>
              <a:rPr lang="en-IN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  		   refined </a:t>
            </a:r>
            <a:r>
              <a:rPr lang="en-IN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crude oil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11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BA2D-DE69-CB94-A680-4DE19F8D6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0025"/>
            <a:ext cx="10783643" cy="1128713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r>
              <a:rPr lang="en-US" sz="36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Following Standards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B82A6-FBBA-6A7F-4363-5CFE31F2C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3103685"/>
            <a:ext cx="4050092" cy="1925515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Standardized Test Method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Standardized Reporting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Unambiguous interpretation of results</a:t>
            </a:r>
          </a:p>
        </p:txBody>
      </p:sp>
    </p:spTree>
    <p:extLst>
      <p:ext uri="{BB962C8B-B14F-4D97-AF65-F5344CB8AC3E}">
        <p14:creationId xmlns:p14="http://schemas.microsoft.com/office/powerpoint/2010/main" val="40043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6737-74D3-7C3C-F94C-DBA08213B9B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IN" b="1" i="0" u="none" strike="noStrike" kern="100" baseline="0" dirty="0" err="1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Color</a:t>
            </a:r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 Determination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5CE66-9C1C-9410-D6E6-8D5D72CB0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6617446" cy="404348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Purpose: Quality control and contamination detection.</a:t>
            </a:r>
          </a:p>
          <a:p>
            <a:pPr marR="0" lvl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Methods:</a:t>
            </a:r>
          </a:p>
          <a:p>
            <a:pPr marR="0" lvl="1" rtl="0"/>
            <a:r>
              <a:rPr lang="en-US" sz="1800" b="1" i="0" u="none" strike="noStrike" kern="100" baseline="0" dirty="0">
                <a:solidFill>
                  <a:srgbClr val="1F3763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ASTM Color: For various petroleum products.</a:t>
            </a:r>
          </a:p>
          <a:p>
            <a:pPr marR="0" lvl="1" rtl="0"/>
            <a:r>
              <a:rPr lang="en-US" sz="1800" b="1" i="0" u="none" strike="noStrike" kern="100" baseline="0" dirty="0">
                <a:solidFill>
                  <a:srgbClr val="1F3763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Gardner Color : For transparent liquids.</a:t>
            </a:r>
          </a:p>
          <a:p>
            <a:pPr marR="0" lvl="1" rtl="0"/>
            <a:r>
              <a:rPr lang="en-US" sz="1800" b="1" i="0" u="none" strike="noStrike" kern="100" baseline="0" dirty="0">
                <a:solidFill>
                  <a:srgbClr val="1F3763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Platinum-Cobalt Color : For light-colored liquids.</a:t>
            </a:r>
          </a:p>
          <a:p>
            <a:pPr marR="0" lvl="1" rtl="0"/>
            <a:r>
              <a:rPr lang="en-US" sz="1800" b="1" kern="100" dirty="0" err="1">
                <a:solidFill>
                  <a:srgbClr val="1F3763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Saybolt</a:t>
            </a:r>
            <a:r>
              <a:rPr lang="en-US" sz="1800" b="1" i="0" u="none" strike="noStrike" kern="100" baseline="0" dirty="0">
                <a:solidFill>
                  <a:srgbClr val="1F3763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 Color : For refined oils and gasoline.</a:t>
            </a:r>
          </a:p>
          <a:p>
            <a:pPr lvl="1"/>
            <a:r>
              <a:rPr lang="en-IN" sz="1800" b="1" kern="100" dirty="0">
                <a:solidFill>
                  <a:srgbClr val="1F3763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Reference: IS 1448 (Part 12) : 2013/ISO 2049 : 1996 Determination of colour ASTM Scale, IS 1448 (Part 13) : 2023 </a:t>
            </a:r>
            <a:r>
              <a:rPr lang="en-IN" sz="1800" b="1" kern="100" dirty="0" err="1">
                <a:solidFill>
                  <a:srgbClr val="1F3763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Lovibond</a:t>
            </a:r>
            <a:r>
              <a:rPr lang="en-IN" sz="1800" b="1" kern="100" dirty="0">
                <a:solidFill>
                  <a:srgbClr val="1F3763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 tintometer and IS 1448 (Part 14) : 2019 </a:t>
            </a:r>
            <a:r>
              <a:rPr lang="en-IN" sz="1800" b="1" kern="100" dirty="0" err="1">
                <a:solidFill>
                  <a:srgbClr val="1F3763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Saybolt</a:t>
            </a:r>
            <a:r>
              <a:rPr lang="en-IN" sz="1800" b="1" kern="100" dirty="0">
                <a:solidFill>
                  <a:srgbClr val="1F3763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 </a:t>
            </a:r>
            <a:r>
              <a:rPr lang="en-IN" sz="1800" b="1" kern="100" dirty="0" err="1">
                <a:solidFill>
                  <a:srgbClr val="1F3763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chromometer</a:t>
            </a:r>
            <a:endParaRPr lang="en-US" sz="1800" b="1" kern="100" dirty="0">
              <a:solidFill>
                <a:srgbClr val="1F3763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631" y="2603500"/>
            <a:ext cx="2468653" cy="286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7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11C0C-2063-F2F1-C23A-EE8C987C866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Density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17367-CC3F-0ADF-9FBF-0C13ABEFD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6661407" cy="39081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Definition: Mass of liquid per unit volume at 15°C.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Importance: Key in product specifications and conversions between mass and volume.</a:t>
            </a:r>
          </a:p>
          <a:p>
            <a:pPr marR="0" lvl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Measurement Methods: Hydrometer, </a:t>
            </a:r>
            <a:r>
              <a:rPr lang="en-IN" b="1" i="0" u="none" strike="noStrike" kern="100" baseline="0" dirty="0" err="1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pyknometer</a:t>
            </a:r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, digital density meter.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API Gravity Formula: API Gravity = 141.5 - (131.5 × Relative Density at 15.6°C).</a:t>
            </a:r>
          </a:p>
          <a:p>
            <a:pPr lvl="0" algn="just"/>
            <a:r>
              <a:rPr lang="en-IN" sz="19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Reference: IS 1448 (Part 16) : 2014 / ISO 3675 : 1998 </a:t>
            </a:r>
            <a:r>
              <a:rPr lang="en-IN" sz="1900" b="1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Density </a:t>
            </a:r>
            <a:r>
              <a:rPr lang="en-IN" sz="19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measurement by Hydrometer method and IS 1448 (Part 32) : 2019/ISO 3838 : 2004 Capillary stoppered </a:t>
            </a:r>
            <a:r>
              <a:rPr lang="en-IN" sz="1900" b="1" kern="100" dirty="0" err="1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pyknometer</a:t>
            </a:r>
            <a:r>
              <a:rPr lang="en-IN" sz="19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 and graduated </a:t>
            </a:r>
            <a:r>
              <a:rPr lang="en-IN" sz="1900" b="1" kern="100" dirty="0" err="1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bicapillary</a:t>
            </a:r>
            <a:r>
              <a:rPr lang="en-IN" sz="19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 </a:t>
            </a:r>
            <a:r>
              <a:rPr lang="en-IN" sz="1900" b="1" kern="100" dirty="0" err="1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pyknometer</a:t>
            </a:r>
            <a:r>
              <a:rPr lang="en-IN" sz="19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 method</a:t>
            </a:r>
            <a:endParaRPr lang="en-US" sz="1900" b="1" kern="10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</p:txBody>
      </p:sp>
      <p:sp>
        <p:nvSpPr>
          <p:cNvPr id="4" name="AutoShape 2" descr="density with the pycnometer"/>
          <p:cNvSpPr>
            <a:spLocks noChangeAspect="1" noChangeArrowheads="1"/>
          </p:cNvSpPr>
          <p:nvPr/>
        </p:nvSpPr>
        <p:spPr bwMode="auto">
          <a:xfrm>
            <a:off x="9545759" y="2972529"/>
            <a:ext cx="2707294" cy="270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4" descr="density with the pycnome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952" y="2972529"/>
            <a:ext cx="2524125" cy="201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4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1159B-C67A-1352-85DA-D522306A5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517" y="899777"/>
            <a:ext cx="8761413" cy="70696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IN" sz="2800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Kinematic Viscosity</a:t>
            </a:r>
            <a:endParaRPr lang="en-IN" sz="2800" b="1" i="0" u="none" strike="noStrike" kern="100" baseline="0" dirty="0">
              <a:solidFill>
                <a:srgbClr val="2F5496"/>
              </a:solidFill>
              <a:latin typeface="Mangal" panose="02040503050203030202" pitchFamily="18" charset="0"/>
              <a:ea typeface="DengXian Light" panose="020B0503020204020204" pitchFamily="2" charset="-122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85E38-E396-3130-87C0-3E74AD8FE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6169037" cy="34163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Importance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 Affects lubricating properties, fuel pump service life, and injector system.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Low Temperature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 Ensures adequate fuel flow and pressure.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Definition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 Measure of resistive flow under gravity.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Equation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 Dynamic Viscosity = Kinematic Viscosity x Density.</a:t>
            </a:r>
          </a:p>
          <a:p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Reference: IS 1448 (Part 25/Sec 1) : 2018/ISO 3104 : 1994 determination of kinematic viscosity and calculation of dynamic viscosity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R="0" lvl="0" rtl="0"/>
            <a:endParaRPr lang="en-US" b="0" i="0" u="none" strike="noStrike" kern="100" baseline="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</p:txBody>
      </p:sp>
      <p:pic>
        <p:nvPicPr>
          <p:cNvPr id="20484" name="Picture 4" descr="Schematic diagram for viscosity ...">
            <a:extLst>
              <a:ext uri="{FF2B5EF4-FFF2-40B4-BE49-F238E27FC236}">
                <a16:creationId xmlns:a16="http://schemas.microsoft.com/office/drawing/2014/main" id="{C56B7360-5224-AE55-C856-067A8F9E3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067" y="2603500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13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48E9D-F8CE-7FF3-5DAA-985CBF426F04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Acidity in Petroleum Products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0AC1E-E18F-2547-DD6B-723B40846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5272223" cy="34163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lvl="0" rtl="0">
              <a:lnSpc>
                <a:spcPct val="150000"/>
              </a:lnSpc>
            </a:pPr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Inorganic Acidity</a:t>
            </a:r>
          </a:p>
          <a:p>
            <a:pPr marR="0" lvl="0" rtl="0">
              <a:lnSpc>
                <a:spcPct val="150000"/>
              </a:lnSpc>
            </a:pPr>
            <a:r>
              <a:rPr lang="pt-BR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Total Acidity</a:t>
            </a:r>
          </a:p>
          <a:p>
            <a:pPr marR="0" lvl="0" algn="just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Significance: Measures trace acids that can cause metal corrosion and impair water separation.</a:t>
            </a:r>
          </a:p>
          <a:p>
            <a:pPr algn="just">
              <a:lnSpc>
                <a:spcPct val="150000"/>
              </a:lnSpc>
            </a:pPr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Reference: IS 1448 (Part 53) :1979</a:t>
            </a:r>
          </a:p>
          <a:p>
            <a:pPr marR="0" lvl="0" algn="just" rtl="0"/>
            <a:endParaRPr lang="en-US" b="1" i="0" u="none" strike="noStrike" kern="100" baseline="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652336-2A38-907E-8A5E-9441852DF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715" y="2603500"/>
            <a:ext cx="4062047" cy="33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14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EC2C4-CC0A-97AC-C832-6A91F730852B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Aniline Point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BD51F-C0E0-02C6-F248-B22F50885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4941046" cy="34163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Definition: Lowest temperature at which fuel is miscible with aniline.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Significance: Indicates aromatic content; higher points suggest better ignition quality.</a:t>
            </a:r>
          </a:p>
          <a:p>
            <a:pPr>
              <a:lnSpc>
                <a:spcPct val="150000"/>
              </a:lnSpc>
            </a:pPr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Reference: IS 1448 (Part 3) : 2007/ISO 2977</a:t>
            </a:r>
          </a:p>
          <a:p>
            <a:pPr marL="0" marR="0" lvl="0" indent="0" rtl="0">
              <a:buNone/>
            </a:pPr>
            <a:endParaRPr lang="en-US" b="1" i="0" u="none" strike="noStrike" kern="100" baseline="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</p:txBody>
      </p:sp>
      <p:pic>
        <p:nvPicPr>
          <p:cNvPr id="2050" name="Picture 2" descr="IS 1448-3: Methods of test for ...">
            <a:extLst>
              <a:ext uri="{FF2B5EF4-FFF2-40B4-BE49-F238E27FC236}">
                <a16:creationId xmlns:a16="http://schemas.microsoft.com/office/drawing/2014/main" id="{4541BBFB-0616-797E-08FF-AE414D2EA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483" y="2603500"/>
            <a:ext cx="3040538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00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4F86D-4396-23E9-357E-0EA9F55CBA0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Ash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8F324-0565-B28C-1420-1BD82A14A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982077" cy="251362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Sulfated Ash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Significance: Indicates ash-forming impurities and potential for engine performance impact.</a:t>
            </a:r>
          </a:p>
          <a:p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Reference: IS 1448 (Part 4/Sec 1) : 2021</a:t>
            </a:r>
          </a:p>
          <a:p>
            <a:pPr marR="0" lvl="0" rtl="0"/>
            <a:endParaRPr lang="en-US" b="1" kern="10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094" y="2603500"/>
            <a:ext cx="4058653" cy="35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5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C790-56A5-DF41-0840-CF57FE79BCA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Cloud Point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101D5-99F2-F3AC-0671-C7247B8A2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5632707" cy="29884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Definition: Temperature at which wax crystals first appear when cooled.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Significance: Indicates the lowest temperature at which oil remains usable.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Applications: Important for low-temperature performance.</a:t>
            </a:r>
          </a:p>
          <a:p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Reference: IS 1448 (Part 10/Sec 1) : 2021/ISO 3015</a:t>
            </a:r>
          </a:p>
          <a:p>
            <a:pPr marR="0" lvl="0" rtl="0"/>
            <a:endParaRPr lang="en-US" b="1" kern="10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  <a:p>
            <a:pPr marR="0" lvl="0" rtl="0"/>
            <a:endParaRPr lang="en-IN" b="1" i="0" u="none" strike="noStrike" kern="100" baseline="0" dirty="0">
              <a:solidFill>
                <a:srgbClr val="2F5496"/>
              </a:solidFill>
              <a:latin typeface="Mangal" panose="02040503050203030202" pitchFamily="18" charset="0"/>
              <a:ea typeface="DengXian Light" panose="020B0503020204020204" pitchFamily="2" charset="-122"/>
            </a:endParaRPr>
          </a:p>
        </p:txBody>
      </p:sp>
      <p:pic>
        <p:nvPicPr>
          <p:cNvPr id="11268" name="Picture 4" descr="Cloud point and pour point apparatus ...">
            <a:extLst>
              <a:ext uri="{FF2B5EF4-FFF2-40B4-BE49-F238E27FC236}">
                <a16:creationId xmlns:a16="http://schemas.microsoft.com/office/drawing/2014/main" id="{E71FE980-BC45-8927-B223-3B55CA7B9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935" y="2680420"/>
            <a:ext cx="3397036" cy="210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44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75385-97C6-4E3D-7EA6-E5306F134B5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Calorific Value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EAA07-B35C-9443-149F-3412FBB07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920531" cy="34163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Gross Calorific Value (GCV): By Bomb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Net Calorific Value (NCV): By Calculation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Significance: Measures heat-producing capacity; critical for fuel efficiency.</a:t>
            </a:r>
          </a:p>
          <a:p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Reference: IS 1448 (Part 7) : 2004</a:t>
            </a:r>
          </a:p>
          <a:p>
            <a:pPr marL="0" marR="0" lvl="0" indent="0" rtl="0">
              <a:buNone/>
            </a:pPr>
            <a:endParaRPr lang="en-US" b="1" i="0" u="none" strike="noStrike" kern="100" baseline="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</p:txBody>
      </p:sp>
      <p:pic>
        <p:nvPicPr>
          <p:cNvPr id="5122" name="Picture 2" descr="CALORIFIC VALUE ...">
            <a:extLst>
              <a:ext uri="{FF2B5EF4-FFF2-40B4-BE49-F238E27FC236}">
                <a16:creationId xmlns:a16="http://schemas.microsoft.com/office/drawing/2014/main" id="{6AEC35FF-FB5B-19CF-DF44-BBC7B9459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070" y="2603501"/>
            <a:ext cx="3711379" cy="341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07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CE9B8-2E5F-C90A-CF98-947B69337D8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Flash Point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0E199-D79F-3664-C385-AD59CD0F8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6908497" cy="39028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R="0" lvl="0" rtl="0"/>
            <a:r>
              <a:rPr lang="en-US" sz="1900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Definition: Tendency of a sample to form a flammable mixture with air.</a:t>
            </a:r>
          </a:p>
          <a:p>
            <a:pPr marR="0" lvl="0" rtl="0"/>
            <a:r>
              <a:rPr lang="en-US" sz="1900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Significance: Used in shipping and safety regulations.</a:t>
            </a:r>
          </a:p>
          <a:p>
            <a:pPr marR="0" lvl="0" rtl="0"/>
            <a:r>
              <a:rPr lang="en-IN" sz="1900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Methods:</a:t>
            </a:r>
          </a:p>
          <a:p>
            <a:pPr marL="0" marR="0" lvl="0" indent="0" rtl="0">
              <a:buNone/>
            </a:pPr>
            <a:r>
              <a:rPr lang="en-US" sz="1900" b="1" i="0" u="none" strike="noStrike" kern="100" baseline="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	- Cleveland </a:t>
            </a:r>
            <a:r>
              <a:rPr lang="en-US" sz="1900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Open Cup </a:t>
            </a:r>
          </a:p>
          <a:p>
            <a:pPr marL="0" marR="0" lvl="0" indent="0" rtl="0">
              <a:buNone/>
            </a:pPr>
            <a:r>
              <a:rPr lang="en-US" sz="1900" b="1" i="0" u="none" strike="noStrike" kern="100" baseline="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	-</a:t>
            </a:r>
            <a:r>
              <a:rPr lang="en-US" sz="1900" b="1" i="0" u="none" strike="noStrike" kern="100" baseline="0" dirty="0" err="1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Pensky</a:t>
            </a:r>
            <a:r>
              <a:rPr lang="en-US" sz="1900" b="1" i="0" u="none" strike="noStrike" kern="100" baseline="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 </a:t>
            </a:r>
            <a:r>
              <a:rPr lang="en-US" sz="1900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Martens Closed Cup Tester</a:t>
            </a:r>
          </a:p>
          <a:p>
            <a:pPr marL="0" marR="0" lvl="0" indent="0" rtl="0">
              <a:buNone/>
            </a:pPr>
            <a:r>
              <a:rPr lang="en-US" sz="1900" b="1" i="0" u="none" strike="noStrike" kern="100" baseline="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	-Tag </a:t>
            </a:r>
            <a:r>
              <a:rPr lang="en-US" sz="1900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Closed Tester </a:t>
            </a:r>
          </a:p>
          <a:p>
            <a:pPr marL="0" marR="0" lvl="0" indent="0" rtl="0">
              <a:buNone/>
            </a:pPr>
            <a:r>
              <a:rPr lang="en-US" sz="1900" b="1" i="0" u="none" strike="noStrike" kern="100" baseline="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	-Small </a:t>
            </a:r>
            <a:r>
              <a:rPr lang="en-US" sz="1900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Scale Closed Tester </a:t>
            </a:r>
          </a:p>
          <a:p>
            <a:pPr marL="0" marR="0" lvl="0" indent="0" rtl="0">
              <a:buNone/>
            </a:pPr>
            <a:r>
              <a:rPr lang="en-US" sz="1900" b="1" i="0" u="none" strike="noStrike" kern="100" baseline="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	-Continuously </a:t>
            </a:r>
            <a:r>
              <a:rPr lang="en-US" sz="1900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Closed Cup Flash Point</a:t>
            </a:r>
          </a:p>
          <a:p>
            <a:r>
              <a:rPr lang="en-IN" sz="19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Reference: IS 1448 (Part 20) : 2019/ISO 13736 : 2013 Abel closed - Cup method and IS 1448 (Part 21) : 2019/ISO 2719 : 2016 </a:t>
            </a:r>
            <a:r>
              <a:rPr lang="en-IN" sz="1900" b="1" kern="100" dirty="0" err="1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Pensky</a:t>
            </a:r>
            <a:r>
              <a:rPr lang="en-IN" sz="19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 - Martens closed cup method</a:t>
            </a:r>
          </a:p>
          <a:p>
            <a:pPr marR="0" lvl="0" rtl="0"/>
            <a:endParaRPr lang="en-US" b="1" i="0" u="none" strike="noStrike" kern="100" baseline="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</p:txBody>
      </p:sp>
      <p:pic>
        <p:nvPicPr>
          <p:cNvPr id="18434" name="Picture 2" descr="How to Test Flash Point">
            <a:extLst>
              <a:ext uri="{FF2B5EF4-FFF2-40B4-BE49-F238E27FC236}">
                <a16:creationId xmlns:a16="http://schemas.microsoft.com/office/drawing/2014/main" id="{7FD44881-21B2-9606-04B7-9B293D988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451" y="2648277"/>
            <a:ext cx="3295847" cy="309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2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Petroleum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677169" cy="34163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IN" sz="19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Petroleum products </a:t>
            </a:r>
            <a:r>
              <a:rPr lang="en-IN" sz="19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refer to a wide range of fuels and other products derived from crude oil through various refining </a:t>
            </a:r>
            <a:r>
              <a:rPr lang="en-IN" sz="19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processes. These </a:t>
            </a:r>
            <a:r>
              <a:rPr lang="en-IN" sz="19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products are crucial for energy production, transportation, and industrial use</a:t>
            </a:r>
            <a:r>
              <a:rPr lang="en-IN" sz="19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n-IN" sz="19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Some common petroleum products include:</a:t>
            </a:r>
          </a:p>
          <a:p>
            <a:pPr lvl="0">
              <a:lnSpc>
                <a:spcPct val="160000"/>
              </a:lnSpc>
            </a:pPr>
            <a:r>
              <a:rPr lang="en-IN" sz="19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Gasoline (Petrol): </a:t>
            </a:r>
            <a:r>
              <a:rPr lang="en-IN" sz="19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Used primarily as fuel for internal combustion engines in vehicles.</a:t>
            </a:r>
          </a:p>
          <a:p>
            <a:pPr lvl="0">
              <a:lnSpc>
                <a:spcPct val="160000"/>
              </a:lnSpc>
            </a:pPr>
            <a:r>
              <a:rPr lang="en-IN" sz="19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Diesel Fuel: </a:t>
            </a:r>
            <a:r>
              <a:rPr lang="en-IN" sz="19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Used in diesel engines, which power many trucks, buses, trains, and some cars.</a:t>
            </a:r>
          </a:p>
          <a:p>
            <a:pPr lvl="0">
              <a:lnSpc>
                <a:spcPct val="160000"/>
              </a:lnSpc>
            </a:pPr>
            <a:r>
              <a:rPr lang="en-IN" sz="19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Jet Fuel: </a:t>
            </a:r>
            <a:r>
              <a:rPr lang="en-IN" sz="19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Specifically designed for use in jet engines, powering airplanes</a:t>
            </a:r>
            <a:r>
              <a:rPr lang="en-IN" sz="19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5AAFC-19A7-35ED-A59B-03CEBDCFD97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Cold Test/Freezing Point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75CD8-197C-3AA2-E24D-4CCA9A57D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5817345" cy="211796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Definition: Lowest temperature at which aviation fuel remains usable.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Importance: Ensures fuel does not freeze and restrict flow in aircraft systems.</a:t>
            </a:r>
          </a:p>
          <a:p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Reference: </a:t>
            </a:r>
            <a:r>
              <a:rPr lang="en-US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IS 1448 (Part 11) : 2004/ISO 3013</a:t>
            </a:r>
            <a:endParaRPr lang="en-IN" b="1" kern="10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  <a:p>
            <a:pPr marR="0" lvl="0" rtl="0"/>
            <a:endParaRPr lang="en-US" b="1" kern="10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</p:txBody>
      </p:sp>
      <p:pic>
        <p:nvPicPr>
          <p:cNvPr id="13314" name="Picture 2" descr="Schematic diagram of the apparatus used to measure the freezing point depression.">
            <a:extLst>
              <a:ext uri="{FF2B5EF4-FFF2-40B4-BE49-F238E27FC236}">
                <a16:creationId xmlns:a16="http://schemas.microsoft.com/office/drawing/2014/main" id="{A49AA8D7-3E84-9673-E23C-2748E684A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00" y="2568542"/>
            <a:ext cx="4647414" cy="348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8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DF1ED-D591-72CB-867D-433B0FC8DF4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Distillation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B1999-953F-5E98-79C6-86CC0CF7D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6327300" cy="35017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lvl="0" algn="just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Purpose: Determines the boiling range and volatility of hydrocarbons.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Impact: Affects safety, performance, and tendency to form deposits.</a:t>
            </a:r>
          </a:p>
          <a:p>
            <a:pPr marR="0" lvl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Applications: Critical for aviation and automotive fuels.</a:t>
            </a:r>
          </a:p>
          <a:p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Reference: IS 1448 (Part 18) : 2020</a:t>
            </a:r>
          </a:p>
          <a:p>
            <a:pPr marR="0" lvl="0" rtl="0"/>
            <a:endParaRPr lang="en-IN" b="1" kern="10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</p:txBody>
      </p:sp>
      <p:pic>
        <p:nvPicPr>
          <p:cNvPr id="4098" name="Picture 2" descr="Petroleum Distillation Apparatus at best price in Kolkata by D S Associates  (Kolkata) | ID: 28517823604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091" y="2603500"/>
            <a:ext cx="3409950" cy="33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16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3E0D-B74C-FC3D-657C-23E3CD9ECF1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fr-FR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Pour Point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72F8A-A0E5-99E8-BDB7-93D5721AB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423" y="2594708"/>
            <a:ext cx="5424853" cy="281627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Definition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 Lowest temperature at which oil will flow.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Importance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 Indicates lowest utility temperature for certain applications.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Influences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 Previous thermal history and wax structure.</a:t>
            </a:r>
          </a:p>
          <a:p>
            <a:r>
              <a:rPr lang="en-IN" sz="19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Reference: IS 1448 (Part 10/Sec 2) : 2021/ISO 3016</a:t>
            </a:r>
          </a:p>
          <a:p>
            <a:pPr marR="0" lvl="0" rtl="0"/>
            <a:endParaRPr lang="en-US" sz="1900" b="1" kern="10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</p:txBody>
      </p:sp>
      <p:pic>
        <p:nvPicPr>
          <p:cNvPr id="24580" name="Picture 4" descr="standardized pour point test equipment ...">
            <a:extLst>
              <a:ext uri="{FF2B5EF4-FFF2-40B4-BE49-F238E27FC236}">
                <a16:creationId xmlns:a16="http://schemas.microsoft.com/office/drawing/2014/main" id="{2DA72F45-003D-A3F6-03C5-657A2CE3C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2960017"/>
            <a:ext cx="4526437" cy="245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0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EDF58-F6A5-C179-9DDB-782AD44BEFFD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IN" b="0" i="0" u="none" strike="noStrike" kern="100" baseline="0" dirty="0" err="1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Sulfur</a:t>
            </a:r>
            <a:r>
              <a:rPr lang="en-IN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 Content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FFDE3-7A90-B957-3523-B312E1EC8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603499"/>
            <a:ext cx="6819669" cy="382367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R="0" lvl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Impact</a:t>
            </a:r>
            <a:r>
              <a:rPr lang="en-IN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 Causes corrosion, catalyst poisoning, and environmental pollution.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Sources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 Depends on crude oil origin and refining methods.</a:t>
            </a:r>
          </a:p>
          <a:p>
            <a:pPr marR="0" lvl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Test Methods</a:t>
            </a:r>
            <a:r>
              <a:rPr lang="en-IN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</a:t>
            </a:r>
          </a:p>
          <a:p>
            <a:pPr marL="0" marR="0" lvl="0" indent="0" rtl="0">
              <a:buNone/>
            </a:pPr>
            <a:r>
              <a:rPr lang="en-IN" b="0" i="0" u="none" strike="noStrike" kern="100" baseline="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	-Lamp </a:t>
            </a:r>
            <a:r>
              <a:rPr lang="en-IN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Method </a:t>
            </a:r>
          </a:p>
          <a:p>
            <a:pPr marL="0" marR="0" lvl="0" indent="0" rtl="0">
              <a:buNone/>
            </a:pPr>
            <a:r>
              <a:rPr lang="en-IN" b="0" i="0" u="none" strike="noStrike" kern="100" baseline="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	-Wick </a:t>
            </a:r>
            <a:r>
              <a:rPr lang="en-IN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Bold Method</a:t>
            </a:r>
          </a:p>
          <a:p>
            <a:pPr marL="0" marR="0" lvl="0" indent="0" rtl="0">
              <a:buNone/>
            </a:pPr>
            <a:r>
              <a:rPr lang="nl-NL" b="0" i="0" u="none" strike="noStrike" kern="100" baseline="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	-XRF </a:t>
            </a:r>
            <a:r>
              <a:rPr lang="nl-NL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Method </a:t>
            </a:r>
          </a:p>
          <a:p>
            <a:pPr marL="0" marR="0" lvl="0" indent="0" rtl="0">
              <a:buNone/>
            </a:pPr>
            <a:r>
              <a:rPr lang="en-US" b="0" i="0" u="none" strike="noStrike" kern="100" baseline="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	-Bomb 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Method </a:t>
            </a:r>
          </a:p>
          <a:p>
            <a:pPr marL="0" marR="0" lvl="0" indent="0" rtl="0">
              <a:buNone/>
            </a:pPr>
            <a:r>
              <a:rPr lang="en-IN" b="0" i="0" u="none" strike="noStrike" kern="100" baseline="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	-Oxidative </a:t>
            </a:r>
            <a:r>
              <a:rPr lang="en-IN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Micro Coulometer </a:t>
            </a:r>
          </a:p>
          <a:p>
            <a:pPr marL="0" marR="0" lvl="0" indent="0" rtl="0">
              <a:buNone/>
            </a:pPr>
            <a:r>
              <a:rPr lang="en-IN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	-U</a:t>
            </a:r>
            <a:r>
              <a:rPr lang="en-IN" b="0" i="0" u="none" strike="noStrike" kern="100" baseline="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V</a:t>
            </a:r>
            <a:r>
              <a:rPr lang="en-IN" b="0" i="0" u="none" strike="noStrike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 </a:t>
            </a:r>
            <a:r>
              <a:rPr lang="en-IN" b="0" i="0" u="none" strike="noStrike" kern="100" baseline="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Fluorescence </a:t>
            </a:r>
            <a:r>
              <a:rPr lang="en-IN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Method</a:t>
            </a:r>
          </a:p>
          <a:p>
            <a:pPr lvl="0"/>
            <a:r>
              <a:rPr lang="en-IN" sz="19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Reference: IS 1448 (Part 33) : 2021 Bomb Method and IS 1448 (Part 34) : 1979 Lamp Method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4346" y="2603499"/>
            <a:ext cx="2300538" cy="278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9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7188-F737-9C7D-E6EB-0CB6A8AAA59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US" sz="2800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Water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F22DF-CDA2-218D-24E3-EC923F19B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5351354" cy="29444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R="0" lvl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Significance</a:t>
            </a:r>
            <a:r>
              <a:rPr lang="en-IN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: Indicates contamination in residual fuel oil.</a:t>
            </a:r>
          </a:p>
          <a:p>
            <a:pPr marR="0" lvl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Detection Methods</a:t>
            </a:r>
            <a:r>
              <a:rPr lang="en-IN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:</a:t>
            </a:r>
          </a:p>
          <a:p>
            <a:pPr marL="0" marR="0" lvl="0" indent="0" rtl="0">
              <a:buNone/>
            </a:pPr>
            <a:r>
              <a:rPr lang="en-IN" b="0" i="0" u="none" strike="noStrike" kern="100" baseline="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	-Distillation</a:t>
            </a:r>
            <a:endParaRPr lang="en-IN" b="0" i="0" u="none" strike="noStrike" kern="100" baseline="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  <a:cs typeface="Times New Roman" panose="02020603050405020304" pitchFamily="18" charset="0"/>
            </a:endParaRPr>
          </a:p>
          <a:p>
            <a:pPr marL="0" marR="0" lvl="0" indent="0" rtl="0">
              <a:buNone/>
            </a:pPr>
            <a:r>
              <a:rPr lang="en-IN" b="0" i="0" u="none" strike="noStrike" kern="100" baseline="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	-Karl </a:t>
            </a:r>
            <a:r>
              <a:rPr lang="en-IN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Fischer titration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Concerns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: Presence of water, emulsions, inorganic materials like sand and rust.</a:t>
            </a:r>
          </a:p>
          <a:p>
            <a:pPr lvl="0"/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Reference: IS 1211 :2022</a:t>
            </a:r>
            <a:endParaRPr lang="en-US" b="0" i="0" u="none" strike="noStrike" kern="100" baseline="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  <a:cs typeface="Times New Roman" panose="02020603050405020304" pitchFamily="18" charset="0"/>
            </a:endParaRPr>
          </a:p>
          <a:p>
            <a:pPr marR="0" lvl="0" rtl="0"/>
            <a:endParaRPr lang="en-US" b="0" i="0" u="none" strike="noStrike" kern="100" baseline="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586" y="2636611"/>
            <a:ext cx="3015414" cy="235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C82FA-3A86-755C-7065-8D8A56D1FBD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Electrical Conductivity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2AF0E-ABA3-0084-3952-65725074F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1861" y="2968571"/>
            <a:ext cx="5886869" cy="268067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lvl="0" algn="just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Purpose: Measures the ability of fuel to dissipate charge and prevent accumulation.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Dependence: On ionic species content.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Application: For aviation and distillate fuels with or without static dissipator additives.</a:t>
            </a:r>
          </a:p>
          <a:p>
            <a:pPr lvl="0"/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Reference: IS 1448 (Part 148) : 2019/ISO 6297:1997</a:t>
            </a:r>
            <a:endParaRPr lang="en-US" b="1" i="0" u="none" strike="noStrike" kern="100" baseline="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E559F422-1C77-BE3A-30D6-4C6F46DEB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004" y="2894029"/>
            <a:ext cx="3489096" cy="282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6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F09F0-F039-8106-A1DF-861CB8738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38200"/>
            <a:ext cx="8761413" cy="84243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R="0" rtl="0"/>
            <a:r>
              <a:rPr lang="en-IN" b="1" i="0" u="none" strike="noStrike" kern="100" baseline="0" dirty="0" err="1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Asphaltene</a:t>
            </a:r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 </a:t>
            </a:r>
            <a:r>
              <a:rPr lang="en-IN" b="1" i="0" u="none" strike="noStrike" kern="100" baseline="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Content</a:t>
            </a:r>
            <a:endParaRPr lang="en-IN" b="1" i="0" u="none" strike="noStrike" kern="100" baseline="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32FC1-4F40-130B-196C-A6CA71403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4806230" cy="26704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Definition: Wax-free material insoluble in n-heptane but soluble in hot benzene.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Significance: Indicates coke formation tendency and handling issues.</a:t>
            </a:r>
          </a:p>
        </p:txBody>
      </p:sp>
      <p:pic>
        <p:nvPicPr>
          <p:cNvPr id="4098" name="Picture 2" descr="Schematic of dynamic asphaltenes adsorption tests ...">
            <a:extLst>
              <a:ext uri="{FF2B5EF4-FFF2-40B4-BE49-F238E27FC236}">
                <a16:creationId xmlns:a16="http://schemas.microsoft.com/office/drawing/2014/main" id="{DBFC28A9-9C93-3EFC-9FA5-B7A398F78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86" y="2603501"/>
            <a:ext cx="4591737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12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2C08D-25FC-0770-309D-DFD6DC1AF6C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Aromatics &amp; Olefins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6C59F-BFEB-2F24-87BA-29C4104C3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518" y="2585027"/>
            <a:ext cx="8326528" cy="2384137"/>
          </a:xfrm>
          <a:gradFill>
            <a:lin ang="30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Significance: Controls blending ratios and assesses fuel quality. Aromatics influence boiling range, viscosity and stability.</a:t>
            </a:r>
          </a:p>
          <a:p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Reference: IS 1448 (Part 104) : 1981</a:t>
            </a:r>
            <a:endParaRPr lang="en-US" b="1" i="0" u="none" strike="noStrike" kern="100" baseline="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  <a:p>
            <a:pPr marL="0" marR="0" lvl="0" indent="0" rtl="0">
              <a:buNone/>
            </a:pPr>
            <a:endParaRPr lang="en-US" b="1" kern="10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  <a:p>
            <a:pPr marR="0" lvl="0" rtl="0"/>
            <a:endParaRPr lang="en-US" b="1" i="0" u="none" strike="noStrike" kern="100" baseline="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462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99429-8180-DAA3-E34C-11D157F2F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76275"/>
            <a:ext cx="8761413" cy="10043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R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Burning Test &amp; Bromine </a:t>
            </a:r>
            <a:r>
              <a:rPr lang="en-IN" b="1" i="0" u="none" strike="noStrike" kern="100" baseline="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Number</a:t>
            </a:r>
            <a:endParaRPr lang="en-IN" b="1" i="0" u="none" strike="noStrike" kern="100" baseline="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CAA20-59FA-2824-D787-158AB4656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612736"/>
            <a:ext cx="6696577" cy="284595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Burning Test: Measures burning quality of kerosene.</a:t>
            </a:r>
          </a:p>
          <a:p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Reference: IS 1448 (Part 5) : 1970</a:t>
            </a:r>
            <a:endParaRPr lang="en-US" b="1" i="0" u="none" strike="noStrike" kern="100" baseline="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Bromine Number: Indicates aliphatic unsaturation and olefins.</a:t>
            </a:r>
          </a:p>
          <a:p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Reference: IS 1448 (Part 43 &amp; 44) : 2018</a:t>
            </a:r>
          </a:p>
          <a:p>
            <a:pPr marR="0" lvl="0" rtl="0"/>
            <a:endParaRPr lang="en-US" b="1" i="0" u="none" strike="noStrike" kern="100" baseline="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750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97122-C0A6-A0AD-5D1A-6800A4382BB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Carbon Residue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185A0-AEC9-675D-203C-5B9EB618F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1355" y="2548082"/>
            <a:ext cx="8075014" cy="24303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lvl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Methods: CCR, RCR, Micro Method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Significance: Indicates tendency to form deposits in burners and combustion chambers.</a:t>
            </a:r>
          </a:p>
          <a:p>
            <a:pPr lvl="0" algn="just"/>
            <a:r>
              <a:rPr lang="en-US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Reference :IS 1448 (Part 8) : 2012/ISO 4262:1993</a:t>
            </a:r>
          </a:p>
        </p:txBody>
      </p:sp>
    </p:spTree>
    <p:extLst>
      <p:ext uri="{BB962C8B-B14F-4D97-AF65-F5344CB8AC3E}">
        <p14:creationId xmlns:p14="http://schemas.microsoft.com/office/powerpoint/2010/main" val="44376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Petroleum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571661" cy="34163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IN" sz="19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Heating Oil: </a:t>
            </a:r>
            <a:r>
              <a:rPr lang="en-IN" sz="19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Used for heating homes and businesses, particularly in colder climates</a:t>
            </a:r>
            <a:r>
              <a:rPr lang="en-IN" sz="19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20000"/>
              </a:lnSpc>
            </a:pPr>
            <a:r>
              <a:rPr lang="en-IN" sz="1900" b="1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Liquefied </a:t>
            </a:r>
            <a:r>
              <a:rPr lang="en-IN" sz="19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Petroleum Gas (LPG): </a:t>
            </a:r>
            <a:r>
              <a:rPr lang="en-IN" sz="19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Includes propane and butane, used for heating, cooking, and as fuel in </a:t>
            </a:r>
            <a:r>
              <a:rPr lang="en-IN" sz="19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vehicles.</a:t>
            </a:r>
          </a:p>
          <a:p>
            <a:pPr lvl="0">
              <a:lnSpc>
                <a:spcPct val="120000"/>
              </a:lnSpc>
            </a:pPr>
            <a:r>
              <a:rPr lang="en-IN" sz="1900" b="1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Fuel </a:t>
            </a:r>
            <a:r>
              <a:rPr lang="en-IN" sz="19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Oil: </a:t>
            </a:r>
            <a:r>
              <a:rPr lang="en-IN" sz="19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Used in industrial boilers, furnaces, and power plants.</a:t>
            </a:r>
          </a:p>
          <a:p>
            <a:pPr lvl="0">
              <a:lnSpc>
                <a:spcPct val="120000"/>
              </a:lnSpc>
            </a:pPr>
            <a:r>
              <a:rPr lang="en-IN" sz="19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Bitumen: </a:t>
            </a:r>
            <a:r>
              <a:rPr lang="en-IN" sz="19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Also known as asphalt, used in road construction and roofing.</a:t>
            </a:r>
          </a:p>
          <a:p>
            <a:pPr lvl="0" algn="just">
              <a:lnSpc>
                <a:spcPct val="120000"/>
              </a:lnSpc>
            </a:pPr>
            <a:r>
              <a:rPr lang="en-IN" sz="19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Petroleum Coke: </a:t>
            </a:r>
            <a:r>
              <a:rPr lang="en-IN" sz="19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A solid carbon material derived from oil refining, used as a fuel and in manufacturing processes</a:t>
            </a:r>
            <a:r>
              <a:rPr lang="en-IN" sz="19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IN" sz="19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These </a:t>
            </a:r>
            <a:r>
              <a:rPr lang="en-IN" sz="1900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products undergo various refining processes such as distillation, cracking, and reforming to separate and enhance their properties, making them suitable for different applications</a:t>
            </a:r>
            <a:r>
              <a:rPr lang="en-I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IN" sz="1700" b="1" kern="10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77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4D58A-30A3-77E7-E8F0-AD14A895F4C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IN" b="1" i="0" u="none" strike="noStrike" kern="100" baseline="0" dirty="0" err="1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Conradson</a:t>
            </a:r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 Carbon Residue (CCR)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34931-0A6F-977A-1C5F-824893A60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6273368" cy="26242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Purpose: Determines the amount of carbon residue after evaporation and pyrolysis.</a:t>
            </a:r>
          </a:p>
          <a:p>
            <a:pPr marR="0" lvl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Significance: Indicates coke-forming propensities.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Note: High carbon residue may result from ash-forming constituents.</a:t>
            </a:r>
          </a:p>
          <a:p>
            <a:pPr marR="0" lvl="0" rtl="0"/>
            <a:endParaRPr lang="en-IN" b="1" i="0" u="none" strike="noStrike" kern="100" baseline="0" dirty="0">
              <a:solidFill>
                <a:srgbClr val="2F5496"/>
              </a:solidFill>
              <a:latin typeface="Mangal" panose="02040503050203030202" pitchFamily="18" charset="0"/>
              <a:ea typeface="DengXian Light" panose="020B0503020204020204" pitchFamily="2" charset="-122"/>
            </a:endParaRPr>
          </a:p>
        </p:txBody>
      </p:sp>
      <p:pic>
        <p:nvPicPr>
          <p:cNvPr id="8194" name="Picture 2" descr="Ccr Conradson Carbon Residue Apparatus ASTM D189 for ...">
            <a:extLst>
              <a:ext uri="{FF2B5EF4-FFF2-40B4-BE49-F238E27FC236}">
                <a16:creationId xmlns:a16="http://schemas.microsoft.com/office/drawing/2014/main" id="{9E11CC6C-9398-741F-7184-3A9637E24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405" y="2603500"/>
            <a:ext cx="1943100" cy="227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6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C1C45-C6AD-2A18-55C2-4FE60D3E291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Ramsbottom Carbon Residue (RCR)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31DE9-46C7-C42B-F911-260E210FA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621084"/>
            <a:ext cx="6133869" cy="20793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lvl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Purpose: Applicable to non-volatile petroleum products.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Comparison: Results differ from Conradson Carbon Method.</a:t>
            </a:r>
          </a:p>
        </p:txBody>
      </p:sp>
      <p:pic>
        <p:nvPicPr>
          <p:cNvPr id="9218" name="Picture 2" descr="Ramsbottom Carbon Residue Apparatus – Sun LabTek">
            <a:extLst>
              <a:ext uri="{FF2B5EF4-FFF2-40B4-BE49-F238E27FC236}">
                <a16:creationId xmlns:a16="http://schemas.microsoft.com/office/drawing/2014/main" id="{254F57FB-85FC-6354-DCA8-54494B389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674" y="2603500"/>
            <a:ext cx="3203372" cy="279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97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A8544-5365-5371-1F1E-8ADB7F74520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nl-NL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Micro Method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E6AAE-6281-001E-281C-66EC75009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5843723" cy="28921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Purpose: Equivalent to Conradson Carbon Method but with better control and efficiency.</a:t>
            </a:r>
          </a:p>
          <a:p>
            <a:pPr marR="0" lvl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Advantages:</a:t>
            </a:r>
          </a:p>
          <a:p>
            <a:pPr marR="0" lvl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Smaller sample sizes.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Up to twelve samples simultaneously.</a:t>
            </a:r>
          </a:p>
          <a:p>
            <a:pPr marR="0" lvl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Less operator attention required.</a:t>
            </a:r>
          </a:p>
        </p:txBody>
      </p:sp>
      <p:pic>
        <p:nvPicPr>
          <p:cNvPr id="10242" name="Picture 2" descr="dynamic asphaltenes adsorption tests ...">
            <a:extLst>
              <a:ext uri="{FF2B5EF4-FFF2-40B4-BE49-F238E27FC236}">
                <a16:creationId xmlns:a16="http://schemas.microsoft.com/office/drawing/2014/main" id="{7F55B7E4-DF24-6C84-3FDF-F335DDC66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499" y="2582290"/>
            <a:ext cx="2838450" cy="231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92D3A-4981-0167-376D-EA19907FA003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IN" b="1" i="0" u="none" strike="noStrike" kern="100" baseline="0" dirty="0" err="1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Asphaltene</a:t>
            </a:r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D8140-725C-7799-2FE1-9EA2D86FF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9976108" cy="1669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Purpose: Indicates the propensity to form carbonaceous deposits (thermal coke).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Importance: Indicates the amount of high-boiling constituents in petroleum.</a:t>
            </a:r>
          </a:p>
          <a:p>
            <a:r>
              <a:rPr lang="en-US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Reference :IS 1448 (Part 22) : 2019</a:t>
            </a:r>
            <a:br>
              <a:rPr lang="en-US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</a:br>
            <a:endParaRPr lang="en-US" b="1" kern="10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  <a:p>
            <a:pPr marR="0" lvl="0" rtl="0"/>
            <a:endParaRPr lang="en-US" b="1" i="0" u="none" strike="noStrike" kern="100" baseline="0" dirty="0">
              <a:solidFill>
                <a:srgbClr val="2F5496"/>
              </a:solidFill>
              <a:latin typeface="Mangal" panose="02040503050203030202" pitchFamily="18" charset="0"/>
              <a:ea typeface="DengXian Light" panose="020B0503020204020204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638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E80F1-F025-D66C-6F65-024AFD585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763571"/>
            <a:ext cx="8761413" cy="108408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Cold Filter Plugging Point (CFPP)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8F3C1-5577-E1B7-68E5-36EF0580E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6441600" cy="231024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Purpose: Estimates the lowest temperature for trouble-free fuel flow in diesel engines.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Applicability: Includes fuels with additives for improved flow.</a:t>
            </a:r>
          </a:p>
          <a:p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Reference: IS 1448 (Part 110) : 2023</a:t>
            </a:r>
          </a:p>
          <a:p>
            <a:pPr marR="0" lvl="0" rtl="0"/>
            <a:endParaRPr lang="en-US" b="1" i="0" u="none" strike="noStrike" kern="100" baseline="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  <a:p>
            <a:pPr lvl="0"/>
            <a:endParaRPr lang="en-US" b="1" i="0" u="none" strike="noStrike" kern="100" baseline="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</p:txBody>
      </p:sp>
      <p:pic>
        <p:nvPicPr>
          <p:cNvPr id="12292" name="Picture 4" descr="Fuel Property Testing: Low Temperature ...">
            <a:extLst>
              <a:ext uri="{FF2B5EF4-FFF2-40B4-BE49-F238E27FC236}">
                <a16:creationId xmlns:a16="http://schemas.microsoft.com/office/drawing/2014/main" id="{7DA5A6A3-CC00-3901-79DB-D8CABD0EB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091" y="2548641"/>
            <a:ext cx="3159501" cy="263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75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A35EB-7693-5BAF-D6BD-F74A65CB0DA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Carbon-Hydrogen Ratio (CH Ratio)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3DD68-4264-93C9-7329-8AD36EDBE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603501"/>
            <a:ext cx="7294454" cy="11156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Purpose: Indicates energy content and efficiency of the fuel.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Factors: Based on specific gravity at 15°C.</a:t>
            </a:r>
          </a:p>
        </p:txBody>
      </p:sp>
    </p:spTree>
    <p:extLst>
      <p:ext uri="{BB962C8B-B14F-4D97-AF65-F5344CB8AC3E}">
        <p14:creationId xmlns:p14="http://schemas.microsoft.com/office/powerpoint/2010/main" val="286010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6F00D-388C-5163-E3F8-969C629E6BD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R="0" rtl="0"/>
            <a:r>
              <a:rPr lang="en-IN" b="1" i="0" u="none" strike="noStrike" kern="100" baseline="0" dirty="0" err="1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Cetane</a:t>
            </a:r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 Number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AF758-19FB-00D0-73AB-961DE9B35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841900" cy="3898900"/>
          </a:xfrm>
          <a:gradFill>
            <a:gsLst>
              <a:gs pos="0">
                <a:schemeClr val="accent3">
                  <a:tint val="64000"/>
                  <a:lumMod val="118000"/>
                </a:schemeClr>
              </a:gs>
              <a:gs pos="100000">
                <a:schemeClr val="accent3">
                  <a:tint val="92000"/>
                  <a:alpha val="100000"/>
                  <a:lumMod val="11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Definition: Numerical result from engine tests evaluating fuel ignition delay.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Calculation: Nearest whole number to the value determined by the blend of normal cetane (Cetane No. 100) and alpha-Methylnaphthalene (Cetane No. 0) that matches the test fuel's ignition quality.</a:t>
            </a:r>
          </a:p>
          <a:p>
            <a:pPr marR="0" lvl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Impact:</a:t>
            </a:r>
          </a:p>
          <a:p>
            <a:pPr marR="0" lvl="1" rtl="0"/>
            <a:r>
              <a:rPr lang="en-US" sz="1800" b="1" i="0" u="none" strike="noStrike" kern="100" baseline="0" dirty="0">
                <a:solidFill>
                  <a:srgbClr val="1F3763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Lower pressure rise and peak pressures.</a:t>
            </a:r>
          </a:p>
          <a:p>
            <a:pPr marR="0" lvl="1" rtl="0"/>
            <a:r>
              <a:rPr lang="en-US" sz="1800" b="1" i="0" u="none" strike="noStrike" kern="100" baseline="0" dirty="0">
                <a:solidFill>
                  <a:srgbClr val="1F3763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Easier starting and faster warm-up.</a:t>
            </a:r>
          </a:p>
          <a:p>
            <a:pPr marR="0" lvl="1" rtl="0"/>
            <a:r>
              <a:rPr lang="en-US" sz="1800" b="1" i="0" u="none" strike="noStrike" kern="100" baseline="0" dirty="0">
                <a:solidFill>
                  <a:srgbClr val="1F3763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Reduced exhaust smoke and odor.</a:t>
            </a:r>
          </a:p>
          <a:p>
            <a:pPr lvl="1"/>
            <a:r>
              <a:rPr lang="en-IN" sz="1800" b="1" kern="100" dirty="0">
                <a:solidFill>
                  <a:srgbClr val="1F3763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Reference</a:t>
            </a:r>
            <a:r>
              <a:rPr lang="en-IN" sz="1800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 </a:t>
            </a:r>
            <a:r>
              <a:rPr lang="en-US" sz="1800" b="1" kern="100" dirty="0">
                <a:solidFill>
                  <a:srgbClr val="1F3763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IS 1448 (Part 174) : 2020/ISO 4264 : 2018</a:t>
            </a:r>
          </a:p>
          <a:p>
            <a:pPr marR="0" lvl="1" rtl="0"/>
            <a:endParaRPr lang="en-US" b="1" kern="100" dirty="0">
              <a:solidFill>
                <a:srgbClr val="1F3763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959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1D5F1-3DA7-A505-EA0B-71BB3519C10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Copper Strip Corrosion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FFCC3-87A0-4227-9123-0D14E8FDA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5474445" cy="34163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Purpose: Measures corrosiveness to copper, brass, or bronze in diesel fuel.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Significance: Important for pressure burner vaporizing tubes operating at high temperatures.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Application: Also used for gasolines, fuels, lubricating oils, or other hydrocarbons.</a:t>
            </a:r>
          </a:p>
          <a:p>
            <a:pPr lvl="0"/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Reference: IS 1448 (Part 15) : 2004/ISO 2160 Copper strip test</a:t>
            </a:r>
            <a:endParaRPr lang="en-US" b="1" kern="10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</p:txBody>
      </p:sp>
      <p:pic>
        <p:nvPicPr>
          <p:cNvPr id="14338" name="Picture 2" descr="ASTM copper strip corrosion standards. [Color figure can be viewed at... |  Download Scientific Diagram">
            <a:extLst>
              <a:ext uri="{FF2B5EF4-FFF2-40B4-BE49-F238E27FC236}">
                <a16:creationId xmlns:a16="http://schemas.microsoft.com/office/drawing/2014/main" id="{68008B33-0091-2E08-BE28-F2B0F9993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39" y="2686639"/>
            <a:ext cx="5043340" cy="333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11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9F970-58A4-3FA3-F0E4-D8102EF5870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Diesel Index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C4921-1EC4-3374-8CE4-C22907F56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1973" y="2889827"/>
            <a:ext cx="7005550" cy="186681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Definition: Indicates ignition quality of diesel fuel.</a:t>
            </a:r>
          </a:p>
          <a:p>
            <a:pPr marR="0" lvl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Formula: Diesel Index = Aniline Point (°F) × API Gravity / 100.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Note: The equation may be misleading for blended fuels.</a:t>
            </a:r>
          </a:p>
          <a:p>
            <a:pPr lvl="0"/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Reference: IS 1448 (Part 17) : 1960</a:t>
            </a:r>
            <a:endParaRPr lang="en-US" b="1" i="0" u="none" strike="noStrike" kern="100" baseline="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81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02527-EC1A-7475-E28D-8B3E9379C4D3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Doctor Test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B8931-63A4-6785-D1A3-2682AE449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921919" cy="19245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Purpose: Detects mercaptan sulfur and hydrogen sulfide.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Significance: Ensures removal of these contaminants and prevents corrosion and odor issues.</a:t>
            </a:r>
          </a:p>
          <a:p>
            <a:pPr lvl="0"/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Reference: IS 1448 (Part 19) : 2015/ISO 5257:2003</a:t>
            </a:r>
            <a:endParaRPr lang="en-US" b="1" i="0" u="none" strike="noStrike" kern="100" baseline="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545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Recovery</a:t>
            </a:r>
            <a:r>
              <a:rPr lang="en-IN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of</a:t>
            </a:r>
            <a:r>
              <a:rPr lang="en-IN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Petroleum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54954" y="2603500"/>
            <a:ext cx="9562869" cy="34163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Recovered by oil </a:t>
            </a:r>
            <a:r>
              <a:rPr lang="en-IN" b="1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drilling : </a:t>
            </a:r>
            <a:r>
              <a:rPr lang="en-US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An oil well is a </a:t>
            </a:r>
            <a:r>
              <a:rPr lang="en-US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drill hole </a:t>
            </a:r>
            <a:r>
              <a:rPr lang="en-US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boring in Earth that is designed to bring petroleum oil hydrocarbons to the surface.</a:t>
            </a:r>
            <a:endParaRPr lang="en-IN" kern="10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Unconventional reserves: </a:t>
            </a:r>
            <a:r>
              <a:rPr lang="en-IN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Oil sands and oil </a:t>
            </a:r>
            <a:r>
              <a:rPr lang="en-IN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shale </a:t>
            </a:r>
            <a:r>
              <a:rPr lang="en-IN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(</a:t>
            </a:r>
            <a:r>
              <a:rPr lang="en-US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Oil shale is a form of sedimentary rock that contains kerogen, which is released as a petroleum-like liquid when the rock is heated. Tar sands are a combination of clay, sand, water and bitumen, which is a heavy hydrocarbon. Like the kerogen in oil shale, tar sands' bitumen can be upgraded to synthetic crude oil</a:t>
            </a:r>
            <a:r>
              <a:rPr lang="en-US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.)</a:t>
            </a:r>
            <a:endParaRPr lang="en-IN" kern="10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32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B2983-32EC-AA55-5077-3F807EDE6DF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pt-BR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Existent Gum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72683-EBC5-761D-51B5-4B1ADA05D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6038" y="2641208"/>
            <a:ext cx="6473416" cy="27066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lvl="0" rtl="0"/>
            <a:r>
              <a:rPr lang="it-IT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Definition: Nonvolatile residue present in gasoline.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Impact: High gum can cause induction-system deposits and valve sticking.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Application: Measures oxidation products in motor gasolines.</a:t>
            </a:r>
          </a:p>
          <a:p>
            <a:pPr lvl="0"/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Reference: IS 1448 (Part 29) : 2021/ISO 6246</a:t>
            </a:r>
            <a:endParaRPr lang="en-US" b="1" i="0" u="none" strike="noStrike" kern="100" baseline="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</p:txBody>
      </p:sp>
      <p:pic>
        <p:nvPicPr>
          <p:cNvPr id="19458" name="Picture 2" descr="Existent Gum Tester Laboratory ...">
            <a:extLst>
              <a:ext uri="{FF2B5EF4-FFF2-40B4-BE49-F238E27FC236}">
                <a16:creationId xmlns:a16="http://schemas.microsoft.com/office/drawing/2014/main" id="{FF2580CB-57BE-17B5-6C62-38414B265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478" y="2667132"/>
            <a:ext cx="2760483" cy="284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7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BA799-CC3E-E319-9008-ADA4F90E7F8B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Potential Gum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CECCB-C75A-3B01-87CF-B1B59226A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631209"/>
            <a:ext cx="7721191" cy="16242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Purpose: Predicts gum formation during storage and decomposition of antiknock additives.</a:t>
            </a:r>
          </a:p>
          <a:p>
            <a:pPr marR="0" lvl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Application: For aviation, turbine, and jet engine fuels.</a:t>
            </a:r>
          </a:p>
          <a:p>
            <a:pPr lvl="0"/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Reference: IS 1448 (Part 147) : 1998</a:t>
            </a:r>
            <a:endParaRPr lang="en-IN" b="1" i="0" u="none" strike="noStrike" kern="100" baseline="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358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3EB6-C55B-37E1-FC1B-53D85ABB40D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Induction Period (Oxidation Stability)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577D8-3903-E99B-AF40-C23419434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7176246" cy="224559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Motor Gasoline: Indicates tendency to form gum in storage.</a:t>
            </a:r>
          </a:p>
          <a:p>
            <a:pPr marR="0" lvl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Middle Distillates: Provides basis for estimating storage stability.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JFTOT: Measures thermal oxidative stability of aviation fuels.</a:t>
            </a:r>
          </a:p>
          <a:p>
            <a:pPr lvl="0"/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Reference: IS 1448 (Part 154) : 2012/ISO 12205:1995</a:t>
            </a:r>
            <a:endParaRPr lang="en-US" b="1" i="0" u="none" strike="noStrike" kern="100" baseline="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47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180F3-1391-D28B-5CC4-C188223E2D6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Lubricity of Diesel &amp; ATF Content: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B3353-EE40-5A02-7F67-864E933F6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516" y="2603500"/>
            <a:ext cx="6128238" cy="34163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R="0" lvl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Tests</a:t>
            </a:r>
            <a:r>
              <a:rPr lang="en-IN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: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Ball on Cylinder Lubricity Evaluator (BOCLE) - D 5001.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High Frequency Reciprocating Rig (HFRR) - D 6078.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Importance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: Evaluates lubricating properties to prevent wear and extend engine life.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Sensitivity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: Influenced by contamination, presence of oxygen and water, and temperature.</a:t>
            </a:r>
          </a:p>
          <a:p>
            <a:pPr lvl="0"/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Reference: IS 1448 (Part 149) : 2020/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ISO 12156-1 : 2018</a:t>
            </a:r>
          </a:p>
        </p:txBody>
      </p:sp>
      <p:pic>
        <p:nvPicPr>
          <p:cNvPr id="21506" name="Picture 2" descr="High Frequency Reciprocating Rig - an overview | ScienceDirect Topics">
            <a:extLst>
              <a:ext uri="{FF2B5EF4-FFF2-40B4-BE49-F238E27FC236}">
                <a16:creationId xmlns:a16="http://schemas.microsoft.com/office/drawing/2014/main" id="{40F4ADF3-B66F-5EF6-688A-2371851C5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73039"/>
            <a:ext cx="4820239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37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54194-4B98-EAFE-BB17-2B24C993124B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fr-FR" b="0" i="0" u="none" strike="noStrike" kern="100" baseline="0" dirty="0" err="1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Naphthalene</a:t>
            </a:r>
            <a:r>
              <a:rPr lang="fr-FR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 Content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A8C70-E6FC-50AE-F315-2CF45227E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1972" y="2862118"/>
            <a:ext cx="5218137" cy="215322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Relevance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 Affects combustion characteristics of ATF in kerosene boiling range.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Impact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 Leads to sooty flame, smoke, and thermal radiation.</a:t>
            </a:r>
          </a:p>
        </p:txBody>
      </p:sp>
      <p:pic>
        <p:nvPicPr>
          <p:cNvPr id="22530" name="Picture 2" descr="Clearing the air around smoke formation | Feature | RSC Education">
            <a:extLst>
              <a:ext uri="{FF2B5EF4-FFF2-40B4-BE49-F238E27FC236}">
                <a16:creationId xmlns:a16="http://schemas.microsoft.com/office/drawing/2014/main" id="{D5113E05-E158-60E4-806A-483BDF5F0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577" y="2603500"/>
            <a:ext cx="4424363" cy="332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59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1FC9E-E649-7286-205F-50FB736DFE9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IN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Octane Number </a:t>
            </a:r>
            <a:endParaRPr lang="en-IN" b="1" i="0" u="none" strike="noStrike" kern="100" baseline="0" dirty="0">
              <a:solidFill>
                <a:srgbClr val="2F5496"/>
              </a:solidFill>
              <a:latin typeface="Mangal" panose="02040503050203030202" pitchFamily="18" charset="0"/>
              <a:ea typeface="DengXian Light" panose="020B0503020204020204" pitchFamily="2" charset="-122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D76E2-2B18-62A4-E3B6-043D3344D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3" y="2603500"/>
            <a:ext cx="7795615" cy="20239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Definition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 Knock rating of gasoline, expressed as percentage of iso-octane.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Importance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 Determines fuel's resistance to knocking.</a:t>
            </a:r>
          </a:p>
        </p:txBody>
      </p:sp>
    </p:spTree>
    <p:extLst>
      <p:ext uri="{BB962C8B-B14F-4D97-AF65-F5344CB8AC3E}">
        <p14:creationId xmlns:p14="http://schemas.microsoft.com/office/powerpoint/2010/main" val="56820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95FE-B490-CD39-05DB-CD190293CC2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Research Octane Number (RON)</a:t>
            </a:r>
            <a:endParaRPr lang="en-US" b="1" i="0" u="none" strike="noStrike" kern="100" baseline="0" dirty="0">
              <a:solidFill>
                <a:srgbClr val="2F5496"/>
              </a:solidFill>
              <a:latin typeface="Mangal" panose="02040503050203030202" pitchFamily="18" charset="0"/>
              <a:ea typeface="DengXian Light" panose="020B0503020204020204" pitchFamily="2" charset="-122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7313B-9B96-DC55-1918-0F4B5AE73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5789" y="2677391"/>
            <a:ext cx="9100341" cy="142861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Application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 Mild operating conditions (low inlet mixture temperature, low engine loading).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Usage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 Common in passenger cars and light-duty commercial vehicles.</a:t>
            </a:r>
          </a:p>
        </p:txBody>
      </p:sp>
    </p:spTree>
    <p:extLst>
      <p:ext uri="{BB962C8B-B14F-4D97-AF65-F5344CB8AC3E}">
        <p14:creationId xmlns:p14="http://schemas.microsoft.com/office/powerpoint/2010/main" val="86715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970CD-F915-0920-BF98-C6E5C0449D1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Motor Octane Number (MON)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3764E-5F31-85FF-754E-5F7B97C24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4335" y="2658919"/>
            <a:ext cx="9375034" cy="15789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Application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 Severe operating conditions (high inlet mixture temperature, high engine loading).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Difference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 MON values are usually lower than RON, difference known as gasoline sensitivity.</a:t>
            </a:r>
          </a:p>
        </p:txBody>
      </p:sp>
    </p:spTree>
    <p:extLst>
      <p:ext uri="{BB962C8B-B14F-4D97-AF65-F5344CB8AC3E}">
        <p14:creationId xmlns:p14="http://schemas.microsoft.com/office/powerpoint/2010/main" val="352578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C9C46-368F-9388-BE6E-CB8F137AD0B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Particulate Matter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12910-97C2-10B1-0948-93C184C3F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393" y="2603500"/>
            <a:ext cx="5623915" cy="330493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Test Method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 Membrane filtration, dirt retained expressed as weight per unit volume.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Importance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 Controls dirt content to prevent filter plugging and operational problems.</a:t>
            </a:r>
          </a:p>
          <a:p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Reference: </a:t>
            </a:r>
            <a:r>
              <a:rPr lang="en-US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IS 1448 (Part 190) : 2021</a:t>
            </a:r>
            <a:br>
              <a:rPr lang="en-US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</a:br>
            <a:r>
              <a:rPr lang="en-US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ISO 15167:1999</a:t>
            </a:r>
          </a:p>
        </p:txBody>
      </p:sp>
      <p:pic>
        <p:nvPicPr>
          <p:cNvPr id="23554" name="Picture 2" descr="Schematic of filtration process | Download Scientific Diagram">
            <a:extLst>
              <a:ext uri="{FF2B5EF4-FFF2-40B4-BE49-F238E27FC236}">
                <a16:creationId xmlns:a16="http://schemas.microsoft.com/office/drawing/2014/main" id="{CFF94621-56CC-8E67-0096-55E91FB0D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321" y="2603500"/>
            <a:ext cx="4786558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68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FEDD-2665-1EB1-4483-75D368D3763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it-IT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Sediments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1CE0D-6D28-52F1-F90A-F7EFB5201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515" y="2603500"/>
            <a:ext cx="5521570" cy="31027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lvl="0" rtl="0"/>
            <a:r>
              <a:rPr lang="en-US" b="1" i="0" u="none" strike="noStrike" kern="100" baseline="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Significance</a:t>
            </a:r>
            <a:r>
              <a:rPr lang="en-US" b="0" i="0" u="none" strike="noStrike" kern="100" baseline="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 Affects</a:t>
            </a:r>
            <a:r>
              <a:rPr lang="en-US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 </a:t>
            </a:r>
            <a:r>
              <a:rPr lang="en-US" b="0" i="0" u="none" strike="noStrike" kern="100" baseline="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refining</a:t>
            </a:r>
            <a:r>
              <a:rPr lang="en-US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 </a:t>
            </a:r>
            <a:r>
              <a:rPr lang="en-US" b="0" i="0" u="none" strike="noStrike" kern="100" baseline="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operations, equipment 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corrosion, and processing.</a:t>
            </a:r>
          </a:p>
          <a:p>
            <a:pPr marR="0" lvl="0" algn="just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Test Method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 Gravimetric measurement to determine sediment content in crude and fuel oils.</a:t>
            </a:r>
          </a:p>
          <a:p>
            <a:r>
              <a:rPr lang="en-IN" b="1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Reference IS 1448 (Part 30) : 2013/ISO 3735: 1999   Determination of sediment - Extraction method</a:t>
            </a:r>
          </a:p>
          <a:p>
            <a:pPr marR="0" lvl="0" rtl="0"/>
            <a:endParaRPr lang="en-US" b="0" i="0" u="none" strike="noStrike" kern="100" baseline="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</p:txBody>
      </p:sp>
      <p:pic>
        <p:nvPicPr>
          <p:cNvPr id="25602" name="Picture 2" descr="Schematic diagram of sedimentation test ...">
            <a:extLst>
              <a:ext uri="{FF2B5EF4-FFF2-40B4-BE49-F238E27FC236}">
                <a16:creationId xmlns:a16="http://schemas.microsoft.com/office/drawing/2014/main" id="{C453FEC6-4845-DD0B-5AFD-3980EF4D2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433" y="2603500"/>
            <a:ext cx="4725037" cy="300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6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Recovery</a:t>
            </a:r>
            <a:r>
              <a:rPr lang="en-IN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of</a:t>
            </a:r>
            <a:r>
              <a:rPr lang="en-IN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IN" b="1" dirty="0">
                <a:solidFill>
                  <a:schemeClr val="bg1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Petroleum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b="1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Crude oil can appear in various forms: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IN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-Fluid and volatile liquids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IN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-Viscous, semisolid materials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IN" sz="1800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Colours: Black, greenish, reddish, yellow, transparent</a:t>
            </a:r>
          </a:p>
          <a:p>
            <a:pPr>
              <a:lnSpc>
                <a:spcPct val="150000"/>
              </a:lnSpc>
            </a:pPr>
            <a:r>
              <a:rPr lang="en-IN" b="1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Natural gas: </a:t>
            </a:r>
            <a:r>
              <a:rPr lang="en-IN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Colourless and odourless gas (</a:t>
            </a:r>
            <a:r>
              <a:rPr lang="en-US" kern="10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predominantly made up of methane (CH4).</a:t>
            </a:r>
            <a:endParaRPr lang="en-IN" kern="100" dirty="0" smtClean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88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3BC34-A4ED-A88A-85DA-ED202F52926A}"/>
              </a:ext>
            </a:extLst>
          </p:cNvPr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Smoke Point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3604A-06B9-DC36-1386-C66E711AA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6476768" cy="210917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Importance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 Related to potential radiant heat transfer and metal temperature in turbines.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Relevance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 Indicates smoke-producing properties of kerosene and aviation turbine fuels.</a:t>
            </a:r>
          </a:p>
          <a:p>
            <a:pPr marR="0" lvl="0" rtl="0"/>
            <a:endParaRPr lang="en-IN" b="0" i="0" u="none" strike="noStrike" kern="100" baseline="0" dirty="0">
              <a:solidFill>
                <a:srgbClr val="2F5496"/>
              </a:solidFill>
              <a:latin typeface="Mangal" panose="02040503050203030202" pitchFamily="18" charset="0"/>
              <a:ea typeface="DengXian Light" panose="020B0503020204020204" pitchFamily="2" charset="-122"/>
            </a:endParaRPr>
          </a:p>
        </p:txBody>
      </p:sp>
      <p:pic>
        <p:nvPicPr>
          <p:cNvPr id="26626" name="Picture 2" descr="Petroleum Products Properties Laboratory Smoke Point Test">
            <a:extLst>
              <a:ext uri="{FF2B5EF4-FFF2-40B4-BE49-F238E27FC236}">
                <a16:creationId xmlns:a16="http://schemas.microsoft.com/office/drawing/2014/main" id="{9EFFF990-9AAE-1ED6-7A29-941E7CFA0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125" y="2814474"/>
            <a:ext cx="2601798" cy="196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31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2F4BD-13C6-F446-2789-A0EDE008FFE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Silver Strip Corrosion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58FEC-FCA1-8218-E006-E210DCC03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5946" y="2603500"/>
            <a:ext cx="5890846" cy="21443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Importance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 Increasing focus on corrosiveness towards silver.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Method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 Similar to the copper corrosion test.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Relevance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 Although not recommended by </a:t>
            </a:r>
            <a:r>
              <a:rPr lang="en-US" b="0" i="0" u="none" strike="noStrike" kern="100" baseline="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DEFSTAN, included 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in CEMILAC type approval specifications.</a:t>
            </a:r>
          </a:p>
        </p:txBody>
      </p:sp>
      <p:pic>
        <p:nvPicPr>
          <p:cNvPr id="28674" name="Picture 2" descr="Thin Silver Strip Corrosion Kit | Stanhope-Seta">
            <a:extLst>
              <a:ext uri="{FF2B5EF4-FFF2-40B4-BE49-F238E27FC236}">
                <a16:creationId xmlns:a16="http://schemas.microsoft.com/office/drawing/2014/main" id="{D0CF2B3C-81FA-272F-0F25-152744F17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967" y="2390938"/>
            <a:ext cx="3677239" cy="38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00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969C6-3660-8C42-7D44-9F330CD3FBC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Trace Metals in Fuels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96C3-62E1-33CF-B828-7F6A96F1A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6256960" cy="293565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R="0" lvl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Types</a:t>
            </a:r>
            <a:r>
              <a:rPr lang="en-IN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 Iron, nickel, vanadium, calcium, titanium, magnesium, sodium, cobalt, copper, tin, zinc.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Sources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 Crude oils, additives in lubricating oils.</a:t>
            </a:r>
          </a:p>
          <a:p>
            <a:pPr marR="0" lvl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Impacts</a:t>
            </a:r>
            <a:r>
              <a:rPr lang="en-IN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</a:t>
            </a:r>
          </a:p>
          <a:p>
            <a:pPr marL="0" marR="0" lvl="0" indent="0" rtl="0">
              <a:buNone/>
            </a:pPr>
            <a:r>
              <a:rPr lang="en-IN" b="0" i="0" u="none" strike="noStrike" kern="100" baseline="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	-Corrosion </a:t>
            </a:r>
            <a:r>
              <a:rPr lang="en-IN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and deposition on turbine components.</a:t>
            </a:r>
          </a:p>
          <a:p>
            <a:pPr marL="0" marR="0" lvl="0" indent="0" rtl="0">
              <a:buNone/>
            </a:pPr>
            <a:r>
              <a:rPr lang="en-US" b="0" i="0" u="none" strike="noStrike" kern="100" baseline="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	-Deactivation 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of catalysts during processing.</a:t>
            </a:r>
          </a:p>
          <a:p>
            <a:pPr marL="0" marR="0" lvl="0" indent="0" rtl="0">
              <a:buNone/>
            </a:pPr>
            <a:r>
              <a:rPr lang="de-DE" b="0" i="0" u="none" strike="noStrike" kern="100" baseline="0" dirty="0" smtClean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	-Engine </a:t>
            </a:r>
            <a:r>
              <a:rPr lang="de-DE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deposits in diesel fuels.</a:t>
            </a:r>
          </a:p>
        </p:txBody>
      </p:sp>
      <p:pic>
        <p:nvPicPr>
          <p:cNvPr id="29698" name="Picture 2" descr="Trace Metal Analysis">
            <a:extLst>
              <a:ext uri="{FF2B5EF4-FFF2-40B4-BE49-F238E27FC236}">
                <a16:creationId xmlns:a16="http://schemas.microsoft.com/office/drawing/2014/main" id="{9139FF1F-EB30-5ABD-98DA-70E6B995F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143" y="275968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49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17B10-ABFE-E2F2-A3A3-7EAD22FE8E72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Testing Methods for Trace Metals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F935F-B065-2C73-0DF1-9E43002F3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5919614" cy="341228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R="0" lvl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Techniques</a:t>
            </a:r>
            <a:r>
              <a:rPr lang="en-IN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</a:t>
            </a:r>
          </a:p>
          <a:p>
            <a:pPr marR="0" lvl="0" rtl="0"/>
            <a:r>
              <a:rPr lang="en-IN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XRF (X-ray fluorescence)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Flame AAS (Atomic Absorption Spectroscopy)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ICP-AAS (Inductively Coupled Plasma Atomic Absorption Spectroscopy)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ICP-MS (Inductively Coupled Plasma Mass Spectroscopy)</a:t>
            </a:r>
          </a:p>
          <a:p>
            <a:pPr marR="0" lvl="0" rtl="0"/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ICP-AES (Inductively Coupled Plasma Atomic Emission Spectroscopy)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Measurement Levels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 ppm, ppb, ppt.</a:t>
            </a:r>
          </a:p>
        </p:txBody>
      </p:sp>
      <p:pic>
        <p:nvPicPr>
          <p:cNvPr id="7170" name="Picture 2" descr="https://www.healthlevelone.com/wp-content/uploads/2020/11/heavy-me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21" y="2603500"/>
            <a:ext cx="3593432" cy="34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2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06EE7-9EA5-DB62-76FE-32ADAF3AAED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Vapor Pressure Content</a:t>
            </a:r>
            <a:endParaRPr lang="en-IN" b="0" i="0" u="none" strike="noStrike" kern="100" baseline="0" dirty="0">
              <a:solidFill>
                <a:srgbClr val="2F5496"/>
              </a:solidFill>
              <a:latin typeface="Times New Roman" panose="02020603050405020304" pitchFamily="18" charset="0"/>
              <a:ea typeface="DengXian Light" panose="020B0503020204020204" pitchFamily="2" charset="-122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B0BB0-EF19-1E1A-0342-D616A3C58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233795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Importance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 Indicates fuel performance under various conditions (e.g., vapor lock, easy starting).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Regulation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 Limits set by government agencies to ensure suitable volatility performance.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Applications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 Shipping and storage of crude oil.</a:t>
            </a:r>
          </a:p>
        </p:txBody>
      </p:sp>
    </p:spTree>
    <p:extLst>
      <p:ext uri="{BB962C8B-B14F-4D97-AF65-F5344CB8AC3E}">
        <p14:creationId xmlns:p14="http://schemas.microsoft.com/office/powerpoint/2010/main" val="288897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4B03D-4566-BCCA-A6AD-C4BFCC7722C3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IN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Reid Vapour Pressure (RVP)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AF79B-6373-09BE-DA15-EF145807A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5509615" cy="22410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Parameter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 Measures tendency to form explosive vapors.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Measurement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 Absolute vapor pressure at 37.8°C (100°F).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Influence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</a:rPr>
              <a:t>: Largely governed by butane content.</a:t>
            </a:r>
          </a:p>
        </p:txBody>
      </p:sp>
      <p:pic>
        <p:nvPicPr>
          <p:cNvPr id="30722" name="Picture 2" descr="Reid Vapour Pressure Apparatus – Sun LabTek">
            <a:extLst>
              <a:ext uri="{FF2B5EF4-FFF2-40B4-BE49-F238E27FC236}">
                <a16:creationId xmlns:a16="http://schemas.microsoft.com/office/drawing/2014/main" id="{CC7C545D-EA99-9BB8-BA94-2033847DB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768" y="2755427"/>
            <a:ext cx="4203032" cy="242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81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F829F-3016-02A0-3AED-AB36EBF7D3C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IN" sz="2800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 </a:t>
            </a:r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Viscosity Index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BD32C-ADC5-0861-36AD-4E8EB8D89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7602184" cy="2724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Measure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: Variation in kinematic viscosity due to temperature changes.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Interpretation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: Higher viscosity index means smaller effect of temperature on viscosity.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Application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: Characterizes the stability of lubricating oils under varying temperatures.</a:t>
            </a:r>
          </a:p>
          <a:p>
            <a:pPr lvl="0"/>
            <a:r>
              <a:rPr lang="en-US" kern="10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Reference: IS 1448 (Part 56) : 2013/ISO 2909: 2002</a:t>
            </a:r>
          </a:p>
        </p:txBody>
      </p:sp>
    </p:spTree>
    <p:extLst>
      <p:ext uri="{BB962C8B-B14F-4D97-AF65-F5344CB8AC3E}">
        <p14:creationId xmlns:p14="http://schemas.microsoft.com/office/powerpoint/2010/main" val="33686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9CEE4-5005-E1A7-0EAA-4441F32CC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99240"/>
            <a:ext cx="8761413" cy="93325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Water Reaction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16305-7C3A-2B1D-D0C3-1AD68123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5" y="2727078"/>
            <a:ext cx="6133868" cy="235826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R="0" lvl="0" algn="just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Purpose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: Prevent addition of high-octane, water-soluble components to aviation gasoline.</a:t>
            </a:r>
          </a:p>
          <a:p>
            <a:pPr marR="0" lvl="0" rtl="0"/>
            <a:r>
              <a:rPr lang="en-US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Detection</a:t>
            </a:r>
            <a:r>
              <a:rPr lang="en-US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: Water reaction volume change indicates presence of alcohols and surfactants.</a:t>
            </a:r>
          </a:p>
          <a:p>
            <a:pPr marR="0" lvl="0" rtl="0"/>
            <a:r>
              <a:rPr lang="en-IN" b="1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Application</a:t>
            </a:r>
            <a:r>
              <a:rPr lang="en-IN" b="0" i="0" u="none" strike="noStrike" kern="100" baseline="0" dirty="0">
                <a:solidFill>
                  <a:srgbClr val="2F5496"/>
                </a:solidFill>
                <a:latin typeface="Times New Roman" panose="02020603050405020304" pitchFamily="18" charset="0"/>
                <a:ea typeface="DengXian Light" panose="020B0503020204020204" pitchFamily="2" charset="-122"/>
                <a:cs typeface="Times New Roman" panose="02020603050405020304" pitchFamily="18" charset="0"/>
              </a:rPr>
              <a:t>: Reveals presence of contaminants in aviation turbine fuels.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041" y="2887579"/>
            <a:ext cx="3433011" cy="21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79335-10D0-2106-4D0B-E5B7CF67A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008" y="430822"/>
            <a:ext cx="3894992" cy="46929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BIS CARE APP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6640C9-47C2-EBF1-138E-4C83897C197E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971675" y="1441937"/>
            <a:ext cx="9086850" cy="505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4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73341" cy="733330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3" y="3890763"/>
            <a:ext cx="2326673" cy="29576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261" y="114504"/>
            <a:ext cx="2812728" cy="3374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42" y="114504"/>
            <a:ext cx="2847249" cy="338013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394" y="3885359"/>
            <a:ext cx="2826894" cy="29409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813" y="3885359"/>
            <a:ext cx="2861584" cy="2932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534" y="3885359"/>
            <a:ext cx="2464901" cy="29409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0" y="114504"/>
            <a:ext cx="2442128" cy="33747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534" y="114504"/>
            <a:ext cx="2453857" cy="3374731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0" y="3592491"/>
            <a:ext cx="12173341" cy="195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Rounded Rectangle 35"/>
          <p:cNvSpPr/>
          <p:nvPr/>
        </p:nvSpPr>
        <p:spPr>
          <a:xfrm>
            <a:off x="119844" y="2093612"/>
            <a:ext cx="823865" cy="531921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Rounded Rectangle 37"/>
          <p:cNvSpPr/>
          <p:nvPr/>
        </p:nvSpPr>
        <p:spPr>
          <a:xfrm>
            <a:off x="3117032" y="598252"/>
            <a:ext cx="2512162" cy="531921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Rounded Rectangle 38"/>
          <p:cNvSpPr/>
          <p:nvPr/>
        </p:nvSpPr>
        <p:spPr>
          <a:xfrm>
            <a:off x="11271563" y="2101821"/>
            <a:ext cx="775581" cy="576829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Rounded Rectangle 39"/>
          <p:cNvSpPr/>
          <p:nvPr/>
        </p:nvSpPr>
        <p:spPr>
          <a:xfrm>
            <a:off x="114127" y="4310848"/>
            <a:ext cx="2286026" cy="344033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Rounded Rectangle 40"/>
          <p:cNvSpPr/>
          <p:nvPr/>
        </p:nvSpPr>
        <p:spPr>
          <a:xfrm>
            <a:off x="11340976" y="6214223"/>
            <a:ext cx="669956" cy="531921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429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38D07-F3B4-6AA7-77EB-3014D6045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Bridge the Gap – through Standards</a:t>
            </a:r>
          </a:p>
        </p:txBody>
      </p:sp>
    </p:spTree>
    <p:extLst>
      <p:ext uri="{BB962C8B-B14F-4D97-AF65-F5344CB8AC3E}">
        <p14:creationId xmlns:p14="http://schemas.microsoft.com/office/powerpoint/2010/main" val="428793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113C9-DFB9-D5CC-EAF3-639AF6693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48846-04E5-4D7A-D131-97B7E804DAE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72199C-1A73-B0F7-3258-D6C377303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7048"/>
            <a:ext cx="12192000" cy="5264191"/>
          </a:xfrm>
          <a:prstGeom prst="rect">
            <a:avLst/>
          </a:prstGeom>
        </p:spPr>
      </p:pic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05344A08-1808-6C15-59E8-63DD7D79B1EB}"/>
              </a:ext>
            </a:extLst>
          </p:cNvPr>
          <p:cNvSpPr/>
          <p:nvPr/>
        </p:nvSpPr>
        <p:spPr>
          <a:xfrm>
            <a:off x="5357224" y="2066489"/>
            <a:ext cx="1609859" cy="57612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BFEE96-BEEB-DA95-95BD-BC087C23ED2F}"/>
              </a:ext>
            </a:extLst>
          </p:cNvPr>
          <p:cNvSpPr txBox="1">
            <a:spLocks/>
          </p:cNvSpPr>
          <p:nvPr/>
        </p:nvSpPr>
        <p:spPr>
          <a:xfrm>
            <a:off x="1706309" y="429768"/>
            <a:ext cx="8911687" cy="5461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Your Standard</a:t>
            </a:r>
          </a:p>
        </p:txBody>
      </p:sp>
    </p:spTree>
    <p:extLst>
      <p:ext uri="{BB962C8B-B14F-4D97-AF65-F5344CB8AC3E}">
        <p14:creationId xmlns:p14="http://schemas.microsoft.com/office/powerpoint/2010/main" val="195998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0A0FE-2877-C76D-4033-D32E99596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71060-7EF4-3335-B17A-FD1EFE128BBA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6376ED-C923-B1C2-3D83-A9C7D4C3D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62"/>
            <a:ext cx="12192000" cy="6770675"/>
          </a:xfrm>
          <a:prstGeom prst="rect">
            <a:avLst/>
          </a:prstGeom>
        </p:spPr>
      </p:pic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40DE7EDA-9368-B3BF-6EC1-2B7AC7860994}"/>
              </a:ext>
            </a:extLst>
          </p:cNvPr>
          <p:cNvSpPr/>
          <p:nvPr/>
        </p:nvSpPr>
        <p:spPr>
          <a:xfrm>
            <a:off x="2784007" y="2543576"/>
            <a:ext cx="9064556" cy="56667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138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F5DEB-5DA6-7C5A-C966-F17B5C4DB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3B9F1-4387-B210-2F12-B229EB0D66C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AF2361-C9B4-61AB-52D0-5D6EDF83E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76"/>
            <a:ext cx="12192000" cy="6476848"/>
          </a:xfrm>
          <a:prstGeom prst="rect">
            <a:avLst/>
          </a:prstGeom>
        </p:spPr>
      </p:pic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AAA77268-F61B-6231-98AE-86B5216BAEF1}"/>
              </a:ext>
            </a:extLst>
          </p:cNvPr>
          <p:cNvSpPr/>
          <p:nvPr/>
        </p:nvSpPr>
        <p:spPr>
          <a:xfrm>
            <a:off x="10054130" y="3377485"/>
            <a:ext cx="1034579" cy="56667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74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D9C26-9032-E6B8-C56E-85AB0B9A6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D2DEB-CA9E-D9AA-7FAE-ABEE355D41E0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8732D1-0D07-F536-81A8-2CFA78A3B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9" y="0"/>
            <a:ext cx="12169921" cy="6858000"/>
          </a:xfrm>
          <a:prstGeom prst="rect">
            <a:avLst/>
          </a:prstGeom>
        </p:spPr>
      </p:pic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6399FAEF-FAC7-9EAD-8E1C-03C3B3367CDA}"/>
              </a:ext>
            </a:extLst>
          </p:cNvPr>
          <p:cNvSpPr/>
          <p:nvPr/>
        </p:nvSpPr>
        <p:spPr>
          <a:xfrm>
            <a:off x="10876209" y="3517486"/>
            <a:ext cx="1229932" cy="71733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552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75" y="1"/>
            <a:ext cx="11726778" cy="657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7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23FA-3D8F-C46A-FB36-2079EA5C1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Gap – What and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CC8D8-67B6-3488-4BF3-01D683526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628899"/>
            <a:ext cx="10439400" cy="35480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Generally, at academic level, fundamentals are what we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develop professional ability, many practical aspects are to be learned.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the requirement from a practical and application point of view is limited due to many reasons, including the limited time and scope of the academic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curriculum.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44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</TotalTime>
  <Words>2969</Words>
  <Application>Microsoft Office PowerPoint</Application>
  <PresentationFormat>Widescreen</PresentationFormat>
  <Paragraphs>390</Paragraphs>
  <Slides>84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4" baseType="lpstr">
      <vt:lpstr>Arial</vt:lpstr>
      <vt:lpstr>Calibri Light</vt:lpstr>
      <vt:lpstr>Century Gothic</vt:lpstr>
      <vt:lpstr>Courier New</vt:lpstr>
      <vt:lpstr>DengXian Light</vt:lpstr>
      <vt:lpstr>Mangal</vt:lpstr>
      <vt:lpstr>Times New Roman</vt:lpstr>
      <vt:lpstr>Wingdings</vt:lpstr>
      <vt:lpstr>Wingdings 3</vt:lpstr>
      <vt:lpstr>Ion Boardroom</vt:lpstr>
      <vt:lpstr>PowerPoint Presentation</vt:lpstr>
      <vt:lpstr>What is Petroleum</vt:lpstr>
      <vt:lpstr>Continued</vt:lpstr>
      <vt:lpstr>Petroleum Products</vt:lpstr>
      <vt:lpstr>Petroleum Products</vt:lpstr>
      <vt:lpstr>Recovery of Petroleum</vt:lpstr>
      <vt:lpstr>Recovery of Petroleum</vt:lpstr>
      <vt:lpstr>Bridge the Gap – through Standards</vt:lpstr>
      <vt:lpstr>The Gap – What and Why?</vt:lpstr>
      <vt:lpstr>How to Bridge this Gap (Academia-Industry)</vt:lpstr>
      <vt:lpstr>Why Standards as a Bridge between Academia and Industry </vt:lpstr>
      <vt:lpstr>Methods of Sampling</vt:lpstr>
      <vt:lpstr>IS 1447 (Part 1) - Manual Sampling</vt:lpstr>
      <vt:lpstr>Sampling Procedures </vt:lpstr>
      <vt:lpstr>Sampling Procedures </vt:lpstr>
      <vt:lpstr>IS 1447 (Part 2) - Liquefied Petroleum Gases</vt:lpstr>
      <vt:lpstr>Continued</vt:lpstr>
      <vt:lpstr>Continued</vt:lpstr>
      <vt:lpstr>IS 1447 (Part 3) - Semi-Solid and Solid Petroleum Products</vt:lpstr>
      <vt:lpstr>IS 1447 (Part 4) - Petroleum Coke</vt:lpstr>
      <vt:lpstr>IS 1447 (Part 5) - Lubricating Greases</vt:lpstr>
      <vt:lpstr>Indian Standards For Petroleum Products</vt:lpstr>
      <vt:lpstr>Indian Standards For Petroleum Products</vt:lpstr>
      <vt:lpstr>Indian Standards For Petroleum Products</vt:lpstr>
      <vt:lpstr>Indian Standards For Petroleum Products</vt:lpstr>
      <vt:lpstr>Indian Standards For Petroleum Products</vt:lpstr>
      <vt:lpstr>Properties of Petroleum Products and their tests</vt:lpstr>
      <vt:lpstr>Properties of Petroleum Products and their tests</vt:lpstr>
      <vt:lpstr>Test Method Standards - Significance</vt:lpstr>
      <vt:lpstr>Benefits of Following Standards</vt:lpstr>
      <vt:lpstr>Color Determination</vt:lpstr>
      <vt:lpstr>Density</vt:lpstr>
      <vt:lpstr>Kinematic Viscosity</vt:lpstr>
      <vt:lpstr>Acidity in Petroleum Products</vt:lpstr>
      <vt:lpstr>Aniline Point</vt:lpstr>
      <vt:lpstr>Ash Content</vt:lpstr>
      <vt:lpstr>Cloud Point </vt:lpstr>
      <vt:lpstr>Calorific Value</vt:lpstr>
      <vt:lpstr>Flash Point</vt:lpstr>
      <vt:lpstr>Cold Test/Freezing Point</vt:lpstr>
      <vt:lpstr>Distillation</vt:lpstr>
      <vt:lpstr>Pour Point</vt:lpstr>
      <vt:lpstr>Sulfur Content </vt:lpstr>
      <vt:lpstr>Water Content</vt:lpstr>
      <vt:lpstr>Electrical Conductivity</vt:lpstr>
      <vt:lpstr>Asphaltene Content</vt:lpstr>
      <vt:lpstr>Aromatics &amp; Olefins</vt:lpstr>
      <vt:lpstr>Burning Test &amp; Bromine Number</vt:lpstr>
      <vt:lpstr>Carbon Residue</vt:lpstr>
      <vt:lpstr>Conradson Carbon Residue (CCR)</vt:lpstr>
      <vt:lpstr>Ramsbottom Carbon Residue (RCR)</vt:lpstr>
      <vt:lpstr>Micro Method</vt:lpstr>
      <vt:lpstr>Asphaltene Content</vt:lpstr>
      <vt:lpstr>Cold Filter Plugging Point (CFPP)</vt:lpstr>
      <vt:lpstr>Carbon-Hydrogen Ratio (CH Ratio)</vt:lpstr>
      <vt:lpstr>Cetane Number</vt:lpstr>
      <vt:lpstr>Copper Strip Corrosion</vt:lpstr>
      <vt:lpstr>Diesel Index</vt:lpstr>
      <vt:lpstr>Doctor Test</vt:lpstr>
      <vt:lpstr>Existent Gum</vt:lpstr>
      <vt:lpstr>Potential Gum</vt:lpstr>
      <vt:lpstr>Induction Period (Oxidation Stability)</vt:lpstr>
      <vt:lpstr>Lubricity of Diesel &amp; ATF Content:</vt:lpstr>
      <vt:lpstr>Naphthalene Content </vt:lpstr>
      <vt:lpstr>Octane Number </vt:lpstr>
      <vt:lpstr>Research Octane Number (RON)</vt:lpstr>
      <vt:lpstr>Motor Octane Number (MON) </vt:lpstr>
      <vt:lpstr>Particulate Matter</vt:lpstr>
      <vt:lpstr>Sediments</vt:lpstr>
      <vt:lpstr>Smoke Point</vt:lpstr>
      <vt:lpstr>Silver Strip Corrosion  </vt:lpstr>
      <vt:lpstr>Trace Metals in Fuels </vt:lpstr>
      <vt:lpstr>Testing Methods for Trace Metals </vt:lpstr>
      <vt:lpstr>Vapor Pressure Content</vt:lpstr>
      <vt:lpstr>Reid Vapour Pressure (RVP) </vt:lpstr>
      <vt:lpstr> Viscosity Index</vt:lpstr>
      <vt:lpstr>Water Reaction</vt:lpstr>
      <vt:lpstr>BIS CARE APP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Properties of Petroleum Products and their tests</dc:title>
  <dc:creator>Amod Kumar</dc:creator>
  <cp:lastModifiedBy>Bis</cp:lastModifiedBy>
  <cp:revision>183</cp:revision>
  <dcterms:created xsi:type="dcterms:W3CDTF">2024-07-21T04:33:52Z</dcterms:created>
  <dcterms:modified xsi:type="dcterms:W3CDTF">2024-08-09T09:56:18Z</dcterms:modified>
</cp:coreProperties>
</file>