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tableStyles+xml" PartName="/ppt/tableStyles1.xml"/>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drawingml.diagramDrawing+xml" PartName="/ppt/diagrams/drawing3.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drawingml.diagramLayout+xml" PartName="/ppt/diagrams/layout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presentationml.notesMaster+xml" PartName="/ppt/notesMasters/notesMaster1.xml"/>
  <Override ContentType="image/jpg" PartName="/ppt/media/image9.jpg"/>
  <Override ContentType="image/jpg" PartName="/ppt/media/image8.jpg"/>
  <Override ContentType="image/jpg" PartName="/ppt/media/image18.jpg"/>
  <Override ContentType="application/vnd.openxmlformats-officedocument.presentationml.presProps+xml" PartName="/ppt/presProps1.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hyperlink" Target="PM%20ppt/11960.pdf" TargetMode="External"/><Relationship Id="rId2" Type="http://schemas.openxmlformats.org/officeDocument/2006/relationships/hyperlink" Target="PM%20ppt/17074.pdf" TargetMode="External"/><Relationship Id="rId1" Type="http://schemas.openxmlformats.org/officeDocument/2006/relationships/hyperlink" Target="PM%20ppt/4840.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1DB57-9D3F-45FC-AD42-A12F02568E8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C4D21D-D67A-438C-936C-2729274054B6}">
      <dgm:prSet phldrT="[Text]" custT="1"/>
      <dgm:spPr>
        <a:solidFill>
          <a:schemeClr val="accent6">
            <a:lumMod val="50000"/>
          </a:schemeClr>
        </a:solidFill>
      </dgm:spPr>
      <dgm:t>
        <a:bodyPr/>
        <a:lstStyle/>
        <a:p>
          <a:r>
            <a:rPr lang="en-US" sz="2000" dirty="0"/>
            <a:t>Standards</a:t>
          </a:r>
          <a:endParaRPr lang="en-IN" sz="2000" dirty="0"/>
        </a:p>
      </dgm:t>
    </dgm:pt>
    <dgm:pt modelId="{1C46D31C-4138-4BA8-9800-ADD462D0EB88}" type="parTrans" cxnId="{006909A4-DA37-4273-9A00-C3FCE6F09CE9}">
      <dgm:prSet/>
      <dgm:spPr/>
      <dgm:t>
        <a:bodyPr/>
        <a:lstStyle/>
        <a:p>
          <a:endParaRPr lang="en-IN"/>
        </a:p>
      </dgm:t>
    </dgm:pt>
    <dgm:pt modelId="{0112B96D-0E61-403F-9171-CF2FD863D882}" type="sibTrans" cxnId="{006909A4-DA37-4273-9A00-C3FCE6F09CE9}">
      <dgm:prSet/>
      <dgm:spPr/>
      <dgm:t>
        <a:bodyPr/>
        <a:lstStyle/>
        <a:p>
          <a:endParaRPr lang="en-IN"/>
        </a:p>
      </dgm:t>
    </dgm:pt>
    <dgm:pt modelId="{DA3C17B5-7C15-4C54-830E-966CA0BF899A}">
      <dgm:prSet phldrT="[Text]" custT="1"/>
      <dgm:spPr>
        <a:solidFill>
          <a:srgbClr val="00B050"/>
        </a:solidFill>
      </dgm:spPr>
      <dgm:t>
        <a:bodyPr/>
        <a:lstStyle/>
        <a:p>
          <a:r>
            <a:rPr lang="en-US" sz="1800" dirty="0" smtClean="0"/>
            <a:t>Promotion of Best Practice </a:t>
          </a:r>
          <a:endParaRPr lang="en-IN" sz="1800" dirty="0"/>
        </a:p>
      </dgm:t>
    </dgm:pt>
    <dgm:pt modelId="{0BA0A740-CBCF-424D-8DA5-551D8600DB02}" type="parTrans" cxnId="{DD374E07-2D29-4BBC-9B7A-06212820E3E9}">
      <dgm:prSet/>
      <dgm:spPr/>
      <dgm:t>
        <a:bodyPr/>
        <a:lstStyle/>
        <a:p>
          <a:endParaRPr lang="en-IN"/>
        </a:p>
      </dgm:t>
    </dgm:pt>
    <dgm:pt modelId="{E86D979F-7F1F-4382-B8FB-E7F93D3786B4}" type="sibTrans" cxnId="{DD374E07-2D29-4BBC-9B7A-06212820E3E9}">
      <dgm:prSet/>
      <dgm:spPr/>
      <dgm:t>
        <a:bodyPr/>
        <a:lstStyle/>
        <a:p>
          <a:endParaRPr lang="en-IN"/>
        </a:p>
      </dgm:t>
    </dgm:pt>
    <dgm:pt modelId="{2EB17A33-6408-47D5-A05D-7A94941B9BF8}">
      <dgm:prSet phldrT="[Text]" custT="1"/>
      <dgm:spPr>
        <a:solidFill>
          <a:srgbClr val="FF0000"/>
        </a:solidFill>
      </dgm:spPr>
      <dgm:t>
        <a:bodyPr/>
        <a:lstStyle/>
        <a:p>
          <a:r>
            <a:rPr lang="en-US" sz="1800" dirty="0" smtClean="0"/>
            <a:t>Safety /Health and Environmental Factors</a:t>
          </a:r>
          <a:endParaRPr lang="en-IN" sz="1800" dirty="0"/>
        </a:p>
      </dgm:t>
    </dgm:pt>
    <dgm:pt modelId="{AE5FE367-E5D0-48FC-8CA1-E9BDE7FAEFDC}" type="parTrans" cxnId="{A8F0F9D6-54DD-40E3-AF7E-FB7D6C837941}">
      <dgm:prSet/>
      <dgm:spPr/>
      <dgm:t>
        <a:bodyPr/>
        <a:lstStyle/>
        <a:p>
          <a:endParaRPr lang="en-IN"/>
        </a:p>
      </dgm:t>
    </dgm:pt>
    <dgm:pt modelId="{B6F9A8B4-9F6E-4C6D-9C32-E727D52D3EC4}" type="sibTrans" cxnId="{A8F0F9D6-54DD-40E3-AF7E-FB7D6C837941}">
      <dgm:prSet/>
      <dgm:spPr/>
      <dgm:t>
        <a:bodyPr/>
        <a:lstStyle/>
        <a:p>
          <a:endParaRPr lang="en-IN"/>
        </a:p>
      </dgm:t>
    </dgm:pt>
    <dgm:pt modelId="{D3375A0B-B668-4583-A435-7C0463392747}">
      <dgm:prSet phldrT="[Text]" custT="1"/>
      <dgm:spPr>
        <a:solidFill>
          <a:srgbClr val="002060"/>
        </a:solidFill>
      </dgm:spPr>
      <dgm:t>
        <a:bodyPr/>
        <a:lstStyle/>
        <a:p>
          <a:r>
            <a:rPr lang="en-US" sz="1600" dirty="0" smtClean="0"/>
            <a:t>Product Requirements/ test methodology </a:t>
          </a:r>
          <a:endParaRPr lang="en-IN" sz="1600" dirty="0"/>
        </a:p>
      </dgm:t>
    </dgm:pt>
    <dgm:pt modelId="{E5DB8F50-D757-4EC1-BCB9-D2EFF21F7D4E}" type="parTrans" cxnId="{6B355DEE-C292-476B-B62B-6055404529F5}">
      <dgm:prSet/>
      <dgm:spPr/>
      <dgm:t>
        <a:bodyPr/>
        <a:lstStyle/>
        <a:p>
          <a:endParaRPr lang="en-IN"/>
        </a:p>
      </dgm:t>
    </dgm:pt>
    <dgm:pt modelId="{ADD3A545-2420-452F-81D9-4DA936E1564A}" type="sibTrans" cxnId="{6B355DEE-C292-476B-B62B-6055404529F5}">
      <dgm:prSet/>
      <dgm:spPr/>
      <dgm:t>
        <a:bodyPr/>
        <a:lstStyle/>
        <a:p>
          <a:endParaRPr lang="en-IN"/>
        </a:p>
      </dgm:t>
    </dgm:pt>
    <dgm:pt modelId="{423F1CEF-094E-4536-9A39-DED9637D7C5E}">
      <dgm:prSet phldrT="[Text]" custT="1"/>
      <dgm:spPr>
        <a:solidFill>
          <a:srgbClr val="00B050"/>
        </a:solidFill>
      </dgm:spPr>
      <dgm:t>
        <a:bodyPr/>
        <a:lstStyle/>
        <a:p>
          <a:r>
            <a:rPr lang="en-US" sz="1800" dirty="0" smtClean="0"/>
            <a:t>Regulatory </a:t>
          </a:r>
          <a:r>
            <a:rPr lang="en-US" sz="1800" dirty="0"/>
            <a:t>compliance</a:t>
          </a:r>
          <a:endParaRPr lang="en-IN" sz="1800" dirty="0"/>
        </a:p>
      </dgm:t>
    </dgm:pt>
    <dgm:pt modelId="{315E6260-DBA9-43F4-99FA-017830F6D966}" type="parTrans" cxnId="{BA118A2B-4A4E-40D6-8624-9EA3592729F7}">
      <dgm:prSet/>
      <dgm:spPr/>
      <dgm:t>
        <a:bodyPr/>
        <a:lstStyle/>
        <a:p>
          <a:endParaRPr lang="en-IN">
            <a:solidFill>
              <a:srgbClr val="FF0000"/>
            </a:solidFill>
          </a:endParaRPr>
        </a:p>
      </dgm:t>
    </dgm:pt>
    <dgm:pt modelId="{6CE1B01A-55A5-4D43-ABAB-87C7E9E75804}" type="sibTrans" cxnId="{BA118A2B-4A4E-40D6-8624-9EA3592729F7}">
      <dgm:prSet/>
      <dgm:spPr/>
      <dgm:t>
        <a:bodyPr/>
        <a:lstStyle/>
        <a:p>
          <a:endParaRPr lang="en-IN"/>
        </a:p>
      </dgm:t>
    </dgm:pt>
    <dgm:pt modelId="{E8C9C21B-2656-4889-A250-A7A133AE7BB0}">
      <dgm:prSet custT="1"/>
      <dgm:spPr>
        <a:solidFill>
          <a:srgbClr val="00B0F0"/>
        </a:solidFill>
      </dgm:spPr>
      <dgm:t>
        <a:bodyPr/>
        <a:lstStyle/>
        <a:p>
          <a:r>
            <a:rPr lang="en-US" sz="1600" dirty="0"/>
            <a:t>Historical Experience</a:t>
          </a:r>
          <a:endParaRPr lang="en-IN" sz="1600" dirty="0"/>
        </a:p>
      </dgm:t>
    </dgm:pt>
    <dgm:pt modelId="{F486EB9E-20CF-4784-A6AC-1E7B504D21DF}" type="parTrans" cxnId="{D372DDA0-6BF0-4336-AA4E-05373B36A912}">
      <dgm:prSet/>
      <dgm:spPr/>
      <dgm:t>
        <a:bodyPr/>
        <a:lstStyle/>
        <a:p>
          <a:endParaRPr lang="en-IN"/>
        </a:p>
      </dgm:t>
    </dgm:pt>
    <dgm:pt modelId="{DD8EBA0B-0ED6-4840-9C30-8DC984C3A235}" type="sibTrans" cxnId="{D372DDA0-6BF0-4336-AA4E-05373B36A912}">
      <dgm:prSet/>
      <dgm:spPr/>
      <dgm:t>
        <a:bodyPr/>
        <a:lstStyle/>
        <a:p>
          <a:endParaRPr lang="en-IN"/>
        </a:p>
      </dgm:t>
    </dgm:pt>
    <dgm:pt modelId="{1F9589FC-ABF1-45D8-AA0B-FC8793867673}">
      <dgm:prSet custT="1"/>
      <dgm:spPr>
        <a:solidFill>
          <a:srgbClr val="FFC000"/>
        </a:solidFill>
      </dgm:spPr>
      <dgm:t>
        <a:bodyPr/>
        <a:lstStyle/>
        <a:p>
          <a:r>
            <a:rPr lang="en-US" sz="1600" dirty="0" smtClean="0"/>
            <a:t>End user satisfaction </a:t>
          </a:r>
          <a:endParaRPr lang="en-IN" sz="1600" dirty="0"/>
        </a:p>
      </dgm:t>
    </dgm:pt>
    <dgm:pt modelId="{FCE6D980-82DD-4B29-B4DD-D3B1E670914E}" type="parTrans" cxnId="{43B9FF88-50B6-4441-A276-DB6C36C9742E}">
      <dgm:prSet/>
      <dgm:spPr/>
      <dgm:t>
        <a:bodyPr/>
        <a:lstStyle/>
        <a:p>
          <a:endParaRPr lang="en-IN"/>
        </a:p>
      </dgm:t>
    </dgm:pt>
    <dgm:pt modelId="{DB4BD49E-8B2A-431B-820C-7FA82A8CE3EF}" type="sibTrans" cxnId="{43B9FF88-50B6-4441-A276-DB6C36C9742E}">
      <dgm:prSet/>
      <dgm:spPr/>
      <dgm:t>
        <a:bodyPr/>
        <a:lstStyle/>
        <a:p>
          <a:endParaRPr lang="en-IN"/>
        </a:p>
      </dgm:t>
    </dgm:pt>
    <dgm:pt modelId="{6F8DB94B-BF5C-473D-A3FE-CDC1C915BE63}">
      <dgm:prSet/>
      <dgm:spPr>
        <a:solidFill>
          <a:srgbClr val="92D050"/>
        </a:solidFill>
      </dgm:spPr>
      <dgm:t>
        <a:bodyPr/>
        <a:lstStyle/>
        <a:p>
          <a:r>
            <a:rPr lang="en-US" dirty="0" smtClean="0"/>
            <a:t>Transfer of technology/ trade </a:t>
          </a:r>
          <a:endParaRPr lang="en-IN" dirty="0"/>
        </a:p>
      </dgm:t>
    </dgm:pt>
    <dgm:pt modelId="{8E18A0DF-484B-4603-B895-1029FF599330}" type="parTrans" cxnId="{DB0CECEA-BBD7-4744-8D80-0E17ECDCA995}">
      <dgm:prSet/>
      <dgm:spPr/>
      <dgm:t>
        <a:bodyPr/>
        <a:lstStyle/>
        <a:p>
          <a:endParaRPr lang="en-IN"/>
        </a:p>
      </dgm:t>
    </dgm:pt>
    <dgm:pt modelId="{2F1678CA-194D-4AB4-A398-F642BDE56474}" type="sibTrans" cxnId="{DB0CECEA-BBD7-4744-8D80-0E17ECDCA995}">
      <dgm:prSet/>
      <dgm:spPr/>
      <dgm:t>
        <a:bodyPr/>
        <a:lstStyle/>
        <a:p>
          <a:endParaRPr lang="en-IN"/>
        </a:p>
      </dgm:t>
    </dgm:pt>
    <dgm:pt modelId="{E74F46CA-65EC-4B36-A6ED-7F6366C1590F}" type="pres">
      <dgm:prSet presAssocID="{F5E1DB57-9D3F-45FC-AD42-A12F02568E83}" presName="Name0" presStyleCnt="0">
        <dgm:presLayoutVars>
          <dgm:chMax val="1"/>
          <dgm:dir/>
          <dgm:animLvl val="ctr"/>
          <dgm:resizeHandles val="exact"/>
        </dgm:presLayoutVars>
      </dgm:prSet>
      <dgm:spPr/>
      <dgm:t>
        <a:bodyPr/>
        <a:lstStyle/>
        <a:p>
          <a:endParaRPr lang="en-IN"/>
        </a:p>
      </dgm:t>
    </dgm:pt>
    <dgm:pt modelId="{81C1FF88-1158-49DF-BE85-9A40BA9709E4}" type="pres">
      <dgm:prSet presAssocID="{DDC4D21D-D67A-438C-936C-2729274054B6}" presName="centerShape" presStyleLbl="node0" presStyleIdx="0" presStyleCnt="1" custScaleX="123270"/>
      <dgm:spPr/>
      <dgm:t>
        <a:bodyPr/>
        <a:lstStyle/>
        <a:p>
          <a:endParaRPr lang="en-IN"/>
        </a:p>
      </dgm:t>
    </dgm:pt>
    <dgm:pt modelId="{064D1349-63C4-4EDE-B433-E4443D7231A2}" type="pres">
      <dgm:prSet presAssocID="{0BA0A740-CBCF-424D-8DA5-551D8600DB02}" presName="parTrans" presStyleLbl="sibTrans2D1" presStyleIdx="0" presStyleCnt="7"/>
      <dgm:spPr/>
      <dgm:t>
        <a:bodyPr/>
        <a:lstStyle/>
        <a:p>
          <a:endParaRPr lang="en-IN"/>
        </a:p>
      </dgm:t>
    </dgm:pt>
    <dgm:pt modelId="{0067066E-AA51-43C5-9D3E-BE26DD49BE9F}" type="pres">
      <dgm:prSet presAssocID="{0BA0A740-CBCF-424D-8DA5-551D8600DB02}" presName="connectorText" presStyleLbl="sibTrans2D1" presStyleIdx="0" presStyleCnt="7"/>
      <dgm:spPr/>
      <dgm:t>
        <a:bodyPr/>
        <a:lstStyle/>
        <a:p>
          <a:endParaRPr lang="en-IN"/>
        </a:p>
      </dgm:t>
    </dgm:pt>
    <dgm:pt modelId="{FBD1AA48-6191-4FF8-9700-0F6258A51DB8}" type="pres">
      <dgm:prSet presAssocID="{DA3C17B5-7C15-4C54-830E-966CA0BF899A}" presName="node" presStyleLbl="node1" presStyleIdx="0" presStyleCnt="7" custScaleX="133694">
        <dgm:presLayoutVars>
          <dgm:bulletEnabled val="1"/>
        </dgm:presLayoutVars>
      </dgm:prSet>
      <dgm:spPr/>
      <dgm:t>
        <a:bodyPr/>
        <a:lstStyle/>
        <a:p>
          <a:endParaRPr lang="en-IN"/>
        </a:p>
      </dgm:t>
    </dgm:pt>
    <dgm:pt modelId="{0EC43661-9347-4631-8527-C51F6A9B38F4}" type="pres">
      <dgm:prSet presAssocID="{AE5FE367-E5D0-48FC-8CA1-E9BDE7FAEFDC}" presName="parTrans" presStyleLbl="sibTrans2D1" presStyleIdx="1" presStyleCnt="7"/>
      <dgm:spPr/>
      <dgm:t>
        <a:bodyPr/>
        <a:lstStyle/>
        <a:p>
          <a:endParaRPr lang="en-IN"/>
        </a:p>
      </dgm:t>
    </dgm:pt>
    <dgm:pt modelId="{DAA11FC4-AF23-43AA-8228-91D16255E7E8}" type="pres">
      <dgm:prSet presAssocID="{AE5FE367-E5D0-48FC-8CA1-E9BDE7FAEFDC}" presName="connectorText" presStyleLbl="sibTrans2D1" presStyleIdx="1" presStyleCnt="7"/>
      <dgm:spPr/>
      <dgm:t>
        <a:bodyPr/>
        <a:lstStyle/>
        <a:p>
          <a:endParaRPr lang="en-IN"/>
        </a:p>
      </dgm:t>
    </dgm:pt>
    <dgm:pt modelId="{B7407790-B9C0-4566-81BC-37C4E0FE3B08}" type="pres">
      <dgm:prSet presAssocID="{2EB17A33-6408-47D5-A05D-7A94941B9BF8}" presName="node" presStyleLbl="node1" presStyleIdx="1" presStyleCnt="7" custScaleX="175734" custRadScaleRad="107081" custRadScaleInc="24211">
        <dgm:presLayoutVars>
          <dgm:bulletEnabled val="1"/>
        </dgm:presLayoutVars>
      </dgm:prSet>
      <dgm:spPr/>
      <dgm:t>
        <a:bodyPr/>
        <a:lstStyle/>
        <a:p>
          <a:endParaRPr lang="en-IN"/>
        </a:p>
      </dgm:t>
    </dgm:pt>
    <dgm:pt modelId="{187F988C-39C9-4B0F-8DD2-4130B99F3E49}" type="pres">
      <dgm:prSet presAssocID="{E5DB8F50-D757-4EC1-BCB9-D2EFF21F7D4E}" presName="parTrans" presStyleLbl="sibTrans2D1" presStyleIdx="2" presStyleCnt="7"/>
      <dgm:spPr/>
      <dgm:t>
        <a:bodyPr/>
        <a:lstStyle/>
        <a:p>
          <a:endParaRPr lang="en-IN"/>
        </a:p>
      </dgm:t>
    </dgm:pt>
    <dgm:pt modelId="{CC8C4490-5955-45C5-8972-29EA4396B03C}" type="pres">
      <dgm:prSet presAssocID="{E5DB8F50-D757-4EC1-BCB9-D2EFF21F7D4E}" presName="connectorText" presStyleLbl="sibTrans2D1" presStyleIdx="2" presStyleCnt="7"/>
      <dgm:spPr/>
      <dgm:t>
        <a:bodyPr/>
        <a:lstStyle/>
        <a:p>
          <a:endParaRPr lang="en-IN"/>
        </a:p>
      </dgm:t>
    </dgm:pt>
    <dgm:pt modelId="{542D9CD3-D258-483E-9DF9-F523DC221EF7}" type="pres">
      <dgm:prSet presAssocID="{D3375A0B-B668-4583-A435-7C0463392747}" presName="node" presStyleLbl="node1" presStyleIdx="2" presStyleCnt="7" custScaleX="159346" custRadScaleRad="112459" custRadScaleInc="-1228">
        <dgm:presLayoutVars>
          <dgm:bulletEnabled val="1"/>
        </dgm:presLayoutVars>
      </dgm:prSet>
      <dgm:spPr/>
      <dgm:t>
        <a:bodyPr/>
        <a:lstStyle/>
        <a:p>
          <a:endParaRPr lang="en-IN"/>
        </a:p>
      </dgm:t>
    </dgm:pt>
    <dgm:pt modelId="{053A8A7D-D7ED-4F81-9590-DBAC8D1933DB}" type="pres">
      <dgm:prSet presAssocID="{315E6260-DBA9-43F4-99FA-017830F6D966}" presName="parTrans" presStyleLbl="sibTrans2D1" presStyleIdx="3" presStyleCnt="7"/>
      <dgm:spPr/>
      <dgm:t>
        <a:bodyPr/>
        <a:lstStyle/>
        <a:p>
          <a:endParaRPr lang="en-IN"/>
        </a:p>
      </dgm:t>
    </dgm:pt>
    <dgm:pt modelId="{B9912718-CECA-4FB2-AE50-BBBB12E52717}" type="pres">
      <dgm:prSet presAssocID="{315E6260-DBA9-43F4-99FA-017830F6D966}" presName="connectorText" presStyleLbl="sibTrans2D1" presStyleIdx="3" presStyleCnt="7"/>
      <dgm:spPr/>
      <dgm:t>
        <a:bodyPr/>
        <a:lstStyle/>
        <a:p>
          <a:endParaRPr lang="en-IN"/>
        </a:p>
      </dgm:t>
    </dgm:pt>
    <dgm:pt modelId="{9529E160-0D37-4EDB-B43B-7B4BFBF07FAE}" type="pres">
      <dgm:prSet presAssocID="{423F1CEF-094E-4536-9A39-DED9637D7C5E}" presName="node" presStyleLbl="node1" presStyleIdx="3" presStyleCnt="7" custScaleX="149138" custRadScaleRad="111354" custRadScaleInc="-21695">
        <dgm:presLayoutVars>
          <dgm:bulletEnabled val="1"/>
        </dgm:presLayoutVars>
      </dgm:prSet>
      <dgm:spPr/>
      <dgm:t>
        <a:bodyPr/>
        <a:lstStyle/>
        <a:p>
          <a:endParaRPr lang="en-IN"/>
        </a:p>
      </dgm:t>
    </dgm:pt>
    <dgm:pt modelId="{867C17E7-6924-49E9-9C54-B7E7CE5E4784}" type="pres">
      <dgm:prSet presAssocID="{F486EB9E-20CF-4784-A6AC-1E7B504D21DF}" presName="parTrans" presStyleLbl="sibTrans2D1" presStyleIdx="4" presStyleCnt="7"/>
      <dgm:spPr/>
      <dgm:t>
        <a:bodyPr/>
        <a:lstStyle/>
        <a:p>
          <a:endParaRPr lang="en-IN"/>
        </a:p>
      </dgm:t>
    </dgm:pt>
    <dgm:pt modelId="{1A002637-0827-4B78-B808-DF902CEF202A}" type="pres">
      <dgm:prSet presAssocID="{F486EB9E-20CF-4784-A6AC-1E7B504D21DF}" presName="connectorText" presStyleLbl="sibTrans2D1" presStyleIdx="4" presStyleCnt="7"/>
      <dgm:spPr/>
      <dgm:t>
        <a:bodyPr/>
        <a:lstStyle/>
        <a:p>
          <a:endParaRPr lang="en-IN"/>
        </a:p>
      </dgm:t>
    </dgm:pt>
    <dgm:pt modelId="{3AD872AA-DA23-47EF-886F-F1901DBBAA04}" type="pres">
      <dgm:prSet presAssocID="{E8C9C21B-2656-4889-A250-A7A133AE7BB0}" presName="node" presStyleLbl="node1" presStyleIdx="4" presStyleCnt="7" custScaleX="127160" custRadScaleRad="98819" custRadScaleInc="-933">
        <dgm:presLayoutVars>
          <dgm:bulletEnabled val="1"/>
        </dgm:presLayoutVars>
      </dgm:prSet>
      <dgm:spPr/>
      <dgm:t>
        <a:bodyPr/>
        <a:lstStyle/>
        <a:p>
          <a:endParaRPr lang="en-IN"/>
        </a:p>
      </dgm:t>
    </dgm:pt>
    <dgm:pt modelId="{A34C1CE4-DBE8-46DD-895F-28523CF62DF8}" type="pres">
      <dgm:prSet presAssocID="{FCE6D980-82DD-4B29-B4DD-D3B1E670914E}" presName="parTrans" presStyleLbl="sibTrans2D1" presStyleIdx="5" presStyleCnt="7"/>
      <dgm:spPr/>
      <dgm:t>
        <a:bodyPr/>
        <a:lstStyle/>
        <a:p>
          <a:endParaRPr lang="en-IN"/>
        </a:p>
      </dgm:t>
    </dgm:pt>
    <dgm:pt modelId="{F275DD01-5938-420B-9CA0-543677DDD2C4}" type="pres">
      <dgm:prSet presAssocID="{FCE6D980-82DD-4B29-B4DD-D3B1E670914E}" presName="connectorText" presStyleLbl="sibTrans2D1" presStyleIdx="5" presStyleCnt="7"/>
      <dgm:spPr/>
      <dgm:t>
        <a:bodyPr/>
        <a:lstStyle/>
        <a:p>
          <a:endParaRPr lang="en-IN"/>
        </a:p>
      </dgm:t>
    </dgm:pt>
    <dgm:pt modelId="{A0A74CF4-EB89-4C83-A845-84BCB84210D2}" type="pres">
      <dgm:prSet presAssocID="{1F9589FC-ABF1-45D8-AA0B-FC8793867673}" presName="node" presStyleLbl="node1" presStyleIdx="5" presStyleCnt="7" custScaleX="137550">
        <dgm:presLayoutVars>
          <dgm:bulletEnabled val="1"/>
        </dgm:presLayoutVars>
      </dgm:prSet>
      <dgm:spPr/>
      <dgm:t>
        <a:bodyPr/>
        <a:lstStyle/>
        <a:p>
          <a:endParaRPr lang="en-IN"/>
        </a:p>
      </dgm:t>
    </dgm:pt>
    <dgm:pt modelId="{CD6FB4DF-2B11-4967-BF02-BAF47AE53626}" type="pres">
      <dgm:prSet presAssocID="{8E18A0DF-484B-4603-B895-1029FF599330}" presName="parTrans" presStyleLbl="sibTrans2D1" presStyleIdx="6" presStyleCnt="7"/>
      <dgm:spPr/>
      <dgm:t>
        <a:bodyPr/>
        <a:lstStyle/>
        <a:p>
          <a:endParaRPr lang="en-IN"/>
        </a:p>
      </dgm:t>
    </dgm:pt>
    <dgm:pt modelId="{90393B64-93E4-415C-898E-A67DCA339B37}" type="pres">
      <dgm:prSet presAssocID="{8E18A0DF-484B-4603-B895-1029FF599330}" presName="connectorText" presStyleLbl="sibTrans2D1" presStyleIdx="6" presStyleCnt="7"/>
      <dgm:spPr/>
      <dgm:t>
        <a:bodyPr/>
        <a:lstStyle/>
        <a:p>
          <a:endParaRPr lang="en-IN"/>
        </a:p>
      </dgm:t>
    </dgm:pt>
    <dgm:pt modelId="{44AC2495-7E64-4480-B9A1-D2CE34B072EB}" type="pres">
      <dgm:prSet presAssocID="{6F8DB94B-BF5C-473D-A3FE-CDC1C915BE63}" presName="node" presStyleLbl="node1" presStyleIdx="6" presStyleCnt="7" custScaleX="147831">
        <dgm:presLayoutVars>
          <dgm:bulletEnabled val="1"/>
        </dgm:presLayoutVars>
      </dgm:prSet>
      <dgm:spPr/>
      <dgm:t>
        <a:bodyPr/>
        <a:lstStyle/>
        <a:p>
          <a:endParaRPr lang="en-IN"/>
        </a:p>
      </dgm:t>
    </dgm:pt>
  </dgm:ptLst>
  <dgm:cxnLst>
    <dgm:cxn modelId="{DD374E07-2D29-4BBC-9B7A-06212820E3E9}" srcId="{DDC4D21D-D67A-438C-936C-2729274054B6}" destId="{DA3C17B5-7C15-4C54-830E-966CA0BF899A}" srcOrd="0" destOrd="0" parTransId="{0BA0A740-CBCF-424D-8DA5-551D8600DB02}" sibTransId="{E86D979F-7F1F-4382-B8FB-E7F93D3786B4}"/>
    <dgm:cxn modelId="{56B6CEF2-9B05-482C-8BF1-668E667F7071}" type="presOf" srcId="{E5DB8F50-D757-4EC1-BCB9-D2EFF21F7D4E}" destId="{187F988C-39C9-4B0F-8DD2-4130B99F3E49}" srcOrd="0" destOrd="0" presId="urn:microsoft.com/office/officeart/2005/8/layout/radial5"/>
    <dgm:cxn modelId="{006909A4-DA37-4273-9A00-C3FCE6F09CE9}" srcId="{F5E1DB57-9D3F-45FC-AD42-A12F02568E83}" destId="{DDC4D21D-D67A-438C-936C-2729274054B6}" srcOrd="0" destOrd="0" parTransId="{1C46D31C-4138-4BA8-9800-ADD462D0EB88}" sibTransId="{0112B96D-0E61-403F-9171-CF2FD863D882}"/>
    <dgm:cxn modelId="{9472F65F-434A-4F17-B5DA-46D98FE43EDE}" type="presOf" srcId="{FCE6D980-82DD-4B29-B4DD-D3B1E670914E}" destId="{F275DD01-5938-420B-9CA0-543677DDD2C4}" srcOrd="1" destOrd="0" presId="urn:microsoft.com/office/officeart/2005/8/layout/radial5"/>
    <dgm:cxn modelId="{1CD46B80-B84D-49E9-97C0-5681CBD9ACEA}" type="presOf" srcId="{F5E1DB57-9D3F-45FC-AD42-A12F02568E83}" destId="{E74F46CA-65EC-4B36-A6ED-7F6366C1590F}" srcOrd="0" destOrd="0" presId="urn:microsoft.com/office/officeart/2005/8/layout/radial5"/>
    <dgm:cxn modelId="{D73CE646-0A0D-4B50-ADAF-BFD2763AB4B1}" type="presOf" srcId="{0BA0A740-CBCF-424D-8DA5-551D8600DB02}" destId="{064D1349-63C4-4EDE-B433-E4443D7231A2}" srcOrd="0" destOrd="0" presId="urn:microsoft.com/office/officeart/2005/8/layout/radial5"/>
    <dgm:cxn modelId="{A0155D1A-7D5B-47AA-BE7B-ABB5D3364066}" type="presOf" srcId="{315E6260-DBA9-43F4-99FA-017830F6D966}" destId="{053A8A7D-D7ED-4F81-9590-DBAC8D1933DB}" srcOrd="0" destOrd="0" presId="urn:microsoft.com/office/officeart/2005/8/layout/radial5"/>
    <dgm:cxn modelId="{8EDD6EAA-0E4E-4B07-89BA-19CB3769A439}" type="presOf" srcId="{8E18A0DF-484B-4603-B895-1029FF599330}" destId="{CD6FB4DF-2B11-4967-BF02-BAF47AE53626}" srcOrd="0" destOrd="0" presId="urn:microsoft.com/office/officeart/2005/8/layout/radial5"/>
    <dgm:cxn modelId="{E5C7F1CD-FAF4-46FB-8AC5-AFCEE8D7CF9B}" type="presOf" srcId="{0BA0A740-CBCF-424D-8DA5-551D8600DB02}" destId="{0067066E-AA51-43C5-9D3E-BE26DD49BE9F}" srcOrd="1" destOrd="0" presId="urn:microsoft.com/office/officeart/2005/8/layout/radial5"/>
    <dgm:cxn modelId="{BC8C1E87-BCE2-44E3-9FED-FF70B2E87253}" type="presOf" srcId="{F486EB9E-20CF-4784-A6AC-1E7B504D21DF}" destId="{867C17E7-6924-49E9-9C54-B7E7CE5E4784}" srcOrd="0" destOrd="0" presId="urn:microsoft.com/office/officeart/2005/8/layout/radial5"/>
    <dgm:cxn modelId="{7479C580-5361-4291-B94D-2130AB092150}" type="presOf" srcId="{AE5FE367-E5D0-48FC-8CA1-E9BDE7FAEFDC}" destId="{0EC43661-9347-4631-8527-C51F6A9B38F4}" srcOrd="0" destOrd="0" presId="urn:microsoft.com/office/officeart/2005/8/layout/radial5"/>
    <dgm:cxn modelId="{D4166735-37F5-4DB8-8418-DE5C3CE1DD57}" type="presOf" srcId="{FCE6D980-82DD-4B29-B4DD-D3B1E670914E}" destId="{A34C1CE4-DBE8-46DD-895F-28523CF62DF8}" srcOrd="0" destOrd="0" presId="urn:microsoft.com/office/officeart/2005/8/layout/radial5"/>
    <dgm:cxn modelId="{F8A5330B-772B-4D8D-95CA-3664F1F3C0BA}" type="presOf" srcId="{2EB17A33-6408-47D5-A05D-7A94941B9BF8}" destId="{B7407790-B9C0-4566-81BC-37C4E0FE3B08}" srcOrd="0" destOrd="0" presId="urn:microsoft.com/office/officeart/2005/8/layout/radial5"/>
    <dgm:cxn modelId="{91597CD0-6057-4E3D-930F-D2E742BE5552}" type="presOf" srcId="{DDC4D21D-D67A-438C-936C-2729274054B6}" destId="{81C1FF88-1158-49DF-BE85-9A40BA9709E4}" srcOrd="0" destOrd="0" presId="urn:microsoft.com/office/officeart/2005/8/layout/radial5"/>
    <dgm:cxn modelId="{BA118A2B-4A4E-40D6-8624-9EA3592729F7}" srcId="{DDC4D21D-D67A-438C-936C-2729274054B6}" destId="{423F1CEF-094E-4536-9A39-DED9637D7C5E}" srcOrd="3" destOrd="0" parTransId="{315E6260-DBA9-43F4-99FA-017830F6D966}" sibTransId="{6CE1B01A-55A5-4D43-ABAB-87C7E9E75804}"/>
    <dgm:cxn modelId="{F0B48CE2-B0B4-4459-8B62-371314BBAAC8}" type="presOf" srcId="{423F1CEF-094E-4536-9A39-DED9637D7C5E}" destId="{9529E160-0D37-4EDB-B43B-7B4BFBF07FAE}" srcOrd="0" destOrd="0" presId="urn:microsoft.com/office/officeart/2005/8/layout/radial5"/>
    <dgm:cxn modelId="{A8F0F9D6-54DD-40E3-AF7E-FB7D6C837941}" srcId="{DDC4D21D-D67A-438C-936C-2729274054B6}" destId="{2EB17A33-6408-47D5-A05D-7A94941B9BF8}" srcOrd="1" destOrd="0" parTransId="{AE5FE367-E5D0-48FC-8CA1-E9BDE7FAEFDC}" sibTransId="{B6F9A8B4-9F6E-4C6D-9C32-E727D52D3EC4}"/>
    <dgm:cxn modelId="{43B9FF88-50B6-4441-A276-DB6C36C9742E}" srcId="{DDC4D21D-D67A-438C-936C-2729274054B6}" destId="{1F9589FC-ABF1-45D8-AA0B-FC8793867673}" srcOrd="5" destOrd="0" parTransId="{FCE6D980-82DD-4B29-B4DD-D3B1E670914E}" sibTransId="{DB4BD49E-8B2A-431B-820C-7FA82A8CE3EF}"/>
    <dgm:cxn modelId="{38CEA750-9B2A-481C-A2B9-DBD7167AABE9}" type="presOf" srcId="{E5DB8F50-D757-4EC1-BCB9-D2EFF21F7D4E}" destId="{CC8C4490-5955-45C5-8972-29EA4396B03C}" srcOrd="1" destOrd="0" presId="urn:microsoft.com/office/officeart/2005/8/layout/radial5"/>
    <dgm:cxn modelId="{6B355DEE-C292-476B-B62B-6055404529F5}" srcId="{DDC4D21D-D67A-438C-936C-2729274054B6}" destId="{D3375A0B-B668-4583-A435-7C0463392747}" srcOrd="2" destOrd="0" parTransId="{E5DB8F50-D757-4EC1-BCB9-D2EFF21F7D4E}" sibTransId="{ADD3A545-2420-452F-81D9-4DA936E1564A}"/>
    <dgm:cxn modelId="{08CE6DC6-C4C4-4CFA-A98E-95DBA9E037DC}" type="presOf" srcId="{D3375A0B-B668-4583-A435-7C0463392747}" destId="{542D9CD3-D258-483E-9DF9-F523DC221EF7}" srcOrd="0" destOrd="0" presId="urn:microsoft.com/office/officeart/2005/8/layout/radial5"/>
    <dgm:cxn modelId="{23D9383E-2E62-4E37-A280-17782785A58F}" type="presOf" srcId="{E8C9C21B-2656-4889-A250-A7A133AE7BB0}" destId="{3AD872AA-DA23-47EF-886F-F1901DBBAA04}" srcOrd="0" destOrd="0" presId="urn:microsoft.com/office/officeart/2005/8/layout/radial5"/>
    <dgm:cxn modelId="{4B09F7C0-7E4A-40DD-BFFB-7ADE5E994B48}" type="presOf" srcId="{DA3C17B5-7C15-4C54-830E-966CA0BF899A}" destId="{FBD1AA48-6191-4FF8-9700-0F6258A51DB8}" srcOrd="0" destOrd="0" presId="urn:microsoft.com/office/officeart/2005/8/layout/radial5"/>
    <dgm:cxn modelId="{42D8147C-9ED4-4CE8-B273-D9066234AC9E}" type="presOf" srcId="{1F9589FC-ABF1-45D8-AA0B-FC8793867673}" destId="{A0A74CF4-EB89-4C83-A845-84BCB84210D2}" srcOrd="0" destOrd="0" presId="urn:microsoft.com/office/officeart/2005/8/layout/radial5"/>
    <dgm:cxn modelId="{D372DDA0-6BF0-4336-AA4E-05373B36A912}" srcId="{DDC4D21D-D67A-438C-936C-2729274054B6}" destId="{E8C9C21B-2656-4889-A250-A7A133AE7BB0}" srcOrd="4" destOrd="0" parTransId="{F486EB9E-20CF-4784-A6AC-1E7B504D21DF}" sibTransId="{DD8EBA0B-0ED6-4840-9C30-8DC984C3A235}"/>
    <dgm:cxn modelId="{DB0CECEA-BBD7-4744-8D80-0E17ECDCA995}" srcId="{DDC4D21D-D67A-438C-936C-2729274054B6}" destId="{6F8DB94B-BF5C-473D-A3FE-CDC1C915BE63}" srcOrd="6" destOrd="0" parTransId="{8E18A0DF-484B-4603-B895-1029FF599330}" sibTransId="{2F1678CA-194D-4AB4-A398-F642BDE56474}"/>
    <dgm:cxn modelId="{49165049-353A-4213-A7BA-91517310F3B1}" type="presOf" srcId="{8E18A0DF-484B-4603-B895-1029FF599330}" destId="{90393B64-93E4-415C-898E-A67DCA339B37}" srcOrd="1" destOrd="0" presId="urn:microsoft.com/office/officeart/2005/8/layout/radial5"/>
    <dgm:cxn modelId="{265FEF9A-D211-499F-A86E-A7A03860D087}" type="presOf" srcId="{6F8DB94B-BF5C-473D-A3FE-CDC1C915BE63}" destId="{44AC2495-7E64-4480-B9A1-D2CE34B072EB}" srcOrd="0" destOrd="0" presId="urn:microsoft.com/office/officeart/2005/8/layout/radial5"/>
    <dgm:cxn modelId="{1F75DBEE-0135-4476-8EFB-BD6708806F9A}" type="presOf" srcId="{AE5FE367-E5D0-48FC-8CA1-E9BDE7FAEFDC}" destId="{DAA11FC4-AF23-43AA-8228-91D16255E7E8}" srcOrd="1" destOrd="0" presId="urn:microsoft.com/office/officeart/2005/8/layout/radial5"/>
    <dgm:cxn modelId="{46A257A5-50D1-4A20-9222-AC5255D35552}" type="presOf" srcId="{315E6260-DBA9-43F4-99FA-017830F6D966}" destId="{B9912718-CECA-4FB2-AE50-BBBB12E52717}" srcOrd="1" destOrd="0" presId="urn:microsoft.com/office/officeart/2005/8/layout/radial5"/>
    <dgm:cxn modelId="{9C8B6D5A-58A2-4F6D-A588-C04A45BF07CF}" type="presOf" srcId="{F486EB9E-20CF-4784-A6AC-1E7B504D21DF}" destId="{1A002637-0827-4B78-B808-DF902CEF202A}" srcOrd="1" destOrd="0" presId="urn:microsoft.com/office/officeart/2005/8/layout/radial5"/>
    <dgm:cxn modelId="{7D2F0EF4-E448-40A3-8A48-87AF1BE4CFEF}" type="presParOf" srcId="{E74F46CA-65EC-4B36-A6ED-7F6366C1590F}" destId="{81C1FF88-1158-49DF-BE85-9A40BA9709E4}" srcOrd="0" destOrd="0" presId="urn:microsoft.com/office/officeart/2005/8/layout/radial5"/>
    <dgm:cxn modelId="{DC1D5D12-DEF0-4F91-93A4-62D352B3B144}" type="presParOf" srcId="{E74F46CA-65EC-4B36-A6ED-7F6366C1590F}" destId="{064D1349-63C4-4EDE-B433-E4443D7231A2}" srcOrd="1" destOrd="0" presId="urn:microsoft.com/office/officeart/2005/8/layout/radial5"/>
    <dgm:cxn modelId="{CEAFA45E-5394-4C87-9CF2-880AD12EA117}" type="presParOf" srcId="{064D1349-63C4-4EDE-B433-E4443D7231A2}" destId="{0067066E-AA51-43C5-9D3E-BE26DD49BE9F}" srcOrd="0" destOrd="0" presId="urn:microsoft.com/office/officeart/2005/8/layout/radial5"/>
    <dgm:cxn modelId="{0CED01FD-A7A0-4C46-8A29-7855C4914520}" type="presParOf" srcId="{E74F46CA-65EC-4B36-A6ED-7F6366C1590F}" destId="{FBD1AA48-6191-4FF8-9700-0F6258A51DB8}" srcOrd="2" destOrd="0" presId="urn:microsoft.com/office/officeart/2005/8/layout/radial5"/>
    <dgm:cxn modelId="{3B8312B7-AE82-4F88-ACB2-280050E42CC9}" type="presParOf" srcId="{E74F46CA-65EC-4B36-A6ED-7F6366C1590F}" destId="{0EC43661-9347-4631-8527-C51F6A9B38F4}" srcOrd="3" destOrd="0" presId="urn:microsoft.com/office/officeart/2005/8/layout/radial5"/>
    <dgm:cxn modelId="{8D72C9C7-5FA1-4106-AE64-2559A3EA08AE}" type="presParOf" srcId="{0EC43661-9347-4631-8527-C51F6A9B38F4}" destId="{DAA11FC4-AF23-43AA-8228-91D16255E7E8}" srcOrd="0" destOrd="0" presId="urn:microsoft.com/office/officeart/2005/8/layout/radial5"/>
    <dgm:cxn modelId="{59032928-CD0C-40E8-BB93-46D9F190D853}" type="presParOf" srcId="{E74F46CA-65EC-4B36-A6ED-7F6366C1590F}" destId="{B7407790-B9C0-4566-81BC-37C4E0FE3B08}" srcOrd="4" destOrd="0" presId="urn:microsoft.com/office/officeart/2005/8/layout/radial5"/>
    <dgm:cxn modelId="{9C2A00CD-C777-4090-AFF3-BC730946F80D}" type="presParOf" srcId="{E74F46CA-65EC-4B36-A6ED-7F6366C1590F}" destId="{187F988C-39C9-4B0F-8DD2-4130B99F3E49}" srcOrd="5" destOrd="0" presId="urn:microsoft.com/office/officeart/2005/8/layout/radial5"/>
    <dgm:cxn modelId="{4C53A666-60BF-4154-9C03-1E1A9A76F103}" type="presParOf" srcId="{187F988C-39C9-4B0F-8DD2-4130B99F3E49}" destId="{CC8C4490-5955-45C5-8972-29EA4396B03C}" srcOrd="0" destOrd="0" presId="urn:microsoft.com/office/officeart/2005/8/layout/radial5"/>
    <dgm:cxn modelId="{618AF912-54D7-45B0-B89C-AD17F922D32A}" type="presParOf" srcId="{E74F46CA-65EC-4B36-A6ED-7F6366C1590F}" destId="{542D9CD3-D258-483E-9DF9-F523DC221EF7}" srcOrd="6" destOrd="0" presId="urn:microsoft.com/office/officeart/2005/8/layout/radial5"/>
    <dgm:cxn modelId="{90EA1E3A-BD6C-4927-A8BD-66B06CA5B729}" type="presParOf" srcId="{E74F46CA-65EC-4B36-A6ED-7F6366C1590F}" destId="{053A8A7D-D7ED-4F81-9590-DBAC8D1933DB}" srcOrd="7" destOrd="0" presId="urn:microsoft.com/office/officeart/2005/8/layout/radial5"/>
    <dgm:cxn modelId="{62331311-81EA-4538-B790-A76CABF98E43}" type="presParOf" srcId="{053A8A7D-D7ED-4F81-9590-DBAC8D1933DB}" destId="{B9912718-CECA-4FB2-AE50-BBBB12E52717}" srcOrd="0" destOrd="0" presId="urn:microsoft.com/office/officeart/2005/8/layout/radial5"/>
    <dgm:cxn modelId="{E40C8096-E029-46D2-8FCA-1BA5CE8975CD}" type="presParOf" srcId="{E74F46CA-65EC-4B36-A6ED-7F6366C1590F}" destId="{9529E160-0D37-4EDB-B43B-7B4BFBF07FAE}" srcOrd="8" destOrd="0" presId="urn:microsoft.com/office/officeart/2005/8/layout/radial5"/>
    <dgm:cxn modelId="{3810587C-3D49-4375-8556-BBCBB1E9642C}" type="presParOf" srcId="{E74F46CA-65EC-4B36-A6ED-7F6366C1590F}" destId="{867C17E7-6924-49E9-9C54-B7E7CE5E4784}" srcOrd="9" destOrd="0" presId="urn:microsoft.com/office/officeart/2005/8/layout/radial5"/>
    <dgm:cxn modelId="{31F755D6-9C1C-4347-8F8B-EFBBE412F624}" type="presParOf" srcId="{867C17E7-6924-49E9-9C54-B7E7CE5E4784}" destId="{1A002637-0827-4B78-B808-DF902CEF202A}" srcOrd="0" destOrd="0" presId="urn:microsoft.com/office/officeart/2005/8/layout/radial5"/>
    <dgm:cxn modelId="{ECCAB5C6-AE9F-496A-91A1-0E86A4277621}" type="presParOf" srcId="{E74F46CA-65EC-4B36-A6ED-7F6366C1590F}" destId="{3AD872AA-DA23-47EF-886F-F1901DBBAA04}" srcOrd="10" destOrd="0" presId="urn:microsoft.com/office/officeart/2005/8/layout/radial5"/>
    <dgm:cxn modelId="{DCE9CB94-DE8D-4CE3-B9CE-66CC7B5FDEE2}" type="presParOf" srcId="{E74F46CA-65EC-4B36-A6ED-7F6366C1590F}" destId="{A34C1CE4-DBE8-46DD-895F-28523CF62DF8}" srcOrd="11" destOrd="0" presId="urn:microsoft.com/office/officeart/2005/8/layout/radial5"/>
    <dgm:cxn modelId="{030A6C69-928B-4186-9FE0-F75C656090D8}" type="presParOf" srcId="{A34C1CE4-DBE8-46DD-895F-28523CF62DF8}" destId="{F275DD01-5938-420B-9CA0-543677DDD2C4}" srcOrd="0" destOrd="0" presId="urn:microsoft.com/office/officeart/2005/8/layout/radial5"/>
    <dgm:cxn modelId="{D893D69E-8F1A-4B76-ABA0-2045F9120B8D}" type="presParOf" srcId="{E74F46CA-65EC-4B36-A6ED-7F6366C1590F}" destId="{A0A74CF4-EB89-4C83-A845-84BCB84210D2}" srcOrd="12" destOrd="0" presId="urn:microsoft.com/office/officeart/2005/8/layout/radial5"/>
    <dgm:cxn modelId="{28E59685-ED54-4D9F-B9C8-E0C58EB8213C}" type="presParOf" srcId="{E74F46CA-65EC-4B36-A6ED-7F6366C1590F}" destId="{CD6FB4DF-2B11-4967-BF02-BAF47AE53626}" srcOrd="13" destOrd="0" presId="urn:microsoft.com/office/officeart/2005/8/layout/radial5"/>
    <dgm:cxn modelId="{A7B0EDEC-561B-469E-B696-63FCA22D7C56}" type="presParOf" srcId="{CD6FB4DF-2B11-4967-BF02-BAF47AE53626}" destId="{90393B64-93E4-415C-898E-A67DCA339B37}" srcOrd="0" destOrd="0" presId="urn:microsoft.com/office/officeart/2005/8/layout/radial5"/>
    <dgm:cxn modelId="{4379FB3C-6894-4C7A-8771-233C5146F594}" type="presParOf" srcId="{E74F46CA-65EC-4B36-A6ED-7F6366C1590F}" destId="{44AC2495-7E64-4480-B9A1-D2CE34B072EB}"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8CC31-6BE2-468C-A421-967EE6D56A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AED5C991-C634-4DA6-B96E-44E6D2FF97FB}">
      <dgm:prSet phldrT="[Text]" custT="1"/>
      <dgm:spPr>
        <a:solidFill>
          <a:srgbClr val="00B050"/>
        </a:solidFill>
      </dgm:spPr>
      <dgm:t>
        <a:bodyPr/>
        <a:lstStyle/>
        <a:p>
          <a:r>
            <a:rPr lang="nl-NL" sz="1800" b="1" i="0" dirty="0" smtClean="0">
              <a:solidFill>
                <a:schemeClr val="tx1"/>
              </a:solidFill>
              <a:effectLst/>
              <a:latin typeface="+mn-lt"/>
              <a:ea typeface="+mn-ea"/>
              <a:cs typeface="+mn-cs"/>
              <a:hlinkClick xmlns:r="http://schemas.openxmlformats.org/officeDocument/2006/relationships" r:id="rId1" action="ppaction://hlinkfile"/>
            </a:rPr>
            <a:t>IS 4840 : 2022</a:t>
          </a:r>
          <a:r>
            <a:rPr lang="nl-NL" sz="1800" dirty="0" smtClean="0">
              <a:solidFill>
                <a:schemeClr val="tx1"/>
              </a:solidFill>
              <a:hlinkClick xmlns:r="http://schemas.openxmlformats.org/officeDocument/2006/relationships" r:id="rId1" action="ppaction://hlinkfile"/>
            </a:rPr>
            <a:t/>
          </a:r>
          <a:br>
            <a:rPr lang="nl-NL" sz="1800" dirty="0" smtClean="0">
              <a:solidFill>
                <a:schemeClr val="tx1"/>
              </a:solidFill>
              <a:hlinkClick xmlns:r="http://schemas.openxmlformats.org/officeDocument/2006/relationships" r:id="rId1" action="ppaction://hlinkfile"/>
            </a:rPr>
          </a:br>
          <a:r>
            <a:rPr lang="nl-NL" sz="1800" b="1" i="0" dirty="0" smtClean="0">
              <a:solidFill>
                <a:schemeClr val="tx1"/>
              </a:solidFill>
              <a:effectLst/>
              <a:latin typeface="+mn-lt"/>
              <a:ea typeface="+mn-ea"/>
              <a:cs typeface="+mn-cs"/>
              <a:hlinkClick xmlns:r="http://schemas.openxmlformats.org/officeDocument/2006/relationships" r:id="rId1" action="ppaction://hlinkfile"/>
            </a:rPr>
            <a:t>ISO 4490:2018 </a:t>
          </a:r>
          <a:endParaRPr lang="nl-NL" sz="1800" b="1" i="0" dirty="0" smtClean="0">
            <a:solidFill>
              <a:schemeClr val="tx1"/>
            </a:solidFill>
            <a:effectLst/>
            <a:latin typeface="+mn-lt"/>
            <a:ea typeface="+mn-ea"/>
            <a:cs typeface="+mn-cs"/>
          </a:endParaRPr>
        </a:p>
        <a:p>
          <a:r>
            <a:rPr lang="en-US" sz="1800" b="1" i="0" dirty="0" smtClean="0">
              <a:solidFill>
                <a:schemeClr val="dk1"/>
              </a:solidFill>
              <a:effectLst/>
              <a:latin typeface="+mn-lt"/>
              <a:ea typeface="+mn-ea"/>
              <a:cs typeface="+mn-cs"/>
            </a:rPr>
            <a:t>Metallic powders Determination of flow rate by means of a calibrated funnel Hall flow meter</a:t>
          </a:r>
          <a:endParaRPr lang="en-IN" sz="1800" dirty="0"/>
        </a:p>
      </dgm:t>
    </dgm:pt>
    <dgm:pt modelId="{1852CAE8-1064-4BF4-9EB9-209B27DC18BB}" type="parTrans" cxnId="{B15A8E85-56E5-4971-85BF-59608503395D}">
      <dgm:prSet/>
      <dgm:spPr/>
      <dgm:t>
        <a:bodyPr/>
        <a:lstStyle/>
        <a:p>
          <a:endParaRPr lang="en-IN"/>
        </a:p>
      </dgm:t>
    </dgm:pt>
    <dgm:pt modelId="{2E5EEE13-6B07-46E8-A10E-3DE49BC8AE1F}" type="sibTrans" cxnId="{B15A8E85-56E5-4971-85BF-59608503395D}">
      <dgm:prSet/>
      <dgm:spPr/>
      <dgm:t>
        <a:bodyPr/>
        <a:lstStyle/>
        <a:p>
          <a:endParaRPr lang="en-IN"/>
        </a:p>
      </dgm:t>
    </dgm:pt>
    <dgm:pt modelId="{5F9D97B4-8A8A-4A50-B927-CD607E66531B}">
      <dgm:prSet phldrT="[Text]" custT="1"/>
      <dgm:spPr/>
      <dgm:t>
        <a:bodyPr/>
        <a:lstStyle/>
        <a:p>
          <a:pPr algn="just">
            <a:buSzPts val="1000"/>
            <a:buFont typeface="Symbol" panose="05050102010706020507" pitchFamily="18" charset="2"/>
            <a:buChar char=""/>
          </a:pPr>
          <a:r>
            <a:rPr lang="en-IN" sz="1600" b="1" dirty="0"/>
            <a:t>Impact</a:t>
          </a:r>
          <a:r>
            <a:rPr lang="en-IN" sz="1600" dirty="0"/>
            <a:t>: This test measures the </a:t>
          </a:r>
          <a:r>
            <a:rPr lang="en-IN" sz="1600" dirty="0" smtClean="0"/>
            <a:t>flow rate of  metallic Powder, </a:t>
          </a:r>
          <a:r>
            <a:rPr lang="en-US" sz="1600" dirty="0" smtClean="0"/>
            <a:t>by means of a calibrated funnel (Hall </a:t>
          </a:r>
          <a:r>
            <a:rPr lang="en-US" sz="1600" dirty="0" err="1" smtClean="0"/>
            <a:t>flowmeter</a:t>
          </a:r>
          <a:r>
            <a:rPr lang="en-US" sz="1600" dirty="0" smtClean="0"/>
            <a:t>) </a:t>
          </a:r>
          <a:r>
            <a:rPr lang="en-IN" sz="1600" dirty="0" smtClean="0"/>
            <a:t>which is important  for understanding and to</a:t>
          </a:r>
          <a:r>
            <a:rPr lang="en-US" sz="1600" b="0" i="0" dirty="0" smtClean="0"/>
            <a:t> achieve better manufacturing efficiency and product quality in powder processing industries, a predictable powder flow is of greater importance to avoid capacity shortfall and production interruption that involve costly loss of production time. </a:t>
          </a:r>
          <a:endParaRPr lang="en-IN" sz="1600" dirty="0"/>
        </a:p>
      </dgm:t>
    </dgm:pt>
    <dgm:pt modelId="{9D6BEA76-1761-41FE-B3A1-C0BA96031B38}" type="parTrans" cxnId="{406E5857-4F2F-4ACD-AF57-BF4C3A47A02B}">
      <dgm:prSet/>
      <dgm:spPr/>
      <dgm:t>
        <a:bodyPr/>
        <a:lstStyle/>
        <a:p>
          <a:endParaRPr lang="en-IN"/>
        </a:p>
      </dgm:t>
    </dgm:pt>
    <dgm:pt modelId="{1F073DB9-BA86-4525-8011-F5CABCD35D1B}" type="sibTrans" cxnId="{406E5857-4F2F-4ACD-AF57-BF4C3A47A02B}">
      <dgm:prSet/>
      <dgm:spPr/>
      <dgm:t>
        <a:bodyPr/>
        <a:lstStyle/>
        <a:p>
          <a:endParaRPr lang="en-IN"/>
        </a:p>
      </dgm:t>
    </dgm:pt>
    <dgm:pt modelId="{ACB4E753-1539-497A-9706-0F1E172F219C}">
      <dgm:prSet phldrT="[Text]" custT="1"/>
      <dgm:spPr>
        <a:solidFill>
          <a:srgbClr val="00B050"/>
        </a:solidFill>
      </dgm:spPr>
      <dgm:t>
        <a:bodyPr/>
        <a:lstStyle/>
        <a:p>
          <a:r>
            <a:rPr lang="nl-NL" sz="1800" b="1" i="0" dirty="0" smtClean="0">
              <a:solidFill>
                <a:schemeClr val="dk1"/>
              </a:solidFill>
              <a:effectLst/>
              <a:latin typeface="+mn-lt"/>
              <a:ea typeface="+mn-ea"/>
              <a:cs typeface="+mn-cs"/>
              <a:hlinkClick xmlns:r="http://schemas.openxmlformats.org/officeDocument/2006/relationships" r:id="rId2" action="ppaction://hlinkfile"/>
            </a:rPr>
            <a:t>IS 17074 : 2023</a:t>
          </a:r>
          <a:r>
            <a:rPr lang="nl-NL" sz="1800" dirty="0" smtClean="0">
              <a:hlinkClick xmlns:r="http://schemas.openxmlformats.org/officeDocument/2006/relationships" r:id="rId2" action="ppaction://hlinkfile"/>
            </a:rPr>
            <a:t/>
          </a:r>
          <a:br>
            <a:rPr lang="nl-NL" sz="1800" dirty="0" smtClean="0">
              <a:hlinkClick xmlns:r="http://schemas.openxmlformats.org/officeDocument/2006/relationships" r:id="rId2" action="ppaction://hlinkfile"/>
            </a:rPr>
          </a:br>
          <a:r>
            <a:rPr lang="nl-NL" sz="1800" b="1" i="0" dirty="0" smtClean="0">
              <a:solidFill>
                <a:schemeClr val="dk1"/>
              </a:solidFill>
              <a:effectLst/>
              <a:latin typeface="+mn-lt"/>
              <a:ea typeface="+mn-ea"/>
              <a:cs typeface="+mn-cs"/>
              <a:hlinkClick xmlns:r="http://schemas.openxmlformats.org/officeDocument/2006/relationships" r:id="rId2" action="ppaction://hlinkfile"/>
            </a:rPr>
            <a:t>ISO 13517: 2020 </a:t>
          </a:r>
          <a:endParaRPr lang="nl-NL" sz="1800" b="1" i="0" dirty="0" smtClean="0">
            <a:solidFill>
              <a:schemeClr val="dk1"/>
            </a:solidFill>
            <a:effectLst/>
            <a:latin typeface="+mn-lt"/>
            <a:ea typeface="+mn-ea"/>
            <a:cs typeface="+mn-cs"/>
          </a:endParaRPr>
        </a:p>
        <a:p>
          <a:r>
            <a:rPr lang="en-US" sz="1800" b="1" i="0" dirty="0" smtClean="0">
              <a:solidFill>
                <a:schemeClr val="dk1"/>
              </a:solidFill>
              <a:effectLst/>
              <a:latin typeface="+mn-lt"/>
              <a:ea typeface="+mn-ea"/>
              <a:cs typeface="+mn-cs"/>
            </a:rPr>
            <a:t>Metallic powders Determination of flow rate by means of a calibrated funnel Gustavsson </a:t>
          </a:r>
          <a:r>
            <a:rPr lang="en-US" sz="1800" b="1" i="0" dirty="0" err="1" smtClean="0">
              <a:solidFill>
                <a:schemeClr val="dk1"/>
              </a:solidFill>
              <a:effectLst/>
              <a:latin typeface="+mn-lt"/>
              <a:ea typeface="+mn-ea"/>
              <a:cs typeface="+mn-cs"/>
            </a:rPr>
            <a:t>flowmeter</a:t>
          </a:r>
          <a:endParaRPr lang="en-IN" sz="1800" dirty="0"/>
        </a:p>
      </dgm:t>
    </dgm:pt>
    <dgm:pt modelId="{F3099A3B-66D9-47AD-B0B9-1450106A174C}" type="parTrans" cxnId="{7D6677AC-0BF5-49B2-80F4-BA154F612A1C}">
      <dgm:prSet/>
      <dgm:spPr/>
      <dgm:t>
        <a:bodyPr/>
        <a:lstStyle/>
        <a:p>
          <a:endParaRPr lang="en-IN"/>
        </a:p>
      </dgm:t>
    </dgm:pt>
    <dgm:pt modelId="{9255FFBE-33C5-4971-97EF-1C77FB0F9F5A}" type="sibTrans" cxnId="{7D6677AC-0BF5-49B2-80F4-BA154F612A1C}">
      <dgm:prSet/>
      <dgm:spPr/>
      <dgm:t>
        <a:bodyPr/>
        <a:lstStyle/>
        <a:p>
          <a:endParaRPr lang="en-IN"/>
        </a:p>
      </dgm:t>
    </dgm:pt>
    <dgm:pt modelId="{EBA24B20-B602-4854-A13C-CC1BCEDBC627}">
      <dgm:prSet phldrT="[Text]" custT="1"/>
      <dgm:spPr/>
      <dgm:t>
        <a:bodyPr/>
        <a:lstStyle/>
        <a:p>
          <a:pPr marL="0" marR="0" indent="0" algn="just" defTabSz="914400" eaLnBrk="1" fontAlgn="auto" latinLnBrk="0" hangingPunct="1">
            <a:lnSpc>
              <a:spcPct val="100000"/>
            </a:lnSpc>
            <a:spcBef>
              <a:spcPts val="0"/>
            </a:spcBef>
            <a:spcAft>
              <a:spcPts val="0"/>
            </a:spcAft>
            <a:buClrTx/>
            <a:buSzPts val="1000"/>
            <a:buFont typeface="Symbol" panose="05050102010706020507" pitchFamily="18" charset="2"/>
            <a:buChar char=""/>
            <a:tabLst/>
            <a:defRPr/>
          </a:pPr>
          <a:r>
            <a:rPr lang="en-IN" sz="1600" b="1" dirty="0"/>
            <a:t>Impact</a:t>
          </a:r>
          <a:r>
            <a:rPr lang="en-IN" sz="1600" dirty="0"/>
            <a:t>: This standard outlines the method for determining </a:t>
          </a:r>
          <a:r>
            <a:rPr lang="en-IN" sz="1600" dirty="0" smtClean="0"/>
            <a:t>flow rate of fine powder under 40 micron ,</a:t>
          </a:r>
          <a:r>
            <a:rPr lang="en-US" sz="1600" b="0" dirty="0" smtClean="0">
              <a:effectLst/>
            </a:rPr>
            <a:t> including powders for hard metals and mixes of metallic powders and organic additives such as lubricants, by means of a calibrated funnel (Gustavsson </a:t>
          </a:r>
          <a:r>
            <a:rPr lang="en-US" sz="1600" b="0" dirty="0" err="1" smtClean="0">
              <a:effectLst/>
            </a:rPr>
            <a:t>flowmeter</a:t>
          </a:r>
          <a:r>
            <a:rPr lang="en-US" sz="1600" b="0" dirty="0" smtClean="0">
              <a:effectLst/>
            </a:rPr>
            <a:t>). The method is applicable only to powders which flow freely through the specified test orifice. </a:t>
          </a:r>
          <a:r>
            <a:rPr lang="en-US" sz="1600" dirty="0" smtClean="0"/>
            <a:t>Measurement of the time required for 50 g of a metallic powder to flow through the orifice of a calibrated funnel of standardized dimensions</a:t>
          </a:r>
          <a:endParaRPr lang="en-IN" sz="1600" b="0" dirty="0">
            <a:effectLst/>
          </a:endParaRPr>
        </a:p>
      </dgm:t>
    </dgm:pt>
    <dgm:pt modelId="{4D530ADE-A556-4C1B-B992-8F7A3E19A7B3}" type="parTrans" cxnId="{58A27103-A8D5-4FFF-8E1C-E1C55CD7B891}">
      <dgm:prSet/>
      <dgm:spPr/>
      <dgm:t>
        <a:bodyPr/>
        <a:lstStyle/>
        <a:p>
          <a:endParaRPr lang="en-IN"/>
        </a:p>
      </dgm:t>
    </dgm:pt>
    <dgm:pt modelId="{12E11448-74A3-4EE3-BCD8-0F5FB2E7E773}" type="sibTrans" cxnId="{58A27103-A8D5-4FFF-8E1C-E1C55CD7B891}">
      <dgm:prSet/>
      <dgm:spPr/>
      <dgm:t>
        <a:bodyPr/>
        <a:lstStyle/>
        <a:p>
          <a:endParaRPr lang="en-IN"/>
        </a:p>
      </dgm:t>
    </dgm:pt>
    <dgm:pt modelId="{22E0256A-73C1-46F8-8B66-063B236BF882}">
      <dgm:prSet phldrT="[Text]" custT="1"/>
      <dgm:spPr>
        <a:solidFill>
          <a:srgbClr val="00B050"/>
        </a:solidFill>
      </dgm:spPr>
      <dgm:t>
        <a:bodyPr/>
        <a:lstStyle/>
        <a:p>
          <a:r>
            <a:rPr lang="en-IN" sz="1800" b="1" dirty="0" smtClean="0">
              <a:solidFill>
                <a:srgbClr val="000000"/>
              </a:solidFill>
              <a:effectLst>
                <a:outerShdw blurRad="38100" dist="38100" dir="2700000" algn="tl">
                  <a:srgbClr val="000000">
                    <a:alpha val="43137"/>
                  </a:srgbClr>
                </a:outerShdw>
              </a:effectLst>
              <a:latin typeface="Source Sans Pro"/>
              <a:hlinkClick xmlns:r="http://schemas.openxmlformats.org/officeDocument/2006/relationships" r:id="rId3" action="ppaction://hlinkfile"/>
            </a:rPr>
            <a:t>IS 11960 : 2023 </a:t>
          </a:r>
          <a:endParaRPr lang="en-IN" sz="1800" b="1" dirty="0" smtClean="0">
            <a:solidFill>
              <a:srgbClr val="000000"/>
            </a:solidFill>
            <a:effectLst>
              <a:outerShdw blurRad="38100" dist="38100" dir="2700000" algn="tl">
                <a:srgbClr val="000000">
                  <a:alpha val="43137"/>
                </a:srgbClr>
              </a:outerShdw>
            </a:effectLst>
            <a:latin typeface="Source Sans Pro"/>
          </a:endParaRPr>
        </a:p>
        <a:p>
          <a:r>
            <a:rPr lang="en-US" sz="1800" b="1" dirty="0" smtClean="0">
              <a:effectLst>
                <a:outerShdw blurRad="38100" dist="38100" dir="2700000" algn="tl">
                  <a:srgbClr val="000000">
                    <a:alpha val="43137"/>
                  </a:srgbClr>
                </a:outerShdw>
              </a:effectLst>
            </a:rPr>
            <a:t>Metallographic Determination of Apparent Porosity </a:t>
          </a:r>
        </a:p>
        <a:p>
          <a:r>
            <a:rPr lang="en-US" sz="1800" b="1" dirty="0" smtClean="0">
              <a:effectLst>
                <a:outerShdw blurRad="38100" dist="38100" dir="2700000" algn="tl">
                  <a:srgbClr val="000000">
                    <a:alpha val="43137"/>
                  </a:srgbClr>
                </a:outerShdw>
              </a:effectLst>
            </a:rPr>
            <a:t>and Uncombined Carbon in Hard Metals</a:t>
          </a:r>
          <a:r>
            <a:rPr lang="en-IN" sz="1800" b="1" dirty="0" smtClean="0">
              <a:solidFill>
                <a:srgbClr val="000000"/>
              </a:solidFill>
              <a:effectLst>
                <a:outerShdw blurRad="38100" dist="38100" dir="2700000" algn="tl">
                  <a:srgbClr val="000000">
                    <a:alpha val="43137"/>
                  </a:srgbClr>
                </a:outerShdw>
              </a:effectLst>
              <a:latin typeface="Source Sans Pro"/>
            </a:rPr>
            <a:t>  </a:t>
          </a:r>
          <a:endParaRPr lang="en-IN" sz="1800" dirty="0"/>
        </a:p>
      </dgm:t>
    </dgm:pt>
    <dgm:pt modelId="{F9614D72-C888-48E9-945E-68668526A6EE}" type="parTrans" cxnId="{3C189716-B70B-4DA0-87C7-2E54569CC4D3}">
      <dgm:prSet/>
      <dgm:spPr/>
      <dgm:t>
        <a:bodyPr/>
        <a:lstStyle/>
        <a:p>
          <a:endParaRPr lang="en-IN"/>
        </a:p>
      </dgm:t>
    </dgm:pt>
    <dgm:pt modelId="{D1DCFDBE-5912-421E-9E0F-57C5D720D26F}" type="sibTrans" cxnId="{3C189716-B70B-4DA0-87C7-2E54569CC4D3}">
      <dgm:prSet/>
      <dgm:spPr/>
      <dgm:t>
        <a:bodyPr/>
        <a:lstStyle/>
        <a:p>
          <a:endParaRPr lang="en-IN"/>
        </a:p>
      </dgm:t>
    </dgm:pt>
    <dgm:pt modelId="{CB68CBBC-B97C-4F5A-A36E-1FAC94C385EF}">
      <dgm:prSet phldrT="[Text]" custT="1"/>
      <dgm:spPr/>
      <dgm:t>
        <a:bodyPr/>
        <a:lstStyle/>
        <a:p>
          <a:pPr algn="just">
            <a:buSzPts val="1000"/>
            <a:buFont typeface="Symbol" panose="05050102010706020507" pitchFamily="18" charset="2"/>
            <a:buChar char=""/>
          </a:pPr>
          <a:r>
            <a:rPr lang="en-IN" sz="1600" b="1" dirty="0"/>
            <a:t>Impact</a:t>
          </a:r>
          <a:r>
            <a:rPr lang="en-IN" sz="1600" dirty="0"/>
            <a:t>: The </a:t>
          </a:r>
          <a:r>
            <a:rPr lang="en-IN" sz="1600" dirty="0" smtClean="0"/>
            <a:t>apparent porosity evaluates </a:t>
          </a:r>
          <a:r>
            <a:rPr lang="en-IN" sz="1600" dirty="0"/>
            <a:t>the </a:t>
          </a:r>
          <a:r>
            <a:rPr lang="en-IN" sz="1600" dirty="0" smtClean="0"/>
            <a:t>internal Bond strength </a:t>
          </a:r>
          <a:r>
            <a:rPr lang="en-IN" sz="1600" dirty="0"/>
            <a:t>of </a:t>
          </a:r>
          <a:r>
            <a:rPr lang="en-IN" sz="1600" dirty="0" smtClean="0"/>
            <a:t>powder ultimately tells about how compact the product is ,  </a:t>
          </a:r>
          <a:r>
            <a:rPr lang="en-US" sz="1600" b="0" i="0" dirty="0" smtClean="0"/>
            <a:t>apparent porosity is the amount of empty space in a material, or porosity, that's application-based and depends on how the part will be used. The amount of porosity can be controlled by processing conditions like compaction pressure, sintering temperature, and sintering time.</a:t>
          </a:r>
          <a:endParaRPr lang="en-IN" sz="1600" dirty="0"/>
        </a:p>
      </dgm:t>
    </dgm:pt>
    <dgm:pt modelId="{9D4E4CC4-8C51-43A0-A1CB-3FCFA86C503F}" type="parTrans" cxnId="{1216CD9C-F736-4FE0-A072-C4A4EB1BF55C}">
      <dgm:prSet/>
      <dgm:spPr/>
      <dgm:t>
        <a:bodyPr/>
        <a:lstStyle/>
        <a:p>
          <a:endParaRPr lang="en-IN"/>
        </a:p>
      </dgm:t>
    </dgm:pt>
    <dgm:pt modelId="{2C9589CB-BBBF-43D4-AD4D-52709456F9BF}" type="sibTrans" cxnId="{1216CD9C-F736-4FE0-A072-C4A4EB1BF55C}">
      <dgm:prSet/>
      <dgm:spPr/>
      <dgm:t>
        <a:bodyPr/>
        <a:lstStyle/>
        <a:p>
          <a:endParaRPr lang="en-IN"/>
        </a:p>
      </dgm:t>
    </dgm:pt>
    <dgm:pt modelId="{E81989CC-A02D-454D-AA6D-76B2CDE40349}">
      <dgm:prSet phldrT="[Text]" custT="1"/>
      <dgm:spPr/>
      <dgm:t>
        <a:bodyPr/>
        <a:lstStyle/>
        <a:p>
          <a:pPr algn="just">
            <a:buSzPts val="1000"/>
            <a:buFont typeface="Symbol" panose="05050102010706020507" pitchFamily="18" charset="2"/>
            <a:buChar char=""/>
          </a:pPr>
          <a:endParaRPr lang="en-IN" sz="1600" dirty="0"/>
        </a:p>
      </dgm:t>
    </dgm:pt>
    <dgm:pt modelId="{C8490FDF-3079-4192-B6B2-D1BA8620AFB8}" type="parTrans" cxnId="{B77CBA97-1CB1-471D-8DE6-FB0AEEF41FC1}">
      <dgm:prSet/>
      <dgm:spPr/>
      <dgm:t>
        <a:bodyPr/>
        <a:lstStyle/>
        <a:p>
          <a:endParaRPr lang="en-IN"/>
        </a:p>
      </dgm:t>
    </dgm:pt>
    <dgm:pt modelId="{79581A7F-5894-4468-B53C-C5CAA8E7CB06}" type="sibTrans" cxnId="{B77CBA97-1CB1-471D-8DE6-FB0AEEF41FC1}">
      <dgm:prSet/>
      <dgm:spPr/>
      <dgm:t>
        <a:bodyPr/>
        <a:lstStyle/>
        <a:p>
          <a:endParaRPr lang="en-IN"/>
        </a:p>
      </dgm:t>
    </dgm:pt>
    <dgm:pt modelId="{37573F72-8857-4B4A-B01C-410B9A0B49F6}" type="pres">
      <dgm:prSet presAssocID="{E118CC31-6BE2-468C-A421-967EE6D56A49}" presName="Name0" presStyleCnt="0">
        <dgm:presLayoutVars>
          <dgm:dir/>
          <dgm:animLvl val="lvl"/>
          <dgm:resizeHandles val="exact"/>
        </dgm:presLayoutVars>
      </dgm:prSet>
      <dgm:spPr/>
      <dgm:t>
        <a:bodyPr/>
        <a:lstStyle/>
        <a:p>
          <a:endParaRPr lang="en-IN"/>
        </a:p>
      </dgm:t>
    </dgm:pt>
    <dgm:pt modelId="{5479C71A-B4D7-4A12-9969-7FF9D56DC7A8}" type="pres">
      <dgm:prSet presAssocID="{AED5C991-C634-4DA6-B96E-44E6D2FF97FB}" presName="linNode" presStyleCnt="0"/>
      <dgm:spPr/>
    </dgm:pt>
    <dgm:pt modelId="{32BFA8DA-A797-42C5-BEE8-0AE1C2B9FB44}" type="pres">
      <dgm:prSet presAssocID="{AED5C991-C634-4DA6-B96E-44E6D2FF97FB}" presName="parentText" presStyleLbl="node1" presStyleIdx="0" presStyleCnt="3">
        <dgm:presLayoutVars>
          <dgm:chMax val="1"/>
          <dgm:bulletEnabled val="1"/>
        </dgm:presLayoutVars>
      </dgm:prSet>
      <dgm:spPr/>
      <dgm:t>
        <a:bodyPr/>
        <a:lstStyle/>
        <a:p>
          <a:endParaRPr lang="en-IN"/>
        </a:p>
      </dgm:t>
    </dgm:pt>
    <dgm:pt modelId="{CEBF987A-3B70-4B75-A7A9-20F0C4F24096}" type="pres">
      <dgm:prSet presAssocID="{AED5C991-C634-4DA6-B96E-44E6D2FF97FB}" presName="descendantText" presStyleLbl="alignAccFollowNode1" presStyleIdx="0" presStyleCnt="3" custScaleY="114993">
        <dgm:presLayoutVars>
          <dgm:bulletEnabled val="1"/>
        </dgm:presLayoutVars>
      </dgm:prSet>
      <dgm:spPr/>
      <dgm:t>
        <a:bodyPr/>
        <a:lstStyle/>
        <a:p>
          <a:endParaRPr lang="en-IN"/>
        </a:p>
      </dgm:t>
    </dgm:pt>
    <dgm:pt modelId="{6521D7C6-0A83-474D-BD65-55867A632615}" type="pres">
      <dgm:prSet presAssocID="{2E5EEE13-6B07-46E8-A10E-3DE49BC8AE1F}" presName="sp" presStyleCnt="0"/>
      <dgm:spPr/>
    </dgm:pt>
    <dgm:pt modelId="{0E62FCFA-2ED5-4081-847A-0FA2C7342BAF}" type="pres">
      <dgm:prSet presAssocID="{ACB4E753-1539-497A-9706-0F1E172F219C}" presName="linNode" presStyleCnt="0"/>
      <dgm:spPr/>
    </dgm:pt>
    <dgm:pt modelId="{1F124B1D-7FAE-480C-8540-9CDC2C6F5BBB}" type="pres">
      <dgm:prSet presAssocID="{ACB4E753-1539-497A-9706-0F1E172F219C}" presName="parentText" presStyleLbl="node1" presStyleIdx="1" presStyleCnt="3" custScaleY="111842">
        <dgm:presLayoutVars>
          <dgm:chMax val="1"/>
          <dgm:bulletEnabled val="1"/>
        </dgm:presLayoutVars>
      </dgm:prSet>
      <dgm:spPr/>
      <dgm:t>
        <a:bodyPr/>
        <a:lstStyle/>
        <a:p>
          <a:endParaRPr lang="en-IN"/>
        </a:p>
      </dgm:t>
    </dgm:pt>
    <dgm:pt modelId="{40AF309B-3800-4167-8C09-978E6B2F9821}" type="pres">
      <dgm:prSet presAssocID="{ACB4E753-1539-497A-9706-0F1E172F219C}" presName="descendantText" presStyleLbl="alignAccFollowNode1" presStyleIdx="1" presStyleCnt="3" custScaleX="97611" custScaleY="134746" custLinFactNeighborX="0" custLinFactNeighborY="-2044">
        <dgm:presLayoutVars>
          <dgm:bulletEnabled val="1"/>
        </dgm:presLayoutVars>
      </dgm:prSet>
      <dgm:spPr/>
      <dgm:t>
        <a:bodyPr/>
        <a:lstStyle/>
        <a:p>
          <a:endParaRPr lang="en-IN"/>
        </a:p>
      </dgm:t>
    </dgm:pt>
    <dgm:pt modelId="{F2F49ABA-2480-439F-8DC2-C53ED827D8C2}" type="pres">
      <dgm:prSet presAssocID="{9255FFBE-33C5-4971-97EF-1C77FB0F9F5A}" presName="sp" presStyleCnt="0"/>
      <dgm:spPr/>
    </dgm:pt>
    <dgm:pt modelId="{C85002B8-9751-4E99-86F8-7BA41EC3EE92}" type="pres">
      <dgm:prSet presAssocID="{22E0256A-73C1-46F8-8B66-063B236BF882}" presName="linNode" presStyleCnt="0"/>
      <dgm:spPr/>
    </dgm:pt>
    <dgm:pt modelId="{FB6B84C5-ED97-4411-8979-E95A39A8794F}" type="pres">
      <dgm:prSet presAssocID="{22E0256A-73C1-46F8-8B66-063B236BF882}" presName="parentText" presStyleLbl="node1" presStyleIdx="2" presStyleCnt="3">
        <dgm:presLayoutVars>
          <dgm:chMax val="1"/>
          <dgm:bulletEnabled val="1"/>
        </dgm:presLayoutVars>
      </dgm:prSet>
      <dgm:spPr/>
      <dgm:t>
        <a:bodyPr/>
        <a:lstStyle/>
        <a:p>
          <a:endParaRPr lang="en-IN"/>
        </a:p>
      </dgm:t>
    </dgm:pt>
    <dgm:pt modelId="{DFC64508-EA55-4F71-B8F1-0E0F9B3E2CAB}" type="pres">
      <dgm:prSet presAssocID="{22E0256A-73C1-46F8-8B66-063B236BF882}" presName="descendantText" presStyleLbl="alignAccFollowNode1" presStyleIdx="2" presStyleCnt="3">
        <dgm:presLayoutVars>
          <dgm:bulletEnabled val="1"/>
        </dgm:presLayoutVars>
      </dgm:prSet>
      <dgm:spPr/>
      <dgm:t>
        <a:bodyPr/>
        <a:lstStyle/>
        <a:p>
          <a:endParaRPr lang="en-IN"/>
        </a:p>
      </dgm:t>
    </dgm:pt>
  </dgm:ptLst>
  <dgm:cxnLst>
    <dgm:cxn modelId="{58A27103-A8D5-4FFF-8E1C-E1C55CD7B891}" srcId="{ACB4E753-1539-497A-9706-0F1E172F219C}" destId="{EBA24B20-B602-4854-A13C-CC1BCEDBC627}" srcOrd="0" destOrd="0" parTransId="{4D530ADE-A556-4C1B-B992-8F7A3E19A7B3}" sibTransId="{12E11448-74A3-4EE3-BCD8-0F5FB2E7E773}"/>
    <dgm:cxn modelId="{1216CD9C-F736-4FE0-A072-C4A4EB1BF55C}" srcId="{22E0256A-73C1-46F8-8B66-063B236BF882}" destId="{CB68CBBC-B97C-4F5A-A36E-1FAC94C385EF}" srcOrd="0" destOrd="0" parTransId="{9D4E4CC4-8C51-43A0-A1CB-3FCFA86C503F}" sibTransId="{2C9589CB-BBBF-43D4-AD4D-52709456F9BF}"/>
    <dgm:cxn modelId="{3C189716-B70B-4DA0-87C7-2E54569CC4D3}" srcId="{E118CC31-6BE2-468C-A421-967EE6D56A49}" destId="{22E0256A-73C1-46F8-8B66-063B236BF882}" srcOrd="2" destOrd="0" parTransId="{F9614D72-C888-48E9-945E-68668526A6EE}" sibTransId="{D1DCFDBE-5912-421E-9E0F-57C5D720D26F}"/>
    <dgm:cxn modelId="{E7964D14-0663-4AA5-84B9-F0ED69C9D330}" type="presOf" srcId="{22E0256A-73C1-46F8-8B66-063B236BF882}" destId="{FB6B84C5-ED97-4411-8979-E95A39A8794F}" srcOrd="0" destOrd="0" presId="urn:microsoft.com/office/officeart/2005/8/layout/vList5"/>
    <dgm:cxn modelId="{F05E857C-AE83-4F63-A07B-7B6D87241C33}" type="presOf" srcId="{EBA24B20-B602-4854-A13C-CC1BCEDBC627}" destId="{40AF309B-3800-4167-8C09-978E6B2F9821}" srcOrd="0" destOrd="0" presId="urn:microsoft.com/office/officeart/2005/8/layout/vList5"/>
    <dgm:cxn modelId="{16CC96F5-AFBE-4B42-B225-1677C02DA6DC}" type="presOf" srcId="{E81989CC-A02D-454D-AA6D-76B2CDE40349}" destId="{CEBF987A-3B70-4B75-A7A9-20F0C4F24096}" srcOrd="0" destOrd="0" presId="urn:microsoft.com/office/officeart/2005/8/layout/vList5"/>
    <dgm:cxn modelId="{B15A8E85-56E5-4971-85BF-59608503395D}" srcId="{E118CC31-6BE2-468C-A421-967EE6D56A49}" destId="{AED5C991-C634-4DA6-B96E-44E6D2FF97FB}" srcOrd="0" destOrd="0" parTransId="{1852CAE8-1064-4BF4-9EB9-209B27DC18BB}" sibTransId="{2E5EEE13-6B07-46E8-A10E-3DE49BC8AE1F}"/>
    <dgm:cxn modelId="{406E5857-4F2F-4ACD-AF57-BF4C3A47A02B}" srcId="{AED5C991-C634-4DA6-B96E-44E6D2FF97FB}" destId="{5F9D97B4-8A8A-4A50-B927-CD607E66531B}" srcOrd="1" destOrd="0" parTransId="{9D6BEA76-1761-41FE-B3A1-C0BA96031B38}" sibTransId="{1F073DB9-BA86-4525-8011-F5CABCD35D1B}"/>
    <dgm:cxn modelId="{7D6677AC-0BF5-49B2-80F4-BA154F612A1C}" srcId="{E118CC31-6BE2-468C-A421-967EE6D56A49}" destId="{ACB4E753-1539-497A-9706-0F1E172F219C}" srcOrd="1" destOrd="0" parTransId="{F3099A3B-66D9-47AD-B0B9-1450106A174C}" sibTransId="{9255FFBE-33C5-4971-97EF-1C77FB0F9F5A}"/>
    <dgm:cxn modelId="{74FECDFF-6CF2-4E4E-9DB2-1A636148CE97}" type="presOf" srcId="{CB68CBBC-B97C-4F5A-A36E-1FAC94C385EF}" destId="{DFC64508-EA55-4F71-B8F1-0E0F9B3E2CAB}" srcOrd="0" destOrd="0" presId="urn:microsoft.com/office/officeart/2005/8/layout/vList5"/>
    <dgm:cxn modelId="{B77CBA97-1CB1-471D-8DE6-FB0AEEF41FC1}" srcId="{AED5C991-C634-4DA6-B96E-44E6D2FF97FB}" destId="{E81989CC-A02D-454D-AA6D-76B2CDE40349}" srcOrd="0" destOrd="0" parTransId="{C8490FDF-3079-4192-B6B2-D1BA8620AFB8}" sibTransId="{79581A7F-5894-4468-B53C-C5CAA8E7CB06}"/>
    <dgm:cxn modelId="{5056D638-6232-476F-8D05-86CFEA8D4C63}" type="presOf" srcId="{E118CC31-6BE2-468C-A421-967EE6D56A49}" destId="{37573F72-8857-4B4A-B01C-410B9A0B49F6}" srcOrd="0" destOrd="0" presId="urn:microsoft.com/office/officeart/2005/8/layout/vList5"/>
    <dgm:cxn modelId="{CF3AEB10-315B-4A99-8E63-9C6292321953}" type="presOf" srcId="{AED5C991-C634-4DA6-B96E-44E6D2FF97FB}" destId="{32BFA8DA-A797-42C5-BEE8-0AE1C2B9FB44}" srcOrd="0" destOrd="0" presId="urn:microsoft.com/office/officeart/2005/8/layout/vList5"/>
    <dgm:cxn modelId="{BCFC0A10-B23F-4E95-89ED-A257EAA87B42}" type="presOf" srcId="{5F9D97B4-8A8A-4A50-B927-CD607E66531B}" destId="{CEBF987A-3B70-4B75-A7A9-20F0C4F24096}" srcOrd="0" destOrd="1" presId="urn:microsoft.com/office/officeart/2005/8/layout/vList5"/>
    <dgm:cxn modelId="{F901495E-0004-4CB2-A607-E2E1B45E71B3}" type="presOf" srcId="{ACB4E753-1539-497A-9706-0F1E172F219C}" destId="{1F124B1D-7FAE-480C-8540-9CDC2C6F5BBB}" srcOrd="0" destOrd="0" presId="urn:microsoft.com/office/officeart/2005/8/layout/vList5"/>
    <dgm:cxn modelId="{989C051C-4C85-4C90-84AC-C7D92FB7BB90}" type="presParOf" srcId="{37573F72-8857-4B4A-B01C-410B9A0B49F6}" destId="{5479C71A-B4D7-4A12-9969-7FF9D56DC7A8}" srcOrd="0" destOrd="0" presId="urn:microsoft.com/office/officeart/2005/8/layout/vList5"/>
    <dgm:cxn modelId="{32DA837E-5E75-4191-BAAE-286A6CBEB08E}" type="presParOf" srcId="{5479C71A-B4D7-4A12-9969-7FF9D56DC7A8}" destId="{32BFA8DA-A797-42C5-BEE8-0AE1C2B9FB44}" srcOrd="0" destOrd="0" presId="urn:microsoft.com/office/officeart/2005/8/layout/vList5"/>
    <dgm:cxn modelId="{19CD12DC-8632-4867-B374-822661D3FA34}" type="presParOf" srcId="{5479C71A-B4D7-4A12-9969-7FF9D56DC7A8}" destId="{CEBF987A-3B70-4B75-A7A9-20F0C4F24096}" srcOrd="1" destOrd="0" presId="urn:microsoft.com/office/officeart/2005/8/layout/vList5"/>
    <dgm:cxn modelId="{71E2DCFB-F448-4887-A995-4A025ADD9D68}" type="presParOf" srcId="{37573F72-8857-4B4A-B01C-410B9A0B49F6}" destId="{6521D7C6-0A83-474D-BD65-55867A632615}" srcOrd="1" destOrd="0" presId="urn:microsoft.com/office/officeart/2005/8/layout/vList5"/>
    <dgm:cxn modelId="{9B1DA542-60D1-4C2B-9D76-7C6C434A8BC9}" type="presParOf" srcId="{37573F72-8857-4B4A-B01C-410B9A0B49F6}" destId="{0E62FCFA-2ED5-4081-847A-0FA2C7342BAF}" srcOrd="2" destOrd="0" presId="urn:microsoft.com/office/officeart/2005/8/layout/vList5"/>
    <dgm:cxn modelId="{8B8F5C61-B8E4-4513-AB88-C5EF2B014055}" type="presParOf" srcId="{0E62FCFA-2ED5-4081-847A-0FA2C7342BAF}" destId="{1F124B1D-7FAE-480C-8540-9CDC2C6F5BBB}" srcOrd="0" destOrd="0" presId="urn:microsoft.com/office/officeart/2005/8/layout/vList5"/>
    <dgm:cxn modelId="{FFF5FD6A-4639-4DCF-A597-196A7516AAB0}" type="presParOf" srcId="{0E62FCFA-2ED5-4081-847A-0FA2C7342BAF}" destId="{40AF309B-3800-4167-8C09-978E6B2F9821}" srcOrd="1" destOrd="0" presId="urn:microsoft.com/office/officeart/2005/8/layout/vList5"/>
    <dgm:cxn modelId="{EA2B147D-C355-4924-932C-CFD7A3C28979}" type="presParOf" srcId="{37573F72-8857-4B4A-B01C-410B9A0B49F6}" destId="{F2F49ABA-2480-439F-8DC2-C53ED827D8C2}" srcOrd="3" destOrd="0" presId="urn:microsoft.com/office/officeart/2005/8/layout/vList5"/>
    <dgm:cxn modelId="{E21481D5-BFCB-49A3-9FFE-699A0BCA2EE5}" type="presParOf" srcId="{37573F72-8857-4B4A-B01C-410B9A0B49F6}" destId="{C85002B8-9751-4E99-86F8-7BA41EC3EE92}" srcOrd="4" destOrd="0" presId="urn:microsoft.com/office/officeart/2005/8/layout/vList5"/>
    <dgm:cxn modelId="{DA53D568-2FAB-425C-9146-4007676ACBC6}" type="presParOf" srcId="{C85002B8-9751-4E99-86F8-7BA41EC3EE92}" destId="{FB6B84C5-ED97-4411-8979-E95A39A8794F}" srcOrd="0" destOrd="0" presId="urn:microsoft.com/office/officeart/2005/8/layout/vList5"/>
    <dgm:cxn modelId="{94A064E2-EED9-4FFC-812F-4C5FECEE7883}" type="presParOf" srcId="{C85002B8-9751-4E99-86F8-7BA41EC3EE92}" destId="{DFC64508-EA55-4F71-B8F1-0E0F9B3E2C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8CC31-6BE2-468C-A421-967EE6D56A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EBA24B20-B602-4854-A13C-CC1BCEDBC627}">
      <dgm:prSet phldrT="[Text]" custT="1"/>
      <dgm:spPr/>
      <dgm:t>
        <a:bodyPr/>
        <a:lstStyle/>
        <a:p>
          <a:pPr marL="0" marR="0" indent="0" algn="just" defTabSz="914400" eaLnBrk="1" fontAlgn="auto" latinLnBrk="0" hangingPunct="1">
            <a:lnSpc>
              <a:spcPct val="100000"/>
            </a:lnSpc>
            <a:spcBef>
              <a:spcPts val="0"/>
            </a:spcBef>
            <a:spcAft>
              <a:spcPts val="0"/>
            </a:spcAft>
            <a:buClrTx/>
            <a:buSzPts val="1000"/>
            <a:buFont typeface="Symbol" panose="05050102010706020507" pitchFamily="18" charset="2"/>
            <a:buChar char=""/>
            <a:tabLst/>
            <a:defRPr/>
          </a:pPr>
          <a:r>
            <a:rPr lang="en-IN" sz="1600" b="1" dirty="0" smtClean="0"/>
            <a:t> </a:t>
          </a:r>
          <a:r>
            <a:rPr lang="en-IN" sz="2000" b="1" dirty="0" smtClean="0"/>
            <a:t>Impact</a:t>
          </a:r>
          <a:r>
            <a:rPr lang="en-IN" sz="2000" dirty="0"/>
            <a:t>: This standard outlines the method for </a:t>
          </a:r>
          <a:r>
            <a:rPr lang="en-US" sz="2000" b="0" dirty="0" smtClean="0">
              <a:effectLst/>
            </a:rPr>
            <a:t>determination of the apparent solid density, bulk density, apparent porosity and geometric bulk density of fine ceramics, including all ceramic matrix composites. </a:t>
          </a:r>
          <a:endParaRPr lang="en-IN" sz="2000" b="0" dirty="0">
            <a:effectLst/>
          </a:endParaRPr>
        </a:p>
      </dgm:t>
    </dgm:pt>
    <dgm:pt modelId="{4D530ADE-A556-4C1B-B992-8F7A3E19A7B3}" type="parTrans" cxnId="{58A27103-A8D5-4FFF-8E1C-E1C55CD7B891}">
      <dgm:prSet/>
      <dgm:spPr/>
      <dgm:t>
        <a:bodyPr/>
        <a:lstStyle/>
        <a:p>
          <a:endParaRPr lang="en-IN"/>
        </a:p>
      </dgm:t>
    </dgm:pt>
    <dgm:pt modelId="{12E11448-74A3-4EE3-BCD8-0F5FB2E7E773}" type="sibTrans" cxnId="{58A27103-A8D5-4FFF-8E1C-E1C55CD7B891}">
      <dgm:prSet/>
      <dgm:spPr/>
      <dgm:t>
        <a:bodyPr/>
        <a:lstStyle/>
        <a:p>
          <a:endParaRPr lang="en-IN"/>
        </a:p>
      </dgm:t>
    </dgm:pt>
    <dgm:pt modelId="{ACB4E753-1539-497A-9706-0F1E172F219C}">
      <dgm:prSet phldrT="[Text]" custT="1"/>
      <dgm:spPr>
        <a:solidFill>
          <a:srgbClr val="00B050"/>
        </a:solidFill>
      </dgm:spPr>
      <dgm:t>
        <a:bodyPr/>
        <a:lstStyle/>
        <a:p>
          <a:r>
            <a:rPr lang="nl-NL" sz="1800" b="1" dirty="0" smtClean="0">
              <a:solidFill>
                <a:srgbClr val="000000"/>
              </a:solidFill>
              <a:latin typeface="Source Sans Pro"/>
            </a:rPr>
            <a:t>IS 17935 : 2022/</a:t>
          </a:r>
        </a:p>
        <a:p>
          <a:r>
            <a:rPr lang="nl-NL" sz="1800" b="1" dirty="0" smtClean="0">
              <a:solidFill>
                <a:srgbClr val="000000"/>
              </a:solidFill>
              <a:latin typeface="Source Sans Pro"/>
            </a:rPr>
            <a:t> ISO 18754 : 2020</a:t>
          </a:r>
        </a:p>
        <a:p>
          <a:r>
            <a:rPr lang="en-US" sz="1800" b="1" dirty="0" smtClean="0"/>
            <a:t>Fine Ceramics (advanced ceramics advanced technical ceramics)  Determination of density and apparent porosity</a:t>
          </a:r>
          <a:endParaRPr lang="en-IN" sz="1800" dirty="0"/>
        </a:p>
      </dgm:t>
    </dgm:pt>
    <dgm:pt modelId="{9255FFBE-33C5-4971-97EF-1C77FB0F9F5A}" type="sibTrans" cxnId="{7D6677AC-0BF5-49B2-80F4-BA154F612A1C}">
      <dgm:prSet/>
      <dgm:spPr/>
      <dgm:t>
        <a:bodyPr/>
        <a:lstStyle/>
        <a:p>
          <a:endParaRPr lang="en-IN"/>
        </a:p>
      </dgm:t>
    </dgm:pt>
    <dgm:pt modelId="{F3099A3B-66D9-47AD-B0B9-1450106A174C}" type="parTrans" cxnId="{7D6677AC-0BF5-49B2-80F4-BA154F612A1C}">
      <dgm:prSet/>
      <dgm:spPr/>
      <dgm:t>
        <a:bodyPr/>
        <a:lstStyle/>
        <a:p>
          <a:endParaRPr lang="en-IN"/>
        </a:p>
      </dgm:t>
    </dgm:pt>
    <dgm:pt modelId="{77FF0E2F-E91D-4E80-8899-FBEE21825EC2}">
      <dgm:prSet phldrT="[Text]" custT="1"/>
      <dgm:spPr/>
      <dgm:t>
        <a:bodyPr/>
        <a:lstStyle/>
        <a:p>
          <a:pPr marL="0" marR="0" indent="0" algn="just" defTabSz="914400" eaLnBrk="1" fontAlgn="auto" latinLnBrk="0" hangingPunct="1">
            <a:lnSpc>
              <a:spcPct val="100000"/>
            </a:lnSpc>
            <a:spcBef>
              <a:spcPts val="0"/>
            </a:spcBef>
            <a:spcAft>
              <a:spcPts val="0"/>
            </a:spcAft>
            <a:buClrTx/>
            <a:buSzPts val="1000"/>
            <a:buFont typeface="Symbol" panose="05050102010706020507" pitchFamily="18" charset="2"/>
            <a:buChar char=""/>
            <a:tabLst/>
            <a:defRPr/>
          </a:pPr>
          <a:r>
            <a:rPr lang="en-US" sz="2000" b="1" dirty="0" smtClean="0">
              <a:solidFill>
                <a:srgbClr val="FF0000"/>
              </a:solidFill>
              <a:effectLst>
                <a:outerShdw blurRad="38100" dist="38100" dir="2700000" algn="tl">
                  <a:srgbClr val="000000">
                    <a:alpha val="43137"/>
                  </a:srgbClr>
                </a:outerShdw>
              </a:effectLst>
            </a:rPr>
            <a:t>Method A:   </a:t>
          </a:r>
          <a:r>
            <a:rPr lang="en-US" sz="1800" b="0" dirty="0" smtClean="0">
              <a:effectLst/>
            </a:rPr>
            <a:t>Determination of bulk density, apparent solid density and apparent porosity by liquid  displacement    (Archimedes' method)</a:t>
          </a:r>
          <a:endParaRPr lang="en-IN" sz="1800" b="0" dirty="0">
            <a:effectLst/>
          </a:endParaRPr>
        </a:p>
      </dgm:t>
    </dgm:pt>
    <dgm:pt modelId="{D7042438-D1E4-4BE3-872F-15FCB608DD95}" type="parTrans" cxnId="{C35A22BF-4E7A-4BA1-8B31-4419BD52200B}">
      <dgm:prSet/>
      <dgm:spPr/>
      <dgm:t>
        <a:bodyPr/>
        <a:lstStyle/>
        <a:p>
          <a:endParaRPr lang="en-IN"/>
        </a:p>
      </dgm:t>
    </dgm:pt>
    <dgm:pt modelId="{8BC3A55A-8CAE-49EE-A5BD-A366D211AA3A}" type="sibTrans" cxnId="{C35A22BF-4E7A-4BA1-8B31-4419BD52200B}">
      <dgm:prSet/>
      <dgm:spPr/>
      <dgm:t>
        <a:bodyPr/>
        <a:lstStyle/>
        <a:p>
          <a:endParaRPr lang="en-IN"/>
        </a:p>
      </dgm:t>
    </dgm:pt>
    <dgm:pt modelId="{64C03381-007F-4689-B94E-544A86734DBE}">
      <dgm:prSet phldrT="[Text]" custT="1"/>
      <dgm:spPr/>
      <dgm:t>
        <a:bodyPr/>
        <a:lstStyle/>
        <a:p>
          <a:pPr marL="0" marR="0" indent="0" algn="just" defTabSz="914400" eaLnBrk="1" fontAlgn="auto" latinLnBrk="0" hangingPunct="1">
            <a:lnSpc>
              <a:spcPct val="100000"/>
            </a:lnSpc>
            <a:spcBef>
              <a:spcPts val="0"/>
            </a:spcBef>
            <a:spcAft>
              <a:spcPts val="0"/>
            </a:spcAft>
            <a:buClrTx/>
            <a:buSzPts val="1000"/>
            <a:buFont typeface="Symbol" panose="05050102010706020507" pitchFamily="18" charset="2"/>
            <a:buChar char=""/>
            <a:tabLst/>
            <a:defRPr/>
          </a:pPr>
          <a:endParaRPr lang="en-IN" sz="1800" b="0" dirty="0">
            <a:effectLst/>
          </a:endParaRPr>
        </a:p>
      </dgm:t>
    </dgm:pt>
    <dgm:pt modelId="{C426E6E2-9190-4C06-80E6-9D32FB3CC7C7}" type="parTrans" cxnId="{B7C714A7-F608-429A-841C-7FCBF87D3504}">
      <dgm:prSet/>
      <dgm:spPr/>
      <dgm:t>
        <a:bodyPr/>
        <a:lstStyle/>
        <a:p>
          <a:endParaRPr lang="en-IN"/>
        </a:p>
      </dgm:t>
    </dgm:pt>
    <dgm:pt modelId="{4A05A290-99A9-4259-95E1-DFA6565D758A}" type="sibTrans" cxnId="{B7C714A7-F608-429A-841C-7FCBF87D3504}">
      <dgm:prSet/>
      <dgm:spPr/>
      <dgm:t>
        <a:bodyPr/>
        <a:lstStyle/>
        <a:p>
          <a:endParaRPr lang="en-IN"/>
        </a:p>
      </dgm:t>
    </dgm:pt>
    <dgm:pt modelId="{99C00E21-960F-4CC0-82EB-432819502A48}">
      <dgm:prSet phldrT="[Text]" custT="1"/>
      <dgm:spPr/>
      <dgm:t>
        <a:bodyPr/>
        <a:lstStyle/>
        <a:p>
          <a:pPr marL="0" marR="0" indent="0" algn="just" defTabSz="914400" eaLnBrk="1" fontAlgn="auto" latinLnBrk="0" hangingPunct="1">
            <a:lnSpc>
              <a:spcPct val="100000"/>
            </a:lnSpc>
            <a:spcBef>
              <a:spcPts val="0"/>
            </a:spcBef>
            <a:spcAft>
              <a:spcPts val="0"/>
            </a:spcAft>
            <a:buClrTx/>
            <a:buSzPts val="1000"/>
            <a:buFont typeface="Symbol" panose="05050102010706020507" pitchFamily="18" charset="2"/>
            <a:buChar char=""/>
            <a:tabLst/>
            <a:defRPr/>
          </a:pPr>
          <a:r>
            <a:rPr lang="en-US" sz="1800" b="1" dirty="0" smtClean="0">
              <a:solidFill>
                <a:srgbClr val="FF0000"/>
              </a:solidFill>
              <a:effectLst>
                <a:outerShdw blurRad="38100" dist="38100" dir="2700000" algn="tl">
                  <a:srgbClr val="000000">
                    <a:alpha val="43137"/>
                  </a:srgbClr>
                </a:outerShdw>
              </a:effectLst>
            </a:rPr>
            <a:t>Method B:</a:t>
          </a:r>
          <a:r>
            <a:rPr lang="en-US" sz="1800" b="1" dirty="0" smtClean="0">
              <a:effectLst>
                <a:outerShdw blurRad="38100" dist="38100" dir="2700000" algn="tl">
                  <a:srgbClr val="000000">
                    <a:alpha val="43137"/>
                  </a:srgbClr>
                </a:outerShdw>
              </a:effectLst>
            </a:rPr>
            <a:t>  </a:t>
          </a:r>
          <a:r>
            <a:rPr lang="en-US" sz="2000" b="0" dirty="0" smtClean="0">
              <a:effectLst/>
            </a:rPr>
            <a:t>Determination of bulk density only, by measurement of geometric dimensions and mass. </a:t>
          </a:r>
          <a:endParaRPr lang="en-IN" sz="2000" b="0" dirty="0">
            <a:effectLst/>
          </a:endParaRPr>
        </a:p>
      </dgm:t>
    </dgm:pt>
    <dgm:pt modelId="{FD12BF85-861F-457A-9327-35299A6BC75F}" type="parTrans" cxnId="{50C9F43F-E3A7-4710-BEEF-4F188F516573}">
      <dgm:prSet/>
      <dgm:spPr/>
      <dgm:t>
        <a:bodyPr/>
        <a:lstStyle/>
        <a:p>
          <a:endParaRPr lang="en-IN"/>
        </a:p>
      </dgm:t>
    </dgm:pt>
    <dgm:pt modelId="{FC6C3857-0DE8-43BB-97C1-B09386AB2418}" type="sibTrans" cxnId="{50C9F43F-E3A7-4710-BEEF-4F188F516573}">
      <dgm:prSet/>
      <dgm:spPr/>
      <dgm:t>
        <a:bodyPr/>
        <a:lstStyle/>
        <a:p>
          <a:endParaRPr lang="en-IN"/>
        </a:p>
      </dgm:t>
    </dgm:pt>
    <dgm:pt modelId="{37573F72-8857-4B4A-B01C-410B9A0B49F6}" type="pres">
      <dgm:prSet presAssocID="{E118CC31-6BE2-468C-A421-967EE6D56A49}" presName="Name0" presStyleCnt="0">
        <dgm:presLayoutVars>
          <dgm:dir/>
          <dgm:animLvl val="lvl"/>
          <dgm:resizeHandles val="exact"/>
        </dgm:presLayoutVars>
      </dgm:prSet>
      <dgm:spPr/>
      <dgm:t>
        <a:bodyPr/>
        <a:lstStyle/>
        <a:p>
          <a:endParaRPr lang="en-IN"/>
        </a:p>
      </dgm:t>
    </dgm:pt>
    <dgm:pt modelId="{0E62FCFA-2ED5-4081-847A-0FA2C7342BAF}" type="pres">
      <dgm:prSet presAssocID="{ACB4E753-1539-497A-9706-0F1E172F219C}" presName="linNode" presStyleCnt="0"/>
      <dgm:spPr/>
    </dgm:pt>
    <dgm:pt modelId="{1F124B1D-7FAE-480C-8540-9CDC2C6F5BBB}" type="pres">
      <dgm:prSet presAssocID="{ACB4E753-1539-497A-9706-0F1E172F219C}" presName="parentText" presStyleLbl="node1" presStyleIdx="0" presStyleCnt="1" custScaleY="111842">
        <dgm:presLayoutVars>
          <dgm:chMax val="1"/>
          <dgm:bulletEnabled val="1"/>
        </dgm:presLayoutVars>
      </dgm:prSet>
      <dgm:spPr/>
      <dgm:t>
        <a:bodyPr/>
        <a:lstStyle/>
        <a:p>
          <a:endParaRPr lang="en-IN"/>
        </a:p>
      </dgm:t>
    </dgm:pt>
    <dgm:pt modelId="{40AF309B-3800-4167-8C09-978E6B2F9821}" type="pres">
      <dgm:prSet presAssocID="{ACB4E753-1539-497A-9706-0F1E172F219C}" presName="descendantText" presStyleLbl="alignAccFollowNode1" presStyleIdx="0" presStyleCnt="1" custScaleX="97611" custScaleY="134746" custLinFactNeighborX="395" custLinFactNeighborY="7451">
        <dgm:presLayoutVars>
          <dgm:bulletEnabled val="1"/>
        </dgm:presLayoutVars>
      </dgm:prSet>
      <dgm:spPr/>
      <dgm:t>
        <a:bodyPr/>
        <a:lstStyle/>
        <a:p>
          <a:endParaRPr lang="en-IN"/>
        </a:p>
      </dgm:t>
    </dgm:pt>
  </dgm:ptLst>
  <dgm:cxnLst>
    <dgm:cxn modelId="{84D16BD4-5CEF-4795-A2C5-2E7955F36C6A}" type="presOf" srcId="{EBA24B20-B602-4854-A13C-CC1BCEDBC627}" destId="{40AF309B-3800-4167-8C09-978E6B2F9821}" srcOrd="0" destOrd="0" presId="urn:microsoft.com/office/officeart/2005/8/layout/vList5"/>
    <dgm:cxn modelId="{B7C714A7-F608-429A-841C-7FCBF87D3504}" srcId="{ACB4E753-1539-497A-9706-0F1E172F219C}" destId="{64C03381-007F-4689-B94E-544A86734DBE}" srcOrd="3" destOrd="0" parTransId="{C426E6E2-9190-4C06-80E6-9D32FB3CC7C7}" sibTransId="{4A05A290-99A9-4259-95E1-DFA6565D758A}"/>
    <dgm:cxn modelId="{E1F1A570-6A6A-4461-8C82-0A9863CB281C}" type="presOf" srcId="{64C03381-007F-4689-B94E-544A86734DBE}" destId="{40AF309B-3800-4167-8C09-978E6B2F9821}" srcOrd="0" destOrd="3" presId="urn:microsoft.com/office/officeart/2005/8/layout/vList5"/>
    <dgm:cxn modelId="{C8D1C57A-F0CA-4ADE-9C55-79DBED9DCB5B}" type="presOf" srcId="{E118CC31-6BE2-468C-A421-967EE6D56A49}" destId="{37573F72-8857-4B4A-B01C-410B9A0B49F6}" srcOrd="0" destOrd="0" presId="urn:microsoft.com/office/officeart/2005/8/layout/vList5"/>
    <dgm:cxn modelId="{C01D1D77-CB0E-4774-B5BA-7ADB1AAC2B0E}" type="presOf" srcId="{ACB4E753-1539-497A-9706-0F1E172F219C}" destId="{1F124B1D-7FAE-480C-8540-9CDC2C6F5BBB}" srcOrd="0" destOrd="0" presId="urn:microsoft.com/office/officeart/2005/8/layout/vList5"/>
    <dgm:cxn modelId="{DF72E3F9-E9AA-42C9-8276-CD93667F23C6}" type="presOf" srcId="{99C00E21-960F-4CC0-82EB-432819502A48}" destId="{40AF309B-3800-4167-8C09-978E6B2F9821}" srcOrd="0" destOrd="2" presId="urn:microsoft.com/office/officeart/2005/8/layout/vList5"/>
    <dgm:cxn modelId="{50C9F43F-E3A7-4710-BEEF-4F188F516573}" srcId="{ACB4E753-1539-497A-9706-0F1E172F219C}" destId="{99C00E21-960F-4CC0-82EB-432819502A48}" srcOrd="2" destOrd="0" parTransId="{FD12BF85-861F-457A-9327-35299A6BC75F}" sibTransId="{FC6C3857-0DE8-43BB-97C1-B09386AB2418}"/>
    <dgm:cxn modelId="{7D6677AC-0BF5-49B2-80F4-BA154F612A1C}" srcId="{E118CC31-6BE2-468C-A421-967EE6D56A49}" destId="{ACB4E753-1539-497A-9706-0F1E172F219C}" srcOrd="0" destOrd="0" parTransId="{F3099A3B-66D9-47AD-B0B9-1450106A174C}" sibTransId="{9255FFBE-33C5-4971-97EF-1C77FB0F9F5A}"/>
    <dgm:cxn modelId="{C35A22BF-4E7A-4BA1-8B31-4419BD52200B}" srcId="{ACB4E753-1539-497A-9706-0F1E172F219C}" destId="{77FF0E2F-E91D-4E80-8899-FBEE21825EC2}" srcOrd="1" destOrd="0" parTransId="{D7042438-D1E4-4BE3-872F-15FCB608DD95}" sibTransId="{8BC3A55A-8CAE-49EE-A5BD-A366D211AA3A}"/>
    <dgm:cxn modelId="{2B5BB4FE-1DD4-43CF-AA8F-B618D4D01EFE}" type="presOf" srcId="{77FF0E2F-E91D-4E80-8899-FBEE21825EC2}" destId="{40AF309B-3800-4167-8C09-978E6B2F9821}" srcOrd="0" destOrd="1" presId="urn:microsoft.com/office/officeart/2005/8/layout/vList5"/>
    <dgm:cxn modelId="{58A27103-A8D5-4FFF-8E1C-E1C55CD7B891}" srcId="{ACB4E753-1539-497A-9706-0F1E172F219C}" destId="{EBA24B20-B602-4854-A13C-CC1BCEDBC627}" srcOrd="0" destOrd="0" parTransId="{4D530ADE-A556-4C1B-B992-8F7A3E19A7B3}" sibTransId="{12E11448-74A3-4EE3-BCD8-0F5FB2E7E773}"/>
    <dgm:cxn modelId="{CCF19F2A-55F3-4024-86EE-208D3A9A88C7}" type="presParOf" srcId="{37573F72-8857-4B4A-B01C-410B9A0B49F6}" destId="{0E62FCFA-2ED5-4081-847A-0FA2C7342BAF}" srcOrd="0" destOrd="0" presId="urn:microsoft.com/office/officeart/2005/8/layout/vList5"/>
    <dgm:cxn modelId="{8B3C7D70-1812-4C5F-A132-56AE9A9AB05E}" type="presParOf" srcId="{0E62FCFA-2ED5-4081-847A-0FA2C7342BAF}" destId="{1F124B1D-7FAE-480C-8540-9CDC2C6F5BBB}" srcOrd="0" destOrd="0" presId="urn:microsoft.com/office/officeart/2005/8/layout/vList5"/>
    <dgm:cxn modelId="{0851F568-57C3-413E-82EA-A5B9F3BBEFDA}" type="presParOf" srcId="{0E62FCFA-2ED5-4081-847A-0FA2C7342BAF}" destId="{40AF309B-3800-4167-8C09-978E6B2F98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0D9A4-C27F-453A-BBA6-19DF6BB1D326}" type="datetimeFigureOut">
              <a:rPr lang="en-IN" smtClean="0"/>
              <a:t>22-08-2024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61225-EBE4-4E6C-9674-62AA8F1078DD}" type="slidenum">
              <a:rPr lang="en-IN" smtClean="0"/>
              <a:t>‹#›</a:t>
            </a:fld>
            <a:endParaRPr lang="en-IN"/>
          </a:p>
        </p:txBody>
      </p:sp>
    </p:spTree>
    <p:extLst>
      <p:ext uri="{BB962C8B-B14F-4D97-AF65-F5344CB8AC3E}">
        <p14:creationId xmlns:p14="http://schemas.microsoft.com/office/powerpoint/2010/main" val="39287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IN" dirty="0"/>
          </a:p>
        </p:txBody>
      </p:sp>
    </p:spTree>
    <p:extLst>
      <p:ext uri="{BB962C8B-B14F-4D97-AF65-F5344CB8AC3E}">
        <p14:creationId xmlns:p14="http://schemas.microsoft.com/office/powerpoint/2010/main" val="99053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sz="1100" b="0" i="0" u="none" strike="noStrike" cap="none" dirty="0" smtClean="0">
                <a:solidFill>
                  <a:srgbClr val="000000"/>
                </a:solidFill>
                <a:effectLst/>
                <a:latin typeface="Arial"/>
                <a:ea typeface="Arial"/>
                <a:cs typeface="Arial"/>
                <a:sym typeface="Arial"/>
              </a:rPr>
              <a:t>Solid-State Reduction: In the furnace, a reaction takes place, </a:t>
            </a:r>
            <a:r>
              <a:rPr lang="en-IN" sz="1100" b="1" i="0" u="none" strike="noStrike" cap="none" dirty="0" smtClean="0">
                <a:solidFill>
                  <a:srgbClr val="000000"/>
                </a:solidFill>
                <a:effectLst/>
                <a:latin typeface="Arial"/>
                <a:ea typeface="Arial"/>
                <a:cs typeface="Arial"/>
                <a:sym typeface="Arial"/>
              </a:rPr>
              <a:t>reducing the carbon and oxygen from the powder, that leaves a cake of sponge metal which is then crushed, separated from all non-metallic material, and sieved to produce powder</a:t>
            </a:r>
            <a:r>
              <a:rPr lang="en-IN" sz="1100" b="0" i="0" u="none" strike="noStrike" cap="none" dirty="0" smtClean="0">
                <a:solidFill>
                  <a:srgbClr val="000000"/>
                </a:solidFill>
                <a:effectLst/>
                <a:latin typeface="Arial"/>
                <a:ea typeface="Arial"/>
                <a:cs typeface="Arial"/>
                <a:sym typeface="Arial"/>
              </a:rPr>
              <a:t>.</a:t>
            </a:r>
          </a:p>
          <a:p>
            <a:r>
              <a:rPr lang="en-US" sz="1100" b="0" i="0" u="none" strike="noStrike" cap="none" dirty="0" smtClean="0">
                <a:solidFill>
                  <a:srgbClr val="000000"/>
                </a:solidFill>
                <a:effectLst/>
                <a:latin typeface="Arial"/>
                <a:ea typeface="Arial"/>
                <a:cs typeface="Arial"/>
                <a:sym typeface="Arial"/>
              </a:rPr>
              <a:t>Electrolysis: By choosing suitable conditions, such as electrolyte composition and concentration, temperature, and current density, many metals can be deposited in a spongy or powdery state.</a:t>
            </a:r>
          </a:p>
          <a:p>
            <a:r>
              <a:rPr lang="en-US" sz="1100" b="0" i="0" u="none" strike="noStrike" cap="none" dirty="0" smtClean="0">
                <a:solidFill>
                  <a:srgbClr val="000000"/>
                </a:solidFill>
                <a:effectLst/>
                <a:latin typeface="Arial"/>
                <a:ea typeface="Arial"/>
                <a:cs typeface="Arial"/>
                <a:sym typeface="Arial"/>
              </a:rPr>
              <a:t>Chemical: The most common chemical powder treatments involve oxide reduction, precipitation from solutions, and thermal decomposition. </a:t>
            </a:r>
          </a:p>
          <a:p>
            <a:r>
              <a:rPr lang="en-IN" sz="1100" b="0" i="0" u="none" strike="noStrike" cap="none" dirty="0" smtClean="0">
                <a:solidFill>
                  <a:srgbClr val="000000"/>
                </a:solidFill>
                <a:effectLst/>
                <a:latin typeface="Arial"/>
                <a:ea typeface="Arial"/>
                <a:cs typeface="Arial"/>
                <a:sym typeface="Arial"/>
              </a:rPr>
              <a:t/>
            </a:r>
            <a:br>
              <a:rPr lang="en-IN" sz="1100" b="0" i="0" u="none" strike="noStrike" cap="none" dirty="0" smtClean="0">
                <a:solidFill>
                  <a:srgbClr val="000000"/>
                </a:solidFill>
                <a:effectLst/>
                <a:latin typeface="Arial"/>
                <a:ea typeface="Arial"/>
                <a:cs typeface="Arial"/>
                <a:sym typeface="Arial"/>
              </a:rPr>
            </a:br>
            <a:endParaRPr lang="en-IN" dirty="0"/>
          </a:p>
        </p:txBody>
      </p:sp>
    </p:spTree>
    <p:extLst>
      <p:ext uri="{BB962C8B-B14F-4D97-AF65-F5344CB8AC3E}">
        <p14:creationId xmlns:p14="http://schemas.microsoft.com/office/powerpoint/2010/main" val="286015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568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7245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5946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B02F7-FB9C-4346-FE66-D052C25A9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95B7E2-0085-A874-440D-AC04A461A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11B6498-236E-D51C-D7E1-0D8949626DE7}"/>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5" name="Footer Placeholder 4">
            <a:extLst>
              <a:ext uri="{FF2B5EF4-FFF2-40B4-BE49-F238E27FC236}">
                <a16:creationId xmlns:a16="http://schemas.microsoft.com/office/drawing/2014/main" xmlns="" id="{7A32BD09-4943-71BC-6BB7-88E29002B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15CC90-476B-F1A7-B8EF-90DF52FC74BF}"/>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217870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AD97E-B9C2-F3B9-9147-4A714C760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551A856-5F1F-9AEF-19AF-FC5B8063EF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9BE155-23EC-113E-DAA9-06654CBF3734}"/>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5" name="Footer Placeholder 4">
            <a:extLst>
              <a:ext uri="{FF2B5EF4-FFF2-40B4-BE49-F238E27FC236}">
                <a16:creationId xmlns:a16="http://schemas.microsoft.com/office/drawing/2014/main" xmlns="" id="{CE91E70F-7F65-08CE-9AC4-8780A693D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4DD826-BD67-7EB7-6990-58382F981550}"/>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179310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F4A3394-F7CF-B23F-62DC-F804FA4D29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4EA521-0E39-EEE8-8F75-D0E0D213A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0D2940-D250-48E7-629E-30E2CB91D1F5}"/>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5" name="Footer Placeholder 4">
            <a:extLst>
              <a:ext uri="{FF2B5EF4-FFF2-40B4-BE49-F238E27FC236}">
                <a16:creationId xmlns:a16="http://schemas.microsoft.com/office/drawing/2014/main" xmlns="" id="{B8D230DF-9380-F6A2-C41A-D51D4FEAF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8F683D-004B-E391-8010-4470E5B626CB}"/>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404742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3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493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480A7-D394-5DC3-40EA-9869D5BE6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AC0ED0-E058-C1FE-353E-F261568F7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01B898-F232-2B45-0B40-313C18D324C7}"/>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5" name="Footer Placeholder 4">
            <a:extLst>
              <a:ext uri="{FF2B5EF4-FFF2-40B4-BE49-F238E27FC236}">
                <a16:creationId xmlns:a16="http://schemas.microsoft.com/office/drawing/2014/main" xmlns="" id="{44EDF072-C5D6-5A25-05EA-B9E01E58F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DF22A0-BB52-762A-DF5A-56A95929EA9E}"/>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103502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42D0D-3B45-6142-C235-62B8CDB4F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CFE51A5-3EA5-457E-CC1E-C4EE7D3B1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5F796EF-4670-38F9-F143-0F8ECAE087CC}"/>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5" name="Footer Placeholder 4">
            <a:extLst>
              <a:ext uri="{FF2B5EF4-FFF2-40B4-BE49-F238E27FC236}">
                <a16:creationId xmlns:a16="http://schemas.microsoft.com/office/drawing/2014/main" xmlns="" id="{8F8F8882-EAD2-184A-E29F-72983483A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1C31F3-E779-CB73-03E0-6A30FFFAE23E}"/>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522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165-156F-E707-8A27-16072D9B4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10E4CD-FFFF-74B9-81FA-BF32BE19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459DAB-0E67-CB5E-4704-1DA5B2EF62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C7FE992-CA0A-53C5-B835-0ACD631D9FA7}"/>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6" name="Footer Placeholder 5">
            <a:extLst>
              <a:ext uri="{FF2B5EF4-FFF2-40B4-BE49-F238E27FC236}">
                <a16:creationId xmlns:a16="http://schemas.microsoft.com/office/drawing/2014/main" xmlns="" id="{85071DE8-A1D9-81DF-C763-542BA8406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9022D6-B74B-5B07-FEB8-304483FED0DF}"/>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164985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4A394-A224-4B90-5DB1-F25135F0FB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EC761B-C5C2-117D-D347-18F6381E2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42FBB8-399A-4C42-6DC7-7FE2CD5F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122FEAD-5DDB-C4EC-B520-1DF184594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7A3D31F-454C-9165-FF62-37BE5AFB18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FFFD1F-FFCA-5F79-A270-A49758BA4476}"/>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8" name="Footer Placeholder 7">
            <a:extLst>
              <a:ext uri="{FF2B5EF4-FFF2-40B4-BE49-F238E27FC236}">
                <a16:creationId xmlns:a16="http://schemas.microsoft.com/office/drawing/2014/main" xmlns="" id="{631ECC2D-B5D1-3A0B-4C9A-D45BBE7A0B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48B97E9-BB37-E2CA-92DE-C03B0A731FCE}"/>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258632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E3EAC-AB95-0E63-041D-28AF4654A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AA43B0-CFC2-4E99-9E8D-ACED0DA73B0E}"/>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4" name="Footer Placeholder 3">
            <a:extLst>
              <a:ext uri="{FF2B5EF4-FFF2-40B4-BE49-F238E27FC236}">
                <a16:creationId xmlns:a16="http://schemas.microsoft.com/office/drawing/2014/main" xmlns="" id="{A38874F1-EBCA-DE09-74CE-5B9F5F9DA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F66BF9F-E8B0-DF73-F77F-029852E2554A}"/>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156000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269619-776E-749E-BC12-C5D0FF2BFB6C}"/>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3" name="Footer Placeholder 2">
            <a:extLst>
              <a:ext uri="{FF2B5EF4-FFF2-40B4-BE49-F238E27FC236}">
                <a16:creationId xmlns:a16="http://schemas.microsoft.com/office/drawing/2014/main" xmlns="" id="{46909B79-88F7-44E2-F845-EF695BAED3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B025984-468B-5D44-AC36-D3DD974DDF6A}"/>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17421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14B5F-7FD0-92AB-DC61-7E0258892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F5580AC-7E35-F9DD-F0F1-D477692DD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D1C8503-472C-D8ED-857D-82BD6E144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9B7558-343E-21E9-56B5-B78846B5AEB9}"/>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6" name="Footer Placeholder 5">
            <a:extLst>
              <a:ext uri="{FF2B5EF4-FFF2-40B4-BE49-F238E27FC236}">
                <a16:creationId xmlns:a16="http://schemas.microsoft.com/office/drawing/2014/main" xmlns="" id="{31738127-558F-82BA-997F-F0CDAA915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369310-E445-3CFD-9388-2BD5452DEAF1}"/>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153555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1135D-9932-5A3A-99B4-85EDBAF21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BAE2F9-5AD1-D263-8533-886A75E9E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9D1301-332D-4A2F-7BC0-9C9F9D07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E4E78C-8D38-F032-D1FB-EF0A89CFE046}"/>
              </a:ext>
            </a:extLst>
          </p:cNvPr>
          <p:cNvSpPr>
            <a:spLocks noGrp="1"/>
          </p:cNvSpPr>
          <p:nvPr>
            <p:ph type="dt" sz="half" idx="10"/>
          </p:nvPr>
        </p:nvSpPr>
        <p:spPr/>
        <p:txBody>
          <a:bodyPr/>
          <a:lstStyle/>
          <a:p>
            <a:fld id="{A0D46F31-6350-4202-839E-B3C0F246A0E5}" type="datetimeFigureOut">
              <a:rPr lang="en-US" smtClean="0"/>
              <a:t>8/22/2024</a:t>
            </a:fld>
            <a:endParaRPr lang="en-US"/>
          </a:p>
        </p:txBody>
      </p:sp>
      <p:sp>
        <p:nvSpPr>
          <p:cNvPr id="6" name="Footer Placeholder 5">
            <a:extLst>
              <a:ext uri="{FF2B5EF4-FFF2-40B4-BE49-F238E27FC236}">
                <a16:creationId xmlns:a16="http://schemas.microsoft.com/office/drawing/2014/main" xmlns="" id="{85FFE531-066F-978F-7577-97D025A27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D68CA7-7D6C-2C46-3D39-4C34F17C8BC6}"/>
              </a:ext>
            </a:extLst>
          </p:cNvPr>
          <p:cNvSpPr>
            <a:spLocks noGrp="1"/>
          </p:cNvSpPr>
          <p:nvPr>
            <p:ph type="sldNum" sz="quarter" idx="12"/>
          </p:nvPr>
        </p:nvSpPr>
        <p:spPr/>
        <p:txBody>
          <a:bodyPr/>
          <a:lstStyle/>
          <a:p>
            <a:fld id="{54579CB8-5684-403C-A52B-9EA5163D11D4}" type="slidenum">
              <a:rPr lang="en-US" smtClean="0"/>
              <a:t>‹#›</a:t>
            </a:fld>
            <a:endParaRPr lang="en-US"/>
          </a:p>
        </p:txBody>
      </p:sp>
    </p:spTree>
    <p:extLst>
      <p:ext uri="{BB962C8B-B14F-4D97-AF65-F5344CB8AC3E}">
        <p14:creationId xmlns:p14="http://schemas.microsoft.com/office/powerpoint/2010/main" val="302784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56CB11-8513-D482-54C9-5706FC6B85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71B6CCC-01A5-3067-F4FD-10C805857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BF3C7E-BD1F-8527-5B33-9501BD4A9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46F31-6350-4202-839E-B3C0F246A0E5}" type="datetimeFigureOut">
              <a:rPr lang="en-US" smtClean="0"/>
              <a:t>8/22/2024</a:t>
            </a:fld>
            <a:endParaRPr lang="en-US"/>
          </a:p>
        </p:txBody>
      </p:sp>
      <p:sp>
        <p:nvSpPr>
          <p:cNvPr id="5" name="Footer Placeholder 4">
            <a:extLst>
              <a:ext uri="{FF2B5EF4-FFF2-40B4-BE49-F238E27FC236}">
                <a16:creationId xmlns:a16="http://schemas.microsoft.com/office/drawing/2014/main" xmlns="" id="{7DA0CE39-291B-139D-A819-A1F821369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AAD879-9903-09F2-B0A4-C5A2EBED4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79CB8-5684-403C-A52B-9EA5163D11D4}" type="slidenum">
              <a:rPr lang="en-US" smtClean="0"/>
              <a:t>‹#›</a:t>
            </a:fld>
            <a:endParaRPr lang="en-US"/>
          </a:p>
        </p:txBody>
      </p:sp>
    </p:spTree>
    <p:extLst>
      <p:ext uri="{BB962C8B-B14F-4D97-AF65-F5344CB8AC3E}">
        <p14:creationId xmlns:p14="http://schemas.microsoft.com/office/powerpoint/2010/main" val="108256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PM%20ppt/IS%205461.pdf"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PM%20ppt/is%2018657-6.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PM%20ppt/IS%208370.pdf"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hyperlink" Target="PM%20ppt/IS%2011506%202019%20ISO%2013944%20201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PM%20ppt/1548.pdf"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PM%20ppt/IS%2012571.pdf" TargetMode="External"/><Relationship Id="rId2" Type="http://schemas.openxmlformats.org/officeDocument/2006/relationships/hyperlink" Target="PM%20ppt/12570.pdf" TargetMode="Externa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hyperlink" Target="PM%20ppt/Nickel%20Powder%20IS%207506.pdf" TargetMode="External"/><Relationship Id="rId2" Type="http://schemas.openxmlformats.org/officeDocument/2006/relationships/hyperlink" Target="PM%20ppt/Nickel%20powder%20paper.pdf" TargetMode="Externa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hyperlink" Target="PM%20ppt/IS%208370.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PM%20ppt/4848.pdf" TargetMode="External"/><Relationship Id="rId2" Type="http://schemas.openxmlformats.org/officeDocument/2006/relationships/hyperlink" Target="PM%20ppt/10035.pdf"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PM%20ppt/4840.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PM%20ppt/11111.pdf" TargetMode="External"/><Relationship Id="rId1" Type="http://schemas.openxmlformats.org/officeDocument/2006/relationships/slideLayout" Target="../slideLayouts/slideLayout7.xml"/><Relationship Id="rId4" Type="http://schemas.openxmlformats.org/officeDocument/2006/relationships/hyperlink" Target="PM%20ppt/4848.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PM%20ppt/7505.pd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PM%20ppt/8367.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2" Type="http://schemas.openxmlformats.org/officeDocument/2006/relationships/hyperlink" Target="PM%20ppt/11960.pdf"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hyperlink" Target="http://www.tool-tool.com/coating.htm" TargetMode="External"/><Relationship Id="rId2" Type="http://schemas.openxmlformats.org/officeDocument/2006/relationships/hyperlink" Target="http://www.tool-tool.com/cutting-tool.html" TargetMode="External"/><Relationship Id="rId1" Type="http://schemas.openxmlformats.org/officeDocument/2006/relationships/slideLayout" Target="../slideLayouts/slideLayout7.xml"/><Relationship Id="rId6" Type="http://schemas.openxmlformats.org/officeDocument/2006/relationships/hyperlink" Target="https://en.wikipedia.org/wiki/Fatigue_(material)" TargetMode="External"/><Relationship Id="rId5" Type="http://schemas.openxmlformats.org/officeDocument/2006/relationships/hyperlink" Target="https://en.wikipedia.org/wiki/Structural_load#Types" TargetMode="External"/><Relationship Id="rId4" Type="http://schemas.openxmlformats.org/officeDocument/2006/relationships/hyperlink" Target="https://en.wikipedia.org/wiki/Mechanical_testin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mpif.org/IntrotoPM/Processes/MetalInjectionMolding.aspx" TargetMode="External"/><Relationship Id="rId2" Type="http://schemas.openxmlformats.org/officeDocument/2006/relationships/hyperlink" Target="https://www.mpif.org/IntrotoPM/Processes/ConventionalPowderMetallurgy.aspx" TargetMode="External"/><Relationship Id="rId1" Type="http://schemas.openxmlformats.org/officeDocument/2006/relationships/slideLayout" Target="../slideLayouts/slideLayout7.xml"/><Relationship Id="rId6" Type="http://schemas.openxmlformats.org/officeDocument/2006/relationships/hyperlink" Target="https://en.wikipedia.org/wiki/Metal" TargetMode="External"/><Relationship Id="rId5" Type="http://schemas.openxmlformats.org/officeDocument/2006/relationships/hyperlink" Target="https://en.wikipedia.org/wiki/Ceramic" TargetMode="External"/><Relationship Id="rId4" Type="http://schemas.openxmlformats.org/officeDocument/2006/relationships/hyperlink" Target="https://www.mpif.org/IntrotoPM/Processes/MetalAdditiveManufacturing.aspx"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PM%20ppt/IS%205432.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8823" y="1356018"/>
            <a:ext cx="11328268" cy="2370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mj-lt"/>
              <a:buAutoNum type="romanUcPeriod"/>
            </a:pPr>
            <a:r>
              <a:rPr lang="en-US" dirty="0" smtClean="0"/>
              <a:t>Product  Standard on  Nickel, Iron, Copper-Lead, </a:t>
            </a:r>
            <a:r>
              <a:rPr lang="en-US" dirty="0"/>
              <a:t>&amp; Bronze-Lead Powder, </a:t>
            </a:r>
            <a:endParaRPr lang="en-US" dirty="0" smtClean="0"/>
          </a:p>
          <a:p>
            <a:pPr marL="0" indent="0">
              <a:buNone/>
            </a:pPr>
            <a:endParaRPr lang="en-US" dirty="0" smtClean="0"/>
          </a:p>
          <a:p>
            <a:pPr marL="571500" indent="-571500" algn="just">
              <a:lnSpc>
                <a:spcPct val="100000"/>
              </a:lnSpc>
              <a:buAutoNum type="romanUcPeriod" startAt="2"/>
            </a:pPr>
            <a:r>
              <a:rPr lang="en-US" dirty="0" smtClean="0"/>
              <a:t>Cobalt, Tin Powder, and  their Test Methods for determination of Apparent Porosity, Flow Rate of  Powders, Tests on Hard Metals etc. </a:t>
            </a:r>
            <a:endParaRPr lang="en-IN" dirty="0"/>
          </a:p>
        </p:txBody>
      </p:sp>
      <p:sp>
        <p:nvSpPr>
          <p:cNvPr id="3" name="Rectangle 2"/>
          <p:cNvSpPr/>
          <p:nvPr/>
        </p:nvSpPr>
        <p:spPr>
          <a:xfrm>
            <a:off x="734291" y="445762"/>
            <a:ext cx="10668000" cy="523220"/>
          </a:xfrm>
          <a:prstGeom prst="rect">
            <a:avLst/>
          </a:prstGeom>
        </p:spPr>
        <p:txBody>
          <a:bodyPr wrap="square">
            <a:spAutoFit/>
          </a:bodyPr>
          <a:lstStyle/>
          <a:p>
            <a:r>
              <a:rPr lang="en-IN" sz="2800" b="1" dirty="0" smtClean="0"/>
              <a:t>A Technical Presentation on  Powder Metallurgy and Its Terminology  </a:t>
            </a:r>
            <a:endParaRPr lang="en-IN" sz="2800" dirty="0"/>
          </a:p>
        </p:txBody>
      </p:sp>
      <p:sp>
        <p:nvSpPr>
          <p:cNvPr id="4" name="TextBox 3"/>
          <p:cNvSpPr txBox="1"/>
          <p:nvPr/>
        </p:nvSpPr>
        <p:spPr>
          <a:xfrm>
            <a:off x="6428509" y="4752109"/>
            <a:ext cx="5458691" cy="1569660"/>
          </a:xfrm>
          <a:prstGeom prst="rect">
            <a:avLst/>
          </a:prstGeom>
          <a:noFill/>
        </p:spPr>
        <p:txBody>
          <a:bodyPr wrap="square" rtlCol="0">
            <a:spAutoFit/>
          </a:bodyPr>
          <a:lstStyle/>
          <a:p>
            <a:r>
              <a:rPr lang="en-US" sz="2400" b="1" dirty="0" smtClean="0"/>
              <a:t>Presented by,</a:t>
            </a:r>
          </a:p>
          <a:p>
            <a:endParaRPr lang="en-US" sz="2400" b="1" dirty="0"/>
          </a:p>
          <a:p>
            <a:r>
              <a:rPr lang="en-US" sz="2400" b="1" dirty="0" smtClean="0"/>
              <a:t>Ramakanth Sagar</a:t>
            </a:r>
          </a:p>
          <a:p>
            <a:r>
              <a:rPr lang="en-US" sz="2400" b="1" dirty="0" smtClean="0"/>
              <a:t>Scientist- D/Joint Director</a:t>
            </a:r>
            <a:endParaRPr lang="en-IN" sz="2400" b="1" dirty="0"/>
          </a:p>
        </p:txBody>
      </p:sp>
    </p:spTree>
    <p:extLst>
      <p:ext uri="{BB962C8B-B14F-4D97-AF65-F5344CB8AC3E}">
        <p14:creationId xmlns:p14="http://schemas.microsoft.com/office/powerpoint/2010/main" val="14599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4156381"/>
            <a:ext cx="11485419" cy="2369880"/>
          </a:xfrm>
          <a:prstGeom prst="rect">
            <a:avLst/>
          </a:prstGeom>
          <a:noFill/>
        </p:spPr>
        <p:txBody>
          <a:bodyPr wrap="square" rtlCol="0">
            <a:spAutoFit/>
          </a:bodyPr>
          <a:lstStyle/>
          <a:p>
            <a:r>
              <a:rPr lang="en-US" sz="2800" i="1" dirty="0" smtClean="0">
                <a:solidFill>
                  <a:srgbClr val="FF0000"/>
                </a:solidFill>
                <a:latin typeface="Times New Roman" panose="02020603050405020304" pitchFamily="18" charset="0"/>
                <a:cs typeface="Times New Roman" panose="02020603050405020304" pitchFamily="18" charset="0"/>
              </a:rPr>
              <a:t>Objectives</a:t>
            </a: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 learn the concept of Powder metallurgy  along with the Indian standards </a:t>
            </a: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 gain insights into scientific principles underlying design and Operation  of Powder metallurgy  Process</a:t>
            </a: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 be able to select and design the optimal Processing route for any given Product properties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0" y="908148"/>
            <a:ext cx="12011892" cy="2926442"/>
          </a:xfrm>
          <a:prstGeom prst="rect">
            <a:avLst/>
          </a:prstGeom>
        </p:spPr>
        <p:txBody>
          <a:bodyPr wrap="square">
            <a:spAutoFit/>
          </a:bodyPr>
          <a:lstStyle/>
          <a:p>
            <a:pPr marL="355600" marR="5080" indent="-342900">
              <a:lnSpc>
                <a:spcPts val="2810"/>
              </a:lnSpc>
              <a:spcBef>
                <a:spcPts val="455"/>
              </a:spcBef>
              <a:buFont typeface="Arial"/>
              <a:buChar char="•"/>
              <a:tabLst>
                <a:tab pos="355600" algn="l"/>
              </a:tabLst>
            </a:pPr>
            <a:r>
              <a:rPr lang="en-US" sz="2400" spc="-75" dirty="0" smtClean="0">
                <a:latin typeface="Times New Roman" panose="02020603050405020304" pitchFamily="18" charset="0"/>
                <a:cs typeface="Times New Roman" panose="02020603050405020304" pitchFamily="18" charset="0"/>
              </a:rPr>
              <a:t>Powder Metallurgy Process  </a:t>
            </a:r>
            <a:r>
              <a:rPr lang="en-US" sz="2400" spc="-75" dirty="0">
                <a:latin typeface="Times New Roman" panose="02020603050405020304" pitchFamily="18" charset="0"/>
                <a:cs typeface="Times New Roman" panose="02020603050405020304" pitchFamily="18" charset="0"/>
              </a:rPr>
              <a:t>includes various manufacturing steps to produce the final </a:t>
            </a:r>
            <a:r>
              <a:rPr lang="en-US" sz="2400" spc="-75" dirty="0" smtClean="0">
                <a:latin typeface="Times New Roman" panose="02020603050405020304" pitchFamily="18" charset="0"/>
                <a:cs typeface="Times New Roman" panose="02020603050405020304" pitchFamily="18" charset="0"/>
              </a:rPr>
              <a:t>products like</a:t>
            </a:r>
            <a:endParaRPr lang="en-US" sz="2400" spc="-75" dirty="0">
              <a:latin typeface="Times New Roman" panose="02020603050405020304" pitchFamily="18" charset="0"/>
              <a:cs typeface="Times New Roman" panose="02020603050405020304" pitchFamily="18" charset="0"/>
            </a:endParaRPr>
          </a:p>
          <a:p>
            <a:pPr marL="12700" marR="5080">
              <a:lnSpc>
                <a:spcPts val="2810"/>
              </a:lnSpc>
              <a:spcBef>
                <a:spcPts val="455"/>
              </a:spcBef>
              <a:tabLst>
                <a:tab pos="355600" algn="l"/>
              </a:tabLst>
            </a:pPr>
            <a:r>
              <a:rPr lang="en-US" sz="2400" spc="-75" dirty="0">
                <a:latin typeface="Times New Roman" panose="02020603050405020304" pitchFamily="18" charset="0"/>
                <a:cs typeface="Times New Roman" panose="02020603050405020304" pitchFamily="18" charset="0"/>
              </a:rPr>
              <a:t>             </a:t>
            </a:r>
            <a:r>
              <a:rPr lang="en-US" sz="2400" spc="-75" dirty="0" err="1" smtClean="0">
                <a:latin typeface="Times New Roman" panose="02020603050405020304" pitchFamily="18" charset="0"/>
                <a:cs typeface="Times New Roman" panose="02020603050405020304" pitchFamily="18" charset="0"/>
              </a:rPr>
              <a:t>i</a:t>
            </a:r>
            <a:r>
              <a:rPr lang="en-US" sz="2400" spc="-75" dirty="0" smtClean="0">
                <a:latin typeface="Times New Roman" panose="02020603050405020304" pitchFamily="18" charset="0"/>
                <a:cs typeface="Times New Roman" panose="02020603050405020304" pitchFamily="18" charset="0"/>
              </a:rPr>
              <a:t>. Powder </a:t>
            </a:r>
            <a:r>
              <a:rPr lang="en-US" sz="2400" spc="-75" dirty="0">
                <a:latin typeface="Times New Roman" panose="02020603050405020304" pitchFamily="18" charset="0"/>
                <a:cs typeface="Times New Roman" panose="02020603050405020304" pitchFamily="18" charset="0"/>
              </a:rPr>
              <a:t>Production </a:t>
            </a:r>
          </a:p>
          <a:p>
            <a:pPr marL="12700" marR="5080">
              <a:lnSpc>
                <a:spcPts val="2810"/>
              </a:lnSpc>
              <a:spcBef>
                <a:spcPts val="455"/>
              </a:spcBef>
              <a:tabLst>
                <a:tab pos="355600" algn="l"/>
              </a:tabLst>
            </a:pPr>
            <a:r>
              <a:rPr lang="en-US" sz="2400" spc="-75" dirty="0">
                <a:latin typeface="Times New Roman" panose="02020603050405020304" pitchFamily="18" charset="0"/>
                <a:cs typeface="Times New Roman" panose="02020603050405020304" pitchFamily="18" charset="0"/>
              </a:rPr>
              <a:t>            </a:t>
            </a:r>
            <a:r>
              <a:rPr lang="en-US" sz="2400" spc="-75" dirty="0" smtClean="0">
                <a:latin typeface="Times New Roman" panose="02020603050405020304" pitchFamily="18" charset="0"/>
                <a:cs typeface="Times New Roman" panose="02020603050405020304" pitchFamily="18" charset="0"/>
              </a:rPr>
              <a:t>ii.  Blending </a:t>
            </a:r>
            <a:endParaRPr lang="en-US" sz="2400" spc="-75" dirty="0">
              <a:latin typeface="Times New Roman" panose="02020603050405020304" pitchFamily="18" charset="0"/>
              <a:cs typeface="Times New Roman" panose="02020603050405020304" pitchFamily="18" charset="0"/>
            </a:endParaRPr>
          </a:p>
          <a:p>
            <a:pPr marL="12700" marR="5080">
              <a:lnSpc>
                <a:spcPts val="2810"/>
              </a:lnSpc>
              <a:spcBef>
                <a:spcPts val="455"/>
              </a:spcBef>
              <a:tabLst>
                <a:tab pos="355600" algn="l"/>
              </a:tabLst>
            </a:pPr>
            <a:r>
              <a:rPr lang="en-US" sz="2400" spc="-75" dirty="0">
                <a:latin typeface="Times New Roman" panose="02020603050405020304" pitchFamily="18" charset="0"/>
                <a:cs typeface="Times New Roman" panose="02020603050405020304" pitchFamily="18" charset="0"/>
              </a:rPr>
              <a:t>         </a:t>
            </a:r>
            <a:r>
              <a:rPr lang="en-US" sz="2400" spc="-75" dirty="0" smtClean="0">
                <a:latin typeface="Times New Roman" panose="02020603050405020304" pitchFamily="18" charset="0"/>
                <a:cs typeface="Times New Roman" panose="02020603050405020304" pitchFamily="18" charset="0"/>
              </a:rPr>
              <a:t>   iii. Shaping </a:t>
            </a:r>
            <a:r>
              <a:rPr lang="en-US" sz="2400" spc="-75" dirty="0">
                <a:latin typeface="Times New Roman" panose="02020603050405020304" pitchFamily="18" charset="0"/>
                <a:cs typeface="Times New Roman" panose="02020603050405020304" pitchFamily="18" charset="0"/>
              </a:rPr>
              <a:t>and Compaction </a:t>
            </a:r>
          </a:p>
          <a:p>
            <a:pPr marL="12700" marR="5080">
              <a:lnSpc>
                <a:spcPts val="2810"/>
              </a:lnSpc>
              <a:spcBef>
                <a:spcPts val="455"/>
              </a:spcBef>
              <a:tabLst>
                <a:tab pos="355600" algn="l"/>
              </a:tabLst>
            </a:pPr>
            <a:r>
              <a:rPr lang="en-US" sz="2400" spc="-75" dirty="0">
                <a:latin typeface="Times New Roman" panose="02020603050405020304" pitchFamily="18" charset="0"/>
                <a:cs typeface="Times New Roman" panose="02020603050405020304" pitchFamily="18" charset="0"/>
              </a:rPr>
              <a:t>          </a:t>
            </a:r>
            <a:r>
              <a:rPr lang="en-US" sz="2400" spc="-75" dirty="0" smtClean="0">
                <a:latin typeface="Times New Roman" panose="02020603050405020304" pitchFamily="18" charset="0"/>
                <a:cs typeface="Times New Roman" panose="02020603050405020304" pitchFamily="18" charset="0"/>
              </a:rPr>
              <a:t>  iv.  Sintering </a:t>
            </a:r>
            <a:endParaRPr lang="en-US" sz="2400" spc="-75" dirty="0">
              <a:latin typeface="Times New Roman" panose="02020603050405020304" pitchFamily="18" charset="0"/>
              <a:cs typeface="Times New Roman" panose="02020603050405020304" pitchFamily="18" charset="0"/>
            </a:endParaRPr>
          </a:p>
          <a:p>
            <a:pPr marL="355600" marR="5080" indent="-342900">
              <a:lnSpc>
                <a:spcPts val="2810"/>
              </a:lnSpc>
              <a:spcBef>
                <a:spcPts val="455"/>
              </a:spcBef>
              <a:buFont typeface="Arial"/>
              <a:buChar char="•"/>
              <a:tabLst>
                <a:tab pos="355600" algn="l"/>
              </a:tabLst>
            </a:pPr>
            <a:r>
              <a:rPr lang="en-US" sz="2400" spc="-75" dirty="0" smtClean="0">
                <a:latin typeface="Times New Roman" panose="02020603050405020304" pitchFamily="18" charset="0"/>
                <a:cs typeface="Times New Roman" panose="02020603050405020304" pitchFamily="18" charset="0"/>
              </a:rPr>
              <a:t>Areas covered are manufacturing </a:t>
            </a:r>
            <a:r>
              <a:rPr lang="en-US" sz="2400" spc="-75" dirty="0">
                <a:latin typeface="Times New Roman" panose="02020603050405020304" pitchFamily="18" charset="0"/>
                <a:cs typeface="Times New Roman" panose="02020603050405020304" pitchFamily="18" charset="0"/>
              </a:rPr>
              <a:t>process with emphasis on  various BIS  standards and its test methods  </a:t>
            </a:r>
          </a:p>
        </p:txBody>
      </p:sp>
      <p:sp>
        <p:nvSpPr>
          <p:cNvPr id="4" name="TextBox 3"/>
          <p:cNvSpPr txBox="1"/>
          <p:nvPr/>
        </p:nvSpPr>
        <p:spPr>
          <a:xfrm>
            <a:off x="623455" y="318655"/>
            <a:ext cx="9656618"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Understanding Key concept of Powder Metallurgy </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43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30145" cy="461665"/>
          </a:xfrm>
          <a:prstGeom prst="rect">
            <a:avLst/>
          </a:prstGeom>
          <a:noFill/>
        </p:spPr>
        <p:txBody>
          <a:bodyPr wrap="square" rtlCol="0">
            <a:spAutoFit/>
          </a:bodyPr>
          <a:lstStyle/>
          <a:p>
            <a:r>
              <a:rPr lang="en-US" sz="2400" dirty="0" smtClean="0">
                <a:solidFill>
                  <a:srgbClr val="FF0000"/>
                </a:solidFill>
              </a:rPr>
              <a:t>The first step in Powder Metallurgy is Powder Production </a:t>
            </a:r>
            <a:endParaRPr lang="en-IN" sz="2400" dirty="0">
              <a:solidFill>
                <a:srgbClr val="FF0000"/>
              </a:solidFill>
            </a:endParaRPr>
          </a:p>
        </p:txBody>
      </p:sp>
      <p:sp>
        <p:nvSpPr>
          <p:cNvPr id="3" name="TextBox 2"/>
          <p:cNvSpPr txBox="1"/>
          <p:nvPr/>
        </p:nvSpPr>
        <p:spPr>
          <a:xfrm>
            <a:off x="0" y="461665"/>
            <a:ext cx="4932218" cy="4801314"/>
          </a:xfrm>
          <a:prstGeom prst="rect">
            <a:avLst/>
          </a:prstGeom>
          <a:noFill/>
        </p:spPr>
        <p:txBody>
          <a:bodyPr wrap="square" rtlCol="0">
            <a:spAutoFit/>
          </a:bodyPr>
          <a:lstStyle/>
          <a:p>
            <a:r>
              <a:rPr lang="en-US" sz="2400" i="1" u="sng" dirty="0" smtClean="0"/>
              <a:t>Methods of Production Powder </a:t>
            </a:r>
          </a:p>
          <a:p>
            <a:pPr marL="342900" indent="-342900" algn="just">
              <a:buAutoNum type="arabicPeriod"/>
            </a:pPr>
            <a:r>
              <a:rPr lang="en-US" sz="2400" i="1" u="sng" dirty="0" smtClean="0">
                <a:solidFill>
                  <a:srgbClr val="FF0000"/>
                </a:solidFill>
              </a:rPr>
              <a:t>Atomization</a:t>
            </a:r>
            <a:r>
              <a:rPr lang="en-US" sz="2400" dirty="0" smtClean="0"/>
              <a:t>  : </a:t>
            </a:r>
          </a:p>
          <a:p>
            <a:pPr algn="just"/>
            <a:r>
              <a:rPr lang="en-US" sz="2400" dirty="0" smtClean="0"/>
              <a:t>This is the most utilized process for the production of Powders were in  liquid -Metal Stream by Injecting Molten Metal through a small orifice, the stream is broken up by Jets of Inert Gas or Air </a:t>
            </a:r>
          </a:p>
          <a:p>
            <a:endParaRPr lang="en-US" dirty="0"/>
          </a:p>
          <a:p>
            <a:r>
              <a:rPr lang="en-US" sz="2400" b="1" dirty="0" smtClean="0">
                <a:latin typeface="Times New Roman" panose="02020603050405020304" pitchFamily="18" charset="0"/>
                <a:cs typeface="Times New Roman" panose="02020603050405020304" pitchFamily="18" charset="0"/>
              </a:rPr>
              <a:t>Other methods are also used for production of Powders like </a:t>
            </a:r>
          </a:p>
          <a:p>
            <a:r>
              <a:rPr lang="en-US" sz="2400" dirty="0" smtClean="0">
                <a:latin typeface="Times New Roman" panose="02020603050405020304" pitchFamily="18" charset="0"/>
                <a:cs typeface="Times New Roman" panose="02020603050405020304" pitchFamily="18" charset="0"/>
              </a:rPr>
              <a:t>Reduction, Commination , Mechanical Alloying , </a:t>
            </a:r>
            <a:r>
              <a:rPr lang="en-US" sz="2400" dirty="0" err="1" smtClean="0">
                <a:latin typeface="Times New Roman" panose="02020603050405020304" pitchFamily="18" charset="0"/>
                <a:cs typeface="Times New Roman" panose="02020603050405020304" pitchFamily="18" charset="0"/>
              </a:rPr>
              <a:t>Eletrolytic</a:t>
            </a:r>
            <a:r>
              <a:rPr lang="en-US" sz="2400" dirty="0" smtClean="0">
                <a:latin typeface="Times New Roman" panose="02020603050405020304" pitchFamily="18" charset="0"/>
                <a:cs typeface="Times New Roman" panose="02020603050405020304" pitchFamily="18" charset="0"/>
              </a:rPr>
              <a:t> solutions </a:t>
            </a:r>
            <a:r>
              <a:rPr lang="en-US" sz="2400" dirty="0" err="1" smtClean="0">
                <a:latin typeface="Times New Roman" panose="02020603050405020304" pitchFamily="18" charset="0"/>
                <a:cs typeface="Times New Roman" panose="02020603050405020304" pitchFamily="18" charset="0"/>
              </a:rPr>
              <a:t>etc</a:t>
            </a:r>
            <a:r>
              <a:rPr lang="en-US" sz="2400" dirty="0" smtClean="0">
                <a:latin typeface="Times New Roman" panose="02020603050405020304" pitchFamily="18" charset="0"/>
                <a:cs typeface="Times New Roman" panose="02020603050405020304" pitchFamily="18" charset="0"/>
              </a:rPr>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218" y="461665"/>
            <a:ext cx="7121238" cy="6396335"/>
          </a:xfrm>
          <a:prstGeom prst="rect">
            <a:avLst/>
          </a:prstGeom>
        </p:spPr>
      </p:pic>
      <p:sp>
        <p:nvSpPr>
          <p:cNvPr id="5" name="TextBox 4"/>
          <p:cNvSpPr txBox="1"/>
          <p:nvPr/>
        </p:nvSpPr>
        <p:spPr>
          <a:xfrm>
            <a:off x="0" y="5262979"/>
            <a:ext cx="4835236" cy="1200329"/>
          </a:xfrm>
          <a:prstGeom prst="rect">
            <a:avLst/>
          </a:prstGeom>
          <a:noFill/>
        </p:spPr>
        <p:txBody>
          <a:bodyPr wrap="square" rtlCol="0">
            <a:spAutoFit/>
          </a:bodyPr>
          <a:lstStyle/>
          <a:p>
            <a:pPr algn="just"/>
            <a:r>
              <a:rPr lang="en-US" sz="2400" dirty="0" smtClean="0">
                <a:solidFill>
                  <a:srgbClr val="7030A0"/>
                </a:solidFill>
                <a:latin typeface="Times New Roman" panose="02020603050405020304" pitchFamily="18" charset="0"/>
                <a:cs typeface="Times New Roman" panose="02020603050405020304" pitchFamily="18" charset="0"/>
              </a:rPr>
              <a:t>IS 5432: 2022 give a detailed definition and Vocabulary of each Process and tests </a:t>
            </a:r>
            <a:endParaRPr lang="en-IN"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437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12327" y="193964"/>
            <a:ext cx="6871855" cy="6664036"/>
          </a:xfrm>
          <a:prstGeom prst="rect">
            <a:avLst/>
          </a:prstGeom>
        </p:spPr>
      </p:pic>
      <p:sp>
        <p:nvSpPr>
          <p:cNvPr id="3" name="Rectangle 2"/>
          <p:cNvSpPr/>
          <p:nvPr/>
        </p:nvSpPr>
        <p:spPr>
          <a:xfrm>
            <a:off x="360218" y="639726"/>
            <a:ext cx="4904509" cy="400110"/>
          </a:xfrm>
          <a:prstGeom prst="rect">
            <a:avLst/>
          </a:prstGeom>
        </p:spPr>
        <p:txBody>
          <a:bodyPr wrap="square">
            <a:spAutoFit/>
          </a:bodyPr>
          <a:lstStyle/>
          <a:p>
            <a:r>
              <a:rPr lang="nl-NL" sz="2000" b="1" dirty="0">
                <a:solidFill>
                  <a:srgbClr val="000000"/>
                </a:solidFill>
                <a:latin typeface="Source Sans Pro"/>
                <a:hlinkClick r:id="rId3" action="ppaction://hlinkfile"/>
              </a:rPr>
              <a:t>IS 5461 : </a:t>
            </a:r>
            <a:r>
              <a:rPr lang="nl-NL" sz="2000" b="1" dirty="0" smtClean="0">
                <a:solidFill>
                  <a:srgbClr val="000000"/>
                </a:solidFill>
                <a:latin typeface="Source Sans Pro"/>
                <a:hlinkClick r:id="rId3" action="ppaction://hlinkfile"/>
              </a:rPr>
              <a:t>2024 / ISO </a:t>
            </a:r>
            <a:r>
              <a:rPr lang="nl-NL" sz="2000" b="1" dirty="0">
                <a:solidFill>
                  <a:srgbClr val="000000"/>
                </a:solidFill>
                <a:latin typeface="Source Sans Pro"/>
                <a:hlinkClick r:id="rId3" action="ppaction://hlinkfile"/>
              </a:rPr>
              <a:t>4497: 2020</a:t>
            </a:r>
            <a:endParaRPr lang="en-IN" sz="2000" dirty="0"/>
          </a:p>
        </p:txBody>
      </p:sp>
      <p:sp>
        <p:nvSpPr>
          <p:cNvPr id="4" name="Rectangle 3"/>
          <p:cNvSpPr/>
          <p:nvPr/>
        </p:nvSpPr>
        <p:spPr>
          <a:xfrm>
            <a:off x="159327" y="1023188"/>
            <a:ext cx="5153891" cy="707886"/>
          </a:xfrm>
          <a:prstGeom prst="rect">
            <a:avLst/>
          </a:prstGeom>
        </p:spPr>
        <p:txBody>
          <a:bodyPr wrap="square">
            <a:spAutoFit/>
          </a:bodyPr>
          <a:lstStyle/>
          <a:p>
            <a:r>
              <a:rPr lang="en-US" sz="2000" b="1" dirty="0">
                <a:solidFill>
                  <a:srgbClr val="000000"/>
                </a:solidFill>
                <a:latin typeface="Source Sans Pro"/>
              </a:rPr>
              <a:t>Metallic </a:t>
            </a:r>
            <a:r>
              <a:rPr lang="en-US" sz="2000" b="1" dirty="0" smtClean="0">
                <a:solidFill>
                  <a:srgbClr val="000000"/>
                </a:solidFill>
                <a:latin typeface="Source Sans Pro"/>
              </a:rPr>
              <a:t>powders, Determination </a:t>
            </a:r>
            <a:r>
              <a:rPr lang="en-US" sz="2000" b="1" dirty="0">
                <a:solidFill>
                  <a:srgbClr val="000000"/>
                </a:solidFill>
                <a:latin typeface="Source Sans Pro"/>
              </a:rPr>
              <a:t>of particle </a:t>
            </a:r>
            <a:r>
              <a:rPr lang="en-US" sz="2000" b="1" dirty="0" smtClean="0">
                <a:solidFill>
                  <a:srgbClr val="000000"/>
                </a:solidFill>
                <a:latin typeface="Source Sans Pro"/>
              </a:rPr>
              <a:t>size  </a:t>
            </a:r>
            <a:r>
              <a:rPr lang="en-US" sz="2000" b="1" dirty="0">
                <a:solidFill>
                  <a:srgbClr val="000000"/>
                </a:solidFill>
                <a:latin typeface="Source Sans Pro"/>
              </a:rPr>
              <a:t>by dry sieving</a:t>
            </a:r>
            <a:endParaRPr lang="en-IN" sz="2000" dirty="0"/>
          </a:p>
        </p:txBody>
      </p:sp>
      <p:sp>
        <p:nvSpPr>
          <p:cNvPr id="5" name="Rectangle 4"/>
          <p:cNvSpPr/>
          <p:nvPr/>
        </p:nvSpPr>
        <p:spPr>
          <a:xfrm>
            <a:off x="159327" y="3202816"/>
            <a:ext cx="4495800" cy="707886"/>
          </a:xfrm>
          <a:prstGeom prst="rect">
            <a:avLst/>
          </a:prstGeom>
        </p:spPr>
        <p:txBody>
          <a:bodyPr wrap="square">
            <a:spAutoFit/>
          </a:bodyPr>
          <a:lstStyle/>
          <a:p>
            <a:r>
              <a:rPr lang="en-US" sz="2000" b="1" dirty="0">
                <a:solidFill>
                  <a:srgbClr val="000000"/>
                </a:solidFill>
                <a:latin typeface="Source Sans Pro"/>
                <a:hlinkClick r:id="rId4" action="ppaction://hlinkfile"/>
              </a:rPr>
              <a:t>IS 18657 (Part 6) : 2024</a:t>
            </a:r>
            <a:r>
              <a:rPr lang="en-US" sz="2000" dirty="0">
                <a:hlinkClick r:id="rId4" action="ppaction://hlinkfile"/>
              </a:rPr>
              <a:t/>
            </a:r>
            <a:br>
              <a:rPr lang="en-US" sz="2000" dirty="0">
                <a:hlinkClick r:id="rId4" action="ppaction://hlinkfile"/>
              </a:rPr>
            </a:br>
            <a:r>
              <a:rPr lang="en-US" sz="2000" b="1" dirty="0">
                <a:solidFill>
                  <a:srgbClr val="000000"/>
                </a:solidFill>
                <a:latin typeface="Source Sans Pro"/>
                <a:hlinkClick r:id="rId4" action="ppaction://hlinkfile"/>
              </a:rPr>
              <a:t>ISO 9276-6 :2008</a:t>
            </a:r>
            <a:endParaRPr lang="en-IN" sz="2000" dirty="0"/>
          </a:p>
        </p:txBody>
      </p:sp>
      <p:sp>
        <p:nvSpPr>
          <p:cNvPr id="6" name="Rectangle 5"/>
          <p:cNvSpPr/>
          <p:nvPr/>
        </p:nvSpPr>
        <p:spPr>
          <a:xfrm>
            <a:off x="96982" y="4078206"/>
            <a:ext cx="5015345" cy="1323439"/>
          </a:xfrm>
          <a:prstGeom prst="rect">
            <a:avLst/>
          </a:prstGeom>
        </p:spPr>
        <p:txBody>
          <a:bodyPr wrap="square">
            <a:spAutoFit/>
          </a:bodyPr>
          <a:lstStyle/>
          <a:p>
            <a:pPr algn="just"/>
            <a:r>
              <a:rPr lang="en-US" sz="2000" b="1" dirty="0">
                <a:solidFill>
                  <a:srgbClr val="000000"/>
                </a:solidFill>
                <a:latin typeface="Source Sans Pro"/>
              </a:rPr>
              <a:t>Representation of Results of Particle Size Analysis Part 6 Descriptive and Quantitative Representation of Particle Shape and Morphology</a:t>
            </a:r>
            <a:endParaRPr lang="en-IN" sz="2000" dirty="0"/>
          </a:p>
        </p:txBody>
      </p:sp>
      <p:sp>
        <p:nvSpPr>
          <p:cNvPr id="7" name="Rectangle 6"/>
          <p:cNvSpPr/>
          <p:nvPr/>
        </p:nvSpPr>
        <p:spPr>
          <a:xfrm>
            <a:off x="159327" y="1683649"/>
            <a:ext cx="4772891" cy="1015663"/>
          </a:xfrm>
          <a:prstGeom prst="rect">
            <a:avLst/>
          </a:prstGeom>
        </p:spPr>
        <p:txBody>
          <a:bodyPr wrap="square">
            <a:spAutoFit/>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specify the method of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determining the particle size distribution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metallic powders by dry sieving into size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fractions</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IN"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97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xmlns="" id="{48349803-F86C-BAD5-F54F-67D3EEB19C9D}"/>
              </a:ext>
            </a:extLst>
          </p:cNvPr>
          <p:cNvGraphicFramePr>
            <a:graphicFrameLocks/>
          </p:cNvGraphicFramePr>
          <p:nvPr>
            <p:extLst>
              <p:ext uri="{D42A27DB-BD31-4B8C-83A1-F6EECF244321}">
                <p14:modId xmlns:p14="http://schemas.microsoft.com/office/powerpoint/2010/main" val="3929095793"/>
              </p:ext>
            </p:extLst>
          </p:nvPr>
        </p:nvGraphicFramePr>
        <p:xfrm>
          <a:off x="1489364" y="1010498"/>
          <a:ext cx="10515600" cy="575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2515" y="168625"/>
            <a:ext cx="11546976" cy="95410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How Standards can be useful in the </a:t>
            </a:r>
            <a:r>
              <a:rPr lang="en-US" sz="2800" dirty="0" smtClean="0"/>
              <a:t>field </a:t>
            </a:r>
            <a:r>
              <a:rPr lang="en-US" sz="2800" dirty="0"/>
              <a:t>of Powder metallurgy </a:t>
            </a:r>
            <a:r>
              <a:rPr lang="en-US" sz="2800" dirty="0" smtClean="0">
                <a:latin typeface="Times New Roman" panose="02020603050405020304" pitchFamily="18" charset="0"/>
                <a:cs typeface="Times New Roman" panose="02020603050405020304" pitchFamily="18" charset="0"/>
              </a:rPr>
              <a:t>  &amp; </a:t>
            </a:r>
            <a:r>
              <a:rPr lang="en-US" sz="2800" dirty="0"/>
              <a:t>Implications on Application of IS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49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0882A39-55E1-7F3A-5194-C48AB5AE6C5D}"/>
              </a:ext>
            </a:extLst>
          </p:cNvPr>
          <p:cNvSpPr>
            <a:spLocks noGrp="1"/>
          </p:cNvSpPr>
          <p:nvPr>
            <p:ph type="title"/>
          </p:nvPr>
        </p:nvSpPr>
        <p:spPr>
          <a:xfrm>
            <a:off x="590407" y="831271"/>
            <a:ext cx="3932237" cy="1059873"/>
          </a:xfrm>
        </p:spPr>
        <p:txBody>
          <a:bodyPr/>
          <a:lstStyle/>
          <a:p>
            <a:r>
              <a:rPr lang="en-US" b="1" dirty="0"/>
              <a:t>Indian Standards on </a:t>
            </a:r>
            <a:r>
              <a:rPr lang="en-US" b="1" dirty="0" smtClean="0"/>
              <a:t>Powder Metallurgy </a:t>
            </a:r>
            <a:endParaRPr lang="en-IN" b="1" dirty="0"/>
          </a:p>
        </p:txBody>
      </p:sp>
      <p:sp>
        <p:nvSpPr>
          <p:cNvPr id="5" name="Content Placeholder 4">
            <a:extLst>
              <a:ext uri="{FF2B5EF4-FFF2-40B4-BE49-F238E27FC236}">
                <a16:creationId xmlns:a16="http://schemas.microsoft.com/office/drawing/2014/main" xmlns="" id="{E4F9D6C0-CBF9-6539-B139-127678D56023}"/>
              </a:ext>
            </a:extLst>
          </p:cNvPr>
          <p:cNvSpPr>
            <a:spLocks noGrp="1"/>
          </p:cNvSpPr>
          <p:nvPr>
            <p:ph idx="1"/>
          </p:nvPr>
        </p:nvSpPr>
        <p:spPr>
          <a:xfrm>
            <a:off x="5183188" y="457200"/>
            <a:ext cx="7008812" cy="6400799"/>
          </a:xfrm>
        </p:spPr>
        <p:txBody>
          <a:bodyPr>
            <a:normAutofit fontScale="85000" lnSpcReduction="10000"/>
          </a:bodyPr>
          <a:lstStyle/>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Standardized Testing Procedures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Adherence to IS Codes ensures standardized testing procedures for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PM Parts. During the Production stage and after Production stage,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This promotes consistency and reliability in the interpretation of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PM parts characteristics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such as strength,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durability parameters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Quality Assurance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Application of IS Codes facilitates quality assurance in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production of PM parts.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Engineers can rely on standardized methodologies to obtain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accurate production plan.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Safety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 Health safety is being the top most priorities. Usage of some powder like Lead, Copper, which cause skin irritation , cancer , the safety related issues are addressed in the standard.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Regulatory Compliance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Many regulatory bodies and government agencies in India require compliance with BIS standards for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production of powders.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Adhering to these standards ensures projects meet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environmental requirements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and obtain necessary approvals.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Optimized Design</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Knowledge of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Different Powder as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per IS Codes allows engineers to optimize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usage of process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designs and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tailored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to </a:t>
            </a:r>
            <a:r>
              <a:rPr lang="en-IN" sz="1800" kern="100" dirty="0" smtClean="0">
                <a:effectLst/>
                <a:latin typeface="Calibri" panose="020F0502020204030204" pitchFamily="34" charset="0"/>
                <a:ea typeface="Calibri" panose="020F0502020204030204" pitchFamily="34" charset="0"/>
                <a:cs typeface="Times New Roman" panose="02020603050405020304" pitchFamily="18" charset="0"/>
              </a:rPr>
              <a:t>easy production of PM parts .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This helps in achieving cost-effective and efficient solutions.</a:t>
            </a:r>
          </a:p>
          <a:p>
            <a:pPr marL="342900" lvl="0" indent="-342900" algn="just">
              <a:lnSpc>
                <a:spcPct val="107000"/>
              </a:lnSpc>
              <a:spcAft>
                <a:spcPts val="800"/>
              </a:spcAft>
              <a:buFont typeface="+mj-lt"/>
              <a:buAutoNum type="arabicPeriod"/>
              <a:tabLst>
                <a:tab pos="457200" algn="l"/>
              </a:tabLs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Environmental </a:t>
            </a:r>
            <a:r>
              <a:rPr lang="en-IN" sz="1800" b="1" kern="100" dirty="0" smtClean="0">
                <a:effectLst/>
                <a:latin typeface="Calibri" panose="020F0502020204030204" pitchFamily="34" charset="0"/>
                <a:ea typeface="Calibri" panose="020F0502020204030204" pitchFamily="34" charset="0"/>
                <a:cs typeface="Times New Roman" panose="02020603050405020304" pitchFamily="18" charset="0"/>
              </a:rPr>
              <a:t>Consideration </a:t>
            </a:r>
            <a:r>
              <a:rPr lang="en-IN" sz="1800" b="1" kern="100" dirty="0" smtClean="0">
                <a:latin typeface="Calibri" panose="020F0502020204030204" pitchFamily="34" charset="0"/>
                <a:ea typeface="Calibri" panose="020F0502020204030204" pitchFamily="34" charset="0"/>
                <a:cs typeface="Times New Roman" panose="02020603050405020304" pitchFamily="18" charset="0"/>
              </a:rPr>
              <a:t>and </a:t>
            </a:r>
            <a:r>
              <a:rPr lang="en-IN" sz="1800" b="1" kern="100" dirty="0" smtClean="0">
                <a:effectLst/>
                <a:latin typeface="Calibri" panose="020F0502020204030204" pitchFamily="34" charset="0"/>
                <a:ea typeface="Calibri" panose="020F0502020204030204" pitchFamily="34" charset="0"/>
                <a:cs typeface="Times New Roman" panose="02020603050405020304" pitchFamily="18" charset="0"/>
              </a:rPr>
              <a:t>Education </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and Training</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IS Codes serve as educational tools for teaching soil mechanics principles and testing techniques in engineering curricula. They contribute to the professional development of engineers and technicians involved in geotechnical engineering.</a:t>
            </a:r>
          </a:p>
          <a:p>
            <a:endParaRPr lang="en-IN" sz="1600" dirty="0"/>
          </a:p>
        </p:txBody>
      </p:sp>
      <p:sp>
        <p:nvSpPr>
          <p:cNvPr id="6" name="Text Placeholder 5">
            <a:extLst>
              <a:ext uri="{FF2B5EF4-FFF2-40B4-BE49-F238E27FC236}">
                <a16:creationId xmlns:a16="http://schemas.microsoft.com/office/drawing/2014/main" xmlns="" id="{CC5D7016-2FC3-CF49-629C-751E07BA8500}"/>
              </a:ext>
            </a:extLst>
          </p:cNvPr>
          <p:cNvSpPr>
            <a:spLocks noGrp="1"/>
          </p:cNvSpPr>
          <p:nvPr>
            <p:ph type="body" sz="half" idx="2"/>
          </p:nvPr>
        </p:nvSpPr>
        <p:spPr/>
        <p:txBody>
          <a:bodyPr/>
          <a:lstStyle/>
          <a:p>
            <a:endParaRPr lang="en-US" dirty="0"/>
          </a:p>
          <a:p>
            <a:endParaRPr lang="en-US" dirty="0"/>
          </a:p>
          <a:p>
            <a:endParaRPr lang="en-US" dirty="0"/>
          </a:p>
          <a:p>
            <a:endParaRPr lang="en-US" dirty="0"/>
          </a:p>
          <a:p>
            <a:r>
              <a:rPr lang="en-US" sz="2000" b="1" dirty="0"/>
              <a:t>Understanding the Implications on its Application</a:t>
            </a:r>
            <a:endParaRPr lang="en-IN" sz="2000" b="1" dirty="0"/>
          </a:p>
        </p:txBody>
      </p:sp>
    </p:spTree>
    <p:extLst>
      <p:ext uri="{BB962C8B-B14F-4D97-AF65-F5344CB8AC3E}">
        <p14:creationId xmlns:p14="http://schemas.microsoft.com/office/powerpoint/2010/main" val="54095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6255" y="249382"/>
            <a:ext cx="8035635" cy="6321165"/>
          </a:xfrm>
          <a:prstGeom prst="rect">
            <a:avLst/>
          </a:prstGeom>
        </p:spPr>
      </p:pic>
      <p:sp>
        <p:nvSpPr>
          <p:cNvPr id="5" name="Rectangle 4"/>
          <p:cNvSpPr/>
          <p:nvPr/>
        </p:nvSpPr>
        <p:spPr>
          <a:xfrm>
            <a:off x="8271162" y="1793182"/>
            <a:ext cx="3865420" cy="1938992"/>
          </a:xfrm>
          <a:prstGeom prst="rect">
            <a:avLst/>
          </a:prstGeom>
        </p:spPr>
        <p:txBody>
          <a:bodyPr wrap="square">
            <a:spAutoFit/>
          </a:bodyPr>
          <a:lstStyle/>
          <a:p>
            <a:pPr algn="just"/>
            <a:r>
              <a:rPr lang="en-US" sz="2400" b="1" dirty="0"/>
              <a:t>This standard covers the requirements for iron powder for use in the manufacture of sintered bearings and parts.</a:t>
            </a:r>
            <a:endParaRPr lang="en-IN" sz="2400" b="1" dirty="0"/>
          </a:p>
        </p:txBody>
      </p:sp>
      <p:grpSp>
        <p:nvGrpSpPr>
          <p:cNvPr id="7" name="Group 6"/>
          <p:cNvGrpSpPr/>
          <p:nvPr/>
        </p:nvGrpSpPr>
        <p:grpSpPr>
          <a:xfrm>
            <a:off x="8201890" y="311277"/>
            <a:ext cx="4045528" cy="6112816"/>
            <a:chOff x="8201890" y="311277"/>
            <a:chExt cx="4045528" cy="6112816"/>
          </a:xfrm>
        </p:grpSpPr>
        <p:sp>
          <p:nvSpPr>
            <p:cNvPr id="3" name="Rectangle 2"/>
            <p:cNvSpPr/>
            <p:nvPr/>
          </p:nvSpPr>
          <p:spPr>
            <a:xfrm>
              <a:off x="9157065" y="311277"/>
              <a:ext cx="2204450" cy="461665"/>
            </a:xfrm>
            <a:prstGeom prst="rect">
              <a:avLst/>
            </a:prstGeom>
          </p:spPr>
          <p:txBody>
            <a:bodyPr wrap="none">
              <a:spAutoFit/>
            </a:bodyPr>
            <a:lstStyle/>
            <a:p>
              <a:r>
                <a:rPr lang="en-IN" sz="2400" b="1" dirty="0">
                  <a:solidFill>
                    <a:srgbClr val="000000"/>
                  </a:solidFill>
                  <a:latin typeface="Source Sans Pro"/>
                  <a:hlinkClick r:id="rId3" action="ppaction://hlinkfile"/>
                </a:rPr>
                <a:t>IS 8370 : 2018</a:t>
              </a:r>
              <a:endParaRPr lang="en-IN" sz="2400" dirty="0"/>
            </a:p>
          </p:txBody>
        </p:sp>
        <p:sp>
          <p:nvSpPr>
            <p:cNvPr id="4" name="Rectangle 3"/>
            <p:cNvSpPr/>
            <p:nvPr/>
          </p:nvSpPr>
          <p:spPr>
            <a:xfrm>
              <a:off x="8271162" y="947922"/>
              <a:ext cx="3976256" cy="830997"/>
            </a:xfrm>
            <a:prstGeom prst="rect">
              <a:avLst/>
            </a:prstGeom>
          </p:spPr>
          <p:txBody>
            <a:bodyPr wrap="square">
              <a:spAutoFit/>
            </a:bodyPr>
            <a:lstStyle/>
            <a:p>
              <a:pPr algn="just"/>
              <a:r>
                <a:rPr lang="en-US" sz="2400" b="1" dirty="0">
                  <a:solidFill>
                    <a:srgbClr val="000000"/>
                  </a:solidFill>
                  <a:latin typeface="Source Sans Pro"/>
                </a:rPr>
                <a:t>Iron powder for powder metallurgical applications</a:t>
              </a:r>
              <a:endParaRPr lang="en-IN" sz="2400" dirty="0"/>
            </a:p>
          </p:txBody>
        </p:sp>
        <p:sp>
          <p:nvSpPr>
            <p:cNvPr id="6" name="TextBox 5"/>
            <p:cNvSpPr txBox="1"/>
            <p:nvPr/>
          </p:nvSpPr>
          <p:spPr>
            <a:xfrm>
              <a:off x="8201890" y="3746437"/>
              <a:ext cx="3934692" cy="2677656"/>
            </a:xfrm>
            <a:prstGeom prst="rect">
              <a:avLst/>
            </a:prstGeom>
            <a:noFill/>
          </p:spPr>
          <p:txBody>
            <a:bodyPr wrap="square" rtlCol="0">
              <a:spAutoFit/>
            </a:bodyPr>
            <a:lstStyle/>
            <a:p>
              <a:pPr algn="just"/>
              <a:r>
                <a:rPr lang="en-US" sz="2400" b="1" dirty="0" smtClean="0"/>
                <a:t>This standard inform about  different Grade of Powder based on Size, and the Chemical Composition, Acid Insoluble content, Apparent density , Flow Rate of the Powder,  Compressibility </a:t>
              </a:r>
              <a:endParaRPr lang="en-IN" sz="2400" b="1" dirty="0"/>
            </a:p>
          </p:txBody>
        </p:sp>
      </p:grpSp>
    </p:spTree>
    <p:extLst>
      <p:ext uri="{BB962C8B-B14F-4D97-AF65-F5344CB8AC3E}">
        <p14:creationId xmlns:p14="http://schemas.microsoft.com/office/powerpoint/2010/main" val="265634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2" y="2764507"/>
            <a:ext cx="7848600" cy="37609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7" y="138978"/>
            <a:ext cx="3962400" cy="6719022"/>
          </a:xfrm>
          <a:prstGeom prst="rect">
            <a:avLst/>
          </a:prstGeom>
        </p:spPr>
      </p:pic>
      <p:sp>
        <p:nvSpPr>
          <p:cNvPr id="4" name="Rectangle 3"/>
          <p:cNvSpPr/>
          <p:nvPr/>
        </p:nvSpPr>
        <p:spPr>
          <a:xfrm>
            <a:off x="4279321" y="660522"/>
            <a:ext cx="7734301" cy="830997"/>
          </a:xfrm>
          <a:prstGeom prst="rect">
            <a:avLst/>
          </a:prstGeom>
        </p:spPr>
        <p:txBody>
          <a:bodyPr wrap="square">
            <a:spAutoFit/>
          </a:bodyPr>
          <a:lstStyle/>
          <a:p>
            <a:pPr marL="285750" indent="-285750" algn="just">
              <a:buFont typeface="Arial" panose="020B0604020202020204" pitchFamily="34" charset="0"/>
              <a:buChar char="•"/>
            </a:pPr>
            <a:r>
              <a:rPr lang="en-IN" sz="2400" dirty="0" smtClean="0">
                <a:solidFill>
                  <a:srgbClr val="FF0000"/>
                </a:solidFill>
              </a:rPr>
              <a:t>Indian Standards prescribe the physical/chemical properties of Iron Powder </a:t>
            </a:r>
            <a:endParaRPr lang="en-IN" dirty="0"/>
          </a:p>
        </p:txBody>
      </p:sp>
      <p:sp>
        <p:nvSpPr>
          <p:cNvPr id="5" name="Rectangle 4"/>
          <p:cNvSpPr/>
          <p:nvPr/>
        </p:nvSpPr>
        <p:spPr>
          <a:xfrm>
            <a:off x="4279321" y="1666348"/>
            <a:ext cx="7734301" cy="923330"/>
          </a:xfrm>
          <a:prstGeom prst="rect">
            <a:avLst/>
          </a:prstGeom>
        </p:spPr>
        <p:txBody>
          <a:bodyPr wrap="square">
            <a:spAutoFit/>
          </a:bodyPr>
          <a:lstStyle/>
          <a:p>
            <a:pPr algn="just"/>
            <a:r>
              <a:rPr lang="en-US" b="1" dirty="0"/>
              <a:t>This standard inform about  different Grade of Powder based on Size, and the Chemical Composition, Acid Insoluble content, Apparent density , Flow Rate of the Powder,  Compressibility </a:t>
            </a:r>
            <a:endParaRPr lang="en-IN" b="1" dirty="0"/>
          </a:p>
        </p:txBody>
      </p:sp>
      <p:sp>
        <p:nvSpPr>
          <p:cNvPr id="6" name="TextBox 5"/>
          <p:cNvSpPr txBox="1"/>
          <p:nvPr/>
        </p:nvSpPr>
        <p:spPr>
          <a:xfrm>
            <a:off x="4336471" y="138978"/>
            <a:ext cx="7412184" cy="369332"/>
          </a:xfrm>
          <a:prstGeom prst="rect">
            <a:avLst/>
          </a:prstGeom>
          <a:noFill/>
        </p:spPr>
        <p:txBody>
          <a:bodyPr wrap="square" rtlCol="0">
            <a:spAutoFit/>
          </a:bodyPr>
          <a:lstStyle/>
          <a:p>
            <a:r>
              <a:rPr lang="en-US" b="1" dirty="0" smtClean="0">
                <a:solidFill>
                  <a:srgbClr val="FF0000"/>
                </a:solidFill>
              </a:rPr>
              <a:t>Impact of application of Indian standard in the field of Powder Metallurgy </a:t>
            </a:r>
            <a:endParaRPr lang="en-IN" b="1" dirty="0">
              <a:solidFill>
                <a:srgbClr val="FF0000"/>
              </a:solidFill>
            </a:endParaRPr>
          </a:p>
        </p:txBody>
      </p:sp>
    </p:spTree>
    <p:extLst>
      <p:ext uri="{BB962C8B-B14F-4D97-AF65-F5344CB8AC3E}">
        <p14:creationId xmlns:p14="http://schemas.microsoft.com/office/powerpoint/2010/main" val="326511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17</a:t>
            </a:fld>
            <a:endParaRPr lang="en"/>
          </a:p>
        </p:txBody>
      </p:sp>
      <p:sp>
        <p:nvSpPr>
          <p:cNvPr id="10" name="Rectangle 9"/>
          <p:cNvSpPr/>
          <p:nvPr/>
        </p:nvSpPr>
        <p:spPr>
          <a:xfrm>
            <a:off x="304800" y="1001003"/>
            <a:ext cx="11580853" cy="4728667"/>
          </a:xfrm>
          <a:prstGeom prst="rect">
            <a:avLst/>
          </a:prstGeom>
        </p:spPr>
        <p:txBody>
          <a:bodyPr wrap="square">
            <a:spAutoFit/>
          </a:bodyPr>
          <a:lstStyle/>
          <a:p>
            <a:pPr algn="just"/>
            <a:r>
              <a:rPr lang="en-US" sz="2133" dirty="0">
                <a:solidFill>
                  <a:srgbClr val="0070C0"/>
                </a:solidFill>
                <a:latin typeface="Times New Roman" panose="02020603050405020304" pitchFamily="18" charset="0"/>
                <a:cs typeface="Times New Roman" panose="02020603050405020304" pitchFamily="18" charset="0"/>
              </a:rPr>
              <a:t>Q  What is apparent density?</a:t>
            </a:r>
          </a:p>
          <a:p>
            <a:pPr algn="just"/>
            <a:r>
              <a:rPr lang="en-US" sz="2133" i="1" dirty="0" err="1">
                <a:latin typeface="Times New Roman" panose="02020603050405020304" pitchFamily="18" charset="0"/>
                <a:cs typeface="Times New Roman" panose="02020603050405020304" pitchFamily="18" charset="0"/>
              </a:rPr>
              <a:t>Ans</a:t>
            </a:r>
            <a:r>
              <a:rPr lang="en-US" sz="2133" i="1" dirty="0">
                <a:latin typeface="Times New Roman" panose="02020603050405020304" pitchFamily="18" charset="0"/>
                <a:cs typeface="Times New Roman" panose="02020603050405020304" pitchFamily="18" charset="0"/>
              </a:rPr>
              <a:t>:</a:t>
            </a:r>
            <a:r>
              <a:rPr lang="en-US" sz="2133" dirty="0">
                <a:latin typeface="Times New Roman" panose="02020603050405020304" pitchFamily="18" charset="0"/>
                <a:cs typeface="Times New Roman" panose="02020603050405020304" pitchFamily="18" charset="0"/>
              </a:rPr>
              <a:t>  Mass per unit volume (g/cm3) of a powder in loose packed state. Symbol of Apparent density is ρ.</a:t>
            </a:r>
          </a:p>
          <a:p>
            <a:pPr algn="just"/>
            <a:endParaRPr lang="en-US" sz="2133" dirty="0">
              <a:latin typeface="Times New Roman" panose="02020603050405020304" pitchFamily="18" charset="0"/>
              <a:cs typeface="Times New Roman" panose="02020603050405020304" pitchFamily="18" charset="0"/>
            </a:endParaRPr>
          </a:p>
          <a:p>
            <a:pPr algn="just"/>
            <a:r>
              <a:rPr lang="en-US" sz="2133" dirty="0">
                <a:solidFill>
                  <a:srgbClr val="0070C0"/>
                </a:solidFill>
                <a:latin typeface="Times New Roman" panose="02020603050405020304" pitchFamily="18" charset="0"/>
                <a:cs typeface="Times New Roman" panose="02020603050405020304" pitchFamily="18" charset="0"/>
              </a:rPr>
              <a:t>Q What is Compression ratio of a metal powder? </a:t>
            </a:r>
          </a:p>
          <a:p>
            <a:pPr algn="just"/>
            <a:r>
              <a:rPr lang="en-US" sz="2133" i="1" dirty="0" err="1">
                <a:solidFill>
                  <a:srgbClr val="0070C0"/>
                </a:solidFill>
                <a:latin typeface="Times New Roman" panose="02020603050405020304" pitchFamily="18" charset="0"/>
                <a:cs typeface="Times New Roman" panose="02020603050405020304" pitchFamily="18" charset="0"/>
              </a:rPr>
              <a:t>Ans</a:t>
            </a:r>
            <a:r>
              <a:rPr lang="en-US" sz="2133" i="1" dirty="0">
                <a:solidFill>
                  <a:srgbClr val="0070C0"/>
                </a:solidFill>
                <a:latin typeface="Times New Roman" panose="02020603050405020304" pitchFamily="18" charset="0"/>
                <a:cs typeface="Times New Roman" panose="02020603050405020304" pitchFamily="18" charset="0"/>
              </a:rPr>
              <a:t>: </a:t>
            </a:r>
            <a:r>
              <a:rPr lang="en-US" sz="2133" i="1" dirty="0">
                <a:latin typeface="Times New Roman" panose="02020603050405020304" pitchFamily="18" charset="0"/>
                <a:cs typeface="Times New Roman" panose="02020603050405020304" pitchFamily="18" charset="0"/>
              </a:rPr>
              <a:t>Compression ratio of the powder is define as the </a:t>
            </a:r>
            <a:r>
              <a:rPr lang="en-US" sz="2400" dirty="0"/>
              <a:t> </a:t>
            </a:r>
            <a:r>
              <a:rPr lang="en-US" sz="2133" i="1" dirty="0">
                <a:latin typeface="Times New Roman" panose="02020603050405020304" pitchFamily="18" charset="0"/>
                <a:cs typeface="Times New Roman" panose="02020603050405020304" pitchFamily="18" charset="0"/>
              </a:rPr>
              <a:t>ratio of the volume of the loose powder to the volume of the compact made from it</a:t>
            </a:r>
          </a:p>
          <a:p>
            <a:pPr algn="just"/>
            <a:endParaRPr lang="en-US" sz="2133" dirty="0">
              <a:solidFill>
                <a:srgbClr val="FF0000"/>
              </a:solidFill>
              <a:latin typeface="Times New Roman" panose="02020603050405020304" pitchFamily="18" charset="0"/>
              <a:cs typeface="Times New Roman" panose="02020603050405020304" pitchFamily="18" charset="0"/>
            </a:endParaRPr>
          </a:p>
          <a:p>
            <a:pPr algn="just"/>
            <a:r>
              <a:rPr lang="en-US" sz="2133" dirty="0">
                <a:solidFill>
                  <a:srgbClr val="0070C0"/>
                </a:solidFill>
                <a:latin typeface="Times New Roman" panose="02020603050405020304" pitchFamily="18" charset="0"/>
                <a:cs typeface="Times New Roman" panose="02020603050405020304" pitchFamily="18" charset="0"/>
              </a:rPr>
              <a:t>Q Do you Know about hydrogen loss?</a:t>
            </a:r>
          </a:p>
          <a:p>
            <a:pPr algn="just"/>
            <a:r>
              <a:rPr lang="en-US" sz="2133" i="1" dirty="0" err="1">
                <a:solidFill>
                  <a:srgbClr val="0070C0"/>
                </a:solidFill>
                <a:latin typeface="Times New Roman" panose="02020603050405020304" pitchFamily="18" charset="0"/>
                <a:cs typeface="Times New Roman" panose="02020603050405020304" pitchFamily="18" charset="0"/>
              </a:rPr>
              <a:t>Ans</a:t>
            </a:r>
            <a:r>
              <a:rPr lang="en-US" sz="2133" i="1" dirty="0">
                <a:solidFill>
                  <a:srgbClr val="0070C0"/>
                </a:solidFill>
                <a:latin typeface="Times New Roman" panose="02020603050405020304" pitchFamily="18" charset="0"/>
                <a:cs typeface="Times New Roman" panose="02020603050405020304" pitchFamily="18" charset="0"/>
              </a:rPr>
              <a:t>:</a:t>
            </a:r>
            <a:r>
              <a:rPr lang="en-US" sz="2133" dirty="0">
                <a:solidFill>
                  <a:srgbClr val="0070C0"/>
                </a:solidFill>
                <a:latin typeface="Times New Roman" panose="02020603050405020304" pitchFamily="18" charset="0"/>
                <a:cs typeface="Times New Roman" panose="02020603050405020304" pitchFamily="18" charset="0"/>
              </a:rPr>
              <a:t> </a:t>
            </a:r>
            <a:r>
              <a:rPr lang="en-US" sz="2133" dirty="0">
                <a:latin typeface="Times New Roman" panose="02020603050405020304" pitchFamily="18" charset="0"/>
                <a:cs typeface="Times New Roman" panose="02020603050405020304" pitchFamily="18" charset="0"/>
              </a:rPr>
              <a:t>Hydrogen loss is define as loss in weight of metal powder or of a compact caused by heating a representative sample for a specified time and temperature in a purified hydrogen atmosphere</a:t>
            </a:r>
          </a:p>
          <a:p>
            <a:pPr algn="just"/>
            <a:endParaRPr lang="en-US" sz="2133" dirty="0">
              <a:solidFill>
                <a:srgbClr val="FF0000"/>
              </a:solidFill>
              <a:latin typeface="Times New Roman" panose="02020603050405020304" pitchFamily="18" charset="0"/>
              <a:cs typeface="Times New Roman" panose="02020603050405020304" pitchFamily="18" charset="0"/>
            </a:endParaRPr>
          </a:p>
          <a:p>
            <a:pPr algn="just"/>
            <a:r>
              <a:rPr lang="en-US" sz="2133" dirty="0">
                <a:solidFill>
                  <a:srgbClr val="0070C0"/>
                </a:solidFill>
                <a:latin typeface="Times New Roman" panose="02020603050405020304" pitchFamily="18" charset="0"/>
                <a:cs typeface="Times New Roman" panose="02020603050405020304" pitchFamily="18" charset="0"/>
              </a:rPr>
              <a:t>Q What is Electrolytic powder?</a:t>
            </a:r>
          </a:p>
          <a:p>
            <a:pPr algn="just"/>
            <a:r>
              <a:rPr lang="en-US" sz="2133" i="1" dirty="0" err="1">
                <a:solidFill>
                  <a:srgbClr val="0070C0"/>
                </a:solidFill>
                <a:latin typeface="Times New Roman" panose="02020603050405020304" pitchFamily="18" charset="0"/>
                <a:cs typeface="Times New Roman" panose="02020603050405020304" pitchFamily="18" charset="0"/>
              </a:rPr>
              <a:t>Ans</a:t>
            </a:r>
            <a:r>
              <a:rPr lang="en-US" sz="2133" i="1" dirty="0">
                <a:solidFill>
                  <a:srgbClr val="0070C0"/>
                </a:solidFill>
                <a:latin typeface="Times New Roman" panose="02020603050405020304" pitchFamily="18" charset="0"/>
                <a:cs typeface="Times New Roman" panose="02020603050405020304" pitchFamily="18" charset="0"/>
              </a:rPr>
              <a:t>:</a:t>
            </a:r>
            <a:r>
              <a:rPr lang="en-US" sz="2133" dirty="0">
                <a:solidFill>
                  <a:srgbClr val="0070C0"/>
                </a:solidFill>
                <a:latin typeface="Times New Roman" panose="02020603050405020304" pitchFamily="18" charset="0"/>
                <a:cs typeface="Times New Roman" panose="02020603050405020304" pitchFamily="18" charset="0"/>
              </a:rPr>
              <a:t> </a:t>
            </a:r>
            <a:r>
              <a:rPr lang="en-US" sz="2133" dirty="0">
                <a:latin typeface="Times New Roman" panose="02020603050405020304" pitchFamily="18" charset="0"/>
                <a:cs typeface="Times New Roman" panose="02020603050405020304" pitchFamily="18" charset="0"/>
              </a:rPr>
              <a:t>A powder formed by the electrolytic technique is often dendritic or spongy in shape although considerable control of particle size and shape is possible. </a:t>
            </a:r>
          </a:p>
        </p:txBody>
      </p:sp>
      <p:sp>
        <p:nvSpPr>
          <p:cNvPr id="11" name="Google Shape;250;p28"/>
          <p:cNvSpPr/>
          <p:nvPr/>
        </p:nvSpPr>
        <p:spPr>
          <a:xfrm>
            <a:off x="9279467" y="76768"/>
            <a:ext cx="2912533" cy="554457"/>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algn="ctr">
              <a:buSzPts val="1100"/>
            </a:pPr>
            <a:r>
              <a:rPr lang="en" sz="2667" dirty="0">
                <a:solidFill>
                  <a:schemeClr val="lt1"/>
                </a:solidFill>
                <a:latin typeface="Raleway"/>
                <a:ea typeface="Raleway"/>
                <a:cs typeface="Raleway"/>
                <a:sym typeface="Raleway"/>
              </a:rPr>
              <a:t>IS 5432 : 2022</a:t>
            </a:r>
            <a:endParaRPr sz="1600" dirty="0">
              <a:solidFill>
                <a:schemeClr val="lt1"/>
              </a:solidFill>
              <a:latin typeface="Lato"/>
              <a:ea typeface="Lato"/>
              <a:cs typeface="Lato"/>
              <a:sym typeface="Lato"/>
            </a:endParaRPr>
          </a:p>
        </p:txBody>
      </p:sp>
      <p:sp>
        <p:nvSpPr>
          <p:cNvPr id="13" name="Google Shape;244;p28"/>
          <p:cNvSpPr/>
          <p:nvPr/>
        </p:nvSpPr>
        <p:spPr>
          <a:xfrm>
            <a:off x="304800" y="375835"/>
            <a:ext cx="3553216" cy="625168"/>
          </a:xfrm>
          <a:prstGeom prst="chevron">
            <a:avLst>
              <a:gd name="adj" fmla="val 50000"/>
            </a:avLst>
          </a:prstGeom>
          <a:solidFill>
            <a:schemeClr val="accent3"/>
          </a:solidFill>
          <a:ln>
            <a:noFill/>
          </a:ln>
        </p:spPr>
        <p:txBody>
          <a:bodyPr spcFirstLastPara="1" wrap="square" lIns="121900" tIns="121900" rIns="121900" bIns="121900" anchor="ctr" anchorCtr="0">
            <a:noAutofit/>
          </a:bodyPr>
          <a:lstStyle/>
          <a:p>
            <a:pPr lvl="0" algn="ctr">
              <a:buSzPts val="1100"/>
            </a:pPr>
            <a:r>
              <a:rPr lang="en-IN" sz="3733" dirty="0">
                <a:solidFill>
                  <a:schemeClr val="lt1"/>
                </a:solidFill>
                <a:latin typeface="Times New Roman" panose="02020603050405020304" pitchFamily="18" charset="0"/>
                <a:ea typeface="Raleway"/>
                <a:cs typeface="Times New Roman" panose="02020603050405020304" pitchFamily="18" charset="0"/>
                <a:sym typeface="Raleway"/>
              </a:rPr>
              <a:t>Questions</a:t>
            </a:r>
            <a:endParaRPr sz="3733" dirty="0">
              <a:solidFill>
                <a:schemeClr val="lt1"/>
              </a:solidFill>
              <a:latin typeface="Times New Roman" panose="02020603050405020304" pitchFamily="18" charset="0"/>
              <a:ea typeface="Raleway"/>
              <a:cs typeface="Times New Roman" panose="02020603050405020304" pitchFamily="18" charset="0"/>
              <a:sym typeface="Lato"/>
            </a:endParaRPr>
          </a:p>
        </p:txBody>
      </p:sp>
    </p:spTree>
    <p:extLst>
      <p:ext uri="{BB962C8B-B14F-4D97-AF65-F5344CB8AC3E}">
        <p14:creationId xmlns:p14="http://schemas.microsoft.com/office/powerpoint/2010/main" val="230501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arn(inVertical)">
                                      <p:cBhvr>
                                        <p:cTn id="13" dur="500"/>
                                        <p:tgtEl>
                                          <p:spTgt spid="1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 calcmode="lin" valueType="num">
                                      <p:cBhvr additive="base">
                                        <p:cTn id="1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barn(inVertical)">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 calcmode="lin" valueType="num">
                                      <p:cBhvr additive="base">
                                        <p:cTn id="2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barn(inVertical)">
                                      <p:cBhvr>
                                        <p:cTn id="35" dur="500"/>
                                        <p:tgtEl>
                                          <p:spTgt spid="10">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fade">
                                      <p:cBhvr>
                                        <p:cTn id="40" dur="1000"/>
                                        <p:tgtEl>
                                          <p:spTgt spid="10">
                                            <p:txEl>
                                              <p:pRg st="10" end="10"/>
                                            </p:txEl>
                                          </p:spTgt>
                                        </p:tgtEl>
                                      </p:cBhvr>
                                    </p:animEffect>
                                    <p:anim calcmode="lin" valueType="num">
                                      <p:cBhvr>
                                        <p:cTn id="4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919163" y="193675"/>
            <a:ext cx="104155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67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sz="2200" u="sng" dirty="0">
                <a:solidFill>
                  <a:srgbClr val="FF3300"/>
                </a:solidFill>
                <a:latin typeface="Times New Roman" panose="02020603050405020304" pitchFamily="18" charset="0"/>
              </a:rPr>
              <a:t>Powder treatment &amp; Handling</a:t>
            </a:r>
          </a:p>
        </p:txBody>
      </p:sp>
      <p:sp>
        <p:nvSpPr>
          <p:cNvPr id="20483" name="Rectangle 2"/>
          <p:cNvSpPr>
            <a:spLocks noChangeArrowheads="1"/>
          </p:cNvSpPr>
          <p:nvPr/>
        </p:nvSpPr>
        <p:spPr bwMode="auto">
          <a:xfrm>
            <a:off x="443345" y="768927"/>
            <a:ext cx="10891405"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400"/>
              </a:lnSpc>
              <a:spcBef>
                <a:spcPts val="1263"/>
              </a:spcBef>
              <a:spcAft>
                <a:spcPts val="1263"/>
              </a:spcAft>
            </a:pPr>
            <a:r>
              <a:rPr lang="en-US" sz="1900" dirty="0">
                <a:latin typeface="Times New Roman" panose="02020603050405020304" pitchFamily="18" charset="0"/>
              </a:rPr>
              <a:t>In powder conditioning, the powders prepared by various methods are subjected to a variety of treatments to improve or modify their physical, chemical characteristics</a:t>
            </a:r>
          </a:p>
          <a:p>
            <a:pPr algn="just" eaLnBrk="1" hangingPunct="1">
              <a:spcAft>
                <a:spcPts val="1263"/>
              </a:spcAft>
            </a:pPr>
            <a:r>
              <a:rPr lang="en-US" sz="1900" u="sng" dirty="0">
                <a:solidFill>
                  <a:srgbClr val="CC0099"/>
                </a:solidFill>
                <a:latin typeface="Times New Roman" panose="02020603050405020304" pitchFamily="18" charset="0"/>
              </a:rPr>
              <a:t>Powder treatments</a:t>
            </a:r>
          </a:p>
          <a:p>
            <a:pPr algn="just" eaLnBrk="1" hangingPunct="1">
              <a:lnSpc>
                <a:spcPts val="2525"/>
              </a:lnSpc>
              <a:spcAft>
                <a:spcPts val="625"/>
              </a:spcAft>
            </a:pPr>
            <a:r>
              <a:rPr lang="en-US" sz="1900" dirty="0">
                <a:latin typeface="Times New Roman" panose="02020603050405020304" pitchFamily="18" charset="0"/>
              </a:rPr>
              <a:t>Powders manufactured for P/M applications can be classified into - elemental powders, and pre-alloyed powders</a:t>
            </a:r>
          </a:p>
          <a:p>
            <a:pPr algn="just" eaLnBrk="1" hangingPunct="1">
              <a:lnSpc>
                <a:spcPts val="2525"/>
              </a:lnSpc>
              <a:spcAft>
                <a:spcPts val="625"/>
              </a:spcAft>
            </a:pPr>
            <a:r>
              <a:rPr lang="en-US" sz="1900" dirty="0">
                <a:solidFill>
                  <a:srgbClr val="3333CC"/>
                </a:solidFill>
                <a:latin typeface="Times New Roman" panose="02020603050405020304" pitchFamily="18" charset="0"/>
              </a:rPr>
              <a:t>Elemental powders =&gt;</a:t>
            </a:r>
            <a:r>
              <a:rPr lang="en-US" sz="1900" dirty="0">
                <a:latin typeface="Times New Roman" panose="02020603050405020304" pitchFamily="18" charset="0"/>
              </a:rPr>
              <a:t> powders of single metallic element; </a:t>
            </a:r>
            <a:r>
              <a:rPr lang="en-US" sz="1900" dirty="0" err="1">
                <a:latin typeface="Times New Roman" panose="02020603050405020304" pitchFamily="18" charset="0"/>
              </a:rPr>
              <a:t>eg</a:t>
            </a:r>
            <a:r>
              <a:rPr lang="en-US" sz="1900" dirty="0">
                <a:latin typeface="Times New Roman" panose="02020603050405020304" pitchFamily="18" charset="0"/>
              </a:rPr>
              <a:t>.: iron for magnetic applications</a:t>
            </a:r>
          </a:p>
          <a:p>
            <a:pPr algn="just" eaLnBrk="1" hangingPunct="1">
              <a:lnSpc>
                <a:spcPts val="2525"/>
              </a:lnSpc>
              <a:spcAft>
                <a:spcPts val="625"/>
              </a:spcAft>
            </a:pPr>
            <a:r>
              <a:rPr lang="en-US" sz="1900" dirty="0">
                <a:solidFill>
                  <a:srgbClr val="3333CC"/>
                </a:solidFill>
                <a:latin typeface="Times New Roman" panose="02020603050405020304" pitchFamily="18" charset="0"/>
              </a:rPr>
              <a:t>Pre-alloyed powders =&gt;</a:t>
            </a:r>
            <a:r>
              <a:rPr lang="en-US" sz="1900" dirty="0">
                <a:latin typeface="Times New Roman" panose="02020603050405020304" pitchFamily="18" charset="0"/>
              </a:rPr>
              <a:t> more than one element; made by alloying elemental powders during manufacturing process itself; In this case, all the particles have same nominal composition and each particle is equivalent to small ingot</a:t>
            </a:r>
          </a:p>
          <a:p>
            <a:pPr algn="just" eaLnBrk="1" hangingPunct="1">
              <a:spcAft>
                <a:spcPts val="1263"/>
              </a:spcAft>
            </a:pPr>
            <a:r>
              <a:rPr lang="en-US" sz="1900" dirty="0">
                <a:latin typeface="Times New Roman" panose="02020603050405020304" pitchFamily="18" charset="0"/>
              </a:rPr>
              <a:t>Majority of powders undergo </a:t>
            </a:r>
            <a:r>
              <a:rPr lang="en-US" sz="1900" u="sng" dirty="0">
                <a:latin typeface="Times New Roman" panose="02020603050405020304" pitchFamily="18" charset="0"/>
              </a:rPr>
              <a:t>one or more treatments</a:t>
            </a:r>
            <a:r>
              <a:rPr lang="en-US" sz="1900" dirty="0">
                <a:latin typeface="Times New Roman" panose="02020603050405020304" pitchFamily="18" charset="0"/>
              </a:rPr>
              <a:t> prior to compaction like,</a:t>
            </a:r>
          </a:p>
          <a:p>
            <a:pPr algn="just" eaLnBrk="1" hangingPunct="1">
              <a:lnSpc>
                <a:spcPts val="2525"/>
              </a:lnSpc>
            </a:pPr>
            <a:r>
              <a:rPr lang="en-US" sz="1900" dirty="0">
                <a:latin typeface="Times New Roman" panose="02020603050405020304" pitchFamily="18" charset="0"/>
              </a:rPr>
              <a:t>	</a:t>
            </a:r>
            <a:r>
              <a:rPr lang="en-US" sz="1900" dirty="0" err="1">
                <a:latin typeface="Times New Roman" panose="02020603050405020304" pitchFamily="18" charset="0"/>
              </a:rPr>
              <a:t>i</a:t>
            </a:r>
            <a:r>
              <a:rPr lang="en-US" sz="1900" dirty="0">
                <a:latin typeface="Times New Roman" panose="02020603050405020304" pitchFamily="18" charset="0"/>
              </a:rPr>
              <a:t>) Drying to remove moisture,  </a:t>
            </a:r>
          </a:p>
          <a:p>
            <a:pPr algn="just" eaLnBrk="1" hangingPunct="1">
              <a:lnSpc>
                <a:spcPts val="2525"/>
              </a:lnSpc>
            </a:pPr>
            <a:r>
              <a:rPr lang="en-US" sz="1900" dirty="0">
                <a:latin typeface="Times New Roman" panose="02020603050405020304" pitchFamily="18" charset="0"/>
              </a:rPr>
              <a:t>	ii) grinding/crushing to obtain fine sizes, </a:t>
            </a:r>
          </a:p>
          <a:p>
            <a:pPr algn="just" eaLnBrk="1" hangingPunct="1">
              <a:lnSpc>
                <a:spcPts val="2525"/>
              </a:lnSpc>
            </a:pPr>
            <a:r>
              <a:rPr lang="en-US" sz="1900" dirty="0">
                <a:latin typeface="Times New Roman" panose="02020603050405020304" pitchFamily="18" charset="0"/>
              </a:rPr>
              <a:t>	iii) particle size classification to obtain the desired particle size distribution, </a:t>
            </a:r>
          </a:p>
          <a:p>
            <a:pPr algn="just" eaLnBrk="1" hangingPunct="1">
              <a:lnSpc>
                <a:spcPts val="2525"/>
              </a:lnSpc>
            </a:pPr>
            <a:r>
              <a:rPr lang="en-US" sz="1900" dirty="0">
                <a:latin typeface="Times New Roman" panose="02020603050405020304" pitchFamily="18" charset="0"/>
              </a:rPr>
              <a:t>	iv) annealing,  v) mixing and blending of powders, 	</a:t>
            </a:r>
          </a:p>
          <a:p>
            <a:pPr algn="just" eaLnBrk="1" hangingPunct="1">
              <a:lnSpc>
                <a:spcPts val="2525"/>
              </a:lnSpc>
            </a:pPr>
            <a:r>
              <a:rPr lang="en-US" sz="1900" dirty="0">
                <a:latin typeface="Times New Roman" panose="02020603050405020304" pitchFamily="18" charset="0"/>
              </a:rPr>
              <a:t>	vi) lubricant addition for powder compaction, 	vii) Powder Coating</a:t>
            </a:r>
            <a:endParaRPr lang="en-US" sz="1300" b="1" dirty="0">
              <a:latin typeface="Times New Roman" panose="02020603050405020304" pitchFamily="18" charset="0"/>
            </a:endParaRPr>
          </a:p>
        </p:txBody>
      </p:sp>
    </p:spTree>
    <p:extLst>
      <p:ext uri="{BB962C8B-B14F-4D97-AF65-F5344CB8AC3E}">
        <p14:creationId xmlns:p14="http://schemas.microsoft.com/office/powerpoint/2010/main" val="2355753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175" y="360363"/>
            <a:ext cx="776446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453" y="3265487"/>
            <a:ext cx="3484562"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p:cNvSpPr>
            <a:spLocks noChangeArrowheads="1"/>
          </p:cNvSpPr>
          <p:nvPr/>
        </p:nvSpPr>
        <p:spPr bwMode="auto">
          <a:xfrm>
            <a:off x="3940175" y="2519220"/>
            <a:ext cx="7667625" cy="344487"/>
          </a:xfrm>
          <a:prstGeom prst="rect">
            <a:avLst/>
          </a:prstGeom>
          <a:solidFill>
            <a:srgbClr val="AAA9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1600" dirty="0">
                <a:latin typeface="Times New Roman" panose="02020603050405020304" pitchFamily="18" charset="0"/>
              </a:rPr>
              <a:t>1. Cylindrical Blending Unit  	2. V-type Blending Unit  	3. Double Cone Blender</a:t>
            </a:r>
          </a:p>
        </p:txBody>
      </p:sp>
      <p:sp>
        <p:nvSpPr>
          <p:cNvPr id="5" name="Rectangle 4"/>
          <p:cNvSpPr/>
          <p:nvPr/>
        </p:nvSpPr>
        <p:spPr>
          <a:xfrm>
            <a:off x="2109788" y="6003925"/>
            <a:ext cx="7616825" cy="241300"/>
          </a:xfrm>
          <a:prstGeom prst="rect">
            <a:avLst/>
          </a:prstGeom>
        </p:spPr>
        <p:txBody>
          <a:bodyPr lIns="0" tIns="0" rIns="0" bIns="0"/>
          <a:lstStyle>
            <a:lvl1pPr marL="24003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sz="1200" b="1">
              <a:latin typeface="Times New Roman" panose="02020603050405020304" pitchFamily="18" charset="0"/>
            </a:endParaRPr>
          </a:p>
        </p:txBody>
      </p:sp>
      <p:sp>
        <p:nvSpPr>
          <p:cNvPr id="23558" name="TextBox 5"/>
          <p:cNvSpPr txBox="1">
            <a:spLocks noChangeArrowheads="1"/>
          </p:cNvSpPr>
          <p:nvPr/>
        </p:nvSpPr>
        <p:spPr bwMode="auto">
          <a:xfrm>
            <a:off x="7595465" y="6210157"/>
            <a:ext cx="3003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IN" dirty="0"/>
              <a:t> 	V-type Mixer</a:t>
            </a:r>
          </a:p>
        </p:txBody>
      </p:sp>
      <p:sp>
        <p:nvSpPr>
          <p:cNvPr id="3" name="TextBox 2"/>
          <p:cNvSpPr txBox="1"/>
          <p:nvPr/>
        </p:nvSpPr>
        <p:spPr>
          <a:xfrm>
            <a:off x="166255" y="2287588"/>
            <a:ext cx="6483928" cy="1908215"/>
          </a:xfrm>
          <a:prstGeom prst="rect">
            <a:avLst/>
          </a:prstGeom>
          <a:noFill/>
        </p:spPr>
        <p:txBody>
          <a:bodyPr wrap="square" rtlCol="0">
            <a:spAutoFit/>
          </a:bodyPr>
          <a:lstStyle/>
          <a:p>
            <a:pPr lvl="0" eaLnBrk="0" fontAlgn="base" hangingPunct="0">
              <a:spcBef>
                <a:spcPct val="0"/>
              </a:spcBef>
              <a:spcAft>
                <a:spcPct val="0"/>
              </a:spcAft>
            </a:pPr>
            <a:r>
              <a:rPr lang="en-US" sz="2000" dirty="0" smtClean="0">
                <a:solidFill>
                  <a:srgbClr val="212529"/>
                </a:solidFill>
                <a:latin typeface="Source Sans Pro"/>
              </a:rPr>
              <a:t> </a:t>
            </a:r>
            <a:r>
              <a:rPr lang="en-US" sz="2000" dirty="0" smtClean="0">
                <a:solidFill>
                  <a:srgbClr val="212529"/>
                </a:solidFill>
                <a:latin typeface="Source Sans Pro"/>
                <a:hlinkClick r:id="rId4" action="ppaction://hlinkfile"/>
              </a:rPr>
              <a:t>IS </a:t>
            </a:r>
            <a:r>
              <a:rPr lang="en-US" sz="2000" dirty="0">
                <a:solidFill>
                  <a:srgbClr val="212529"/>
                </a:solidFill>
                <a:latin typeface="Source Sans Pro"/>
                <a:hlinkClick r:id="rId4" action="ppaction://hlinkfile"/>
              </a:rPr>
              <a:t>11506 : 2019</a:t>
            </a:r>
            <a:r>
              <a:rPr lang="en-US" sz="2000" dirty="0">
                <a:solidFill>
                  <a:srgbClr val="212529"/>
                </a:solidFill>
                <a:latin typeface="Source Sans Pro"/>
              </a:rPr>
              <a:t/>
            </a:r>
            <a:br>
              <a:rPr lang="en-US" sz="2000" dirty="0">
                <a:solidFill>
                  <a:srgbClr val="212529"/>
                </a:solidFill>
                <a:latin typeface="Source Sans Pro"/>
              </a:rPr>
            </a:br>
            <a:r>
              <a:rPr lang="en-US" sz="2000" dirty="0">
                <a:solidFill>
                  <a:srgbClr val="212529"/>
                </a:solidFill>
                <a:latin typeface="Source Sans Pro"/>
              </a:rPr>
              <a:t>ISO 13944 : 2012</a:t>
            </a:r>
            <a:br>
              <a:rPr lang="en-US" sz="2000" dirty="0">
                <a:solidFill>
                  <a:srgbClr val="212529"/>
                </a:solidFill>
                <a:latin typeface="Source Sans Pro"/>
              </a:rPr>
            </a:br>
            <a:endParaRPr lang="en-US" sz="2000" dirty="0"/>
          </a:p>
          <a:p>
            <a:pPr lvl="0" eaLnBrk="0" fontAlgn="base" hangingPunct="0">
              <a:spcBef>
                <a:spcPct val="0"/>
              </a:spcBef>
              <a:spcAft>
                <a:spcPct val="0"/>
              </a:spcAft>
            </a:pPr>
            <a:r>
              <a:rPr lang="en-US" sz="2000" dirty="0">
                <a:solidFill>
                  <a:srgbClr val="212529"/>
                </a:solidFill>
                <a:latin typeface="Source Sans Pro"/>
              </a:rPr>
              <a:t>Lubricated metal-powder mixes - Determination of lubricant content - Modified </a:t>
            </a:r>
            <a:r>
              <a:rPr lang="en-US" sz="2000" dirty="0" err="1">
                <a:solidFill>
                  <a:srgbClr val="212529"/>
                </a:solidFill>
                <a:latin typeface="Source Sans Pro"/>
              </a:rPr>
              <a:t>Soxhlet</a:t>
            </a:r>
            <a:r>
              <a:rPr lang="en-US" sz="2000" dirty="0">
                <a:solidFill>
                  <a:srgbClr val="212529"/>
                </a:solidFill>
                <a:latin typeface="Source Sans Pro"/>
              </a:rPr>
              <a:t> extraction method</a:t>
            </a:r>
            <a:endParaRPr lang="en-US" sz="2000" dirty="0">
              <a:latin typeface="Arial" panose="020B0604020202020204" pitchFamily="34" charset="0"/>
            </a:endParaRPr>
          </a:p>
          <a:p>
            <a:endParaRPr lang="en-IN" dirty="0"/>
          </a:p>
        </p:txBody>
      </p:sp>
      <p:sp>
        <p:nvSpPr>
          <p:cNvPr id="4" name="Rectangle 3"/>
          <p:cNvSpPr/>
          <p:nvPr/>
        </p:nvSpPr>
        <p:spPr>
          <a:xfrm>
            <a:off x="166255" y="4025565"/>
            <a:ext cx="6948198" cy="286232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This International Standard specifies a method for the determination of the lubricant content of a powder mix. </a:t>
            </a:r>
            <a:r>
              <a:rPr lang="en-US" sz="2000" b="1" dirty="0"/>
              <a:t>The lubricant is extracted from a weighed test portion using a suitable solvent. The test portion is reweighed after the extraction, and the percentage mass loss, representing the extracted lubricant, is calculated. The extracted test portion can then be used to determine, by the normal methods, the content of other constituents, without any interference from the lubricant</a:t>
            </a:r>
            <a:endParaRPr lang="en-IN"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6546" y="284266"/>
            <a:ext cx="3986721" cy="1200329"/>
          </a:xfrm>
          <a:prstGeom prst="rect">
            <a:avLst/>
          </a:prstGeom>
        </p:spPr>
        <p:txBody>
          <a:bodyPr wrap="square">
            <a:spAutoFit/>
          </a:bodyPr>
          <a:lstStyle/>
          <a:p>
            <a:pPr algn="just"/>
            <a:r>
              <a:rPr lang="en-US" sz="2400" dirty="0" smtClean="0">
                <a:solidFill>
                  <a:srgbClr val="FF0000"/>
                </a:solidFill>
                <a:latin typeface="Times New Roman" panose="02020603050405020304" pitchFamily="18" charset="0"/>
              </a:rPr>
              <a:t>Blending and Addition of  Lubricants to </a:t>
            </a:r>
            <a:r>
              <a:rPr lang="en-US" sz="2400" dirty="0">
                <a:solidFill>
                  <a:srgbClr val="FF0000"/>
                </a:solidFill>
                <a:latin typeface="Times New Roman" panose="02020603050405020304" pitchFamily="18" charset="0"/>
              </a:rPr>
              <a:t>the powders for better compaction </a:t>
            </a:r>
            <a:endParaRPr lang="en-IN" sz="2400" dirty="0">
              <a:solidFill>
                <a:srgbClr val="FF0000"/>
              </a:solidFill>
            </a:endParaRPr>
          </a:p>
        </p:txBody>
      </p:sp>
    </p:spTree>
    <p:extLst>
      <p:ext uri="{BB962C8B-B14F-4D97-AF65-F5344CB8AC3E}">
        <p14:creationId xmlns:p14="http://schemas.microsoft.com/office/powerpoint/2010/main" val="399673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xmlns="" id="{78D08B47-139C-742F-0C41-66E7F49FBCF0}"/>
              </a:ext>
            </a:extLst>
          </p:cNvPr>
          <p:cNvSpPr/>
          <p:nvPr/>
        </p:nvSpPr>
        <p:spPr>
          <a:xfrm>
            <a:off x="0" y="-61440"/>
            <a:ext cx="4362450" cy="577094"/>
          </a:xfrm>
          <a:prstGeom prst="horizontalScroll">
            <a:avLst/>
          </a:prstGeom>
        </p:spPr>
        <p:style>
          <a:lnRef idx="0">
            <a:schemeClr val="dk1"/>
          </a:lnRef>
          <a:fillRef idx="3">
            <a:schemeClr val="dk1"/>
          </a:fillRef>
          <a:effectRef idx="3">
            <a:schemeClr val="dk1"/>
          </a:effectRef>
          <a:fontRef idx="minor">
            <a:schemeClr val="lt1"/>
          </a:fontRef>
        </p:style>
        <p:txBody>
          <a:bodyPr rtlCol="0" anchor="ctr"/>
          <a:lstStyle/>
          <a:p>
            <a:pPr marL="457200" indent="-457200" algn="ctr">
              <a:buFont typeface="Wingdings" panose="05000000000000000000" pitchFamily="2" charset="2"/>
              <a:buChar char="Ø"/>
            </a:pPr>
            <a:r>
              <a:rPr lang="en-US" sz="2400" dirty="0">
                <a:latin typeface="Algerian" panose="04020705040A02060702" pitchFamily="82" charset="0"/>
              </a:rPr>
              <a:t>What is Standards?</a:t>
            </a:r>
          </a:p>
        </p:txBody>
      </p:sp>
      <p:sp>
        <p:nvSpPr>
          <p:cNvPr id="6" name="TextBox 5">
            <a:extLst>
              <a:ext uri="{FF2B5EF4-FFF2-40B4-BE49-F238E27FC236}">
                <a16:creationId xmlns:a16="http://schemas.microsoft.com/office/drawing/2014/main" xmlns="" id="{6F687D06-3A02-3D4C-4AEE-9E8A5925A0C6}"/>
              </a:ext>
            </a:extLst>
          </p:cNvPr>
          <p:cNvSpPr txBox="1"/>
          <p:nvPr/>
        </p:nvSpPr>
        <p:spPr>
          <a:xfrm>
            <a:off x="0" y="427788"/>
            <a:ext cx="11734800" cy="1015663"/>
          </a:xfrm>
          <a:prstGeom prst="rect">
            <a:avLst/>
          </a:prstGeom>
          <a:noFill/>
        </p:spPr>
        <p:txBody>
          <a:bodyPr wrap="square">
            <a:spAutoFit/>
          </a:bodyPr>
          <a:lstStyle/>
          <a:p>
            <a:pPr marL="342900" indent="-342900">
              <a:buFont typeface="Wingdings" panose="05000000000000000000" pitchFamily="2" charset="2"/>
              <a:buChar char="Ø"/>
            </a:pPr>
            <a:r>
              <a:rPr lang="en-US" sz="2000" b="1" dirty="0">
                <a:effectLst>
                  <a:outerShdw blurRad="38100" dist="38100" dir="2700000" algn="tl">
                    <a:srgbClr val="000000">
                      <a:alpha val="43137"/>
                    </a:srgbClr>
                  </a:outerShdw>
                </a:effectLst>
              </a:rPr>
              <a:t>A standard is a document, established by consensus and approved by a recognized body, that provides, for common and repeated use, rules, guidelines or characteristics for activities or their results, aimed at the achievement of the optimum degree of order in a given context.</a:t>
            </a:r>
          </a:p>
        </p:txBody>
      </p:sp>
      <p:sp>
        <p:nvSpPr>
          <p:cNvPr id="8" name="TextBox 7">
            <a:extLst>
              <a:ext uri="{FF2B5EF4-FFF2-40B4-BE49-F238E27FC236}">
                <a16:creationId xmlns:a16="http://schemas.microsoft.com/office/drawing/2014/main" xmlns="" id="{19D3852D-D651-CB40-4627-63673169D39E}"/>
              </a:ext>
            </a:extLst>
          </p:cNvPr>
          <p:cNvSpPr txBox="1"/>
          <p:nvPr/>
        </p:nvSpPr>
        <p:spPr>
          <a:xfrm>
            <a:off x="95250" y="3283984"/>
            <a:ext cx="11734800" cy="769441"/>
          </a:xfrm>
          <a:prstGeom prst="rect">
            <a:avLst/>
          </a:prstGeom>
          <a:noFill/>
        </p:spPr>
        <p:txBody>
          <a:bodyPr wrap="square">
            <a:spAutoFit/>
          </a:bodyPr>
          <a:lstStyle/>
          <a:p>
            <a:pPr marL="342900" indent="-342900">
              <a:buFont typeface="Wingdings" panose="05000000000000000000" pitchFamily="2" charset="2"/>
              <a:buChar char="Ø"/>
            </a:pPr>
            <a:r>
              <a:rPr lang="en-US" sz="2200" b="1" dirty="0">
                <a:effectLst>
                  <a:outerShdw blurRad="38100" dist="38100" dir="2700000" algn="tl">
                    <a:srgbClr val="000000">
                      <a:alpha val="43137"/>
                    </a:srgbClr>
                  </a:outerShdw>
                </a:effectLst>
              </a:rPr>
              <a:t>Standards are formulated by BIS through specialist technical committees (functioning under the Division Councils) namely, Sectional Committees. </a:t>
            </a:r>
          </a:p>
        </p:txBody>
      </p:sp>
      <p:sp>
        <p:nvSpPr>
          <p:cNvPr id="11" name="Scroll: Horizontal 10">
            <a:extLst>
              <a:ext uri="{FF2B5EF4-FFF2-40B4-BE49-F238E27FC236}">
                <a16:creationId xmlns:a16="http://schemas.microsoft.com/office/drawing/2014/main" xmlns="" id="{0D9D0DC1-D202-77B2-EBE9-3B485AB55539}"/>
              </a:ext>
            </a:extLst>
          </p:cNvPr>
          <p:cNvSpPr/>
          <p:nvPr/>
        </p:nvSpPr>
        <p:spPr>
          <a:xfrm>
            <a:off x="95250" y="2710299"/>
            <a:ext cx="4894006" cy="698242"/>
          </a:xfrm>
          <a:prstGeom prst="horizontalScrol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gn="ctr">
              <a:buFont typeface="Wingdings" panose="05000000000000000000" pitchFamily="2" charset="2"/>
              <a:buChar char="Ø"/>
            </a:pPr>
            <a:r>
              <a:rPr lang="en-US" sz="2000" dirty="0">
                <a:latin typeface="Algerian" panose="04020705040A02060702" pitchFamily="82" charset="0"/>
              </a:rPr>
              <a:t>Role of Bis in making Standards</a:t>
            </a:r>
          </a:p>
        </p:txBody>
      </p:sp>
      <p:sp>
        <p:nvSpPr>
          <p:cNvPr id="13" name="TextBox 12">
            <a:extLst>
              <a:ext uri="{FF2B5EF4-FFF2-40B4-BE49-F238E27FC236}">
                <a16:creationId xmlns:a16="http://schemas.microsoft.com/office/drawing/2014/main" xmlns="" id="{52A3F441-9661-D45D-5E6E-44277379413F}"/>
              </a:ext>
            </a:extLst>
          </p:cNvPr>
          <p:cNvSpPr txBox="1"/>
          <p:nvPr/>
        </p:nvSpPr>
        <p:spPr>
          <a:xfrm>
            <a:off x="95250" y="3933520"/>
            <a:ext cx="11688097" cy="1446550"/>
          </a:xfrm>
          <a:prstGeom prst="rect">
            <a:avLst/>
          </a:prstGeom>
          <a:noFill/>
        </p:spPr>
        <p:txBody>
          <a:bodyPr wrap="square">
            <a:spAutoFit/>
          </a:bodyPr>
          <a:lstStyle/>
          <a:p>
            <a:pPr marL="342900" indent="-342900" algn="just">
              <a:buFont typeface="Wingdings" panose="05000000000000000000" pitchFamily="2" charset="2"/>
              <a:buChar char="Ø"/>
            </a:pPr>
            <a:r>
              <a:rPr lang="en-US" sz="2200" b="1" dirty="0">
                <a:effectLst>
                  <a:outerShdw blurRad="38100" dist="38100" dir="2700000" algn="tl">
                    <a:srgbClr val="000000">
                      <a:alpha val="43137"/>
                    </a:srgbClr>
                  </a:outerShdw>
                </a:effectLst>
              </a:rPr>
              <a:t>The committee structure is designed such as to bring together all substantial interest in a particular field, so that standards are developed keeping in view the balance of interests among the relevant stakeholders like manufacturers, users, technologists and regulators and after taking into account all significant viewpoints through a process of wide consultation. </a:t>
            </a:r>
          </a:p>
        </p:txBody>
      </p:sp>
      <p:sp>
        <p:nvSpPr>
          <p:cNvPr id="15" name="TextBox 14">
            <a:extLst>
              <a:ext uri="{FF2B5EF4-FFF2-40B4-BE49-F238E27FC236}">
                <a16:creationId xmlns:a16="http://schemas.microsoft.com/office/drawing/2014/main" xmlns="" id="{21419CBB-B6FC-90ED-46EE-11CC3B293E40}"/>
              </a:ext>
            </a:extLst>
          </p:cNvPr>
          <p:cNvSpPr txBox="1"/>
          <p:nvPr/>
        </p:nvSpPr>
        <p:spPr>
          <a:xfrm>
            <a:off x="95250" y="5380070"/>
            <a:ext cx="11815916" cy="1446550"/>
          </a:xfrm>
          <a:prstGeom prst="rect">
            <a:avLst/>
          </a:prstGeom>
          <a:noFill/>
        </p:spPr>
        <p:txBody>
          <a:bodyPr wrap="square">
            <a:spAutoFit/>
          </a:bodyPr>
          <a:lstStyle/>
          <a:p>
            <a:pPr marL="342900" indent="-342900" algn="just">
              <a:buFont typeface="Wingdings" panose="05000000000000000000" pitchFamily="2" charset="2"/>
              <a:buChar char="Ø"/>
            </a:pPr>
            <a:r>
              <a:rPr lang="en-US" sz="2200" b="1" dirty="0">
                <a:effectLst>
                  <a:outerShdw blurRad="38100" dist="38100" dir="2700000" algn="tl">
                    <a:srgbClr val="000000">
                      <a:alpha val="43137"/>
                    </a:srgbClr>
                  </a:outerShdw>
                </a:effectLst>
              </a:rPr>
              <a:t>Decisions in BIS technical committees are reached through consensus. As a policy, the standards formulation activity of BIS has been harmonized as far as possible with the relevant standards as laid down by the International Organization for Standardization (ISO)/International Electrotechnical Commission (IEC).</a:t>
            </a:r>
          </a:p>
        </p:txBody>
      </p:sp>
      <p:sp>
        <p:nvSpPr>
          <p:cNvPr id="2" name="Rectangle 1"/>
          <p:cNvSpPr/>
          <p:nvPr/>
        </p:nvSpPr>
        <p:spPr>
          <a:xfrm>
            <a:off x="156590" y="1375354"/>
            <a:ext cx="11693236" cy="1435265"/>
          </a:xfrm>
          <a:prstGeom prst="rect">
            <a:avLst/>
          </a:prstGeom>
        </p:spPr>
        <p:txBody>
          <a:bodyPr wrap="square">
            <a:spAutoFit/>
          </a:bodyPr>
          <a:lstStyle/>
          <a:p>
            <a:pPr marL="12700" marR="6350" algn="just">
              <a:lnSpc>
                <a:spcPct val="106800"/>
              </a:lnSpc>
              <a:spcBef>
                <a:spcPts val="100"/>
              </a:spcBef>
              <a:tabLst>
                <a:tab pos="355600" algn="l"/>
                <a:tab pos="5184140" algn="l"/>
              </a:tabLst>
            </a:pPr>
            <a:r>
              <a:rPr lang="en-US" sz="2000" b="1" dirty="0">
                <a:solidFill>
                  <a:srgbClr val="000000"/>
                </a:solidFill>
                <a:effectLst>
                  <a:outerShdw blurRad="38100" dist="38100" dir="2700000" algn="tl">
                    <a:srgbClr val="000000">
                      <a:alpha val="43137"/>
                    </a:srgbClr>
                  </a:outerShdw>
                </a:effectLst>
                <a:cs typeface="Arial" panose="020B0604020202020204" pitchFamily="34" charset="0"/>
              </a:rPr>
              <a:t>“ It is Filtered and Purified form of Knowledge” and used by Industry, academia, Regulatory Bodies Etc.  </a:t>
            </a:r>
          </a:p>
          <a:p>
            <a:pPr marL="12700" marR="6350" algn="just">
              <a:lnSpc>
                <a:spcPct val="106800"/>
              </a:lnSpc>
              <a:spcBef>
                <a:spcPts val="100"/>
              </a:spcBef>
              <a:tabLst>
                <a:tab pos="355600" algn="l"/>
                <a:tab pos="5184140" algn="l"/>
              </a:tabLst>
            </a:pPr>
            <a:r>
              <a:rPr lang="en-US" sz="2000" b="1" dirty="0" smtClean="0">
                <a:solidFill>
                  <a:srgbClr val="000000"/>
                </a:solidFill>
                <a:effectLst>
                  <a:outerShdw blurRad="38100" dist="38100" dir="2700000" algn="tl">
                    <a:srgbClr val="000000">
                      <a:alpha val="43137"/>
                    </a:srgbClr>
                  </a:outerShdw>
                </a:effectLst>
                <a:cs typeface="Arial" panose="020B0604020202020204" pitchFamily="34" charset="0"/>
              </a:rPr>
              <a:t>Standards </a:t>
            </a:r>
            <a:r>
              <a:rPr lang="en-US" sz="2000" b="1" dirty="0">
                <a:solidFill>
                  <a:srgbClr val="000000"/>
                </a:solidFill>
                <a:effectLst>
                  <a:outerShdw blurRad="38100" dist="38100" dir="2700000" algn="tl">
                    <a:srgbClr val="000000">
                      <a:alpha val="43137"/>
                    </a:srgbClr>
                  </a:outerShdw>
                </a:effectLst>
                <a:cs typeface="Arial" panose="020B0604020202020204" pitchFamily="34" charset="0"/>
              </a:rPr>
              <a:t>should be based on the consolidated results of science, technology and experience, and aimed at the promotion of optimum community benefits</a:t>
            </a:r>
            <a:r>
              <a:rPr lang="en-US" sz="2000" b="1" dirty="0" smtClean="0">
                <a:solidFill>
                  <a:srgbClr val="000000"/>
                </a:solidFill>
                <a:effectLst>
                  <a:outerShdw blurRad="38100" dist="38100" dir="2700000" algn="tl">
                    <a:srgbClr val="000000">
                      <a:alpha val="43137"/>
                    </a:srgbClr>
                  </a:outerShdw>
                </a:effectLst>
                <a:cs typeface="Arial" panose="020B0604020202020204" pitchFamily="34" charset="0"/>
              </a:rPr>
              <a:t>.</a:t>
            </a:r>
            <a:endParaRPr lang="en-US" sz="2000" b="1" dirty="0">
              <a:solidFill>
                <a:srgbClr val="000000"/>
              </a:solidFill>
              <a:effectLst>
                <a:outerShdw blurRad="38100" dist="38100" dir="2700000" algn="tl">
                  <a:srgbClr val="000000">
                    <a:alpha val="43137"/>
                  </a:srgbClr>
                </a:outerShdw>
              </a:effectLst>
              <a:cs typeface="Arial" panose="020B0604020202020204" pitchFamily="34" charset="0"/>
            </a:endParaRPr>
          </a:p>
          <a:p>
            <a:pPr marL="12700" marR="6350">
              <a:lnSpc>
                <a:spcPct val="106800"/>
              </a:lnSpc>
              <a:spcBef>
                <a:spcPts val="100"/>
              </a:spcBef>
              <a:tabLst>
                <a:tab pos="355600" algn="l"/>
                <a:tab pos="5184140" algn="l"/>
              </a:tabLst>
            </a:pPr>
            <a:r>
              <a:rPr lang="en-US" sz="2000" b="1" dirty="0">
                <a:solidFill>
                  <a:srgbClr val="000000"/>
                </a:solidFill>
                <a:effectLst>
                  <a:outerShdw blurRad="38100" dist="38100" dir="2700000" algn="tl">
                    <a:srgbClr val="000000">
                      <a:alpha val="43137"/>
                    </a:srgbClr>
                  </a:outerShdw>
                </a:effectLst>
                <a:cs typeface="Arial" panose="020B0604020202020204" pitchFamily="34" charset="0"/>
              </a:rPr>
              <a:t>Standards are Reviewed, Amended , Updated According to the changes Technology, Regulatory aspects.  </a:t>
            </a:r>
          </a:p>
        </p:txBody>
      </p:sp>
    </p:spTree>
    <p:extLst>
      <p:ext uri="{BB962C8B-B14F-4D97-AF65-F5344CB8AC3E}">
        <p14:creationId xmlns:p14="http://schemas.microsoft.com/office/powerpoint/2010/main" val="1484520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673" y="221672"/>
            <a:ext cx="13937672" cy="6096002"/>
          </a:xfrm>
          <a:prstGeom prst="rect">
            <a:avLst/>
          </a:prstGeom>
        </p:spPr>
        <p:txBody>
          <a:bodyPr lIns="0" tIns="0" rIns="0" bIns="0"/>
          <a:lstStyle>
            <a:lvl1pPr marL="2895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1263"/>
              </a:spcAft>
            </a:pPr>
            <a:r>
              <a:rPr lang="en-US" sz="1900" u="sng" dirty="0" smtClean="0">
                <a:solidFill>
                  <a:srgbClr val="FF3300"/>
                </a:solidFill>
                <a:latin typeface="Times New Roman" panose="02020603050405020304" pitchFamily="18" charset="0"/>
              </a:rPr>
              <a:t>Heat </a:t>
            </a:r>
            <a:r>
              <a:rPr lang="en-US" sz="1900" u="sng" dirty="0">
                <a:solidFill>
                  <a:srgbClr val="FF3300"/>
                </a:solidFill>
                <a:latin typeface="Times New Roman" panose="02020603050405020304" pitchFamily="18" charset="0"/>
              </a:rPr>
              <a:t>treatment of powders</a:t>
            </a:r>
          </a:p>
          <a:p>
            <a:pPr algn="just" eaLnBrk="1" hangingPunct="1">
              <a:lnSpc>
                <a:spcPts val="2400"/>
              </a:lnSpc>
              <a:spcAft>
                <a:spcPts val="625"/>
              </a:spcAft>
            </a:pPr>
            <a:r>
              <a:rPr lang="en-US" sz="1900" dirty="0">
                <a:latin typeface="Times New Roman" panose="02020603050405020304" pitchFamily="18" charset="0"/>
              </a:rPr>
              <a:t>Heat treatment is generally carried out before mixing or blending the metal powders. Some of the important objectives are,</a:t>
            </a:r>
          </a:p>
          <a:p>
            <a:pPr algn="just" eaLnBrk="1" hangingPunct="1">
              <a:lnSpc>
                <a:spcPts val="2400"/>
              </a:lnSpc>
              <a:spcAft>
                <a:spcPts val="625"/>
              </a:spcAft>
            </a:pPr>
            <a:r>
              <a:rPr lang="en-US" sz="1900" dirty="0" err="1">
                <a:latin typeface="Times New Roman" panose="02020603050405020304" pitchFamily="18" charset="0"/>
              </a:rPr>
              <a:t>i</a:t>
            </a:r>
            <a:r>
              <a:rPr lang="en-US" sz="1900" dirty="0">
                <a:latin typeface="Times New Roman" panose="02020603050405020304" pitchFamily="18" charset="0"/>
              </a:rPr>
              <a:t>) </a:t>
            </a:r>
            <a:r>
              <a:rPr lang="en-US" sz="1900" u="sng" dirty="0">
                <a:latin typeface="Times New Roman" panose="02020603050405020304" pitchFamily="18" charset="0"/>
              </a:rPr>
              <a:t>Improving the purity of powder:</a:t>
            </a:r>
            <a:r>
              <a:rPr lang="en-US" sz="1900" dirty="0">
                <a:latin typeface="Times New Roman" panose="02020603050405020304" pitchFamily="18" charset="0"/>
              </a:rPr>
              <a:t> Reduction of surface oxides from powders by annealing in hydrogen or other reducing atmosphere. Dissolved gases like hydrogen and oxygen, other impurities are removed by annealing of powders. Lowering impurities like carbon results in lower hardness of the powder and hence lower compaction pressures &amp; lower die wear during compaction. For </a:t>
            </a:r>
            <a:r>
              <a:rPr lang="en-US" sz="1900" dirty="0" err="1">
                <a:latin typeface="Times New Roman" panose="02020603050405020304" pitchFamily="18" charset="0"/>
              </a:rPr>
              <a:t>eg</a:t>
            </a:r>
            <a:r>
              <a:rPr lang="en-US" sz="1900" dirty="0">
                <a:latin typeface="Times New Roman" panose="02020603050405020304" pitchFamily="18" charset="0"/>
              </a:rPr>
              <a:t>., atomized powders having a combined carbon and oxygen content as high as 1% can be reduced after annealing to about 0.01% carbon and 0.2% oxygen. Heat treatment is done at protective atmosphere like hydrogen, vacuum.</a:t>
            </a:r>
          </a:p>
          <a:p>
            <a:pPr algn="just" eaLnBrk="1" hangingPunct="1">
              <a:lnSpc>
                <a:spcPts val="2400"/>
              </a:lnSpc>
              <a:spcAft>
                <a:spcPts val="625"/>
              </a:spcAft>
            </a:pPr>
            <a:r>
              <a:rPr lang="en-US" sz="1900" dirty="0">
                <a:latin typeface="Times New Roman" panose="02020603050405020304" pitchFamily="18" charset="0"/>
              </a:rPr>
              <a:t>ii) </a:t>
            </a:r>
            <a:r>
              <a:rPr lang="en-US" sz="1900" u="sng" dirty="0">
                <a:latin typeface="Times New Roman" panose="02020603050405020304" pitchFamily="18" charset="0"/>
              </a:rPr>
              <a:t>Improving the powder softness:</a:t>
            </a:r>
            <a:r>
              <a:rPr lang="en-US" sz="1900" dirty="0">
                <a:latin typeface="Times New Roman" panose="02020603050405020304" pitchFamily="18" charset="0"/>
              </a:rPr>
              <a:t> Aim is to reduce the work hardening effect of powders that has be crushed to obtain fine powders; while many powders are made by milling, crushing or grinding of bulk materials. Powder particles are annealed under reducing atmosphere like hydrogen. The annealing temperature is kept low to avoid fusion of the particles.</a:t>
            </a:r>
          </a:p>
          <a:p>
            <a:pPr>
              <a:spcAft>
                <a:spcPts val="2100"/>
              </a:spcAft>
            </a:pPr>
            <a:r>
              <a:rPr lang="en-US" sz="1900" dirty="0">
                <a:latin typeface="Times New Roman" panose="02020603050405020304" pitchFamily="18" charset="0"/>
              </a:rPr>
              <a:t>iii) </a:t>
            </a:r>
            <a:r>
              <a:rPr lang="en-US" sz="1900" u="sng" dirty="0">
                <a:latin typeface="Times New Roman" panose="02020603050405020304" pitchFamily="18" charset="0"/>
              </a:rPr>
              <a:t>Modification of powder characteristics</a:t>
            </a:r>
            <a:r>
              <a:rPr lang="en-US" sz="1900" dirty="0">
                <a:latin typeface="Times New Roman" panose="02020603050405020304" pitchFamily="18" charset="0"/>
              </a:rPr>
              <a:t>: The apparent density of the powders can be modified to a higher or lower value by changing the temperature of treatment</a:t>
            </a:r>
            <a:r>
              <a:rPr lang="en-US" sz="1900" dirty="0" smtClean="0">
                <a:latin typeface="Times New Roman" panose="02020603050405020304" pitchFamily="18" charset="0"/>
              </a:rPr>
              <a:t>. </a:t>
            </a:r>
            <a:endParaRPr lang="en-US" sz="1300" b="1" dirty="0">
              <a:latin typeface="Times New Roman" panose="02020603050405020304" pitchFamily="18" charset="0"/>
            </a:endParaRPr>
          </a:p>
        </p:txBody>
      </p:sp>
    </p:spTree>
    <p:extLst>
      <p:ext uri="{BB962C8B-B14F-4D97-AF65-F5344CB8AC3E}">
        <p14:creationId xmlns:p14="http://schemas.microsoft.com/office/powerpoint/2010/main" val="2089785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139700"/>
            <a:ext cx="10131425" cy="812800"/>
          </a:xfrm>
        </p:spPr>
        <p:txBody>
          <a:bodyPr>
            <a:normAutofit fontScale="90000"/>
          </a:bodyPr>
          <a:lstStyle/>
          <a:p>
            <a:pPr algn="ctr" fontAlgn="auto">
              <a:spcAft>
                <a:spcPts val="0"/>
              </a:spcAft>
              <a:defRPr/>
            </a:pPr>
            <a:r>
              <a:rPr lang="en-US" dirty="0" smtClean="0">
                <a:solidFill>
                  <a:srgbClr val="FF0000"/>
                </a:solidFill>
              </a:rPr>
              <a:t>Sampling Method of Powder as per IS 1548:2024</a:t>
            </a:r>
            <a:endParaRPr lang="en-US" dirty="0">
              <a:solidFill>
                <a:srgbClr val="FF0000"/>
              </a:solidFill>
            </a:endParaRPr>
          </a:p>
        </p:txBody>
      </p:sp>
      <p:pic>
        <p:nvPicPr>
          <p:cNvPr id="2765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952500"/>
            <a:ext cx="7202488" cy="527367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952500"/>
            <a:ext cx="4676775" cy="527367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8513" y="6226175"/>
            <a:ext cx="3117850" cy="52387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a:latin typeface="Cambria" panose="02040503050406030204" pitchFamily="18" charset="0"/>
              </a:rPr>
              <a:t>(i) Scoop Sampling</a:t>
            </a:r>
            <a:endParaRPr lang="en-IN" sz="2800">
              <a:latin typeface="Cambria" panose="02040503050406030204" pitchFamily="18" charset="0"/>
            </a:endParaRPr>
          </a:p>
        </p:txBody>
      </p:sp>
      <p:sp>
        <p:nvSpPr>
          <p:cNvPr id="4" name="TextBox 3"/>
          <p:cNvSpPr txBox="1"/>
          <p:nvPr/>
        </p:nvSpPr>
        <p:spPr>
          <a:xfrm>
            <a:off x="6484938" y="6226175"/>
            <a:ext cx="4498975" cy="52387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a:latin typeface="Cambria" panose="02040503050406030204" pitchFamily="18" charset="0"/>
              </a:rPr>
              <a:t>(ii) Coining and Quartering</a:t>
            </a:r>
            <a:endParaRPr lang="en-IN" sz="2800">
              <a:latin typeface="Cambria" panose="02040503050406030204" pitchFamily="18" charset="0"/>
            </a:endParaRPr>
          </a:p>
        </p:txBody>
      </p:sp>
    </p:spTree>
    <p:extLst>
      <p:ext uri="{BB962C8B-B14F-4D97-AF65-F5344CB8AC3E}">
        <p14:creationId xmlns:p14="http://schemas.microsoft.com/office/powerpoint/2010/main" val="327868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45" y="124690"/>
            <a:ext cx="10747663" cy="746125"/>
          </a:xfrm>
        </p:spPr>
        <p:txBody>
          <a:bodyPr>
            <a:normAutofit fontScale="90000"/>
          </a:bodyPr>
          <a:lstStyle/>
          <a:p>
            <a:pPr algn="ctr" fontAlgn="auto">
              <a:spcAft>
                <a:spcPts val="0"/>
              </a:spcAft>
              <a:defRPr/>
            </a:pPr>
            <a:r>
              <a:rPr lang="en-US" dirty="0" smtClean="0">
                <a:solidFill>
                  <a:srgbClr val="FF0000"/>
                </a:solidFill>
              </a:rPr>
              <a:t>Sampling method of Powders </a:t>
            </a:r>
            <a:r>
              <a:rPr lang="en-US" dirty="0">
                <a:solidFill>
                  <a:srgbClr val="FF0000"/>
                </a:solidFill>
              </a:rPr>
              <a:t>as per </a:t>
            </a:r>
            <a:r>
              <a:rPr lang="en-US" dirty="0">
                <a:solidFill>
                  <a:srgbClr val="FF0000"/>
                </a:solidFill>
                <a:hlinkClick r:id="rId2" action="ppaction://hlinkfile"/>
              </a:rPr>
              <a:t>IS 1548:2024</a:t>
            </a:r>
            <a:r>
              <a:rPr lang="en-US" dirty="0" smtClean="0">
                <a:solidFill>
                  <a:srgbClr val="FF0000"/>
                </a:solidFill>
                <a:hlinkClick r:id="rId2" action="ppaction://hlinkfile"/>
              </a:rPr>
              <a:t> </a:t>
            </a:r>
            <a:endParaRPr lang="en-US" dirty="0">
              <a:solidFill>
                <a:srgbClr val="FF0000"/>
              </a:solidFill>
            </a:endParaRPr>
          </a:p>
        </p:txBody>
      </p:sp>
      <p:pic>
        <p:nvPicPr>
          <p:cNvPr id="286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846" y="955674"/>
            <a:ext cx="4473719" cy="3086821"/>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846" y="4127352"/>
            <a:ext cx="4364614" cy="3086821"/>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25385" y="2237146"/>
            <a:ext cx="3117850" cy="52387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dirty="0">
                <a:latin typeface="Cambria" panose="02040503050406030204" pitchFamily="18" charset="0"/>
              </a:rPr>
              <a:t>(iii) Chute </a:t>
            </a:r>
            <a:r>
              <a:rPr lang="en-US" sz="2800" dirty="0" err="1">
                <a:latin typeface="Cambria" panose="02040503050406030204" pitchFamily="18" charset="0"/>
              </a:rPr>
              <a:t>Riffler</a:t>
            </a:r>
            <a:endParaRPr lang="en-IN" sz="2800" dirty="0">
              <a:latin typeface="Cambria" panose="02040503050406030204" pitchFamily="18" charset="0"/>
            </a:endParaRPr>
          </a:p>
        </p:txBody>
      </p:sp>
      <p:sp>
        <p:nvSpPr>
          <p:cNvPr id="6" name="TextBox 5"/>
          <p:cNvSpPr txBox="1"/>
          <p:nvPr/>
        </p:nvSpPr>
        <p:spPr>
          <a:xfrm>
            <a:off x="4444423" y="5568697"/>
            <a:ext cx="3338657" cy="522287"/>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dirty="0">
                <a:latin typeface="Cambria" panose="02040503050406030204" pitchFamily="18" charset="0"/>
              </a:rPr>
              <a:t>(iv) Spinning </a:t>
            </a:r>
            <a:r>
              <a:rPr lang="en-US" sz="2800" dirty="0" err="1">
                <a:latin typeface="Cambria" panose="02040503050406030204" pitchFamily="18" charset="0"/>
              </a:rPr>
              <a:t>Riffler</a:t>
            </a:r>
            <a:endParaRPr lang="en-IN" sz="2800" dirty="0">
              <a:latin typeface="Cambria" panose="02040503050406030204" pitchFamily="18" charset="0"/>
            </a:endParaRPr>
          </a:p>
        </p:txBody>
      </p:sp>
      <p:sp>
        <p:nvSpPr>
          <p:cNvPr id="3" name="TextBox 2"/>
          <p:cNvSpPr txBox="1"/>
          <p:nvPr/>
        </p:nvSpPr>
        <p:spPr>
          <a:xfrm>
            <a:off x="7606001" y="870815"/>
            <a:ext cx="4368656" cy="6001643"/>
          </a:xfrm>
          <a:prstGeom prst="rect">
            <a:avLst/>
          </a:prstGeom>
          <a:noFill/>
        </p:spPr>
        <p:txBody>
          <a:bodyPr wrap="square" rtlCol="0">
            <a:spAutoFit/>
          </a:bodyPr>
          <a:lstStyle/>
          <a:p>
            <a:pPr algn="just"/>
            <a:r>
              <a:rPr lang="en-US" sz="2400" dirty="0"/>
              <a:t>This standard explains the various statistical concepts underlying sampling inspection and lays down basic principles of lot sampling. This standard describes sampling inspection techniques applicable for estimation of quality of lot consisting of discrete items or bulk material, and for lot acceptance. 1.2 Specific procedures necessary for sampling a particular material giving details of sampling implements, methods of preparing specimens, </a:t>
            </a:r>
            <a:r>
              <a:rPr lang="en-US" sz="2400" dirty="0" err="1"/>
              <a:t>etc</a:t>
            </a:r>
            <a:r>
              <a:rPr lang="en-US" sz="2400" dirty="0"/>
              <a:t> are not covered in this standard.</a:t>
            </a:r>
            <a:endParaRPr lang="en-IN" sz="2400" dirty="0"/>
          </a:p>
        </p:txBody>
      </p:sp>
    </p:spTree>
    <p:extLst>
      <p:ext uri="{BB962C8B-B14F-4D97-AF65-F5344CB8AC3E}">
        <p14:creationId xmlns:p14="http://schemas.microsoft.com/office/powerpoint/2010/main" val="251863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7927" y="205332"/>
            <a:ext cx="11651673" cy="6652667"/>
          </a:xfrm>
          <a:prstGeom prst="rect">
            <a:avLst/>
          </a:prstGeom>
        </p:spPr>
      </p:pic>
    </p:spTree>
    <p:extLst>
      <p:ext uri="{BB962C8B-B14F-4D97-AF65-F5344CB8AC3E}">
        <p14:creationId xmlns:p14="http://schemas.microsoft.com/office/powerpoint/2010/main" val="270033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 xmlns:a16="http://schemas.microsoft.com/office/drawing/2014/main" id="{2D89D4CA-5DF8-2586-4603-0F7A1FAD9515}"/>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       </a:t>
            </a:r>
            <a:endParaRPr lang="en-IN" sz="2800" dirty="0"/>
          </a:p>
        </p:txBody>
      </p:sp>
      <p:sp>
        <p:nvSpPr>
          <p:cNvPr id="4" name="Rectangle 3"/>
          <p:cNvSpPr/>
          <p:nvPr/>
        </p:nvSpPr>
        <p:spPr>
          <a:xfrm>
            <a:off x="193964" y="479158"/>
            <a:ext cx="11901054" cy="461665"/>
          </a:xfrm>
          <a:prstGeom prst="rect">
            <a:avLst/>
          </a:prstGeom>
        </p:spPr>
        <p:txBody>
          <a:bodyPr wrap="square">
            <a:spAutoFit/>
          </a:bodyPr>
          <a:lstStyle/>
          <a:p>
            <a:r>
              <a:rPr lang="en-US" sz="2400" b="1" i="1" u="sng" dirty="0" smtClean="0"/>
              <a:t>Compacting and sintering for determining the quality of the Product and its performance</a:t>
            </a:r>
            <a:endParaRPr lang="en-IN" sz="2400" b="1" i="1" u="sng" dirty="0"/>
          </a:p>
        </p:txBody>
      </p:sp>
      <p:grpSp>
        <p:nvGrpSpPr>
          <p:cNvPr id="8" name="Group 7"/>
          <p:cNvGrpSpPr/>
          <p:nvPr/>
        </p:nvGrpSpPr>
        <p:grpSpPr>
          <a:xfrm>
            <a:off x="5417127" y="3826137"/>
            <a:ext cx="6170478" cy="1200329"/>
            <a:chOff x="3320546" y="2657072"/>
            <a:chExt cx="7127122" cy="1200329"/>
          </a:xfrm>
        </p:grpSpPr>
        <p:sp>
          <p:nvSpPr>
            <p:cNvPr id="3" name="Rectangle 2"/>
            <p:cNvSpPr/>
            <p:nvPr/>
          </p:nvSpPr>
          <p:spPr>
            <a:xfrm>
              <a:off x="5475263" y="2657072"/>
              <a:ext cx="4972405" cy="1200329"/>
            </a:xfrm>
            <a:prstGeom prst="rect">
              <a:avLst/>
            </a:prstGeom>
          </p:spPr>
          <p:txBody>
            <a:bodyPr wrap="square">
              <a:spAutoFit/>
            </a:bodyPr>
            <a:lstStyle/>
            <a:p>
              <a:pPr algn="just"/>
              <a:r>
                <a:rPr lang="en-US" dirty="0">
                  <a:solidFill>
                    <a:srgbClr val="212529"/>
                  </a:solidFill>
                  <a:latin typeface="Source Sans Pro"/>
                </a:rPr>
                <a:t>Metallic powders excluding powders for </a:t>
              </a:r>
              <a:r>
                <a:rPr lang="en-US" dirty="0" smtClean="0">
                  <a:solidFill>
                    <a:srgbClr val="212529"/>
                  </a:solidFill>
                  <a:latin typeface="Source Sans Pro"/>
                </a:rPr>
                <a:t>hard metals </a:t>
              </a:r>
              <a:r>
                <a:rPr lang="en-US" dirty="0">
                  <a:solidFill>
                    <a:srgbClr val="212529"/>
                  </a:solidFill>
                  <a:latin typeface="Source Sans Pro"/>
                </a:rPr>
                <a:t>Determination of dimensional changes associated with compacting and sintering</a:t>
              </a:r>
              <a:endParaRPr lang="en-IN" dirty="0"/>
            </a:p>
          </p:txBody>
        </p:sp>
        <p:sp>
          <p:nvSpPr>
            <p:cNvPr id="5" name="Rectangle 4"/>
            <p:cNvSpPr/>
            <p:nvPr/>
          </p:nvSpPr>
          <p:spPr>
            <a:xfrm>
              <a:off x="3320546" y="2683640"/>
              <a:ext cx="6601691" cy="646331"/>
            </a:xfrm>
            <a:prstGeom prst="rect">
              <a:avLst/>
            </a:prstGeom>
          </p:spPr>
          <p:txBody>
            <a:bodyPr wrap="square">
              <a:spAutoFit/>
            </a:bodyPr>
            <a:lstStyle/>
            <a:p>
              <a:r>
                <a:rPr lang="en-US" dirty="0">
                  <a:solidFill>
                    <a:srgbClr val="212529"/>
                  </a:solidFill>
                  <a:latin typeface="Source Sans Pro"/>
                  <a:hlinkClick r:id="rId2" action="ppaction://hlinkfile"/>
                </a:rPr>
                <a:t>IS 12570 : 2022</a:t>
              </a:r>
              <a:r>
                <a:rPr lang="en-US" dirty="0">
                  <a:hlinkClick r:id="rId2" action="ppaction://hlinkfile"/>
                </a:rPr>
                <a:t/>
              </a:r>
              <a:br>
                <a:rPr lang="en-US" dirty="0">
                  <a:hlinkClick r:id="rId2" action="ppaction://hlinkfile"/>
                </a:rPr>
              </a:br>
              <a:r>
                <a:rPr lang="en-US" dirty="0">
                  <a:solidFill>
                    <a:srgbClr val="212529"/>
                  </a:solidFill>
                  <a:latin typeface="Source Sans Pro"/>
                  <a:hlinkClick r:id="rId2" action="ppaction://hlinkfile"/>
                </a:rPr>
                <a:t>ISO </a:t>
              </a:r>
              <a:r>
                <a:rPr lang="en-US" dirty="0" smtClean="0">
                  <a:solidFill>
                    <a:srgbClr val="212529"/>
                  </a:solidFill>
                  <a:latin typeface="Source Sans Pro"/>
                  <a:hlinkClick r:id="rId2" action="ppaction://hlinkfile"/>
                </a:rPr>
                <a:t>4492:2017</a:t>
              </a:r>
              <a:endParaRPr lang="en-IN" dirty="0"/>
            </a:p>
          </p:txBody>
        </p:sp>
      </p:grpSp>
      <p:grpSp>
        <p:nvGrpSpPr>
          <p:cNvPr id="9" name="Group 8"/>
          <p:cNvGrpSpPr/>
          <p:nvPr/>
        </p:nvGrpSpPr>
        <p:grpSpPr>
          <a:xfrm>
            <a:off x="5331877" y="1075556"/>
            <a:ext cx="6844145" cy="923330"/>
            <a:chOff x="1133013" y="2572051"/>
            <a:chExt cx="9524795" cy="923330"/>
          </a:xfrm>
        </p:grpSpPr>
        <p:sp>
          <p:nvSpPr>
            <p:cNvPr id="6" name="Rectangle 5"/>
            <p:cNvSpPr/>
            <p:nvPr/>
          </p:nvSpPr>
          <p:spPr>
            <a:xfrm>
              <a:off x="4193625" y="2572051"/>
              <a:ext cx="6464183" cy="923330"/>
            </a:xfrm>
            <a:prstGeom prst="rect">
              <a:avLst/>
            </a:prstGeom>
          </p:spPr>
          <p:txBody>
            <a:bodyPr wrap="square">
              <a:spAutoFit/>
            </a:bodyPr>
            <a:lstStyle/>
            <a:p>
              <a:pPr algn="just"/>
              <a:r>
                <a:rPr lang="en-US" dirty="0" smtClean="0">
                  <a:solidFill>
                    <a:srgbClr val="212529"/>
                  </a:solidFill>
                  <a:latin typeface="Source Sans Pro"/>
                </a:rPr>
                <a:t>Determination of Green strength by transverse Rupture of rectangular Compacts of Metallic Powder Method</a:t>
              </a:r>
              <a:endParaRPr lang="en-IN" dirty="0"/>
            </a:p>
          </p:txBody>
        </p:sp>
        <p:sp>
          <p:nvSpPr>
            <p:cNvPr id="7" name="Rectangle 6"/>
            <p:cNvSpPr/>
            <p:nvPr/>
          </p:nvSpPr>
          <p:spPr>
            <a:xfrm>
              <a:off x="1133013" y="2625673"/>
              <a:ext cx="3509135" cy="646331"/>
            </a:xfrm>
            <a:prstGeom prst="rect">
              <a:avLst/>
            </a:prstGeom>
          </p:spPr>
          <p:txBody>
            <a:bodyPr wrap="square">
              <a:spAutoFit/>
            </a:bodyPr>
            <a:lstStyle/>
            <a:p>
              <a:r>
                <a:rPr lang="en-US" dirty="0">
                  <a:solidFill>
                    <a:srgbClr val="212529"/>
                  </a:solidFill>
                  <a:latin typeface="Source Sans Pro"/>
                  <a:hlinkClick r:id="rId3" action="ppaction://hlinkfile"/>
                </a:rPr>
                <a:t>IS 12571 : 1988</a:t>
              </a:r>
              <a:r>
                <a:rPr lang="en-US" dirty="0"/>
                <a:t/>
              </a:r>
              <a:br>
                <a:rPr lang="en-US" dirty="0"/>
              </a:br>
              <a:r>
                <a:rPr lang="en-US" dirty="0">
                  <a:latin typeface="Source Sans Pro"/>
                </a:rPr>
                <a:t>Reviewed In : </a:t>
              </a:r>
              <a:r>
                <a:rPr lang="en-US" dirty="0" smtClean="0">
                  <a:latin typeface="Source Sans Pro"/>
                </a:rPr>
                <a:t>2024</a:t>
              </a:r>
              <a:endParaRPr lang="en-IN" dirty="0"/>
            </a:p>
          </p:txBody>
        </p:sp>
      </p:grpSp>
      <p:sp>
        <p:nvSpPr>
          <p:cNvPr id="10" name="TextBox 9"/>
          <p:cNvSpPr txBox="1"/>
          <p:nvPr/>
        </p:nvSpPr>
        <p:spPr>
          <a:xfrm>
            <a:off x="398318" y="55043"/>
            <a:ext cx="9705109" cy="461665"/>
          </a:xfrm>
          <a:prstGeom prst="rect">
            <a:avLst/>
          </a:prstGeom>
          <a:noFill/>
        </p:spPr>
        <p:txBody>
          <a:bodyPr wrap="square" rtlCol="0">
            <a:spAutoFit/>
          </a:bodyPr>
          <a:lstStyle/>
          <a:p>
            <a:r>
              <a:rPr lang="en-US" sz="2400" b="1" i="1" dirty="0" smtClean="0">
                <a:solidFill>
                  <a:srgbClr val="0070C0"/>
                </a:solidFill>
              </a:rPr>
              <a:t>Understanding  Powder Metallurgy by application of Indian Standards  </a:t>
            </a:r>
            <a:endParaRPr lang="en-IN" sz="2400" b="1" i="1" dirty="0">
              <a:solidFill>
                <a:srgbClr val="0070C0"/>
              </a:solidFill>
            </a:endParaRPr>
          </a:p>
        </p:txBody>
      </p:sp>
      <p:sp>
        <p:nvSpPr>
          <p:cNvPr id="11" name="TextBox 10"/>
          <p:cNvSpPr txBox="1"/>
          <p:nvPr/>
        </p:nvSpPr>
        <p:spPr>
          <a:xfrm>
            <a:off x="0" y="890646"/>
            <a:ext cx="5186189" cy="2862322"/>
          </a:xfrm>
          <a:prstGeom prst="rect">
            <a:avLst/>
          </a:prstGeom>
          <a:noFill/>
        </p:spPr>
        <p:txBody>
          <a:bodyPr wrap="square" rtlCol="0">
            <a:spAutoFit/>
          </a:bodyPr>
          <a:lstStyle/>
          <a:p>
            <a:pPr algn="just"/>
            <a:r>
              <a:rPr lang="en-US" sz="2000" b="1" dirty="0" smtClean="0"/>
              <a:t>Compaction : Powder are compressed into desired shapes</a:t>
            </a:r>
          </a:p>
          <a:p>
            <a:pPr algn="just"/>
            <a:r>
              <a:rPr lang="en-US" sz="2000" dirty="0" smtClean="0">
                <a:solidFill>
                  <a:srgbClr val="FF3300"/>
                </a:solidFill>
              </a:rPr>
              <a:t>Most Fabricated Particles have Complex Shapes and Size , the shape of the Particles will influence the Packing, flow  and Compressibility of the Powder</a:t>
            </a:r>
          </a:p>
          <a:p>
            <a:pPr algn="just"/>
            <a:r>
              <a:rPr lang="en-US" sz="2000" dirty="0" smtClean="0">
                <a:solidFill>
                  <a:srgbClr val="FF3300"/>
                </a:solidFill>
              </a:rPr>
              <a:t>The Product dimension and accuracy will depend upon the compressibility of the Powder </a:t>
            </a:r>
            <a:r>
              <a:rPr lang="en-US" sz="2000" dirty="0" err="1" smtClean="0">
                <a:solidFill>
                  <a:srgbClr val="FF3300"/>
                </a:solidFill>
              </a:rPr>
              <a:t>i.e</a:t>
            </a:r>
            <a:r>
              <a:rPr lang="en-US" sz="2000" dirty="0" smtClean="0">
                <a:solidFill>
                  <a:srgbClr val="FF3300"/>
                </a:solidFill>
              </a:rPr>
              <a:t> Green Strength</a:t>
            </a:r>
            <a:r>
              <a:rPr lang="en-US" dirty="0" smtClean="0">
                <a:solidFill>
                  <a:srgbClr val="FF3300"/>
                </a:solidFill>
              </a:rPr>
              <a:t> </a:t>
            </a:r>
            <a:endParaRPr lang="en-IN" dirty="0">
              <a:solidFill>
                <a:srgbClr val="FF3300"/>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114" y="3360085"/>
            <a:ext cx="2466109" cy="191651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27" y="2035470"/>
            <a:ext cx="6673647" cy="1717498"/>
          </a:xfrm>
          <a:prstGeom prst="rect">
            <a:avLst/>
          </a:prstGeom>
        </p:spPr>
      </p:pic>
      <p:sp>
        <p:nvSpPr>
          <p:cNvPr id="15" name="TextBox 14"/>
          <p:cNvSpPr txBox="1"/>
          <p:nvPr/>
        </p:nvSpPr>
        <p:spPr>
          <a:xfrm>
            <a:off x="0" y="5376340"/>
            <a:ext cx="6521854" cy="1569660"/>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Sintering: </a:t>
            </a:r>
            <a:r>
              <a:rPr lang="en-US" sz="2400" dirty="0" smtClean="0">
                <a:latin typeface="Times New Roman" panose="02020603050405020304" pitchFamily="18" charset="0"/>
                <a:cs typeface="Times New Roman" panose="02020603050405020304" pitchFamily="18" charset="0"/>
              </a:rPr>
              <a:t>The Green Compacts are heated to Bond the Particles into a Hard and Rigid Mass, performed at Temperature below the melting point of the Metal </a:t>
            </a:r>
            <a:endParaRPr lang="en-IN"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6600042" y="5301578"/>
            <a:ext cx="5670146" cy="1200329"/>
          </a:xfrm>
          <a:prstGeom prst="rect">
            <a:avLst/>
          </a:prstGeom>
        </p:spPr>
        <p:txBody>
          <a:bodyPr wrap="square">
            <a:spAutoFit/>
          </a:bodyPr>
          <a:lstStyle/>
          <a:p>
            <a:r>
              <a:rPr lang="en-US" b="1" dirty="0" smtClean="0"/>
              <a:t>Standard </a:t>
            </a:r>
            <a:r>
              <a:rPr lang="en-US" b="1" dirty="0"/>
              <a:t>test pieces made from a reference lot of powder are processed together with the sample under test and the dimensional changes of the two powders are </a:t>
            </a:r>
            <a:r>
              <a:rPr lang="en-US" b="1" dirty="0" smtClean="0"/>
              <a:t>reported</a:t>
            </a:r>
            <a:endParaRPr lang="en-IN" b="1" dirty="0"/>
          </a:p>
        </p:txBody>
      </p:sp>
    </p:spTree>
    <p:extLst>
      <p:ext uri="{BB962C8B-B14F-4D97-AF65-F5344CB8AC3E}">
        <p14:creationId xmlns:p14="http://schemas.microsoft.com/office/powerpoint/2010/main" val="964817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548405"/>
            <a:ext cx="5347854" cy="6186309"/>
          </a:xfrm>
          <a:prstGeom prst="rect">
            <a:avLst/>
          </a:prstGeom>
          <a:noFill/>
        </p:spPr>
        <p:txBody>
          <a:bodyPr wrap="square" rtlCol="0">
            <a:spAutoFit/>
          </a:bodyPr>
          <a:lstStyle/>
          <a:p>
            <a:pPr algn="just"/>
            <a:r>
              <a:rPr lang="en-US" sz="2200" b="1" dirty="0" smtClean="0">
                <a:effectLst>
                  <a:outerShdw blurRad="38100" dist="38100" dir="2700000" algn="tl">
                    <a:srgbClr val="000000">
                      <a:alpha val="43137"/>
                    </a:srgbClr>
                  </a:outerShdw>
                </a:effectLst>
              </a:rPr>
              <a:t>About Nickel : </a:t>
            </a:r>
            <a:r>
              <a:rPr lang="en-US" sz="2200" dirty="0" smtClean="0">
                <a:effectLst>
                  <a:outerShdw blurRad="38100" dist="38100" dir="2700000" algn="tl">
                    <a:srgbClr val="000000">
                      <a:alpha val="43137"/>
                    </a:srgbClr>
                  </a:outerShdw>
                </a:effectLst>
              </a:rPr>
              <a:t>Nickel is one of the key strategic metals because it has many applications in Petrochemical, Metallurgical for making Stainless steel,  and electroplating industries where the resistance to corrosion and wear is needed,  making it necessary to find newly developed technologies. </a:t>
            </a:r>
          </a:p>
          <a:p>
            <a:pPr algn="just"/>
            <a:endParaRPr lang="en-US" sz="2200" dirty="0">
              <a:effectLst>
                <a:outerShdw blurRad="38100" dist="38100" dir="2700000" algn="tl">
                  <a:srgbClr val="000000">
                    <a:alpha val="43137"/>
                  </a:srgbClr>
                </a:outerShdw>
              </a:effectLst>
            </a:endParaRPr>
          </a:p>
          <a:p>
            <a:pPr algn="just"/>
            <a:r>
              <a:rPr lang="en-US" sz="2200" dirty="0" smtClean="0">
                <a:effectLst>
                  <a:outerShdw blurRad="38100" dist="38100" dir="2700000" algn="tl">
                    <a:srgbClr val="000000">
                      <a:alpha val="43137"/>
                    </a:srgbClr>
                  </a:outerShdw>
                </a:effectLst>
              </a:rPr>
              <a:t>Nickel metal is widely used in the society, mainly as a component in stainless steel, steel and alloys. In stainless steel nickel stabilizes the austenitic structure, the largest group within the stainless steel family. Austenitic stainless steel grades have excellent mechanical properties through a wide temperature range (from cryogenic to high temperatures), are weldable, very formable and nonmagnetic. </a:t>
            </a:r>
          </a:p>
        </p:txBody>
      </p:sp>
      <p:sp>
        <p:nvSpPr>
          <p:cNvPr id="2" name="TextBox 1"/>
          <p:cNvSpPr txBox="1"/>
          <p:nvPr/>
        </p:nvSpPr>
        <p:spPr>
          <a:xfrm>
            <a:off x="2791690" y="0"/>
            <a:ext cx="8305801" cy="461665"/>
          </a:xfrm>
          <a:prstGeom prst="rect">
            <a:avLst/>
          </a:prstGeom>
          <a:noFill/>
        </p:spPr>
        <p:txBody>
          <a:bodyPr wrap="square" rtlCol="0">
            <a:spAutoFit/>
          </a:bodyPr>
          <a:lstStyle/>
          <a:p>
            <a:r>
              <a:rPr lang="en-US" sz="2400" dirty="0" smtClean="0">
                <a:solidFill>
                  <a:srgbClr val="FF0000"/>
                </a:solidFill>
              </a:rPr>
              <a:t>INDIAN STANDARDS ON NICKEL POWDER</a:t>
            </a:r>
            <a:endParaRPr lang="en-IN" sz="2400" dirty="0">
              <a:solidFill>
                <a:srgbClr val="FF0000"/>
              </a:solidFill>
            </a:endParaRPr>
          </a:p>
        </p:txBody>
      </p:sp>
      <p:sp>
        <p:nvSpPr>
          <p:cNvPr id="5" name="Rectangle 4"/>
          <p:cNvSpPr/>
          <p:nvPr/>
        </p:nvSpPr>
        <p:spPr>
          <a:xfrm>
            <a:off x="5583381" y="548405"/>
            <a:ext cx="6373091" cy="3139321"/>
          </a:xfrm>
          <a:prstGeom prst="rect">
            <a:avLst/>
          </a:prstGeom>
        </p:spPr>
        <p:txBody>
          <a:bodyPr wrap="square">
            <a:spAutoFit/>
          </a:bodyPr>
          <a:lstStyle/>
          <a:p>
            <a:pPr algn="just"/>
            <a:r>
              <a:rPr lang="en-US" sz="2200" b="1" dirty="0"/>
              <a:t>Production of Nickel </a:t>
            </a:r>
            <a:r>
              <a:rPr lang="en-US" sz="2200" b="1" dirty="0" smtClean="0"/>
              <a:t>Powder:   </a:t>
            </a:r>
            <a:r>
              <a:rPr lang="en-US" sz="2200" dirty="0"/>
              <a:t>The most common process, which provides high purity nickel powders, is the carbonyl refining process. Were   Solid nickel reacts with carbon monoxide to form nickel carbonyl gas. The gaseous mixture is further heated resulting in decomposition of the </a:t>
            </a:r>
            <a:r>
              <a:rPr lang="en-US" sz="2200" dirty="0">
                <a:hlinkClick r:id="rId2" action="ppaction://hlinkfile"/>
              </a:rPr>
              <a:t>metal-carbonyl complex </a:t>
            </a:r>
            <a:r>
              <a:rPr lang="en-US" sz="2200" dirty="0"/>
              <a:t>to produce pure nickel metal and carbon monoxide gas. Fine and extra fine nickel powders can be produced by thermal shock decomposition</a:t>
            </a:r>
            <a:r>
              <a:rPr lang="en-US" sz="2000" dirty="0"/>
              <a:t>.</a:t>
            </a:r>
          </a:p>
        </p:txBody>
      </p:sp>
      <p:sp>
        <p:nvSpPr>
          <p:cNvPr id="6" name="TextBox 5"/>
          <p:cNvSpPr txBox="1"/>
          <p:nvPr/>
        </p:nvSpPr>
        <p:spPr>
          <a:xfrm>
            <a:off x="5680365" y="3796145"/>
            <a:ext cx="2410690" cy="2800767"/>
          </a:xfrm>
          <a:prstGeom prst="rect">
            <a:avLst/>
          </a:prstGeom>
          <a:noFill/>
        </p:spPr>
        <p:txBody>
          <a:bodyPr wrap="square" rtlCol="0">
            <a:spAutoFit/>
          </a:bodyPr>
          <a:lstStyle/>
          <a:p>
            <a:pPr algn="just"/>
            <a:r>
              <a:rPr lang="en-US" sz="2200" b="1" i="1" dirty="0">
                <a:effectLst>
                  <a:outerShdw blurRad="38100" dist="38100" dir="2700000" algn="tl">
                    <a:srgbClr val="000000">
                      <a:alpha val="43137"/>
                    </a:srgbClr>
                  </a:outerShdw>
                </a:effectLst>
                <a:hlinkClick r:id="rId3" action="ppaction://hlinkfile"/>
              </a:rPr>
              <a:t>Indian Standard IS 7506 </a:t>
            </a:r>
            <a:r>
              <a:rPr lang="en-US" sz="2200" b="1" i="1" dirty="0" smtClean="0">
                <a:effectLst>
                  <a:outerShdw blurRad="38100" dist="38100" dir="2700000" algn="tl">
                    <a:srgbClr val="000000">
                      <a:alpha val="43137"/>
                    </a:srgbClr>
                  </a:outerShdw>
                </a:effectLst>
              </a:rPr>
              <a:t>specifies </a:t>
            </a:r>
            <a:r>
              <a:rPr lang="en-US" sz="2200" b="1" i="1" dirty="0">
                <a:effectLst>
                  <a:outerShdw blurRad="38100" dist="38100" dir="2700000" algn="tl">
                    <a:srgbClr val="000000">
                      <a:alpha val="43137"/>
                    </a:srgbClr>
                  </a:outerShdw>
                </a:effectLst>
              </a:rPr>
              <a:t>the requirements </a:t>
            </a:r>
            <a:r>
              <a:rPr lang="en-US" sz="2200" b="1" i="1" dirty="0" smtClean="0">
                <a:effectLst>
                  <a:outerShdw blurRad="38100" dist="38100" dir="2700000" algn="tl">
                    <a:srgbClr val="000000">
                      <a:alpha val="43137"/>
                    </a:srgbClr>
                  </a:outerShdw>
                </a:effectLst>
              </a:rPr>
              <a:t>of Nickel Powder used of manufacturing of  </a:t>
            </a:r>
            <a:r>
              <a:rPr lang="en-US" sz="2200" b="1" i="1" dirty="0">
                <a:effectLst>
                  <a:outerShdw blurRad="38100" dist="38100" dir="2700000" algn="tl">
                    <a:srgbClr val="000000">
                      <a:alpha val="43137"/>
                    </a:srgbClr>
                  </a:outerShdw>
                </a:effectLst>
              </a:rPr>
              <a:t>heavy alloys and hard metals.   </a:t>
            </a:r>
            <a:endParaRPr lang="en-IN" sz="2200" b="1" i="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228" y="3641559"/>
            <a:ext cx="3749244" cy="3170274"/>
          </a:xfrm>
          <a:prstGeom prst="rect">
            <a:avLst/>
          </a:prstGeom>
        </p:spPr>
      </p:pic>
    </p:spTree>
    <p:extLst>
      <p:ext uri="{BB962C8B-B14F-4D97-AF65-F5344CB8AC3E}">
        <p14:creationId xmlns:p14="http://schemas.microsoft.com/office/powerpoint/2010/main" val="1231628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581206"/>
            <a:ext cx="7079672" cy="6186309"/>
          </a:xfrm>
          <a:prstGeom prst="rect">
            <a:avLst/>
          </a:prstGeom>
        </p:spPr>
        <p:txBody>
          <a:bodyPr wrap="square">
            <a:spAutoFit/>
          </a:bodyPr>
          <a:lstStyle/>
          <a:p>
            <a:pPr algn="just" fontAlgn="base"/>
            <a:r>
              <a:rPr lang="en-US" sz="2200" dirty="0">
                <a:solidFill>
                  <a:srgbClr val="27272A"/>
                </a:solidFill>
                <a:latin typeface="Times New Roman" panose="02020603050405020304" pitchFamily="18" charset="0"/>
                <a:cs typeface="Times New Roman" panose="02020603050405020304" pitchFamily="18" charset="0"/>
              </a:rPr>
              <a:t>Iron powder represents the largest part of the raw materials used in powder metallurgy application. When it is mentioned as Iron powders, it is a highly specific engineered metallurgical end product that is manufactured under strict chemical and physical specifications. </a:t>
            </a:r>
          </a:p>
          <a:p>
            <a:pPr algn="just" fontAlgn="base"/>
            <a:r>
              <a:rPr lang="en-US" sz="2200" dirty="0">
                <a:solidFill>
                  <a:srgbClr val="27272A"/>
                </a:solidFill>
                <a:latin typeface="Times New Roman" panose="02020603050405020304" pitchFamily="18" charset="0"/>
                <a:cs typeface="Times New Roman" panose="02020603050405020304" pitchFamily="18" charset="0"/>
              </a:rPr>
              <a:t>Different processes are used to manufacture metal powders, each resulting in materials with unique chemical and physical properties. The end product’s characteristics are determined by the method of manufacture. Powder metallurgists look for various properties such as composition, microstructure, oxide content, acid </a:t>
            </a:r>
            <a:r>
              <a:rPr lang="en-US" sz="2200" dirty="0" err="1">
                <a:solidFill>
                  <a:srgbClr val="27272A"/>
                </a:solidFill>
                <a:latin typeface="Times New Roman" panose="02020603050405020304" pitchFamily="18" charset="0"/>
                <a:cs typeface="Times New Roman" panose="02020603050405020304" pitchFamily="18" charset="0"/>
              </a:rPr>
              <a:t>insolubles</a:t>
            </a:r>
            <a:r>
              <a:rPr lang="en-US" sz="2200" dirty="0">
                <a:solidFill>
                  <a:srgbClr val="27272A"/>
                </a:solidFill>
                <a:latin typeface="Times New Roman" panose="02020603050405020304" pitchFamily="18" charset="0"/>
                <a:cs typeface="Times New Roman" panose="02020603050405020304" pitchFamily="18" charset="0"/>
              </a:rPr>
              <a:t>, particle size, particle-size distribution (sieve analysis), particle shape and surface area, flow rate, and apparent density when describing a particular powder and recommending its end applications. Metal powder can be varied within wide limits to meet specific requirements due to its broad spectrum of characteristics.</a:t>
            </a:r>
          </a:p>
          <a:p>
            <a:pPr algn="just" fontAlgn="base"/>
            <a:r>
              <a:rPr lang="en-US" sz="2200" dirty="0">
                <a:solidFill>
                  <a:srgbClr val="27272A"/>
                </a:solidFill>
                <a:latin typeface="Times New Roman" panose="02020603050405020304" pitchFamily="18" charset="0"/>
                <a:cs typeface="Times New Roman" panose="02020603050405020304" pitchFamily="18" charset="0"/>
              </a:rPr>
              <a:t>Iron powder metallurgy is the highest consumed raw material in powder metallurgy applications</a:t>
            </a:r>
            <a:endParaRPr lang="en-US" sz="2200" i="0" dirty="0">
              <a:solidFill>
                <a:srgbClr val="27272A"/>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1117530" y="181096"/>
            <a:ext cx="4963538" cy="400110"/>
          </a:xfrm>
          <a:prstGeom prst="rect">
            <a:avLst/>
          </a:prstGeom>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INDIAN STANDARDS ON </a:t>
            </a:r>
            <a:r>
              <a:rPr lang="en-US" sz="2000" dirty="0" smtClean="0">
                <a:solidFill>
                  <a:srgbClr val="FF0000"/>
                </a:solidFill>
                <a:latin typeface="Times New Roman" panose="02020603050405020304" pitchFamily="18" charset="0"/>
                <a:cs typeface="Times New Roman" panose="02020603050405020304" pitchFamily="18" charset="0"/>
              </a:rPr>
              <a:t>IRON </a:t>
            </a:r>
            <a:r>
              <a:rPr lang="en-US" sz="2000" dirty="0">
                <a:solidFill>
                  <a:srgbClr val="FF0000"/>
                </a:solidFill>
                <a:latin typeface="Times New Roman" panose="02020603050405020304" pitchFamily="18" charset="0"/>
                <a:cs typeface="Times New Roman" panose="02020603050405020304" pitchFamily="18" charset="0"/>
              </a:rPr>
              <a:t>POWDER</a:t>
            </a:r>
            <a:endParaRPr lang="en-IN" sz="2000"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7461077" y="359234"/>
            <a:ext cx="4509249" cy="6166254"/>
            <a:chOff x="7643716" y="311277"/>
            <a:chExt cx="4091478" cy="5637032"/>
          </a:xfrm>
        </p:grpSpPr>
        <p:sp>
          <p:nvSpPr>
            <p:cNvPr id="7" name="Rectangle 6"/>
            <p:cNvSpPr/>
            <p:nvPr/>
          </p:nvSpPr>
          <p:spPr>
            <a:xfrm>
              <a:off x="9157065" y="311277"/>
              <a:ext cx="2204450" cy="461665"/>
            </a:xfrm>
            <a:prstGeom prst="rect">
              <a:avLst/>
            </a:prstGeom>
          </p:spPr>
          <p:txBody>
            <a:bodyPr wrap="none">
              <a:spAutoFit/>
            </a:bodyPr>
            <a:lstStyle/>
            <a:p>
              <a:r>
                <a:rPr lang="en-IN" sz="2400" b="1" dirty="0">
                  <a:solidFill>
                    <a:srgbClr val="000000"/>
                  </a:solidFill>
                  <a:latin typeface="Source Sans Pro"/>
                  <a:hlinkClick r:id="rId2" action="ppaction://hlinkfile"/>
                </a:rPr>
                <a:t>IS 8370 : 2018</a:t>
              </a:r>
              <a:endParaRPr lang="en-IN" sz="2400" dirty="0"/>
            </a:p>
          </p:txBody>
        </p:sp>
        <p:sp>
          <p:nvSpPr>
            <p:cNvPr id="8" name="Rectangle 7"/>
            <p:cNvSpPr/>
            <p:nvPr/>
          </p:nvSpPr>
          <p:spPr>
            <a:xfrm>
              <a:off x="7758938" y="953735"/>
              <a:ext cx="3976256" cy="830997"/>
            </a:xfrm>
            <a:prstGeom prst="rect">
              <a:avLst/>
            </a:prstGeom>
          </p:spPr>
          <p:txBody>
            <a:bodyPr wrap="square">
              <a:spAutoFit/>
            </a:bodyPr>
            <a:lstStyle/>
            <a:p>
              <a:pPr algn="just"/>
              <a:r>
                <a:rPr lang="en-US" sz="2400" b="1" dirty="0">
                  <a:solidFill>
                    <a:srgbClr val="000000"/>
                  </a:solidFill>
                  <a:latin typeface="Source Sans Pro"/>
                </a:rPr>
                <a:t>Iron powder for powder metallurgical applications</a:t>
              </a:r>
              <a:endParaRPr lang="en-IN" sz="2400" dirty="0"/>
            </a:p>
          </p:txBody>
        </p:sp>
        <p:sp>
          <p:nvSpPr>
            <p:cNvPr id="9" name="TextBox 8"/>
            <p:cNvSpPr txBox="1"/>
            <p:nvPr/>
          </p:nvSpPr>
          <p:spPr>
            <a:xfrm>
              <a:off x="7643716" y="3270653"/>
              <a:ext cx="3934692" cy="2677656"/>
            </a:xfrm>
            <a:prstGeom prst="rect">
              <a:avLst/>
            </a:prstGeom>
            <a:noFill/>
          </p:spPr>
          <p:txBody>
            <a:bodyPr wrap="square" rtlCol="0">
              <a:spAutoFit/>
            </a:bodyPr>
            <a:lstStyle/>
            <a:p>
              <a:pPr algn="just"/>
              <a:r>
                <a:rPr lang="en-US" sz="2400" b="1" dirty="0" smtClean="0"/>
                <a:t>This standard inform about  different Grade of Powder based on Size, and the Chemical Composition, Acid Insoluble content, Apparent density , Flow Rate of the Powder,  Compressibility </a:t>
              </a:r>
              <a:endParaRPr lang="en-IN" sz="2400" b="1" dirty="0"/>
            </a:p>
          </p:txBody>
        </p:sp>
      </p:grpSp>
      <p:sp>
        <p:nvSpPr>
          <p:cNvPr id="10" name="Rectangle 9"/>
          <p:cNvSpPr/>
          <p:nvPr/>
        </p:nvSpPr>
        <p:spPr>
          <a:xfrm>
            <a:off x="7488378" y="1824945"/>
            <a:ext cx="4309154" cy="1569660"/>
          </a:xfrm>
          <a:prstGeom prst="rect">
            <a:avLst/>
          </a:prstGeom>
        </p:spPr>
        <p:txBody>
          <a:bodyPr wrap="square">
            <a:spAutoFit/>
          </a:bodyPr>
          <a:lstStyle/>
          <a:p>
            <a:pPr algn="just"/>
            <a:r>
              <a:rPr lang="en-US" sz="2400" b="1" dirty="0"/>
              <a:t>This standard covers the requirements for iron powder for use in the manufacture of sintered bearings and parts.</a:t>
            </a:r>
            <a:endParaRPr lang="en-IN" sz="2400" dirty="0"/>
          </a:p>
        </p:txBody>
      </p:sp>
    </p:spTree>
    <p:extLst>
      <p:ext uri="{BB962C8B-B14F-4D97-AF65-F5344CB8AC3E}">
        <p14:creationId xmlns:p14="http://schemas.microsoft.com/office/powerpoint/2010/main" val="102769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7" y="473835"/>
            <a:ext cx="11761718" cy="1107996"/>
          </a:xfrm>
          <a:prstGeom prst="rect">
            <a:avLst/>
          </a:prstGeom>
        </p:spPr>
        <p:txBody>
          <a:bodyPr wrap="square">
            <a:spAutoFit/>
          </a:bodyPr>
          <a:lstStyle/>
          <a:p>
            <a:pPr algn="just"/>
            <a:r>
              <a:rPr lang="en-US" sz="2200" dirty="0">
                <a:effectLst>
                  <a:outerShdw blurRad="38100" dist="38100" dir="2700000" algn="tl">
                    <a:srgbClr val="000000">
                      <a:alpha val="43137"/>
                    </a:srgbClr>
                  </a:outerShdw>
                </a:effectLst>
              </a:rPr>
              <a:t>The powder metallurgy process consists of mixing elemental or alloy powder, compacting the mixture in a die and then sintering or heating the resultant shape in a controlled atmosphere. Powder metallurgy is a highly developed method of manufacturing ferrous and nonferrous materials. </a:t>
            </a:r>
            <a:endParaRPr lang="en-IN" sz="2200" dirty="0">
              <a:effectLst>
                <a:outerShdw blurRad="38100" dist="38100" dir="2700000" algn="tl">
                  <a:srgbClr val="000000">
                    <a:alpha val="43137"/>
                  </a:srgbClr>
                </a:outerShdw>
              </a:effectLst>
            </a:endParaRPr>
          </a:p>
        </p:txBody>
      </p:sp>
      <p:sp>
        <p:nvSpPr>
          <p:cNvPr id="3" name="TextBox 2"/>
          <p:cNvSpPr txBox="1"/>
          <p:nvPr/>
        </p:nvSpPr>
        <p:spPr>
          <a:xfrm>
            <a:off x="291737" y="45727"/>
            <a:ext cx="5251268"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Powder Metallurgy </a:t>
            </a:r>
            <a:endParaRPr lang="en-IN" sz="2400" b="1" dirty="0">
              <a:solidFill>
                <a:srgbClr val="FF0000"/>
              </a:solidFill>
              <a:effectLst>
                <a:outerShdw blurRad="38100" dist="38100" dir="2700000" algn="tl">
                  <a:srgbClr val="000000">
                    <a:alpha val="43137"/>
                  </a:srgbClr>
                </a:outerShdw>
              </a:effectLst>
            </a:endParaRPr>
          </a:p>
        </p:txBody>
      </p:sp>
      <p:sp>
        <p:nvSpPr>
          <p:cNvPr id="6" name="AutoShape 2" descr="Powder Metallurgy: What Is I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746" y="1704108"/>
            <a:ext cx="4599709" cy="4793673"/>
          </a:xfrm>
          <a:prstGeom prst="rect">
            <a:avLst/>
          </a:prstGeom>
        </p:spPr>
      </p:pic>
      <p:sp>
        <p:nvSpPr>
          <p:cNvPr id="4" name="Rectangle 3"/>
          <p:cNvSpPr/>
          <p:nvPr/>
        </p:nvSpPr>
        <p:spPr>
          <a:xfrm>
            <a:off x="291737" y="1704108"/>
            <a:ext cx="7162009" cy="4493538"/>
          </a:xfrm>
          <a:prstGeom prst="rect">
            <a:avLst/>
          </a:prstGeom>
        </p:spPr>
        <p:txBody>
          <a:bodyPr wrap="square">
            <a:spAutoFit/>
          </a:bodyPr>
          <a:lstStyle/>
          <a:p>
            <a:pPr algn="just"/>
            <a:r>
              <a:rPr lang="en-US" sz="2200" dirty="0">
                <a:effectLst>
                  <a:outerShdw blurRad="38100" dist="38100" dir="2700000" algn="tl">
                    <a:srgbClr val="000000">
                      <a:alpha val="43137"/>
                    </a:srgbClr>
                  </a:outerShdw>
                </a:effectLst>
              </a:rPr>
              <a:t>This process is cost effective in producing simple or complex part in manufacturing (Production) rates which can range from a few hundreds to several thousands parts per hour. Due to high cost of die and equipment this process is suitable for mass production only. The basic steps involved in the production process are given below. </a:t>
            </a:r>
          </a:p>
          <a:p>
            <a:r>
              <a:rPr lang="en-US" sz="2200" dirty="0">
                <a:effectLst>
                  <a:outerShdw blurRad="38100" dist="38100" dir="2700000" algn="tl">
                    <a:srgbClr val="000000">
                      <a:alpha val="43137"/>
                    </a:srgbClr>
                  </a:outerShdw>
                </a:effectLst>
              </a:rPr>
              <a:t>• Preparation of powder or powders of desired composition. </a:t>
            </a:r>
          </a:p>
          <a:p>
            <a:r>
              <a:rPr lang="en-US" sz="2200" dirty="0">
                <a:effectLst>
                  <a:outerShdw blurRad="38100" dist="38100" dir="2700000" algn="tl">
                    <a:srgbClr val="000000">
                      <a:alpha val="43137"/>
                    </a:srgbClr>
                  </a:outerShdw>
                </a:effectLst>
              </a:rPr>
              <a:t>• Mixing and blending – Powder are mixed thoroughly and blended to ensure desired property. </a:t>
            </a:r>
          </a:p>
          <a:p>
            <a:r>
              <a:rPr lang="en-US" sz="2200" dirty="0">
                <a:effectLst>
                  <a:outerShdw blurRad="38100" dist="38100" dir="2700000" algn="tl">
                    <a:srgbClr val="000000">
                      <a:alpha val="43137"/>
                    </a:srgbClr>
                  </a:outerShdw>
                </a:effectLst>
              </a:rPr>
              <a:t>• Compacting the powders into desired shape and size and providing strength to the parts. </a:t>
            </a:r>
          </a:p>
          <a:p>
            <a:r>
              <a:rPr lang="en-US" sz="2200" dirty="0">
                <a:effectLst>
                  <a:outerShdw blurRad="38100" dist="38100" dir="2700000" algn="tl">
                    <a:srgbClr val="000000">
                      <a:alpha val="43137"/>
                    </a:srgbClr>
                  </a:outerShdw>
                </a:effectLst>
              </a:rPr>
              <a:t>• Sintering – Green compacts are heated at elevated temperature to impart strength. </a:t>
            </a:r>
            <a:endParaRPr lang="en-IN" sz="2200" dirty="0"/>
          </a:p>
        </p:txBody>
      </p:sp>
    </p:spTree>
    <p:extLst>
      <p:ext uri="{BB962C8B-B14F-4D97-AF65-F5344CB8AC3E}">
        <p14:creationId xmlns:p14="http://schemas.microsoft.com/office/powerpoint/2010/main" val="4159510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4570474"/>
              </p:ext>
            </p:extLst>
          </p:nvPr>
        </p:nvGraphicFramePr>
        <p:xfrm>
          <a:off x="0" y="0"/>
          <a:ext cx="12164291" cy="7010400"/>
        </p:xfrm>
        <a:graphic>
          <a:graphicData uri="http://schemas.openxmlformats.org/drawingml/2006/table">
            <a:tbl>
              <a:tblPr firstRow="1" bandRow="1">
                <a:tableStyleId>{5C22544A-7EE6-4342-B048-85BDC9FD1C3A}</a:tableStyleId>
              </a:tblPr>
              <a:tblGrid>
                <a:gridCol w="6012873"/>
                <a:gridCol w="6151418"/>
              </a:tblGrid>
              <a:tr h="345505">
                <a:tc>
                  <a:txBody>
                    <a:bodyPr/>
                    <a:lstStyle/>
                    <a:p>
                      <a:r>
                        <a:rPr lang="en-IN" sz="2200" dirty="0" smtClean="0">
                          <a:solidFill>
                            <a:srgbClr val="FF0000"/>
                          </a:solidFill>
                          <a:effectLst>
                            <a:outerShdw blurRad="38100" dist="38100" dir="2700000" algn="tl">
                              <a:srgbClr val="000000">
                                <a:alpha val="43137"/>
                              </a:srgbClr>
                            </a:outerShdw>
                          </a:effectLst>
                        </a:rPr>
                        <a:t>ADVANTAGE OF POWDER METALLURGY</a:t>
                      </a:r>
                      <a:endParaRPr lang="en-IN" sz="2200" dirty="0">
                        <a:solidFill>
                          <a:srgbClr val="FF0000"/>
                        </a:solidFill>
                        <a:effectLst>
                          <a:outerShdw blurRad="38100" dist="38100" dir="2700000" algn="tl">
                            <a:srgbClr val="000000">
                              <a:alpha val="43137"/>
                            </a:srgbClr>
                          </a:outerShdw>
                        </a:effectLst>
                      </a:endParaRPr>
                    </a:p>
                  </a:txBody>
                  <a:tcPr/>
                </a:tc>
                <a:tc>
                  <a:txBody>
                    <a:bodyPr/>
                    <a:lstStyle/>
                    <a:p>
                      <a:pPr algn="ctr"/>
                      <a:r>
                        <a:rPr lang="en-US" sz="2200" dirty="0" smtClean="0">
                          <a:solidFill>
                            <a:srgbClr val="FF0000"/>
                          </a:solidFill>
                          <a:effectLst>
                            <a:outerShdw blurRad="38100" dist="38100" dir="2700000" algn="tl">
                              <a:srgbClr val="000000">
                                <a:alpha val="43137"/>
                              </a:srgbClr>
                            </a:outerShdw>
                          </a:effectLst>
                        </a:rPr>
                        <a:t>Limitation of Powder Metallurgy</a:t>
                      </a:r>
                      <a:r>
                        <a:rPr lang="en-US" sz="2200" baseline="0" dirty="0" smtClean="0">
                          <a:solidFill>
                            <a:srgbClr val="FF0000"/>
                          </a:solidFill>
                          <a:effectLst>
                            <a:outerShdw blurRad="38100" dist="38100" dir="2700000" algn="tl">
                              <a:srgbClr val="000000">
                                <a:alpha val="43137"/>
                              </a:srgbClr>
                            </a:outerShdw>
                          </a:effectLst>
                        </a:rPr>
                        <a:t> </a:t>
                      </a:r>
                      <a:endParaRPr lang="en-IN" sz="2200" dirty="0">
                        <a:solidFill>
                          <a:srgbClr val="FF0000"/>
                        </a:solidFill>
                        <a:effectLst>
                          <a:outerShdw blurRad="38100" dist="38100" dir="2700000" algn="tl">
                            <a:srgbClr val="000000">
                              <a:alpha val="43137"/>
                            </a:srgbClr>
                          </a:outerShdw>
                        </a:effectLst>
                      </a:endParaRPr>
                    </a:p>
                  </a:txBody>
                  <a:tcPr/>
                </a:tc>
              </a:tr>
              <a:tr h="370840">
                <a:tc>
                  <a:txBody>
                    <a:bodyPr/>
                    <a:lstStyle/>
                    <a:p>
                      <a:r>
                        <a:rPr lang="en-US" sz="2200" dirty="0" smtClean="0">
                          <a:effectLst>
                            <a:outerShdw blurRad="38100" dist="38100" dir="2700000" algn="tl">
                              <a:srgbClr val="000000">
                                <a:alpha val="43137"/>
                              </a:srgbClr>
                            </a:outerShdw>
                          </a:effectLst>
                        </a:rPr>
                        <a:t>Parts with closed dimensional tolerance (nearest shape) and good surface finish can be produced. </a:t>
                      </a:r>
                      <a:endParaRPr lang="en-IN" sz="2200" dirty="0">
                        <a:effectLst>
                          <a:outerShdw blurRad="38100" dist="38100" dir="2700000" algn="tl">
                            <a:srgbClr val="000000">
                              <a:alpha val="43137"/>
                            </a:srgbClr>
                          </a:outerShdw>
                        </a:effectLst>
                      </a:endParaRPr>
                    </a:p>
                  </a:txBody>
                  <a:tcPr/>
                </a:tc>
                <a:tc>
                  <a:txBody>
                    <a:bodyPr/>
                    <a:lstStyle/>
                    <a:p>
                      <a:pPr algn="just"/>
                      <a:r>
                        <a:rPr lang="en-US" sz="2200" dirty="0" smtClean="0">
                          <a:effectLst>
                            <a:outerShdw blurRad="38100" dist="38100" dir="2700000" algn="tl">
                              <a:srgbClr val="000000">
                                <a:alpha val="43137"/>
                              </a:srgbClr>
                            </a:outerShdw>
                          </a:effectLst>
                        </a:rPr>
                        <a:t>The cost of material in powder form is quite high this cost is offset for Large volume production by absence of scrap and low labor cost. </a:t>
                      </a:r>
                      <a:endParaRPr lang="en-IN" sz="2200" dirty="0">
                        <a:effectLst>
                          <a:outerShdw blurRad="38100" dist="38100" dir="2700000" algn="tl">
                            <a:srgbClr val="000000">
                              <a:alpha val="43137"/>
                            </a:srgbClr>
                          </a:outerShdw>
                        </a:effectLst>
                      </a:endParaRPr>
                    </a:p>
                  </a:txBody>
                  <a:tcPr/>
                </a:tc>
              </a:tr>
              <a:tr h="370840">
                <a:tc>
                  <a:txBody>
                    <a:bodyPr/>
                    <a:lstStyle/>
                    <a:p>
                      <a:pPr algn="just"/>
                      <a:r>
                        <a:rPr lang="en-US" sz="2200" dirty="0" smtClean="0">
                          <a:effectLst>
                            <a:outerShdw blurRad="38100" dist="38100" dir="2700000" algn="tl">
                              <a:srgbClr val="000000">
                                <a:alpha val="43137"/>
                              </a:srgbClr>
                            </a:outerShdw>
                          </a:effectLst>
                        </a:rPr>
                        <a:t>It eliminate or minimizes scrap losses by more than 97% of the raw material in the finished part, unlike other process. </a:t>
                      </a:r>
                      <a:endParaRPr lang="en-IN" sz="2200" dirty="0">
                        <a:effectLst>
                          <a:outerShdw blurRad="38100" dist="38100" dir="2700000" algn="tl">
                            <a:srgbClr val="000000">
                              <a:alpha val="43137"/>
                            </a:srgbClr>
                          </a:outerShdw>
                        </a:effectLs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Products with intricate design are difficult to produce as there is little flow of metal powder during compaction. </a:t>
                      </a:r>
                      <a:endParaRPr lang="en-IN" sz="2200" dirty="0">
                        <a:effectLst>
                          <a:outerShdw blurRad="38100" dist="38100" dir="2700000" algn="tl">
                            <a:srgbClr val="000000">
                              <a:alpha val="43137"/>
                            </a:srgbClr>
                          </a:outerShdw>
                        </a:effectLst>
                      </a:endParaRPr>
                    </a:p>
                  </a:txBody>
                  <a:tcPr/>
                </a:tc>
              </a:tr>
              <a:tr h="370840">
                <a:tc>
                  <a:txBody>
                    <a:bodyPr/>
                    <a:lstStyle/>
                    <a:p>
                      <a:r>
                        <a:rPr lang="en-US" sz="2200" dirty="0" smtClean="0">
                          <a:effectLst>
                            <a:outerShdw blurRad="38100" dist="38100" dir="2700000" algn="tl">
                              <a:srgbClr val="000000">
                                <a:alpha val="43137"/>
                              </a:srgbClr>
                            </a:outerShdw>
                          </a:effectLst>
                        </a:rPr>
                        <a:t>Process can be fully automated hence unskilled labor can be employed which reduces labor cost. </a:t>
                      </a:r>
                      <a:endParaRPr lang="en-IN" sz="2200"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The residual porosity left in sintered parts makes then rough. </a:t>
                      </a:r>
                      <a:endParaRPr lang="en-IN" sz="2200" dirty="0">
                        <a:effectLst>
                          <a:outerShdw blurRad="38100" dist="38100" dir="2700000" algn="tl">
                            <a:srgbClr val="000000">
                              <a:alpha val="43137"/>
                            </a:srgbClr>
                          </a:outerShdw>
                        </a:effectLst>
                      </a:endParaRPr>
                    </a:p>
                  </a:txBody>
                  <a:tcPr/>
                </a:tc>
              </a:tr>
              <a:tr h="370840">
                <a:tc>
                  <a:txBody>
                    <a:bodyPr/>
                    <a:lstStyle/>
                    <a:p>
                      <a:r>
                        <a:rPr lang="en-US" sz="2200" dirty="0" smtClean="0">
                          <a:effectLst>
                            <a:outerShdw blurRad="38100" dist="38100" dir="2700000" algn="tl">
                              <a:srgbClr val="000000">
                                <a:alpha val="43137"/>
                              </a:srgbClr>
                            </a:outerShdw>
                          </a:effectLst>
                        </a:rPr>
                        <a:t>It eliminate or minimizes machining. </a:t>
                      </a:r>
                      <a:endParaRPr lang="en-IN" sz="2200"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This process is economically feasible for Large volume production due to high cost of dies</a:t>
                      </a:r>
                      <a:r>
                        <a:rPr lang="en-US" sz="2200" baseline="0" dirty="0" smtClean="0">
                          <a:effectLst>
                            <a:outerShdw blurRad="38100" dist="38100" dir="2700000" algn="tl">
                              <a:srgbClr val="000000">
                                <a:alpha val="43137"/>
                              </a:srgbClr>
                            </a:outerShdw>
                          </a:effectLst>
                        </a:rPr>
                        <a:t> &amp;</a:t>
                      </a:r>
                      <a:r>
                        <a:rPr lang="en-US" sz="2200" dirty="0" smtClean="0">
                          <a:effectLst>
                            <a:outerShdw blurRad="38100" dist="38100" dir="2700000" algn="tl">
                              <a:srgbClr val="000000">
                                <a:alpha val="43137"/>
                              </a:srgbClr>
                            </a:outerShdw>
                          </a:effectLst>
                        </a:rPr>
                        <a:t> equip</a:t>
                      </a:r>
                      <a:endParaRPr lang="en-IN" sz="2200" dirty="0">
                        <a:effectLst>
                          <a:outerShdw blurRad="38100" dist="38100" dir="2700000" algn="tl">
                            <a:srgbClr val="000000">
                              <a:alpha val="43137"/>
                            </a:srgbClr>
                          </a:outerShdw>
                        </a:effectLst>
                      </a:endParaRPr>
                    </a:p>
                  </a:txBody>
                  <a:tcPr/>
                </a:tc>
              </a:tr>
              <a:tr h="10921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It facilitates manufacture of certain parts by mixing different metals, metals and non metals, metals and ceramics etc. to obtain desired properties which is impossible with other</a:t>
                      </a:r>
                      <a:r>
                        <a:rPr lang="en-US" sz="2200" baseline="0" dirty="0" smtClean="0">
                          <a:effectLst>
                            <a:outerShdw blurRad="38100" dist="38100" dir="2700000" algn="tl">
                              <a:srgbClr val="000000">
                                <a:alpha val="43137"/>
                              </a:srgbClr>
                            </a:outerShdw>
                          </a:effectLst>
                        </a:rPr>
                        <a:t> </a:t>
                      </a:r>
                      <a:endParaRPr lang="en-IN" sz="2200"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Producing parts of Large size and weight is quite expensive due to costly dies. • Parts produce by powder metallurgy have low impact and fatigue strength as compared to other method</a:t>
                      </a:r>
                      <a:endParaRPr lang="en-IN" sz="2200" dirty="0">
                        <a:effectLst>
                          <a:outerShdw blurRad="38100" dist="38100" dir="2700000" algn="tl">
                            <a:srgbClr val="000000">
                              <a:alpha val="43137"/>
                            </a:srgbClr>
                          </a:outerShdw>
                        </a:effectLst>
                      </a:endParaRPr>
                    </a:p>
                  </a:txBody>
                  <a:tcPr/>
                </a:tc>
              </a:tr>
              <a:tr h="7416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High production rates from 500-1000 parts/hour can be achieved. It facilitates manufactures of small and unique shape part which cannot be produce by any other manufacturing process. </a:t>
                      </a:r>
                      <a:endParaRPr lang="en-IN" sz="2200"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effectLst>
                            <a:outerShdw blurRad="38100" dist="38100" dir="2700000" algn="tl">
                              <a:srgbClr val="000000">
                                <a:alpha val="43137"/>
                              </a:srgbClr>
                            </a:outerShdw>
                          </a:effectLst>
                        </a:rPr>
                        <a:t>The density of compact may</a:t>
                      </a:r>
                      <a:r>
                        <a:rPr lang="en-US" sz="2200" baseline="0" dirty="0" smtClean="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 not be  uniform throughout the components.</a:t>
                      </a:r>
                      <a:endParaRPr lang="en-IN" sz="2200"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387450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730447" cy="6524863"/>
          </a:xfrm>
          <a:prstGeom prst="rect">
            <a:avLst/>
          </a:prstGeom>
        </p:spPr>
        <p:txBody>
          <a:bodyPr wrap="square">
            <a:spAutoFit/>
          </a:bodyPr>
          <a:lstStyle/>
          <a:p>
            <a:r>
              <a:rPr lang="en-US" sz="2200" b="1" i="1" u="sng" dirty="0" smtClean="0">
                <a:solidFill>
                  <a:srgbClr val="FF0000"/>
                </a:solidFill>
                <a:effectLst>
                  <a:outerShdw blurRad="38100" dist="38100" dir="2700000" algn="tl">
                    <a:srgbClr val="000000">
                      <a:alpha val="43137"/>
                    </a:srgbClr>
                  </a:outerShdw>
                </a:effectLst>
              </a:rPr>
              <a:t>APPLICATION OF POWDER METALLURGY </a:t>
            </a:r>
          </a:p>
          <a:p>
            <a:endParaRPr lang="en-US" sz="2200" b="1" i="1" u="sng" dirty="0" smtClean="0">
              <a:solidFill>
                <a:srgbClr val="FF0000"/>
              </a:solidFill>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The application of powder metallurgy components fall in two main groups</a:t>
            </a:r>
          </a:p>
          <a:p>
            <a:pPr algn="just"/>
            <a:r>
              <a:rPr lang="en-US" sz="2200" b="1" dirty="0" smtClean="0">
                <a:effectLst>
                  <a:outerShdw blurRad="38100" dist="38100" dir="2700000" algn="tl">
                    <a:srgbClr val="000000">
                      <a:alpha val="43137"/>
                    </a:srgbClr>
                  </a:outerShdw>
                </a:effectLst>
              </a:rPr>
              <a:t>First </a:t>
            </a:r>
            <a:r>
              <a:rPr lang="en-US" sz="2200" b="1" dirty="0">
                <a:effectLst>
                  <a:outerShdw blurRad="38100" dist="38100" dir="2700000" algn="tl">
                    <a:srgbClr val="000000">
                      <a:alpha val="43137"/>
                    </a:srgbClr>
                  </a:outerShdw>
                </a:effectLst>
              </a:rPr>
              <a:t>are component that are difficult to manufacture by other method such as those made from tungsten, Molybdenum and tungsten carbide.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The </a:t>
            </a:r>
            <a:r>
              <a:rPr lang="en-US" sz="2200" b="1" dirty="0">
                <a:effectLst>
                  <a:outerShdw blurRad="38100" dist="38100" dir="2700000" algn="tl">
                    <a:srgbClr val="000000">
                      <a:alpha val="43137"/>
                    </a:srgbClr>
                  </a:outerShdw>
                </a:effectLst>
              </a:rPr>
              <a:t>second group consists of components that offer a cost effective alternatives to machined components, casting and forging.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Some </a:t>
            </a:r>
            <a:r>
              <a:rPr lang="en-US" sz="2200" b="1" dirty="0">
                <a:effectLst>
                  <a:outerShdw blurRad="38100" dist="38100" dir="2700000" algn="tl">
                    <a:srgbClr val="000000">
                      <a:alpha val="43137"/>
                    </a:srgbClr>
                  </a:outerShdw>
                </a:effectLst>
              </a:rPr>
              <a:t>applications are as follows-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Used to produce porous parts </a:t>
            </a:r>
            <a:r>
              <a:rPr lang="en-US" sz="2200" b="1" dirty="0" err="1">
                <a:effectLst>
                  <a:outerShdw blurRad="38100" dist="38100" dir="2700000" algn="tl">
                    <a:srgbClr val="000000">
                      <a:alpha val="43137"/>
                    </a:srgbClr>
                  </a:outerShdw>
                </a:effectLst>
              </a:rPr>
              <a:t>e.g</a:t>
            </a:r>
            <a:r>
              <a:rPr lang="en-US" sz="2200" b="1" dirty="0">
                <a:effectLst>
                  <a:outerShdw blurRad="38100" dist="38100" dir="2700000" algn="tl">
                    <a:srgbClr val="000000">
                      <a:alpha val="43137"/>
                    </a:srgbClr>
                  </a:outerShdw>
                </a:effectLst>
              </a:rPr>
              <a:t> filters.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Some components of tungsten employed in jet engines are made by powder metallurgy.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Auto mobile components such as clutch plates, connecting rods, cam shafts and piston rings etc</a:t>
            </a:r>
            <a:r>
              <a:rPr lang="en-US" sz="2200" b="1" dirty="0" smtClean="0">
                <a:effectLst>
                  <a:outerShdw blurRad="38100" dist="38100" dir="2700000" algn="tl">
                    <a:srgbClr val="000000">
                      <a:alpha val="43137"/>
                    </a:srgbClr>
                  </a:outerShdw>
                </a:effectLst>
              </a:rPr>
              <a:t>.</a:t>
            </a: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 Many types of hard and soft magnetic components.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Grinding wheels are manufactured by using steel and diamond powder.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Nozzle for rockets and missiles are made using silver infiltrated tungsten.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It is used to produce complex shaped parts which require machining when produced by other methods e.g. gears</a:t>
            </a:r>
            <a:r>
              <a:rPr lang="en-US" sz="2200" b="1" dirty="0" smtClean="0">
                <a:effectLst>
                  <a:outerShdw blurRad="38100" dist="38100" dir="2700000" algn="tl">
                    <a:srgbClr val="000000">
                      <a:alpha val="43137"/>
                    </a:srgbClr>
                  </a:outerShdw>
                </a:effectLst>
              </a:rPr>
              <a:t>.</a:t>
            </a: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 Electrical bushes for motors are made by combining metallic and non metallic material. </a:t>
            </a:r>
            <a:endParaRPr lang="en-US"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Some parts used in clocks, type writers, calculators, permanent magnet etc. are made by powder metallurgy</a:t>
            </a:r>
            <a:endParaRPr lang="en-IN"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578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0796C-C452-89E4-B542-D9D465076117}"/>
              </a:ext>
            </a:extLst>
          </p:cNvPr>
          <p:cNvSpPr>
            <a:spLocks noGrp="1"/>
          </p:cNvSpPr>
          <p:nvPr>
            <p:ph type="title"/>
          </p:nvPr>
        </p:nvSpPr>
        <p:spPr>
          <a:xfrm>
            <a:off x="838200" y="0"/>
            <a:ext cx="10515600" cy="1325563"/>
          </a:xfrm>
        </p:spPr>
        <p:txBody>
          <a:bodyPr>
            <a:normAutofit/>
          </a:bodyPr>
          <a:lstStyle/>
          <a:p>
            <a:pPr algn="ctr"/>
            <a:r>
              <a:rPr lang="en-IN" sz="5400" dirty="0">
                <a:solidFill>
                  <a:srgbClr val="FFFF00"/>
                </a:solidFill>
                <a:highlight>
                  <a:srgbClr val="000000"/>
                </a:highlight>
                <a:latin typeface="Algerian" panose="04020705040A02060702" pitchFamily="82" charset="0"/>
              </a:rPr>
              <a:t>TYPES OF STANDARDS</a:t>
            </a:r>
          </a:p>
        </p:txBody>
      </p:sp>
      <p:graphicFrame>
        <p:nvGraphicFramePr>
          <p:cNvPr id="4" name="Table 4">
            <a:extLst>
              <a:ext uri="{FF2B5EF4-FFF2-40B4-BE49-F238E27FC236}">
                <a16:creationId xmlns:a16="http://schemas.microsoft.com/office/drawing/2014/main" xmlns="" id="{C17F6121-619F-D941-7B33-B2B36C2472BC}"/>
              </a:ext>
            </a:extLst>
          </p:cNvPr>
          <p:cNvGraphicFramePr>
            <a:graphicFrameLocks noGrp="1"/>
          </p:cNvGraphicFramePr>
          <p:nvPr>
            <p:ph idx="1"/>
            <p:extLst/>
          </p:nvPr>
        </p:nvGraphicFramePr>
        <p:xfrm>
          <a:off x="318053" y="1331167"/>
          <a:ext cx="11569148" cy="5234609"/>
        </p:xfrm>
        <a:graphic>
          <a:graphicData uri="http://schemas.openxmlformats.org/drawingml/2006/table">
            <a:tbl>
              <a:tblPr firstRow="1" bandRow="1">
                <a:tableStyleId>{F5AB1C69-6EDB-4FF4-983F-18BD219EF322}</a:tableStyleId>
              </a:tblPr>
              <a:tblGrid>
                <a:gridCol w="6255025">
                  <a:extLst>
                    <a:ext uri="{9D8B030D-6E8A-4147-A177-3AD203B41FA5}">
                      <a16:colId xmlns:a16="http://schemas.microsoft.com/office/drawing/2014/main" xmlns="" val="1679906741"/>
                    </a:ext>
                  </a:extLst>
                </a:gridCol>
                <a:gridCol w="5314123">
                  <a:extLst>
                    <a:ext uri="{9D8B030D-6E8A-4147-A177-3AD203B41FA5}">
                      <a16:colId xmlns:a16="http://schemas.microsoft.com/office/drawing/2014/main" xmlns="" val="2813736769"/>
                    </a:ext>
                  </a:extLst>
                </a:gridCol>
              </a:tblGrid>
              <a:tr h="2652610">
                <a:tc>
                  <a:txBody>
                    <a:bodyPr/>
                    <a:lstStyle/>
                    <a:p>
                      <a:pPr algn="l"/>
                      <a:endParaRPr lang="en-IN" dirty="0">
                        <a:solidFill>
                          <a:schemeClr val="tx1"/>
                        </a:solidFill>
                      </a:endParaRPr>
                    </a:p>
                    <a:p>
                      <a:pPr algn="l"/>
                      <a:endParaRPr lang="en-IN" dirty="0">
                        <a:solidFill>
                          <a:schemeClr val="tx1"/>
                        </a:solidFill>
                      </a:endParaRPr>
                    </a:p>
                    <a:p>
                      <a:pPr algn="l"/>
                      <a:endParaRPr lang="en-IN" dirty="0">
                        <a:solidFill>
                          <a:schemeClr val="tx1"/>
                        </a:solidFill>
                      </a:endParaRPr>
                    </a:p>
                    <a:p>
                      <a:pPr algn="l"/>
                      <a:endParaRPr lang="en-IN" dirty="0">
                        <a:solidFill>
                          <a:schemeClr val="tx1"/>
                        </a:solidFill>
                      </a:endParaRPr>
                    </a:p>
                    <a:p>
                      <a:pPr algn="l"/>
                      <a:endParaRPr lang="en-IN" dirty="0">
                        <a:solidFill>
                          <a:schemeClr val="tx1"/>
                        </a:solidFill>
                      </a:endParaRPr>
                    </a:p>
                    <a:p>
                      <a:pPr algn="l"/>
                      <a:endParaRPr lang="en-IN" dirty="0">
                        <a:solidFill>
                          <a:schemeClr val="tx1"/>
                        </a:solidFill>
                      </a:endParaRPr>
                    </a:p>
                    <a:p>
                      <a:pPr algn="l"/>
                      <a:endParaRPr lang="en-IN" dirty="0">
                        <a:solidFill>
                          <a:schemeClr val="tx1"/>
                        </a:solidFill>
                      </a:endParaRPr>
                    </a:p>
                    <a:p>
                      <a:pPr algn="ctr"/>
                      <a:r>
                        <a:rPr lang="en-IN" dirty="0">
                          <a:solidFill>
                            <a:schemeClr val="tx1"/>
                          </a:solidFill>
                        </a:rPr>
                        <a:t>PRODUCT STANDARDS </a:t>
                      </a:r>
                    </a:p>
                  </a:txBody>
                  <a:tcPr/>
                </a:tc>
                <a:tc>
                  <a:txBody>
                    <a:bodyPr/>
                    <a:lstStyle/>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pPr algn="ctr"/>
                      <a:r>
                        <a:rPr lang="en-IN" dirty="0">
                          <a:solidFill>
                            <a:schemeClr val="tx1"/>
                          </a:solidFill>
                        </a:rPr>
                        <a:t>TESTING STANDARDS</a:t>
                      </a:r>
                    </a:p>
                  </a:txBody>
                  <a:tcPr/>
                </a:tc>
                <a:extLst>
                  <a:ext uri="{0D108BD9-81ED-4DB2-BD59-A6C34878D82A}">
                    <a16:rowId xmlns:a16="http://schemas.microsoft.com/office/drawing/2014/main" xmlns="" val="802714412"/>
                  </a:ext>
                </a:extLst>
              </a:tr>
              <a:tr h="2581999">
                <a:tc>
                  <a:txBody>
                    <a:bodyPr/>
                    <a:lstStyle/>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pPr algn="ctr"/>
                      <a:r>
                        <a:rPr lang="en-IN" b="1" dirty="0" smtClean="0"/>
                        <a:t>SYSTEM</a:t>
                      </a:r>
                      <a:r>
                        <a:rPr lang="en-IN" b="1" baseline="0" dirty="0" smtClean="0"/>
                        <a:t> AND </a:t>
                      </a:r>
                      <a:r>
                        <a:rPr lang="en-IN" b="1" dirty="0" smtClean="0"/>
                        <a:t>SERVICE  STANDARDS</a:t>
                      </a:r>
                      <a:endParaRPr lang="en-IN" b="1" dirty="0"/>
                    </a:p>
                  </a:txBody>
                  <a:tcPr/>
                </a:tc>
                <a:tc>
                  <a:txBody>
                    <a:bodyPr/>
                    <a:lstStyle/>
                    <a:p>
                      <a:r>
                        <a:rPr lang="en-IN" b="1" dirty="0"/>
                        <a:t> </a:t>
                      </a:r>
                    </a:p>
                    <a:p>
                      <a:endParaRPr lang="en-IN" b="1" dirty="0"/>
                    </a:p>
                    <a:p>
                      <a:endParaRPr lang="en-IN" b="1" dirty="0"/>
                    </a:p>
                    <a:p>
                      <a:endParaRPr lang="en-IN" b="1" dirty="0"/>
                    </a:p>
                    <a:p>
                      <a:endParaRPr lang="en-IN" b="1" dirty="0"/>
                    </a:p>
                    <a:p>
                      <a:endParaRPr lang="en-IN" b="1" dirty="0"/>
                    </a:p>
                    <a:p>
                      <a:endParaRPr lang="en-IN" b="1" dirty="0"/>
                    </a:p>
                    <a:p>
                      <a:endParaRPr lang="en-IN" b="1" dirty="0"/>
                    </a:p>
                    <a:p>
                      <a:pPr algn="ctr"/>
                      <a:r>
                        <a:rPr lang="en-IN" b="1" dirty="0"/>
                        <a:t>STANDARDS FOR CODE PRACTICE</a:t>
                      </a:r>
                    </a:p>
                  </a:txBody>
                  <a:tcPr/>
                </a:tc>
                <a:extLst>
                  <a:ext uri="{0D108BD9-81ED-4DB2-BD59-A6C34878D82A}">
                    <a16:rowId xmlns:a16="http://schemas.microsoft.com/office/drawing/2014/main" xmlns="" val="3424122167"/>
                  </a:ext>
                </a:extLst>
              </a:tr>
            </a:tbl>
          </a:graphicData>
        </a:graphic>
      </p:graphicFrame>
      <p:pic>
        <p:nvPicPr>
          <p:cNvPr id="9" name="Picture 8">
            <a:extLst>
              <a:ext uri="{FF2B5EF4-FFF2-40B4-BE49-F238E27FC236}">
                <a16:creationId xmlns:a16="http://schemas.microsoft.com/office/drawing/2014/main" xmlns="" id="{177700A4-F5C8-8A22-68B9-8B361EDEB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2" y="3948472"/>
            <a:ext cx="3313042" cy="2173590"/>
          </a:xfrm>
          <a:prstGeom prst="rect">
            <a:avLst/>
          </a:prstGeom>
        </p:spPr>
      </p:pic>
      <p:pic>
        <p:nvPicPr>
          <p:cNvPr id="8" name="Picture 7">
            <a:extLst>
              <a:ext uri="{FF2B5EF4-FFF2-40B4-BE49-F238E27FC236}">
                <a16:creationId xmlns:a16="http://schemas.microsoft.com/office/drawing/2014/main" xmlns="" id="{788CC654-6397-2677-24BA-3F909D0BDA25}"/>
              </a:ext>
            </a:extLst>
          </p:cNvPr>
          <p:cNvPicPr>
            <a:picLocks noChangeAspect="1"/>
          </p:cNvPicPr>
          <p:nvPr/>
        </p:nvPicPr>
        <p:blipFill>
          <a:blip r:embed="rId3"/>
          <a:stretch>
            <a:fillRect/>
          </a:stretch>
        </p:blipFill>
        <p:spPr>
          <a:xfrm>
            <a:off x="7763946" y="3948472"/>
            <a:ext cx="2904054" cy="2173591"/>
          </a:xfrm>
          <a:prstGeom prst="rect">
            <a:avLst/>
          </a:prstGeom>
        </p:spPr>
      </p:pic>
      <p:pic>
        <p:nvPicPr>
          <p:cNvPr id="10" name="Picture 9">
            <a:extLst>
              <a:ext uri="{FF2B5EF4-FFF2-40B4-BE49-F238E27FC236}">
                <a16:creationId xmlns:a16="http://schemas.microsoft.com/office/drawing/2014/main" xmlns="" id="{E9363DAB-1CD3-E75D-5BD1-1A418D74BF26}"/>
              </a:ext>
            </a:extLst>
          </p:cNvPr>
          <p:cNvPicPr>
            <a:picLocks noChangeAspect="1"/>
          </p:cNvPicPr>
          <p:nvPr/>
        </p:nvPicPr>
        <p:blipFill>
          <a:blip r:embed="rId4"/>
          <a:stretch>
            <a:fillRect/>
          </a:stretch>
        </p:blipFill>
        <p:spPr>
          <a:xfrm>
            <a:off x="1828802" y="1325563"/>
            <a:ext cx="3313042" cy="1935106"/>
          </a:xfrm>
          <a:prstGeom prst="rect">
            <a:avLst/>
          </a:prstGeom>
        </p:spPr>
      </p:pic>
      <p:pic>
        <p:nvPicPr>
          <p:cNvPr id="14" name="Picture 13" descr="Diagram&#10;&#10;Description automatically generated">
            <a:extLst>
              <a:ext uri="{FF2B5EF4-FFF2-40B4-BE49-F238E27FC236}">
                <a16:creationId xmlns:a16="http://schemas.microsoft.com/office/drawing/2014/main" xmlns="" id="{43ABCB2B-C1CD-1219-EA92-74AA351998B0}"/>
              </a:ext>
            </a:extLst>
          </p:cNvPr>
          <p:cNvPicPr>
            <a:picLocks noChangeAspect="1"/>
          </p:cNvPicPr>
          <p:nvPr/>
        </p:nvPicPr>
        <p:blipFill>
          <a:blip r:embed="rId5"/>
          <a:stretch>
            <a:fillRect/>
          </a:stretch>
        </p:blipFill>
        <p:spPr>
          <a:xfrm>
            <a:off x="7710261" y="1325564"/>
            <a:ext cx="2957739" cy="1935106"/>
          </a:xfrm>
          <a:prstGeom prst="rect">
            <a:avLst/>
          </a:prstGeom>
        </p:spPr>
      </p:pic>
    </p:spTree>
    <p:extLst>
      <p:ext uri="{BB962C8B-B14F-4D97-AF65-F5344CB8AC3E}">
        <p14:creationId xmlns:p14="http://schemas.microsoft.com/office/powerpoint/2010/main" val="248261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485" y="412899"/>
            <a:ext cx="3535712" cy="369332"/>
          </a:xfrm>
          <a:prstGeom prst="rect">
            <a:avLst/>
          </a:prstGeom>
        </p:spPr>
        <p:txBody>
          <a:bodyPr wrap="none">
            <a:spAutoFit/>
          </a:bodyPr>
          <a:lstStyle/>
          <a:p>
            <a:r>
              <a:rPr lang="en-IN" b="1" i="1" dirty="0" smtClean="0">
                <a:solidFill>
                  <a:srgbClr val="FF0000"/>
                </a:solidFill>
              </a:rPr>
              <a:t>Bronze </a:t>
            </a:r>
            <a:r>
              <a:rPr lang="en-IN" b="1" i="1" dirty="0">
                <a:solidFill>
                  <a:srgbClr val="FF0000"/>
                </a:solidFill>
              </a:rPr>
              <a:t>Powder for Metallic Filters</a:t>
            </a:r>
            <a:endParaRPr lang="en-IN" dirty="0"/>
          </a:p>
        </p:txBody>
      </p:sp>
      <p:sp>
        <p:nvSpPr>
          <p:cNvPr id="3" name="Rectangle 2"/>
          <p:cNvSpPr/>
          <p:nvPr/>
        </p:nvSpPr>
        <p:spPr>
          <a:xfrm>
            <a:off x="2808496" y="0"/>
            <a:ext cx="4834272" cy="461665"/>
          </a:xfrm>
          <a:prstGeom prst="rect">
            <a:avLst/>
          </a:prstGeom>
        </p:spPr>
        <p:txBody>
          <a:bodyPr wrap="none">
            <a:spAutoFit/>
          </a:bodyPr>
          <a:lstStyle/>
          <a:p>
            <a:r>
              <a:rPr lang="en-IN" sz="2400" b="1" u="sng" dirty="0">
                <a:effectLst>
                  <a:outerShdw blurRad="38100" dist="38100" dir="2700000" algn="tl">
                    <a:srgbClr val="000000">
                      <a:alpha val="43137"/>
                    </a:srgbClr>
                  </a:outerShdw>
                </a:effectLst>
              </a:rPr>
              <a:t>Indian standards on </a:t>
            </a:r>
            <a:r>
              <a:rPr lang="en-IN" sz="2400" b="1" u="sng" dirty="0" smtClean="0">
                <a:effectLst>
                  <a:outerShdw blurRad="38100" dist="38100" dir="2700000" algn="tl">
                    <a:srgbClr val="000000">
                      <a:alpha val="43137"/>
                    </a:srgbClr>
                  </a:outerShdw>
                </a:effectLst>
              </a:rPr>
              <a:t>Bronze Powders</a:t>
            </a:r>
            <a:endParaRPr lang="en-IN" sz="2400" b="1" u="sng" dirty="0">
              <a:effectLst>
                <a:outerShdw blurRad="38100" dist="38100" dir="2700000" algn="tl">
                  <a:srgbClr val="000000">
                    <a:alpha val="43137"/>
                  </a:srgbClr>
                </a:outerShdw>
              </a:effectLst>
            </a:endParaRPr>
          </a:p>
        </p:txBody>
      </p:sp>
      <p:sp>
        <p:nvSpPr>
          <p:cNvPr id="4" name="Rectangle 3"/>
          <p:cNvSpPr/>
          <p:nvPr/>
        </p:nvSpPr>
        <p:spPr>
          <a:xfrm>
            <a:off x="215812" y="669116"/>
            <a:ext cx="6669897" cy="5940088"/>
          </a:xfrm>
          <a:prstGeom prst="rect">
            <a:avLst/>
          </a:prstGeom>
        </p:spPr>
        <p:txBody>
          <a:bodyPr wrap="square">
            <a:spAutoFit/>
          </a:bodyPr>
          <a:lstStyle/>
          <a:p>
            <a:pPr algn="just"/>
            <a:r>
              <a:rPr lang="en-US" sz="2000" dirty="0">
                <a:solidFill>
                  <a:srgbClr val="001D35"/>
                </a:solidFill>
                <a:latin typeface="Times New Roman" panose="02020603050405020304" pitchFamily="18" charset="0"/>
                <a:cs typeface="Times New Roman" panose="02020603050405020304" pitchFamily="18" charset="0"/>
              </a:rPr>
              <a:t>Bronze powder is used to make metallic filters </a:t>
            </a:r>
            <a:r>
              <a:rPr lang="en-US" sz="2000" dirty="0">
                <a:latin typeface="Times New Roman" panose="02020603050405020304" pitchFamily="18" charset="0"/>
                <a:cs typeface="Times New Roman" panose="02020603050405020304" pitchFamily="18" charset="0"/>
              </a:rPr>
              <a:t>because it can be sintered into a porous structure that's strong and stable, and that allows fluids and gases to pass through while capturing unwanted </a:t>
            </a:r>
            <a:r>
              <a:rPr lang="en-US" sz="2000" dirty="0" smtClean="0">
                <a:latin typeface="Times New Roman" panose="02020603050405020304" pitchFamily="18" charset="0"/>
                <a:cs typeface="Times New Roman" panose="02020603050405020304" pitchFamily="18" charset="0"/>
              </a:rPr>
              <a:t>particles</a:t>
            </a:r>
          </a:p>
          <a:p>
            <a:pPr algn="just"/>
            <a:r>
              <a:rPr lang="en-US" sz="2000" dirty="0">
                <a:latin typeface="Times New Roman" panose="02020603050405020304" pitchFamily="18" charset="0"/>
                <a:cs typeface="Times New Roman" panose="02020603050405020304" pitchFamily="18" charset="0"/>
              </a:rPr>
              <a:t>The powder is placed in a mold and heated to fuse the particles together at a temperature below the melting point of bronze. This process gives the filter its characteristic shape and </a:t>
            </a:r>
            <a:r>
              <a:rPr lang="en-US" sz="2000" dirty="0" smtClean="0">
                <a:latin typeface="Times New Roman" panose="02020603050405020304" pitchFamily="18" charset="0"/>
                <a:cs typeface="Times New Roman" panose="02020603050405020304" pitchFamily="18" charset="0"/>
              </a:rPr>
              <a:t>properties</a:t>
            </a:r>
          </a:p>
          <a:p>
            <a:pPr algn="just" fontAlgn="ct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sintered bronze has the strength, form, and stability of a bronze component. </a:t>
            </a:r>
          </a:p>
          <a:p>
            <a:pPr algn="just"/>
            <a:r>
              <a:rPr lang="en-US" sz="2000" dirty="0">
                <a:latin typeface="Times New Roman" panose="02020603050405020304" pitchFamily="18" charset="0"/>
                <a:cs typeface="Times New Roman" panose="02020603050405020304" pitchFamily="18" charset="0"/>
              </a:rPr>
              <a:t>Bronze filters are often used for filtering liquids or gases. They can be customized, are relatively inexpensive, and are resistant to temperature and high pressure. They also have a low-pressure drop and produce precise filtration</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On the other hand, bronze powders are also used to produce sintered filters or bearings, for example. These are highly resistant to corrosion due to the choice of material. Bronze is always an alloy with at least 60% copper and the remaining tin content</a:t>
            </a:r>
            <a:r>
              <a:rPr lang="en-US"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14815" y="782231"/>
            <a:ext cx="3424238" cy="30230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044" y="3976687"/>
            <a:ext cx="3985779" cy="2715058"/>
          </a:xfrm>
          <a:prstGeom prst="rect">
            <a:avLst/>
          </a:prstGeom>
        </p:spPr>
      </p:pic>
    </p:spTree>
    <p:extLst>
      <p:ext uri="{BB962C8B-B14F-4D97-AF65-F5344CB8AC3E}">
        <p14:creationId xmlns:p14="http://schemas.microsoft.com/office/powerpoint/2010/main" val="159232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496" y="0"/>
            <a:ext cx="4903202" cy="461665"/>
          </a:xfrm>
          <a:prstGeom prst="rect">
            <a:avLst/>
          </a:prstGeom>
        </p:spPr>
        <p:txBody>
          <a:bodyPr wrap="none">
            <a:spAutoFit/>
          </a:bodyPr>
          <a:lstStyle/>
          <a:p>
            <a:r>
              <a:rPr lang="en-IN" sz="2400" b="1" u="sng" dirty="0">
                <a:effectLst>
                  <a:outerShdw blurRad="38100" dist="38100" dir="2700000" algn="tl">
                    <a:srgbClr val="000000">
                      <a:alpha val="43137"/>
                    </a:srgbClr>
                  </a:outerShdw>
                </a:effectLst>
              </a:rPr>
              <a:t>Indian standards on </a:t>
            </a:r>
            <a:r>
              <a:rPr lang="en-IN" sz="2400" b="1" u="sng" dirty="0" smtClean="0">
                <a:effectLst>
                  <a:outerShdw blurRad="38100" dist="38100" dir="2700000" algn="tl">
                    <a:srgbClr val="000000">
                      <a:alpha val="43137"/>
                    </a:srgbClr>
                  </a:outerShdw>
                </a:effectLst>
              </a:rPr>
              <a:t>Bronze  Powders</a:t>
            </a:r>
            <a:endParaRPr lang="en-IN" sz="2400" b="1" u="sng" dirty="0">
              <a:effectLst>
                <a:outerShdw blurRad="38100" dist="38100" dir="2700000" algn="tl">
                  <a:srgbClr val="000000">
                    <a:alpha val="43137"/>
                  </a:srgbClr>
                </a:outerShdw>
              </a:effectLst>
            </a:endParaRPr>
          </a:p>
        </p:txBody>
      </p:sp>
      <p:sp>
        <p:nvSpPr>
          <p:cNvPr id="3" name="Rectangle 2"/>
          <p:cNvSpPr/>
          <p:nvPr/>
        </p:nvSpPr>
        <p:spPr>
          <a:xfrm>
            <a:off x="157339" y="461665"/>
            <a:ext cx="9885206" cy="707886"/>
          </a:xfrm>
          <a:prstGeom prst="rect">
            <a:avLst/>
          </a:prstGeom>
        </p:spPr>
        <p:txBody>
          <a:bodyPr wrap="square">
            <a:spAutoFit/>
          </a:bodyPr>
          <a:lstStyle/>
          <a:p>
            <a:r>
              <a:rPr lang="en-IN" sz="2200" b="1" i="1" dirty="0">
                <a:solidFill>
                  <a:srgbClr val="FF0000"/>
                </a:solidFill>
                <a:hlinkClick r:id="rId2" action="ppaction://hlinkfile"/>
              </a:rPr>
              <a:t>IS </a:t>
            </a:r>
            <a:r>
              <a:rPr lang="en-IN" sz="2200" b="1" i="1" dirty="0" smtClean="0">
                <a:solidFill>
                  <a:srgbClr val="FF0000"/>
                </a:solidFill>
                <a:hlinkClick r:id="rId2" action="ppaction://hlinkfile"/>
              </a:rPr>
              <a:t>10035:2023 </a:t>
            </a:r>
            <a:r>
              <a:rPr lang="en-IN" sz="2200" b="1" i="1" dirty="0" smtClean="0">
                <a:solidFill>
                  <a:srgbClr val="FF0000"/>
                </a:solidFill>
              </a:rPr>
              <a:t>-        Title : Bronze </a:t>
            </a:r>
            <a:r>
              <a:rPr lang="en-IN" sz="2200" b="1" i="1" dirty="0">
                <a:solidFill>
                  <a:srgbClr val="FF0000"/>
                </a:solidFill>
              </a:rPr>
              <a:t>Powder for Metallic Filters</a:t>
            </a:r>
          </a:p>
          <a:p>
            <a:r>
              <a:rPr lang="en-IN" dirty="0">
                <a:solidFill>
                  <a:schemeClr val="dk1"/>
                </a:solidFill>
              </a:rPr>
              <a:t> </a:t>
            </a:r>
            <a:endParaRPr lang="en-IN" b="1" dirty="0"/>
          </a:p>
        </p:txBody>
      </p:sp>
      <p:sp>
        <p:nvSpPr>
          <p:cNvPr id="4" name="TextBox 3"/>
          <p:cNvSpPr txBox="1"/>
          <p:nvPr/>
        </p:nvSpPr>
        <p:spPr>
          <a:xfrm>
            <a:off x="157339" y="3385543"/>
            <a:ext cx="7712043" cy="3139321"/>
          </a:xfrm>
          <a:prstGeom prst="rect">
            <a:avLst/>
          </a:prstGeom>
          <a:noFill/>
        </p:spPr>
        <p:txBody>
          <a:bodyPr wrap="square" rtlCol="0">
            <a:spAutoFit/>
          </a:bodyPr>
          <a:lstStyle/>
          <a:p>
            <a:pPr algn="just"/>
            <a:r>
              <a:rPr lang="en-US" sz="2200" b="1" dirty="0">
                <a:effectLst>
                  <a:outerShdw blurRad="38100" dist="38100" dir="2700000" algn="tl">
                    <a:srgbClr val="000000">
                      <a:alpha val="43137"/>
                    </a:srgbClr>
                  </a:outerShdw>
                </a:effectLst>
              </a:rPr>
              <a:t>In the powder metallurgical industry bronze powder is used for the manufacture of metallic filters. The powder may be produced by several methods like atomization, solid state diffusion, </a:t>
            </a:r>
            <a:r>
              <a:rPr lang="en-US" sz="2200" b="1" dirty="0" smtClean="0">
                <a:effectLst>
                  <a:outerShdw blurRad="38100" dist="38100" dir="2700000" algn="tl">
                    <a:srgbClr val="000000">
                      <a:alpha val="43137"/>
                    </a:srgbClr>
                  </a:outerShdw>
                </a:effectLst>
              </a:rPr>
              <a:t>electro less </a:t>
            </a:r>
            <a:r>
              <a:rPr lang="en-US" sz="2200" b="1" dirty="0">
                <a:effectLst>
                  <a:outerShdw blurRad="38100" dist="38100" dir="2700000" algn="tl">
                    <a:srgbClr val="000000">
                      <a:alpha val="43137"/>
                    </a:srgbClr>
                  </a:outerShdw>
                </a:effectLst>
              </a:rPr>
              <a:t>plating of copper by tin, etc. Physical properties of the powder vary depending on method of manufacture. However, for manufacture of metallic filters, atomized powder is the most popular. The uniformity of shape (spherical) of atomized powder ensures uniformity of shape and size of pores in the sintered filter. </a:t>
            </a:r>
            <a:endParaRPr lang="en-IN" sz="2200" b="1" dirty="0">
              <a:effectLst>
                <a:outerShdw blurRad="38100" dist="38100" dir="2700000" algn="tl">
                  <a:srgbClr val="000000">
                    <a:alpha val="43137"/>
                  </a:srgbClr>
                </a:outerShdw>
              </a:effectLst>
            </a:endParaRPr>
          </a:p>
        </p:txBody>
      </p:sp>
      <p:sp>
        <p:nvSpPr>
          <p:cNvPr id="5" name="TextBox 4"/>
          <p:cNvSpPr txBox="1"/>
          <p:nvPr/>
        </p:nvSpPr>
        <p:spPr>
          <a:xfrm>
            <a:off x="157339" y="923330"/>
            <a:ext cx="11450622" cy="2462213"/>
          </a:xfrm>
          <a:prstGeom prst="rect">
            <a:avLst/>
          </a:prstGeom>
          <a:noFill/>
        </p:spPr>
        <p:txBody>
          <a:bodyPr wrap="square" rtlCol="0">
            <a:spAutoFit/>
          </a:bodyPr>
          <a:lstStyle/>
          <a:p>
            <a:pPr algn="just"/>
            <a:r>
              <a:rPr lang="en-US" sz="2200" b="1" dirty="0">
                <a:effectLst>
                  <a:outerShdw blurRad="38100" dist="38100" dir="2700000" algn="tl">
                    <a:srgbClr val="000000">
                      <a:alpha val="43137"/>
                    </a:srgbClr>
                  </a:outerShdw>
                </a:effectLst>
              </a:rPr>
              <a:t>This standard covers the requirements of bronze powder for use in the manufacture of metallic </a:t>
            </a:r>
            <a:r>
              <a:rPr lang="en-US" sz="2200" b="1" dirty="0" smtClean="0">
                <a:effectLst>
                  <a:outerShdw blurRad="38100" dist="38100" dir="2700000" algn="tl">
                    <a:srgbClr val="000000">
                      <a:alpha val="43137"/>
                    </a:srgbClr>
                  </a:outerShdw>
                </a:effectLst>
              </a:rPr>
              <a:t>filters  and its Physical Properties Like  </a:t>
            </a:r>
          </a:p>
          <a:p>
            <a:pPr algn="just"/>
            <a:r>
              <a:rPr lang="en-US" sz="2200" b="1" dirty="0" smtClean="0">
                <a:solidFill>
                  <a:srgbClr val="FF0000"/>
                </a:solidFill>
                <a:effectLst>
                  <a:outerShdw blurRad="38100" dist="38100" dir="2700000" algn="tl">
                    <a:srgbClr val="000000">
                      <a:alpha val="43137"/>
                    </a:srgbClr>
                  </a:outerShdw>
                </a:effectLst>
              </a:rPr>
              <a:t>Apparent Density</a:t>
            </a:r>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The apparent density of the powder when determined in accordance with IS </a:t>
            </a:r>
            <a:r>
              <a:rPr lang="en-US" sz="2200" b="1" dirty="0">
                <a:effectLst>
                  <a:outerShdw blurRad="38100" dist="38100" dir="2700000" algn="tl">
                    <a:srgbClr val="000000">
                      <a:alpha val="43137"/>
                    </a:srgbClr>
                  </a:outerShdw>
                </a:effectLst>
                <a:hlinkClick r:id="rId3" action="ppaction://hlinkfile"/>
              </a:rPr>
              <a:t>4848</a:t>
            </a:r>
            <a:r>
              <a:rPr lang="en-US" sz="2200" b="1" dirty="0">
                <a:effectLst>
                  <a:outerShdw blurRad="38100" dist="38100" dir="2700000" algn="tl">
                    <a:srgbClr val="000000">
                      <a:alpha val="43137"/>
                    </a:srgbClr>
                  </a:outerShdw>
                </a:effectLst>
              </a:rPr>
              <a:t> shall be not less than 4.0 g/cm3 . </a:t>
            </a:r>
            <a:endParaRPr lang="en-US" sz="2200" b="1" dirty="0" smtClean="0">
              <a:effectLst>
                <a:outerShdw blurRad="38100" dist="38100" dir="2700000" algn="tl">
                  <a:srgbClr val="000000">
                    <a:alpha val="43137"/>
                  </a:srgbClr>
                </a:outerShdw>
              </a:effectLst>
            </a:endParaRPr>
          </a:p>
          <a:p>
            <a:pPr algn="just"/>
            <a:r>
              <a:rPr lang="en-US" sz="2200" b="1" dirty="0" smtClean="0">
                <a:solidFill>
                  <a:srgbClr val="FF0000"/>
                </a:solidFill>
                <a:effectLst>
                  <a:outerShdw blurRad="38100" dist="38100" dir="2700000" algn="tl">
                    <a:srgbClr val="000000">
                      <a:alpha val="43137"/>
                    </a:srgbClr>
                  </a:outerShdw>
                </a:effectLst>
              </a:rPr>
              <a:t>Flow Rate</a:t>
            </a:r>
            <a:r>
              <a:rPr lang="en-US" sz="2200" b="1" dirty="0" smtClean="0">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Flow rate shall be as agreed to between the purchaser and the manufacturer. It shall be determined in accordance with </a:t>
            </a:r>
            <a:r>
              <a:rPr lang="en-US" sz="2200" b="1" dirty="0">
                <a:effectLst>
                  <a:outerShdw blurRad="38100" dist="38100" dir="2700000" algn="tl">
                    <a:srgbClr val="000000">
                      <a:alpha val="43137"/>
                    </a:srgbClr>
                  </a:outerShdw>
                </a:effectLst>
                <a:hlinkClick r:id="rId4" action="ppaction://hlinkfile"/>
              </a:rPr>
              <a:t>IS 4840. </a:t>
            </a:r>
            <a:endParaRPr lang="en-US" sz="2200" b="1" dirty="0" smtClean="0">
              <a:effectLst>
                <a:outerShdw blurRad="38100" dist="38100" dir="2700000" algn="tl">
                  <a:srgbClr val="000000">
                    <a:alpha val="43137"/>
                  </a:srgbClr>
                </a:outerShdw>
              </a:effectLst>
            </a:endParaRPr>
          </a:p>
          <a:p>
            <a:pPr algn="just"/>
            <a:r>
              <a:rPr lang="en-US" sz="2200" b="1" dirty="0" smtClean="0">
                <a:solidFill>
                  <a:srgbClr val="FF0000"/>
                </a:solidFill>
                <a:effectLst>
                  <a:outerShdw blurRad="38100" dist="38100" dir="2700000" algn="tl">
                    <a:srgbClr val="000000">
                      <a:alpha val="43137"/>
                    </a:srgbClr>
                  </a:outerShdw>
                </a:effectLst>
              </a:rPr>
              <a:t>Particles </a:t>
            </a:r>
            <a:r>
              <a:rPr lang="en-US" sz="2200" b="1" dirty="0">
                <a:solidFill>
                  <a:srgbClr val="FF0000"/>
                </a:solidFill>
                <a:effectLst>
                  <a:outerShdw blurRad="38100" dist="38100" dir="2700000" algn="tl">
                    <a:srgbClr val="000000">
                      <a:alpha val="43137"/>
                    </a:srgbClr>
                  </a:outerShdw>
                </a:effectLst>
              </a:rPr>
              <a:t>Shape </a:t>
            </a:r>
            <a:r>
              <a:rPr lang="en-US" sz="2200" b="1" dirty="0">
                <a:effectLst>
                  <a:outerShdw blurRad="38100" dist="38100" dir="2700000" algn="tl">
                    <a:srgbClr val="000000">
                      <a:alpha val="43137"/>
                    </a:srgbClr>
                  </a:outerShdw>
                </a:effectLst>
              </a:rPr>
              <a:t>Particle shape shall be spherical or near spherical. </a:t>
            </a:r>
            <a:endParaRPr lang="en-IN" sz="22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a:stretch>
            <a:fillRect/>
          </a:stretch>
        </p:blipFill>
        <p:spPr>
          <a:xfrm>
            <a:off x="8014764" y="2634704"/>
            <a:ext cx="4080254" cy="3890160"/>
          </a:xfrm>
          <a:prstGeom prst="rect">
            <a:avLst/>
          </a:prstGeom>
        </p:spPr>
      </p:pic>
    </p:spTree>
    <p:extLst>
      <p:ext uri="{BB962C8B-B14F-4D97-AF65-F5344CB8AC3E}">
        <p14:creationId xmlns:p14="http://schemas.microsoft.com/office/powerpoint/2010/main" val="1561146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64548"/>
            <a:ext cx="11884667" cy="400110"/>
          </a:xfrm>
          <a:prstGeom prst="rect">
            <a:avLst/>
          </a:prstGeom>
        </p:spPr>
        <p:txBody>
          <a:bodyPr wrap="square">
            <a:spAutoFit/>
          </a:bodyPr>
          <a:lstStyle/>
          <a:p>
            <a:pPr algn="just"/>
            <a:r>
              <a:rPr lang="en-US" sz="2000" dirty="0" smtClean="0">
                <a:solidFill>
                  <a:srgbClr val="141617"/>
                </a:solidFill>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2568448" y="247845"/>
            <a:ext cx="5339923" cy="400110"/>
          </a:xfrm>
          <a:prstGeom prst="rect">
            <a:avLst/>
          </a:prstGeom>
        </p:spPr>
        <p:txBody>
          <a:bodyPr wrap="none">
            <a:spAutoFit/>
          </a:bodyPr>
          <a:lstStyle/>
          <a:p>
            <a:r>
              <a:rPr lang="en-IN" sz="2000" b="1" i="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Indian  Standards  for  Leaded  Bronze Powders </a:t>
            </a:r>
            <a:endParaRPr lang="en-IN" sz="2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72948" y="800118"/>
            <a:ext cx="9930924" cy="369332"/>
          </a:xfrm>
          <a:prstGeom prst="rect">
            <a:avLst/>
          </a:prstGeom>
        </p:spPr>
        <p:txBody>
          <a:bodyPr wrap="none">
            <a:spAutoFit/>
          </a:bodyPr>
          <a:lstStyle/>
          <a:p>
            <a:r>
              <a:rPr lang="en-IN" b="1" dirty="0" smtClean="0">
                <a:solidFill>
                  <a:srgbClr val="161616"/>
                </a:solidFill>
                <a:latin typeface="Bona Nova"/>
              </a:rPr>
              <a:t>Lead Bronze Powder are used for manufacturing of Metal </a:t>
            </a:r>
            <a:r>
              <a:rPr lang="en-IN" b="1" dirty="0">
                <a:solidFill>
                  <a:srgbClr val="161616"/>
                </a:solidFill>
                <a:latin typeface="Bona Nova"/>
              </a:rPr>
              <a:t>&amp; Bimetal – Bronze Bearings – </a:t>
            </a:r>
            <a:endParaRPr lang="en-IN" b="1" i="0" dirty="0">
              <a:solidFill>
                <a:srgbClr val="161616"/>
              </a:solidFill>
              <a:effectLst/>
              <a:latin typeface="Bona Nova"/>
            </a:endParaRPr>
          </a:p>
        </p:txBody>
      </p:sp>
      <p:pic>
        <p:nvPicPr>
          <p:cNvPr id="5" name="Picture 4"/>
          <p:cNvPicPr>
            <a:picLocks noChangeAspect="1"/>
          </p:cNvPicPr>
          <p:nvPr/>
        </p:nvPicPr>
        <p:blipFill>
          <a:blip r:embed="rId2"/>
          <a:stretch>
            <a:fillRect/>
          </a:stretch>
        </p:blipFill>
        <p:spPr>
          <a:xfrm>
            <a:off x="8215745" y="1876645"/>
            <a:ext cx="3976255" cy="3588013"/>
          </a:xfrm>
          <a:prstGeom prst="rect">
            <a:avLst/>
          </a:prstGeom>
        </p:spPr>
      </p:pic>
      <p:sp>
        <p:nvSpPr>
          <p:cNvPr id="6" name="Rectangle 5"/>
          <p:cNvSpPr/>
          <p:nvPr/>
        </p:nvSpPr>
        <p:spPr>
          <a:xfrm>
            <a:off x="62345" y="1568305"/>
            <a:ext cx="8091055" cy="5016758"/>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Composite bimetal bushing bearing is one kind of oil-free lubrication bearing, the product is based on high quality low carbon steel backing, surface sintering lead-tin bronze alloy, by several times high temperature sintering and dense rolling of copper, steel one bimetal strip rolled. It has high bearing capacity, impact resistance, high temperature resistance, self-lubricating ability and other characteristics, especially for heavy load, low speed, reciprocating or oscillating and other difficult to lubricate and form oil film occasions, but also not afraid of water and other acid corrosion and erosion.</a:t>
            </a:r>
          </a:p>
          <a:p>
            <a:pPr algn="just"/>
            <a:r>
              <a:rPr lang="en-US" sz="2000" dirty="0" smtClean="0">
                <a:latin typeface="Times New Roman" panose="02020603050405020304" pitchFamily="18" charset="0"/>
                <a:cs typeface="Times New Roman" panose="02020603050405020304" pitchFamily="18" charset="0"/>
              </a:rPr>
              <a:t>Composite </a:t>
            </a:r>
            <a:r>
              <a:rPr lang="en-US" sz="2000" dirty="0">
                <a:latin typeface="Times New Roman" panose="02020603050405020304" pitchFamily="18" charset="0"/>
                <a:cs typeface="Times New Roman" panose="02020603050405020304" pitchFamily="18" charset="0"/>
              </a:rPr>
              <a:t>bimetal bearings have the advantages of good wear resistance, especially suitable for medium-speed medium load and low-speed high load and other occasions. Through special technology, various oil grooves, oil cavities and oil holes can be machined on the friction surface to adapt to the use of different lubrication conditions. The products are mainly used in heavy vehicle balance axle bushings and gaskets; automobile engines, chassis, motorcycle clutches, gear pump rubbers and lifting equipment.</a:t>
            </a:r>
            <a:endParaRPr lang="en-US"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50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658" y="284156"/>
            <a:ext cx="2103461" cy="461665"/>
          </a:xfrm>
          <a:prstGeom prst="rect">
            <a:avLst/>
          </a:prstGeom>
        </p:spPr>
        <p:txBody>
          <a:bodyPr wrap="none">
            <a:spAutoFit/>
          </a:bodyPr>
          <a:lstStyle/>
          <a:p>
            <a:r>
              <a:rPr lang="en-IN" sz="2400" b="1" i="1" u="sng" dirty="0">
                <a:solidFill>
                  <a:srgbClr val="000000"/>
                </a:solidFill>
                <a:effectLst>
                  <a:outerShdw blurRad="38100" dist="38100" dir="2700000" algn="tl">
                    <a:srgbClr val="000000">
                      <a:alpha val="43137"/>
                    </a:srgbClr>
                  </a:outerShdw>
                </a:effectLst>
                <a:ea typeface="Calibri Light" panose="020F0302020204030204" pitchFamily="34" charset="0"/>
                <a:cs typeface="Calibri Light" panose="020F0302020204030204" pitchFamily="34" charset="0"/>
                <a:hlinkClick r:id="rId2" action="ppaction://hlinkfile"/>
              </a:rPr>
              <a:t>IS 11111 : 2023</a:t>
            </a:r>
            <a:endParaRPr lang="en-IN" sz="2400" i="1" u="sng" dirty="0">
              <a:effectLst>
                <a:outerShdw blurRad="38100" dist="38100" dir="2700000" algn="tl">
                  <a:srgbClr val="000000">
                    <a:alpha val="43137"/>
                  </a:srgbClr>
                </a:outerShdw>
              </a:effectLst>
              <a:ea typeface="Calibri Light" panose="020F0302020204030204" pitchFamily="34" charset="0"/>
              <a:cs typeface="Calibri Light" panose="020F0302020204030204" pitchFamily="34" charset="0"/>
            </a:endParaRPr>
          </a:p>
        </p:txBody>
      </p:sp>
      <p:sp>
        <p:nvSpPr>
          <p:cNvPr id="3" name="Rectangle 2"/>
          <p:cNvSpPr/>
          <p:nvPr/>
        </p:nvSpPr>
        <p:spPr>
          <a:xfrm>
            <a:off x="3385119" y="286526"/>
            <a:ext cx="5837752" cy="461665"/>
          </a:xfrm>
          <a:prstGeom prst="rect">
            <a:avLst/>
          </a:prstGeom>
        </p:spPr>
        <p:txBody>
          <a:bodyPr wrap="none">
            <a:spAutoFit/>
          </a:bodyPr>
          <a:lstStyle/>
          <a:p>
            <a:r>
              <a:rPr lang="en-IN" sz="2400" b="1" i="1" u="sng" dirty="0">
                <a:solidFill>
                  <a:srgbClr val="FF0000"/>
                </a:solidFill>
                <a:effectLst>
                  <a:outerShdw blurRad="38100" dist="38100" dir="2700000" algn="tl">
                    <a:srgbClr val="000000">
                      <a:alpha val="43137"/>
                    </a:srgbClr>
                  </a:outerShdw>
                </a:effectLst>
              </a:rPr>
              <a:t>Title : </a:t>
            </a:r>
            <a:r>
              <a:rPr lang="en-IN" sz="2400" b="1" i="1" u="sng" dirty="0">
                <a:effectLst>
                  <a:outerShdw blurRad="38100" dist="38100" dir="2700000" algn="tl">
                    <a:srgbClr val="000000">
                      <a:alpha val="43137"/>
                    </a:srgbClr>
                  </a:outerShdw>
                </a:effectLst>
              </a:rPr>
              <a:t>Leaded bronze powders - Specification</a:t>
            </a:r>
            <a:endParaRPr lang="en-IN" sz="2400" b="1" i="1" u="sng"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96983" y="847681"/>
            <a:ext cx="11859490" cy="1384995"/>
          </a:xfrm>
          <a:prstGeom prst="rect">
            <a:avLst/>
          </a:prstGeom>
        </p:spPr>
        <p:txBody>
          <a:bodyPr wrap="square">
            <a:spAutoFit/>
          </a:bodyPr>
          <a:lstStyle/>
          <a:p>
            <a:r>
              <a:rPr lang="en-US" sz="2200" b="1" dirty="0">
                <a:effectLst>
                  <a:outerShdw blurRad="38100" dist="38100" dir="2700000" algn="tl">
                    <a:srgbClr val="000000">
                      <a:alpha val="43137"/>
                    </a:srgbClr>
                  </a:outerShdw>
                </a:effectLst>
              </a:rPr>
              <a:t>This standard covers the requirements for leaded bronze alloy powder for use in the manufacture of bimetallic bearings and </a:t>
            </a:r>
            <a:r>
              <a:rPr lang="en-US" sz="2200" b="1" dirty="0" smtClean="0">
                <a:effectLst>
                  <a:outerShdw blurRad="38100" dist="38100" dir="2700000" algn="tl">
                    <a:srgbClr val="000000">
                      <a:alpha val="43137"/>
                    </a:srgbClr>
                  </a:outerShdw>
                </a:effectLst>
              </a:rPr>
              <a:t>bushes </a:t>
            </a:r>
            <a:r>
              <a:rPr lang="en-US" sz="2200" b="1" dirty="0">
                <a:effectLst>
                  <a:outerShdw blurRad="38100" dist="38100" dir="2700000" algn="tl">
                    <a:srgbClr val="000000">
                      <a:alpha val="43137"/>
                    </a:srgbClr>
                  </a:outerShdw>
                </a:effectLst>
              </a:rPr>
              <a:t>made by combination of sintering and rolling </a:t>
            </a:r>
            <a:r>
              <a:rPr lang="en-US" sz="2200" b="1" dirty="0" smtClean="0">
                <a:effectLst>
                  <a:outerShdw blurRad="38100" dist="38100" dir="2700000" algn="tl">
                    <a:srgbClr val="000000">
                      <a:alpha val="43137"/>
                    </a:srgbClr>
                  </a:outerShdw>
                </a:effectLst>
              </a:rPr>
              <a:t>processes  &amp;  its various Physical properties like </a:t>
            </a:r>
          </a:p>
          <a:p>
            <a:endParaRPr lang="en-IN" dirty="0"/>
          </a:p>
        </p:txBody>
      </p:sp>
      <p:pic>
        <p:nvPicPr>
          <p:cNvPr id="7" name="Picture 6"/>
          <p:cNvPicPr>
            <a:picLocks noChangeAspect="1"/>
          </p:cNvPicPr>
          <p:nvPr/>
        </p:nvPicPr>
        <p:blipFill>
          <a:blip r:embed="rId3"/>
          <a:stretch>
            <a:fillRect/>
          </a:stretch>
        </p:blipFill>
        <p:spPr>
          <a:xfrm>
            <a:off x="8100280" y="1662546"/>
            <a:ext cx="4156366" cy="5195454"/>
          </a:xfrm>
          <a:prstGeom prst="rect">
            <a:avLst/>
          </a:prstGeom>
        </p:spPr>
      </p:pic>
      <p:sp>
        <p:nvSpPr>
          <p:cNvPr id="8" name="TextBox 7"/>
          <p:cNvSpPr txBox="1"/>
          <p:nvPr/>
        </p:nvSpPr>
        <p:spPr>
          <a:xfrm>
            <a:off x="96983" y="1887757"/>
            <a:ext cx="7938651" cy="2123658"/>
          </a:xfrm>
          <a:prstGeom prst="rect">
            <a:avLst/>
          </a:prstGeom>
          <a:noFill/>
        </p:spPr>
        <p:txBody>
          <a:bodyPr wrap="square" rtlCol="0">
            <a:spAutoFit/>
          </a:bodyPr>
          <a:lstStyle/>
          <a:p>
            <a:pPr algn="just"/>
            <a:r>
              <a:rPr lang="en-US" sz="2200" b="1" u="sng" dirty="0">
                <a:solidFill>
                  <a:srgbClr val="FF0000"/>
                </a:solidFill>
                <a:effectLst>
                  <a:outerShdw blurRad="38100" dist="38100" dir="2700000" algn="tl">
                    <a:srgbClr val="000000">
                      <a:alpha val="43137"/>
                    </a:srgbClr>
                  </a:outerShdw>
                </a:effectLst>
              </a:rPr>
              <a:t>Apparent Density </a:t>
            </a:r>
            <a:r>
              <a:rPr lang="en-US" sz="2200" b="1" dirty="0">
                <a:solidFill>
                  <a:srgbClr val="FF0000"/>
                </a:solidFill>
                <a:effectLst>
                  <a:outerShdw blurRad="38100" dist="38100" dir="2700000" algn="tl">
                    <a:srgbClr val="000000">
                      <a:alpha val="43137"/>
                    </a:srgbClr>
                  </a:outerShdw>
                </a:effectLst>
              </a:rPr>
              <a:t>: </a:t>
            </a:r>
            <a:r>
              <a:rPr lang="en-US" sz="2200" b="1" dirty="0">
                <a:effectLst>
                  <a:outerShdw blurRad="38100" dist="38100" dir="2700000" algn="tl">
                    <a:srgbClr val="000000">
                      <a:alpha val="43137"/>
                    </a:srgbClr>
                  </a:outerShdw>
                </a:effectLst>
              </a:rPr>
              <a:t>The apparent density of the powder when tested in accordance with </a:t>
            </a:r>
            <a:r>
              <a:rPr lang="en-US" sz="2200" b="1" dirty="0">
                <a:effectLst>
                  <a:outerShdw blurRad="38100" dist="38100" dir="2700000" algn="tl">
                    <a:srgbClr val="000000">
                      <a:alpha val="43137"/>
                    </a:srgbClr>
                  </a:outerShdw>
                </a:effectLst>
                <a:hlinkClick r:id="rId4" action="ppaction://hlinkfile"/>
              </a:rPr>
              <a:t>IS 4848 </a:t>
            </a:r>
            <a:r>
              <a:rPr lang="en-US" sz="2200" b="1" dirty="0">
                <a:effectLst>
                  <a:outerShdw blurRad="38100" dist="38100" dir="2700000" algn="tl">
                    <a:srgbClr val="000000">
                      <a:alpha val="43137"/>
                    </a:srgbClr>
                  </a:outerShdw>
                </a:effectLst>
              </a:rPr>
              <a:t>shall be between 4.0 g/cm3 and 6.0 </a:t>
            </a:r>
            <a:r>
              <a:rPr lang="en-US" sz="2200" b="1" dirty="0" smtClean="0">
                <a:effectLst>
                  <a:outerShdw blurRad="38100" dist="38100" dir="2700000" algn="tl">
                    <a:srgbClr val="000000">
                      <a:alpha val="43137"/>
                    </a:srgbClr>
                  </a:outerShdw>
                </a:effectLst>
              </a:rPr>
              <a:t>g/cm3</a:t>
            </a:r>
          </a:p>
          <a:p>
            <a:pPr algn="just"/>
            <a:r>
              <a:rPr lang="en-US" sz="2200" b="1" u="sng" dirty="0" smtClean="0">
                <a:solidFill>
                  <a:srgbClr val="FF0000"/>
                </a:solidFill>
                <a:effectLst>
                  <a:outerShdw blurRad="38100" dist="38100" dir="2700000" algn="tl">
                    <a:srgbClr val="000000">
                      <a:alpha val="43137"/>
                    </a:srgbClr>
                  </a:outerShdw>
                </a:effectLst>
              </a:rPr>
              <a:t>Flow </a:t>
            </a:r>
            <a:r>
              <a:rPr lang="en-US" sz="2200" b="1" u="sng" dirty="0">
                <a:solidFill>
                  <a:srgbClr val="FF0000"/>
                </a:solidFill>
                <a:effectLst>
                  <a:outerShdw blurRad="38100" dist="38100" dir="2700000" algn="tl">
                    <a:srgbClr val="000000">
                      <a:alpha val="43137"/>
                    </a:srgbClr>
                  </a:outerShdw>
                </a:effectLst>
              </a:rPr>
              <a:t>Rate : </a:t>
            </a:r>
            <a:r>
              <a:rPr lang="en-US" sz="2200" b="1" dirty="0">
                <a:effectLst>
                  <a:outerShdw blurRad="38100" dist="38100" dir="2700000" algn="tl">
                    <a:srgbClr val="000000">
                      <a:alpha val="43137"/>
                    </a:srgbClr>
                  </a:outerShdw>
                </a:effectLst>
              </a:rPr>
              <a:t>The flow rate of powder shall be tested in accordance with IS 4840. The time taken for 50 g of the powder to flow through the orifice shall be less than 25 s</a:t>
            </a:r>
            <a:r>
              <a:rPr lang="en-US" sz="2200" b="1" dirty="0" smtClean="0">
                <a:effectLst>
                  <a:outerShdw blurRad="38100" dist="38100" dir="2700000" algn="tl">
                    <a:srgbClr val="000000">
                      <a:alpha val="43137"/>
                    </a:srgbClr>
                  </a:outerShdw>
                </a:effectLst>
              </a:rPr>
              <a:t>.</a:t>
            </a:r>
            <a:endParaRPr lang="en-IN" dirty="0"/>
          </a:p>
        </p:txBody>
      </p:sp>
      <p:sp>
        <p:nvSpPr>
          <p:cNvPr id="9" name="Rectangle 8"/>
          <p:cNvSpPr/>
          <p:nvPr/>
        </p:nvSpPr>
        <p:spPr>
          <a:xfrm>
            <a:off x="240319" y="5352903"/>
            <a:ext cx="7859961" cy="1107996"/>
          </a:xfrm>
          <a:prstGeom prst="rect">
            <a:avLst/>
          </a:prstGeom>
        </p:spPr>
        <p:txBody>
          <a:bodyPr wrap="square">
            <a:spAutoFit/>
          </a:bodyPr>
          <a:lstStyle/>
          <a:p>
            <a:r>
              <a:rPr lang="en-US" sz="2200" b="1" dirty="0"/>
              <a:t>The hydrogen loss shall be determined as per the procedure given in IS 5644 (Part 2) by reducing the sample at 600 °C ± 10 °C for 10 min in a current of hydrogen</a:t>
            </a:r>
            <a:r>
              <a:rPr lang="en-US" dirty="0"/>
              <a:t>. </a:t>
            </a:r>
            <a:endParaRPr lang="en-IN" dirty="0"/>
          </a:p>
        </p:txBody>
      </p:sp>
      <p:sp>
        <p:nvSpPr>
          <p:cNvPr id="10" name="Rectangle 9"/>
          <p:cNvSpPr/>
          <p:nvPr/>
        </p:nvSpPr>
        <p:spPr>
          <a:xfrm>
            <a:off x="207994" y="4128161"/>
            <a:ext cx="7827639" cy="1107996"/>
          </a:xfrm>
          <a:prstGeom prst="rect">
            <a:avLst/>
          </a:prstGeom>
        </p:spPr>
        <p:txBody>
          <a:bodyPr wrap="square">
            <a:spAutoFit/>
          </a:bodyPr>
          <a:lstStyle/>
          <a:p>
            <a:pPr algn="just"/>
            <a:r>
              <a:rPr lang="en-US" sz="2200" b="1" dirty="0" smtClean="0">
                <a:effectLst>
                  <a:outerShdw blurRad="38100" dist="38100" dir="2700000" algn="tl">
                    <a:srgbClr val="000000">
                      <a:alpha val="43137"/>
                    </a:srgbClr>
                  </a:outerShdw>
                </a:effectLst>
              </a:rPr>
              <a:t>The </a:t>
            </a:r>
            <a:r>
              <a:rPr lang="en-US" sz="2200" b="1" dirty="0">
                <a:effectLst>
                  <a:outerShdw blurRad="38100" dist="38100" dir="2700000" algn="tl">
                    <a:srgbClr val="000000">
                      <a:alpha val="43137"/>
                    </a:srgbClr>
                  </a:outerShdw>
                </a:effectLst>
              </a:rPr>
              <a:t>chemical analysis of bronze powder shall be done by the methods specified in IS 4027 (relevant parts) or any other established instrumental/chemical method</a:t>
            </a:r>
            <a:endParaRPr lang="en-IN"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7686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34</a:t>
            </a:fld>
            <a:endParaRPr lang="en"/>
          </a:p>
        </p:txBody>
      </p:sp>
      <p:sp>
        <p:nvSpPr>
          <p:cNvPr id="6" name="Google Shape;250;p28"/>
          <p:cNvSpPr/>
          <p:nvPr/>
        </p:nvSpPr>
        <p:spPr>
          <a:xfrm>
            <a:off x="9407237" y="93701"/>
            <a:ext cx="2784764" cy="543609"/>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400" dirty="0">
                <a:solidFill>
                  <a:schemeClr val="lt1"/>
                </a:solidFill>
                <a:latin typeface="Raleway"/>
                <a:ea typeface="Raleway"/>
                <a:cs typeface="Raleway"/>
                <a:sym typeface="Raleway"/>
              </a:rPr>
              <a:t>IS 11111: 1984 </a:t>
            </a:r>
            <a:endParaRPr sz="2400" dirty="0">
              <a:solidFill>
                <a:schemeClr val="lt1"/>
              </a:solidFill>
              <a:latin typeface="Lato"/>
              <a:ea typeface="Lato"/>
              <a:cs typeface="Lato"/>
              <a:sym typeface="Lato"/>
            </a:endParaRPr>
          </a:p>
        </p:txBody>
      </p:sp>
      <p:sp>
        <p:nvSpPr>
          <p:cNvPr id="8" name="Rectangle 7"/>
          <p:cNvSpPr/>
          <p:nvPr/>
        </p:nvSpPr>
        <p:spPr>
          <a:xfrm>
            <a:off x="221673" y="642596"/>
            <a:ext cx="11554692" cy="5920403"/>
          </a:xfrm>
          <a:prstGeom prst="rect">
            <a:avLst/>
          </a:prstGeom>
        </p:spPr>
        <p:txBody>
          <a:bodyPr wrap="square">
            <a:spAutoFit/>
          </a:bodyPr>
          <a:lstStyle/>
          <a:p>
            <a:pPr marL="457189" indent="-457189" algn="just">
              <a:buFont typeface="Wingdings" panose="05000000000000000000" pitchFamily="2" charset="2"/>
              <a:buChar char="q"/>
            </a:pPr>
            <a:r>
              <a:rPr lang="en-US" sz="3200" b="1" dirty="0">
                <a:solidFill>
                  <a:schemeClr val="accent4"/>
                </a:solidFill>
                <a:latin typeface="Times New Roman" panose="02020603050405020304" pitchFamily="18" charset="0"/>
                <a:cs typeface="Times New Roman" panose="02020603050405020304" pitchFamily="18" charset="0"/>
              </a:rPr>
              <a:t>TERMINOLOGY</a:t>
            </a:r>
            <a:r>
              <a:rPr lang="en-US" sz="3200" dirty="0">
                <a:latin typeface="Times New Roman" panose="02020603050405020304" pitchFamily="18" charset="0"/>
                <a:cs typeface="Times New Roman" panose="02020603050405020304" pitchFamily="18" charset="0"/>
              </a:rPr>
              <a:t> </a:t>
            </a:r>
          </a:p>
          <a:p>
            <a:pPr algn="just"/>
            <a:endParaRPr lang="en-US" sz="2667" dirty="0">
              <a:latin typeface="Times New Roman" panose="02020603050405020304" pitchFamily="18" charset="0"/>
              <a:cs typeface="Times New Roman" panose="02020603050405020304" pitchFamily="18" charset="0"/>
            </a:endParaRPr>
          </a:p>
          <a:p>
            <a:pPr algn="just"/>
            <a:r>
              <a:rPr lang="en-US" sz="2667" dirty="0">
                <a:latin typeface="Times New Roman" panose="02020603050405020304" pitchFamily="18" charset="0"/>
                <a:cs typeface="Times New Roman" panose="02020603050405020304" pitchFamily="18" charset="0"/>
              </a:rPr>
              <a:t>For the purpose of this standard, definitions given in IS 5432: 2022 shall apply. </a:t>
            </a:r>
          </a:p>
          <a:p>
            <a:pPr algn="just"/>
            <a:r>
              <a:rPr lang="en-US" sz="2667" dirty="0">
                <a:latin typeface="Times New Roman" panose="02020603050405020304" pitchFamily="18" charset="0"/>
                <a:cs typeface="Times New Roman" panose="02020603050405020304" pitchFamily="18" charset="0"/>
              </a:rPr>
              <a:t>Few terms from IS 5432 are as follows:</a:t>
            </a:r>
          </a:p>
          <a:p>
            <a:pPr algn="just"/>
            <a:endParaRPr lang="en-US" sz="2667" dirty="0">
              <a:latin typeface="Times New Roman" panose="02020603050405020304" pitchFamily="18" charset="0"/>
              <a:cs typeface="Times New Roman" panose="02020603050405020304" pitchFamily="18" charset="0"/>
            </a:endParaRPr>
          </a:p>
          <a:p>
            <a:pPr marL="457189" indent="-457189" algn="just">
              <a:buFont typeface="+mj-lt"/>
              <a:buAutoNum type="alphaLcParenR"/>
            </a:pPr>
            <a:r>
              <a:rPr lang="en-US" sz="2667" b="1" dirty="0">
                <a:solidFill>
                  <a:srgbClr val="00B0F0"/>
                </a:solidFill>
                <a:latin typeface="Times New Roman" panose="02020603050405020304" pitchFamily="18" charset="0"/>
                <a:cs typeface="Times New Roman" panose="02020603050405020304" pitchFamily="18" charset="0"/>
              </a:rPr>
              <a:t>Alloyed powder: </a:t>
            </a:r>
            <a:r>
              <a:rPr lang="en-US" sz="2667" dirty="0">
                <a:latin typeface="Times New Roman" panose="02020603050405020304" pitchFamily="18" charset="0"/>
                <a:cs typeface="Times New Roman" panose="02020603050405020304" pitchFamily="18" charset="0"/>
              </a:rPr>
              <a:t>metal powder consisting of at least two constituents that are partially or completely alloyed with each other.</a:t>
            </a:r>
          </a:p>
          <a:p>
            <a:pPr marL="457189" indent="-457189" algn="just">
              <a:buFont typeface="+mj-lt"/>
              <a:buAutoNum type="alphaLcParenR"/>
            </a:pPr>
            <a:r>
              <a:rPr lang="en-US" sz="2667" b="1" dirty="0">
                <a:solidFill>
                  <a:srgbClr val="00B0F0"/>
                </a:solidFill>
                <a:latin typeface="Times New Roman" panose="02020603050405020304" pitchFamily="18" charset="0"/>
                <a:cs typeface="Times New Roman" panose="02020603050405020304" pitchFamily="18" charset="0"/>
              </a:rPr>
              <a:t>Angle of repose: </a:t>
            </a:r>
            <a:r>
              <a:rPr lang="en-US" sz="2667" dirty="0">
                <a:latin typeface="Times New Roman" panose="02020603050405020304" pitchFamily="18" charset="0"/>
                <a:cs typeface="Times New Roman" panose="02020603050405020304" pitchFamily="18" charset="0"/>
              </a:rPr>
              <a:t>basal angle of a pile formed by a powder when freely poured under specified conditions on to a horizontal surface.</a:t>
            </a:r>
          </a:p>
          <a:p>
            <a:pPr marL="457189" indent="-457189" algn="just">
              <a:buFont typeface="+mj-lt"/>
              <a:buAutoNum type="alphaLcParenR"/>
            </a:pPr>
            <a:r>
              <a:rPr lang="en-US" sz="2667" b="1" dirty="0">
                <a:solidFill>
                  <a:srgbClr val="00B0F0"/>
                </a:solidFill>
                <a:latin typeface="Times New Roman" panose="02020603050405020304" pitchFamily="18" charset="0"/>
                <a:cs typeface="Times New Roman" panose="02020603050405020304" pitchFamily="18" charset="0"/>
              </a:rPr>
              <a:t>Compressibility: </a:t>
            </a:r>
            <a:r>
              <a:rPr lang="en-US" sz="2667" dirty="0">
                <a:latin typeface="Times New Roman" panose="02020603050405020304" pitchFamily="18" charset="0"/>
                <a:cs typeface="Times New Roman" panose="02020603050405020304" pitchFamily="18" charset="0"/>
              </a:rPr>
              <a:t>capacity of a powder to be densified under an </a:t>
            </a:r>
            <a:r>
              <a:rPr lang="en-US" sz="2667" dirty="0" err="1">
                <a:latin typeface="Times New Roman" panose="02020603050405020304" pitchFamily="18" charset="0"/>
                <a:cs typeface="Times New Roman" panose="02020603050405020304" pitchFamily="18" charset="0"/>
              </a:rPr>
              <a:t>uniaxially</a:t>
            </a:r>
            <a:r>
              <a:rPr lang="en-US" sz="2667" dirty="0">
                <a:latin typeface="Times New Roman" panose="02020603050405020304" pitchFamily="18" charset="0"/>
                <a:cs typeface="Times New Roman" panose="02020603050405020304" pitchFamily="18" charset="0"/>
              </a:rPr>
              <a:t> applied pressure.</a:t>
            </a:r>
          </a:p>
          <a:p>
            <a:pPr marL="457189" indent="-457189" algn="just">
              <a:buFont typeface="+mj-lt"/>
              <a:buAutoNum type="alphaLcParenR"/>
            </a:pPr>
            <a:r>
              <a:rPr lang="en-US" sz="2667" b="1" dirty="0">
                <a:solidFill>
                  <a:srgbClr val="00B0F0"/>
                </a:solidFill>
                <a:latin typeface="Times New Roman" panose="02020603050405020304" pitchFamily="18" charset="0"/>
                <a:cs typeface="Times New Roman" panose="02020603050405020304" pitchFamily="18" charset="0"/>
              </a:rPr>
              <a:t>Dehydrided powder: </a:t>
            </a:r>
            <a:r>
              <a:rPr lang="en-US" sz="2667" dirty="0">
                <a:latin typeface="Times New Roman" panose="02020603050405020304" pitchFamily="18" charset="0"/>
                <a:cs typeface="Times New Roman" panose="02020603050405020304" pitchFamily="18" charset="0"/>
              </a:rPr>
              <a:t>powder made by removal of hydrogen from metal hydride.</a:t>
            </a:r>
          </a:p>
          <a:p>
            <a:pPr marL="457189" indent="-457189" algn="just">
              <a:buFont typeface="+mj-lt"/>
              <a:buAutoNum type="alphaLcParenR"/>
            </a:pPr>
            <a:endParaRPr lang="en-US"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593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35</a:t>
            </a:fld>
            <a:endParaRPr lang="en"/>
          </a:p>
        </p:txBody>
      </p:sp>
      <p:pic>
        <p:nvPicPr>
          <p:cNvPr id="6" name="Picture 5"/>
          <p:cNvPicPr>
            <a:picLocks noChangeAspect="1"/>
          </p:cNvPicPr>
          <p:nvPr/>
        </p:nvPicPr>
        <p:blipFill>
          <a:blip r:embed="rId3"/>
          <a:stretch>
            <a:fillRect/>
          </a:stretch>
        </p:blipFill>
        <p:spPr>
          <a:xfrm>
            <a:off x="9250889" y="130849"/>
            <a:ext cx="2788145" cy="666553"/>
          </a:xfrm>
          <a:prstGeom prst="rect">
            <a:avLst/>
          </a:prstGeom>
        </p:spPr>
      </p:pic>
      <p:sp>
        <p:nvSpPr>
          <p:cNvPr id="7" name="Rectangle 6"/>
          <p:cNvSpPr/>
          <p:nvPr/>
        </p:nvSpPr>
        <p:spPr>
          <a:xfrm>
            <a:off x="215524" y="169365"/>
            <a:ext cx="11457709" cy="3596306"/>
          </a:xfrm>
          <a:prstGeom prst="rect">
            <a:avLst/>
          </a:prstGeom>
        </p:spPr>
        <p:txBody>
          <a:bodyPr wrap="square">
            <a:spAutoFit/>
          </a:bodyPr>
          <a:lstStyle/>
          <a:p>
            <a:pPr marL="457189" indent="-457189" algn="just">
              <a:lnSpc>
                <a:spcPct val="120000"/>
              </a:lnSpc>
              <a:spcAft>
                <a:spcPts val="600"/>
              </a:spcAft>
              <a:buClr>
                <a:schemeClr val="dk1"/>
              </a:buClr>
              <a:buSzPts val="1800"/>
              <a:buFont typeface="Wingdings" panose="05000000000000000000" pitchFamily="2" charset="2"/>
              <a:buChar char="q"/>
            </a:pPr>
            <a:r>
              <a:rPr lang="en-IN" sz="2667" b="1" dirty="0">
                <a:solidFill>
                  <a:schemeClr val="accent4"/>
                </a:solidFill>
                <a:latin typeface="Times New Roman" panose="02020603050405020304" pitchFamily="18" charset="0"/>
                <a:cs typeface="Times New Roman" panose="02020603050405020304" pitchFamily="18" charset="0"/>
              </a:rPr>
              <a:t>MANUFACTURING</a:t>
            </a:r>
          </a:p>
          <a:p>
            <a:pPr algn="just">
              <a:lnSpc>
                <a:spcPct val="120000"/>
              </a:lnSpc>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Powder may be manufactured by atomization or any other method. There are four main processes:</a:t>
            </a:r>
          </a:p>
          <a:p>
            <a:pPr marL="457189" indent="-457189" algn="just">
              <a:spcAft>
                <a:spcPts val="600"/>
              </a:spcAft>
              <a:buClr>
                <a:schemeClr val="dk1"/>
              </a:buClr>
              <a:buSzPts val="1800"/>
              <a:buFont typeface="+mj-lt"/>
              <a:buAutoNum type="alphaLcParenR"/>
            </a:pPr>
            <a:r>
              <a:rPr lang="en-IN" sz="2667" b="1" dirty="0">
                <a:solidFill>
                  <a:srgbClr val="00B0F0"/>
                </a:solidFill>
                <a:latin typeface="Times New Roman" panose="02020603050405020304" pitchFamily="18" charset="0"/>
                <a:cs typeface="Times New Roman" panose="02020603050405020304" pitchFamily="18" charset="0"/>
              </a:rPr>
              <a:t>Solid-State Reduction</a:t>
            </a:r>
          </a:p>
          <a:p>
            <a:pPr marL="457189" indent="-457189" algn="just">
              <a:spcAft>
                <a:spcPts val="600"/>
              </a:spcAft>
              <a:buClr>
                <a:schemeClr val="dk1"/>
              </a:buClr>
              <a:buSzPts val="1800"/>
              <a:buFont typeface="+mj-lt"/>
              <a:buAutoNum type="alphaLcParenR"/>
            </a:pPr>
            <a:r>
              <a:rPr lang="en-IN" sz="2667" b="1" dirty="0">
                <a:solidFill>
                  <a:srgbClr val="00B0F0"/>
                </a:solidFill>
                <a:latin typeface="Times New Roman" panose="02020603050405020304" pitchFamily="18" charset="0"/>
                <a:cs typeface="Times New Roman" panose="02020603050405020304" pitchFamily="18" charset="0"/>
              </a:rPr>
              <a:t>Atomization</a:t>
            </a:r>
          </a:p>
          <a:p>
            <a:pPr marL="457189" indent="-457189" algn="just">
              <a:spcAft>
                <a:spcPts val="600"/>
              </a:spcAft>
              <a:buClr>
                <a:schemeClr val="dk1"/>
              </a:buClr>
              <a:buSzPts val="1800"/>
              <a:buFont typeface="+mj-lt"/>
              <a:buAutoNum type="alphaLcParenR"/>
            </a:pPr>
            <a:r>
              <a:rPr lang="en-IN" sz="2667" b="1" dirty="0">
                <a:solidFill>
                  <a:srgbClr val="00B0F0"/>
                </a:solidFill>
                <a:latin typeface="Times New Roman" panose="02020603050405020304" pitchFamily="18" charset="0"/>
                <a:cs typeface="Times New Roman" panose="02020603050405020304" pitchFamily="18" charset="0"/>
              </a:rPr>
              <a:t>Electrolysis</a:t>
            </a:r>
          </a:p>
          <a:p>
            <a:pPr marL="457189" indent="-457189" algn="just">
              <a:spcAft>
                <a:spcPts val="600"/>
              </a:spcAft>
              <a:buClr>
                <a:schemeClr val="dk1"/>
              </a:buClr>
              <a:buSzPts val="1800"/>
              <a:buFont typeface="+mj-lt"/>
              <a:buAutoNum type="alphaLcParenR"/>
            </a:pPr>
            <a:r>
              <a:rPr lang="en-IN" sz="2667" b="1" dirty="0">
                <a:solidFill>
                  <a:srgbClr val="00B0F0"/>
                </a:solidFill>
                <a:latin typeface="Times New Roman" panose="02020603050405020304" pitchFamily="18" charset="0"/>
                <a:cs typeface="Times New Roman" panose="02020603050405020304" pitchFamily="18" charset="0"/>
              </a:rPr>
              <a:t>Chemical</a:t>
            </a:r>
          </a:p>
        </p:txBody>
      </p:sp>
      <p:pic>
        <p:nvPicPr>
          <p:cNvPr id="8" name="Picture 4" descr="Schematic of the working principle of the powder atomization process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436" y="1491727"/>
            <a:ext cx="3146112" cy="256447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2700270" y="2604652"/>
            <a:ext cx="2592167" cy="30616"/>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55985" y="4056204"/>
            <a:ext cx="11983048" cy="2631811"/>
          </a:xfrm>
          <a:prstGeom prst="rect">
            <a:avLst/>
          </a:prstGeom>
        </p:spPr>
        <p:txBody>
          <a:bodyPr wrap="square">
            <a:spAutoFit/>
          </a:bodyPr>
          <a:lstStyle/>
          <a:p>
            <a:pPr marL="457189" indent="-457189" algn="just">
              <a:lnSpc>
                <a:spcPct val="120000"/>
              </a:lnSpc>
              <a:spcAft>
                <a:spcPts val="600"/>
              </a:spcAft>
              <a:buClr>
                <a:schemeClr val="dk1"/>
              </a:buClr>
              <a:buSzPts val="1800"/>
              <a:buFont typeface="Wingdings" panose="05000000000000000000" pitchFamily="2" charset="2"/>
              <a:buChar char="q"/>
            </a:pPr>
            <a:r>
              <a:rPr lang="en-IN" sz="2667" b="1" dirty="0">
                <a:solidFill>
                  <a:schemeClr val="accent4"/>
                </a:solidFill>
                <a:latin typeface="Times New Roman" panose="02020603050405020304" pitchFamily="18" charset="0"/>
                <a:cs typeface="Times New Roman" panose="02020603050405020304" pitchFamily="18" charset="0"/>
              </a:rPr>
              <a:t>CHEMICAL COMPOSITION</a:t>
            </a:r>
            <a:endParaRPr lang="en-US" sz="2667" b="1" dirty="0">
              <a:latin typeface="Times New Roman" panose="02020603050405020304" pitchFamily="18" charset="0"/>
              <a:cs typeface="Times New Roman" panose="02020603050405020304" pitchFamily="18" charset="0"/>
            </a:endParaRPr>
          </a:p>
          <a:p>
            <a:pPr algn="just">
              <a:lnSpc>
                <a:spcPct val="120000"/>
              </a:lnSpc>
              <a:spcAft>
                <a:spcPts val="600"/>
              </a:spcAft>
              <a:buClr>
                <a:schemeClr val="dk1"/>
              </a:buClr>
              <a:buSzPts val="1800"/>
            </a:pPr>
            <a:r>
              <a:rPr lang="en-IN" sz="2667" dirty="0">
                <a:latin typeface="Times New Roman" panose="02020603050405020304" pitchFamily="18" charset="0"/>
                <a:cs typeface="Times New Roman" panose="02020603050405020304" pitchFamily="18" charset="0"/>
              </a:rPr>
              <a:t>Chemical composition of the-material shall be as given below in percentage Mass: Lead (8 to 11), Tin (9 to 11), Phosphorous(0.25 Max), Nickel(0.1 Max), Iron(0.1 Max), Antimony(0.3 Max), Total residual elements(0.1 Max), Hydrogen loss(0.75 Max), Acid insoluble(0.2 Max), Copper (Remainder). </a:t>
            </a:r>
          </a:p>
        </p:txBody>
      </p:sp>
    </p:spTree>
    <p:extLst>
      <p:ext uri="{BB962C8B-B14F-4D97-AF65-F5344CB8AC3E}">
        <p14:creationId xmlns:p14="http://schemas.microsoft.com/office/powerpoint/2010/main" val="3226815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36</a:t>
            </a:fld>
            <a:endParaRPr lang="en"/>
          </a:p>
        </p:txBody>
      </p:sp>
      <p:sp>
        <p:nvSpPr>
          <p:cNvPr id="6" name="Rectangle 5"/>
          <p:cNvSpPr/>
          <p:nvPr/>
        </p:nvSpPr>
        <p:spPr>
          <a:xfrm>
            <a:off x="235526" y="231961"/>
            <a:ext cx="11803508" cy="1745221"/>
          </a:xfrm>
          <a:prstGeom prst="rect">
            <a:avLst/>
          </a:prstGeom>
        </p:spPr>
        <p:txBody>
          <a:bodyPr wrap="square">
            <a:spAutoFit/>
          </a:bodyPr>
          <a:lstStyle/>
          <a:p>
            <a:pPr marL="457189" indent="-457189" algn="just">
              <a:lnSpc>
                <a:spcPct val="120000"/>
              </a:lnSpc>
              <a:spcAft>
                <a:spcPts val="600"/>
              </a:spcAft>
              <a:buClr>
                <a:schemeClr val="dk1"/>
              </a:buClr>
              <a:buSzPts val="1800"/>
              <a:buFont typeface="Wingdings" panose="05000000000000000000" pitchFamily="2" charset="2"/>
              <a:buChar char="q"/>
            </a:pPr>
            <a:r>
              <a:rPr lang="en-IN" sz="3200" b="1" dirty="0">
                <a:solidFill>
                  <a:schemeClr val="accent4"/>
                </a:solidFill>
                <a:latin typeface="Times New Roman" panose="02020603050405020304" pitchFamily="18" charset="0"/>
                <a:cs typeface="Times New Roman" panose="02020603050405020304" pitchFamily="18" charset="0"/>
              </a:rPr>
              <a:t>SAMPLING</a:t>
            </a:r>
          </a:p>
          <a:p>
            <a:pPr algn="just">
              <a:lnSpc>
                <a:spcPct val="120000"/>
              </a:lnSpc>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The sampling of powders for conducting various tests shall be done in accordance with IS 6492</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320162" y="126368"/>
            <a:ext cx="2788145" cy="666553"/>
          </a:xfrm>
          <a:prstGeom prst="rect">
            <a:avLst/>
          </a:prstGeom>
        </p:spPr>
      </p:pic>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08" y="1950941"/>
            <a:ext cx="4587576" cy="4138604"/>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031" y="1992506"/>
            <a:ext cx="4608388" cy="4139127"/>
          </a:xfrm>
          <a:prstGeom prst="rect">
            <a:avLst/>
          </a:prstGeom>
        </p:spPr>
      </p:pic>
      <p:sp>
        <p:nvSpPr>
          <p:cNvPr id="10" name="Rectangle 9"/>
          <p:cNvSpPr/>
          <p:nvPr/>
        </p:nvSpPr>
        <p:spPr>
          <a:xfrm>
            <a:off x="1636875" y="6165596"/>
            <a:ext cx="2852063"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Scheme of Sampling</a:t>
            </a:r>
          </a:p>
        </p:txBody>
      </p:sp>
    </p:spTree>
    <p:extLst>
      <p:ext uri="{BB962C8B-B14F-4D97-AF65-F5344CB8AC3E}">
        <p14:creationId xmlns:p14="http://schemas.microsoft.com/office/powerpoint/2010/main" val="2307043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ieve Analysis | Construct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754" y="4270830"/>
            <a:ext cx="2865964" cy="24097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12"/>
          </p:nvPr>
        </p:nvSpPr>
        <p:spPr/>
        <p:txBody>
          <a:bodyPr/>
          <a:lstStyle/>
          <a:p>
            <a:fld id="{00000000-1234-1234-1234-123412341234}" type="slidenum">
              <a:rPr lang="en" smtClean="0"/>
              <a:pPr/>
              <a:t>37</a:t>
            </a:fld>
            <a:endParaRPr lang="en"/>
          </a:p>
        </p:txBody>
      </p:sp>
      <p:sp>
        <p:nvSpPr>
          <p:cNvPr id="6" name="Rectangle 5"/>
          <p:cNvSpPr/>
          <p:nvPr/>
        </p:nvSpPr>
        <p:spPr>
          <a:xfrm>
            <a:off x="304800" y="216626"/>
            <a:ext cx="11734233" cy="4274503"/>
          </a:xfrm>
          <a:prstGeom prst="rect">
            <a:avLst/>
          </a:prstGeom>
        </p:spPr>
        <p:txBody>
          <a:bodyPr wrap="square">
            <a:spAutoFit/>
          </a:bodyPr>
          <a:lstStyle/>
          <a:p>
            <a:pPr marL="457189" indent="-457189" algn="just">
              <a:lnSpc>
                <a:spcPct val="120000"/>
              </a:lnSpc>
              <a:spcAft>
                <a:spcPts val="600"/>
              </a:spcAft>
              <a:buClr>
                <a:schemeClr val="dk1"/>
              </a:buClr>
              <a:buSzPts val="1800"/>
              <a:buFont typeface="Wingdings" panose="05000000000000000000" pitchFamily="2" charset="2"/>
              <a:buChar char="q"/>
            </a:pPr>
            <a:r>
              <a:rPr lang="en-IN" sz="3200" b="1" dirty="0">
                <a:solidFill>
                  <a:schemeClr val="accent4"/>
                </a:solidFill>
                <a:latin typeface="Times New Roman" panose="02020603050405020304" pitchFamily="18" charset="0"/>
                <a:cs typeface="Times New Roman" panose="02020603050405020304" pitchFamily="18" charset="0"/>
              </a:rPr>
              <a:t>TESTING</a:t>
            </a:r>
          </a:p>
          <a:p>
            <a:pPr marL="457189" indent="-457189" algn="just">
              <a:spcAft>
                <a:spcPts val="600"/>
              </a:spcAft>
              <a:buClr>
                <a:schemeClr val="dk1"/>
              </a:buClr>
              <a:buSzPts val="1800"/>
              <a:buFont typeface="Arial" panose="020B0604020202020204" pitchFamily="34" charset="0"/>
              <a:buChar char="•"/>
            </a:pPr>
            <a:r>
              <a:rPr lang="en-IN" sz="2667" b="1" dirty="0">
                <a:solidFill>
                  <a:srgbClr val="00B0F0"/>
                </a:solidFill>
                <a:latin typeface="Times New Roman" panose="02020603050405020304" pitchFamily="18" charset="0"/>
                <a:cs typeface="Times New Roman" panose="02020603050405020304" pitchFamily="18" charset="0"/>
              </a:rPr>
              <a:t>Chemical analysis</a:t>
            </a:r>
            <a:r>
              <a:rPr lang="en-IN" sz="2667" b="1" dirty="0">
                <a:latin typeface="Times New Roman" panose="02020603050405020304" pitchFamily="18" charset="0"/>
                <a:cs typeface="Times New Roman" panose="02020603050405020304" pitchFamily="18" charset="0"/>
              </a:rPr>
              <a:t>: </a:t>
            </a:r>
          </a:p>
          <a:p>
            <a:pPr marL="800080" lvl="1" indent="-342891" algn="just">
              <a:spcAft>
                <a:spcPts val="600"/>
              </a:spcAft>
              <a:buClr>
                <a:schemeClr val="dk1"/>
              </a:buClr>
              <a:buSzPts val="1800"/>
              <a:buFont typeface="+mj-lt"/>
              <a:buAutoNum type="alphaLcParenR"/>
            </a:pPr>
            <a:r>
              <a:rPr lang="en-US" sz="2667" dirty="0">
                <a:latin typeface="Times New Roman" panose="02020603050405020304" pitchFamily="18" charset="0"/>
                <a:cs typeface="Times New Roman" panose="02020603050405020304" pitchFamily="18" charset="0"/>
              </a:rPr>
              <a:t>Lead, tin, phosphorous, nickel, iron, antimony and copper content shall be determined in accordance with IS 4027 (Relevant parts) or any other established instrumental/experimental method. </a:t>
            </a:r>
          </a:p>
          <a:p>
            <a:pPr marL="800080" lvl="1" indent="-342891" algn="just">
              <a:spcAft>
                <a:spcPts val="600"/>
              </a:spcAft>
              <a:buClr>
                <a:schemeClr val="dk1"/>
              </a:buClr>
              <a:buSzPts val="1800"/>
              <a:buFont typeface="+mj-lt"/>
              <a:buAutoNum type="alphaLcParenR"/>
            </a:pPr>
            <a:r>
              <a:rPr lang="en-US" sz="2667" dirty="0">
                <a:latin typeface="Times New Roman" panose="02020603050405020304" pitchFamily="18" charset="0"/>
                <a:cs typeface="Times New Roman" panose="02020603050405020304" pitchFamily="18" charset="0"/>
              </a:rPr>
              <a:t>The hydrogen loss shall be determined as per the procedure given in IS 5644 by reducing the sample at 600 ±10°C for 10 minutes in a current of hydrogen.</a:t>
            </a:r>
          </a:p>
          <a:p>
            <a:pPr marL="457189" indent="-457189" algn="just">
              <a:spcAft>
                <a:spcPts val="600"/>
              </a:spcAft>
              <a:buClr>
                <a:schemeClr val="dk1"/>
              </a:buClr>
              <a:buSzPts val="1800"/>
              <a:buFont typeface="Arial" panose="020B0604020202020204" pitchFamily="34" charset="0"/>
              <a:buChar char="•"/>
            </a:pPr>
            <a:r>
              <a:rPr lang="en-US" sz="2667" b="1" dirty="0">
                <a:solidFill>
                  <a:srgbClr val="00B0F0"/>
                </a:solidFill>
                <a:latin typeface="Times New Roman" panose="02020603050405020304" pitchFamily="18" charset="0"/>
                <a:cs typeface="Times New Roman" panose="02020603050405020304" pitchFamily="18" charset="0"/>
              </a:rPr>
              <a:t>Sieve analysis: </a:t>
            </a:r>
            <a:r>
              <a:rPr lang="en-US" sz="2667" dirty="0">
                <a:latin typeface="Times New Roman" panose="02020603050405020304" pitchFamily="18" charset="0"/>
                <a:cs typeface="Times New Roman" panose="02020603050405020304" pitchFamily="18" charset="0"/>
              </a:rPr>
              <a:t>As agreed to between the purchaser and the manufacturer. However, Test Sieves shall be in accordance with IS 460(relevant parts).</a:t>
            </a:r>
          </a:p>
        </p:txBody>
      </p:sp>
      <p:pic>
        <p:nvPicPr>
          <p:cNvPr id="7" name="Picture 6"/>
          <p:cNvPicPr>
            <a:picLocks noChangeAspect="1"/>
          </p:cNvPicPr>
          <p:nvPr/>
        </p:nvPicPr>
        <p:blipFill>
          <a:blip r:embed="rId3"/>
          <a:stretch>
            <a:fillRect/>
          </a:stretch>
        </p:blipFill>
        <p:spPr>
          <a:xfrm>
            <a:off x="9292453" y="116993"/>
            <a:ext cx="2788145" cy="666553"/>
          </a:xfrm>
          <a:prstGeom prst="rect">
            <a:avLst/>
          </a:prstGeom>
        </p:spPr>
      </p:pic>
      <p:pic>
        <p:nvPicPr>
          <p:cNvPr id="8" name="Picture 2" descr="Gravimetric Analysis - RecNo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183" y="4457103"/>
            <a:ext cx="3292292" cy="219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37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38</a:t>
            </a:fld>
            <a:endParaRPr lang="en"/>
          </a:p>
        </p:txBody>
      </p:sp>
      <p:sp>
        <p:nvSpPr>
          <p:cNvPr id="6" name="Rectangle 5"/>
          <p:cNvSpPr/>
          <p:nvPr/>
        </p:nvSpPr>
        <p:spPr>
          <a:xfrm>
            <a:off x="263239" y="335339"/>
            <a:ext cx="11457709" cy="5802166"/>
          </a:xfrm>
          <a:prstGeom prst="rect">
            <a:avLst/>
          </a:prstGeom>
        </p:spPr>
        <p:txBody>
          <a:bodyPr wrap="square">
            <a:spAutoFit/>
          </a:bodyPr>
          <a:lstStyle/>
          <a:p>
            <a:pPr marL="457189" indent="-457189" algn="just">
              <a:spcAft>
                <a:spcPts val="600"/>
              </a:spcAft>
              <a:buClr>
                <a:schemeClr val="dk1"/>
              </a:buClr>
              <a:buSzPts val="1800"/>
              <a:buFont typeface="Wingdings" panose="05000000000000000000" pitchFamily="2" charset="2"/>
              <a:buChar char="q"/>
            </a:pPr>
            <a:r>
              <a:rPr lang="en-US" sz="3200" b="1" dirty="0">
                <a:solidFill>
                  <a:schemeClr val="accent4"/>
                </a:solidFill>
                <a:latin typeface="Times New Roman" panose="02020603050405020304" pitchFamily="18" charset="0"/>
                <a:cs typeface="Times New Roman" panose="02020603050405020304" pitchFamily="18" charset="0"/>
              </a:rPr>
              <a:t>APPARENT DENSITY </a:t>
            </a:r>
          </a:p>
          <a:p>
            <a:pPr algn="just">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The apparent density of the powder when tested in accordance with IS 4848 shall be between 4.0 and 6.0 g/cm</a:t>
            </a:r>
            <a:r>
              <a:rPr lang="en-US" sz="2667" baseline="30000" dirty="0">
                <a:latin typeface="Times New Roman" panose="02020603050405020304" pitchFamily="18" charset="0"/>
                <a:cs typeface="Times New Roman" panose="02020603050405020304" pitchFamily="18" charset="0"/>
              </a:rPr>
              <a:t>3</a:t>
            </a:r>
            <a:r>
              <a:rPr lang="en-US" sz="2667" dirty="0">
                <a:latin typeface="Times New Roman" panose="02020603050405020304" pitchFamily="18" charset="0"/>
                <a:cs typeface="Times New Roman" panose="02020603050405020304" pitchFamily="18" charset="0"/>
              </a:rPr>
              <a:t>.</a:t>
            </a:r>
          </a:p>
          <a:p>
            <a:pPr algn="just">
              <a:spcAft>
                <a:spcPts val="600"/>
              </a:spcAft>
              <a:buClr>
                <a:schemeClr val="dk1"/>
              </a:buClr>
              <a:buSzPts val="1800"/>
            </a:pPr>
            <a:endParaRPr lang="en-US" sz="2667" dirty="0">
              <a:latin typeface="Times New Roman" panose="02020603050405020304" pitchFamily="18" charset="0"/>
              <a:cs typeface="Times New Roman" panose="02020603050405020304" pitchFamily="18" charset="0"/>
            </a:endParaRPr>
          </a:p>
          <a:p>
            <a:pPr marL="457189" indent="-457189" algn="just">
              <a:spcAft>
                <a:spcPts val="600"/>
              </a:spcAft>
              <a:buClr>
                <a:schemeClr val="dk1"/>
              </a:buClr>
              <a:buSzPts val="1800"/>
              <a:buFont typeface="Wingdings" panose="05000000000000000000" pitchFamily="2" charset="2"/>
              <a:buChar char="q"/>
            </a:pPr>
            <a:r>
              <a:rPr lang="en-US" sz="3200" b="1" dirty="0">
                <a:solidFill>
                  <a:schemeClr val="accent4"/>
                </a:solidFill>
                <a:latin typeface="Times New Roman" panose="02020603050405020304" pitchFamily="18" charset="0"/>
                <a:cs typeface="Times New Roman" panose="02020603050405020304" pitchFamily="18" charset="0"/>
              </a:rPr>
              <a:t>FLOW RATE</a:t>
            </a:r>
          </a:p>
          <a:p>
            <a:pPr algn="just">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The flow rate of powder shall be tested in accordance with IS 4840. The time taken for 50 g of the powder to flow through the orifice shall be </a:t>
            </a:r>
            <a:r>
              <a:rPr lang="en-US" sz="2667" b="1" dirty="0">
                <a:latin typeface="Times New Roman" panose="02020603050405020304" pitchFamily="18" charset="0"/>
                <a:cs typeface="Times New Roman" panose="02020603050405020304" pitchFamily="18" charset="0"/>
              </a:rPr>
              <a:t>less than 25 seconds. </a:t>
            </a:r>
          </a:p>
          <a:p>
            <a:pPr algn="just">
              <a:spcAft>
                <a:spcPts val="600"/>
              </a:spcAft>
              <a:buClr>
                <a:schemeClr val="dk1"/>
              </a:buClr>
              <a:buSzPts val="1800"/>
            </a:pPr>
            <a:endParaRPr lang="en-US" sz="2667" b="1" dirty="0">
              <a:latin typeface="Times New Roman" panose="02020603050405020304" pitchFamily="18" charset="0"/>
              <a:cs typeface="Times New Roman" panose="02020603050405020304" pitchFamily="18" charset="0"/>
            </a:endParaRPr>
          </a:p>
          <a:p>
            <a:pPr marL="457189" indent="-457189" algn="just">
              <a:spcAft>
                <a:spcPts val="600"/>
              </a:spcAft>
              <a:buClr>
                <a:schemeClr val="dk1"/>
              </a:buClr>
              <a:buSzPts val="1800"/>
              <a:buFont typeface="Wingdings" panose="05000000000000000000" pitchFamily="2" charset="2"/>
              <a:buChar char="q"/>
            </a:pPr>
            <a:r>
              <a:rPr lang="en-IN" sz="3200" b="1" dirty="0">
                <a:solidFill>
                  <a:schemeClr val="accent4"/>
                </a:solidFill>
                <a:latin typeface="Times New Roman" panose="02020603050405020304" pitchFamily="18" charset="0"/>
                <a:cs typeface="Times New Roman" panose="02020603050405020304" pitchFamily="18" charset="0"/>
              </a:rPr>
              <a:t>PACKING</a:t>
            </a:r>
          </a:p>
          <a:p>
            <a:pPr algn="just">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The material shall be supplied packed in suitable containers in quantities mutually agreed to between the purchaser and the manufacturer. </a:t>
            </a:r>
          </a:p>
        </p:txBody>
      </p:sp>
      <p:pic>
        <p:nvPicPr>
          <p:cNvPr id="7" name="Picture 6"/>
          <p:cNvPicPr>
            <a:picLocks noChangeAspect="1"/>
          </p:cNvPicPr>
          <p:nvPr/>
        </p:nvPicPr>
        <p:blipFill>
          <a:blip r:embed="rId3"/>
          <a:stretch>
            <a:fillRect/>
          </a:stretch>
        </p:blipFill>
        <p:spPr>
          <a:xfrm>
            <a:off x="9320162" y="89286"/>
            <a:ext cx="2788145" cy="666553"/>
          </a:xfrm>
          <a:prstGeom prst="rect">
            <a:avLst/>
          </a:prstGeom>
        </p:spPr>
      </p:pic>
    </p:spTree>
    <p:extLst>
      <p:ext uri="{BB962C8B-B14F-4D97-AF65-F5344CB8AC3E}">
        <p14:creationId xmlns:p14="http://schemas.microsoft.com/office/powerpoint/2010/main" val="3603137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39</a:t>
            </a:fld>
            <a:endParaRPr lang="en"/>
          </a:p>
        </p:txBody>
      </p:sp>
      <p:sp>
        <p:nvSpPr>
          <p:cNvPr id="6" name="Rectangle 5"/>
          <p:cNvSpPr/>
          <p:nvPr/>
        </p:nvSpPr>
        <p:spPr>
          <a:xfrm>
            <a:off x="152399" y="454286"/>
            <a:ext cx="11291456" cy="4850046"/>
          </a:xfrm>
          <a:prstGeom prst="rect">
            <a:avLst/>
          </a:prstGeom>
        </p:spPr>
        <p:txBody>
          <a:bodyPr wrap="square">
            <a:spAutoFit/>
          </a:bodyPr>
          <a:lstStyle/>
          <a:p>
            <a:pPr marL="457189" indent="-457189" algn="just">
              <a:spcAft>
                <a:spcPts val="600"/>
              </a:spcAft>
              <a:buClr>
                <a:schemeClr val="dk1"/>
              </a:buClr>
              <a:buSzPts val="1800"/>
              <a:buFont typeface="Wingdings" panose="05000000000000000000" pitchFamily="2" charset="2"/>
              <a:buChar char="q"/>
            </a:pPr>
            <a:r>
              <a:rPr lang="en-US" sz="3200" b="1" dirty="0">
                <a:solidFill>
                  <a:schemeClr val="accent4"/>
                </a:solidFill>
                <a:latin typeface="Times New Roman" panose="02020603050405020304" pitchFamily="18" charset="0"/>
                <a:cs typeface="Times New Roman" panose="02020603050405020304" pitchFamily="18" charset="0"/>
              </a:rPr>
              <a:t>MARKING</a:t>
            </a:r>
          </a:p>
          <a:p>
            <a:pPr algn="just">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Each container of powder shall be suitably marked with the following information: </a:t>
            </a:r>
          </a:p>
          <a:p>
            <a:pPr marL="342891" indent="-342891" algn="just">
              <a:spcAft>
                <a:spcPts val="600"/>
              </a:spcAft>
              <a:buClr>
                <a:schemeClr val="dk1"/>
              </a:buClr>
              <a:buSzPts val="1800"/>
              <a:buFont typeface="+mj-lt"/>
              <a:buAutoNum type="alphaLcParenR"/>
            </a:pPr>
            <a:r>
              <a:rPr lang="en-US" sz="2667" dirty="0">
                <a:latin typeface="Times New Roman" panose="02020603050405020304" pitchFamily="18" charset="0"/>
                <a:cs typeface="Times New Roman" panose="02020603050405020304" pitchFamily="18" charset="0"/>
              </a:rPr>
              <a:t>Content with process of manufacture ( for example, atomized leaded bronze powder ),</a:t>
            </a:r>
          </a:p>
          <a:p>
            <a:pPr marL="342891" indent="-342891" algn="just">
              <a:spcAft>
                <a:spcPts val="600"/>
              </a:spcAft>
              <a:buClr>
                <a:schemeClr val="dk1"/>
              </a:buClr>
              <a:buSzPts val="1800"/>
              <a:buFont typeface="+mj-lt"/>
              <a:buAutoNum type="alphaLcParenR"/>
            </a:pPr>
            <a:r>
              <a:rPr lang="en-US" sz="2667" dirty="0">
                <a:latin typeface="Times New Roman" panose="02020603050405020304" pitchFamily="18" charset="0"/>
                <a:cs typeface="Times New Roman" panose="02020603050405020304" pitchFamily="18" charset="0"/>
              </a:rPr>
              <a:t>Manufacturer’s name, </a:t>
            </a:r>
          </a:p>
          <a:p>
            <a:pPr marL="342891" indent="-342891" algn="just">
              <a:spcAft>
                <a:spcPts val="600"/>
              </a:spcAft>
              <a:buClr>
                <a:schemeClr val="dk1"/>
              </a:buClr>
              <a:buSzPts val="1800"/>
              <a:buFont typeface="+mj-lt"/>
              <a:buAutoNum type="alphaLcParenR"/>
            </a:pPr>
            <a:r>
              <a:rPr lang="en-US" sz="2667" dirty="0">
                <a:latin typeface="Times New Roman" panose="02020603050405020304" pitchFamily="18" charset="0"/>
                <a:cs typeface="Times New Roman" panose="02020603050405020304" pitchFamily="18" charset="0"/>
              </a:rPr>
              <a:t>Batch number and date of manufacture, and </a:t>
            </a:r>
          </a:p>
          <a:p>
            <a:pPr marL="342891" indent="-342891" algn="just">
              <a:spcAft>
                <a:spcPts val="600"/>
              </a:spcAft>
              <a:buClr>
                <a:schemeClr val="dk1"/>
              </a:buClr>
              <a:buSzPts val="1800"/>
              <a:buFont typeface="+mj-lt"/>
              <a:buAutoNum type="alphaLcParenR"/>
            </a:pPr>
            <a:r>
              <a:rPr lang="en-US" sz="2667" dirty="0">
                <a:latin typeface="Times New Roman" panose="02020603050405020304" pitchFamily="18" charset="0"/>
                <a:cs typeface="Times New Roman" panose="02020603050405020304" pitchFamily="18" charset="0"/>
              </a:rPr>
              <a:t>Net mass of contents. </a:t>
            </a:r>
          </a:p>
          <a:p>
            <a:pPr algn="just">
              <a:spcAft>
                <a:spcPts val="600"/>
              </a:spcAft>
              <a:buClr>
                <a:schemeClr val="dk1"/>
              </a:buClr>
              <a:buSzPts val="1800"/>
            </a:pPr>
            <a:r>
              <a:rPr lang="en-US" sz="2667" dirty="0">
                <a:latin typeface="Times New Roman" panose="02020603050405020304" pitchFamily="18" charset="0"/>
                <a:cs typeface="Times New Roman" panose="02020603050405020304" pitchFamily="18" charset="0"/>
              </a:rPr>
              <a:t>The container may also be marked with the BIS standard Certification Mark. </a:t>
            </a:r>
          </a:p>
          <a:p>
            <a:pPr algn="just">
              <a:lnSpc>
                <a:spcPct val="120000"/>
              </a:lnSpc>
              <a:spcAft>
                <a:spcPts val="600"/>
              </a:spcAft>
              <a:buClr>
                <a:schemeClr val="dk1"/>
              </a:buClr>
              <a:buSzPts val="1800"/>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250889" y="121009"/>
            <a:ext cx="2788145" cy="666553"/>
          </a:xfrm>
          <a:prstGeom prst="rect">
            <a:avLst/>
          </a:prstGeom>
        </p:spPr>
      </p:pic>
    </p:spTree>
    <p:extLst>
      <p:ext uri="{BB962C8B-B14F-4D97-AF65-F5344CB8AC3E}">
        <p14:creationId xmlns:p14="http://schemas.microsoft.com/office/powerpoint/2010/main" val="51363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xmlns="" id="{F51E4819-3CEC-C90C-CE86-58E1C6B26E67}"/>
              </a:ext>
            </a:extLst>
          </p:cNvPr>
          <p:cNvSpPr/>
          <p:nvPr/>
        </p:nvSpPr>
        <p:spPr>
          <a:xfrm>
            <a:off x="466723" y="390525"/>
            <a:ext cx="5629277" cy="882090"/>
          </a:xfrm>
          <a:prstGeom prst="horizontalScrol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lgerian" panose="04020705040A02060702" pitchFamily="82" charset="0"/>
              </a:rPr>
              <a:t>How Are Standards Useful for Students?</a:t>
            </a:r>
          </a:p>
        </p:txBody>
      </p:sp>
      <p:sp>
        <p:nvSpPr>
          <p:cNvPr id="4" name="TextBox 3">
            <a:extLst>
              <a:ext uri="{FF2B5EF4-FFF2-40B4-BE49-F238E27FC236}">
                <a16:creationId xmlns:a16="http://schemas.microsoft.com/office/drawing/2014/main" xmlns="" id="{21276BEA-281B-C377-7E1F-649E43BD2DE2}"/>
              </a:ext>
            </a:extLst>
          </p:cNvPr>
          <p:cNvSpPr txBox="1"/>
          <p:nvPr/>
        </p:nvSpPr>
        <p:spPr>
          <a:xfrm>
            <a:off x="381000" y="1272615"/>
            <a:ext cx="11696700"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b="1" dirty="0">
                <a:effectLst>
                  <a:outerShdw blurRad="38100" dist="38100" dir="2700000" algn="tl">
                    <a:srgbClr val="000000">
                      <a:alpha val="43137"/>
                    </a:srgbClr>
                  </a:outerShdw>
                </a:effectLst>
              </a:rPr>
              <a:t>Students are the future and form the foundation on which a strong, vibrant and dynamic nation is built. The values students are exposed to in their formative years get inculcated in their young minds and serve as a force multiplier that has the capacity to transform the future of a nation.</a:t>
            </a:r>
          </a:p>
        </p:txBody>
      </p:sp>
      <p:sp>
        <p:nvSpPr>
          <p:cNvPr id="6" name="TextBox 5">
            <a:extLst>
              <a:ext uri="{FF2B5EF4-FFF2-40B4-BE49-F238E27FC236}">
                <a16:creationId xmlns:a16="http://schemas.microsoft.com/office/drawing/2014/main" xmlns="" id="{4140AD57-AB81-96EE-4553-31B5A20CF6AF}"/>
              </a:ext>
            </a:extLst>
          </p:cNvPr>
          <p:cNvSpPr txBox="1"/>
          <p:nvPr/>
        </p:nvSpPr>
        <p:spPr>
          <a:xfrm>
            <a:off x="247650" y="2351218"/>
            <a:ext cx="11696699"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b="1" dirty="0">
                <a:effectLst>
                  <a:outerShdw blurRad="38100" dist="38100" dir="2700000" algn="tl">
                    <a:srgbClr val="000000">
                      <a:alpha val="43137"/>
                    </a:srgbClr>
                  </a:outerShdw>
                </a:effectLst>
              </a:rPr>
              <a:t>Quality consciousness, based on standardization, is one of the pillars of accelerated economic development and priming students to appreciate the significance of quality, standards and standardization can serve as a catalyst to improve societal awareness on these subjects.</a:t>
            </a:r>
          </a:p>
        </p:txBody>
      </p:sp>
      <p:sp>
        <p:nvSpPr>
          <p:cNvPr id="11" name="TextBox 10">
            <a:extLst>
              <a:ext uri="{FF2B5EF4-FFF2-40B4-BE49-F238E27FC236}">
                <a16:creationId xmlns:a16="http://schemas.microsoft.com/office/drawing/2014/main" xmlns="" id="{558E34ED-5075-84BB-2CBC-0972A4FCEF04}"/>
              </a:ext>
            </a:extLst>
          </p:cNvPr>
          <p:cNvSpPr txBox="1"/>
          <p:nvPr/>
        </p:nvSpPr>
        <p:spPr>
          <a:xfrm>
            <a:off x="381000" y="3429000"/>
            <a:ext cx="649555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effectLst>
                  <a:outerShdw blurRad="38100" dist="38100" dir="2700000" algn="tl">
                    <a:srgbClr val="000000">
                      <a:alpha val="43137"/>
                    </a:srgbClr>
                  </a:outerShdw>
                </a:effectLst>
              </a:rPr>
              <a:t>Also the knowledge of Standards helps the students in </a:t>
            </a:r>
          </a:p>
        </p:txBody>
      </p:sp>
      <p:sp>
        <p:nvSpPr>
          <p:cNvPr id="14" name="TextBox 13">
            <a:extLst>
              <a:ext uri="{FF2B5EF4-FFF2-40B4-BE49-F238E27FC236}">
                <a16:creationId xmlns:a16="http://schemas.microsoft.com/office/drawing/2014/main" xmlns="" id="{9BD8127D-675F-9C3B-040D-36A6E15F25D4}"/>
              </a:ext>
            </a:extLst>
          </p:cNvPr>
          <p:cNvSpPr txBox="1"/>
          <p:nvPr/>
        </p:nvSpPr>
        <p:spPr>
          <a:xfrm>
            <a:off x="1854868" y="3894948"/>
            <a:ext cx="8586989" cy="400110"/>
          </a:xfrm>
          <a:prstGeom prst="rect">
            <a:avLst/>
          </a:prstGeom>
          <a:noFill/>
        </p:spPr>
        <p:txBody>
          <a:bodyPr wrap="square">
            <a:spAutoFit/>
          </a:bodyPr>
          <a:lstStyle/>
          <a:p>
            <a:pPr marL="285750" indent="-285750">
              <a:buFont typeface="Wingdings" panose="05000000000000000000" pitchFamily="2" charset="2"/>
              <a:buChar char="Ø"/>
            </a:pPr>
            <a:r>
              <a:rPr lang="en-US" sz="2000" b="1" dirty="0">
                <a:effectLst>
                  <a:outerShdw blurRad="38100" dist="38100" dir="2700000" algn="tl">
                    <a:srgbClr val="000000">
                      <a:alpha val="43137"/>
                    </a:srgbClr>
                  </a:outerShdw>
                </a:effectLst>
              </a:rPr>
              <a:t>Enhancing their technical knowledge about the products of their domain.</a:t>
            </a:r>
          </a:p>
        </p:txBody>
      </p:sp>
      <p:sp>
        <p:nvSpPr>
          <p:cNvPr id="15" name="TextBox 14">
            <a:extLst>
              <a:ext uri="{FF2B5EF4-FFF2-40B4-BE49-F238E27FC236}">
                <a16:creationId xmlns:a16="http://schemas.microsoft.com/office/drawing/2014/main" xmlns="" id="{74C96E84-74A2-EE98-EA14-F2F3DEB29DEE}"/>
              </a:ext>
            </a:extLst>
          </p:cNvPr>
          <p:cNvSpPr txBox="1"/>
          <p:nvPr/>
        </p:nvSpPr>
        <p:spPr>
          <a:xfrm>
            <a:off x="1854868" y="5216053"/>
            <a:ext cx="10337132" cy="707886"/>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effectLst>
                  <a:outerShdw blurRad="38100" dist="38100" dir="2700000" algn="tl">
                    <a:srgbClr val="000000">
                      <a:alpha val="43137"/>
                    </a:srgbClr>
                  </a:outerShdw>
                </a:effectLst>
              </a:rPr>
              <a:t>Improving their own employability in industries by implementing the understanding of standards.</a:t>
            </a:r>
          </a:p>
        </p:txBody>
      </p:sp>
      <p:sp>
        <p:nvSpPr>
          <p:cNvPr id="16" name="TextBox 15">
            <a:extLst>
              <a:ext uri="{FF2B5EF4-FFF2-40B4-BE49-F238E27FC236}">
                <a16:creationId xmlns:a16="http://schemas.microsoft.com/office/drawing/2014/main" xmlns="" id="{0D3B77B0-32EE-E1EA-0DF3-E72074DEB622}"/>
              </a:ext>
            </a:extLst>
          </p:cNvPr>
          <p:cNvSpPr txBox="1"/>
          <p:nvPr/>
        </p:nvSpPr>
        <p:spPr>
          <a:xfrm>
            <a:off x="1854869" y="4302568"/>
            <a:ext cx="8844281" cy="400110"/>
          </a:xfrm>
          <a:prstGeom prst="rect">
            <a:avLst/>
          </a:prstGeom>
          <a:noFill/>
        </p:spPr>
        <p:txBody>
          <a:bodyPr wrap="none" rtlCol="0">
            <a:spAutoFit/>
          </a:bodyPr>
          <a:lstStyle/>
          <a:p>
            <a:pPr marL="285750" indent="-285750">
              <a:buFont typeface="Wingdings" panose="05000000000000000000" pitchFamily="2" charset="2"/>
              <a:buChar char="Ø"/>
            </a:pPr>
            <a:r>
              <a:rPr lang="en-US" sz="2000" b="1" dirty="0">
                <a:effectLst>
                  <a:outerShdw blurRad="38100" dist="38100" dir="2700000" algn="tl">
                    <a:srgbClr val="000000">
                      <a:alpha val="43137"/>
                    </a:srgbClr>
                  </a:outerShdw>
                </a:effectLst>
              </a:rPr>
              <a:t>Developing critical thinking about further technical advancement of products.  </a:t>
            </a:r>
          </a:p>
        </p:txBody>
      </p:sp>
      <p:sp>
        <p:nvSpPr>
          <p:cNvPr id="18" name="TextBox 17">
            <a:extLst>
              <a:ext uri="{FF2B5EF4-FFF2-40B4-BE49-F238E27FC236}">
                <a16:creationId xmlns:a16="http://schemas.microsoft.com/office/drawing/2014/main" xmlns="" id="{D84CC550-570D-E77B-5BF5-3028E05B9F18}"/>
              </a:ext>
            </a:extLst>
          </p:cNvPr>
          <p:cNvSpPr txBox="1"/>
          <p:nvPr/>
        </p:nvSpPr>
        <p:spPr>
          <a:xfrm>
            <a:off x="1854868" y="4759456"/>
            <a:ext cx="6224336" cy="400110"/>
          </a:xfrm>
          <a:prstGeom prst="rect">
            <a:avLst/>
          </a:prstGeom>
          <a:noFill/>
        </p:spPr>
        <p:txBody>
          <a:bodyPr wrap="square">
            <a:spAutoFit/>
          </a:bodyPr>
          <a:lstStyle/>
          <a:p>
            <a:pPr marL="285750" indent="-285750">
              <a:buFont typeface="Wingdings" panose="05000000000000000000" pitchFamily="2" charset="2"/>
              <a:buChar char="Ø"/>
            </a:pPr>
            <a:r>
              <a:rPr lang="en-US" sz="2000" b="1" dirty="0">
                <a:effectLst>
                  <a:outerShdw blurRad="38100" dist="38100" dir="2700000" algn="tl">
                    <a:srgbClr val="000000">
                      <a:alpha val="43137"/>
                    </a:srgbClr>
                  </a:outerShdw>
                </a:effectLst>
              </a:rPr>
              <a:t>Gaining knowledge about real life industry practices.</a:t>
            </a:r>
          </a:p>
        </p:txBody>
      </p:sp>
    </p:spTree>
    <p:extLst>
      <p:ext uri="{BB962C8B-B14F-4D97-AF65-F5344CB8AC3E}">
        <p14:creationId xmlns:p14="http://schemas.microsoft.com/office/powerpoint/2010/main" val="2130291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40</a:t>
            </a:fld>
            <a:endParaRPr lang="en"/>
          </a:p>
        </p:txBody>
      </p:sp>
      <p:sp>
        <p:nvSpPr>
          <p:cNvPr id="6" name="Rectangle 5"/>
          <p:cNvSpPr/>
          <p:nvPr/>
        </p:nvSpPr>
        <p:spPr>
          <a:xfrm>
            <a:off x="147959" y="1135693"/>
            <a:ext cx="11291456" cy="4909036"/>
          </a:xfrm>
          <a:prstGeom prst="rect">
            <a:avLst/>
          </a:prstGeom>
        </p:spPr>
        <p:txBody>
          <a:bodyPr wrap="square">
            <a:spAutoFit/>
          </a:bodyPr>
          <a:lstStyle/>
          <a:p>
            <a:pPr algn="just">
              <a:spcAft>
                <a:spcPts val="600"/>
              </a:spcAft>
              <a:buClr>
                <a:schemeClr val="dk1"/>
              </a:buClr>
              <a:buSzPts val="1800"/>
            </a:pPr>
            <a:r>
              <a:rPr lang="en-US" sz="2400" dirty="0">
                <a:solidFill>
                  <a:srgbClr val="0070C0"/>
                </a:solidFill>
                <a:latin typeface="Times New Roman" panose="02020603050405020304" pitchFamily="18" charset="0"/>
                <a:cs typeface="Times New Roman" panose="02020603050405020304" pitchFamily="18" charset="0"/>
              </a:rPr>
              <a:t>Q How does the manufacturing process affect the properties of leaded bronze powders?</a:t>
            </a:r>
          </a:p>
          <a:p>
            <a:pPr algn="just">
              <a:spcAft>
                <a:spcPts val="600"/>
              </a:spcAft>
              <a:buClr>
                <a:schemeClr val="dk1"/>
              </a:buClr>
              <a:buSzPts val="1800"/>
            </a:pPr>
            <a:r>
              <a:rPr lang="en-US" sz="2400" i="1" dirty="0" err="1">
                <a:solidFill>
                  <a:srgbClr val="0070C0"/>
                </a:solidFill>
                <a:latin typeface="Times New Roman" panose="02020603050405020304" pitchFamily="18" charset="0"/>
                <a:cs typeface="Times New Roman" panose="02020603050405020304" pitchFamily="18" charset="0"/>
              </a:rPr>
              <a:t>Ans</a:t>
            </a:r>
            <a:r>
              <a:rPr lang="en-US" sz="2400" dirty="0">
                <a:latin typeface="Times New Roman" panose="02020603050405020304" pitchFamily="18" charset="0"/>
                <a:cs typeface="Times New Roman" panose="02020603050405020304" pitchFamily="18" charset="0"/>
              </a:rPr>
              <a:t>: The manufacturing method, whether it involves atomization, mechanical alloying, or other techniques, influences factors like particle purity, size distribution, shape, and overall quality. Proper control and optimization of the manufacturing process are critical to achieving desired powder characteristics.</a:t>
            </a:r>
          </a:p>
          <a:p>
            <a:pPr algn="just">
              <a:spcAft>
                <a:spcPts val="600"/>
              </a:spcAft>
              <a:buClr>
                <a:schemeClr val="dk1"/>
              </a:buClr>
              <a:buSzPts val="1800"/>
            </a:pPr>
            <a:r>
              <a:rPr lang="en-US" sz="2400" dirty="0">
                <a:solidFill>
                  <a:srgbClr val="0070C0"/>
                </a:solidFill>
                <a:latin typeface="Times New Roman" panose="02020603050405020304" pitchFamily="18" charset="0"/>
                <a:cs typeface="Times New Roman" panose="02020603050405020304" pitchFamily="18" charset="0"/>
              </a:rPr>
              <a:t>Q What are the typical applications for leaded bronze powders?</a:t>
            </a:r>
          </a:p>
          <a:p>
            <a:pPr algn="just">
              <a:spcAft>
                <a:spcPts val="600"/>
              </a:spcAft>
              <a:buClr>
                <a:schemeClr val="dk1"/>
              </a:buClr>
              <a:buSzPts val="1800"/>
            </a:pPr>
            <a:r>
              <a:rPr lang="en-US" sz="2400" i="1" dirty="0" err="1">
                <a:solidFill>
                  <a:srgbClr val="0070C0"/>
                </a:solidFill>
                <a:latin typeface="Times New Roman" panose="02020603050405020304" pitchFamily="18" charset="0"/>
                <a:cs typeface="Times New Roman" panose="02020603050405020304" pitchFamily="18" charset="0"/>
              </a:rPr>
              <a:t>Ans</a:t>
            </a:r>
            <a:r>
              <a:rPr lang="en-US" sz="2400" dirty="0">
                <a:latin typeface="Times New Roman" panose="02020603050405020304" pitchFamily="18" charset="0"/>
                <a:cs typeface="Times New Roman" panose="02020603050405020304" pitchFamily="18" charset="0"/>
              </a:rPr>
              <a:t>: Leaded bronze powders find extensive use in various industries such as bi-metal strips for automotive, marine engines, military aircraft bushings, etc. They are often utilized in the production of bearings, bushings, gears, and intricate components requiring a balance of strength, durability, and machinability.</a:t>
            </a:r>
          </a:p>
          <a:p>
            <a:pPr algn="just">
              <a:spcAft>
                <a:spcPts val="600"/>
              </a:spcAft>
              <a:buClr>
                <a:schemeClr val="dk1"/>
              </a:buClr>
              <a:buSzPts val="1800"/>
            </a:pPr>
            <a:r>
              <a:rPr lang="en-US" sz="2400" dirty="0">
                <a:solidFill>
                  <a:srgbClr val="0070C0"/>
                </a:solidFill>
                <a:latin typeface="Times New Roman" panose="02020603050405020304" pitchFamily="18" charset="0"/>
                <a:cs typeface="Times New Roman" panose="02020603050405020304" pitchFamily="18" charset="0"/>
              </a:rPr>
              <a:t>Q What is the apparent density of leaded bronze alloy powder ?</a:t>
            </a:r>
          </a:p>
          <a:p>
            <a:pPr algn="just">
              <a:spcAft>
                <a:spcPts val="600"/>
              </a:spcAft>
              <a:buClr>
                <a:schemeClr val="dk1"/>
              </a:buClr>
              <a:buSzPts val="1800"/>
            </a:pPr>
            <a:r>
              <a:rPr lang="en-US" sz="2400" dirty="0" err="1">
                <a:solidFill>
                  <a:srgbClr val="0070C0"/>
                </a:solidFill>
                <a:latin typeface="Times New Roman" panose="02020603050405020304" pitchFamily="18" charset="0"/>
                <a:cs typeface="Times New Roman" panose="02020603050405020304" pitchFamily="18" charset="0"/>
              </a:rPr>
              <a:t>Ans</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chemeClr val="tx2">
                    <a:lumMod val="10000"/>
                  </a:schemeClr>
                </a:solidFill>
                <a:latin typeface="Times New Roman" panose="02020603050405020304" pitchFamily="18" charset="0"/>
                <a:cs typeface="Times New Roman" panose="02020603050405020304" pitchFamily="18" charset="0"/>
              </a:rPr>
              <a:t>Apparent density of leaded bronze alloy shall be between 4.0 and 6.0 g/cm3.</a:t>
            </a:r>
          </a:p>
        </p:txBody>
      </p:sp>
      <p:pic>
        <p:nvPicPr>
          <p:cNvPr id="7" name="Picture 6"/>
          <p:cNvPicPr>
            <a:picLocks noChangeAspect="1"/>
          </p:cNvPicPr>
          <p:nvPr/>
        </p:nvPicPr>
        <p:blipFill>
          <a:blip r:embed="rId3"/>
          <a:stretch>
            <a:fillRect/>
          </a:stretch>
        </p:blipFill>
        <p:spPr>
          <a:xfrm>
            <a:off x="9250889" y="121009"/>
            <a:ext cx="2788145" cy="666553"/>
          </a:xfrm>
          <a:prstGeom prst="rect">
            <a:avLst/>
          </a:prstGeom>
        </p:spPr>
      </p:pic>
      <p:sp>
        <p:nvSpPr>
          <p:cNvPr id="8" name="Google Shape;244;p28"/>
          <p:cNvSpPr/>
          <p:nvPr/>
        </p:nvSpPr>
        <p:spPr>
          <a:xfrm>
            <a:off x="304800" y="375835"/>
            <a:ext cx="4271377" cy="759859"/>
          </a:xfrm>
          <a:prstGeom prst="chevron">
            <a:avLst>
              <a:gd name="adj" fmla="val 50000"/>
            </a:avLst>
          </a:prstGeom>
          <a:solidFill>
            <a:schemeClr val="accent3"/>
          </a:solidFill>
          <a:ln>
            <a:noFill/>
          </a:ln>
        </p:spPr>
        <p:txBody>
          <a:bodyPr spcFirstLastPara="1" wrap="square" lIns="121900" tIns="121900" rIns="121900" bIns="121900" anchor="ctr" anchorCtr="0">
            <a:noAutofit/>
          </a:bodyPr>
          <a:lstStyle/>
          <a:p>
            <a:pPr lvl="0" algn="ctr">
              <a:buSzPts val="1100"/>
            </a:pPr>
            <a:r>
              <a:rPr lang="en-IN" sz="4267" dirty="0">
                <a:solidFill>
                  <a:schemeClr val="lt1"/>
                </a:solidFill>
                <a:latin typeface="Raleway"/>
                <a:ea typeface="Raleway"/>
                <a:cs typeface="Raleway"/>
                <a:sym typeface="Raleway"/>
              </a:rPr>
              <a:t>Questions</a:t>
            </a:r>
            <a:endParaRPr sz="4267" dirty="0">
              <a:solidFill>
                <a:schemeClr val="lt1"/>
              </a:solidFill>
              <a:latin typeface="Raleway"/>
              <a:ea typeface="Raleway"/>
              <a:cs typeface="Raleway"/>
              <a:sym typeface="Lato"/>
            </a:endParaRPr>
          </a:p>
        </p:txBody>
      </p:sp>
    </p:spTree>
    <p:extLst>
      <p:ext uri="{BB962C8B-B14F-4D97-AF65-F5344CB8AC3E}">
        <p14:creationId xmlns:p14="http://schemas.microsoft.com/office/powerpoint/2010/main" val="3609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683" y="83127"/>
            <a:ext cx="6069290" cy="523220"/>
          </a:xfrm>
          <a:prstGeom prst="rect">
            <a:avLst/>
          </a:prstGeom>
        </p:spPr>
        <p:txBody>
          <a:bodyPr wrap="none">
            <a:spAutoFit/>
          </a:bodyPr>
          <a:lstStyle/>
          <a:p>
            <a:r>
              <a:rPr lang="en-IN"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Indian  Standards  for </a:t>
            </a:r>
            <a:r>
              <a:rPr lang="en-IN" sz="2800" b="1" i="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Cobalt  </a:t>
            </a:r>
            <a:r>
              <a:rPr lang="en-IN"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Powders </a:t>
            </a:r>
            <a:endParaRPr lang="en-IN"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2399" y="872836"/>
            <a:ext cx="8908474" cy="6124754"/>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Cobalt Powder is a versatile material with a range of application across various industries due to its unique properties, some of the unique application are given Below:  </a:t>
            </a:r>
          </a:p>
          <a:p>
            <a:pPr algn="just"/>
            <a:r>
              <a:rPr lang="en-US" sz="2200" b="1" dirty="0" smtClean="0">
                <a:latin typeface="Times New Roman" panose="02020603050405020304" pitchFamily="18" charset="0"/>
                <a:cs typeface="Times New Roman" panose="02020603050405020304" pitchFamily="18" charset="0"/>
              </a:rPr>
              <a:t>Hard facing and wear Resistance</a:t>
            </a:r>
            <a:r>
              <a:rPr lang="en-US" sz="2200" dirty="0" smtClean="0">
                <a:latin typeface="Times New Roman" panose="02020603050405020304" pitchFamily="18" charset="0"/>
                <a:cs typeface="Times New Roman" panose="02020603050405020304" pitchFamily="18" charset="0"/>
              </a:rPr>
              <a:t>:  Cobalt based Powder are used in manufacturing of Hard facing materials and coating for Industrial equipment's , such as mining machinery, Drilling Tools because of its excellent Wear  resistance and durability.</a:t>
            </a:r>
          </a:p>
          <a:p>
            <a:pPr algn="just"/>
            <a:r>
              <a:rPr lang="en-US" sz="2200" b="1" dirty="0" smtClean="0">
                <a:latin typeface="Times New Roman" panose="02020603050405020304" pitchFamily="18" charset="0"/>
                <a:cs typeface="Times New Roman" panose="02020603050405020304" pitchFamily="18" charset="0"/>
              </a:rPr>
              <a:t>Super Alloys</a:t>
            </a:r>
            <a:r>
              <a:rPr lang="en-US" sz="2200" dirty="0" smtClean="0">
                <a:latin typeface="Times New Roman" panose="02020603050405020304" pitchFamily="18" charset="0"/>
                <a:cs typeface="Times New Roman" panose="02020603050405020304" pitchFamily="18" charset="0"/>
              </a:rPr>
              <a:t>: Cobalt is the Key Component in the production of High Temp, Corrosion resistant super alloy, these alloys are known for their exceptional strength and heat resistance  </a:t>
            </a:r>
          </a:p>
          <a:p>
            <a:pPr algn="just"/>
            <a:r>
              <a:rPr lang="en-US" sz="2200" b="1" dirty="0" smtClean="0">
                <a:latin typeface="Times New Roman" panose="02020603050405020304" pitchFamily="18" charset="0"/>
                <a:cs typeface="Times New Roman" panose="02020603050405020304" pitchFamily="18" charset="0"/>
              </a:rPr>
              <a:t>Diamond Tool Production: </a:t>
            </a:r>
            <a:r>
              <a:rPr lang="en-US" sz="2200" dirty="0" smtClean="0">
                <a:latin typeface="Times New Roman" panose="02020603050405020304" pitchFamily="18" charset="0"/>
                <a:cs typeface="Times New Roman" panose="02020603050405020304" pitchFamily="18" charset="0"/>
              </a:rPr>
              <a:t>Cobalt Powder is used in the production of diamond tools, such as cutting and Grinding blades, these tools are used in industries like construction , Mining and Metal working</a:t>
            </a:r>
          </a:p>
          <a:p>
            <a:pPr algn="just"/>
            <a:r>
              <a:rPr lang="en-US" sz="2200" b="1" dirty="0" smtClean="0">
                <a:latin typeface="Times New Roman" panose="02020603050405020304" pitchFamily="18" charset="0"/>
                <a:cs typeface="Times New Roman" panose="02020603050405020304" pitchFamily="18" charset="0"/>
              </a:rPr>
              <a:t>Magnetic Material: </a:t>
            </a:r>
            <a:r>
              <a:rPr lang="en-US" sz="2200" dirty="0" err="1" smtClean="0">
                <a:latin typeface="Times New Roman" panose="02020603050405020304" pitchFamily="18" charset="0"/>
                <a:cs typeface="Times New Roman" panose="02020603050405020304" pitchFamily="18" charset="0"/>
              </a:rPr>
              <a:t>Cobalts</a:t>
            </a:r>
            <a:r>
              <a:rPr lang="en-US" sz="2200" dirty="0" smtClean="0">
                <a:latin typeface="Times New Roman" panose="02020603050405020304" pitchFamily="18" charset="0"/>
                <a:cs typeface="Times New Roman" panose="02020603050405020304" pitchFamily="18" charset="0"/>
              </a:rPr>
              <a:t> based magnetic alloys are used in manufacturing of permanent magnets for various application, including electric motor, generator and magnetic sensors</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3" y="2989985"/>
            <a:ext cx="2951018"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3" y="792306"/>
            <a:ext cx="3131127" cy="2117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141" y="5289062"/>
            <a:ext cx="2952750" cy="1552575"/>
          </a:xfrm>
          <a:prstGeom prst="rect">
            <a:avLst/>
          </a:prstGeom>
        </p:spPr>
      </p:pic>
    </p:spTree>
    <p:extLst>
      <p:ext uri="{BB962C8B-B14F-4D97-AF65-F5344CB8AC3E}">
        <p14:creationId xmlns:p14="http://schemas.microsoft.com/office/powerpoint/2010/main" val="445326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103" y="547428"/>
            <a:ext cx="9674297" cy="430887"/>
          </a:xfrm>
          <a:prstGeom prst="rect">
            <a:avLst/>
          </a:prstGeom>
        </p:spPr>
        <p:txBody>
          <a:bodyPr wrap="square">
            <a:spAutoFit/>
          </a:bodyPr>
          <a:lstStyle/>
          <a:p>
            <a:r>
              <a:rPr lang="en-IN" sz="2200" b="1" dirty="0">
                <a:solidFill>
                  <a:srgbClr val="000000"/>
                </a:solidFill>
                <a:effectLst>
                  <a:outerShdw blurRad="38100" dist="38100" dir="2700000" algn="tl">
                    <a:srgbClr val="000000">
                      <a:alpha val="43137"/>
                    </a:srgbClr>
                  </a:outerShdw>
                </a:effectLst>
                <a:hlinkClick r:id="rId2" action="ppaction://hlinkfile"/>
              </a:rPr>
              <a:t>IS 7505 : </a:t>
            </a:r>
            <a:r>
              <a:rPr lang="en-IN" sz="2200" b="1" dirty="0" smtClean="0">
                <a:solidFill>
                  <a:srgbClr val="000000"/>
                </a:solidFill>
                <a:effectLst>
                  <a:outerShdw blurRad="38100" dist="38100" dir="2700000" algn="tl">
                    <a:srgbClr val="000000">
                      <a:alpha val="43137"/>
                    </a:srgbClr>
                  </a:outerShdw>
                </a:effectLst>
                <a:hlinkClick r:id="rId2" action="ppaction://hlinkfile"/>
              </a:rPr>
              <a:t>2024 </a:t>
            </a:r>
            <a:r>
              <a:rPr lang="en-IN" sz="2200" b="1" dirty="0" smtClean="0">
                <a:solidFill>
                  <a:srgbClr val="000000"/>
                </a:solidFill>
                <a:effectLst>
                  <a:outerShdw blurRad="38100" dist="38100" dir="2700000" algn="tl">
                    <a:srgbClr val="000000">
                      <a:alpha val="43137"/>
                    </a:srgbClr>
                  </a:outerShdw>
                </a:effectLst>
              </a:rPr>
              <a:t>      </a:t>
            </a:r>
            <a:r>
              <a:rPr lang="en-IN" sz="2200" b="1" dirty="0" smtClean="0">
                <a:solidFill>
                  <a:srgbClr val="002060"/>
                </a:solidFill>
                <a:effectLst>
                  <a:outerShdw blurRad="38100" dist="38100" dir="2700000" algn="tl">
                    <a:srgbClr val="000000">
                      <a:alpha val="43137"/>
                    </a:srgbClr>
                  </a:outerShdw>
                </a:effectLst>
              </a:rPr>
              <a:t>Title : </a:t>
            </a:r>
            <a:r>
              <a:rPr lang="en-US" sz="2200" b="1" dirty="0" smtClean="0">
                <a:effectLst>
                  <a:outerShdw blurRad="38100" dist="38100" dir="2700000" algn="tl">
                    <a:srgbClr val="000000">
                      <a:alpha val="43137"/>
                    </a:srgbClr>
                  </a:outerShdw>
                </a:effectLst>
              </a:rPr>
              <a:t>Specification </a:t>
            </a:r>
            <a:r>
              <a:rPr lang="en-US" sz="2200" b="1" dirty="0">
                <a:effectLst>
                  <a:outerShdw blurRad="38100" dist="38100" dir="2700000" algn="tl">
                    <a:srgbClr val="000000">
                      <a:alpha val="43137"/>
                    </a:srgbClr>
                  </a:outerShdw>
                </a:effectLst>
              </a:rPr>
              <a:t>for </a:t>
            </a:r>
            <a:r>
              <a:rPr lang="en-US" sz="2200" b="1" dirty="0" smtClean="0">
                <a:effectLst>
                  <a:outerShdw blurRad="38100" dist="38100" dir="2700000" algn="tl">
                    <a:srgbClr val="000000">
                      <a:alpha val="43137"/>
                    </a:srgbClr>
                  </a:outerShdw>
                </a:effectLst>
              </a:rPr>
              <a:t>Cobalt </a:t>
            </a:r>
            <a:r>
              <a:rPr lang="en-US" sz="2200" b="1" dirty="0">
                <a:effectLst>
                  <a:outerShdw blurRad="38100" dist="38100" dir="2700000" algn="tl">
                    <a:srgbClr val="000000">
                      <a:alpha val="43137"/>
                    </a:srgbClr>
                  </a:outerShdw>
                </a:effectLst>
              </a:rPr>
              <a:t>P</a:t>
            </a:r>
            <a:r>
              <a:rPr lang="en-US" sz="2200" b="1" dirty="0" smtClean="0">
                <a:effectLst>
                  <a:outerShdw blurRad="38100" dist="38100" dir="2700000" algn="tl">
                    <a:srgbClr val="000000">
                      <a:alpha val="43137"/>
                    </a:srgbClr>
                  </a:outerShdw>
                </a:effectLst>
              </a:rPr>
              <a:t>owder </a:t>
            </a:r>
            <a:r>
              <a:rPr lang="en-US" sz="2200" b="1" dirty="0">
                <a:effectLst>
                  <a:outerShdw blurRad="38100" dist="38100" dir="2700000" algn="tl">
                    <a:srgbClr val="000000">
                      <a:alpha val="43137"/>
                    </a:srgbClr>
                  </a:outerShdw>
                </a:effectLst>
              </a:rPr>
              <a:t>for </a:t>
            </a:r>
            <a:r>
              <a:rPr lang="en-US" sz="2200" b="1" dirty="0" smtClean="0">
                <a:effectLst>
                  <a:outerShdw blurRad="38100" dist="38100" dir="2700000" algn="tl">
                    <a:srgbClr val="000000">
                      <a:alpha val="43137"/>
                    </a:srgbClr>
                  </a:outerShdw>
                </a:effectLst>
              </a:rPr>
              <a:t>Hard Metals</a:t>
            </a:r>
            <a:r>
              <a:rPr lang="en-US" b="1" dirty="0"/>
              <a:t> </a:t>
            </a:r>
            <a:endParaRPr lang="en-IN" dirty="0"/>
          </a:p>
        </p:txBody>
      </p:sp>
      <p:sp>
        <p:nvSpPr>
          <p:cNvPr id="3" name="TextBox 2"/>
          <p:cNvSpPr txBox="1"/>
          <p:nvPr/>
        </p:nvSpPr>
        <p:spPr>
          <a:xfrm>
            <a:off x="2725712" y="0"/>
            <a:ext cx="7748325" cy="523220"/>
          </a:xfrm>
          <a:prstGeom prst="rect">
            <a:avLst/>
          </a:prstGeom>
          <a:noFill/>
        </p:spPr>
        <p:txBody>
          <a:bodyPr wrap="square" rtlCol="0">
            <a:spAutoFit/>
          </a:bodyPr>
          <a:lstStyle/>
          <a:p>
            <a:pPr algn="just"/>
            <a:r>
              <a:rPr lang="en-US" sz="2800" dirty="0" smtClean="0">
                <a:solidFill>
                  <a:srgbClr val="FF0000"/>
                </a:solidFill>
              </a:rPr>
              <a:t>Indian Standards for  Cobalt Powder </a:t>
            </a:r>
            <a:endParaRPr lang="en-IN" sz="2800" dirty="0">
              <a:solidFill>
                <a:srgbClr val="FF0000"/>
              </a:solidFill>
            </a:endParaRPr>
          </a:p>
        </p:txBody>
      </p:sp>
      <p:sp>
        <p:nvSpPr>
          <p:cNvPr id="4" name="Rectangle 3"/>
          <p:cNvSpPr/>
          <p:nvPr/>
        </p:nvSpPr>
        <p:spPr>
          <a:xfrm>
            <a:off x="0" y="1469549"/>
            <a:ext cx="11535726" cy="707886"/>
          </a:xfrm>
          <a:prstGeom prst="rect">
            <a:avLst/>
          </a:prstGeom>
        </p:spPr>
        <p:txBody>
          <a:bodyPr wrap="square">
            <a:spAutoFit/>
          </a:bodyPr>
          <a:lstStyle/>
          <a:p>
            <a:r>
              <a:rPr lang="en-US" sz="2000" b="1" dirty="0">
                <a:effectLst>
                  <a:outerShdw blurRad="38100" dist="38100" dir="2700000" algn="tl">
                    <a:srgbClr val="000000">
                      <a:alpha val="43137"/>
                    </a:srgbClr>
                  </a:outerShdw>
                </a:effectLst>
              </a:rPr>
              <a:t>Cobalt powder is used in the manufacture of H</a:t>
            </a:r>
            <a:r>
              <a:rPr lang="en-US" sz="2000" b="1" dirty="0" smtClean="0">
                <a:effectLst>
                  <a:outerShdw blurRad="38100" dist="38100" dir="2700000" algn="tl">
                    <a:srgbClr val="000000">
                      <a:alpha val="43137"/>
                    </a:srgbClr>
                  </a:outerShdw>
                </a:effectLst>
              </a:rPr>
              <a:t>ard </a:t>
            </a:r>
            <a:r>
              <a:rPr lang="en-US" sz="2000" b="1" dirty="0">
                <a:effectLst>
                  <a:outerShdw blurRad="38100" dist="38100" dir="2700000" algn="tl">
                    <a:srgbClr val="000000">
                      <a:alpha val="43137"/>
                    </a:srgbClr>
                  </a:outerShdw>
                </a:effectLst>
              </a:rPr>
              <a:t>M</a:t>
            </a:r>
            <a:r>
              <a:rPr lang="en-US" sz="2000" b="1" dirty="0" smtClean="0">
                <a:effectLst>
                  <a:outerShdw blurRad="38100" dist="38100" dir="2700000" algn="tl">
                    <a:srgbClr val="000000">
                      <a:alpha val="43137"/>
                    </a:srgbClr>
                  </a:outerShdw>
                </a:effectLst>
              </a:rPr>
              <a:t>etals, </a:t>
            </a:r>
            <a:r>
              <a:rPr lang="en-US" sz="2000" b="1" dirty="0">
                <a:effectLst>
                  <a:outerShdw blurRad="38100" dist="38100" dir="2700000" algn="tl">
                    <a:srgbClr val="000000">
                      <a:alpha val="43137"/>
                    </a:srgbClr>
                  </a:outerShdw>
                </a:effectLst>
              </a:rPr>
              <a:t>which find applications in cutting tool tips, rock drilling bits, wear parts, and dies. </a:t>
            </a:r>
            <a:endParaRPr lang="en-IN" sz="2000" b="1" dirty="0">
              <a:effectLst>
                <a:outerShdw blurRad="38100" dist="38100" dir="2700000" algn="tl">
                  <a:srgbClr val="000000">
                    <a:alpha val="43137"/>
                  </a:srgbClr>
                </a:outerShdw>
              </a:effectLst>
            </a:endParaRPr>
          </a:p>
        </p:txBody>
      </p:sp>
      <p:sp>
        <p:nvSpPr>
          <p:cNvPr id="5" name="Rectangle 4"/>
          <p:cNvSpPr/>
          <p:nvPr/>
        </p:nvSpPr>
        <p:spPr>
          <a:xfrm>
            <a:off x="0" y="1033300"/>
            <a:ext cx="11688127" cy="400110"/>
          </a:xfrm>
          <a:prstGeom prst="rect">
            <a:avLst/>
          </a:prstGeom>
        </p:spPr>
        <p:txBody>
          <a:bodyPr wrap="square">
            <a:spAutoFit/>
          </a:bodyPr>
          <a:lstStyle/>
          <a:p>
            <a:r>
              <a:rPr lang="en-US" sz="2000" b="1" dirty="0">
                <a:effectLst>
                  <a:outerShdw blurRad="38100" dist="38100" dir="2700000" algn="tl">
                    <a:srgbClr val="000000">
                      <a:alpha val="43137"/>
                    </a:srgbClr>
                  </a:outerShdw>
                </a:effectLst>
              </a:rPr>
              <a:t>This standard covers the requirements of cobalt powder used in the manufacture of </a:t>
            </a:r>
            <a:r>
              <a:rPr lang="en-US" sz="2000" b="1" dirty="0" smtClean="0">
                <a:effectLst>
                  <a:outerShdw blurRad="38100" dist="38100" dir="2700000" algn="tl">
                    <a:srgbClr val="000000">
                      <a:alpha val="43137"/>
                    </a:srgbClr>
                  </a:outerShdw>
                </a:effectLst>
              </a:rPr>
              <a:t>Hard metals. </a:t>
            </a:r>
            <a:endParaRPr lang="en-IN" sz="2000" b="1" dirty="0">
              <a:effectLst>
                <a:outerShdw blurRad="38100" dist="38100" dir="2700000" algn="tl">
                  <a:srgbClr val="000000">
                    <a:alpha val="43137"/>
                  </a:srgbClr>
                </a:outerShdw>
              </a:effectLst>
            </a:endParaRPr>
          </a:p>
        </p:txBody>
      </p:sp>
      <p:sp>
        <p:nvSpPr>
          <p:cNvPr id="6" name="Rectangle 5"/>
          <p:cNvSpPr/>
          <p:nvPr/>
        </p:nvSpPr>
        <p:spPr>
          <a:xfrm>
            <a:off x="-48618" y="2213574"/>
            <a:ext cx="7135260" cy="3477875"/>
          </a:xfrm>
          <a:prstGeom prst="rect">
            <a:avLst/>
          </a:prstGeom>
        </p:spPr>
        <p:txBody>
          <a:bodyPr wrap="square">
            <a:sp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cobalt powder shall be manufactured by hydrogen reduction process. </a:t>
            </a:r>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Hydrogen reduction can be used to produce cobalt powder in a variety of ways, </a:t>
            </a:r>
            <a:r>
              <a:rPr lang="en-US" sz="2000" dirty="0" smtClean="0">
                <a:latin typeface="Times New Roman" panose="02020603050405020304" pitchFamily="18" charset="0"/>
                <a:cs typeface="Times New Roman" panose="02020603050405020304" pitchFamily="18" charset="0"/>
              </a:rPr>
              <a:t>including </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Scrap </a:t>
            </a:r>
            <a:r>
              <a:rPr lang="en-US" sz="2000" dirty="0">
                <a:latin typeface="Times New Roman" panose="02020603050405020304" pitchFamily="18" charset="0"/>
                <a:cs typeface="Times New Roman" panose="02020603050405020304" pitchFamily="18" charset="0"/>
              </a:rPr>
              <a:t>cobalt is mechanically milled and chemically leached to produce aqueous cobalt salts, which are then precipitated as cobalt hydroxide (Co(OH)2). The cobalt hydroxide is then reduced to produce high-purity cobalt powder</a:t>
            </a:r>
            <a:r>
              <a:rPr lang="en-US"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Cobaltous sulfate solution is reduced using hydrogen at high temperatures and pressures. Sodium hydroxide solution is added at a rate that doesn't exceed the rate of sulfuric acid generation</a:t>
            </a:r>
            <a:r>
              <a:rPr lang="en-US" sz="2000" dirty="0" smtClean="0">
                <a:latin typeface="Times New Roman" panose="02020603050405020304" pitchFamily="18" charset="0"/>
                <a:cs typeface="Times New Roman" panose="02020603050405020304" pitchFamily="18" charset="0"/>
              </a:rPr>
              <a:t>.</a:t>
            </a:r>
            <a:endParaRPr lang="en-IN"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159336" y="1943491"/>
            <a:ext cx="5032664" cy="4397934"/>
          </a:xfrm>
          <a:prstGeom prst="rect">
            <a:avLst/>
          </a:prstGeom>
        </p:spPr>
      </p:pic>
      <p:sp>
        <p:nvSpPr>
          <p:cNvPr id="8" name="Rectangle 7"/>
          <p:cNvSpPr/>
          <p:nvPr/>
        </p:nvSpPr>
        <p:spPr>
          <a:xfrm>
            <a:off x="0" y="5727588"/>
            <a:ext cx="7426036" cy="769441"/>
          </a:xfrm>
          <a:prstGeom prst="rect">
            <a:avLst/>
          </a:prstGeom>
        </p:spPr>
        <p:txBody>
          <a:bodyPr wrap="square">
            <a:spAutoFit/>
          </a:bodyPr>
          <a:lstStyle/>
          <a:p>
            <a:r>
              <a:rPr lang="en-US" sz="2200" b="1" dirty="0">
                <a:effectLst>
                  <a:outerShdw blurRad="38100" dist="38100" dir="2700000" algn="tl">
                    <a:srgbClr val="000000">
                      <a:alpha val="43137"/>
                    </a:srgbClr>
                  </a:outerShdw>
                </a:effectLst>
              </a:rPr>
              <a:t>The average particle size shall be determined in accordance </a:t>
            </a:r>
            <a:r>
              <a:rPr lang="en-US" sz="2200" b="1" dirty="0" smtClean="0">
                <a:effectLst>
                  <a:outerShdw blurRad="38100" dist="38100" dir="2700000" algn="tl">
                    <a:srgbClr val="000000">
                      <a:alpha val="43137"/>
                    </a:srgbClr>
                  </a:outerShdw>
                </a:effectLst>
              </a:rPr>
              <a:t>with   </a:t>
            </a:r>
            <a:r>
              <a:rPr lang="en-US" sz="2200" b="1" dirty="0">
                <a:effectLst>
                  <a:outerShdw blurRad="38100" dist="38100" dir="2700000" algn="tl">
                    <a:srgbClr val="000000">
                      <a:alpha val="43137"/>
                    </a:srgbClr>
                  </a:outerShdw>
                </a:effectLst>
              </a:rPr>
              <a:t>IS : 7512-1974f and shall be within 1 to 3 pm. </a:t>
            </a:r>
            <a:endParaRPr lang="en-IN"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9576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683" y="83127"/>
            <a:ext cx="5599097" cy="523220"/>
          </a:xfrm>
          <a:prstGeom prst="rect">
            <a:avLst/>
          </a:prstGeom>
        </p:spPr>
        <p:txBody>
          <a:bodyPr wrap="none">
            <a:spAutoFit/>
          </a:bodyPr>
          <a:lstStyle/>
          <a:p>
            <a:r>
              <a:rPr lang="en-IN"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Indian  Standards  for </a:t>
            </a:r>
            <a:r>
              <a:rPr lang="en-IN" sz="2800" b="1" i="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IN"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Powders </a:t>
            </a:r>
            <a:endParaRPr lang="en-IN"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3465" y="750977"/>
            <a:ext cx="11709880" cy="5847755"/>
          </a:xfrm>
          <a:prstGeom prst="rect">
            <a:avLst/>
          </a:prstGeom>
        </p:spPr>
        <p:txBody>
          <a:bodyPr wrap="square">
            <a:spAutoFit/>
          </a:bodyPr>
          <a:lstStyle/>
          <a:p>
            <a:pPr algn="just"/>
            <a:r>
              <a:rPr lang="en-US" sz="2200" b="1" dirty="0">
                <a:solidFill>
                  <a:srgbClr val="131313"/>
                </a:solidFill>
                <a:latin typeface="Barlow"/>
              </a:rPr>
              <a:t>Tin (</a:t>
            </a:r>
            <a:r>
              <a:rPr lang="en-US" sz="2200" b="1" dirty="0" err="1">
                <a:solidFill>
                  <a:srgbClr val="131313"/>
                </a:solidFill>
                <a:latin typeface="Barlow"/>
              </a:rPr>
              <a:t>Sn</a:t>
            </a:r>
            <a:r>
              <a:rPr lang="en-US" sz="2200" b="1" dirty="0">
                <a:solidFill>
                  <a:srgbClr val="131313"/>
                </a:solidFill>
                <a:latin typeface="Barlow"/>
              </a:rPr>
              <a:t>) Powder is a versatile metallic </a:t>
            </a:r>
            <a:r>
              <a:rPr lang="en-US" sz="2200" b="1" dirty="0" smtClean="0">
                <a:solidFill>
                  <a:srgbClr val="131313"/>
                </a:solidFill>
                <a:latin typeface="Barlow"/>
              </a:rPr>
              <a:t>substance, Known </a:t>
            </a:r>
            <a:r>
              <a:rPr lang="en-US" sz="2200" b="1" dirty="0">
                <a:solidFill>
                  <a:srgbClr val="131313"/>
                </a:solidFill>
                <a:latin typeface="Barlow"/>
              </a:rPr>
              <a:t>for its unique properties such as high electrical conductivity and excellent </a:t>
            </a:r>
            <a:r>
              <a:rPr lang="en-US" sz="2200" b="1" dirty="0" err="1">
                <a:solidFill>
                  <a:srgbClr val="131313"/>
                </a:solidFill>
                <a:latin typeface="Barlow"/>
              </a:rPr>
              <a:t>solderability</a:t>
            </a:r>
            <a:r>
              <a:rPr lang="en-US" sz="2200" b="1" dirty="0">
                <a:solidFill>
                  <a:srgbClr val="131313"/>
                </a:solidFill>
                <a:latin typeface="Barlow"/>
              </a:rPr>
              <a:t>, this powder has become </a:t>
            </a:r>
            <a:r>
              <a:rPr lang="en-US" sz="2200" b="1" dirty="0" err="1">
                <a:solidFill>
                  <a:srgbClr val="131313"/>
                </a:solidFill>
                <a:latin typeface="Barlow"/>
              </a:rPr>
              <a:t>privotal</a:t>
            </a:r>
            <a:r>
              <a:rPr lang="en-US" sz="2200" b="1" dirty="0">
                <a:solidFill>
                  <a:srgbClr val="131313"/>
                </a:solidFill>
                <a:latin typeface="Barlow"/>
              </a:rPr>
              <a:t> in various industries.</a:t>
            </a:r>
            <a:endParaRPr lang="en-US" sz="2200" dirty="0">
              <a:solidFill>
                <a:srgbClr val="131313"/>
              </a:solidFill>
              <a:latin typeface="Barlow"/>
            </a:endParaRPr>
          </a:p>
          <a:p>
            <a:pPr algn="just"/>
            <a:r>
              <a:rPr lang="en-US" sz="2200" dirty="0">
                <a:solidFill>
                  <a:srgbClr val="131313"/>
                </a:solidFill>
                <a:latin typeface="Barlow"/>
              </a:rPr>
              <a:t>From electronics to metallurgy, tin powder's applications are vast, often used in optoelectronics, device manufacturing and as a catalyst. Its attributes combined with its cost-effectiveness, position it as a material of keen interest in ongoing research and commercial applications</a:t>
            </a:r>
            <a:r>
              <a:rPr lang="en-US" sz="2200" dirty="0" smtClean="0">
                <a:solidFill>
                  <a:srgbClr val="131313"/>
                </a:solidFill>
                <a:latin typeface="Barlow"/>
              </a:rPr>
              <a:t>.</a:t>
            </a:r>
          </a:p>
          <a:p>
            <a:pPr algn="just"/>
            <a:r>
              <a:rPr lang="en-US" sz="2200" dirty="0" smtClean="0">
                <a:solidFill>
                  <a:srgbClr val="131313"/>
                </a:solidFill>
                <a:latin typeface="Barlow"/>
              </a:rPr>
              <a:t>Tin(</a:t>
            </a:r>
            <a:r>
              <a:rPr lang="en-US" sz="2200" dirty="0" err="1" smtClean="0">
                <a:solidFill>
                  <a:srgbClr val="131313"/>
                </a:solidFill>
                <a:latin typeface="Barlow"/>
              </a:rPr>
              <a:t>Sn</a:t>
            </a:r>
            <a:r>
              <a:rPr lang="en-US" sz="2200" dirty="0" smtClean="0">
                <a:solidFill>
                  <a:srgbClr val="131313"/>
                </a:solidFill>
                <a:latin typeface="Barlow"/>
              </a:rPr>
              <a:t>) Powder is used in chemical industry for various application such as production of chemical and is used a reducing agent, used in Powder based additives to improve the properties such as thermal and electrical conductivity, it is also used in thin-film Photo voltaic devices, </a:t>
            </a:r>
          </a:p>
          <a:p>
            <a:pPr algn="just"/>
            <a:r>
              <a:rPr lang="en-US" sz="2200" b="0" i="0" dirty="0" err="1" smtClean="0">
                <a:solidFill>
                  <a:srgbClr val="131313"/>
                </a:solidFill>
                <a:effectLst/>
                <a:latin typeface="Barlow"/>
              </a:rPr>
              <a:t>Sn</a:t>
            </a:r>
            <a:r>
              <a:rPr lang="en-US" sz="2200" b="0" i="0" dirty="0" smtClean="0">
                <a:solidFill>
                  <a:srgbClr val="131313"/>
                </a:solidFill>
                <a:effectLst/>
                <a:latin typeface="Barlow"/>
              </a:rPr>
              <a:t> Powder is used in the production of tin cans and other food packaging materials due to its non toxic properties and resistance to corrosion, ensuring the safety and longevity of the packaged food products.</a:t>
            </a:r>
          </a:p>
          <a:p>
            <a:pPr algn="just"/>
            <a:r>
              <a:rPr lang="en-US" sz="2200" dirty="0" smtClean="0">
                <a:solidFill>
                  <a:srgbClr val="131313"/>
                </a:solidFill>
                <a:latin typeface="Barlow"/>
              </a:rPr>
              <a:t>Tin powders are used as coating material for various metal surface providing corrosion resistance and enhancing their appearance and protect them from rust and other form of corrosion </a:t>
            </a:r>
            <a:r>
              <a:rPr lang="en-US" sz="2200" b="0" i="0" dirty="0" smtClean="0">
                <a:solidFill>
                  <a:srgbClr val="131313"/>
                </a:solidFill>
                <a:effectLst/>
                <a:latin typeface="Barlow"/>
              </a:rPr>
              <a:t> </a:t>
            </a:r>
            <a:endParaRPr lang="en-US" sz="2200" b="0" i="0" dirty="0">
              <a:solidFill>
                <a:srgbClr val="131313"/>
              </a:solidFill>
              <a:effectLst/>
              <a:latin typeface="Barlow"/>
            </a:endParaRPr>
          </a:p>
        </p:txBody>
      </p:sp>
    </p:spTree>
    <p:extLst>
      <p:ext uri="{BB962C8B-B14F-4D97-AF65-F5344CB8AC3E}">
        <p14:creationId xmlns:p14="http://schemas.microsoft.com/office/powerpoint/2010/main" val="2911306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8272" y="108062"/>
            <a:ext cx="4471224" cy="461665"/>
          </a:xfrm>
          <a:prstGeom prst="rect">
            <a:avLst/>
          </a:prstGeom>
        </p:spPr>
        <p:txBody>
          <a:bodyPr wrap="none">
            <a:spAutoFit/>
          </a:bodyPr>
          <a:lstStyle/>
          <a:p>
            <a:r>
              <a:rPr lang="en-US" sz="2400" b="1" u="sng" dirty="0">
                <a:solidFill>
                  <a:srgbClr val="FF0000"/>
                </a:solidFill>
                <a:effectLst>
                  <a:outerShdw blurRad="38100" dist="38100" dir="2700000" algn="tl">
                    <a:srgbClr val="000000">
                      <a:alpha val="43137"/>
                    </a:srgbClr>
                  </a:outerShdw>
                </a:effectLst>
              </a:rPr>
              <a:t>Indian Standards </a:t>
            </a:r>
            <a:r>
              <a:rPr lang="en-US" sz="2400" b="1" u="sng" dirty="0" smtClean="0">
                <a:solidFill>
                  <a:srgbClr val="FF0000"/>
                </a:solidFill>
                <a:effectLst>
                  <a:outerShdw blurRad="38100" dist="38100" dir="2700000" algn="tl">
                    <a:srgbClr val="000000">
                      <a:alpha val="43137"/>
                    </a:srgbClr>
                  </a:outerShdw>
                </a:effectLst>
              </a:rPr>
              <a:t>for  </a:t>
            </a:r>
            <a:r>
              <a:rPr lang="en-IN" sz="2400" b="1" u="sng" dirty="0" smtClean="0">
                <a:solidFill>
                  <a:srgbClr val="FF0000"/>
                </a:solidFill>
                <a:effectLst>
                  <a:outerShdw blurRad="38100" dist="38100" dir="2700000" algn="tl">
                    <a:srgbClr val="000000">
                      <a:alpha val="43137"/>
                    </a:srgbClr>
                  </a:outerShdw>
                </a:effectLst>
              </a:rPr>
              <a:t>Tin </a:t>
            </a:r>
            <a:r>
              <a:rPr lang="en-IN" sz="2400" b="1" u="sng" dirty="0">
                <a:solidFill>
                  <a:srgbClr val="FF0000"/>
                </a:solidFill>
                <a:effectLst>
                  <a:outerShdw blurRad="38100" dist="38100" dir="2700000" algn="tl">
                    <a:srgbClr val="000000">
                      <a:alpha val="43137"/>
                    </a:srgbClr>
                  </a:outerShdw>
                </a:effectLst>
              </a:rPr>
              <a:t>powder</a:t>
            </a:r>
            <a:r>
              <a:rPr lang="en-IN" b="1" dirty="0"/>
              <a:t>, </a:t>
            </a:r>
          </a:p>
        </p:txBody>
      </p:sp>
      <p:sp>
        <p:nvSpPr>
          <p:cNvPr id="8" name="TextBox 7"/>
          <p:cNvSpPr txBox="1"/>
          <p:nvPr/>
        </p:nvSpPr>
        <p:spPr>
          <a:xfrm>
            <a:off x="374072" y="502522"/>
            <a:ext cx="8728364" cy="430887"/>
          </a:xfrm>
          <a:prstGeom prst="rect">
            <a:avLst/>
          </a:prstGeom>
          <a:noFill/>
        </p:spPr>
        <p:txBody>
          <a:bodyPr wrap="square" rtlCol="0">
            <a:spAutoFit/>
          </a:bodyPr>
          <a:lstStyle/>
          <a:p>
            <a:r>
              <a:rPr lang="en-IN" sz="2200" b="1" dirty="0" smtClean="0">
                <a:hlinkClick r:id="rId2" action="ppaction://hlinkfile"/>
              </a:rPr>
              <a:t>IS </a:t>
            </a:r>
            <a:r>
              <a:rPr lang="en-IN" sz="2200" b="1" dirty="0">
                <a:hlinkClick r:id="rId2" action="ppaction://hlinkfile"/>
              </a:rPr>
              <a:t>8367 : </a:t>
            </a:r>
            <a:r>
              <a:rPr lang="en-IN" sz="2200" b="1" dirty="0" smtClean="0">
                <a:hlinkClick r:id="rId2" action="ppaction://hlinkfile"/>
              </a:rPr>
              <a:t>2023</a:t>
            </a:r>
            <a:r>
              <a:rPr lang="en-IN" sz="2200" b="1" dirty="0" smtClean="0"/>
              <a:t>             Title : </a:t>
            </a:r>
            <a:r>
              <a:rPr lang="en-IN" sz="2200" b="1" dirty="0"/>
              <a:t>TIN POWDER  </a:t>
            </a:r>
            <a:r>
              <a:rPr lang="en-IN" sz="2200" b="1" dirty="0" smtClean="0"/>
              <a:t>- SPECIFICATION</a:t>
            </a:r>
            <a:endParaRPr lang="en-IN" sz="2200" dirty="0"/>
          </a:p>
        </p:txBody>
      </p:sp>
      <p:sp>
        <p:nvSpPr>
          <p:cNvPr id="9" name="Rectangle 8"/>
          <p:cNvSpPr/>
          <p:nvPr/>
        </p:nvSpPr>
        <p:spPr>
          <a:xfrm>
            <a:off x="0" y="1037620"/>
            <a:ext cx="12192000" cy="369332"/>
          </a:xfrm>
          <a:prstGeom prst="rect">
            <a:avLst/>
          </a:prstGeom>
        </p:spPr>
        <p:txBody>
          <a:bodyPr wrap="square">
            <a:spAutoFit/>
          </a:bodyPr>
          <a:lstStyle/>
          <a:p>
            <a:r>
              <a:rPr lang="en-US" b="1" dirty="0">
                <a:effectLst>
                  <a:outerShdw blurRad="38100" dist="38100" dir="2700000" algn="tl">
                    <a:srgbClr val="000000">
                      <a:alpha val="43137"/>
                    </a:srgbClr>
                  </a:outerShdw>
                </a:effectLst>
              </a:rPr>
              <a:t>This standard covers the requirements for granular tin powders for powder metallurgical applications.</a:t>
            </a:r>
            <a:endParaRPr lang="en-IN" b="1" dirty="0">
              <a:effectLst>
                <a:outerShdw blurRad="38100" dist="38100" dir="2700000" algn="tl">
                  <a:srgbClr val="000000">
                    <a:alpha val="43137"/>
                  </a:srgbClr>
                </a:outerShdw>
              </a:effectLst>
            </a:endParaRPr>
          </a:p>
        </p:txBody>
      </p:sp>
      <p:sp>
        <p:nvSpPr>
          <p:cNvPr id="10" name="Rectangle 9"/>
          <p:cNvSpPr/>
          <p:nvPr/>
        </p:nvSpPr>
        <p:spPr>
          <a:xfrm>
            <a:off x="110836" y="1482891"/>
            <a:ext cx="8174183" cy="369332"/>
          </a:xfrm>
          <a:prstGeom prst="rect">
            <a:avLst/>
          </a:prstGeom>
        </p:spPr>
        <p:txBody>
          <a:bodyPr wrap="square">
            <a:spAutoFit/>
          </a:bodyPr>
          <a:lstStyle/>
          <a:p>
            <a:r>
              <a:rPr lang="en-US" b="1" dirty="0">
                <a:effectLst>
                  <a:outerShdw blurRad="38100" dist="38100" dir="2700000" algn="tl">
                    <a:srgbClr val="000000">
                      <a:alpha val="43137"/>
                    </a:srgbClr>
                  </a:outerShdw>
                </a:effectLst>
              </a:rPr>
              <a:t>Tin powder may be manufactured from ingots conforming to IS 26. </a:t>
            </a:r>
            <a:endParaRPr lang="en-IN" b="1"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635" y="1577314"/>
            <a:ext cx="3278128" cy="4893937"/>
          </a:xfrm>
          <a:prstGeom prst="rect">
            <a:avLst/>
          </a:prstGeom>
        </p:spPr>
      </p:pic>
      <p:sp>
        <p:nvSpPr>
          <p:cNvPr id="12" name="Rectangle 11"/>
          <p:cNvSpPr/>
          <p:nvPr/>
        </p:nvSpPr>
        <p:spPr>
          <a:xfrm>
            <a:off x="75581" y="1854603"/>
            <a:ext cx="8597364" cy="2585323"/>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There are four </a:t>
            </a:r>
            <a:r>
              <a:rPr lang="en-US" b="1" dirty="0">
                <a:effectLst>
                  <a:outerShdw blurRad="38100" dist="38100" dir="2700000" algn="tl">
                    <a:srgbClr val="000000">
                      <a:alpha val="43137"/>
                    </a:srgbClr>
                  </a:outerShdw>
                </a:effectLst>
              </a:rPr>
              <a:t>grades and maximum particle size for each grade when determined in accordance with IS 5461 shall be as follows: </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Grade </a:t>
            </a:r>
            <a:r>
              <a:rPr lang="en-US" b="1" dirty="0">
                <a:effectLst>
                  <a:outerShdw blurRad="38100" dist="38100" dir="2700000" algn="tl">
                    <a:srgbClr val="000000">
                      <a:alpha val="43137"/>
                    </a:srgbClr>
                  </a:outerShdw>
                </a:effectLst>
              </a:rPr>
              <a:t>A 180 </a:t>
            </a:r>
            <a:r>
              <a:rPr lang="en-US" b="1" dirty="0" smtClean="0">
                <a:effectLst>
                  <a:outerShdw blurRad="38100" dist="38100" dir="2700000" algn="tl">
                    <a:srgbClr val="000000">
                      <a:alpha val="43137"/>
                    </a:srgbClr>
                  </a:outerShdw>
                </a:effectLst>
              </a:rPr>
              <a:t>micron</a:t>
            </a:r>
          </a:p>
          <a:p>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Grade B 125 micron </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Grade </a:t>
            </a:r>
            <a:r>
              <a:rPr lang="en-US" b="1" dirty="0">
                <a:effectLst>
                  <a:outerShdw blurRad="38100" dist="38100" dir="2700000" algn="tl">
                    <a:srgbClr val="000000">
                      <a:alpha val="43137"/>
                    </a:srgbClr>
                  </a:outerShdw>
                </a:effectLst>
              </a:rPr>
              <a:t>C 90 micron </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Grade </a:t>
            </a:r>
            <a:r>
              <a:rPr lang="en-US" b="1" dirty="0">
                <a:effectLst>
                  <a:outerShdw blurRad="38100" dist="38100" dir="2700000" algn="tl">
                    <a:srgbClr val="000000">
                      <a:alpha val="43137"/>
                    </a:srgbClr>
                  </a:outerShdw>
                </a:effectLst>
              </a:rPr>
              <a:t>D 75 micron </a:t>
            </a:r>
            <a:endParaRPr lang="en-US" b="1" dirty="0" smtClean="0">
              <a:effectLst>
                <a:outerShdw blurRad="38100" dist="38100" dir="2700000" algn="tl">
                  <a:srgbClr val="000000">
                    <a:alpha val="43137"/>
                  </a:srgbClr>
                </a:outerShdw>
              </a:effectLst>
            </a:endParaRPr>
          </a:p>
          <a:p>
            <a:endParaRPr lang="en-US" dirty="0"/>
          </a:p>
          <a:p>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requirements of particle size other than specified above shall be subject to mutual agreement between the purchaser and the manufacturer</a:t>
            </a:r>
            <a:r>
              <a:rPr lang="en-US" dirty="0"/>
              <a:t>.</a:t>
            </a:r>
            <a:endParaRPr lang="en-IN" dirty="0"/>
          </a:p>
        </p:txBody>
      </p:sp>
      <p:sp>
        <p:nvSpPr>
          <p:cNvPr id="13" name="Rectangle 12"/>
          <p:cNvSpPr/>
          <p:nvPr/>
        </p:nvSpPr>
        <p:spPr>
          <a:xfrm>
            <a:off x="75581" y="4439926"/>
            <a:ext cx="8722054" cy="2031325"/>
          </a:xfrm>
          <a:prstGeom prst="rect">
            <a:avLst/>
          </a:prstGeom>
        </p:spPr>
        <p:txBody>
          <a:bodyPr wrap="square">
            <a:spAutoFit/>
          </a:bodyPr>
          <a:lstStyle/>
          <a:p>
            <a:r>
              <a:rPr lang="en-US" dirty="0">
                <a:effectLst>
                  <a:outerShdw blurRad="38100" dist="38100" dir="2700000" algn="tl">
                    <a:srgbClr val="000000">
                      <a:alpha val="43137"/>
                    </a:srgbClr>
                  </a:outerShdw>
                </a:effectLst>
              </a:rPr>
              <a:t>PHYSICAL </a:t>
            </a:r>
            <a:r>
              <a:rPr lang="en-US" dirty="0" smtClean="0">
                <a:effectLst>
                  <a:outerShdw blurRad="38100" dist="38100" dir="2700000" algn="tl">
                    <a:srgbClr val="000000">
                      <a:alpha val="43137"/>
                    </a:srgbClr>
                  </a:outerShdw>
                </a:effectLst>
              </a:rPr>
              <a:t>PROPERTIES</a:t>
            </a:r>
          </a:p>
          <a:p>
            <a:pPr algn="just"/>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Apparent Density </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apparent density for all the grades of powder shall be at least 2.7 g/cm3 but not more than 4.2 g/cm3 . </a:t>
            </a:r>
            <a:endParaRPr lang="en-US" dirty="0" smtClean="0">
              <a:effectLst>
                <a:outerShdw blurRad="38100" dist="38100" dir="2700000" algn="tl">
                  <a:srgbClr val="000000">
                    <a:alpha val="43137"/>
                  </a:srgbClr>
                </a:outerShdw>
              </a:effectLst>
            </a:endParaRPr>
          </a:p>
          <a:p>
            <a:pPr algn="just"/>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apparent density shall be determined in accordance with IS 4848. </a:t>
            </a:r>
            <a:endParaRPr lang="en-US" dirty="0" smtClean="0">
              <a:effectLst>
                <a:outerShdw blurRad="38100" dist="38100" dir="2700000" algn="tl">
                  <a:srgbClr val="000000">
                    <a:alpha val="43137"/>
                  </a:srgbClr>
                </a:outerShdw>
              </a:effectLst>
            </a:endParaRPr>
          </a:p>
          <a:p>
            <a:pPr algn="just"/>
            <a:endParaRPr lang="en-US" dirty="0" smtClean="0">
              <a:effectLst>
                <a:outerShdw blurRad="38100" dist="38100" dir="2700000" algn="tl">
                  <a:srgbClr val="000000">
                    <a:alpha val="43137"/>
                  </a:srgbClr>
                </a:outerShdw>
              </a:effectLst>
            </a:endParaRPr>
          </a:p>
          <a:p>
            <a:pPr algn="just"/>
            <a:r>
              <a:rPr lang="en-US" b="1" dirty="0" smtClean="0">
                <a:effectLst>
                  <a:outerShdw blurRad="38100" dist="38100" dir="2700000" algn="tl">
                    <a:srgbClr val="000000">
                      <a:alpha val="43137"/>
                    </a:srgbClr>
                  </a:outerShdw>
                </a:effectLst>
              </a:rPr>
              <a:t>Flow </a:t>
            </a:r>
            <a:r>
              <a:rPr lang="en-US" b="1" dirty="0">
                <a:effectLst>
                  <a:outerShdw blurRad="38100" dist="38100" dir="2700000" algn="tl">
                    <a:srgbClr val="000000">
                      <a:alpha val="43137"/>
                    </a:srgbClr>
                  </a:outerShdw>
                </a:effectLst>
              </a:rPr>
              <a:t>Rate </a:t>
            </a: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flow rate shall be as agreed to between the purchaser and the manufacturer. </a:t>
            </a:r>
            <a:endParaRPr lang="en-I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649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3" y="111622"/>
            <a:ext cx="7898444" cy="430887"/>
          </a:xfrm>
          <a:prstGeom prst="rect">
            <a:avLst/>
          </a:prstGeom>
        </p:spPr>
        <p:txBody>
          <a:bodyPr wrap="none">
            <a:spAutoFit/>
          </a:bodyPr>
          <a:lstStyle/>
          <a:p>
            <a:r>
              <a:rPr lang="en-IN" sz="2200" b="1" dirty="0" smtClean="0">
                <a:effectLst>
                  <a:outerShdw blurRad="38100" dist="38100" dir="2700000" algn="tl">
                    <a:srgbClr val="000000">
                      <a:alpha val="43137"/>
                    </a:srgbClr>
                  </a:outerShdw>
                </a:effectLst>
              </a:rPr>
              <a:t>Indian standard on Methods for determining flow rate of powders</a:t>
            </a:r>
            <a:endParaRPr lang="en-IN" sz="2200" b="1" dirty="0">
              <a:effectLst>
                <a:outerShdw blurRad="38100" dist="38100" dir="2700000" algn="tl">
                  <a:srgbClr val="000000">
                    <a:alpha val="43137"/>
                  </a:srgbClr>
                </a:outerShdw>
              </a:effectLst>
            </a:endParaRPr>
          </a:p>
        </p:txBody>
      </p:sp>
      <p:graphicFrame>
        <p:nvGraphicFramePr>
          <p:cNvPr id="5" name="Content Placeholder 3">
            <a:extLst>
              <a:ext uri="{FF2B5EF4-FFF2-40B4-BE49-F238E27FC236}">
                <a16:creationId xmlns:a16="http://schemas.microsoft.com/office/drawing/2014/main" xmlns="" id="{135131D4-CE44-4F2F-5864-BA093228498C}"/>
              </a:ext>
            </a:extLst>
          </p:cNvPr>
          <p:cNvGraphicFramePr>
            <a:graphicFrameLocks/>
          </p:cNvGraphicFramePr>
          <p:nvPr>
            <p:extLst>
              <p:ext uri="{D42A27DB-BD31-4B8C-83A1-F6EECF244321}">
                <p14:modId xmlns:p14="http://schemas.microsoft.com/office/powerpoint/2010/main" val="4270411424"/>
              </p:ext>
            </p:extLst>
          </p:nvPr>
        </p:nvGraphicFramePr>
        <p:xfrm>
          <a:off x="311727" y="775855"/>
          <a:ext cx="11561617" cy="545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487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657596"/>
            <a:ext cx="12192000" cy="830997"/>
          </a:xfrm>
          <a:prstGeom prst="rect">
            <a:avLst/>
          </a:prstGeom>
        </p:spPr>
        <p:txBody>
          <a:bodyPr wrap="square">
            <a:spAutoFit/>
          </a:bodyPr>
          <a:lstStyle/>
          <a:p>
            <a:r>
              <a:rPr lang="en-IN" sz="2400" b="1" dirty="0" smtClean="0">
                <a:solidFill>
                  <a:srgbClr val="000000"/>
                </a:solidFill>
                <a:effectLst>
                  <a:outerShdw blurRad="38100" dist="38100" dir="2700000" algn="tl">
                    <a:srgbClr val="000000">
                      <a:alpha val="43137"/>
                    </a:srgbClr>
                  </a:outerShdw>
                </a:effectLst>
                <a:latin typeface="Source Sans Pro"/>
                <a:hlinkClick r:id="rId2" action="ppaction://hlinkfile"/>
              </a:rPr>
              <a:t>IS </a:t>
            </a:r>
            <a:r>
              <a:rPr lang="en-IN" sz="2400" b="1" dirty="0">
                <a:solidFill>
                  <a:srgbClr val="000000"/>
                </a:solidFill>
                <a:effectLst>
                  <a:outerShdw blurRad="38100" dist="38100" dir="2700000" algn="tl">
                    <a:srgbClr val="000000">
                      <a:alpha val="43137"/>
                    </a:srgbClr>
                  </a:outerShdw>
                </a:effectLst>
                <a:latin typeface="Source Sans Pro"/>
                <a:hlinkClick r:id="rId2" action="ppaction://hlinkfile"/>
              </a:rPr>
              <a:t>11960 : </a:t>
            </a:r>
            <a:r>
              <a:rPr lang="en-IN" sz="2400" b="1" dirty="0" smtClean="0">
                <a:solidFill>
                  <a:srgbClr val="000000"/>
                </a:solidFill>
                <a:effectLst>
                  <a:outerShdw blurRad="38100" dist="38100" dir="2700000" algn="tl">
                    <a:srgbClr val="000000">
                      <a:alpha val="43137"/>
                    </a:srgbClr>
                  </a:outerShdw>
                </a:effectLst>
                <a:latin typeface="Source Sans Pro"/>
                <a:hlinkClick r:id="rId2" action="ppaction://hlinkfile"/>
              </a:rPr>
              <a:t>2023 </a:t>
            </a:r>
            <a:r>
              <a:rPr lang="en-IN" sz="2400" b="1" dirty="0" smtClean="0">
                <a:solidFill>
                  <a:srgbClr val="000000"/>
                </a:solidFill>
                <a:effectLst>
                  <a:outerShdw blurRad="38100" dist="38100" dir="2700000" algn="tl">
                    <a:srgbClr val="000000">
                      <a:alpha val="43137"/>
                    </a:srgbClr>
                  </a:outerShdw>
                </a:effectLst>
                <a:latin typeface="Source Sans Pro"/>
              </a:rPr>
              <a:t>-  Title : </a:t>
            </a:r>
            <a:r>
              <a:rPr lang="en-US" sz="2400" b="1" dirty="0">
                <a:effectLst>
                  <a:outerShdw blurRad="38100" dist="38100" dir="2700000" algn="tl">
                    <a:srgbClr val="000000">
                      <a:alpha val="43137"/>
                    </a:srgbClr>
                  </a:outerShdw>
                </a:effectLst>
              </a:rPr>
              <a:t>Metallographic Determination of Apparent Porosity </a:t>
            </a:r>
            <a:endParaRPr lang="en-US" sz="2400" b="1" dirty="0" smtClean="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and </a:t>
            </a:r>
            <a:r>
              <a:rPr lang="en-US" sz="2400" b="1" dirty="0">
                <a:effectLst>
                  <a:outerShdw blurRad="38100" dist="38100" dir="2700000" algn="tl">
                    <a:srgbClr val="000000">
                      <a:alpha val="43137"/>
                    </a:srgbClr>
                  </a:outerShdw>
                </a:effectLst>
              </a:rPr>
              <a:t>Uncombined Carbon in Hard Metals</a:t>
            </a:r>
            <a:r>
              <a:rPr lang="en-US" b="1" dirty="0"/>
              <a:t> </a:t>
            </a:r>
            <a:endParaRPr lang="en-IN" dirty="0"/>
          </a:p>
        </p:txBody>
      </p:sp>
      <p:sp>
        <p:nvSpPr>
          <p:cNvPr id="3" name="Rectangle 2"/>
          <p:cNvSpPr/>
          <p:nvPr/>
        </p:nvSpPr>
        <p:spPr>
          <a:xfrm>
            <a:off x="145471" y="1664904"/>
            <a:ext cx="11901055" cy="769441"/>
          </a:xfrm>
          <a:prstGeom prst="rect">
            <a:avLst/>
          </a:prstGeom>
        </p:spPr>
        <p:txBody>
          <a:bodyPr wrap="square">
            <a:spAutoFit/>
          </a:bodyPr>
          <a:lstStyle/>
          <a:p>
            <a:pPr algn="just"/>
            <a:r>
              <a:rPr lang="en-US" sz="2200" b="1" dirty="0">
                <a:effectLst>
                  <a:outerShdw blurRad="38100" dist="38100" dir="2700000" algn="tl">
                    <a:srgbClr val="000000">
                      <a:alpha val="43137"/>
                    </a:srgbClr>
                  </a:outerShdw>
                </a:effectLst>
              </a:rPr>
              <a:t>This standard specifies the procedure for the metallographic determination of the presence, type and distribution of porosity and uncombined carbon in H</a:t>
            </a:r>
            <a:r>
              <a:rPr lang="en-US" sz="2200" b="1" dirty="0" smtClean="0">
                <a:effectLst>
                  <a:outerShdw blurRad="38100" dist="38100" dir="2700000" algn="tl">
                    <a:srgbClr val="000000">
                      <a:alpha val="43137"/>
                    </a:srgbClr>
                  </a:outerShdw>
                </a:effectLst>
              </a:rPr>
              <a:t>ardmetals</a:t>
            </a:r>
            <a:r>
              <a:rPr lang="en-US" sz="2200" b="1" dirty="0">
                <a:effectLst>
                  <a:outerShdw blurRad="38100" dist="38100" dir="2700000" algn="tl">
                    <a:srgbClr val="000000">
                      <a:alpha val="43137"/>
                    </a:srgbClr>
                  </a:outerShdw>
                </a:effectLst>
              </a:rPr>
              <a:t>.</a:t>
            </a:r>
            <a:endParaRPr lang="en-IN" sz="2200" b="1" dirty="0">
              <a:effectLst>
                <a:outerShdw blurRad="38100" dist="38100" dir="2700000" algn="tl">
                  <a:srgbClr val="000000">
                    <a:alpha val="43137"/>
                  </a:srgbClr>
                </a:outerShdw>
              </a:effectLst>
            </a:endParaRPr>
          </a:p>
        </p:txBody>
      </p:sp>
      <p:sp>
        <p:nvSpPr>
          <p:cNvPr id="4" name="Rectangle 3"/>
          <p:cNvSpPr/>
          <p:nvPr/>
        </p:nvSpPr>
        <p:spPr>
          <a:xfrm>
            <a:off x="166253" y="2704863"/>
            <a:ext cx="9933711" cy="769441"/>
          </a:xfrm>
          <a:prstGeom prst="rect">
            <a:avLst/>
          </a:prstGeom>
        </p:spPr>
        <p:txBody>
          <a:bodyPr wrap="square">
            <a:spAutoFit/>
          </a:bodyPr>
          <a:lstStyle/>
          <a:p>
            <a:r>
              <a:rPr lang="en-US" sz="2200" b="1" i="1" u="sng" dirty="0" smtClean="0">
                <a:solidFill>
                  <a:srgbClr val="00B050"/>
                </a:solidFill>
                <a:effectLst>
                  <a:outerShdw blurRad="38100" dist="38100" dir="2700000" algn="tl">
                    <a:srgbClr val="000000">
                      <a:alpha val="43137"/>
                    </a:srgbClr>
                  </a:outerShdw>
                </a:effectLst>
              </a:rPr>
              <a:t>Apparatus</a:t>
            </a:r>
            <a:r>
              <a:rPr lang="en-US" sz="2200" b="1" dirty="0" smtClean="0">
                <a:effectLst>
                  <a:outerShdw blurRad="38100" dist="38100" dir="2700000" algn="tl">
                    <a:srgbClr val="000000">
                      <a:alpha val="43137"/>
                    </a:srgbClr>
                  </a:outerShdw>
                </a:effectLst>
              </a:rPr>
              <a:t> </a:t>
            </a:r>
          </a:p>
          <a:p>
            <a:r>
              <a:rPr lang="en-US" sz="2200" b="1" dirty="0" smtClean="0">
                <a:effectLst>
                  <a:outerShdw blurRad="38100" dist="38100" dir="2700000" algn="tl">
                    <a:srgbClr val="000000">
                      <a:alpha val="43137"/>
                    </a:srgbClr>
                  </a:outerShdw>
                </a:effectLst>
              </a:rPr>
              <a:t>Metallographic </a:t>
            </a:r>
            <a:r>
              <a:rPr lang="en-US" sz="2200" b="1" dirty="0">
                <a:effectLst>
                  <a:outerShdw blurRad="38100" dist="38100" dir="2700000" algn="tl">
                    <a:srgbClr val="000000">
                      <a:alpha val="43137"/>
                    </a:srgbClr>
                  </a:outerShdw>
                </a:effectLst>
              </a:rPr>
              <a:t>Optical Microscope </a:t>
            </a:r>
            <a:r>
              <a:rPr lang="en-US" sz="2200" b="1" dirty="0" smtClean="0">
                <a:effectLst>
                  <a:outerShdw blurRad="38100" dist="38100" dir="2700000" algn="tl">
                    <a:srgbClr val="000000">
                      <a:alpha val="43137"/>
                    </a:srgbClr>
                  </a:outerShdw>
                </a:effectLst>
              </a:rPr>
              <a:t>or Scanning </a:t>
            </a:r>
            <a:r>
              <a:rPr lang="en-US" sz="2200" b="1" dirty="0">
                <a:effectLst>
                  <a:outerShdw blurRad="38100" dist="38100" dir="2700000" algn="tl">
                    <a:srgbClr val="000000">
                      <a:alpha val="43137"/>
                    </a:srgbClr>
                  </a:outerShdw>
                </a:effectLst>
              </a:rPr>
              <a:t>Electron Microscope (SEM)</a:t>
            </a:r>
            <a:endParaRPr lang="en-IN" sz="2200" b="1" dirty="0">
              <a:effectLst>
                <a:outerShdw blurRad="38100" dist="38100" dir="2700000" algn="tl">
                  <a:srgbClr val="000000">
                    <a:alpha val="43137"/>
                  </a:srgbClr>
                </a:outerShdw>
              </a:effectLst>
            </a:endParaRPr>
          </a:p>
        </p:txBody>
      </p:sp>
      <p:sp>
        <p:nvSpPr>
          <p:cNvPr id="5" name="Rectangle 4"/>
          <p:cNvSpPr/>
          <p:nvPr/>
        </p:nvSpPr>
        <p:spPr>
          <a:xfrm>
            <a:off x="138543" y="3765933"/>
            <a:ext cx="11901055" cy="1107996"/>
          </a:xfrm>
          <a:prstGeom prst="rect">
            <a:avLst/>
          </a:prstGeom>
        </p:spPr>
        <p:txBody>
          <a:bodyPr wrap="square">
            <a:spAutoFit/>
          </a:bodyPr>
          <a:lstStyle/>
          <a:p>
            <a:pPr algn="just"/>
            <a:r>
              <a:rPr lang="en-US" sz="2200" b="1" dirty="0" smtClean="0">
                <a:effectLst>
                  <a:outerShdw blurRad="38100" dist="38100" dir="2700000" algn="tl">
                    <a:srgbClr val="000000">
                      <a:alpha val="43137"/>
                    </a:srgbClr>
                  </a:outerShdw>
                </a:effectLst>
              </a:rPr>
              <a:t>Characterization </a:t>
            </a:r>
            <a:r>
              <a:rPr lang="en-US" sz="2200" b="1" dirty="0">
                <a:effectLst>
                  <a:outerShdw blurRad="38100" dist="38100" dir="2700000" algn="tl">
                    <a:srgbClr val="000000">
                      <a:alpha val="43137"/>
                    </a:srgbClr>
                  </a:outerShdw>
                </a:effectLst>
              </a:rPr>
              <a:t>of Porosity and </a:t>
            </a:r>
            <a:r>
              <a:rPr lang="en-US" sz="2200" b="1" dirty="0" err="1" smtClean="0">
                <a:effectLst>
                  <a:outerShdw blurRad="38100" dist="38100" dir="2700000" algn="tl">
                    <a:srgbClr val="000000">
                      <a:alpha val="43137"/>
                    </a:srgbClr>
                  </a:outerShdw>
                </a:effectLst>
              </a:rPr>
              <a:t>Carbon</a:t>
            </a:r>
            <a:r>
              <a:rPr lang="en-US" sz="2200" b="1" dirty="0" err="1">
                <a:effectLst>
                  <a:outerShdw blurRad="38100" dist="38100" dir="2700000" algn="tl">
                    <a:srgbClr val="000000">
                      <a:alpha val="43137"/>
                    </a:srgbClr>
                  </a:outerShdw>
                </a:effectLst>
              </a:rPr>
              <a:t>Graphite</a:t>
            </a:r>
            <a:r>
              <a:rPr lang="en-US" sz="2200" b="1" dirty="0">
                <a:effectLst>
                  <a:outerShdw blurRad="38100" dist="38100" dir="2700000" algn="tl">
                    <a:srgbClr val="000000">
                      <a:alpha val="43137"/>
                    </a:srgbClr>
                  </a:outerShdw>
                </a:effectLst>
              </a:rPr>
              <a:t>) Defects For porosity and carbon defects, the test-piece section shall be prepared as for metallographic examination and </a:t>
            </a:r>
            <a:r>
              <a:rPr lang="en-US" sz="2200" b="1" dirty="0" smtClean="0">
                <a:effectLst>
                  <a:outerShdw blurRad="38100" dist="38100" dir="2700000" algn="tl">
                    <a:srgbClr val="000000">
                      <a:alpha val="43137"/>
                    </a:srgbClr>
                  </a:outerShdw>
                </a:effectLst>
              </a:rPr>
              <a:t> (the </a:t>
            </a:r>
            <a:r>
              <a:rPr lang="en-US" sz="2200" b="1" dirty="0">
                <a:effectLst>
                  <a:outerShdw blurRad="38100" dist="38100" dir="2700000" algn="tl">
                    <a:srgbClr val="000000">
                      <a:alpha val="43137"/>
                    </a:srgbClr>
                  </a:outerShdw>
                </a:effectLst>
              </a:rPr>
              <a:t>surface to be examined shall be free from grinding and polishing marks</a:t>
            </a:r>
            <a:r>
              <a:rPr lang="en-US" dirty="0"/>
              <a:t>.</a:t>
            </a:r>
            <a:endParaRPr lang="en-IN" dirty="0"/>
          </a:p>
        </p:txBody>
      </p:sp>
      <p:sp>
        <p:nvSpPr>
          <p:cNvPr id="6" name="Rectangle 5"/>
          <p:cNvSpPr/>
          <p:nvPr/>
        </p:nvSpPr>
        <p:spPr>
          <a:xfrm>
            <a:off x="138543" y="5165558"/>
            <a:ext cx="11568546" cy="707886"/>
          </a:xfrm>
          <a:prstGeom prst="rect">
            <a:avLst/>
          </a:prstGeom>
        </p:spPr>
        <p:txBody>
          <a:bodyPr wrap="square">
            <a:spAutoFit/>
          </a:bodyPr>
          <a:lstStyle/>
          <a:p>
            <a:r>
              <a:rPr lang="en-US" sz="2000" b="1" dirty="0" err="1">
                <a:effectLst>
                  <a:outerShdw blurRad="38100" dist="38100" dir="2700000" algn="tl">
                    <a:srgbClr val="000000">
                      <a:alpha val="43137"/>
                    </a:srgbClr>
                  </a:outerShdw>
                </a:effectLst>
              </a:rPr>
              <a:t>Characterisation</a:t>
            </a:r>
            <a:r>
              <a:rPr lang="en-US" sz="2000" b="1" dirty="0">
                <a:effectLst>
                  <a:outerShdw blurRad="38100" dist="38100" dir="2700000" algn="tl">
                    <a:srgbClr val="000000">
                      <a:alpha val="43137"/>
                    </a:srgbClr>
                  </a:outerShdw>
                </a:effectLst>
              </a:rPr>
              <a:t> of Eta-Phase Etching is necessary to reveal eta-phase particles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Eta-phase is metal carbide (usually M6C or M12C, where M is a combination of Co and W</a:t>
            </a:r>
            <a:endParaRPr lang="en-IN" sz="2000" b="1" dirty="0">
              <a:effectLst>
                <a:outerShdw blurRad="38100" dist="38100" dir="2700000" algn="tl">
                  <a:srgbClr val="000000">
                    <a:alpha val="43137"/>
                  </a:srgbClr>
                </a:outerShdw>
              </a:effectLst>
            </a:endParaRPr>
          </a:p>
        </p:txBody>
      </p:sp>
      <p:sp>
        <p:nvSpPr>
          <p:cNvPr id="8" name="Rectangle 7"/>
          <p:cNvSpPr/>
          <p:nvPr/>
        </p:nvSpPr>
        <p:spPr>
          <a:xfrm>
            <a:off x="1911312" y="97127"/>
            <a:ext cx="8660320" cy="430887"/>
          </a:xfrm>
          <a:prstGeom prst="rect">
            <a:avLst/>
          </a:prstGeom>
        </p:spPr>
        <p:txBody>
          <a:bodyPr wrap="none">
            <a:spAutoFit/>
          </a:bodyPr>
          <a:lstStyle/>
          <a:p>
            <a:r>
              <a:rPr lang="en-IN" sz="2200" b="1" i="1" u="sng" dirty="0">
                <a:effectLst>
                  <a:outerShdw blurRad="38100" dist="38100" dir="2700000" algn="tl">
                    <a:srgbClr val="000000">
                      <a:alpha val="43137"/>
                    </a:srgbClr>
                  </a:outerShdw>
                </a:effectLst>
              </a:rPr>
              <a:t>Indian standard on </a:t>
            </a:r>
            <a:r>
              <a:rPr lang="en-US" sz="2200" b="1" i="1" u="sng" dirty="0" smtClean="0">
                <a:effectLst>
                  <a:outerShdw blurRad="38100" dist="38100" dir="2700000" algn="tl">
                    <a:srgbClr val="000000">
                      <a:alpha val="43137"/>
                    </a:srgbClr>
                  </a:outerShdw>
                </a:effectLst>
              </a:rPr>
              <a:t>Test methods for determination of Apparent porosity</a:t>
            </a:r>
            <a:endParaRPr lang="en-IN" sz="22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0364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0"/>
            <a:ext cx="4932218"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292" y="0"/>
            <a:ext cx="7051963" cy="6858000"/>
          </a:xfrm>
          <a:prstGeom prst="rect">
            <a:avLst/>
          </a:prstGeom>
        </p:spPr>
      </p:pic>
    </p:spTree>
    <p:extLst>
      <p:ext uri="{BB962C8B-B14F-4D97-AF65-F5344CB8AC3E}">
        <p14:creationId xmlns:p14="http://schemas.microsoft.com/office/powerpoint/2010/main" val="440730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48</a:t>
            </a:fld>
            <a:endParaRPr lang="en"/>
          </a:p>
        </p:txBody>
      </p:sp>
      <p:sp>
        <p:nvSpPr>
          <p:cNvPr id="6" name="Google Shape;250;p28"/>
          <p:cNvSpPr/>
          <p:nvPr/>
        </p:nvSpPr>
        <p:spPr>
          <a:xfrm>
            <a:off x="9407237" y="93701"/>
            <a:ext cx="2784764" cy="543609"/>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400" dirty="0">
                <a:solidFill>
                  <a:schemeClr val="lt1"/>
                </a:solidFill>
                <a:latin typeface="Raleway"/>
                <a:ea typeface="Raleway"/>
                <a:cs typeface="Raleway"/>
                <a:sym typeface="Raleway"/>
              </a:rPr>
              <a:t>IS 11520: 1985</a:t>
            </a:r>
            <a:endParaRPr sz="2400" dirty="0">
              <a:solidFill>
                <a:schemeClr val="lt1"/>
              </a:solidFill>
              <a:latin typeface="Lato"/>
              <a:ea typeface="Lato"/>
              <a:cs typeface="Lato"/>
              <a:sym typeface="Lato"/>
            </a:endParaRPr>
          </a:p>
        </p:txBody>
      </p:sp>
      <p:sp>
        <p:nvSpPr>
          <p:cNvPr id="7" name="Rectangle 6"/>
          <p:cNvSpPr/>
          <p:nvPr/>
        </p:nvSpPr>
        <p:spPr>
          <a:xfrm>
            <a:off x="96604" y="365505"/>
            <a:ext cx="11576629" cy="3786229"/>
          </a:xfrm>
          <a:prstGeom prst="rect">
            <a:avLst/>
          </a:prstGeom>
        </p:spPr>
        <p:txBody>
          <a:bodyPr wrap="square">
            <a:spAutoFit/>
          </a:bodyPr>
          <a:lstStyle/>
          <a:p>
            <a:pPr marL="457189" indent="-457189" algn="just">
              <a:buFont typeface="Wingdings" panose="05000000000000000000" pitchFamily="2" charset="2"/>
              <a:buChar char="q"/>
            </a:pPr>
            <a:r>
              <a:rPr lang="en-IN" sz="2667" b="1" dirty="0">
                <a:solidFill>
                  <a:schemeClr val="accent4"/>
                </a:solidFill>
                <a:latin typeface="Times New Roman" panose="02020603050405020304" pitchFamily="18" charset="0"/>
                <a:cs typeface="Times New Roman" panose="02020603050405020304" pitchFamily="18" charset="0"/>
              </a:rPr>
              <a:t>TYPES OF ETCHING</a:t>
            </a:r>
          </a:p>
          <a:p>
            <a:pPr algn="just"/>
            <a:endParaRPr lang="en-IN" sz="2667" b="1" dirty="0">
              <a:solidFill>
                <a:schemeClr val="accent4"/>
              </a:solidFill>
              <a:latin typeface="Times New Roman" panose="02020603050405020304" pitchFamily="18" charset="0"/>
              <a:cs typeface="Times New Roman" panose="02020603050405020304" pitchFamily="18" charset="0"/>
            </a:endParaRPr>
          </a:p>
          <a:p>
            <a:pPr marL="457189" indent="-457189" algn="just">
              <a:buFont typeface="Arial" panose="020B0604020202020204" pitchFamily="34" charset="0"/>
              <a:buChar char="•"/>
            </a:pPr>
            <a:r>
              <a:rPr lang="en-IN" sz="2667" b="1" dirty="0">
                <a:solidFill>
                  <a:srgbClr val="00B0F0"/>
                </a:solidFill>
                <a:latin typeface="Times New Roman" panose="02020603050405020304" pitchFamily="18" charset="0"/>
                <a:cs typeface="Times New Roman" panose="02020603050405020304" pitchFamily="18" charset="0"/>
              </a:rPr>
              <a:t>Chemical Etching: </a:t>
            </a:r>
            <a:r>
              <a:rPr lang="en-US" sz="2667" dirty="0">
                <a:latin typeface="Times New Roman" panose="02020603050405020304" pitchFamily="18" charset="0"/>
                <a:cs typeface="Times New Roman" panose="02020603050405020304" pitchFamily="18" charset="0"/>
              </a:rPr>
              <a:t>Chemical etching involves the complete immersion of a prepared sample, usually ground (for macro etching) or fine polished (for micro etching), into an etching fluid (etchant).</a:t>
            </a:r>
          </a:p>
          <a:p>
            <a:pPr algn="just"/>
            <a:endParaRPr lang="en-US" sz="2667" dirty="0">
              <a:latin typeface="Times New Roman" panose="02020603050405020304" pitchFamily="18" charset="0"/>
              <a:cs typeface="Times New Roman" panose="02020603050405020304" pitchFamily="18" charset="0"/>
            </a:endParaRPr>
          </a:p>
          <a:p>
            <a:pPr marL="457189" indent="-457189" algn="just">
              <a:buFont typeface="Arial" panose="020B0604020202020204" pitchFamily="34" charset="0"/>
              <a:buChar char="•"/>
            </a:pPr>
            <a:r>
              <a:rPr lang="en-IN" sz="2667" b="1" dirty="0">
                <a:solidFill>
                  <a:srgbClr val="00B0F0"/>
                </a:solidFill>
                <a:latin typeface="Times New Roman" panose="02020603050405020304" pitchFamily="18" charset="0"/>
                <a:cs typeface="Times New Roman" panose="02020603050405020304" pitchFamily="18" charset="0"/>
              </a:rPr>
              <a:t>Electrolytic Etching: </a:t>
            </a:r>
            <a:r>
              <a:rPr lang="en-US" sz="2667" dirty="0">
                <a:latin typeface="Times New Roman" panose="02020603050405020304" pitchFamily="18" charset="0"/>
                <a:cs typeface="Times New Roman" panose="02020603050405020304" pitchFamily="18" charset="0"/>
              </a:rPr>
              <a:t>The principle of electrolytic etching is the same as that of chemical etching, except that the specimen is placed as an anode in a galvanic cell, resulting in the removal of material from the specimen surface. </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89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49</a:t>
            </a:fld>
            <a:endParaRPr lang="en"/>
          </a:p>
        </p:txBody>
      </p:sp>
      <p:pic>
        <p:nvPicPr>
          <p:cNvPr id="6" name="Picture 5"/>
          <p:cNvPicPr>
            <a:picLocks noChangeAspect="1"/>
          </p:cNvPicPr>
          <p:nvPr/>
        </p:nvPicPr>
        <p:blipFill>
          <a:blip r:embed="rId2"/>
          <a:stretch>
            <a:fillRect/>
          </a:stretch>
        </p:blipFill>
        <p:spPr>
          <a:xfrm>
            <a:off x="91037" y="657482"/>
            <a:ext cx="2617443" cy="1146148"/>
          </a:xfrm>
          <a:prstGeom prst="rect">
            <a:avLst/>
          </a:prstGeom>
        </p:spPr>
      </p:pic>
      <p:sp>
        <p:nvSpPr>
          <p:cNvPr id="7" name="Google Shape;250;p28"/>
          <p:cNvSpPr/>
          <p:nvPr/>
        </p:nvSpPr>
        <p:spPr>
          <a:xfrm>
            <a:off x="9093200" y="93700"/>
            <a:ext cx="2955635" cy="563781"/>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667" dirty="0">
                <a:solidFill>
                  <a:schemeClr val="lt1"/>
                </a:solidFill>
                <a:latin typeface="Raleway"/>
                <a:ea typeface="Raleway"/>
                <a:cs typeface="Raleway"/>
                <a:sym typeface="Raleway"/>
              </a:rPr>
              <a:t>IS 11520: 1985</a:t>
            </a:r>
            <a:endParaRPr sz="1600" dirty="0">
              <a:solidFill>
                <a:schemeClr val="lt1"/>
              </a:solidFill>
              <a:latin typeface="Lato"/>
              <a:ea typeface="Lato"/>
              <a:cs typeface="Lato"/>
              <a:sym typeface="Lato"/>
            </a:endParaRPr>
          </a:p>
        </p:txBody>
      </p:sp>
      <p:pic>
        <p:nvPicPr>
          <p:cNvPr id="8" name="Picture 2" descr="Metallography Mounting Press - XQ-2B Metallographic Mounting press  Manufacturer from New Del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182" y="2571294"/>
            <a:ext cx="2131201" cy="2131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etallographic sample preparation product - LE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489" y="2795069"/>
            <a:ext cx="3234171" cy="19017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etallography Laborato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8146" y="2612858"/>
            <a:ext cx="2576945" cy="20827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8181" y="1563719"/>
            <a:ext cx="10298800" cy="913199"/>
          </a:xfrm>
          <a:prstGeom prst="rect">
            <a:avLst/>
          </a:prstGeom>
        </p:spPr>
        <p:txBody>
          <a:bodyPr wrap="square">
            <a:spAutoFit/>
          </a:bodyPr>
          <a:lstStyle/>
          <a:p>
            <a:pPr marL="101597" algn="ctr"/>
            <a:r>
              <a:rPr lang="en-US" sz="2667" i="1" dirty="0">
                <a:solidFill>
                  <a:schemeClr val="dk1"/>
                </a:solidFill>
                <a:latin typeface="Times New Roman" panose="02020603050405020304" pitchFamily="18" charset="0"/>
                <a:ea typeface="Lato"/>
                <a:cs typeface="Times New Roman" panose="02020603050405020304" pitchFamily="18" charset="0"/>
              </a:rPr>
              <a:t>This standard prescribes a method for preparing </a:t>
            </a:r>
            <a:r>
              <a:rPr lang="en-US" sz="2667" i="1" dirty="0" err="1">
                <a:solidFill>
                  <a:schemeClr val="dk1"/>
                </a:solidFill>
                <a:latin typeface="Times New Roman" panose="02020603050405020304" pitchFamily="18" charset="0"/>
                <a:ea typeface="Lato"/>
                <a:cs typeface="Times New Roman" panose="02020603050405020304" pitchFamily="18" charset="0"/>
              </a:rPr>
              <a:t>hardmetal</a:t>
            </a:r>
            <a:r>
              <a:rPr lang="en-US" sz="2667" i="1" dirty="0">
                <a:solidFill>
                  <a:schemeClr val="dk1"/>
                </a:solidFill>
                <a:latin typeface="Times New Roman" panose="02020603050405020304" pitchFamily="18" charset="0"/>
                <a:ea typeface="Lato"/>
                <a:cs typeface="Times New Roman" panose="02020603050405020304" pitchFamily="18" charset="0"/>
              </a:rPr>
              <a:t> samples for metallographic examination</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12" name="Rectangle 11"/>
          <p:cNvSpPr/>
          <p:nvPr/>
        </p:nvSpPr>
        <p:spPr>
          <a:xfrm>
            <a:off x="581890" y="4912176"/>
            <a:ext cx="11111345" cy="1734064"/>
          </a:xfrm>
          <a:prstGeom prst="rect">
            <a:avLst/>
          </a:prstGeom>
        </p:spPr>
        <p:txBody>
          <a:bodyPr wrap="square">
            <a:spAutoFit/>
          </a:bodyPr>
          <a:lstStyle/>
          <a:p>
            <a:pPr algn="ctr"/>
            <a:r>
              <a:rPr lang="en-US" sz="2667" i="1" dirty="0">
                <a:solidFill>
                  <a:schemeClr val="dk1"/>
                </a:solidFill>
                <a:latin typeface="Times New Roman" panose="02020603050405020304" pitchFamily="18" charset="0"/>
                <a:ea typeface="Lato"/>
                <a:cs typeface="Times New Roman" panose="02020603050405020304" pitchFamily="18" charset="0"/>
                <a:sym typeface="Lato"/>
              </a:rPr>
              <a:t>Metallography is the study of the microstructure of all types of metallic alloys. It can be more precisely defined as the scientific discipline of observing and determining the chemical and atomic structure and spatial distribution of the grains, constituents, inclusions or phases in metallic alloys</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56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xmlns="" id="{DAFC5832-E7D0-4148-84E6-EA1F803DEE70}"/>
              </a:ext>
            </a:extLst>
          </p:cNvPr>
          <p:cNvSpPr/>
          <p:nvPr/>
        </p:nvSpPr>
        <p:spPr>
          <a:xfrm>
            <a:off x="0" y="80602"/>
            <a:ext cx="10943302" cy="943897"/>
          </a:xfrm>
          <a:prstGeom prst="horizontalScrol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dirty="0" smtClean="0">
                <a:latin typeface="Algerian" panose="04020705040A02060702" pitchFamily="82" charset="0"/>
              </a:rPr>
              <a:t>Potential Benefits of  Including </a:t>
            </a:r>
            <a:r>
              <a:rPr lang="en-US" sz="2000" dirty="0">
                <a:latin typeface="Algerian" panose="04020705040A02060702" pitchFamily="82" charset="0"/>
              </a:rPr>
              <a:t>Standards in the </a:t>
            </a:r>
            <a:r>
              <a:rPr lang="en-US" sz="2000" dirty="0" smtClean="0">
                <a:latin typeface="Algerian" panose="04020705040A02060702" pitchFamily="82" charset="0"/>
              </a:rPr>
              <a:t>Curriculum</a:t>
            </a:r>
            <a:endParaRPr lang="en-US" sz="2000" dirty="0">
              <a:latin typeface="Algerian" panose="04020705040A02060702" pitchFamily="82" charset="0"/>
            </a:endParaRPr>
          </a:p>
        </p:txBody>
      </p:sp>
      <p:sp>
        <p:nvSpPr>
          <p:cNvPr id="14" name="TextBox 13">
            <a:extLst>
              <a:ext uri="{FF2B5EF4-FFF2-40B4-BE49-F238E27FC236}">
                <a16:creationId xmlns:a16="http://schemas.microsoft.com/office/drawing/2014/main" xmlns="" id="{C04DDD38-349D-08C6-FF31-244E19C7D4A8}"/>
              </a:ext>
            </a:extLst>
          </p:cNvPr>
          <p:cNvSpPr txBox="1"/>
          <p:nvPr/>
        </p:nvSpPr>
        <p:spPr>
          <a:xfrm>
            <a:off x="118880" y="1139917"/>
            <a:ext cx="11962284" cy="1107996"/>
          </a:xfrm>
          <a:prstGeom prst="rect">
            <a:avLst/>
          </a:prstGeom>
          <a:noFill/>
        </p:spPr>
        <p:txBody>
          <a:bodyPr wrap="square">
            <a:spAutoFit/>
          </a:bodyPr>
          <a:lstStyle/>
          <a:p>
            <a:pPr marL="285750" indent="-285750" algn="just">
              <a:buFont typeface="Wingdings" panose="05000000000000000000" pitchFamily="2" charset="2"/>
              <a:buChar char="Ø"/>
            </a:pPr>
            <a:r>
              <a:rPr lang="en-US" sz="2200" b="1" dirty="0">
                <a:effectLst>
                  <a:outerShdw blurRad="38100" dist="38100" dir="2700000" algn="tl">
                    <a:srgbClr val="000000">
                      <a:alpha val="43137"/>
                    </a:srgbClr>
                  </a:outerShdw>
                </a:effectLst>
              </a:rPr>
              <a:t>Awareness and understanding: </a:t>
            </a:r>
            <a:r>
              <a:rPr lang="en-US" sz="2200" dirty="0"/>
              <a:t>Students learn about the importance of standards, their development, and application in various </a:t>
            </a:r>
            <a:r>
              <a:rPr lang="en-US" sz="2200" dirty="0" smtClean="0"/>
              <a:t>industries. They can also give their feedback to BIS for further  development or amendments in the standards  </a:t>
            </a:r>
            <a:endParaRPr lang="en-US" sz="2200" dirty="0"/>
          </a:p>
        </p:txBody>
      </p:sp>
      <p:sp>
        <p:nvSpPr>
          <p:cNvPr id="17" name="TextBox 16">
            <a:extLst>
              <a:ext uri="{FF2B5EF4-FFF2-40B4-BE49-F238E27FC236}">
                <a16:creationId xmlns:a16="http://schemas.microsoft.com/office/drawing/2014/main" xmlns="" id="{5ECC2914-6CCD-1B9E-8AE6-F33719B876C4}"/>
              </a:ext>
            </a:extLst>
          </p:cNvPr>
          <p:cNvSpPr txBox="1"/>
          <p:nvPr/>
        </p:nvSpPr>
        <p:spPr>
          <a:xfrm>
            <a:off x="118880" y="2363331"/>
            <a:ext cx="11865302" cy="1107996"/>
          </a:xfrm>
          <a:prstGeom prst="rect">
            <a:avLst/>
          </a:prstGeom>
          <a:noFill/>
        </p:spPr>
        <p:txBody>
          <a:bodyPr wrap="square">
            <a:spAutoFit/>
          </a:bodyPr>
          <a:lstStyle/>
          <a:p>
            <a:pPr marL="285750" indent="-285750" algn="just">
              <a:buFont typeface="Wingdings" panose="05000000000000000000" pitchFamily="2" charset="2"/>
              <a:buChar char="Ø"/>
            </a:pPr>
            <a:r>
              <a:rPr lang="en-US" sz="2200" b="1" dirty="0">
                <a:effectLst>
                  <a:outerShdw blurRad="38100" dist="38100" dir="2700000" algn="tl">
                    <a:srgbClr val="000000">
                      <a:alpha val="43137"/>
                    </a:srgbClr>
                  </a:outerShdw>
                </a:effectLst>
              </a:rPr>
              <a:t>Practical application: </a:t>
            </a:r>
            <a:r>
              <a:rPr lang="en-US" sz="2200" dirty="0"/>
              <a:t>Students can apply standards to real-world problems, projects, and research, enhancing their problem-solving skills and industry </a:t>
            </a:r>
            <a:r>
              <a:rPr lang="en-US" sz="2200" dirty="0" smtClean="0"/>
              <a:t>preparedness. So when you refer your Technical  Books, </a:t>
            </a:r>
            <a:r>
              <a:rPr lang="en-US" sz="2200" dirty="0" err="1" smtClean="0"/>
              <a:t>Journuls</a:t>
            </a:r>
            <a:r>
              <a:rPr lang="en-US" sz="2200" dirty="0" smtClean="0"/>
              <a:t>/ Papers, you can also refer Indian standards </a:t>
            </a:r>
            <a:endParaRPr lang="en-US" sz="2200" dirty="0"/>
          </a:p>
        </p:txBody>
      </p:sp>
      <p:sp>
        <p:nvSpPr>
          <p:cNvPr id="19" name="TextBox 18">
            <a:extLst>
              <a:ext uri="{FF2B5EF4-FFF2-40B4-BE49-F238E27FC236}">
                <a16:creationId xmlns:a16="http://schemas.microsoft.com/office/drawing/2014/main" xmlns="" id="{0367223C-4DA9-2749-6280-AD449F3CB4E6}"/>
              </a:ext>
            </a:extLst>
          </p:cNvPr>
          <p:cNvSpPr txBox="1"/>
          <p:nvPr/>
        </p:nvSpPr>
        <p:spPr>
          <a:xfrm>
            <a:off x="118879" y="3586745"/>
            <a:ext cx="11754465" cy="769441"/>
          </a:xfrm>
          <a:prstGeom prst="rect">
            <a:avLst/>
          </a:prstGeom>
          <a:noFill/>
        </p:spPr>
        <p:txBody>
          <a:bodyPr wrap="square">
            <a:spAutoFit/>
          </a:bodyPr>
          <a:lstStyle/>
          <a:p>
            <a:pPr marL="285750" indent="-285750" algn="just">
              <a:buFont typeface="Wingdings" panose="05000000000000000000" pitchFamily="2" charset="2"/>
              <a:buChar char="Ø"/>
            </a:pPr>
            <a:r>
              <a:rPr lang="en-US" sz="2200" b="1" dirty="0">
                <a:effectLst>
                  <a:outerShdw blurRad="38100" dist="38100" dir="2700000" algn="tl">
                    <a:srgbClr val="000000">
                      <a:alpha val="43137"/>
                    </a:srgbClr>
                  </a:outerShdw>
                </a:effectLst>
              </a:rPr>
              <a:t>Industry readiness: </a:t>
            </a:r>
            <a:r>
              <a:rPr lang="en-US" sz="2200" dirty="0"/>
              <a:t>Students become familiar with industry expectations, making them more employable and better equipped to meet the requirements of their future professions.</a:t>
            </a:r>
          </a:p>
        </p:txBody>
      </p:sp>
      <p:sp>
        <p:nvSpPr>
          <p:cNvPr id="21" name="TextBox 20">
            <a:extLst>
              <a:ext uri="{FF2B5EF4-FFF2-40B4-BE49-F238E27FC236}">
                <a16:creationId xmlns:a16="http://schemas.microsoft.com/office/drawing/2014/main" xmlns="" id="{F77650C6-B11E-CF56-BA8D-6D11AD0AEB24}"/>
              </a:ext>
            </a:extLst>
          </p:cNvPr>
          <p:cNvSpPr txBox="1"/>
          <p:nvPr/>
        </p:nvSpPr>
        <p:spPr>
          <a:xfrm>
            <a:off x="223456" y="4614130"/>
            <a:ext cx="11760725" cy="769441"/>
          </a:xfrm>
          <a:prstGeom prst="rect">
            <a:avLst/>
          </a:prstGeom>
          <a:noFill/>
        </p:spPr>
        <p:txBody>
          <a:bodyPr wrap="square">
            <a:spAutoFit/>
          </a:bodyPr>
          <a:lstStyle/>
          <a:p>
            <a:pPr marL="342900" indent="-342900">
              <a:buFont typeface="Wingdings" panose="05000000000000000000" pitchFamily="2" charset="2"/>
              <a:buChar char="Ø"/>
            </a:pPr>
            <a:r>
              <a:rPr lang="en-US" sz="2200" b="1" dirty="0">
                <a:effectLst>
                  <a:outerShdw blurRad="38100" dist="38100" dir="2700000" algn="tl">
                    <a:srgbClr val="000000">
                      <a:alpha val="43137"/>
                    </a:srgbClr>
                  </a:outerShdw>
                </a:effectLst>
              </a:rPr>
              <a:t>Global perspective: </a:t>
            </a:r>
            <a:r>
              <a:rPr lang="en-US" sz="2200" dirty="0"/>
              <a:t>Students gain insight into international standards and their harmonization, preparing them for global challenges and opportunities.</a:t>
            </a:r>
          </a:p>
        </p:txBody>
      </p:sp>
      <p:sp>
        <p:nvSpPr>
          <p:cNvPr id="23" name="TextBox 22">
            <a:extLst>
              <a:ext uri="{FF2B5EF4-FFF2-40B4-BE49-F238E27FC236}">
                <a16:creationId xmlns:a16="http://schemas.microsoft.com/office/drawing/2014/main" xmlns="" id="{35B22D39-0802-C987-CD5B-1D6CB7865D01}"/>
              </a:ext>
            </a:extLst>
          </p:cNvPr>
          <p:cNvSpPr txBox="1"/>
          <p:nvPr/>
        </p:nvSpPr>
        <p:spPr>
          <a:xfrm>
            <a:off x="118878" y="5641515"/>
            <a:ext cx="11962285" cy="769441"/>
          </a:xfrm>
          <a:prstGeom prst="rect">
            <a:avLst/>
          </a:prstGeom>
          <a:noFill/>
        </p:spPr>
        <p:txBody>
          <a:bodyPr wrap="square">
            <a:spAutoFit/>
          </a:bodyPr>
          <a:lstStyle/>
          <a:p>
            <a:pPr marL="285750" indent="-285750" algn="just">
              <a:buFont typeface="Wingdings" panose="05000000000000000000" pitchFamily="2" charset="2"/>
              <a:buChar char="Ø"/>
            </a:pPr>
            <a:r>
              <a:rPr lang="en-US" sz="2200" b="1" dirty="0">
                <a:effectLst>
                  <a:outerShdw blurRad="38100" dist="38100" dir="2700000" algn="tl">
                    <a:srgbClr val="000000">
                      <a:alpha val="43137"/>
                    </a:srgbClr>
                  </a:outerShdw>
                </a:effectLst>
              </a:rPr>
              <a:t>Critical thinking and analysis: </a:t>
            </a:r>
            <a:r>
              <a:rPr lang="en-US" sz="2200" dirty="0"/>
              <a:t>Students learn to critically evaluate and apply standards, developing their analytical skills. </a:t>
            </a:r>
          </a:p>
        </p:txBody>
      </p:sp>
    </p:spTree>
    <p:extLst>
      <p:ext uri="{BB962C8B-B14F-4D97-AF65-F5344CB8AC3E}">
        <p14:creationId xmlns:p14="http://schemas.microsoft.com/office/powerpoint/2010/main" val="3664930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50</a:t>
            </a:fld>
            <a:endParaRPr lang="en"/>
          </a:p>
        </p:txBody>
      </p:sp>
      <p:sp>
        <p:nvSpPr>
          <p:cNvPr id="7" name="Google Shape;250;p28"/>
          <p:cNvSpPr/>
          <p:nvPr/>
        </p:nvSpPr>
        <p:spPr>
          <a:xfrm>
            <a:off x="9152751" y="81386"/>
            <a:ext cx="2977116" cy="530077"/>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667" dirty="0">
                <a:solidFill>
                  <a:schemeClr val="lt1"/>
                </a:solidFill>
                <a:latin typeface="Raleway"/>
                <a:ea typeface="Raleway"/>
                <a:cs typeface="Raleway"/>
                <a:sym typeface="Raleway"/>
              </a:rPr>
              <a:t>IS 11520: 1985</a:t>
            </a:r>
            <a:endParaRPr sz="1600" dirty="0">
              <a:solidFill>
                <a:schemeClr val="lt1"/>
              </a:solidFill>
              <a:latin typeface="Lato"/>
              <a:ea typeface="Lato"/>
              <a:cs typeface="Lato"/>
              <a:sym typeface="Lato"/>
            </a:endParaRPr>
          </a:p>
        </p:txBody>
      </p:sp>
      <p:pic>
        <p:nvPicPr>
          <p:cNvPr id="8"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01" y="2450716"/>
            <a:ext cx="4336857" cy="3675321"/>
          </a:xfrm>
          <a:prstGeom prst="rect">
            <a:avLst/>
          </a:prstGeom>
          <a:noFill/>
          <a:ln>
            <a:noFill/>
          </a:ln>
        </p:spPr>
      </p:pic>
      <p:pic>
        <p:nvPicPr>
          <p:cNvPr id="9" name="Picture 4" descr="Metallographic cutting consumab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483" y="2520894"/>
            <a:ext cx="4650747" cy="3753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968" y="160269"/>
            <a:ext cx="11886067" cy="2185342"/>
          </a:xfrm>
          <a:prstGeom prst="rect">
            <a:avLst/>
          </a:prstGeom>
        </p:spPr>
        <p:txBody>
          <a:bodyPr wrap="square">
            <a:spAutoFit/>
          </a:bodyPr>
          <a:lstStyle/>
          <a:p>
            <a:pPr marL="457189" indent="-457189" algn="just">
              <a:lnSpc>
                <a:spcPct val="150000"/>
              </a:lnSpc>
              <a:buFont typeface="Wingdings" panose="05000000000000000000" pitchFamily="2" charset="2"/>
              <a:buChar char="q"/>
            </a:pPr>
            <a:r>
              <a:rPr lang="en-IN" sz="2667" b="1" dirty="0">
                <a:solidFill>
                  <a:schemeClr val="accent4"/>
                </a:solidFill>
                <a:latin typeface="Times New Roman" panose="02020603050405020304" pitchFamily="18" charset="0"/>
                <a:cs typeface="Times New Roman" panose="02020603050405020304" pitchFamily="18" charset="0"/>
              </a:rPr>
              <a:t>SELECTION OF SPECIMEN </a:t>
            </a:r>
          </a:p>
          <a:p>
            <a:pPr algn="just"/>
            <a:r>
              <a:rPr lang="en-US" sz="2400" dirty="0" err="1">
                <a:latin typeface="Times New Roman" panose="02020603050405020304" pitchFamily="18" charset="0"/>
                <a:cs typeface="Times New Roman" panose="02020603050405020304" pitchFamily="18" charset="0"/>
              </a:rPr>
              <a:t>Hardmetals</a:t>
            </a:r>
            <a:r>
              <a:rPr lang="en-US" sz="2400" dirty="0">
                <a:latin typeface="Times New Roman" panose="02020603050405020304" pitchFamily="18" charset="0"/>
                <a:cs typeface="Times New Roman" panose="02020603050405020304" pitchFamily="18" charset="0"/>
              </a:rPr>
              <a:t> are very often in the form of relatively small pieces; it is possible to select and mount the entire piece in such a manner as to permit examination of the entire cross section. When pieces are too large, they should be sectioned, using a diamond cut off wheel, to allow viewing as much of a representative cross section as possible</a:t>
            </a:r>
            <a:endParaRPr lang="en-US" sz="2400" dirty="0"/>
          </a:p>
        </p:txBody>
      </p:sp>
      <p:sp>
        <p:nvSpPr>
          <p:cNvPr id="11" name="Rectangle 10"/>
          <p:cNvSpPr/>
          <p:nvPr/>
        </p:nvSpPr>
        <p:spPr>
          <a:xfrm>
            <a:off x="7414597" y="6122489"/>
            <a:ext cx="3034805"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Cutting Consumables</a:t>
            </a:r>
          </a:p>
        </p:txBody>
      </p:sp>
      <p:sp>
        <p:nvSpPr>
          <p:cNvPr id="12" name="Rectangle 11"/>
          <p:cNvSpPr/>
          <p:nvPr/>
        </p:nvSpPr>
        <p:spPr>
          <a:xfrm>
            <a:off x="193078" y="6114258"/>
            <a:ext cx="7083029"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A typical cutting tool equipment used in laboratories</a:t>
            </a:r>
            <a:endParaRPr lang="en-US" sz="2400" b="1" dirty="0"/>
          </a:p>
        </p:txBody>
      </p:sp>
    </p:spTree>
    <p:extLst>
      <p:ext uri="{BB962C8B-B14F-4D97-AF65-F5344CB8AC3E}">
        <p14:creationId xmlns:p14="http://schemas.microsoft.com/office/powerpoint/2010/main" val="1705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51</a:t>
            </a:fld>
            <a:endParaRPr lang="en"/>
          </a:p>
        </p:txBody>
      </p:sp>
      <p:sp>
        <p:nvSpPr>
          <p:cNvPr id="6" name="Google Shape;250;p28"/>
          <p:cNvSpPr/>
          <p:nvPr/>
        </p:nvSpPr>
        <p:spPr>
          <a:xfrm>
            <a:off x="9158180" y="107878"/>
            <a:ext cx="2923387" cy="544253"/>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667" dirty="0">
                <a:solidFill>
                  <a:schemeClr val="lt1"/>
                </a:solidFill>
                <a:latin typeface="Raleway"/>
                <a:ea typeface="Raleway"/>
                <a:cs typeface="Raleway"/>
                <a:sym typeface="Raleway"/>
              </a:rPr>
              <a:t>IS 11520: 1985</a:t>
            </a:r>
            <a:endParaRPr sz="1600" dirty="0">
              <a:solidFill>
                <a:schemeClr val="lt1"/>
              </a:solidFill>
              <a:latin typeface="Lato"/>
              <a:ea typeface="Lato"/>
              <a:cs typeface="Lato"/>
              <a:sym typeface="Lato"/>
            </a:endParaRPr>
          </a:p>
        </p:txBody>
      </p:sp>
      <p:sp>
        <p:nvSpPr>
          <p:cNvPr id="7" name="Rectangle 6"/>
          <p:cNvSpPr/>
          <p:nvPr/>
        </p:nvSpPr>
        <p:spPr>
          <a:xfrm>
            <a:off x="152399" y="266502"/>
            <a:ext cx="11305309" cy="2760179"/>
          </a:xfrm>
          <a:prstGeom prst="rect">
            <a:avLst/>
          </a:prstGeom>
        </p:spPr>
        <p:txBody>
          <a:bodyPr wrap="square">
            <a:spAutoFit/>
          </a:bodyPr>
          <a:lstStyle/>
          <a:p>
            <a:pPr marL="457189" indent="-457189" algn="just">
              <a:lnSpc>
                <a:spcPct val="150000"/>
              </a:lnSpc>
              <a:buClr>
                <a:schemeClr val="dk1"/>
              </a:buClr>
              <a:buSzPts val="1800"/>
              <a:buFont typeface="Wingdings" panose="05000000000000000000" pitchFamily="2" charset="2"/>
              <a:buChar char="q"/>
            </a:pPr>
            <a:r>
              <a:rPr lang="en-US" sz="2667" b="1" dirty="0">
                <a:solidFill>
                  <a:schemeClr val="accent4"/>
                </a:solidFill>
                <a:latin typeface="Times New Roman" panose="02020603050405020304" pitchFamily="18" charset="0"/>
                <a:cs typeface="Times New Roman" panose="02020603050405020304" pitchFamily="18" charset="0"/>
              </a:rPr>
              <a:t>PREPARATION OF SPECIMEN</a:t>
            </a:r>
          </a:p>
          <a:p>
            <a:pPr algn="just">
              <a:buClr>
                <a:schemeClr val="dk1"/>
              </a:buClr>
              <a:buSzPts val="1800"/>
            </a:pPr>
            <a:r>
              <a:rPr lang="en-US" sz="2667" dirty="0">
                <a:latin typeface="Times New Roman" panose="02020603050405020304" pitchFamily="18" charset="0"/>
                <a:cs typeface="Times New Roman" panose="02020603050405020304" pitchFamily="18" charset="0"/>
              </a:rPr>
              <a:t>There are several method out of which most commonly used is lap operation:</a:t>
            </a:r>
          </a:p>
          <a:p>
            <a:pPr marL="800080" lvl="1" indent="-342891" algn="just">
              <a:buClr>
                <a:schemeClr val="dk1"/>
              </a:buClr>
              <a:buSzPts val="1800"/>
              <a:buFont typeface="+mj-lt"/>
              <a:buAutoNum type="alphaLcParenR"/>
            </a:pPr>
            <a:r>
              <a:rPr lang="en-US" sz="2667" b="1" dirty="0">
                <a:solidFill>
                  <a:srgbClr val="00B0F0"/>
                </a:solidFill>
                <a:latin typeface="Times New Roman" panose="02020603050405020304" pitchFamily="18" charset="0"/>
                <a:cs typeface="Times New Roman" panose="02020603050405020304" pitchFamily="18" charset="0"/>
              </a:rPr>
              <a:t>Mounting: </a:t>
            </a:r>
            <a:r>
              <a:rPr lang="en-US" sz="2667" dirty="0">
                <a:latin typeface="Times New Roman" panose="02020603050405020304" pitchFamily="18" charset="0"/>
                <a:cs typeface="Times New Roman" panose="02020603050405020304" pitchFamily="18" charset="0"/>
              </a:rPr>
              <a:t>Where possible, specimens should be mounted in a plastic material such as phenol-formaldehyde or poly-methyl methacrylate to facilitate polishing without rounding the edges. Large specimens may be polished without mounting.</a:t>
            </a:r>
            <a:endParaRPr lang="en-IN" sz="2667" dirty="0"/>
          </a:p>
        </p:txBody>
      </p:sp>
      <p:pic>
        <p:nvPicPr>
          <p:cNvPr id="8" name="Picture 2" descr="Automatic Metallography Specimen Mounting Press at Rs 365000/no | Metallography  Mounting Press in New Delhi | ID: 137254227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67" y="3057009"/>
            <a:ext cx="3844277" cy="32618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etallographic mounting consum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944" y="3010448"/>
            <a:ext cx="3844472" cy="3103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8908" y="6184909"/>
            <a:ext cx="3145213" cy="502766"/>
          </a:xfrm>
          <a:prstGeom prst="rect">
            <a:avLst/>
          </a:prstGeom>
          <a:noFill/>
        </p:spPr>
        <p:txBody>
          <a:bodyPr wrap="square" rtlCol="0">
            <a:spAutoFit/>
          </a:bodyPr>
          <a:lstStyle/>
          <a:p>
            <a:r>
              <a:rPr lang="en-IN" sz="2667" dirty="0">
                <a:latin typeface="Times New Roman" panose="02020603050405020304" pitchFamily="18" charset="0"/>
                <a:cs typeface="Times New Roman" panose="02020603050405020304" pitchFamily="18" charset="0"/>
              </a:rPr>
              <a:t>Mounting Machine</a:t>
            </a:r>
          </a:p>
        </p:txBody>
      </p:sp>
      <p:sp>
        <p:nvSpPr>
          <p:cNvPr id="11" name="TextBox 10"/>
          <p:cNvSpPr txBox="1"/>
          <p:nvPr/>
        </p:nvSpPr>
        <p:spPr>
          <a:xfrm>
            <a:off x="4406035" y="6262578"/>
            <a:ext cx="3898835" cy="502766"/>
          </a:xfrm>
          <a:prstGeom prst="rect">
            <a:avLst/>
          </a:prstGeom>
          <a:noFill/>
        </p:spPr>
        <p:txBody>
          <a:bodyPr wrap="square" rtlCol="0">
            <a:spAutoFit/>
          </a:bodyPr>
          <a:lstStyle/>
          <a:p>
            <a:r>
              <a:rPr lang="en-IN" sz="2667" dirty="0">
                <a:latin typeface="Times New Roman" panose="02020603050405020304" pitchFamily="18" charset="0"/>
                <a:cs typeface="Times New Roman" panose="02020603050405020304" pitchFamily="18" charset="0"/>
              </a:rPr>
              <a:t>Mounting Consumables</a:t>
            </a:r>
          </a:p>
        </p:txBody>
      </p:sp>
      <p:pic>
        <p:nvPicPr>
          <p:cNvPr id="12" name="Picture 6" descr="Sample Mounting for EBSD Sample Preparation - Oxford Instru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805" y="3010448"/>
            <a:ext cx="3286704" cy="32141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948750" y="6262578"/>
            <a:ext cx="3342247" cy="502766"/>
          </a:xfrm>
          <a:prstGeom prst="rect">
            <a:avLst/>
          </a:prstGeom>
          <a:noFill/>
        </p:spPr>
        <p:txBody>
          <a:bodyPr wrap="square" rtlCol="0">
            <a:spAutoFit/>
          </a:bodyPr>
          <a:lstStyle/>
          <a:p>
            <a:r>
              <a:rPr lang="en-IN" sz="2667" dirty="0">
                <a:latin typeface="Times New Roman" panose="02020603050405020304" pitchFamily="18" charset="0"/>
                <a:cs typeface="Times New Roman" panose="02020603050405020304" pitchFamily="18" charset="0"/>
              </a:rPr>
              <a:t>Mounted Sample</a:t>
            </a:r>
          </a:p>
        </p:txBody>
      </p:sp>
    </p:spTree>
    <p:extLst>
      <p:ext uri="{BB962C8B-B14F-4D97-AF65-F5344CB8AC3E}">
        <p14:creationId xmlns:p14="http://schemas.microsoft.com/office/powerpoint/2010/main" val="385454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MS Glass Grinding Machine, INR 18,000 / Piece by Dhanik Glass Machinery  from Ahmedabad Gujarat | ID - 5298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206" y="2705497"/>
            <a:ext cx="2872028" cy="28720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12"/>
          </p:nvPr>
        </p:nvSpPr>
        <p:spPr/>
        <p:txBody>
          <a:bodyPr/>
          <a:lstStyle/>
          <a:p>
            <a:fld id="{00000000-1234-1234-1234-123412341234}" type="slidenum">
              <a:rPr lang="en" smtClean="0"/>
              <a:pPr/>
              <a:t>52</a:t>
            </a:fld>
            <a:endParaRPr lang="en"/>
          </a:p>
        </p:txBody>
      </p:sp>
      <p:sp>
        <p:nvSpPr>
          <p:cNvPr id="6" name="Google Shape;250;p28"/>
          <p:cNvSpPr/>
          <p:nvPr/>
        </p:nvSpPr>
        <p:spPr>
          <a:xfrm>
            <a:off x="9407237" y="93701"/>
            <a:ext cx="2784764" cy="543609"/>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400" dirty="0">
                <a:solidFill>
                  <a:schemeClr val="lt1"/>
                </a:solidFill>
                <a:latin typeface="Raleway"/>
                <a:ea typeface="Raleway"/>
                <a:cs typeface="Raleway"/>
                <a:sym typeface="Raleway"/>
              </a:rPr>
              <a:t>IS 11520: 1985</a:t>
            </a:r>
            <a:endParaRPr sz="2400" dirty="0">
              <a:solidFill>
                <a:schemeClr val="lt1"/>
              </a:solidFill>
              <a:latin typeface="Lato"/>
              <a:ea typeface="Lato"/>
              <a:cs typeface="Lato"/>
              <a:sym typeface="Lato"/>
            </a:endParaRPr>
          </a:p>
        </p:txBody>
      </p:sp>
      <p:sp>
        <p:nvSpPr>
          <p:cNvPr id="7" name="Rectangle 6"/>
          <p:cNvSpPr/>
          <p:nvPr/>
        </p:nvSpPr>
        <p:spPr>
          <a:xfrm>
            <a:off x="-13854" y="762700"/>
            <a:ext cx="12039033" cy="2144498"/>
          </a:xfrm>
          <a:prstGeom prst="rect">
            <a:avLst/>
          </a:prstGeom>
        </p:spPr>
        <p:txBody>
          <a:bodyPr wrap="square">
            <a:spAutoFit/>
          </a:bodyPr>
          <a:lstStyle/>
          <a:p>
            <a:pPr marL="479988" lvl="1" indent="-457189" algn="just">
              <a:buClr>
                <a:schemeClr val="dk1"/>
              </a:buClr>
              <a:buSzPts val="1800"/>
              <a:buFont typeface="+mj-lt"/>
              <a:buAutoNum type="alphaLcParenR" startAt="2"/>
            </a:pPr>
            <a:r>
              <a:rPr lang="en-US" sz="2667" b="1" dirty="0">
                <a:solidFill>
                  <a:srgbClr val="00B0F0"/>
                </a:solidFill>
                <a:latin typeface="Times New Roman" panose="02020603050405020304" pitchFamily="18" charset="0"/>
                <a:cs typeface="Times New Roman" panose="02020603050405020304" pitchFamily="18" charset="0"/>
              </a:rPr>
              <a:t>Rough Grinding: </a:t>
            </a:r>
            <a:r>
              <a:rPr lang="en-US" sz="2667" dirty="0">
                <a:latin typeface="Times New Roman" panose="02020603050405020304" pitchFamily="18" charset="0"/>
                <a:cs typeface="Times New Roman" panose="02020603050405020304" pitchFamily="18" charset="0"/>
              </a:rPr>
              <a:t>The surface to be examined may be ground flat on a surface grinder with a resin-bonded diamond wheel ( 100 to 220 grit ) operated at 25 to 28 m/s. After the surface is flat, several clean-up passes are required; the maximum depth of cut is 13 µm per pass and copious amounts of coolant are used.</a:t>
            </a:r>
          </a:p>
          <a:p>
            <a:pPr marL="22799" lvl="1" algn="just">
              <a:buClr>
                <a:schemeClr val="dk1"/>
              </a:buClr>
              <a:buSzPts val="1800"/>
            </a:pPr>
            <a:endParaRPr lang="en-US" sz="2667" dirty="0">
              <a:latin typeface="Times New Roman" panose="02020603050405020304" pitchFamily="18" charset="0"/>
              <a:cs typeface="Times New Roman" panose="02020603050405020304" pitchFamily="18" charset="0"/>
            </a:endParaRPr>
          </a:p>
        </p:txBody>
      </p:sp>
      <p:pic>
        <p:nvPicPr>
          <p:cNvPr id="8" name="Picture 2" descr="Metallographic Abrasive Grinding Consum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66" y="2694507"/>
            <a:ext cx="3103188" cy="2991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P 2D DUAL-SPEED METALLOGRAPHIC SPECIMEN GRINDING &amp; POLISHING MACHINE -  Jinan Marxtest Technology Co.,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868" y="2375722"/>
            <a:ext cx="2868629" cy="28686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65356" y="4788353"/>
            <a:ext cx="4564309" cy="502766"/>
          </a:xfrm>
          <a:prstGeom prst="rect">
            <a:avLst/>
          </a:prstGeom>
          <a:noFill/>
        </p:spPr>
        <p:txBody>
          <a:bodyPr wrap="square" rtlCol="0">
            <a:spAutoFit/>
          </a:bodyPr>
          <a:lstStyle/>
          <a:p>
            <a:r>
              <a:rPr lang="en-IN" sz="2667" b="1" dirty="0">
                <a:latin typeface="Times New Roman" panose="02020603050405020304" pitchFamily="18" charset="0"/>
                <a:cs typeface="Times New Roman" panose="02020603050405020304" pitchFamily="18" charset="0"/>
              </a:rPr>
              <a:t>Typical grinding machines</a:t>
            </a:r>
          </a:p>
        </p:txBody>
      </p:sp>
      <p:sp>
        <p:nvSpPr>
          <p:cNvPr id="12" name="TextBox 11"/>
          <p:cNvSpPr txBox="1"/>
          <p:nvPr/>
        </p:nvSpPr>
        <p:spPr>
          <a:xfrm>
            <a:off x="8594435" y="5651449"/>
            <a:ext cx="4410364" cy="502766"/>
          </a:xfrm>
          <a:prstGeom prst="rect">
            <a:avLst/>
          </a:prstGeom>
          <a:noFill/>
        </p:spPr>
        <p:txBody>
          <a:bodyPr wrap="square" rtlCol="0">
            <a:spAutoFit/>
          </a:bodyPr>
          <a:lstStyle/>
          <a:p>
            <a:r>
              <a:rPr lang="en-IN" sz="2667" b="1" dirty="0">
                <a:latin typeface="Times New Roman" panose="02020603050405020304" pitchFamily="18" charset="0"/>
                <a:cs typeface="Times New Roman" panose="02020603050405020304" pitchFamily="18" charset="0"/>
              </a:rPr>
              <a:t>Grinding consumables</a:t>
            </a:r>
          </a:p>
        </p:txBody>
      </p:sp>
      <p:sp>
        <p:nvSpPr>
          <p:cNvPr id="13" name="Rectangle 12"/>
          <p:cNvSpPr/>
          <p:nvPr/>
        </p:nvSpPr>
        <p:spPr>
          <a:xfrm>
            <a:off x="389509" y="5477132"/>
            <a:ext cx="8455977" cy="1323632"/>
          </a:xfrm>
          <a:prstGeom prst="rect">
            <a:avLst/>
          </a:prstGeom>
        </p:spPr>
        <p:txBody>
          <a:bodyPr wrap="square">
            <a:spAutoFit/>
          </a:bodyPr>
          <a:lstStyle/>
          <a:p>
            <a:r>
              <a:rPr lang="en-US" sz="2667" dirty="0">
                <a:latin typeface="Times New Roman" panose="02020603050405020304" pitchFamily="18" charset="0"/>
                <a:cs typeface="Times New Roman" panose="02020603050405020304" pitchFamily="18" charset="0"/>
              </a:rPr>
              <a:t>Apply lubricant to abrasive surface</a:t>
            </a:r>
          </a:p>
          <a:p>
            <a:pPr marL="990575" lvl="1" indent="-380990">
              <a:buFont typeface="Arial" panose="020B0604020202020204" pitchFamily="34" charset="0"/>
              <a:buChar char="•"/>
            </a:pPr>
            <a:r>
              <a:rPr lang="en-US" sz="2667" dirty="0">
                <a:latin typeface="Times New Roman" panose="02020603050405020304" pitchFamily="18" charset="0"/>
                <a:cs typeface="Times New Roman" panose="02020603050405020304" pitchFamily="18" charset="0"/>
              </a:rPr>
              <a:t>Most commonly water</a:t>
            </a:r>
          </a:p>
          <a:p>
            <a:pPr marL="990575" lvl="1" indent="-380990">
              <a:buFont typeface="Arial" panose="020B0604020202020204" pitchFamily="34" charset="0"/>
              <a:buChar char="•"/>
            </a:pPr>
            <a:r>
              <a:rPr lang="en-US" sz="2667" dirty="0">
                <a:latin typeface="Times New Roman" panose="02020603050405020304" pitchFamily="18" charset="0"/>
                <a:cs typeface="Times New Roman" panose="02020603050405020304" pitchFamily="18" charset="0"/>
              </a:rPr>
              <a:t>Water soluble oils for water sensitive specimens</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619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53</a:t>
            </a:fld>
            <a:endParaRPr lang="en"/>
          </a:p>
        </p:txBody>
      </p:sp>
      <p:sp>
        <p:nvSpPr>
          <p:cNvPr id="7" name="Rectangle 6"/>
          <p:cNvSpPr/>
          <p:nvPr/>
        </p:nvSpPr>
        <p:spPr>
          <a:xfrm>
            <a:off x="-277091" y="762700"/>
            <a:ext cx="12178145" cy="913199"/>
          </a:xfrm>
          <a:prstGeom prst="rect">
            <a:avLst/>
          </a:prstGeom>
        </p:spPr>
        <p:txBody>
          <a:bodyPr wrap="square">
            <a:spAutoFit/>
          </a:bodyPr>
          <a:lstStyle/>
          <a:p>
            <a:pPr marL="800080" indent="-342891" algn="just">
              <a:buClr>
                <a:schemeClr val="dk1"/>
              </a:buClr>
              <a:buSzPts val="1800"/>
              <a:buFont typeface="+mj-lt"/>
              <a:buAutoNum type="alphaLcParenR" startAt="3"/>
            </a:pPr>
            <a:r>
              <a:rPr lang="en-IN" sz="2667" b="1" dirty="0">
                <a:solidFill>
                  <a:srgbClr val="00B0F0"/>
                </a:solidFill>
                <a:latin typeface="Times New Roman" panose="02020603050405020304" pitchFamily="18" charset="0"/>
                <a:cs typeface="Times New Roman" panose="02020603050405020304" pitchFamily="18" charset="0"/>
              </a:rPr>
              <a:t>Polishing: </a:t>
            </a:r>
            <a:r>
              <a:rPr lang="en-US" sz="2667" dirty="0">
                <a:latin typeface="Times New Roman" panose="02020603050405020304" pitchFamily="18" charset="0"/>
                <a:cs typeface="Times New Roman" panose="02020603050405020304" pitchFamily="18" charset="0"/>
              </a:rPr>
              <a:t>Polishing is done in several steps using diamond powder or paste (15µ to less 2µ) on a synthetic short-napped cloth.</a:t>
            </a:r>
            <a:endParaRPr lang="en-US" sz="2667" b="1" dirty="0">
              <a:latin typeface="Times New Roman" panose="02020603050405020304" pitchFamily="18" charset="0"/>
              <a:cs typeface="Times New Roman" panose="02020603050405020304" pitchFamily="18" charset="0"/>
            </a:endParaRPr>
          </a:p>
        </p:txBody>
      </p:sp>
      <p:pic>
        <p:nvPicPr>
          <p:cNvPr id="8" name="Picture 2" descr="https://image.jimcdn.com/app/cms/image/transf/dimension=268x10000:format=jpg/path/s220dd00cb0f8b303/image/ib1e1d7f4083514aa/version/1655469699/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48" y="1925365"/>
            <a:ext cx="3669915" cy="3683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image.jimcdn.com/app/cms/image/transf/dimension=682x2048:format=jpg/path/s220dd00cb0f8b303/image/if55c86e97bef13b4/version/1655469302/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6767" y="1929669"/>
            <a:ext cx="2076871" cy="1559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image.jimcdn.com/app/cms/image/transf/dimension=682x2048:format=jpg/path/s220dd00cb0f8b303/image/i6db513b6b1478c44/version/1655469302/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0938" y="1925365"/>
            <a:ext cx="1807429" cy="1563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image.jimcdn.com/app/cms/image/transf/dimension=274x10000:format=jpg/path/s220dd00cb0f8b303/image/i124f0b8a9cadef16/version/1655469469/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7692" y="3488846"/>
            <a:ext cx="1966960" cy="19669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image.jimcdn.com/app/cms/image/transf/dimension=2048x2048:format=jpg/path/s220dd00cb0f8b303/image/i99fa1a2d341aebbd/version/1655469542/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0438" y="1925364"/>
            <a:ext cx="3763565" cy="3763565"/>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379296" y="4470401"/>
            <a:ext cx="1280776" cy="44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4" name="Rounded Rectangle 13"/>
          <p:cNvSpPr/>
          <p:nvPr/>
        </p:nvSpPr>
        <p:spPr>
          <a:xfrm>
            <a:off x="1112982" y="2623128"/>
            <a:ext cx="652703" cy="221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5" name="Rounded Rectangle 14"/>
          <p:cNvSpPr/>
          <p:nvPr/>
        </p:nvSpPr>
        <p:spPr>
          <a:xfrm>
            <a:off x="8448194" y="2573867"/>
            <a:ext cx="689649" cy="307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6" name="Rounded Rectangle 15"/>
          <p:cNvSpPr/>
          <p:nvPr/>
        </p:nvSpPr>
        <p:spPr>
          <a:xfrm>
            <a:off x="9667394" y="4297989"/>
            <a:ext cx="446244" cy="172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7" name="Rounded Rectangle 16"/>
          <p:cNvSpPr/>
          <p:nvPr/>
        </p:nvSpPr>
        <p:spPr>
          <a:xfrm>
            <a:off x="10517141" y="2758593"/>
            <a:ext cx="172412" cy="123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8" name="Rounded Rectangle 17"/>
          <p:cNvSpPr/>
          <p:nvPr/>
        </p:nvSpPr>
        <p:spPr>
          <a:xfrm>
            <a:off x="10826876" y="2623128"/>
            <a:ext cx="142688" cy="221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9" name="Rounded Rectangle 18"/>
          <p:cNvSpPr/>
          <p:nvPr/>
        </p:nvSpPr>
        <p:spPr>
          <a:xfrm>
            <a:off x="11115777" y="2660073"/>
            <a:ext cx="169000" cy="98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0" name="Rounded Rectangle 19"/>
          <p:cNvSpPr/>
          <p:nvPr/>
        </p:nvSpPr>
        <p:spPr>
          <a:xfrm>
            <a:off x="9667393" y="2254252"/>
            <a:ext cx="258619" cy="157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1" name="Rectangle 20"/>
          <p:cNvSpPr/>
          <p:nvPr/>
        </p:nvSpPr>
        <p:spPr>
          <a:xfrm>
            <a:off x="435715" y="5622605"/>
            <a:ext cx="3147015" cy="461665"/>
          </a:xfrm>
          <a:prstGeom prst="rect">
            <a:avLst/>
          </a:prstGeom>
        </p:spPr>
        <p:txBody>
          <a:bodyPr wrap="none">
            <a:spAutoFit/>
          </a:bodyPr>
          <a:lstStyle/>
          <a:p>
            <a:pPr algn="ctr"/>
            <a:r>
              <a:rPr lang="en-IN" sz="2400" dirty="0">
                <a:latin typeface="Times New Roman" panose="02020603050405020304" pitchFamily="18" charset="0"/>
                <a:cs typeface="Times New Roman" panose="02020603050405020304" pitchFamily="18" charset="0"/>
              </a:rPr>
              <a:t>Metallographic Polisher</a:t>
            </a:r>
          </a:p>
        </p:txBody>
      </p:sp>
      <p:sp>
        <p:nvSpPr>
          <p:cNvPr id="22" name="Rectangle 21"/>
          <p:cNvSpPr/>
          <p:nvPr/>
        </p:nvSpPr>
        <p:spPr>
          <a:xfrm>
            <a:off x="4091604" y="5626893"/>
            <a:ext cx="4072069"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Polishing cloths</a:t>
            </a:r>
          </a:p>
          <a:p>
            <a:pPr algn="ctr"/>
            <a:r>
              <a:rPr lang="en-US" sz="2400" dirty="0">
                <a:latin typeface="Times New Roman" panose="02020603050405020304" pitchFamily="18" charset="0"/>
                <a:cs typeface="Times New Roman" panose="02020603050405020304" pitchFamily="18" charset="0"/>
              </a:rPr>
              <a:t>Compressed, </a:t>
            </a:r>
            <a:r>
              <a:rPr lang="en-US" sz="2400" dirty="0" err="1">
                <a:latin typeface="Times New Roman" panose="02020603050405020304" pitchFamily="18" charset="0"/>
                <a:cs typeface="Times New Roman" panose="02020603050405020304" pitchFamily="18" charset="0"/>
              </a:rPr>
              <a:t>wowen</a:t>
            </a:r>
            <a:r>
              <a:rPr lang="en-US" sz="2400" dirty="0">
                <a:latin typeface="Times New Roman" panose="02020603050405020304" pitchFamily="18" charset="0"/>
                <a:cs typeface="Times New Roman" panose="02020603050405020304" pitchFamily="18" charset="0"/>
              </a:rPr>
              <a:t>, flocked, microporous, </a:t>
            </a:r>
            <a:r>
              <a:rPr lang="en-US" sz="2400" dirty="0" err="1">
                <a:latin typeface="Times New Roman" panose="02020603050405020304" pitchFamily="18" charset="0"/>
                <a:cs typeface="Times New Roman" panose="02020603050405020304" pitchFamily="18" charset="0"/>
              </a:rPr>
              <a:t>etc</a:t>
            </a:r>
            <a:endParaRPr lang="en-IN" sz="2400" dirty="0">
              <a:latin typeface="Times New Roman" panose="02020603050405020304" pitchFamily="18" charset="0"/>
              <a:cs typeface="Times New Roman" panose="02020603050405020304" pitchFamily="18" charset="0"/>
            </a:endParaRPr>
          </a:p>
        </p:txBody>
      </p:sp>
      <p:sp>
        <p:nvSpPr>
          <p:cNvPr id="23" name="Rectangle 22"/>
          <p:cNvSpPr/>
          <p:nvPr/>
        </p:nvSpPr>
        <p:spPr>
          <a:xfrm>
            <a:off x="7883055" y="5395399"/>
            <a:ext cx="4544292"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Diamond powder, Monocrystalline/Polycrystalline and P</a:t>
            </a:r>
            <a:r>
              <a:rPr lang="en-IN" sz="2400" dirty="0" err="1">
                <a:latin typeface="Times New Roman" panose="02020603050405020304" pitchFamily="18" charset="0"/>
                <a:cs typeface="Times New Roman" panose="02020603050405020304" pitchFamily="18" charset="0"/>
              </a:rPr>
              <a:t>olishing</a:t>
            </a:r>
            <a:r>
              <a:rPr lang="en-IN" sz="2400" dirty="0">
                <a:latin typeface="Times New Roman" panose="02020603050405020304" pitchFamily="18" charset="0"/>
                <a:cs typeface="Times New Roman" panose="02020603050405020304" pitchFamily="18" charset="0"/>
              </a:rPr>
              <a:t> lubricants</a:t>
            </a:r>
          </a:p>
        </p:txBody>
      </p:sp>
      <p:sp>
        <p:nvSpPr>
          <p:cNvPr id="24" name="Google Shape;250;p28"/>
          <p:cNvSpPr/>
          <p:nvPr/>
        </p:nvSpPr>
        <p:spPr>
          <a:xfrm>
            <a:off x="9407237" y="93701"/>
            <a:ext cx="2784764" cy="543609"/>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400" dirty="0">
                <a:solidFill>
                  <a:schemeClr val="lt1"/>
                </a:solidFill>
                <a:latin typeface="Raleway"/>
                <a:ea typeface="Raleway"/>
                <a:cs typeface="Raleway"/>
                <a:sym typeface="Raleway"/>
              </a:rPr>
              <a:t>IS 11520: 1985</a:t>
            </a:r>
            <a:endParaRPr sz="2400" dirty="0">
              <a:solidFill>
                <a:schemeClr val="lt1"/>
              </a:solidFill>
              <a:latin typeface="Lato"/>
              <a:ea typeface="Lato"/>
              <a:cs typeface="Lato"/>
              <a:sym typeface="Lato"/>
            </a:endParaRPr>
          </a:p>
        </p:txBody>
      </p:sp>
    </p:spTree>
    <p:extLst>
      <p:ext uri="{BB962C8B-B14F-4D97-AF65-F5344CB8AC3E}">
        <p14:creationId xmlns:p14="http://schemas.microsoft.com/office/powerpoint/2010/main" val="2188147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54</a:t>
            </a:fld>
            <a:endParaRPr lang="en"/>
          </a:p>
        </p:txBody>
      </p:sp>
      <p:sp>
        <p:nvSpPr>
          <p:cNvPr id="6" name="Google Shape;250;p28"/>
          <p:cNvSpPr/>
          <p:nvPr/>
        </p:nvSpPr>
        <p:spPr>
          <a:xfrm>
            <a:off x="9407237" y="93701"/>
            <a:ext cx="2784764" cy="543609"/>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lvl="0" algn="ctr">
              <a:buSzPts val="1100"/>
            </a:pPr>
            <a:r>
              <a:rPr lang="en-US" sz="2400" dirty="0">
                <a:solidFill>
                  <a:schemeClr val="lt1"/>
                </a:solidFill>
                <a:latin typeface="Raleway"/>
                <a:ea typeface="Raleway"/>
                <a:cs typeface="Raleway"/>
                <a:sym typeface="Raleway"/>
              </a:rPr>
              <a:t>IS 11520: 1985</a:t>
            </a:r>
            <a:endParaRPr sz="2400" dirty="0">
              <a:solidFill>
                <a:schemeClr val="lt1"/>
              </a:solidFill>
              <a:latin typeface="Lato"/>
              <a:ea typeface="Lato"/>
              <a:cs typeface="Lato"/>
              <a:sym typeface="Lato"/>
            </a:endParaRPr>
          </a:p>
        </p:txBody>
      </p:sp>
      <p:sp>
        <p:nvSpPr>
          <p:cNvPr id="7" name="Rectangle 6"/>
          <p:cNvSpPr/>
          <p:nvPr/>
        </p:nvSpPr>
        <p:spPr>
          <a:xfrm>
            <a:off x="96981" y="304195"/>
            <a:ext cx="11790219" cy="1528880"/>
          </a:xfrm>
          <a:prstGeom prst="rect">
            <a:avLst/>
          </a:prstGeom>
        </p:spPr>
        <p:txBody>
          <a:bodyPr wrap="square">
            <a:spAutoFit/>
          </a:bodyPr>
          <a:lstStyle/>
          <a:p>
            <a:pPr marL="457189" indent="-457189">
              <a:lnSpc>
                <a:spcPct val="150000"/>
              </a:lnSpc>
              <a:buFont typeface="Wingdings" panose="05000000000000000000" pitchFamily="2" charset="2"/>
              <a:buChar char="q"/>
            </a:pPr>
            <a:r>
              <a:rPr lang="en-US" sz="2667" b="1" dirty="0">
                <a:solidFill>
                  <a:schemeClr val="accent4"/>
                </a:solidFill>
                <a:latin typeface="Times New Roman" panose="02020603050405020304" pitchFamily="18" charset="0"/>
                <a:cs typeface="Times New Roman" panose="02020603050405020304" pitchFamily="18" charset="0"/>
              </a:rPr>
              <a:t>ETCHING FOR MICRO EXAMINATION</a:t>
            </a:r>
          </a:p>
          <a:p>
            <a:r>
              <a:rPr lang="en-US" sz="2667" dirty="0">
                <a:latin typeface="Times New Roman" panose="02020603050405020304" pitchFamily="18" charset="0"/>
                <a:cs typeface="Times New Roman" panose="02020603050405020304" pitchFamily="18" charset="0"/>
              </a:rPr>
              <a:t>Should be etched with suitable etchant for a particular period of time and conduct microscopic examination.</a:t>
            </a:r>
            <a:endParaRPr lang="en-US" sz="2667" dirty="0"/>
          </a:p>
        </p:txBody>
      </p:sp>
      <p:pic>
        <p:nvPicPr>
          <p:cNvPr id="8" name="Picture 2" descr="Alcoholic nitric ac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0571" y="2322076"/>
            <a:ext cx="3740380" cy="2457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arkers electroly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810" y="2321978"/>
            <a:ext cx="3740381" cy="2457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lemm's reag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4693" y="2322073"/>
            <a:ext cx="3740380" cy="245774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22" y="4792314"/>
            <a:ext cx="1972014" cy="461665"/>
          </a:xfrm>
          <a:prstGeom prst="rect">
            <a:avLst/>
          </a:prstGeom>
        </p:spPr>
        <p:txBody>
          <a:bodyPr wrap="none">
            <a:spAutoFit/>
          </a:bodyPr>
          <a:lstStyle/>
          <a:p>
            <a:pPr algn="ctr"/>
            <a:r>
              <a:rPr lang="en-US" sz="2400" b="1" dirty="0">
                <a:latin typeface="Times New Roman" panose="02020603050405020304" pitchFamily="18" charset="0"/>
                <a:cs typeface="Times New Roman" panose="02020603050405020304" pitchFamily="18" charset="0"/>
              </a:rPr>
              <a:t>Carbon steels</a:t>
            </a:r>
          </a:p>
        </p:txBody>
      </p:sp>
      <p:sp>
        <p:nvSpPr>
          <p:cNvPr id="12" name="Rectangle 11"/>
          <p:cNvSpPr/>
          <p:nvPr/>
        </p:nvSpPr>
        <p:spPr>
          <a:xfrm>
            <a:off x="4665048" y="4765964"/>
            <a:ext cx="3007555" cy="461665"/>
          </a:xfrm>
          <a:prstGeom prst="rect">
            <a:avLst/>
          </a:prstGeom>
        </p:spPr>
        <p:txBody>
          <a:bodyPr wrap="none">
            <a:spAutoFit/>
          </a:bodyPr>
          <a:lstStyle/>
          <a:p>
            <a:r>
              <a:rPr lang="en-IN" sz="2400" b="1" dirty="0" err="1">
                <a:latin typeface="Times New Roman" panose="02020603050405020304" pitchFamily="18" charset="0"/>
                <a:cs typeface="Times New Roman" panose="02020603050405020304" pitchFamily="18" charset="0"/>
              </a:rPr>
              <a:t>Aluminum</a:t>
            </a:r>
            <a:r>
              <a:rPr lang="en-IN" sz="2400" b="1" dirty="0">
                <a:latin typeface="Times New Roman" panose="02020603050405020304" pitchFamily="18" charset="0"/>
                <a:cs typeface="Times New Roman" panose="02020603050405020304" pitchFamily="18" charset="0"/>
              </a:rPr>
              <a:t> and alloys</a:t>
            </a:r>
          </a:p>
        </p:txBody>
      </p:sp>
      <p:sp>
        <p:nvSpPr>
          <p:cNvPr id="13" name="Rectangle 12"/>
          <p:cNvSpPr/>
          <p:nvPr/>
        </p:nvSpPr>
        <p:spPr>
          <a:xfrm>
            <a:off x="8770334" y="4779818"/>
            <a:ext cx="2573974"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Copper and alloys</a:t>
            </a:r>
          </a:p>
        </p:txBody>
      </p:sp>
    </p:spTree>
    <p:extLst>
      <p:ext uri="{BB962C8B-B14F-4D97-AF65-F5344CB8AC3E}">
        <p14:creationId xmlns:p14="http://schemas.microsoft.com/office/powerpoint/2010/main" val="18192898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61" y="125909"/>
            <a:ext cx="9419053" cy="430887"/>
          </a:xfrm>
          <a:prstGeom prst="rect">
            <a:avLst/>
          </a:prstGeom>
        </p:spPr>
        <p:txBody>
          <a:bodyPr wrap="none">
            <a:spAutoFit/>
          </a:bodyPr>
          <a:lstStyle/>
          <a:p>
            <a:r>
              <a:rPr lang="en-IN" sz="2200" b="1" dirty="0" smtClean="0">
                <a:effectLst>
                  <a:outerShdw blurRad="38100" dist="38100" dir="2700000" algn="tl">
                    <a:srgbClr val="000000">
                      <a:alpha val="43137"/>
                    </a:srgbClr>
                  </a:outerShdw>
                </a:effectLst>
              </a:rPr>
              <a:t>Indian standard on Methods for determination of Density &amp;  Apparent Porosity </a:t>
            </a:r>
            <a:endParaRPr lang="en-IN" sz="2200" b="1" dirty="0">
              <a:effectLst>
                <a:outerShdw blurRad="38100" dist="38100" dir="2700000" algn="tl">
                  <a:srgbClr val="000000">
                    <a:alpha val="43137"/>
                  </a:srgbClr>
                </a:outerShdw>
              </a:effectLst>
            </a:endParaRPr>
          </a:p>
        </p:txBody>
      </p:sp>
      <p:graphicFrame>
        <p:nvGraphicFramePr>
          <p:cNvPr id="3" name="Content Placeholder 3">
            <a:extLst>
              <a:ext uri="{FF2B5EF4-FFF2-40B4-BE49-F238E27FC236}">
                <a16:creationId xmlns:a16="http://schemas.microsoft.com/office/drawing/2014/main" xmlns="" id="{135131D4-CE44-4F2F-5864-BA093228498C}"/>
              </a:ext>
            </a:extLst>
          </p:cNvPr>
          <p:cNvGraphicFramePr>
            <a:graphicFrameLocks/>
          </p:cNvGraphicFramePr>
          <p:nvPr>
            <p:extLst>
              <p:ext uri="{D42A27DB-BD31-4B8C-83A1-F6EECF244321}">
                <p14:modId xmlns:p14="http://schemas.microsoft.com/office/powerpoint/2010/main" val="1718311212"/>
              </p:ext>
            </p:extLst>
          </p:nvPr>
        </p:nvGraphicFramePr>
        <p:xfrm>
          <a:off x="226002" y="918730"/>
          <a:ext cx="11561617" cy="268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200025" y="3843874"/>
            <a:ext cx="11587163" cy="3039398"/>
            <a:chOff x="200025" y="3843874"/>
            <a:chExt cx="11587163" cy="3039398"/>
          </a:xfrm>
        </p:grpSpPr>
        <p:sp>
          <p:nvSpPr>
            <p:cNvPr id="4" name="Rectangle 3"/>
            <p:cNvSpPr/>
            <p:nvPr/>
          </p:nvSpPr>
          <p:spPr>
            <a:xfrm>
              <a:off x="200025" y="3843874"/>
              <a:ext cx="10821809" cy="369332"/>
            </a:xfrm>
            <a:prstGeom prst="rect">
              <a:avLst/>
            </a:prstGeom>
          </p:spPr>
          <p:txBody>
            <a:bodyPr wrap="none">
              <a:spAutoFit/>
            </a:bodyPr>
            <a:lstStyle/>
            <a:p>
              <a:pPr lvl="0"/>
              <a:r>
                <a:rPr lang="en-US" b="1" dirty="0" smtClean="0"/>
                <a:t>Apparent Solid Density</a:t>
              </a:r>
              <a:r>
                <a:rPr lang="en-US" b="1" dirty="0"/>
                <a:t>: </a:t>
              </a:r>
              <a:r>
                <a:rPr lang="en-US" b="1" dirty="0" smtClean="0"/>
                <a:t>(</a:t>
              </a:r>
              <a:r>
                <a:rPr lang="en-US" b="1" dirty="0" err="1" smtClean="0"/>
                <a:t>ρa</a:t>
              </a:r>
              <a:r>
                <a:rPr lang="en-US" b="1" dirty="0" smtClean="0"/>
                <a:t>) </a:t>
              </a:r>
              <a:r>
                <a:rPr lang="en-US" b="1" dirty="0"/>
                <a:t>ratio of the mass of the dry material of a porous body to its apparent solid volume </a:t>
              </a:r>
              <a:endParaRPr lang="en-IN" b="1" dirty="0"/>
            </a:p>
          </p:txBody>
        </p:sp>
        <p:sp>
          <p:nvSpPr>
            <p:cNvPr id="5" name="Rectangle 4"/>
            <p:cNvSpPr/>
            <p:nvPr/>
          </p:nvSpPr>
          <p:spPr>
            <a:xfrm>
              <a:off x="200025" y="4364564"/>
              <a:ext cx="8927059" cy="369332"/>
            </a:xfrm>
            <a:prstGeom prst="rect">
              <a:avLst/>
            </a:prstGeom>
          </p:spPr>
          <p:txBody>
            <a:bodyPr wrap="none">
              <a:spAutoFit/>
            </a:bodyPr>
            <a:lstStyle/>
            <a:p>
              <a:pPr lvl="0"/>
              <a:r>
                <a:rPr lang="en-US" b="1" dirty="0" smtClean="0"/>
                <a:t>Bulk Density </a:t>
              </a:r>
              <a:r>
                <a:rPr lang="en-US" b="1" dirty="0"/>
                <a:t>: </a:t>
              </a:r>
              <a:r>
                <a:rPr lang="en-US" b="1" dirty="0" smtClean="0"/>
                <a:t>(</a:t>
              </a:r>
              <a:r>
                <a:rPr lang="en-US" b="1" dirty="0" err="1" smtClean="0"/>
                <a:t>ρb</a:t>
              </a:r>
              <a:r>
                <a:rPr lang="en-US" b="1" dirty="0" smtClean="0"/>
                <a:t>) Ratio </a:t>
              </a:r>
              <a:r>
                <a:rPr lang="en-US" b="1" dirty="0"/>
                <a:t>of the mass of the dry material of a porous body to its bulk volume</a:t>
              </a:r>
              <a:endParaRPr lang="en-IN" b="1" dirty="0"/>
            </a:p>
          </p:txBody>
        </p:sp>
        <p:sp>
          <p:nvSpPr>
            <p:cNvPr id="6" name="Rectangle 5"/>
            <p:cNvSpPr/>
            <p:nvPr/>
          </p:nvSpPr>
          <p:spPr>
            <a:xfrm>
              <a:off x="200025" y="4885254"/>
              <a:ext cx="9638088" cy="369332"/>
            </a:xfrm>
            <a:prstGeom prst="rect">
              <a:avLst/>
            </a:prstGeom>
          </p:spPr>
          <p:txBody>
            <a:bodyPr wrap="none">
              <a:spAutoFit/>
            </a:bodyPr>
            <a:lstStyle/>
            <a:p>
              <a:pPr lvl="0"/>
              <a:r>
                <a:rPr lang="en-US" b="1" dirty="0" smtClean="0"/>
                <a:t>Apparent Porosity</a:t>
              </a:r>
              <a:r>
                <a:rPr lang="en-US" b="1" dirty="0"/>
                <a:t>: ratio of the total volume of the open pores </a:t>
              </a:r>
              <a:r>
                <a:rPr lang="en-US" b="1" dirty="0" smtClean="0"/>
                <a:t> </a:t>
              </a:r>
              <a:r>
                <a:rPr lang="en-US" b="1" dirty="0"/>
                <a:t>in a porous body to its bulk volume </a:t>
              </a:r>
              <a:endParaRPr lang="en-IN" b="1" dirty="0"/>
            </a:p>
          </p:txBody>
        </p:sp>
        <p:sp>
          <p:nvSpPr>
            <p:cNvPr id="7" name="Rectangle 6"/>
            <p:cNvSpPr/>
            <p:nvPr/>
          </p:nvSpPr>
          <p:spPr>
            <a:xfrm>
              <a:off x="200025" y="5405944"/>
              <a:ext cx="11587163" cy="1477328"/>
            </a:xfrm>
            <a:prstGeom prst="rect">
              <a:avLst/>
            </a:prstGeom>
          </p:spPr>
          <p:txBody>
            <a:bodyPr wrap="square">
              <a:spAutoFit/>
            </a:bodyPr>
            <a:lstStyle/>
            <a:p>
              <a:r>
                <a:rPr lang="en-US" b="1" dirty="0" smtClean="0"/>
                <a:t>Open Pore : pore </a:t>
              </a:r>
              <a:r>
                <a:rPr lang="en-US" b="1" dirty="0"/>
                <a:t>that is penetrated by an immersion liquid, or that is connected to the atmosphere, either directly or via one </a:t>
              </a:r>
              <a:r>
                <a:rPr lang="en-US" b="1" dirty="0" smtClean="0"/>
                <a:t>another</a:t>
              </a:r>
            </a:p>
            <a:p>
              <a:endParaRPr lang="en-US" b="1" dirty="0" smtClean="0"/>
            </a:p>
            <a:p>
              <a:r>
                <a:rPr lang="en-US" b="1" dirty="0"/>
                <a:t>Bulk Volume : </a:t>
              </a:r>
              <a:r>
                <a:rPr lang="en-US" b="1" dirty="0" smtClean="0"/>
                <a:t>Sum </a:t>
              </a:r>
              <a:r>
                <a:rPr lang="en-US" b="1" dirty="0"/>
                <a:t>of the respective volumes of the solid material, the open pores (3.1) and the closed pores (3.2) in a porous body</a:t>
              </a:r>
              <a:endParaRPr lang="en-IN" b="1" dirty="0"/>
            </a:p>
          </p:txBody>
        </p:sp>
      </p:grpSp>
    </p:spTree>
    <p:extLst>
      <p:ext uri="{BB962C8B-B14F-4D97-AF65-F5344CB8AC3E}">
        <p14:creationId xmlns:p14="http://schemas.microsoft.com/office/powerpoint/2010/main" val="2692373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30" y="30206"/>
            <a:ext cx="12020005" cy="1107996"/>
          </a:xfrm>
          <a:prstGeom prst="rect">
            <a:avLst/>
          </a:prstGeom>
        </p:spPr>
        <p:txBody>
          <a:bodyPr wrap="square">
            <a:spAutoFit/>
          </a:bodyPr>
          <a:lstStyle/>
          <a:p>
            <a:pPr algn="just"/>
            <a:r>
              <a:rPr lang="en-US" sz="2200" dirty="0">
                <a:solidFill>
                  <a:srgbClr val="FF0000"/>
                </a:solidFill>
                <a:effectLst>
                  <a:outerShdw blurRad="38100" dist="38100" dir="2700000" algn="tl">
                    <a:srgbClr val="000000">
                      <a:alpha val="43137"/>
                    </a:srgbClr>
                  </a:outerShdw>
                </a:effectLst>
                <a:latin typeface="Frutiger Neue LT"/>
              </a:rPr>
              <a:t>T</a:t>
            </a:r>
            <a:r>
              <a:rPr lang="en-US" sz="2200" dirty="0" smtClean="0">
                <a:solidFill>
                  <a:srgbClr val="FF0000"/>
                </a:solidFill>
                <a:effectLst>
                  <a:outerShdw blurRad="38100" dist="38100" dir="2700000" algn="tl">
                    <a:srgbClr val="000000">
                      <a:alpha val="43137"/>
                    </a:srgbClr>
                  </a:outerShdw>
                </a:effectLst>
                <a:latin typeface="Frutiger Neue LT"/>
              </a:rPr>
              <a:t>ests </a:t>
            </a:r>
            <a:r>
              <a:rPr lang="en-US" sz="2200" dirty="0">
                <a:solidFill>
                  <a:srgbClr val="FF0000"/>
                </a:solidFill>
                <a:effectLst>
                  <a:outerShdw blurRad="38100" dist="38100" dir="2700000" algn="tl">
                    <a:srgbClr val="000000">
                      <a:alpha val="43137"/>
                    </a:srgbClr>
                  </a:outerShdw>
                </a:effectLst>
                <a:latin typeface="Frutiger Neue LT"/>
              </a:rPr>
              <a:t>on </a:t>
            </a:r>
            <a:r>
              <a:rPr lang="en-US" sz="2200" dirty="0" smtClean="0">
                <a:solidFill>
                  <a:srgbClr val="FF0000"/>
                </a:solidFill>
                <a:effectLst>
                  <a:outerShdw blurRad="38100" dist="38100" dir="2700000" algn="tl">
                    <a:srgbClr val="000000">
                      <a:alpha val="43137"/>
                    </a:srgbClr>
                  </a:outerShdw>
                </a:effectLst>
                <a:latin typeface="Frutiger Neue LT"/>
              </a:rPr>
              <a:t>Hard metals: </a:t>
            </a:r>
            <a:r>
              <a:rPr lang="en-US" sz="2200" dirty="0" smtClean="0">
                <a:effectLst>
                  <a:outerShdw blurRad="38100" dist="38100" dir="2700000" algn="tl">
                    <a:srgbClr val="000000">
                      <a:alpha val="43137"/>
                    </a:srgbClr>
                  </a:outerShdw>
                </a:effectLst>
                <a:latin typeface="Frutiger Neue LT"/>
              </a:rPr>
              <a:t>Generally the Hard metals means </a:t>
            </a:r>
            <a:r>
              <a:rPr lang="en-US" sz="2200" dirty="0">
                <a:effectLst>
                  <a:outerShdw blurRad="38100" dist="38100" dir="2700000" algn="tl">
                    <a:srgbClr val="000000">
                      <a:alpha val="43137"/>
                    </a:srgbClr>
                  </a:outerShdw>
                </a:effectLst>
                <a:latin typeface="Frutiger Neue LT"/>
              </a:rPr>
              <a:t>higher hardness of the steel material which can be cut, </a:t>
            </a:r>
            <a:r>
              <a:rPr lang="en-US" sz="2200" dirty="0" smtClean="0">
                <a:effectLst>
                  <a:outerShdw blurRad="38100" dist="38100" dir="2700000" algn="tl">
                    <a:srgbClr val="000000">
                      <a:alpha val="43137"/>
                    </a:srgbClr>
                  </a:outerShdw>
                </a:effectLst>
                <a:latin typeface="Frutiger Neue LT"/>
              </a:rPr>
              <a:t> such </a:t>
            </a:r>
            <a:r>
              <a:rPr lang="en-US" sz="2200" dirty="0">
                <a:effectLst>
                  <a:outerShdw blurRad="38100" dist="38100" dir="2700000" algn="tl">
                    <a:srgbClr val="000000">
                      <a:alpha val="43137"/>
                    </a:srgbClr>
                  </a:outerShdw>
                </a:effectLst>
                <a:latin typeface="Frutiger Neue LT"/>
              </a:rPr>
              <a:t>as </a:t>
            </a:r>
            <a:r>
              <a:rPr lang="en-US" sz="2200" dirty="0" smtClean="0">
                <a:effectLst>
                  <a:outerShdw blurRad="38100" dist="38100" dir="2700000" algn="tl">
                    <a:srgbClr val="000000">
                      <a:alpha val="43137"/>
                    </a:srgbClr>
                  </a:outerShdw>
                </a:effectLst>
                <a:latin typeface="Frutiger Neue LT"/>
              </a:rPr>
              <a:t>alloy </a:t>
            </a:r>
            <a:r>
              <a:rPr lang="en-US" sz="2200" dirty="0">
                <a:effectLst>
                  <a:outerShdw blurRad="38100" dist="38100" dir="2700000" algn="tl">
                    <a:srgbClr val="000000">
                      <a:alpha val="43137"/>
                    </a:srgbClr>
                  </a:outerShdw>
                </a:effectLst>
                <a:latin typeface="Frutiger Neue LT"/>
              </a:rPr>
              <a:t>steel, die steel. . . </a:t>
            </a:r>
            <a:r>
              <a:rPr lang="en-US" sz="2200" dirty="0" smtClean="0">
                <a:effectLst>
                  <a:outerShdw blurRad="38100" dist="38100" dir="2700000" algn="tl">
                    <a:srgbClr val="000000">
                      <a:alpha val="43137"/>
                    </a:srgbClr>
                  </a:outerShdw>
                </a:effectLst>
                <a:latin typeface="Frutiger Neue LT"/>
              </a:rPr>
              <a:t>etc. Applicable </a:t>
            </a:r>
            <a:r>
              <a:rPr lang="en-US" sz="2200" dirty="0">
                <a:effectLst>
                  <a:outerShdw blurRad="38100" dist="38100" dir="2700000" algn="tl">
                    <a:srgbClr val="000000">
                      <a:alpha val="43137"/>
                    </a:srgbClr>
                  </a:outerShdw>
                </a:effectLst>
                <a:latin typeface="Frutiger Neue LT"/>
              </a:rPr>
              <a:t>to the </a:t>
            </a:r>
            <a:r>
              <a:rPr lang="en-US" sz="2200" dirty="0">
                <a:effectLst>
                  <a:outerShdw blurRad="38100" dist="38100" dir="2700000" algn="tl">
                    <a:srgbClr val="000000">
                      <a:alpha val="43137"/>
                    </a:srgbClr>
                  </a:outerShdw>
                </a:effectLst>
                <a:latin typeface="Frutiger Neue LT"/>
                <a:hlinkClick r:id="rId2"/>
              </a:rPr>
              <a:t>cutters</a:t>
            </a:r>
            <a:r>
              <a:rPr lang="en-US" sz="2200" dirty="0">
                <a:effectLst>
                  <a:outerShdw blurRad="38100" dist="38100" dir="2700000" algn="tl">
                    <a:srgbClr val="000000">
                      <a:alpha val="43137"/>
                    </a:srgbClr>
                  </a:outerShdw>
                </a:effectLst>
                <a:latin typeface="Frutiger Neue LT"/>
              </a:rPr>
              <a:t> with </a:t>
            </a:r>
            <a:r>
              <a:rPr lang="en-US" sz="2200" dirty="0">
                <a:effectLst>
                  <a:outerShdw blurRad="38100" dist="38100" dir="2700000" algn="tl">
                    <a:srgbClr val="000000">
                      <a:alpha val="43137"/>
                    </a:srgbClr>
                  </a:outerShdw>
                </a:effectLst>
                <a:latin typeface="Frutiger Neue LT"/>
                <a:hlinkClick r:id="rId3"/>
              </a:rPr>
              <a:t>coating</a:t>
            </a:r>
            <a:r>
              <a:rPr lang="en-US" sz="2200" dirty="0">
                <a:effectLst>
                  <a:outerShdw blurRad="38100" dist="38100" dir="2700000" algn="tl">
                    <a:srgbClr val="000000">
                      <a:alpha val="43137"/>
                    </a:srgbClr>
                  </a:outerShdw>
                </a:effectLst>
                <a:latin typeface="Frutiger Neue LT"/>
              </a:rPr>
              <a:t>, such as: </a:t>
            </a:r>
            <a:r>
              <a:rPr lang="en-US" sz="2200" dirty="0" err="1">
                <a:effectLst>
                  <a:outerShdw blurRad="38100" dist="38100" dir="2700000" algn="tl">
                    <a:srgbClr val="000000">
                      <a:alpha val="43137"/>
                    </a:srgbClr>
                  </a:outerShdw>
                </a:effectLst>
                <a:latin typeface="Frutiger Neue LT"/>
              </a:rPr>
              <a:t>TiAlN</a:t>
            </a:r>
            <a:r>
              <a:rPr lang="en-US" sz="2200" dirty="0">
                <a:effectLst>
                  <a:outerShdw blurRad="38100" dist="38100" dir="2700000" algn="tl">
                    <a:srgbClr val="000000">
                      <a:alpha val="43137"/>
                    </a:srgbClr>
                  </a:outerShdw>
                </a:effectLst>
                <a:latin typeface="Frutiger Neue LT"/>
              </a:rPr>
              <a:t>, </a:t>
            </a:r>
            <a:r>
              <a:rPr lang="en-US" sz="2200" dirty="0" err="1">
                <a:effectLst>
                  <a:outerShdw blurRad="38100" dist="38100" dir="2700000" algn="tl">
                    <a:srgbClr val="000000">
                      <a:alpha val="43137"/>
                    </a:srgbClr>
                  </a:outerShdw>
                </a:effectLst>
                <a:latin typeface="Frutiger Neue LT"/>
              </a:rPr>
              <a:t>TiN</a:t>
            </a:r>
            <a:r>
              <a:rPr lang="en-US" sz="2200" dirty="0">
                <a:effectLst>
                  <a:outerShdw blurRad="38100" dist="38100" dir="2700000" algn="tl">
                    <a:srgbClr val="000000">
                      <a:alpha val="43137"/>
                    </a:srgbClr>
                  </a:outerShdw>
                </a:effectLst>
                <a:latin typeface="Frutiger Neue LT"/>
              </a:rPr>
              <a:t>.</a:t>
            </a:r>
            <a:endParaRPr lang="en-IN" sz="2200" dirty="0">
              <a:effectLst>
                <a:outerShdw blurRad="38100" dist="38100" dir="2700000" algn="tl">
                  <a:srgbClr val="000000">
                    <a:alpha val="43137"/>
                  </a:srgbClr>
                </a:outerShdw>
              </a:effectLst>
              <a:latin typeface="Frutiger Neue LT"/>
            </a:endParaRPr>
          </a:p>
        </p:txBody>
      </p:sp>
      <p:sp>
        <p:nvSpPr>
          <p:cNvPr id="3" name="Rectangle 2"/>
          <p:cNvSpPr/>
          <p:nvPr/>
        </p:nvSpPr>
        <p:spPr>
          <a:xfrm>
            <a:off x="0" y="1079105"/>
            <a:ext cx="12192000" cy="646331"/>
          </a:xfrm>
          <a:prstGeom prst="rect">
            <a:avLst/>
          </a:prstGeom>
        </p:spPr>
        <p:txBody>
          <a:bodyPr wrap="square">
            <a:spAutoFit/>
          </a:bodyPr>
          <a:lstStyle/>
          <a:p>
            <a:r>
              <a:rPr lang="en-US" b="1" dirty="0">
                <a:solidFill>
                  <a:srgbClr val="000000"/>
                </a:solidFill>
                <a:effectLst>
                  <a:outerShdw blurRad="38100" dist="38100" dir="2700000" algn="tl">
                    <a:srgbClr val="000000">
                      <a:alpha val="43137"/>
                    </a:srgbClr>
                  </a:outerShdw>
                </a:effectLst>
                <a:latin typeface="Frutiger Neue LT"/>
              </a:rPr>
              <a:t>Hard metals are used extensively for mounting tools and parts for machining, </a:t>
            </a:r>
            <a:r>
              <a:rPr lang="en-US" b="1" dirty="0" err="1">
                <a:solidFill>
                  <a:srgbClr val="000000"/>
                </a:solidFill>
                <a:effectLst>
                  <a:outerShdw blurRad="38100" dist="38100" dir="2700000" algn="tl">
                    <a:srgbClr val="000000">
                      <a:alpha val="43137"/>
                    </a:srgbClr>
                  </a:outerShdw>
                </a:effectLst>
                <a:latin typeface="Frutiger Neue LT"/>
              </a:rPr>
              <a:t>chipless</a:t>
            </a:r>
            <a:r>
              <a:rPr lang="en-US" b="1" dirty="0">
                <a:solidFill>
                  <a:srgbClr val="000000"/>
                </a:solidFill>
                <a:effectLst>
                  <a:outerShdw blurRad="38100" dist="38100" dir="2700000" algn="tl">
                    <a:srgbClr val="000000">
                      <a:alpha val="43137"/>
                    </a:srgbClr>
                  </a:outerShdw>
                </a:effectLst>
                <a:latin typeface="Frutiger Neue LT"/>
              </a:rPr>
              <a:t> profiling and </a:t>
            </a:r>
            <a:r>
              <a:rPr lang="en-US" b="1" dirty="0" err="1">
                <a:solidFill>
                  <a:srgbClr val="000000"/>
                </a:solidFill>
                <a:effectLst>
                  <a:outerShdw blurRad="38100" dist="38100" dir="2700000" algn="tl">
                    <a:srgbClr val="000000">
                      <a:alpha val="43137"/>
                    </a:srgbClr>
                  </a:outerShdw>
                </a:effectLst>
                <a:latin typeface="Frutiger Neue LT"/>
              </a:rPr>
              <a:t>abradant</a:t>
            </a:r>
            <a:r>
              <a:rPr lang="en-US" b="1" dirty="0">
                <a:solidFill>
                  <a:srgbClr val="000000"/>
                </a:solidFill>
                <a:effectLst>
                  <a:outerShdw blurRad="38100" dist="38100" dir="2700000" algn="tl">
                    <a:srgbClr val="000000">
                      <a:alpha val="43137"/>
                    </a:srgbClr>
                  </a:outerShdw>
                </a:effectLst>
                <a:latin typeface="Frutiger Neue LT"/>
              </a:rPr>
              <a:t> attrition. </a:t>
            </a:r>
            <a:endParaRPr lang="en-IN" b="1" dirty="0">
              <a:effectLst>
                <a:outerShdw blurRad="38100" dist="38100" dir="2700000" algn="tl">
                  <a:srgbClr val="000000">
                    <a:alpha val="43137"/>
                  </a:srgbClr>
                </a:outerShdw>
              </a:effectLst>
            </a:endParaRPr>
          </a:p>
        </p:txBody>
      </p:sp>
      <p:sp>
        <p:nvSpPr>
          <p:cNvPr id="4" name="Rectangle 3"/>
          <p:cNvSpPr/>
          <p:nvPr/>
        </p:nvSpPr>
        <p:spPr>
          <a:xfrm>
            <a:off x="-31569" y="1870506"/>
            <a:ext cx="12083143" cy="923330"/>
          </a:xfrm>
          <a:prstGeom prst="rect">
            <a:avLst/>
          </a:prstGeom>
        </p:spPr>
        <p:txBody>
          <a:bodyPr wrap="square">
            <a:spAutoFit/>
          </a:bodyPr>
          <a:lstStyle/>
          <a:p>
            <a:pPr algn="just"/>
            <a:r>
              <a:rPr lang="en-US" b="1" dirty="0">
                <a:solidFill>
                  <a:srgbClr val="FF3300"/>
                </a:solidFill>
                <a:effectLst>
                  <a:outerShdw blurRad="38100" dist="38100" dir="2700000" algn="tl">
                    <a:srgbClr val="000000">
                      <a:alpha val="43137"/>
                    </a:srgbClr>
                  </a:outerShdw>
                </a:effectLst>
                <a:latin typeface="PTSans-Regular"/>
              </a:rPr>
              <a:t>To determine the quality of the metals, several tests are conducted such as </a:t>
            </a:r>
            <a:r>
              <a:rPr lang="en-US" b="1" dirty="0" smtClean="0">
                <a:solidFill>
                  <a:srgbClr val="FF3300"/>
                </a:solidFill>
                <a:effectLst>
                  <a:outerShdw blurRad="38100" dist="38100" dir="2700000" algn="tl">
                    <a:srgbClr val="000000">
                      <a:alpha val="43137"/>
                    </a:srgbClr>
                  </a:outerShdw>
                </a:effectLst>
                <a:latin typeface="PTSans-Regular"/>
              </a:rPr>
              <a:t>Hardness </a:t>
            </a:r>
            <a:r>
              <a:rPr lang="en-US" b="1" dirty="0">
                <a:solidFill>
                  <a:srgbClr val="FF3300"/>
                </a:solidFill>
                <a:effectLst>
                  <a:outerShdw blurRad="38100" dist="38100" dir="2700000" algn="tl">
                    <a:srgbClr val="000000">
                      <a:alpha val="43137"/>
                    </a:srgbClr>
                  </a:outerShdw>
                </a:effectLst>
                <a:latin typeface="PTSans-Regular"/>
              </a:rPr>
              <a:t>test, </a:t>
            </a:r>
            <a:r>
              <a:rPr lang="en-US" b="1" dirty="0" smtClean="0">
                <a:solidFill>
                  <a:srgbClr val="FF3300"/>
                </a:solidFill>
                <a:effectLst>
                  <a:outerShdw blurRad="38100" dist="38100" dir="2700000" algn="tl">
                    <a:srgbClr val="000000">
                      <a:alpha val="43137"/>
                    </a:srgbClr>
                  </a:outerShdw>
                </a:effectLst>
                <a:latin typeface="PTSans-Regular"/>
              </a:rPr>
              <a:t>Tensile </a:t>
            </a:r>
            <a:r>
              <a:rPr lang="en-US" b="1" dirty="0">
                <a:solidFill>
                  <a:srgbClr val="FF3300"/>
                </a:solidFill>
                <a:effectLst>
                  <a:outerShdw blurRad="38100" dist="38100" dir="2700000" algn="tl">
                    <a:srgbClr val="000000">
                      <a:alpha val="43137"/>
                    </a:srgbClr>
                  </a:outerShdw>
                </a:effectLst>
                <a:latin typeface="PTSans-Regular"/>
              </a:rPr>
              <a:t>test, </a:t>
            </a:r>
            <a:r>
              <a:rPr lang="en-US" b="1" dirty="0" smtClean="0">
                <a:solidFill>
                  <a:srgbClr val="FF3300"/>
                </a:solidFill>
                <a:effectLst>
                  <a:outerShdw blurRad="38100" dist="38100" dir="2700000" algn="tl">
                    <a:srgbClr val="000000">
                      <a:alpha val="43137"/>
                    </a:srgbClr>
                  </a:outerShdw>
                </a:effectLst>
                <a:latin typeface="PTSans-Regular"/>
              </a:rPr>
              <a:t>Fatigue test , Creep Rupture Test, Corrosion </a:t>
            </a:r>
            <a:r>
              <a:rPr lang="en-US" b="1" dirty="0">
                <a:solidFill>
                  <a:srgbClr val="FF3300"/>
                </a:solidFill>
                <a:effectLst>
                  <a:outerShdw blurRad="38100" dist="38100" dir="2700000" algn="tl">
                    <a:srgbClr val="000000">
                      <a:alpha val="43137"/>
                    </a:srgbClr>
                  </a:outerShdw>
                </a:effectLst>
                <a:latin typeface="PTSans-Regular"/>
              </a:rPr>
              <a:t>test</a:t>
            </a:r>
            <a:r>
              <a:rPr lang="en-US" b="1" dirty="0" smtClean="0">
                <a:solidFill>
                  <a:srgbClr val="FF3300"/>
                </a:solidFill>
                <a:effectLst>
                  <a:outerShdw blurRad="38100" dist="38100" dir="2700000" algn="tl">
                    <a:srgbClr val="000000">
                      <a:alpha val="43137"/>
                    </a:srgbClr>
                  </a:outerShdw>
                </a:effectLst>
                <a:latin typeface="PTSans-Regular"/>
              </a:rPr>
              <a:t>,  Surface roughness test  </a:t>
            </a:r>
            <a:r>
              <a:rPr lang="en-US" b="1" dirty="0">
                <a:solidFill>
                  <a:srgbClr val="FF3300"/>
                </a:solidFill>
                <a:effectLst>
                  <a:outerShdw blurRad="38100" dist="38100" dir="2700000" algn="tl">
                    <a:srgbClr val="000000">
                      <a:alpha val="43137"/>
                    </a:srgbClr>
                  </a:outerShdw>
                </a:effectLst>
                <a:latin typeface="PTSans-Regular"/>
              </a:rPr>
              <a:t>and many more. These tests offer highly accurate result and help to determine the quality easily</a:t>
            </a:r>
            <a:r>
              <a:rPr lang="en-US" b="1" dirty="0">
                <a:solidFill>
                  <a:srgbClr val="333333"/>
                </a:solidFill>
                <a:effectLst>
                  <a:outerShdw blurRad="38100" dist="38100" dir="2700000" algn="tl">
                    <a:srgbClr val="000000">
                      <a:alpha val="43137"/>
                    </a:srgbClr>
                  </a:outerShdw>
                </a:effectLst>
                <a:latin typeface="PTSans-Regular"/>
              </a:rPr>
              <a:t>.</a:t>
            </a:r>
            <a:endParaRPr lang="en-IN" b="1" dirty="0">
              <a:effectLst>
                <a:outerShdw blurRad="38100" dist="38100" dir="2700000" algn="tl">
                  <a:srgbClr val="000000">
                    <a:alpha val="43137"/>
                  </a:srgbClr>
                </a:outerShdw>
              </a:effectLst>
            </a:endParaRPr>
          </a:p>
        </p:txBody>
      </p:sp>
      <p:sp>
        <p:nvSpPr>
          <p:cNvPr id="5" name="TextBox 4"/>
          <p:cNvSpPr txBox="1"/>
          <p:nvPr/>
        </p:nvSpPr>
        <p:spPr>
          <a:xfrm>
            <a:off x="-54431" y="2991599"/>
            <a:ext cx="11965577" cy="923330"/>
          </a:xfrm>
          <a:prstGeom prst="rect">
            <a:avLst/>
          </a:prstGeom>
          <a:noFill/>
        </p:spPr>
        <p:txBody>
          <a:bodyPr wrap="square" rtlCol="0">
            <a:spAutoFit/>
          </a:bodyPr>
          <a:lstStyle/>
          <a:p>
            <a:pPr algn="just"/>
            <a:r>
              <a:rPr lang="en-US" dirty="0" smtClean="0">
                <a:effectLst>
                  <a:outerShdw blurRad="38100" dist="38100" dir="2700000" algn="tl">
                    <a:srgbClr val="000000">
                      <a:alpha val="43137"/>
                    </a:srgbClr>
                  </a:outerShdw>
                </a:effectLst>
              </a:rPr>
              <a:t>Hardness Test:  Test </a:t>
            </a:r>
            <a:r>
              <a:rPr lang="en-US" dirty="0">
                <a:effectLst>
                  <a:outerShdw blurRad="38100" dist="38100" dir="2700000" algn="tl">
                    <a:srgbClr val="000000">
                      <a:alpha val="43137"/>
                    </a:srgbClr>
                  </a:outerShdw>
                </a:effectLst>
              </a:rPr>
              <a:t>to determine the resistance a material exhibits to permanent deformation by penetration of another harder material</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There are six main hardness tests that can be carried out: Vickers, Rockwell, </a:t>
            </a:r>
            <a:r>
              <a:rPr lang="en-US" dirty="0" err="1">
                <a:effectLst>
                  <a:outerShdw blurRad="38100" dist="38100" dir="2700000" algn="tl">
                    <a:srgbClr val="000000">
                      <a:alpha val="43137"/>
                    </a:srgbClr>
                  </a:outerShdw>
                </a:effectLst>
              </a:rPr>
              <a:t>Brinell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Mohs</a:t>
            </a:r>
            <a:r>
              <a:rPr lang="en-US" dirty="0">
                <a:effectLst>
                  <a:outerShdw blurRad="38100" dist="38100" dir="2700000" algn="tl">
                    <a:srgbClr val="000000">
                      <a:alpha val="43137"/>
                    </a:srgbClr>
                  </a:outerShdw>
                </a:effectLst>
              </a:rPr>
              <a:t>, Shore and </a:t>
            </a:r>
            <a:r>
              <a:rPr lang="en-US" dirty="0" err="1">
                <a:effectLst>
                  <a:outerShdw blurRad="38100" dist="38100" dir="2700000" algn="tl">
                    <a:srgbClr val="000000">
                      <a:alpha val="43137"/>
                    </a:srgbClr>
                  </a:outerShdw>
                </a:effectLst>
              </a:rPr>
              <a:t>Knoop</a:t>
            </a:r>
            <a:r>
              <a:rPr lang="en-US" dirty="0">
                <a:effectLst>
                  <a:outerShdw blurRad="38100" dist="38100" dir="2700000" algn="tl">
                    <a:srgbClr val="000000">
                      <a:alpha val="43137"/>
                    </a:srgbClr>
                  </a:outerShdw>
                </a:effectLst>
              </a:rPr>
              <a:t>. Which one to apply depends on the type of material to be tested and the equipment available.</a:t>
            </a:r>
            <a:endParaRPr lang="en-IN" dirty="0">
              <a:effectLst>
                <a:outerShdw blurRad="38100" dist="38100" dir="2700000" algn="tl">
                  <a:srgbClr val="000000">
                    <a:alpha val="43137"/>
                  </a:srgbClr>
                </a:outerShdw>
              </a:effectLst>
            </a:endParaRPr>
          </a:p>
        </p:txBody>
      </p:sp>
      <p:sp>
        <p:nvSpPr>
          <p:cNvPr id="6" name="Rectangle 5"/>
          <p:cNvSpPr/>
          <p:nvPr/>
        </p:nvSpPr>
        <p:spPr>
          <a:xfrm>
            <a:off x="-54430" y="4053428"/>
            <a:ext cx="12028715" cy="1200329"/>
          </a:xfrm>
          <a:prstGeom prst="rect">
            <a:avLst/>
          </a:prstGeom>
        </p:spPr>
        <p:txBody>
          <a:bodyPr wrap="square">
            <a:spAutoFit/>
          </a:bodyPr>
          <a:lstStyle/>
          <a:p>
            <a:pPr algn="just"/>
            <a:r>
              <a:rPr lang="en-US" dirty="0">
                <a:solidFill>
                  <a:srgbClr val="333333"/>
                </a:solidFill>
                <a:effectLst>
                  <a:outerShdw blurRad="38100" dist="38100" dir="2700000" algn="tl">
                    <a:srgbClr val="000000">
                      <a:alpha val="43137"/>
                    </a:srgbClr>
                  </a:outerShdw>
                </a:effectLst>
                <a:latin typeface="PTSans-Regular"/>
              </a:rPr>
              <a:t>Tensile </a:t>
            </a:r>
            <a:r>
              <a:rPr lang="en-US" dirty="0" smtClean="0">
                <a:solidFill>
                  <a:srgbClr val="333333"/>
                </a:solidFill>
                <a:effectLst>
                  <a:outerShdw blurRad="38100" dist="38100" dir="2700000" algn="tl">
                    <a:srgbClr val="000000">
                      <a:alpha val="43137"/>
                    </a:srgbClr>
                  </a:outerShdw>
                </a:effectLst>
                <a:latin typeface="PTSans-Regular"/>
              </a:rPr>
              <a:t>test: </a:t>
            </a:r>
            <a:r>
              <a:rPr lang="en-US" dirty="0">
                <a:effectLst>
                  <a:outerShdw blurRad="38100" dist="38100" dir="2700000" algn="tl">
                    <a:srgbClr val="000000">
                      <a:alpha val="43137"/>
                    </a:srgbClr>
                  </a:outerShdw>
                </a:effectLst>
              </a:rPr>
              <a:t>Tensile testing is a destructive test process that provides information about the tensile strength, yield strength, and ductility of the metallic material. It measures the force required to break a composite or plastic specimen and the extent to which the specimen stretches or elongates to that breaking point. </a:t>
            </a:r>
            <a:r>
              <a:rPr lang="en-US" dirty="0" smtClean="0">
                <a:effectLst>
                  <a:outerShdw blurRad="38100" dist="38100" dir="2700000" algn="tl">
                    <a:srgbClr val="000000">
                      <a:alpha val="43137"/>
                    </a:srgbClr>
                  </a:outerShdw>
                </a:effectLst>
              </a:rPr>
              <a:t>Such </a:t>
            </a:r>
            <a:r>
              <a:rPr lang="en-US" dirty="0">
                <a:effectLst>
                  <a:outerShdw blurRad="38100" dist="38100" dir="2700000" algn="tl">
                    <a:srgbClr val="000000">
                      <a:alpha val="43137"/>
                    </a:srgbClr>
                  </a:outerShdw>
                </a:effectLst>
              </a:rPr>
              <a:t>tests produce stress-strain diagrams used to determine tensile modulus. </a:t>
            </a:r>
            <a:endParaRPr lang="en-IN" dirty="0">
              <a:effectLst>
                <a:outerShdw blurRad="38100" dist="38100" dir="2700000" algn="tl">
                  <a:srgbClr val="000000">
                    <a:alpha val="43137"/>
                  </a:srgbClr>
                </a:outerShdw>
              </a:effectLst>
            </a:endParaRPr>
          </a:p>
        </p:txBody>
      </p:sp>
      <p:sp>
        <p:nvSpPr>
          <p:cNvPr id="7" name="TextBox 6"/>
          <p:cNvSpPr txBox="1"/>
          <p:nvPr/>
        </p:nvSpPr>
        <p:spPr>
          <a:xfrm>
            <a:off x="-85998" y="5253757"/>
            <a:ext cx="12137572" cy="923330"/>
          </a:xfrm>
          <a:prstGeom prst="rect">
            <a:avLst/>
          </a:prstGeom>
          <a:noFill/>
        </p:spPr>
        <p:txBody>
          <a:bodyPr wrap="square" rtlCol="0">
            <a:spAutoFit/>
          </a:bodyPr>
          <a:lstStyle/>
          <a:p>
            <a:pPr algn="just"/>
            <a:r>
              <a:rPr lang="en-US" dirty="0">
                <a:solidFill>
                  <a:srgbClr val="333333"/>
                </a:solidFill>
                <a:effectLst>
                  <a:outerShdw blurRad="38100" dist="38100" dir="2700000" algn="tl">
                    <a:srgbClr val="000000">
                      <a:alpha val="43137"/>
                    </a:srgbClr>
                  </a:outerShdw>
                </a:effectLst>
                <a:latin typeface="PTSans-Regular"/>
              </a:rPr>
              <a:t>Fatigue </a:t>
            </a:r>
            <a:r>
              <a:rPr lang="en-US" dirty="0" smtClean="0">
                <a:solidFill>
                  <a:srgbClr val="333333"/>
                </a:solidFill>
                <a:effectLst>
                  <a:outerShdw blurRad="38100" dist="38100" dir="2700000" algn="tl">
                    <a:srgbClr val="000000">
                      <a:alpha val="43137"/>
                    </a:srgbClr>
                  </a:outerShdw>
                </a:effectLst>
                <a:latin typeface="PTSans-Regular"/>
              </a:rPr>
              <a:t>test:</a:t>
            </a:r>
            <a:r>
              <a:rPr lang="en-US" dirty="0">
                <a:effectLst>
                  <a:outerShdw blurRad="38100" dist="38100" dir="2700000" algn="tl">
                    <a:srgbClr val="000000">
                      <a:alpha val="43137"/>
                    </a:srgbClr>
                  </a:outerShdw>
                </a:effectLst>
              </a:rPr>
              <a:t> I</a:t>
            </a:r>
            <a:r>
              <a:rPr lang="en-US" dirty="0" smtClean="0">
                <a:effectLst>
                  <a:outerShdw blurRad="38100" dist="38100" dir="2700000" algn="tl">
                    <a:srgbClr val="000000">
                      <a:alpha val="43137"/>
                    </a:srgbClr>
                  </a:outerShdw>
                </a:effectLst>
              </a:rPr>
              <a:t>s </a:t>
            </a:r>
            <a:r>
              <a:rPr lang="en-US" dirty="0">
                <a:effectLst>
                  <a:outerShdw blurRad="38100" dist="38100" dir="2700000" algn="tl">
                    <a:srgbClr val="000000">
                      <a:alpha val="43137"/>
                    </a:srgbClr>
                  </a:outerShdw>
                </a:effectLst>
              </a:rPr>
              <a:t>a </a:t>
            </a:r>
            <a:r>
              <a:rPr lang="en-US" dirty="0" smtClean="0">
                <a:effectLst>
                  <a:outerShdw blurRad="38100" dist="38100" dir="2700000" algn="tl">
                    <a:srgbClr val="000000">
                      <a:alpha val="43137"/>
                    </a:srgbClr>
                  </a:outerShdw>
                </a:effectLst>
              </a:rPr>
              <a:t>specialized </a:t>
            </a:r>
            <a:r>
              <a:rPr lang="en-US" dirty="0">
                <a:effectLst>
                  <a:outerShdw blurRad="38100" dist="38100" dir="2700000" algn="tl">
                    <a:srgbClr val="000000">
                      <a:alpha val="43137"/>
                    </a:srgbClr>
                  </a:outerShdw>
                </a:effectLst>
              </a:rPr>
              <a:t>form of </a:t>
            </a:r>
            <a:r>
              <a:rPr lang="en-US" dirty="0">
                <a:effectLst>
                  <a:outerShdw blurRad="38100" dist="38100" dir="2700000" algn="tl">
                    <a:srgbClr val="000000">
                      <a:alpha val="43137"/>
                    </a:srgbClr>
                  </a:outerShdw>
                </a:effectLst>
                <a:hlinkClick r:id="rId4" tooltip="Mechanical testing"/>
              </a:rPr>
              <a:t>mechanical testing</a:t>
            </a:r>
            <a:r>
              <a:rPr lang="en-US" dirty="0">
                <a:effectLst>
                  <a:outerShdw blurRad="38100" dist="38100" dir="2700000" algn="tl">
                    <a:srgbClr val="000000">
                      <a:alpha val="43137"/>
                    </a:srgbClr>
                  </a:outerShdw>
                </a:effectLst>
              </a:rPr>
              <a:t> that is performed by applying </a:t>
            </a:r>
            <a:r>
              <a:rPr lang="en-US" dirty="0">
                <a:effectLst>
                  <a:outerShdw blurRad="38100" dist="38100" dir="2700000" algn="tl">
                    <a:srgbClr val="000000">
                      <a:alpha val="43137"/>
                    </a:srgbClr>
                  </a:outerShdw>
                </a:effectLst>
                <a:hlinkClick r:id="rId5" tooltip="Structural load"/>
              </a:rPr>
              <a:t>cyclic loading</a:t>
            </a:r>
            <a:r>
              <a:rPr lang="en-US" dirty="0">
                <a:effectLst>
                  <a:outerShdw blurRad="38100" dist="38100" dir="2700000" algn="tl">
                    <a:srgbClr val="000000">
                      <a:alpha val="43137"/>
                    </a:srgbClr>
                  </a:outerShdw>
                </a:effectLst>
              </a:rPr>
              <a:t> to </a:t>
            </a:r>
            <a:r>
              <a:rPr lang="en-US" dirty="0" smtClean="0">
                <a:effectLst>
                  <a:outerShdw blurRad="38100" dist="38100" dir="2700000" algn="tl">
                    <a:srgbClr val="000000">
                      <a:alpha val="43137"/>
                    </a:srgbClr>
                  </a:outerShdw>
                </a:effectLst>
              </a:rPr>
              <a:t>a test specimen . </a:t>
            </a:r>
            <a:r>
              <a:rPr lang="en-US" dirty="0">
                <a:effectLst>
                  <a:outerShdw blurRad="38100" dist="38100" dir="2700000" algn="tl">
                    <a:srgbClr val="000000">
                      <a:alpha val="43137"/>
                    </a:srgbClr>
                  </a:outerShdw>
                </a:effectLst>
              </a:rPr>
              <a:t>These tests are used either to generate </a:t>
            </a:r>
            <a:r>
              <a:rPr lang="en-US" dirty="0">
                <a:effectLst>
                  <a:outerShdw blurRad="38100" dist="38100" dir="2700000" algn="tl">
                    <a:srgbClr val="000000">
                      <a:alpha val="43137"/>
                    </a:srgbClr>
                  </a:outerShdw>
                </a:effectLst>
                <a:hlinkClick r:id="rId6" tooltip="Fatigue (material)"/>
              </a:rPr>
              <a:t>fatigue</a:t>
            </a:r>
            <a:r>
              <a:rPr lang="en-US" dirty="0">
                <a:effectLst>
                  <a:outerShdw blurRad="38100" dist="38100" dir="2700000" algn="tl">
                    <a:srgbClr val="000000">
                      <a:alpha val="43137"/>
                    </a:srgbClr>
                  </a:outerShdw>
                </a:effectLst>
              </a:rPr>
              <a:t> life and crack growth data, identify critical locations or demonstrate the safety of a structure that may be susceptible to fatigue. </a:t>
            </a:r>
            <a:r>
              <a:rPr lang="en-US" dirty="0" smtClean="0">
                <a:solidFill>
                  <a:srgbClr val="333333"/>
                </a:solidFill>
                <a:effectLst>
                  <a:outerShdw blurRad="38100" dist="38100" dir="2700000" algn="tl">
                    <a:srgbClr val="000000">
                      <a:alpha val="43137"/>
                    </a:srgbClr>
                  </a:outerShdw>
                </a:effectLst>
                <a:latin typeface="PTSans-Regular"/>
              </a:rPr>
              <a:t> </a:t>
            </a:r>
            <a:endParaRPr lang="en-IN" dirty="0">
              <a:effectLst>
                <a:outerShdw blurRad="38100" dist="38100" dir="2700000" algn="tl">
                  <a:srgbClr val="000000">
                    <a:alpha val="43137"/>
                  </a:srgbClr>
                </a:outerShdw>
              </a:effectLst>
            </a:endParaRPr>
          </a:p>
        </p:txBody>
      </p:sp>
      <p:sp>
        <p:nvSpPr>
          <p:cNvPr id="8" name="TextBox 7"/>
          <p:cNvSpPr txBox="1"/>
          <p:nvPr/>
        </p:nvSpPr>
        <p:spPr>
          <a:xfrm>
            <a:off x="-54430" y="6177087"/>
            <a:ext cx="11965577" cy="646331"/>
          </a:xfrm>
          <a:prstGeom prst="rect">
            <a:avLst/>
          </a:prstGeom>
          <a:noFill/>
        </p:spPr>
        <p:txBody>
          <a:bodyPr wrap="square" rtlCol="0">
            <a:spAutoFit/>
          </a:bodyPr>
          <a:lstStyle/>
          <a:p>
            <a:r>
              <a:rPr lang="en-US" dirty="0">
                <a:solidFill>
                  <a:srgbClr val="333333"/>
                </a:solidFill>
                <a:effectLst>
                  <a:outerShdw blurRad="38100" dist="38100" dir="2700000" algn="tl">
                    <a:srgbClr val="000000">
                      <a:alpha val="43137"/>
                    </a:srgbClr>
                  </a:outerShdw>
                </a:effectLst>
                <a:latin typeface="PTSans-Regular"/>
              </a:rPr>
              <a:t>Creep Rupture </a:t>
            </a:r>
            <a:r>
              <a:rPr lang="en-US" dirty="0" smtClean="0">
                <a:solidFill>
                  <a:srgbClr val="333333"/>
                </a:solidFill>
                <a:effectLst>
                  <a:outerShdw blurRad="38100" dist="38100" dir="2700000" algn="tl">
                    <a:srgbClr val="000000">
                      <a:alpha val="43137"/>
                    </a:srgbClr>
                  </a:outerShdw>
                </a:effectLst>
                <a:latin typeface="PTSans-Regular"/>
              </a:rPr>
              <a:t>Test: </a:t>
            </a:r>
            <a:r>
              <a:rPr lang="en-US" dirty="0">
                <a:effectLst>
                  <a:outerShdw blurRad="38100" dist="38100" dir="2700000" algn="tl">
                    <a:srgbClr val="000000">
                      <a:alpha val="43137"/>
                    </a:srgbClr>
                  </a:outerShdw>
                </a:effectLst>
              </a:rPr>
              <a:t>Creep. The stress rupture test determines the time necessary to produce failure while the material undergoes constant load at a constant temperature.</a:t>
            </a:r>
            <a:r>
              <a:rPr lang="en-US" dirty="0" smtClean="0">
                <a:solidFill>
                  <a:srgbClr val="333333"/>
                </a:solidFill>
                <a:effectLst>
                  <a:outerShdw blurRad="38100" dist="38100" dir="2700000" algn="tl">
                    <a:srgbClr val="000000">
                      <a:alpha val="43137"/>
                    </a:srgbClr>
                  </a:outerShdw>
                </a:effectLst>
                <a:latin typeface="PTSans-Regular"/>
              </a:rPr>
              <a:t> </a:t>
            </a:r>
            <a:endParaRPr lang="en-I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1888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57</a:t>
            </a:fld>
            <a:endParaRPr lang="en"/>
          </a:p>
        </p:txBody>
      </p:sp>
      <p:sp>
        <p:nvSpPr>
          <p:cNvPr id="7" name="Google Shape;244;p28"/>
          <p:cNvSpPr/>
          <p:nvPr/>
        </p:nvSpPr>
        <p:spPr>
          <a:xfrm>
            <a:off x="229047" y="367031"/>
            <a:ext cx="3511516" cy="669000"/>
          </a:xfrm>
          <a:prstGeom prst="chevron">
            <a:avLst>
              <a:gd name="adj" fmla="val 50000"/>
            </a:avLst>
          </a:prstGeom>
          <a:solidFill>
            <a:schemeClr val="accent3"/>
          </a:solidFill>
          <a:ln>
            <a:noFill/>
          </a:ln>
        </p:spPr>
        <p:txBody>
          <a:bodyPr spcFirstLastPara="1" wrap="square" lIns="121900" tIns="121900" rIns="121900" bIns="121900" anchor="ctr" anchorCtr="0">
            <a:noAutofit/>
          </a:bodyPr>
          <a:lstStyle/>
          <a:p>
            <a:pPr lvl="0" algn="ctr">
              <a:buSzPts val="1100"/>
            </a:pPr>
            <a:r>
              <a:rPr lang="en-IN" sz="4267" dirty="0">
                <a:solidFill>
                  <a:schemeClr val="lt1"/>
                </a:solidFill>
                <a:latin typeface="Raleway"/>
                <a:ea typeface="Raleway"/>
                <a:cs typeface="Raleway"/>
                <a:sym typeface="Raleway"/>
              </a:rPr>
              <a:t>Products</a:t>
            </a:r>
            <a:endParaRPr sz="4267" dirty="0">
              <a:solidFill>
                <a:schemeClr val="lt1"/>
              </a:solidFill>
              <a:latin typeface="Raleway"/>
              <a:ea typeface="Raleway"/>
              <a:cs typeface="Raleway"/>
              <a:sym typeface="Lato"/>
            </a:endParaRPr>
          </a:p>
        </p:txBody>
      </p:sp>
      <p:sp>
        <p:nvSpPr>
          <p:cNvPr id="8" name="Rectangle 7"/>
          <p:cNvSpPr/>
          <p:nvPr/>
        </p:nvSpPr>
        <p:spPr>
          <a:xfrm>
            <a:off x="1046798" y="1450569"/>
            <a:ext cx="10626436" cy="3170740"/>
          </a:xfrm>
          <a:prstGeom prst="rect">
            <a:avLst/>
          </a:prstGeom>
        </p:spPr>
        <p:txBody>
          <a:bodyPr wrap="square">
            <a:spAutoFit/>
          </a:bodyPr>
          <a:lstStyle/>
          <a:p>
            <a:pPr marL="457189" lvl="1" indent="-457189" algn="just">
              <a:lnSpc>
                <a:spcPct val="150000"/>
              </a:lnSpc>
              <a:buFont typeface="Arial" panose="020B0604020202020204" pitchFamily="34" charset="0"/>
              <a:buChar char="•"/>
            </a:pPr>
            <a:r>
              <a:rPr lang="en-IN" sz="2667" dirty="0">
                <a:latin typeface="Times New Roman" panose="02020603050405020304" pitchFamily="18" charset="0"/>
                <a:cs typeface="Times New Roman" panose="02020603050405020304" pitchFamily="18" charset="0"/>
              </a:rPr>
              <a:t>IS 11111: 1984 Specification for leaded bronze powders</a:t>
            </a:r>
          </a:p>
          <a:p>
            <a:pPr marL="457189" lvl="1" indent="-457189" algn="just">
              <a:lnSpc>
                <a:spcPct val="150000"/>
              </a:lnSpc>
              <a:buFont typeface="Arial" panose="020B0604020202020204" pitchFamily="34" charset="0"/>
              <a:buChar char="•"/>
            </a:pPr>
            <a:r>
              <a:rPr lang="en-IN" sz="2667" dirty="0">
                <a:latin typeface="Times New Roman" panose="02020603050405020304" pitchFamily="18" charset="0"/>
                <a:cs typeface="Times New Roman" panose="02020603050405020304" pitchFamily="18" charset="0"/>
              </a:rPr>
              <a:t>IS 7506 : 1987</a:t>
            </a:r>
            <a:r>
              <a:rPr lang="en-US" sz="2667" dirty="0">
                <a:latin typeface="Times New Roman" panose="02020603050405020304" pitchFamily="18" charset="0"/>
                <a:cs typeface="Times New Roman" panose="02020603050405020304" pitchFamily="18" charset="0"/>
              </a:rPr>
              <a:t> </a:t>
            </a:r>
            <a:r>
              <a:rPr lang="en-IN" sz="2667" dirty="0">
                <a:latin typeface="Times New Roman" panose="02020603050405020304" pitchFamily="18" charset="0"/>
                <a:cs typeface="Times New Roman" panose="02020603050405020304" pitchFamily="18" charset="0"/>
              </a:rPr>
              <a:t>Specification for nickel powder</a:t>
            </a:r>
          </a:p>
          <a:p>
            <a:pPr marL="457189" lvl="1" indent="-457189" algn="just">
              <a:lnSpc>
                <a:spcPct val="150000"/>
              </a:lnSpc>
              <a:buFont typeface="Arial" panose="020B0604020202020204" pitchFamily="34" charset="0"/>
              <a:buChar char="•"/>
            </a:pPr>
            <a:r>
              <a:rPr lang="en-IN" sz="2667" dirty="0">
                <a:latin typeface="Times New Roman" panose="02020603050405020304" pitchFamily="18" charset="0"/>
                <a:cs typeface="Times New Roman" panose="02020603050405020304" pitchFamily="18" charset="0"/>
              </a:rPr>
              <a:t>IS 8368 : 2010 Tungsten carbide powder for </a:t>
            </a:r>
            <a:r>
              <a:rPr lang="en-IN" sz="2667" dirty="0" err="1">
                <a:latin typeface="Times New Roman" panose="02020603050405020304" pitchFamily="18" charset="0"/>
                <a:cs typeface="Times New Roman" panose="02020603050405020304" pitchFamily="18" charset="0"/>
              </a:rPr>
              <a:t>hardmetals</a:t>
            </a:r>
            <a:r>
              <a:rPr lang="en-IN" sz="2667" dirty="0">
                <a:latin typeface="Times New Roman" panose="02020603050405020304" pitchFamily="18" charset="0"/>
                <a:cs typeface="Times New Roman" panose="02020603050405020304" pitchFamily="18" charset="0"/>
              </a:rPr>
              <a:t> - Specification </a:t>
            </a:r>
          </a:p>
          <a:p>
            <a:pPr marL="457189" lvl="1" indent="-457189" algn="just">
              <a:lnSpc>
                <a:spcPct val="150000"/>
              </a:lnSpc>
              <a:buFont typeface="Arial" panose="020B0604020202020204" pitchFamily="34" charset="0"/>
              <a:buChar char="•"/>
            </a:pPr>
            <a:r>
              <a:rPr lang="en-IN" sz="2667" dirty="0">
                <a:latin typeface="Times New Roman" panose="02020603050405020304" pitchFamily="18" charset="0"/>
                <a:cs typeface="Times New Roman" panose="02020603050405020304" pitchFamily="18" charset="0"/>
              </a:rPr>
              <a:t>IS 8370 : 2018 Iron powder for powder metallurgical applications </a:t>
            </a:r>
          </a:p>
          <a:p>
            <a:pPr marL="457189" lvl="1" indent="-457189" algn="just">
              <a:lnSpc>
                <a:spcPct val="150000"/>
              </a:lnSpc>
              <a:buFont typeface="Arial" panose="020B0604020202020204" pitchFamily="34" charset="0"/>
              <a:buChar char="•"/>
            </a:pPr>
            <a:r>
              <a:rPr lang="en-IN" sz="2667" dirty="0">
                <a:latin typeface="Times New Roman" panose="02020603050405020304" pitchFamily="18" charset="0"/>
                <a:cs typeface="Times New Roman" panose="02020603050405020304" pitchFamily="18" charset="0"/>
              </a:rPr>
              <a:t>IS 15585 : 2018 Sintered metal materials - Specifications </a:t>
            </a:r>
          </a:p>
        </p:txBody>
      </p:sp>
    </p:spTree>
    <p:extLst>
      <p:ext uri="{BB962C8B-B14F-4D97-AF65-F5344CB8AC3E}">
        <p14:creationId xmlns:p14="http://schemas.microsoft.com/office/powerpoint/2010/main" val="5244700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3F75E-861F-D0AB-7D56-8CC14FA999E8}"/>
              </a:ext>
            </a:extLst>
          </p:cNvPr>
          <p:cNvSpPr>
            <a:spLocks noGrp="1"/>
          </p:cNvSpPr>
          <p:nvPr>
            <p:ph type="title"/>
          </p:nvPr>
        </p:nvSpPr>
        <p:spPr/>
        <p:txBody>
          <a:bodyPr>
            <a:normAutofit/>
          </a:bodyPr>
          <a:lstStyle/>
          <a:p>
            <a:r>
              <a:rPr lang="en-US" dirty="0" smtClean="0"/>
              <a:t>Application </a:t>
            </a:r>
            <a:r>
              <a:rPr lang="en-US" dirty="0"/>
              <a:t>of Indian </a:t>
            </a:r>
            <a:r>
              <a:rPr lang="en-US" dirty="0" smtClean="0"/>
              <a:t>Standards in the field of Powder metallurgy </a:t>
            </a:r>
            <a:endParaRPr lang="en-IN" dirty="0"/>
          </a:p>
        </p:txBody>
      </p:sp>
      <p:sp>
        <p:nvSpPr>
          <p:cNvPr id="3" name="Content Placeholder 2">
            <a:extLst>
              <a:ext uri="{FF2B5EF4-FFF2-40B4-BE49-F238E27FC236}">
                <a16:creationId xmlns:a16="http://schemas.microsoft.com/office/drawing/2014/main" xmlns="" id="{4C5F5914-03AC-67D2-D76C-DB3C3BB7F423}"/>
              </a:ext>
            </a:extLst>
          </p:cNvPr>
          <p:cNvSpPr>
            <a:spLocks noGrp="1"/>
          </p:cNvSpPr>
          <p:nvPr>
            <p:ph idx="1"/>
          </p:nvPr>
        </p:nvSpPr>
        <p:spPr>
          <a:xfrm>
            <a:off x="5197043" y="751897"/>
            <a:ext cx="6172200" cy="4873625"/>
          </a:xfrm>
        </p:spPr>
        <p:txBody>
          <a:bodyPr/>
          <a:lstStyle/>
          <a:p>
            <a:r>
              <a:rPr lang="en-US" dirty="0"/>
              <a:t>Overall Impact &amp; Significance</a:t>
            </a:r>
          </a:p>
          <a:p>
            <a:pPr>
              <a:buFont typeface="Wingdings" panose="05000000000000000000" pitchFamily="2" charset="2"/>
              <a:buChar char="Ø"/>
            </a:pPr>
            <a:r>
              <a:rPr lang="en-US" sz="2000" dirty="0"/>
              <a:t> </a:t>
            </a:r>
            <a:r>
              <a:rPr lang="en-IN" sz="2000" dirty="0">
                <a:effectLst/>
                <a:latin typeface="Times New Roman" panose="02020603050405020304" pitchFamily="18" charset="0"/>
                <a:ea typeface="Times New Roman" panose="02020603050405020304" pitchFamily="18" charset="0"/>
              </a:rPr>
              <a:t>Indian standards enhance </a:t>
            </a:r>
            <a:r>
              <a:rPr lang="en-IN" sz="2000" dirty="0" smtClean="0">
                <a:effectLst/>
                <a:latin typeface="Times New Roman" panose="02020603050405020304" pitchFamily="18" charset="0"/>
                <a:ea typeface="Times New Roman" panose="02020603050405020304" pitchFamily="18" charset="0"/>
              </a:rPr>
              <a:t>the quality and Production of PM related Products </a:t>
            </a:r>
          </a:p>
          <a:p>
            <a:pPr>
              <a:buFont typeface="Wingdings" panose="05000000000000000000" pitchFamily="2" charset="2"/>
              <a:buChar char="Ø"/>
            </a:pPr>
            <a:r>
              <a:rPr lang="en-IN" sz="2000" dirty="0" smtClean="0">
                <a:effectLst/>
                <a:latin typeface="Times New Roman" panose="02020603050405020304" pitchFamily="18" charset="0"/>
                <a:ea typeface="Times New Roman" panose="02020603050405020304" pitchFamily="18" charset="0"/>
              </a:rPr>
              <a:t>Promotes </a:t>
            </a:r>
            <a:r>
              <a:rPr lang="en-IN" sz="2000" dirty="0">
                <a:effectLst/>
                <a:latin typeface="Times New Roman" panose="02020603050405020304" pitchFamily="18" charset="0"/>
                <a:ea typeface="Times New Roman" panose="02020603050405020304" pitchFamily="18" charset="0"/>
              </a:rPr>
              <a:t>quality and safety</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t>
            </a:r>
            <a:r>
              <a:rPr lang="en-IN" sz="2000" dirty="0" smtClean="0">
                <a:latin typeface="Times New Roman" panose="02020603050405020304" pitchFamily="18" charset="0"/>
                <a:ea typeface="Times New Roman" panose="02020603050405020304" pitchFamily="18" charset="0"/>
              </a:rPr>
              <a:t>S</a:t>
            </a:r>
            <a:r>
              <a:rPr lang="en-IN" sz="2000" dirty="0" smtClean="0">
                <a:effectLst/>
                <a:latin typeface="Times New Roman" panose="02020603050405020304" pitchFamily="18" charset="0"/>
                <a:ea typeface="Times New Roman" panose="02020603050405020304" pitchFamily="18" charset="0"/>
              </a:rPr>
              <a:t>upporting education and training,</a:t>
            </a:r>
            <a:endParaRPr lang="en-IN" sz="20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IN" sz="2000" dirty="0">
                <a:latin typeface="Times New Roman" panose="02020603050405020304" pitchFamily="18" charset="0"/>
                <a:ea typeface="Times New Roman" panose="02020603050405020304" pitchFamily="18" charset="0"/>
              </a:rPr>
              <a:t>I</a:t>
            </a:r>
            <a:r>
              <a:rPr lang="en-IN" sz="2000" dirty="0">
                <a:effectLst/>
                <a:latin typeface="Times New Roman" panose="02020603050405020304" pitchFamily="18" charset="0"/>
                <a:ea typeface="Times New Roman" panose="02020603050405020304" pitchFamily="18" charset="0"/>
              </a:rPr>
              <a:t>ntegrating with engineering design</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t>
            </a:r>
            <a:r>
              <a:rPr lang="en-IN" sz="2000" dirty="0">
                <a:latin typeface="Times New Roman" panose="02020603050405020304" pitchFamily="18" charset="0"/>
                <a:ea typeface="Times New Roman" panose="02020603050405020304" pitchFamily="18" charset="0"/>
              </a:rPr>
              <a:t>S</a:t>
            </a:r>
            <a:r>
              <a:rPr lang="en-IN" sz="2000" dirty="0">
                <a:effectLst/>
                <a:latin typeface="Times New Roman" panose="02020603050405020304" pitchFamily="18" charset="0"/>
                <a:ea typeface="Times New Roman" panose="02020603050405020304" pitchFamily="18" charset="0"/>
              </a:rPr>
              <a:t>timulating innovation </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t>
            </a:r>
            <a:r>
              <a:rPr lang="en-IN" sz="2000" dirty="0">
                <a:latin typeface="Times New Roman" panose="02020603050405020304" pitchFamily="18" charset="0"/>
                <a:ea typeface="Times New Roman" panose="02020603050405020304" pitchFamily="18" charset="0"/>
              </a:rPr>
              <a:t>F</a:t>
            </a:r>
            <a:r>
              <a:rPr lang="en-IN" sz="2000" dirty="0">
                <a:effectLst/>
                <a:latin typeface="Times New Roman" panose="02020603050405020304" pitchFamily="18" charset="0"/>
                <a:ea typeface="Times New Roman" panose="02020603050405020304" pitchFamily="18" charset="0"/>
              </a:rPr>
              <a:t>acilitating international collaboration.</a:t>
            </a:r>
          </a:p>
          <a:p>
            <a:pPr>
              <a:buFont typeface="Wingdings" panose="05000000000000000000" pitchFamily="2" charset="2"/>
              <a:buChar char="Ø"/>
            </a:pPr>
            <a:r>
              <a:rPr lang="en-IN" sz="2000" dirty="0">
                <a:effectLst/>
                <a:latin typeface="Times New Roman" panose="02020603050405020304" pitchFamily="18" charset="0"/>
                <a:ea typeface="Times New Roman" panose="02020603050405020304" pitchFamily="18" charset="0"/>
              </a:rPr>
              <a:t> Adhering to these standards not only ensures compliance but also fosters continuous improvement and advancement in the field of </a:t>
            </a:r>
            <a:r>
              <a:rPr lang="en-IN" sz="2000" dirty="0" smtClean="0">
                <a:effectLst/>
                <a:latin typeface="Times New Roman" panose="02020603050405020304" pitchFamily="18" charset="0"/>
                <a:ea typeface="Times New Roman" panose="02020603050405020304" pitchFamily="18" charset="0"/>
              </a:rPr>
              <a:t>Powder Metallurgy </a:t>
            </a:r>
            <a:endParaRPr lang="en-IN" sz="20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IN" sz="2000" dirty="0"/>
          </a:p>
        </p:txBody>
      </p:sp>
      <p:sp>
        <p:nvSpPr>
          <p:cNvPr id="4" name="Text Placeholder 3">
            <a:extLst>
              <a:ext uri="{FF2B5EF4-FFF2-40B4-BE49-F238E27FC236}">
                <a16:creationId xmlns:a16="http://schemas.microsoft.com/office/drawing/2014/main" xmlns="" id="{D93533A0-6CB5-D216-BA20-BC37EE59BA3A}"/>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r>
              <a:rPr lang="en-US" dirty="0"/>
              <a:t>                          </a:t>
            </a:r>
            <a:r>
              <a:rPr lang="en-US" sz="3600" dirty="0"/>
              <a:t>Sum Up</a:t>
            </a:r>
            <a:endParaRPr lang="en-IN" sz="3600" dirty="0"/>
          </a:p>
        </p:txBody>
      </p:sp>
    </p:spTree>
    <p:extLst>
      <p:ext uri="{BB962C8B-B14F-4D97-AF65-F5344CB8AC3E}">
        <p14:creationId xmlns:p14="http://schemas.microsoft.com/office/powerpoint/2010/main" val="36047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 xmlns:a16="http://schemas.microsoft.com/office/drawing/2014/main" id="{CF326179-84A0-4853-1C60-95ACDB8714D7}"/>
              </a:ext>
            </a:extLst>
          </p:cNvPr>
          <p:cNvPicPr>
            <a:picLocks noChangeAspect="1"/>
          </p:cNvPicPr>
          <p:nvPr/>
        </p:nvPicPr>
        <p:blipFill>
          <a:blip r:embed="rId2"/>
          <a:stretch>
            <a:fillRect/>
          </a:stretch>
        </p:blipFill>
        <p:spPr>
          <a:xfrm>
            <a:off x="-250030" y="1"/>
            <a:ext cx="12739686" cy="6858000"/>
          </a:xfrm>
          <a:prstGeom prst="rect">
            <a:avLst/>
          </a:prstGeom>
        </p:spPr>
      </p:pic>
    </p:spTree>
    <p:extLst>
      <p:ext uri="{BB962C8B-B14F-4D97-AF65-F5344CB8AC3E}">
        <p14:creationId xmlns:p14="http://schemas.microsoft.com/office/powerpoint/2010/main" val="119752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06E0E67-D306-EB88-0A69-67E6775EA425}"/>
              </a:ext>
            </a:extLst>
          </p:cNvPr>
          <p:cNvSpPr txBox="1"/>
          <p:nvPr/>
        </p:nvSpPr>
        <p:spPr>
          <a:xfrm>
            <a:off x="498030" y="1351917"/>
            <a:ext cx="8951496" cy="400110"/>
          </a:xfrm>
          <a:prstGeom prst="rect">
            <a:avLst/>
          </a:prstGeom>
          <a:noFill/>
        </p:spPr>
        <p:txBody>
          <a:bodyPr wrap="square">
            <a:spAutoFit/>
          </a:bodyPr>
          <a:lstStyle/>
          <a:p>
            <a:pPr marL="342900" indent="-342900">
              <a:buFont typeface="Wingdings" panose="05000000000000000000" pitchFamily="2" charset="2"/>
              <a:buChar char="q"/>
            </a:pPr>
            <a:r>
              <a:rPr lang="en-US" sz="2000" b="1" dirty="0">
                <a:effectLst>
                  <a:outerShdw blurRad="38100" dist="38100" dir="2700000" algn="tl">
                    <a:srgbClr val="000000">
                      <a:alpha val="43137"/>
                    </a:srgbClr>
                  </a:outerShdw>
                </a:effectLst>
              </a:rPr>
              <a:t>Ensure consistency: </a:t>
            </a:r>
            <a:r>
              <a:rPr lang="en-US" dirty="0"/>
              <a:t>Standards guarantee a consistent quality of products and services.</a:t>
            </a:r>
          </a:p>
        </p:txBody>
      </p:sp>
      <p:sp>
        <p:nvSpPr>
          <p:cNvPr id="10" name="TextBox 9">
            <a:extLst>
              <a:ext uri="{FF2B5EF4-FFF2-40B4-BE49-F238E27FC236}">
                <a16:creationId xmlns:a16="http://schemas.microsoft.com/office/drawing/2014/main" xmlns="" id="{36DD9B53-8F9F-5D01-7915-82A6570F86FD}"/>
              </a:ext>
            </a:extLst>
          </p:cNvPr>
          <p:cNvSpPr txBox="1"/>
          <p:nvPr/>
        </p:nvSpPr>
        <p:spPr>
          <a:xfrm>
            <a:off x="498030" y="1905128"/>
            <a:ext cx="10571749" cy="400110"/>
          </a:xfrm>
          <a:prstGeom prst="rect">
            <a:avLst/>
          </a:prstGeom>
          <a:noFill/>
        </p:spPr>
        <p:txBody>
          <a:bodyPr wrap="square">
            <a:spAutoFit/>
          </a:bodyPr>
          <a:lstStyle/>
          <a:p>
            <a:pPr marL="285750" indent="-285750" algn="just">
              <a:buFont typeface="Wingdings" panose="05000000000000000000" pitchFamily="2" charset="2"/>
              <a:buChar char="q"/>
            </a:pPr>
            <a:r>
              <a:rPr lang="en-US" sz="2000" b="1" dirty="0">
                <a:effectLst>
                  <a:outerShdw blurRad="38100" dist="38100" dir="2700000" algn="tl">
                    <a:srgbClr val="000000">
                      <a:alpha val="43137"/>
                    </a:srgbClr>
                  </a:outerShdw>
                </a:effectLst>
              </a:rPr>
              <a:t>Promote safety: </a:t>
            </a:r>
            <a:r>
              <a:rPr lang="en-US" dirty="0"/>
              <a:t>Standards help prevent accidents and injuries by establishing guidelines for safe practices.</a:t>
            </a:r>
          </a:p>
        </p:txBody>
      </p:sp>
      <p:sp>
        <p:nvSpPr>
          <p:cNvPr id="12" name="TextBox 11">
            <a:extLst>
              <a:ext uri="{FF2B5EF4-FFF2-40B4-BE49-F238E27FC236}">
                <a16:creationId xmlns:a16="http://schemas.microsoft.com/office/drawing/2014/main" xmlns="" id="{4658DFE8-0A99-C090-88CE-9C37BCFC323A}"/>
              </a:ext>
            </a:extLst>
          </p:cNvPr>
          <p:cNvSpPr txBox="1"/>
          <p:nvPr/>
        </p:nvSpPr>
        <p:spPr>
          <a:xfrm>
            <a:off x="498032" y="2565760"/>
            <a:ext cx="11389165" cy="677108"/>
          </a:xfrm>
          <a:prstGeom prst="rect">
            <a:avLst/>
          </a:prstGeom>
          <a:noFill/>
        </p:spPr>
        <p:txBody>
          <a:bodyPr wrap="square">
            <a:spAutoFit/>
          </a:bodyPr>
          <a:lstStyle/>
          <a:p>
            <a:pPr marL="342900" indent="-342900" algn="just">
              <a:buFont typeface="Wingdings" panose="05000000000000000000" pitchFamily="2" charset="2"/>
              <a:buChar char="q"/>
            </a:pPr>
            <a:r>
              <a:rPr lang="en-US" sz="2000" b="1" dirty="0">
                <a:effectLst>
                  <a:outerShdw blurRad="38100" dist="38100" dir="2700000" algn="tl">
                    <a:srgbClr val="000000">
                      <a:alpha val="43137"/>
                    </a:srgbClr>
                  </a:outerShdw>
                </a:effectLst>
              </a:rPr>
              <a:t>Encourage innovation: </a:t>
            </a:r>
            <a:r>
              <a:rPr lang="en-US" dirty="0"/>
              <a:t>Standardization provides a foundation for innovation, allowing for the development of new products and services.</a:t>
            </a:r>
          </a:p>
        </p:txBody>
      </p:sp>
      <p:sp>
        <p:nvSpPr>
          <p:cNvPr id="14" name="TextBox 13">
            <a:extLst>
              <a:ext uri="{FF2B5EF4-FFF2-40B4-BE49-F238E27FC236}">
                <a16:creationId xmlns:a16="http://schemas.microsoft.com/office/drawing/2014/main" xmlns="" id="{E8E83CA4-7C97-FFD7-4836-D5ABAC39B089}"/>
              </a:ext>
            </a:extLst>
          </p:cNvPr>
          <p:cNvSpPr txBox="1"/>
          <p:nvPr/>
        </p:nvSpPr>
        <p:spPr>
          <a:xfrm>
            <a:off x="498032" y="3358344"/>
            <a:ext cx="11389165" cy="677108"/>
          </a:xfrm>
          <a:prstGeom prst="rect">
            <a:avLst/>
          </a:prstGeom>
          <a:noFill/>
        </p:spPr>
        <p:txBody>
          <a:bodyPr wrap="square">
            <a:spAutoFit/>
          </a:bodyPr>
          <a:lstStyle/>
          <a:p>
            <a:pPr marL="342900" indent="-342900">
              <a:buFont typeface="Wingdings" panose="05000000000000000000" pitchFamily="2" charset="2"/>
              <a:buChar char="q"/>
            </a:pPr>
            <a:r>
              <a:rPr lang="en-US" sz="2000" b="1" dirty="0">
                <a:effectLst>
                  <a:outerShdw blurRad="38100" dist="38100" dir="2700000" algn="tl">
                    <a:srgbClr val="000000">
                      <a:alpha val="43137"/>
                    </a:srgbClr>
                  </a:outerShdw>
                </a:effectLst>
              </a:rPr>
              <a:t>Enhance customer satisfaction: </a:t>
            </a:r>
            <a:r>
              <a:rPr lang="en-US" dirty="0"/>
              <a:t>Standards ensure products and services meet customer expectations, leading to increased satisfaction.</a:t>
            </a:r>
          </a:p>
        </p:txBody>
      </p:sp>
      <p:sp>
        <p:nvSpPr>
          <p:cNvPr id="16" name="TextBox 15">
            <a:extLst>
              <a:ext uri="{FF2B5EF4-FFF2-40B4-BE49-F238E27FC236}">
                <a16:creationId xmlns:a16="http://schemas.microsoft.com/office/drawing/2014/main" xmlns="" id="{DEAD6D53-A03A-431D-8A4B-D55314370376}"/>
              </a:ext>
            </a:extLst>
          </p:cNvPr>
          <p:cNvSpPr txBox="1"/>
          <p:nvPr/>
        </p:nvSpPr>
        <p:spPr>
          <a:xfrm>
            <a:off x="498031" y="4056362"/>
            <a:ext cx="11389165" cy="677108"/>
          </a:xfrm>
          <a:prstGeom prst="rect">
            <a:avLst/>
          </a:prstGeom>
          <a:noFill/>
        </p:spPr>
        <p:txBody>
          <a:bodyPr wrap="square">
            <a:spAutoFit/>
          </a:bodyPr>
          <a:lstStyle/>
          <a:p>
            <a:pPr marL="285750" indent="-285750">
              <a:buFont typeface="Wingdings" panose="05000000000000000000" pitchFamily="2" charset="2"/>
              <a:buChar char="q"/>
            </a:pPr>
            <a:r>
              <a:rPr lang="en-US" sz="2000" b="1" dirty="0">
                <a:effectLst>
                  <a:outerShdw blurRad="38100" dist="38100" dir="2700000" algn="tl">
                    <a:srgbClr val="000000">
                      <a:alpha val="43137"/>
                    </a:srgbClr>
                  </a:outerShdw>
                </a:effectLst>
              </a:rPr>
              <a:t>Support economic growth: </a:t>
            </a:r>
            <a:r>
              <a:rPr lang="en-US" dirty="0"/>
              <a:t>Standards facilitate trade, both domestically and internationally, contributing to economic growth.</a:t>
            </a:r>
          </a:p>
        </p:txBody>
      </p:sp>
      <p:sp>
        <p:nvSpPr>
          <p:cNvPr id="18" name="TextBox 17">
            <a:extLst>
              <a:ext uri="{FF2B5EF4-FFF2-40B4-BE49-F238E27FC236}">
                <a16:creationId xmlns:a16="http://schemas.microsoft.com/office/drawing/2014/main" xmlns="" id="{B4659E60-34BD-4E16-51E8-80CD6C43AF6E}"/>
              </a:ext>
            </a:extLst>
          </p:cNvPr>
          <p:cNvSpPr txBox="1"/>
          <p:nvPr/>
        </p:nvSpPr>
        <p:spPr>
          <a:xfrm>
            <a:off x="498030" y="4745569"/>
            <a:ext cx="11389165" cy="677108"/>
          </a:xfrm>
          <a:prstGeom prst="rect">
            <a:avLst/>
          </a:prstGeom>
          <a:noFill/>
        </p:spPr>
        <p:txBody>
          <a:bodyPr wrap="square">
            <a:spAutoFit/>
          </a:bodyPr>
          <a:lstStyle/>
          <a:p>
            <a:pPr marL="342900" indent="-342900">
              <a:buFont typeface="Wingdings" panose="05000000000000000000" pitchFamily="2" charset="2"/>
              <a:buChar char="q"/>
            </a:pPr>
            <a:r>
              <a:rPr lang="en-US" sz="2000" b="1" dirty="0">
                <a:effectLst>
                  <a:outerShdw blurRad="38100" dist="38100" dir="2700000" algn="tl">
                    <a:srgbClr val="000000">
                      <a:alpha val="43137"/>
                    </a:srgbClr>
                  </a:outerShdw>
                </a:effectLst>
              </a:rPr>
              <a:t>Protect the environment</a:t>
            </a:r>
            <a:r>
              <a:rPr lang="en-US" dirty="0"/>
              <a:t>: Standards address environmental concerns, promoting sustainable practices and reducing waste.</a:t>
            </a:r>
          </a:p>
        </p:txBody>
      </p:sp>
      <p:sp>
        <p:nvSpPr>
          <p:cNvPr id="20" name="TextBox 19">
            <a:extLst>
              <a:ext uri="{FF2B5EF4-FFF2-40B4-BE49-F238E27FC236}">
                <a16:creationId xmlns:a16="http://schemas.microsoft.com/office/drawing/2014/main" xmlns="" id="{A1C73106-E8ED-0D8E-3629-6167C8E0A5AA}"/>
              </a:ext>
            </a:extLst>
          </p:cNvPr>
          <p:cNvSpPr txBox="1"/>
          <p:nvPr/>
        </p:nvSpPr>
        <p:spPr>
          <a:xfrm>
            <a:off x="460328" y="5495135"/>
            <a:ext cx="11731672" cy="400110"/>
          </a:xfrm>
          <a:prstGeom prst="rect">
            <a:avLst/>
          </a:prstGeom>
          <a:noFill/>
        </p:spPr>
        <p:txBody>
          <a:bodyPr wrap="square">
            <a:spAutoFit/>
          </a:bodyPr>
          <a:lstStyle/>
          <a:p>
            <a:pPr marL="342900" indent="-342900">
              <a:buFont typeface="Wingdings" panose="05000000000000000000" pitchFamily="2" charset="2"/>
              <a:buChar char="q"/>
            </a:pPr>
            <a:r>
              <a:rPr lang="en-US" sz="2000" b="1" dirty="0">
                <a:effectLst>
                  <a:outerShdw blurRad="38100" dist="38100" dir="2700000" algn="tl">
                    <a:srgbClr val="000000">
                      <a:alpha val="43137"/>
                    </a:srgbClr>
                  </a:outerShdw>
                </a:effectLst>
              </a:rPr>
              <a:t>Build trust: </a:t>
            </a:r>
            <a:r>
              <a:rPr lang="en-US" dirty="0"/>
              <a:t>Standards establish trust among consumers, businesses, and industries, ensuring credibility and reliability.</a:t>
            </a:r>
          </a:p>
        </p:txBody>
      </p:sp>
      <p:sp>
        <p:nvSpPr>
          <p:cNvPr id="22" name="TextBox 21">
            <a:extLst>
              <a:ext uri="{FF2B5EF4-FFF2-40B4-BE49-F238E27FC236}">
                <a16:creationId xmlns:a16="http://schemas.microsoft.com/office/drawing/2014/main" xmlns="" id="{CC2BC263-1D8C-0ACA-0F5D-B17B6DC9F95F}"/>
              </a:ext>
            </a:extLst>
          </p:cNvPr>
          <p:cNvSpPr txBox="1"/>
          <p:nvPr/>
        </p:nvSpPr>
        <p:spPr>
          <a:xfrm>
            <a:off x="460328" y="6184342"/>
            <a:ext cx="10299030" cy="677108"/>
          </a:xfrm>
          <a:prstGeom prst="rect">
            <a:avLst/>
          </a:prstGeom>
          <a:noFill/>
        </p:spPr>
        <p:txBody>
          <a:bodyPr wrap="square">
            <a:spAutoFit/>
          </a:bodyPr>
          <a:lstStyle/>
          <a:p>
            <a:pPr marL="342900" indent="-342900" algn="just">
              <a:buFont typeface="Wingdings" panose="05000000000000000000" pitchFamily="2" charset="2"/>
              <a:buChar char="q"/>
            </a:pPr>
            <a:r>
              <a:rPr lang="en-US" sz="2000" b="1" dirty="0">
                <a:effectLst>
                  <a:outerShdw blurRad="38100" dist="38100" dir="2700000" algn="tl">
                    <a:srgbClr val="000000">
                      <a:alpha val="43137"/>
                    </a:srgbClr>
                  </a:outerShdw>
                </a:effectLst>
              </a:rPr>
              <a:t>Save resources: </a:t>
            </a:r>
            <a:r>
              <a:rPr lang="en-US" dirty="0"/>
              <a:t>Standards reduce the need for repeated testing and certification, saving time, money, and resources.</a:t>
            </a:r>
          </a:p>
        </p:txBody>
      </p:sp>
      <p:sp>
        <p:nvSpPr>
          <p:cNvPr id="13" name="Scroll: Horizontal 3">
            <a:extLst>
              <a:ext uri="{FF2B5EF4-FFF2-40B4-BE49-F238E27FC236}">
                <a16:creationId xmlns:a16="http://schemas.microsoft.com/office/drawing/2014/main" xmlns="" id="{C99F20CD-F047-245F-32D6-F214CCCB52AF}"/>
              </a:ext>
            </a:extLst>
          </p:cNvPr>
          <p:cNvSpPr/>
          <p:nvPr/>
        </p:nvSpPr>
        <p:spPr>
          <a:xfrm>
            <a:off x="252510" y="67597"/>
            <a:ext cx="7893962" cy="1189703"/>
          </a:xfrm>
          <a:prstGeom prst="horizontalScrol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200" dirty="0" smtClean="0">
                <a:latin typeface="Algerian" panose="04020705040A02060702" pitchFamily="82" charset="0"/>
              </a:rPr>
              <a:t>Problems solved </a:t>
            </a:r>
            <a:r>
              <a:rPr lang="en-US" sz="2200" dirty="0">
                <a:latin typeface="Algerian" panose="04020705040A02060702" pitchFamily="82" charset="0"/>
              </a:rPr>
              <a:t>by Indian Standards</a:t>
            </a:r>
          </a:p>
        </p:txBody>
      </p:sp>
    </p:spTree>
    <p:extLst>
      <p:ext uri="{BB962C8B-B14F-4D97-AF65-F5344CB8AC3E}">
        <p14:creationId xmlns:p14="http://schemas.microsoft.com/office/powerpoint/2010/main" val="394919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100272"/>
            <a:ext cx="8146472" cy="6586418"/>
          </a:xfrm>
          <a:prstGeom prst="rect">
            <a:avLst/>
          </a:prstGeom>
        </p:spPr>
        <p:txBody>
          <a:bodyPr wrap="square">
            <a:spAutoFit/>
          </a:bodyPr>
          <a:lstStyle/>
          <a:p>
            <a:r>
              <a:rPr lang="en-US" sz="2200" dirty="0">
                <a:solidFill>
                  <a:srgbClr val="FF0000"/>
                </a:solidFill>
                <a:latin typeface="Times New Roman" panose="02020603050405020304" pitchFamily="18" charset="0"/>
                <a:cs typeface="Times New Roman" panose="02020603050405020304" pitchFamily="18" charset="0"/>
              </a:rPr>
              <a:t>Introduction to Powder Metallurgy</a:t>
            </a:r>
          </a:p>
          <a:p>
            <a:pPr algn="just"/>
            <a:r>
              <a:rPr lang="en-US" sz="2000" spc="100" dirty="0" smtClean="0">
                <a:latin typeface="Times New Roman" panose="02020603050405020304" pitchFamily="18" charset="0"/>
                <a:cs typeface="Times New Roman" panose="02020603050405020304" pitchFamily="18" charset="0"/>
              </a:rPr>
              <a:t>Powder</a:t>
            </a:r>
            <a:r>
              <a:rPr lang="en-US" sz="2000" spc="-75" dirty="0" smtClean="0">
                <a:latin typeface="Times New Roman" panose="02020603050405020304" pitchFamily="18" charset="0"/>
                <a:cs typeface="Times New Roman" panose="02020603050405020304" pitchFamily="18" charset="0"/>
              </a:rPr>
              <a:t> </a:t>
            </a:r>
            <a:r>
              <a:rPr lang="en-US" sz="2000" spc="75" dirty="0">
                <a:latin typeface="Times New Roman" panose="02020603050405020304" pitchFamily="18" charset="0"/>
                <a:cs typeface="Times New Roman" panose="02020603050405020304" pitchFamily="18" charset="0"/>
              </a:rPr>
              <a:t>metallurgy (PM) is the art &amp; </a:t>
            </a:r>
            <a:r>
              <a:rPr lang="en-US" sz="2000" spc="-75" dirty="0">
                <a:latin typeface="Times New Roman" panose="02020603050405020304" pitchFamily="18" charset="0"/>
                <a:cs typeface="Times New Roman" panose="02020603050405020304" pitchFamily="18" charset="0"/>
              </a:rPr>
              <a:t>science of manufacturing complex shaped Objects from </a:t>
            </a:r>
            <a:r>
              <a:rPr lang="en-US" sz="2000" spc="-75" dirty="0" smtClean="0">
                <a:latin typeface="Times New Roman" panose="02020603050405020304" pitchFamily="18" charset="0"/>
                <a:cs typeface="Times New Roman" panose="02020603050405020304" pitchFamily="18" charset="0"/>
              </a:rPr>
              <a:t>Powder</a:t>
            </a:r>
            <a:r>
              <a:rPr lang="en-US" sz="2000" spc="-75" dirty="0">
                <a:latin typeface="Times New Roman" panose="02020603050405020304" pitchFamily="18" charset="0"/>
                <a:cs typeface="Times New Roman" panose="02020603050405020304" pitchFamily="18" charset="0"/>
              </a:rPr>
              <a:t> </a:t>
            </a:r>
            <a:r>
              <a:rPr lang="en-US" sz="2000" spc="-75" dirty="0" smtClean="0">
                <a:latin typeface="Times New Roman" panose="02020603050405020304" pitchFamily="18" charset="0"/>
                <a:cs typeface="Times New Roman" panose="02020603050405020304" pitchFamily="18" charset="0"/>
              </a:rPr>
              <a:t>were in  </a:t>
            </a:r>
            <a:r>
              <a:rPr lang="en-US" sz="2000" dirty="0" smtClean="0">
                <a:solidFill>
                  <a:srgbClr val="444444"/>
                </a:solidFill>
                <a:latin typeface="-apple-system"/>
              </a:rPr>
              <a:t> </a:t>
            </a:r>
            <a:r>
              <a:rPr lang="en-US" sz="2000" dirty="0">
                <a:solidFill>
                  <a:srgbClr val="444444"/>
                </a:solidFill>
                <a:latin typeface="-apple-system"/>
              </a:rPr>
              <a:t>metal-forming process performed by heating compacted metal powders to just below their melting points. Although the process has existed for more than 100 years, over the past quarter century it has become widely recognized as a superior way of producing high-quality parts for a variety of important applications. </a:t>
            </a:r>
            <a:endParaRPr lang="en-US" sz="2000" dirty="0" smtClean="0">
              <a:solidFill>
                <a:srgbClr val="444444"/>
              </a:solidFill>
              <a:latin typeface="-apple-system"/>
            </a:endParaRPr>
          </a:p>
          <a:p>
            <a:pPr algn="just"/>
            <a:endParaRPr lang="en-US" sz="2000" dirty="0" smtClean="0">
              <a:solidFill>
                <a:srgbClr val="444444"/>
              </a:solidFill>
              <a:latin typeface="-apple-system"/>
            </a:endParaRPr>
          </a:p>
          <a:p>
            <a:pPr algn="just"/>
            <a:r>
              <a:rPr lang="en-US" sz="2000" dirty="0" smtClean="0">
                <a:solidFill>
                  <a:srgbClr val="444444"/>
                </a:solidFill>
                <a:latin typeface="-apple-system"/>
              </a:rPr>
              <a:t>This </a:t>
            </a:r>
            <a:r>
              <a:rPr lang="en-US" sz="2000" dirty="0">
                <a:solidFill>
                  <a:srgbClr val="444444"/>
                </a:solidFill>
                <a:latin typeface="-apple-system"/>
              </a:rPr>
              <a:t>success is due to the advantages the process offers over other metal forming technologies such as forging and metal casting, advantages in material utilization, shape complexity, near-net-shape dimensional control, among others. These, in turn, contribute to </a:t>
            </a:r>
            <a:r>
              <a:rPr lang="en-US" sz="2000" dirty="0" smtClean="0">
                <a:solidFill>
                  <a:srgbClr val="444444"/>
                </a:solidFill>
                <a:latin typeface="-apple-system"/>
              </a:rPr>
              <a:t>sustainability of Technology  </a:t>
            </a:r>
            <a:r>
              <a:rPr lang="en-US" sz="2000" dirty="0">
                <a:solidFill>
                  <a:srgbClr val="444444"/>
                </a:solidFill>
                <a:latin typeface="-apple-system"/>
              </a:rPr>
              <a:t>making powder metallurgy a recognized green technology</a:t>
            </a:r>
            <a:r>
              <a:rPr lang="en-US" sz="2000" dirty="0" smtClean="0">
                <a:solidFill>
                  <a:srgbClr val="444444"/>
                </a:solidFill>
                <a:latin typeface="-apple-system"/>
              </a:rPr>
              <a:t>.</a:t>
            </a:r>
          </a:p>
          <a:p>
            <a:pPr algn="just"/>
            <a:endParaRPr lang="en-US" sz="2000" dirty="0">
              <a:solidFill>
                <a:srgbClr val="444444"/>
              </a:solidFill>
              <a:latin typeface="-apple-system"/>
            </a:endParaRPr>
          </a:p>
          <a:p>
            <a:pPr algn="just"/>
            <a:r>
              <a:rPr lang="en-US" sz="2000" dirty="0" smtClean="0">
                <a:solidFill>
                  <a:srgbClr val="444444"/>
                </a:solidFill>
                <a:latin typeface="-apple-system"/>
              </a:rPr>
              <a:t>The different Powder metallurgical parts like  </a:t>
            </a:r>
            <a:r>
              <a:rPr lang="en-US" sz="2000" dirty="0">
                <a:solidFill>
                  <a:srgbClr val="444444"/>
                </a:solidFill>
                <a:latin typeface="-apple-system"/>
              </a:rPr>
              <a:t>a helical gear and blades of stainless steel used in laparoscopic surgical scissors, a manifold weighing over 6.5 tons used on an offshore oil platform, and a steel connecting rod used in V-8 engines. All of these components were made using powder metallurgy.</a:t>
            </a:r>
            <a:endParaRPr lang="en-US" sz="2000" b="0" i="0" dirty="0">
              <a:solidFill>
                <a:srgbClr val="444444"/>
              </a:solidFill>
              <a:effectLst/>
              <a:latin typeface="-apple-system"/>
            </a:endParaRPr>
          </a:p>
        </p:txBody>
      </p:sp>
      <p:grpSp>
        <p:nvGrpSpPr>
          <p:cNvPr id="3" name="Group 2"/>
          <p:cNvGrpSpPr/>
          <p:nvPr/>
        </p:nvGrpSpPr>
        <p:grpSpPr>
          <a:xfrm>
            <a:off x="8312727" y="100272"/>
            <a:ext cx="3723884" cy="3711210"/>
            <a:chOff x="241503" y="2454064"/>
            <a:chExt cx="5729806" cy="2648363"/>
          </a:xfrm>
        </p:grpSpPr>
        <p:sp>
          <p:nvSpPr>
            <p:cNvPr id="6" name="Rectangle 5"/>
            <p:cNvSpPr/>
            <p:nvPr/>
          </p:nvSpPr>
          <p:spPr>
            <a:xfrm>
              <a:off x="241503" y="2454064"/>
              <a:ext cx="5729806" cy="1233671"/>
            </a:xfrm>
            <a:prstGeom prst="rect">
              <a:avLst/>
            </a:prstGeom>
          </p:spPr>
          <p:txBody>
            <a:bodyPr wrap="square">
              <a:spAutoFit/>
            </a:bodyPr>
            <a:lstStyle/>
            <a:p>
              <a:pPr marL="12700" marR="5080">
                <a:lnSpc>
                  <a:spcPts val="2810"/>
                </a:lnSpc>
                <a:spcBef>
                  <a:spcPts val="455"/>
                </a:spcBef>
                <a:tabLst>
                  <a:tab pos="355600" algn="l"/>
                </a:tabLst>
              </a:pPr>
              <a:r>
                <a:rPr lang="en-US" sz="2400" spc="-75" dirty="0">
                  <a:solidFill>
                    <a:schemeClr val="accent4">
                      <a:lumMod val="75000"/>
                    </a:schemeClr>
                  </a:solidFill>
                  <a:latin typeface="Times New Roman" panose="02020603050405020304" pitchFamily="18" charset="0"/>
                  <a:cs typeface="Times New Roman" panose="02020603050405020304" pitchFamily="18" charset="0"/>
                </a:rPr>
                <a:t>Some of the archeological evidence to prove that the ancient man knew </a:t>
              </a:r>
              <a:r>
                <a:rPr lang="en-US" sz="2400" spc="-75" dirty="0" smtClean="0">
                  <a:solidFill>
                    <a:schemeClr val="accent4">
                      <a:lumMod val="75000"/>
                    </a:schemeClr>
                  </a:solidFill>
                  <a:latin typeface="Times New Roman" panose="02020603050405020304" pitchFamily="18" charset="0"/>
                  <a:cs typeface="Times New Roman" panose="02020603050405020304" pitchFamily="18" charset="0"/>
                </a:rPr>
                <a:t>something about PM </a:t>
              </a:r>
              <a:endParaRPr lang="en-US" sz="2000" spc="-75" dirty="0" smtClean="0">
                <a:solidFill>
                  <a:schemeClr val="accent4">
                    <a:lumMod val="75000"/>
                  </a:schemeClr>
                </a:solidFill>
                <a:latin typeface="Times New Roman" panose="02020603050405020304" pitchFamily="18" charset="0"/>
                <a:cs typeface="Times New Roman" panose="02020603050405020304" pitchFamily="18" charset="0"/>
              </a:endParaRPr>
            </a:p>
            <a:p>
              <a:pPr marL="12700" marR="5080">
                <a:lnSpc>
                  <a:spcPts val="2810"/>
                </a:lnSpc>
                <a:spcBef>
                  <a:spcPts val="455"/>
                </a:spcBef>
                <a:tabLst>
                  <a:tab pos="355600" algn="l"/>
                </a:tabLst>
              </a:pPr>
              <a:endParaRPr lang="en-US" sz="2000" spc="-75"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54" y="3321252"/>
              <a:ext cx="3671455" cy="1781175"/>
            </a:xfrm>
            <a:prstGeom prst="rect">
              <a:avLst/>
            </a:prstGeom>
          </p:spPr>
        </p:pic>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418" y="3934692"/>
            <a:ext cx="3599193" cy="3171825"/>
          </a:xfrm>
          <a:prstGeom prst="rect">
            <a:avLst/>
          </a:prstGeom>
        </p:spPr>
      </p:pic>
    </p:spTree>
    <p:extLst>
      <p:ext uri="{BB962C8B-B14F-4D97-AF65-F5344CB8AC3E}">
        <p14:creationId xmlns:p14="http://schemas.microsoft.com/office/powerpoint/2010/main" val="372518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64" y="169776"/>
            <a:ext cx="11817928" cy="6555641"/>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Powder Metallurgy </a:t>
            </a:r>
            <a:r>
              <a:rPr lang="en-US" sz="2200" b="1" dirty="0" smtClean="0">
                <a:solidFill>
                  <a:srgbClr val="FF0000"/>
                </a:solidFill>
                <a:latin typeface="Times New Roman" panose="02020603050405020304" pitchFamily="18" charset="0"/>
                <a:cs typeface="Times New Roman" panose="02020603050405020304" pitchFamily="18" charset="0"/>
              </a:rPr>
              <a:t>Technologies at the 3</a:t>
            </a:r>
            <a:r>
              <a:rPr lang="en-US" sz="2200" b="1" baseline="30000" dirty="0" smtClean="0">
                <a:solidFill>
                  <a:srgbClr val="FF0000"/>
                </a:solidFill>
                <a:latin typeface="Times New Roman" panose="02020603050405020304" pitchFamily="18" charset="0"/>
                <a:cs typeface="Times New Roman" panose="02020603050405020304" pitchFamily="18" charset="0"/>
              </a:rPr>
              <a:t>rd</a:t>
            </a:r>
            <a:r>
              <a:rPr lang="en-US" sz="2200" b="1" dirty="0" smtClean="0">
                <a:solidFill>
                  <a:srgbClr val="FF0000"/>
                </a:solidFill>
                <a:latin typeface="Times New Roman" panose="02020603050405020304" pitchFamily="18" charset="0"/>
                <a:cs typeface="Times New Roman" panose="02020603050405020304" pitchFamily="18" charset="0"/>
              </a:rPr>
              <a:t> and 4</a:t>
            </a:r>
            <a:r>
              <a:rPr lang="en-US" sz="2200" b="1" baseline="30000" dirty="0" smtClean="0">
                <a:solidFill>
                  <a:srgbClr val="FF0000"/>
                </a:solidFill>
                <a:latin typeface="Times New Roman" panose="02020603050405020304" pitchFamily="18" charset="0"/>
                <a:cs typeface="Times New Roman" panose="02020603050405020304" pitchFamily="18" charset="0"/>
              </a:rPr>
              <a:t>th</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Semister</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smtClean="0">
                <a:solidFill>
                  <a:srgbClr val="FF0000"/>
                </a:solidFill>
                <a:latin typeface="Times New Roman" panose="02020603050405020304" pitchFamily="18" charset="0"/>
                <a:cs typeface="Times New Roman" panose="02020603050405020304" pitchFamily="18" charset="0"/>
              </a:rPr>
              <a:t>of Engineering </a:t>
            </a:r>
          </a:p>
          <a:p>
            <a:endParaRPr lang="en-US" sz="2200" b="1" dirty="0">
              <a:solidFill>
                <a:srgbClr val="FF0000"/>
              </a:solidFill>
              <a:latin typeface="Times New Roman" panose="02020603050405020304" pitchFamily="18" charset="0"/>
              <a:cs typeface="Times New Roman" panose="02020603050405020304" pitchFamily="18" charset="0"/>
            </a:endParaRPr>
          </a:p>
          <a:p>
            <a:pPr algn="just"/>
            <a:r>
              <a:rPr lang="en-US" sz="2200" dirty="0">
                <a:solidFill>
                  <a:srgbClr val="444444"/>
                </a:solidFill>
                <a:latin typeface="Times New Roman" panose="02020603050405020304" pitchFamily="18" charset="0"/>
                <a:cs typeface="Times New Roman" panose="02020603050405020304" pitchFamily="18" charset="0"/>
              </a:rPr>
              <a:t>In reality, powder metallurgy comprises several different technologies for fabricating semi-dense and fully dense components. The </a:t>
            </a:r>
            <a:r>
              <a:rPr lang="en-US" sz="2200" b="1" dirty="0">
                <a:solidFill>
                  <a:srgbClr val="444444"/>
                </a:solidFill>
                <a:latin typeface="Times New Roman" panose="02020603050405020304" pitchFamily="18" charset="0"/>
                <a:cs typeface="Times New Roman" panose="02020603050405020304" pitchFamily="18" charset="0"/>
                <a:hlinkClick r:id="rId2"/>
              </a:rPr>
              <a:t>conventional powder metallurgy process</a:t>
            </a:r>
            <a:r>
              <a:rPr lang="en-US" sz="2200" b="1" dirty="0">
                <a:solidFill>
                  <a:srgbClr val="444444"/>
                </a:solidFill>
                <a:latin typeface="Times New Roman" panose="02020603050405020304" pitchFamily="18" charset="0"/>
                <a:cs typeface="Times New Roman" panose="02020603050405020304" pitchFamily="18" charset="0"/>
              </a:rPr>
              <a:t>,</a:t>
            </a:r>
            <a:r>
              <a:rPr lang="en-US" sz="2200" dirty="0">
                <a:solidFill>
                  <a:srgbClr val="444444"/>
                </a:solidFill>
                <a:latin typeface="Times New Roman" panose="02020603050405020304" pitchFamily="18" charset="0"/>
                <a:cs typeface="Times New Roman" panose="02020603050405020304" pitchFamily="18" charset="0"/>
              </a:rPr>
              <a:t> referred to as press-and-sinter, </a:t>
            </a:r>
            <a:endParaRPr lang="en-US" sz="2200" dirty="0" smtClean="0">
              <a:solidFill>
                <a:srgbClr val="444444"/>
              </a:solidFill>
              <a:latin typeface="Times New Roman" panose="02020603050405020304" pitchFamily="18" charset="0"/>
              <a:cs typeface="Times New Roman" panose="02020603050405020304" pitchFamily="18" charset="0"/>
            </a:endParaRPr>
          </a:p>
          <a:p>
            <a:pPr algn="just"/>
            <a:r>
              <a:rPr lang="en-US" sz="2200" dirty="0" smtClean="0">
                <a:solidFill>
                  <a:srgbClr val="444444"/>
                </a:solidFill>
                <a:latin typeface="Times New Roman" panose="02020603050405020304" pitchFamily="18" charset="0"/>
                <a:cs typeface="Times New Roman" panose="02020603050405020304" pitchFamily="18" charset="0"/>
              </a:rPr>
              <a:t>There are other Powder metallurgical Technologies  like </a:t>
            </a:r>
            <a:r>
              <a:rPr lang="en-US" sz="2200" b="1" dirty="0">
                <a:solidFill>
                  <a:srgbClr val="444444"/>
                </a:solidFill>
                <a:latin typeface="Times New Roman" panose="02020603050405020304" pitchFamily="18" charset="0"/>
                <a:cs typeface="Times New Roman" panose="02020603050405020304" pitchFamily="18" charset="0"/>
                <a:hlinkClick r:id="rId3"/>
              </a:rPr>
              <a:t>metal injection molding</a:t>
            </a:r>
            <a:r>
              <a:rPr lang="en-US" sz="2200" dirty="0">
                <a:solidFill>
                  <a:srgbClr val="444444"/>
                </a:solidFill>
                <a:latin typeface="Times New Roman" panose="02020603050405020304" pitchFamily="18" charset="0"/>
                <a:cs typeface="Times New Roman" panose="02020603050405020304" pitchFamily="18" charset="0"/>
              </a:rPr>
              <a:t> (MIM) </a:t>
            </a:r>
            <a:r>
              <a:rPr lang="en-US" sz="2200" dirty="0" smtClean="0">
                <a:solidFill>
                  <a:srgbClr val="444444"/>
                </a:solidFill>
                <a:latin typeface="Times New Roman" panose="02020603050405020304" pitchFamily="18" charset="0"/>
                <a:cs typeface="Times New Roman" panose="02020603050405020304" pitchFamily="18" charset="0"/>
              </a:rPr>
              <a:t>process, </a:t>
            </a:r>
            <a:r>
              <a:rPr lang="en-US" sz="2200" dirty="0">
                <a:solidFill>
                  <a:srgbClr val="444444"/>
                </a:solidFill>
                <a:latin typeface="Times New Roman" panose="02020603050405020304" pitchFamily="18" charset="0"/>
                <a:cs typeface="Times New Roman" panose="02020603050405020304" pitchFamily="18" charset="0"/>
              </a:rPr>
              <a:t>powder forging (PF</a:t>
            </a:r>
            <a:r>
              <a:rPr lang="en-US" sz="2200" dirty="0" smtClean="0">
                <a:solidFill>
                  <a:srgbClr val="444444"/>
                </a:solidFill>
                <a:latin typeface="Times New Roman" panose="02020603050405020304" pitchFamily="18" charset="0"/>
                <a:cs typeface="Times New Roman" panose="02020603050405020304" pitchFamily="18" charset="0"/>
              </a:rPr>
              <a:t>),  </a:t>
            </a:r>
            <a:r>
              <a:rPr lang="en-US" sz="2200" b="1" dirty="0">
                <a:solidFill>
                  <a:srgbClr val="444444"/>
                </a:solidFill>
                <a:latin typeface="Times New Roman" panose="02020603050405020304" pitchFamily="18" charset="0"/>
                <a:cs typeface="Times New Roman" panose="02020603050405020304" pitchFamily="18" charset="0"/>
                <a:hlinkClick r:id="rId4"/>
              </a:rPr>
              <a:t>metal additive manufacturing</a:t>
            </a:r>
            <a:r>
              <a:rPr lang="en-US" sz="2200" dirty="0">
                <a:solidFill>
                  <a:srgbClr val="444444"/>
                </a:solidFill>
                <a:latin typeface="Times New Roman" panose="02020603050405020304" pitchFamily="18" charset="0"/>
                <a:cs typeface="Times New Roman" panose="02020603050405020304" pitchFamily="18" charset="0"/>
              </a:rPr>
              <a:t> (AM) is </a:t>
            </a:r>
            <a:r>
              <a:rPr lang="en-US" sz="2200" dirty="0" smtClean="0">
                <a:solidFill>
                  <a:srgbClr val="444444"/>
                </a:solidFill>
                <a:latin typeface="Times New Roman" panose="02020603050405020304" pitchFamily="18" charset="0"/>
                <a:cs typeface="Times New Roman" panose="02020603050405020304" pitchFamily="18" charset="0"/>
              </a:rPr>
              <a:t>also gaining </a:t>
            </a:r>
            <a:r>
              <a:rPr lang="en-US" sz="2200" dirty="0">
                <a:solidFill>
                  <a:srgbClr val="444444"/>
                </a:solidFill>
                <a:latin typeface="Times New Roman" panose="02020603050405020304" pitchFamily="18" charset="0"/>
                <a:cs typeface="Times New Roman" panose="02020603050405020304" pitchFamily="18" charset="0"/>
              </a:rPr>
              <a:t>popularity</a:t>
            </a:r>
            <a:endParaRPr lang="en-US" sz="2200" dirty="0" smtClean="0">
              <a:solidFill>
                <a:srgbClr val="444444"/>
              </a:solidFill>
              <a:latin typeface="Times New Roman" panose="02020603050405020304" pitchFamily="18" charset="0"/>
              <a:cs typeface="Times New Roman" panose="02020603050405020304" pitchFamily="18" charset="0"/>
            </a:endParaRPr>
          </a:p>
          <a:p>
            <a:pPr algn="just"/>
            <a:endParaRPr lang="en-US" sz="2200" dirty="0" smtClean="0">
              <a:solidFill>
                <a:srgbClr val="444444"/>
              </a:solidFill>
              <a:latin typeface="Times New Roman" panose="02020603050405020304" pitchFamily="18" charset="0"/>
              <a:cs typeface="Times New Roman" panose="02020603050405020304" pitchFamily="18" charset="0"/>
            </a:endParaRPr>
          </a:p>
          <a:p>
            <a:pPr algn="just"/>
            <a:r>
              <a:rPr lang="en-US" sz="2200" dirty="0" smtClean="0">
                <a:solidFill>
                  <a:srgbClr val="444444"/>
                </a:solidFill>
                <a:latin typeface="Times New Roman" panose="02020603050405020304" pitchFamily="18" charset="0"/>
                <a:cs typeface="Times New Roman" panose="02020603050405020304" pitchFamily="18" charset="0"/>
              </a:rPr>
              <a:t>Using </a:t>
            </a:r>
            <a:r>
              <a:rPr lang="en-US" sz="2200" dirty="0">
                <a:solidFill>
                  <a:srgbClr val="444444"/>
                </a:solidFill>
                <a:latin typeface="Times New Roman" panose="02020603050405020304" pitchFamily="18" charset="0"/>
                <a:cs typeface="Times New Roman" panose="02020603050405020304" pitchFamily="18" charset="0"/>
              </a:rPr>
              <a:t>many of these PM processing techniques, as well as other processes such as </a:t>
            </a:r>
            <a:r>
              <a:rPr lang="en-US" sz="2200" b="1" dirty="0">
                <a:solidFill>
                  <a:srgbClr val="444444"/>
                </a:solidFill>
                <a:latin typeface="Times New Roman" panose="02020603050405020304" pitchFamily="18" charset="0"/>
                <a:cs typeface="Times New Roman" panose="02020603050405020304" pitchFamily="18" charset="0"/>
              </a:rPr>
              <a:t>spray forming</a:t>
            </a:r>
            <a:r>
              <a:rPr lang="en-US" sz="2200" dirty="0">
                <a:solidFill>
                  <a:srgbClr val="444444"/>
                </a:solidFill>
                <a:latin typeface="Times New Roman" panose="02020603050405020304" pitchFamily="18" charset="0"/>
                <a:cs typeface="Times New Roman" panose="02020603050405020304" pitchFamily="18" charset="0"/>
              </a:rPr>
              <a:t>, </a:t>
            </a:r>
            <a:r>
              <a:rPr lang="en-US" sz="2200" dirty="0" smtClean="0">
                <a:solidFill>
                  <a:srgbClr val="444444"/>
                </a:solidFill>
                <a:latin typeface="Times New Roman" panose="02020603050405020304" pitchFamily="18" charset="0"/>
                <a:cs typeface="Times New Roman" panose="02020603050405020304" pitchFamily="18" charset="0"/>
              </a:rPr>
              <a:t>Roll </a:t>
            </a:r>
            <a:r>
              <a:rPr lang="en-US" sz="2200" dirty="0">
                <a:solidFill>
                  <a:srgbClr val="444444"/>
                </a:solidFill>
                <a:latin typeface="Times New Roman" panose="02020603050405020304" pitchFamily="18" charset="0"/>
                <a:cs typeface="Times New Roman" panose="02020603050405020304" pitchFamily="18" charset="0"/>
              </a:rPr>
              <a:t>compaction, rapid solidification, and others, components are also produced today from particulate materials other than metal powders. Today's advanced materials are seldom made of metals and metallic alloys alone, often incorporating ceramics, ceramic fibers, and intermetallic compounds. These include:</a:t>
            </a:r>
          </a:p>
          <a:p>
            <a:pPr>
              <a:buFont typeface="Arial" panose="020B0604020202020204" pitchFamily="34" charset="0"/>
              <a:buChar char="•"/>
            </a:pPr>
            <a:r>
              <a:rPr lang="en-US" sz="2200" dirty="0" smtClean="0">
                <a:solidFill>
                  <a:srgbClr val="444444"/>
                </a:solidFill>
                <a:latin typeface="Times New Roman" panose="02020603050405020304" pitchFamily="18" charset="0"/>
                <a:cs typeface="Times New Roman" panose="02020603050405020304" pitchFamily="18" charset="0"/>
              </a:rPr>
              <a:t>Cermet's  : </a:t>
            </a:r>
            <a:r>
              <a:rPr lang="en-US" sz="2400" dirty="0" smtClean="0"/>
              <a:t>A</a:t>
            </a:r>
            <a:r>
              <a:rPr lang="en-US" sz="2400" dirty="0"/>
              <a:t> </a:t>
            </a:r>
            <a:r>
              <a:rPr lang="en-US" sz="2400" b="1" dirty="0"/>
              <a:t>cermet</a:t>
            </a:r>
            <a:r>
              <a:rPr lang="en-US" sz="2400" dirty="0"/>
              <a:t> is </a:t>
            </a:r>
            <a:r>
              <a:rPr lang="en-US" sz="2400" dirty="0" smtClean="0"/>
              <a:t>a Composite material </a:t>
            </a:r>
            <a:r>
              <a:rPr lang="en-US" sz="2400" dirty="0"/>
              <a:t> composed of </a:t>
            </a:r>
            <a:r>
              <a:rPr lang="en-US" sz="2400" b="1" dirty="0">
                <a:hlinkClick r:id="rId5" tooltip="Ceramic"/>
              </a:rPr>
              <a:t>cer</a:t>
            </a:r>
            <a:r>
              <a:rPr lang="en-US" sz="2400" dirty="0">
                <a:hlinkClick r:id="rId5" tooltip="Ceramic"/>
              </a:rPr>
              <a:t>amic</a:t>
            </a:r>
            <a:r>
              <a:rPr lang="en-US" sz="2400" dirty="0"/>
              <a:t> and </a:t>
            </a:r>
            <a:r>
              <a:rPr lang="en-US" sz="2400" b="1" dirty="0">
                <a:hlinkClick r:id="rId6" tooltip="Metal"/>
              </a:rPr>
              <a:t>met</a:t>
            </a:r>
            <a:r>
              <a:rPr lang="en-US" sz="2400" dirty="0">
                <a:hlinkClick r:id="rId6" tooltip="Metal"/>
              </a:rPr>
              <a:t>al</a:t>
            </a:r>
            <a:r>
              <a:rPr lang="en-US" sz="2400" dirty="0"/>
              <a:t> materials</a:t>
            </a:r>
            <a:r>
              <a:rPr lang="en-US" sz="2400" dirty="0" smtClean="0"/>
              <a:t>.</a:t>
            </a:r>
          </a:p>
          <a:p>
            <a:pPr>
              <a:buFont typeface="Arial" panose="020B0604020202020204" pitchFamily="34" charset="0"/>
              <a:buChar char="•"/>
            </a:pPr>
            <a:endParaRPr lang="en-US" sz="2200" dirty="0" smtClean="0">
              <a:solidFill>
                <a:srgbClr val="444444"/>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dirty="0" smtClean="0">
                <a:solidFill>
                  <a:srgbClr val="444444"/>
                </a:solidFill>
                <a:latin typeface="Times New Roman" panose="02020603050405020304" pitchFamily="18" charset="0"/>
                <a:cs typeface="Times New Roman" panose="02020603050405020304" pitchFamily="18" charset="0"/>
              </a:rPr>
              <a:t>Nanostructured materials</a:t>
            </a:r>
          </a:p>
          <a:p>
            <a:pPr>
              <a:buFont typeface="Arial" panose="020B0604020202020204" pitchFamily="34" charset="0"/>
              <a:buChar char="•"/>
            </a:pPr>
            <a:endParaRPr lang="en-US" sz="2200" dirty="0">
              <a:solidFill>
                <a:srgbClr val="444444"/>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dirty="0" smtClean="0">
                <a:solidFill>
                  <a:srgbClr val="444444"/>
                </a:solidFill>
                <a:latin typeface="Times New Roman" panose="02020603050405020304" pitchFamily="18" charset="0"/>
                <a:cs typeface="Times New Roman" panose="02020603050405020304" pitchFamily="18" charset="0"/>
              </a:rPr>
              <a:t>High-speed steels</a:t>
            </a:r>
          </a:p>
          <a:p>
            <a:pPr>
              <a:buFont typeface="Arial" panose="020B0604020202020204" pitchFamily="34" charset="0"/>
              <a:buChar char="•"/>
            </a:pPr>
            <a:endParaRPr lang="en-US" sz="2200" dirty="0">
              <a:solidFill>
                <a:srgbClr val="444444"/>
              </a:solidFill>
              <a:latin typeface="Times New Roman" panose="02020603050405020304" pitchFamily="18" charset="0"/>
              <a:cs typeface="Times New Roman" panose="02020603050405020304" pitchFamily="18" charset="0"/>
            </a:endParaRPr>
          </a:p>
          <a:p>
            <a:r>
              <a:rPr lang="en-US" sz="2200" dirty="0">
                <a:solidFill>
                  <a:srgbClr val="444444"/>
                </a:solidFill>
                <a:latin typeface="Times New Roman" panose="02020603050405020304" pitchFamily="18" charset="0"/>
                <a:cs typeface="Times New Roman" panose="02020603050405020304" pitchFamily="18" charset="0"/>
              </a:rPr>
              <a:t>Powder metallurgy is an integral part of our lives.</a:t>
            </a:r>
            <a:endParaRPr lang="en-US" sz="22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57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4" y="0"/>
            <a:ext cx="8922327" cy="400110"/>
          </a:xfrm>
          <a:prstGeom prst="rect">
            <a:avLst/>
          </a:prstGeom>
        </p:spPr>
        <p:txBody>
          <a:bodyPr wrap="square">
            <a:spAutoFit/>
          </a:bodyPr>
          <a:lstStyle/>
          <a:p>
            <a:pPr marL="285750" indent="-285750">
              <a:buFont typeface="Arial" panose="020B0604020202020204" pitchFamily="34" charset="0"/>
              <a:buChar char="•"/>
            </a:pPr>
            <a:r>
              <a:rPr lang="en-IN" sz="2000" b="1" dirty="0" smtClean="0">
                <a:solidFill>
                  <a:srgbClr val="FF0000"/>
                </a:solidFill>
              </a:rPr>
              <a:t>Definitions </a:t>
            </a:r>
            <a:r>
              <a:rPr lang="en-IN" sz="2000" b="1" dirty="0">
                <a:solidFill>
                  <a:srgbClr val="FF0000"/>
                </a:solidFill>
              </a:rPr>
              <a:t>and </a:t>
            </a:r>
            <a:r>
              <a:rPr lang="en-IN" sz="2000" b="1" dirty="0" smtClean="0">
                <a:solidFill>
                  <a:srgbClr val="FF0000"/>
                </a:solidFill>
              </a:rPr>
              <a:t>Terminologies related to powder Metallurgy</a:t>
            </a:r>
            <a:endParaRPr lang="en-IN" dirty="0"/>
          </a:p>
        </p:txBody>
      </p:sp>
      <p:sp>
        <p:nvSpPr>
          <p:cNvPr id="3" name="Rectangle 2"/>
          <p:cNvSpPr/>
          <p:nvPr/>
        </p:nvSpPr>
        <p:spPr>
          <a:xfrm>
            <a:off x="2864975" y="5303728"/>
            <a:ext cx="9303878" cy="707886"/>
          </a:xfrm>
          <a:prstGeom prst="rect">
            <a:avLst/>
          </a:prstGeom>
        </p:spPr>
        <p:txBody>
          <a:bodyPr wrap="square">
            <a:spAutoFit/>
          </a:bodyPr>
          <a:lstStyle/>
          <a:p>
            <a:r>
              <a:rPr lang="en-US" b="1" dirty="0" smtClean="0"/>
              <a:t>Apparent Hardness:  </a:t>
            </a:r>
            <a:r>
              <a:rPr lang="en-US" sz="2000" dirty="0" smtClean="0"/>
              <a:t>Hardness </a:t>
            </a:r>
            <a:r>
              <a:rPr lang="en-US" sz="2000" dirty="0"/>
              <a:t>of a sintered material </a:t>
            </a:r>
            <a:r>
              <a:rPr lang="en-US" sz="2000" dirty="0" smtClean="0"/>
              <a:t>measured </a:t>
            </a:r>
            <a:r>
              <a:rPr lang="en-US" sz="2000" dirty="0"/>
              <a:t>under specified conditions so as to include the effects of porosity</a:t>
            </a:r>
            <a:endParaRPr lang="en-IN" sz="2000" dirty="0"/>
          </a:p>
        </p:txBody>
      </p:sp>
      <p:sp>
        <p:nvSpPr>
          <p:cNvPr id="4" name="Rectangle 3"/>
          <p:cNvSpPr/>
          <p:nvPr/>
        </p:nvSpPr>
        <p:spPr>
          <a:xfrm>
            <a:off x="117764" y="5657671"/>
            <a:ext cx="2514600" cy="1200329"/>
          </a:xfrm>
          <a:prstGeom prst="rect">
            <a:avLst/>
          </a:prstGeom>
        </p:spPr>
        <p:txBody>
          <a:bodyPr wrap="square">
            <a:spAutoFit/>
          </a:bodyPr>
          <a:lstStyle/>
          <a:p>
            <a:pPr algn="just"/>
            <a:r>
              <a:rPr lang="en-US" b="1" dirty="0"/>
              <a:t>Terms relating to sintering and characteristics of sintered materials</a:t>
            </a:r>
            <a:endParaRPr lang="en-IN" b="1" dirty="0"/>
          </a:p>
        </p:txBody>
      </p:sp>
      <p:sp>
        <p:nvSpPr>
          <p:cNvPr id="5" name="Rectangle 4"/>
          <p:cNvSpPr/>
          <p:nvPr/>
        </p:nvSpPr>
        <p:spPr>
          <a:xfrm>
            <a:off x="16190" y="2110989"/>
            <a:ext cx="2950359" cy="400110"/>
          </a:xfrm>
          <a:prstGeom prst="rect">
            <a:avLst/>
          </a:prstGeom>
        </p:spPr>
        <p:txBody>
          <a:bodyPr wrap="none">
            <a:spAutoFit/>
          </a:bodyPr>
          <a:lstStyle/>
          <a:p>
            <a:r>
              <a:rPr lang="en-IN" sz="2000" b="1" dirty="0"/>
              <a:t>Terms relating to </a:t>
            </a:r>
            <a:r>
              <a:rPr lang="en-IN" sz="2000" b="1" dirty="0" smtClean="0"/>
              <a:t>Powders</a:t>
            </a:r>
            <a:endParaRPr lang="en-IN" sz="2000" b="1" dirty="0"/>
          </a:p>
        </p:txBody>
      </p:sp>
      <p:sp>
        <p:nvSpPr>
          <p:cNvPr id="6" name="Rectangle 5"/>
          <p:cNvSpPr/>
          <p:nvPr/>
        </p:nvSpPr>
        <p:spPr>
          <a:xfrm>
            <a:off x="2864975" y="536718"/>
            <a:ext cx="9303878" cy="3139321"/>
          </a:xfrm>
          <a:prstGeom prst="rect">
            <a:avLst/>
          </a:prstGeom>
        </p:spPr>
        <p:txBody>
          <a:bodyPr wrap="square">
            <a:spAutoFit/>
          </a:bodyPr>
          <a:lstStyle/>
          <a:p>
            <a:pPr algn="just"/>
            <a:r>
              <a:rPr lang="en-US" sz="2000" b="1" dirty="0" smtClean="0">
                <a:effectLst>
                  <a:outerShdw blurRad="38100" dist="38100" dir="2700000" algn="tl">
                    <a:srgbClr val="000000">
                      <a:alpha val="43137"/>
                    </a:srgbClr>
                  </a:outerShdw>
                </a:effectLst>
              </a:rPr>
              <a:t>Bulk density:  </a:t>
            </a:r>
            <a:r>
              <a:rPr lang="en-US" sz="2000" dirty="0" smtClean="0"/>
              <a:t>It is </a:t>
            </a:r>
            <a:r>
              <a:rPr lang="en-US" sz="2000" dirty="0"/>
              <a:t> the ratio of the mass of an untapped powder sample and its volume including the contribution of the interparticulate void volume. Hence, the bulk density depends on both the density of powder particles and the spatial arrangement </a:t>
            </a:r>
            <a:r>
              <a:rPr lang="en-US" sz="2000" dirty="0" smtClean="0"/>
              <a:t> </a:t>
            </a:r>
            <a:r>
              <a:rPr lang="en-US" sz="2000" dirty="0"/>
              <a:t>particles </a:t>
            </a:r>
            <a:endParaRPr lang="en-US" sz="2000" dirty="0" smtClean="0"/>
          </a:p>
          <a:p>
            <a:pPr algn="just"/>
            <a:r>
              <a:rPr lang="en-US" sz="2000" b="1" dirty="0" smtClean="0"/>
              <a:t>Dopant:  </a:t>
            </a:r>
            <a:r>
              <a:rPr lang="en-US" sz="2000" dirty="0"/>
              <a:t>substance added in small quantity to a metallic powder to prevent or control recrystallization or grain growth either during sintering </a:t>
            </a:r>
            <a:endParaRPr lang="en-US" sz="2000" dirty="0" smtClean="0"/>
          </a:p>
          <a:p>
            <a:pPr algn="just"/>
            <a:r>
              <a:rPr lang="en-US" b="1" dirty="0" smtClean="0"/>
              <a:t>electrolytic </a:t>
            </a:r>
            <a:r>
              <a:rPr lang="en-US" b="1" dirty="0"/>
              <a:t>powder </a:t>
            </a:r>
            <a:r>
              <a:rPr lang="en-US" dirty="0" smtClean="0"/>
              <a:t>: Powder </a:t>
            </a:r>
            <a:r>
              <a:rPr lang="en-US" dirty="0"/>
              <a:t>produced by an electrolytic </a:t>
            </a:r>
            <a:r>
              <a:rPr lang="en-US" dirty="0" smtClean="0"/>
              <a:t>process</a:t>
            </a:r>
          </a:p>
          <a:p>
            <a:pPr algn="just"/>
            <a:r>
              <a:rPr lang="en-US" sz="2000" b="1" dirty="0" smtClean="0"/>
              <a:t>elutriation :</a:t>
            </a:r>
            <a:r>
              <a:rPr lang="en-US" sz="2000" dirty="0" smtClean="0"/>
              <a:t> classification of </a:t>
            </a:r>
            <a:r>
              <a:rPr lang="en-US" sz="2000" dirty="0"/>
              <a:t>a powder through movement of the particles through a fluid </a:t>
            </a:r>
            <a:r>
              <a:rPr lang="en-US" sz="2000" dirty="0" smtClean="0"/>
              <a:t>medium</a:t>
            </a:r>
          </a:p>
          <a:p>
            <a:pPr algn="just"/>
            <a:r>
              <a:rPr lang="en-US" sz="2000" b="1" dirty="0">
                <a:latin typeface="Times New Roman" panose="02020603050405020304" pitchFamily="18" charset="0"/>
                <a:cs typeface="Times New Roman" panose="02020603050405020304" pitchFamily="18" charset="0"/>
              </a:rPr>
              <a:t>flow rate </a:t>
            </a:r>
            <a:r>
              <a:rPr lang="en-US" sz="2000" dirty="0" smtClean="0">
                <a:latin typeface="Times New Roman" panose="02020603050405020304" pitchFamily="18" charset="0"/>
                <a:cs typeface="Times New Roman" panose="02020603050405020304" pitchFamily="18" charset="0"/>
              </a:rPr>
              <a:t>: time </a:t>
            </a:r>
            <a:r>
              <a:rPr lang="en-US" sz="2000" dirty="0">
                <a:latin typeface="Times New Roman" panose="02020603050405020304" pitchFamily="18" charset="0"/>
                <a:cs typeface="Times New Roman" panose="02020603050405020304" pitchFamily="18" charset="0"/>
              </a:rPr>
              <a:t>required for a powder sample of standard weight to flow through an orifice in a standard instrument according to a specified procedure</a:t>
            </a:r>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2864975" y="3638714"/>
            <a:ext cx="6944658" cy="400110"/>
          </a:xfrm>
          <a:prstGeom prst="rect">
            <a:avLst/>
          </a:prstGeom>
        </p:spPr>
        <p:txBody>
          <a:bodyPr wrap="none">
            <a:spAutoFit/>
          </a:bodyPr>
          <a:lstStyle/>
          <a:p>
            <a:r>
              <a:rPr lang="en-US" sz="2000" b="1" dirty="0" smtClean="0"/>
              <a:t>Green density </a:t>
            </a:r>
            <a:r>
              <a:rPr lang="en-US" sz="2000" dirty="0" smtClean="0"/>
              <a:t>:  </a:t>
            </a:r>
            <a:r>
              <a:rPr lang="en-US" sz="2000" dirty="0"/>
              <a:t>mass per unit volume of an unsintered </a:t>
            </a:r>
            <a:r>
              <a:rPr lang="en-US" sz="2000" dirty="0" smtClean="0"/>
              <a:t>compact </a:t>
            </a:r>
            <a:endParaRPr lang="en-IN" sz="2000" dirty="0"/>
          </a:p>
        </p:txBody>
      </p:sp>
      <p:sp>
        <p:nvSpPr>
          <p:cNvPr id="8" name="Rectangle 7"/>
          <p:cNvSpPr/>
          <p:nvPr/>
        </p:nvSpPr>
        <p:spPr>
          <a:xfrm>
            <a:off x="117764" y="3710466"/>
            <a:ext cx="2950360" cy="707886"/>
          </a:xfrm>
          <a:prstGeom prst="rect">
            <a:avLst/>
          </a:prstGeom>
        </p:spPr>
        <p:txBody>
          <a:bodyPr wrap="square">
            <a:spAutoFit/>
          </a:bodyPr>
          <a:lstStyle/>
          <a:p>
            <a:r>
              <a:rPr lang="en-IN" sz="2000" b="1" dirty="0"/>
              <a:t>Terms relating to </a:t>
            </a:r>
            <a:r>
              <a:rPr lang="en-IN" sz="2000" b="1" dirty="0" smtClean="0"/>
              <a:t>Compaction of Powder </a:t>
            </a:r>
            <a:endParaRPr lang="en-IN" sz="2000" b="1" dirty="0"/>
          </a:p>
        </p:txBody>
      </p:sp>
      <p:sp>
        <p:nvSpPr>
          <p:cNvPr id="9" name="Rectangle 8"/>
          <p:cNvSpPr/>
          <p:nvPr/>
        </p:nvSpPr>
        <p:spPr>
          <a:xfrm>
            <a:off x="2864975" y="3980542"/>
            <a:ext cx="9303878" cy="707886"/>
          </a:xfrm>
          <a:prstGeom prst="rect">
            <a:avLst/>
          </a:prstGeom>
        </p:spPr>
        <p:txBody>
          <a:bodyPr wrap="square">
            <a:spAutoFit/>
          </a:bodyPr>
          <a:lstStyle/>
          <a:p>
            <a:r>
              <a:rPr lang="en-US" sz="2000" b="1" dirty="0" smtClean="0"/>
              <a:t>Hot </a:t>
            </a:r>
            <a:r>
              <a:rPr lang="en-US" sz="2000" b="1" dirty="0"/>
              <a:t>isostatic pressing </a:t>
            </a:r>
            <a:r>
              <a:rPr lang="en-US" sz="2000" dirty="0" smtClean="0"/>
              <a:t>: HIP at </a:t>
            </a:r>
            <a:r>
              <a:rPr lang="en-US" sz="2000" dirty="0"/>
              <a:t>elevated temperature, thus activating the phenomena of diffusion and creep, the pressure-transmitting medium normally being a gas</a:t>
            </a:r>
            <a:endParaRPr lang="en-IN" sz="2000" dirty="0"/>
          </a:p>
        </p:txBody>
      </p:sp>
      <p:sp>
        <p:nvSpPr>
          <p:cNvPr id="10" name="Rectangle 9"/>
          <p:cNvSpPr/>
          <p:nvPr/>
        </p:nvSpPr>
        <p:spPr>
          <a:xfrm>
            <a:off x="2864975" y="4631484"/>
            <a:ext cx="9303878" cy="646331"/>
          </a:xfrm>
          <a:prstGeom prst="rect">
            <a:avLst/>
          </a:prstGeom>
        </p:spPr>
        <p:txBody>
          <a:bodyPr wrap="square">
            <a:spAutoFit/>
          </a:bodyPr>
          <a:lstStyle/>
          <a:p>
            <a:pPr algn="just"/>
            <a:r>
              <a:rPr lang="en-US" b="1" dirty="0"/>
              <a:t>fluid </a:t>
            </a:r>
            <a:r>
              <a:rPr lang="en-US" b="1" dirty="0" smtClean="0"/>
              <a:t>permeability</a:t>
            </a:r>
            <a:r>
              <a:rPr lang="en-US" dirty="0" smtClean="0"/>
              <a:t>:  </a:t>
            </a:r>
            <a:r>
              <a:rPr lang="en-US" dirty="0"/>
              <a:t>measure of the amount of liquid or gas flowing through a porous object per unit of time, as determined under specified condition</a:t>
            </a:r>
            <a:endParaRPr lang="en-IN" dirty="0"/>
          </a:p>
        </p:txBody>
      </p:sp>
      <p:sp>
        <p:nvSpPr>
          <p:cNvPr id="11" name="Rectangle 10"/>
          <p:cNvSpPr/>
          <p:nvPr/>
        </p:nvSpPr>
        <p:spPr>
          <a:xfrm>
            <a:off x="2864975" y="5896359"/>
            <a:ext cx="9303878" cy="1015663"/>
          </a:xfrm>
          <a:prstGeom prst="rect">
            <a:avLst/>
          </a:prstGeom>
        </p:spPr>
        <p:txBody>
          <a:bodyPr wrap="square">
            <a:spAutoFit/>
          </a:bodyPr>
          <a:lstStyle/>
          <a:p>
            <a:r>
              <a:rPr lang="en-US" b="1" dirty="0" smtClean="0"/>
              <a:t>Sintered </a:t>
            </a:r>
            <a:r>
              <a:rPr lang="en-US" b="1" dirty="0"/>
              <a:t>metal-matrix </a:t>
            </a:r>
            <a:r>
              <a:rPr lang="en-US" b="1" dirty="0" smtClean="0"/>
              <a:t>composite: </a:t>
            </a:r>
            <a:r>
              <a:rPr lang="en-US" sz="2000" dirty="0"/>
              <a:t>MMC sintered material </a:t>
            </a:r>
            <a:r>
              <a:rPr lang="en-US" sz="2000" dirty="0" smtClean="0"/>
              <a:t> </a:t>
            </a:r>
            <a:r>
              <a:rPr lang="en-US" sz="2000" dirty="0"/>
              <a:t>consisting of a metal matrix and a dispersed second phase (plus possibly other dispersed phases) essentially insoluble in the matrix</a:t>
            </a:r>
            <a:endParaRPr lang="en-IN" sz="2000" dirty="0"/>
          </a:p>
        </p:txBody>
      </p:sp>
      <p:sp>
        <p:nvSpPr>
          <p:cNvPr id="12" name="TextBox 11"/>
          <p:cNvSpPr txBox="1"/>
          <p:nvPr/>
        </p:nvSpPr>
        <p:spPr>
          <a:xfrm>
            <a:off x="117763" y="536718"/>
            <a:ext cx="2950361" cy="1323439"/>
          </a:xfrm>
          <a:prstGeom prst="rect">
            <a:avLst/>
          </a:prstGeom>
          <a:noFill/>
        </p:spPr>
        <p:txBody>
          <a:bodyPr wrap="square" rtlCol="0">
            <a:spAutoFit/>
          </a:bodyPr>
          <a:lstStyle/>
          <a:p>
            <a:r>
              <a:rPr lang="en-US" sz="2000" b="1" dirty="0" smtClean="0">
                <a:hlinkClick r:id="rId2" action="ppaction://hlinkfile"/>
              </a:rPr>
              <a:t>IS 5432:2022/</a:t>
            </a:r>
          </a:p>
          <a:p>
            <a:r>
              <a:rPr lang="en-US" sz="2000" b="1" dirty="0" smtClean="0">
                <a:hlinkClick r:id="rId2" action="ppaction://hlinkfile"/>
              </a:rPr>
              <a:t>ISO 3252:2019 </a:t>
            </a:r>
            <a:endParaRPr lang="en-US" sz="2000" b="1" dirty="0" smtClean="0"/>
          </a:p>
          <a:p>
            <a:r>
              <a:rPr lang="en-IN" sz="2000" b="1" dirty="0" smtClean="0">
                <a:latin typeface="Times New Roman" panose="02020603050405020304" pitchFamily="18" charset="0"/>
                <a:cs typeface="Times New Roman" panose="02020603050405020304" pitchFamily="18" charset="0"/>
              </a:rPr>
              <a:t>Powder </a:t>
            </a:r>
            <a:r>
              <a:rPr lang="en-IN" sz="2000" b="1" dirty="0">
                <a:latin typeface="Times New Roman" panose="02020603050405020304" pitchFamily="18" charset="0"/>
                <a:cs typeface="Times New Roman" panose="02020603050405020304" pitchFamily="18" charset="0"/>
              </a:rPr>
              <a:t>Metallurgy </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Vocabulary</a:t>
            </a:r>
          </a:p>
        </p:txBody>
      </p:sp>
    </p:spTree>
    <p:extLst>
      <p:ext uri="{BB962C8B-B14F-4D97-AF65-F5344CB8AC3E}">
        <p14:creationId xmlns:p14="http://schemas.microsoft.com/office/powerpoint/2010/main" val="3874848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