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sldIdLst>
    <p:sldId id="256" r:id="rId2"/>
    <p:sldId id="1053" r:id="rId3"/>
    <p:sldId id="1054" r:id="rId4"/>
    <p:sldId id="884" r:id="rId5"/>
    <p:sldId id="906" r:id="rId6"/>
    <p:sldId id="988" r:id="rId7"/>
    <p:sldId id="907" r:id="rId8"/>
    <p:sldId id="1084" r:id="rId9"/>
    <p:sldId id="1085" r:id="rId10"/>
    <p:sldId id="989" r:id="rId11"/>
    <p:sldId id="990" r:id="rId12"/>
    <p:sldId id="1086" r:id="rId13"/>
    <p:sldId id="992" r:id="rId14"/>
    <p:sldId id="991" r:id="rId15"/>
    <p:sldId id="986" r:id="rId16"/>
    <p:sldId id="985" r:id="rId17"/>
    <p:sldId id="994" r:id="rId18"/>
    <p:sldId id="266" r:id="rId19"/>
    <p:sldId id="1020" r:id="rId20"/>
    <p:sldId id="903" r:id="rId21"/>
    <p:sldId id="904" r:id="rId22"/>
    <p:sldId id="905" r:id="rId23"/>
    <p:sldId id="993" r:id="rId24"/>
    <p:sldId id="885" r:id="rId25"/>
    <p:sldId id="886" r:id="rId26"/>
    <p:sldId id="887" r:id="rId27"/>
    <p:sldId id="1087" r:id="rId28"/>
    <p:sldId id="888" r:id="rId29"/>
    <p:sldId id="889" r:id="rId30"/>
    <p:sldId id="1058" r:id="rId31"/>
    <p:sldId id="1104" r:id="rId32"/>
    <p:sldId id="995" r:id="rId33"/>
    <p:sldId id="996" r:id="rId34"/>
    <p:sldId id="997" r:id="rId35"/>
    <p:sldId id="998" r:id="rId36"/>
    <p:sldId id="999" r:id="rId37"/>
    <p:sldId id="1088" r:id="rId38"/>
    <p:sldId id="1000" r:id="rId39"/>
    <p:sldId id="1055" r:id="rId40"/>
    <p:sldId id="1090" r:id="rId41"/>
    <p:sldId id="1089" r:id="rId42"/>
    <p:sldId id="1056" r:id="rId43"/>
    <p:sldId id="1057" r:id="rId44"/>
    <p:sldId id="1059" r:id="rId45"/>
    <p:sldId id="1060" r:id="rId46"/>
    <p:sldId id="1003" r:id="rId47"/>
    <p:sldId id="1011" r:id="rId48"/>
    <p:sldId id="1065" r:id="rId49"/>
    <p:sldId id="1004" r:id="rId50"/>
    <p:sldId id="1005" r:id="rId51"/>
    <p:sldId id="1006" r:id="rId52"/>
    <p:sldId id="1061" r:id="rId53"/>
    <p:sldId id="1062" r:id="rId54"/>
    <p:sldId id="1007" r:id="rId55"/>
    <p:sldId id="1008" r:id="rId56"/>
    <p:sldId id="1009" r:id="rId57"/>
    <p:sldId id="1010" r:id="rId58"/>
    <p:sldId id="1066" r:id="rId59"/>
    <p:sldId id="1012" r:id="rId60"/>
    <p:sldId id="1013" r:id="rId61"/>
    <p:sldId id="1014" r:id="rId62"/>
    <p:sldId id="1015" r:id="rId63"/>
    <p:sldId id="1016" r:id="rId64"/>
    <p:sldId id="1100" r:id="rId65"/>
    <p:sldId id="1018" r:id="rId66"/>
    <p:sldId id="1017" r:id="rId67"/>
    <p:sldId id="1063" r:id="rId68"/>
    <p:sldId id="899" r:id="rId69"/>
    <p:sldId id="1064" r:id="rId70"/>
    <p:sldId id="1067" r:id="rId71"/>
    <p:sldId id="1068" r:id="rId72"/>
    <p:sldId id="1071" r:id="rId73"/>
    <p:sldId id="1072" r:id="rId74"/>
    <p:sldId id="1070" r:id="rId75"/>
    <p:sldId id="1073" r:id="rId76"/>
    <p:sldId id="1074" r:id="rId77"/>
    <p:sldId id="1069" r:id="rId78"/>
    <p:sldId id="1027" r:id="rId79"/>
    <p:sldId id="1028" r:id="rId80"/>
    <p:sldId id="1029" r:id="rId81"/>
    <p:sldId id="1101" r:id="rId82"/>
    <p:sldId id="1102" r:id="rId83"/>
    <p:sldId id="1075" r:id="rId84"/>
    <p:sldId id="1030" r:id="rId85"/>
    <p:sldId id="1031" r:id="rId86"/>
    <p:sldId id="1076" r:id="rId87"/>
    <p:sldId id="1032" r:id="rId88"/>
    <p:sldId id="1035" r:id="rId89"/>
    <p:sldId id="1036" r:id="rId90"/>
    <p:sldId id="1103" r:id="rId91"/>
    <p:sldId id="1038" r:id="rId92"/>
    <p:sldId id="1039" r:id="rId93"/>
    <p:sldId id="1077" r:id="rId94"/>
    <p:sldId id="1041" r:id="rId95"/>
    <p:sldId id="1078" r:id="rId96"/>
    <p:sldId id="1042" r:id="rId97"/>
    <p:sldId id="1043" r:id="rId98"/>
    <p:sldId id="1080" r:id="rId99"/>
    <p:sldId id="1044" r:id="rId100"/>
    <p:sldId id="1081" r:id="rId101"/>
    <p:sldId id="1082" r:id="rId102"/>
    <p:sldId id="1045" r:id="rId103"/>
    <p:sldId id="1093" r:id="rId104"/>
    <p:sldId id="1046" r:id="rId105"/>
    <p:sldId id="1047" r:id="rId106"/>
    <p:sldId id="1048" r:id="rId107"/>
    <p:sldId id="1049" r:id="rId108"/>
    <p:sldId id="1096" r:id="rId109"/>
    <p:sldId id="1051" r:id="rId110"/>
    <p:sldId id="1099" r:id="rId111"/>
    <p:sldId id="1083" r:id="rId112"/>
    <p:sldId id="1091" r:id="rId113"/>
    <p:sldId id="1092" r:id="rId114"/>
    <p:sldId id="1094" r:id="rId115"/>
    <p:sldId id="1095" r:id="rId116"/>
    <p:sldId id="1097" r:id="rId117"/>
    <p:sldId id="1098" r:id="rId118"/>
    <p:sldId id="1105" r:id="rId119"/>
    <p:sldId id="1052" r:id="rId120"/>
    <p:sldId id="385"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686D40E-E052-4122-B2BF-6B41B6A92DDF}">
          <p14:sldIdLst>
            <p14:sldId id="256"/>
            <p14:sldId id="1053"/>
            <p14:sldId id="1054"/>
            <p14:sldId id="884"/>
            <p14:sldId id="906"/>
            <p14:sldId id="988"/>
            <p14:sldId id="907"/>
            <p14:sldId id="1084"/>
            <p14:sldId id="1085"/>
            <p14:sldId id="989"/>
            <p14:sldId id="990"/>
            <p14:sldId id="1086"/>
            <p14:sldId id="992"/>
            <p14:sldId id="991"/>
            <p14:sldId id="986"/>
            <p14:sldId id="985"/>
            <p14:sldId id="994"/>
            <p14:sldId id="266"/>
            <p14:sldId id="1020"/>
            <p14:sldId id="903"/>
            <p14:sldId id="904"/>
            <p14:sldId id="905"/>
            <p14:sldId id="993"/>
            <p14:sldId id="885"/>
            <p14:sldId id="886"/>
            <p14:sldId id="887"/>
            <p14:sldId id="1087"/>
            <p14:sldId id="888"/>
            <p14:sldId id="889"/>
            <p14:sldId id="1058"/>
            <p14:sldId id="1104"/>
            <p14:sldId id="995"/>
            <p14:sldId id="996"/>
            <p14:sldId id="997"/>
            <p14:sldId id="998"/>
            <p14:sldId id="999"/>
            <p14:sldId id="1088"/>
            <p14:sldId id="1000"/>
            <p14:sldId id="1055"/>
            <p14:sldId id="1090"/>
            <p14:sldId id="1089"/>
            <p14:sldId id="1056"/>
            <p14:sldId id="1057"/>
            <p14:sldId id="1059"/>
            <p14:sldId id="1060"/>
            <p14:sldId id="1003"/>
            <p14:sldId id="1011"/>
            <p14:sldId id="1065"/>
            <p14:sldId id="1004"/>
            <p14:sldId id="1005"/>
            <p14:sldId id="1006"/>
            <p14:sldId id="1061"/>
            <p14:sldId id="1062"/>
            <p14:sldId id="1007"/>
            <p14:sldId id="1008"/>
            <p14:sldId id="1009"/>
            <p14:sldId id="1010"/>
            <p14:sldId id="1066"/>
            <p14:sldId id="1012"/>
            <p14:sldId id="1013"/>
            <p14:sldId id="1014"/>
            <p14:sldId id="1015"/>
            <p14:sldId id="1016"/>
            <p14:sldId id="1100"/>
            <p14:sldId id="1018"/>
            <p14:sldId id="1017"/>
            <p14:sldId id="1063"/>
            <p14:sldId id="899"/>
            <p14:sldId id="1064"/>
            <p14:sldId id="1067"/>
            <p14:sldId id="1068"/>
            <p14:sldId id="1071"/>
            <p14:sldId id="1072"/>
            <p14:sldId id="1070"/>
            <p14:sldId id="1073"/>
            <p14:sldId id="1074"/>
            <p14:sldId id="1069"/>
            <p14:sldId id="1027"/>
            <p14:sldId id="1028"/>
            <p14:sldId id="1029"/>
            <p14:sldId id="1101"/>
            <p14:sldId id="1102"/>
            <p14:sldId id="1075"/>
            <p14:sldId id="1030"/>
            <p14:sldId id="1031"/>
            <p14:sldId id="1076"/>
            <p14:sldId id="1032"/>
            <p14:sldId id="1035"/>
            <p14:sldId id="1036"/>
            <p14:sldId id="1103"/>
            <p14:sldId id="1038"/>
            <p14:sldId id="1039"/>
            <p14:sldId id="1077"/>
            <p14:sldId id="1041"/>
            <p14:sldId id="1078"/>
            <p14:sldId id="1042"/>
            <p14:sldId id="1043"/>
            <p14:sldId id="1080"/>
            <p14:sldId id="1044"/>
            <p14:sldId id="1081"/>
            <p14:sldId id="1082"/>
            <p14:sldId id="1045"/>
            <p14:sldId id="1093"/>
            <p14:sldId id="1046"/>
            <p14:sldId id="1047"/>
            <p14:sldId id="1048"/>
            <p14:sldId id="1049"/>
            <p14:sldId id="1096"/>
            <p14:sldId id="1051"/>
            <p14:sldId id="1099"/>
            <p14:sldId id="1083"/>
            <p14:sldId id="1091"/>
            <p14:sldId id="1092"/>
            <p14:sldId id="1094"/>
            <p14:sldId id="1095"/>
            <p14:sldId id="1097"/>
            <p14:sldId id="1098"/>
            <p14:sldId id="1105"/>
            <p14:sldId id="1052"/>
            <p14:sldId id="385"/>
          </p14:sldIdLst>
        </p14:section>
        <p14:section name="Untitled Section" id="{2ED80BD1-AF9D-4772-9508-0E646DFB22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14"/>
      </p:cViewPr>
      <p:guideLst/>
    </p:cSldViewPr>
  </p:slideViewPr>
  <p:notesTextViewPr>
    <p:cViewPr>
      <p:scale>
        <a:sx n="1" d="1"/>
        <a:sy n="1" d="1"/>
      </p:scale>
      <p:origin x="0" y="0"/>
    </p:cViewPr>
  </p:notesTextViewPr>
  <p:sorterViewPr>
    <p:cViewPr varScale="1">
      <p:scale>
        <a:sx n="100" d="100"/>
        <a:sy n="100" d="100"/>
      </p:scale>
      <p:origin x="0" y="-225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6FF8B-3FE1-41AF-954D-EDD9AF09EE4C}" type="datetimeFigureOut">
              <a:rPr lang="en-IN" smtClean="0"/>
              <a:t>20-08-2024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B08ED-5A59-4FE5-8CBF-1D295D01B4E8}" type="slidenum">
              <a:rPr lang="en-IN" smtClean="0"/>
              <a:t>‹#›</a:t>
            </a:fld>
            <a:endParaRPr lang="en-IN"/>
          </a:p>
        </p:txBody>
      </p:sp>
    </p:spTree>
    <p:extLst>
      <p:ext uri="{BB962C8B-B14F-4D97-AF65-F5344CB8AC3E}">
        <p14:creationId xmlns:p14="http://schemas.microsoft.com/office/powerpoint/2010/main" val="4097040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8B08ED-5A59-4FE5-8CBF-1D295D01B4E8}" type="slidenum">
              <a:rPr lang="en-IN" smtClean="0"/>
              <a:t>59</a:t>
            </a:fld>
            <a:endParaRPr lang="en-IN"/>
          </a:p>
        </p:txBody>
      </p:sp>
    </p:spTree>
    <p:extLst>
      <p:ext uri="{BB962C8B-B14F-4D97-AF65-F5344CB8AC3E}">
        <p14:creationId xmlns:p14="http://schemas.microsoft.com/office/powerpoint/2010/main" val="2718342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BB6B9BEE-27EE-4CA1-9693-A6DCF06F61A5}" type="slidenum">
              <a:rPr lang="en-US">
                <a:latin typeface="Times New Roman" pitchFamily="18" charset="0"/>
              </a:rPr>
              <a:pPr/>
              <a:t>120</a:t>
            </a:fld>
            <a:endParaRPr lang="en-US">
              <a:latin typeface="Times New Roman" pitchFamily="18"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362930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2291A-1A02-401A-9998-1CBB8275FA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F3B7CBE-D1CC-487E-8FB2-605E91A387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FF7A257-B165-4700-A8A4-9333D8CC605E}"/>
              </a:ext>
            </a:extLst>
          </p:cNvPr>
          <p:cNvSpPr>
            <a:spLocks noGrp="1"/>
          </p:cNvSpPr>
          <p:nvPr>
            <p:ph type="dt" sz="half" idx="10"/>
          </p:nvPr>
        </p:nvSpPr>
        <p:spPr/>
        <p:txBody>
          <a:bodyPr/>
          <a:lstStyle/>
          <a:p>
            <a:fld id="{B0AE368D-1829-467C-88D1-68C94821B744}" type="datetime1">
              <a:rPr lang="en-IN" smtClean="0"/>
              <a:t>20-08-2024</a:t>
            </a:fld>
            <a:endParaRPr lang="en-IN"/>
          </a:p>
        </p:txBody>
      </p:sp>
      <p:sp>
        <p:nvSpPr>
          <p:cNvPr id="5" name="Footer Placeholder 4">
            <a:extLst>
              <a:ext uri="{FF2B5EF4-FFF2-40B4-BE49-F238E27FC236}">
                <a16:creationId xmlns:a16="http://schemas.microsoft.com/office/drawing/2014/main" id="{C3BC061D-3DAA-4860-8334-86C47A74CE9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33A7417-7219-4321-A158-AAD33B80182E}"/>
              </a:ext>
            </a:extLst>
          </p:cNvPr>
          <p:cNvSpPr>
            <a:spLocks noGrp="1"/>
          </p:cNvSpPr>
          <p:nvPr>
            <p:ph type="sldNum" sz="quarter" idx="12"/>
          </p:nvPr>
        </p:nvSpPr>
        <p:spPr/>
        <p:txBody>
          <a:bodyPr/>
          <a:lstStyle/>
          <a:p>
            <a:fld id="{CB6D5628-0D12-492C-A7D6-9E76BC14E1B6}" type="slidenum">
              <a:rPr lang="en-IN" smtClean="0"/>
              <a:t>‹#›</a:t>
            </a:fld>
            <a:endParaRPr lang="en-IN"/>
          </a:p>
        </p:txBody>
      </p:sp>
    </p:spTree>
    <p:extLst>
      <p:ext uri="{BB962C8B-B14F-4D97-AF65-F5344CB8AC3E}">
        <p14:creationId xmlns:p14="http://schemas.microsoft.com/office/powerpoint/2010/main" val="3186284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76E16-7645-4D90-81E2-BDFFB3CB3EA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86E1E8F-55D7-411B-8045-DC9D0226EA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F9018A0-752B-4835-AAD6-1C1E9EB0B43E}"/>
              </a:ext>
            </a:extLst>
          </p:cNvPr>
          <p:cNvSpPr>
            <a:spLocks noGrp="1"/>
          </p:cNvSpPr>
          <p:nvPr>
            <p:ph type="dt" sz="half" idx="10"/>
          </p:nvPr>
        </p:nvSpPr>
        <p:spPr/>
        <p:txBody>
          <a:bodyPr/>
          <a:lstStyle/>
          <a:p>
            <a:fld id="{D747999A-A2FA-4C08-8282-27A8FF8078DA}" type="datetime1">
              <a:rPr lang="en-IN" smtClean="0"/>
              <a:t>20-08-2024</a:t>
            </a:fld>
            <a:endParaRPr lang="en-IN"/>
          </a:p>
        </p:txBody>
      </p:sp>
      <p:sp>
        <p:nvSpPr>
          <p:cNvPr id="5" name="Footer Placeholder 4">
            <a:extLst>
              <a:ext uri="{FF2B5EF4-FFF2-40B4-BE49-F238E27FC236}">
                <a16:creationId xmlns:a16="http://schemas.microsoft.com/office/drawing/2014/main" id="{8273DB87-4D36-4F57-A206-4EABE2276BB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8394DAC-8E7C-4848-A607-0BC758BCA33A}"/>
              </a:ext>
            </a:extLst>
          </p:cNvPr>
          <p:cNvSpPr>
            <a:spLocks noGrp="1"/>
          </p:cNvSpPr>
          <p:nvPr>
            <p:ph type="sldNum" sz="quarter" idx="12"/>
          </p:nvPr>
        </p:nvSpPr>
        <p:spPr/>
        <p:txBody>
          <a:bodyPr/>
          <a:lstStyle/>
          <a:p>
            <a:fld id="{CB6D5628-0D12-492C-A7D6-9E76BC14E1B6}" type="slidenum">
              <a:rPr lang="en-IN" smtClean="0"/>
              <a:t>‹#›</a:t>
            </a:fld>
            <a:endParaRPr lang="en-IN"/>
          </a:p>
        </p:txBody>
      </p:sp>
    </p:spTree>
    <p:extLst>
      <p:ext uri="{BB962C8B-B14F-4D97-AF65-F5344CB8AC3E}">
        <p14:creationId xmlns:p14="http://schemas.microsoft.com/office/powerpoint/2010/main" val="2049641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DA5D28-1C5F-4D42-92B6-1AC610F567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210B355-7EEB-4803-AA29-6D9FCC96205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066EDBE-4C92-45D0-8CE1-2C38DA2A90B2}"/>
              </a:ext>
            </a:extLst>
          </p:cNvPr>
          <p:cNvSpPr>
            <a:spLocks noGrp="1"/>
          </p:cNvSpPr>
          <p:nvPr>
            <p:ph type="dt" sz="half" idx="10"/>
          </p:nvPr>
        </p:nvSpPr>
        <p:spPr/>
        <p:txBody>
          <a:bodyPr/>
          <a:lstStyle/>
          <a:p>
            <a:fld id="{ECCDFA01-6971-417C-87B6-87D2999A872F}" type="datetime1">
              <a:rPr lang="en-IN" smtClean="0"/>
              <a:t>20-08-2024</a:t>
            </a:fld>
            <a:endParaRPr lang="en-IN"/>
          </a:p>
        </p:txBody>
      </p:sp>
      <p:sp>
        <p:nvSpPr>
          <p:cNvPr id="5" name="Footer Placeholder 4">
            <a:extLst>
              <a:ext uri="{FF2B5EF4-FFF2-40B4-BE49-F238E27FC236}">
                <a16:creationId xmlns:a16="http://schemas.microsoft.com/office/drawing/2014/main" id="{B1013ED8-4664-49A1-BD4B-1848A330B51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1BD1BA5-8299-42EC-8513-BBA5EB00C092}"/>
              </a:ext>
            </a:extLst>
          </p:cNvPr>
          <p:cNvSpPr>
            <a:spLocks noGrp="1"/>
          </p:cNvSpPr>
          <p:nvPr>
            <p:ph type="sldNum" sz="quarter" idx="12"/>
          </p:nvPr>
        </p:nvSpPr>
        <p:spPr/>
        <p:txBody>
          <a:bodyPr/>
          <a:lstStyle/>
          <a:p>
            <a:fld id="{CB6D5628-0D12-492C-A7D6-9E76BC14E1B6}" type="slidenum">
              <a:rPr lang="en-IN" smtClean="0"/>
              <a:t>‹#›</a:t>
            </a:fld>
            <a:endParaRPr lang="en-IN"/>
          </a:p>
        </p:txBody>
      </p:sp>
    </p:spTree>
    <p:extLst>
      <p:ext uri="{BB962C8B-B14F-4D97-AF65-F5344CB8AC3E}">
        <p14:creationId xmlns:p14="http://schemas.microsoft.com/office/powerpoint/2010/main" val="3370524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23D9A-AA45-4A29-B1B5-0F903978A5B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4530569-6AE3-4EA9-B8AF-2A1606D970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D3D73C9-4CC4-41BE-917D-C882218E61AD}"/>
              </a:ext>
            </a:extLst>
          </p:cNvPr>
          <p:cNvSpPr>
            <a:spLocks noGrp="1"/>
          </p:cNvSpPr>
          <p:nvPr>
            <p:ph type="dt" sz="half" idx="10"/>
          </p:nvPr>
        </p:nvSpPr>
        <p:spPr/>
        <p:txBody>
          <a:bodyPr/>
          <a:lstStyle/>
          <a:p>
            <a:fld id="{1F2CBA1D-9BB6-4C4B-A5AF-078A727403A3}" type="datetime1">
              <a:rPr lang="en-IN" smtClean="0"/>
              <a:t>20-08-2024</a:t>
            </a:fld>
            <a:endParaRPr lang="en-IN"/>
          </a:p>
        </p:txBody>
      </p:sp>
      <p:sp>
        <p:nvSpPr>
          <p:cNvPr id="5" name="Footer Placeholder 4">
            <a:extLst>
              <a:ext uri="{FF2B5EF4-FFF2-40B4-BE49-F238E27FC236}">
                <a16:creationId xmlns:a16="http://schemas.microsoft.com/office/drawing/2014/main" id="{D477273C-E62F-48D8-916D-5CA74650A11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C72D53C-DB3D-4E9A-8276-6F19B7205993}"/>
              </a:ext>
            </a:extLst>
          </p:cNvPr>
          <p:cNvSpPr>
            <a:spLocks noGrp="1"/>
          </p:cNvSpPr>
          <p:nvPr>
            <p:ph type="sldNum" sz="quarter" idx="12"/>
          </p:nvPr>
        </p:nvSpPr>
        <p:spPr/>
        <p:txBody>
          <a:bodyPr/>
          <a:lstStyle/>
          <a:p>
            <a:fld id="{CB6D5628-0D12-492C-A7D6-9E76BC14E1B6}" type="slidenum">
              <a:rPr lang="en-IN" smtClean="0"/>
              <a:t>‹#›</a:t>
            </a:fld>
            <a:endParaRPr lang="en-IN"/>
          </a:p>
        </p:txBody>
      </p:sp>
    </p:spTree>
    <p:extLst>
      <p:ext uri="{BB962C8B-B14F-4D97-AF65-F5344CB8AC3E}">
        <p14:creationId xmlns:p14="http://schemas.microsoft.com/office/powerpoint/2010/main" val="3575095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3A244-569F-429B-97FE-2AC5CDCAA9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36146BB1-DA96-49E9-AAE6-3EC6A39AEE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140E8B9-C89A-4210-8C40-D1CD3507C138}"/>
              </a:ext>
            </a:extLst>
          </p:cNvPr>
          <p:cNvSpPr>
            <a:spLocks noGrp="1"/>
          </p:cNvSpPr>
          <p:nvPr>
            <p:ph type="dt" sz="half" idx="10"/>
          </p:nvPr>
        </p:nvSpPr>
        <p:spPr/>
        <p:txBody>
          <a:bodyPr/>
          <a:lstStyle/>
          <a:p>
            <a:fld id="{F256571B-80DF-4722-8E2C-832B170198EB}" type="datetime1">
              <a:rPr lang="en-IN" smtClean="0"/>
              <a:t>20-08-2024</a:t>
            </a:fld>
            <a:endParaRPr lang="en-IN"/>
          </a:p>
        </p:txBody>
      </p:sp>
      <p:sp>
        <p:nvSpPr>
          <p:cNvPr id="5" name="Footer Placeholder 4">
            <a:extLst>
              <a:ext uri="{FF2B5EF4-FFF2-40B4-BE49-F238E27FC236}">
                <a16:creationId xmlns:a16="http://schemas.microsoft.com/office/drawing/2014/main" id="{8480A1D8-BF86-496F-AD3B-A6F55D34324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085ADC9-FA97-4505-BC6C-5BB908B4DEA8}"/>
              </a:ext>
            </a:extLst>
          </p:cNvPr>
          <p:cNvSpPr>
            <a:spLocks noGrp="1"/>
          </p:cNvSpPr>
          <p:nvPr>
            <p:ph type="sldNum" sz="quarter" idx="12"/>
          </p:nvPr>
        </p:nvSpPr>
        <p:spPr/>
        <p:txBody>
          <a:bodyPr/>
          <a:lstStyle/>
          <a:p>
            <a:fld id="{CB6D5628-0D12-492C-A7D6-9E76BC14E1B6}" type="slidenum">
              <a:rPr lang="en-IN" smtClean="0"/>
              <a:t>‹#›</a:t>
            </a:fld>
            <a:endParaRPr lang="en-IN"/>
          </a:p>
        </p:txBody>
      </p:sp>
    </p:spTree>
    <p:extLst>
      <p:ext uri="{BB962C8B-B14F-4D97-AF65-F5344CB8AC3E}">
        <p14:creationId xmlns:p14="http://schemas.microsoft.com/office/powerpoint/2010/main" val="272856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F82C8-7396-432D-8C90-AD748465CCF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B2EB78C-0D5C-4CB3-8B79-0129128C97F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5D948F0-0626-42DA-B898-4E921A1DDA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11E62A4-C6B2-4A89-8992-0819D2B0BE0C}"/>
              </a:ext>
            </a:extLst>
          </p:cNvPr>
          <p:cNvSpPr>
            <a:spLocks noGrp="1"/>
          </p:cNvSpPr>
          <p:nvPr>
            <p:ph type="dt" sz="half" idx="10"/>
          </p:nvPr>
        </p:nvSpPr>
        <p:spPr/>
        <p:txBody>
          <a:bodyPr/>
          <a:lstStyle/>
          <a:p>
            <a:fld id="{7CA0A6BF-E84B-4E79-86E8-C661E8DF2D73}" type="datetime1">
              <a:rPr lang="en-IN" smtClean="0"/>
              <a:t>20-08-2024</a:t>
            </a:fld>
            <a:endParaRPr lang="en-IN"/>
          </a:p>
        </p:txBody>
      </p:sp>
      <p:sp>
        <p:nvSpPr>
          <p:cNvPr id="6" name="Footer Placeholder 5">
            <a:extLst>
              <a:ext uri="{FF2B5EF4-FFF2-40B4-BE49-F238E27FC236}">
                <a16:creationId xmlns:a16="http://schemas.microsoft.com/office/drawing/2014/main" id="{320052F4-32DB-42E6-9052-37067B45D99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2793FCD-FD42-4604-A6F3-F196C1E00187}"/>
              </a:ext>
            </a:extLst>
          </p:cNvPr>
          <p:cNvSpPr>
            <a:spLocks noGrp="1"/>
          </p:cNvSpPr>
          <p:nvPr>
            <p:ph type="sldNum" sz="quarter" idx="12"/>
          </p:nvPr>
        </p:nvSpPr>
        <p:spPr/>
        <p:txBody>
          <a:bodyPr/>
          <a:lstStyle/>
          <a:p>
            <a:fld id="{CB6D5628-0D12-492C-A7D6-9E76BC14E1B6}" type="slidenum">
              <a:rPr lang="en-IN" smtClean="0"/>
              <a:t>‹#›</a:t>
            </a:fld>
            <a:endParaRPr lang="en-IN"/>
          </a:p>
        </p:txBody>
      </p:sp>
    </p:spTree>
    <p:extLst>
      <p:ext uri="{BB962C8B-B14F-4D97-AF65-F5344CB8AC3E}">
        <p14:creationId xmlns:p14="http://schemas.microsoft.com/office/powerpoint/2010/main" val="3844578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F87E0-8845-4D87-ACAC-9398BB91F212}"/>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2D98A33-6D0A-47B9-8C24-9F3BBF0B0F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7EB4F8B-5580-4BA8-8D74-68F2C0B8E77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E04D0D42-275C-41F3-A721-5AF087452F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86AC36-9CE4-48EB-83EB-0C10DEE24E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DE1A8F7B-8980-4FA5-BB5B-8E89959F52CD}"/>
              </a:ext>
            </a:extLst>
          </p:cNvPr>
          <p:cNvSpPr>
            <a:spLocks noGrp="1"/>
          </p:cNvSpPr>
          <p:nvPr>
            <p:ph type="dt" sz="half" idx="10"/>
          </p:nvPr>
        </p:nvSpPr>
        <p:spPr/>
        <p:txBody>
          <a:bodyPr/>
          <a:lstStyle/>
          <a:p>
            <a:fld id="{9E8E8CEF-E2AC-43C0-99C3-E0E989F91EF6}" type="datetime1">
              <a:rPr lang="en-IN" smtClean="0"/>
              <a:t>20-08-2024</a:t>
            </a:fld>
            <a:endParaRPr lang="en-IN"/>
          </a:p>
        </p:txBody>
      </p:sp>
      <p:sp>
        <p:nvSpPr>
          <p:cNvPr id="8" name="Footer Placeholder 7">
            <a:extLst>
              <a:ext uri="{FF2B5EF4-FFF2-40B4-BE49-F238E27FC236}">
                <a16:creationId xmlns:a16="http://schemas.microsoft.com/office/drawing/2014/main" id="{0AF7CAF5-32E5-4796-9F96-EE672772DA4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F68FD08B-F7BC-490E-B117-599F23D9657F}"/>
              </a:ext>
            </a:extLst>
          </p:cNvPr>
          <p:cNvSpPr>
            <a:spLocks noGrp="1"/>
          </p:cNvSpPr>
          <p:nvPr>
            <p:ph type="sldNum" sz="quarter" idx="12"/>
          </p:nvPr>
        </p:nvSpPr>
        <p:spPr/>
        <p:txBody>
          <a:bodyPr/>
          <a:lstStyle/>
          <a:p>
            <a:fld id="{CB6D5628-0D12-492C-A7D6-9E76BC14E1B6}" type="slidenum">
              <a:rPr lang="en-IN" smtClean="0"/>
              <a:t>‹#›</a:t>
            </a:fld>
            <a:endParaRPr lang="en-IN"/>
          </a:p>
        </p:txBody>
      </p:sp>
    </p:spTree>
    <p:extLst>
      <p:ext uri="{BB962C8B-B14F-4D97-AF65-F5344CB8AC3E}">
        <p14:creationId xmlns:p14="http://schemas.microsoft.com/office/powerpoint/2010/main" val="4128234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B80BE-7020-4E44-9DA7-DC368DEBAFF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97A673A-659D-4B54-9D1E-193ADDD4C717}"/>
              </a:ext>
            </a:extLst>
          </p:cNvPr>
          <p:cNvSpPr>
            <a:spLocks noGrp="1"/>
          </p:cNvSpPr>
          <p:nvPr>
            <p:ph type="dt" sz="half" idx="10"/>
          </p:nvPr>
        </p:nvSpPr>
        <p:spPr/>
        <p:txBody>
          <a:bodyPr/>
          <a:lstStyle/>
          <a:p>
            <a:fld id="{E40EACD4-DF72-447C-B422-C8489DA816C0}" type="datetime1">
              <a:rPr lang="en-IN" smtClean="0"/>
              <a:t>20-08-2024</a:t>
            </a:fld>
            <a:endParaRPr lang="en-IN"/>
          </a:p>
        </p:txBody>
      </p:sp>
      <p:sp>
        <p:nvSpPr>
          <p:cNvPr id="4" name="Footer Placeholder 3">
            <a:extLst>
              <a:ext uri="{FF2B5EF4-FFF2-40B4-BE49-F238E27FC236}">
                <a16:creationId xmlns:a16="http://schemas.microsoft.com/office/drawing/2014/main" id="{76BA96E7-52AE-44B3-882D-DD8F7B1120A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8B556DCF-B18E-4128-AEF8-EBDA1AE758F6}"/>
              </a:ext>
            </a:extLst>
          </p:cNvPr>
          <p:cNvSpPr>
            <a:spLocks noGrp="1"/>
          </p:cNvSpPr>
          <p:nvPr>
            <p:ph type="sldNum" sz="quarter" idx="12"/>
          </p:nvPr>
        </p:nvSpPr>
        <p:spPr/>
        <p:txBody>
          <a:bodyPr/>
          <a:lstStyle/>
          <a:p>
            <a:fld id="{CB6D5628-0D12-492C-A7D6-9E76BC14E1B6}" type="slidenum">
              <a:rPr lang="en-IN" smtClean="0"/>
              <a:t>‹#›</a:t>
            </a:fld>
            <a:endParaRPr lang="en-IN"/>
          </a:p>
        </p:txBody>
      </p:sp>
    </p:spTree>
    <p:extLst>
      <p:ext uri="{BB962C8B-B14F-4D97-AF65-F5344CB8AC3E}">
        <p14:creationId xmlns:p14="http://schemas.microsoft.com/office/powerpoint/2010/main" val="3207895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BDF963-5558-4EB4-893D-AF18A9698EA0}"/>
              </a:ext>
            </a:extLst>
          </p:cNvPr>
          <p:cNvSpPr>
            <a:spLocks noGrp="1"/>
          </p:cNvSpPr>
          <p:nvPr>
            <p:ph type="dt" sz="half" idx="10"/>
          </p:nvPr>
        </p:nvSpPr>
        <p:spPr/>
        <p:txBody>
          <a:bodyPr/>
          <a:lstStyle/>
          <a:p>
            <a:fld id="{A558BE86-333E-4E8A-851D-652F0A218106}" type="datetime1">
              <a:rPr lang="en-IN" smtClean="0"/>
              <a:t>20-08-2024</a:t>
            </a:fld>
            <a:endParaRPr lang="en-IN"/>
          </a:p>
        </p:txBody>
      </p:sp>
      <p:sp>
        <p:nvSpPr>
          <p:cNvPr id="3" name="Footer Placeholder 2">
            <a:extLst>
              <a:ext uri="{FF2B5EF4-FFF2-40B4-BE49-F238E27FC236}">
                <a16:creationId xmlns:a16="http://schemas.microsoft.com/office/drawing/2014/main" id="{D2DCE3F7-E08D-4CC7-9078-6C218F5199FD}"/>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E70FE3D-2161-4C7B-AB26-B1F3786AC83B}"/>
              </a:ext>
            </a:extLst>
          </p:cNvPr>
          <p:cNvSpPr>
            <a:spLocks noGrp="1"/>
          </p:cNvSpPr>
          <p:nvPr>
            <p:ph type="sldNum" sz="quarter" idx="12"/>
          </p:nvPr>
        </p:nvSpPr>
        <p:spPr/>
        <p:txBody>
          <a:bodyPr/>
          <a:lstStyle/>
          <a:p>
            <a:fld id="{CB6D5628-0D12-492C-A7D6-9E76BC14E1B6}" type="slidenum">
              <a:rPr lang="en-IN" smtClean="0"/>
              <a:t>‹#›</a:t>
            </a:fld>
            <a:endParaRPr lang="en-IN"/>
          </a:p>
        </p:txBody>
      </p:sp>
    </p:spTree>
    <p:extLst>
      <p:ext uri="{BB962C8B-B14F-4D97-AF65-F5344CB8AC3E}">
        <p14:creationId xmlns:p14="http://schemas.microsoft.com/office/powerpoint/2010/main" val="1577501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97FE9-5AD1-47CF-83C8-06D9B3863E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2BBFAE95-B929-46BF-BF0B-6BD57AEB4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ED1D5EC-39B5-4092-933F-75CB5293E1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4EFE9F-BD51-48E4-968E-28ED86DD7163}"/>
              </a:ext>
            </a:extLst>
          </p:cNvPr>
          <p:cNvSpPr>
            <a:spLocks noGrp="1"/>
          </p:cNvSpPr>
          <p:nvPr>
            <p:ph type="dt" sz="half" idx="10"/>
          </p:nvPr>
        </p:nvSpPr>
        <p:spPr/>
        <p:txBody>
          <a:bodyPr/>
          <a:lstStyle/>
          <a:p>
            <a:fld id="{EAFC10B9-63AC-4FB7-A0C7-E4051F0DFC3D}" type="datetime1">
              <a:rPr lang="en-IN" smtClean="0"/>
              <a:t>20-08-2024</a:t>
            </a:fld>
            <a:endParaRPr lang="en-IN"/>
          </a:p>
        </p:txBody>
      </p:sp>
      <p:sp>
        <p:nvSpPr>
          <p:cNvPr id="6" name="Footer Placeholder 5">
            <a:extLst>
              <a:ext uri="{FF2B5EF4-FFF2-40B4-BE49-F238E27FC236}">
                <a16:creationId xmlns:a16="http://schemas.microsoft.com/office/drawing/2014/main" id="{131DD1D4-8D5C-4C07-B6FD-E9A00151461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5B6A1C0-CB06-4DE8-8340-C5FFD8901C4E}"/>
              </a:ext>
            </a:extLst>
          </p:cNvPr>
          <p:cNvSpPr>
            <a:spLocks noGrp="1"/>
          </p:cNvSpPr>
          <p:nvPr>
            <p:ph type="sldNum" sz="quarter" idx="12"/>
          </p:nvPr>
        </p:nvSpPr>
        <p:spPr/>
        <p:txBody>
          <a:bodyPr/>
          <a:lstStyle/>
          <a:p>
            <a:fld id="{CB6D5628-0D12-492C-A7D6-9E76BC14E1B6}" type="slidenum">
              <a:rPr lang="en-IN" smtClean="0"/>
              <a:t>‹#›</a:t>
            </a:fld>
            <a:endParaRPr lang="en-IN"/>
          </a:p>
        </p:txBody>
      </p:sp>
    </p:spTree>
    <p:extLst>
      <p:ext uri="{BB962C8B-B14F-4D97-AF65-F5344CB8AC3E}">
        <p14:creationId xmlns:p14="http://schemas.microsoft.com/office/powerpoint/2010/main" val="4214388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7F5A-B0C0-4961-A6E4-117EC44CB1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62E0C629-8993-4379-BEF8-E0199655A6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F90FD6A9-D674-4D24-A8E6-C7775FC8C7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0DAFE4-DEDE-4C98-960F-59CBAE3CC819}"/>
              </a:ext>
            </a:extLst>
          </p:cNvPr>
          <p:cNvSpPr>
            <a:spLocks noGrp="1"/>
          </p:cNvSpPr>
          <p:nvPr>
            <p:ph type="dt" sz="half" idx="10"/>
          </p:nvPr>
        </p:nvSpPr>
        <p:spPr/>
        <p:txBody>
          <a:bodyPr/>
          <a:lstStyle/>
          <a:p>
            <a:fld id="{FC1B782F-90FE-49C1-9D7C-F846F2E90B26}" type="datetime1">
              <a:rPr lang="en-IN" smtClean="0"/>
              <a:t>20-08-2024</a:t>
            </a:fld>
            <a:endParaRPr lang="en-IN"/>
          </a:p>
        </p:txBody>
      </p:sp>
      <p:sp>
        <p:nvSpPr>
          <p:cNvPr id="6" name="Footer Placeholder 5">
            <a:extLst>
              <a:ext uri="{FF2B5EF4-FFF2-40B4-BE49-F238E27FC236}">
                <a16:creationId xmlns:a16="http://schemas.microsoft.com/office/drawing/2014/main" id="{E9671EF7-DB70-4A63-9514-78192946BC5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EF35115-AAB8-48C9-A456-46F669C86291}"/>
              </a:ext>
            </a:extLst>
          </p:cNvPr>
          <p:cNvSpPr>
            <a:spLocks noGrp="1"/>
          </p:cNvSpPr>
          <p:nvPr>
            <p:ph type="sldNum" sz="quarter" idx="12"/>
          </p:nvPr>
        </p:nvSpPr>
        <p:spPr/>
        <p:txBody>
          <a:bodyPr/>
          <a:lstStyle/>
          <a:p>
            <a:fld id="{CB6D5628-0D12-492C-A7D6-9E76BC14E1B6}" type="slidenum">
              <a:rPr lang="en-IN" smtClean="0"/>
              <a:t>‹#›</a:t>
            </a:fld>
            <a:endParaRPr lang="en-IN"/>
          </a:p>
        </p:txBody>
      </p:sp>
    </p:spTree>
    <p:extLst>
      <p:ext uri="{BB962C8B-B14F-4D97-AF65-F5344CB8AC3E}">
        <p14:creationId xmlns:p14="http://schemas.microsoft.com/office/powerpoint/2010/main" val="2677632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8DFCFA-3968-4086-951F-3F5ED47EF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D5180BD-7FD2-4369-83B4-8DDD28AE79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03A7289-BCE0-4AAE-A12B-39F8C9AC22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71F51-58FA-430B-957A-B07D7A29586F}" type="datetime1">
              <a:rPr lang="en-IN" smtClean="0"/>
              <a:t>20-08-2024</a:t>
            </a:fld>
            <a:endParaRPr lang="en-IN"/>
          </a:p>
        </p:txBody>
      </p:sp>
      <p:sp>
        <p:nvSpPr>
          <p:cNvPr id="5" name="Footer Placeholder 4">
            <a:extLst>
              <a:ext uri="{FF2B5EF4-FFF2-40B4-BE49-F238E27FC236}">
                <a16:creationId xmlns:a16="http://schemas.microsoft.com/office/drawing/2014/main" id="{38ECD4B5-B2BF-430A-9531-75E2161CB9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CDEDF4D3-9B60-47A9-9D6D-66902BC23A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6D5628-0D12-492C-A7D6-9E76BC14E1B6}" type="slidenum">
              <a:rPr lang="en-IN" smtClean="0"/>
              <a:t>‹#›</a:t>
            </a:fld>
            <a:endParaRPr lang="en-IN"/>
          </a:p>
        </p:txBody>
      </p:sp>
    </p:spTree>
    <p:extLst>
      <p:ext uri="{BB962C8B-B14F-4D97-AF65-F5344CB8AC3E}">
        <p14:creationId xmlns:p14="http://schemas.microsoft.com/office/powerpoint/2010/main" val="587362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1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s://www.services.bis.gov.in/php/BIS_2.0/bisconnect/pow_details"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1F3B-14D6-47BD-8B38-09522946ADF0}"/>
              </a:ext>
            </a:extLst>
          </p:cNvPr>
          <p:cNvSpPr>
            <a:spLocks noGrp="1"/>
          </p:cNvSpPr>
          <p:nvPr>
            <p:ph type="ctrTitle"/>
          </p:nvPr>
        </p:nvSpPr>
        <p:spPr>
          <a:xfrm>
            <a:off x="501445" y="1122363"/>
            <a:ext cx="10852355" cy="2387600"/>
          </a:xfrm>
        </p:spPr>
        <p:txBody>
          <a:bodyPr>
            <a:noAutofit/>
          </a:bodyPr>
          <a:lstStyle/>
          <a:p>
            <a:r>
              <a:rPr lang="en-US" sz="4800" b="1" dirty="0"/>
              <a:t>EARTHQUAKE ENGINEERING</a:t>
            </a:r>
            <a:endParaRPr lang="en-IN" sz="4800" b="1" dirty="0"/>
          </a:p>
        </p:txBody>
      </p:sp>
      <p:sp>
        <p:nvSpPr>
          <p:cNvPr id="4" name="Slide Number Placeholder 3"/>
          <p:cNvSpPr>
            <a:spLocks noGrp="1"/>
          </p:cNvSpPr>
          <p:nvPr>
            <p:ph type="sldNum" sz="quarter" idx="12"/>
          </p:nvPr>
        </p:nvSpPr>
        <p:spPr/>
        <p:txBody>
          <a:bodyPr/>
          <a:lstStyle/>
          <a:p>
            <a:fld id="{CB6D5628-0D12-492C-A7D6-9E76BC14E1B6}" type="slidenum">
              <a:rPr lang="en-IN" smtClean="0"/>
              <a:t>1</a:t>
            </a:fld>
            <a:endParaRPr lang="en-IN"/>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32196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Terms</a:t>
            </a:r>
            <a:endParaRPr lang="en-US" dirty="0"/>
          </a:p>
        </p:txBody>
      </p:sp>
      <p:sp>
        <p:nvSpPr>
          <p:cNvPr id="3" name="Content Placeholder 2"/>
          <p:cNvSpPr>
            <a:spLocks noGrp="1"/>
          </p:cNvSpPr>
          <p:nvPr>
            <p:ph idx="1"/>
          </p:nvPr>
        </p:nvSpPr>
        <p:spPr>
          <a:xfrm>
            <a:off x="723900" y="1825625"/>
            <a:ext cx="10515600" cy="4351338"/>
          </a:xfrm>
        </p:spPr>
        <p:txBody>
          <a:bodyPr/>
          <a:lstStyle/>
          <a:p>
            <a:r>
              <a:rPr lang="en-US" dirty="0" smtClean="0"/>
              <a:t>Focus</a:t>
            </a:r>
          </a:p>
          <a:p>
            <a:r>
              <a:rPr lang="en-US" dirty="0" smtClean="0"/>
              <a:t>Epicentre</a:t>
            </a:r>
          </a:p>
          <a:p>
            <a:r>
              <a:rPr lang="en-US" dirty="0" smtClean="0"/>
              <a:t>Focal depth</a:t>
            </a:r>
          </a:p>
          <a:p>
            <a:r>
              <a:rPr lang="en-US" dirty="0" smtClean="0"/>
              <a:t>Epicentral distance</a:t>
            </a:r>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10</a:t>
            </a:fld>
            <a:endParaRPr lang="en-IN"/>
          </a:p>
        </p:txBody>
      </p:sp>
      <p:pic>
        <p:nvPicPr>
          <p:cNvPr id="5" name="Picture 4"/>
          <p:cNvPicPr>
            <a:picLocks noChangeAspect="1"/>
          </p:cNvPicPr>
          <p:nvPr/>
        </p:nvPicPr>
        <p:blipFill>
          <a:blip r:embed="rId2"/>
          <a:stretch>
            <a:fillRect/>
          </a:stretch>
        </p:blipFill>
        <p:spPr>
          <a:xfrm>
            <a:off x="3797299" y="1430828"/>
            <a:ext cx="8139807" cy="5140931"/>
          </a:xfrm>
          <a:prstGeom prst="rect">
            <a:avLst/>
          </a:prstGeom>
        </p:spPr>
      </p:pic>
    </p:spTree>
    <p:extLst>
      <p:ext uri="{BB962C8B-B14F-4D97-AF65-F5344CB8AC3E}">
        <p14:creationId xmlns:p14="http://schemas.microsoft.com/office/powerpoint/2010/main" val="306527850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6D5628-0D12-492C-A7D6-9E76BC14E1B6}" type="slidenum">
              <a:rPr lang="en-IN" smtClean="0"/>
              <a:t>100</a:t>
            </a:fld>
            <a:endParaRPr lang="en-IN"/>
          </a:p>
        </p:txBody>
      </p:sp>
      <p:sp>
        <p:nvSpPr>
          <p:cNvPr id="3" name="Title 1"/>
          <p:cNvSpPr txBox="1">
            <a:spLocks/>
          </p:cNvSpPr>
          <p:nvPr/>
        </p:nvSpPr>
        <p:spPr>
          <a:xfrm>
            <a:off x="838200" y="232390"/>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Special Shear Walls</a:t>
            </a:r>
            <a:endParaRPr lang="en-IN" i="1" dirty="0"/>
          </a:p>
        </p:txBody>
      </p:sp>
      <p:sp>
        <p:nvSpPr>
          <p:cNvPr id="4" name="Content Placeholder 2"/>
          <p:cNvSpPr txBox="1">
            <a:spLocks/>
          </p:cNvSpPr>
          <p:nvPr/>
        </p:nvSpPr>
        <p:spPr>
          <a:xfrm>
            <a:off x="838200" y="1017639"/>
            <a:ext cx="10515600" cy="55877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General Requirements (Cl </a:t>
            </a:r>
            <a:r>
              <a:rPr lang="en-US" dirty="0" smtClean="0"/>
              <a:t>10.1)</a:t>
            </a:r>
          </a:p>
          <a:p>
            <a:pPr lvl="1"/>
            <a:r>
              <a:rPr lang="en-US" dirty="0" smtClean="0"/>
              <a:t>Minimum thickness of the special shear walls (Cl 10.1.2)</a:t>
            </a:r>
          </a:p>
          <a:p>
            <a:pPr lvl="1"/>
            <a:r>
              <a:rPr lang="en-US" dirty="0" smtClean="0"/>
              <a:t>Minimum ratio of length of wall to thickness (Cl 10.1.3)</a:t>
            </a:r>
          </a:p>
          <a:p>
            <a:pPr lvl="1"/>
            <a:r>
              <a:rPr lang="en-US" dirty="0" smtClean="0"/>
              <a:t>Classification of special </a:t>
            </a:r>
            <a:r>
              <a:rPr lang="en-US" dirty="0"/>
              <a:t>shear wall (Cl </a:t>
            </a:r>
            <a:r>
              <a:rPr lang="en-US" dirty="0" smtClean="0"/>
              <a:t>10.1.4)</a:t>
            </a:r>
          </a:p>
          <a:p>
            <a:pPr lvl="2"/>
            <a:r>
              <a:rPr lang="en-US" dirty="0" smtClean="0"/>
              <a:t>Squat wall</a:t>
            </a:r>
          </a:p>
          <a:p>
            <a:pPr lvl="2"/>
            <a:r>
              <a:rPr lang="en-US" dirty="0" smtClean="0"/>
              <a:t>Intermediate wall</a:t>
            </a:r>
          </a:p>
          <a:p>
            <a:pPr lvl="2"/>
            <a:r>
              <a:rPr lang="en-US" dirty="0" smtClean="0"/>
              <a:t>Slender wall</a:t>
            </a:r>
          </a:p>
          <a:p>
            <a:pPr lvl="1"/>
            <a:r>
              <a:rPr lang="en-US" dirty="0" smtClean="0"/>
              <a:t>Requirements of </a:t>
            </a:r>
            <a:r>
              <a:rPr lang="en-US" dirty="0"/>
              <a:t>flanged wall (Cl </a:t>
            </a:r>
            <a:r>
              <a:rPr lang="en-US" dirty="0" smtClean="0"/>
              <a:t>10.1.5)</a:t>
            </a:r>
          </a:p>
          <a:p>
            <a:pPr lvl="1"/>
            <a:r>
              <a:rPr lang="en-US" dirty="0" smtClean="0"/>
              <a:t>Reinforcement to be provided in horizontal and vertical directions</a:t>
            </a:r>
          </a:p>
          <a:p>
            <a:pPr lvl="1"/>
            <a:r>
              <a:rPr lang="en-US" dirty="0" smtClean="0"/>
              <a:t>Two curtains of reinforcement within the cross section</a:t>
            </a:r>
          </a:p>
          <a:p>
            <a:pPr lvl="1"/>
            <a:r>
              <a:rPr lang="en-US" dirty="0" smtClean="0"/>
              <a:t>Curtain = bars provided both in vertical and horizontal direction</a:t>
            </a:r>
          </a:p>
          <a:p>
            <a:pPr lvl="1"/>
            <a:r>
              <a:rPr lang="en-US" dirty="0" smtClean="0"/>
              <a:t>Maximum diameter of the longitudinal steel bar</a:t>
            </a:r>
          </a:p>
          <a:p>
            <a:pPr lvl="1"/>
            <a:r>
              <a:rPr lang="en-US" dirty="0" smtClean="0"/>
              <a:t>Maximum spacing of vertical and horizontal reinforcement</a:t>
            </a:r>
          </a:p>
          <a:p>
            <a:pPr lvl="1"/>
            <a:r>
              <a:rPr lang="en-US" dirty="0" smtClean="0"/>
              <a:t>Requirements of foundations to erect special shear walls</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126499058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6D5628-0D12-492C-A7D6-9E76BC14E1B6}" type="slidenum">
              <a:rPr lang="en-IN" smtClean="0"/>
              <a:t>101</a:t>
            </a:fld>
            <a:endParaRPr lang="en-IN"/>
          </a:p>
        </p:txBody>
      </p:sp>
      <p:sp>
        <p:nvSpPr>
          <p:cNvPr id="3" name="Title 1"/>
          <p:cNvSpPr txBox="1">
            <a:spLocks/>
          </p:cNvSpPr>
          <p:nvPr/>
        </p:nvSpPr>
        <p:spPr>
          <a:xfrm>
            <a:off x="838200" y="232390"/>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Special Shear Walls</a:t>
            </a:r>
            <a:endParaRPr lang="en-IN" i="1" dirty="0"/>
          </a:p>
        </p:txBody>
      </p:sp>
      <p:sp>
        <p:nvSpPr>
          <p:cNvPr id="4" name="Content Placeholder 2"/>
          <p:cNvSpPr txBox="1">
            <a:spLocks/>
          </p:cNvSpPr>
          <p:nvPr/>
        </p:nvSpPr>
        <p:spPr>
          <a:xfrm>
            <a:off x="838200" y="1150374"/>
            <a:ext cx="10515600" cy="54549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Design for </a:t>
            </a:r>
            <a:r>
              <a:rPr lang="en-US" dirty="0"/>
              <a:t>shear force (Cl </a:t>
            </a:r>
            <a:r>
              <a:rPr lang="en-US" dirty="0" smtClean="0"/>
              <a:t>10.2)</a:t>
            </a:r>
          </a:p>
          <a:p>
            <a:pPr lvl="1"/>
            <a:r>
              <a:rPr lang="en-US" dirty="0" smtClean="0"/>
              <a:t>Nominal shear stress demand</a:t>
            </a:r>
          </a:p>
          <a:p>
            <a:pPr lvl="1"/>
            <a:r>
              <a:rPr lang="en-US" dirty="0" smtClean="0"/>
              <a:t>Design shear strength</a:t>
            </a:r>
          </a:p>
          <a:p>
            <a:r>
              <a:rPr lang="en-US" dirty="0" smtClean="0"/>
              <a:t>Design for axial force and bending moment</a:t>
            </a:r>
            <a:r>
              <a:rPr lang="en-US" dirty="0"/>
              <a:t> (Cl </a:t>
            </a:r>
            <a:r>
              <a:rPr lang="en-US" dirty="0" smtClean="0"/>
              <a:t>10.3)</a:t>
            </a:r>
          </a:p>
          <a:p>
            <a:pPr lvl="1"/>
            <a:r>
              <a:rPr lang="en-US" dirty="0" smtClean="0"/>
              <a:t>Design moment of resistance</a:t>
            </a:r>
          </a:p>
          <a:p>
            <a:pPr lvl="1"/>
            <a:r>
              <a:rPr lang="en-US" dirty="0" smtClean="0"/>
              <a:t>Cracked flexural strength</a:t>
            </a:r>
          </a:p>
          <a:p>
            <a:pPr lvl="1"/>
            <a:r>
              <a:rPr lang="en-US" dirty="0" smtClean="0"/>
              <a:t>Structural walls without boundary elements</a:t>
            </a:r>
          </a:p>
          <a:p>
            <a:r>
              <a:rPr lang="en-US" dirty="0" smtClean="0"/>
              <a:t>Boundary elements</a:t>
            </a:r>
            <a:r>
              <a:rPr lang="en-US" dirty="0"/>
              <a:t> (Cl </a:t>
            </a:r>
            <a:r>
              <a:rPr lang="en-US" dirty="0" smtClean="0"/>
              <a:t>10.4)</a:t>
            </a:r>
          </a:p>
          <a:p>
            <a:r>
              <a:rPr lang="en-US" dirty="0"/>
              <a:t>Coupling beams (Cl </a:t>
            </a:r>
            <a:r>
              <a:rPr lang="en-US" dirty="0" smtClean="0"/>
              <a:t>10.5) &amp; Fig. 16</a:t>
            </a:r>
          </a:p>
          <a:p>
            <a:r>
              <a:rPr lang="en-US" dirty="0" smtClean="0"/>
              <a:t>Openings in walls</a:t>
            </a:r>
            <a:r>
              <a:rPr lang="en-US" dirty="0"/>
              <a:t> (Cl </a:t>
            </a:r>
            <a:r>
              <a:rPr lang="en-US" dirty="0" smtClean="0"/>
              <a:t>10.6) </a:t>
            </a:r>
          </a:p>
          <a:p>
            <a:r>
              <a:rPr lang="en-US" dirty="0"/>
              <a:t>Construction joints </a:t>
            </a:r>
            <a:r>
              <a:rPr lang="en-US" dirty="0" smtClean="0"/>
              <a:t>(</a:t>
            </a:r>
            <a:r>
              <a:rPr lang="en-US" dirty="0"/>
              <a:t>Cl </a:t>
            </a:r>
            <a:r>
              <a:rPr lang="en-US" dirty="0" smtClean="0"/>
              <a:t>10.7)</a:t>
            </a:r>
          </a:p>
          <a:p>
            <a:r>
              <a:rPr lang="en-US" dirty="0" smtClean="0"/>
              <a:t>Development length, Splice and Anchorages (Cl 10.8)</a:t>
            </a:r>
          </a:p>
        </p:txBody>
      </p:sp>
    </p:spTree>
    <p:extLst>
      <p:ext uri="{BB962C8B-B14F-4D97-AF65-F5344CB8AC3E}">
        <p14:creationId xmlns:p14="http://schemas.microsoft.com/office/powerpoint/2010/main" val="277925380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86C3B3-7A0A-4071-9B2C-BE8994B5F73D}"/>
              </a:ext>
            </a:extLst>
          </p:cNvPr>
          <p:cNvSpPr>
            <a:spLocks noGrp="1"/>
          </p:cNvSpPr>
          <p:nvPr>
            <p:ph type="sldNum" sz="quarter" idx="12"/>
          </p:nvPr>
        </p:nvSpPr>
        <p:spPr/>
        <p:txBody>
          <a:bodyPr/>
          <a:lstStyle/>
          <a:p>
            <a:fld id="{CB6D5628-0D12-492C-A7D6-9E76BC14E1B6}" type="slidenum">
              <a:rPr lang="en-IN" smtClean="0"/>
              <a:t>102</a:t>
            </a:fld>
            <a:endParaRPr lang="en-IN"/>
          </a:p>
        </p:txBody>
      </p:sp>
      <p:sp>
        <p:nvSpPr>
          <p:cNvPr id="4" name="Title 1"/>
          <p:cNvSpPr txBox="1">
            <a:spLocks/>
          </p:cNvSpPr>
          <p:nvPr/>
        </p:nvSpPr>
        <p:spPr>
          <a:xfrm>
            <a:off x="381003" y="5718788"/>
            <a:ext cx="2819400" cy="715635"/>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Fig. 16 – IS 13920</a:t>
            </a:r>
            <a:endParaRPr lang="en-IN" sz="2800" dirty="0"/>
          </a:p>
        </p:txBody>
      </p:sp>
      <p:pic>
        <p:nvPicPr>
          <p:cNvPr id="5" name="Picture 4"/>
          <p:cNvPicPr>
            <a:picLocks noChangeAspect="1"/>
          </p:cNvPicPr>
          <p:nvPr/>
        </p:nvPicPr>
        <p:blipFill>
          <a:blip r:embed="rId2"/>
          <a:stretch>
            <a:fillRect/>
          </a:stretch>
        </p:blipFill>
        <p:spPr>
          <a:xfrm>
            <a:off x="323853" y="786769"/>
            <a:ext cx="11639547" cy="4476279"/>
          </a:xfrm>
          <a:prstGeom prst="rect">
            <a:avLst/>
          </a:prstGeom>
          <a:ln>
            <a:solidFill>
              <a:srgbClr val="FF0000"/>
            </a:solidFill>
          </a:ln>
        </p:spPr>
      </p:pic>
    </p:spTree>
    <p:extLst>
      <p:ext uri="{BB962C8B-B14F-4D97-AF65-F5344CB8AC3E}">
        <p14:creationId xmlns:p14="http://schemas.microsoft.com/office/powerpoint/2010/main" val="347476086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300" y="365125"/>
            <a:ext cx="10731500" cy="1325563"/>
          </a:xfrm>
          <a:solidFill>
            <a:srgbClr val="FFFF00"/>
          </a:solidFill>
        </p:spPr>
        <p:txBody>
          <a:bodyPr/>
          <a:lstStyle/>
          <a:p>
            <a:r>
              <a:rPr lang="en-US" dirty="0" smtClean="0"/>
              <a:t>Why should the </a:t>
            </a:r>
            <a:r>
              <a:rPr lang="en-US" u="sng" dirty="0" smtClean="0"/>
              <a:t>Ductile Detailing </a:t>
            </a:r>
            <a:r>
              <a:rPr lang="en-US" dirty="0" smtClean="0"/>
              <a:t>be done ?</a:t>
            </a:r>
            <a:endParaRPr lang="en-US" dirty="0"/>
          </a:p>
        </p:txBody>
      </p:sp>
      <p:sp>
        <p:nvSpPr>
          <p:cNvPr id="3" name="Content Placeholder 2"/>
          <p:cNvSpPr>
            <a:spLocks noGrp="1"/>
          </p:cNvSpPr>
          <p:nvPr>
            <p:ph idx="1"/>
          </p:nvPr>
        </p:nvSpPr>
        <p:spPr>
          <a:xfrm>
            <a:off x="838200" y="1825624"/>
            <a:ext cx="10515600" cy="4530725"/>
          </a:xfrm>
        </p:spPr>
        <p:txBody>
          <a:bodyPr>
            <a:normAutofit/>
          </a:bodyPr>
          <a:lstStyle/>
          <a:p>
            <a:r>
              <a:rPr lang="en-US" dirty="0" smtClean="0"/>
              <a:t>The lateral loads are taken up through the CHOSEN building elements</a:t>
            </a:r>
          </a:p>
          <a:p>
            <a:r>
              <a:rPr lang="en-US" dirty="0" smtClean="0"/>
              <a:t>Such elements will be subjected to stress reversal as well</a:t>
            </a:r>
          </a:p>
          <a:p>
            <a:r>
              <a:rPr lang="en-US" dirty="0" smtClean="0"/>
              <a:t>Thus it is necessary to DESIGN &amp; DETAIL them</a:t>
            </a:r>
          </a:p>
          <a:p>
            <a:r>
              <a:rPr lang="en-US" dirty="0"/>
              <a:t>The building byelaws </a:t>
            </a:r>
            <a:r>
              <a:rPr lang="en-US" dirty="0" smtClean="0"/>
              <a:t>through NBC (its </a:t>
            </a:r>
            <a:r>
              <a:rPr lang="en-US" dirty="0"/>
              <a:t>Part 6 Structural Design &amp; </a:t>
            </a:r>
            <a:r>
              <a:rPr lang="en-US" dirty="0" smtClean="0"/>
              <a:t>      Part </a:t>
            </a:r>
            <a:r>
              <a:rPr lang="en-US" dirty="0"/>
              <a:t>2 Administration</a:t>
            </a:r>
            <a:r>
              <a:rPr lang="en-US" dirty="0" smtClean="0"/>
              <a:t>) also solicits that concrete elements shall be as per designed Section 5 (updated IS 456 provisions) together with ductile detailing as in Annex to Part 6 (as per IS 13920).</a:t>
            </a:r>
          </a:p>
          <a:p>
            <a:r>
              <a:rPr lang="en-US" dirty="0" smtClean="0"/>
              <a:t>It is essential to abide by the building byelaws.</a:t>
            </a:r>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103</a:t>
            </a:fld>
            <a:endParaRPr lang="en-IN"/>
          </a:p>
        </p:txBody>
      </p:sp>
    </p:spTree>
    <p:extLst>
      <p:ext uri="{BB962C8B-B14F-4D97-AF65-F5344CB8AC3E}">
        <p14:creationId xmlns:p14="http://schemas.microsoft.com/office/powerpoint/2010/main" val="121869883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928" y="2352891"/>
            <a:ext cx="10515600" cy="1325563"/>
          </a:xfrm>
        </p:spPr>
        <p:txBody>
          <a:bodyPr/>
          <a:lstStyle/>
          <a:p>
            <a:r>
              <a:rPr lang="en-US" dirty="0" smtClean="0"/>
              <a:t>Different Lateral Load Resisting Systems</a:t>
            </a:r>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104</a:t>
            </a:fld>
            <a:endParaRPr lang="en-IN"/>
          </a:p>
        </p:txBody>
      </p:sp>
      <p:sp>
        <p:nvSpPr>
          <p:cNvPr id="5" name="Frame 4"/>
          <p:cNvSpPr/>
          <p:nvPr/>
        </p:nvSpPr>
        <p:spPr>
          <a:xfrm>
            <a:off x="240145" y="1847273"/>
            <a:ext cx="11037455" cy="2336800"/>
          </a:xfrm>
          <a:prstGeom prst="fra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7465050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b="1" dirty="0" smtClean="0"/>
              <a:t>Braced Frames</a:t>
            </a:r>
            <a:r>
              <a:rPr lang="en-US" dirty="0" smtClean="0"/>
              <a:t> – Common in steel buildings; provided in low to mid-rise buildings</a:t>
            </a:r>
          </a:p>
          <a:p>
            <a:r>
              <a:rPr lang="en-US" b="1" dirty="0" smtClean="0"/>
              <a:t>Rigid Frames</a:t>
            </a:r>
            <a:r>
              <a:rPr lang="en-US" dirty="0" smtClean="0"/>
              <a:t> (or </a:t>
            </a:r>
            <a:r>
              <a:rPr lang="en-US" b="1" dirty="0" smtClean="0"/>
              <a:t>Moment Frames</a:t>
            </a:r>
            <a:r>
              <a:rPr lang="en-US" dirty="0" smtClean="0"/>
              <a:t>) – In Low-rise buildings (concrete and steel)</a:t>
            </a:r>
          </a:p>
          <a:p>
            <a:r>
              <a:rPr lang="en-US" b="1" dirty="0" smtClean="0"/>
              <a:t>Shear Walls </a:t>
            </a:r>
            <a:r>
              <a:rPr lang="en-US" dirty="0" smtClean="0"/>
              <a:t>– In mid to high-rise buildings </a:t>
            </a:r>
          </a:p>
          <a:p>
            <a:endParaRPr lang="en-US" dirty="0"/>
          </a:p>
          <a:p>
            <a:pPr marL="0" indent="0">
              <a:buNone/>
            </a:pPr>
            <a:r>
              <a:rPr lang="en-US" dirty="0" smtClean="0"/>
              <a:t>All these are the COMMON lateral load-resisting elements in buildings and structures.</a:t>
            </a:r>
          </a:p>
          <a:p>
            <a:pPr marL="0" indent="0">
              <a:buNone/>
            </a:pPr>
            <a:r>
              <a:rPr lang="en-US" dirty="0" smtClean="0"/>
              <a:t>They SHOULD be designed and detailed for ductility requirements to enable perform in the effects of earthquake</a:t>
            </a:r>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105</a:t>
            </a:fld>
            <a:endParaRPr lang="en-IN"/>
          </a:p>
        </p:txBody>
      </p:sp>
    </p:spTree>
    <p:extLst>
      <p:ext uri="{BB962C8B-B14F-4D97-AF65-F5344CB8AC3E}">
        <p14:creationId xmlns:p14="http://schemas.microsoft.com/office/powerpoint/2010/main" val="187474621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3200"/>
            <a:ext cx="10515600" cy="1325563"/>
          </a:xfrm>
        </p:spPr>
        <p:txBody>
          <a:bodyPr/>
          <a:lstStyle/>
          <a:p>
            <a:r>
              <a:rPr lang="en-US" dirty="0" smtClean="0"/>
              <a:t>Braced Frames</a:t>
            </a:r>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b="21958"/>
          <a:stretch/>
        </p:blipFill>
        <p:spPr>
          <a:xfrm>
            <a:off x="2047875" y="1534897"/>
            <a:ext cx="8096250" cy="2408453"/>
          </a:xfrm>
        </p:spPr>
      </p:pic>
      <p:sp>
        <p:nvSpPr>
          <p:cNvPr id="4" name="Slide Number Placeholder 3"/>
          <p:cNvSpPr>
            <a:spLocks noGrp="1"/>
          </p:cNvSpPr>
          <p:nvPr>
            <p:ph type="sldNum" sz="quarter" idx="12"/>
          </p:nvPr>
        </p:nvSpPr>
        <p:spPr/>
        <p:txBody>
          <a:bodyPr/>
          <a:lstStyle/>
          <a:p>
            <a:fld id="{CB6D5628-0D12-492C-A7D6-9E76BC14E1B6}" type="slidenum">
              <a:rPr lang="en-IN" smtClean="0"/>
              <a:t>106</a:t>
            </a:fld>
            <a:endParaRPr lang="en-IN"/>
          </a:p>
        </p:txBody>
      </p:sp>
      <p:sp>
        <p:nvSpPr>
          <p:cNvPr id="6" name="Rectangle 5"/>
          <p:cNvSpPr/>
          <p:nvPr/>
        </p:nvSpPr>
        <p:spPr>
          <a:xfrm>
            <a:off x="874237" y="4671090"/>
            <a:ext cx="10290296" cy="1014380"/>
          </a:xfrm>
          <a:prstGeom prst="rect">
            <a:avLst/>
          </a:prstGeom>
        </p:spPr>
        <p:txBody>
          <a:bodyPr wrap="square">
            <a:spAutoFit/>
          </a:bodyPr>
          <a:lstStyle/>
          <a:p>
            <a:pPr>
              <a:lnSpc>
                <a:spcPct val="107000"/>
              </a:lnSpc>
              <a:spcAft>
                <a:spcPts val="800"/>
              </a:spcAft>
            </a:pPr>
            <a:r>
              <a:rPr lang="en-US" sz="2800" dirty="0"/>
              <a:t>The design and </a:t>
            </a:r>
            <a:r>
              <a:rPr lang="en-US" sz="2800" dirty="0" smtClean="0"/>
              <a:t>ductile detailing </a:t>
            </a:r>
            <a:r>
              <a:rPr lang="en-US" sz="2800" dirty="0"/>
              <a:t>guidelines for these braced </a:t>
            </a:r>
            <a:r>
              <a:rPr lang="en-US" sz="2800" dirty="0" smtClean="0"/>
              <a:t>frames are provided in:</a:t>
            </a:r>
          </a:p>
        </p:txBody>
      </p:sp>
      <p:sp>
        <p:nvSpPr>
          <p:cNvPr id="3" name="TextBox 2"/>
          <p:cNvSpPr txBox="1"/>
          <p:nvPr/>
        </p:nvSpPr>
        <p:spPr>
          <a:xfrm>
            <a:off x="2047875" y="4038600"/>
            <a:ext cx="1750864" cy="369332"/>
          </a:xfrm>
          <a:prstGeom prst="rect">
            <a:avLst/>
          </a:prstGeom>
          <a:noFill/>
        </p:spPr>
        <p:txBody>
          <a:bodyPr wrap="none" rtlCol="0">
            <a:spAutoFit/>
          </a:bodyPr>
          <a:lstStyle/>
          <a:p>
            <a:r>
              <a:rPr lang="en-US" dirty="0" smtClean="0"/>
              <a:t>Diagonal Bracing</a:t>
            </a:r>
            <a:endParaRPr lang="en-US" dirty="0"/>
          </a:p>
        </p:txBody>
      </p:sp>
      <p:sp>
        <p:nvSpPr>
          <p:cNvPr id="7" name="TextBox 6"/>
          <p:cNvSpPr txBox="1"/>
          <p:nvPr/>
        </p:nvSpPr>
        <p:spPr>
          <a:xfrm>
            <a:off x="5145236" y="4041592"/>
            <a:ext cx="1917000" cy="369332"/>
          </a:xfrm>
          <a:prstGeom prst="rect">
            <a:avLst/>
          </a:prstGeom>
          <a:noFill/>
        </p:spPr>
        <p:txBody>
          <a:bodyPr wrap="none" rtlCol="0">
            <a:spAutoFit/>
          </a:bodyPr>
          <a:lstStyle/>
          <a:p>
            <a:r>
              <a:rPr lang="en-US" dirty="0" smtClean="0"/>
              <a:t>Inverted V-Bracing</a:t>
            </a:r>
            <a:endParaRPr lang="en-US" dirty="0"/>
          </a:p>
        </p:txBody>
      </p:sp>
      <p:sp>
        <p:nvSpPr>
          <p:cNvPr id="8" name="Rectangle 7"/>
          <p:cNvSpPr/>
          <p:nvPr/>
        </p:nvSpPr>
        <p:spPr>
          <a:xfrm>
            <a:off x="3973458" y="4038600"/>
            <a:ext cx="1120884" cy="369332"/>
          </a:xfrm>
          <a:prstGeom prst="rect">
            <a:avLst/>
          </a:prstGeom>
        </p:spPr>
        <p:txBody>
          <a:bodyPr wrap="none">
            <a:spAutoFit/>
          </a:bodyPr>
          <a:lstStyle/>
          <a:p>
            <a:r>
              <a:rPr lang="en-US" dirty="0"/>
              <a:t>X-Bracing </a:t>
            </a:r>
          </a:p>
        </p:txBody>
      </p:sp>
      <p:sp>
        <p:nvSpPr>
          <p:cNvPr id="9" name="TextBox 8"/>
          <p:cNvSpPr txBox="1"/>
          <p:nvPr/>
        </p:nvSpPr>
        <p:spPr>
          <a:xfrm>
            <a:off x="7335986" y="4032067"/>
            <a:ext cx="1079206" cy="369332"/>
          </a:xfrm>
          <a:prstGeom prst="rect">
            <a:avLst/>
          </a:prstGeom>
          <a:noFill/>
        </p:spPr>
        <p:txBody>
          <a:bodyPr wrap="none" rtlCol="0">
            <a:spAutoFit/>
          </a:bodyPr>
          <a:lstStyle/>
          <a:p>
            <a:r>
              <a:rPr lang="en-US" dirty="0" smtClean="0"/>
              <a:t>V-Bracing</a:t>
            </a:r>
            <a:endParaRPr lang="en-US" dirty="0"/>
          </a:p>
        </p:txBody>
      </p:sp>
      <p:sp>
        <p:nvSpPr>
          <p:cNvPr id="10" name="TextBox 9"/>
          <p:cNvSpPr txBox="1"/>
          <p:nvPr/>
        </p:nvSpPr>
        <p:spPr>
          <a:xfrm>
            <a:off x="8869511" y="4117792"/>
            <a:ext cx="1067985" cy="369332"/>
          </a:xfrm>
          <a:prstGeom prst="rect">
            <a:avLst/>
          </a:prstGeom>
          <a:noFill/>
        </p:spPr>
        <p:txBody>
          <a:bodyPr wrap="none" rtlCol="0">
            <a:spAutoFit/>
          </a:bodyPr>
          <a:lstStyle/>
          <a:p>
            <a:r>
              <a:rPr lang="en-US" dirty="0" smtClean="0"/>
              <a:t>K-Bracing</a:t>
            </a:r>
            <a:endParaRPr lang="en-US" dirty="0"/>
          </a:p>
        </p:txBody>
      </p:sp>
      <p:sp>
        <p:nvSpPr>
          <p:cNvPr id="11" name="Rectangle 10"/>
          <p:cNvSpPr/>
          <p:nvPr/>
        </p:nvSpPr>
        <p:spPr>
          <a:xfrm>
            <a:off x="1523999" y="5820146"/>
            <a:ext cx="9305925" cy="388696"/>
          </a:xfrm>
          <a:prstGeom prst="rect">
            <a:avLst/>
          </a:prstGeom>
          <a:ln>
            <a:solidFill>
              <a:srgbClr val="FF0000"/>
            </a:solidFill>
          </a:ln>
        </p:spPr>
        <p:txBody>
          <a:bodyPr wrap="square">
            <a:spAutoFit/>
          </a:bodyPr>
          <a:lstStyle/>
          <a:p>
            <a:pPr>
              <a:lnSpc>
                <a:spcPct val="107000"/>
              </a:lnSpc>
              <a:spcAft>
                <a:spcPts val="800"/>
              </a:spcAft>
            </a:pPr>
            <a:r>
              <a:rPr lang="en-US" b="1" dirty="0">
                <a:latin typeface="Arial" panose="020B0604020202020204" pitchFamily="34" charset="0"/>
                <a:ea typeface="Calibri" panose="020F0502020204030204" pitchFamily="34" charset="0"/>
                <a:cs typeface="Mangal" panose="02040503050203030202" pitchFamily="18" charset="0"/>
              </a:rPr>
              <a:t>IS 18168:2023 </a:t>
            </a:r>
            <a:r>
              <a:rPr lang="en-US" dirty="0">
                <a:latin typeface="Arial" panose="020B0604020202020204" pitchFamily="34" charset="0"/>
                <a:ea typeface="Calibri" panose="020F0502020204030204" pitchFamily="34" charset="0"/>
                <a:cs typeface="Mangal" panose="02040503050203030202" pitchFamily="18" charset="0"/>
              </a:rPr>
              <a:t>- </a:t>
            </a:r>
            <a:r>
              <a:rPr lang="en-US" dirty="0"/>
              <a:t>Earthquake resistant design and detailing of steel buildings — Code of practice</a:t>
            </a:r>
          </a:p>
        </p:txBody>
      </p:sp>
    </p:spTree>
    <p:extLst>
      <p:ext uri="{BB962C8B-B14F-4D97-AF65-F5344CB8AC3E}">
        <p14:creationId xmlns:p14="http://schemas.microsoft.com/office/powerpoint/2010/main" val="67830621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256" y="60328"/>
            <a:ext cx="10515600" cy="1325563"/>
          </a:xfrm>
        </p:spPr>
        <p:txBody>
          <a:bodyPr/>
          <a:lstStyle/>
          <a:p>
            <a:r>
              <a:rPr lang="en-US" dirty="0" smtClean="0"/>
              <a:t>Rigid Frames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9331" y="1579419"/>
            <a:ext cx="4675877" cy="3671855"/>
          </a:xfrm>
        </p:spPr>
      </p:pic>
      <p:sp>
        <p:nvSpPr>
          <p:cNvPr id="4" name="Slide Number Placeholder 3"/>
          <p:cNvSpPr>
            <a:spLocks noGrp="1"/>
          </p:cNvSpPr>
          <p:nvPr>
            <p:ph type="sldNum" sz="quarter" idx="12"/>
          </p:nvPr>
        </p:nvSpPr>
        <p:spPr/>
        <p:txBody>
          <a:bodyPr/>
          <a:lstStyle/>
          <a:p>
            <a:fld id="{CB6D5628-0D12-492C-A7D6-9E76BC14E1B6}" type="slidenum">
              <a:rPr lang="en-IN" smtClean="0"/>
              <a:t>107</a:t>
            </a:fld>
            <a:endParaRPr lang="en-IN"/>
          </a:p>
        </p:txBody>
      </p:sp>
      <p:sp>
        <p:nvSpPr>
          <p:cNvPr id="6" name="Rectangle 5"/>
          <p:cNvSpPr/>
          <p:nvPr/>
        </p:nvSpPr>
        <p:spPr>
          <a:xfrm>
            <a:off x="413608" y="1122258"/>
            <a:ext cx="5783992" cy="1260345"/>
          </a:xfrm>
          <a:prstGeom prst="rect">
            <a:avLst/>
          </a:prstGeom>
        </p:spPr>
        <p:txBody>
          <a:bodyPr wrap="square">
            <a:spAutoFit/>
          </a:bodyPr>
          <a:lstStyle/>
          <a:p>
            <a:pPr>
              <a:lnSpc>
                <a:spcPct val="107000"/>
              </a:lnSpc>
              <a:spcAft>
                <a:spcPts val="800"/>
              </a:spcAft>
            </a:pPr>
            <a:r>
              <a:rPr lang="en-US" sz="2400" dirty="0"/>
              <a:t>The design and detailing guidelines for these moment resisting </a:t>
            </a:r>
            <a:r>
              <a:rPr lang="en-US" sz="2400" dirty="0" smtClean="0"/>
              <a:t>frames are provided in these two standards:</a:t>
            </a:r>
            <a:endParaRPr lang="en-US" sz="2400" dirty="0">
              <a:ea typeface="Calibri" panose="020F0502020204030204" pitchFamily="34" charset="0"/>
              <a:cs typeface="Mangal" panose="02040503050203030202" pitchFamily="18" charset="0"/>
            </a:endParaRPr>
          </a:p>
        </p:txBody>
      </p:sp>
      <p:sp>
        <p:nvSpPr>
          <p:cNvPr id="3" name="Rectangle 2"/>
          <p:cNvSpPr/>
          <p:nvPr/>
        </p:nvSpPr>
        <p:spPr>
          <a:xfrm>
            <a:off x="466725" y="2554172"/>
            <a:ext cx="5457825" cy="3956661"/>
          </a:xfrm>
          <a:prstGeom prst="rect">
            <a:avLst/>
          </a:prstGeom>
          <a:ln>
            <a:solidFill>
              <a:srgbClr val="FF0000"/>
            </a:solidFill>
          </a:ln>
        </p:spPr>
        <p:txBody>
          <a:bodyPr wrap="square">
            <a:spAutoFit/>
          </a:bodyPr>
          <a:lstStyle/>
          <a:p>
            <a:pPr>
              <a:lnSpc>
                <a:spcPct val="107000"/>
              </a:lnSpc>
              <a:spcAft>
                <a:spcPts val="800"/>
              </a:spcAft>
            </a:pPr>
            <a:r>
              <a:rPr lang="en-US" sz="2400" b="1" dirty="0" smtClean="0">
                <a:ea typeface="Calibri" panose="020F0502020204030204" pitchFamily="34" charset="0"/>
                <a:cs typeface="Mangal" panose="02040503050203030202" pitchFamily="18" charset="0"/>
              </a:rPr>
              <a:t>IS </a:t>
            </a:r>
            <a:r>
              <a:rPr lang="en-US" sz="2400" b="1" dirty="0">
                <a:ea typeface="Calibri" panose="020F0502020204030204" pitchFamily="34" charset="0"/>
                <a:cs typeface="Mangal" panose="02040503050203030202" pitchFamily="18" charset="0"/>
              </a:rPr>
              <a:t>1893 (Part 1) : 2016 </a:t>
            </a:r>
            <a:r>
              <a:rPr lang="en-US" sz="2400" dirty="0">
                <a:ea typeface="Calibri" panose="020F0502020204030204" pitchFamily="34" charset="0"/>
                <a:cs typeface="Mangal" panose="02040503050203030202" pitchFamily="18" charset="0"/>
              </a:rPr>
              <a:t>- </a:t>
            </a:r>
            <a:r>
              <a:rPr lang="en-US" sz="2400" dirty="0"/>
              <a:t>Criteria for earthquake resistant design of structures: </a:t>
            </a:r>
          </a:p>
          <a:p>
            <a:pPr>
              <a:lnSpc>
                <a:spcPct val="107000"/>
              </a:lnSpc>
              <a:spcAft>
                <a:spcPts val="800"/>
              </a:spcAft>
            </a:pPr>
            <a:r>
              <a:rPr lang="en-US" sz="2400" dirty="0"/>
              <a:t>Part 1 General provisions and buildings   (</a:t>
            </a:r>
            <a:r>
              <a:rPr lang="en-US" sz="2400" i="1" dirty="0"/>
              <a:t>sixth revision</a:t>
            </a:r>
            <a:r>
              <a:rPr lang="en-US" sz="2400" dirty="0"/>
              <a:t>)</a:t>
            </a:r>
          </a:p>
          <a:p>
            <a:pPr algn="ctr">
              <a:lnSpc>
                <a:spcPct val="107000"/>
              </a:lnSpc>
              <a:spcAft>
                <a:spcPts val="800"/>
              </a:spcAft>
            </a:pPr>
            <a:r>
              <a:rPr lang="en-US" sz="2400" dirty="0"/>
              <a:t>&amp;</a:t>
            </a:r>
          </a:p>
          <a:p>
            <a:pPr>
              <a:lnSpc>
                <a:spcPct val="107000"/>
              </a:lnSpc>
              <a:spcAft>
                <a:spcPts val="800"/>
              </a:spcAft>
            </a:pPr>
            <a:r>
              <a:rPr lang="en-US" sz="2400" b="1" dirty="0"/>
              <a:t>IS 13920:2016</a:t>
            </a:r>
            <a:r>
              <a:rPr lang="en-US" sz="2400" dirty="0"/>
              <a:t> Ductile design and detailing of reinforced concrete structures subjected to seismic forces ― Code of practice (</a:t>
            </a:r>
            <a:r>
              <a:rPr lang="en-US" sz="2400" i="1" dirty="0"/>
              <a:t>first revision</a:t>
            </a:r>
            <a:r>
              <a:rPr lang="en-US" sz="2400" dirty="0"/>
              <a:t>)</a:t>
            </a:r>
          </a:p>
        </p:txBody>
      </p:sp>
    </p:spTree>
    <p:extLst>
      <p:ext uri="{BB962C8B-B14F-4D97-AF65-F5344CB8AC3E}">
        <p14:creationId xmlns:p14="http://schemas.microsoft.com/office/powerpoint/2010/main" val="137152204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437" y="80883"/>
            <a:ext cx="10515600" cy="1325563"/>
          </a:xfrm>
        </p:spPr>
        <p:txBody>
          <a:bodyPr/>
          <a:lstStyle/>
          <a:p>
            <a:r>
              <a:rPr lang="en-US" dirty="0" smtClean="0"/>
              <a:t>Shear Walls</a:t>
            </a:r>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108</a:t>
            </a:fld>
            <a:endParaRPr lang="en-IN"/>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3876312" y="162982"/>
            <a:ext cx="7648938" cy="6516837"/>
          </a:xfrm>
          <a:prstGeom prst="rect">
            <a:avLst/>
          </a:prstGeom>
        </p:spPr>
      </p:pic>
    </p:spTree>
    <p:extLst>
      <p:ext uri="{BB962C8B-B14F-4D97-AF65-F5344CB8AC3E}">
        <p14:creationId xmlns:p14="http://schemas.microsoft.com/office/powerpoint/2010/main" val="115898530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38870" y="1847850"/>
            <a:ext cx="8544980" cy="4932617"/>
          </a:xfrm>
          <a:prstGeom prst="rect">
            <a:avLst/>
          </a:prstGeom>
        </p:spPr>
      </p:pic>
      <p:sp>
        <p:nvSpPr>
          <p:cNvPr id="2" name="Title 1"/>
          <p:cNvSpPr>
            <a:spLocks noGrp="1"/>
          </p:cNvSpPr>
          <p:nvPr>
            <p:ph type="title"/>
          </p:nvPr>
        </p:nvSpPr>
        <p:spPr>
          <a:xfrm>
            <a:off x="655411" y="51391"/>
            <a:ext cx="10515600" cy="1325563"/>
          </a:xfrm>
        </p:spPr>
        <p:txBody>
          <a:bodyPr/>
          <a:lstStyle/>
          <a:p>
            <a:r>
              <a:rPr lang="en-US" dirty="0" smtClean="0"/>
              <a:t>Shear Walls</a:t>
            </a:r>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109</a:t>
            </a:fld>
            <a:endParaRPr lang="en-IN"/>
          </a:p>
        </p:txBody>
      </p:sp>
      <p:sp>
        <p:nvSpPr>
          <p:cNvPr id="3" name="TextBox 2"/>
          <p:cNvSpPr txBox="1"/>
          <p:nvPr/>
        </p:nvSpPr>
        <p:spPr>
          <a:xfrm>
            <a:off x="235976" y="1002894"/>
            <a:ext cx="6799006" cy="1938992"/>
          </a:xfrm>
          <a:prstGeom prst="rect">
            <a:avLst/>
          </a:prstGeom>
          <a:noFill/>
        </p:spPr>
        <p:txBody>
          <a:bodyPr wrap="square" rtlCol="0">
            <a:spAutoFit/>
          </a:bodyPr>
          <a:lstStyle/>
          <a:p>
            <a:r>
              <a:rPr lang="en-US" sz="2400" dirty="0" smtClean="0"/>
              <a:t>Commonly provided in the following shapes:</a:t>
            </a:r>
          </a:p>
          <a:p>
            <a:pPr marL="800100" lvl="1" indent="-342900">
              <a:buFont typeface="Arial" panose="020B0604020202020204" pitchFamily="34" charset="0"/>
              <a:buChar char="•"/>
            </a:pPr>
            <a:r>
              <a:rPr lang="en-US" sz="2400" dirty="0" smtClean="0"/>
              <a:t>Rectangular shaped</a:t>
            </a:r>
          </a:p>
          <a:p>
            <a:pPr marL="800100" lvl="1" indent="-342900">
              <a:buFont typeface="Arial" panose="020B0604020202020204" pitchFamily="34" charset="0"/>
              <a:buChar char="•"/>
            </a:pPr>
            <a:r>
              <a:rPr lang="en-US" sz="2400" dirty="0" smtClean="0"/>
              <a:t>L-shaped</a:t>
            </a:r>
          </a:p>
          <a:p>
            <a:pPr marL="800100" lvl="1" indent="-342900">
              <a:buFont typeface="Arial" panose="020B0604020202020204" pitchFamily="34" charset="0"/>
              <a:buChar char="•"/>
            </a:pPr>
            <a:r>
              <a:rPr lang="en-US" sz="2400" dirty="0" smtClean="0"/>
              <a:t>C-shaped</a:t>
            </a:r>
          </a:p>
          <a:p>
            <a:pPr marL="800100" lvl="1" indent="-342900">
              <a:buFont typeface="Arial" panose="020B0604020202020204" pitchFamily="34" charset="0"/>
              <a:buChar char="•"/>
            </a:pPr>
            <a:r>
              <a:rPr lang="en-US" sz="2400" dirty="0" smtClean="0"/>
              <a:t>Shear core type</a:t>
            </a:r>
            <a:endParaRPr lang="en-IN" sz="2400" dirty="0"/>
          </a:p>
        </p:txBody>
      </p:sp>
      <p:pic>
        <p:nvPicPr>
          <p:cNvPr id="6" name="Picture 5"/>
          <p:cNvPicPr>
            <a:picLocks noChangeAspect="1"/>
          </p:cNvPicPr>
          <p:nvPr/>
        </p:nvPicPr>
        <p:blipFill>
          <a:blip r:embed="rId3"/>
          <a:stretch>
            <a:fillRect/>
          </a:stretch>
        </p:blipFill>
        <p:spPr>
          <a:xfrm>
            <a:off x="235976" y="3428524"/>
            <a:ext cx="3613602" cy="3110388"/>
          </a:xfrm>
          <a:prstGeom prst="rect">
            <a:avLst/>
          </a:prstGeom>
        </p:spPr>
      </p:pic>
    </p:spTree>
    <p:extLst>
      <p:ext uri="{BB962C8B-B14F-4D97-AF65-F5344CB8AC3E}">
        <p14:creationId xmlns:p14="http://schemas.microsoft.com/office/powerpoint/2010/main" val="16305228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US" dirty="0"/>
          </a:p>
        </p:txBody>
      </p:sp>
      <p:sp>
        <p:nvSpPr>
          <p:cNvPr id="3" name="Content Placeholder 2"/>
          <p:cNvSpPr>
            <a:spLocks noGrp="1"/>
          </p:cNvSpPr>
          <p:nvPr>
            <p:ph idx="1"/>
          </p:nvPr>
        </p:nvSpPr>
        <p:spPr>
          <a:xfrm>
            <a:off x="838200" y="2028825"/>
            <a:ext cx="9906000" cy="3660775"/>
          </a:xfrm>
        </p:spPr>
        <p:txBody>
          <a:bodyPr/>
          <a:lstStyle/>
          <a:p>
            <a:r>
              <a:rPr lang="en-US" b="1" dirty="0" smtClean="0"/>
              <a:t>Focus</a:t>
            </a:r>
            <a:r>
              <a:rPr lang="en-US" dirty="0" smtClean="0"/>
              <a:t> – </a:t>
            </a:r>
            <a:r>
              <a:rPr lang="en-US" dirty="0"/>
              <a:t>'The </a:t>
            </a:r>
            <a:r>
              <a:rPr lang="en-US" dirty="0" smtClean="0"/>
              <a:t>originating </a:t>
            </a:r>
            <a:r>
              <a:rPr lang="en-US" dirty="0"/>
              <a:t>earthquake source' of the elastic waves inside the earth which cause shaking of ground due to earthquake.</a:t>
            </a:r>
            <a:endParaRPr lang="en-US" dirty="0" smtClean="0"/>
          </a:p>
          <a:p>
            <a:endParaRPr lang="en-US" dirty="0" smtClean="0"/>
          </a:p>
          <a:p>
            <a:r>
              <a:rPr lang="en-US" b="1" dirty="0" err="1" smtClean="0"/>
              <a:t>Epicentre</a:t>
            </a:r>
            <a:r>
              <a:rPr lang="en-US" b="1" dirty="0" smtClean="0"/>
              <a:t> </a:t>
            </a:r>
            <a:r>
              <a:rPr lang="en-US" dirty="0" smtClean="0"/>
              <a:t>– Geographical point on the surface of the earth vertically above the point of origin of the earthquake</a:t>
            </a:r>
          </a:p>
          <a:p>
            <a:pPr marL="0" indent="0">
              <a:buNone/>
            </a:pPr>
            <a:endParaRPr lang="en-US" dirty="0" smtClean="0"/>
          </a:p>
          <a:p>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11</a:t>
            </a:fld>
            <a:endParaRPr lang="en-IN"/>
          </a:p>
        </p:txBody>
      </p:sp>
      <p:sp>
        <p:nvSpPr>
          <p:cNvPr id="7" name="TextBox 6"/>
          <p:cNvSpPr txBox="1"/>
          <p:nvPr/>
        </p:nvSpPr>
        <p:spPr>
          <a:xfrm>
            <a:off x="1000990" y="5829712"/>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Tree>
    <p:extLst>
      <p:ext uri="{BB962C8B-B14F-4D97-AF65-F5344CB8AC3E}">
        <p14:creationId xmlns:p14="http://schemas.microsoft.com/office/powerpoint/2010/main" val="426837951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644525"/>
            <a:ext cx="4368801" cy="5705475"/>
          </a:xfrm>
          <a:ln>
            <a:solidFill>
              <a:srgbClr val="00B050"/>
            </a:solidFill>
          </a:ln>
        </p:spPr>
        <p:txBody>
          <a:bodyPr>
            <a:normAutofit/>
          </a:bodyPr>
          <a:lstStyle/>
          <a:p>
            <a:r>
              <a:rPr lang="en-US" dirty="0" smtClean="0"/>
              <a:t>Shear walls have to be located symmetrically to take the best advantage of their combined action</a:t>
            </a:r>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110</a:t>
            </a:fld>
            <a:endParaRPr lang="en-IN"/>
          </a:p>
        </p:txBody>
      </p:sp>
      <p:pic>
        <p:nvPicPr>
          <p:cNvPr id="5" name="Picture 4"/>
          <p:cNvPicPr>
            <a:picLocks noChangeAspect="1"/>
          </p:cNvPicPr>
          <p:nvPr/>
        </p:nvPicPr>
        <p:blipFill rotWithShape="1">
          <a:blip r:embed="rId2"/>
          <a:srcRect l="3917" t="2346" r="3411" b="14096"/>
          <a:stretch/>
        </p:blipFill>
        <p:spPr>
          <a:xfrm>
            <a:off x="5207001" y="711200"/>
            <a:ext cx="6311900" cy="5549900"/>
          </a:xfrm>
          <a:prstGeom prst="rect">
            <a:avLst/>
          </a:prstGeom>
        </p:spPr>
      </p:pic>
    </p:spTree>
    <p:extLst>
      <p:ext uri="{BB962C8B-B14F-4D97-AF65-F5344CB8AC3E}">
        <p14:creationId xmlns:p14="http://schemas.microsoft.com/office/powerpoint/2010/main" val="170226628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655" y="198871"/>
            <a:ext cx="10515600" cy="1325563"/>
          </a:xfrm>
        </p:spPr>
        <p:txBody>
          <a:bodyPr/>
          <a:lstStyle/>
          <a:p>
            <a:r>
              <a:rPr lang="en-US" dirty="0" smtClean="0"/>
              <a:t>Shear Walls</a:t>
            </a:r>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111</a:t>
            </a:fld>
            <a:endParaRPr lang="en-IN"/>
          </a:p>
        </p:txBody>
      </p:sp>
      <p:sp>
        <p:nvSpPr>
          <p:cNvPr id="6" name="Rectangle 5"/>
          <p:cNvSpPr/>
          <p:nvPr/>
        </p:nvSpPr>
        <p:spPr>
          <a:xfrm>
            <a:off x="699654" y="1524433"/>
            <a:ext cx="10361635" cy="470000"/>
          </a:xfrm>
          <a:prstGeom prst="rect">
            <a:avLst/>
          </a:prstGeom>
        </p:spPr>
        <p:txBody>
          <a:bodyPr wrap="square">
            <a:spAutoFit/>
          </a:bodyPr>
          <a:lstStyle/>
          <a:p>
            <a:pPr>
              <a:lnSpc>
                <a:spcPct val="107000"/>
              </a:lnSpc>
              <a:spcAft>
                <a:spcPts val="800"/>
              </a:spcAft>
            </a:pPr>
            <a:r>
              <a:rPr lang="en-US" sz="2400" dirty="0"/>
              <a:t>The design and detailing guidelines for </a:t>
            </a:r>
            <a:r>
              <a:rPr lang="en-US" sz="2400" dirty="0" smtClean="0"/>
              <a:t>these shear walls are provided in:</a:t>
            </a:r>
          </a:p>
        </p:txBody>
      </p:sp>
      <p:sp>
        <p:nvSpPr>
          <p:cNvPr id="3" name="Rectangle 2"/>
          <p:cNvSpPr/>
          <p:nvPr/>
        </p:nvSpPr>
        <p:spPr>
          <a:xfrm>
            <a:off x="1123949" y="2253590"/>
            <a:ext cx="9515475" cy="3474093"/>
          </a:xfrm>
          <a:prstGeom prst="rect">
            <a:avLst/>
          </a:prstGeom>
          <a:ln>
            <a:solidFill>
              <a:srgbClr val="FF0000"/>
            </a:solidFill>
          </a:ln>
        </p:spPr>
        <p:txBody>
          <a:bodyPr wrap="square">
            <a:spAutoFit/>
          </a:bodyPr>
          <a:lstStyle/>
          <a:p>
            <a:pPr>
              <a:lnSpc>
                <a:spcPct val="107000"/>
              </a:lnSpc>
              <a:spcAft>
                <a:spcPts val="800"/>
              </a:spcAft>
            </a:pPr>
            <a:r>
              <a:rPr lang="en-US" sz="2400" b="1" dirty="0">
                <a:ea typeface="Calibri" panose="020F0502020204030204" pitchFamily="34" charset="0"/>
                <a:cs typeface="Mangal" panose="02040503050203030202" pitchFamily="18" charset="0"/>
              </a:rPr>
              <a:t>IS 1893 (Part 1) : 2016 </a:t>
            </a:r>
            <a:r>
              <a:rPr lang="en-US" sz="2400" dirty="0">
                <a:ea typeface="Calibri" panose="020F0502020204030204" pitchFamily="34" charset="0"/>
                <a:cs typeface="Mangal" panose="02040503050203030202" pitchFamily="18" charset="0"/>
              </a:rPr>
              <a:t>- </a:t>
            </a:r>
            <a:r>
              <a:rPr lang="en-US" sz="2400" dirty="0"/>
              <a:t>Criteria for earthquake resistant design of </a:t>
            </a:r>
            <a:endParaRPr lang="en-US" sz="2400" dirty="0" smtClean="0"/>
          </a:p>
          <a:p>
            <a:pPr>
              <a:lnSpc>
                <a:spcPct val="107000"/>
              </a:lnSpc>
              <a:spcAft>
                <a:spcPts val="800"/>
              </a:spcAft>
            </a:pPr>
            <a:r>
              <a:rPr lang="en-US" sz="2400" dirty="0"/>
              <a:t> </a:t>
            </a:r>
            <a:r>
              <a:rPr lang="en-US" sz="2400" dirty="0" smtClean="0"/>
              <a:t>                                            structures</a:t>
            </a:r>
            <a:r>
              <a:rPr lang="en-US" sz="2400" dirty="0"/>
              <a:t>: </a:t>
            </a:r>
            <a:r>
              <a:rPr lang="en-US" sz="2400" dirty="0" smtClean="0"/>
              <a:t>Part </a:t>
            </a:r>
            <a:r>
              <a:rPr lang="en-US" sz="2400" dirty="0"/>
              <a:t>1 General provisions and buildings </a:t>
            </a:r>
            <a:endParaRPr lang="en-US" sz="2400" dirty="0" smtClean="0"/>
          </a:p>
          <a:p>
            <a:pPr>
              <a:lnSpc>
                <a:spcPct val="107000"/>
              </a:lnSpc>
              <a:spcAft>
                <a:spcPts val="800"/>
              </a:spcAft>
            </a:pPr>
            <a:r>
              <a:rPr lang="en-US" sz="2400" dirty="0"/>
              <a:t> </a:t>
            </a:r>
            <a:r>
              <a:rPr lang="en-US" sz="2400" dirty="0" smtClean="0"/>
              <a:t>                                            (</a:t>
            </a:r>
            <a:r>
              <a:rPr lang="en-US" sz="2400" i="1" dirty="0"/>
              <a:t>sixth revision</a:t>
            </a:r>
            <a:r>
              <a:rPr lang="en-US" sz="2400" dirty="0"/>
              <a:t>)</a:t>
            </a:r>
          </a:p>
          <a:p>
            <a:pPr algn="ctr">
              <a:lnSpc>
                <a:spcPct val="107000"/>
              </a:lnSpc>
              <a:spcAft>
                <a:spcPts val="800"/>
              </a:spcAft>
            </a:pPr>
            <a:r>
              <a:rPr lang="en-US" sz="2400" dirty="0"/>
              <a:t>&amp;</a:t>
            </a:r>
          </a:p>
          <a:p>
            <a:pPr>
              <a:lnSpc>
                <a:spcPct val="107000"/>
              </a:lnSpc>
              <a:spcAft>
                <a:spcPts val="800"/>
              </a:spcAft>
            </a:pPr>
            <a:r>
              <a:rPr lang="en-US" sz="2400" b="1" dirty="0"/>
              <a:t>IS 13920 : 2016</a:t>
            </a:r>
            <a:r>
              <a:rPr lang="en-US" sz="2400" dirty="0"/>
              <a:t> Ductile design and detailing of reinforced concrete </a:t>
            </a:r>
            <a:endParaRPr lang="en-US" sz="2400" dirty="0" smtClean="0"/>
          </a:p>
          <a:p>
            <a:pPr>
              <a:lnSpc>
                <a:spcPct val="107000"/>
              </a:lnSpc>
              <a:spcAft>
                <a:spcPts val="800"/>
              </a:spcAft>
            </a:pPr>
            <a:r>
              <a:rPr lang="en-US" sz="2400" dirty="0"/>
              <a:t> </a:t>
            </a:r>
            <a:r>
              <a:rPr lang="en-US" sz="2400" dirty="0" smtClean="0"/>
              <a:t>                            structures subjected </a:t>
            </a:r>
            <a:r>
              <a:rPr lang="en-US" sz="2400" dirty="0"/>
              <a:t>to seismic forces ― Code of practice </a:t>
            </a:r>
            <a:endParaRPr lang="en-US" sz="2400" dirty="0" smtClean="0"/>
          </a:p>
          <a:p>
            <a:pPr>
              <a:lnSpc>
                <a:spcPct val="107000"/>
              </a:lnSpc>
              <a:spcAft>
                <a:spcPts val="800"/>
              </a:spcAft>
            </a:pPr>
            <a:r>
              <a:rPr lang="en-US" sz="2400" dirty="0"/>
              <a:t> </a:t>
            </a:r>
            <a:r>
              <a:rPr lang="en-US" sz="2400" dirty="0" smtClean="0"/>
              <a:t>                            (</a:t>
            </a:r>
            <a:r>
              <a:rPr lang="en-US" sz="2400" i="1" dirty="0"/>
              <a:t>first revision</a:t>
            </a:r>
            <a:r>
              <a:rPr lang="en-US" sz="2400" dirty="0"/>
              <a:t>)</a:t>
            </a:r>
          </a:p>
        </p:txBody>
      </p:sp>
    </p:spTree>
    <p:extLst>
      <p:ext uri="{BB962C8B-B14F-4D97-AF65-F5344CB8AC3E}">
        <p14:creationId xmlns:p14="http://schemas.microsoft.com/office/powerpoint/2010/main" val="206896425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5815"/>
            <a:ext cx="10515600" cy="1663697"/>
          </a:xfrm>
          <a:ln>
            <a:solidFill>
              <a:srgbClr val="00B050"/>
            </a:solidFill>
          </a:ln>
        </p:spPr>
        <p:txBody>
          <a:bodyPr>
            <a:noAutofit/>
          </a:bodyPr>
          <a:lstStyle/>
          <a:p>
            <a:r>
              <a:rPr lang="en-US" sz="3200" dirty="0" smtClean="0"/>
              <a:t>Any concrete wall in a building cannot be classified as                 “Shear Wall”.  It needs to meet the essential requirements as below, to enable take the earthquake effects, as described in clause </a:t>
            </a:r>
            <a:r>
              <a:rPr lang="en-US" sz="3200" b="1" dirty="0" smtClean="0"/>
              <a:t>10 Special Shear Walls</a:t>
            </a:r>
            <a:r>
              <a:rPr lang="en-US" sz="3200" dirty="0" smtClean="0"/>
              <a:t> of IS 13920</a:t>
            </a:r>
            <a:endParaRPr lang="en-US" sz="3200" b="1" dirty="0"/>
          </a:p>
        </p:txBody>
      </p:sp>
      <p:sp>
        <p:nvSpPr>
          <p:cNvPr id="3" name="Content Placeholder 2"/>
          <p:cNvSpPr>
            <a:spLocks noGrp="1"/>
          </p:cNvSpPr>
          <p:nvPr>
            <p:ph idx="1"/>
          </p:nvPr>
        </p:nvSpPr>
        <p:spPr>
          <a:xfrm>
            <a:off x="838200" y="2222782"/>
            <a:ext cx="5324775" cy="4351338"/>
          </a:xfrm>
          <a:ln>
            <a:solidFill>
              <a:srgbClr val="FF0000"/>
            </a:solidFill>
          </a:ln>
        </p:spPr>
        <p:txBody>
          <a:bodyPr>
            <a:normAutofit lnSpcReduction="10000"/>
          </a:bodyPr>
          <a:lstStyle/>
          <a:p>
            <a:r>
              <a:rPr lang="en-US" sz="2400" dirty="0" smtClean="0"/>
              <a:t>Minimum thickness (10.1.2)</a:t>
            </a:r>
          </a:p>
          <a:p>
            <a:r>
              <a:rPr lang="en-US" sz="2400" dirty="0" smtClean="0"/>
              <a:t>Ratio of Length to Thickness (10.1.3)</a:t>
            </a:r>
          </a:p>
          <a:p>
            <a:r>
              <a:rPr lang="en-US" sz="2400" dirty="0" smtClean="0"/>
              <a:t>Types (10.1.4)</a:t>
            </a:r>
          </a:p>
          <a:p>
            <a:pPr lvl="1"/>
            <a:r>
              <a:rPr lang="en-US" sz="2000" dirty="0" smtClean="0"/>
              <a:t>Squat walls</a:t>
            </a:r>
          </a:p>
          <a:p>
            <a:pPr lvl="1"/>
            <a:r>
              <a:rPr lang="en-US" sz="2000" dirty="0" smtClean="0"/>
              <a:t>Intermediate walls</a:t>
            </a:r>
          </a:p>
          <a:p>
            <a:pPr lvl="1"/>
            <a:r>
              <a:rPr lang="en-US" sz="2000" dirty="0" smtClean="0"/>
              <a:t>Slender walls</a:t>
            </a:r>
          </a:p>
          <a:p>
            <a:r>
              <a:rPr lang="en-US" sz="2400" dirty="0" smtClean="0"/>
              <a:t>Flanged walls (10.1.5)</a:t>
            </a:r>
          </a:p>
          <a:p>
            <a:r>
              <a:rPr lang="en-US" sz="2400" dirty="0" smtClean="0"/>
              <a:t>Minimum area of reinforcement (10.1.6)</a:t>
            </a:r>
          </a:p>
          <a:p>
            <a:r>
              <a:rPr lang="en-US" sz="2400" dirty="0" smtClean="0"/>
              <a:t>Two-curtains of reinforcement (10.1.7)</a:t>
            </a:r>
          </a:p>
          <a:p>
            <a:r>
              <a:rPr lang="en-US" sz="2400" dirty="0" smtClean="0"/>
              <a:t>Spacing of reinforcement (10.1.9)</a:t>
            </a:r>
            <a:endParaRPr lang="en-US" sz="2400" dirty="0"/>
          </a:p>
        </p:txBody>
      </p:sp>
      <p:sp>
        <p:nvSpPr>
          <p:cNvPr id="4" name="Slide Number Placeholder 3"/>
          <p:cNvSpPr>
            <a:spLocks noGrp="1"/>
          </p:cNvSpPr>
          <p:nvPr>
            <p:ph type="sldNum" sz="quarter" idx="12"/>
          </p:nvPr>
        </p:nvSpPr>
        <p:spPr/>
        <p:txBody>
          <a:bodyPr/>
          <a:lstStyle/>
          <a:p>
            <a:fld id="{CB6D5628-0D12-492C-A7D6-9E76BC14E1B6}" type="slidenum">
              <a:rPr lang="en-IN" smtClean="0"/>
              <a:t>112</a:t>
            </a:fld>
            <a:endParaRPr lang="en-IN"/>
          </a:p>
        </p:txBody>
      </p:sp>
      <p:sp>
        <p:nvSpPr>
          <p:cNvPr id="6" name="Content Placeholder 2"/>
          <p:cNvSpPr txBox="1">
            <a:spLocks/>
          </p:cNvSpPr>
          <p:nvPr/>
        </p:nvSpPr>
        <p:spPr>
          <a:xfrm>
            <a:off x="6162975" y="2218170"/>
            <a:ext cx="5701145" cy="4351338"/>
          </a:xfrm>
          <a:prstGeom prst="rect">
            <a:avLst/>
          </a:prstGeom>
          <a:ln>
            <a:solidFill>
              <a:srgbClr val="FF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Design shear force (10.2)</a:t>
            </a:r>
          </a:p>
          <a:p>
            <a:r>
              <a:rPr lang="en-US" sz="2400" dirty="0" smtClean="0"/>
              <a:t>Design axial force and bending moment (10.3)</a:t>
            </a:r>
          </a:p>
          <a:p>
            <a:r>
              <a:rPr lang="en-US" sz="2400" dirty="0" smtClean="0"/>
              <a:t>Boundary elements (10.4)</a:t>
            </a:r>
          </a:p>
          <a:p>
            <a:r>
              <a:rPr lang="en-US" sz="2400" dirty="0" smtClean="0"/>
              <a:t>Coupling beams (10.5)</a:t>
            </a:r>
          </a:p>
          <a:p>
            <a:r>
              <a:rPr lang="en-US" sz="2400" dirty="0" smtClean="0"/>
              <a:t>Openings in walls (10.6)</a:t>
            </a:r>
          </a:p>
          <a:p>
            <a:r>
              <a:rPr lang="en-US" sz="2400" dirty="0" smtClean="0"/>
              <a:t>Construction joints (10.7)</a:t>
            </a:r>
          </a:p>
          <a:p>
            <a:r>
              <a:rPr lang="en-US" sz="2400" dirty="0" smtClean="0"/>
              <a:t>Development, Splice &amp; Anchorage (10.8)</a:t>
            </a:r>
            <a:endParaRPr lang="en-US" sz="2400" dirty="0"/>
          </a:p>
        </p:txBody>
      </p:sp>
    </p:spTree>
    <p:extLst>
      <p:ext uri="{BB962C8B-B14F-4D97-AF65-F5344CB8AC3E}">
        <p14:creationId xmlns:p14="http://schemas.microsoft.com/office/powerpoint/2010/main" val="204706969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113</a:t>
            </a:fld>
            <a:endParaRPr lang="en-IN"/>
          </a:p>
        </p:txBody>
      </p:sp>
      <p:pic>
        <p:nvPicPr>
          <p:cNvPr id="5" name="Picture 4"/>
          <p:cNvPicPr>
            <a:picLocks noChangeAspect="1"/>
          </p:cNvPicPr>
          <p:nvPr/>
        </p:nvPicPr>
        <p:blipFill>
          <a:blip r:embed="rId2"/>
          <a:stretch>
            <a:fillRect/>
          </a:stretch>
        </p:blipFill>
        <p:spPr>
          <a:xfrm>
            <a:off x="1323309" y="485364"/>
            <a:ext cx="9545382" cy="5887272"/>
          </a:xfrm>
          <a:prstGeom prst="rect">
            <a:avLst/>
          </a:prstGeom>
          <a:ln>
            <a:solidFill>
              <a:srgbClr val="FF0000"/>
            </a:solidFill>
          </a:ln>
        </p:spPr>
      </p:pic>
    </p:spTree>
    <p:extLst>
      <p:ext uri="{BB962C8B-B14F-4D97-AF65-F5344CB8AC3E}">
        <p14:creationId xmlns:p14="http://schemas.microsoft.com/office/powerpoint/2010/main" val="71057744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114</a:t>
            </a:fld>
            <a:endParaRPr lang="en-IN"/>
          </a:p>
        </p:txBody>
      </p:sp>
      <p:pic>
        <p:nvPicPr>
          <p:cNvPr id="5" name="Picture 4"/>
          <p:cNvPicPr>
            <a:picLocks noChangeAspect="1"/>
          </p:cNvPicPr>
          <p:nvPr/>
        </p:nvPicPr>
        <p:blipFill>
          <a:blip r:embed="rId2"/>
          <a:stretch>
            <a:fillRect/>
          </a:stretch>
        </p:blipFill>
        <p:spPr>
          <a:xfrm>
            <a:off x="7040976" y="353554"/>
            <a:ext cx="4522374" cy="6291721"/>
          </a:xfrm>
          <a:prstGeom prst="rect">
            <a:avLst/>
          </a:prstGeom>
          <a:ln>
            <a:solidFill>
              <a:srgbClr val="FF0000"/>
            </a:solidFill>
          </a:ln>
        </p:spPr>
      </p:pic>
      <p:pic>
        <p:nvPicPr>
          <p:cNvPr id="6" name="Picture 5"/>
          <p:cNvPicPr>
            <a:picLocks noChangeAspect="1"/>
          </p:cNvPicPr>
          <p:nvPr/>
        </p:nvPicPr>
        <p:blipFill>
          <a:blip r:embed="rId3"/>
          <a:stretch>
            <a:fillRect/>
          </a:stretch>
        </p:blipFill>
        <p:spPr>
          <a:xfrm>
            <a:off x="234643" y="300612"/>
            <a:ext cx="6501533" cy="6363713"/>
          </a:xfrm>
          <a:prstGeom prst="rect">
            <a:avLst/>
          </a:prstGeom>
          <a:ln>
            <a:solidFill>
              <a:srgbClr val="FF0000"/>
            </a:solidFill>
          </a:ln>
        </p:spPr>
      </p:pic>
    </p:spTree>
    <p:extLst>
      <p:ext uri="{BB962C8B-B14F-4D97-AF65-F5344CB8AC3E}">
        <p14:creationId xmlns:p14="http://schemas.microsoft.com/office/powerpoint/2010/main" val="259462613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115</a:t>
            </a:fld>
            <a:endParaRPr lang="en-IN"/>
          </a:p>
        </p:txBody>
      </p:sp>
      <p:grpSp>
        <p:nvGrpSpPr>
          <p:cNvPr id="8" name="Group 7"/>
          <p:cNvGrpSpPr/>
          <p:nvPr/>
        </p:nvGrpSpPr>
        <p:grpSpPr>
          <a:xfrm>
            <a:off x="417620" y="117475"/>
            <a:ext cx="11479921" cy="6604000"/>
            <a:chOff x="169970" y="117475"/>
            <a:chExt cx="11479921" cy="6604000"/>
          </a:xfrm>
        </p:grpSpPr>
        <p:pic>
          <p:nvPicPr>
            <p:cNvPr id="7" name="Picture 6"/>
            <p:cNvPicPr>
              <a:picLocks noChangeAspect="1"/>
            </p:cNvPicPr>
            <p:nvPr/>
          </p:nvPicPr>
          <p:blipFill>
            <a:blip r:embed="rId2"/>
            <a:stretch>
              <a:fillRect/>
            </a:stretch>
          </p:blipFill>
          <p:spPr>
            <a:xfrm>
              <a:off x="169970" y="4900391"/>
              <a:ext cx="6877050" cy="1821084"/>
            </a:xfrm>
            <a:prstGeom prst="rect">
              <a:avLst/>
            </a:prstGeom>
            <a:ln>
              <a:solidFill>
                <a:srgbClr val="FF0000"/>
              </a:solidFill>
            </a:ln>
          </p:spPr>
        </p:pic>
        <p:pic>
          <p:nvPicPr>
            <p:cNvPr id="5" name="Picture 4"/>
            <p:cNvPicPr>
              <a:picLocks noChangeAspect="1"/>
            </p:cNvPicPr>
            <p:nvPr/>
          </p:nvPicPr>
          <p:blipFill>
            <a:blip r:embed="rId3"/>
            <a:stretch>
              <a:fillRect/>
            </a:stretch>
          </p:blipFill>
          <p:spPr>
            <a:xfrm>
              <a:off x="169970" y="117475"/>
              <a:ext cx="7773880" cy="3237954"/>
            </a:xfrm>
            <a:prstGeom prst="rect">
              <a:avLst/>
            </a:prstGeom>
            <a:ln>
              <a:solidFill>
                <a:srgbClr val="FF0000"/>
              </a:solidFill>
            </a:ln>
          </p:spPr>
        </p:pic>
        <p:pic>
          <p:nvPicPr>
            <p:cNvPr id="6" name="Picture 5"/>
            <p:cNvPicPr>
              <a:picLocks noChangeAspect="1"/>
            </p:cNvPicPr>
            <p:nvPr/>
          </p:nvPicPr>
          <p:blipFill>
            <a:blip r:embed="rId4"/>
            <a:stretch>
              <a:fillRect/>
            </a:stretch>
          </p:blipFill>
          <p:spPr>
            <a:xfrm>
              <a:off x="3714750" y="3235650"/>
              <a:ext cx="7935141" cy="1821006"/>
            </a:xfrm>
            <a:prstGeom prst="rect">
              <a:avLst/>
            </a:prstGeom>
            <a:ln>
              <a:solidFill>
                <a:srgbClr val="FF0000"/>
              </a:solidFill>
            </a:ln>
          </p:spPr>
        </p:pic>
      </p:grpSp>
    </p:spTree>
    <p:extLst>
      <p:ext uri="{BB962C8B-B14F-4D97-AF65-F5344CB8AC3E}">
        <p14:creationId xmlns:p14="http://schemas.microsoft.com/office/powerpoint/2010/main" val="402874751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0825"/>
            <a:ext cx="10515600" cy="1325563"/>
          </a:xfrm>
          <a:solidFill>
            <a:srgbClr val="FFFF00"/>
          </a:solidFill>
          <a:ln>
            <a:noFill/>
          </a:ln>
        </p:spPr>
        <p:txBody>
          <a:bodyPr/>
          <a:lstStyle/>
          <a:p>
            <a:pPr algn="ctr"/>
            <a:r>
              <a:rPr lang="en-US" dirty="0" smtClean="0"/>
              <a:t>The </a:t>
            </a:r>
            <a:r>
              <a:rPr lang="en-US" dirty="0" err="1" smtClean="0"/>
              <a:t>behaviour</a:t>
            </a:r>
            <a:r>
              <a:rPr lang="en-US" dirty="0" smtClean="0"/>
              <a:t> of Shear wall is possible ONLY if it is detailed with reinforcement</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B6D5628-0D12-492C-A7D6-9E76BC14E1B6}" type="slidenum">
              <a:rPr lang="en-IN" smtClean="0"/>
              <a:t>116</a:t>
            </a:fld>
            <a:endParaRPr lang="en-IN"/>
          </a:p>
        </p:txBody>
      </p:sp>
      <p:pic>
        <p:nvPicPr>
          <p:cNvPr id="5" name="Picture 4"/>
          <p:cNvPicPr>
            <a:picLocks noChangeAspect="1"/>
          </p:cNvPicPr>
          <p:nvPr/>
        </p:nvPicPr>
        <p:blipFill>
          <a:blip r:embed="rId2"/>
          <a:stretch>
            <a:fillRect/>
          </a:stretch>
        </p:blipFill>
        <p:spPr>
          <a:xfrm>
            <a:off x="2834815" y="1755775"/>
            <a:ext cx="7033085" cy="4910525"/>
          </a:xfrm>
          <a:prstGeom prst="rect">
            <a:avLst/>
          </a:prstGeom>
        </p:spPr>
      </p:pic>
    </p:spTree>
    <p:extLst>
      <p:ext uri="{BB962C8B-B14F-4D97-AF65-F5344CB8AC3E}">
        <p14:creationId xmlns:p14="http://schemas.microsoft.com/office/powerpoint/2010/main" val="22339838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117</a:t>
            </a:fld>
            <a:endParaRPr lang="en-IN"/>
          </a:p>
        </p:txBody>
      </p:sp>
      <p:pic>
        <p:nvPicPr>
          <p:cNvPr id="5" name="Picture 4"/>
          <p:cNvPicPr>
            <a:picLocks noChangeAspect="1"/>
          </p:cNvPicPr>
          <p:nvPr/>
        </p:nvPicPr>
        <p:blipFill rotWithShape="1">
          <a:blip r:embed="rId2"/>
          <a:srcRect l="3074" r="4225"/>
          <a:stretch/>
        </p:blipFill>
        <p:spPr>
          <a:xfrm>
            <a:off x="1828800" y="1371600"/>
            <a:ext cx="8058150" cy="5405785"/>
          </a:xfrm>
          <a:prstGeom prst="rect">
            <a:avLst/>
          </a:prstGeom>
        </p:spPr>
      </p:pic>
      <p:sp>
        <p:nvSpPr>
          <p:cNvPr id="6" name="Title 1"/>
          <p:cNvSpPr txBox="1">
            <a:spLocks/>
          </p:cNvSpPr>
          <p:nvPr/>
        </p:nvSpPr>
        <p:spPr>
          <a:xfrm>
            <a:off x="914400" y="174625"/>
            <a:ext cx="10515600" cy="1325563"/>
          </a:xfrm>
          <a:prstGeom prst="rect">
            <a:avLst/>
          </a:prstGeom>
          <a:solidFill>
            <a:srgbClr val="FFFF00"/>
          </a:solidFill>
          <a:ln>
            <a:no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Here is a </a:t>
            </a:r>
            <a:r>
              <a:rPr lang="en-US" dirty="0" smtClean="0"/>
              <a:t>clear depiction of boundary elements in shear wall and 2-curtain of reinforcement</a:t>
            </a:r>
            <a:endParaRPr lang="en-US" dirty="0"/>
          </a:p>
        </p:txBody>
      </p:sp>
    </p:spTree>
    <p:extLst>
      <p:ext uri="{BB962C8B-B14F-4D97-AF65-F5344CB8AC3E}">
        <p14:creationId xmlns:p14="http://schemas.microsoft.com/office/powerpoint/2010/main" val="314922339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HYPERLINK TO LATEST INDIAN STANDARDS</a:t>
            </a:r>
            <a:endParaRPr lang="en-US" dirty="0"/>
          </a:p>
        </p:txBody>
      </p:sp>
      <p:sp>
        <p:nvSpPr>
          <p:cNvPr id="3" name="Content Placeholder 2"/>
          <p:cNvSpPr>
            <a:spLocks noGrp="1"/>
          </p:cNvSpPr>
          <p:nvPr>
            <p:ph idx="1"/>
          </p:nvPr>
        </p:nvSpPr>
        <p:spPr/>
        <p:txBody>
          <a:bodyPr/>
          <a:lstStyle/>
          <a:p>
            <a:r>
              <a:rPr lang="en-US" dirty="0" smtClean="0"/>
              <a:t>On Civil Engineering &amp; </a:t>
            </a:r>
            <a:r>
              <a:rPr lang="en-US" dirty="0"/>
              <a:t>Earthquake </a:t>
            </a:r>
            <a:r>
              <a:rPr lang="en-US" dirty="0" smtClean="0"/>
              <a:t>Engineering</a:t>
            </a:r>
          </a:p>
          <a:p>
            <a:endParaRPr lang="en-US" dirty="0"/>
          </a:p>
          <a:p>
            <a:pPr marL="0" indent="0">
              <a:buNone/>
            </a:pPr>
            <a:r>
              <a:rPr lang="en-US" dirty="0" smtClean="0">
                <a:hlinkClick r:id="rId2"/>
              </a:rPr>
              <a:t>https</a:t>
            </a:r>
            <a:r>
              <a:rPr lang="en-US" dirty="0">
                <a:hlinkClick r:id="rId2"/>
              </a:rPr>
              <a:t>://</a:t>
            </a:r>
            <a:r>
              <a:rPr lang="en-US" dirty="0" smtClean="0">
                <a:hlinkClick r:id="rId2"/>
              </a:rPr>
              <a:t>www.services.bis.gov.in/php/BIS_2.0/bisconnect/pow_details</a:t>
            </a:r>
            <a:r>
              <a:rPr lang="en-US" dirty="0" smtClean="0"/>
              <a:t> </a:t>
            </a:r>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118</a:t>
            </a:fld>
            <a:endParaRPr lang="en-IN"/>
          </a:p>
        </p:txBody>
      </p:sp>
    </p:spTree>
    <p:extLst>
      <p:ext uri="{BB962C8B-B14F-4D97-AF65-F5344CB8AC3E}">
        <p14:creationId xmlns:p14="http://schemas.microsoft.com/office/powerpoint/2010/main" val="301306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931310" cy="1325563"/>
          </a:xfrm>
          <a:solidFill>
            <a:schemeClr val="accent5">
              <a:lumMod val="60000"/>
              <a:lumOff val="40000"/>
            </a:schemeClr>
          </a:solidFill>
        </p:spPr>
        <p:txBody>
          <a:bodyPr/>
          <a:lstStyle/>
          <a:p>
            <a:r>
              <a:rPr lang="en-US" dirty="0" smtClean="0"/>
              <a:t>Image/Pictures Courtesy</a:t>
            </a:r>
            <a:endParaRPr lang="en-US" dirty="0"/>
          </a:p>
        </p:txBody>
      </p:sp>
      <p:sp>
        <p:nvSpPr>
          <p:cNvPr id="3" name="Content Placeholder 2"/>
          <p:cNvSpPr>
            <a:spLocks noGrp="1"/>
          </p:cNvSpPr>
          <p:nvPr>
            <p:ph idx="1"/>
          </p:nvPr>
        </p:nvSpPr>
        <p:spPr>
          <a:xfrm>
            <a:off x="762000" y="1924050"/>
            <a:ext cx="11068050" cy="4432300"/>
          </a:xfrm>
        </p:spPr>
        <p:txBody>
          <a:bodyPr>
            <a:noAutofit/>
          </a:bodyPr>
          <a:lstStyle/>
          <a:p>
            <a:r>
              <a:rPr lang="en-US" sz="3200" b="1" dirty="0" smtClean="0"/>
              <a:t>Indian Standards </a:t>
            </a:r>
            <a:r>
              <a:rPr lang="en-US" sz="3200" i="1" dirty="0" smtClean="0"/>
              <a:t>of BIS</a:t>
            </a:r>
          </a:p>
          <a:p>
            <a:r>
              <a:rPr lang="en-US" sz="3200" b="1" dirty="0" smtClean="0"/>
              <a:t>Special Publications </a:t>
            </a:r>
            <a:r>
              <a:rPr lang="en-US" sz="3200" i="1" dirty="0" smtClean="0"/>
              <a:t>of BIS</a:t>
            </a:r>
          </a:p>
          <a:p>
            <a:r>
              <a:rPr lang="en-US" sz="3200" dirty="0" smtClean="0"/>
              <a:t>Earthquake Tips, </a:t>
            </a:r>
            <a:r>
              <a:rPr lang="en-US" sz="3200" b="1" i="1" dirty="0" smtClean="0"/>
              <a:t>Building Materials and Technology Promotion Council</a:t>
            </a:r>
            <a:r>
              <a:rPr lang="en-US" sz="3200" i="1" dirty="0" smtClean="0"/>
              <a:t>, </a:t>
            </a:r>
            <a:r>
              <a:rPr lang="en-US" sz="3200" i="1" dirty="0" err="1" smtClean="0"/>
              <a:t>Govt</a:t>
            </a:r>
            <a:r>
              <a:rPr lang="en-US" sz="3200" i="1" dirty="0" smtClean="0"/>
              <a:t> of India</a:t>
            </a:r>
          </a:p>
          <a:p>
            <a:r>
              <a:rPr lang="en-US" sz="3200" dirty="0"/>
              <a:t>National Information Centre of Earthquake Engineering </a:t>
            </a:r>
            <a:r>
              <a:rPr lang="en-US" sz="3200" dirty="0" smtClean="0"/>
              <a:t>– </a:t>
            </a:r>
            <a:r>
              <a:rPr lang="en-US" sz="3200" b="1" dirty="0" smtClean="0"/>
              <a:t>IIT Kanpur</a:t>
            </a:r>
          </a:p>
          <a:p>
            <a:r>
              <a:rPr lang="en-US" sz="3200" dirty="0" smtClean="0"/>
              <a:t>Publicly available resources on the </a:t>
            </a:r>
            <a:r>
              <a:rPr lang="en-US" sz="3200" b="1" dirty="0" smtClean="0"/>
              <a:t>WWW</a:t>
            </a:r>
          </a:p>
          <a:p>
            <a:r>
              <a:rPr lang="en-US" sz="3200" b="1" dirty="0" smtClean="0"/>
              <a:t>Prof C.V.R. </a:t>
            </a:r>
            <a:r>
              <a:rPr lang="en-US" sz="3200" b="1" dirty="0" err="1" smtClean="0"/>
              <a:t>Murty</a:t>
            </a:r>
            <a:r>
              <a:rPr lang="en-US" sz="3200" dirty="0" smtClean="0"/>
              <a:t>, </a:t>
            </a:r>
            <a:r>
              <a:rPr lang="en-US" sz="3200" i="1" dirty="0" err="1" smtClean="0"/>
              <a:t>P.S.Rao</a:t>
            </a:r>
            <a:r>
              <a:rPr lang="en-US" sz="3200" i="1" dirty="0" smtClean="0"/>
              <a:t> Institute Chair Professor, IIT Madras</a:t>
            </a:r>
            <a:endParaRPr lang="en-US" sz="3200" i="1" dirty="0"/>
          </a:p>
        </p:txBody>
      </p:sp>
      <p:sp>
        <p:nvSpPr>
          <p:cNvPr id="4" name="Slide Number Placeholder 3"/>
          <p:cNvSpPr>
            <a:spLocks noGrp="1"/>
          </p:cNvSpPr>
          <p:nvPr>
            <p:ph type="sldNum" sz="quarter" idx="12"/>
          </p:nvPr>
        </p:nvSpPr>
        <p:spPr/>
        <p:txBody>
          <a:bodyPr/>
          <a:lstStyle/>
          <a:p>
            <a:fld id="{CB6D5628-0D12-492C-A7D6-9E76BC14E1B6}" type="slidenum">
              <a:rPr lang="en-IN" smtClean="0"/>
              <a:t>119</a:t>
            </a:fld>
            <a:endParaRPr lang="en-IN"/>
          </a:p>
        </p:txBody>
      </p:sp>
    </p:spTree>
    <p:extLst>
      <p:ext uri="{BB962C8B-B14F-4D97-AF65-F5344CB8AC3E}">
        <p14:creationId xmlns:p14="http://schemas.microsoft.com/office/powerpoint/2010/main" val="1770388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US" dirty="0"/>
          </a:p>
        </p:txBody>
      </p:sp>
      <p:sp>
        <p:nvSpPr>
          <p:cNvPr id="3" name="Content Placeholder 2"/>
          <p:cNvSpPr>
            <a:spLocks noGrp="1"/>
          </p:cNvSpPr>
          <p:nvPr>
            <p:ph idx="1"/>
          </p:nvPr>
        </p:nvSpPr>
        <p:spPr>
          <a:xfrm>
            <a:off x="838200" y="1825625"/>
            <a:ext cx="6527800" cy="4351338"/>
          </a:xfrm>
        </p:spPr>
        <p:txBody>
          <a:bodyPr>
            <a:normAutofit lnSpcReduction="10000"/>
          </a:bodyPr>
          <a:lstStyle/>
          <a:p>
            <a:r>
              <a:rPr lang="en-US" b="1" dirty="0" smtClean="0"/>
              <a:t>Magnitude</a:t>
            </a:r>
            <a:r>
              <a:rPr lang="en-US" dirty="0" smtClean="0"/>
              <a:t> – Is a number that denotes the measure of energy released in an earthquake	</a:t>
            </a:r>
          </a:p>
          <a:p>
            <a:endParaRPr lang="en-US" dirty="0"/>
          </a:p>
          <a:p>
            <a:pPr marL="0" indent="0">
              <a:buNone/>
            </a:pPr>
            <a:r>
              <a:rPr lang="en-US" dirty="0" smtClean="0"/>
              <a:t>Defined as log to the base 10 of maximum trace amplitude, expressed in microns which, a Standard short-period </a:t>
            </a:r>
            <a:r>
              <a:rPr lang="en-US" u="sng" dirty="0" smtClean="0"/>
              <a:t>torsion seismometer </a:t>
            </a:r>
            <a:r>
              <a:rPr lang="en-US" dirty="0" smtClean="0"/>
              <a:t>(having time period = 0.8 s,            magnification = 2800, near critical damping) registers an earthquake at an </a:t>
            </a:r>
            <a:r>
              <a:rPr lang="en-US" dirty="0" err="1" smtClean="0"/>
              <a:t>epicentral</a:t>
            </a:r>
            <a:r>
              <a:rPr lang="en-US" dirty="0" smtClean="0"/>
              <a:t> distance of 100 km.</a:t>
            </a:r>
          </a:p>
        </p:txBody>
      </p:sp>
      <p:sp>
        <p:nvSpPr>
          <p:cNvPr id="4" name="Slide Number Placeholder 3"/>
          <p:cNvSpPr>
            <a:spLocks noGrp="1"/>
          </p:cNvSpPr>
          <p:nvPr>
            <p:ph type="sldNum" sz="quarter" idx="12"/>
          </p:nvPr>
        </p:nvSpPr>
        <p:spPr/>
        <p:txBody>
          <a:bodyPr/>
          <a:lstStyle/>
          <a:p>
            <a:fld id="{CB6D5628-0D12-492C-A7D6-9E76BC14E1B6}" type="slidenum">
              <a:rPr lang="en-IN" smtClean="0"/>
              <a:t>12</a:t>
            </a:fld>
            <a:endParaRPr lang="en-IN"/>
          </a:p>
        </p:txBody>
      </p:sp>
      <p:pic>
        <p:nvPicPr>
          <p:cNvPr id="5" name="Picture 4"/>
          <p:cNvPicPr>
            <a:picLocks noChangeAspect="1"/>
          </p:cNvPicPr>
          <p:nvPr/>
        </p:nvPicPr>
        <p:blipFill>
          <a:blip r:embed="rId2"/>
          <a:stretch>
            <a:fillRect/>
          </a:stretch>
        </p:blipFill>
        <p:spPr>
          <a:xfrm>
            <a:off x="7759699" y="602276"/>
            <a:ext cx="3705641" cy="4978345"/>
          </a:xfrm>
          <a:prstGeom prst="rect">
            <a:avLst/>
          </a:prstGeom>
        </p:spPr>
      </p:pic>
      <p:sp>
        <p:nvSpPr>
          <p:cNvPr id="6" name="TextBox 5"/>
          <p:cNvSpPr txBox="1"/>
          <p:nvPr/>
        </p:nvSpPr>
        <p:spPr>
          <a:xfrm>
            <a:off x="7486168" y="5803900"/>
            <a:ext cx="4716804" cy="830997"/>
          </a:xfrm>
          <a:prstGeom prst="rect">
            <a:avLst/>
          </a:prstGeom>
          <a:noFill/>
        </p:spPr>
        <p:txBody>
          <a:bodyPr wrap="none" rtlCol="0">
            <a:spAutoFit/>
          </a:bodyPr>
          <a:lstStyle/>
          <a:p>
            <a:pPr algn="ctr"/>
            <a:r>
              <a:rPr lang="en-US" sz="2400" b="1" dirty="0" smtClean="0"/>
              <a:t>Wood-Anderson </a:t>
            </a:r>
          </a:p>
          <a:p>
            <a:pPr algn="ctr"/>
            <a:r>
              <a:rPr lang="en-US" sz="2400" b="1" dirty="0" smtClean="0"/>
              <a:t>Short Period Torsion Seismometer </a:t>
            </a:r>
            <a:endParaRPr lang="en-US" sz="2400" b="1" dirty="0"/>
          </a:p>
        </p:txBody>
      </p:sp>
      <p:sp>
        <p:nvSpPr>
          <p:cNvPr id="7" name="TextBox 6"/>
          <p:cNvSpPr txBox="1"/>
          <p:nvPr/>
        </p:nvSpPr>
        <p:spPr>
          <a:xfrm>
            <a:off x="480290" y="6223412"/>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Tree>
    <p:extLst>
      <p:ext uri="{BB962C8B-B14F-4D97-AF65-F5344CB8AC3E}">
        <p14:creationId xmlns:p14="http://schemas.microsoft.com/office/powerpoint/2010/main" val="386095791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077200" y="6248400"/>
            <a:ext cx="2133600" cy="476250"/>
          </a:xfrm>
          <a:noFill/>
        </p:spPr>
        <p:txBody>
          <a:bodyPr/>
          <a:lstStyle/>
          <a:p>
            <a:fld id="{21AF8E40-1A99-40C0-A204-B8147FD90D17}" type="slidenum">
              <a:rPr lang="en-US" smtClean="0"/>
              <a:pPr/>
              <a:t>120</a:t>
            </a:fld>
            <a:endParaRPr lang="en-US"/>
          </a:p>
        </p:txBody>
      </p:sp>
      <p:sp>
        <p:nvSpPr>
          <p:cNvPr id="7" name="Text Box 4"/>
          <p:cNvSpPr txBox="1">
            <a:spLocks noChangeArrowheads="1"/>
          </p:cNvSpPr>
          <p:nvPr/>
        </p:nvSpPr>
        <p:spPr bwMode="auto">
          <a:xfrm>
            <a:off x="1757362" y="2519852"/>
            <a:ext cx="8677275" cy="1384995"/>
          </a:xfrm>
          <a:prstGeom prst="rect">
            <a:avLst/>
          </a:prstGeom>
          <a:noFill/>
          <a:ln w="9525">
            <a:noFill/>
            <a:miter lim="800000"/>
            <a:headEnd/>
            <a:tailEnd/>
          </a:ln>
          <a:effectLst/>
        </p:spPr>
        <p:txBody>
          <a:bodyPr>
            <a:spAutoFit/>
          </a:bodyPr>
          <a:lstStyle/>
          <a:p>
            <a:pPr algn="ctr">
              <a:defRPr/>
            </a:pPr>
            <a:r>
              <a:rPr lang="en-US" sz="4800" b="1" dirty="0">
                <a:solidFill>
                  <a:srgbClr val="00B050"/>
                </a:solidFill>
                <a:effectLst>
                  <a:outerShdw blurRad="38100" dist="38100" dir="2700000" algn="tl">
                    <a:srgbClr val="000000"/>
                  </a:outerShdw>
                </a:effectLst>
                <a:latin typeface="Vrinda" pitchFamily="2" charset="0"/>
              </a:rPr>
              <a:t>THANKS </a:t>
            </a:r>
          </a:p>
          <a:p>
            <a:pPr algn="ctr">
              <a:defRPr/>
            </a:pPr>
            <a:r>
              <a:rPr lang="en-US" sz="3600" b="1" dirty="0">
                <a:solidFill>
                  <a:srgbClr val="00B050"/>
                </a:solidFill>
                <a:effectLst>
                  <a:outerShdw blurRad="38100" dist="38100" dir="2700000" algn="tl">
                    <a:srgbClr val="000000"/>
                  </a:outerShdw>
                </a:effectLst>
                <a:latin typeface="Vrinda" pitchFamily="2" charset="0"/>
              </a:rPr>
              <a:t>FOR YOUR KIND ATTENTION</a:t>
            </a:r>
          </a:p>
        </p:txBody>
      </p:sp>
    </p:spTree>
  </p:cSld>
  <p:clrMapOvr>
    <a:masterClrMapping/>
  </p:clrMapOvr>
  <p:transition>
    <p:push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13</a:t>
            </a:fld>
            <a:endParaRPr lang="en-IN"/>
          </a:p>
        </p:txBody>
      </p:sp>
      <p:pic>
        <p:nvPicPr>
          <p:cNvPr id="5" name="Picture 4"/>
          <p:cNvPicPr>
            <a:picLocks noChangeAspect="1"/>
          </p:cNvPicPr>
          <p:nvPr/>
        </p:nvPicPr>
        <p:blipFill rotWithShape="1">
          <a:blip r:embed="rId2"/>
          <a:srcRect t="4142" b="4785"/>
          <a:stretch/>
        </p:blipFill>
        <p:spPr>
          <a:xfrm>
            <a:off x="7859734" y="1284918"/>
            <a:ext cx="4157744" cy="2568377"/>
          </a:xfrm>
          <a:prstGeom prst="rect">
            <a:avLst/>
          </a:prstGeom>
        </p:spPr>
      </p:pic>
      <p:sp>
        <p:nvSpPr>
          <p:cNvPr id="3" name="Content Placeholder 2"/>
          <p:cNvSpPr>
            <a:spLocks noGrp="1"/>
          </p:cNvSpPr>
          <p:nvPr>
            <p:ph idx="1"/>
          </p:nvPr>
        </p:nvSpPr>
        <p:spPr>
          <a:xfrm>
            <a:off x="580511" y="678426"/>
            <a:ext cx="10515600" cy="5677923"/>
          </a:xfrm>
        </p:spPr>
        <p:txBody>
          <a:bodyPr>
            <a:normAutofit fontScale="92500" lnSpcReduction="10000"/>
          </a:bodyPr>
          <a:lstStyle/>
          <a:p>
            <a:pPr marL="0" indent="0">
              <a:buNone/>
            </a:pPr>
            <a:r>
              <a:rPr lang="en-US" sz="3800" dirty="0" smtClean="0"/>
              <a:t> </a:t>
            </a:r>
            <a:r>
              <a:rPr lang="en-US" sz="3800" b="1" dirty="0" smtClean="0"/>
              <a:t>Magnitude</a:t>
            </a:r>
            <a:r>
              <a:rPr lang="en-US" sz="3800" dirty="0" smtClean="0"/>
              <a:t> – denoted by ‘</a:t>
            </a:r>
            <a:r>
              <a:rPr lang="en-US" sz="3800" i="1" dirty="0" smtClean="0"/>
              <a:t>M’ followed by a numeral</a:t>
            </a:r>
            <a:r>
              <a:rPr lang="en-US" sz="4200" i="1" dirty="0" smtClean="0"/>
              <a:t> </a:t>
            </a:r>
          </a:p>
          <a:p>
            <a:pPr marL="0" indent="0">
              <a:buNone/>
            </a:pPr>
            <a:endParaRPr lang="en-US" i="1" dirty="0"/>
          </a:p>
          <a:p>
            <a:pPr marL="0" indent="0">
              <a:buNone/>
            </a:pPr>
            <a:r>
              <a:rPr lang="en-US" i="1" dirty="0" smtClean="0"/>
              <a:t>An earthquake is commonly denoted as ‘Strong’ OR </a:t>
            </a:r>
          </a:p>
          <a:p>
            <a:pPr marL="0" indent="0">
              <a:buNone/>
            </a:pPr>
            <a:r>
              <a:rPr lang="en-US" i="1" dirty="0" smtClean="0"/>
              <a:t>‘Minor’</a:t>
            </a:r>
            <a:endParaRPr lang="en-US" i="1" dirty="0"/>
          </a:p>
          <a:p>
            <a:pPr marL="0" indent="0">
              <a:buNone/>
            </a:pPr>
            <a:endParaRPr lang="en-US" i="1" dirty="0" smtClean="0"/>
          </a:p>
          <a:p>
            <a:pPr marL="0" indent="0">
              <a:buNone/>
            </a:pPr>
            <a:endParaRPr lang="en-US" i="1" dirty="0" smtClean="0"/>
          </a:p>
          <a:p>
            <a:pPr marL="0" indent="0">
              <a:buNone/>
            </a:pPr>
            <a:endParaRPr lang="en-US" i="1" dirty="0"/>
          </a:p>
          <a:p>
            <a:pPr marL="0" indent="0">
              <a:buNone/>
            </a:pPr>
            <a:r>
              <a:rPr lang="en-US" i="1" dirty="0" smtClean="0"/>
              <a:t>Increase in magnitude by 1.0 = 10 times higher waveform amplitude                      </a:t>
            </a:r>
          </a:p>
          <a:p>
            <a:pPr marL="0" indent="0">
              <a:buNone/>
            </a:pPr>
            <a:r>
              <a:rPr lang="en-US" i="1" dirty="0" smtClean="0"/>
              <a:t>                                                    </a:t>
            </a:r>
            <a:r>
              <a:rPr lang="en-US" dirty="0" smtClean="0"/>
              <a:t>≈</a:t>
            </a:r>
            <a:r>
              <a:rPr lang="en-US" i="1" dirty="0" smtClean="0"/>
              <a:t> 31 times  higher energy released</a:t>
            </a:r>
          </a:p>
          <a:p>
            <a:pPr marL="0" indent="0">
              <a:buNone/>
            </a:pPr>
            <a:endParaRPr lang="en-US" i="1" dirty="0"/>
          </a:p>
          <a:p>
            <a:pPr marL="0" indent="0">
              <a:buNone/>
            </a:pPr>
            <a:r>
              <a:rPr lang="en-US" sz="2200" i="1" dirty="0" smtClean="0"/>
              <a:t>   The energy released in </a:t>
            </a:r>
            <a:r>
              <a:rPr lang="en-US" sz="2200" b="1" i="1" dirty="0" smtClean="0"/>
              <a:t>M 7.7 </a:t>
            </a:r>
            <a:r>
              <a:rPr lang="en-US" sz="2200" i="1" dirty="0" smtClean="0"/>
              <a:t>quake       </a:t>
            </a:r>
            <a:r>
              <a:rPr lang="en-US" sz="2400" dirty="0" smtClean="0"/>
              <a:t>≈</a:t>
            </a:r>
            <a:r>
              <a:rPr lang="en-US" sz="2200" i="1" dirty="0" smtClean="0"/>
              <a:t> 31 times energy released in </a:t>
            </a:r>
            <a:r>
              <a:rPr lang="en-US" sz="2200" b="1" i="1" dirty="0" smtClean="0"/>
              <a:t>M 6.7 </a:t>
            </a:r>
            <a:r>
              <a:rPr lang="en-US" sz="2200" i="1" dirty="0" smtClean="0"/>
              <a:t>quake</a:t>
            </a:r>
          </a:p>
          <a:p>
            <a:pPr marL="0" indent="0">
              <a:buNone/>
            </a:pPr>
            <a:r>
              <a:rPr lang="en-US" sz="2200" i="1" dirty="0" smtClean="0"/>
              <a:t>                                                                          </a:t>
            </a:r>
            <a:r>
              <a:rPr lang="en-US" sz="2400" dirty="0"/>
              <a:t>≈</a:t>
            </a:r>
            <a:r>
              <a:rPr lang="en-US" sz="2200" i="1" dirty="0" smtClean="0"/>
              <a:t> 1000 (31*31) times energy released in </a:t>
            </a:r>
            <a:r>
              <a:rPr lang="en-US" sz="2200" b="1" i="1" dirty="0" smtClean="0"/>
              <a:t>M 5.7</a:t>
            </a:r>
            <a:r>
              <a:rPr lang="en-US" sz="2200" i="1" dirty="0" smtClean="0"/>
              <a:t> quake</a:t>
            </a:r>
            <a:endParaRPr lang="en-US" sz="2200" i="1" dirty="0"/>
          </a:p>
        </p:txBody>
      </p:sp>
    </p:spTree>
    <p:extLst>
      <p:ext uri="{BB962C8B-B14F-4D97-AF65-F5344CB8AC3E}">
        <p14:creationId xmlns:p14="http://schemas.microsoft.com/office/powerpoint/2010/main" val="750600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US" dirty="0"/>
          </a:p>
        </p:txBody>
      </p:sp>
      <p:sp>
        <p:nvSpPr>
          <p:cNvPr id="3" name="Content Placeholder 2"/>
          <p:cNvSpPr>
            <a:spLocks noGrp="1"/>
          </p:cNvSpPr>
          <p:nvPr>
            <p:ph idx="1"/>
          </p:nvPr>
        </p:nvSpPr>
        <p:spPr>
          <a:xfrm>
            <a:off x="838200" y="1825625"/>
            <a:ext cx="5308600" cy="4351338"/>
          </a:xfrm>
        </p:spPr>
        <p:txBody>
          <a:bodyPr/>
          <a:lstStyle/>
          <a:p>
            <a:r>
              <a:rPr lang="en-US" b="1" dirty="0" smtClean="0"/>
              <a:t>Intensity</a:t>
            </a:r>
            <a:r>
              <a:rPr lang="en-US" dirty="0" smtClean="0"/>
              <a:t> – Measure of the strength of ground shaking manifested at a place during earthquake</a:t>
            </a:r>
          </a:p>
          <a:p>
            <a:endParaRPr lang="en-US" dirty="0"/>
          </a:p>
          <a:p>
            <a:pPr marL="0" indent="0">
              <a:buNone/>
            </a:pPr>
            <a:r>
              <a:rPr lang="en-US" dirty="0" smtClean="0"/>
              <a:t>Indicated by roman capital numeral on MSK scale </a:t>
            </a:r>
            <a:endParaRPr lang="en-US" dirty="0"/>
          </a:p>
        </p:txBody>
      </p:sp>
      <p:sp>
        <p:nvSpPr>
          <p:cNvPr id="5" name="Rectangle 4"/>
          <p:cNvSpPr/>
          <p:nvPr/>
        </p:nvSpPr>
        <p:spPr>
          <a:xfrm>
            <a:off x="6108016" y="5807631"/>
            <a:ext cx="6053645" cy="830997"/>
          </a:xfrm>
          <a:prstGeom prst="rect">
            <a:avLst/>
          </a:prstGeom>
        </p:spPr>
        <p:txBody>
          <a:bodyPr wrap="none">
            <a:spAutoFit/>
          </a:bodyPr>
          <a:lstStyle/>
          <a:p>
            <a:r>
              <a:rPr lang="en-US" sz="2600" b="1" dirty="0"/>
              <a:t>Medvedev–</a:t>
            </a:r>
            <a:r>
              <a:rPr lang="en-US" sz="2600" b="1" dirty="0" err="1"/>
              <a:t>Sponheuer</a:t>
            </a:r>
            <a:r>
              <a:rPr lang="en-US" sz="2600" b="1" dirty="0"/>
              <a:t>–</a:t>
            </a:r>
            <a:r>
              <a:rPr lang="en-US" sz="2600" b="1" dirty="0" err="1"/>
              <a:t>Karnik</a:t>
            </a:r>
            <a:r>
              <a:rPr lang="en-US" sz="2600" b="1" dirty="0"/>
              <a:t> </a:t>
            </a:r>
            <a:r>
              <a:rPr lang="en-US" sz="2600" b="1" dirty="0" smtClean="0"/>
              <a:t>(MSK) scale</a:t>
            </a:r>
          </a:p>
          <a:p>
            <a:pPr algn="ctr"/>
            <a:r>
              <a:rPr lang="en-US" sz="2200" i="1" dirty="0" smtClean="0"/>
              <a:t>(Detailed in Annex D of IS 1893)</a:t>
            </a:r>
            <a:endParaRPr lang="en-US" sz="2200" i="1" dirty="0"/>
          </a:p>
        </p:txBody>
      </p:sp>
      <p:sp>
        <p:nvSpPr>
          <p:cNvPr id="4" name="Slide Number Placeholder 3"/>
          <p:cNvSpPr>
            <a:spLocks noGrp="1"/>
          </p:cNvSpPr>
          <p:nvPr>
            <p:ph type="sldNum" sz="quarter" idx="12"/>
          </p:nvPr>
        </p:nvSpPr>
        <p:spPr/>
        <p:txBody>
          <a:bodyPr/>
          <a:lstStyle/>
          <a:p>
            <a:fld id="{CB6D5628-0D12-492C-A7D6-9E76BC14E1B6}" type="slidenum">
              <a:rPr lang="en-IN" smtClean="0"/>
              <a:t>14</a:t>
            </a:fld>
            <a:endParaRPr lang="en-IN"/>
          </a:p>
        </p:txBody>
      </p:sp>
      <p:pic>
        <p:nvPicPr>
          <p:cNvPr id="8" name="Picture 7"/>
          <p:cNvPicPr>
            <a:picLocks noChangeAspect="1"/>
          </p:cNvPicPr>
          <p:nvPr/>
        </p:nvPicPr>
        <p:blipFill>
          <a:blip r:embed="rId2"/>
          <a:stretch>
            <a:fillRect/>
          </a:stretch>
        </p:blipFill>
        <p:spPr>
          <a:xfrm>
            <a:off x="6324600" y="1528885"/>
            <a:ext cx="5687522" cy="4278746"/>
          </a:xfrm>
          <a:prstGeom prst="rect">
            <a:avLst/>
          </a:prstGeom>
        </p:spPr>
      </p:pic>
      <p:sp>
        <p:nvSpPr>
          <p:cNvPr id="9" name="TextBox 8"/>
          <p:cNvSpPr txBox="1"/>
          <p:nvPr/>
        </p:nvSpPr>
        <p:spPr>
          <a:xfrm>
            <a:off x="480290" y="6252908"/>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Tree>
    <p:extLst>
      <p:ext uri="{BB962C8B-B14F-4D97-AF65-F5344CB8AC3E}">
        <p14:creationId xmlns:p14="http://schemas.microsoft.com/office/powerpoint/2010/main" val="131575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 Motions &amp; Use in Design</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dirty="0" smtClean="0"/>
              <a:t>Motion of the ground can be described in terms of: </a:t>
            </a:r>
            <a:r>
              <a:rPr lang="en-US" b="1" dirty="0" smtClean="0"/>
              <a:t>Displacement</a:t>
            </a:r>
            <a:r>
              <a:rPr lang="en-US" dirty="0" smtClean="0"/>
              <a:t>, </a:t>
            </a:r>
            <a:r>
              <a:rPr lang="en-US" b="1" dirty="0" smtClean="0"/>
              <a:t>Velocity</a:t>
            </a:r>
            <a:r>
              <a:rPr lang="en-US" dirty="0" smtClean="0"/>
              <a:t> or </a:t>
            </a:r>
            <a:r>
              <a:rPr lang="en-US" b="1" dirty="0" smtClean="0"/>
              <a:t>Acceleration</a:t>
            </a:r>
          </a:p>
          <a:p>
            <a:pPr algn="just"/>
            <a:r>
              <a:rPr lang="en-US" dirty="0" smtClean="0"/>
              <a:t>During </a:t>
            </a:r>
            <a:r>
              <a:rPr lang="en-US" b="1" dirty="0"/>
              <a:t>strong earthquakes</a:t>
            </a:r>
            <a:r>
              <a:rPr lang="en-US" dirty="0"/>
              <a:t>, the </a:t>
            </a:r>
            <a:r>
              <a:rPr lang="en-US" u="sng" dirty="0"/>
              <a:t>horizontal components</a:t>
            </a:r>
            <a:r>
              <a:rPr lang="en-US" dirty="0"/>
              <a:t> of ground movement are </a:t>
            </a:r>
            <a:r>
              <a:rPr lang="en-US" u="sng" dirty="0"/>
              <a:t>more intense</a:t>
            </a:r>
            <a:r>
              <a:rPr lang="en-US" dirty="0"/>
              <a:t> than the vertical components</a:t>
            </a:r>
          </a:p>
          <a:p>
            <a:pPr algn="just"/>
            <a:r>
              <a:rPr lang="en-US" dirty="0"/>
              <a:t>Generally, simultaneous maximum peak movement will not occur</a:t>
            </a:r>
          </a:p>
          <a:p>
            <a:pPr algn="just"/>
            <a:r>
              <a:rPr lang="en-US" dirty="0"/>
              <a:t>For design purposes, it is assumed that </a:t>
            </a:r>
            <a:r>
              <a:rPr lang="en-US" b="1" dirty="0"/>
              <a:t>only one</a:t>
            </a:r>
            <a:r>
              <a:rPr lang="en-US" dirty="0"/>
              <a:t> horizontal component acts in any one direction, for a given time</a:t>
            </a:r>
          </a:p>
          <a:p>
            <a:pPr algn="just"/>
            <a:r>
              <a:rPr lang="en-US" dirty="0"/>
              <a:t>In </a:t>
            </a:r>
            <a:r>
              <a:rPr lang="en-US" dirty="0" smtClean="0"/>
              <a:t>the design of a building or a structure, </a:t>
            </a:r>
            <a:r>
              <a:rPr lang="en-US" dirty="0"/>
              <a:t>the self-weight of </a:t>
            </a:r>
            <a:r>
              <a:rPr lang="en-US" dirty="0" smtClean="0"/>
              <a:t>that building or structure </a:t>
            </a:r>
            <a:r>
              <a:rPr lang="en-US" dirty="0"/>
              <a:t>needs to be </a:t>
            </a:r>
            <a:r>
              <a:rPr lang="en-US" dirty="0" smtClean="0"/>
              <a:t>withstood – this </a:t>
            </a:r>
            <a:r>
              <a:rPr lang="en-US" dirty="0"/>
              <a:t>indicates vertical acceleration of ‘1g’ is acting in the entire system’s </a:t>
            </a:r>
            <a:r>
              <a:rPr lang="en-US" dirty="0" smtClean="0"/>
              <a:t>masses</a:t>
            </a:r>
          </a:p>
          <a:p>
            <a:pPr algn="just"/>
            <a:r>
              <a:rPr lang="en-US" dirty="0" smtClean="0"/>
              <a:t>In most cases, the vertical forces/components due to earthquake are smaller than ‘1g’ acting on the self-weight</a:t>
            </a:r>
            <a:endParaRPr lang="en-US" dirty="0"/>
          </a:p>
          <a:p>
            <a:pPr algn="just"/>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15</a:t>
            </a:fld>
            <a:endParaRPr lang="en-IN"/>
          </a:p>
        </p:txBody>
      </p:sp>
    </p:spTree>
    <p:extLst>
      <p:ext uri="{BB962C8B-B14F-4D97-AF65-F5344CB8AC3E}">
        <p14:creationId xmlns:p14="http://schemas.microsoft.com/office/powerpoint/2010/main" val="2879619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2581275"/>
          </a:xfrm>
        </p:spPr>
        <p:txBody>
          <a:bodyPr/>
          <a:lstStyle/>
          <a:p>
            <a:pPr marL="0" indent="0">
              <a:buNone/>
            </a:pPr>
            <a:r>
              <a:rPr lang="en-US" dirty="0" smtClean="0"/>
              <a:t>The response depends on the:</a:t>
            </a:r>
          </a:p>
          <a:p>
            <a:pPr marL="0" indent="0">
              <a:buNone/>
            </a:pPr>
            <a:endParaRPr lang="en-US" dirty="0" smtClean="0"/>
          </a:p>
          <a:p>
            <a:pPr lvl="1"/>
            <a:r>
              <a:rPr lang="en-US" dirty="0" smtClean="0"/>
              <a:t>Type of foundation</a:t>
            </a:r>
          </a:p>
          <a:p>
            <a:pPr lvl="1"/>
            <a:r>
              <a:rPr lang="en-US" dirty="0" smtClean="0"/>
              <a:t>Materials, form, size and mode of construction</a:t>
            </a:r>
          </a:p>
          <a:p>
            <a:pPr lvl="1"/>
            <a:r>
              <a:rPr lang="en-US" dirty="0" smtClean="0"/>
              <a:t>Duration and characteristics of ground motion</a:t>
            </a:r>
            <a:endParaRPr lang="en-US" dirty="0"/>
          </a:p>
        </p:txBody>
      </p:sp>
      <p:sp>
        <p:nvSpPr>
          <p:cNvPr id="2" name="Title 1"/>
          <p:cNvSpPr>
            <a:spLocks noGrp="1"/>
          </p:cNvSpPr>
          <p:nvPr>
            <p:ph type="title"/>
          </p:nvPr>
        </p:nvSpPr>
        <p:spPr/>
        <p:txBody>
          <a:bodyPr/>
          <a:lstStyle/>
          <a:p>
            <a:r>
              <a:rPr lang="en-US" dirty="0" smtClean="0"/>
              <a:t>Response of Structures to Ground Motions</a:t>
            </a:r>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16</a:t>
            </a:fld>
            <a:endParaRPr lang="en-IN"/>
          </a:p>
        </p:txBody>
      </p:sp>
      <p:sp>
        <p:nvSpPr>
          <p:cNvPr id="5" name="TextBox 4"/>
          <p:cNvSpPr txBox="1"/>
          <p:nvPr/>
        </p:nvSpPr>
        <p:spPr>
          <a:xfrm>
            <a:off x="838200" y="4473684"/>
            <a:ext cx="10236200" cy="1815882"/>
          </a:xfrm>
          <a:prstGeom prst="rect">
            <a:avLst/>
          </a:prstGeom>
          <a:noFill/>
        </p:spPr>
        <p:txBody>
          <a:bodyPr wrap="square" rtlCol="0">
            <a:spAutoFit/>
          </a:bodyPr>
          <a:lstStyle/>
          <a:p>
            <a:r>
              <a:rPr lang="en-US" sz="2800" dirty="0" smtClean="0"/>
              <a:t>The forces for which structures must be designed for, are spelled out in the respective national standards.</a:t>
            </a:r>
          </a:p>
          <a:p>
            <a:endParaRPr lang="en-US" sz="2800" dirty="0" smtClean="0"/>
          </a:p>
          <a:p>
            <a:pPr algn="ctr"/>
            <a:r>
              <a:rPr lang="en-US" sz="2800" dirty="0" smtClean="0"/>
              <a:t>In India, the standard is:  </a:t>
            </a:r>
            <a:r>
              <a:rPr lang="en-US" sz="2800" b="1" dirty="0" smtClean="0"/>
              <a:t>IS 1893 (Part 1)</a:t>
            </a:r>
            <a:endParaRPr lang="en-US" sz="2800" b="1" dirty="0"/>
          </a:p>
        </p:txBody>
      </p:sp>
    </p:spTree>
    <p:extLst>
      <p:ext uri="{BB962C8B-B14F-4D97-AF65-F5344CB8AC3E}">
        <p14:creationId xmlns:p14="http://schemas.microsoft.com/office/powerpoint/2010/main" val="2172488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99652"/>
            <a:ext cx="10515600" cy="5277311"/>
          </a:xfrm>
        </p:spPr>
        <p:txBody>
          <a:bodyPr>
            <a:normAutofit fontScale="92500" lnSpcReduction="10000"/>
          </a:bodyPr>
          <a:lstStyle/>
          <a:p>
            <a:pPr marL="0" indent="0">
              <a:buNone/>
            </a:pPr>
            <a:r>
              <a:rPr lang="en-US" dirty="0" smtClean="0"/>
              <a:t>Actual forces due to earthquake/ground shaking acting on buildings are significantly higher than the design forces </a:t>
            </a:r>
          </a:p>
          <a:p>
            <a:pPr marL="0" indent="0">
              <a:buNone/>
            </a:pPr>
            <a:r>
              <a:rPr lang="en-US" dirty="0" smtClean="0"/>
              <a:t>Yet the buildings and structures perform due to:</a:t>
            </a:r>
          </a:p>
          <a:p>
            <a:r>
              <a:rPr lang="en-US" dirty="0" smtClean="0"/>
              <a:t>Ductility </a:t>
            </a:r>
          </a:p>
          <a:p>
            <a:r>
              <a:rPr lang="en-US" dirty="0" smtClean="0"/>
              <a:t>Over strength </a:t>
            </a:r>
          </a:p>
          <a:p>
            <a:pPr marL="0" indent="0">
              <a:buNone/>
            </a:pPr>
            <a:endParaRPr lang="en-US" dirty="0"/>
          </a:p>
          <a:p>
            <a:pPr marL="0" indent="0" algn="just">
              <a:buNone/>
            </a:pPr>
            <a:r>
              <a:rPr lang="en-US" b="1" dirty="0" smtClean="0"/>
              <a:t>Ductility</a:t>
            </a:r>
            <a:r>
              <a:rPr lang="en-US" dirty="0" smtClean="0"/>
              <a:t> is achieved through inelastic material </a:t>
            </a:r>
            <a:r>
              <a:rPr lang="en-US" dirty="0" err="1" smtClean="0"/>
              <a:t>behaviour</a:t>
            </a:r>
            <a:r>
              <a:rPr lang="en-US" dirty="0" smtClean="0"/>
              <a:t>, members (columns, beams, beam-column joints, RC shear walls) have to be designed and detailed</a:t>
            </a:r>
          </a:p>
          <a:p>
            <a:pPr marL="0" indent="0" algn="just">
              <a:buNone/>
            </a:pPr>
            <a:r>
              <a:rPr lang="en-US" b="1" dirty="0" smtClean="0"/>
              <a:t>Over strength </a:t>
            </a:r>
            <a:r>
              <a:rPr lang="en-US" dirty="0" smtClean="0"/>
              <a:t>is achieved through the </a:t>
            </a:r>
            <a:r>
              <a:rPr lang="en-US" dirty="0"/>
              <a:t>additional reserve strength in </a:t>
            </a:r>
            <a:r>
              <a:rPr lang="en-US" dirty="0" smtClean="0"/>
              <a:t>structures (through the inelastic </a:t>
            </a:r>
            <a:r>
              <a:rPr lang="en-US" dirty="0" err="1" smtClean="0"/>
              <a:t>behaviour</a:t>
            </a:r>
            <a:r>
              <a:rPr lang="en-US" dirty="0" smtClean="0"/>
              <a:t> of structures)</a:t>
            </a:r>
          </a:p>
          <a:p>
            <a:pPr marL="0" indent="0">
              <a:buNone/>
            </a:pPr>
            <a:r>
              <a:rPr lang="en-US" dirty="0" smtClean="0"/>
              <a:t>As the maximum possible ductility is limited, the structures are designed for the </a:t>
            </a:r>
            <a:r>
              <a:rPr lang="en-US" u="sng" dirty="0" smtClean="0"/>
              <a:t>minimum design lateral forces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17</a:t>
            </a:fld>
            <a:endParaRPr lang="en-IN"/>
          </a:p>
        </p:txBody>
      </p:sp>
      <p:sp>
        <p:nvSpPr>
          <p:cNvPr id="6" name="TextBox 5"/>
          <p:cNvSpPr txBox="1"/>
          <p:nvPr/>
        </p:nvSpPr>
        <p:spPr>
          <a:xfrm>
            <a:off x="480290" y="6267656"/>
            <a:ext cx="4357181" cy="523220"/>
          </a:xfrm>
          <a:prstGeom prst="rect">
            <a:avLst/>
          </a:prstGeom>
          <a:solidFill>
            <a:schemeClr val="accent4">
              <a:lumMod val="20000"/>
              <a:lumOff val="80000"/>
            </a:schemeClr>
          </a:solidFill>
        </p:spPr>
        <p:txBody>
          <a:bodyPr wrap="square" rtlCol="0">
            <a:spAutoFit/>
          </a:bodyPr>
          <a:lstStyle/>
          <a:p>
            <a:r>
              <a:rPr lang="en-US" sz="2800" i="1" dirty="0" smtClean="0"/>
              <a:t>Clarified in IS 1893 (Part 1)</a:t>
            </a:r>
            <a:endParaRPr lang="en-US" sz="2800" i="1" dirty="0"/>
          </a:p>
        </p:txBody>
      </p:sp>
    </p:spTree>
    <p:extLst>
      <p:ext uri="{BB962C8B-B14F-4D97-AF65-F5344CB8AC3E}">
        <p14:creationId xmlns:p14="http://schemas.microsoft.com/office/powerpoint/2010/main" val="769373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Important Design and Construction Codes</a:t>
            </a:r>
          </a:p>
        </p:txBody>
      </p:sp>
      <p:sp>
        <p:nvSpPr>
          <p:cNvPr id="3" name="Content Placeholder 2"/>
          <p:cNvSpPr>
            <a:spLocks noGrp="1"/>
          </p:cNvSpPr>
          <p:nvPr>
            <p:ph idx="1"/>
          </p:nvPr>
        </p:nvSpPr>
        <p:spPr>
          <a:xfrm>
            <a:off x="838200" y="1690687"/>
            <a:ext cx="10515600" cy="4802187"/>
          </a:xfrm>
        </p:spPr>
        <p:txBody>
          <a:bodyPr>
            <a:normAutofit fontScale="92500" lnSpcReduction="20000"/>
          </a:bodyPr>
          <a:lstStyle/>
          <a:p>
            <a:r>
              <a:rPr lang="en-US" dirty="0"/>
              <a:t>Loading codes</a:t>
            </a:r>
          </a:p>
          <a:p>
            <a:pPr>
              <a:buNone/>
            </a:pPr>
            <a:r>
              <a:rPr lang="en-US" dirty="0"/>
              <a:t>       - Dead, imposed, wind, snow loads, special loads &amp; combinations</a:t>
            </a:r>
          </a:p>
          <a:p>
            <a:r>
              <a:rPr lang="en-US" dirty="0"/>
              <a:t>Foundation codes</a:t>
            </a:r>
          </a:p>
          <a:p>
            <a:r>
              <a:rPr lang="en-US" dirty="0"/>
              <a:t>Concrete code</a:t>
            </a:r>
          </a:p>
          <a:p>
            <a:r>
              <a:rPr lang="en-US" dirty="0"/>
              <a:t>Steel design code</a:t>
            </a:r>
          </a:p>
          <a:p>
            <a:r>
              <a:rPr lang="en-US" dirty="0"/>
              <a:t>Masonry design code</a:t>
            </a:r>
          </a:p>
          <a:p>
            <a:r>
              <a:rPr lang="en-US" dirty="0"/>
              <a:t>Timber design code</a:t>
            </a:r>
          </a:p>
          <a:p>
            <a:r>
              <a:rPr lang="en-US" dirty="0"/>
              <a:t>Bamboo design code</a:t>
            </a:r>
          </a:p>
          <a:p>
            <a:r>
              <a:rPr lang="en-US" dirty="0"/>
              <a:t>Glass design code</a:t>
            </a:r>
          </a:p>
          <a:p>
            <a:r>
              <a:rPr lang="en-US" b="1" dirty="0"/>
              <a:t>Earthquake resistant design code</a:t>
            </a:r>
          </a:p>
          <a:p>
            <a:r>
              <a:rPr lang="en-US" dirty="0"/>
              <a:t>Tall concrete buildings</a:t>
            </a:r>
          </a:p>
        </p:txBody>
      </p:sp>
      <p:sp>
        <p:nvSpPr>
          <p:cNvPr id="4" name="Slide Number Placeholder 3"/>
          <p:cNvSpPr>
            <a:spLocks noGrp="1"/>
          </p:cNvSpPr>
          <p:nvPr>
            <p:ph type="sldNum" sz="quarter" idx="12"/>
          </p:nvPr>
        </p:nvSpPr>
        <p:spPr/>
        <p:txBody>
          <a:bodyPr/>
          <a:lstStyle/>
          <a:p>
            <a:fld id="{CB6D5628-0D12-492C-A7D6-9E76BC14E1B6}" type="slidenum">
              <a:rPr lang="en-IN" smtClean="0"/>
              <a:t>18</a:t>
            </a:fld>
            <a:endParaRPr lang="en-IN"/>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23900" y="2506662"/>
            <a:ext cx="10515600" cy="1290638"/>
          </a:xfrm>
        </p:spPr>
        <p:txBody>
          <a:bodyPr>
            <a:normAutofit/>
          </a:bodyPr>
          <a:lstStyle/>
          <a:p>
            <a:pPr marL="0" indent="0" algn="ctr">
              <a:buNone/>
            </a:pPr>
            <a:r>
              <a:rPr lang="en-US" sz="4400" dirty="0" smtClean="0"/>
              <a:t>Basic Seismic Design Standards</a:t>
            </a:r>
            <a:endParaRPr lang="en-US" sz="4400" dirty="0"/>
          </a:p>
        </p:txBody>
      </p:sp>
      <p:sp>
        <p:nvSpPr>
          <p:cNvPr id="4" name="Slide Number Placeholder 3"/>
          <p:cNvSpPr>
            <a:spLocks noGrp="1"/>
          </p:cNvSpPr>
          <p:nvPr>
            <p:ph type="sldNum" sz="quarter" idx="12"/>
          </p:nvPr>
        </p:nvSpPr>
        <p:spPr/>
        <p:txBody>
          <a:bodyPr/>
          <a:lstStyle/>
          <a:p>
            <a:fld id="{CB6D5628-0D12-492C-A7D6-9E76BC14E1B6}" type="slidenum">
              <a:rPr lang="en-IN" smtClean="0"/>
              <a:t>19</a:t>
            </a:fld>
            <a:endParaRPr lang="en-IN"/>
          </a:p>
        </p:txBody>
      </p:sp>
      <p:sp>
        <p:nvSpPr>
          <p:cNvPr id="5" name="Frame 4"/>
          <p:cNvSpPr/>
          <p:nvPr/>
        </p:nvSpPr>
        <p:spPr>
          <a:xfrm>
            <a:off x="240145" y="1847273"/>
            <a:ext cx="11037455" cy="2336800"/>
          </a:xfrm>
          <a:prstGeom prst="fra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26976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i="1" dirty="0" smtClean="0"/>
              <a:t>Course Name</a:t>
            </a:r>
            <a:r>
              <a:rPr lang="en-US" sz="3600" dirty="0" smtClean="0"/>
              <a:t>: </a:t>
            </a:r>
            <a:r>
              <a:rPr lang="en-US" sz="3600" b="1" dirty="0" smtClean="0"/>
              <a:t>Introduction to Earthquake Engineering</a:t>
            </a:r>
            <a:endParaRPr lang="en-IN" sz="3600" b="1" dirty="0"/>
          </a:p>
        </p:txBody>
      </p:sp>
      <p:sp>
        <p:nvSpPr>
          <p:cNvPr id="3" name="Content Placeholder 2"/>
          <p:cNvSpPr>
            <a:spLocks noGrp="1"/>
          </p:cNvSpPr>
          <p:nvPr>
            <p:ph idx="1"/>
          </p:nvPr>
        </p:nvSpPr>
        <p:spPr>
          <a:xfrm>
            <a:off x="838200" y="1725562"/>
            <a:ext cx="10515600" cy="4955253"/>
          </a:xfrm>
        </p:spPr>
        <p:txBody>
          <a:bodyPr>
            <a:normAutofit fontScale="85000" lnSpcReduction="20000"/>
          </a:bodyPr>
          <a:lstStyle/>
          <a:p>
            <a:r>
              <a:rPr lang="en-US" dirty="0" err="1"/>
              <a:t>Characterisation</a:t>
            </a:r>
            <a:r>
              <a:rPr lang="en-US" dirty="0"/>
              <a:t> of ground motion, Earthquake intensity and magnitude; </a:t>
            </a:r>
            <a:endParaRPr lang="en-US" dirty="0" smtClean="0"/>
          </a:p>
          <a:p>
            <a:r>
              <a:rPr lang="en-US" dirty="0" smtClean="0"/>
              <a:t>Recording </a:t>
            </a:r>
            <a:r>
              <a:rPr lang="en-US" dirty="0"/>
              <a:t>instruments and base line correction; </a:t>
            </a:r>
            <a:endParaRPr lang="en-US" dirty="0" smtClean="0"/>
          </a:p>
          <a:p>
            <a:r>
              <a:rPr lang="en-US" dirty="0" smtClean="0"/>
              <a:t>Predominant </a:t>
            </a:r>
            <a:r>
              <a:rPr lang="en-US" dirty="0"/>
              <a:t>period and amplification through soil; </a:t>
            </a:r>
            <a:endParaRPr lang="en-US" dirty="0" smtClean="0"/>
          </a:p>
          <a:p>
            <a:r>
              <a:rPr lang="en-US" dirty="0" smtClean="0"/>
              <a:t>Earthquake </a:t>
            </a:r>
            <a:r>
              <a:rPr lang="en-US" dirty="0"/>
              <a:t>spectra for elastic and inelastic systems; </a:t>
            </a:r>
            <a:endParaRPr lang="en-US" dirty="0" smtClean="0"/>
          </a:p>
          <a:p>
            <a:r>
              <a:rPr lang="en-US" dirty="0" err="1" smtClean="0"/>
              <a:t>Idealisation</a:t>
            </a:r>
            <a:r>
              <a:rPr lang="en-US" dirty="0" smtClean="0"/>
              <a:t> </a:t>
            </a:r>
            <a:r>
              <a:rPr lang="en-US" dirty="0"/>
              <a:t>of structural systems for low, medium and high rise buildings; </a:t>
            </a:r>
            <a:endParaRPr lang="en-US" dirty="0" smtClean="0"/>
          </a:p>
          <a:p>
            <a:r>
              <a:rPr lang="en-US" dirty="0" smtClean="0"/>
              <a:t>Lateral </a:t>
            </a:r>
            <a:r>
              <a:rPr lang="en-US" dirty="0"/>
              <a:t>force evaluation by mode superposition and direct integration</a:t>
            </a:r>
            <a:r>
              <a:rPr lang="en-US" dirty="0" smtClean="0"/>
              <a:t>;</a:t>
            </a:r>
          </a:p>
          <a:p>
            <a:r>
              <a:rPr lang="en-US" dirty="0" smtClean="0"/>
              <a:t>Reserve </a:t>
            </a:r>
            <a:r>
              <a:rPr lang="en-US" dirty="0"/>
              <a:t>energy technique; </a:t>
            </a:r>
            <a:endParaRPr lang="en-US" dirty="0" smtClean="0"/>
          </a:p>
          <a:p>
            <a:r>
              <a:rPr lang="en-US" dirty="0" smtClean="0"/>
              <a:t>Effect </a:t>
            </a:r>
            <a:r>
              <a:rPr lang="en-US" dirty="0"/>
              <a:t>of foundation/soil on earthquake response; </a:t>
            </a:r>
            <a:endParaRPr lang="en-US" dirty="0" smtClean="0"/>
          </a:p>
          <a:p>
            <a:r>
              <a:rPr lang="en-US" dirty="0" smtClean="0"/>
              <a:t>Analysis </a:t>
            </a:r>
            <a:r>
              <a:rPr lang="en-US" dirty="0"/>
              <a:t>for torsion; </a:t>
            </a:r>
            <a:endParaRPr lang="en-US" dirty="0" smtClean="0"/>
          </a:p>
          <a:p>
            <a:r>
              <a:rPr lang="en-US" dirty="0" smtClean="0"/>
              <a:t>Review </a:t>
            </a:r>
            <a:r>
              <a:rPr lang="en-US" dirty="0"/>
              <a:t>of damages during past earthquakes and remedial measures</a:t>
            </a:r>
            <a:r>
              <a:rPr lang="en-US" dirty="0" smtClean="0"/>
              <a:t>;</a:t>
            </a:r>
          </a:p>
          <a:p>
            <a:r>
              <a:rPr lang="en-US" dirty="0" smtClean="0"/>
              <a:t>Reinforcement </a:t>
            </a:r>
            <a:r>
              <a:rPr lang="en-US" dirty="0"/>
              <a:t>detailing for members and joints coupling; </a:t>
            </a:r>
            <a:endParaRPr lang="en-US" dirty="0" smtClean="0"/>
          </a:p>
          <a:p>
            <a:r>
              <a:rPr lang="en-US" dirty="0" err="1" smtClean="0"/>
              <a:t>Codal</a:t>
            </a:r>
            <a:r>
              <a:rPr lang="en-US" dirty="0" smtClean="0"/>
              <a:t> </a:t>
            </a:r>
            <a:r>
              <a:rPr lang="en-US" dirty="0"/>
              <a:t>provisions.</a:t>
            </a:r>
            <a:endParaRPr lang="en-IN" dirty="0"/>
          </a:p>
        </p:txBody>
      </p:sp>
      <p:sp>
        <p:nvSpPr>
          <p:cNvPr id="4" name="Slide Number Placeholder 3"/>
          <p:cNvSpPr>
            <a:spLocks noGrp="1"/>
          </p:cNvSpPr>
          <p:nvPr>
            <p:ph type="sldNum" sz="quarter" idx="12"/>
          </p:nvPr>
        </p:nvSpPr>
        <p:spPr/>
        <p:txBody>
          <a:bodyPr/>
          <a:lstStyle/>
          <a:p>
            <a:fld id="{CB6D5628-0D12-492C-A7D6-9E76BC14E1B6}" type="slidenum">
              <a:rPr lang="en-IN" smtClean="0"/>
              <a:t>2</a:t>
            </a:fld>
            <a:endParaRPr lang="en-IN"/>
          </a:p>
        </p:txBody>
      </p:sp>
    </p:spTree>
    <p:extLst>
      <p:ext uri="{BB962C8B-B14F-4D97-AF65-F5344CB8AC3E}">
        <p14:creationId xmlns:p14="http://schemas.microsoft.com/office/powerpoint/2010/main" val="3198409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604770188"/>
              </p:ext>
            </p:extLst>
          </p:nvPr>
        </p:nvGraphicFramePr>
        <p:xfrm>
          <a:off x="336760" y="945467"/>
          <a:ext cx="11476702" cy="5692890"/>
        </p:xfrm>
        <a:graphic>
          <a:graphicData uri="http://schemas.openxmlformats.org/drawingml/2006/table">
            <a:tbl>
              <a:tblPr firstRow="1" firstCol="1" bandRow="1">
                <a:tableStyleId>{5C22544A-7EE6-4342-B048-85BDC9FD1C3A}</a:tableStyleId>
              </a:tblPr>
              <a:tblGrid>
                <a:gridCol w="731913">
                  <a:extLst>
                    <a:ext uri="{9D8B030D-6E8A-4147-A177-3AD203B41FA5}">
                      <a16:colId xmlns:a16="http://schemas.microsoft.com/office/drawing/2014/main" val="373128126"/>
                    </a:ext>
                  </a:extLst>
                </a:gridCol>
                <a:gridCol w="2647921">
                  <a:extLst>
                    <a:ext uri="{9D8B030D-6E8A-4147-A177-3AD203B41FA5}">
                      <a16:colId xmlns:a16="http://schemas.microsoft.com/office/drawing/2014/main" val="334484856"/>
                    </a:ext>
                  </a:extLst>
                </a:gridCol>
                <a:gridCol w="7042650">
                  <a:extLst>
                    <a:ext uri="{9D8B030D-6E8A-4147-A177-3AD203B41FA5}">
                      <a16:colId xmlns:a16="http://schemas.microsoft.com/office/drawing/2014/main" val="985498106"/>
                    </a:ext>
                  </a:extLst>
                </a:gridCol>
                <a:gridCol w="1054218">
                  <a:extLst>
                    <a:ext uri="{9D8B030D-6E8A-4147-A177-3AD203B41FA5}">
                      <a16:colId xmlns:a16="http://schemas.microsoft.com/office/drawing/2014/main" val="2922009636"/>
                    </a:ext>
                  </a:extLst>
                </a:gridCol>
              </a:tblGrid>
              <a:tr h="597586">
                <a:tc>
                  <a:txBody>
                    <a:bodyPr/>
                    <a:lstStyle/>
                    <a:p>
                      <a:pPr marL="0" marR="0" algn="ctr">
                        <a:lnSpc>
                          <a:spcPct val="107000"/>
                        </a:lnSpc>
                        <a:spcBef>
                          <a:spcPts val="0"/>
                        </a:spcBef>
                        <a:spcAft>
                          <a:spcPts val="0"/>
                        </a:spcAft>
                      </a:pPr>
                      <a:r>
                        <a:rPr lang="en-US" sz="1600" dirty="0" err="1" smtClean="0">
                          <a:effectLst/>
                          <a:latin typeface="Arial" panose="020B0604020202020204" pitchFamily="34" charset="0"/>
                          <a:cs typeface="Arial" panose="020B0604020202020204" pitchFamily="34" charset="0"/>
                        </a:rPr>
                        <a:t>Sl</a:t>
                      </a:r>
                      <a:r>
                        <a:rPr lang="en-US" sz="1600" dirty="0" smtClean="0">
                          <a:effectLst/>
                          <a:latin typeface="Arial" panose="020B0604020202020204" pitchFamily="34" charset="0"/>
                          <a:cs typeface="Arial" panose="020B0604020202020204" pitchFamily="34" charset="0"/>
                        </a:rPr>
                        <a:t> No</a:t>
                      </a:r>
                      <a:r>
                        <a:rPr lang="en-US" sz="1600" dirty="0">
                          <a:effectLst/>
                          <a:latin typeface="Arial" panose="020B0604020202020204" pitchFamily="34" charset="0"/>
                          <a:cs typeface="Arial" panose="020B0604020202020204" pitchFamily="34" charset="0"/>
                        </a:rPr>
                        <a:t>.</a:t>
                      </a:r>
                    </a:p>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IS </a:t>
                      </a:r>
                      <a:r>
                        <a:rPr lang="en-US" sz="1600" dirty="0" smtClean="0">
                          <a:effectLst/>
                          <a:latin typeface="Arial" panose="020B0604020202020204" pitchFamily="34" charset="0"/>
                          <a:cs typeface="Arial" panose="020B0604020202020204" pitchFamily="34" charset="0"/>
                        </a:rPr>
                        <a:t>Number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Title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No. of </a:t>
                      </a:r>
                      <a:r>
                        <a:rPr lang="en-US" sz="1600" dirty="0" err="1">
                          <a:effectLst/>
                          <a:latin typeface="Arial" panose="020B0604020202020204" pitchFamily="34" charset="0"/>
                          <a:cs typeface="Arial" panose="020B0604020202020204" pitchFamily="34" charset="0"/>
                        </a:rPr>
                        <a:t>Amd</a:t>
                      </a:r>
                      <a:r>
                        <a:rPr lang="en-US"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35665384"/>
                  </a:ext>
                </a:extLst>
              </a:tr>
              <a:tr h="806447">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tc>
                <a:tc>
                  <a: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IS </a:t>
                      </a:r>
                      <a:r>
                        <a:rPr lang="en-US" sz="1800" dirty="0" smtClean="0">
                          <a:effectLst/>
                          <a:latin typeface="Arial" panose="020B0604020202020204" pitchFamily="34" charset="0"/>
                          <a:ea typeface="Calibri" panose="020F0502020204030204" pitchFamily="34" charset="0"/>
                          <a:cs typeface="Arial" panose="020B0604020202020204" pitchFamily="34" charset="0"/>
                        </a:rPr>
                        <a:t>1893 : 1984</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Criteria for earthquake resistant design of structures (</a:t>
                      </a:r>
                      <a:r>
                        <a:rPr lang="en-US" sz="1800" i="1" dirty="0">
                          <a:effectLst/>
                          <a:latin typeface="Arial" panose="020B0604020202020204" pitchFamily="34" charset="0"/>
                          <a:ea typeface="Calibri" panose="020F0502020204030204" pitchFamily="34" charset="0"/>
                          <a:cs typeface="Arial" panose="020B0604020202020204" pitchFamily="34" charset="0"/>
                        </a:rPr>
                        <a:t>fourth revision</a:t>
                      </a:r>
                      <a:r>
                        <a:rPr lang="en-US" sz="18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marL="0" marR="0" algn="ctr">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tc>
                <a:extLst>
                  <a:ext uri="{0D108BD9-81ED-4DB2-BD59-A6C34878D82A}">
                    <a16:rowId xmlns:a16="http://schemas.microsoft.com/office/drawing/2014/main" val="3445710703"/>
                  </a:ext>
                </a:extLst>
              </a:tr>
              <a:tr h="772728">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tc>
                <a:tc>
                  <a: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*IS 1893 (Part 1</a:t>
                      </a:r>
                      <a:r>
                        <a:rPr lang="en-US" sz="1800" dirty="0" smtClean="0">
                          <a:effectLst/>
                          <a:latin typeface="Arial" panose="020B0604020202020204" pitchFamily="34" charset="0"/>
                          <a:ea typeface="Calibri" panose="020F0502020204030204" pitchFamily="34" charset="0"/>
                          <a:cs typeface="Arial" panose="020B0604020202020204" pitchFamily="34" charset="0"/>
                        </a:rPr>
                        <a:t>) : 2016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Criteria for earthquake resistant design of structures: </a:t>
                      </a:r>
                      <a:endParaRPr lang="en-US" sz="1800" dirty="0" smtClean="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Part </a:t>
                      </a:r>
                      <a:r>
                        <a:rPr lang="en-US" sz="1800" dirty="0">
                          <a:effectLst/>
                          <a:latin typeface="Arial" panose="020B0604020202020204" pitchFamily="34" charset="0"/>
                          <a:ea typeface="Calibri" panose="020F0502020204030204" pitchFamily="34" charset="0"/>
                          <a:cs typeface="Arial" panose="020B0604020202020204" pitchFamily="34" charset="0"/>
                        </a:rPr>
                        <a:t>1 General provisions and buildings (</a:t>
                      </a:r>
                      <a:r>
                        <a:rPr lang="en-US" sz="1800" i="1" dirty="0">
                          <a:effectLst/>
                          <a:latin typeface="Arial" panose="020B0604020202020204" pitchFamily="34" charset="0"/>
                          <a:ea typeface="Calibri" panose="020F0502020204030204" pitchFamily="34" charset="0"/>
                          <a:cs typeface="Arial" panose="020B0604020202020204" pitchFamily="34" charset="0"/>
                        </a:rPr>
                        <a:t>sixth revision</a:t>
                      </a:r>
                      <a:r>
                        <a:rPr lang="en-US" sz="1800" dirty="0" smtClean="0">
                          <a:effectLst/>
                          <a:latin typeface="Arial" panose="020B0604020202020204" pitchFamily="34" charset="0"/>
                          <a:ea typeface="Calibri" panose="020F0502020204030204" pitchFamily="34" charset="0"/>
                          <a:cs typeface="Arial" panose="020B0604020202020204" pitchFamily="34" charset="0"/>
                        </a:rPr>
                        <a:t>)</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tc>
                <a:extLst>
                  <a:ext uri="{0D108BD9-81ED-4DB2-BD59-A6C34878D82A}">
                    <a16:rowId xmlns:a16="http://schemas.microsoft.com/office/drawing/2014/main" val="690657533"/>
                  </a:ext>
                </a:extLst>
              </a:tr>
              <a:tr h="751709">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tc>
                <a:tc>
                  <a: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*IS 1893 (Part 2</a:t>
                      </a:r>
                      <a:r>
                        <a:rPr lang="en-US" sz="1800" dirty="0" smtClean="0">
                          <a:effectLst/>
                          <a:latin typeface="Arial" panose="020B0604020202020204" pitchFamily="34" charset="0"/>
                          <a:ea typeface="Calibri" panose="020F0502020204030204" pitchFamily="34" charset="0"/>
                          <a:cs typeface="Arial" panose="020B0604020202020204" pitchFamily="34" charset="0"/>
                        </a:rPr>
                        <a:t>) : 2014</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Criteria for earthquake resistant design of structures: </a:t>
                      </a:r>
                      <a:endParaRPr lang="en-US" sz="1800" dirty="0" smtClean="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Part </a:t>
                      </a:r>
                      <a:r>
                        <a:rPr lang="en-US" sz="1800" dirty="0">
                          <a:effectLst/>
                          <a:latin typeface="Arial" panose="020B0604020202020204" pitchFamily="34" charset="0"/>
                          <a:ea typeface="Calibri" panose="020F0502020204030204" pitchFamily="34" charset="0"/>
                          <a:cs typeface="Arial" panose="020B0604020202020204" pitchFamily="34" charset="0"/>
                        </a:rPr>
                        <a:t>2 Liquid retaining tanks </a:t>
                      </a:r>
                      <a:r>
                        <a:rPr lang="en-US" sz="1800" dirty="0" smtClean="0">
                          <a:effectLst/>
                          <a:latin typeface="Arial" panose="020B0604020202020204" pitchFamily="34" charset="0"/>
                          <a:ea typeface="Calibri" panose="020F0502020204030204" pitchFamily="34" charset="0"/>
                          <a:cs typeface="Arial" panose="020B0604020202020204" pitchFamily="34" charset="0"/>
                        </a:rPr>
                        <a:t>(</a:t>
                      </a:r>
                      <a:r>
                        <a:rPr lang="en-US" sz="1800" i="1" dirty="0">
                          <a:effectLst/>
                          <a:latin typeface="Arial" panose="020B0604020202020204" pitchFamily="34" charset="0"/>
                          <a:ea typeface="Calibri" panose="020F0502020204030204" pitchFamily="34" charset="0"/>
                          <a:cs typeface="Arial" panose="020B0604020202020204" pitchFamily="34" charset="0"/>
                        </a:rPr>
                        <a:t>fifth revision</a:t>
                      </a: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marL="0" marR="0" algn="ctr">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1</a:t>
                      </a: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extLst>
                  <a:ext uri="{0D108BD9-81ED-4DB2-BD59-A6C34878D82A}">
                    <a16:rowId xmlns:a16="http://schemas.microsoft.com/office/drawing/2014/main" val="1331179895"/>
                  </a:ext>
                </a:extLst>
              </a:tr>
              <a:tr h="744614">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4</a:t>
                      </a:r>
                    </a:p>
                  </a:txBody>
                  <a:tcPr marL="68580" marR="68580" marT="0" marB="0"/>
                </a:tc>
                <a:tc>
                  <a: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IS 1893 (Part 3</a:t>
                      </a:r>
                      <a:r>
                        <a:rPr lang="en-US" sz="1800" dirty="0" smtClean="0">
                          <a:effectLst/>
                          <a:latin typeface="Arial" panose="020B0604020202020204" pitchFamily="34" charset="0"/>
                          <a:ea typeface="Calibri" panose="020F0502020204030204" pitchFamily="34" charset="0"/>
                          <a:cs typeface="Arial" panose="020B0604020202020204" pitchFamily="34" charset="0"/>
                        </a:rPr>
                        <a:t>) : 2014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Criteria for earthquake resistant design of structures: </a:t>
                      </a:r>
                      <a:endParaRPr lang="en-US" sz="1800" dirty="0" smtClean="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Part </a:t>
                      </a:r>
                      <a:r>
                        <a:rPr lang="en-US" sz="1800" dirty="0">
                          <a:effectLst/>
                          <a:latin typeface="Arial" panose="020B0604020202020204" pitchFamily="34" charset="0"/>
                          <a:ea typeface="Calibri" panose="020F0502020204030204" pitchFamily="34" charset="0"/>
                          <a:cs typeface="Arial" panose="020B0604020202020204" pitchFamily="34" charset="0"/>
                        </a:rPr>
                        <a:t>3 Bridges and retaining walls         </a:t>
                      </a:r>
                    </a:p>
                  </a:txBody>
                  <a:tcPr marL="68580" marR="68580" marT="0" marB="0"/>
                </a:tc>
                <a:tc>
                  <a:txBody>
                    <a:bodyPr/>
                    <a:lstStyle/>
                    <a:p>
                      <a:pPr marL="0" marR="0" algn="ctr">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extLst>
                  <a:ext uri="{0D108BD9-81ED-4DB2-BD59-A6C34878D82A}">
                    <a16:rowId xmlns:a16="http://schemas.microsoft.com/office/drawing/2014/main" val="167706151"/>
                  </a:ext>
                </a:extLst>
              </a:tr>
              <a:tr h="1065271">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5</a:t>
                      </a:r>
                    </a:p>
                  </a:txBody>
                  <a:tcPr marL="68580" marR="68580" marT="0" marB="0"/>
                </a:tc>
                <a:tc>
                  <a: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IS 1893 (Part 4</a:t>
                      </a:r>
                      <a:r>
                        <a:rPr lang="en-US" sz="1800" dirty="0" smtClean="0">
                          <a:effectLst/>
                          <a:latin typeface="Arial" panose="020B0604020202020204" pitchFamily="34" charset="0"/>
                          <a:ea typeface="Calibri" panose="020F0502020204030204" pitchFamily="34" charset="0"/>
                          <a:cs typeface="Arial" panose="020B0604020202020204" pitchFamily="34" charset="0"/>
                        </a:rPr>
                        <a:t>) : 2024</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Criteria for earthquake resistant design of structures: </a:t>
                      </a:r>
                      <a:endParaRPr lang="en-US" sz="1800" dirty="0" smtClean="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1800" dirty="0" smtClean="0">
                          <a:effectLst/>
                          <a:latin typeface="Arial" panose="020B0604020202020204" pitchFamily="34" charset="0"/>
                          <a:ea typeface="Calibri" panose="020F0502020204030204" pitchFamily="34" charset="0"/>
                          <a:cs typeface="Arial" panose="020B0604020202020204" pitchFamily="34" charset="0"/>
                        </a:rPr>
                        <a:t>Part </a:t>
                      </a:r>
                      <a:r>
                        <a:rPr lang="en-US" sz="1800" dirty="0">
                          <a:effectLst/>
                          <a:latin typeface="Arial" panose="020B0604020202020204" pitchFamily="34" charset="0"/>
                          <a:ea typeface="Calibri" panose="020F0502020204030204" pitchFamily="34" charset="0"/>
                          <a:cs typeface="Arial" panose="020B0604020202020204" pitchFamily="34" charset="0"/>
                        </a:rPr>
                        <a:t>4 Industrial structures including stack-like structures (</a:t>
                      </a:r>
                      <a:r>
                        <a:rPr lang="en-US" sz="1800" i="1" dirty="0">
                          <a:effectLst/>
                          <a:latin typeface="Arial" panose="020B0604020202020204" pitchFamily="34" charset="0"/>
                          <a:ea typeface="Calibri" panose="020F0502020204030204" pitchFamily="34" charset="0"/>
                          <a:cs typeface="Arial" panose="020B0604020202020204" pitchFamily="34" charset="0"/>
                        </a:rPr>
                        <a:t>second revision</a:t>
                      </a: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marL="0" marR="0" algn="ctr">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extLst>
                  <a:ext uri="{0D108BD9-81ED-4DB2-BD59-A6C34878D82A}">
                    <a16:rowId xmlns:a16="http://schemas.microsoft.com/office/drawing/2014/main" val="2252368398"/>
                  </a:ext>
                </a:extLst>
              </a:tr>
              <a:tr h="744614">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6</a:t>
                      </a:r>
                    </a:p>
                  </a:txBody>
                  <a:tcPr marL="68580" marR="68580" marT="0" marB="0"/>
                </a:tc>
                <a:tc>
                  <a:txBody>
                    <a:bodyPr/>
                    <a:lstStyle/>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IS 1893 (Part 6</a:t>
                      </a:r>
                      <a:r>
                        <a:rPr lang="en-US" sz="1800" dirty="0" smtClean="0">
                          <a:effectLst/>
                          <a:latin typeface="Arial" panose="020B0604020202020204" pitchFamily="34" charset="0"/>
                          <a:ea typeface="Calibri" panose="020F0502020204030204" pitchFamily="34" charset="0"/>
                          <a:cs typeface="Arial" panose="020B0604020202020204" pitchFamily="34" charset="0"/>
                        </a:rPr>
                        <a:t>) : 2022</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Criteria for earthquake resistant design of structures: Part 6 Base isolated buildings</a:t>
                      </a:r>
                    </a:p>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marL="0" marR="0" algn="ctr">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extLst>
                  <a:ext uri="{0D108BD9-81ED-4DB2-BD59-A6C34878D82A}">
                    <a16:rowId xmlns:a16="http://schemas.microsoft.com/office/drawing/2014/main" val="4255817110"/>
                  </a:ext>
                </a:extLst>
              </a:tr>
            </a:tbl>
          </a:graphicData>
        </a:graphic>
      </p:graphicFrame>
      <p:sp>
        <p:nvSpPr>
          <p:cNvPr id="2" name="Title 1"/>
          <p:cNvSpPr>
            <a:spLocks noGrp="1"/>
          </p:cNvSpPr>
          <p:nvPr>
            <p:ph type="title"/>
          </p:nvPr>
        </p:nvSpPr>
        <p:spPr>
          <a:xfrm>
            <a:off x="838200" y="365126"/>
            <a:ext cx="10515600" cy="673100"/>
          </a:xfrm>
        </p:spPr>
        <p:txBody>
          <a:bodyPr>
            <a:normAutofit fontScale="90000"/>
          </a:bodyPr>
          <a:lstStyle/>
          <a:p>
            <a:r>
              <a:rPr lang="en-US" dirty="0"/>
              <a:t>Indian Standards on Earthquake Engineering</a:t>
            </a:r>
          </a:p>
        </p:txBody>
      </p:sp>
      <p:sp>
        <p:nvSpPr>
          <p:cNvPr id="4" name="Slide Number Placeholder 3"/>
          <p:cNvSpPr>
            <a:spLocks noGrp="1"/>
          </p:cNvSpPr>
          <p:nvPr>
            <p:ph type="sldNum" sz="quarter" idx="12"/>
          </p:nvPr>
        </p:nvSpPr>
        <p:spPr/>
        <p:txBody>
          <a:bodyPr/>
          <a:lstStyle/>
          <a:p>
            <a:fld id="{CB6D5628-0D12-492C-A7D6-9E76BC14E1B6}" type="slidenum">
              <a:rPr lang="en-IN" smtClean="0"/>
              <a:t>20</a:t>
            </a:fld>
            <a:endParaRPr lang="en-IN"/>
          </a:p>
        </p:txBody>
      </p:sp>
    </p:spTree>
    <p:extLst>
      <p:ext uri="{BB962C8B-B14F-4D97-AF65-F5344CB8AC3E}">
        <p14:creationId xmlns:p14="http://schemas.microsoft.com/office/powerpoint/2010/main" val="168817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44650425"/>
              </p:ext>
            </p:extLst>
          </p:nvPr>
        </p:nvGraphicFramePr>
        <p:xfrm>
          <a:off x="690719" y="979058"/>
          <a:ext cx="11019499" cy="5818513"/>
        </p:xfrm>
        <a:graphic>
          <a:graphicData uri="http://schemas.openxmlformats.org/drawingml/2006/table">
            <a:tbl>
              <a:tblPr firstRow="1" firstCol="1" bandRow="1">
                <a:tableStyleId>{5C22544A-7EE6-4342-B048-85BDC9FD1C3A}</a:tableStyleId>
              </a:tblPr>
              <a:tblGrid>
                <a:gridCol w="702756">
                  <a:extLst>
                    <a:ext uri="{9D8B030D-6E8A-4147-A177-3AD203B41FA5}">
                      <a16:colId xmlns:a16="http://schemas.microsoft.com/office/drawing/2014/main" val="373128126"/>
                    </a:ext>
                  </a:extLst>
                </a:gridCol>
                <a:gridCol w="2050831">
                  <a:extLst>
                    <a:ext uri="{9D8B030D-6E8A-4147-A177-3AD203B41FA5}">
                      <a16:colId xmlns:a16="http://schemas.microsoft.com/office/drawing/2014/main" val="334484856"/>
                    </a:ext>
                  </a:extLst>
                </a:gridCol>
                <a:gridCol w="6862068">
                  <a:extLst>
                    <a:ext uri="{9D8B030D-6E8A-4147-A177-3AD203B41FA5}">
                      <a16:colId xmlns:a16="http://schemas.microsoft.com/office/drawing/2014/main" val="985498106"/>
                    </a:ext>
                  </a:extLst>
                </a:gridCol>
                <a:gridCol w="1403844">
                  <a:extLst>
                    <a:ext uri="{9D8B030D-6E8A-4147-A177-3AD203B41FA5}">
                      <a16:colId xmlns:a16="http://schemas.microsoft.com/office/drawing/2014/main" val="2922009636"/>
                    </a:ext>
                  </a:extLst>
                </a:gridCol>
              </a:tblGrid>
              <a:tr h="535567">
                <a:tc>
                  <a:txBody>
                    <a:bodyPr/>
                    <a:lstStyle/>
                    <a:p>
                      <a:pPr marL="0" marR="0" algn="ctr">
                        <a:lnSpc>
                          <a:spcPct val="107000"/>
                        </a:lnSpc>
                        <a:spcBef>
                          <a:spcPts val="0"/>
                        </a:spcBef>
                        <a:spcAft>
                          <a:spcPts val="0"/>
                        </a:spcAft>
                      </a:pPr>
                      <a:r>
                        <a:rPr lang="en-US" sz="1600" dirty="0" err="1" smtClean="0">
                          <a:effectLst/>
                          <a:latin typeface="Arial" panose="020B0604020202020204" pitchFamily="34" charset="0"/>
                          <a:cs typeface="Arial" panose="020B0604020202020204" pitchFamily="34" charset="0"/>
                        </a:rPr>
                        <a:t>SlNo</a:t>
                      </a:r>
                      <a:r>
                        <a:rPr lang="en-US" sz="1600" dirty="0">
                          <a:effectLst/>
                          <a:latin typeface="Arial" panose="020B0604020202020204" pitchFamily="34" charset="0"/>
                          <a:cs typeface="Arial" panose="020B0604020202020204" pitchFamily="34" charset="0"/>
                        </a:rPr>
                        <a:t>.</a:t>
                      </a:r>
                    </a:p>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IS </a:t>
                      </a:r>
                      <a:r>
                        <a:rPr lang="en-US" sz="1600" dirty="0" smtClean="0">
                          <a:effectLst/>
                          <a:latin typeface="Arial" panose="020B0604020202020204" pitchFamily="34" charset="0"/>
                          <a:cs typeface="Arial" panose="020B0604020202020204" pitchFamily="34" charset="0"/>
                        </a:rPr>
                        <a:t>Number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Title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No. of </a:t>
                      </a:r>
                      <a:r>
                        <a:rPr lang="en-US" sz="1600" dirty="0" err="1">
                          <a:effectLst/>
                          <a:latin typeface="Arial" panose="020B0604020202020204" pitchFamily="34" charset="0"/>
                          <a:cs typeface="Arial" panose="020B0604020202020204" pitchFamily="34" charset="0"/>
                        </a:rPr>
                        <a:t>Amd</a:t>
                      </a:r>
                      <a:r>
                        <a:rPr lang="en-US"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35665384"/>
                  </a:ext>
                </a:extLst>
              </a:tr>
              <a:tr h="857976">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7</a:t>
                      </a:r>
                    </a:p>
                  </a:txBody>
                  <a:tcPr marL="68580" marR="68580" marT="0" marB="0"/>
                </a:tc>
                <a:tc>
                  <a: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IS </a:t>
                      </a:r>
                      <a:r>
                        <a:rPr lang="en-US" sz="1800" dirty="0" smtClean="0">
                          <a:effectLst/>
                          <a:latin typeface="Arial" panose="020B0604020202020204" pitchFamily="34" charset="0"/>
                          <a:ea typeface="Calibri" panose="020F0502020204030204" pitchFamily="34" charset="0"/>
                          <a:cs typeface="Arial" panose="020B0604020202020204" pitchFamily="34" charset="0"/>
                        </a:rPr>
                        <a:t>4326 : 2013</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Earthquake resistant design and construction of buildings ― Code of practice (</a:t>
                      </a:r>
                      <a:r>
                        <a:rPr lang="en-US" sz="1800" i="1" dirty="0">
                          <a:effectLst/>
                          <a:latin typeface="Arial" panose="020B0604020202020204" pitchFamily="34" charset="0"/>
                          <a:ea typeface="Calibri" panose="020F0502020204030204" pitchFamily="34" charset="0"/>
                          <a:cs typeface="Arial" panose="020B0604020202020204" pitchFamily="34" charset="0"/>
                        </a:rPr>
                        <a:t>third revision</a:t>
                      </a:r>
                      <a:r>
                        <a:rPr lang="en-US" sz="18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marL="0" marR="0" algn="ctr">
                        <a:lnSpc>
                          <a:spcPct val="107000"/>
                        </a:lnSpc>
                        <a:spcBef>
                          <a:spcPts val="0"/>
                        </a:spcBef>
                        <a:spcAft>
                          <a:spcPts val="0"/>
                        </a:spcAft>
                      </a:pPr>
                      <a:r>
                        <a:rPr lang="en-US" sz="180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tc>
                <a:extLst>
                  <a:ext uri="{0D108BD9-81ED-4DB2-BD59-A6C34878D82A}">
                    <a16:rowId xmlns:a16="http://schemas.microsoft.com/office/drawing/2014/main" val="3445710703"/>
                  </a:ext>
                </a:extLst>
              </a:tr>
              <a:tr h="857976">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8</a:t>
                      </a:r>
                    </a:p>
                  </a:txBody>
                  <a:tcPr marL="68580" marR="68580" marT="0" marB="0"/>
                </a:tc>
                <a:tc>
                  <a: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IS </a:t>
                      </a:r>
                      <a:r>
                        <a:rPr lang="en-US" sz="1800" dirty="0" smtClean="0">
                          <a:effectLst/>
                          <a:latin typeface="Arial" panose="020B0604020202020204" pitchFamily="34" charset="0"/>
                          <a:ea typeface="Calibri" panose="020F0502020204030204" pitchFamily="34" charset="0"/>
                          <a:cs typeface="Arial" panose="020B0604020202020204" pitchFamily="34" charset="0"/>
                        </a:rPr>
                        <a:t>4967 : 1968</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Recommendations for seismic instrumentation for river valley projects</a:t>
                      </a:r>
                    </a:p>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marL="0" marR="0" algn="ctr">
                        <a:lnSpc>
                          <a:spcPct val="107000"/>
                        </a:lnSpc>
                        <a:spcBef>
                          <a:spcPts val="0"/>
                        </a:spcBef>
                        <a:spcAft>
                          <a:spcPts val="0"/>
                        </a:spcAft>
                      </a:pPr>
                      <a:r>
                        <a:rPr lang="en-US" sz="18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extLst>
                  <a:ext uri="{0D108BD9-81ED-4DB2-BD59-A6C34878D82A}">
                    <a16:rowId xmlns:a16="http://schemas.microsoft.com/office/drawing/2014/main" val="690657533"/>
                  </a:ext>
                </a:extLst>
              </a:tr>
              <a:tr h="857976">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9</a:t>
                      </a:r>
                    </a:p>
                  </a:txBody>
                  <a:tcPr marL="68580" marR="68580" marT="0" marB="0"/>
                </a:tc>
                <a:tc>
                  <a: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*IS </a:t>
                      </a:r>
                      <a:r>
                        <a:rPr lang="en-US" sz="1800" dirty="0" smtClean="0">
                          <a:effectLst/>
                          <a:latin typeface="Arial" panose="020B0604020202020204" pitchFamily="34" charset="0"/>
                          <a:ea typeface="Calibri" panose="020F0502020204030204" pitchFamily="34" charset="0"/>
                          <a:cs typeface="Arial" panose="020B0604020202020204" pitchFamily="34" charset="0"/>
                        </a:rPr>
                        <a:t>4991 : 1968</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Criteria for blast resistant design of structures for explosions above ground              </a:t>
                      </a:r>
                    </a:p>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marL="0" marR="0" algn="ctr">
                        <a:lnSpc>
                          <a:spcPct val="107000"/>
                        </a:lnSpc>
                        <a:spcBef>
                          <a:spcPts val="0"/>
                        </a:spcBef>
                        <a:spcAft>
                          <a:spcPts val="0"/>
                        </a:spcAft>
                      </a:pPr>
                      <a:r>
                        <a:rPr lang="en-US" sz="18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extLst>
                  <a:ext uri="{0D108BD9-81ED-4DB2-BD59-A6C34878D82A}">
                    <a16:rowId xmlns:a16="http://schemas.microsoft.com/office/drawing/2014/main" val="1331179895"/>
                  </a:ext>
                </a:extLst>
              </a:tr>
              <a:tr h="857976">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10</a:t>
                      </a:r>
                    </a:p>
                  </a:txBody>
                  <a:tcPr marL="68580" marR="68580" marT="0" marB="0"/>
                </a:tc>
                <a:tc>
                  <a: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IS </a:t>
                      </a:r>
                      <a:r>
                        <a:rPr lang="en-US" sz="1800" dirty="0" smtClean="0">
                          <a:effectLst/>
                          <a:latin typeface="Arial" panose="020B0604020202020204" pitchFamily="34" charset="0"/>
                          <a:ea typeface="Calibri" panose="020F0502020204030204" pitchFamily="34" charset="0"/>
                          <a:cs typeface="Arial" panose="020B0604020202020204" pitchFamily="34" charset="0"/>
                        </a:rPr>
                        <a:t>6922 : 1973</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Criteria for safety and design of structures subject to underground blasts                          </a:t>
                      </a:r>
                    </a:p>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marL="0" marR="0" algn="ctr">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extLst>
                  <a:ext uri="{0D108BD9-81ED-4DB2-BD59-A6C34878D82A}">
                    <a16:rowId xmlns:a16="http://schemas.microsoft.com/office/drawing/2014/main" val="167706151"/>
                  </a:ext>
                </a:extLst>
              </a:tr>
              <a:tr h="857976">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11</a:t>
                      </a:r>
                    </a:p>
                  </a:txBody>
                  <a:tcPr marL="68580" marR="68580" marT="0" marB="0"/>
                </a:tc>
                <a:tc>
                  <a: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IS </a:t>
                      </a:r>
                      <a:r>
                        <a:rPr lang="en-US" sz="1800" dirty="0" smtClean="0">
                          <a:effectLst/>
                          <a:latin typeface="Arial" panose="020B0604020202020204" pitchFamily="34" charset="0"/>
                          <a:ea typeface="Calibri" panose="020F0502020204030204" pitchFamily="34" charset="0"/>
                          <a:cs typeface="Arial" panose="020B0604020202020204" pitchFamily="34" charset="0"/>
                        </a:rPr>
                        <a:t>13827 : 1993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Improving earthquake resistance of earthen buildings ― Guidelines</a:t>
                      </a:r>
                    </a:p>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marL="0" marR="0" algn="ctr">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tc>
                <a:extLst>
                  <a:ext uri="{0D108BD9-81ED-4DB2-BD59-A6C34878D82A}">
                    <a16:rowId xmlns:a16="http://schemas.microsoft.com/office/drawing/2014/main" val="2252368398"/>
                  </a:ext>
                </a:extLst>
              </a:tr>
              <a:tr h="857976">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12</a:t>
                      </a:r>
                    </a:p>
                  </a:txBody>
                  <a:tcPr marL="68580" marR="68580" marT="0" marB="0"/>
                </a:tc>
                <a:tc>
                  <a: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IS </a:t>
                      </a:r>
                      <a:r>
                        <a:rPr lang="en-US" sz="1800" dirty="0" smtClean="0">
                          <a:effectLst/>
                          <a:latin typeface="Arial" panose="020B0604020202020204" pitchFamily="34" charset="0"/>
                          <a:ea typeface="Calibri" panose="020F0502020204030204" pitchFamily="34" charset="0"/>
                          <a:cs typeface="Arial" panose="020B0604020202020204" pitchFamily="34" charset="0"/>
                        </a:rPr>
                        <a:t>13828 : 1993</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Improving earthquake resistance of low strength masonry buildings ― Guidelines</a:t>
                      </a:r>
                    </a:p>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marL="0" marR="0" algn="ctr">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tc>
                <a:extLst>
                  <a:ext uri="{0D108BD9-81ED-4DB2-BD59-A6C34878D82A}">
                    <a16:rowId xmlns:a16="http://schemas.microsoft.com/office/drawing/2014/main" val="4255817110"/>
                  </a:ext>
                </a:extLst>
              </a:tr>
            </a:tbl>
          </a:graphicData>
        </a:graphic>
      </p:graphicFrame>
      <p:sp>
        <p:nvSpPr>
          <p:cNvPr id="2" name="Title 1"/>
          <p:cNvSpPr>
            <a:spLocks noGrp="1"/>
          </p:cNvSpPr>
          <p:nvPr>
            <p:ph type="title"/>
          </p:nvPr>
        </p:nvSpPr>
        <p:spPr>
          <a:xfrm>
            <a:off x="838200" y="365126"/>
            <a:ext cx="10515600" cy="673100"/>
          </a:xfrm>
        </p:spPr>
        <p:txBody>
          <a:bodyPr>
            <a:normAutofit fontScale="90000"/>
          </a:bodyPr>
          <a:lstStyle/>
          <a:p>
            <a:r>
              <a:rPr lang="en-US" dirty="0"/>
              <a:t>Indian Standards on Earthquake Engineering</a:t>
            </a:r>
          </a:p>
        </p:txBody>
      </p:sp>
      <p:sp>
        <p:nvSpPr>
          <p:cNvPr id="4" name="Slide Number Placeholder 3"/>
          <p:cNvSpPr>
            <a:spLocks noGrp="1"/>
          </p:cNvSpPr>
          <p:nvPr>
            <p:ph type="sldNum" sz="quarter" idx="12"/>
          </p:nvPr>
        </p:nvSpPr>
        <p:spPr/>
        <p:txBody>
          <a:bodyPr/>
          <a:lstStyle/>
          <a:p>
            <a:fld id="{CB6D5628-0D12-492C-A7D6-9E76BC14E1B6}" type="slidenum">
              <a:rPr lang="en-IN" smtClean="0"/>
              <a:t>21</a:t>
            </a:fld>
            <a:endParaRPr lang="en-IN"/>
          </a:p>
        </p:txBody>
      </p:sp>
    </p:spTree>
    <p:extLst>
      <p:ext uri="{BB962C8B-B14F-4D97-AF65-F5344CB8AC3E}">
        <p14:creationId xmlns:p14="http://schemas.microsoft.com/office/powerpoint/2010/main" val="2232337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73100"/>
          </a:xfrm>
        </p:spPr>
        <p:txBody>
          <a:bodyPr>
            <a:normAutofit fontScale="90000"/>
          </a:bodyPr>
          <a:lstStyle/>
          <a:p>
            <a:r>
              <a:rPr lang="en-US" dirty="0"/>
              <a:t>Indian Standards on Earthquake Engineering</a:t>
            </a:r>
          </a:p>
        </p:txBody>
      </p:sp>
      <p:sp>
        <p:nvSpPr>
          <p:cNvPr id="4" name="Slide Number Placeholder 3"/>
          <p:cNvSpPr>
            <a:spLocks noGrp="1"/>
          </p:cNvSpPr>
          <p:nvPr>
            <p:ph type="sldNum" sz="quarter" idx="12"/>
          </p:nvPr>
        </p:nvSpPr>
        <p:spPr/>
        <p:txBody>
          <a:bodyPr/>
          <a:lstStyle/>
          <a:p>
            <a:fld id="{CB6D5628-0D12-492C-A7D6-9E76BC14E1B6}" type="slidenum">
              <a:rPr lang="en-IN" smtClean="0"/>
              <a:t>22</a:t>
            </a:fld>
            <a:endParaRPr lang="en-IN"/>
          </a:p>
        </p:txBody>
      </p:sp>
      <p:graphicFrame>
        <p:nvGraphicFramePr>
          <p:cNvPr id="5" name="Table 4"/>
          <p:cNvGraphicFramePr>
            <a:graphicFrameLocks noGrp="1"/>
          </p:cNvGraphicFramePr>
          <p:nvPr>
            <p:extLst>
              <p:ext uri="{D42A27DB-BD31-4B8C-83A1-F6EECF244321}">
                <p14:modId xmlns:p14="http://schemas.microsoft.com/office/powerpoint/2010/main" val="576773649"/>
              </p:ext>
            </p:extLst>
          </p:nvPr>
        </p:nvGraphicFramePr>
        <p:xfrm>
          <a:off x="838200" y="1141286"/>
          <a:ext cx="10515600" cy="5478717"/>
        </p:xfrm>
        <a:graphic>
          <a:graphicData uri="http://schemas.openxmlformats.org/drawingml/2006/table">
            <a:tbl>
              <a:tblPr firstRow="1" firstCol="1" bandRow="1">
                <a:tableStyleId>{5C22544A-7EE6-4342-B048-85BDC9FD1C3A}</a:tableStyleId>
              </a:tblPr>
              <a:tblGrid>
                <a:gridCol w="670620">
                  <a:extLst>
                    <a:ext uri="{9D8B030D-6E8A-4147-A177-3AD203B41FA5}">
                      <a16:colId xmlns:a16="http://schemas.microsoft.com/office/drawing/2014/main" val="373128126"/>
                    </a:ext>
                  </a:extLst>
                </a:gridCol>
                <a:gridCol w="2001296">
                  <a:extLst>
                    <a:ext uri="{9D8B030D-6E8A-4147-A177-3AD203B41FA5}">
                      <a16:colId xmlns:a16="http://schemas.microsoft.com/office/drawing/2014/main" val="334484856"/>
                    </a:ext>
                  </a:extLst>
                </a:gridCol>
                <a:gridCol w="6577781">
                  <a:extLst>
                    <a:ext uri="{9D8B030D-6E8A-4147-A177-3AD203B41FA5}">
                      <a16:colId xmlns:a16="http://schemas.microsoft.com/office/drawing/2014/main" val="985498106"/>
                    </a:ext>
                  </a:extLst>
                </a:gridCol>
                <a:gridCol w="1265903">
                  <a:extLst>
                    <a:ext uri="{9D8B030D-6E8A-4147-A177-3AD203B41FA5}">
                      <a16:colId xmlns:a16="http://schemas.microsoft.com/office/drawing/2014/main" val="2922009636"/>
                    </a:ext>
                  </a:extLst>
                </a:gridCol>
              </a:tblGrid>
              <a:tr h="549621">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SI No.</a:t>
                      </a:r>
                    </a:p>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IS Number/ DOC Number</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Title</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No. of </a:t>
                      </a:r>
                      <a:r>
                        <a:rPr lang="en-US" sz="1600" dirty="0" err="1">
                          <a:effectLst/>
                          <a:latin typeface="Arial" panose="020B0604020202020204" pitchFamily="34" charset="0"/>
                          <a:cs typeface="Arial" panose="020B0604020202020204" pitchFamily="34" charset="0"/>
                        </a:rPr>
                        <a:t>Amd</a:t>
                      </a:r>
                      <a:r>
                        <a:rPr lang="en-US"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35665384"/>
                  </a:ext>
                </a:extLst>
              </a:tr>
              <a:tr h="335933">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13</a:t>
                      </a:r>
                    </a:p>
                  </a:txBody>
                  <a:tcPr marL="68580" marR="68580" marT="0" marB="0"/>
                </a:tc>
                <a:tc>
                  <a: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IS </a:t>
                      </a:r>
                      <a:r>
                        <a:rPr lang="en-US" sz="1800" dirty="0" smtClean="0">
                          <a:effectLst/>
                          <a:latin typeface="Arial" panose="020B0604020202020204" pitchFamily="34" charset="0"/>
                          <a:ea typeface="Calibri" panose="020F0502020204030204" pitchFamily="34" charset="0"/>
                          <a:cs typeface="Arial" panose="020B0604020202020204" pitchFamily="34" charset="0"/>
                        </a:rPr>
                        <a:t>13920 : 2016</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Ductile design and detailing of reinforced concrete structures subjected to seismic forces ― Code of practice (</a:t>
                      </a:r>
                      <a:r>
                        <a:rPr lang="en-US" sz="1800" i="1" dirty="0">
                          <a:effectLst/>
                          <a:latin typeface="Arial" panose="020B0604020202020204" pitchFamily="34" charset="0"/>
                          <a:ea typeface="Calibri" panose="020F0502020204030204" pitchFamily="34" charset="0"/>
                          <a:cs typeface="Arial" panose="020B0604020202020204" pitchFamily="34" charset="0"/>
                        </a:rPr>
                        <a:t>first revision</a:t>
                      </a:r>
                      <a:r>
                        <a:rPr lang="en-US" sz="18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tc>
                <a:extLst>
                  <a:ext uri="{0D108BD9-81ED-4DB2-BD59-A6C34878D82A}">
                    <a16:rowId xmlns:a16="http://schemas.microsoft.com/office/drawing/2014/main" val="3445710703"/>
                  </a:ext>
                </a:extLst>
              </a:tr>
              <a:tr h="335933">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14</a:t>
                      </a:r>
                    </a:p>
                  </a:txBody>
                  <a:tcPr marL="68580" marR="68580" marT="0" marB="0"/>
                </a:tc>
                <a:tc>
                  <a: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IS </a:t>
                      </a:r>
                      <a:r>
                        <a:rPr lang="en-US" sz="1800" dirty="0" smtClean="0">
                          <a:effectLst/>
                          <a:latin typeface="Arial" panose="020B0604020202020204" pitchFamily="34" charset="0"/>
                          <a:ea typeface="Calibri" panose="020F0502020204030204" pitchFamily="34" charset="0"/>
                          <a:cs typeface="Arial" panose="020B0604020202020204" pitchFamily="34" charset="0"/>
                        </a:rPr>
                        <a:t>13935 : 2009</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Seismic evaluation, repair and strengthening of masonry buildings ― Guidelines (</a:t>
                      </a:r>
                      <a:r>
                        <a:rPr lang="en-US" sz="1800" i="1" dirty="0">
                          <a:effectLst/>
                          <a:latin typeface="Arial" panose="020B0604020202020204" pitchFamily="34" charset="0"/>
                          <a:ea typeface="Calibri" panose="020F0502020204030204" pitchFamily="34" charset="0"/>
                          <a:cs typeface="Arial" panose="020B0604020202020204" pitchFamily="34" charset="0"/>
                        </a:rPr>
                        <a:t>first revision</a:t>
                      </a:r>
                      <a:r>
                        <a:rPr lang="en-US" sz="18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extLst>
                  <a:ext uri="{0D108BD9-81ED-4DB2-BD59-A6C34878D82A}">
                    <a16:rowId xmlns:a16="http://schemas.microsoft.com/office/drawing/2014/main" val="690657533"/>
                  </a:ext>
                </a:extLst>
              </a:tr>
              <a:tr h="335933">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15</a:t>
                      </a:r>
                    </a:p>
                  </a:txBody>
                  <a:tcPr marL="68580" marR="68580" marT="0" marB="0"/>
                </a:tc>
                <a:tc>
                  <a: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IS </a:t>
                      </a:r>
                      <a:r>
                        <a:rPr lang="en-US" sz="1800" dirty="0" smtClean="0">
                          <a:effectLst/>
                          <a:latin typeface="Arial" panose="020B0604020202020204" pitchFamily="34" charset="0"/>
                          <a:ea typeface="Calibri" panose="020F0502020204030204" pitchFamily="34" charset="0"/>
                          <a:cs typeface="Arial" panose="020B0604020202020204" pitchFamily="34" charset="0"/>
                        </a:rPr>
                        <a:t>15988 : 2013</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Seismic evaluation and strengthening of existing reinforced concrete buildings ― Guidelines</a:t>
                      </a:r>
                    </a:p>
                    <a:p>
                      <a:pPr marL="0" marR="0" algn="just">
                        <a:lnSpc>
                          <a:spcPct val="107000"/>
                        </a:lnSpc>
                        <a:spcBef>
                          <a:spcPts val="0"/>
                        </a:spcBef>
                        <a:spcAft>
                          <a:spcPts val="0"/>
                        </a:spcAft>
                      </a:pP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extLst>
                  <a:ext uri="{0D108BD9-81ED-4DB2-BD59-A6C34878D82A}">
                    <a16:rowId xmlns:a16="http://schemas.microsoft.com/office/drawing/2014/main" val="1331179895"/>
                  </a:ext>
                </a:extLst>
              </a:tr>
              <a:tr h="335933">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16</a:t>
                      </a:r>
                    </a:p>
                  </a:txBody>
                  <a:tcPr marL="68580" marR="68580" marT="0" marB="0"/>
                </a:tc>
                <a:tc>
                  <a: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IS </a:t>
                      </a:r>
                      <a:r>
                        <a:rPr lang="en-US" sz="1800" dirty="0" smtClean="0">
                          <a:effectLst/>
                          <a:latin typeface="Arial" panose="020B0604020202020204" pitchFamily="34" charset="0"/>
                          <a:ea typeface="Calibri" panose="020F0502020204030204" pitchFamily="34" charset="0"/>
                          <a:cs typeface="Arial" panose="020B0604020202020204" pitchFamily="34" charset="0"/>
                        </a:rPr>
                        <a:t>17848 : </a:t>
                      </a:r>
                      <a:r>
                        <a:rPr lang="en-US" sz="1800" dirty="0">
                          <a:effectLst/>
                          <a:latin typeface="Arial" panose="020B0604020202020204" pitchFamily="34" charset="0"/>
                          <a:ea typeface="Calibri" panose="020F0502020204030204" pitchFamily="34" charset="0"/>
                          <a:cs typeface="Arial" panose="020B0604020202020204" pitchFamily="34" charset="0"/>
                        </a:rPr>
                        <a:t>2022</a:t>
                      </a: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marL="0" marR="0" algn="just">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Confined masonry for earthquake resistance ─ Code of Practice</a:t>
                      </a:r>
                    </a:p>
                  </a:txBody>
                  <a:tcPr marL="68580" marR="68580" marT="0" marB="0"/>
                </a:tc>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extLst>
                  <a:ext uri="{0D108BD9-81ED-4DB2-BD59-A6C34878D82A}">
                    <a16:rowId xmlns:a16="http://schemas.microsoft.com/office/drawing/2014/main" val="167706151"/>
                  </a:ext>
                </a:extLst>
              </a:tr>
              <a:tr h="335933">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17</a:t>
                      </a:r>
                    </a:p>
                  </a:txBody>
                  <a:tcPr marL="68580" marR="68580" marT="0" marB="0"/>
                </a:tc>
                <a:tc>
                  <a: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IS </a:t>
                      </a:r>
                      <a:r>
                        <a:rPr lang="en-US" sz="1800" dirty="0" smtClean="0">
                          <a:effectLst/>
                          <a:latin typeface="Arial" panose="020B0604020202020204" pitchFamily="34" charset="0"/>
                          <a:ea typeface="Calibri" panose="020F0502020204030204" pitchFamily="34" charset="0"/>
                          <a:cs typeface="Arial" panose="020B0604020202020204" pitchFamily="34" charset="0"/>
                        </a:rPr>
                        <a:t>18168 : 2023</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Earthquake resistant design and detailing of steel buildings — Code of practice</a:t>
                      </a: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extLst>
                  <a:ext uri="{0D108BD9-81ED-4DB2-BD59-A6C34878D82A}">
                    <a16:rowId xmlns:a16="http://schemas.microsoft.com/office/drawing/2014/main" val="2252368398"/>
                  </a:ext>
                </a:extLst>
              </a:tr>
              <a:tr h="335933">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18</a:t>
                      </a:r>
                    </a:p>
                  </a:txBody>
                  <a:tcPr marL="68580" marR="68580" marT="0" marB="0"/>
                </a:tc>
                <a:tc>
                  <a: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IS </a:t>
                      </a:r>
                      <a:r>
                        <a:rPr lang="en-US" sz="1800" dirty="0" smtClean="0">
                          <a:effectLst/>
                          <a:latin typeface="Arial" panose="020B0604020202020204" pitchFamily="34" charset="0"/>
                          <a:ea typeface="Calibri" panose="020F0502020204030204" pitchFamily="34" charset="0"/>
                          <a:cs typeface="Arial" panose="020B0604020202020204" pitchFamily="34" charset="0"/>
                        </a:rPr>
                        <a:t>18289 : </a:t>
                      </a:r>
                      <a:r>
                        <a:rPr lang="en-US" sz="1800" dirty="0">
                          <a:effectLst/>
                          <a:latin typeface="Arial" panose="020B0604020202020204" pitchFamily="34" charset="0"/>
                          <a:ea typeface="Calibri" panose="020F0502020204030204" pitchFamily="34" charset="0"/>
                          <a:cs typeface="Arial" panose="020B0604020202020204" pitchFamily="34" charset="0"/>
                        </a:rPr>
                        <a:t>2023</a:t>
                      </a: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Post-earthquake safety assessment of buildings — Guidelines</a:t>
                      </a: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extLst>
                  <a:ext uri="{0D108BD9-81ED-4DB2-BD59-A6C34878D82A}">
                    <a16:rowId xmlns:a16="http://schemas.microsoft.com/office/drawing/2014/main" val="4255817110"/>
                  </a:ext>
                </a:extLst>
              </a:tr>
            </a:tbl>
          </a:graphicData>
        </a:graphic>
      </p:graphicFrame>
    </p:spTree>
    <p:extLst>
      <p:ext uri="{BB962C8B-B14F-4D97-AF65-F5344CB8AC3E}">
        <p14:creationId xmlns:p14="http://schemas.microsoft.com/office/powerpoint/2010/main" val="3855442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425"/>
            <a:ext cx="10515600" cy="1325563"/>
          </a:xfrm>
        </p:spPr>
        <p:txBody>
          <a:bodyPr/>
          <a:lstStyle/>
          <a:p>
            <a:r>
              <a:rPr lang="en-US" dirty="0" smtClean="0"/>
              <a:t>Terminology for Earthquake Resistant Design</a:t>
            </a:r>
            <a:endParaRPr lang="en-US" dirty="0"/>
          </a:p>
        </p:txBody>
      </p:sp>
      <p:sp>
        <p:nvSpPr>
          <p:cNvPr id="3" name="Content Placeholder 2"/>
          <p:cNvSpPr>
            <a:spLocks noGrp="1"/>
          </p:cNvSpPr>
          <p:nvPr>
            <p:ph idx="1"/>
          </p:nvPr>
        </p:nvSpPr>
        <p:spPr>
          <a:xfrm>
            <a:off x="838200" y="1257405"/>
            <a:ext cx="10515600" cy="1028411"/>
          </a:xfrm>
        </p:spPr>
        <p:txBody>
          <a:bodyPr/>
          <a:lstStyle/>
          <a:p>
            <a:pPr marL="0" indent="0">
              <a:buNone/>
            </a:pPr>
            <a:r>
              <a:rPr lang="en-US" b="1" dirty="0" smtClean="0"/>
              <a:t>IS 1893 (Part 1):2016</a:t>
            </a:r>
            <a:r>
              <a:rPr lang="en-US" dirty="0" smtClean="0"/>
              <a:t> – Lists the Indian Standard terms relating to ‘Earthquake Engineering’ and the ‘Special terms for Buildings’, such as:</a:t>
            </a:r>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23</a:t>
            </a:fld>
            <a:endParaRPr lang="en-IN"/>
          </a:p>
        </p:txBody>
      </p:sp>
      <p:sp>
        <p:nvSpPr>
          <p:cNvPr id="6" name="TextBox 5"/>
          <p:cNvSpPr txBox="1"/>
          <p:nvPr/>
        </p:nvSpPr>
        <p:spPr>
          <a:xfrm>
            <a:off x="973395" y="2455012"/>
            <a:ext cx="5088192" cy="3908762"/>
          </a:xfrm>
          <a:prstGeom prst="rect">
            <a:avLst/>
          </a:prstGeom>
          <a:noFill/>
        </p:spPr>
        <p:txBody>
          <a:bodyPr wrap="square" rtlCol="0">
            <a:spAutoFit/>
          </a:bodyPr>
          <a:lstStyle/>
          <a:p>
            <a:pPr algn="ctr"/>
            <a:r>
              <a:rPr lang="en-US" sz="2800" b="1" dirty="0"/>
              <a:t>Earthquake Engineering</a:t>
            </a:r>
            <a:endParaRPr lang="en-US" sz="2800" b="1"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Damping</a:t>
            </a:r>
          </a:p>
          <a:p>
            <a:pPr marL="285750" indent="-285750">
              <a:buFont typeface="Arial" panose="020B0604020202020204" pitchFamily="34" charset="0"/>
              <a:buChar char="•"/>
            </a:pPr>
            <a:r>
              <a:rPr lang="en-US" sz="2000" dirty="0" smtClean="0"/>
              <a:t>Design acceleration spectrum</a:t>
            </a:r>
          </a:p>
          <a:p>
            <a:pPr marL="285750" indent="-285750">
              <a:buFont typeface="Arial" panose="020B0604020202020204" pitchFamily="34" charset="0"/>
              <a:buChar char="•"/>
            </a:pPr>
            <a:r>
              <a:rPr lang="en-US" sz="2000" dirty="0" smtClean="0"/>
              <a:t>Design horizontal acceleration coefficient, </a:t>
            </a:r>
            <a:r>
              <a:rPr lang="en-US" sz="2000" b="1" i="1" dirty="0" smtClean="0"/>
              <a:t>A</a:t>
            </a:r>
            <a:r>
              <a:rPr lang="en-US" sz="2000" b="1" i="1" baseline="-25000" dirty="0" smtClean="0"/>
              <a:t>h</a:t>
            </a:r>
          </a:p>
          <a:p>
            <a:pPr marL="285750" indent="-285750">
              <a:buFont typeface="Arial" panose="020B0604020202020204" pitchFamily="34" charset="0"/>
              <a:buChar char="•"/>
            </a:pPr>
            <a:r>
              <a:rPr lang="en-US" sz="2000" dirty="0" smtClean="0"/>
              <a:t>Importance factor, </a:t>
            </a:r>
            <a:r>
              <a:rPr lang="en-US" sz="2000" b="1" i="1" dirty="0" smtClean="0"/>
              <a:t>I</a:t>
            </a:r>
          </a:p>
          <a:p>
            <a:pPr marL="285750" indent="-285750">
              <a:buFont typeface="Arial" panose="020B0604020202020204" pitchFamily="34" charset="0"/>
              <a:buChar char="•"/>
            </a:pPr>
            <a:r>
              <a:rPr lang="en-US" sz="2000" dirty="0" smtClean="0"/>
              <a:t>Natural time period, </a:t>
            </a:r>
            <a:r>
              <a:rPr lang="en-US" sz="2000" b="1" i="1" dirty="0" smtClean="0"/>
              <a:t>T</a:t>
            </a:r>
          </a:p>
          <a:p>
            <a:pPr marL="285750" indent="-285750">
              <a:buFont typeface="Arial" panose="020B0604020202020204" pitchFamily="34" charset="0"/>
              <a:buChar char="•"/>
            </a:pPr>
            <a:r>
              <a:rPr lang="en-US" sz="2000" dirty="0" smtClean="0"/>
              <a:t>Peak ground acceleration</a:t>
            </a:r>
          </a:p>
          <a:p>
            <a:pPr marL="285750" indent="-285750">
              <a:buFont typeface="Arial" panose="020B0604020202020204" pitchFamily="34" charset="0"/>
              <a:buChar char="•"/>
            </a:pPr>
            <a:r>
              <a:rPr lang="en-US" sz="2000" dirty="0" smtClean="0"/>
              <a:t>Response reduction factor, </a:t>
            </a:r>
            <a:r>
              <a:rPr lang="en-US" sz="2000" b="1" i="1" dirty="0" smtClean="0"/>
              <a:t>R</a:t>
            </a:r>
          </a:p>
          <a:p>
            <a:pPr marL="285750" indent="-285750">
              <a:buFont typeface="Arial" panose="020B0604020202020204" pitchFamily="34" charset="0"/>
              <a:buChar char="•"/>
            </a:pPr>
            <a:r>
              <a:rPr lang="en-US" sz="2000" dirty="0" smtClean="0"/>
              <a:t>Response acceleration coefficient of a structure, </a:t>
            </a:r>
            <a:r>
              <a:rPr lang="en-US" sz="2000" b="1" dirty="0" smtClean="0"/>
              <a:t>S</a:t>
            </a:r>
            <a:r>
              <a:rPr lang="en-US" sz="2000" b="1" baseline="-25000" dirty="0" smtClean="0"/>
              <a:t>a</a:t>
            </a:r>
            <a:r>
              <a:rPr lang="en-US" sz="2000" b="1" dirty="0" smtClean="0"/>
              <a:t>/g</a:t>
            </a:r>
          </a:p>
          <a:p>
            <a:pPr marL="285750" indent="-285750">
              <a:buFont typeface="Arial" panose="020B0604020202020204" pitchFamily="34" charset="0"/>
              <a:buChar char="•"/>
            </a:pPr>
            <a:r>
              <a:rPr lang="en-US" sz="2000" dirty="0" smtClean="0"/>
              <a:t>Seismic zone factor, </a:t>
            </a:r>
            <a:r>
              <a:rPr lang="en-US" sz="2000" b="1" i="1" dirty="0" smtClean="0"/>
              <a:t>Z</a:t>
            </a:r>
            <a:endParaRPr lang="en-US" sz="2000" dirty="0"/>
          </a:p>
        </p:txBody>
      </p:sp>
      <p:sp>
        <p:nvSpPr>
          <p:cNvPr id="7" name="TextBox 6"/>
          <p:cNvSpPr txBox="1"/>
          <p:nvPr/>
        </p:nvSpPr>
        <p:spPr>
          <a:xfrm>
            <a:off x="6327648" y="2511441"/>
            <a:ext cx="4387273" cy="3908762"/>
          </a:xfrm>
          <a:prstGeom prst="rect">
            <a:avLst/>
          </a:prstGeom>
          <a:noFill/>
        </p:spPr>
        <p:txBody>
          <a:bodyPr wrap="square" rtlCol="0">
            <a:spAutoFit/>
          </a:bodyPr>
          <a:lstStyle/>
          <a:p>
            <a:pPr algn="ctr"/>
            <a:r>
              <a:rPr lang="en-US" sz="2800" b="1" dirty="0" smtClean="0"/>
              <a:t>Special Terms for Buildings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Eccentricity, </a:t>
            </a:r>
            <a:r>
              <a:rPr lang="en-US" sz="2000" b="1" i="1" dirty="0" smtClean="0"/>
              <a:t>e</a:t>
            </a:r>
          </a:p>
          <a:p>
            <a:pPr marL="285750" indent="-285750">
              <a:buFont typeface="Arial" panose="020B0604020202020204" pitchFamily="34" charset="0"/>
              <a:buChar char="•"/>
            </a:pPr>
            <a:r>
              <a:rPr lang="en-US" sz="2000" dirty="0" smtClean="0"/>
              <a:t>Design base shear</a:t>
            </a:r>
            <a:r>
              <a:rPr lang="en-US" sz="2000" dirty="0"/>
              <a:t> , </a:t>
            </a:r>
            <a:r>
              <a:rPr lang="en-US" sz="2000" b="1" i="1" dirty="0" err="1" smtClean="0"/>
              <a:t>V</a:t>
            </a:r>
            <a:r>
              <a:rPr lang="en-US" sz="2000" b="1" i="1" baseline="-25000" dirty="0" err="1" smtClean="0"/>
              <a:t>b</a:t>
            </a:r>
            <a:endParaRPr lang="en-US" sz="2000" dirty="0" smtClean="0"/>
          </a:p>
          <a:p>
            <a:pPr marL="285750" indent="-285750">
              <a:buFont typeface="Arial" panose="020B0604020202020204" pitchFamily="34" charset="0"/>
              <a:buChar char="•"/>
            </a:pPr>
            <a:r>
              <a:rPr lang="en-US" sz="2000" dirty="0" smtClean="0"/>
              <a:t>Lateral force resisting system</a:t>
            </a:r>
          </a:p>
          <a:p>
            <a:pPr marL="285750" indent="-285750">
              <a:buFont typeface="Arial" panose="020B0604020202020204" pitchFamily="34" charset="0"/>
              <a:buChar char="•"/>
            </a:pPr>
            <a:r>
              <a:rPr lang="en-US" sz="2000" dirty="0" smtClean="0"/>
              <a:t>Ordinary moment resisting frame</a:t>
            </a:r>
          </a:p>
          <a:p>
            <a:pPr marL="285750" indent="-285750">
              <a:buFont typeface="Arial" panose="020B0604020202020204" pitchFamily="34" charset="0"/>
              <a:buChar char="•"/>
            </a:pPr>
            <a:r>
              <a:rPr lang="en-US" sz="2000" dirty="0" smtClean="0"/>
              <a:t>Special moment resisting frame</a:t>
            </a:r>
          </a:p>
          <a:p>
            <a:pPr marL="285750" indent="-285750">
              <a:buFont typeface="Arial" panose="020B0604020202020204" pitchFamily="34" charset="0"/>
              <a:buChar char="•"/>
            </a:pPr>
            <a:r>
              <a:rPr lang="en-US" sz="2000" dirty="0" smtClean="0"/>
              <a:t>Soft </a:t>
            </a:r>
            <a:r>
              <a:rPr lang="en-US" sz="2000" dirty="0" err="1" smtClean="0"/>
              <a:t>storey</a:t>
            </a:r>
            <a:endParaRPr lang="en-US" sz="2000" dirty="0" smtClean="0"/>
          </a:p>
          <a:p>
            <a:pPr marL="285750" indent="-285750">
              <a:buFont typeface="Arial" panose="020B0604020202020204" pitchFamily="34" charset="0"/>
              <a:buChar char="•"/>
            </a:pPr>
            <a:r>
              <a:rPr lang="en-US" sz="2000" dirty="0" smtClean="0"/>
              <a:t>Weak </a:t>
            </a:r>
            <a:r>
              <a:rPr lang="en-US" sz="2000" dirty="0" err="1" smtClean="0"/>
              <a:t>storey</a:t>
            </a:r>
            <a:endParaRPr lang="en-US" sz="2000" dirty="0" smtClean="0"/>
          </a:p>
          <a:p>
            <a:pPr marL="285750" indent="-285750">
              <a:buFont typeface="Arial" panose="020B0604020202020204" pitchFamily="34" charset="0"/>
              <a:buChar char="•"/>
            </a:pPr>
            <a:r>
              <a:rPr lang="en-US" sz="2000" dirty="0" smtClean="0"/>
              <a:t>Storey drift</a:t>
            </a:r>
          </a:p>
          <a:p>
            <a:pPr marL="285750" indent="-285750">
              <a:buFont typeface="Arial" panose="020B0604020202020204" pitchFamily="34" charset="0"/>
              <a:buChar char="•"/>
            </a:pPr>
            <a:r>
              <a:rPr lang="en-US" sz="2000" dirty="0" smtClean="0"/>
              <a:t>Storey shear</a:t>
            </a:r>
            <a:r>
              <a:rPr lang="en-US" sz="2000" dirty="0"/>
              <a:t> , </a:t>
            </a:r>
            <a:r>
              <a:rPr lang="en-US" sz="2000" b="1" i="1" dirty="0" smtClean="0"/>
              <a:t>V</a:t>
            </a:r>
            <a:r>
              <a:rPr lang="en-US" sz="2000" b="1" i="1" baseline="-25000" dirty="0" smtClean="0"/>
              <a:t>i</a:t>
            </a:r>
            <a:endParaRPr lang="en-US" sz="2000" dirty="0" smtClean="0"/>
          </a:p>
          <a:p>
            <a:pPr marL="285750" indent="-285750">
              <a:buFont typeface="Arial" panose="020B0604020202020204" pitchFamily="34" charset="0"/>
              <a:buChar char="•"/>
            </a:pPr>
            <a:r>
              <a:rPr lang="en-US" sz="2000" dirty="0" smtClean="0"/>
              <a:t>Structural wall plan density</a:t>
            </a:r>
            <a:r>
              <a:rPr lang="en-US" sz="2000" dirty="0"/>
              <a:t> , </a:t>
            </a:r>
            <a:r>
              <a:rPr lang="el-GR" sz="2000" b="1" i="1" dirty="0" smtClean="0"/>
              <a:t>ρ</a:t>
            </a:r>
            <a:r>
              <a:rPr lang="en-US" sz="2000" b="1" i="1" baseline="-25000" dirty="0" err="1" smtClean="0"/>
              <a:t>sw</a:t>
            </a:r>
            <a:endParaRPr lang="en-US" sz="2000" dirty="0" smtClean="0"/>
          </a:p>
        </p:txBody>
      </p:sp>
    </p:spTree>
    <p:extLst>
      <p:ext uri="{BB962C8B-B14F-4D97-AF65-F5344CB8AC3E}">
        <p14:creationId xmlns:p14="http://schemas.microsoft.com/office/powerpoint/2010/main" val="694511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524000"/>
            <a:ext cx="8229600" cy="4876800"/>
          </a:xfrm>
        </p:spPr>
        <p:txBody>
          <a:bodyPr>
            <a:normAutofit/>
          </a:bodyPr>
          <a:lstStyle/>
          <a:p>
            <a:pPr>
              <a:buFont typeface="Calibri" pitchFamily="34" charset="0"/>
              <a:buChar char="*"/>
            </a:pPr>
            <a:r>
              <a:rPr lang="en-US" sz="3200" dirty="0"/>
              <a:t>Seismic zoning map of India</a:t>
            </a:r>
          </a:p>
          <a:p>
            <a:pPr>
              <a:buFont typeface="Calibri" pitchFamily="34" charset="0"/>
              <a:buChar char="*"/>
            </a:pPr>
            <a:r>
              <a:rPr lang="en-US" sz="3000" u="sng" dirty="0" smtClean="0"/>
              <a:t>Design spectra </a:t>
            </a:r>
            <a:r>
              <a:rPr lang="en-US" sz="3000" dirty="0"/>
              <a:t>up to 6 </a:t>
            </a:r>
            <a:r>
              <a:rPr lang="en-US" sz="3000" dirty="0" smtClean="0"/>
              <a:t>s </a:t>
            </a:r>
            <a:r>
              <a:rPr lang="en-US" sz="3000" dirty="0"/>
              <a:t>fundamental natural period for all types of </a:t>
            </a:r>
            <a:r>
              <a:rPr lang="en-US" sz="3000" dirty="0" smtClean="0"/>
              <a:t>buildings </a:t>
            </a:r>
            <a:r>
              <a:rPr lang="en-US" sz="3000" dirty="0"/>
              <a:t>(steel, concrete</a:t>
            </a:r>
            <a:r>
              <a:rPr lang="en-US" sz="3000" dirty="0" smtClean="0"/>
              <a:t>)</a:t>
            </a:r>
            <a:endParaRPr lang="en-US" sz="3000" dirty="0"/>
          </a:p>
          <a:p>
            <a:pPr>
              <a:buFont typeface="Calibri" pitchFamily="34" charset="0"/>
              <a:buChar char="*"/>
            </a:pPr>
            <a:r>
              <a:rPr lang="en-US" sz="3000" u="sng" dirty="0"/>
              <a:t>Load combinations</a:t>
            </a:r>
            <a:r>
              <a:rPr lang="en-US" sz="3000" dirty="0"/>
              <a:t> consistent with other </a:t>
            </a:r>
            <a:r>
              <a:rPr lang="en-US" sz="3000" dirty="0" smtClean="0"/>
              <a:t>loads  (no simultaneous EL and severe wind/cyclone)</a:t>
            </a:r>
            <a:endParaRPr lang="en-US" sz="3000" dirty="0"/>
          </a:p>
          <a:p>
            <a:pPr>
              <a:buFont typeface="Calibri" pitchFamily="34" charset="0"/>
              <a:buChar char="*"/>
            </a:pPr>
            <a:r>
              <a:rPr lang="en-US" sz="3000" dirty="0" smtClean="0"/>
              <a:t>Requirement for </a:t>
            </a:r>
            <a:r>
              <a:rPr lang="en-US" sz="3000" u="sng" dirty="0" smtClean="0"/>
              <a:t>Temporary </a:t>
            </a:r>
            <a:r>
              <a:rPr lang="en-US" sz="3000" u="sng" dirty="0"/>
              <a:t>structures </a:t>
            </a:r>
            <a:r>
              <a:rPr lang="en-US" sz="3000" dirty="0" smtClean="0"/>
              <a:t>to be designed for earthquake effects</a:t>
            </a:r>
            <a:endParaRPr lang="en-US" sz="3000" dirty="0"/>
          </a:p>
          <a:p>
            <a:pPr>
              <a:buFont typeface="Calibri" pitchFamily="34" charset="0"/>
              <a:buChar char="*"/>
            </a:pPr>
            <a:r>
              <a:rPr lang="en-US" sz="3000" dirty="0" smtClean="0"/>
              <a:t>Special </a:t>
            </a:r>
            <a:r>
              <a:rPr lang="en-US" sz="3000" dirty="0"/>
              <a:t>requirement </a:t>
            </a:r>
            <a:r>
              <a:rPr lang="en-US" sz="3000" dirty="0" smtClean="0"/>
              <a:t>for </a:t>
            </a:r>
            <a:r>
              <a:rPr lang="en-US" sz="3000" u="sng" dirty="0" smtClean="0"/>
              <a:t>Flat </a:t>
            </a:r>
            <a:r>
              <a:rPr lang="en-US" sz="3000" u="sng" dirty="0"/>
              <a:t>slab </a:t>
            </a:r>
            <a:r>
              <a:rPr lang="en-US" sz="3000" dirty="0" smtClean="0"/>
              <a:t>structures</a:t>
            </a:r>
            <a:endParaRPr lang="en-US" sz="3000" dirty="0"/>
          </a:p>
          <a:p>
            <a:pPr>
              <a:buFont typeface="Calibri" pitchFamily="34" charset="0"/>
              <a:buChar char="*"/>
            </a:pPr>
            <a:r>
              <a:rPr lang="en-US" sz="3000" u="sng" dirty="0" smtClean="0"/>
              <a:t>Intermediate importance </a:t>
            </a:r>
            <a:r>
              <a:rPr lang="en-US" sz="3000" u="sng" dirty="0"/>
              <a:t>category</a:t>
            </a:r>
            <a:r>
              <a:rPr lang="en-US" sz="3000" dirty="0"/>
              <a:t> </a:t>
            </a:r>
            <a:r>
              <a:rPr lang="en-US" sz="3000" dirty="0" smtClean="0"/>
              <a:t>based </a:t>
            </a:r>
            <a:r>
              <a:rPr lang="en-US" sz="3000" dirty="0"/>
              <a:t>on </a:t>
            </a:r>
            <a:r>
              <a:rPr lang="en-US" sz="3000" dirty="0" smtClean="0"/>
              <a:t>the number of occupants</a:t>
            </a:r>
            <a:r>
              <a:rPr lang="en-US" sz="3000" dirty="0"/>
              <a:t> </a:t>
            </a:r>
            <a:r>
              <a:rPr lang="en-US" sz="3000" dirty="0" smtClean="0"/>
              <a:t>in a building</a:t>
            </a:r>
            <a:endParaRPr lang="en-US" sz="3000" dirty="0"/>
          </a:p>
        </p:txBody>
      </p:sp>
      <p:sp>
        <p:nvSpPr>
          <p:cNvPr id="5" name="Title 4">
            <a:extLst>
              <a:ext uri="{FF2B5EF4-FFF2-40B4-BE49-F238E27FC236}">
                <a16:creationId xmlns:a16="http://schemas.microsoft.com/office/drawing/2014/main" id="{1E606EB9-136E-409A-B446-E04339ABFB6E}"/>
              </a:ext>
            </a:extLst>
          </p:cNvPr>
          <p:cNvSpPr>
            <a:spLocks noGrp="1"/>
          </p:cNvSpPr>
          <p:nvPr>
            <p:ph type="title"/>
          </p:nvPr>
        </p:nvSpPr>
        <p:spPr/>
        <p:txBody>
          <a:bodyPr/>
          <a:lstStyle/>
          <a:p>
            <a:r>
              <a:rPr lang="en-US" b="1" dirty="0" smtClean="0"/>
              <a:t>Key Provisions of IS </a:t>
            </a:r>
            <a:r>
              <a:rPr lang="en-US" b="1" dirty="0"/>
              <a:t>1893 (Part 1</a:t>
            </a:r>
            <a:r>
              <a:rPr lang="en-US" b="1" dirty="0" smtClean="0"/>
              <a:t>) </a:t>
            </a:r>
            <a:endParaRPr lang="en-IN" b="1" dirty="0"/>
          </a:p>
        </p:txBody>
      </p:sp>
      <p:sp>
        <p:nvSpPr>
          <p:cNvPr id="2" name="Slide Number Placeholder 1"/>
          <p:cNvSpPr>
            <a:spLocks noGrp="1"/>
          </p:cNvSpPr>
          <p:nvPr>
            <p:ph type="sldNum" sz="quarter" idx="12"/>
          </p:nvPr>
        </p:nvSpPr>
        <p:spPr/>
        <p:txBody>
          <a:bodyPr/>
          <a:lstStyle/>
          <a:p>
            <a:fld id="{CB6D5628-0D12-492C-A7D6-9E76BC14E1B6}" type="slidenum">
              <a:rPr lang="en-IN" smtClean="0"/>
              <a:t>24</a:t>
            </a:fld>
            <a:endParaRPr lang="en-IN"/>
          </a:p>
        </p:txBody>
      </p:sp>
    </p:spTree>
    <p:extLst>
      <p:ext uri="{BB962C8B-B14F-4D97-AF65-F5344CB8AC3E}">
        <p14:creationId xmlns:p14="http://schemas.microsoft.com/office/powerpoint/2010/main" val="3373211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4600" y="1116047"/>
            <a:ext cx="9536471" cy="5397003"/>
          </a:xfrm>
        </p:spPr>
        <p:txBody>
          <a:bodyPr>
            <a:normAutofit/>
          </a:bodyPr>
          <a:lstStyle/>
          <a:p>
            <a:pPr algn="just">
              <a:buFont typeface="Calibri" pitchFamily="34" charset="0"/>
              <a:buChar char="*"/>
            </a:pPr>
            <a:r>
              <a:rPr lang="en-US" dirty="0" smtClean="0"/>
              <a:t>Minimum </a:t>
            </a:r>
            <a:r>
              <a:rPr lang="en-US" dirty="0"/>
              <a:t>lateral force </a:t>
            </a:r>
            <a:r>
              <a:rPr lang="en-US" dirty="0" smtClean="0"/>
              <a:t>that all </a:t>
            </a:r>
            <a:r>
              <a:rPr lang="en-US" dirty="0"/>
              <a:t>buildings </a:t>
            </a:r>
            <a:r>
              <a:rPr lang="en-US" dirty="0" smtClean="0"/>
              <a:t>should be designed for</a:t>
            </a:r>
          </a:p>
          <a:p>
            <a:pPr algn="just">
              <a:buFont typeface="Calibri" pitchFamily="34" charset="0"/>
              <a:buChar char="*"/>
            </a:pPr>
            <a:r>
              <a:rPr lang="en-US" u="sng" dirty="0" smtClean="0"/>
              <a:t>Plan </a:t>
            </a:r>
            <a:r>
              <a:rPr lang="en-US" u="sng" dirty="0"/>
              <a:t>irregularities </a:t>
            </a:r>
            <a:r>
              <a:rPr lang="en-US" dirty="0" smtClean="0"/>
              <a:t>and the measures to avoid/overcome</a:t>
            </a:r>
          </a:p>
          <a:p>
            <a:pPr algn="just">
              <a:buFont typeface="Calibri" pitchFamily="34" charset="0"/>
              <a:buChar char="*"/>
            </a:pPr>
            <a:r>
              <a:rPr lang="en-US" u="sng" dirty="0" smtClean="0"/>
              <a:t>Vertical </a:t>
            </a:r>
            <a:r>
              <a:rPr lang="en-US" u="sng" dirty="0"/>
              <a:t>irregularities </a:t>
            </a:r>
            <a:r>
              <a:rPr lang="en-US" dirty="0" smtClean="0"/>
              <a:t>and the measures to avoid/overcome</a:t>
            </a:r>
            <a:endParaRPr lang="en-US" dirty="0"/>
          </a:p>
          <a:p>
            <a:pPr algn="just">
              <a:buFont typeface="Calibri" pitchFamily="34" charset="0"/>
              <a:buChar char="*"/>
            </a:pPr>
            <a:r>
              <a:rPr lang="en-US" dirty="0" smtClean="0"/>
              <a:t>Effects of masonry </a:t>
            </a:r>
            <a:r>
              <a:rPr lang="en-US" dirty="0"/>
              <a:t>in-fill </a:t>
            </a:r>
            <a:r>
              <a:rPr lang="en-US" dirty="0" smtClean="0"/>
              <a:t>walls </a:t>
            </a:r>
            <a:r>
              <a:rPr lang="en-US" dirty="0"/>
              <a:t>in structural analysis and design of buildings</a:t>
            </a:r>
          </a:p>
          <a:p>
            <a:pPr algn="just">
              <a:buFont typeface="Calibri" pitchFamily="34" charset="0"/>
              <a:buChar char="*"/>
            </a:pPr>
            <a:r>
              <a:rPr lang="en-US" dirty="0" smtClean="0"/>
              <a:t>Expression for determining the natural </a:t>
            </a:r>
            <a:r>
              <a:rPr lang="en-US" dirty="0"/>
              <a:t>frequency </a:t>
            </a:r>
            <a:r>
              <a:rPr lang="en-US" dirty="0" smtClean="0"/>
              <a:t>of: </a:t>
            </a:r>
            <a:endParaRPr lang="en-US" dirty="0"/>
          </a:p>
          <a:p>
            <a:pPr lvl="1" algn="just">
              <a:buFont typeface="Arial" pitchFamily="34" charset="0"/>
              <a:buChar char="•"/>
            </a:pPr>
            <a:r>
              <a:rPr lang="en-US" dirty="0"/>
              <a:t>Buildings with basements</a:t>
            </a:r>
          </a:p>
          <a:p>
            <a:pPr lvl="1" algn="just">
              <a:buFont typeface="Arial" pitchFamily="34" charset="0"/>
              <a:buChar char="•"/>
            </a:pPr>
            <a:r>
              <a:rPr lang="en-US" dirty="0"/>
              <a:t>Step back buildings</a:t>
            </a:r>
          </a:p>
          <a:p>
            <a:pPr lvl="1" algn="just">
              <a:buFont typeface="Arial" pitchFamily="34" charset="0"/>
              <a:buChar char="•"/>
            </a:pPr>
            <a:r>
              <a:rPr lang="en-US" dirty="0"/>
              <a:t>Buildings on </a:t>
            </a:r>
            <a:r>
              <a:rPr lang="en-US" dirty="0" smtClean="0"/>
              <a:t>hilltops</a:t>
            </a:r>
            <a:endParaRPr lang="en-US" dirty="0"/>
          </a:p>
          <a:p>
            <a:pPr algn="just">
              <a:buFont typeface="Calibri" pitchFamily="34" charset="0"/>
              <a:buChar char="*"/>
            </a:pPr>
            <a:r>
              <a:rPr lang="en-US" dirty="0" smtClean="0"/>
              <a:t>Provisions </a:t>
            </a:r>
            <a:r>
              <a:rPr lang="en-US" dirty="0"/>
              <a:t>on </a:t>
            </a:r>
            <a:r>
              <a:rPr lang="en-US" dirty="0" smtClean="0"/>
              <a:t>effects due to </a:t>
            </a:r>
            <a:r>
              <a:rPr lang="en-US" u="sng" dirty="0" smtClean="0"/>
              <a:t>torsion</a:t>
            </a:r>
            <a:r>
              <a:rPr lang="en-US" dirty="0" smtClean="0"/>
              <a:t> </a:t>
            </a:r>
            <a:endParaRPr lang="en-US" dirty="0"/>
          </a:p>
          <a:p>
            <a:pPr algn="just">
              <a:buFont typeface="Calibri" pitchFamily="34" charset="0"/>
              <a:buChar char="*"/>
            </a:pPr>
            <a:r>
              <a:rPr lang="en-US" dirty="0" smtClean="0"/>
              <a:t>Evaluation of </a:t>
            </a:r>
            <a:r>
              <a:rPr lang="en-US" u="sng" dirty="0" smtClean="0"/>
              <a:t>liquefaction </a:t>
            </a:r>
            <a:r>
              <a:rPr lang="en-US" u="sng" dirty="0"/>
              <a:t>potential </a:t>
            </a:r>
            <a:r>
              <a:rPr lang="en-US" dirty="0"/>
              <a:t>(Annex F</a:t>
            </a:r>
            <a:r>
              <a:rPr lang="en-US" dirty="0" smtClean="0"/>
              <a:t>)</a:t>
            </a:r>
            <a:endParaRPr lang="en-US" dirty="0"/>
          </a:p>
        </p:txBody>
      </p:sp>
      <p:sp>
        <p:nvSpPr>
          <p:cNvPr id="2" name="Slide Number Placeholder 1"/>
          <p:cNvSpPr>
            <a:spLocks noGrp="1"/>
          </p:cNvSpPr>
          <p:nvPr>
            <p:ph type="sldNum" sz="quarter" idx="12"/>
          </p:nvPr>
        </p:nvSpPr>
        <p:spPr/>
        <p:txBody>
          <a:bodyPr/>
          <a:lstStyle/>
          <a:p>
            <a:fld id="{CB6D5628-0D12-492C-A7D6-9E76BC14E1B6}" type="slidenum">
              <a:rPr lang="en-IN" smtClean="0"/>
              <a:t>25</a:t>
            </a:fld>
            <a:endParaRPr lang="en-IN"/>
          </a:p>
        </p:txBody>
      </p:sp>
      <p:sp>
        <p:nvSpPr>
          <p:cNvPr id="4" name="Title 4">
            <a:extLst>
              <a:ext uri="{FF2B5EF4-FFF2-40B4-BE49-F238E27FC236}">
                <a16:creationId xmlns:a16="http://schemas.microsoft.com/office/drawing/2014/main" id="{1E606EB9-136E-409A-B446-E04339ABFB6E}"/>
              </a:ext>
            </a:extLst>
          </p:cNvPr>
          <p:cNvSpPr>
            <a:spLocks noGrp="1"/>
          </p:cNvSpPr>
          <p:nvPr>
            <p:ph type="title"/>
          </p:nvPr>
        </p:nvSpPr>
        <p:spPr>
          <a:xfrm>
            <a:off x="838200" y="84397"/>
            <a:ext cx="10515600" cy="909027"/>
          </a:xfrm>
        </p:spPr>
        <p:txBody>
          <a:bodyPr>
            <a:normAutofit/>
          </a:bodyPr>
          <a:lstStyle/>
          <a:p>
            <a:r>
              <a:rPr lang="en-US" sz="3200" b="1" dirty="0"/>
              <a:t>Key Provisions of IS 1893 (Part 1) </a:t>
            </a:r>
            <a:endParaRPr lang="en-IN" sz="3200" b="1" dirty="0"/>
          </a:p>
        </p:txBody>
      </p:sp>
    </p:spTree>
    <p:extLst>
      <p:ext uri="{BB962C8B-B14F-4D97-AF65-F5344CB8AC3E}">
        <p14:creationId xmlns:p14="http://schemas.microsoft.com/office/powerpoint/2010/main" val="30245005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Content Placeholder 6">
            <a:extLst>
              <a:ext uri="{FF2B5EF4-FFF2-40B4-BE49-F238E27FC236}">
                <a16:creationId xmlns:a16="http://schemas.microsoft.com/office/drawing/2014/main" id="{A5EA1E0B-F83B-49B1-ABFA-626167579F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0" y="152400"/>
            <a:ext cx="6324600" cy="6573838"/>
          </a:xfrm>
        </p:spPr>
      </p:pic>
      <p:sp>
        <p:nvSpPr>
          <p:cNvPr id="92164" name="Slide Number Placeholder 4">
            <a:extLst>
              <a:ext uri="{FF2B5EF4-FFF2-40B4-BE49-F238E27FC236}">
                <a16:creationId xmlns:a16="http://schemas.microsoft.com/office/drawing/2014/main" id="{403A4583-BB96-4286-A87C-EA9C468A05B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830748A-DBD9-4B67-8ADC-7EB05BCB2CF3}" type="slidenum">
              <a:rPr lang="en-US" altLang="en-US" sz="2000"/>
              <a:pPr/>
              <a:t>26</a:t>
            </a:fld>
            <a:endParaRPr lang="en-US" altLang="en-US" sz="2000"/>
          </a:p>
        </p:txBody>
      </p:sp>
      <p:pic>
        <p:nvPicPr>
          <p:cNvPr id="3" name="Picture 2"/>
          <p:cNvPicPr>
            <a:picLocks noChangeAspect="1"/>
          </p:cNvPicPr>
          <p:nvPr/>
        </p:nvPicPr>
        <p:blipFill>
          <a:blip r:embed="rId3"/>
          <a:stretch>
            <a:fillRect/>
          </a:stretch>
        </p:blipFill>
        <p:spPr>
          <a:xfrm>
            <a:off x="8805845" y="2595716"/>
            <a:ext cx="3319504" cy="3755871"/>
          </a:xfrm>
          <a:prstGeom prst="rect">
            <a:avLst/>
          </a:prstGeom>
        </p:spPr>
      </p:pic>
      <p:sp>
        <p:nvSpPr>
          <p:cNvPr id="92165" name="TextBox 5">
            <a:extLst>
              <a:ext uri="{FF2B5EF4-FFF2-40B4-BE49-F238E27FC236}">
                <a16:creationId xmlns:a16="http://schemas.microsoft.com/office/drawing/2014/main" id="{3D336265-50DC-4C97-9C43-43AFC209C002}"/>
              </a:ext>
            </a:extLst>
          </p:cNvPr>
          <p:cNvSpPr txBox="1">
            <a:spLocks noChangeArrowheads="1"/>
          </p:cNvSpPr>
          <p:nvPr/>
        </p:nvSpPr>
        <p:spPr bwMode="auto">
          <a:xfrm>
            <a:off x="9017054" y="519771"/>
            <a:ext cx="301980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t>2016 Seismic Zoning  Map</a:t>
            </a:r>
            <a:endParaRPr lang="en-GB" altLang="en-US" sz="3200" b="1" dirty="0"/>
          </a:p>
        </p:txBody>
      </p:sp>
    </p:spTree>
    <p:extLst>
      <p:ext uri="{BB962C8B-B14F-4D97-AF65-F5344CB8AC3E}">
        <p14:creationId xmlns:p14="http://schemas.microsoft.com/office/powerpoint/2010/main" val="24423923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300" y="365125"/>
            <a:ext cx="10731500" cy="1325563"/>
          </a:xfrm>
          <a:solidFill>
            <a:srgbClr val="FFFF00"/>
          </a:solidFill>
        </p:spPr>
        <p:txBody>
          <a:bodyPr/>
          <a:lstStyle/>
          <a:p>
            <a:r>
              <a:rPr lang="en-US" dirty="0" smtClean="0"/>
              <a:t>Why should the Seismic Zoning Map be used ?</a:t>
            </a:r>
            <a:endParaRPr lang="en-US" dirty="0"/>
          </a:p>
        </p:txBody>
      </p:sp>
      <p:sp>
        <p:nvSpPr>
          <p:cNvPr id="3" name="Content Placeholder 2"/>
          <p:cNvSpPr>
            <a:spLocks noGrp="1"/>
          </p:cNvSpPr>
          <p:nvPr>
            <p:ph idx="1"/>
          </p:nvPr>
        </p:nvSpPr>
        <p:spPr>
          <a:xfrm>
            <a:off x="838200" y="1825624"/>
            <a:ext cx="10515600" cy="4530725"/>
          </a:xfrm>
        </p:spPr>
        <p:txBody>
          <a:bodyPr>
            <a:normAutofit lnSpcReduction="10000"/>
          </a:bodyPr>
          <a:lstStyle/>
          <a:p>
            <a:r>
              <a:rPr lang="en-US" dirty="0" smtClean="0"/>
              <a:t>The Seismic Zoning Map in IS 1893 (Part 1) is based on: </a:t>
            </a:r>
          </a:p>
          <a:p>
            <a:pPr lvl="1"/>
            <a:r>
              <a:rPr lang="en-US" dirty="0" smtClean="0"/>
              <a:t>various data of past earthquakes, </a:t>
            </a:r>
          </a:p>
          <a:p>
            <a:pPr lvl="1"/>
            <a:r>
              <a:rPr lang="en-US" dirty="0" smtClean="0"/>
              <a:t>the intensities observed, </a:t>
            </a:r>
          </a:p>
          <a:p>
            <a:pPr lvl="1"/>
            <a:r>
              <a:rPr lang="en-US" dirty="0" smtClean="0"/>
              <a:t>hazard potential, </a:t>
            </a:r>
          </a:p>
          <a:p>
            <a:pPr lvl="1"/>
            <a:r>
              <a:rPr lang="en-US" dirty="0" smtClean="0"/>
              <a:t>probabilistic hazard evaluation, </a:t>
            </a:r>
            <a:r>
              <a:rPr lang="en-US" dirty="0" err="1" smtClean="0"/>
              <a:t>etc</a:t>
            </a:r>
            <a:endParaRPr lang="en-US" dirty="0" smtClean="0"/>
          </a:p>
          <a:p>
            <a:r>
              <a:rPr lang="en-US" dirty="0" smtClean="0"/>
              <a:t>Each seismic zone has an associated Zone Factor </a:t>
            </a:r>
            <a:r>
              <a:rPr lang="en-US" i="1" dirty="0" smtClean="0"/>
              <a:t>(a numeric factor used in structural design)</a:t>
            </a:r>
          </a:p>
          <a:p>
            <a:r>
              <a:rPr lang="en-US" dirty="0" smtClean="0"/>
              <a:t>Moreover, this Seismic Zoning Map is included and referred to in the National Building Code of India (NBC) in its Part 6 ‘Structural Design’</a:t>
            </a:r>
          </a:p>
          <a:p>
            <a:r>
              <a:rPr lang="en-US" dirty="0" smtClean="0"/>
              <a:t>NBC in turn is referred to  in the local regulations (typically in the </a:t>
            </a:r>
            <a:r>
              <a:rPr lang="en-US" b="1" dirty="0" smtClean="0"/>
              <a:t>Building Byelaws</a:t>
            </a:r>
            <a:r>
              <a:rPr lang="en-US" dirty="0" smtClean="0"/>
              <a:t>) which are the </a:t>
            </a:r>
            <a:r>
              <a:rPr lang="en-US" u="sng" dirty="0" smtClean="0"/>
              <a:t>law of the land</a:t>
            </a:r>
            <a:endParaRPr lang="en-US" u="sng" dirty="0"/>
          </a:p>
        </p:txBody>
      </p:sp>
      <p:sp>
        <p:nvSpPr>
          <p:cNvPr id="4" name="Slide Number Placeholder 3"/>
          <p:cNvSpPr>
            <a:spLocks noGrp="1"/>
          </p:cNvSpPr>
          <p:nvPr>
            <p:ph type="sldNum" sz="quarter" idx="12"/>
          </p:nvPr>
        </p:nvSpPr>
        <p:spPr/>
        <p:txBody>
          <a:bodyPr/>
          <a:lstStyle/>
          <a:p>
            <a:fld id="{CB6D5628-0D12-492C-A7D6-9E76BC14E1B6}" type="slidenum">
              <a:rPr lang="en-IN" smtClean="0"/>
              <a:t>27</a:t>
            </a:fld>
            <a:endParaRPr lang="en-IN"/>
          </a:p>
        </p:txBody>
      </p:sp>
    </p:spTree>
    <p:extLst>
      <p:ext uri="{BB962C8B-B14F-4D97-AF65-F5344CB8AC3E}">
        <p14:creationId xmlns:p14="http://schemas.microsoft.com/office/powerpoint/2010/main" val="1859269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2CF81790-2FD4-427B-964A-C1CD65ECF2FC}"/>
              </a:ext>
            </a:extLst>
          </p:cNvPr>
          <p:cNvSpPr>
            <a:spLocks noGrp="1"/>
          </p:cNvSpPr>
          <p:nvPr>
            <p:ph type="title"/>
          </p:nvPr>
        </p:nvSpPr>
        <p:spPr>
          <a:xfrm>
            <a:off x="1639530" y="196645"/>
            <a:ext cx="9244781" cy="690563"/>
          </a:xfrm>
        </p:spPr>
        <p:txBody>
          <a:bodyPr>
            <a:normAutofit fontScale="90000"/>
          </a:bodyPr>
          <a:lstStyle/>
          <a:p>
            <a:r>
              <a:rPr lang="en-US" altLang="en-US" sz="2800" b="1" dirty="0" smtClean="0">
                <a:solidFill>
                  <a:srgbClr val="7030A0"/>
                </a:solidFill>
              </a:rPr>
              <a:t>Various factors are to be considered for Earthquake Resistant Design.  The key aspects listed in IS 1893 (Part 1) are:</a:t>
            </a:r>
            <a:endParaRPr lang="en-US" altLang="en-US" sz="2800" b="1" dirty="0">
              <a:solidFill>
                <a:srgbClr val="7030A0"/>
              </a:solidFill>
            </a:endParaRPr>
          </a:p>
        </p:txBody>
      </p:sp>
      <p:sp>
        <p:nvSpPr>
          <p:cNvPr id="3" name="Content Placeholder 2">
            <a:extLst>
              <a:ext uri="{FF2B5EF4-FFF2-40B4-BE49-F238E27FC236}">
                <a16:creationId xmlns:a16="http://schemas.microsoft.com/office/drawing/2014/main" id="{56F9485C-2FF7-4258-B7B8-6ACAC878807B}"/>
              </a:ext>
            </a:extLst>
          </p:cNvPr>
          <p:cNvSpPr>
            <a:spLocks noGrp="1"/>
          </p:cNvSpPr>
          <p:nvPr>
            <p:ph idx="1"/>
          </p:nvPr>
        </p:nvSpPr>
        <p:spPr>
          <a:xfrm>
            <a:off x="1612899" y="1066800"/>
            <a:ext cx="8750711" cy="5410200"/>
          </a:xfrm>
        </p:spPr>
        <p:txBody>
          <a:bodyPr>
            <a:normAutofit fontScale="92500" lnSpcReduction="10000"/>
          </a:bodyPr>
          <a:lstStyle/>
          <a:p>
            <a:pPr>
              <a:defRPr/>
            </a:pPr>
            <a:r>
              <a:rPr lang="en-US" dirty="0"/>
              <a:t>Additions to existing structures</a:t>
            </a:r>
          </a:p>
          <a:p>
            <a:pPr>
              <a:defRPr/>
            </a:pPr>
            <a:r>
              <a:rPr lang="en-US" dirty="0"/>
              <a:t>Change in occupancy</a:t>
            </a:r>
          </a:p>
          <a:p>
            <a:pPr>
              <a:defRPr/>
            </a:pPr>
            <a:r>
              <a:rPr lang="en-US" dirty="0"/>
              <a:t>Load combinations</a:t>
            </a:r>
          </a:p>
          <a:p>
            <a:pPr>
              <a:defRPr/>
            </a:pPr>
            <a:r>
              <a:rPr lang="en-US" dirty="0"/>
              <a:t>Design acceleration spectrum (based on soil type)</a:t>
            </a:r>
          </a:p>
          <a:p>
            <a:pPr>
              <a:defRPr/>
            </a:pPr>
            <a:r>
              <a:rPr lang="en-US" dirty="0"/>
              <a:t>Increase in net bearing pressure; skin friction</a:t>
            </a:r>
          </a:p>
          <a:p>
            <a:pPr>
              <a:defRPr/>
            </a:pPr>
            <a:r>
              <a:rPr lang="en-US" dirty="0"/>
              <a:t>Seismic zone factor</a:t>
            </a:r>
          </a:p>
          <a:p>
            <a:pPr>
              <a:defRPr/>
            </a:pPr>
            <a:r>
              <a:rPr lang="en-US" dirty="0"/>
              <a:t>Equivalent static method of analysis</a:t>
            </a:r>
          </a:p>
          <a:p>
            <a:pPr>
              <a:defRPr/>
            </a:pPr>
            <a:r>
              <a:rPr lang="en-US" dirty="0"/>
              <a:t>Dynamic analysis method (response spectrum &amp; time history method)</a:t>
            </a:r>
          </a:p>
          <a:p>
            <a:pPr>
              <a:defRPr/>
            </a:pPr>
            <a:r>
              <a:rPr lang="en-US" dirty="0"/>
              <a:t>Cracked moment of inertia </a:t>
            </a:r>
          </a:p>
          <a:p>
            <a:pPr>
              <a:defRPr/>
            </a:pPr>
            <a:r>
              <a:rPr lang="en-US" dirty="0"/>
              <a:t>Building and structures located underground</a:t>
            </a:r>
          </a:p>
          <a:p>
            <a:pPr>
              <a:defRPr/>
            </a:pPr>
            <a:r>
              <a:rPr lang="en-US" dirty="0" smtClean="0"/>
              <a:t>Project-specific </a:t>
            </a:r>
            <a:r>
              <a:rPr lang="en-US" dirty="0"/>
              <a:t>design acceleration spectrum</a:t>
            </a:r>
          </a:p>
          <a:p>
            <a:pPr marL="0" indent="0">
              <a:buNone/>
              <a:defRPr/>
            </a:pPr>
            <a:endParaRPr lang="en-US" dirty="0"/>
          </a:p>
          <a:p>
            <a:pPr>
              <a:defRPr/>
            </a:pPr>
            <a:endParaRPr lang="en-US" dirty="0"/>
          </a:p>
        </p:txBody>
      </p:sp>
      <p:sp>
        <p:nvSpPr>
          <p:cNvPr id="93189" name="Slide Number Placeholder 4">
            <a:extLst>
              <a:ext uri="{FF2B5EF4-FFF2-40B4-BE49-F238E27FC236}">
                <a16:creationId xmlns:a16="http://schemas.microsoft.com/office/drawing/2014/main" id="{A045CEF7-6F56-4FB1-B65B-70C8C9E932B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1C6CC81-8552-48F9-A213-462E7C48B091}" type="slidenum">
              <a:rPr lang="en-US" altLang="en-US">
                <a:solidFill>
                  <a:srgbClr val="FFFFFF"/>
                </a:solidFill>
              </a:rPr>
              <a:pPr/>
              <a:t>28</a:t>
            </a:fld>
            <a:endParaRPr lang="en-US" altLang="en-US">
              <a:solidFill>
                <a:srgbClr val="FFFFFF"/>
              </a:solidFill>
            </a:endParaRPr>
          </a:p>
        </p:txBody>
      </p:sp>
    </p:spTree>
    <p:extLst>
      <p:ext uri="{BB962C8B-B14F-4D97-AF65-F5344CB8AC3E}">
        <p14:creationId xmlns:p14="http://schemas.microsoft.com/office/powerpoint/2010/main" val="34388438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E957BBFC-05FD-435A-873A-AB5484ACE63D}"/>
              </a:ext>
            </a:extLst>
          </p:cNvPr>
          <p:cNvSpPr>
            <a:spLocks noGrp="1"/>
          </p:cNvSpPr>
          <p:nvPr>
            <p:ph type="title"/>
          </p:nvPr>
        </p:nvSpPr>
        <p:spPr>
          <a:xfrm>
            <a:off x="2362200" y="51618"/>
            <a:ext cx="7056438" cy="685800"/>
          </a:xfrm>
        </p:spPr>
        <p:txBody>
          <a:bodyPr>
            <a:normAutofit/>
          </a:bodyPr>
          <a:lstStyle/>
          <a:p>
            <a:r>
              <a:rPr lang="en-US" altLang="en-US" sz="2800" b="1" dirty="0" smtClean="0">
                <a:solidFill>
                  <a:srgbClr val="7030A0"/>
                </a:solidFill>
              </a:rPr>
              <a:t>The other aspects listed in IS 1893 (Part 1) are:</a:t>
            </a:r>
            <a:endParaRPr lang="en-US" altLang="en-US" sz="4000" b="1" dirty="0">
              <a:solidFill>
                <a:srgbClr val="7030A0"/>
              </a:solidFill>
            </a:endParaRPr>
          </a:p>
        </p:txBody>
      </p:sp>
      <p:sp>
        <p:nvSpPr>
          <p:cNvPr id="94211" name="Content Placeholder 2">
            <a:extLst>
              <a:ext uri="{FF2B5EF4-FFF2-40B4-BE49-F238E27FC236}">
                <a16:creationId xmlns:a16="http://schemas.microsoft.com/office/drawing/2014/main" id="{E3B8B1CF-3E67-4F85-8932-75571F87FA74}"/>
              </a:ext>
            </a:extLst>
          </p:cNvPr>
          <p:cNvSpPr>
            <a:spLocks noGrp="1"/>
          </p:cNvSpPr>
          <p:nvPr>
            <p:ph idx="1"/>
          </p:nvPr>
        </p:nvSpPr>
        <p:spPr>
          <a:xfrm>
            <a:off x="1625599" y="801327"/>
            <a:ext cx="8356601" cy="5717459"/>
          </a:xfrm>
        </p:spPr>
        <p:txBody>
          <a:bodyPr>
            <a:normAutofit lnSpcReduction="10000"/>
          </a:bodyPr>
          <a:lstStyle/>
          <a:p>
            <a:r>
              <a:rPr lang="en-US" altLang="en-US" sz="2400" dirty="0"/>
              <a:t>Robust structural configuration (plan &amp; vertical irregularities)</a:t>
            </a:r>
          </a:p>
          <a:p>
            <a:r>
              <a:rPr lang="en-US" altLang="en-US" sz="2400" dirty="0"/>
              <a:t>Minimum elastic lateral stiffness</a:t>
            </a:r>
          </a:p>
          <a:p>
            <a:r>
              <a:rPr lang="en-US" altLang="en-US" sz="2400" dirty="0"/>
              <a:t>Minimum lateral strength</a:t>
            </a:r>
          </a:p>
          <a:p>
            <a:r>
              <a:rPr lang="en-US" altLang="en-US" sz="2400" dirty="0"/>
              <a:t>Adequate ductility </a:t>
            </a:r>
          </a:p>
          <a:p>
            <a:r>
              <a:rPr lang="en-US" altLang="en-US" sz="2400" dirty="0"/>
              <a:t>Minimum lateral force </a:t>
            </a:r>
          </a:p>
          <a:p>
            <a:r>
              <a:rPr lang="en-US" altLang="en-US" sz="2400" dirty="0"/>
              <a:t>Importance factor </a:t>
            </a:r>
          </a:p>
          <a:p>
            <a:r>
              <a:rPr lang="en-US" altLang="en-US" sz="2400" dirty="0"/>
              <a:t>Response reduction factor </a:t>
            </a:r>
          </a:p>
          <a:p>
            <a:r>
              <a:rPr lang="en-US" altLang="en-US" sz="2400" dirty="0"/>
              <a:t>Damping ratio </a:t>
            </a:r>
          </a:p>
          <a:p>
            <a:r>
              <a:rPr lang="en-US" altLang="en-US" sz="2400" dirty="0"/>
              <a:t>Imposed load in earthquake force calculation</a:t>
            </a:r>
          </a:p>
          <a:p>
            <a:r>
              <a:rPr lang="en-US" altLang="en-US" sz="2400" dirty="0"/>
              <a:t>RC frame buildings with unreinforced masonry in fills</a:t>
            </a:r>
          </a:p>
          <a:p>
            <a:r>
              <a:rPr lang="en-US" altLang="en-US" sz="2400" dirty="0"/>
              <a:t>RC frame buildings with open stories </a:t>
            </a:r>
          </a:p>
          <a:p>
            <a:r>
              <a:rPr lang="en-US" altLang="en-US" sz="2400" dirty="0"/>
              <a:t>Separation between adjacent units</a:t>
            </a:r>
          </a:p>
          <a:p>
            <a:r>
              <a:rPr lang="en-US" altLang="en-US" sz="2400" dirty="0"/>
              <a:t>Vertical projection &amp; horizontal projections</a:t>
            </a:r>
          </a:p>
        </p:txBody>
      </p:sp>
      <p:sp>
        <p:nvSpPr>
          <p:cNvPr id="94213" name="Slide Number Placeholder 4">
            <a:extLst>
              <a:ext uri="{FF2B5EF4-FFF2-40B4-BE49-F238E27FC236}">
                <a16:creationId xmlns:a16="http://schemas.microsoft.com/office/drawing/2014/main" id="{AAE547FC-E32C-420B-9FFB-1BA2B5D08E8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C031B0F-6AA8-4CF3-A7C7-96A627B6E9D4}" type="slidenum">
              <a:rPr lang="en-US" altLang="en-US">
                <a:solidFill>
                  <a:srgbClr val="FFFFFF"/>
                </a:solidFill>
              </a:rPr>
              <a:pPr/>
              <a:t>29</a:t>
            </a:fld>
            <a:endParaRPr lang="en-US" altLang="en-US">
              <a:solidFill>
                <a:srgbClr val="FFFFFF"/>
              </a:solidFill>
            </a:endParaRPr>
          </a:p>
        </p:txBody>
      </p:sp>
    </p:spTree>
    <p:extLst>
      <p:ext uri="{BB962C8B-B14F-4D97-AF65-F5344CB8AC3E}">
        <p14:creationId xmlns:p14="http://schemas.microsoft.com/office/powerpoint/2010/main" val="3646914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i="1" dirty="0" smtClean="0"/>
              <a:t>Course Name</a:t>
            </a:r>
            <a:r>
              <a:rPr lang="en-US" sz="3600" dirty="0" smtClean="0"/>
              <a:t>: </a:t>
            </a:r>
            <a:r>
              <a:rPr lang="en-US" sz="3600" b="1" dirty="0"/>
              <a:t>Analysis and Design for wind and earthquake effects</a:t>
            </a:r>
            <a:endParaRPr lang="en-IN" sz="3600" b="1" dirty="0"/>
          </a:p>
        </p:txBody>
      </p:sp>
      <p:sp>
        <p:nvSpPr>
          <p:cNvPr id="3" name="Content Placeholder 2"/>
          <p:cNvSpPr>
            <a:spLocks noGrp="1"/>
          </p:cNvSpPr>
          <p:nvPr>
            <p:ph idx="1"/>
          </p:nvPr>
        </p:nvSpPr>
        <p:spPr>
          <a:xfrm>
            <a:off x="838200" y="1725562"/>
            <a:ext cx="10515600" cy="4955253"/>
          </a:xfrm>
        </p:spPr>
        <p:txBody>
          <a:bodyPr>
            <a:normAutofit/>
          </a:bodyPr>
          <a:lstStyle/>
          <a:p>
            <a:pPr marL="0" indent="0">
              <a:buNone/>
            </a:pPr>
            <a:r>
              <a:rPr lang="en-US" u="sng" dirty="0"/>
              <a:t>Earthquake Effects: </a:t>
            </a:r>
            <a:endParaRPr lang="en-US" u="sng" dirty="0" smtClean="0"/>
          </a:p>
          <a:p>
            <a:r>
              <a:rPr lang="en-US" dirty="0" smtClean="0"/>
              <a:t>Earthquake </a:t>
            </a:r>
            <a:r>
              <a:rPr lang="en-US" dirty="0"/>
              <a:t>ground motions; </a:t>
            </a:r>
            <a:endParaRPr lang="en-US" dirty="0" smtClean="0"/>
          </a:p>
          <a:p>
            <a:r>
              <a:rPr lang="en-US" dirty="0" smtClean="0"/>
              <a:t>Analysis </a:t>
            </a:r>
            <a:r>
              <a:rPr lang="en-US" dirty="0"/>
              <a:t>of structures: equivalent static analysis, response, and design spectra; </a:t>
            </a:r>
            <a:endParaRPr lang="en-US" dirty="0" smtClean="0"/>
          </a:p>
          <a:p>
            <a:r>
              <a:rPr lang="en-US" dirty="0" smtClean="0"/>
              <a:t>Ductility </a:t>
            </a:r>
            <a:r>
              <a:rPr lang="en-US" dirty="0"/>
              <a:t>and energy dissipation capacity; </a:t>
            </a:r>
            <a:endParaRPr lang="en-US" dirty="0" smtClean="0"/>
          </a:p>
          <a:p>
            <a:r>
              <a:rPr lang="en-US" dirty="0" smtClean="0"/>
              <a:t>Response </a:t>
            </a:r>
            <a:r>
              <a:rPr lang="en-US" dirty="0"/>
              <a:t>reduction factor; </a:t>
            </a:r>
            <a:endParaRPr lang="en-US" dirty="0" smtClean="0"/>
          </a:p>
          <a:p>
            <a:r>
              <a:rPr lang="en-US" dirty="0" smtClean="0"/>
              <a:t>Capacity </a:t>
            </a:r>
            <a:r>
              <a:rPr lang="en-US" dirty="0"/>
              <a:t>design and detailing of reinforced concrete and steel members, joints, connections and building frames.</a:t>
            </a:r>
            <a:endParaRPr lang="en-IN" dirty="0"/>
          </a:p>
        </p:txBody>
      </p:sp>
      <p:sp>
        <p:nvSpPr>
          <p:cNvPr id="4" name="Slide Number Placeholder 3"/>
          <p:cNvSpPr>
            <a:spLocks noGrp="1"/>
          </p:cNvSpPr>
          <p:nvPr>
            <p:ph type="sldNum" sz="quarter" idx="12"/>
          </p:nvPr>
        </p:nvSpPr>
        <p:spPr/>
        <p:txBody>
          <a:bodyPr/>
          <a:lstStyle/>
          <a:p>
            <a:fld id="{CB6D5628-0D12-492C-A7D6-9E76BC14E1B6}" type="slidenum">
              <a:rPr lang="en-IN" smtClean="0"/>
              <a:t>3</a:t>
            </a:fld>
            <a:endParaRPr lang="en-IN"/>
          </a:p>
        </p:txBody>
      </p:sp>
    </p:spTree>
    <p:extLst>
      <p:ext uri="{BB962C8B-B14F-4D97-AF65-F5344CB8AC3E}">
        <p14:creationId xmlns:p14="http://schemas.microsoft.com/office/powerpoint/2010/main" val="192603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78437"/>
            <a:ext cx="10515600" cy="907018"/>
          </a:xfrm>
          <a:ln>
            <a:solidFill>
              <a:srgbClr val="00B050"/>
            </a:solidFill>
          </a:ln>
        </p:spPr>
        <p:txBody>
          <a:bodyPr/>
          <a:lstStyle/>
          <a:p>
            <a:pPr marL="0" indent="0">
              <a:buNone/>
            </a:pPr>
            <a:r>
              <a:rPr lang="en-US" dirty="0" smtClean="0"/>
              <a:t>Any building should be designed for a minimum lateral load (in addition to the various load combinations) as given in </a:t>
            </a:r>
            <a:r>
              <a:rPr lang="en-US" b="1" dirty="0" smtClean="0"/>
              <a:t>cl 7.2 </a:t>
            </a:r>
            <a:r>
              <a:rPr lang="en-US" dirty="0" smtClean="0"/>
              <a:t>reproduced below:</a:t>
            </a:r>
          </a:p>
          <a:p>
            <a:endParaRPr lang="en-IN" dirty="0"/>
          </a:p>
        </p:txBody>
      </p:sp>
      <p:sp>
        <p:nvSpPr>
          <p:cNvPr id="4" name="Slide Number Placeholder 3"/>
          <p:cNvSpPr>
            <a:spLocks noGrp="1"/>
          </p:cNvSpPr>
          <p:nvPr>
            <p:ph type="sldNum" sz="quarter" idx="12"/>
          </p:nvPr>
        </p:nvSpPr>
        <p:spPr/>
        <p:txBody>
          <a:bodyPr/>
          <a:lstStyle/>
          <a:p>
            <a:fld id="{CB6D5628-0D12-492C-A7D6-9E76BC14E1B6}" type="slidenum">
              <a:rPr lang="en-IN" smtClean="0"/>
              <a:t>30</a:t>
            </a:fld>
            <a:endParaRPr lang="en-IN"/>
          </a:p>
        </p:txBody>
      </p:sp>
      <p:pic>
        <p:nvPicPr>
          <p:cNvPr id="5" name="Picture 4"/>
          <p:cNvPicPr>
            <a:picLocks noChangeAspect="1"/>
          </p:cNvPicPr>
          <p:nvPr/>
        </p:nvPicPr>
        <p:blipFill>
          <a:blip r:embed="rId2"/>
          <a:stretch>
            <a:fillRect/>
          </a:stretch>
        </p:blipFill>
        <p:spPr>
          <a:xfrm>
            <a:off x="2104806" y="1959237"/>
            <a:ext cx="7574902" cy="3668284"/>
          </a:xfrm>
          <a:prstGeom prst="rect">
            <a:avLst/>
          </a:prstGeom>
          <a:ln>
            <a:solidFill>
              <a:srgbClr val="FF0000"/>
            </a:solidFill>
          </a:ln>
        </p:spPr>
      </p:pic>
      <p:sp>
        <p:nvSpPr>
          <p:cNvPr id="6" name="TextBox 5"/>
          <p:cNvSpPr txBox="1"/>
          <p:nvPr/>
        </p:nvSpPr>
        <p:spPr>
          <a:xfrm>
            <a:off x="480290" y="6224816"/>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Tree>
    <p:extLst>
      <p:ext uri="{BB962C8B-B14F-4D97-AF65-F5344CB8AC3E}">
        <p14:creationId xmlns:p14="http://schemas.microsoft.com/office/powerpoint/2010/main" val="8030407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31</a:t>
            </a:fld>
            <a:endParaRPr lang="en-IN"/>
          </a:p>
        </p:txBody>
      </p:sp>
      <p:sp>
        <p:nvSpPr>
          <p:cNvPr id="5" name="TextBox 4"/>
          <p:cNvSpPr txBox="1"/>
          <p:nvPr/>
        </p:nvSpPr>
        <p:spPr>
          <a:xfrm>
            <a:off x="286655" y="167316"/>
            <a:ext cx="11455402" cy="830997"/>
          </a:xfrm>
          <a:prstGeom prst="rect">
            <a:avLst/>
          </a:prstGeom>
          <a:solidFill>
            <a:srgbClr val="FFFF00"/>
          </a:solidFill>
          <a:ln>
            <a:noFill/>
          </a:ln>
        </p:spPr>
        <p:txBody>
          <a:bodyPr wrap="square" rtlCol="0">
            <a:spAutoFit/>
          </a:bodyPr>
          <a:lstStyle/>
          <a:p>
            <a:pPr algn="just"/>
            <a:r>
              <a:rPr lang="en-US" sz="2400" dirty="0" smtClean="0"/>
              <a:t>If a building is NOT designed for the lateral load (V</a:t>
            </a:r>
            <a:r>
              <a:rPr lang="en-US" sz="2400" baseline="-25000" dirty="0" smtClean="0"/>
              <a:t>B</a:t>
            </a:r>
            <a:r>
              <a:rPr lang="en-US" sz="2400" dirty="0" smtClean="0"/>
              <a:t>), it is bound to fail as explained in this example</a:t>
            </a:r>
            <a:endParaRPr lang="en-US" sz="2400" dirty="0"/>
          </a:p>
        </p:txBody>
      </p:sp>
      <p:pic>
        <p:nvPicPr>
          <p:cNvPr id="6" name="Picture 5"/>
          <p:cNvPicPr>
            <a:picLocks noChangeAspect="1"/>
          </p:cNvPicPr>
          <p:nvPr/>
        </p:nvPicPr>
        <p:blipFill>
          <a:blip r:embed="rId2"/>
          <a:stretch>
            <a:fillRect/>
          </a:stretch>
        </p:blipFill>
        <p:spPr>
          <a:xfrm>
            <a:off x="1581149" y="1113387"/>
            <a:ext cx="8854283" cy="5569988"/>
          </a:xfrm>
          <a:prstGeom prst="rect">
            <a:avLst/>
          </a:prstGeom>
        </p:spPr>
      </p:pic>
    </p:spTree>
    <p:extLst>
      <p:ext uri="{BB962C8B-B14F-4D97-AF65-F5344CB8AC3E}">
        <p14:creationId xmlns:p14="http://schemas.microsoft.com/office/powerpoint/2010/main" val="4030197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32</a:t>
            </a:fld>
            <a:endParaRPr lang="en-IN"/>
          </a:p>
        </p:txBody>
      </p:sp>
      <p:pic>
        <p:nvPicPr>
          <p:cNvPr id="5" name="Picture 4"/>
          <p:cNvPicPr>
            <a:picLocks noChangeAspect="1"/>
          </p:cNvPicPr>
          <p:nvPr/>
        </p:nvPicPr>
        <p:blipFill>
          <a:blip r:embed="rId2"/>
          <a:stretch>
            <a:fillRect/>
          </a:stretch>
        </p:blipFill>
        <p:spPr>
          <a:xfrm>
            <a:off x="2521527" y="274541"/>
            <a:ext cx="6638857" cy="2303559"/>
          </a:xfrm>
          <a:prstGeom prst="rect">
            <a:avLst/>
          </a:prstGeom>
          <a:solidFill>
            <a:srgbClr val="FF0000"/>
          </a:solidFill>
          <a:ln>
            <a:solidFill>
              <a:srgbClr val="FF0000"/>
            </a:solidFill>
          </a:ln>
        </p:spPr>
      </p:pic>
      <p:pic>
        <p:nvPicPr>
          <p:cNvPr id="6" name="Picture 5"/>
          <p:cNvPicPr>
            <a:picLocks noChangeAspect="1"/>
          </p:cNvPicPr>
          <p:nvPr/>
        </p:nvPicPr>
        <p:blipFill>
          <a:blip r:embed="rId3"/>
          <a:stretch>
            <a:fillRect/>
          </a:stretch>
        </p:blipFill>
        <p:spPr>
          <a:xfrm>
            <a:off x="435595" y="2857500"/>
            <a:ext cx="5762005" cy="3167418"/>
          </a:xfrm>
          <a:prstGeom prst="rect">
            <a:avLst/>
          </a:prstGeom>
          <a:solidFill>
            <a:srgbClr val="FF0000"/>
          </a:solidFill>
          <a:ln>
            <a:solidFill>
              <a:srgbClr val="FF0000"/>
            </a:solidFill>
          </a:ln>
        </p:spPr>
      </p:pic>
      <p:pic>
        <p:nvPicPr>
          <p:cNvPr id="7" name="Picture 6"/>
          <p:cNvPicPr>
            <a:picLocks noChangeAspect="1"/>
          </p:cNvPicPr>
          <p:nvPr/>
        </p:nvPicPr>
        <p:blipFill>
          <a:blip r:embed="rId4"/>
          <a:stretch>
            <a:fillRect/>
          </a:stretch>
        </p:blipFill>
        <p:spPr>
          <a:xfrm>
            <a:off x="6210300" y="2853789"/>
            <a:ext cx="5571860" cy="3412868"/>
          </a:xfrm>
          <a:prstGeom prst="rect">
            <a:avLst/>
          </a:prstGeom>
          <a:solidFill>
            <a:srgbClr val="FF0000"/>
          </a:solidFill>
          <a:ln>
            <a:solidFill>
              <a:srgbClr val="FF0000"/>
            </a:solidFill>
          </a:ln>
        </p:spPr>
      </p:pic>
      <p:sp>
        <p:nvSpPr>
          <p:cNvPr id="9" name="Frame 8"/>
          <p:cNvSpPr/>
          <p:nvPr/>
        </p:nvSpPr>
        <p:spPr>
          <a:xfrm>
            <a:off x="4636654" y="997981"/>
            <a:ext cx="2560320" cy="1766114"/>
          </a:xfrm>
          <a:prstGeom prst="fram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p:nvPr/>
        </p:nvCxnSpPr>
        <p:spPr>
          <a:xfrm>
            <a:off x="3823855" y="703820"/>
            <a:ext cx="4424218" cy="7381"/>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a:xfrm>
            <a:off x="480290" y="6297386"/>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Tree>
    <p:extLst>
      <p:ext uri="{BB962C8B-B14F-4D97-AF65-F5344CB8AC3E}">
        <p14:creationId xmlns:p14="http://schemas.microsoft.com/office/powerpoint/2010/main" val="397148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33</a:t>
            </a:fld>
            <a:endParaRPr lang="en-IN"/>
          </a:p>
        </p:txBody>
      </p:sp>
      <p:grpSp>
        <p:nvGrpSpPr>
          <p:cNvPr id="7" name="Group 6"/>
          <p:cNvGrpSpPr/>
          <p:nvPr/>
        </p:nvGrpSpPr>
        <p:grpSpPr>
          <a:xfrm>
            <a:off x="508000" y="664112"/>
            <a:ext cx="11366500" cy="6015264"/>
            <a:chOff x="508000" y="664112"/>
            <a:chExt cx="11366500" cy="6015264"/>
          </a:xfrm>
        </p:grpSpPr>
        <p:pic>
          <p:nvPicPr>
            <p:cNvPr id="5" name="Picture 4"/>
            <p:cNvPicPr>
              <a:picLocks noChangeAspect="1"/>
            </p:cNvPicPr>
            <p:nvPr/>
          </p:nvPicPr>
          <p:blipFill rotWithShape="1">
            <a:blip r:embed="rId2"/>
            <a:srcRect l="6347"/>
            <a:stretch/>
          </p:blipFill>
          <p:spPr>
            <a:xfrm>
              <a:off x="508000" y="776288"/>
              <a:ext cx="5441249" cy="5324475"/>
            </a:xfrm>
            <a:prstGeom prst="rect">
              <a:avLst/>
            </a:prstGeom>
            <a:ln>
              <a:solidFill>
                <a:srgbClr val="FF0000"/>
              </a:solidFill>
            </a:ln>
          </p:spPr>
        </p:pic>
        <p:pic>
          <p:nvPicPr>
            <p:cNvPr id="6" name="Picture 5"/>
            <p:cNvPicPr>
              <a:picLocks noChangeAspect="1"/>
            </p:cNvPicPr>
            <p:nvPr/>
          </p:nvPicPr>
          <p:blipFill>
            <a:blip r:embed="rId3"/>
            <a:stretch>
              <a:fillRect/>
            </a:stretch>
          </p:blipFill>
          <p:spPr>
            <a:xfrm>
              <a:off x="6279449" y="664112"/>
              <a:ext cx="5595051" cy="6015264"/>
            </a:xfrm>
            <a:prstGeom prst="rect">
              <a:avLst/>
            </a:prstGeom>
            <a:ln>
              <a:solidFill>
                <a:srgbClr val="FF0000"/>
              </a:solidFill>
            </a:ln>
          </p:spPr>
        </p:pic>
      </p:grpSp>
      <p:cxnSp>
        <p:nvCxnSpPr>
          <p:cNvPr id="8" name="Straight Connector 7"/>
          <p:cNvCxnSpPr/>
          <p:nvPr/>
        </p:nvCxnSpPr>
        <p:spPr>
          <a:xfrm>
            <a:off x="2373746" y="1119457"/>
            <a:ext cx="2697018" cy="7379"/>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8298873" y="998445"/>
            <a:ext cx="2697018" cy="7379"/>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480290" y="6297386"/>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Tree>
    <p:extLst>
      <p:ext uri="{BB962C8B-B14F-4D97-AF65-F5344CB8AC3E}">
        <p14:creationId xmlns:p14="http://schemas.microsoft.com/office/powerpoint/2010/main" val="25639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34</a:t>
            </a:fld>
            <a:endParaRPr lang="en-IN"/>
          </a:p>
        </p:txBody>
      </p:sp>
      <p:pic>
        <p:nvPicPr>
          <p:cNvPr id="5" name="Picture 4"/>
          <p:cNvPicPr>
            <a:picLocks noChangeAspect="1"/>
          </p:cNvPicPr>
          <p:nvPr/>
        </p:nvPicPr>
        <p:blipFill>
          <a:blip r:embed="rId2"/>
          <a:stretch>
            <a:fillRect/>
          </a:stretch>
        </p:blipFill>
        <p:spPr>
          <a:xfrm>
            <a:off x="1403931" y="1467193"/>
            <a:ext cx="9330320" cy="4443416"/>
          </a:xfrm>
          <a:prstGeom prst="rect">
            <a:avLst/>
          </a:prstGeom>
          <a:ln>
            <a:solidFill>
              <a:srgbClr val="FF0000"/>
            </a:solidFill>
          </a:ln>
        </p:spPr>
      </p:pic>
      <p:sp>
        <p:nvSpPr>
          <p:cNvPr id="6" name="TextBox 5"/>
          <p:cNvSpPr txBox="1"/>
          <p:nvPr/>
        </p:nvSpPr>
        <p:spPr>
          <a:xfrm>
            <a:off x="3500581" y="6048006"/>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
        <p:nvSpPr>
          <p:cNvPr id="7" name="Content Placeholder 2"/>
          <p:cNvSpPr>
            <a:spLocks noGrp="1"/>
          </p:cNvSpPr>
          <p:nvPr>
            <p:ph idx="1"/>
          </p:nvPr>
        </p:nvSpPr>
        <p:spPr>
          <a:xfrm>
            <a:off x="838200" y="266004"/>
            <a:ext cx="10515600" cy="1063792"/>
          </a:xfrm>
          <a:ln>
            <a:solidFill>
              <a:srgbClr val="00B050"/>
            </a:solidFill>
          </a:ln>
        </p:spPr>
        <p:txBody>
          <a:bodyPr>
            <a:noAutofit/>
          </a:bodyPr>
          <a:lstStyle/>
          <a:p>
            <a:pPr marL="0" indent="0" algn="just">
              <a:buNone/>
            </a:pPr>
            <a:r>
              <a:rPr lang="en-US" sz="2200" dirty="0" smtClean="0"/>
              <a:t>Settlement of foundation due to earthquake has significant effects.  But, in soils where settlement is NOT SIGNIFICANT, bearing pressure needs to be increased for earthquakes; and this avoids undesirable differential settlement that can occur prior to an earthquake</a:t>
            </a:r>
            <a:endParaRPr lang="en-IN" sz="2200" dirty="0"/>
          </a:p>
        </p:txBody>
      </p:sp>
    </p:spTree>
    <p:extLst>
      <p:ext uri="{BB962C8B-B14F-4D97-AF65-F5344CB8AC3E}">
        <p14:creationId xmlns:p14="http://schemas.microsoft.com/office/powerpoint/2010/main" val="39167888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35</a:t>
            </a:fld>
            <a:endParaRPr lang="en-IN"/>
          </a:p>
        </p:txBody>
      </p:sp>
      <p:pic>
        <p:nvPicPr>
          <p:cNvPr id="5" name="Picture 4"/>
          <p:cNvPicPr>
            <a:picLocks noChangeAspect="1"/>
          </p:cNvPicPr>
          <p:nvPr/>
        </p:nvPicPr>
        <p:blipFill rotWithShape="1">
          <a:blip r:embed="rId2"/>
          <a:srcRect t="3633"/>
          <a:stretch/>
        </p:blipFill>
        <p:spPr>
          <a:xfrm>
            <a:off x="3062515" y="159658"/>
            <a:ext cx="6337773" cy="6527800"/>
          </a:xfrm>
          <a:prstGeom prst="rect">
            <a:avLst/>
          </a:prstGeom>
          <a:ln>
            <a:solidFill>
              <a:srgbClr val="FF0000"/>
            </a:solidFill>
          </a:ln>
        </p:spPr>
      </p:pic>
      <p:sp>
        <p:nvSpPr>
          <p:cNvPr id="6" name="TextBox 5"/>
          <p:cNvSpPr txBox="1"/>
          <p:nvPr/>
        </p:nvSpPr>
        <p:spPr>
          <a:xfrm>
            <a:off x="480290" y="6297386"/>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Tree>
    <p:extLst>
      <p:ext uri="{BB962C8B-B14F-4D97-AF65-F5344CB8AC3E}">
        <p14:creationId xmlns:p14="http://schemas.microsoft.com/office/powerpoint/2010/main" val="6003113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36</a:t>
            </a:fld>
            <a:endParaRPr lang="en-IN"/>
          </a:p>
        </p:txBody>
      </p:sp>
      <p:grpSp>
        <p:nvGrpSpPr>
          <p:cNvPr id="2" name="Group 1"/>
          <p:cNvGrpSpPr/>
          <p:nvPr/>
        </p:nvGrpSpPr>
        <p:grpSpPr>
          <a:xfrm>
            <a:off x="2964544" y="174172"/>
            <a:ext cx="6337773" cy="6518101"/>
            <a:chOff x="2964544" y="174172"/>
            <a:chExt cx="6337773" cy="6518101"/>
          </a:xfrm>
        </p:grpSpPr>
        <p:pic>
          <p:nvPicPr>
            <p:cNvPr id="5" name="Picture 4"/>
            <p:cNvPicPr>
              <a:picLocks noChangeAspect="1"/>
            </p:cNvPicPr>
            <p:nvPr/>
          </p:nvPicPr>
          <p:blipFill rotWithShape="1">
            <a:blip r:embed="rId2"/>
            <a:srcRect t="3205" b="64307"/>
            <a:stretch/>
          </p:blipFill>
          <p:spPr>
            <a:xfrm>
              <a:off x="2964544" y="174172"/>
              <a:ext cx="6337773" cy="2200729"/>
            </a:xfrm>
            <a:prstGeom prst="rect">
              <a:avLst/>
            </a:prstGeom>
            <a:ln>
              <a:solidFill>
                <a:srgbClr val="FF0000"/>
              </a:solidFill>
            </a:ln>
          </p:spPr>
        </p:pic>
        <p:pic>
          <p:nvPicPr>
            <p:cNvPr id="6" name="Picture 5"/>
            <p:cNvPicPr>
              <a:picLocks noChangeAspect="1"/>
            </p:cNvPicPr>
            <p:nvPr/>
          </p:nvPicPr>
          <p:blipFill rotWithShape="1">
            <a:blip r:embed="rId3"/>
            <a:srcRect t="1449"/>
            <a:stretch/>
          </p:blipFill>
          <p:spPr>
            <a:xfrm>
              <a:off x="2964545" y="2374900"/>
              <a:ext cx="6337772" cy="4317373"/>
            </a:xfrm>
            <a:prstGeom prst="rect">
              <a:avLst/>
            </a:prstGeom>
            <a:ln>
              <a:solidFill>
                <a:srgbClr val="FF0000"/>
              </a:solidFill>
            </a:ln>
          </p:spPr>
        </p:pic>
      </p:grpSp>
      <p:sp>
        <p:nvSpPr>
          <p:cNvPr id="7" name="TextBox 6"/>
          <p:cNvSpPr txBox="1"/>
          <p:nvPr/>
        </p:nvSpPr>
        <p:spPr>
          <a:xfrm>
            <a:off x="364176" y="6223000"/>
            <a:ext cx="3255323" cy="400110"/>
          </a:xfrm>
          <a:prstGeom prst="rect">
            <a:avLst/>
          </a:prstGeom>
          <a:solidFill>
            <a:schemeClr val="accent4">
              <a:lumMod val="20000"/>
              <a:lumOff val="80000"/>
            </a:schemeClr>
          </a:solidFill>
        </p:spPr>
        <p:txBody>
          <a:bodyPr wrap="square" rtlCol="0">
            <a:spAutoFit/>
          </a:bodyPr>
          <a:lstStyle/>
          <a:p>
            <a:r>
              <a:rPr lang="en-US" sz="2000" i="1" dirty="0" smtClean="0"/>
              <a:t>Defined in IS 1893 (Part 1)</a:t>
            </a:r>
            <a:endParaRPr lang="en-US" sz="2000" i="1" dirty="0"/>
          </a:p>
        </p:txBody>
      </p:sp>
    </p:spTree>
    <p:extLst>
      <p:ext uri="{BB962C8B-B14F-4D97-AF65-F5344CB8AC3E}">
        <p14:creationId xmlns:p14="http://schemas.microsoft.com/office/powerpoint/2010/main" val="13472699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300" y="365125"/>
            <a:ext cx="10731500" cy="1325563"/>
          </a:xfrm>
          <a:solidFill>
            <a:srgbClr val="FFFF00"/>
          </a:solidFill>
        </p:spPr>
        <p:txBody>
          <a:bodyPr/>
          <a:lstStyle/>
          <a:p>
            <a:r>
              <a:rPr lang="en-US" dirty="0" smtClean="0"/>
              <a:t>Why should the </a:t>
            </a:r>
            <a:r>
              <a:rPr lang="en-US" u="sng" dirty="0" smtClean="0"/>
              <a:t>Soil Bearing Pressure </a:t>
            </a:r>
            <a:r>
              <a:rPr lang="en-US" dirty="0" smtClean="0"/>
              <a:t>be determined ?</a:t>
            </a:r>
            <a:endParaRPr lang="en-US" dirty="0"/>
          </a:p>
        </p:txBody>
      </p:sp>
      <p:sp>
        <p:nvSpPr>
          <p:cNvPr id="3" name="Content Placeholder 2"/>
          <p:cNvSpPr>
            <a:spLocks noGrp="1"/>
          </p:cNvSpPr>
          <p:nvPr>
            <p:ph idx="1"/>
          </p:nvPr>
        </p:nvSpPr>
        <p:spPr>
          <a:xfrm>
            <a:off x="838200" y="1825624"/>
            <a:ext cx="10515600" cy="4530725"/>
          </a:xfrm>
        </p:spPr>
        <p:txBody>
          <a:bodyPr>
            <a:normAutofit lnSpcReduction="10000"/>
          </a:bodyPr>
          <a:lstStyle/>
          <a:p>
            <a:r>
              <a:rPr lang="en-US" dirty="0" smtClean="0"/>
              <a:t>Bearing pressure provides the load-carrying capacity of the soil</a:t>
            </a:r>
          </a:p>
          <a:p>
            <a:r>
              <a:rPr lang="en-US" dirty="0"/>
              <a:t>Indian Standard </a:t>
            </a:r>
            <a:r>
              <a:rPr lang="en-US" b="1" dirty="0" smtClean="0"/>
              <a:t>IS 1892:2021 </a:t>
            </a:r>
            <a:r>
              <a:rPr lang="en-US" dirty="0" smtClean="0"/>
              <a:t>has established the code of practice for subsurface investigation for foundations</a:t>
            </a:r>
          </a:p>
          <a:p>
            <a:r>
              <a:rPr lang="en-US" dirty="0" smtClean="0"/>
              <a:t>Indian Standard </a:t>
            </a:r>
            <a:r>
              <a:rPr lang="en-US" b="1" dirty="0" smtClean="0"/>
              <a:t>IS 6403 </a:t>
            </a:r>
            <a:r>
              <a:rPr lang="en-US" dirty="0" smtClean="0"/>
              <a:t>suggests the procedure for bearing capacity (of shallow foundation)</a:t>
            </a:r>
          </a:p>
          <a:p>
            <a:r>
              <a:rPr lang="en-US" dirty="0" smtClean="0"/>
              <a:t>The bearing capacity values obtained from these standard methods are in turn used in the seismic design as per IS 1893</a:t>
            </a:r>
          </a:p>
          <a:p>
            <a:r>
              <a:rPr lang="en-US" dirty="0"/>
              <a:t>The building byelaws </a:t>
            </a:r>
            <a:r>
              <a:rPr lang="en-US" dirty="0" smtClean="0"/>
              <a:t>through NBC (its </a:t>
            </a:r>
            <a:r>
              <a:rPr lang="en-US" dirty="0"/>
              <a:t>Part 6 Structural Design &amp; </a:t>
            </a:r>
            <a:r>
              <a:rPr lang="en-US" dirty="0" smtClean="0"/>
              <a:t>      Part </a:t>
            </a:r>
            <a:r>
              <a:rPr lang="en-US" dirty="0"/>
              <a:t>2 Administration</a:t>
            </a:r>
            <a:r>
              <a:rPr lang="en-US" dirty="0" smtClean="0"/>
              <a:t>) also solicits the sub-surface investigation reports prepared by a Geotechnical Engineer that the Structural Engineer uses in the design</a:t>
            </a:r>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37</a:t>
            </a:fld>
            <a:endParaRPr lang="en-IN"/>
          </a:p>
        </p:txBody>
      </p:sp>
    </p:spTree>
    <p:extLst>
      <p:ext uri="{BB962C8B-B14F-4D97-AF65-F5344CB8AC3E}">
        <p14:creationId xmlns:p14="http://schemas.microsoft.com/office/powerpoint/2010/main" val="1723693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38</a:t>
            </a:fld>
            <a:endParaRPr lang="en-IN"/>
          </a:p>
        </p:txBody>
      </p:sp>
      <p:pic>
        <p:nvPicPr>
          <p:cNvPr id="5" name="Picture 4"/>
          <p:cNvPicPr>
            <a:picLocks noChangeAspect="1"/>
          </p:cNvPicPr>
          <p:nvPr/>
        </p:nvPicPr>
        <p:blipFill>
          <a:blip r:embed="rId2"/>
          <a:stretch>
            <a:fillRect/>
          </a:stretch>
        </p:blipFill>
        <p:spPr>
          <a:xfrm>
            <a:off x="838200" y="1456650"/>
            <a:ext cx="10899178" cy="4130138"/>
          </a:xfrm>
          <a:prstGeom prst="rect">
            <a:avLst/>
          </a:prstGeom>
          <a:ln>
            <a:solidFill>
              <a:srgbClr val="FF0000"/>
            </a:solidFill>
          </a:ln>
        </p:spPr>
      </p:pic>
      <p:sp>
        <p:nvSpPr>
          <p:cNvPr id="6" name="TextBox 5"/>
          <p:cNvSpPr txBox="1"/>
          <p:nvPr/>
        </p:nvSpPr>
        <p:spPr>
          <a:xfrm>
            <a:off x="480290" y="6224816"/>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
        <p:nvSpPr>
          <p:cNvPr id="7" name="Content Placeholder 2"/>
          <p:cNvSpPr>
            <a:spLocks noGrp="1"/>
          </p:cNvSpPr>
          <p:nvPr>
            <p:ph idx="1"/>
          </p:nvPr>
        </p:nvSpPr>
        <p:spPr>
          <a:xfrm>
            <a:off x="2537690" y="478437"/>
            <a:ext cx="6310745" cy="500618"/>
          </a:xfrm>
          <a:ln>
            <a:solidFill>
              <a:srgbClr val="00B050"/>
            </a:solidFill>
          </a:ln>
        </p:spPr>
        <p:txBody>
          <a:bodyPr/>
          <a:lstStyle/>
          <a:p>
            <a:pPr marL="0" indent="0">
              <a:buNone/>
            </a:pPr>
            <a:r>
              <a:rPr lang="en-US" dirty="0" smtClean="0"/>
              <a:t>Based on the Seismic Zoning Map of India</a:t>
            </a:r>
            <a:endParaRPr lang="en-IN" dirty="0"/>
          </a:p>
        </p:txBody>
      </p:sp>
    </p:spTree>
    <p:extLst>
      <p:ext uri="{BB962C8B-B14F-4D97-AF65-F5344CB8AC3E}">
        <p14:creationId xmlns:p14="http://schemas.microsoft.com/office/powerpoint/2010/main" val="3974839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39</a:t>
            </a:fld>
            <a:endParaRPr lang="en-IN"/>
          </a:p>
        </p:txBody>
      </p:sp>
      <p:grpSp>
        <p:nvGrpSpPr>
          <p:cNvPr id="3" name="Group 2"/>
          <p:cNvGrpSpPr/>
          <p:nvPr/>
        </p:nvGrpSpPr>
        <p:grpSpPr>
          <a:xfrm>
            <a:off x="2897239" y="110930"/>
            <a:ext cx="6769276" cy="6610545"/>
            <a:chOff x="1474840" y="110930"/>
            <a:chExt cx="6665348" cy="6424123"/>
          </a:xfrm>
        </p:grpSpPr>
        <p:pic>
          <p:nvPicPr>
            <p:cNvPr id="6" name="Picture 5"/>
            <p:cNvPicPr>
              <a:picLocks noChangeAspect="1"/>
            </p:cNvPicPr>
            <p:nvPr/>
          </p:nvPicPr>
          <p:blipFill rotWithShape="1">
            <a:blip r:embed="rId2"/>
            <a:srcRect b="78969"/>
            <a:stretch/>
          </p:blipFill>
          <p:spPr>
            <a:xfrm>
              <a:off x="1474840" y="110930"/>
              <a:ext cx="6665348" cy="1253413"/>
            </a:xfrm>
            <a:prstGeom prst="rect">
              <a:avLst/>
            </a:prstGeom>
          </p:spPr>
        </p:pic>
        <p:pic>
          <p:nvPicPr>
            <p:cNvPr id="5" name="Picture 4"/>
            <p:cNvPicPr>
              <a:picLocks noChangeAspect="1"/>
            </p:cNvPicPr>
            <p:nvPr/>
          </p:nvPicPr>
          <p:blipFill>
            <a:blip r:embed="rId3"/>
            <a:stretch>
              <a:fillRect/>
            </a:stretch>
          </p:blipFill>
          <p:spPr>
            <a:xfrm>
              <a:off x="2011122" y="1344447"/>
              <a:ext cx="5761278" cy="3981158"/>
            </a:xfrm>
            <a:prstGeom prst="rect">
              <a:avLst/>
            </a:prstGeom>
          </p:spPr>
        </p:pic>
        <p:pic>
          <p:nvPicPr>
            <p:cNvPr id="2" name="Picture 1"/>
            <p:cNvPicPr>
              <a:picLocks noChangeAspect="1"/>
            </p:cNvPicPr>
            <p:nvPr/>
          </p:nvPicPr>
          <p:blipFill>
            <a:blip r:embed="rId4"/>
            <a:stretch>
              <a:fillRect/>
            </a:stretch>
          </p:blipFill>
          <p:spPr>
            <a:xfrm>
              <a:off x="2011123" y="5326631"/>
              <a:ext cx="5761277" cy="1208422"/>
            </a:xfrm>
            <a:prstGeom prst="rect">
              <a:avLst/>
            </a:prstGeom>
          </p:spPr>
        </p:pic>
      </p:grpSp>
      <p:sp>
        <p:nvSpPr>
          <p:cNvPr id="7" name="TextBox 6"/>
          <p:cNvSpPr txBox="1"/>
          <p:nvPr/>
        </p:nvSpPr>
        <p:spPr>
          <a:xfrm>
            <a:off x="364177" y="6255655"/>
            <a:ext cx="2887023" cy="400110"/>
          </a:xfrm>
          <a:prstGeom prst="rect">
            <a:avLst/>
          </a:prstGeom>
          <a:solidFill>
            <a:schemeClr val="accent4">
              <a:lumMod val="20000"/>
              <a:lumOff val="80000"/>
            </a:schemeClr>
          </a:solidFill>
        </p:spPr>
        <p:txBody>
          <a:bodyPr wrap="square" rtlCol="0">
            <a:spAutoFit/>
          </a:bodyPr>
          <a:lstStyle/>
          <a:p>
            <a:r>
              <a:rPr lang="en-US" sz="2000" i="1" dirty="0" smtClean="0"/>
              <a:t>Defined in IS 1893 (Part 1)</a:t>
            </a:r>
            <a:endParaRPr lang="en-US" sz="2000" i="1" dirty="0"/>
          </a:p>
        </p:txBody>
      </p:sp>
    </p:spTree>
    <p:extLst>
      <p:ext uri="{BB962C8B-B14F-4D97-AF65-F5344CB8AC3E}">
        <p14:creationId xmlns:p14="http://schemas.microsoft.com/office/powerpoint/2010/main" val="3330493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Contents</a:t>
            </a:r>
          </a:p>
        </p:txBody>
      </p:sp>
      <p:sp>
        <p:nvSpPr>
          <p:cNvPr id="3" name="Content Placeholder 2"/>
          <p:cNvSpPr>
            <a:spLocks noGrp="1"/>
          </p:cNvSpPr>
          <p:nvPr>
            <p:ph idx="1"/>
          </p:nvPr>
        </p:nvSpPr>
        <p:spPr>
          <a:xfrm>
            <a:off x="838200" y="1964167"/>
            <a:ext cx="10515600" cy="4351338"/>
          </a:xfrm>
        </p:spPr>
        <p:txBody>
          <a:bodyPr/>
          <a:lstStyle/>
          <a:p>
            <a:r>
              <a:rPr lang="en-US" dirty="0"/>
              <a:t>General </a:t>
            </a:r>
            <a:r>
              <a:rPr lang="en-US" dirty="0" smtClean="0"/>
              <a:t>Principles of Earthquake Resistant Design</a:t>
            </a:r>
            <a:endParaRPr lang="en-US" dirty="0"/>
          </a:p>
          <a:p>
            <a:endParaRPr lang="en-US" dirty="0" smtClean="0"/>
          </a:p>
          <a:p>
            <a:r>
              <a:rPr lang="en-US" dirty="0" smtClean="0"/>
              <a:t>Basic Seismic Design Standards</a:t>
            </a:r>
            <a:endParaRPr lang="en-US" dirty="0"/>
          </a:p>
          <a:p>
            <a:endParaRPr lang="en-US" dirty="0" smtClean="0"/>
          </a:p>
          <a:p>
            <a:r>
              <a:rPr lang="en-US" dirty="0" smtClean="0"/>
              <a:t>Different Lateral Load Resisting Systems</a:t>
            </a:r>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4</a:t>
            </a:fld>
            <a:endParaRPr lang="en-IN"/>
          </a:p>
        </p:txBody>
      </p:sp>
    </p:spTree>
    <p:extLst>
      <p:ext uri="{BB962C8B-B14F-4D97-AF65-F5344CB8AC3E}">
        <p14:creationId xmlns:p14="http://schemas.microsoft.com/office/powerpoint/2010/main" val="3533259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40</a:t>
            </a:fld>
            <a:endParaRPr lang="en-IN"/>
          </a:p>
        </p:txBody>
      </p:sp>
      <p:sp>
        <p:nvSpPr>
          <p:cNvPr id="7" name="TextBox 6"/>
          <p:cNvSpPr txBox="1"/>
          <p:nvPr/>
        </p:nvSpPr>
        <p:spPr>
          <a:xfrm>
            <a:off x="364177" y="6255655"/>
            <a:ext cx="2887023" cy="400110"/>
          </a:xfrm>
          <a:prstGeom prst="rect">
            <a:avLst/>
          </a:prstGeom>
          <a:solidFill>
            <a:schemeClr val="accent4">
              <a:lumMod val="20000"/>
              <a:lumOff val="80000"/>
            </a:schemeClr>
          </a:solidFill>
        </p:spPr>
        <p:txBody>
          <a:bodyPr wrap="square" rtlCol="0">
            <a:spAutoFit/>
          </a:bodyPr>
          <a:lstStyle/>
          <a:p>
            <a:r>
              <a:rPr lang="en-US" sz="2000" i="1" dirty="0" smtClean="0"/>
              <a:t>Defined in IS 1893 (Part 1)</a:t>
            </a:r>
            <a:endParaRPr lang="en-US" sz="2000" i="1" dirty="0"/>
          </a:p>
        </p:txBody>
      </p:sp>
      <p:grpSp>
        <p:nvGrpSpPr>
          <p:cNvPr id="9" name="Group 8"/>
          <p:cNvGrpSpPr/>
          <p:nvPr/>
        </p:nvGrpSpPr>
        <p:grpSpPr>
          <a:xfrm>
            <a:off x="2897239" y="403030"/>
            <a:ext cx="6769276" cy="5570628"/>
            <a:chOff x="2897239" y="110930"/>
            <a:chExt cx="6769276" cy="5570628"/>
          </a:xfrm>
        </p:grpSpPr>
        <p:pic>
          <p:nvPicPr>
            <p:cNvPr id="6" name="Picture 5"/>
            <p:cNvPicPr>
              <a:picLocks noChangeAspect="1"/>
            </p:cNvPicPr>
            <p:nvPr/>
          </p:nvPicPr>
          <p:blipFill rotWithShape="1">
            <a:blip r:embed="rId2"/>
            <a:srcRect b="78969"/>
            <a:stretch/>
          </p:blipFill>
          <p:spPr>
            <a:xfrm>
              <a:off x="2897239" y="110930"/>
              <a:ext cx="6769276" cy="1289786"/>
            </a:xfrm>
            <a:prstGeom prst="rect">
              <a:avLst/>
            </a:prstGeom>
          </p:spPr>
        </p:pic>
        <p:pic>
          <p:nvPicPr>
            <p:cNvPr id="8" name="Picture 7"/>
            <p:cNvPicPr>
              <a:picLocks noChangeAspect="1"/>
            </p:cNvPicPr>
            <p:nvPr/>
          </p:nvPicPr>
          <p:blipFill>
            <a:blip r:embed="rId3"/>
            <a:stretch>
              <a:fillRect/>
            </a:stretch>
          </p:blipFill>
          <p:spPr>
            <a:xfrm>
              <a:off x="3251200" y="1442493"/>
              <a:ext cx="6070600" cy="4239065"/>
            </a:xfrm>
            <a:prstGeom prst="rect">
              <a:avLst/>
            </a:prstGeom>
          </p:spPr>
        </p:pic>
      </p:grpSp>
    </p:spTree>
    <p:extLst>
      <p:ext uri="{BB962C8B-B14F-4D97-AF65-F5344CB8AC3E}">
        <p14:creationId xmlns:p14="http://schemas.microsoft.com/office/powerpoint/2010/main" val="543214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4"/>
            <a:ext cx="10604500" cy="4702176"/>
          </a:xfrm>
        </p:spPr>
        <p:txBody>
          <a:bodyPr>
            <a:normAutofit fontScale="92500" lnSpcReduction="10000"/>
          </a:bodyPr>
          <a:lstStyle/>
          <a:p>
            <a:pPr marL="0" indent="0">
              <a:buNone/>
            </a:pPr>
            <a:r>
              <a:rPr lang="en-US" dirty="0" smtClean="0"/>
              <a:t>Post-earthquake, buildings and structures DO NOT COLLAPSE but CAN get damaged locally which takes time to repair and requires the occupants to vacate the premises for a brief time (say a few months).</a:t>
            </a:r>
          </a:p>
          <a:p>
            <a:pPr marL="0" indent="0">
              <a:buNone/>
            </a:pPr>
            <a:endParaRPr lang="en-US" sz="1000" dirty="0" smtClean="0"/>
          </a:p>
          <a:p>
            <a:pPr marL="0" indent="0">
              <a:buNone/>
            </a:pPr>
            <a:r>
              <a:rPr lang="en-US" dirty="0" smtClean="0"/>
              <a:t>Thus, IS 1893 (Part 1) suggests this importance factor by taking considerations like:</a:t>
            </a:r>
          </a:p>
          <a:p>
            <a:pPr lvl="1"/>
            <a:r>
              <a:rPr lang="en-US" dirty="0" smtClean="0"/>
              <a:t>Functional use of a building OR a structure</a:t>
            </a:r>
          </a:p>
          <a:p>
            <a:pPr lvl="1"/>
            <a:r>
              <a:rPr lang="en-US" dirty="0" smtClean="0"/>
              <a:t>Consequences of failure of that building OR structure</a:t>
            </a:r>
          </a:p>
          <a:p>
            <a:pPr lvl="1"/>
            <a:r>
              <a:rPr lang="en-US" dirty="0" smtClean="0"/>
              <a:t>Post-earthquake functional needs</a:t>
            </a:r>
          </a:p>
          <a:p>
            <a:pPr lvl="1"/>
            <a:r>
              <a:rPr lang="en-US" dirty="0" smtClean="0"/>
              <a:t>Historical value</a:t>
            </a:r>
          </a:p>
          <a:p>
            <a:pPr lvl="1"/>
            <a:r>
              <a:rPr lang="en-US" dirty="0" smtClean="0"/>
              <a:t>Economic importance</a:t>
            </a:r>
          </a:p>
          <a:p>
            <a:pPr marL="0" indent="0">
              <a:buNone/>
            </a:pPr>
            <a:r>
              <a:rPr lang="en-US" dirty="0"/>
              <a:t>Structural Engineers </a:t>
            </a:r>
            <a:r>
              <a:rPr lang="en-US" b="1" dirty="0" smtClean="0"/>
              <a:t>should discuss </a:t>
            </a:r>
            <a:r>
              <a:rPr lang="en-US" dirty="0" smtClean="0"/>
              <a:t>with the Owner of a building/structure and are </a:t>
            </a:r>
            <a:r>
              <a:rPr lang="en-US" dirty="0"/>
              <a:t>encouraged </a:t>
            </a:r>
            <a:r>
              <a:rPr lang="en-US" dirty="0" smtClean="0"/>
              <a:t>to take a  higher Importance factor</a:t>
            </a:r>
            <a:endParaRPr lang="en-US" dirty="0"/>
          </a:p>
        </p:txBody>
      </p:sp>
      <p:sp>
        <p:nvSpPr>
          <p:cNvPr id="2" name="Title 1"/>
          <p:cNvSpPr>
            <a:spLocks noGrp="1"/>
          </p:cNvSpPr>
          <p:nvPr>
            <p:ph type="title"/>
          </p:nvPr>
        </p:nvSpPr>
        <p:spPr>
          <a:xfrm>
            <a:off x="622300" y="365125"/>
            <a:ext cx="10731500" cy="1325563"/>
          </a:xfrm>
          <a:solidFill>
            <a:srgbClr val="FFFF00"/>
          </a:solidFill>
        </p:spPr>
        <p:txBody>
          <a:bodyPr/>
          <a:lstStyle/>
          <a:p>
            <a:r>
              <a:rPr lang="en-US" dirty="0" smtClean="0"/>
              <a:t>Why use this Importance Factor (</a:t>
            </a:r>
            <a:r>
              <a:rPr lang="en-US" dirty="0" smtClean="0">
                <a:latin typeface="Times" panose="02020603050405020304" pitchFamily="18" charset="0"/>
              </a:rPr>
              <a:t>I</a:t>
            </a:r>
            <a:r>
              <a:rPr lang="en-US" dirty="0" smtClean="0"/>
              <a:t>) ?</a:t>
            </a:r>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41</a:t>
            </a:fld>
            <a:endParaRPr lang="en-IN"/>
          </a:p>
        </p:txBody>
      </p:sp>
    </p:spTree>
    <p:extLst>
      <p:ext uri="{BB962C8B-B14F-4D97-AF65-F5344CB8AC3E}">
        <p14:creationId xmlns:p14="http://schemas.microsoft.com/office/powerpoint/2010/main" val="2500988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3C812-9A7D-45C6-9091-E4690C27F11A}"/>
              </a:ext>
            </a:extLst>
          </p:cNvPr>
          <p:cNvSpPr>
            <a:spLocks noGrp="1"/>
          </p:cNvSpPr>
          <p:nvPr>
            <p:ph type="title"/>
          </p:nvPr>
        </p:nvSpPr>
        <p:spPr/>
        <p:txBody>
          <a:bodyPr/>
          <a:lstStyle/>
          <a:p>
            <a:r>
              <a:rPr lang="en-IN" dirty="0" smtClean="0"/>
              <a:t> 	</a:t>
            </a:r>
            <a:endParaRPr lang="en-IN" dirty="0"/>
          </a:p>
        </p:txBody>
      </p:sp>
      <p:sp>
        <p:nvSpPr>
          <p:cNvPr id="4" name="Slide Number Placeholder 3">
            <a:extLst>
              <a:ext uri="{FF2B5EF4-FFF2-40B4-BE49-F238E27FC236}">
                <a16:creationId xmlns:a16="http://schemas.microsoft.com/office/drawing/2014/main" id="{2C037665-EAF5-48FD-BD8F-B2EBCE0D9B85}"/>
              </a:ext>
            </a:extLst>
          </p:cNvPr>
          <p:cNvSpPr>
            <a:spLocks noGrp="1"/>
          </p:cNvSpPr>
          <p:nvPr>
            <p:ph type="sldNum" sz="quarter" idx="12"/>
          </p:nvPr>
        </p:nvSpPr>
        <p:spPr/>
        <p:txBody>
          <a:bodyPr/>
          <a:lstStyle/>
          <a:p>
            <a:fld id="{CB6D5628-0D12-492C-A7D6-9E76BC14E1B6}" type="slidenum">
              <a:rPr lang="en-IN" smtClean="0"/>
              <a:t>42</a:t>
            </a:fld>
            <a:endParaRPr lang="en-IN"/>
          </a:p>
        </p:txBody>
      </p:sp>
      <p:pic>
        <p:nvPicPr>
          <p:cNvPr id="6" name="Picture 5"/>
          <p:cNvPicPr>
            <a:picLocks noChangeAspect="1"/>
          </p:cNvPicPr>
          <p:nvPr/>
        </p:nvPicPr>
        <p:blipFill>
          <a:blip r:embed="rId2"/>
          <a:stretch>
            <a:fillRect/>
          </a:stretch>
        </p:blipFill>
        <p:spPr>
          <a:xfrm>
            <a:off x="637413" y="828312"/>
            <a:ext cx="10917174" cy="5201376"/>
          </a:xfrm>
          <a:prstGeom prst="rect">
            <a:avLst/>
          </a:prstGeom>
        </p:spPr>
      </p:pic>
      <p:sp>
        <p:nvSpPr>
          <p:cNvPr id="8" name="TextBox 7"/>
          <p:cNvSpPr txBox="1"/>
          <p:nvPr/>
        </p:nvSpPr>
        <p:spPr>
          <a:xfrm>
            <a:off x="480290" y="6224816"/>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Tree>
    <p:extLst>
      <p:ext uri="{BB962C8B-B14F-4D97-AF65-F5344CB8AC3E}">
        <p14:creationId xmlns:p14="http://schemas.microsoft.com/office/powerpoint/2010/main" val="42376603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43</a:t>
            </a:fld>
            <a:endParaRPr lang="en-IN"/>
          </a:p>
        </p:txBody>
      </p:sp>
      <p:pic>
        <p:nvPicPr>
          <p:cNvPr id="5" name="Picture 4"/>
          <p:cNvPicPr>
            <a:picLocks noChangeAspect="1"/>
          </p:cNvPicPr>
          <p:nvPr/>
        </p:nvPicPr>
        <p:blipFill>
          <a:blip r:embed="rId2"/>
          <a:stretch>
            <a:fillRect/>
          </a:stretch>
        </p:blipFill>
        <p:spPr>
          <a:xfrm>
            <a:off x="766018" y="975970"/>
            <a:ext cx="10659963" cy="4906060"/>
          </a:xfrm>
          <a:prstGeom prst="rect">
            <a:avLst/>
          </a:prstGeom>
        </p:spPr>
      </p:pic>
      <p:sp>
        <p:nvSpPr>
          <p:cNvPr id="6" name="TextBox 5"/>
          <p:cNvSpPr txBox="1"/>
          <p:nvPr/>
        </p:nvSpPr>
        <p:spPr>
          <a:xfrm>
            <a:off x="480290" y="6224816"/>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Tree>
    <p:extLst>
      <p:ext uri="{BB962C8B-B14F-4D97-AF65-F5344CB8AC3E}">
        <p14:creationId xmlns:p14="http://schemas.microsoft.com/office/powerpoint/2010/main" val="31886170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44</a:t>
            </a:fld>
            <a:endParaRPr lang="en-IN"/>
          </a:p>
        </p:txBody>
      </p:sp>
      <p:pic>
        <p:nvPicPr>
          <p:cNvPr id="5" name="Picture 4"/>
          <p:cNvPicPr>
            <a:picLocks noChangeAspect="1"/>
          </p:cNvPicPr>
          <p:nvPr/>
        </p:nvPicPr>
        <p:blipFill>
          <a:blip r:embed="rId2"/>
          <a:stretch>
            <a:fillRect/>
          </a:stretch>
        </p:blipFill>
        <p:spPr>
          <a:xfrm>
            <a:off x="1520152" y="580788"/>
            <a:ext cx="9235474" cy="5573269"/>
          </a:xfrm>
          <a:prstGeom prst="rect">
            <a:avLst/>
          </a:prstGeom>
          <a:ln>
            <a:solidFill>
              <a:srgbClr val="FF0000"/>
            </a:solidFill>
          </a:ln>
        </p:spPr>
      </p:pic>
      <p:sp>
        <p:nvSpPr>
          <p:cNvPr id="6" name="TextBox 5"/>
          <p:cNvSpPr txBox="1"/>
          <p:nvPr/>
        </p:nvSpPr>
        <p:spPr>
          <a:xfrm>
            <a:off x="364177" y="6255655"/>
            <a:ext cx="2916052" cy="400110"/>
          </a:xfrm>
          <a:prstGeom prst="rect">
            <a:avLst/>
          </a:prstGeom>
          <a:solidFill>
            <a:schemeClr val="accent4">
              <a:lumMod val="20000"/>
              <a:lumOff val="80000"/>
            </a:schemeClr>
          </a:solidFill>
        </p:spPr>
        <p:txBody>
          <a:bodyPr wrap="square" rtlCol="0">
            <a:spAutoFit/>
          </a:bodyPr>
          <a:lstStyle/>
          <a:p>
            <a:r>
              <a:rPr lang="en-US" sz="2000" i="1" dirty="0" smtClean="0"/>
              <a:t>Defined in IS 1893 (Part 1)</a:t>
            </a:r>
            <a:endParaRPr lang="en-US" sz="2000" i="1" dirty="0"/>
          </a:p>
        </p:txBody>
      </p:sp>
    </p:spTree>
    <p:extLst>
      <p:ext uri="{BB962C8B-B14F-4D97-AF65-F5344CB8AC3E}">
        <p14:creationId xmlns:p14="http://schemas.microsoft.com/office/powerpoint/2010/main" val="221340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01257"/>
            <a:ext cx="10497457" cy="2583543"/>
          </a:xfrm>
        </p:spPr>
        <p:txBody>
          <a:bodyPr>
            <a:noAutofit/>
          </a:bodyPr>
          <a:lstStyle/>
          <a:p>
            <a:r>
              <a:rPr lang="en-US" sz="3600" b="1" dirty="0" smtClean="0"/>
              <a:t>Equivalent Static Method </a:t>
            </a:r>
            <a:r>
              <a:rPr lang="en-US" sz="3600" dirty="0" smtClean="0"/>
              <a:t>– For </a:t>
            </a:r>
            <a:r>
              <a:rPr lang="en-US" sz="3600" u="sng" dirty="0" smtClean="0"/>
              <a:t>regular buildings </a:t>
            </a:r>
            <a:r>
              <a:rPr lang="en-US" sz="3600" dirty="0" smtClean="0"/>
              <a:t>that are </a:t>
            </a:r>
            <a:r>
              <a:rPr lang="en-US" sz="3600" u="sng" dirty="0" smtClean="0"/>
              <a:t>less than 15 m </a:t>
            </a:r>
            <a:r>
              <a:rPr lang="en-US" sz="3600" dirty="0" smtClean="0"/>
              <a:t>in height </a:t>
            </a:r>
            <a:r>
              <a:rPr lang="en-US" sz="3600" b="1" dirty="0" smtClean="0"/>
              <a:t>and</a:t>
            </a:r>
            <a:r>
              <a:rPr lang="en-US" sz="3600" dirty="0" smtClean="0"/>
              <a:t> located in seismic zone II</a:t>
            </a:r>
          </a:p>
          <a:p>
            <a:r>
              <a:rPr lang="en-US" sz="3600" b="1" dirty="0" smtClean="0"/>
              <a:t>Dynamic Analysis Method </a:t>
            </a:r>
            <a:r>
              <a:rPr lang="en-US" sz="3600" dirty="0" smtClean="0"/>
              <a:t>– For all buildings that are not regular (</a:t>
            </a:r>
            <a:r>
              <a:rPr lang="en-US" sz="3600" u="sng" dirty="0" smtClean="0"/>
              <a:t>more </a:t>
            </a:r>
            <a:r>
              <a:rPr lang="en-US" sz="3600" u="sng" dirty="0"/>
              <a:t>than 15 m </a:t>
            </a:r>
            <a:r>
              <a:rPr lang="en-US" sz="3600" dirty="0"/>
              <a:t>in height </a:t>
            </a:r>
            <a:r>
              <a:rPr lang="en-US" sz="3600" b="1" dirty="0"/>
              <a:t>and </a:t>
            </a:r>
            <a:r>
              <a:rPr lang="en-US" sz="3600" dirty="0"/>
              <a:t>located in seismic zone </a:t>
            </a:r>
            <a:r>
              <a:rPr lang="en-US" sz="3600" dirty="0" smtClean="0"/>
              <a:t>II)</a:t>
            </a:r>
            <a:endParaRPr lang="en-IN" sz="3600" dirty="0"/>
          </a:p>
        </p:txBody>
      </p:sp>
      <p:sp>
        <p:nvSpPr>
          <p:cNvPr id="2" name="Title 1"/>
          <p:cNvSpPr>
            <a:spLocks noGrp="1"/>
          </p:cNvSpPr>
          <p:nvPr>
            <p:ph type="title"/>
          </p:nvPr>
        </p:nvSpPr>
        <p:spPr>
          <a:xfrm>
            <a:off x="838200" y="593725"/>
            <a:ext cx="10515600" cy="1325563"/>
          </a:xfrm>
        </p:spPr>
        <p:txBody>
          <a:bodyPr>
            <a:noAutofit/>
          </a:bodyPr>
          <a:lstStyle/>
          <a:p>
            <a:pPr algn="just"/>
            <a:r>
              <a:rPr lang="en-US" sz="3600" dirty="0" smtClean="0"/>
              <a:t>The </a:t>
            </a:r>
            <a:r>
              <a:rPr lang="en-US" sz="3600" u="sng" dirty="0" smtClean="0"/>
              <a:t>design lateral force </a:t>
            </a:r>
            <a:r>
              <a:rPr lang="en-US" sz="3600" dirty="0" smtClean="0"/>
              <a:t>V</a:t>
            </a:r>
            <a:r>
              <a:rPr lang="en-US" sz="3600" baseline="-25000" dirty="0" smtClean="0"/>
              <a:t>B</a:t>
            </a:r>
            <a:r>
              <a:rPr lang="en-US" sz="3600" dirty="0" smtClean="0"/>
              <a:t> is </a:t>
            </a:r>
            <a:r>
              <a:rPr lang="en-US" sz="3600" u="sng" dirty="0" smtClean="0"/>
              <a:t>to be distributed</a:t>
            </a:r>
            <a:r>
              <a:rPr lang="en-US" sz="3600" dirty="0" smtClean="0"/>
              <a:t> to various floors depending on the mass on every floor.</a:t>
            </a:r>
            <a:r>
              <a:rPr lang="en-US" sz="3600" smtClean="0"/>
              <a:t/>
            </a:r>
            <a:br>
              <a:rPr lang="en-US" sz="3600" smtClean="0"/>
            </a:br>
            <a:r>
              <a:rPr lang="en-US" sz="3600" smtClean="0"/>
              <a:t/>
            </a:r>
            <a:br>
              <a:rPr lang="en-US" sz="3600" smtClean="0"/>
            </a:br>
            <a:r>
              <a:rPr lang="en-US" sz="3600" b="1" dirty="0" smtClean="0"/>
              <a:t>Two</a:t>
            </a:r>
            <a:r>
              <a:rPr lang="en-US" sz="3600" dirty="0" smtClean="0"/>
              <a:t> methods are suggested in IS 1893 (Part 1) namely:</a:t>
            </a:r>
            <a:endParaRPr lang="en-IN" sz="3600" dirty="0"/>
          </a:p>
        </p:txBody>
      </p:sp>
      <p:sp>
        <p:nvSpPr>
          <p:cNvPr id="4" name="Slide Number Placeholder 3"/>
          <p:cNvSpPr>
            <a:spLocks noGrp="1"/>
          </p:cNvSpPr>
          <p:nvPr>
            <p:ph type="sldNum" sz="quarter" idx="12"/>
          </p:nvPr>
        </p:nvSpPr>
        <p:spPr/>
        <p:txBody>
          <a:bodyPr/>
          <a:lstStyle/>
          <a:p>
            <a:fld id="{CB6D5628-0D12-492C-A7D6-9E76BC14E1B6}" type="slidenum">
              <a:rPr lang="en-IN" smtClean="0"/>
              <a:t>45</a:t>
            </a:fld>
            <a:endParaRPr lang="en-IN"/>
          </a:p>
        </p:txBody>
      </p:sp>
    </p:spTree>
    <p:extLst>
      <p:ext uri="{BB962C8B-B14F-4D97-AF65-F5344CB8AC3E}">
        <p14:creationId xmlns:p14="http://schemas.microsoft.com/office/powerpoint/2010/main" val="1291869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7263"/>
            <a:ext cx="10515600" cy="1325563"/>
          </a:xfrm>
        </p:spPr>
        <p:txBody>
          <a:bodyPr/>
          <a:lstStyle/>
          <a:p>
            <a:r>
              <a:rPr lang="en-US" dirty="0" smtClean="0"/>
              <a:t>Equivalent Static Method</a:t>
            </a:r>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46</a:t>
            </a:fld>
            <a:endParaRPr lang="en-IN"/>
          </a:p>
        </p:txBody>
      </p:sp>
      <p:pic>
        <p:nvPicPr>
          <p:cNvPr id="5" name="Picture 4"/>
          <p:cNvPicPr>
            <a:picLocks noChangeAspect="1"/>
          </p:cNvPicPr>
          <p:nvPr/>
        </p:nvPicPr>
        <p:blipFill>
          <a:blip r:embed="rId2"/>
          <a:stretch>
            <a:fillRect/>
          </a:stretch>
        </p:blipFill>
        <p:spPr>
          <a:xfrm>
            <a:off x="1693140" y="1324396"/>
            <a:ext cx="9139960" cy="4725536"/>
          </a:xfrm>
          <a:prstGeom prst="rect">
            <a:avLst/>
          </a:prstGeom>
          <a:ln>
            <a:solidFill>
              <a:srgbClr val="FF0000"/>
            </a:solidFill>
          </a:ln>
        </p:spPr>
      </p:pic>
      <p:cxnSp>
        <p:nvCxnSpPr>
          <p:cNvPr id="6" name="Straight Connector 5"/>
          <p:cNvCxnSpPr/>
          <p:nvPr/>
        </p:nvCxnSpPr>
        <p:spPr>
          <a:xfrm>
            <a:off x="362857" y="1117600"/>
            <a:ext cx="5457372" cy="1"/>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7" name="TextBox 6"/>
          <p:cNvSpPr txBox="1"/>
          <p:nvPr/>
        </p:nvSpPr>
        <p:spPr>
          <a:xfrm>
            <a:off x="467590" y="6210300"/>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Tree>
    <p:extLst>
      <p:ext uri="{BB962C8B-B14F-4D97-AF65-F5344CB8AC3E}">
        <p14:creationId xmlns:p14="http://schemas.microsoft.com/office/powerpoint/2010/main" val="9711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020984"/>
            <a:ext cx="9385300" cy="2134734"/>
          </a:xfrm>
        </p:spPr>
        <p:txBody>
          <a:bodyPr/>
          <a:lstStyle/>
          <a:p>
            <a:pPr marL="0" indent="0">
              <a:buNone/>
            </a:pPr>
            <a:r>
              <a:rPr lang="en-US" dirty="0" smtClean="0"/>
              <a:t>Perform the Dynamic Analysis by:</a:t>
            </a:r>
          </a:p>
          <a:p>
            <a:pPr marL="0" indent="0">
              <a:buNone/>
            </a:pPr>
            <a:endParaRPr lang="en-US" sz="1200" dirty="0" smtClean="0"/>
          </a:p>
          <a:p>
            <a:r>
              <a:rPr lang="en-US" dirty="0" smtClean="0"/>
              <a:t>Time History Method    </a:t>
            </a:r>
            <a:r>
              <a:rPr lang="en-US" b="1" dirty="0" smtClean="0"/>
              <a:t>OR</a:t>
            </a:r>
          </a:p>
          <a:p>
            <a:r>
              <a:rPr lang="en-US" dirty="0" smtClean="0"/>
              <a:t>Response Spectrum Method</a:t>
            </a:r>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47</a:t>
            </a:fld>
            <a:endParaRPr lang="en-IN"/>
          </a:p>
        </p:txBody>
      </p:sp>
      <p:sp>
        <p:nvSpPr>
          <p:cNvPr id="6" name="TextBox 5"/>
          <p:cNvSpPr txBox="1"/>
          <p:nvPr/>
        </p:nvSpPr>
        <p:spPr>
          <a:xfrm>
            <a:off x="480290" y="6210300"/>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grpSp>
        <p:nvGrpSpPr>
          <p:cNvPr id="9" name="Group 8"/>
          <p:cNvGrpSpPr/>
          <p:nvPr/>
        </p:nvGrpSpPr>
        <p:grpSpPr>
          <a:xfrm>
            <a:off x="2390268" y="284244"/>
            <a:ext cx="8582532" cy="3373356"/>
            <a:chOff x="2390268" y="373144"/>
            <a:chExt cx="8236696" cy="3199557"/>
          </a:xfrm>
        </p:grpSpPr>
        <p:pic>
          <p:nvPicPr>
            <p:cNvPr id="5" name="Picture 4"/>
            <p:cNvPicPr>
              <a:picLocks noChangeAspect="1"/>
            </p:cNvPicPr>
            <p:nvPr/>
          </p:nvPicPr>
          <p:blipFill>
            <a:blip r:embed="rId2"/>
            <a:stretch>
              <a:fillRect/>
            </a:stretch>
          </p:blipFill>
          <p:spPr>
            <a:xfrm>
              <a:off x="2390268" y="373144"/>
              <a:ext cx="8236696" cy="3199557"/>
            </a:xfrm>
            <a:prstGeom prst="rect">
              <a:avLst/>
            </a:prstGeom>
            <a:ln>
              <a:solidFill>
                <a:srgbClr val="FF0000"/>
              </a:solidFill>
            </a:ln>
          </p:spPr>
        </p:pic>
        <p:cxnSp>
          <p:nvCxnSpPr>
            <p:cNvPr id="7" name="Straight Connector 6"/>
            <p:cNvCxnSpPr/>
            <p:nvPr/>
          </p:nvCxnSpPr>
          <p:spPr>
            <a:xfrm>
              <a:off x="2823935" y="1015234"/>
              <a:ext cx="4008665" cy="766"/>
            </a:xfrm>
            <a:prstGeom prst="line">
              <a:avLst/>
            </a:prstGeom>
            <a:ln w="28575"/>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4365922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en-US" dirty="0" smtClean="0"/>
              <a:t>Improper architectural form and layout of buildings will lead to uneven distribution of mass and stiffness </a:t>
            </a:r>
          </a:p>
          <a:p>
            <a:pPr algn="just"/>
            <a:r>
              <a:rPr lang="en-US" dirty="0" smtClean="0"/>
              <a:t>Such buildings are susceptible to more damage due to earthquakes.  </a:t>
            </a:r>
          </a:p>
          <a:p>
            <a:pPr algn="just"/>
            <a:r>
              <a:rPr lang="en-US" dirty="0" smtClean="0"/>
              <a:t>It is </a:t>
            </a:r>
            <a:r>
              <a:rPr lang="en-US" b="1" dirty="0" smtClean="0"/>
              <a:t>BEST </a:t>
            </a:r>
            <a:r>
              <a:rPr lang="en-US" dirty="0" smtClean="0"/>
              <a:t>to eliminate such irregularities in the buildings OR </a:t>
            </a:r>
            <a:r>
              <a:rPr lang="en-US" b="1" dirty="0" smtClean="0"/>
              <a:t>LIMIT </a:t>
            </a:r>
            <a:r>
              <a:rPr lang="en-US" dirty="0" smtClean="0"/>
              <a:t>the amount of such irregularities.</a:t>
            </a:r>
          </a:p>
          <a:p>
            <a:r>
              <a:rPr lang="en-US" dirty="0" smtClean="0"/>
              <a:t>IS 1893 (Part 1) defines the following irregularities and also prescribes the permissible limits:</a:t>
            </a:r>
          </a:p>
          <a:p>
            <a:pPr marL="0" indent="0">
              <a:buNone/>
            </a:pPr>
            <a:r>
              <a:rPr lang="en-US" dirty="0" smtClean="0"/>
              <a:t>    - Plan irregularities</a:t>
            </a:r>
          </a:p>
          <a:p>
            <a:pPr marL="0" indent="0">
              <a:buNone/>
            </a:pPr>
            <a:r>
              <a:rPr lang="en-US" dirty="0" smtClean="0"/>
              <a:t>    - Vertical irregularities</a:t>
            </a:r>
            <a:endParaRPr lang="en-IN" dirty="0"/>
          </a:p>
        </p:txBody>
      </p:sp>
      <p:sp>
        <p:nvSpPr>
          <p:cNvPr id="4" name="Slide Number Placeholder 3"/>
          <p:cNvSpPr>
            <a:spLocks noGrp="1"/>
          </p:cNvSpPr>
          <p:nvPr>
            <p:ph type="sldNum" sz="quarter" idx="12"/>
          </p:nvPr>
        </p:nvSpPr>
        <p:spPr/>
        <p:txBody>
          <a:bodyPr/>
          <a:lstStyle/>
          <a:p>
            <a:fld id="{CB6D5628-0D12-492C-A7D6-9E76BC14E1B6}" type="slidenum">
              <a:rPr lang="en-IN" smtClean="0"/>
              <a:t>48</a:t>
            </a:fld>
            <a:endParaRPr lang="en-IN"/>
          </a:p>
        </p:txBody>
      </p:sp>
      <p:sp>
        <p:nvSpPr>
          <p:cNvPr id="5" name="Title 1"/>
          <p:cNvSpPr txBox="1">
            <a:spLocks/>
          </p:cNvSpPr>
          <p:nvPr/>
        </p:nvSpPr>
        <p:spPr>
          <a:xfrm>
            <a:off x="838200" y="225425"/>
            <a:ext cx="10541000" cy="1325563"/>
          </a:xfrm>
          <a:prstGeom prst="rect">
            <a:avLst/>
          </a:prstGeom>
          <a:solidFill>
            <a:srgbClr val="FF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What happens if ‘odd’ building shapes are chosen ?</a:t>
            </a:r>
            <a:endParaRPr lang="en-US" dirty="0"/>
          </a:p>
        </p:txBody>
      </p:sp>
    </p:spTree>
    <p:extLst>
      <p:ext uri="{BB962C8B-B14F-4D97-AF65-F5344CB8AC3E}">
        <p14:creationId xmlns:p14="http://schemas.microsoft.com/office/powerpoint/2010/main" val="1081174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01CC7B6A-AB22-46D6-8BCC-653D1D4B67FB}"/>
              </a:ext>
            </a:extLst>
          </p:cNvPr>
          <p:cNvSpPr>
            <a:spLocks noGrp="1"/>
          </p:cNvSpPr>
          <p:nvPr>
            <p:ph type="title"/>
          </p:nvPr>
        </p:nvSpPr>
        <p:spPr>
          <a:xfrm>
            <a:off x="176647" y="2442151"/>
            <a:ext cx="4509655" cy="1325563"/>
          </a:xfrm>
        </p:spPr>
        <p:txBody>
          <a:bodyPr>
            <a:normAutofit/>
          </a:bodyPr>
          <a:lstStyle/>
          <a:p>
            <a:r>
              <a:rPr lang="en-US" altLang="en-US" sz="3600" dirty="0" smtClean="0"/>
              <a:t>PLAN IRREGULARITIES</a:t>
            </a:r>
            <a:endParaRPr lang="en-US" altLang="en-US" sz="3600" dirty="0"/>
          </a:p>
        </p:txBody>
      </p:sp>
      <p:sp>
        <p:nvSpPr>
          <p:cNvPr id="95237" name="Slide Number Placeholder 4">
            <a:extLst>
              <a:ext uri="{FF2B5EF4-FFF2-40B4-BE49-F238E27FC236}">
                <a16:creationId xmlns:a16="http://schemas.microsoft.com/office/drawing/2014/main" id="{E543E5C5-7DF7-42B3-86FD-07253099A207}"/>
              </a:ext>
            </a:extLst>
          </p:cNvPr>
          <p:cNvSpPr>
            <a:spLocks noGrp="1"/>
          </p:cNvSpPr>
          <p:nvPr>
            <p:ph type="sldNum" sz="quarter" idx="12"/>
          </p:nvPr>
        </p:nvSpPr>
        <p:spPr>
          <a:xfrm>
            <a:off x="8943110" y="6938241"/>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ACAF06-90D2-4CEA-AA37-0543366C1BFC}" type="slidenum">
              <a:rPr lang="en-US" altLang="en-US" sz="3600">
                <a:solidFill>
                  <a:srgbClr val="FFFFFF"/>
                </a:solidFill>
              </a:rPr>
              <a:pPr/>
              <a:t>49</a:t>
            </a:fld>
            <a:endParaRPr lang="en-US" altLang="en-US" sz="3600">
              <a:solidFill>
                <a:srgbClr val="FFFFFF"/>
              </a:solidFill>
            </a:endParaRPr>
          </a:p>
        </p:txBody>
      </p:sp>
      <p:sp>
        <p:nvSpPr>
          <p:cNvPr id="5" name="TextBox 4"/>
          <p:cNvSpPr txBox="1"/>
          <p:nvPr/>
        </p:nvSpPr>
        <p:spPr>
          <a:xfrm>
            <a:off x="480290" y="6224816"/>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pic>
        <p:nvPicPr>
          <p:cNvPr id="3" name="Picture 2"/>
          <p:cNvPicPr>
            <a:picLocks noChangeAspect="1"/>
          </p:cNvPicPr>
          <p:nvPr/>
        </p:nvPicPr>
        <p:blipFill>
          <a:blip r:embed="rId2"/>
          <a:stretch>
            <a:fillRect/>
          </a:stretch>
        </p:blipFill>
        <p:spPr>
          <a:xfrm>
            <a:off x="4333449" y="401930"/>
            <a:ext cx="7710355" cy="5822885"/>
          </a:xfrm>
          <a:prstGeom prst="rect">
            <a:avLst/>
          </a:prstGeom>
          <a:ln>
            <a:solidFill>
              <a:srgbClr val="FF0000"/>
            </a:solidFill>
          </a:ln>
        </p:spPr>
      </p:pic>
    </p:spTree>
    <p:extLst>
      <p:ext uri="{BB962C8B-B14F-4D97-AF65-F5344CB8AC3E}">
        <p14:creationId xmlns:p14="http://schemas.microsoft.com/office/powerpoint/2010/main" val="253152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7561" y="2641600"/>
            <a:ext cx="10515600" cy="1325563"/>
          </a:xfrm>
        </p:spPr>
        <p:txBody>
          <a:bodyPr>
            <a:normAutofit fontScale="90000"/>
          </a:bodyPr>
          <a:lstStyle/>
          <a:p>
            <a:r>
              <a:rPr lang="en-US" b="1" dirty="0"/>
              <a:t>General </a:t>
            </a:r>
            <a:r>
              <a:rPr lang="en-US" b="1" dirty="0" smtClean="0"/>
              <a:t>Principles of Earthquake Resistant Design</a:t>
            </a:r>
            <a:r>
              <a:rPr lang="en-US" b="1" dirty="0"/>
              <a:t/>
            </a:r>
            <a:br>
              <a:rPr lang="en-US" b="1" dirty="0"/>
            </a:br>
            <a:endParaRPr lang="en-US" b="1" dirty="0"/>
          </a:p>
        </p:txBody>
      </p:sp>
      <p:sp>
        <p:nvSpPr>
          <p:cNvPr id="4" name="Slide Number Placeholder 3"/>
          <p:cNvSpPr>
            <a:spLocks noGrp="1"/>
          </p:cNvSpPr>
          <p:nvPr>
            <p:ph type="sldNum" sz="quarter" idx="12"/>
          </p:nvPr>
        </p:nvSpPr>
        <p:spPr/>
        <p:txBody>
          <a:bodyPr/>
          <a:lstStyle/>
          <a:p>
            <a:fld id="{CB6D5628-0D12-492C-A7D6-9E76BC14E1B6}" type="slidenum">
              <a:rPr lang="en-IN" smtClean="0"/>
              <a:t>5</a:t>
            </a:fld>
            <a:endParaRPr lang="en-IN"/>
          </a:p>
        </p:txBody>
      </p:sp>
      <p:sp>
        <p:nvSpPr>
          <p:cNvPr id="5" name="Frame 4"/>
          <p:cNvSpPr/>
          <p:nvPr/>
        </p:nvSpPr>
        <p:spPr>
          <a:xfrm>
            <a:off x="535706" y="1847273"/>
            <a:ext cx="11037455" cy="2336800"/>
          </a:xfrm>
          <a:prstGeom prst="fra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09222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3E27A512-EC56-4FAD-852D-F704D6595D95}"/>
              </a:ext>
            </a:extLst>
          </p:cNvPr>
          <p:cNvSpPr>
            <a:spLocks noGrp="1"/>
          </p:cNvSpPr>
          <p:nvPr>
            <p:ph type="title"/>
          </p:nvPr>
        </p:nvSpPr>
        <p:spPr/>
        <p:txBody>
          <a:bodyPr/>
          <a:lstStyle/>
          <a:p>
            <a:endParaRPr lang="en-US" altLang="en-US"/>
          </a:p>
        </p:txBody>
      </p:sp>
      <p:sp>
        <p:nvSpPr>
          <p:cNvPr id="96261" name="Slide Number Placeholder 4">
            <a:extLst>
              <a:ext uri="{FF2B5EF4-FFF2-40B4-BE49-F238E27FC236}">
                <a16:creationId xmlns:a16="http://schemas.microsoft.com/office/drawing/2014/main" id="{245528F1-74EB-4DEC-8721-8A5C3266C2C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1B5D4E-AB47-478B-8826-1D1164DBC3C6}" type="slidenum">
              <a:rPr lang="en-US" altLang="en-US">
                <a:solidFill>
                  <a:srgbClr val="FFFFFF"/>
                </a:solidFill>
              </a:rPr>
              <a:pPr/>
              <a:t>50</a:t>
            </a:fld>
            <a:endParaRPr lang="en-US" altLang="en-US">
              <a:solidFill>
                <a:srgbClr val="FFFFFF"/>
              </a:solidFill>
            </a:endParaRPr>
          </a:p>
        </p:txBody>
      </p:sp>
      <p:sp>
        <p:nvSpPr>
          <p:cNvPr id="5" name="Title 1">
            <a:extLst>
              <a:ext uri="{FF2B5EF4-FFF2-40B4-BE49-F238E27FC236}">
                <a16:creationId xmlns:a16="http://schemas.microsoft.com/office/drawing/2014/main" id="{01CC7B6A-AB22-46D6-8BCC-653D1D4B67FB}"/>
              </a:ext>
            </a:extLst>
          </p:cNvPr>
          <p:cNvSpPr txBox="1">
            <a:spLocks/>
          </p:cNvSpPr>
          <p:nvPr/>
        </p:nvSpPr>
        <p:spPr>
          <a:xfrm>
            <a:off x="3650672" y="5395912"/>
            <a:ext cx="45096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smtClean="0"/>
              <a:t>PLAN IRREGULARITIES</a:t>
            </a:r>
            <a:endParaRPr lang="en-US" altLang="en-US" sz="3600" dirty="0"/>
          </a:p>
        </p:txBody>
      </p:sp>
      <p:sp>
        <p:nvSpPr>
          <p:cNvPr id="6" name="TextBox 5"/>
          <p:cNvSpPr txBox="1"/>
          <p:nvPr/>
        </p:nvSpPr>
        <p:spPr>
          <a:xfrm>
            <a:off x="480290" y="6224816"/>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
        <p:nvSpPr>
          <p:cNvPr id="2" name="Content Placeholder 1"/>
          <p:cNvSpPr>
            <a:spLocks noGrp="1"/>
          </p:cNvSpPr>
          <p:nvPr>
            <p:ph idx="1"/>
          </p:nvPr>
        </p:nvSpPr>
        <p:spPr/>
        <p:txBody>
          <a:bodyPr/>
          <a:lstStyle/>
          <a:p>
            <a:endParaRPr lang="en-IN"/>
          </a:p>
        </p:txBody>
      </p:sp>
      <p:pic>
        <p:nvPicPr>
          <p:cNvPr id="3" name="Picture 2"/>
          <p:cNvPicPr>
            <a:picLocks noChangeAspect="1"/>
          </p:cNvPicPr>
          <p:nvPr/>
        </p:nvPicPr>
        <p:blipFill>
          <a:blip r:embed="rId2"/>
          <a:stretch>
            <a:fillRect/>
          </a:stretch>
        </p:blipFill>
        <p:spPr>
          <a:xfrm>
            <a:off x="293592" y="400050"/>
            <a:ext cx="11675424" cy="5805912"/>
          </a:xfrm>
          <a:prstGeom prst="rect">
            <a:avLst/>
          </a:prstGeom>
          <a:ln>
            <a:solidFill>
              <a:srgbClr val="FF0000"/>
            </a:solidFill>
          </a:ln>
        </p:spPr>
      </p:pic>
    </p:spTree>
    <p:extLst>
      <p:ext uri="{BB962C8B-B14F-4D97-AF65-F5344CB8AC3E}">
        <p14:creationId xmlns:p14="http://schemas.microsoft.com/office/powerpoint/2010/main" val="6174199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5" name="Slide Number Placeholder 4">
            <a:extLst>
              <a:ext uri="{FF2B5EF4-FFF2-40B4-BE49-F238E27FC236}">
                <a16:creationId xmlns:a16="http://schemas.microsoft.com/office/drawing/2014/main" id="{9F00740A-17A5-42C4-ABC1-BD9D54FFF17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1DFA4D-1C3C-4913-B5D6-F116CFC1561E}" type="slidenum">
              <a:rPr lang="en-US" altLang="en-US">
                <a:solidFill>
                  <a:srgbClr val="FFFFFF"/>
                </a:solidFill>
              </a:rPr>
              <a:pPr/>
              <a:t>51</a:t>
            </a:fld>
            <a:endParaRPr lang="en-US" altLang="en-US">
              <a:solidFill>
                <a:srgbClr val="FFFFFF"/>
              </a:solidFill>
            </a:endParaRPr>
          </a:p>
        </p:txBody>
      </p:sp>
      <p:sp>
        <p:nvSpPr>
          <p:cNvPr id="6" name="TextBox 5"/>
          <p:cNvSpPr txBox="1"/>
          <p:nvPr/>
        </p:nvSpPr>
        <p:spPr>
          <a:xfrm>
            <a:off x="480290" y="6224816"/>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pic>
        <p:nvPicPr>
          <p:cNvPr id="3" name="Picture 2"/>
          <p:cNvPicPr>
            <a:picLocks noChangeAspect="1"/>
          </p:cNvPicPr>
          <p:nvPr/>
        </p:nvPicPr>
        <p:blipFill>
          <a:blip r:embed="rId2"/>
          <a:stretch>
            <a:fillRect/>
          </a:stretch>
        </p:blipFill>
        <p:spPr>
          <a:xfrm>
            <a:off x="2803879" y="1023938"/>
            <a:ext cx="9329742" cy="5091580"/>
          </a:xfrm>
          <a:prstGeom prst="rect">
            <a:avLst/>
          </a:prstGeom>
          <a:ln>
            <a:solidFill>
              <a:srgbClr val="FF0000"/>
            </a:solidFill>
          </a:ln>
        </p:spPr>
      </p:pic>
      <p:sp>
        <p:nvSpPr>
          <p:cNvPr id="5" name="Title 1">
            <a:extLst>
              <a:ext uri="{FF2B5EF4-FFF2-40B4-BE49-F238E27FC236}">
                <a16:creationId xmlns:a16="http://schemas.microsoft.com/office/drawing/2014/main" id="{01CC7B6A-AB22-46D6-8BCC-653D1D4B67FB}"/>
              </a:ext>
            </a:extLst>
          </p:cNvPr>
          <p:cNvSpPr txBox="1">
            <a:spLocks/>
          </p:cNvSpPr>
          <p:nvPr/>
        </p:nvSpPr>
        <p:spPr>
          <a:xfrm>
            <a:off x="327816" y="71906"/>
            <a:ext cx="45096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smtClean="0"/>
              <a:t>PLAN IRREGULARITIES</a:t>
            </a:r>
            <a:endParaRPr lang="en-US" altLang="en-US" sz="3600" dirty="0"/>
          </a:p>
        </p:txBody>
      </p:sp>
    </p:spTree>
    <p:extLst>
      <p:ext uri="{BB962C8B-B14F-4D97-AF65-F5344CB8AC3E}">
        <p14:creationId xmlns:p14="http://schemas.microsoft.com/office/powerpoint/2010/main" val="15614311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5" name="Slide Number Placeholder 4">
            <a:extLst>
              <a:ext uri="{FF2B5EF4-FFF2-40B4-BE49-F238E27FC236}">
                <a16:creationId xmlns:a16="http://schemas.microsoft.com/office/drawing/2014/main" id="{9F00740A-17A5-42C4-ABC1-BD9D54FFF17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1DFA4D-1C3C-4913-B5D6-F116CFC1561E}" type="slidenum">
              <a:rPr lang="en-US" altLang="en-US">
                <a:solidFill>
                  <a:srgbClr val="FFFFFF"/>
                </a:solidFill>
              </a:rPr>
              <a:pPr/>
              <a:t>52</a:t>
            </a:fld>
            <a:endParaRPr lang="en-US" altLang="en-US">
              <a:solidFill>
                <a:srgbClr val="FFFFFF"/>
              </a:solidFill>
            </a:endParaRPr>
          </a:p>
        </p:txBody>
      </p:sp>
      <p:sp>
        <p:nvSpPr>
          <p:cNvPr id="6" name="TextBox 5"/>
          <p:cNvSpPr txBox="1"/>
          <p:nvPr/>
        </p:nvSpPr>
        <p:spPr>
          <a:xfrm>
            <a:off x="480290" y="6224816"/>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
        <p:nvSpPr>
          <p:cNvPr id="5" name="Title 1">
            <a:extLst>
              <a:ext uri="{FF2B5EF4-FFF2-40B4-BE49-F238E27FC236}">
                <a16:creationId xmlns:a16="http://schemas.microsoft.com/office/drawing/2014/main" id="{01CC7B6A-AB22-46D6-8BCC-653D1D4B67FB}"/>
              </a:ext>
            </a:extLst>
          </p:cNvPr>
          <p:cNvSpPr txBox="1">
            <a:spLocks/>
          </p:cNvSpPr>
          <p:nvPr/>
        </p:nvSpPr>
        <p:spPr>
          <a:xfrm>
            <a:off x="327816" y="78256"/>
            <a:ext cx="45096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smtClean="0"/>
              <a:t>PLAN IRREGULARITIES</a:t>
            </a:r>
            <a:endParaRPr lang="en-US" altLang="en-US" sz="3600" dirty="0"/>
          </a:p>
        </p:txBody>
      </p:sp>
      <p:pic>
        <p:nvPicPr>
          <p:cNvPr id="2" name="Picture 1"/>
          <p:cNvPicPr>
            <a:picLocks noChangeAspect="1"/>
          </p:cNvPicPr>
          <p:nvPr/>
        </p:nvPicPr>
        <p:blipFill>
          <a:blip r:embed="rId2"/>
          <a:stretch>
            <a:fillRect/>
          </a:stretch>
        </p:blipFill>
        <p:spPr>
          <a:xfrm>
            <a:off x="374711" y="1276350"/>
            <a:ext cx="11651498" cy="4629506"/>
          </a:xfrm>
          <a:prstGeom prst="rect">
            <a:avLst/>
          </a:prstGeom>
          <a:ln>
            <a:solidFill>
              <a:srgbClr val="FF0000"/>
            </a:solidFill>
          </a:ln>
        </p:spPr>
      </p:pic>
    </p:spTree>
    <p:extLst>
      <p:ext uri="{BB962C8B-B14F-4D97-AF65-F5344CB8AC3E}">
        <p14:creationId xmlns:p14="http://schemas.microsoft.com/office/powerpoint/2010/main" val="3625577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9" name="Slide Number Placeholder 4">
            <a:extLst>
              <a:ext uri="{FF2B5EF4-FFF2-40B4-BE49-F238E27FC236}">
                <a16:creationId xmlns:a16="http://schemas.microsoft.com/office/drawing/2014/main" id="{06C31A71-8441-4D0B-B787-1B7FACD08A6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D12598-368A-4128-89F3-2F9CF400606E}" type="slidenum">
              <a:rPr lang="en-US" altLang="en-US">
                <a:solidFill>
                  <a:srgbClr val="FFFFFF"/>
                </a:solidFill>
              </a:rPr>
              <a:pPr/>
              <a:t>53</a:t>
            </a:fld>
            <a:endParaRPr lang="en-US" altLang="en-US">
              <a:solidFill>
                <a:srgbClr val="FFFFFF"/>
              </a:solidFill>
            </a:endParaRPr>
          </a:p>
        </p:txBody>
      </p:sp>
      <p:sp>
        <p:nvSpPr>
          <p:cNvPr id="7" name="TextBox 6"/>
          <p:cNvSpPr txBox="1"/>
          <p:nvPr/>
        </p:nvSpPr>
        <p:spPr>
          <a:xfrm>
            <a:off x="480290" y="6224816"/>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grpSp>
        <p:nvGrpSpPr>
          <p:cNvPr id="9" name="Group 8"/>
          <p:cNvGrpSpPr/>
          <p:nvPr/>
        </p:nvGrpSpPr>
        <p:grpSpPr>
          <a:xfrm>
            <a:off x="3505200" y="876300"/>
            <a:ext cx="8166100" cy="5041646"/>
            <a:chOff x="2695133" y="365125"/>
            <a:chExt cx="9026967" cy="5844922"/>
          </a:xfrm>
        </p:grpSpPr>
        <p:pic>
          <p:nvPicPr>
            <p:cNvPr id="2" name="Picture 1"/>
            <p:cNvPicPr>
              <a:picLocks noChangeAspect="1"/>
            </p:cNvPicPr>
            <p:nvPr/>
          </p:nvPicPr>
          <p:blipFill rotWithShape="1">
            <a:blip r:embed="rId2"/>
            <a:srcRect r="73378" b="17294"/>
            <a:stretch/>
          </p:blipFill>
          <p:spPr>
            <a:xfrm>
              <a:off x="2695133" y="365125"/>
              <a:ext cx="3388167" cy="5058202"/>
            </a:xfrm>
            <a:prstGeom prst="rect">
              <a:avLst/>
            </a:prstGeom>
            <a:ln>
              <a:solidFill>
                <a:srgbClr val="FF0000"/>
              </a:solidFill>
            </a:ln>
          </p:spPr>
        </p:pic>
        <p:pic>
          <p:nvPicPr>
            <p:cNvPr id="4" name="Picture 3"/>
            <p:cNvPicPr>
              <a:picLocks noChangeAspect="1"/>
            </p:cNvPicPr>
            <p:nvPr/>
          </p:nvPicPr>
          <p:blipFill rotWithShape="1">
            <a:blip r:embed="rId2"/>
            <a:srcRect l="52695" r="1204" b="14179"/>
            <a:stretch/>
          </p:blipFill>
          <p:spPr>
            <a:xfrm>
              <a:off x="6076950" y="371048"/>
              <a:ext cx="5645150" cy="5049888"/>
            </a:xfrm>
            <a:prstGeom prst="rect">
              <a:avLst/>
            </a:prstGeom>
            <a:ln>
              <a:solidFill>
                <a:srgbClr val="FF0000"/>
              </a:solidFill>
            </a:ln>
          </p:spPr>
        </p:pic>
        <p:pic>
          <p:nvPicPr>
            <p:cNvPr id="5" name="Picture 4"/>
            <p:cNvPicPr>
              <a:picLocks noChangeAspect="1"/>
            </p:cNvPicPr>
            <p:nvPr/>
          </p:nvPicPr>
          <p:blipFill rotWithShape="1">
            <a:blip r:embed="rId2"/>
            <a:srcRect l="20962" t="87379" r="12281"/>
            <a:stretch/>
          </p:blipFill>
          <p:spPr>
            <a:xfrm>
              <a:off x="3206750" y="5438095"/>
              <a:ext cx="8496300" cy="771952"/>
            </a:xfrm>
            <a:prstGeom prst="rect">
              <a:avLst/>
            </a:prstGeom>
            <a:ln>
              <a:solidFill>
                <a:srgbClr val="FF0000"/>
              </a:solidFill>
            </a:ln>
          </p:spPr>
        </p:pic>
      </p:grpSp>
      <p:sp>
        <p:nvSpPr>
          <p:cNvPr id="6" name="Title 1">
            <a:extLst>
              <a:ext uri="{FF2B5EF4-FFF2-40B4-BE49-F238E27FC236}">
                <a16:creationId xmlns:a16="http://schemas.microsoft.com/office/drawing/2014/main" id="{01CC7B6A-AB22-46D6-8BCC-653D1D4B67FB}"/>
              </a:ext>
            </a:extLst>
          </p:cNvPr>
          <p:cNvSpPr txBox="1">
            <a:spLocks/>
          </p:cNvSpPr>
          <p:nvPr/>
        </p:nvSpPr>
        <p:spPr>
          <a:xfrm>
            <a:off x="353290" y="1933575"/>
            <a:ext cx="307571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smtClean="0"/>
              <a:t>VERTICAL </a:t>
            </a:r>
          </a:p>
          <a:p>
            <a:r>
              <a:rPr lang="en-US" altLang="en-US" sz="3600" dirty="0" smtClean="0"/>
              <a:t>IRREGULARITIES</a:t>
            </a:r>
            <a:endParaRPr lang="en-US" altLang="en-US" sz="3600" dirty="0"/>
          </a:p>
        </p:txBody>
      </p:sp>
    </p:spTree>
    <p:extLst>
      <p:ext uri="{BB962C8B-B14F-4D97-AF65-F5344CB8AC3E}">
        <p14:creationId xmlns:p14="http://schemas.microsoft.com/office/powerpoint/2010/main" val="40479934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9" name="Slide Number Placeholder 4">
            <a:extLst>
              <a:ext uri="{FF2B5EF4-FFF2-40B4-BE49-F238E27FC236}">
                <a16:creationId xmlns:a16="http://schemas.microsoft.com/office/drawing/2014/main" id="{06C31A71-8441-4D0B-B787-1B7FACD08A6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D12598-368A-4128-89F3-2F9CF400606E}" type="slidenum">
              <a:rPr lang="en-US" altLang="en-US">
                <a:solidFill>
                  <a:srgbClr val="FFFFFF"/>
                </a:solidFill>
              </a:rPr>
              <a:pPr/>
              <a:t>54</a:t>
            </a:fld>
            <a:endParaRPr lang="en-US" altLang="en-US">
              <a:solidFill>
                <a:srgbClr val="FFFFFF"/>
              </a:solidFill>
            </a:endParaRPr>
          </a:p>
        </p:txBody>
      </p:sp>
      <p:pic>
        <p:nvPicPr>
          <p:cNvPr id="2" name="Picture 1"/>
          <p:cNvPicPr>
            <a:picLocks noChangeAspect="1"/>
          </p:cNvPicPr>
          <p:nvPr/>
        </p:nvPicPr>
        <p:blipFill>
          <a:blip r:embed="rId2"/>
          <a:stretch>
            <a:fillRect/>
          </a:stretch>
        </p:blipFill>
        <p:spPr>
          <a:xfrm>
            <a:off x="1562100" y="1040466"/>
            <a:ext cx="10040118" cy="5289301"/>
          </a:xfrm>
          <a:prstGeom prst="rect">
            <a:avLst/>
          </a:prstGeom>
          <a:ln>
            <a:solidFill>
              <a:srgbClr val="FF0000"/>
            </a:solidFill>
          </a:ln>
        </p:spPr>
      </p:pic>
      <p:sp>
        <p:nvSpPr>
          <p:cNvPr id="6" name="Title 1">
            <a:extLst>
              <a:ext uri="{FF2B5EF4-FFF2-40B4-BE49-F238E27FC236}">
                <a16:creationId xmlns:a16="http://schemas.microsoft.com/office/drawing/2014/main" id="{01CC7B6A-AB22-46D6-8BCC-653D1D4B67FB}"/>
              </a:ext>
            </a:extLst>
          </p:cNvPr>
          <p:cNvSpPr txBox="1">
            <a:spLocks/>
          </p:cNvSpPr>
          <p:nvPr/>
        </p:nvSpPr>
        <p:spPr>
          <a:xfrm>
            <a:off x="0" y="110984"/>
            <a:ext cx="75247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dirty="0" smtClean="0"/>
              <a:t>VERTICAL IRREGULARITIES</a:t>
            </a:r>
            <a:endParaRPr lang="en-US" altLang="en-US" sz="3600" dirty="0"/>
          </a:p>
        </p:txBody>
      </p:sp>
      <p:sp>
        <p:nvSpPr>
          <p:cNvPr id="7" name="TextBox 6"/>
          <p:cNvSpPr txBox="1"/>
          <p:nvPr/>
        </p:nvSpPr>
        <p:spPr>
          <a:xfrm>
            <a:off x="480290" y="6198255"/>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Tree>
    <p:extLst>
      <p:ext uri="{BB962C8B-B14F-4D97-AF65-F5344CB8AC3E}">
        <p14:creationId xmlns:p14="http://schemas.microsoft.com/office/powerpoint/2010/main" val="14878117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3" name="Slide Number Placeholder 4">
            <a:extLst>
              <a:ext uri="{FF2B5EF4-FFF2-40B4-BE49-F238E27FC236}">
                <a16:creationId xmlns:a16="http://schemas.microsoft.com/office/drawing/2014/main" id="{26D4E2A5-6300-4FFB-8DBC-17948386C6B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C9F078C-1077-4114-B127-5C1D34744A3B}" type="slidenum">
              <a:rPr lang="en-US" altLang="en-US">
                <a:solidFill>
                  <a:srgbClr val="FFFFFF"/>
                </a:solidFill>
              </a:rPr>
              <a:pPr/>
              <a:t>55</a:t>
            </a:fld>
            <a:endParaRPr lang="en-US" altLang="en-US">
              <a:solidFill>
                <a:srgbClr val="FFFFFF"/>
              </a:solidFill>
            </a:endParaRPr>
          </a:p>
        </p:txBody>
      </p:sp>
      <p:sp>
        <p:nvSpPr>
          <p:cNvPr id="6" name="Title 1">
            <a:extLst>
              <a:ext uri="{FF2B5EF4-FFF2-40B4-BE49-F238E27FC236}">
                <a16:creationId xmlns:a16="http://schemas.microsoft.com/office/drawing/2014/main" id="{01CC7B6A-AB22-46D6-8BCC-653D1D4B67FB}"/>
              </a:ext>
            </a:extLst>
          </p:cNvPr>
          <p:cNvSpPr txBox="1">
            <a:spLocks/>
          </p:cNvSpPr>
          <p:nvPr/>
        </p:nvSpPr>
        <p:spPr>
          <a:xfrm>
            <a:off x="367147" y="2442151"/>
            <a:ext cx="45096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dirty="0" smtClean="0"/>
              <a:t>VERTICAL IRREGULARITIES</a:t>
            </a:r>
            <a:endParaRPr lang="en-US" altLang="en-US" sz="3600" dirty="0"/>
          </a:p>
        </p:txBody>
      </p:sp>
      <p:pic>
        <p:nvPicPr>
          <p:cNvPr id="3" name="Picture 2"/>
          <p:cNvPicPr>
            <a:picLocks noChangeAspect="1"/>
          </p:cNvPicPr>
          <p:nvPr/>
        </p:nvPicPr>
        <p:blipFill>
          <a:blip r:embed="rId2"/>
          <a:stretch>
            <a:fillRect/>
          </a:stretch>
        </p:blipFill>
        <p:spPr>
          <a:xfrm>
            <a:off x="4109515" y="148308"/>
            <a:ext cx="7478169" cy="6573167"/>
          </a:xfrm>
          <a:prstGeom prst="rect">
            <a:avLst/>
          </a:prstGeom>
          <a:ln>
            <a:solidFill>
              <a:srgbClr val="FF0000"/>
            </a:solidFill>
          </a:ln>
        </p:spPr>
      </p:pic>
      <p:sp>
        <p:nvSpPr>
          <p:cNvPr id="7" name="TextBox 6"/>
          <p:cNvSpPr txBox="1"/>
          <p:nvPr/>
        </p:nvSpPr>
        <p:spPr>
          <a:xfrm>
            <a:off x="480290" y="6224816"/>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Tree>
    <p:extLst>
      <p:ext uri="{BB962C8B-B14F-4D97-AF65-F5344CB8AC3E}">
        <p14:creationId xmlns:p14="http://schemas.microsoft.com/office/powerpoint/2010/main" val="42626507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Slide Number Placeholder 4">
            <a:extLst>
              <a:ext uri="{FF2B5EF4-FFF2-40B4-BE49-F238E27FC236}">
                <a16:creationId xmlns:a16="http://schemas.microsoft.com/office/drawing/2014/main" id="{CFB14530-9D20-4C4C-B7C6-D5081A5F420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A5B002-5F39-4B2A-9DCC-8248D4371BC5}" type="slidenum">
              <a:rPr lang="en-US" altLang="en-US">
                <a:solidFill>
                  <a:srgbClr val="FFFFFF"/>
                </a:solidFill>
              </a:rPr>
              <a:pPr/>
              <a:t>56</a:t>
            </a:fld>
            <a:endParaRPr lang="en-US" altLang="en-US">
              <a:solidFill>
                <a:srgbClr val="FFFFFF"/>
              </a:solidFill>
            </a:endParaRPr>
          </a:p>
        </p:txBody>
      </p:sp>
      <p:sp>
        <p:nvSpPr>
          <p:cNvPr id="5" name="Title 1">
            <a:extLst>
              <a:ext uri="{FF2B5EF4-FFF2-40B4-BE49-F238E27FC236}">
                <a16:creationId xmlns:a16="http://schemas.microsoft.com/office/drawing/2014/main" id="{01CC7B6A-AB22-46D6-8BCC-653D1D4B67FB}"/>
              </a:ext>
            </a:extLst>
          </p:cNvPr>
          <p:cNvSpPr txBox="1">
            <a:spLocks/>
          </p:cNvSpPr>
          <p:nvPr/>
        </p:nvSpPr>
        <p:spPr>
          <a:xfrm>
            <a:off x="367147" y="2442151"/>
            <a:ext cx="45096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dirty="0" smtClean="0"/>
              <a:t>VERTICAL IRREGULARITIES</a:t>
            </a:r>
            <a:endParaRPr lang="en-US" altLang="en-US" sz="3600" dirty="0"/>
          </a:p>
        </p:txBody>
      </p:sp>
      <p:pic>
        <p:nvPicPr>
          <p:cNvPr id="3" name="Picture 2"/>
          <p:cNvPicPr>
            <a:picLocks noChangeAspect="1"/>
          </p:cNvPicPr>
          <p:nvPr/>
        </p:nvPicPr>
        <p:blipFill>
          <a:blip r:embed="rId2"/>
          <a:stretch>
            <a:fillRect/>
          </a:stretch>
        </p:blipFill>
        <p:spPr>
          <a:xfrm>
            <a:off x="4876802" y="269025"/>
            <a:ext cx="6697010" cy="6087325"/>
          </a:xfrm>
          <a:prstGeom prst="rect">
            <a:avLst/>
          </a:prstGeom>
          <a:ln>
            <a:solidFill>
              <a:srgbClr val="FF0000"/>
            </a:solidFill>
          </a:ln>
        </p:spPr>
      </p:pic>
      <p:sp>
        <p:nvSpPr>
          <p:cNvPr id="6" name="TextBox 5"/>
          <p:cNvSpPr txBox="1"/>
          <p:nvPr/>
        </p:nvSpPr>
        <p:spPr>
          <a:xfrm>
            <a:off x="480290" y="6224816"/>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Tree>
    <p:extLst>
      <p:ext uri="{BB962C8B-B14F-4D97-AF65-F5344CB8AC3E}">
        <p14:creationId xmlns:p14="http://schemas.microsoft.com/office/powerpoint/2010/main" val="1788261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Slide Number Placeholder 4">
            <a:extLst>
              <a:ext uri="{FF2B5EF4-FFF2-40B4-BE49-F238E27FC236}">
                <a16:creationId xmlns:a16="http://schemas.microsoft.com/office/drawing/2014/main" id="{D7E14A1E-8B07-4CA7-AAD6-DC39DE4327C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9E3900E-EBB8-4B1A-A405-E134671745CE}" type="slidenum">
              <a:rPr lang="en-US" altLang="en-US">
                <a:solidFill>
                  <a:srgbClr val="FFFFFF"/>
                </a:solidFill>
              </a:rPr>
              <a:pPr/>
              <a:t>57</a:t>
            </a:fld>
            <a:endParaRPr lang="en-US" altLang="en-US">
              <a:solidFill>
                <a:srgbClr val="FFFFFF"/>
              </a:solidFill>
            </a:endParaRPr>
          </a:p>
        </p:txBody>
      </p:sp>
      <p:sp>
        <p:nvSpPr>
          <p:cNvPr id="6" name="Title 1">
            <a:extLst>
              <a:ext uri="{FF2B5EF4-FFF2-40B4-BE49-F238E27FC236}">
                <a16:creationId xmlns:a16="http://schemas.microsoft.com/office/drawing/2014/main" id="{01CC7B6A-AB22-46D6-8BCC-653D1D4B67FB}"/>
              </a:ext>
            </a:extLst>
          </p:cNvPr>
          <p:cNvSpPr txBox="1">
            <a:spLocks/>
          </p:cNvSpPr>
          <p:nvPr/>
        </p:nvSpPr>
        <p:spPr>
          <a:xfrm>
            <a:off x="327816" y="185738"/>
            <a:ext cx="59479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dirty="0" smtClean="0"/>
              <a:t>VERTICAL IRREGULARITIES</a:t>
            </a:r>
            <a:endParaRPr lang="en-US" altLang="en-US" sz="3600" dirty="0"/>
          </a:p>
        </p:txBody>
      </p:sp>
      <p:sp>
        <p:nvSpPr>
          <p:cNvPr id="7" name="TextBox 6"/>
          <p:cNvSpPr txBox="1"/>
          <p:nvPr/>
        </p:nvSpPr>
        <p:spPr>
          <a:xfrm>
            <a:off x="480290" y="6224816"/>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grpSp>
        <p:nvGrpSpPr>
          <p:cNvPr id="9" name="Group 8"/>
          <p:cNvGrpSpPr/>
          <p:nvPr/>
        </p:nvGrpSpPr>
        <p:grpSpPr>
          <a:xfrm>
            <a:off x="1779946" y="1285560"/>
            <a:ext cx="8122048" cy="4562790"/>
            <a:chOff x="3399196" y="1171260"/>
            <a:chExt cx="8122048" cy="4562790"/>
          </a:xfrm>
        </p:grpSpPr>
        <p:pic>
          <p:nvPicPr>
            <p:cNvPr id="4" name="Picture 3"/>
            <p:cNvPicPr>
              <a:picLocks noChangeAspect="1"/>
            </p:cNvPicPr>
            <p:nvPr/>
          </p:nvPicPr>
          <p:blipFill rotWithShape="1">
            <a:blip r:embed="rId2"/>
            <a:srcRect l="2948" r="70541" b="15406"/>
            <a:stretch/>
          </p:blipFill>
          <p:spPr>
            <a:xfrm>
              <a:off x="3399196" y="1171260"/>
              <a:ext cx="2876550" cy="3819840"/>
            </a:xfrm>
            <a:prstGeom prst="rect">
              <a:avLst/>
            </a:prstGeom>
            <a:ln>
              <a:solidFill>
                <a:srgbClr val="FF0000"/>
              </a:solidFill>
            </a:ln>
          </p:spPr>
        </p:pic>
        <p:pic>
          <p:nvPicPr>
            <p:cNvPr id="5" name="Picture 4"/>
            <p:cNvPicPr>
              <a:picLocks noChangeAspect="1"/>
            </p:cNvPicPr>
            <p:nvPr/>
          </p:nvPicPr>
          <p:blipFill rotWithShape="1">
            <a:blip r:embed="rId2"/>
            <a:srcRect l="53863" b="18781"/>
            <a:stretch/>
          </p:blipFill>
          <p:spPr>
            <a:xfrm>
              <a:off x="6515100" y="1171260"/>
              <a:ext cx="5006144" cy="3667440"/>
            </a:xfrm>
            <a:prstGeom prst="rect">
              <a:avLst/>
            </a:prstGeom>
            <a:ln>
              <a:solidFill>
                <a:srgbClr val="FF0000"/>
              </a:solidFill>
            </a:ln>
          </p:spPr>
        </p:pic>
        <p:pic>
          <p:nvPicPr>
            <p:cNvPr id="8" name="Picture 7"/>
            <p:cNvPicPr>
              <a:picLocks noChangeAspect="1"/>
            </p:cNvPicPr>
            <p:nvPr/>
          </p:nvPicPr>
          <p:blipFill rotWithShape="1">
            <a:blip r:embed="rId2"/>
            <a:srcRect l="18222" t="90501" r="18398" b="-1048"/>
            <a:stretch/>
          </p:blipFill>
          <p:spPr>
            <a:xfrm>
              <a:off x="4019550" y="5257800"/>
              <a:ext cx="6877050" cy="476250"/>
            </a:xfrm>
            <a:prstGeom prst="rect">
              <a:avLst/>
            </a:prstGeom>
            <a:ln>
              <a:solidFill>
                <a:srgbClr val="FF0000"/>
              </a:solidFill>
            </a:ln>
          </p:spPr>
        </p:pic>
      </p:grpSp>
    </p:spTree>
    <p:extLst>
      <p:ext uri="{BB962C8B-B14F-4D97-AF65-F5344CB8AC3E}">
        <p14:creationId xmlns:p14="http://schemas.microsoft.com/office/powerpoint/2010/main" val="28240895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4"/>
            <a:ext cx="10515600" cy="4714875"/>
          </a:xfrm>
        </p:spPr>
        <p:txBody>
          <a:bodyPr>
            <a:normAutofit lnSpcReduction="10000"/>
          </a:bodyPr>
          <a:lstStyle/>
          <a:p>
            <a:r>
              <a:rPr lang="en-US" dirty="0" smtClean="0"/>
              <a:t>Achieving the best architectural form, layout, distribution </a:t>
            </a:r>
            <a:r>
              <a:rPr lang="en-US" dirty="0"/>
              <a:t>of </a:t>
            </a:r>
            <a:r>
              <a:rPr lang="en-US" dirty="0" smtClean="0"/>
              <a:t>mass, </a:t>
            </a:r>
            <a:r>
              <a:rPr lang="en-US" dirty="0"/>
              <a:t>and stiffness </a:t>
            </a:r>
            <a:r>
              <a:rPr lang="en-US" dirty="0" smtClean="0"/>
              <a:t>in buildings while ideally good for such buildings (and structures), does not prevent the onset of seismic waves</a:t>
            </a:r>
          </a:p>
          <a:p>
            <a:pPr algn="just"/>
            <a:r>
              <a:rPr lang="en-US" dirty="0" smtClean="0"/>
              <a:t>Designing a building (or a structure) for a certain amount of lateral force is thus pragmatic</a:t>
            </a:r>
          </a:p>
          <a:p>
            <a:pPr algn="just"/>
            <a:r>
              <a:rPr lang="en-US" dirty="0" smtClean="0"/>
              <a:t>IS 1893 (Part 1) specifies that </a:t>
            </a:r>
            <a:r>
              <a:rPr lang="en-US" u="sng" dirty="0" smtClean="0"/>
              <a:t>Minimum Design Lateral Force</a:t>
            </a:r>
            <a:r>
              <a:rPr lang="en-US" dirty="0" smtClean="0"/>
              <a:t> irrespective of the design earthquake forces arrived</a:t>
            </a:r>
          </a:p>
          <a:p>
            <a:pPr algn="just"/>
            <a:r>
              <a:rPr lang="en-US" dirty="0" smtClean="0"/>
              <a:t>Imposed (live) load, snow load, permanent equipment, </a:t>
            </a:r>
            <a:r>
              <a:rPr lang="en-US" dirty="0" err="1" smtClean="0"/>
              <a:t>etc</a:t>
            </a:r>
            <a:r>
              <a:rPr lang="en-US" dirty="0" smtClean="0"/>
              <a:t> also impact the design seismic force.  Guidance on the same is given in                IS 1893 (Part 1)</a:t>
            </a:r>
          </a:p>
          <a:p>
            <a:pPr algn="just"/>
            <a:r>
              <a:rPr lang="en-US" dirty="0" smtClean="0"/>
              <a:t>A much better option is through base isolation which is addressed in  </a:t>
            </a:r>
            <a:r>
              <a:rPr lang="en-US" b="1" dirty="0" smtClean="0"/>
              <a:t>IS 1893 (Part 6)</a:t>
            </a:r>
            <a:endParaRPr lang="en-IN" dirty="0"/>
          </a:p>
        </p:txBody>
      </p:sp>
      <p:sp>
        <p:nvSpPr>
          <p:cNvPr id="4" name="Slide Number Placeholder 3"/>
          <p:cNvSpPr>
            <a:spLocks noGrp="1"/>
          </p:cNvSpPr>
          <p:nvPr>
            <p:ph type="sldNum" sz="quarter" idx="12"/>
          </p:nvPr>
        </p:nvSpPr>
        <p:spPr/>
        <p:txBody>
          <a:bodyPr/>
          <a:lstStyle/>
          <a:p>
            <a:fld id="{CB6D5628-0D12-492C-A7D6-9E76BC14E1B6}" type="slidenum">
              <a:rPr lang="en-IN" smtClean="0"/>
              <a:t>58</a:t>
            </a:fld>
            <a:endParaRPr lang="en-IN"/>
          </a:p>
        </p:txBody>
      </p:sp>
      <p:sp>
        <p:nvSpPr>
          <p:cNvPr id="5" name="Title 1"/>
          <p:cNvSpPr txBox="1">
            <a:spLocks/>
          </p:cNvSpPr>
          <p:nvPr/>
        </p:nvSpPr>
        <p:spPr>
          <a:xfrm>
            <a:off x="838200" y="314325"/>
            <a:ext cx="10541000" cy="1325563"/>
          </a:xfrm>
          <a:prstGeom prst="rect">
            <a:avLst/>
          </a:prstGeom>
          <a:solidFill>
            <a:srgbClr val="FF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How to achieve an earthquake-safe building (or structure) ?</a:t>
            </a:r>
            <a:endParaRPr lang="en-US" dirty="0"/>
          </a:p>
        </p:txBody>
      </p:sp>
    </p:spTree>
    <p:extLst>
      <p:ext uri="{BB962C8B-B14F-4D97-AF65-F5344CB8AC3E}">
        <p14:creationId xmlns:p14="http://schemas.microsoft.com/office/powerpoint/2010/main" val="23417350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B6D5628-0D12-492C-A7D6-9E76BC14E1B6}" type="slidenum">
              <a:rPr lang="en-IN" smtClean="0"/>
              <a:t>59</a:t>
            </a:fld>
            <a:endParaRPr lang="en-IN"/>
          </a:p>
        </p:txBody>
      </p:sp>
      <p:pic>
        <p:nvPicPr>
          <p:cNvPr id="5" name="Picture 4"/>
          <p:cNvPicPr>
            <a:picLocks noChangeAspect="1"/>
          </p:cNvPicPr>
          <p:nvPr/>
        </p:nvPicPr>
        <p:blipFill>
          <a:blip r:embed="rId3"/>
          <a:stretch>
            <a:fillRect/>
          </a:stretch>
        </p:blipFill>
        <p:spPr>
          <a:xfrm>
            <a:off x="780308" y="304364"/>
            <a:ext cx="10631384" cy="6249272"/>
          </a:xfrm>
          <a:prstGeom prst="rect">
            <a:avLst/>
          </a:prstGeom>
          <a:ln>
            <a:solidFill>
              <a:srgbClr val="FF0000"/>
            </a:solidFill>
          </a:ln>
        </p:spPr>
      </p:pic>
      <p:sp>
        <p:nvSpPr>
          <p:cNvPr id="6" name="TextBox 5"/>
          <p:cNvSpPr txBox="1"/>
          <p:nvPr/>
        </p:nvSpPr>
        <p:spPr>
          <a:xfrm>
            <a:off x="480290" y="6224816"/>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Tree>
    <p:extLst>
      <p:ext uri="{BB962C8B-B14F-4D97-AF65-F5344CB8AC3E}">
        <p14:creationId xmlns:p14="http://schemas.microsoft.com/office/powerpoint/2010/main" val="12066633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Earthquake</a:t>
            </a:r>
            <a:endParaRPr lang="en-US" dirty="0"/>
          </a:p>
        </p:txBody>
      </p:sp>
      <p:sp>
        <p:nvSpPr>
          <p:cNvPr id="3" name="Content Placeholder 2"/>
          <p:cNvSpPr>
            <a:spLocks noGrp="1"/>
          </p:cNvSpPr>
          <p:nvPr>
            <p:ph idx="1"/>
          </p:nvPr>
        </p:nvSpPr>
        <p:spPr>
          <a:xfrm>
            <a:off x="838200" y="1468582"/>
            <a:ext cx="4469408" cy="4969163"/>
          </a:xfrm>
        </p:spPr>
        <p:txBody>
          <a:bodyPr>
            <a:normAutofit/>
          </a:bodyPr>
          <a:lstStyle/>
          <a:p>
            <a:r>
              <a:rPr lang="en-US" dirty="0"/>
              <a:t>‘Earthquake’ is that sudden release of large elastic strain energy stored between rock masses.  </a:t>
            </a:r>
            <a:endParaRPr lang="en-US" dirty="0" smtClean="0"/>
          </a:p>
          <a:p>
            <a:r>
              <a:rPr lang="en-US" dirty="0" smtClean="0"/>
              <a:t>Splitting </a:t>
            </a:r>
            <a:r>
              <a:rPr lang="en-US" dirty="0"/>
              <a:t>of rocks </a:t>
            </a:r>
            <a:r>
              <a:rPr lang="en-US" dirty="0" smtClean="0"/>
              <a:t>along </a:t>
            </a:r>
            <a:r>
              <a:rPr lang="en-US" dirty="0"/>
              <a:t>the faults in the earth OR along the edges of tectonic plates causes earthquakes</a:t>
            </a:r>
            <a:r>
              <a:rPr lang="en-US" dirty="0" smtClean="0"/>
              <a:t>.</a:t>
            </a:r>
          </a:p>
          <a:p>
            <a:r>
              <a:rPr lang="en-US" dirty="0" smtClean="0"/>
              <a:t>The vibrations traveling through the body of earth are the ‘Seismic Waves’.</a:t>
            </a:r>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6</a:t>
            </a:fld>
            <a:endParaRPr lang="en-IN"/>
          </a:p>
        </p:txBody>
      </p:sp>
      <p:pic>
        <p:nvPicPr>
          <p:cNvPr id="5" name="Picture 4"/>
          <p:cNvPicPr>
            <a:picLocks noChangeAspect="1"/>
          </p:cNvPicPr>
          <p:nvPr/>
        </p:nvPicPr>
        <p:blipFill>
          <a:blip r:embed="rId2"/>
          <a:stretch>
            <a:fillRect/>
          </a:stretch>
        </p:blipFill>
        <p:spPr>
          <a:xfrm>
            <a:off x="5307608" y="1601788"/>
            <a:ext cx="6678226" cy="4053897"/>
          </a:xfrm>
          <a:prstGeom prst="rect">
            <a:avLst/>
          </a:prstGeom>
        </p:spPr>
      </p:pic>
    </p:spTree>
    <p:extLst>
      <p:ext uri="{BB962C8B-B14F-4D97-AF65-F5344CB8AC3E}">
        <p14:creationId xmlns:p14="http://schemas.microsoft.com/office/powerpoint/2010/main" val="5658249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25B9C3-79B2-4DF6-9823-999D1145BA35}"/>
              </a:ext>
            </a:extLst>
          </p:cNvPr>
          <p:cNvSpPr>
            <a:spLocks noGrp="1"/>
          </p:cNvSpPr>
          <p:nvPr>
            <p:ph type="sldNum" sz="quarter" idx="12"/>
          </p:nvPr>
        </p:nvSpPr>
        <p:spPr/>
        <p:txBody>
          <a:bodyPr/>
          <a:lstStyle/>
          <a:p>
            <a:fld id="{CB6D5628-0D12-492C-A7D6-9E76BC14E1B6}" type="slidenum">
              <a:rPr lang="en-IN" smtClean="0"/>
              <a:t>60</a:t>
            </a:fld>
            <a:endParaRPr lang="en-IN"/>
          </a:p>
        </p:txBody>
      </p:sp>
      <p:sp>
        <p:nvSpPr>
          <p:cNvPr id="6" name="TextBox 5"/>
          <p:cNvSpPr txBox="1"/>
          <p:nvPr/>
        </p:nvSpPr>
        <p:spPr>
          <a:xfrm>
            <a:off x="480290" y="6224816"/>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pic>
        <p:nvPicPr>
          <p:cNvPr id="7" name="Picture 6"/>
          <p:cNvPicPr>
            <a:picLocks noChangeAspect="1"/>
          </p:cNvPicPr>
          <p:nvPr/>
        </p:nvPicPr>
        <p:blipFill>
          <a:blip r:embed="rId2"/>
          <a:stretch>
            <a:fillRect/>
          </a:stretch>
        </p:blipFill>
        <p:spPr>
          <a:xfrm>
            <a:off x="524686" y="483663"/>
            <a:ext cx="10925371" cy="5693300"/>
          </a:xfrm>
          <a:prstGeom prst="rect">
            <a:avLst/>
          </a:prstGeom>
          <a:ln>
            <a:solidFill>
              <a:srgbClr val="FF0000"/>
            </a:solidFill>
          </a:ln>
        </p:spPr>
      </p:pic>
    </p:spTree>
    <p:extLst>
      <p:ext uri="{BB962C8B-B14F-4D97-AF65-F5344CB8AC3E}">
        <p14:creationId xmlns:p14="http://schemas.microsoft.com/office/powerpoint/2010/main" val="10635598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61</a:t>
            </a:fld>
            <a:endParaRPr lang="en-IN"/>
          </a:p>
        </p:txBody>
      </p:sp>
      <p:pic>
        <p:nvPicPr>
          <p:cNvPr id="5" name="Picture 4"/>
          <p:cNvPicPr>
            <a:picLocks noChangeAspect="1"/>
          </p:cNvPicPr>
          <p:nvPr/>
        </p:nvPicPr>
        <p:blipFill>
          <a:blip r:embed="rId2"/>
          <a:stretch>
            <a:fillRect/>
          </a:stretch>
        </p:blipFill>
        <p:spPr>
          <a:xfrm>
            <a:off x="1600199" y="2729822"/>
            <a:ext cx="8855663" cy="3323841"/>
          </a:xfrm>
          <a:prstGeom prst="rect">
            <a:avLst/>
          </a:prstGeom>
          <a:ln>
            <a:solidFill>
              <a:srgbClr val="FF0000"/>
            </a:solidFill>
          </a:ln>
        </p:spPr>
      </p:pic>
      <p:sp>
        <p:nvSpPr>
          <p:cNvPr id="6" name="TextBox 5"/>
          <p:cNvSpPr txBox="1"/>
          <p:nvPr/>
        </p:nvSpPr>
        <p:spPr>
          <a:xfrm>
            <a:off x="3484747" y="6131377"/>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
        <p:nvSpPr>
          <p:cNvPr id="2" name="TextBox 1"/>
          <p:cNvSpPr txBox="1"/>
          <p:nvPr/>
        </p:nvSpPr>
        <p:spPr>
          <a:xfrm>
            <a:off x="660400" y="480786"/>
            <a:ext cx="10735263" cy="1815882"/>
          </a:xfrm>
          <a:prstGeom prst="rect">
            <a:avLst/>
          </a:prstGeom>
          <a:noFill/>
          <a:ln>
            <a:solidFill>
              <a:srgbClr val="00B050"/>
            </a:solidFill>
          </a:ln>
        </p:spPr>
        <p:txBody>
          <a:bodyPr wrap="square" rtlCol="0">
            <a:spAutoFit/>
          </a:bodyPr>
          <a:lstStyle/>
          <a:p>
            <a:pPr marL="457200" indent="-457200">
              <a:buFont typeface="Arial" panose="020B0604020202020204" pitchFamily="34" charset="0"/>
              <a:buChar char="•"/>
            </a:pPr>
            <a:r>
              <a:rPr lang="en-US" sz="2800" dirty="0"/>
              <a:t>It is generally impractical to obtain the </a:t>
            </a:r>
            <a:r>
              <a:rPr lang="en-US" sz="2800" dirty="0" err="1"/>
              <a:t>centre</a:t>
            </a:r>
            <a:r>
              <a:rPr lang="en-US" sz="2800" dirty="0"/>
              <a:t> of mass and </a:t>
            </a:r>
            <a:r>
              <a:rPr lang="en-US" sz="2800" dirty="0" err="1"/>
              <a:t>centre</a:t>
            </a:r>
            <a:r>
              <a:rPr lang="en-US" sz="2800" dirty="0"/>
              <a:t> of resistance </a:t>
            </a:r>
            <a:r>
              <a:rPr lang="en-US" sz="2800" dirty="0" smtClean="0"/>
              <a:t>to coincide </a:t>
            </a:r>
            <a:r>
              <a:rPr lang="en-US" sz="2800" dirty="0"/>
              <a:t>in buildings and </a:t>
            </a:r>
            <a:r>
              <a:rPr lang="en-US" sz="2800" dirty="0" smtClean="0"/>
              <a:t>structures.</a:t>
            </a:r>
          </a:p>
          <a:p>
            <a:pPr marL="457200" indent="-457200">
              <a:buFont typeface="Arial" panose="020B0604020202020204" pitchFamily="34" charset="0"/>
              <a:buChar char="•"/>
            </a:pPr>
            <a:r>
              <a:rPr lang="en-US" sz="2800" dirty="0" smtClean="0"/>
              <a:t>This leads to Torsion (twisting force).</a:t>
            </a:r>
          </a:p>
          <a:p>
            <a:pPr marL="457200" indent="-457200">
              <a:buFont typeface="Arial" panose="020B0604020202020204" pitchFamily="34" charset="0"/>
              <a:buChar char="•"/>
            </a:pPr>
            <a:r>
              <a:rPr lang="en-US" sz="2800" dirty="0" smtClean="0"/>
              <a:t>IS 1893 guides to avoid the effects of Torsion as in clause </a:t>
            </a:r>
            <a:r>
              <a:rPr lang="en-US" sz="2800" b="1" dirty="0" smtClean="0"/>
              <a:t>7.8</a:t>
            </a:r>
            <a:endParaRPr lang="en-US" sz="2800" b="1" dirty="0"/>
          </a:p>
        </p:txBody>
      </p:sp>
    </p:spTree>
    <p:extLst>
      <p:ext uri="{BB962C8B-B14F-4D97-AF65-F5344CB8AC3E}">
        <p14:creationId xmlns:p14="http://schemas.microsoft.com/office/powerpoint/2010/main" val="23931675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62</a:t>
            </a:fld>
            <a:endParaRPr lang="en-IN"/>
          </a:p>
        </p:txBody>
      </p:sp>
      <p:pic>
        <p:nvPicPr>
          <p:cNvPr id="6" name="Picture 5"/>
          <p:cNvPicPr>
            <a:picLocks noChangeAspect="1"/>
          </p:cNvPicPr>
          <p:nvPr/>
        </p:nvPicPr>
        <p:blipFill>
          <a:blip r:embed="rId2"/>
          <a:stretch>
            <a:fillRect/>
          </a:stretch>
        </p:blipFill>
        <p:spPr>
          <a:xfrm>
            <a:off x="2327564" y="3115568"/>
            <a:ext cx="7986928" cy="3109248"/>
          </a:xfrm>
          <a:prstGeom prst="rect">
            <a:avLst/>
          </a:prstGeom>
          <a:ln>
            <a:solidFill>
              <a:srgbClr val="FF0000"/>
            </a:solidFill>
          </a:ln>
        </p:spPr>
      </p:pic>
      <p:sp>
        <p:nvSpPr>
          <p:cNvPr id="7" name="TextBox 6"/>
          <p:cNvSpPr txBox="1"/>
          <p:nvPr/>
        </p:nvSpPr>
        <p:spPr>
          <a:xfrm>
            <a:off x="3953170" y="6243288"/>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
        <p:nvSpPr>
          <p:cNvPr id="5" name="TextBox 4"/>
          <p:cNvSpPr txBox="1"/>
          <p:nvPr/>
        </p:nvSpPr>
        <p:spPr>
          <a:xfrm>
            <a:off x="660400" y="343563"/>
            <a:ext cx="10735263" cy="2246769"/>
          </a:xfrm>
          <a:prstGeom prst="rect">
            <a:avLst/>
          </a:prstGeom>
          <a:noFill/>
          <a:ln>
            <a:solidFill>
              <a:srgbClr val="00B050"/>
            </a:solidFill>
          </a:ln>
        </p:spPr>
        <p:txBody>
          <a:bodyPr wrap="square" rtlCol="0">
            <a:spAutoFit/>
          </a:bodyPr>
          <a:lstStyle/>
          <a:p>
            <a:pPr marL="457200" indent="-457200">
              <a:buFont typeface="Arial" panose="020B0604020202020204" pitchFamily="34" charset="0"/>
              <a:buChar char="•"/>
            </a:pPr>
            <a:r>
              <a:rPr lang="en-US" sz="2800" dirty="0" smtClean="0"/>
              <a:t>Strong columns and weak beams are good for earthquake-resistant design.</a:t>
            </a:r>
          </a:p>
          <a:p>
            <a:pPr marL="457200" indent="-457200">
              <a:buFont typeface="Arial" panose="020B0604020202020204" pitchFamily="34" charset="0"/>
              <a:buChar char="•"/>
            </a:pPr>
            <a:r>
              <a:rPr lang="en-US" sz="2800" dirty="0" smtClean="0"/>
              <a:t>The infill walls (between beams and columns) do take part in the event of an earthquake</a:t>
            </a:r>
          </a:p>
          <a:p>
            <a:pPr marL="457200" indent="-457200">
              <a:buFont typeface="Arial" panose="020B0604020202020204" pitchFamily="34" charset="0"/>
              <a:buChar char="•"/>
            </a:pPr>
            <a:r>
              <a:rPr lang="en-US" sz="2800" dirty="0" smtClean="0"/>
              <a:t>IS 1893 guides in this aspect through its clause </a:t>
            </a:r>
            <a:r>
              <a:rPr lang="en-US" sz="2800" b="1" dirty="0" smtClean="0"/>
              <a:t>7.9</a:t>
            </a:r>
            <a:endParaRPr lang="en-US" sz="2800" b="1" dirty="0"/>
          </a:p>
        </p:txBody>
      </p:sp>
    </p:spTree>
    <p:extLst>
      <p:ext uri="{BB962C8B-B14F-4D97-AF65-F5344CB8AC3E}">
        <p14:creationId xmlns:p14="http://schemas.microsoft.com/office/powerpoint/2010/main" val="8922242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8585" y="571835"/>
            <a:ext cx="6296657" cy="4832092"/>
          </a:xfrm>
          <a:prstGeom prst="rect">
            <a:avLst/>
          </a:prstGeom>
          <a:noFill/>
          <a:ln>
            <a:solidFill>
              <a:srgbClr val="00B050"/>
            </a:solidFill>
          </a:ln>
        </p:spPr>
        <p:txBody>
          <a:bodyPr wrap="square" rtlCol="0">
            <a:spAutoFit/>
          </a:bodyPr>
          <a:lstStyle/>
          <a:p>
            <a:pPr marL="457200" indent="-457200">
              <a:buFont typeface="Arial" panose="020B0604020202020204" pitchFamily="34" charset="0"/>
              <a:buChar char="•"/>
            </a:pPr>
            <a:r>
              <a:rPr lang="en-US" sz="2800" dirty="0" smtClean="0"/>
              <a:t>Urban Authorities generally solicit car parking features within a plot</a:t>
            </a:r>
          </a:p>
          <a:p>
            <a:pPr marL="457200" indent="-457200">
              <a:buFont typeface="Arial" panose="020B0604020202020204" pitchFamily="34" charset="0"/>
              <a:buChar char="•"/>
            </a:pPr>
            <a:r>
              <a:rPr lang="en-US" sz="2800" dirty="0" smtClean="0"/>
              <a:t>In case of a space crunch within the plot, the ground </a:t>
            </a:r>
            <a:r>
              <a:rPr lang="en-US" sz="2800" dirty="0" err="1" smtClean="0"/>
              <a:t>storey</a:t>
            </a:r>
            <a:r>
              <a:rPr lang="en-US" sz="2800" dirty="0" smtClean="0"/>
              <a:t> OR basement is used for such vehicular parking </a:t>
            </a:r>
          </a:p>
          <a:p>
            <a:pPr marL="457200" indent="-457200">
              <a:buFont typeface="Arial" panose="020B0604020202020204" pitchFamily="34" charset="0"/>
              <a:buChar char="•"/>
            </a:pPr>
            <a:r>
              <a:rPr lang="en-US" sz="2800" dirty="0" smtClean="0"/>
              <a:t>Removing 100% of walls in such </a:t>
            </a:r>
            <a:r>
              <a:rPr lang="en-US" sz="2800" dirty="0" err="1" smtClean="0"/>
              <a:t>storeys</a:t>
            </a:r>
            <a:r>
              <a:rPr lang="en-US" sz="2800" dirty="0" smtClean="0"/>
              <a:t> to aid parking is </a:t>
            </a:r>
            <a:r>
              <a:rPr lang="en-US" sz="2800" i="1" dirty="0" smtClean="0"/>
              <a:t>‘a recipe for disaster’</a:t>
            </a:r>
          </a:p>
          <a:p>
            <a:pPr marL="457200" indent="-457200">
              <a:buFont typeface="Arial" panose="020B0604020202020204" pitchFamily="34" charset="0"/>
              <a:buChar char="•"/>
            </a:pPr>
            <a:r>
              <a:rPr lang="en-US" sz="2800" dirty="0" smtClean="0"/>
              <a:t>IS 1893 (Part 1) guides an engineer in the design of Open </a:t>
            </a:r>
            <a:r>
              <a:rPr lang="en-US" sz="2800" dirty="0" err="1" smtClean="0"/>
              <a:t>Storeys</a:t>
            </a:r>
            <a:r>
              <a:rPr lang="en-US" sz="2800" dirty="0" smtClean="0"/>
              <a:t> through its clause </a:t>
            </a:r>
            <a:r>
              <a:rPr lang="en-US" sz="2800" b="1" dirty="0" smtClean="0"/>
              <a:t>7.10</a:t>
            </a:r>
            <a:endParaRPr lang="en-US" sz="2800" b="1" dirty="0"/>
          </a:p>
        </p:txBody>
      </p:sp>
      <p:sp>
        <p:nvSpPr>
          <p:cNvPr id="4" name="Slide Number Placeholder 3"/>
          <p:cNvSpPr>
            <a:spLocks noGrp="1"/>
          </p:cNvSpPr>
          <p:nvPr>
            <p:ph type="sldNum" sz="quarter" idx="12"/>
          </p:nvPr>
        </p:nvSpPr>
        <p:spPr/>
        <p:txBody>
          <a:bodyPr/>
          <a:lstStyle/>
          <a:p>
            <a:fld id="{CB6D5628-0D12-492C-A7D6-9E76BC14E1B6}" type="slidenum">
              <a:rPr lang="en-IN" smtClean="0"/>
              <a:t>63</a:t>
            </a:fld>
            <a:endParaRPr lang="en-IN" dirty="0"/>
          </a:p>
        </p:txBody>
      </p:sp>
      <p:pic>
        <p:nvPicPr>
          <p:cNvPr id="5" name="Picture 4"/>
          <p:cNvPicPr>
            <a:picLocks noChangeAspect="1"/>
          </p:cNvPicPr>
          <p:nvPr/>
        </p:nvPicPr>
        <p:blipFill>
          <a:blip r:embed="rId2"/>
          <a:stretch>
            <a:fillRect/>
          </a:stretch>
        </p:blipFill>
        <p:spPr>
          <a:xfrm>
            <a:off x="6550658" y="1184150"/>
            <a:ext cx="5641342" cy="3011118"/>
          </a:xfrm>
          <a:prstGeom prst="rect">
            <a:avLst/>
          </a:prstGeom>
          <a:ln>
            <a:solidFill>
              <a:srgbClr val="FF0000"/>
            </a:solidFill>
          </a:ln>
        </p:spPr>
      </p:pic>
      <p:sp>
        <p:nvSpPr>
          <p:cNvPr id="7" name="TextBox 6"/>
          <p:cNvSpPr txBox="1"/>
          <p:nvPr/>
        </p:nvSpPr>
        <p:spPr>
          <a:xfrm>
            <a:off x="8896681" y="4298600"/>
            <a:ext cx="2990518" cy="400110"/>
          </a:xfrm>
          <a:prstGeom prst="rect">
            <a:avLst/>
          </a:prstGeom>
          <a:solidFill>
            <a:schemeClr val="accent4">
              <a:lumMod val="20000"/>
              <a:lumOff val="80000"/>
            </a:schemeClr>
          </a:solidFill>
        </p:spPr>
        <p:txBody>
          <a:bodyPr wrap="square" rtlCol="0">
            <a:spAutoFit/>
          </a:bodyPr>
          <a:lstStyle/>
          <a:p>
            <a:r>
              <a:rPr lang="en-US" sz="2000" i="1" dirty="0" smtClean="0"/>
              <a:t>Defined in IS 1893 (Part 1)</a:t>
            </a:r>
            <a:endParaRPr lang="en-US" sz="2000" i="1" dirty="0"/>
          </a:p>
        </p:txBody>
      </p:sp>
      <p:sp>
        <p:nvSpPr>
          <p:cNvPr id="6" name="Frame 5"/>
          <p:cNvSpPr/>
          <p:nvPr/>
        </p:nvSpPr>
        <p:spPr>
          <a:xfrm>
            <a:off x="4350897" y="5334266"/>
            <a:ext cx="6904026" cy="1179513"/>
          </a:xfrm>
          <a:prstGeom prst="fram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3570517" y="5278849"/>
            <a:ext cx="8583384" cy="1325563"/>
          </a:xfrm>
        </p:spPr>
        <p:txBody>
          <a:bodyPr>
            <a:normAutofit/>
          </a:bodyPr>
          <a:lstStyle/>
          <a:p>
            <a:pPr algn="ctr"/>
            <a:r>
              <a:rPr lang="en-US" sz="2800" b="1" dirty="0" smtClean="0"/>
              <a:t>Storey drift   </a:t>
            </a:r>
            <a:r>
              <a:rPr lang="en-US" sz="2800" b="1" u="sng" dirty="0" smtClean="0"/>
              <a:t>&lt;  </a:t>
            </a:r>
            <a:r>
              <a:rPr lang="en-US" sz="2800" b="1" dirty="0" smtClean="0"/>
              <a:t> 0.004 times the </a:t>
            </a:r>
            <a:r>
              <a:rPr lang="en-US" sz="2800" b="1" dirty="0" err="1" smtClean="0"/>
              <a:t>storey</a:t>
            </a:r>
            <a:r>
              <a:rPr lang="en-US" sz="2800" b="1" dirty="0" smtClean="0"/>
              <a:t> height</a:t>
            </a:r>
            <a:endParaRPr lang="en-US" sz="2800" b="1" dirty="0"/>
          </a:p>
        </p:txBody>
      </p:sp>
    </p:spTree>
    <p:extLst>
      <p:ext uri="{BB962C8B-B14F-4D97-AF65-F5344CB8AC3E}">
        <p14:creationId xmlns:p14="http://schemas.microsoft.com/office/powerpoint/2010/main" val="16100504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555625"/>
            <a:ext cx="2908300" cy="5311775"/>
          </a:xfrm>
          <a:solidFill>
            <a:srgbClr val="FFFF00"/>
          </a:solidFill>
          <a:ln>
            <a:noFill/>
          </a:ln>
        </p:spPr>
        <p:txBody>
          <a:bodyPr>
            <a:normAutofit/>
          </a:bodyPr>
          <a:lstStyle/>
          <a:p>
            <a:r>
              <a:rPr lang="en-US" sz="3600" dirty="0" smtClean="0"/>
              <a:t>If the open ground </a:t>
            </a:r>
            <a:r>
              <a:rPr lang="en-US" sz="3600" dirty="0" err="1" smtClean="0"/>
              <a:t>storey</a:t>
            </a:r>
            <a:r>
              <a:rPr lang="en-US" sz="3600" dirty="0" smtClean="0"/>
              <a:t> columns (in the stilt </a:t>
            </a:r>
            <a:r>
              <a:rPr lang="en-US" sz="3600" dirty="0" err="1" smtClean="0"/>
              <a:t>storey</a:t>
            </a:r>
            <a:r>
              <a:rPr lang="en-US" sz="3600" dirty="0" smtClean="0"/>
              <a:t>) are not designed, failure is bound to happen as in the past</a:t>
            </a:r>
            <a:endParaRPr lang="en-US" sz="3600" dirty="0"/>
          </a:p>
        </p:txBody>
      </p:sp>
      <p:sp>
        <p:nvSpPr>
          <p:cNvPr id="4" name="Slide Number Placeholder 3"/>
          <p:cNvSpPr>
            <a:spLocks noGrp="1"/>
          </p:cNvSpPr>
          <p:nvPr>
            <p:ph type="sldNum" sz="quarter" idx="12"/>
          </p:nvPr>
        </p:nvSpPr>
        <p:spPr/>
        <p:txBody>
          <a:bodyPr/>
          <a:lstStyle/>
          <a:p>
            <a:fld id="{CB6D5628-0D12-492C-A7D6-9E76BC14E1B6}" type="slidenum">
              <a:rPr lang="en-IN" smtClean="0"/>
              <a:t>64</a:t>
            </a:fld>
            <a:endParaRPr lang="en-IN"/>
          </a:p>
        </p:txBody>
      </p:sp>
      <p:pic>
        <p:nvPicPr>
          <p:cNvPr id="5" name="Picture 4"/>
          <p:cNvPicPr>
            <a:picLocks noChangeAspect="1"/>
          </p:cNvPicPr>
          <p:nvPr/>
        </p:nvPicPr>
        <p:blipFill>
          <a:blip r:embed="rId2"/>
          <a:stretch>
            <a:fillRect/>
          </a:stretch>
        </p:blipFill>
        <p:spPr>
          <a:xfrm>
            <a:off x="3413550" y="469900"/>
            <a:ext cx="8293314" cy="5732904"/>
          </a:xfrm>
          <a:prstGeom prst="rect">
            <a:avLst/>
          </a:prstGeom>
        </p:spPr>
      </p:pic>
    </p:spTree>
    <p:extLst>
      <p:ext uri="{BB962C8B-B14F-4D97-AF65-F5344CB8AC3E}">
        <p14:creationId xmlns:p14="http://schemas.microsoft.com/office/powerpoint/2010/main" val="15888226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65</a:t>
            </a:fld>
            <a:endParaRPr lang="en-IN"/>
          </a:p>
        </p:txBody>
      </p:sp>
      <p:grpSp>
        <p:nvGrpSpPr>
          <p:cNvPr id="7" name="Group 6"/>
          <p:cNvGrpSpPr/>
          <p:nvPr/>
        </p:nvGrpSpPr>
        <p:grpSpPr>
          <a:xfrm>
            <a:off x="5502733" y="696686"/>
            <a:ext cx="6215734" cy="5293406"/>
            <a:chOff x="2010640" y="365125"/>
            <a:chExt cx="7412760" cy="6000524"/>
          </a:xfrm>
        </p:grpSpPr>
        <p:pic>
          <p:nvPicPr>
            <p:cNvPr id="5" name="Picture 4"/>
            <p:cNvPicPr>
              <a:picLocks noChangeAspect="1"/>
            </p:cNvPicPr>
            <p:nvPr/>
          </p:nvPicPr>
          <p:blipFill>
            <a:blip r:embed="rId2"/>
            <a:stretch>
              <a:fillRect/>
            </a:stretch>
          </p:blipFill>
          <p:spPr>
            <a:xfrm>
              <a:off x="2010640" y="365125"/>
              <a:ext cx="7412760" cy="3812082"/>
            </a:xfrm>
            <a:prstGeom prst="rect">
              <a:avLst/>
            </a:prstGeom>
            <a:ln>
              <a:solidFill>
                <a:srgbClr val="FF0000"/>
              </a:solidFill>
            </a:ln>
          </p:spPr>
        </p:pic>
        <p:pic>
          <p:nvPicPr>
            <p:cNvPr id="6" name="Picture 5"/>
            <p:cNvPicPr>
              <a:picLocks noChangeAspect="1"/>
            </p:cNvPicPr>
            <p:nvPr/>
          </p:nvPicPr>
          <p:blipFill>
            <a:blip r:embed="rId3"/>
            <a:stretch>
              <a:fillRect/>
            </a:stretch>
          </p:blipFill>
          <p:spPr>
            <a:xfrm>
              <a:off x="2010640" y="4181533"/>
              <a:ext cx="7412760" cy="2184116"/>
            </a:xfrm>
            <a:prstGeom prst="rect">
              <a:avLst/>
            </a:prstGeom>
            <a:ln>
              <a:solidFill>
                <a:srgbClr val="FF0000"/>
              </a:solidFill>
            </a:ln>
          </p:spPr>
        </p:pic>
      </p:grpSp>
      <p:sp>
        <p:nvSpPr>
          <p:cNvPr id="9" name="TextBox 8"/>
          <p:cNvSpPr txBox="1"/>
          <p:nvPr/>
        </p:nvSpPr>
        <p:spPr>
          <a:xfrm>
            <a:off x="7287491" y="6156295"/>
            <a:ext cx="2887023" cy="400110"/>
          </a:xfrm>
          <a:prstGeom prst="rect">
            <a:avLst/>
          </a:prstGeom>
          <a:solidFill>
            <a:schemeClr val="accent4">
              <a:lumMod val="20000"/>
              <a:lumOff val="80000"/>
            </a:schemeClr>
          </a:solidFill>
        </p:spPr>
        <p:txBody>
          <a:bodyPr wrap="square" rtlCol="0">
            <a:spAutoFit/>
          </a:bodyPr>
          <a:lstStyle/>
          <a:p>
            <a:r>
              <a:rPr lang="en-US" sz="2000" i="1" dirty="0" smtClean="0"/>
              <a:t>Defined in IS 1893 (Part 1)</a:t>
            </a:r>
            <a:endParaRPr lang="en-US" sz="2000" i="1" dirty="0"/>
          </a:p>
        </p:txBody>
      </p:sp>
      <p:sp>
        <p:nvSpPr>
          <p:cNvPr id="8" name="TextBox 7"/>
          <p:cNvSpPr txBox="1"/>
          <p:nvPr/>
        </p:nvSpPr>
        <p:spPr>
          <a:xfrm>
            <a:off x="602344" y="538842"/>
            <a:ext cx="4390571" cy="5262979"/>
          </a:xfrm>
          <a:prstGeom prst="rect">
            <a:avLst/>
          </a:prstGeom>
          <a:noFill/>
          <a:ln>
            <a:solidFill>
              <a:srgbClr val="00B050"/>
            </a:solidFill>
          </a:ln>
        </p:spPr>
        <p:txBody>
          <a:bodyPr wrap="square" rtlCol="0">
            <a:spAutoFit/>
          </a:bodyPr>
          <a:lstStyle/>
          <a:p>
            <a:pPr marL="457200" indent="-457200">
              <a:buFont typeface="Arial" panose="020B0604020202020204" pitchFamily="34" charset="0"/>
              <a:buChar char="•"/>
            </a:pPr>
            <a:r>
              <a:rPr lang="en-US" sz="2800" dirty="0" smtClean="0"/>
              <a:t>Adjacent buildings vibrate in tandem OR out-of-phase based on their natural frequencies</a:t>
            </a:r>
          </a:p>
          <a:p>
            <a:pPr marL="457200" indent="-457200">
              <a:buFont typeface="Arial" panose="020B0604020202020204" pitchFamily="34" charset="0"/>
              <a:buChar char="•"/>
            </a:pPr>
            <a:r>
              <a:rPr lang="en-US" sz="2800" dirty="0" smtClean="0"/>
              <a:t>During out-of-phase vibration, collision takes place (if the buildings are too close)</a:t>
            </a:r>
          </a:p>
          <a:p>
            <a:pPr marL="457200" indent="-457200">
              <a:buFont typeface="Arial" panose="020B0604020202020204" pitchFamily="34" charset="0"/>
              <a:buChar char="•"/>
            </a:pPr>
            <a:r>
              <a:rPr lang="en-US" sz="2800" dirty="0" smtClean="0"/>
              <a:t>This phenomenon of ‘</a:t>
            </a:r>
            <a:r>
              <a:rPr lang="en-US" sz="2800" i="1" dirty="0" smtClean="0"/>
              <a:t>Pounding</a:t>
            </a:r>
            <a:r>
              <a:rPr lang="en-US" sz="2800" dirty="0" smtClean="0"/>
              <a:t>’ can be avoided by following </a:t>
            </a:r>
            <a:r>
              <a:rPr lang="en-US" sz="2800" b="1" dirty="0" smtClean="0"/>
              <a:t>clause 7.11.3 </a:t>
            </a:r>
            <a:r>
              <a:rPr lang="en-US" sz="2800" dirty="0" smtClean="0"/>
              <a:t>of</a:t>
            </a:r>
            <a:r>
              <a:rPr lang="en-US" sz="2800" b="1" dirty="0" smtClean="0"/>
              <a:t> IS 1893</a:t>
            </a:r>
            <a:endParaRPr lang="en-US" sz="2800" b="1" dirty="0"/>
          </a:p>
        </p:txBody>
      </p:sp>
    </p:spTree>
    <p:extLst>
      <p:ext uri="{BB962C8B-B14F-4D97-AF65-F5344CB8AC3E}">
        <p14:creationId xmlns:p14="http://schemas.microsoft.com/office/powerpoint/2010/main" val="33428867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66</a:t>
            </a:fld>
            <a:endParaRPr lang="en-IN"/>
          </a:p>
        </p:txBody>
      </p:sp>
      <p:pic>
        <p:nvPicPr>
          <p:cNvPr id="5" name="Picture 4"/>
          <p:cNvPicPr>
            <a:picLocks noChangeAspect="1"/>
          </p:cNvPicPr>
          <p:nvPr/>
        </p:nvPicPr>
        <p:blipFill>
          <a:blip r:embed="rId2"/>
          <a:stretch>
            <a:fillRect/>
          </a:stretch>
        </p:blipFill>
        <p:spPr>
          <a:xfrm>
            <a:off x="1843315" y="3824595"/>
            <a:ext cx="8579758" cy="2245708"/>
          </a:xfrm>
          <a:prstGeom prst="rect">
            <a:avLst/>
          </a:prstGeom>
          <a:ln>
            <a:solidFill>
              <a:srgbClr val="FF0000"/>
            </a:solidFill>
          </a:ln>
        </p:spPr>
      </p:pic>
      <p:sp>
        <p:nvSpPr>
          <p:cNvPr id="7" name="TextBox 6"/>
          <p:cNvSpPr txBox="1"/>
          <p:nvPr/>
        </p:nvSpPr>
        <p:spPr>
          <a:xfrm>
            <a:off x="3725095" y="6094740"/>
            <a:ext cx="4357181" cy="523220"/>
          </a:xfrm>
          <a:prstGeom prst="rect">
            <a:avLst/>
          </a:prstGeom>
          <a:solidFill>
            <a:schemeClr val="accent4">
              <a:lumMod val="20000"/>
              <a:lumOff val="80000"/>
            </a:schemeClr>
          </a:solidFill>
        </p:spPr>
        <p:txBody>
          <a:bodyPr wrap="square" rtlCol="0">
            <a:spAutoFit/>
          </a:bodyPr>
          <a:lstStyle/>
          <a:p>
            <a:r>
              <a:rPr lang="en-US" sz="2800" i="1" dirty="0" smtClean="0"/>
              <a:t>Defined in IS 1893 (Part 1)</a:t>
            </a:r>
            <a:endParaRPr lang="en-US" sz="2800" i="1" dirty="0"/>
          </a:p>
        </p:txBody>
      </p:sp>
      <p:sp>
        <p:nvSpPr>
          <p:cNvPr id="6" name="TextBox 5"/>
          <p:cNvSpPr txBox="1"/>
          <p:nvPr/>
        </p:nvSpPr>
        <p:spPr>
          <a:xfrm>
            <a:off x="602344" y="385784"/>
            <a:ext cx="10878456" cy="3108543"/>
          </a:xfrm>
          <a:prstGeom prst="rect">
            <a:avLst/>
          </a:prstGeom>
          <a:noFill/>
          <a:ln>
            <a:solidFill>
              <a:srgbClr val="00B050"/>
            </a:solidFill>
          </a:ln>
        </p:spPr>
        <p:txBody>
          <a:bodyPr wrap="square" rtlCol="0">
            <a:spAutoFit/>
          </a:bodyPr>
          <a:lstStyle/>
          <a:p>
            <a:pPr marL="457200" indent="-457200">
              <a:buFont typeface="Arial" panose="020B0604020202020204" pitchFamily="34" charset="0"/>
              <a:buChar char="•"/>
            </a:pPr>
            <a:r>
              <a:rPr lang="en-US" sz="2800" dirty="0" smtClean="0"/>
              <a:t>Compound walls are simple cantilevers</a:t>
            </a:r>
          </a:p>
          <a:p>
            <a:pPr marL="457200" indent="-457200">
              <a:buFont typeface="Arial" panose="020B0604020202020204" pitchFamily="34" charset="0"/>
              <a:buChar char="•"/>
            </a:pPr>
            <a:r>
              <a:rPr lang="en-US" sz="2800" dirty="0" smtClean="0"/>
              <a:t>Incidences of their failure due to settlement/overturning during rain, are uncommon</a:t>
            </a:r>
          </a:p>
          <a:p>
            <a:pPr marL="457200" indent="-457200">
              <a:buFont typeface="Arial" panose="020B0604020202020204" pitchFamily="34" charset="0"/>
              <a:buChar char="•"/>
            </a:pPr>
            <a:r>
              <a:rPr lang="en-US" sz="2800" dirty="0" smtClean="0"/>
              <a:t>Seismic behavior of compound walls is crucial and </a:t>
            </a:r>
            <a:r>
              <a:rPr lang="en-US" sz="2800" b="1" dirty="0" smtClean="0"/>
              <a:t>IS 1893 </a:t>
            </a:r>
            <a:r>
              <a:rPr lang="en-US" sz="2800" dirty="0" smtClean="0"/>
              <a:t>guides the engineer through its </a:t>
            </a:r>
            <a:r>
              <a:rPr lang="en-US" sz="2800" b="1" dirty="0" smtClean="0"/>
              <a:t>clause 7.12.3</a:t>
            </a:r>
          </a:p>
          <a:p>
            <a:pPr marL="457200" indent="-457200">
              <a:buFont typeface="Arial" panose="020B0604020202020204" pitchFamily="34" charset="0"/>
              <a:buChar char="•"/>
            </a:pPr>
            <a:r>
              <a:rPr lang="en-US" sz="2800" dirty="0" smtClean="0"/>
              <a:t>Also, NBC (in its Part 3) defines the height of compound walls and its features in the case of corner plot, and those in schools, hospitals, </a:t>
            </a:r>
            <a:r>
              <a:rPr lang="en-US" sz="2800" dirty="0" err="1" smtClean="0"/>
              <a:t>etc</a:t>
            </a:r>
            <a:endParaRPr lang="en-US" sz="2800" dirty="0"/>
          </a:p>
        </p:txBody>
      </p:sp>
    </p:spTree>
    <p:extLst>
      <p:ext uri="{BB962C8B-B14F-4D97-AF65-F5344CB8AC3E}">
        <p14:creationId xmlns:p14="http://schemas.microsoft.com/office/powerpoint/2010/main" val="10643526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43024"/>
            <a:ext cx="10515600" cy="4535261"/>
          </a:xfrm>
        </p:spPr>
        <p:txBody>
          <a:bodyPr>
            <a:normAutofit lnSpcReduction="10000"/>
          </a:bodyPr>
          <a:lstStyle/>
          <a:p>
            <a:pPr marL="0" indent="0" algn="just">
              <a:buNone/>
            </a:pPr>
            <a:r>
              <a:rPr lang="en-US" sz="3200" dirty="0" smtClean="0"/>
              <a:t>The </a:t>
            </a:r>
            <a:r>
              <a:rPr lang="en-US" sz="3200" b="1" dirty="0" smtClean="0"/>
              <a:t>design earthquake load </a:t>
            </a:r>
            <a:r>
              <a:rPr lang="en-US" sz="3200" dirty="0" smtClean="0"/>
              <a:t>(lateral load) arrived at using            IS 1893 (Part 1) can be carried by structural elements </a:t>
            </a:r>
            <a:r>
              <a:rPr lang="en-US" sz="3200" b="1" dirty="0" smtClean="0"/>
              <a:t>ONLY</a:t>
            </a:r>
            <a:r>
              <a:rPr lang="en-US" sz="3200" dirty="0" smtClean="0"/>
              <a:t> if they are designed and provided with adequate reinforcement.</a:t>
            </a:r>
          </a:p>
          <a:p>
            <a:pPr marL="0" indent="0" algn="just">
              <a:buNone/>
            </a:pPr>
            <a:endParaRPr lang="en-US" sz="3200" dirty="0" smtClean="0"/>
          </a:p>
          <a:p>
            <a:pPr marL="0" indent="0" algn="just">
              <a:buNone/>
            </a:pPr>
            <a:r>
              <a:rPr lang="en-US" sz="3200" dirty="0" smtClean="0"/>
              <a:t>This ensures that adequate strength, stiffness and ductility are available within those SELECT STRUCTURAL MEMBERS </a:t>
            </a:r>
          </a:p>
          <a:p>
            <a:pPr marL="0" indent="0" algn="just">
              <a:buNone/>
            </a:pPr>
            <a:endParaRPr lang="en-US" sz="3200" dirty="0" smtClean="0"/>
          </a:p>
          <a:p>
            <a:pPr marL="0" indent="0" algn="just">
              <a:buNone/>
            </a:pPr>
            <a:r>
              <a:rPr lang="en-US" sz="3200" dirty="0" smtClean="0"/>
              <a:t>The Indian Standard that helps for ductile design and detailing is </a:t>
            </a:r>
            <a:r>
              <a:rPr lang="en-US" sz="3200" b="1" dirty="0" err="1" smtClean="0"/>
              <a:t>IS</a:t>
            </a:r>
            <a:r>
              <a:rPr lang="en-US" sz="3200" b="1" dirty="0" smtClean="0"/>
              <a:t> 13920.</a:t>
            </a:r>
            <a:endParaRPr lang="en-IN" sz="3200" b="1" dirty="0"/>
          </a:p>
        </p:txBody>
      </p:sp>
      <p:sp>
        <p:nvSpPr>
          <p:cNvPr id="4" name="Slide Number Placeholder 3"/>
          <p:cNvSpPr>
            <a:spLocks noGrp="1"/>
          </p:cNvSpPr>
          <p:nvPr>
            <p:ph type="sldNum" sz="quarter" idx="12"/>
          </p:nvPr>
        </p:nvSpPr>
        <p:spPr/>
        <p:txBody>
          <a:bodyPr/>
          <a:lstStyle/>
          <a:p>
            <a:fld id="{CB6D5628-0D12-492C-A7D6-9E76BC14E1B6}" type="slidenum">
              <a:rPr lang="en-IN" sz="1400" smtClean="0"/>
              <a:t>67</a:t>
            </a:fld>
            <a:endParaRPr lang="en-IN" sz="1400"/>
          </a:p>
        </p:txBody>
      </p:sp>
      <p:cxnSp>
        <p:nvCxnSpPr>
          <p:cNvPr id="6" name="Straight Connector 5"/>
          <p:cNvCxnSpPr/>
          <p:nvPr/>
        </p:nvCxnSpPr>
        <p:spPr>
          <a:xfrm>
            <a:off x="5562603" y="3517900"/>
            <a:ext cx="286096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380684" y="3517900"/>
            <a:ext cx="1143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0232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EE67E059-6B58-4F6F-9803-130828A8B05D}"/>
              </a:ext>
            </a:extLst>
          </p:cNvPr>
          <p:cNvSpPr>
            <a:spLocks noGrp="1"/>
          </p:cNvSpPr>
          <p:nvPr>
            <p:ph type="title"/>
          </p:nvPr>
        </p:nvSpPr>
        <p:spPr>
          <a:xfrm>
            <a:off x="838200" y="758825"/>
            <a:ext cx="2882900" cy="1325563"/>
          </a:xfrm>
        </p:spPr>
        <p:txBody>
          <a:bodyPr>
            <a:normAutofit fontScale="90000"/>
          </a:bodyPr>
          <a:lstStyle/>
          <a:p>
            <a:pPr algn="ctr"/>
            <a:r>
              <a:rPr lang="en-US" altLang="en-US" sz="3600" b="1" dirty="0">
                <a:solidFill>
                  <a:srgbClr val="7030A0"/>
                </a:solidFill>
              </a:rPr>
              <a:t>Ductile </a:t>
            </a:r>
            <a:r>
              <a:rPr lang="en-US" altLang="en-US" sz="3600" b="1" dirty="0" smtClean="0">
                <a:solidFill>
                  <a:srgbClr val="7030A0"/>
                </a:solidFill>
              </a:rPr>
              <a:t>Design </a:t>
            </a:r>
            <a:br>
              <a:rPr lang="en-US" altLang="en-US" sz="3600" b="1" dirty="0" smtClean="0">
                <a:solidFill>
                  <a:srgbClr val="7030A0"/>
                </a:solidFill>
              </a:rPr>
            </a:br>
            <a:r>
              <a:rPr lang="en-US" altLang="en-US" sz="3600" b="1" dirty="0" smtClean="0">
                <a:solidFill>
                  <a:srgbClr val="7030A0"/>
                </a:solidFill>
              </a:rPr>
              <a:t>&amp; </a:t>
            </a:r>
            <a:br>
              <a:rPr lang="en-US" altLang="en-US" sz="3600" b="1" dirty="0" smtClean="0">
                <a:solidFill>
                  <a:srgbClr val="7030A0"/>
                </a:solidFill>
              </a:rPr>
            </a:br>
            <a:r>
              <a:rPr lang="en-US" altLang="en-US" sz="3600" b="1" dirty="0" smtClean="0">
                <a:solidFill>
                  <a:srgbClr val="7030A0"/>
                </a:solidFill>
              </a:rPr>
              <a:t>Detailing</a:t>
            </a:r>
            <a:r>
              <a:rPr lang="en-US" altLang="en-US" sz="3600" b="1" dirty="0">
                <a:solidFill>
                  <a:srgbClr val="7030A0"/>
                </a:solidFill>
              </a:rPr>
              <a:t/>
            </a:r>
            <a:br>
              <a:rPr lang="en-US" altLang="en-US" sz="3600" b="1" dirty="0">
                <a:solidFill>
                  <a:srgbClr val="7030A0"/>
                </a:solidFill>
              </a:rPr>
            </a:br>
            <a:r>
              <a:rPr lang="en-US" altLang="en-US" sz="3600" b="1" dirty="0">
                <a:solidFill>
                  <a:srgbClr val="7030A0"/>
                </a:solidFill>
              </a:rPr>
              <a:t>IS </a:t>
            </a:r>
            <a:r>
              <a:rPr lang="en-US" altLang="en-US" sz="3600" b="1" dirty="0" smtClean="0">
                <a:solidFill>
                  <a:srgbClr val="7030A0"/>
                </a:solidFill>
              </a:rPr>
              <a:t>13920 : 2016 </a:t>
            </a:r>
            <a:endParaRPr lang="en-US" altLang="en-US" sz="3600" b="1" dirty="0">
              <a:solidFill>
                <a:srgbClr val="7030A0"/>
              </a:solidFill>
            </a:endParaRPr>
          </a:p>
        </p:txBody>
      </p:sp>
      <p:sp>
        <p:nvSpPr>
          <p:cNvPr id="112645" name="Slide Number Placeholder 4">
            <a:extLst>
              <a:ext uri="{FF2B5EF4-FFF2-40B4-BE49-F238E27FC236}">
                <a16:creationId xmlns:a16="http://schemas.microsoft.com/office/drawing/2014/main" id="{16C62583-8A48-4681-AA08-05E569E5366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EFAB48-4A8A-4765-9E1D-93D8C6D7F055}" type="slidenum">
              <a:rPr lang="en-US" altLang="en-US">
                <a:solidFill>
                  <a:srgbClr val="FFFFFF"/>
                </a:solidFill>
              </a:rPr>
              <a:pPr/>
              <a:t>68</a:t>
            </a:fld>
            <a:endParaRPr lang="en-US" altLang="en-US">
              <a:solidFill>
                <a:srgbClr val="FFFFFF"/>
              </a:solidFill>
            </a:endParaRPr>
          </a:p>
        </p:txBody>
      </p:sp>
      <p:pic>
        <p:nvPicPr>
          <p:cNvPr id="3" name="Picture 2"/>
          <p:cNvPicPr>
            <a:picLocks noChangeAspect="1"/>
          </p:cNvPicPr>
          <p:nvPr/>
        </p:nvPicPr>
        <p:blipFill>
          <a:blip r:embed="rId2"/>
          <a:stretch>
            <a:fillRect/>
          </a:stretch>
        </p:blipFill>
        <p:spPr>
          <a:xfrm>
            <a:off x="5409020" y="559920"/>
            <a:ext cx="5753402" cy="6045948"/>
          </a:xfrm>
          <a:prstGeom prst="rect">
            <a:avLst/>
          </a:prstGeom>
          <a:ln>
            <a:solidFill>
              <a:srgbClr val="FF0000"/>
            </a:solidFill>
          </a:ln>
        </p:spPr>
      </p:pic>
      <p:sp>
        <p:nvSpPr>
          <p:cNvPr id="4" name="TextBox 3"/>
          <p:cNvSpPr txBox="1"/>
          <p:nvPr/>
        </p:nvSpPr>
        <p:spPr>
          <a:xfrm>
            <a:off x="601814" y="3066438"/>
            <a:ext cx="4267200" cy="3539430"/>
          </a:xfrm>
          <a:prstGeom prst="rect">
            <a:avLst/>
          </a:prstGeom>
          <a:noFill/>
        </p:spPr>
        <p:txBody>
          <a:bodyPr wrap="square" rtlCol="0">
            <a:spAutoFit/>
          </a:bodyPr>
          <a:lstStyle/>
          <a:p>
            <a:r>
              <a:rPr lang="en-US" sz="3200" b="1" dirty="0" smtClean="0"/>
              <a:t>Mandatory</a:t>
            </a:r>
            <a:r>
              <a:rPr lang="en-US" sz="3200" dirty="0" smtClean="0"/>
              <a:t> for RC Structures located in </a:t>
            </a:r>
          </a:p>
          <a:p>
            <a:r>
              <a:rPr lang="en-US" sz="3200" dirty="0" smtClean="0"/>
              <a:t>Seismic Zones </a:t>
            </a:r>
            <a:r>
              <a:rPr lang="en-US" sz="3200" b="1" dirty="0" smtClean="0"/>
              <a:t>III, IV &amp; V</a:t>
            </a:r>
          </a:p>
          <a:p>
            <a:endParaRPr lang="en-US" sz="3200" dirty="0"/>
          </a:p>
          <a:p>
            <a:r>
              <a:rPr lang="en-US" sz="3200" b="1" dirty="0" smtClean="0"/>
              <a:t>Optional</a:t>
            </a:r>
            <a:r>
              <a:rPr lang="en-US" sz="3200" dirty="0" smtClean="0"/>
              <a:t> for RC Structures located in </a:t>
            </a:r>
          </a:p>
          <a:p>
            <a:r>
              <a:rPr lang="en-US" sz="3200" dirty="0" smtClean="0"/>
              <a:t>Seismic Zone </a:t>
            </a:r>
            <a:r>
              <a:rPr lang="en-US" sz="3200" b="1" dirty="0" smtClean="0"/>
              <a:t>II</a:t>
            </a:r>
            <a:endParaRPr lang="en-IN" sz="3200" b="1" dirty="0"/>
          </a:p>
        </p:txBody>
      </p:sp>
    </p:spTree>
    <p:extLst>
      <p:ext uri="{BB962C8B-B14F-4D97-AF65-F5344CB8AC3E}">
        <p14:creationId xmlns:p14="http://schemas.microsoft.com/office/powerpoint/2010/main" val="42787683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EE67E059-6B58-4F6F-9803-130828A8B05D}"/>
              </a:ext>
            </a:extLst>
          </p:cNvPr>
          <p:cNvSpPr>
            <a:spLocks noGrp="1"/>
          </p:cNvSpPr>
          <p:nvPr>
            <p:ph type="title"/>
          </p:nvPr>
        </p:nvSpPr>
        <p:spPr/>
        <p:txBody>
          <a:bodyPr/>
          <a:lstStyle/>
          <a:p>
            <a:r>
              <a:rPr lang="en-US" altLang="en-US" sz="3600" b="1" dirty="0">
                <a:solidFill>
                  <a:srgbClr val="7030A0"/>
                </a:solidFill>
              </a:rPr>
              <a:t>Ductile </a:t>
            </a:r>
            <a:r>
              <a:rPr lang="en-US" altLang="en-US" sz="3600" b="1" dirty="0" smtClean="0">
                <a:solidFill>
                  <a:srgbClr val="7030A0"/>
                </a:solidFill>
              </a:rPr>
              <a:t>Design &amp; Detailing</a:t>
            </a:r>
            <a:r>
              <a:rPr lang="en-US" altLang="en-US" sz="3600" b="1" dirty="0">
                <a:solidFill>
                  <a:srgbClr val="7030A0"/>
                </a:solidFill>
              </a:rPr>
              <a:t/>
            </a:r>
            <a:br>
              <a:rPr lang="en-US" altLang="en-US" sz="3600" b="1" dirty="0">
                <a:solidFill>
                  <a:srgbClr val="7030A0"/>
                </a:solidFill>
              </a:rPr>
            </a:br>
            <a:r>
              <a:rPr lang="en-US" altLang="en-US" sz="3600" b="1" dirty="0">
                <a:solidFill>
                  <a:srgbClr val="7030A0"/>
                </a:solidFill>
              </a:rPr>
              <a:t>IS </a:t>
            </a:r>
            <a:r>
              <a:rPr lang="en-US" altLang="en-US" sz="3600" b="1" dirty="0" smtClean="0">
                <a:solidFill>
                  <a:srgbClr val="7030A0"/>
                </a:solidFill>
              </a:rPr>
              <a:t>13920 : 2016 </a:t>
            </a:r>
            <a:endParaRPr lang="en-US" altLang="en-US" sz="3600" b="1" dirty="0">
              <a:solidFill>
                <a:srgbClr val="7030A0"/>
              </a:solidFill>
            </a:endParaRPr>
          </a:p>
        </p:txBody>
      </p:sp>
      <p:sp>
        <p:nvSpPr>
          <p:cNvPr id="112645" name="Slide Number Placeholder 4">
            <a:extLst>
              <a:ext uri="{FF2B5EF4-FFF2-40B4-BE49-F238E27FC236}">
                <a16:creationId xmlns:a16="http://schemas.microsoft.com/office/drawing/2014/main" id="{16C62583-8A48-4681-AA08-05E569E5366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EFAB48-4A8A-4765-9E1D-93D8C6D7F055}" type="slidenum">
              <a:rPr lang="en-US" altLang="en-US">
                <a:solidFill>
                  <a:srgbClr val="FFFFFF"/>
                </a:solidFill>
              </a:rPr>
              <a:pPr/>
              <a:t>69</a:t>
            </a:fld>
            <a:endParaRPr lang="en-US" altLang="en-US">
              <a:solidFill>
                <a:srgbClr val="FFFFFF"/>
              </a:solidFill>
            </a:endParaRPr>
          </a:p>
        </p:txBody>
      </p:sp>
      <p:grpSp>
        <p:nvGrpSpPr>
          <p:cNvPr id="2" name="Group 1"/>
          <p:cNvGrpSpPr/>
          <p:nvPr/>
        </p:nvGrpSpPr>
        <p:grpSpPr>
          <a:xfrm>
            <a:off x="3877309" y="1501519"/>
            <a:ext cx="6653040" cy="4678058"/>
            <a:chOff x="3272625" y="1442524"/>
            <a:chExt cx="6196384" cy="4411898"/>
          </a:xfrm>
        </p:grpSpPr>
        <p:grpSp>
          <p:nvGrpSpPr>
            <p:cNvPr id="6" name="Group 5"/>
            <p:cNvGrpSpPr/>
            <p:nvPr/>
          </p:nvGrpSpPr>
          <p:grpSpPr>
            <a:xfrm>
              <a:off x="3272626" y="1471423"/>
              <a:ext cx="6196383" cy="4382999"/>
              <a:chOff x="4287475" y="1509801"/>
              <a:chExt cx="5249008" cy="3238900"/>
            </a:xfrm>
          </p:grpSpPr>
          <p:pic>
            <p:nvPicPr>
              <p:cNvPr id="5" name="Picture 4"/>
              <p:cNvPicPr>
                <a:picLocks noChangeAspect="1"/>
              </p:cNvPicPr>
              <p:nvPr/>
            </p:nvPicPr>
            <p:blipFill>
              <a:blip r:embed="rId2"/>
              <a:stretch>
                <a:fillRect/>
              </a:stretch>
            </p:blipFill>
            <p:spPr>
              <a:xfrm>
                <a:off x="4287475" y="1957486"/>
                <a:ext cx="5249008" cy="2791215"/>
              </a:xfrm>
              <a:prstGeom prst="rect">
                <a:avLst/>
              </a:prstGeom>
            </p:spPr>
          </p:pic>
          <p:pic>
            <p:nvPicPr>
              <p:cNvPr id="4" name="Picture 3"/>
              <p:cNvPicPr>
                <a:picLocks noChangeAspect="1"/>
              </p:cNvPicPr>
              <p:nvPr/>
            </p:nvPicPr>
            <p:blipFill rotWithShape="1">
              <a:blip r:embed="rId3"/>
              <a:srcRect b="31649"/>
              <a:stretch/>
            </p:blipFill>
            <p:spPr>
              <a:xfrm>
                <a:off x="4287475" y="1509801"/>
                <a:ext cx="5191850" cy="572999"/>
              </a:xfrm>
              <a:prstGeom prst="rect">
                <a:avLst/>
              </a:prstGeom>
            </p:spPr>
          </p:pic>
        </p:grpSp>
        <p:sp>
          <p:nvSpPr>
            <p:cNvPr id="10" name="Rounded Rectangle 9">
              <a:extLst>
                <a:ext uri="{FF2B5EF4-FFF2-40B4-BE49-F238E27FC236}">
                  <a16:creationId xmlns:a16="http://schemas.microsoft.com/office/drawing/2014/main" id="{1C262A68-89D7-4C54-9047-89DCC6EE81EB}"/>
                </a:ext>
              </a:extLst>
            </p:cNvPr>
            <p:cNvSpPr/>
            <p:nvPr/>
          </p:nvSpPr>
          <p:spPr>
            <a:xfrm>
              <a:off x="3272625" y="1442524"/>
              <a:ext cx="6128909" cy="149117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14958504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Seismic Waves</a:t>
            </a:r>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7</a:t>
            </a:fld>
            <a:endParaRPr lang="en-IN"/>
          </a:p>
        </p:txBody>
      </p:sp>
      <p:pic>
        <p:nvPicPr>
          <p:cNvPr id="6" name="Picture 5"/>
          <p:cNvPicPr>
            <a:picLocks noChangeAspect="1"/>
          </p:cNvPicPr>
          <p:nvPr/>
        </p:nvPicPr>
        <p:blipFill>
          <a:blip r:embed="rId2"/>
          <a:stretch>
            <a:fillRect/>
          </a:stretch>
        </p:blipFill>
        <p:spPr>
          <a:xfrm>
            <a:off x="6001505" y="1531412"/>
            <a:ext cx="5481533" cy="4423300"/>
          </a:xfrm>
          <a:prstGeom prst="rect">
            <a:avLst/>
          </a:prstGeom>
        </p:spPr>
      </p:pic>
      <p:sp>
        <p:nvSpPr>
          <p:cNvPr id="3" name="Content Placeholder 2"/>
          <p:cNvSpPr>
            <a:spLocks noGrp="1"/>
          </p:cNvSpPr>
          <p:nvPr>
            <p:ph idx="1"/>
          </p:nvPr>
        </p:nvSpPr>
        <p:spPr>
          <a:xfrm>
            <a:off x="838200" y="1594718"/>
            <a:ext cx="3973945" cy="4351338"/>
          </a:xfrm>
        </p:spPr>
        <p:txBody>
          <a:bodyPr>
            <a:normAutofit fontScale="92500"/>
          </a:bodyPr>
          <a:lstStyle/>
          <a:p>
            <a:r>
              <a:rPr lang="en-US" sz="3600" dirty="0"/>
              <a:t>During earthquakes, the ground vibrates/moves in all directions, thus random in </a:t>
            </a:r>
            <a:r>
              <a:rPr lang="en-US" sz="3600" dirty="0" smtClean="0"/>
              <a:t>nature</a:t>
            </a:r>
          </a:p>
          <a:p>
            <a:r>
              <a:rPr lang="en-US" sz="3600" dirty="0" smtClean="0"/>
              <a:t>Seismic waves travel in the </a:t>
            </a:r>
            <a:r>
              <a:rPr lang="en-US" sz="3600" b="1" dirty="0" smtClean="0"/>
              <a:t>body</a:t>
            </a:r>
            <a:r>
              <a:rPr lang="en-US" sz="3600" dirty="0" smtClean="0"/>
              <a:t> of earth and on the </a:t>
            </a:r>
            <a:r>
              <a:rPr lang="en-US" sz="3600" b="1" dirty="0" smtClean="0"/>
              <a:t>surface</a:t>
            </a:r>
            <a:r>
              <a:rPr lang="en-US" sz="3600" dirty="0" smtClean="0"/>
              <a:t> of earth</a:t>
            </a:r>
          </a:p>
        </p:txBody>
      </p:sp>
    </p:spTree>
    <p:extLst>
      <p:ext uri="{BB962C8B-B14F-4D97-AF65-F5344CB8AC3E}">
        <p14:creationId xmlns:p14="http://schemas.microsoft.com/office/powerpoint/2010/main" val="7945162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66981"/>
            <a:ext cx="10515600" cy="5637058"/>
          </a:xfrm>
        </p:spPr>
        <p:txBody>
          <a:bodyPr>
            <a:normAutofit fontScale="92500" lnSpcReduction="10000"/>
          </a:bodyPr>
          <a:lstStyle/>
          <a:p>
            <a:r>
              <a:rPr lang="en-US" dirty="0" smtClean="0"/>
              <a:t>The minimum grade of concrete and amount of steel in RC elements have to be invariably selected as per the concrete code (IS 456)</a:t>
            </a:r>
          </a:p>
          <a:p>
            <a:r>
              <a:rPr lang="en-US" dirty="0" smtClean="0"/>
              <a:t>However, it </a:t>
            </a:r>
            <a:r>
              <a:rPr lang="en-US" dirty="0"/>
              <a:t>is insufficient </a:t>
            </a:r>
            <a:r>
              <a:rPr lang="en-US" dirty="0" smtClean="0"/>
              <a:t>to opt for this suggestive grade of concrete</a:t>
            </a:r>
          </a:p>
          <a:p>
            <a:r>
              <a:rPr lang="en-US" dirty="0" smtClean="0"/>
              <a:t>For effective performance of the reinforced concrete members to the earthquake effects the strength grade of concrete may have to be better</a:t>
            </a:r>
          </a:p>
          <a:p>
            <a:r>
              <a:rPr lang="en-US" dirty="0" smtClean="0"/>
              <a:t>“Any” steel rebar </a:t>
            </a:r>
            <a:r>
              <a:rPr lang="en-US" b="1" dirty="0" smtClean="0"/>
              <a:t>SHOULD NOT </a:t>
            </a:r>
            <a:r>
              <a:rPr lang="en-US" dirty="0" smtClean="0"/>
              <a:t>be used by particularly by its brand or claim</a:t>
            </a:r>
          </a:p>
          <a:p>
            <a:r>
              <a:rPr lang="en-US" dirty="0" smtClean="0"/>
              <a:t>Guidance on strength grade vis-à-vis building height and seismic zone is provided in IS 13920 </a:t>
            </a:r>
            <a:r>
              <a:rPr lang="en-US" dirty="0"/>
              <a:t>(cl. </a:t>
            </a:r>
            <a:r>
              <a:rPr lang="en-US" b="1" dirty="0" smtClean="0"/>
              <a:t>5.2</a:t>
            </a:r>
            <a:r>
              <a:rPr lang="en-US" dirty="0" smtClean="0"/>
              <a:t>)</a:t>
            </a:r>
          </a:p>
          <a:p>
            <a:r>
              <a:rPr lang="en-US" dirty="0" smtClean="0"/>
              <a:t>Also, strength of the steel rebar, elongation, US/YS ratio are crucial; guidance to the same is provided in IS 13920 (cl. </a:t>
            </a:r>
            <a:r>
              <a:rPr lang="en-US" b="1" dirty="0" smtClean="0"/>
              <a:t>5.3</a:t>
            </a:r>
            <a:r>
              <a:rPr lang="en-US" dirty="0" smtClean="0"/>
              <a:t>)</a:t>
            </a:r>
          </a:p>
          <a:p>
            <a:r>
              <a:rPr lang="en-US" dirty="0" smtClean="0"/>
              <a:t>Strong column – weak beam concept is emphasized to ensure that only local member failures take place and not a global failure.  This is achieved by sizing the columns, beams, shear walls; and detailing them with reinforcement.  Guidance is provided in IS 13920.</a:t>
            </a:r>
            <a:endParaRPr lang="en-IN" dirty="0"/>
          </a:p>
        </p:txBody>
      </p:sp>
      <p:sp>
        <p:nvSpPr>
          <p:cNvPr id="4" name="Slide Number Placeholder 3"/>
          <p:cNvSpPr>
            <a:spLocks noGrp="1"/>
          </p:cNvSpPr>
          <p:nvPr>
            <p:ph type="sldNum" sz="quarter" idx="12"/>
          </p:nvPr>
        </p:nvSpPr>
        <p:spPr/>
        <p:txBody>
          <a:bodyPr/>
          <a:lstStyle/>
          <a:p>
            <a:fld id="{CB6D5628-0D12-492C-A7D6-9E76BC14E1B6}" type="slidenum">
              <a:rPr lang="en-IN" smtClean="0"/>
              <a:t>70</a:t>
            </a:fld>
            <a:endParaRPr lang="en-IN"/>
          </a:p>
        </p:txBody>
      </p:sp>
    </p:spTree>
    <p:extLst>
      <p:ext uri="{BB962C8B-B14F-4D97-AF65-F5344CB8AC3E}">
        <p14:creationId xmlns:p14="http://schemas.microsoft.com/office/powerpoint/2010/main" val="6320736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2390"/>
            <a:ext cx="10515600" cy="1325563"/>
          </a:xfrm>
        </p:spPr>
        <p:txBody>
          <a:bodyPr/>
          <a:lstStyle/>
          <a:p>
            <a:r>
              <a:rPr lang="en-US" dirty="0" smtClean="0"/>
              <a:t>Design and Detailing of Beams </a:t>
            </a:r>
            <a:r>
              <a:rPr lang="en-US" sz="3600" i="1" dirty="0" smtClean="0"/>
              <a:t>(those are part of  the lateral load resisting system)</a:t>
            </a:r>
            <a:endParaRPr lang="en-IN" i="1" dirty="0"/>
          </a:p>
        </p:txBody>
      </p:sp>
      <p:sp>
        <p:nvSpPr>
          <p:cNvPr id="3" name="Content Placeholder 2"/>
          <p:cNvSpPr>
            <a:spLocks noGrp="1"/>
          </p:cNvSpPr>
          <p:nvPr>
            <p:ph idx="1"/>
          </p:nvPr>
        </p:nvSpPr>
        <p:spPr>
          <a:xfrm>
            <a:off x="838200" y="2042165"/>
            <a:ext cx="10515600" cy="3052350"/>
          </a:xfrm>
        </p:spPr>
        <p:txBody>
          <a:bodyPr>
            <a:normAutofit/>
          </a:bodyPr>
          <a:lstStyle/>
          <a:p>
            <a:r>
              <a:rPr lang="en-US" dirty="0" smtClean="0"/>
              <a:t>Minimum width of a beam</a:t>
            </a:r>
          </a:p>
          <a:p>
            <a:r>
              <a:rPr lang="en-US" dirty="0" smtClean="0"/>
              <a:t>Maximum depth of a beam</a:t>
            </a:r>
          </a:p>
          <a:p>
            <a:r>
              <a:rPr lang="en-US" dirty="0" smtClean="0"/>
              <a:t>Size of beam (b/d ratio)</a:t>
            </a:r>
          </a:p>
          <a:p>
            <a:r>
              <a:rPr lang="en-US" dirty="0" smtClean="0"/>
              <a:t>Axial compressive stress in a beam</a:t>
            </a:r>
          </a:p>
          <a:p>
            <a:r>
              <a:rPr lang="en-US" dirty="0" smtClean="0"/>
              <a:t>Width of beam in relation to the size of supporting member (Fig. 1)</a:t>
            </a:r>
          </a:p>
        </p:txBody>
      </p:sp>
      <p:sp>
        <p:nvSpPr>
          <p:cNvPr id="4" name="Slide Number Placeholder 3"/>
          <p:cNvSpPr>
            <a:spLocks noGrp="1"/>
          </p:cNvSpPr>
          <p:nvPr>
            <p:ph type="sldNum" sz="quarter" idx="12"/>
          </p:nvPr>
        </p:nvSpPr>
        <p:spPr/>
        <p:txBody>
          <a:bodyPr/>
          <a:lstStyle/>
          <a:p>
            <a:fld id="{CB6D5628-0D12-492C-A7D6-9E76BC14E1B6}" type="slidenum">
              <a:rPr lang="en-IN" smtClean="0"/>
              <a:t>71</a:t>
            </a:fld>
            <a:endParaRPr lang="en-IN"/>
          </a:p>
        </p:txBody>
      </p:sp>
    </p:spTree>
    <p:extLst>
      <p:ext uri="{BB962C8B-B14F-4D97-AF65-F5344CB8AC3E}">
        <p14:creationId xmlns:p14="http://schemas.microsoft.com/office/powerpoint/2010/main" val="37315518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4431" y="5932156"/>
            <a:ext cx="2819400" cy="715635"/>
          </a:xfrm>
          <a:solidFill>
            <a:schemeClr val="accent4">
              <a:lumMod val="20000"/>
              <a:lumOff val="80000"/>
            </a:schemeClr>
          </a:solidFill>
        </p:spPr>
        <p:txBody>
          <a:bodyPr>
            <a:normAutofit/>
          </a:bodyPr>
          <a:lstStyle/>
          <a:p>
            <a:r>
              <a:rPr lang="en-US" sz="2800" dirty="0" smtClean="0"/>
              <a:t>Fig. 1A – IS 13920</a:t>
            </a:r>
            <a:endParaRPr lang="en-IN" sz="2800" dirty="0"/>
          </a:p>
        </p:txBody>
      </p:sp>
      <p:sp>
        <p:nvSpPr>
          <p:cNvPr id="4" name="Slide Number Placeholder 3"/>
          <p:cNvSpPr>
            <a:spLocks noGrp="1"/>
          </p:cNvSpPr>
          <p:nvPr>
            <p:ph type="sldNum" sz="quarter" idx="12"/>
          </p:nvPr>
        </p:nvSpPr>
        <p:spPr/>
        <p:txBody>
          <a:bodyPr/>
          <a:lstStyle/>
          <a:p>
            <a:fld id="{CB6D5628-0D12-492C-A7D6-9E76BC14E1B6}" type="slidenum">
              <a:rPr lang="en-IN" smtClean="0"/>
              <a:t>72</a:t>
            </a:fld>
            <a:endParaRPr lang="en-IN"/>
          </a:p>
        </p:txBody>
      </p:sp>
      <p:pic>
        <p:nvPicPr>
          <p:cNvPr id="5" name="Picture 4"/>
          <p:cNvPicPr>
            <a:picLocks noChangeAspect="1"/>
          </p:cNvPicPr>
          <p:nvPr/>
        </p:nvPicPr>
        <p:blipFill>
          <a:blip r:embed="rId2"/>
          <a:stretch>
            <a:fillRect/>
          </a:stretch>
        </p:blipFill>
        <p:spPr>
          <a:xfrm>
            <a:off x="1294730" y="1219114"/>
            <a:ext cx="9602540" cy="4696480"/>
          </a:xfrm>
          <a:prstGeom prst="rect">
            <a:avLst/>
          </a:prstGeom>
          <a:ln>
            <a:solidFill>
              <a:srgbClr val="FF0000"/>
            </a:solidFill>
          </a:ln>
        </p:spPr>
      </p:pic>
      <p:sp>
        <p:nvSpPr>
          <p:cNvPr id="3" name="TextBox 2"/>
          <p:cNvSpPr txBox="1"/>
          <p:nvPr/>
        </p:nvSpPr>
        <p:spPr>
          <a:xfrm>
            <a:off x="678542" y="195018"/>
            <a:ext cx="10675258" cy="954107"/>
          </a:xfrm>
          <a:prstGeom prst="rect">
            <a:avLst/>
          </a:prstGeom>
          <a:noFill/>
        </p:spPr>
        <p:txBody>
          <a:bodyPr wrap="square" rtlCol="0">
            <a:spAutoFit/>
          </a:bodyPr>
          <a:lstStyle/>
          <a:p>
            <a:r>
              <a:rPr lang="en-US" sz="2800" dirty="0" smtClean="0"/>
              <a:t>Beams wider than the columns need to be effectively tied as in the </a:t>
            </a:r>
            <a:r>
              <a:rPr lang="en-US" sz="2800" u="sng" dirty="0" smtClean="0"/>
              <a:t>plan view</a:t>
            </a:r>
            <a:r>
              <a:rPr lang="en-US" sz="2800" dirty="0" smtClean="0"/>
              <a:t> in Fig. 1A </a:t>
            </a:r>
            <a:r>
              <a:rPr lang="en-US" sz="2800" dirty="0"/>
              <a:t>of IS 13920</a:t>
            </a:r>
          </a:p>
        </p:txBody>
      </p:sp>
    </p:spTree>
    <p:extLst>
      <p:ext uri="{BB962C8B-B14F-4D97-AF65-F5344CB8AC3E}">
        <p14:creationId xmlns:p14="http://schemas.microsoft.com/office/powerpoint/2010/main" val="2389695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4432" y="5979574"/>
            <a:ext cx="2819400" cy="715635"/>
          </a:xfrm>
          <a:solidFill>
            <a:schemeClr val="accent4">
              <a:lumMod val="20000"/>
              <a:lumOff val="80000"/>
            </a:schemeClr>
          </a:solidFill>
        </p:spPr>
        <p:txBody>
          <a:bodyPr>
            <a:normAutofit/>
          </a:bodyPr>
          <a:lstStyle/>
          <a:p>
            <a:r>
              <a:rPr lang="en-US" sz="2800" dirty="0" smtClean="0"/>
              <a:t>Fig. 1B – IS 13920</a:t>
            </a:r>
            <a:endParaRPr lang="en-IN" sz="2800" dirty="0"/>
          </a:p>
        </p:txBody>
      </p:sp>
      <p:sp>
        <p:nvSpPr>
          <p:cNvPr id="4" name="Slide Number Placeholder 3"/>
          <p:cNvSpPr>
            <a:spLocks noGrp="1"/>
          </p:cNvSpPr>
          <p:nvPr>
            <p:ph type="sldNum" sz="quarter" idx="12"/>
          </p:nvPr>
        </p:nvSpPr>
        <p:spPr/>
        <p:txBody>
          <a:bodyPr/>
          <a:lstStyle/>
          <a:p>
            <a:fld id="{CB6D5628-0D12-492C-A7D6-9E76BC14E1B6}" type="slidenum">
              <a:rPr lang="en-IN" smtClean="0"/>
              <a:t>73</a:t>
            </a:fld>
            <a:endParaRPr lang="en-IN"/>
          </a:p>
        </p:txBody>
      </p:sp>
      <p:pic>
        <p:nvPicPr>
          <p:cNvPr id="3" name="Picture 2"/>
          <p:cNvPicPr>
            <a:picLocks noChangeAspect="1"/>
          </p:cNvPicPr>
          <p:nvPr/>
        </p:nvPicPr>
        <p:blipFill>
          <a:blip r:embed="rId2"/>
          <a:stretch>
            <a:fillRect/>
          </a:stretch>
        </p:blipFill>
        <p:spPr>
          <a:xfrm>
            <a:off x="1248229" y="1194676"/>
            <a:ext cx="9392140" cy="4761354"/>
          </a:xfrm>
          <a:prstGeom prst="rect">
            <a:avLst/>
          </a:prstGeom>
          <a:ln>
            <a:solidFill>
              <a:srgbClr val="FF0000"/>
            </a:solidFill>
          </a:ln>
        </p:spPr>
      </p:pic>
      <p:sp>
        <p:nvSpPr>
          <p:cNvPr id="5" name="TextBox 4"/>
          <p:cNvSpPr txBox="1"/>
          <p:nvPr/>
        </p:nvSpPr>
        <p:spPr>
          <a:xfrm>
            <a:off x="678542" y="195018"/>
            <a:ext cx="10675258" cy="954107"/>
          </a:xfrm>
          <a:prstGeom prst="rect">
            <a:avLst/>
          </a:prstGeom>
          <a:noFill/>
        </p:spPr>
        <p:txBody>
          <a:bodyPr wrap="square" rtlCol="0">
            <a:spAutoFit/>
          </a:bodyPr>
          <a:lstStyle/>
          <a:p>
            <a:r>
              <a:rPr lang="en-US" sz="2800" dirty="0" smtClean="0"/>
              <a:t>Beams wider than the columns need to be effectively tied as in the </a:t>
            </a:r>
            <a:r>
              <a:rPr lang="en-US" sz="2800" u="sng" dirty="0" smtClean="0"/>
              <a:t>sectional view</a:t>
            </a:r>
            <a:r>
              <a:rPr lang="en-US" sz="2800" dirty="0" smtClean="0"/>
              <a:t> in Fig. 1B of IS 13920</a:t>
            </a:r>
            <a:endParaRPr lang="en-US" sz="2800" dirty="0"/>
          </a:p>
        </p:txBody>
      </p:sp>
    </p:spTree>
    <p:extLst>
      <p:ext uri="{BB962C8B-B14F-4D97-AF65-F5344CB8AC3E}">
        <p14:creationId xmlns:p14="http://schemas.microsoft.com/office/powerpoint/2010/main" val="30574555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32611"/>
            <a:ext cx="10515600" cy="1325563"/>
          </a:xfrm>
        </p:spPr>
        <p:txBody>
          <a:bodyPr>
            <a:normAutofit/>
          </a:bodyPr>
          <a:lstStyle/>
          <a:p>
            <a:r>
              <a:rPr lang="en-US" sz="3600" dirty="0" smtClean="0"/>
              <a:t>Design and Detailing of Beams </a:t>
            </a:r>
            <a:r>
              <a:rPr lang="en-US" sz="2800" i="1" dirty="0" smtClean="0"/>
              <a:t>(those are part of  the lateral load-resisting system)</a:t>
            </a:r>
            <a:endParaRPr lang="en-IN" sz="3600" i="1" dirty="0"/>
          </a:p>
        </p:txBody>
      </p:sp>
      <p:sp>
        <p:nvSpPr>
          <p:cNvPr id="3" name="Content Placeholder 2"/>
          <p:cNvSpPr>
            <a:spLocks noGrp="1"/>
          </p:cNvSpPr>
          <p:nvPr>
            <p:ph idx="1"/>
          </p:nvPr>
        </p:nvSpPr>
        <p:spPr>
          <a:xfrm>
            <a:off x="838200" y="3039432"/>
            <a:ext cx="10515600" cy="3535541"/>
          </a:xfrm>
        </p:spPr>
        <p:txBody>
          <a:bodyPr>
            <a:normAutofit/>
          </a:bodyPr>
          <a:lstStyle/>
          <a:p>
            <a:r>
              <a:rPr lang="en-US" dirty="0" smtClean="0"/>
              <a:t>Longitudinal reinforcement in a beam (Cl </a:t>
            </a:r>
            <a:r>
              <a:rPr lang="en-US" b="1" dirty="0" smtClean="0"/>
              <a:t>6.2</a:t>
            </a:r>
            <a:r>
              <a:rPr lang="en-US" dirty="0" smtClean="0"/>
              <a:t>)</a:t>
            </a:r>
          </a:p>
          <a:p>
            <a:pPr lvl="1"/>
            <a:r>
              <a:rPr lang="en-US" dirty="0" smtClean="0"/>
              <a:t>Size of rebar</a:t>
            </a:r>
          </a:p>
          <a:p>
            <a:pPr lvl="1"/>
            <a:r>
              <a:rPr lang="en-US" dirty="0" smtClean="0"/>
              <a:t>Number of </a:t>
            </a:r>
            <a:r>
              <a:rPr lang="en-US" dirty="0" err="1" smtClean="0"/>
              <a:t>rebars</a:t>
            </a:r>
            <a:endParaRPr lang="en-US" dirty="0" smtClean="0"/>
          </a:p>
          <a:p>
            <a:pPr lvl="1"/>
            <a:r>
              <a:rPr lang="en-US" dirty="0" smtClean="0"/>
              <a:t>Number of layers (at top</a:t>
            </a:r>
            <a:r>
              <a:rPr lang="en-US" dirty="0"/>
              <a:t> </a:t>
            </a:r>
            <a:r>
              <a:rPr lang="en-US" dirty="0" smtClean="0"/>
              <a:t>&amp; bottom face)</a:t>
            </a:r>
          </a:p>
          <a:p>
            <a:pPr lvl="1"/>
            <a:r>
              <a:rPr lang="en-US" dirty="0" smtClean="0"/>
              <a:t>Anchorage length at the exterior beam-column joint (Fig. 2)</a:t>
            </a:r>
          </a:p>
          <a:p>
            <a:pPr lvl="1"/>
            <a:r>
              <a:rPr lang="en-US" dirty="0" smtClean="0"/>
              <a:t>Splicing of longitudinal bars (Cl </a:t>
            </a:r>
            <a:r>
              <a:rPr lang="en-US" b="1" dirty="0" smtClean="0"/>
              <a:t>6.2.6</a:t>
            </a:r>
            <a:r>
              <a:rPr lang="en-US" dirty="0" smtClean="0"/>
              <a:t>)</a:t>
            </a:r>
          </a:p>
          <a:p>
            <a:pPr lvl="2"/>
            <a:r>
              <a:rPr lang="en-US" dirty="0" smtClean="0"/>
              <a:t>Lap splicing (Fig. 3)</a:t>
            </a:r>
          </a:p>
          <a:p>
            <a:pPr lvl="2"/>
            <a:r>
              <a:rPr lang="en-US" dirty="0" smtClean="0"/>
              <a:t>Use of rebar couplers</a:t>
            </a:r>
          </a:p>
          <a:p>
            <a:pPr lvl="2"/>
            <a:r>
              <a:rPr lang="en-US" dirty="0" smtClean="0"/>
              <a:t>Weld splicing</a:t>
            </a:r>
          </a:p>
        </p:txBody>
      </p:sp>
      <p:sp>
        <p:nvSpPr>
          <p:cNvPr id="4" name="Slide Number Placeholder 3"/>
          <p:cNvSpPr>
            <a:spLocks noGrp="1"/>
          </p:cNvSpPr>
          <p:nvPr>
            <p:ph type="sldNum" sz="quarter" idx="12"/>
          </p:nvPr>
        </p:nvSpPr>
        <p:spPr/>
        <p:txBody>
          <a:bodyPr/>
          <a:lstStyle/>
          <a:p>
            <a:fld id="{CB6D5628-0D12-492C-A7D6-9E76BC14E1B6}" type="slidenum">
              <a:rPr lang="en-IN" smtClean="0"/>
              <a:t>74</a:t>
            </a:fld>
            <a:endParaRPr lang="en-IN"/>
          </a:p>
        </p:txBody>
      </p:sp>
      <p:sp>
        <p:nvSpPr>
          <p:cNvPr id="5" name="TextBox 4"/>
          <p:cNvSpPr txBox="1"/>
          <p:nvPr/>
        </p:nvSpPr>
        <p:spPr>
          <a:xfrm>
            <a:off x="634999" y="180512"/>
            <a:ext cx="10675258" cy="1200329"/>
          </a:xfrm>
          <a:prstGeom prst="rect">
            <a:avLst/>
          </a:prstGeom>
          <a:noFill/>
          <a:ln>
            <a:solidFill>
              <a:schemeClr val="accent6">
                <a:lumMod val="75000"/>
              </a:schemeClr>
            </a:solidFill>
          </a:ln>
        </p:spPr>
        <p:txBody>
          <a:bodyPr wrap="square" rtlCol="0">
            <a:spAutoFit/>
          </a:bodyPr>
          <a:lstStyle/>
          <a:p>
            <a:r>
              <a:rPr lang="en-US" sz="2400" dirty="0" smtClean="0"/>
              <a:t>Both less number of bigger-size bars AND large number of smaller-size bars will NOT give the desired performance during earthquake shaking.  IS 13920 provides the RIGHT option based on scientific studies:</a:t>
            </a:r>
            <a:endParaRPr lang="en-US" sz="2400" dirty="0"/>
          </a:p>
        </p:txBody>
      </p:sp>
    </p:spTree>
    <p:extLst>
      <p:ext uri="{BB962C8B-B14F-4D97-AF65-F5344CB8AC3E}">
        <p14:creationId xmlns:p14="http://schemas.microsoft.com/office/powerpoint/2010/main" val="24473765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458" y="2177143"/>
            <a:ext cx="4648200" cy="1531031"/>
          </a:xfrm>
        </p:spPr>
        <p:txBody>
          <a:bodyPr>
            <a:normAutofit fontScale="90000"/>
          </a:bodyPr>
          <a:lstStyle/>
          <a:p>
            <a:r>
              <a:rPr lang="en-IN" dirty="0" smtClean="0"/>
              <a:t>Column- Beam Joint in the case of end columns, needs beam anchorage within the column face itself to have good behaviour of beam-column joint and avoid failure </a:t>
            </a:r>
            <a:endParaRPr lang="en-IN" dirty="0"/>
          </a:p>
        </p:txBody>
      </p:sp>
      <p:sp>
        <p:nvSpPr>
          <p:cNvPr id="4" name="Slide Number Placeholder 3"/>
          <p:cNvSpPr>
            <a:spLocks noGrp="1"/>
          </p:cNvSpPr>
          <p:nvPr>
            <p:ph type="sldNum" sz="quarter" idx="12"/>
          </p:nvPr>
        </p:nvSpPr>
        <p:spPr/>
        <p:txBody>
          <a:bodyPr/>
          <a:lstStyle/>
          <a:p>
            <a:fld id="{CB6D5628-0D12-492C-A7D6-9E76BC14E1B6}" type="slidenum">
              <a:rPr lang="en-IN" smtClean="0"/>
              <a:t>75</a:t>
            </a:fld>
            <a:endParaRPr lang="en-IN"/>
          </a:p>
        </p:txBody>
      </p:sp>
      <p:pic>
        <p:nvPicPr>
          <p:cNvPr id="5" name="Picture 4"/>
          <p:cNvPicPr>
            <a:picLocks noChangeAspect="1"/>
          </p:cNvPicPr>
          <p:nvPr/>
        </p:nvPicPr>
        <p:blipFill>
          <a:blip r:embed="rId2"/>
          <a:stretch>
            <a:fillRect/>
          </a:stretch>
        </p:blipFill>
        <p:spPr>
          <a:xfrm>
            <a:off x="5567958" y="508000"/>
            <a:ext cx="5893311" cy="5497840"/>
          </a:xfrm>
          <a:prstGeom prst="rect">
            <a:avLst/>
          </a:prstGeom>
          <a:ln>
            <a:solidFill>
              <a:srgbClr val="FF0000"/>
            </a:solidFill>
          </a:ln>
        </p:spPr>
      </p:pic>
      <p:sp>
        <p:nvSpPr>
          <p:cNvPr id="6" name="Title 1"/>
          <p:cNvSpPr txBox="1">
            <a:spLocks/>
          </p:cNvSpPr>
          <p:nvPr/>
        </p:nvSpPr>
        <p:spPr>
          <a:xfrm>
            <a:off x="7275295" y="6009073"/>
            <a:ext cx="2819400" cy="715635"/>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Fig. 2 – IS 13920</a:t>
            </a:r>
            <a:endParaRPr lang="en-IN" sz="2800" dirty="0"/>
          </a:p>
        </p:txBody>
      </p:sp>
    </p:spTree>
    <p:extLst>
      <p:ext uri="{BB962C8B-B14F-4D97-AF65-F5344CB8AC3E}">
        <p14:creationId xmlns:p14="http://schemas.microsoft.com/office/powerpoint/2010/main" val="455041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76</a:t>
            </a:fld>
            <a:endParaRPr lang="en-IN"/>
          </a:p>
        </p:txBody>
      </p:sp>
      <p:pic>
        <p:nvPicPr>
          <p:cNvPr id="5" name="Picture 4"/>
          <p:cNvPicPr>
            <a:picLocks noChangeAspect="1"/>
          </p:cNvPicPr>
          <p:nvPr/>
        </p:nvPicPr>
        <p:blipFill>
          <a:blip r:embed="rId2"/>
          <a:stretch>
            <a:fillRect/>
          </a:stretch>
        </p:blipFill>
        <p:spPr>
          <a:xfrm>
            <a:off x="908913" y="856891"/>
            <a:ext cx="10374173" cy="5144218"/>
          </a:xfrm>
          <a:prstGeom prst="rect">
            <a:avLst/>
          </a:prstGeom>
          <a:ln>
            <a:solidFill>
              <a:srgbClr val="FF0000"/>
            </a:solidFill>
          </a:ln>
        </p:spPr>
      </p:pic>
      <p:sp>
        <p:nvSpPr>
          <p:cNvPr id="6" name="Title 1"/>
          <p:cNvSpPr txBox="1">
            <a:spLocks/>
          </p:cNvSpPr>
          <p:nvPr/>
        </p:nvSpPr>
        <p:spPr>
          <a:xfrm>
            <a:off x="381003" y="5718788"/>
            <a:ext cx="2819400" cy="715635"/>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Fig. 3 – IS 13920</a:t>
            </a:r>
            <a:endParaRPr lang="en-IN" sz="2800" dirty="0"/>
          </a:p>
        </p:txBody>
      </p:sp>
    </p:spTree>
    <p:extLst>
      <p:ext uri="{BB962C8B-B14F-4D97-AF65-F5344CB8AC3E}">
        <p14:creationId xmlns:p14="http://schemas.microsoft.com/office/powerpoint/2010/main" val="14286649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98108"/>
            <a:ext cx="10515600" cy="1325563"/>
          </a:xfrm>
        </p:spPr>
        <p:txBody>
          <a:bodyPr>
            <a:normAutofit/>
          </a:bodyPr>
          <a:lstStyle/>
          <a:p>
            <a:r>
              <a:rPr lang="en-US" sz="4000" dirty="0" smtClean="0"/>
              <a:t>Design and Detailing of Beams </a:t>
            </a:r>
            <a:r>
              <a:rPr lang="en-US" sz="3200" i="1" dirty="0" smtClean="0"/>
              <a:t>(those are part of  the lateral load resisting system)</a:t>
            </a:r>
            <a:endParaRPr lang="en-IN" sz="4000" i="1" dirty="0"/>
          </a:p>
        </p:txBody>
      </p:sp>
      <p:sp>
        <p:nvSpPr>
          <p:cNvPr id="3" name="Content Placeholder 2"/>
          <p:cNvSpPr>
            <a:spLocks noGrp="1"/>
          </p:cNvSpPr>
          <p:nvPr>
            <p:ph idx="1"/>
          </p:nvPr>
        </p:nvSpPr>
        <p:spPr>
          <a:xfrm>
            <a:off x="838200" y="3373732"/>
            <a:ext cx="10515600" cy="3214847"/>
          </a:xfrm>
        </p:spPr>
        <p:txBody>
          <a:bodyPr>
            <a:normAutofit/>
          </a:bodyPr>
          <a:lstStyle/>
          <a:p>
            <a:r>
              <a:rPr lang="en-US" dirty="0" smtClean="0"/>
              <a:t>Transverse reinforcement in a beam (Cl </a:t>
            </a:r>
            <a:r>
              <a:rPr lang="en-US" b="1" dirty="0" smtClean="0"/>
              <a:t>6.3</a:t>
            </a:r>
            <a:r>
              <a:rPr lang="en-US" dirty="0" smtClean="0"/>
              <a:t>)</a:t>
            </a:r>
          </a:p>
          <a:p>
            <a:pPr lvl="1"/>
            <a:r>
              <a:rPr lang="en-US" dirty="0" smtClean="0"/>
              <a:t>Type of link (vertical or inclined)</a:t>
            </a:r>
          </a:p>
          <a:p>
            <a:pPr lvl="1"/>
            <a:r>
              <a:rPr lang="en-US" dirty="0" smtClean="0"/>
              <a:t>No. of bars in the link (single bar OR two bars – U link with cross tie) (Fig. 4)</a:t>
            </a:r>
          </a:p>
          <a:p>
            <a:pPr lvl="1"/>
            <a:r>
              <a:rPr lang="en-US" dirty="0" smtClean="0"/>
              <a:t>Hooks in the links &amp; cross-ties</a:t>
            </a:r>
          </a:p>
          <a:p>
            <a:pPr lvl="1"/>
            <a:r>
              <a:rPr lang="en-US" dirty="0" smtClean="0"/>
              <a:t>Minimum diameter of the link (8 mm)</a:t>
            </a:r>
          </a:p>
          <a:p>
            <a:r>
              <a:rPr lang="en-US" dirty="0" smtClean="0"/>
              <a:t>Shear force capacity of the beam (Cl </a:t>
            </a:r>
            <a:r>
              <a:rPr lang="en-US" b="1" dirty="0" smtClean="0"/>
              <a:t>6.3.3</a:t>
            </a:r>
            <a:r>
              <a:rPr lang="en-US" dirty="0" smtClean="0"/>
              <a:t> &amp; </a:t>
            </a:r>
            <a:r>
              <a:rPr lang="en-US" b="1" dirty="0" smtClean="0"/>
              <a:t>6.3.4</a:t>
            </a:r>
            <a:r>
              <a:rPr lang="en-US" dirty="0"/>
              <a:t> </a:t>
            </a:r>
            <a:r>
              <a:rPr lang="en-US" dirty="0" smtClean="0"/>
              <a:t>&amp; Fig. 5)</a:t>
            </a:r>
          </a:p>
          <a:p>
            <a:r>
              <a:rPr lang="en-US" dirty="0" smtClean="0"/>
              <a:t>Spacing of links (Fig. 6)</a:t>
            </a:r>
          </a:p>
          <a:p>
            <a:endParaRPr lang="en-IN" dirty="0"/>
          </a:p>
        </p:txBody>
      </p:sp>
      <p:sp>
        <p:nvSpPr>
          <p:cNvPr id="4" name="Slide Number Placeholder 3"/>
          <p:cNvSpPr>
            <a:spLocks noGrp="1"/>
          </p:cNvSpPr>
          <p:nvPr>
            <p:ph type="sldNum" sz="quarter" idx="12"/>
          </p:nvPr>
        </p:nvSpPr>
        <p:spPr/>
        <p:txBody>
          <a:bodyPr/>
          <a:lstStyle/>
          <a:p>
            <a:fld id="{CB6D5628-0D12-492C-A7D6-9E76BC14E1B6}" type="slidenum">
              <a:rPr lang="en-IN" smtClean="0"/>
              <a:t>77</a:t>
            </a:fld>
            <a:endParaRPr lang="en-IN"/>
          </a:p>
        </p:txBody>
      </p:sp>
      <p:sp>
        <p:nvSpPr>
          <p:cNvPr id="5" name="TextBox 4"/>
          <p:cNvSpPr txBox="1"/>
          <p:nvPr/>
        </p:nvSpPr>
        <p:spPr>
          <a:xfrm>
            <a:off x="634999" y="180512"/>
            <a:ext cx="10675258" cy="1384995"/>
          </a:xfrm>
          <a:prstGeom prst="rect">
            <a:avLst/>
          </a:prstGeom>
          <a:noFill/>
          <a:ln>
            <a:solidFill>
              <a:schemeClr val="accent6">
                <a:lumMod val="75000"/>
              </a:schemeClr>
            </a:solidFill>
          </a:ln>
        </p:spPr>
        <p:txBody>
          <a:bodyPr wrap="square" rtlCol="0">
            <a:spAutoFit/>
          </a:bodyPr>
          <a:lstStyle/>
          <a:p>
            <a:pPr algn="just"/>
            <a:r>
              <a:rPr lang="en-US" sz="2800" dirty="0" smtClean="0"/>
              <a:t>Stirrups in beams ensure that the longitudinal bars do not open out during violent earthquake shaking.  The ways to design and arrange them are given in IS 13920 as below.</a:t>
            </a:r>
            <a:endParaRPr lang="en-US" sz="2800" dirty="0"/>
          </a:p>
        </p:txBody>
      </p:sp>
    </p:spTree>
    <p:extLst>
      <p:ext uri="{BB962C8B-B14F-4D97-AF65-F5344CB8AC3E}">
        <p14:creationId xmlns:p14="http://schemas.microsoft.com/office/powerpoint/2010/main" val="15048832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350E80-2C68-48DD-B70B-53DA3B8CD5D3}"/>
              </a:ext>
            </a:extLst>
          </p:cNvPr>
          <p:cNvSpPr>
            <a:spLocks noGrp="1"/>
          </p:cNvSpPr>
          <p:nvPr>
            <p:ph type="sldNum" sz="quarter" idx="12"/>
          </p:nvPr>
        </p:nvSpPr>
        <p:spPr/>
        <p:txBody>
          <a:bodyPr/>
          <a:lstStyle/>
          <a:p>
            <a:fld id="{CB6D5628-0D12-492C-A7D6-9E76BC14E1B6}" type="slidenum">
              <a:rPr lang="en-IN" smtClean="0"/>
              <a:t>78</a:t>
            </a:fld>
            <a:endParaRPr lang="en-IN"/>
          </a:p>
        </p:txBody>
      </p:sp>
      <p:pic>
        <p:nvPicPr>
          <p:cNvPr id="3" name="Picture 2">
            <a:extLst>
              <a:ext uri="{FF2B5EF4-FFF2-40B4-BE49-F238E27FC236}">
                <a16:creationId xmlns:a16="http://schemas.microsoft.com/office/drawing/2014/main" id="{F641F3A5-1E85-441C-9B2D-BD399C1699C3}"/>
              </a:ext>
            </a:extLst>
          </p:cNvPr>
          <p:cNvPicPr>
            <a:picLocks noChangeAspect="1"/>
          </p:cNvPicPr>
          <p:nvPr/>
        </p:nvPicPr>
        <p:blipFill>
          <a:blip r:embed="rId2"/>
          <a:stretch>
            <a:fillRect/>
          </a:stretch>
        </p:blipFill>
        <p:spPr>
          <a:xfrm>
            <a:off x="5134280" y="232231"/>
            <a:ext cx="6077197" cy="5750356"/>
          </a:xfrm>
          <a:prstGeom prst="rect">
            <a:avLst/>
          </a:prstGeom>
          <a:ln>
            <a:solidFill>
              <a:srgbClr val="FF0000"/>
            </a:solidFill>
          </a:ln>
        </p:spPr>
      </p:pic>
      <p:sp>
        <p:nvSpPr>
          <p:cNvPr id="4" name="Title 1"/>
          <p:cNvSpPr txBox="1">
            <a:spLocks/>
          </p:cNvSpPr>
          <p:nvPr/>
        </p:nvSpPr>
        <p:spPr>
          <a:xfrm>
            <a:off x="6868891" y="6023590"/>
            <a:ext cx="2819400" cy="715635"/>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Fig. 4 – IS 13920</a:t>
            </a:r>
            <a:endParaRPr lang="en-IN" sz="2800" dirty="0"/>
          </a:p>
        </p:txBody>
      </p:sp>
      <p:sp>
        <p:nvSpPr>
          <p:cNvPr id="5" name="TextBox 4"/>
          <p:cNvSpPr txBox="1"/>
          <p:nvPr/>
        </p:nvSpPr>
        <p:spPr>
          <a:xfrm>
            <a:off x="634998" y="514341"/>
            <a:ext cx="3530601" cy="5016758"/>
          </a:xfrm>
          <a:prstGeom prst="rect">
            <a:avLst/>
          </a:prstGeom>
          <a:noFill/>
          <a:ln>
            <a:solidFill>
              <a:schemeClr val="accent6">
                <a:lumMod val="75000"/>
              </a:schemeClr>
            </a:solidFill>
          </a:ln>
        </p:spPr>
        <p:txBody>
          <a:bodyPr wrap="square" rtlCol="0">
            <a:spAutoFit/>
          </a:bodyPr>
          <a:lstStyle/>
          <a:p>
            <a:r>
              <a:rPr lang="en-US" sz="3200" dirty="0" smtClean="0"/>
              <a:t>U-hooks avoid opening out of the stirrups/transverse bars during earthquakes thereby holding the longitudinal bars in shape and position and avoiding damage</a:t>
            </a:r>
            <a:endParaRPr lang="en-US" sz="3200" dirty="0"/>
          </a:p>
        </p:txBody>
      </p:sp>
    </p:spTree>
    <p:extLst>
      <p:ext uri="{BB962C8B-B14F-4D97-AF65-F5344CB8AC3E}">
        <p14:creationId xmlns:p14="http://schemas.microsoft.com/office/powerpoint/2010/main" val="235239470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40D7B9-E5C7-47FA-8663-13B3C93BCFA0}"/>
              </a:ext>
            </a:extLst>
          </p:cNvPr>
          <p:cNvSpPr>
            <a:spLocks noGrp="1"/>
          </p:cNvSpPr>
          <p:nvPr>
            <p:ph type="sldNum" sz="quarter" idx="12"/>
          </p:nvPr>
        </p:nvSpPr>
        <p:spPr/>
        <p:txBody>
          <a:bodyPr/>
          <a:lstStyle/>
          <a:p>
            <a:fld id="{CB6D5628-0D12-492C-A7D6-9E76BC14E1B6}" type="slidenum">
              <a:rPr lang="en-IN" smtClean="0"/>
              <a:t>79</a:t>
            </a:fld>
            <a:endParaRPr lang="en-IN"/>
          </a:p>
        </p:txBody>
      </p:sp>
      <p:pic>
        <p:nvPicPr>
          <p:cNvPr id="3" name="Picture 2">
            <a:extLst>
              <a:ext uri="{FF2B5EF4-FFF2-40B4-BE49-F238E27FC236}">
                <a16:creationId xmlns:a16="http://schemas.microsoft.com/office/drawing/2014/main" id="{23986E84-A1A4-4670-9362-D6194D70094D}"/>
              </a:ext>
            </a:extLst>
          </p:cNvPr>
          <p:cNvPicPr>
            <a:picLocks noChangeAspect="1"/>
          </p:cNvPicPr>
          <p:nvPr/>
        </p:nvPicPr>
        <p:blipFill>
          <a:blip r:embed="rId2"/>
          <a:stretch>
            <a:fillRect/>
          </a:stretch>
        </p:blipFill>
        <p:spPr>
          <a:xfrm>
            <a:off x="3614737" y="-15477"/>
            <a:ext cx="5540552" cy="6816687"/>
          </a:xfrm>
          <a:prstGeom prst="rect">
            <a:avLst/>
          </a:prstGeom>
          <a:ln>
            <a:solidFill>
              <a:srgbClr val="FF0000"/>
            </a:solidFill>
          </a:ln>
        </p:spPr>
      </p:pic>
      <p:sp>
        <p:nvSpPr>
          <p:cNvPr id="4" name="Title 1"/>
          <p:cNvSpPr txBox="1">
            <a:spLocks/>
          </p:cNvSpPr>
          <p:nvPr/>
        </p:nvSpPr>
        <p:spPr>
          <a:xfrm>
            <a:off x="381003" y="5718788"/>
            <a:ext cx="2819400" cy="715635"/>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Fig. 5 – IS 13920</a:t>
            </a:r>
            <a:endParaRPr lang="en-IN" sz="2800" dirty="0"/>
          </a:p>
        </p:txBody>
      </p:sp>
    </p:spTree>
    <p:extLst>
      <p:ext uri="{BB962C8B-B14F-4D97-AF65-F5344CB8AC3E}">
        <p14:creationId xmlns:p14="http://schemas.microsoft.com/office/powerpoint/2010/main" val="10750770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Seismic Waves</a:t>
            </a:r>
            <a:endParaRPr lang="en-US" dirty="0"/>
          </a:p>
        </p:txBody>
      </p:sp>
      <p:sp>
        <p:nvSpPr>
          <p:cNvPr id="4" name="Slide Number Placeholder 3"/>
          <p:cNvSpPr>
            <a:spLocks noGrp="1"/>
          </p:cNvSpPr>
          <p:nvPr>
            <p:ph type="sldNum" sz="quarter" idx="12"/>
          </p:nvPr>
        </p:nvSpPr>
        <p:spPr/>
        <p:txBody>
          <a:bodyPr/>
          <a:lstStyle/>
          <a:p>
            <a:fld id="{CB6D5628-0D12-492C-A7D6-9E76BC14E1B6}" type="slidenum">
              <a:rPr lang="en-IN" smtClean="0"/>
              <a:t>8</a:t>
            </a:fld>
            <a:endParaRPr lang="en-IN"/>
          </a:p>
        </p:txBody>
      </p:sp>
      <p:sp>
        <p:nvSpPr>
          <p:cNvPr id="3" name="Content Placeholder 2"/>
          <p:cNvSpPr>
            <a:spLocks noGrp="1"/>
          </p:cNvSpPr>
          <p:nvPr>
            <p:ph idx="1"/>
          </p:nvPr>
        </p:nvSpPr>
        <p:spPr>
          <a:xfrm>
            <a:off x="838200" y="1594718"/>
            <a:ext cx="3973945" cy="4351338"/>
          </a:xfrm>
        </p:spPr>
        <p:txBody>
          <a:bodyPr>
            <a:normAutofit/>
          </a:bodyPr>
          <a:lstStyle/>
          <a:p>
            <a:r>
              <a:rPr lang="en-US" sz="3600" b="1" dirty="0"/>
              <a:t>Body waves</a:t>
            </a:r>
            <a:r>
              <a:rPr lang="en-US" sz="3600" dirty="0"/>
              <a:t> </a:t>
            </a:r>
            <a:endParaRPr lang="en-US" sz="3600" dirty="0" smtClean="0"/>
          </a:p>
          <a:p>
            <a:pPr lvl="1"/>
            <a:r>
              <a:rPr lang="en-US" sz="3200" dirty="0" smtClean="0"/>
              <a:t>Primary </a:t>
            </a:r>
            <a:r>
              <a:rPr lang="en-US" sz="3200" dirty="0"/>
              <a:t>waves </a:t>
            </a:r>
            <a:endParaRPr lang="en-US" sz="3200" dirty="0" smtClean="0"/>
          </a:p>
          <a:p>
            <a:pPr lvl="1"/>
            <a:r>
              <a:rPr lang="en-US" sz="3200" dirty="0" smtClean="0"/>
              <a:t>Secondary </a:t>
            </a:r>
            <a:r>
              <a:rPr lang="en-US" sz="3200" dirty="0"/>
              <a:t>waves </a:t>
            </a:r>
            <a:endParaRPr lang="en-US" sz="3200" dirty="0" smtClean="0"/>
          </a:p>
          <a:p>
            <a:pPr marL="0" indent="0">
              <a:buNone/>
            </a:pPr>
            <a:endParaRPr lang="en-US" sz="3600" dirty="0" smtClean="0"/>
          </a:p>
        </p:txBody>
      </p:sp>
      <p:pic>
        <p:nvPicPr>
          <p:cNvPr id="6" name="Picture 5"/>
          <p:cNvPicPr>
            <a:picLocks noChangeAspect="1"/>
          </p:cNvPicPr>
          <p:nvPr/>
        </p:nvPicPr>
        <p:blipFill rotWithShape="1">
          <a:blip r:embed="rId2"/>
          <a:srcRect b="36604"/>
          <a:stretch/>
        </p:blipFill>
        <p:spPr>
          <a:xfrm>
            <a:off x="5924550" y="1594719"/>
            <a:ext cx="5512379" cy="4767982"/>
          </a:xfrm>
          <a:prstGeom prst="rect">
            <a:avLst/>
          </a:prstGeom>
        </p:spPr>
      </p:pic>
    </p:spTree>
    <p:extLst>
      <p:ext uri="{BB962C8B-B14F-4D97-AF65-F5344CB8AC3E}">
        <p14:creationId xmlns:p14="http://schemas.microsoft.com/office/powerpoint/2010/main" val="39974942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67F521-B8D5-4607-9CE4-26B639422D88}"/>
              </a:ext>
            </a:extLst>
          </p:cNvPr>
          <p:cNvSpPr>
            <a:spLocks noGrp="1"/>
          </p:cNvSpPr>
          <p:nvPr>
            <p:ph type="sldNum" sz="quarter" idx="12"/>
          </p:nvPr>
        </p:nvSpPr>
        <p:spPr/>
        <p:txBody>
          <a:bodyPr/>
          <a:lstStyle/>
          <a:p>
            <a:fld id="{CB6D5628-0D12-492C-A7D6-9E76BC14E1B6}" type="slidenum">
              <a:rPr lang="en-IN" smtClean="0"/>
              <a:t>80</a:t>
            </a:fld>
            <a:endParaRPr lang="en-IN"/>
          </a:p>
        </p:txBody>
      </p:sp>
      <p:pic>
        <p:nvPicPr>
          <p:cNvPr id="3" name="Picture 2">
            <a:extLst>
              <a:ext uri="{FF2B5EF4-FFF2-40B4-BE49-F238E27FC236}">
                <a16:creationId xmlns:a16="http://schemas.microsoft.com/office/drawing/2014/main" id="{9D342E15-F10D-4186-B551-51B2C2411465}"/>
              </a:ext>
            </a:extLst>
          </p:cNvPr>
          <p:cNvPicPr>
            <a:picLocks noChangeAspect="1"/>
          </p:cNvPicPr>
          <p:nvPr/>
        </p:nvPicPr>
        <p:blipFill>
          <a:blip r:embed="rId2"/>
          <a:stretch>
            <a:fillRect/>
          </a:stretch>
        </p:blipFill>
        <p:spPr>
          <a:xfrm>
            <a:off x="2960913" y="866579"/>
            <a:ext cx="8795657" cy="4585510"/>
          </a:xfrm>
          <a:prstGeom prst="rect">
            <a:avLst/>
          </a:prstGeom>
          <a:ln>
            <a:solidFill>
              <a:srgbClr val="FF0000"/>
            </a:solidFill>
          </a:ln>
        </p:spPr>
      </p:pic>
      <p:sp>
        <p:nvSpPr>
          <p:cNvPr id="4" name="Title 1"/>
          <p:cNvSpPr txBox="1">
            <a:spLocks/>
          </p:cNvSpPr>
          <p:nvPr/>
        </p:nvSpPr>
        <p:spPr>
          <a:xfrm>
            <a:off x="6114151" y="5718788"/>
            <a:ext cx="2819400" cy="715635"/>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Fig. 6 – IS 13920</a:t>
            </a:r>
            <a:endParaRPr lang="en-IN" sz="2800" dirty="0"/>
          </a:p>
        </p:txBody>
      </p:sp>
      <p:sp>
        <p:nvSpPr>
          <p:cNvPr id="5" name="TextBox 4"/>
          <p:cNvSpPr txBox="1"/>
          <p:nvPr/>
        </p:nvSpPr>
        <p:spPr>
          <a:xfrm>
            <a:off x="286655" y="790115"/>
            <a:ext cx="2616202" cy="4893647"/>
          </a:xfrm>
          <a:prstGeom prst="rect">
            <a:avLst/>
          </a:prstGeom>
          <a:noFill/>
          <a:ln>
            <a:solidFill>
              <a:schemeClr val="accent6">
                <a:lumMod val="75000"/>
              </a:schemeClr>
            </a:solidFill>
          </a:ln>
        </p:spPr>
        <p:txBody>
          <a:bodyPr wrap="square" rtlCol="0">
            <a:spAutoFit/>
          </a:bodyPr>
          <a:lstStyle/>
          <a:p>
            <a:r>
              <a:rPr lang="en-US" sz="2400" dirty="0" smtClean="0"/>
              <a:t>Bar bending and stirrup size, spacing are crucial to do the actual concreting in site, so that the reinforced concrete beam performs.  Fig. 6 of IS 13920 should therefore be used by structural designer and site engineer</a:t>
            </a:r>
            <a:endParaRPr lang="en-US" sz="2400" dirty="0"/>
          </a:p>
        </p:txBody>
      </p:sp>
    </p:spTree>
    <p:extLst>
      <p:ext uri="{BB962C8B-B14F-4D97-AF65-F5344CB8AC3E}">
        <p14:creationId xmlns:p14="http://schemas.microsoft.com/office/powerpoint/2010/main" val="427034217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6D5628-0D12-492C-A7D6-9E76BC14E1B6}" type="slidenum">
              <a:rPr lang="en-IN" smtClean="0"/>
              <a:t>81</a:t>
            </a:fld>
            <a:endParaRPr lang="en-IN"/>
          </a:p>
        </p:txBody>
      </p:sp>
      <p:pic>
        <p:nvPicPr>
          <p:cNvPr id="4" name="Picture 3"/>
          <p:cNvPicPr>
            <a:picLocks noChangeAspect="1"/>
          </p:cNvPicPr>
          <p:nvPr/>
        </p:nvPicPr>
        <p:blipFill>
          <a:blip r:embed="rId2"/>
          <a:stretch>
            <a:fillRect/>
          </a:stretch>
        </p:blipFill>
        <p:spPr>
          <a:xfrm>
            <a:off x="837466" y="1282328"/>
            <a:ext cx="10517068" cy="5334744"/>
          </a:xfrm>
          <a:prstGeom prst="rect">
            <a:avLst/>
          </a:prstGeom>
        </p:spPr>
      </p:pic>
      <p:sp>
        <p:nvSpPr>
          <p:cNvPr id="5" name="TextBox 4"/>
          <p:cNvSpPr txBox="1"/>
          <p:nvPr/>
        </p:nvSpPr>
        <p:spPr>
          <a:xfrm>
            <a:off x="1162954" y="247651"/>
            <a:ext cx="9543146" cy="954107"/>
          </a:xfrm>
          <a:prstGeom prst="rect">
            <a:avLst/>
          </a:prstGeom>
          <a:solidFill>
            <a:srgbClr val="FFFF00"/>
          </a:solidFill>
          <a:ln>
            <a:noFill/>
          </a:ln>
        </p:spPr>
        <p:txBody>
          <a:bodyPr wrap="square" rtlCol="0">
            <a:spAutoFit/>
          </a:bodyPr>
          <a:lstStyle/>
          <a:p>
            <a:pPr algn="ctr"/>
            <a:r>
              <a:rPr lang="en-US" sz="2800" dirty="0" smtClean="0"/>
              <a:t>Here is a clear depiction of HOW TO PROVIDE reinforcement in </a:t>
            </a:r>
            <a:r>
              <a:rPr lang="en-US" sz="2800" dirty="0" smtClean="0"/>
              <a:t>a beam </a:t>
            </a:r>
            <a:r>
              <a:rPr lang="en-US" sz="2800" dirty="0" smtClean="0"/>
              <a:t>&amp; column </a:t>
            </a:r>
            <a:r>
              <a:rPr lang="en-US" sz="2800" dirty="0" smtClean="0"/>
              <a:t>joint</a:t>
            </a:r>
            <a:endParaRPr lang="en-US" sz="2800" dirty="0"/>
          </a:p>
        </p:txBody>
      </p:sp>
    </p:spTree>
    <p:extLst>
      <p:ext uri="{BB962C8B-B14F-4D97-AF65-F5344CB8AC3E}">
        <p14:creationId xmlns:p14="http://schemas.microsoft.com/office/powerpoint/2010/main" val="41602189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6D5628-0D12-492C-A7D6-9E76BC14E1B6}" type="slidenum">
              <a:rPr lang="en-IN" smtClean="0"/>
              <a:t>82</a:t>
            </a:fld>
            <a:endParaRPr lang="en-IN"/>
          </a:p>
        </p:txBody>
      </p:sp>
      <p:pic>
        <p:nvPicPr>
          <p:cNvPr id="3" name="Picture 2"/>
          <p:cNvPicPr>
            <a:picLocks noChangeAspect="1"/>
          </p:cNvPicPr>
          <p:nvPr/>
        </p:nvPicPr>
        <p:blipFill rotWithShape="1">
          <a:blip r:embed="rId2"/>
          <a:srcRect l="3026" t="624" r="2892"/>
          <a:stretch/>
        </p:blipFill>
        <p:spPr>
          <a:xfrm>
            <a:off x="1612898" y="1409700"/>
            <a:ext cx="8953501" cy="4600898"/>
          </a:xfrm>
          <a:prstGeom prst="rect">
            <a:avLst/>
          </a:prstGeom>
        </p:spPr>
      </p:pic>
      <p:sp>
        <p:nvSpPr>
          <p:cNvPr id="4" name="TextBox 3"/>
          <p:cNvSpPr txBox="1"/>
          <p:nvPr/>
        </p:nvSpPr>
        <p:spPr>
          <a:xfrm>
            <a:off x="266700" y="501045"/>
            <a:ext cx="11372850" cy="584775"/>
          </a:xfrm>
          <a:prstGeom prst="rect">
            <a:avLst/>
          </a:prstGeom>
          <a:solidFill>
            <a:srgbClr val="FFFF00"/>
          </a:solidFill>
          <a:ln>
            <a:solidFill>
              <a:srgbClr val="FFFF00"/>
            </a:solidFill>
          </a:ln>
        </p:spPr>
        <p:txBody>
          <a:bodyPr wrap="square" rtlCol="0">
            <a:spAutoFit/>
          </a:bodyPr>
          <a:lstStyle/>
          <a:p>
            <a:pPr algn="ctr"/>
            <a:r>
              <a:rPr lang="en-US" sz="3200" dirty="0" smtClean="0"/>
              <a:t>Here is an example of actual failure when NOT DETAILED PROPERLY</a:t>
            </a:r>
            <a:endParaRPr lang="en-US" sz="3200" dirty="0"/>
          </a:p>
        </p:txBody>
      </p:sp>
    </p:spTree>
    <p:extLst>
      <p:ext uri="{BB962C8B-B14F-4D97-AF65-F5344CB8AC3E}">
        <p14:creationId xmlns:p14="http://schemas.microsoft.com/office/powerpoint/2010/main" val="39199348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04340"/>
            <a:ext cx="10515600" cy="1325563"/>
          </a:xfrm>
        </p:spPr>
        <p:txBody>
          <a:bodyPr>
            <a:normAutofit fontScale="90000"/>
          </a:bodyPr>
          <a:lstStyle/>
          <a:p>
            <a:r>
              <a:rPr lang="en-US" dirty="0" smtClean="0"/>
              <a:t>Design and Detailing of Columns &amp; Inclined Members </a:t>
            </a:r>
            <a:r>
              <a:rPr lang="en-US" sz="3600" i="1" dirty="0" smtClean="0"/>
              <a:t>(those are part of  the lateral load resisting system)</a:t>
            </a:r>
            <a:endParaRPr lang="en-IN" i="1" dirty="0"/>
          </a:p>
        </p:txBody>
      </p:sp>
      <p:sp>
        <p:nvSpPr>
          <p:cNvPr id="3" name="Content Placeholder 2"/>
          <p:cNvSpPr>
            <a:spLocks noGrp="1"/>
          </p:cNvSpPr>
          <p:nvPr>
            <p:ph idx="1"/>
          </p:nvPr>
        </p:nvSpPr>
        <p:spPr>
          <a:xfrm>
            <a:off x="838200" y="2489299"/>
            <a:ext cx="10515600" cy="3129836"/>
          </a:xfrm>
        </p:spPr>
        <p:txBody>
          <a:bodyPr>
            <a:normAutofit/>
          </a:bodyPr>
          <a:lstStyle/>
          <a:p>
            <a:r>
              <a:rPr lang="en-US" dirty="0" smtClean="0"/>
              <a:t>Minimum size of a column (20*</a:t>
            </a:r>
            <a:r>
              <a:rPr lang="en-US" dirty="0" err="1" smtClean="0"/>
              <a:t>d</a:t>
            </a:r>
            <a:r>
              <a:rPr lang="en-US" baseline="-25000" dirty="0" err="1" smtClean="0"/>
              <a:t>b</a:t>
            </a:r>
            <a:r>
              <a:rPr lang="en-US" dirty="0" smtClean="0"/>
              <a:t>) – Fig .7</a:t>
            </a:r>
          </a:p>
          <a:p>
            <a:r>
              <a:rPr lang="en-US" dirty="0" smtClean="0"/>
              <a:t>Aspect ratio of the cross-section of column (</a:t>
            </a:r>
            <a:r>
              <a:rPr lang="en-US" u="sng" dirty="0" smtClean="0"/>
              <a:t>&gt;</a:t>
            </a:r>
            <a:r>
              <a:rPr lang="en-US" dirty="0" smtClean="0"/>
              <a:t>0.45)</a:t>
            </a:r>
          </a:p>
          <a:p>
            <a:r>
              <a:rPr lang="en-US" dirty="0" smtClean="0"/>
              <a:t>Axial compressive stress in a column</a:t>
            </a:r>
          </a:p>
          <a:p>
            <a:r>
              <a:rPr lang="en-US" dirty="0" smtClean="0"/>
              <a:t>Relative strength of beams &amp; columns at a joint (Cl 7.2) &amp; Fig. 8</a:t>
            </a:r>
          </a:p>
        </p:txBody>
      </p:sp>
      <p:sp>
        <p:nvSpPr>
          <p:cNvPr id="4" name="Slide Number Placeholder 3"/>
          <p:cNvSpPr>
            <a:spLocks noGrp="1"/>
          </p:cNvSpPr>
          <p:nvPr>
            <p:ph type="sldNum" sz="quarter" idx="12"/>
          </p:nvPr>
        </p:nvSpPr>
        <p:spPr/>
        <p:txBody>
          <a:bodyPr/>
          <a:lstStyle/>
          <a:p>
            <a:fld id="{CB6D5628-0D12-492C-A7D6-9E76BC14E1B6}" type="slidenum">
              <a:rPr lang="en-IN" smtClean="0"/>
              <a:t>83</a:t>
            </a:fld>
            <a:endParaRPr lang="en-IN"/>
          </a:p>
        </p:txBody>
      </p:sp>
    </p:spTree>
    <p:extLst>
      <p:ext uri="{BB962C8B-B14F-4D97-AF65-F5344CB8AC3E}">
        <p14:creationId xmlns:p14="http://schemas.microsoft.com/office/powerpoint/2010/main" val="31724537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4D8645-74F6-47DA-AC7F-7CB5178FC33D}"/>
              </a:ext>
            </a:extLst>
          </p:cNvPr>
          <p:cNvSpPr>
            <a:spLocks noGrp="1"/>
          </p:cNvSpPr>
          <p:nvPr>
            <p:ph type="sldNum" sz="quarter" idx="12"/>
          </p:nvPr>
        </p:nvSpPr>
        <p:spPr/>
        <p:txBody>
          <a:bodyPr/>
          <a:lstStyle/>
          <a:p>
            <a:fld id="{CB6D5628-0D12-492C-A7D6-9E76BC14E1B6}" type="slidenum">
              <a:rPr lang="en-IN" smtClean="0"/>
              <a:t>84</a:t>
            </a:fld>
            <a:endParaRPr lang="en-IN"/>
          </a:p>
        </p:txBody>
      </p:sp>
      <p:sp>
        <p:nvSpPr>
          <p:cNvPr id="4" name="Title 1"/>
          <p:cNvSpPr txBox="1">
            <a:spLocks/>
          </p:cNvSpPr>
          <p:nvPr/>
        </p:nvSpPr>
        <p:spPr>
          <a:xfrm>
            <a:off x="4735291" y="5994560"/>
            <a:ext cx="2819400" cy="715635"/>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Fig. 7 – IS 13920</a:t>
            </a:r>
            <a:endParaRPr lang="en-IN" sz="2800" dirty="0"/>
          </a:p>
        </p:txBody>
      </p:sp>
      <p:pic>
        <p:nvPicPr>
          <p:cNvPr id="6" name="Picture 5"/>
          <p:cNvPicPr>
            <a:picLocks noChangeAspect="1"/>
          </p:cNvPicPr>
          <p:nvPr/>
        </p:nvPicPr>
        <p:blipFill>
          <a:blip r:embed="rId2"/>
          <a:stretch>
            <a:fillRect/>
          </a:stretch>
        </p:blipFill>
        <p:spPr>
          <a:xfrm>
            <a:off x="748149" y="1860292"/>
            <a:ext cx="10615294" cy="4206680"/>
          </a:xfrm>
          <a:prstGeom prst="rect">
            <a:avLst/>
          </a:prstGeom>
          <a:ln>
            <a:solidFill>
              <a:srgbClr val="FF0000"/>
            </a:solidFill>
          </a:ln>
        </p:spPr>
      </p:pic>
      <p:sp>
        <p:nvSpPr>
          <p:cNvPr id="5" name="TextBox 4"/>
          <p:cNvSpPr txBox="1"/>
          <p:nvPr/>
        </p:nvSpPr>
        <p:spPr>
          <a:xfrm>
            <a:off x="286655" y="93427"/>
            <a:ext cx="11455402" cy="1569660"/>
          </a:xfrm>
          <a:prstGeom prst="rect">
            <a:avLst/>
          </a:prstGeom>
          <a:noFill/>
          <a:ln>
            <a:solidFill>
              <a:schemeClr val="accent6">
                <a:lumMod val="75000"/>
              </a:schemeClr>
            </a:solidFill>
          </a:ln>
        </p:spPr>
        <p:txBody>
          <a:bodyPr wrap="square" rtlCol="0">
            <a:spAutoFit/>
          </a:bodyPr>
          <a:lstStyle/>
          <a:p>
            <a:pPr algn="just"/>
            <a:r>
              <a:rPr lang="en-US" sz="2400" dirty="0" smtClean="0"/>
              <a:t>While the gravity columns can be chosen by the engineer/architect based on choice (typically 9” to flush finish columns &amp; walls), the columns that RESIST EARTHQUAKE FORCES should be sized, designed and detailed as per  IS 13920 (and its </a:t>
            </a:r>
            <a:r>
              <a:rPr lang="en-US" sz="2400" dirty="0"/>
              <a:t>Fig. </a:t>
            </a:r>
            <a:r>
              <a:rPr lang="en-US" sz="2400" dirty="0" smtClean="0"/>
              <a:t>7) to enable withstand such forces.</a:t>
            </a:r>
            <a:endParaRPr lang="en-US" sz="2400" dirty="0"/>
          </a:p>
        </p:txBody>
      </p:sp>
    </p:spTree>
    <p:extLst>
      <p:ext uri="{BB962C8B-B14F-4D97-AF65-F5344CB8AC3E}">
        <p14:creationId xmlns:p14="http://schemas.microsoft.com/office/powerpoint/2010/main" val="211213399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310360-EE18-49ED-8781-096B6E08404D}"/>
              </a:ext>
            </a:extLst>
          </p:cNvPr>
          <p:cNvSpPr>
            <a:spLocks noGrp="1"/>
          </p:cNvSpPr>
          <p:nvPr>
            <p:ph type="sldNum" sz="quarter" idx="12"/>
          </p:nvPr>
        </p:nvSpPr>
        <p:spPr/>
        <p:txBody>
          <a:bodyPr/>
          <a:lstStyle/>
          <a:p>
            <a:fld id="{CB6D5628-0D12-492C-A7D6-9E76BC14E1B6}" type="slidenum">
              <a:rPr lang="en-IN" smtClean="0"/>
              <a:t>85</a:t>
            </a:fld>
            <a:endParaRPr lang="en-IN"/>
          </a:p>
        </p:txBody>
      </p:sp>
      <p:pic>
        <p:nvPicPr>
          <p:cNvPr id="3" name="Picture 2">
            <a:extLst>
              <a:ext uri="{FF2B5EF4-FFF2-40B4-BE49-F238E27FC236}">
                <a16:creationId xmlns:a16="http://schemas.microsoft.com/office/drawing/2014/main" id="{814235EF-FE26-4CA0-86B7-BF51925C9CF8}"/>
              </a:ext>
            </a:extLst>
          </p:cNvPr>
          <p:cNvPicPr>
            <a:picLocks noChangeAspect="1"/>
          </p:cNvPicPr>
          <p:nvPr/>
        </p:nvPicPr>
        <p:blipFill>
          <a:blip r:embed="rId2"/>
          <a:stretch>
            <a:fillRect/>
          </a:stretch>
        </p:blipFill>
        <p:spPr>
          <a:xfrm>
            <a:off x="4020457" y="87742"/>
            <a:ext cx="6852356" cy="6451170"/>
          </a:xfrm>
          <a:prstGeom prst="rect">
            <a:avLst/>
          </a:prstGeom>
          <a:ln>
            <a:solidFill>
              <a:srgbClr val="FF0000"/>
            </a:solidFill>
          </a:ln>
        </p:spPr>
      </p:pic>
      <p:sp>
        <p:nvSpPr>
          <p:cNvPr id="4" name="Title 1"/>
          <p:cNvSpPr txBox="1">
            <a:spLocks/>
          </p:cNvSpPr>
          <p:nvPr/>
        </p:nvSpPr>
        <p:spPr>
          <a:xfrm>
            <a:off x="947060" y="5823277"/>
            <a:ext cx="2819400" cy="715635"/>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Fig. 8 – IS 13920</a:t>
            </a:r>
            <a:endParaRPr lang="en-IN" sz="2800" dirty="0"/>
          </a:p>
        </p:txBody>
      </p:sp>
      <p:sp>
        <p:nvSpPr>
          <p:cNvPr id="5" name="TextBox 4"/>
          <p:cNvSpPr txBox="1"/>
          <p:nvPr/>
        </p:nvSpPr>
        <p:spPr>
          <a:xfrm>
            <a:off x="286655" y="586912"/>
            <a:ext cx="3138716" cy="4154984"/>
          </a:xfrm>
          <a:prstGeom prst="rect">
            <a:avLst/>
          </a:prstGeom>
          <a:noFill/>
          <a:ln>
            <a:solidFill>
              <a:schemeClr val="accent6">
                <a:lumMod val="75000"/>
              </a:schemeClr>
            </a:solidFill>
          </a:ln>
        </p:spPr>
        <p:txBody>
          <a:bodyPr wrap="square" rtlCol="0">
            <a:spAutoFit/>
          </a:bodyPr>
          <a:lstStyle/>
          <a:p>
            <a:r>
              <a:rPr lang="en-US" sz="2400" dirty="0" smtClean="0"/>
              <a:t>Strong column – Weak beam is not a proverb; it is proven SCIENCE.</a:t>
            </a:r>
          </a:p>
          <a:p>
            <a:endParaRPr lang="en-US" sz="2400" dirty="0"/>
          </a:p>
          <a:p>
            <a:r>
              <a:rPr lang="en-US" sz="2400" dirty="0" smtClean="0"/>
              <a:t>Beam failure is a local one, but Column failure is global failure, thus it should be avoided.</a:t>
            </a:r>
          </a:p>
          <a:p>
            <a:endParaRPr lang="en-US" sz="2400" dirty="0"/>
          </a:p>
          <a:p>
            <a:r>
              <a:rPr lang="en-US" sz="2400" dirty="0" smtClean="0"/>
              <a:t>Fig. 8 of IS 13920 acts as the guide.</a:t>
            </a:r>
            <a:endParaRPr lang="en-US" sz="2400" dirty="0"/>
          </a:p>
        </p:txBody>
      </p:sp>
    </p:spTree>
    <p:extLst>
      <p:ext uri="{BB962C8B-B14F-4D97-AF65-F5344CB8AC3E}">
        <p14:creationId xmlns:p14="http://schemas.microsoft.com/office/powerpoint/2010/main" val="90251829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2390"/>
            <a:ext cx="10515600" cy="1325563"/>
          </a:xfrm>
        </p:spPr>
        <p:txBody>
          <a:bodyPr>
            <a:normAutofit fontScale="90000"/>
          </a:bodyPr>
          <a:lstStyle/>
          <a:p>
            <a:r>
              <a:rPr lang="en-US" dirty="0" smtClean="0"/>
              <a:t>Design and Detailing of Columns &amp; Inclined Members </a:t>
            </a:r>
            <a:r>
              <a:rPr lang="en-US" sz="3600" i="1" dirty="0" smtClean="0"/>
              <a:t>(those are part of  the lateral load resisting system)</a:t>
            </a:r>
            <a:endParaRPr lang="en-IN" i="1" dirty="0"/>
          </a:p>
        </p:txBody>
      </p:sp>
      <p:sp>
        <p:nvSpPr>
          <p:cNvPr id="3" name="Content Placeholder 2"/>
          <p:cNvSpPr>
            <a:spLocks noGrp="1"/>
          </p:cNvSpPr>
          <p:nvPr>
            <p:ph idx="1"/>
          </p:nvPr>
        </p:nvSpPr>
        <p:spPr>
          <a:xfrm>
            <a:off x="838200" y="1825620"/>
            <a:ext cx="10515600" cy="4895850"/>
          </a:xfrm>
        </p:spPr>
        <p:txBody>
          <a:bodyPr>
            <a:normAutofit/>
          </a:bodyPr>
          <a:lstStyle/>
          <a:p>
            <a:r>
              <a:rPr lang="en-US" dirty="0" smtClean="0"/>
              <a:t>Longitudinal reinforcement</a:t>
            </a:r>
          </a:p>
          <a:p>
            <a:pPr lvl="1"/>
            <a:r>
              <a:rPr lang="en-US" dirty="0" smtClean="0"/>
              <a:t>Circular columns (Cl 7.3.1)</a:t>
            </a:r>
          </a:p>
          <a:p>
            <a:pPr lvl="1"/>
            <a:r>
              <a:rPr lang="en-US" dirty="0" smtClean="0"/>
              <a:t>Splicing of longitudinal bars (Cl 7.3.2)</a:t>
            </a:r>
          </a:p>
          <a:p>
            <a:pPr lvl="2"/>
            <a:r>
              <a:rPr lang="en-US" dirty="0" smtClean="0"/>
              <a:t>Lap splices</a:t>
            </a:r>
          </a:p>
          <a:p>
            <a:pPr lvl="2"/>
            <a:r>
              <a:rPr lang="en-US" dirty="0" smtClean="0"/>
              <a:t>Mechanical rebar couplers</a:t>
            </a:r>
          </a:p>
          <a:p>
            <a:pPr lvl="2"/>
            <a:r>
              <a:rPr lang="en-US" dirty="0" smtClean="0"/>
              <a:t>Welded splices</a:t>
            </a:r>
          </a:p>
          <a:p>
            <a:pPr lvl="1"/>
            <a:r>
              <a:rPr lang="en-US" dirty="0" smtClean="0"/>
              <a:t>Columns with cores (Fig. 9)</a:t>
            </a:r>
          </a:p>
          <a:p>
            <a:r>
              <a:rPr lang="en-US" dirty="0"/>
              <a:t>Transverse </a:t>
            </a:r>
            <a:r>
              <a:rPr lang="en-US" dirty="0" smtClean="0"/>
              <a:t>reinforcement</a:t>
            </a:r>
          </a:p>
          <a:p>
            <a:pPr lvl="1"/>
            <a:r>
              <a:rPr lang="en-US" dirty="0" smtClean="0"/>
              <a:t>Spiral OR Circular links – for circular columns</a:t>
            </a:r>
          </a:p>
          <a:p>
            <a:pPr lvl="1"/>
            <a:r>
              <a:rPr lang="en-US" dirty="0" smtClean="0"/>
              <a:t>Rectangular links – for rectangular columns (Fig. 10)</a:t>
            </a:r>
          </a:p>
          <a:p>
            <a:r>
              <a:rPr lang="en-US" dirty="0" smtClean="0"/>
              <a:t>Design shear force in columns (Cl 7.5) &amp; Fig. 11</a:t>
            </a:r>
            <a:endParaRPr lang="en-US" dirty="0"/>
          </a:p>
          <a:p>
            <a:endParaRPr lang="en-US" dirty="0" smtClean="0"/>
          </a:p>
        </p:txBody>
      </p:sp>
      <p:sp>
        <p:nvSpPr>
          <p:cNvPr id="4" name="Slide Number Placeholder 3"/>
          <p:cNvSpPr>
            <a:spLocks noGrp="1"/>
          </p:cNvSpPr>
          <p:nvPr>
            <p:ph type="sldNum" sz="quarter" idx="12"/>
          </p:nvPr>
        </p:nvSpPr>
        <p:spPr/>
        <p:txBody>
          <a:bodyPr/>
          <a:lstStyle/>
          <a:p>
            <a:fld id="{CB6D5628-0D12-492C-A7D6-9E76BC14E1B6}" type="slidenum">
              <a:rPr lang="en-IN" smtClean="0"/>
              <a:t>86</a:t>
            </a:fld>
            <a:endParaRPr lang="en-IN"/>
          </a:p>
        </p:txBody>
      </p:sp>
    </p:spTree>
    <p:extLst>
      <p:ext uri="{BB962C8B-B14F-4D97-AF65-F5344CB8AC3E}">
        <p14:creationId xmlns:p14="http://schemas.microsoft.com/office/powerpoint/2010/main" val="28673386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83D535-99B6-4621-AB56-CF349C1B2091}"/>
              </a:ext>
            </a:extLst>
          </p:cNvPr>
          <p:cNvSpPr>
            <a:spLocks noGrp="1"/>
          </p:cNvSpPr>
          <p:nvPr>
            <p:ph type="sldNum" sz="quarter" idx="12"/>
          </p:nvPr>
        </p:nvSpPr>
        <p:spPr/>
        <p:txBody>
          <a:bodyPr/>
          <a:lstStyle/>
          <a:p>
            <a:fld id="{CB6D5628-0D12-492C-A7D6-9E76BC14E1B6}" type="slidenum">
              <a:rPr lang="en-IN" smtClean="0"/>
              <a:t>87</a:t>
            </a:fld>
            <a:endParaRPr lang="en-IN"/>
          </a:p>
        </p:txBody>
      </p:sp>
      <p:pic>
        <p:nvPicPr>
          <p:cNvPr id="3" name="Picture 2">
            <a:extLst>
              <a:ext uri="{FF2B5EF4-FFF2-40B4-BE49-F238E27FC236}">
                <a16:creationId xmlns:a16="http://schemas.microsoft.com/office/drawing/2014/main" id="{F32DF4B4-1DE9-4744-99F3-F8030BE01F37}"/>
              </a:ext>
            </a:extLst>
          </p:cNvPr>
          <p:cNvPicPr>
            <a:picLocks noChangeAspect="1"/>
          </p:cNvPicPr>
          <p:nvPr/>
        </p:nvPicPr>
        <p:blipFill>
          <a:blip r:embed="rId2"/>
          <a:stretch>
            <a:fillRect/>
          </a:stretch>
        </p:blipFill>
        <p:spPr>
          <a:xfrm>
            <a:off x="1118963" y="1345709"/>
            <a:ext cx="9790785" cy="4335678"/>
          </a:xfrm>
          <a:prstGeom prst="rect">
            <a:avLst/>
          </a:prstGeom>
          <a:solidFill>
            <a:srgbClr val="FF0000"/>
          </a:solidFill>
          <a:ln>
            <a:solidFill>
              <a:srgbClr val="FF0000"/>
            </a:solidFill>
          </a:ln>
        </p:spPr>
      </p:pic>
      <p:sp>
        <p:nvSpPr>
          <p:cNvPr id="4" name="Title 1"/>
          <p:cNvSpPr txBox="1">
            <a:spLocks/>
          </p:cNvSpPr>
          <p:nvPr/>
        </p:nvSpPr>
        <p:spPr>
          <a:xfrm>
            <a:off x="4481957" y="5718788"/>
            <a:ext cx="2819400" cy="715635"/>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Fig. 9 – IS 13920</a:t>
            </a:r>
            <a:endParaRPr lang="en-IN" sz="2800" dirty="0"/>
          </a:p>
        </p:txBody>
      </p:sp>
      <p:sp>
        <p:nvSpPr>
          <p:cNvPr id="5" name="TextBox 4"/>
          <p:cNvSpPr txBox="1"/>
          <p:nvPr/>
        </p:nvSpPr>
        <p:spPr>
          <a:xfrm>
            <a:off x="286655" y="167316"/>
            <a:ext cx="11455402" cy="830997"/>
          </a:xfrm>
          <a:prstGeom prst="rect">
            <a:avLst/>
          </a:prstGeom>
          <a:noFill/>
          <a:ln>
            <a:solidFill>
              <a:schemeClr val="accent6">
                <a:lumMod val="75000"/>
              </a:schemeClr>
            </a:solidFill>
          </a:ln>
        </p:spPr>
        <p:txBody>
          <a:bodyPr wrap="square" rtlCol="0">
            <a:spAutoFit/>
          </a:bodyPr>
          <a:lstStyle/>
          <a:p>
            <a:pPr algn="just"/>
            <a:r>
              <a:rPr lang="en-US" sz="2400" dirty="0" smtClean="0"/>
              <a:t>Columns with confined cores </a:t>
            </a:r>
            <a:r>
              <a:rPr lang="en-US" sz="2400" dirty="0"/>
              <a:t>need special reinforcement </a:t>
            </a:r>
            <a:r>
              <a:rPr lang="en-US" sz="2400" dirty="0" smtClean="0"/>
              <a:t>for proper behavior during seismic effects.  Fig. 9 of IS 13920 guides in this aspect.</a:t>
            </a:r>
            <a:endParaRPr lang="en-US" sz="2400" dirty="0"/>
          </a:p>
        </p:txBody>
      </p:sp>
    </p:spTree>
    <p:extLst>
      <p:ext uri="{BB962C8B-B14F-4D97-AF65-F5344CB8AC3E}">
        <p14:creationId xmlns:p14="http://schemas.microsoft.com/office/powerpoint/2010/main" val="34304364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9890AC-4612-473C-BA56-E56C2A19F5CD}"/>
              </a:ext>
            </a:extLst>
          </p:cNvPr>
          <p:cNvSpPr>
            <a:spLocks noGrp="1"/>
          </p:cNvSpPr>
          <p:nvPr>
            <p:ph type="sldNum" sz="quarter" idx="12"/>
          </p:nvPr>
        </p:nvSpPr>
        <p:spPr/>
        <p:txBody>
          <a:bodyPr/>
          <a:lstStyle/>
          <a:p>
            <a:fld id="{CB6D5628-0D12-492C-A7D6-9E76BC14E1B6}" type="slidenum">
              <a:rPr lang="en-IN" smtClean="0"/>
              <a:t>88</a:t>
            </a:fld>
            <a:endParaRPr lang="en-IN"/>
          </a:p>
        </p:txBody>
      </p:sp>
      <p:sp>
        <p:nvSpPr>
          <p:cNvPr id="3" name="Rectangle 2">
            <a:extLst>
              <a:ext uri="{FF2B5EF4-FFF2-40B4-BE49-F238E27FC236}">
                <a16:creationId xmlns:a16="http://schemas.microsoft.com/office/drawing/2014/main" id="{46995BF4-9341-4168-9890-E13D7FF379D5}"/>
              </a:ext>
            </a:extLst>
          </p:cNvPr>
          <p:cNvSpPr/>
          <p:nvPr/>
        </p:nvSpPr>
        <p:spPr>
          <a:xfrm>
            <a:off x="3556000" y="169333"/>
            <a:ext cx="4470400" cy="880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a:extLst>
              <a:ext uri="{FF2B5EF4-FFF2-40B4-BE49-F238E27FC236}">
                <a16:creationId xmlns:a16="http://schemas.microsoft.com/office/drawing/2014/main" id="{B55B9856-053B-4BDB-8322-EA5D4C079BAB}"/>
              </a:ext>
            </a:extLst>
          </p:cNvPr>
          <p:cNvPicPr>
            <a:picLocks noChangeAspect="1"/>
          </p:cNvPicPr>
          <p:nvPr/>
        </p:nvPicPr>
        <p:blipFill>
          <a:blip r:embed="rId2"/>
          <a:stretch>
            <a:fillRect/>
          </a:stretch>
        </p:blipFill>
        <p:spPr>
          <a:xfrm>
            <a:off x="3385129" y="1112035"/>
            <a:ext cx="6440308" cy="5297125"/>
          </a:xfrm>
          <a:prstGeom prst="rect">
            <a:avLst/>
          </a:prstGeom>
          <a:ln>
            <a:solidFill>
              <a:srgbClr val="FF0000"/>
            </a:solidFill>
          </a:ln>
        </p:spPr>
      </p:pic>
      <p:sp>
        <p:nvSpPr>
          <p:cNvPr id="6" name="Title 1"/>
          <p:cNvSpPr txBox="1">
            <a:spLocks/>
          </p:cNvSpPr>
          <p:nvPr/>
        </p:nvSpPr>
        <p:spPr>
          <a:xfrm>
            <a:off x="381003" y="5718788"/>
            <a:ext cx="2819400" cy="715635"/>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Fig. 10 – IS 13920</a:t>
            </a:r>
            <a:endParaRPr lang="en-IN" sz="2800" dirty="0"/>
          </a:p>
        </p:txBody>
      </p:sp>
      <p:sp>
        <p:nvSpPr>
          <p:cNvPr id="7" name="TextBox 6"/>
          <p:cNvSpPr txBox="1"/>
          <p:nvPr/>
        </p:nvSpPr>
        <p:spPr>
          <a:xfrm>
            <a:off x="286655" y="204260"/>
            <a:ext cx="11455402" cy="830997"/>
          </a:xfrm>
          <a:prstGeom prst="rect">
            <a:avLst/>
          </a:prstGeom>
          <a:noFill/>
          <a:ln>
            <a:solidFill>
              <a:schemeClr val="accent6">
                <a:lumMod val="75000"/>
              </a:schemeClr>
            </a:solidFill>
          </a:ln>
        </p:spPr>
        <p:txBody>
          <a:bodyPr wrap="square" rtlCol="0">
            <a:spAutoFit/>
          </a:bodyPr>
          <a:lstStyle/>
          <a:p>
            <a:pPr algn="just"/>
            <a:r>
              <a:rPr lang="en-US" sz="2400" dirty="0" smtClean="0"/>
              <a:t>Columns with different sizes must be detailed differently as in Fig. 10 of IS 13920.  It is essential to effectively tie the bars in the interior portion to avoid their buckling</a:t>
            </a:r>
            <a:endParaRPr lang="en-US" sz="2400" dirty="0"/>
          </a:p>
        </p:txBody>
      </p:sp>
    </p:spTree>
    <p:extLst>
      <p:ext uri="{BB962C8B-B14F-4D97-AF65-F5344CB8AC3E}">
        <p14:creationId xmlns:p14="http://schemas.microsoft.com/office/powerpoint/2010/main" val="118961630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355C4D-D6E9-4DF5-BE80-4A3A6432A786}"/>
              </a:ext>
            </a:extLst>
          </p:cNvPr>
          <p:cNvSpPr>
            <a:spLocks noGrp="1"/>
          </p:cNvSpPr>
          <p:nvPr>
            <p:ph type="sldNum" sz="quarter" idx="12"/>
          </p:nvPr>
        </p:nvSpPr>
        <p:spPr/>
        <p:txBody>
          <a:bodyPr/>
          <a:lstStyle/>
          <a:p>
            <a:fld id="{CB6D5628-0D12-492C-A7D6-9E76BC14E1B6}" type="slidenum">
              <a:rPr lang="en-IN" smtClean="0"/>
              <a:t>89</a:t>
            </a:fld>
            <a:endParaRPr lang="en-IN"/>
          </a:p>
        </p:txBody>
      </p:sp>
      <p:pic>
        <p:nvPicPr>
          <p:cNvPr id="3" name="Picture 2">
            <a:extLst>
              <a:ext uri="{FF2B5EF4-FFF2-40B4-BE49-F238E27FC236}">
                <a16:creationId xmlns:a16="http://schemas.microsoft.com/office/drawing/2014/main" id="{759F9AE0-C9A9-44F9-ABBE-6A92B6E2DC9F}"/>
              </a:ext>
            </a:extLst>
          </p:cNvPr>
          <p:cNvPicPr>
            <a:picLocks noChangeAspect="1"/>
          </p:cNvPicPr>
          <p:nvPr/>
        </p:nvPicPr>
        <p:blipFill>
          <a:blip r:embed="rId2"/>
          <a:stretch>
            <a:fillRect/>
          </a:stretch>
        </p:blipFill>
        <p:spPr>
          <a:xfrm>
            <a:off x="2041237" y="240665"/>
            <a:ext cx="8275879" cy="5643923"/>
          </a:xfrm>
          <a:prstGeom prst="rect">
            <a:avLst/>
          </a:prstGeom>
          <a:ln>
            <a:solidFill>
              <a:srgbClr val="FF0000"/>
            </a:solidFill>
          </a:ln>
        </p:spPr>
      </p:pic>
      <p:sp>
        <p:nvSpPr>
          <p:cNvPr id="4" name="Title 1"/>
          <p:cNvSpPr txBox="1">
            <a:spLocks/>
          </p:cNvSpPr>
          <p:nvPr/>
        </p:nvSpPr>
        <p:spPr>
          <a:xfrm>
            <a:off x="381003" y="5718788"/>
            <a:ext cx="2819400" cy="715635"/>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Fig. 10 – IS 13920</a:t>
            </a:r>
            <a:endParaRPr lang="en-IN" sz="2800" dirty="0"/>
          </a:p>
        </p:txBody>
      </p:sp>
    </p:spTree>
    <p:extLst>
      <p:ext uri="{BB962C8B-B14F-4D97-AF65-F5344CB8AC3E}">
        <p14:creationId xmlns:p14="http://schemas.microsoft.com/office/powerpoint/2010/main" val="40531281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6D5628-0D12-492C-A7D6-9E76BC14E1B6}" type="slidenum">
              <a:rPr lang="en-IN" smtClean="0"/>
              <a:t>9</a:t>
            </a:fld>
            <a:endParaRPr lang="en-IN"/>
          </a:p>
        </p:txBody>
      </p:sp>
      <p:pic>
        <p:nvPicPr>
          <p:cNvPr id="5" name="Picture 4"/>
          <p:cNvPicPr>
            <a:picLocks noChangeAspect="1"/>
          </p:cNvPicPr>
          <p:nvPr/>
        </p:nvPicPr>
        <p:blipFill rotWithShape="1">
          <a:blip r:embed="rId2"/>
          <a:srcRect b="21715"/>
          <a:stretch/>
        </p:blipFill>
        <p:spPr>
          <a:xfrm>
            <a:off x="5424069" y="1317154"/>
            <a:ext cx="5992061" cy="5272558"/>
          </a:xfrm>
          <a:prstGeom prst="rect">
            <a:avLst/>
          </a:prstGeom>
        </p:spPr>
      </p:pic>
      <p:sp>
        <p:nvSpPr>
          <p:cNvPr id="7" name="Content Placeholder 2"/>
          <p:cNvSpPr>
            <a:spLocks noGrp="1"/>
          </p:cNvSpPr>
          <p:nvPr>
            <p:ph idx="1"/>
          </p:nvPr>
        </p:nvSpPr>
        <p:spPr>
          <a:xfrm>
            <a:off x="838200" y="1594718"/>
            <a:ext cx="3973945" cy="4351338"/>
          </a:xfrm>
        </p:spPr>
        <p:txBody>
          <a:bodyPr>
            <a:normAutofit/>
          </a:bodyPr>
          <a:lstStyle/>
          <a:p>
            <a:r>
              <a:rPr lang="en-US" sz="3600" b="1" dirty="0" smtClean="0"/>
              <a:t>Surface waves </a:t>
            </a:r>
          </a:p>
          <a:p>
            <a:pPr lvl="1"/>
            <a:r>
              <a:rPr lang="en-US" sz="3200" dirty="0" smtClean="0"/>
              <a:t>Love waves</a:t>
            </a:r>
          </a:p>
          <a:p>
            <a:pPr lvl="1"/>
            <a:r>
              <a:rPr lang="en-US" sz="3200" dirty="0" smtClean="0"/>
              <a:t>Rayleigh waves</a:t>
            </a:r>
          </a:p>
          <a:p>
            <a:endParaRPr lang="en-US" sz="3600" dirty="0" smtClean="0"/>
          </a:p>
        </p:txBody>
      </p:sp>
      <p:sp>
        <p:nvSpPr>
          <p:cNvPr id="8" name="Title 1"/>
          <p:cNvSpPr>
            <a:spLocks noGrp="1"/>
          </p:cNvSpPr>
          <p:nvPr>
            <p:ph type="title"/>
          </p:nvPr>
        </p:nvSpPr>
        <p:spPr>
          <a:xfrm>
            <a:off x="838200" y="365125"/>
            <a:ext cx="10515600" cy="1325563"/>
          </a:xfrm>
        </p:spPr>
        <p:txBody>
          <a:bodyPr/>
          <a:lstStyle/>
          <a:p>
            <a:r>
              <a:rPr lang="en-US" dirty="0" smtClean="0"/>
              <a:t>Seismic Waves</a:t>
            </a:r>
            <a:endParaRPr lang="en-US" dirty="0"/>
          </a:p>
        </p:txBody>
      </p:sp>
    </p:spTree>
    <p:extLst>
      <p:ext uri="{BB962C8B-B14F-4D97-AF65-F5344CB8AC3E}">
        <p14:creationId xmlns:p14="http://schemas.microsoft.com/office/powerpoint/2010/main" val="385374692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6D5628-0D12-492C-A7D6-9E76BC14E1B6}" type="slidenum">
              <a:rPr lang="en-IN" smtClean="0"/>
              <a:t>90</a:t>
            </a:fld>
            <a:endParaRPr lang="en-IN"/>
          </a:p>
        </p:txBody>
      </p:sp>
      <p:pic>
        <p:nvPicPr>
          <p:cNvPr id="3" name="Picture 2"/>
          <p:cNvPicPr>
            <a:picLocks noChangeAspect="1"/>
          </p:cNvPicPr>
          <p:nvPr/>
        </p:nvPicPr>
        <p:blipFill>
          <a:blip r:embed="rId2"/>
          <a:stretch>
            <a:fillRect/>
          </a:stretch>
        </p:blipFill>
        <p:spPr>
          <a:xfrm>
            <a:off x="3180942" y="690151"/>
            <a:ext cx="5849166" cy="5896798"/>
          </a:xfrm>
          <a:prstGeom prst="rect">
            <a:avLst/>
          </a:prstGeom>
        </p:spPr>
      </p:pic>
      <p:sp>
        <p:nvSpPr>
          <p:cNvPr id="4" name="TextBox 3"/>
          <p:cNvSpPr txBox="1"/>
          <p:nvPr/>
        </p:nvSpPr>
        <p:spPr>
          <a:xfrm>
            <a:off x="666750" y="167316"/>
            <a:ext cx="10839449" cy="461665"/>
          </a:xfrm>
          <a:prstGeom prst="rect">
            <a:avLst/>
          </a:prstGeom>
          <a:solidFill>
            <a:srgbClr val="FFFF00"/>
          </a:solidFill>
          <a:ln>
            <a:noFill/>
          </a:ln>
        </p:spPr>
        <p:txBody>
          <a:bodyPr wrap="square" rtlCol="0">
            <a:spAutoFit/>
          </a:bodyPr>
          <a:lstStyle/>
          <a:p>
            <a:pPr algn="ctr"/>
            <a:r>
              <a:rPr lang="en-US" sz="2400" dirty="0" smtClean="0"/>
              <a:t>Here is an example of a COLUMN FAILURE when 135° hooks are not provided</a:t>
            </a:r>
            <a:endParaRPr lang="en-US" sz="2400" dirty="0"/>
          </a:p>
        </p:txBody>
      </p:sp>
    </p:spTree>
    <p:extLst>
      <p:ext uri="{BB962C8B-B14F-4D97-AF65-F5344CB8AC3E}">
        <p14:creationId xmlns:p14="http://schemas.microsoft.com/office/powerpoint/2010/main" val="158929483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BD8F73-00A9-48D3-A654-0853E959F90B}"/>
              </a:ext>
            </a:extLst>
          </p:cNvPr>
          <p:cNvSpPr>
            <a:spLocks noGrp="1"/>
          </p:cNvSpPr>
          <p:nvPr>
            <p:ph type="sldNum" sz="quarter" idx="12"/>
          </p:nvPr>
        </p:nvSpPr>
        <p:spPr/>
        <p:txBody>
          <a:bodyPr/>
          <a:lstStyle/>
          <a:p>
            <a:fld id="{CB6D5628-0D12-492C-A7D6-9E76BC14E1B6}" type="slidenum">
              <a:rPr lang="en-IN" smtClean="0"/>
              <a:t>91</a:t>
            </a:fld>
            <a:endParaRPr lang="en-IN"/>
          </a:p>
        </p:txBody>
      </p:sp>
      <p:pic>
        <p:nvPicPr>
          <p:cNvPr id="3" name="Picture 2">
            <a:extLst>
              <a:ext uri="{FF2B5EF4-FFF2-40B4-BE49-F238E27FC236}">
                <a16:creationId xmlns:a16="http://schemas.microsoft.com/office/drawing/2014/main" id="{B456FE4D-38F3-4A2A-B4D1-AE744A6567A7}"/>
              </a:ext>
            </a:extLst>
          </p:cNvPr>
          <p:cNvPicPr>
            <a:picLocks noChangeAspect="1"/>
          </p:cNvPicPr>
          <p:nvPr/>
        </p:nvPicPr>
        <p:blipFill>
          <a:blip r:embed="rId2"/>
          <a:stretch>
            <a:fillRect/>
          </a:stretch>
        </p:blipFill>
        <p:spPr>
          <a:xfrm>
            <a:off x="4364694" y="846830"/>
            <a:ext cx="4368800" cy="5231937"/>
          </a:xfrm>
          <a:prstGeom prst="rect">
            <a:avLst/>
          </a:prstGeom>
          <a:ln>
            <a:solidFill>
              <a:srgbClr val="FF0000"/>
            </a:solidFill>
          </a:ln>
        </p:spPr>
      </p:pic>
      <p:sp>
        <p:nvSpPr>
          <p:cNvPr id="5" name="Title 1"/>
          <p:cNvSpPr txBox="1">
            <a:spLocks/>
          </p:cNvSpPr>
          <p:nvPr/>
        </p:nvSpPr>
        <p:spPr>
          <a:xfrm>
            <a:off x="381003" y="5718788"/>
            <a:ext cx="2819400" cy="715635"/>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Fig. 11 – IS 13920</a:t>
            </a:r>
            <a:endParaRPr lang="en-IN" sz="2800" dirty="0"/>
          </a:p>
        </p:txBody>
      </p:sp>
      <p:sp>
        <p:nvSpPr>
          <p:cNvPr id="6" name="TextBox 5"/>
          <p:cNvSpPr txBox="1"/>
          <p:nvPr/>
        </p:nvSpPr>
        <p:spPr>
          <a:xfrm>
            <a:off x="499090" y="749204"/>
            <a:ext cx="2604327" cy="4524315"/>
          </a:xfrm>
          <a:prstGeom prst="rect">
            <a:avLst/>
          </a:prstGeom>
          <a:noFill/>
          <a:ln>
            <a:solidFill>
              <a:schemeClr val="accent6">
                <a:lumMod val="75000"/>
              </a:schemeClr>
            </a:solidFill>
          </a:ln>
        </p:spPr>
        <p:txBody>
          <a:bodyPr wrap="square" rtlCol="0">
            <a:spAutoFit/>
          </a:bodyPr>
          <a:lstStyle/>
          <a:p>
            <a:r>
              <a:rPr lang="en-US" sz="2400" dirty="0"/>
              <a:t>While the design shear force capacity of RC </a:t>
            </a:r>
            <a:r>
              <a:rPr lang="en-US" sz="2400" dirty="0" smtClean="0"/>
              <a:t>columns (and design moment of resistance of beams) are </a:t>
            </a:r>
            <a:r>
              <a:rPr lang="en-US" sz="2400" dirty="0"/>
              <a:t>given </a:t>
            </a:r>
            <a:r>
              <a:rPr lang="en-US" sz="2400" dirty="0" smtClean="0"/>
              <a:t>in </a:t>
            </a:r>
            <a:r>
              <a:rPr lang="en-US" sz="2400" dirty="0"/>
              <a:t>IS 456, </a:t>
            </a:r>
            <a:r>
              <a:rPr lang="en-US" sz="2400" dirty="0" smtClean="0"/>
              <a:t>IS </a:t>
            </a:r>
            <a:r>
              <a:rPr lang="en-US" sz="2400" dirty="0"/>
              <a:t>13920 provides the design shear force </a:t>
            </a:r>
            <a:r>
              <a:rPr lang="en-US" sz="2400" dirty="0" smtClean="0"/>
              <a:t>demand of columns</a:t>
            </a:r>
            <a:endParaRPr lang="en-US" sz="2400" dirty="0"/>
          </a:p>
        </p:txBody>
      </p:sp>
    </p:spTree>
    <p:extLst>
      <p:ext uri="{BB962C8B-B14F-4D97-AF65-F5344CB8AC3E}">
        <p14:creationId xmlns:p14="http://schemas.microsoft.com/office/powerpoint/2010/main" val="90118052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30DE78-EF05-467A-A0A9-C65B056B3C6D}"/>
              </a:ext>
            </a:extLst>
          </p:cNvPr>
          <p:cNvSpPr>
            <a:spLocks noGrp="1"/>
          </p:cNvSpPr>
          <p:nvPr>
            <p:ph type="sldNum" sz="quarter" idx="12"/>
          </p:nvPr>
        </p:nvSpPr>
        <p:spPr/>
        <p:txBody>
          <a:bodyPr/>
          <a:lstStyle/>
          <a:p>
            <a:fld id="{CB6D5628-0D12-492C-A7D6-9E76BC14E1B6}" type="slidenum">
              <a:rPr lang="en-IN" smtClean="0"/>
              <a:t>92</a:t>
            </a:fld>
            <a:endParaRPr lang="en-IN"/>
          </a:p>
        </p:txBody>
      </p:sp>
      <p:pic>
        <p:nvPicPr>
          <p:cNvPr id="3" name="Picture 2">
            <a:extLst>
              <a:ext uri="{FF2B5EF4-FFF2-40B4-BE49-F238E27FC236}">
                <a16:creationId xmlns:a16="http://schemas.microsoft.com/office/drawing/2014/main" id="{7F815F31-8FA7-41C5-8352-56B9D8FC5728}"/>
              </a:ext>
            </a:extLst>
          </p:cNvPr>
          <p:cNvPicPr>
            <a:picLocks noChangeAspect="1"/>
          </p:cNvPicPr>
          <p:nvPr/>
        </p:nvPicPr>
        <p:blipFill>
          <a:blip r:embed="rId2"/>
          <a:stretch>
            <a:fillRect/>
          </a:stretch>
        </p:blipFill>
        <p:spPr>
          <a:xfrm>
            <a:off x="1264357" y="222830"/>
            <a:ext cx="9541850" cy="5997349"/>
          </a:xfrm>
          <a:prstGeom prst="rect">
            <a:avLst/>
          </a:prstGeom>
          <a:ln>
            <a:solidFill>
              <a:srgbClr val="FF0000"/>
            </a:solidFill>
          </a:ln>
        </p:spPr>
      </p:pic>
      <p:sp>
        <p:nvSpPr>
          <p:cNvPr id="4" name="Title 1"/>
          <p:cNvSpPr txBox="1">
            <a:spLocks/>
          </p:cNvSpPr>
          <p:nvPr/>
        </p:nvSpPr>
        <p:spPr>
          <a:xfrm>
            <a:off x="381003" y="6028499"/>
            <a:ext cx="2819400" cy="715635"/>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Fig. 11 – IS 13920</a:t>
            </a:r>
            <a:endParaRPr lang="en-IN" sz="2800" dirty="0"/>
          </a:p>
        </p:txBody>
      </p:sp>
    </p:spTree>
    <p:extLst>
      <p:ext uri="{BB962C8B-B14F-4D97-AF65-F5344CB8AC3E}">
        <p14:creationId xmlns:p14="http://schemas.microsoft.com/office/powerpoint/2010/main" val="90143028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6D5628-0D12-492C-A7D6-9E76BC14E1B6}" type="slidenum">
              <a:rPr lang="en-IN" smtClean="0"/>
              <a:t>93</a:t>
            </a:fld>
            <a:endParaRPr lang="en-IN"/>
          </a:p>
        </p:txBody>
      </p:sp>
      <p:sp>
        <p:nvSpPr>
          <p:cNvPr id="4" name="Content Placeholder 2"/>
          <p:cNvSpPr txBox="1">
            <a:spLocks/>
          </p:cNvSpPr>
          <p:nvPr/>
        </p:nvSpPr>
        <p:spPr>
          <a:xfrm>
            <a:off x="838200" y="1709508"/>
            <a:ext cx="10515600" cy="48958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Strong earthquakes will lead to flexural yielding in beams</a:t>
            </a:r>
          </a:p>
          <a:p>
            <a:r>
              <a:rPr lang="en-US" dirty="0" smtClean="0"/>
              <a:t>Further high-intensity earthquakes will lead to the flexural yielding of columns as well</a:t>
            </a:r>
          </a:p>
          <a:p>
            <a:r>
              <a:rPr lang="en-US" dirty="0" smtClean="0"/>
              <a:t>These are unavoidable but the failure can be controlled and localized by restricting it to beams only, provided the beam-column joints and the members are adequately engineered with the special confining reinforcement</a:t>
            </a:r>
          </a:p>
          <a:p>
            <a:r>
              <a:rPr lang="en-US" b="1" dirty="0" smtClean="0"/>
              <a:t>Cl 8</a:t>
            </a:r>
            <a:r>
              <a:rPr lang="en-US" dirty="0" smtClean="0"/>
              <a:t> of IS 13920 guides in this aspect (Fig. 12)</a:t>
            </a:r>
          </a:p>
        </p:txBody>
      </p:sp>
    </p:spTree>
    <p:extLst>
      <p:ext uri="{BB962C8B-B14F-4D97-AF65-F5344CB8AC3E}">
        <p14:creationId xmlns:p14="http://schemas.microsoft.com/office/powerpoint/2010/main" val="395874250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9F17BE-28AA-42ED-9332-AFC131C673BB}"/>
              </a:ext>
            </a:extLst>
          </p:cNvPr>
          <p:cNvSpPr>
            <a:spLocks noGrp="1"/>
          </p:cNvSpPr>
          <p:nvPr>
            <p:ph type="sldNum" sz="quarter" idx="12"/>
          </p:nvPr>
        </p:nvSpPr>
        <p:spPr/>
        <p:txBody>
          <a:bodyPr/>
          <a:lstStyle/>
          <a:p>
            <a:fld id="{CB6D5628-0D12-492C-A7D6-9E76BC14E1B6}" type="slidenum">
              <a:rPr lang="en-IN" smtClean="0"/>
              <a:t>94</a:t>
            </a:fld>
            <a:endParaRPr lang="en-IN"/>
          </a:p>
        </p:txBody>
      </p:sp>
      <p:pic>
        <p:nvPicPr>
          <p:cNvPr id="3" name="Picture 2">
            <a:extLst>
              <a:ext uri="{FF2B5EF4-FFF2-40B4-BE49-F238E27FC236}">
                <a16:creationId xmlns:a16="http://schemas.microsoft.com/office/drawing/2014/main" id="{968031B1-3FD6-430F-ACA6-801784208C43}"/>
              </a:ext>
            </a:extLst>
          </p:cNvPr>
          <p:cNvPicPr>
            <a:picLocks noChangeAspect="1"/>
          </p:cNvPicPr>
          <p:nvPr/>
        </p:nvPicPr>
        <p:blipFill>
          <a:blip r:embed="rId2"/>
          <a:stretch>
            <a:fillRect/>
          </a:stretch>
        </p:blipFill>
        <p:spPr>
          <a:xfrm>
            <a:off x="3036711" y="147484"/>
            <a:ext cx="5956185" cy="6573991"/>
          </a:xfrm>
          <a:prstGeom prst="rect">
            <a:avLst/>
          </a:prstGeom>
        </p:spPr>
      </p:pic>
      <p:sp>
        <p:nvSpPr>
          <p:cNvPr id="5" name="Title 1"/>
          <p:cNvSpPr txBox="1">
            <a:spLocks/>
          </p:cNvSpPr>
          <p:nvPr/>
        </p:nvSpPr>
        <p:spPr>
          <a:xfrm>
            <a:off x="381003" y="5718788"/>
            <a:ext cx="2819400" cy="715635"/>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Fig. 12 – IS 13920</a:t>
            </a:r>
            <a:endParaRPr lang="en-IN" sz="2800" dirty="0"/>
          </a:p>
        </p:txBody>
      </p:sp>
    </p:spTree>
    <p:extLst>
      <p:ext uri="{BB962C8B-B14F-4D97-AF65-F5344CB8AC3E}">
        <p14:creationId xmlns:p14="http://schemas.microsoft.com/office/powerpoint/2010/main" val="403474520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6D5628-0D12-492C-A7D6-9E76BC14E1B6}" type="slidenum">
              <a:rPr lang="en-IN" smtClean="0"/>
              <a:t>95</a:t>
            </a:fld>
            <a:endParaRPr lang="en-IN"/>
          </a:p>
        </p:txBody>
      </p:sp>
      <p:sp>
        <p:nvSpPr>
          <p:cNvPr id="3" name="Title 1"/>
          <p:cNvSpPr txBox="1">
            <a:spLocks/>
          </p:cNvSpPr>
          <p:nvPr/>
        </p:nvSpPr>
        <p:spPr>
          <a:xfrm>
            <a:off x="838200" y="232390"/>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Special Confining Reinforcement</a:t>
            </a:r>
            <a:endParaRPr lang="en-IN" i="1" dirty="0"/>
          </a:p>
        </p:txBody>
      </p:sp>
      <p:sp>
        <p:nvSpPr>
          <p:cNvPr id="4" name="Content Placeholder 2"/>
          <p:cNvSpPr txBox="1">
            <a:spLocks/>
          </p:cNvSpPr>
          <p:nvPr/>
        </p:nvSpPr>
        <p:spPr>
          <a:xfrm>
            <a:off x="838200" y="1709508"/>
            <a:ext cx="9912927" cy="41648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Such reinforcement has to be provided at specific locations</a:t>
            </a:r>
          </a:p>
          <a:p>
            <a:r>
              <a:rPr lang="en-US" dirty="0" smtClean="0"/>
              <a:t>Spacing of such reinforcement is essential for performance</a:t>
            </a:r>
          </a:p>
          <a:p>
            <a:r>
              <a:rPr lang="en-US" dirty="0" smtClean="0"/>
              <a:t>Should have a defined cross-section area of such reinforcement</a:t>
            </a:r>
          </a:p>
          <a:p>
            <a:r>
              <a:rPr lang="en-US" dirty="0" smtClean="0"/>
              <a:t>Such reinforcement should be provided in the column extending into the footing (Cl 8.2) &amp; Fig. 13</a:t>
            </a:r>
          </a:p>
          <a:p>
            <a:r>
              <a:rPr lang="en-US" dirty="0" smtClean="0"/>
              <a:t>Stiffness of the column plays an important role</a:t>
            </a:r>
          </a:p>
          <a:p>
            <a:r>
              <a:rPr lang="en-US" dirty="0" smtClean="0"/>
              <a:t>Columns supporting reactions from discontinued stiff members also need to be designed as per Cl 8.5 &amp; Fig. 14</a:t>
            </a:r>
          </a:p>
          <a:p>
            <a:endParaRPr lang="en-US" dirty="0" smtClean="0"/>
          </a:p>
        </p:txBody>
      </p:sp>
    </p:spTree>
    <p:extLst>
      <p:ext uri="{BB962C8B-B14F-4D97-AF65-F5344CB8AC3E}">
        <p14:creationId xmlns:p14="http://schemas.microsoft.com/office/powerpoint/2010/main" val="226983733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1B1C50-BAE0-4158-A154-B6029E2B0EA3}"/>
              </a:ext>
            </a:extLst>
          </p:cNvPr>
          <p:cNvSpPr>
            <a:spLocks noGrp="1"/>
          </p:cNvSpPr>
          <p:nvPr>
            <p:ph type="sldNum" sz="quarter" idx="12"/>
          </p:nvPr>
        </p:nvSpPr>
        <p:spPr/>
        <p:txBody>
          <a:bodyPr/>
          <a:lstStyle/>
          <a:p>
            <a:fld id="{CB6D5628-0D12-492C-A7D6-9E76BC14E1B6}" type="slidenum">
              <a:rPr lang="en-IN" smtClean="0"/>
              <a:t>96</a:t>
            </a:fld>
            <a:endParaRPr lang="en-IN"/>
          </a:p>
        </p:txBody>
      </p:sp>
      <p:sp>
        <p:nvSpPr>
          <p:cNvPr id="4" name="Title 1"/>
          <p:cNvSpPr txBox="1">
            <a:spLocks/>
          </p:cNvSpPr>
          <p:nvPr/>
        </p:nvSpPr>
        <p:spPr>
          <a:xfrm>
            <a:off x="381003" y="5718788"/>
            <a:ext cx="2819400" cy="715635"/>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Fig. 13 – IS 13920</a:t>
            </a:r>
            <a:endParaRPr lang="en-IN" sz="2800" dirty="0"/>
          </a:p>
        </p:txBody>
      </p:sp>
      <p:pic>
        <p:nvPicPr>
          <p:cNvPr id="5" name="Picture 4"/>
          <p:cNvPicPr>
            <a:picLocks noChangeAspect="1"/>
          </p:cNvPicPr>
          <p:nvPr/>
        </p:nvPicPr>
        <p:blipFill>
          <a:blip r:embed="rId2"/>
          <a:stretch>
            <a:fillRect/>
          </a:stretch>
        </p:blipFill>
        <p:spPr>
          <a:xfrm>
            <a:off x="2119084" y="848882"/>
            <a:ext cx="9111637" cy="4869906"/>
          </a:xfrm>
          <a:prstGeom prst="rect">
            <a:avLst/>
          </a:prstGeom>
          <a:ln>
            <a:solidFill>
              <a:srgbClr val="FF0000"/>
            </a:solidFill>
          </a:ln>
        </p:spPr>
      </p:pic>
    </p:spTree>
    <p:extLst>
      <p:ext uri="{BB962C8B-B14F-4D97-AF65-F5344CB8AC3E}">
        <p14:creationId xmlns:p14="http://schemas.microsoft.com/office/powerpoint/2010/main" val="278249015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D29EEF-E1D6-4DC6-8EAB-82F1AEE97B72}"/>
              </a:ext>
            </a:extLst>
          </p:cNvPr>
          <p:cNvSpPr>
            <a:spLocks noGrp="1"/>
          </p:cNvSpPr>
          <p:nvPr>
            <p:ph type="sldNum" sz="quarter" idx="12"/>
          </p:nvPr>
        </p:nvSpPr>
        <p:spPr/>
        <p:txBody>
          <a:bodyPr/>
          <a:lstStyle/>
          <a:p>
            <a:fld id="{CB6D5628-0D12-492C-A7D6-9E76BC14E1B6}" type="slidenum">
              <a:rPr lang="en-IN" smtClean="0"/>
              <a:t>97</a:t>
            </a:fld>
            <a:endParaRPr lang="en-IN"/>
          </a:p>
        </p:txBody>
      </p:sp>
      <p:sp>
        <p:nvSpPr>
          <p:cNvPr id="4" name="Title 1"/>
          <p:cNvSpPr txBox="1">
            <a:spLocks/>
          </p:cNvSpPr>
          <p:nvPr/>
        </p:nvSpPr>
        <p:spPr>
          <a:xfrm>
            <a:off x="381003" y="5718788"/>
            <a:ext cx="2819400" cy="715635"/>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Fig. 14 – IS 13920</a:t>
            </a:r>
            <a:endParaRPr lang="en-IN" sz="2800" dirty="0"/>
          </a:p>
        </p:txBody>
      </p:sp>
      <p:pic>
        <p:nvPicPr>
          <p:cNvPr id="5" name="Picture 4"/>
          <p:cNvPicPr>
            <a:picLocks noChangeAspect="1"/>
          </p:cNvPicPr>
          <p:nvPr/>
        </p:nvPicPr>
        <p:blipFill>
          <a:blip r:embed="rId2"/>
          <a:stretch>
            <a:fillRect/>
          </a:stretch>
        </p:blipFill>
        <p:spPr>
          <a:xfrm>
            <a:off x="3055260" y="370887"/>
            <a:ext cx="8478218" cy="6063536"/>
          </a:xfrm>
          <a:prstGeom prst="rect">
            <a:avLst/>
          </a:prstGeom>
          <a:ln>
            <a:solidFill>
              <a:srgbClr val="FF0000"/>
            </a:solidFill>
          </a:ln>
        </p:spPr>
      </p:pic>
    </p:spTree>
    <p:extLst>
      <p:ext uri="{BB962C8B-B14F-4D97-AF65-F5344CB8AC3E}">
        <p14:creationId xmlns:p14="http://schemas.microsoft.com/office/powerpoint/2010/main" val="320735905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6D5628-0D12-492C-A7D6-9E76BC14E1B6}" type="slidenum">
              <a:rPr lang="en-IN" smtClean="0"/>
              <a:t>98</a:t>
            </a:fld>
            <a:endParaRPr lang="en-IN"/>
          </a:p>
        </p:txBody>
      </p:sp>
      <p:sp>
        <p:nvSpPr>
          <p:cNvPr id="3" name="Title 1"/>
          <p:cNvSpPr txBox="1">
            <a:spLocks/>
          </p:cNvSpPr>
          <p:nvPr/>
        </p:nvSpPr>
        <p:spPr>
          <a:xfrm>
            <a:off x="838200" y="232390"/>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Beam-Column Joints of Moment Resisting Frames</a:t>
            </a:r>
            <a:endParaRPr lang="en-IN" i="1" dirty="0"/>
          </a:p>
        </p:txBody>
      </p:sp>
      <p:sp>
        <p:nvSpPr>
          <p:cNvPr id="4" name="Content Placeholder 2"/>
          <p:cNvSpPr txBox="1">
            <a:spLocks/>
          </p:cNvSpPr>
          <p:nvPr/>
        </p:nvSpPr>
        <p:spPr>
          <a:xfrm>
            <a:off x="838200" y="1709508"/>
            <a:ext cx="10515600" cy="48958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Design for Distortional Shear</a:t>
            </a:r>
          </a:p>
          <a:p>
            <a:pPr lvl="1"/>
            <a:r>
              <a:rPr lang="en-US" dirty="0" smtClean="0"/>
              <a:t>Shear strength of concrete in a joint – based on the number of beams that confine a joint</a:t>
            </a:r>
          </a:p>
          <a:p>
            <a:pPr lvl="1"/>
            <a:r>
              <a:rPr lang="en-US" dirty="0" smtClean="0"/>
              <a:t>Design shear stress demand on a joint</a:t>
            </a:r>
          </a:p>
          <a:p>
            <a:pPr lvl="1"/>
            <a:r>
              <a:rPr lang="en-US" dirty="0" smtClean="0"/>
              <a:t>Width of beam-column joint (Fig. 15)</a:t>
            </a:r>
          </a:p>
          <a:p>
            <a:r>
              <a:rPr lang="en-US" dirty="0" smtClean="0"/>
              <a:t>Transverse reinforcement</a:t>
            </a:r>
          </a:p>
          <a:p>
            <a:pPr lvl="1"/>
            <a:r>
              <a:rPr lang="en-US" dirty="0" smtClean="0"/>
              <a:t>Confining reinforcement in joints</a:t>
            </a:r>
          </a:p>
          <a:p>
            <a:pPr lvl="1"/>
            <a:r>
              <a:rPr lang="en-US" dirty="0" smtClean="0"/>
              <a:t>Special requirements in joints in the exterior columns</a:t>
            </a:r>
          </a:p>
        </p:txBody>
      </p:sp>
    </p:spTree>
    <p:extLst>
      <p:ext uri="{BB962C8B-B14F-4D97-AF65-F5344CB8AC3E}">
        <p14:creationId xmlns:p14="http://schemas.microsoft.com/office/powerpoint/2010/main" val="33027596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FD55D6-9B6D-48D6-BFA6-651B90FFA2B7}"/>
              </a:ext>
            </a:extLst>
          </p:cNvPr>
          <p:cNvSpPr>
            <a:spLocks noGrp="1"/>
          </p:cNvSpPr>
          <p:nvPr>
            <p:ph type="sldNum" sz="quarter" idx="12"/>
          </p:nvPr>
        </p:nvSpPr>
        <p:spPr/>
        <p:txBody>
          <a:bodyPr/>
          <a:lstStyle/>
          <a:p>
            <a:fld id="{CB6D5628-0D12-492C-A7D6-9E76BC14E1B6}" type="slidenum">
              <a:rPr lang="en-IN" smtClean="0"/>
              <a:t>99</a:t>
            </a:fld>
            <a:endParaRPr lang="en-IN"/>
          </a:p>
        </p:txBody>
      </p:sp>
      <p:pic>
        <p:nvPicPr>
          <p:cNvPr id="3" name="Picture 2">
            <a:extLst>
              <a:ext uri="{FF2B5EF4-FFF2-40B4-BE49-F238E27FC236}">
                <a16:creationId xmlns:a16="http://schemas.microsoft.com/office/drawing/2014/main" id="{3B74F501-5A71-4E1D-9EED-39D8DCADD553}"/>
              </a:ext>
            </a:extLst>
          </p:cNvPr>
          <p:cNvPicPr>
            <a:picLocks noChangeAspect="1"/>
          </p:cNvPicPr>
          <p:nvPr/>
        </p:nvPicPr>
        <p:blipFill>
          <a:blip r:embed="rId2"/>
          <a:stretch>
            <a:fillRect/>
          </a:stretch>
        </p:blipFill>
        <p:spPr>
          <a:xfrm>
            <a:off x="2851246" y="178686"/>
            <a:ext cx="7778045" cy="6379744"/>
          </a:xfrm>
          <a:prstGeom prst="rect">
            <a:avLst/>
          </a:prstGeom>
          <a:ln>
            <a:solidFill>
              <a:srgbClr val="FF0000"/>
            </a:solidFill>
          </a:ln>
        </p:spPr>
      </p:pic>
      <p:sp>
        <p:nvSpPr>
          <p:cNvPr id="4" name="Title 1"/>
          <p:cNvSpPr txBox="1">
            <a:spLocks/>
          </p:cNvSpPr>
          <p:nvPr/>
        </p:nvSpPr>
        <p:spPr>
          <a:xfrm>
            <a:off x="381003" y="5718788"/>
            <a:ext cx="2819400" cy="715635"/>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Fig. 15 – IS 13920</a:t>
            </a:r>
            <a:endParaRPr lang="en-IN" sz="2800" dirty="0"/>
          </a:p>
        </p:txBody>
      </p:sp>
    </p:spTree>
    <p:extLst>
      <p:ext uri="{BB962C8B-B14F-4D97-AF65-F5344CB8AC3E}">
        <p14:creationId xmlns:p14="http://schemas.microsoft.com/office/powerpoint/2010/main" val="2757326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4722</TotalTime>
  <Words>5231</Words>
  <Application>Microsoft Office PowerPoint</Application>
  <PresentationFormat>Widescreen</PresentationFormat>
  <Paragraphs>753</Paragraphs>
  <Slides>120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120</vt:i4>
      </vt:variant>
    </vt:vector>
  </HeadingPairs>
  <TitlesOfParts>
    <vt:vector size="128" baseType="lpstr">
      <vt:lpstr>Arial</vt:lpstr>
      <vt:lpstr>Calibri</vt:lpstr>
      <vt:lpstr>Calibri Light</vt:lpstr>
      <vt:lpstr>Mangal</vt:lpstr>
      <vt:lpstr>Times</vt:lpstr>
      <vt:lpstr>Times New Roman</vt:lpstr>
      <vt:lpstr>Vrinda</vt:lpstr>
      <vt:lpstr>Office Theme</vt:lpstr>
      <vt:lpstr>EARTHQUAKE ENGINEERING</vt:lpstr>
      <vt:lpstr>Course Name: Introduction to Earthquake Engineering</vt:lpstr>
      <vt:lpstr>Course Name: Analysis and Design for wind and earthquake effects</vt:lpstr>
      <vt:lpstr>Contents</vt:lpstr>
      <vt:lpstr>General Principles of Earthquake Resistant Design </vt:lpstr>
      <vt:lpstr>The Earthquake</vt:lpstr>
      <vt:lpstr>Seismic Waves</vt:lpstr>
      <vt:lpstr>Seismic Waves</vt:lpstr>
      <vt:lpstr>Seismic Waves</vt:lpstr>
      <vt:lpstr>Basic Terms</vt:lpstr>
      <vt:lpstr>Terminology</vt:lpstr>
      <vt:lpstr>Terminology</vt:lpstr>
      <vt:lpstr>PowerPoint Presentation</vt:lpstr>
      <vt:lpstr>Terminology</vt:lpstr>
      <vt:lpstr>Ground Motions &amp; Use in Design</vt:lpstr>
      <vt:lpstr>Response of Structures to Ground Motions</vt:lpstr>
      <vt:lpstr>PowerPoint Presentation</vt:lpstr>
      <vt:lpstr>Important Design and Construction Codes</vt:lpstr>
      <vt:lpstr>PowerPoint Presentation</vt:lpstr>
      <vt:lpstr>Indian Standards on Earthquake Engineering</vt:lpstr>
      <vt:lpstr>Indian Standards on Earthquake Engineering</vt:lpstr>
      <vt:lpstr>Indian Standards on Earthquake Engineering</vt:lpstr>
      <vt:lpstr>Terminology for Earthquake Resistant Design</vt:lpstr>
      <vt:lpstr>Key Provisions of IS 1893 (Part 1) </vt:lpstr>
      <vt:lpstr>Key Provisions of IS 1893 (Part 1) </vt:lpstr>
      <vt:lpstr>PowerPoint Presentation</vt:lpstr>
      <vt:lpstr>Why should the Seismic Zoning Map be used ?</vt:lpstr>
      <vt:lpstr>Various factors are to be considered for Earthquake Resistant Design.  The key aspects listed in IS 1893 (Part 1) are:</vt:lpstr>
      <vt:lpstr>The other aspects listed in IS 1893 (Part 1)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should the Soil Bearing Pressure be determined ?</vt:lpstr>
      <vt:lpstr>PowerPoint Presentation</vt:lpstr>
      <vt:lpstr>PowerPoint Presentation</vt:lpstr>
      <vt:lpstr>PowerPoint Presentation</vt:lpstr>
      <vt:lpstr>Why use this Importance Factor (I) ?</vt:lpstr>
      <vt:lpstr>  </vt:lpstr>
      <vt:lpstr>PowerPoint Presentation</vt:lpstr>
      <vt:lpstr>PowerPoint Presentation</vt:lpstr>
      <vt:lpstr>The design lateral force VB is to be distributed to various floors depending on the mass on every floor.  Two methods are suggested in IS 1893 (Part 1) namely:</vt:lpstr>
      <vt:lpstr>Equivalent Static Method</vt:lpstr>
      <vt:lpstr>PowerPoint Presentation</vt:lpstr>
      <vt:lpstr>PowerPoint Presentation</vt:lpstr>
      <vt:lpstr>PLAN IRREGULARITIES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Storey drift   &lt;   0.004 times the storey height</vt:lpstr>
      <vt:lpstr>If the open ground storey columns (in the stilt storey) are not designed, failure is bound to happen as in the past</vt:lpstr>
      <vt:lpstr>PowerPoint Presentation</vt:lpstr>
      <vt:lpstr>PowerPoint Presentation</vt:lpstr>
      <vt:lpstr>PowerPoint Presentation</vt:lpstr>
      <vt:lpstr>Ductile Design  &amp;  Detailing IS 13920 : 2016 </vt:lpstr>
      <vt:lpstr>Ductile Design &amp; Detailing IS 13920 : 2016 </vt:lpstr>
      <vt:lpstr>PowerPoint Presentation</vt:lpstr>
      <vt:lpstr>Design and Detailing of Beams (those are part of  the lateral load resisting system)</vt:lpstr>
      <vt:lpstr>Fig. 1A – IS 13920</vt:lpstr>
      <vt:lpstr>Fig. 1B – IS 13920</vt:lpstr>
      <vt:lpstr>Design and Detailing of Beams (those are part of  the lateral load-resisting system)</vt:lpstr>
      <vt:lpstr>Column- Beam Joint in the case of end columns, needs beam anchorage within the column face itself to have good behaviour of beam-column joint and avoid failure </vt:lpstr>
      <vt:lpstr>PowerPoint Presentation</vt:lpstr>
      <vt:lpstr>Design and Detailing of Beams (those are part of  the lateral load resisting system)</vt:lpstr>
      <vt:lpstr>PowerPoint Presentation</vt:lpstr>
      <vt:lpstr>PowerPoint Presentation</vt:lpstr>
      <vt:lpstr>PowerPoint Presentation</vt:lpstr>
      <vt:lpstr>PowerPoint Presentation</vt:lpstr>
      <vt:lpstr>PowerPoint Presentation</vt:lpstr>
      <vt:lpstr>Design and Detailing of Columns &amp; Inclined Members (those are part of  the lateral load resisting system)</vt:lpstr>
      <vt:lpstr>PowerPoint Presentation</vt:lpstr>
      <vt:lpstr>PowerPoint Presentation</vt:lpstr>
      <vt:lpstr>Design and Detailing of Columns &amp; Inclined Members (those are part of  the lateral load resisting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should the Ductile Detailing be done ?</vt:lpstr>
      <vt:lpstr>Different Lateral Load Resisting Systems</vt:lpstr>
      <vt:lpstr>PowerPoint Presentation</vt:lpstr>
      <vt:lpstr>Braced Frames</vt:lpstr>
      <vt:lpstr>Rigid Frames</vt:lpstr>
      <vt:lpstr>Shear Walls</vt:lpstr>
      <vt:lpstr>Shear Walls</vt:lpstr>
      <vt:lpstr>Shear walls have to be located symmetrically to take the best advantage of their combined action</vt:lpstr>
      <vt:lpstr>Shear Walls</vt:lpstr>
      <vt:lpstr>Any concrete wall in a building cannot be classified as                 “Shear Wall”.  It needs to meet the essential requirements as below, to enable take the earthquake effects, as described in clause 10 Special Shear Walls of IS 13920</vt:lpstr>
      <vt:lpstr>PowerPoint Presentation</vt:lpstr>
      <vt:lpstr>PowerPoint Presentation</vt:lpstr>
      <vt:lpstr>PowerPoint Presentation</vt:lpstr>
      <vt:lpstr>The behaviour of Shear wall is possible ONLY if it is detailed with reinforcement</vt:lpstr>
      <vt:lpstr>PowerPoint Presentation</vt:lpstr>
      <vt:lpstr>HYPERLINK TO LATEST INDIAN STANDARDS</vt:lpstr>
      <vt:lpstr>Image/Pictures Courtesy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INDIAN STANDARDS RELATED TO STRUCTURAL ENGINEERING</dc:title>
  <dc:creator>SHRADDHA</dc:creator>
  <cp:lastModifiedBy>lenovo</cp:lastModifiedBy>
  <cp:revision>711</cp:revision>
  <dcterms:created xsi:type="dcterms:W3CDTF">2020-09-09T16:14:05Z</dcterms:created>
  <dcterms:modified xsi:type="dcterms:W3CDTF">2024-08-20T11:43:47Z</dcterms:modified>
</cp:coreProperties>
</file>